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5"/>
  </p:notesMasterIdLst>
  <p:handoutMasterIdLst>
    <p:handoutMasterId r:id="rId96"/>
  </p:handoutMasterIdLst>
  <p:sldIdLst>
    <p:sldId id="363" r:id="rId2"/>
    <p:sldId id="360" r:id="rId3"/>
    <p:sldId id="361" r:id="rId4"/>
    <p:sldId id="260" r:id="rId5"/>
    <p:sldId id="584" r:id="rId6"/>
    <p:sldId id="586" r:id="rId7"/>
    <p:sldId id="587" r:id="rId8"/>
    <p:sldId id="589" r:id="rId9"/>
    <p:sldId id="457" r:id="rId10"/>
    <p:sldId id="459" r:id="rId11"/>
    <p:sldId id="461" r:id="rId12"/>
    <p:sldId id="462" r:id="rId13"/>
    <p:sldId id="463" r:id="rId14"/>
    <p:sldId id="464" r:id="rId15"/>
    <p:sldId id="467" r:id="rId16"/>
    <p:sldId id="468" r:id="rId17"/>
    <p:sldId id="469" r:id="rId18"/>
    <p:sldId id="470" r:id="rId19"/>
    <p:sldId id="472" r:id="rId20"/>
    <p:sldId id="475" r:id="rId21"/>
    <p:sldId id="476" r:id="rId22"/>
    <p:sldId id="477" r:id="rId23"/>
    <p:sldId id="478" r:id="rId24"/>
    <p:sldId id="479" r:id="rId25"/>
    <p:sldId id="481" r:id="rId26"/>
    <p:sldId id="482" r:id="rId27"/>
    <p:sldId id="483" r:id="rId28"/>
    <p:sldId id="484" r:id="rId29"/>
    <p:sldId id="485" r:id="rId30"/>
    <p:sldId id="486" r:id="rId31"/>
    <p:sldId id="489" r:id="rId32"/>
    <p:sldId id="490" r:id="rId33"/>
    <p:sldId id="491" r:id="rId34"/>
    <p:sldId id="493" r:id="rId35"/>
    <p:sldId id="494" r:id="rId36"/>
    <p:sldId id="497" r:id="rId37"/>
    <p:sldId id="504" r:id="rId38"/>
    <p:sldId id="505" r:id="rId39"/>
    <p:sldId id="506" r:id="rId40"/>
    <p:sldId id="507" r:id="rId41"/>
    <p:sldId id="509" r:id="rId42"/>
    <p:sldId id="510" r:id="rId43"/>
    <p:sldId id="511" r:id="rId44"/>
    <p:sldId id="512" r:id="rId45"/>
    <p:sldId id="513" r:id="rId46"/>
    <p:sldId id="514" r:id="rId47"/>
    <p:sldId id="515" r:id="rId48"/>
    <p:sldId id="516" r:id="rId49"/>
    <p:sldId id="517" r:id="rId50"/>
    <p:sldId id="518" r:id="rId51"/>
    <p:sldId id="519" r:id="rId52"/>
    <p:sldId id="520" r:id="rId53"/>
    <p:sldId id="521" r:id="rId54"/>
    <p:sldId id="522" r:id="rId55"/>
    <p:sldId id="523" r:id="rId56"/>
    <p:sldId id="524" r:id="rId57"/>
    <p:sldId id="525" r:id="rId58"/>
    <p:sldId id="526" r:id="rId59"/>
    <p:sldId id="527" r:id="rId60"/>
    <p:sldId id="528" r:id="rId61"/>
    <p:sldId id="529" r:id="rId62"/>
    <p:sldId id="530" r:id="rId63"/>
    <p:sldId id="531" r:id="rId64"/>
    <p:sldId id="532" r:id="rId65"/>
    <p:sldId id="533" r:id="rId66"/>
    <p:sldId id="534" r:id="rId67"/>
    <p:sldId id="536" r:id="rId68"/>
    <p:sldId id="537" r:id="rId69"/>
    <p:sldId id="538" r:id="rId70"/>
    <p:sldId id="539" r:id="rId71"/>
    <p:sldId id="540" r:id="rId72"/>
    <p:sldId id="541" r:id="rId73"/>
    <p:sldId id="542" r:id="rId74"/>
    <p:sldId id="543" r:id="rId75"/>
    <p:sldId id="544" r:id="rId76"/>
    <p:sldId id="545" r:id="rId77"/>
    <p:sldId id="546" r:id="rId78"/>
    <p:sldId id="547" r:id="rId79"/>
    <p:sldId id="548" r:id="rId80"/>
    <p:sldId id="560" r:id="rId81"/>
    <p:sldId id="553" r:id="rId82"/>
    <p:sldId id="561" r:id="rId83"/>
    <p:sldId id="562" r:id="rId84"/>
    <p:sldId id="563" r:id="rId85"/>
    <p:sldId id="564" r:id="rId86"/>
    <p:sldId id="565" r:id="rId87"/>
    <p:sldId id="566" r:id="rId88"/>
    <p:sldId id="567" r:id="rId89"/>
    <p:sldId id="568" r:id="rId90"/>
    <p:sldId id="569" r:id="rId91"/>
    <p:sldId id="570" r:id="rId92"/>
    <p:sldId id="571" r:id="rId93"/>
    <p:sldId id="581" r:id="rId94"/>
  </p:sldIdLst>
  <p:sldSz cx="9118600" cy="68199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22"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05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黑体" panose="0201060906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F4FEDCD-7133-4DCF-8583-2FFA3EDCB7CE}" type="datetimeFigureOut">
              <a:rPr lang="zh-CN" altLang="en-US" smtClean="0">
                <a:ea typeface="黑体" panose="02010609060101010101" pitchFamily="2" charset="-122"/>
              </a:rPr>
              <a:t>2019/9/2</a:t>
            </a:fld>
            <a:endParaRPr lang="zh-CN" altLang="en-US" dirty="0">
              <a:ea typeface="黑体" panose="0201060906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黑体" panose="0201060906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3EC337-7149-43CC-BC03-EC00F84BF7CC}" type="slidenum">
              <a:rPr lang="zh-CN" altLang="en-US" smtClean="0">
                <a:ea typeface="黑体" panose="02010609060101010101" pitchFamily="2" charset="-122"/>
              </a:rPr>
              <a:t>‹#›</a:t>
            </a:fld>
            <a:endParaRPr lang="zh-CN" altLang="en-US" dirty="0">
              <a:ea typeface="黑体" panose="02010609060101010101" pitchFamily="2" charset="-122"/>
            </a:endParaRPr>
          </a:p>
        </p:txBody>
      </p:sp>
    </p:spTree>
    <p:extLst>
      <p:ext uri="{BB962C8B-B14F-4D97-AF65-F5344CB8AC3E}">
        <p14:creationId xmlns:p14="http://schemas.microsoft.com/office/powerpoint/2010/main" val="132678238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黑体" panose="0201060906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黑体" panose="02010609060101010101" pitchFamily="2" charset="-122"/>
              </a:defRPr>
            </a:lvl1pPr>
          </a:lstStyle>
          <a:p>
            <a:fld id="{C7D06E4A-E042-4B9C-B584-4B50CC560205}" type="datetimeFigureOut">
              <a:rPr lang="zh-CN" altLang="en-US" smtClean="0"/>
              <a:t>2019/9/2</a:t>
            </a:fld>
            <a:endParaRPr lang="zh-CN" altLang="en-US" dirty="0"/>
          </a:p>
        </p:txBody>
      </p:sp>
      <p:sp>
        <p:nvSpPr>
          <p:cNvPr id="4" name="幻灯片图像占位符 3"/>
          <p:cNvSpPr>
            <a:spLocks noGrp="1" noRot="1" noChangeAspect="1"/>
          </p:cNvSpPr>
          <p:nvPr>
            <p:ph type="sldImg" idx="2"/>
          </p:nvPr>
        </p:nvSpPr>
        <p:spPr>
          <a:xfrm>
            <a:off x="1136650" y="685800"/>
            <a:ext cx="45847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黑体" panose="0201060906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黑体" panose="02010609060101010101" pitchFamily="2" charset="-122"/>
              </a:defRPr>
            </a:lvl1pPr>
          </a:lstStyle>
          <a:p>
            <a:fld id="{39BCF846-43FD-4AC9-A690-178B8168A859}" type="slidenum">
              <a:rPr lang="zh-CN" altLang="en-US" smtClean="0"/>
              <a:t>‹#›</a:t>
            </a:fld>
            <a:endParaRPr lang="zh-CN" altLang="en-US" dirty="0"/>
          </a:p>
        </p:txBody>
      </p:sp>
    </p:spTree>
    <p:extLst>
      <p:ext uri="{BB962C8B-B14F-4D97-AF65-F5344CB8AC3E}">
        <p14:creationId xmlns:p14="http://schemas.microsoft.com/office/powerpoint/2010/main" val="113570555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黑体" panose="02010609060101010101" pitchFamily="2" charset="-122"/>
        <a:cs typeface="+mn-cs"/>
      </a:defRPr>
    </a:lvl1pPr>
    <a:lvl2pPr marL="457200" algn="l" defTabSz="914400" rtl="0" eaLnBrk="1" latinLnBrk="0" hangingPunct="1">
      <a:defRPr sz="1200" kern="1200">
        <a:solidFill>
          <a:schemeClr val="tx1"/>
        </a:solidFill>
        <a:latin typeface="+mn-lt"/>
        <a:ea typeface="黑体" panose="02010609060101010101" pitchFamily="2" charset="-122"/>
        <a:cs typeface="+mn-cs"/>
      </a:defRPr>
    </a:lvl2pPr>
    <a:lvl3pPr marL="914400" algn="l" defTabSz="914400" rtl="0" eaLnBrk="1" latinLnBrk="0" hangingPunct="1">
      <a:defRPr sz="1200" kern="1200">
        <a:solidFill>
          <a:schemeClr val="tx1"/>
        </a:solidFill>
        <a:latin typeface="+mn-lt"/>
        <a:ea typeface="黑体" panose="02010609060101010101" pitchFamily="2" charset="-122"/>
        <a:cs typeface="+mn-cs"/>
      </a:defRPr>
    </a:lvl3pPr>
    <a:lvl4pPr marL="1371600" algn="l" defTabSz="914400" rtl="0" eaLnBrk="1" latinLnBrk="0" hangingPunct="1">
      <a:defRPr sz="1200" kern="1200">
        <a:solidFill>
          <a:schemeClr val="tx1"/>
        </a:solidFill>
        <a:latin typeface="+mn-lt"/>
        <a:ea typeface="黑体" panose="02010609060101010101" pitchFamily="2" charset="-122"/>
        <a:cs typeface="+mn-cs"/>
      </a:defRPr>
    </a:lvl4pPr>
    <a:lvl5pPr marL="1828800" algn="l" defTabSz="914400" rtl="0" eaLnBrk="1" latinLnBrk="0" hangingPunct="1">
      <a:defRPr sz="1200" kern="1200">
        <a:solidFill>
          <a:schemeClr val="tx1"/>
        </a:solidFill>
        <a:latin typeface="+mn-lt"/>
        <a:ea typeface="黑体" panose="0201060906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页眉占位符 3"/>
          <p:cNvSpPr>
            <a:spLocks noGrp="1"/>
          </p:cNvSpPr>
          <p:nvPr>
            <p:ph type="hd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39BCF846-43FD-4AC9-A690-178B8168A859}" type="slidenum">
              <a:rPr lang="zh-CN" altLang="en-US" smtClean="0"/>
              <a:t>1</a:t>
            </a:fld>
            <a:endParaRPr lang="zh-CN" altLang="en-US"/>
          </a:p>
        </p:txBody>
      </p:sp>
    </p:spTree>
    <p:extLst>
      <p:ext uri="{BB962C8B-B14F-4D97-AF65-F5344CB8AC3E}">
        <p14:creationId xmlns:p14="http://schemas.microsoft.com/office/powerpoint/2010/main" val="188088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9BCF846-43FD-4AC9-A690-178B8168A859}" type="slidenum">
              <a:rPr lang="zh-CN" altLang="en-US" smtClean="0"/>
              <a:t>2</a:t>
            </a:fld>
            <a:endParaRPr lang="zh-CN" altLang="en-US"/>
          </a:p>
        </p:txBody>
      </p:sp>
      <p:sp>
        <p:nvSpPr>
          <p:cNvPr id="5" name="页眉占位符 4"/>
          <p:cNvSpPr>
            <a:spLocks noGrp="1"/>
          </p:cNvSpPr>
          <p:nvPr>
            <p:ph type="hdr" sz="quarter" idx="11"/>
          </p:nvPr>
        </p:nvSpPr>
        <p:spPr/>
        <p:txBody>
          <a:bodyPr/>
          <a:lstStyle/>
          <a:p>
            <a:endParaRPr lang="zh-CN" altLang="en-US"/>
          </a:p>
        </p:txBody>
      </p:sp>
    </p:spTree>
    <p:extLst>
      <p:ext uri="{BB962C8B-B14F-4D97-AF65-F5344CB8AC3E}">
        <p14:creationId xmlns:p14="http://schemas.microsoft.com/office/powerpoint/2010/main" val="197880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9BCF846-43FD-4AC9-A690-178B8168A859}" type="slidenum">
              <a:rPr lang="zh-CN" altLang="en-US" smtClean="0"/>
              <a:t>3</a:t>
            </a:fld>
            <a:endParaRPr lang="zh-CN" altLang="en-US"/>
          </a:p>
        </p:txBody>
      </p:sp>
      <p:sp>
        <p:nvSpPr>
          <p:cNvPr id="5" name="页眉占位符 4"/>
          <p:cNvSpPr>
            <a:spLocks noGrp="1"/>
          </p:cNvSpPr>
          <p:nvPr>
            <p:ph type="hdr" sz="quarter" idx="11"/>
          </p:nvPr>
        </p:nvSpPr>
        <p:spPr/>
        <p:txBody>
          <a:bodyPr/>
          <a:lstStyle/>
          <a:p>
            <a:endParaRPr lang="zh-CN" altLang="en-US"/>
          </a:p>
        </p:txBody>
      </p:sp>
    </p:spTree>
    <p:extLst>
      <p:ext uri="{BB962C8B-B14F-4D97-AF65-F5344CB8AC3E}">
        <p14:creationId xmlns:p14="http://schemas.microsoft.com/office/powerpoint/2010/main" val="2717140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9BCF846-43FD-4AC9-A690-178B8168A859}" type="slidenum">
              <a:rPr lang="zh-CN" altLang="en-US" smtClean="0"/>
              <a:t>4</a:t>
            </a:fld>
            <a:endParaRPr lang="zh-CN" altLang="en-US"/>
          </a:p>
        </p:txBody>
      </p:sp>
      <p:sp>
        <p:nvSpPr>
          <p:cNvPr id="5" name="页眉占位符 4"/>
          <p:cNvSpPr>
            <a:spLocks noGrp="1"/>
          </p:cNvSpPr>
          <p:nvPr>
            <p:ph type="hdr" sz="quarter" idx="11"/>
          </p:nvPr>
        </p:nvSpPr>
        <p:spPr/>
        <p:txBody>
          <a:bodyPr/>
          <a:lstStyle/>
          <a:p>
            <a:endParaRPr lang="zh-CN" altLang="en-US"/>
          </a:p>
        </p:txBody>
      </p:sp>
    </p:spTree>
    <p:extLst>
      <p:ext uri="{BB962C8B-B14F-4D97-AF65-F5344CB8AC3E}">
        <p14:creationId xmlns:p14="http://schemas.microsoft.com/office/powerpoint/2010/main" val="2485715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9BCF846-43FD-4AC9-A690-178B8168A859}" type="slidenum">
              <a:rPr lang="zh-CN" altLang="en-US" smtClean="0"/>
              <a:t>93</a:t>
            </a:fld>
            <a:endParaRPr lang="zh-CN" altLang="en-US"/>
          </a:p>
        </p:txBody>
      </p:sp>
      <p:sp>
        <p:nvSpPr>
          <p:cNvPr id="5" name="页眉占位符 4"/>
          <p:cNvSpPr>
            <a:spLocks noGrp="1"/>
          </p:cNvSpPr>
          <p:nvPr>
            <p:ph type="hdr" sz="quarter" idx="11"/>
          </p:nvPr>
        </p:nvSpPr>
        <p:spPr/>
        <p:txBody>
          <a:bodyPr/>
          <a:lstStyle/>
          <a:p>
            <a:endParaRPr lang="zh-CN" altLang="en-US"/>
          </a:p>
        </p:txBody>
      </p:sp>
    </p:spTree>
    <p:extLst>
      <p:ext uri="{BB962C8B-B14F-4D97-AF65-F5344CB8AC3E}">
        <p14:creationId xmlns:p14="http://schemas.microsoft.com/office/powerpoint/2010/main" val="4215404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9D93D62-04EB-4117-A869-456B422323E4}" type="datetime1">
              <a:rPr lang="en-US" altLang="zh-CN" smtClean="0"/>
              <a:t>9/2/2019</a:t>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r>
              <a:rPr lang="zh-CN" altLang="en-US" dirty="0" smtClean="0"/>
              <a:t>计算机科学与技术学院</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7" name="Picture 3"/>
          <p:cNvPicPr>
            <a:picLocks noChangeAspect="1" noChangeArrowheads="1"/>
          </p:cNvPicPr>
          <p:nvPr userDrawn="1"/>
        </p:nvPicPr>
        <p:blipFill>
          <a:blip r:embed="rId2" cstate="print"/>
          <a:srcRect/>
          <a:stretch>
            <a:fillRect/>
          </a:stretch>
        </p:blipFill>
        <p:spPr bwMode="auto">
          <a:xfrm>
            <a:off x="228600" y="12700"/>
            <a:ext cx="1968500" cy="5461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AF7E7F-DD5D-4FE0-8B9C-7E94212DF537}" type="datetime1">
              <a:rPr lang="en-US" altLang="zh-CN" smtClean="0"/>
              <a:t>9/2/2019</a:t>
            </a:fld>
            <a:endParaRPr lang="en-US"/>
          </a:p>
        </p:txBody>
      </p:sp>
      <p:sp>
        <p:nvSpPr>
          <p:cNvPr id="5" name="Footer Placeholder 4"/>
          <p:cNvSpPr>
            <a:spLocks noGrp="1"/>
          </p:cNvSpPr>
          <p:nvPr>
            <p:ph type="ftr" sz="quarter" idx="11"/>
          </p:nvPr>
        </p:nvSpPr>
        <p:spPr/>
        <p:txBody>
          <a:bodyPr/>
          <a:lstStyle/>
          <a:p>
            <a:r>
              <a:rPr lang="zh-CN" altLang="en-US" smtClean="0"/>
              <a:t>计算机科学与技术学院</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8E1038-C562-4790-A72B-482DBBBF9159}" type="datetime1">
              <a:rPr lang="en-US" altLang="zh-CN" smtClean="0"/>
              <a:t>9/2/2019</a:t>
            </a:fld>
            <a:endParaRPr lang="en-US"/>
          </a:p>
        </p:txBody>
      </p:sp>
      <p:sp>
        <p:nvSpPr>
          <p:cNvPr id="5" name="Footer Placeholder 4"/>
          <p:cNvSpPr>
            <a:spLocks noGrp="1"/>
          </p:cNvSpPr>
          <p:nvPr>
            <p:ph type="ftr" sz="quarter" idx="11"/>
          </p:nvPr>
        </p:nvSpPr>
        <p:spPr/>
        <p:txBody>
          <a:bodyPr/>
          <a:lstStyle/>
          <a:p>
            <a:r>
              <a:rPr lang="zh-CN" altLang="en-US" smtClean="0"/>
              <a:t>计算机科学与技术学院</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29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4A3C6-9DED-493B-A012-7317A2DC1091}" type="datetime1">
              <a:rPr lang="en-US" altLang="zh-CN" smtClean="0"/>
              <a:t>9/2/2019</a:t>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r>
              <a:rPr lang="zh-CN" altLang="en-US" dirty="0" smtClean="0"/>
              <a:t>计算机科学与技术学院</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1F7AA-8E17-4C71-90FF-0D336B8C0918}" type="datetime1">
              <a:rPr lang="en-US" altLang="zh-CN" smtClean="0"/>
              <a:t>9/2/2019</a:t>
            </a:fld>
            <a:endParaRPr lang="en-US"/>
          </a:p>
        </p:txBody>
      </p:sp>
      <p:sp>
        <p:nvSpPr>
          <p:cNvPr id="5" name="Footer Placeholder 4"/>
          <p:cNvSpPr>
            <a:spLocks noGrp="1"/>
          </p:cNvSpPr>
          <p:nvPr>
            <p:ph type="ftr" sz="quarter" idx="11"/>
          </p:nvPr>
        </p:nvSpPr>
        <p:spPr/>
        <p:txBody>
          <a:bodyPr/>
          <a:lstStyle/>
          <a:p>
            <a:r>
              <a:rPr lang="zh-CN" altLang="en-US" smtClean="0"/>
              <a:t>计算机科学与技术学院</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EF9C37-1461-4C05-A5CF-9B86C74DCF4D}" type="datetime1">
              <a:rPr lang="en-US" altLang="zh-CN" smtClean="0"/>
              <a:t>9/2/2019</a:t>
            </a:fld>
            <a:endParaRPr lang="en-US"/>
          </a:p>
        </p:txBody>
      </p:sp>
      <p:sp>
        <p:nvSpPr>
          <p:cNvPr id="6" name="Footer Placeholder 5"/>
          <p:cNvSpPr>
            <a:spLocks noGrp="1"/>
          </p:cNvSpPr>
          <p:nvPr>
            <p:ph type="ftr" sz="quarter" idx="11"/>
          </p:nvPr>
        </p:nvSpPr>
        <p:spPr/>
        <p:txBody>
          <a:bodyPr/>
          <a:lstStyle/>
          <a:p>
            <a:r>
              <a:rPr lang="zh-CN" altLang="en-US" smtClean="0"/>
              <a:t>计算机科学与技术学院</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A5D357-3FA2-4B6E-BBCC-B9CEB34FB029}" type="datetime1">
              <a:rPr lang="en-US" altLang="zh-CN" smtClean="0"/>
              <a:t>9/2/2019</a:t>
            </a:fld>
            <a:endParaRPr lang="en-US"/>
          </a:p>
        </p:txBody>
      </p:sp>
      <p:sp>
        <p:nvSpPr>
          <p:cNvPr id="8" name="Footer Placeholder 7"/>
          <p:cNvSpPr>
            <a:spLocks noGrp="1"/>
          </p:cNvSpPr>
          <p:nvPr>
            <p:ph type="ftr" sz="quarter" idx="11"/>
          </p:nvPr>
        </p:nvSpPr>
        <p:spPr/>
        <p:txBody>
          <a:bodyPr/>
          <a:lstStyle/>
          <a:p>
            <a:r>
              <a:rPr lang="zh-CN" altLang="en-US" smtClean="0"/>
              <a:t>计算机科学与技术学院</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CBBEC5-9AF8-47D9-BD05-1ACEB688B4EB}" type="datetime1">
              <a:rPr lang="en-US" altLang="zh-CN" smtClean="0"/>
              <a:t>9/2/2019</a:t>
            </a:fld>
            <a:endParaRPr lang="en-US"/>
          </a:p>
        </p:txBody>
      </p:sp>
      <p:sp>
        <p:nvSpPr>
          <p:cNvPr id="4" name="Footer Placeholder 3"/>
          <p:cNvSpPr>
            <a:spLocks noGrp="1"/>
          </p:cNvSpPr>
          <p:nvPr>
            <p:ph type="ftr" sz="quarter" idx="11"/>
          </p:nvPr>
        </p:nvSpPr>
        <p:spPr/>
        <p:txBody>
          <a:bodyPr/>
          <a:lstStyle/>
          <a:p>
            <a:r>
              <a:rPr lang="zh-CN" altLang="en-US" smtClean="0"/>
              <a:t>计算机科学与技术学院</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CA8CB-9089-446A-9AC7-2F93D81F98CC}" type="datetime1">
              <a:rPr lang="en-US" altLang="zh-CN" smtClean="0"/>
              <a:t>9/2/2019</a:t>
            </a:fld>
            <a:endParaRPr lang="en-US"/>
          </a:p>
        </p:txBody>
      </p:sp>
      <p:sp>
        <p:nvSpPr>
          <p:cNvPr id="3" name="Footer Placeholder 2"/>
          <p:cNvSpPr>
            <a:spLocks noGrp="1"/>
          </p:cNvSpPr>
          <p:nvPr>
            <p:ph type="ftr" sz="quarter" idx="11"/>
          </p:nvPr>
        </p:nvSpPr>
        <p:spPr/>
        <p:txBody>
          <a:bodyPr/>
          <a:lstStyle/>
          <a:p>
            <a:r>
              <a:rPr lang="zh-CN" altLang="en-US" smtClean="0"/>
              <a:t>计算机科学与技术学院</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101B6-2F85-4000-88FB-455F80E714F5}" type="datetime1">
              <a:rPr lang="en-US" altLang="zh-CN" smtClean="0"/>
              <a:t>9/2/2019</a:t>
            </a:fld>
            <a:endParaRPr lang="en-US"/>
          </a:p>
        </p:txBody>
      </p:sp>
      <p:sp>
        <p:nvSpPr>
          <p:cNvPr id="6" name="Footer Placeholder 5"/>
          <p:cNvSpPr>
            <a:spLocks noGrp="1"/>
          </p:cNvSpPr>
          <p:nvPr>
            <p:ph type="ftr" sz="quarter" idx="11"/>
          </p:nvPr>
        </p:nvSpPr>
        <p:spPr/>
        <p:txBody>
          <a:bodyPr/>
          <a:lstStyle/>
          <a:p>
            <a:r>
              <a:rPr lang="zh-CN" altLang="en-US" smtClean="0"/>
              <a:t>计算机科学与技术学院</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BBAAC9-B2B4-4E40-BEA8-8D94A0073F0A}" type="datetime1">
              <a:rPr lang="en-US" altLang="zh-CN" smtClean="0"/>
              <a:t>9/2/2019</a:t>
            </a:fld>
            <a:endParaRPr lang="en-US"/>
          </a:p>
        </p:txBody>
      </p:sp>
      <p:sp>
        <p:nvSpPr>
          <p:cNvPr id="6" name="Footer Placeholder 5"/>
          <p:cNvSpPr>
            <a:spLocks noGrp="1"/>
          </p:cNvSpPr>
          <p:nvPr>
            <p:ph type="ftr" sz="quarter" idx="11"/>
          </p:nvPr>
        </p:nvSpPr>
        <p:spPr/>
        <p:txBody>
          <a:bodyPr/>
          <a:lstStyle/>
          <a:p>
            <a:r>
              <a:rPr lang="zh-CN" altLang="en-US" smtClean="0"/>
              <a:t>计算机科学与技术学院</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黑体" panose="02010609060101010101" pitchFamily="2" charset="-122"/>
              </a:defRPr>
            </a:lvl1pPr>
          </a:lstStyle>
          <a:p>
            <a:fld id="{5241C17A-F7FC-4D34-ACBD-F6A96FE9DB73}" type="datetime1">
              <a:rPr lang="en-US" altLang="zh-CN" smtClean="0"/>
              <a:t>9/2/2019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黑体" panose="02010609060101010101" pitchFamily="2" charset="-122"/>
              </a:defRPr>
            </a:lvl1pPr>
          </a:lstStyle>
          <a:p>
            <a:r>
              <a:rPr lang="zh-CN" altLang="en-US" dirty="0" smtClean="0"/>
              <a:t>计算机科学与技术学院</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pic>
        <p:nvPicPr>
          <p:cNvPr id="8" name="Picture 3"/>
          <p:cNvPicPr>
            <a:picLocks noChangeAspect="1" noChangeArrowheads="1"/>
          </p:cNvPicPr>
          <p:nvPr userDrawn="1"/>
        </p:nvPicPr>
        <p:blipFill>
          <a:blip r:embed="rId14" cstate="print"/>
          <a:srcRect/>
          <a:stretch>
            <a:fillRect/>
          </a:stretch>
        </p:blipFill>
        <p:spPr bwMode="auto">
          <a:xfrm>
            <a:off x="228600" y="12700"/>
            <a:ext cx="1968500" cy="5461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faculty.dlut.edu.cn/yshen/zh_CN/index.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mailto:shen@dlut.edu.c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000" b="1" dirty="0" smtClean="0">
                <a:latin typeface="黑体" panose="02010609060101010101" pitchFamily="2" charset="-122"/>
                <a:ea typeface="黑体" panose="02010609060101010101" pitchFamily="2" charset="-122"/>
              </a:rPr>
              <a:t>计算机网络</a:t>
            </a:r>
            <a:endParaRPr lang="zh-CN" altLang="en-US" sz="6000" b="1" dirty="0">
              <a:latin typeface="黑体" panose="02010609060101010101" pitchFamily="2" charset="-122"/>
              <a:ea typeface="黑体" panose="02010609060101010101" pitchFamily="2" charset="-122"/>
            </a:endParaRPr>
          </a:p>
        </p:txBody>
      </p:sp>
      <p:sp>
        <p:nvSpPr>
          <p:cNvPr id="3" name="副标题 2"/>
          <p:cNvSpPr>
            <a:spLocks noGrp="1"/>
          </p:cNvSpPr>
          <p:nvPr>
            <p:ph type="subTitle" idx="1"/>
          </p:nvPr>
        </p:nvSpPr>
        <p:spPr/>
        <p:txBody>
          <a:bodyPr>
            <a:normAutofit/>
          </a:bodyPr>
          <a:lstStyle/>
          <a:p>
            <a:r>
              <a:rPr lang="zh-CN" altLang="en-US" sz="3600" b="1" dirty="0" smtClean="0">
                <a:solidFill>
                  <a:schemeClr val="tx1"/>
                </a:solidFill>
                <a:latin typeface="黑体" panose="02010609060101010101" pitchFamily="2" charset="-122"/>
                <a:ea typeface="黑体" panose="02010609060101010101" pitchFamily="2" charset="-122"/>
              </a:rPr>
              <a:t>主讲：申彦明</a:t>
            </a:r>
            <a:endParaRPr lang="en-US" altLang="zh-CN" sz="3600" b="1" dirty="0" smtClean="0">
              <a:solidFill>
                <a:schemeClr val="tx1"/>
              </a:solidFill>
              <a:latin typeface="黑体" panose="02010609060101010101" pitchFamily="2" charset="-122"/>
              <a:ea typeface="黑体" panose="02010609060101010101" pitchFamily="2" charset="-122"/>
            </a:endParaRPr>
          </a:p>
          <a:p>
            <a:r>
              <a:rPr lang="zh-CN" altLang="en-US" sz="3600" b="1" dirty="0" smtClean="0">
                <a:solidFill>
                  <a:schemeClr val="tx1"/>
                </a:solidFill>
                <a:latin typeface="黑体" panose="02010609060101010101" pitchFamily="2" charset="-122"/>
                <a:ea typeface="黑体" panose="02010609060101010101" pitchFamily="2" charset="-122"/>
              </a:rPr>
              <a:t>计算机科学与技术学院</a:t>
            </a:r>
            <a:endParaRPr lang="zh-CN" altLang="en-US" sz="3600" b="1" dirty="0">
              <a:solidFill>
                <a:schemeClr val="tx1"/>
              </a:solidFill>
              <a:latin typeface="黑体" panose="02010609060101010101" pitchFamily="2" charset="-122"/>
              <a:ea typeface="黑体" panose="02010609060101010101" pitchFamily="2" charset="-122"/>
            </a:endParaRPr>
          </a:p>
        </p:txBody>
      </p:sp>
      <p:sp>
        <p:nvSpPr>
          <p:cNvPr id="4" name="页脚占位符 3"/>
          <p:cNvSpPr>
            <a:spLocks noGrp="1"/>
          </p:cNvSpPr>
          <p:nvPr>
            <p:ph type="ftr" sz="quarter" idx="11"/>
          </p:nvPr>
        </p:nvSpPr>
        <p:spPr/>
        <p:txBody>
          <a:bodyPr/>
          <a:lstStyle/>
          <a:p>
            <a:r>
              <a:rPr lang="zh-CN" altLang="en-US" smtClean="0"/>
              <a:t>计算机科学与技术学院</a:t>
            </a:r>
            <a:endParaRPr lang="en-US"/>
          </a:p>
        </p:txBody>
      </p:sp>
      <p:sp>
        <p:nvSpPr>
          <p:cNvPr id="5" name="灯片编号占位符 4"/>
          <p:cNvSpPr>
            <a:spLocks noGrp="1"/>
          </p:cNvSpPr>
          <p:nvPr>
            <p:ph type="sldNum" sz="quarter" idx="12"/>
          </p:nvPr>
        </p:nvSpPr>
        <p:spPr/>
        <p:txBody>
          <a:bodyPr/>
          <a:lstStyle/>
          <a:p>
            <a:fld id="{B6F15528-21DE-4FAA-801E-634DDDAF4B2B}"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5"/>
          <p:cNvSpPr>
            <a:spLocks noChangeArrowheads="1"/>
          </p:cNvSpPr>
          <p:nvPr/>
        </p:nvSpPr>
        <p:spPr bwMode="auto">
          <a:xfrm>
            <a:off x="496576" y="1000471"/>
            <a:ext cx="8111264" cy="38785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48131" name="Rectangle 6"/>
          <p:cNvSpPr>
            <a:spLocks noChangeArrowheads="1"/>
          </p:cNvSpPr>
          <p:nvPr/>
        </p:nvSpPr>
        <p:spPr bwMode="auto">
          <a:xfrm>
            <a:off x="2777557" y="968367"/>
            <a:ext cx="3563488"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1.3.1  </a:t>
            </a:r>
            <a:r>
              <a:rPr lang="zh-CN" altLang="en-US" sz="2400" b="1" dirty="0">
                <a:solidFill>
                  <a:schemeClr val="bg1"/>
                </a:solidFill>
                <a:latin typeface="微软雅黑" panose="020B0503020204020204" pitchFamily="34" charset="-122"/>
                <a:ea typeface="微软雅黑" panose="020B0503020204020204" pitchFamily="34" charset="-122"/>
              </a:rPr>
              <a:t>互联网的边缘部分</a:t>
            </a:r>
          </a:p>
        </p:txBody>
      </p:sp>
      <p:sp>
        <p:nvSpPr>
          <p:cNvPr id="48132" name="Rectangle 8"/>
          <p:cNvSpPr>
            <a:spLocks noChangeArrowheads="1"/>
          </p:cNvSpPr>
          <p:nvPr/>
        </p:nvSpPr>
        <p:spPr bwMode="auto">
          <a:xfrm>
            <a:off x="503669" y="1581150"/>
            <a:ext cx="810417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940" indent="-341940">
              <a:lnSpc>
                <a:spcPts val="3291"/>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处在互联网边缘的部分就是连接在互联网上的所有的主机。这些主机又称为</a:t>
            </a:r>
            <a:r>
              <a:rPr lang="zh-CN" altLang="en-US" sz="2000" b="1" dirty="0">
                <a:solidFill>
                  <a:srgbClr val="0000FF"/>
                </a:solidFill>
                <a:latin typeface="微软雅黑" panose="020B0503020204020204" pitchFamily="34" charset="-122"/>
                <a:ea typeface="微软雅黑" panose="020B0503020204020204" pitchFamily="34" charset="-122"/>
              </a:rPr>
              <a:t>端系统 </a:t>
            </a:r>
            <a:r>
              <a:rPr lang="en-US" altLang="zh-CN" sz="2000" b="1" dirty="0">
                <a:latin typeface="微软雅黑" panose="020B0503020204020204" pitchFamily="34" charset="-122"/>
                <a:ea typeface="微软雅黑" panose="020B0503020204020204" pitchFamily="34" charset="-122"/>
              </a:rPr>
              <a:t>(end system)</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1940" indent="-341940">
              <a:lnSpc>
                <a:spcPts val="3291"/>
              </a:lnSpc>
              <a:buClr>
                <a:srgbClr val="0070C0"/>
              </a:buClr>
              <a:buFont typeface="Wingdings" panose="05000000000000000000" pitchFamily="2" charset="2"/>
              <a:buChar char="l"/>
            </a:pPr>
            <a:r>
              <a:rPr lang="zh-CN" altLang="zh-CN" sz="2000" b="1" dirty="0">
                <a:solidFill>
                  <a:srgbClr val="0000FF"/>
                </a:solidFill>
                <a:latin typeface="微软雅黑" panose="020B0503020204020204" pitchFamily="34" charset="-122"/>
                <a:ea typeface="微软雅黑" panose="020B0503020204020204" pitchFamily="34" charset="-122"/>
              </a:rPr>
              <a:t>端系统在功能上可能有很大的差别</a:t>
            </a:r>
            <a:r>
              <a:rPr lang="zh-CN" altLang="en-US" sz="2000" b="1" dirty="0">
                <a:solidFill>
                  <a:srgbClr val="0000FF"/>
                </a:solidFill>
                <a:latin typeface="微软雅黑" panose="020B0503020204020204" pitchFamily="34" charset="-122"/>
                <a:ea typeface="微软雅黑" panose="020B0503020204020204" pitchFamily="34" charset="-122"/>
              </a:rPr>
              <a:t>：</a:t>
            </a:r>
          </a:p>
          <a:p>
            <a:pPr marL="341940" indent="-341940">
              <a:lnSpc>
                <a:spcPts val="3291"/>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p:txBody>
      </p:sp>
      <p:sp>
        <p:nvSpPr>
          <p:cNvPr id="5" name="Oval 4"/>
          <p:cNvSpPr>
            <a:spLocks noChangeArrowheads="1"/>
          </p:cNvSpPr>
          <p:nvPr/>
        </p:nvSpPr>
        <p:spPr bwMode="auto">
          <a:xfrm>
            <a:off x="1873617" y="3344224"/>
            <a:ext cx="6281702" cy="3189926"/>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chemeClr val="tx1"/>
                </a:solidFill>
                <a:prstDash val="dash"/>
                <a:round/>
                <a:headEnd/>
                <a:tailEnd/>
              </a14:hiddenLine>
            </a:ext>
          </a:extLst>
        </p:spPr>
        <p:txBody>
          <a:bodyPr wrap="none" anchor="ctr"/>
          <a:lstStyle/>
          <a:p>
            <a:pPr algn="ctr" eaLnBrk="0" hangingPunct="0">
              <a:defRPr/>
            </a:pPr>
            <a:endParaRPr lang="zh-CN" altLang="en-US" sz="1396">
              <a:solidFill>
                <a:srgbClr val="368AD6"/>
              </a:solidFill>
            </a:endParaRPr>
          </a:p>
        </p:txBody>
      </p:sp>
      <p:sp>
        <p:nvSpPr>
          <p:cNvPr id="6" name="Oval 5"/>
          <p:cNvSpPr>
            <a:spLocks noChangeArrowheads="1"/>
          </p:cNvSpPr>
          <p:nvPr/>
        </p:nvSpPr>
        <p:spPr bwMode="auto">
          <a:xfrm>
            <a:off x="2886503" y="4107427"/>
            <a:ext cx="4407281" cy="1698448"/>
          </a:xfrm>
          <a:prstGeom prst="ellipse">
            <a:avLst/>
          </a:prstGeom>
          <a:solidFill>
            <a:schemeClr val="bg1"/>
          </a:solidFill>
          <a:ln>
            <a:noFill/>
          </a:ln>
          <a:extLst>
            <a:ext uri="{91240B29-F687-4F45-9708-019B960494DF}">
              <a14:hiddenLine xmlns:a14="http://schemas.microsoft.com/office/drawing/2010/main" w="9525">
                <a:solidFill>
                  <a:schemeClr val="tx1"/>
                </a:solidFill>
                <a:prstDash val="dash"/>
                <a:round/>
                <a:headEnd/>
                <a:tailEnd/>
              </a14:hiddenLine>
            </a:ext>
          </a:extLst>
        </p:spPr>
        <p:txBody>
          <a:bodyPr wrap="none" anchor="ctr"/>
          <a:lstStyle/>
          <a:p>
            <a:pPr algn="ctr" eaLnBrk="0" hangingPunct="0"/>
            <a:endParaRPr lang="zh-CN" altLang="en-US" sz="1396">
              <a:solidFill>
                <a:srgbClr val="368AD6"/>
              </a:solidFill>
            </a:endParaRPr>
          </a:p>
        </p:txBody>
      </p:sp>
      <p:sp>
        <p:nvSpPr>
          <p:cNvPr id="7" name="Text Box 78"/>
          <p:cNvSpPr txBox="1">
            <a:spLocks noChangeArrowheads="1"/>
          </p:cNvSpPr>
          <p:nvPr/>
        </p:nvSpPr>
        <p:spPr bwMode="auto">
          <a:xfrm>
            <a:off x="4193035" y="4773611"/>
            <a:ext cx="1821384" cy="33762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kumimoji="1" lang="zh-CN" altLang="en-US" sz="1596" b="1">
                <a:solidFill>
                  <a:srgbClr val="CC00CC"/>
                </a:solidFill>
                <a:latin typeface="Times New Roman" pitchFamily="18" charset="0"/>
                <a:ea typeface="微软雅黑" pitchFamily="34" charset="-122"/>
              </a:rPr>
              <a:t>互联网的核心部分</a:t>
            </a:r>
          </a:p>
        </p:txBody>
      </p:sp>
      <p:sp>
        <p:nvSpPr>
          <p:cNvPr id="8" name="Text Box 79"/>
          <p:cNvSpPr txBox="1">
            <a:spLocks noChangeArrowheads="1"/>
          </p:cNvSpPr>
          <p:nvPr/>
        </p:nvSpPr>
        <p:spPr bwMode="auto">
          <a:xfrm>
            <a:off x="4174925" y="3597763"/>
            <a:ext cx="1821384" cy="33762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kumimoji="1" lang="zh-CN" altLang="en-US" sz="1596" b="1" dirty="0">
                <a:solidFill>
                  <a:srgbClr val="0000FF"/>
                </a:solidFill>
                <a:latin typeface="Times New Roman" pitchFamily="18" charset="0"/>
                <a:ea typeface="微软雅黑" pitchFamily="34" charset="-122"/>
              </a:rPr>
              <a:t>互联网的边缘部分</a:t>
            </a:r>
          </a:p>
        </p:txBody>
      </p:sp>
      <p:pic>
        <p:nvPicPr>
          <p:cNvPr id="9"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1868" y="3714903"/>
            <a:ext cx="410070" cy="41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p:cNvGrpSpPr/>
          <p:nvPr/>
        </p:nvGrpSpPr>
        <p:grpSpPr>
          <a:xfrm>
            <a:off x="2550688" y="3817671"/>
            <a:ext cx="491567" cy="650669"/>
            <a:chOff x="2352292" y="1506329"/>
            <a:chExt cx="492936" cy="652481"/>
          </a:xfrm>
        </p:grpSpPr>
        <p:sp>
          <p:nvSpPr>
            <p:cNvPr id="11" name="Text Box 1523"/>
            <p:cNvSpPr txBox="1">
              <a:spLocks noChangeArrowheads="1"/>
            </p:cNvSpPr>
            <p:nvPr/>
          </p:nvSpPr>
          <p:spPr bwMode="auto">
            <a:xfrm>
              <a:off x="2352292" y="1506329"/>
              <a:ext cx="492936" cy="27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197" b="1" dirty="0">
                  <a:solidFill>
                    <a:srgbClr val="0000FF"/>
                  </a:solidFill>
                  <a:latin typeface="Times New Roman" pitchFamily="18" charset="0"/>
                  <a:ea typeface="微软雅黑" pitchFamily="34" charset="-122"/>
                </a:rPr>
                <a:t>主机</a:t>
              </a:r>
            </a:p>
          </p:txBody>
        </p:sp>
        <p:pic>
          <p:nvPicPr>
            <p:cNvPr id="12" name="Picture 11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5099" y="1747608"/>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Picture 118"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9383" y="5896721"/>
            <a:ext cx="410070" cy="41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9717" y="5486661"/>
            <a:ext cx="410070" cy="41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3784" y="4350616"/>
            <a:ext cx="410070" cy="41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1"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4264" y="3697366"/>
            <a:ext cx="410070" cy="41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79"/>
          <p:cNvSpPr txBox="1">
            <a:spLocks noChangeArrowheads="1"/>
          </p:cNvSpPr>
          <p:nvPr/>
        </p:nvSpPr>
        <p:spPr bwMode="auto">
          <a:xfrm>
            <a:off x="825500" y="5233927"/>
            <a:ext cx="797997" cy="337614"/>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kumimoji="1" lang="zh-CN" altLang="en-US" sz="1596" b="1" dirty="0">
                <a:solidFill>
                  <a:srgbClr val="0000FF"/>
                </a:solidFill>
                <a:latin typeface="Times New Roman" pitchFamily="18" charset="0"/>
                <a:ea typeface="微软雅黑" pitchFamily="34" charset="-122"/>
              </a:rPr>
              <a:t>端系统</a:t>
            </a: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706" y="5885593"/>
            <a:ext cx="1423578" cy="543573"/>
          </a:xfrm>
          <a:prstGeom prst="rect">
            <a:avLst/>
          </a:prstGeom>
        </p:spPr>
      </p:pic>
      <p:grpSp>
        <p:nvGrpSpPr>
          <p:cNvPr id="19" name="组合 18"/>
          <p:cNvGrpSpPr/>
          <p:nvPr/>
        </p:nvGrpSpPr>
        <p:grpSpPr>
          <a:xfrm>
            <a:off x="2317808" y="4461928"/>
            <a:ext cx="491076" cy="665290"/>
            <a:chOff x="1691926" y="2079991"/>
            <a:chExt cx="492444" cy="667143"/>
          </a:xfrm>
        </p:grpSpPr>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3758" y="2345811"/>
              <a:ext cx="254205" cy="401323"/>
            </a:xfrm>
            <a:prstGeom prst="rect">
              <a:avLst/>
            </a:prstGeom>
          </p:spPr>
        </p:pic>
        <p:sp>
          <p:nvSpPr>
            <p:cNvPr id="21" name="Text Box 1523"/>
            <p:cNvSpPr txBox="1">
              <a:spLocks noChangeArrowheads="1"/>
            </p:cNvSpPr>
            <p:nvPr/>
          </p:nvSpPr>
          <p:spPr bwMode="auto">
            <a:xfrm>
              <a:off x="1691926" y="2079991"/>
              <a:ext cx="4924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197" b="1" dirty="0">
                  <a:solidFill>
                    <a:srgbClr val="0000FF"/>
                  </a:solidFill>
                  <a:latin typeface="Times New Roman" pitchFamily="18" charset="0"/>
                  <a:ea typeface="微软雅黑" pitchFamily="34" charset="-122"/>
                </a:rPr>
                <a:t>手机</a:t>
              </a:r>
            </a:p>
          </p:txBody>
        </p:sp>
      </p:grpSp>
      <p:grpSp>
        <p:nvGrpSpPr>
          <p:cNvPr id="22" name="组合 21"/>
          <p:cNvGrpSpPr/>
          <p:nvPr/>
        </p:nvGrpSpPr>
        <p:grpSpPr>
          <a:xfrm>
            <a:off x="2337260" y="5153155"/>
            <a:ext cx="797996" cy="670244"/>
            <a:chOff x="1958668" y="2963511"/>
            <a:chExt cx="800219" cy="672111"/>
          </a:xfrm>
        </p:grpSpPr>
        <p:pic>
          <p:nvPicPr>
            <p:cNvPr id="23" name="图片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2536" y="3167808"/>
              <a:ext cx="350861" cy="467814"/>
            </a:xfrm>
            <a:prstGeom prst="rect">
              <a:avLst/>
            </a:prstGeom>
          </p:spPr>
        </p:pic>
        <p:sp>
          <p:nvSpPr>
            <p:cNvPr id="24" name="Text Box 1523"/>
            <p:cNvSpPr txBox="1">
              <a:spLocks noChangeArrowheads="1"/>
            </p:cNvSpPr>
            <p:nvPr/>
          </p:nvSpPr>
          <p:spPr bwMode="auto">
            <a:xfrm>
              <a:off x="1958668" y="2963511"/>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en-US" altLang="zh-CN" sz="1197" b="1" dirty="0">
                  <a:solidFill>
                    <a:srgbClr val="0000FF"/>
                  </a:solidFill>
                  <a:latin typeface="Times New Roman" pitchFamily="18" charset="0"/>
                  <a:ea typeface="微软雅黑" pitchFamily="34" charset="-122"/>
                </a:rPr>
                <a:t>IP</a:t>
              </a:r>
              <a:r>
                <a:rPr kumimoji="1" lang="zh-CN" altLang="en-US" sz="1197" b="1" dirty="0">
                  <a:solidFill>
                    <a:srgbClr val="0000FF"/>
                  </a:solidFill>
                  <a:latin typeface="Times New Roman" pitchFamily="18" charset="0"/>
                  <a:ea typeface="微软雅黑" pitchFamily="34" charset="-122"/>
                </a:rPr>
                <a:t>摄像头</a:t>
              </a:r>
            </a:p>
          </p:txBody>
        </p:sp>
      </p:grpSp>
      <p:sp>
        <p:nvSpPr>
          <p:cNvPr id="25" name="Text Box 1523"/>
          <p:cNvSpPr txBox="1">
            <a:spLocks noChangeArrowheads="1"/>
          </p:cNvSpPr>
          <p:nvPr/>
        </p:nvSpPr>
        <p:spPr bwMode="auto">
          <a:xfrm>
            <a:off x="3172723" y="5709023"/>
            <a:ext cx="1411840" cy="27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197" b="1" dirty="0">
                <a:solidFill>
                  <a:srgbClr val="0000FF"/>
                </a:solidFill>
                <a:latin typeface="Times New Roman" pitchFamily="18" charset="0"/>
                <a:ea typeface="微软雅黑" pitchFamily="34" charset="-122"/>
              </a:rPr>
              <a:t>大型或超级计算机</a:t>
            </a:r>
          </a:p>
        </p:txBody>
      </p:sp>
      <p:cxnSp>
        <p:nvCxnSpPr>
          <p:cNvPr id="26" name="直接箭头连接符 25"/>
          <p:cNvCxnSpPr>
            <a:stCxn id="17" idx="3"/>
          </p:cNvCxnSpPr>
          <p:nvPr/>
        </p:nvCxnSpPr>
        <p:spPr>
          <a:xfrm flipV="1">
            <a:off x="1623497" y="4269776"/>
            <a:ext cx="903999" cy="1132958"/>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7" idx="3"/>
          </p:cNvCxnSpPr>
          <p:nvPr/>
        </p:nvCxnSpPr>
        <p:spPr>
          <a:xfrm flipV="1">
            <a:off x="1623497" y="5029536"/>
            <a:ext cx="712202" cy="373198"/>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604097" y="5384280"/>
            <a:ext cx="768123" cy="102382"/>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610564" y="5384280"/>
            <a:ext cx="2006340" cy="836313"/>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526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5"/>
          <p:cNvSpPr>
            <a:spLocks noChangeArrowheads="1"/>
          </p:cNvSpPr>
          <p:nvPr/>
        </p:nvSpPr>
        <p:spPr bwMode="auto">
          <a:xfrm>
            <a:off x="496576" y="1941792"/>
            <a:ext cx="8111263"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49155" name="Rectangle 6"/>
          <p:cNvSpPr>
            <a:spLocks noChangeArrowheads="1"/>
          </p:cNvSpPr>
          <p:nvPr/>
        </p:nvSpPr>
        <p:spPr bwMode="auto">
          <a:xfrm>
            <a:off x="2937583" y="1918046"/>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ea typeface="微软雅黑" panose="020B0503020204020204" pitchFamily="34" charset="-122"/>
              </a:rPr>
              <a:t>端系统之间通信的含义</a:t>
            </a:r>
          </a:p>
        </p:txBody>
      </p:sp>
      <p:sp>
        <p:nvSpPr>
          <p:cNvPr id="49156" name="Rectangle 68"/>
          <p:cNvSpPr>
            <a:spLocks noChangeArrowheads="1"/>
          </p:cNvSpPr>
          <p:nvPr/>
        </p:nvSpPr>
        <p:spPr bwMode="auto">
          <a:xfrm>
            <a:off x="555665" y="2481626"/>
            <a:ext cx="3147183" cy="220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291"/>
              </a:lnSpc>
            </a:pPr>
            <a:r>
              <a:rPr lang="zh-CN" altLang="en-US" sz="1994" b="1" dirty="0">
                <a:latin typeface="微软雅黑" panose="020B0503020204020204" pitchFamily="34" charset="-122"/>
                <a:ea typeface="微软雅黑" panose="020B0503020204020204" pitchFamily="34" charset="-122"/>
              </a:rPr>
              <a:t>“主机 </a:t>
            </a:r>
            <a:r>
              <a:rPr lang="en-US" altLang="zh-CN" sz="1994" b="1" dirty="0">
                <a:latin typeface="微软雅黑" panose="020B0503020204020204" pitchFamily="34" charset="-122"/>
                <a:ea typeface="微软雅黑" panose="020B0503020204020204" pitchFamily="34" charset="-122"/>
              </a:rPr>
              <a:t>A </a:t>
            </a:r>
            <a:r>
              <a:rPr lang="zh-CN" altLang="en-US" sz="1994" b="1" dirty="0">
                <a:latin typeface="微软雅黑" panose="020B0503020204020204" pitchFamily="34" charset="-122"/>
                <a:ea typeface="微软雅黑" panose="020B0503020204020204" pitchFamily="34" charset="-122"/>
              </a:rPr>
              <a:t>和主机 </a:t>
            </a:r>
            <a:r>
              <a:rPr lang="en-US" altLang="zh-CN" sz="1994" b="1" dirty="0">
                <a:latin typeface="微软雅黑" panose="020B0503020204020204" pitchFamily="34" charset="-122"/>
                <a:ea typeface="微软雅黑" panose="020B0503020204020204" pitchFamily="34" charset="-122"/>
              </a:rPr>
              <a:t>B </a:t>
            </a:r>
            <a:r>
              <a:rPr lang="zh-CN" altLang="en-US" sz="1994" b="1" dirty="0">
                <a:latin typeface="微软雅黑" panose="020B0503020204020204" pitchFamily="34" charset="-122"/>
                <a:ea typeface="微软雅黑" panose="020B0503020204020204" pitchFamily="34" charset="-122"/>
              </a:rPr>
              <a:t>进行通信”实际上是指：</a:t>
            </a:r>
            <a:r>
              <a:rPr lang="zh-CN" altLang="en-US" sz="1994" b="1" dirty="0">
                <a:solidFill>
                  <a:srgbClr val="0000FF"/>
                </a:solidFill>
                <a:latin typeface="微软雅黑" panose="020B0503020204020204" pitchFamily="34" charset="-122"/>
                <a:ea typeface="微软雅黑" panose="020B0503020204020204" pitchFamily="34" charset="-122"/>
              </a:rPr>
              <a:t>“运行在主机 </a:t>
            </a:r>
            <a:r>
              <a:rPr lang="en-US" altLang="zh-CN" sz="1994" b="1" dirty="0">
                <a:solidFill>
                  <a:srgbClr val="0000FF"/>
                </a:solidFill>
                <a:latin typeface="微软雅黑" panose="020B0503020204020204" pitchFamily="34" charset="-122"/>
                <a:ea typeface="微软雅黑" panose="020B0503020204020204" pitchFamily="34" charset="-122"/>
              </a:rPr>
              <a:t>A </a:t>
            </a:r>
            <a:r>
              <a:rPr lang="zh-CN" altLang="en-US" sz="1994" b="1" dirty="0">
                <a:solidFill>
                  <a:srgbClr val="0000FF"/>
                </a:solidFill>
                <a:latin typeface="微软雅黑" panose="020B0503020204020204" pitchFamily="34" charset="-122"/>
                <a:ea typeface="微软雅黑" panose="020B0503020204020204" pitchFamily="34" charset="-122"/>
              </a:rPr>
              <a:t>上的某个程序和运行在主机 </a:t>
            </a:r>
            <a:r>
              <a:rPr lang="en-US" altLang="zh-CN" sz="1994" b="1" dirty="0">
                <a:solidFill>
                  <a:srgbClr val="0000FF"/>
                </a:solidFill>
                <a:latin typeface="微软雅黑" panose="020B0503020204020204" pitchFamily="34" charset="-122"/>
                <a:ea typeface="微软雅黑" panose="020B0503020204020204" pitchFamily="34" charset="-122"/>
              </a:rPr>
              <a:t>B </a:t>
            </a:r>
            <a:r>
              <a:rPr lang="zh-CN" altLang="en-US" sz="1994" b="1" dirty="0">
                <a:solidFill>
                  <a:srgbClr val="0000FF"/>
                </a:solidFill>
                <a:latin typeface="微软雅黑" panose="020B0503020204020204" pitchFamily="34" charset="-122"/>
                <a:ea typeface="微软雅黑" panose="020B0503020204020204" pitchFamily="34" charset="-122"/>
              </a:rPr>
              <a:t>上的另一个程序进行通信”</a:t>
            </a:r>
            <a:r>
              <a:rPr lang="zh-CN" altLang="en-US" sz="1994" b="1" dirty="0">
                <a:latin typeface="微软雅黑" panose="020B0503020204020204" pitchFamily="34" charset="-122"/>
                <a:ea typeface="微软雅黑" panose="020B0503020204020204" pitchFamily="34" charset="-122"/>
              </a:rPr>
              <a:t>。</a:t>
            </a:r>
          </a:p>
        </p:txBody>
      </p:sp>
      <p:sp>
        <p:nvSpPr>
          <p:cNvPr id="6" name="对角圆角矩形 5"/>
          <p:cNvSpPr/>
          <p:nvPr/>
        </p:nvSpPr>
        <p:spPr>
          <a:xfrm>
            <a:off x="3860854" y="2588563"/>
            <a:ext cx="4720980" cy="177720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49160" name="矩形 6"/>
          <p:cNvSpPr>
            <a:spLocks noChangeArrowheads="1"/>
          </p:cNvSpPr>
          <p:nvPr/>
        </p:nvSpPr>
        <p:spPr bwMode="auto">
          <a:xfrm>
            <a:off x="4249015" y="2767913"/>
            <a:ext cx="4190440" cy="1358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291"/>
              </a:lnSpc>
              <a:spcBef>
                <a:spcPts val="598"/>
              </a:spcBef>
            </a:pPr>
            <a:r>
              <a:rPr lang="zh-CN" altLang="en-US" sz="1994" b="1" dirty="0">
                <a:solidFill>
                  <a:schemeClr val="bg1"/>
                </a:solidFill>
                <a:latin typeface="微软雅黑" panose="020B0503020204020204" pitchFamily="34" charset="-122"/>
                <a:ea typeface="微软雅黑" panose="020B0503020204020204" pitchFamily="34" charset="-122"/>
              </a:rPr>
              <a:t>即“主机 </a:t>
            </a:r>
            <a:r>
              <a:rPr lang="en-US" altLang="zh-CN" sz="1994" b="1" dirty="0">
                <a:solidFill>
                  <a:schemeClr val="bg1"/>
                </a:solidFill>
                <a:latin typeface="微软雅黑" panose="020B0503020204020204" pitchFamily="34" charset="-122"/>
                <a:ea typeface="微软雅黑" panose="020B0503020204020204" pitchFamily="34" charset="-122"/>
              </a:rPr>
              <a:t>A </a:t>
            </a:r>
            <a:r>
              <a:rPr lang="zh-CN" altLang="en-US" sz="1994" b="1" dirty="0">
                <a:solidFill>
                  <a:schemeClr val="bg1"/>
                </a:solidFill>
                <a:latin typeface="微软雅黑" panose="020B0503020204020204" pitchFamily="34" charset="-122"/>
                <a:ea typeface="微软雅黑" panose="020B0503020204020204" pitchFamily="34" charset="-122"/>
              </a:rPr>
              <a:t>的某个进程和主机 </a:t>
            </a:r>
            <a:r>
              <a:rPr lang="en-US" altLang="zh-CN" sz="1994" b="1" dirty="0">
                <a:solidFill>
                  <a:schemeClr val="bg1"/>
                </a:solidFill>
                <a:latin typeface="微软雅黑" panose="020B0503020204020204" pitchFamily="34" charset="-122"/>
                <a:ea typeface="微软雅黑" panose="020B0503020204020204" pitchFamily="34" charset="-122"/>
              </a:rPr>
              <a:t>B </a:t>
            </a:r>
            <a:r>
              <a:rPr lang="zh-CN" altLang="en-US" sz="1994" b="1" dirty="0">
                <a:solidFill>
                  <a:schemeClr val="bg1"/>
                </a:solidFill>
                <a:latin typeface="微软雅黑" panose="020B0503020204020204" pitchFamily="34" charset="-122"/>
                <a:ea typeface="微软雅黑" panose="020B0503020204020204" pitchFamily="34" charset="-122"/>
              </a:rPr>
              <a:t>上的另一个进程进行通信”。简称为“计算机之间通信”。 </a:t>
            </a:r>
          </a:p>
        </p:txBody>
      </p:sp>
    </p:spTree>
    <p:extLst>
      <p:ext uri="{BB962C8B-B14F-4D97-AF65-F5344CB8AC3E}">
        <p14:creationId xmlns:p14="http://schemas.microsoft.com/office/powerpoint/2010/main" val="3088065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5"/>
          <p:cNvSpPr>
            <a:spLocks noChangeArrowheads="1"/>
          </p:cNvSpPr>
          <p:nvPr/>
        </p:nvSpPr>
        <p:spPr bwMode="auto">
          <a:xfrm>
            <a:off x="496576" y="1807230"/>
            <a:ext cx="8085257"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50179" name="Rectangle 6"/>
          <p:cNvSpPr>
            <a:spLocks noChangeArrowheads="1"/>
          </p:cNvSpPr>
          <p:nvPr/>
        </p:nvSpPr>
        <p:spPr bwMode="auto">
          <a:xfrm>
            <a:off x="2814735" y="1780317"/>
            <a:ext cx="3253251"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端系统之间的两种通信方式</a:t>
            </a:r>
          </a:p>
        </p:txBody>
      </p:sp>
      <p:sp>
        <p:nvSpPr>
          <p:cNvPr id="50180" name="Rectangle 68"/>
          <p:cNvSpPr>
            <a:spLocks noChangeArrowheads="1"/>
          </p:cNvSpPr>
          <p:nvPr/>
        </p:nvSpPr>
        <p:spPr bwMode="auto">
          <a:xfrm>
            <a:off x="555665" y="2278990"/>
            <a:ext cx="8162413" cy="398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1994" b="1" dirty="0">
                <a:latin typeface="微软雅黑" panose="020B0503020204020204" pitchFamily="34" charset="-122"/>
                <a:ea typeface="微软雅黑" panose="020B0503020204020204" pitchFamily="34" charset="-122"/>
              </a:rPr>
              <a:t>端系统之间的通信方式</a:t>
            </a:r>
            <a:r>
              <a:rPr lang="zh-CN" altLang="en-US" sz="1994" b="1" dirty="0">
                <a:latin typeface="微软雅黑" panose="020B0503020204020204" pitchFamily="34" charset="-122"/>
                <a:ea typeface="微软雅黑" panose="020B0503020204020204" pitchFamily="34" charset="-122"/>
              </a:rPr>
              <a:t>通常可划分为两大类：</a:t>
            </a:r>
          </a:p>
        </p:txBody>
      </p:sp>
      <p:sp>
        <p:nvSpPr>
          <p:cNvPr id="5" name="AutoShape 44"/>
          <p:cNvSpPr>
            <a:spLocks noChangeArrowheads="1"/>
          </p:cNvSpPr>
          <p:nvPr/>
        </p:nvSpPr>
        <p:spPr bwMode="auto">
          <a:xfrm>
            <a:off x="4811516" y="2782742"/>
            <a:ext cx="3770318" cy="2045353"/>
          </a:xfrm>
          <a:prstGeom prst="roundRect">
            <a:avLst>
              <a:gd name="adj" fmla="val 16667"/>
            </a:avLst>
          </a:prstGeom>
          <a:solidFill>
            <a:srgbClr val="368AD6"/>
          </a:solidFill>
          <a:ln>
            <a:noFill/>
          </a:ln>
          <a:effectLst/>
          <a:scene3d>
            <a:camera prst="orthographicFront">
              <a:rot lat="0" lon="0" rev="0"/>
            </a:camera>
            <a:lightRig rig="glow" dir="t">
              <a:rot lat="0" lon="0" rev="14100000"/>
            </a:lightRig>
          </a:scene3d>
          <a:sp3d prstMaterial="softEdge">
            <a:bevelT w="127000" prst="artDeco"/>
          </a:sp3d>
        </p:spPr>
        <p:txBody>
          <a:bodyPr wrap="none" anchor="ctr"/>
          <a:lstStyle/>
          <a:p>
            <a:pPr>
              <a:defRPr/>
            </a:pPr>
            <a:endParaRPr lang="zh-CN" altLang="en-US" sz="1795"/>
          </a:p>
        </p:txBody>
      </p:sp>
      <p:sp>
        <p:nvSpPr>
          <p:cNvPr id="6" name="AutoShape 43"/>
          <p:cNvSpPr>
            <a:spLocks noChangeArrowheads="1"/>
          </p:cNvSpPr>
          <p:nvPr/>
        </p:nvSpPr>
        <p:spPr bwMode="auto">
          <a:xfrm>
            <a:off x="555416" y="2782742"/>
            <a:ext cx="3885325" cy="2045353"/>
          </a:xfrm>
          <a:prstGeom prst="roundRect">
            <a:avLst>
              <a:gd name="adj" fmla="val 16667"/>
            </a:avLst>
          </a:prstGeom>
          <a:solidFill>
            <a:srgbClr val="00B050"/>
          </a:solidFill>
          <a:ln>
            <a:noFill/>
          </a:ln>
          <a:effectLst/>
          <a:scene3d>
            <a:camera prst="orthographicFront">
              <a:rot lat="0" lon="0" rev="0"/>
            </a:camera>
            <a:lightRig rig="glow" dir="t">
              <a:rot lat="0" lon="0" rev="14100000"/>
            </a:lightRig>
          </a:scene3d>
          <a:sp3d prstMaterial="softEdge">
            <a:bevelT w="127000" prst="artDeco"/>
          </a:sp3d>
        </p:spPr>
        <p:txBody>
          <a:bodyPr wrap="none" anchor="ctr"/>
          <a:lstStyle/>
          <a:p>
            <a:pPr>
              <a:defRPr/>
            </a:pPr>
            <a:endParaRPr lang="zh-CN" altLang="en-US" sz="1795"/>
          </a:p>
        </p:txBody>
      </p:sp>
      <p:sp>
        <p:nvSpPr>
          <p:cNvPr id="50187" name="矩形 6"/>
          <p:cNvSpPr>
            <a:spLocks noChangeArrowheads="1"/>
          </p:cNvSpPr>
          <p:nvPr/>
        </p:nvSpPr>
        <p:spPr bwMode="auto">
          <a:xfrm>
            <a:off x="766216" y="3068953"/>
            <a:ext cx="3400478" cy="138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994" b="1" dirty="0">
                <a:solidFill>
                  <a:schemeClr val="bg1"/>
                </a:solidFill>
                <a:latin typeface="微软雅黑" panose="020B0503020204020204" pitchFamily="34" charset="-122"/>
                <a:ea typeface="微软雅黑" panose="020B0503020204020204" pitchFamily="34" charset="-122"/>
              </a:rPr>
              <a:t>客户</a:t>
            </a:r>
            <a:r>
              <a:rPr lang="zh-CN" altLang="en-US" sz="1994" b="1"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994" b="1" dirty="0">
                <a:solidFill>
                  <a:schemeClr val="bg1"/>
                </a:solidFill>
                <a:latin typeface="微软雅黑" panose="020B0503020204020204" pitchFamily="34" charset="-122"/>
                <a:ea typeface="微软雅黑" panose="020B0503020204020204" pitchFamily="34" charset="-122"/>
              </a:rPr>
              <a:t>服务器方式（</a:t>
            </a:r>
            <a:r>
              <a:rPr lang="en-US" altLang="zh-CN" sz="1994" b="1" dirty="0">
                <a:solidFill>
                  <a:schemeClr val="bg1"/>
                </a:solidFill>
                <a:latin typeface="微软雅黑" panose="020B0503020204020204" pitchFamily="34" charset="-122"/>
                <a:ea typeface="微软雅黑" panose="020B0503020204020204" pitchFamily="34" charset="-122"/>
              </a:rPr>
              <a:t>C/S</a:t>
            </a:r>
            <a:r>
              <a:rPr lang="zh-CN" altLang="en-US" sz="1994" b="1" dirty="0">
                <a:solidFill>
                  <a:schemeClr val="bg1"/>
                </a:solidFill>
                <a:latin typeface="微软雅黑" panose="020B0503020204020204" pitchFamily="34" charset="-122"/>
                <a:ea typeface="微软雅黑" panose="020B0503020204020204" pitchFamily="34" charset="-122"/>
              </a:rPr>
              <a:t>方式）</a:t>
            </a:r>
          </a:p>
          <a:p>
            <a:pPr>
              <a:lnSpc>
                <a:spcPct val="150000"/>
              </a:lnSpc>
            </a:pPr>
            <a:r>
              <a:rPr lang="zh-CN" altLang="en-US" sz="1795" b="1" dirty="0">
                <a:solidFill>
                  <a:schemeClr val="bg1"/>
                </a:solidFill>
                <a:latin typeface="微软雅黑" panose="020B0503020204020204" pitchFamily="34" charset="-122"/>
                <a:ea typeface="微软雅黑" panose="020B0503020204020204" pitchFamily="34" charset="-122"/>
              </a:rPr>
              <a:t>即 </a:t>
            </a:r>
            <a:r>
              <a:rPr lang="en-US" altLang="zh-CN" sz="1795" b="1" dirty="0">
                <a:solidFill>
                  <a:schemeClr val="bg1"/>
                </a:solidFill>
                <a:latin typeface="微软雅黑" panose="020B0503020204020204" pitchFamily="34" charset="-122"/>
                <a:ea typeface="微软雅黑" panose="020B0503020204020204" pitchFamily="34" charset="-122"/>
              </a:rPr>
              <a:t>Client/Server </a:t>
            </a:r>
            <a:r>
              <a:rPr lang="zh-CN" altLang="en-US" sz="1795" b="1" dirty="0">
                <a:solidFill>
                  <a:schemeClr val="bg1"/>
                </a:solidFill>
                <a:latin typeface="微软雅黑" panose="020B0503020204020204" pitchFamily="34" charset="-122"/>
                <a:ea typeface="微软雅黑" panose="020B0503020204020204" pitchFamily="34" charset="-122"/>
              </a:rPr>
              <a:t>方式，简称为 </a:t>
            </a:r>
            <a:r>
              <a:rPr lang="en-US" altLang="zh-CN" sz="1795" b="1" dirty="0">
                <a:solidFill>
                  <a:schemeClr val="bg1"/>
                </a:solidFill>
                <a:latin typeface="微软雅黑" panose="020B0503020204020204" pitchFamily="34" charset="-122"/>
                <a:ea typeface="微软雅黑" panose="020B0503020204020204" pitchFamily="34" charset="-122"/>
              </a:rPr>
              <a:t>C/S </a:t>
            </a:r>
            <a:r>
              <a:rPr lang="zh-CN" altLang="en-US" sz="1795" b="1" dirty="0">
                <a:solidFill>
                  <a:schemeClr val="bg1"/>
                </a:solidFill>
                <a:latin typeface="微软雅黑" panose="020B0503020204020204" pitchFamily="34" charset="-122"/>
                <a:ea typeface="微软雅黑" panose="020B0503020204020204" pitchFamily="34" charset="-122"/>
              </a:rPr>
              <a:t>方式。 </a:t>
            </a:r>
          </a:p>
        </p:txBody>
      </p:sp>
      <p:sp>
        <p:nvSpPr>
          <p:cNvPr id="50188" name="矩形 7"/>
          <p:cNvSpPr>
            <a:spLocks noChangeArrowheads="1"/>
          </p:cNvSpPr>
          <p:nvPr/>
        </p:nvSpPr>
        <p:spPr bwMode="auto">
          <a:xfrm>
            <a:off x="5284356" y="3068953"/>
            <a:ext cx="3109189" cy="138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994" b="1" dirty="0">
                <a:solidFill>
                  <a:schemeClr val="bg1"/>
                </a:solidFill>
                <a:latin typeface="微软雅黑" panose="020B0503020204020204" pitchFamily="34" charset="-122"/>
                <a:ea typeface="微软雅黑" panose="020B0503020204020204" pitchFamily="34" charset="-122"/>
              </a:rPr>
              <a:t>对等方式（</a:t>
            </a:r>
            <a:r>
              <a:rPr lang="en-US" altLang="zh-CN" sz="1994" b="1" dirty="0">
                <a:solidFill>
                  <a:schemeClr val="bg1"/>
                </a:solidFill>
                <a:latin typeface="微软雅黑" panose="020B0503020204020204" pitchFamily="34" charset="-122"/>
                <a:ea typeface="微软雅黑" panose="020B0503020204020204" pitchFamily="34" charset="-122"/>
              </a:rPr>
              <a:t>P2P</a:t>
            </a:r>
            <a:r>
              <a:rPr lang="zh-CN" altLang="en-US" sz="1994" b="1" dirty="0">
                <a:solidFill>
                  <a:schemeClr val="bg1"/>
                </a:solidFill>
                <a:latin typeface="微软雅黑" panose="020B0503020204020204" pitchFamily="34" charset="-122"/>
                <a:ea typeface="微软雅黑" panose="020B0503020204020204" pitchFamily="34" charset="-122"/>
              </a:rPr>
              <a:t>方式）</a:t>
            </a:r>
          </a:p>
          <a:p>
            <a:pPr>
              <a:lnSpc>
                <a:spcPct val="150000"/>
              </a:lnSpc>
            </a:pPr>
            <a:r>
              <a:rPr lang="zh-CN" altLang="en-US" sz="1795" b="1" dirty="0">
                <a:solidFill>
                  <a:schemeClr val="bg1"/>
                </a:solidFill>
                <a:latin typeface="微软雅黑" panose="020B0503020204020204" pitchFamily="34" charset="-122"/>
                <a:ea typeface="微软雅黑" panose="020B0503020204020204" pitchFamily="34" charset="-122"/>
              </a:rPr>
              <a:t>即 </a:t>
            </a:r>
            <a:r>
              <a:rPr lang="en-US" altLang="zh-CN" sz="1795" b="1" dirty="0">
                <a:solidFill>
                  <a:schemeClr val="bg1"/>
                </a:solidFill>
                <a:latin typeface="微软雅黑" panose="020B0503020204020204" pitchFamily="34" charset="-122"/>
                <a:ea typeface="微软雅黑" panose="020B0503020204020204" pitchFamily="34" charset="-122"/>
              </a:rPr>
              <a:t>Peer</a:t>
            </a:r>
            <a:r>
              <a:rPr lang="zh-CN" altLang="en-US" sz="1795" b="1"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795" b="1" dirty="0">
                <a:solidFill>
                  <a:schemeClr val="bg1"/>
                </a:solidFill>
                <a:latin typeface="微软雅黑" panose="020B0503020204020204" pitchFamily="34" charset="-122"/>
                <a:ea typeface="微软雅黑" panose="020B0503020204020204" pitchFamily="34" charset="-122"/>
              </a:rPr>
              <a:t>to</a:t>
            </a:r>
            <a:r>
              <a:rPr lang="zh-CN" altLang="en-US" sz="1795" b="1"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795" b="1" dirty="0">
                <a:solidFill>
                  <a:schemeClr val="bg1"/>
                </a:solidFill>
                <a:latin typeface="微软雅黑" panose="020B0503020204020204" pitchFamily="34" charset="-122"/>
                <a:ea typeface="微软雅黑" panose="020B0503020204020204" pitchFamily="34" charset="-122"/>
              </a:rPr>
              <a:t>Peer </a:t>
            </a:r>
            <a:r>
              <a:rPr lang="zh-CN" altLang="en-US" sz="1795" b="1" dirty="0">
                <a:solidFill>
                  <a:schemeClr val="bg1"/>
                </a:solidFill>
                <a:latin typeface="微软雅黑" panose="020B0503020204020204" pitchFamily="34" charset="-122"/>
                <a:ea typeface="微软雅黑" panose="020B0503020204020204" pitchFamily="34" charset="-122"/>
              </a:rPr>
              <a:t>方式 ，简称为 </a:t>
            </a:r>
            <a:r>
              <a:rPr lang="en-US" altLang="zh-CN" sz="1795" b="1" dirty="0">
                <a:solidFill>
                  <a:schemeClr val="bg1"/>
                </a:solidFill>
                <a:latin typeface="微软雅黑" panose="020B0503020204020204" pitchFamily="34" charset="-122"/>
                <a:ea typeface="微软雅黑" panose="020B0503020204020204" pitchFamily="34" charset="-122"/>
              </a:rPr>
              <a:t>P2P </a:t>
            </a:r>
            <a:r>
              <a:rPr lang="zh-CN" altLang="en-US" sz="1795" b="1" dirty="0">
                <a:solidFill>
                  <a:schemeClr val="bg1"/>
                </a:solidFill>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3626892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对角圆角矩形 2"/>
          <p:cNvSpPr/>
          <p:nvPr/>
        </p:nvSpPr>
        <p:spPr>
          <a:xfrm>
            <a:off x="614374" y="4016675"/>
            <a:ext cx="7831648" cy="788505"/>
          </a:xfrm>
          <a:prstGeom prst="round2DiagRect">
            <a:avLst/>
          </a:prstGeom>
          <a:solidFill>
            <a:srgbClr val="339933"/>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51205" name="AutoShape 5"/>
          <p:cNvSpPr>
            <a:spLocks noChangeArrowheads="1"/>
          </p:cNvSpPr>
          <p:nvPr/>
        </p:nvSpPr>
        <p:spPr bwMode="auto">
          <a:xfrm>
            <a:off x="496576" y="1784243"/>
            <a:ext cx="8111263" cy="30870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1206" name="矩形 4"/>
          <p:cNvSpPr>
            <a:spLocks noChangeArrowheads="1"/>
          </p:cNvSpPr>
          <p:nvPr/>
        </p:nvSpPr>
        <p:spPr bwMode="auto">
          <a:xfrm>
            <a:off x="614239" y="1733521"/>
            <a:ext cx="2470080" cy="39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anose="020B0503020204020204" pitchFamily="34" charset="-122"/>
                <a:ea typeface="微软雅黑" panose="020B0503020204020204" pitchFamily="34" charset="-122"/>
              </a:rPr>
              <a:t>1.  </a:t>
            </a:r>
            <a:r>
              <a:rPr lang="zh-CN" altLang="en-US" sz="1994" b="1" dirty="0">
                <a:latin typeface="微软雅黑" panose="020B0503020204020204" pitchFamily="34" charset="-122"/>
                <a:ea typeface="微软雅黑" panose="020B0503020204020204" pitchFamily="34" charset="-122"/>
              </a:rPr>
              <a:t>客户</a:t>
            </a:r>
            <a:r>
              <a:rPr lang="en-US" altLang="zh-CN" sz="1994" b="1" dirty="0">
                <a:latin typeface="微软雅黑" panose="020B0503020204020204" pitchFamily="34" charset="-122"/>
                <a:ea typeface="微软雅黑" panose="020B0503020204020204" pitchFamily="34" charset="-122"/>
              </a:rPr>
              <a:t>-</a:t>
            </a:r>
            <a:r>
              <a:rPr lang="zh-CN" altLang="en-US" sz="1994" b="1" dirty="0">
                <a:latin typeface="微软雅黑" panose="020B0503020204020204" pitchFamily="34" charset="-122"/>
                <a:ea typeface="微软雅黑" panose="020B0503020204020204" pitchFamily="34" charset="-122"/>
              </a:rPr>
              <a:t>服务器方式</a:t>
            </a:r>
          </a:p>
        </p:txBody>
      </p:sp>
      <p:sp>
        <p:nvSpPr>
          <p:cNvPr id="51207" name="矩形 5"/>
          <p:cNvSpPr>
            <a:spLocks noChangeArrowheads="1"/>
          </p:cNvSpPr>
          <p:nvPr/>
        </p:nvSpPr>
        <p:spPr bwMode="auto">
          <a:xfrm>
            <a:off x="496577" y="2180016"/>
            <a:ext cx="8111262" cy="178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solidFill>
                  <a:srgbClr val="0000FF"/>
                </a:solidFill>
                <a:latin typeface="微软雅黑" panose="020B0503020204020204" pitchFamily="34" charset="-122"/>
                <a:ea typeface="微软雅黑" panose="020B0503020204020204" pitchFamily="34" charset="-122"/>
              </a:rPr>
              <a:t>客户</a:t>
            </a:r>
            <a:r>
              <a:rPr lang="zh-CN" altLang="en-US" sz="1994" b="1" dirty="0">
                <a:solidFill>
                  <a:srgbClr val="00CC00"/>
                </a:solidFill>
                <a:latin typeface="微软雅黑" panose="020B0503020204020204" pitchFamily="34" charset="-122"/>
                <a:ea typeface="微软雅黑" panose="020B0503020204020204" pitchFamily="34" charset="-122"/>
              </a:rPr>
              <a:t> </a:t>
            </a:r>
            <a:r>
              <a:rPr lang="en-US" altLang="zh-CN" sz="1994" b="1" dirty="0">
                <a:latin typeface="微软雅黑" panose="020B0503020204020204" pitchFamily="34" charset="-122"/>
                <a:ea typeface="微软雅黑" panose="020B0503020204020204" pitchFamily="34" charset="-122"/>
              </a:rPr>
              <a:t>(client) </a:t>
            </a:r>
            <a:r>
              <a:rPr lang="zh-CN" altLang="en-US" sz="1994" b="1" dirty="0">
                <a:latin typeface="微软雅黑" panose="020B0503020204020204" pitchFamily="34" charset="-122"/>
                <a:ea typeface="微软雅黑" panose="020B0503020204020204" pitchFamily="34" charset="-122"/>
              </a:rPr>
              <a:t>和</a:t>
            </a:r>
            <a:r>
              <a:rPr lang="zh-CN" altLang="en-US" sz="1994" b="1" dirty="0">
                <a:solidFill>
                  <a:srgbClr val="0000FF"/>
                </a:solidFill>
                <a:latin typeface="微软雅黑" panose="020B0503020204020204" pitchFamily="34" charset="-122"/>
                <a:ea typeface="微软雅黑" panose="020B0503020204020204" pitchFamily="34" charset="-122"/>
              </a:rPr>
              <a:t>服务器</a:t>
            </a:r>
            <a:r>
              <a:rPr lang="zh-CN" altLang="en-US" sz="1994" b="1" dirty="0">
                <a:solidFill>
                  <a:srgbClr val="FF0000"/>
                </a:solidFill>
                <a:latin typeface="微软雅黑" panose="020B0503020204020204" pitchFamily="34" charset="-122"/>
                <a:ea typeface="微软雅黑" panose="020B0503020204020204" pitchFamily="34" charset="-122"/>
              </a:rPr>
              <a:t> </a:t>
            </a:r>
            <a:r>
              <a:rPr lang="en-US" altLang="zh-CN" sz="1994" b="1" dirty="0">
                <a:latin typeface="微软雅黑" panose="020B0503020204020204" pitchFamily="34" charset="-122"/>
                <a:ea typeface="微软雅黑" panose="020B0503020204020204" pitchFamily="34" charset="-122"/>
              </a:rPr>
              <a:t>(server) </a:t>
            </a:r>
            <a:r>
              <a:rPr lang="zh-CN" altLang="en-US" sz="1994" b="1" dirty="0">
                <a:latin typeface="微软雅黑" panose="020B0503020204020204" pitchFamily="34" charset="-122"/>
                <a:ea typeface="微软雅黑" panose="020B0503020204020204" pitchFamily="34" charset="-122"/>
              </a:rPr>
              <a:t>都是指通信中所涉及的两个应用进程。</a:t>
            </a:r>
          </a:p>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客户</a:t>
            </a:r>
            <a:r>
              <a:rPr lang="zh-CN" altLang="en-US" sz="1994" b="1" dirty="0">
                <a:latin typeface="微软雅黑" panose="020B0503020204020204" pitchFamily="34" charset="-122"/>
                <a:ea typeface="微软雅黑" panose="020B0503020204020204" pitchFamily="34" charset="-122"/>
                <a:sym typeface="Symbol" panose="05050102010706020507" pitchFamily="18" charset="2"/>
              </a:rPr>
              <a:t></a:t>
            </a:r>
            <a:r>
              <a:rPr lang="zh-CN" altLang="en-US" sz="1994" b="1" dirty="0">
                <a:latin typeface="微软雅黑" panose="020B0503020204020204" pitchFamily="34" charset="-122"/>
                <a:ea typeface="微软雅黑" panose="020B0503020204020204" pitchFamily="34" charset="-122"/>
              </a:rPr>
              <a:t>服务器方式所描述的是进程之间服务和被服务的关系。</a:t>
            </a:r>
          </a:p>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客户是</a:t>
            </a:r>
            <a:r>
              <a:rPr lang="zh-CN" altLang="en-US" sz="1994" b="1" dirty="0">
                <a:solidFill>
                  <a:srgbClr val="0000FF"/>
                </a:solidFill>
                <a:latin typeface="微软雅黑" panose="020B0503020204020204" pitchFamily="34" charset="-122"/>
                <a:ea typeface="微软雅黑" panose="020B0503020204020204" pitchFamily="34" charset="-122"/>
              </a:rPr>
              <a:t>服务的请求方</a:t>
            </a:r>
            <a:r>
              <a:rPr lang="zh-CN" altLang="en-US" sz="1994" b="1" dirty="0">
                <a:latin typeface="微软雅黑" panose="020B0503020204020204" pitchFamily="34" charset="-122"/>
                <a:ea typeface="微软雅黑" panose="020B0503020204020204" pitchFamily="34" charset="-122"/>
              </a:rPr>
              <a:t>，服务器是</a:t>
            </a:r>
            <a:r>
              <a:rPr lang="zh-CN" altLang="en-US" sz="1994" b="1" dirty="0">
                <a:solidFill>
                  <a:srgbClr val="0000FF"/>
                </a:solidFill>
                <a:latin typeface="微软雅黑" panose="020B0503020204020204" pitchFamily="34" charset="-122"/>
                <a:ea typeface="微软雅黑" panose="020B0503020204020204" pitchFamily="34" charset="-122"/>
              </a:rPr>
              <a:t>服务的提供方</a:t>
            </a:r>
            <a:r>
              <a:rPr lang="zh-CN" altLang="en-US" sz="1994" b="1" dirty="0">
                <a:latin typeface="微软雅黑" panose="020B0503020204020204" pitchFamily="34" charset="-122"/>
                <a:ea typeface="微软雅黑" panose="020B0503020204020204" pitchFamily="34" charset="-122"/>
              </a:rPr>
              <a:t>。</a:t>
            </a:r>
            <a:endParaRPr lang="en-US" altLang="zh-CN" sz="1994" b="1" dirty="0">
              <a:latin typeface="微软雅黑" panose="020B0503020204020204" pitchFamily="34" charset="-122"/>
              <a:ea typeface="微软雅黑" panose="020B0503020204020204" pitchFamily="34" charset="-122"/>
            </a:endParaRPr>
          </a:p>
        </p:txBody>
      </p:sp>
      <p:sp>
        <p:nvSpPr>
          <p:cNvPr id="51208" name="矩形 6"/>
          <p:cNvSpPr>
            <a:spLocks noChangeArrowheads="1"/>
          </p:cNvSpPr>
          <p:nvPr/>
        </p:nvSpPr>
        <p:spPr bwMode="auto">
          <a:xfrm>
            <a:off x="951438" y="4177243"/>
            <a:ext cx="7209393" cy="43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2692"/>
              </a:lnSpc>
              <a:spcBef>
                <a:spcPts val="598"/>
              </a:spcBef>
            </a:pPr>
            <a:r>
              <a:rPr lang="zh-CN" altLang="zh-CN" sz="1994" b="1" dirty="0">
                <a:solidFill>
                  <a:schemeClr val="bg1"/>
                </a:solidFill>
                <a:latin typeface="微软雅黑" panose="020B0503020204020204" pitchFamily="34" charset="-122"/>
                <a:ea typeface="微软雅黑" panose="020B0503020204020204" pitchFamily="34" charset="-122"/>
              </a:rPr>
              <a:t>服务请求方和服务提供方都要使用网络核心部分所提供的服务。</a:t>
            </a:r>
            <a:endParaRPr lang="zh-CN" altLang="en-US" sz="1994"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2827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1"/>
          <p:cNvSpPr>
            <a:spLocks noChangeArrowheads="1"/>
          </p:cNvSpPr>
          <p:nvPr/>
        </p:nvSpPr>
        <p:spPr bwMode="auto">
          <a:xfrm>
            <a:off x="3369013" y="1440079"/>
            <a:ext cx="2382159"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zh-CN" sz="1795" b="1" dirty="0">
                <a:solidFill>
                  <a:srgbClr val="7030A0"/>
                </a:solidFill>
                <a:latin typeface="微软雅黑" panose="020B0503020204020204" pitchFamily="34" charset="-122"/>
                <a:ea typeface="微软雅黑" panose="020B0503020204020204" pitchFamily="34" charset="-122"/>
              </a:rPr>
              <a:t>客户</a:t>
            </a:r>
            <a:r>
              <a:rPr lang="zh-CN" altLang="en-US" sz="1795" b="1" dirty="0">
                <a:solidFill>
                  <a:srgbClr val="7030A0"/>
                </a:solidFill>
                <a:latin typeface="微软雅黑" panose="020B0503020204020204" pitchFamily="34" charset="-122"/>
                <a:ea typeface="微软雅黑" panose="020B0503020204020204" pitchFamily="34" charset="-122"/>
                <a:sym typeface="Symbol" panose="05050102010706020507" pitchFamily="18" charset="2"/>
              </a:rPr>
              <a:t></a:t>
            </a:r>
            <a:r>
              <a:rPr lang="zh-CN" altLang="zh-CN" sz="1795" b="1" dirty="0">
                <a:solidFill>
                  <a:srgbClr val="7030A0"/>
                </a:solidFill>
                <a:latin typeface="微软雅黑" panose="020B0503020204020204" pitchFamily="34" charset="-122"/>
                <a:ea typeface="微软雅黑" panose="020B0503020204020204" pitchFamily="34" charset="-122"/>
              </a:rPr>
              <a:t>服务器工作方式</a:t>
            </a:r>
            <a:endParaRPr lang="zh-CN" altLang="en-US" sz="1795" b="1" dirty="0">
              <a:solidFill>
                <a:srgbClr val="7030A0"/>
              </a:solidFill>
              <a:latin typeface="微软雅黑" panose="020B0503020204020204" pitchFamily="34" charset="-122"/>
              <a:ea typeface="微软雅黑" panose="020B0503020204020204" pitchFamily="34" charset="-122"/>
            </a:endParaRPr>
          </a:p>
        </p:txBody>
      </p:sp>
      <p:sp>
        <p:nvSpPr>
          <p:cNvPr id="3" name="Oval 4"/>
          <p:cNvSpPr>
            <a:spLocks noChangeArrowheads="1"/>
          </p:cNvSpPr>
          <p:nvPr/>
        </p:nvSpPr>
        <p:spPr bwMode="auto">
          <a:xfrm>
            <a:off x="2193742" y="1803121"/>
            <a:ext cx="4586831" cy="3039188"/>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52230" name="Line 5"/>
          <p:cNvSpPr>
            <a:spLocks noChangeShapeType="1"/>
          </p:cNvSpPr>
          <p:nvPr/>
        </p:nvSpPr>
        <p:spPr bwMode="auto">
          <a:xfrm flipV="1">
            <a:off x="3202592" y="3692817"/>
            <a:ext cx="588910" cy="386274"/>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2231" name="Line 6"/>
          <p:cNvSpPr>
            <a:spLocks noChangeShapeType="1"/>
          </p:cNvSpPr>
          <p:nvPr/>
        </p:nvSpPr>
        <p:spPr bwMode="auto">
          <a:xfrm flipH="1" flipV="1">
            <a:off x="3069612" y="3216306"/>
            <a:ext cx="492341" cy="259627"/>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2232" name="Line 7"/>
          <p:cNvSpPr>
            <a:spLocks noChangeShapeType="1"/>
          </p:cNvSpPr>
          <p:nvPr/>
        </p:nvSpPr>
        <p:spPr bwMode="auto">
          <a:xfrm flipH="1">
            <a:off x="5366677" y="3619995"/>
            <a:ext cx="574662" cy="0"/>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2233" name="Line 8"/>
          <p:cNvSpPr>
            <a:spLocks noChangeShapeType="1"/>
          </p:cNvSpPr>
          <p:nvPr/>
        </p:nvSpPr>
        <p:spPr bwMode="auto">
          <a:xfrm flipH="1">
            <a:off x="4943992" y="2418429"/>
            <a:ext cx="501839" cy="720307"/>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2234" name="Line 9"/>
          <p:cNvSpPr>
            <a:spLocks noChangeShapeType="1"/>
          </p:cNvSpPr>
          <p:nvPr/>
        </p:nvSpPr>
        <p:spPr bwMode="auto">
          <a:xfrm flipH="1" flipV="1">
            <a:off x="4883835" y="3892286"/>
            <a:ext cx="319784" cy="367277"/>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2235" name="Line 10"/>
          <p:cNvSpPr>
            <a:spLocks noChangeShapeType="1"/>
          </p:cNvSpPr>
          <p:nvPr/>
        </p:nvSpPr>
        <p:spPr bwMode="auto">
          <a:xfrm>
            <a:off x="3745592" y="2511832"/>
            <a:ext cx="319784" cy="528752"/>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2236" name="Line 11"/>
          <p:cNvSpPr>
            <a:spLocks noChangeShapeType="1"/>
          </p:cNvSpPr>
          <p:nvPr/>
        </p:nvSpPr>
        <p:spPr bwMode="auto">
          <a:xfrm flipV="1">
            <a:off x="3930814" y="3833712"/>
            <a:ext cx="166224" cy="459096"/>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2237" name="Text Box 16"/>
          <p:cNvSpPr txBox="1">
            <a:spLocks noChangeArrowheads="1"/>
          </p:cNvSpPr>
          <p:nvPr/>
        </p:nvSpPr>
        <p:spPr bwMode="auto">
          <a:xfrm>
            <a:off x="1377289" y="2773042"/>
            <a:ext cx="820041" cy="46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97" b="1">
                <a:latin typeface="微软雅黑" panose="020B0503020204020204" pitchFamily="34" charset="-122"/>
                <a:ea typeface="微软雅黑" panose="020B0503020204020204" pitchFamily="34" charset="-122"/>
              </a:rPr>
              <a:t>运行客户程序</a:t>
            </a:r>
          </a:p>
        </p:txBody>
      </p:sp>
      <p:grpSp>
        <p:nvGrpSpPr>
          <p:cNvPr id="12" name="Group 18"/>
          <p:cNvGrpSpPr/>
          <p:nvPr/>
        </p:nvGrpSpPr>
        <p:grpSpPr bwMode="auto">
          <a:xfrm>
            <a:off x="3372439" y="2618139"/>
            <a:ext cx="2300718" cy="1598218"/>
            <a:chOff x="1680" y="240"/>
            <a:chExt cx="2529" cy="1270"/>
          </a:xfrm>
          <a:solidFill>
            <a:schemeClr val="bg1"/>
          </a:solidFill>
        </p:grpSpPr>
        <p:sp>
          <p:nvSpPr>
            <p:cNvPr id="1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596" b="1">
                <a:solidFill>
                  <a:srgbClr val="368AD6"/>
                </a:solidFill>
                <a:ea typeface="黑体" panose="02010609060101010101" pitchFamily="2" charset="-122"/>
              </a:endParaRPr>
            </a:p>
          </p:txBody>
        </p:sp>
        <p:sp>
          <p:nvSpPr>
            <p:cNvPr id="1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596" b="1">
                <a:solidFill>
                  <a:srgbClr val="368AD6"/>
                </a:solidFill>
                <a:ea typeface="黑体" panose="02010609060101010101" pitchFamily="2" charset="-122"/>
              </a:endParaRPr>
            </a:p>
          </p:txBody>
        </p:sp>
        <p:sp>
          <p:nvSpPr>
            <p:cNvPr id="1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596" b="1">
                <a:solidFill>
                  <a:srgbClr val="368AD6"/>
                </a:solidFill>
                <a:ea typeface="黑体" panose="02010609060101010101" pitchFamily="2" charset="-122"/>
              </a:endParaRPr>
            </a:p>
          </p:txBody>
        </p:sp>
        <p:sp>
          <p:nvSpPr>
            <p:cNvPr id="1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596" b="1">
                <a:solidFill>
                  <a:srgbClr val="368AD6"/>
                </a:solidFill>
                <a:ea typeface="黑体" panose="02010609060101010101" pitchFamily="2" charset="-122"/>
              </a:endParaRPr>
            </a:p>
          </p:txBody>
        </p:sp>
        <p:sp>
          <p:nvSpPr>
            <p:cNvPr id="1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596" b="1">
                <a:solidFill>
                  <a:srgbClr val="368AD6"/>
                </a:solidFill>
                <a:ea typeface="黑体" panose="02010609060101010101" pitchFamily="2" charset="-122"/>
              </a:endParaRPr>
            </a:p>
          </p:txBody>
        </p:sp>
        <p:sp>
          <p:nvSpPr>
            <p:cNvPr id="1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596" b="1">
                <a:solidFill>
                  <a:srgbClr val="368AD6"/>
                </a:solidFill>
                <a:ea typeface="黑体" panose="02010609060101010101" pitchFamily="2" charset="-122"/>
              </a:endParaRPr>
            </a:p>
          </p:txBody>
        </p:sp>
        <p:sp>
          <p:nvSpPr>
            <p:cNvPr id="1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596" b="1">
                <a:solidFill>
                  <a:srgbClr val="368AD6"/>
                </a:solidFill>
                <a:ea typeface="黑体" panose="02010609060101010101" pitchFamily="2" charset="-122"/>
              </a:endParaRPr>
            </a:p>
          </p:txBody>
        </p:sp>
        <p:sp>
          <p:nvSpPr>
            <p:cNvPr id="2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596" b="1">
                <a:solidFill>
                  <a:srgbClr val="368AD6"/>
                </a:solidFill>
                <a:ea typeface="黑体" panose="02010609060101010101" pitchFamily="2" charset="-122"/>
              </a:endParaRPr>
            </a:p>
          </p:txBody>
        </p:sp>
        <p:sp>
          <p:nvSpPr>
            <p:cNvPr id="2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596" b="1">
                <a:solidFill>
                  <a:srgbClr val="368AD6"/>
                </a:solidFill>
                <a:ea typeface="黑体" panose="02010609060101010101" pitchFamily="2" charset="-122"/>
              </a:endParaRPr>
            </a:p>
          </p:txBody>
        </p:sp>
      </p:grpSp>
      <p:sp>
        <p:nvSpPr>
          <p:cNvPr id="52239" name="Text Box 28"/>
          <p:cNvSpPr txBox="1">
            <a:spLocks noChangeArrowheads="1"/>
          </p:cNvSpPr>
          <p:nvPr/>
        </p:nvSpPr>
        <p:spPr bwMode="auto">
          <a:xfrm>
            <a:off x="4123951" y="2168301"/>
            <a:ext cx="900778" cy="30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396" b="1">
                <a:solidFill>
                  <a:srgbClr val="0000FF"/>
                </a:solidFill>
                <a:latin typeface="微软雅黑" panose="020B0503020204020204" pitchFamily="34" charset="-122"/>
                <a:ea typeface="微软雅黑" panose="020B0503020204020204" pitchFamily="34" charset="-122"/>
              </a:rPr>
              <a:t>网络边缘</a:t>
            </a:r>
          </a:p>
        </p:txBody>
      </p:sp>
      <p:sp>
        <p:nvSpPr>
          <p:cNvPr id="52240" name="Text Box 29"/>
          <p:cNvSpPr txBox="1">
            <a:spLocks noChangeArrowheads="1"/>
          </p:cNvSpPr>
          <p:nvPr/>
        </p:nvSpPr>
        <p:spPr bwMode="auto">
          <a:xfrm>
            <a:off x="4198355" y="3729228"/>
            <a:ext cx="900779" cy="30712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396" b="1">
                <a:solidFill>
                  <a:srgbClr val="0000FF"/>
                </a:solidFill>
                <a:latin typeface="微软雅黑" panose="020B0503020204020204" pitchFamily="34" charset="-122"/>
                <a:ea typeface="微软雅黑" panose="020B0503020204020204" pitchFamily="34" charset="-122"/>
              </a:rPr>
              <a:t>网络核心</a:t>
            </a:r>
          </a:p>
        </p:txBody>
      </p:sp>
      <p:sp>
        <p:nvSpPr>
          <p:cNvPr id="52241" name="Text Box 31"/>
          <p:cNvSpPr txBox="1">
            <a:spLocks noChangeArrowheads="1"/>
          </p:cNvSpPr>
          <p:nvPr/>
        </p:nvSpPr>
        <p:spPr bwMode="auto">
          <a:xfrm>
            <a:off x="6948184" y="2747712"/>
            <a:ext cx="1013178" cy="46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97" b="1">
                <a:latin typeface="微软雅黑" panose="020B0503020204020204" pitchFamily="34" charset="-122"/>
                <a:ea typeface="微软雅黑" panose="020B0503020204020204" pitchFamily="34" charset="-122"/>
              </a:rPr>
              <a:t>运行</a:t>
            </a:r>
          </a:p>
          <a:p>
            <a:pPr algn="ctr"/>
            <a:r>
              <a:rPr kumimoji="1" lang="zh-CN" altLang="en-US" sz="1197" b="1">
                <a:latin typeface="微软雅黑" panose="020B0503020204020204" pitchFamily="34" charset="-122"/>
                <a:ea typeface="微软雅黑" panose="020B0503020204020204" pitchFamily="34" charset="-122"/>
              </a:rPr>
              <a:t>服务器程序</a:t>
            </a:r>
          </a:p>
        </p:txBody>
      </p:sp>
      <p:sp>
        <p:nvSpPr>
          <p:cNvPr id="52242" name="Line 33"/>
          <p:cNvSpPr>
            <a:spLocks noChangeShapeType="1"/>
          </p:cNvSpPr>
          <p:nvPr/>
        </p:nvSpPr>
        <p:spPr bwMode="auto">
          <a:xfrm>
            <a:off x="2056435" y="3026336"/>
            <a:ext cx="753551" cy="91819"/>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2243" name="Line 34"/>
          <p:cNvSpPr>
            <a:spLocks noChangeShapeType="1"/>
          </p:cNvSpPr>
          <p:nvPr/>
        </p:nvSpPr>
        <p:spPr bwMode="auto">
          <a:xfrm flipH="1">
            <a:off x="6142390" y="3078578"/>
            <a:ext cx="861201" cy="372026"/>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2244" name="Text Box 35"/>
          <p:cNvSpPr txBox="1">
            <a:spLocks noChangeArrowheads="1"/>
          </p:cNvSpPr>
          <p:nvPr/>
        </p:nvSpPr>
        <p:spPr bwMode="auto">
          <a:xfrm>
            <a:off x="2790989" y="2709717"/>
            <a:ext cx="308702"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596" b="1">
                <a:solidFill>
                  <a:srgbClr val="0000FF"/>
                </a:solidFill>
                <a:ea typeface="黑体" panose="02010609060101010101" pitchFamily="2" charset="-122"/>
              </a:rPr>
              <a:t>A</a:t>
            </a:r>
          </a:p>
        </p:txBody>
      </p:sp>
      <p:sp>
        <p:nvSpPr>
          <p:cNvPr id="52245" name="Text Box 36"/>
          <p:cNvSpPr txBox="1">
            <a:spLocks noChangeArrowheads="1"/>
          </p:cNvSpPr>
          <p:nvPr/>
        </p:nvSpPr>
        <p:spPr bwMode="auto">
          <a:xfrm>
            <a:off x="6071152" y="2703385"/>
            <a:ext cx="299204"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596" b="1">
                <a:solidFill>
                  <a:srgbClr val="0000FF"/>
                </a:solidFill>
                <a:ea typeface="黑体" panose="02010609060101010101" pitchFamily="2" charset="-122"/>
              </a:rPr>
              <a:t>B</a:t>
            </a:r>
          </a:p>
        </p:txBody>
      </p:sp>
      <p:grpSp>
        <p:nvGrpSpPr>
          <p:cNvPr id="29" name="组合 28"/>
          <p:cNvGrpSpPr/>
          <p:nvPr/>
        </p:nvGrpSpPr>
        <p:grpSpPr bwMode="auto">
          <a:xfrm>
            <a:off x="3189927" y="2888607"/>
            <a:ext cx="2659592" cy="462262"/>
            <a:chOff x="2799680" y="2921777"/>
            <a:chExt cx="3658879" cy="635907"/>
          </a:xfrm>
        </p:grpSpPr>
        <p:sp>
          <p:nvSpPr>
            <p:cNvPr id="52260" name="Freeform 32"/>
            <p:cNvSpPr/>
            <p:nvPr/>
          </p:nvSpPr>
          <p:spPr bwMode="auto">
            <a:xfrm>
              <a:off x="2799680" y="3080925"/>
              <a:ext cx="3658879" cy="476759"/>
            </a:xfrm>
            <a:custGeom>
              <a:avLst/>
              <a:gdLst>
                <a:gd name="T0" fmla="*/ 0 w 2112"/>
                <a:gd name="T1" fmla="*/ 0 h 192"/>
                <a:gd name="T2" fmla="*/ 3658879 w 2112"/>
                <a:gd name="T3" fmla="*/ 476759 h 192"/>
                <a:gd name="T4" fmla="*/ 0 60000 65536"/>
                <a:gd name="T5" fmla="*/ 0 60000 65536"/>
              </a:gdLst>
              <a:ahLst/>
              <a:cxnLst>
                <a:cxn ang="T4">
                  <a:pos x="T0" y="T1"/>
                </a:cxn>
                <a:cxn ang="T5">
                  <a:pos x="T2" y="T3"/>
                </a:cxn>
              </a:cxnLst>
              <a:rect l="0" t="0" r="r" b="b"/>
              <a:pathLst>
                <a:path w="2112" h="192">
                  <a:moveTo>
                    <a:pt x="0" y="0"/>
                  </a:moveTo>
                  <a:lnTo>
                    <a:pt x="2112" y="192"/>
                  </a:lnTo>
                </a:path>
              </a:pathLst>
            </a:custGeom>
            <a:noFill/>
            <a:ln w="38100" cap="flat" cmpd="sng">
              <a:solidFill>
                <a:srgbClr val="CC00CC">
                  <a:alpha val="79999"/>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52261" name="Text Box 39"/>
            <p:cNvSpPr txBox="1">
              <a:spLocks noChangeArrowheads="1"/>
            </p:cNvSpPr>
            <p:nvPr/>
          </p:nvSpPr>
          <p:spPr bwMode="auto">
            <a:xfrm rot="455053">
              <a:off x="4031414" y="2921777"/>
              <a:ext cx="1373075" cy="38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97" b="1" dirty="0">
                  <a:solidFill>
                    <a:srgbClr val="CC00CC"/>
                  </a:solidFill>
                  <a:latin typeface="微软雅黑" panose="020B0503020204020204" pitchFamily="34" charset="-122"/>
                  <a:ea typeface="微软雅黑" panose="020B0503020204020204" pitchFamily="34" charset="-122"/>
                </a:rPr>
                <a:t>① </a:t>
              </a:r>
              <a:r>
                <a:rPr kumimoji="1" lang="zh-CN" altLang="en-US" sz="1197" b="1" dirty="0">
                  <a:solidFill>
                    <a:srgbClr val="CC00CC"/>
                  </a:solidFill>
                  <a:latin typeface="微软雅黑" panose="020B0503020204020204" pitchFamily="34" charset="-122"/>
                  <a:ea typeface="微软雅黑" panose="020B0503020204020204" pitchFamily="34" charset="-122"/>
                </a:rPr>
                <a:t>请求服务</a:t>
              </a:r>
            </a:p>
          </p:txBody>
        </p:sp>
      </p:grpSp>
      <p:sp>
        <p:nvSpPr>
          <p:cNvPr id="52247" name="Text Box 41"/>
          <p:cNvSpPr txBox="1">
            <a:spLocks noChangeArrowheads="1"/>
          </p:cNvSpPr>
          <p:nvPr/>
        </p:nvSpPr>
        <p:spPr bwMode="auto">
          <a:xfrm>
            <a:off x="2722916" y="3314459"/>
            <a:ext cx="490758" cy="27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97" b="1">
                <a:latin typeface="微软雅黑" panose="020B0503020204020204" pitchFamily="34" charset="-122"/>
                <a:ea typeface="微软雅黑" panose="020B0503020204020204" pitchFamily="34" charset="-122"/>
              </a:rPr>
              <a:t>客户</a:t>
            </a:r>
          </a:p>
        </p:txBody>
      </p:sp>
      <p:sp>
        <p:nvSpPr>
          <p:cNvPr id="52248" name="Text Box 42"/>
          <p:cNvSpPr txBox="1">
            <a:spLocks noChangeArrowheads="1"/>
          </p:cNvSpPr>
          <p:nvPr/>
        </p:nvSpPr>
        <p:spPr bwMode="auto">
          <a:xfrm>
            <a:off x="5860601" y="3781470"/>
            <a:ext cx="644318" cy="277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97" b="1">
                <a:latin typeface="微软雅黑" panose="020B0503020204020204" pitchFamily="34" charset="-122"/>
                <a:ea typeface="微软雅黑" panose="020B0503020204020204" pitchFamily="34" charset="-122"/>
              </a:rPr>
              <a:t>服务器</a:t>
            </a:r>
          </a:p>
        </p:txBody>
      </p:sp>
      <p:pic>
        <p:nvPicPr>
          <p:cNvPr id="52249"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242" y="2959846"/>
            <a:ext cx="365694" cy="36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0"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866" y="2198380"/>
            <a:ext cx="365693" cy="36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1"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776" y="2146138"/>
            <a:ext cx="365693" cy="36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2"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9951" y="4240566"/>
            <a:ext cx="365693" cy="36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3"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592" y="4292808"/>
            <a:ext cx="365694" cy="36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4"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138" y="3897036"/>
            <a:ext cx="365693" cy="36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5" name="图片 3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3767" y="2926601"/>
            <a:ext cx="617405" cy="86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56" name="矩形 40"/>
          <p:cNvSpPr>
            <a:spLocks noChangeArrowheads="1"/>
          </p:cNvSpPr>
          <p:nvPr/>
        </p:nvSpPr>
        <p:spPr bwMode="auto">
          <a:xfrm>
            <a:off x="1578342" y="4891216"/>
            <a:ext cx="6026824" cy="33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596" b="1">
                <a:solidFill>
                  <a:srgbClr val="0000FF"/>
                </a:solidFill>
                <a:latin typeface="微软雅黑" panose="020B0503020204020204" pitchFamily="34" charset="-122"/>
                <a:ea typeface="微软雅黑" panose="020B0503020204020204" pitchFamily="34" charset="-122"/>
              </a:rPr>
              <a:t>客户 </a:t>
            </a:r>
            <a:r>
              <a:rPr lang="en-US" altLang="zh-CN" sz="1596" b="1">
                <a:solidFill>
                  <a:srgbClr val="0000FF"/>
                </a:solidFill>
                <a:latin typeface="微软雅黑" panose="020B0503020204020204" pitchFamily="34" charset="-122"/>
                <a:ea typeface="微软雅黑" panose="020B0503020204020204" pitchFamily="34" charset="-122"/>
              </a:rPr>
              <a:t>A </a:t>
            </a:r>
            <a:r>
              <a:rPr lang="zh-CN" altLang="en-US" sz="1596" b="1">
                <a:solidFill>
                  <a:srgbClr val="0000FF"/>
                </a:solidFill>
                <a:latin typeface="微软雅黑" panose="020B0503020204020204" pitchFamily="34" charset="-122"/>
                <a:ea typeface="微软雅黑" panose="020B0503020204020204" pitchFamily="34" charset="-122"/>
              </a:rPr>
              <a:t>向服务器 </a:t>
            </a:r>
            <a:r>
              <a:rPr lang="en-US" altLang="zh-CN" sz="1596" b="1">
                <a:solidFill>
                  <a:srgbClr val="0000FF"/>
                </a:solidFill>
                <a:latin typeface="微软雅黑" panose="020B0503020204020204" pitchFamily="34" charset="-122"/>
                <a:ea typeface="微软雅黑" panose="020B0503020204020204" pitchFamily="34" charset="-122"/>
              </a:rPr>
              <a:t>B </a:t>
            </a:r>
            <a:r>
              <a:rPr lang="zh-CN" altLang="en-US" sz="1596" b="1">
                <a:solidFill>
                  <a:srgbClr val="0000FF"/>
                </a:solidFill>
                <a:latin typeface="微软雅黑" panose="020B0503020204020204" pitchFamily="34" charset="-122"/>
                <a:ea typeface="微软雅黑" panose="020B0503020204020204" pitchFamily="34" charset="-122"/>
              </a:rPr>
              <a:t>发出请求服务，服务器 </a:t>
            </a:r>
            <a:r>
              <a:rPr lang="en-US" altLang="zh-CN" sz="1596" b="1">
                <a:solidFill>
                  <a:srgbClr val="0000FF"/>
                </a:solidFill>
                <a:latin typeface="微软雅黑" panose="020B0503020204020204" pitchFamily="34" charset="-122"/>
                <a:ea typeface="微软雅黑" panose="020B0503020204020204" pitchFamily="34" charset="-122"/>
              </a:rPr>
              <a:t>B </a:t>
            </a:r>
            <a:r>
              <a:rPr lang="zh-CN" altLang="en-US" sz="1596" b="1">
                <a:solidFill>
                  <a:srgbClr val="0000FF"/>
                </a:solidFill>
                <a:latin typeface="微软雅黑" panose="020B0503020204020204" pitchFamily="34" charset="-122"/>
                <a:ea typeface="微软雅黑" panose="020B0503020204020204" pitchFamily="34" charset="-122"/>
              </a:rPr>
              <a:t>向客户 </a:t>
            </a:r>
            <a:r>
              <a:rPr lang="en-US" altLang="zh-CN" sz="1596" b="1">
                <a:solidFill>
                  <a:srgbClr val="0000FF"/>
                </a:solidFill>
                <a:latin typeface="微软雅黑" panose="020B0503020204020204" pitchFamily="34" charset="-122"/>
                <a:ea typeface="微软雅黑" panose="020B0503020204020204" pitchFamily="34" charset="-122"/>
              </a:rPr>
              <a:t>A </a:t>
            </a:r>
            <a:r>
              <a:rPr lang="zh-CN" altLang="en-US" sz="1596" b="1">
                <a:solidFill>
                  <a:srgbClr val="0000FF"/>
                </a:solidFill>
                <a:latin typeface="微软雅黑" panose="020B0503020204020204" pitchFamily="34" charset="-122"/>
                <a:ea typeface="微软雅黑" panose="020B0503020204020204" pitchFamily="34" charset="-122"/>
              </a:rPr>
              <a:t>提供服务</a:t>
            </a:r>
          </a:p>
        </p:txBody>
      </p:sp>
      <p:grpSp>
        <p:nvGrpSpPr>
          <p:cNvPr id="42" name="组合 41"/>
          <p:cNvGrpSpPr/>
          <p:nvPr/>
        </p:nvGrpSpPr>
        <p:grpSpPr bwMode="auto">
          <a:xfrm>
            <a:off x="3131353" y="3183062"/>
            <a:ext cx="2658009" cy="463845"/>
            <a:chOff x="2717737" y="3239081"/>
            <a:chExt cx="3658879" cy="639036"/>
          </a:xfrm>
        </p:grpSpPr>
        <p:sp>
          <p:nvSpPr>
            <p:cNvPr id="52258" name="Text Box 40"/>
            <p:cNvSpPr txBox="1">
              <a:spLocks noChangeArrowheads="1"/>
            </p:cNvSpPr>
            <p:nvPr/>
          </p:nvSpPr>
          <p:spPr bwMode="auto">
            <a:xfrm rot="499003">
              <a:off x="3965550" y="3498003"/>
              <a:ext cx="1373075" cy="38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97" b="1">
                  <a:solidFill>
                    <a:srgbClr val="CC00CC"/>
                  </a:solidFill>
                  <a:latin typeface="微软雅黑" panose="020B0503020204020204" pitchFamily="34" charset="-122"/>
                  <a:ea typeface="微软雅黑" panose="020B0503020204020204" pitchFamily="34" charset="-122"/>
                </a:rPr>
                <a:t>② </a:t>
              </a:r>
              <a:r>
                <a:rPr kumimoji="1" lang="zh-CN" altLang="en-US" sz="1197" b="1">
                  <a:solidFill>
                    <a:srgbClr val="CC00CC"/>
                  </a:solidFill>
                  <a:latin typeface="微软雅黑" panose="020B0503020204020204" pitchFamily="34" charset="-122"/>
                  <a:ea typeface="微软雅黑" panose="020B0503020204020204" pitchFamily="34" charset="-122"/>
                </a:rPr>
                <a:t>得到服务</a:t>
              </a:r>
            </a:p>
          </p:txBody>
        </p:sp>
        <p:sp>
          <p:nvSpPr>
            <p:cNvPr id="52259" name="Freeform 38"/>
            <p:cNvSpPr/>
            <p:nvPr/>
          </p:nvSpPr>
          <p:spPr bwMode="auto">
            <a:xfrm rot="10800000">
              <a:off x="2717737" y="3239081"/>
              <a:ext cx="3658879" cy="476759"/>
            </a:xfrm>
            <a:custGeom>
              <a:avLst/>
              <a:gdLst>
                <a:gd name="T0" fmla="*/ 0 w 2112"/>
                <a:gd name="T1" fmla="*/ 0 h 192"/>
                <a:gd name="T2" fmla="*/ 3658879 w 2112"/>
                <a:gd name="T3" fmla="*/ 476759 h 192"/>
                <a:gd name="T4" fmla="*/ 0 60000 65536"/>
                <a:gd name="T5" fmla="*/ 0 60000 65536"/>
              </a:gdLst>
              <a:ahLst/>
              <a:cxnLst>
                <a:cxn ang="T4">
                  <a:pos x="T0" y="T1"/>
                </a:cxn>
                <a:cxn ang="T5">
                  <a:pos x="T2" y="T3"/>
                </a:cxn>
              </a:cxnLst>
              <a:rect l="0" t="0" r="r" b="b"/>
              <a:pathLst>
                <a:path w="2112" h="192">
                  <a:moveTo>
                    <a:pt x="0" y="0"/>
                  </a:moveTo>
                  <a:lnTo>
                    <a:pt x="2112" y="192"/>
                  </a:lnTo>
                </a:path>
              </a:pathLst>
            </a:custGeom>
            <a:noFill/>
            <a:ln w="38100" cap="flat" cmpd="sng">
              <a:solidFill>
                <a:srgbClr val="CC00CC">
                  <a:alpha val="79999"/>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grpSp>
    </p:spTree>
    <p:extLst>
      <p:ext uri="{BB962C8B-B14F-4D97-AF65-F5344CB8AC3E}">
        <p14:creationId xmlns:p14="http://schemas.microsoft.com/office/powerpoint/2010/main" val="367741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2000"/>
                                        <p:tgtEl>
                                          <p:spTgt spid="29"/>
                                        </p:tgtEl>
                                      </p:cBhvr>
                                    </p:animEffect>
                                  </p:childTnLst>
                                </p:cTn>
                              </p:par>
                            </p:childTnLst>
                          </p:cTn>
                        </p:par>
                        <p:par>
                          <p:cTn id="8" fill="hold">
                            <p:stCondLst>
                              <p:cond delay="2000"/>
                            </p:stCondLst>
                            <p:childTnLst>
                              <p:par>
                                <p:cTn id="9" presetID="22" presetClass="entr" presetSubtype="2" fill="hold" nodeType="afterEffect">
                                  <p:stCondLst>
                                    <p:cond delay="500"/>
                                  </p:stCondLst>
                                  <p:childTnLst>
                                    <p:set>
                                      <p:cBhvr>
                                        <p:cTn id="10" dur="1" fill="hold">
                                          <p:stCondLst>
                                            <p:cond delay="0"/>
                                          </p:stCondLst>
                                        </p:cTn>
                                        <p:tgtEl>
                                          <p:spTgt spid="42"/>
                                        </p:tgtEl>
                                        <p:attrNameLst>
                                          <p:attrName>style.visibility</p:attrName>
                                        </p:attrNameLst>
                                      </p:cBhvr>
                                      <p:to>
                                        <p:strVal val="visible"/>
                                      </p:to>
                                    </p:set>
                                    <p:animEffect transition="in" filter="wipe(right)">
                                      <p:cBhvr>
                                        <p:cTn id="11"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5"/>
          <p:cNvSpPr>
            <a:spLocks noChangeArrowheads="1"/>
          </p:cNvSpPr>
          <p:nvPr/>
        </p:nvSpPr>
        <p:spPr bwMode="auto">
          <a:xfrm>
            <a:off x="496577" y="1992388"/>
            <a:ext cx="8111262" cy="30870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5299" name="矩形 3"/>
          <p:cNvSpPr>
            <a:spLocks noChangeArrowheads="1"/>
          </p:cNvSpPr>
          <p:nvPr/>
        </p:nvSpPr>
        <p:spPr bwMode="auto">
          <a:xfrm>
            <a:off x="614240" y="1950784"/>
            <a:ext cx="2104012"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anose="020B0503020204020204" pitchFamily="34" charset="-122"/>
                <a:ea typeface="微软雅黑" panose="020B0503020204020204" pitchFamily="34" charset="-122"/>
              </a:rPr>
              <a:t>2. </a:t>
            </a:r>
            <a:r>
              <a:rPr lang="zh-CN" altLang="en-US" sz="1994" b="1" dirty="0">
                <a:latin typeface="微软雅黑" panose="020B0503020204020204" pitchFamily="34" charset="-122"/>
                <a:ea typeface="微软雅黑" panose="020B0503020204020204" pitchFamily="34" charset="-122"/>
              </a:rPr>
              <a:t>对等连接方式 </a:t>
            </a:r>
          </a:p>
        </p:txBody>
      </p:sp>
      <p:sp>
        <p:nvSpPr>
          <p:cNvPr id="55300" name="矩形 4"/>
          <p:cNvSpPr>
            <a:spLocks noChangeArrowheads="1"/>
          </p:cNvSpPr>
          <p:nvPr/>
        </p:nvSpPr>
        <p:spPr bwMode="auto">
          <a:xfrm>
            <a:off x="496577" y="2388161"/>
            <a:ext cx="8111262" cy="22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solidFill>
                  <a:srgbClr val="0000FF"/>
                </a:solidFill>
                <a:latin typeface="微软雅黑" panose="020B0503020204020204" pitchFamily="34" charset="-122"/>
                <a:ea typeface="微软雅黑" panose="020B0503020204020204" pitchFamily="34" charset="-122"/>
              </a:rPr>
              <a:t>对等连接 </a:t>
            </a:r>
            <a:r>
              <a:rPr lang="en-US" altLang="zh-CN" sz="1994" b="1" dirty="0">
                <a:latin typeface="微软雅黑" panose="020B0503020204020204" pitchFamily="34" charset="-122"/>
                <a:ea typeface="微软雅黑" panose="020B0503020204020204" pitchFamily="34" charset="-122"/>
              </a:rPr>
              <a:t>(peer-to-peer</a:t>
            </a:r>
            <a:r>
              <a:rPr lang="zh-CN" altLang="en-US" sz="1994" b="1" dirty="0">
                <a:latin typeface="微软雅黑" panose="020B0503020204020204" pitchFamily="34" charset="-122"/>
                <a:ea typeface="微软雅黑" panose="020B0503020204020204" pitchFamily="34" charset="-122"/>
              </a:rPr>
              <a:t>，简写为 </a:t>
            </a:r>
            <a:r>
              <a:rPr lang="en-US" altLang="zh-CN" sz="1994" b="1" dirty="0">
                <a:solidFill>
                  <a:srgbClr val="0000FF"/>
                </a:solidFill>
                <a:latin typeface="微软雅黑" panose="020B0503020204020204" pitchFamily="34" charset="-122"/>
                <a:ea typeface="微软雅黑" panose="020B0503020204020204" pitchFamily="34" charset="-122"/>
              </a:rPr>
              <a:t>P2P </a:t>
            </a:r>
            <a:r>
              <a:rPr lang="en-US" altLang="zh-CN" sz="1994" b="1" dirty="0">
                <a:latin typeface="微软雅黑" panose="020B0503020204020204" pitchFamily="34" charset="-122"/>
                <a:ea typeface="微软雅黑" panose="020B0503020204020204" pitchFamily="34" charset="-122"/>
              </a:rPr>
              <a:t>) </a:t>
            </a:r>
            <a:r>
              <a:rPr lang="zh-CN" altLang="en-US" sz="1994" b="1" dirty="0">
                <a:latin typeface="微软雅黑" panose="020B0503020204020204" pitchFamily="34" charset="-122"/>
                <a:ea typeface="微软雅黑" panose="020B0503020204020204" pitchFamily="34" charset="-122"/>
              </a:rPr>
              <a:t>是指两个主机在通信时并不区分哪一个是服务请求方还是服务提供方。</a:t>
            </a:r>
          </a:p>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只要两个主机都运行了对等连接软件 </a:t>
            </a:r>
            <a:r>
              <a:rPr lang="en-US" altLang="zh-CN" sz="1994" b="1" dirty="0">
                <a:latin typeface="微软雅黑" panose="020B0503020204020204" pitchFamily="34" charset="-122"/>
                <a:ea typeface="微软雅黑" panose="020B0503020204020204" pitchFamily="34" charset="-122"/>
              </a:rPr>
              <a:t>( P2P </a:t>
            </a:r>
            <a:r>
              <a:rPr lang="zh-CN" altLang="en-US" sz="1994" b="1" dirty="0">
                <a:latin typeface="微软雅黑" panose="020B0503020204020204" pitchFamily="34" charset="-122"/>
                <a:ea typeface="微软雅黑" panose="020B0503020204020204" pitchFamily="34" charset="-122"/>
              </a:rPr>
              <a:t>软件</a:t>
            </a:r>
            <a:r>
              <a:rPr lang="en-US" altLang="zh-CN" sz="1994" b="1" dirty="0">
                <a:latin typeface="微软雅黑" panose="020B0503020204020204" pitchFamily="34" charset="-122"/>
                <a:ea typeface="微软雅黑" panose="020B0503020204020204" pitchFamily="34" charset="-122"/>
              </a:rPr>
              <a:t>) </a:t>
            </a:r>
            <a:r>
              <a:rPr lang="zh-CN" altLang="en-US" sz="1994" b="1" dirty="0">
                <a:latin typeface="微软雅黑" panose="020B0503020204020204" pitchFamily="34" charset="-122"/>
                <a:ea typeface="微软雅黑" panose="020B0503020204020204" pitchFamily="34" charset="-122"/>
              </a:rPr>
              <a:t>，它们就可以进行</a:t>
            </a:r>
            <a:r>
              <a:rPr lang="zh-CN" altLang="en-US" sz="1994" b="1" dirty="0">
                <a:solidFill>
                  <a:srgbClr val="0000FF"/>
                </a:solidFill>
                <a:latin typeface="微软雅黑" panose="020B0503020204020204" pitchFamily="34" charset="-122"/>
                <a:ea typeface="微软雅黑" panose="020B0503020204020204" pitchFamily="34" charset="-122"/>
              </a:rPr>
              <a:t>平等的、对等连接通信</a:t>
            </a:r>
            <a:r>
              <a:rPr lang="zh-CN" altLang="en-US" sz="1994" b="1" dirty="0">
                <a:latin typeface="微软雅黑" panose="020B0503020204020204" pitchFamily="34" charset="-122"/>
                <a:ea typeface="微软雅黑" panose="020B0503020204020204" pitchFamily="34" charset="-122"/>
              </a:rPr>
              <a:t>。</a:t>
            </a:r>
          </a:p>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双方都可以下载对方已经存储在硬盘中的共享文档。 </a:t>
            </a:r>
            <a:endParaRPr lang="en-US" altLang="zh-CN" sz="1994"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1447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p:cNvSpPr>
            <a:spLocks noChangeArrowheads="1"/>
          </p:cNvSpPr>
          <p:nvPr/>
        </p:nvSpPr>
        <p:spPr bwMode="auto">
          <a:xfrm>
            <a:off x="2911822" y="1432924"/>
            <a:ext cx="3461182"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zh-CN" sz="1795" b="1" dirty="0">
                <a:solidFill>
                  <a:srgbClr val="7030A0"/>
                </a:solidFill>
                <a:latin typeface="微软雅黑" panose="020B0503020204020204" pitchFamily="34" charset="-122"/>
                <a:ea typeface="微软雅黑" panose="020B0503020204020204" pitchFamily="34" charset="-122"/>
              </a:rPr>
              <a:t>对等连接工作方式（</a:t>
            </a:r>
            <a:r>
              <a:rPr lang="en-US" altLang="zh-CN" sz="1795" b="1" dirty="0">
                <a:solidFill>
                  <a:srgbClr val="7030A0"/>
                </a:solidFill>
                <a:latin typeface="微软雅黑" panose="020B0503020204020204" pitchFamily="34" charset="-122"/>
                <a:ea typeface="微软雅黑" panose="020B0503020204020204" pitchFamily="34" charset="-122"/>
              </a:rPr>
              <a:t>P2P </a:t>
            </a:r>
            <a:r>
              <a:rPr lang="zh-CN" altLang="zh-CN" sz="1795" b="1" dirty="0">
                <a:solidFill>
                  <a:srgbClr val="7030A0"/>
                </a:solidFill>
                <a:latin typeface="微软雅黑" panose="020B0503020204020204" pitchFamily="34" charset="-122"/>
                <a:ea typeface="微软雅黑" panose="020B0503020204020204" pitchFamily="34" charset="-122"/>
              </a:rPr>
              <a:t>方式）</a:t>
            </a:r>
            <a:endParaRPr lang="zh-CN" altLang="en-US" sz="1795" b="1" dirty="0">
              <a:solidFill>
                <a:srgbClr val="7030A0"/>
              </a:solidFill>
              <a:latin typeface="微软雅黑" panose="020B0503020204020204" pitchFamily="34" charset="-122"/>
              <a:ea typeface="微软雅黑" panose="020B0503020204020204" pitchFamily="34" charset="-122"/>
            </a:endParaRPr>
          </a:p>
        </p:txBody>
      </p:sp>
      <p:sp>
        <p:nvSpPr>
          <p:cNvPr id="3" name="Oval 4"/>
          <p:cNvSpPr>
            <a:spLocks noChangeArrowheads="1"/>
          </p:cNvSpPr>
          <p:nvPr/>
        </p:nvSpPr>
        <p:spPr bwMode="auto">
          <a:xfrm>
            <a:off x="1151143" y="1785077"/>
            <a:ext cx="6835715" cy="3485763"/>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57350" name="Line 5"/>
          <p:cNvSpPr>
            <a:spLocks noChangeShapeType="1"/>
          </p:cNvSpPr>
          <p:nvPr/>
        </p:nvSpPr>
        <p:spPr bwMode="auto">
          <a:xfrm flipV="1">
            <a:off x="3145601" y="3832889"/>
            <a:ext cx="557248" cy="362527"/>
          </a:xfrm>
          <a:prstGeom prst="line">
            <a:avLst/>
          </a:prstGeom>
          <a:noFill/>
          <a:ln w="28575">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7351" name="Line 6"/>
          <p:cNvSpPr>
            <a:spLocks noChangeShapeType="1"/>
          </p:cNvSpPr>
          <p:nvPr/>
        </p:nvSpPr>
        <p:spPr bwMode="auto">
          <a:xfrm flipH="1" flipV="1">
            <a:off x="2729248" y="3234481"/>
            <a:ext cx="794711" cy="182055"/>
          </a:xfrm>
          <a:prstGeom prst="line">
            <a:avLst/>
          </a:prstGeom>
          <a:noFill/>
          <a:ln w="28575">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7352" name="Line 7"/>
          <p:cNvSpPr>
            <a:spLocks noChangeShapeType="1"/>
          </p:cNvSpPr>
          <p:nvPr/>
        </p:nvSpPr>
        <p:spPr bwMode="auto">
          <a:xfrm flipH="1">
            <a:off x="5293854" y="3581177"/>
            <a:ext cx="851703" cy="0"/>
          </a:xfrm>
          <a:prstGeom prst="line">
            <a:avLst/>
          </a:prstGeom>
          <a:noFill/>
          <a:ln w="28575">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7353" name="Line 8"/>
          <p:cNvSpPr>
            <a:spLocks noChangeShapeType="1"/>
          </p:cNvSpPr>
          <p:nvPr/>
        </p:nvSpPr>
        <p:spPr bwMode="auto">
          <a:xfrm flipH="1">
            <a:off x="4804680" y="2588581"/>
            <a:ext cx="489174" cy="717139"/>
          </a:xfrm>
          <a:prstGeom prst="line">
            <a:avLst/>
          </a:prstGeom>
          <a:noFill/>
          <a:ln w="19050">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7354" name="Line 9"/>
          <p:cNvSpPr>
            <a:spLocks noChangeShapeType="1"/>
          </p:cNvSpPr>
          <p:nvPr/>
        </p:nvSpPr>
        <p:spPr bwMode="auto">
          <a:xfrm flipH="1" flipV="1">
            <a:off x="4804680" y="4021276"/>
            <a:ext cx="432183" cy="422686"/>
          </a:xfrm>
          <a:prstGeom prst="line">
            <a:avLst/>
          </a:prstGeom>
          <a:noFill/>
          <a:ln w="28575">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7355" name="Line 10"/>
          <p:cNvSpPr>
            <a:spLocks noChangeShapeType="1"/>
          </p:cNvSpPr>
          <p:nvPr/>
        </p:nvSpPr>
        <p:spPr bwMode="auto">
          <a:xfrm>
            <a:off x="3489131" y="2696230"/>
            <a:ext cx="490758" cy="517670"/>
          </a:xfrm>
          <a:prstGeom prst="line">
            <a:avLst/>
          </a:prstGeom>
          <a:noFill/>
          <a:ln w="28575">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57356" name="Line 11"/>
          <p:cNvSpPr>
            <a:spLocks noChangeShapeType="1"/>
          </p:cNvSpPr>
          <p:nvPr/>
        </p:nvSpPr>
        <p:spPr bwMode="auto">
          <a:xfrm flipV="1">
            <a:off x="3911817" y="3965868"/>
            <a:ext cx="99734" cy="587326"/>
          </a:xfrm>
          <a:prstGeom prst="line">
            <a:avLst/>
          </a:prstGeom>
          <a:noFill/>
          <a:ln w="28575">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grpSp>
        <p:nvGrpSpPr>
          <p:cNvPr id="11" name="Group 17"/>
          <p:cNvGrpSpPr/>
          <p:nvPr/>
        </p:nvGrpSpPr>
        <p:grpSpPr bwMode="auto">
          <a:xfrm>
            <a:off x="3279870" y="2813448"/>
            <a:ext cx="2322586" cy="1516083"/>
            <a:chOff x="1680" y="240"/>
            <a:chExt cx="2529" cy="1270"/>
          </a:xfrm>
          <a:solidFill>
            <a:schemeClr val="bg1"/>
          </a:solidFill>
        </p:grpSpPr>
        <p:sp>
          <p:nvSpPr>
            <p:cNvPr id="12"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396" b="1">
                <a:solidFill>
                  <a:srgbClr val="368AD6"/>
                </a:solidFill>
                <a:ea typeface="黑体" panose="02010609060101010101" pitchFamily="2" charset="-122"/>
              </a:endParaRPr>
            </a:p>
          </p:txBody>
        </p:sp>
        <p:sp>
          <p:nvSpPr>
            <p:cNvPr id="13"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396" b="1">
                <a:solidFill>
                  <a:srgbClr val="368AD6"/>
                </a:solidFill>
                <a:ea typeface="黑体" panose="02010609060101010101" pitchFamily="2" charset="-122"/>
              </a:endParaRPr>
            </a:p>
          </p:txBody>
        </p:sp>
        <p:sp>
          <p:nvSpPr>
            <p:cNvPr id="14"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396" b="1">
                <a:solidFill>
                  <a:srgbClr val="368AD6"/>
                </a:solidFill>
                <a:ea typeface="黑体" panose="02010609060101010101" pitchFamily="2" charset="-122"/>
              </a:endParaRPr>
            </a:p>
          </p:txBody>
        </p:sp>
        <p:sp>
          <p:nvSpPr>
            <p:cNvPr id="15"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396" b="1">
                <a:solidFill>
                  <a:srgbClr val="368AD6"/>
                </a:solidFill>
                <a:ea typeface="黑体" panose="02010609060101010101" pitchFamily="2" charset="-122"/>
              </a:endParaRPr>
            </a:p>
          </p:txBody>
        </p:sp>
        <p:sp>
          <p:nvSpPr>
            <p:cNvPr id="16"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396" b="1">
                <a:solidFill>
                  <a:srgbClr val="368AD6"/>
                </a:solidFill>
                <a:ea typeface="黑体" panose="02010609060101010101" pitchFamily="2" charset="-122"/>
              </a:endParaRPr>
            </a:p>
          </p:txBody>
        </p:sp>
        <p:sp>
          <p:nvSpPr>
            <p:cNvPr id="17"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396" b="1">
                <a:solidFill>
                  <a:srgbClr val="368AD6"/>
                </a:solidFill>
                <a:ea typeface="黑体" panose="02010609060101010101" pitchFamily="2" charset="-122"/>
              </a:endParaRPr>
            </a:p>
          </p:txBody>
        </p:sp>
        <p:sp>
          <p:nvSpPr>
            <p:cNvPr id="18"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396" b="1">
                <a:solidFill>
                  <a:srgbClr val="368AD6"/>
                </a:solidFill>
                <a:ea typeface="黑体" panose="02010609060101010101" pitchFamily="2" charset="-122"/>
              </a:endParaRPr>
            </a:p>
          </p:txBody>
        </p:sp>
        <p:sp>
          <p:nvSpPr>
            <p:cNvPr id="19"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396" b="1">
                <a:solidFill>
                  <a:srgbClr val="368AD6"/>
                </a:solidFill>
                <a:ea typeface="黑体" panose="02010609060101010101" pitchFamily="2" charset="-122"/>
              </a:endParaRPr>
            </a:p>
          </p:txBody>
        </p:sp>
        <p:sp>
          <p:nvSpPr>
            <p:cNvPr id="20"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396" b="1">
                <a:solidFill>
                  <a:srgbClr val="368AD6"/>
                </a:solidFill>
                <a:ea typeface="黑体" panose="02010609060101010101" pitchFamily="2" charset="-122"/>
              </a:endParaRPr>
            </a:p>
          </p:txBody>
        </p:sp>
      </p:grpSp>
      <p:sp>
        <p:nvSpPr>
          <p:cNvPr id="57358" name="Text Box 27"/>
          <p:cNvSpPr txBox="1">
            <a:spLocks noChangeArrowheads="1"/>
          </p:cNvSpPr>
          <p:nvPr/>
        </p:nvSpPr>
        <p:spPr bwMode="auto">
          <a:xfrm>
            <a:off x="3930814" y="2330536"/>
            <a:ext cx="1002096" cy="33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596" b="1">
                <a:solidFill>
                  <a:srgbClr val="0000FF"/>
                </a:solidFill>
                <a:latin typeface="微软雅黑" panose="020B0503020204020204" pitchFamily="34" charset="-122"/>
                <a:ea typeface="微软雅黑" panose="020B0503020204020204" pitchFamily="34" charset="-122"/>
              </a:rPr>
              <a:t>网络边缘</a:t>
            </a:r>
          </a:p>
        </p:txBody>
      </p:sp>
      <p:sp>
        <p:nvSpPr>
          <p:cNvPr id="57359" name="Text Box 28"/>
          <p:cNvSpPr txBox="1">
            <a:spLocks noChangeArrowheads="1"/>
          </p:cNvSpPr>
          <p:nvPr/>
        </p:nvSpPr>
        <p:spPr bwMode="auto">
          <a:xfrm>
            <a:off x="4065376" y="3475111"/>
            <a:ext cx="1002097" cy="337198"/>
          </a:xfrm>
          <a:prstGeom prst="rect">
            <a:avLst/>
          </a:prstGeom>
          <a:solidFill>
            <a:schemeClr val="bg1"/>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596" b="1">
                <a:solidFill>
                  <a:srgbClr val="0000FF"/>
                </a:solidFill>
                <a:latin typeface="微软雅黑" panose="020B0503020204020204" pitchFamily="34" charset="-122"/>
                <a:ea typeface="微软雅黑" panose="020B0503020204020204" pitchFamily="34" charset="-122"/>
              </a:rPr>
              <a:t>网络核心</a:t>
            </a:r>
          </a:p>
        </p:txBody>
      </p:sp>
      <p:sp>
        <p:nvSpPr>
          <p:cNvPr id="57360" name="Text Box 30"/>
          <p:cNvSpPr txBox="1">
            <a:spLocks noChangeArrowheads="1"/>
          </p:cNvSpPr>
          <p:nvPr/>
        </p:nvSpPr>
        <p:spPr bwMode="auto">
          <a:xfrm>
            <a:off x="5773531" y="2332120"/>
            <a:ext cx="834288" cy="45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97" b="1">
                <a:latin typeface="微软雅黑" panose="020B0503020204020204" pitchFamily="34" charset="-122"/>
                <a:ea typeface="微软雅黑" panose="020B0503020204020204" pitchFamily="34" charset="-122"/>
              </a:rPr>
              <a:t>运行</a:t>
            </a:r>
          </a:p>
          <a:p>
            <a:pPr algn="ctr"/>
            <a:r>
              <a:rPr kumimoji="1" lang="en-US" altLang="zh-CN" sz="1197" b="1">
                <a:latin typeface="微软雅黑" panose="020B0503020204020204" pitchFamily="34" charset="-122"/>
                <a:ea typeface="微软雅黑" panose="020B0503020204020204" pitchFamily="34" charset="-122"/>
              </a:rPr>
              <a:t>P2P </a:t>
            </a:r>
            <a:r>
              <a:rPr kumimoji="1" lang="zh-CN" altLang="en-US" sz="1197" b="1">
                <a:latin typeface="微软雅黑" panose="020B0503020204020204" pitchFamily="34" charset="-122"/>
                <a:ea typeface="微软雅黑" panose="020B0503020204020204" pitchFamily="34" charset="-122"/>
              </a:rPr>
              <a:t>程序</a:t>
            </a:r>
          </a:p>
        </p:txBody>
      </p:sp>
      <p:sp>
        <p:nvSpPr>
          <p:cNvPr id="57361" name="Text Box 31"/>
          <p:cNvSpPr txBox="1">
            <a:spLocks noChangeArrowheads="1"/>
          </p:cNvSpPr>
          <p:nvPr/>
        </p:nvSpPr>
        <p:spPr bwMode="auto">
          <a:xfrm>
            <a:off x="5884348" y="4212830"/>
            <a:ext cx="832705" cy="460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97" b="1">
                <a:latin typeface="微软雅黑" panose="020B0503020204020204" pitchFamily="34" charset="-122"/>
                <a:ea typeface="微软雅黑" panose="020B0503020204020204" pitchFamily="34" charset="-122"/>
              </a:rPr>
              <a:t>运行</a:t>
            </a:r>
          </a:p>
          <a:p>
            <a:pPr algn="ctr"/>
            <a:r>
              <a:rPr kumimoji="1" lang="en-US" altLang="zh-CN" sz="1197" b="1">
                <a:latin typeface="微软雅黑" panose="020B0503020204020204" pitchFamily="34" charset="-122"/>
                <a:ea typeface="微软雅黑" panose="020B0503020204020204" pitchFamily="34" charset="-122"/>
              </a:rPr>
              <a:t>P2P </a:t>
            </a:r>
            <a:r>
              <a:rPr kumimoji="1" lang="zh-CN" altLang="en-US" sz="1197" b="1">
                <a:latin typeface="微软雅黑" panose="020B0503020204020204" pitchFamily="34" charset="-122"/>
                <a:ea typeface="微软雅黑" panose="020B0503020204020204" pitchFamily="34" charset="-122"/>
              </a:rPr>
              <a:t>程序</a:t>
            </a:r>
          </a:p>
        </p:txBody>
      </p:sp>
      <p:sp>
        <p:nvSpPr>
          <p:cNvPr id="25" name="Line 32"/>
          <p:cNvSpPr>
            <a:spLocks noChangeShapeType="1"/>
          </p:cNvSpPr>
          <p:nvPr/>
        </p:nvSpPr>
        <p:spPr bwMode="auto">
          <a:xfrm flipH="1">
            <a:off x="5339764" y="2648737"/>
            <a:ext cx="0" cy="1689157"/>
          </a:xfrm>
          <a:prstGeom prst="line">
            <a:avLst/>
          </a:prstGeom>
          <a:noFill/>
          <a:ln w="28575">
            <a:solidFill>
              <a:srgbClr val="CC00CC">
                <a:alpha val="79999"/>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57363" name="Line 33"/>
          <p:cNvSpPr>
            <a:spLocks noChangeShapeType="1"/>
          </p:cNvSpPr>
          <p:nvPr/>
        </p:nvSpPr>
        <p:spPr bwMode="auto">
          <a:xfrm flipH="1" flipV="1">
            <a:off x="5490157" y="2425521"/>
            <a:ext cx="411603" cy="5857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57364" name="Line 34"/>
          <p:cNvSpPr>
            <a:spLocks noChangeShapeType="1"/>
          </p:cNvSpPr>
          <p:nvPr/>
        </p:nvSpPr>
        <p:spPr bwMode="auto">
          <a:xfrm flipH="1">
            <a:off x="5437916" y="4502536"/>
            <a:ext cx="446431" cy="50659"/>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57365" name="Text Box 35"/>
          <p:cNvSpPr txBox="1">
            <a:spLocks noChangeArrowheads="1"/>
          </p:cNvSpPr>
          <p:nvPr/>
        </p:nvSpPr>
        <p:spPr bwMode="auto">
          <a:xfrm>
            <a:off x="5190954" y="4820737"/>
            <a:ext cx="297621" cy="307120"/>
          </a:xfrm>
          <a:prstGeom prst="rect">
            <a:avLst/>
          </a:prstGeom>
          <a:solidFill>
            <a:srgbClr val="008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396" b="1">
                <a:solidFill>
                  <a:schemeClr val="bg1"/>
                </a:solidFill>
                <a:ea typeface="黑体" panose="02010609060101010101" pitchFamily="2" charset="-122"/>
              </a:rPr>
              <a:t>D</a:t>
            </a:r>
          </a:p>
        </p:txBody>
      </p:sp>
      <p:sp>
        <p:nvSpPr>
          <p:cNvPr id="57366" name="Text Box 36"/>
          <p:cNvSpPr txBox="1">
            <a:spLocks noChangeArrowheads="1"/>
          </p:cNvSpPr>
          <p:nvPr/>
        </p:nvSpPr>
        <p:spPr bwMode="auto">
          <a:xfrm>
            <a:off x="5181455" y="1907852"/>
            <a:ext cx="278624" cy="305536"/>
          </a:xfrm>
          <a:prstGeom prst="rect">
            <a:avLst/>
          </a:prstGeom>
          <a:solidFill>
            <a:srgbClr val="008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396" b="1">
                <a:solidFill>
                  <a:schemeClr val="bg1"/>
                </a:solidFill>
                <a:ea typeface="黑体" panose="02010609060101010101" pitchFamily="2" charset="-122"/>
              </a:rPr>
              <a:t>C</a:t>
            </a:r>
          </a:p>
        </p:txBody>
      </p:sp>
      <p:sp>
        <p:nvSpPr>
          <p:cNvPr id="30" name="Line 38"/>
          <p:cNvSpPr>
            <a:spLocks noChangeShapeType="1"/>
          </p:cNvSpPr>
          <p:nvPr/>
        </p:nvSpPr>
        <p:spPr bwMode="auto">
          <a:xfrm flipH="1">
            <a:off x="3120272" y="2791216"/>
            <a:ext cx="315034" cy="1377289"/>
          </a:xfrm>
          <a:prstGeom prst="line">
            <a:avLst/>
          </a:prstGeom>
          <a:noFill/>
          <a:ln w="28575">
            <a:solidFill>
              <a:srgbClr val="CC00CC">
                <a:alpha val="79999"/>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57368" name="Text Box 39"/>
          <p:cNvSpPr txBox="1">
            <a:spLocks noChangeArrowheads="1"/>
          </p:cNvSpPr>
          <p:nvPr/>
        </p:nvSpPr>
        <p:spPr bwMode="auto">
          <a:xfrm>
            <a:off x="3352985" y="2026583"/>
            <a:ext cx="272292" cy="307120"/>
          </a:xfrm>
          <a:prstGeom prst="rect">
            <a:avLst/>
          </a:prstGeom>
          <a:solidFill>
            <a:srgbClr val="008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396" b="1">
                <a:solidFill>
                  <a:schemeClr val="bg1"/>
                </a:solidFill>
                <a:ea typeface="黑体" panose="02010609060101010101" pitchFamily="2" charset="-122"/>
              </a:rPr>
              <a:t>E</a:t>
            </a:r>
          </a:p>
        </p:txBody>
      </p:sp>
      <p:sp>
        <p:nvSpPr>
          <p:cNvPr id="57369" name="Text Box 40"/>
          <p:cNvSpPr txBox="1">
            <a:spLocks noChangeArrowheads="1"/>
          </p:cNvSpPr>
          <p:nvPr/>
        </p:nvSpPr>
        <p:spPr bwMode="auto">
          <a:xfrm>
            <a:off x="2958796" y="4594355"/>
            <a:ext cx="265959" cy="307120"/>
          </a:xfrm>
          <a:prstGeom prst="rect">
            <a:avLst/>
          </a:prstGeom>
          <a:solidFill>
            <a:srgbClr val="008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396" b="1">
                <a:solidFill>
                  <a:schemeClr val="bg1"/>
                </a:solidFill>
                <a:ea typeface="黑体" panose="02010609060101010101" pitchFamily="2" charset="-122"/>
              </a:rPr>
              <a:t>F</a:t>
            </a:r>
          </a:p>
        </p:txBody>
      </p:sp>
      <p:sp>
        <p:nvSpPr>
          <p:cNvPr id="57370" name="Text Box 41"/>
          <p:cNvSpPr txBox="1">
            <a:spLocks noChangeArrowheads="1"/>
          </p:cNvSpPr>
          <p:nvPr/>
        </p:nvSpPr>
        <p:spPr bwMode="auto">
          <a:xfrm>
            <a:off x="2287567" y="2313122"/>
            <a:ext cx="832705" cy="460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97" b="1">
                <a:latin typeface="微软雅黑" panose="020B0503020204020204" pitchFamily="34" charset="-122"/>
                <a:ea typeface="微软雅黑" panose="020B0503020204020204" pitchFamily="34" charset="-122"/>
              </a:rPr>
              <a:t>运行</a:t>
            </a:r>
          </a:p>
          <a:p>
            <a:pPr algn="ctr"/>
            <a:r>
              <a:rPr kumimoji="1" lang="en-US" altLang="zh-CN" sz="1197" b="1">
                <a:latin typeface="微软雅黑" panose="020B0503020204020204" pitchFamily="34" charset="-122"/>
                <a:ea typeface="微软雅黑" panose="020B0503020204020204" pitchFamily="34" charset="-122"/>
              </a:rPr>
              <a:t>P2P </a:t>
            </a:r>
            <a:r>
              <a:rPr kumimoji="1" lang="zh-CN" altLang="en-US" sz="1197" b="1">
                <a:latin typeface="微软雅黑" panose="020B0503020204020204" pitchFamily="34" charset="-122"/>
                <a:ea typeface="微软雅黑" panose="020B0503020204020204" pitchFamily="34" charset="-122"/>
              </a:rPr>
              <a:t>程序</a:t>
            </a:r>
          </a:p>
        </p:txBody>
      </p:sp>
      <p:sp>
        <p:nvSpPr>
          <p:cNvPr id="57371" name="Text Box 42"/>
          <p:cNvSpPr txBox="1">
            <a:spLocks noChangeArrowheads="1"/>
          </p:cNvSpPr>
          <p:nvPr/>
        </p:nvSpPr>
        <p:spPr bwMode="auto">
          <a:xfrm>
            <a:off x="1879129" y="3799644"/>
            <a:ext cx="834288" cy="46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97" b="1">
                <a:latin typeface="微软雅黑" panose="020B0503020204020204" pitchFamily="34" charset="-122"/>
                <a:ea typeface="微软雅黑" panose="020B0503020204020204" pitchFamily="34" charset="-122"/>
              </a:rPr>
              <a:t>运行</a:t>
            </a:r>
          </a:p>
          <a:p>
            <a:pPr algn="ctr"/>
            <a:r>
              <a:rPr kumimoji="1" lang="en-US" altLang="zh-CN" sz="1197" b="1">
                <a:latin typeface="微软雅黑" panose="020B0503020204020204" pitchFamily="34" charset="-122"/>
                <a:ea typeface="微软雅黑" panose="020B0503020204020204" pitchFamily="34" charset="-122"/>
              </a:rPr>
              <a:t>P2P </a:t>
            </a:r>
            <a:r>
              <a:rPr kumimoji="1" lang="zh-CN" altLang="en-US" sz="1197" b="1">
                <a:latin typeface="微软雅黑" panose="020B0503020204020204" pitchFamily="34" charset="-122"/>
                <a:ea typeface="微软雅黑" panose="020B0503020204020204" pitchFamily="34" charset="-122"/>
              </a:rPr>
              <a:t>程序</a:t>
            </a:r>
          </a:p>
        </p:txBody>
      </p:sp>
      <p:sp>
        <p:nvSpPr>
          <p:cNvPr id="57372" name="Line 43"/>
          <p:cNvSpPr>
            <a:spLocks noChangeShapeType="1"/>
          </p:cNvSpPr>
          <p:nvPr/>
        </p:nvSpPr>
        <p:spPr bwMode="auto">
          <a:xfrm>
            <a:off x="2957212" y="2480930"/>
            <a:ext cx="538251" cy="3166"/>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57373" name="Line 44"/>
          <p:cNvSpPr>
            <a:spLocks noChangeShapeType="1"/>
          </p:cNvSpPr>
          <p:nvPr/>
        </p:nvSpPr>
        <p:spPr bwMode="auto">
          <a:xfrm>
            <a:off x="2703918" y="4132093"/>
            <a:ext cx="330866" cy="163059"/>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37" name="Line 45"/>
          <p:cNvSpPr>
            <a:spLocks noChangeShapeType="1"/>
          </p:cNvSpPr>
          <p:nvPr/>
        </p:nvSpPr>
        <p:spPr bwMode="auto">
          <a:xfrm flipH="1">
            <a:off x="3338738" y="2648738"/>
            <a:ext cx="1831635" cy="1535598"/>
          </a:xfrm>
          <a:prstGeom prst="line">
            <a:avLst/>
          </a:prstGeom>
          <a:noFill/>
          <a:ln w="28575">
            <a:solidFill>
              <a:srgbClr val="CC00CC">
                <a:alpha val="79999"/>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pic>
        <p:nvPicPr>
          <p:cNvPr id="57375"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994" y="2351116"/>
            <a:ext cx="398939" cy="39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6" name="图片 3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5823" y="3096751"/>
            <a:ext cx="674396" cy="94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7"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881" y="3069839"/>
            <a:ext cx="398939" cy="39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8"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055" y="4168504"/>
            <a:ext cx="398939" cy="39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9"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764" y="4502535"/>
            <a:ext cx="400522" cy="39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0"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046" y="4396469"/>
            <a:ext cx="398939" cy="39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1"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046" y="2226052"/>
            <a:ext cx="398939" cy="39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831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outHorizontal)">
                                      <p:cBhvr>
                                        <p:cTn id="7" dur="2000"/>
                                        <p:tgtEl>
                                          <p:spTgt spid="25"/>
                                        </p:tgtEl>
                                      </p:cBhvr>
                                    </p:animEffect>
                                  </p:childTnLst>
                                </p:cTn>
                              </p:par>
                            </p:childTnLst>
                          </p:cTn>
                        </p:par>
                        <p:par>
                          <p:cTn id="8" fill="hold">
                            <p:stCondLst>
                              <p:cond delay="2000"/>
                            </p:stCondLst>
                            <p:childTnLst>
                              <p:par>
                                <p:cTn id="9" presetID="16" presetClass="entr" presetSubtype="42" fill="hold" grpId="0" nodeType="after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barn(outHorizontal)">
                                      <p:cBhvr>
                                        <p:cTn id="11" dur="2000"/>
                                        <p:tgtEl>
                                          <p:spTgt spid="37"/>
                                        </p:tgtEl>
                                      </p:cBhvr>
                                    </p:animEffect>
                                  </p:childTnLst>
                                </p:cTn>
                              </p:par>
                            </p:childTnLst>
                          </p:cTn>
                        </p:par>
                        <p:par>
                          <p:cTn id="12" fill="hold">
                            <p:stCondLst>
                              <p:cond delay="4500"/>
                            </p:stCondLst>
                            <p:childTnLst>
                              <p:par>
                                <p:cTn id="13" presetID="16" presetClass="entr" presetSubtype="42" fill="hold" grpId="0" nodeType="afterEffect">
                                  <p:stCondLst>
                                    <p:cond delay="500"/>
                                  </p:stCondLst>
                                  <p:childTnLst>
                                    <p:set>
                                      <p:cBhvr>
                                        <p:cTn id="14" dur="1" fill="hold">
                                          <p:stCondLst>
                                            <p:cond delay="0"/>
                                          </p:stCondLst>
                                        </p:cTn>
                                        <p:tgtEl>
                                          <p:spTgt spid="30"/>
                                        </p:tgtEl>
                                        <p:attrNameLst>
                                          <p:attrName>style.visibility</p:attrName>
                                        </p:attrNameLst>
                                      </p:cBhvr>
                                      <p:to>
                                        <p:strVal val="visible"/>
                                      </p:to>
                                    </p:set>
                                    <p:animEffect transition="in" filter="barn(outHorizontal)">
                                      <p:cBhvr>
                                        <p:cTn id="15"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5"/>
          <p:cNvSpPr>
            <a:spLocks noChangeArrowheads="1"/>
          </p:cNvSpPr>
          <p:nvPr/>
        </p:nvSpPr>
        <p:spPr bwMode="auto">
          <a:xfrm>
            <a:off x="496575" y="1771262"/>
            <a:ext cx="8111263"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nSpc>
                <a:spcPts val="3291"/>
              </a:lnSpc>
            </a:pPr>
            <a:endParaRPr lang="zh-CN" altLang="en-US" sz="1994"/>
          </a:p>
        </p:txBody>
      </p:sp>
      <p:sp>
        <p:nvSpPr>
          <p:cNvPr id="56323" name="Rectangle 6"/>
          <p:cNvSpPr>
            <a:spLocks noChangeArrowheads="1"/>
          </p:cNvSpPr>
          <p:nvPr/>
        </p:nvSpPr>
        <p:spPr bwMode="auto">
          <a:xfrm>
            <a:off x="3325798" y="1680519"/>
            <a:ext cx="2486065" cy="51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3291"/>
              </a:lnSpc>
            </a:pPr>
            <a:r>
              <a:rPr lang="zh-CN" altLang="en-US" sz="1994" b="1" dirty="0">
                <a:solidFill>
                  <a:schemeClr val="bg1"/>
                </a:solidFill>
                <a:ea typeface="微软雅黑" panose="020B0503020204020204" pitchFamily="34" charset="-122"/>
              </a:rPr>
              <a:t>对等连接方式的特点</a:t>
            </a:r>
          </a:p>
        </p:txBody>
      </p:sp>
      <p:sp>
        <p:nvSpPr>
          <p:cNvPr id="56324" name="Rectangle 68"/>
          <p:cNvSpPr>
            <a:spLocks noChangeArrowheads="1"/>
          </p:cNvSpPr>
          <p:nvPr/>
        </p:nvSpPr>
        <p:spPr bwMode="auto">
          <a:xfrm>
            <a:off x="496575" y="2147531"/>
            <a:ext cx="8111263" cy="1780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对等连接方式从本质上看仍然是使用客户服务器方式，只是对等连接中的</a:t>
            </a:r>
            <a:r>
              <a:rPr lang="zh-CN" altLang="en-US" sz="1994" b="1" dirty="0">
                <a:solidFill>
                  <a:srgbClr val="0000FF"/>
                </a:solidFill>
                <a:latin typeface="微软雅黑" panose="020B0503020204020204" pitchFamily="34" charset="-122"/>
                <a:ea typeface="微软雅黑" panose="020B0503020204020204" pitchFamily="34" charset="-122"/>
              </a:rPr>
              <a:t>每一个主机既是客户又是服务器</a:t>
            </a:r>
            <a:r>
              <a:rPr lang="zh-CN" altLang="en-US" sz="1994" b="1" dirty="0">
                <a:latin typeface="微软雅黑" panose="020B0503020204020204" pitchFamily="34" charset="-122"/>
                <a:ea typeface="微软雅黑" panose="020B0503020204020204" pitchFamily="34" charset="-122"/>
              </a:rPr>
              <a:t>。</a:t>
            </a:r>
          </a:p>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例如主机 </a:t>
            </a:r>
            <a:r>
              <a:rPr lang="en-US" altLang="zh-CN" sz="1994" b="1" dirty="0">
                <a:latin typeface="微软雅黑" panose="020B0503020204020204" pitchFamily="34" charset="-122"/>
                <a:ea typeface="微软雅黑" panose="020B0503020204020204" pitchFamily="34" charset="-122"/>
              </a:rPr>
              <a:t>C </a:t>
            </a:r>
            <a:r>
              <a:rPr lang="zh-CN" altLang="en-US" sz="1994" b="1" dirty="0">
                <a:latin typeface="微软雅黑" panose="020B0503020204020204" pitchFamily="34" charset="-122"/>
                <a:ea typeface="微软雅黑" panose="020B0503020204020204" pitchFamily="34" charset="-122"/>
              </a:rPr>
              <a:t>请求 </a:t>
            </a:r>
            <a:r>
              <a:rPr lang="en-US" altLang="zh-CN" sz="1994" b="1" dirty="0">
                <a:latin typeface="微软雅黑" panose="020B0503020204020204" pitchFamily="34" charset="-122"/>
                <a:ea typeface="微软雅黑" panose="020B0503020204020204" pitchFamily="34" charset="-122"/>
              </a:rPr>
              <a:t>D </a:t>
            </a:r>
            <a:r>
              <a:rPr lang="zh-CN" altLang="en-US" sz="1994" b="1" dirty="0">
                <a:latin typeface="微软雅黑" panose="020B0503020204020204" pitchFamily="34" charset="-122"/>
                <a:ea typeface="微软雅黑" panose="020B0503020204020204" pitchFamily="34" charset="-122"/>
              </a:rPr>
              <a:t>的服务时，</a:t>
            </a:r>
            <a:r>
              <a:rPr lang="en-US" altLang="zh-CN" sz="1994" b="1" dirty="0">
                <a:latin typeface="微软雅黑" panose="020B0503020204020204" pitchFamily="34" charset="-122"/>
                <a:ea typeface="微软雅黑" panose="020B0503020204020204" pitchFamily="34" charset="-122"/>
              </a:rPr>
              <a:t>C </a:t>
            </a:r>
            <a:r>
              <a:rPr lang="zh-CN" altLang="en-US" sz="1994" b="1" dirty="0">
                <a:latin typeface="微软雅黑" panose="020B0503020204020204" pitchFamily="34" charset="-122"/>
                <a:ea typeface="微软雅黑" panose="020B0503020204020204" pitchFamily="34" charset="-122"/>
              </a:rPr>
              <a:t>是客户，</a:t>
            </a:r>
            <a:r>
              <a:rPr lang="en-US" altLang="zh-CN" sz="1994" b="1" dirty="0">
                <a:latin typeface="微软雅黑" panose="020B0503020204020204" pitchFamily="34" charset="-122"/>
                <a:ea typeface="微软雅黑" panose="020B0503020204020204" pitchFamily="34" charset="-122"/>
              </a:rPr>
              <a:t>D </a:t>
            </a:r>
            <a:r>
              <a:rPr lang="zh-CN" altLang="en-US" sz="1994" b="1" dirty="0">
                <a:latin typeface="微软雅黑" panose="020B0503020204020204" pitchFamily="34" charset="-122"/>
                <a:ea typeface="微软雅黑" panose="020B0503020204020204" pitchFamily="34" charset="-122"/>
              </a:rPr>
              <a:t>是服务器。但如果 </a:t>
            </a:r>
            <a:r>
              <a:rPr lang="en-US" altLang="zh-CN" sz="1994" b="1" dirty="0">
                <a:latin typeface="微软雅黑" panose="020B0503020204020204" pitchFamily="34" charset="-122"/>
                <a:ea typeface="微软雅黑" panose="020B0503020204020204" pitchFamily="34" charset="-122"/>
              </a:rPr>
              <a:t>C </a:t>
            </a:r>
            <a:r>
              <a:rPr lang="zh-CN" altLang="en-US" sz="1994" b="1" dirty="0">
                <a:latin typeface="微软雅黑" panose="020B0503020204020204" pitchFamily="34" charset="-122"/>
                <a:ea typeface="微软雅黑" panose="020B0503020204020204" pitchFamily="34" charset="-122"/>
              </a:rPr>
              <a:t>又同时向 </a:t>
            </a:r>
            <a:r>
              <a:rPr lang="en-US" altLang="zh-CN" sz="1994" b="1" dirty="0">
                <a:latin typeface="微软雅黑" panose="020B0503020204020204" pitchFamily="34" charset="-122"/>
                <a:ea typeface="微软雅黑" panose="020B0503020204020204" pitchFamily="34" charset="-122"/>
              </a:rPr>
              <a:t>F</a:t>
            </a:r>
            <a:r>
              <a:rPr lang="zh-CN" altLang="en-US" sz="1994" b="1" dirty="0">
                <a:latin typeface="微软雅黑" panose="020B0503020204020204" pitchFamily="34" charset="-122"/>
                <a:ea typeface="微软雅黑" panose="020B0503020204020204" pitchFamily="34" charset="-122"/>
              </a:rPr>
              <a:t>提供服务，那么 </a:t>
            </a:r>
            <a:r>
              <a:rPr lang="en-US" altLang="zh-CN" sz="1994" b="1" dirty="0">
                <a:latin typeface="微软雅黑" panose="020B0503020204020204" pitchFamily="34" charset="-122"/>
                <a:ea typeface="微软雅黑" panose="020B0503020204020204" pitchFamily="34" charset="-122"/>
              </a:rPr>
              <a:t>C </a:t>
            </a:r>
            <a:r>
              <a:rPr lang="zh-CN" altLang="en-US" sz="1994" b="1" dirty="0">
                <a:latin typeface="微软雅黑" panose="020B0503020204020204" pitchFamily="34" charset="-122"/>
                <a:ea typeface="微软雅黑" panose="020B0503020204020204" pitchFamily="34" charset="-122"/>
              </a:rPr>
              <a:t>又同时起着服务器的作用。</a:t>
            </a:r>
          </a:p>
        </p:txBody>
      </p:sp>
      <p:sp>
        <p:nvSpPr>
          <p:cNvPr id="5" name="对角圆角矩形 4"/>
          <p:cNvSpPr/>
          <p:nvPr/>
        </p:nvSpPr>
        <p:spPr>
          <a:xfrm>
            <a:off x="496574" y="4072699"/>
            <a:ext cx="8111263" cy="751393"/>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3291"/>
              </a:lnSpc>
              <a:defRPr/>
            </a:pPr>
            <a:endParaRPr lang="zh-CN" altLang="en-US" sz="1994"/>
          </a:p>
        </p:txBody>
      </p:sp>
      <p:sp>
        <p:nvSpPr>
          <p:cNvPr id="56328" name="矩形 5"/>
          <p:cNvSpPr>
            <a:spLocks noChangeArrowheads="1"/>
          </p:cNvSpPr>
          <p:nvPr/>
        </p:nvSpPr>
        <p:spPr bwMode="auto">
          <a:xfrm>
            <a:off x="720370" y="4196366"/>
            <a:ext cx="7677861" cy="51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291"/>
              </a:lnSpc>
              <a:spcBef>
                <a:spcPts val="598"/>
              </a:spcBef>
            </a:pPr>
            <a:r>
              <a:rPr lang="zh-CN" altLang="zh-CN" sz="1994" b="1" dirty="0">
                <a:solidFill>
                  <a:schemeClr val="bg1"/>
                </a:solidFill>
                <a:latin typeface="微软雅黑" panose="020B0503020204020204" pitchFamily="34" charset="-122"/>
                <a:ea typeface="微软雅黑" panose="020B0503020204020204" pitchFamily="34" charset="-122"/>
              </a:rPr>
              <a:t>对等连接工作方式可支持大量对等用户（如上百万个）同时工作。</a:t>
            </a:r>
            <a:endParaRPr lang="zh-CN" altLang="en-US" sz="1994"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9640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5"/>
          <p:cNvSpPr>
            <a:spLocks noChangeArrowheads="1"/>
          </p:cNvSpPr>
          <p:nvPr/>
        </p:nvSpPr>
        <p:spPr bwMode="auto">
          <a:xfrm>
            <a:off x="503669" y="865322"/>
            <a:ext cx="8111263" cy="386274"/>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58371" name="Rectangle 6"/>
          <p:cNvSpPr>
            <a:spLocks noChangeArrowheads="1"/>
          </p:cNvSpPr>
          <p:nvPr/>
        </p:nvSpPr>
        <p:spPr bwMode="auto">
          <a:xfrm>
            <a:off x="2777557" y="819150"/>
            <a:ext cx="3563488"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anose="020B0503020204020204" pitchFamily="34" charset="-122"/>
                <a:ea typeface="微软雅黑" panose="020B0503020204020204" pitchFamily="34" charset="-122"/>
              </a:rPr>
              <a:t>1.3.2  </a:t>
            </a:r>
            <a:r>
              <a:rPr lang="zh-CN" altLang="en-US" sz="2393" b="1" dirty="0">
                <a:solidFill>
                  <a:schemeClr val="bg1"/>
                </a:solidFill>
                <a:latin typeface="微软雅黑" panose="020B0503020204020204" pitchFamily="34" charset="-122"/>
                <a:ea typeface="微软雅黑" panose="020B0503020204020204" pitchFamily="34" charset="-122"/>
              </a:rPr>
              <a:t>互联网的核心部分</a:t>
            </a:r>
          </a:p>
        </p:txBody>
      </p:sp>
      <p:sp>
        <p:nvSpPr>
          <p:cNvPr id="58372" name="Rectangle 8"/>
          <p:cNvSpPr>
            <a:spLocks noChangeArrowheads="1"/>
          </p:cNvSpPr>
          <p:nvPr/>
        </p:nvSpPr>
        <p:spPr bwMode="auto">
          <a:xfrm>
            <a:off x="496576" y="1240189"/>
            <a:ext cx="8111263"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网络核心部分是互联网中最复杂的部分。</a:t>
            </a:r>
          </a:p>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网络中的核心部分要向网络边缘中的大量主机提供连通性，使边缘部分中的任何一个主机都能够向其他主机通信（即传送或接收各种形式的数据）</a:t>
            </a:r>
            <a:r>
              <a:rPr lang="zh-CN" altLang="en-US" sz="1994" b="1" dirty="0" smtClean="0">
                <a:latin typeface="微软雅黑" panose="020B0503020204020204" pitchFamily="34" charset="-122"/>
                <a:ea typeface="微软雅黑" panose="020B0503020204020204" pitchFamily="34" charset="-122"/>
              </a:rPr>
              <a:t>。</a:t>
            </a:r>
            <a:endParaRPr lang="zh-CN" altLang="en-US" sz="1994"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382038" y="3028950"/>
            <a:ext cx="6281702" cy="3189926"/>
            <a:chOff x="1385888" y="1118045"/>
            <a:chExt cx="6299200" cy="3198812"/>
          </a:xfrm>
        </p:grpSpPr>
        <p:sp>
          <p:nvSpPr>
            <p:cNvPr id="6" name="Oval 4"/>
            <p:cNvSpPr>
              <a:spLocks noChangeArrowheads="1"/>
            </p:cNvSpPr>
            <p:nvPr/>
          </p:nvSpPr>
          <p:spPr bwMode="auto">
            <a:xfrm>
              <a:off x="1385888" y="1118045"/>
              <a:ext cx="6299200" cy="3198812"/>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hangingPunct="0">
                <a:defRPr/>
              </a:pPr>
              <a:endParaRPr lang="zh-CN" altLang="en-US" sz="1396">
                <a:solidFill>
                  <a:srgbClr val="368AD6"/>
                </a:solidFill>
              </a:endParaRPr>
            </a:p>
          </p:txBody>
        </p:sp>
        <p:sp>
          <p:nvSpPr>
            <p:cNvPr id="7" name="Oval 5"/>
            <p:cNvSpPr>
              <a:spLocks noChangeArrowheads="1"/>
            </p:cNvSpPr>
            <p:nvPr/>
          </p:nvSpPr>
          <p:spPr bwMode="auto">
            <a:xfrm>
              <a:off x="2401595" y="1883373"/>
              <a:ext cx="4419558" cy="1703179"/>
            </a:xfrm>
            <a:prstGeom prst="ellipse">
              <a:avLst/>
            </a:prstGeom>
            <a:solidFill>
              <a:schemeClr val="bg1"/>
            </a:solidFill>
            <a:ln>
              <a:noFill/>
            </a:ln>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hangingPunct="0"/>
              <a:endParaRPr lang="zh-CN" altLang="en-US" sz="1396">
                <a:solidFill>
                  <a:srgbClr val="368AD6"/>
                </a:solidFill>
              </a:endParaRPr>
            </a:p>
          </p:txBody>
        </p:sp>
        <p:sp>
          <p:nvSpPr>
            <p:cNvPr id="8" name="Text Box 79"/>
            <p:cNvSpPr txBox="1">
              <a:spLocks noChangeArrowheads="1"/>
            </p:cNvSpPr>
            <p:nvPr/>
          </p:nvSpPr>
          <p:spPr bwMode="auto">
            <a:xfrm>
              <a:off x="3693606" y="1372290"/>
              <a:ext cx="1826457" cy="33856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596" b="1" dirty="0">
                  <a:solidFill>
                    <a:srgbClr val="0000FF"/>
                  </a:solidFill>
                  <a:latin typeface="Times New Roman" panose="02020603050405020304" pitchFamily="18" charset="0"/>
                  <a:ea typeface="微软雅黑" panose="020B0503020204020204" pitchFamily="34" charset="-122"/>
                </a:rPr>
                <a:t>互联网的边缘部分</a:t>
              </a:r>
            </a:p>
          </p:txBody>
        </p:sp>
        <p:sp>
          <p:nvSpPr>
            <p:cNvPr id="9" name="Text Box 1523"/>
            <p:cNvSpPr txBox="1">
              <a:spLocks noChangeArrowheads="1"/>
            </p:cNvSpPr>
            <p:nvPr/>
          </p:nvSpPr>
          <p:spPr bwMode="auto">
            <a:xfrm>
              <a:off x="3478271" y="1939151"/>
              <a:ext cx="646005" cy="27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97" b="1">
                  <a:solidFill>
                    <a:srgbClr val="0000FF"/>
                  </a:solidFill>
                  <a:latin typeface="Times New Roman" panose="02020603050405020304" pitchFamily="18" charset="0"/>
                  <a:ea typeface="微软雅黑" panose="020B0503020204020204" pitchFamily="34" charset="-122"/>
                </a:rPr>
                <a:t>路由器</a:t>
              </a:r>
            </a:p>
          </p:txBody>
        </p:sp>
        <p:sp>
          <p:nvSpPr>
            <p:cNvPr id="10" name="Text Box 1523"/>
            <p:cNvSpPr txBox="1">
              <a:spLocks noChangeArrowheads="1"/>
            </p:cNvSpPr>
            <p:nvPr/>
          </p:nvSpPr>
          <p:spPr bwMode="auto">
            <a:xfrm>
              <a:off x="2775188" y="2508607"/>
              <a:ext cx="492936" cy="27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97" b="1">
                  <a:solidFill>
                    <a:srgbClr val="0000FF"/>
                  </a:solidFill>
                  <a:latin typeface="Times New Roman" panose="02020603050405020304" pitchFamily="18" charset="0"/>
                  <a:ea typeface="微软雅黑" panose="020B0503020204020204" pitchFamily="34" charset="-122"/>
                </a:rPr>
                <a:t>网络</a:t>
              </a:r>
            </a:p>
          </p:txBody>
        </p:sp>
        <p:cxnSp>
          <p:nvCxnSpPr>
            <p:cNvPr id="11" name="直接连接符 10"/>
            <p:cNvCxnSpPr/>
            <p:nvPr/>
          </p:nvCxnSpPr>
          <p:spPr>
            <a:xfrm flipV="1">
              <a:off x="3829114" y="2242472"/>
              <a:ext cx="726827" cy="7889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167323" y="3210766"/>
              <a:ext cx="1071833" cy="1096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815964" y="2173289"/>
              <a:ext cx="1118900" cy="32373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327609" y="3081385"/>
              <a:ext cx="517467" cy="139001"/>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198733" y="2335157"/>
              <a:ext cx="570758" cy="225522"/>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509041" y="3010286"/>
              <a:ext cx="570758" cy="225522"/>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5996091" y="2603380"/>
              <a:ext cx="113348" cy="33787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3126458" y="2702276"/>
              <a:ext cx="113348" cy="33787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19"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6628" y="2899054"/>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649" y="3144219"/>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直接连接符 20"/>
            <p:cNvCxnSpPr/>
            <p:nvPr/>
          </p:nvCxnSpPr>
          <p:spPr>
            <a:xfrm flipH="1" flipV="1">
              <a:off x="3734378" y="2295964"/>
              <a:ext cx="112810" cy="855373"/>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22" name="Text Box 78"/>
            <p:cNvSpPr txBox="1">
              <a:spLocks noChangeArrowheads="1"/>
            </p:cNvSpPr>
            <p:nvPr/>
          </p:nvSpPr>
          <p:spPr bwMode="auto">
            <a:xfrm>
              <a:off x="3711766" y="2551414"/>
              <a:ext cx="1826457" cy="33856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596" b="1" dirty="0">
                  <a:solidFill>
                    <a:srgbClr val="CC00CC"/>
                  </a:solidFill>
                  <a:latin typeface="Times New Roman" panose="02020603050405020304" pitchFamily="18" charset="0"/>
                  <a:ea typeface="微软雅黑" panose="020B0503020204020204" pitchFamily="34" charset="-122"/>
                </a:rPr>
                <a:t>互联网的核心部分</a:t>
              </a:r>
            </a:p>
          </p:txBody>
        </p:sp>
        <p:cxnSp>
          <p:nvCxnSpPr>
            <p:cNvPr id="23" name="直接连接符 22"/>
            <p:cNvCxnSpPr/>
            <p:nvPr/>
          </p:nvCxnSpPr>
          <p:spPr>
            <a:xfrm flipV="1">
              <a:off x="5435194" y="2256354"/>
              <a:ext cx="55682" cy="88199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4" name="Group 162"/>
            <p:cNvGrpSpPr/>
            <p:nvPr/>
          </p:nvGrpSpPr>
          <p:grpSpPr bwMode="auto">
            <a:xfrm>
              <a:off x="4281237" y="2016981"/>
              <a:ext cx="736809" cy="400824"/>
              <a:chOff x="130" y="1123"/>
              <a:chExt cx="568" cy="309"/>
            </a:xfrm>
          </p:grpSpPr>
          <p:sp>
            <p:nvSpPr>
              <p:cNvPr id="81"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82"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83"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84"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85"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86"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87"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88"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89"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90"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91"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grpSp>
        <p:pic>
          <p:nvPicPr>
            <p:cNvPr id="25" name="Picture 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8782" y="2962615"/>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7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2133" y="2214150"/>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138"/>
            <p:cNvGrpSpPr/>
            <p:nvPr/>
          </p:nvGrpSpPr>
          <p:grpSpPr bwMode="auto">
            <a:xfrm>
              <a:off x="5059557" y="2958724"/>
              <a:ext cx="736809" cy="400824"/>
              <a:chOff x="130" y="1123"/>
              <a:chExt cx="568" cy="309"/>
            </a:xfrm>
          </p:grpSpPr>
          <p:sp>
            <p:nvSpPr>
              <p:cNvPr id="70"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1"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2"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3"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4"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5"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6"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7"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8"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79"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80"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grpSp>
        <p:grpSp>
          <p:nvGrpSpPr>
            <p:cNvPr id="28" name="Group 126"/>
            <p:cNvGrpSpPr/>
            <p:nvPr/>
          </p:nvGrpSpPr>
          <p:grpSpPr bwMode="auto">
            <a:xfrm>
              <a:off x="3683228" y="2987262"/>
              <a:ext cx="736809" cy="400824"/>
              <a:chOff x="130" y="1123"/>
              <a:chExt cx="568" cy="309"/>
            </a:xfrm>
          </p:grpSpPr>
          <p:sp>
            <p:nvSpPr>
              <p:cNvPr id="59"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0"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1"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2"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3"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4"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5"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6"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7"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68"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69"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grpSp>
        <p:pic>
          <p:nvPicPr>
            <p:cNvPr id="29"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0043" y="2211556"/>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直接连接符 29"/>
            <p:cNvCxnSpPr/>
            <p:nvPr/>
          </p:nvCxnSpPr>
          <p:spPr>
            <a:xfrm>
              <a:off x="2236764" y="2363535"/>
              <a:ext cx="670083" cy="266248"/>
            </a:xfrm>
            <a:prstGeom prst="line">
              <a:avLst/>
            </a:prstGeom>
            <a:ln w="12700">
              <a:solidFill>
                <a:srgbClr val="6699FF"/>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236764" y="2649548"/>
              <a:ext cx="704672" cy="390188"/>
            </a:xfrm>
            <a:prstGeom prst="line">
              <a:avLst/>
            </a:prstGeom>
            <a:ln w="12700">
              <a:solidFill>
                <a:srgbClr val="6699FF"/>
              </a:solidFill>
            </a:ln>
          </p:spPr>
          <p:style>
            <a:lnRef idx="1">
              <a:schemeClr val="accent1"/>
            </a:lnRef>
            <a:fillRef idx="0">
              <a:schemeClr val="accent1"/>
            </a:fillRef>
            <a:effectRef idx="0">
              <a:schemeClr val="accent1"/>
            </a:effectRef>
            <a:fontRef idx="minor">
              <a:schemeClr val="tx1"/>
            </a:fontRef>
          </p:style>
        </p:cxnSp>
        <p:grpSp>
          <p:nvGrpSpPr>
            <p:cNvPr id="32" name="Group 124"/>
            <p:cNvGrpSpPr/>
            <p:nvPr/>
          </p:nvGrpSpPr>
          <p:grpSpPr bwMode="auto">
            <a:xfrm>
              <a:off x="2649360" y="2428183"/>
              <a:ext cx="736809" cy="400824"/>
              <a:chOff x="130" y="1123"/>
              <a:chExt cx="568" cy="309"/>
            </a:xfrm>
          </p:grpSpPr>
          <p:sp>
            <p:nvSpPr>
              <p:cNvPr id="48"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9"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50"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51"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52"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53"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54"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55"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56"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57"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58"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grpSp>
        <p:sp>
          <p:nvSpPr>
            <p:cNvPr id="33" name="Text Box 1523"/>
            <p:cNvSpPr txBox="1">
              <a:spLocks noChangeArrowheads="1"/>
            </p:cNvSpPr>
            <p:nvPr/>
          </p:nvSpPr>
          <p:spPr bwMode="auto">
            <a:xfrm>
              <a:off x="2772840" y="2506259"/>
              <a:ext cx="492936" cy="27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97" b="1" dirty="0">
                  <a:solidFill>
                    <a:srgbClr val="0000FF"/>
                  </a:solidFill>
                  <a:latin typeface="Times New Roman" panose="02020603050405020304" pitchFamily="18" charset="0"/>
                  <a:ea typeface="微软雅黑" panose="020B0503020204020204" pitchFamily="34" charset="-122"/>
                </a:rPr>
                <a:t>网络</a:t>
              </a:r>
            </a:p>
          </p:txBody>
        </p:sp>
        <p:cxnSp>
          <p:nvCxnSpPr>
            <p:cNvPr id="34" name="直接连接符 33"/>
            <p:cNvCxnSpPr/>
            <p:nvPr/>
          </p:nvCxnSpPr>
          <p:spPr>
            <a:xfrm flipH="1">
              <a:off x="6094889" y="2196129"/>
              <a:ext cx="826414" cy="419902"/>
            </a:xfrm>
            <a:prstGeom prst="line">
              <a:avLst/>
            </a:prstGeom>
            <a:ln w="12700">
              <a:solidFill>
                <a:srgbClr val="6699F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6137091" y="2579524"/>
              <a:ext cx="826416" cy="458805"/>
            </a:xfrm>
            <a:prstGeom prst="line">
              <a:avLst/>
            </a:prstGeom>
            <a:ln w="12700">
              <a:solidFill>
                <a:srgbClr val="6699FF"/>
              </a:solidFill>
            </a:ln>
          </p:spPr>
          <p:style>
            <a:lnRef idx="1">
              <a:schemeClr val="accent1"/>
            </a:lnRef>
            <a:fillRef idx="0">
              <a:schemeClr val="accent1"/>
            </a:fillRef>
            <a:effectRef idx="0">
              <a:schemeClr val="accent1"/>
            </a:effectRef>
            <a:fontRef idx="minor">
              <a:schemeClr val="tx1"/>
            </a:fontRef>
          </p:style>
        </p:cxnSp>
        <p:grpSp>
          <p:nvGrpSpPr>
            <p:cNvPr id="36" name="Group 150"/>
            <p:cNvGrpSpPr/>
            <p:nvPr/>
          </p:nvGrpSpPr>
          <p:grpSpPr bwMode="auto">
            <a:xfrm>
              <a:off x="5660160" y="2384079"/>
              <a:ext cx="736809" cy="400824"/>
              <a:chOff x="130" y="1123"/>
              <a:chExt cx="568" cy="309"/>
            </a:xfrm>
          </p:grpSpPr>
          <p:sp>
            <p:nvSpPr>
              <p:cNvPr id="37"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38"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39"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0"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1"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2"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3"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4"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5"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46"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47"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grpSp>
      </p:grpSp>
      <p:sp>
        <p:nvSpPr>
          <p:cNvPr id="92" name="矩形 91"/>
          <p:cNvSpPr/>
          <p:nvPr/>
        </p:nvSpPr>
        <p:spPr>
          <a:xfrm>
            <a:off x="861621" y="5435758"/>
            <a:ext cx="4244402" cy="1123333"/>
          </a:xfrm>
          <a:prstGeom prst="rect">
            <a:avLst/>
          </a:prstGeom>
        </p:spPr>
        <p:txBody>
          <a:bodyPr wrap="square">
            <a:spAutoFit/>
          </a:bodyPr>
          <a:lstStyle/>
          <a:p>
            <a:pPr marL="284950" indent="-284950">
              <a:lnSpc>
                <a:spcPct val="120000"/>
              </a:lnSpc>
              <a:buFont typeface="Wingdings" pitchFamily="2" charset="2"/>
              <a:buChar char="l"/>
            </a:pPr>
            <a:r>
              <a:rPr lang="zh-CN" altLang="en-US" sz="1396" b="1" dirty="0">
                <a:latin typeface="微软雅黑" pitchFamily="34" charset="-122"/>
                <a:ea typeface="微软雅黑" pitchFamily="34" charset="-122"/>
              </a:rPr>
              <a:t>在网络核心部分起特殊作用的是</a:t>
            </a:r>
            <a:r>
              <a:rPr lang="zh-CN" altLang="en-US" sz="1396" b="1" dirty="0">
                <a:solidFill>
                  <a:srgbClr val="0000FF"/>
                </a:solidFill>
                <a:latin typeface="微软雅黑" pitchFamily="34" charset="-122"/>
                <a:ea typeface="微软雅黑" pitchFamily="34" charset="-122"/>
              </a:rPr>
              <a:t>路由器</a:t>
            </a:r>
            <a:r>
              <a:rPr lang="zh-CN" altLang="en-US" sz="1396" b="1" dirty="0">
                <a:latin typeface="微软雅黑" pitchFamily="34" charset="-122"/>
                <a:ea typeface="微软雅黑" pitchFamily="34" charset="-122"/>
              </a:rPr>
              <a:t> </a:t>
            </a:r>
            <a:r>
              <a:rPr lang="en-US" altLang="zh-CN" sz="1396" b="1" dirty="0">
                <a:latin typeface="微软雅黑" pitchFamily="34" charset="-122"/>
                <a:ea typeface="微软雅黑" pitchFamily="34" charset="-122"/>
              </a:rPr>
              <a:t>(router)</a:t>
            </a:r>
            <a:r>
              <a:rPr lang="zh-CN" altLang="en-US" sz="1396" b="1" dirty="0">
                <a:latin typeface="微软雅黑" pitchFamily="34" charset="-122"/>
                <a:ea typeface="微软雅黑" pitchFamily="34" charset="-122"/>
              </a:rPr>
              <a:t>。</a:t>
            </a:r>
          </a:p>
          <a:p>
            <a:pPr marL="284950" indent="-284950">
              <a:lnSpc>
                <a:spcPct val="120000"/>
              </a:lnSpc>
              <a:buFont typeface="Wingdings" pitchFamily="2" charset="2"/>
              <a:buChar char="l"/>
            </a:pPr>
            <a:r>
              <a:rPr lang="zh-CN" altLang="en-US" sz="1396" b="1" dirty="0">
                <a:latin typeface="微软雅黑" pitchFamily="34" charset="-122"/>
                <a:ea typeface="微软雅黑" pitchFamily="34" charset="-122"/>
              </a:rPr>
              <a:t>路由器是实现</a:t>
            </a:r>
            <a:r>
              <a:rPr lang="zh-CN" altLang="en-US" sz="1396" b="1" dirty="0">
                <a:solidFill>
                  <a:srgbClr val="0000FF"/>
                </a:solidFill>
                <a:latin typeface="微软雅黑" pitchFamily="34" charset="-122"/>
                <a:ea typeface="微软雅黑" pitchFamily="34" charset="-122"/>
              </a:rPr>
              <a:t>分组交换</a:t>
            </a:r>
            <a:r>
              <a:rPr lang="zh-CN" altLang="en-US" sz="1396" b="1" dirty="0">
                <a:latin typeface="微软雅黑" pitchFamily="34" charset="-122"/>
                <a:ea typeface="微软雅黑" pitchFamily="34" charset="-122"/>
              </a:rPr>
              <a:t> </a:t>
            </a:r>
            <a:r>
              <a:rPr lang="en-US" altLang="zh-CN" sz="1396" b="1" dirty="0">
                <a:latin typeface="微软雅黑" pitchFamily="34" charset="-122"/>
                <a:ea typeface="微软雅黑" pitchFamily="34" charset="-122"/>
              </a:rPr>
              <a:t>(packet switching) </a:t>
            </a:r>
            <a:r>
              <a:rPr lang="zh-CN" altLang="en-US" sz="1396" b="1" dirty="0">
                <a:latin typeface="微软雅黑" pitchFamily="34" charset="-122"/>
                <a:ea typeface="微软雅黑" pitchFamily="34" charset="-122"/>
              </a:rPr>
              <a:t>的关键构件，其任务是转发收到的分组，这是网络核心部分最重要的功能。</a:t>
            </a:r>
          </a:p>
        </p:txBody>
      </p:sp>
      <p:sp>
        <p:nvSpPr>
          <p:cNvPr id="93" name="矩形 92"/>
          <p:cNvSpPr/>
          <p:nvPr/>
        </p:nvSpPr>
        <p:spPr>
          <a:xfrm>
            <a:off x="5673412" y="5435758"/>
            <a:ext cx="2631533" cy="755027"/>
          </a:xfrm>
          <a:prstGeom prst="rect">
            <a:avLst/>
          </a:prstGeom>
        </p:spPr>
        <p:txBody>
          <a:bodyPr wrap="square">
            <a:spAutoFit/>
          </a:bodyPr>
          <a:lstStyle/>
          <a:p>
            <a:pPr>
              <a:lnSpc>
                <a:spcPct val="120000"/>
              </a:lnSpc>
            </a:pPr>
            <a:r>
              <a:rPr lang="zh-CN" altLang="zh-CN" sz="1795" b="1" dirty="0">
                <a:solidFill>
                  <a:srgbClr val="FF0000"/>
                </a:solidFill>
                <a:latin typeface="微软雅黑" pitchFamily="34" charset="-122"/>
                <a:ea typeface="微软雅黑" pitchFamily="34" charset="-122"/>
              </a:rPr>
              <a:t>分组转发</a:t>
            </a:r>
            <a:r>
              <a:rPr lang="zh-CN" altLang="en-US" sz="1795" b="1" dirty="0">
                <a:latin typeface="微软雅黑" pitchFamily="34" charset="-122"/>
                <a:ea typeface="微软雅黑" pitchFamily="34" charset="-122"/>
              </a:rPr>
              <a:t>是</a:t>
            </a:r>
            <a:r>
              <a:rPr lang="zh-CN" altLang="zh-CN" sz="1795" b="1" dirty="0">
                <a:latin typeface="微软雅黑" pitchFamily="34" charset="-122"/>
                <a:ea typeface="微软雅黑" pitchFamily="34" charset="-122"/>
              </a:rPr>
              <a:t>网络核心部分最重要的功能。</a:t>
            </a:r>
          </a:p>
        </p:txBody>
      </p:sp>
    </p:spTree>
    <p:extLst>
      <p:ext uri="{BB962C8B-B14F-4D97-AF65-F5344CB8AC3E}">
        <p14:creationId xmlns:p14="http://schemas.microsoft.com/office/powerpoint/2010/main" val="1082334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5"/>
          <p:cNvSpPr>
            <a:spLocks noChangeArrowheads="1"/>
          </p:cNvSpPr>
          <p:nvPr/>
        </p:nvSpPr>
        <p:spPr bwMode="auto">
          <a:xfrm>
            <a:off x="503669" y="1458009"/>
            <a:ext cx="8111263" cy="386274"/>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58371" name="Rectangle 6"/>
          <p:cNvSpPr>
            <a:spLocks noChangeArrowheads="1"/>
          </p:cNvSpPr>
          <p:nvPr/>
        </p:nvSpPr>
        <p:spPr bwMode="auto">
          <a:xfrm>
            <a:off x="2777557" y="1411837"/>
            <a:ext cx="3563488"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anose="020B0503020204020204" pitchFamily="34" charset="-122"/>
                <a:ea typeface="微软雅黑" panose="020B0503020204020204" pitchFamily="34" charset="-122"/>
              </a:rPr>
              <a:t>1.3.2  </a:t>
            </a:r>
            <a:r>
              <a:rPr lang="zh-CN" altLang="en-US" sz="2393" b="1" dirty="0">
                <a:solidFill>
                  <a:schemeClr val="bg1"/>
                </a:solidFill>
                <a:latin typeface="微软雅黑" panose="020B0503020204020204" pitchFamily="34" charset="-122"/>
                <a:ea typeface="微软雅黑" panose="020B0503020204020204" pitchFamily="34" charset="-122"/>
              </a:rPr>
              <a:t>互联网的核心部分</a:t>
            </a:r>
          </a:p>
        </p:txBody>
      </p:sp>
      <p:sp>
        <p:nvSpPr>
          <p:cNvPr id="58372" name="Rectangle 8"/>
          <p:cNvSpPr>
            <a:spLocks noChangeArrowheads="1"/>
          </p:cNvSpPr>
          <p:nvPr/>
        </p:nvSpPr>
        <p:spPr bwMode="auto">
          <a:xfrm>
            <a:off x="496576" y="1832876"/>
            <a:ext cx="8111263"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典型交换技术包括：</a:t>
            </a:r>
            <a:endParaRPr lang="en-US" altLang="zh-CN" sz="2000" b="1" dirty="0">
              <a:latin typeface="微软雅黑" panose="020B0503020204020204" pitchFamily="34" charset="-122"/>
              <a:ea typeface="微软雅黑" panose="020B0503020204020204" pitchFamily="34" charset="-122"/>
            </a:endParaRPr>
          </a:p>
          <a:p>
            <a:pPr marL="631956" lvl="1" indent="-341940">
              <a:lnSpc>
                <a:spcPts val="3291"/>
              </a:lnSpc>
              <a:buClr>
                <a:srgbClr val="7030A0"/>
              </a:buClr>
              <a:buFont typeface="Calibri" panose="020F0502020204030204" pitchFamily="34" charset="0"/>
              <a:buAutoNum type="arabicPeriod"/>
            </a:pPr>
            <a:r>
              <a:rPr lang="zh-CN" altLang="en-US" sz="2000" b="1" dirty="0">
                <a:latin typeface="微软雅黑" panose="020B0503020204020204" pitchFamily="34" charset="-122"/>
                <a:ea typeface="微软雅黑" panose="020B0503020204020204" pitchFamily="34" charset="-122"/>
              </a:rPr>
              <a:t>电路交换</a:t>
            </a:r>
            <a:endParaRPr lang="en-US" altLang="zh-CN" sz="2000" b="1" dirty="0">
              <a:latin typeface="微软雅黑" panose="020B0503020204020204" pitchFamily="34" charset="-122"/>
              <a:ea typeface="微软雅黑" panose="020B0503020204020204" pitchFamily="34" charset="-122"/>
            </a:endParaRPr>
          </a:p>
          <a:p>
            <a:pPr marL="631956" lvl="1" indent="-341940">
              <a:lnSpc>
                <a:spcPts val="3291"/>
              </a:lnSpc>
              <a:buClr>
                <a:srgbClr val="7030A0"/>
              </a:buClr>
              <a:buFont typeface="Calibri" panose="020F0502020204030204" pitchFamily="34" charset="0"/>
              <a:buAutoNum type="arabicPeriod"/>
            </a:pPr>
            <a:r>
              <a:rPr lang="zh-CN" altLang="en-US" sz="2000" b="1" dirty="0">
                <a:latin typeface="微软雅黑" panose="020B0503020204020204" pitchFamily="34" charset="-122"/>
                <a:ea typeface="微软雅黑" panose="020B0503020204020204" pitchFamily="34" charset="-122"/>
              </a:rPr>
              <a:t>分组交换</a:t>
            </a:r>
            <a:endParaRPr lang="en-US" altLang="zh-CN" sz="2000" b="1" dirty="0">
              <a:latin typeface="微软雅黑" panose="020B0503020204020204" pitchFamily="34" charset="-122"/>
              <a:ea typeface="微软雅黑" panose="020B0503020204020204" pitchFamily="34" charset="-122"/>
            </a:endParaRPr>
          </a:p>
          <a:p>
            <a:pPr marL="284950" indent="-284950">
              <a:lnSpc>
                <a:spcPts val="3291"/>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互联网</a:t>
            </a:r>
            <a:r>
              <a:rPr lang="zh-CN" altLang="en-US" sz="2000" b="1" dirty="0">
                <a:solidFill>
                  <a:srgbClr val="0000FF"/>
                </a:solidFill>
                <a:latin typeface="微软雅黑" panose="020B0503020204020204" pitchFamily="34" charset="-122"/>
                <a:ea typeface="微软雅黑" panose="020B0503020204020204" pitchFamily="34" charset="-122"/>
              </a:rPr>
              <a:t>的核心部分采用了分组交换技术。</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6433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黑体" panose="02010609060101010101" pitchFamily="2" charset="-122"/>
              </a:rPr>
              <a:t>课程信息</a:t>
            </a:r>
            <a:endParaRPr lang="zh-CN" altLang="en-US" dirty="0">
              <a:ea typeface="黑体" panose="02010609060101010101" pitchFamily="2" charset="-122"/>
            </a:endParaRPr>
          </a:p>
        </p:txBody>
      </p:sp>
      <p:sp>
        <p:nvSpPr>
          <p:cNvPr id="3" name="内容占位符 2"/>
          <p:cNvSpPr>
            <a:spLocks noGrp="1"/>
          </p:cNvSpPr>
          <p:nvPr>
            <p:ph idx="1"/>
          </p:nvPr>
        </p:nvSpPr>
        <p:spPr/>
        <p:txBody>
          <a:bodyPr>
            <a:normAutofit/>
          </a:bodyPr>
          <a:lstStyle/>
          <a:p>
            <a:pPr>
              <a:lnSpc>
                <a:spcPct val="150000"/>
              </a:lnSpc>
              <a:buFont typeface="Wingdings" panose="05000000000000000000" pitchFamily="2" charset="2"/>
              <a:buChar char="Ø"/>
            </a:pPr>
            <a:r>
              <a:rPr lang="zh-CN" altLang="en-US" sz="2400" dirty="0" smtClean="0">
                <a:latin typeface="Times New Roman" panose="02020603050405020304" pitchFamily="18" charset="0"/>
                <a:ea typeface="微软雅黑" panose="020B0503020204020204" pitchFamily="34" charset="-122"/>
              </a:rPr>
              <a:t>申彦明</a:t>
            </a:r>
            <a:endParaRPr lang="en-US" altLang="zh-CN" sz="2400" dirty="0" smtClean="0">
              <a:latin typeface="Times New Roman" panose="02020603050405020304" pitchFamily="18" charset="0"/>
              <a:ea typeface="微软雅黑" panose="020B0503020204020204" pitchFamily="34" charset="-122"/>
            </a:endParaRPr>
          </a:p>
          <a:p>
            <a:pPr lvl="1">
              <a:lnSpc>
                <a:spcPct val="150000"/>
              </a:lnSpc>
            </a:pPr>
            <a:r>
              <a:rPr lang="en-US" altLang="zh-CN" sz="2400" dirty="0">
                <a:latin typeface="Times New Roman" panose="02020603050405020304" pitchFamily="18" charset="0"/>
                <a:ea typeface="微软雅黑" panose="020B0503020204020204" pitchFamily="34" charset="-122"/>
                <a:hlinkClick r:id="rId3"/>
              </a:rPr>
              <a:t>http://</a:t>
            </a:r>
            <a:r>
              <a:rPr lang="en-US" altLang="zh-CN" sz="2400" dirty="0" smtClean="0">
                <a:latin typeface="Times New Roman" panose="02020603050405020304" pitchFamily="18" charset="0"/>
                <a:ea typeface="微软雅黑" panose="020B0503020204020204" pitchFamily="34" charset="-122"/>
                <a:hlinkClick r:id="rId3"/>
              </a:rPr>
              <a:t>faculty.dlut.edu.cn/yshen/zh_CN/index.htm</a:t>
            </a:r>
            <a:endParaRPr lang="en-US" altLang="zh-CN" sz="2400" dirty="0" smtClean="0">
              <a:latin typeface="Times New Roman" panose="02020603050405020304" pitchFamily="18" charset="0"/>
              <a:ea typeface="微软雅黑" panose="020B0503020204020204" pitchFamily="34" charset="-122"/>
            </a:endParaRPr>
          </a:p>
          <a:p>
            <a:pPr lvl="1">
              <a:lnSpc>
                <a:spcPct val="150000"/>
              </a:lnSpc>
            </a:pPr>
            <a:r>
              <a:rPr lang="zh-CN" altLang="en-US" sz="2400" dirty="0" smtClean="0">
                <a:latin typeface="Times New Roman" panose="02020603050405020304" pitchFamily="18" charset="0"/>
                <a:ea typeface="微软雅黑" panose="020B0503020204020204" pitchFamily="34" charset="-122"/>
              </a:rPr>
              <a:t>创新园大厦</a:t>
            </a:r>
            <a:r>
              <a:rPr lang="en-US" altLang="zh-CN" sz="2400" dirty="0" smtClean="0">
                <a:latin typeface="Times New Roman" panose="02020603050405020304" pitchFamily="18" charset="0"/>
                <a:ea typeface="微软雅黑" panose="020B0503020204020204" pitchFamily="34" charset="-122"/>
              </a:rPr>
              <a:t>B0810</a:t>
            </a:r>
          </a:p>
          <a:p>
            <a:pPr lvl="1">
              <a:lnSpc>
                <a:spcPct val="150000"/>
              </a:lnSpc>
            </a:pPr>
            <a:r>
              <a:rPr lang="en-US" altLang="zh-CN" sz="2400" dirty="0" smtClean="0">
                <a:latin typeface="Times New Roman" panose="02020603050405020304" pitchFamily="18" charset="0"/>
                <a:ea typeface="微软雅黑" panose="020B0503020204020204" pitchFamily="34" charset="-122"/>
                <a:hlinkClick r:id="rId4"/>
              </a:rPr>
              <a:t>shen@dlut.edu.cn</a:t>
            </a:r>
            <a:endParaRPr lang="en-US" altLang="zh-CN" sz="2400" dirty="0" smtClean="0">
              <a:latin typeface="Times New Roman" panose="02020603050405020304" pitchFamily="18" charset="0"/>
              <a:ea typeface="微软雅黑" panose="020B0503020204020204" pitchFamily="34" charset="-122"/>
            </a:endParaRPr>
          </a:p>
          <a:p>
            <a:pPr>
              <a:lnSpc>
                <a:spcPct val="150000"/>
              </a:lnSpc>
              <a:buFont typeface="Wingdings" panose="05000000000000000000" pitchFamily="2" charset="2"/>
              <a:buChar char="Ø"/>
            </a:pPr>
            <a:r>
              <a:rPr lang="zh-CN" altLang="en-US" sz="2400" dirty="0" smtClean="0">
                <a:latin typeface="Times New Roman" panose="02020603050405020304" pitchFamily="18" charset="0"/>
                <a:ea typeface="微软雅黑" panose="020B0503020204020204" pitchFamily="34" charset="-122"/>
              </a:rPr>
              <a:t>助教：王璐</a:t>
            </a:r>
          </a:p>
          <a:p>
            <a:pPr lvl="1">
              <a:lnSpc>
                <a:spcPct val="150000"/>
              </a:lnSpc>
            </a:pPr>
            <a:r>
              <a:rPr lang="zh-CN" altLang="en-US" sz="2400" dirty="0" smtClean="0">
                <a:latin typeface="Times New Roman" panose="02020603050405020304" pitchFamily="18" charset="0"/>
                <a:ea typeface="微软雅黑" panose="020B0503020204020204" pitchFamily="34" charset="-122"/>
              </a:rPr>
              <a:t>创新园大厦</a:t>
            </a:r>
            <a:r>
              <a:rPr lang="en-US" altLang="zh-CN" sz="2400" dirty="0" smtClean="0">
                <a:latin typeface="Times New Roman" panose="02020603050405020304" pitchFamily="18" charset="0"/>
                <a:ea typeface="微软雅黑" panose="020B0503020204020204" pitchFamily="34" charset="-122"/>
              </a:rPr>
              <a:t>B0804</a:t>
            </a:r>
          </a:p>
          <a:p>
            <a:pPr>
              <a:lnSpc>
                <a:spcPct val="150000"/>
              </a:lnSpc>
              <a:buFont typeface="Wingdings" panose="05000000000000000000" pitchFamily="2" charset="2"/>
              <a:buChar char="Ø"/>
            </a:pPr>
            <a:r>
              <a:rPr lang="zh-CN" altLang="en-US" sz="2400" dirty="0" smtClean="0">
                <a:latin typeface="Times New Roman" panose="02020603050405020304" pitchFamily="18" charset="0"/>
                <a:ea typeface="微软雅黑" panose="020B0503020204020204" pitchFamily="34" charset="-122"/>
              </a:rPr>
              <a:t>微信群</a:t>
            </a:r>
            <a:endParaRPr lang="en-US" altLang="zh-CN" sz="2400" dirty="0" smtClean="0">
              <a:latin typeface="Times New Roman" panose="02020603050405020304" pitchFamily="18" charset="0"/>
              <a:ea typeface="微软雅黑" panose="020B0503020204020204" pitchFamily="34" charset="-122"/>
            </a:endParaRPr>
          </a:p>
          <a:p>
            <a:pPr>
              <a:buFont typeface="Wingdings" panose="05000000000000000000" pitchFamily="2" charset="2"/>
              <a:buChar char="Ø"/>
            </a:pPr>
            <a:endParaRPr lang="zh-CN" altLang="en-US" dirty="0" smtClean="0">
              <a:ea typeface="黑体" panose="02010609060101010101" pitchFamily="2" charset="-122"/>
            </a:endParaRPr>
          </a:p>
          <a:p>
            <a:pPr>
              <a:buFont typeface="Wingdings" panose="05000000000000000000" pitchFamily="2" charset="2"/>
              <a:buChar char="Ø"/>
            </a:pPr>
            <a:endParaRPr lang="en-US" altLang="zh-CN" dirty="0" smtClean="0">
              <a:ea typeface="黑体" panose="02010609060101010101" pitchFamily="2" charset="-122"/>
            </a:endParaRPr>
          </a:p>
        </p:txBody>
      </p:sp>
      <p:sp>
        <p:nvSpPr>
          <p:cNvPr id="4" name="页脚占位符 3"/>
          <p:cNvSpPr>
            <a:spLocks noGrp="1"/>
          </p:cNvSpPr>
          <p:nvPr>
            <p:ph type="ftr" sz="quarter" idx="11"/>
          </p:nvPr>
        </p:nvSpPr>
        <p:spPr/>
        <p:txBody>
          <a:bodyPr/>
          <a:lstStyle/>
          <a:p>
            <a:r>
              <a:rPr lang="zh-CN" altLang="en-US" smtClean="0"/>
              <a:t>计算机科学与技术学院</a:t>
            </a:r>
            <a:endParaRPr lang="en-US"/>
          </a:p>
        </p:txBody>
      </p:sp>
      <p:sp>
        <p:nvSpPr>
          <p:cNvPr id="5" name="灯片编号占位符 4"/>
          <p:cNvSpPr>
            <a:spLocks noGrp="1"/>
          </p:cNvSpPr>
          <p:nvPr>
            <p:ph type="sldNum" sz="quarter" idx="12"/>
          </p:nvPr>
        </p:nvSpPr>
        <p:spPr/>
        <p:txBody>
          <a:bodyPr/>
          <a:lstStyle/>
          <a:p>
            <a:fld id="{B6F15528-21DE-4FAA-801E-634DDDAF4B2B}" type="slidenum">
              <a:rPr lang="en-US" smtClean="0"/>
              <a:t>2</a:t>
            </a:fld>
            <a:endParaRPr lang="en-US"/>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2382" y="3860461"/>
            <a:ext cx="2581635" cy="242921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矩形 3"/>
          <p:cNvSpPr>
            <a:spLocks noChangeArrowheads="1"/>
          </p:cNvSpPr>
          <p:nvPr/>
        </p:nvSpPr>
        <p:spPr bwMode="auto">
          <a:xfrm>
            <a:off x="496577" y="1944009"/>
            <a:ext cx="3373527" cy="22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291"/>
              </a:lnSpc>
              <a:spcBef>
                <a:spcPts val="598"/>
              </a:spcBef>
            </a:pPr>
            <a:r>
              <a:rPr lang="en-US" altLang="zh-CN" sz="1994" b="1" dirty="0">
                <a:solidFill>
                  <a:prstClr val="black"/>
                </a:solidFill>
                <a:latin typeface="微软雅黑" panose="020B0503020204020204" pitchFamily="34" charset="-122"/>
                <a:ea typeface="微软雅黑" panose="020B0503020204020204" pitchFamily="34" charset="-122"/>
              </a:rPr>
              <a:t>N </a:t>
            </a:r>
            <a:r>
              <a:rPr lang="zh-CN" altLang="en-US" sz="1994" b="1" dirty="0">
                <a:solidFill>
                  <a:prstClr val="black"/>
                </a:solidFill>
                <a:latin typeface="微软雅黑" panose="020B0503020204020204" pitchFamily="34" charset="-122"/>
                <a:ea typeface="微软雅黑" panose="020B0503020204020204" pitchFamily="34" charset="-122"/>
              </a:rPr>
              <a:t>部电话机两两直接相连，需 </a:t>
            </a:r>
            <a:r>
              <a:rPr lang="en-US" altLang="zh-CN" sz="1994" b="1" i="1" dirty="0">
                <a:solidFill>
                  <a:srgbClr val="0000FF"/>
                </a:solidFill>
                <a:latin typeface="微软雅黑" panose="020B0503020204020204" pitchFamily="34" charset="-122"/>
                <a:ea typeface="微软雅黑" panose="020B0503020204020204" pitchFamily="34" charset="-122"/>
              </a:rPr>
              <a:t>N</a:t>
            </a:r>
            <a:r>
              <a:rPr lang="en-US" altLang="zh-CN" sz="1994" b="1" dirty="0">
                <a:solidFill>
                  <a:srgbClr val="0000FF"/>
                </a:solidFill>
                <a:latin typeface="微软雅黑" panose="020B0503020204020204" pitchFamily="34" charset="-122"/>
                <a:ea typeface="微软雅黑" panose="020B0503020204020204" pitchFamily="34" charset="-122"/>
              </a:rPr>
              <a:t>(</a:t>
            </a:r>
            <a:r>
              <a:rPr lang="en-US" altLang="zh-CN" sz="1994" b="1" i="1" dirty="0">
                <a:solidFill>
                  <a:srgbClr val="0000FF"/>
                </a:solidFill>
                <a:latin typeface="微软雅黑" panose="020B0503020204020204" pitchFamily="34" charset="-122"/>
                <a:ea typeface="微软雅黑" panose="020B0503020204020204" pitchFamily="34" charset="-122"/>
              </a:rPr>
              <a:t>N</a:t>
            </a:r>
            <a:r>
              <a:rPr lang="en-US" altLang="zh-CN" sz="1994" b="1" dirty="0">
                <a:solidFill>
                  <a:srgbClr val="0000FF"/>
                </a:solidFill>
                <a:latin typeface="微软雅黑" panose="020B0503020204020204" pitchFamily="34" charset="-122"/>
                <a:ea typeface="微软雅黑" panose="020B0503020204020204" pitchFamily="34" charset="-122"/>
              </a:rPr>
              <a:t> –1)/2 </a:t>
            </a:r>
            <a:r>
              <a:rPr lang="zh-CN" altLang="en-US" sz="1994" b="1" dirty="0">
                <a:solidFill>
                  <a:prstClr val="black"/>
                </a:solidFill>
                <a:latin typeface="微软雅黑" panose="020B0503020204020204" pitchFamily="34" charset="-122"/>
                <a:ea typeface="微软雅黑" panose="020B0503020204020204" pitchFamily="34" charset="-122"/>
              </a:rPr>
              <a:t>对电线。这种直接连接方法所需要的电线对的数量与电话机数量的平方</a:t>
            </a:r>
            <a:r>
              <a:rPr lang="zh-CN" altLang="en-US" sz="1994" b="1" dirty="0">
                <a:solidFill>
                  <a:srgbClr val="0000FF"/>
                </a:solidFill>
                <a:latin typeface="微软雅黑" panose="020B0503020204020204" pitchFamily="34" charset="-122"/>
                <a:ea typeface="微软雅黑" panose="020B0503020204020204" pitchFamily="34" charset="-122"/>
              </a:rPr>
              <a:t>（</a:t>
            </a:r>
            <a:r>
              <a:rPr lang="en-US" altLang="zh-CN" sz="1994" b="1" i="1" dirty="0">
                <a:solidFill>
                  <a:srgbClr val="0000FF"/>
                </a:solidFill>
                <a:latin typeface="微软雅黑" panose="020B0503020204020204" pitchFamily="34" charset="-122"/>
                <a:ea typeface="微软雅黑" panose="020B0503020204020204" pitchFamily="34" charset="-122"/>
              </a:rPr>
              <a:t>N</a:t>
            </a:r>
            <a:r>
              <a:rPr lang="en-US" altLang="zh-CN" sz="1994" b="1" dirty="0">
                <a:solidFill>
                  <a:srgbClr val="0000FF"/>
                </a:solidFill>
                <a:latin typeface="微软雅黑" panose="020B0503020204020204" pitchFamily="34" charset="-122"/>
                <a:ea typeface="微软雅黑" panose="020B0503020204020204" pitchFamily="34" charset="-122"/>
              </a:rPr>
              <a:t> </a:t>
            </a:r>
            <a:r>
              <a:rPr lang="en-US" altLang="zh-CN" sz="1994" b="1" baseline="30000" dirty="0">
                <a:solidFill>
                  <a:srgbClr val="0000FF"/>
                </a:solidFill>
                <a:latin typeface="微软雅黑" panose="020B0503020204020204" pitchFamily="34" charset="-122"/>
                <a:ea typeface="微软雅黑" panose="020B0503020204020204" pitchFamily="34" charset="-122"/>
              </a:rPr>
              <a:t>2</a:t>
            </a:r>
            <a:r>
              <a:rPr lang="zh-CN" altLang="en-US" sz="1994" b="1" dirty="0">
                <a:solidFill>
                  <a:srgbClr val="0000FF"/>
                </a:solidFill>
                <a:latin typeface="微软雅黑" panose="020B0503020204020204" pitchFamily="34" charset="-122"/>
                <a:ea typeface="微软雅黑" panose="020B0503020204020204" pitchFamily="34" charset="-122"/>
              </a:rPr>
              <a:t>）</a:t>
            </a:r>
            <a:r>
              <a:rPr lang="zh-CN" altLang="en-US" sz="1994" b="1" dirty="0">
                <a:solidFill>
                  <a:prstClr val="black"/>
                </a:solidFill>
                <a:latin typeface="微软雅黑" panose="020B0503020204020204" pitchFamily="34" charset="-122"/>
                <a:ea typeface="微软雅黑" panose="020B0503020204020204" pitchFamily="34" charset="-122"/>
              </a:rPr>
              <a:t>成正比。</a:t>
            </a:r>
            <a:endParaRPr lang="en-US" altLang="zh-CN" sz="1994" b="1" dirty="0">
              <a:solidFill>
                <a:prstClr val="black"/>
              </a:solidFill>
              <a:latin typeface="微软雅黑" panose="020B0503020204020204" pitchFamily="34" charset="-122"/>
              <a:ea typeface="微软雅黑" panose="020B0503020204020204" pitchFamily="34" charset="-122"/>
            </a:endParaRPr>
          </a:p>
        </p:txBody>
      </p:sp>
      <p:sp>
        <p:nvSpPr>
          <p:cNvPr id="5" name="圆角矩形 4"/>
          <p:cNvSpPr/>
          <p:nvPr/>
        </p:nvSpPr>
        <p:spPr>
          <a:xfrm>
            <a:off x="4082164" y="1938935"/>
            <a:ext cx="4525675" cy="3181158"/>
          </a:xfrm>
          <a:prstGeom prst="round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solidFill>
                <a:prstClr val="white"/>
              </a:solidFill>
            </a:endParaRPr>
          </a:p>
        </p:txBody>
      </p:sp>
      <p:grpSp>
        <p:nvGrpSpPr>
          <p:cNvPr id="61448" name="组合 23"/>
          <p:cNvGrpSpPr/>
          <p:nvPr/>
        </p:nvGrpSpPr>
        <p:grpSpPr bwMode="auto">
          <a:xfrm>
            <a:off x="4477435" y="1963006"/>
            <a:ext cx="3747175" cy="3136102"/>
            <a:chOff x="2607464" y="2947482"/>
            <a:chExt cx="3757622" cy="3145044"/>
          </a:xfrm>
        </p:grpSpPr>
        <p:cxnSp>
          <p:nvCxnSpPr>
            <p:cNvPr id="25" name="直接连接符 24"/>
            <p:cNvCxnSpPr/>
            <p:nvPr/>
          </p:nvCxnSpPr>
          <p:spPr>
            <a:xfrm>
              <a:off x="3594891" y="5320950"/>
              <a:ext cx="1866904" cy="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909090" y="4520798"/>
              <a:ext cx="3197233" cy="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594891" y="3693656"/>
              <a:ext cx="1866904" cy="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615529" y="3723821"/>
              <a:ext cx="0" cy="159713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476084" y="3723821"/>
              <a:ext cx="0" cy="159713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531519" y="3188798"/>
              <a:ext cx="0" cy="2602083"/>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686967" y="3188798"/>
              <a:ext cx="649290" cy="427066"/>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623594" y="5400331"/>
              <a:ext cx="741365" cy="422303"/>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623594" y="3174510"/>
              <a:ext cx="852490" cy="441354"/>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2909090" y="3693656"/>
              <a:ext cx="576264" cy="79539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2894803" y="4557312"/>
              <a:ext cx="517526" cy="720772"/>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3525041" y="5400331"/>
              <a:ext cx="884240" cy="46516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5560221" y="3765099"/>
              <a:ext cx="628652" cy="765225"/>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5560221" y="4557312"/>
              <a:ext cx="546101" cy="72394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flipV="1">
              <a:off x="3615529" y="3693656"/>
              <a:ext cx="1846266" cy="1624119"/>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615529" y="3765099"/>
              <a:ext cx="1758954" cy="1516161"/>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2894803" y="4485871"/>
              <a:ext cx="2479681" cy="795389"/>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3686967" y="3693656"/>
              <a:ext cx="2287593" cy="86842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615529" y="3261828"/>
              <a:ext cx="792164" cy="201625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4550569" y="3188798"/>
              <a:ext cx="911227" cy="212897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615529" y="4549375"/>
              <a:ext cx="2490793" cy="72871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2986878" y="3693656"/>
              <a:ext cx="2500318" cy="836668"/>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4552157" y="3723821"/>
              <a:ext cx="909639" cy="2057535"/>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3615529" y="3693656"/>
              <a:ext cx="871539" cy="2055948"/>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623594" y="4485871"/>
              <a:ext cx="1482729" cy="1263733"/>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2986878" y="4504922"/>
              <a:ext cx="1565279" cy="1285959"/>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2967828" y="3261828"/>
              <a:ext cx="1368428" cy="1300248"/>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flipV="1">
              <a:off x="4552157" y="3188798"/>
              <a:ext cx="1422403" cy="136057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pic>
          <p:nvPicPr>
            <p:cNvPr id="61477" name="图片 5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4880" y="3496528"/>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8" name="图片 5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2416" y="3496528"/>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79" name="组合 54"/>
            <p:cNvGrpSpPr/>
            <p:nvPr/>
          </p:nvGrpSpPr>
          <p:grpSpPr bwMode="auto">
            <a:xfrm>
              <a:off x="2607464" y="4292409"/>
              <a:ext cx="3757622" cy="455190"/>
              <a:chOff x="2627784" y="4149080"/>
              <a:chExt cx="3757622" cy="455190"/>
            </a:xfrm>
          </p:grpSpPr>
          <p:pic>
            <p:nvPicPr>
              <p:cNvPr id="61485" name="图片 6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414908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6" name="图片 6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414908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1480" name="图片 5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4880" y="509264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1" name="图片 5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2416" y="509264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2" name="组合 57"/>
            <p:cNvGrpSpPr/>
            <p:nvPr/>
          </p:nvGrpSpPr>
          <p:grpSpPr bwMode="auto">
            <a:xfrm>
              <a:off x="4227644" y="2947482"/>
              <a:ext cx="517262" cy="3145044"/>
              <a:chOff x="4311758" y="2755370"/>
              <a:chExt cx="517262" cy="3145044"/>
            </a:xfrm>
          </p:grpSpPr>
          <p:pic>
            <p:nvPicPr>
              <p:cNvPr id="61483" name="图片 5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1758" y="275537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4" name="图片 5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1758" y="5445224"/>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3" name="AutoShape 5"/>
          <p:cNvSpPr>
            <a:spLocks noChangeArrowheads="1"/>
          </p:cNvSpPr>
          <p:nvPr/>
        </p:nvSpPr>
        <p:spPr bwMode="auto">
          <a:xfrm>
            <a:off x="496577" y="1545070"/>
            <a:ext cx="8111262" cy="30870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solidFill>
                <a:prstClr val="black"/>
              </a:solidFill>
              <a:ea typeface="宋体" panose="02010600030101010101" pitchFamily="2" charset="-122"/>
            </a:endParaRPr>
          </a:p>
        </p:txBody>
      </p:sp>
      <p:sp>
        <p:nvSpPr>
          <p:cNvPr id="54" name="矩形 2"/>
          <p:cNvSpPr>
            <a:spLocks noChangeArrowheads="1"/>
          </p:cNvSpPr>
          <p:nvPr/>
        </p:nvSpPr>
        <p:spPr bwMode="auto">
          <a:xfrm>
            <a:off x="614239" y="1503466"/>
            <a:ext cx="2794586"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solidFill>
                  <a:prstClr val="black"/>
                </a:solidFill>
                <a:latin typeface="微软雅黑" panose="020B0503020204020204" pitchFamily="34" charset="-122"/>
                <a:ea typeface="微软雅黑" panose="020B0503020204020204" pitchFamily="34" charset="-122"/>
              </a:rPr>
              <a:t>1. </a:t>
            </a:r>
            <a:r>
              <a:rPr lang="zh-CN" altLang="en-US" sz="1994" b="1" dirty="0">
                <a:solidFill>
                  <a:prstClr val="black"/>
                </a:solidFill>
                <a:latin typeface="微软雅黑" panose="020B0503020204020204" pitchFamily="34" charset="-122"/>
                <a:ea typeface="微软雅黑" panose="020B0503020204020204" pitchFamily="34" charset="-122"/>
              </a:rPr>
              <a:t>电路交换的主要特点</a:t>
            </a:r>
          </a:p>
        </p:txBody>
      </p:sp>
    </p:spTree>
    <p:extLst>
      <p:ext uri="{BB962C8B-B14F-4D97-AF65-F5344CB8AC3E}">
        <p14:creationId xmlns:p14="http://schemas.microsoft.com/office/powerpoint/2010/main" val="2616632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5"/>
          <p:cNvSpPr>
            <a:spLocks noChangeArrowheads="1"/>
          </p:cNvSpPr>
          <p:nvPr/>
        </p:nvSpPr>
        <p:spPr bwMode="auto">
          <a:xfrm>
            <a:off x="496577" y="1466549"/>
            <a:ext cx="8111262"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solidFill>
                <a:prstClr val="black"/>
              </a:solidFill>
              <a:ea typeface="宋体" panose="02010600030101010101" pitchFamily="2" charset="-122"/>
            </a:endParaRPr>
          </a:p>
        </p:txBody>
      </p:sp>
      <p:sp>
        <p:nvSpPr>
          <p:cNvPr id="62467" name="Rectangle 6"/>
          <p:cNvSpPr>
            <a:spLocks noChangeArrowheads="1"/>
          </p:cNvSpPr>
          <p:nvPr/>
        </p:nvSpPr>
        <p:spPr bwMode="auto">
          <a:xfrm>
            <a:off x="3818414" y="1439636"/>
            <a:ext cx="1464359"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dirty="0">
                <a:solidFill>
                  <a:prstClr val="white"/>
                </a:solidFill>
                <a:ea typeface="微软雅黑" panose="020B0503020204020204" pitchFamily="34" charset="-122"/>
              </a:rPr>
              <a:t>使用交换机</a:t>
            </a:r>
          </a:p>
        </p:txBody>
      </p:sp>
      <p:sp>
        <p:nvSpPr>
          <p:cNvPr id="62468" name="Rectangle 68"/>
          <p:cNvSpPr>
            <a:spLocks noChangeArrowheads="1"/>
          </p:cNvSpPr>
          <p:nvPr/>
        </p:nvSpPr>
        <p:spPr bwMode="auto">
          <a:xfrm>
            <a:off x="496577" y="1821160"/>
            <a:ext cx="7746575" cy="437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692"/>
              </a:lnSpc>
            </a:pPr>
            <a:r>
              <a:rPr lang="zh-CN" altLang="en-US" sz="1994" b="1" dirty="0">
                <a:solidFill>
                  <a:prstClr val="black"/>
                </a:solidFill>
                <a:latin typeface="微软雅黑" panose="020B0503020204020204" pitchFamily="34" charset="-122"/>
                <a:ea typeface="微软雅黑" panose="020B0503020204020204" pitchFamily="34" charset="-122"/>
              </a:rPr>
              <a:t>当电话机的数量增多时，就要使用</a:t>
            </a:r>
            <a:r>
              <a:rPr lang="zh-CN" altLang="en-US" sz="1994" b="1" dirty="0">
                <a:solidFill>
                  <a:srgbClr val="0000FF"/>
                </a:solidFill>
                <a:latin typeface="微软雅黑" panose="020B0503020204020204" pitchFamily="34" charset="-122"/>
                <a:ea typeface="微软雅黑" panose="020B0503020204020204" pitchFamily="34" charset="-122"/>
              </a:rPr>
              <a:t>交换机来</a:t>
            </a:r>
            <a:r>
              <a:rPr lang="zh-CN" altLang="en-US" sz="1994" b="1" dirty="0">
                <a:solidFill>
                  <a:prstClr val="black"/>
                </a:solidFill>
                <a:latin typeface="微软雅黑" panose="020B0503020204020204" pitchFamily="34" charset="-122"/>
                <a:ea typeface="微软雅黑" panose="020B0503020204020204" pitchFamily="34" charset="-122"/>
              </a:rPr>
              <a:t>完成全网的交换任务。</a:t>
            </a:r>
            <a:endParaRPr lang="en-US" altLang="zh-CN" sz="1994" b="1" dirty="0">
              <a:solidFill>
                <a:prstClr val="black"/>
              </a:solidFill>
              <a:latin typeface="微软雅黑" panose="020B0503020204020204" pitchFamily="34" charset="-122"/>
              <a:ea typeface="微软雅黑" panose="020B0503020204020204" pitchFamily="34" charset="-122"/>
            </a:endParaRPr>
          </a:p>
        </p:txBody>
      </p:sp>
      <p:sp>
        <p:nvSpPr>
          <p:cNvPr id="5" name="圆角矩形 4"/>
          <p:cNvSpPr/>
          <p:nvPr/>
        </p:nvSpPr>
        <p:spPr>
          <a:xfrm>
            <a:off x="496577" y="2285074"/>
            <a:ext cx="5140195" cy="2873174"/>
          </a:xfrm>
          <a:prstGeom prst="round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solidFill>
                <a:prstClr val="white"/>
              </a:solidFill>
            </a:endParaRPr>
          </a:p>
        </p:txBody>
      </p:sp>
      <p:cxnSp>
        <p:nvCxnSpPr>
          <p:cNvPr id="6" name="直接连接符 5"/>
          <p:cNvCxnSpPr/>
          <p:nvPr/>
        </p:nvCxnSpPr>
        <p:spPr>
          <a:xfrm>
            <a:off x="2129787" y="2796048"/>
            <a:ext cx="687061" cy="60474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422145" y="3400787"/>
            <a:ext cx="1260140" cy="113983"/>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1928734" y="3646167"/>
            <a:ext cx="968851" cy="574661"/>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816848" y="3730070"/>
            <a:ext cx="232714" cy="905528"/>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3331352" y="3706325"/>
            <a:ext cx="675980" cy="454346"/>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24" idx="1"/>
          </p:cNvCxnSpPr>
          <p:nvPr/>
        </p:nvCxnSpPr>
        <p:spPr>
          <a:xfrm flipV="1">
            <a:off x="2971990" y="2557001"/>
            <a:ext cx="131396" cy="80421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426337" y="2680482"/>
            <a:ext cx="492342" cy="59524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24" idx="5"/>
          </p:cNvCxnSpPr>
          <p:nvPr/>
        </p:nvCxnSpPr>
        <p:spPr>
          <a:xfrm flipV="1">
            <a:off x="3557734" y="3275724"/>
            <a:ext cx="991015" cy="161475"/>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444265" y="3821890"/>
            <a:ext cx="345114" cy="0"/>
          </a:xfrm>
          <a:prstGeom prst="line">
            <a:avLst/>
          </a:prstGeom>
          <a:ln w="63500">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62481" name="图片 1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4102" y="3225065"/>
            <a:ext cx="516087" cy="45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2" name="图片 1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5784" y="4059354"/>
            <a:ext cx="516087" cy="45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3" name="图片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7801" y="4407634"/>
            <a:ext cx="516087" cy="45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4" name="图片 1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7863" y="3970701"/>
            <a:ext cx="516087" cy="45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5" name="图片 1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1586" y="2515841"/>
            <a:ext cx="516087" cy="45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6" name="图片 1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6848" y="2341701"/>
            <a:ext cx="514504" cy="45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7" name="图片 2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288" y="2454100"/>
            <a:ext cx="516087" cy="45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8" name="图片 2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3950" y="3038261"/>
            <a:ext cx="516087" cy="45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组合 22"/>
          <p:cNvGrpSpPr/>
          <p:nvPr/>
        </p:nvGrpSpPr>
        <p:grpSpPr>
          <a:xfrm>
            <a:off x="2540275" y="3207992"/>
            <a:ext cx="1017328" cy="612646"/>
            <a:chOff x="2495198" y="3865333"/>
            <a:chExt cx="1020162" cy="614353"/>
          </a:xfrm>
          <a:solidFill>
            <a:srgbClr val="0000FF"/>
          </a:solidFill>
        </p:grpSpPr>
        <p:sp>
          <p:nvSpPr>
            <p:cNvPr id="24" name="立方体 23"/>
            <p:cNvSpPr/>
            <p:nvPr/>
          </p:nvSpPr>
          <p:spPr>
            <a:xfrm>
              <a:off x="2495198" y="3865333"/>
              <a:ext cx="1020162" cy="614353"/>
            </a:xfrm>
            <a:prstGeom prst="cub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solidFill>
                  <a:prstClr val="white"/>
                </a:solidFill>
              </a:endParaRPr>
            </a:p>
          </p:txBody>
        </p:sp>
        <p:sp>
          <p:nvSpPr>
            <p:cNvPr id="25" name="矩形 24"/>
            <p:cNvSpPr/>
            <p:nvPr/>
          </p:nvSpPr>
          <p:spPr>
            <a:xfrm>
              <a:off x="2593495" y="4082725"/>
              <a:ext cx="723275" cy="307777"/>
            </a:xfrm>
            <a:prstGeom prst="rect">
              <a:avLst/>
            </a:prstGeom>
            <a:grpFill/>
            <a:ln>
              <a:noFill/>
            </a:ln>
          </p:spPr>
          <p:txBody>
            <a:bodyPr wrap="none">
              <a:spAutoFit/>
            </a:bodyPr>
            <a:lstStyle/>
            <a:p>
              <a:pPr algn="ctr">
                <a:defRPr/>
              </a:pPr>
              <a:r>
                <a:rPr kumimoji="1" lang="zh-CN" altLang="en-US" sz="1396" b="1" dirty="0">
                  <a:solidFill>
                    <a:prstClr val="white"/>
                  </a:solidFill>
                  <a:latin typeface="微软雅黑" panose="020B0503020204020204" pitchFamily="34" charset="-122"/>
                  <a:ea typeface="微软雅黑" panose="020B0503020204020204" pitchFamily="34" charset="-122"/>
                </a:rPr>
                <a:t>交换机</a:t>
              </a:r>
            </a:p>
          </p:txBody>
        </p:sp>
      </p:grpSp>
      <p:grpSp>
        <p:nvGrpSpPr>
          <p:cNvPr id="62490" name="组合 25"/>
          <p:cNvGrpSpPr/>
          <p:nvPr/>
        </p:nvGrpSpPr>
        <p:grpSpPr bwMode="auto">
          <a:xfrm>
            <a:off x="5814691" y="2285007"/>
            <a:ext cx="2793148" cy="2873308"/>
            <a:chOff x="5342542" y="2445543"/>
            <a:chExt cx="2801549" cy="2881177"/>
          </a:xfrm>
        </p:grpSpPr>
        <p:sp>
          <p:nvSpPr>
            <p:cNvPr id="27" name="对角圆角矩形 26"/>
            <p:cNvSpPr/>
            <p:nvPr/>
          </p:nvSpPr>
          <p:spPr>
            <a:xfrm>
              <a:off x="5342542" y="2445543"/>
              <a:ext cx="2801549" cy="288117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solidFill>
                  <a:prstClr val="white"/>
                </a:solidFill>
              </a:endParaRPr>
            </a:p>
          </p:txBody>
        </p:sp>
        <p:sp>
          <p:nvSpPr>
            <p:cNvPr id="62496" name="矩形 27"/>
            <p:cNvSpPr>
              <a:spLocks noChangeArrowheads="1"/>
            </p:cNvSpPr>
            <p:nvPr/>
          </p:nvSpPr>
          <p:spPr bwMode="auto">
            <a:xfrm>
              <a:off x="5446975" y="2893228"/>
              <a:ext cx="2669798" cy="1938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294"/>
                </a:lnSpc>
                <a:spcBef>
                  <a:spcPts val="598"/>
                </a:spcBef>
              </a:pPr>
              <a:r>
                <a:rPr lang="zh-CN" altLang="zh-CN" sz="1596" b="1" dirty="0">
                  <a:solidFill>
                    <a:prstClr val="white"/>
                  </a:solidFill>
                  <a:latin typeface="微软雅黑" panose="020B0503020204020204" pitchFamily="34" charset="-122"/>
                  <a:ea typeface="微软雅黑" panose="020B0503020204020204" pitchFamily="34" charset="-122"/>
                </a:rPr>
                <a:t>每一部电话都</a:t>
              </a:r>
              <a:r>
                <a:rPr lang="zh-CN" altLang="en-US" sz="1596" b="1" dirty="0">
                  <a:solidFill>
                    <a:prstClr val="white"/>
                  </a:solidFill>
                  <a:latin typeface="微软雅黑" panose="020B0503020204020204" pitchFamily="34" charset="-122"/>
                  <a:ea typeface="微软雅黑" panose="020B0503020204020204" pitchFamily="34" charset="-122"/>
                </a:rPr>
                <a:t>直接</a:t>
              </a:r>
              <a:r>
                <a:rPr lang="zh-CN" altLang="zh-CN" sz="1596" b="1" dirty="0">
                  <a:solidFill>
                    <a:prstClr val="white"/>
                  </a:solidFill>
                  <a:latin typeface="微软雅黑" panose="020B0503020204020204" pitchFamily="34" charset="-122"/>
                  <a:ea typeface="微软雅黑" panose="020B0503020204020204" pitchFamily="34" charset="-122"/>
                </a:rPr>
                <a:t>连接到交换机上，而交换机使用交换的方法，让电话用户彼此之间可以很方便地通信。</a:t>
              </a:r>
              <a:r>
                <a:rPr lang="zh-CN" altLang="en-US" sz="1596" b="1" dirty="0">
                  <a:solidFill>
                    <a:prstClr val="white"/>
                  </a:solidFill>
                  <a:latin typeface="微软雅黑" panose="020B0503020204020204" pitchFamily="34" charset="-122"/>
                  <a:ea typeface="微软雅黑" panose="020B0503020204020204" pitchFamily="34" charset="-122"/>
                </a:rPr>
                <a:t> </a:t>
              </a:r>
              <a:endParaRPr lang="en-US" altLang="zh-CN" sz="1596" b="1" dirty="0">
                <a:solidFill>
                  <a:prstClr val="white"/>
                </a:solidFill>
                <a:latin typeface="微软雅黑" panose="020B0503020204020204" pitchFamily="34" charset="-122"/>
                <a:ea typeface="微软雅黑" panose="020B0503020204020204" pitchFamily="34" charset="-122"/>
              </a:endParaRPr>
            </a:p>
            <a:p>
              <a:pPr>
                <a:lnSpc>
                  <a:spcPts val="2294"/>
                </a:lnSpc>
                <a:spcBef>
                  <a:spcPts val="598"/>
                </a:spcBef>
              </a:pPr>
              <a:r>
                <a:rPr lang="zh-CN" altLang="en-US" sz="1596" b="1" dirty="0">
                  <a:solidFill>
                    <a:prstClr val="white"/>
                  </a:solidFill>
                  <a:latin typeface="微软雅黑" panose="020B0503020204020204" pitchFamily="34" charset="-122"/>
                  <a:ea typeface="微软雅黑" panose="020B0503020204020204" pitchFamily="34" charset="-122"/>
                </a:rPr>
                <a:t>所采用的</a:t>
              </a:r>
              <a:r>
                <a:rPr lang="zh-CN" altLang="zh-CN" sz="1596" b="1" dirty="0">
                  <a:solidFill>
                    <a:prstClr val="white"/>
                  </a:solidFill>
                  <a:latin typeface="微软雅黑" panose="020B0503020204020204" pitchFamily="34" charset="-122"/>
                  <a:ea typeface="微软雅黑" panose="020B0503020204020204" pitchFamily="34" charset="-122"/>
                </a:rPr>
                <a:t>交换方式</a:t>
              </a:r>
              <a:r>
                <a:rPr lang="zh-CN" altLang="en-US" sz="1596" b="1" dirty="0">
                  <a:solidFill>
                    <a:prstClr val="white"/>
                  </a:solidFill>
                  <a:latin typeface="微软雅黑" panose="020B0503020204020204" pitchFamily="34" charset="-122"/>
                  <a:ea typeface="微软雅黑" panose="020B0503020204020204" pitchFamily="34" charset="-122"/>
                </a:rPr>
                <a:t>就</a:t>
              </a:r>
              <a:r>
                <a:rPr lang="zh-CN" altLang="zh-CN" sz="1596" b="1" dirty="0">
                  <a:solidFill>
                    <a:prstClr val="white"/>
                  </a:solidFill>
                  <a:latin typeface="微软雅黑" panose="020B0503020204020204" pitchFamily="34" charset="-122"/>
                  <a:ea typeface="微软雅黑" panose="020B0503020204020204" pitchFamily="34" charset="-122"/>
                </a:rPr>
                <a:t>是</a:t>
              </a:r>
              <a:r>
                <a:rPr lang="zh-CN" altLang="zh-CN" sz="1596" b="1" dirty="0">
                  <a:solidFill>
                    <a:prstClr val="black"/>
                  </a:solidFill>
                  <a:latin typeface="微软雅黑" panose="020B0503020204020204" pitchFamily="34" charset="-122"/>
                  <a:ea typeface="微软雅黑" panose="020B0503020204020204" pitchFamily="34" charset="-122"/>
                </a:rPr>
                <a:t>电路交换</a:t>
              </a:r>
              <a:r>
                <a:rPr lang="en-US" altLang="zh-CN" sz="1596" b="1" dirty="0">
                  <a:solidFill>
                    <a:prstClr val="black"/>
                  </a:solidFill>
                  <a:latin typeface="微软雅黑" panose="020B0503020204020204" pitchFamily="34" charset="-122"/>
                  <a:ea typeface="微软雅黑" panose="020B0503020204020204" pitchFamily="34" charset="-122"/>
                </a:rPr>
                <a:t> (circuit switching)</a:t>
              </a:r>
              <a:r>
                <a:rPr lang="zh-CN" altLang="en-US" sz="1596" b="1" dirty="0">
                  <a:solidFill>
                    <a:prstClr val="black"/>
                  </a:solidFill>
                  <a:latin typeface="微软雅黑" panose="020B0503020204020204" pitchFamily="34" charset="-122"/>
                  <a:ea typeface="微软雅黑" panose="020B0503020204020204" pitchFamily="34" charset="-122"/>
                </a:rPr>
                <a:t>。</a:t>
              </a:r>
            </a:p>
          </p:txBody>
        </p:sp>
      </p:grpSp>
      <p:sp>
        <p:nvSpPr>
          <p:cNvPr id="62491" name="矩形 29"/>
          <p:cNvSpPr>
            <a:spLocks noChangeArrowheads="1"/>
          </p:cNvSpPr>
          <p:nvPr/>
        </p:nvSpPr>
        <p:spPr bwMode="auto">
          <a:xfrm>
            <a:off x="1886320" y="4819246"/>
            <a:ext cx="2420545" cy="30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kumimoji="1" lang="en-US" altLang="zh-CN" sz="1396" b="1" dirty="0">
                <a:solidFill>
                  <a:srgbClr val="368AD6"/>
                </a:solidFill>
                <a:ea typeface="黑体" panose="02010609060101010101" pitchFamily="2" charset="-122"/>
              </a:rPr>
              <a:t> </a:t>
            </a:r>
            <a:r>
              <a:rPr lang="en-US" altLang="zh-CN" sz="1396" b="1" dirty="0">
                <a:solidFill>
                  <a:prstClr val="white"/>
                </a:solidFill>
                <a:ea typeface="微软雅黑" panose="020B0503020204020204" pitchFamily="34" charset="-122"/>
              </a:rPr>
              <a:t>(c) </a:t>
            </a:r>
            <a:r>
              <a:rPr lang="zh-CN" altLang="en-US" sz="1396" b="1" dirty="0">
                <a:solidFill>
                  <a:prstClr val="white"/>
                </a:solidFill>
                <a:ea typeface="微软雅黑" panose="020B0503020204020204" pitchFamily="34" charset="-122"/>
              </a:rPr>
              <a:t>用交换机连接许多</a:t>
            </a:r>
            <a:r>
              <a:rPr lang="zh-CN" altLang="zh-CN" sz="1396" b="1" dirty="0">
                <a:solidFill>
                  <a:prstClr val="white"/>
                </a:solidFill>
                <a:ea typeface="微软雅黑" panose="020B0503020204020204" pitchFamily="34" charset="-122"/>
              </a:rPr>
              <a:t>部电话</a:t>
            </a:r>
            <a:endParaRPr lang="zh-CN" altLang="en-US" sz="1396" b="1" dirty="0">
              <a:solidFill>
                <a:prstClr val="white"/>
              </a:solidFill>
              <a:ea typeface="微软雅黑" panose="020B0503020204020204" pitchFamily="34" charset="-122"/>
            </a:endParaRPr>
          </a:p>
        </p:txBody>
      </p:sp>
      <p:sp>
        <p:nvSpPr>
          <p:cNvPr id="62492" name="矩形 30"/>
          <p:cNvSpPr>
            <a:spLocks noChangeArrowheads="1"/>
          </p:cNvSpPr>
          <p:nvPr/>
        </p:nvSpPr>
        <p:spPr bwMode="auto">
          <a:xfrm>
            <a:off x="2150994" y="5168779"/>
            <a:ext cx="1974114" cy="307120"/>
          </a:xfrm>
          <a:prstGeom prst="rect">
            <a:avLst/>
          </a:prstGeom>
          <a:noFill/>
          <a:ln>
            <a:noFill/>
          </a:ln>
          <a:extLst/>
        </p:spPr>
        <p:txBody>
          <a:bodyPr wrap="none">
            <a:spAutoFit/>
          </a:bodyPr>
          <a:lstStyle/>
          <a:p>
            <a:pPr algn="ctr"/>
            <a:r>
              <a:rPr lang="zh-CN" altLang="zh-CN" sz="1396" b="1" dirty="0">
                <a:solidFill>
                  <a:srgbClr val="0000FF"/>
                </a:solidFill>
                <a:latin typeface="微软雅黑" panose="020B0503020204020204" pitchFamily="34" charset="-122"/>
                <a:ea typeface="微软雅黑" panose="020B0503020204020204" pitchFamily="34" charset="-122"/>
              </a:rPr>
              <a:t>电话机的不同连接方法</a:t>
            </a:r>
            <a:endParaRPr lang="zh-CN" altLang="en-US" sz="1396"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488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50"/>
                                        <p:tgtEl>
                                          <p:spTgt spid="13"/>
                                        </p:tgtEl>
                                      </p:cBhvr>
                                    </p:animEffect>
                                  </p:childTnLst>
                                </p:cTn>
                              </p:par>
                            </p:childTnLst>
                          </p:cTn>
                        </p:par>
                        <p:par>
                          <p:cTn id="8" fill="hold">
                            <p:stCondLst>
                              <p:cond delay="750"/>
                            </p:stCondLst>
                            <p:childTnLst>
                              <p:par>
                                <p:cTn id="9" presetID="22" presetClass="entr" presetSubtype="4" fill="hold" nodeType="afterEffect">
                                  <p:stCondLst>
                                    <p:cond delay="25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250"/>
                                        <p:tgtEl>
                                          <p:spTgt spid="12"/>
                                        </p:tgtEl>
                                      </p:cBhvr>
                                    </p:animEffect>
                                  </p:childTnLst>
                                </p:cTn>
                              </p:par>
                            </p:childTnLst>
                          </p:cTn>
                        </p:par>
                        <p:par>
                          <p:cTn id="12" fill="hold">
                            <p:stCondLst>
                              <p:cond delay="1500"/>
                            </p:stCondLst>
                            <p:childTnLst>
                              <p:par>
                                <p:cTn id="13" presetID="22" presetClass="entr" presetSubtype="4" fill="hold"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250"/>
                                        <p:tgtEl>
                                          <p:spTgt spid="11"/>
                                        </p:tgtEl>
                                      </p:cBhvr>
                                    </p:animEffect>
                                  </p:childTnLst>
                                </p:cTn>
                              </p:par>
                            </p:childTnLst>
                          </p:cTn>
                        </p:par>
                        <p:par>
                          <p:cTn id="16" fill="hold">
                            <p:stCondLst>
                              <p:cond delay="2250"/>
                            </p:stCondLst>
                            <p:childTnLst>
                              <p:par>
                                <p:cTn id="17" presetID="22" presetClass="entr" presetSubtype="2" fill="hold" nodeType="after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250"/>
                                        <p:tgtEl>
                                          <p:spTgt spid="6"/>
                                        </p:tgtEl>
                                      </p:cBhvr>
                                    </p:animEffect>
                                  </p:childTnLst>
                                </p:cTn>
                              </p:par>
                            </p:childTnLst>
                          </p:cTn>
                        </p:par>
                        <p:par>
                          <p:cTn id="20" fill="hold">
                            <p:stCondLst>
                              <p:cond delay="3000"/>
                            </p:stCondLst>
                            <p:childTnLst>
                              <p:par>
                                <p:cTn id="21" presetID="22" presetClass="entr" presetSubtype="2" fill="hold" nodeType="afterEffect">
                                  <p:stCondLst>
                                    <p:cond delay="25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250"/>
                                        <p:tgtEl>
                                          <p:spTgt spid="7"/>
                                        </p:tgtEl>
                                      </p:cBhvr>
                                    </p:animEffect>
                                  </p:childTnLst>
                                </p:cTn>
                              </p:par>
                            </p:childTnLst>
                          </p:cTn>
                        </p:par>
                        <p:par>
                          <p:cTn id="24" fill="hold">
                            <p:stCondLst>
                              <p:cond delay="3750"/>
                            </p:stCondLst>
                            <p:childTnLst>
                              <p:par>
                                <p:cTn id="25" presetID="22" presetClass="entr" presetSubtype="2" fill="hold" nodeType="after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250"/>
                                        <p:tgtEl>
                                          <p:spTgt spid="8"/>
                                        </p:tgtEl>
                                      </p:cBhvr>
                                    </p:animEffect>
                                  </p:childTnLst>
                                </p:cTn>
                              </p:par>
                            </p:childTnLst>
                          </p:cTn>
                        </p:par>
                        <p:par>
                          <p:cTn id="28" fill="hold">
                            <p:stCondLst>
                              <p:cond delay="4500"/>
                            </p:stCondLst>
                            <p:childTnLst>
                              <p:par>
                                <p:cTn id="29" presetID="22" presetClass="entr" presetSubtype="1" fill="hold" nodeType="afterEffect">
                                  <p:stCondLst>
                                    <p:cond delay="25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250"/>
                                        <p:tgtEl>
                                          <p:spTgt spid="9"/>
                                        </p:tgtEl>
                                      </p:cBhvr>
                                    </p:animEffect>
                                  </p:childTnLst>
                                </p:cTn>
                              </p:par>
                            </p:childTnLst>
                          </p:cTn>
                        </p:par>
                        <p:par>
                          <p:cTn id="32" fill="hold">
                            <p:stCondLst>
                              <p:cond delay="5250"/>
                            </p:stCondLst>
                            <p:childTnLst>
                              <p:par>
                                <p:cTn id="33" presetID="22" presetClass="entr" presetSubtype="1" fill="hold" nodeType="afterEffect">
                                  <p:stCondLst>
                                    <p:cond delay="25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5"/>
          <p:cNvSpPr>
            <a:spLocks noChangeArrowheads="1"/>
          </p:cNvSpPr>
          <p:nvPr/>
        </p:nvSpPr>
        <p:spPr bwMode="auto">
          <a:xfrm>
            <a:off x="503669" y="1632317"/>
            <a:ext cx="8111263"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63491" name="Rectangle 6"/>
          <p:cNvSpPr>
            <a:spLocks noChangeArrowheads="1"/>
          </p:cNvSpPr>
          <p:nvPr/>
        </p:nvSpPr>
        <p:spPr bwMode="auto">
          <a:xfrm>
            <a:off x="3581774" y="1605404"/>
            <a:ext cx="1974113"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dirty="0">
                <a:solidFill>
                  <a:schemeClr val="bg1"/>
                </a:solidFill>
                <a:ea typeface="微软雅黑" panose="020B0503020204020204" pitchFamily="34" charset="-122"/>
              </a:rPr>
              <a:t>“交换”的含义</a:t>
            </a:r>
          </a:p>
        </p:txBody>
      </p:sp>
      <p:sp>
        <p:nvSpPr>
          <p:cNvPr id="63492" name="Rectangle 68"/>
          <p:cNvSpPr>
            <a:spLocks noChangeArrowheads="1"/>
          </p:cNvSpPr>
          <p:nvPr/>
        </p:nvSpPr>
        <p:spPr bwMode="auto">
          <a:xfrm>
            <a:off x="503670" y="1986930"/>
            <a:ext cx="3817144" cy="3046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a:t>
            </a:r>
            <a:r>
              <a:rPr lang="zh-CN" altLang="en-US" sz="1994" b="1" dirty="0">
                <a:solidFill>
                  <a:srgbClr val="0000FF"/>
                </a:solidFill>
                <a:latin typeface="微软雅黑" panose="020B0503020204020204" pitchFamily="34" charset="-122"/>
                <a:ea typeface="微软雅黑" panose="020B0503020204020204" pitchFamily="34" charset="-122"/>
              </a:rPr>
              <a:t>交换</a:t>
            </a:r>
            <a:r>
              <a:rPr lang="zh-CN" altLang="en-US" sz="1994" b="1" dirty="0">
                <a:latin typeface="微软雅黑" panose="020B0503020204020204" pitchFamily="34" charset="-122"/>
                <a:ea typeface="微软雅黑" panose="020B0503020204020204" pitchFamily="34" charset="-122"/>
              </a:rPr>
              <a:t>”</a:t>
            </a:r>
            <a:r>
              <a:rPr lang="en-US" altLang="zh-CN" sz="1994" b="1" dirty="0">
                <a:latin typeface="微软雅黑" panose="020B0503020204020204" pitchFamily="34" charset="-122"/>
                <a:ea typeface="微软雅黑" panose="020B0503020204020204" pitchFamily="34" charset="-122"/>
              </a:rPr>
              <a:t>(switching)</a:t>
            </a:r>
            <a:r>
              <a:rPr lang="zh-CN" altLang="en-US" sz="1994" b="1" dirty="0">
                <a:latin typeface="微软雅黑" panose="020B0503020204020204" pitchFamily="34" charset="-122"/>
                <a:ea typeface="微软雅黑" panose="020B0503020204020204" pitchFamily="34" charset="-122"/>
              </a:rPr>
              <a:t>的含义就是</a:t>
            </a:r>
            <a:r>
              <a:rPr lang="zh-CN" altLang="en-US" sz="1994" b="1" dirty="0">
                <a:solidFill>
                  <a:srgbClr val="0000FF"/>
                </a:solidFill>
                <a:latin typeface="微软雅黑" panose="020B0503020204020204" pitchFamily="34" charset="-122"/>
                <a:ea typeface="微软雅黑" panose="020B0503020204020204" pitchFamily="34" charset="-122"/>
              </a:rPr>
              <a:t>转接</a:t>
            </a:r>
            <a:r>
              <a:rPr lang="zh-CN" altLang="en-US" sz="1994" b="1" dirty="0">
                <a:solidFill>
                  <a:srgbClr val="FF0000"/>
                </a:solidFill>
                <a:latin typeface="微软雅黑" panose="020B0503020204020204" pitchFamily="34" charset="-122"/>
                <a:ea typeface="微软雅黑" panose="020B0503020204020204" pitchFamily="34" charset="-122"/>
              </a:rPr>
              <a:t> </a:t>
            </a:r>
            <a:r>
              <a:rPr lang="en-US" altLang="zh-CN" sz="1994" b="1" dirty="0">
                <a:latin typeface="微软雅黑" panose="020B0503020204020204" pitchFamily="34" charset="-122"/>
                <a:ea typeface="微软雅黑" panose="020B0503020204020204" pitchFamily="34" charset="-122"/>
              </a:rPr>
              <a:t>—— </a:t>
            </a:r>
            <a:r>
              <a:rPr lang="zh-CN" altLang="en-US" sz="1994" b="1" dirty="0">
                <a:latin typeface="微软雅黑" panose="020B0503020204020204" pitchFamily="34" charset="-122"/>
                <a:ea typeface="微软雅黑" panose="020B0503020204020204" pitchFamily="34" charset="-122"/>
              </a:rPr>
              <a:t>把一条电话线转接到另一条电话线，使它们连通起来。</a:t>
            </a:r>
          </a:p>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从通信资源的分配角度来看，“交换”就是按照某种方式</a:t>
            </a:r>
            <a:r>
              <a:rPr lang="zh-CN" altLang="en-US" sz="1994" b="1" dirty="0">
                <a:solidFill>
                  <a:srgbClr val="0000FF"/>
                </a:solidFill>
                <a:latin typeface="微软雅黑" panose="020B0503020204020204" pitchFamily="34" charset="-122"/>
                <a:ea typeface="微软雅黑" panose="020B0503020204020204" pitchFamily="34" charset="-122"/>
              </a:rPr>
              <a:t>动态地分配</a:t>
            </a:r>
            <a:r>
              <a:rPr lang="zh-CN" altLang="en-US" sz="1994" b="1" dirty="0">
                <a:latin typeface="微软雅黑" panose="020B0503020204020204" pitchFamily="34" charset="-122"/>
                <a:ea typeface="微软雅黑" panose="020B0503020204020204" pitchFamily="34" charset="-122"/>
              </a:rPr>
              <a:t>传输线路的资源。</a:t>
            </a:r>
            <a:endParaRPr lang="en-US" altLang="zh-CN" sz="1994" b="1" dirty="0">
              <a:latin typeface="微软雅黑" panose="020B0503020204020204" pitchFamily="34" charset="-122"/>
              <a:ea typeface="微软雅黑" panose="020B0503020204020204" pitchFamily="34" charset="-122"/>
            </a:endParaRPr>
          </a:p>
        </p:txBody>
      </p:sp>
      <p:sp>
        <p:nvSpPr>
          <p:cNvPr id="45" name="圆角矩形 44"/>
          <p:cNvSpPr/>
          <p:nvPr/>
        </p:nvSpPr>
        <p:spPr>
          <a:xfrm>
            <a:off x="4502903" y="2332738"/>
            <a:ext cx="4077581" cy="2743095"/>
          </a:xfrm>
          <a:prstGeom prst="round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cxnSp>
        <p:nvCxnSpPr>
          <p:cNvPr id="46" name="直接连接符 45"/>
          <p:cNvCxnSpPr/>
          <p:nvPr/>
        </p:nvCxnSpPr>
        <p:spPr>
          <a:xfrm>
            <a:off x="5650965" y="2907332"/>
            <a:ext cx="687061" cy="60474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943322" y="3512071"/>
            <a:ext cx="1260140" cy="113983"/>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5449911" y="3757451"/>
            <a:ext cx="968851" cy="574661"/>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6338025" y="3841354"/>
            <a:ext cx="232714" cy="905528"/>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852530" y="3817609"/>
            <a:ext cx="675980" cy="454346"/>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64" idx="1"/>
          </p:cNvCxnSpPr>
          <p:nvPr/>
        </p:nvCxnSpPr>
        <p:spPr>
          <a:xfrm flipV="1">
            <a:off x="6450022" y="2584441"/>
            <a:ext cx="111658" cy="84453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947515" y="2791766"/>
            <a:ext cx="492342" cy="59524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4" idx="5"/>
          </p:cNvCxnSpPr>
          <p:nvPr/>
        </p:nvCxnSpPr>
        <p:spPr>
          <a:xfrm flipV="1">
            <a:off x="7270465" y="3303164"/>
            <a:ext cx="736576" cy="235446"/>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pic>
        <p:nvPicPr>
          <p:cNvPr id="55" name="图片 1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280" y="3336349"/>
            <a:ext cx="516087" cy="45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图片 1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6961" y="4170638"/>
            <a:ext cx="516087" cy="45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图片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8979" y="4518918"/>
            <a:ext cx="516087" cy="45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图片 1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9041" y="4081985"/>
            <a:ext cx="516087" cy="45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图片 1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2763" y="2627125"/>
            <a:ext cx="516087" cy="45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1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8026" y="2452985"/>
            <a:ext cx="514504" cy="45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图片 2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0466" y="2565384"/>
            <a:ext cx="516087" cy="45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图片 2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5128" y="3149545"/>
            <a:ext cx="516087" cy="45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立方体 63"/>
          <p:cNvSpPr/>
          <p:nvPr/>
        </p:nvSpPr>
        <p:spPr>
          <a:xfrm>
            <a:off x="5848851" y="3209713"/>
            <a:ext cx="1421614" cy="877092"/>
          </a:xfrm>
          <a:prstGeom prst="cube">
            <a:avLst/>
          </a:prstGeom>
          <a:solidFill>
            <a:srgbClr val="0000FF"/>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cxnSp>
        <p:nvCxnSpPr>
          <p:cNvPr id="87" name="直接连接符 86"/>
          <p:cNvCxnSpPr/>
          <p:nvPr/>
        </p:nvCxnSpPr>
        <p:spPr>
          <a:xfrm>
            <a:off x="6098978" y="3264397"/>
            <a:ext cx="973121" cy="721461"/>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476546" y="3264397"/>
            <a:ext cx="793919" cy="260197"/>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5934338" y="3606172"/>
            <a:ext cx="529713" cy="466604"/>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5939837" y="3264397"/>
            <a:ext cx="1076147" cy="777577"/>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6072390" y="3273498"/>
            <a:ext cx="471063" cy="813307"/>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43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750"/>
                                  </p:stCondLst>
                                  <p:childTnLst>
                                    <p:set>
                                      <p:cBhvr>
                                        <p:cTn id="6" dur="1" fill="hold">
                                          <p:stCondLst>
                                            <p:cond delay="0"/>
                                          </p:stCondLst>
                                        </p:cTn>
                                        <p:tgtEl>
                                          <p:spTgt spid="91"/>
                                        </p:tgtEl>
                                        <p:attrNameLst>
                                          <p:attrName>style.visibility</p:attrName>
                                        </p:attrNameLst>
                                      </p:cBhvr>
                                      <p:to>
                                        <p:strVal val="visible"/>
                                      </p:to>
                                    </p:set>
                                    <p:animEffect transition="in" filter="wipe(right)">
                                      <p:cBhvr>
                                        <p:cTn id="7" dur="1000"/>
                                        <p:tgtEl>
                                          <p:spTgt spid="91"/>
                                        </p:tgtEl>
                                      </p:cBhvr>
                                    </p:animEffect>
                                  </p:childTnLst>
                                </p:cTn>
                              </p:par>
                            </p:childTnLst>
                          </p:cTn>
                        </p:par>
                        <p:par>
                          <p:cTn id="8" fill="hold">
                            <p:stCondLst>
                              <p:cond delay="1750"/>
                            </p:stCondLst>
                            <p:childTnLst>
                              <p:par>
                                <p:cTn id="9" presetID="22" presetClass="entr" presetSubtype="8" fill="hold" nodeType="afterEffect">
                                  <p:stCondLst>
                                    <p:cond delay="5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1000"/>
                                        <p:tgtEl>
                                          <p:spTgt spid="87"/>
                                        </p:tgtEl>
                                      </p:cBhvr>
                                    </p:animEffect>
                                  </p:childTnLst>
                                </p:cTn>
                              </p:par>
                            </p:childTnLst>
                          </p:cTn>
                        </p:par>
                        <p:par>
                          <p:cTn id="12" fill="hold">
                            <p:stCondLst>
                              <p:cond delay="2800"/>
                            </p:stCondLst>
                            <p:childTnLst>
                              <p:par>
                                <p:cTn id="13" presetID="22" presetClass="entr" presetSubtype="8"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left)">
                                      <p:cBhvr>
                                        <p:cTn id="15" dur="1000"/>
                                        <p:tgtEl>
                                          <p:spTgt spid="93"/>
                                        </p:tgtEl>
                                      </p:cBhvr>
                                    </p:animEffect>
                                  </p:childTnLst>
                                </p:cTn>
                              </p:par>
                            </p:childTnLst>
                          </p:cTn>
                        </p:par>
                        <p:par>
                          <p:cTn id="16" fill="hold">
                            <p:stCondLst>
                              <p:cond delay="3800"/>
                            </p:stCondLst>
                            <p:childTnLst>
                              <p:par>
                                <p:cTn id="17" presetID="22" presetClass="entr" presetSubtype="4" fill="hold" nodeType="after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wipe(down)">
                                      <p:cBhvr>
                                        <p:cTn id="19" dur="1000"/>
                                        <p:tgtEl>
                                          <p:spTgt spid="99"/>
                                        </p:tgtEl>
                                      </p:cBhvr>
                                    </p:animEffect>
                                  </p:childTnLst>
                                </p:cTn>
                              </p:par>
                            </p:childTnLst>
                          </p:cTn>
                        </p:par>
                        <p:par>
                          <p:cTn id="20" fill="hold">
                            <p:stCondLst>
                              <p:cond delay="4800"/>
                            </p:stCondLst>
                            <p:childTnLst>
                              <p:par>
                                <p:cTn id="21" presetID="22" presetClass="exit" presetSubtype="4" fill="hold" nodeType="afterEffect">
                                  <p:stCondLst>
                                    <p:cond delay="0"/>
                                  </p:stCondLst>
                                  <p:childTnLst>
                                    <p:animEffect transition="out" filter="wipe(down)">
                                      <p:cBhvr>
                                        <p:cTn id="22" dur="1000"/>
                                        <p:tgtEl>
                                          <p:spTgt spid="93"/>
                                        </p:tgtEl>
                                      </p:cBhvr>
                                    </p:animEffect>
                                    <p:set>
                                      <p:cBhvr>
                                        <p:cTn id="23" dur="1" fill="hold">
                                          <p:stCondLst>
                                            <p:cond delay="999"/>
                                          </p:stCondLst>
                                        </p:cTn>
                                        <p:tgtEl>
                                          <p:spTgt spid="93"/>
                                        </p:tgtEl>
                                        <p:attrNameLst>
                                          <p:attrName>style.visibility</p:attrName>
                                        </p:attrNameLst>
                                      </p:cBhvr>
                                      <p:to>
                                        <p:strVal val="hidden"/>
                                      </p:to>
                                    </p:set>
                                  </p:childTnLst>
                                </p:cTn>
                              </p:par>
                            </p:childTnLst>
                          </p:cTn>
                        </p:par>
                        <p:par>
                          <p:cTn id="24" fill="hold">
                            <p:stCondLst>
                              <p:cond delay="5800"/>
                            </p:stCondLst>
                            <p:childTnLst>
                              <p:par>
                                <p:cTn id="25" presetID="22" presetClass="exit" presetSubtype="1" fill="hold" nodeType="afterEffect">
                                  <p:stCondLst>
                                    <p:cond delay="0"/>
                                  </p:stCondLst>
                                  <p:childTnLst>
                                    <p:animEffect transition="out" filter="wipe(up)">
                                      <p:cBhvr>
                                        <p:cTn id="26" dur="1000"/>
                                        <p:tgtEl>
                                          <p:spTgt spid="87"/>
                                        </p:tgtEl>
                                      </p:cBhvr>
                                    </p:animEffect>
                                    <p:set>
                                      <p:cBhvr>
                                        <p:cTn id="27" dur="1" fill="hold">
                                          <p:stCondLst>
                                            <p:cond delay="999"/>
                                          </p:stCondLst>
                                        </p:cTn>
                                        <p:tgtEl>
                                          <p:spTgt spid="87"/>
                                        </p:tgtEl>
                                        <p:attrNameLst>
                                          <p:attrName>style.visibility</p:attrName>
                                        </p:attrNameLst>
                                      </p:cBhvr>
                                      <p:to>
                                        <p:strVal val="hidden"/>
                                      </p:to>
                                    </p:set>
                                  </p:childTnLst>
                                </p:cTn>
                              </p:par>
                            </p:childTnLst>
                          </p:cTn>
                        </p:par>
                        <p:par>
                          <p:cTn id="28" fill="hold">
                            <p:stCondLst>
                              <p:cond delay="6800"/>
                            </p:stCondLst>
                            <p:childTnLst>
                              <p:par>
                                <p:cTn id="29" presetID="22" presetClass="entr" presetSubtype="1"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wipe(up)">
                                      <p:cBhvr>
                                        <p:cTn id="31" dur="1000"/>
                                        <p:tgtEl>
                                          <p:spTgt spid="117"/>
                                        </p:tgtEl>
                                      </p:cBhvr>
                                    </p:animEffect>
                                  </p:childTnLst>
                                </p:cTn>
                              </p:par>
                            </p:childTnLst>
                          </p:cTn>
                        </p:par>
                        <p:par>
                          <p:cTn id="32" fill="hold">
                            <p:stCondLst>
                              <p:cond delay="7800"/>
                            </p:stCondLst>
                            <p:childTnLst>
                              <p:par>
                                <p:cTn id="33" presetID="22" presetClass="exit" presetSubtype="4" fill="hold" nodeType="afterEffect">
                                  <p:stCondLst>
                                    <p:cond delay="0"/>
                                  </p:stCondLst>
                                  <p:childTnLst>
                                    <p:animEffect transition="out" filter="wipe(down)">
                                      <p:cBhvr>
                                        <p:cTn id="34" dur="750"/>
                                        <p:tgtEl>
                                          <p:spTgt spid="99"/>
                                        </p:tgtEl>
                                      </p:cBhvr>
                                    </p:animEffect>
                                    <p:set>
                                      <p:cBhvr>
                                        <p:cTn id="35" dur="1" fill="hold">
                                          <p:stCondLst>
                                            <p:cond delay="749"/>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5"/>
          <p:cNvSpPr>
            <a:spLocks noChangeArrowheads="1"/>
          </p:cNvSpPr>
          <p:nvPr/>
        </p:nvSpPr>
        <p:spPr bwMode="auto">
          <a:xfrm>
            <a:off x="503669" y="1657089"/>
            <a:ext cx="8111263"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solidFill>
                <a:prstClr val="black"/>
              </a:solidFill>
              <a:ea typeface="宋体" panose="02010600030101010101" pitchFamily="2" charset="-122"/>
            </a:endParaRPr>
          </a:p>
        </p:txBody>
      </p:sp>
      <p:sp>
        <p:nvSpPr>
          <p:cNvPr id="64515" name="Rectangle 6"/>
          <p:cNvSpPr>
            <a:spLocks noChangeArrowheads="1"/>
          </p:cNvSpPr>
          <p:nvPr/>
        </p:nvSpPr>
        <p:spPr bwMode="auto">
          <a:xfrm>
            <a:off x="3691767" y="1631760"/>
            <a:ext cx="1717653"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prstClr val="white"/>
                </a:solidFill>
                <a:ea typeface="微软雅黑" panose="020B0503020204020204" pitchFamily="34" charset="-122"/>
              </a:rPr>
              <a:t>电路交换特点</a:t>
            </a:r>
          </a:p>
        </p:txBody>
      </p:sp>
      <p:sp>
        <p:nvSpPr>
          <p:cNvPr id="64516" name="Rectangle 68"/>
          <p:cNvSpPr>
            <a:spLocks noChangeArrowheads="1"/>
          </p:cNvSpPr>
          <p:nvPr/>
        </p:nvSpPr>
        <p:spPr bwMode="auto">
          <a:xfrm>
            <a:off x="503669" y="2013284"/>
            <a:ext cx="8111263" cy="3046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solidFill>
                  <a:prstClr val="black"/>
                </a:solidFill>
                <a:latin typeface="微软雅黑" panose="020B0503020204020204" pitchFamily="34" charset="-122"/>
                <a:ea typeface="微软雅黑" panose="020B0503020204020204" pitchFamily="34" charset="-122"/>
              </a:rPr>
              <a:t>电路交换必定是</a:t>
            </a:r>
            <a:r>
              <a:rPr lang="zh-CN" altLang="en-US" sz="1994" b="1" dirty="0">
                <a:solidFill>
                  <a:srgbClr val="0000FF"/>
                </a:solidFill>
                <a:latin typeface="微软雅黑" panose="020B0503020204020204" pitchFamily="34" charset="-122"/>
                <a:ea typeface="微软雅黑" panose="020B0503020204020204" pitchFamily="34" charset="-122"/>
              </a:rPr>
              <a:t>面向连接</a:t>
            </a:r>
            <a:r>
              <a:rPr lang="zh-CN" altLang="en-US" sz="1994" b="1" dirty="0">
                <a:solidFill>
                  <a:prstClr val="black"/>
                </a:solidFill>
                <a:latin typeface="微软雅黑" panose="020B0503020204020204" pitchFamily="34" charset="-122"/>
                <a:ea typeface="微软雅黑" panose="020B0503020204020204" pitchFamily="34" charset="-122"/>
              </a:rPr>
              <a:t>的。 </a:t>
            </a:r>
            <a:endParaRPr lang="en-US" altLang="zh-CN" sz="1994" b="1" dirty="0">
              <a:solidFill>
                <a:prstClr val="black"/>
              </a:solidFill>
              <a:latin typeface="微软雅黑" panose="020B0503020204020204" pitchFamily="34" charset="-122"/>
              <a:ea typeface="微软雅黑" panose="020B0503020204020204" pitchFamily="34" charset="-122"/>
            </a:endParaRPr>
          </a:p>
          <a:p>
            <a:pPr marL="284950" indent="-284950">
              <a:lnSpc>
                <a:spcPts val="3291"/>
              </a:lnSpc>
              <a:buClr>
                <a:srgbClr val="0070C0"/>
              </a:buClr>
              <a:buFont typeface="Wingdings" panose="05000000000000000000" pitchFamily="2" charset="2"/>
              <a:buChar char="l"/>
            </a:pPr>
            <a:r>
              <a:rPr lang="zh-CN" altLang="en-US" sz="1994" b="1" dirty="0">
                <a:solidFill>
                  <a:prstClr val="black"/>
                </a:solidFill>
                <a:latin typeface="微软雅黑" panose="020B0503020204020204" pitchFamily="34" charset="-122"/>
                <a:ea typeface="微软雅黑" panose="020B0503020204020204" pitchFamily="34" charset="-122"/>
              </a:rPr>
              <a:t>电路交换分为三个阶段：</a:t>
            </a:r>
          </a:p>
          <a:p>
            <a:pPr marL="541405" lvl="1" indent="-273869">
              <a:lnSpc>
                <a:spcPts val="3291"/>
              </a:lnSpc>
              <a:buClr>
                <a:srgbClr val="7030A0"/>
              </a:buClr>
              <a:buFont typeface="Calibri" panose="020F0502020204030204" pitchFamily="34" charset="0"/>
              <a:buAutoNum type="arabicPeriod"/>
            </a:pPr>
            <a:r>
              <a:rPr lang="zh-CN" altLang="en-US" sz="1994" b="1" dirty="0">
                <a:solidFill>
                  <a:srgbClr val="0000FF"/>
                </a:solidFill>
                <a:latin typeface="微软雅黑" panose="020B0503020204020204" pitchFamily="34" charset="-122"/>
                <a:ea typeface="微软雅黑" panose="020B0503020204020204" pitchFamily="34" charset="-122"/>
              </a:rPr>
              <a:t>建立连接：</a:t>
            </a:r>
            <a:r>
              <a:rPr lang="zh-CN" altLang="en-US" sz="1994" b="1" dirty="0">
                <a:solidFill>
                  <a:prstClr val="black"/>
                </a:solidFill>
                <a:latin typeface="微软雅黑" panose="020B0503020204020204" pitchFamily="34" charset="-122"/>
                <a:ea typeface="微软雅黑" panose="020B0503020204020204" pitchFamily="34" charset="-122"/>
              </a:rPr>
              <a:t>建立</a:t>
            </a:r>
            <a:r>
              <a:rPr lang="zh-CN" altLang="zh-CN" sz="1994" b="1" dirty="0">
                <a:solidFill>
                  <a:prstClr val="black"/>
                </a:solidFill>
                <a:latin typeface="微软雅黑" panose="020B0503020204020204" pitchFamily="34" charset="-122"/>
                <a:ea typeface="微软雅黑" panose="020B0503020204020204" pitchFamily="34" charset="-122"/>
              </a:rPr>
              <a:t>一条专用的物理通路</a:t>
            </a:r>
            <a:r>
              <a:rPr lang="zh-CN" altLang="en-US" sz="1994" b="1" dirty="0">
                <a:solidFill>
                  <a:prstClr val="black"/>
                </a:solidFill>
                <a:latin typeface="微软雅黑" panose="020B0503020204020204" pitchFamily="34" charset="-122"/>
                <a:ea typeface="微软雅黑" panose="020B0503020204020204" pitchFamily="34" charset="-122"/>
              </a:rPr>
              <a:t>，以</a:t>
            </a:r>
            <a:r>
              <a:rPr lang="zh-CN" altLang="zh-CN" sz="1994" b="1" dirty="0">
                <a:solidFill>
                  <a:prstClr val="black"/>
                </a:solidFill>
                <a:latin typeface="微软雅黑" panose="020B0503020204020204" pitchFamily="34" charset="-122"/>
                <a:ea typeface="微软雅黑" panose="020B0503020204020204" pitchFamily="34" charset="-122"/>
              </a:rPr>
              <a:t>保证双方通话时所需的通信资源在通信时不会被其他用户占用</a:t>
            </a:r>
            <a:r>
              <a:rPr lang="zh-CN" altLang="en-US" sz="1994" b="1" dirty="0">
                <a:solidFill>
                  <a:prstClr val="black"/>
                </a:solidFill>
                <a:latin typeface="微软雅黑" panose="020B0503020204020204" pitchFamily="34" charset="-122"/>
                <a:ea typeface="微软雅黑" panose="020B0503020204020204" pitchFamily="34" charset="-122"/>
              </a:rPr>
              <a:t>；</a:t>
            </a:r>
            <a:endParaRPr lang="zh-CN" altLang="en-US" sz="1994" b="1" dirty="0">
              <a:solidFill>
                <a:srgbClr val="0000CC"/>
              </a:solidFill>
              <a:latin typeface="微软雅黑" panose="020B0503020204020204" pitchFamily="34" charset="-122"/>
              <a:ea typeface="微软雅黑" panose="020B0503020204020204" pitchFamily="34" charset="-122"/>
            </a:endParaRPr>
          </a:p>
          <a:p>
            <a:pPr marL="541405" lvl="1" indent="-273869">
              <a:lnSpc>
                <a:spcPts val="3291"/>
              </a:lnSpc>
              <a:buClr>
                <a:srgbClr val="7030A0"/>
              </a:buClr>
              <a:buFont typeface="Calibri" panose="020F0502020204030204" pitchFamily="34" charset="0"/>
              <a:buAutoNum type="arabicPeriod"/>
            </a:pPr>
            <a:r>
              <a:rPr lang="zh-CN" altLang="en-US" sz="1994" b="1" dirty="0">
                <a:solidFill>
                  <a:srgbClr val="0000FF"/>
                </a:solidFill>
                <a:latin typeface="微软雅黑" panose="020B0503020204020204" pitchFamily="34" charset="-122"/>
                <a:ea typeface="微软雅黑" panose="020B0503020204020204" pitchFamily="34" charset="-122"/>
              </a:rPr>
              <a:t>通信：</a:t>
            </a:r>
            <a:r>
              <a:rPr lang="zh-CN" altLang="zh-CN" sz="1994" b="1" dirty="0">
                <a:solidFill>
                  <a:prstClr val="black"/>
                </a:solidFill>
                <a:latin typeface="微软雅黑" panose="020B0503020204020204" pitchFamily="34" charset="-122"/>
                <a:ea typeface="微软雅黑" panose="020B0503020204020204" pitchFamily="34" charset="-122"/>
              </a:rPr>
              <a:t>主叫和被叫双方就能互相通电话</a:t>
            </a:r>
            <a:r>
              <a:rPr lang="zh-CN" altLang="en-US" sz="1994" b="1" dirty="0">
                <a:solidFill>
                  <a:prstClr val="black"/>
                </a:solidFill>
                <a:latin typeface="微软雅黑" panose="020B0503020204020204" pitchFamily="34" charset="-122"/>
                <a:ea typeface="微软雅黑" panose="020B0503020204020204" pitchFamily="34" charset="-122"/>
              </a:rPr>
              <a:t>；</a:t>
            </a:r>
            <a:endParaRPr lang="zh-CN" altLang="en-US" sz="1994" b="1" dirty="0">
              <a:solidFill>
                <a:srgbClr val="0000CC"/>
              </a:solidFill>
              <a:latin typeface="微软雅黑" panose="020B0503020204020204" pitchFamily="34" charset="-122"/>
              <a:ea typeface="微软雅黑" panose="020B0503020204020204" pitchFamily="34" charset="-122"/>
            </a:endParaRPr>
          </a:p>
          <a:p>
            <a:pPr marL="541405" lvl="1" indent="-273869">
              <a:lnSpc>
                <a:spcPts val="3291"/>
              </a:lnSpc>
              <a:buClr>
                <a:srgbClr val="7030A0"/>
              </a:buClr>
              <a:buFont typeface="Calibri" panose="020F0502020204030204" pitchFamily="34" charset="0"/>
              <a:buAutoNum type="arabicPeriod"/>
            </a:pPr>
            <a:r>
              <a:rPr lang="zh-CN" altLang="en-US" sz="1994" b="1" dirty="0">
                <a:solidFill>
                  <a:srgbClr val="0000FF"/>
                </a:solidFill>
                <a:latin typeface="微软雅黑" panose="020B0503020204020204" pitchFamily="34" charset="-122"/>
                <a:ea typeface="微软雅黑" panose="020B0503020204020204" pitchFamily="34" charset="-122"/>
              </a:rPr>
              <a:t>释放连接：</a:t>
            </a:r>
            <a:r>
              <a:rPr lang="zh-CN" altLang="zh-CN" sz="1994" b="1" dirty="0">
                <a:solidFill>
                  <a:prstClr val="black"/>
                </a:solidFill>
                <a:latin typeface="微软雅黑" panose="020B0503020204020204" pitchFamily="34" charset="-122"/>
                <a:ea typeface="微软雅黑" panose="020B0503020204020204" pitchFamily="34" charset="-122"/>
              </a:rPr>
              <a:t>释放刚才使用的这条专用的物理通路（</a:t>
            </a:r>
            <a:r>
              <a:rPr lang="zh-CN" altLang="en-US" sz="1994" b="1" dirty="0">
                <a:solidFill>
                  <a:prstClr val="black"/>
                </a:solidFill>
                <a:latin typeface="微软雅黑" panose="020B0503020204020204" pitchFamily="34" charset="-122"/>
                <a:ea typeface="微软雅黑" panose="020B0503020204020204" pitchFamily="34" charset="-122"/>
              </a:rPr>
              <a:t>释放</a:t>
            </a:r>
            <a:r>
              <a:rPr lang="zh-CN" altLang="zh-CN" sz="1994" b="1" dirty="0">
                <a:solidFill>
                  <a:prstClr val="black"/>
                </a:solidFill>
                <a:latin typeface="微软雅黑" panose="020B0503020204020204" pitchFamily="34" charset="-122"/>
                <a:ea typeface="微软雅黑" panose="020B0503020204020204" pitchFamily="34" charset="-122"/>
              </a:rPr>
              <a:t>刚才占用的所有通信资源</a:t>
            </a:r>
            <a:r>
              <a:rPr lang="zh-CN" altLang="en-US" sz="1994" b="1"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883089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4"/>
          <p:cNvSpPr>
            <a:spLocks noChangeArrowheads="1"/>
          </p:cNvSpPr>
          <p:nvPr/>
        </p:nvSpPr>
        <p:spPr bwMode="auto">
          <a:xfrm>
            <a:off x="2693233" y="4854501"/>
            <a:ext cx="4071708" cy="337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zh-CN" sz="1596" b="1">
                <a:solidFill>
                  <a:srgbClr val="0000FF"/>
                </a:solidFill>
                <a:latin typeface="微软雅黑" panose="020B0503020204020204" pitchFamily="34" charset="-122"/>
                <a:ea typeface="微软雅黑" panose="020B0503020204020204" pitchFamily="34" charset="-122"/>
              </a:rPr>
              <a:t>电路交换的用户始终占用端到端的通信资源</a:t>
            </a:r>
            <a:endParaRPr lang="zh-CN" altLang="en-US" sz="1596" b="1">
              <a:solidFill>
                <a:srgbClr val="0000FF"/>
              </a:solidFill>
              <a:latin typeface="微软雅黑" panose="020B0503020204020204" pitchFamily="34" charset="-122"/>
              <a:ea typeface="微软雅黑" panose="020B0503020204020204" pitchFamily="34" charset="-122"/>
            </a:endParaRPr>
          </a:p>
        </p:txBody>
      </p:sp>
      <p:grpSp>
        <p:nvGrpSpPr>
          <p:cNvPr id="6" name="Group 6"/>
          <p:cNvGrpSpPr/>
          <p:nvPr/>
        </p:nvGrpSpPr>
        <p:grpSpPr bwMode="auto">
          <a:xfrm>
            <a:off x="2550458" y="2343150"/>
            <a:ext cx="4331853" cy="2471140"/>
            <a:chOff x="1680" y="240"/>
            <a:chExt cx="2529" cy="1270"/>
          </a:xfrm>
          <a:solidFill>
            <a:srgbClr val="0098F6"/>
          </a:solidFill>
        </p:grpSpPr>
        <p:sp>
          <p:nvSpPr>
            <p:cNvPr id="7" name="Oval 7"/>
            <p:cNvSpPr>
              <a:spLocks noChangeArrowheads="1"/>
            </p:cNvSpPr>
            <p:nvPr/>
          </p:nvSpPr>
          <p:spPr bwMode="auto">
            <a:xfrm>
              <a:off x="2554" y="240"/>
              <a:ext cx="1088" cy="513"/>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8" name="Oval 8"/>
            <p:cNvSpPr>
              <a:spLocks noChangeArrowheads="1"/>
            </p:cNvSpPr>
            <p:nvPr/>
          </p:nvSpPr>
          <p:spPr bwMode="auto">
            <a:xfrm>
              <a:off x="1941" y="381"/>
              <a:ext cx="827" cy="513"/>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9" name="Oval 9"/>
            <p:cNvSpPr>
              <a:spLocks noChangeArrowheads="1"/>
            </p:cNvSpPr>
            <p:nvPr/>
          </p:nvSpPr>
          <p:spPr bwMode="auto">
            <a:xfrm>
              <a:off x="1680" y="702"/>
              <a:ext cx="552" cy="411"/>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10" name="Oval 10"/>
            <p:cNvSpPr>
              <a:spLocks noChangeArrowheads="1"/>
            </p:cNvSpPr>
            <p:nvPr/>
          </p:nvSpPr>
          <p:spPr bwMode="auto">
            <a:xfrm>
              <a:off x="1849" y="894"/>
              <a:ext cx="842" cy="450"/>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11" name="Oval 11"/>
            <p:cNvSpPr>
              <a:spLocks noChangeArrowheads="1"/>
            </p:cNvSpPr>
            <p:nvPr/>
          </p:nvSpPr>
          <p:spPr bwMode="auto">
            <a:xfrm>
              <a:off x="2462" y="971"/>
              <a:ext cx="1272" cy="539"/>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12" name="Oval 12"/>
            <p:cNvSpPr>
              <a:spLocks noChangeArrowheads="1"/>
            </p:cNvSpPr>
            <p:nvPr/>
          </p:nvSpPr>
          <p:spPr bwMode="auto">
            <a:xfrm>
              <a:off x="3289" y="394"/>
              <a:ext cx="797" cy="398"/>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13" name="Oval 13"/>
            <p:cNvSpPr>
              <a:spLocks noChangeArrowheads="1"/>
            </p:cNvSpPr>
            <p:nvPr/>
          </p:nvSpPr>
          <p:spPr bwMode="auto">
            <a:xfrm>
              <a:off x="3412" y="663"/>
              <a:ext cx="797" cy="398"/>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14" name="Oval 14"/>
            <p:cNvSpPr>
              <a:spLocks noChangeArrowheads="1"/>
            </p:cNvSpPr>
            <p:nvPr/>
          </p:nvSpPr>
          <p:spPr bwMode="auto">
            <a:xfrm>
              <a:off x="3335" y="753"/>
              <a:ext cx="797" cy="668"/>
            </a:xfrm>
            <a:prstGeom prst="ellipse">
              <a:avLst/>
            </a:prstGeom>
            <a:solidFill>
              <a:srgbClr val="C5E5FB"/>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15" name="Oval 15"/>
            <p:cNvSpPr>
              <a:spLocks noChangeArrowheads="1"/>
            </p:cNvSpPr>
            <p:nvPr/>
          </p:nvSpPr>
          <p:spPr bwMode="auto">
            <a:xfrm>
              <a:off x="2140" y="548"/>
              <a:ext cx="1640" cy="667"/>
            </a:xfrm>
            <a:prstGeom prst="ellipse">
              <a:avLst/>
            </a:prstGeom>
            <a:solidFill>
              <a:srgbClr val="C5E5FB"/>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grpSp>
      <p:sp>
        <p:nvSpPr>
          <p:cNvPr id="16" name="Line 23"/>
          <p:cNvSpPr>
            <a:spLocks noChangeShapeType="1"/>
          </p:cNvSpPr>
          <p:nvPr/>
        </p:nvSpPr>
        <p:spPr bwMode="auto">
          <a:xfrm>
            <a:off x="3093755" y="3637103"/>
            <a:ext cx="3012620"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795" b="1">
              <a:ln>
                <a:solidFill>
                  <a:srgbClr val="0070C0"/>
                </a:solidFill>
              </a:ln>
            </a:endParaRPr>
          </a:p>
        </p:txBody>
      </p:sp>
      <p:sp>
        <p:nvSpPr>
          <p:cNvPr id="65541" name="Text Box 24"/>
          <p:cNvSpPr txBox="1">
            <a:spLocks noChangeArrowheads="1"/>
          </p:cNvSpPr>
          <p:nvPr/>
        </p:nvSpPr>
        <p:spPr bwMode="auto">
          <a:xfrm>
            <a:off x="1376102" y="3119434"/>
            <a:ext cx="337199"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596" b="1">
                <a:latin typeface="微软雅黑" panose="020B0503020204020204" pitchFamily="34" charset="-122"/>
                <a:ea typeface="微软雅黑" panose="020B0503020204020204" pitchFamily="34" charset="-122"/>
              </a:rPr>
              <a:t>A</a:t>
            </a:r>
          </a:p>
        </p:txBody>
      </p:sp>
      <p:sp>
        <p:nvSpPr>
          <p:cNvPr id="65542" name="Text Box 25"/>
          <p:cNvSpPr txBox="1">
            <a:spLocks noChangeArrowheads="1"/>
          </p:cNvSpPr>
          <p:nvPr/>
        </p:nvSpPr>
        <p:spPr bwMode="auto">
          <a:xfrm>
            <a:off x="7431423" y="3119434"/>
            <a:ext cx="324533"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596" b="1">
                <a:latin typeface="微软雅黑" panose="020B0503020204020204" pitchFamily="34" charset="-122"/>
                <a:ea typeface="微软雅黑" panose="020B0503020204020204" pitchFamily="34" charset="-122"/>
              </a:rPr>
              <a:t>B</a:t>
            </a:r>
          </a:p>
        </p:txBody>
      </p:sp>
      <p:sp>
        <p:nvSpPr>
          <p:cNvPr id="19" name="Line 26"/>
          <p:cNvSpPr>
            <a:spLocks noChangeShapeType="1"/>
          </p:cNvSpPr>
          <p:nvPr/>
        </p:nvSpPr>
        <p:spPr bwMode="auto">
          <a:xfrm>
            <a:off x="1659475" y="3637103"/>
            <a:ext cx="131079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795" b="1">
              <a:ln>
                <a:solidFill>
                  <a:srgbClr val="0070C0"/>
                </a:solidFill>
              </a:ln>
            </a:endParaRPr>
          </a:p>
        </p:txBody>
      </p:sp>
      <p:sp>
        <p:nvSpPr>
          <p:cNvPr id="65544" name="Line 27"/>
          <p:cNvSpPr>
            <a:spLocks noChangeShapeType="1"/>
          </p:cNvSpPr>
          <p:nvPr/>
        </p:nvSpPr>
        <p:spPr bwMode="auto">
          <a:xfrm>
            <a:off x="6168117" y="3637103"/>
            <a:ext cx="139628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5545" name="Text Box 28"/>
          <p:cNvSpPr txBox="1">
            <a:spLocks noChangeArrowheads="1"/>
          </p:cNvSpPr>
          <p:nvPr/>
        </p:nvSpPr>
        <p:spPr bwMode="auto">
          <a:xfrm>
            <a:off x="4537534" y="2490946"/>
            <a:ext cx="721889"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latin typeface="微软雅黑" panose="020B0503020204020204" pitchFamily="34" charset="-122"/>
                <a:ea typeface="微软雅黑" panose="020B0503020204020204" pitchFamily="34" charset="-122"/>
              </a:rPr>
              <a:t>电信网</a:t>
            </a:r>
          </a:p>
        </p:txBody>
      </p:sp>
      <p:sp>
        <p:nvSpPr>
          <p:cNvPr id="65546" name="Text Box 29"/>
          <p:cNvSpPr txBox="1">
            <a:spLocks noChangeArrowheads="1"/>
          </p:cNvSpPr>
          <p:nvPr/>
        </p:nvSpPr>
        <p:spPr bwMode="auto">
          <a:xfrm>
            <a:off x="3071592" y="3065609"/>
            <a:ext cx="721889" cy="30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solidFill>
                  <a:srgbClr val="0000FF"/>
                </a:solidFill>
                <a:latin typeface="微软雅黑" panose="020B0503020204020204" pitchFamily="34" charset="-122"/>
                <a:ea typeface="微软雅黑" panose="020B0503020204020204" pitchFamily="34" charset="-122"/>
              </a:rPr>
              <a:t>交换机</a:t>
            </a:r>
          </a:p>
        </p:txBody>
      </p:sp>
      <p:sp>
        <p:nvSpPr>
          <p:cNvPr id="65547" name="Text Box 30"/>
          <p:cNvSpPr txBox="1">
            <a:spLocks noChangeArrowheads="1"/>
          </p:cNvSpPr>
          <p:nvPr/>
        </p:nvSpPr>
        <p:spPr bwMode="auto">
          <a:xfrm>
            <a:off x="3863137" y="3081439"/>
            <a:ext cx="721889"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solidFill>
                  <a:srgbClr val="0000FF"/>
                </a:solidFill>
                <a:latin typeface="微软雅黑" panose="020B0503020204020204" pitchFamily="34" charset="-122"/>
                <a:ea typeface="微软雅黑" panose="020B0503020204020204" pitchFamily="34" charset="-122"/>
              </a:rPr>
              <a:t>交换机</a:t>
            </a:r>
          </a:p>
        </p:txBody>
      </p:sp>
      <p:sp>
        <p:nvSpPr>
          <p:cNvPr id="65548" name="Text Box 31"/>
          <p:cNvSpPr txBox="1">
            <a:spLocks noChangeArrowheads="1"/>
          </p:cNvSpPr>
          <p:nvPr/>
        </p:nvSpPr>
        <p:spPr bwMode="auto">
          <a:xfrm>
            <a:off x="4820907" y="3081439"/>
            <a:ext cx="720307"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solidFill>
                  <a:srgbClr val="0000FF"/>
                </a:solidFill>
                <a:latin typeface="微软雅黑" panose="020B0503020204020204" pitchFamily="34" charset="-122"/>
                <a:ea typeface="微软雅黑" panose="020B0503020204020204" pitchFamily="34" charset="-122"/>
              </a:rPr>
              <a:t>交换机</a:t>
            </a:r>
          </a:p>
        </p:txBody>
      </p:sp>
      <p:sp>
        <p:nvSpPr>
          <p:cNvPr id="65549" name="Text Box 32"/>
          <p:cNvSpPr txBox="1">
            <a:spLocks noChangeArrowheads="1"/>
          </p:cNvSpPr>
          <p:nvPr/>
        </p:nvSpPr>
        <p:spPr bwMode="auto">
          <a:xfrm>
            <a:off x="5699522" y="3081439"/>
            <a:ext cx="721889"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solidFill>
                  <a:srgbClr val="0000FF"/>
                </a:solidFill>
                <a:latin typeface="微软雅黑" panose="020B0503020204020204" pitchFamily="34" charset="-122"/>
                <a:ea typeface="微软雅黑" panose="020B0503020204020204" pitchFamily="34" charset="-122"/>
              </a:rPr>
              <a:t>交换机</a:t>
            </a:r>
          </a:p>
        </p:txBody>
      </p:sp>
      <p:sp>
        <p:nvSpPr>
          <p:cNvPr id="65550" name="Text Box 34"/>
          <p:cNvSpPr txBox="1">
            <a:spLocks noChangeArrowheads="1"/>
          </p:cNvSpPr>
          <p:nvPr/>
        </p:nvSpPr>
        <p:spPr bwMode="auto">
          <a:xfrm>
            <a:off x="4265242" y="4273506"/>
            <a:ext cx="797878"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596" b="1">
                <a:latin typeface="微软雅黑" panose="020B0503020204020204" pitchFamily="34" charset="-122"/>
                <a:ea typeface="微软雅黑" panose="020B0503020204020204" pitchFamily="34" charset="-122"/>
              </a:rPr>
              <a:t>中继线</a:t>
            </a:r>
          </a:p>
        </p:txBody>
      </p:sp>
      <p:sp>
        <p:nvSpPr>
          <p:cNvPr id="65551" name="Line 35"/>
          <p:cNvSpPr>
            <a:spLocks noChangeShapeType="1"/>
          </p:cNvSpPr>
          <p:nvPr/>
        </p:nvSpPr>
        <p:spPr bwMode="auto">
          <a:xfrm>
            <a:off x="3533855" y="3656101"/>
            <a:ext cx="826373" cy="637986"/>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5552" name="Line 36"/>
          <p:cNvSpPr>
            <a:spLocks noChangeShapeType="1"/>
          </p:cNvSpPr>
          <p:nvPr/>
        </p:nvSpPr>
        <p:spPr bwMode="auto">
          <a:xfrm>
            <a:off x="4656265" y="3670349"/>
            <a:ext cx="0" cy="576245"/>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5553" name="Line 37"/>
          <p:cNvSpPr>
            <a:spLocks noChangeShapeType="1"/>
          </p:cNvSpPr>
          <p:nvPr/>
        </p:nvSpPr>
        <p:spPr bwMode="auto">
          <a:xfrm flipH="1">
            <a:off x="4820906" y="3670349"/>
            <a:ext cx="880198" cy="576245"/>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5554" name="Line 38"/>
          <p:cNvSpPr>
            <a:spLocks noChangeShapeType="1"/>
          </p:cNvSpPr>
          <p:nvPr/>
        </p:nvSpPr>
        <p:spPr bwMode="auto">
          <a:xfrm flipH="1">
            <a:off x="2257884" y="3645019"/>
            <a:ext cx="231131" cy="403688"/>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5555" name="Line 39"/>
          <p:cNvSpPr>
            <a:spLocks noChangeShapeType="1"/>
          </p:cNvSpPr>
          <p:nvPr/>
        </p:nvSpPr>
        <p:spPr bwMode="auto">
          <a:xfrm>
            <a:off x="6969160" y="3645020"/>
            <a:ext cx="113983" cy="389440"/>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5556" name="Text Box 40"/>
          <p:cNvSpPr txBox="1">
            <a:spLocks noChangeArrowheads="1"/>
          </p:cNvSpPr>
          <p:nvPr/>
        </p:nvSpPr>
        <p:spPr bwMode="auto">
          <a:xfrm>
            <a:off x="1898522" y="4056623"/>
            <a:ext cx="720307"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latin typeface="微软雅黑" panose="020B0503020204020204" pitchFamily="34" charset="-122"/>
                <a:ea typeface="微软雅黑" panose="020B0503020204020204" pitchFamily="34" charset="-122"/>
              </a:rPr>
              <a:t>用户线</a:t>
            </a:r>
          </a:p>
        </p:txBody>
      </p:sp>
      <p:sp>
        <p:nvSpPr>
          <p:cNvPr id="65557" name="Text Box 41"/>
          <p:cNvSpPr txBox="1">
            <a:spLocks noChangeArrowheads="1"/>
          </p:cNvSpPr>
          <p:nvPr/>
        </p:nvSpPr>
        <p:spPr bwMode="auto">
          <a:xfrm>
            <a:off x="6744362" y="4048707"/>
            <a:ext cx="721889"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latin typeface="微软雅黑" panose="020B0503020204020204" pitchFamily="34" charset="-122"/>
                <a:ea typeface="微软雅黑" panose="020B0503020204020204" pitchFamily="34" charset="-122"/>
              </a:rPr>
              <a:t>用户线</a:t>
            </a:r>
          </a:p>
        </p:txBody>
      </p:sp>
      <p:grpSp>
        <p:nvGrpSpPr>
          <p:cNvPr id="65558" name="Group 56"/>
          <p:cNvGrpSpPr/>
          <p:nvPr/>
        </p:nvGrpSpPr>
        <p:grpSpPr bwMode="auto">
          <a:xfrm flipH="1">
            <a:off x="6413495" y="3411598"/>
            <a:ext cx="861201" cy="131396"/>
            <a:chOff x="1519" y="2160"/>
            <a:chExt cx="953" cy="227"/>
          </a:xfrm>
        </p:grpSpPr>
        <p:sp>
          <p:nvSpPr>
            <p:cNvPr id="35" name="Freeform 57"/>
            <p:cNvSpPr/>
            <p:nvPr/>
          </p:nvSpPr>
          <p:spPr bwMode="auto">
            <a:xfrm>
              <a:off x="1519" y="2237"/>
              <a:ext cx="103"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a:defRPr/>
              </a:pPr>
              <a:endParaRPr lang="zh-CN" altLang="en-US" sz="1795" b="1">
                <a:ln>
                  <a:solidFill>
                    <a:srgbClr val="0070C0"/>
                  </a:solidFill>
                </a:ln>
              </a:endParaRPr>
            </a:p>
          </p:txBody>
        </p:sp>
        <p:sp>
          <p:nvSpPr>
            <p:cNvPr id="36" name="Freeform 58"/>
            <p:cNvSpPr/>
            <p:nvPr/>
          </p:nvSpPr>
          <p:spPr bwMode="auto">
            <a:xfrm>
              <a:off x="1622" y="2160"/>
              <a:ext cx="180"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a:defRPr/>
              </a:pPr>
              <a:endParaRPr lang="zh-CN" altLang="en-US" sz="1795" b="1">
                <a:ln>
                  <a:solidFill>
                    <a:srgbClr val="0070C0"/>
                  </a:solidFill>
                </a:ln>
              </a:endParaRPr>
            </a:p>
          </p:txBody>
        </p:sp>
        <p:sp>
          <p:nvSpPr>
            <p:cNvPr id="37" name="Freeform 59"/>
            <p:cNvSpPr/>
            <p:nvPr/>
          </p:nvSpPr>
          <p:spPr bwMode="auto">
            <a:xfrm>
              <a:off x="1978" y="2237"/>
              <a:ext cx="103"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a:defRPr/>
              </a:pPr>
              <a:endParaRPr lang="zh-CN" altLang="en-US" sz="1795" b="1">
                <a:ln>
                  <a:solidFill>
                    <a:srgbClr val="0070C0"/>
                  </a:solidFill>
                </a:ln>
              </a:endParaRPr>
            </a:p>
          </p:txBody>
        </p:sp>
        <p:sp>
          <p:nvSpPr>
            <p:cNvPr id="38" name="Freeform 60"/>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a:defRPr/>
              </a:pPr>
              <a:endParaRPr lang="zh-CN" altLang="en-US" sz="1795" b="1">
                <a:ln>
                  <a:solidFill>
                    <a:srgbClr val="0070C0"/>
                  </a:solidFill>
                </a:ln>
              </a:endParaRPr>
            </a:p>
          </p:txBody>
        </p:sp>
        <p:sp>
          <p:nvSpPr>
            <p:cNvPr id="39" name="Line 61"/>
            <p:cNvSpPr>
              <a:spLocks noChangeShapeType="1"/>
            </p:cNvSpPr>
            <p:nvPr/>
          </p:nvSpPr>
          <p:spPr bwMode="auto">
            <a:xfrm>
              <a:off x="2109" y="2258"/>
              <a:ext cx="363" cy="0"/>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795" b="1">
                <a:ln>
                  <a:solidFill>
                    <a:srgbClr val="0070C0"/>
                  </a:solidFill>
                </a:ln>
              </a:endParaRPr>
            </a:p>
          </p:txBody>
        </p:sp>
      </p:grpSp>
      <p:grpSp>
        <p:nvGrpSpPr>
          <p:cNvPr id="65559" name="Group 64"/>
          <p:cNvGrpSpPr/>
          <p:nvPr/>
        </p:nvGrpSpPr>
        <p:grpSpPr bwMode="auto">
          <a:xfrm>
            <a:off x="1844697" y="3386268"/>
            <a:ext cx="861201" cy="131396"/>
            <a:chOff x="1519" y="2160"/>
            <a:chExt cx="953" cy="227"/>
          </a:xfrm>
        </p:grpSpPr>
        <p:sp>
          <p:nvSpPr>
            <p:cNvPr id="41" name="Freeform 65"/>
            <p:cNvSpPr/>
            <p:nvPr/>
          </p:nvSpPr>
          <p:spPr bwMode="auto">
            <a:xfrm>
              <a:off x="1519" y="2237"/>
              <a:ext cx="103"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a:defRPr/>
              </a:pPr>
              <a:endParaRPr lang="zh-CN" altLang="en-US" sz="1795" b="1">
                <a:ln>
                  <a:solidFill>
                    <a:srgbClr val="0070C0"/>
                  </a:solidFill>
                </a:ln>
              </a:endParaRPr>
            </a:p>
          </p:txBody>
        </p:sp>
        <p:sp>
          <p:nvSpPr>
            <p:cNvPr id="42" name="Freeform 66"/>
            <p:cNvSpPr/>
            <p:nvPr/>
          </p:nvSpPr>
          <p:spPr bwMode="auto">
            <a:xfrm>
              <a:off x="1622" y="2160"/>
              <a:ext cx="180"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a:defRPr/>
              </a:pPr>
              <a:endParaRPr lang="zh-CN" altLang="en-US" sz="1795" b="1">
                <a:ln>
                  <a:solidFill>
                    <a:srgbClr val="0070C0"/>
                  </a:solidFill>
                </a:ln>
              </a:endParaRPr>
            </a:p>
          </p:txBody>
        </p:sp>
        <p:sp>
          <p:nvSpPr>
            <p:cNvPr id="43" name="Freeform 67"/>
            <p:cNvSpPr/>
            <p:nvPr/>
          </p:nvSpPr>
          <p:spPr bwMode="auto">
            <a:xfrm>
              <a:off x="1978" y="2237"/>
              <a:ext cx="103"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a:defRPr/>
              </a:pPr>
              <a:endParaRPr lang="zh-CN" altLang="en-US" sz="1795" b="1">
                <a:ln>
                  <a:solidFill>
                    <a:srgbClr val="0070C0"/>
                  </a:solidFill>
                </a:ln>
              </a:endParaRPr>
            </a:p>
          </p:txBody>
        </p:sp>
        <p:sp>
          <p:nvSpPr>
            <p:cNvPr id="44" name="Freeform 68"/>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a:defRPr/>
              </a:pPr>
              <a:endParaRPr lang="zh-CN" altLang="en-US" sz="1795" b="1">
                <a:ln>
                  <a:solidFill>
                    <a:srgbClr val="0070C0"/>
                  </a:solidFill>
                </a:ln>
              </a:endParaRPr>
            </a:p>
          </p:txBody>
        </p:sp>
        <p:sp>
          <p:nvSpPr>
            <p:cNvPr id="45" name="Line 69"/>
            <p:cNvSpPr>
              <a:spLocks noChangeShapeType="1"/>
            </p:cNvSpPr>
            <p:nvPr/>
          </p:nvSpPr>
          <p:spPr bwMode="auto">
            <a:xfrm>
              <a:off x="2109" y="2258"/>
              <a:ext cx="363" cy="0"/>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795" b="1">
                <a:ln>
                  <a:solidFill>
                    <a:srgbClr val="0070C0"/>
                  </a:solidFill>
                </a:ln>
              </a:endParaRPr>
            </a:p>
          </p:txBody>
        </p:sp>
      </p:grpSp>
      <p:sp>
        <p:nvSpPr>
          <p:cNvPr id="46" name="Freeform 71"/>
          <p:cNvSpPr/>
          <p:nvPr/>
        </p:nvSpPr>
        <p:spPr bwMode="auto">
          <a:xfrm>
            <a:off x="3320137" y="3435343"/>
            <a:ext cx="614239" cy="64907"/>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795" b="1">
              <a:ln>
                <a:solidFill>
                  <a:srgbClr val="0070C0"/>
                </a:solidFill>
              </a:ln>
            </a:endParaRPr>
          </a:p>
        </p:txBody>
      </p:sp>
      <p:sp>
        <p:nvSpPr>
          <p:cNvPr id="47" name="Freeform 72"/>
          <p:cNvSpPr/>
          <p:nvPr/>
        </p:nvSpPr>
        <p:spPr bwMode="auto">
          <a:xfrm>
            <a:off x="4364976" y="3435343"/>
            <a:ext cx="614239" cy="64907"/>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795" b="1">
              <a:ln>
                <a:solidFill>
                  <a:srgbClr val="0070C0"/>
                </a:solidFill>
              </a:ln>
            </a:endParaRPr>
          </a:p>
        </p:txBody>
      </p:sp>
      <p:sp>
        <p:nvSpPr>
          <p:cNvPr id="48" name="Freeform 73"/>
          <p:cNvSpPr/>
          <p:nvPr/>
        </p:nvSpPr>
        <p:spPr bwMode="auto">
          <a:xfrm>
            <a:off x="5349658" y="3435343"/>
            <a:ext cx="614239" cy="64907"/>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795" b="1">
              <a:ln>
                <a:solidFill>
                  <a:srgbClr val="0070C0"/>
                </a:solidFill>
              </a:ln>
            </a:endParaRPr>
          </a:p>
        </p:txBody>
      </p:sp>
      <p:sp>
        <p:nvSpPr>
          <p:cNvPr id="51" name="立方体 50"/>
          <p:cNvSpPr/>
          <p:nvPr/>
        </p:nvSpPr>
        <p:spPr>
          <a:xfrm>
            <a:off x="2889536" y="3390141"/>
            <a:ext cx="386274" cy="400522"/>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52" name="立方体 51"/>
          <p:cNvSpPr/>
          <p:nvPr/>
        </p:nvSpPr>
        <p:spPr>
          <a:xfrm>
            <a:off x="3969204" y="3390141"/>
            <a:ext cx="386274" cy="400522"/>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53" name="立方体 52"/>
          <p:cNvSpPr/>
          <p:nvPr/>
        </p:nvSpPr>
        <p:spPr>
          <a:xfrm>
            <a:off x="4968135" y="3390141"/>
            <a:ext cx="387857" cy="400522"/>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54" name="立方体 53"/>
          <p:cNvSpPr/>
          <p:nvPr/>
        </p:nvSpPr>
        <p:spPr>
          <a:xfrm>
            <a:off x="5967063" y="3390141"/>
            <a:ext cx="387858" cy="400522"/>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65569" name="Text Box 24"/>
          <p:cNvSpPr txBox="1">
            <a:spLocks noChangeArrowheads="1"/>
          </p:cNvSpPr>
          <p:nvPr/>
        </p:nvSpPr>
        <p:spPr bwMode="auto">
          <a:xfrm>
            <a:off x="2856292" y="3736691"/>
            <a:ext cx="321628" cy="3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596" b="1" dirty="0">
                <a:solidFill>
                  <a:srgbClr val="0000FF"/>
                </a:solidFill>
                <a:latin typeface="微软雅黑" panose="020B0503020204020204" pitchFamily="34" charset="-122"/>
                <a:ea typeface="微软雅黑" panose="020B0503020204020204" pitchFamily="34" charset="-122"/>
              </a:rPr>
              <a:t>C</a:t>
            </a:r>
          </a:p>
        </p:txBody>
      </p:sp>
      <p:sp>
        <p:nvSpPr>
          <p:cNvPr id="65570" name="Text Box 24"/>
          <p:cNvSpPr txBox="1">
            <a:spLocks noChangeArrowheads="1"/>
          </p:cNvSpPr>
          <p:nvPr/>
        </p:nvSpPr>
        <p:spPr bwMode="auto">
          <a:xfrm>
            <a:off x="3932793" y="3736691"/>
            <a:ext cx="345607" cy="3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596" b="1">
                <a:solidFill>
                  <a:srgbClr val="0000FF"/>
                </a:solidFill>
                <a:latin typeface="微软雅黑" panose="020B0503020204020204" pitchFamily="34" charset="-122"/>
                <a:ea typeface="微软雅黑" panose="020B0503020204020204" pitchFamily="34" charset="-122"/>
              </a:rPr>
              <a:t>D</a:t>
            </a:r>
          </a:p>
        </p:txBody>
      </p:sp>
      <p:sp>
        <p:nvSpPr>
          <p:cNvPr id="65571" name="Text Box 24"/>
          <p:cNvSpPr txBox="1">
            <a:spLocks noChangeArrowheads="1"/>
          </p:cNvSpPr>
          <p:nvPr/>
        </p:nvSpPr>
        <p:spPr bwMode="auto">
          <a:xfrm>
            <a:off x="4949137" y="3736691"/>
            <a:ext cx="300848" cy="3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596" b="1">
                <a:solidFill>
                  <a:srgbClr val="0000FF"/>
                </a:solidFill>
                <a:latin typeface="微软雅黑" panose="020B0503020204020204" pitchFamily="34" charset="-122"/>
                <a:ea typeface="微软雅黑" panose="020B0503020204020204" pitchFamily="34" charset="-122"/>
              </a:rPr>
              <a:t>E</a:t>
            </a:r>
          </a:p>
        </p:txBody>
      </p:sp>
      <p:sp>
        <p:nvSpPr>
          <p:cNvPr id="65572" name="Text Box 24"/>
          <p:cNvSpPr txBox="1">
            <a:spLocks noChangeArrowheads="1"/>
          </p:cNvSpPr>
          <p:nvPr/>
        </p:nvSpPr>
        <p:spPr bwMode="auto">
          <a:xfrm>
            <a:off x="5963897" y="3736691"/>
            <a:ext cx="297651" cy="3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596" b="1">
                <a:solidFill>
                  <a:srgbClr val="0000FF"/>
                </a:solidFill>
                <a:latin typeface="微软雅黑" panose="020B0503020204020204" pitchFamily="34" charset="-122"/>
                <a:ea typeface="微软雅黑" panose="020B0503020204020204" pitchFamily="34" charset="-122"/>
              </a:rPr>
              <a:t>F</a:t>
            </a:r>
          </a:p>
        </p:txBody>
      </p:sp>
      <p:sp>
        <p:nvSpPr>
          <p:cNvPr id="65573" name="AutoShape 5"/>
          <p:cNvSpPr>
            <a:spLocks noChangeArrowheads="1"/>
          </p:cNvSpPr>
          <p:nvPr/>
        </p:nvSpPr>
        <p:spPr bwMode="auto">
          <a:xfrm>
            <a:off x="503669" y="846063"/>
            <a:ext cx="8111263"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65574" name="Rectangle 6"/>
          <p:cNvSpPr>
            <a:spLocks noChangeArrowheads="1"/>
          </p:cNvSpPr>
          <p:nvPr/>
        </p:nvSpPr>
        <p:spPr bwMode="auto">
          <a:xfrm>
            <a:off x="3691767" y="819150"/>
            <a:ext cx="1717653"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94" b="1">
                <a:solidFill>
                  <a:schemeClr val="bg1"/>
                </a:solidFill>
                <a:ea typeface="微软雅黑" panose="020B0503020204020204" pitchFamily="34" charset="-122"/>
              </a:rPr>
              <a:t>电路交换举例</a:t>
            </a:r>
          </a:p>
        </p:txBody>
      </p:sp>
      <p:sp>
        <p:nvSpPr>
          <p:cNvPr id="65575" name="Rectangle 68"/>
          <p:cNvSpPr>
            <a:spLocks noChangeArrowheads="1"/>
          </p:cNvSpPr>
          <p:nvPr/>
        </p:nvSpPr>
        <p:spPr bwMode="auto">
          <a:xfrm>
            <a:off x="514088" y="1401067"/>
            <a:ext cx="7739483" cy="936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en-US" altLang="zh-CN" sz="1994" b="1" dirty="0">
                <a:latin typeface="微软雅黑" panose="020B0503020204020204" pitchFamily="34" charset="-122"/>
                <a:ea typeface="微软雅黑" panose="020B0503020204020204" pitchFamily="34" charset="-122"/>
              </a:rPr>
              <a:t>A </a:t>
            </a:r>
            <a:r>
              <a:rPr lang="zh-CN" altLang="en-US" sz="1994" b="1" dirty="0">
                <a:latin typeface="微软雅黑" panose="020B0503020204020204" pitchFamily="34" charset="-122"/>
                <a:ea typeface="微软雅黑" panose="020B0503020204020204" pitchFamily="34" charset="-122"/>
              </a:rPr>
              <a:t>和 </a:t>
            </a:r>
            <a:r>
              <a:rPr lang="en-US" altLang="zh-CN" sz="1994" b="1" dirty="0">
                <a:latin typeface="微软雅黑" panose="020B0503020204020204" pitchFamily="34" charset="-122"/>
                <a:ea typeface="微软雅黑" panose="020B0503020204020204" pitchFamily="34" charset="-122"/>
              </a:rPr>
              <a:t>B </a:t>
            </a:r>
            <a:r>
              <a:rPr lang="zh-CN" altLang="en-US" sz="1994" b="1" dirty="0">
                <a:latin typeface="微软雅黑" panose="020B0503020204020204" pitchFamily="34" charset="-122"/>
                <a:ea typeface="微软雅黑" panose="020B0503020204020204" pitchFamily="34" charset="-122"/>
              </a:rPr>
              <a:t>通话经过四个交换机。</a:t>
            </a:r>
          </a:p>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通话在 </a:t>
            </a:r>
            <a:r>
              <a:rPr lang="en-US" altLang="zh-CN" sz="1994" b="1" dirty="0">
                <a:latin typeface="微软雅黑" panose="020B0503020204020204" pitchFamily="34" charset="-122"/>
                <a:ea typeface="微软雅黑" panose="020B0503020204020204" pitchFamily="34" charset="-122"/>
              </a:rPr>
              <a:t>A </a:t>
            </a:r>
            <a:r>
              <a:rPr lang="zh-CN" altLang="en-US" sz="1994" b="1" dirty="0">
                <a:latin typeface="微软雅黑" panose="020B0503020204020204" pitchFamily="34" charset="-122"/>
                <a:ea typeface="微软雅黑" panose="020B0503020204020204" pitchFamily="34" charset="-122"/>
              </a:rPr>
              <a:t>到 </a:t>
            </a:r>
            <a:r>
              <a:rPr lang="en-US" altLang="zh-CN" sz="1994" b="1" dirty="0">
                <a:latin typeface="微软雅黑" panose="020B0503020204020204" pitchFamily="34" charset="-122"/>
                <a:ea typeface="微软雅黑" panose="020B0503020204020204" pitchFamily="34" charset="-122"/>
              </a:rPr>
              <a:t>B </a:t>
            </a:r>
            <a:r>
              <a:rPr lang="zh-CN" altLang="en-US" sz="1994" b="1" dirty="0">
                <a:latin typeface="微软雅黑" panose="020B0503020204020204" pitchFamily="34" charset="-122"/>
                <a:ea typeface="微软雅黑" panose="020B0503020204020204" pitchFamily="34" charset="-122"/>
              </a:rPr>
              <a:t>的连接上进行。</a:t>
            </a:r>
          </a:p>
        </p:txBody>
      </p:sp>
      <p:sp>
        <p:nvSpPr>
          <p:cNvPr id="67" name="Line 26"/>
          <p:cNvSpPr>
            <a:spLocks noChangeShapeType="1"/>
          </p:cNvSpPr>
          <p:nvPr/>
        </p:nvSpPr>
        <p:spPr bwMode="auto">
          <a:xfrm>
            <a:off x="1659476" y="3592268"/>
            <a:ext cx="5771947" cy="0"/>
          </a:xfrm>
          <a:prstGeom prst="line">
            <a:avLst/>
          </a:prstGeom>
          <a:noFill/>
          <a:ln w="28575">
            <a:solidFill>
              <a:srgbClr val="C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795" b="1">
              <a:ln>
                <a:solidFill>
                  <a:srgbClr val="0070C0"/>
                </a:solidFill>
              </a:ln>
            </a:endParaRPr>
          </a:p>
        </p:txBody>
      </p:sp>
      <p:pic>
        <p:nvPicPr>
          <p:cNvPr id="65563" name="图片 4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3410723"/>
            <a:ext cx="587326" cy="5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4" name="图片 4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1610" y="3410723"/>
            <a:ext cx="585743" cy="5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ectangle 68"/>
          <p:cNvSpPr>
            <a:spLocks noChangeArrowheads="1"/>
          </p:cNvSpPr>
          <p:nvPr/>
        </p:nvSpPr>
        <p:spPr bwMode="auto">
          <a:xfrm>
            <a:off x="503669" y="5314950"/>
            <a:ext cx="8111263" cy="1358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solidFill>
                  <a:prstClr val="black"/>
                </a:solidFill>
                <a:latin typeface="微软雅黑" panose="020B0503020204020204" pitchFamily="34" charset="-122"/>
                <a:ea typeface="微软雅黑" panose="020B0503020204020204" pitchFamily="34" charset="-122"/>
              </a:rPr>
              <a:t>计算机数据具有突发性。</a:t>
            </a:r>
          </a:p>
          <a:p>
            <a:pPr marL="284950" indent="-284950">
              <a:lnSpc>
                <a:spcPts val="3291"/>
              </a:lnSpc>
              <a:buClr>
                <a:srgbClr val="0070C0"/>
              </a:buClr>
              <a:buFont typeface="Wingdings" panose="05000000000000000000" pitchFamily="2" charset="2"/>
              <a:buChar char="l"/>
            </a:pPr>
            <a:r>
              <a:rPr lang="zh-CN" altLang="en-US" sz="1994" b="1" dirty="0">
                <a:solidFill>
                  <a:prstClr val="black"/>
                </a:solidFill>
                <a:latin typeface="微软雅黑" panose="020B0503020204020204" pitchFamily="34" charset="-122"/>
                <a:ea typeface="微软雅黑" panose="020B0503020204020204" pitchFamily="34" charset="-122"/>
              </a:rPr>
              <a:t>这导致在传送计算机数据时，通信线路的利用率很低（</a:t>
            </a:r>
            <a:r>
              <a:rPr lang="zh-CN" altLang="zh-CN" sz="1994" b="1" dirty="0">
                <a:solidFill>
                  <a:prstClr val="black"/>
                </a:solidFill>
                <a:latin typeface="微软雅黑" panose="020B0503020204020204" pitchFamily="34" charset="-122"/>
                <a:ea typeface="微软雅黑" panose="020B0503020204020204" pitchFamily="34" charset="-122"/>
              </a:rPr>
              <a:t>用来传送数据的时间往往不到</a:t>
            </a:r>
            <a:r>
              <a:rPr lang="en-US" altLang="zh-CN" sz="1994" b="1" dirty="0">
                <a:solidFill>
                  <a:prstClr val="black"/>
                </a:solidFill>
                <a:latin typeface="微软雅黑" panose="020B0503020204020204" pitchFamily="34" charset="-122"/>
                <a:ea typeface="微软雅黑" panose="020B0503020204020204" pitchFamily="34" charset="-122"/>
              </a:rPr>
              <a:t> 10% </a:t>
            </a:r>
            <a:r>
              <a:rPr lang="zh-CN" altLang="zh-CN" sz="1994" b="1" dirty="0">
                <a:solidFill>
                  <a:prstClr val="black"/>
                </a:solidFill>
                <a:latin typeface="微软雅黑" panose="020B0503020204020204" pitchFamily="34" charset="-122"/>
                <a:ea typeface="微软雅黑" panose="020B0503020204020204" pitchFamily="34" charset="-122"/>
              </a:rPr>
              <a:t>甚至</a:t>
            </a:r>
            <a:r>
              <a:rPr lang="zh-CN" altLang="en-US" sz="1994" b="1" dirty="0">
                <a:solidFill>
                  <a:prstClr val="black"/>
                </a:solidFill>
                <a:latin typeface="微软雅黑" panose="020B0503020204020204" pitchFamily="34" charset="-122"/>
                <a:ea typeface="微软雅黑" panose="020B0503020204020204" pitchFamily="34" charset="-122"/>
              </a:rPr>
              <a:t>不到</a:t>
            </a:r>
            <a:r>
              <a:rPr lang="en-US" altLang="zh-CN" sz="1994" b="1" dirty="0">
                <a:solidFill>
                  <a:prstClr val="black"/>
                </a:solidFill>
                <a:latin typeface="微软雅黑" panose="020B0503020204020204" pitchFamily="34" charset="-122"/>
                <a:ea typeface="微软雅黑" panose="020B0503020204020204" pitchFamily="34" charset="-122"/>
              </a:rPr>
              <a:t> 1% </a:t>
            </a:r>
            <a:r>
              <a:rPr lang="zh-CN" altLang="en-US" sz="1994" b="1"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4073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4000"/>
                                        <p:tgtEl>
                                          <p:spTgt spid="67"/>
                                        </p:tgtEl>
                                      </p:cBhvr>
                                    </p:animEffect>
                                  </p:childTnLst>
                                </p:cTn>
                              </p:par>
                            </p:childTnLst>
                          </p:cTn>
                        </p:par>
                        <p:par>
                          <p:cTn id="8" fill="hold">
                            <p:stCondLst>
                              <p:cond delay="5000"/>
                            </p:stCondLst>
                            <p:childTnLst>
                              <p:par>
                                <p:cTn id="9" presetID="35" presetClass="emph" presetSubtype="0" repeatCount="5000" fill="hold" grpId="1" nodeType="afterEffect">
                                  <p:stCondLst>
                                    <p:cond delay="0"/>
                                  </p:stCondLst>
                                  <p:childTnLst>
                                    <p:anim calcmode="discrete" valueType="str">
                                      <p:cBhvr>
                                        <p:cTn id="10" dur="1000" fill="hold"/>
                                        <p:tgtEl>
                                          <p:spTgt spid="67"/>
                                        </p:tgtEl>
                                        <p:attrNameLst>
                                          <p:attrName>style.visibility</p:attrName>
                                        </p:attrNameLst>
                                      </p:cBhvr>
                                      <p:tavLst>
                                        <p:tav tm="0">
                                          <p:val>
                                            <p:strVal val="hidden"/>
                                          </p:val>
                                        </p:tav>
                                        <p:tav tm="50000">
                                          <p:val>
                                            <p:strVal val="visible"/>
                                          </p:val>
                                        </p:tav>
                                      </p:tavLst>
                                    </p:anim>
                                  </p:childTnLst>
                                </p:cTn>
                              </p:par>
                            </p:childTnLst>
                          </p:cTn>
                        </p:par>
                        <p:par>
                          <p:cTn id="11" fill="hold">
                            <p:stCondLst>
                              <p:cond delay="10000"/>
                            </p:stCondLst>
                            <p:childTnLst>
                              <p:par>
                                <p:cTn id="12" presetID="22" presetClass="exit" presetSubtype="2" fill="hold" grpId="2" nodeType="afterEffect">
                                  <p:stCondLst>
                                    <p:cond delay="0"/>
                                  </p:stCondLst>
                                  <p:childTnLst>
                                    <p:animEffect transition="out" filter="wipe(right)">
                                      <p:cBhvr>
                                        <p:cTn id="13" dur="3000"/>
                                        <p:tgtEl>
                                          <p:spTgt spid="67"/>
                                        </p:tgtEl>
                                      </p:cBhvr>
                                    </p:animEffect>
                                    <p:set>
                                      <p:cBhvr>
                                        <p:cTn id="14" dur="1" fill="hold">
                                          <p:stCondLst>
                                            <p:cond delay="29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7"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5"/>
          <p:cNvSpPr>
            <a:spLocks noChangeArrowheads="1"/>
          </p:cNvSpPr>
          <p:nvPr/>
        </p:nvSpPr>
        <p:spPr bwMode="auto">
          <a:xfrm>
            <a:off x="503669" y="1748276"/>
            <a:ext cx="8111263" cy="30870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7587" name="矩形 2"/>
          <p:cNvSpPr>
            <a:spLocks noChangeArrowheads="1"/>
          </p:cNvSpPr>
          <p:nvPr/>
        </p:nvSpPr>
        <p:spPr bwMode="auto">
          <a:xfrm>
            <a:off x="614239" y="1706671"/>
            <a:ext cx="2871316"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anose="020B0503020204020204" pitchFamily="34" charset="-122"/>
                <a:ea typeface="微软雅黑" panose="020B0503020204020204" pitchFamily="34" charset="-122"/>
              </a:rPr>
              <a:t>2. </a:t>
            </a:r>
            <a:r>
              <a:rPr lang="zh-CN" altLang="en-US" sz="1994" b="1" dirty="0">
                <a:latin typeface="微软雅黑" panose="020B0503020204020204" pitchFamily="34" charset="-122"/>
                <a:ea typeface="微软雅黑" panose="020B0503020204020204" pitchFamily="34" charset="-122"/>
              </a:rPr>
              <a:t>分组交换的主要特点 </a:t>
            </a:r>
          </a:p>
        </p:txBody>
      </p:sp>
      <p:sp>
        <p:nvSpPr>
          <p:cNvPr id="67588" name="矩形 3"/>
          <p:cNvSpPr>
            <a:spLocks noChangeArrowheads="1"/>
          </p:cNvSpPr>
          <p:nvPr/>
        </p:nvSpPr>
        <p:spPr bwMode="auto">
          <a:xfrm>
            <a:off x="503669" y="2125052"/>
            <a:ext cx="7630122" cy="93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zh-CN" sz="1994" b="1" dirty="0">
                <a:latin typeface="微软雅黑" panose="020B0503020204020204" pitchFamily="34" charset="-122"/>
                <a:ea typeface="微软雅黑" panose="020B0503020204020204" pitchFamily="34" charset="-122"/>
              </a:rPr>
              <a:t>分组交换则采用</a:t>
            </a:r>
            <a:r>
              <a:rPr lang="zh-CN" altLang="zh-CN" sz="1994" b="1" dirty="0">
                <a:solidFill>
                  <a:srgbClr val="0000FF"/>
                </a:solidFill>
                <a:latin typeface="微软雅黑" panose="020B0503020204020204" pitchFamily="34" charset="-122"/>
                <a:ea typeface="微软雅黑" panose="020B0503020204020204" pitchFamily="34" charset="-122"/>
              </a:rPr>
              <a:t>存储转发</a:t>
            </a:r>
            <a:r>
              <a:rPr lang="zh-CN" altLang="zh-CN" sz="1994" b="1" dirty="0">
                <a:latin typeface="微软雅黑" panose="020B0503020204020204" pitchFamily="34" charset="-122"/>
                <a:ea typeface="微软雅黑" panose="020B0503020204020204" pitchFamily="34" charset="-122"/>
              </a:rPr>
              <a:t>技术</a:t>
            </a:r>
            <a:r>
              <a:rPr lang="zh-CN" altLang="en-US" sz="1994" b="1" dirty="0">
                <a:latin typeface="微软雅黑" panose="020B0503020204020204" pitchFamily="34" charset="-122"/>
                <a:ea typeface="微软雅黑" panose="020B0503020204020204" pitchFamily="34" charset="-122"/>
              </a:rPr>
              <a:t>。</a:t>
            </a:r>
            <a:endParaRPr lang="en-US" altLang="zh-CN" sz="1994" b="1" dirty="0">
              <a:latin typeface="微软雅黑" panose="020B0503020204020204" pitchFamily="34" charset="-122"/>
              <a:ea typeface="微软雅黑" panose="020B0503020204020204" pitchFamily="34" charset="-122"/>
            </a:endParaRPr>
          </a:p>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在发送端，先把较长的报文</a:t>
            </a:r>
            <a:r>
              <a:rPr lang="zh-CN" altLang="en-US" sz="1994" b="1" dirty="0">
                <a:solidFill>
                  <a:srgbClr val="0000FF"/>
                </a:solidFill>
                <a:latin typeface="微软雅黑" panose="020B0503020204020204" pitchFamily="34" charset="-122"/>
                <a:ea typeface="微软雅黑" panose="020B0503020204020204" pitchFamily="34" charset="-122"/>
              </a:rPr>
              <a:t>划分成较短的、固定长度的数据段。 </a:t>
            </a:r>
          </a:p>
        </p:txBody>
      </p:sp>
      <p:sp>
        <p:nvSpPr>
          <p:cNvPr id="67589" name="Line 8"/>
          <p:cNvSpPr>
            <a:spLocks noChangeShapeType="1"/>
          </p:cNvSpPr>
          <p:nvPr/>
        </p:nvSpPr>
        <p:spPr bwMode="auto">
          <a:xfrm>
            <a:off x="1828470" y="3384621"/>
            <a:ext cx="5600973" cy="0"/>
          </a:xfrm>
          <a:prstGeom prst="line">
            <a:avLst/>
          </a:prstGeom>
          <a:noFill/>
          <a:ln w="28575">
            <a:solidFill>
              <a:srgbClr val="00CC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7590" name="Text Box 9"/>
          <p:cNvSpPr txBox="1">
            <a:spLocks noChangeArrowheads="1"/>
          </p:cNvSpPr>
          <p:nvPr/>
        </p:nvSpPr>
        <p:spPr bwMode="auto">
          <a:xfrm>
            <a:off x="4318671" y="3234228"/>
            <a:ext cx="592076" cy="3371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596" b="1">
                <a:latin typeface="微软雅黑" panose="020B0503020204020204" pitchFamily="34" charset="-122"/>
                <a:ea typeface="微软雅黑" panose="020B0503020204020204" pitchFamily="34" charset="-122"/>
              </a:rPr>
              <a:t>报文</a:t>
            </a:r>
          </a:p>
        </p:txBody>
      </p:sp>
      <p:sp>
        <p:nvSpPr>
          <p:cNvPr id="67591" name="Rectangle 74"/>
          <p:cNvSpPr>
            <a:spLocks noChangeArrowheads="1"/>
          </p:cNvSpPr>
          <p:nvPr/>
        </p:nvSpPr>
        <p:spPr bwMode="auto">
          <a:xfrm>
            <a:off x="1828470" y="3599921"/>
            <a:ext cx="5600973" cy="430601"/>
          </a:xfrm>
          <a:prstGeom prst="rect">
            <a:avLst/>
          </a:prstGeom>
          <a:solidFill>
            <a:srgbClr val="CDF3CD"/>
          </a:solidFill>
          <a:ln w="19050">
            <a:solidFill>
              <a:srgbClr val="00CC00"/>
            </a:solidFill>
            <a:miter lim="800000"/>
          </a:ln>
        </p:spPr>
        <p:txBody>
          <a:bodyPr wrap="none" anchor="ctr"/>
          <a:lstStyle/>
          <a:p>
            <a:endParaRPr lang="zh-CN" altLang="en-US" sz="1795" b="1">
              <a:solidFill>
                <a:srgbClr val="000099"/>
              </a:solidFill>
            </a:endParaRPr>
          </a:p>
        </p:txBody>
      </p:sp>
      <p:grpSp>
        <p:nvGrpSpPr>
          <p:cNvPr id="8" name="Group 81"/>
          <p:cNvGrpSpPr/>
          <p:nvPr/>
        </p:nvGrpSpPr>
        <p:grpSpPr bwMode="auto">
          <a:xfrm>
            <a:off x="3026869" y="4059017"/>
            <a:ext cx="3170930" cy="919776"/>
            <a:chOff x="1882" y="2496"/>
            <a:chExt cx="1849" cy="581"/>
          </a:xfrm>
        </p:grpSpPr>
        <p:sp>
          <p:nvSpPr>
            <p:cNvPr id="67596" name="Text Box 78"/>
            <p:cNvSpPr txBox="1">
              <a:spLocks noChangeArrowheads="1"/>
            </p:cNvSpPr>
            <p:nvPr/>
          </p:nvSpPr>
          <p:spPr bwMode="auto">
            <a:xfrm>
              <a:off x="1882" y="2864"/>
              <a:ext cx="184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596" b="1" dirty="0">
                  <a:latin typeface="微软雅黑" panose="020B0503020204020204" pitchFamily="34" charset="-122"/>
                  <a:ea typeface="微软雅黑" panose="020B0503020204020204" pitchFamily="34" charset="-122"/>
                </a:rPr>
                <a:t>假定这个报文较长不便于传输</a:t>
              </a:r>
            </a:p>
          </p:txBody>
        </p:sp>
        <p:sp>
          <p:nvSpPr>
            <p:cNvPr id="67597" name="Line 79"/>
            <p:cNvSpPr>
              <a:spLocks noChangeShapeType="1"/>
            </p:cNvSpPr>
            <p:nvPr/>
          </p:nvSpPr>
          <p:spPr bwMode="auto">
            <a:xfrm flipV="1">
              <a:off x="2789" y="2496"/>
              <a:ext cx="91" cy="362"/>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grpSp>
      <p:cxnSp>
        <p:nvCxnSpPr>
          <p:cNvPr id="67593" name="直接连接符 10"/>
          <p:cNvCxnSpPr>
            <a:cxnSpLocks noChangeShapeType="1"/>
          </p:cNvCxnSpPr>
          <p:nvPr/>
        </p:nvCxnSpPr>
        <p:spPr bwMode="auto">
          <a:xfrm>
            <a:off x="1830052" y="3145574"/>
            <a:ext cx="0" cy="398939"/>
          </a:xfrm>
          <a:prstGeom prst="line">
            <a:avLst/>
          </a:prstGeom>
          <a:noFill/>
          <a:ln w="28575" algn="ctr">
            <a:solidFill>
              <a:srgbClr val="00CC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4" name="直接连接符 11"/>
          <p:cNvCxnSpPr>
            <a:cxnSpLocks noChangeShapeType="1"/>
          </p:cNvCxnSpPr>
          <p:nvPr/>
        </p:nvCxnSpPr>
        <p:spPr bwMode="auto">
          <a:xfrm>
            <a:off x="7413612" y="3145574"/>
            <a:ext cx="0" cy="398939"/>
          </a:xfrm>
          <a:prstGeom prst="line">
            <a:avLst/>
          </a:prstGeom>
          <a:noFill/>
          <a:ln w="28575" algn="ctr">
            <a:solidFill>
              <a:srgbClr val="00CC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595" name="Text Box 76"/>
          <p:cNvSpPr txBox="1">
            <a:spLocks noChangeArrowheads="1"/>
          </p:cNvSpPr>
          <p:nvPr/>
        </p:nvSpPr>
        <p:spPr bwMode="auto">
          <a:xfrm>
            <a:off x="1830052" y="3620502"/>
            <a:ext cx="5599391" cy="414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94" b="1" dirty="0">
                <a:solidFill>
                  <a:srgbClr val="0000FF"/>
                </a:solidFill>
              </a:rPr>
              <a:t>1101000110101010110101011100010011010010</a:t>
            </a:r>
          </a:p>
        </p:txBody>
      </p:sp>
      <p:grpSp>
        <p:nvGrpSpPr>
          <p:cNvPr id="3" name="组合 2"/>
          <p:cNvGrpSpPr/>
          <p:nvPr/>
        </p:nvGrpSpPr>
        <p:grpSpPr>
          <a:xfrm>
            <a:off x="1904642" y="3666557"/>
            <a:ext cx="5508972" cy="322658"/>
            <a:chOff x="1909947" y="2829071"/>
            <a:chExt cx="5524317" cy="323557"/>
          </a:xfrm>
        </p:grpSpPr>
        <p:sp>
          <p:nvSpPr>
            <p:cNvPr id="2" name="矩形 1"/>
            <p:cNvSpPr/>
            <p:nvPr/>
          </p:nvSpPr>
          <p:spPr>
            <a:xfrm>
              <a:off x="1909947" y="2829071"/>
              <a:ext cx="1958667" cy="323557"/>
            </a:xfrm>
            <a:prstGeom prst="rect">
              <a:avLst/>
            </a:prstGeom>
            <a:solidFill>
              <a:srgbClr val="66CCFF">
                <a:alpha val="40000"/>
              </a:srgbClr>
            </a:solidFill>
            <a:ln>
              <a:solidFill>
                <a:srgbClr val="0066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8" name="矩形 17"/>
            <p:cNvSpPr/>
            <p:nvPr/>
          </p:nvSpPr>
          <p:spPr>
            <a:xfrm>
              <a:off x="3868614" y="2829071"/>
              <a:ext cx="1856937" cy="323557"/>
            </a:xfrm>
            <a:prstGeom prst="rect">
              <a:avLst/>
            </a:prstGeom>
            <a:solidFill>
              <a:srgbClr val="66CCFF">
                <a:alpha val="40000"/>
              </a:srgbClr>
            </a:solidFill>
            <a:ln>
              <a:solidFill>
                <a:srgbClr val="0066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9" name="矩形 18"/>
            <p:cNvSpPr/>
            <p:nvPr/>
          </p:nvSpPr>
          <p:spPr>
            <a:xfrm>
              <a:off x="5725552" y="2829071"/>
              <a:ext cx="1708712" cy="323557"/>
            </a:xfrm>
            <a:prstGeom prst="rect">
              <a:avLst/>
            </a:prstGeom>
            <a:solidFill>
              <a:srgbClr val="66CCFF">
                <a:alpha val="40000"/>
              </a:srgbClr>
            </a:solidFill>
            <a:ln>
              <a:solidFill>
                <a:srgbClr val="0066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grpSp>
    </p:spTree>
    <p:extLst>
      <p:ext uri="{BB962C8B-B14F-4D97-AF65-F5344CB8AC3E}">
        <p14:creationId xmlns:p14="http://schemas.microsoft.com/office/powerpoint/2010/main" val="345010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10000" fill="hold" nodeType="afterEffect">
                                  <p:stCondLst>
                                    <p:cond delay="300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5"/>
          <p:cNvSpPr>
            <a:spLocks noChangeArrowheads="1"/>
          </p:cNvSpPr>
          <p:nvPr/>
        </p:nvSpPr>
        <p:spPr bwMode="auto">
          <a:xfrm>
            <a:off x="503669" y="1590980"/>
            <a:ext cx="8111263"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solidFill>
                <a:prstClr val="black"/>
              </a:solidFill>
              <a:ea typeface="宋体" panose="02010600030101010101" pitchFamily="2" charset="-122"/>
            </a:endParaRPr>
          </a:p>
        </p:txBody>
      </p:sp>
      <p:sp>
        <p:nvSpPr>
          <p:cNvPr id="68611" name="Rectangle 6"/>
          <p:cNvSpPr>
            <a:spLocks noChangeArrowheads="1"/>
          </p:cNvSpPr>
          <p:nvPr/>
        </p:nvSpPr>
        <p:spPr bwMode="auto">
          <a:xfrm>
            <a:off x="3435306" y="1567233"/>
            <a:ext cx="2230575"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94" b="1">
                <a:solidFill>
                  <a:prstClr val="white"/>
                </a:solidFill>
                <a:ea typeface="微软雅黑" panose="020B0503020204020204" pitchFamily="34" charset="-122"/>
              </a:rPr>
              <a:t>添加首部构成分组</a:t>
            </a:r>
          </a:p>
        </p:txBody>
      </p:sp>
      <p:sp>
        <p:nvSpPr>
          <p:cNvPr id="68612" name="Rectangle 68"/>
          <p:cNvSpPr>
            <a:spLocks noChangeArrowheads="1"/>
          </p:cNvSpPr>
          <p:nvPr/>
        </p:nvSpPr>
        <p:spPr bwMode="auto">
          <a:xfrm>
            <a:off x="503669" y="1985169"/>
            <a:ext cx="7739483" cy="398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994" b="1" dirty="0">
                <a:solidFill>
                  <a:prstClr val="black"/>
                </a:solidFill>
                <a:latin typeface="微软雅黑" panose="020B0503020204020204" pitchFamily="34" charset="-122"/>
                <a:ea typeface="微软雅黑" panose="020B0503020204020204" pitchFamily="34" charset="-122"/>
              </a:rPr>
              <a:t>每一个数据段前面添加上</a:t>
            </a:r>
            <a:r>
              <a:rPr lang="zh-CN" altLang="en-US" sz="1994" b="1" dirty="0">
                <a:solidFill>
                  <a:srgbClr val="0000FF"/>
                </a:solidFill>
                <a:latin typeface="微软雅黑" panose="020B0503020204020204" pitchFamily="34" charset="-122"/>
                <a:ea typeface="微软雅黑" panose="020B0503020204020204" pitchFamily="34" charset="-122"/>
              </a:rPr>
              <a:t>首部</a:t>
            </a:r>
            <a:r>
              <a:rPr lang="zh-CN" altLang="en-US" sz="1994" b="1" dirty="0">
                <a:solidFill>
                  <a:prstClr val="black"/>
                </a:solidFill>
                <a:latin typeface="微软雅黑" panose="020B0503020204020204" pitchFamily="34" charset="-122"/>
                <a:ea typeface="微软雅黑" panose="020B0503020204020204" pitchFamily="34" charset="-122"/>
              </a:rPr>
              <a:t>构成</a:t>
            </a:r>
            <a:r>
              <a:rPr lang="zh-CN" altLang="en-US" sz="1994" b="1" dirty="0">
                <a:solidFill>
                  <a:srgbClr val="0000FF"/>
                </a:solidFill>
                <a:latin typeface="微软雅黑" panose="020B0503020204020204" pitchFamily="34" charset="-122"/>
                <a:ea typeface="微软雅黑" panose="020B0503020204020204" pitchFamily="34" charset="-122"/>
              </a:rPr>
              <a:t>分组 </a:t>
            </a:r>
            <a:r>
              <a:rPr lang="en-US" altLang="zh-CN" sz="1994" b="1" dirty="0">
                <a:solidFill>
                  <a:prstClr val="black"/>
                </a:solidFill>
                <a:latin typeface="微软雅黑" panose="020B0503020204020204" pitchFamily="34" charset="-122"/>
                <a:ea typeface="微软雅黑" panose="020B0503020204020204" pitchFamily="34" charset="-122"/>
              </a:rPr>
              <a:t>(packet)</a:t>
            </a:r>
            <a:r>
              <a:rPr lang="zh-CN" altLang="en-US" sz="1994" b="1" dirty="0">
                <a:solidFill>
                  <a:prstClr val="black"/>
                </a:solidFill>
                <a:latin typeface="微软雅黑" panose="020B0503020204020204" pitchFamily="34" charset="-122"/>
                <a:ea typeface="微软雅黑" panose="020B0503020204020204" pitchFamily="34" charset="-122"/>
              </a:rPr>
              <a:t>。</a:t>
            </a:r>
          </a:p>
        </p:txBody>
      </p:sp>
      <p:sp>
        <p:nvSpPr>
          <p:cNvPr id="5" name="Rectangle 12"/>
          <p:cNvSpPr>
            <a:spLocks noChangeArrowheads="1"/>
          </p:cNvSpPr>
          <p:nvPr/>
        </p:nvSpPr>
        <p:spPr bwMode="auto">
          <a:xfrm>
            <a:off x="2021607" y="2757717"/>
            <a:ext cx="1864880" cy="430601"/>
          </a:xfrm>
          <a:prstGeom prst="rect">
            <a:avLst/>
          </a:prstGeom>
          <a:solidFill>
            <a:srgbClr val="B1D8F9"/>
          </a:solidFill>
          <a:ln w="28575">
            <a:solidFill>
              <a:srgbClr val="0070C0"/>
            </a:solidFill>
            <a:miter lim="800000"/>
          </a:ln>
        </p:spPr>
        <p:txBody>
          <a:bodyPr wrap="none" anchor="ctr"/>
          <a:lstStyle/>
          <a:p>
            <a:pPr algn="ctr"/>
            <a:r>
              <a:rPr lang="zh-CN" altLang="en-US" sz="1795" b="1">
                <a:solidFill>
                  <a:prstClr val="black"/>
                </a:solidFill>
                <a:latin typeface="微软雅黑" panose="020B0503020204020204" pitchFamily="34" charset="-122"/>
                <a:ea typeface="微软雅黑" panose="020B0503020204020204" pitchFamily="34" charset="-122"/>
              </a:rPr>
              <a:t>数     据</a:t>
            </a:r>
          </a:p>
        </p:txBody>
      </p:sp>
      <p:sp>
        <p:nvSpPr>
          <p:cNvPr id="6" name="Rectangle 13"/>
          <p:cNvSpPr>
            <a:spLocks noChangeArrowheads="1"/>
          </p:cNvSpPr>
          <p:nvPr/>
        </p:nvSpPr>
        <p:spPr bwMode="auto">
          <a:xfrm>
            <a:off x="3888070" y="2757717"/>
            <a:ext cx="1866464" cy="430601"/>
          </a:xfrm>
          <a:prstGeom prst="rect">
            <a:avLst/>
          </a:prstGeom>
          <a:solidFill>
            <a:srgbClr val="B1D8F9"/>
          </a:solidFill>
          <a:ln w="28575">
            <a:solidFill>
              <a:srgbClr val="0070C0"/>
            </a:solidFill>
            <a:miter lim="800000"/>
          </a:ln>
        </p:spPr>
        <p:txBody>
          <a:bodyPr wrap="none" anchor="ctr"/>
          <a:lstStyle/>
          <a:p>
            <a:pPr algn="ctr"/>
            <a:r>
              <a:rPr lang="zh-CN" altLang="en-US" sz="1795" b="1">
                <a:solidFill>
                  <a:prstClr val="black"/>
                </a:solidFill>
                <a:latin typeface="微软雅黑" panose="020B0503020204020204" pitchFamily="34" charset="-122"/>
                <a:ea typeface="微软雅黑" panose="020B0503020204020204" pitchFamily="34" charset="-122"/>
              </a:rPr>
              <a:t>数     据</a:t>
            </a:r>
          </a:p>
        </p:txBody>
      </p:sp>
      <p:sp>
        <p:nvSpPr>
          <p:cNvPr id="7" name="Rectangle 14"/>
          <p:cNvSpPr>
            <a:spLocks noChangeArrowheads="1"/>
          </p:cNvSpPr>
          <p:nvPr/>
        </p:nvSpPr>
        <p:spPr bwMode="auto">
          <a:xfrm>
            <a:off x="5756117" y="2757717"/>
            <a:ext cx="1866464" cy="430601"/>
          </a:xfrm>
          <a:prstGeom prst="rect">
            <a:avLst/>
          </a:prstGeom>
          <a:solidFill>
            <a:srgbClr val="B1D8F9"/>
          </a:solidFill>
          <a:ln w="28575">
            <a:solidFill>
              <a:srgbClr val="0070C0"/>
            </a:solidFill>
            <a:miter lim="800000"/>
          </a:ln>
        </p:spPr>
        <p:txBody>
          <a:bodyPr wrap="none" anchor="ctr"/>
          <a:lstStyle/>
          <a:p>
            <a:pPr algn="ctr"/>
            <a:r>
              <a:rPr lang="zh-CN" altLang="en-US" sz="1795" b="1">
                <a:solidFill>
                  <a:prstClr val="black"/>
                </a:solidFill>
                <a:latin typeface="微软雅黑" panose="020B0503020204020204" pitchFamily="34" charset="-122"/>
                <a:ea typeface="微软雅黑" panose="020B0503020204020204" pitchFamily="34" charset="-122"/>
              </a:rPr>
              <a:t>数     据</a:t>
            </a:r>
          </a:p>
        </p:txBody>
      </p:sp>
      <p:sp>
        <p:nvSpPr>
          <p:cNvPr id="8" name="Rectangle 16"/>
          <p:cNvSpPr>
            <a:spLocks noChangeArrowheads="1"/>
          </p:cNvSpPr>
          <p:nvPr/>
        </p:nvSpPr>
        <p:spPr bwMode="auto">
          <a:xfrm>
            <a:off x="1397870" y="3364041"/>
            <a:ext cx="622154" cy="430601"/>
          </a:xfrm>
          <a:prstGeom prst="rect">
            <a:avLst/>
          </a:prstGeom>
          <a:solidFill>
            <a:srgbClr val="00B050"/>
          </a:solidFill>
          <a:ln w="28575">
            <a:solidFill>
              <a:schemeClr val="tx1"/>
            </a:solidFill>
            <a:miter lim="800000"/>
          </a:ln>
        </p:spPr>
        <p:txBody>
          <a:bodyPr wrap="none" anchor="ctr"/>
          <a:lstStyle/>
          <a:p>
            <a:pPr algn="ctr"/>
            <a:r>
              <a:rPr lang="zh-CN" altLang="en-US" sz="1795" b="1">
                <a:solidFill>
                  <a:prstClr val="white"/>
                </a:solidFill>
                <a:latin typeface="微软雅黑" panose="020B0503020204020204" pitchFamily="34" charset="-122"/>
                <a:ea typeface="微软雅黑" panose="020B0503020204020204" pitchFamily="34" charset="-122"/>
              </a:rPr>
              <a:t>首部</a:t>
            </a:r>
          </a:p>
        </p:txBody>
      </p:sp>
      <p:sp>
        <p:nvSpPr>
          <p:cNvPr id="9" name="Rectangle 19"/>
          <p:cNvSpPr>
            <a:spLocks noChangeArrowheads="1"/>
          </p:cNvSpPr>
          <p:nvPr/>
        </p:nvSpPr>
        <p:spPr bwMode="auto">
          <a:xfrm>
            <a:off x="3264332" y="4089096"/>
            <a:ext cx="622155" cy="430601"/>
          </a:xfrm>
          <a:prstGeom prst="rect">
            <a:avLst/>
          </a:prstGeom>
          <a:solidFill>
            <a:srgbClr val="00B050"/>
          </a:solidFill>
          <a:ln w="28575">
            <a:solidFill>
              <a:schemeClr val="tx1"/>
            </a:solidFill>
            <a:miter lim="800000"/>
          </a:ln>
        </p:spPr>
        <p:txBody>
          <a:bodyPr wrap="none" anchor="ctr"/>
          <a:lstStyle/>
          <a:p>
            <a:pPr algn="ctr"/>
            <a:r>
              <a:rPr lang="zh-CN" altLang="en-US" sz="1795" b="1">
                <a:solidFill>
                  <a:prstClr val="white"/>
                </a:solidFill>
                <a:latin typeface="微软雅黑" panose="020B0503020204020204" pitchFamily="34" charset="-122"/>
                <a:ea typeface="微软雅黑" panose="020B0503020204020204" pitchFamily="34" charset="-122"/>
              </a:rPr>
              <a:t>首部</a:t>
            </a:r>
          </a:p>
        </p:txBody>
      </p:sp>
      <p:sp>
        <p:nvSpPr>
          <p:cNvPr id="10" name="Rectangle 20"/>
          <p:cNvSpPr>
            <a:spLocks noChangeArrowheads="1"/>
          </p:cNvSpPr>
          <p:nvPr/>
        </p:nvSpPr>
        <p:spPr bwMode="auto">
          <a:xfrm>
            <a:off x="5138711" y="4761909"/>
            <a:ext cx="622155" cy="430601"/>
          </a:xfrm>
          <a:prstGeom prst="rect">
            <a:avLst/>
          </a:prstGeom>
          <a:solidFill>
            <a:srgbClr val="00B050"/>
          </a:solidFill>
          <a:ln w="28575">
            <a:solidFill>
              <a:schemeClr val="tx1"/>
            </a:solidFill>
            <a:miter lim="800000"/>
          </a:ln>
        </p:spPr>
        <p:txBody>
          <a:bodyPr wrap="none" anchor="ctr"/>
          <a:lstStyle/>
          <a:p>
            <a:pPr algn="ctr"/>
            <a:r>
              <a:rPr lang="zh-CN" altLang="en-US" sz="1795" b="1">
                <a:solidFill>
                  <a:prstClr val="white"/>
                </a:solidFill>
                <a:latin typeface="微软雅黑" panose="020B0503020204020204" pitchFamily="34" charset="-122"/>
                <a:ea typeface="微软雅黑" panose="020B0503020204020204" pitchFamily="34" charset="-122"/>
              </a:rPr>
              <a:t>首部</a:t>
            </a:r>
          </a:p>
        </p:txBody>
      </p:sp>
      <p:grpSp>
        <p:nvGrpSpPr>
          <p:cNvPr id="11" name="Group 25"/>
          <p:cNvGrpSpPr/>
          <p:nvPr/>
        </p:nvGrpSpPr>
        <p:grpSpPr bwMode="auto">
          <a:xfrm>
            <a:off x="1386787" y="2789379"/>
            <a:ext cx="2488618" cy="478093"/>
            <a:chOff x="2063" y="2544"/>
            <a:chExt cx="1451" cy="302"/>
          </a:xfrm>
        </p:grpSpPr>
        <p:sp>
          <p:nvSpPr>
            <p:cNvPr id="68633" name="AutoShape 21"/>
            <p:cNvSpPr/>
            <p:nvPr/>
          </p:nvSpPr>
          <p:spPr bwMode="auto">
            <a:xfrm rot="5400000">
              <a:off x="2744" y="2075"/>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b="1">
                <a:solidFill>
                  <a:srgbClr val="000099"/>
                </a:solidFill>
                <a:ea typeface="宋体" panose="02010600030101010101" pitchFamily="2" charset="-122"/>
              </a:endParaRPr>
            </a:p>
          </p:txBody>
        </p:sp>
        <p:sp>
          <p:nvSpPr>
            <p:cNvPr id="68634" name="Text Box 24"/>
            <p:cNvSpPr txBox="1">
              <a:spLocks noChangeArrowheads="1"/>
            </p:cNvSpPr>
            <p:nvPr/>
          </p:nvSpPr>
          <p:spPr bwMode="auto">
            <a:xfrm>
              <a:off x="2627" y="2544"/>
              <a:ext cx="41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solidFill>
                    <a:srgbClr val="0000FF"/>
                  </a:solidFill>
                  <a:latin typeface="微软雅黑" panose="020B0503020204020204" pitchFamily="34" charset="-122"/>
                  <a:ea typeface="微软雅黑" panose="020B0503020204020204" pitchFamily="34" charset="-122"/>
                </a:rPr>
                <a:t>分组 </a:t>
              </a:r>
              <a:r>
                <a:rPr lang="en-US" altLang="zh-CN" sz="1396" b="1">
                  <a:solidFill>
                    <a:srgbClr val="0000FF"/>
                  </a:solidFill>
                  <a:latin typeface="微软雅黑" panose="020B0503020204020204" pitchFamily="34" charset="-122"/>
                  <a:ea typeface="微软雅黑" panose="020B0503020204020204" pitchFamily="34" charset="-122"/>
                </a:rPr>
                <a:t>1</a:t>
              </a:r>
            </a:p>
          </p:txBody>
        </p:sp>
      </p:grpSp>
      <p:grpSp>
        <p:nvGrpSpPr>
          <p:cNvPr id="14" name="Group 26"/>
          <p:cNvGrpSpPr/>
          <p:nvPr/>
        </p:nvGrpSpPr>
        <p:grpSpPr bwMode="auto">
          <a:xfrm>
            <a:off x="3264332" y="3561927"/>
            <a:ext cx="2488618" cy="487592"/>
            <a:chOff x="1973" y="2484"/>
            <a:chExt cx="1451" cy="308"/>
          </a:xfrm>
        </p:grpSpPr>
        <p:sp>
          <p:nvSpPr>
            <p:cNvPr id="68631" name="AutoShape 27"/>
            <p:cNvSpPr/>
            <p:nvPr/>
          </p:nvSpPr>
          <p:spPr bwMode="auto">
            <a:xfrm rot="5400000">
              <a:off x="2654" y="2021"/>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b="1">
                <a:solidFill>
                  <a:srgbClr val="000099"/>
                </a:solidFill>
                <a:ea typeface="宋体" panose="02010600030101010101" pitchFamily="2" charset="-122"/>
              </a:endParaRPr>
            </a:p>
          </p:txBody>
        </p:sp>
        <p:sp>
          <p:nvSpPr>
            <p:cNvPr id="68632" name="Text Box 28"/>
            <p:cNvSpPr txBox="1">
              <a:spLocks noChangeArrowheads="1"/>
            </p:cNvSpPr>
            <p:nvPr/>
          </p:nvSpPr>
          <p:spPr bwMode="auto">
            <a:xfrm>
              <a:off x="2513" y="2484"/>
              <a:ext cx="36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solidFill>
                    <a:srgbClr val="0000FF"/>
                  </a:solidFill>
                  <a:latin typeface="微软雅黑" panose="020B0503020204020204" pitchFamily="34" charset="-122"/>
                  <a:ea typeface="微软雅黑" panose="020B0503020204020204" pitchFamily="34" charset="-122"/>
                </a:rPr>
                <a:t>分组 </a:t>
              </a:r>
              <a:r>
                <a:rPr lang="en-US" altLang="zh-CN" sz="1396" b="1">
                  <a:solidFill>
                    <a:srgbClr val="0000FF"/>
                  </a:solidFill>
                  <a:latin typeface="微软雅黑" panose="020B0503020204020204" pitchFamily="34" charset="-122"/>
                  <a:ea typeface="微软雅黑" panose="020B0503020204020204" pitchFamily="34" charset="-122"/>
                </a:rPr>
                <a:t>2</a:t>
              </a:r>
            </a:p>
          </p:txBody>
        </p:sp>
      </p:grpSp>
      <p:grpSp>
        <p:nvGrpSpPr>
          <p:cNvPr id="17" name="Group 29"/>
          <p:cNvGrpSpPr/>
          <p:nvPr/>
        </p:nvGrpSpPr>
        <p:grpSpPr bwMode="auto">
          <a:xfrm>
            <a:off x="5132379" y="4255320"/>
            <a:ext cx="2488618" cy="468595"/>
            <a:chOff x="1883" y="2364"/>
            <a:chExt cx="1451" cy="296"/>
          </a:xfrm>
        </p:grpSpPr>
        <p:sp>
          <p:nvSpPr>
            <p:cNvPr id="68629" name="AutoShape 30"/>
            <p:cNvSpPr/>
            <p:nvPr/>
          </p:nvSpPr>
          <p:spPr bwMode="auto">
            <a:xfrm rot="5400000">
              <a:off x="2564" y="1889"/>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b="1">
                <a:solidFill>
                  <a:srgbClr val="000099"/>
                </a:solidFill>
                <a:ea typeface="宋体" panose="02010600030101010101" pitchFamily="2" charset="-122"/>
              </a:endParaRPr>
            </a:p>
          </p:txBody>
        </p:sp>
        <p:sp>
          <p:nvSpPr>
            <p:cNvPr id="68630" name="Text Box 31"/>
            <p:cNvSpPr txBox="1">
              <a:spLocks noChangeArrowheads="1"/>
            </p:cNvSpPr>
            <p:nvPr/>
          </p:nvSpPr>
          <p:spPr bwMode="auto">
            <a:xfrm>
              <a:off x="2411" y="2364"/>
              <a:ext cx="36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solidFill>
                    <a:srgbClr val="0000FF"/>
                  </a:solidFill>
                  <a:latin typeface="微软雅黑" panose="020B0503020204020204" pitchFamily="34" charset="-122"/>
                  <a:ea typeface="微软雅黑" panose="020B0503020204020204" pitchFamily="34" charset="-122"/>
                </a:rPr>
                <a:t>分组 </a:t>
              </a:r>
              <a:r>
                <a:rPr lang="en-US" altLang="zh-CN" sz="1396" b="1">
                  <a:solidFill>
                    <a:srgbClr val="0000FF"/>
                  </a:solidFill>
                  <a:latin typeface="微软雅黑" panose="020B0503020204020204" pitchFamily="34" charset="-122"/>
                  <a:ea typeface="微软雅黑" panose="020B0503020204020204" pitchFamily="34" charset="-122"/>
                </a:rPr>
                <a:t>3</a:t>
              </a:r>
            </a:p>
          </p:txBody>
        </p:sp>
      </p:grpSp>
      <p:grpSp>
        <p:nvGrpSpPr>
          <p:cNvPr id="20" name="组合 19"/>
          <p:cNvGrpSpPr/>
          <p:nvPr/>
        </p:nvGrpSpPr>
        <p:grpSpPr bwMode="auto">
          <a:xfrm>
            <a:off x="2021607" y="2407855"/>
            <a:ext cx="5600973" cy="307120"/>
            <a:chOff x="1898781" y="2727667"/>
            <a:chExt cx="5616840" cy="307975"/>
          </a:xfrm>
        </p:grpSpPr>
        <p:grpSp>
          <p:nvGrpSpPr>
            <p:cNvPr id="68624" name="Group 15"/>
            <p:cNvGrpSpPr/>
            <p:nvPr/>
          </p:nvGrpSpPr>
          <p:grpSpPr bwMode="auto">
            <a:xfrm>
              <a:off x="1898781" y="2727667"/>
              <a:ext cx="5616840" cy="307975"/>
              <a:chOff x="1247" y="1803"/>
              <a:chExt cx="3266" cy="194"/>
            </a:xfrm>
          </p:grpSpPr>
          <p:sp>
            <p:nvSpPr>
              <p:cNvPr id="68627" name="Line 2"/>
              <p:cNvSpPr>
                <a:spLocks noChangeShapeType="1"/>
              </p:cNvSpPr>
              <p:nvPr/>
            </p:nvSpPr>
            <p:spPr bwMode="auto">
              <a:xfrm>
                <a:off x="1247" y="1888"/>
                <a:ext cx="3266" cy="0"/>
              </a:xfrm>
              <a:prstGeom prst="line">
                <a:avLst/>
              </a:prstGeom>
              <a:noFill/>
              <a:ln w="28575">
                <a:solidFill>
                  <a:srgbClr val="00CC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solidFill>
                    <a:prstClr val="black"/>
                  </a:solidFill>
                  <a:ea typeface="宋体" panose="02010600030101010101" pitchFamily="2" charset="-122"/>
                </a:endParaRPr>
              </a:p>
            </p:txBody>
          </p:sp>
          <p:sp>
            <p:nvSpPr>
              <p:cNvPr id="68628" name="Text Box 3"/>
              <p:cNvSpPr txBox="1">
                <a:spLocks noChangeArrowheads="1"/>
              </p:cNvSpPr>
              <p:nvPr/>
            </p:nvSpPr>
            <p:spPr bwMode="auto">
              <a:xfrm>
                <a:off x="2699" y="1803"/>
                <a:ext cx="316" cy="19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solidFill>
                      <a:prstClr val="black"/>
                    </a:solidFill>
                    <a:latin typeface="微软雅黑" panose="020B0503020204020204" pitchFamily="34" charset="-122"/>
                    <a:ea typeface="微软雅黑" panose="020B0503020204020204" pitchFamily="34" charset="-122"/>
                  </a:rPr>
                  <a:t>报文</a:t>
                </a:r>
              </a:p>
            </p:txBody>
          </p:sp>
        </p:grpSp>
        <p:cxnSp>
          <p:nvCxnSpPr>
            <p:cNvPr id="68625" name="直接连接符 21"/>
            <p:cNvCxnSpPr>
              <a:cxnSpLocks noChangeShapeType="1"/>
            </p:cNvCxnSpPr>
            <p:nvPr/>
          </p:nvCxnSpPr>
          <p:spPr bwMode="auto">
            <a:xfrm>
              <a:off x="1900501" y="2727671"/>
              <a:ext cx="0" cy="295331"/>
            </a:xfrm>
            <a:prstGeom prst="line">
              <a:avLst/>
            </a:prstGeom>
            <a:noFill/>
            <a:ln w="28575" algn="ctr">
              <a:solidFill>
                <a:srgbClr val="00CC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26" name="直接连接符 22"/>
            <p:cNvCxnSpPr>
              <a:cxnSpLocks noChangeShapeType="1"/>
            </p:cNvCxnSpPr>
            <p:nvPr/>
          </p:nvCxnSpPr>
          <p:spPr bwMode="auto">
            <a:xfrm>
              <a:off x="7500522" y="2727671"/>
              <a:ext cx="0" cy="295331"/>
            </a:xfrm>
            <a:prstGeom prst="line">
              <a:avLst/>
            </a:prstGeom>
            <a:noFill/>
            <a:ln w="28575" algn="ctr">
              <a:solidFill>
                <a:srgbClr val="00CC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Text Box 33"/>
          <p:cNvSpPr txBox="1">
            <a:spLocks noChangeArrowheads="1"/>
          </p:cNvSpPr>
          <p:nvPr/>
        </p:nvSpPr>
        <p:spPr bwMode="auto">
          <a:xfrm>
            <a:off x="693394" y="4826816"/>
            <a:ext cx="3175679" cy="367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795" b="1">
                <a:solidFill>
                  <a:srgbClr val="CC00CC"/>
                </a:solidFill>
                <a:latin typeface="微软雅黑" panose="020B0503020204020204" pitchFamily="34" charset="-122"/>
                <a:ea typeface="微软雅黑" panose="020B0503020204020204" pitchFamily="34" charset="-122"/>
              </a:rPr>
              <a:t>请注意：现在左边是“前面”</a:t>
            </a:r>
          </a:p>
        </p:txBody>
      </p:sp>
    </p:spTree>
    <p:extLst>
      <p:ext uri="{BB962C8B-B14F-4D97-AF65-F5344CB8AC3E}">
        <p14:creationId xmlns:p14="http://schemas.microsoft.com/office/powerpoint/2010/main" val="324246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42" presetClass="path" presetSubtype="0" accel="50000" decel="50000" fill="hold" grpId="0" nodeType="withEffect">
                                  <p:stCondLst>
                                    <p:cond delay="0"/>
                                  </p:stCondLst>
                                  <p:childTnLst>
                                    <p:animMotion origin="layout" path="M 1.66667E-6 -0.00555 L 1.66667E-6 0.11934 " pathEditMode="relative" rAng="0" ptsTypes="AA">
                                      <p:cBhvr>
                                        <p:cTn id="8" dur="2000" fill="hold"/>
                                        <p:tgtEl>
                                          <p:spTgt spid="5"/>
                                        </p:tgtEl>
                                        <p:attrNameLst>
                                          <p:attrName>ppt_x</p:attrName>
                                          <p:attrName>ppt_y</p:attrName>
                                        </p:attrNameLst>
                                      </p:cBhvr>
                                      <p:rCtr x="0" y="6229"/>
                                    </p:animMotion>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500"/>
                                  </p:stCondLst>
                                  <p:childTnLst>
                                    <p:set>
                                      <p:cBhvr>
                                        <p:cTn id="14" dur="1" fill="hold">
                                          <p:stCondLst>
                                            <p:cond delay="0"/>
                                          </p:stCondLst>
                                        </p:cTn>
                                        <p:tgtEl>
                                          <p:spTgt spid="11"/>
                                        </p:tgtEl>
                                        <p:attrNameLst>
                                          <p:attrName>style.visibility</p:attrName>
                                        </p:attrNameLst>
                                      </p:cBhvr>
                                      <p:to>
                                        <p:strVal val="visible"/>
                                      </p:to>
                                    </p:set>
                                  </p:childTnLst>
                                </p:cTn>
                              </p:par>
                            </p:childTnLst>
                          </p:cTn>
                        </p:par>
                        <p:par>
                          <p:cTn id="15" fill="hold">
                            <p:stCondLst>
                              <p:cond delay="1000"/>
                            </p:stCondLst>
                            <p:childTnLst>
                              <p:par>
                                <p:cTn id="16" presetID="42" presetClass="path" presetSubtype="0" accel="50000" decel="50000" fill="hold" grpId="0" nodeType="afterEffect">
                                  <p:stCondLst>
                                    <p:cond delay="500"/>
                                  </p:stCondLst>
                                  <p:childTnLst>
                                    <p:animMotion origin="layout" path="M 4.16667E-6 3.57077E-6 L 4.16667E-6 0.26025 " pathEditMode="relative" rAng="0" ptsTypes="AA">
                                      <p:cBhvr>
                                        <p:cTn id="17" dur="2000" fill="hold"/>
                                        <p:tgtEl>
                                          <p:spTgt spid="6"/>
                                        </p:tgtEl>
                                        <p:attrNameLst>
                                          <p:attrName>ppt_x</p:attrName>
                                          <p:attrName>ppt_y</p:attrName>
                                        </p:attrNameLst>
                                      </p:cBhvr>
                                      <p:rCtr x="0" y="13013"/>
                                    </p:animMotion>
                                  </p:childTnLst>
                                </p:cTn>
                              </p:par>
                            </p:childTnLst>
                          </p:cTn>
                        </p:par>
                        <p:par>
                          <p:cTn id="18" fill="hold">
                            <p:stCondLst>
                              <p:cond delay="3500"/>
                            </p:stCondLst>
                            <p:childTnLst>
                              <p:par>
                                <p:cTn id="19" presetID="1" presetClass="entr" presetSubtype="0" fill="hold" grpId="0" nodeType="afterEffect">
                                  <p:stCondLst>
                                    <p:cond delay="50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4000"/>
                            </p:stCondLst>
                            <p:childTnLst>
                              <p:par>
                                <p:cTn id="22" presetID="1" presetClass="entr" presetSubtype="0" fill="hold" nodeType="afterEffect">
                                  <p:stCondLst>
                                    <p:cond delay="50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4500"/>
                            </p:stCondLst>
                            <p:childTnLst>
                              <p:par>
                                <p:cTn id="25" presetID="42" presetClass="path" presetSubtype="0" accel="50000" decel="50000" fill="hold" grpId="0" nodeType="afterEffect">
                                  <p:stCondLst>
                                    <p:cond delay="500"/>
                                  </p:stCondLst>
                                  <p:childTnLst>
                                    <p:animMotion origin="layout" path="M 3.05556E-6 -0.01233 L 3.05556E-6 0.39161 " pathEditMode="relative" rAng="0" ptsTypes="AA">
                                      <p:cBhvr>
                                        <p:cTn id="26" dur="2000" fill="hold"/>
                                        <p:tgtEl>
                                          <p:spTgt spid="7"/>
                                        </p:tgtEl>
                                        <p:attrNameLst>
                                          <p:attrName>ppt_x</p:attrName>
                                          <p:attrName>ppt_y</p:attrName>
                                        </p:attrNameLst>
                                      </p:cBhvr>
                                      <p:rCtr x="0" y="20197"/>
                                    </p:animMotion>
                                  </p:childTnLst>
                                </p:cTn>
                              </p:par>
                            </p:childTnLst>
                          </p:cTn>
                        </p:par>
                        <p:par>
                          <p:cTn id="27" fill="hold">
                            <p:stCondLst>
                              <p:cond delay="7000"/>
                            </p:stCondLst>
                            <p:childTnLst>
                              <p:par>
                                <p:cTn id="28" presetID="1" presetClass="entr" presetSubtype="0" fill="hold" grpId="0" nodeType="afterEffect">
                                  <p:stCondLst>
                                    <p:cond delay="500"/>
                                  </p:stCondLst>
                                  <p:childTnLst>
                                    <p:set>
                                      <p:cBhvr>
                                        <p:cTn id="29" dur="1" fill="hold">
                                          <p:stCondLst>
                                            <p:cond delay="0"/>
                                          </p:stCondLst>
                                        </p:cTn>
                                        <p:tgtEl>
                                          <p:spTgt spid="10"/>
                                        </p:tgtEl>
                                        <p:attrNameLst>
                                          <p:attrName>style.visibility</p:attrName>
                                        </p:attrNameLst>
                                      </p:cBhvr>
                                      <p:to>
                                        <p:strVal val="visible"/>
                                      </p:to>
                                    </p:set>
                                  </p:childTnLst>
                                </p:cTn>
                              </p:par>
                            </p:childTnLst>
                          </p:cTn>
                        </p:par>
                        <p:par>
                          <p:cTn id="30" fill="hold">
                            <p:stCondLst>
                              <p:cond delay="7500"/>
                            </p:stCondLst>
                            <p:childTnLst>
                              <p:par>
                                <p:cTn id="31" presetID="1" presetClass="entr" presetSubtype="0" fill="hold" nodeType="afterEffect">
                                  <p:stCondLst>
                                    <p:cond delay="500"/>
                                  </p:stCondLst>
                                  <p:childTnLst>
                                    <p:set>
                                      <p:cBhvr>
                                        <p:cTn id="32" dur="1" fill="hold">
                                          <p:stCondLst>
                                            <p:cond delay="0"/>
                                          </p:stCondLst>
                                        </p:cTn>
                                        <p:tgtEl>
                                          <p:spTgt spid="17"/>
                                        </p:tgtEl>
                                        <p:attrNameLst>
                                          <p:attrName>style.visibility</p:attrName>
                                        </p:attrNameLst>
                                      </p:cBhvr>
                                      <p:to>
                                        <p:strVal val="visible"/>
                                      </p:to>
                                    </p:set>
                                  </p:childTnLst>
                                </p:cTn>
                              </p:par>
                            </p:childTnLst>
                          </p:cTn>
                        </p:par>
                        <p:par>
                          <p:cTn id="33" fill="hold">
                            <p:stCondLst>
                              <p:cond delay="8000"/>
                            </p:stCondLst>
                            <p:childTnLst>
                              <p:par>
                                <p:cTn id="34" presetID="1" presetClass="entr" presetSubtype="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childTnLst>
                          </p:cTn>
                        </p:par>
                        <p:par>
                          <p:cTn id="36" fill="hold">
                            <p:stCondLst>
                              <p:cond delay="8000"/>
                            </p:stCondLst>
                            <p:childTnLst>
                              <p:par>
                                <p:cTn id="37" presetID="35" presetClass="emph" presetSubtype="0" repeatCount="3000" fill="hold" grpId="1" nodeType="afterEffect">
                                  <p:stCondLst>
                                    <p:cond delay="0"/>
                                  </p:stCondLst>
                                  <p:childTnLst>
                                    <p:anim calcmode="discrete" valueType="str">
                                      <p:cBhvr>
                                        <p:cTn id="38" dur="10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26" grpId="0"/>
      <p:bldP spid="2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5"/>
          <p:cNvSpPr>
            <a:spLocks noChangeArrowheads="1"/>
          </p:cNvSpPr>
          <p:nvPr/>
        </p:nvSpPr>
        <p:spPr bwMode="auto">
          <a:xfrm>
            <a:off x="503669" y="1590980"/>
            <a:ext cx="8111263"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solidFill>
                <a:prstClr val="black"/>
              </a:solidFill>
              <a:ea typeface="宋体" panose="02010600030101010101" pitchFamily="2" charset="-122"/>
            </a:endParaRPr>
          </a:p>
        </p:txBody>
      </p:sp>
      <p:sp>
        <p:nvSpPr>
          <p:cNvPr id="69635" name="Rectangle 6"/>
          <p:cNvSpPr>
            <a:spLocks noChangeArrowheads="1"/>
          </p:cNvSpPr>
          <p:nvPr/>
        </p:nvSpPr>
        <p:spPr bwMode="auto">
          <a:xfrm>
            <a:off x="3307076" y="1567233"/>
            <a:ext cx="2487034"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94" b="1" dirty="0">
                <a:solidFill>
                  <a:prstClr val="white"/>
                </a:solidFill>
                <a:ea typeface="微软雅黑" panose="020B0503020204020204" pitchFamily="34" charset="-122"/>
              </a:rPr>
              <a:t>分组交换的传输单元</a:t>
            </a:r>
          </a:p>
        </p:txBody>
      </p:sp>
      <p:sp>
        <p:nvSpPr>
          <p:cNvPr id="4" name="Rectangle 68"/>
          <p:cNvSpPr>
            <a:spLocks noChangeArrowheads="1"/>
          </p:cNvSpPr>
          <p:nvPr/>
        </p:nvSpPr>
        <p:spPr bwMode="auto">
          <a:xfrm>
            <a:off x="503669" y="1948695"/>
            <a:ext cx="7739483" cy="936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solidFill>
                  <a:prstClr val="black"/>
                </a:solidFill>
                <a:latin typeface="微软雅黑" panose="020B0503020204020204" pitchFamily="34" charset="-122"/>
                <a:ea typeface="微软雅黑" panose="020B0503020204020204" pitchFamily="34" charset="-122"/>
              </a:rPr>
              <a:t>分组交换网以“</a:t>
            </a:r>
            <a:r>
              <a:rPr lang="zh-CN" altLang="en-US" sz="1994" b="1" dirty="0">
                <a:solidFill>
                  <a:srgbClr val="0000FF"/>
                </a:solidFill>
                <a:latin typeface="微软雅黑" panose="020B0503020204020204" pitchFamily="34" charset="-122"/>
                <a:ea typeface="微软雅黑" panose="020B0503020204020204" pitchFamily="34" charset="-122"/>
              </a:rPr>
              <a:t>分组</a:t>
            </a:r>
            <a:r>
              <a:rPr lang="zh-CN" altLang="en-US" sz="1994" b="1" dirty="0">
                <a:solidFill>
                  <a:prstClr val="black"/>
                </a:solidFill>
                <a:latin typeface="微软雅黑" panose="020B0503020204020204" pitchFamily="34" charset="-122"/>
                <a:ea typeface="微软雅黑" panose="020B0503020204020204" pitchFamily="34" charset="-122"/>
              </a:rPr>
              <a:t>”作为数据传输单元。</a:t>
            </a:r>
          </a:p>
          <a:p>
            <a:pPr marL="284950" indent="-284950">
              <a:lnSpc>
                <a:spcPts val="3291"/>
              </a:lnSpc>
              <a:buClr>
                <a:srgbClr val="0070C0"/>
              </a:buClr>
              <a:buFont typeface="Wingdings" panose="05000000000000000000" pitchFamily="2" charset="2"/>
              <a:buChar char="l"/>
            </a:pPr>
            <a:r>
              <a:rPr lang="zh-CN" altLang="en-US" sz="1994" b="1" dirty="0">
                <a:solidFill>
                  <a:srgbClr val="0000FF"/>
                </a:solidFill>
                <a:latin typeface="微软雅黑" panose="020B0503020204020204" pitchFamily="34" charset="-122"/>
                <a:ea typeface="微软雅黑" panose="020B0503020204020204" pitchFamily="34" charset="-122"/>
              </a:rPr>
              <a:t>依次</a:t>
            </a:r>
            <a:r>
              <a:rPr lang="zh-CN" altLang="en-US" sz="1994" b="1" dirty="0">
                <a:solidFill>
                  <a:prstClr val="black"/>
                </a:solidFill>
                <a:latin typeface="微软雅黑" panose="020B0503020204020204" pitchFamily="34" charset="-122"/>
                <a:ea typeface="微软雅黑" panose="020B0503020204020204" pitchFamily="34" charset="-122"/>
              </a:rPr>
              <a:t>把各分组发送到接收端（假定接收端在左边）。</a:t>
            </a:r>
          </a:p>
        </p:txBody>
      </p:sp>
      <p:grpSp>
        <p:nvGrpSpPr>
          <p:cNvPr id="5" name="组合 4"/>
          <p:cNvGrpSpPr/>
          <p:nvPr/>
        </p:nvGrpSpPr>
        <p:grpSpPr bwMode="auto">
          <a:xfrm>
            <a:off x="1013178" y="2897029"/>
            <a:ext cx="2130840" cy="848536"/>
            <a:chOff x="2040721" y="2912943"/>
            <a:chExt cx="2135660" cy="849919"/>
          </a:xfrm>
        </p:grpSpPr>
        <p:sp>
          <p:nvSpPr>
            <p:cNvPr id="69651" name="Rectangle 2"/>
            <p:cNvSpPr>
              <a:spLocks noChangeArrowheads="1"/>
            </p:cNvSpPr>
            <p:nvPr/>
          </p:nvSpPr>
          <p:spPr bwMode="auto">
            <a:xfrm>
              <a:off x="2574636" y="3393568"/>
              <a:ext cx="1600274" cy="369294"/>
            </a:xfrm>
            <a:prstGeom prst="rect">
              <a:avLst/>
            </a:prstGeom>
            <a:solidFill>
              <a:srgbClr val="B1D8F9"/>
            </a:solidFill>
            <a:ln w="28575">
              <a:solidFill>
                <a:schemeClr val="tx1"/>
              </a:solidFill>
              <a:miter lim="800000"/>
            </a:ln>
          </p:spPr>
          <p:txBody>
            <a:bodyPr wrap="none" anchor="ctr"/>
            <a:lstStyle/>
            <a:p>
              <a:pPr algn="ctr" eaLnBrk="0" hangingPunct="0"/>
              <a:r>
                <a:rPr lang="zh-CN" altLang="en-US" sz="1596" b="1">
                  <a:solidFill>
                    <a:prstClr val="black"/>
                  </a:solidFill>
                  <a:latin typeface="微软雅黑" panose="020B0503020204020204" pitchFamily="34" charset="-122"/>
                  <a:ea typeface="微软雅黑" panose="020B0503020204020204" pitchFamily="34" charset="-122"/>
                </a:rPr>
                <a:t>数     据</a:t>
              </a:r>
            </a:p>
          </p:txBody>
        </p:sp>
        <p:sp>
          <p:nvSpPr>
            <p:cNvPr id="69652" name="Rectangle 10"/>
            <p:cNvSpPr>
              <a:spLocks noChangeArrowheads="1"/>
            </p:cNvSpPr>
            <p:nvPr/>
          </p:nvSpPr>
          <p:spPr bwMode="auto">
            <a:xfrm>
              <a:off x="2040721" y="3393568"/>
              <a:ext cx="533915" cy="369294"/>
            </a:xfrm>
            <a:prstGeom prst="rect">
              <a:avLst/>
            </a:prstGeom>
            <a:solidFill>
              <a:srgbClr val="00B050"/>
            </a:solidFill>
            <a:ln w="28575">
              <a:solidFill>
                <a:schemeClr val="tx1"/>
              </a:solidFill>
              <a:miter lim="800000"/>
            </a:ln>
          </p:spPr>
          <p:txBody>
            <a:bodyPr wrap="none" anchor="ctr"/>
            <a:lstStyle/>
            <a:p>
              <a:pPr algn="ctr" eaLnBrk="0" hangingPunct="0"/>
              <a:r>
                <a:rPr lang="zh-CN" altLang="en-US" sz="1596" b="1">
                  <a:solidFill>
                    <a:prstClr val="white"/>
                  </a:solidFill>
                  <a:latin typeface="微软雅黑" panose="020B0503020204020204" pitchFamily="34" charset="-122"/>
                  <a:ea typeface="微软雅黑" panose="020B0503020204020204" pitchFamily="34" charset="-122"/>
                </a:rPr>
                <a:t>首部</a:t>
              </a:r>
            </a:p>
          </p:txBody>
        </p:sp>
        <p:grpSp>
          <p:nvGrpSpPr>
            <p:cNvPr id="69653" name="Group 13"/>
            <p:cNvGrpSpPr/>
            <p:nvPr/>
          </p:nvGrpSpPr>
          <p:grpSpPr bwMode="auto">
            <a:xfrm>
              <a:off x="2042192" y="2912943"/>
              <a:ext cx="2134189" cy="418171"/>
              <a:chOff x="1973" y="2532"/>
              <a:chExt cx="1451" cy="308"/>
            </a:xfrm>
          </p:grpSpPr>
          <p:sp>
            <p:nvSpPr>
              <p:cNvPr id="69654" name="AutoShape 14"/>
              <p:cNvSpPr/>
              <p:nvPr/>
            </p:nvSpPr>
            <p:spPr bwMode="auto">
              <a:xfrm rot="5400000">
                <a:off x="2654" y="2069"/>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b="1">
                  <a:solidFill>
                    <a:srgbClr val="000099"/>
                  </a:solidFill>
                  <a:ea typeface="宋体" panose="02010600030101010101" pitchFamily="2" charset="-122"/>
                </a:endParaRPr>
              </a:p>
            </p:txBody>
          </p:sp>
          <p:sp>
            <p:nvSpPr>
              <p:cNvPr id="69655" name="Text Box 15"/>
              <p:cNvSpPr txBox="1">
                <a:spLocks noChangeArrowheads="1"/>
              </p:cNvSpPr>
              <p:nvPr/>
            </p:nvSpPr>
            <p:spPr bwMode="auto">
              <a:xfrm>
                <a:off x="248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solidFill>
                      <a:srgbClr val="0000FF"/>
                    </a:solidFill>
                    <a:latin typeface="微软雅黑" panose="020B0503020204020204" pitchFamily="34" charset="-122"/>
                    <a:ea typeface="微软雅黑" panose="020B0503020204020204" pitchFamily="34" charset="-122"/>
                  </a:rPr>
                  <a:t>分组 </a:t>
                </a:r>
                <a:r>
                  <a:rPr lang="en-US" altLang="zh-CN" sz="1396" b="1">
                    <a:solidFill>
                      <a:srgbClr val="0000FF"/>
                    </a:solidFill>
                    <a:latin typeface="微软雅黑" panose="020B0503020204020204" pitchFamily="34" charset="-122"/>
                    <a:ea typeface="微软雅黑" panose="020B0503020204020204" pitchFamily="34" charset="-122"/>
                  </a:rPr>
                  <a:t>1</a:t>
                </a:r>
              </a:p>
            </p:txBody>
          </p:sp>
        </p:grpSp>
      </p:grpSp>
      <p:grpSp>
        <p:nvGrpSpPr>
          <p:cNvPr id="11" name="组合 10"/>
          <p:cNvGrpSpPr/>
          <p:nvPr/>
        </p:nvGrpSpPr>
        <p:grpSpPr bwMode="auto">
          <a:xfrm>
            <a:off x="3506546" y="3389370"/>
            <a:ext cx="2127673" cy="846953"/>
            <a:chOff x="3642465" y="3652888"/>
            <a:chExt cx="2134187" cy="849919"/>
          </a:xfrm>
        </p:grpSpPr>
        <p:sp>
          <p:nvSpPr>
            <p:cNvPr id="69646" name="Rectangle 3"/>
            <p:cNvSpPr>
              <a:spLocks noChangeArrowheads="1"/>
            </p:cNvSpPr>
            <p:nvPr/>
          </p:nvSpPr>
          <p:spPr bwMode="auto">
            <a:xfrm>
              <a:off x="4176379" y="4133513"/>
              <a:ext cx="1600273" cy="369294"/>
            </a:xfrm>
            <a:prstGeom prst="rect">
              <a:avLst/>
            </a:prstGeom>
            <a:solidFill>
              <a:srgbClr val="B1D8F9"/>
            </a:solidFill>
            <a:ln w="28575">
              <a:solidFill>
                <a:schemeClr val="tx1"/>
              </a:solidFill>
              <a:miter lim="800000"/>
            </a:ln>
          </p:spPr>
          <p:txBody>
            <a:bodyPr wrap="none" anchor="ctr"/>
            <a:lstStyle/>
            <a:p>
              <a:pPr algn="ctr" eaLnBrk="0" hangingPunct="0"/>
              <a:r>
                <a:rPr lang="zh-CN" altLang="en-US" sz="1596" b="1">
                  <a:solidFill>
                    <a:prstClr val="black"/>
                  </a:solidFill>
                  <a:latin typeface="微软雅黑" panose="020B0503020204020204" pitchFamily="34" charset="-122"/>
                  <a:ea typeface="微软雅黑" panose="020B0503020204020204" pitchFamily="34" charset="-122"/>
                </a:rPr>
                <a:t>数     据</a:t>
              </a:r>
            </a:p>
          </p:txBody>
        </p:sp>
        <p:sp>
          <p:nvSpPr>
            <p:cNvPr id="69647" name="Rectangle 11"/>
            <p:cNvSpPr>
              <a:spLocks noChangeArrowheads="1"/>
            </p:cNvSpPr>
            <p:nvPr/>
          </p:nvSpPr>
          <p:spPr bwMode="auto">
            <a:xfrm>
              <a:off x="3642465" y="4133513"/>
              <a:ext cx="533914" cy="369294"/>
            </a:xfrm>
            <a:prstGeom prst="rect">
              <a:avLst/>
            </a:prstGeom>
            <a:solidFill>
              <a:srgbClr val="00B050"/>
            </a:solidFill>
            <a:ln w="28575">
              <a:solidFill>
                <a:schemeClr val="tx1"/>
              </a:solidFill>
              <a:miter lim="800000"/>
            </a:ln>
          </p:spPr>
          <p:txBody>
            <a:bodyPr wrap="none" anchor="ctr"/>
            <a:lstStyle/>
            <a:p>
              <a:pPr algn="ctr" eaLnBrk="0" hangingPunct="0"/>
              <a:r>
                <a:rPr lang="zh-CN" altLang="en-US" sz="1596" b="1">
                  <a:solidFill>
                    <a:prstClr val="white"/>
                  </a:solidFill>
                  <a:latin typeface="微软雅黑" panose="020B0503020204020204" pitchFamily="34" charset="-122"/>
                  <a:ea typeface="微软雅黑" panose="020B0503020204020204" pitchFamily="34" charset="-122"/>
                </a:rPr>
                <a:t>首部</a:t>
              </a:r>
            </a:p>
          </p:txBody>
        </p:sp>
        <p:grpSp>
          <p:nvGrpSpPr>
            <p:cNvPr id="69648" name="Group 16"/>
            <p:cNvGrpSpPr/>
            <p:nvPr/>
          </p:nvGrpSpPr>
          <p:grpSpPr bwMode="auto">
            <a:xfrm>
              <a:off x="3642465" y="3652888"/>
              <a:ext cx="2134187" cy="418171"/>
              <a:chOff x="1973" y="2532"/>
              <a:chExt cx="1451" cy="308"/>
            </a:xfrm>
          </p:grpSpPr>
          <p:sp>
            <p:nvSpPr>
              <p:cNvPr id="69649" name="AutoShape 17"/>
              <p:cNvSpPr/>
              <p:nvPr/>
            </p:nvSpPr>
            <p:spPr bwMode="auto">
              <a:xfrm rot="5400000">
                <a:off x="2654" y="2069"/>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b="1">
                  <a:solidFill>
                    <a:srgbClr val="000099"/>
                  </a:solidFill>
                  <a:ea typeface="宋体" panose="02010600030101010101" pitchFamily="2" charset="-122"/>
                </a:endParaRPr>
              </a:p>
            </p:txBody>
          </p:sp>
          <p:sp>
            <p:nvSpPr>
              <p:cNvPr id="69650" name="Text Box 18"/>
              <p:cNvSpPr txBox="1">
                <a:spLocks noChangeArrowheads="1"/>
              </p:cNvSpPr>
              <p:nvPr/>
            </p:nvSpPr>
            <p:spPr bwMode="auto">
              <a:xfrm>
                <a:off x="248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solidFill>
                      <a:srgbClr val="0000FF"/>
                    </a:solidFill>
                    <a:latin typeface="微软雅黑" panose="020B0503020204020204" pitchFamily="34" charset="-122"/>
                    <a:ea typeface="微软雅黑" panose="020B0503020204020204" pitchFamily="34" charset="-122"/>
                  </a:rPr>
                  <a:t>分组 </a:t>
                </a:r>
                <a:r>
                  <a:rPr lang="en-US" altLang="zh-CN" sz="1396" b="1">
                    <a:solidFill>
                      <a:srgbClr val="0000FF"/>
                    </a:solidFill>
                    <a:latin typeface="微软雅黑" panose="020B0503020204020204" pitchFamily="34" charset="-122"/>
                    <a:ea typeface="微软雅黑" panose="020B0503020204020204" pitchFamily="34" charset="-122"/>
                  </a:rPr>
                  <a:t>2</a:t>
                </a:r>
              </a:p>
            </p:txBody>
          </p:sp>
        </p:grpSp>
      </p:grpSp>
      <p:grpSp>
        <p:nvGrpSpPr>
          <p:cNvPr id="17" name="组合 16"/>
          <p:cNvGrpSpPr/>
          <p:nvPr/>
        </p:nvGrpSpPr>
        <p:grpSpPr bwMode="auto">
          <a:xfrm>
            <a:off x="6045822" y="3943453"/>
            <a:ext cx="2134006" cy="837454"/>
            <a:chOff x="5242738" y="4391485"/>
            <a:chExt cx="2140071" cy="839059"/>
          </a:xfrm>
        </p:grpSpPr>
        <p:sp>
          <p:nvSpPr>
            <p:cNvPr id="69641" name="Rectangle 4"/>
            <p:cNvSpPr>
              <a:spLocks noChangeArrowheads="1"/>
            </p:cNvSpPr>
            <p:nvPr/>
          </p:nvSpPr>
          <p:spPr bwMode="auto">
            <a:xfrm>
              <a:off x="5782536" y="4861249"/>
              <a:ext cx="1600273" cy="369295"/>
            </a:xfrm>
            <a:prstGeom prst="rect">
              <a:avLst/>
            </a:prstGeom>
            <a:solidFill>
              <a:srgbClr val="B1D8F9"/>
            </a:solidFill>
            <a:ln w="28575">
              <a:solidFill>
                <a:schemeClr val="tx1"/>
              </a:solidFill>
              <a:miter lim="800000"/>
            </a:ln>
          </p:spPr>
          <p:txBody>
            <a:bodyPr wrap="none" anchor="ctr"/>
            <a:lstStyle/>
            <a:p>
              <a:pPr algn="ctr" eaLnBrk="0" hangingPunct="0"/>
              <a:r>
                <a:rPr lang="zh-CN" altLang="en-US" sz="1596" b="1">
                  <a:solidFill>
                    <a:prstClr val="black"/>
                  </a:solidFill>
                  <a:latin typeface="微软雅黑" panose="020B0503020204020204" pitchFamily="34" charset="-122"/>
                  <a:ea typeface="微软雅黑" panose="020B0503020204020204" pitchFamily="34" charset="-122"/>
                </a:rPr>
                <a:t>数     据</a:t>
              </a:r>
            </a:p>
          </p:txBody>
        </p:sp>
        <p:sp>
          <p:nvSpPr>
            <p:cNvPr id="69642" name="Rectangle 12"/>
            <p:cNvSpPr>
              <a:spLocks noChangeArrowheads="1"/>
            </p:cNvSpPr>
            <p:nvPr/>
          </p:nvSpPr>
          <p:spPr bwMode="auto">
            <a:xfrm>
              <a:off x="5242738" y="4859892"/>
              <a:ext cx="533915" cy="370652"/>
            </a:xfrm>
            <a:prstGeom prst="rect">
              <a:avLst/>
            </a:prstGeom>
            <a:solidFill>
              <a:srgbClr val="00B050"/>
            </a:solidFill>
            <a:ln w="28575">
              <a:solidFill>
                <a:schemeClr val="tx1"/>
              </a:solidFill>
              <a:miter lim="800000"/>
            </a:ln>
          </p:spPr>
          <p:txBody>
            <a:bodyPr wrap="none" anchor="ctr"/>
            <a:lstStyle/>
            <a:p>
              <a:pPr algn="ctr" eaLnBrk="0" hangingPunct="0"/>
              <a:r>
                <a:rPr lang="zh-CN" altLang="en-US" sz="1596" b="1">
                  <a:solidFill>
                    <a:prstClr val="white"/>
                  </a:solidFill>
                  <a:latin typeface="微软雅黑" panose="020B0503020204020204" pitchFamily="34" charset="-122"/>
                  <a:ea typeface="微软雅黑" panose="020B0503020204020204" pitchFamily="34" charset="-122"/>
                </a:rPr>
                <a:t>首部</a:t>
              </a:r>
            </a:p>
          </p:txBody>
        </p:sp>
        <p:grpSp>
          <p:nvGrpSpPr>
            <p:cNvPr id="69643" name="Group 19"/>
            <p:cNvGrpSpPr/>
            <p:nvPr/>
          </p:nvGrpSpPr>
          <p:grpSpPr bwMode="auto">
            <a:xfrm>
              <a:off x="5242738" y="4391485"/>
              <a:ext cx="2134188" cy="418172"/>
              <a:chOff x="1973" y="2532"/>
              <a:chExt cx="1451" cy="308"/>
            </a:xfrm>
          </p:grpSpPr>
          <p:sp>
            <p:nvSpPr>
              <p:cNvPr id="69644" name="AutoShape 20"/>
              <p:cNvSpPr/>
              <p:nvPr/>
            </p:nvSpPr>
            <p:spPr bwMode="auto">
              <a:xfrm rot="5400000">
                <a:off x="2654" y="2069"/>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b="1">
                  <a:solidFill>
                    <a:srgbClr val="000099"/>
                  </a:solidFill>
                  <a:ea typeface="宋体" panose="02010600030101010101" pitchFamily="2" charset="-122"/>
                </a:endParaRPr>
              </a:p>
            </p:txBody>
          </p:sp>
          <p:sp>
            <p:nvSpPr>
              <p:cNvPr id="69645" name="Text Box 21"/>
              <p:cNvSpPr txBox="1">
                <a:spLocks noChangeArrowheads="1"/>
              </p:cNvSpPr>
              <p:nvPr/>
            </p:nvSpPr>
            <p:spPr bwMode="auto">
              <a:xfrm>
                <a:off x="248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solidFill>
                      <a:srgbClr val="0000FF"/>
                    </a:solidFill>
                    <a:latin typeface="微软雅黑" panose="020B0503020204020204" pitchFamily="34" charset="-122"/>
                    <a:ea typeface="微软雅黑" panose="020B0503020204020204" pitchFamily="34" charset="-122"/>
                  </a:rPr>
                  <a:t>分组 </a:t>
                </a:r>
                <a:r>
                  <a:rPr lang="en-US" altLang="zh-CN" sz="1396" b="1">
                    <a:solidFill>
                      <a:srgbClr val="0000FF"/>
                    </a:solidFill>
                    <a:latin typeface="微软雅黑" panose="020B0503020204020204" pitchFamily="34" charset="-122"/>
                    <a:ea typeface="微软雅黑" panose="020B0503020204020204" pitchFamily="34" charset="-122"/>
                  </a:rPr>
                  <a:t>3</a:t>
                </a:r>
              </a:p>
            </p:txBody>
          </p:sp>
        </p:grpSp>
      </p:grpSp>
      <p:sp>
        <p:nvSpPr>
          <p:cNvPr id="69640" name="矩形 22"/>
          <p:cNvSpPr>
            <a:spLocks noChangeArrowheads="1"/>
          </p:cNvSpPr>
          <p:nvPr/>
        </p:nvSpPr>
        <p:spPr bwMode="auto">
          <a:xfrm>
            <a:off x="816875" y="4872725"/>
            <a:ext cx="3182011" cy="33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zh-CN" sz="1596" b="1">
                <a:solidFill>
                  <a:srgbClr val="CC00CC"/>
                </a:solidFill>
                <a:latin typeface="微软雅黑" panose="020B0503020204020204" pitchFamily="34" charset="-122"/>
                <a:ea typeface="微软雅黑" panose="020B0503020204020204" pitchFamily="34" charset="-122"/>
              </a:rPr>
              <a:t>以分组为基本单位在网络中传送</a:t>
            </a:r>
            <a:endParaRPr lang="zh-CN" altLang="en-US" sz="1596" b="1">
              <a:solidFill>
                <a:srgbClr val="CC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673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75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750"/>
                            </p:stCondLst>
                            <p:childTnLst>
                              <p:par>
                                <p:cTn id="11" presetID="1" presetClass="entr" presetSubtype="0" fill="hold" nodeType="afterEffect">
                                  <p:stCondLst>
                                    <p:cond delay="750"/>
                                  </p:stCondLst>
                                  <p:childTnLst>
                                    <p:set>
                                      <p:cBhvr>
                                        <p:cTn id="12" dur="1" fill="hold">
                                          <p:stCondLst>
                                            <p:cond delay="0"/>
                                          </p:stCondLst>
                                        </p:cTn>
                                        <p:tgtEl>
                                          <p:spTgt spid="17"/>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par>
                          <p:cTn id="16" fill="hold">
                            <p:stCondLst>
                              <p:cond delay="1500"/>
                            </p:stCondLst>
                            <p:childTnLst>
                              <p:par>
                                <p:cTn id="17" presetID="2" presetClass="exit" presetSubtype="8" fill="hold" nodeType="afterEffect">
                                  <p:stCondLst>
                                    <p:cond delay="1750"/>
                                  </p:stCondLst>
                                  <p:childTnLst>
                                    <p:anim calcmode="lin" valueType="num">
                                      <p:cBhvr additive="base">
                                        <p:cTn id="18" dur="1500"/>
                                        <p:tgtEl>
                                          <p:spTgt spid="5"/>
                                        </p:tgtEl>
                                        <p:attrNameLst>
                                          <p:attrName>ppt_x</p:attrName>
                                        </p:attrNameLst>
                                      </p:cBhvr>
                                      <p:tavLst>
                                        <p:tav tm="0">
                                          <p:val>
                                            <p:strVal val="ppt_x"/>
                                          </p:val>
                                        </p:tav>
                                        <p:tav tm="100000">
                                          <p:val>
                                            <p:strVal val="0-ppt_w/2"/>
                                          </p:val>
                                        </p:tav>
                                      </p:tavLst>
                                    </p:anim>
                                    <p:anim calcmode="lin" valueType="num">
                                      <p:cBhvr additive="base">
                                        <p:cTn id="19" dur="1500"/>
                                        <p:tgtEl>
                                          <p:spTgt spid="5"/>
                                        </p:tgtEl>
                                        <p:attrNameLst>
                                          <p:attrName>ppt_y</p:attrName>
                                        </p:attrNameLst>
                                      </p:cBhvr>
                                      <p:tavLst>
                                        <p:tav tm="0">
                                          <p:val>
                                            <p:strVal val="ppt_y"/>
                                          </p:val>
                                        </p:tav>
                                        <p:tav tm="100000">
                                          <p:val>
                                            <p:strVal val="ppt_y"/>
                                          </p:val>
                                        </p:tav>
                                      </p:tavLst>
                                    </p:anim>
                                    <p:set>
                                      <p:cBhvr>
                                        <p:cTn id="20" dur="1" fill="hold">
                                          <p:stCondLst>
                                            <p:cond delay="1499"/>
                                          </p:stCondLst>
                                        </p:cTn>
                                        <p:tgtEl>
                                          <p:spTgt spid="5"/>
                                        </p:tgtEl>
                                        <p:attrNameLst>
                                          <p:attrName>style.visibility</p:attrName>
                                        </p:attrNameLst>
                                      </p:cBhvr>
                                      <p:to>
                                        <p:strVal val="hidden"/>
                                      </p:to>
                                    </p:set>
                                  </p:childTnLst>
                                </p:cTn>
                              </p:par>
                            </p:childTnLst>
                          </p:cTn>
                        </p:par>
                        <p:par>
                          <p:cTn id="21" fill="hold">
                            <p:stCondLst>
                              <p:cond delay="4750"/>
                            </p:stCondLst>
                            <p:childTnLst>
                              <p:par>
                                <p:cTn id="22" presetID="2" presetClass="exit" presetSubtype="8" fill="hold" nodeType="afterEffect">
                                  <p:stCondLst>
                                    <p:cond delay="250"/>
                                  </p:stCondLst>
                                  <p:childTnLst>
                                    <p:anim calcmode="lin" valueType="num">
                                      <p:cBhvr additive="base">
                                        <p:cTn id="23" dur="1500"/>
                                        <p:tgtEl>
                                          <p:spTgt spid="11"/>
                                        </p:tgtEl>
                                        <p:attrNameLst>
                                          <p:attrName>ppt_x</p:attrName>
                                        </p:attrNameLst>
                                      </p:cBhvr>
                                      <p:tavLst>
                                        <p:tav tm="0">
                                          <p:val>
                                            <p:strVal val="ppt_x"/>
                                          </p:val>
                                        </p:tav>
                                        <p:tav tm="100000">
                                          <p:val>
                                            <p:strVal val="0-ppt_w/2"/>
                                          </p:val>
                                        </p:tav>
                                      </p:tavLst>
                                    </p:anim>
                                    <p:anim calcmode="lin" valueType="num">
                                      <p:cBhvr additive="base">
                                        <p:cTn id="24" dur="1500"/>
                                        <p:tgtEl>
                                          <p:spTgt spid="11"/>
                                        </p:tgtEl>
                                        <p:attrNameLst>
                                          <p:attrName>ppt_y</p:attrName>
                                        </p:attrNameLst>
                                      </p:cBhvr>
                                      <p:tavLst>
                                        <p:tav tm="0">
                                          <p:val>
                                            <p:strVal val="ppt_y"/>
                                          </p:val>
                                        </p:tav>
                                        <p:tav tm="100000">
                                          <p:val>
                                            <p:strVal val="ppt_y"/>
                                          </p:val>
                                        </p:tav>
                                      </p:tavLst>
                                    </p:anim>
                                    <p:set>
                                      <p:cBhvr>
                                        <p:cTn id="25" dur="1" fill="hold">
                                          <p:stCondLst>
                                            <p:cond delay="1499"/>
                                          </p:stCondLst>
                                        </p:cTn>
                                        <p:tgtEl>
                                          <p:spTgt spid="11"/>
                                        </p:tgtEl>
                                        <p:attrNameLst>
                                          <p:attrName>style.visibility</p:attrName>
                                        </p:attrNameLst>
                                      </p:cBhvr>
                                      <p:to>
                                        <p:strVal val="hidden"/>
                                      </p:to>
                                    </p:set>
                                  </p:childTnLst>
                                </p:cTn>
                              </p:par>
                            </p:childTnLst>
                          </p:cTn>
                        </p:par>
                        <p:par>
                          <p:cTn id="26" fill="hold">
                            <p:stCondLst>
                              <p:cond delay="6500"/>
                            </p:stCondLst>
                            <p:childTnLst>
                              <p:par>
                                <p:cTn id="27" presetID="2" presetClass="exit" presetSubtype="8" fill="hold" nodeType="afterEffect">
                                  <p:stCondLst>
                                    <p:cond delay="250"/>
                                  </p:stCondLst>
                                  <p:childTnLst>
                                    <p:anim calcmode="lin" valueType="num">
                                      <p:cBhvr additive="base">
                                        <p:cTn id="28" dur="1500"/>
                                        <p:tgtEl>
                                          <p:spTgt spid="17"/>
                                        </p:tgtEl>
                                        <p:attrNameLst>
                                          <p:attrName>ppt_x</p:attrName>
                                        </p:attrNameLst>
                                      </p:cBhvr>
                                      <p:tavLst>
                                        <p:tav tm="0">
                                          <p:val>
                                            <p:strVal val="ppt_x"/>
                                          </p:val>
                                        </p:tav>
                                        <p:tav tm="100000">
                                          <p:val>
                                            <p:strVal val="0-ppt_w/2"/>
                                          </p:val>
                                        </p:tav>
                                      </p:tavLst>
                                    </p:anim>
                                    <p:anim calcmode="lin" valueType="num">
                                      <p:cBhvr additive="base">
                                        <p:cTn id="29" dur="1500"/>
                                        <p:tgtEl>
                                          <p:spTgt spid="17"/>
                                        </p:tgtEl>
                                        <p:attrNameLst>
                                          <p:attrName>ppt_y</p:attrName>
                                        </p:attrNameLst>
                                      </p:cBhvr>
                                      <p:tavLst>
                                        <p:tav tm="0">
                                          <p:val>
                                            <p:strVal val="ppt_y"/>
                                          </p:val>
                                        </p:tav>
                                        <p:tav tm="100000">
                                          <p:val>
                                            <p:strVal val="ppt_y"/>
                                          </p:val>
                                        </p:tav>
                                      </p:tavLst>
                                    </p:anim>
                                    <p:set>
                                      <p:cBhvr>
                                        <p:cTn id="30" dur="1" fill="hold">
                                          <p:stCondLst>
                                            <p:cond delay="1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3669" y="1590980"/>
            <a:ext cx="8111263"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795"/>
          </a:p>
        </p:txBody>
      </p:sp>
      <p:sp>
        <p:nvSpPr>
          <p:cNvPr id="3" name="Rectangle 6"/>
          <p:cNvSpPr>
            <a:spLocks noChangeArrowheads="1"/>
          </p:cNvSpPr>
          <p:nvPr/>
        </p:nvSpPr>
        <p:spPr bwMode="auto">
          <a:xfrm>
            <a:off x="3316195" y="1576731"/>
            <a:ext cx="2487034"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94" b="1" dirty="0">
                <a:solidFill>
                  <a:schemeClr val="bg1"/>
                </a:solidFill>
                <a:ea typeface="微软雅黑" pitchFamily="34" charset="-122"/>
              </a:rPr>
              <a:t>收到分组后剥去首部</a:t>
            </a:r>
          </a:p>
        </p:txBody>
      </p:sp>
      <p:sp>
        <p:nvSpPr>
          <p:cNvPr id="4" name="Rectangle 68"/>
          <p:cNvSpPr>
            <a:spLocks noChangeArrowheads="1"/>
          </p:cNvSpPr>
          <p:nvPr/>
        </p:nvSpPr>
        <p:spPr bwMode="auto">
          <a:xfrm>
            <a:off x="503670" y="1985169"/>
            <a:ext cx="4701532" cy="398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994" b="1" dirty="0">
                <a:latin typeface="微软雅黑" pitchFamily="34" charset="-122"/>
                <a:ea typeface="微软雅黑" pitchFamily="34" charset="-122"/>
              </a:rPr>
              <a:t>接收端收到分组后</a:t>
            </a:r>
            <a:r>
              <a:rPr lang="zh-CN" altLang="en-US" sz="1994" b="1" dirty="0">
                <a:solidFill>
                  <a:srgbClr val="0000FF"/>
                </a:solidFill>
                <a:latin typeface="微软雅黑" pitchFamily="34" charset="-122"/>
                <a:ea typeface="微软雅黑" pitchFamily="34" charset="-122"/>
              </a:rPr>
              <a:t>剥去</a:t>
            </a:r>
            <a:r>
              <a:rPr lang="zh-CN" altLang="en-US" sz="1994" b="1" dirty="0">
                <a:latin typeface="微软雅黑" pitchFamily="34" charset="-122"/>
                <a:ea typeface="微软雅黑" pitchFamily="34" charset="-122"/>
              </a:rPr>
              <a:t>首部还原成报文。</a:t>
            </a:r>
          </a:p>
        </p:txBody>
      </p:sp>
      <p:sp>
        <p:nvSpPr>
          <p:cNvPr id="5" name="Rectangle 2"/>
          <p:cNvSpPr>
            <a:spLocks noChangeArrowheads="1"/>
          </p:cNvSpPr>
          <p:nvPr/>
        </p:nvSpPr>
        <p:spPr bwMode="auto">
          <a:xfrm>
            <a:off x="2999957" y="2797295"/>
            <a:ext cx="1597338" cy="368860"/>
          </a:xfrm>
          <a:prstGeom prst="rect">
            <a:avLst/>
          </a:prstGeom>
          <a:solidFill>
            <a:srgbClr val="B1D8F9"/>
          </a:solidFill>
          <a:ln w="28575">
            <a:solidFill>
              <a:schemeClr val="tx1"/>
            </a:solidFill>
            <a:miter lim="800000"/>
            <a:headEnd/>
            <a:tailEnd/>
          </a:ln>
        </p:spPr>
        <p:txBody>
          <a:bodyPr wrap="none" anchor="ctr"/>
          <a:lstStyle/>
          <a:p>
            <a:pPr algn="ctr" eaLnBrk="0" hangingPunct="0"/>
            <a:r>
              <a:rPr lang="zh-CN" altLang="en-US" sz="1596" b="1">
                <a:latin typeface="微软雅黑" pitchFamily="34" charset="-122"/>
                <a:ea typeface="微软雅黑" pitchFamily="34" charset="-122"/>
              </a:rPr>
              <a:t>数     据</a:t>
            </a:r>
          </a:p>
        </p:txBody>
      </p:sp>
      <p:sp>
        <p:nvSpPr>
          <p:cNvPr id="6" name="Rectangle 10"/>
          <p:cNvSpPr>
            <a:spLocks noChangeArrowheads="1"/>
          </p:cNvSpPr>
          <p:nvPr/>
        </p:nvSpPr>
        <p:spPr bwMode="auto">
          <a:xfrm>
            <a:off x="2468038" y="2797295"/>
            <a:ext cx="531918" cy="368860"/>
          </a:xfrm>
          <a:prstGeom prst="rect">
            <a:avLst/>
          </a:prstGeom>
          <a:solidFill>
            <a:srgbClr val="00B050"/>
          </a:solidFill>
          <a:ln w="28575">
            <a:solidFill>
              <a:schemeClr val="tx1"/>
            </a:solidFill>
            <a:miter lim="800000"/>
            <a:headEnd/>
            <a:tailEnd/>
          </a:ln>
        </p:spPr>
        <p:txBody>
          <a:bodyPr wrap="none" anchor="ctr"/>
          <a:lstStyle/>
          <a:p>
            <a:pPr algn="ctr" eaLnBrk="0" hangingPunct="0"/>
            <a:r>
              <a:rPr lang="zh-CN" altLang="en-US" sz="1596" b="1">
                <a:solidFill>
                  <a:schemeClr val="bg1"/>
                </a:solidFill>
                <a:latin typeface="微软雅黑" pitchFamily="34" charset="-122"/>
                <a:ea typeface="微软雅黑" pitchFamily="34" charset="-122"/>
              </a:rPr>
              <a:t>首部</a:t>
            </a:r>
          </a:p>
        </p:txBody>
      </p:sp>
      <p:grpSp>
        <p:nvGrpSpPr>
          <p:cNvPr id="7" name="Group 13"/>
          <p:cNvGrpSpPr>
            <a:grpSpLocks/>
          </p:cNvGrpSpPr>
          <p:nvPr/>
        </p:nvGrpSpPr>
        <p:grpSpPr bwMode="auto">
          <a:xfrm>
            <a:off x="2469621" y="2327117"/>
            <a:ext cx="2127673" cy="416353"/>
            <a:chOff x="1973" y="2532"/>
            <a:chExt cx="1451" cy="308"/>
          </a:xfrm>
        </p:grpSpPr>
        <p:sp>
          <p:nvSpPr>
            <p:cNvPr id="8" name="AutoShape 14"/>
            <p:cNvSpPr>
              <a:spLocks/>
            </p:cNvSpPr>
            <p:nvPr/>
          </p:nvSpPr>
          <p:spPr bwMode="auto">
            <a:xfrm rot="5400000">
              <a:off x="2654" y="2069"/>
              <a:ext cx="90" cy="1451"/>
            </a:xfrm>
            <a:prstGeom prst="leftBrace">
              <a:avLst>
                <a:gd name="adj1" fmla="val 134352"/>
                <a:gd name="adj2" fmla="val 50000"/>
              </a:avLst>
            </a:prstGeom>
            <a:noFill/>
            <a:ln w="28575">
              <a:solidFill>
                <a:srgbClr val="85D1F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solidFill>
                  <a:srgbClr val="000099"/>
                </a:solidFill>
              </a:endParaRPr>
            </a:p>
          </p:txBody>
        </p:sp>
        <p:sp>
          <p:nvSpPr>
            <p:cNvPr id="9" name="Text Box 15"/>
            <p:cNvSpPr txBox="1">
              <a:spLocks noChangeArrowheads="1"/>
            </p:cNvSpPr>
            <p:nvPr/>
          </p:nvSpPr>
          <p:spPr bwMode="auto">
            <a:xfrm>
              <a:off x="248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396" b="1">
                  <a:solidFill>
                    <a:srgbClr val="0000FF"/>
                  </a:solidFill>
                  <a:latin typeface="微软雅黑" pitchFamily="34" charset="-122"/>
                  <a:ea typeface="微软雅黑" pitchFamily="34" charset="-122"/>
                </a:rPr>
                <a:t>分组 </a:t>
              </a:r>
              <a:r>
                <a:rPr lang="en-US" altLang="zh-CN" sz="1396" b="1">
                  <a:solidFill>
                    <a:srgbClr val="0000FF"/>
                  </a:solidFill>
                  <a:latin typeface="微软雅黑" pitchFamily="34" charset="-122"/>
                  <a:ea typeface="微软雅黑" pitchFamily="34" charset="-122"/>
                </a:rPr>
                <a:t>1</a:t>
              </a:r>
            </a:p>
          </p:txBody>
        </p:sp>
      </p:grpSp>
      <p:sp>
        <p:nvSpPr>
          <p:cNvPr id="10" name="Rectangle 3"/>
          <p:cNvSpPr>
            <a:spLocks noChangeArrowheads="1"/>
          </p:cNvSpPr>
          <p:nvPr/>
        </p:nvSpPr>
        <p:spPr bwMode="auto">
          <a:xfrm>
            <a:off x="4606793" y="3525516"/>
            <a:ext cx="1595755" cy="368860"/>
          </a:xfrm>
          <a:prstGeom prst="rect">
            <a:avLst/>
          </a:prstGeom>
          <a:solidFill>
            <a:srgbClr val="B1D8F9"/>
          </a:solidFill>
          <a:ln w="28575">
            <a:solidFill>
              <a:schemeClr val="tx1"/>
            </a:solidFill>
            <a:miter lim="800000"/>
            <a:headEnd/>
            <a:tailEnd/>
          </a:ln>
        </p:spPr>
        <p:txBody>
          <a:bodyPr wrap="none" anchor="ctr"/>
          <a:lstStyle/>
          <a:p>
            <a:pPr algn="ctr" eaLnBrk="0" hangingPunct="0"/>
            <a:r>
              <a:rPr lang="zh-CN" altLang="en-US" sz="1596" b="1">
                <a:latin typeface="微软雅黑" pitchFamily="34" charset="-122"/>
                <a:ea typeface="微软雅黑" pitchFamily="34" charset="-122"/>
              </a:rPr>
              <a:t>数     据</a:t>
            </a:r>
          </a:p>
        </p:txBody>
      </p:sp>
      <p:sp>
        <p:nvSpPr>
          <p:cNvPr id="11" name="Rectangle 11"/>
          <p:cNvSpPr>
            <a:spLocks noChangeArrowheads="1"/>
          </p:cNvSpPr>
          <p:nvPr/>
        </p:nvSpPr>
        <p:spPr bwMode="auto">
          <a:xfrm>
            <a:off x="4074875" y="3525516"/>
            <a:ext cx="531918" cy="368860"/>
          </a:xfrm>
          <a:prstGeom prst="rect">
            <a:avLst/>
          </a:prstGeom>
          <a:solidFill>
            <a:srgbClr val="00B050"/>
          </a:solidFill>
          <a:ln w="28575">
            <a:solidFill>
              <a:schemeClr val="tx1"/>
            </a:solidFill>
            <a:miter lim="800000"/>
            <a:headEnd/>
            <a:tailEnd/>
          </a:ln>
        </p:spPr>
        <p:txBody>
          <a:bodyPr wrap="none" anchor="ctr"/>
          <a:lstStyle/>
          <a:p>
            <a:pPr algn="ctr" eaLnBrk="0" hangingPunct="0"/>
            <a:r>
              <a:rPr lang="zh-CN" altLang="en-US" sz="1596" b="1">
                <a:solidFill>
                  <a:schemeClr val="bg1"/>
                </a:solidFill>
                <a:latin typeface="微软雅黑" pitchFamily="34" charset="-122"/>
                <a:ea typeface="微软雅黑" pitchFamily="34" charset="-122"/>
              </a:rPr>
              <a:t>首部</a:t>
            </a:r>
          </a:p>
        </p:txBody>
      </p:sp>
      <p:grpSp>
        <p:nvGrpSpPr>
          <p:cNvPr id="12" name="Group 16"/>
          <p:cNvGrpSpPr>
            <a:grpSpLocks/>
          </p:cNvGrpSpPr>
          <p:nvPr/>
        </p:nvGrpSpPr>
        <p:grpSpPr bwMode="auto">
          <a:xfrm>
            <a:off x="4074875" y="3045839"/>
            <a:ext cx="2127673" cy="417936"/>
            <a:chOff x="1973" y="2532"/>
            <a:chExt cx="1451" cy="308"/>
          </a:xfrm>
        </p:grpSpPr>
        <p:sp>
          <p:nvSpPr>
            <p:cNvPr id="13" name="AutoShape 17"/>
            <p:cNvSpPr>
              <a:spLocks/>
            </p:cNvSpPr>
            <p:nvPr/>
          </p:nvSpPr>
          <p:spPr bwMode="auto">
            <a:xfrm rot="5400000">
              <a:off x="2654" y="2069"/>
              <a:ext cx="90" cy="1451"/>
            </a:xfrm>
            <a:prstGeom prst="leftBrace">
              <a:avLst>
                <a:gd name="adj1" fmla="val 134352"/>
                <a:gd name="adj2" fmla="val 50000"/>
              </a:avLst>
            </a:prstGeom>
            <a:noFill/>
            <a:ln w="28575">
              <a:solidFill>
                <a:srgbClr val="85D1F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solidFill>
                  <a:srgbClr val="000099"/>
                </a:solidFill>
              </a:endParaRPr>
            </a:p>
          </p:txBody>
        </p:sp>
        <p:sp>
          <p:nvSpPr>
            <p:cNvPr id="14" name="Text Box 18"/>
            <p:cNvSpPr txBox="1">
              <a:spLocks noChangeArrowheads="1"/>
            </p:cNvSpPr>
            <p:nvPr/>
          </p:nvSpPr>
          <p:spPr bwMode="auto">
            <a:xfrm>
              <a:off x="248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396" b="1">
                  <a:solidFill>
                    <a:srgbClr val="0000FF"/>
                  </a:solidFill>
                  <a:latin typeface="微软雅黑" pitchFamily="34" charset="-122"/>
                  <a:ea typeface="微软雅黑" pitchFamily="34" charset="-122"/>
                </a:rPr>
                <a:t>分组 </a:t>
              </a:r>
              <a:r>
                <a:rPr lang="en-US" altLang="zh-CN" sz="1396" b="1">
                  <a:solidFill>
                    <a:srgbClr val="0000FF"/>
                  </a:solidFill>
                  <a:latin typeface="微软雅黑" pitchFamily="34" charset="-122"/>
                  <a:ea typeface="微软雅黑" pitchFamily="34" charset="-122"/>
                </a:rPr>
                <a:t>2</a:t>
              </a:r>
            </a:p>
          </p:txBody>
        </p:sp>
      </p:grpSp>
      <p:sp>
        <p:nvSpPr>
          <p:cNvPr id="15" name="Rectangle 4"/>
          <p:cNvSpPr>
            <a:spLocks noChangeArrowheads="1"/>
          </p:cNvSpPr>
          <p:nvPr/>
        </p:nvSpPr>
        <p:spPr bwMode="auto">
          <a:xfrm>
            <a:off x="6218379" y="4233157"/>
            <a:ext cx="1595755" cy="368861"/>
          </a:xfrm>
          <a:prstGeom prst="rect">
            <a:avLst/>
          </a:prstGeom>
          <a:solidFill>
            <a:srgbClr val="B1D8F9"/>
          </a:solidFill>
          <a:ln w="28575">
            <a:solidFill>
              <a:schemeClr val="tx1"/>
            </a:solidFill>
            <a:miter lim="800000"/>
            <a:headEnd/>
            <a:tailEnd/>
          </a:ln>
        </p:spPr>
        <p:txBody>
          <a:bodyPr wrap="none" anchor="ctr"/>
          <a:lstStyle/>
          <a:p>
            <a:pPr algn="ctr" eaLnBrk="0" hangingPunct="0"/>
            <a:r>
              <a:rPr lang="zh-CN" altLang="en-US" sz="1596" b="1">
                <a:latin typeface="微软雅黑" pitchFamily="34" charset="-122"/>
                <a:ea typeface="微软雅黑" pitchFamily="34" charset="-122"/>
              </a:rPr>
              <a:t>数     据</a:t>
            </a:r>
          </a:p>
        </p:txBody>
      </p:sp>
      <p:sp>
        <p:nvSpPr>
          <p:cNvPr id="16" name="Rectangle 12"/>
          <p:cNvSpPr>
            <a:spLocks noChangeArrowheads="1"/>
          </p:cNvSpPr>
          <p:nvPr/>
        </p:nvSpPr>
        <p:spPr bwMode="auto">
          <a:xfrm>
            <a:off x="5680128" y="4231575"/>
            <a:ext cx="531918" cy="370443"/>
          </a:xfrm>
          <a:prstGeom prst="rect">
            <a:avLst/>
          </a:prstGeom>
          <a:solidFill>
            <a:srgbClr val="00B050"/>
          </a:solidFill>
          <a:ln w="28575">
            <a:solidFill>
              <a:schemeClr val="tx1"/>
            </a:solidFill>
            <a:miter lim="800000"/>
            <a:headEnd/>
            <a:tailEnd/>
          </a:ln>
        </p:spPr>
        <p:txBody>
          <a:bodyPr wrap="none" anchor="ctr"/>
          <a:lstStyle/>
          <a:p>
            <a:pPr algn="ctr" eaLnBrk="0" hangingPunct="0"/>
            <a:r>
              <a:rPr lang="zh-CN" altLang="en-US" sz="1596" b="1">
                <a:solidFill>
                  <a:schemeClr val="bg1"/>
                </a:solidFill>
                <a:latin typeface="微软雅黑" pitchFamily="34" charset="-122"/>
                <a:ea typeface="微软雅黑" pitchFamily="34" charset="-122"/>
              </a:rPr>
              <a:t>首部</a:t>
            </a:r>
          </a:p>
        </p:txBody>
      </p:sp>
      <p:grpSp>
        <p:nvGrpSpPr>
          <p:cNvPr id="17" name="Group 19"/>
          <p:cNvGrpSpPr>
            <a:grpSpLocks/>
          </p:cNvGrpSpPr>
          <p:nvPr/>
        </p:nvGrpSpPr>
        <p:grpSpPr bwMode="auto">
          <a:xfrm>
            <a:off x="5680128" y="3764562"/>
            <a:ext cx="2127673" cy="417936"/>
            <a:chOff x="1973" y="2532"/>
            <a:chExt cx="1451" cy="308"/>
          </a:xfrm>
        </p:grpSpPr>
        <p:sp>
          <p:nvSpPr>
            <p:cNvPr id="18" name="AutoShape 20"/>
            <p:cNvSpPr>
              <a:spLocks/>
            </p:cNvSpPr>
            <p:nvPr/>
          </p:nvSpPr>
          <p:spPr bwMode="auto">
            <a:xfrm rot="5400000">
              <a:off x="2654" y="2069"/>
              <a:ext cx="90" cy="1451"/>
            </a:xfrm>
            <a:prstGeom prst="leftBrace">
              <a:avLst>
                <a:gd name="adj1" fmla="val 134352"/>
                <a:gd name="adj2" fmla="val 50000"/>
              </a:avLst>
            </a:prstGeom>
            <a:noFill/>
            <a:ln w="28575">
              <a:solidFill>
                <a:srgbClr val="85D1F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solidFill>
                  <a:srgbClr val="000099"/>
                </a:solidFill>
              </a:endParaRPr>
            </a:p>
          </p:txBody>
        </p:sp>
        <p:sp>
          <p:nvSpPr>
            <p:cNvPr id="19" name="Text Box 21"/>
            <p:cNvSpPr txBox="1">
              <a:spLocks noChangeArrowheads="1"/>
            </p:cNvSpPr>
            <p:nvPr/>
          </p:nvSpPr>
          <p:spPr bwMode="auto">
            <a:xfrm>
              <a:off x="248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396" b="1">
                  <a:solidFill>
                    <a:srgbClr val="0000FF"/>
                  </a:solidFill>
                  <a:latin typeface="微软雅黑" pitchFamily="34" charset="-122"/>
                  <a:ea typeface="微软雅黑" pitchFamily="34" charset="-122"/>
                </a:rPr>
                <a:t>分组 </a:t>
              </a:r>
              <a:r>
                <a:rPr lang="en-US" altLang="zh-CN" sz="1396" b="1">
                  <a:solidFill>
                    <a:srgbClr val="0000FF"/>
                  </a:solidFill>
                  <a:latin typeface="微软雅黑" pitchFamily="34" charset="-122"/>
                  <a:ea typeface="微软雅黑" pitchFamily="34" charset="-122"/>
                </a:rPr>
                <a:t>3</a:t>
              </a:r>
            </a:p>
          </p:txBody>
        </p:sp>
      </p:grpSp>
      <p:sp>
        <p:nvSpPr>
          <p:cNvPr id="20" name="矩形 19"/>
          <p:cNvSpPr>
            <a:spLocks noChangeArrowheads="1"/>
          </p:cNvSpPr>
          <p:nvPr/>
        </p:nvSpPr>
        <p:spPr bwMode="auto">
          <a:xfrm>
            <a:off x="1541930" y="4796737"/>
            <a:ext cx="1565677" cy="33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1596" b="1">
                <a:solidFill>
                  <a:srgbClr val="CC00CC"/>
                </a:solidFill>
                <a:latin typeface="微软雅黑" pitchFamily="34" charset="-122"/>
                <a:ea typeface="微软雅黑" pitchFamily="34" charset="-122"/>
              </a:rPr>
              <a:t>收到的数据</a:t>
            </a:r>
          </a:p>
        </p:txBody>
      </p:sp>
    </p:spTree>
    <p:extLst>
      <p:ext uri="{BB962C8B-B14F-4D97-AF65-F5344CB8AC3E}">
        <p14:creationId xmlns:p14="http://schemas.microsoft.com/office/powerpoint/2010/main" val="27411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p:stCondLst>
                              <p:cond delay="0"/>
                            </p:stCondLst>
                            <p:childTnLst>
                              <p:par>
                                <p:cTn id="8" presetID="12" presetClass="exit" presetSubtype="8" fill="hold" grpId="0" nodeType="afterEffect">
                                  <p:stCondLst>
                                    <p:cond delay="500"/>
                                  </p:stCondLst>
                                  <p:childTnLst>
                                    <p:anim calcmode="lin" valueType="num">
                                      <p:cBhvr additive="base">
                                        <p:cTn id="9" dur="500"/>
                                        <p:tgtEl>
                                          <p:spTgt spid="6"/>
                                        </p:tgtEl>
                                        <p:attrNameLst>
                                          <p:attrName>ppt_x</p:attrName>
                                        </p:attrNameLst>
                                      </p:cBhvr>
                                      <p:tavLst>
                                        <p:tav tm="0">
                                          <p:val>
                                            <p:strVal val="#ppt_x"/>
                                          </p:val>
                                        </p:tav>
                                        <p:tav tm="100000">
                                          <p:val>
                                            <p:strVal val="#ppt_x-#ppt_w*1.125000"/>
                                          </p:val>
                                        </p:tav>
                                      </p:tavLst>
                                    </p:anim>
                                    <p:animEffect transition="out" filter="wipe(left)">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grpId="0" nodeType="afterEffect">
                                  <p:stCondLst>
                                    <p:cond delay="250"/>
                                  </p:stCondLst>
                                  <p:childTnLst>
                                    <p:animMotion origin="layout" path="M 1.11111E-6 -2.72587E-6 L 1.11111E-6 0.36972 " pathEditMode="relative" rAng="0" ptsTypes="AA">
                                      <p:cBhvr>
                                        <p:cTn id="14" dur="2000" fill="hold"/>
                                        <p:tgtEl>
                                          <p:spTgt spid="5"/>
                                        </p:tgtEl>
                                        <p:attrNameLst>
                                          <p:attrName>ppt_x</p:attrName>
                                          <p:attrName>ppt_y</p:attrName>
                                        </p:attrNameLst>
                                      </p:cBhvr>
                                      <p:rCtr x="0" y="18471"/>
                                    </p:animMotion>
                                  </p:childTnLst>
                                </p:cTn>
                              </p:par>
                            </p:childTnLst>
                          </p:cTn>
                        </p:par>
                        <p:par>
                          <p:cTn id="15" fill="hold">
                            <p:stCondLst>
                              <p:cond delay="3250"/>
                            </p:stCondLst>
                            <p:childTnLst>
                              <p:par>
                                <p:cTn id="16" presetID="1" presetClass="exit" presetSubtype="0" fill="hold" nodeType="afterEffect">
                                  <p:stCondLst>
                                    <p:cond delay="500"/>
                                  </p:stCondLst>
                                  <p:childTnLst>
                                    <p:set>
                                      <p:cBhvr>
                                        <p:cTn id="17" dur="1" fill="hold">
                                          <p:stCondLst>
                                            <p:cond delay="0"/>
                                          </p:stCondLst>
                                        </p:cTn>
                                        <p:tgtEl>
                                          <p:spTgt spid="12"/>
                                        </p:tgtEl>
                                        <p:attrNameLst>
                                          <p:attrName>style.visibility</p:attrName>
                                        </p:attrNameLst>
                                      </p:cBhvr>
                                      <p:to>
                                        <p:strVal val="hidden"/>
                                      </p:to>
                                    </p:set>
                                  </p:childTnLst>
                                </p:cTn>
                              </p:par>
                            </p:childTnLst>
                          </p:cTn>
                        </p:par>
                        <p:par>
                          <p:cTn id="18" fill="hold">
                            <p:stCondLst>
                              <p:cond delay="3750"/>
                            </p:stCondLst>
                            <p:childTnLst>
                              <p:par>
                                <p:cTn id="19" presetID="12" presetClass="exit" presetSubtype="8" fill="hold" grpId="0" nodeType="afterEffect">
                                  <p:stCondLst>
                                    <p:cond delay="500"/>
                                  </p:stCondLst>
                                  <p:childTnLst>
                                    <p:anim calcmode="lin" valueType="num">
                                      <p:cBhvr additive="base">
                                        <p:cTn id="20" dur="500"/>
                                        <p:tgtEl>
                                          <p:spTgt spid="11"/>
                                        </p:tgtEl>
                                        <p:attrNameLst>
                                          <p:attrName>ppt_x</p:attrName>
                                        </p:attrNameLst>
                                      </p:cBhvr>
                                      <p:tavLst>
                                        <p:tav tm="0">
                                          <p:val>
                                            <p:strVal val="#ppt_x"/>
                                          </p:val>
                                        </p:tav>
                                        <p:tav tm="100000">
                                          <p:val>
                                            <p:strVal val="#ppt_x-#ppt_w*1.125000"/>
                                          </p:val>
                                        </p:tav>
                                      </p:tavLst>
                                    </p:anim>
                                    <p:animEffect transition="out" filter="wipe(left)">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par>
                          <p:cTn id="23" fill="hold">
                            <p:stCondLst>
                              <p:cond delay="4750"/>
                            </p:stCondLst>
                            <p:childTnLst>
                              <p:par>
                                <p:cTn id="24" presetID="42" presetClass="path" presetSubtype="0" accel="50000" decel="50000" fill="hold" grpId="0" nodeType="afterEffect">
                                  <p:stCondLst>
                                    <p:cond delay="250"/>
                                  </p:stCondLst>
                                  <p:childTnLst>
                                    <p:animMotion origin="layout" path="M -8.33333E-7 -6.06061E-7 L -8.33333E-7 0.22831 " pathEditMode="relative" rAng="0" ptsTypes="AA">
                                      <p:cBhvr>
                                        <p:cTn id="25" dur="2000" fill="hold"/>
                                        <p:tgtEl>
                                          <p:spTgt spid="10"/>
                                        </p:tgtEl>
                                        <p:attrNameLst>
                                          <p:attrName>ppt_x</p:attrName>
                                          <p:attrName>ppt_y</p:attrName>
                                        </p:attrNameLst>
                                      </p:cBhvr>
                                      <p:rCtr x="0" y="11404"/>
                                    </p:animMotion>
                                  </p:childTnLst>
                                </p:cTn>
                              </p:par>
                            </p:childTnLst>
                          </p:cTn>
                        </p:par>
                        <p:par>
                          <p:cTn id="26" fill="hold">
                            <p:stCondLst>
                              <p:cond delay="7000"/>
                            </p:stCondLst>
                            <p:childTnLst>
                              <p:par>
                                <p:cTn id="27" presetID="1" presetClass="exit" presetSubtype="0" fill="hold" nodeType="afterEffect">
                                  <p:stCondLst>
                                    <p:cond delay="500"/>
                                  </p:stCondLst>
                                  <p:childTnLst>
                                    <p:set>
                                      <p:cBhvr>
                                        <p:cTn id="28" dur="1" fill="hold">
                                          <p:stCondLst>
                                            <p:cond delay="0"/>
                                          </p:stCondLst>
                                        </p:cTn>
                                        <p:tgtEl>
                                          <p:spTgt spid="17"/>
                                        </p:tgtEl>
                                        <p:attrNameLst>
                                          <p:attrName>style.visibility</p:attrName>
                                        </p:attrNameLst>
                                      </p:cBhvr>
                                      <p:to>
                                        <p:strVal val="hidden"/>
                                      </p:to>
                                    </p:set>
                                  </p:childTnLst>
                                </p:cTn>
                              </p:par>
                            </p:childTnLst>
                          </p:cTn>
                        </p:par>
                        <p:par>
                          <p:cTn id="29" fill="hold">
                            <p:stCondLst>
                              <p:cond delay="7500"/>
                            </p:stCondLst>
                            <p:childTnLst>
                              <p:par>
                                <p:cTn id="30" presetID="12" presetClass="exit" presetSubtype="8" fill="hold" grpId="0" nodeType="afterEffect">
                                  <p:stCondLst>
                                    <p:cond delay="500"/>
                                  </p:stCondLst>
                                  <p:childTnLst>
                                    <p:anim calcmode="lin" valueType="num">
                                      <p:cBhvr additive="base">
                                        <p:cTn id="31" dur="500"/>
                                        <p:tgtEl>
                                          <p:spTgt spid="16"/>
                                        </p:tgtEl>
                                        <p:attrNameLst>
                                          <p:attrName>ppt_x</p:attrName>
                                        </p:attrNameLst>
                                      </p:cBhvr>
                                      <p:tavLst>
                                        <p:tav tm="0">
                                          <p:val>
                                            <p:strVal val="#ppt_x"/>
                                          </p:val>
                                        </p:tav>
                                        <p:tav tm="100000">
                                          <p:val>
                                            <p:strVal val="#ppt_x-#ppt_w*1.125000"/>
                                          </p:val>
                                        </p:tav>
                                      </p:tavLst>
                                    </p:anim>
                                    <p:animEffect transition="out" filter="wipe(left)">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childTnLst>
                          </p:cTn>
                        </p:par>
                        <p:par>
                          <p:cTn id="34" fill="hold">
                            <p:stCondLst>
                              <p:cond delay="8500"/>
                            </p:stCondLst>
                            <p:childTnLst>
                              <p:par>
                                <p:cTn id="35" presetID="42" presetClass="path" presetSubtype="0" accel="50000" decel="50000" fill="hold" grpId="0" nodeType="afterEffect">
                                  <p:stCondLst>
                                    <p:cond delay="250"/>
                                  </p:stCondLst>
                                  <p:childTnLst>
                                    <p:animMotion origin="layout" path="M 3.33333E-6 -2.45143E-6 L 3.33333E-6 0.09004 " pathEditMode="relative" rAng="0" ptsTypes="AA">
                                      <p:cBhvr>
                                        <p:cTn id="36" dur="2000" fill="hold"/>
                                        <p:tgtEl>
                                          <p:spTgt spid="15"/>
                                        </p:tgtEl>
                                        <p:attrNameLst>
                                          <p:attrName>ppt_x</p:attrName>
                                          <p:attrName>ppt_y</p:attrName>
                                        </p:attrNameLst>
                                      </p:cBhvr>
                                      <p:rCtr x="0" y="4502"/>
                                    </p:animMotion>
                                  </p:childTnLst>
                                </p:cTn>
                              </p:par>
                            </p:childTnLst>
                          </p:cTn>
                        </p:par>
                        <p:par>
                          <p:cTn id="37" fill="hold">
                            <p:stCondLst>
                              <p:cond delay="10750"/>
                            </p:stCondLst>
                            <p:childTnLst>
                              <p:par>
                                <p:cTn id="38" presetID="1"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15" grpId="0" animBg="1"/>
      <p:bldP spid="16" grpId="0" animBg="1"/>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5"/>
          <p:cNvSpPr>
            <a:spLocks noChangeArrowheads="1"/>
          </p:cNvSpPr>
          <p:nvPr/>
        </p:nvSpPr>
        <p:spPr bwMode="auto">
          <a:xfrm>
            <a:off x="503669" y="1800581"/>
            <a:ext cx="8111263"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solidFill>
                <a:prstClr val="black"/>
              </a:solidFill>
              <a:ea typeface="宋体" panose="02010600030101010101" pitchFamily="2" charset="-122"/>
            </a:endParaRPr>
          </a:p>
        </p:txBody>
      </p:sp>
      <p:sp>
        <p:nvSpPr>
          <p:cNvPr id="72707" name="Rectangle 6"/>
          <p:cNvSpPr>
            <a:spLocks noChangeArrowheads="1"/>
          </p:cNvSpPr>
          <p:nvPr/>
        </p:nvSpPr>
        <p:spPr bwMode="auto">
          <a:xfrm>
            <a:off x="3180429" y="1776834"/>
            <a:ext cx="2741912"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prstClr val="white"/>
                </a:solidFill>
                <a:ea typeface="微软雅黑" panose="020B0503020204020204" pitchFamily="34" charset="-122"/>
              </a:rPr>
              <a:t>最后还原成原来的报文</a:t>
            </a:r>
          </a:p>
        </p:txBody>
      </p:sp>
      <p:sp>
        <p:nvSpPr>
          <p:cNvPr id="72708" name="Rectangle 68"/>
          <p:cNvSpPr>
            <a:spLocks noChangeArrowheads="1"/>
          </p:cNvSpPr>
          <p:nvPr/>
        </p:nvSpPr>
        <p:spPr bwMode="auto">
          <a:xfrm>
            <a:off x="503669" y="2459146"/>
            <a:ext cx="7739483" cy="398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buClr>
                <a:srgbClr val="0070C0"/>
              </a:buClr>
              <a:buFont typeface="Wingdings" panose="05000000000000000000" pitchFamily="2" charset="2"/>
              <a:buChar char="l"/>
            </a:pPr>
            <a:r>
              <a:rPr lang="zh-CN" altLang="en-US" sz="1994" b="1" dirty="0">
                <a:solidFill>
                  <a:prstClr val="black"/>
                </a:solidFill>
                <a:latin typeface="微软雅黑" panose="020B0503020204020204" pitchFamily="34" charset="-122"/>
                <a:ea typeface="微软雅黑" panose="020B0503020204020204" pitchFamily="34" charset="-122"/>
              </a:rPr>
              <a:t>最后，在接收端把收到的数据</a:t>
            </a:r>
            <a:r>
              <a:rPr lang="zh-CN" altLang="en-US" sz="1994" b="1" dirty="0">
                <a:solidFill>
                  <a:srgbClr val="0000FF"/>
                </a:solidFill>
                <a:latin typeface="微软雅黑" panose="020B0503020204020204" pitchFamily="34" charset="-122"/>
                <a:ea typeface="微软雅黑" panose="020B0503020204020204" pitchFamily="34" charset="-122"/>
              </a:rPr>
              <a:t>恢复成为原来的报文</a:t>
            </a:r>
            <a:r>
              <a:rPr lang="zh-CN" altLang="en-US" sz="1994" b="1" dirty="0">
                <a:solidFill>
                  <a:prstClr val="black"/>
                </a:solidFill>
                <a:latin typeface="微软雅黑" panose="020B0503020204020204" pitchFamily="34" charset="-122"/>
                <a:ea typeface="微软雅黑" panose="020B0503020204020204" pitchFamily="34" charset="-122"/>
              </a:rPr>
              <a:t>。</a:t>
            </a:r>
          </a:p>
        </p:txBody>
      </p:sp>
      <p:sp>
        <p:nvSpPr>
          <p:cNvPr id="72709" name="Rectangle 2"/>
          <p:cNvSpPr>
            <a:spLocks noChangeArrowheads="1"/>
          </p:cNvSpPr>
          <p:nvPr/>
        </p:nvSpPr>
        <p:spPr bwMode="auto">
          <a:xfrm>
            <a:off x="1776228" y="3336178"/>
            <a:ext cx="1864880" cy="430601"/>
          </a:xfrm>
          <a:prstGeom prst="rect">
            <a:avLst/>
          </a:prstGeom>
          <a:solidFill>
            <a:srgbClr val="CDF3CD"/>
          </a:solidFill>
          <a:ln w="19050">
            <a:solidFill>
              <a:srgbClr val="00CC00"/>
            </a:solidFill>
            <a:miter lim="800000"/>
          </a:ln>
        </p:spPr>
        <p:txBody>
          <a:bodyPr wrap="none" anchor="ctr"/>
          <a:lstStyle/>
          <a:p>
            <a:pPr algn="ctr"/>
            <a:r>
              <a:rPr lang="zh-CN" altLang="en-US" sz="1795" b="1">
                <a:solidFill>
                  <a:srgbClr val="0000FF"/>
                </a:solidFill>
                <a:latin typeface="微软雅黑" panose="020B0503020204020204" pitchFamily="34" charset="-122"/>
                <a:ea typeface="微软雅黑" panose="020B0503020204020204" pitchFamily="34" charset="-122"/>
              </a:rPr>
              <a:t>数     据</a:t>
            </a:r>
          </a:p>
        </p:txBody>
      </p:sp>
      <p:sp>
        <p:nvSpPr>
          <p:cNvPr id="72710" name="Rectangle 3"/>
          <p:cNvSpPr>
            <a:spLocks noChangeArrowheads="1"/>
          </p:cNvSpPr>
          <p:nvPr/>
        </p:nvSpPr>
        <p:spPr bwMode="auto">
          <a:xfrm>
            <a:off x="3642691" y="3336178"/>
            <a:ext cx="1866463" cy="430601"/>
          </a:xfrm>
          <a:prstGeom prst="rect">
            <a:avLst/>
          </a:prstGeom>
          <a:solidFill>
            <a:srgbClr val="CDF3CD"/>
          </a:solidFill>
          <a:ln w="19050">
            <a:solidFill>
              <a:srgbClr val="00CC00"/>
            </a:solidFill>
            <a:miter lim="800000"/>
          </a:ln>
        </p:spPr>
        <p:txBody>
          <a:bodyPr wrap="none" anchor="ctr"/>
          <a:lstStyle/>
          <a:p>
            <a:pPr algn="ctr"/>
            <a:r>
              <a:rPr lang="zh-CN" altLang="en-US" sz="1795" b="1">
                <a:solidFill>
                  <a:srgbClr val="0000FF"/>
                </a:solidFill>
                <a:latin typeface="微软雅黑" panose="020B0503020204020204" pitchFamily="34" charset="-122"/>
                <a:ea typeface="微软雅黑" panose="020B0503020204020204" pitchFamily="34" charset="-122"/>
              </a:rPr>
              <a:t>数     据</a:t>
            </a:r>
          </a:p>
        </p:txBody>
      </p:sp>
      <p:sp>
        <p:nvSpPr>
          <p:cNvPr id="72711" name="Rectangle 4"/>
          <p:cNvSpPr>
            <a:spLocks noChangeArrowheads="1"/>
          </p:cNvSpPr>
          <p:nvPr/>
        </p:nvSpPr>
        <p:spPr bwMode="auto">
          <a:xfrm>
            <a:off x="5510738" y="3336178"/>
            <a:ext cx="1866463" cy="430601"/>
          </a:xfrm>
          <a:prstGeom prst="rect">
            <a:avLst/>
          </a:prstGeom>
          <a:solidFill>
            <a:srgbClr val="CDF3CD"/>
          </a:solidFill>
          <a:ln w="19050">
            <a:solidFill>
              <a:srgbClr val="00CC00"/>
            </a:solidFill>
            <a:miter lim="800000"/>
          </a:ln>
        </p:spPr>
        <p:txBody>
          <a:bodyPr wrap="none" anchor="ctr"/>
          <a:lstStyle/>
          <a:p>
            <a:pPr algn="ctr"/>
            <a:r>
              <a:rPr lang="zh-CN" altLang="en-US" sz="1795" b="1">
                <a:solidFill>
                  <a:srgbClr val="0000FF"/>
                </a:solidFill>
                <a:latin typeface="微软雅黑" panose="020B0503020204020204" pitchFamily="34" charset="-122"/>
                <a:ea typeface="微软雅黑" panose="020B0503020204020204" pitchFamily="34" charset="-122"/>
              </a:rPr>
              <a:t>数     据</a:t>
            </a:r>
          </a:p>
        </p:txBody>
      </p:sp>
      <p:grpSp>
        <p:nvGrpSpPr>
          <p:cNvPr id="8" name="组合 7"/>
          <p:cNvGrpSpPr/>
          <p:nvPr/>
        </p:nvGrpSpPr>
        <p:grpSpPr bwMode="auto">
          <a:xfrm>
            <a:off x="1776227" y="2903995"/>
            <a:ext cx="5669047" cy="865951"/>
            <a:chOff x="1843809" y="3143932"/>
            <a:chExt cx="5685725" cy="868432"/>
          </a:xfrm>
        </p:grpSpPr>
        <p:grpSp>
          <p:nvGrpSpPr>
            <p:cNvPr id="72714" name="组合 8"/>
            <p:cNvGrpSpPr/>
            <p:nvPr/>
          </p:nvGrpSpPr>
          <p:grpSpPr bwMode="auto">
            <a:xfrm>
              <a:off x="1843809" y="3143932"/>
              <a:ext cx="5616839" cy="864096"/>
              <a:chOff x="1843809" y="3143932"/>
              <a:chExt cx="5616839" cy="864096"/>
            </a:xfrm>
          </p:grpSpPr>
          <p:cxnSp>
            <p:nvCxnSpPr>
              <p:cNvPr id="72716" name="直接连接符 10"/>
              <p:cNvCxnSpPr>
                <a:cxnSpLocks noChangeShapeType="1"/>
              </p:cNvCxnSpPr>
              <p:nvPr/>
            </p:nvCxnSpPr>
            <p:spPr bwMode="auto">
              <a:xfrm>
                <a:off x="1845529" y="3143932"/>
                <a:ext cx="0" cy="400110"/>
              </a:xfrm>
              <a:prstGeom prst="line">
                <a:avLst/>
              </a:prstGeom>
              <a:noFill/>
              <a:ln w="28575" algn="ctr">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17" name="直接连接符 11"/>
              <p:cNvCxnSpPr>
                <a:cxnSpLocks noChangeShapeType="1"/>
              </p:cNvCxnSpPr>
              <p:nvPr/>
            </p:nvCxnSpPr>
            <p:spPr bwMode="auto">
              <a:xfrm>
                <a:off x="7445550" y="3143932"/>
                <a:ext cx="0" cy="400110"/>
              </a:xfrm>
              <a:prstGeom prst="line">
                <a:avLst/>
              </a:prstGeom>
              <a:noFill/>
              <a:ln w="28575" algn="ctr">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2718" name="Group 5"/>
              <p:cNvGrpSpPr/>
              <p:nvPr/>
            </p:nvGrpSpPr>
            <p:grpSpPr bwMode="auto">
              <a:xfrm>
                <a:off x="1843809" y="3187295"/>
                <a:ext cx="5616839" cy="338138"/>
                <a:chOff x="1247" y="1779"/>
                <a:chExt cx="3266" cy="213"/>
              </a:xfrm>
            </p:grpSpPr>
            <p:sp>
              <p:nvSpPr>
                <p:cNvPr id="72724" name="Line 6"/>
                <p:cNvSpPr>
                  <a:spLocks noChangeShapeType="1"/>
                </p:cNvSpPr>
                <p:nvPr/>
              </p:nvSpPr>
              <p:spPr bwMode="auto">
                <a:xfrm>
                  <a:off x="1247" y="1888"/>
                  <a:ext cx="3266" cy="0"/>
                </a:xfrm>
                <a:prstGeom prst="line">
                  <a:avLst/>
                </a:prstGeom>
                <a:noFill/>
                <a:ln w="28575">
                  <a:solidFill>
                    <a:srgbClr val="00B05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solidFill>
                      <a:prstClr val="black"/>
                    </a:solidFill>
                    <a:ea typeface="宋体" panose="02010600030101010101" pitchFamily="2" charset="-122"/>
                  </a:endParaRPr>
                </a:p>
              </p:txBody>
            </p:sp>
            <p:sp>
              <p:nvSpPr>
                <p:cNvPr id="72725" name="Text Box 7"/>
                <p:cNvSpPr txBox="1">
                  <a:spLocks noChangeArrowheads="1"/>
                </p:cNvSpPr>
                <p:nvPr/>
              </p:nvSpPr>
              <p:spPr bwMode="auto">
                <a:xfrm>
                  <a:off x="2699" y="1779"/>
                  <a:ext cx="346" cy="2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96" b="1">
                      <a:solidFill>
                        <a:prstClr val="black"/>
                      </a:solidFill>
                      <a:latin typeface="微软雅黑" panose="020B0503020204020204" pitchFamily="34" charset="-122"/>
                      <a:ea typeface="微软雅黑" panose="020B0503020204020204" pitchFamily="34" charset="-122"/>
                    </a:rPr>
                    <a:t>报文</a:t>
                  </a:r>
                </a:p>
              </p:txBody>
            </p:sp>
          </p:grpSp>
          <p:grpSp>
            <p:nvGrpSpPr>
              <p:cNvPr id="72719" name="Group 24"/>
              <p:cNvGrpSpPr/>
              <p:nvPr/>
            </p:nvGrpSpPr>
            <p:grpSpPr bwMode="auto">
              <a:xfrm>
                <a:off x="1843809" y="3576228"/>
                <a:ext cx="5616839" cy="431800"/>
                <a:chOff x="1247" y="2931"/>
                <a:chExt cx="3266" cy="272"/>
              </a:xfrm>
            </p:grpSpPr>
            <p:sp>
              <p:nvSpPr>
                <p:cNvPr id="72720" name="Rectangle 25"/>
                <p:cNvSpPr>
                  <a:spLocks noChangeArrowheads="1"/>
                </p:cNvSpPr>
                <p:nvPr/>
              </p:nvSpPr>
              <p:spPr bwMode="auto">
                <a:xfrm>
                  <a:off x="1248" y="2931"/>
                  <a:ext cx="1088" cy="272"/>
                </a:xfrm>
                <a:prstGeom prst="rect">
                  <a:avLst/>
                </a:prstGeom>
                <a:solidFill>
                  <a:srgbClr val="CDF3CD"/>
                </a:solidFill>
                <a:ln w="19050">
                  <a:solidFill>
                    <a:srgbClr val="00CC00"/>
                  </a:solidFill>
                  <a:miter lim="800000"/>
                </a:ln>
              </p:spPr>
              <p:txBody>
                <a:bodyPr wrap="none" anchor="ctr"/>
                <a:lstStyle/>
                <a:p>
                  <a:endParaRPr lang="zh-CN" altLang="zh-CN" sz="1795" b="1">
                    <a:solidFill>
                      <a:srgbClr val="000099"/>
                    </a:solidFill>
                    <a:ea typeface="宋体" panose="02010600030101010101" pitchFamily="2" charset="-122"/>
                  </a:endParaRPr>
                </a:p>
              </p:txBody>
            </p:sp>
            <p:sp>
              <p:nvSpPr>
                <p:cNvPr id="72721" name="Rectangle 26"/>
                <p:cNvSpPr>
                  <a:spLocks noChangeArrowheads="1"/>
                </p:cNvSpPr>
                <p:nvPr/>
              </p:nvSpPr>
              <p:spPr bwMode="auto">
                <a:xfrm>
                  <a:off x="2336" y="2931"/>
                  <a:ext cx="1088" cy="272"/>
                </a:xfrm>
                <a:prstGeom prst="rect">
                  <a:avLst/>
                </a:prstGeom>
                <a:solidFill>
                  <a:srgbClr val="CDF3CD"/>
                </a:solidFill>
                <a:ln w="19050">
                  <a:solidFill>
                    <a:srgbClr val="00CC00"/>
                  </a:solidFill>
                  <a:miter lim="800000"/>
                </a:ln>
              </p:spPr>
              <p:txBody>
                <a:bodyPr wrap="none" anchor="ctr"/>
                <a:lstStyle/>
                <a:p>
                  <a:endParaRPr lang="zh-CN" altLang="zh-CN" sz="1795" b="1">
                    <a:solidFill>
                      <a:srgbClr val="000099"/>
                    </a:solidFill>
                    <a:ea typeface="宋体" panose="02010600030101010101" pitchFamily="2" charset="-122"/>
                  </a:endParaRPr>
                </a:p>
              </p:txBody>
            </p:sp>
            <p:sp>
              <p:nvSpPr>
                <p:cNvPr id="72722" name="Rectangle 27"/>
                <p:cNvSpPr>
                  <a:spLocks noChangeArrowheads="1"/>
                </p:cNvSpPr>
                <p:nvPr/>
              </p:nvSpPr>
              <p:spPr bwMode="auto">
                <a:xfrm>
                  <a:off x="3425" y="2931"/>
                  <a:ext cx="1088" cy="272"/>
                </a:xfrm>
                <a:prstGeom prst="rect">
                  <a:avLst/>
                </a:prstGeom>
                <a:solidFill>
                  <a:srgbClr val="CDF3CD"/>
                </a:solidFill>
                <a:ln w="19050">
                  <a:solidFill>
                    <a:srgbClr val="00CC00"/>
                  </a:solidFill>
                  <a:miter lim="800000"/>
                </a:ln>
              </p:spPr>
              <p:txBody>
                <a:bodyPr wrap="none" anchor="ctr"/>
                <a:lstStyle/>
                <a:p>
                  <a:endParaRPr lang="zh-CN" altLang="zh-CN" sz="1795" b="1">
                    <a:solidFill>
                      <a:srgbClr val="000099"/>
                    </a:solidFill>
                    <a:ea typeface="宋体" panose="02010600030101010101" pitchFamily="2" charset="-122"/>
                  </a:endParaRPr>
                </a:p>
              </p:txBody>
            </p:sp>
            <p:sp>
              <p:nvSpPr>
                <p:cNvPr id="72723" name="Rectangle 28"/>
                <p:cNvSpPr>
                  <a:spLocks noChangeArrowheads="1"/>
                </p:cNvSpPr>
                <p:nvPr/>
              </p:nvSpPr>
              <p:spPr bwMode="auto">
                <a:xfrm>
                  <a:off x="1247" y="2931"/>
                  <a:ext cx="3266" cy="272"/>
                </a:xfrm>
                <a:prstGeom prst="rect">
                  <a:avLst/>
                </a:prstGeom>
                <a:solidFill>
                  <a:srgbClr val="CDF3CD"/>
                </a:solidFill>
                <a:ln w="19050">
                  <a:solidFill>
                    <a:srgbClr val="00CC00"/>
                  </a:solidFill>
                  <a:miter lim="800000"/>
                </a:ln>
              </p:spPr>
              <p:txBody>
                <a:bodyPr wrap="none" anchor="ctr"/>
                <a:lstStyle/>
                <a:p>
                  <a:endParaRPr lang="zh-CN" altLang="en-US" sz="1795" b="1">
                    <a:solidFill>
                      <a:srgbClr val="000099"/>
                    </a:solidFill>
                    <a:ea typeface="宋体" panose="02010600030101010101" pitchFamily="2" charset="-122"/>
                  </a:endParaRPr>
                </a:p>
              </p:txBody>
            </p:sp>
          </p:grpSp>
        </p:grpSp>
        <p:sp>
          <p:nvSpPr>
            <p:cNvPr id="72715" name="Text Box 29"/>
            <p:cNvSpPr txBox="1">
              <a:spLocks noChangeArrowheads="1"/>
            </p:cNvSpPr>
            <p:nvPr/>
          </p:nvSpPr>
          <p:spPr bwMode="auto">
            <a:xfrm>
              <a:off x="1894658" y="3596866"/>
              <a:ext cx="563487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94" b="1">
                  <a:solidFill>
                    <a:srgbClr val="0000FF"/>
                  </a:solidFill>
                </a:rPr>
                <a:t>1101000110101010110101011100010011010010</a:t>
              </a:r>
            </a:p>
          </p:txBody>
        </p:sp>
      </p:grpSp>
      <p:sp>
        <p:nvSpPr>
          <p:cNvPr id="21" name="Rectangle 68"/>
          <p:cNvSpPr>
            <a:spLocks noChangeArrowheads="1"/>
          </p:cNvSpPr>
          <p:nvPr/>
        </p:nvSpPr>
        <p:spPr bwMode="auto">
          <a:xfrm>
            <a:off x="503669" y="4016274"/>
            <a:ext cx="8111263" cy="7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2692"/>
              </a:lnSpc>
              <a:spcBef>
                <a:spcPts val="598"/>
              </a:spcBef>
              <a:buClr>
                <a:srgbClr val="0070C0"/>
              </a:buClr>
              <a:buFont typeface="Wingdings" panose="05000000000000000000" pitchFamily="2" charset="2"/>
              <a:buChar char="l"/>
            </a:pPr>
            <a:r>
              <a:rPr lang="zh-CN" altLang="en-US" sz="1994" b="1" dirty="0">
                <a:solidFill>
                  <a:prstClr val="black"/>
                </a:solidFill>
                <a:latin typeface="微软雅黑" panose="020B0503020204020204" pitchFamily="34" charset="-122"/>
                <a:ea typeface="微软雅黑" panose="020B0503020204020204" pitchFamily="34" charset="-122"/>
              </a:rPr>
              <a:t>这里我们假定分组在传输过程中没有出现差错，在转发时也没有被丢弃。</a:t>
            </a:r>
          </a:p>
        </p:txBody>
      </p:sp>
    </p:spTree>
    <p:extLst>
      <p:ext uri="{BB962C8B-B14F-4D97-AF65-F5344CB8AC3E}">
        <p14:creationId xmlns:p14="http://schemas.microsoft.com/office/powerpoint/2010/main" val="180389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黑体" panose="02010609060101010101" pitchFamily="2" charset="-122"/>
              </a:rPr>
              <a:t>课程成绩</a:t>
            </a:r>
            <a:endParaRPr lang="zh-CN" altLang="en-US" dirty="0">
              <a:ea typeface="黑体" panose="02010609060101010101" pitchFamily="2" charset="-122"/>
            </a:endParaRPr>
          </a:p>
        </p:txBody>
      </p:sp>
      <p:sp>
        <p:nvSpPr>
          <p:cNvPr id="3" name="内容占位符 2"/>
          <p:cNvSpPr>
            <a:spLocks noGrp="1"/>
          </p:cNvSpPr>
          <p:nvPr>
            <p:ph idx="1"/>
          </p:nvPr>
        </p:nvSpPr>
        <p:spPr/>
        <p:txBody>
          <a:bodyPr>
            <a:normAutofit/>
          </a:bodyPr>
          <a:lstStyle/>
          <a:p>
            <a:pPr>
              <a:lnSpc>
                <a:spcPct val="150000"/>
              </a:lnSpc>
              <a:buFont typeface="Wingdings" panose="05000000000000000000" pitchFamily="2" charset="2"/>
              <a:buChar char="Ø"/>
            </a:pPr>
            <a:r>
              <a:rPr lang="zh-CN" altLang="en-US" sz="2400" dirty="0" smtClean="0">
                <a:latin typeface="Times New Roman" panose="02020603050405020304" pitchFamily="18" charset="0"/>
                <a:ea typeface="微软雅黑" panose="020B0503020204020204" pitchFamily="34" charset="-122"/>
              </a:rPr>
              <a:t>平时</a:t>
            </a:r>
            <a:r>
              <a:rPr lang="en-US" altLang="zh-CN" sz="2400" dirty="0" smtClean="0">
                <a:latin typeface="Times New Roman" panose="02020603050405020304" pitchFamily="18" charset="0"/>
                <a:ea typeface="微软雅黑" panose="020B0503020204020204" pitchFamily="34" charset="-122"/>
              </a:rPr>
              <a:t>30</a:t>
            </a:r>
            <a:r>
              <a:rPr lang="en-US" altLang="zh-CN" sz="2400" dirty="0" smtClean="0">
                <a:latin typeface="Times New Roman" panose="02020603050405020304" pitchFamily="18" charset="0"/>
                <a:ea typeface="微软雅黑" panose="020B0503020204020204" pitchFamily="34" charset="-122"/>
              </a:rPr>
              <a:t>%+</a:t>
            </a:r>
            <a:r>
              <a:rPr lang="zh-CN" altLang="en-US" sz="2400" dirty="0">
                <a:latin typeface="Times New Roman" panose="02020603050405020304" pitchFamily="18" charset="0"/>
                <a:ea typeface="微软雅黑" panose="020B0503020204020204" pitchFamily="34" charset="-122"/>
              </a:rPr>
              <a:t>期末</a:t>
            </a:r>
            <a:r>
              <a:rPr lang="zh-CN" altLang="en-US" sz="2400" dirty="0" smtClean="0">
                <a:latin typeface="Times New Roman" panose="02020603050405020304" pitchFamily="18" charset="0"/>
                <a:ea typeface="微软雅黑" panose="020B0503020204020204" pitchFamily="34" charset="-122"/>
              </a:rPr>
              <a:t>考试</a:t>
            </a:r>
            <a:r>
              <a:rPr lang="en-US" altLang="zh-CN" sz="2400" dirty="0">
                <a:latin typeface="Times New Roman" panose="02020603050405020304" pitchFamily="18" charset="0"/>
                <a:ea typeface="微软雅黑" panose="020B0503020204020204" pitchFamily="34" charset="-122"/>
              </a:rPr>
              <a:t>7</a:t>
            </a:r>
            <a:r>
              <a:rPr lang="en-US" altLang="zh-CN" sz="2400" dirty="0" smtClean="0">
                <a:latin typeface="Times New Roman" panose="02020603050405020304" pitchFamily="18" charset="0"/>
                <a:ea typeface="微软雅黑" panose="020B0503020204020204" pitchFamily="34" charset="-122"/>
              </a:rPr>
              <a:t>0</a:t>
            </a:r>
            <a:r>
              <a:rPr lang="en-US" altLang="zh-CN" sz="2400" dirty="0">
                <a:latin typeface="Times New Roman" panose="02020603050405020304" pitchFamily="18" charset="0"/>
                <a:ea typeface="微软雅黑" panose="020B0503020204020204" pitchFamily="34" charset="-122"/>
              </a:rPr>
              <a:t>%</a:t>
            </a:r>
          </a:p>
          <a:p>
            <a:pPr lvl="1">
              <a:lnSpc>
                <a:spcPct val="150000"/>
              </a:lnSpc>
            </a:pPr>
            <a:r>
              <a:rPr lang="zh-CN" altLang="en-US" sz="2400" dirty="0">
                <a:latin typeface="Times New Roman" panose="02020603050405020304" pitchFamily="18" charset="0"/>
                <a:ea typeface="微软雅黑" panose="020B0503020204020204" pitchFamily="34" charset="-122"/>
              </a:rPr>
              <a:t>交作业时间：</a:t>
            </a:r>
            <a:r>
              <a:rPr lang="en-US" altLang="zh-CN" sz="2400" dirty="0">
                <a:latin typeface="Times New Roman" panose="02020603050405020304" pitchFamily="18" charset="0"/>
                <a:ea typeface="微软雅黑" panose="020B0503020204020204" pitchFamily="34" charset="-122"/>
              </a:rPr>
              <a:t>1</a:t>
            </a:r>
            <a:r>
              <a:rPr lang="zh-CN" altLang="en-US" sz="2400" dirty="0">
                <a:latin typeface="Times New Roman" panose="02020603050405020304" pitchFamily="18" charset="0"/>
                <a:ea typeface="微软雅黑" panose="020B0503020204020204" pitchFamily="34" charset="-122"/>
              </a:rPr>
              <a:t>周</a:t>
            </a:r>
          </a:p>
          <a:p>
            <a:pPr lvl="1">
              <a:lnSpc>
                <a:spcPct val="150000"/>
              </a:lnSpc>
            </a:pPr>
            <a:r>
              <a:rPr lang="zh-CN" altLang="en-US" sz="2400" dirty="0">
                <a:latin typeface="Times New Roman" panose="02020603050405020304" pitchFamily="18" charset="0"/>
                <a:ea typeface="微软雅黑" panose="020B0503020204020204" pitchFamily="34" charset="-122"/>
              </a:rPr>
              <a:t>作业晚交：</a:t>
            </a:r>
            <a:r>
              <a:rPr lang="en-US" altLang="zh-CN" sz="2400" dirty="0">
                <a:latin typeface="Times New Roman" panose="02020603050405020304" pitchFamily="18" charset="0"/>
                <a:ea typeface="微软雅黑" panose="020B0503020204020204" pitchFamily="34" charset="-122"/>
              </a:rPr>
              <a:t>0</a:t>
            </a:r>
            <a:r>
              <a:rPr lang="zh-CN" altLang="en-US" sz="2400" dirty="0">
                <a:latin typeface="Times New Roman" panose="02020603050405020304" pitchFamily="18" charset="0"/>
                <a:ea typeface="微软雅黑" panose="020B0503020204020204" pitchFamily="34" charset="-122"/>
              </a:rPr>
              <a:t>分</a:t>
            </a:r>
            <a:endParaRPr lang="en-US" altLang="zh-CN" sz="2400" dirty="0">
              <a:latin typeface="Times New Roman" panose="02020603050405020304" pitchFamily="18" charset="0"/>
              <a:ea typeface="微软雅黑" panose="020B0503020204020204" pitchFamily="34" charset="-122"/>
            </a:endParaRPr>
          </a:p>
          <a:p>
            <a:pPr>
              <a:lnSpc>
                <a:spcPct val="150000"/>
              </a:lnSpc>
              <a:buFont typeface="Wingdings" panose="05000000000000000000" pitchFamily="2" charset="2"/>
              <a:buChar char="Ø"/>
            </a:pPr>
            <a:r>
              <a:rPr lang="zh-CN" altLang="en-US" sz="2400" dirty="0">
                <a:latin typeface="Times New Roman" panose="02020603050405020304" pitchFamily="18" charset="0"/>
                <a:ea typeface="微软雅黑" panose="020B0503020204020204" pitchFamily="34" charset="-122"/>
              </a:rPr>
              <a:t>参考书</a:t>
            </a:r>
            <a:endParaRPr lang="en-US" altLang="zh-CN" sz="2400" dirty="0">
              <a:latin typeface="Times New Roman" panose="02020603050405020304" pitchFamily="18" charset="0"/>
              <a:ea typeface="微软雅黑" panose="020B0503020204020204" pitchFamily="34" charset="-122"/>
            </a:endParaRPr>
          </a:p>
          <a:p>
            <a:pPr lvl="1">
              <a:lnSpc>
                <a:spcPct val="150000"/>
              </a:lnSpc>
            </a:pPr>
            <a:r>
              <a:rPr lang="zh-CN" altLang="en-US" sz="2400" dirty="0">
                <a:latin typeface="Times New Roman" panose="02020603050405020304" pitchFamily="18" charset="0"/>
                <a:ea typeface="微软雅黑" panose="020B0503020204020204" pitchFamily="34" charset="-122"/>
              </a:rPr>
              <a:t>谢希仁编著 计算机网络（第</a:t>
            </a:r>
            <a:r>
              <a:rPr lang="en-US" altLang="zh-CN" sz="2400" dirty="0">
                <a:latin typeface="Times New Roman" panose="02020603050405020304" pitchFamily="18" charset="0"/>
                <a:ea typeface="微软雅黑" panose="020B0503020204020204" pitchFamily="34" charset="-122"/>
              </a:rPr>
              <a:t>7</a:t>
            </a:r>
            <a:r>
              <a:rPr lang="zh-CN" altLang="en-US" sz="2400" dirty="0">
                <a:latin typeface="Times New Roman" panose="02020603050405020304" pitchFamily="18" charset="0"/>
                <a:ea typeface="微软雅黑" panose="020B0503020204020204" pitchFamily="34" charset="-122"/>
              </a:rPr>
              <a:t>版） 电子工业出版社</a:t>
            </a:r>
            <a:endParaRPr lang="en-US" altLang="zh-CN" sz="2400" dirty="0">
              <a:latin typeface="Times New Roman" panose="02020603050405020304" pitchFamily="18" charset="0"/>
              <a:ea typeface="微软雅黑" panose="020B0503020204020204" pitchFamily="34" charset="-122"/>
            </a:endParaRPr>
          </a:p>
          <a:p>
            <a:pPr lvl="1">
              <a:lnSpc>
                <a:spcPct val="150000"/>
              </a:lnSpc>
            </a:pPr>
            <a:r>
              <a:rPr lang="zh-CN" altLang="en-US" sz="2400" dirty="0">
                <a:latin typeface="Times New Roman" panose="02020603050405020304" pitchFamily="18" charset="0"/>
                <a:ea typeface="微软雅黑" panose="020B0503020204020204" pitchFamily="34" charset="-122"/>
              </a:rPr>
              <a:t>计算机网络</a:t>
            </a:r>
            <a:r>
              <a:rPr lang="en-US" altLang="zh-CN" sz="2400" dirty="0">
                <a:latin typeface="Times New Roman" panose="02020603050405020304" pitchFamily="18" charset="0"/>
                <a:ea typeface="微软雅黑" panose="020B0503020204020204" pitchFamily="34" charset="-122"/>
              </a:rPr>
              <a:t>-</a:t>
            </a:r>
            <a:r>
              <a:rPr lang="zh-CN" altLang="en-US" sz="2400" dirty="0">
                <a:latin typeface="Times New Roman" panose="02020603050405020304" pitchFamily="18" charset="0"/>
                <a:ea typeface="微软雅黑" panose="020B0503020204020204" pitchFamily="34" charset="-122"/>
              </a:rPr>
              <a:t>自顶向下方法 </a:t>
            </a:r>
            <a:r>
              <a:rPr lang="en-US" altLang="zh-CN" sz="2400" dirty="0">
                <a:latin typeface="Times New Roman" panose="02020603050405020304" pitchFamily="18" charset="0"/>
                <a:ea typeface="微软雅黑" panose="020B0503020204020204" pitchFamily="34" charset="-122"/>
              </a:rPr>
              <a:t>James Kurose, Keith Ross</a:t>
            </a:r>
            <a:r>
              <a:rPr lang="zh-CN" altLang="en-US" sz="2400" dirty="0">
                <a:latin typeface="Times New Roman" panose="02020603050405020304" pitchFamily="18" charset="0"/>
                <a:ea typeface="微软雅黑" panose="020B0503020204020204" pitchFamily="34" charset="-122"/>
              </a:rPr>
              <a:t>，机械工业出版社</a:t>
            </a:r>
            <a:endParaRPr lang="en-US" altLang="zh-CN" sz="2400" dirty="0">
              <a:latin typeface="Times New Roman" panose="02020603050405020304" pitchFamily="18" charset="0"/>
              <a:ea typeface="微软雅黑" panose="020B0503020204020204" pitchFamily="34" charset="-122"/>
            </a:endParaRPr>
          </a:p>
          <a:p>
            <a:pPr>
              <a:buFont typeface="Wingdings" panose="05000000000000000000" pitchFamily="2" charset="2"/>
              <a:buChar char="Ø"/>
            </a:pPr>
            <a:endParaRPr lang="en-US" altLang="zh-CN" dirty="0" smtClean="0">
              <a:ea typeface="黑体" panose="02010609060101010101" pitchFamily="2" charset="-122"/>
            </a:endParaRPr>
          </a:p>
          <a:p>
            <a:pPr lvl="1"/>
            <a:endParaRPr lang="zh-CN" altLang="en-US" dirty="0" smtClean="0">
              <a:ea typeface="黑体" panose="02010609060101010101" pitchFamily="2" charset="-122"/>
            </a:endParaRPr>
          </a:p>
          <a:p>
            <a:endParaRPr lang="zh-CN" altLang="en-US" dirty="0">
              <a:ea typeface="黑体" panose="02010609060101010101" pitchFamily="2" charset="-122"/>
            </a:endParaRPr>
          </a:p>
        </p:txBody>
      </p:sp>
      <p:sp>
        <p:nvSpPr>
          <p:cNvPr id="4" name="页脚占位符 3"/>
          <p:cNvSpPr>
            <a:spLocks noGrp="1"/>
          </p:cNvSpPr>
          <p:nvPr>
            <p:ph type="ftr" sz="quarter" idx="11"/>
          </p:nvPr>
        </p:nvSpPr>
        <p:spPr/>
        <p:txBody>
          <a:bodyPr/>
          <a:lstStyle/>
          <a:p>
            <a:r>
              <a:rPr lang="zh-CN" altLang="en-US" smtClean="0"/>
              <a:t>计算机科学与技术学院</a:t>
            </a:r>
            <a:endParaRPr lang="en-US"/>
          </a:p>
        </p:txBody>
      </p:sp>
      <p:sp>
        <p:nvSpPr>
          <p:cNvPr id="5" name="灯片编号占位符 4"/>
          <p:cNvSpPr>
            <a:spLocks noGrp="1"/>
          </p:cNvSpPr>
          <p:nvPr>
            <p:ph type="sldNum" sz="quarter" idx="12"/>
          </p:nvPr>
        </p:nvSpPr>
        <p:spPr/>
        <p:txBody>
          <a:bodyPr/>
          <a:lstStyle/>
          <a:p>
            <a:fld id="{B6F15528-21DE-4FAA-801E-634DDDAF4B2B}" type="slidenum">
              <a:rPr lang="en-US" smtClean="0"/>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5"/>
          <p:cNvSpPr>
            <a:spLocks noChangeArrowheads="1"/>
          </p:cNvSpPr>
          <p:nvPr/>
        </p:nvSpPr>
        <p:spPr bwMode="auto">
          <a:xfrm>
            <a:off x="503669" y="2040767"/>
            <a:ext cx="8111263"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solidFill>
                <a:prstClr val="black"/>
              </a:solidFill>
              <a:ea typeface="宋体" panose="02010600030101010101" pitchFamily="2" charset="-122"/>
            </a:endParaRPr>
          </a:p>
        </p:txBody>
      </p:sp>
      <p:sp>
        <p:nvSpPr>
          <p:cNvPr id="70659" name="Rectangle 6"/>
          <p:cNvSpPr>
            <a:spLocks noChangeArrowheads="1"/>
          </p:cNvSpPr>
          <p:nvPr/>
        </p:nvSpPr>
        <p:spPr bwMode="auto">
          <a:xfrm>
            <a:off x="3307076" y="2013855"/>
            <a:ext cx="2487034"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prstClr val="white"/>
                </a:solidFill>
                <a:ea typeface="微软雅黑" panose="020B0503020204020204" pitchFamily="34" charset="-122"/>
              </a:rPr>
              <a:t>分组交换的传输单元</a:t>
            </a:r>
          </a:p>
        </p:txBody>
      </p:sp>
      <p:sp>
        <p:nvSpPr>
          <p:cNvPr id="70660" name="Rectangle 68"/>
          <p:cNvSpPr>
            <a:spLocks noChangeArrowheads="1"/>
          </p:cNvSpPr>
          <p:nvPr/>
        </p:nvSpPr>
        <p:spPr bwMode="auto">
          <a:xfrm>
            <a:off x="503669" y="2395380"/>
            <a:ext cx="8111263" cy="220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solidFill>
                  <a:srgbClr val="0000FF"/>
                </a:solidFill>
                <a:latin typeface="微软雅黑" panose="020B0503020204020204" pitchFamily="34" charset="-122"/>
                <a:ea typeface="微软雅黑" panose="020B0503020204020204" pitchFamily="34" charset="-122"/>
              </a:rPr>
              <a:t>每一个</a:t>
            </a:r>
            <a:r>
              <a:rPr lang="zh-CN" altLang="en-US" sz="1994" b="1" dirty="0">
                <a:solidFill>
                  <a:prstClr val="black"/>
                </a:solidFill>
                <a:latin typeface="微软雅黑" panose="020B0503020204020204" pitchFamily="34" charset="-122"/>
                <a:ea typeface="微软雅黑" panose="020B0503020204020204" pitchFamily="34" charset="-122"/>
              </a:rPr>
              <a:t>分组的首部都含有</a:t>
            </a:r>
            <a:r>
              <a:rPr lang="zh-CN" altLang="en-US" sz="1994" b="1" dirty="0">
                <a:solidFill>
                  <a:srgbClr val="0000FF"/>
                </a:solidFill>
                <a:latin typeface="微软雅黑" panose="020B0503020204020204" pitchFamily="34" charset="-122"/>
                <a:ea typeface="微软雅黑" panose="020B0503020204020204" pitchFamily="34" charset="-122"/>
              </a:rPr>
              <a:t>地址</a:t>
            </a:r>
            <a:r>
              <a:rPr lang="zh-CN" altLang="en-US" sz="1994" b="1" dirty="0">
                <a:solidFill>
                  <a:prstClr val="black"/>
                </a:solidFill>
                <a:latin typeface="微软雅黑" panose="020B0503020204020204" pitchFamily="34" charset="-122"/>
                <a:ea typeface="微软雅黑" panose="020B0503020204020204" pitchFamily="34" charset="-122"/>
              </a:rPr>
              <a:t>（</a:t>
            </a:r>
            <a:r>
              <a:rPr lang="zh-CN" altLang="zh-CN" sz="1994" b="1" dirty="0">
                <a:solidFill>
                  <a:prstClr val="black"/>
                </a:solidFill>
                <a:latin typeface="微软雅黑" panose="020B0503020204020204" pitchFamily="34" charset="-122"/>
                <a:ea typeface="微软雅黑" panose="020B0503020204020204" pitchFamily="34" charset="-122"/>
              </a:rPr>
              <a:t>诸如目的地址和源地址</a:t>
            </a:r>
            <a:r>
              <a:rPr lang="zh-CN" altLang="en-US" sz="1994" b="1" dirty="0">
                <a:solidFill>
                  <a:prstClr val="black"/>
                </a:solidFill>
                <a:latin typeface="微软雅黑" panose="020B0503020204020204" pitchFamily="34" charset="-122"/>
                <a:ea typeface="微软雅黑" panose="020B0503020204020204" pitchFamily="34" charset="-122"/>
              </a:rPr>
              <a:t>）等控制信息。</a:t>
            </a:r>
          </a:p>
          <a:p>
            <a:pPr marL="284950" indent="-284950">
              <a:lnSpc>
                <a:spcPts val="3291"/>
              </a:lnSpc>
              <a:buClr>
                <a:srgbClr val="0070C0"/>
              </a:buClr>
              <a:buFont typeface="Wingdings" panose="05000000000000000000" pitchFamily="2" charset="2"/>
              <a:buChar char="l"/>
            </a:pPr>
            <a:r>
              <a:rPr lang="zh-CN" altLang="en-US" sz="1994" b="1" dirty="0">
                <a:solidFill>
                  <a:prstClr val="black"/>
                </a:solidFill>
                <a:latin typeface="微软雅黑" panose="020B0503020204020204" pitchFamily="34" charset="-122"/>
                <a:ea typeface="微软雅黑" panose="020B0503020204020204" pitchFamily="34" charset="-122"/>
              </a:rPr>
              <a:t>分组交换网中的结点交换机根据收到的分组首部中的</a:t>
            </a:r>
            <a:r>
              <a:rPr lang="zh-CN" altLang="en-US" sz="1994" b="1" dirty="0">
                <a:solidFill>
                  <a:srgbClr val="0000FF"/>
                </a:solidFill>
                <a:latin typeface="微软雅黑" panose="020B0503020204020204" pitchFamily="34" charset="-122"/>
                <a:ea typeface="微软雅黑" panose="020B0503020204020204" pitchFamily="34" charset="-122"/>
              </a:rPr>
              <a:t>地址信息</a:t>
            </a:r>
            <a:r>
              <a:rPr lang="zh-CN" altLang="en-US" sz="1994" b="1" dirty="0">
                <a:solidFill>
                  <a:prstClr val="black"/>
                </a:solidFill>
                <a:latin typeface="微软雅黑" panose="020B0503020204020204" pitchFamily="34" charset="-122"/>
                <a:ea typeface="微软雅黑" panose="020B0503020204020204" pitchFamily="34" charset="-122"/>
              </a:rPr>
              <a:t>，把分组</a:t>
            </a:r>
            <a:r>
              <a:rPr lang="zh-CN" altLang="en-US" sz="1994" b="1" dirty="0">
                <a:solidFill>
                  <a:srgbClr val="0000FF"/>
                </a:solidFill>
                <a:latin typeface="微软雅黑" panose="020B0503020204020204" pitchFamily="34" charset="-122"/>
                <a:ea typeface="微软雅黑" panose="020B0503020204020204" pitchFamily="34" charset="-122"/>
              </a:rPr>
              <a:t>转发</a:t>
            </a:r>
            <a:r>
              <a:rPr lang="zh-CN" altLang="en-US" sz="1994" b="1" dirty="0">
                <a:solidFill>
                  <a:prstClr val="black"/>
                </a:solidFill>
                <a:latin typeface="微软雅黑" panose="020B0503020204020204" pitchFamily="34" charset="-122"/>
                <a:ea typeface="微软雅黑" panose="020B0503020204020204" pitchFamily="34" charset="-122"/>
              </a:rPr>
              <a:t>到下一个结点交换机。</a:t>
            </a:r>
            <a:endParaRPr lang="en-US" altLang="zh-CN" sz="1994" b="1" dirty="0">
              <a:solidFill>
                <a:prstClr val="black"/>
              </a:solidFill>
              <a:latin typeface="微软雅黑" panose="020B0503020204020204" pitchFamily="34" charset="-122"/>
              <a:ea typeface="微软雅黑" panose="020B0503020204020204" pitchFamily="34" charset="-122"/>
            </a:endParaRPr>
          </a:p>
          <a:p>
            <a:pPr marL="284950" indent="-284950">
              <a:lnSpc>
                <a:spcPts val="3291"/>
              </a:lnSpc>
              <a:buClr>
                <a:srgbClr val="0070C0"/>
              </a:buClr>
              <a:buFont typeface="Wingdings" panose="05000000000000000000" pitchFamily="2" charset="2"/>
              <a:buChar char="l"/>
            </a:pPr>
            <a:r>
              <a:rPr lang="zh-CN" altLang="zh-CN" sz="1994" b="1" dirty="0">
                <a:solidFill>
                  <a:prstClr val="black"/>
                </a:solidFill>
                <a:latin typeface="微软雅黑" panose="020B0503020204020204" pitchFamily="34" charset="-122"/>
                <a:ea typeface="微软雅黑" panose="020B0503020204020204" pitchFamily="34" charset="-122"/>
              </a:rPr>
              <a:t>每个分组在互联网中</a:t>
            </a:r>
            <a:r>
              <a:rPr lang="zh-CN" altLang="zh-CN" sz="1994" b="1" dirty="0">
                <a:solidFill>
                  <a:srgbClr val="0000FF"/>
                </a:solidFill>
                <a:latin typeface="微软雅黑" panose="020B0503020204020204" pitchFamily="34" charset="-122"/>
                <a:ea typeface="微软雅黑" panose="020B0503020204020204" pitchFamily="34" charset="-122"/>
              </a:rPr>
              <a:t>独立地选择传输路径</a:t>
            </a:r>
            <a:r>
              <a:rPr lang="zh-CN" altLang="en-US" sz="1994" b="1" dirty="0">
                <a:solidFill>
                  <a:prstClr val="black"/>
                </a:solidFill>
                <a:latin typeface="微软雅黑" panose="020B0503020204020204" pitchFamily="34" charset="-122"/>
                <a:ea typeface="微软雅黑" panose="020B0503020204020204" pitchFamily="34" charset="-122"/>
              </a:rPr>
              <a:t>。</a:t>
            </a:r>
            <a:endParaRPr lang="en-US" altLang="zh-CN" sz="1994" b="1" dirty="0">
              <a:solidFill>
                <a:prstClr val="black"/>
              </a:solidFill>
              <a:latin typeface="微软雅黑" panose="020B0503020204020204" pitchFamily="34" charset="-122"/>
              <a:ea typeface="微软雅黑" panose="020B0503020204020204" pitchFamily="34" charset="-122"/>
            </a:endParaRPr>
          </a:p>
          <a:p>
            <a:pPr marL="284950" indent="-284950">
              <a:lnSpc>
                <a:spcPts val="3291"/>
              </a:lnSpc>
              <a:buClr>
                <a:srgbClr val="0070C0"/>
              </a:buClr>
              <a:buFont typeface="Wingdings" panose="05000000000000000000" pitchFamily="2" charset="2"/>
              <a:buChar char="l"/>
            </a:pPr>
            <a:r>
              <a:rPr lang="zh-CN" altLang="en-US" sz="1994" b="1" dirty="0">
                <a:solidFill>
                  <a:prstClr val="black"/>
                </a:solidFill>
                <a:latin typeface="微软雅黑" panose="020B0503020204020204" pitchFamily="34" charset="-122"/>
                <a:ea typeface="微软雅黑" panose="020B0503020204020204" pitchFamily="34" charset="-122"/>
              </a:rPr>
              <a:t>用这样的</a:t>
            </a:r>
            <a:r>
              <a:rPr lang="zh-CN" altLang="en-US" sz="1994" b="1" dirty="0">
                <a:solidFill>
                  <a:srgbClr val="0000FF"/>
                </a:solidFill>
                <a:latin typeface="微软雅黑" panose="020B0503020204020204" pitchFamily="34" charset="-122"/>
                <a:ea typeface="微软雅黑" panose="020B0503020204020204" pitchFamily="34" charset="-122"/>
              </a:rPr>
              <a:t>存储转发</a:t>
            </a:r>
            <a:r>
              <a:rPr lang="zh-CN" altLang="en-US" sz="1994" b="1" dirty="0">
                <a:solidFill>
                  <a:prstClr val="black"/>
                </a:solidFill>
                <a:latin typeface="微软雅黑" panose="020B0503020204020204" pitchFamily="34" charset="-122"/>
                <a:ea typeface="微软雅黑" panose="020B0503020204020204" pitchFamily="34" charset="-122"/>
              </a:rPr>
              <a:t>方式，最后分组就能到达</a:t>
            </a:r>
            <a:r>
              <a:rPr lang="zh-CN" altLang="en-US" sz="1994" b="1" dirty="0">
                <a:solidFill>
                  <a:srgbClr val="0000FF"/>
                </a:solidFill>
                <a:latin typeface="微软雅黑" panose="020B0503020204020204" pitchFamily="34" charset="-122"/>
                <a:ea typeface="微软雅黑" panose="020B0503020204020204" pitchFamily="34" charset="-122"/>
              </a:rPr>
              <a:t>最终目的地</a:t>
            </a:r>
            <a:r>
              <a:rPr lang="zh-CN" altLang="en-US" sz="1994" b="1"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657660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5"/>
          <p:cNvSpPr>
            <a:spLocks noChangeArrowheads="1"/>
          </p:cNvSpPr>
          <p:nvPr/>
        </p:nvSpPr>
        <p:spPr bwMode="auto">
          <a:xfrm>
            <a:off x="503670" y="1518158"/>
            <a:ext cx="8111262" cy="351446"/>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76803" name="Rectangle 6"/>
          <p:cNvSpPr>
            <a:spLocks noChangeArrowheads="1"/>
          </p:cNvSpPr>
          <p:nvPr/>
        </p:nvSpPr>
        <p:spPr bwMode="auto">
          <a:xfrm>
            <a:off x="3307076" y="1494411"/>
            <a:ext cx="2487034"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分组交换网的示意图</a:t>
            </a:r>
          </a:p>
        </p:txBody>
      </p:sp>
      <p:sp>
        <p:nvSpPr>
          <p:cNvPr id="4" name="圆角矩形 3"/>
          <p:cNvSpPr/>
          <p:nvPr/>
        </p:nvSpPr>
        <p:spPr>
          <a:xfrm>
            <a:off x="503670" y="1985169"/>
            <a:ext cx="8111262" cy="320974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8" name="矩形 7"/>
          <p:cNvSpPr>
            <a:spLocks noChangeArrowheads="1"/>
          </p:cNvSpPr>
          <p:nvPr/>
        </p:nvSpPr>
        <p:spPr bwMode="auto">
          <a:xfrm>
            <a:off x="5925508" y="2575662"/>
            <a:ext cx="2230574" cy="337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1596" b="1">
                <a:solidFill>
                  <a:srgbClr val="0000FF"/>
                </a:solidFill>
                <a:latin typeface="微软雅黑" panose="020B0503020204020204" pitchFamily="34" charset="-122"/>
                <a:ea typeface="微软雅黑" panose="020B0503020204020204" pitchFamily="34" charset="-122"/>
              </a:rPr>
              <a:t>注意分组路径的变化！</a:t>
            </a:r>
          </a:p>
        </p:txBody>
      </p:sp>
      <p:sp>
        <p:nvSpPr>
          <p:cNvPr id="6" name="Text Box 98"/>
          <p:cNvSpPr txBox="1">
            <a:spLocks noChangeArrowheads="1"/>
          </p:cNvSpPr>
          <p:nvPr/>
        </p:nvSpPr>
        <p:spPr bwMode="auto">
          <a:xfrm>
            <a:off x="997585" y="4129895"/>
            <a:ext cx="1894602" cy="337614"/>
          </a:xfrm>
          <a:prstGeom prst="rect">
            <a:avLst/>
          </a:prstGeom>
          <a:solidFill>
            <a:schemeClr val="bg1"/>
          </a:solidFill>
          <a:ln w="19050">
            <a:solidFill>
              <a:srgbClr val="368AD6"/>
            </a:solidFill>
            <a:miter lim="800000"/>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en-US" altLang="zh-CN" sz="1596" b="1" dirty="0">
                <a:solidFill>
                  <a:srgbClr val="FF0000"/>
                </a:solidFill>
                <a:latin typeface="微软雅黑" panose="020B0503020204020204" pitchFamily="34" charset="-122"/>
                <a:ea typeface="微软雅黑" panose="020B0503020204020204" pitchFamily="34" charset="-122"/>
              </a:rPr>
              <a:t>H</a:t>
            </a:r>
            <a:r>
              <a:rPr kumimoji="1" lang="en-US" altLang="zh-CN" sz="1596" b="1" baseline="-25000" dirty="0">
                <a:solidFill>
                  <a:srgbClr val="FF0000"/>
                </a:solidFill>
                <a:latin typeface="微软雅黑" panose="020B0503020204020204" pitchFamily="34" charset="-122"/>
                <a:ea typeface="微软雅黑" panose="020B0503020204020204" pitchFamily="34" charset="-122"/>
              </a:rPr>
              <a:t>1</a:t>
            </a:r>
            <a:r>
              <a:rPr kumimoji="1" lang="en-US" altLang="zh-CN" sz="1596" b="1" dirty="0">
                <a:solidFill>
                  <a:srgbClr val="FF0000"/>
                </a:solidFill>
                <a:latin typeface="微软雅黑" panose="020B0503020204020204" pitchFamily="34" charset="-122"/>
                <a:ea typeface="微软雅黑" panose="020B0503020204020204" pitchFamily="34" charset="-122"/>
              </a:rPr>
              <a:t> </a:t>
            </a:r>
            <a:r>
              <a:rPr kumimoji="1" lang="zh-CN" altLang="en-US" sz="1596" b="1" dirty="0">
                <a:solidFill>
                  <a:srgbClr val="FF0000"/>
                </a:solidFill>
                <a:latin typeface="微软雅黑" panose="020B0503020204020204" pitchFamily="34" charset="-122"/>
                <a:ea typeface="微软雅黑" panose="020B0503020204020204" pitchFamily="34" charset="-122"/>
              </a:rPr>
              <a:t>向 </a:t>
            </a:r>
            <a:r>
              <a:rPr kumimoji="1" lang="en-US" altLang="zh-CN" sz="1596" b="1" dirty="0">
                <a:solidFill>
                  <a:srgbClr val="FF0000"/>
                </a:solidFill>
                <a:latin typeface="微软雅黑" panose="020B0503020204020204" pitchFamily="34" charset="-122"/>
                <a:ea typeface="微软雅黑" panose="020B0503020204020204" pitchFamily="34" charset="-122"/>
              </a:rPr>
              <a:t>H</a:t>
            </a:r>
            <a:r>
              <a:rPr kumimoji="1" lang="en-US" altLang="zh-CN" sz="1596" b="1" baseline="-25000" dirty="0">
                <a:solidFill>
                  <a:srgbClr val="FF0000"/>
                </a:solidFill>
                <a:latin typeface="微软雅黑" panose="020B0503020204020204" pitchFamily="34" charset="-122"/>
                <a:ea typeface="微软雅黑" panose="020B0503020204020204" pitchFamily="34" charset="-122"/>
              </a:rPr>
              <a:t>5</a:t>
            </a:r>
            <a:r>
              <a:rPr kumimoji="1" lang="en-US" altLang="zh-CN" sz="1596" b="1" dirty="0">
                <a:solidFill>
                  <a:srgbClr val="FF0000"/>
                </a:solidFill>
                <a:latin typeface="微软雅黑" panose="020B0503020204020204" pitchFamily="34" charset="-122"/>
                <a:ea typeface="微软雅黑" panose="020B0503020204020204" pitchFamily="34" charset="-122"/>
              </a:rPr>
              <a:t> </a:t>
            </a:r>
            <a:r>
              <a:rPr kumimoji="1" lang="zh-CN" altLang="en-US" sz="1596" b="1" dirty="0">
                <a:solidFill>
                  <a:srgbClr val="FF0000"/>
                </a:solidFill>
                <a:latin typeface="微软雅黑" panose="020B0503020204020204" pitchFamily="34" charset="-122"/>
                <a:ea typeface="微软雅黑" panose="020B0503020204020204" pitchFamily="34" charset="-122"/>
              </a:rPr>
              <a:t>发送分组</a:t>
            </a:r>
          </a:p>
        </p:txBody>
      </p:sp>
      <p:sp>
        <p:nvSpPr>
          <p:cNvPr id="7" name="Text Box 99"/>
          <p:cNvSpPr txBox="1">
            <a:spLocks noChangeArrowheads="1"/>
          </p:cNvSpPr>
          <p:nvPr/>
        </p:nvSpPr>
        <p:spPr bwMode="auto">
          <a:xfrm>
            <a:off x="997347" y="4525962"/>
            <a:ext cx="1894602" cy="337614"/>
          </a:xfrm>
          <a:prstGeom prst="rect">
            <a:avLst/>
          </a:prstGeom>
          <a:solidFill>
            <a:schemeClr val="bg1"/>
          </a:solidFill>
          <a:ln w="19050">
            <a:solidFill>
              <a:srgbClr val="339933"/>
            </a:solidFill>
            <a:miter lim="800000"/>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en-US" altLang="zh-CN" sz="1596" b="1" dirty="0">
                <a:solidFill>
                  <a:srgbClr val="0000FF"/>
                </a:solidFill>
                <a:latin typeface="微软雅黑" panose="020B0503020204020204" pitchFamily="34" charset="-122"/>
                <a:ea typeface="微软雅黑" panose="020B0503020204020204" pitchFamily="34" charset="-122"/>
              </a:rPr>
              <a:t>H</a:t>
            </a:r>
            <a:r>
              <a:rPr kumimoji="1" lang="en-US" altLang="zh-CN" sz="1596" b="1" baseline="-25000" dirty="0">
                <a:solidFill>
                  <a:srgbClr val="0000FF"/>
                </a:solidFill>
                <a:latin typeface="微软雅黑" panose="020B0503020204020204" pitchFamily="34" charset="-122"/>
                <a:ea typeface="微软雅黑" panose="020B0503020204020204" pitchFamily="34" charset="-122"/>
              </a:rPr>
              <a:t>2</a:t>
            </a:r>
            <a:r>
              <a:rPr kumimoji="1" lang="en-US" altLang="zh-CN" sz="1596" b="1" dirty="0">
                <a:solidFill>
                  <a:srgbClr val="0000FF"/>
                </a:solidFill>
                <a:latin typeface="微软雅黑" panose="020B0503020204020204" pitchFamily="34" charset="-122"/>
                <a:ea typeface="微软雅黑" panose="020B0503020204020204" pitchFamily="34" charset="-122"/>
              </a:rPr>
              <a:t> </a:t>
            </a:r>
            <a:r>
              <a:rPr kumimoji="1" lang="zh-CN" altLang="en-US" sz="1596" b="1" dirty="0">
                <a:solidFill>
                  <a:srgbClr val="0000FF"/>
                </a:solidFill>
                <a:latin typeface="微软雅黑" panose="020B0503020204020204" pitchFamily="34" charset="-122"/>
                <a:ea typeface="微软雅黑" panose="020B0503020204020204" pitchFamily="34" charset="-122"/>
              </a:rPr>
              <a:t>向 </a:t>
            </a:r>
            <a:r>
              <a:rPr kumimoji="1" lang="en-US" altLang="zh-CN" sz="1596" b="1" dirty="0">
                <a:solidFill>
                  <a:srgbClr val="0000FF"/>
                </a:solidFill>
                <a:latin typeface="微软雅黑" panose="020B0503020204020204" pitchFamily="34" charset="-122"/>
                <a:ea typeface="微软雅黑" panose="020B0503020204020204" pitchFamily="34" charset="-122"/>
              </a:rPr>
              <a:t>H</a:t>
            </a:r>
            <a:r>
              <a:rPr kumimoji="1" lang="en-US" altLang="zh-CN" sz="1596" b="1" baseline="-25000" dirty="0">
                <a:solidFill>
                  <a:srgbClr val="0000FF"/>
                </a:solidFill>
                <a:latin typeface="微软雅黑" panose="020B0503020204020204" pitchFamily="34" charset="-122"/>
                <a:ea typeface="微软雅黑" panose="020B0503020204020204" pitchFamily="34" charset="-122"/>
              </a:rPr>
              <a:t>6</a:t>
            </a:r>
            <a:r>
              <a:rPr kumimoji="1" lang="en-US" altLang="zh-CN" sz="1596" b="1" dirty="0">
                <a:solidFill>
                  <a:srgbClr val="0000FF"/>
                </a:solidFill>
                <a:latin typeface="微软雅黑" panose="020B0503020204020204" pitchFamily="34" charset="-122"/>
                <a:ea typeface="微软雅黑" panose="020B0503020204020204" pitchFamily="34" charset="-122"/>
              </a:rPr>
              <a:t> </a:t>
            </a:r>
            <a:r>
              <a:rPr kumimoji="1" lang="zh-CN" altLang="en-US" sz="1596" b="1" dirty="0">
                <a:solidFill>
                  <a:srgbClr val="0000FF"/>
                </a:solidFill>
                <a:latin typeface="微软雅黑" panose="020B0503020204020204" pitchFamily="34" charset="-122"/>
                <a:ea typeface="微软雅黑" panose="020B0503020204020204" pitchFamily="34" charset="-122"/>
              </a:rPr>
              <a:t>发送分组</a:t>
            </a:r>
          </a:p>
        </p:txBody>
      </p:sp>
      <p:pic>
        <p:nvPicPr>
          <p:cNvPr id="76810"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0301" y="2202053"/>
            <a:ext cx="402105" cy="4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4"/>
          <p:cNvGrpSpPr/>
          <p:nvPr/>
        </p:nvGrpSpPr>
        <p:grpSpPr bwMode="auto">
          <a:xfrm>
            <a:off x="3053488" y="2470658"/>
            <a:ext cx="2642724" cy="2186690"/>
            <a:chOff x="2256" y="2386"/>
            <a:chExt cx="2147" cy="1919"/>
          </a:xfrm>
          <a:solidFill>
            <a:schemeClr val="bg1"/>
          </a:solidFill>
        </p:grpSpPr>
        <p:sp>
          <p:nvSpPr>
            <p:cNvPr id="11" name="Oval 5"/>
            <p:cNvSpPr>
              <a:spLocks noChangeArrowheads="1"/>
            </p:cNvSpPr>
            <p:nvPr/>
          </p:nvSpPr>
          <p:spPr bwMode="auto">
            <a:xfrm rot="-1674972">
              <a:off x="2346" y="2526"/>
              <a:ext cx="1015" cy="692"/>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sz="1795" b="1">
                <a:solidFill>
                  <a:srgbClr val="000099"/>
                </a:solidFill>
              </a:endParaRPr>
            </a:p>
          </p:txBody>
        </p:sp>
        <p:sp>
          <p:nvSpPr>
            <p:cNvPr id="12" name="Oval 6"/>
            <p:cNvSpPr>
              <a:spLocks noChangeArrowheads="1"/>
            </p:cNvSpPr>
            <p:nvPr/>
          </p:nvSpPr>
          <p:spPr bwMode="auto">
            <a:xfrm rot="-774972">
              <a:off x="3025" y="2386"/>
              <a:ext cx="887" cy="642"/>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sz="1795" b="1">
                <a:solidFill>
                  <a:srgbClr val="000099"/>
                </a:solidFill>
              </a:endParaRPr>
            </a:p>
          </p:txBody>
        </p:sp>
        <p:sp>
          <p:nvSpPr>
            <p:cNvPr id="13" name="Oval 7"/>
            <p:cNvSpPr>
              <a:spLocks noChangeArrowheads="1"/>
            </p:cNvSpPr>
            <p:nvPr/>
          </p:nvSpPr>
          <p:spPr bwMode="auto">
            <a:xfrm rot="-174972">
              <a:off x="3673" y="2621"/>
              <a:ext cx="655" cy="832"/>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sz="1795" b="1">
                <a:solidFill>
                  <a:srgbClr val="000099"/>
                </a:solidFill>
              </a:endParaRPr>
            </a:p>
          </p:txBody>
        </p:sp>
        <p:sp>
          <p:nvSpPr>
            <p:cNvPr id="14" name="Oval 8"/>
            <p:cNvSpPr>
              <a:spLocks noChangeArrowheads="1"/>
            </p:cNvSpPr>
            <p:nvPr/>
          </p:nvSpPr>
          <p:spPr bwMode="auto">
            <a:xfrm rot="18365028">
              <a:off x="3754" y="3108"/>
              <a:ext cx="687" cy="610"/>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sz="1795" b="1">
                <a:solidFill>
                  <a:srgbClr val="000099"/>
                </a:solidFill>
              </a:endParaRPr>
            </a:p>
          </p:txBody>
        </p:sp>
        <p:sp>
          <p:nvSpPr>
            <p:cNvPr id="15" name="Oval 9"/>
            <p:cNvSpPr>
              <a:spLocks noChangeArrowheads="1"/>
            </p:cNvSpPr>
            <p:nvPr/>
          </p:nvSpPr>
          <p:spPr bwMode="auto">
            <a:xfrm rot="-1674972">
              <a:off x="3052" y="3445"/>
              <a:ext cx="1110" cy="772"/>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sz="1795" b="1">
                <a:solidFill>
                  <a:srgbClr val="000099"/>
                </a:solidFill>
              </a:endParaRPr>
            </a:p>
          </p:txBody>
        </p:sp>
        <p:sp>
          <p:nvSpPr>
            <p:cNvPr id="16" name="Oval 10"/>
            <p:cNvSpPr>
              <a:spLocks noChangeArrowheads="1"/>
            </p:cNvSpPr>
            <p:nvPr/>
          </p:nvSpPr>
          <p:spPr bwMode="auto">
            <a:xfrm rot="-594972">
              <a:off x="2616" y="3772"/>
              <a:ext cx="793" cy="533"/>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sz="1795" b="1">
                <a:solidFill>
                  <a:srgbClr val="000099"/>
                </a:solidFill>
              </a:endParaRPr>
            </a:p>
          </p:txBody>
        </p:sp>
        <p:sp>
          <p:nvSpPr>
            <p:cNvPr id="17" name="Oval 11"/>
            <p:cNvSpPr>
              <a:spLocks noChangeArrowheads="1"/>
            </p:cNvSpPr>
            <p:nvPr/>
          </p:nvSpPr>
          <p:spPr bwMode="auto">
            <a:xfrm rot="-1674972">
              <a:off x="2311" y="3539"/>
              <a:ext cx="503" cy="631"/>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sz="1795" b="1">
                <a:solidFill>
                  <a:srgbClr val="000099"/>
                </a:solidFill>
              </a:endParaRPr>
            </a:p>
          </p:txBody>
        </p:sp>
        <p:sp>
          <p:nvSpPr>
            <p:cNvPr id="18" name="Oval 12"/>
            <p:cNvSpPr>
              <a:spLocks noChangeArrowheads="1"/>
            </p:cNvSpPr>
            <p:nvPr/>
          </p:nvSpPr>
          <p:spPr bwMode="auto">
            <a:xfrm rot="18065028">
              <a:off x="2160" y="3115"/>
              <a:ext cx="695" cy="504"/>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sz="1795" b="1">
                <a:solidFill>
                  <a:srgbClr val="000099"/>
                </a:solidFill>
              </a:endParaRPr>
            </a:p>
          </p:txBody>
        </p:sp>
        <p:sp>
          <p:nvSpPr>
            <p:cNvPr id="19" name="Freeform 13"/>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sz="1795" b="1">
                <a:solidFill>
                  <a:srgbClr val="000099"/>
                </a:solidFill>
              </a:endParaRPr>
            </a:p>
          </p:txBody>
        </p:sp>
      </p:grpSp>
      <p:sp>
        <p:nvSpPr>
          <p:cNvPr id="76812" name="Line 14"/>
          <p:cNvSpPr>
            <a:spLocks noChangeShapeType="1"/>
          </p:cNvSpPr>
          <p:nvPr/>
        </p:nvSpPr>
        <p:spPr bwMode="auto">
          <a:xfrm flipV="1">
            <a:off x="3785170" y="2610491"/>
            <a:ext cx="826373" cy="330865"/>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6813" name="Line 15"/>
          <p:cNvSpPr>
            <a:spLocks noChangeShapeType="1"/>
          </p:cNvSpPr>
          <p:nvPr/>
        </p:nvSpPr>
        <p:spPr bwMode="auto">
          <a:xfrm>
            <a:off x="4714443" y="2654816"/>
            <a:ext cx="489175" cy="834288"/>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6814" name="Line 16"/>
          <p:cNvSpPr>
            <a:spLocks noChangeShapeType="1"/>
          </p:cNvSpPr>
          <p:nvPr/>
        </p:nvSpPr>
        <p:spPr bwMode="auto">
          <a:xfrm flipH="1">
            <a:off x="3295994" y="2996765"/>
            <a:ext cx="430601" cy="748801"/>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6815" name="Line 17"/>
          <p:cNvSpPr>
            <a:spLocks noChangeShapeType="1"/>
          </p:cNvSpPr>
          <p:nvPr/>
        </p:nvSpPr>
        <p:spPr bwMode="auto">
          <a:xfrm>
            <a:off x="3322907" y="3851633"/>
            <a:ext cx="983099" cy="527169"/>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6816" name="Line 18"/>
          <p:cNvSpPr>
            <a:spLocks noChangeShapeType="1"/>
          </p:cNvSpPr>
          <p:nvPr/>
        </p:nvSpPr>
        <p:spPr bwMode="auto">
          <a:xfrm flipV="1">
            <a:off x="4347166" y="3653746"/>
            <a:ext cx="856452" cy="778880"/>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6817" name="Line 19"/>
          <p:cNvSpPr>
            <a:spLocks noChangeShapeType="1"/>
          </p:cNvSpPr>
          <p:nvPr/>
        </p:nvSpPr>
        <p:spPr bwMode="auto">
          <a:xfrm>
            <a:off x="3818414" y="3001513"/>
            <a:ext cx="1372540" cy="563580"/>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6818" name="Line 20"/>
          <p:cNvSpPr>
            <a:spLocks noChangeShapeType="1"/>
          </p:cNvSpPr>
          <p:nvPr/>
        </p:nvSpPr>
        <p:spPr bwMode="auto">
          <a:xfrm>
            <a:off x="3753507" y="2903361"/>
            <a:ext cx="645901" cy="1473858"/>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6819" name="Line 21"/>
          <p:cNvSpPr>
            <a:spLocks noChangeShapeType="1"/>
          </p:cNvSpPr>
          <p:nvPr/>
        </p:nvSpPr>
        <p:spPr bwMode="auto">
          <a:xfrm flipH="1" flipV="1">
            <a:off x="4375662" y="4419962"/>
            <a:ext cx="440099" cy="405271"/>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6820" name="Line 22"/>
          <p:cNvSpPr>
            <a:spLocks noChangeShapeType="1"/>
          </p:cNvSpPr>
          <p:nvPr/>
        </p:nvSpPr>
        <p:spPr bwMode="auto">
          <a:xfrm rot="-5400000">
            <a:off x="4890166" y="2070655"/>
            <a:ext cx="348280" cy="696560"/>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6821" name="Line 23"/>
          <p:cNvSpPr>
            <a:spLocks noChangeShapeType="1"/>
          </p:cNvSpPr>
          <p:nvPr/>
        </p:nvSpPr>
        <p:spPr bwMode="auto">
          <a:xfrm>
            <a:off x="5262192" y="3653746"/>
            <a:ext cx="728222" cy="753551"/>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6822" name="Line 24"/>
          <p:cNvSpPr>
            <a:spLocks noChangeShapeType="1"/>
          </p:cNvSpPr>
          <p:nvPr/>
        </p:nvSpPr>
        <p:spPr bwMode="auto">
          <a:xfrm>
            <a:off x="2564607" y="3314965"/>
            <a:ext cx="650651" cy="448015"/>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6823" name="Line 25"/>
          <p:cNvSpPr>
            <a:spLocks noChangeShapeType="1"/>
          </p:cNvSpPr>
          <p:nvPr/>
        </p:nvSpPr>
        <p:spPr bwMode="auto">
          <a:xfrm rot="5400000" flipH="1">
            <a:off x="3238211" y="2422893"/>
            <a:ext cx="527170" cy="449598"/>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6824" name="Oval 31"/>
          <p:cNvSpPr>
            <a:spLocks noChangeArrowheads="1"/>
          </p:cNvSpPr>
          <p:nvPr/>
        </p:nvSpPr>
        <p:spPr bwMode="auto">
          <a:xfrm>
            <a:off x="3136103" y="3653746"/>
            <a:ext cx="294455" cy="273875"/>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795" b="1">
                <a:solidFill>
                  <a:schemeClr val="bg1"/>
                </a:solidFill>
                <a:latin typeface="Arial" panose="020B0604020202020204" pitchFamily="34" charset="0"/>
              </a:rPr>
              <a:t>A</a:t>
            </a:r>
          </a:p>
        </p:txBody>
      </p:sp>
      <p:sp>
        <p:nvSpPr>
          <p:cNvPr id="76825" name="Line 39"/>
          <p:cNvSpPr>
            <a:spLocks noChangeShapeType="1"/>
          </p:cNvSpPr>
          <p:nvPr/>
        </p:nvSpPr>
        <p:spPr bwMode="auto">
          <a:xfrm flipV="1">
            <a:off x="5262193" y="3261140"/>
            <a:ext cx="1138242" cy="283374"/>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6826" name="Oval 80"/>
          <p:cNvSpPr>
            <a:spLocks noChangeArrowheads="1"/>
          </p:cNvSpPr>
          <p:nvPr/>
        </p:nvSpPr>
        <p:spPr bwMode="auto">
          <a:xfrm>
            <a:off x="3603114" y="2838455"/>
            <a:ext cx="296038" cy="273874"/>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795" b="1">
                <a:solidFill>
                  <a:schemeClr val="bg1"/>
                </a:solidFill>
                <a:latin typeface="Arial" panose="020B0604020202020204" pitchFamily="34" charset="0"/>
              </a:rPr>
              <a:t>B</a:t>
            </a:r>
          </a:p>
        </p:txBody>
      </p:sp>
      <p:sp>
        <p:nvSpPr>
          <p:cNvPr id="76827" name="Oval 81"/>
          <p:cNvSpPr>
            <a:spLocks noChangeArrowheads="1"/>
          </p:cNvSpPr>
          <p:nvPr/>
        </p:nvSpPr>
        <p:spPr bwMode="auto">
          <a:xfrm>
            <a:off x="4521306" y="2474345"/>
            <a:ext cx="294455" cy="273874"/>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795" b="1">
                <a:solidFill>
                  <a:schemeClr val="bg1"/>
                </a:solidFill>
                <a:latin typeface="Arial" panose="020B0604020202020204" pitchFamily="34" charset="0"/>
              </a:rPr>
              <a:t>D</a:t>
            </a:r>
          </a:p>
        </p:txBody>
      </p:sp>
      <p:sp>
        <p:nvSpPr>
          <p:cNvPr id="76828" name="Oval 82"/>
          <p:cNvSpPr>
            <a:spLocks noChangeArrowheads="1"/>
          </p:cNvSpPr>
          <p:nvPr/>
        </p:nvSpPr>
        <p:spPr bwMode="auto">
          <a:xfrm>
            <a:off x="5072222" y="3446361"/>
            <a:ext cx="296038" cy="272292"/>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795" b="1">
                <a:solidFill>
                  <a:schemeClr val="bg1"/>
                </a:solidFill>
                <a:latin typeface="Arial" panose="020B0604020202020204" pitchFamily="34" charset="0"/>
              </a:rPr>
              <a:t>E</a:t>
            </a:r>
          </a:p>
        </p:txBody>
      </p:sp>
      <p:sp>
        <p:nvSpPr>
          <p:cNvPr id="76829" name="Oval 83"/>
          <p:cNvSpPr>
            <a:spLocks noChangeArrowheads="1"/>
          </p:cNvSpPr>
          <p:nvPr/>
        </p:nvSpPr>
        <p:spPr bwMode="auto">
          <a:xfrm>
            <a:off x="4228435" y="4231575"/>
            <a:ext cx="294455" cy="273874"/>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795" b="1">
                <a:solidFill>
                  <a:schemeClr val="bg1"/>
                </a:solidFill>
                <a:latin typeface="Arial" panose="020B0604020202020204" pitchFamily="34" charset="0"/>
              </a:rPr>
              <a:t>C</a:t>
            </a:r>
          </a:p>
        </p:txBody>
      </p:sp>
      <p:sp>
        <p:nvSpPr>
          <p:cNvPr id="76830" name="Line 106"/>
          <p:cNvSpPr>
            <a:spLocks noChangeShapeType="1"/>
          </p:cNvSpPr>
          <p:nvPr/>
        </p:nvSpPr>
        <p:spPr bwMode="auto">
          <a:xfrm flipH="1">
            <a:off x="3788335" y="2437933"/>
            <a:ext cx="132980" cy="381525"/>
          </a:xfrm>
          <a:prstGeom prst="line">
            <a:avLst/>
          </a:prstGeom>
          <a:noFill/>
          <a:ln w="28575">
            <a:solidFill>
              <a:srgbClr val="368AD6"/>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76831" name="Line 107"/>
          <p:cNvSpPr>
            <a:spLocks noChangeShapeType="1"/>
          </p:cNvSpPr>
          <p:nvPr/>
        </p:nvSpPr>
        <p:spPr bwMode="auto">
          <a:xfrm>
            <a:off x="1760397" y="3314965"/>
            <a:ext cx="451181" cy="14248"/>
          </a:xfrm>
          <a:prstGeom prst="line">
            <a:avLst/>
          </a:prstGeom>
          <a:noFill/>
          <a:ln w="28575">
            <a:solidFill>
              <a:srgbClr val="368AD6"/>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76832" name="Text Box 45"/>
          <p:cNvSpPr txBox="1">
            <a:spLocks noChangeArrowheads="1"/>
          </p:cNvSpPr>
          <p:nvPr/>
        </p:nvSpPr>
        <p:spPr bwMode="auto">
          <a:xfrm>
            <a:off x="3560371" y="2140312"/>
            <a:ext cx="721889"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396" b="1">
                <a:solidFill>
                  <a:srgbClr val="0000FF"/>
                </a:solidFill>
                <a:latin typeface="微软雅黑" panose="020B0503020204020204" pitchFamily="34" charset="-122"/>
                <a:ea typeface="微软雅黑" panose="020B0503020204020204" pitchFamily="34" charset="-122"/>
              </a:rPr>
              <a:t>路由器</a:t>
            </a:r>
          </a:p>
        </p:txBody>
      </p:sp>
      <p:pic>
        <p:nvPicPr>
          <p:cNvPr id="76833"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3353" y="2140312"/>
            <a:ext cx="402105" cy="4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34"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5905" y="3142409"/>
            <a:ext cx="400521" cy="4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35"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9598" y="4280650"/>
            <a:ext cx="402105" cy="4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6951" y="4692254"/>
            <a:ext cx="402105" cy="4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37" name="Text Box 27"/>
          <p:cNvSpPr txBox="1">
            <a:spLocks noChangeArrowheads="1"/>
          </p:cNvSpPr>
          <p:nvPr/>
        </p:nvSpPr>
        <p:spPr bwMode="auto">
          <a:xfrm>
            <a:off x="2604184" y="2240047"/>
            <a:ext cx="405271"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396" b="1">
                <a:latin typeface="微软雅黑" panose="020B0503020204020204" pitchFamily="34" charset="-122"/>
                <a:ea typeface="微软雅黑" panose="020B0503020204020204" pitchFamily="34" charset="-122"/>
              </a:rPr>
              <a:t>H</a:t>
            </a:r>
            <a:r>
              <a:rPr kumimoji="1" lang="en-US" altLang="zh-CN" sz="1396" b="1" baseline="-25000">
                <a:latin typeface="微软雅黑" panose="020B0503020204020204" pitchFamily="34" charset="-122"/>
                <a:ea typeface="微软雅黑" panose="020B0503020204020204" pitchFamily="34" charset="-122"/>
              </a:rPr>
              <a:t>2</a:t>
            </a:r>
          </a:p>
        </p:txBody>
      </p:sp>
      <p:sp>
        <p:nvSpPr>
          <p:cNvPr id="76838" name="Text Box 27"/>
          <p:cNvSpPr txBox="1">
            <a:spLocks noChangeArrowheads="1"/>
          </p:cNvSpPr>
          <p:nvPr/>
        </p:nvSpPr>
        <p:spPr bwMode="auto">
          <a:xfrm>
            <a:off x="5615222" y="2133979"/>
            <a:ext cx="405271" cy="30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396" b="1">
                <a:latin typeface="微软雅黑" panose="020B0503020204020204" pitchFamily="34" charset="-122"/>
                <a:ea typeface="微软雅黑" panose="020B0503020204020204" pitchFamily="34" charset="-122"/>
              </a:rPr>
              <a:t>H</a:t>
            </a:r>
            <a:r>
              <a:rPr kumimoji="1" lang="en-US" altLang="zh-CN" sz="1396" b="1" baseline="-25000">
                <a:latin typeface="微软雅黑" panose="020B0503020204020204" pitchFamily="34" charset="-122"/>
                <a:ea typeface="微软雅黑" panose="020B0503020204020204" pitchFamily="34" charset="-122"/>
              </a:rPr>
              <a:t>4</a:t>
            </a:r>
          </a:p>
        </p:txBody>
      </p:sp>
      <p:sp>
        <p:nvSpPr>
          <p:cNvPr id="76839" name="Text Box 27"/>
          <p:cNvSpPr txBox="1">
            <a:spLocks noChangeArrowheads="1"/>
          </p:cNvSpPr>
          <p:nvPr/>
        </p:nvSpPr>
        <p:spPr bwMode="auto">
          <a:xfrm>
            <a:off x="6528664" y="3172487"/>
            <a:ext cx="405271"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396" b="1">
                <a:latin typeface="微软雅黑" panose="020B0503020204020204" pitchFamily="34" charset="-122"/>
                <a:ea typeface="微软雅黑" panose="020B0503020204020204" pitchFamily="34" charset="-122"/>
              </a:rPr>
              <a:t>H</a:t>
            </a:r>
            <a:r>
              <a:rPr kumimoji="1" lang="en-US" altLang="zh-CN" sz="1396" b="1" baseline="-25000">
                <a:latin typeface="微软雅黑" panose="020B0503020204020204" pitchFamily="34" charset="-122"/>
                <a:ea typeface="微软雅黑" panose="020B0503020204020204" pitchFamily="34" charset="-122"/>
              </a:rPr>
              <a:t>6</a:t>
            </a:r>
          </a:p>
        </p:txBody>
      </p:sp>
      <p:sp>
        <p:nvSpPr>
          <p:cNvPr id="76840" name="Text Box 27"/>
          <p:cNvSpPr txBox="1">
            <a:spLocks noChangeArrowheads="1"/>
          </p:cNvSpPr>
          <p:nvPr/>
        </p:nvSpPr>
        <p:spPr bwMode="auto">
          <a:xfrm>
            <a:off x="6219962" y="4337641"/>
            <a:ext cx="405271"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396" b="1">
                <a:latin typeface="微软雅黑" panose="020B0503020204020204" pitchFamily="34" charset="-122"/>
                <a:ea typeface="微软雅黑" panose="020B0503020204020204" pitchFamily="34" charset="-122"/>
              </a:rPr>
              <a:t>H</a:t>
            </a:r>
            <a:r>
              <a:rPr kumimoji="1" lang="en-US" altLang="zh-CN" sz="1396" b="1" baseline="-25000">
                <a:latin typeface="微软雅黑" panose="020B0503020204020204" pitchFamily="34" charset="-122"/>
                <a:ea typeface="微软雅黑" panose="020B0503020204020204" pitchFamily="34" charset="-122"/>
              </a:rPr>
              <a:t>5</a:t>
            </a:r>
          </a:p>
        </p:txBody>
      </p:sp>
      <p:sp>
        <p:nvSpPr>
          <p:cNvPr id="76841" name="Text Box 27"/>
          <p:cNvSpPr txBox="1">
            <a:spLocks noChangeArrowheads="1"/>
          </p:cNvSpPr>
          <p:nvPr/>
        </p:nvSpPr>
        <p:spPr bwMode="auto">
          <a:xfrm>
            <a:off x="5007315" y="4714417"/>
            <a:ext cx="405271"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396" b="1">
                <a:latin typeface="微软雅黑" panose="020B0503020204020204" pitchFamily="34" charset="-122"/>
                <a:ea typeface="微软雅黑" panose="020B0503020204020204" pitchFamily="34" charset="-122"/>
              </a:rPr>
              <a:t>H</a:t>
            </a:r>
            <a:r>
              <a:rPr kumimoji="1" lang="en-US" altLang="zh-CN" sz="1396" b="1" baseline="-25000">
                <a:latin typeface="微软雅黑" panose="020B0503020204020204" pitchFamily="34" charset="-122"/>
                <a:ea typeface="微软雅黑" panose="020B0503020204020204" pitchFamily="34" charset="-122"/>
              </a:rPr>
              <a:t>3</a:t>
            </a:r>
          </a:p>
        </p:txBody>
      </p:sp>
      <p:sp>
        <p:nvSpPr>
          <p:cNvPr id="76842" name="Text Box 27"/>
          <p:cNvSpPr txBox="1">
            <a:spLocks noChangeArrowheads="1"/>
          </p:cNvSpPr>
          <p:nvPr/>
        </p:nvSpPr>
        <p:spPr bwMode="auto">
          <a:xfrm>
            <a:off x="2252738" y="2889114"/>
            <a:ext cx="403688"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396" b="1">
                <a:latin typeface="微软雅黑" panose="020B0503020204020204" pitchFamily="34" charset="-122"/>
                <a:ea typeface="微软雅黑" panose="020B0503020204020204" pitchFamily="34" charset="-122"/>
              </a:rPr>
              <a:t>H</a:t>
            </a:r>
            <a:r>
              <a:rPr kumimoji="1" lang="en-US" altLang="zh-CN" sz="1396" b="1" baseline="-25000">
                <a:latin typeface="微软雅黑" panose="020B0503020204020204" pitchFamily="34" charset="-122"/>
                <a:ea typeface="微软雅黑" panose="020B0503020204020204" pitchFamily="34" charset="-122"/>
              </a:rPr>
              <a:t>1</a:t>
            </a:r>
          </a:p>
        </p:txBody>
      </p:sp>
      <p:sp>
        <p:nvSpPr>
          <p:cNvPr id="76843" name="Text Box 204"/>
          <p:cNvSpPr txBox="1">
            <a:spLocks noChangeArrowheads="1"/>
          </p:cNvSpPr>
          <p:nvPr/>
        </p:nvSpPr>
        <p:spPr bwMode="auto">
          <a:xfrm>
            <a:off x="4119201" y="3482772"/>
            <a:ext cx="721889"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396" b="1">
                <a:solidFill>
                  <a:srgbClr val="0000FF"/>
                </a:solidFill>
                <a:latin typeface="微软雅黑" panose="020B0503020204020204" pitchFamily="34" charset="-122"/>
                <a:ea typeface="微软雅黑" panose="020B0503020204020204" pitchFamily="34" charset="-122"/>
              </a:rPr>
              <a:t>互联网</a:t>
            </a:r>
          </a:p>
        </p:txBody>
      </p:sp>
      <p:sp>
        <p:nvSpPr>
          <p:cNvPr id="76844" name="Text Box 45"/>
          <p:cNvSpPr txBox="1">
            <a:spLocks noChangeArrowheads="1"/>
          </p:cNvSpPr>
          <p:nvPr/>
        </p:nvSpPr>
        <p:spPr bwMode="auto">
          <a:xfrm>
            <a:off x="1253808" y="3153490"/>
            <a:ext cx="543000"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396" b="1">
                <a:solidFill>
                  <a:srgbClr val="0000FF"/>
                </a:solidFill>
                <a:latin typeface="微软雅黑" panose="020B0503020204020204" pitchFamily="34" charset="-122"/>
                <a:ea typeface="微软雅黑" panose="020B0503020204020204" pitchFamily="34" charset="-122"/>
              </a:rPr>
              <a:t>主机</a:t>
            </a:r>
          </a:p>
        </p:txBody>
      </p:sp>
      <p:pic>
        <p:nvPicPr>
          <p:cNvPr id="76845"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9382" y="3124994"/>
            <a:ext cx="402105" cy="40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96"/>
          <p:cNvSpPr>
            <a:spLocks noChangeArrowheads="1"/>
          </p:cNvSpPr>
          <p:nvPr/>
        </p:nvSpPr>
        <p:spPr bwMode="auto">
          <a:xfrm>
            <a:off x="3037951" y="2273292"/>
            <a:ext cx="183638" cy="169391"/>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en-US" sz="1795" b="1">
              <a:solidFill>
                <a:srgbClr val="00CC00"/>
              </a:solidFill>
              <a:latin typeface="Arial" panose="020B0604020202020204" pitchFamily="34" charset="0"/>
            </a:endParaRPr>
          </a:p>
        </p:txBody>
      </p:sp>
      <p:sp>
        <p:nvSpPr>
          <p:cNvPr id="54" name="Rectangle 96"/>
          <p:cNvSpPr>
            <a:spLocks noChangeArrowheads="1"/>
          </p:cNvSpPr>
          <p:nvPr/>
        </p:nvSpPr>
        <p:spPr bwMode="auto">
          <a:xfrm>
            <a:off x="2361971" y="3212064"/>
            <a:ext cx="183638" cy="17097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en-US" sz="1795" b="1">
              <a:solidFill>
                <a:srgbClr val="00CC00"/>
              </a:solidFill>
              <a:latin typeface="Arial" panose="020B0604020202020204" pitchFamily="34" charset="0"/>
            </a:endParaRPr>
          </a:p>
        </p:txBody>
      </p:sp>
    </p:spTree>
    <p:extLst>
      <p:ext uri="{BB962C8B-B14F-4D97-AF65-F5344CB8AC3E}">
        <p14:creationId xmlns:p14="http://schemas.microsoft.com/office/powerpoint/2010/main" val="5503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5000" fill="remove" grpId="0" nodeType="afterEffect">
                                  <p:stCondLst>
                                    <p:cond delay="0"/>
                                  </p:stCondLst>
                                  <p:childTnLst>
                                    <p:animClr clrSpc="rgb" dir="cw">
                                      <p:cBhvr override="childStyle">
                                        <p:cTn id="6" dur="500" autoRev="1" fill="remove"/>
                                        <p:tgtEl>
                                          <p:spTgt spid="6"/>
                                        </p:tgtEl>
                                        <p:attrNameLst>
                                          <p:attrName>style.color</p:attrName>
                                        </p:attrNameLst>
                                      </p:cBhvr>
                                      <p:to>
                                        <a:schemeClr val="bg1"/>
                                      </p:to>
                                    </p:animClr>
                                    <p:animClr clrSpc="rgb" dir="cw">
                                      <p:cBhvr>
                                        <p:cTn id="7" dur="500" autoRev="1" fill="remove"/>
                                        <p:tgtEl>
                                          <p:spTgt spid="6"/>
                                        </p:tgtEl>
                                        <p:attrNameLst>
                                          <p:attrName>fillcolor</p:attrName>
                                        </p:attrNameLst>
                                      </p:cBhvr>
                                      <p:to>
                                        <a:schemeClr val="bg1"/>
                                      </p:to>
                                    </p:animClr>
                                    <p:set>
                                      <p:cBhvr>
                                        <p:cTn id="8" dur="500" autoRev="1" fill="remove"/>
                                        <p:tgtEl>
                                          <p:spTgt spid="6"/>
                                        </p:tgtEl>
                                        <p:attrNameLst>
                                          <p:attrName>fill.type</p:attrName>
                                        </p:attrNameLst>
                                      </p:cBhvr>
                                      <p:to>
                                        <p:strVal val="solid"/>
                                      </p:to>
                                    </p:set>
                                    <p:set>
                                      <p:cBhvr>
                                        <p:cTn id="9" dur="500" autoRev="1" fill="remove"/>
                                        <p:tgtEl>
                                          <p:spTgt spid="6"/>
                                        </p:tgtEl>
                                        <p:attrNameLst>
                                          <p:attrName>fill.on</p:attrName>
                                        </p:attrNameLst>
                                      </p:cBhvr>
                                      <p:to>
                                        <p:strVal val="true"/>
                                      </p:to>
                                    </p:set>
                                  </p:childTnLst>
                                </p:cTn>
                              </p:par>
                              <p:par>
                                <p:cTn id="10" presetID="0" presetClass="path" presetSubtype="0" accel="50000" decel="50000" fill="hold" grpId="0" nodeType="withEffect">
                                  <p:stCondLst>
                                    <p:cond delay="3000"/>
                                  </p:stCondLst>
                                  <p:childTnLst>
                                    <p:animMotion origin="layout" path="M 2.77778E-6 -4.02285E-6 L 0.09114 0.09571 L 0.21007 0.20655 L 0.30208 0.05465 L 0.3967 0.21921 " pathEditMode="relative" rAng="0" ptsTypes="AAAAA">
                                      <p:cBhvr>
                                        <p:cTn id="11" dur="3000" fill="hold"/>
                                        <p:tgtEl>
                                          <p:spTgt spid="54"/>
                                        </p:tgtEl>
                                        <p:attrNameLst>
                                          <p:attrName>ppt_x</p:attrName>
                                          <p:attrName>ppt_y</p:attrName>
                                        </p:attrNameLst>
                                      </p:cBhvr>
                                      <p:rCtr x="19826" y="10960"/>
                                    </p:animMotion>
                                  </p:childTnLst>
                                </p:cTn>
                              </p:par>
                            </p:childTnLst>
                          </p:cTn>
                        </p:par>
                      </p:childTnLst>
                    </p:cTn>
                  </p:par>
                  <p:par>
                    <p:cTn id="12" fill="hold">
                      <p:stCondLst>
                        <p:cond delay="indefinite"/>
                      </p:stCondLst>
                      <p:childTnLst>
                        <p:par>
                          <p:cTn id="13" fill="hold">
                            <p:stCondLst>
                              <p:cond delay="0"/>
                            </p:stCondLst>
                            <p:childTnLst>
                              <p:par>
                                <p:cTn id="14" presetID="27" presetClass="emph" presetSubtype="0" repeatCount="5000" fill="remove" grpId="1" nodeType="clickEffect">
                                  <p:stCondLst>
                                    <p:cond delay="0"/>
                                  </p:stCondLst>
                                  <p:childTnLst>
                                    <p:animClr clrSpc="rgb" dir="cw">
                                      <p:cBhvr override="childStyle">
                                        <p:cTn id="15" dur="500" autoRev="1" fill="remove"/>
                                        <p:tgtEl>
                                          <p:spTgt spid="6"/>
                                        </p:tgtEl>
                                        <p:attrNameLst>
                                          <p:attrName>style.color</p:attrName>
                                        </p:attrNameLst>
                                      </p:cBhvr>
                                      <p:to>
                                        <a:schemeClr val="bg1"/>
                                      </p:to>
                                    </p:animClr>
                                    <p:animClr clrSpc="rgb" dir="cw">
                                      <p:cBhvr>
                                        <p:cTn id="16" dur="500" autoRev="1" fill="remove"/>
                                        <p:tgtEl>
                                          <p:spTgt spid="6"/>
                                        </p:tgtEl>
                                        <p:attrNameLst>
                                          <p:attrName>fillcolor</p:attrName>
                                        </p:attrNameLst>
                                      </p:cBhvr>
                                      <p:to>
                                        <a:schemeClr val="bg1"/>
                                      </p:to>
                                    </p:animClr>
                                    <p:set>
                                      <p:cBhvr>
                                        <p:cTn id="17" dur="500" autoRev="1" fill="remove"/>
                                        <p:tgtEl>
                                          <p:spTgt spid="6"/>
                                        </p:tgtEl>
                                        <p:attrNameLst>
                                          <p:attrName>fill.type</p:attrName>
                                        </p:attrNameLst>
                                      </p:cBhvr>
                                      <p:to>
                                        <p:strVal val="solid"/>
                                      </p:to>
                                    </p:set>
                                    <p:set>
                                      <p:cBhvr>
                                        <p:cTn id="18" dur="500" autoRev="1" fill="remove"/>
                                        <p:tgtEl>
                                          <p:spTgt spid="6"/>
                                        </p:tgtEl>
                                        <p:attrNameLst>
                                          <p:attrName>fill.on</p:attrName>
                                        </p:attrNameLst>
                                      </p:cBhvr>
                                      <p:to>
                                        <p:strVal val="true"/>
                                      </p:to>
                                    </p:set>
                                  </p:childTnLst>
                                </p:cTn>
                              </p:par>
                              <p:par>
                                <p:cTn id="19" presetID="0" presetClass="path" presetSubtype="0" accel="50000" decel="50000" fill="hold" grpId="1" nodeType="withEffect">
                                  <p:stCondLst>
                                    <p:cond delay="1000"/>
                                  </p:stCondLst>
                                  <p:childTnLst>
                                    <p:animMotion origin="layout" path="M 0 0 L 0.09514 0.09386 L 0.14323 -0.06699 L 0.30555 0.05403 L 0.40087 0.21766 " pathEditMode="relative" ptsTypes="AAAAA">
                                      <p:cBhvr>
                                        <p:cTn id="20" dur="3000" fill="hold"/>
                                        <p:tgtEl>
                                          <p:spTgt spid="54"/>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27" presetClass="emph" presetSubtype="0" repeatCount="5000" fill="remove" grpId="0" nodeType="clickEffect">
                                  <p:stCondLst>
                                    <p:cond delay="0"/>
                                  </p:stCondLst>
                                  <p:childTnLst>
                                    <p:animClr clrSpc="rgb" dir="cw">
                                      <p:cBhvr override="childStyle">
                                        <p:cTn id="24" dur="500" autoRev="1" fill="remove"/>
                                        <p:tgtEl>
                                          <p:spTgt spid="7"/>
                                        </p:tgtEl>
                                        <p:attrNameLst>
                                          <p:attrName>style.color</p:attrName>
                                        </p:attrNameLst>
                                      </p:cBhvr>
                                      <p:to>
                                        <a:schemeClr val="bg1"/>
                                      </p:to>
                                    </p:animClr>
                                    <p:animClr clrSpc="rgb" dir="cw">
                                      <p:cBhvr>
                                        <p:cTn id="25" dur="500" autoRev="1" fill="remove"/>
                                        <p:tgtEl>
                                          <p:spTgt spid="7"/>
                                        </p:tgtEl>
                                        <p:attrNameLst>
                                          <p:attrName>fillcolor</p:attrName>
                                        </p:attrNameLst>
                                      </p:cBhvr>
                                      <p:to>
                                        <a:schemeClr val="bg1"/>
                                      </p:to>
                                    </p:animClr>
                                    <p:set>
                                      <p:cBhvr>
                                        <p:cTn id="26" dur="500" autoRev="1" fill="remove"/>
                                        <p:tgtEl>
                                          <p:spTgt spid="7"/>
                                        </p:tgtEl>
                                        <p:attrNameLst>
                                          <p:attrName>fill.type</p:attrName>
                                        </p:attrNameLst>
                                      </p:cBhvr>
                                      <p:to>
                                        <p:strVal val="solid"/>
                                      </p:to>
                                    </p:set>
                                    <p:set>
                                      <p:cBhvr>
                                        <p:cTn id="27" dur="500" autoRev="1" fill="remove"/>
                                        <p:tgtEl>
                                          <p:spTgt spid="7"/>
                                        </p:tgtEl>
                                        <p:attrNameLst>
                                          <p:attrName>fill.on</p:attrName>
                                        </p:attrNameLst>
                                      </p:cBhvr>
                                      <p:to>
                                        <p:strVal val="true"/>
                                      </p:to>
                                    </p:set>
                                  </p:childTnLst>
                                </p:cTn>
                              </p:par>
                              <p:par>
                                <p:cTn id="28" presetID="1" presetClass="entr" presetSubtype="0" fill="hold" grpId="1" nodeType="withEffect">
                                  <p:stCondLst>
                                    <p:cond delay="500"/>
                                  </p:stCondLst>
                                  <p:childTnLst>
                                    <p:set>
                                      <p:cBhvr>
                                        <p:cTn id="29" dur="1" fill="hold">
                                          <p:stCondLst>
                                            <p:cond delay="0"/>
                                          </p:stCondLst>
                                        </p:cTn>
                                        <p:tgtEl>
                                          <p:spTgt spid="7"/>
                                        </p:tgtEl>
                                        <p:attrNameLst>
                                          <p:attrName>style.visibility</p:attrName>
                                        </p:attrNameLst>
                                      </p:cBhvr>
                                      <p:to>
                                        <p:strVal val="visible"/>
                                      </p:to>
                                    </p:set>
                                  </p:childTnLst>
                                </p:cTn>
                              </p:par>
                              <p:par>
                                <p:cTn id="30" presetID="0" presetClass="path" presetSubtype="0" accel="50000" decel="50000" fill="hold" grpId="0" nodeType="withEffect">
                                  <p:stCondLst>
                                    <p:cond delay="1000"/>
                                  </p:stCondLst>
                                  <p:childTnLst>
                                    <p:animMotion origin="layout" path="M -2.5E-6 7.37265E-6 L 0.06649 0.12227 L 0.23125 0.24175 L 0.35677 0.18062 " pathEditMode="relative" ptsTypes="AAAA">
                                      <p:cBhvr>
                                        <p:cTn id="31" dur="3000" fill="hold"/>
                                        <p:tgtEl>
                                          <p:spTgt spid="40"/>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ID="27" presetClass="emph" presetSubtype="0" repeatCount="5000" fill="remove" grpId="0" nodeType="clickEffect">
                                  <p:stCondLst>
                                    <p:cond delay="0"/>
                                  </p:stCondLst>
                                  <p:childTnLst>
                                    <p:animClr clrSpc="rgb" dir="cw">
                                      <p:cBhvr override="childStyle">
                                        <p:cTn id="35" dur="500" autoRev="1" fill="remove"/>
                                        <p:tgtEl>
                                          <p:spTgt spid="8"/>
                                        </p:tgtEl>
                                        <p:attrNameLst>
                                          <p:attrName>style.color</p:attrName>
                                        </p:attrNameLst>
                                      </p:cBhvr>
                                      <p:to>
                                        <a:schemeClr val="bg1"/>
                                      </p:to>
                                    </p:animClr>
                                    <p:animClr clrSpc="rgb" dir="cw">
                                      <p:cBhvr>
                                        <p:cTn id="36" dur="500" autoRev="1" fill="remove"/>
                                        <p:tgtEl>
                                          <p:spTgt spid="8"/>
                                        </p:tgtEl>
                                        <p:attrNameLst>
                                          <p:attrName>fillcolor</p:attrName>
                                        </p:attrNameLst>
                                      </p:cBhvr>
                                      <p:to>
                                        <a:schemeClr val="bg1"/>
                                      </p:to>
                                    </p:animClr>
                                    <p:set>
                                      <p:cBhvr>
                                        <p:cTn id="37" dur="500" autoRev="1" fill="remove"/>
                                        <p:tgtEl>
                                          <p:spTgt spid="8"/>
                                        </p:tgtEl>
                                        <p:attrNameLst>
                                          <p:attrName>fill.type</p:attrName>
                                        </p:attrNameLst>
                                      </p:cBhvr>
                                      <p:to>
                                        <p:strVal val="solid"/>
                                      </p:to>
                                    </p:set>
                                    <p:set>
                                      <p:cBhvr>
                                        <p:cTn id="38" dur="500" autoRev="1" fill="remove"/>
                                        <p:tgtEl>
                                          <p:spTgt spid="8"/>
                                        </p:tgtEl>
                                        <p:attrNameLst>
                                          <p:attrName>fill.on</p:attrName>
                                        </p:attrNameLst>
                                      </p:cBhvr>
                                      <p:to>
                                        <p:strVal val="true"/>
                                      </p:to>
                                    </p:set>
                                  </p:childTnLst>
                                </p:cTn>
                              </p:par>
                              <p:par>
                                <p:cTn id="39" presetID="0" presetClass="path" presetSubtype="0" accel="50000" decel="50000" fill="hold" grpId="2" nodeType="withEffect">
                                  <p:stCondLst>
                                    <p:cond delay="1000"/>
                                  </p:stCondLst>
                                  <p:childTnLst>
                                    <p:animMotion origin="layout" path="M 0 0 L 0.09045 0.09107 L 0.1408 -0.06824 L 0.30087 0.05402 L 0.39844 0.22074 " pathEditMode="relative" ptsTypes="AAAAA">
                                      <p:cBhvr>
                                        <p:cTn id="40" dur="3000" fill="hold"/>
                                        <p:tgtEl>
                                          <p:spTgt spid="54"/>
                                        </p:tgtEl>
                                        <p:attrNameLst>
                                          <p:attrName>ppt_x</p:attrName>
                                          <p:attrName>ppt_y</p:attrName>
                                        </p:attrNameLst>
                                      </p:cBhvr>
                                    </p:animMotion>
                                  </p:childTnLst>
                                </p:cTn>
                              </p:par>
                              <p:par>
                                <p:cTn id="41" presetID="0" presetClass="path" presetSubtype="0" accel="50000" decel="50000" fill="hold" grpId="1" nodeType="withEffect">
                                  <p:stCondLst>
                                    <p:cond delay="2000"/>
                                  </p:stCondLst>
                                  <p:childTnLst>
                                    <p:animMotion origin="layout" path="M 0 0 L 0.07049 0.1238 L 0.22969 0.23618 L 0.35764 0.17783 " pathEditMode="relative" ptsTypes="AAAA">
                                      <p:cBhvr>
                                        <p:cTn id="42" dur="3000" fill="hold"/>
                                        <p:tgtEl>
                                          <p:spTgt spid="40"/>
                                        </p:tgtEl>
                                        <p:attrNameLst>
                                          <p:attrName>ppt_x</p:attrName>
                                          <p:attrName>ppt_y</p:attrName>
                                        </p:attrNameLst>
                                      </p:cBhvr>
                                    </p:animMotion>
                                  </p:childTnLst>
                                </p:cTn>
                              </p:par>
                              <p:par>
                                <p:cTn id="43" presetID="0" presetClass="path" presetSubtype="0" accel="50000" decel="50000" fill="hold" grpId="3" nodeType="withEffect">
                                  <p:stCondLst>
                                    <p:cond delay="3000"/>
                                  </p:stCondLst>
                                  <p:childTnLst>
                                    <p:animMotion origin="layout" path="M 0 0 L 0.0927 0.09386 L 0.14479 -0.067 L 0.21111 0.20901 L 0.30156 0.06113 L 0.39913 0.22198 " pathEditMode="relative" ptsTypes="AAAAAA">
                                      <p:cBhvr>
                                        <p:cTn id="44" dur="3000" fill="hold"/>
                                        <p:tgtEl>
                                          <p:spTgt spid="5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6" grpId="1" animBg="1"/>
      <p:bldP spid="7" grpId="0" animBg="1"/>
      <p:bldP spid="7" grpId="1" animBg="1"/>
      <p:bldP spid="40" grpId="0" animBg="1"/>
      <p:bldP spid="40" grpId="1" animBg="1"/>
      <p:bldP spid="54" grpId="0" animBg="1"/>
      <p:bldP spid="54" grpId="1" animBg="1"/>
      <p:bldP spid="54" grpId="2" animBg="1"/>
      <p:bldP spid="54" grpId="3"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utoShape 5"/>
          <p:cNvSpPr>
            <a:spLocks noChangeArrowheads="1"/>
          </p:cNvSpPr>
          <p:nvPr/>
        </p:nvSpPr>
        <p:spPr bwMode="auto">
          <a:xfrm>
            <a:off x="503670" y="1554569"/>
            <a:ext cx="8111262"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77827" name="Rectangle 6"/>
          <p:cNvSpPr>
            <a:spLocks noChangeArrowheads="1"/>
          </p:cNvSpPr>
          <p:nvPr/>
        </p:nvSpPr>
        <p:spPr bwMode="auto">
          <a:xfrm>
            <a:off x="3028453" y="1530822"/>
            <a:ext cx="2998373"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94" b="1">
                <a:solidFill>
                  <a:schemeClr val="bg1"/>
                </a:solidFill>
                <a:ea typeface="微软雅黑" panose="020B0503020204020204" pitchFamily="34" charset="-122"/>
              </a:rPr>
              <a:t>注意分组的存储转发过程</a:t>
            </a:r>
          </a:p>
        </p:txBody>
      </p:sp>
      <p:sp>
        <p:nvSpPr>
          <p:cNvPr id="4" name="圆角矩形 3"/>
          <p:cNvSpPr/>
          <p:nvPr/>
        </p:nvSpPr>
        <p:spPr>
          <a:xfrm>
            <a:off x="503669" y="2021644"/>
            <a:ext cx="8111263" cy="320974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grpSp>
        <p:nvGrpSpPr>
          <p:cNvPr id="55" name="Group 3"/>
          <p:cNvGrpSpPr/>
          <p:nvPr/>
        </p:nvGrpSpPr>
        <p:grpSpPr bwMode="auto">
          <a:xfrm>
            <a:off x="3063508" y="2401761"/>
            <a:ext cx="2948501" cy="2439702"/>
            <a:chOff x="2256" y="2386"/>
            <a:chExt cx="2147" cy="1919"/>
          </a:xfrm>
          <a:solidFill>
            <a:schemeClr val="bg1"/>
          </a:solidFill>
        </p:grpSpPr>
        <p:sp>
          <p:nvSpPr>
            <p:cNvPr id="56" name="Oval 4"/>
            <p:cNvSpPr>
              <a:spLocks noChangeArrowheads="1"/>
            </p:cNvSpPr>
            <p:nvPr/>
          </p:nvSpPr>
          <p:spPr bwMode="auto">
            <a:xfrm rot="-1674972">
              <a:off x="2346" y="2526"/>
              <a:ext cx="1015" cy="692"/>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b="1">
                <a:solidFill>
                  <a:srgbClr val="000099"/>
                </a:solidFill>
              </a:endParaRPr>
            </a:p>
          </p:txBody>
        </p:sp>
        <p:sp>
          <p:nvSpPr>
            <p:cNvPr id="57" name="Oval 5"/>
            <p:cNvSpPr>
              <a:spLocks noChangeArrowheads="1"/>
            </p:cNvSpPr>
            <p:nvPr/>
          </p:nvSpPr>
          <p:spPr bwMode="auto">
            <a:xfrm rot="-774972">
              <a:off x="3025" y="2386"/>
              <a:ext cx="887" cy="642"/>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b="1">
                <a:solidFill>
                  <a:srgbClr val="000099"/>
                </a:solidFill>
              </a:endParaRPr>
            </a:p>
          </p:txBody>
        </p:sp>
        <p:sp>
          <p:nvSpPr>
            <p:cNvPr id="58" name="Oval 6"/>
            <p:cNvSpPr>
              <a:spLocks noChangeArrowheads="1"/>
            </p:cNvSpPr>
            <p:nvPr/>
          </p:nvSpPr>
          <p:spPr bwMode="auto">
            <a:xfrm rot="-174972">
              <a:off x="3673" y="2621"/>
              <a:ext cx="655" cy="832"/>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b="1">
                <a:solidFill>
                  <a:srgbClr val="000099"/>
                </a:solidFill>
              </a:endParaRPr>
            </a:p>
          </p:txBody>
        </p:sp>
        <p:sp>
          <p:nvSpPr>
            <p:cNvPr id="59" name="Oval 7"/>
            <p:cNvSpPr>
              <a:spLocks noChangeArrowheads="1"/>
            </p:cNvSpPr>
            <p:nvPr/>
          </p:nvSpPr>
          <p:spPr bwMode="auto">
            <a:xfrm rot="18365028">
              <a:off x="3754" y="3108"/>
              <a:ext cx="687" cy="610"/>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b="1">
                <a:solidFill>
                  <a:srgbClr val="000099"/>
                </a:solidFill>
              </a:endParaRPr>
            </a:p>
          </p:txBody>
        </p:sp>
        <p:sp>
          <p:nvSpPr>
            <p:cNvPr id="60" name="Oval 8"/>
            <p:cNvSpPr>
              <a:spLocks noChangeArrowheads="1"/>
            </p:cNvSpPr>
            <p:nvPr/>
          </p:nvSpPr>
          <p:spPr bwMode="auto">
            <a:xfrm rot="-1674972">
              <a:off x="3052" y="3445"/>
              <a:ext cx="1110" cy="772"/>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b="1">
                <a:solidFill>
                  <a:srgbClr val="000099"/>
                </a:solidFill>
              </a:endParaRPr>
            </a:p>
          </p:txBody>
        </p:sp>
        <p:sp>
          <p:nvSpPr>
            <p:cNvPr id="61" name="Oval 9"/>
            <p:cNvSpPr>
              <a:spLocks noChangeArrowheads="1"/>
            </p:cNvSpPr>
            <p:nvPr/>
          </p:nvSpPr>
          <p:spPr bwMode="auto">
            <a:xfrm rot="-594972">
              <a:off x="2616" y="3772"/>
              <a:ext cx="793" cy="533"/>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b="1">
                <a:solidFill>
                  <a:srgbClr val="000099"/>
                </a:solidFill>
              </a:endParaRPr>
            </a:p>
          </p:txBody>
        </p:sp>
        <p:sp>
          <p:nvSpPr>
            <p:cNvPr id="62" name="Oval 10"/>
            <p:cNvSpPr>
              <a:spLocks noChangeArrowheads="1"/>
            </p:cNvSpPr>
            <p:nvPr/>
          </p:nvSpPr>
          <p:spPr bwMode="auto">
            <a:xfrm rot="-1674972">
              <a:off x="2311" y="3539"/>
              <a:ext cx="503" cy="631"/>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b="1">
                <a:solidFill>
                  <a:srgbClr val="000099"/>
                </a:solidFill>
              </a:endParaRPr>
            </a:p>
          </p:txBody>
        </p:sp>
        <p:sp>
          <p:nvSpPr>
            <p:cNvPr id="63" name="Oval 11"/>
            <p:cNvSpPr>
              <a:spLocks noChangeArrowheads="1"/>
            </p:cNvSpPr>
            <p:nvPr/>
          </p:nvSpPr>
          <p:spPr bwMode="auto">
            <a:xfrm rot="18065028">
              <a:off x="2160" y="3115"/>
              <a:ext cx="695" cy="504"/>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b="1">
                <a:solidFill>
                  <a:srgbClr val="000099"/>
                </a:solidFill>
              </a:endParaRPr>
            </a:p>
          </p:txBody>
        </p:sp>
        <p:sp>
          <p:nvSpPr>
            <p:cNvPr id="64" name="Freeform 12"/>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b="1">
                <a:solidFill>
                  <a:srgbClr val="000099"/>
                </a:solidFill>
              </a:endParaRPr>
            </a:p>
          </p:txBody>
        </p:sp>
      </p:grpSp>
      <p:sp>
        <p:nvSpPr>
          <p:cNvPr id="77832" name="Line 13"/>
          <p:cNvSpPr>
            <a:spLocks noChangeShapeType="1"/>
          </p:cNvSpPr>
          <p:nvPr/>
        </p:nvSpPr>
        <p:spPr bwMode="auto">
          <a:xfrm flipV="1">
            <a:off x="3878571" y="2558247"/>
            <a:ext cx="924525" cy="368861"/>
          </a:xfrm>
          <a:prstGeom prst="line">
            <a:avLst/>
          </a:prstGeom>
          <a:noFill/>
          <a:ln w="38100">
            <a:solidFill>
              <a:srgbClr val="85D1F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7833" name="Line 14"/>
          <p:cNvSpPr>
            <a:spLocks noChangeShapeType="1"/>
          </p:cNvSpPr>
          <p:nvPr/>
        </p:nvSpPr>
        <p:spPr bwMode="auto">
          <a:xfrm>
            <a:off x="4915496" y="2607324"/>
            <a:ext cx="546166" cy="930857"/>
          </a:xfrm>
          <a:prstGeom prst="line">
            <a:avLst/>
          </a:prstGeom>
          <a:noFill/>
          <a:ln w="38100">
            <a:solidFill>
              <a:srgbClr val="85D1F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7834" name="Line 15"/>
          <p:cNvSpPr>
            <a:spLocks noChangeShapeType="1"/>
          </p:cNvSpPr>
          <p:nvPr/>
        </p:nvSpPr>
        <p:spPr bwMode="auto">
          <a:xfrm flipH="1">
            <a:off x="3333989" y="2988848"/>
            <a:ext cx="479677" cy="835872"/>
          </a:xfrm>
          <a:prstGeom prst="line">
            <a:avLst/>
          </a:prstGeom>
          <a:noFill/>
          <a:ln w="38100">
            <a:solidFill>
              <a:srgbClr val="85D1F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7835" name="Line 16"/>
          <p:cNvSpPr>
            <a:spLocks noChangeShapeType="1"/>
          </p:cNvSpPr>
          <p:nvPr/>
        </p:nvSpPr>
        <p:spPr bwMode="auto">
          <a:xfrm>
            <a:off x="3364068" y="3943453"/>
            <a:ext cx="1097081" cy="585743"/>
          </a:xfrm>
          <a:prstGeom prst="line">
            <a:avLst/>
          </a:prstGeom>
          <a:noFill/>
          <a:ln w="38100">
            <a:solidFill>
              <a:srgbClr val="85D1F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7836" name="Line 17"/>
          <p:cNvSpPr>
            <a:spLocks noChangeShapeType="1"/>
          </p:cNvSpPr>
          <p:nvPr/>
        </p:nvSpPr>
        <p:spPr bwMode="auto">
          <a:xfrm flipV="1">
            <a:off x="4507058" y="3721820"/>
            <a:ext cx="954603" cy="869116"/>
          </a:xfrm>
          <a:prstGeom prst="line">
            <a:avLst/>
          </a:prstGeom>
          <a:noFill/>
          <a:ln w="38100">
            <a:solidFill>
              <a:srgbClr val="85D1F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7837" name="Line 18"/>
          <p:cNvSpPr>
            <a:spLocks noChangeShapeType="1"/>
          </p:cNvSpPr>
          <p:nvPr/>
        </p:nvSpPr>
        <p:spPr bwMode="auto">
          <a:xfrm>
            <a:off x="3916566" y="2993598"/>
            <a:ext cx="1532431" cy="628486"/>
          </a:xfrm>
          <a:prstGeom prst="line">
            <a:avLst/>
          </a:prstGeom>
          <a:noFill/>
          <a:ln w="38100">
            <a:solidFill>
              <a:srgbClr val="85D1F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7838" name="Line 19"/>
          <p:cNvSpPr>
            <a:spLocks noChangeShapeType="1"/>
          </p:cNvSpPr>
          <p:nvPr/>
        </p:nvSpPr>
        <p:spPr bwMode="auto">
          <a:xfrm>
            <a:off x="3843743" y="2884365"/>
            <a:ext cx="720307" cy="1644831"/>
          </a:xfrm>
          <a:prstGeom prst="line">
            <a:avLst/>
          </a:prstGeom>
          <a:noFill/>
          <a:ln w="38100">
            <a:solidFill>
              <a:srgbClr val="85D1F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7839" name="Line 20"/>
          <p:cNvSpPr>
            <a:spLocks noChangeShapeType="1"/>
          </p:cNvSpPr>
          <p:nvPr/>
        </p:nvSpPr>
        <p:spPr bwMode="auto">
          <a:xfrm flipH="1" flipV="1">
            <a:off x="4538720" y="4576688"/>
            <a:ext cx="650650" cy="452764"/>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7840" name="Line 21"/>
          <p:cNvSpPr>
            <a:spLocks noChangeShapeType="1"/>
          </p:cNvSpPr>
          <p:nvPr/>
        </p:nvSpPr>
        <p:spPr bwMode="auto">
          <a:xfrm rot="-5400000">
            <a:off x="5151376" y="2018414"/>
            <a:ext cx="155143" cy="728222"/>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7841" name="Line 22"/>
          <p:cNvSpPr>
            <a:spLocks noChangeShapeType="1"/>
          </p:cNvSpPr>
          <p:nvPr/>
        </p:nvSpPr>
        <p:spPr bwMode="auto">
          <a:xfrm>
            <a:off x="5528152" y="3721819"/>
            <a:ext cx="460680" cy="6712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7842" name="Line 23"/>
          <p:cNvSpPr>
            <a:spLocks noChangeShapeType="1"/>
          </p:cNvSpPr>
          <p:nvPr/>
        </p:nvSpPr>
        <p:spPr bwMode="auto">
          <a:xfrm flipV="1">
            <a:off x="2376219" y="3892793"/>
            <a:ext cx="789962" cy="0"/>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7843" name="Line 24"/>
          <p:cNvSpPr>
            <a:spLocks noChangeShapeType="1"/>
          </p:cNvSpPr>
          <p:nvPr/>
        </p:nvSpPr>
        <p:spPr bwMode="auto">
          <a:xfrm rot="5400000" flipH="1">
            <a:off x="3303910" y="2380942"/>
            <a:ext cx="514505" cy="508171"/>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7844" name="Text Box 25"/>
          <p:cNvSpPr txBox="1">
            <a:spLocks noChangeArrowheads="1"/>
          </p:cNvSpPr>
          <p:nvPr/>
        </p:nvSpPr>
        <p:spPr bwMode="auto">
          <a:xfrm>
            <a:off x="1709738" y="3698072"/>
            <a:ext cx="408437" cy="367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795" b="1"/>
              <a:t>H</a:t>
            </a:r>
            <a:r>
              <a:rPr kumimoji="1" lang="en-US" altLang="zh-CN" sz="1795" b="1" baseline="-25000"/>
              <a:t>1</a:t>
            </a:r>
            <a:endParaRPr kumimoji="1" lang="en-US" altLang="zh-CN" sz="1795" b="1"/>
          </a:p>
        </p:txBody>
      </p:sp>
      <p:sp>
        <p:nvSpPr>
          <p:cNvPr id="77845" name="Oval 26"/>
          <p:cNvSpPr>
            <a:spLocks noChangeArrowheads="1"/>
          </p:cNvSpPr>
          <p:nvPr/>
        </p:nvSpPr>
        <p:spPr bwMode="auto">
          <a:xfrm>
            <a:off x="3106023" y="3715487"/>
            <a:ext cx="403689" cy="373609"/>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994" b="1">
                <a:solidFill>
                  <a:srgbClr val="000099"/>
                </a:solidFill>
              </a:rPr>
              <a:t>A</a:t>
            </a:r>
          </a:p>
        </p:txBody>
      </p:sp>
      <p:sp>
        <p:nvSpPr>
          <p:cNvPr id="77846" name="Line 27"/>
          <p:cNvSpPr>
            <a:spLocks noChangeShapeType="1"/>
          </p:cNvSpPr>
          <p:nvPr/>
        </p:nvSpPr>
        <p:spPr bwMode="auto">
          <a:xfrm flipV="1">
            <a:off x="5528152" y="3072753"/>
            <a:ext cx="991015" cy="527169"/>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7847" name="Oval 35"/>
          <p:cNvSpPr>
            <a:spLocks noChangeArrowheads="1"/>
          </p:cNvSpPr>
          <p:nvPr/>
        </p:nvSpPr>
        <p:spPr bwMode="auto">
          <a:xfrm>
            <a:off x="3677519" y="2813126"/>
            <a:ext cx="379942" cy="351446"/>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994" b="1">
                <a:solidFill>
                  <a:srgbClr val="000099"/>
                </a:solidFill>
              </a:rPr>
              <a:t>B</a:t>
            </a:r>
          </a:p>
        </p:txBody>
      </p:sp>
      <p:sp>
        <p:nvSpPr>
          <p:cNvPr id="77848" name="Oval 36"/>
          <p:cNvSpPr>
            <a:spLocks noChangeArrowheads="1"/>
          </p:cNvSpPr>
          <p:nvPr/>
        </p:nvSpPr>
        <p:spPr bwMode="auto">
          <a:xfrm>
            <a:off x="4700195" y="2406271"/>
            <a:ext cx="372026" cy="343531"/>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994" b="1">
                <a:solidFill>
                  <a:srgbClr val="000099"/>
                </a:solidFill>
              </a:rPr>
              <a:t>D</a:t>
            </a:r>
          </a:p>
        </p:txBody>
      </p:sp>
      <p:sp>
        <p:nvSpPr>
          <p:cNvPr id="77849" name="Oval 37"/>
          <p:cNvSpPr>
            <a:spLocks noChangeArrowheads="1"/>
          </p:cNvSpPr>
          <p:nvPr/>
        </p:nvSpPr>
        <p:spPr bwMode="auto">
          <a:xfrm>
            <a:off x="5278023" y="3495437"/>
            <a:ext cx="413187" cy="383108"/>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994" b="1">
                <a:solidFill>
                  <a:srgbClr val="000099"/>
                </a:solidFill>
              </a:rPr>
              <a:t>E</a:t>
            </a:r>
          </a:p>
        </p:txBody>
      </p:sp>
      <p:sp>
        <p:nvSpPr>
          <p:cNvPr id="77850" name="Oval 38"/>
          <p:cNvSpPr>
            <a:spLocks noChangeArrowheads="1"/>
          </p:cNvSpPr>
          <p:nvPr/>
        </p:nvSpPr>
        <p:spPr bwMode="auto">
          <a:xfrm>
            <a:off x="4374079" y="4367720"/>
            <a:ext cx="392606" cy="364111"/>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994" b="1">
                <a:solidFill>
                  <a:srgbClr val="000099"/>
                </a:solidFill>
              </a:rPr>
              <a:t>C</a:t>
            </a:r>
          </a:p>
        </p:txBody>
      </p:sp>
      <p:sp>
        <p:nvSpPr>
          <p:cNvPr id="77851" name="Text Box 39"/>
          <p:cNvSpPr txBox="1">
            <a:spLocks noChangeArrowheads="1"/>
          </p:cNvSpPr>
          <p:nvPr/>
        </p:nvSpPr>
        <p:spPr bwMode="auto">
          <a:xfrm>
            <a:off x="6250040" y="4267985"/>
            <a:ext cx="406855" cy="368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795" b="1"/>
              <a:t>H</a:t>
            </a:r>
            <a:r>
              <a:rPr kumimoji="1" lang="en-US" altLang="zh-CN" sz="1795" b="1" baseline="-25000"/>
              <a:t>5</a:t>
            </a:r>
            <a:endParaRPr kumimoji="1" lang="en-US" altLang="zh-CN" sz="1795" b="1"/>
          </a:p>
        </p:txBody>
      </p:sp>
      <p:sp>
        <p:nvSpPr>
          <p:cNvPr id="77852" name="Text Box 40"/>
          <p:cNvSpPr txBox="1">
            <a:spLocks noChangeArrowheads="1"/>
          </p:cNvSpPr>
          <p:nvPr/>
        </p:nvSpPr>
        <p:spPr bwMode="auto">
          <a:xfrm>
            <a:off x="6769295" y="2879615"/>
            <a:ext cx="408437" cy="367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795" b="1"/>
              <a:t>H</a:t>
            </a:r>
            <a:r>
              <a:rPr kumimoji="1" lang="en-US" altLang="zh-CN" sz="1795" b="1" baseline="-25000"/>
              <a:t>6</a:t>
            </a:r>
            <a:endParaRPr kumimoji="1" lang="en-US" altLang="zh-CN" sz="1795" b="1"/>
          </a:p>
        </p:txBody>
      </p:sp>
      <p:sp>
        <p:nvSpPr>
          <p:cNvPr id="77853" name="Text Box 42"/>
          <p:cNvSpPr txBox="1">
            <a:spLocks noChangeArrowheads="1"/>
          </p:cNvSpPr>
          <p:nvPr/>
        </p:nvSpPr>
        <p:spPr bwMode="auto">
          <a:xfrm>
            <a:off x="3351403" y="2119732"/>
            <a:ext cx="408437" cy="367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795" b="1"/>
              <a:t>H</a:t>
            </a:r>
            <a:r>
              <a:rPr kumimoji="1" lang="en-US" altLang="zh-CN" sz="1795" b="1" baseline="-25000"/>
              <a:t>2</a:t>
            </a:r>
            <a:endParaRPr kumimoji="1" lang="en-US" altLang="zh-CN" sz="1795" b="1"/>
          </a:p>
        </p:txBody>
      </p:sp>
      <p:sp>
        <p:nvSpPr>
          <p:cNvPr id="77854" name="Text Box 43"/>
          <p:cNvSpPr txBox="1">
            <a:spLocks noChangeArrowheads="1"/>
          </p:cNvSpPr>
          <p:nvPr/>
        </p:nvSpPr>
        <p:spPr bwMode="auto">
          <a:xfrm>
            <a:off x="5352429" y="4736579"/>
            <a:ext cx="408437" cy="368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795" b="1"/>
              <a:t>H</a:t>
            </a:r>
            <a:r>
              <a:rPr kumimoji="1" lang="en-US" altLang="zh-CN" sz="1795" b="1" baseline="-25000"/>
              <a:t>3</a:t>
            </a:r>
            <a:endParaRPr kumimoji="1" lang="en-US" altLang="zh-CN" sz="1795" b="1"/>
          </a:p>
        </p:txBody>
      </p:sp>
      <p:sp>
        <p:nvSpPr>
          <p:cNvPr id="77855" name="Text Box 55"/>
          <p:cNvSpPr txBox="1">
            <a:spLocks noChangeArrowheads="1"/>
          </p:cNvSpPr>
          <p:nvPr/>
        </p:nvSpPr>
        <p:spPr bwMode="auto">
          <a:xfrm>
            <a:off x="2241656" y="2878032"/>
            <a:ext cx="721889"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396" b="1">
                <a:solidFill>
                  <a:srgbClr val="0000FF"/>
                </a:solidFill>
                <a:latin typeface="微软雅黑" panose="020B0503020204020204" pitchFamily="34" charset="-122"/>
                <a:ea typeface="微软雅黑" panose="020B0503020204020204" pitchFamily="34" charset="-122"/>
              </a:rPr>
              <a:t>路由器</a:t>
            </a:r>
          </a:p>
        </p:txBody>
      </p:sp>
      <p:sp>
        <p:nvSpPr>
          <p:cNvPr id="77856" name="Line 57"/>
          <p:cNvSpPr>
            <a:spLocks noChangeShapeType="1"/>
          </p:cNvSpPr>
          <p:nvPr/>
        </p:nvSpPr>
        <p:spPr bwMode="auto">
          <a:xfrm flipV="1">
            <a:off x="2963545" y="2898612"/>
            <a:ext cx="736137" cy="12031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pic>
        <p:nvPicPr>
          <p:cNvPr id="7785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9901" y="4739746"/>
            <a:ext cx="432184" cy="43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58" name="Line 58"/>
          <p:cNvSpPr>
            <a:spLocks noChangeShapeType="1"/>
          </p:cNvSpPr>
          <p:nvPr/>
        </p:nvSpPr>
        <p:spPr bwMode="auto">
          <a:xfrm>
            <a:off x="1974114" y="3351377"/>
            <a:ext cx="259627" cy="383108"/>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3" name="Text Box 64"/>
          <p:cNvSpPr txBox="1">
            <a:spLocks noChangeArrowheads="1"/>
          </p:cNvSpPr>
          <p:nvPr/>
        </p:nvSpPr>
        <p:spPr bwMode="auto">
          <a:xfrm>
            <a:off x="6009411" y="3810473"/>
            <a:ext cx="2255904" cy="337198"/>
          </a:xfrm>
          <a:prstGeom prst="rect">
            <a:avLst/>
          </a:prstGeom>
          <a:solidFill>
            <a:srgbClr val="CC00CC"/>
          </a:solidFill>
          <a:ln>
            <a:noFill/>
          </a:ln>
          <a:extLs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596" b="1" dirty="0">
                <a:solidFill>
                  <a:schemeClr val="bg1"/>
                </a:solidFill>
                <a:latin typeface="微软雅黑" panose="020B0503020204020204" pitchFamily="34" charset="-122"/>
                <a:ea typeface="微软雅黑" panose="020B0503020204020204" pitchFamily="34" charset="-122"/>
              </a:rPr>
              <a:t>最后到达目的主机 </a:t>
            </a:r>
            <a:r>
              <a:rPr kumimoji="1" lang="en-US" altLang="zh-CN" sz="1596" b="1" dirty="0">
                <a:solidFill>
                  <a:schemeClr val="bg1"/>
                </a:solidFill>
                <a:latin typeface="微软雅黑" panose="020B0503020204020204" pitchFamily="34" charset="-122"/>
                <a:ea typeface="微软雅黑" panose="020B0503020204020204" pitchFamily="34" charset="-122"/>
              </a:rPr>
              <a:t>H</a:t>
            </a:r>
            <a:r>
              <a:rPr kumimoji="1" lang="en-US" altLang="zh-CN" sz="1596" b="1" baseline="-25000" dirty="0">
                <a:solidFill>
                  <a:schemeClr val="bg1"/>
                </a:solidFill>
                <a:latin typeface="微软雅黑" panose="020B0503020204020204" pitchFamily="34" charset="-122"/>
                <a:ea typeface="微软雅黑" panose="020B0503020204020204" pitchFamily="34" charset="-122"/>
              </a:rPr>
              <a:t>5</a:t>
            </a:r>
          </a:p>
        </p:txBody>
      </p:sp>
      <p:sp>
        <p:nvSpPr>
          <p:cNvPr id="77860" name="Text Box 204"/>
          <p:cNvSpPr txBox="1">
            <a:spLocks noChangeArrowheads="1"/>
          </p:cNvSpPr>
          <p:nvPr/>
        </p:nvSpPr>
        <p:spPr bwMode="auto">
          <a:xfrm>
            <a:off x="4304423" y="3579341"/>
            <a:ext cx="721889"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396" b="1">
                <a:solidFill>
                  <a:srgbClr val="0000FF"/>
                </a:solidFill>
                <a:latin typeface="微软雅黑" panose="020B0503020204020204" pitchFamily="34" charset="-122"/>
                <a:ea typeface="微软雅黑" panose="020B0503020204020204" pitchFamily="34" charset="-122"/>
              </a:rPr>
              <a:t>互联网</a:t>
            </a:r>
          </a:p>
        </p:txBody>
      </p:sp>
      <p:sp>
        <p:nvSpPr>
          <p:cNvPr id="77861" name="Text Box 98"/>
          <p:cNvSpPr txBox="1">
            <a:spLocks noChangeArrowheads="1"/>
          </p:cNvSpPr>
          <p:nvPr/>
        </p:nvSpPr>
        <p:spPr bwMode="auto">
          <a:xfrm>
            <a:off x="6188301" y="2422101"/>
            <a:ext cx="1894602" cy="337614"/>
          </a:xfrm>
          <a:prstGeom prst="rect">
            <a:avLst/>
          </a:prstGeom>
          <a:solidFill>
            <a:schemeClr val="bg1"/>
          </a:solidFill>
          <a:ln w="19050">
            <a:solidFill>
              <a:srgbClr val="368AD6"/>
            </a:solidFill>
            <a:miter lim="800000"/>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en-US" altLang="zh-CN" sz="1596" b="1" dirty="0">
                <a:solidFill>
                  <a:srgbClr val="FF0000"/>
                </a:solidFill>
                <a:latin typeface="微软雅黑" panose="020B0503020204020204" pitchFamily="34" charset="-122"/>
                <a:ea typeface="微软雅黑" panose="020B0503020204020204" pitchFamily="34" charset="-122"/>
              </a:rPr>
              <a:t>H</a:t>
            </a:r>
            <a:r>
              <a:rPr kumimoji="1" lang="en-US" altLang="zh-CN" sz="1596" b="1" baseline="-25000" dirty="0">
                <a:solidFill>
                  <a:srgbClr val="FF0000"/>
                </a:solidFill>
                <a:latin typeface="微软雅黑" panose="020B0503020204020204" pitchFamily="34" charset="-122"/>
                <a:ea typeface="微软雅黑" panose="020B0503020204020204" pitchFamily="34" charset="-122"/>
              </a:rPr>
              <a:t>1</a:t>
            </a:r>
            <a:r>
              <a:rPr kumimoji="1" lang="en-US" altLang="zh-CN" sz="1596" b="1" dirty="0">
                <a:solidFill>
                  <a:srgbClr val="FF0000"/>
                </a:solidFill>
                <a:latin typeface="微软雅黑" panose="020B0503020204020204" pitchFamily="34" charset="-122"/>
                <a:ea typeface="微软雅黑" panose="020B0503020204020204" pitchFamily="34" charset="-122"/>
              </a:rPr>
              <a:t> </a:t>
            </a:r>
            <a:r>
              <a:rPr kumimoji="1" lang="zh-CN" altLang="en-US" sz="1596" b="1" dirty="0">
                <a:solidFill>
                  <a:srgbClr val="FF0000"/>
                </a:solidFill>
                <a:latin typeface="微软雅黑" panose="020B0503020204020204" pitchFamily="34" charset="-122"/>
                <a:ea typeface="微软雅黑" panose="020B0503020204020204" pitchFamily="34" charset="-122"/>
              </a:rPr>
              <a:t>向 </a:t>
            </a:r>
            <a:r>
              <a:rPr kumimoji="1" lang="en-US" altLang="zh-CN" sz="1596" b="1" dirty="0">
                <a:solidFill>
                  <a:srgbClr val="FF0000"/>
                </a:solidFill>
                <a:latin typeface="微软雅黑" panose="020B0503020204020204" pitchFamily="34" charset="-122"/>
                <a:ea typeface="微软雅黑" panose="020B0503020204020204" pitchFamily="34" charset="-122"/>
              </a:rPr>
              <a:t>H</a:t>
            </a:r>
            <a:r>
              <a:rPr kumimoji="1" lang="en-US" altLang="zh-CN" sz="1596" b="1" baseline="-25000" dirty="0">
                <a:solidFill>
                  <a:srgbClr val="FF0000"/>
                </a:solidFill>
                <a:latin typeface="微软雅黑" panose="020B0503020204020204" pitchFamily="34" charset="-122"/>
                <a:ea typeface="微软雅黑" panose="020B0503020204020204" pitchFamily="34" charset="-122"/>
              </a:rPr>
              <a:t>5</a:t>
            </a:r>
            <a:r>
              <a:rPr kumimoji="1" lang="en-US" altLang="zh-CN" sz="1596" b="1" dirty="0">
                <a:solidFill>
                  <a:srgbClr val="FF0000"/>
                </a:solidFill>
                <a:latin typeface="微软雅黑" panose="020B0503020204020204" pitchFamily="34" charset="-122"/>
                <a:ea typeface="微软雅黑" panose="020B0503020204020204" pitchFamily="34" charset="-122"/>
              </a:rPr>
              <a:t> </a:t>
            </a:r>
            <a:r>
              <a:rPr kumimoji="1" lang="zh-CN" altLang="en-US" sz="1596" b="1" dirty="0">
                <a:solidFill>
                  <a:srgbClr val="FF0000"/>
                </a:solidFill>
                <a:latin typeface="微软雅黑" panose="020B0503020204020204" pitchFamily="34" charset="-122"/>
                <a:ea typeface="微软雅黑" panose="020B0503020204020204" pitchFamily="34" charset="-122"/>
              </a:rPr>
              <a:t>发送分组</a:t>
            </a:r>
          </a:p>
        </p:txBody>
      </p:sp>
      <p:sp>
        <p:nvSpPr>
          <p:cNvPr id="77862" name="Text Box 42"/>
          <p:cNvSpPr txBox="1">
            <a:spLocks noChangeArrowheads="1"/>
          </p:cNvSpPr>
          <p:nvPr/>
        </p:nvSpPr>
        <p:spPr bwMode="auto">
          <a:xfrm>
            <a:off x="5794111" y="2094403"/>
            <a:ext cx="408437" cy="368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795" b="1"/>
              <a:t>H</a:t>
            </a:r>
            <a:r>
              <a:rPr kumimoji="1" lang="en-US" altLang="zh-CN" sz="1795" b="1" baseline="-25000"/>
              <a:t>4</a:t>
            </a:r>
            <a:endParaRPr kumimoji="1" lang="en-US" altLang="zh-CN" sz="1795" b="1"/>
          </a:p>
        </p:txBody>
      </p:sp>
      <p:pic>
        <p:nvPicPr>
          <p:cNvPr id="77863"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765" y="2871699"/>
            <a:ext cx="432183" cy="43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64"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9597" y="4290148"/>
            <a:ext cx="430601" cy="43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65"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189" y="3732900"/>
            <a:ext cx="432184" cy="43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Rectangle 46"/>
          <p:cNvSpPr>
            <a:spLocks noChangeArrowheads="1"/>
          </p:cNvSpPr>
          <p:nvPr/>
        </p:nvSpPr>
        <p:spPr bwMode="auto">
          <a:xfrm>
            <a:off x="2116592" y="3794641"/>
            <a:ext cx="232714" cy="213717"/>
          </a:xfrm>
          <a:prstGeom prst="rect">
            <a:avLst/>
          </a:prstGeom>
          <a:solidFill>
            <a:srgbClr val="FF0000"/>
          </a:solidFill>
          <a:ln w="9525">
            <a:solidFill>
              <a:srgbClr val="FF0000"/>
            </a:solidFill>
            <a:miter lim="800000"/>
          </a:ln>
        </p:spPr>
        <p:txBody>
          <a:bodyPr wrap="none" anchor="ctr"/>
          <a:lstStyle/>
          <a:p>
            <a:endParaRPr lang="zh-CN" altLang="en-US" sz="1795" b="1">
              <a:solidFill>
                <a:srgbClr val="000099"/>
              </a:solidFill>
            </a:endParaRPr>
          </a:p>
        </p:txBody>
      </p:sp>
      <p:pic>
        <p:nvPicPr>
          <p:cNvPr id="7786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040" y="2126065"/>
            <a:ext cx="430601" cy="43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68"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0501" y="2108650"/>
            <a:ext cx="432184" cy="43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 Box 54"/>
          <p:cNvSpPr txBox="1">
            <a:spLocks noChangeArrowheads="1"/>
          </p:cNvSpPr>
          <p:nvPr/>
        </p:nvSpPr>
        <p:spPr bwMode="auto">
          <a:xfrm>
            <a:off x="3494300" y="2703441"/>
            <a:ext cx="2118175" cy="1074226"/>
          </a:xfrm>
          <a:prstGeom prst="rect">
            <a:avLst/>
          </a:prstGeom>
          <a:solidFill>
            <a:srgbClr val="CC00CC"/>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596" b="1" dirty="0">
                <a:solidFill>
                  <a:schemeClr val="bg1"/>
                </a:solidFill>
                <a:latin typeface="微软雅黑" panose="020B0503020204020204" pitchFamily="34" charset="-122"/>
                <a:ea typeface="微软雅黑" panose="020B0503020204020204" pitchFamily="34" charset="-122"/>
              </a:rPr>
              <a:t>在路由器 </a:t>
            </a:r>
            <a:r>
              <a:rPr kumimoji="1" lang="en-US" altLang="zh-CN" sz="1596" b="1" dirty="0">
                <a:solidFill>
                  <a:schemeClr val="bg1"/>
                </a:solidFill>
                <a:latin typeface="微软雅黑" panose="020B0503020204020204" pitchFamily="34" charset="-122"/>
                <a:ea typeface="微软雅黑" panose="020B0503020204020204" pitchFamily="34" charset="-122"/>
              </a:rPr>
              <a:t>A </a:t>
            </a:r>
            <a:r>
              <a:rPr kumimoji="1" lang="zh-CN" altLang="en-US" sz="1596" b="1" dirty="0">
                <a:solidFill>
                  <a:schemeClr val="bg1"/>
                </a:solidFill>
                <a:latin typeface="微软雅黑" panose="020B0503020204020204" pitchFamily="34" charset="-122"/>
                <a:ea typeface="微软雅黑" panose="020B0503020204020204" pitchFamily="34" charset="-122"/>
              </a:rPr>
              <a:t>暂存</a:t>
            </a:r>
          </a:p>
          <a:p>
            <a:pPr algn="ctr"/>
            <a:r>
              <a:rPr kumimoji="1" lang="zh-CN" altLang="en-US" sz="1596" b="1" dirty="0">
                <a:solidFill>
                  <a:schemeClr val="bg1"/>
                </a:solidFill>
                <a:latin typeface="微软雅黑" panose="020B0503020204020204" pitchFamily="34" charset="-122"/>
                <a:ea typeface="微软雅黑" panose="020B0503020204020204" pitchFamily="34" charset="-122"/>
              </a:rPr>
              <a:t>查找转发表</a:t>
            </a:r>
          </a:p>
          <a:p>
            <a:pPr algn="ctr"/>
            <a:r>
              <a:rPr kumimoji="1" lang="zh-CN" altLang="en-US" sz="1596" b="1" dirty="0">
                <a:solidFill>
                  <a:schemeClr val="bg1"/>
                </a:solidFill>
                <a:latin typeface="微软雅黑" panose="020B0503020204020204" pitchFamily="34" charset="-122"/>
                <a:ea typeface="微软雅黑" panose="020B0503020204020204" pitchFamily="34" charset="-122"/>
              </a:rPr>
              <a:t>找到转发的端口</a:t>
            </a:r>
            <a:endParaRPr kumimoji="1" lang="en-US" altLang="zh-CN" sz="1596"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596" b="1" dirty="0">
                <a:solidFill>
                  <a:schemeClr val="bg1"/>
                </a:solidFill>
                <a:latin typeface="微软雅黑" panose="020B0503020204020204" pitchFamily="34" charset="-122"/>
                <a:ea typeface="微软雅黑" panose="020B0503020204020204" pitchFamily="34" charset="-122"/>
              </a:rPr>
              <a:t>转发</a:t>
            </a:r>
            <a:endParaRPr kumimoji="1" lang="en-US" altLang="zh-CN" sz="1596" b="1" dirty="0">
              <a:solidFill>
                <a:schemeClr val="bg1"/>
              </a:solidFill>
              <a:latin typeface="微软雅黑" panose="020B0503020204020204" pitchFamily="34" charset="-122"/>
              <a:ea typeface="微软雅黑" panose="020B0503020204020204" pitchFamily="34" charset="-122"/>
            </a:endParaRPr>
          </a:p>
        </p:txBody>
      </p:sp>
      <p:sp>
        <p:nvSpPr>
          <p:cNvPr id="117" name="Rectangle 46"/>
          <p:cNvSpPr>
            <a:spLocks noChangeArrowheads="1"/>
          </p:cNvSpPr>
          <p:nvPr/>
        </p:nvSpPr>
        <p:spPr bwMode="auto">
          <a:xfrm>
            <a:off x="3207341" y="3799391"/>
            <a:ext cx="232715" cy="213718"/>
          </a:xfrm>
          <a:prstGeom prst="rect">
            <a:avLst/>
          </a:prstGeom>
          <a:solidFill>
            <a:srgbClr val="FF0000"/>
          </a:solidFill>
          <a:ln w="9525">
            <a:solidFill>
              <a:srgbClr val="FF0000"/>
            </a:solidFill>
            <a:miter lim="800000"/>
          </a:ln>
        </p:spPr>
        <p:txBody>
          <a:bodyPr wrap="none" anchor="ctr"/>
          <a:lstStyle/>
          <a:p>
            <a:endParaRPr lang="zh-CN" altLang="en-US" sz="1795" b="1">
              <a:solidFill>
                <a:srgbClr val="000099"/>
              </a:solidFill>
            </a:endParaRPr>
          </a:p>
        </p:txBody>
      </p:sp>
      <p:sp>
        <p:nvSpPr>
          <p:cNvPr id="104" name="Text Box 60"/>
          <p:cNvSpPr txBox="1">
            <a:spLocks noChangeArrowheads="1"/>
          </p:cNvSpPr>
          <p:nvPr/>
        </p:nvSpPr>
        <p:spPr bwMode="auto">
          <a:xfrm flipH="1">
            <a:off x="3838313" y="3124963"/>
            <a:ext cx="1771479" cy="1074226"/>
          </a:xfrm>
          <a:prstGeom prst="rect">
            <a:avLst/>
          </a:prstGeom>
          <a:solidFill>
            <a:srgbClr val="CC00CC"/>
          </a:solidFill>
          <a:ln>
            <a:noFill/>
          </a:ln>
          <a:extLs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596" b="1" dirty="0">
                <a:solidFill>
                  <a:schemeClr val="bg1"/>
                </a:solidFill>
                <a:latin typeface="微软雅黑" panose="020B0503020204020204" pitchFamily="34" charset="-122"/>
                <a:ea typeface="微软雅黑" panose="020B0503020204020204" pitchFamily="34" charset="-122"/>
              </a:rPr>
              <a:t>在路由器 </a:t>
            </a:r>
            <a:r>
              <a:rPr kumimoji="1" lang="en-US" altLang="zh-CN" sz="1596" b="1" dirty="0">
                <a:solidFill>
                  <a:schemeClr val="bg1"/>
                </a:solidFill>
                <a:latin typeface="微软雅黑" panose="020B0503020204020204" pitchFamily="34" charset="-122"/>
                <a:ea typeface="微软雅黑" panose="020B0503020204020204" pitchFamily="34" charset="-122"/>
              </a:rPr>
              <a:t>C </a:t>
            </a:r>
            <a:r>
              <a:rPr kumimoji="1" lang="zh-CN" altLang="en-US" sz="1596" b="1" dirty="0">
                <a:solidFill>
                  <a:schemeClr val="bg1"/>
                </a:solidFill>
                <a:latin typeface="微软雅黑" panose="020B0503020204020204" pitchFamily="34" charset="-122"/>
                <a:ea typeface="微软雅黑" panose="020B0503020204020204" pitchFamily="34" charset="-122"/>
              </a:rPr>
              <a:t>暂存</a:t>
            </a:r>
          </a:p>
          <a:p>
            <a:pPr algn="ctr"/>
            <a:r>
              <a:rPr kumimoji="1" lang="zh-CN" altLang="en-US" sz="1596" b="1" dirty="0">
                <a:solidFill>
                  <a:schemeClr val="bg1"/>
                </a:solidFill>
                <a:latin typeface="微软雅黑" panose="020B0503020204020204" pitchFamily="34" charset="-122"/>
                <a:ea typeface="微软雅黑" panose="020B0503020204020204" pitchFamily="34" charset="-122"/>
              </a:rPr>
              <a:t>查找转发表</a:t>
            </a:r>
          </a:p>
          <a:p>
            <a:pPr algn="ctr"/>
            <a:r>
              <a:rPr kumimoji="1" lang="zh-CN" altLang="en-US" sz="1596" b="1" dirty="0">
                <a:solidFill>
                  <a:schemeClr val="bg1"/>
                </a:solidFill>
                <a:latin typeface="微软雅黑" panose="020B0503020204020204" pitchFamily="34" charset="-122"/>
                <a:ea typeface="微软雅黑" panose="020B0503020204020204" pitchFamily="34" charset="-122"/>
              </a:rPr>
              <a:t>找到转发的端口</a:t>
            </a:r>
            <a:endParaRPr kumimoji="1" lang="en-US" altLang="zh-CN" sz="1596"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596" b="1" dirty="0">
                <a:solidFill>
                  <a:schemeClr val="bg1"/>
                </a:solidFill>
                <a:latin typeface="微软雅黑" panose="020B0503020204020204" pitchFamily="34" charset="-122"/>
                <a:ea typeface="微软雅黑" panose="020B0503020204020204" pitchFamily="34" charset="-122"/>
              </a:rPr>
              <a:t>转发</a:t>
            </a:r>
          </a:p>
        </p:txBody>
      </p:sp>
      <p:sp>
        <p:nvSpPr>
          <p:cNvPr id="118" name="Rectangle 46"/>
          <p:cNvSpPr>
            <a:spLocks noChangeArrowheads="1"/>
          </p:cNvSpPr>
          <p:nvPr/>
        </p:nvSpPr>
        <p:spPr bwMode="auto">
          <a:xfrm>
            <a:off x="4465898" y="4443709"/>
            <a:ext cx="232714" cy="215300"/>
          </a:xfrm>
          <a:prstGeom prst="rect">
            <a:avLst/>
          </a:prstGeom>
          <a:solidFill>
            <a:srgbClr val="FF0000"/>
          </a:solidFill>
          <a:ln w="9525">
            <a:solidFill>
              <a:srgbClr val="FF0000"/>
            </a:solidFill>
            <a:miter lim="800000"/>
          </a:ln>
        </p:spPr>
        <p:txBody>
          <a:bodyPr wrap="none" anchor="ctr"/>
          <a:lstStyle/>
          <a:p>
            <a:endParaRPr lang="zh-CN" altLang="en-US" sz="1795" b="1">
              <a:solidFill>
                <a:srgbClr val="000099"/>
              </a:solidFill>
            </a:endParaRPr>
          </a:p>
        </p:txBody>
      </p:sp>
      <p:sp>
        <p:nvSpPr>
          <p:cNvPr id="102" name="Text Box 62"/>
          <p:cNvSpPr txBox="1">
            <a:spLocks noChangeArrowheads="1"/>
          </p:cNvSpPr>
          <p:nvPr/>
        </p:nvSpPr>
        <p:spPr bwMode="auto">
          <a:xfrm>
            <a:off x="3368816" y="3076306"/>
            <a:ext cx="1792058" cy="1074226"/>
          </a:xfrm>
          <a:prstGeom prst="rect">
            <a:avLst/>
          </a:prstGeom>
          <a:solidFill>
            <a:srgbClr val="CC00CC"/>
          </a:solidFill>
          <a:ln>
            <a:noFill/>
          </a:ln>
          <a:extLs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596" b="1" dirty="0">
                <a:solidFill>
                  <a:schemeClr val="bg1"/>
                </a:solidFill>
                <a:latin typeface="微软雅黑" panose="020B0503020204020204" pitchFamily="34" charset="-122"/>
                <a:ea typeface="微软雅黑" panose="020B0503020204020204" pitchFamily="34" charset="-122"/>
              </a:rPr>
              <a:t>在路由器 </a:t>
            </a:r>
            <a:r>
              <a:rPr kumimoji="1" lang="en-US" altLang="zh-CN" sz="1596" b="1" dirty="0">
                <a:solidFill>
                  <a:schemeClr val="bg1"/>
                </a:solidFill>
                <a:latin typeface="微软雅黑" panose="020B0503020204020204" pitchFamily="34" charset="-122"/>
                <a:ea typeface="微软雅黑" panose="020B0503020204020204" pitchFamily="34" charset="-122"/>
              </a:rPr>
              <a:t>E </a:t>
            </a:r>
            <a:r>
              <a:rPr kumimoji="1" lang="zh-CN" altLang="en-US" sz="1596" b="1" dirty="0">
                <a:solidFill>
                  <a:schemeClr val="bg1"/>
                </a:solidFill>
                <a:latin typeface="微软雅黑" panose="020B0503020204020204" pitchFamily="34" charset="-122"/>
                <a:ea typeface="微软雅黑" panose="020B0503020204020204" pitchFamily="34" charset="-122"/>
              </a:rPr>
              <a:t>暂存</a:t>
            </a:r>
          </a:p>
          <a:p>
            <a:pPr algn="ctr"/>
            <a:r>
              <a:rPr kumimoji="1" lang="zh-CN" altLang="en-US" sz="1596" b="1" dirty="0">
                <a:solidFill>
                  <a:schemeClr val="bg1"/>
                </a:solidFill>
                <a:latin typeface="微软雅黑" panose="020B0503020204020204" pitchFamily="34" charset="-122"/>
                <a:ea typeface="微软雅黑" panose="020B0503020204020204" pitchFamily="34" charset="-122"/>
              </a:rPr>
              <a:t>查找转发表</a:t>
            </a:r>
          </a:p>
          <a:p>
            <a:pPr algn="ctr"/>
            <a:r>
              <a:rPr kumimoji="1" lang="zh-CN" altLang="en-US" sz="1596" b="1" dirty="0">
                <a:solidFill>
                  <a:schemeClr val="bg1"/>
                </a:solidFill>
                <a:latin typeface="微软雅黑" panose="020B0503020204020204" pitchFamily="34" charset="-122"/>
                <a:ea typeface="微软雅黑" panose="020B0503020204020204" pitchFamily="34" charset="-122"/>
              </a:rPr>
              <a:t>找到转发的端口</a:t>
            </a:r>
            <a:endParaRPr kumimoji="1" lang="en-US" altLang="zh-CN" sz="1596"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596" b="1" dirty="0">
                <a:solidFill>
                  <a:schemeClr val="bg1"/>
                </a:solidFill>
                <a:latin typeface="微软雅黑" panose="020B0503020204020204" pitchFamily="34" charset="-122"/>
                <a:ea typeface="微软雅黑" panose="020B0503020204020204" pitchFamily="34" charset="-122"/>
              </a:rPr>
              <a:t>转发</a:t>
            </a:r>
          </a:p>
        </p:txBody>
      </p:sp>
      <p:sp>
        <p:nvSpPr>
          <p:cNvPr id="119" name="Rectangle 46"/>
          <p:cNvSpPr>
            <a:spLocks noChangeArrowheads="1"/>
          </p:cNvSpPr>
          <p:nvPr/>
        </p:nvSpPr>
        <p:spPr bwMode="auto">
          <a:xfrm>
            <a:off x="5384091" y="3584090"/>
            <a:ext cx="234297" cy="215300"/>
          </a:xfrm>
          <a:prstGeom prst="rect">
            <a:avLst/>
          </a:prstGeom>
          <a:solidFill>
            <a:srgbClr val="FF0000"/>
          </a:solidFill>
          <a:ln w="9525">
            <a:solidFill>
              <a:srgbClr val="FF0000"/>
            </a:solidFill>
            <a:miter lim="800000"/>
          </a:ln>
        </p:spPr>
        <p:txBody>
          <a:bodyPr wrap="none" anchor="ctr"/>
          <a:lstStyle/>
          <a:p>
            <a:endParaRPr lang="zh-CN" altLang="en-US" sz="1795" b="1">
              <a:solidFill>
                <a:srgbClr val="000099"/>
              </a:solidFill>
            </a:endParaRPr>
          </a:p>
        </p:txBody>
      </p:sp>
    </p:spTree>
    <p:extLst>
      <p:ext uri="{BB962C8B-B14F-4D97-AF65-F5344CB8AC3E}">
        <p14:creationId xmlns:p14="http://schemas.microsoft.com/office/powerpoint/2010/main" val="10921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2000"/>
                                  </p:stCondLst>
                                  <p:childTnLst>
                                    <p:animMotion origin="layout" path="M 0.00052 -0.00093 L 0.11962 0.00093 " pathEditMode="relative" rAng="0" ptsTypes="AA">
                                      <p:cBhvr>
                                        <p:cTn id="6" dur="2000" fill="hold"/>
                                        <p:tgtEl>
                                          <p:spTgt spid="97"/>
                                        </p:tgtEl>
                                        <p:attrNameLst>
                                          <p:attrName>ppt_x</p:attrName>
                                          <p:attrName>ppt_y</p:attrName>
                                        </p:attrNameLst>
                                      </p:cBhvr>
                                      <p:rCtr x="5955" y="93"/>
                                    </p:animMotion>
                                  </p:childTnLst>
                                </p:cTn>
                              </p:par>
                            </p:childTnLst>
                          </p:cTn>
                        </p:par>
                        <p:par>
                          <p:cTn id="7" fill="hold">
                            <p:stCondLst>
                              <p:cond delay="4000"/>
                            </p:stCondLst>
                            <p:childTnLst>
                              <p:par>
                                <p:cTn id="8" presetID="53" presetClass="entr" presetSubtype="16" fill="hold" grpId="0" nodeType="afterEffect">
                                  <p:stCondLst>
                                    <p:cond delay="500"/>
                                  </p:stCondLst>
                                  <p:childTnLst>
                                    <p:set>
                                      <p:cBhvr>
                                        <p:cTn id="9" dur="1" fill="hold">
                                          <p:stCondLst>
                                            <p:cond delay="0"/>
                                          </p:stCondLst>
                                        </p:cTn>
                                        <p:tgtEl>
                                          <p:spTgt spid="105"/>
                                        </p:tgtEl>
                                        <p:attrNameLst>
                                          <p:attrName>style.visibility</p:attrName>
                                        </p:attrNameLst>
                                      </p:cBhvr>
                                      <p:to>
                                        <p:strVal val="visible"/>
                                      </p:to>
                                    </p:set>
                                    <p:anim calcmode="lin" valueType="num">
                                      <p:cBhvr>
                                        <p:cTn id="10" dur="500" fill="hold"/>
                                        <p:tgtEl>
                                          <p:spTgt spid="105"/>
                                        </p:tgtEl>
                                        <p:attrNameLst>
                                          <p:attrName>ppt_w</p:attrName>
                                        </p:attrNameLst>
                                      </p:cBhvr>
                                      <p:tavLst>
                                        <p:tav tm="0">
                                          <p:val>
                                            <p:fltVal val="0"/>
                                          </p:val>
                                        </p:tav>
                                        <p:tav tm="100000">
                                          <p:val>
                                            <p:strVal val="#ppt_w"/>
                                          </p:val>
                                        </p:tav>
                                      </p:tavLst>
                                    </p:anim>
                                    <p:anim calcmode="lin" valueType="num">
                                      <p:cBhvr>
                                        <p:cTn id="11" dur="500" fill="hold"/>
                                        <p:tgtEl>
                                          <p:spTgt spid="105"/>
                                        </p:tgtEl>
                                        <p:attrNameLst>
                                          <p:attrName>ppt_h</p:attrName>
                                        </p:attrNameLst>
                                      </p:cBhvr>
                                      <p:tavLst>
                                        <p:tav tm="0">
                                          <p:val>
                                            <p:fltVal val="0"/>
                                          </p:val>
                                        </p:tav>
                                        <p:tav tm="100000">
                                          <p:val>
                                            <p:strVal val="#ppt_h"/>
                                          </p:val>
                                        </p:tav>
                                      </p:tavLst>
                                    </p:anim>
                                    <p:animEffect transition="in" filter="fade">
                                      <p:cBhvr>
                                        <p:cTn id="12" dur="500"/>
                                        <p:tgtEl>
                                          <p:spTgt spid="105"/>
                                        </p:tgtEl>
                                      </p:cBhvr>
                                    </p:animEffect>
                                  </p:childTnLst>
                                </p:cTn>
                              </p:par>
                            </p:childTnLst>
                          </p:cTn>
                        </p:par>
                        <p:par>
                          <p:cTn id="13" fill="hold">
                            <p:stCondLst>
                              <p:cond delay="5000"/>
                            </p:stCondLst>
                            <p:childTnLst>
                              <p:par>
                                <p:cTn id="14" presetID="1" presetClass="exit" presetSubtype="0" fill="hold" grpId="1" nodeType="afterEffect">
                                  <p:stCondLst>
                                    <p:cond delay="0"/>
                                  </p:stCondLst>
                                  <p:childTnLst>
                                    <p:set>
                                      <p:cBhvr>
                                        <p:cTn id="15" dur="1" fill="hold">
                                          <p:stCondLst>
                                            <p:cond delay="0"/>
                                          </p:stCondLst>
                                        </p:cTn>
                                        <p:tgtEl>
                                          <p:spTgt spid="97"/>
                                        </p:tgtEl>
                                        <p:attrNameLst>
                                          <p:attrName>style.visibility</p:attrName>
                                        </p:attrNameLst>
                                      </p:cBhvr>
                                      <p:to>
                                        <p:strVal val="hidden"/>
                                      </p:to>
                                    </p:set>
                                  </p:childTnLst>
                                </p:cTn>
                              </p:par>
                            </p:childTnLst>
                          </p:cTn>
                        </p:par>
                        <p:par>
                          <p:cTn id="16" fill="hold">
                            <p:stCondLst>
                              <p:cond delay="5000"/>
                            </p:stCondLst>
                            <p:childTnLst>
                              <p:par>
                                <p:cTn id="17" presetID="1" presetClass="entr" presetSubtype="0" fill="hold" grpId="1" nodeType="afterEffect">
                                  <p:stCondLst>
                                    <p:cond delay="400"/>
                                  </p:stCondLst>
                                  <p:childTnLst>
                                    <p:set>
                                      <p:cBhvr>
                                        <p:cTn id="18" dur="1" fill="hold">
                                          <p:stCondLst>
                                            <p:cond delay="0"/>
                                          </p:stCondLst>
                                        </p:cTn>
                                        <p:tgtEl>
                                          <p:spTgt spid="117"/>
                                        </p:tgtEl>
                                        <p:attrNameLst>
                                          <p:attrName>style.visibility</p:attrName>
                                        </p:attrNameLst>
                                      </p:cBhvr>
                                      <p:to>
                                        <p:strVal val="visible"/>
                                      </p:to>
                                    </p:set>
                                  </p:childTnLst>
                                </p:cTn>
                              </p:par>
                            </p:childTnLst>
                          </p:cTn>
                        </p:par>
                        <p:par>
                          <p:cTn id="19" fill="hold">
                            <p:stCondLst>
                              <p:cond delay="5400"/>
                            </p:stCondLst>
                            <p:childTnLst>
                              <p:par>
                                <p:cTn id="20" presetID="1" presetClass="exit" presetSubtype="0" fill="hold" grpId="1" nodeType="afterEffect">
                                  <p:stCondLst>
                                    <p:cond delay="3000"/>
                                  </p:stCondLst>
                                  <p:childTnLst>
                                    <p:set>
                                      <p:cBhvr>
                                        <p:cTn id="21" dur="1" fill="hold">
                                          <p:stCondLst>
                                            <p:cond delay="0"/>
                                          </p:stCondLst>
                                        </p:cTn>
                                        <p:tgtEl>
                                          <p:spTgt spid="105"/>
                                        </p:tgtEl>
                                        <p:attrNameLst>
                                          <p:attrName>style.visibility</p:attrName>
                                        </p:attrNameLst>
                                      </p:cBhvr>
                                      <p:to>
                                        <p:strVal val="hidden"/>
                                      </p:to>
                                    </p:set>
                                  </p:childTnLst>
                                </p:cTn>
                              </p:par>
                            </p:childTnLst>
                          </p:cTn>
                        </p:par>
                        <p:par>
                          <p:cTn id="22" fill="hold">
                            <p:stCondLst>
                              <p:cond delay="8400"/>
                            </p:stCondLst>
                            <p:childTnLst>
                              <p:par>
                                <p:cTn id="23" presetID="0" presetClass="path" presetSubtype="0" accel="50000" decel="50000" fill="hold" grpId="0" nodeType="afterEffect">
                                  <p:stCondLst>
                                    <p:cond delay="0"/>
                                  </p:stCondLst>
                                  <p:childTnLst>
                                    <p:animMotion origin="layout" path="M 0 0 L 0.13403 0.13136 " pathEditMode="relative" ptsTypes="AA">
                                      <p:cBhvr>
                                        <p:cTn id="24" dur="2000" fill="hold"/>
                                        <p:tgtEl>
                                          <p:spTgt spid="117"/>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childTnLst>
                          </p:cTn>
                        </p:par>
                        <p:par>
                          <p:cTn id="29" fill="hold">
                            <p:stCondLst>
                              <p:cond delay="0"/>
                            </p:stCondLst>
                            <p:childTnLst>
                              <p:par>
                                <p:cTn id="30" presetID="53" presetClass="entr" presetSubtype="16" fill="hold" grpId="1" nodeType="afterEffect">
                                  <p:stCondLst>
                                    <p:cond delay="500"/>
                                  </p:stCondLst>
                                  <p:childTnLst>
                                    <p:set>
                                      <p:cBhvr>
                                        <p:cTn id="31" dur="1" fill="hold">
                                          <p:stCondLst>
                                            <p:cond delay="0"/>
                                          </p:stCondLst>
                                        </p:cTn>
                                        <p:tgtEl>
                                          <p:spTgt spid="104"/>
                                        </p:tgtEl>
                                        <p:attrNameLst>
                                          <p:attrName>style.visibility</p:attrName>
                                        </p:attrNameLst>
                                      </p:cBhvr>
                                      <p:to>
                                        <p:strVal val="visible"/>
                                      </p:to>
                                    </p:set>
                                    <p:anim calcmode="lin" valueType="num">
                                      <p:cBhvr>
                                        <p:cTn id="32" dur="500" fill="hold"/>
                                        <p:tgtEl>
                                          <p:spTgt spid="104"/>
                                        </p:tgtEl>
                                        <p:attrNameLst>
                                          <p:attrName>ppt_w</p:attrName>
                                        </p:attrNameLst>
                                      </p:cBhvr>
                                      <p:tavLst>
                                        <p:tav tm="0">
                                          <p:val>
                                            <p:fltVal val="0"/>
                                          </p:val>
                                        </p:tav>
                                        <p:tav tm="100000">
                                          <p:val>
                                            <p:strVal val="#ppt_w"/>
                                          </p:val>
                                        </p:tav>
                                      </p:tavLst>
                                    </p:anim>
                                    <p:anim calcmode="lin" valueType="num">
                                      <p:cBhvr>
                                        <p:cTn id="33" dur="500" fill="hold"/>
                                        <p:tgtEl>
                                          <p:spTgt spid="104"/>
                                        </p:tgtEl>
                                        <p:attrNameLst>
                                          <p:attrName>ppt_h</p:attrName>
                                        </p:attrNameLst>
                                      </p:cBhvr>
                                      <p:tavLst>
                                        <p:tav tm="0">
                                          <p:val>
                                            <p:fltVal val="0"/>
                                          </p:val>
                                        </p:tav>
                                        <p:tav tm="100000">
                                          <p:val>
                                            <p:strVal val="#ppt_h"/>
                                          </p:val>
                                        </p:tav>
                                      </p:tavLst>
                                    </p:anim>
                                    <p:animEffect transition="in" filter="fade">
                                      <p:cBhvr>
                                        <p:cTn id="34" dur="500"/>
                                        <p:tgtEl>
                                          <p:spTgt spid="104"/>
                                        </p:tgtEl>
                                      </p:cBhvr>
                                    </p:animEffect>
                                  </p:childTnLst>
                                </p:cTn>
                              </p:par>
                            </p:childTnLst>
                          </p:cTn>
                        </p:par>
                        <p:par>
                          <p:cTn id="35" fill="hold">
                            <p:stCondLst>
                              <p:cond delay="1000"/>
                            </p:stCondLst>
                            <p:childTnLst>
                              <p:par>
                                <p:cTn id="36" presetID="1" presetClass="exit" presetSubtype="0" fill="hold" grpId="2" nodeType="afterEffect">
                                  <p:stCondLst>
                                    <p:cond delay="3000"/>
                                  </p:stCondLst>
                                  <p:childTnLst>
                                    <p:set>
                                      <p:cBhvr>
                                        <p:cTn id="37" dur="1" fill="hold">
                                          <p:stCondLst>
                                            <p:cond delay="0"/>
                                          </p:stCondLst>
                                        </p:cTn>
                                        <p:tgtEl>
                                          <p:spTgt spid="104"/>
                                        </p:tgtEl>
                                        <p:attrNameLst>
                                          <p:attrName>style.visibility</p:attrName>
                                        </p:attrNameLst>
                                      </p:cBhvr>
                                      <p:to>
                                        <p:strVal val="hidden"/>
                                      </p:to>
                                    </p:set>
                                  </p:childTnLst>
                                </p:cTn>
                              </p:par>
                            </p:childTnLst>
                          </p:cTn>
                        </p:par>
                        <p:par>
                          <p:cTn id="38" fill="hold">
                            <p:stCondLst>
                              <p:cond delay="4000"/>
                            </p:stCondLst>
                            <p:childTnLst>
                              <p:par>
                                <p:cTn id="39" presetID="1" presetClass="exit" presetSubtype="0" fill="hold" grpId="2" nodeType="afterEffect">
                                  <p:stCondLst>
                                    <p:cond delay="0"/>
                                  </p:stCondLst>
                                  <p:childTnLst>
                                    <p:set>
                                      <p:cBhvr>
                                        <p:cTn id="40" dur="1" fill="hold">
                                          <p:stCondLst>
                                            <p:cond delay="0"/>
                                          </p:stCondLst>
                                        </p:cTn>
                                        <p:tgtEl>
                                          <p:spTgt spid="117"/>
                                        </p:tgtEl>
                                        <p:attrNameLst>
                                          <p:attrName>style.visibility</p:attrName>
                                        </p:attrNameLst>
                                      </p:cBhvr>
                                      <p:to>
                                        <p:strVal val="hidden"/>
                                      </p:to>
                                    </p:set>
                                  </p:childTnLst>
                                </p:cTn>
                              </p:par>
                            </p:childTnLst>
                          </p:cTn>
                        </p:par>
                        <p:par>
                          <p:cTn id="41" fill="hold">
                            <p:stCondLst>
                              <p:cond delay="4000"/>
                            </p:stCondLst>
                            <p:childTnLst>
                              <p:par>
                                <p:cTn id="42" presetID="1" presetClass="entr" presetSubtype="0" fill="hold" grpId="0" nodeType="afterEffect">
                                  <p:stCondLst>
                                    <p:cond delay="0"/>
                                  </p:stCondLst>
                                  <p:childTnLst>
                                    <p:set>
                                      <p:cBhvr>
                                        <p:cTn id="43" dur="1" fill="hold">
                                          <p:stCondLst>
                                            <p:cond delay="0"/>
                                          </p:stCondLst>
                                        </p:cTn>
                                        <p:tgtEl>
                                          <p:spTgt spid="118"/>
                                        </p:tgtEl>
                                        <p:attrNameLst>
                                          <p:attrName>style.visibility</p:attrName>
                                        </p:attrNameLst>
                                      </p:cBhvr>
                                      <p:to>
                                        <p:strVal val="visible"/>
                                      </p:to>
                                    </p:set>
                                  </p:childTnLst>
                                </p:cTn>
                              </p:par>
                            </p:childTnLst>
                          </p:cTn>
                        </p:par>
                        <p:par>
                          <p:cTn id="44" fill="hold">
                            <p:stCondLst>
                              <p:cond delay="4000"/>
                            </p:stCondLst>
                            <p:childTnLst>
                              <p:par>
                                <p:cTn id="45" presetID="0" presetClass="path" presetSubtype="0" accel="50000" decel="50000" fill="hold" grpId="1" nodeType="afterEffect">
                                  <p:stCondLst>
                                    <p:cond delay="0"/>
                                  </p:stCondLst>
                                  <p:childTnLst>
                                    <p:animMotion origin="layout" path="M -0.00399 0.00555 L 0.1 -0.17145 " pathEditMode="relative" rAng="0" ptsTypes="AA">
                                      <p:cBhvr>
                                        <p:cTn id="46" dur="2000" fill="hold"/>
                                        <p:tgtEl>
                                          <p:spTgt spid="118"/>
                                        </p:tgtEl>
                                        <p:attrNameLst>
                                          <p:attrName>ppt_x</p:attrName>
                                          <p:attrName>ppt_y</p:attrName>
                                        </p:attrNameLst>
                                      </p:cBhvr>
                                      <p:rCtr x="5191" y="-8850"/>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2"/>
                                        </p:tgtEl>
                                        <p:attrNameLst>
                                          <p:attrName>style.visibility</p:attrName>
                                        </p:attrNameLst>
                                      </p:cBhvr>
                                      <p:to>
                                        <p:strVal val="visible"/>
                                      </p:to>
                                    </p:set>
                                  </p:childTnLst>
                                </p:cTn>
                              </p:par>
                            </p:childTnLst>
                          </p:cTn>
                        </p:par>
                        <p:par>
                          <p:cTn id="51" fill="hold">
                            <p:stCondLst>
                              <p:cond delay="0"/>
                            </p:stCondLst>
                            <p:childTnLst>
                              <p:par>
                                <p:cTn id="52" presetID="53" presetClass="entr" presetSubtype="16" fill="hold" grpId="1" nodeType="afterEffect">
                                  <p:stCondLst>
                                    <p:cond delay="0"/>
                                  </p:stCondLst>
                                  <p:childTnLst>
                                    <p:set>
                                      <p:cBhvr>
                                        <p:cTn id="53" dur="1" fill="hold">
                                          <p:stCondLst>
                                            <p:cond delay="0"/>
                                          </p:stCondLst>
                                        </p:cTn>
                                        <p:tgtEl>
                                          <p:spTgt spid="102"/>
                                        </p:tgtEl>
                                        <p:attrNameLst>
                                          <p:attrName>style.visibility</p:attrName>
                                        </p:attrNameLst>
                                      </p:cBhvr>
                                      <p:to>
                                        <p:strVal val="visible"/>
                                      </p:to>
                                    </p:set>
                                    <p:anim calcmode="lin" valueType="num">
                                      <p:cBhvr>
                                        <p:cTn id="54" dur="500" fill="hold"/>
                                        <p:tgtEl>
                                          <p:spTgt spid="102"/>
                                        </p:tgtEl>
                                        <p:attrNameLst>
                                          <p:attrName>ppt_w</p:attrName>
                                        </p:attrNameLst>
                                      </p:cBhvr>
                                      <p:tavLst>
                                        <p:tav tm="0">
                                          <p:val>
                                            <p:fltVal val="0"/>
                                          </p:val>
                                        </p:tav>
                                        <p:tav tm="100000">
                                          <p:val>
                                            <p:strVal val="#ppt_w"/>
                                          </p:val>
                                        </p:tav>
                                      </p:tavLst>
                                    </p:anim>
                                    <p:anim calcmode="lin" valueType="num">
                                      <p:cBhvr>
                                        <p:cTn id="55" dur="500" fill="hold"/>
                                        <p:tgtEl>
                                          <p:spTgt spid="102"/>
                                        </p:tgtEl>
                                        <p:attrNameLst>
                                          <p:attrName>ppt_h</p:attrName>
                                        </p:attrNameLst>
                                      </p:cBhvr>
                                      <p:tavLst>
                                        <p:tav tm="0">
                                          <p:val>
                                            <p:fltVal val="0"/>
                                          </p:val>
                                        </p:tav>
                                        <p:tav tm="100000">
                                          <p:val>
                                            <p:strVal val="#ppt_h"/>
                                          </p:val>
                                        </p:tav>
                                      </p:tavLst>
                                    </p:anim>
                                    <p:animEffect transition="in" filter="fade">
                                      <p:cBhvr>
                                        <p:cTn id="56" dur="500"/>
                                        <p:tgtEl>
                                          <p:spTgt spid="102"/>
                                        </p:tgtEl>
                                      </p:cBhvr>
                                    </p:animEffect>
                                  </p:childTnLst>
                                </p:cTn>
                              </p:par>
                            </p:childTnLst>
                          </p:cTn>
                        </p:par>
                        <p:par>
                          <p:cTn id="57" fill="hold">
                            <p:stCondLst>
                              <p:cond delay="500"/>
                            </p:stCondLst>
                            <p:childTnLst>
                              <p:par>
                                <p:cTn id="58" presetID="1" presetClass="exit" presetSubtype="0" fill="hold" grpId="2" nodeType="afterEffect">
                                  <p:stCondLst>
                                    <p:cond delay="3000"/>
                                  </p:stCondLst>
                                  <p:childTnLst>
                                    <p:set>
                                      <p:cBhvr>
                                        <p:cTn id="59" dur="1" fill="hold">
                                          <p:stCondLst>
                                            <p:cond delay="0"/>
                                          </p:stCondLst>
                                        </p:cTn>
                                        <p:tgtEl>
                                          <p:spTgt spid="118"/>
                                        </p:tgtEl>
                                        <p:attrNameLst>
                                          <p:attrName>style.visibility</p:attrName>
                                        </p:attrNameLst>
                                      </p:cBhvr>
                                      <p:to>
                                        <p:strVal val="hidden"/>
                                      </p:to>
                                    </p:set>
                                  </p:childTnLst>
                                </p:cTn>
                              </p:par>
                            </p:childTnLst>
                          </p:cTn>
                        </p:par>
                        <p:par>
                          <p:cTn id="60" fill="hold">
                            <p:stCondLst>
                              <p:cond delay="3500"/>
                            </p:stCondLst>
                            <p:childTnLst>
                              <p:par>
                                <p:cTn id="61" presetID="1" presetClass="exit" presetSubtype="0" fill="hold" grpId="2" nodeType="afterEffect">
                                  <p:stCondLst>
                                    <p:cond delay="0"/>
                                  </p:stCondLst>
                                  <p:childTnLst>
                                    <p:set>
                                      <p:cBhvr>
                                        <p:cTn id="62" dur="1" fill="hold">
                                          <p:stCondLst>
                                            <p:cond delay="0"/>
                                          </p:stCondLst>
                                        </p:cTn>
                                        <p:tgtEl>
                                          <p:spTgt spid="102"/>
                                        </p:tgtEl>
                                        <p:attrNameLst>
                                          <p:attrName>style.visibility</p:attrName>
                                        </p:attrNameLst>
                                      </p:cBhvr>
                                      <p:to>
                                        <p:strVal val="hidden"/>
                                      </p:to>
                                    </p:set>
                                  </p:childTnLst>
                                </p:cTn>
                              </p:par>
                            </p:childTnLst>
                          </p:cTn>
                        </p:par>
                        <p:par>
                          <p:cTn id="63" fill="hold">
                            <p:stCondLst>
                              <p:cond delay="3500"/>
                            </p:stCondLst>
                            <p:childTnLst>
                              <p:par>
                                <p:cTn id="64" presetID="1" presetClass="entr" presetSubtype="0" fill="hold" grpId="0" nodeType="afterEffect">
                                  <p:stCondLst>
                                    <p:cond delay="0"/>
                                  </p:stCondLst>
                                  <p:childTnLst>
                                    <p:set>
                                      <p:cBhvr>
                                        <p:cTn id="65" dur="1" fill="hold">
                                          <p:stCondLst>
                                            <p:cond delay="0"/>
                                          </p:stCondLst>
                                        </p:cTn>
                                        <p:tgtEl>
                                          <p:spTgt spid="119"/>
                                        </p:tgtEl>
                                        <p:attrNameLst>
                                          <p:attrName>style.visibility</p:attrName>
                                        </p:attrNameLst>
                                      </p:cBhvr>
                                      <p:to>
                                        <p:strVal val="visible"/>
                                      </p:to>
                                    </p:set>
                                  </p:childTnLst>
                                </p:cTn>
                              </p:par>
                            </p:childTnLst>
                          </p:cTn>
                        </p:par>
                        <p:par>
                          <p:cTn id="66" fill="hold">
                            <p:stCondLst>
                              <p:cond delay="3500"/>
                            </p:stCondLst>
                            <p:childTnLst>
                              <p:par>
                                <p:cTn id="67" presetID="0" presetClass="path" presetSubtype="0" accel="50000" decel="50000" fill="hold" grpId="1" nodeType="afterEffect">
                                  <p:stCondLst>
                                    <p:cond delay="0"/>
                                  </p:stCondLst>
                                  <p:childTnLst>
                                    <p:animMotion origin="layout" path="M -0.00087 -0.00402 L 0.0651 0.14907 " pathEditMode="relative" ptsTypes="AA">
                                      <p:cBhvr>
                                        <p:cTn id="68" dur="2000" fill="hold"/>
                                        <p:tgtEl>
                                          <p:spTgt spid="119"/>
                                        </p:tgtEl>
                                        <p:attrNameLst>
                                          <p:attrName>ppt_x</p:attrName>
                                          <p:attrName>ppt_y</p:attrName>
                                        </p:attrNameLst>
                                      </p:cBhvr>
                                    </p:animMotion>
                                  </p:childTnLst>
                                </p:cTn>
                              </p:par>
                            </p:childTnLst>
                          </p:cTn>
                        </p:par>
                        <p:par>
                          <p:cTn id="69" fill="hold">
                            <p:stCondLst>
                              <p:cond delay="5500"/>
                            </p:stCondLst>
                            <p:childTnLst>
                              <p:par>
                                <p:cTn id="70" presetID="1" presetClass="entr" presetSubtype="0" fill="hold" grpId="0" nodeType="afterEffect">
                                  <p:stCondLst>
                                    <p:cond delay="0"/>
                                  </p:stCondLst>
                                  <p:childTnLst>
                                    <p:set>
                                      <p:cBhvr>
                                        <p:cTn id="71" dur="1" fill="hold">
                                          <p:stCondLst>
                                            <p:cond delay="0"/>
                                          </p:stCondLst>
                                        </p:cTn>
                                        <p:tgtEl>
                                          <p:spTgt spid="103"/>
                                        </p:tgtEl>
                                        <p:attrNameLst>
                                          <p:attrName>style.visibility</p:attrName>
                                        </p:attrNameLst>
                                      </p:cBhvr>
                                      <p:to>
                                        <p:strVal val="visible"/>
                                      </p:to>
                                    </p:set>
                                  </p:childTnLst>
                                </p:cTn>
                              </p:par>
                            </p:childTnLst>
                          </p:cTn>
                        </p:par>
                        <p:par>
                          <p:cTn id="72" fill="hold">
                            <p:stCondLst>
                              <p:cond delay="5500"/>
                            </p:stCondLst>
                            <p:childTnLst>
                              <p:par>
                                <p:cTn id="73" presetID="53" presetClass="entr" presetSubtype="16" fill="hold" grpId="1" nodeType="afterEffect">
                                  <p:stCondLst>
                                    <p:cond delay="0"/>
                                  </p:stCondLst>
                                  <p:childTnLst>
                                    <p:set>
                                      <p:cBhvr>
                                        <p:cTn id="74" dur="1" fill="hold">
                                          <p:stCondLst>
                                            <p:cond delay="0"/>
                                          </p:stCondLst>
                                        </p:cTn>
                                        <p:tgtEl>
                                          <p:spTgt spid="103"/>
                                        </p:tgtEl>
                                        <p:attrNameLst>
                                          <p:attrName>style.visibility</p:attrName>
                                        </p:attrNameLst>
                                      </p:cBhvr>
                                      <p:to>
                                        <p:strVal val="visible"/>
                                      </p:to>
                                    </p:set>
                                    <p:anim calcmode="lin" valueType="num">
                                      <p:cBhvr>
                                        <p:cTn id="75" dur="500" fill="hold"/>
                                        <p:tgtEl>
                                          <p:spTgt spid="103"/>
                                        </p:tgtEl>
                                        <p:attrNameLst>
                                          <p:attrName>ppt_w</p:attrName>
                                        </p:attrNameLst>
                                      </p:cBhvr>
                                      <p:tavLst>
                                        <p:tav tm="0">
                                          <p:val>
                                            <p:fltVal val="0"/>
                                          </p:val>
                                        </p:tav>
                                        <p:tav tm="100000">
                                          <p:val>
                                            <p:strVal val="#ppt_w"/>
                                          </p:val>
                                        </p:tav>
                                      </p:tavLst>
                                    </p:anim>
                                    <p:anim calcmode="lin" valueType="num">
                                      <p:cBhvr>
                                        <p:cTn id="76" dur="500" fill="hold"/>
                                        <p:tgtEl>
                                          <p:spTgt spid="103"/>
                                        </p:tgtEl>
                                        <p:attrNameLst>
                                          <p:attrName>ppt_h</p:attrName>
                                        </p:attrNameLst>
                                      </p:cBhvr>
                                      <p:tavLst>
                                        <p:tav tm="0">
                                          <p:val>
                                            <p:fltVal val="0"/>
                                          </p:val>
                                        </p:tav>
                                        <p:tav tm="100000">
                                          <p:val>
                                            <p:strVal val="#ppt_h"/>
                                          </p:val>
                                        </p:tav>
                                      </p:tavLst>
                                    </p:anim>
                                    <p:animEffect transition="in" filter="fade">
                                      <p:cBhvr>
                                        <p:cTn id="7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97" grpId="0" animBg="1"/>
      <p:bldP spid="97" grpId="1" animBg="1"/>
      <p:bldP spid="105" grpId="0" animBg="1"/>
      <p:bldP spid="105" grpId="1" animBg="1"/>
      <p:bldP spid="117" grpId="0" animBg="1"/>
      <p:bldP spid="117" grpId="1" animBg="1"/>
      <p:bldP spid="117" grpId="2" animBg="1"/>
      <p:bldP spid="104" grpId="0" animBg="1"/>
      <p:bldP spid="104" grpId="1" animBg="1"/>
      <p:bldP spid="104" grpId="2" animBg="1"/>
      <p:bldP spid="118" grpId="0" animBg="1"/>
      <p:bldP spid="118" grpId="1" animBg="1"/>
      <p:bldP spid="118" grpId="2" animBg="1"/>
      <p:bldP spid="102" grpId="0" animBg="1"/>
      <p:bldP spid="102" grpId="1" animBg="1"/>
      <p:bldP spid="102" grpId="2" animBg="1"/>
      <p:bldP spid="119" grpId="0" animBg="1"/>
      <p:bldP spid="11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5"/>
          <p:cNvSpPr>
            <a:spLocks noChangeArrowheads="1"/>
          </p:cNvSpPr>
          <p:nvPr/>
        </p:nvSpPr>
        <p:spPr bwMode="auto">
          <a:xfrm>
            <a:off x="503669" y="1160141"/>
            <a:ext cx="8111263"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solidFill>
                <a:prstClr val="black"/>
              </a:solidFill>
              <a:ea typeface="宋体" panose="02010600030101010101" pitchFamily="2" charset="-122"/>
            </a:endParaRPr>
          </a:p>
        </p:txBody>
      </p:sp>
      <p:sp>
        <p:nvSpPr>
          <p:cNvPr id="78851" name="Rectangle 6"/>
          <p:cNvSpPr>
            <a:spLocks noChangeArrowheads="1"/>
          </p:cNvSpPr>
          <p:nvPr/>
        </p:nvSpPr>
        <p:spPr bwMode="auto">
          <a:xfrm>
            <a:off x="4084373" y="1136394"/>
            <a:ext cx="951438"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dirty="0">
                <a:solidFill>
                  <a:prstClr val="white"/>
                </a:solidFill>
                <a:ea typeface="微软雅黑" panose="020B0503020204020204" pitchFamily="34" charset="-122"/>
              </a:rPr>
              <a:t>路由器</a:t>
            </a:r>
          </a:p>
        </p:txBody>
      </p:sp>
      <p:sp>
        <p:nvSpPr>
          <p:cNvPr id="78852" name="Rectangle 68"/>
          <p:cNvSpPr>
            <a:spLocks noChangeArrowheads="1"/>
          </p:cNvSpPr>
          <p:nvPr/>
        </p:nvSpPr>
        <p:spPr bwMode="auto">
          <a:xfrm>
            <a:off x="503669" y="1822194"/>
            <a:ext cx="7748982" cy="1740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smtClean="0">
                <a:solidFill>
                  <a:prstClr val="black"/>
                </a:solidFill>
                <a:latin typeface="微软雅黑" panose="020B0503020204020204" pitchFamily="34" charset="-122"/>
                <a:ea typeface="微软雅黑" panose="020B0503020204020204" pitchFamily="34" charset="-122"/>
              </a:rPr>
              <a:t>路由器</a:t>
            </a:r>
            <a:r>
              <a:rPr lang="zh-CN" altLang="en-US" sz="1994" b="1" dirty="0">
                <a:solidFill>
                  <a:prstClr val="black"/>
                </a:solidFill>
                <a:latin typeface="微软雅黑" panose="020B0503020204020204" pitchFamily="34" charset="-122"/>
                <a:ea typeface="微软雅黑" panose="020B0503020204020204" pitchFamily="34" charset="-122"/>
              </a:rPr>
              <a:t>处理分组的过程是：</a:t>
            </a:r>
          </a:p>
          <a:p>
            <a:pPr marL="628473" lvl="1" indent="-341940">
              <a:lnSpc>
                <a:spcPts val="3291"/>
              </a:lnSpc>
              <a:buClr>
                <a:srgbClr val="7030A0"/>
              </a:buClr>
              <a:buFont typeface="Calibri" panose="020F0502020204030204" pitchFamily="34" charset="0"/>
              <a:buAutoNum type="arabicPeriod"/>
            </a:pPr>
            <a:r>
              <a:rPr lang="zh-CN" altLang="en-US" sz="1994" b="1" dirty="0">
                <a:solidFill>
                  <a:prstClr val="black"/>
                </a:solidFill>
                <a:latin typeface="微软雅黑" panose="020B0503020204020204" pitchFamily="34" charset="-122"/>
                <a:ea typeface="微软雅黑" panose="020B0503020204020204" pitchFamily="34" charset="-122"/>
              </a:rPr>
              <a:t>把收到的分组先</a:t>
            </a:r>
            <a:r>
              <a:rPr lang="zh-CN" altLang="en-US" sz="1994" b="1" dirty="0">
                <a:solidFill>
                  <a:srgbClr val="0000FF"/>
                </a:solidFill>
                <a:latin typeface="微软雅黑" panose="020B0503020204020204" pitchFamily="34" charset="-122"/>
                <a:ea typeface="微软雅黑" panose="020B0503020204020204" pitchFamily="34" charset="-122"/>
              </a:rPr>
              <a:t>放入缓存（暂时存储）</a:t>
            </a:r>
            <a:r>
              <a:rPr lang="zh-CN" altLang="en-US" sz="1994" b="1" dirty="0">
                <a:solidFill>
                  <a:prstClr val="black"/>
                </a:solidFill>
                <a:latin typeface="微软雅黑" panose="020B0503020204020204" pitchFamily="34" charset="-122"/>
                <a:ea typeface="微软雅黑" panose="020B0503020204020204" pitchFamily="34" charset="-122"/>
              </a:rPr>
              <a:t>；</a:t>
            </a:r>
          </a:p>
          <a:p>
            <a:pPr marL="628473" lvl="1" indent="-341940">
              <a:lnSpc>
                <a:spcPts val="3291"/>
              </a:lnSpc>
              <a:buClr>
                <a:srgbClr val="7030A0"/>
              </a:buClr>
              <a:buFont typeface="Calibri" panose="020F0502020204030204" pitchFamily="34" charset="0"/>
              <a:buAutoNum type="arabicPeriod"/>
            </a:pPr>
            <a:r>
              <a:rPr lang="zh-CN" altLang="en-US" sz="1994" b="1" dirty="0">
                <a:solidFill>
                  <a:srgbClr val="0000FF"/>
                </a:solidFill>
                <a:latin typeface="微软雅黑" panose="020B0503020204020204" pitchFamily="34" charset="-122"/>
                <a:ea typeface="微软雅黑" panose="020B0503020204020204" pitchFamily="34" charset="-122"/>
              </a:rPr>
              <a:t>查找转发表</a:t>
            </a:r>
            <a:r>
              <a:rPr lang="zh-CN" altLang="en-US" sz="1994" b="1" dirty="0">
                <a:solidFill>
                  <a:prstClr val="black"/>
                </a:solidFill>
                <a:latin typeface="微软雅黑" panose="020B0503020204020204" pitchFamily="34" charset="-122"/>
                <a:ea typeface="微软雅黑" panose="020B0503020204020204" pitchFamily="34" charset="-122"/>
              </a:rPr>
              <a:t>，找出到某个目的地址应从哪个端口转发；</a:t>
            </a:r>
          </a:p>
          <a:p>
            <a:pPr marL="628473" lvl="1" indent="-341940">
              <a:lnSpc>
                <a:spcPts val="3291"/>
              </a:lnSpc>
              <a:buClr>
                <a:srgbClr val="7030A0"/>
              </a:buClr>
              <a:buFont typeface="Calibri" panose="020F0502020204030204" pitchFamily="34" charset="0"/>
              <a:buAutoNum type="arabicPeriod"/>
            </a:pPr>
            <a:r>
              <a:rPr lang="zh-CN" altLang="en-US" sz="1994" b="1" dirty="0">
                <a:solidFill>
                  <a:prstClr val="black"/>
                </a:solidFill>
                <a:latin typeface="微软雅黑" panose="020B0503020204020204" pitchFamily="34" charset="-122"/>
                <a:ea typeface="微软雅黑" panose="020B0503020204020204" pitchFamily="34" charset="-122"/>
              </a:rPr>
              <a:t>把分组送到适当的端口</a:t>
            </a:r>
            <a:r>
              <a:rPr lang="zh-CN" altLang="en-US" sz="1994" b="1" dirty="0">
                <a:solidFill>
                  <a:srgbClr val="0000FF"/>
                </a:solidFill>
                <a:latin typeface="微软雅黑" panose="020B0503020204020204" pitchFamily="34" charset="-122"/>
                <a:ea typeface="微软雅黑" panose="020B0503020204020204" pitchFamily="34" charset="-122"/>
              </a:rPr>
              <a:t>转发</a:t>
            </a:r>
            <a:r>
              <a:rPr lang="zh-CN" altLang="en-US" sz="1994" b="1" dirty="0">
                <a:solidFill>
                  <a:prstClr val="black"/>
                </a:solidFill>
                <a:latin typeface="微软雅黑" panose="020B0503020204020204" pitchFamily="34" charset="-122"/>
                <a:ea typeface="微软雅黑" panose="020B0503020204020204" pitchFamily="34" charset="-122"/>
              </a:rPr>
              <a:t>出去。</a:t>
            </a:r>
          </a:p>
        </p:txBody>
      </p:sp>
      <p:sp>
        <p:nvSpPr>
          <p:cNvPr id="5" name="AutoShape 5"/>
          <p:cNvSpPr>
            <a:spLocks noChangeArrowheads="1"/>
          </p:cNvSpPr>
          <p:nvPr/>
        </p:nvSpPr>
        <p:spPr bwMode="auto">
          <a:xfrm>
            <a:off x="562837" y="4310241"/>
            <a:ext cx="8111263"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solidFill>
                <a:prstClr val="black"/>
              </a:solidFill>
              <a:ea typeface="宋体" panose="02010600030101010101" pitchFamily="2" charset="-122"/>
            </a:endParaRPr>
          </a:p>
        </p:txBody>
      </p:sp>
      <p:sp>
        <p:nvSpPr>
          <p:cNvPr id="6" name="Rectangle 6"/>
          <p:cNvSpPr>
            <a:spLocks noChangeArrowheads="1"/>
          </p:cNvSpPr>
          <p:nvPr/>
        </p:nvSpPr>
        <p:spPr bwMode="auto">
          <a:xfrm>
            <a:off x="3120865" y="4286496"/>
            <a:ext cx="2996790" cy="400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dirty="0">
                <a:solidFill>
                  <a:prstClr val="white"/>
                </a:solidFill>
                <a:ea typeface="微软雅黑" panose="020B0503020204020204" pitchFamily="34" charset="-122"/>
              </a:rPr>
              <a:t>主机和路由器的作用不同</a:t>
            </a:r>
          </a:p>
        </p:txBody>
      </p:sp>
      <p:sp>
        <p:nvSpPr>
          <p:cNvPr id="7" name="Rectangle 68"/>
          <p:cNvSpPr>
            <a:spLocks noChangeArrowheads="1"/>
          </p:cNvSpPr>
          <p:nvPr/>
        </p:nvSpPr>
        <p:spPr bwMode="auto">
          <a:xfrm>
            <a:off x="562837" y="4759839"/>
            <a:ext cx="8111263" cy="936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solidFill>
                  <a:prstClr val="black"/>
                </a:solidFill>
                <a:latin typeface="微软雅黑" panose="020B0503020204020204" pitchFamily="34" charset="-122"/>
                <a:ea typeface="微软雅黑" panose="020B0503020204020204" pitchFamily="34" charset="-122"/>
              </a:rPr>
              <a:t>主机是</a:t>
            </a:r>
            <a:r>
              <a:rPr lang="zh-CN" altLang="en-US" sz="1994" b="1" dirty="0">
                <a:solidFill>
                  <a:srgbClr val="0000FF"/>
                </a:solidFill>
                <a:latin typeface="微软雅黑" panose="020B0503020204020204" pitchFamily="34" charset="-122"/>
                <a:ea typeface="微软雅黑" panose="020B0503020204020204" pitchFamily="34" charset="-122"/>
              </a:rPr>
              <a:t>为用户进行信息处理</a:t>
            </a:r>
            <a:r>
              <a:rPr lang="zh-CN" altLang="en-US" sz="1994" b="1" dirty="0">
                <a:solidFill>
                  <a:prstClr val="black"/>
                </a:solidFill>
                <a:latin typeface="微软雅黑" panose="020B0503020204020204" pitchFamily="34" charset="-122"/>
                <a:ea typeface="微软雅黑" panose="020B0503020204020204" pitchFamily="34" charset="-122"/>
              </a:rPr>
              <a:t>的，并向网络发送分组，从网络接收分组。</a:t>
            </a:r>
          </a:p>
          <a:p>
            <a:pPr marL="284950" indent="-284950">
              <a:lnSpc>
                <a:spcPts val="3291"/>
              </a:lnSpc>
              <a:buClr>
                <a:srgbClr val="0070C0"/>
              </a:buClr>
              <a:buFont typeface="Wingdings" panose="05000000000000000000" pitchFamily="2" charset="2"/>
              <a:buChar char="l"/>
            </a:pPr>
            <a:r>
              <a:rPr lang="zh-CN" altLang="en-US" sz="1994" b="1" dirty="0">
                <a:solidFill>
                  <a:prstClr val="black"/>
                </a:solidFill>
                <a:latin typeface="微软雅黑" panose="020B0503020204020204" pitchFamily="34" charset="-122"/>
                <a:ea typeface="微软雅黑" panose="020B0503020204020204" pitchFamily="34" charset="-122"/>
              </a:rPr>
              <a:t>路由器对分组进行</a:t>
            </a:r>
            <a:r>
              <a:rPr lang="zh-CN" altLang="en-US" sz="1994" b="1" dirty="0">
                <a:solidFill>
                  <a:srgbClr val="0000FF"/>
                </a:solidFill>
                <a:latin typeface="微软雅黑" panose="020B0503020204020204" pitchFamily="34" charset="-122"/>
                <a:ea typeface="微软雅黑" panose="020B0503020204020204" pitchFamily="34" charset="-122"/>
              </a:rPr>
              <a:t>存储转发</a:t>
            </a:r>
            <a:r>
              <a:rPr lang="zh-CN" altLang="en-US" sz="1994" b="1" dirty="0">
                <a:solidFill>
                  <a:prstClr val="black"/>
                </a:solidFill>
                <a:latin typeface="微软雅黑" panose="020B0503020204020204" pitchFamily="34" charset="-122"/>
                <a:ea typeface="微软雅黑" panose="020B0503020204020204" pitchFamily="34" charset="-122"/>
              </a:rPr>
              <a:t>，最后把分组交付目的主机。</a:t>
            </a:r>
          </a:p>
        </p:txBody>
      </p:sp>
    </p:spTree>
    <p:extLst>
      <p:ext uri="{BB962C8B-B14F-4D97-AF65-F5344CB8AC3E}">
        <p14:creationId xmlns:p14="http://schemas.microsoft.com/office/powerpoint/2010/main" val="1524273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AutoShape 5"/>
          <p:cNvSpPr>
            <a:spLocks noChangeArrowheads="1"/>
          </p:cNvSpPr>
          <p:nvPr/>
        </p:nvSpPr>
        <p:spPr bwMode="auto">
          <a:xfrm>
            <a:off x="504460" y="1660762"/>
            <a:ext cx="8111263"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80899" name="Rectangle 6"/>
          <p:cNvSpPr>
            <a:spLocks noChangeArrowheads="1"/>
          </p:cNvSpPr>
          <p:nvPr/>
        </p:nvSpPr>
        <p:spPr bwMode="auto">
          <a:xfrm>
            <a:off x="3573827" y="1637015"/>
            <a:ext cx="1974113"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分组交换的优点</a:t>
            </a:r>
          </a:p>
        </p:txBody>
      </p:sp>
      <p:graphicFrame>
        <p:nvGraphicFramePr>
          <p:cNvPr id="5" name="内容占位符 2"/>
          <p:cNvGraphicFramePr/>
          <p:nvPr/>
        </p:nvGraphicFramePr>
        <p:xfrm>
          <a:off x="504460" y="2118275"/>
          <a:ext cx="8111263" cy="2931949"/>
        </p:xfrm>
        <a:graphic>
          <a:graphicData uri="http://schemas.openxmlformats.org/drawingml/2006/table">
            <a:tbl>
              <a:tblPr firstRow="1" firstCol="1" bandRow="1" bandCol="1">
                <a:tableStyleId>{93296810-A885-4BE3-A3E7-6D5BEEA58F35}</a:tableStyleId>
              </a:tblPr>
              <a:tblGrid>
                <a:gridCol w="1014592">
                  <a:extLst>
                    <a:ext uri="{9D8B030D-6E8A-4147-A177-3AD203B41FA5}">
                      <a16:colId xmlns:a16="http://schemas.microsoft.com/office/drawing/2014/main" val="20000"/>
                    </a:ext>
                  </a:extLst>
                </a:gridCol>
                <a:gridCol w="7096671">
                  <a:extLst>
                    <a:ext uri="{9D8B030D-6E8A-4147-A177-3AD203B41FA5}">
                      <a16:colId xmlns:a16="http://schemas.microsoft.com/office/drawing/2014/main" val="20001"/>
                    </a:ext>
                  </a:extLst>
                </a:gridCol>
              </a:tblGrid>
              <a:tr h="471521">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rPr>
                        <a:t>优点</a:t>
                      </a:r>
                      <a:endParaRPr kumimoji="0" 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107697" marR="107697" marT="71825" marB="71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rPr>
                        <a:t>所采用的手段</a:t>
                      </a:r>
                      <a:endParaRPr kumimoji="0" 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89748" marR="89748" marT="46686" marB="46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503709">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rPr>
                        <a:t>高效</a:t>
                      </a:r>
                      <a:endParaRPr kumimoji="0" 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89748" marR="89748" marT="46686" marB="46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F3CD"/>
                    </a:solidFill>
                  </a:tcPr>
                </a:tc>
                <a:tc>
                  <a:txBody>
                    <a:bodyPr/>
                    <a:lstStyle/>
                    <a:p>
                      <a:pPr marL="0" marR="0" lvl="0" indent="0" algn="l" defTabSz="914400" rtl="0" eaLnBrk="0" fontAlgn="base" latinLnBrk="0" hangingPunct="0">
                        <a:lnSpc>
                          <a:spcPct val="1500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在分组传输的过程中</a:t>
                      </a:r>
                      <a:r>
                        <a:rPr kumimoji="0" lang="zh-CN" sz="1800" b="1" u="none" strike="noStrike" kern="1200" cap="none" normalizeH="0" baseline="0" dirty="0">
                          <a:ln>
                            <a:noFill/>
                          </a:ln>
                          <a:solidFill>
                            <a:srgbClr val="CC00CC"/>
                          </a:solidFill>
                          <a:effectLst/>
                          <a:latin typeface="微软雅黑" panose="020B0503020204020204" pitchFamily="34" charset="-122"/>
                          <a:ea typeface="微软雅黑" panose="020B0503020204020204" pitchFamily="34" charset="-122"/>
                        </a:rPr>
                        <a:t>动态分配</a:t>
                      </a: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传输带宽，对通信链路是逐段</a:t>
                      </a:r>
                      <a:r>
                        <a:rPr kumimoji="0" lang="zh-CN" sz="1800" b="1" u="none" strike="noStrike" kern="1200"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占用</a:t>
                      </a:r>
                      <a:r>
                        <a:rPr kumimoji="0" lang="zh-CN" altLang="en-US" sz="1800" b="1" u="none" strike="noStrike" kern="1200"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a:t>
                      </a:r>
                      <a:endParaRPr kumimoji="0" lang="zh-CN" sz="1800" b="1" i="0"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cs typeface="+mn-cs"/>
                      </a:endParaRPr>
                    </a:p>
                  </a:txBody>
                  <a:tcPr marL="89748" marR="89748" marT="46686" marB="46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34392">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rPr>
                        <a:t>灵活</a:t>
                      </a:r>
                      <a:endParaRPr kumimoji="0" 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89748" marR="89748" marT="46686" marB="46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F3CD"/>
                    </a:solidFill>
                  </a:tcPr>
                </a:tc>
                <a:tc>
                  <a:txBody>
                    <a:bodyPr/>
                    <a:lstStyle/>
                    <a:p>
                      <a:pPr marL="0" marR="0" lvl="0" indent="0" algn="l" defTabSz="914400" rtl="0" eaLnBrk="0" fontAlgn="base" latinLnBrk="0" hangingPunct="0">
                        <a:lnSpc>
                          <a:spcPct val="1500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为每一个分组</a:t>
                      </a:r>
                      <a:r>
                        <a:rPr kumimoji="0" lang="zh-CN" sz="1800" b="1" u="none" strike="noStrike" kern="1200" cap="none" normalizeH="0" baseline="0" dirty="0">
                          <a:ln>
                            <a:noFill/>
                          </a:ln>
                          <a:solidFill>
                            <a:srgbClr val="CC00CC"/>
                          </a:solidFill>
                          <a:effectLst/>
                          <a:latin typeface="微软雅黑" panose="020B0503020204020204" pitchFamily="34" charset="-122"/>
                          <a:ea typeface="微软雅黑" panose="020B0503020204020204" pitchFamily="34" charset="-122"/>
                          <a:cs typeface="+mn-cs"/>
                        </a:rPr>
                        <a:t>独立</a:t>
                      </a: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地选择最合适的转发</a:t>
                      </a:r>
                      <a:r>
                        <a:rPr kumimoji="0" lang="zh-CN" sz="1800" b="1" u="none" strike="noStrike" kern="1200"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路由</a:t>
                      </a:r>
                      <a:r>
                        <a:rPr kumimoji="0" lang="zh-CN" altLang="en-US" sz="1800" b="1" u="none" strike="noStrike" kern="1200"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a:t>
                      </a:r>
                      <a:endParaRPr kumimoji="0" lang="zh-CN" sz="1800" b="1" i="0"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cs typeface="+mn-cs"/>
                      </a:endParaRPr>
                    </a:p>
                  </a:txBody>
                  <a:tcPr marL="89748" marR="89748" marT="46686" marB="46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03709">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rPr>
                        <a:t>迅速</a:t>
                      </a:r>
                      <a:endParaRPr kumimoji="0" 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89748" marR="89748" marT="46686" marB="46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F3CD"/>
                    </a:solidFill>
                  </a:tcPr>
                </a:tc>
                <a:tc>
                  <a:txBody>
                    <a:bodyPr/>
                    <a:lstStyle/>
                    <a:p>
                      <a:pPr marL="0" marR="0" lvl="0" indent="0" algn="l" defTabSz="914400" rtl="0" eaLnBrk="0" fontAlgn="base" latinLnBrk="0" hangingPunct="0">
                        <a:lnSpc>
                          <a:spcPct val="1500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以分组作为传送单位，可以</a:t>
                      </a:r>
                      <a:r>
                        <a:rPr kumimoji="0" lang="zh-CN" sz="1800" b="1" u="none" strike="noStrike" kern="1200" cap="none" normalizeH="0" baseline="0" dirty="0">
                          <a:ln>
                            <a:noFill/>
                          </a:ln>
                          <a:solidFill>
                            <a:srgbClr val="CC00CC"/>
                          </a:solidFill>
                          <a:effectLst/>
                          <a:latin typeface="微软雅黑" panose="020B0503020204020204" pitchFamily="34" charset="-122"/>
                          <a:ea typeface="微软雅黑" panose="020B0503020204020204" pitchFamily="34" charset="-122"/>
                          <a:cs typeface="+mn-cs"/>
                        </a:rPr>
                        <a:t>不先建立连接</a:t>
                      </a: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就能向其他主机发送</a:t>
                      </a:r>
                      <a:r>
                        <a:rPr kumimoji="0" lang="zh-CN" sz="1800" b="1" u="none" strike="noStrike" kern="1200"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分组</a:t>
                      </a:r>
                      <a:r>
                        <a:rPr kumimoji="0" lang="zh-CN" altLang="en-US" sz="1800" b="1" u="none" strike="noStrike" kern="1200"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a:t>
                      </a:r>
                      <a:endParaRPr kumimoji="0" lang="zh-CN" sz="1800" b="1" i="0"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cs typeface="+mn-cs"/>
                      </a:endParaRPr>
                    </a:p>
                  </a:txBody>
                  <a:tcPr marL="89748" marR="89748" marT="46686" marB="46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914046">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rPr>
                        <a:t>可靠</a:t>
                      </a:r>
                      <a:endParaRPr kumimoji="0" 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89748" marR="89748" marT="46686" marB="46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F3CD"/>
                    </a:solidFill>
                  </a:tcPr>
                </a:tc>
                <a:tc>
                  <a:txBody>
                    <a:bodyPr/>
                    <a:lstStyle/>
                    <a:p>
                      <a:pPr marL="0" marR="0" lvl="0" indent="0" algn="l" defTabSz="914400" rtl="0" eaLnBrk="0" fontAlgn="base" latinLnBrk="0" hangingPunct="0">
                        <a:lnSpc>
                          <a:spcPct val="1500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保证可靠性的网络协议；分布式多路由的分组交换网，使网络有很好的</a:t>
                      </a:r>
                      <a:r>
                        <a:rPr kumimoji="0" lang="zh-CN" sz="1800" b="1" u="none" strike="noStrike" kern="1200"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生存性</a:t>
                      </a:r>
                      <a:r>
                        <a:rPr kumimoji="0" lang="zh-CN" altLang="en-US" sz="1800" b="1" u="none" strike="noStrike" kern="1200"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a:t>
                      </a:r>
                      <a:endParaRPr kumimoji="0" lang="zh-CN" sz="1800" b="1" i="0"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cs typeface="+mn-cs"/>
                      </a:endParaRPr>
                    </a:p>
                  </a:txBody>
                  <a:tcPr marL="89748" marR="89748" marT="46686" marB="46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24019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5"/>
          <p:cNvSpPr>
            <a:spLocks noChangeArrowheads="1"/>
          </p:cNvSpPr>
          <p:nvPr/>
        </p:nvSpPr>
        <p:spPr bwMode="auto">
          <a:xfrm>
            <a:off x="503669" y="2356245"/>
            <a:ext cx="8111263"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solidFill>
                <a:prstClr val="black"/>
              </a:solidFill>
              <a:ea typeface="宋体" panose="02010600030101010101" pitchFamily="2" charset="-122"/>
            </a:endParaRPr>
          </a:p>
        </p:txBody>
      </p:sp>
      <p:sp>
        <p:nvSpPr>
          <p:cNvPr id="81923" name="Rectangle 6"/>
          <p:cNvSpPr>
            <a:spLocks noChangeArrowheads="1"/>
          </p:cNvSpPr>
          <p:nvPr/>
        </p:nvSpPr>
        <p:spPr bwMode="auto">
          <a:xfrm>
            <a:off x="3316575" y="2332500"/>
            <a:ext cx="2487034" cy="400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prstClr val="white"/>
                </a:solidFill>
                <a:ea typeface="微软雅黑" panose="020B0503020204020204" pitchFamily="34" charset="-122"/>
              </a:rPr>
              <a:t>分组交换带来的问题</a:t>
            </a:r>
          </a:p>
        </p:txBody>
      </p:sp>
      <p:sp>
        <p:nvSpPr>
          <p:cNvPr id="81924" name="Rectangle 68"/>
          <p:cNvSpPr>
            <a:spLocks noChangeArrowheads="1"/>
          </p:cNvSpPr>
          <p:nvPr/>
        </p:nvSpPr>
        <p:spPr bwMode="auto">
          <a:xfrm>
            <a:off x="503669" y="2805843"/>
            <a:ext cx="8111263" cy="1358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solidFill>
                  <a:prstClr val="black"/>
                </a:solidFill>
                <a:latin typeface="微软雅黑" panose="020B0503020204020204" pitchFamily="34" charset="-122"/>
                <a:ea typeface="微软雅黑" panose="020B0503020204020204" pitchFamily="34" charset="-122"/>
              </a:rPr>
              <a:t>分组在各结点存储转发时需要</a:t>
            </a:r>
            <a:r>
              <a:rPr lang="zh-CN" altLang="en-US" sz="1994" b="1" dirty="0">
                <a:solidFill>
                  <a:srgbClr val="0000FF"/>
                </a:solidFill>
                <a:latin typeface="微软雅黑" panose="020B0503020204020204" pitchFamily="34" charset="-122"/>
                <a:ea typeface="微软雅黑" panose="020B0503020204020204" pitchFamily="34" charset="-122"/>
              </a:rPr>
              <a:t>排队</a:t>
            </a:r>
            <a:r>
              <a:rPr lang="zh-CN" altLang="en-US" sz="1994" b="1" dirty="0">
                <a:solidFill>
                  <a:prstClr val="black"/>
                </a:solidFill>
                <a:latin typeface="微软雅黑" panose="020B0503020204020204" pitchFamily="34" charset="-122"/>
                <a:ea typeface="微软雅黑" panose="020B0503020204020204" pitchFamily="34" charset="-122"/>
              </a:rPr>
              <a:t>，这就会造成一定的</a:t>
            </a:r>
            <a:r>
              <a:rPr lang="zh-CN" altLang="en-US" sz="1994" b="1" dirty="0">
                <a:solidFill>
                  <a:srgbClr val="0000FF"/>
                </a:solidFill>
                <a:latin typeface="微软雅黑" panose="020B0503020204020204" pitchFamily="34" charset="-122"/>
                <a:ea typeface="微软雅黑" panose="020B0503020204020204" pitchFamily="34" charset="-122"/>
              </a:rPr>
              <a:t>时延</a:t>
            </a:r>
            <a:r>
              <a:rPr lang="zh-CN" altLang="en-US" sz="1994" b="1" dirty="0">
                <a:solidFill>
                  <a:prstClr val="black"/>
                </a:solidFill>
                <a:latin typeface="微软雅黑" panose="020B0503020204020204" pitchFamily="34" charset="-122"/>
                <a:ea typeface="微软雅黑" panose="020B0503020204020204" pitchFamily="34" charset="-122"/>
              </a:rPr>
              <a:t>。 </a:t>
            </a:r>
          </a:p>
          <a:p>
            <a:pPr marL="284950" indent="-284950">
              <a:lnSpc>
                <a:spcPts val="3291"/>
              </a:lnSpc>
              <a:buClr>
                <a:srgbClr val="0070C0"/>
              </a:buClr>
              <a:buFont typeface="Wingdings" panose="05000000000000000000" pitchFamily="2" charset="2"/>
              <a:buChar char="l"/>
            </a:pPr>
            <a:r>
              <a:rPr lang="zh-CN" altLang="en-US" sz="1994" b="1" dirty="0">
                <a:solidFill>
                  <a:prstClr val="black"/>
                </a:solidFill>
                <a:latin typeface="微软雅黑" panose="020B0503020204020204" pitchFamily="34" charset="-122"/>
                <a:ea typeface="微软雅黑" panose="020B0503020204020204" pitchFamily="34" charset="-122"/>
              </a:rPr>
              <a:t>分组必须携带的首部（里面有必不可少的控制信息）也造成了一定的</a:t>
            </a:r>
            <a:r>
              <a:rPr lang="zh-CN" altLang="en-US" sz="1994" b="1" dirty="0">
                <a:solidFill>
                  <a:srgbClr val="0000FF"/>
                </a:solidFill>
                <a:latin typeface="微软雅黑" panose="020B0503020204020204" pitchFamily="34" charset="-122"/>
                <a:ea typeface="微软雅黑" panose="020B0503020204020204" pitchFamily="34" charset="-122"/>
              </a:rPr>
              <a:t>开销</a:t>
            </a:r>
            <a:r>
              <a:rPr lang="zh-CN" altLang="en-US" sz="1994" b="1" dirty="0">
                <a:solidFill>
                  <a:prstClr val="black"/>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89240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5"/>
          <p:cNvSpPr>
            <a:spLocks noChangeArrowheads="1"/>
          </p:cNvSpPr>
          <p:nvPr/>
        </p:nvSpPr>
        <p:spPr bwMode="auto">
          <a:xfrm>
            <a:off x="503669" y="995297"/>
            <a:ext cx="8111263"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84995" name="Rectangle 6"/>
          <p:cNvSpPr>
            <a:spLocks noChangeArrowheads="1"/>
          </p:cNvSpPr>
          <p:nvPr/>
        </p:nvSpPr>
        <p:spPr bwMode="auto">
          <a:xfrm>
            <a:off x="3570078" y="971550"/>
            <a:ext cx="1980029" cy="3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dirty="0" smtClean="0">
                <a:solidFill>
                  <a:schemeClr val="bg1"/>
                </a:solidFill>
                <a:ea typeface="微软雅黑" panose="020B0503020204020204" pitchFamily="34" charset="-122"/>
              </a:rPr>
              <a:t>两种交换</a:t>
            </a:r>
            <a:r>
              <a:rPr lang="zh-CN" altLang="en-US" sz="1994" b="1" dirty="0">
                <a:solidFill>
                  <a:schemeClr val="bg1"/>
                </a:solidFill>
                <a:ea typeface="微软雅黑" panose="020B0503020204020204" pitchFamily="34" charset="-122"/>
              </a:rPr>
              <a:t>的比较</a:t>
            </a:r>
          </a:p>
        </p:txBody>
      </p:sp>
      <p:sp>
        <p:nvSpPr>
          <p:cNvPr id="84996" name="Rectangle 68"/>
          <p:cNvSpPr>
            <a:spLocks noChangeArrowheads="1"/>
          </p:cNvSpPr>
          <p:nvPr/>
        </p:nvSpPr>
        <p:spPr bwMode="auto">
          <a:xfrm>
            <a:off x="503669" y="1444895"/>
            <a:ext cx="811126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zh-CN" sz="1994" b="1" dirty="0">
                <a:latin typeface="微软雅黑" panose="020B0503020204020204" pitchFamily="34" charset="-122"/>
                <a:ea typeface="微软雅黑" panose="020B0503020204020204" pitchFamily="34" charset="-122"/>
              </a:rPr>
              <a:t>若要连续传送大量的数据，且其传送时间远大于连接建立时间，则电路交换的传输速率较快。</a:t>
            </a:r>
            <a:endParaRPr lang="en-US" altLang="zh-CN" sz="1994" b="1" dirty="0">
              <a:latin typeface="微软雅黑" panose="020B0503020204020204" pitchFamily="34" charset="-122"/>
              <a:ea typeface="微软雅黑" panose="020B0503020204020204" pitchFamily="34" charset="-122"/>
            </a:endParaRPr>
          </a:p>
          <a:p>
            <a:pPr marL="284950" indent="-284950">
              <a:lnSpc>
                <a:spcPts val="3291"/>
              </a:lnSpc>
              <a:buClr>
                <a:srgbClr val="0070C0"/>
              </a:buClr>
              <a:buFont typeface="Wingdings" panose="05000000000000000000" pitchFamily="2" charset="2"/>
              <a:buChar char="l"/>
            </a:pPr>
            <a:r>
              <a:rPr lang="zh-CN" altLang="zh-CN" sz="1994" b="1" dirty="0" smtClean="0">
                <a:latin typeface="微软雅黑" panose="020B0503020204020204" pitchFamily="34" charset="-122"/>
                <a:ea typeface="微软雅黑" panose="020B0503020204020204" pitchFamily="34" charset="-122"/>
              </a:rPr>
              <a:t>分组交换</a:t>
            </a:r>
            <a:r>
              <a:rPr lang="zh-CN" altLang="zh-CN" sz="1994" b="1" dirty="0">
                <a:latin typeface="微软雅黑" panose="020B0503020204020204" pitchFamily="34" charset="-122"/>
                <a:ea typeface="微软雅黑" panose="020B0503020204020204" pitchFamily="34" charset="-122"/>
              </a:rPr>
              <a:t>不需要预先分配传输带宽，在传送突发数据时可提高整个网络的信道利用率</a:t>
            </a:r>
            <a:r>
              <a:rPr lang="zh-CN" altLang="zh-CN" sz="1994" b="1" dirty="0" smtClean="0">
                <a:latin typeface="微软雅黑" panose="020B0503020204020204" pitchFamily="34" charset="-122"/>
                <a:ea typeface="微软雅黑" panose="020B0503020204020204" pitchFamily="34" charset="-122"/>
              </a:rPr>
              <a:t>。</a:t>
            </a:r>
            <a:endParaRPr lang="en-US" altLang="zh-CN" sz="1994" b="1" dirty="0">
              <a:latin typeface="微软雅黑" panose="020B0503020204020204" pitchFamily="34" charset="-122"/>
              <a:ea typeface="微软雅黑" panose="020B0503020204020204" pitchFamily="34" charset="-122"/>
            </a:endParaRPr>
          </a:p>
        </p:txBody>
      </p:sp>
      <p:sp>
        <p:nvSpPr>
          <p:cNvPr id="5" name="圆角矩形 4"/>
          <p:cNvSpPr/>
          <p:nvPr/>
        </p:nvSpPr>
        <p:spPr>
          <a:xfrm>
            <a:off x="503668" y="3242336"/>
            <a:ext cx="8111263" cy="329181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grpSp>
        <p:nvGrpSpPr>
          <p:cNvPr id="6" name="组合 5"/>
          <p:cNvGrpSpPr/>
          <p:nvPr/>
        </p:nvGrpSpPr>
        <p:grpSpPr bwMode="auto">
          <a:xfrm>
            <a:off x="5966668" y="3930664"/>
            <a:ext cx="957769" cy="326117"/>
            <a:chOff x="5671771" y="1787171"/>
            <a:chExt cx="960767" cy="327823"/>
          </a:xfrm>
        </p:grpSpPr>
        <p:grpSp>
          <p:nvGrpSpPr>
            <p:cNvPr id="7" name="组合 145"/>
            <p:cNvGrpSpPr/>
            <p:nvPr/>
          </p:nvGrpSpPr>
          <p:grpSpPr bwMode="auto">
            <a:xfrm>
              <a:off x="5671771" y="1787171"/>
              <a:ext cx="960767" cy="327823"/>
              <a:chOff x="6127637" y="2338510"/>
              <a:chExt cx="1464113" cy="499569"/>
            </a:xfrm>
          </p:grpSpPr>
          <p:sp>
            <p:nvSpPr>
              <p:cNvPr id="9" name="AutoShape 54"/>
              <p:cNvSpPr>
                <a:spLocks noChangeArrowheads="1"/>
              </p:cNvSpPr>
              <p:nvPr/>
            </p:nvSpPr>
            <p:spPr bwMode="auto">
              <a:xfrm rot="5400000">
                <a:off x="6347066" y="2302899"/>
                <a:ext cx="243919" cy="44958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sp>
            <p:nvSpPr>
              <p:cNvPr id="10" name="Line 56"/>
              <p:cNvSpPr>
                <a:spLocks noChangeShapeType="1"/>
              </p:cNvSpPr>
              <p:nvPr/>
            </p:nvSpPr>
            <p:spPr bwMode="auto">
              <a:xfrm>
                <a:off x="6240474" y="2402266"/>
                <a:ext cx="454598" cy="7282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1" name="Line 57"/>
              <p:cNvSpPr>
                <a:spLocks noChangeShapeType="1"/>
              </p:cNvSpPr>
              <p:nvPr/>
            </p:nvSpPr>
            <p:spPr bwMode="auto">
              <a:xfrm>
                <a:off x="6236717" y="2576824"/>
                <a:ext cx="453346" cy="7282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grpSp>
            <p:nvGrpSpPr>
              <p:cNvPr id="12" name="Group 136"/>
              <p:cNvGrpSpPr/>
              <p:nvPr/>
            </p:nvGrpSpPr>
            <p:grpSpPr bwMode="auto">
              <a:xfrm>
                <a:off x="6685061" y="2478552"/>
                <a:ext cx="458356" cy="248542"/>
                <a:chOff x="4652" y="2004"/>
                <a:chExt cx="366" cy="215"/>
              </a:xfrm>
            </p:grpSpPr>
            <p:sp>
              <p:nvSpPr>
                <p:cNvPr id="21" name="AutoShape 14"/>
                <p:cNvSpPr>
                  <a:spLocks noChangeArrowheads="1"/>
                </p:cNvSpPr>
                <p:nvPr/>
              </p:nvSpPr>
              <p:spPr bwMode="auto">
                <a:xfrm rot="5400000">
                  <a:off x="4732" y="1934"/>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sp>
              <p:nvSpPr>
                <p:cNvPr id="22"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23"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24"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grpSp>
          <p:grpSp>
            <p:nvGrpSpPr>
              <p:cNvPr id="13" name="Group 140"/>
              <p:cNvGrpSpPr/>
              <p:nvPr/>
            </p:nvGrpSpPr>
            <p:grpSpPr bwMode="auto">
              <a:xfrm>
                <a:off x="7008161" y="2486651"/>
                <a:ext cx="583589" cy="351428"/>
                <a:chOff x="4910" y="2011"/>
                <a:chExt cx="466" cy="304"/>
              </a:xfrm>
            </p:grpSpPr>
            <p:sp>
              <p:nvSpPr>
                <p:cNvPr id="16" name="AutoShape 29"/>
                <p:cNvSpPr>
                  <a:spLocks noChangeArrowheads="1"/>
                </p:cNvSpPr>
                <p:nvPr/>
              </p:nvSpPr>
              <p:spPr bwMode="auto">
                <a:xfrm rot="5400000">
                  <a:off x="5091" y="2000"/>
                  <a:ext cx="210"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sp>
              <p:nvSpPr>
                <p:cNvPr id="17" name="Text Box 30"/>
                <p:cNvSpPr txBox="1">
                  <a:spLocks noChangeArrowheads="1"/>
                </p:cNvSpPr>
                <p:nvPr/>
              </p:nvSpPr>
              <p:spPr bwMode="auto">
                <a:xfrm rot="626605">
                  <a:off x="4910" y="2011"/>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897" b="1">
                      <a:solidFill>
                        <a:schemeClr val="bg1"/>
                      </a:solidFill>
                      <a:latin typeface="微软雅黑" panose="020B0503020204020204" pitchFamily="34" charset="-122"/>
                      <a:ea typeface="微软雅黑" panose="020B0503020204020204" pitchFamily="34" charset="-122"/>
                    </a:rPr>
                    <a:t>P2</a:t>
                  </a:r>
                </a:p>
              </p:txBody>
            </p:sp>
            <p:sp>
              <p:nvSpPr>
                <p:cNvPr id="18"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9"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20"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grpSp>
          <p:sp>
            <p:nvSpPr>
              <p:cNvPr id="14" name="Text Box 55"/>
              <p:cNvSpPr txBox="1">
                <a:spLocks noChangeArrowheads="1"/>
              </p:cNvSpPr>
              <p:nvPr/>
            </p:nvSpPr>
            <p:spPr bwMode="auto">
              <a:xfrm rot="626605">
                <a:off x="6127637" y="2338510"/>
                <a:ext cx="503710" cy="35176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897" b="1">
                    <a:solidFill>
                      <a:schemeClr val="bg1"/>
                    </a:solidFill>
                    <a:latin typeface="微软雅黑" panose="020B0503020204020204" pitchFamily="34" charset="-122"/>
                    <a:ea typeface="微软雅黑" panose="020B0503020204020204" pitchFamily="34" charset="-122"/>
                  </a:rPr>
                  <a:t>P4</a:t>
                </a:r>
              </a:p>
            </p:txBody>
          </p:sp>
          <p:sp>
            <p:nvSpPr>
              <p:cNvPr id="15" name="AutoShape 58"/>
              <p:cNvSpPr>
                <a:spLocks noChangeArrowheads="1"/>
              </p:cNvSpPr>
              <p:nvPr/>
            </p:nvSpPr>
            <p:spPr bwMode="auto">
              <a:xfrm rot="746037">
                <a:off x="6493475" y="2477401"/>
                <a:ext cx="166561" cy="145657"/>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grpSp>
        <p:sp>
          <p:nvSpPr>
            <p:cNvPr id="8" name="Text Box 15"/>
            <p:cNvSpPr txBox="1">
              <a:spLocks noChangeArrowheads="1"/>
            </p:cNvSpPr>
            <p:nvPr/>
          </p:nvSpPr>
          <p:spPr bwMode="auto">
            <a:xfrm rot="626605">
              <a:off x="5968441" y="1836475"/>
              <a:ext cx="330540" cy="2308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897" b="1">
                  <a:solidFill>
                    <a:schemeClr val="bg1"/>
                  </a:solidFill>
                  <a:latin typeface="微软雅黑" panose="020B0503020204020204" pitchFamily="34" charset="-122"/>
                  <a:ea typeface="微软雅黑" panose="020B0503020204020204" pitchFamily="34" charset="-122"/>
                </a:rPr>
                <a:t>P3</a:t>
              </a:r>
            </a:p>
          </p:txBody>
        </p:sp>
      </p:grpSp>
      <p:grpSp>
        <p:nvGrpSpPr>
          <p:cNvPr id="25" name="组合 24"/>
          <p:cNvGrpSpPr/>
          <p:nvPr/>
        </p:nvGrpSpPr>
        <p:grpSpPr bwMode="auto">
          <a:xfrm>
            <a:off x="6273787" y="4024067"/>
            <a:ext cx="658566" cy="457513"/>
            <a:chOff x="6589886" y="2482016"/>
            <a:chExt cx="1006880" cy="698229"/>
          </a:xfrm>
        </p:grpSpPr>
        <p:sp>
          <p:nvSpPr>
            <p:cNvPr id="26" name="AutoShape 54"/>
            <p:cNvSpPr>
              <a:spLocks noChangeArrowheads="1"/>
            </p:cNvSpPr>
            <p:nvPr/>
          </p:nvSpPr>
          <p:spPr bwMode="auto">
            <a:xfrm rot="5400000">
              <a:off x="6779122" y="2560691"/>
              <a:ext cx="243919" cy="44958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grpSp>
          <p:nvGrpSpPr>
            <p:cNvPr id="27" name="Group 141"/>
            <p:cNvGrpSpPr/>
            <p:nvPr/>
          </p:nvGrpSpPr>
          <p:grpSpPr bwMode="auto">
            <a:xfrm>
              <a:off x="7138410" y="2759463"/>
              <a:ext cx="458356" cy="247386"/>
              <a:chOff x="5014" y="2247"/>
              <a:chExt cx="366" cy="214"/>
            </a:xfrm>
          </p:grpSpPr>
          <p:sp>
            <p:nvSpPr>
              <p:cNvPr id="37" name="AutoShape 34"/>
              <p:cNvSpPr>
                <a:spLocks noChangeArrowheads="1"/>
              </p:cNvSpPr>
              <p:nvPr/>
            </p:nvSpPr>
            <p:spPr bwMode="auto">
              <a:xfrm rot="5400000">
                <a:off x="5094" y="2176"/>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sp>
            <p:nvSpPr>
              <p:cNvPr id="38"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9"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40"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grpSp>
        <p:sp>
          <p:nvSpPr>
            <p:cNvPr id="28" name="Line 112"/>
            <p:cNvSpPr>
              <a:spLocks noChangeShapeType="1"/>
            </p:cNvSpPr>
            <p:nvPr/>
          </p:nvSpPr>
          <p:spPr bwMode="auto">
            <a:xfrm>
              <a:off x="6696956" y="2835856"/>
              <a:ext cx="453346" cy="73985"/>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grpSp>
          <p:nvGrpSpPr>
            <p:cNvPr id="29" name="Group 137"/>
            <p:cNvGrpSpPr/>
            <p:nvPr/>
          </p:nvGrpSpPr>
          <p:grpSpPr bwMode="auto">
            <a:xfrm>
              <a:off x="6589886" y="2482016"/>
              <a:ext cx="631179" cy="698229"/>
              <a:chOff x="4576" y="2007"/>
              <a:chExt cx="504" cy="604"/>
            </a:xfrm>
          </p:grpSpPr>
          <p:sp>
            <p:nvSpPr>
              <p:cNvPr id="32" name="AutoShape 19"/>
              <p:cNvSpPr>
                <a:spLocks noChangeArrowheads="1"/>
              </p:cNvSpPr>
              <p:nvPr/>
            </p:nvSpPr>
            <p:spPr bwMode="auto">
              <a:xfrm rot="5400000">
                <a:off x="4637" y="2052"/>
                <a:ext cx="411" cy="474"/>
              </a:xfrm>
              <a:prstGeom prst="parallelogram">
                <a:avLst>
                  <a:gd name="adj" fmla="val 29162"/>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sz="897" b="1">
                  <a:solidFill>
                    <a:schemeClr val="bg1"/>
                  </a:solidFill>
                  <a:latin typeface="微软雅黑" panose="020B0503020204020204" pitchFamily="34" charset="-122"/>
                  <a:ea typeface="微软雅黑" panose="020B0503020204020204" pitchFamily="34" charset="-122"/>
                </a:endParaRPr>
              </a:p>
            </p:txBody>
          </p:sp>
          <p:sp>
            <p:nvSpPr>
              <p:cNvPr id="33" name="Text Box 20"/>
              <p:cNvSpPr txBox="1">
                <a:spLocks noChangeArrowheads="1"/>
              </p:cNvSpPr>
              <p:nvPr/>
            </p:nvSpPr>
            <p:spPr bwMode="auto">
              <a:xfrm rot="626605">
                <a:off x="4576" y="2110"/>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897" b="1">
                    <a:solidFill>
                      <a:schemeClr val="bg1"/>
                    </a:solidFill>
                    <a:latin typeface="微软雅黑" panose="020B0503020204020204" pitchFamily="34" charset="-122"/>
                    <a:ea typeface="微软雅黑" panose="020B0503020204020204" pitchFamily="34" charset="-122"/>
                  </a:rPr>
                  <a:t>P4</a:t>
                </a:r>
              </a:p>
            </p:txBody>
          </p:sp>
          <p:sp>
            <p:nvSpPr>
              <p:cNvPr id="34" name="Line 21"/>
              <p:cNvSpPr>
                <a:spLocks noChangeShapeType="1"/>
              </p:cNvSpPr>
              <p:nvPr/>
            </p:nvSpPr>
            <p:spPr bwMode="auto">
              <a:xfrm>
                <a:off x="4659" y="2180"/>
                <a:ext cx="363" cy="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1795"/>
              </a:p>
            </p:txBody>
          </p:sp>
          <p:sp>
            <p:nvSpPr>
              <p:cNvPr id="35" name="Line 22"/>
              <p:cNvSpPr>
                <a:spLocks noChangeShapeType="1"/>
              </p:cNvSpPr>
              <p:nvPr/>
            </p:nvSpPr>
            <p:spPr bwMode="auto">
              <a:xfrm>
                <a:off x="4656" y="2331"/>
                <a:ext cx="362" cy="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1795"/>
              </a:p>
            </p:txBody>
          </p:sp>
          <p:sp>
            <p:nvSpPr>
              <p:cNvPr id="36" name="AutoShape 23"/>
              <p:cNvSpPr>
                <a:spLocks noChangeArrowheads="1"/>
              </p:cNvSpPr>
              <p:nvPr/>
            </p:nvSpPr>
            <p:spPr bwMode="auto">
              <a:xfrm rot="746037">
                <a:off x="4788" y="2007"/>
                <a:ext cx="257" cy="604"/>
              </a:xfrm>
              <a:prstGeom prst="rightArrow">
                <a:avLst>
                  <a:gd name="adj1" fmla="val 50000"/>
                  <a:gd name="adj2" fmla="val 2619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sz="897" b="1">
                  <a:solidFill>
                    <a:schemeClr val="bg1"/>
                  </a:solidFill>
                  <a:latin typeface="微软雅黑" panose="020B0503020204020204" pitchFamily="34" charset="-122"/>
                  <a:ea typeface="微软雅黑" panose="020B0503020204020204" pitchFamily="34" charset="-122"/>
                </a:endParaRPr>
              </a:p>
            </p:txBody>
          </p:sp>
        </p:grpSp>
        <p:sp>
          <p:nvSpPr>
            <p:cNvPr id="30" name="AutoShape 38"/>
            <p:cNvSpPr>
              <a:spLocks noChangeArrowheads="1"/>
            </p:cNvSpPr>
            <p:nvPr/>
          </p:nvSpPr>
          <p:spPr bwMode="auto">
            <a:xfrm rot="746037">
              <a:off x="6956606" y="2737924"/>
              <a:ext cx="166561" cy="145657"/>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sp>
          <p:nvSpPr>
            <p:cNvPr id="31" name="Text Box 35"/>
            <p:cNvSpPr txBox="1">
              <a:spLocks noChangeArrowheads="1"/>
            </p:cNvSpPr>
            <p:nvPr/>
          </p:nvSpPr>
          <p:spPr bwMode="auto">
            <a:xfrm rot="626605">
              <a:off x="7020553" y="2695710"/>
              <a:ext cx="503710" cy="35176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897" b="1">
                  <a:solidFill>
                    <a:schemeClr val="bg1"/>
                  </a:solidFill>
                  <a:latin typeface="微软雅黑" panose="020B0503020204020204" pitchFamily="34" charset="-122"/>
                  <a:ea typeface="微软雅黑" panose="020B0503020204020204" pitchFamily="34" charset="-122"/>
                </a:rPr>
                <a:t>P3</a:t>
              </a:r>
            </a:p>
          </p:txBody>
        </p:sp>
      </p:grpSp>
      <p:sp>
        <p:nvSpPr>
          <p:cNvPr id="59" name="Line 74"/>
          <p:cNvSpPr>
            <a:spLocks noChangeShapeType="1"/>
          </p:cNvSpPr>
          <p:nvPr/>
        </p:nvSpPr>
        <p:spPr bwMode="auto">
          <a:xfrm>
            <a:off x="2808402" y="3557054"/>
            <a:ext cx="0" cy="1817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0" name="Line 75"/>
          <p:cNvSpPr>
            <a:spLocks noChangeShapeType="1"/>
          </p:cNvSpPr>
          <p:nvPr/>
        </p:nvSpPr>
        <p:spPr bwMode="auto">
          <a:xfrm>
            <a:off x="3106023" y="3557054"/>
            <a:ext cx="0" cy="1817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1" name="Text Box 76"/>
          <p:cNvSpPr txBox="1">
            <a:spLocks noChangeArrowheads="1"/>
          </p:cNvSpPr>
          <p:nvPr/>
        </p:nvSpPr>
        <p:spPr bwMode="auto">
          <a:xfrm>
            <a:off x="2360388" y="5361778"/>
            <a:ext cx="1326630" cy="27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197" b="1">
                <a:solidFill>
                  <a:srgbClr val="339933"/>
                </a:solidFill>
                <a:latin typeface="微软雅黑" panose="020B0503020204020204" pitchFamily="34" charset="-122"/>
                <a:ea typeface="微软雅黑" panose="020B0503020204020204" pitchFamily="34" charset="-122"/>
              </a:rPr>
              <a:t>A    B    C     D </a:t>
            </a:r>
          </a:p>
        </p:txBody>
      </p:sp>
      <p:sp>
        <p:nvSpPr>
          <p:cNvPr id="63" name="Text Box 78"/>
          <p:cNvSpPr txBox="1">
            <a:spLocks noChangeArrowheads="1"/>
          </p:cNvSpPr>
          <p:nvPr/>
        </p:nvSpPr>
        <p:spPr bwMode="auto">
          <a:xfrm>
            <a:off x="5908093" y="5361777"/>
            <a:ext cx="1183247" cy="275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197" b="1">
                <a:solidFill>
                  <a:srgbClr val="C00000"/>
                </a:solidFill>
                <a:latin typeface="微软雅黑" panose="020B0503020204020204" pitchFamily="34" charset="-122"/>
                <a:ea typeface="微软雅黑" panose="020B0503020204020204" pitchFamily="34" charset="-122"/>
              </a:rPr>
              <a:t>A    B    C    D</a:t>
            </a:r>
          </a:p>
        </p:txBody>
      </p:sp>
      <p:sp>
        <p:nvSpPr>
          <p:cNvPr id="64" name="Line 79"/>
          <p:cNvSpPr>
            <a:spLocks noChangeShapeType="1"/>
          </p:cNvSpPr>
          <p:nvPr/>
        </p:nvSpPr>
        <p:spPr bwMode="auto">
          <a:xfrm>
            <a:off x="2510781" y="3620378"/>
            <a:ext cx="297621" cy="31662"/>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5" name="Line 80"/>
          <p:cNvSpPr>
            <a:spLocks noChangeShapeType="1"/>
          </p:cNvSpPr>
          <p:nvPr/>
        </p:nvSpPr>
        <p:spPr bwMode="auto">
          <a:xfrm>
            <a:off x="2808402" y="3748608"/>
            <a:ext cx="297621" cy="31662"/>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6" name="Line 81"/>
          <p:cNvSpPr>
            <a:spLocks noChangeShapeType="1"/>
          </p:cNvSpPr>
          <p:nvPr/>
        </p:nvSpPr>
        <p:spPr bwMode="auto">
          <a:xfrm>
            <a:off x="3106023" y="3875256"/>
            <a:ext cx="297621" cy="33244"/>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7" name="Line 82"/>
          <p:cNvSpPr>
            <a:spLocks noChangeShapeType="1"/>
          </p:cNvSpPr>
          <p:nvPr/>
        </p:nvSpPr>
        <p:spPr bwMode="auto">
          <a:xfrm flipH="1">
            <a:off x="2510781" y="4066809"/>
            <a:ext cx="892863" cy="128231"/>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9" name="Text Box 88"/>
          <p:cNvSpPr txBox="1">
            <a:spLocks noChangeArrowheads="1"/>
          </p:cNvSpPr>
          <p:nvPr/>
        </p:nvSpPr>
        <p:spPr bwMode="auto">
          <a:xfrm>
            <a:off x="2558274" y="3273682"/>
            <a:ext cx="899195"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396" b="1">
                <a:solidFill>
                  <a:srgbClr val="0000FF"/>
                </a:solidFill>
                <a:latin typeface="微软雅黑" panose="020B0503020204020204" pitchFamily="34" charset="-122"/>
                <a:ea typeface="微软雅黑" panose="020B0503020204020204" pitchFamily="34" charset="-122"/>
              </a:rPr>
              <a:t>电路交换</a:t>
            </a:r>
          </a:p>
        </p:txBody>
      </p:sp>
      <p:sp>
        <p:nvSpPr>
          <p:cNvPr id="70" name="Text Box 89"/>
          <p:cNvSpPr txBox="1">
            <a:spLocks noChangeArrowheads="1"/>
          </p:cNvSpPr>
          <p:nvPr/>
        </p:nvSpPr>
        <p:spPr bwMode="auto">
          <a:xfrm>
            <a:off x="6085399" y="3267349"/>
            <a:ext cx="900779"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396" b="1">
                <a:solidFill>
                  <a:srgbClr val="C00000"/>
                </a:solidFill>
                <a:latin typeface="微软雅黑" panose="020B0503020204020204" pitchFamily="34" charset="-122"/>
                <a:ea typeface="微软雅黑" panose="020B0503020204020204" pitchFamily="34" charset="-122"/>
              </a:rPr>
              <a:t>分组交换</a:t>
            </a:r>
          </a:p>
        </p:txBody>
      </p:sp>
      <p:sp>
        <p:nvSpPr>
          <p:cNvPr id="71" name="Line 90"/>
          <p:cNvSpPr>
            <a:spLocks noChangeShapeType="1"/>
          </p:cNvSpPr>
          <p:nvPr/>
        </p:nvSpPr>
        <p:spPr bwMode="auto">
          <a:xfrm>
            <a:off x="3838994" y="3780271"/>
            <a:ext cx="0" cy="130763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2" name="Text Box 91"/>
          <p:cNvSpPr txBox="1">
            <a:spLocks noChangeArrowheads="1"/>
          </p:cNvSpPr>
          <p:nvPr/>
        </p:nvSpPr>
        <p:spPr bwMode="auto">
          <a:xfrm>
            <a:off x="3750342" y="5095818"/>
            <a:ext cx="260883" cy="36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795">
                <a:solidFill>
                  <a:srgbClr val="333399"/>
                </a:solidFill>
                <a:ea typeface="黑体" panose="02010609060101010101" pitchFamily="2" charset="-122"/>
              </a:rPr>
              <a:t>t</a:t>
            </a:r>
          </a:p>
        </p:txBody>
      </p:sp>
      <p:grpSp>
        <p:nvGrpSpPr>
          <p:cNvPr id="73" name="Group 123"/>
          <p:cNvGrpSpPr/>
          <p:nvPr/>
        </p:nvGrpSpPr>
        <p:grpSpPr bwMode="auto">
          <a:xfrm>
            <a:off x="1586256" y="4204539"/>
            <a:ext cx="892863" cy="482842"/>
            <a:chOff x="-277" y="2246"/>
            <a:chExt cx="1089" cy="637"/>
          </a:xfrm>
        </p:grpSpPr>
        <p:sp>
          <p:nvSpPr>
            <p:cNvPr id="74" name="Line 93"/>
            <p:cNvSpPr>
              <a:spLocks noChangeShapeType="1"/>
            </p:cNvSpPr>
            <p:nvPr/>
          </p:nvSpPr>
          <p:spPr bwMode="auto">
            <a:xfrm>
              <a:off x="630" y="2881"/>
              <a:ext cx="182" cy="0"/>
            </a:xfrm>
            <a:prstGeom prst="line">
              <a:avLst/>
            </a:prstGeom>
            <a:noFill/>
            <a:ln w="952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5" name="Text Box 96"/>
            <p:cNvSpPr txBox="1">
              <a:spLocks noChangeArrowheads="1"/>
            </p:cNvSpPr>
            <p:nvPr/>
          </p:nvSpPr>
          <p:spPr bwMode="auto">
            <a:xfrm>
              <a:off x="-277" y="2405"/>
              <a:ext cx="9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197" b="1">
                  <a:latin typeface="微软雅黑" panose="020B0503020204020204" pitchFamily="34" charset="-122"/>
                  <a:ea typeface="微软雅黑" panose="020B0503020204020204" pitchFamily="34" charset="-122"/>
                </a:rPr>
                <a:t>数据传送</a:t>
              </a:r>
            </a:p>
          </p:txBody>
        </p:sp>
        <p:sp>
          <p:nvSpPr>
            <p:cNvPr id="76" name="Line 98"/>
            <p:cNvSpPr>
              <a:spLocks noChangeShapeType="1"/>
            </p:cNvSpPr>
            <p:nvPr/>
          </p:nvSpPr>
          <p:spPr bwMode="auto">
            <a:xfrm>
              <a:off x="721" y="2246"/>
              <a:ext cx="0" cy="637"/>
            </a:xfrm>
            <a:prstGeom prst="line">
              <a:avLst/>
            </a:prstGeom>
            <a:noFill/>
            <a:ln w="9525">
              <a:solidFill>
                <a:srgbClr val="00B05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grpSp>
      <p:sp>
        <p:nvSpPr>
          <p:cNvPr id="77" name="Freeform 99"/>
          <p:cNvSpPr/>
          <p:nvPr/>
        </p:nvSpPr>
        <p:spPr bwMode="auto">
          <a:xfrm>
            <a:off x="2509199" y="3557055"/>
            <a:ext cx="1583" cy="1820554"/>
          </a:xfrm>
          <a:custGeom>
            <a:avLst/>
            <a:gdLst>
              <a:gd name="T0" fmla="*/ 2465 w 3"/>
              <a:gd name="T1" fmla="*/ 0 h 2742"/>
              <a:gd name="T2" fmla="*/ 0 w 3"/>
              <a:gd name="T3" fmla="*/ 1825917 h 2742"/>
              <a:gd name="T4" fmla="*/ 0 60000 65536"/>
              <a:gd name="T5" fmla="*/ 0 60000 65536"/>
            </a:gdLst>
            <a:ahLst/>
            <a:cxnLst>
              <a:cxn ang="T4">
                <a:pos x="T0" y="T1"/>
              </a:cxn>
              <a:cxn ang="T5">
                <a:pos x="T2" y="T3"/>
              </a:cxn>
            </a:cxnLst>
            <a:rect l="0" t="0" r="r" b="b"/>
            <a:pathLst>
              <a:path w="3" h="2742">
                <a:moveTo>
                  <a:pt x="3" y="0"/>
                </a:moveTo>
                <a:lnTo>
                  <a:pt x="0" y="2742"/>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grpSp>
        <p:nvGrpSpPr>
          <p:cNvPr id="82" name="Group 125"/>
          <p:cNvGrpSpPr/>
          <p:nvPr/>
        </p:nvGrpSpPr>
        <p:grpSpPr bwMode="auto">
          <a:xfrm>
            <a:off x="2504087" y="4198970"/>
            <a:ext cx="912125" cy="609722"/>
            <a:chOff x="817" y="2238"/>
            <a:chExt cx="1113" cy="806"/>
          </a:xfrm>
          <a:solidFill>
            <a:srgbClr val="92D050"/>
          </a:solidFill>
        </p:grpSpPr>
        <p:sp>
          <p:nvSpPr>
            <p:cNvPr id="83" name="Line 83"/>
            <p:cNvSpPr>
              <a:spLocks noChangeShapeType="1"/>
            </p:cNvSpPr>
            <p:nvPr/>
          </p:nvSpPr>
          <p:spPr bwMode="auto">
            <a:xfrm>
              <a:off x="841" y="2268"/>
              <a:ext cx="1089" cy="168"/>
            </a:xfrm>
            <a:prstGeom prst="line">
              <a:avLst/>
            </a:prstGeom>
            <a:grpFill/>
            <a:ln>
              <a:noFill/>
            </a:ln>
            <a:effectLst/>
            <a:extLst>
              <a:ext uri="{91240B29-F687-4F45-9708-019B960494DF}">
                <a14:hiddenLine xmlns:a14="http://schemas.microsoft.com/office/drawing/2010/main" w="19050">
                  <a:solidFill>
                    <a:schemeClr val="bg2"/>
                  </a:solidFill>
                  <a:rou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197">
                <a:solidFill>
                  <a:schemeClr val="bg1"/>
                </a:solidFill>
              </a:endParaRPr>
            </a:p>
          </p:txBody>
        </p:sp>
        <p:sp>
          <p:nvSpPr>
            <p:cNvPr id="84" name="AutoShape 84"/>
            <p:cNvSpPr>
              <a:spLocks noChangeArrowheads="1"/>
            </p:cNvSpPr>
            <p:nvPr/>
          </p:nvSpPr>
          <p:spPr bwMode="auto">
            <a:xfrm rot="5400000">
              <a:off x="976" y="2091"/>
              <a:ext cx="793" cy="1092"/>
            </a:xfrm>
            <a:prstGeom prst="parallelogram">
              <a:avLst>
                <a:gd name="adj" fmla="val 21176"/>
              </a:avLst>
            </a:prstGeom>
            <a:solidFill>
              <a:srgbClr val="00B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197">
                <a:solidFill>
                  <a:schemeClr val="bg1"/>
                </a:solidFill>
              </a:endParaRPr>
            </a:p>
          </p:txBody>
        </p:sp>
        <p:sp>
          <p:nvSpPr>
            <p:cNvPr id="85" name="Text Box 85"/>
            <p:cNvSpPr txBox="1">
              <a:spLocks noChangeArrowheads="1"/>
            </p:cNvSpPr>
            <p:nvPr/>
          </p:nvSpPr>
          <p:spPr bwMode="auto">
            <a:xfrm>
              <a:off x="1086" y="2373"/>
              <a:ext cx="599" cy="365"/>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a:defRPr/>
              </a:pPr>
              <a:r>
                <a:rPr lang="zh-CN" altLang="en-US" sz="1197" dirty="0">
                  <a:solidFill>
                    <a:schemeClr val="bg1"/>
                  </a:solidFill>
                </a:rPr>
                <a:t>报文</a:t>
              </a:r>
            </a:p>
          </p:txBody>
        </p:sp>
        <p:sp>
          <p:nvSpPr>
            <p:cNvPr id="86" name="AutoShape 86"/>
            <p:cNvSpPr>
              <a:spLocks noChangeArrowheads="1"/>
            </p:cNvSpPr>
            <p:nvPr/>
          </p:nvSpPr>
          <p:spPr bwMode="auto">
            <a:xfrm rot="746037">
              <a:off x="1174" y="2713"/>
              <a:ext cx="408" cy="127"/>
            </a:xfrm>
            <a:prstGeom prst="rightArrow">
              <a:avLst>
                <a:gd name="adj1" fmla="val 50000"/>
                <a:gd name="adj2" fmla="val 80315"/>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197">
                <a:solidFill>
                  <a:schemeClr val="bg1"/>
                </a:solidFill>
              </a:endParaRPr>
            </a:p>
          </p:txBody>
        </p:sp>
        <p:sp>
          <p:nvSpPr>
            <p:cNvPr id="87" name="Line 108"/>
            <p:cNvSpPr>
              <a:spLocks noChangeShapeType="1"/>
            </p:cNvSpPr>
            <p:nvPr/>
          </p:nvSpPr>
          <p:spPr bwMode="auto">
            <a:xfrm>
              <a:off x="823" y="2238"/>
              <a:ext cx="1094" cy="174"/>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197">
                <a:solidFill>
                  <a:schemeClr val="bg1"/>
                </a:solidFill>
              </a:endParaRPr>
            </a:p>
          </p:txBody>
        </p:sp>
        <p:sp>
          <p:nvSpPr>
            <p:cNvPr id="88" name="Line 109"/>
            <p:cNvSpPr>
              <a:spLocks noChangeShapeType="1"/>
            </p:cNvSpPr>
            <p:nvPr/>
          </p:nvSpPr>
          <p:spPr bwMode="auto">
            <a:xfrm>
              <a:off x="817" y="2865"/>
              <a:ext cx="1100" cy="179"/>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197">
                <a:solidFill>
                  <a:schemeClr val="bg1"/>
                </a:solidFill>
              </a:endParaRPr>
            </a:p>
          </p:txBody>
        </p:sp>
      </p:grpSp>
      <p:grpSp>
        <p:nvGrpSpPr>
          <p:cNvPr id="89" name="Group 130"/>
          <p:cNvGrpSpPr/>
          <p:nvPr/>
        </p:nvGrpSpPr>
        <p:grpSpPr bwMode="auto">
          <a:xfrm>
            <a:off x="5957169" y="3528558"/>
            <a:ext cx="378358" cy="229549"/>
            <a:chOff x="4196" y="1352"/>
            <a:chExt cx="461" cy="304"/>
          </a:xfrm>
        </p:grpSpPr>
        <p:sp>
          <p:nvSpPr>
            <p:cNvPr id="90" name="AutoShape 110"/>
            <p:cNvSpPr>
              <a:spLocks noChangeArrowheads="1"/>
            </p:cNvSpPr>
            <p:nvPr/>
          </p:nvSpPr>
          <p:spPr bwMode="auto">
            <a:xfrm rot="5400000">
              <a:off x="4371" y="1337"/>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sp>
          <p:nvSpPr>
            <p:cNvPr id="91" name="Text Box 111"/>
            <p:cNvSpPr txBox="1">
              <a:spLocks noChangeArrowheads="1"/>
            </p:cNvSpPr>
            <p:nvPr/>
          </p:nvSpPr>
          <p:spPr bwMode="auto">
            <a:xfrm rot="626605">
              <a:off x="4196" y="1352"/>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897" b="1">
                  <a:solidFill>
                    <a:schemeClr val="bg1"/>
                  </a:solidFill>
                  <a:latin typeface="微软雅黑" panose="020B0503020204020204" pitchFamily="34" charset="-122"/>
                  <a:ea typeface="微软雅黑" panose="020B0503020204020204" pitchFamily="34" charset="-122"/>
                </a:rPr>
                <a:t>P1</a:t>
              </a:r>
            </a:p>
          </p:txBody>
        </p:sp>
        <p:sp>
          <p:nvSpPr>
            <p:cNvPr id="92"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93"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94"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grpSp>
      <p:sp>
        <p:nvSpPr>
          <p:cNvPr id="95" name="Line 116"/>
          <p:cNvSpPr>
            <a:spLocks noChangeShapeType="1"/>
          </p:cNvSpPr>
          <p:nvPr/>
        </p:nvSpPr>
        <p:spPr bwMode="auto">
          <a:xfrm>
            <a:off x="2509199" y="4726958"/>
            <a:ext cx="297621" cy="44327"/>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96" name="Line 117"/>
          <p:cNvSpPr>
            <a:spLocks noChangeShapeType="1"/>
          </p:cNvSpPr>
          <p:nvPr/>
        </p:nvSpPr>
        <p:spPr bwMode="auto">
          <a:xfrm>
            <a:off x="2811568" y="4812446"/>
            <a:ext cx="292872" cy="45909"/>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97" name="Line 118"/>
          <p:cNvSpPr>
            <a:spLocks noChangeShapeType="1"/>
          </p:cNvSpPr>
          <p:nvPr/>
        </p:nvSpPr>
        <p:spPr bwMode="auto">
          <a:xfrm>
            <a:off x="3104441" y="4902682"/>
            <a:ext cx="296037" cy="41160"/>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grpSp>
        <p:nvGrpSpPr>
          <p:cNvPr id="98" name="Group 124"/>
          <p:cNvGrpSpPr/>
          <p:nvPr/>
        </p:nvGrpSpPr>
        <p:grpSpPr bwMode="auto">
          <a:xfrm>
            <a:off x="1583091" y="4676300"/>
            <a:ext cx="883364" cy="324533"/>
            <a:chOff x="-281" y="2869"/>
            <a:chExt cx="1078" cy="429"/>
          </a:xfrm>
        </p:grpSpPr>
        <p:sp>
          <p:nvSpPr>
            <p:cNvPr id="99" name="Line 119"/>
            <p:cNvSpPr>
              <a:spLocks noChangeShapeType="1"/>
            </p:cNvSpPr>
            <p:nvPr/>
          </p:nvSpPr>
          <p:spPr bwMode="auto">
            <a:xfrm>
              <a:off x="615" y="3241"/>
              <a:ext cx="182" cy="0"/>
            </a:xfrm>
            <a:prstGeom prst="line">
              <a:avLst/>
            </a:prstGeom>
            <a:noFill/>
            <a:ln w="952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00" name="Line 120"/>
            <p:cNvSpPr>
              <a:spLocks noChangeShapeType="1"/>
            </p:cNvSpPr>
            <p:nvPr/>
          </p:nvSpPr>
          <p:spPr bwMode="auto">
            <a:xfrm>
              <a:off x="721" y="2869"/>
              <a:ext cx="0" cy="373"/>
            </a:xfrm>
            <a:prstGeom prst="line">
              <a:avLst/>
            </a:prstGeom>
            <a:noFill/>
            <a:ln w="9525">
              <a:solidFill>
                <a:srgbClr val="00B05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01" name="Text Box 121"/>
            <p:cNvSpPr txBox="1">
              <a:spLocks noChangeArrowheads="1"/>
            </p:cNvSpPr>
            <p:nvPr/>
          </p:nvSpPr>
          <p:spPr bwMode="auto">
            <a:xfrm>
              <a:off x="-281" y="2933"/>
              <a:ext cx="9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197" b="1">
                  <a:latin typeface="微软雅黑" panose="020B0503020204020204" pitchFamily="34" charset="-122"/>
                  <a:ea typeface="微软雅黑" panose="020B0503020204020204" pitchFamily="34" charset="-122"/>
                </a:rPr>
                <a:t>连接释放</a:t>
              </a:r>
            </a:p>
          </p:txBody>
        </p:sp>
      </p:grpSp>
      <p:sp>
        <p:nvSpPr>
          <p:cNvPr id="102" name="Freeform 107"/>
          <p:cNvSpPr/>
          <p:nvPr/>
        </p:nvSpPr>
        <p:spPr bwMode="auto">
          <a:xfrm>
            <a:off x="3403645" y="3568136"/>
            <a:ext cx="3166" cy="1817388"/>
          </a:xfrm>
          <a:custGeom>
            <a:avLst/>
            <a:gdLst>
              <a:gd name="T0" fmla="*/ 2465 w 3"/>
              <a:gd name="T1" fmla="*/ 0 h 2736"/>
              <a:gd name="T2" fmla="*/ 0 w 3"/>
              <a:gd name="T3" fmla="*/ 1822124 h 2736"/>
              <a:gd name="T4" fmla="*/ 0 60000 65536"/>
              <a:gd name="T5" fmla="*/ 0 60000 65536"/>
            </a:gdLst>
            <a:ahLst/>
            <a:cxnLst>
              <a:cxn ang="T4">
                <a:pos x="T0" y="T1"/>
              </a:cxn>
              <a:cxn ang="T5">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03" name="AutoShape 143"/>
          <p:cNvSpPr>
            <a:spLocks noChangeArrowheads="1"/>
          </p:cNvSpPr>
          <p:nvPr/>
        </p:nvSpPr>
        <p:spPr bwMode="auto">
          <a:xfrm>
            <a:off x="1723987" y="5673646"/>
            <a:ext cx="5461661" cy="797878"/>
          </a:xfrm>
          <a:prstGeom prst="roundRect">
            <a:avLst>
              <a:gd name="adj" fmla="val 16667"/>
            </a:avLst>
          </a:prstGeom>
          <a:solidFill>
            <a:schemeClr val="bg1"/>
          </a:solidFill>
          <a:ln w="19050">
            <a:solidFill>
              <a:srgbClr val="339933"/>
            </a:solidFill>
            <a:round/>
            <a:headEnd type="none" w="sm" len="lg"/>
            <a:tailEnd type="none" w="sm" len="lg"/>
          </a:ln>
        </p:spPr>
        <p:txBody>
          <a:bodyPr wrap="none" anchor="ctr"/>
          <a:lstStyle/>
          <a:p>
            <a:endParaRPr lang="zh-CN" altLang="en-US" sz="1795"/>
          </a:p>
        </p:txBody>
      </p:sp>
      <p:sp>
        <p:nvSpPr>
          <p:cNvPr id="104" name="Line 144"/>
          <p:cNvSpPr>
            <a:spLocks noChangeShapeType="1"/>
          </p:cNvSpPr>
          <p:nvPr/>
        </p:nvSpPr>
        <p:spPr bwMode="auto">
          <a:xfrm>
            <a:off x="6058487" y="6161238"/>
            <a:ext cx="86595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6" name="Line 146"/>
          <p:cNvSpPr>
            <a:spLocks noChangeShapeType="1"/>
          </p:cNvSpPr>
          <p:nvPr/>
        </p:nvSpPr>
        <p:spPr bwMode="auto">
          <a:xfrm>
            <a:off x="2525030" y="6161238"/>
            <a:ext cx="864367"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grpSp>
        <p:nvGrpSpPr>
          <p:cNvPr id="107" name="Group 147"/>
          <p:cNvGrpSpPr/>
          <p:nvPr/>
        </p:nvGrpSpPr>
        <p:grpSpPr bwMode="auto">
          <a:xfrm>
            <a:off x="2485031" y="6088923"/>
            <a:ext cx="983423" cy="108933"/>
            <a:chOff x="768" y="2544"/>
            <a:chExt cx="1200" cy="144"/>
          </a:xfrm>
          <a:solidFill>
            <a:srgbClr val="339933"/>
          </a:solidFill>
        </p:grpSpPr>
        <p:sp>
          <p:nvSpPr>
            <p:cNvPr id="108" name="AutoShape 148"/>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a:p>
          </p:txBody>
        </p:sp>
        <p:sp>
          <p:nvSpPr>
            <p:cNvPr id="109" name="AutoShape 149"/>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a:p>
          </p:txBody>
        </p:sp>
        <p:sp>
          <p:nvSpPr>
            <p:cNvPr id="110" name="AutoShape 150"/>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a:p>
          </p:txBody>
        </p:sp>
        <p:sp>
          <p:nvSpPr>
            <p:cNvPr id="111" name="AutoShape 151"/>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a:p>
          </p:txBody>
        </p:sp>
      </p:grpSp>
      <p:grpSp>
        <p:nvGrpSpPr>
          <p:cNvPr id="117" name="Group 157"/>
          <p:cNvGrpSpPr/>
          <p:nvPr/>
        </p:nvGrpSpPr>
        <p:grpSpPr bwMode="auto">
          <a:xfrm>
            <a:off x="6019421" y="6088923"/>
            <a:ext cx="983423" cy="108933"/>
            <a:chOff x="768" y="2544"/>
            <a:chExt cx="1200" cy="144"/>
          </a:xfrm>
          <a:solidFill>
            <a:srgbClr val="C00000"/>
          </a:solidFill>
        </p:grpSpPr>
        <p:sp>
          <p:nvSpPr>
            <p:cNvPr id="118" name="AutoShape 158"/>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a:p>
          </p:txBody>
        </p:sp>
        <p:sp>
          <p:nvSpPr>
            <p:cNvPr id="119" name="AutoShape 159"/>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a:p>
          </p:txBody>
        </p:sp>
        <p:sp>
          <p:nvSpPr>
            <p:cNvPr id="120" name="AutoShape 160"/>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a:p>
          </p:txBody>
        </p:sp>
        <p:sp>
          <p:nvSpPr>
            <p:cNvPr id="121" name="AutoShape 161"/>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795"/>
            </a:p>
          </p:txBody>
        </p:sp>
      </p:grpSp>
      <p:sp>
        <p:nvSpPr>
          <p:cNvPr id="125" name="AutoShape 165"/>
          <p:cNvSpPr>
            <a:spLocks noChangeArrowheads="1"/>
          </p:cNvSpPr>
          <p:nvPr/>
        </p:nvSpPr>
        <p:spPr bwMode="auto">
          <a:xfrm>
            <a:off x="2525030" y="5907944"/>
            <a:ext cx="983099" cy="144061"/>
          </a:xfrm>
          <a:prstGeom prst="rightArrow">
            <a:avLst>
              <a:gd name="adj1" fmla="val 58333"/>
              <a:gd name="adj2" fmla="val 110230"/>
            </a:avLst>
          </a:prstGeom>
          <a:solidFill>
            <a:srgbClr val="92D050"/>
          </a:solidFill>
          <a:ln w="9525">
            <a:solidFill>
              <a:srgbClr val="339933"/>
            </a:solidFill>
            <a:miter lim="800000"/>
            <a:headEnd type="none" w="sm" len="lg"/>
            <a:tailEnd type="none" w="sm" len="lg"/>
          </a:ln>
        </p:spPr>
        <p:txBody>
          <a:bodyPr wrap="none" anchor="ctr"/>
          <a:lstStyle/>
          <a:p>
            <a:endParaRPr lang="zh-CN" altLang="en-US" sz="1795"/>
          </a:p>
        </p:txBody>
      </p:sp>
      <p:sp>
        <p:nvSpPr>
          <p:cNvPr id="126" name="AutoShape 166"/>
          <p:cNvSpPr>
            <a:spLocks noChangeArrowheads="1"/>
          </p:cNvSpPr>
          <p:nvPr/>
        </p:nvSpPr>
        <p:spPr bwMode="auto">
          <a:xfrm>
            <a:off x="6018909" y="5907944"/>
            <a:ext cx="354612" cy="144061"/>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sz="1795"/>
          </a:p>
        </p:txBody>
      </p:sp>
      <p:sp>
        <p:nvSpPr>
          <p:cNvPr id="127" name="AutoShape 167"/>
          <p:cNvSpPr>
            <a:spLocks noChangeArrowheads="1"/>
          </p:cNvSpPr>
          <p:nvPr/>
        </p:nvSpPr>
        <p:spPr bwMode="auto">
          <a:xfrm>
            <a:off x="6333945" y="5907944"/>
            <a:ext cx="354612" cy="144061"/>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sz="1795"/>
          </a:p>
        </p:txBody>
      </p:sp>
      <p:sp>
        <p:nvSpPr>
          <p:cNvPr id="128" name="AutoShape 168"/>
          <p:cNvSpPr>
            <a:spLocks noChangeArrowheads="1"/>
          </p:cNvSpPr>
          <p:nvPr/>
        </p:nvSpPr>
        <p:spPr bwMode="auto">
          <a:xfrm>
            <a:off x="6648979" y="5907944"/>
            <a:ext cx="354612" cy="144061"/>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sz="1795"/>
          </a:p>
        </p:txBody>
      </p:sp>
      <p:sp>
        <p:nvSpPr>
          <p:cNvPr id="129" name="Text Box 169"/>
          <p:cNvSpPr txBox="1">
            <a:spLocks noChangeArrowheads="1"/>
          </p:cNvSpPr>
          <p:nvPr/>
        </p:nvSpPr>
        <p:spPr bwMode="auto">
          <a:xfrm>
            <a:off x="1935972" y="5737300"/>
            <a:ext cx="490758" cy="644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197" b="1" dirty="0">
                <a:solidFill>
                  <a:srgbClr val="0000FF"/>
                </a:solidFill>
                <a:latin typeface="微软雅黑" panose="020B0503020204020204" pitchFamily="34" charset="-122"/>
                <a:ea typeface="微软雅黑" panose="020B0503020204020204" pitchFamily="34" charset="-122"/>
              </a:rPr>
              <a:t>数据</a:t>
            </a:r>
            <a:endParaRPr lang="en-US" altLang="zh-CN" sz="1197" b="1" dirty="0">
              <a:solidFill>
                <a:srgbClr val="0000FF"/>
              </a:solidFill>
              <a:latin typeface="微软雅黑" panose="020B0503020204020204" pitchFamily="34" charset="-122"/>
              <a:ea typeface="微软雅黑" panose="020B0503020204020204" pitchFamily="34" charset="-122"/>
            </a:endParaRPr>
          </a:p>
          <a:p>
            <a:pPr eaLnBrk="0" hangingPunct="0"/>
            <a:r>
              <a:rPr lang="zh-CN" altLang="en-US" sz="1197" b="1" dirty="0">
                <a:solidFill>
                  <a:srgbClr val="0000FF"/>
                </a:solidFill>
                <a:latin typeface="微软雅黑" panose="020B0503020204020204" pitchFamily="34" charset="-122"/>
                <a:ea typeface="微软雅黑" panose="020B0503020204020204" pitchFamily="34" charset="-122"/>
              </a:rPr>
              <a:t>传送</a:t>
            </a:r>
          </a:p>
          <a:p>
            <a:pPr eaLnBrk="0" hangingPunct="0"/>
            <a:r>
              <a:rPr lang="zh-CN" altLang="en-US" sz="1197" b="1" dirty="0">
                <a:solidFill>
                  <a:srgbClr val="0000FF"/>
                </a:solidFill>
                <a:latin typeface="微软雅黑" panose="020B0503020204020204" pitchFamily="34" charset="-122"/>
                <a:ea typeface="微软雅黑" panose="020B0503020204020204" pitchFamily="34" charset="-122"/>
              </a:rPr>
              <a:t>特点</a:t>
            </a:r>
          </a:p>
        </p:txBody>
      </p:sp>
      <p:sp>
        <p:nvSpPr>
          <p:cNvPr id="130" name="Text Box 170"/>
          <p:cNvSpPr txBox="1">
            <a:spLocks noChangeArrowheads="1"/>
          </p:cNvSpPr>
          <p:nvPr/>
        </p:nvSpPr>
        <p:spPr bwMode="auto">
          <a:xfrm>
            <a:off x="2414213" y="5706891"/>
            <a:ext cx="1168321" cy="26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a:defRPr/>
            </a:pPr>
            <a:r>
              <a:rPr lang="zh-CN" altLang="en-US" sz="1047" dirty="0">
                <a:solidFill>
                  <a:schemeClr val="tx1"/>
                </a:solidFill>
              </a:rPr>
              <a:t>比特流直达终点</a:t>
            </a:r>
          </a:p>
        </p:txBody>
      </p:sp>
      <p:sp>
        <p:nvSpPr>
          <p:cNvPr id="134" name="Text Box 174"/>
          <p:cNvSpPr txBox="1">
            <a:spLocks noChangeArrowheads="1"/>
          </p:cNvSpPr>
          <p:nvPr/>
        </p:nvSpPr>
        <p:spPr bwMode="auto">
          <a:xfrm>
            <a:off x="5898595" y="5676812"/>
            <a:ext cx="465429" cy="259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a:defRPr/>
            </a:pPr>
            <a:r>
              <a:rPr lang="zh-CN" altLang="en-US" sz="1047" dirty="0">
                <a:solidFill>
                  <a:schemeClr val="tx1"/>
                </a:solidFill>
              </a:rPr>
              <a:t>分组</a:t>
            </a:r>
          </a:p>
        </p:txBody>
      </p:sp>
      <p:sp>
        <p:nvSpPr>
          <p:cNvPr id="135" name="Text Box 175"/>
          <p:cNvSpPr txBox="1">
            <a:spLocks noChangeArrowheads="1"/>
          </p:cNvSpPr>
          <p:nvPr/>
        </p:nvSpPr>
        <p:spPr bwMode="auto">
          <a:xfrm>
            <a:off x="6223129" y="5676812"/>
            <a:ext cx="465429" cy="259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a:defRPr/>
            </a:pPr>
            <a:r>
              <a:rPr lang="zh-CN" altLang="en-US" sz="1047" dirty="0">
                <a:solidFill>
                  <a:schemeClr val="tx1"/>
                </a:solidFill>
              </a:rPr>
              <a:t>分组</a:t>
            </a:r>
          </a:p>
        </p:txBody>
      </p:sp>
      <p:sp>
        <p:nvSpPr>
          <p:cNvPr id="136" name="Text Box 176"/>
          <p:cNvSpPr txBox="1">
            <a:spLocks noChangeArrowheads="1"/>
          </p:cNvSpPr>
          <p:nvPr/>
        </p:nvSpPr>
        <p:spPr bwMode="auto">
          <a:xfrm>
            <a:off x="6549245" y="5676812"/>
            <a:ext cx="465429" cy="259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a:defRPr/>
            </a:pPr>
            <a:r>
              <a:rPr lang="zh-CN" altLang="en-US" sz="1047" dirty="0">
                <a:solidFill>
                  <a:schemeClr val="tx1"/>
                </a:solidFill>
              </a:rPr>
              <a:t>分组</a:t>
            </a:r>
          </a:p>
        </p:txBody>
      </p:sp>
      <p:grpSp>
        <p:nvGrpSpPr>
          <p:cNvPr id="138" name="组合 137"/>
          <p:cNvGrpSpPr/>
          <p:nvPr/>
        </p:nvGrpSpPr>
        <p:grpSpPr bwMode="auto">
          <a:xfrm>
            <a:off x="5965084" y="3663122"/>
            <a:ext cx="666482" cy="280206"/>
            <a:chOff x="6125279" y="1930603"/>
            <a:chExt cx="1019406" cy="426741"/>
          </a:xfrm>
        </p:grpSpPr>
        <p:grpSp>
          <p:nvGrpSpPr>
            <p:cNvPr id="139" name="Group 134"/>
            <p:cNvGrpSpPr/>
            <p:nvPr/>
          </p:nvGrpSpPr>
          <p:grpSpPr bwMode="auto">
            <a:xfrm>
              <a:off x="6686328" y="2069332"/>
              <a:ext cx="458357" cy="247387"/>
              <a:chOff x="4653" y="1650"/>
              <a:chExt cx="366" cy="214"/>
            </a:xfrm>
          </p:grpSpPr>
          <p:sp>
            <p:nvSpPr>
              <p:cNvPr id="148" name="AutoShape 4"/>
              <p:cNvSpPr>
                <a:spLocks noChangeArrowheads="1"/>
              </p:cNvSpPr>
              <p:nvPr/>
            </p:nvSpPr>
            <p:spPr bwMode="auto">
              <a:xfrm rot="5400000">
                <a:off x="4733" y="1579"/>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sp>
            <p:nvSpPr>
              <p:cNvPr id="149"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0"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grpSp>
        <p:grpSp>
          <p:nvGrpSpPr>
            <p:cNvPr id="140" name="Group 131"/>
            <p:cNvGrpSpPr/>
            <p:nvPr/>
          </p:nvGrpSpPr>
          <p:grpSpPr bwMode="auto">
            <a:xfrm>
              <a:off x="6125279" y="1930603"/>
              <a:ext cx="561050" cy="351427"/>
              <a:chOff x="4205" y="1530"/>
              <a:chExt cx="448" cy="304"/>
            </a:xfrm>
          </p:grpSpPr>
          <p:sp>
            <p:nvSpPr>
              <p:cNvPr id="143" name="AutoShape 44"/>
              <p:cNvSpPr>
                <a:spLocks noChangeArrowheads="1"/>
              </p:cNvSpPr>
              <p:nvPr/>
            </p:nvSpPr>
            <p:spPr bwMode="auto">
              <a:xfrm rot="5400000">
                <a:off x="4367" y="1516"/>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sp>
            <p:nvSpPr>
              <p:cNvPr id="144" name="Text Box 45"/>
              <p:cNvSpPr txBox="1">
                <a:spLocks noChangeArrowheads="1"/>
              </p:cNvSpPr>
              <p:nvPr/>
            </p:nvSpPr>
            <p:spPr bwMode="auto">
              <a:xfrm rot="626605">
                <a:off x="4205" y="1530"/>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897" b="1">
                    <a:solidFill>
                      <a:schemeClr val="bg1"/>
                    </a:solidFill>
                    <a:latin typeface="微软雅黑" panose="020B0503020204020204" pitchFamily="34" charset="-122"/>
                    <a:ea typeface="微软雅黑" panose="020B0503020204020204" pitchFamily="34" charset="-122"/>
                  </a:rPr>
                  <a:t>P2</a:t>
                </a:r>
              </a:p>
            </p:txBody>
          </p:sp>
          <p:sp>
            <p:nvSpPr>
              <p:cNvPr id="145"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46" name="AutoShape 48"/>
              <p:cNvSpPr>
                <a:spLocks noChangeArrowheads="1"/>
              </p:cNvSpPr>
              <p:nvPr/>
            </p:nvSpPr>
            <p:spPr bwMode="auto">
              <a:xfrm rot="746037">
                <a:off x="4493" y="1652"/>
                <a:ext cx="132" cy="126"/>
              </a:xfrm>
              <a:prstGeom prst="rightArrow">
                <a:avLst>
                  <a:gd name="adj1" fmla="val 50000"/>
                  <a:gd name="adj2" fmla="val 2619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sp>
            <p:nvSpPr>
              <p:cNvPr id="147"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grpSp>
        <p:sp>
          <p:nvSpPr>
            <p:cNvPr id="141" name="Text Box 5"/>
            <p:cNvSpPr txBox="1">
              <a:spLocks noChangeArrowheads="1"/>
            </p:cNvSpPr>
            <p:nvPr/>
          </p:nvSpPr>
          <p:spPr bwMode="auto">
            <a:xfrm rot="626605">
              <a:off x="6584756" y="2005580"/>
              <a:ext cx="503711" cy="35176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897" b="1">
                  <a:solidFill>
                    <a:schemeClr val="bg1"/>
                  </a:solidFill>
                  <a:latin typeface="微软雅黑" panose="020B0503020204020204" pitchFamily="34" charset="-122"/>
                  <a:ea typeface="微软雅黑" panose="020B0503020204020204" pitchFamily="34" charset="-122"/>
                </a:rPr>
                <a:t>P1</a:t>
              </a:r>
            </a:p>
          </p:txBody>
        </p:sp>
        <p:sp>
          <p:nvSpPr>
            <p:cNvPr id="142" name="AutoShape 8"/>
            <p:cNvSpPr>
              <a:spLocks noChangeArrowheads="1"/>
            </p:cNvSpPr>
            <p:nvPr/>
          </p:nvSpPr>
          <p:spPr bwMode="auto">
            <a:xfrm rot="746037">
              <a:off x="6929283" y="2144470"/>
              <a:ext cx="166561" cy="145658"/>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grpSp>
      <p:grpSp>
        <p:nvGrpSpPr>
          <p:cNvPr id="151" name="组合 150"/>
          <p:cNvGrpSpPr/>
          <p:nvPr/>
        </p:nvGrpSpPr>
        <p:grpSpPr bwMode="auto">
          <a:xfrm>
            <a:off x="5963502" y="3797684"/>
            <a:ext cx="964101" cy="332449"/>
            <a:chOff x="6124016" y="2136378"/>
            <a:chExt cx="1473997" cy="508646"/>
          </a:xfrm>
        </p:grpSpPr>
        <p:grpSp>
          <p:nvGrpSpPr>
            <p:cNvPr id="152" name="Group 135"/>
            <p:cNvGrpSpPr/>
            <p:nvPr/>
          </p:nvGrpSpPr>
          <p:grpSpPr bwMode="auto">
            <a:xfrm>
              <a:off x="6680052" y="2276252"/>
              <a:ext cx="459609" cy="247386"/>
              <a:chOff x="4648" y="1829"/>
              <a:chExt cx="367" cy="214"/>
            </a:xfrm>
          </p:grpSpPr>
          <p:sp>
            <p:nvSpPr>
              <p:cNvPr id="167" name="AutoShape 9"/>
              <p:cNvSpPr>
                <a:spLocks noChangeArrowheads="1"/>
              </p:cNvSpPr>
              <p:nvPr/>
            </p:nvSpPr>
            <p:spPr bwMode="auto">
              <a:xfrm rot="5400000">
                <a:off x="4729" y="1758"/>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sp>
            <p:nvSpPr>
              <p:cNvPr id="168"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69"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grpSp>
        <p:grpSp>
          <p:nvGrpSpPr>
            <p:cNvPr id="153" name="Group 139"/>
            <p:cNvGrpSpPr/>
            <p:nvPr/>
          </p:nvGrpSpPr>
          <p:grpSpPr bwMode="auto">
            <a:xfrm>
              <a:off x="7023189" y="2293596"/>
              <a:ext cx="574824" cy="351428"/>
              <a:chOff x="4922" y="1844"/>
              <a:chExt cx="459" cy="304"/>
            </a:xfrm>
          </p:grpSpPr>
          <p:sp>
            <p:nvSpPr>
              <p:cNvPr id="162" name="AutoShape 24"/>
              <p:cNvSpPr>
                <a:spLocks noChangeArrowheads="1"/>
              </p:cNvSpPr>
              <p:nvPr/>
            </p:nvSpPr>
            <p:spPr bwMode="auto">
              <a:xfrm rot="5400000">
                <a:off x="5096" y="1821"/>
                <a:ext cx="210"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sp>
            <p:nvSpPr>
              <p:cNvPr id="163" name="Text Box 25"/>
              <p:cNvSpPr txBox="1">
                <a:spLocks noChangeArrowheads="1"/>
              </p:cNvSpPr>
              <p:nvPr/>
            </p:nvSpPr>
            <p:spPr bwMode="auto">
              <a:xfrm rot="626605">
                <a:off x="4922" y="1844"/>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897" b="1">
                    <a:solidFill>
                      <a:schemeClr val="bg1"/>
                    </a:solidFill>
                    <a:latin typeface="微软雅黑" panose="020B0503020204020204" pitchFamily="34" charset="-122"/>
                    <a:ea typeface="微软雅黑" panose="020B0503020204020204" pitchFamily="34" charset="-122"/>
                  </a:rPr>
                  <a:t>P1</a:t>
                </a:r>
              </a:p>
            </p:txBody>
          </p:sp>
          <p:sp>
            <p:nvSpPr>
              <p:cNvPr id="164"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65"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66"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grpSp>
        <p:grpSp>
          <p:nvGrpSpPr>
            <p:cNvPr id="154" name="Group 132"/>
            <p:cNvGrpSpPr/>
            <p:nvPr/>
          </p:nvGrpSpPr>
          <p:grpSpPr bwMode="auto">
            <a:xfrm>
              <a:off x="6124016" y="2136378"/>
              <a:ext cx="566057" cy="351428"/>
              <a:chOff x="4204" y="1708"/>
              <a:chExt cx="452" cy="304"/>
            </a:xfrm>
          </p:grpSpPr>
          <p:sp>
            <p:nvSpPr>
              <p:cNvPr id="157" name="AutoShape 49"/>
              <p:cNvSpPr>
                <a:spLocks noChangeArrowheads="1"/>
              </p:cNvSpPr>
              <p:nvPr/>
            </p:nvSpPr>
            <p:spPr bwMode="auto">
              <a:xfrm rot="5400000">
                <a:off x="4371" y="1691"/>
                <a:ext cx="210" cy="360"/>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sp>
            <p:nvSpPr>
              <p:cNvPr id="158" name="Text Box 50"/>
              <p:cNvSpPr txBox="1">
                <a:spLocks noChangeArrowheads="1"/>
              </p:cNvSpPr>
              <p:nvPr/>
            </p:nvSpPr>
            <p:spPr bwMode="auto">
              <a:xfrm rot="626605">
                <a:off x="4204" y="1708"/>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897" b="1">
                    <a:solidFill>
                      <a:schemeClr val="bg1"/>
                    </a:solidFill>
                    <a:latin typeface="微软雅黑" panose="020B0503020204020204" pitchFamily="34" charset="-122"/>
                    <a:ea typeface="微软雅黑" panose="020B0503020204020204" pitchFamily="34" charset="-122"/>
                  </a:rPr>
                  <a:t>P3</a:t>
                </a:r>
              </a:p>
            </p:txBody>
          </p:sp>
          <p:sp>
            <p:nvSpPr>
              <p:cNvPr id="159"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60"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61" name="AutoShape 53"/>
              <p:cNvSpPr>
                <a:spLocks noChangeArrowheads="1"/>
              </p:cNvSpPr>
              <p:nvPr/>
            </p:nvSpPr>
            <p:spPr bwMode="auto">
              <a:xfrm rot="746037">
                <a:off x="4496" y="1827"/>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grpSp>
        <p:sp>
          <p:nvSpPr>
            <p:cNvPr id="155" name="Text Box 10"/>
            <p:cNvSpPr txBox="1">
              <a:spLocks noChangeArrowheads="1"/>
            </p:cNvSpPr>
            <p:nvPr/>
          </p:nvSpPr>
          <p:spPr bwMode="auto">
            <a:xfrm rot="626605">
              <a:off x="6570965" y="2212500"/>
              <a:ext cx="503710" cy="35176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897" b="1">
                  <a:solidFill>
                    <a:schemeClr val="bg1"/>
                  </a:solidFill>
                  <a:latin typeface="微软雅黑" panose="020B0503020204020204" pitchFamily="34" charset="-122"/>
                  <a:ea typeface="微软雅黑" panose="020B0503020204020204" pitchFamily="34" charset="-122"/>
                </a:rPr>
                <a:t>P2</a:t>
              </a:r>
            </a:p>
          </p:txBody>
        </p:sp>
        <p:sp>
          <p:nvSpPr>
            <p:cNvPr id="156" name="AutoShape 13"/>
            <p:cNvSpPr>
              <a:spLocks noChangeArrowheads="1"/>
            </p:cNvSpPr>
            <p:nvPr/>
          </p:nvSpPr>
          <p:spPr bwMode="auto">
            <a:xfrm rot="746037">
              <a:off x="6924259" y="2351391"/>
              <a:ext cx="165309" cy="145657"/>
            </a:xfrm>
            <a:prstGeom prst="rightArrow">
              <a:avLst>
                <a:gd name="adj1" fmla="val 50000"/>
                <a:gd name="adj2" fmla="val 26192"/>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grpSp>
      <p:grpSp>
        <p:nvGrpSpPr>
          <p:cNvPr id="170" name="组合 169"/>
          <p:cNvGrpSpPr/>
          <p:nvPr/>
        </p:nvGrpSpPr>
        <p:grpSpPr bwMode="auto">
          <a:xfrm>
            <a:off x="6550827" y="4278943"/>
            <a:ext cx="430601" cy="311869"/>
            <a:chOff x="7021271" y="2851447"/>
            <a:chExt cx="657481" cy="475119"/>
          </a:xfrm>
        </p:grpSpPr>
        <p:sp>
          <p:nvSpPr>
            <p:cNvPr id="171" name="AutoShape 54"/>
            <p:cNvSpPr>
              <a:spLocks noChangeArrowheads="1"/>
            </p:cNvSpPr>
            <p:nvPr/>
          </p:nvSpPr>
          <p:spPr bwMode="auto">
            <a:xfrm rot="5400000">
              <a:off x="7244991" y="2836979"/>
              <a:ext cx="243919" cy="449589"/>
            </a:xfrm>
            <a:prstGeom prst="parallelogram">
              <a:avLst>
                <a:gd name="adj" fmla="val 29162"/>
              </a:avLst>
            </a:prstGeom>
            <a:solidFill>
              <a:srgbClr val="C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grpSp>
          <p:nvGrpSpPr>
            <p:cNvPr id="172" name="组合 181"/>
            <p:cNvGrpSpPr/>
            <p:nvPr/>
          </p:nvGrpSpPr>
          <p:grpSpPr bwMode="auto">
            <a:xfrm>
              <a:off x="7021271" y="2851447"/>
              <a:ext cx="657481" cy="475119"/>
              <a:chOff x="7021271" y="2851447"/>
              <a:chExt cx="657481" cy="475119"/>
            </a:xfrm>
          </p:grpSpPr>
          <p:grpSp>
            <p:nvGrpSpPr>
              <p:cNvPr id="173" name="Group 142"/>
              <p:cNvGrpSpPr/>
              <p:nvPr/>
            </p:nvGrpSpPr>
            <p:grpSpPr bwMode="auto">
              <a:xfrm>
                <a:off x="7021271" y="2851447"/>
                <a:ext cx="657481" cy="475119"/>
                <a:chOff x="4917" y="2326"/>
                <a:chExt cx="525" cy="411"/>
              </a:xfrm>
            </p:grpSpPr>
            <p:sp>
              <p:nvSpPr>
                <p:cNvPr id="176" name="AutoShape 39"/>
                <p:cNvSpPr>
                  <a:spLocks noChangeArrowheads="1"/>
                </p:cNvSpPr>
                <p:nvPr/>
              </p:nvSpPr>
              <p:spPr bwMode="auto">
                <a:xfrm rot="5400000">
                  <a:off x="4999" y="2295"/>
                  <a:ext cx="411" cy="474"/>
                </a:xfrm>
                <a:prstGeom prst="parallelogram">
                  <a:avLst>
                    <a:gd name="adj" fmla="val 29162"/>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sz="897" b="1">
                    <a:solidFill>
                      <a:schemeClr val="bg1"/>
                    </a:solidFill>
                    <a:latin typeface="微软雅黑" panose="020B0503020204020204" pitchFamily="34" charset="-122"/>
                    <a:ea typeface="微软雅黑" panose="020B0503020204020204" pitchFamily="34" charset="-122"/>
                  </a:endParaRPr>
                </a:p>
              </p:txBody>
            </p:sp>
            <p:sp>
              <p:nvSpPr>
                <p:cNvPr id="177" name="Text Box 40"/>
                <p:cNvSpPr txBox="1">
                  <a:spLocks noChangeArrowheads="1"/>
                </p:cNvSpPr>
                <p:nvPr/>
              </p:nvSpPr>
              <p:spPr bwMode="auto">
                <a:xfrm rot="626605">
                  <a:off x="4917" y="2354"/>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897" b="1">
                      <a:solidFill>
                        <a:schemeClr val="bg1"/>
                      </a:solidFill>
                      <a:latin typeface="微软雅黑" panose="020B0503020204020204" pitchFamily="34" charset="-122"/>
                      <a:ea typeface="微软雅黑" panose="020B0503020204020204" pitchFamily="34" charset="-122"/>
                    </a:rPr>
                    <a:t>P4</a:t>
                  </a:r>
                </a:p>
              </p:txBody>
            </p:sp>
          </p:grpSp>
          <p:sp>
            <p:nvSpPr>
              <p:cNvPr id="174" name="Line 112"/>
              <p:cNvSpPr>
                <a:spLocks noChangeShapeType="1"/>
              </p:cNvSpPr>
              <p:nvPr/>
            </p:nvSpPr>
            <p:spPr bwMode="auto">
              <a:xfrm>
                <a:off x="7129282" y="3113994"/>
                <a:ext cx="453346" cy="73985"/>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75" name="AutoShape 38"/>
              <p:cNvSpPr>
                <a:spLocks noChangeArrowheads="1"/>
              </p:cNvSpPr>
              <p:nvPr/>
            </p:nvSpPr>
            <p:spPr bwMode="auto">
              <a:xfrm rot="746037">
                <a:off x="7396188" y="3007881"/>
                <a:ext cx="166561" cy="145657"/>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97" b="1">
                  <a:solidFill>
                    <a:schemeClr val="bg1"/>
                  </a:solidFill>
                  <a:latin typeface="微软雅黑" panose="020B0503020204020204" pitchFamily="34" charset="-122"/>
                  <a:ea typeface="微软雅黑" panose="020B0503020204020204" pitchFamily="34" charset="-122"/>
                </a:endParaRPr>
              </a:p>
            </p:txBody>
          </p:sp>
        </p:grpSp>
      </p:grpSp>
      <p:sp>
        <p:nvSpPr>
          <p:cNvPr id="179" name="Text Box 177"/>
          <p:cNvSpPr txBox="1">
            <a:spLocks noChangeArrowheads="1"/>
          </p:cNvSpPr>
          <p:nvPr/>
        </p:nvSpPr>
        <p:spPr bwMode="auto">
          <a:xfrm>
            <a:off x="5798860" y="6234060"/>
            <a:ext cx="720306" cy="253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a:defRPr/>
            </a:pPr>
            <a:r>
              <a:rPr lang="zh-CN" altLang="en-US" sz="1047" dirty="0">
                <a:solidFill>
                  <a:schemeClr val="tx1"/>
                </a:solidFill>
              </a:rPr>
              <a:t>存储转发</a:t>
            </a:r>
          </a:p>
        </p:txBody>
      </p:sp>
      <p:sp>
        <p:nvSpPr>
          <p:cNvPr id="180" name="Text Box 177"/>
          <p:cNvSpPr txBox="1">
            <a:spLocks noChangeArrowheads="1"/>
          </p:cNvSpPr>
          <p:nvPr/>
        </p:nvSpPr>
        <p:spPr bwMode="auto">
          <a:xfrm>
            <a:off x="6413099" y="6234060"/>
            <a:ext cx="721889" cy="253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a:defRPr/>
            </a:pPr>
            <a:r>
              <a:rPr lang="zh-CN" altLang="en-US" sz="1047" dirty="0">
                <a:solidFill>
                  <a:schemeClr val="tx1"/>
                </a:solidFill>
              </a:rPr>
              <a:t>存储转发</a:t>
            </a:r>
          </a:p>
        </p:txBody>
      </p:sp>
      <p:grpSp>
        <p:nvGrpSpPr>
          <p:cNvPr id="181" name="组合 180"/>
          <p:cNvGrpSpPr/>
          <p:nvPr/>
        </p:nvGrpSpPr>
        <p:grpSpPr bwMode="auto">
          <a:xfrm>
            <a:off x="1606838" y="3580802"/>
            <a:ext cx="881781" cy="609489"/>
            <a:chOff x="1986461" y="1436989"/>
            <a:chExt cx="883227" cy="610785"/>
          </a:xfrm>
        </p:grpSpPr>
        <p:grpSp>
          <p:nvGrpSpPr>
            <p:cNvPr id="182" name="Group 122"/>
            <p:cNvGrpSpPr/>
            <p:nvPr/>
          </p:nvGrpSpPr>
          <p:grpSpPr bwMode="auto">
            <a:xfrm>
              <a:off x="1986461" y="1436989"/>
              <a:ext cx="800435" cy="587904"/>
              <a:chOff x="71" y="1473"/>
              <a:chExt cx="974" cy="775"/>
            </a:xfrm>
          </p:grpSpPr>
          <p:sp>
            <p:nvSpPr>
              <p:cNvPr id="186" name="Line 92"/>
              <p:cNvSpPr>
                <a:spLocks noChangeShapeType="1"/>
              </p:cNvSpPr>
              <p:nvPr/>
            </p:nvSpPr>
            <p:spPr bwMode="auto">
              <a:xfrm>
                <a:off x="630" y="1474"/>
                <a:ext cx="18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1795"/>
              </a:p>
            </p:txBody>
          </p:sp>
          <p:sp>
            <p:nvSpPr>
              <p:cNvPr id="187" name="Line 94"/>
              <p:cNvSpPr>
                <a:spLocks noChangeShapeType="1"/>
              </p:cNvSpPr>
              <p:nvPr/>
            </p:nvSpPr>
            <p:spPr bwMode="auto">
              <a:xfrm>
                <a:off x="622" y="2248"/>
                <a:ext cx="18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1795"/>
              </a:p>
            </p:txBody>
          </p:sp>
          <p:sp>
            <p:nvSpPr>
              <p:cNvPr id="188" name="Text Box 95"/>
              <p:cNvSpPr txBox="1">
                <a:spLocks noChangeArrowheads="1"/>
              </p:cNvSpPr>
              <p:nvPr/>
            </p:nvSpPr>
            <p:spPr bwMode="auto">
              <a:xfrm>
                <a:off x="71" y="1733"/>
                <a:ext cx="9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197" b="1">
                    <a:latin typeface="微软雅黑" panose="020B0503020204020204" pitchFamily="34" charset="-122"/>
                    <a:ea typeface="微软雅黑" panose="020B0503020204020204" pitchFamily="34" charset="-122"/>
                  </a:rPr>
                  <a:t>连接建立</a:t>
                </a:r>
              </a:p>
            </p:txBody>
          </p:sp>
          <p:sp>
            <p:nvSpPr>
              <p:cNvPr id="189" name="Line 97"/>
              <p:cNvSpPr>
                <a:spLocks noChangeShapeType="1"/>
              </p:cNvSpPr>
              <p:nvPr/>
            </p:nvSpPr>
            <p:spPr bwMode="auto">
              <a:xfrm>
                <a:off x="720" y="1473"/>
                <a:ext cx="0" cy="75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1795"/>
              </a:p>
            </p:txBody>
          </p:sp>
        </p:grpSp>
        <p:sp>
          <p:nvSpPr>
            <p:cNvPr id="183" name="Line 98"/>
            <p:cNvSpPr>
              <a:spLocks noChangeShapeType="1"/>
            </p:cNvSpPr>
            <p:nvPr/>
          </p:nvSpPr>
          <p:spPr bwMode="auto">
            <a:xfrm>
              <a:off x="2785557" y="1492950"/>
              <a:ext cx="0" cy="504318"/>
            </a:xfrm>
            <a:prstGeom prst="line">
              <a:avLst/>
            </a:prstGeom>
            <a:noFill/>
            <a:ln w="9525">
              <a:solidFill>
                <a:srgbClr val="00B05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84" name="Line 93"/>
            <p:cNvSpPr>
              <a:spLocks noChangeShapeType="1"/>
            </p:cNvSpPr>
            <p:nvPr/>
          </p:nvSpPr>
          <p:spPr bwMode="auto">
            <a:xfrm>
              <a:off x="2708145" y="2047774"/>
              <a:ext cx="149568" cy="0"/>
            </a:xfrm>
            <a:prstGeom prst="line">
              <a:avLst/>
            </a:prstGeom>
            <a:noFill/>
            <a:ln w="952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85" name="Line 93"/>
            <p:cNvSpPr>
              <a:spLocks noChangeShapeType="1"/>
            </p:cNvSpPr>
            <p:nvPr/>
          </p:nvSpPr>
          <p:spPr bwMode="auto">
            <a:xfrm>
              <a:off x="2720120" y="1448209"/>
              <a:ext cx="149568" cy="0"/>
            </a:xfrm>
            <a:prstGeom prst="line">
              <a:avLst/>
            </a:prstGeom>
            <a:noFill/>
            <a:ln w="952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grpSp>
      <p:sp>
        <p:nvSpPr>
          <p:cNvPr id="190" name="Line 102"/>
          <p:cNvSpPr>
            <a:spLocks noChangeShapeType="1"/>
          </p:cNvSpPr>
          <p:nvPr/>
        </p:nvSpPr>
        <p:spPr bwMode="auto">
          <a:xfrm>
            <a:off x="6628399" y="3563386"/>
            <a:ext cx="0" cy="1817388"/>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91" name="Line 103"/>
          <p:cNvSpPr>
            <a:spLocks noChangeShapeType="1"/>
          </p:cNvSpPr>
          <p:nvPr/>
        </p:nvSpPr>
        <p:spPr bwMode="auto">
          <a:xfrm>
            <a:off x="6335527" y="3547556"/>
            <a:ext cx="0" cy="181580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92" name="Line 101"/>
          <p:cNvSpPr>
            <a:spLocks noChangeShapeType="1"/>
          </p:cNvSpPr>
          <p:nvPr/>
        </p:nvSpPr>
        <p:spPr bwMode="auto">
          <a:xfrm>
            <a:off x="6926020" y="3569719"/>
            <a:ext cx="0" cy="1817388"/>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93" name="Line 115"/>
          <p:cNvSpPr>
            <a:spLocks noChangeShapeType="1"/>
          </p:cNvSpPr>
          <p:nvPr/>
        </p:nvSpPr>
        <p:spPr bwMode="auto">
          <a:xfrm>
            <a:off x="6033158" y="3550722"/>
            <a:ext cx="0" cy="1817388"/>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Tree>
    <p:extLst>
      <p:ext uri="{BB962C8B-B14F-4D97-AF65-F5344CB8AC3E}">
        <p14:creationId xmlns:p14="http://schemas.microsoft.com/office/powerpoint/2010/main" val="202922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181"/>
                                        </p:tgtEl>
                                        <p:attrNameLst>
                                          <p:attrName>style.visibility</p:attrName>
                                        </p:attrNameLst>
                                      </p:cBhvr>
                                      <p:to>
                                        <p:strVal val="visible"/>
                                      </p:to>
                                    </p:set>
                                    <p:animEffect transition="in" filter="wipe(left)">
                                      <p:cBhvr>
                                        <p:cTn id="7" dur="1000"/>
                                        <p:tgtEl>
                                          <p:spTgt spid="181"/>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1000"/>
                                        <p:tgtEl>
                                          <p:spTgt spid="64"/>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1000"/>
                                        <p:tgtEl>
                                          <p:spTgt spid="65"/>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1000"/>
                                        <p:tgtEl>
                                          <p:spTgt spid="66"/>
                                        </p:tgtEl>
                                      </p:cBhvr>
                                    </p:animEffect>
                                  </p:childTnLst>
                                </p:cTn>
                              </p:par>
                            </p:childTnLst>
                          </p:cTn>
                        </p:par>
                        <p:par>
                          <p:cTn id="20" fill="hold">
                            <p:stCondLst>
                              <p:cond delay="6000"/>
                            </p:stCondLst>
                            <p:childTnLst>
                              <p:par>
                                <p:cTn id="21" presetID="22" presetClass="entr" presetSubtype="2" fill="hold" grpId="0"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right)">
                                      <p:cBhvr>
                                        <p:cTn id="23" dur="1000"/>
                                        <p:tgtEl>
                                          <p:spTgt spid="67"/>
                                        </p:tgtEl>
                                      </p:cBhvr>
                                    </p:animEffect>
                                  </p:childTnLst>
                                </p:cTn>
                              </p:par>
                            </p:childTnLst>
                          </p:cTn>
                        </p:par>
                        <p:par>
                          <p:cTn id="24" fill="hold">
                            <p:stCondLst>
                              <p:cond delay="7000"/>
                            </p:stCondLst>
                            <p:childTnLst>
                              <p:par>
                                <p:cTn id="25" presetID="22" presetClass="entr" presetSubtype="8" fill="hold"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left)">
                                      <p:cBhvr>
                                        <p:cTn id="27" dur="1000"/>
                                        <p:tgtEl>
                                          <p:spTgt spid="73"/>
                                        </p:tgtEl>
                                      </p:cBhvr>
                                    </p:animEffect>
                                  </p:childTnLst>
                                </p:cTn>
                              </p:par>
                            </p:childTnLst>
                          </p:cTn>
                        </p:par>
                        <p:par>
                          <p:cTn id="28" fill="hold">
                            <p:stCondLst>
                              <p:cond delay="8000"/>
                            </p:stCondLst>
                            <p:childTnLst>
                              <p:par>
                                <p:cTn id="29" presetID="22" presetClass="entr" presetSubtype="8" fill="hold"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wipe(left)">
                                      <p:cBhvr>
                                        <p:cTn id="31" dur="1000"/>
                                        <p:tgtEl>
                                          <p:spTgt spid="82"/>
                                        </p:tgtEl>
                                      </p:cBhvr>
                                    </p:animEffect>
                                  </p:childTnLst>
                                </p:cTn>
                              </p:par>
                            </p:childTnLst>
                          </p:cTn>
                        </p:par>
                        <p:par>
                          <p:cTn id="32" fill="hold">
                            <p:stCondLst>
                              <p:cond delay="9000"/>
                            </p:stCondLst>
                            <p:childTnLst>
                              <p:par>
                                <p:cTn id="33" presetID="22" presetClass="entr" presetSubtype="8" fill="hold"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wipe(left)">
                                      <p:cBhvr>
                                        <p:cTn id="35" dur="1000"/>
                                        <p:tgtEl>
                                          <p:spTgt spid="98"/>
                                        </p:tgtEl>
                                      </p:cBhvr>
                                    </p:animEffect>
                                  </p:childTnLst>
                                </p:cTn>
                              </p:par>
                            </p:childTnLst>
                          </p:cTn>
                        </p:par>
                        <p:par>
                          <p:cTn id="36" fill="hold">
                            <p:stCondLst>
                              <p:cond delay="10000"/>
                            </p:stCondLst>
                            <p:childTnLst>
                              <p:par>
                                <p:cTn id="37" presetID="22" presetClass="entr" presetSubtype="8" fill="hold" grpId="0"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left)">
                                      <p:cBhvr>
                                        <p:cTn id="39" dur="1000"/>
                                        <p:tgtEl>
                                          <p:spTgt spid="95"/>
                                        </p:tgtEl>
                                      </p:cBhvr>
                                    </p:animEffect>
                                  </p:childTnLst>
                                </p:cTn>
                              </p:par>
                            </p:childTnLst>
                          </p:cTn>
                        </p:par>
                        <p:par>
                          <p:cTn id="40" fill="hold">
                            <p:stCondLst>
                              <p:cond delay="11000"/>
                            </p:stCondLst>
                            <p:childTnLst>
                              <p:par>
                                <p:cTn id="41" presetID="22" presetClass="entr" presetSubtype="8" fill="hold" grpId="0" nodeType="afterEffect">
                                  <p:stCondLst>
                                    <p:cond delay="0"/>
                                  </p:stCondLst>
                                  <p:childTnLst>
                                    <p:set>
                                      <p:cBhvr>
                                        <p:cTn id="42" dur="1" fill="hold">
                                          <p:stCondLst>
                                            <p:cond delay="0"/>
                                          </p:stCondLst>
                                        </p:cTn>
                                        <p:tgtEl>
                                          <p:spTgt spid="96"/>
                                        </p:tgtEl>
                                        <p:attrNameLst>
                                          <p:attrName>style.visibility</p:attrName>
                                        </p:attrNameLst>
                                      </p:cBhvr>
                                      <p:to>
                                        <p:strVal val="visible"/>
                                      </p:to>
                                    </p:set>
                                    <p:animEffect transition="in" filter="wipe(left)">
                                      <p:cBhvr>
                                        <p:cTn id="43" dur="1000"/>
                                        <p:tgtEl>
                                          <p:spTgt spid="96"/>
                                        </p:tgtEl>
                                      </p:cBhvr>
                                    </p:animEffect>
                                  </p:childTnLst>
                                </p:cTn>
                              </p:par>
                            </p:childTnLst>
                          </p:cTn>
                        </p:par>
                        <p:par>
                          <p:cTn id="44" fill="hold">
                            <p:stCondLst>
                              <p:cond delay="12000"/>
                            </p:stCondLst>
                            <p:childTnLst>
                              <p:par>
                                <p:cTn id="45" presetID="22" presetClass="entr" presetSubtype="8" fill="hold" grpId="0" nodeType="after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wipe(left)">
                                      <p:cBhvr>
                                        <p:cTn id="47" dur="1000"/>
                                        <p:tgtEl>
                                          <p:spTgt spid="9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0"/>
                                        </p:tgtEl>
                                        <p:attrNameLst>
                                          <p:attrName>style.visibility</p:attrName>
                                        </p:attrNameLst>
                                      </p:cBhvr>
                                      <p:to>
                                        <p:strVal val="visible"/>
                                      </p:to>
                                    </p:set>
                                  </p:childTnLst>
                                </p:cTn>
                              </p:par>
                            </p:childTnLst>
                          </p:cTn>
                        </p:par>
                        <p:par>
                          <p:cTn id="52" fill="hold">
                            <p:stCondLst>
                              <p:cond delay="0"/>
                            </p:stCondLst>
                            <p:childTnLst>
                              <p:par>
                                <p:cTn id="53" presetID="22" presetClass="entr" presetSubtype="8" fill="hold"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left)">
                                      <p:cBhvr>
                                        <p:cTn id="55" dur="2000"/>
                                        <p:tgtEl>
                                          <p:spTgt spid="89"/>
                                        </p:tgtEl>
                                      </p:cBhvr>
                                    </p:animEffect>
                                  </p:childTnLst>
                                </p:cTn>
                              </p:par>
                            </p:childTnLst>
                          </p:cTn>
                        </p:par>
                        <p:par>
                          <p:cTn id="56" fill="hold">
                            <p:stCondLst>
                              <p:cond delay="2000"/>
                            </p:stCondLst>
                            <p:childTnLst>
                              <p:par>
                                <p:cTn id="57" presetID="22" presetClass="entr" presetSubtype="8" fill="hold" nodeType="afterEffect">
                                  <p:stCondLst>
                                    <p:cond delay="0"/>
                                  </p:stCondLst>
                                  <p:childTnLst>
                                    <p:set>
                                      <p:cBhvr>
                                        <p:cTn id="58" dur="1" fill="hold">
                                          <p:stCondLst>
                                            <p:cond delay="0"/>
                                          </p:stCondLst>
                                        </p:cTn>
                                        <p:tgtEl>
                                          <p:spTgt spid="138"/>
                                        </p:tgtEl>
                                        <p:attrNameLst>
                                          <p:attrName>style.visibility</p:attrName>
                                        </p:attrNameLst>
                                      </p:cBhvr>
                                      <p:to>
                                        <p:strVal val="visible"/>
                                      </p:to>
                                    </p:set>
                                    <p:animEffect transition="in" filter="wipe(left)">
                                      <p:cBhvr>
                                        <p:cTn id="59" dur="2000"/>
                                        <p:tgtEl>
                                          <p:spTgt spid="138"/>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151"/>
                                        </p:tgtEl>
                                        <p:attrNameLst>
                                          <p:attrName>style.visibility</p:attrName>
                                        </p:attrNameLst>
                                      </p:cBhvr>
                                      <p:to>
                                        <p:strVal val="visible"/>
                                      </p:to>
                                    </p:set>
                                    <p:animEffect transition="in" filter="wipe(left)">
                                      <p:cBhvr>
                                        <p:cTn id="63" dur="2000"/>
                                        <p:tgtEl>
                                          <p:spTgt spid="151"/>
                                        </p:tgtEl>
                                      </p:cBhvr>
                                    </p:animEffect>
                                  </p:childTnLst>
                                </p:cTn>
                              </p:par>
                            </p:childTnLst>
                          </p:cTn>
                        </p:par>
                        <p:par>
                          <p:cTn id="64" fill="hold">
                            <p:stCondLst>
                              <p:cond delay="6000"/>
                            </p:stCondLst>
                            <p:childTnLst>
                              <p:par>
                                <p:cTn id="65" presetID="22" presetClass="entr" presetSubtype="8"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2000"/>
                                        <p:tgtEl>
                                          <p:spTgt spid="6"/>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left)">
                                      <p:cBhvr>
                                        <p:cTn id="71" dur="2000"/>
                                        <p:tgtEl>
                                          <p:spTgt spid="25"/>
                                        </p:tgtEl>
                                      </p:cBhvr>
                                    </p:animEffect>
                                  </p:childTnLst>
                                </p:cTn>
                              </p:par>
                            </p:childTnLst>
                          </p:cTn>
                        </p:par>
                        <p:par>
                          <p:cTn id="72" fill="hold">
                            <p:stCondLst>
                              <p:cond delay="10000"/>
                            </p:stCondLst>
                            <p:childTnLst>
                              <p:par>
                                <p:cTn id="73" presetID="22" presetClass="entr" presetSubtype="8" fill="hold" nodeType="afterEffect">
                                  <p:stCondLst>
                                    <p:cond delay="0"/>
                                  </p:stCondLst>
                                  <p:childTnLst>
                                    <p:set>
                                      <p:cBhvr>
                                        <p:cTn id="74" dur="1" fill="hold">
                                          <p:stCondLst>
                                            <p:cond delay="0"/>
                                          </p:stCondLst>
                                        </p:cTn>
                                        <p:tgtEl>
                                          <p:spTgt spid="170"/>
                                        </p:tgtEl>
                                        <p:attrNameLst>
                                          <p:attrName>style.visibility</p:attrName>
                                        </p:attrNameLst>
                                      </p:cBhvr>
                                      <p:to>
                                        <p:strVal val="visible"/>
                                      </p:to>
                                    </p:set>
                                    <p:animEffect transition="in" filter="wipe(left)">
                                      <p:cBhvr>
                                        <p:cTn id="75" dur="2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70" grpId="0"/>
      <p:bldP spid="95" grpId="0" animBg="1"/>
      <p:bldP spid="96" grpId="0" animBg="1"/>
      <p:bldP spid="9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5"/>
          <p:cNvSpPr>
            <a:spLocks noChangeArrowheads="1"/>
          </p:cNvSpPr>
          <p:nvPr/>
        </p:nvSpPr>
        <p:spPr bwMode="auto">
          <a:xfrm>
            <a:off x="503669" y="2075406"/>
            <a:ext cx="8111263" cy="387857"/>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795"/>
          </a:p>
        </p:txBody>
      </p:sp>
      <p:sp>
        <p:nvSpPr>
          <p:cNvPr id="92163" name="Rectangle 6"/>
          <p:cNvSpPr>
            <a:spLocks noChangeArrowheads="1"/>
          </p:cNvSpPr>
          <p:nvPr/>
        </p:nvSpPr>
        <p:spPr bwMode="auto">
          <a:xfrm>
            <a:off x="2764578" y="2034182"/>
            <a:ext cx="3589444" cy="4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smtClean="0">
                <a:solidFill>
                  <a:schemeClr val="bg1"/>
                </a:solidFill>
                <a:latin typeface="微软雅黑" pitchFamily="34" charset="-122"/>
                <a:ea typeface="微软雅黑" pitchFamily="34" charset="-122"/>
              </a:rPr>
              <a:t>1.4  </a:t>
            </a:r>
            <a:r>
              <a:rPr lang="zh-CN" altLang="en-US" sz="2393" b="1" dirty="0">
                <a:solidFill>
                  <a:schemeClr val="bg1"/>
                </a:solidFill>
                <a:latin typeface="微软雅黑" pitchFamily="34" charset="-122"/>
                <a:ea typeface="微软雅黑" pitchFamily="34" charset="-122"/>
              </a:rPr>
              <a:t>几种不同类别的网络</a:t>
            </a:r>
          </a:p>
        </p:txBody>
      </p:sp>
      <p:sp>
        <p:nvSpPr>
          <p:cNvPr id="92164" name="Rectangle 8"/>
          <p:cNvSpPr>
            <a:spLocks noChangeArrowheads="1"/>
          </p:cNvSpPr>
          <p:nvPr/>
        </p:nvSpPr>
        <p:spPr bwMode="auto">
          <a:xfrm>
            <a:off x="503669" y="2526586"/>
            <a:ext cx="8111263" cy="178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291"/>
              </a:lnSpc>
            </a:pPr>
            <a:r>
              <a:rPr lang="zh-CN" altLang="zh-CN" sz="1994" b="1" dirty="0">
                <a:latin typeface="微软雅黑" pitchFamily="34" charset="-122"/>
                <a:ea typeface="微软雅黑" pitchFamily="34" charset="-122"/>
              </a:rPr>
              <a:t>计算机网络有多种类别</a:t>
            </a:r>
            <a:r>
              <a:rPr lang="zh-CN" altLang="en-US" sz="1994" b="1" dirty="0">
                <a:latin typeface="微软雅黑" pitchFamily="34" charset="-122"/>
                <a:ea typeface="微软雅黑" pitchFamily="34" charset="-122"/>
              </a:rPr>
              <a:t>。典型包括：</a:t>
            </a:r>
            <a:endParaRPr lang="en-US" altLang="zh-CN" sz="1994" b="1" dirty="0">
              <a:latin typeface="微软雅黑" pitchFamily="34" charset="-122"/>
              <a:ea typeface="微软雅黑" pitchFamily="34" charset="-122"/>
            </a:endParaRPr>
          </a:p>
          <a:p>
            <a:pPr marL="341940" lvl="1" indent="-34194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按照网络的作用范围进行分类</a:t>
            </a:r>
            <a:endParaRPr lang="en-US" altLang="zh-CN" sz="1994" b="1" dirty="0">
              <a:latin typeface="微软雅黑" pitchFamily="34" charset="-122"/>
              <a:ea typeface="微软雅黑" pitchFamily="34" charset="-122"/>
            </a:endParaRPr>
          </a:p>
          <a:p>
            <a:pPr marL="341940" lvl="1" indent="-34194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按照</a:t>
            </a:r>
            <a:r>
              <a:rPr lang="zh-CN" altLang="zh-CN" sz="1994" b="1" dirty="0">
                <a:latin typeface="微软雅黑" pitchFamily="34" charset="-122"/>
                <a:ea typeface="微软雅黑" pitchFamily="34" charset="-122"/>
              </a:rPr>
              <a:t>网络的使用者进行分类</a:t>
            </a:r>
          </a:p>
          <a:p>
            <a:pPr marL="341940" lvl="1" indent="-341940">
              <a:lnSpc>
                <a:spcPts val="3291"/>
              </a:lnSpc>
              <a:buClr>
                <a:srgbClr val="0070C0"/>
              </a:buClr>
              <a:buFont typeface="Wingdings" pitchFamily="2" charset="2"/>
              <a:buChar char="l"/>
            </a:pPr>
            <a:r>
              <a:rPr lang="zh-CN" altLang="zh-CN" sz="1994" b="1" dirty="0">
                <a:latin typeface="微软雅黑" pitchFamily="34" charset="-122"/>
                <a:ea typeface="微软雅黑" pitchFamily="34" charset="-122"/>
              </a:rPr>
              <a:t>用来把用户接入到互联网的网络</a:t>
            </a:r>
          </a:p>
        </p:txBody>
      </p:sp>
    </p:spTree>
    <p:extLst>
      <p:ext uri="{BB962C8B-B14F-4D97-AF65-F5344CB8AC3E}">
        <p14:creationId xmlns:p14="http://schemas.microsoft.com/office/powerpoint/2010/main" val="27179653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5"/>
          <p:cNvSpPr>
            <a:spLocks noChangeArrowheads="1"/>
          </p:cNvSpPr>
          <p:nvPr/>
        </p:nvSpPr>
        <p:spPr bwMode="auto">
          <a:xfrm>
            <a:off x="503669" y="1675960"/>
            <a:ext cx="8111263" cy="307120"/>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93187" name="矩形 2"/>
          <p:cNvSpPr>
            <a:spLocks noChangeArrowheads="1"/>
          </p:cNvSpPr>
          <p:nvPr/>
        </p:nvSpPr>
        <p:spPr bwMode="auto">
          <a:xfrm>
            <a:off x="614239" y="1625237"/>
            <a:ext cx="3817658"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itchFamily="34" charset="-122"/>
                <a:ea typeface="微软雅黑" pitchFamily="34" charset="-122"/>
              </a:rPr>
              <a:t>1. </a:t>
            </a:r>
            <a:r>
              <a:rPr lang="zh-CN" altLang="en-US" sz="1994" b="1" dirty="0">
                <a:latin typeface="微软雅黑" pitchFamily="34" charset="-122"/>
                <a:ea typeface="微软雅黑" pitchFamily="34" charset="-122"/>
              </a:rPr>
              <a:t>按照网络的作用范围进行分类</a:t>
            </a:r>
          </a:p>
        </p:txBody>
      </p:sp>
      <p:sp>
        <p:nvSpPr>
          <p:cNvPr id="93188" name="矩形 3"/>
          <p:cNvSpPr>
            <a:spLocks noChangeArrowheads="1"/>
          </p:cNvSpPr>
          <p:nvPr/>
        </p:nvSpPr>
        <p:spPr bwMode="auto">
          <a:xfrm>
            <a:off x="505005" y="2042034"/>
            <a:ext cx="8613595" cy="178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4950" indent="-284950">
              <a:lnSpc>
                <a:spcPts val="3291"/>
              </a:lnSpc>
              <a:buClr>
                <a:srgbClr val="0070C0"/>
              </a:buClr>
              <a:buFont typeface="Wingdings" pitchFamily="2" charset="2"/>
              <a:buChar char="l"/>
            </a:pPr>
            <a:r>
              <a:rPr lang="zh-CN" altLang="en-US" sz="1795" b="1" dirty="0">
                <a:solidFill>
                  <a:srgbClr val="0000FF"/>
                </a:solidFill>
                <a:latin typeface="微软雅黑" pitchFamily="34" charset="-122"/>
                <a:ea typeface="微软雅黑" pitchFamily="34" charset="-122"/>
              </a:rPr>
              <a:t>广域网 </a:t>
            </a:r>
            <a:r>
              <a:rPr lang="en-US" altLang="zh-CN" sz="1795" b="1" dirty="0">
                <a:solidFill>
                  <a:srgbClr val="0000FF"/>
                </a:solidFill>
                <a:latin typeface="微软雅黑" pitchFamily="34" charset="-122"/>
                <a:ea typeface="微软雅黑" pitchFamily="34" charset="-122"/>
              </a:rPr>
              <a:t>WAN </a:t>
            </a:r>
            <a:r>
              <a:rPr lang="en-US" altLang="zh-CN" sz="1795" b="1" dirty="0">
                <a:latin typeface="微软雅黑" pitchFamily="34" charset="-122"/>
                <a:ea typeface="微软雅黑" pitchFamily="34" charset="-122"/>
              </a:rPr>
              <a:t>(Wide Area Network)</a:t>
            </a:r>
            <a:r>
              <a:rPr lang="zh-CN" altLang="en-US" sz="1795" b="1" dirty="0">
                <a:latin typeface="微软雅黑" pitchFamily="34" charset="-122"/>
                <a:ea typeface="微软雅黑" pitchFamily="34" charset="-122"/>
              </a:rPr>
              <a:t>：</a:t>
            </a:r>
            <a:r>
              <a:rPr lang="zh-CN" altLang="zh-CN" sz="1795" b="1" dirty="0">
                <a:latin typeface="微软雅黑" pitchFamily="34" charset="-122"/>
                <a:ea typeface="微软雅黑" pitchFamily="34" charset="-122"/>
              </a:rPr>
              <a:t>作用范围通常为几十到几千公里</a:t>
            </a:r>
            <a:r>
              <a:rPr lang="zh-CN" altLang="en-US" sz="1795" b="1" dirty="0">
                <a:latin typeface="微软雅黑" pitchFamily="34" charset="-122"/>
                <a:ea typeface="微软雅黑" pitchFamily="34" charset="-122"/>
              </a:rPr>
              <a:t>。</a:t>
            </a:r>
            <a:endParaRPr lang="en-US" altLang="zh-CN" sz="1795"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en-US" sz="1795" b="1" dirty="0">
                <a:solidFill>
                  <a:srgbClr val="0000FF"/>
                </a:solidFill>
                <a:latin typeface="微软雅黑" pitchFamily="34" charset="-122"/>
                <a:ea typeface="微软雅黑" pitchFamily="34" charset="-122"/>
              </a:rPr>
              <a:t>城域网 </a:t>
            </a:r>
            <a:r>
              <a:rPr lang="en-US" altLang="zh-CN" sz="1795" b="1" dirty="0">
                <a:solidFill>
                  <a:srgbClr val="0000FF"/>
                </a:solidFill>
                <a:latin typeface="微软雅黑" pitchFamily="34" charset="-122"/>
                <a:ea typeface="微软雅黑" pitchFamily="34" charset="-122"/>
              </a:rPr>
              <a:t>MAN </a:t>
            </a:r>
            <a:r>
              <a:rPr lang="en-US" altLang="zh-CN" sz="1795" b="1" dirty="0">
                <a:latin typeface="微软雅黑" pitchFamily="34" charset="-122"/>
                <a:ea typeface="微软雅黑" pitchFamily="34" charset="-122"/>
              </a:rPr>
              <a:t>(Metropolitan Area Network)</a:t>
            </a:r>
            <a:r>
              <a:rPr lang="zh-CN" altLang="en-US" sz="1795" b="1" dirty="0">
                <a:latin typeface="微软雅黑" pitchFamily="34" charset="-122"/>
                <a:ea typeface="微软雅黑" pitchFamily="34" charset="-122"/>
              </a:rPr>
              <a:t>：</a:t>
            </a:r>
            <a:r>
              <a:rPr lang="zh-CN" altLang="zh-CN" sz="1795" b="1" dirty="0">
                <a:latin typeface="微软雅黑" pitchFamily="34" charset="-122"/>
                <a:ea typeface="微软雅黑" pitchFamily="34" charset="-122"/>
              </a:rPr>
              <a:t>作用距离约为</a:t>
            </a:r>
            <a:r>
              <a:rPr lang="en-US" altLang="zh-CN" sz="1795" b="1" dirty="0">
                <a:latin typeface="微软雅黑" pitchFamily="34" charset="-122"/>
                <a:ea typeface="微软雅黑" pitchFamily="34" charset="-122"/>
              </a:rPr>
              <a:t> 5~50 </a:t>
            </a:r>
            <a:r>
              <a:rPr lang="zh-CN" altLang="en-US" sz="1795" b="1" dirty="0">
                <a:latin typeface="微软雅黑" pitchFamily="34" charset="-122"/>
                <a:ea typeface="微软雅黑" pitchFamily="34" charset="-122"/>
              </a:rPr>
              <a:t>公里。</a:t>
            </a:r>
            <a:endParaRPr lang="en-US" altLang="zh-CN" sz="1795"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en-US" sz="1795" b="1" dirty="0">
                <a:solidFill>
                  <a:srgbClr val="0000FF"/>
                </a:solidFill>
                <a:latin typeface="微软雅黑" pitchFamily="34" charset="-122"/>
                <a:ea typeface="微软雅黑" pitchFamily="34" charset="-122"/>
              </a:rPr>
              <a:t>局域网 </a:t>
            </a:r>
            <a:r>
              <a:rPr lang="en-US" altLang="zh-CN" sz="1795" b="1" dirty="0">
                <a:solidFill>
                  <a:srgbClr val="0000FF"/>
                </a:solidFill>
                <a:latin typeface="微软雅黑" pitchFamily="34" charset="-122"/>
                <a:ea typeface="微软雅黑" pitchFamily="34" charset="-122"/>
              </a:rPr>
              <a:t>LAN </a:t>
            </a:r>
            <a:r>
              <a:rPr lang="en-US" altLang="zh-CN" sz="1795" b="1" dirty="0">
                <a:latin typeface="微软雅黑" pitchFamily="34" charset="-122"/>
                <a:ea typeface="微软雅黑" pitchFamily="34" charset="-122"/>
              </a:rPr>
              <a:t>(Local Area Network) </a:t>
            </a:r>
            <a:r>
              <a:rPr lang="zh-CN" altLang="en-US" sz="1795" b="1" dirty="0">
                <a:latin typeface="微软雅黑" pitchFamily="34" charset="-122"/>
                <a:ea typeface="微软雅黑" pitchFamily="34" charset="-122"/>
              </a:rPr>
              <a:t>：</a:t>
            </a:r>
            <a:r>
              <a:rPr lang="zh-CN" altLang="zh-CN" sz="1795" b="1" dirty="0">
                <a:latin typeface="微软雅黑" pitchFamily="34" charset="-122"/>
                <a:ea typeface="微软雅黑" pitchFamily="34" charset="-122"/>
              </a:rPr>
              <a:t>局限在较小的范围（如</a:t>
            </a:r>
            <a:r>
              <a:rPr lang="en-US" altLang="zh-CN" sz="1795" b="1" dirty="0">
                <a:latin typeface="微软雅黑" pitchFamily="34" charset="-122"/>
                <a:ea typeface="微软雅黑" pitchFamily="34" charset="-122"/>
              </a:rPr>
              <a:t> 1 </a:t>
            </a:r>
            <a:r>
              <a:rPr lang="zh-CN" altLang="en-US" sz="1795" b="1" dirty="0">
                <a:latin typeface="微软雅黑" pitchFamily="34" charset="-122"/>
                <a:ea typeface="微软雅黑" pitchFamily="34" charset="-122"/>
              </a:rPr>
              <a:t>公里</a:t>
            </a:r>
            <a:r>
              <a:rPr lang="zh-CN" altLang="zh-CN" sz="1795" b="1" dirty="0">
                <a:latin typeface="微软雅黑" pitchFamily="34" charset="-122"/>
                <a:ea typeface="微软雅黑" pitchFamily="34" charset="-122"/>
              </a:rPr>
              <a:t>左右）</a:t>
            </a:r>
            <a:r>
              <a:rPr lang="zh-CN" altLang="en-US" sz="1795" b="1" dirty="0">
                <a:latin typeface="微软雅黑" pitchFamily="34" charset="-122"/>
                <a:ea typeface="微软雅黑" pitchFamily="34" charset="-122"/>
              </a:rPr>
              <a:t>。</a:t>
            </a:r>
            <a:endParaRPr lang="en-US" altLang="zh-CN" sz="1795"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en-US" sz="1795" b="1" dirty="0">
                <a:solidFill>
                  <a:srgbClr val="0000FF"/>
                </a:solidFill>
                <a:latin typeface="微软雅黑" pitchFamily="34" charset="-122"/>
                <a:ea typeface="微软雅黑" pitchFamily="34" charset="-122"/>
              </a:rPr>
              <a:t>个人区域网 </a:t>
            </a:r>
            <a:r>
              <a:rPr lang="en-US" altLang="zh-CN" sz="1795" b="1" dirty="0">
                <a:solidFill>
                  <a:srgbClr val="0000FF"/>
                </a:solidFill>
                <a:latin typeface="微软雅黑" pitchFamily="34" charset="-122"/>
                <a:ea typeface="微软雅黑" pitchFamily="34" charset="-122"/>
              </a:rPr>
              <a:t>PAN </a:t>
            </a:r>
            <a:r>
              <a:rPr lang="en-US" altLang="zh-CN" sz="1795" b="1" dirty="0">
                <a:latin typeface="微软雅黑" pitchFamily="34" charset="-122"/>
                <a:ea typeface="微软雅黑" pitchFamily="34" charset="-122"/>
              </a:rPr>
              <a:t>(Personal Area Network) </a:t>
            </a:r>
            <a:r>
              <a:rPr lang="zh-CN" altLang="en-US" sz="1795" b="1" dirty="0">
                <a:latin typeface="微软雅黑" pitchFamily="34" charset="-122"/>
                <a:ea typeface="微软雅黑" pitchFamily="34" charset="-122"/>
              </a:rPr>
              <a:t>：</a:t>
            </a:r>
            <a:r>
              <a:rPr lang="zh-CN" altLang="zh-CN" sz="1795" b="1" dirty="0">
                <a:latin typeface="微软雅黑" pitchFamily="34" charset="-122"/>
                <a:ea typeface="微软雅黑" pitchFamily="34" charset="-122"/>
              </a:rPr>
              <a:t>范围很小，大约在</a:t>
            </a:r>
            <a:r>
              <a:rPr lang="en-US" altLang="zh-CN" sz="1795" b="1" dirty="0">
                <a:latin typeface="微软雅黑" pitchFamily="34" charset="-122"/>
                <a:ea typeface="微软雅黑" pitchFamily="34" charset="-122"/>
              </a:rPr>
              <a:t> 10 </a:t>
            </a:r>
            <a:r>
              <a:rPr lang="zh-CN" altLang="en-US" sz="1795" b="1" dirty="0">
                <a:latin typeface="微软雅黑" pitchFamily="34" charset="-122"/>
                <a:ea typeface="微软雅黑" pitchFamily="34" charset="-122"/>
              </a:rPr>
              <a:t>米</a:t>
            </a:r>
            <a:r>
              <a:rPr lang="zh-CN" altLang="zh-CN" sz="1795" b="1" dirty="0">
                <a:latin typeface="微软雅黑" pitchFamily="34" charset="-122"/>
                <a:ea typeface="微软雅黑" pitchFamily="34" charset="-122"/>
              </a:rPr>
              <a:t>左右</a:t>
            </a:r>
            <a:r>
              <a:rPr lang="zh-CN" altLang="en-US" sz="1795" b="1" dirty="0">
                <a:latin typeface="微软雅黑" pitchFamily="34" charset="-122"/>
                <a:ea typeface="微软雅黑" pitchFamily="34" charset="-122"/>
              </a:rPr>
              <a:t>。</a:t>
            </a:r>
            <a:endParaRPr lang="en-US" altLang="zh-CN" sz="1795" b="1" dirty="0">
              <a:latin typeface="微软雅黑" pitchFamily="34" charset="-122"/>
              <a:ea typeface="微软雅黑" pitchFamily="34" charset="-122"/>
            </a:endParaRPr>
          </a:p>
        </p:txBody>
      </p:sp>
    </p:spTree>
    <p:extLst>
      <p:ext uri="{BB962C8B-B14F-4D97-AF65-F5344CB8AC3E}">
        <p14:creationId xmlns:p14="http://schemas.microsoft.com/office/powerpoint/2010/main" val="40310409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5"/>
          <p:cNvSpPr>
            <a:spLocks noChangeArrowheads="1"/>
          </p:cNvSpPr>
          <p:nvPr/>
        </p:nvSpPr>
        <p:spPr bwMode="auto">
          <a:xfrm>
            <a:off x="503669" y="1739791"/>
            <a:ext cx="8111263" cy="307120"/>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94211" name="矩形 2"/>
          <p:cNvSpPr>
            <a:spLocks noChangeArrowheads="1"/>
          </p:cNvSpPr>
          <p:nvPr/>
        </p:nvSpPr>
        <p:spPr bwMode="auto">
          <a:xfrm>
            <a:off x="614239" y="1679949"/>
            <a:ext cx="3561890"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itchFamily="34" charset="-122"/>
                <a:ea typeface="微软雅黑" pitchFamily="34" charset="-122"/>
              </a:rPr>
              <a:t>2. </a:t>
            </a:r>
            <a:r>
              <a:rPr lang="zh-CN" altLang="en-US" sz="1994" b="1" dirty="0">
                <a:latin typeface="微软雅黑" pitchFamily="34" charset="-122"/>
                <a:ea typeface="微软雅黑" pitchFamily="34" charset="-122"/>
              </a:rPr>
              <a:t>按照</a:t>
            </a:r>
            <a:r>
              <a:rPr lang="zh-CN" altLang="zh-CN" sz="1994" b="1" dirty="0">
                <a:latin typeface="微软雅黑" pitchFamily="34" charset="-122"/>
                <a:ea typeface="微软雅黑" pitchFamily="34" charset="-122"/>
              </a:rPr>
              <a:t>网络的使用者进行分类</a:t>
            </a:r>
            <a:endParaRPr lang="zh-CN" altLang="en-US" sz="1994" b="1" dirty="0">
              <a:latin typeface="微软雅黑" pitchFamily="34" charset="-122"/>
              <a:ea typeface="微软雅黑" pitchFamily="34" charset="-122"/>
            </a:endParaRPr>
          </a:p>
        </p:txBody>
      </p:sp>
      <p:sp>
        <p:nvSpPr>
          <p:cNvPr id="94212" name="矩形 3"/>
          <p:cNvSpPr>
            <a:spLocks noChangeArrowheads="1"/>
          </p:cNvSpPr>
          <p:nvPr/>
        </p:nvSpPr>
        <p:spPr bwMode="auto">
          <a:xfrm>
            <a:off x="614240" y="2114982"/>
            <a:ext cx="7831548" cy="178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公用网</a:t>
            </a:r>
            <a:r>
              <a:rPr lang="zh-CN" altLang="en-US" sz="1994" b="1" dirty="0">
                <a:solidFill>
                  <a:srgbClr val="0066CC"/>
                </a:solidFill>
                <a:latin typeface="微软雅黑" pitchFamily="34" charset="-122"/>
                <a:ea typeface="微软雅黑" pitchFamily="34" charset="-122"/>
              </a:rPr>
              <a:t> </a:t>
            </a:r>
            <a:r>
              <a:rPr lang="en-US" altLang="zh-CN" sz="1994" b="1" dirty="0">
                <a:latin typeface="微软雅黑" pitchFamily="34" charset="-122"/>
                <a:ea typeface="微软雅黑" pitchFamily="34" charset="-122"/>
              </a:rPr>
              <a:t>(public network) </a:t>
            </a:r>
          </a:p>
          <a:p>
            <a:pPr marL="267537" lvl="1">
              <a:lnSpc>
                <a:spcPts val="3291"/>
              </a:lnSpc>
              <a:buClr>
                <a:srgbClr val="85D1F7"/>
              </a:buClr>
            </a:pPr>
            <a:r>
              <a:rPr lang="zh-CN" altLang="en-US" sz="1994" b="1" dirty="0">
                <a:latin typeface="微软雅黑" pitchFamily="34" charset="-122"/>
                <a:ea typeface="微软雅黑" pitchFamily="34" charset="-122"/>
              </a:rPr>
              <a:t>按</a:t>
            </a:r>
            <a:r>
              <a:rPr lang="zh-CN" altLang="zh-CN" sz="1994" b="1" dirty="0">
                <a:latin typeface="微软雅黑" pitchFamily="34" charset="-122"/>
                <a:ea typeface="微软雅黑" pitchFamily="34" charset="-122"/>
              </a:rPr>
              <a:t>规定交纳费用的人都可以</a:t>
            </a:r>
            <a:r>
              <a:rPr lang="zh-CN" altLang="en-US" sz="1994" b="1" dirty="0">
                <a:latin typeface="微软雅黑" pitchFamily="34" charset="-122"/>
                <a:ea typeface="微软雅黑" pitchFamily="34" charset="-122"/>
              </a:rPr>
              <a:t>使用的</a:t>
            </a:r>
            <a:r>
              <a:rPr lang="zh-CN" altLang="zh-CN" sz="1994" b="1" dirty="0">
                <a:latin typeface="微软雅黑" pitchFamily="34" charset="-122"/>
                <a:ea typeface="微软雅黑" pitchFamily="34" charset="-122"/>
              </a:rPr>
              <a:t>网络。因此也可称为公众网。</a:t>
            </a:r>
            <a:endParaRPr lang="en-US" altLang="zh-CN" sz="1994"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专用网</a:t>
            </a:r>
            <a:r>
              <a:rPr lang="zh-CN" altLang="en-US" sz="1994" b="1" dirty="0">
                <a:latin typeface="微软雅黑" pitchFamily="34" charset="-122"/>
                <a:ea typeface="微软雅黑" pitchFamily="34" charset="-122"/>
              </a:rPr>
              <a:t> </a:t>
            </a:r>
            <a:r>
              <a:rPr lang="en-US" altLang="zh-CN" sz="1994" b="1" dirty="0">
                <a:latin typeface="微软雅黑" pitchFamily="34" charset="-122"/>
                <a:ea typeface="微软雅黑" pitchFamily="34" charset="-122"/>
              </a:rPr>
              <a:t>(private network) </a:t>
            </a:r>
          </a:p>
          <a:p>
            <a:pPr marL="267537" lvl="1">
              <a:lnSpc>
                <a:spcPts val="3291"/>
              </a:lnSpc>
              <a:buClr>
                <a:srgbClr val="85D1F7"/>
              </a:buClr>
            </a:pPr>
            <a:r>
              <a:rPr lang="zh-CN" altLang="zh-CN" sz="1994" b="1" dirty="0">
                <a:latin typeface="微软雅黑" pitchFamily="34" charset="-122"/>
                <a:ea typeface="微软雅黑" pitchFamily="34" charset="-122"/>
              </a:rPr>
              <a:t>为特殊业务工作的需要而建造的网络</a:t>
            </a:r>
            <a:r>
              <a:rPr lang="zh-CN" altLang="en-US" sz="1994" b="1" dirty="0">
                <a:latin typeface="微软雅黑" pitchFamily="34" charset="-122"/>
                <a:ea typeface="微软雅黑" pitchFamily="34" charset="-122"/>
              </a:rPr>
              <a:t>。</a:t>
            </a:r>
            <a:endParaRPr lang="en-US" altLang="zh-CN" sz="1994" b="1" dirty="0">
              <a:latin typeface="微软雅黑" pitchFamily="34" charset="-122"/>
              <a:ea typeface="微软雅黑" pitchFamily="34" charset="-122"/>
            </a:endParaRPr>
          </a:p>
        </p:txBody>
      </p:sp>
      <p:sp>
        <p:nvSpPr>
          <p:cNvPr id="5" name="对角圆角矩形 4"/>
          <p:cNvSpPr/>
          <p:nvPr/>
        </p:nvSpPr>
        <p:spPr>
          <a:xfrm>
            <a:off x="614374" y="3930386"/>
            <a:ext cx="7831649" cy="106392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94216" name="矩形 5"/>
          <p:cNvSpPr>
            <a:spLocks noChangeArrowheads="1"/>
          </p:cNvSpPr>
          <p:nvPr/>
        </p:nvSpPr>
        <p:spPr bwMode="auto">
          <a:xfrm>
            <a:off x="1239497" y="4062816"/>
            <a:ext cx="6785125" cy="7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692"/>
              </a:lnSpc>
              <a:spcBef>
                <a:spcPts val="598"/>
              </a:spcBef>
            </a:pPr>
            <a:r>
              <a:rPr lang="zh-CN" altLang="zh-CN" sz="1994" b="1" dirty="0">
                <a:solidFill>
                  <a:schemeClr val="bg1"/>
                </a:solidFill>
                <a:latin typeface="微软雅黑" pitchFamily="34" charset="-122"/>
                <a:ea typeface="微软雅黑" pitchFamily="34" charset="-122"/>
              </a:rPr>
              <a:t>公用网和专用网都可以提供多种服务。如传送的是计算机数据，则分别是公用计算机网络和专用计算机网络。</a:t>
            </a:r>
            <a:endParaRPr lang="zh-CN" altLang="en-US" sz="1994"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3897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393700" y="1016000"/>
            <a:ext cx="5642570" cy="604012"/>
          </a:xfrm>
          <a:prstGeom prst="rect">
            <a:avLst/>
          </a:prstGeom>
          <a:noFill/>
        </p:spPr>
        <p:txBody>
          <a:bodyPr wrap="none" lIns="0" tIns="0" rIns="0" rtlCol="0">
            <a:spAutoFit/>
          </a:bodyPr>
          <a:lstStyle/>
          <a:p>
            <a:pPr defTabSz="-635">
              <a:lnSpc>
                <a:spcPts val="4900"/>
              </a:lnSpc>
            </a:pPr>
            <a:r>
              <a:rPr lang="zh-CN" altLang="en-US" sz="4000" dirty="0" smtClean="0">
                <a:solidFill>
                  <a:srgbClr val="FF0000"/>
                </a:solidFill>
                <a:latin typeface="黑体" panose="02010609060101010101" pitchFamily="2" charset="-122"/>
                <a:ea typeface="黑体" panose="02010609060101010101" pitchFamily="2" charset="-122"/>
                <a:cs typeface="华文新魏" pitchFamily="18" charset="0"/>
              </a:rPr>
              <a:t>第一章：</a:t>
            </a:r>
            <a:r>
              <a:rPr lang="en-US" altLang="zh-CN" sz="4000" dirty="0" err="1" smtClean="0">
                <a:solidFill>
                  <a:srgbClr val="FF0000"/>
                </a:solidFill>
                <a:latin typeface="黑体" panose="02010609060101010101" pitchFamily="2" charset="-122"/>
                <a:ea typeface="黑体" panose="02010609060101010101" pitchFamily="2" charset="-122"/>
                <a:cs typeface="华文新魏" pitchFamily="18" charset="0"/>
              </a:rPr>
              <a:t>计算机网络概论</a:t>
            </a:r>
            <a:endParaRPr lang="en-US" altLang="zh-CN" sz="4000" dirty="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5" name="TextBox 1"/>
          <p:cNvSpPr txBox="1"/>
          <p:nvPr/>
        </p:nvSpPr>
        <p:spPr>
          <a:xfrm>
            <a:off x="901700" y="2152306"/>
            <a:ext cx="7658100" cy="2750881"/>
          </a:xfrm>
          <a:prstGeom prst="rect">
            <a:avLst/>
          </a:prstGeom>
          <a:noFill/>
        </p:spPr>
        <p:txBody>
          <a:bodyPr wrap="square" lIns="0" tIns="0" rIns="0" rtlCol="0">
            <a:spAutoFit/>
          </a:bodyPr>
          <a:lstStyle/>
          <a:p>
            <a:pPr marL="457200" indent="-457200" defTabSz="-635">
              <a:lnSpc>
                <a:spcPct val="150000"/>
              </a:lnSpc>
              <a:buFont typeface="Wingdings" panose="05000000000000000000" pitchFamily="2" charset="2"/>
              <a:buChar char="Ø"/>
            </a:pPr>
            <a:r>
              <a:rPr lang="fr-FR" altLang="zh-CN" sz="2400" dirty="0">
                <a:latin typeface="微软雅黑" pitchFamily="34" charset="-122"/>
                <a:ea typeface="微软雅黑" pitchFamily="34" charset="-122"/>
              </a:rPr>
              <a:t>计算机网络</a:t>
            </a:r>
            <a:r>
              <a:rPr lang="zh-CN" altLang="en-US" sz="2400" dirty="0">
                <a:latin typeface="微软雅黑" pitchFamily="34" charset="-122"/>
                <a:ea typeface="微软雅黑" pitchFamily="34" charset="-122"/>
              </a:rPr>
              <a:t>的定义</a:t>
            </a:r>
            <a:r>
              <a:rPr lang="zh-CN" altLang="en-US" sz="2400" dirty="0" smtClean="0">
                <a:latin typeface="微软雅黑" pitchFamily="34" charset="-122"/>
                <a:ea typeface="微软雅黑" pitchFamily="34" charset="-122"/>
              </a:rPr>
              <a:t>及发展历史</a:t>
            </a:r>
            <a:endParaRPr lang="en-US" altLang="zh-CN" sz="2400" dirty="0" smtClean="0">
              <a:latin typeface="微软雅黑" pitchFamily="34" charset="-122"/>
              <a:ea typeface="微软雅黑" pitchFamily="34" charset="-122"/>
            </a:endParaRPr>
          </a:p>
          <a:p>
            <a:pPr marL="457200" indent="-457200" defTabSz="-635">
              <a:lnSpc>
                <a:spcPct val="150000"/>
              </a:lnSpc>
              <a:buFont typeface="Wingdings" panose="05000000000000000000" pitchFamily="2" charset="2"/>
              <a:buChar char="Ø"/>
            </a:pPr>
            <a:r>
              <a:rPr lang="zh-CN" altLang="en-US" sz="2400" dirty="0" smtClean="0">
                <a:latin typeface="微软雅黑" pitchFamily="34" charset="-122"/>
                <a:ea typeface="微软雅黑" pitchFamily="34" charset="-122"/>
              </a:rPr>
              <a:t>计算机网络的组成</a:t>
            </a:r>
            <a:endParaRPr lang="en-US" altLang="zh-CN" sz="2400" dirty="0" smtClean="0">
              <a:latin typeface="微软雅黑" pitchFamily="34" charset="-122"/>
              <a:ea typeface="微软雅黑" pitchFamily="34" charset="-122"/>
            </a:endParaRPr>
          </a:p>
          <a:p>
            <a:pPr marL="457200" indent="-457200" defTabSz="-635">
              <a:lnSpc>
                <a:spcPct val="150000"/>
              </a:lnSpc>
              <a:buFont typeface="Wingdings" panose="05000000000000000000" pitchFamily="2" charset="2"/>
              <a:buChar char="Ø"/>
            </a:pPr>
            <a:r>
              <a:rPr lang="zh-CN" altLang="en-US" sz="2400" dirty="0" smtClean="0">
                <a:latin typeface="微软雅黑" pitchFamily="34" charset="-122"/>
                <a:ea typeface="微软雅黑" pitchFamily="34" charset="-122"/>
              </a:rPr>
              <a:t>计算机网络的分类</a:t>
            </a:r>
            <a:endParaRPr lang="en-US" altLang="zh-CN" sz="2400" dirty="0" smtClean="0">
              <a:latin typeface="微软雅黑" pitchFamily="34" charset="-122"/>
              <a:ea typeface="微软雅黑" pitchFamily="34" charset="-122"/>
            </a:endParaRPr>
          </a:p>
          <a:p>
            <a:pPr marL="457200" indent="-457200" defTabSz="-635">
              <a:lnSpc>
                <a:spcPct val="150000"/>
              </a:lnSpc>
              <a:buFont typeface="Wingdings" panose="05000000000000000000" pitchFamily="2" charset="2"/>
              <a:buChar char="Ø"/>
            </a:pPr>
            <a:r>
              <a:rPr lang="zh-CN" altLang="en-US" sz="2400" dirty="0" smtClean="0">
                <a:latin typeface="微软雅黑" pitchFamily="34" charset="-122"/>
                <a:ea typeface="微软雅黑" pitchFamily="34" charset="-122"/>
              </a:rPr>
              <a:t>计算机网络的性能指标</a:t>
            </a:r>
            <a:endParaRPr lang="en-US" altLang="zh-CN" sz="2400" dirty="0" smtClean="0">
              <a:latin typeface="微软雅黑" pitchFamily="34" charset="-122"/>
              <a:ea typeface="微软雅黑" pitchFamily="34" charset="-122"/>
            </a:endParaRPr>
          </a:p>
          <a:p>
            <a:pPr marL="457200" indent="-457200" defTabSz="-635">
              <a:lnSpc>
                <a:spcPct val="150000"/>
              </a:lnSpc>
              <a:buFont typeface="Wingdings" panose="05000000000000000000" pitchFamily="2" charset="2"/>
              <a:buChar char="Ø"/>
            </a:pPr>
            <a:r>
              <a:rPr lang="zh-CN" altLang="en-US" sz="2400" dirty="0" smtClean="0">
                <a:latin typeface="微软雅黑" pitchFamily="34" charset="-122"/>
                <a:ea typeface="微软雅黑" pitchFamily="34" charset="-122"/>
              </a:rPr>
              <a:t>计算机网络的体系结构</a:t>
            </a:r>
            <a:endParaRPr lang="en-US" altLang="zh-CN" sz="2400" dirty="0" smtClean="0">
              <a:latin typeface="微软雅黑" pitchFamily="34" charset="-122"/>
              <a:ea typeface="微软雅黑" pitchFamily="34" charset="-122"/>
            </a:endParaRPr>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
        <p:nvSpPr>
          <p:cNvPr id="10" name="灯片编号占位符 9"/>
          <p:cNvSpPr>
            <a:spLocks noGrp="1"/>
          </p:cNvSpPr>
          <p:nvPr>
            <p:ph type="sldNum" sz="quarter" idx="12"/>
          </p:nvPr>
        </p:nvSpPr>
        <p:spPr/>
        <p:txBody>
          <a:bodyPr/>
          <a:lstStyle/>
          <a:p>
            <a:fld id="{B6F15528-21DE-4FAA-801E-634DDDAF4B2B}" type="slidenum">
              <a:rPr lang="en-US" smtClean="0"/>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AutoShape 5"/>
          <p:cNvSpPr>
            <a:spLocks noChangeArrowheads="1"/>
          </p:cNvSpPr>
          <p:nvPr/>
        </p:nvSpPr>
        <p:spPr bwMode="auto">
          <a:xfrm>
            <a:off x="503669" y="1558713"/>
            <a:ext cx="8111263" cy="30870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95235" name="矩形 2"/>
          <p:cNvSpPr>
            <a:spLocks noChangeArrowheads="1"/>
          </p:cNvSpPr>
          <p:nvPr/>
        </p:nvSpPr>
        <p:spPr bwMode="auto">
          <a:xfrm>
            <a:off x="614240" y="1507991"/>
            <a:ext cx="4073426"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itchFamily="34" charset="-122"/>
                <a:ea typeface="微软雅黑" pitchFamily="34" charset="-122"/>
              </a:rPr>
              <a:t>3. </a:t>
            </a:r>
            <a:r>
              <a:rPr lang="zh-CN" altLang="zh-CN" sz="1994" b="1" dirty="0">
                <a:latin typeface="微软雅黑" pitchFamily="34" charset="-122"/>
                <a:ea typeface="微软雅黑" pitchFamily="34" charset="-122"/>
              </a:rPr>
              <a:t>用来把用户接入到互联网的</a:t>
            </a:r>
            <a:r>
              <a:rPr lang="zh-CN" altLang="en-US" sz="1994" b="1" dirty="0">
                <a:latin typeface="微软雅黑" pitchFamily="34" charset="-122"/>
                <a:ea typeface="微软雅黑" pitchFamily="34" charset="-122"/>
              </a:rPr>
              <a:t>网络</a:t>
            </a:r>
          </a:p>
        </p:txBody>
      </p:sp>
      <p:sp>
        <p:nvSpPr>
          <p:cNvPr id="95236" name="矩形 3"/>
          <p:cNvSpPr>
            <a:spLocks noChangeArrowheads="1"/>
          </p:cNvSpPr>
          <p:nvPr/>
        </p:nvSpPr>
        <p:spPr bwMode="auto">
          <a:xfrm>
            <a:off x="482462" y="1933905"/>
            <a:ext cx="8381665" cy="3046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接入网 </a:t>
            </a:r>
            <a:r>
              <a:rPr lang="en-US" altLang="zh-CN" sz="1994" b="1" dirty="0">
                <a:solidFill>
                  <a:srgbClr val="0000FF"/>
                </a:solidFill>
                <a:latin typeface="微软雅黑" pitchFamily="34" charset="-122"/>
                <a:ea typeface="微软雅黑" pitchFamily="34" charset="-122"/>
              </a:rPr>
              <a:t>AN </a:t>
            </a:r>
            <a:r>
              <a:rPr lang="en-US" altLang="zh-CN" sz="1994" b="1" dirty="0">
                <a:latin typeface="微软雅黑" pitchFamily="34" charset="-122"/>
                <a:ea typeface="微软雅黑" pitchFamily="34" charset="-122"/>
              </a:rPr>
              <a:t>(Access Network)</a:t>
            </a:r>
            <a:r>
              <a:rPr lang="zh-CN" altLang="en-US" sz="1994" b="1" dirty="0">
                <a:latin typeface="微软雅黑" pitchFamily="34" charset="-122"/>
                <a:ea typeface="微软雅黑" pitchFamily="34" charset="-122"/>
              </a:rPr>
              <a:t>，它又称为本地接入网或居民接入网。</a:t>
            </a:r>
          </a:p>
          <a:p>
            <a:pPr marL="284950" indent="-284950">
              <a:lnSpc>
                <a:spcPts val="3291"/>
              </a:lnSpc>
              <a:buClr>
                <a:srgbClr val="0070C0"/>
              </a:buClr>
              <a:buFont typeface="Wingdings" pitchFamily="2" charset="2"/>
              <a:buChar char="l"/>
            </a:pPr>
            <a:r>
              <a:rPr lang="zh-CN" altLang="zh-CN" sz="1994" b="1" dirty="0">
                <a:latin typeface="微软雅黑" pitchFamily="34" charset="-122"/>
                <a:ea typeface="微软雅黑" pitchFamily="34" charset="-122"/>
              </a:rPr>
              <a:t>接入网</a:t>
            </a:r>
            <a:r>
              <a:rPr lang="zh-CN" altLang="en-US" sz="1994" b="1" dirty="0">
                <a:latin typeface="微软雅黑" pitchFamily="34" charset="-122"/>
                <a:ea typeface="微软雅黑" pitchFamily="34" charset="-122"/>
              </a:rPr>
              <a:t>是</a:t>
            </a:r>
            <a:r>
              <a:rPr lang="zh-CN" altLang="zh-CN" sz="1994" b="1" dirty="0">
                <a:latin typeface="微软雅黑" pitchFamily="34" charset="-122"/>
                <a:ea typeface="微软雅黑" pitchFamily="34" charset="-122"/>
              </a:rPr>
              <a:t>一类比较特殊的计算机网络</a:t>
            </a:r>
            <a:r>
              <a:rPr lang="zh-CN" altLang="en-US" sz="1994" b="1" dirty="0">
                <a:latin typeface="微软雅黑" pitchFamily="34" charset="-122"/>
                <a:ea typeface="微软雅黑" pitchFamily="34" charset="-122"/>
              </a:rPr>
              <a:t>，用于将用户接入互联网。</a:t>
            </a:r>
            <a:endParaRPr lang="en-US" altLang="zh-CN" sz="1994"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zh-CN" sz="1994" b="1" dirty="0">
                <a:latin typeface="微软雅黑" pitchFamily="34" charset="-122"/>
                <a:ea typeface="微软雅黑" pitchFamily="34" charset="-122"/>
              </a:rPr>
              <a:t>接入网本身既不属于互联网的核心部分，也不属于互联网的边缘部分。</a:t>
            </a:r>
            <a:endParaRPr lang="en-US" altLang="zh-CN" sz="1994"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zh-CN" sz="1994" b="1" dirty="0">
                <a:solidFill>
                  <a:srgbClr val="0000FF"/>
                </a:solidFill>
                <a:latin typeface="微软雅黑" pitchFamily="34" charset="-122"/>
                <a:ea typeface="微软雅黑" pitchFamily="34" charset="-122"/>
              </a:rPr>
              <a:t>接入网是从某个用户端系统到互联网中的</a:t>
            </a:r>
            <a:r>
              <a:rPr lang="zh-CN" altLang="zh-CN" sz="1994" b="1" dirty="0">
                <a:solidFill>
                  <a:srgbClr val="CC00CC"/>
                </a:solidFill>
                <a:latin typeface="微软雅黑" pitchFamily="34" charset="-122"/>
                <a:ea typeface="微软雅黑" pitchFamily="34" charset="-122"/>
              </a:rPr>
              <a:t>第一个</a:t>
            </a:r>
            <a:r>
              <a:rPr lang="zh-CN" altLang="zh-CN" sz="1994" b="1" dirty="0">
                <a:solidFill>
                  <a:srgbClr val="0000FF"/>
                </a:solidFill>
                <a:latin typeface="微软雅黑" pitchFamily="34" charset="-122"/>
                <a:ea typeface="微软雅黑" pitchFamily="34" charset="-122"/>
              </a:rPr>
              <a:t>路由器（也称为边缘路由器）之间的一种网络。</a:t>
            </a:r>
            <a:endParaRPr lang="en-US" altLang="zh-CN" sz="1994" b="1" dirty="0">
              <a:solidFill>
                <a:srgbClr val="0000FF"/>
              </a:solidFill>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从覆盖的范围看，很多接入网还是属于局域网。</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从作用上看，接入网只是起到让用户能够与互联网连接的“桥梁”作用。</a:t>
            </a:r>
          </a:p>
        </p:txBody>
      </p:sp>
    </p:spTree>
    <p:extLst>
      <p:ext uri="{BB962C8B-B14F-4D97-AF65-F5344CB8AC3E}">
        <p14:creationId xmlns:p14="http://schemas.microsoft.com/office/powerpoint/2010/main" val="34887526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AutoShape 5"/>
          <p:cNvSpPr>
            <a:spLocks noChangeArrowheads="1"/>
          </p:cNvSpPr>
          <p:nvPr/>
        </p:nvSpPr>
        <p:spPr bwMode="auto">
          <a:xfrm>
            <a:off x="503669" y="1591296"/>
            <a:ext cx="8111263" cy="38785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795"/>
          </a:p>
        </p:txBody>
      </p:sp>
      <p:sp>
        <p:nvSpPr>
          <p:cNvPr id="98307" name="Rectangle 6"/>
          <p:cNvSpPr>
            <a:spLocks noChangeArrowheads="1"/>
          </p:cNvSpPr>
          <p:nvPr/>
        </p:nvSpPr>
        <p:spPr bwMode="auto">
          <a:xfrm>
            <a:off x="2657177" y="1548489"/>
            <a:ext cx="3804247" cy="4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smtClean="0">
                <a:solidFill>
                  <a:schemeClr val="bg1"/>
                </a:solidFill>
                <a:latin typeface="微软雅黑" pitchFamily="34" charset="-122"/>
                <a:ea typeface="微软雅黑" pitchFamily="34" charset="-122"/>
              </a:rPr>
              <a:t>1.5 </a:t>
            </a:r>
            <a:r>
              <a:rPr lang="zh-CN" altLang="en-US" sz="2393" b="1" dirty="0">
                <a:solidFill>
                  <a:schemeClr val="bg1"/>
                </a:solidFill>
                <a:latin typeface="微软雅黑" pitchFamily="34" charset="-122"/>
                <a:ea typeface="微软雅黑" pitchFamily="34" charset="-122"/>
              </a:rPr>
              <a:t>计算机网络的性能指标</a:t>
            </a:r>
          </a:p>
        </p:txBody>
      </p:sp>
      <p:sp>
        <p:nvSpPr>
          <p:cNvPr id="98308" name="Rectangle 8"/>
          <p:cNvSpPr>
            <a:spLocks noChangeArrowheads="1"/>
          </p:cNvSpPr>
          <p:nvPr/>
        </p:nvSpPr>
        <p:spPr bwMode="auto">
          <a:xfrm>
            <a:off x="503669" y="1987068"/>
            <a:ext cx="8111263" cy="475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992"/>
              </a:lnSpc>
              <a:spcBef>
                <a:spcPts val="598"/>
              </a:spcBef>
            </a:pPr>
            <a:r>
              <a:rPr lang="zh-CN" altLang="zh-CN" sz="1994" b="1" dirty="0">
                <a:latin typeface="微软雅黑" pitchFamily="34" charset="-122"/>
                <a:ea typeface="微软雅黑" pitchFamily="34" charset="-122"/>
              </a:rPr>
              <a:t>计算机网络的性能一般是指它的几个重要的性能指标</a:t>
            </a:r>
            <a:r>
              <a:rPr lang="zh-CN" altLang="en-US" sz="1994" b="1" dirty="0">
                <a:latin typeface="微软雅黑" pitchFamily="34" charset="-122"/>
                <a:ea typeface="微软雅黑" pitchFamily="34" charset="-122"/>
              </a:rPr>
              <a:t>，主要包括：</a:t>
            </a:r>
            <a:endParaRPr lang="en-US" altLang="zh-CN" sz="1994" b="1" dirty="0">
              <a:latin typeface="微软雅黑" pitchFamily="34" charset="-122"/>
              <a:ea typeface="微软雅黑" pitchFamily="34" charset="-122"/>
            </a:endParaRPr>
          </a:p>
        </p:txBody>
      </p:sp>
      <p:sp>
        <p:nvSpPr>
          <p:cNvPr id="5" name="Rectangle 8"/>
          <p:cNvSpPr>
            <a:spLocks noChangeArrowheads="1"/>
          </p:cNvSpPr>
          <p:nvPr/>
        </p:nvSpPr>
        <p:spPr bwMode="auto">
          <a:xfrm>
            <a:off x="975493" y="2427757"/>
            <a:ext cx="5216687" cy="2624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2">
            <a:spAutoFit/>
          </a:bodyPr>
          <a:lstStyle/>
          <a:p>
            <a:pPr marL="267537" lvl="1" indent="-267537">
              <a:lnSpc>
                <a:spcPts val="3291"/>
              </a:lnSpc>
              <a:spcBef>
                <a:spcPts val="598"/>
              </a:spcBef>
              <a:buClr>
                <a:srgbClr val="0070C0"/>
              </a:buClr>
              <a:buFont typeface="Wingdings" pitchFamily="2" charset="2"/>
              <a:buChar char="l"/>
            </a:pPr>
            <a:r>
              <a:rPr lang="zh-CN" altLang="zh-CN" sz="1994" b="1" dirty="0">
                <a:latin typeface="微软雅黑" pitchFamily="34" charset="-122"/>
                <a:ea typeface="微软雅黑" pitchFamily="34" charset="-122"/>
              </a:rPr>
              <a:t>速率</a:t>
            </a:r>
            <a:endParaRPr lang="en-US" altLang="zh-CN" sz="1994" b="1" dirty="0">
              <a:latin typeface="微软雅黑" pitchFamily="34" charset="-122"/>
              <a:ea typeface="微软雅黑" pitchFamily="34" charset="-122"/>
            </a:endParaRPr>
          </a:p>
          <a:p>
            <a:pPr marL="267537" lvl="1" indent="-267537">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带宽</a:t>
            </a:r>
            <a:endParaRPr lang="en-US" altLang="zh-CN" sz="1994" b="1" dirty="0">
              <a:latin typeface="微软雅黑" pitchFamily="34" charset="-122"/>
              <a:ea typeface="微软雅黑" pitchFamily="34" charset="-122"/>
            </a:endParaRPr>
          </a:p>
          <a:p>
            <a:pPr marL="267537" lvl="1" indent="-267537">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吞吐率</a:t>
            </a:r>
            <a:endParaRPr lang="en-US" altLang="zh-CN" sz="1994" b="1" dirty="0">
              <a:latin typeface="微软雅黑" pitchFamily="34" charset="-122"/>
              <a:ea typeface="微软雅黑" pitchFamily="34" charset="-122"/>
            </a:endParaRPr>
          </a:p>
          <a:p>
            <a:pPr marL="267537" lvl="1" indent="-267537">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时延</a:t>
            </a:r>
            <a:endParaRPr lang="en-US" altLang="zh-CN" sz="1994" b="1" dirty="0">
              <a:latin typeface="微软雅黑" pitchFamily="34" charset="-122"/>
              <a:ea typeface="微软雅黑" pitchFamily="34" charset="-122"/>
            </a:endParaRPr>
          </a:p>
          <a:p>
            <a:pPr marL="267537" lvl="1" indent="-267537">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时延带宽积</a:t>
            </a:r>
            <a:endParaRPr lang="en-US" altLang="zh-CN" sz="1994" b="1" dirty="0">
              <a:latin typeface="微软雅黑" pitchFamily="34" charset="-122"/>
              <a:ea typeface="微软雅黑" pitchFamily="34" charset="-122"/>
            </a:endParaRPr>
          </a:p>
          <a:p>
            <a:pPr marL="267537" lvl="1" indent="-267537">
              <a:lnSpc>
                <a:spcPts val="3291"/>
              </a:lnSpc>
              <a:buClr>
                <a:srgbClr val="0070C0"/>
              </a:buClr>
              <a:buFont typeface="Wingdings" pitchFamily="2" charset="2"/>
              <a:buChar char="l"/>
            </a:pPr>
            <a:endParaRPr lang="en-US" altLang="zh-CN" sz="1994" b="1" dirty="0">
              <a:latin typeface="微软雅黑" pitchFamily="34" charset="-122"/>
              <a:ea typeface="微软雅黑" pitchFamily="34" charset="-122"/>
            </a:endParaRPr>
          </a:p>
          <a:p>
            <a:pPr marL="267537" lvl="1" indent="-267537">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往返时间 </a:t>
            </a:r>
            <a:r>
              <a:rPr lang="en-US" altLang="zh-CN" sz="1994" b="1" dirty="0">
                <a:latin typeface="微软雅黑" pitchFamily="34" charset="-122"/>
                <a:ea typeface="微软雅黑" pitchFamily="34" charset="-122"/>
              </a:rPr>
              <a:t>RTT</a:t>
            </a:r>
          </a:p>
          <a:p>
            <a:pPr marL="267537" lvl="1" indent="-267537">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利用率</a:t>
            </a:r>
          </a:p>
        </p:txBody>
      </p:sp>
    </p:spTree>
    <p:extLst>
      <p:ext uri="{BB962C8B-B14F-4D97-AF65-F5344CB8AC3E}">
        <p14:creationId xmlns:p14="http://schemas.microsoft.com/office/powerpoint/2010/main" val="4927962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AutoShape 5"/>
          <p:cNvSpPr>
            <a:spLocks noChangeArrowheads="1"/>
          </p:cNvSpPr>
          <p:nvPr/>
        </p:nvSpPr>
        <p:spPr bwMode="auto">
          <a:xfrm>
            <a:off x="503669" y="1484912"/>
            <a:ext cx="8111263" cy="307120"/>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99331" name="矩形 2"/>
          <p:cNvSpPr>
            <a:spLocks noChangeArrowheads="1"/>
          </p:cNvSpPr>
          <p:nvPr/>
        </p:nvSpPr>
        <p:spPr bwMode="auto">
          <a:xfrm>
            <a:off x="614239" y="1441725"/>
            <a:ext cx="1004210"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itchFamily="34" charset="-122"/>
                <a:ea typeface="微软雅黑" pitchFamily="34" charset="-122"/>
              </a:rPr>
              <a:t>1. </a:t>
            </a:r>
            <a:r>
              <a:rPr lang="zh-CN" altLang="en-US" sz="1994" b="1" dirty="0">
                <a:latin typeface="微软雅黑" pitchFamily="34" charset="-122"/>
                <a:ea typeface="微软雅黑" pitchFamily="34" charset="-122"/>
              </a:rPr>
              <a:t>速率</a:t>
            </a:r>
          </a:p>
        </p:txBody>
      </p:sp>
      <p:sp>
        <p:nvSpPr>
          <p:cNvPr id="99332" name="矩形 3"/>
          <p:cNvSpPr>
            <a:spLocks noChangeArrowheads="1"/>
          </p:cNvSpPr>
          <p:nvPr/>
        </p:nvSpPr>
        <p:spPr bwMode="auto">
          <a:xfrm>
            <a:off x="531919" y="1789753"/>
            <a:ext cx="8083014" cy="354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4950" indent="-284950">
              <a:lnSpc>
                <a:spcPts val="2892"/>
              </a:lnSpc>
              <a:buClr>
                <a:srgbClr val="0070C0"/>
              </a:buClr>
              <a:buFont typeface="Wingdings" pitchFamily="2" charset="2"/>
              <a:buChar char="l"/>
            </a:pPr>
            <a:r>
              <a:rPr lang="zh-CN" altLang="en-US" sz="1895" b="1" dirty="0">
                <a:latin typeface="微软雅黑" pitchFamily="34" charset="-122"/>
                <a:ea typeface="微软雅黑" pitchFamily="34" charset="-122"/>
              </a:rPr>
              <a:t>比特（</a:t>
            </a:r>
            <a:r>
              <a:rPr lang="en-US" altLang="zh-CN" sz="1895" b="1" dirty="0">
                <a:latin typeface="微软雅黑" pitchFamily="34" charset="-122"/>
                <a:ea typeface="微软雅黑" pitchFamily="34" charset="-122"/>
              </a:rPr>
              <a:t>bit</a:t>
            </a:r>
            <a:r>
              <a:rPr lang="zh-CN" altLang="en-US" sz="1895" b="1" dirty="0">
                <a:latin typeface="微软雅黑" pitchFamily="34" charset="-122"/>
                <a:ea typeface="微软雅黑" pitchFamily="34" charset="-122"/>
              </a:rPr>
              <a:t>）是计算机中数据量的单位，也是信息论中使用的信息量的单位。</a:t>
            </a:r>
          </a:p>
          <a:p>
            <a:pPr marL="284950" indent="-284950">
              <a:lnSpc>
                <a:spcPts val="2892"/>
              </a:lnSpc>
              <a:buClr>
                <a:srgbClr val="0070C0"/>
              </a:buClr>
              <a:buFont typeface="Wingdings" pitchFamily="2" charset="2"/>
              <a:buChar char="l"/>
            </a:pPr>
            <a:r>
              <a:rPr lang="zh-CN" altLang="en-US" sz="1895" b="1" dirty="0">
                <a:latin typeface="微软雅黑" pitchFamily="34" charset="-122"/>
                <a:ea typeface="微软雅黑" pitchFamily="34" charset="-122"/>
              </a:rPr>
              <a:t>比特（</a:t>
            </a:r>
            <a:r>
              <a:rPr lang="en-US" altLang="zh-CN" sz="1895" b="1" dirty="0">
                <a:latin typeface="微软雅黑" pitchFamily="34" charset="-122"/>
                <a:ea typeface="微软雅黑" pitchFamily="34" charset="-122"/>
              </a:rPr>
              <a:t>bit</a:t>
            </a:r>
            <a:r>
              <a:rPr lang="zh-CN" altLang="en-US" sz="1895" b="1" dirty="0">
                <a:latin typeface="微软雅黑" pitchFamily="34" charset="-122"/>
                <a:ea typeface="微软雅黑" pitchFamily="34" charset="-122"/>
              </a:rPr>
              <a:t>）来源于 </a:t>
            </a:r>
            <a:r>
              <a:rPr lang="en-US" altLang="zh-CN" sz="1895" b="1" dirty="0">
                <a:latin typeface="微软雅黑" pitchFamily="34" charset="-122"/>
                <a:ea typeface="微软雅黑" pitchFamily="34" charset="-122"/>
              </a:rPr>
              <a:t>binary digit</a:t>
            </a:r>
            <a:r>
              <a:rPr lang="zh-CN" altLang="en-US" sz="1895" b="1" dirty="0">
                <a:latin typeface="微软雅黑" pitchFamily="34" charset="-122"/>
                <a:ea typeface="微软雅黑" pitchFamily="34" charset="-122"/>
              </a:rPr>
              <a:t>，意思是一个“二进制数字”，因此一个比特就是二进制数字中的一个 </a:t>
            </a:r>
            <a:r>
              <a:rPr lang="en-US" altLang="zh-CN" sz="1895" b="1" dirty="0">
                <a:latin typeface="微软雅黑" pitchFamily="34" charset="-122"/>
                <a:ea typeface="微软雅黑" pitchFamily="34" charset="-122"/>
              </a:rPr>
              <a:t>1 </a:t>
            </a:r>
            <a:r>
              <a:rPr lang="zh-CN" altLang="en-US" sz="1895" b="1" dirty="0">
                <a:latin typeface="微软雅黑" pitchFamily="34" charset="-122"/>
                <a:ea typeface="微软雅黑" pitchFamily="34" charset="-122"/>
              </a:rPr>
              <a:t>或 </a:t>
            </a:r>
            <a:r>
              <a:rPr lang="en-US" altLang="zh-CN" sz="1895" b="1" dirty="0">
                <a:latin typeface="微软雅黑" pitchFamily="34" charset="-122"/>
                <a:ea typeface="微软雅黑" pitchFamily="34" charset="-122"/>
              </a:rPr>
              <a:t>0</a:t>
            </a:r>
            <a:r>
              <a:rPr lang="zh-CN" altLang="en-US" sz="1895" b="1" dirty="0">
                <a:latin typeface="微软雅黑" pitchFamily="34" charset="-122"/>
                <a:ea typeface="微软雅黑" pitchFamily="34" charset="-122"/>
              </a:rPr>
              <a:t>。</a:t>
            </a:r>
            <a:endParaRPr lang="en-US" altLang="zh-CN" sz="1895" b="1" dirty="0">
              <a:latin typeface="微软雅黑" pitchFamily="34" charset="-122"/>
              <a:ea typeface="微软雅黑" pitchFamily="34" charset="-122"/>
            </a:endParaRPr>
          </a:p>
          <a:p>
            <a:pPr marL="284950" indent="-284950">
              <a:lnSpc>
                <a:spcPts val="2892"/>
              </a:lnSpc>
              <a:buClr>
                <a:srgbClr val="0070C0"/>
              </a:buClr>
              <a:buFont typeface="Wingdings" pitchFamily="2" charset="2"/>
              <a:buChar char="l"/>
            </a:pPr>
            <a:r>
              <a:rPr lang="zh-CN" altLang="zh-CN" sz="1895" b="1" dirty="0">
                <a:latin typeface="微软雅黑" pitchFamily="34" charset="-122"/>
                <a:ea typeface="微软雅黑" pitchFamily="34" charset="-122"/>
              </a:rPr>
              <a:t>速率是计算机网络中最重要的一个性能指标</a:t>
            </a:r>
            <a:r>
              <a:rPr lang="zh-CN" altLang="en-US" sz="1895" b="1" dirty="0">
                <a:latin typeface="微软雅黑" pitchFamily="34" charset="-122"/>
                <a:ea typeface="微软雅黑" pitchFamily="34" charset="-122"/>
              </a:rPr>
              <a:t>，</a:t>
            </a:r>
            <a:r>
              <a:rPr lang="zh-CN" altLang="zh-CN" sz="1895" b="1" dirty="0">
                <a:latin typeface="微软雅黑" pitchFamily="34" charset="-122"/>
                <a:ea typeface="微软雅黑" pitchFamily="34" charset="-122"/>
              </a:rPr>
              <a:t>指的是</a:t>
            </a:r>
            <a:r>
              <a:rPr lang="zh-CN" altLang="zh-CN" sz="1895" b="1" dirty="0">
                <a:solidFill>
                  <a:srgbClr val="0000FF"/>
                </a:solidFill>
                <a:latin typeface="微软雅黑" pitchFamily="34" charset="-122"/>
                <a:ea typeface="微软雅黑" pitchFamily="34" charset="-122"/>
              </a:rPr>
              <a:t>数据的传送速率</a:t>
            </a:r>
            <a:r>
              <a:rPr lang="zh-CN" altLang="zh-CN" sz="1895" b="1" dirty="0">
                <a:latin typeface="微软雅黑" pitchFamily="34" charset="-122"/>
                <a:ea typeface="微软雅黑" pitchFamily="34" charset="-122"/>
              </a:rPr>
              <a:t>，它也称为</a:t>
            </a:r>
            <a:r>
              <a:rPr lang="zh-CN" altLang="zh-CN" sz="1895" b="1" dirty="0">
                <a:solidFill>
                  <a:srgbClr val="0000FF"/>
                </a:solidFill>
                <a:latin typeface="微软雅黑" pitchFamily="34" charset="-122"/>
                <a:ea typeface="微软雅黑" pitchFamily="34" charset="-122"/>
              </a:rPr>
              <a:t>数据率</a:t>
            </a:r>
            <a:r>
              <a:rPr lang="en-US" altLang="zh-CN" sz="1895" b="1" dirty="0">
                <a:latin typeface="微软雅黑" pitchFamily="34" charset="-122"/>
                <a:ea typeface="微软雅黑" pitchFamily="34" charset="-122"/>
              </a:rPr>
              <a:t> (data rate) </a:t>
            </a:r>
            <a:r>
              <a:rPr lang="zh-CN" altLang="zh-CN" sz="1895" b="1" dirty="0">
                <a:latin typeface="微软雅黑" pitchFamily="34" charset="-122"/>
                <a:ea typeface="微软雅黑" pitchFamily="34" charset="-122"/>
              </a:rPr>
              <a:t>或</a:t>
            </a:r>
            <a:r>
              <a:rPr lang="zh-CN" altLang="zh-CN" sz="1895" b="1" dirty="0">
                <a:solidFill>
                  <a:srgbClr val="0000FF"/>
                </a:solidFill>
                <a:latin typeface="微软雅黑" pitchFamily="34" charset="-122"/>
                <a:ea typeface="微软雅黑" pitchFamily="34" charset="-122"/>
              </a:rPr>
              <a:t>比特率</a:t>
            </a:r>
            <a:r>
              <a:rPr lang="en-US" altLang="zh-CN" sz="1895" b="1" dirty="0">
                <a:latin typeface="微软雅黑" pitchFamily="34" charset="-122"/>
                <a:ea typeface="微软雅黑" pitchFamily="34" charset="-122"/>
              </a:rPr>
              <a:t> (bit rate)</a:t>
            </a:r>
            <a:r>
              <a:rPr lang="zh-CN" altLang="zh-CN" sz="1895" b="1" dirty="0">
                <a:latin typeface="微软雅黑" pitchFamily="34" charset="-122"/>
                <a:ea typeface="微软雅黑" pitchFamily="34" charset="-122"/>
              </a:rPr>
              <a:t>。</a:t>
            </a:r>
            <a:endParaRPr lang="en-US" altLang="zh-CN" sz="1895" b="1" dirty="0">
              <a:latin typeface="微软雅黑" pitchFamily="34" charset="-122"/>
              <a:ea typeface="微软雅黑" pitchFamily="34" charset="-122"/>
            </a:endParaRPr>
          </a:p>
          <a:p>
            <a:pPr marL="284950" indent="-284950">
              <a:lnSpc>
                <a:spcPts val="2892"/>
              </a:lnSpc>
              <a:buClr>
                <a:srgbClr val="0070C0"/>
              </a:buClr>
              <a:buFont typeface="Wingdings" pitchFamily="2" charset="2"/>
              <a:buChar char="l"/>
            </a:pPr>
            <a:r>
              <a:rPr lang="zh-CN" altLang="en-US" sz="1895" b="1" dirty="0">
                <a:latin typeface="微软雅黑" pitchFamily="34" charset="-122"/>
                <a:ea typeface="微软雅黑" pitchFamily="34" charset="-122"/>
              </a:rPr>
              <a:t>速率的</a:t>
            </a:r>
            <a:r>
              <a:rPr lang="zh-CN" altLang="en-US" sz="1895" b="1" dirty="0">
                <a:solidFill>
                  <a:srgbClr val="0000FF"/>
                </a:solidFill>
                <a:latin typeface="微软雅黑" pitchFamily="34" charset="-122"/>
                <a:ea typeface="微软雅黑" pitchFamily="34" charset="-122"/>
              </a:rPr>
              <a:t>单位</a:t>
            </a:r>
            <a:r>
              <a:rPr lang="zh-CN" altLang="en-US" sz="1895" b="1" dirty="0">
                <a:latin typeface="微软雅黑" pitchFamily="34" charset="-122"/>
                <a:ea typeface="微软雅黑" pitchFamily="34" charset="-122"/>
              </a:rPr>
              <a:t>是 </a:t>
            </a:r>
            <a:r>
              <a:rPr lang="en-US" altLang="zh-CN" sz="1895" b="1" dirty="0">
                <a:latin typeface="微软雅黑" pitchFamily="34" charset="-122"/>
                <a:ea typeface="微软雅黑" pitchFamily="34" charset="-122"/>
              </a:rPr>
              <a:t>bit/s</a:t>
            </a:r>
            <a:r>
              <a:rPr lang="zh-CN" altLang="en-US" sz="1895" b="1" dirty="0">
                <a:latin typeface="微软雅黑" pitchFamily="34" charset="-122"/>
                <a:ea typeface="微软雅黑" pitchFamily="34" charset="-122"/>
              </a:rPr>
              <a:t>，或 </a:t>
            </a:r>
            <a:r>
              <a:rPr lang="en-US" altLang="zh-CN" sz="1895" b="1" dirty="0" err="1">
                <a:latin typeface="微软雅黑" pitchFamily="34" charset="-122"/>
                <a:ea typeface="微软雅黑" pitchFamily="34" charset="-122"/>
              </a:rPr>
              <a:t>kbit</a:t>
            </a:r>
            <a:r>
              <a:rPr lang="en-US" altLang="zh-CN" sz="1895" b="1" dirty="0">
                <a:latin typeface="微软雅黑" pitchFamily="34" charset="-122"/>
                <a:ea typeface="微软雅黑" pitchFamily="34" charset="-122"/>
              </a:rPr>
              <a:t>/s</a:t>
            </a:r>
            <a:r>
              <a:rPr lang="zh-CN" altLang="en-US" sz="1895" b="1" dirty="0">
                <a:latin typeface="微软雅黑" pitchFamily="34" charset="-122"/>
                <a:ea typeface="微软雅黑" pitchFamily="34" charset="-122"/>
              </a:rPr>
              <a:t>、</a:t>
            </a:r>
            <a:r>
              <a:rPr lang="en-US" altLang="zh-CN" sz="1895" b="1" dirty="0">
                <a:latin typeface="微软雅黑" pitchFamily="34" charset="-122"/>
                <a:ea typeface="微软雅黑" pitchFamily="34" charset="-122"/>
              </a:rPr>
              <a:t>Mbit/s</a:t>
            </a:r>
            <a:r>
              <a:rPr lang="zh-CN" altLang="en-US" sz="1895" b="1" dirty="0">
                <a:latin typeface="微软雅黑" pitchFamily="34" charset="-122"/>
                <a:ea typeface="微软雅黑" pitchFamily="34" charset="-122"/>
              </a:rPr>
              <a:t>、</a:t>
            </a:r>
            <a:r>
              <a:rPr lang="en-US" altLang="zh-CN" sz="1895" b="1" dirty="0">
                <a:latin typeface="微软雅黑" pitchFamily="34" charset="-122"/>
                <a:ea typeface="微软雅黑" pitchFamily="34" charset="-122"/>
              </a:rPr>
              <a:t> </a:t>
            </a:r>
            <a:r>
              <a:rPr lang="en-US" altLang="zh-CN" sz="1895" b="1" dirty="0" err="1">
                <a:latin typeface="微软雅黑" pitchFamily="34" charset="-122"/>
                <a:ea typeface="微软雅黑" pitchFamily="34" charset="-122"/>
              </a:rPr>
              <a:t>Gbit</a:t>
            </a:r>
            <a:r>
              <a:rPr lang="en-US" altLang="zh-CN" sz="1895" b="1" dirty="0">
                <a:latin typeface="微软雅黑" pitchFamily="34" charset="-122"/>
                <a:ea typeface="微软雅黑" pitchFamily="34" charset="-122"/>
              </a:rPr>
              <a:t>/s</a:t>
            </a:r>
            <a:r>
              <a:rPr lang="zh-CN" altLang="en-US" sz="1895" b="1" dirty="0">
                <a:latin typeface="微软雅黑" pitchFamily="34" charset="-122"/>
                <a:ea typeface="微软雅黑" pitchFamily="34" charset="-122"/>
              </a:rPr>
              <a:t>等。</a:t>
            </a:r>
            <a:endParaRPr lang="en-US" altLang="zh-CN" sz="1895" b="1" dirty="0">
              <a:latin typeface="微软雅黑" pitchFamily="34" charset="-122"/>
              <a:ea typeface="微软雅黑" pitchFamily="34" charset="-122"/>
            </a:endParaRPr>
          </a:p>
          <a:p>
            <a:pPr marL="284950" indent="-284950">
              <a:lnSpc>
                <a:spcPts val="2892"/>
              </a:lnSpc>
              <a:buClr>
                <a:srgbClr val="0070C0"/>
              </a:buClr>
            </a:pPr>
            <a:r>
              <a:rPr lang="en-US" altLang="zh-CN" sz="1895" b="1" dirty="0">
                <a:latin typeface="微软雅黑" pitchFamily="34" charset="-122"/>
                <a:ea typeface="微软雅黑" pitchFamily="34" charset="-122"/>
              </a:rPr>
              <a:t>    </a:t>
            </a:r>
            <a:r>
              <a:rPr lang="zh-CN" altLang="en-US" sz="1895" b="1" dirty="0">
                <a:latin typeface="微软雅黑" pitchFamily="34" charset="-122"/>
                <a:ea typeface="微软雅黑" pitchFamily="34" charset="-122"/>
              </a:rPr>
              <a:t>例如</a:t>
            </a:r>
            <a:r>
              <a:rPr lang="en-US" altLang="zh-CN" sz="1895" b="1" dirty="0">
                <a:latin typeface="微软雅黑" pitchFamily="34" charset="-122"/>
                <a:ea typeface="微软雅黑" pitchFamily="34" charset="-122"/>
              </a:rPr>
              <a:t>4 </a:t>
            </a:r>
            <a:r>
              <a:rPr lang="en-US" altLang="zh-CN" sz="1895" b="1" dirty="0">
                <a:latin typeface="微软雅黑" pitchFamily="34" charset="-122"/>
                <a:ea typeface="微软雅黑" pitchFamily="34" charset="-122"/>
                <a:sym typeface="Symbol" pitchFamily="18" charset="2"/>
              </a:rPr>
              <a:t></a:t>
            </a:r>
            <a:r>
              <a:rPr lang="en-US" altLang="zh-CN" sz="1895" b="1" dirty="0">
                <a:latin typeface="微软雅黑" pitchFamily="34" charset="-122"/>
                <a:ea typeface="微软雅黑" pitchFamily="34" charset="-122"/>
              </a:rPr>
              <a:t> 10</a:t>
            </a:r>
            <a:r>
              <a:rPr lang="en-US" altLang="zh-CN" sz="1895" b="1" baseline="30000" dirty="0">
                <a:latin typeface="微软雅黑" pitchFamily="34" charset="-122"/>
                <a:ea typeface="微软雅黑" pitchFamily="34" charset="-122"/>
              </a:rPr>
              <a:t>10  </a:t>
            </a:r>
            <a:r>
              <a:rPr lang="en-US" altLang="zh-CN" sz="1895" b="1" dirty="0">
                <a:latin typeface="微软雅黑" pitchFamily="34" charset="-122"/>
                <a:ea typeface="微软雅黑" pitchFamily="34" charset="-122"/>
              </a:rPr>
              <a:t>bit/s </a:t>
            </a:r>
            <a:r>
              <a:rPr lang="zh-CN" altLang="zh-CN" sz="1895" b="1" dirty="0">
                <a:latin typeface="微软雅黑" pitchFamily="34" charset="-122"/>
                <a:ea typeface="微软雅黑" pitchFamily="34" charset="-122"/>
              </a:rPr>
              <a:t>的数据率就记为</a:t>
            </a:r>
            <a:r>
              <a:rPr lang="en-US" altLang="zh-CN" sz="1895" b="1" dirty="0">
                <a:latin typeface="微软雅黑" pitchFamily="34" charset="-122"/>
                <a:ea typeface="微软雅黑" pitchFamily="34" charset="-122"/>
              </a:rPr>
              <a:t> 40 </a:t>
            </a:r>
            <a:r>
              <a:rPr lang="en-US" altLang="zh-CN" sz="1895" b="1" dirty="0" err="1">
                <a:latin typeface="微软雅黑" pitchFamily="34" charset="-122"/>
                <a:ea typeface="微软雅黑" pitchFamily="34" charset="-122"/>
              </a:rPr>
              <a:t>Gbit</a:t>
            </a:r>
            <a:r>
              <a:rPr lang="en-US" altLang="zh-CN" sz="1895" b="1" dirty="0">
                <a:latin typeface="微软雅黑" pitchFamily="34" charset="-122"/>
                <a:ea typeface="微软雅黑" pitchFamily="34" charset="-122"/>
              </a:rPr>
              <a:t>/s</a:t>
            </a:r>
            <a:r>
              <a:rPr lang="zh-CN" altLang="en-US" sz="1895" b="1" dirty="0">
                <a:latin typeface="微软雅黑" pitchFamily="34" charset="-122"/>
                <a:ea typeface="微软雅黑" pitchFamily="34" charset="-122"/>
              </a:rPr>
              <a:t>。</a:t>
            </a:r>
          </a:p>
          <a:p>
            <a:pPr marL="284950" indent="-284950">
              <a:lnSpc>
                <a:spcPts val="2892"/>
              </a:lnSpc>
              <a:buClr>
                <a:srgbClr val="0070C0"/>
              </a:buClr>
              <a:buFont typeface="Wingdings" pitchFamily="2" charset="2"/>
              <a:buChar char="l"/>
            </a:pPr>
            <a:r>
              <a:rPr lang="zh-CN" altLang="en-US" sz="1895" b="1" dirty="0">
                <a:solidFill>
                  <a:srgbClr val="0000FF"/>
                </a:solidFill>
                <a:latin typeface="微软雅黑" pitchFamily="34" charset="-122"/>
                <a:ea typeface="微软雅黑" pitchFamily="34" charset="-122"/>
              </a:rPr>
              <a:t>速率往往是指额定速率或标称速率，非</a:t>
            </a:r>
            <a:r>
              <a:rPr lang="zh-CN" altLang="zh-CN" sz="1895" b="1" dirty="0">
                <a:solidFill>
                  <a:srgbClr val="0000FF"/>
                </a:solidFill>
                <a:latin typeface="微软雅黑" pitchFamily="34" charset="-122"/>
                <a:ea typeface="微软雅黑" pitchFamily="34" charset="-122"/>
              </a:rPr>
              <a:t>实际运行速率</a:t>
            </a:r>
            <a:r>
              <a:rPr lang="zh-CN" altLang="en-US" sz="1895" b="1" dirty="0">
                <a:solidFill>
                  <a:srgbClr val="0000FF"/>
                </a:solidFill>
                <a:latin typeface="微软雅黑" pitchFamily="34" charset="-122"/>
                <a:ea typeface="微软雅黑" pitchFamily="34" charset="-122"/>
              </a:rPr>
              <a:t>。  </a:t>
            </a:r>
          </a:p>
        </p:txBody>
      </p:sp>
    </p:spTree>
    <p:extLst>
      <p:ext uri="{BB962C8B-B14F-4D97-AF65-F5344CB8AC3E}">
        <p14:creationId xmlns:p14="http://schemas.microsoft.com/office/powerpoint/2010/main" val="42490806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AutoShape 5"/>
          <p:cNvSpPr>
            <a:spLocks noChangeArrowheads="1"/>
          </p:cNvSpPr>
          <p:nvPr/>
        </p:nvSpPr>
        <p:spPr bwMode="auto">
          <a:xfrm>
            <a:off x="503669" y="1456417"/>
            <a:ext cx="8111263" cy="30870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00355" name="矩形 2"/>
          <p:cNvSpPr>
            <a:spLocks noChangeArrowheads="1"/>
          </p:cNvSpPr>
          <p:nvPr/>
        </p:nvSpPr>
        <p:spPr bwMode="auto">
          <a:xfrm>
            <a:off x="614239" y="1414813"/>
            <a:ext cx="1004210"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itchFamily="34" charset="-122"/>
                <a:ea typeface="微软雅黑" pitchFamily="34" charset="-122"/>
              </a:rPr>
              <a:t>2. </a:t>
            </a:r>
            <a:r>
              <a:rPr lang="zh-CN" altLang="en-US" sz="1994" b="1" dirty="0">
                <a:latin typeface="微软雅黑" pitchFamily="34" charset="-122"/>
                <a:ea typeface="微软雅黑" pitchFamily="34" charset="-122"/>
              </a:rPr>
              <a:t>带宽</a:t>
            </a:r>
          </a:p>
        </p:txBody>
      </p:sp>
      <p:sp>
        <p:nvSpPr>
          <p:cNvPr id="4" name="矩形 3"/>
          <p:cNvSpPr/>
          <p:nvPr/>
        </p:nvSpPr>
        <p:spPr>
          <a:xfrm>
            <a:off x="503669" y="1777784"/>
            <a:ext cx="8111263" cy="2164084"/>
          </a:xfrm>
          <a:prstGeom prst="rect">
            <a:avLst/>
          </a:prstGeom>
        </p:spPr>
        <p:txBody>
          <a:bodyPr wrap="square">
            <a:spAutoFit/>
          </a:bodyPr>
          <a:lstStyle/>
          <a:p>
            <a:pPr>
              <a:lnSpc>
                <a:spcPts val="2692"/>
              </a:lnSpc>
              <a:defRPr/>
            </a:pPr>
            <a:r>
              <a:rPr lang="zh-CN" altLang="en-US" sz="1795" b="1" dirty="0">
                <a:latin typeface="微软雅黑" pitchFamily="34" charset="-122"/>
                <a:ea typeface="微软雅黑" pitchFamily="34" charset="-122"/>
              </a:rPr>
              <a:t>两种不同意义：</a:t>
            </a:r>
            <a:endParaRPr lang="en-US" altLang="zh-CN" sz="1795" b="1" dirty="0">
              <a:latin typeface="微软雅黑" pitchFamily="34" charset="-122"/>
              <a:ea typeface="微软雅黑" pitchFamily="34" charset="-122"/>
            </a:endParaRPr>
          </a:p>
          <a:p>
            <a:pPr marL="284950" indent="-284950">
              <a:lnSpc>
                <a:spcPts val="2692"/>
              </a:lnSpc>
              <a:buClr>
                <a:srgbClr val="0070C0"/>
              </a:buClr>
              <a:buFont typeface="Wingdings" pitchFamily="2" charset="2"/>
              <a:buChar char="l"/>
              <a:defRPr/>
            </a:pPr>
            <a:r>
              <a:rPr lang="en-US" altLang="zh-CN" sz="1795" b="1" dirty="0">
                <a:latin typeface="微软雅黑" pitchFamily="34" charset="-122"/>
                <a:ea typeface="微软雅黑" pitchFamily="34" charset="-122"/>
              </a:rPr>
              <a:t>“</a:t>
            </a:r>
            <a:r>
              <a:rPr lang="zh-CN" altLang="en-US" sz="1795" b="1" dirty="0">
                <a:latin typeface="微软雅黑" pitchFamily="34" charset="-122"/>
                <a:ea typeface="微软雅黑" pitchFamily="34" charset="-122"/>
              </a:rPr>
              <a:t>带宽”</a:t>
            </a:r>
            <a:r>
              <a:rPr lang="en-US" altLang="zh-CN" sz="1795" b="1" dirty="0">
                <a:latin typeface="微软雅黑" pitchFamily="34" charset="-122"/>
                <a:ea typeface="微软雅黑" pitchFamily="34" charset="-122"/>
              </a:rPr>
              <a:t>(bandwidth) </a:t>
            </a:r>
            <a:r>
              <a:rPr lang="zh-CN" altLang="en-US" sz="1795" b="1" dirty="0">
                <a:latin typeface="微软雅黑" pitchFamily="34" charset="-122"/>
                <a:ea typeface="微软雅黑" pitchFamily="34" charset="-122"/>
              </a:rPr>
              <a:t>本来是指信号具有的</a:t>
            </a:r>
            <a:r>
              <a:rPr lang="zh-CN" altLang="en-US" sz="1795" b="1" dirty="0">
                <a:solidFill>
                  <a:srgbClr val="0000FF"/>
                </a:solidFill>
                <a:latin typeface="微软雅黑" pitchFamily="34" charset="-122"/>
                <a:ea typeface="微软雅黑" pitchFamily="34" charset="-122"/>
              </a:rPr>
              <a:t>频带宽度</a:t>
            </a:r>
            <a:r>
              <a:rPr lang="zh-CN" altLang="en-US" sz="1795" b="1" dirty="0">
                <a:latin typeface="微软雅黑" pitchFamily="34" charset="-122"/>
                <a:ea typeface="微软雅黑" pitchFamily="34" charset="-122"/>
              </a:rPr>
              <a:t>，其单位是赫（或千赫、兆赫、吉赫等）。</a:t>
            </a:r>
          </a:p>
          <a:p>
            <a:pPr marL="284950" indent="-284950">
              <a:lnSpc>
                <a:spcPts val="2692"/>
              </a:lnSpc>
              <a:buClr>
                <a:srgbClr val="0070C0"/>
              </a:buClr>
              <a:buFont typeface="Wingdings" pitchFamily="2" charset="2"/>
              <a:buChar char="l"/>
              <a:defRPr/>
            </a:pPr>
            <a:r>
              <a:rPr lang="zh-CN" altLang="zh-CN" sz="1795" b="1" dirty="0">
                <a:latin typeface="微软雅黑" pitchFamily="34" charset="-122"/>
                <a:ea typeface="微软雅黑" pitchFamily="34" charset="-122"/>
              </a:rPr>
              <a:t>在计算机网络中，带宽用来表示网络中某通道传送数据的能力</a:t>
            </a:r>
            <a:r>
              <a:rPr lang="zh-CN" altLang="en-US" sz="1795" b="1" dirty="0">
                <a:latin typeface="微软雅黑" pitchFamily="34" charset="-122"/>
                <a:ea typeface="微软雅黑" pitchFamily="34" charset="-122"/>
              </a:rPr>
              <a:t>。</a:t>
            </a:r>
            <a:r>
              <a:rPr lang="zh-CN" altLang="zh-CN" sz="1795" b="1" dirty="0">
                <a:latin typeface="微软雅黑" pitchFamily="34" charset="-122"/>
                <a:ea typeface="微软雅黑" pitchFamily="34" charset="-122"/>
              </a:rPr>
              <a:t>表示在单位时间内网络中的某信道所能通过的“</a:t>
            </a:r>
            <a:r>
              <a:rPr lang="zh-CN" altLang="zh-CN" sz="1795" b="1" dirty="0">
                <a:solidFill>
                  <a:srgbClr val="0000FF"/>
                </a:solidFill>
                <a:latin typeface="微软雅黑" pitchFamily="34" charset="-122"/>
                <a:ea typeface="微软雅黑" pitchFamily="34" charset="-122"/>
              </a:rPr>
              <a:t>最高数据率</a:t>
            </a:r>
            <a:r>
              <a:rPr lang="zh-CN" altLang="zh-CN" sz="1795" b="1" dirty="0">
                <a:latin typeface="微软雅黑" pitchFamily="34" charset="-122"/>
                <a:ea typeface="微软雅黑" pitchFamily="34" charset="-122"/>
              </a:rPr>
              <a:t>”。</a:t>
            </a:r>
            <a:r>
              <a:rPr lang="zh-CN" altLang="en-US" sz="1795" b="1" dirty="0">
                <a:latin typeface="微软雅黑" pitchFamily="34" charset="-122"/>
                <a:ea typeface="微软雅黑" pitchFamily="34" charset="-122"/>
              </a:rPr>
              <a:t>单位是 </a:t>
            </a:r>
            <a:r>
              <a:rPr lang="en-US" altLang="zh-CN" sz="1795" b="1" dirty="0">
                <a:latin typeface="微软雅黑" pitchFamily="34" charset="-122"/>
                <a:ea typeface="微软雅黑" pitchFamily="34" charset="-122"/>
              </a:rPr>
              <a:t>bit/s</a:t>
            </a:r>
            <a:r>
              <a:rPr lang="zh-CN" altLang="en-US" sz="1795" b="1" dirty="0">
                <a:latin typeface="微软雅黑" pitchFamily="34" charset="-122"/>
                <a:ea typeface="微软雅黑" pitchFamily="34" charset="-122"/>
              </a:rPr>
              <a:t>，即</a:t>
            </a:r>
            <a:r>
              <a:rPr lang="en-US" altLang="zh-CN" sz="1795" b="1" dirty="0">
                <a:latin typeface="微软雅黑" pitchFamily="34" charset="-122"/>
                <a:ea typeface="微软雅黑" pitchFamily="34" charset="-122"/>
              </a:rPr>
              <a:t> </a:t>
            </a:r>
            <a:r>
              <a:rPr lang="zh-CN" altLang="en-US" sz="1795" b="1" dirty="0">
                <a:latin typeface="微软雅黑" pitchFamily="34" charset="-122"/>
                <a:ea typeface="微软雅黑" pitchFamily="34" charset="-122"/>
              </a:rPr>
              <a:t>“比特每秒”。    </a:t>
            </a:r>
          </a:p>
        </p:txBody>
      </p:sp>
      <p:sp>
        <p:nvSpPr>
          <p:cNvPr id="5" name="对角圆角矩形 4"/>
          <p:cNvSpPr/>
          <p:nvPr/>
        </p:nvSpPr>
        <p:spPr>
          <a:xfrm>
            <a:off x="614374" y="3877770"/>
            <a:ext cx="7831649" cy="1360514"/>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100360" name="矩形 5"/>
          <p:cNvSpPr>
            <a:spLocks noChangeArrowheads="1"/>
          </p:cNvSpPr>
          <p:nvPr/>
        </p:nvSpPr>
        <p:spPr bwMode="auto">
          <a:xfrm>
            <a:off x="1039522" y="4008359"/>
            <a:ext cx="7021575" cy="112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692"/>
              </a:lnSpc>
              <a:spcBef>
                <a:spcPts val="598"/>
              </a:spcBef>
            </a:pPr>
            <a:r>
              <a:rPr lang="zh-CN" altLang="zh-CN" sz="1795" b="1" dirty="0">
                <a:solidFill>
                  <a:schemeClr val="bg1"/>
                </a:solidFill>
                <a:latin typeface="微软雅黑" pitchFamily="34" charset="-122"/>
                <a:ea typeface="微软雅黑" pitchFamily="34" charset="-122"/>
              </a:rPr>
              <a:t>在“带宽”的上述两种表述中，前者为</a:t>
            </a:r>
            <a:r>
              <a:rPr lang="zh-CN" altLang="zh-CN" sz="1795" b="1" dirty="0">
                <a:solidFill>
                  <a:srgbClr val="FFFF00"/>
                </a:solidFill>
                <a:latin typeface="微软雅黑" pitchFamily="34" charset="-122"/>
                <a:ea typeface="微软雅黑" pitchFamily="34" charset="-122"/>
              </a:rPr>
              <a:t>频域</a:t>
            </a:r>
            <a:r>
              <a:rPr lang="zh-CN" altLang="zh-CN" sz="1795" b="1" dirty="0">
                <a:solidFill>
                  <a:schemeClr val="bg1"/>
                </a:solidFill>
                <a:latin typeface="微软雅黑" pitchFamily="34" charset="-122"/>
                <a:ea typeface="微软雅黑" pitchFamily="34" charset="-122"/>
              </a:rPr>
              <a:t>称谓，而后者为</a:t>
            </a:r>
            <a:r>
              <a:rPr lang="zh-CN" altLang="zh-CN" sz="1795" b="1" dirty="0">
                <a:solidFill>
                  <a:srgbClr val="FFFF00"/>
                </a:solidFill>
                <a:latin typeface="微软雅黑" pitchFamily="34" charset="-122"/>
                <a:ea typeface="微软雅黑" pitchFamily="34" charset="-122"/>
              </a:rPr>
              <a:t>时域</a:t>
            </a:r>
            <a:r>
              <a:rPr lang="zh-CN" altLang="zh-CN" sz="1795" b="1" dirty="0">
                <a:solidFill>
                  <a:schemeClr val="bg1"/>
                </a:solidFill>
                <a:latin typeface="微软雅黑" pitchFamily="34" charset="-122"/>
                <a:ea typeface="微软雅黑" pitchFamily="34" charset="-122"/>
              </a:rPr>
              <a:t>称谓，其本质是相同的。也就是说，一条通信链路的“带宽”越宽，其所能传输的“最高数据率”也越高。</a:t>
            </a:r>
          </a:p>
        </p:txBody>
      </p:sp>
    </p:spTree>
    <p:extLst>
      <p:ext uri="{BB962C8B-B14F-4D97-AF65-F5344CB8AC3E}">
        <p14:creationId xmlns:p14="http://schemas.microsoft.com/office/powerpoint/2010/main" val="29238715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503668" y="2348771"/>
            <a:ext cx="8111263" cy="28552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101381" name="AutoShape 5"/>
          <p:cNvSpPr>
            <a:spLocks noChangeArrowheads="1"/>
          </p:cNvSpPr>
          <p:nvPr/>
        </p:nvSpPr>
        <p:spPr bwMode="auto">
          <a:xfrm>
            <a:off x="503669" y="1541904"/>
            <a:ext cx="8111263"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795"/>
          </a:p>
        </p:txBody>
      </p:sp>
      <p:sp>
        <p:nvSpPr>
          <p:cNvPr id="101382" name="Rectangle 6"/>
          <p:cNvSpPr>
            <a:spLocks noChangeArrowheads="1"/>
          </p:cNvSpPr>
          <p:nvPr/>
        </p:nvSpPr>
        <p:spPr bwMode="auto">
          <a:xfrm>
            <a:off x="3061697" y="1518157"/>
            <a:ext cx="2996790"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itchFamily="34" charset="-122"/>
              </a:rPr>
              <a:t>数字信号流随时间的变化</a:t>
            </a:r>
          </a:p>
        </p:txBody>
      </p:sp>
      <p:sp>
        <p:nvSpPr>
          <p:cNvPr id="101383" name="Rectangle 68"/>
          <p:cNvSpPr>
            <a:spLocks noChangeArrowheads="1"/>
          </p:cNvSpPr>
          <p:nvPr/>
        </p:nvSpPr>
        <p:spPr bwMode="auto">
          <a:xfrm>
            <a:off x="503668" y="1936093"/>
            <a:ext cx="7912040" cy="437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692"/>
              </a:lnSpc>
              <a:spcBef>
                <a:spcPts val="598"/>
              </a:spcBef>
            </a:pPr>
            <a:r>
              <a:rPr lang="zh-CN" altLang="en-US" sz="1994" b="1" dirty="0">
                <a:latin typeface="微软雅黑" pitchFamily="34" charset="-122"/>
                <a:ea typeface="微软雅黑" pitchFamily="34" charset="-122"/>
              </a:rPr>
              <a:t>在</a:t>
            </a:r>
            <a:r>
              <a:rPr lang="zh-CN" altLang="en-US" sz="1994" b="1" dirty="0">
                <a:solidFill>
                  <a:srgbClr val="0000FF"/>
                </a:solidFill>
                <a:latin typeface="微软雅黑" pitchFamily="34" charset="-122"/>
                <a:ea typeface="微软雅黑" pitchFamily="34" charset="-122"/>
              </a:rPr>
              <a:t>时间轴</a:t>
            </a:r>
            <a:r>
              <a:rPr lang="zh-CN" altLang="en-US" sz="1994" b="1" dirty="0">
                <a:latin typeface="微软雅黑" pitchFamily="34" charset="-122"/>
                <a:ea typeface="微软雅黑" pitchFamily="34" charset="-122"/>
              </a:rPr>
              <a:t>上信号的宽度随带宽的增大而变窄。     </a:t>
            </a:r>
          </a:p>
        </p:txBody>
      </p:sp>
      <p:grpSp>
        <p:nvGrpSpPr>
          <p:cNvPr id="5" name="Group 33"/>
          <p:cNvGrpSpPr>
            <a:grpSpLocks/>
          </p:cNvGrpSpPr>
          <p:nvPr/>
        </p:nvGrpSpPr>
        <p:grpSpPr bwMode="auto">
          <a:xfrm>
            <a:off x="1332963" y="2483843"/>
            <a:ext cx="6470090" cy="1201565"/>
            <a:chOff x="204" y="1799"/>
            <a:chExt cx="5399" cy="1085"/>
          </a:xfrm>
        </p:grpSpPr>
        <p:sp>
          <p:nvSpPr>
            <p:cNvPr id="101400" name="Line 4"/>
            <p:cNvSpPr>
              <a:spLocks noChangeShapeType="1"/>
            </p:cNvSpPr>
            <p:nvPr/>
          </p:nvSpPr>
          <p:spPr bwMode="auto">
            <a:xfrm>
              <a:off x="1345" y="2602"/>
              <a:ext cx="0" cy="196"/>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401" name="Line 5"/>
            <p:cNvSpPr>
              <a:spLocks noChangeShapeType="1"/>
            </p:cNvSpPr>
            <p:nvPr/>
          </p:nvSpPr>
          <p:spPr bwMode="auto">
            <a:xfrm>
              <a:off x="1122" y="2357"/>
              <a:ext cx="4340" cy="0"/>
            </a:xfrm>
            <a:prstGeom prst="line">
              <a:avLst/>
            </a:prstGeom>
            <a:noFill/>
            <a:ln w="28575">
              <a:solidFill>
                <a:srgbClr val="339933"/>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402" name="Line 6"/>
            <p:cNvSpPr>
              <a:spLocks noChangeShapeType="1"/>
            </p:cNvSpPr>
            <p:nvPr/>
          </p:nvSpPr>
          <p:spPr bwMode="auto">
            <a:xfrm>
              <a:off x="1353" y="2724"/>
              <a:ext cx="3782" cy="0"/>
            </a:xfrm>
            <a:prstGeom prst="line">
              <a:avLst/>
            </a:prstGeom>
            <a:noFill/>
            <a:ln w="28575">
              <a:solidFill>
                <a:srgbClr val="339933"/>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403" name="Freeform 8"/>
            <p:cNvSpPr>
              <a:spLocks/>
            </p:cNvSpPr>
            <p:nvPr/>
          </p:nvSpPr>
          <p:spPr bwMode="auto">
            <a:xfrm>
              <a:off x="1345" y="2161"/>
              <a:ext cx="2559" cy="392"/>
            </a:xfrm>
            <a:custGeom>
              <a:avLst/>
              <a:gdLst>
                <a:gd name="T0" fmla="*/ 0 w 2208"/>
                <a:gd name="T1" fmla="*/ 392 h 384"/>
                <a:gd name="T2" fmla="*/ 0 w 2208"/>
                <a:gd name="T3" fmla="*/ 0 h 384"/>
                <a:gd name="T4" fmla="*/ 445 w 2208"/>
                <a:gd name="T5" fmla="*/ 0 h 384"/>
                <a:gd name="T6" fmla="*/ 445 w 2208"/>
                <a:gd name="T7" fmla="*/ 392 h 384"/>
                <a:gd name="T8" fmla="*/ 890 w 2208"/>
                <a:gd name="T9" fmla="*/ 392 h 384"/>
                <a:gd name="T10" fmla="*/ 890 w 2208"/>
                <a:gd name="T11" fmla="*/ 0 h 384"/>
                <a:gd name="T12" fmla="*/ 1335 w 2208"/>
                <a:gd name="T13" fmla="*/ 0 h 384"/>
                <a:gd name="T14" fmla="*/ 1335 w 2208"/>
                <a:gd name="T15" fmla="*/ 392 h 384"/>
                <a:gd name="T16" fmla="*/ 1780 w 2208"/>
                <a:gd name="T17" fmla="*/ 392 h 384"/>
                <a:gd name="T18" fmla="*/ 1780 w 2208"/>
                <a:gd name="T19" fmla="*/ 0 h 384"/>
                <a:gd name="T20" fmla="*/ 2225 w 2208"/>
                <a:gd name="T21" fmla="*/ 0 h 384"/>
                <a:gd name="T22" fmla="*/ 2225 w 2208"/>
                <a:gd name="T23" fmla="*/ 392 h 384"/>
                <a:gd name="T24" fmla="*/ 2559 w 2208"/>
                <a:gd name="T25" fmla="*/ 392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404" name="Freeform 9"/>
            <p:cNvSpPr>
              <a:spLocks/>
            </p:cNvSpPr>
            <p:nvPr/>
          </p:nvSpPr>
          <p:spPr bwMode="auto">
            <a:xfrm>
              <a:off x="4404" y="2161"/>
              <a:ext cx="724" cy="392"/>
            </a:xfrm>
            <a:custGeom>
              <a:avLst/>
              <a:gdLst>
                <a:gd name="T0" fmla="*/ 0 w 624"/>
                <a:gd name="T1" fmla="*/ 392 h 384"/>
                <a:gd name="T2" fmla="*/ 278 w 624"/>
                <a:gd name="T3" fmla="*/ 392 h 384"/>
                <a:gd name="T4" fmla="*/ 278 w 624"/>
                <a:gd name="T5" fmla="*/ 0 h 384"/>
                <a:gd name="T6" fmla="*/ 724 w 624"/>
                <a:gd name="T7" fmla="*/ 0 h 384"/>
                <a:gd name="T8" fmla="*/ 724 w 624"/>
                <a:gd name="T9" fmla="*/ 392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405" name="Line 11"/>
            <p:cNvSpPr>
              <a:spLocks noChangeShapeType="1"/>
            </p:cNvSpPr>
            <p:nvPr/>
          </p:nvSpPr>
          <p:spPr bwMode="auto">
            <a:xfrm>
              <a:off x="2235" y="2063"/>
              <a:ext cx="445" cy="0"/>
            </a:xfrm>
            <a:prstGeom prst="line">
              <a:avLst/>
            </a:prstGeom>
            <a:noFill/>
            <a:ln w="28575">
              <a:solidFill>
                <a:srgbClr val="339933"/>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406" name="Line 13"/>
            <p:cNvSpPr>
              <a:spLocks noChangeShapeType="1"/>
            </p:cNvSpPr>
            <p:nvPr/>
          </p:nvSpPr>
          <p:spPr bwMode="auto">
            <a:xfrm>
              <a:off x="5128" y="2602"/>
              <a:ext cx="0" cy="196"/>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407" name="Text Box 14"/>
            <p:cNvSpPr txBox="1">
              <a:spLocks noChangeArrowheads="1"/>
            </p:cNvSpPr>
            <p:nvPr/>
          </p:nvSpPr>
          <p:spPr bwMode="auto">
            <a:xfrm>
              <a:off x="2564" y="2634"/>
              <a:ext cx="1067" cy="250"/>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97" b="1">
                  <a:latin typeface="微软雅黑" pitchFamily="34" charset="-122"/>
                  <a:ea typeface="微软雅黑" pitchFamily="34" charset="-122"/>
                </a:rPr>
                <a:t>每</a:t>
              </a:r>
              <a:r>
                <a:rPr kumimoji="1" lang="zh-CN" altLang="en-US" sz="1197" b="1">
                  <a:latin typeface="微软雅黑" pitchFamily="34" charset="-122"/>
                  <a:ea typeface="微软雅黑" pitchFamily="34" charset="-122"/>
                  <a:sym typeface="Symbol" pitchFamily="18" charset="2"/>
                </a:rPr>
                <a:t>秒 </a:t>
              </a:r>
              <a:r>
                <a:rPr kumimoji="1" lang="en-US" altLang="zh-CN" sz="1197" b="1">
                  <a:latin typeface="微软雅黑" pitchFamily="34" charset="-122"/>
                  <a:ea typeface="微软雅黑" pitchFamily="34" charset="-122"/>
                  <a:sym typeface="Symbol" pitchFamily="18" charset="2"/>
                </a:rPr>
                <a:t>10</a:t>
              </a:r>
              <a:r>
                <a:rPr kumimoji="1" lang="en-US" altLang="zh-CN" sz="1197" b="1" baseline="30000">
                  <a:latin typeface="微软雅黑" pitchFamily="34" charset="-122"/>
                  <a:ea typeface="微软雅黑" pitchFamily="34" charset="-122"/>
                  <a:sym typeface="Symbol" pitchFamily="18" charset="2"/>
                </a:rPr>
                <a:t>6 </a:t>
              </a:r>
              <a:r>
                <a:rPr kumimoji="1" lang="zh-CN" altLang="en-US" sz="1197" b="1">
                  <a:latin typeface="微软雅黑" pitchFamily="34" charset="-122"/>
                  <a:ea typeface="微软雅黑" pitchFamily="34" charset="-122"/>
                  <a:sym typeface="Symbol" pitchFamily="18" charset="2"/>
                </a:rPr>
                <a:t>个比特</a:t>
              </a:r>
              <a:endParaRPr kumimoji="1" lang="zh-CN" altLang="en-US" sz="1197" b="1">
                <a:latin typeface="微软雅黑" pitchFamily="34" charset="-122"/>
                <a:ea typeface="微软雅黑" pitchFamily="34" charset="-122"/>
              </a:endParaRPr>
            </a:p>
          </p:txBody>
        </p:sp>
        <p:sp>
          <p:nvSpPr>
            <p:cNvPr id="101408" name="Text Box 15"/>
            <p:cNvSpPr txBox="1">
              <a:spLocks noChangeArrowheads="1"/>
            </p:cNvSpPr>
            <p:nvPr/>
          </p:nvSpPr>
          <p:spPr bwMode="auto">
            <a:xfrm>
              <a:off x="5193" y="2086"/>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97" b="1">
                  <a:latin typeface="微软雅黑" pitchFamily="34" charset="-122"/>
                  <a:ea typeface="微软雅黑" pitchFamily="34" charset="-122"/>
                </a:rPr>
                <a:t>时间</a:t>
              </a:r>
              <a:endParaRPr kumimoji="1" lang="zh-CN" altLang="en-US" sz="1396" b="1">
                <a:latin typeface="微软雅黑" pitchFamily="34" charset="-122"/>
                <a:ea typeface="微软雅黑" pitchFamily="34" charset="-122"/>
              </a:endParaRPr>
            </a:p>
          </p:txBody>
        </p:sp>
        <p:sp>
          <p:nvSpPr>
            <p:cNvPr id="101409" name="Text Box 27"/>
            <p:cNvSpPr txBox="1">
              <a:spLocks noChangeArrowheads="1"/>
            </p:cNvSpPr>
            <p:nvPr/>
          </p:nvSpPr>
          <p:spPr bwMode="auto">
            <a:xfrm>
              <a:off x="1440" y="2137"/>
              <a:ext cx="33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197" b="1">
                  <a:solidFill>
                    <a:srgbClr val="333399"/>
                  </a:solidFill>
                  <a:latin typeface="微软雅黑" pitchFamily="34" charset="-122"/>
                  <a:ea typeface="微软雅黑" pitchFamily="34" charset="-122"/>
                </a:rPr>
                <a:t>1         0        1         0           1                               1</a:t>
              </a:r>
            </a:p>
          </p:txBody>
        </p:sp>
        <p:sp>
          <p:nvSpPr>
            <p:cNvPr id="101410" name="Text Box 12"/>
            <p:cNvSpPr txBox="1">
              <a:spLocks noChangeArrowheads="1"/>
            </p:cNvSpPr>
            <p:nvPr/>
          </p:nvSpPr>
          <p:spPr bwMode="auto">
            <a:xfrm>
              <a:off x="2235" y="1799"/>
              <a:ext cx="4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197" b="1">
                  <a:solidFill>
                    <a:srgbClr val="0000FF"/>
                  </a:solidFill>
                  <a:latin typeface="微软雅黑" pitchFamily="34" charset="-122"/>
                  <a:ea typeface="微软雅黑" pitchFamily="34" charset="-122"/>
                </a:rPr>
                <a:t>1 </a:t>
              </a:r>
              <a:r>
                <a:rPr kumimoji="1" lang="en-US" altLang="zh-CN" sz="1197" b="1">
                  <a:solidFill>
                    <a:srgbClr val="0000FF"/>
                  </a:solidFill>
                  <a:latin typeface="微软雅黑" pitchFamily="34" charset="-122"/>
                  <a:ea typeface="微软雅黑" pitchFamily="34" charset="-122"/>
                  <a:sym typeface="Symbol" pitchFamily="18" charset="2"/>
                </a:rPr>
                <a:t>s</a:t>
              </a:r>
              <a:endParaRPr kumimoji="1" lang="en-US" altLang="zh-CN" sz="1197" b="1">
                <a:solidFill>
                  <a:srgbClr val="0000FF"/>
                </a:solidFill>
                <a:latin typeface="微软雅黑" pitchFamily="34" charset="-122"/>
                <a:ea typeface="微软雅黑" pitchFamily="34" charset="-122"/>
              </a:endParaRPr>
            </a:p>
          </p:txBody>
        </p:sp>
        <p:sp>
          <p:nvSpPr>
            <p:cNvPr id="101411" name="Text Box 31"/>
            <p:cNvSpPr txBox="1">
              <a:spLocks noChangeArrowheads="1"/>
            </p:cNvSpPr>
            <p:nvPr/>
          </p:nvSpPr>
          <p:spPr bwMode="auto">
            <a:xfrm>
              <a:off x="204" y="2115"/>
              <a:ext cx="937" cy="527"/>
            </a:xfrm>
            <a:prstGeom prst="rect">
              <a:avLst/>
            </a:prstGeom>
            <a:solidFill>
              <a:srgbClr val="1956B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596" b="1">
                  <a:solidFill>
                    <a:schemeClr val="bg1"/>
                  </a:solidFill>
                  <a:latin typeface="微软雅黑" pitchFamily="34" charset="-122"/>
                  <a:ea typeface="微软雅黑" pitchFamily="34" charset="-122"/>
                </a:rPr>
                <a:t>带宽为</a:t>
              </a:r>
            </a:p>
            <a:p>
              <a:r>
                <a:rPr lang="en-US" altLang="zh-CN" sz="1596" b="1">
                  <a:solidFill>
                    <a:schemeClr val="bg1"/>
                  </a:solidFill>
                  <a:latin typeface="微软雅黑" pitchFamily="34" charset="-122"/>
                  <a:ea typeface="微软雅黑" pitchFamily="34" charset="-122"/>
                </a:rPr>
                <a:t>1 Mbit/s </a:t>
              </a:r>
            </a:p>
          </p:txBody>
        </p:sp>
      </p:grpSp>
      <p:grpSp>
        <p:nvGrpSpPr>
          <p:cNvPr id="18" name="Group 34"/>
          <p:cNvGrpSpPr>
            <a:grpSpLocks/>
          </p:cNvGrpSpPr>
          <p:nvPr/>
        </p:nvGrpSpPr>
        <p:grpSpPr bwMode="auto">
          <a:xfrm>
            <a:off x="1332963" y="3821554"/>
            <a:ext cx="6436845" cy="1277554"/>
            <a:chOff x="204" y="2913"/>
            <a:chExt cx="5372" cy="1155"/>
          </a:xfrm>
        </p:grpSpPr>
        <p:sp>
          <p:nvSpPr>
            <p:cNvPr id="101386" name="Freeform 7"/>
            <p:cNvSpPr>
              <a:spLocks/>
            </p:cNvSpPr>
            <p:nvPr/>
          </p:nvSpPr>
          <p:spPr bwMode="auto">
            <a:xfrm>
              <a:off x="1352" y="3337"/>
              <a:ext cx="2614" cy="392"/>
            </a:xfrm>
            <a:custGeom>
              <a:avLst/>
              <a:gdLst>
                <a:gd name="T0" fmla="*/ 0 w 2256"/>
                <a:gd name="T1" fmla="*/ 392 h 384"/>
                <a:gd name="T2" fmla="*/ 0 w 2256"/>
                <a:gd name="T3" fmla="*/ 0 h 384"/>
                <a:gd name="T4" fmla="*/ 111 w 2256"/>
                <a:gd name="T5" fmla="*/ 0 h 384"/>
                <a:gd name="T6" fmla="*/ 111 w 2256"/>
                <a:gd name="T7" fmla="*/ 392 h 384"/>
                <a:gd name="T8" fmla="*/ 222 w 2256"/>
                <a:gd name="T9" fmla="*/ 392 h 384"/>
                <a:gd name="T10" fmla="*/ 222 w 2256"/>
                <a:gd name="T11" fmla="*/ 0 h 384"/>
                <a:gd name="T12" fmla="*/ 334 w 2256"/>
                <a:gd name="T13" fmla="*/ 0 h 384"/>
                <a:gd name="T14" fmla="*/ 334 w 2256"/>
                <a:gd name="T15" fmla="*/ 392 h 384"/>
                <a:gd name="T16" fmla="*/ 445 w 2256"/>
                <a:gd name="T17" fmla="*/ 392 h 384"/>
                <a:gd name="T18" fmla="*/ 445 w 2256"/>
                <a:gd name="T19" fmla="*/ 0 h 384"/>
                <a:gd name="T20" fmla="*/ 556 w 2256"/>
                <a:gd name="T21" fmla="*/ 0 h 384"/>
                <a:gd name="T22" fmla="*/ 556 w 2256"/>
                <a:gd name="T23" fmla="*/ 392 h 384"/>
                <a:gd name="T24" fmla="*/ 667 w 2256"/>
                <a:gd name="T25" fmla="*/ 392 h 384"/>
                <a:gd name="T26" fmla="*/ 667 w 2256"/>
                <a:gd name="T27" fmla="*/ 0 h 384"/>
                <a:gd name="T28" fmla="*/ 779 w 2256"/>
                <a:gd name="T29" fmla="*/ 0 h 384"/>
                <a:gd name="T30" fmla="*/ 779 w 2256"/>
                <a:gd name="T31" fmla="*/ 392 h 384"/>
                <a:gd name="T32" fmla="*/ 890 w 2256"/>
                <a:gd name="T33" fmla="*/ 392 h 384"/>
                <a:gd name="T34" fmla="*/ 890 w 2256"/>
                <a:gd name="T35" fmla="*/ 0 h 384"/>
                <a:gd name="T36" fmla="*/ 1001 w 2256"/>
                <a:gd name="T37" fmla="*/ 0 h 384"/>
                <a:gd name="T38" fmla="*/ 1001 w 2256"/>
                <a:gd name="T39" fmla="*/ 392 h 384"/>
                <a:gd name="T40" fmla="*/ 1112 w 2256"/>
                <a:gd name="T41" fmla="*/ 392 h 384"/>
                <a:gd name="T42" fmla="*/ 1112 w 2256"/>
                <a:gd name="T43" fmla="*/ 0 h 384"/>
                <a:gd name="T44" fmla="*/ 1224 w 2256"/>
                <a:gd name="T45" fmla="*/ 0 h 384"/>
                <a:gd name="T46" fmla="*/ 1224 w 2256"/>
                <a:gd name="T47" fmla="*/ 392 h 384"/>
                <a:gd name="T48" fmla="*/ 1335 w 2256"/>
                <a:gd name="T49" fmla="*/ 392 h 384"/>
                <a:gd name="T50" fmla="*/ 1335 w 2256"/>
                <a:gd name="T51" fmla="*/ 0 h 384"/>
                <a:gd name="T52" fmla="*/ 1446 w 2256"/>
                <a:gd name="T53" fmla="*/ 0 h 384"/>
                <a:gd name="T54" fmla="*/ 1446 w 2256"/>
                <a:gd name="T55" fmla="*/ 392 h 384"/>
                <a:gd name="T56" fmla="*/ 1557 w 2256"/>
                <a:gd name="T57" fmla="*/ 392 h 384"/>
                <a:gd name="T58" fmla="*/ 1557 w 2256"/>
                <a:gd name="T59" fmla="*/ 0 h 384"/>
                <a:gd name="T60" fmla="*/ 1669 w 2256"/>
                <a:gd name="T61" fmla="*/ 0 h 384"/>
                <a:gd name="T62" fmla="*/ 1669 w 2256"/>
                <a:gd name="T63" fmla="*/ 392 h 384"/>
                <a:gd name="T64" fmla="*/ 1780 w 2256"/>
                <a:gd name="T65" fmla="*/ 392 h 384"/>
                <a:gd name="T66" fmla="*/ 1780 w 2256"/>
                <a:gd name="T67" fmla="*/ 0 h 384"/>
                <a:gd name="T68" fmla="*/ 1891 w 2256"/>
                <a:gd name="T69" fmla="*/ 0 h 384"/>
                <a:gd name="T70" fmla="*/ 1891 w 2256"/>
                <a:gd name="T71" fmla="*/ 392 h 384"/>
                <a:gd name="T72" fmla="*/ 2002 w 2256"/>
                <a:gd name="T73" fmla="*/ 392 h 384"/>
                <a:gd name="T74" fmla="*/ 2002 w 2256"/>
                <a:gd name="T75" fmla="*/ 0 h 384"/>
                <a:gd name="T76" fmla="*/ 2113 w 2256"/>
                <a:gd name="T77" fmla="*/ 0 h 384"/>
                <a:gd name="T78" fmla="*/ 2113 w 2256"/>
                <a:gd name="T79" fmla="*/ 392 h 384"/>
                <a:gd name="T80" fmla="*/ 2614 w 2256"/>
                <a:gd name="T81" fmla="*/ 392 h 3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387" name="Freeform 10"/>
            <p:cNvSpPr>
              <a:spLocks/>
            </p:cNvSpPr>
            <p:nvPr/>
          </p:nvSpPr>
          <p:spPr bwMode="auto">
            <a:xfrm>
              <a:off x="4245" y="3337"/>
              <a:ext cx="890" cy="392"/>
            </a:xfrm>
            <a:custGeom>
              <a:avLst/>
              <a:gdLst>
                <a:gd name="T0" fmla="*/ 890 w 768"/>
                <a:gd name="T1" fmla="*/ 392 h 384"/>
                <a:gd name="T2" fmla="*/ 779 w 768"/>
                <a:gd name="T3" fmla="*/ 392 h 384"/>
                <a:gd name="T4" fmla="*/ 779 w 768"/>
                <a:gd name="T5" fmla="*/ 0 h 384"/>
                <a:gd name="T6" fmla="*/ 668 w 768"/>
                <a:gd name="T7" fmla="*/ 0 h 384"/>
                <a:gd name="T8" fmla="*/ 668 w 768"/>
                <a:gd name="T9" fmla="*/ 392 h 384"/>
                <a:gd name="T10" fmla="*/ 556 w 768"/>
                <a:gd name="T11" fmla="*/ 392 h 384"/>
                <a:gd name="T12" fmla="*/ 556 w 768"/>
                <a:gd name="T13" fmla="*/ 0 h 384"/>
                <a:gd name="T14" fmla="*/ 445 w 768"/>
                <a:gd name="T15" fmla="*/ 0 h 384"/>
                <a:gd name="T16" fmla="*/ 445 w 768"/>
                <a:gd name="T17" fmla="*/ 392 h 384"/>
                <a:gd name="T18" fmla="*/ 334 w 768"/>
                <a:gd name="T19" fmla="*/ 392 h 384"/>
                <a:gd name="T20" fmla="*/ 334 w 768"/>
                <a:gd name="T21" fmla="*/ 0 h 384"/>
                <a:gd name="T22" fmla="*/ 223 w 768"/>
                <a:gd name="T23" fmla="*/ 0 h 384"/>
                <a:gd name="T24" fmla="*/ 223 w 768"/>
                <a:gd name="T25" fmla="*/ 392 h 384"/>
                <a:gd name="T26" fmla="*/ 0 w 768"/>
                <a:gd name="T27" fmla="*/ 392 h 3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388" name="Line 16"/>
            <p:cNvSpPr>
              <a:spLocks noChangeShapeType="1"/>
            </p:cNvSpPr>
            <p:nvPr/>
          </p:nvSpPr>
          <p:spPr bwMode="auto">
            <a:xfrm>
              <a:off x="1129" y="3533"/>
              <a:ext cx="4340" cy="0"/>
            </a:xfrm>
            <a:prstGeom prst="line">
              <a:avLst/>
            </a:prstGeom>
            <a:noFill/>
            <a:ln w="28575">
              <a:solidFill>
                <a:srgbClr val="339933"/>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389" name="Text Box 17"/>
            <p:cNvSpPr txBox="1">
              <a:spLocks noChangeArrowheads="1"/>
            </p:cNvSpPr>
            <p:nvPr/>
          </p:nvSpPr>
          <p:spPr bwMode="auto">
            <a:xfrm>
              <a:off x="5166" y="3271"/>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97" b="1">
                  <a:latin typeface="微软雅黑" pitchFamily="34" charset="-122"/>
                  <a:ea typeface="微软雅黑" pitchFamily="34" charset="-122"/>
                </a:rPr>
                <a:t>时间</a:t>
              </a:r>
              <a:endParaRPr kumimoji="1" lang="zh-CN" altLang="en-US" sz="1396" b="1">
                <a:latin typeface="微软雅黑" pitchFamily="34" charset="-122"/>
                <a:ea typeface="微软雅黑" pitchFamily="34" charset="-122"/>
              </a:endParaRPr>
            </a:p>
          </p:txBody>
        </p:sp>
        <p:sp>
          <p:nvSpPr>
            <p:cNvPr id="101390" name="Line 18"/>
            <p:cNvSpPr>
              <a:spLocks noChangeShapeType="1"/>
            </p:cNvSpPr>
            <p:nvPr/>
          </p:nvSpPr>
          <p:spPr bwMode="auto">
            <a:xfrm>
              <a:off x="1352" y="3778"/>
              <a:ext cx="0" cy="196"/>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391" name="Line 19"/>
            <p:cNvSpPr>
              <a:spLocks noChangeShapeType="1"/>
            </p:cNvSpPr>
            <p:nvPr/>
          </p:nvSpPr>
          <p:spPr bwMode="auto">
            <a:xfrm>
              <a:off x="5135" y="3778"/>
              <a:ext cx="0" cy="196"/>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392" name="Line 20"/>
            <p:cNvSpPr>
              <a:spLocks noChangeShapeType="1"/>
            </p:cNvSpPr>
            <p:nvPr/>
          </p:nvSpPr>
          <p:spPr bwMode="auto">
            <a:xfrm>
              <a:off x="1352" y="3900"/>
              <a:ext cx="3783" cy="0"/>
            </a:xfrm>
            <a:prstGeom prst="line">
              <a:avLst/>
            </a:prstGeom>
            <a:noFill/>
            <a:ln w="28575">
              <a:solidFill>
                <a:srgbClr val="339933"/>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393" name="Text Box 21"/>
            <p:cNvSpPr txBox="1">
              <a:spLocks noChangeArrowheads="1"/>
            </p:cNvSpPr>
            <p:nvPr/>
          </p:nvSpPr>
          <p:spPr bwMode="auto">
            <a:xfrm>
              <a:off x="2510" y="3818"/>
              <a:ext cx="1294" cy="250"/>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97" b="1">
                  <a:latin typeface="微软雅黑" pitchFamily="34" charset="-122"/>
                  <a:ea typeface="微软雅黑" pitchFamily="34" charset="-122"/>
                </a:rPr>
                <a:t>每</a:t>
              </a:r>
              <a:r>
                <a:rPr kumimoji="1" lang="zh-CN" altLang="en-US" sz="1197" b="1">
                  <a:latin typeface="微软雅黑" pitchFamily="34" charset="-122"/>
                  <a:ea typeface="微软雅黑" pitchFamily="34" charset="-122"/>
                  <a:sym typeface="Symbol" pitchFamily="18" charset="2"/>
                </a:rPr>
                <a:t>秒 </a:t>
              </a:r>
              <a:r>
                <a:rPr kumimoji="1" lang="en-US" altLang="zh-CN" sz="1197" b="1">
                  <a:latin typeface="微软雅黑" pitchFamily="34" charset="-122"/>
                  <a:ea typeface="微软雅黑" pitchFamily="34" charset="-122"/>
                  <a:sym typeface="Symbol" pitchFamily="18" charset="2"/>
                </a:rPr>
                <a:t>4  10</a:t>
              </a:r>
              <a:r>
                <a:rPr kumimoji="1" lang="en-US" altLang="zh-CN" sz="1197" b="1" baseline="30000">
                  <a:latin typeface="微软雅黑" pitchFamily="34" charset="-122"/>
                  <a:ea typeface="微软雅黑" pitchFamily="34" charset="-122"/>
                  <a:sym typeface="Symbol" pitchFamily="18" charset="2"/>
                </a:rPr>
                <a:t>6 </a:t>
              </a:r>
              <a:r>
                <a:rPr kumimoji="1" lang="zh-CN" altLang="en-US" sz="1197" b="1">
                  <a:latin typeface="微软雅黑" pitchFamily="34" charset="-122"/>
                  <a:ea typeface="微软雅黑" pitchFamily="34" charset="-122"/>
                  <a:sym typeface="Symbol" pitchFamily="18" charset="2"/>
                </a:rPr>
                <a:t>个比特</a:t>
              </a:r>
              <a:endParaRPr kumimoji="1" lang="zh-CN" altLang="en-US" sz="1197" b="1">
                <a:latin typeface="微软雅黑" pitchFamily="34" charset="-122"/>
                <a:ea typeface="微软雅黑" pitchFamily="34" charset="-122"/>
              </a:endParaRPr>
            </a:p>
          </p:txBody>
        </p:sp>
        <p:sp>
          <p:nvSpPr>
            <p:cNvPr id="101394" name="Line 22"/>
            <p:cNvSpPr>
              <a:spLocks noChangeShapeType="1"/>
            </p:cNvSpPr>
            <p:nvPr/>
          </p:nvSpPr>
          <p:spPr bwMode="auto">
            <a:xfrm>
              <a:off x="2242" y="3190"/>
              <a:ext cx="0" cy="98"/>
            </a:xfrm>
            <a:prstGeom prst="line">
              <a:avLst/>
            </a:prstGeom>
            <a:noFill/>
            <a:ln w="28575">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395" name="Line 23"/>
            <p:cNvSpPr>
              <a:spLocks noChangeShapeType="1"/>
            </p:cNvSpPr>
            <p:nvPr/>
          </p:nvSpPr>
          <p:spPr bwMode="auto">
            <a:xfrm>
              <a:off x="2353" y="3190"/>
              <a:ext cx="0" cy="98"/>
            </a:xfrm>
            <a:prstGeom prst="line">
              <a:avLst/>
            </a:prstGeom>
            <a:noFill/>
            <a:ln w="28575">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396" name="Line 24"/>
            <p:cNvSpPr>
              <a:spLocks noChangeShapeType="1"/>
            </p:cNvSpPr>
            <p:nvPr/>
          </p:nvSpPr>
          <p:spPr bwMode="auto">
            <a:xfrm>
              <a:off x="1963" y="3239"/>
              <a:ext cx="279" cy="0"/>
            </a:xfrm>
            <a:prstGeom prst="line">
              <a:avLst/>
            </a:prstGeom>
            <a:noFill/>
            <a:ln w="28575">
              <a:solidFill>
                <a:srgbClr val="339933"/>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397" name="Line 25"/>
            <p:cNvSpPr>
              <a:spLocks noChangeShapeType="1"/>
            </p:cNvSpPr>
            <p:nvPr/>
          </p:nvSpPr>
          <p:spPr bwMode="auto">
            <a:xfrm flipH="1">
              <a:off x="2353" y="3239"/>
              <a:ext cx="278" cy="0"/>
            </a:xfrm>
            <a:prstGeom prst="line">
              <a:avLst/>
            </a:prstGeom>
            <a:noFill/>
            <a:ln w="28575">
              <a:solidFill>
                <a:srgbClr val="339933"/>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1398" name="Text Box 26"/>
            <p:cNvSpPr txBox="1">
              <a:spLocks noChangeArrowheads="1"/>
            </p:cNvSpPr>
            <p:nvPr/>
          </p:nvSpPr>
          <p:spPr bwMode="auto">
            <a:xfrm>
              <a:off x="2018" y="2913"/>
              <a:ext cx="6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197" b="1">
                  <a:solidFill>
                    <a:srgbClr val="0000FF"/>
                  </a:solidFill>
                  <a:latin typeface="微软雅黑" pitchFamily="34" charset="-122"/>
                  <a:ea typeface="微软雅黑" pitchFamily="34" charset="-122"/>
                </a:rPr>
                <a:t>0.25 </a:t>
              </a:r>
              <a:r>
                <a:rPr kumimoji="1" lang="en-US" altLang="zh-CN" sz="1197" b="1">
                  <a:solidFill>
                    <a:srgbClr val="0000FF"/>
                  </a:solidFill>
                  <a:latin typeface="微软雅黑" pitchFamily="34" charset="-122"/>
                  <a:ea typeface="微软雅黑" pitchFamily="34" charset="-122"/>
                  <a:sym typeface="Symbol" pitchFamily="18" charset="2"/>
                </a:rPr>
                <a:t>s</a:t>
              </a:r>
              <a:endParaRPr kumimoji="1" lang="en-US" altLang="zh-CN" sz="1197" b="1">
                <a:solidFill>
                  <a:srgbClr val="0000FF"/>
                </a:solidFill>
                <a:latin typeface="微软雅黑" pitchFamily="34" charset="-122"/>
                <a:ea typeface="微软雅黑" pitchFamily="34" charset="-122"/>
              </a:endParaRPr>
            </a:p>
          </p:txBody>
        </p:sp>
        <p:sp>
          <p:nvSpPr>
            <p:cNvPr id="101399" name="Text Box 32"/>
            <p:cNvSpPr txBox="1">
              <a:spLocks noChangeArrowheads="1"/>
            </p:cNvSpPr>
            <p:nvPr/>
          </p:nvSpPr>
          <p:spPr bwMode="auto">
            <a:xfrm>
              <a:off x="204" y="3269"/>
              <a:ext cx="937" cy="527"/>
            </a:xfrm>
            <a:prstGeom prst="rect">
              <a:avLst/>
            </a:prstGeom>
            <a:solidFill>
              <a:srgbClr val="3399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596" b="1">
                  <a:solidFill>
                    <a:schemeClr val="bg1"/>
                  </a:solidFill>
                  <a:latin typeface="微软雅黑" pitchFamily="34" charset="-122"/>
                  <a:ea typeface="微软雅黑" pitchFamily="34" charset="-122"/>
                </a:rPr>
                <a:t>带宽为</a:t>
              </a:r>
            </a:p>
            <a:p>
              <a:r>
                <a:rPr lang="en-US" altLang="zh-CN" sz="1596" b="1">
                  <a:solidFill>
                    <a:schemeClr val="bg1"/>
                  </a:solidFill>
                  <a:latin typeface="微软雅黑" pitchFamily="34" charset="-122"/>
                  <a:ea typeface="微软雅黑" pitchFamily="34" charset="-122"/>
                </a:rPr>
                <a:t>4 Mbit/s </a:t>
              </a:r>
            </a:p>
          </p:txBody>
        </p:sp>
      </p:grpSp>
    </p:spTree>
    <p:extLst>
      <p:ext uri="{BB962C8B-B14F-4D97-AF65-F5344CB8AC3E}">
        <p14:creationId xmlns:p14="http://schemas.microsoft.com/office/powerpoint/2010/main" val="2329403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par>
                          <p:cTn id="8" fill="hold" nodeType="with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AutoShape 5"/>
          <p:cNvSpPr>
            <a:spLocks noChangeArrowheads="1"/>
          </p:cNvSpPr>
          <p:nvPr/>
        </p:nvSpPr>
        <p:spPr bwMode="auto">
          <a:xfrm>
            <a:off x="503669" y="2158296"/>
            <a:ext cx="8111263" cy="30870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02403" name="矩形 2"/>
          <p:cNvSpPr>
            <a:spLocks noChangeArrowheads="1"/>
          </p:cNvSpPr>
          <p:nvPr/>
        </p:nvSpPr>
        <p:spPr bwMode="auto">
          <a:xfrm>
            <a:off x="614240" y="2116692"/>
            <a:ext cx="1259977"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itchFamily="34" charset="-122"/>
                <a:ea typeface="微软雅黑" pitchFamily="34" charset="-122"/>
              </a:rPr>
              <a:t>3. </a:t>
            </a:r>
            <a:r>
              <a:rPr lang="zh-CN" altLang="en-US" sz="1994" b="1" dirty="0">
                <a:latin typeface="微软雅黑" pitchFamily="34" charset="-122"/>
                <a:ea typeface="微软雅黑" pitchFamily="34" charset="-122"/>
              </a:rPr>
              <a:t>吞吐量</a:t>
            </a:r>
          </a:p>
        </p:txBody>
      </p:sp>
      <p:sp>
        <p:nvSpPr>
          <p:cNvPr id="102404" name="矩形 3"/>
          <p:cNvSpPr>
            <a:spLocks noChangeArrowheads="1"/>
          </p:cNvSpPr>
          <p:nvPr/>
        </p:nvSpPr>
        <p:spPr bwMode="auto">
          <a:xfrm>
            <a:off x="503669" y="2479664"/>
            <a:ext cx="8111263" cy="22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吞吐量 </a:t>
            </a:r>
            <a:r>
              <a:rPr lang="en-US" altLang="zh-CN" sz="1994" b="1" dirty="0">
                <a:latin typeface="微软雅黑" pitchFamily="34" charset="-122"/>
                <a:ea typeface="微软雅黑" pitchFamily="34" charset="-122"/>
              </a:rPr>
              <a:t>(throughput) </a:t>
            </a:r>
            <a:r>
              <a:rPr lang="zh-CN" altLang="en-US" sz="1994" b="1" dirty="0">
                <a:latin typeface="微软雅黑" pitchFamily="34" charset="-122"/>
                <a:ea typeface="微软雅黑" pitchFamily="34" charset="-122"/>
              </a:rPr>
              <a:t>表示在单位时间内通过某个网络（或信道、接口）的数据量。</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吞吐量更经常地用于对现实世界中的网络的一种测量，以便知道</a:t>
            </a:r>
            <a:r>
              <a:rPr lang="zh-CN" altLang="en-US" sz="1994" b="1" dirty="0">
                <a:solidFill>
                  <a:srgbClr val="0000FF"/>
                </a:solidFill>
                <a:latin typeface="微软雅黑" pitchFamily="34" charset="-122"/>
                <a:ea typeface="微软雅黑" pitchFamily="34" charset="-122"/>
              </a:rPr>
              <a:t>实际上到底有多少数据量能够通过网络</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吞吐量受网络的带宽或网络的额定速率的限制。  </a:t>
            </a:r>
          </a:p>
        </p:txBody>
      </p:sp>
    </p:spTree>
    <p:extLst>
      <p:ext uri="{BB962C8B-B14F-4D97-AF65-F5344CB8AC3E}">
        <p14:creationId xmlns:p14="http://schemas.microsoft.com/office/powerpoint/2010/main" val="39095573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AutoShape 5"/>
          <p:cNvSpPr>
            <a:spLocks noChangeArrowheads="1"/>
          </p:cNvSpPr>
          <p:nvPr/>
        </p:nvSpPr>
        <p:spPr bwMode="auto">
          <a:xfrm>
            <a:off x="503669" y="1484912"/>
            <a:ext cx="8111263" cy="307120"/>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03427" name="矩形 2"/>
          <p:cNvSpPr>
            <a:spLocks noChangeArrowheads="1"/>
          </p:cNvSpPr>
          <p:nvPr/>
        </p:nvSpPr>
        <p:spPr bwMode="auto">
          <a:xfrm>
            <a:off x="512788" y="1432607"/>
            <a:ext cx="1004210"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itchFamily="34" charset="-122"/>
                <a:ea typeface="微软雅黑" pitchFamily="34" charset="-122"/>
              </a:rPr>
              <a:t>4. </a:t>
            </a:r>
            <a:r>
              <a:rPr lang="zh-CN" altLang="en-US" sz="1994" b="1" dirty="0">
                <a:latin typeface="微软雅黑" pitchFamily="34" charset="-122"/>
                <a:ea typeface="微软雅黑" pitchFamily="34" charset="-122"/>
              </a:rPr>
              <a:t>时延</a:t>
            </a:r>
          </a:p>
        </p:txBody>
      </p:sp>
      <p:sp>
        <p:nvSpPr>
          <p:cNvPr id="103428" name="矩形 3"/>
          <p:cNvSpPr>
            <a:spLocks noChangeArrowheads="1"/>
          </p:cNvSpPr>
          <p:nvPr/>
        </p:nvSpPr>
        <p:spPr bwMode="auto">
          <a:xfrm>
            <a:off x="512788" y="1806281"/>
            <a:ext cx="8102144" cy="3468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4950" indent="-284950">
              <a:lnSpc>
                <a:spcPts val="3291"/>
              </a:lnSpc>
              <a:buClr>
                <a:srgbClr val="0070C0"/>
              </a:buClr>
              <a:buFont typeface="Wingdings" pitchFamily="2" charset="2"/>
              <a:buChar char="l"/>
            </a:pPr>
            <a:r>
              <a:rPr lang="zh-CN" altLang="zh-CN" sz="1994" b="1" dirty="0">
                <a:latin typeface="微软雅黑" pitchFamily="34" charset="-122"/>
                <a:ea typeface="微软雅黑" pitchFamily="34" charset="-122"/>
              </a:rPr>
              <a:t>时延</a:t>
            </a:r>
            <a:r>
              <a:rPr lang="en-US" altLang="zh-CN" sz="1994" b="1" dirty="0">
                <a:latin typeface="微软雅黑" pitchFamily="34" charset="-122"/>
                <a:ea typeface="微软雅黑" pitchFamily="34" charset="-122"/>
              </a:rPr>
              <a:t> (delay </a:t>
            </a:r>
            <a:r>
              <a:rPr lang="zh-CN" altLang="zh-CN" sz="1994" b="1" dirty="0">
                <a:latin typeface="微软雅黑" pitchFamily="34" charset="-122"/>
                <a:ea typeface="微软雅黑" pitchFamily="34" charset="-122"/>
              </a:rPr>
              <a:t>或</a:t>
            </a:r>
            <a:r>
              <a:rPr lang="en-US" altLang="zh-CN" sz="1994" b="1" dirty="0">
                <a:latin typeface="微软雅黑" pitchFamily="34" charset="-122"/>
                <a:ea typeface="微软雅黑" pitchFamily="34" charset="-122"/>
              </a:rPr>
              <a:t> latency) </a:t>
            </a:r>
            <a:r>
              <a:rPr lang="zh-CN" altLang="zh-CN" sz="1994" b="1" dirty="0">
                <a:latin typeface="微软雅黑" pitchFamily="34" charset="-122"/>
                <a:ea typeface="微软雅黑" pitchFamily="34" charset="-122"/>
              </a:rPr>
              <a:t>是指数据（一个报文或分组，甚至比特）从网络（或链路）的一端传送到另一端所需的时间</a:t>
            </a:r>
            <a:r>
              <a:rPr lang="zh-CN" altLang="en-US" sz="1994" b="1" dirty="0">
                <a:latin typeface="微软雅黑" pitchFamily="34" charset="-122"/>
                <a:ea typeface="微软雅黑" pitchFamily="34" charset="-122"/>
              </a:rPr>
              <a:t>。</a:t>
            </a:r>
            <a:endParaRPr lang="en-US" altLang="zh-CN" sz="1994"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zh-CN" sz="1994" b="1" dirty="0">
                <a:latin typeface="微软雅黑" pitchFamily="34" charset="-122"/>
                <a:ea typeface="微软雅黑" pitchFamily="34" charset="-122"/>
              </a:rPr>
              <a:t>有时也称为</a:t>
            </a:r>
            <a:r>
              <a:rPr lang="zh-CN" altLang="zh-CN" sz="1994" b="1" dirty="0">
                <a:solidFill>
                  <a:srgbClr val="0000FF"/>
                </a:solidFill>
                <a:latin typeface="微软雅黑" pitchFamily="34" charset="-122"/>
                <a:ea typeface="微软雅黑" pitchFamily="34" charset="-122"/>
              </a:rPr>
              <a:t>延迟</a:t>
            </a:r>
            <a:r>
              <a:rPr lang="zh-CN" altLang="zh-CN" sz="1994" b="1" dirty="0">
                <a:latin typeface="微软雅黑" pitchFamily="34" charset="-122"/>
                <a:ea typeface="微软雅黑" pitchFamily="34" charset="-122"/>
              </a:rPr>
              <a:t>或迟延</a:t>
            </a:r>
            <a:r>
              <a:rPr lang="zh-CN" altLang="en-US" sz="1994" b="1" dirty="0">
                <a:latin typeface="微软雅黑" pitchFamily="34" charset="-122"/>
                <a:ea typeface="微软雅黑" pitchFamily="34" charset="-122"/>
              </a:rPr>
              <a:t>。</a:t>
            </a:r>
            <a:endParaRPr lang="en-US" altLang="zh-CN" sz="1994"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zh-CN" sz="1994" b="1" dirty="0">
                <a:latin typeface="微软雅黑" pitchFamily="34" charset="-122"/>
                <a:ea typeface="微软雅黑" pitchFamily="34" charset="-122"/>
              </a:rPr>
              <a:t>网络中的时延由以下几个不同的部分组成</a:t>
            </a:r>
            <a:r>
              <a:rPr lang="zh-CN" altLang="en-US" sz="1994" b="1" dirty="0">
                <a:latin typeface="微软雅黑" pitchFamily="34" charset="-122"/>
                <a:ea typeface="微软雅黑" pitchFamily="34" charset="-122"/>
              </a:rPr>
              <a:t>：</a:t>
            </a:r>
            <a:endParaRPr lang="en-US" altLang="zh-CN" sz="1994" b="1" dirty="0">
              <a:latin typeface="微软雅黑" pitchFamily="34" charset="-122"/>
              <a:ea typeface="微软雅黑" pitchFamily="34" charset="-122"/>
            </a:endParaRPr>
          </a:p>
          <a:p>
            <a:pPr marL="723456" lvl="1" indent="-455920">
              <a:lnSpc>
                <a:spcPts val="3291"/>
              </a:lnSpc>
              <a:buClr>
                <a:srgbClr val="7030A0"/>
              </a:buClr>
              <a:buFont typeface="+mj-ea"/>
              <a:buAutoNum type="circleNumDbPlain"/>
            </a:pPr>
            <a:r>
              <a:rPr lang="zh-CN" altLang="en-US" sz="1994" b="1" dirty="0">
                <a:latin typeface="微软雅黑" pitchFamily="34" charset="-122"/>
                <a:ea typeface="微软雅黑" pitchFamily="34" charset="-122"/>
              </a:rPr>
              <a:t>发送时延</a:t>
            </a:r>
            <a:endParaRPr lang="en-US" altLang="zh-CN" sz="1994" b="1" dirty="0">
              <a:latin typeface="微软雅黑" pitchFamily="34" charset="-122"/>
              <a:ea typeface="微软雅黑" pitchFamily="34" charset="-122"/>
            </a:endParaRPr>
          </a:p>
          <a:p>
            <a:pPr marL="723456" lvl="1" indent="-455920">
              <a:lnSpc>
                <a:spcPts val="3291"/>
              </a:lnSpc>
              <a:buClr>
                <a:srgbClr val="7030A0"/>
              </a:buClr>
              <a:buFont typeface="+mj-ea"/>
              <a:buAutoNum type="circleNumDbPlain"/>
            </a:pPr>
            <a:r>
              <a:rPr lang="zh-CN" altLang="en-US" sz="1994" b="1" dirty="0">
                <a:latin typeface="微软雅黑" pitchFamily="34" charset="-122"/>
                <a:ea typeface="微软雅黑" pitchFamily="34" charset="-122"/>
              </a:rPr>
              <a:t>传播时延</a:t>
            </a:r>
            <a:endParaRPr lang="en-US" altLang="zh-CN" sz="1994" b="1" dirty="0">
              <a:latin typeface="微软雅黑" pitchFamily="34" charset="-122"/>
              <a:ea typeface="微软雅黑" pitchFamily="34" charset="-122"/>
            </a:endParaRPr>
          </a:p>
          <a:p>
            <a:pPr marL="723456" lvl="1" indent="-455920">
              <a:lnSpc>
                <a:spcPts val="3291"/>
              </a:lnSpc>
              <a:buClr>
                <a:srgbClr val="7030A0"/>
              </a:buClr>
              <a:buFont typeface="+mj-ea"/>
              <a:buAutoNum type="circleNumDbPlain"/>
            </a:pPr>
            <a:r>
              <a:rPr lang="zh-CN" altLang="en-US" sz="1994" b="1" dirty="0">
                <a:latin typeface="微软雅黑" pitchFamily="34" charset="-122"/>
                <a:ea typeface="微软雅黑" pitchFamily="34" charset="-122"/>
              </a:rPr>
              <a:t>处理时延</a:t>
            </a:r>
            <a:endParaRPr lang="en-US" altLang="zh-CN" sz="1994" b="1" dirty="0">
              <a:latin typeface="微软雅黑" pitchFamily="34" charset="-122"/>
              <a:ea typeface="微软雅黑" pitchFamily="34" charset="-122"/>
            </a:endParaRPr>
          </a:p>
          <a:p>
            <a:pPr marL="723456" lvl="1" indent="-455920">
              <a:lnSpc>
                <a:spcPts val="3291"/>
              </a:lnSpc>
              <a:buClr>
                <a:srgbClr val="7030A0"/>
              </a:buClr>
              <a:buFont typeface="+mj-ea"/>
              <a:buAutoNum type="circleNumDbPlain"/>
            </a:pPr>
            <a:r>
              <a:rPr lang="zh-CN" altLang="en-US" sz="1994" b="1" dirty="0">
                <a:latin typeface="微软雅黑" pitchFamily="34" charset="-122"/>
                <a:ea typeface="微软雅黑" pitchFamily="34" charset="-122"/>
              </a:rPr>
              <a:t>排队时延</a:t>
            </a:r>
          </a:p>
        </p:txBody>
      </p:sp>
    </p:spTree>
    <p:extLst>
      <p:ext uri="{BB962C8B-B14F-4D97-AF65-F5344CB8AC3E}">
        <p14:creationId xmlns:p14="http://schemas.microsoft.com/office/powerpoint/2010/main" val="19622775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5"/>
          <p:cNvSpPr>
            <a:spLocks noChangeArrowheads="1"/>
          </p:cNvSpPr>
          <p:nvPr/>
        </p:nvSpPr>
        <p:spPr bwMode="auto">
          <a:xfrm>
            <a:off x="503669" y="1457241"/>
            <a:ext cx="8111263" cy="307120"/>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04451" name="矩形 2"/>
          <p:cNvSpPr>
            <a:spLocks noChangeArrowheads="1"/>
          </p:cNvSpPr>
          <p:nvPr/>
        </p:nvSpPr>
        <p:spPr bwMode="auto">
          <a:xfrm>
            <a:off x="541101" y="1404935"/>
            <a:ext cx="1004210"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itchFamily="34" charset="-122"/>
                <a:ea typeface="微软雅黑" pitchFamily="34" charset="-122"/>
              </a:rPr>
              <a:t>4. </a:t>
            </a:r>
            <a:r>
              <a:rPr lang="zh-CN" altLang="en-US" sz="1994" b="1" dirty="0">
                <a:latin typeface="微软雅黑" pitchFamily="34" charset="-122"/>
                <a:ea typeface="微软雅黑" pitchFamily="34" charset="-122"/>
              </a:rPr>
              <a:t>时延</a:t>
            </a:r>
          </a:p>
        </p:txBody>
      </p:sp>
      <p:sp>
        <p:nvSpPr>
          <p:cNvPr id="104452" name="矩形 3"/>
          <p:cNvSpPr>
            <a:spLocks noChangeArrowheads="1"/>
          </p:cNvSpPr>
          <p:nvPr/>
        </p:nvSpPr>
        <p:spPr bwMode="auto">
          <a:xfrm>
            <a:off x="541101" y="1778608"/>
            <a:ext cx="8073830" cy="22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5920" indent="-455920">
              <a:lnSpc>
                <a:spcPts val="3291"/>
              </a:lnSpc>
              <a:buClr>
                <a:srgbClr val="0070C0"/>
              </a:buClr>
              <a:buFont typeface="+mj-ea"/>
              <a:buAutoNum type="circleNumDbPlain"/>
            </a:pPr>
            <a:r>
              <a:rPr lang="zh-CN" altLang="en-US" sz="1994" b="1" dirty="0">
                <a:solidFill>
                  <a:srgbClr val="0000FF"/>
                </a:solidFill>
                <a:latin typeface="微软雅黑" pitchFamily="34" charset="-122"/>
                <a:ea typeface="微软雅黑" pitchFamily="34" charset="-122"/>
              </a:rPr>
              <a:t>发送时延</a:t>
            </a:r>
            <a:endParaRPr lang="en-US" altLang="zh-CN" sz="1994" b="1" dirty="0">
              <a:solidFill>
                <a:srgbClr val="0000FF"/>
              </a:solidFill>
              <a:latin typeface="微软雅黑" pitchFamily="34" charset="-122"/>
              <a:ea typeface="微软雅黑" pitchFamily="34" charset="-122"/>
            </a:endParaRPr>
          </a:p>
          <a:p>
            <a:pPr marL="631639" lvl="1" indent="-341940">
              <a:lnSpc>
                <a:spcPts val="3291"/>
              </a:lnSpc>
              <a:buClr>
                <a:srgbClr val="7030A0"/>
              </a:buClr>
              <a:buFont typeface="Wingdings" pitchFamily="2" charset="2"/>
              <a:buChar char="l"/>
            </a:pPr>
            <a:r>
              <a:rPr lang="zh-CN" altLang="en-US" sz="1994" b="1" dirty="0">
                <a:latin typeface="微软雅黑" pitchFamily="34" charset="-122"/>
                <a:ea typeface="微软雅黑" pitchFamily="34" charset="-122"/>
              </a:rPr>
              <a:t>也称为</a:t>
            </a:r>
            <a:r>
              <a:rPr lang="zh-CN" altLang="en-US" sz="1994" b="1" dirty="0">
                <a:solidFill>
                  <a:srgbClr val="0000FF"/>
                </a:solidFill>
                <a:latin typeface="微软雅黑" pitchFamily="34" charset="-122"/>
                <a:ea typeface="微软雅黑" pitchFamily="34" charset="-122"/>
              </a:rPr>
              <a:t>传输时延</a:t>
            </a:r>
            <a:r>
              <a:rPr lang="zh-CN" altLang="en-US" sz="1994" b="1" dirty="0">
                <a:latin typeface="微软雅黑" pitchFamily="34" charset="-122"/>
                <a:ea typeface="微软雅黑" pitchFamily="34" charset="-122"/>
              </a:rPr>
              <a:t>。</a:t>
            </a:r>
            <a:endParaRPr lang="en-US" altLang="zh-CN" sz="1994" b="1" dirty="0">
              <a:latin typeface="微软雅黑" pitchFamily="34" charset="-122"/>
              <a:ea typeface="微软雅黑" pitchFamily="34" charset="-122"/>
            </a:endParaRPr>
          </a:p>
          <a:p>
            <a:pPr marL="631639" lvl="1" indent="-341940">
              <a:lnSpc>
                <a:spcPts val="3291"/>
              </a:lnSpc>
              <a:buClr>
                <a:srgbClr val="7030A0"/>
              </a:buClr>
              <a:buFont typeface="Wingdings" pitchFamily="2" charset="2"/>
              <a:buChar char="l"/>
            </a:pPr>
            <a:r>
              <a:rPr lang="zh-CN" altLang="en-US" sz="1994" b="1" dirty="0">
                <a:latin typeface="微软雅黑" pitchFamily="34" charset="-122"/>
                <a:ea typeface="微软雅黑" pitchFamily="34" charset="-122"/>
              </a:rPr>
              <a:t>发送数据时，数据帧从结点进入到传输媒体所需要的时间。</a:t>
            </a:r>
          </a:p>
          <a:p>
            <a:pPr marL="631639" lvl="1" indent="-341940">
              <a:lnSpc>
                <a:spcPts val="3291"/>
              </a:lnSpc>
              <a:buClr>
                <a:srgbClr val="7030A0"/>
              </a:buClr>
              <a:buFont typeface="Wingdings" pitchFamily="2" charset="2"/>
              <a:buChar char="l"/>
            </a:pPr>
            <a:r>
              <a:rPr lang="zh-CN" altLang="en-US" sz="1994" b="1" dirty="0">
                <a:latin typeface="微软雅黑" pitchFamily="34" charset="-122"/>
                <a:ea typeface="微软雅黑" pitchFamily="34" charset="-122"/>
              </a:rPr>
              <a:t>也就是从发送数据帧的第一个比特算起，到该帧的最后一个比特发送完毕所需的时间。 </a:t>
            </a:r>
          </a:p>
        </p:txBody>
      </p:sp>
      <p:grpSp>
        <p:nvGrpSpPr>
          <p:cNvPr id="5" name="组合 4"/>
          <p:cNvGrpSpPr>
            <a:grpSpLocks/>
          </p:cNvGrpSpPr>
          <p:nvPr/>
        </p:nvGrpSpPr>
        <p:grpSpPr bwMode="auto">
          <a:xfrm>
            <a:off x="541101" y="3913436"/>
            <a:ext cx="8073830" cy="1222146"/>
            <a:chOff x="1183014" y="4320061"/>
            <a:chExt cx="6799698" cy="1225550"/>
          </a:xfrm>
        </p:grpSpPr>
        <p:sp>
          <p:nvSpPr>
            <p:cNvPr id="6" name="Rectangle 14"/>
            <p:cNvSpPr>
              <a:spLocks noChangeArrowheads="1"/>
            </p:cNvSpPr>
            <p:nvPr/>
          </p:nvSpPr>
          <p:spPr bwMode="auto">
            <a:xfrm>
              <a:off x="1183014" y="4320061"/>
              <a:ext cx="6799698" cy="1225550"/>
            </a:xfrm>
            <a:prstGeom prst="rect">
              <a:avLst/>
            </a:prstGeom>
            <a:solidFill>
              <a:srgbClr val="0098F6"/>
            </a:solidFill>
            <a:ln w="76200" cmpd="tri">
              <a:noFill/>
              <a:miter lim="800000"/>
              <a:headEnd/>
              <a:tailEnd/>
            </a:ln>
            <a:effectLst/>
            <a:scene3d>
              <a:camera prst="orthographicFront">
                <a:rot lat="0" lon="0" rev="0"/>
              </a:camera>
              <a:lightRig rig="glow" dir="t">
                <a:rot lat="0" lon="0" rev="14100000"/>
              </a:lightRig>
            </a:scene3d>
            <a:sp3d prstMaterial="softEdge">
              <a:bevelT w="127000" prst="artDeco"/>
            </a:sp3d>
            <a:extLst/>
          </p:spPr>
          <p:txBody>
            <a:bodyPr wrap="none" anchor="ctr"/>
            <a:lstStyle/>
            <a:p>
              <a:pPr>
                <a:defRPr/>
              </a:pPr>
              <a:endParaRPr lang="zh-CN" altLang="en-US" sz="1994" b="1">
                <a:ea typeface="黑体" pitchFamily="2" charset="-122"/>
              </a:endParaRPr>
            </a:p>
          </p:txBody>
        </p:sp>
        <p:grpSp>
          <p:nvGrpSpPr>
            <p:cNvPr id="104457" name="组合 6"/>
            <p:cNvGrpSpPr>
              <a:grpSpLocks/>
            </p:cNvGrpSpPr>
            <p:nvPr/>
          </p:nvGrpSpPr>
          <p:grpSpPr bwMode="auto">
            <a:xfrm>
              <a:off x="2386153" y="4518210"/>
              <a:ext cx="4620975" cy="846887"/>
              <a:chOff x="2386153" y="4370700"/>
              <a:chExt cx="4620975" cy="846887"/>
            </a:xfrm>
          </p:grpSpPr>
          <p:sp>
            <p:nvSpPr>
              <p:cNvPr id="104458" name="Text Box 9"/>
              <p:cNvSpPr txBox="1">
                <a:spLocks noChangeArrowheads="1"/>
              </p:cNvSpPr>
              <p:nvPr/>
            </p:nvSpPr>
            <p:spPr bwMode="auto">
              <a:xfrm>
                <a:off x="2386153" y="4602475"/>
                <a:ext cx="1308857" cy="399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994" b="1">
                    <a:solidFill>
                      <a:schemeClr val="bg1"/>
                    </a:solidFill>
                    <a:latin typeface="微软雅黑" pitchFamily="34" charset="-122"/>
                    <a:ea typeface="微软雅黑" pitchFamily="34" charset="-122"/>
                  </a:rPr>
                  <a:t>发送时延 </a:t>
                </a:r>
                <a:r>
                  <a:rPr lang="en-US" altLang="zh-CN" sz="1994" b="1">
                    <a:solidFill>
                      <a:schemeClr val="bg1"/>
                    </a:solidFill>
                    <a:latin typeface="微软雅黑" pitchFamily="34" charset="-122"/>
                    <a:ea typeface="微软雅黑" pitchFamily="34" charset="-122"/>
                  </a:rPr>
                  <a:t>= </a:t>
                </a:r>
              </a:p>
            </p:txBody>
          </p:sp>
          <p:sp>
            <p:nvSpPr>
              <p:cNvPr id="104459" name="Text Box 10"/>
              <p:cNvSpPr txBox="1">
                <a:spLocks noChangeArrowheads="1"/>
              </p:cNvSpPr>
              <p:nvPr/>
            </p:nvSpPr>
            <p:spPr bwMode="auto">
              <a:xfrm>
                <a:off x="4333881" y="4370700"/>
                <a:ext cx="1957765" cy="399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994" b="1" dirty="0">
                    <a:solidFill>
                      <a:schemeClr val="bg1"/>
                    </a:solidFill>
                    <a:latin typeface="微软雅黑" pitchFamily="34" charset="-122"/>
                    <a:ea typeface="微软雅黑" pitchFamily="34" charset="-122"/>
                  </a:rPr>
                  <a:t>数据帧长度（</a:t>
                </a:r>
                <a:r>
                  <a:rPr lang="en-US" altLang="zh-CN" sz="1994" b="1" dirty="0">
                    <a:solidFill>
                      <a:schemeClr val="bg1"/>
                    </a:solidFill>
                    <a:latin typeface="微软雅黑" pitchFamily="34" charset="-122"/>
                    <a:ea typeface="微软雅黑" pitchFamily="34" charset="-122"/>
                  </a:rPr>
                  <a:t>bit</a:t>
                </a:r>
                <a:r>
                  <a:rPr lang="zh-CN" altLang="en-US" sz="1994" b="1" dirty="0">
                    <a:solidFill>
                      <a:schemeClr val="bg1"/>
                    </a:solidFill>
                    <a:latin typeface="微软雅黑" pitchFamily="34" charset="-122"/>
                    <a:ea typeface="微软雅黑" pitchFamily="34" charset="-122"/>
                  </a:rPr>
                  <a:t>）</a:t>
                </a:r>
              </a:p>
            </p:txBody>
          </p:sp>
          <p:sp>
            <p:nvSpPr>
              <p:cNvPr id="104460" name="Text Box 11"/>
              <p:cNvSpPr txBox="1">
                <a:spLocks noChangeArrowheads="1"/>
              </p:cNvSpPr>
              <p:nvPr/>
            </p:nvSpPr>
            <p:spPr bwMode="auto">
              <a:xfrm>
                <a:off x="4337429" y="4818375"/>
                <a:ext cx="1949687" cy="399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994" b="1" dirty="0">
                    <a:solidFill>
                      <a:schemeClr val="bg1"/>
                    </a:solidFill>
                    <a:latin typeface="微软雅黑" pitchFamily="34" charset="-122"/>
                    <a:ea typeface="微软雅黑" pitchFamily="34" charset="-122"/>
                  </a:rPr>
                  <a:t>发送速率（</a:t>
                </a:r>
                <a:r>
                  <a:rPr lang="en-US" altLang="zh-CN" sz="1994" b="1" dirty="0">
                    <a:solidFill>
                      <a:schemeClr val="bg1"/>
                    </a:solidFill>
                    <a:latin typeface="微软雅黑" pitchFamily="34" charset="-122"/>
                    <a:ea typeface="微软雅黑" pitchFamily="34" charset="-122"/>
                  </a:rPr>
                  <a:t>bit/s</a:t>
                </a:r>
                <a:r>
                  <a:rPr lang="zh-CN" altLang="en-US" sz="1994" b="1" dirty="0">
                    <a:solidFill>
                      <a:schemeClr val="bg1"/>
                    </a:solidFill>
                    <a:latin typeface="微软雅黑" pitchFamily="34" charset="-122"/>
                    <a:ea typeface="微软雅黑" pitchFamily="34" charset="-122"/>
                  </a:rPr>
                  <a:t>）</a:t>
                </a:r>
              </a:p>
            </p:txBody>
          </p:sp>
          <p:sp>
            <p:nvSpPr>
              <p:cNvPr id="104461" name="Line 12"/>
              <p:cNvSpPr>
                <a:spLocks noChangeShapeType="1"/>
              </p:cNvSpPr>
              <p:nvPr/>
            </p:nvSpPr>
            <p:spPr bwMode="auto">
              <a:xfrm>
                <a:off x="3780428" y="4805675"/>
                <a:ext cx="32267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grpSp>
      </p:grpSp>
    </p:spTree>
    <p:extLst>
      <p:ext uri="{BB962C8B-B14F-4D97-AF65-F5344CB8AC3E}">
        <p14:creationId xmlns:p14="http://schemas.microsoft.com/office/powerpoint/2010/main" val="1603188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矩形 3"/>
          <p:cNvSpPr>
            <a:spLocks noChangeArrowheads="1"/>
          </p:cNvSpPr>
          <p:nvPr/>
        </p:nvSpPr>
        <p:spPr bwMode="auto">
          <a:xfrm>
            <a:off x="541101" y="1941793"/>
            <a:ext cx="8073830" cy="178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5920" indent="-455920">
              <a:lnSpc>
                <a:spcPts val="3291"/>
              </a:lnSpc>
              <a:buClr>
                <a:srgbClr val="0070C0"/>
              </a:buClr>
              <a:buFont typeface="+mj-ea"/>
              <a:buAutoNum type="circleNumDbPlain" startAt="2"/>
            </a:pPr>
            <a:r>
              <a:rPr lang="zh-CN" altLang="en-US" sz="1994" b="1" dirty="0">
                <a:solidFill>
                  <a:srgbClr val="0000FF"/>
                </a:solidFill>
                <a:latin typeface="微软雅黑" pitchFamily="34" charset="-122"/>
                <a:ea typeface="微软雅黑" pitchFamily="34" charset="-122"/>
              </a:rPr>
              <a:t>传播时延</a:t>
            </a:r>
            <a:endParaRPr lang="en-US" altLang="zh-CN" sz="1994" b="1" dirty="0">
              <a:solidFill>
                <a:srgbClr val="0000FF"/>
              </a:solidFill>
              <a:latin typeface="微软雅黑" pitchFamily="34" charset="-122"/>
              <a:ea typeface="微软雅黑" pitchFamily="34" charset="-122"/>
            </a:endParaRPr>
          </a:p>
          <a:p>
            <a:pPr marL="631639" lvl="1" indent="-341940">
              <a:lnSpc>
                <a:spcPts val="3291"/>
              </a:lnSpc>
              <a:buClr>
                <a:srgbClr val="7030A0"/>
              </a:buClr>
              <a:buFont typeface="Wingdings" pitchFamily="2" charset="2"/>
              <a:buChar char="l"/>
            </a:pPr>
            <a:r>
              <a:rPr lang="zh-CN" altLang="en-US" sz="1994" b="1" dirty="0">
                <a:latin typeface="微软雅黑" pitchFamily="34" charset="-122"/>
                <a:ea typeface="微软雅黑" pitchFamily="34" charset="-122"/>
              </a:rPr>
              <a:t>电磁波在信道中需要传播一定的距离而花费的时间。 </a:t>
            </a:r>
          </a:p>
          <a:p>
            <a:pPr marL="631639" lvl="1" indent="-341940">
              <a:lnSpc>
                <a:spcPts val="3291"/>
              </a:lnSpc>
              <a:buClr>
                <a:srgbClr val="7030A0"/>
              </a:buClr>
              <a:buFont typeface="Wingdings" pitchFamily="2" charset="2"/>
              <a:buChar char="l"/>
            </a:pPr>
            <a:r>
              <a:rPr lang="zh-CN" altLang="en-US" sz="1994" b="1" dirty="0">
                <a:solidFill>
                  <a:srgbClr val="0000FF"/>
                </a:solidFill>
                <a:latin typeface="微软雅黑" pitchFamily="34" charset="-122"/>
                <a:ea typeface="微软雅黑" pitchFamily="34" charset="-122"/>
              </a:rPr>
              <a:t>发送时延与传播时延</a:t>
            </a:r>
            <a:r>
              <a:rPr lang="zh-CN" altLang="zh-CN" sz="1994" b="1" dirty="0">
                <a:solidFill>
                  <a:srgbClr val="0000FF"/>
                </a:solidFill>
                <a:latin typeface="微软雅黑" pitchFamily="34" charset="-122"/>
                <a:ea typeface="微软雅黑" pitchFamily="34" charset="-122"/>
              </a:rPr>
              <a:t>有本质上的不同</a:t>
            </a:r>
            <a:r>
              <a:rPr lang="zh-CN" altLang="en-US" sz="1994" b="1" dirty="0">
                <a:solidFill>
                  <a:srgbClr val="0000FF"/>
                </a:solidFill>
                <a:latin typeface="微软雅黑" pitchFamily="34" charset="-122"/>
                <a:ea typeface="微软雅黑" pitchFamily="34" charset="-122"/>
              </a:rPr>
              <a:t>。</a:t>
            </a:r>
            <a:endParaRPr lang="en-US" altLang="zh-CN" sz="1994" b="1" dirty="0">
              <a:solidFill>
                <a:srgbClr val="0000FF"/>
              </a:solidFill>
              <a:latin typeface="微软雅黑" pitchFamily="34" charset="-122"/>
              <a:ea typeface="微软雅黑" pitchFamily="34" charset="-122"/>
            </a:endParaRPr>
          </a:p>
          <a:p>
            <a:pPr marL="631639" lvl="1" indent="-341940">
              <a:lnSpc>
                <a:spcPts val="3291"/>
              </a:lnSpc>
              <a:buClr>
                <a:srgbClr val="7030A0"/>
              </a:buClr>
              <a:buFont typeface="Wingdings" pitchFamily="2" charset="2"/>
              <a:buChar char="l"/>
            </a:pPr>
            <a:r>
              <a:rPr lang="zh-CN" altLang="en-US" sz="1994" b="1" dirty="0">
                <a:latin typeface="微软雅黑" pitchFamily="34" charset="-122"/>
                <a:ea typeface="微软雅黑" pitchFamily="34" charset="-122"/>
              </a:rPr>
              <a:t>信号</a:t>
            </a:r>
            <a:r>
              <a:rPr lang="zh-CN" altLang="en-US" sz="1994" b="1" dirty="0">
                <a:solidFill>
                  <a:srgbClr val="0000FF"/>
                </a:solidFill>
                <a:latin typeface="微软雅黑" pitchFamily="34" charset="-122"/>
                <a:ea typeface="微软雅黑" pitchFamily="34" charset="-122"/>
              </a:rPr>
              <a:t>发送速率</a:t>
            </a:r>
            <a:r>
              <a:rPr lang="zh-CN" altLang="en-US" sz="1994" b="1" dirty="0">
                <a:latin typeface="微软雅黑" pitchFamily="34" charset="-122"/>
                <a:ea typeface="微软雅黑" pitchFamily="34" charset="-122"/>
              </a:rPr>
              <a:t>和信号在信道上的</a:t>
            </a:r>
            <a:r>
              <a:rPr lang="zh-CN" altLang="en-US" sz="1994" b="1" dirty="0">
                <a:solidFill>
                  <a:srgbClr val="0000FF"/>
                </a:solidFill>
                <a:latin typeface="微软雅黑" pitchFamily="34" charset="-122"/>
                <a:ea typeface="微软雅黑" pitchFamily="34" charset="-122"/>
              </a:rPr>
              <a:t>传播速率</a:t>
            </a:r>
            <a:r>
              <a:rPr lang="zh-CN" altLang="en-US" sz="1994" b="1" dirty="0">
                <a:latin typeface="微软雅黑" pitchFamily="34" charset="-122"/>
                <a:ea typeface="微软雅黑" pitchFamily="34" charset="-122"/>
              </a:rPr>
              <a:t>是</a:t>
            </a:r>
            <a:r>
              <a:rPr lang="zh-CN" altLang="en-US" sz="1994" b="1" dirty="0">
                <a:solidFill>
                  <a:srgbClr val="0000FF"/>
                </a:solidFill>
                <a:latin typeface="微软雅黑" pitchFamily="34" charset="-122"/>
                <a:ea typeface="微软雅黑" pitchFamily="34" charset="-122"/>
              </a:rPr>
              <a:t>完全不同</a:t>
            </a:r>
            <a:r>
              <a:rPr lang="zh-CN" altLang="en-US" sz="1994" b="1" dirty="0">
                <a:latin typeface="微软雅黑" pitchFamily="34" charset="-122"/>
                <a:ea typeface="微软雅黑" pitchFamily="34" charset="-122"/>
              </a:rPr>
              <a:t>的概念。 </a:t>
            </a:r>
          </a:p>
        </p:txBody>
      </p:sp>
      <p:grpSp>
        <p:nvGrpSpPr>
          <p:cNvPr id="12" name="组合 11"/>
          <p:cNvGrpSpPr>
            <a:grpSpLocks/>
          </p:cNvGrpSpPr>
          <p:nvPr/>
        </p:nvGrpSpPr>
        <p:grpSpPr bwMode="auto">
          <a:xfrm>
            <a:off x="541101" y="3772161"/>
            <a:ext cx="8073830" cy="1222146"/>
            <a:chOff x="1183014" y="4070689"/>
            <a:chExt cx="6799698" cy="1225550"/>
          </a:xfrm>
        </p:grpSpPr>
        <p:sp>
          <p:nvSpPr>
            <p:cNvPr id="13" name="Rectangle 14"/>
            <p:cNvSpPr>
              <a:spLocks noChangeArrowheads="1"/>
            </p:cNvSpPr>
            <p:nvPr/>
          </p:nvSpPr>
          <p:spPr bwMode="auto">
            <a:xfrm>
              <a:off x="1183014" y="4070689"/>
              <a:ext cx="6799698" cy="1225550"/>
            </a:xfrm>
            <a:prstGeom prst="rect">
              <a:avLst/>
            </a:prstGeom>
            <a:solidFill>
              <a:srgbClr val="0098F6"/>
            </a:solidFill>
            <a:ln w="76200" cmpd="tri">
              <a:noFill/>
              <a:miter lim="800000"/>
              <a:headEnd/>
              <a:tailEnd/>
            </a:ln>
            <a:effectLst/>
            <a:scene3d>
              <a:camera prst="orthographicFront">
                <a:rot lat="0" lon="0" rev="0"/>
              </a:camera>
              <a:lightRig rig="glow" dir="t">
                <a:rot lat="0" lon="0" rev="14100000"/>
              </a:lightRig>
            </a:scene3d>
            <a:sp3d prstMaterial="softEdge">
              <a:bevelT w="1270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994" b="1">
                <a:ea typeface="黑体" pitchFamily="2" charset="-122"/>
              </a:endParaRPr>
            </a:p>
          </p:txBody>
        </p:sp>
        <p:grpSp>
          <p:nvGrpSpPr>
            <p:cNvPr id="105481" name="组合 13"/>
            <p:cNvGrpSpPr>
              <a:grpSpLocks/>
            </p:cNvGrpSpPr>
            <p:nvPr/>
          </p:nvGrpSpPr>
          <p:grpSpPr bwMode="auto">
            <a:xfrm>
              <a:off x="1844781" y="4232354"/>
              <a:ext cx="5572033" cy="857019"/>
              <a:chOff x="1998609" y="4343452"/>
              <a:chExt cx="5572033" cy="857019"/>
            </a:xfrm>
          </p:grpSpPr>
          <p:sp>
            <p:nvSpPr>
              <p:cNvPr id="105482" name="Text Box 9"/>
              <p:cNvSpPr txBox="1">
                <a:spLocks noChangeArrowheads="1"/>
              </p:cNvSpPr>
              <p:nvPr/>
            </p:nvSpPr>
            <p:spPr bwMode="auto">
              <a:xfrm>
                <a:off x="1998609" y="4554685"/>
                <a:ext cx="1308856" cy="399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994" b="1">
                    <a:solidFill>
                      <a:schemeClr val="bg1"/>
                    </a:solidFill>
                    <a:latin typeface="微软雅黑" pitchFamily="34" charset="-122"/>
                    <a:ea typeface="微软雅黑" pitchFamily="34" charset="-122"/>
                  </a:rPr>
                  <a:t>传播时延 </a:t>
                </a:r>
                <a:r>
                  <a:rPr lang="en-US" altLang="zh-CN" sz="1994" b="1">
                    <a:solidFill>
                      <a:schemeClr val="bg1"/>
                    </a:solidFill>
                    <a:latin typeface="微软雅黑" pitchFamily="34" charset="-122"/>
                    <a:ea typeface="微软雅黑" pitchFamily="34" charset="-122"/>
                  </a:rPr>
                  <a:t>= </a:t>
                </a:r>
              </a:p>
            </p:txBody>
          </p:sp>
          <p:sp>
            <p:nvSpPr>
              <p:cNvPr id="105483" name="Text Box 10"/>
              <p:cNvSpPr txBox="1">
                <a:spLocks noChangeArrowheads="1"/>
              </p:cNvSpPr>
              <p:nvPr/>
            </p:nvSpPr>
            <p:spPr bwMode="auto">
              <a:xfrm>
                <a:off x="4527837" y="4343452"/>
                <a:ext cx="1662928" cy="399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994" b="1">
                    <a:solidFill>
                      <a:schemeClr val="bg1"/>
                    </a:solidFill>
                    <a:latin typeface="微软雅黑" pitchFamily="34" charset="-122"/>
                    <a:ea typeface="微软雅黑" pitchFamily="34" charset="-122"/>
                  </a:rPr>
                  <a:t>信道长度（米）</a:t>
                </a:r>
              </a:p>
            </p:txBody>
          </p:sp>
          <p:sp>
            <p:nvSpPr>
              <p:cNvPr id="105484" name="Text Box 11"/>
              <p:cNvSpPr txBox="1">
                <a:spLocks noChangeArrowheads="1"/>
              </p:cNvSpPr>
              <p:nvPr/>
            </p:nvSpPr>
            <p:spPr bwMode="auto">
              <a:xfrm>
                <a:off x="3429460" y="4800361"/>
                <a:ext cx="414118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994" b="1">
                    <a:solidFill>
                      <a:schemeClr val="bg1"/>
                    </a:solidFill>
                    <a:latin typeface="微软雅黑" pitchFamily="34" charset="-122"/>
                    <a:ea typeface="微软雅黑" pitchFamily="34" charset="-122"/>
                  </a:rPr>
                  <a:t>信号在信道上的传播速率（米</a:t>
                </a:r>
                <a:r>
                  <a:rPr lang="en-US" altLang="zh-CN" sz="1994" b="1">
                    <a:solidFill>
                      <a:schemeClr val="bg1"/>
                    </a:solidFill>
                    <a:latin typeface="微软雅黑" pitchFamily="34" charset="-122"/>
                    <a:ea typeface="微软雅黑" pitchFamily="34" charset="-122"/>
                  </a:rPr>
                  <a:t>/</a:t>
                </a:r>
                <a:r>
                  <a:rPr lang="zh-CN" altLang="en-US" sz="1994" b="1">
                    <a:solidFill>
                      <a:schemeClr val="bg1"/>
                    </a:solidFill>
                    <a:latin typeface="微软雅黑" pitchFamily="34" charset="-122"/>
                    <a:ea typeface="微软雅黑" pitchFamily="34" charset="-122"/>
                  </a:rPr>
                  <a:t>秒）</a:t>
                </a:r>
              </a:p>
            </p:txBody>
          </p:sp>
          <p:sp>
            <p:nvSpPr>
              <p:cNvPr id="105485" name="Line 12"/>
              <p:cNvSpPr>
                <a:spLocks noChangeShapeType="1"/>
              </p:cNvSpPr>
              <p:nvPr/>
            </p:nvSpPr>
            <p:spPr bwMode="auto">
              <a:xfrm>
                <a:off x="3429459" y="4759955"/>
                <a:ext cx="3842413"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grpSp>
      </p:grpSp>
      <p:sp>
        <p:nvSpPr>
          <p:cNvPr id="14" name="AutoShape 5"/>
          <p:cNvSpPr>
            <a:spLocks noChangeArrowheads="1"/>
          </p:cNvSpPr>
          <p:nvPr/>
        </p:nvSpPr>
        <p:spPr bwMode="auto">
          <a:xfrm>
            <a:off x="503669" y="1621375"/>
            <a:ext cx="8111263" cy="307120"/>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 name="矩形 2"/>
          <p:cNvSpPr>
            <a:spLocks noChangeArrowheads="1"/>
          </p:cNvSpPr>
          <p:nvPr/>
        </p:nvSpPr>
        <p:spPr bwMode="auto">
          <a:xfrm>
            <a:off x="541101" y="1569070"/>
            <a:ext cx="1004210"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itchFamily="34" charset="-122"/>
                <a:ea typeface="微软雅黑" pitchFamily="34" charset="-122"/>
              </a:rPr>
              <a:t>4. </a:t>
            </a:r>
            <a:r>
              <a:rPr lang="zh-CN" altLang="en-US" sz="1994" b="1" dirty="0">
                <a:latin typeface="微软雅黑" pitchFamily="34" charset="-122"/>
                <a:ea typeface="微软雅黑" pitchFamily="34" charset="-122"/>
              </a:rPr>
              <a:t>时延</a:t>
            </a:r>
          </a:p>
        </p:txBody>
      </p:sp>
    </p:spTree>
    <p:extLst>
      <p:ext uri="{BB962C8B-B14F-4D97-AF65-F5344CB8AC3E}">
        <p14:creationId xmlns:p14="http://schemas.microsoft.com/office/powerpoint/2010/main" val="288290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矩形 3"/>
          <p:cNvSpPr>
            <a:spLocks noChangeArrowheads="1"/>
          </p:cNvSpPr>
          <p:nvPr/>
        </p:nvSpPr>
        <p:spPr bwMode="auto">
          <a:xfrm>
            <a:off x="541101" y="2190272"/>
            <a:ext cx="8073830" cy="2624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5920" indent="-455920">
              <a:lnSpc>
                <a:spcPts val="3291"/>
              </a:lnSpc>
              <a:buClr>
                <a:srgbClr val="0070C0"/>
              </a:buClr>
              <a:buFont typeface="+mj-ea"/>
              <a:buAutoNum type="circleNumDbPlain" startAt="3"/>
            </a:pPr>
            <a:r>
              <a:rPr lang="zh-CN" altLang="en-US" sz="1994" b="1" dirty="0">
                <a:solidFill>
                  <a:srgbClr val="0000FF"/>
                </a:solidFill>
                <a:latin typeface="微软雅黑" pitchFamily="34" charset="-122"/>
                <a:ea typeface="微软雅黑" pitchFamily="34" charset="-122"/>
              </a:rPr>
              <a:t>处理时延</a:t>
            </a:r>
            <a:endParaRPr lang="en-US" altLang="zh-CN" sz="1994" b="1" dirty="0">
              <a:solidFill>
                <a:srgbClr val="0000FF"/>
              </a:solidFill>
              <a:latin typeface="微软雅黑" pitchFamily="34" charset="-122"/>
              <a:ea typeface="微软雅黑" pitchFamily="34" charset="-122"/>
            </a:endParaRPr>
          </a:p>
          <a:p>
            <a:pPr marL="626890" lvl="1" indent="-341940">
              <a:lnSpc>
                <a:spcPts val="3291"/>
              </a:lnSpc>
              <a:buClr>
                <a:srgbClr val="7030A0"/>
              </a:buClr>
              <a:buFont typeface="Wingdings" pitchFamily="2" charset="2"/>
              <a:buChar char="l"/>
            </a:pPr>
            <a:r>
              <a:rPr lang="zh-CN" altLang="zh-CN" sz="1994" b="1" dirty="0">
                <a:latin typeface="微软雅黑" pitchFamily="34" charset="-122"/>
                <a:ea typeface="微软雅黑" pitchFamily="34" charset="-122"/>
              </a:rPr>
              <a:t>主机或路由器</a:t>
            </a:r>
            <a:r>
              <a:rPr lang="zh-CN" altLang="en-US" sz="1994" b="1" dirty="0">
                <a:latin typeface="微软雅黑" pitchFamily="34" charset="-122"/>
                <a:ea typeface="微软雅黑" pitchFamily="34" charset="-122"/>
              </a:rPr>
              <a:t>在收到分组时，为处理分组（例如分析</a:t>
            </a:r>
            <a:r>
              <a:rPr lang="zh-CN" altLang="zh-CN" sz="1994" b="1" dirty="0">
                <a:latin typeface="微软雅黑" pitchFamily="34" charset="-122"/>
                <a:ea typeface="微软雅黑" pitchFamily="34" charset="-122"/>
              </a:rPr>
              <a:t>首部、提取数据、差错检验或查找路由</a:t>
            </a:r>
            <a:r>
              <a:rPr lang="zh-CN" altLang="en-US" sz="1994" b="1" dirty="0">
                <a:latin typeface="微软雅黑" pitchFamily="34" charset="-122"/>
                <a:ea typeface="微软雅黑" pitchFamily="34" charset="-122"/>
              </a:rPr>
              <a:t>）所花费的时间。 </a:t>
            </a:r>
          </a:p>
          <a:p>
            <a:pPr marL="455920" indent="-455920">
              <a:lnSpc>
                <a:spcPts val="3291"/>
              </a:lnSpc>
              <a:buClr>
                <a:srgbClr val="0070C0"/>
              </a:buClr>
              <a:buFont typeface="+mj-ea"/>
              <a:buAutoNum type="circleNumDbPlain" startAt="4"/>
            </a:pPr>
            <a:r>
              <a:rPr lang="zh-CN" altLang="en-US" sz="1994" b="1" dirty="0">
                <a:solidFill>
                  <a:srgbClr val="0000FF"/>
                </a:solidFill>
                <a:latin typeface="微软雅黑" pitchFamily="34" charset="-122"/>
                <a:ea typeface="微软雅黑" pitchFamily="34" charset="-122"/>
              </a:rPr>
              <a:t>排队时延</a:t>
            </a:r>
            <a:endParaRPr lang="en-US" altLang="zh-CN" sz="1994" b="1" dirty="0">
              <a:solidFill>
                <a:srgbClr val="0000FF"/>
              </a:solidFill>
              <a:latin typeface="微软雅黑" pitchFamily="34" charset="-122"/>
              <a:ea typeface="微软雅黑" pitchFamily="34" charset="-122"/>
            </a:endParaRPr>
          </a:p>
          <a:p>
            <a:pPr marL="626890" lvl="1" indent="-341940">
              <a:lnSpc>
                <a:spcPts val="3291"/>
              </a:lnSpc>
              <a:buClr>
                <a:srgbClr val="7030A0"/>
              </a:buClr>
              <a:buFont typeface="Wingdings" pitchFamily="2" charset="2"/>
              <a:buChar char="l"/>
            </a:pPr>
            <a:r>
              <a:rPr lang="zh-CN" altLang="en-US" sz="1994" b="1" dirty="0">
                <a:latin typeface="微软雅黑" pitchFamily="34" charset="-122"/>
                <a:ea typeface="微软雅黑" pitchFamily="34" charset="-122"/>
              </a:rPr>
              <a:t>分组在路由器输入输出队列中</a:t>
            </a:r>
            <a:r>
              <a:rPr lang="zh-CN" altLang="en-US" sz="1994" b="1" dirty="0">
                <a:solidFill>
                  <a:srgbClr val="0000FF"/>
                </a:solidFill>
                <a:latin typeface="微软雅黑" pitchFamily="34" charset="-122"/>
                <a:ea typeface="微软雅黑" pitchFamily="34" charset="-122"/>
              </a:rPr>
              <a:t>排队等待处理</a:t>
            </a:r>
            <a:r>
              <a:rPr lang="zh-CN" altLang="en-US" sz="1994" b="1" dirty="0">
                <a:latin typeface="微软雅黑" pitchFamily="34" charset="-122"/>
                <a:ea typeface="微软雅黑" pitchFamily="34" charset="-122"/>
              </a:rPr>
              <a:t>所经历的时延。</a:t>
            </a:r>
          </a:p>
          <a:p>
            <a:pPr marL="626890" lvl="1" indent="-341940">
              <a:lnSpc>
                <a:spcPts val="3291"/>
              </a:lnSpc>
              <a:buClr>
                <a:srgbClr val="7030A0"/>
              </a:buClr>
              <a:buFont typeface="Wingdings" pitchFamily="2" charset="2"/>
              <a:buChar char="l"/>
            </a:pPr>
            <a:r>
              <a:rPr lang="zh-CN" altLang="en-US" sz="1994" b="1" dirty="0">
                <a:solidFill>
                  <a:srgbClr val="0000FF"/>
                </a:solidFill>
                <a:latin typeface="微软雅黑" pitchFamily="34" charset="-122"/>
                <a:ea typeface="微软雅黑" pitchFamily="34" charset="-122"/>
              </a:rPr>
              <a:t>排队时延的长短往往取决于网络中当时的通信量。</a:t>
            </a:r>
          </a:p>
        </p:txBody>
      </p:sp>
      <p:sp>
        <p:nvSpPr>
          <p:cNvPr id="5" name="AutoShape 5"/>
          <p:cNvSpPr>
            <a:spLocks noChangeArrowheads="1"/>
          </p:cNvSpPr>
          <p:nvPr/>
        </p:nvSpPr>
        <p:spPr bwMode="auto">
          <a:xfrm>
            <a:off x="503669" y="1831103"/>
            <a:ext cx="8111263" cy="307120"/>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 name="矩形 2"/>
          <p:cNvSpPr>
            <a:spLocks noChangeArrowheads="1"/>
          </p:cNvSpPr>
          <p:nvPr/>
        </p:nvSpPr>
        <p:spPr bwMode="auto">
          <a:xfrm>
            <a:off x="541101" y="1778797"/>
            <a:ext cx="1004210"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itchFamily="34" charset="-122"/>
                <a:ea typeface="微软雅黑" pitchFamily="34" charset="-122"/>
              </a:rPr>
              <a:t>4. </a:t>
            </a:r>
            <a:r>
              <a:rPr lang="zh-CN" altLang="en-US" sz="1994" b="1" dirty="0">
                <a:latin typeface="微软雅黑" pitchFamily="34" charset="-122"/>
                <a:ea typeface="微软雅黑" pitchFamily="34" charset="-122"/>
              </a:rPr>
              <a:t>时延</a:t>
            </a:r>
          </a:p>
        </p:txBody>
      </p:sp>
    </p:spTree>
    <p:extLst>
      <p:ext uri="{BB962C8B-B14F-4D97-AF65-F5344CB8AC3E}">
        <p14:creationId xmlns:p14="http://schemas.microsoft.com/office/powerpoint/2010/main" val="641308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AutoShape 5"/>
          <p:cNvSpPr>
            <a:spLocks noChangeArrowheads="1"/>
          </p:cNvSpPr>
          <p:nvPr/>
        </p:nvSpPr>
        <p:spPr bwMode="auto">
          <a:xfrm>
            <a:off x="503669" y="936574"/>
            <a:ext cx="8111263" cy="387857"/>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795"/>
          </a:p>
        </p:txBody>
      </p:sp>
      <p:sp>
        <p:nvSpPr>
          <p:cNvPr id="90115" name="Rectangle 6"/>
          <p:cNvSpPr>
            <a:spLocks noChangeArrowheads="1"/>
          </p:cNvSpPr>
          <p:nvPr/>
        </p:nvSpPr>
        <p:spPr bwMode="auto">
          <a:xfrm>
            <a:off x="2919269" y="895350"/>
            <a:ext cx="3280064" cy="4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chemeClr val="bg1"/>
                </a:solidFill>
                <a:latin typeface="微软雅黑" pitchFamily="34" charset="-122"/>
                <a:ea typeface="微软雅黑" pitchFamily="34" charset="-122"/>
              </a:rPr>
              <a:t>1.1 </a:t>
            </a:r>
            <a:r>
              <a:rPr lang="zh-CN" altLang="zh-CN" sz="2400" b="1" dirty="0">
                <a:solidFill>
                  <a:schemeClr val="bg1"/>
                </a:solidFill>
                <a:latin typeface="微软雅黑" pitchFamily="34" charset="-122"/>
                <a:ea typeface="微软雅黑" pitchFamily="34" charset="-122"/>
              </a:rPr>
              <a:t>计算机网络的定义</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03669" y="1504950"/>
            <a:ext cx="8111263"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itchFamily="2" charset="2"/>
              <a:buChar char="l"/>
              <a:defRPr/>
            </a:pPr>
            <a:r>
              <a:rPr lang="zh-CN" altLang="en-US" sz="2000" b="1" dirty="0">
                <a:latin typeface="微软雅黑" pitchFamily="34" charset="-122"/>
                <a:ea typeface="微软雅黑" pitchFamily="34" charset="-122"/>
              </a:rPr>
              <a:t>“网络”是一个统称，泛指把人或物互连在一起而形成的系统</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4950" indent="-284950">
              <a:lnSpc>
                <a:spcPts val="3291"/>
              </a:lnSpc>
              <a:buClr>
                <a:srgbClr val="0070C0"/>
              </a:buClr>
              <a:buFont typeface="Wingdings" pitchFamily="2" charset="2"/>
              <a:buChar char="l"/>
              <a:defRPr/>
            </a:pPr>
            <a:r>
              <a:rPr lang="zh-CN" altLang="en-US" sz="2000" b="1" dirty="0" smtClean="0">
                <a:latin typeface="微软雅黑" pitchFamily="34" charset="-122"/>
                <a:ea typeface="微软雅黑" pitchFamily="34" charset="-122"/>
              </a:rPr>
              <a:t>计算机网络</a:t>
            </a:r>
            <a:r>
              <a:rPr lang="zh-CN" altLang="en-US" sz="2000" b="1" dirty="0">
                <a:latin typeface="微软雅黑" pitchFamily="34" charset="-122"/>
                <a:ea typeface="微软雅黑" pitchFamily="34" charset="-122"/>
              </a:rPr>
              <a:t>的精确定义并未统一。</a:t>
            </a:r>
          </a:p>
          <a:p>
            <a:pPr marL="284950" indent="-284950">
              <a:lnSpc>
                <a:spcPts val="3291"/>
              </a:lnSpc>
              <a:buClr>
                <a:srgbClr val="0070C0"/>
              </a:buClr>
              <a:buFont typeface="Wingdings" pitchFamily="2" charset="2"/>
              <a:buChar char="l"/>
              <a:defRPr/>
            </a:pPr>
            <a:r>
              <a:rPr lang="zh-CN" altLang="en-US" sz="2000" b="1" dirty="0">
                <a:latin typeface="微软雅黑" pitchFamily="34" charset="-122"/>
                <a:ea typeface="微软雅黑" pitchFamily="34" charset="-122"/>
              </a:rPr>
              <a:t>较好的定义：</a:t>
            </a:r>
          </a:p>
          <a:p>
            <a:pPr>
              <a:lnSpc>
                <a:spcPts val="3291"/>
              </a:lnSpc>
              <a:buClr>
                <a:srgbClr val="0070C0"/>
              </a:buClr>
              <a:defRPr/>
            </a:pPr>
            <a:r>
              <a:rPr lang="zh-CN" altLang="en-US" sz="2000" b="1" dirty="0">
                <a:solidFill>
                  <a:srgbClr val="0000FF"/>
                </a:solidFill>
                <a:latin typeface="微软雅黑" pitchFamily="34" charset="-122"/>
                <a:ea typeface="微软雅黑" pitchFamily="34" charset="-122"/>
              </a:rPr>
              <a:t>计算机网络主要是由一些通用的、可编程的硬件互连而成的，而这些硬件并非专门用来实现某一特定目的（例如，传送数据或视频信号）。这些可编程的硬件能够用来传送多种不同类型的数据，并能支持广泛的和日益增长的应用。</a:t>
            </a:r>
          </a:p>
        </p:txBody>
      </p:sp>
      <p:sp>
        <p:nvSpPr>
          <p:cNvPr id="5" name="Oval 79"/>
          <p:cNvSpPr>
            <a:spLocks noChangeArrowheads="1"/>
          </p:cNvSpPr>
          <p:nvPr/>
        </p:nvSpPr>
        <p:spPr bwMode="auto">
          <a:xfrm>
            <a:off x="1054100" y="5853092"/>
            <a:ext cx="1434394" cy="717820"/>
          </a:xfrm>
          <a:prstGeom prst="ellipse">
            <a:avLst/>
          </a:prstGeom>
          <a:solidFill>
            <a:srgbClr val="0000FF"/>
          </a:solidFill>
          <a:ln>
            <a:noFill/>
            <a:headEnd/>
            <a:tailEnd/>
          </a:ln>
          <a:extLst/>
        </p:spPr>
        <p:style>
          <a:lnRef idx="2">
            <a:schemeClr val="dk1"/>
          </a:lnRef>
          <a:fillRef idx="1">
            <a:schemeClr val="lt1"/>
          </a:fillRef>
          <a:effectRef idx="0">
            <a:schemeClr val="dk1"/>
          </a:effectRef>
          <a:fontRef idx="minor">
            <a:schemeClr val="dk1"/>
          </a:fontRef>
        </p:style>
        <p:txBody>
          <a:bodyPr wrap="none" anchor="ctr">
            <a:flatTx/>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ctr" eaLnBrk="1" hangingPunct="1"/>
            <a:r>
              <a:rPr lang="zh-CN" altLang="en-US" sz="1795" b="1" dirty="0">
                <a:solidFill>
                  <a:schemeClr val="bg1"/>
                </a:solidFill>
                <a:latin typeface="微软雅黑" pitchFamily="34" charset="-122"/>
                <a:ea typeface="微软雅黑" pitchFamily="34" charset="-122"/>
              </a:rPr>
              <a:t>多种应用</a:t>
            </a:r>
          </a:p>
        </p:txBody>
      </p:sp>
      <p:sp>
        <p:nvSpPr>
          <p:cNvPr id="6" name="矩形 5"/>
          <p:cNvSpPr/>
          <p:nvPr/>
        </p:nvSpPr>
        <p:spPr>
          <a:xfrm>
            <a:off x="2864825" y="4781550"/>
            <a:ext cx="5529046" cy="757359"/>
          </a:xfrm>
          <a:prstGeom prst="rect">
            <a:avLst/>
          </a:prstGeom>
          <a:solidFill>
            <a:srgbClr val="CC00CC"/>
          </a:solidFill>
          <a:ln>
            <a:noFill/>
          </a:ln>
        </p:spPr>
        <p:style>
          <a:lnRef idx="2">
            <a:schemeClr val="dk1"/>
          </a:lnRef>
          <a:fillRef idx="1">
            <a:schemeClr val="lt1"/>
          </a:fillRef>
          <a:effectRef idx="0">
            <a:schemeClr val="dk1"/>
          </a:effectRef>
          <a:fontRef idx="minor">
            <a:schemeClr val="dk1"/>
          </a:fontRef>
        </p:style>
        <p:txBody>
          <a:bodyPr rtlCol="0" anchor="ctr"/>
          <a:lstStyle/>
          <a:p>
            <a:r>
              <a:rPr lang="zh-CN" altLang="en-US" sz="1994" b="1" dirty="0">
                <a:solidFill>
                  <a:schemeClr val="bg1"/>
                </a:solidFill>
                <a:latin typeface="微软雅黑" pitchFamily="34" charset="-122"/>
                <a:ea typeface="微软雅黑" pitchFamily="34" charset="-122"/>
              </a:rPr>
              <a:t>包括：计算机，智能手机，智能传感器等。</a:t>
            </a:r>
          </a:p>
        </p:txBody>
      </p:sp>
      <p:sp>
        <p:nvSpPr>
          <p:cNvPr id="7" name="矩形 6"/>
          <p:cNvSpPr/>
          <p:nvPr/>
        </p:nvSpPr>
        <p:spPr>
          <a:xfrm>
            <a:off x="2864825" y="5853092"/>
            <a:ext cx="5529046" cy="717820"/>
          </a:xfrm>
          <a:prstGeom prst="rect">
            <a:avLst/>
          </a:prstGeom>
          <a:solidFill>
            <a:srgbClr val="0000FF"/>
          </a:solidFill>
          <a:ln>
            <a:noFill/>
          </a:ln>
        </p:spPr>
        <p:style>
          <a:lnRef idx="2">
            <a:schemeClr val="dk1"/>
          </a:lnRef>
          <a:fillRef idx="1">
            <a:schemeClr val="lt1"/>
          </a:fillRef>
          <a:effectRef idx="0">
            <a:schemeClr val="dk1"/>
          </a:effectRef>
          <a:fontRef idx="minor">
            <a:schemeClr val="dk1"/>
          </a:fontRef>
        </p:style>
        <p:txBody>
          <a:bodyPr rtlCol="0" anchor="ctr"/>
          <a:lstStyle/>
          <a:p>
            <a:pPr>
              <a:lnSpc>
                <a:spcPts val="2792"/>
              </a:lnSpc>
            </a:pPr>
            <a:r>
              <a:rPr lang="zh-CN" altLang="en-US" sz="1994" b="1" dirty="0">
                <a:solidFill>
                  <a:schemeClr val="bg1"/>
                </a:solidFill>
                <a:latin typeface="微软雅黑" pitchFamily="34" charset="-122"/>
                <a:ea typeface="微软雅黑" pitchFamily="34" charset="-122"/>
              </a:rPr>
              <a:t>包括：数据、语音、视频，以及今后可能出现的各种应用。</a:t>
            </a:r>
          </a:p>
        </p:txBody>
      </p:sp>
      <p:sp>
        <p:nvSpPr>
          <p:cNvPr id="11" name="Oval 76"/>
          <p:cNvSpPr>
            <a:spLocks noChangeArrowheads="1"/>
          </p:cNvSpPr>
          <p:nvPr/>
        </p:nvSpPr>
        <p:spPr bwMode="auto">
          <a:xfrm>
            <a:off x="1054100" y="4839137"/>
            <a:ext cx="1434394" cy="687624"/>
          </a:xfrm>
          <a:prstGeom prst="ellipse">
            <a:avLst/>
          </a:prstGeom>
          <a:solidFill>
            <a:srgbClr val="CC00CC"/>
          </a:solidFill>
          <a:ln>
            <a:noFill/>
            <a:headEnd/>
            <a:tailEnd/>
          </a:ln>
          <a:extLst/>
        </p:spPr>
        <p:style>
          <a:lnRef idx="2">
            <a:schemeClr val="dk1"/>
          </a:lnRef>
          <a:fillRef idx="1">
            <a:schemeClr val="lt1"/>
          </a:fillRef>
          <a:effectRef idx="0">
            <a:schemeClr val="dk1"/>
          </a:effectRef>
          <a:fontRef idx="minor">
            <a:schemeClr val="dk1"/>
          </a:fontRef>
        </p:style>
        <p:txBody>
          <a:bodyPr wrap="none" anchor="ctr">
            <a:flatTx/>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ctr" eaLnBrk="1" hangingPunct="1"/>
            <a:r>
              <a:rPr lang="zh-CN" altLang="en-US" sz="1994" b="1" dirty="0">
                <a:solidFill>
                  <a:schemeClr val="bg1"/>
                </a:solidFill>
                <a:latin typeface="微软雅黑" pitchFamily="34" charset="-122"/>
                <a:ea typeface="微软雅黑" pitchFamily="34" charset="-122"/>
              </a:rPr>
              <a:t>多种硬件</a:t>
            </a:r>
          </a:p>
        </p:txBody>
      </p:sp>
    </p:spTree>
    <p:extLst>
      <p:ext uri="{BB962C8B-B14F-4D97-AF65-F5344CB8AC3E}">
        <p14:creationId xmlns:p14="http://schemas.microsoft.com/office/powerpoint/2010/main" val="9403995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矩形 3"/>
          <p:cNvSpPr>
            <a:spLocks noChangeArrowheads="1"/>
          </p:cNvSpPr>
          <p:nvPr/>
        </p:nvSpPr>
        <p:spPr bwMode="auto">
          <a:xfrm>
            <a:off x="503668" y="1935587"/>
            <a:ext cx="2641933" cy="178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291"/>
              </a:lnSpc>
              <a:spcBef>
                <a:spcPts val="598"/>
              </a:spcBef>
            </a:pPr>
            <a:r>
              <a:rPr lang="zh-CN" altLang="en-US" sz="1994" b="1" dirty="0">
                <a:latin typeface="微软雅黑" pitchFamily="34" charset="-122"/>
                <a:ea typeface="微软雅黑" pitchFamily="34" charset="-122"/>
              </a:rPr>
              <a:t>数据在网络中经历的总时延就是发送时延、传播时延、处理时延和排队时延</a:t>
            </a:r>
            <a:r>
              <a:rPr lang="zh-CN" altLang="en-US" sz="1994" b="1" dirty="0">
                <a:solidFill>
                  <a:srgbClr val="0000FF"/>
                </a:solidFill>
                <a:latin typeface="微软雅黑" pitchFamily="34" charset="-122"/>
                <a:ea typeface="微软雅黑" pitchFamily="34" charset="-122"/>
              </a:rPr>
              <a:t>之和</a:t>
            </a:r>
            <a:r>
              <a:rPr lang="zh-CN" altLang="en-US" sz="1994" b="1" dirty="0">
                <a:latin typeface="微软雅黑" pitchFamily="34" charset="-122"/>
                <a:ea typeface="微软雅黑" pitchFamily="34" charset="-122"/>
              </a:rPr>
              <a:t>。</a:t>
            </a:r>
          </a:p>
        </p:txBody>
      </p:sp>
      <p:grpSp>
        <p:nvGrpSpPr>
          <p:cNvPr id="12" name="组合 11"/>
          <p:cNvGrpSpPr>
            <a:grpSpLocks/>
          </p:cNvGrpSpPr>
          <p:nvPr/>
        </p:nvGrpSpPr>
        <p:grpSpPr bwMode="auto">
          <a:xfrm>
            <a:off x="3145601" y="2081231"/>
            <a:ext cx="5469330" cy="1991528"/>
            <a:chOff x="1805340" y="2810672"/>
            <a:chExt cx="5552577" cy="1998086"/>
          </a:xfrm>
        </p:grpSpPr>
        <p:sp>
          <p:nvSpPr>
            <p:cNvPr id="13" name="Rectangle 14"/>
            <p:cNvSpPr>
              <a:spLocks noChangeArrowheads="1"/>
            </p:cNvSpPr>
            <p:nvPr/>
          </p:nvSpPr>
          <p:spPr bwMode="auto">
            <a:xfrm>
              <a:off x="1805340" y="2810672"/>
              <a:ext cx="5552577" cy="1998086"/>
            </a:xfrm>
            <a:prstGeom prst="rect">
              <a:avLst/>
            </a:prstGeom>
            <a:solidFill>
              <a:srgbClr val="0098F6"/>
            </a:solidFill>
            <a:ln w="76200" cmpd="tri">
              <a:noFill/>
              <a:miter lim="800000"/>
              <a:headEnd/>
              <a:tailEnd/>
            </a:ln>
            <a:effectLst/>
            <a:scene3d>
              <a:camera prst="orthographicFront">
                <a:rot lat="0" lon="0" rev="0"/>
              </a:camera>
              <a:lightRig rig="glow" dir="t">
                <a:rot lat="0" lon="0" rev="14100000"/>
              </a:lightRig>
            </a:scene3d>
            <a:sp3d prstMaterial="softEdge">
              <a:bevelT w="127000" prst="artDeco"/>
            </a:sp3d>
            <a:extLst/>
          </p:spPr>
          <p:txBody>
            <a:bodyPr wrap="none" anchor="ctr"/>
            <a:lstStyle/>
            <a:p>
              <a:pPr>
                <a:defRPr/>
              </a:pPr>
              <a:endParaRPr lang="zh-CN" altLang="en-US" sz="1994" b="1">
                <a:ea typeface="黑体" pitchFamily="2" charset="-122"/>
              </a:endParaRPr>
            </a:p>
          </p:txBody>
        </p:sp>
        <p:sp>
          <p:nvSpPr>
            <p:cNvPr id="107534" name="矩形 13"/>
            <p:cNvSpPr>
              <a:spLocks noChangeArrowheads="1"/>
            </p:cNvSpPr>
            <p:nvPr/>
          </p:nvSpPr>
          <p:spPr bwMode="auto">
            <a:xfrm>
              <a:off x="3199378" y="3098256"/>
              <a:ext cx="2775165" cy="143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598"/>
                </a:spcBef>
              </a:pPr>
              <a:r>
                <a:rPr lang="zh-CN" altLang="en-US" sz="1795" b="1">
                  <a:solidFill>
                    <a:schemeClr val="bg1"/>
                  </a:solidFill>
                  <a:latin typeface="微软雅黑" pitchFamily="34" charset="-122"/>
                  <a:ea typeface="微软雅黑" pitchFamily="34" charset="-122"/>
                </a:rPr>
                <a:t>总时延  </a:t>
              </a:r>
              <a:r>
                <a:rPr lang="en-US" altLang="zh-CN" sz="1795" b="1">
                  <a:solidFill>
                    <a:schemeClr val="bg1"/>
                  </a:solidFill>
                  <a:latin typeface="微软雅黑" pitchFamily="34" charset="-122"/>
                  <a:ea typeface="微软雅黑" pitchFamily="34" charset="-122"/>
                </a:rPr>
                <a:t>= </a:t>
              </a:r>
              <a:r>
                <a:rPr lang="zh-CN" altLang="en-US" sz="1795" b="1">
                  <a:solidFill>
                    <a:schemeClr val="bg1"/>
                  </a:solidFill>
                  <a:latin typeface="微软雅黑" pitchFamily="34" charset="-122"/>
                  <a:ea typeface="微软雅黑" pitchFamily="34" charset="-122"/>
                </a:rPr>
                <a:t>发送时延 </a:t>
              </a:r>
              <a:r>
                <a:rPr lang="en-US" altLang="zh-CN" sz="1795" b="1">
                  <a:solidFill>
                    <a:schemeClr val="bg1"/>
                  </a:solidFill>
                  <a:latin typeface="微软雅黑" pitchFamily="34" charset="-122"/>
                  <a:ea typeface="微软雅黑" pitchFamily="34" charset="-122"/>
                </a:rPr>
                <a:t> </a:t>
              </a:r>
            </a:p>
            <a:p>
              <a:pPr>
                <a:spcBef>
                  <a:spcPts val="598"/>
                </a:spcBef>
              </a:pPr>
              <a:r>
                <a:rPr lang="en-US" altLang="zh-CN" sz="1795" b="1">
                  <a:solidFill>
                    <a:schemeClr val="bg1"/>
                  </a:solidFill>
                  <a:latin typeface="微软雅黑" pitchFamily="34" charset="-122"/>
                  <a:ea typeface="微软雅黑" pitchFamily="34" charset="-122"/>
                </a:rPr>
                <a:t>	+ </a:t>
              </a:r>
              <a:r>
                <a:rPr lang="zh-CN" altLang="en-US" sz="1795" b="1">
                  <a:solidFill>
                    <a:schemeClr val="bg1"/>
                  </a:solidFill>
                  <a:latin typeface="微软雅黑" pitchFamily="34" charset="-122"/>
                  <a:ea typeface="微软雅黑" pitchFamily="34" charset="-122"/>
                </a:rPr>
                <a:t>传播时延 </a:t>
              </a:r>
              <a:r>
                <a:rPr lang="en-US" altLang="zh-CN" sz="1795" b="1">
                  <a:solidFill>
                    <a:schemeClr val="bg1"/>
                  </a:solidFill>
                  <a:latin typeface="微软雅黑" pitchFamily="34" charset="-122"/>
                  <a:ea typeface="微软雅黑" pitchFamily="34" charset="-122"/>
                </a:rPr>
                <a:t> </a:t>
              </a:r>
            </a:p>
            <a:p>
              <a:pPr>
                <a:spcBef>
                  <a:spcPts val="598"/>
                </a:spcBef>
              </a:pPr>
              <a:r>
                <a:rPr lang="en-US" altLang="zh-CN" sz="1795" b="1">
                  <a:solidFill>
                    <a:schemeClr val="bg1"/>
                  </a:solidFill>
                  <a:latin typeface="微软雅黑" pitchFamily="34" charset="-122"/>
                  <a:ea typeface="微软雅黑" pitchFamily="34" charset="-122"/>
                </a:rPr>
                <a:t>	+ </a:t>
              </a:r>
              <a:r>
                <a:rPr lang="zh-CN" altLang="en-US" sz="1795" b="1">
                  <a:solidFill>
                    <a:schemeClr val="bg1"/>
                  </a:solidFill>
                  <a:latin typeface="微软雅黑" pitchFamily="34" charset="-122"/>
                  <a:ea typeface="微软雅黑" pitchFamily="34" charset="-122"/>
                </a:rPr>
                <a:t>处理时延 </a:t>
              </a:r>
              <a:r>
                <a:rPr lang="en-US" altLang="zh-CN" sz="1795" b="1">
                  <a:solidFill>
                    <a:schemeClr val="bg1"/>
                  </a:solidFill>
                  <a:latin typeface="微软雅黑" pitchFamily="34" charset="-122"/>
                  <a:ea typeface="微软雅黑" pitchFamily="34" charset="-122"/>
                </a:rPr>
                <a:t> </a:t>
              </a:r>
            </a:p>
            <a:p>
              <a:pPr>
                <a:spcBef>
                  <a:spcPts val="598"/>
                </a:spcBef>
              </a:pPr>
              <a:r>
                <a:rPr lang="en-US" altLang="zh-CN" sz="1795" b="1">
                  <a:solidFill>
                    <a:schemeClr val="bg1"/>
                  </a:solidFill>
                  <a:latin typeface="微软雅黑" pitchFamily="34" charset="-122"/>
                  <a:ea typeface="微软雅黑" pitchFamily="34" charset="-122"/>
                </a:rPr>
                <a:t>	+ </a:t>
              </a:r>
              <a:r>
                <a:rPr lang="zh-CN" altLang="en-US" sz="1795" b="1">
                  <a:solidFill>
                    <a:schemeClr val="bg1"/>
                  </a:solidFill>
                  <a:latin typeface="微软雅黑" pitchFamily="34" charset="-122"/>
                  <a:ea typeface="微软雅黑" pitchFamily="34" charset="-122"/>
                </a:rPr>
                <a:t>排队时延</a:t>
              </a:r>
            </a:p>
          </p:txBody>
        </p:sp>
      </p:grpSp>
      <p:grpSp>
        <p:nvGrpSpPr>
          <p:cNvPr id="17" name="组合 16"/>
          <p:cNvGrpSpPr>
            <a:grpSpLocks/>
          </p:cNvGrpSpPr>
          <p:nvPr/>
        </p:nvGrpSpPr>
        <p:grpSpPr bwMode="auto">
          <a:xfrm>
            <a:off x="3145601" y="4200989"/>
            <a:ext cx="5469330" cy="915026"/>
            <a:chOff x="3154679" y="3429001"/>
            <a:chExt cx="4828033" cy="917489"/>
          </a:xfrm>
        </p:grpSpPr>
        <p:sp>
          <p:nvSpPr>
            <p:cNvPr id="15" name="对角圆角矩形 14"/>
            <p:cNvSpPr/>
            <p:nvPr/>
          </p:nvSpPr>
          <p:spPr>
            <a:xfrm>
              <a:off x="3154679" y="3429001"/>
              <a:ext cx="4828033" cy="917489"/>
            </a:xfrm>
            <a:prstGeom prst="round2Diag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107530" name="矩形 15"/>
            <p:cNvSpPr>
              <a:spLocks noChangeArrowheads="1"/>
            </p:cNvSpPr>
            <p:nvPr/>
          </p:nvSpPr>
          <p:spPr bwMode="auto">
            <a:xfrm>
              <a:off x="3487534" y="3566161"/>
              <a:ext cx="4343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795" b="1" dirty="0">
                  <a:solidFill>
                    <a:schemeClr val="bg1"/>
                  </a:solidFill>
                  <a:latin typeface="微软雅黑" pitchFamily="34" charset="-122"/>
                  <a:ea typeface="微软雅黑" pitchFamily="34" charset="-122"/>
                </a:rPr>
                <a:t>必须指出，在总时延中，究竟是哪一种时延占主导地位，必须具体分析</a:t>
              </a:r>
              <a:r>
                <a:rPr lang="zh-CN" altLang="en-US" sz="1795" b="1" dirty="0">
                  <a:solidFill>
                    <a:schemeClr val="bg1"/>
                  </a:solidFill>
                  <a:latin typeface="微软雅黑" pitchFamily="34" charset="-122"/>
                  <a:ea typeface="微软雅黑" pitchFamily="34" charset="-122"/>
                </a:rPr>
                <a:t>。</a:t>
              </a:r>
            </a:p>
          </p:txBody>
        </p:sp>
      </p:grpSp>
      <p:sp>
        <p:nvSpPr>
          <p:cNvPr id="11" name="AutoShape 5"/>
          <p:cNvSpPr>
            <a:spLocks noChangeArrowheads="1"/>
          </p:cNvSpPr>
          <p:nvPr/>
        </p:nvSpPr>
        <p:spPr bwMode="auto">
          <a:xfrm>
            <a:off x="503669" y="1575782"/>
            <a:ext cx="8111263" cy="307120"/>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4" name="矩形 2"/>
          <p:cNvSpPr>
            <a:spLocks noChangeArrowheads="1"/>
          </p:cNvSpPr>
          <p:nvPr/>
        </p:nvSpPr>
        <p:spPr bwMode="auto">
          <a:xfrm>
            <a:off x="541101" y="1523477"/>
            <a:ext cx="1080940"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itchFamily="34" charset="-122"/>
                <a:ea typeface="微软雅黑" pitchFamily="34" charset="-122"/>
              </a:rPr>
              <a:t>4. </a:t>
            </a:r>
            <a:r>
              <a:rPr lang="zh-CN" altLang="en-US" sz="1994" b="1" dirty="0">
                <a:latin typeface="微软雅黑" pitchFamily="34" charset="-122"/>
                <a:ea typeface="微软雅黑" pitchFamily="34" charset="-122"/>
              </a:rPr>
              <a:t>时延 </a:t>
            </a:r>
          </a:p>
        </p:txBody>
      </p:sp>
    </p:spTree>
    <p:extLst>
      <p:ext uri="{BB962C8B-B14F-4D97-AF65-F5344CB8AC3E}">
        <p14:creationId xmlns:p14="http://schemas.microsoft.com/office/powerpoint/2010/main" val="4262443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par>
                          <p:cTn id="8" fill="hold" nodeType="afterGroup">
                            <p:stCondLst>
                              <p:cond delay="1000"/>
                            </p:stCondLst>
                            <p:childTnLst>
                              <p:par>
                                <p:cTn id="9" presetID="10" presetClass="entr" presetSubtype="0" fill="hold" nodeType="afterEffect">
                                  <p:stCondLst>
                                    <p:cond delay="100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3668" y="2012525"/>
            <a:ext cx="8111263" cy="31915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108549" name="AutoShape 5"/>
          <p:cNvSpPr>
            <a:spLocks noChangeArrowheads="1"/>
          </p:cNvSpPr>
          <p:nvPr/>
        </p:nvSpPr>
        <p:spPr bwMode="auto">
          <a:xfrm>
            <a:off x="503669" y="1541904"/>
            <a:ext cx="8111263"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795"/>
          </a:p>
        </p:txBody>
      </p:sp>
      <p:sp>
        <p:nvSpPr>
          <p:cNvPr id="108550" name="Rectangle 6"/>
          <p:cNvSpPr>
            <a:spLocks noChangeArrowheads="1"/>
          </p:cNvSpPr>
          <p:nvPr/>
        </p:nvSpPr>
        <p:spPr bwMode="auto">
          <a:xfrm>
            <a:off x="3188344" y="1518157"/>
            <a:ext cx="2741912"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itchFamily="34" charset="-122"/>
              </a:rPr>
              <a:t>四种时延所产生的地方</a:t>
            </a:r>
          </a:p>
        </p:txBody>
      </p:sp>
      <p:sp>
        <p:nvSpPr>
          <p:cNvPr id="108551" name="Rectangle 7"/>
          <p:cNvSpPr>
            <a:spLocks noChangeArrowheads="1"/>
          </p:cNvSpPr>
          <p:nvPr/>
        </p:nvSpPr>
        <p:spPr bwMode="auto">
          <a:xfrm>
            <a:off x="2677007" y="4028939"/>
            <a:ext cx="3838993" cy="169390"/>
          </a:xfrm>
          <a:prstGeom prst="rect">
            <a:avLst/>
          </a:prstGeom>
          <a:gradFill rotWithShape="1">
            <a:gsLst>
              <a:gs pos="0">
                <a:srgbClr val="339933"/>
              </a:gs>
              <a:gs pos="50000">
                <a:srgbClr val="CDF3CD"/>
              </a:gs>
              <a:gs pos="100000">
                <a:srgbClr val="339933"/>
              </a:gs>
            </a:gsLst>
            <a:lin ang="5400000" scaled="1"/>
          </a:gradFill>
          <a:ln w="9525">
            <a:solidFill>
              <a:schemeClr val="folHlink"/>
            </a:solidFill>
            <a:miter lim="800000"/>
            <a:headEnd/>
            <a:tailEnd/>
          </a:ln>
        </p:spPr>
        <p:txBody>
          <a:bodyPr wrap="none" anchor="ctr"/>
          <a:lstStyle/>
          <a:p>
            <a:endParaRPr lang="zh-CN" altLang="en-US" sz="1197" b="1">
              <a:ea typeface="黑体" pitchFamily="49" charset="-122"/>
            </a:endParaRPr>
          </a:p>
        </p:txBody>
      </p:sp>
      <p:sp>
        <p:nvSpPr>
          <p:cNvPr id="8" name="Oval 9"/>
          <p:cNvSpPr>
            <a:spLocks noChangeArrowheads="1"/>
          </p:cNvSpPr>
          <p:nvPr/>
        </p:nvSpPr>
        <p:spPr bwMode="auto">
          <a:xfrm>
            <a:off x="1795648" y="3686243"/>
            <a:ext cx="944412" cy="854452"/>
          </a:xfrm>
          <a:prstGeom prst="ellipse">
            <a:avLst/>
          </a:prstGeom>
          <a:gradFill flip="none" rotWithShape="1">
            <a:gsLst>
              <a:gs pos="2000">
                <a:srgbClr val="CDF3CD"/>
              </a:gs>
              <a:gs pos="100000">
                <a:srgbClr val="339933"/>
              </a:gs>
            </a:gsLst>
            <a:path path="circle">
              <a:fillToRect l="50000" t="50000" r="50000" b="50000"/>
            </a:path>
            <a:tileRect/>
          </a:gradFill>
          <a:ln w="9525">
            <a:noFill/>
            <a:round/>
            <a:headEnd/>
            <a:tailEnd/>
          </a:ln>
          <a:effectLst/>
          <a:extLst/>
        </p:spPr>
        <p:txBody>
          <a:bodyPr wrap="none" anchor="ctr"/>
          <a:lstStyle/>
          <a:p>
            <a:pPr>
              <a:defRPr/>
            </a:pPr>
            <a:endParaRPr lang="zh-CN" altLang="en-US" sz="1197" b="1">
              <a:ea typeface="黑体" pitchFamily="2" charset="-122"/>
            </a:endParaRPr>
          </a:p>
        </p:txBody>
      </p:sp>
      <p:sp>
        <p:nvSpPr>
          <p:cNvPr id="108555" name="Oval 10"/>
          <p:cNvSpPr>
            <a:spLocks noChangeArrowheads="1"/>
          </p:cNvSpPr>
          <p:nvPr/>
        </p:nvSpPr>
        <p:spPr bwMode="auto">
          <a:xfrm>
            <a:off x="6452676" y="3686991"/>
            <a:ext cx="945105" cy="853285"/>
          </a:xfrm>
          <a:prstGeom prst="ellipse">
            <a:avLst/>
          </a:prstGeom>
          <a:gradFill rotWithShape="1">
            <a:gsLst>
              <a:gs pos="0">
                <a:srgbClr val="85D1F7"/>
              </a:gs>
              <a:gs pos="100000">
                <a:srgbClr val="0070C0"/>
              </a:gs>
            </a:gsLst>
            <a:path path="shape">
              <a:fillToRect l="50000" t="50000" r="50000" b="50000"/>
            </a:path>
          </a:gradFill>
          <a:ln w="9525">
            <a:solidFill>
              <a:schemeClr val="folHlink"/>
            </a:solidFill>
            <a:round/>
            <a:headEnd/>
            <a:tailEnd/>
          </a:ln>
        </p:spPr>
        <p:txBody>
          <a:bodyPr wrap="none" anchor="ctr"/>
          <a:lstStyle/>
          <a:p>
            <a:endParaRPr lang="zh-CN" altLang="en-US" sz="1197" b="1">
              <a:ea typeface="黑体" pitchFamily="49" charset="-122"/>
            </a:endParaRPr>
          </a:p>
        </p:txBody>
      </p:sp>
      <p:grpSp>
        <p:nvGrpSpPr>
          <p:cNvPr id="108556" name="Group 11"/>
          <p:cNvGrpSpPr>
            <a:grpSpLocks/>
          </p:cNvGrpSpPr>
          <p:nvPr/>
        </p:nvGrpSpPr>
        <p:grpSpPr bwMode="auto">
          <a:xfrm>
            <a:off x="2046937" y="3948201"/>
            <a:ext cx="503423" cy="294455"/>
            <a:chOff x="1567" y="1056"/>
            <a:chExt cx="384" cy="336"/>
          </a:xfrm>
        </p:grpSpPr>
        <p:sp>
          <p:nvSpPr>
            <p:cNvPr id="11" name="Rectangle 12"/>
            <p:cNvSpPr>
              <a:spLocks noChangeArrowheads="1"/>
            </p:cNvSpPr>
            <p:nvPr/>
          </p:nvSpPr>
          <p:spPr bwMode="auto">
            <a:xfrm>
              <a:off x="1664" y="1056"/>
              <a:ext cx="287" cy="336"/>
            </a:xfrm>
            <a:prstGeom prst="rect">
              <a:avLst/>
            </a:prstGeom>
            <a:solidFill>
              <a:srgbClr val="85D1F7"/>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197"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黑体" pitchFamily="2" charset="-122"/>
              </a:endParaRPr>
            </a:p>
          </p:txBody>
        </p:sp>
        <p:sp>
          <p:nvSpPr>
            <p:cNvPr id="108579"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8580"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8581"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8582"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grpSp>
      <p:sp>
        <p:nvSpPr>
          <p:cNvPr id="108557" name="Line 17"/>
          <p:cNvSpPr>
            <a:spLocks noChangeShapeType="1"/>
          </p:cNvSpPr>
          <p:nvPr/>
        </p:nvSpPr>
        <p:spPr bwMode="auto">
          <a:xfrm>
            <a:off x="2547193" y="4106510"/>
            <a:ext cx="188387" cy="316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8558" name="Rectangle 18"/>
          <p:cNvSpPr>
            <a:spLocks noChangeArrowheads="1"/>
          </p:cNvSpPr>
          <p:nvPr/>
        </p:nvSpPr>
        <p:spPr bwMode="auto">
          <a:xfrm>
            <a:off x="2597852" y="4046353"/>
            <a:ext cx="118731" cy="123481"/>
          </a:xfrm>
          <a:prstGeom prst="rect">
            <a:avLst/>
          </a:prstGeom>
          <a:solidFill>
            <a:srgbClr val="9AFEA6"/>
          </a:solidFill>
          <a:ln w="9525">
            <a:solidFill>
              <a:srgbClr val="0000FF"/>
            </a:solidFill>
            <a:miter lim="800000"/>
            <a:headEnd/>
            <a:tailEnd/>
          </a:ln>
        </p:spPr>
        <p:txBody>
          <a:bodyPr wrap="none" anchor="ctr"/>
          <a:lstStyle/>
          <a:p>
            <a:endParaRPr lang="zh-CN" altLang="en-US" sz="1197" b="1">
              <a:ea typeface="黑体" pitchFamily="49" charset="-122"/>
            </a:endParaRPr>
          </a:p>
        </p:txBody>
      </p:sp>
      <p:sp>
        <p:nvSpPr>
          <p:cNvPr id="108559" name="AutoShape 21"/>
          <p:cNvSpPr>
            <a:spLocks noChangeArrowheads="1"/>
          </p:cNvSpPr>
          <p:nvPr/>
        </p:nvSpPr>
        <p:spPr bwMode="auto">
          <a:xfrm>
            <a:off x="3117105" y="4062183"/>
            <a:ext cx="880198" cy="113983"/>
          </a:xfrm>
          <a:prstGeom prst="rightArrow">
            <a:avLst>
              <a:gd name="adj1" fmla="val 50000"/>
              <a:gd name="adj2" fmla="val 178219"/>
            </a:avLst>
          </a:prstGeom>
          <a:solidFill>
            <a:srgbClr val="1956B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sz="1197" b="1">
              <a:ea typeface="黑体" pitchFamily="49" charset="-122"/>
            </a:endParaRPr>
          </a:p>
        </p:txBody>
      </p:sp>
      <p:sp>
        <p:nvSpPr>
          <p:cNvPr id="108560" name="AutoShape 26"/>
          <p:cNvSpPr>
            <a:spLocks noChangeArrowheads="1"/>
          </p:cNvSpPr>
          <p:nvPr/>
        </p:nvSpPr>
        <p:spPr bwMode="auto">
          <a:xfrm>
            <a:off x="1377288" y="4062183"/>
            <a:ext cx="793129" cy="113983"/>
          </a:xfrm>
          <a:prstGeom prst="rightArrow">
            <a:avLst>
              <a:gd name="adj1" fmla="val 50000"/>
              <a:gd name="adj2" fmla="val 178436"/>
            </a:avLst>
          </a:prstGeom>
          <a:solidFill>
            <a:srgbClr val="1956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97" b="1">
              <a:ea typeface="黑体" pitchFamily="49" charset="-122"/>
            </a:endParaRPr>
          </a:p>
        </p:txBody>
      </p:sp>
      <p:sp>
        <p:nvSpPr>
          <p:cNvPr id="108561" name="AutoShape 27"/>
          <p:cNvSpPr>
            <a:spLocks noChangeArrowheads="1"/>
          </p:cNvSpPr>
          <p:nvPr/>
        </p:nvSpPr>
        <p:spPr bwMode="auto">
          <a:xfrm>
            <a:off x="5974583" y="4057434"/>
            <a:ext cx="880198" cy="112399"/>
          </a:xfrm>
          <a:prstGeom prst="rightArrow">
            <a:avLst>
              <a:gd name="adj1" fmla="val 50000"/>
              <a:gd name="adj2" fmla="val 180730"/>
            </a:avLst>
          </a:prstGeom>
          <a:solidFill>
            <a:srgbClr val="1956B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sz="1197" b="1">
              <a:ea typeface="黑体" pitchFamily="49" charset="-122"/>
            </a:endParaRPr>
          </a:p>
        </p:txBody>
      </p:sp>
      <p:sp>
        <p:nvSpPr>
          <p:cNvPr id="108562" name="Text Box 28"/>
          <p:cNvSpPr txBox="1">
            <a:spLocks noChangeArrowheads="1"/>
          </p:cNvSpPr>
          <p:nvPr/>
        </p:nvSpPr>
        <p:spPr bwMode="auto">
          <a:xfrm>
            <a:off x="4014718" y="3984613"/>
            <a:ext cx="1061757" cy="3062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396" b="1">
                <a:ea typeface="黑体" pitchFamily="49" charset="-122"/>
              </a:rPr>
              <a:t>1 0 1 1 0 0 1</a:t>
            </a:r>
          </a:p>
        </p:txBody>
      </p:sp>
      <p:sp>
        <p:nvSpPr>
          <p:cNvPr id="108563" name="Text Box 29"/>
          <p:cNvSpPr txBox="1">
            <a:spLocks noChangeArrowheads="1"/>
          </p:cNvSpPr>
          <p:nvPr/>
        </p:nvSpPr>
        <p:spPr bwMode="auto">
          <a:xfrm>
            <a:off x="5137128" y="3881711"/>
            <a:ext cx="364790" cy="39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994" b="1">
                <a:ea typeface="黑体" pitchFamily="49" charset="-122"/>
              </a:rPr>
              <a:t>…</a:t>
            </a:r>
          </a:p>
        </p:txBody>
      </p:sp>
      <p:sp>
        <p:nvSpPr>
          <p:cNvPr id="108564" name="Text Box 32"/>
          <p:cNvSpPr txBox="1">
            <a:spLocks noChangeArrowheads="1"/>
          </p:cNvSpPr>
          <p:nvPr/>
        </p:nvSpPr>
        <p:spPr bwMode="auto">
          <a:xfrm>
            <a:off x="2942965" y="4369303"/>
            <a:ext cx="721889"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396" b="1">
                <a:latin typeface="微软雅黑" pitchFamily="34" charset="-122"/>
                <a:ea typeface="微软雅黑" pitchFamily="34" charset="-122"/>
              </a:rPr>
              <a:t>发送器</a:t>
            </a:r>
          </a:p>
        </p:txBody>
      </p:sp>
      <p:sp>
        <p:nvSpPr>
          <p:cNvPr id="108565" name="Text Box 34"/>
          <p:cNvSpPr txBox="1">
            <a:spLocks noChangeArrowheads="1"/>
          </p:cNvSpPr>
          <p:nvPr/>
        </p:nvSpPr>
        <p:spPr bwMode="auto">
          <a:xfrm>
            <a:off x="2061183" y="4233157"/>
            <a:ext cx="557248" cy="31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396" b="1">
                <a:ea typeface="黑体" pitchFamily="49" charset="-122"/>
              </a:rPr>
              <a:t>队列</a:t>
            </a:r>
          </a:p>
        </p:txBody>
      </p:sp>
      <p:grpSp>
        <p:nvGrpSpPr>
          <p:cNvPr id="25" name="Group 45"/>
          <p:cNvGrpSpPr>
            <a:grpSpLocks/>
          </p:cNvGrpSpPr>
          <p:nvPr/>
        </p:nvGrpSpPr>
        <p:grpSpPr bwMode="auto">
          <a:xfrm>
            <a:off x="5254213" y="2885344"/>
            <a:ext cx="1258848" cy="1034712"/>
            <a:chOff x="3506" y="1933"/>
            <a:chExt cx="1141" cy="1016"/>
          </a:xfrm>
          <a:solidFill>
            <a:srgbClr val="0070C0"/>
          </a:solidFill>
        </p:grpSpPr>
        <p:sp>
          <p:nvSpPr>
            <p:cNvPr id="26" name="Line 33"/>
            <p:cNvSpPr>
              <a:spLocks noChangeShapeType="1"/>
            </p:cNvSpPr>
            <p:nvPr/>
          </p:nvSpPr>
          <p:spPr bwMode="auto">
            <a:xfrm flipH="1">
              <a:off x="3602" y="2426"/>
              <a:ext cx="499" cy="523"/>
            </a:xfrm>
            <a:prstGeom prst="line">
              <a:avLst/>
            </a:prstGeom>
            <a:grpFill/>
            <a:ln w="28575">
              <a:solidFill>
                <a:srgbClr val="368AD6"/>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596" b="1">
                <a:solidFill>
                  <a:schemeClr val="accent3"/>
                </a:solidFill>
                <a:latin typeface="微软雅黑" pitchFamily="34" charset="-122"/>
                <a:ea typeface="微软雅黑" pitchFamily="34" charset="-122"/>
              </a:endParaRPr>
            </a:p>
          </p:txBody>
        </p:sp>
        <p:sp>
          <p:nvSpPr>
            <p:cNvPr id="27" name="Text Box 36"/>
            <p:cNvSpPr txBox="1">
              <a:spLocks noChangeArrowheads="1"/>
            </p:cNvSpPr>
            <p:nvPr/>
          </p:nvSpPr>
          <p:spPr bwMode="auto">
            <a:xfrm>
              <a:off x="3506" y="1933"/>
              <a:ext cx="1141" cy="512"/>
            </a:xfrm>
            <a:prstGeom prst="rect">
              <a:avLst/>
            </a:prstGeom>
            <a:solidFill>
              <a:srgbClr val="0000FF"/>
            </a:solidFill>
            <a:ln w="76200" cmpd="tri">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kumimoji="1" lang="zh-CN" altLang="en-US" sz="1396" b="1" dirty="0">
                  <a:solidFill>
                    <a:schemeClr val="bg1"/>
                  </a:solidFill>
                  <a:latin typeface="微软雅黑" pitchFamily="34" charset="-122"/>
                  <a:ea typeface="微软雅黑" pitchFamily="34" charset="-122"/>
                </a:rPr>
                <a:t>在链路上产生</a:t>
              </a:r>
            </a:p>
            <a:p>
              <a:pPr algn="ctr">
                <a:defRPr/>
              </a:pPr>
              <a:r>
                <a:rPr kumimoji="1" lang="zh-CN" altLang="en-US" sz="1396" b="1" dirty="0">
                  <a:solidFill>
                    <a:schemeClr val="bg1"/>
                  </a:solidFill>
                  <a:latin typeface="微软雅黑" pitchFamily="34" charset="-122"/>
                  <a:ea typeface="微软雅黑" pitchFamily="34" charset="-122"/>
                </a:rPr>
                <a:t>传播时延</a:t>
              </a:r>
            </a:p>
          </p:txBody>
        </p:sp>
      </p:grpSp>
      <p:sp>
        <p:nvSpPr>
          <p:cNvPr id="108567" name="Text Box 37"/>
          <p:cNvSpPr txBox="1">
            <a:spLocks noChangeArrowheads="1"/>
          </p:cNvSpPr>
          <p:nvPr/>
        </p:nvSpPr>
        <p:spPr bwMode="auto">
          <a:xfrm>
            <a:off x="6550828" y="4565606"/>
            <a:ext cx="79471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596" b="1">
                <a:solidFill>
                  <a:srgbClr val="0000FF"/>
                </a:solidFill>
                <a:latin typeface="微软雅黑" pitchFamily="34" charset="-122"/>
                <a:ea typeface="微软雅黑" pitchFamily="34" charset="-122"/>
              </a:rPr>
              <a:t>结点 </a:t>
            </a:r>
            <a:r>
              <a:rPr kumimoji="1" lang="en-US" altLang="zh-CN" sz="1596" b="1">
                <a:solidFill>
                  <a:srgbClr val="0000FF"/>
                </a:solidFill>
                <a:latin typeface="微软雅黑" pitchFamily="34" charset="-122"/>
                <a:ea typeface="微软雅黑" pitchFamily="34" charset="-122"/>
              </a:rPr>
              <a:t>B</a:t>
            </a:r>
          </a:p>
        </p:txBody>
      </p:sp>
      <p:sp>
        <p:nvSpPr>
          <p:cNvPr id="108568" name="Text Box 38"/>
          <p:cNvSpPr txBox="1">
            <a:spLocks noChangeArrowheads="1"/>
          </p:cNvSpPr>
          <p:nvPr/>
        </p:nvSpPr>
        <p:spPr bwMode="auto">
          <a:xfrm>
            <a:off x="1837968" y="4647926"/>
            <a:ext cx="808959"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596" b="1">
                <a:solidFill>
                  <a:srgbClr val="0000FF"/>
                </a:solidFill>
                <a:latin typeface="微软雅黑" pitchFamily="34" charset="-122"/>
                <a:ea typeface="微软雅黑" pitchFamily="34" charset="-122"/>
              </a:rPr>
              <a:t>结点 </a:t>
            </a:r>
            <a:r>
              <a:rPr kumimoji="1" lang="en-US" altLang="zh-CN" sz="1596" b="1">
                <a:solidFill>
                  <a:srgbClr val="0000FF"/>
                </a:solidFill>
                <a:latin typeface="微软雅黑" pitchFamily="34" charset="-122"/>
                <a:ea typeface="微软雅黑" pitchFamily="34" charset="-122"/>
              </a:rPr>
              <a:t>A</a:t>
            </a:r>
          </a:p>
        </p:txBody>
      </p:sp>
      <p:grpSp>
        <p:nvGrpSpPr>
          <p:cNvPr id="30" name="Group 44"/>
          <p:cNvGrpSpPr>
            <a:grpSpLocks/>
          </p:cNvGrpSpPr>
          <p:nvPr/>
        </p:nvGrpSpPr>
        <p:grpSpPr bwMode="auto">
          <a:xfrm>
            <a:off x="2721654" y="3023850"/>
            <a:ext cx="2222017" cy="896207"/>
            <a:chOff x="1074" y="2069"/>
            <a:chExt cx="2014" cy="880"/>
          </a:xfrm>
          <a:solidFill>
            <a:srgbClr val="0070C0"/>
          </a:solidFill>
        </p:grpSpPr>
        <p:sp>
          <p:nvSpPr>
            <p:cNvPr id="31" name="Text Box 24"/>
            <p:cNvSpPr txBox="1">
              <a:spLocks noChangeArrowheads="1"/>
            </p:cNvSpPr>
            <p:nvPr/>
          </p:nvSpPr>
          <p:spPr bwMode="auto">
            <a:xfrm>
              <a:off x="1298" y="2069"/>
              <a:ext cx="1790" cy="512"/>
            </a:xfrm>
            <a:prstGeom prst="rect">
              <a:avLst/>
            </a:prstGeom>
            <a:solidFill>
              <a:srgbClr val="339933"/>
            </a:solidFill>
            <a:ln w="76200" cmpd="tri">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kumimoji="1" lang="zh-CN" altLang="en-US" sz="1396" b="1" dirty="0">
                  <a:solidFill>
                    <a:schemeClr val="bg1"/>
                  </a:solidFill>
                  <a:latin typeface="微软雅黑" pitchFamily="34" charset="-122"/>
                  <a:ea typeface="微软雅黑" pitchFamily="34" charset="-122"/>
                </a:rPr>
                <a:t>在发送器产生发送时延</a:t>
              </a:r>
            </a:p>
            <a:p>
              <a:pPr algn="ctr">
                <a:defRPr/>
              </a:pPr>
              <a:r>
                <a:rPr kumimoji="1" lang="en-US" altLang="zh-CN" sz="1396" b="1" dirty="0">
                  <a:solidFill>
                    <a:schemeClr val="bg1"/>
                  </a:solidFill>
                  <a:latin typeface="微软雅黑" pitchFamily="34" charset="-122"/>
                  <a:ea typeface="微软雅黑" pitchFamily="34" charset="-122"/>
                </a:rPr>
                <a:t>(</a:t>
              </a:r>
              <a:r>
                <a:rPr kumimoji="1" lang="zh-CN" altLang="en-US" sz="1396" b="1" dirty="0">
                  <a:solidFill>
                    <a:schemeClr val="bg1"/>
                  </a:solidFill>
                  <a:latin typeface="微软雅黑" pitchFamily="34" charset="-122"/>
                  <a:ea typeface="微软雅黑" pitchFamily="34" charset="-122"/>
                </a:rPr>
                <a:t>即传输时延</a:t>
              </a:r>
              <a:r>
                <a:rPr kumimoji="1" lang="en-US" altLang="zh-CN" sz="1396" b="1" dirty="0">
                  <a:solidFill>
                    <a:schemeClr val="bg1"/>
                  </a:solidFill>
                  <a:latin typeface="微软雅黑" pitchFamily="34" charset="-122"/>
                  <a:ea typeface="微软雅黑" pitchFamily="34" charset="-122"/>
                </a:rPr>
                <a:t>)</a:t>
              </a:r>
            </a:p>
          </p:txBody>
        </p:sp>
        <p:sp>
          <p:nvSpPr>
            <p:cNvPr id="32" name="Line 40"/>
            <p:cNvSpPr>
              <a:spLocks noChangeShapeType="1"/>
            </p:cNvSpPr>
            <p:nvPr/>
          </p:nvSpPr>
          <p:spPr bwMode="auto">
            <a:xfrm flipH="1">
              <a:off x="1074" y="2562"/>
              <a:ext cx="1065" cy="387"/>
            </a:xfrm>
            <a:prstGeom prst="line">
              <a:avLst/>
            </a:prstGeom>
            <a:grpFill/>
            <a:ln w="28575">
              <a:solidFill>
                <a:srgbClr val="368AD6"/>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596" b="1">
                <a:solidFill>
                  <a:schemeClr val="accent3"/>
                </a:solidFill>
                <a:latin typeface="微软雅黑" pitchFamily="34" charset="-122"/>
                <a:ea typeface="微软雅黑" pitchFamily="34" charset="-122"/>
              </a:endParaRPr>
            </a:p>
          </p:txBody>
        </p:sp>
      </p:grpSp>
      <p:sp>
        <p:nvSpPr>
          <p:cNvPr id="108570" name="Line 41"/>
          <p:cNvSpPr>
            <a:spLocks noChangeShapeType="1"/>
          </p:cNvSpPr>
          <p:nvPr/>
        </p:nvSpPr>
        <p:spPr bwMode="auto">
          <a:xfrm flipH="1" flipV="1">
            <a:off x="2677007" y="4233157"/>
            <a:ext cx="300787" cy="307120"/>
          </a:xfrm>
          <a:prstGeom prst="line">
            <a:avLst/>
          </a:prstGeom>
          <a:noFill/>
          <a:ln w="28575">
            <a:solidFill>
              <a:srgbClr val="368AD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grpSp>
        <p:nvGrpSpPr>
          <p:cNvPr id="108571" name="组合 40"/>
          <p:cNvGrpSpPr>
            <a:grpSpLocks/>
          </p:cNvGrpSpPr>
          <p:nvPr/>
        </p:nvGrpSpPr>
        <p:grpSpPr bwMode="auto">
          <a:xfrm>
            <a:off x="1405785" y="2398356"/>
            <a:ext cx="1795224" cy="1255390"/>
            <a:chOff x="1409556" y="1557241"/>
            <a:chExt cx="1800494" cy="1258978"/>
          </a:xfrm>
        </p:grpSpPr>
        <p:sp>
          <p:nvSpPr>
            <p:cNvPr id="108576" name="Line 39"/>
            <p:cNvSpPr>
              <a:spLocks noChangeShapeType="1"/>
            </p:cNvSpPr>
            <p:nvPr/>
          </p:nvSpPr>
          <p:spPr bwMode="auto">
            <a:xfrm flipH="1">
              <a:off x="2274169" y="2050031"/>
              <a:ext cx="35633" cy="766188"/>
            </a:xfrm>
            <a:prstGeom prst="line">
              <a:avLst/>
            </a:prstGeom>
            <a:noFill/>
            <a:ln w="28575">
              <a:solidFill>
                <a:srgbClr val="368AD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08577" name="Text Box 42"/>
            <p:cNvSpPr txBox="1">
              <a:spLocks noChangeArrowheads="1"/>
            </p:cNvSpPr>
            <p:nvPr/>
          </p:nvSpPr>
          <p:spPr bwMode="auto">
            <a:xfrm>
              <a:off x="1409556" y="1557241"/>
              <a:ext cx="1800494" cy="523220"/>
            </a:xfrm>
            <a:prstGeom prst="rect">
              <a:avLst/>
            </a:prstGeom>
            <a:solidFill>
              <a:srgbClr val="0070C0"/>
            </a:solidFill>
            <a:ln>
              <a:noFill/>
            </a:ln>
            <a:extLst>
              <a:ext uri="{91240B29-F687-4F45-9708-019B960494DF}">
                <a14:hiddenLine xmlns:a14="http://schemas.microsoft.com/office/drawing/2010/main" w="76200" cmpd="tri">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396" b="1">
                  <a:solidFill>
                    <a:schemeClr val="bg1"/>
                  </a:solidFill>
                  <a:latin typeface="微软雅黑" pitchFamily="34" charset="-122"/>
                  <a:ea typeface="微软雅黑" pitchFamily="34" charset="-122"/>
                </a:rPr>
                <a:t>在结点 </a:t>
              </a:r>
              <a:r>
                <a:rPr kumimoji="1" lang="en-US" altLang="zh-CN" sz="1396" b="1">
                  <a:solidFill>
                    <a:schemeClr val="bg1"/>
                  </a:solidFill>
                  <a:latin typeface="微软雅黑" pitchFamily="34" charset="-122"/>
                  <a:ea typeface="微软雅黑" pitchFamily="34" charset="-122"/>
                </a:rPr>
                <a:t>A </a:t>
              </a:r>
              <a:r>
                <a:rPr kumimoji="1" lang="zh-CN" altLang="en-US" sz="1396" b="1">
                  <a:solidFill>
                    <a:schemeClr val="bg1"/>
                  </a:solidFill>
                  <a:latin typeface="微软雅黑" pitchFamily="34" charset="-122"/>
                  <a:ea typeface="微软雅黑" pitchFamily="34" charset="-122"/>
                </a:rPr>
                <a:t>中产生</a:t>
              </a:r>
            </a:p>
            <a:p>
              <a:pPr algn="ctr"/>
              <a:r>
                <a:rPr kumimoji="1" lang="zh-CN" altLang="en-US" sz="1396" b="1">
                  <a:solidFill>
                    <a:schemeClr val="bg1"/>
                  </a:solidFill>
                  <a:latin typeface="微软雅黑" pitchFamily="34" charset="-122"/>
                  <a:ea typeface="微软雅黑" pitchFamily="34" charset="-122"/>
                </a:rPr>
                <a:t>处理时延和排队时延</a:t>
              </a:r>
            </a:p>
          </p:txBody>
        </p:sp>
      </p:grpSp>
      <p:sp>
        <p:nvSpPr>
          <p:cNvPr id="108572" name="Text Box 46"/>
          <p:cNvSpPr txBox="1">
            <a:spLocks noChangeArrowheads="1"/>
          </p:cNvSpPr>
          <p:nvPr/>
        </p:nvSpPr>
        <p:spPr bwMode="auto">
          <a:xfrm>
            <a:off x="1339295" y="4242656"/>
            <a:ext cx="554082" cy="316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396" b="1">
                <a:latin typeface="微软雅黑" pitchFamily="34" charset="-122"/>
                <a:ea typeface="微软雅黑" pitchFamily="34" charset="-122"/>
              </a:rPr>
              <a:t>数据</a:t>
            </a:r>
          </a:p>
        </p:txBody>
      </p:sp>
      <p:sp>
        <p:nvSpPr>
          <p:cNvPr id="108573" name="Text Box 47"/>
          <p:cNvSpPr txBox="1">
            <a:spLocks noChangeArrowheads="1"/>
          </p:cNvSpPr>
          <p:nvPr/>
        </p:nvSpPr>
        <p:spPr bwMode="auto">
          <a:xfrm>
            <a:off x="2890724" y="1945592"/>
            <a:ext cx="3302326" cy="43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lnSpc>
                <a:spcPts val="2692"/>
              </a:lnSpc>
              <a:spcBef>
                <a:spcPts val="598"/>
              </a:spcBef>
            </a:pPr>
            <a:r>
              <a:rPr kumimoji="1" lang="zh-CN" altLang="en-US" sz="1596" b="1">
                <a:solidFill>
                  <a:srgbClr val="0000FF"/>
                </a:solidFill>
                <a:latin typeface="微软雅黑" pitchFamily="34" charset="-122"/>
                <a:ea typeface="微软雅黑" pitchFamily="34" charset="-122"/>
              </a:rPr>
              <a:t>假设从结点 </a:t>
            </a:r>
            <a:r>
              <a:rPr kumimoji="1" lang="en-US" altLang="zh-CN" sz="1596" b="1">
                <a:solidFill>
                  <a:srgbClr val="0000FF"/>
                </a:solidFill>
                <a:latin typeface="微软雅黑" pitchFamily="34" charset="-122"/>
                <a:ea typeface="微软雅黑" pitchFamily="34" charset="-122"/>
              </a:rPr>
              <a:t>A </a:t>
            </a:r>
            <a:r>
              <a:rPr kumimoji="1" lang="zh-CN" altLang="en-US" sz="1596" b="1">
                <a:solidFill>
                  <a:srgbClr val="0000FF"/>
                </a:solidFill>
                <a:latin typeface="微软雅黑" pitchFamily="34" charset="-122"/>
                <a:ea typeface="微软雅黑" pitchFamily="34" charset="-122"/>
              </a:rPr>
              <a:t>向结点 </a:t>
            </a:r>
            <a:r>
              <a:rPr kumimoji="1" lang="en-US" altLang="zh-CN" sz="1596" b="1">
                <a:solidFill>
                  <a:srgbClr val="0000FF"/>
                </a:solidFill>
                <a:latin typeface="微软雅黑" pitchFamily="34" charset="-122"/>
                <a:ea typeface="微软雅黑" pitchFamily="34" charset="-122"/>
              </a:rPr>
              <a:t>B </a:t>
            </a:r>
            <a:r>
              <a:rPr kumimoji="1" lang="zh-CN" altLang="en-US" sz="1596" b="1">
                <a:solidFill>
                  <a:srgbClr val="0000FF"/>
                </a:solidFill>
                <a:latin typeface="微软雅黑" pitchFamily="34" charset="-122"/>
                <a:ea typeface="微软雅黑" pitchFamily="34" charset="-122"/>
              </a:rPr>
              <a:t>发送数据</a:t>
            </a:r>
          </a:p>
        </p:txBody>
      </p:sp>
      <p:sp>
        <p:nvSpPr>
          <p:cNvPr id="108574" name="Text Box 48"/>
          <p:cNvSpPr txBox="1">
            <a:spLocks noChangeArrowheads="1"/>
          </p:cNvSpPr>
          <p:nvPr/>
        </p:nvSpPr>
        <p:spPr bwMode="auto">
          <a:xfrm>
            <a:off x="4218936" y="4228408"/>
            <a:ext cx="555664" cy="316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396" b="1">
                <a:latin typeface="微软雅黑" pitchFamily="34" charset="-122"/>
                <a:ea typeface="微软雅黑" pitchFamily="34" charset="-122"/>
              </a:rPr>
              <a:t>链路</a:t>
            </a:r>
          </a:p>
        </p:txBody>
      </p:sp>
      <p:sp>
        <p:nvSpPr>
          <p:cNvPr id="108575" name="矩形 38"/>
          <p:cNvSpPr>
            <a:spLocks noChangeArrowheads="1"/>
          </p:cNvSpPr>
          <p:nvPr/>
        </p:nvSpPr>
        <p:spPr bwMode="auto">
          <a:xfrm>
            <a:off x="2987292" y="4855312"/>
            <a:ext cx="2909720" cy="337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596" b="1">
                <a:latin typeface="微软雅黑" pitchFamily="34" charset="-122"/>
                <a:ea typeface="微软雅黑" pitchFamily="34" charset="-122"/>
              </a:rPr>
              <a:t>几种时延产生的地方不一样</a:t>
            </a:r>
            <a:endParaRPr lang="zh-CN" altLang="en-US" sz="1596" b="1">
              <a:latin typeface="微软雅黑" pitchFamily="34" charset="-122"/>
              <a:ea typeface="微软雅黑" pitchFamily="34" charset="-122"/>
            </a:endParaRPr>
          </a:p>
        </p:txBody>
      </p:sp>
    </p:spTree>
    <p:extLst>
      <p:ext uri="{BB962C8B-B14F-4D97-AF65-F5344CB8AC3E}">
        <p14:creationId xmlns:p14="http://schemas.microsoft.com/office/powerpoint/2010/main" val="1114424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nodeType="with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AutoShape 5"/>
          <p:cNvSpPr>
            <a:spLocks noChangeArrowheads="1"/>
          </p:cNvSpPr>
          <p:nvPr/>
        </p:nvSpPr>
        <p:spPr bwMode="auto">
          <a:xfrm>
            <a:off x="503669" y="1906015"/>
            <a:ext cx="8111263"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795"/>
          </a:p>
        </p:txBody>
      </p:sp>
      <p:sp>
        <p:nvSpPr>
          <p:cNvPr id="109571" name="Rectangle 6"/>
          <p:cNvSpPr>
            <a:spLocks noChangeArrowheads="1"/>
          </p:cNvSpPr>
          <p:nvPr/>
        </p:nvSpPr>
        <p:spPr bwMode="auto">
          <a:xfrm>
            <a:off x="3316575" y="1883851"/>
            <a:ext cx="2487034"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itchFamily="34" charset="-122"/>
              </a:rPr>
              <a:t>容易产生的错误概念</a:t>
            </a:r>
          </a:p>
        </p:txBody>
      </p:sp>
      <p:sp>
        <p:nvSpPr>
          <p:cNvPr id="109572" name="Rectangle 68"/>
          <p:cNvSpPr>
            <a:spLocks noChangeArrowheads="1"/>
          </p:cNvSpPr>
          <p:nvPr/>
        </p:nvSpPr>
        <p:spPr bwMode="auto">
          <a:xfrm>
            <a:off x="503669" y="2301787"/>
            <a:ext cx="8111263" cy="1358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对于高速网络链路，我们提高的仅仅是数据的</a:t>
            </a:r>
            <a:r>
              <a:rPr lang="zh-CN" altLang="en-US" sz="1994" b="1" dirty="0">
                <a:solidFill>
                  <a:srgbClr val="0000FF"/>
                </a:solidFill>
                <a:latin typeface="微软雅黑" pitchFamily="34" charset="-122"/>
                <a:ea typeface="微软雅黑" pitchFamily="34" charset="-122"/>
              </a:rPr>
              <a:t>发送速率</a:t>
            </a:r>
            <a:r>
              <a:rPr lang="zh-CN" altLang="en-US" sz="1994" b="1" dirty="0">
                <a:latin typeface="微软雅黑" pitchFamily="34" charset="-122"/>
                <a:ea typeface="微软雅黑" pitchFamily="34" charset="-122"/>
              </a:rPr>
              <a:t>而不是比特在链路上的</a:t>
            </a:r>
            <a:r>
              <a:rPr lang="zh-CN" altLang="en-US" sz="1994" b="1" dirty="0">
                <a:solidFill>
                  <a:srgbClr val="0000FF"/>
                </a:solidFill>
                <a:latin typeface="微软雅黑" pitchFamily="34" charset="-122"/>
                <a:ea typeface="微软雅黑" pitchFamily="34" charset="-122"/>
              </a:rPr>
              <a:t>传播速率</a:t>
            </a:r>
            <a:r>
              <a:rPr lang="zh-CN" altLang="en-US" sz="1994" b="1" dirty="0">
                <a:latin typeface="微软雅黑" pitchFamily="34" charset="-122"/>
                <a:ea typeface="微软雅黑" pitchFamily="34" charset="-122"/>
              </a:rPr>
              <a:t>。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提高链路带宽减小了数据的发送时延。</a:t>
            </a:r>
            <a:r>
              <a:rPr lang="zh-CN" altLang="en-US" sz="1994" b="1" dirty="0"/>
              <a:t> </a:t>
            </a:r>
            <a:endParaRPr lang="en-US" altLang="zh-CN" sz="1994" b="1" dirty="0"/>
          </a:p>
        </p:txBody>
      </p:sp>
      <p:sp>
        <p:nvSpPr>
          <p:cNvPr id="5" name="对角圆角矩形 4"/>
          <p:cNvSpPr/>
          <p:nvPr/>
        </p:nvSpPr>
        <p:spPr>
          <a:xfrm>
            <a:off x="503669" y="3695398"/>
            <a:ext cx="8111263" cy="108918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109576" name="矩形 5"/>
          <p:cNvSpPr>
            <a:spLocks noChangeArrowheads="1"/>
          </p:cNvSpPr>
          <p:nvPr/>
        </p:nvSpPr>
        <p:spPr bwMode="auto">
          <a:xfrm>
            <a:off x="1275971" y="3825670"/>
            <a:ext cx="7169529"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692"/>
              </a:lnSpc>
              <a:spcBef>
                <a:spcPts val="598"/>
              </a:spcBef>
            </a:pPr>
            <a:r>
              <a:rPr lang="zh-CN" altLang="en-US" sz="1994" b="1" dirty="0">
                <a:solidFill>
                  <a:schemeClr val="bg1"/>
                </a:solidFill>
                <a:latin typeface="微软雅黑" pitchFamily="34" charset="-122"/>
                <a:ea typeface="微软雅黑" pitchFamily="34" charset="-122"/>
              </a:rPr>
              <a:t>以下说法是</a:t>
            </a:r>
            <a:r>
              <a:rPr lang="zh-CN" altLang="en-US" sz="1994" b="1" dirty="0">
                <a:solidFill>
                  <a:srgbClr val="FFFF00"/>
                </a:solidFill>
                <a:latin typeface="微软雅黑" pitchFamily="34" charset="-122"/>
                <a:ea typeface="微软雅黑" pitchFamily="34" charset="-122"/>
              </a:rPr>
              <a:t>错误</a:t>
            </a:r>
            <a:r>
              <a:rPr lang="zh-CN" altLang="en-US" sz="1994" b="1" dirty="0">
                <a:solidFill>
                  <a:schemeClr val="bg1"/>
                </a:solidFill>
                <a:latin typeface="微软雅黑" pitchFamily="34" charset="-122"/>
                <a:ea typeface="微软雅黑" pitchFamily="34" charset="-122"/>
              </a:rPr>
              <a:t>的：</a:t>
            </a:r>
            <a:endParaRPr lang="en-US" altLang="zh-CN" sz="1994" b="1" dirty="0">
              <a:solidFill>
                <a:schemeClr val="bg1"/>
              </a:solidFill>
              <a:latin typeface="微软雅黑" pitchFamily="34" charset="-122"/>
              <a:ea typeface="微软雅黑" pitchFamily="34" charset="-122"/>
            </a:endParaRPr>
          </a:p>
          <a:p>
            <a:pPr>
              <a:lnSpc>
                <a:spcPts val="2692"/>
              </a:lnSpc>
              <a:spcBef>
                <a:spcPts val="598"/>
              </a:spcBef>
            </a:pPr>
            <a:r>
              <a:rPr lang="zh-CN" altLang="zh-CN" sz="1994" b="1" dirty="0">
                <a:solidFill>
                  <a:srgbClr val="FFFF00"/>
                </a:solidFill>
                <a:latin typeface="微软雅黑" pitchFamily="34" charset="-122"/>
                <a:ea typeface="微软雅黑" pitchFamily="34" charset="-122"/>
              </a:rPr>
              <a:t>“在高速链路（或高带宽链路）上，比特会传送得更快些”。</a:t>
            </a:r>
            <a:endParaRPr lang="zh-CN" altLang="en-US" sz="1994" b="1"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val="17649814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22864" y="2348771"/>
            <a:ext cx="8092066" cy="28552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110597" name="AutoShape 5"/>
          <p:cNvSpPr>
            <a:spLocks noChangeArrowheads="1"/>
          </p:cNvSpPr>
          <p:nvPr/>
        </p:nvSpPr>
        <p:spPr bwMode="auto">
          <a:xfrm>
            <a:off x="503669" y="1580215"/>
            <a:ext cx="8111263" cy="307120"/>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10598" name="矩形 2"/>
          <p:cNvSpPr>
            <a:spLocks noChangeArrowheads="1"/>
          </p:cNvSpPr>
          <p:nvPr/>
        </p:nvSpPr>
        <p:spPr bwMode="auto">
          <a:xfrm>
            <a:off x="522863" y="1546147"/>
            <a:ext cx="1611659"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795" b="1" dirty="0">
                <a:latin typeface="微软雅黑" pitchFamily="34" charset="-122"/>
                <a:ea typeface="微软雅黑" pitchFamily="34" charset="-122"/>
              </a:rPr>
              <a:t>5. </a:t>
            </a:r>
            <a:r>
              <a:rPr lang="zh-CN" altLang="en-US" sz="1795" b="1" dirty="0">
                <a:latin typeface="微软雅黑" pitchFamily="34" charset="-122"/>
                <a:ea typeface="微软雅黑" pitchFamily="34" charset="-122"/>
              </a:rPr>
              <a:t>时延带宽积</a:t>
            </a:r>
          </a:p>
        </p:txBody>
      </p:sp>
      <p:sp>
        <p:nvSpPr>
          <p:cNvPr id="110599" name="矩形 3"/>
          <p:cNvSpPr>
            <a:spLocks noChangeArrowheads="1"/>
          </p:cNvSpPr>
          <p:nvPr/>
        </p:nvSpPr>
        <p:spPr bwMode="auto">
          <a:xfrm>
            <a:off x="522864" y="1928494"/>
            <a:ext cx="6881693"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994" b="1" dirty="0">
                <a:latin typeface="微软雅黑" pitchFamily="34" charset="-122"/>
                <a:ea typeface="微软雅黑" pitchFamily="34" charset="-122"/>
              </a:rPr>
              <a:t>链路的时延带宽积又称为</a:t>
            </a:r>
            <a:r>
              <a:rPr lang="zh-CN" altLang="en-US" sz="1994" b="1" dirty="0">
                <a:solidFill>
                  <a:srgbClr val="0000FF"/>
                </a:solidFill>
                <a:latin typeface="微软雅黑" pitchFamily="34" charset="-122"/>
                <a:ea typeface="微软雅黑" pitchFamily="34" charset="-122"/>
              </a:rPr>
              <a:t>以比特为单位的链路长度。 </a:t>
            </a:r>
          </a:p>
        </p:txBody>
      </p:sp>
      <p:sp>
        <p:nvSpPr>
          <p:cNvPr id="110600" name="AutoShape 37"/>
          <p:cNvSpPr>
            <a:spLocks noChangeArrowheads="1"/>
          </p:cNvSpPr>
          <p:nvPr/>
        </p:nvSpPr>
        <p:spPr bwMode="auto">
          <a:xfrm rot="-5400000">
            <a:off x="4362206" y="1468291"/>
            <a:ext cx="660148" cy="4559300"/>
          </a:xfrm>
          <a:prstGeom prst="can">
            <a:avLst>
              <a:gd name="adj" fmla="val 49784"/>
            </a:avLst>
          </a:prstGeom>
          <a:gradFill rotWithShape="1">
            <a:gsLst>
              <a:gs pos="0">
                <a:srgbClr val="004776"/>
              </a:gs>
              <a:gs pos="50000">
                <a:srgbClr val="0099FF"/>
              </a:gs>
              <a:gs pos="100000">
                <a:srgbClr val="0047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1956B9"/>
              </a:solidFill>
              <a:latin typeface="微软雅黑" pitchFamily="34" charset="-122"/>
              <a:ea typeface="微软雅黑" pitchFamily="34" charset="-122"/>
            </a:endParaRPr>
          </a:p>
        </p:txBody>
      </p:sp>
      <p:sp>
        <p:nvSpPr>
          <p:cNvPr id="7" name="Line 38"/>
          <p:cNvSpPr>
            <a:spLocks noChangeShapeType="1"/>
          </p:cNvSpPr>
          <p:nvPr/>
        </p:nvSpPr>
        <p:spPr bwMode="auto">
          <a:xfrm>
            <a:off x="2561440" y="3265889"/>
            <a:ext cx="4261679" cy="0"/>
          </a:xfrm>
          <a:prstGeom prst="line">
            <a:avLst/>
          </a:prstGeom>
          <a:noFill/>
          <a:ln w="254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197" b="1">
              <a:ln>
                <a:solidFill>
                  <a:schemeClr val="accent3"/>
                </a:solidFill>
              </a:ln>
              <a:solidFill>
                <a:srgbClr val="1956B9"/>
              </a:solidFill>
              <a:latin typeface="微软雅黑" pitchFamily="34" charset="-122"/>
              <a:ea typeface="微软雅黑" pitchFamily="34" charset="-122"/>
            </a:endParaRPr>
          </a:p>
        </p:txBody>
      </p:sp>
      <p:sp>
        <p:nvSpPr>
          <p:cNvPr id="110602" name="Text Box 39"/>
          <p:cNvSpPr txBox="1">
            <a:spLocks noChangeArrowheads="1"/>
          </p:cNvSpPr>
          <p:nvPr/>
        </p:nvSpPr>
        <p:spPr bwMode="auto">
          <a:xfrm>
            <a:off x="3930814" y="2922358"/>
            <a:ext cx="1256974" cy="30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396" b="1">
                <a:latin typeface="微软雅黑" pitchFamily="34" charset="-122"/>
                <a:ea typeface="微软雅黑" pitchFamily="34" charset="-122"/>
              </a:rPr>
              <a:t>（传播）时延</a:t>
            </a:r>
          </a:p>
        </p:txBody>
      </p:sp>
      <p:sp>
        <p:nvSpPr>
          <p:cNvPr id="110603" name="Text Box 40"/>
          <p:cNvSpPr txBox="1">
            <a:spLocks noChangeArrowheads="1"/>
          </p:cNvSpPr>
          <p:nvPr/>
        </p:nvSpPr>
        <p:spPr bwMode="auto">
          <a:xfrm>
            <a:off x="4394659" y="3573009"/>
            <a:ext cx="653817" cy="338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596" b="1">
                <a:solidFill>
                  <a:schemeClr val="bg1"/>
                </a:solidFill>
                <a:latin typeface="微软雅黑" pitchFamily="34" charset="-122"/>
                <a:ea typeface="微软雅黑" pitchFamily="34" charset="-122"/>
              </a:rPr>
              <a:t>链 路</a:t>
            </a:r>
          </a:p>
        </p:txBody>
      </p:sp>
      <p:sp>
        <p:nvSpPr>
          <p:cNvPr id="110604" name="Text Box 41"/>
          <p:cNvSpPr txBox="1">
            <a:spLocks noChangeArrowheads="1"/>
          </p:cNvSpPr>
          <p:nvPr/>
        </p:nvSpPr>
        <p:spPr bwMode="auto">
          <a:xfrm>
            <a:off x="1336129" y="3253225"/>
            <a:ext cx="543000" cy="30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396" b="1">
                <a:latin typeface="微软雅黑" pitchFamily="34" charset="-122"/>
                <a:ea typeface="微软雅黑" pitchFamily="34" charset="-122"/>
              </a:rPr>
              <a:t>带宽</a:t>
            </a:r>
          </a:p>
        </p:txBody>
      </p:sp>
      <p:sp>
        <p:nvSpPr>
          <p:cNvPr id="11" name="Line 42"/>
          <p:cNvSpPr>
            <a:spLocks noChangeShapeType="1"/>
          </p:cNvSpPr>
          <p:nvPr/>
        </p:nvSpPr>
        <p:spPr bwMode="auto">
          <a:xfrm>
            <a:off x="1817388" y="3417866"/>
            <a:ext cx="744052" cy="321367"/>
          </a:xfrm>
          <a:prstGeom prst="line">
            <a:avLst/>
          </a:prstGeom>
          <a:noFill/>
          <a:ln w="254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197" b="1">
              <a:ln>
                <a:solidFill>
                  <a:schemeClr val="accent3"/>
                </a:solidFill>
              </a:ln>
              <a:solidFill>
                <a:srgbClr val="1956B9"/>
              </a:solidFill>
              <a:latin typeface="微软雅黑" pitchFamily="34" charset="-122"/>
              <a:ea typeface="微软雅黑" pitchFamily="34" charset="-122"/>
            </a:endParaRPr>
          </a:p>
        </p:txBody>
      </p:sp>
      <p:sp>
        <p:nvSpPr>
          <p:cNvPr id="110606" name="Text Box 43"/>
          <p:cNvSpPr txBox="1">
            <a:spLocks noChangeArrowheads="1"/>
          </p:cNvSpPr>
          <p:nvPr/>
        </p:nvSpPr>
        <p:spPr bwMode="auto">
          <a:xfrm>
            <a:off x="3087026" y="2499674"/>
            <a:ext cx="2944548" cy="337198"/>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596" b="1">
                <a:solidFill>
                  <a:schemeClr val="bg1"/>
                </a:solidFill>
                <a:latin typeface="微软雅黑" pitchFamily="34" charset="-122"/>
                <a:ea typeface="微软雅黑" pitchFamily="34" charset="-122"/>
              </a:rPr>
              <a:t>时延带宽积 </a:t>
            </a:r>
            <a:r>
              <a:rPr lang="en-US" altLang="zh-CN" sz="1596" b="1">
                <a:solidFill>
                  <a:schemeClr val="bg1"/>
                </a:solidFill>
                <a:latin typeface="微软雅黑" pitchFamily="34" charset="-122"/>
                <a:ea typeface="微软雅黑" pitchFamily="34" charset="-122"/>
              </a:rPr>
              <a:t>= </a:t>
            </a:r>
            <a:r>
              <a:rPr lang="zh-CN" altLang="en-US" sz="1596" b="1">
                <a:solidFill>
                  <a:schemeClr val="bg1"/>
                </a:solidFill>
                <a:latin typeface="微软雅黑" pitchFamily="34" charset="-122"/>
                <a:ea typeface="微软雅黑" pitchFamily="34" charset="-122"/>
              </a:rPr>
              <a:t>传播时延 </a:t>
            </a:r>
            <a:r>
              <a:rPr lang="zh-CN" altLang="en-US" sz="1596" b="1">
                <a:solidFill>
                  <a:schemeClr val="bg1"/>
                </a:solidFill>
                <a:latin typeface="微软雅黑" pitchFamily="34" charset="-122"/>
                <a:ea typeface="微软雅黑" pitchFamily="34" charset="-122"/>
                <a:sym typeface="Symbol" pitchFamily="18" charset="2"/>
              </a:rPr>
              <a:t> 带宽</a:t>
            </a:r>
          </a:p>
        </p:txBody>
      </p:sp>
      <p:sp>
        <p:nvSpPr>
          <p:cNvPr id="110607" name="矩形 12"/>
          <p:cNvSpPr>
            <a:spLocks noChangeArrowheads="1"/>
          </p:cNvSpPr>
          <p:nvPr/>
        </p:nvSpPr>
        <p:spPr bwMode="auto">
          <a:xfrm>
            <a:off x="2437959" y="4524445"/>
            <a:ext cx="4559300" cy="584161"/>
          </a:xfrm>
          <a:prstGeom prst="rect">
            <a:avLst/>
          </a:prstGeom>
          <a:solidFill>
            <a:srgbClr val="0000FF"/>
          </a:solidFill>
          <a:ln>
            <a:noFill/>
          </a:ln>
          <a:extLst/>
        </p:spPr>
        <p:txBody>
          <a:bodyPr>
            <a:spAutoFit/>
          </a:bodyPr>
          <a:lstStyle/>
          <a:p>
            <a:pPr algn="ctr"/>
            <a:r>
              <a:rPr lang="zh-CN" altLang="zh-CN" sz="1596" b="1">
                <a:solidFill>
                  <a:schemeClr val="bg1"/>
                </a:solidFill>
                <a:latin typeface="微软雅黑" pitchFamily="34" charset="-122"/>
                <a:ea typeface="微软雅黑" pitchFamily="34" charset="-122"/>
              </a:rPr>
              <a:t>只有在代表链路的管道都充满比特时，</a:t>
            </a:r>
            <a:endParaRPr lang="en-US" altLang="zh-CN" sz="1596" b="1">
              <a:solidFill>
                <a:schemeClr val="bg1"/>
              </a:solidFill>
              <a:latin typeface="微软雅黑" pitchFamily="34" charset="-122"/>
              <a:ea typeface="微软雅黑" pitchFamily="34" charset="-122"/>
            </a:endParaRPr>
          </a:p>
          <a:p>
            <a:pPr algn="ctr"/>
            <a:r>
              <a:rPr lang="zh-CN" altLang="zh-CN" sz="1596" b="1">
                <a:solidFill>
                  <a:schemeClr val="bg1"/>
                </a:solidFill>
                <a:latin typeface="微软雅黑" pitchFamily="34" charset="-122"/>
                <a:ea typeface="微软雅黑" pitchFamily="34" charset="-122"/>
              </a:rPr>
              <a:t>链路才得到</a:t>
            </a:r>
            <a:r>
              <a:rPr lang="zh-CN" altLang="en-US" sz="1596" b="1">
                <a:solidFill>
                  <a:schemeClr val="bg1"/>
                </a:solidFill>
                <a:latin typeface="微软雅黑" pitchFamily="34" charset="-122"/>
                <a:ea typeface="微软雅黑" pitchFamily="34" charset="-122"/>
              </a:rPr>
              <a:t>了</a:t>
            </a:r>
            <a:r>
              <a:rPr lang="zh-CN" altLang="zh-CN" sz="1596" b="1">
                <a:solidFill>
                  <a:schemeClr val="bg1"/>
                </a:solidFill>
                <a:latin typeface="微软雅黑" pitchFamily="34" charset="-122"/>
                <a:ea typeface="微软雅黑" pitchFamily="34" charset="-122"/>
              </a:rPr>
              <a:t>充分利用</a:t>
            </a:r>
            <a:r>
              <a:rPr lang="zh-CN" altLang="en-US" sz="1596" b="1">
                <a:solidFill>
                  <a:schemeClr val="bg1"/>
                </a:solidFill>
                <a:latin typeface="微软雅黑" pitchFamily="34" charset="-122"/>
                <a:ea typeface="微软雅黑" pitchFamily="34" charset="-122"/>
              </a:rPr>
              <a:t>。</a:t>
            </a:r>
          </a:p>
        </p:txBody>
      </p:sp>
      <p:sp>
        <p:nvSpPr>
          <p:cNvPr id="110608" name="矩形 13"/>
          <p:cNvSpPr>
            <a:spLocks noChangeArrowheads="1"/>
          </p:cNvSpPr>
          <p:nvPr/>
        </p:nvSpPr>
        <p:spPr bwMode="auto">
          <a:xfrm>
            <a:off x="3221589" y="4114426"/>
            <a:ext cx="2999956" cy="30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396" b="1">
                <a:latin typeface="微软雅黑" pitchFamily="34" charset="-122"/>
                <a:ea typeface="微软雅黑" pitchFamily="34" charset="-122"/>
              </a:rPr>
              <a:t>链路像一条空心管道</a:t>
            </a:r>
            <a:endParaRPr lang="zh-CN" altLang="en-US" sz="1396" b="1">
              <a:latin typeface="微软雅黑" pitchFamily="34" charset="-122"/>
              <a:ea typeface="微软雅黑" pitchFamily="34" charset="-122"/>
            </a:endParaRPr>
          </a:p>
        </p:txBody>
      </p:sp>
    </p:spTree>
    <p:extLst>
      <p:ext uri="{BB962C8B-B14F-4D97-AF65-F5344CB8AC3E}">
        <p14:creationId xmlns:p14="http://schemas.microsoft.com/office/powerpoint/2010/main" val="23093236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AutoShape 5"/>
          <p:cNvSpPr>
            <a:spLocks noChangeArrowheads="1"/>
          </p:cNvSpPr>
          <p:nvPr/>
        </p:nvSpPr>
        <p:spPr bwMode="auto">
          <a:xfrm>
            <a:off x="503669" y="1478834"/>
            <a:ext cx="8111263" cy="30870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11619" name="矩形 2"/>
          <p:cNvSpPr>
            <a:spLocks noChangeArrowheads="1"/>
          </p:cNvSpPr>
          <p:nvPr/>
        </p:nvSpPr>
        <p:spPr bwMode="auto">
          <a:xfrm>
            <a:off x="586694" y="1418993"/>
            <a:ext cx="1515746"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itchFamily="34" charset="-122"/>
                <a:ea typeface="微软雅黑" pitchFamily="34" charset="-122"/>
              </a:rPr>
              <a:t>6. </a:t>
            </a:r>
            <a:r>
              <a:rPr lang="zh-CN" altLang="zh-CN" sz="1994" b="1" dirty="0">
                <a:latin typeface="微软雅黑" pitchFamily="34" charset="-122"/>
                <a:ea typeface="微软雅黑" pitchFamily="34" charset="-122"/>
              </a:rPr>
              <a:t>往返时间</a:t>
            </a:r>
            <a:endParaRPr lang="zh-CN" altLang="en-US" sz="1994" b="1" dirty="0">
              <a:latin typeface="微软雅黑" pitchFamily="34" charset="-122"/>
              <a:ea typeface="微软雅黑" pitchFamily="34" charset="-122"/>
            </a:endParaRPr>
          </a:p>
        </p:txBody>
      </p:sp>
      <p:sp>
        <p:nvSpPr>
          <p:cNvPr id="111620" name="矩形 3"/>
          <p:cNvSpPr>
            <a:spLocks noChangeArrowheads="1"/>
          </p:cNvSpPr>
          <p:nvPr/>
        </p:nvSpPr>
        <p:spPr bwMode="auto">
          <a:xfrm>
            <a:off x="503669" y="1827114"/>
            <a:ext cx="8111263" cy="3468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4950" indent="-284950">
              <a:lnSpc>
                <a:spcPts val="3291"/>
              </a:lnSpc>
              <a:buClr>
                <a:srgbClr val="0070C0"/>
              </a:buClr>
              <a:buFont typeface="Wingdings" pitchFamily="2" charset="2"/>
              <a:buChar char="l"/>
            </a:pPr>
            <a:r>
              <a:rPr lang="zh-CN" altLang="zh-CN" sz="1994" b="1" dirty="0">
                <a:latin typeface="微软雅黑" pitchFamily="34" charset="-122"/>
                <a:ea typeface="微软雅黑" pitchFamily="34" charset="-122"/>
              </a:rPr>
              <a:t>互联网上的信息不仅仅单方向传输</a:t>
            </a:r>
            <a:r>
              <a:rPr lang="zh-CN" altLang="en-US" sz="1994" b="1" dirty="0">
                <a:latin typeface="微软雅黑" pitchFamily="34" charset="-122"/>
                <a:ea typeface="微软雅黑" pitchFamily="34" charset="-122"/>
              </a:rPr>
              <a:t>，</a:t>
            </a:r>
            <a:r>
              <a:rPr lang="zh-CN" altLang="zh-CN" sz="1994" b="1" dirty="0">
                <a:latin typeface="微软雅黑" pitchFamily="34" charset="-122"/>
                <a:ea typeface="微软雅黑" pitchFamily="34" charset="-122"/>
              </a:rPr>
              <a:t>而是双向交互的。因此，有时很需要知道双向交互一次所需的时间</a:t>
            </a:r>
            <a:r>
              <a:rPr lang="zh-CN" altLang="en-US" sz="1994" b="1" dirty="0">
                <a:latin typeface="微软雅黑" pitchFamily="34" charset="-122"/>
                <a:ea typeface="微软雅黑" pitchFamily="34" charset="-122"/>
              </a:rPr>
              <a:t>。</a:t>
            </a:r>
            <a:endParaRPr lang="en-US" altLang="zh-CN" sz="1994"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zh-CN" sz="1994" b="1" dirty="0">
                <a:solidFill>
                  <a:srgbClr val="0000FF"/>
                </a:solidFill>
                <a:latin typeface="微软雅黑" pitchFamily="34" charset="-122"/>
                <a:ea typeface="微软雅黑" pitchFamily="34" charset="-122"/>
              </a:rPr>
              <a:t>往返时间</a:t>
            </a:r>
            <a:r>
              <a:rPr lang="en-US" altLang="zh-CN" sz="1994" b="1" dirty="0">
                <a:solidFill>
                  <a:srgbClr val="0000FF"/>
                </a:solidFill>
                <a:latin typeface="微软雅黑" pitchFamily="34" charset="-122"/>
                <a:ea typeface="微软雅黑" pitchFamily="34" charset="-122"/>
              </a:rPr>
              <a:t> RTT </a:t>
            </a:r>
            <a:r>
              <a:rPr lang="en-US" altLang="zh-CN" sz="1994" b="1" dirty="0">
                <a:latin typeface="微软雅黑" pitchFamily="34" charset="-122"/>
                <a:ea typeface="微软雅黑" pitchFamily="34" charset="-122"/>
              </a:rPr>
              <a:t>(round-trip time) </a:t>
            </a:r>
            <a:r>
              <a:rPr lang="zh-CN" altLang="en-US" sz="1994" b="1" dirty="0">
                <a:latin typeface="微软雅黑" pitchFamily="34" charset="-122"/>
                <a:ea typeface="微软雅黑" pitchFamily="34" charset="-122"/>
              </a:rPr>
              <a:t>表示从发送方发送数据开始，到发送方收到来自接收方的确认，总共经历的时间。</a:t>
            </a:r>
            <a:endParaRPr lang="en-US" altLang="zh-CN" sz="1994"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zh-CN" sz="1994" b="1" dirty="0">
                <a:latin typeface="微软雅黑" pitchFamily="34" charset="-122"/>
                <a:ea typeface="微软雅黑" pitchFamily="34" charset="-122"/>
              </a:rPr>
              <a:t>在互联网中，往返时间还包括</a:t>
            </a:r>
            <a:r>
              <a:rPr lang="zh-CN" altLang="zh-CN" sz="1994" b="1" dirty="0">
                <a:solidFill>
                  <a:srgbClr val="0000FF"/>
                </a:solidFill>
                <a:latin typeface="微软雅黑" pitchFamily="34" charset="-122"/>
                <a:ea typeface="微软雅黑" pitchFamily="34" charset="-122"/>
              </a:rPr>
              <a:t>各中间结点</a:t>
            </a:r>
            <a:r>
              <a:rPr lang="zh-CN" altLang="zh-CN" sz="1994" b="1" dirty="0">
                <a:latin typeface="微软雅黑" pitchFamily="34" charset="-122"/>
                <a:ea typeface="微软雅黑" pitchFamily="34" charset="-122"/>
              </a:rPr>
              <a:t>的处理时延、排队时延以及转发数据时的发送时延。</a:t>
            </a:r>
            <a:endParaRPr lang="en-US" altLang="zh-CN" sz="1994"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zh-CN" sz="1994" b="1" dirty="0">
                <a:solidFill>
                  <a:srgbClr val="0000FF"/>
                </a:solidFill>
                <a:latin typeface="微软雅黑" pitchFamily="34" charset="-122"/>
                <a:ea typeface="微软雅黑" pitchFamily="34" charset="-122"/>
              </a:rPr>
              <a:t>当使用卫星通信时，往返时间</a:t>
            </a:r>
            <a:r>
              <a:rPr lang="en-US" altLang="zh-CN" sz="1994" b="1" dirty="0">
                <a:solidFill>
                  <a:srgbClr val="0000FF"/>
                </a:solidFill>
                <a:latin typeface="微软雅黑" pitchFamily="34" charset="-122"/>
                <a:ea typeface="微软雅黑" pitchFamily="34" charset="-122"/>
              </a:rPr>
              <a:t> RTT </a:t>
            </a:r>
            <a:r>
              <a:rPr lang="zh-CN" altLang="zh-CN" sz="1994" b="1" dirty="0">
                <a:solidFill>
                  <a:srgbClr val="0000FF"/>
                </a:solidFill>
                <a:latin typeface="微软雅黑" pitchFamily="34" charset="-122"/>
                <a:ea typeface="微软雅黑" pitchFamily="34" charset="-122"/>
              </a:rPr>
              <a:t>相对较长，是很重要的一个性能指标。</a:t>
            </a:r>
            <a:endParaRPr lang="zh-CN" altLang="en-US" sz="1994"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6528172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5"/>
          <p:cNvSpPr>
            <a:spLocks noChangeArrowheads="1"/>
          </p:cNvSpPr>
          <p:nvPr/>
        </p:nvSpPr>
        <p:spPr bwMode="auto">
          <a:xfrm>
            <a:off x="503669" y="1863018"/>
            <a:ext cx="8111263" cy="307120"/>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12643" name="矩形 2"/>
          <p:cNvSpPr>
            <a:spLocks noChangeArrowheads="1"/>
          </p:cNvSpPr>
          <p:nvPr/>
        </p:nvSpPr>
        <p:spPr bwMode="auto">
          <a:xfrm>
            <a:off x="549414" y="1810712"/>
            <a:ext cx="1259977" cy="3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4" b="1" dirty="0">
                <a:latin typeface="微软雅黑" pitchFamily="34" charset="-122"/>
                <a:ea typeface="微软雅黑" pitchFamily="34" charset="-122"/>
              </a:rPr>
              <a:t>7. </a:t>
            </a:r>
            <a:r>
              <a:rPr lang="zh-CN" altLang="en-US" sz="1994" b="1" dirty="0">
                <a:latin typeface="微软雅黑" pitchFamily="34" charset="-122"/>
                <a:ea typeface="微软雅黑" pitchFamily="34" charset="-122"/>
              </a:rPr>
              <a:t>利用率</a:t>
            </a:r>
          </a:p>
        </p:txBody>
      </p:sp>
      <p:sp>
        <p:nvSpPr>
          <p:cNvPr id="112644" name="矩形 3"/>
          <p:cNvSpPr>
            <a:spLocks noChangeArrowheads="1"/>
          </p:cNvSpPr>
          <p:nvPr/>
        </p:nvSpPr>
        <p:spPr bwMode="auto">
          <a:xfrm>
            <a:off x="503669" y="2211298"/>
            <a:ext cx="8111263" cy="2624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分为</a:t>
            </a:r>
            <a:r>
              <a:rPr lang="zh-CN" altLang="en-US" sz="1994" b="1" dirty="0">
                <a:solidFill>
                  <a:srgbClr val="0000FF"/>
                </a:solidFill>
                <a:latin typeface="微软雅黑" pitchFamily="34" charset="-122"/>
                <a:ea typeface="微软雅黑" pitchFamily="34" charset="-122"/>
              </a:rPr>
              <a:t>信道利用率</a:t>
            </a:r>
            <a:r>
              <a:rPr lang="zh-CN" altLang="en-US" sz="1994" b="1" dirty="0">
                <a:latin typeface="微软雅黑" pitchFamily="34" charset="-122"/>
                <a:ea typeface="微软雅黑" pitchFamily="34" charset="-122"/>
              </a:rPr>
              <a:t>和</a:t>
            </a:r>
            <a:r>
              <a:rPr lang="zh-CN" altLang="en-US" sz="1994" b="1" dirty="0">
                <a:solidFill>
                  <a:srgbClr val="0000FF"/>
                </a:solidFill>
                <a:latin typeface="微软雅黑" pitchFamily="34" charset="-122"/>
                <a:ea typeface="微软雅黑" pitchFamily="34" charset="-122"/>
              </a:rPr>
              <a:t>网络利用率</a:t>
            </a:r>
            <a:r>
              <a:rPr lang="zh-CN" altLang="en-US" sz="1994" b="1" dirty="0">
                <a:latin typeface="微软雅黑" pitchFamily="34" charset="-122"/>
                <a:ea typeface="微软雅黑" pitchFamily="34" charset="-122"/>
              </a:rPr>
              <a:t>。</a:t>
            </a:r>
            <a:endParaRPr lang="en-US" altLang="zh-CN" sz="1994"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信道利用率指出某信道有百分之几的时间是被利用的（有数据通过）。</a:t>
            </a:r>
            <a:endParaRPr lang="en-US" altLang="zh-CN" sz="1994" b="1" dirty="0">
              <a:latin typeface="微软雅黑" pitchFamily="34" charset="-122"/>
              <a:ea typeface="微软雅黑" pitchFamily="34" charset="-122"/>
            </a:endParaRP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完全空闲的信道的利用率是零。</a:t>
            </a:r>
          </a:p>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网络利用率</a:t>
            </a:r>
            <a:r>
              <a:rPr lang="zh-CN" altLang="en-US" sz="1994" b="1" dirty="0">
                <a:latin typeface="微软雅黑" pitchFamily="34" charset="-122"/>
                <a:ea typeface="微软雅黑" pitchFamily="34" charset="-122"/>
              </a:rPr>
              <a:t>则是全网络的信道利用率的加权平均值。</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信道利用率</a:t>
            </a:r>
            <a:r>
              <a:rPr lang="zh-CN" altLang="en-US" sz="1994" b="1" dirty="0">
                <a:solidFill>
                  <a:srgbClr val="CC00CC"/>
                </a:solidFill>
                <a:latin typeface="微软雅黑" pitchFamily="34" charset="-122"/>
                <a:ea typeface="微软雅黑" pitchFamily="34" charset="-122"/>
              </a:rPr>
              <a:t>并非越高越好</a:t>
            </a:r>
            <a:r>
              <a:rPr lang="zh-CN" altLang="en-US" sz="1994" b="1" dirty="0">
                <a:latin typeface="微软雅黑" pitchFamily="34" charset="-122"/>
                <a:ea typeface="微软雅黑" pitchFamily="34" charset="-122"/>
              </a:rPr>
              <a:t>。</a:t>
            </a:r>
            <a:r>
              <a:rPr lang="zh-CN" altLang="zh-CN" sz="1994" b="1" dirty="0">
                <a:latin typeface="微软雅黑" pitchFamily="34" charset="-122"/>
                <a:ea typeface="微软雅黑" pitchFamily="34" charset="-122"/>
              </a:rPr>
              <a:t>当某信道的利用率增大时，该信道引起的时延也就迅速增加</a:t>
            </a:r>
            <a:r>
              <a:rPr lang="zh-CN" altLang="en-US" sz="1994" b="1" dirty="0">
                <a:latin typeface="微软雅黑" pitchFamily="34" charset="-122"/>
                <a:ea typeface="微软雅黑" pitchFamily="34" charset="-122"/>
              </a:rPr>
              <a:t>。</a:t>
            </a:r>
          </a:p>
        </p:txBody>
      </p:sp>
    </p:spTree>
    <p:extLst>
      <p:ext uri="{BB962C8B-B14F-4D97-AF65-F5344CB8AC3E}">
        <p14:creationId xmlns:p14="http://schemas.microsoft.com/office/powerpoint/2010/main" val="41968397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AutoShape 5"/>
          <p:cNvSpPr>
            <a:spLocks noChangeArrowheads="1"/>
          </p:cNvSpPr>
          <p:nvPr/>
        </p:nvSpPr>
        <p:spPr bwMode="auto">
          <a:xfrm>
            <a:off x="503669" y="1487002"/>
            <a:ext cx="8111263"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795"/>
          </a:p>
        </p:txBody>
      </p:sp>
      <p:sp>
        <p:nvSpPr>
          <p:cNvPr id="113667" name="Rectangle 6"/>
          <p:cNvSpPr>
            <a:spLocks noChangeArrowheads="1"/>
          </p:cNvSpPr>
          <p:nvPr/>
        </p:nvSpPr>
        <p:spPr bwMode="auto">
          <a:xfrm>
            <a:off x="3061697" y="1463255"/>
            <a:ext cx="2996790"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itchFamily="34" charset="-122"/>
              </a:rPr>
              <a:t>时延与网络利用率的关系</a:t>
            </a:r>
          </a:p>
        </p:txBody>
      </p:sp>
      <p:sp>
        <p:nvSpPr>
          <p:cNvPr id="113668" name="Rectangle 68"/>
          <p:cNvSpPr>
            <a:spLocks noChangeArrowheads="1"/>
          </p:cNvSpPr>
          <p:nvPr/>
        </p:nvSpPr>
        <p:spPr bwMode="auto">
          <a:xfrm>
            <a:off x="503670" y="1882775"/>
            <a:ext cx="8111262" cy="1780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根据排队论的理论，当某信道的利用率增大时，该信道引起的时延也就迅速增加。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若令 </a:t>
            </a:r>
            <a:r>
              <a:rPr lang="en-US" altLang="zh-CN" sz="1994" b="1" i="1" dirty="0">
                <a:latin typeface="微软雅黑" pitchFamily="34" charset="-122"/>
                <a:ea typeface="微软雅黑" pitchFamily="34" charset="-122"/>
              </a:rPr>
              <a:t>D</a:t>
            </a:r>
            <a:r>
              <a:rPr lang="en-US" altLang="zh-CN" sz="1994" b="1" i="1" baseline="-25000" dirty="0">
                <a:latin typeface="微软雅黑" pitchFamily="34" charset="-122"/>
                <a:ea typeface="微软雅黑" pitchFamily="34" charset="-122"/>
              </a:rPr>
              <a:t>0</a:t>
            </a:r>
            <a:r>
              <a:rPr lang="en-US" altLang="zh-CN" sz="1994" b="1" i="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表示网络空闲时的时延，</a:t>
            </a:r>
            <a:r>
              <a:rPr lang="en-US" altLang="zh-CN" sz="1994" b="1" i="1" dirty="0">
                <a:latin typeface="微软雅黑" pitchFamily="34" charset="-122"/>
                <a:ea typeface="微软雅黑" pitchFamily="34" charset="-122"/>
              </a:rPr>
              <a:t>D</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表示网络当前的时延，则在适当的假定条件下，可以用下面的简单公式表示 </a:t>
            </a:r>
            <a:r>
              <a:rPr lang="en-US" altLang="zh-CN" sz="1994" b="1" i="1" dirty="0">
                <a:latin typeface="微软雅黑" pitchFamily="34" charset="-122"/>
                <a:ea typeface="微软雅黑" pitchFamily="34" charset="-122"/>
              </a:rPr>
              <a:t>D</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和 </a:t>
            </a:r>
            <a:r>
              <a:rPr lang="en-US" altLang="zh-CN" sz="1994" b="1" i="1" dirty="0">
                <a:latin typeface="微软雅黑" pitchFamily="34" charset="-122"/>
                <a:ea typeface="微软雅黑" pitchFamily="34" charset="-122"/>
              </a:rPr>
              <a:t>D</a:t>
            </a:r>
            <a:r>
              <a:rPr lang="en-US" altLang="zh-CN" sz="1994" b="1" i="1" baseline="-25000" dirty="0">
                <a:latin typeface="微软雅黑" pitchFamily="34" charset="-122"/>
                <a:ea typeface="微软雅黑" pitchFamily="34" charset="-122"/>
              </a:rPr>
              <a:t>0 </a:t>
            </a:r>
            <a:r>
              <a:rPr lang="zh-CN" altLang="en-US" sz="1994" b="1" dirty="0">
                <a:latin typeface="微软雅黑" pitchFamily="34" charset="-122"/>
                <a:ea typeface="微软雅黑" pitchFamily="34" charset="-122"/>
              </a:rPr>
              <a:t>之间的关系： </a:t>
            </a:r>
          </a:p>
        </p:txBody>
      </p:sp>
      <p:sp>
        <p:nvSpPr>
          <p:cNvPr id="113670" name="矩形 5"/>
          <p:cNvSpPr>
            <a:spLocks noChangeArrowheads="1"/>
          </p:cNvSpPr>
          <p:nvPr/>
        </p:nvSpPr>
        <p:spPr bwMode="auto">
          <a:xfrm>
            <a:off x="1720820" y="4810795"/>
            <a:ext cx="5539232" cy="337199"/>
          </a:xfrm>
          <a:prstGeom prst="rect">
            <a:avLst/>
          </a:prstGeom>
          <a:solidFill>
            <a:srgbClr val="0000FF"/>
          </a:solidFill>
          <a:ln>
            <a:noFill/>
          </a:ln>
          <a:extLst/>
        </p:spPr>
        <p:txBody>
          <a:bodyPr>
            <a:spAutoFit/>
          </a:bodyPr>
          <a:lstStyle/>
          <a:p>
            <a:pPr algn="ctr"/>
            <a:r>
              <a:rPr lang="zh-CN" altLang="en-US" sz="1596" b="1" dirty="0">
                <a:solidFill>
                  <a:schemeClr val="bg1"/>
                </a:solidFill>
                <a:latin typeface="微软雅黑" pitchFamily="34" charset="-122"/>
                <a:ea typeface="微软雅黑" pitchFamily="34" charset="-122"/>
              </a:rPr>
              <a:t>其中：</a:t>
            </a:r>
            <a:r>
              <a:rPr lang="en-US" altLang="zh-CN" sz="1596" b="1" i="1" dirty="0">
                <a:solidFill>
                  <a:schemeClr val="bg1"/>
                </a:solidFill>
                <a:latin typeface="微软雅黑" pitchFamily="34" charset="-122"/>
                <a:ea typeface="微软雅黑" pitchFamily="34" charset="-122"/>
              </a:rPr>
              <a:t>U </a:t>
            </a:r>
            <a:r>
              <a:rPr lang="zh-CN" altLang="en-US" sz="1596" b="1" dirty="0">
                <a:solidFill>
                  <a:schemeClr val="bg1"/>
                </a:solidFill>
                <a:latin typeface="微软雅黑" pitchFamily="34" charset="-122"/>
                <a:ea typeface="微软雅黑" pitchFamily="34" charset="-122"/>
              </a:rPr>
              <a:t>是网络的利用率，数值在 </a:t>
            </a:r>
            <a:r>
              <a:rPr lang="en-US" altLang="zh-CN" sz="1596" b="1" dirty="0">
                <a:solidFill>
                  <a:schemeClr val="bg1"/>
                </a:solidFill>
                <a:latin typeface="微软雅黑" pitchFamily="34" charset="-122"/>
                <a:ea typeface="微软雅黑" pitchFamily="34" charset="-122"/>
              </a:rPr>
              <a:t>0 </a:t>
            </a:r>
            <a:r>
              <a:rPr lang="zh-CN" altLang="en-US" sz="1596" b="1" dirty="0">
                <a:solidFill>
                  <a:schemeClr val="bg1"/>
                </a:solidFill>
                <a:latin typeface="微软雅黑" pitchFamily="34" charset="-122"/>
                <a:ea typeface="微软雅黑" pitchFamily="34" charset="-122"/>
              </a:rPr>
              <a:t>到 </a:t>
            </a:r>
            <a:r>
              <a:rPr lang="en-US" altLang="zh-CN" sz="1596" b="1" dirty="0">
                <a:solidFill>
                  <a:schemeClr val="bg1"/>
                </a:solidFill>
                <a:latin typeface="微软雅黑" pitchFamily="34" charset="-122"/>
                <a:ea typeface="微软雅黑" pitchFamily="34" charset="-122"/>
              </a:rPr>
              <a:t>1 </a:t>
            </a:r>
            <a:r>
              <a:rPr lang="zh-CN" altLang="en-US" sz="1596" b="1" dirty="0">
                <a:solidFill>
                  <a:schemeClr val="bg1"/>
                </a:solidFill>
                <a:latin typeface="微软雅黑" pitchFamily="34" charset="-122"/>
                <a:ea typeface="微软雅黑" pitchFamily="34" charset="-122"/>
              </a:rPr>
              <a:t>之间。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2960" y="3667481"/>
            <a:ext cx="2012681" cy="996277"/>
          </a:xfrm>
          <a:prstGeom prst="rect">
            <a:avLst/>
          </a:prstGeom>
        </p:spPr>
      </p:pic>
    </p:spTree>
    <p:extLst>
      <p:ext uri="{BB962C8B-B14F-4D97-AF65-F5344CB8AC3E}">
        <p14:creationId xmlns:p14="http://schemas.microsoft.com/office/powerpoint/2010/main" val="17380208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3668" y="2012525"/>
            <a:ext cx="8111263" cy="31915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114693" name="AutoShape 5"/>
          <p:cNvSpPr>
            <a:spLocks noChangeArrowheads="1"/>
          </p:cNvSpPr>
          <p:nvPr/>
        </p:nvSpPr>
        <p:spPr bwMode="auto">
          <a:xfrm>
            <a:off x="503669" y="1541904"/>
            <a:ext cx="8111263"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795"/>
          </a:p>
        </p:txBody>
      </p:sp>
      <p:sp>
        <p:nvSpPr>
          <p:cNvPr id="114694" name="Rectangle 6"/>
          <p:cNvSpPr>
            <a:spLocks noChangeArrowheads="1"/>
          </p:cNvSpPr>
          <p:nvPr/>
        </p:nvSpPr>
        <p:spPr bwMode="auto">
          <a:xfrm>
            <a:off x="3061697" y="1518157"/>
            <a:ext cx="2996790"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dirty="0">
                <a:solidFill>
                  <a:schemeClr val="bg1"/>
                </a:solidFill>
                <a:ea typeface="微软雅黑" pitchFamily="34" charset="-122"/>
              </a:rPr>
              <a:t>时延与网络利用率的关系</a:t>
            </a:r>
          </a:p>
        </p:txBody>
      </p:sp>
      <p:grpSp>
        <p:nvGrpSpPr>
          <p:cNvPr id="114695" name="组合 4"/>
          <p:cNvGrpSpPr>
            <a:grpSpLocks/>
          </p:cNvGrpSpPr>
          <p:nvPr/>
        </p:nvGrpSpPr>
        <p:grpSpPr bwMode="auto">
          <a:xfrm>
            <a:off x="2107094" y="2140311"/>
            <a:ext cx="4728690" cy="2648511"/>
            <a:chOff x="2211129" y="2446456"/>
            <a:chExt cx="4742856" cy="2655338"/>
          </a:xfrm>
        </p:grpSpPr>
        <p:sp>
          <p:nvSpPr>
            <p:cNvPr id="114697" name="Rectangle 4"/>
            <p:cNvSpPr>
              <a:spLocks noChangeArrowheads="1"/>
            </p:cNvSpPr>
            <p:nvPr/>
          </p:nvSpPr>
          <p:spPr bwMode="auto">
            <a:xfrm>
              <a:off x="4558254" y="2641057"/>
              <a:ext cx="994033" cy="208602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97" b="1">
                <a:solidFill>
                  <a:srgbClr val="1956B9"/>
                </a:solidFill>
                <a:latin typeface="微软雅黑" pitchFamily="34" charset="-122"/>
                <a:ea typeface="微软雅黑" pitchFamily="34" charset="-122"/>
              </a:endParaRPr>
            </a:p>
          </p:txBody>
        </p:sp>
        <p:sp>
          <p:nvSpPr>
            <p:cNvPr id="114698" name="Text Box 5"/>
            <p:cNvSpPr txBox="1">
              <a:spLocks noChangeArrowheads="1"/>
            </p:cNvSpPr>
            <p:nvPr/>
          </p:nvSpPr>
          <p:spPr bwMode="auto">
            <a:xfrm>
              <a:off x="2211129" y="2446456"/>
              <a:ext cx="8178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596" b="1">
                  <a:solidFill>
                    <a:srgbClr val="1956B9"/>
                  </a:solidFill>
                  <a:latin typeface="微软雅黑" pitchFamily="34" charset="-122"/>
                  <a:ea typeface="微软雅黑" pitchFamily="34" charset="-122"/>
                </a:rPr>
                <a:t>时延 </a:t>
              </a:r>
              <a:r>
                <a:rPr lang="en-US" altLang="zh-CN" sz="1596" b="1" i="1">
                  <a:solidFill>
                    <a:srgbClr val="1956B9"/>
                  </a:solidFill>
                  <a:latin typeface="微软雅黑" pitchFamily="34" charset="-122"/>
                  <a:ea typeface="微软雅黑" pitchFamily="34" charset="-122"/>
                </a:rPr>
                <a:t>D</a:t>
              </a:r>
            </a:p>
          </p:txBody>
        </p:sp>
        <p:sp>
          <p:nvSpPr>
            <p:cNvPr id="114699" name="Line 6"/>
            <p:cNvSpPr>
              <a:spLocks noChangeShapeType="1"/>
            </p:cNvSpPr>
            <p:nvPr/>
          </p:nvSpPr>
          <p:spPr bwMode="auto">
            <a:xfrm flipV="1">
              <a:off x="3029804" y="2568280"/>
              <a:ext cx="0" cy="2158801"/>
            </a:xfrm>
            <a:prstGeom prst="line">
              <a:avLst/>
            </a:prstGeom>
            <a:noFill/>
            <a:ln w="25400">
              <a:solidFill>
                <a:srgbClr val="1956B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14700" name="Line 7"/>
            <p:cNvSpPr>
              <a:spLocks noChangeShapeType="1"/>
            </p:cNvSpPr>
            <p:nvPr/>
          </p:nvSpPr>
          <p:spPr bwMode="auto">
            <a:xfrm rot="5400000" flipV="1">
              <a:off x="4596637" y="3160248"/>
              <a:ext cx="0" cy="3133665"/>
            </a:xfrm>
            <a:prstGeom prst="line">
              <a:avLst/>
            </a:prstGeom>
            <a:noFill/>
            <a:ln w="25400">
              <a:solidFill>
                <a:srgbClr val="1956B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14701" name="Line 8"/>
            <p:cNvSpPr>
              <a:spLocks noChangeShapeType="1"/>
            </p:cNvSpPr>
            <p:nvPr/>
          </p:nvSpPr>
          <p:spPr bwMode="auto">
            <a:xfrm>
              <a:off x="5552286" y="2568280"/>
              <a:ext cx="0" cy="2158801"/>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14702" name="Arc 9"/>
            <p:cNvSpPr>
              <a:spLocks/>
            </p:cNvSpPr>
            <p:nvPr/>
          </p:nvSpPr>
          <p:spPr bwMode="auto">
            <a:xfrm flipV="1">
              <a:off x="3029804" y="2641057"/>
              <a:ext cx="2510540" cy="1942842"/>
            </a:xfrm>
            <a:custGeom>
              <a:avLst/>
              <a:gdLst>
                <a:gd name="T0" fmla="*/ 0 w 21600"/>
                <a:gd name="T1" fmla="*/ 0 h 21612"/>
                <a:gd name="T2" fmla="*/ 2510540 w 21600"/>
                <a:gd name="T3" fmla="*/ 1942842 h 21612"/>
                <a:gd name="T4" fmla="*/ 0 w 21600"/>
                <a:gd name="T5" fmla="*/ 1941763 h 21612"/>
                <a:gd name="T6" fmla="*/ 0 60000 65536"/>
                <a:gd name="T7" fmla="*/ 0 60000 65536"/>
                <a:gd name="T8" fmla="*/ 0 60000 65536"/>
              </a:gdLst>
              <a:ahLst/>
              <a:cxnLst>
                <a:cxn ang="T6">
                  <a:pos x="T0" y="T1"/>
                </a:cxn>
                <a:cxn ang="T7">
                  <a:pos x="T2" y="T3"/>
                </a:cxn>
                <a:cxn ang="T8">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lnTo>
                    <a:pt x="-1" y="0"/>
                  </a:lnTo>
                  <a:close/>
                </a:path>
              </a:pathLst>
            </a:custGeom>
            <a:noFill/>
            <a:ln w="381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14703" name="Text Box 10"/>
            <p:cNvSpPr txBox="1">
              <a:spLocks noChangeArrowheads="1"/>
            </p:cNvSpPr>
            <p:nvPr/>
          </p:nvSpPr>
          <p:spPr bwMode="auto">
            <a:xfrm>
              <a:off x="5934154" y="4763240"/>
              <a:ext cx="10198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596" b="1">
                  <a:solidFill>
                    <a:srgbClr val="1956B9"/>
                  </a:solidFill>
                  <a:latin typeface="微软雅黑" pitchFamily="34" charset="-122"/>
                  <a:ea typeface="微软雅黑" pitchFamily="34" charset="-122"/>
                </a:rPr>
                <a:t>利用率 </a:t>
              </a:r>
              <a:r>
                <a:rPr lang="en-US" altLang="zh-CN" sz="1596" b="1" i="1">
                  <a:solidFill>
                    <a:srgbClr val="1956B9"/>
                  </a:solidFill>
                  <a:latin typeface="微软雅黑" pitchFamily="34" charset="-122"/>
                  <a:ea typeface="微软雅黑" pitchFamily="34" charset="-122"/>
                </a:rPr>
                <a:t>U</a:t>
              </a:r>
            </a:p>
          </p:txBody>
        </p:sp>
        <p:sp>
          <p:nvSpPr>
            <p:cNvPr id="114704" name="Text Box 11"/>
            <p:cNvSpPr txBox="1">
              <a:spLocks noChangeArrowheads="1"/>
            </p:cNvSpPr>
            <p:nvPr/>
          </p:nvSpPr>
          <p:spPr bwMode="auto">
            <a:xfrm>
              <a:off x="5400721" y="4719961"/>
              <a:ext cx="3113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1596" b="1">
                  <a:solidFill>
                    <a:srgbClr val="1956B9"/>
                  </a:solidFill>
                  <a:latin typeface="微软雅黑" pitchFamily="34" charset="-122"/>
                  <a:ea typeface="微软雅黑" pitchFamily="34" charset="-122"/>
                </a:rPr>
                <a:t>1</a:t>
              </a:r>
              <a:endParaRPr lang="en-US" altLang="zh-CN" sz="1596" b="1" i="1">
                <a:solidFill>
                  <a:srgbClr val="1956B9"/>
                </a:solidFill>
                <a:latin typeface="微软雅黑" pitchFamily="34" charset="-122"/>
                <a:ea typeface="微软雅黑" pitchFamily="34" charset="-122"/>
              </a:endParaRPr>
            </a:p>
          </p:txBody>
        </p:sp>
        <p:sp>
          <p:nvSpPr>
            <p:cNvPr id="114705" name="Text Box 12"/>
            <p:cNvSpPr txBox="1">
              <a:spLocks noChangeArrowheads="1"/>
            </p:cNvSpPr>
            <p:nvPr/>
          </p:nvSpPr>
          <p:spPr bwMode="auto">
            <a:xfrm>
              <a:off x="2828045" y="4685155"/>
              <a:ext cx="3113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1596" b="1">
                  <a:solidFill>
                    <a:srgbClr val="1956B9"/>
                  </a:solidFill>
                  <a:latin typeface="微软雅黑" pitchFamily="34" charset="-122"/>
                  <a:ea typeface="微软雅黑" pitchFamily="34" charset="-122"/>
                </a:rPr>
                <a:t>0</a:t>
              </a:r>
              <a:endParaRPr lang="en-US" altLang="zh-CN" sz="1596" b="1" i="1">
                <a:solidFill>
                  <a:srgbClr val="1956B9"/>
                </a:solidFill>
                <a:latin typeface="微软雅黑" pitchFamily="34" charset="-122"/>
                <a:ea typeface="微软雅黑" pitchFamily="34" charset="-122"/>
              </a:endParaRPr>
            </a:p>
          </p:txBody>
        </p:sp>
        <p:sp>
          <p:nvSpPr>
            <p:cNvPr id="114706" name="Text Box 13"/>
            <p:cNvSpPr txBox="1">
              <a:spLocks noChangeArrowheads="1"/>
            </p:cNvSpPr>
            <p:nvPr/>
          </p:nvSpPr>
          <p:spPr bwMode="auto">
            <a:xfrm>
              <a:off x="2585254" y="4385342"/>
              <a:ext cx="4315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1596" b="1" i="1">
                  <a:solidFill>
                    <a:srgbClr val="1956B9"/>
                  </a:solidFill>
                  <a:latin typeface="微软雅黑" pitchFamily="34" charset="-122"/>
                  <a:ea typeface="微软雅黑" pitchFamily="34" charset="-122"/>
                </a:rPr>
                <a:t>D</a:t>
              </a:r>
              <a:r>
                <a:rPr lang="en-US" altLang="zh-CN" sz="1596" b="1" baseline="-25000">
                  <a:solidFill>
                    <a:srgbClr val="1956B9"/>
                  </a:solidFill>
                  <a:latin typeface="微软雅黑" pitchFamily="34" charset="-122"/>
                  <a:ea typeface="微软雅黑" pitchFamily="34" charset="-122"/>
                </a:rPr>
                <a:t>0</a:t>
              </a:r>
              <a:endParaRPr lang="en-US" altLang="zh-CN" sz="1596" b="1" i="1" baseline="-25000">
                <a:solidFill>
                  <a:srgbClr val="1956B9"/>
                </a:solidFill>
                <a:latin typeface="微软雅黑" pitchFamily="34" charset="-122"/>
                <a:ea typeface="微软雅黑" pitchFamily="34" charset="-122"/>
              </a:endParaRPr>
            </a:p>
          </p:txBody>
        </p:sp>
        <p:sp>
          <p:nvSpPr>
            <p:cNvPr id="114707" name="Text Box 14"/>
            <p:cNvSpPr txBox="1">
              <a:spLocks noChangeArrowheads="1"/>
            </p:cNvSpPr>
            <p:nvPr/>
          </p:nvSpPr>
          <p:spPr bwMode="auto">
            <a:xfrm>
              <a:off x="4593488" y="2696119"/>
              <a:ext cx="70468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795" b="1">
                  <a:solidFill>
                    <a:schemeClr val="bg1"/>
                  </a:solidFill>
                  <a:latin typeface="微软雅黑" pitchFamily="34" charset="-122"/>
                  <a:ea typeface="微软雅黑" pitchFamily="34" charset="-122"/>
                </a:rPr>
                <a:t>时延急剧增大</a:t>
              </a:r>
              <a:endParaRPr lang="zh-CN" altLang="en-US" sz="1795" b="1" i="1">
                <a:solidFill>
                  <a:schemeClr val="bg1"/>
                </a:solidFill>
                <a:latin typeface="微软雅黑" pitchFamily="34" charset="-122"/>
                <a:ea typeface="微软雅黑" pitchFamily="34" charset="-122"/>
              </a:endParaRPr>
            </a:p>
          </p:txBody>
        </p:sp>
      </p:grpSp>
      <p:sp>
        <p:nvSpPr>
          <p:cNvPr id="114696" name="矩形 16"/>
          <p:cNvSpPr>
            <a:spLocks noChangeArrowheads="1"/>
          </p:cNvSpPr>
          <p:nvPr/>
        </p:nvSpPr>
        <p:spPr bwMode="auto">
          <a:xfrm>
            <a:off x="1744566" y="4828399"/>
            <a:ext cx="5629469" cy="33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596" b="1">
                <a:solidFill>
                  <a:srgbClr val="0000FF"/>
                </a:solidFill>
                <a:latin typeface="微软雅黑" pitchFamily="34" charset="-122"/>
                <a:ea typeface="微软雅黑" pitchFamily="34" charset="-122"/>
              </a:rPr>
              <a:t>当信道的利用率增大时，该信道引起的时延迅速增加。</a:t>
            </a:r>
          </a:p>
        </p:txBody>
      </p:sp>
    </p:spTree>
    <p:extLst>
      <p:ext uri="{BB962C8B-B14F-4D97-AF65-F5344CB8AC3E}">
        <p14:creationId xmlns:p14="http://schemas.microsoft.com/office/powerpoint/2010/main" val="34676592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5"/>
          <p:cNvSpPr>
            <a:spLocks noChangeArrowheads="1"/>
          </p:cNvSpPr>
          <p:nvPr/>
        </p:nvSpPr>
        <p:spPr bwMode="auto">
          <a:xfrm>
            <a:off x="503669" y="1546716"/>
            <a:ext cx="8111263" cy="38785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795"/>
          </a:p>
        </p:txBody>
      </p:sp>
      <p:sp>
        <p:nvSpPr>
          <p:cNvPr id="115715" name="Rectangle 6"/>
          <p:cNvSpPr>
            <a:spLocks noChangeArrowheads="1"/>
          </p:cNvSpPr>
          <p:nvPr/>
        </p:nvSpPr>
        <p:spPr bwMode="auto">
          <a:xfrm>
            <a:off x="2783012" y="1503910"/>
            <a:ext cx="3552576" cy="4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393" b="1" dirty="0" smtClean="0">
                <a:solidFill>
                  <a:schemeClr val="bg1"/>
                </a:solidFill>
                <a:latin typeface="微软雅黑" pitchFamily="34" charset="-122"/>
                <a:ea typeface="微软雅黑" pitchFamily="34" charset="-122"/>
              </a:rPr>
              <a:t>计算机网络</a:t>
            </a:r>
            <a:r>
              <a:rPr lang="zh-CN" altLang="en-US" sz="2393" b="1" dirty="0">
                <a:solidFill>
                  <a:schemeClr val="bg1"/>
                </a:solidFill>
                <a:latin typeface="微软雅黑" pitchFamily="34" charset="-122"/>
                <a:ea typeface="微软雅黑" pitchFamily="34" charset="-122"/>
              </a:rPr>
              <a:t>的非性能特征</a:t>
            </a:r>
          </a:p>
        </p:txBody>
      </p:sp>
      <p:sp>
        <p:nvSpPr>
          <p:cNvPr id="115716" name="Rectangle 8"/>
          <p:cNvSpPr>
            <a:spLocks noChangeArrowheads="1"/>
          </p:cNvSpPr>
          <p:nvPr/>
        </p:nvSpPr>
        <p:spPr bwMode="auto">
          <a:xfrm>
            <a:off x="503669" y="1997897"/>
            <a:ext cx="8111262" cy="859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992"/>
              </a:lnSpc>
              <a:spcBef>
                <a:spcPts val="598"/>
              </a:spcBef>
            </a:pPr>
            <a:r>
              <a:rPr lang="zh-CN" altLang="en-US" sz="1994" b="1" dirty="0">
                <a:latin typeface="微软雅黑" pitchFamily="34" charset="-122"/>
                <a:ea typeface="微软雅黑" pitchFamily="34" charset="-122"/>
              </a:rPr>
              <a:t>一些</a:t>
            </a:r>
            <a:r>
              <a:rPr lang="zh-CN" altLang="zh-CN" sz="1994" b="1" dirty="0">
                <a:latin typeface="微软雅黑" pitchFamily="34" charset="-122"/>
                <a:ea typeface="微软雅黑" pitchFamily="34" charset="-122"/>
              </a:rPr>
              <a:t>非性能特征也很重要。</a:t>
            </a:r>
            <a:r>
              <a:rPr lang="zh-CN" altLang="en-US" sz="1994" b="1" dirty="0">
                <a:latin typeface="微软雅黑" pitchFamily="34" charset="-122"/>
                <a:ea typeface="微软雅黑" pitchFamily="34" charset="-122"/>
              </a:rPr>
              <a:t>它们</a:t>
            </a:r>
            <a:r>
              <a:rPr lang="zh-CN" altLang="zh-CN" sz="1994" b="1" dirty="0">
                <a:latin typeface="微软雅黑" pitchFamily="34" charset="-122"/>
                <a:ea typeface="微软雅黑" pitchFamily="34" charset="-122"/>
              </a:rPr>
              <a:t>与前面介绍的性能指标有很大的关系</a:t>
            </a:r>
            <a:r>
              <a:rPr lang="zh-CN" altLang="en-US" sz="1994" b="1" dirty="0">
                <a:latin typeface="微软雅黑" pitchFamily="34" charset="-122"/>
                <a:ea typeface="微软雅黑" pitchFamily="34" charset="-122"/>
              </a:rPr>
              <a:t>。主要包括：</a:t>
            </a:r>
            <a:endParaRPr lang="en-US" altLang="zh-CN" sz="1994" b="1" dirty="0">
              <a:latin typeface="微软雅黑" pitchFamily="34" charset="-122"/>
              <a:ea typeface="微软雅黑" pitchFamily="34" charset="-122"/>
            </a:endParaRPr>
          </a:p>
        </p:txBody>
      </p:sp>
      <p:sp>
        <p:nvSpPr>
          <p:cNvPr id="5" name="Rectangle 8"/>
          <p:cNvSpPr>
            <a:spLocks noChangeArrowheads="1"/>
          </p:cNvSpPr>
          <p:nvPr/>
        </p:nvSpPr>
        <p:spPr bwMode="auto">
          <a:xfrm>
            <a:off x="1007289" y="2803749"/>
            <a:ext cx="6001311" cy="2087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2">
            <a:spAutoFit/>
          </a:bodyPr>
          <a:lstStyle/>
          <a:p>
            <a:pPr marL="288116" lvl="1" indent="-284950">
              <a:lnSpc>
                <a:spcPts val="2992"/>
              </a:lnSpc>
              <a:spcBef>
                <a:spcPts val="598"/>
              </a:spcBef>
              <a:buClr>
                <a:srgbClr val="0070C0"/>
              </a:buClr>
              <a:buFont typeface="Wingdings" pitchFamily="2" charset="2"/>
              <a:buChar char="l"/>
            </a:pPr>
            <a:r>
              <a:rPr lang="zh-CN" altLang="en-US" sz="1994" b="1" dirty="0">
                <a:latin typeface="微软雅黑" pitchFamily="34" charset="-122"/>
                <a:ea typeface="微软雅黑" pitchFamily="34" charset="-122"/>
              </a:rPr>
              <a:t>费用</a:t>
            </a:r>
          </a:p>
          <a:p>
            <a:pPr marL="288116" lvl="1" indent="-284950">
              <a:lnSpc>
                <a:spcPts val="2992"/>
              </a:lnSpc>
              <a:buClr>
                <a:srgbClr val="0070C0"/>
              </a:buClr>
              <a:buFont typeface="Wingdings" pitchFamily="2" charset="2"/>
              <a:buChar char="l"/>
            </a:pPr>
            <a:r>
              <a:rPr lang="zh-CN" altLang="en-US" sz="1994" b="1" dirty="0">
                <a:latin typeface="微软雅黑" pitchFamily="34" charset="-122"/>
                <a:ea typeface="微软雅黑" pitchFamily="34" charset="-122"/>
              </a:rPr>
              <a:t>质量</a:t>
            </a:r>
          </a:p>
          <a:p>
            <a:pPr marL="288116" lvl="1" indent="-284950">
              <a:lnSpc>
                <a:spcPts val="2992"/>
              </a:lnSpc>
              <a:buClr>
                <a:srgbClr val="0070C0"/>
              </a:buClr>
              <a:buFont typeface="Wingdings" pitchFamily="2" charset="2"/>
              <a:buChar char="l"/>
            </a:pPr>
            <a:r>
              <a:rPr lang="zh-CN" altLang="en-US" sz="1994" b="1" dirty="0">
                <a:latin typeface="微软雅黑" pitchFamily="34" charset="-122"/>
                <a:ea typeface="微软雅黑" pitchFamily="34" charset="-122"/>
              </a:rPr>
              <a:t>标准化</a:t>
            </a:r>
          </a:p>
          <a:p>
            <a:pPr marL="288116" lvl="1" indent="-284950">
              <a:lnSpc>
                <a:spcPts val="3291"/>
              </a:lnSpc>
              <a:buClr>
                <a:srgbClr val="0070C0"/>
              </a:buClr>
              <a:buFont typeface="Wingdings" pitchFamily="2" charset="2"/>
              <a:buChar char="l"/>
            </a:pPr>
            <a:endParaRPr lang="en-US" altLang="zh-CN" sz="1994" b="1" dirty="0">
              <a:latin typeface="微软雅黑" pitchFamily="34" charset="-122"/>
              <a:ea typeface="微软雅黑" pitchFamily="34" charset="-122"/>
            </a:endParaRPr>
          </a:p>
          <a:p>
            <a:pPr marL="288116" lvl="1" indent="-284950">
              <a:lnSpc>
                <a:spcPts val="3291"/>
              </a:lnSpc>
              <a:buClr>
                <a:srgbClr val="0070C0"/>
              </a:buClr>
              <a:buFont typeface="Wingdings" pitchFamily="2" charset="2"/>
              <a:buChar char="l"/>
            </a:pPr>
            <a:endParaRPr lang="en-US" altLang="zh-CN" sz="1994" b="1" dirty="0">
              <a:latin typeface="微软雅黑" pitchFamily="34" charset="-122"/>
              <a:ea typeface="微软雅黑" pitchFamily="34" charset="-122"/>
            </a:endParaRPr>
          </a:p>
          <a:p>
            <a:pPr marL="288116" lvl="1"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可靠性</a:t>
            </a:r>
          </a:p>
          <a:p>
            <a:pPr marL="288116" lvl="1" indent="-284950">
              <a:lnSpc>
                <a:spcPts val="2992"/>
              </a:lnSpc>
              <a:buClr>
                <a:srgbClr val="0070C0"/>
              </a:buClr>
              <a:buFont typeface="Wingdings" pitchFamily="2" charset="2"/>
              <a:buChar char="l"/>
            </a:pPr>
            <a:r>
              <a:rPr lang="zh-CN" altLang="en-US" sz="1994" b="1" dirty="0">
                <a:latin typeface="微软雅黑" pitchFamily="34" charset="-122"/>
                <a:ea typeface="微软雅黑" pitchFamily="34" charset="-122"/>
              </a:rPr>
              <a:t>可扩展性和可升级性 </a:t>
            </a:r>
          </a:p>
          <a:p>
            <a:pPr marL="288116" lvl="1" indent="-284950">
              <a:lnSpc>
                <a:spcPts val="2992"/>
              </a:lnSpc>
              <a:buClr>
                <a:srgbClr val="0070C0"/>
              </a:buClr>
              <a:buFont typeface="Wingdings" pitchFamily="2" charset="2"/>
              <a:buChar char="l"/>
            </a:pPr>
            <a:r>
              <a:rPr lang="zh-CN" altLang="en-US" sz="1994" b="1" dirty="0">
                <a:latin typeface="微软雅黑" pitchFamily="34" charset="-122"/>
                <a:ea typeface="微软雅黑" pitchFamily="34" charset="-122"/>
              </a:rPr>
              <a:t>易于管理和维护 </a:t>
            </a:r>
          </a:p>
        </p:txBody>
      </p:sp>
    </p:spTree>
    <p:extLst>
      <p:ext uri="{BB962C8B-B14F-4D97-AF65-F5344CB8AC3E}">
        <p14:creationId xmlns:p14="http://schemas.microsoft.com/office/powerpoint/2010/main" val="10192545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ChangeArrowheads="1"/>
          </p:cNvSpPr>
          <p:nvPr/>
        </p:nvSpPr>
        <p:spPr bwMode="auto">
          <a:xfrm>
            <a:off x="2621598" y="3762980"/>
            <a:ext cx="5759282" cy="329283"/>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defRPr/>
            </a:pPr>
            <a:endParaRPr lang="fr-FR" sz="1795">
              <a:solidFill>
                <a:srgbClr val="FFFFFF"/>
              </a:solidFill>
              <a:latin typeface="宋体" panose="02010600030101010101" pitchFamily="2" charset="-122"/>
            </a:endParaRPr>
          </a:p>
        </p:txBody>
      </p:sp>
      <p:sp>
        <p:nvSpPr>
          <p:cNvPr id="2" name="Rectangle 9"/>
          <p:cNvSpPr>
            <a:spLocks noChangeArrowheads="1"/>
          </p:cNvSpPr>
          <p:nvPr/>
        </p:nvSpPr>
        <p:spPr bwMode="auto">
          <a:xfrm>
            <a:off x="2621598" y="1950341"/>
            <a:ext cx="5759282" cy="329283"/>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defRPr/>
            </a:pPr>
            <a:endParaRPr lang="fr-FR" sz="1795">
              <a:solidFill>
                <a:srgbClr val="FFFFFF"/>
              </a:solidFill>
              <a:latin typeface="宋体" panose="02010600030101010101" pitchFamily="2" charset="-122"/>
            </a:endParaRPr>
          </a:p>
        </p:txBody>
      </p:sp>
      <p:sp>
        <p:nvSpPr>
          <p:cNvPr id="3" name="Rectangle 10"/>
          <p:cNvSpPr>
            <a:spLocks noChangeArrowheads="1"/>
          </p:cNvSpPr>
          <p:nvPr/>
        </p:nvSpPr>
        <p:spPr bwMode="auto">
          <a:xfrm>
            <a:off x="2621598" y="2555081"/>
            <a:ext cx="5759282" cy="329283"/>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defRPr/>
            </a:pPr>
            <a:endParaRPr lang="fr-FR" sz="1795">
              <a:solidFill>
                <a:srgbClr val="FFFFFF"/>
              </a:solidFill>
              <a:latin typeface="宋体" panose="02010600030101010101" pitchFamily="2" charset="-122"/>
            </a:endParaRPr>
          </a:p>
        </p:txBody>
      </p:sp>
      <p:sp>
        <p:nvSpPr>
          <p:cNvPr id="4" name="Rectangle 11"/>
          <p:cNvSpPr>
            <a:spLocks noChangeArrowheads="1"/>
          </p:cNvSpPr>
          <p:nvPr/>
        </p:nvSpPr>
        <p:spPr bwMode="auto">
          <a:xfrm>
            <a:off x="2621598" y="3170904"/>
            <a:ext cx="5759282" cy="329283"/>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defRPr/>
            </a:pPr>
            <a:endParaRPr lang="fr-FR" sz="1795" dirty="0">
              <a:solidFill>
                <a:srgbClr val="FFFFFF"/>
              </a:solidFill>
              <a:latin typeface="宋体" panose="02010600030101010101" pitchFamily="2" charset="-122"/>
            </a:endParaRPr>
          </a:p>
        </p:txBody>
      </p:sp>
      <p:sp>
        <p:nvSpPr>
          <p:cNvPr id="116743" name="Line 16"/>
          <p:cNvSpPr>
            <a:spLocks noChangeShapeType="1"/>
          </p:cNvSpPr>
          <p:nvPr/>
        </p:nvSpPr>
        <p:spPr bwMode="auto">
          <a:xfrm>
            <a:off x="3626860" y="1879103"/>
            <a:ext cx="0" cy="2890723"/>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sz="1795"/>
          </a:p>
        </p:txBody>
      </p:sp>
      <p:sp>
        <p:nvSpPr>
          <p:cNvPr id="116744" name="Rectangle 8"/>
          <p:cNvSpPr>
            <a:spLocks noChangeArrowheads="1"/>
          </p:cNvSpPr>
          <p:nvPr/>
        </p:nvSpPr>
        <p:spPr bwMode="auto">
          <a:xfrm>
            <a:off x="2692837" y="1915513"/>
            <a:ext cx="5456912" cy="285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994" b="1" dirty="0" smtClean="0">
                <a:solidFill>
                  <a:schemeClr val="bg1"/>
                </a:solidFill>
                <a:latin typeface="微软雅黑" panose="020B0503020204020204" pitchFamily="34" charset="-122"/>
                <a:ea typeface="微软雅黑" panose="020B0503020204020204" pitchFamily="34" charset="-122"/>
              </a:rPr>
              <a:t>1.6.1                     </a:t>
            </a:r>
            <a:r>
              <a:rPr lang="zh-CN" altLang="zh-CN" sz="1994" b="1" dirty="0">
                <a:solidFill>
                  <a:schemeClr val="bg1"/>
                </a:solidFill>
                <a:ea typeface="微软雅黑" panose="020B0503020204020204" pitchFamily="34" charset="-122"/>
              </a:rPr>
              <a:t>计算机网络体系结构的形成</a:t>
            </a:r>
            <a:endParaRPr lang="en-US" altLang="zh-CN" sz="1994" b="1" dirty="0">
              <a:solidFill>
                <a:schemeClr val="bg1"/>
              </a:solidFill>
              <a:ea typeface="微软雅黑" panose="020B0503020204020204" pitchFamily="34" charset="-122"/>
            </a:endParaRPr>
          </a:p>
          <a:p>
            <a:endParaRPr lang="zh-CN" altLang="zh-CN" sz="1994" b="1" dirty="0">
              <a:solidFill>
                <a:schemeClr val="bg1"/>
              </a:solidFill>
              <a:ea typeface="微软雅黑" panose="020B0503020204020204" pitchFamily="34" charset="-122"/>
            </a:endParaRPr>
          </a:p>
          <a:p>
            <a:r>
              <a:rPr lang="en-US" altLang="zh-CN" sz="1994" b="1" dirty="0" smtClean="0">
                <a:solidFill>
                  <a:schemeClr val="bg1"/>
                </a:solidFill>
                <a:latin typeface="微软雅黑" panose="020B0503020204020204" pitchFamily="34" charset="-122"/>
                <a:ea typeface="微软雅黑" panose="020B0503020204020204" pitchFamily="34" charset="-122"/>
              </a:rPr>
              <a:t>1.6.2                                     </a:t>
            </a:r>
            <a:r>
              <a:rPr lang="zh-CN" altLang="zh-CN" sz="1994" b="1" dirty="0">
                <a:solidFill>
                  <a:schemeClr val="bg1"/>
                </a:solidFill>
                <a:ea typeface="微软雅黑" panose="020B0503020204020204" pitchFamily="34" charset="-122"/>
              </a:rPr>
              <a:t>协议与划分层次</a:t>
            </a:r>
            <a:endParaRPr lang="en-US" altLang="zh-CN" sz="1994" b="1" dirty="0">
              <a:solidFill>
                <a:schemeClr val="bg1"/>
              </a:solidFill>
              <a:ea typeface="微软雅黑" panose="020B0503020204020204" pitchFamily="34" charset="-122"/>
            </a:endParaRPr>
          </a:p>
          <a:p>
            <a:endParaRPr lang="en-US" altLang="zh-CN" sz="1994" b="1" dirty="0">
              <a:solidFill>
                <a:schemeClr val="bg1"/>
              </a:solidFill>
              <a:ea typeface="微软雅黑" panose="020B0503020204020204" pitchFamily="34" charset="-122"/>
            </a:endParaRPr>
          </a:p>
          <a:p>
            <a:r>
              <a:rPr lang="en-US" altLang="zh-CN" sz="1994" b="1" dirty="0" smtClean="0">
                <a:solidFill>
                  <a:schemeClr val="bg1"/>
                </a:solidFill>
                <a:latin typeface="微软雅黑" panose="020B0503020204020204" pitchFamily="34" charset="-122"/>
                <a:ea typeface="微软雅黑" panose="020B0503020204020204" pitchFamily="34" charset="-122"/>
              </a:rPr>
              <a:t>1.6.3                        </a:t>
            </a:r>
            <a:r>
              <a:rPr lang="zh-CN" altLang="zh-CN" sz="1994" b="1" dirty="0">
                <a:solidFill>
                  <a:schemeClr val="bg1"/>
                </a:solidFill>
                <a:ea typeface="微软雅黑" panose="020B0503020204020204" pitchFamily="34" charset="-122"/>
              </a:rPr>
              <a:t>具有五层协议的体系结构</a:t>
            </a:r>
            <a:endParaRPr lang="en-US" altLang="zh-CN" sz="1994" b="1" dirty="0">
              <a:solidFill>
                <a:schemeClr val="bg1"/>
              </a:solidFill>
              <a:latin typeface="微软雅黑" panose="020B0503020204020204" pitchFamily="34" charset="-122"/>
              <a:ea typeface="微软雅黑" panose="020B0503020204020204" pitchFamily="34" charset="-122"/>
            </a:endParaRPr>
          </a:p>
          <a:p>
            <a:endParaRPr lang="en-US" altLang="zh-CN" sz="1994" b="1" dirty="0">
              <a:solidFill>
                <a:schemeClr val="bg1"/>
              </a:solidFill>
              <a:latin typeface="微软雅黑" panose="020B0503020204020204" pitchFamily="34" charset="-122"/>
              <a:ea typeface="微软雅黑" panose="020B0503020204020204" pitchFamily="34" charset="-122"/>
            </a:endParaRPr>
          </a:p>
          <a:p>
            <a:r>
              <a:rPr lang="en-US" altLang="zh-CN" sz="1994" b="1" dirty="0" smtClean="0">
                <a:solidFill>
                  <a:schemeClr val="bg1"/>
                </a:solidFill>
                <a:latin typeface="微软雅黑" panose="020B0503020204020204" pitchFamily="34" charset="-122"/>
                <a:ea typeface="微软雅黑" panose="020B0503020204020204" pitchFamily="34" charset="-122"/>
              </a:rPr>
              <a:t>1.6.4              </a:t>
            </a:r>
            <a:r>
              <a:rPr lang="zh-CN" altLang="zh-CN" sz="1994" b="1" dirty="0">
                <a:solidFill>
                  <a:schemeClr val="bg1"/>
                </a:solidFill>
                <a:ea typeface="微软雅黑" panose="020B0503020204020204" pitchFamily="34" charset="-122"/>
              </a:rPr>
              <a:t>实体、协议、服务和服务访问点</a:t>
            </a:r>
            <a:endParaRPr lang="en-US" altLang="zh-CN" sz="1994" b="1" dirty="0">
              <a:solidFill>
                <a:schemeClr val="bg1"/>
              </a:solidFill>
              <a:latin typeface="微软雅黑" panose="020B0503020204020204" pitchFamily="34" charset="-122"/>
              <a:ea typeface="微软雅黑" panose="020B0503020204020204" pitchFamily="34" charset="-122"/>
            </a:endParaRPr>
          </a:p>
          <a:p>
            <a:endParaRPr lang="en-US" altLang="zh-CN" sz="1994" b="1" dirty="0">
              <a:solidFill>
                <a:schemeClr val="bg1"/>
              </a:solidFill>
              <a:latin typeface="微软雅黑" panose="020B0503020204020204" pitchFamily="34" charset="-122"/>
              <a:ea typeface="微软雅黑" panose="020B0503020204020204" pitchFamily="34" charset="-122"/>
            </a:endParaRPr>
          </a:p>
          <a:p>
            <a:r>
              <a:rPr lang="en-US" altLang="zh-CN" sz="1994" b="1" dirty="0" smtClean="0">
                <a:solidFill>
                  <a:schemeClr val="bg1"/>
                </a:solidFill>
                <a:latin typeface="微软雅黑" panose="020B0503020204020204" pitchFamily="34" charset="-122"/>
                <a:ea typeface="微软雅黑" panose="020B0503020204020204" pitchFamily="34" charset="-122"/>
              </a:rPr>
              <a:t>1.6.5                                  </a:t>
            </a:r>
            <a:r>
              <a:rPr lang="en-US" altLang="zh-CN" sz="1994" b="1" dirty="0">
                <a:solidFill>
                  <a:schemeClr val="bg1"/>
                </a:solidFill>
                <a:ea typeface="微软雅黑" panose="020B0503020204020204" pitchFamily="34" charset="-122"/>
              </a:rPr>
              <a:t>TCP/IP </a:t>
            </a:r>
            <a:r>
              <a:rPr lang="zh-CN" altLang="zh-CN" sz="1994" b="1" dirty="0">
                <a:solidFill>
                  <a:schemeClr val="bg1"/>
                </a:solidFill>
                <a:ea typeface="微软雅黑" panose="020B0503020204020204" pitchFamily="34" charset="-122"/>
              </a:rPr>
              <a:t>的体系结构</a:t>
            </a:r>
          </a:p>
        </p:txBody>
      </p:sp>
      <p:sp>
        <p:nvSpPr>
          <p:cNvPr id="7" name="Rectangle 27"/>
          <p:cNvSpPr>
            <a:spLocks noChangeArrowheads="1"/>
          </p:cNvSpPr>
          <p:nvPr/>
        </p:nvSpPr>
        <p:spPr bwMode="auto">
          <a:xfrm>
            <a:off x="637953" y="1950492"/>
            <a:ext cx="1631994" cy="1551318"/>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fr-FR" sz="1795">
              <a:latin typeface="宋体" panose="02010600030101010101" pitchFamily="2" charset="-122"/>
            </a:endParaRPr>
          </a:p>
        </p:txBody>
      </p:sp>
      <p:sp>
        <p:nvSpPr>
          <p:cNvPr id="116748" name="Rectangle 29"/>
          <p:cNvSpPr>
            <a:spLocks noChangeArrowheads="1"/>
          </p:cNvSpPr>
          <p:nvPr/>
        </p:nvSpPr>
        <p:spPr bwMode="auto">
          <a:xfrm>
            <a:off x="647485" y="2045326"/>
            <a:ext cx="1622667" cy="1013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zh-CN" sz="1994" b="1" dirty="0" smtClean="0">
                <a:solidFill>
                  <a:srgbClr val="FFFF00"/>
                </a:solidFill>
                <a:latin typeface="微软雅黑" panose="020B0503020204020204" pitchFamily="34" charset="-122"/>
                <a:ea typeface="微软雅黑" panose="020B0503020204020204" pitchFamily="34" charset="-122"/>
              </a:rPr>
              <a:t>1.6</a:t>
            </a:r>
            <a:endParaRPr lang="fr-FR" altLang="zh-CN" sz="1994" b="1" dirty="0">
              <a:solidFill>
                <a:srgbClr val="FFFF00"/>
              </a:solidFill>
              <a:latin typeface="微软雅黑" panose="020B0503020204020204" pitchFamily="34" charset="-122"/>
              <a:ea typeface="微软雅黑" panose="020B0503020204020204" pitchFamily="34" charset="-122"/>
            </a:endParaRPr>
          </a:p>
          <a:p>
            <a:r>
              <a:rPr lang="zh-CN" altLang="zh-CN" sz="1994" b="1" dirty="0">
                <a:solidFill>
                  <a:schemeClr val="bg1"/>
                </a:solidFill>
                <a:latin typeface="微软雅黑" panose="020B0503020204020204" pitchFamily="34" charset="-122"/>
                <a:ea typeface="微软雅黑" panose="020B0503020204020204" pitchFamily="34" charset="-122"/>
              </a:rPr>
              <a:t>计算机网络的体系结构</a:t>
            </a:r>
            <a:endParaRPr lang="zh-CN" altLang="en-US" sz="1994"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0021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96576" y="742950"/>
            <a:ext cx="8111264" cy="460575"/>
            <a:chOff x="497959" y="1259142"/>
            <a:chExt cx="8133858" cy="461858"/>
          </a:xfrm>
        </p:grpSpPr>
        <p:sp>
          <p:nvSpPr>
            <p:cNvPr id="31746" name="AutoShape 5"/>
            <p:cNvSpPr>
              <a:spLocks noChangeArrowheads="1"/>
            </p:cNvSpPr>
            <p:nvPr/>
          </p:nvSpPr>
          <p:spPr bwMode="auto">
            <a:xfrm>
              <a:off x="497959" y="1302068"/>
              <a:ext cx="8133858" cy="387350"/>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795"/>
            </a:p>
          </p:txBody>
        </p:sp>
        <p:sp>
          <p:nvSpPr>
            <p:cNvPr id="31747" name="Rectangle 6"/>
            <p:cNvSpPr>
              <a:spLocks noChangeArrowheads="1"/>
            </p:cNvSpPr>
            <p:nvPr/>
          </p:nvSpPr>
          <p:spPr bwMode="auto">
            <a:xfrm>
              <a:off x="2006320" y="1259142"/>
              <a:ext cx="5131360" cy="46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chemeClr val="bg1"/>
                  </a:solidFill>
                  <a:latin typeface="微软雅黑" pitchFamily="34" charset="-122"/>
                  <a:ea typeface="微软雅黑" pitchFamily="34" charset="-122"/>
                </a:rPr>
                <a:t>1.2 </a:t>
              </a:r>
              <a:r>
                <a:rPr lang="zh-CN" altLang="zh-CN" sz="2400" b="1" dirty="0">
                  <a:solidFill>
                    <a:schemeClr val="bg1"/>
                  </a:solidFill>
                  <a:latin typeface="微软雅黑" pitchFamily="34" charset="-122"/>
                  <a:ea typeface="微软雅黑" pitchFamily="34" charset="-122"/>
                </a:rPr>
                <a:t>互联网基础结构发展的三个阶段</a:t>
              </a:r>
              <a:endParaRPr lang="zh-CN" altLang="en-US" sz="2400" b="1" dirty="0">
                <a:solidFill>
                  <a:schemeClr val="bg1"/>
                </a:solidFill>
                <a:latin typeface="微软雅黑" pitchFamily="34" charset="-122"/>
                <a:ea typeface="微软雅黑" pitchFamily="34" charset="-122"/>
              </a:endParaRPr>
            </a:p>
          </p:txBody>
        </p:sp>
      </p:grpSp>
      <p:sp>
        <p:nvSpPr>
          <p:cNvPr id="4" name="Rectangle 8"/>
          <p:cNvSpPr>
            <a:spLocks noChangeArrowheads="1"/>
          </p:cNvSpPr>
          <p:nvPr/>
        </p:nvSpPr>
        <p:spPr bwMode="auto">
          <a:xfrm>
            <a:off x="503668" y="1246332"/>
            <a:ext cx="8111264" cy="22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291"/>
              </a:lnSpc>
              <a:defRPr/>
            </a:pPr>
            <a:r>
              <a:rPr lang="zh-CN" altLang="en-US" sz="2000" b="1" dirty="0">
                <a:solidFill>
                  <a:srgbClr val="CC00CC"/>
                </a:solidFill>
                <a:latin typeface="微软雅黑" pitchFamily="34" charset="-122"/>
                <a:ea typeface="微软雅黑" pitchFamily="34" charset="-122"/>
              </a:rPr>
              <a:t>第一阶段：</a:t>
            </a:r>
            <a:r>
              <a:rPr lang="zh-CN" altLang="en-US" sz="2000" b="1" dirty="0">
                <a:latin typeface="微软雅黑" pitchFamily="34" charset="-122"/>
                <a:ea typeface="微软雅黑" pitchFamily="34" charset="-122"/>
              </a:rPr>
              <a:t>从单个网络 </a:t>
            </a:r>
            <a:r>
              <a:rPr lang="en-US" altLang="zh-CN" sz="2000" b="1" dirty="0">
                <a:latin typeface="微软雅黑" pitchFamily="34" charset="-122"/>
                <a:ea typeface="微软雅黑" pitchFamily="34" charset="-122"/>
              </a:rPr>
              <a:t>ARPANET </a:t>
            </a:r>
            <a:r>
              <a:rPr lang="zh-CN" altLang="en-US" sz="2000" b="1" dirty="0">
                <a:latin typeface="微软雅黑" pitchFamily="34" charset="-122"/>
                <a:ea typeface="微软雅黑" pitchFamily="34" charset="-122"/>
              </a:rPr>
              <a:t>向互联网发展的过程。 </a:t>
            </a:r>
          </a:p>
          <a:p>
            <a:pPr marL="356188" indent="-356188">
              <a:lnSpc>
                <a:spcPts val="3291"/>
              </a:lnSpc>
              <a:buClr>
                <a:srgbClr val="0070C0"/>
              </a:buClr>
              <a:buFont typeface="Wingdings" pitchFamily="2" charset="2"/>
              <a:buChar char="l"/>
              <a:defRPr/>
            </a:pPr>
            <a:r>
              <a:rPr lang="en-US" altLang="zh-CN" sz="2000" b="1" dirty="0">
                <a:latin typeface="微软雅黑" pitchFamily="34" charset="-122"/>
                <a:ea typeface="微软雅黑" pitchFamily="34" charset="-122"/>
              </a:rPr>
              <a:t>1983 </a:t>
            </a:r>
            <a:r>
              <a:rPr lang="zh-CN" altLang="en-US" sz="2000" b="1" dirty="0">
                <a:latin typeface="微软雅黑" pitchFamily="34" charset="-122"/>
                <a:ea typeface="微软雅黑" pitchFamily="34" charset="-122"/>
              </a:rPr>
              <a:t>年，</a:t>
            </a:r>
            <a:r>
              <a:rPr lang="en-US" altLang="zh-CN" sz="2000" b="1" dirty="0">
                <a:latin typeface="微软雅黑" pitchFamily="34" charset="-122"/>
                <a:ea typeface="微软雅黑" pitchFamily="34" charset="-122"/>
              </a:rPr>
              <a:t>TCP/IP </a:t>
            </a:r>
            <a:r>
              <a:rPr lang="zh-CN" altLang="en-US" sz="2000" b="1" dirty="0">
                <a:latin typeface="微软雅黑" pitchFamily="34" charset="-122"/>
                <a:ea typeface="微软雅黑" pitchFamily="34" charset="-122"/>
              </a:rPr>
              <a:t>协议成为 </a:t>
            </a:r>
            <a:r>
              <a:rPr lang="en-US" altLang="zh-CN" sz="2000" b="1" dirty="0">
                <a:latin typeface="微软雅黑" pitchFamily="34" charset="-122"/>
                <a:ea typeface="微软雅黑" pitchFamily="34" charset="-122"/>
              </a:rPr>
              <a:t>ARPANET </a:t>
            </a:r>
            <a:r>
              <a:rPr lang="zh-CN" altLang="en-US" sz="2000" b="1" dirty="0">
                <a:latin typeface="微软雅黑" pitchFamily="34" charset="-122"/>
                <a:ea typeface="微软雅黑" pitchFamily="34" charset="-122"/>
              </a:rPr>
              <a:t>上的标准协议，</a:t>
            </a:r>
            <a:r>
              <a:rPr lang="zh-CN" altLang="zh-CN" sz="2000" b="1" dirty="0">
                <a:latin typeface="微软雅黑" pitchFamily="34" charset="-122"/>
                <a:ea typeface="微软雅黑" pitchFamily="34" charset="-122"/>
              </a:rPr>
              <a:t>使得所有使用</a:t>
            </a:r>
            <a:r>
              <a:rPr lang="en-US" altLang="zh-CN" sz="2000" b="1" dirty="0">
                <a:latin typeface="微软雅黑" pitchFamily="34" charset="-122"/>
                <a:ea typeface="微软雅黑" pitchFamily="34" charset="-122"/>
              </a:rPr>
              <a:t> TCP/IP </a:t>
            </a:r>
            <a:r>
              <a:rPr lang="zh-CN" altLang="zh-CN" sz="2000" b="1" dirty="0">
                <a:latin typeface="微软雅黑" pitchFamily="34" charset="-122"/>
                <a:ea typeface="微软雅黑" pitchFamily="34" charset="-122"/>
              </a:rPr>
              <a:t>协议的计算机都能利用互连网相互通信</a:t>
            </a:r>
            <a:r>
              <a:rPr lang="zh-CN" altLang="en-US" sz="2000" b="1" dirty="0">
                <a:latin typeface="微软雅黑" pitchFamily="34" charset="-122"/>
                <a:ea typeface="微软雅黑" pitchFamily="34" charset="-122"/>
              </a:rPr>
              <a:t>。</a:t>
            </a:r>
          </a:p>
          <a:p>
            <a:pPr marL="356188" indent="-356188">
              <a:lnSpc>
                <a:spcPts val="3291"/>
              </a:lnSpc>
              <a:buClr>
                <a:srgbClr val="0070C0"/>
              </a:buClr>
              <a:buFont typeface="Wingdings" pitchFamily="2" charset="2"/>
              <a:buChar char="l"/>
              <a:defRPr/>
            </a:pPr>
            <a:r>
              <a:rPr lang="zh-CN" altLang="en-US" sz="2000" b="1" dirty="0">
                <a:latin typeface="微软雅黑" pitchFamily="34" charset="-122"/>
                <a:ea typeface="微软雅黑" pitchFamily="34" charset="-122"/>
              </a:rPr>
              <a:t>人们把 </a:t>
            </a:r>
            <a:r>
              <a:rPr lang="en-US" altLang="zh-CN" sz="2000" b="1" dirty="0">
                <a:latin typeface="微软雅黑" pitchFamily="34" charset="-122"/>
                <a:ea typeface="微软雅黑" pitchFamily="34" charset="-122"/>
              </a:rPr>
              <a:t>1983 </a:t>
            </a:r>
            <a:r>
              <a:rPr lang="zh-CN" altLang="en-US" sz="2000" b="1" dirty="0">
                <a:latin typeface="微软雅黑" pitchFamily="34" charset="-122"/>
                <a:ea typeface="微软雅黑" pitchFamily="34" charset="-122"/>
              </a:rPr>
              <a:t>年作为互联网的诞生时间。</a:t>
            </a:r>
            <a:endParaRPr lang="en-US" altLang="zh-CN" sz="2000" b="1" dirty="0">
              <a:latin typeface="微软雅黑" pitchFamily="34" charset="-122"/>
              <a:ea typeface="微软雅黑" pitchFamily="34" charset="-122"/>
            </a:endParaRPr>
          </a:p>
          <a:p>
            <a:pPr marL="356188" indent="-356188">
              <a:lnSpc>
                <a:spcPts val="3291"/>
              </a:lnSpc>
              <a:buClr>
                <a:srgbClr val="0070C0"/>
              </a:buClr>
              <a:buFont typeface="Wingdings" pitchFamily="2" charset="2"/>
              <a:buChar char="l"/>
              <a:defRPr/>
            </a:pPr>
            <a:r>
              <a:rPr lang="en-US" altLang="zh-CN" sz="2000" b="1" dirty="0">
                <a:latin typeface="微软雅黑" pitchFamily="34" charset="-122"/>
                <a:ea typeface="微软雅黑" pitchFamily="34" charset="-122"/>
              </a:rPr>
              <a:t>1990</a:t>
            </a:r>
            <a:r>
              <a:rPr lang="zh-CN" altLang="zh-CN" sz="2000" b="1" dirty="0">
                <a:latin typeface="微软雅黑" pitchFamily="34" charset="-122"/>
                <a:ea typeface="微软雅黑" pitchFamily="34" charset="-122"/>
              </a:rPr>
              <a:t>年</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ARPANET </a:t>
            </a:r>
            <a:r>
              <a:rPr lang="zh-CN" altLang="zh-CN" sz="2000" b="1" dirty="0">
                <a:latin typeface="微软雅黑" pitchFamily="34" charset="-122"/>
                <a:ea typeface="微软雅黑" pitchFamily="34" charset="-122"/>
              </a:rPr>
              <a:t>正式宣布关闭</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pic>
        <p:nvPicPr>
          <p:cNvPr id="6" name="Picture 2"/>
          <p:cNvPicPr>
            <a:picLocks noChangeAspect="1" noChangeArrowheads="1"/>
          </p:cNvPicPr>
          <p:nvPr/>
        </p:nvPicPr>
        <p:blipFill>
          <a:blip r:embed="rId2" cstate="print"/>
          <a:srcRect/>
          <a:stretch>
            <a:fillRect/>
          </a:stretch>
        </p:blipFill>
        <p:spPr bwMode="auto">
          <a:xfrm>
            <a:off x="2120900" y="3491302"/>
            <a:ext cx="5486400" cy="3244002"/>
          </a:xfrm>
          <a:prstGeom prst="rect">
            <a:avLst/>
          </a:prstGeom>
          <a:noFill/>
          <a:ln w="9525">
            <a:noFill/>
            <a:miter lim="800000"/>
            <a:headEnd/>
            <a:tailEnd/>
          </a:ln>
        </p:spPr>
      </p:pic>
    </p:spTree>
    <p:extLst>
      <p:ext uri="{BB962C8B-B14F-4D97-AF65-F5344CB8AC3E}">
        <p14:creationId xmlns:p14="http://schemas.microsoft.com/office/powerpoint/2010/main" val="12115878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5"/>
          <p:cNvSpPr>
            <a:spLocks noChangeArrowheads="1"/>
          </p:cNvSpPr>
          <p:nvPr/>
        </p:nvSpPr>
        <p:spPr bwMode="auto">
          <a:xfrm>
            <a:off x="503669" y="1883597"/>
            <a:ext cx="8111263" cy="38785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17763" name="Rectangle 6"/>
          <p:cNvSpPr>
            <a:spLocks noChangeArrowheads="1"/>
          </p:cNvSpPr>
          <p:nvPr/>
        </p:nvSpPr>
        <p:spPr bwMode="auto">
          <a:xfrm>
            <a:off x="2166658" y="1842375"/>
            <a:ext cx="4785285" cy="4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smtClean="0">
                <a:solidFill>
                  <a:schemeClr val="bg1"/>
                </a:solidFill>
                <a:latin typeface="微软雅黑" panose="020B0503020204020204" pitchFamily="34" charset="-122"/>
                <a:ea typeface="微软雅黑" panose="020B0503020204020204" pitchFamily="34" charset="-122"/>
              </a:rPr>
              <a:t>1.6.1  </a:t>
            </a:r>
            <a:r>
              <a:rPr lang="zh-CN" altLang="zh-CN" sz="2393" b="1" dirty="0">
                <a:solidFill>
                  <a:schemeClr val="bg1"/>
                </a:solidFill>
                <a:latin typeface="微软雅黑" panose="020B0503020204020204" pitchFamily="34" charset="-122"/>
                <a:ea typeface="微软雅黑" panose="020B0503020204020204" pitchFamily="34" charset="-122"/>
              </a:rPr>
              <a:t>计算机网络体系结构的形成</a:t>
            </a:r>
            <a:endParaRPr lang="zh-CN" altLang="en-US" sz="2393" b="1" dirty="0">
              <a:solidFill>
                <a:schemeClr val="bg1"/>
              </a:solidFill>
              <a:latin typeface="微软雅黑" panose="020B0503020204020204" pitchFamily="34" charset="-122"/>
              <a:ea typeface="微软雅黑" panose="020B0503020204020204" pitchFamily="34" charset="-122"/>
            </a:endParaRPr>
          </a:p>
        </p:txBody>
      </p:sp>
      <p:sp>
        <p:nvSpPr>
          <p:cNvPr id="117764" name="Rectangle 8"/>
          <p:cNvSpPr>
            <a:spLocks noChangeArrowheads="1"/>
          </p:cNvSpPr>
          <p:nvPr/>
        </p:nvSpPr>
        <p:spPr bwMode="auto">
          <a:xfrm>
            <a:off x="503669" y="2334780"/>
            <a:ext cx="8111262" cy="235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spcBef>
                <a:spcPts val="598"/>
              </a:spcBef>
              <a:buClr>
                <a:srgbClr val="0070C0"/>
              </a:buClr>
              <a:buFont typeface="Wingdings" panose="05000000000000000000" pitchFamily="2" charset="2"/>
              <a:buChar char="l"/>
            </a:pPr>
            <a:r>
              <a:rPr lang="zh-CN" altLang="zh-CN" sz="1994" b="1" dirty="0">
                <a:latin typeface="微软雅黑" panose="020B0503020204020204" pitchFamily="34" charset="-122"/>
                <a:ea typeface="微软雅黑" panose="020B0503020204020204" pitchFamily="34" charset="-122"/>
              </a:rPr>
              <a:t>计算机网络是个非常复杂的系统</a:t>
            </a:r>
            <a:r>
              <a:rPr lang="zh-CN" altLang="en-US" sz="1994" b="1" dirty="0">
                <a:latin typeface="微软雅黑" panose="020B0503020204020204" pitchFamily="34" charset="-122"/>
                <a:ea typeface="微软雅黑" panose="020B0503020204020204" pitchFamily="34" charset="-122"/>
              </a:rPr>
              <a:t>。</a:t>
            </a:r>
            <a:endParaRPr lang="en-US" altLang="zh-CN" sz="1994" b="1" dirty="0">
              <a:latin typeface="微软雅黑" panose="020B0503020204020204" pitchFamily="34" charset="-122"/>
              <a:ea typeface="微软雅黑" panose="020B0503020204020204" pitchFamily="34" charset="-122"/>
            </a:endParaRPr>
          </a:p>
          <a:p>
            <a:pPr marL="284950" indent="-284950">
              <a:lnSpc>
                <a:spcPts val="3291"/>
              </a:lnSpc>
              <a:spcBef>
                <a:spcPts val="598"/>
              </a:spcBef>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相互通信的两个计算机系统必须</a:t>
            </a:r>
            <a:r>
              <a:rPr lang="zh-CN" altLang="en-US" sz="1994" b="1" dirty="0">
                <a:solidFill>
                  <a:srgbClr val="0000FF"/>
                </a:solidFill>
                <a:latin typeface="微软雅黑" panose="020B0503020204020204" pitchFamily="34" charset="-122"/>
                <a:ea typeface="微软雅黑" panose="020B0503020204020204" pitchFamily="34" charset="-122"/>
              </a:rPr>
              <a:t>高度协调工作</a:t>
            </a:r>
            <a:r>
              <a:rPr lang="zh-CN" altLang="en-US" sz="1994" b="1" dirty="0">
                <a:latin typeface="微软雅黑" panose="020B0503020204020204" pitchFamily="34" charset="-122"/>
                <a:ea typeface="微软雅黑" panose="020B0503020204020204" pitchFamily="34" charset="-122"/>
              </a:rPr>
              <a:t>才行，而这种“协调”是相当复杂的。 </a:t>
            </a:r>
          </a:p>
          <a:p>
            <a:pPr marL="284950" indent="-284950">
              <a:lnSpc>
                <a:spcPts val="3291"/>
              </a:lnSpc>
              <a:spcBef>
                <a:spcPts val="598"/>
              </a:spcBef>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a:t>
            </a:r>
            <a:r>
              <a:rPr lang="zh-CN" altLang="en-US" sz="1994" b="1" dirty="0">
                <a:solidFill>
                  <a:srgbClr val="0000FF"/>
                </a:solidFill>
                <a:latin typeface="微软雅黑" panose="020B0503020204020204" pitchFamily="34" charset="-122"/>
                <a:ea typeface="微软雅黑" panose="020B0503020204020204" pitchFamily="34" charset="-122"/>
              </a:rPr>
              <a:t>分层</a:t>
            </a:r>
            <a:r>
              <a:rPr lang="zh-CN" altLang="en-US" sz="1994" b="1" dirty="0">
                <a:latin typeface="微软雅黑" panose="020B0503020204020204" pitchFamily="34" charset="-122"/>
                <a:ea typeface="微软雅黑" panose="020B0503020204020204" pitchFamily="34" charset="-122"/>
              </a:rPr>
              <a:t>”可将庞大而复杂的问题，转化为若干较小的局部问题，而这些较小的局部问题就比较易于研究和处理。 </a:t>
            </a:r>
            <a:endParaRPr lang="en-US" altLang="zh-CN" sz="1994"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19663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8"/>
          <p:cNvSpPr>
            <a:spLocks noChangeArrowheads="1"/>
          </p:cNvSpPr>
          <p:nvPr/>
        </p:nvSpPr>
        <p:spPr bwMode="auto">
          <a:xfrm>
            <a:off x="503669" y="2226369"/>
            <a:ext cx="8111263" cy="2624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en-US" altLang="zh-CN" sz="1994" b="1" dirty="0">
                <a:latin typeface="微软雅黑" panose="020B0503020204020204" pitchFamily="34" charset="-122"/>
                <a:ea typeface="微软雅黑" panose="020B0503020204020204" pitchFamily="34" charset="-122"/>
              </a:rPr>
              <a:t>1974 </a:t>
            </a:r>
            <a:r>
              <a:rPr lang="zh-CN" altLang="zh-CN" sz="1994" b="1" dirty="0">
                <a:latin typeface="微软雅黑" panose="020B0503020204020204" pitchFamily="34" charset="-122"/>
                <a:ea typeface="微软雅黑" panose="020B0503020204020204" pitchFamily="34" charset="-122"/>
              </a:rPr>
              <a:t>年，美国的</a:t>
            </a:r>
            <a:r>
              <a:rPr lang="en-US" altLang="zh-CN" sz="1994" b="1" dirty="0">
                <a:latin typeface="微软雅黑" panose="020B0503020204020204" pitchFamily="34" charset="-122"/>
                <a:ea typeface="微软雅黑" panose="020B0503020204020204" pitchFamily="34" charset="-122"/>
              </a:rPr>
              <a:t> IBM </a:t>
            </a:r>
            <a:r>
              <a:rPr lang="zh-CN" altLang="zh-CN" sz="1994" b="1" dirty="0">
                <a:latin typeface="微软雅黑" panose="020B0503020204020204" pitchFamily="34" charset="-122"/>
                <a:ea typeface="微软雅黑" panose="020B0503020204020204" pitchFamily="34" charset="-122"/>
              </a:rPr>
              <a:t>公司宣布了</a:t>
            </a:r>
            <a:r>
              <a:rPr lang="zh-CN" altLang="zh-CN" sz="1994" b="1" dirty="0">
                <a:solidFill>
                  <a:srgbClr val="0000FF"/>
                </a:solidFill>
                <a:latin typeface="微软雅黑" panose="020B0503020204020204" pitchFamily="34" charset="-122"/>
                <a:ea typeface="微软雅黑" panose="020B0503020204020204" pitchFamily="34" charset="-122"/>
              </a:rPr>
              <a:t>系统网络体系结构</a:t>
            </a:r>
            <a:r>
              <a:rPr lang="en-US" altLang="zh-CN" sz="1994" b="1" dirty="0">
                <a:solidFill>
                  <a:srgbClr val="0000FF"/>
                </a:solidFill>
                <a:latin typeface="微软雅黑" panose="020B0503020204020204" pitchFamily="34" charset="-122"/>
                <a:ea typeface="微软雅黑" panose="020B0503020204020204" pitchFamily="34" charset="-122"/>
              </a:rPr>
              <a:t>SNA </a:t>
            </a:r>
            <a:r>
              <a:rPr lang="en-US" altLang="zh-CN" sz="1994" b="1" dirty="0">
                <a:latin typeface="微软雅黑" panose="020B0503020204020204" pitchFamily="34" charset="-122"/>
                <a:ea typeface="微软雅黑" panose="020B0503020204020204" pitchFamily="34" charset="-122"/>
              </a:rPr>
              <a:t>(System Network Architecture)</a:t>
            </a:r>
            <a:r>
              <a:rPr lang="zh-CN" altLang="zh-CN" sz="1994" b="1" dirty="0">
                <a:latin typeface="微软雅黑" panose="020B0503020204020204" pitchFamily="34" charset="-122"/>
                <a:ea typeface="微软雅黑" panose="020B0503020204020204" pitchFamily="34" charset="-122"/>
              </a:rPr>
              <a:t>。这个著名的网络标准就是按照分层的方法制定的</a:t>
            </a:r>
            <a:r>
              <a:rPr lang="zh-CN" altLang="en-US" sz="1994" b="1" dirty="0">
                <a:latin typeface="微软雅黑" panose="020B0503020204020204" pitchFamily="34" charset="-122"/>
                <a:ea typeface="微软雅黑" panose="020B0503020204020204" pitchFamily="34" charset="-122"/>
              </a:rPr>
              <a:t>。</a:t>
            </a:r>
            <a:endParaRPr lang="en-US" altLang="zh-CN" sz="1994" b="1" dirty="0">
              <a:latin typeface="微软雅黑" panose="020B0503020204020204" pitchFamily="34" charset="-122"/>
              <a:ea typeface="微软雅黑" panose="020B0503020204020204" pitchFamily="34" charset="-122"/>
            </a:endParaRPr>
          </a:p>
          <a:p>
            <a:pPr marL="284950" indent="-284950">
              <a:lnSpc>
                <a:spcPts val="3291"/>
              </a:lnSpc>
              <a:buClr>
                <a:srgbClr val="0070C0"/>
              </a:buClr>
              <a:buFont typeface="Wingdings" panose="05000000000000000000" pitchFamily="2" charset="2"/>
              <a:buChar char="l"/>
            </a:pPr>
            <a:r>
              <a:rPr lang="zh-CN" altLang="zh-CN" sz="1994" b="1" dirty="0">
                <a:latin typeface="微软雅黑" panose="020B0503020204020204" pitchFamily="34" charset="-122"/>
                <a:ea typeface="微软雅黑" panose="020B0503020204020204" pitchFamily="34" charset="-122"/>
              </a:rPr>
              <a:t>不久后，其他一些公司也相继推出自己公司的具有不同名称的体系结构。</a:t>
            </a:r>
            <a:endParaRPr lang="en-US" altLang="zh-CN" sz="1994" b="1" dirty="0">
              <a:latin typeface="微软雅黑" panose="020B0503020204020204" pitchFamily="34" charset="-122"/>
              <a:ea typeface="微软雅黑" panose="020B0503020204020204" pitchFamily="34" charset="-122"/>
            </a:endParaRPr>
          </a:p>
          <a:p>
            <a:pPr marL="284950" indent="-284950">
              <a:lnSpc>
                <a:spcPts val="3291"/>
              </a:lnSpc>
              <a:buClr>
                <a:srgbClr val="0070C0"/>
              </a:buClr>
              <a:buFont typeface="Wingdings" panose="05000000000000000000" pitchFamily="2" charset="2"/>
              <a:buChar char="l"/>
            </a:pPr>
            <a:r>
              <a:rPr lang="zh-CN" altLang="zh-CN" sz="1994" b="1" dirty="0">
                <a:solidFill>
                  <a:srgbClr val="0000FF"/>
                </a:solidFill>
                <a:latin typeface="微软雅黑" panose="020B0503020204020204" pitchFamily="34" charset="-122"/>
                <a:ea typeface="微软雅黑" panose="020B0503020204020204" pitchFamily="34" charset="-122"/>
              </a:rPr>
              <a:t>由于网络体系结构的不同，不同公司的设备很难互相连通。</a:t>
            </a:r>
            <a:endParaRPr lang="zh-CN" altLang="en-US" sz="1994" b="1" dirty="0">
              <a:solidFill>
                <a:srgbClr val="0000FF"/>
              </a:solidFill>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3669" y="1774174"/>
            <a:ext cx="8111263" cy="38785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6" name="Rectangle 6"/>
          <p:cNvSpPr>
            <a:spLocks noChangeArrowheads="1"/>
          </p:cNvSpPr>
          <p:nvPr/>
        </p:nvSpPr>
        <p:spPr bwMode="auto">
          <a:xfrm>
            <a:off x="2166658" y="1732952"/>
            <a:ext cx="4785285" cy="4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smtClean="0">
                <a:solidFill>
                  <a:schemeClr val="bg1"/>
                </a:solidFill>
                <a:latin typeface="微软雅黑" panose="020B0503020204020204" pitchFamily="34" charset="-122"/>
                <a:ea typeface="微软雅黑" panose="020B0503020204020204" pitchFamily="34" charset="-122"/>
              </a:rPr>
              <a:t>1.6.1  </a:t>
            </a:r>
            <a:r>
              <a:rPr lang="zh-CN" altLang="zh-CN" sz="2393" b="1" dirty="0">
                <a:solidFill>
                  <a:schemeClr val="bg1"/>
                </a:solidFill>
                <a:latin typeface="微软雅黑" panose="020B0503020204020204" pitchFamily="34" charset="-122"/>
                <a:ea typeface="微软雅黑" panose="020B0503020204020204" pitchFamily="34" charset="-122"/>
              </a:rPr>
              <a:t>计算机网络体系结构的形成</a:t>
            </a:r>
            <a:endParaRPr lang="zh-CN" altLang="en-US" sz="2393"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85454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AutoShape 5"/>
          <p:cNvSpPr>
            <a:spLocks noChangeArrowheads="1"/>
          </p:cNvSpPr>
          <p:nvPr/>
        </p:nvSpPr>
        <p:spPr bwMode="auto">
          <a:xfrm>
            <a:off x="503669" y="1496342"/>
            <a:ext cx="8111262"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19811" name="Rectangle 6"/>
          <p:cNvSpPr>
            <a:spLocks noChangeArrowheads="1"/>
          </p:cNvSpPr>
          <p:nvPr/>
        </p:nvSpPr>
        <p:spPr bwMode="auto">
          <a:xfrm>
            <a:off x="2740330" y="1472596"/>
            <a:ext cx="3639524" cy="40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开放系统互连参考模型 </a:t>
            </a:r>
            <a:r>
              <a:rPr lang="en-US" altLang="zh-CN" sz="1994" b="1">
                <a:solidFill>
                  <a:schemeClr val="bg1"/>
                </a:solidFill>
                <a:ea typeface="微软雅黑" panose="020B0503020204020204" pitchFamily="34" charset="-122"/>
              </a:rPr>
              <a:t>OSI/RM</a:t>
            </a:r>
            <a:endParaRPr lang="zh-CN" altLang="en-US" sz="1994" b="1">
              <a:solidFill>
                <a:schemeClr val="bg1"/>
              </a:solidFill>
              <a:ea typeface="微软雅黑" panose="020B0503020204020204" pitchFamily="34" charset="-122"/>
            </a:endParaRPr>
          </a:p>
        </p:txBody>
      </p:sp>
      <p:sp>
        <p:nvSpPr>
          <p:cNvPr id="119812" name="Rectangle 68"/>
          <p:cNvSpPr>
            <a:spLocks noChangeArrowheads="1"/>
          </p:cNvSpPr>
          <p:nvPr/>
        </p:nvSpPr>
        <p:spPr bwMode="auto">
          <a:xfrm>
            <a:off x="503670" y="1892115"/>
            <a:ext cx="8111261" cy="220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zh-CN" sz="1994" b="1" dirty="0">
                <a:latin typeface="微软雅黑" panose="020B0503020204020204" pitchFamily="34" charset="-122"/>
                <a:ea typeface="微软雅黑" panose="020B0503020204020204" pitchFamily="34" charset="-122"/>
              </a:rPr>
              <a:t>为了使不同体系结构的计算机网络都能互连，国际标准化组织</a:t>
            </a:r>
            <a:r>
              <a:rPr lang="en-US" altLang="zh-CN" sz="1994" b="1" dirty="0">
                <a:latin typeface="微软雅黑" panose="020B0503020204020204" pitchFamily="34" charset="-122"/>
                <a:ea typeface="微软雅黑" panose="020B0503020204020204" pitchFamily="34" charset="-122"/>
              </a:rPr>
              <a:t> ISO </a:t>
            </a:r>
            <a:r>
              <a:rPr lang="zh-CN" altLang="zh-CN" sz="1994" b="1" dirty="0">
                <a:latin typeface="微软雅黑" panose="020B0503020204020204" pitchFamily="34" charset="-122"/>
                <a:ea typeface="微软雅黑" panose="020B0503020204020204" pitchFamily="34" charset="-122"/>
              </a:rPr>
              <a:t>于</a:t>
            </a:r>
            <a:r>
              <a:rPr lang="en-US" altLang="zh-CN" sz="1994" b="1" dirty="0">
                <a:latin typeface="微软雅黑" panose="020B0503020204020204" pitchFamily="34" charset="-122"/>
                <a:ea typeface="微软雅黑" panose="020B0503020204020204" pitchFamily="34" charset="-122"/>
              </a:rPr>
              <a:t> 1977 </a:t>
            </a:r>
            <a:r>
              <a:rPr lang="zh-CN" altLang="zh-CN" sz="1994" b="1" dirty="0">
                <a:latin typeface="微软雅黑" panose="020B0503020204020204" pitchFamily="34" charset="-122"/>
                <a:ea typeface="微软雅黑" panose="020B0503020204020204" pitchFamily="34" charset="-122"/>
              </a:rPr>
              <a:t>年成立了专门机构研究该问题。</a:t>
            </a:r>
            <a:endParaRPr lang="en-US" altLang="zh-CN" sz="1994" b="1" dirty="0">
              <a:latin typeface="微软雅黑" panose="020B0503020204020204" pitchFamily="34" charset="-122"/>
              <a:ea typeface="微软雅黑" panose="020B0503020204020204" pitchFamily="34" charset="-122"/>
            </a:endParaRPr>
          </a:p>
          <a:p>
            <a:pPr marL="284950" indent="-284950">
              <a:lnSpc>
                <a:spcPts val="3291"/>
              </a:lnSpc>
              <a:buClr>
                <a:srgbClr val="0070C0"/>
              </a:buClr>
              <a:buFont typeface="Wingdings" panose="05000000000000000000" pitchFamily="2" charset="2"/>
              <a:buChar char="l"/>
            </a:pPr>
            <a:r>
              <a:rPr lang="zh-CN" altLang="zh-CN" sz="1994" b="1" dirty="0">
                <a:latin typeface="微软雅黑" panose="020B0503020204020204" pitchFamily="34" charset="-122"/>
                <a:ea typeface="微软雅黑" panose="020B0503020204020204" pitchFamily="34" charset="-122"/>
              </a:rPr>
              <a:t>他们提出了一个试图使各种计算机在世界范围内互连成网的标准框架，即著名的</a:t>
            </a:r>
            <a:r>
              <a:rPr lang="zh-CN" altLang="zh-CN" sz="1994" b="1" dirty="0">
                <a:solidFill>
                  <a:srgbClr val="0000FF"/>
                </a:solidFill>
                <a:latin typeface="微软雅黑" panose="020B0503020204020204" pitchFamily="34" charset="-122"/>
                <a:ea typeface="微软雅黑" panose="020B0503020204020204" pitchFamily="34" charset="-122"/>
              </a:rPr>
              <a:t>开放系统互连基本参考模型</a:t>
            </a:r>
            <a:r>
              <a:rPr lang="en-US" altLang="zh-CN" sz="1994" b="1" dirty="0">
                <a:solidFill>
                  <a:srgbClr val="0000FF"/>
                </a:solidFill>
                <a:latin typeface="微软雅黑" panose="020B0503020204020204" pitchFamily="34" charset="-122"/>
                <a:ea typeface="微软雅黑" panose="020B0503020204020204" pitchFamily="34" charset="-122"/>
              </a:rPr>
              <a:t> OSI/RM </a:t>
            </a:r>
            <a:r>
              <a:rPr lang="en-US" altLang="zh-CN" sz="1994" b="1" dirty="0">
                <a:latin typeface="微软雅黑" panose="020B0503020204020204" pitchFamily="34" charset="-122"/>
                <a:ea typeface="微软雅黑" panose="020B0503020204020204" pitchFamily="34" charset="-122"/>
              </a:rPr>
              <a:t>(Open Systems Interconnection Reference Model)</a:t>
            </a:r>
            <a:r>
              <a:rPr lang="zh-CN" altLang="zh-CN" sz="1994" b="1" dirty="0">
                <a:latin typeface="微软雅黑" panose="020B0503020204020204" pitchFamily="34" charset="-122"/>
                <a:ea typeface="微软雅黑" panose="020B0503020204020204" pitchFamily="34" charset="-122"/>
              </a:rPr>
              <a:t>，简称为</a:t>
            </a:r>
            <a:r>
              <a:rPr lang="en-US" altLang="zh-CN" sz="1994" b="1" dirty="0">
                <a:latin typeface="微软雅黑" panose="020B0503020204020204" pitchFamily="34" charset="-122"/>
                <a:ea typeface="微软雅黑" panose="020B0503020204020204" pitchFamily="34" charset="-122"/>
              </a:rPr>
              <a:t> OSI</a:t>
            </a:r>
            <a:r>
              <a:rPr lang="zh-CN" altLang="zh-CN" sz="1994" b="1" dirty="0">
                <a:latin typeface="微软雅黑" panose="020B0503020204020204" pitchFamily="34" charset="-122"/>
                <a:ea typeface="微软雅黑" panose="020B0503020204020204" pitchFamily="34" charset="-122"/>
              </a:rPr>
              <a:t>。</a:t>
            </a:r>
            <a:endParaRPr lang="en-US" altLang="zh-CN" sz="1994" b="1" dirty="0">
              <a:latin typeface="微软雅黑" panose="020B0503020204020204" pitchFamily="34" charset="-122"/>
              <a:ea typeface="微软雅黑" panose="020B0503020204020204" pitchFamily="34" charset="-122"/>
            </a:endParaRPr>
          </a:p>
        </p:txBody>
      </p:sp>
      <p:sp>
        <p:nvSpPr>
          <p:cNvPr id="5" name="对角圆角矩形 4"/>
          <p:cNvSpPr/>
          <p:nvPr/>
        </p:nvSpPr>
        <p:spPr>
          <a:xfrm>
            <a:off x="503670" y="4058700"/>
            <a:ext cx="8111260" cy="108918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119816" name="矩形 5"/>
          <p:cNvSpPr>
            <a:spLocks noChangeArrowheads="1"/>
          </p:cNvSpPr>
          <p:nvPr/>
        </p:nvSpPr>
        <p:spPr bwMode="auto">
          <a:xfrm>
            <a:off x="1275971" y="4170467"/>
            <a:ext cx="6785125" cy="85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992"/>
              </a:lnSpc>
            </a:pPr>
            <a:r>
              <a:rPr lang="zh-CN" altLang="en-US" sz="1994" b="1" dirty="0">
                <a:solidFill>
                  <a:schemeClr val="bg1"/>
                </a:solidFill>
                <a:latin typeface="微软雅黑" panose="020B0503020204020204" pitchFamily="34" charset="-122"/>
                <a:ea typeface="微软雅黑" panose="020B0503020204020204" pitchFamily="34" charset="-122"/>
              </a:rPr>
              <a:t>只要遵循 </a:t>
            </a:r>
            <a:r>
              <a:rPr lang="en-US" altLang="zh-CN" sz="1994" b="1" dirty="0">
                <a:solidFill>
                  <a:schemeClr val="bg1"/>
                </a:solidFill>
                <a:latin typeface="微软雅黑" panose="020B0503020204020204" pitchFamily="34" charset="-122"/>
                <a:ea typeface="微软雅黑" panose="020B0503020204020204" pitchFamily="34" charset="-122"/>
              </a:rPr>
              <a:t>OSI </a:t>
            </a:r>
            <a:r>
              <a:rPr lang="zh-CN" altLang="en-US" sz="1994" b="1" dirty="0">
                <a:solidFill>
                  <a:schemeClr val="bg1"/>
                </a:solidFill>
                <a:latin typeface="微软雅黑" panose="020B0503020204020204" pitchFamily="34" charset="-122"/>
                <a:ea typeface="微软雅黑" panose="020B0503020204020204" pitchFamily="34"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val="4030382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68"/>
          <p:cNvSpPr>
            <a:spLocks noChangeArrowheads="1"/>
          </p:cNvSpPr>
          <p:nvPr/>
        </p:nvSpPr>
        <p:spPr bwMode="auto">
          <a:xfrm>
            <a:off x="503670" y="2018794"/>
            <a:ext cx="8111261" cy="3046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en-US" altLang="zh-CN" sz="1994" b="1" dirty="0">
                <a:latin typeface="微软雅黑" panose="020B0503020204020204" pitchFamily="34" charset="-122"/>
                <a:ea typeface="微软雅黑" panose="020B0503020204020204" pitchFamily="34" charset="-122"/>
              </a:rPr>
              <a:t>OSI </a:t>
            </a:r>
            <a:r>
              <a:rPr lang="zh-CN" altLang="zh-CN" sz="1994" b="1" dirty="0">
                <a:latin typeface="微软雅黑" panose="020B0503020204020204" pitchFamily="34" charset="-122"/>
                <a:ea typeface="微软雅黑" panose="020B0503020204020204" pitchFamily="34" charset="-122"/>
              </a:rPr>
              <a:t>只获得了一些理论研究的成果</a:t>
            </a:r>
            <a:r>
              <a:rPr lang="zh-CN" altLang="en-US" sz="1994" b="1" dirty="0">
                <a:latin typeface="微软雅黑" panose="020B0503020204020204" pitchFamily="34" charset="-122"/>
                <a:ea typeface="微软雅黑" panose="020B0503020204020204" pitchFamily="34" charset="-122"/>
              </a:rPr>
              <a:t>，在市场化方面却失败了。原因包括：</a:t>
            </a:r>
          </a:p>
          <a:p>
            <a:pPr marL="631956" lvl="1" indent="-341940">
              <a:lnSpc>
                <a:spcPts val="3291"/>
              </a:lnSpc>
              <a:buClr>
                <a:srgbClr val="7030A0"/>
              </a:buClr>
              <a:buFont typeface="Calibri" panose="020F0502020204030204" pitchFamily="34" charset="0"/>
              <a:buAutoNum type="arabicPeriod"/>
            </a:pPr>
            <a:r>
              <a:rPr lang="en-US" altLang="zh-CN" sz="1994" b="1" dirty="0">
                <a:latin typeface="微软雅黑" panose="020B0503020204020204" pitchFamily="34" charset="-122"/>
                <a:ea typeface="微软雅黑" panose="020B0503020204020204" pitchFamily="34" charset="-122"/>
              </a:rPr>
              <a:t>OSI </a:t>
            </a:r>
            <a:r>
              <a:rPr lang="zh-CN" altLang="en-US" sz="1994" b="1" dirty="0">
                <a:latin typeface="微软雅黑" panose="020B0503020204020204" pitchFamily="34" charset="-122"/>
                <a:ea typeface="微软雅黑" panose="020B0503020204020204" pitchFamily="34" charset="-122"/>
              </a:rPr>
              <a:t>的专家们在完成 </a:t>
            </a:r>
            <a:r>
              <a:rPr lang="en-US" altLang="zh-CN" sz="1994" b="1" dirty="0">
                <a:latin typeface="微软雅黑" panose="020B0503020204020204" pitchFamily="34" charset="-122"/>
                <a:ea typeface="微软雅黑" panose="020B0503020204020204" pitchFamily="34" charset="-122"/>
              </a:rPr>
              <a:t>OSI </a:t>
            </a:r>
            <a:r>
              <a:rPr lang="zh-CN" altLang="en-US" sz="1994" b="1" dirty="0">
                <a:latin typeface="微软雅黑" panose="020B0503020204020204" pitchFamily="34" charset="-122"/>
                <a:ea typeface="微软雅黑" panose="020B0503020204020204" pitchFamily="34" charset="-122"/>
              </a:rPr>
              <a:t>标准时没有商业驱动力；</a:t>
            </a:r>
          </a:p>
          <a:p>
            <a:pPr marL="631956" lvl="1" indent="-341940">
              <a:lnSpc>
                <a:spcPts val="3291"/>
              </a:lnSpc>
              <a:buClr>
                <a:srgbClr val="7030A0"/>
              </a:buClr>
              <a:buFont typeface="Calibri" panose="020F0502020204030204" pitchFamily="34" charset="0"/>
              <a:buAutoNum type="arabicPeriod"/>
            </a:pPr>
            <a:r>
              <a:rPr lang="en-US" altLang="zh-CN" sz="1994" b="1" dirty="0">
                <a:latin typeface="微软雅黑" panose="020B0503020204020204" pitchFamily="34" charset="-122"/>
                <a:ea typeface="微软雅黑" panose="020B0503020204020204" pitchFamily="34" charset="-122"/>
              </a:rPr>
              <a:t>OSI </a:t>
            </a:r>
            <a:r>
              <a:rPr lang="zh-CN" altLang="en-US" sz="1994" b="1" dirty="0">
                <a:latin typeface="微软雅黑" panose="020B0503020204020204" pitchFamily="34" charset="-122"/>
                <a:ea typeface="微软雅黑" panose="020B0503020204020204" pitchFamily="34" charset="-122"/>
              </a:rPr>
              <a:t>的协议实现起来过分复杂，且运行效率很低；</a:t>
            </a:r>
          </a:p>
          <a:p>
            <a:pPr marL="631956" lvl="1" indent="-341940">
              <a:lnSpc>
                <a:spcPts val="3291"/>
              </a:lnSpc>
              <a:buClr>
                <a:srgbClr val="7030A0"/>
              </a:buClr>
              <a:buFont typeface="Calibri" panose="020F0502020204030204" pitchFamily="34" charset="0"/>
              <a:buAutoNum type="arabicPeriod"/>
            </a:pPr>
            <a:r>
              <a:rPr lang="en-US" altLang="zh-CN" sz="1994" b="1" dirty="0">
                <a:latin typeface="微软雅黑" panose="020B0503020204020204" pitchFamily="34" charset="-122"/>
                <a:ea typeface="微软雅黑" panose="020B0503020204020204" pitchFamily="34" charset="-122"/>
              </a:rPr>
              <a:t>OSI </a:t>
            </a:r>
            <a:r>
              <a:rPr lang="zh-CN" altLang="en-US" sz="1994" b="1" dirty="0">
                <a:latin typeface="微软雅黑" panose="020B0503020204020204" pitchFamily="34" charset="-122"/>
                <a:ea typeface="微软雅黑" panose="020B0503020204020204" pitchFamily="34" charset="-122"/>
              </a:rPr>
              <a:t>标准的制定周期太长，因而使得按 </a:t>
            </a:r>
            <a:r>
              <a:rPr lang="en-US" altLang="zh-CN" sz="1994" b="1" dirty="0">
                <a:latin typeface="微软雅黑" panose="020B0503020204020204" pitchFamily="34" charset="-122"/>
                <a:ea typeface="微软雅黑" panose="020B0503020204020204" pitchFamily="34" charset="-122"/>
              </a:rPr>
              <a:t>OSI </a:t>
            </a:r>
            <a:r>
              <a:rPr lang="zh-CN" altLang="en-US" sz="1994" b="1" dirty="0">
                <a:latin typeface="微软雅黑" panose="020B0503020204020204" pitchFamily="34" charset="-122"/>
                <a:ea typeface="微软雅黑" panose="020B0503020204020204" pitchFamily="34" charset="-122"/>
              </a:rPr>
              <a:t>标准生产的设备无法及时进入市场；</a:t>
            </a:r>
          </a:p>
          <a:p>
            <a:pPr marL="631956" lvl="1" indent="-341940">
              <a:lnSpc>
                <a:spcPts val="3291"/>
              </a:lnSpc>
              <a:buClr>
                <a:srgbClr val="7030A0"/>
              </a:buClr>
              <a:buFont typeface="Calibri" panose="020F0502020204030204" pitchFamily="34" charset="0"/>
              <a:buAutoNum type="arabicPeriod"/>
            </a:pPr>
            <a:r>
              <a:rPr lang="en-US" altLang="zh-CN" sz="1994" b="1" dirty="0">
                <a:latin typeface="微软雅黑" panose="020B0503020204020204" pitchFamily="34" charset="-122"/>
                <a:ea typeface="微软雅黑" panose="020B0503020204020204" pitchFamily="34" charset="-122"/>
              </a:rPr>
              <a:t>OSI </a:t>
            </a:r>
            <a:r>
              <a:rPr lang="zh-CN" altLang="en-US" sz="1994" b="1" dirty="0">
                <a:latin typeface="微软雅黑" panose="020B0503020204020204" pitchFamily="34" charset="-122"/>
                <a:ea typeface="微软雅黑" panose="020B0503020204020204" pitchFamily="34" charset="-122"/>
              </a:rPr>
              <a:t>的层次划分也不太合理，有些功能在多个层次中重复出现。</a:t>
            </a:r>
            <a:r>
              <a:rPr lang="zh-CN" altLang="en-US" sz="1994" b="1" dirty="0">
                <a:solidFill>
                  <a:srgbClr val="0000CC"/>
                </a:solidFill>
                <a:latin typeface="微软雅黑" panose="020B0503020204020204" pitchFamily="34" charset="-122"/>
                <a:ea typeface="微软雅黑" panose="020B0503020204020204" pitchFamily="34" charset="-122"/>
              </a:rPr>
              <a:t>  </a:t>
            </a:r>
          </a:p>
        </p:txBody>
      </p:sp>
      <p:sp>
        <p:nvSpPr>
          <p:cNvPr id="5" name="AutoShape 5"/>
          <p:cNvSpPr>
            <a:spLocks noChangeArrowheads="1"/>
          </p:cNvSpPr>
          <p:nvPr/>
        </p:nvSpPr>
        <p:spPr bwMode="auto">
          <a:xfrm>
            <a:off x="503669" y="1596647"/>
            <a:ext cx="8111262"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6" name="Rectangle 6"/>
          <p:cNvSpPr>
            <a:spLocks noChangeArrowheads="1"/>
          </p:cNvSpPr>
          <p:nvPr/>
        </p:nvSpPr>
        <p:spPr bwMode="auto">
          <a:xfrm>
            <a:off x="2740330" y="1572900"/>
            <a:ext cx="3639524" cy="40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开放系统互连参考模型 </a:t>
            </a:r>
            <a:r>
              <a:rPr lang="en-US" altLang="zh-CN" sz="1994" b="1">
                <a:solidFill>
                  <a:schemeClr val="bg1"/>
                </a:solidFill>
                <a:ea typeface="微软雅黑" panose="020B0503020204020204" pitchFamily="34" charset="-122"/>
              </a:rPr>
              <a:t>OSI/RM</a:t>
            </a:r>
            <a:endParaRPr lang="zh-CN" altLang="en-US" sz="1994" b="1">
              <a:solidFill>
                <a:schemeClr val="bg1"/>
              </a:solidFill>
              <a:ea typeface="微软雅黑" panose="020B0503020204020204" pitchFamily="34" charset="-122"/>
            </a:endParaRPr>
          </a:p>
        </p:txBody>
      </p:sp>
    </p:spTree>
    <p:extLst>
      <p:ext uri="{BB962C8B-B14F-4D97-AF65-F5344CB8AC3E}">
        <p14:creationId xmlns:p14="http://schemas.microsoft.com/office/powerpoint/2010/main" val="13365013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AutoShape 5"/>
          <p:cNvSpPr>
            <a:spLocks noChangeArrowheads="1"/>
          </p:cNvSpPr>
          <p:nvPr/>
        </p:nvSpPr>
        <p:spPr bwMode="auto">
          <a:xfrm>
            <a:off x="503669" y="2398356"/>
            <a:ext cx="8111262"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21859" name="Rectangle 6"/>
          <p:cNvSpPr>
            <a:spLocks noChangeArrowheads="1"/>
          </p:cNvSpPr>
          <p:nvPr/>
        </p:nvSpPr>
        <p:spPr bwMode="auto">
          <a:xfrm>
            <a:off x="3699683" y="2376192"/>
            <a:ext cx="1719236"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两种国际标准</a:t>
            </a:r>
          </a:p>
        </p:txBody>
      </p:sp>
      <p:sp>
        <p:nvSpPr>
          <p:cNvPr id="121860" name="Rectangle 68"/>
          <p:cNvSpPr>
            <a:spLocks noChangeArrowheads="1"/>
          </p:cNvSpPr>
          <p:nvPr/>
        </p:nvSpPr>
        <p:spPr bwMode="auto">
          <a:xfrm>
            <a:off x="503670" y="2794129"/>
            <a:ext cx="8111261" cy="1358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法律上的 </a:t>
            </a:r>
            <a:r>
              <a:rPr lang="en-US" altLang="zh-CN" sz="1994" b="1" dirty="0">
                <a:latin typeface="微软雅黑" panose="020B0503020204020204" pitchFamily="34" charset="-122"/>
                <a:ea typeface="微软雅黑" panose="020B0503020204020204" pitchFamily="34" charset="-122"/>
              </a:rPr>
              <a:t>(</a:t>
            </a:r>
            <a:r>
              <a:rPr lang="en-US" altLang="zh-CN" sz="1994" b="1" i="1" dirty="0">
                <a:latin typeface="微软雅黑" panose="020B0503020204020204" pitchFamily="34" charset="-122"/>
                <a:ea typeface="微软雅黑" panose="020B0503020204020204" pitchFamily="34" charset="-122"/>
              </a:rPr>
              <a:t>de jure</a:t>
            </a:r>
            <a:r>
              <a:rPr lang="en-US" altLang="zh-CN" sz="1994" b="1" dirty="0">
                <a:latin typeface="微软雅黑" panose="020B0503020204020204" pitchFamily="34" charset="-122"/>
                <a:ea typeface="微软雅黑" panose="020B0503020204020204" pitchFamily="34" charset="-122"/>
              </a:rPr>
              <a:t>) </a:t>
            </a:r>
            <a:r>
              <a:rPr lang="zh-CN" altLang="en-US" sz="1994" b="1" dirty="0">
                <a:latin typeface="微软雅黑" panose="020B0503020204020204" pitchFamily="34" charset="-122"/>
                <a:ea typeface="微软雅黑" panose="020B0503020204020204" pitchFamily="34" charset="-122"/>
              </a:rPr>
              <a:t>国际标准 </a:t>
            </a:r>
            <a:r>
              <a:rPr lang="en-US" altLang="zh-CN" sz="1994" b="1" dirty="0">
                <a:latin typeface="微软雅黑" panose="020B0503020204020204" pitchFamily="34" charset="-122"/>
                <a:ea typeface="微软雅黑" panose="020B0503020204020204" pitchFamily="34" charset="-122"/>
              </a:rPr>
              <a:t>OSI </a:t>
            </a:r>
            <a:r>
              <a:rPr lang="zh-CN" altLang="en-US" sz="1994" b="1" dirty="0">
                <a:latin typeface="微软雅黑" panose="020B0503020204020204" pitchFamily="34" charset="-122"/>
                <a:ea typeface="微软雅黑" panose="020B0503020204020204" pitchFamily="34" charset="-122"/>
              </a:rPr>
              <a:t>并没有得到市场的认可。</a:t>
            </a:r>
          </a:p>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非国际标准 </a:t>
            </a:r>
            <a:r>
              <a:rPr lang="en-US" altLang="zh-CN" sz="1994" b="1" dirty="0">
                <a:latin typeface="微软雅黑" panose="020B0503020204020204" pitchFamily="34" charset="-122"/>
                <a:ea typeface="微软雅黑" panose="020B0503020204020204" pitchFamily="34" charset="-122"/>
              </a:rPr>
              <a:t>TCP/IP </a:t>
            </a:r>
            <a:r>
              <a:rPr lang="zh-CN" altLang="en-US" sz="1994" b="1" dirty="0">
                <a:latin typeface="微软雅黑" panose="020B0503020204020204" pitchFamily="34" charset="-122"/>
                <a:ea typeface="微软雅黑" panose="020B0503020204020204" pitchFamily="34" charset="-122"/>
              </a:rPr>
              <a:t>却获得了最广泛的应用。</a:t>
            </a:r>
            <a:r>
              <a:rPr lang="en-US" altLang="zh-CN" sz="1994" b="1" dirty="0">
                <a:latin typeface="微软雅黑" panose="020B0503020204020204" pitchFamily="34" charset="-122"/>
                <a:ea typeface="微软雅黑" panose="020B0503020204020204" pitchFamily="34" charset="-122"/>
              </a:rPr>
              <a:t>TCP/IP </a:t>
            </a:r>
            <a:r>
              <a:rPr lang="zh-CN" altLang="en-US" sz="1994" b="1" dirty="0">
                <a:latin typeface="微软雅黑" panose="020B0503020204020204" pitchFamily="34" charset="-122"/>
                <a:ea typeface="微软雅黑" panose="020B0503020204020204" pitchFamily="34" charset="-122"/>
              </a:rPr>
              <a:t>常被称为</a:t>
            </a:r>
            <a:r>
              <a:rPr lang="zh-CN" altLang="en-US" sz="1994" b="1" dirty="0">
                <a:solidFill>
                  <a:srgbClr val="0000FF"/>
                </a:solidFill>
                <a:latin typeface="微软雅黑" panose="020B0503020204020204" pitchFamily="34" charset="-122"/>
                <a:ea typeface="微软雅黑" panose="020B0503020204020204" pitchFamily="34" charset="-122"/>
              </a:rPr>
              <a:t>事实上的 </a:t>
            </a:r>
            <a:r>
              <a:rPr lang="en-US" altLang="zh-CN" sz="1994" b="1" dirty="0">
                <a:solidFill>
                  <a:srgbClr val="0000FF"/>
                </a:solidFill>
                <a:latin typeface="微软雅黑" panose="020B0503020204020204" pitchFamily="34" charset="-122"/>
                <a:ea typeface="微软雅黑" panose="020B0503020204020204" pitchFamily="34" charset="-122"/>
              </a:rPr>
              <a:t>(de facto) </a:t>
            </a:r>
            <a:r>
              <a:rPr lang="zh-CN" altLang="en-US" sz="1994" b="1" dirty="0">
                <a:solidFill>
                  <a:srgbClr val="0000FF"/>
                </a:solidFill>
                <a:latin typeface="微软雅黑" panose="020B0503020204020204" pitchFamily="34" charset="-122"/>
                <a:ea typeface="微软雅黑" panose="020B0503020204020204" pitchFamily="34" charset="-122"/>
              </a:rPr>
              <a:t>国际标准</a:t>
            </a:r>
            <a:r>
              <a:rPr lang="zh-CN" altLang="en-US" sz="1994"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613470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5"/>
          <p:cNvSpPr>
            <a:spLocks noChangeArrowheads="1"/>
          </p:cNvSpPr>
          <p:nvPr/>
        </p:nvSpPr>
        <p:spPr bwMode="auto">
          <a:xfrm>
            <a:off x="503669" y="2048745"/>
            <a:ext cx="8111262" cy="38785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22883" name="Rectangle 6"/>
          <p:cNvSpPr>
            <a:spLocks noChangeArrowheads="1"/>
          </p:cNvSpPr>
          <p:nvPr/>
        </p:nvSpPr>
        <p:spPr bwMode="auto">
          <a:xfrm>
            <a:off x="2932883" y="2015058"/>
            <a:ext cx="3254417" cy="4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smtClean="0">
                <a:solidFill>
                  <a:schemeClr val="bg1"/>
                </a:solidFill>
                <a:latin typeface="微软雅黑" panose="020B0503020204020204" pitchFamily="34" charset="-122"/>
                <a:ea typeface="微软雅黑" panose="020B0503020204020204" pitchFamily="34" charset="-122"/>
              </a:rPr>
              <a:t>1.6.2  </a:t>
            </a:r>
            <a:r>
              <a:rPr lang="zh-CN" altLang="zh-CN" sz="2393" b="1" dirty="0">
                <a:solidFill>
                  <a:schemeClr val="bg1"/>
                </a:solidFill>
                <a:latin typeface="微软雅黑" panose="020B0503020204020204" pitchFamily="34" charset="-122"/>
                <a:ea typeface="微软雅黑" panose="020B0503020204020204" pitchFamily="34" charset="-122"/>
              </a:rPr>
              <a:t>协议与划分层次</a:t>
            </a:r>
            <a:endParaRPr lang="zh-CN" altLang="en-US" sz="2393" b="1" dirty="0">
              <a:solidFill>
                <a:schemeClr val="bg1"/>
              </a:solidFill>
              <a:latin typeface="微软雅黑" panose="020B0503020204020204" pitchFamily="34" charset="-122"/>
              <a:ea typeface="微软雅黑" panose="020B0503020204020204" pitchFamily="34" charset="-122"/>
            </a:endParaRPr>
          </a:p>
        </p:txBody>
      </p:sp>
      <p:sp>
        <p:nvSpPr>
          <p:cNvPr id="122884" name="Rectangle 8"/>
          <p:cNvSpPr>
            <a:spLocks noChangeArrowheads="1"/>
          </p:cNvSpPr>
          <p:nvPr/>
        </p:nvSpPr>
        <p:spPr bwMode="auto">
          <a:xfrm>
            <a:off x="503669" y="2499927"/>
            <a:ext cx="8111262" cy="22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计算机网络中的数据交换</a:t>
            </a:r>
            <a:r>
              <a:rPr lang="zh-CN" altLang="en-US" sz="1994" b="1" dirty="0">
                <a:solidFill>
                  <a:srgbClr val="0000FF"/>
                </a:solidFill>
                <a:latin typeface="微软雅黑" panose="020B0503020204020204" pitchFamily="34" charset="-122"/>
                <a:ea typeface="微软雅黑" panose="020B0503020204020204" pitchFamily="34" charset="-122"/>
              </a:rPr>
              <a:t>必须遵守事先约定好的规则</a:t>
            </a:r>
            <a:r>
              <a:rPr lang="zh-CN" altLang="en-US" sz="1994" b="1" dirty="0">
                <a:latin typeface="微软雅黑" panose="020B0503020204020204" pitchFamily="34" charset="-122"/>
                <a:ea typeface="微软雅黑" panose="020B0503020204020204" pitchFamily="34" charset="-122"/>
              </a:rPr>
              <a:t>。 </a:t>
            </a:r>
          </a:p>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这些</a:t>
            </a:r>
            <a:r>
              <a:rPr lang="zh-CN" altLang="en-US" sz="1994" b="1" dirty="0">
                <a:solidFill>
                  <a:srgbClr val="0000FF"/>
                </a:solidFill>
                <a:latin typeface="微软雅黑" panose="020B0503020204020204" pitchFamily="34" charset="-122"/>
                <a:ea typeface="微软雅黑" panose="020B0503020204020204" pitchFamily="34" charset="-122"/>
              </a:rPr>
              <a:t>规则</a:t>
            </a:r>
            <a:r>
              <a:rPr lang="zh-CN" altLang="en-US" sz="1994" b="1" dirty="0">
                <a:latin typeface="微软雅黑" panose="020B0503020204020204" pitchFamily="34" charset="-122"/>
                <a:ea typeface="微软雅黑" panose="020B0503020204020204" pitchFamily="34" charset="-122"/>
              </a:rPr>
              <a:t>明确规定了所交换的数据的格式以及有关的同步问题（同步含有时序的意思）。</a:t>
            </a:r>
          </a:p>
          <a:p>
            <a:pPr marL="284950" indent="-284950">
              <a:lnSpc>
                <a:spcPts val="3291"/>
              </a:lnSpc>
              <a:buClr>
                <a:srgbClr val="0070C0"/>
              </a:buClr>
              <a:buFont typeface="Wingdings" panose="05000000000000000000" pitchFamily="2" charset="2"/>
              <a:buChar char="l"/>
            </a:pPr>
            <a:r>
              <a:rPr lang="zh-CN" altLang="en-US" sz="1994" b="1" dirty="0">
                <a:solidFill>
                  <a:srgbClr val="0000FF"/>
                </a:solidFill>
                <a:latin typeface="微软雅黑" panose="020B0503020204020204" pitchFamily="34" charset="-122"/>
                <a:ea typeface="微软雅黑" panose="020B0503020204020204" pitchFamily="34" charset="-122"/>
              </a:rPr>
              <a:t>网络协议 </a:t>
            </a:r>
            <a:r>
              <a:rPr lang="en-US" altLang="zh-CN" sz="1994" b="1" dirty="0">
                <a:latin typeface="微软雅黑" panose="020B0503020204020204" pitchFamily="34" charset="-122"/>
                <a:ea typeface="微软雅黑" panose="020B0503020204020204" pitchFamily="34" charset="-122"/>
              </a:rPr>
              <a:t>(network protocol)</a:t>
            </a:r>
            <a:r>
              <a:rPr lang="zh-CN" altLang="en-US" sz="1994" b="1" dirty="0">
                <a:latin typeface="微软雅黑" panose="020B0503020204020204" pitchFamily="34" charset="-122"/>
                <a:ea typeface="微软雅黑" panose="020B0503020204020204" pitchFamily="34" charset="-122"/>
              </a:rPr>
              <a:t>，简称为</a:t>
            </a:r>
            <a:r>
              <a:rPr lang="zh-CN" altLang="en-US" sz="1994" b="1" dirty="0">
                <a:solidFill>
                  <a:srgbClr val="0000FF"/>
                </a:solidFill>
                <a:latin typeface="微软雅黑" panose="020B0503020204020204" pitchFamily="34" charset="-122"/>
                <a:ea typeface="微软雅黑" panose="020B0503020204020204" pitchFamily="34" charset="-122"/>
              </a:rPr>
              <a:t>协议</a:t>
            </a:r>
            <a:r>
              <a:rPr lang="zh-CN" altLang="en-US" sz="1994" b="1" dirty="0">
                <a:latin typeface="微软雅黑" panose="020B0503020204020204" pitchFamily="34" charset="-122"/>
                <a:ea typeface="微软雅黑" panose="020B0503020204020204" pitchFamily="34" charset="-122"/>
              </a:rPr>
              <a:t>，是为进行网络中的数据交换而建立的规则、标准或约定。 </a:t>
            </a:r>
          </a:p>
        </p:txBody>
      </p:sp>
    </p:spTree>
    <p:extLst>
      <p:ext uri="{BB962C8B-B14F-4D97-AF65-F5344CB8AC3E}">
        <p14:creationId xmlns:p14="http://schemas.microsoft.com/office/powerpoint/2010/main" val="36944583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AutoShape 5"/>
          <p:cNvSpPr>
            <a:spLocks noChangeArrowheads="1"/>
          </p:cNvSpPr>
          <p:nvPr/>
        </p:nvSpPr>
        <p:spPr bwMode="auto">
          <a:xfrm>
            <a:off x="503669" y="2046150"/>
            <a:ext cx="8111262"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23907" name="Rectangle 6"/>
          <p:cNvSpPr>
            <a:spLocks noChangeArrowheads="1"/>
          </p:cNvSpPr>
          <p:nvPr/>
        </p:nvSpPr>
        <p:spPr bwMode="auto">
          <a:xfrm>
            <a:off x="3031619" y="2022403"/>
            <a:ext cx="3055364"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网络协议的三个组成要素 </a:t>
            </a:r>
          </a:p>
        </p:txBody>
      </p:sp>
      <p:sp>
        <p:nvSpPr>
          <p:cNvPr id="123908" name="Rectangle 68"/>
          <p:cNvSpPr>
            <a:spLocks noChangeArrowheads="1"/>
          </p:cNvSpPr>
          <p:nvPr/>
        </p:nvSpPr>
        <p:spPr bwMode="auto">
          <a:xfrm>
            <a:off x="503670" y="2440339"/>
            <a:ext cx="7912039" cy="1358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solidFill>
                  <a:srgbClr val="0000FF"/>
                </a:solidFill>
                <a:latin typeface="微软雅黑" panose="020B0503020204020204" pitchFamily="34" charset="-122"/>
                <a:ea typeface="微软雅黑" panose="020B0503020204020204" pitchFamily="34" charset="-122"/>
              </a:rPr>
              <a:t>语法</a:t>
            </a:r>
            <a:r>
              <a:rPr lang="zh-CN" altLang="en-US" sz="1994" b="1" dirty="0">
                <a:latin typeface="微软雅黑" panose="020B0503020204020204" pitchFamily="34" charset="-122"/>
                <a:ea typeface="微软雅黑" panose="020B0503020204020204" pitchFamily="34" charset="-122"/>
              </a:rPr>
              <a:t>：数据与控制信息的结构或格式 。 </a:t>
            </a:r>
          </a:p>
          <a:p>
            <a:pPr marL="284950" indent="-284950">
              <a:lnSpc>
                <a:spcPts val="3291"/>
              </a:lnSpc>
              <a:buClr>
                <a:srgbClr val="0070C0"/>
              </a:buClr>
              <a:buFont typeface="Wingdings" panose="05000000000000000000" pitchFamily="2" charset="2"/>
              <a:buChar char="l"/>
            </a:pPr>
            <a:r>
              <a:rPr lang="zh-CN" altLang="en-US" sz="1994" b="1" dirty="0">
                <a:solidFill>
                  <a:srgbClr val="0000FF"/>
                </a:solidFill>
                <a:latin typeface="微软雅黑" panose="020B0503020204020204" pitchFamily="34" charset="-122"/>
                <a:ea typeface="微软雅黑" panose="020B0503020204020204" pitchFamily="34" charset="-122"/>
              </a:rPr>
              <a:t>语义</a:t>
            </a:r>
            <a:r>
              <a:rPr lang="zh-CN" altLang="en-US" sz="1994" b="1" dirty="0">
                <a:latin typeface="微软雅黑" panose="020B0503020204020204" pitchFamily="34" charset="-122"/>
                <a:ea typeface="微软雅黑" panose="020B0503020204020204" pitchFamily="34" charset="-122"/>
              </a:rPr>
              <a:t>：需要发出何种控制信息，完成何种动作以及做出何种响应。 </a:t>
            </a:r>
          </a:p>
          <a:p>
            <a:pPr marL="284950" indent="-284950">
              <a:lnSpc>
                <a:spcPts val="3291"/>
              </a:lnSpc>
              <a:buClr>
                <a:srgbClr val="0070C0"/>
              </a:buClr>
              <a:buFont typeface="Wingdings" panose="05000000000000000000" pitchFamily="2" charset="2"/>
              <a:buChar char="l"/>
            </a:pPr>
            <a:r>
              <a:rPr lang="zh-CN" altLang="en-US" sz="1994" b="1" dirty="0">
                <a:solidFill>
                  <a:srgbClr val="0000FF"/>
                </a:solidFill>
                <a:latin typeface="微软雅黑" panose="020B0503020204020204" pitchFamily="34" charset="-122"/>
                <a:ea typeface="微软雅黑" panose="020B0503020204020204" pitchFamily="34" charset="-122"/>
              </a:rPr>
              <a:t>同步</a:t>
            </a:r>
            <a:r>
              <a:rPr lang="zh-CN" altLang="en-US" sz="1994" b="1" dirty="0">
                <a:latin typeface="微软雅黑" panose="020B0503020204020204" pitchFamily="34" charset="-122"/>
                <a:ea typeface="微软雅黑" panose="020B0503020204020204" pitchFamily="34" charset="-122"/>
              </a:rPr>
              <a:t>：事件实现顺序的详细说明。 </a:t>
            </a:r>
          </a:p>
        </p:txBody>
      </p:sp>
      <p:sp>
        <p:nvSpPr>
          <p:cNvPr id="5" name="对角圆角矩形 4"/>
          <p:cNvSpPr/>
          <p:nvPr/>
        </p:nvSpPr>
        <p:spPr>
          <a:xfrm>
            <a:off x="503670" y="3848973"/>
            <a:ext cx="8111261" cy="75323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123912" name="矩形 5"/>
          <p:cNvSpPr>
            <a:spLocks noChangeArrowheads="1"/>
          </p:cNvSpPr>
          <p:nvPr/>
        </p:nvSpPr>
        <p:spPr bwMode="auto">
          <a:xfrm>
            <a:off x="1275971" y="4007218"/>
            <a:ext cx="6785125" cy="43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692"/>
              </a:lnSpc>
            </a:pPr>
            <a:r>
              <a:rPr lang="zh-CN" altLang="zh-CN" sz="1994" b="1" dirty="0">
                <a:solidFill>
                  <a:schemeClr val="bg1"/>
                </a:solidFill>
                <a:latin typeface="微软雅黑" panose="020B0503020204020204" pitchFamily="34" charset="-122"/>
                <a:ea typeface="微软雅黑" panose="020B0503020204020204" pitchFamily="34" charset="-122"/>
              </a:rPr>
              <a:t>由此可见，网络协议是计算机网络的不可缺少的组成部分。</a:t>
            </a:r>
            <a:endParaRPr lang="zh-CN" altLang="en-US" sz="1994"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39230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AutoShape 5"/>
          <p:cNvSpPr>
            <a:spLocks noChangeArrowheads="1"/>
          </p:cNvSpPr>
          <p:nvPr/>
        </p:nvSpPr>
        <p:spPr bwMode="auto">
          <a:xfrm>
            <a:off x="503669" y="2428434"/>
            <a:ext cx="8111262"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25955" name="Rectangle 6"/>
          <p:cNvSpPr>
            <a:spLocks noChangeArrowheads="1"/>
          </p:cNvSpPr>
          <p:nvPr/>
        </p:nvSpPr>
        <p:spPr bwMode="auto">
          <a:xfrm>
            <a:off x="3612612" y="2406271"/>
            <a:ext cx="1975697"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层次式协议结构</a:t>
            </a:r>
          </a:p>
        </p:txBody>
      </p:sp>
      <p:sp>
        <p:nvSpPr>
          <p:cNvPr id="125956" name="Rectangle 68"/>
          <p:cNvSpPr>
            <a:spLocks noChangeArrowheads="1"/>
          </p:cNvSpPr>
          <p:nvPr/>
        </p:nvSpPr>
        <p:spPr bwMode="auto">
          <a:xfrm>
            <a:off x="503670" y="2824207"/>
            <a:ext cx="8111261" cy="936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291"/>
              </a:lnSpc>
            </a:pPr>
            <a:r>
              <a:rPr lang="en-US" altLang="zh-CN" sz="1994" b="1" dirty="0">
                <a:latin typeface="微软雅黑" panose="020B0503020204020204" pitchFamily="34" charset="-122"/>
                <a:ea typeface="微软雅黑" panose="020B0503020204020204" pitchFamily="34" charset="-122"/>
              </a:rPr>
              <a:t>ARPANET </a:t>
            </a:r>
            <a:r>
              <a:rPr lang="zh-CN" altLang="zh-CN" sz="1994" b="1" dirty="0">
                <a:latin typeface="微软雅黑" panose="020B0503020204020204" pitchFamily="34" charset="-122"/>
                <a:ea typeface="微软雅黑" panose="020B0503020204020204" pitchFamily="34" charset="-122"/>
              </a:rPr>
              <a:t>的研制经验表明，对于非常复杂的计算机网络协议，</a:t>
            </a:r>
            <a:endParaRPr lang="en-US" altLang="zh-CN" sz="1994" b="1" dirty="0">
              <a:latin typeface="微软雅黑" panose="020B0503020204020204" pitchFamily="34" charset="-122"/>
              <a:ea typeface="微软雅黑" panose="020B0503020204020204" pitchFamily="34" charset="-122"/>
            </a:endParaRPr>
          </a:p>
          <a:p>
            <a:pPr>
              <a:lnSpc>
                <a:spcPts val="3291"/>
              </a:lnSpc>
            </a:pPr>
            <a:r>
              <a:rPr lang="zh-CN" altLang="zh-CN" sz="1994" b="1" dirty="0">
                <a:latin typeface="微软雅黑" panose="020B0503020204020204" pitchFamily="34" charset="-122"/>
                <a:ea typeface="微软雅黑" panose="020B0503020204020204" pitchFamily="34" charset="-122"/>
              </a:rPr>
              <a:t>其</a:t>
            </a:r>
            <a:r>
              <a:rPr lang="zh-CN" altLang="zh-CN" sz="1994" b="1" dirty="0">
                <a:solidFill>
                  <a:srgbClr val="0000FF"/>
                </a:solidFill>
                <a:latin typeface="微软雅黑" panose="020B0503020204020204" pitchFamily="34" charset="-122"/>
                <a:ea typeface="微软雅黑" panose="020B0503020204020204" pitchFamily="34" charset="-122"/>
              </a:rPr>
              <a:t>结构应该是层次式的</a:t>
            </a:r>
            <a:r>
              <a:rPr lang="zh-CN" altLang="en-US" sz="1994" b="1" dirty="0">
                <a:latin typeface="微软雅黑" panose="020B0503020204020204" pitchFamily="34" charset="-122"/>
                <a:ea typeface="微软雅黑" panose="020B0503020204020204" pitchFamily="34" charset="-122"/>
              </a:rPr>
              <a:t>。</a:t>
            </a:r>
            <a:endParaRPr lang="en-US" altLang="zh-CN" sz="1994"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47661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AutoShape 5"/>
          <p:cNvSpPr>
            <a:spLocks noChangeArrowheads="1"/>
          </p:cNvSpPr>
          <p:nvPr/>
        </p:nvSpPr>
        <p:spPr bwMode="auto">
          <a:xfrm>
            <a:off x="503669" y="1853709"/>
            <a:ext cx="8111262"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26979" name="Rectangle 6"/>
          <p:cNvSpPr>
            <a:spLocks noChangeArrowheads="1"/>
          </p:cNvSpPr>
          <p:nvPr/>
        </p:nvSpPr>
        <p:spPr bwMode="auto">
          <a:xfrm>
            <a:off x="3348237" y="1831546"/>
            <a:ext cx="2485452"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划分层次的概念举例</a:t>
            </a:r>
          </a:p>
        </p:txBody>
      </p:sp>
      <p:sp>
        <p:nvSpPr>
          <p:cNvPr id="126980" name="Rectangle 68"/>
          <p:cNvSpPr>
            <a:spLocks noChangeArrowheads="1"/>
          </p:cNvSpPr>
          <p:nvPr/>
        </p:nvSpPr>
        <p:spPr bwMode="auto">
          <a:xfrm>
            <a:off x="503669" y="2249482"/>
            <a:ext cx="8111262" cy="2624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4604" indent="-34194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可以将要做的工作进行如下的划分：</a:t>
            </a:r>
          </a:p>
          <a:p>
            <a:pPr marL="626890" lvl="1" indent="-341940">
              <a:lnSpc>
                <a:spcPts val="3291"/>
              </a:lnSpc>
              <a:buClr>
                <a:srgbClr val="7030A0"/>
              </a:buClr>
              <a:buFont typeface="Calibri" panose="020F0502020204030204" pitchFamily="34" charset="0"/>
              <a:buAutoNum type="arabicPeriod"/>
            </a:pPr>
            <a:r>
              <a:rPr lang="zh-CN" altLang="en-US" sz="1994" b="1" dirty="0">
                <a:latin typeface="微软雅黑" panose="020B0503020204020204" pitchFamily="34" charset="-122"/>
                <a:ea typeface="微软雅黑" panose="020B0503020204020204" pitchFamily="34" charset="-122"/>
              </a:rPr>
              <a:t>第一类工作与传送文件直接有关。</a:t>
            </a:r>
          </a:p>
          <a:p>
            <a:pPr marL="894427" lvl="2" indent="-253289" defTabSz="984660">
              <a:lnSpc>
                <a:spcPts val="3291"/>
              </a:lnSpc>
              <a:buClr>
                <a:srgbClr val="7030A0"/>
              </a:buClr>
              <a:buFont typeface="Arial" panose="020B0604020202020204" pitchFamily="34" charset="0"/>
              <a:buChar char="•"/>
            </a:pPr>
            <a:r>
              <a:rPr lang="zh-CN" altLang="en-US" sz="1994" b="1" dirty="0">
                <a:solidFill>
                  <a:srgbClr val="0000FF"/>
                </a:solidFill>
                <a:latin typeface="微软雅黑" panose="020B0503020204020204" pitchFamily="34" charset="-122"/>
                <a:ea typeface="微软雅黑" panose="020B0503020204020204" pitchFamily="34" charset="-122"/>
              </a:rPr>
              <a:t>确信对方已做好接收和存储文件的准备。</a:t>
            </a:r>
          </a:p>
          <a:p>
            <a:pPr marL="894427" lvl="2" indent="-253289" defTabSz="984660">
              <a:lnSpc>
                <a:spcPts val="3291"/>
              </a:lnSpc>
              <a:buClr>
                <a:srgbClr val="7030A0"/>
              </a:buClr>
              <a:buFont typeface="Arial" panose="020B0604020202020204" pitchFamily="34" charset="0"/>
              <a:buChar char="•"/>
            </a:pPr>
            <a:r>
              <a:rPr lang="zh-CN" altLang="en-US" sz="1994" b="1" dirty="0">
                <a:solidFill>
                  <a:srgbClr val="0000FF"/>
                </a:solidFill>
                <a:latin typeface="微软雅黑" panose="020B0503020204020204" pitchFamily="34" charset="-122"/>
                <a:ea typeface="微软雅黑" panose="020B0503020204020204" pitchFamily="34" charset="-122"/>
              </a:rPr>
              <a:t>双方已协调好一致的文件格式。</a:t>
            </a:r>
          </a:p>
          <a:p>
            <a:pPr marL="626890" lvl="1" indent="-341940">
              <a:lnSpc>
                <a:spcPts val="3291"/>
              </a:lnSpc>
              <a:buClr>
                <a:srgbClr val="7030A0"/>
              </a:buClr>
              <a:buFont typeface="Calibri" panose="020F0502020204030204" pitchFamily="34" charset="0"/>
              <a:buAutoNum type="arabicPeriod"/>
            </a:pPr>
            <a:r>
              <a:rPr lang="zh-CN" altLang="en-US" sz="1994" b="1" dirty="0">
                <a:latin typeface="微软雅黑" panose="020B0503020204020204" pitchFamily="34" charset="-122"/>
                <a:ea typeface="微软雅黑" panose="020B0503020204020204" pitchFamily="34" charset="-122"/>
              </a:rPr>
              <a:t>两个主机将</a:t>
            </a:r>
            <a:r>
              <a:rPr lang="zh-CN" altLang="en-US" sz="1994" b="1" dirty="0">
                <a:solidFill>
                  <a:srgbClr val="0000FF"/>
                </a:solidFill>
                <a:latin typeface="微软雅黑" panose="020B0503020204020204" pitchFamily="34" charset="-122"/>
                <a:ea typeface="微软雅黑" panose="020B0503020204020204" pitchFamily="34" charset="-122"/>
              </a:rPr>
              <a:t>文件传送模块</a:t>
            </a:r>
            <a:r>
              <a:rPr lang="zh-CN" altLang="en-US" sz="1994" b="1" dirty="0">
                <a:latin typeface="微软雅黑" panose="020B0503020204020204" pitchFamily="34" charset="-122"/>
                <a:ea typeface="微软雅黑" panose="020B0503020204020204" pitchFamily="34" charset="-122"/>
              </a:rPr>
              <a:t>作为最高的一层 ，剩下的工作由下面的模块负责。</a:t>
            </a:r>
          </a:p>
        </p:txBody>
      </p:sp>
    </p:spTree>
    <p:extLst>
      <p:ext uri="{BB962C8B-B14F-4D97-AF65-F5344CB8AC3E}">
        <p14:creationId xmlns:p14="http://schemas.microsoft.com/office/powerpoint/2010/main" val="23456265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3670" y="2012525"/>
            <a:ext cx="8111261" cy="31915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994" b="1" dirty="0">
              <a:solidFill>
                <a:schemeClr val="bg1"/>
              </a:solidFill>
              <a:ea typeface="微软雅黑" panose="020B0503020204020204" pitchFamily="34" charset="-122"/>
            </a:endParaRPr>
          </a:p>
        </p:txBody>
      </p:sp>
      <p:sp>
        <p:nvSpPr>
          <p:cNvPr id="128005" name="AutoShape 5"/>
          <p:cNvSpPr>
            <a:spLocks noChangeArrowheads="1"/>
          </p:cNvSpPr>
          <p:nvPr/>
        </p:nvSpPr>
        <p:spPr bwMode="auto">
          <a:xfrm>
            <a:off x="503669" y="1541904"/>
            <a:ext cx="8111262"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28006" name="Rectangle 6"/>
          <p:cNvSpPr>
            <a:spLocks noChangeArrowheads="1"/>
          </p:cNvSpPr>
          <p:nvPr/>
        </p:nvSpPr>
        <p:spPr bwMode="auto">
          <a:xfrm>
            <a:off x="3416309" y="1518157"/>
            <a:ext cx="2287566"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两个主机交换文件 </a:t>
            </a:r>
          </a:p>
        </p:txBody>
      </p:sp>
      <p:sp>
        <p:nvSpPr>
          <p:cNvPr id="39" name="Rectangle 16"/>
          <p:cNvSpPr>
            <a:spLocks noChangeArrowheads="1"/>
          </p:cNvSpPr>
          <p:nvPr/>
        </p:nvSpPr>
        <p:spPr bwMode="auto">
          <a:xfrm>
            <a:off x="5927885" y="3606817"/>
            <a:ext cx="1378364" cy="440299"/>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a:defRPr/>
            </a:pPr>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40" name="Rectangle 15"/>
          <p:cNvSpPr>
            <a:spLocks noChangeArrowheads="1"/>
          </p:cNvSpPr>
          <p:nvPr/>
        </p:nvSpPr>
        <p:spPr bwMode="auto">
          <a:xfrm>
            <a:off x="1739016" y="3606817"/>
            <a:ext cx="1378364" cy="440299"/>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a:defRPr/>
            </a:pPr>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128013" name="Text Box 5"/>
          <p:cNvSpPr txBox="1">
            <a:spLocks noChangeArrowheads="1"/>
          </p:cNvSpPr>
          <p:nvPr/>
        </p:nvSpPr>
        <p:spPr bwMode="auto">
          <a:xfrm>
            <a:off x="1722403" y="3655330"/>
            <a:ext cx="1410534"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596" b="1">
                <a:solidFill>
                  <a:schemeClr val="bg1"/>
                </a:solidFill>
                <a:latin typeface="微软雅黑" panose="020B0503020204020204" pitchFamily="34" charset="-122"/>
                <a:ea typeface="微软雅黑" panose="020B0503020204020204" pitchFamily="34" charset="-122"/>
              </a:rPr>
              <a:t>文件传送模块</a:t>
            </a:r>
          </a:p>
        </p:txBody>
      </p:sp>
      <p:sp>
        <p:nvSpPr>
          <p:cNvPr id="128014" name="Text Box 6"/>
          <p:cNvSpPr txBox="1">
            <a:spLocks noChangeArrowheads="1"/>
          </p:cNvSpPr>
          <p:nvPr/>
        </p:nvSpPr>
        <p:spPr bwMode="auto">
          <a:xfrm>
            <a:off x="2056435" y="3221563"/>
            <a:ext cx="706058"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latin typeface="微软雅黑" panose="020B0503020204020204" pitchFamily="34" charset="-122"/>
                <a:ea typeface="微软雅黑" panose="020B0503020204020204" pitchFamily="34" charset="-122"/>
              </a:rPr>
              <a:t>主机 </a:t>
            </a:r>
            <a:r>
              <a:rPr lang="en-US" altLang="zh-CN" sz="1396" b="1">
                <a:latin typeface="微软雅黑" panose="020B0503020204020204" pitchFamily="34" charset="-122"/>
                <a:ea typeface="微软雅黑" panose="020B0503020204020204" pitchFamily="34" charset="-122"/>
              </a:rPr>
              <a:t>1</a:t>
            </a:r>
          </a:p>
        </p:txBody>
      </p:sp>
      <p:sp>
        <p:nvSpPr>
          <p:cNvPr id="128015" name="Text Box 9"/>
          <p:cNvSpPr txBox="1">
            <a:spLocks noChangeArrowheads="1"/>
          </p:cNvSpPr>
          <p:nvPr/>
        </p:nvSpPr>
        <p:spPr bwMode="auto">
          <a:xfrm>
            <a:off x="6246875" y="3221563"/>
            <a:ext cx="706058"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latin typeface="微软雅黑" panose="020B0503020204020204" pitchFamily="34" charset="-122"/>
                <a:ea typeface="微软雅黑" panose="020B0503020204020204" pitchFamily="34" charset="-122"/>
              </a:rPr>
              <a:t>主机 </a:t>
            </a:r>
            <a:r>
              <a:rPr lang="en-US" altLang="zh-CN" sz="1396" b="1">
                <a:latin typeface="微软雅黑" panose="020B0503020204020204" pitchFamily="34" charset="-122"/>
                <a:ea typeface="微软雅黑" panose="020B0503020204020204" pitchFamily="34" charset="-122"/>
              </a:rPr>
              <a:t>2</a:t>
            </a:r>
          </a:p>
        </p:txBody>
      </p:sp>
      <p:sp>
        <p:nvSpPr>
          <p:cNvPr id="128016" name="Text Box 10"/>
          <p:cNvSpPr txBox="1">
            <a:spLocks noChangeArrowheads="1"/>
          </p:cNvSpPr>
          <p:nvPr/>
        </p:nvSpPr>
        <p:spPr bwMode="auto">
          <a:xfrm>
            <a:off x="5911259" y="3655330"/>
            <a:ext cx="14121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596" b="1">
                <a:solidFill>
                  <a:schemeClr val="bg1"/>
                </a:solidFill>
                <a:latin typeface="微软雅黑" panose="020B0503020204020204" pitchFamily="34" charset="-122"/>
                <a:ea typeface="微软雅黑" panose="020B0503020204020204" pitchFamily="34" charset="-122"/>
              </a:rPr>
              <a:t>文件传送模块</a:t>
            </a:r>
          </a:p>
        </p:txBody>
      </p:sp>
      <p:sp>
        <p:nvSpPr>
          <p:cNvPr id="45" name="Line 11"/>
          <p:cNvSpPr>
            <a:spLocks noChangeShapeType="1"/>
          </p:cNvSpPr>
          <p:nvPr/>
        </p:nvSpPr>
        <p:spPr bwMode="auto">
          <a:xfrm>
            <a:off x="3117105" y="3854799"/>
            <a:ext cx="2811568" cy="0"/>
          </a:xfrm>
          <a:prstGeom prst="line">
            <a:avLst/>
          </a:prstGeom>
          <a:noFill/>
          <a:ln w="57150">
            <a:solidFill>
              <a:srgbClr val="FF00FF"/>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46" name="Text Box 12"/>
          <p:cNvSpPr txBox="1">
            <a:spLocks noChangeArrowheads="1"/>
          </p:cNvSpPr>
          <p:nvPr/>
        </p:nvSpPr>
        <p:spPr bwMode="auto">
          <a:xfrm>
            <a:off x="3292828" y="2794129"/>
            <a:ext cx="2510781" cy="7361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396" b="1">
                <a:solidFill>
                  <a:srgbClr val="0000FF"/>
                </a:solidFill>
                <a:latin typeface="微软雅黑" panose="020B0503020204020204" pitchFamily="34" charset="-122"/>
                <a:ea typeface="微软雅黑" panose="020B0503020204020204" pitchFamily="34" charset="-122"/>
              </a:rPr>
              <a:t>只看这两个文件传送模块</a:t>
            </a:r>
          </a:p>
          <a:p>
            <a:pPr algn="ctr"/>
            <a:r>
              <a:rPr lang="zh-CN" altLang="en-US" sz="1396" b="1">
                <a:solidFill>
                  <a:srgbClr val="0000FF"/>
                </a:solidFill>
                <a:latin typeface="微软雅黑" panose="020B0503020204020204" pitchFamily="34" charset="-122"/>
                <a:ea typeface="微软雅黑" panose="020B0503020204020204" pitchFamily="34" charset="-122"/>
              </a:rPr>
              <a:t>好像文件及文件传送命令</a:t>
            </a:r>
          </a:p>
          <a:p>
            <a:pPr algn="ctr"/>
            <a:r>
              <a:rPr lang="zh-CN" altLang="en-US" sz="1396" b="1">
                <a:solidFill>
                  <a:srgbClr val="0000FF"/>
                </a:solidFill>
                <a:latin typeface="微软雅黑" panose="020B0503020204020204" pitchFamily="34" charset="-122"/>
                <a:ea typeface="微软雅黑" panose="020B0503020204020204" pitchFamily="34" charset="-122"/>
              </a:rPr>
              <a:t>是按照水平方向的虚线传送的</a:t>
            </a:r>
          </a:p>
        </p:txBody>
      </p:sp>
      <p:sp>
        <p:nvSpPr>
          <p:cNvPr id="128019" name="Line 17"/>
          <p:cNvSpPr>
            <a:spLocks noChangeShapeType="1"/>
          </p:cNvSpPr>
          <p:nvPr/>
        </p:nvSpPr>
        <p:spPr bwMode="auto">
          <a:xfrm>
            <a:off x="1367790" y="4147670"/>
            <a:ext cx="6364023" cy="0"/>
          </a:xfrm>
          <a:prstGeom prst="line">
            <a:avLst/>
          </a:prstGeom>
          <a:noFill/>
          <a:ln w="38100">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48" name="AutoShape 18"/>
          <p:cNvSpPr>
            <a:spLocks noChangeArrowheads="1"/>
          </p:cNvSpPr>
          <p:nvPr/>
        </p:nvSpPr>
        <p:spPr bwMode="auto">
          <a:xfrm>
            <a:off x="2270151" y="3978280"/>
            <a:ext cx="318202" cy="341948"/>
          </a:xfrm>
          <a:prstGeom prst="downArrow">
            <a:avLst>
              <a:gd name="adj1" fmla="val 50000"/>
              <a:gd name="adj2" fmla="val 29104"/>
            </a:avLst>
          </a:prstGeom>
          <a:solidFill>
            <a:srgbClr val="00FFFF"/>
          </a:solidFill>
          <a:ln w="19050">
            <a:solidFill>
              <a:srgbClr val="0000FF"/>
            </a:solidFill>
            <a:miter lim="800000"/>
          </a:ln>
        </p:spPr>
        <p:txBody>
          <a:bodyPr vert="eaVert"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49" name="AutoShape 19"/>
          <p:cNvSpPr>
            <a:spLocks noChangeArrowheads="1"/>
          </p:cNvSpPr>
          <p:nvPr/>
        </p:nvSpPr>
        <p:spPr bwMode="auto">
          <a:xfrm flipV="1">
            <a:off x="6459008" y="3978280"/>
            <a:ext cx="318202" cy="341948"/>
          </a:xfrm>
          <a:prstGeom prst="downArrow">
            <a:avLst>
              <a:gd name="adj1" fmla="val 50000"/>
              <a:gd name="adj2" fmla="val 29104"/>
            </a:avLst>
          </a:prstGeom>
          <a:solidFill>
            <a:srgbClr val="00FFFF"/>
          </a:solidFill>
          <a:ln w="19050">
            <a:solidFill>
              <a:srgbClr val="0000FF"/>
            </a:solidFill>
            <a:miter lim="800000"/>
          </a:ln>
        </p:spPr>
        <p:txBody>
          <a:bodyPr vert="eaVert"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50" name="Text Box 20"/>
          <p:cNvSpPr txBox="1">
            <a:spLocks noChangeArrowheads="1"/>
          </p:cNvSpPr>
          <p:nvPr/>
        </p:nvSpPr>
        <p:spPr bwMode="auto">
          <a:xfrm>
            <a:off x="1522934" y="4421546"/>
            <a:ext cx="1795224" cy="522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396" b="1">
                <a:solidFill>
                  <a:srgbClr val="0000FF"/>
                </a:solidFill>
                <a:latin typeface="微软雅黑" panose="020B0503020204020204" pitchFamily="34" charset="-122"/>
                <a:ea typeface="微软雅黑" panose="020B0503020204020204" pitchFamily="34" charset="-122"/>
              </a:rPr>
              <a:t>把文件交给下层模块</a:t>
            </a:r>
          </a:p>
          <a:p>
            <a:pPr algn="ctr"/>
            <a:r>
              <a:rPr lang="zh-CN" altLang="en-US" sz="1396" b="1">
                <a:solidFill>
                  <a:srgbClr val="0000FF"/>
                </a:solidFill>
                <a:latin typeface="微软雅黑" panose="020B0503020204020204" pitchFamily="34" charset="-122"/>
                <a:ea typeface="微软雅黑" panose="020B0503020204020204" pitchFamily="34" charset="-122"/>
              </a:rPr>
              <a:t>进行发送</a:t>
            </a:r>
          </a:p>
        </p:txBody>
      </p:sp>
      <p:sp>
        <p:nvSpPr>
          <p:cNvPr id="51" name="Text Box 21"/>
          <p:cNvSpPr txBox="1">
            <a:spLocks noChangeArrowheads="1"/>
          </p:cNvSpPr>
          <p:nvPr/>
        </p:nvSpPr>
        <p:spPr bwMode="auto">
          <a:xfrm>
            <a:off x="5817858" y="4421546"/>
            <a:ext cx="1616335" cy="522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396" b="1">
                <a:solidFill>
                  <a:srgbClr val="0000FF"/>
                </a:solidFill>
                <a:latin typeface="微软雅黑" panose="020B0503020204020204" pitchFamily="34" charset="-122"/>
                <a:ea typeface="微软雅黑" panose="020B0503020204020204" pitchFamily="34" charset="-122"/>
              </a:rPr>
              <a:t>把收到的文件交给</a:t>
            </a:r>
          </a:p>
          <a:p>
            <a:pPr algn="ctr"/>
            <a:r>
              <a:rPr lang="zh-CN" altLang="en-US" sz="1396" b="1">
                <a:solidFill>
                  <a:srgbClr val="0000FF"/>
                </a:solidFill>
                <a:latin typeface="微软雅黑" panose="020B0503020204020204" pitchFamily="34" charset="-122"/>
                <a:ea typeface="微软雅黑" panose="020B0503020204020204" pitchFamily="34" charset="-122"/>
              </a:rPr>
              <a:t>上层模块</a:t>
            </a:r>
          </a:p>
        </p:txBody>
      </p:sp>
      <p:sp>
        <p:nvSpPr>
          <p:cNvPr id="52" name="AutoShape 24"/>
          <p:cNvSpPr>
            <a:spLocks noChangeArrowheads="1"/>
          </p:cNvSpPr>
          <p:nvPr/>
        </p:nvSpPr>
        <p:spPr bwMode="auto">
          <a:xfrm>
            <a:off x="3965641" y="4518113"/>
            <a:ext cx="1114496" cy="292872"/>
          </a:xfrm>
          <a:prstGeom prst="rightArrow">
            <a:avLst>
              <a:gd name="adj1" fmla="val 50000"/>
              <a:gd name="adj2" fmla="val 87824"/>
            </a:avLst>
          </a:prstGeom>
          <a:solidFill>
            <a:srgbClr val="00FFFF"/>
          </a:solidFill>
          <a:ln w="19050">
            <a:solidFill>
              <a:srgbClr val="0000FF"/>
            </a:solidFill>
            <a:miter lim="800000"/>
          </a:ln>
        </p:spPr>
        <p:txBody>
          <a:bodyPr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851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p:stCondLst>
                              <p:cond delay="1000"/>
                            </p:stCondLst>
                            <p:childTnLst>
                              <p:par>
                                <p:cTn id="13" presetID="22" presetClass="entr" presetSubtype="8" fill="hold" grpId="0" nodeType="afterEffect">
                                  <p:stCondLst>
                                    <p:cond delay="50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childTnLst>
                          </p:cTn>
                        </p:par>
                        <p:par>
                          <p:cTn id="16" fill="hold">
                            <p:stCondLst>
                              <p:cond delay="2000"/>
                            </p:stCondLst>
                            <p:childTnLst>
                              <p:par>
                                <p:cTn id="17" presetID="22" presetClass="entr" presetSubtype="8" fill="hold" grpId="0" nodeType="afterEffect">
                                  <p:stCondLst>
                                    <p:cond delay="50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500"/>
                                        <p:tgtEl>
                                          <p:spTgt spid="51"/>
                                        </p:tgtEl>
                                      </p:cBhvr>
                                    </p:animEffect>
                                  </p:childTnLst>
                                </p:cTn>
                              </p:par>
                            </p:childTnLst>
                          </p:cTn>
                        </p:par>
                        <p:par>
                          <p:cTn id="20" fill="hold">
                            <p:stCondLst>
                              <p:cond delay="3000"/>
                            </p:stCondLst>
                            <p:childTnLst>
                              <p:par>
                                <p:cTn id="21" presetID="22" presetClass="entr" presetSubtype="4" fill="hold" grpId="0" nodeType="afterEffect">
                                  <p:stCondLst>
                                    <p:cond delay="500"/>
                                  </p:stCondLst>
                                  <p:childTnLst>
                                    <p:set>
                                      <p:cBhvr>
                                        <p:cTn id="22" dur="1" fill="hold">
                                          <p:stCondLst>
                                            <p:cond delay="0"/>
                                          </p:stCondLst>
                                        </p:cTn>
                                        <p:tgtEl>
                                          <p:spTgt spid="49"/>
                                        </p:tgtEl>
                                        <p:attrNameLst>
                                          <p:attrName>style.visibility</p:attrName>
                                        </p:attrNameLst>
                                      </p:cBhvr>
                                      <p:to>
                                        <p:strVal val="visible"/>
                                      </p:to>
                                    </p:set>
                                    <p:animEffect transition="in" filter="wipe(down)">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up)">
                                      <p:cBhvr>
                                        <p:cTn id="28" dur="500"/>
                                        <p:tgtEl>
                                          <p:spTgt spid="46"/>
                                        </p:tgtEl>
                                      </p:cBhvr>
                                    </p:animEffect>
                                  </p:childTnLst>
                                </p:cTn>
                              </p:par>
                            </p:childTnLst>
                          </p:cTn>
                        </p:par>
                        <p:par>
                          <p:cTn id="29" fill="hold">
                            <p:stCondLst>
                              <p:cond delay="500"/>
                            </p:stCondLst>
                            <p:childTnLst>
                              <p:par>
                                <p:cTn id="30" presetID="22" presetClass="entr" presetSubtype="8" fill="hold" grpId="0" nodeType="afterEffect">
                                  <p:stCondLst>
                                    <p:cond delay="50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8" grpId="0" animBg="1"/>
      <p:bldP spid="49" grpId="0" animBg="1"/>
      <p:bldP spid="50" grpId="0"/>
      <p:bldP spid="51" grpId="0"/>
      <p:bldP spid="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ChangeArrowheads="1"/>
          </p:cNvSpPr>
          <p:nvPr/>
        </p:nvSpPr>
        <p:spPr bwMode="auto">
          <a:xfrm>
            <a:off x="1878812" y="1708382"/>
            <a:ext cx="5405018"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3" b="1" dirty="0">
                <a:solidFill>
                  <a:schemeClr val="bg1"/>
                </a:solidFill>
                <a:latin typeface="微软雅黑" pitchFamily="34" charset="-122"/>
                <a:ea typeface="微软雅黑" pitchFamily="34" charset="-122"/>
              </a:rPr>
              <a:t>1.2.2  </a:t>
            </a:r>
            <a:r>
              <a:rPr lang="zh-CN" altLang="zh-CN" sz="2393" b="1" dirty="0">
                <a:solidFill>
                  <a:schemeClr val="bg1"/>
                </a:solidFill>
                <a:latin typeface="微软雅黑" pitchFamily="34" charset="-122"/>
                <a:ea typeface="微软雅黑" pitchFamily="34" charset="-122"/>
              </a:rPr>
              <a:t>互联网基础结构发展的三个阶段</a:t>
            </a:r>
            <a:endParaRPr lang="zh-CN" altLang="en-US" sz="2393"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444500" y="860170"/>
            <a:ext cx="3640101" cy="22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7960" indent="-227960" eaLnBrk="0" hangingPunct="0">
              <a:lnSpc>
                <a:spcPts val="3291"/>
              </a:lnSpc>
              <a:defRPr/>
            </a:pPr>
            <a:r>
              <a:rPr lang="zh-CN" altLang="en-US" sz="2000" b="1" dirty="0">
                <a:solidFill>
                  <a:srgbClr val="CC00CC"/>
                </a:solidFill>
                <a:latin typeface="微软雅黑" pitchFamily="34" charset="-122"/>
                <a:ea typeface="微软雅黑" pitchFamily="34" charset="-122"/>
              </a:rPr>
              <a:t>第二阶段：</a:t>
            </a:r>
            <a:r>
              <a:rPr lang="zh-CN" altLang="en-US" sz="2000" b="1" dirty="0">
                <a:latin typeface="微软雅黑" pitchFamily="34" charset="-122"/>
                <a:ea typeface="微软雅黑" pitchFamily="34" charset="-122"/>
              </a:rPr>
              <a:t>建成了三级结构的互联网。</a:t>
            </a:r>
            <a:r>
              <a:rPr lang="zh-CN" altLang="en-US" sz="2000" b="1" dirty="0"/>
              <a:t> </a:t>
            </a:r>
          </a:p>
          <a:p>
            <a:pPr marL="357770" indent="-357770" eaLnBrk="0" hangingPunct="0">
              <a:lnSpc>
                <a:spcPts val="3291"/>
              </a:lnSpc>
              <a:buClr>
                <a:srgbClr val="0070C0"/>
              </a:buClr>
              <a:buFont typeface="Wingdings" pitchFamily="2" charset="2"/>
              <a:buChar char="l"/>
              <a:defRPr/>
            </a:pPr>
            <a:r>
              <a:rPr lang="zh-CN" altLang="en-US" sz="2000" b="1" dirty="0">
                <a:latin typeface="微软雅黑" pitchFamily="34" charset="-122"/>
                <a:ea typeface="微软雅黑" pitchFamily="34" charset="-122"/>
              </a:rPr>
              <a:t>它是一个三级计算机网络，分为主干网、地区网和校园网（或企业网）。</a:t>
            </a:r>
            <a:endParaRPr lang="en-US" altLang="zh-CN" sz="2000" b="1" dirty="0">
              <a:latin typeface="微软雅黑" pitchFamily="34" charset="-122"/>
              <a:ea typeface="微软雅黑" pitchFamily="34" charset="-122"/>
            </a:endParaRPr>
          </a:p>
        </p:txBody>
      </p:sp>
      <p:grpSp>
        <p:nvGrpSpPr>
          <p:cNvPr id="34821" name="组合 96"/>
          <p:cNvGrpSpPr>
            <a:grpSpLocks/>
          </p:cNvGrpSpPr>
          <p:nvPr/>
        </p:nvGrpSpPr>
        <p:grpSpPr bwMode="auto">
          <a:xfrm>
            <a:off x="3604003" y="984232"/>
            <a:ext cx="5119714" cy="2273318"/>
            <a:chOff x="1546887" y="3062631"/>
            <a:chExt cx="6195987" cy="2752192"/>
          </a:xfrm>
        </p:grpSpPr>
        <p:cxnSp>
          <p:nvCxnSpPr>
            <p:cNvPr id="34822" name="直接连接符 83"/>
            <p:cNvCxnSpPr>
              <a:cxnSpLocks noChangeShapeType="1"/>
            </p:cNvCxnSpPr>
            <p:nvPr/>
          </p:nvCxnSpPr>
          <p:spPr bwMode="auto">
            <a:xfrm flipH="1">
              <a:off x="6189663" y="4492436"/>
              <a:ext cx="334962" cy="884238"/>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34823" name="直接连接符 5"/>
            <p:cNvCxnSpPr>
              <a:cxnSpLocks noChangeShapeType="1"/>
            </p:cNvCxnSpPr>
            <p:nvPr/>
          </p:nvCxnSpPr>
          <p:spPr bwMode="auto">
            <a:xfrm flipH="1">
              <a:off x="3155950" y="3458973"/>
              <a:ext cx="1058862" cy="71120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34824" name="直接连接符 6"/>
            <p:cNvCxnSpPr>
              <a:cxnSpLocks noChangeShapeType="1"/>
            </p:cNvCxnSpPr>
            <p:nvPr/>
          </p:nvCxnSpPr>
          <p:spPr bwMode="auto">
            <a:xfrm flipH="1">
              <a:off x="4162425" y="3458973"/>
              <a:ext cx="403225" cy="98425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34825" name="直接连接符 7"/>
            <p:cNvCxnSpPr>
              <a:cxnSpLocks noChangeShapeType="1"/>
            </p:cNvCxnSpPr>
            <p:nvPr/>
          </p:nvCxnSpPr>
          <p:spPr bwMode="auto">
            <a:xfrm>
              <a:off x="5087938" y="3458973"/>
              <a:ext cx="1241425" cy="71120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pic>
          <p:nvPicPr>
            <p:cNvPr id="34826"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1700" y="3666936"/>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827" name="直接连接符 83"/>
            <p:cNvCxnSpPr>
              <a:cxnSpLocks noChangeShapeType="1"/>
            </p:cNvCxnSpPr>
            <p:nvPr/>
          </p:nvCxnSpPr>
          <p:spPr bwMode="auto">
            <a:xfrm flipH="1">
              <a:off x="2001838" y="4519423"/>
              <a:ext cx="484187" cy="854075"/>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34828" name="直接连接符 67"/>
            <p:cNvCxnSpPr>
              <a:cxnSpLocks noChangeShapeType="1"/>
            </p:cNvCxnSpPr>
            <p:nvPr/>
          </p:nvCxnSpPr>
          <p:spPr bwMode="auto">
            <a:xfrm>
              <a:off x="4211638" y="4492436"/>
              <a:ext cx="188912" cy="922338"/>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34829" name="直接连接符 37"/>
            <p:cNvCxnSpPr>
              <a:cxnSpLocks noChangeShapeType="1"/>
            </p:cNvCxnSpPr>
            <p:nvPr/>
          </p:nvCxnSpPr>
          <p:spPr bwMode="auto">
            <a:xfrm>
              <a:off x="6632575" y="4443223"/>
              <a:ext cx="631032" cy="89535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grpSp>
          <p:nvGrpSpPr>
            <p:cNvPr id="13" name="Group 194"/>
            <p:cNvGrpSpPr>
              <a:grpSpLocks/>
            </p:cNvGrpSpPr>
            <p:nvPr/>
          </p:nvGrpSpPr>
          <p:grpSpPr bwMode="auto">
            <a:xfrm>
              <a:off x="5795963" y="5338573"/>
              <a:ext cx="860425" cy="476250"/>
              <a:chOff x="2569" y="3268"/>
              <a:chExt cx="542" cy="300"/>
            </a:xfrm>
            <a:solidFill>
              <a:srgbClr val="0070C0"/>
            </a:solidFill>
          </p:grpSpPr>
          <p:sp>
            <p:nvSpPr>
              <p:cNvPr id="14"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15"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16"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17"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18"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19"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20"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21"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22"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sp>
            <p:nvSpPr>
              <p:cNvPr id="23"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sp>
            <p:nvSpPr>
              <p:cNvPr id="24"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grpSp>
        <p:sp>
          <p:nvSpPr>
            <p:cNvPr id="25" name="Oval 187"/>
            <p:cNvSpPr>
              <a:spLocks noChangeArrowheads="1"/>
            </p:cNvSpPr>
            <p:nvPr/>
          </p:nvSpPr>
          <p:spPr bwMode="auto">
            <a:xfrm>
              <a:off x="4003676" y="3062631"/>
              <a:ext cx="1177924" cy="516612"/>
            </a:xfrm>
            <a:prstGeom prst="ellipse">
              <a:avLst/>
            </a:prstGeom>
            <a:solidFill>
              <a:srgbClr val="368AD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zh-CN" altLang="en-US" sz="1795"/>
            </a:p>
          </p:txBody>
        </p:sp>
        <p:sp>
          <p:nvSpPr>
            <p:cNvPr id="34834" name="Text Box 1524"/>
            <p:cNvSpPr txBox="1">
              <a:spLocks noChangeArrowheads="1"/>
            </p:cNvSpPr>
            <p:nvPr/>
          </p:nvSpPr>
          <p:spPr bwMode="auto">
            <a:xfrm>
              <a:off x="4156738" y="3144732"/>
              <a:ext cx="872810" cy="37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396" b="1">
                  <a:solidFill>
                    <a:schemeClr val="bg1"/>
                  </a:solidFill>
                  <a:latin typeface="Times New Roman" pitchFamily="18" charset="0"/>
                  <a:ea typeface="微软雅黑" pitchFamily="34" charset="-122"/>
                </a:rPr>
                <a:t>主干网</a:t>
              </a:r>
            </a:p>
          </p:txBody>
        </p:sp>
        <p:pic>
          <p:nvPicPr>
            <p:cNvPr id="34835"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2425" y="3732023"/>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6"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1963" y="3649473"/>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195"/>
            <p:cNvGrpSpPr>
              <a:grpSpLocks/>
            </p:cNvGrpSpPr>
            <p:nvPr/>
          </p:nvGrpSpPr>
          <p:grpSpPr bwMode="auto">
            <a:xfrm>
              <a:off x="6877050" y="5338573"/>
              <a:ext cx="860425" cy="476250"/>
              <a:chOff x="2569" y="3268"/>
              <a:chExt cx="542" cy="300"/>
            </a:xfrm>
            <a:solidFill>
              <a:srgbClr val="0070C0"/>
            </a:solidFill>
          </p:grpSpPr>
          <p:sp>
            <p:nvSpPr>
              <p:cNvPr id="30"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31"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32"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33"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34"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35"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36"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37"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38"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sp>
            <p:nvSpPr>
              <p:cNvPr id="39"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sp>
            <p:nvSpPr>
              <p:cNvPr id="40"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grpSp>
        <p:grpSp>
          <p:nvGrpSpPr>
            <p:cNvPr id="41" name="Group 207"/>
            <p:cNvGrpSpPr>
              <a:grpSpLocks/>
            </p:cNvGrpSpPr>
            <p:nvPr/>
          </p:nvGrpSpPr>
          <p:grpSpPr bwMode="auto">
            <a:xfrm>
              <a:off x="3990975" y="5338573"/>
              <a:ext cx="860425" cy="476250"/>
              <a:chOff x="2569" y="3268"/>
              <a:chExt cx="542" cy="300"/>
            </a:xfrm>
            <a:solidFill>
              <a:srgbClr val="0070C0"/>
            </a:solidFill>
          </p:grpSpPr>
          <p:sp>
            <p:nvSpPr>
              <p:cNvPr id="42"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43"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44"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45"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46"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47"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48"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49"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50"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sp>
            <p:nvSpPr>
              <p:cNvPr id="51"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sp>
            <p:nvSpPr>
              <p:cNvPr id="52"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grpSp>
        <p:grpSp>
          <p:nvGrpSpPr>
            <p:cNvPr id="53" name="Group 231"/>
            <p:cNvGrpSpPr>
              <a:grpSpLocks/>
            </p:cNvGrpSpPr>
            <p:nvPr/>
          </p:nvGrpSpPr>
          <p:grpSpPr bwMode="auto">
            <a:xfrm>
              <a:off x="1547813" y="5338573"/>
              <a:ext cx="860425" cy="476250"/>
              <a:chOff x="2569" y="3268"/>
              <a:chExt cx="542" cy="300"/>
            </a:xfrm>
            <a:solidFill>
              <a:srgbClr val="0070C0"/>
            </a:solidFill>
          </p:grpSpPr>
          <p:sp>
            <p:nvSpPr>
              <p:cNvPr id="54"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55"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56"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57"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58"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59"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60"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61"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62"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sp>
            <p:nvSpPr>
              <p:cNvPr id="63"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sp>
            <p:nvSpPr>
              <p:cNvPr id="64"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grpSp>
        <p:pic>
          <p:nvPicPr>
            <p:cNvPr id="34840"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050" y="4730561"/>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1"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0513" y="4797236"/>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2"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4763898"/>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0688" y="4730561"/>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 name="Group 248"/>
            <p:cNvGrpSpPr>
              <a:grpSpLocks/>
            </p:cNvGrpSpPr>
            <p:nvPr/>
          </p:nvGrpSpPr>
          <p:grpSpPr bwMode="auto">
            <a:xfrm>
              <a:off x="3708400" y="4195573"/>
              <a:ext cx="1089025" cy="479425"/>
              <a:chOff x="642" y="2212"/>
              <a:chExt cx="686" cy="302"/>
            </a:xfrm>
            <a:effectLst/>
            <a:scene3d>
              <a:camera prst="orthographicFront">
                <a:rot lat="0" lon="0" rev="0"/>
              </a:camera>
              <a:lightRig rig="balanced" dir="t">
                <a:rot lat="0" lon="0" rev="8700000"/>
              </a:lightRig>
            </a:scene3d>
          </p:grpSpPr>
          <p:sp>
            <p:nvSpPr>
              <p:cNvPr id="70" name="Oval 249"/>
              <p:cNvSpPr>
                <a:spLocks noChangeArrowheads="1"/>
              </p:cNvSpPr>
              <p:nvPr/>
            </p:nvSpPr>
            <p:spPr bwMode="auto">
              <a:xfrm>
                <a:off x="642" y="2212"/>
                <a:ext cx="686" cy="302"/>
              </a:xfrm>
              <a:prstGeom prst="ellipse">
                <a:avLst/>
              </a:prstGeom>
              <a:solidFill>
                <a:srgbClr val="339933"/>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zh-CN" altLang="en-US" sz="1795"/>
              </a:p>
            </p:txBody>
          </p:sp>
          <p:sp>
            <p:nvSpPr>
              <p:cNvPr id="71" name="Text Box 1524"/>
              <p:cNvSpPr txBox="1">
                <a:spLocks noChangeArrowheads="1"/>
              </p:cNvSpPr>
              <p:nvPr/>
            </p:nvSpPr>
            <p:spPr bwMode="auto">
              <a:xfrm>
                <a:off x="704" y="2240"/>
                <a:ext cx="550" cy="234"/>
              </a:xfrm>
              <a:prstGeom prst="rect">
                <a:avLst/>
              </a:prstGeom>
              <a:noFill/>
              <a:ln>
                <a:noFill/>
              </a:ln>
              <a:effectLst>
                <a:outerShdw blurRad="44450" dist="27940" dir="5400000" algn="ctr">
                  <a:srgbClr val="000000">
                    <a:alpha val="32000"/>
                  </a:srgbClr>
                </a:outerShdw>
              </a:effectLst>
              <a:sp3d>
                <a:bevelT w="190500" h="38100"/>
              </a:sp3d>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r>
                  <a:rPr kumimoji="1" lang="zh-CN" altLang="en-US" sz="1396" b="1" dirty="0">
                    <a:solidFill>
                      <a:schemeClr val="bg1"/>
                    </a:solidFill>
                    <a:latin typeface="Times New Roman" pitchFamily="18" charset="0"/>
                    <a:ea typeface="微软雅黑" pitchFamily="34" charset="-122"/>
                  </a:rPr>
                  <a:t>地区网</a:t>
                </a:r>
              </a:p>
            </p:txBody>
          </p:sp>
        </p:grpSp>
        <p:grpSp>
          <p:nvGrpSpPr>
            <p:cNvPr id="72" name="Group 251"/>
            <p:cNvGrpSpPr>
              <a:grpSpLocks/>
            </p:cNvGrpSpPr>
            <p:nvPr/>
          </p:nvGrpSpPr>
          <p:grpSpPr bwMode="auto">
            <a:xfrm>
              <a:off x="6011863" y="4039998"/>
              <a:ext cx="1089025" cy="479425"/>
              <a:chOff x="642" y="2212"/>
              <a:chExt cx="686" cy="302"/>
            </a:xfrm>
            <a:effectLst/>
            <a:scene3d>
              <a:camera prst="orthographicFront">
                <a:rot lat="0" lon="0" rev="0"/>
              </a:camera>
              <a:lightRig rig="balanced" dir="t">
                <a:rot lat="0" lon="0" rev="8700000"/>
              </a:lightRig>
            </a:scene3d>
          </p:grpSpPr>
          <p:sp>
            <p:nvSpPr>
              <p:cNvPr id="73" name="Oval 252"/>
              <p:cNvSpPr>
                <a:spLocks noChangeArrowheads="1"/>
              </p:cNvSpPr>
              <p:nvPr/>
            </p:nvSpPr>
            <p:spPr bwMode="auto">
              <a:xfrm>
                <a:off x="642" y="2212"/>
                <a:ext cx="686" cy="302"/>
              </a:xfrm>
              <a:prstGeom prst="ellipse">
                <a:avLst/>
              </a:prstGeom>
              <a:solidFill>
                <a:srgbClr val="339933"/>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zh-CN" altLang="en-US" sz="1795"/>
              </a:p>
            </p:txBody>
          </p:sp>
          <p:sp>
            <p:nvSpPr>
              <p:cNvPr id="74" name="Text Box 1524"/>
              <p:cNvSpPr txBox="1">
                <a:spLocks noChangeArrowheads="1"/>
              </p:cNvSpPr>
              <p:nvPr/>
            </p:nvSpPr>
            <p:spPr bwMode="auto">
              <a:xfrm>
                <a:off x="710" y="2240"/>
                <a:ext cx="550" cy="234"/>
              </a:xfrm>
              <a:prstGeom prst="rect">
                <a:avLst/>
              </a:prstGeom>
              <a:noFill/>
              <a:ln>
                <a:noFill/>
              </a:ln>
              <a:effectLst>
                <a:outerShdw blurRad="44450" dist="27940" dir="5400000" algn="ctr">
                  <a:srgbClr val="000000">
                    <a:alpha val="32000"/>
                  </a:srgbClr>
                </a:outerShdw>
              </a:effectLst>
              <a:sp3d>
                <a:bevelT w="190500" h="38100"/>
              </a:sp3d>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r>
                  <a:rPr kumimoji="1" lang="zh-CN" altLang="en-US" sz="1396" b="1" dirty="0">
                    <a:solidFill>
                      <a:schemeClr val="bg1"/>
                    </a:solidFill>
                    <a:latin typeface="Times New Roman" pitchFamily="18" charset="0"/>
                    <a:ea typeface="微软雅黑" pitchFamily="34" charset="-122"/>
                  </a:rPr>
                  <a:t>地区网</a:t>
                </a:r>
              </a:p>
            </p:txBody>
          </p:sp>
        </p:grpSp>
        <p:cxnSp>
          <p:nvCxnSpPr>
            <p:cNvPr id="34846" name="直接连接符 67"/>
            <p:cNvCxnSpPr>
              <a:cxnSpLocks noChangeShapeType="1"/>
            </p:cNvCxnSpPr>
            <p:nvPr/>
          </p:nvCxnSpPr>
          <p:spPr bwMode="auto">
            <a:xfrm>
              <a:off x="2882900" y="4492436"/>
              <a:ext cx="188912" cy="922338"/>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pic>
          <p:nvPicPr>
            <p:cNvPr id="34847"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775" y="4741673"/>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7" name="Group 219"/>
            <p:cNvGrpSpPr>
              <a:grpSpLocks/>
            </p:cNvGrpSpPr>
            <p:nvPr/>
          </p:nvGrpSpPr>
          <p:grpSpPr bwMode="auto">
            <a:xfrm>
              <a:off x="2700338" y="5338573"/>
              <a:ext cx="860425" cy="476250"/>
              <a:chOff x="2569" y="3268"/>
              <a:chExt cx="542" cy="300"/>
            </a:xfrm>
            <a:solidFill>
              <a:srgbClr val="0070C0"/>
            </a:solidFill>
          </p:grpSpPr>
          <p:sp>
            <p:nvSpPr>
              <p:cNvPr id="78"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79"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80"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81"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82"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83"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84"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85"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defRPr/>
                </a:pPr>
                <a:endParaRPr lang="zh-CN" altLang="en-US" sz="1795"/>
              </a:p>
            </p:txBody>
          </p:sp>
          <p:sp>
            <p:nvSpPr>
              <p:cNvPr id="86"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sp>
            <p:nvSpPr>
              <p:cNvPr id="87"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sp>
            <p:nvSpPr>
              <p:cNvPr id="88"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795"/>
              </a:p>
            </p:txBody>
          </p:sp>
        </p:grpSp>
        <p:grpSp>
          <p:nvGrpSpPr>
            <p:cNvPr id="89" name="Group 190"/>
            <p:cNvGrpSpPr>
              <a:grpSpLocks/>
            </p:cNvGrpSpPr>
            <p:nvPr/>
          </p:nvGrpSpPr>
          <p:grpSpPr bwMode="auto">
            <a:xfrm>
              <a:off x="2224088" y="4095561"/>
              <a:ext cx="1089025" cy="479425"/>
              <a:chOff x="642" y="2212"/>
              <a:chExt cx="686" cy="302"/>
            </a:xfrm>
            <a:effectLst/>
            <a:scene3d>
              <a:camera prst="orthographicFront">
                <a:rot lat="0" lon="0" rev="0"/>
              </a:camera>
              <a:lightRig rig="balanced" dir="t">
                <a:rot lat="0" lon="0" rev="8700000"/>
              </a:lightRig>
            </a:scene3d>
          </p:grpSpPr>
          <p:sp>
            <p:nvSpPr>
              <p:cNvPr id="90" name="Oval 188"/>
              <p:cNvSpPr>
                <a:spLocks noChangeArrowheads="1"/>
              </p:cNvSpPr>
              <p:nvPr/>
            </p:nvSpPr>
            <p:spPr bwMode="auto">
              <a:xfrm>
                <a:off x="642" y="2212"/>
                <a:ext cx="686" cy="302"/>
              </a:xfrm>
              <a:prstGeom prst="ellipse">
                <a:avLst/>
              </a:prstGeom>
              <a:solidFill>
                <a:srgbClr val="339933"/>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zh-CN" altLang="en-US" sz="1795"/>
              </a:p>
            </p:txBody>
          </p:sp>
          <p:sp>
            <p:nvSpPr>
              <p:cNvPr id="91" name="Text Box 1524"/>
              <p:cNvSpPr txBox="1">
                <a:spLocks noChangeArrowheads="1"/>
              </p:cNvSpPr>
              <p:nvPr/>
            </p:nvSpPr>
            <p:spPr bwMode="auto">
              <a:xfrm>
                <a:off x="705" y="2264"/>
                <a:ext cx="550" cy="234"/>
              </a:xfrm>
              <a:prstGeom prst="rect">
                <a:avLst/>
              </a:prstGeom>
              <a:noFill/>
              <a:ln>
                <a:noFill/>
              </a:ln>
              <a:effectLst>
                <a:outerShdw blurRad="44450" dist="27940" dir="5400000" algn="ctr">
                  <a:srgbClr val="000000">
                    <a:alpha val="32000"/>
                  </a:srgbClr>
                </a:outerShdw>
              </a:effectLst>
              <a:sp3d>
                <a:bevelT w="190500" h="38100"/>
              </a:sp3d>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r>
                  <a:rPr kumimoji="1" lang="zh-CN" altLang="en-US" sz="1396" b="1" dirty="0">
                    <a:solidFill>
                      <a:schemeClr val="bg1"/>
                    </a:solidFill>
                    <a:latin typeface="Times New Roman" pitchFamily="18" charset="0"/>
                    <a:ea typeface="微软雅黑" pitchFamily="34" charset="-122"/>
                  </a:rPr>
                  <a:t>地区网</a:t>
                </a:r>
              </a:p>
            </p:txBody>
          </p:sp>
        </p:grpSp>
        <p:sp>
          <p:nvSpPr>
            <p:cNvPr id="34850" name="Text Box 1524"/>
            <p:cNvSpPr txBox="1">
              <a:spLocks noChangeArrowheads="1"/>
            </p:cNvSpPr>
            <p:nvPr/>
          </p:nvSpPr>
          <p:spPr bwMode="auto">
            <a:xfrm>
              <a:off x="1546887" y="5387000"/>
              <a:ext cx="872810" cy="37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396" b="1">
                  <a:solidFill>
                    <a:schemeClr val="bg1"/>
                  </a:solidFill>
                  <a:latin typeface="Times New Roman" pitchFamily="18" charset="0"/>
                  <a:ea typeface="微软雅黑" pitchFamily="34" charset="-122"/>
                </a:rPr>
                <a:t>校园网</a:t>
              </a:r>
            </a:p>
          </p:txBody>
        </p:sp>
        <p:sp>
          <p:nvSpPr>
            <p:cNvPr id="34851" name="Text Box 1524"/>
            <p:cNvSpPr txBox="1">
              <a:spLocks noChangeArrowheads="1"/>
            </p:cNvSpPr>
            <p:nvPr/>
          </p:nvSpPr>
          <p:spPr bwMode="auto">
            <a:xfrm>
              <a:off x="2693352" y="5405471"/>
              <a:ext cx="872810" cy="37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396" b="1">
                  <a:solidFill>
                    <a:schemeClr val="bg1"/>
                  </a:solidFill>
                  <a:latin typeface="Times New Roman" pitchFamily="18" charset="0"/>
                  <a:ea typeface="微软雅黑" pitchFamily="34" charset="-122"/>
                </a:rPr>
                <a:t>校园网</a:t>
              </a:r>
            </a:p>
          </p:txBody>
        </p:sp>
        <p:sp>
          <p:nvSpPr>
            <p:cNvPr id="34852" name="Text Box 1524"/>
            <p:cNvSpPr txBox="1">
              <a:spLocks noChangeArrowheads="1"/>
            </p:cNvSpPr>
            <p:nvPr/>
          </p:nvSpPr>
          <p:spPr bwMode="auto">
            <a:xfrm>
              <a:off x="3988751" y="5405471"/>
              <a:ext cx="872810" cy="37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396" b="1">
                  <a:solidFill>
                    <a:schemeClr val="bg1"/>
                  </a:solidFill>
                  <a:latin typeface="Times New Roman" pitchFamily="18" charset="0"/>
                  <a:ea typeface="微软雅黑" pitchFamily="34" charset="-122"/>
                </a:rPr>
                <a:t>校园网</a:t>
              </a:r>
            </a:p>
          </p:txBody>
        </p:sp>
        <p:sp>
          <p:nvSpPr>
            <p:cNvPr id="34853" name="Text Box 1524"/>
            <p:cNvSpPr txBox="1">
              <a:spLocks noChangeArrowheads="1"/>
            </p:cNvSpPr>
            <p:nvPr/>
          </p:nvSpPr>
          <p:spPr bwMode="auto">
            <a:xfrm>
              <a:off x="5788977" y="5405471"/>
              <a:ext cx="872810" cy="37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396" b="1">
                  <a:solidFill>
                    <a:schemeClr val="bg1"/>
                  </a:solidFill>
                  <a:latin typeface="Times New Roman" pitchFamily="18" charset="0"/>
                  <a:ea typeface="微软雅黑" pitchFamily="34" charset="-122"/>
                </a:rPr>
                <a:t>校园网</a:t>
              </a:r>
            </a:p>
          </p:txBody>
        </p:sp>
        <p:sp>
          <p:nvSpPr>
            <p:cNvPr id="34854" name="Text Box 1524"/>
            <p:cNvSpPr txBox="1">
              <a:spLocks noChangeArrowheads="1"/>
            </p:cNvSpPr>
            <p:nvPr/>
          </p:nvSpPr>
          <p:spPr bwMode="auto">
            <a:xfrm>
              <a:off x="6870064" y="5405471"/>
              <a:ext cx="872810" cy="37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396" b="1">
                  <a:solidFill>
                    <a:schemeClr val="bg1"/>
                  </a:solidFill>
                  <a:latin typeface="Times New Roman" pitchFamily="18" charset="0"/>
                  <a:ea typeface="微软雅黑" pitchFamily="34" charset="-122"/>
                </a:rPr>
                <a:t>校园网</a:t>
              </a:r>
            </a:p>
          </p:txBody>
        </p:sp>
      </p:grpSp>
      <p:sp>
        <p:nvSpPr>
          <p:cNvPr id="98" name="Rectangle 8"/>
          <p:cNvSpPr>
            <a:spLocks noChangeArrowheads="1"/>
          </p:cNvSpPr>
          <p:nvPr/>
        </p:nvSpPr>
        <p:spPr bwMode="auto">
          <a:xfrm>
            <a:off x="351791" y="3833425"/>
            <a:ext cx="8111263" cy="2624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291"/>
              </a:lnSpc>
              <a:defRPr/>
            </a:pPr>
            <a:r>
              <a:rPr lang="zh-CN" altLang="en-US" sz="2000" b="1" dirty="0">
                <a:solidFill>
                  <a:srgbClr val="CC00CC"/>
                </a:solidFill>
                <a:latin typeface="微软雅黑" pitchFamily="34" charset="-122"/>
                <a:ea typeface="微软雅黑" pitchFamily="34" charset="-122"/>
              </a:rPr>
              <a:t>第三阶段：</a:t>
            </a:r>
            <a:r>
              <a:rPr lang="zh-CN" altLang="en-US" sz="2000" b="1" dirty="0">
                <a:latin typeface="微软雅黑" pitchFamily="34" charset="-122"/>
                <a:ea typeface="微软雅黑" pitchFamily="34" charset="-122"/>
              </a:rPr>
              <a:t>逐渐形成了多层次 </a:t>
            </a:r>
            <a:r>
              <a:rPr lang="en-US" altLang="zh-CN" sz="2000" b="1" dirty="0">
                <a:latin typeface="微软雅黑" pitchFamily="34" charset="-122"/>
                <a:ea typeface="微软雅黑" pitchFamily="34" charset="-122"/>
              </a:rPr>
              <a:t>ISP </a:t>
            </a:r>
            <a:r>
              <a:rPr lang="zh-CN" altLang="en-US" sz="2000" b="1" dirty="0">
                <a:latin typeface="微软雅黑" pitchFamily="34" charset="-122"/>
                <a:ea typeface="微软雅黑" pitchFamily="34" charset="-122"/>
              </a:rPr>
              <a:t>结构的互联网。 </a:t>
            </a:r>
            <a:endParaRPr lang="en-US" altLang="zh-CN" sz="2000" b="1" dirty="0">
              <a:latin typeface="微软雅黑" pitchFamily="34" charset="-122"/>
              <a:ea typeface="微软雅黑" pitchFamily="34" charset="-122"/>
            </a:endParaRPr>
          </a:p>
          <a:p>
            <a:pPr marL="267537" indent="-267537">
              <a:lnSpc>
                <a:spcPts val="3291"/>
              </a:lnSpc>
              <a:buClr>
                <a:srgbClr val="0070C0"/>
              </a:buClr>
              <a:buFont typeface="Wingdings" pitchFamily="2" charset="2"/>
              <a:buChar char="l"/>
              <a:defRPr/>
            </a:pPr>
            <a:r>
              <a:rPr lang="zh-CN" altLang="en-US" sz="2000" b="1" dirty="0">
                <a:latin typeface="微软雅黑" pitchFamily="34" charset="-122"/>
                <a:ea typeface="微软雅黑" pitchFamily="34" charset="-122"/>
              </a:rPr>
              <a:t>出现了</a:t>
            </a:r>
            <a:r>
              <a:rPr lang="zh-CN" altLang="en-US" sz="2000" b="1" dirty="0">
                <a:solidFill>
                  <a:srgbClr val="0000FF"/>
                </a:solidFill>
                <a:latin typeface="微软雅黑" pitchFamily="34" charset="-122"/>
                <a:ea typeface="微软雅黑" pitchFamily="34" charset="-122"/>
              </a:rPr>
              <a:t>互联网服务提供者 </a:t>
            </a:r>
            <a:r>
              <a:rPr lang="en-US" altLang="zh-CN" sz="2000" b="1" dirty="0">
                <a:solidFill>
                  <a:srgbClr val="0000FF"/>
                </a:solidFill>
                <a:latin typeface="微软雅黑" pitchFamily="34" charset="-122"/>
                <a:ea typeface="微软雅黑" pitchFamily="34" charset="-122"/>
              </a:rPr>
              <a:t>ISP </a:t>
            </a:r>
            <a:r>
              <a:rPr lang="en-US" altLang="zh-CN" sz="2000" b="1" dirty="0">
                <a:latin typeface="微软雅黑" pitchFamily="34" charset="-122"/>
                <a:ea typeface="微软雅黑" pitchFamily="34" charset="-122"/>
              </a:rPr>
              <a:t>(Internet Service Provider)</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67537" indent="-267537">
              <a:lnSpc>
                <a:spcPts val="3291"/>
              </a:lnSpc>
              <a:buClr>
                <a:srgbClr val="0070C0"/>
              </a:buClr>
              <a:buFont typeface="Wingdings" pitchFamily="2" charset="2"/>
              <a:buChar char="l"/>
              <a:defRPr/>
            </a:pPr>
            <a:r>
              <a:rPr lang="zh-CN" altLang="zh-CN" sz="2000" b="1" dirty="0">
                <a:latin typeface="微软雅黑" pitchFamily="34" charset="-122"/>
                <a:ea typeface="微软雅黑" pitchFamily="34" charset="-122"/>
              </a:rPr>
              <a:t>任何机构和个人只要向某个</a:t>
            </a:r>
            <a:r>
              <a:rPr lang="en-US" altLang="zh-CN" sz="2000" b="1" dirty="0">
                <a:latin typeface="微软雅黑" pitchFamily="34" charset="-122"/>
                <a:ea typeface="微软雅黑" pitchFamily="34" charset="-122"/>
              </a:rPr>
              <a:t> ISP </a:t>
            </a:r>
            <a:r>
              <a:rPr lang="zh-CN" altLang="zh-CN" sz="2000" b="1" dirty="0">
                <a:latin typeface="微软雅黑" pitchFamily="34" charset="-122"/>
                <a:ea typeface="微软雅黑" pitchFamily="34" charset="-122"/>
              </a:rPr>
              <a:t>交纳规定的费用，就可</a:t>
            </a:r>
            <a:r>
              <a:rPr lang="zh-CN" altLang="en-US" sz="2000" b="1" dirty="0">
                <a:latin typeface="微软雅黑" pitchFamily="34" charset="-122"/>
                <a:ea typeface="微软雅黑" pitchFamily="34" charset="-122"/>
              </a:rPr>
              <a:t>从</a:t>
            </a:r>
            <a:r>
              <a:rPr lang="zh-CN" altLang="zh-CN" sz="2000" b="1" dirty="0">
                <a:latin typeface="微软雅黑" pitchFamily="34" charset="-122"/>
                <a:ea typeface="微软雅黑" pitchFamily="34" charset="-122"/>
              </a:rPr>
              <a:t>该</a:t>
            </a:r>
            <a:r>
              <a:rPr lang="en-US" altLang="zh-CN" sz="2000" b="1" dirty="0">
                <a:latin typeface="微软雅黑" pitchFamily="34" charset="-122"/>
                <a:ea typeface="微软雅黑" pitchFamily="34" charset="-122"/>
              </a:rPr>
              <a:t> ISP </a:t>
            </a:r>
            <a:r>
              <a:rPr lang="zh-CN" altLang="zh-CN" sz="2000" b="1" dirty="0">
                <a:latin typeface="微软雅黑" pitchFamily="34" charset="-122"/>
                <a:ea typeface="微软雅黑" pitchFamily="34" charset="-122"/>
              </a:rPr>
              <a:t>获取所需</a:t>
            </a:r>
            <a:r>
              <a:rPr lang="en-US" altLang="zh-CN" sz="2000" b="1" dirty="0">
                <a:latin typeface="微软雅黑" pitchFamily="34" charset="-122"/>
                <a:ea typeface="微软雅黑" pitchFamily="34" charset="-122"/>
              </a:rPr>
              <a:t> IP </a:t>
            </a:r>
            <a:r>
              <a:rPr lang="zh-CN" altLang="zh-CN" sz="2000" b="1" dirty="0">
                <a:latin typeface="微软雅黑" pitchFamily="34" charset="-122"/>
                <a:ea typeface="微软雅黑" pitchFamily="34" charset="-122"/>
              </a:rPr>
              <a:t>地址的使用权，并可通过该</a:t>
            </a:r>
            <a:r>
              <a:rPr lang="en-US" altLang="zh-CN" sz="2000" b="1" dirty="0">
                <a:latin typeface="微软雅黑" pitchFamily="34" charset="-122"/>
                <a:ea typeface="微软雅黑" pitchFamily="34" charset="-122"/>
              </a:rPr>
              <a:t> ISP </a:t>
            </a:r>
            <a:r>
              <a:rPr lang="zh-CN" altLang="zh-CN" sz="2000" b="1" dirty="0">
                <a:latin typeface="微软雅黑" pitchFamily="34" charset="-122"/>
                <a:ea typeface="微软雅黑" pitchFamily="34" charset="-122"/>
              </a:rPr>
              <a:t>接入到互联网</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67537" indent="-267537">
              <a:lnSpc>
                <a:spcPts val="3291"/>
              </a:lnSpc>
              <a:buClr>
                <a:srgbClr val="0070C0"/>
              </a:buClr>
              <a:buFont typeface="Wingdings" pitchFamily="2" charset="2"/>
              <a:buChar char="l"/>
              <a:defRPr/>
            </a:pPr>
            <a:r>
              <a:rPr lang="zh-CN" altLang="zh-CN" sz="2000" b="1" dirty="0">
                <a:latin typeface="微软雅黑" pitchFamily="34" charset="-122"/>
                <a:ea typeface="微软雅黑" pitchFamily="34" charset="-122"/>
              </a:rPr>
              <a:t>根据提供服务的覆盖面积大小以及所拥有的</a:t>
            </a:r>
            <a:r>
              <a:rPr lang="en-US" altLang="zh-CN" sz="2000" b="1" dirty="0">
                <a:latin typeface="微软雅黑" pitchFamily="34" charset="-122"/>
                <a:ea typeface="微软雅黑" pitchFamily="34" charset="-122"/>
              </a:rPr>
              <a:t>IP</a:t>
            </a:r>
            <a:r>
              <a:rPr lang="zh-CN" altLang="zh-CN" sz="2000" b="1" dirty="0">
                <a:latin typeface="微软雅黑" pitchFamily="34" charset="-122"/>
                <a:ea typeface="微软雅黑" pitchFamily="34" charset="-122"/>
              </a:rPr>
              <a:t>地址数目的不同，</a:t>
            </a:r>
            <a:r>
              <a:rPr lang="en-US" altLang="zh-CN" sz="2000" b="1" dirty="0">
                <a:latin typeface="微软雅黑" pitchFamily="34" charset="-122"/>
                <a:ea typeface="微软雅黑" pitchFamily="34" charset="-122"/>
              </a:rPr>
              <a:t>ISP </a:t>
            </a:r>
            <a:r>
              <a:rPr lang="zh-CN" altLang="zh-CN" sz="2000" b="1" dirty="0">
                <a:latin typeface="微软雅黑" pitchFamily="34" charset="-122"/>
                <a:ea typeface="微软雅黑" pitchFamily="34" charset="-122"/>
              </a:rPr>
              <a:t>也分成为</a:t>
            </a:r>
            <a:r>
              <a:rPr lang="zh-CN" altLang="zh-CN" sz="2000" b="1" dirty="0">
                <a:solidFill>
                  <a:srgbClr val="0000FF"/>
                </a:solidFill>
                <a:latin typeface="微软雅黑" pitchFamily="34" charset="-122"/>
                <a:ea typeface="微软雅黑" pitchFamily="34" charset="-122"/>
              </a:rPr>
              <a:t>不同层次的</a:t>
            </a:r>
            <a:r>
              <a:rPr lang="en-US" altLang="zh-CN" sz="2000" b="1" dirty="0">
                <a:solidFill>
                  <a:srgbClr val="0000FF"/>
                </a:solidFill>
                <a:latin typeface="微软雅黑" pitchFamily="34" charset="-122"/>
                <a:ea typeface="微软雅黑" pitchFamily="34" charset="-122"/>
              </a:rPr>
              <a:t> ISP</a:t>
            </a:r>
            <a:r>
              <a:rPr lang="zh-CN" altLang="zh-CN" sz="2000" b="1" dirty="0">
                <a:latin typeface="微软雅黑" pitchFamily="34" charset="-122"/>
                <a:ea typeface="微软雅黑" pitchFamily="34" charset="-122"/>
              </a:rPr>
              <a:t>：</a:t>
            </a:r>
            <a:r>
              <a:rPr lang="zh-CN" altLang="zh-CN" sz="2000" b="1" dirty="0">
                <a:solidFill>
                  <a:srgbClr val="0000FF"/>
                </a:solidFill>
                <a:latin typeface="微软雅黑" pitchFamily="34" charset="-122"/>
                <a:ea typeface="微软雅黑" pitchFamily="34" charset="-122"/>
              </a:rPr>
              <a:t>主干</a:t>
            </a:r>
            <a:r>
              <a:rPr lang="en-US" altLang="zh-CN" sz="2000" b="1" dirty="0">
                <a:solidFill>
                  <a:srgbClr val="0000FF"/>
                </a:solidFill>
                <a:latin typeface="微软雅黑" pitchFamily="34" charset="-122"/>
                <a:ea typeface="微软雅黑" pitchFamily="34" charset="-122"/>
              </a:rPr>
              <a:t> ISP</a:t>
            </a:r>
            <a:r>
              <a:rPr lang="zh-CN" altLang="zh-CN" sz="2000" b="1" dirty="0">
                <a:solidFill>
                  <a:srgbClr val="0000FF"/>
                </a:solidFill>
                <a:latin typeface="微软雅黑" pitchFamily="34" charset="-122"/>
                <a:ea typeface="微软雅黑" pitchFamily="34" charset="-122"/>
              </a:rPr>
              <a:t>、地区</a:t>
            </a:r>
            <a:r>
              <a:rPr lang="en-US" altLang="zh-CN" sz="2000" b="1" dirty="0">
                <a:solidFill>
                  <a:srgbClr val="0000FF"/>
                </a:solidFill>
                <a:latin typeface="微软雅黑" pitchFamily="34" charset="-122"/>
                <a:ea typeface="微软雅黑" pitchFamily="34" charset="-122"/>
              </a:rPr>
              <a:t> ISP</a:t>
            </a:r>
            <a:r>
              <a:rPr lang="zh-CN" altLang="zh-CN" sz="2000" b="1" dirty="0">
                <a:latin typeface="微软雅黑" pitchFamily="34" charset="-122"/>
                <a:ea typeface="微软雅黑" pitchFamily="34" charset="-122"/>
              </a:rPr>
              <a:t>和</a:t>
            </a:r>
            <a:r>
              <a:rPr lang="zh-CN" altLang="zh-CN" sz="2000" b="1" dirty="0">
                <a:solidFill>
                  <a:srgbClr val="0000FF"/>
                </a:solidFill>
                <a:latin typeface="微软雅黑" pitchFamily="34" charset="-122"/>
                <a:ea typeface="微软雅黑" pitchFamily="34" charset="-122"/>
              </a:rPr>
              <a:t>本地</a:t>
            </a:r>
            <a:r>
              <a:rPr lang="en-US" altLang="zh-CN" sz="2000" b="1" dirty="0">
                <a:solidFill>
                  <a:srgbClr val="0000FF"/>
                </a:solidFill>
                <a:latin typeface="微软雅黑" pitchFamily="34" charset="-122"/>
                <a:ea typeface="微软雅黑" pitchFamily="34" charset="-122"/>
              </a:rPr>
              <a:t> ISP</a:t>
            </a:r>
            <a:r>
              <a:rPr lang="zh-CN" altLang="zh-CN" sz="2000" b="1" dirty="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5997998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3670" y="2012525"/>
            <a:ext cx="8111261" cy="31915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129029" name="AutoShape 5"/>
          <p:cNvSpPr>
            <a:spLocks noChangeArrowheads="1"/>
          </p:cNvSpPr>
          <p:nvPr/>
        </p:nvSpPr>
        <p:spPr bwMode="auto">
          <a:xfrm>
            <a:off x="503669" y="1541904"/>
            <a:ext cx="8111262"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29030" name="Rectangle 6"/>
          <p:cNvSpPr>
            <a:spLocks noChangeArrowheads="1"/>
          </p:cNvSpPr>
          <p:nvPr/>
        </p:nvSpPr>
        <p:spPr bwMode="auto">
          <a:xfrm>
            <a:off x="3061697" y="1518157"/>
            <a:ext cx="2996790"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再设计一个通信服务模块</a:t>
            </a:r>
          </a:p>
        </p:txBody>
      </p:sp>
      <p:sp>
        <p:nvSpPr>
          <p:cNvPr id="19" name="Rectangle 16"/>
          <p:cNvSpPr>
            <a:spLocks noChangeArrowheads="1"/>
          </p:cNvSpPr>
          <p:nvPr/>
        </p:nvSpPr>
        <p:spPr bwMode="auto">
          <a:xfrm>
            <a:off x="5885274" y="2836486"/>
            <a:ext cx="1378364" cy="440299"/>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a:defRPr/>
            </a:pPr>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1696405" y="2836486"/>
            <a:ext cx="1378364" cy="440299"/>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a:defRPr/>
            </a:pPr>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129037" name="Text Box 5"/>
          <p:cNvSpPr txBox="1">
            <a:spLocks noChangeArrowheads="1"/>
          </p:cNvSpPr>
          <p:nvPr/>
        </p:nvSpPr>
        <p:spPr bwMode="auto">
          <a:xfrm>
            <a:off x="1679659" y="2893862"/>
            <a:ext cx="1412117"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596" b="1">
                <a:solidFill>
                  <a:schemeClr val="bg1"/>
                </a:solidFill>
                <a:latin typeface="微软雅黑" panose="020B0503020204020204" pitchFamily="34" charset="-122"/>
                <a:ea typeface="微软雅黑" panose="020B0503020204020204" pitchFamily="34" charset="-122"/>
              </a:rPr>
              <a:t>文件传送模块</a:t>
            </a:r>
          </a:p>
        </p:txBody>
      </p:sp>
      <p:sp>
        <p:nvSpPr>
          <p:cNvPr id="129038" name="Text Box 6"/>
          <p:cNvSpPr txBox="1">
            <a:spLocks noChangeArrowheads="1"/>
          </p:cNvSpPr>
          <p:nvPr/>
        </p:nvSpPr>
        <p:spPr bwMode="auto">
          <a:xfrm>
            <a:off x="2013691" y="2515505"/>
            <a:ext cx="706058"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latin typeface="微软雅黑" panose="020B0503020204020204" pitchFamily="34" charset="-122"/>
                <a:ea typeface="微软雅黑" panose="020B0503020204020204" pitchFamily="34" charset="-122"/>
              </a:rPr>
              <a:t>主机 </a:t>
            </a:r>
            <a:r>
              <a:rPr lang="en-US" altLang="zh-CN" sz="1396" b="1">
                <a:latin typeface="微软雅黑" panose="020B0503020204020204" pitchFamily="34" charset="-122"/>
                <a:ea typeface="微软雅黑" panose="020B0503020204020204" pitchFamily="34" charset="-122"/>
              </a:rPr>
              <a:t>1</a:t>
            </a:r>
          </a:p>
        </p:txBody>
      </p:sp>
      <p:sp>
        <p:nvSpPr>
          <p:cNvPr id="129039" name="Text Box 9"/>
          <p:cNvSpPr txBox="1">
            <a:spLocks noChangeArrowheads="1"/>
          </p:cNvSpPr>
          <p:nvPr/>
        </p:nvSpPr>
        <p:spPr bwMode="auto">
          <a:xfrm>
            <a:off x="6204132" y="2515505"/>
            <a:ext cx="706058"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latin typeface="微软雅黑" panose="020B0503020204020204" pitchFamily="34" charset="-122"/>
                <a:ea typeface="微软雅黑" panose="020B0503020204020204" pitchFamily="34" charset="-122"/>
              </a:rPr>
              <a:t>主机 </a:t>
            </a:r>
            <a:r>
              <a:rPr lang="en-US" altLang="zh-CN" sz="1396" b="1">
                <a:latin typeface="微软雅黑" panose="020B0503020204020204" pitchFamily="34" charset="-122"/>
                <a:ea typeface="微软雅黑" panose="020B0503020204020204" pitchFamily="34" charset="-122"/>
              </a:rPr>
              <a:t>2</a:t>
            </a:r>
          </a:p>
        </p:txBody>
      </p:sp>
      <p:sp>
        <p:nvSpPr>
          <p:cNvPr id="129040" name="Text Box 10"/>
          <p:cNvSpPr txBox="1">
            <a:spLocks noChangeArrowheads="1"/>
          </p:cNvSpPr>
          <p:nvPr/>
        </p:nvSpPr>
        <p:spPr bwMode="auto">
          <a:xfrm>
            <a:off x="5868516" y="2893862"/>
            <a:ext cx="1412117"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596" b="1">
                <a:solidFill>
                  <a:schemeClr val="bg1"/>
                </a:solidFill>
                <a:latin typeface="微软雅黑" panose="020B0503020204020204" pitchFamily="34" charset="-122"/>
                <a:ea typeface="微软雅黑" panose="020B0503020204020204" pitchFamily="34" charset="-122"/>
              </a:rPr>
              <a:t>文件传送模块</a:t>
            </a:r>
          </a:p>
        </p:txBody>
      </p:sp>
      <p:sp>
        <p:nvSpPr>
          <p:cNvPr id="25" name="Line 11"/>
          <p:cNvSpPr>
            <a:spLocks noChangeShapeType="1"/>
          </p:cNvSpPr>
          <p:nvPr/>
        </p:nvSpPr>
        <p:spPr bwMode="auto">
          <a:xfrm>
            <a:off x="3074361" y="3788309"/>
            <a:ext cx="2811568" cy="0"/>
          </a:xfrm>
          <a:prstGeom prst="line">
            <a:avLst/>
          </a:prstGeom>
          <a:noFill/>
          <a:ln w="57150">
            <a:solidFill>
              <a:srgbClr val="FF00FF"/>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26" name="Text Box 12"/>
          <p:cNvSpPr txBox="1">
            <a:spLocks noChangeArrowheads="1"/>
          </p:cNvSpPr>
          <p:nvPr/>
        </p:nvSpPr>
        <p:spPr bwMode="auto">
          <a:xfrm>
            <a:off x="3428973" y="2925525"/>
            <a:ext cx="2153003" cy="7377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396" b="1">
                <a:solidFill>
                  <a:srgbClr val="0000FF"/>
                </a:solidFill>
                <a:latin typeface="微软雅黑" panose="020B0503020204020204" pitchFamily="34" charset="-122"/>
                <a:ea typeface="微软雅黑" panose="020B0503020204020204" pitchFamily="34" charset="-122"/>
              </a:rPr>
              <a:t>只看这两个通信服务模块</a:t>
            </a:r>
          </a:p>
          <a:p>
            <a:pPr algn="ctr"/>
            <a:r>
              <a:rPr lang="zh-CN" altLang="en-US" sz="1396" b="1">
                <a:solidFill>
                  <a:srgbClr val="0000FF"/>
                </a:solidFill>
                <a:latin typeface="微软雅黑" panose="020B0503020204020204" pitchFamily="34" charset="-122"/>
                <a:ea typeface="微软雅黑" panose="020B0503020204020204" pitchFamily="34" charset="-122"/>
              </a:rPr>
              <a:t>好像可直接把文件</a:t>
            </a:r>
          </a:p>
          <a:p>
            <a:pPr algn="ctr"/>
            <a:r>
              <a:rPr lang="zh-CN" altLang="en-US" sz="1396" b="1">
                <a:solidFill>
                  <a:srgbClr val="0000FF"/>
                </a:solidFill>
                <a:latin typeface="微软雅黑" panose="020B0503020204020204" pitchFamily="34" charset="-122"/>
                <a:ea typeface="微软雅黑" panose="020B0503020204020204" pitchFamily="34" charset="-122"/>
              </a:rPr>
              <a:t>可靠地传送到对方</a:t>
            </a:r>
          </a:p>
        </p:txBody>
      </p:sp>
      <p:sp>
        <p:nvSpPr>
          <p:cNvPr id="129043" name="Line 17"/>
          <p:cNvSpPr>
            <a:spLocks noChangeShapeType="1"/>
          </p:cNvSpPr>
          <p:nvPr/>
        </p:nvSpPr>
        <p:spPr bwMode="auto">
          <a:xfrm>
            <a:off x="1325047" y="4210994"/>
            <a:ext cx="6364023" cy="0"/>
          </a:xfrm>
          <a:prstGeom prst="line">
            <a:avLst/>
          </a:prstGeom>
          <a:noFill/>
          <a:ln w="38100">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28" name="AutoShape 18"/>
          <p:cNvSpPr>
            <a:spLocks noChangeArrowheads="1"/>
          </p:cNvSpPr>
          <p:nvPr/>
        </p:nvSpPr>
        <p:spPr bwMode="auto">
          <a:xfrm>
            <a:off x="2227409" y="4040020"/>
            <a:ext cx="318201" cy="341948"/>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29" name="AutoShape 19"/>
          <p:cNvSpPr>
            <a:spLocks noChangeArrowheads="1"/>
          </p:cNvSpPr>
          <p:nvPr/>
        </p:nvSpPr>
        <p:spPr bwMode="auto">
          <a:xfrm flipV="1">
            <a:off x="6416266" y="4040020"/>
            <a:ext cx="318201" cy="341948"/>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30" name="Text Box 20"/>
          <p:cNvSpPr txBox="1">
            <a:spLocks noChangeArrowheads="1"/>
          </p:cNvSpPr>
          <p:nvPr/>
        </p:nvSpPr>
        <p:spPr bwMode="auto">
          <a:xfrm>
            <a:off x="1480191" y="4456374"/>
            <a:ext cx="1795224" cy="522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396" b="1">
                <a:solidFill>
                  <a:srgbClr val="0000FF"/>
                </a:solidFill>
                <a:latin typeface="微软雅黑" panose="020B0503020204020204" pitchFamily="34" charset="-122"/>
                <a:ea typeface="微软雅黑" panose="020B0503020204020204" pitchFamily="34" charset="-122"/>
              </a:rPr>
              <a:t>把文件交给下层模块</a:t>
            </a:r>
          </a:p>
          <a:p>
            <a:pPr algn="ctr"/>
            <a:r>
              <a:rPr lang="zh-CN" altLang="en-US" sz="1396" b="1">
                <a:solidFill>
                  <a:srgbClr val="0000FF"/>
                </a:solidFill>
                <a:latin typeface="微软雅黑" panose="020B0503020204020204" pitchFamily="34" charset="-122"/>
                <a:ea typeface="微软雅黑" panose="020B0503020204020204" pitchFamily="34" charset="-122"/>
              </a:rPr>
              <a:t>进行发送</a:t>
            </a:r>
          </a:p>
        </p:txBody>
      </p:sp>
      <p:sp>
        <p:nvSpPr>
          <p:cNvPr id="31" name="Text Box 21"/>
          <p:cNvSpPr txBox="1">
            <a:spLocks noChangeArrowheads="1"/>
          </p:cNvSpPr>
          <p:nvPr/>
        </p:nvSpPr>
        <p:spPr bwMode="auto">
          <a:xfrm>
            <a:off x="5775113" y="4456374"/>
            <a:ext cx="1616336" cy="522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396" b="1">
                <a:solidFill>
                  <a:srgbClr val="0000FF"/>
                </a:solidFill>
                <a:latin typeface="微软雅黑" panose="020B0503020204020204" pitchFamily="34" charset="-122"/>
                <a:ea typeface="微软雅黑" panose="020B0503020204020204" pitchFamily="34" charset="-122"/>
              </a:rPr>
              <a:t>把收到的文件交给</a:t>
            </a:r>
          </a:p>
          <a:p>
            <a:pPr algn="ctr"/>
            <a:r>
              <a:rPr lang="zh-CN" altLang="en-US" sz="1396" b="1">
                <a:solidFill>
                  <a:srgbClr val="0000FF"/>
                </a:solidFill>
                <a:latin typeface="微软雅黑" panose="020B0503020204020204" pitchFamily="34" charset="-122"/>
                <a:ea typeface="微软雅黑" panose="020B0503020204020204" pitchFamily="34" charset="-122"/>
              </a:rPr>
              <a:t>上层模块</a:t>
            </a:r>
          </a:p>
        </p:txBody>
      </p:sp>
      <p:sp>
        <p:nvSpPr>
          <p:cNvPr id="32" name="AutoShape 24"/>
          <p:cNvSpPr>
            <a:spLocks noChangeArrowheads="1"/>
          </p:cNvSpPr>
          <p:nvPr/>
        </p:nvSpPr>
        <p:spPr bwMode="auto">
          <a:xfrm>
            <a:off x="3922897" y="4579855"/>
            <a:ext cx="1114496" cy="294455"/>
          </a:xfrm>
          <a:prstGeom prst="rightArrow">
            <a:avLst>
              <a:gd name="adj1" fmla="val 50000"/>
              <a:gd name="adj2" fmla="val 87352"/>
            </a:avLst>
          </a:prstGeom>
          <a:solidFill>
            <a:srgbClr val="00FFFF"/>
          </a:solidFill>
          <a:ln w="19050">
            <a:solidFill>
              <a:srgbClr val="0000FF"/>
            </a:solidFill>
            <a:miter lim="800000"/>
          </a:ln>
        </p:spPr>
        <p:txBody>
          <a:bodyPr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33" name="Rectangle 16"/>
          <p:cNvSpPr>
            <a:spLocks noChangeArrowheads="1"/>
          </p:cNvSpPr>
          <p:nvPr/>
        </p:nvSpPr>
        <p:spPr bwMode="auto">
          <a:xfrm>
            <a:off x="5885274" y="3575048"/>
            <a:ext cx="1378364" cy="440299"/>
          </a:xfrm>
          <a:prstGeom prst="rect">
            <a:avLst/>
          </a:prstGeom>
          <a:solidFill>
            <a:srgbClr val="339933"/>
          </a:solidFill>
          <a:ln w="28575">
            <a:solidFill>
              <a:srgbClr val="339933"/>
            </a:solid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a:defRPr/>
            </a:pPr>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34" name="Rectangle 15"/>
          <p:cNvSpPr>
            <a:spLocks noChangeArrowheads="1"/>
          </p:cNvSpPr>
          <p:nvPr/>
        </p:nvSpPr>
        <p:spPr bwMode="auto">
          <a:xfrm>
            <a:off x="1696405" y="3575048"/>
            <a:ext cx="1378364" cy="440299"/>
          </a:xfrm>
          <a:prstGeom prst="rect">
            <a:avLst/>
          </a:prstGeom>
          <a:solidFill>
            <a:srgbClr val="339933"/>
          </a:solidFill>
          <a:ln w="28575">
            <a:solidFill>
              <a:srgbClr val="339933"/>
            </a:solid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a:defRPr/>
            </a:pPr>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129055" name="Text Box 5"/>
          <p:cNvSpPr txBox="1">
            <a:spLocks noChangeArrowheads="1"/>
          </p:cNvSpPr>
          <p:nvPr/>
        </p:nvSpPr>
        <p:spPr bwMode="auto">
          <a:xfrm>
            <a:off x="1679659" y="3628416"/>
            <a:ext cx="1412117"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596" b="1">
                <a:solidFill>
                  <a:schemeClr val="bg1"/>
                </a:solidFill>
                <a:latin typeface="微软雅黑" panose="020B0503020204020204" pitchFamily="34" charset="-122"/>
                <a:ea typeface="微软雅黑" panose="020B0503020204020204" pitchFamily="34" charset="-122"/>
              </a:rPr>
              <a:t>通信服务模块</a:t>
            </a:r>
          </a:p>
        </p:txBody>
      </p:sp>
      <p:sp>
        <p:nvSpPr>
          <p:cNvPr id="129056" name="Text Box 10"/>
          <p:cNvSpPr txBox="1">
            <a:spLocks noChangeArrowheads="1"/>
          </p:cNvSpPr>
          <p:nvPr/>
        </p:nvSpPr>
        <p:spPr bwMode="auto">
          <a:xfrm>
            <a:off x="5868516" y="3628416"/>
            <a:ext cx="1412117"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596" b="1">
                <a:solidFill>
                  <a:schemeClr val="bg1"/>
                </a:solidFill>
                <a:latin typeface="微软雅黑" panose="020B0503020204020204" pitchFamily="34" charset="-122"/>
                <a:ea typeface="微软雅黑" panose="020B0503020204020204" pitchFamily="34" charset="-122"/>
              </a:rPr>
              <a:t>通信服务模块</a:t>
            </a:r>
          </a:p>
        </p:txBody>
      </p:sp>
      <p:sp>
        <p:nvSpPr>
          <p:cNvPr id="37" name="AutoShape 18"/>
          <p:cNvSpPr>
            <a:spLocks noChangeArrowheads="1"/>
          </p:cNvSpPr>
          <p:nvPr/>
        </p:nvSpPr>
        <p:spPr bwMode="auto">
          <a:xfrm>
            <a:off x="2227409" y="3242142"/>
            <a:ext cx="318201" cy="341948"/>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38" name="AutoShape 19"/>
          <p:cNvSpPr>
            <a:spLocks noChangeArrowheads="1"/>
          </p:cNvSpPr>
          <p:nvPr/>
        </p:nvSpPr>
        <p:spPr bwMode="auto">
          <a:xfrm flipV="1">
            <a:off x="6416266" y="3242142"/>
            <a:ext cx="318201" cy="341948"/>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214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250"/>
                            </p:stCondLst>
                            <p:childTnLst>
                              <p:par>
                                <p:cTn id="13" presetID="22" presetClass="entr" presetSubtype="1" fill="hold" grpId="0" nodeType="afterEffect">
                                  <p:stCondLst>
                                    <p:cond delay="25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250"/>
                                        <p:tgtEl>
                                          <p:spTgt spid="30"/>
                                        </p:tgtEl>
                                      </p:cBhvr>
                                    </p:animEffect>
                                  </p:childTnLst>
                                </p:cTn>
                              </p:par>
                            </p:childTnLst>
                          </p:cTn>
                        </p:par>
                        <p:par>
                          <p:cTn id="16" fill="hold">
                            <p:stCondLst>
                              <p:cond delay="2000"/>
                            </p:stCondLst>
                            <p:childTnLst>
                              <p:par>
                                <p:cTn id="17" presetID="22" presetClass="entr" presetSubtype="8" fill="hold" grpId="0" nodeType="afterEffect">
                                  <p:stCondLst>
                                    <p:cond delay="50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3000"/>
                            </p:stCondLst>
                            <p:childTnLst>
                              <p:par>
                                <p:cTn id="21" presetID="22" presetClass="entr" presetSubtype="8" fill="hold" grpId="0" nodeType="afterEffect">
                                  <p:stCondLst>
                                    <p:cond delay="25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par>
                          <p:cTn id="24" fill="hold">
                            <p:stCondLst>
                              <p:cond delay="3750"/>
                            </p:stCondLst>
                            <p:childTnLst>
                              <p:par>
                                <p:cTn id="25" presetID="22" presetClass="entr" presetSubtype="4" fill="hold" grpId="0" nodeType="afterEffect">
                                  <p:stCondLst>
                                    <p:cond delay="25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par>
                          <p:cTn id="28" fill="hold">
                            <p:stCondLst>
                              <p:cond delay="4500"/>
                            </p:stCondLst>
                            <p:childTnLst>
                              <p:par>
                                <p:cTn id="29" presetID="22" presetClass="entr" presetSubtype="4" fill="hold" grpId="0" nodeType="afterEffect">
                                  <p:stCondLst>
                                    <p:cond delay="25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250"/>
                                        <p:tgtEl>
                                          <p:spTgt spid="26"/>
                                        </p:tgtEl>
                                      </p:cBhvr>
                                    </p:animEffect>
                                  </p:childTnLst>
                                </p:cTn>
                              </p:par>
                            </p:childTnLst>
                          </p:cTn>
                        </p:par>
                        <p:par>
                          <p:cTn id="37" fill="hold">
                            <p:stCondLst>
                              <p:cond delay="500"/>
                            </p:stCondLst>
                            <p:childTnLst>
                              <p:par>
                                <p:cTn id="38" presetID="22" presetClass="entr" presetSubtype="8"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8" grpId="0" animBg="1"/>
      <p:bldP spid="29" grpId="0" animBg="1"/>
      <p:bldP spid="30" grpId="0"/>
      <p:bldP spid="31" grpId="0"/>
      <p:bldP spid="32" grpId="0" animBg="1"/>
      <p:bldP spid="37" grpId="0" animBg="1"/>
      <p:bldP spid="3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3670" y="2012525"/>
            <a:ext cx="8111261" cy="31915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130053" name="AutoShape 5"/>
          <p:cNvSpPr>
            <a:spLocks noChangeArrowheads="1"/>
          </p:cNvSpPr>
          <p:nvPr/>
        </p:nvSpPr>
        <p:spPr bwMode="auto">
          <a:xfrm>
            <a:off x="503669" y="1541904"/>
            <a:ext cx="8111262"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30054" name="Rectangle 6"/>
          <p:cNvSpPr>
            <a:spLocks noChangeArrowheads="1"/>
          </p:cNvSpPr>
          <p:nvPr/>
        </p:nvSpPr>
        <p:spPr bwMode="auto">
          <a:xfrm>
            <a:off x="3031619" y="1518157"/>
            <a:ext cx="3055364"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94" b="1">
                <a:solidFill>
                  <a:schemeClr val="bg1"/>
                </a:solidFill>
                <a:ea typeface="微软雅黑" panose="020B0503020204020204" pitchFamily="34" charset="-122"/>
              </a:rPr>
              <a:t>再设计一个网络接入模块 </a:t>
            </a:r>
          </a:p>
        </p:txBody>
      </p:sp>
      <p:sp>
        <p:nvSpPr>
          <p:cNvPr id="25" name="Rectangle 16"/>
          <p:cNvSpPr>
            <a:spLocks noChangeArrowheads="1"/>
          </p:cNvSpPr>
          <p:nvPr/>
        </p:nvSpPr>
        <p:spPr bwMode="auto">
          <a:xfrm>
            <a:off x="5885274" y="2432798"/>
            <a:ext cx="1378364" cy="440299"/>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a:defRPr/>
            </a:pPr>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26" name="Rectangle 15"/>
          <p:cNvSpPr>
            <a:spLocks noChangeArrowheads="1"/>
          </p:cNvSpPr>
          <p:nvPr/>
        </p:nvSpPr>
        <p:spPr bwMode="auto">
          <a:xfrm>
            <a:off x="1696405" y="2432798"/>
            <a:ext cx="1378364" cy="440299"/>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a:defRPr/>
            </a:pPr>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130061" name="Text Box 5"/>
          <p:cNvSpPr txBox="1">
            <a:spLocks noChangeArrowheads="1"/>
          </p:cNvSpPr>
          <p:nvPr/>
        </p:nvSpPr>
        <p:spPr bwMode="auto">
          <a:xfrm>
            <a:off x="1755648" y="2499674"/>
            <a:ext cx="1258556"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396" b="1">
                <a:solidFill>
                  <a:schemeClr val="bg1"/>
                </a:solidFill>
                <a:latin typeface="微软雅黑" panose="020B0503020204020204" pitchFamily="34" charset="-122"/>
                <a:ea typeface="微软雅黑" panose="020B0503020204020204" pitchFamily="34" charset="-122"/>
              </a:rPr>
              <a:t>文件传送模块</a:t>
            </a:r>
          </a:p>
        </p:txBody>
      </p:sp>
      <p:sp>
        <p:nvSpPr>
          <p:cNvPr id="130062" name="Text Box 6"/>
          <p:cNvSpPr txBox="1">
            <a:spLocks noChangeArrowheads="1"/>
          </p:cNvSpPr>
          <p:nvPr/>
        </p:nvSpPr>
        <p:spPr bwMode="auto">
          <a:xfrm>
            <a:off x="2013691" y="2121315"/>
            <a:ext cx="706058"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latin typeface="微软雅黑" panose="020B0503020204020204" pitchFamily="34" charset="-122"/>
                <a:ea typeface="微软雅黑" panose="020B0503020204020204" pitchFamily="34" charset="-122"/>
              </a:rPr>
              <a:t>主机 </a:t>
            </a:r>
            <a:r>
              <a:rPr lang="en-US" altLang="zh-CN" sz="1396" b="1">
                <a:latin typeface="微软雅黑" panose="020B0503020204020204" pitchFamily="34" charset="-122"/>
                <a:ea typeface="微软雅黑" panose="020B0503020204020204" pitchFamily="34" charset="-122"/>
              </a:rPr>
              <a:t>1</a:t>
            </a:r>
          </a:p>
        </p:txBody>
      </p:sp>
      <p:sp>
        <p:nvSpPr>
          <p:cNvPr id="130063" name="Text Box 9"/>
          <p:cNvSpPr txBox="1">
            <a:spLocks noChangeArrowheads="1"/>
          </p:cNvSpPr>
          <p:nvPr/>
        </p:nvSpPr>
        <p:spPr bwMode="auto">
          <a:xfrm>
            <a:off x="6204132" y="2121315"/>
            <a:ext cx="706058"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latin typeface="微软雅黑" panose="020B0503020204020204" pitchFamily="34" charset="-122"/>
                <a:ea typeface="微软雅黑" panose="020B0503020204020204" pitchFamily="34" charset="-122"/>
              </a:rPr>
              <a:t>主机 </a:t>
            </a:r>
            <a:r>
              <a:rPr lang="en-US" altLang="zh-CN" sz="1396" b="1">
                <a:latin typeface="微软雅黑" panose="020B0503020204020204" pitchFamily="34" charset="-122"/>
                <a:ea typeface="微软雅黑" panose="020B0503020204020204" pitchFamily="34" charset="-122"/>
              </a:rPr>
              <a:t>2</a:t>
            </a:r>
          </a:p>
        </p:txBody>
      </p:sp>
      <p:sp>
        <p:nvSpPr>
          <p:cNvPr id="130064" name="Text Box 10"/>
          <p:cNvSpPr txBox="1">
            <a:spLocks noChangeArrowheads="1"/>
          </p:cNvSpPr>
          <p:nvPr/>
        </p:nvSpPr>
        <p:spPr bwMode="auto">
          <a:xfrm>
            <a:off x="5868516" y="2499674"/>
            <a:ext cx="14121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596" b="1">
                <a:solidFill>
                  <a:schemeClr val="bg1"/>
                </a:solidFill>
                <a:latin typeface="微软雅黑" panose="020B0503020204020204" pitchFamily="34" charset="-122"/>
                <a:ea typeface="微软雅黑" panose="020B0503020204020204" pitchFamily="34" charset="-122"/>
              </a:rPr>
              <a:t>文件传送模块</a:t>
            </a:r>
          </a:p>
        </p:txBody>
      </p:sp>
      <p:sp>
        <p:nvSpPr>
          <p:cNvPr id="130065" name="Line 17"/>
          <p:cNvSpPr>
            <a:spLocks noChangeShapeType="1"/>
          </p:cNvSpPr>
          <p:nvPr/>
        </p:nvSpPr>
        <p:spPr bwMode="auto">
          <a:xfrm>
            <a:off x="1325047" y="4168251"/>
            <a:ext cx="6364023" cy="0"/>
          </a:xfrm>
          <a:prstGeom prst="line">
            <a:avLst/>
          </a:prstGeom>
          <a:noFill/>
          <a:ln w="38100">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34" name="Rectangle 16"/>
          <p:cNvSpPr>
            <a:spLocks noChangeArrowheads="1"/>
          </p:cNvSpPr>
          <p:nvPr/>
        </p:nvSpPr>
        <p:spPr bwMode="auto">
          <a:xfrm>
            <a:off x="5885274" y="3171361"/>
            <a:ext cx="1378364" cy="440299"/>
          </a:xfrm>
          <a:prstGeom prst="rect">
            <a:avLst/>
          </a:prstGeom>
          <a:solidFill>
            <a:srgbClr val="339933"/>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a:defRPr/>
            </a:pPr>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35" name="Rectangle 15"/>
          <p:cNvSpPr>
            <a:spLocks noChangeArrowheads="1"/>
          </p:cNvSpPr>
          <p:nvPr/>
        </p:nvSpPr>
        <p:spPr bwMode="auto">
          <a:xfrm>
            <a:off x="1696405" y="3171361"/>
            <a:ext cx="1378364" cy="440299"/>
          </a:xfrm>
          <a:prstGeom prst="rect">
            <a:avLst/>
          </a:prstGeom>
          <a:solidFill>
            <a:srgbClr val="339933"/>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a:defRPr/>
            </a:pPr>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130072" name="Text Box 5"/>
          <p:cNvSpPr txBox="1">
            <a:spLocks noChangeArrowheads="1"/>
          </p:cNvSpPr>
          <p:nvPr/>
        </p:nvSpPr>
        <p:spPr bwMode="auto">
          <a:xfrm>
            <a:off x="1679659" y="3232645"/>
            <a:ext cx="1412117"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596" b="1">
                <a:solidFill>
                  <a:schemeClr val="bg1"/>
                </a:solidFill>
                <a:latin typeface="微软雅黑" panose="020B0503020204020204" pitchFamily="34" charset="-122"/>
                <a:ea typeface="微软雅黑" panose="020B0503020204020204" pitchFamily="34" charset="-122"/>
              </a:rPr>
              <a:t>通信服务模块</a:t>
            </a:r>
          </a:p>
        </p:txBody>
      </p:sp>
      <p:sp>
        <p:nvSpPr>
          <p:cNvPr id="130073" name="Text Box 10"/>
          <p:cNvSpPr txBox="1">
            <a:spLocks noChangeArrowheads="1"/>
          </p:cNvSpPr>
          <p:nvPr/>
        </p:nvSpPr>
        <p:spPr bwMode="auto">
          <a:xfrm>
            <a:off x="5868516" y="3232645"/>
            <a:ext cx="1412117"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596" b="1">
                <a:solidFill>
                  <a:schemeClr val="bg1"/>
                </a:solidFill>
                <a:latin typeface="微软雅黑" panose="020B0503020204020204" pitchFamily="34" charset="-122"/>
                <a:ea typeface="微软雅黑" panose="020B0503020204020204" pitchFamily="34" charset="-122"/>
              </a:rPr>
              <a:t>通信服务模块</a:t>
            </a:r>
          </a:p>
        </p:txBody>
      </p:sp>
      <p:sp>
        <p:nvSpPr>
          <p:cNvPr id="40" name="Rectangle 16"/>
          <p:cNvSpPr>
            <a:spLocks noChangeArrowheads="1"/>
          </p:cNvSpPr>
          <p:nvPr/>
        </p:nvSpPr>
        <p:spPr bwMode="auto">
          <a:xfrm>
            <a:off x="5885274" y="3934495"/>
            <a:ext cx="1378364" cy="440299"/>
          </a:xfrm>
          <a:prstGeom prst="rect">
            <a:avLst/>
          </a:prstGeom>
          <a:solidFill>
            <a:srgbClr val="7030A0"/>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a:defRPr/>
            </a:pPr>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41" name="Rectangle 15"/>
          <p:cNvSpPr>
            <a:spLocks noChangeArrowheads="1"/>
          </p:cNvSpPr>
          <p:nvPr/>
        </p:nvSpPr>
        <p:spPr bwMode="auto">
          <a:xfrm>
            <a:off x="1696405" y="3934495"/>
            <a:ext cx="1378364" cy="440299"/>
          </a:xfrm>
          <a:prstGeom prst="rect">
            <a:avLst/>
          </a:prstGeom>
          <a:solidFill>
            <a:srgbClr val="7030A0"/>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a:defRPr/>
            </a:pPr>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130080" name="Text Box 5"/>
          <p:cNvSpPr txBox="1">
            <a:spLocks noChangeArrowheads="1"/>
          </p:cNvSpPr>
          <p:nvPr/>
        </p:nvSpPr>
        <p:spPr bwMode="auto">
          <a:xfrm>
            <a:off x="1679659" y="3995694"/>
            <a:ext cx="1412117"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596" b="1">
                <a:solidFill>
                  <a:schemeClr val="bg1"/>
                </a:solidFill>
                <a:latin typeface="微软雅黑" panose="020B0503020204020204" pitchFamily="34" charset="-122"/>
                <a:ea typeface="微软雅黑" panose="020B0503020204020204" pitchFamily="34" charset="-122"/>
              </a:rPr>
              <a:t>网络接入模块</a:t>
            </a:r>
          </a:p>
        </p:txBody>
      </p:sp>
      <p:sp>
        <p:nvSpPr>
          <p:cNvPr id="130081" name="Text Box 10"/>
          <p:cNvSpPr txBox="1">
            <a:spLocks noChangeArrowheads="1"/>
          </p:cNvSpPr>
          <p:nvPr/>
        </p:nvSpPr>
        <p:spPr bwMode="auto">
          <a:xfrm>
            <a:off x="5868516" y="3995694"/>
            <a:ext cx="1412117"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596" b="1">
                <a:solidFill>
                  <a:schemeClr val="bg1"/>
                </a:solidFill>
                <a:latin typeface="微软雅黑" panose="020B0503020204020204" pitchFamily="34" charset="-122"/>
                <a:ea typeface="微软雅黑" panose="020B0503020204020204" pitchFamily="34" charset="-122"/>
              </a:rPr>
              <a:t>网络接入模块</a:t>
            </a:r>
          </a:p>
        </p:txBody>
      </p:sp>
      <p:sp>
        <p:nvSpPr>
          <p:cNvPr id="130082" name="Text Box 6"/>
          <p:cNvSpPr txBox="1">
            <a:spLocks noChangeArrowheads="1"/>
          </p:cNvSpPr>
          <p:nvPr/>
        </p:nvSpPr>
        <p:spPr bwMode="auto">
          <a:xfrm>
            <a:off x="3049033" y="3561927"/>
            <a:ext cx="543000" cy="522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solidFill>
                  <a:srgbClr val="0000FF"/>
                </a:solidFill>
                <a:latin typeface="微软雅黑" panose="020B0503020204020204" pitchFamily="34" charset="-122"/>
                <a:ea typeface="微软雅黑" panose="020B0503020204020204" pitchFamily="34" charset="-122"/>
              </a:rPr>
              <a:t>网络</a:t>
            </a:r>
            <a:endParaRPr lang="en-US" altLang="zh-CN" sz="1396" b="1">
              <a:solidFill>
                <a:srgbClr val="0000FF"/>
              </a:solidFill>
              <a:latin typeface="微软雅黑" panose="020B0503020204020204" pitchFamily="34" charset="-122"/>
              <a:ea typeface="微软雅黑" panose="020B0503020204020204" pitchFamily="34" charset="-122"/>
            </a:endParaRPr>
          </a:p>
          <a:p>
            <a:r>
              <a:rPr lang="zh-CN" altLang="en-US" sz="1396" b="1">
                <a:solidFill>
                  <a:srgbClr val="0000FF"/>
                </a:solidFill>
                <a:latin typeface="微软雅黑" panose="020B0503020204020204" pitchFamily="34" charset="-122"/>
                <a:ea typeface="微软雅黑" panose="020B0503020204020204" pitchFamily="34" charset="-122"/>
              </a:rPr>
              <a:t>接口</a:t>
            </a:r>
            <a:endParaRPr lang="en-US" altLang="zh-CN" sz="1396" b="1">
              <a:solidFill>
                <a:srgbClr val="0000FF"/>
              </a:solidFill>
              <a:latin typeface="微软雅黑" panose="020B0503020204020204" pitchFamily="34" charset="-122"/>
              <a:ea typeface="微软雅黑" panose="020B0503020204020204" pitchFamily="34" charset="-122"/>
            </a:endParaRPr>
          </a:p>
        </p:txBody>
      </p:sp>
      <p:sp>
        <p:nvSpPr>
          <p:cNvPr id="45" name="矩形 44"/>
          <p:cNvSpPr>
            <a:spLocks noChangeArrowheads="1"/>
          </p:cNvSpPr>
          <p:nvPr/>
        </p:nvSpPr>
        <p:spPr bwMode="auto">
          <a:xfrm>
            <a:off x="964102" y="4848979"/>
            <a:ext cx="7191979" cy="29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96" b="1">
                <a:solidFill>
                  <a:srgbClr val="0000FF"/>
                </a:solidFill>
                <a:latin typeface="微软雅黑" panose="020B0503020204020204" pitchFamily="34" charset="-122"/>
                <a:ea typeface="微软雅黑" panose="020B0503020204020204" pitchFamily="34" charset="-122"/>
              </a:rPr>
              <a:t>网络接入模块</a:t>
            </a:r>
            <a:r>
              <a:rPr lang="zh-CN" altLang="en-US" sz="1296" b="1">
                <a:latin typeface="微软雅黑" panose="020B0503020204020204" pitchFamily="34" charset="-122"/>
                <a:ea typeface="微软雅黑" panose="020B0503020204020204" pitchFamily="34" charset="-122"/>
              </a:rPr>
              <a:t>负责做与网络接口细节有关的工作，例如：规定传输的帧格式，帧的最大长度等。</a:t>
            </a:r>
          </a:p>
        </p:txBody>
      </p:sp>
      <p:graphicFrame>
        <p:nvGraphicFramePr>
          <p:cNvPr id="130084" name="Object 28"/>
          <p:cNvGraphicFramePr>
            <a:graphicFrameLocks noChangeAspect="1"/>
          </p:cNvGraphicFramePr>
          <p:nvPr/>
        </p:nvGraphicFramePr>
        <p:xfrm>
          <a:off x="3489131" y="3607837"/>
          <a:ext cx="2021607" cy="1067003"/>
        </p:xfrm>
        <a:graphic>
          <a:graphicData uri="http://schemas.openxmlformats.org/presentationml/2006/ole">
            <mc:AlternateContent xmlns:mc="http://schemas.openxmlformats.org/markup-compatibility/2006">
              <mc:Choice xmlns:v="urn:schemas-microsoft-com:vml" Requires="v">
                <p:oleObj spid="_x0000_s6160" name="VISIO" r:id="rId3" imgW="1687068" imgH="964692" progId="">
                  <p:embed/>
                </p:oleObj>
              </mc:Choice>
              <mc:Fallback>
                <p:oleObj name="VISIO" r:id="rId3" imgW="1687068" imgH="964692" progId="">
                  <p:embed/>
                  <p:pic>
                    <p:nvPicPr>
                      <p:cNvPr id="130084"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9131" y="3607837"/>
                        <a:ext cx="2021607" cy="1067003"/>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85" name="Text Box 31"/>
          <p:cNvSpPr txBox="1">
            <a:spLocks noChangeArrowheads="1"/>
          </p:cNvSpPr>
          <p:nvPr/>
        </p:nvSpPr>
        <p:spPr bwMode="auto">
          <a:xfrm>
            <a:off x="4040047" y="4032105"/>
            <a:ext cx="899195"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solidFill>
                  <a:srgbClr val="1956B9"/>
                </a:solidFill>
                <a:latin typeface="微软雅黑" panose="020B0503020204020204" pitchFamily="34" charset="-122"/>
                <a:ea typeface="微软雅黑" panose="020B0503020204020204" pitchFamily="34" charset="-122"/>
              </a:rPr>
              <a:t>通信网络</a:t>
            </a:r>
          </a:p>
        </p:txBody>
      </p:sp>
      <p:sp>
        <p:nvSpPr>
          <p:cNvPr id="130086" name="Text Box 6"/>
          <p:cNvSpPr txBox="1">
            <a:spLocks noChangeArrowheads="1"/>
          </p:cNvSpPr>
          <p:nvPr/>
        </p:nvSpPr>
        <p:spPr bwMode="auto">
          <a:xfrm>
            <a:off x="5407837" y="3561927"/>
            <a:ext cx="543000" cy="522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396" b="1">
                <a:solidFill>
                  <a:srgbClr val="0000FF"/>
                </a:solidFill>
                <a:latin typeface="微软雅黑" panose="020B0503020204020204" pitchFamily="34" charset="-122"/>
                <a:ea typeface="微软雅黑" panose="020B0503020204020204" pitchFamily="34" charset="-122"/>
              </a:rPr>
              <a:t>网络</a:t>
            </a:r>
            <a:endParaRPr lang="en-US" altLang="zh-CN" sz="1396" b="1">
              <a:solidFill>
                <a:srgbClr val="0000FF"/>
              </a:solidFill>
              <a:latin typeface="微软雅黑" panose="020B0503020204020204" pitchFamily="34" charset="-122"/>
              <a:ea typeface="微软雅黑" panose="020B0503020204020204" pitchFamily="34" charset="-122"/>
            </a:endParaRPr>
          </a:p>
          <a:p>
            <a:r>
              <a:rPr lang="zh-CN" altLang="en-US" sz="1396" b="1">
                <a:solidFill>
                  <a:srgbClr val="0000FF"/>
                </a:solidFill>
                <a:latin typeface="微软雅黑" panose="020B0503020204020204" pitchFamily="34" charset="-122"/>
                <a:ea typeface="微软雅黑" panose="020B0503020204020204" pitchFamily="34" charset="-122"/>
              </a:rPr>
              <a:t>接口</a:t>
            </a:r>
            <a:endParaRPr lang="en-US" altLang="zh-CN" sz="1396" b="1">
              <a:solidFill>
                <a:srgbClr val="0000FF"/>
              </a:solidFill>
              <a:latin typeface="微软雅黑" panose="020B0503020204020204" pitchFamily="34" charset="-122"/>
              <a:ea typeface="微软雅黑" panose="020B0503020204020204" pitchFamily="34" charset="-122"/>
            </a:endParaRPr>
          </a:p>
        </p:txBody>
      </p:sp>
      <p:sp>
        <p:nvSpPr>
          <p:cNvPr id="32" name="AutoShape 18"/>
          <p:cNvSpPr>
            <a:spLocks noChangeArrowheads="1"/>
          </p:cNvSpPr>
          <p:nvPr/>
        </p:nvSpPr>
        <p:spPr bwMode="auto">
          <a:xfrm>
            <a:off x="2227409" y="3611003"/>
            <a:ext cx="318201" cy="341948"/>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33" name="AutoShape 19"/>
          <p:cNvSpPr>
            <a:spLocks noChangeArrowheads="1"/>
          </p:cNvSpPr>
          <p:nvPr/>
        </p:nvSpPr>
        <p:spPr bwMode="auto">
          <a:xfrm flipV="1">
            <a:off x="6416266" y="3611003"/>
            <a:ext cx="318201" cy="341948"/>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38" name="AutoShape 18"/>
          <p:cNvSpPr>
            <a:spLocks noChangeArrowheads="1"/>
          </p:cNvSpPr>
          <p:nvPr/>
        </p:nvSpPr>
        <p:spPr bwMode="auto">
          <a:xfrm>
            <a:off x="2227409" y="2838455"/>
            <a:ext cx="318201" cy="341948"/>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39" name="AutoShape 19"/>
          <p:cNvSpPr>
            <a:spLocks noChangeArrowheads="1"/>
          </p:cNvSpPr>
          <p:nvPr/>
        </p:nvSpPr>
        <p:spPr bwMode="auto">
          <a:xfrm flipV="1">
            <a:off x="6416266" y="2838455"/>
            <a:ext cx="318201" cy="341948"/>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49" name="AutoShape 24"/>
          <p:cNvSpPr>
            <a:spLocks noChangeArrowheads="1"/>
          </p:cNvSpPr>
          <p:nvPr/>
        </p:nvSpPr>
        <p:spPr bwMode="auto">
          <a:xfrm>
            <a:off x="3250085" y="4291732"/>
            <a:ext cx="661732" cy="292871"/>
          </a:xfrm>
          <a:prstGeom prst="rightArrow">
            <a:avLst>
              <a:gd name="adj1" fmla="val 50000"/>
              <a:gd name="adj2" fmla="val 87784"/>
            </a:avLst>
          </a:prstGeom>
          <a:solidFill>
            <a:srgbClr val="00FFFF"/>
          </a:solidFill>
          <a:ln w="19050">
            <a:solidFill>
              <a:srgbClr val="0000FF"/>
            </a:solidFill>
            <a:miter lim="800000"/>
          </a:ln>
        </p:spPr>
        <p:txBody>
          <a:bodyPr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50" name="AutoShape 24"/>
          <p:cNvSpPr>
            <a:spLocks noChangeArrowheads="1"/>
          </p:cNvSpPr>
          <p:nvPr/>
        </p:nvSpPr>
        <p:spPr bwMode="auto">
          <a:xfrm>
            <a:off x="5078554" y="4291732"/>
            <a:ext cx="661732" cy="292871"/>
          </a:xfrm>
          <a:prstGeom prst="rightArrow">
            <a:avLst>
              <a:gd name="adj1" fmla="val 50000"/>
              <a:gd name="adj2" fmla="val 87784"/>
            </a:avLst>
          </a:prstGeom>
          <a:solidFill>
            <a:srgbClr val="00FFFF"/>
          </a:solidFill>
          <a:ln w="19050">
            <a:solidFill>
              <a:srgbClr val="0000FF"/>
            </a:solidFill>
            <a:miter lim="800000"/>
          </a:ln>
        </p:spPr>
        <p:txBody>
          <a:bodyPr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150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25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500"/>
                                        <p:tgtEl>
                                          <p:spTgt spid="38"/>
                                        </p:tgtEl>
                                      </p:cBhvr>
                                    </p:animEffect>
                                  </p:childTnLst>
                                </p:cTn>
                              </p:par>
                            </p:childTnLst>
                          </p:cTn>
                        </p:par>
                        <p:par>
                          <p:cTn id="13" fill="hold">
                            <p:stCondLst>
                              <p:cond delay="500"/>
                            </p:stCondLst>
                            <p:childTnLst>
                              <p:par>
                                <p:cTn id="14" presetID="22" presetClass="entr" presetSubtype="1" fill="hold" grpId="0" nodeType="afterEffect">
                                  <p:stCondLst>
                                    <p:cond delay="25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500"/>
                                        <p:tgtEl>
                                          <p:spTgt spid="32"/>
                                        </p:tgtEl>
                                      </p:cBhvr>
                                    </p:animEffect>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50"/>
                                        </p:tgtEl>
                                        <p:attrNameLst>
                                          <p:attrName>style.visibility</p:attrName>
                                        </p:attrNameLst>
                                      </p:cBhvr>
                                      <p:to>
                                        <p:strVal val="visible"/>
                                      </p:to>
                                    </p:set>
                                    <p:animEffect transition="in" filter="wipe(left)">
                                      <p:cBhvr>
                                        <p:cTn id="24" dur="500"/>
                                        <p:tgtEl>
                                          <p:spTgt spid="50"/>
                                        </p:tgtEl>
                                      </p:cBhvr>
                                    </p:animEffect>
                                  </p:childTnLst>
                                </p:cTn>
                              </p:par>
                            </p:childTnLst>
                          </p:cTn>
                        </p:par>
                        <p:par>
                          <p:cTn id="25" fill="hold">
                            <p:stCondLst>
                              <p:cond delay="2500"/>
                            </p:stCondLst>
                            <p:childTnLst>
                              <p:par>
                                <p:cTn id="26" presetID="22" presetClass="entr" presetSubtype="4" fill="hold" grpId="0" nodeType="afterEffect">
                                  <p:stCondLst>
                                    <p:cond delay="250"/>
                                  </p:stCondLst>
                                  <p:childTnLst>
                                    <p:set>
                                      <p:cBhvr>
                                        <p:cTn id="27" dur="1" fill="hold">
                                          <p:stCondLst>
                                            <p:cond delay="0"/>
                                          </p:stCondLst>
                                        </p:cTn>
                                        <p:tgtEl>
                                          <p:spTgt spid="33"/>
                                        </p:tgtEl>
                                        <p:attrNameLst>
                                          <p:attrName>style.visibility</p:attrName>
                                        </p:attrNameLst>
                                      </p:cBhvr>
                                      <p:to>
                                        <p:strVal val="visible"/>
                                      </p:to>
                                    </p:set>
                                    <p:animEffect transition="in" filter="wipe(down)">
                                      <p:cBhvr>
                                        <p:cTn id="28" dur="500"/>
                                        <p:tgtEl>
                                          <p:spTgt spid="33"/>
                                        </p:tgtEl>
                                      </p:cBhvr>
                                    </p:animEffect>
                                  </p:childTnLst>
                                </p:cTn>
                              </p:par>
                            </p:childTnLst>
                          </p:cTn>
                        </p:par>
                        <p:par>
                          <p:cTn id="29" fill="hold">
                            <p:stCondLst>
                              <p:cond delay="3250"/>
                            </p:stCondLst>
                            <p:childTnLst>
                              <p:par>
                                <p:cTn id="30" presetID="22" presetClass="entr" presetSubtype="4" fill="hold" grpId="0" nodeType="afterEffect">
                                  <p:stCondLst>
                                    <p:cond delay="250"/>
                                  </p:stCondLst>
                                  <p:childTnLst>
                                    <p:set>
                                      <p:cBhvr>
                                        <p:cTn id="31" dur="1" fill="hold">
                                          <p:stCondLst>
                                            <p:cond delay="0"/>
                                          </p:stCondLst>
                                        </p:cTn>
                                        <p:tgtEl>
                                          <p:spTgt spid="39"/>
                                        </p:tgtEl>
                                        <p:attrNameLst>
                                          <p:attrName>style.visibility</p:attrName>
                                        </p:attrNameLst>
                                      </p:cBhvr>
                                      <p:to>
                                        <p:strVal val="visible"/>
                                      </p:to>
                                    </p:set>
                                    <p:animEffect transition="in" filter="wipe(down)">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2" grpId="0" animBg="1"/>
      <p:bldP spid="33" grpId="0" animBg="1"/>
      <p:bldP spid="38" grpId="0" animBg="1"/>
      <p:bldP spid="39" grpId="0" animBg="1"/>
      <p:bldP spid="49" grpId="0" animBg="1"/>
      <p:bldP spid="5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AutoShape 5"/>
          <p:cNvSpPr>
            <a:spLocks noChangeArrowheads="1"/>
          </p:cNvSpPr>
          <p:nvPr/>
        </p:nvSpPr>
        <p:spPr bwMode="auto">
          <a:xfrm>
            <a:off x="503669" y="1541904"/>
            <a:ext cx="8111262"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31075" name="Rectangle 6"/>
          <p:cNvSpPr>
            <a:spLocks noChangeArrowheads="1"/>
          </p:cNvSpPr>
          <p:nvPr/>
        </p:nvSpPr>
        <p:spPr bwMode="auto">
          <a:xfrm>
            <a:off x="3444804" y="1518157"/>
            <a:ext cx="2230575"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分层的好处与缺点</a:t>
            </a:r>
          </a:p>
        </p:txBody>
      </p:sp>
      <p:sp>
        <p:nvSpPr>
          <p:cNvPr id="4" name="圆角矩形 3"/>
          <p:cNvSpPr/>
          <p:nvPr/>
        </p:nvSpPr>
        <p:spPr>
          <a:xfrm>
            <a:off x="503669" y="2019812"/>
            <a:ext cx="3900615" cy="3138629"/>
          </a:xfrm>
          <a:prstGeom prst="roundRect">
            <a:avLst/>
          </a:prstGeom>
          <a:solidFill>
            <a:srgbClr val="B1D8F9"/>
          </a:solidFill>
          <a:ln w="6350">
            <a:solidFill>
              <a:srgbClr val="0070C0"/>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5" name="圆角矩形 4"/>
          <p:cNvSpPr/>
          <p:nvPr/>
        </p:nvSpPr>
        <p:spPr>
          <a:xfrm>
            <a:off x="4750791" y="2019812"/>
            <a:ext cx="3864140" cy="3138629"/>
          </a:xfrm>
          <a:prstGeom prst="roundRect">
            <a:avLst/>
          </a:prstGeom>
          <a:solidFill>
            <a:srgbClr val="99FFCC"/>
          </a:solidFill>
          <a:ln w="6350">
            <a:solidFill>
              <a:srgbClr val="0070C0"/>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a:p>
        </p:txBody>
      </p:sp>
      <p:sp>
        <p:nvSpPr>
          <p:cNvPr id="131082" name="矩形 5"/>
          <p:cNvSpPr>
            <a:spLocks noChangeArrowheads="1"/>
          </p:cNvSpPr>
          <p:nvPr/>
        </p:nvSpPr>
        <p:spPr bwMode="auto">
          <a:xfrm>
            <a:off x="1217966" y="2230548"/>
            <a:ext cx="797878" cy="46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393" b="1">
                <a:solidFill>
                  <a:srgbClr val="0000FF"/>
                </a:solidFill>
                <a:latin typeface="微软雅黑" panose="020B0503020204020204" pitchFamily="34" charset="-122"/>
                <a:ea typeface="微软雅黑" panose="020B0503020204020204" pitchFamily="34" charset="-122"/>
              </a:rPr>
              <a:t>好处</a:t>
            </a:r>
          </a:p>
        </p:txBody>
      </p:sp>
      <p:sp>
        <p:nvSpPr>
          <p:cNvPr id="131083" name="矩形 6"/>
          <p:cNvSpPr>
            <a:spLocks noChangeArrowheads="1"/>
          </p:cNvSpPr>
          <p:nvPr/>
        </p:nvSpPr>
        <p:spPr bwMode="auto">
          <a:xfrm>
            <a:off x="1279708" y="2795712"/>
            <a:ext cx="2434793" cy="212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4950" indent="-284950">
              <a:lnSpc>
                <a:spcPts val="2692"/>
              </a:lnSpc>
              <a:spcBef>
                <a:spcPts val="598"/>
              </a:spcBef>
              <a:buClr>
                <a:srgbClr val="0070C0"/>
              </a:buClr>
              <a:buFont typeface="Wingdings" panose="05000000000000000000" pitchFamily="2" charset="2"/>
              <a:buChar char="l"/>
            </a:pPr>
            <a:r>
              <a:rPr lang="zh-CN" altLang="en-US" sz="1795" b="1" dirty="0">
                <a:latin typeface="微软雅黑" panose="020B0503020204020204" pitchFamily="34" charset="-122"/>
                <a:ea typeface="微软雅黑" panose="020B0503020204020204" pitchFamily="34" charset="-122"/>
              </a:rPr>
              <a:t>各层之间是独立的。</a:t>
            </a:r>
          </a:p>
          <a:p>
            <a:pPr marL="284950" indent="-284950">
              <a:lnSpc>
                <a:spcPts val="2692"/>
              </a:lnSpc>
              <a:spcBef>
                <a:spcPts val="598"/>
              </a:spcBef>
              <a:buClr>
                <a:srgbClr val="0070C0"/>
              </a:buClr>
              <a:buFont typeface="Wingdings" panose="05000000000000000000" pitchFamily="2" charset="2"/>
              <a:buChar char="l"/>
            </a:pPr>
            <a:r>
              <a:rPr lang="zh-CN" altLang="en-US" sz="1795" b="1" dirty="0">
                <a:latin typeface="微软雅黑" panose="020B0503020204020204" pitchFamily="34" charset="-122"/>
                <a:ea typeface="微软雅黑" panose="020B0503020204020204" pitchFamily="34" charset="-122"/>
              </a:rPr>
              <a:t>灵活性好。</a:t>
            </a:r>
          </a:p>
          <a:p>
            <a:pPr marL="284950" indent="-284950">
              <a:lnSpc>
                <a:spcPts val="2692"/>
              </a:lnSpc>
              <a:spcBef>
                <a:spcPts val="598"/>
              </a:spcBef>
              <a:buClr>
                <a:srgbClr val="0070C0"/>
              </a:buClr>
              <a:buFont typeface="Wingdings" panose="05000000000000000000" pitchFamily="2" charset="2"/>
              <a:buChar char="l"/>
            </a:pPr>
            <a:r>
              <a:rPr lang="zh-CN" altLang="en-US" sz="1795" b="1" dirty="0">
                <a:latin typeface="微软雅黑" panose="020B0503020204020204" pitchFamily="34" charset="-122"/>
                <a:ea typeface="微软雅黑" panose="020B0503020204020204" pitchFamily="34" charset="-122"/>
              </a:rPr>
              <a:t>结构上可分割开。</a:t>
            </a:r>
          </a:p>
          <a:p>
            <a:pPr marL="284950" indent="-284950">
              <a:lnSpc>
                <a:spcPts val="2692"/>
              </a:lnSpc>
              <a:spcBef>
                <a:spcPts val="598"/>
              </a:spcBef>
              <a:buClr>
                <a:srgbClr val="0070C0"/>
              </a:buClr>
              <a:buFont typeface="Wingdings" panose="05000000000000000000" pitchFamily="2" charset="2"/>
              <a:buChar char="l"/>
            </a:pPr>
            <a:r>
              <a:rPr lang="zh-CN" altLang="en-US" sz="1795" b="1" dirty="0">
                <a:latin typeface="微软雅黑" panose="020B0503020204020204" pitchFamily="34" charset="-122"/>
                <a:ea typeface="微软雅黑" panose="020B0503020204020204" pitchFamily="34" charset="-122"/>
              </a:rPr>
              <a:t>易于实现和维护。</a:t>
            </a:r>
          </a:p>
          <a:p>
            <a:pPr marL="284950" indent="-284950">
              <a:lnSpc>
                <a:spcPts val="2692"/>
              </a:lnSpc>
              <a:spcBef>
                <a:spcPts val="598"/>
              </a:spcBef>
              <a:buClr>
                <a:srgbClr val="0070C0"/>
              </a:buClr>
              <a:buFont typeface="Wingdings" panose="05000000000000000000" pitchFamily="2" charset="2"/>
              <a:buChar char="l"/>
            </a:pPr>
            <a:r>
              <a:rPr lang="zh-CN" altLang="en-US" sz="1795" b="1" dirty="0">
                <a:latin typeface="微软雅黑" panose="020B0503020204020204" pitchFamily="34" charset="-122"/>
                <a:ea typeface="微软雅黑" panose="020B0503020204020204" pitchFamily="34" charset="-122"/>
              </a:rPr>
              <a:t>能促进标准化工作。  </a:t>
            </a:r>
          </a:p>
        </p:txBody>
      </p:sp>
      <p:sp>
        <p:nvSpPr>
          <p:cNvPr id="131084" name="矩形 7"/>
          <p:cNvSpPr>
            <a:spLocks noChangeArrowheads="1"/>
          </p:cNvSpPr>
          <p:nvPr/>
        </p:nvSpPr>
        <p:spPr bwMode="auto">
          <a:xfrm>
            <a:off x="5341474" y="2230548"/>
            <a:ext cx="797878" cy="46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393" b="1">
                <a:solidFill>
                  <a:srgbClr val="0000FF"/>
                </a:solidFill>
                <a:latin typeface="微软雅黑" panose="020B0503020204020204" pitchFamily="34" charset="-122"/>
                <a:ea typeface="微软雅黑" panose="020B0503020204020204" pitchFamily="34" charset="-122"/>
              </a:rPr>
              <a:t>缺点</a:t>
            </a:r>
          </a:p>
        </p:txBody>
      </p:sp>
      <p:sp>
        <p:nvSpPr>
          <p:cNvPr id="131085" name="矩形 8"/>
          <p:cNvSpPr>
            <a:spLocks noChangeArrowheads="1"/>
          </p:cNvSpPr>
          <p:nvPr/>
        </p:nvSpPr>
        <p:spPr bwMode="auto">
          <a:xfrm>
            <a:off x="5460206" y="2795711"/>
            <a:ext cx="2607350" cy="109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4950" indent="-284950">
              <a:lnSpc>
                <a:spcPts val="2692"/>
              </a:lnSpc>
              <a:spcBef>
                <a:spcPts val="598"/>
              </a:spcBef>
              <a:buClr>
                <a:srgbClr val="00B050"/>
              </a:buClr>
              <a:buFont typeface="Wingdings" panose="05000000000000000000" pitchFamily="2" charset="2"/>
              <a:buChar char="l"/>
            </a:pPr>
            <a:r>
              <a:rPr lang="zh-CN" altLang="zh-CN" sz="1795" b="1" dirty="0" smtClean="0">
                <a:latin typeface="微软雅黑" panose="020B0503020204020204" pitchFamily="34" charset="-122"/>
                <a:ea typeface="微软雅黑" panose="020B0503020204020204" pitchFamily="34" charset="-122"/>
              </a:rPr>
              <a:t>有些</a:t>
            </a:r>
            <a:r>
              <a:rPr lang="zh-CN" altLang="zh-CN" sz="1795" b="1" dirty="0">
                <a:latin typeface="微软雅黑" panose="020B0503020204020204" pitchFamily="34" charset="-122"/>
                <a:ea typeface="微软雅黑" panose="020B0503020204020204" pitchFamily="34" charset="-122"/>
              </a:rPr>
              <a:t>功能会在不同的层次中重复出现，因而产生了额外开销</a:t>
            </a:r>
            <a:r>
              <a:rPr lang="zh-CN" altLang="en-US" sz="1795"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7005394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AutoShape 5"/>
          <p:cNvSpPr>
            <a:spLocks noChangeArrowheads="1"/>
          </p:cNvSpPr>
          <p:nvPr/>
        </p:nvSpPr>
        <p:spPr bwMode="auto">
          <a:xfrm>
            <a:off x="503669" y="2392340"/>
            <a:ext cx="8111262" cy="35303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32099" name="Rectangle 6"/>
          <p:cNvSpPr>
            <a:spLocks noChangeArrowheads="1"/>
          </p:cNvSpPr>
          <p:nvPr/>
        </p:nvSpPr>
        <p:spPr bwMode="auto">
          <a:xfrm>
            <a:off x="3612612" y="2368594"/>
            <a:ext cx="1975697" cy="400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层数多少要适当</a:t>
            </a:r>
          </a:p>
        </p:txBody>
      </p:sp>
      <p:sp>
        <p:nvSpPr>
          <p:cNvPr id="132100" name="Rectangle 68"/>
          <p:cNvSpPr>
            <a:spLocks noChangeArrowheads="1"/>
          </p:cNvSpPr>
          <p:nvPr/>
        </p:nvSpPr>
        <p:spPr bwMode="auto">
          <a:xfrm>
            <a:off x="503669" y="2788113"/>
            <a:ext cx="8111262" cy="1358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层数太少，就会使每一层的协议太复杂。</a:t>
            </a:r>
          </a:p>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层数太多，又会在描述和综合各层功能的系统工程任务时遇到较多的困难。 </a:t>
            </a:r>
          </a:p>
        </p:txBody>
      </p:sp>
    </p:spTree>
    <p:extLst>
      <p:ext uri="{BB962C8B-B14F-4D97-AF65-F5344CB8AC3E}">
        <p14:creationId xmlns:p14="http://schemas.microsoft.com/office/powerpoint/2010/main" val="33222691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AutoShape 5"/>
          <p:cNvSpPr>
            <a:spLocks noChangeArrowheads="1"/>
          </p:cNvSpPr>
          <p:nvPr/>
        </p:nvSpPr>
        <p:spPr bwMode="auto">
          <a:xfrm>
            <a:off x="503669" y="1515624"/>
            <a:ext cx="8111262"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33123" name="Rectangle 6"/>
          <p:cNvSpPr>
            <a:spLocks noChangeArrowheads="1"/>
          </p:cNvSpPr>
          <p:nvPr/>
        </p:nvSpPr>
        <p:spPr bwMode="auto">
          <a:xfrm>
            <a:off x="3357735" y="1493461"/>
            <a:ext cx="2485452"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1994" b="1">
                <a:solidFill>
                  <a:schemeClr val="bg1"/>
                </a:solidFill>
                <a:ea typeface="微软雅黑" panose="020B0503020204020204" pitchFamily="34" charset="-122"/>
              </a:rPr>
              <a:t>各层完成的主要功能</a:t>
            </a:r>
            <a:endParaRPr lang="zh-CN" altLang="en-US" sz="1994" b="1">
              <a:solidFill>
                <a:schemeClr val="bg1"/>
              </a:solidFill>
              <a:ea typeface="微软雅黑" panose="020B0503020204020204" pitchFamily="34" charset="-122"/>
            </a:endParaRPr>
          </a:p>
        </p:txBody>
      </p:sp>
      <p:sp>
        <p:nvSpPr>
          <p:cNvPr id="133124" name="Rectangle 68"/>
          <p:cNvSpPr>
            <a:spLocks noChangeArrowheads="1"/>
          </p:cNvSpPr>
          <p:nvPr/>
        </p:nvSpPr>
        <p:spPr bwMode="auto">
          <a:xfrm>
            <a:off x="503670" y="1884042"/>
            <a:ext cx="8111261" cy="34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940" indent="-341940">
              <a:lnSpc>
                <a:spcPts val="3291"/>
              </a:lnSpc>
              <a:buClr>
                <a:srgbClr val="0070C0"/>
              </a:buClr>
              <a:buFont typeface="Wingdings" panose="05000000000000000000" pitchFamily="2" charset="2"/>
              <a:buChar char="l"/>
            </a:pPr>
            <a:r>
              <a:rPr lang="zh-CN" altLang="zh-CN" sz="1994" b="1" dirty="0">
                <a:solidFill>
                  <a:srgbClr val="0000FF"/>
                </a:solidFill>
                <a:latin typeface="微软雅黑" panose="020B0503020204020204" pitchFamily="34" charset="-122"/>
                <a:ea typeface="微软雅黑" panose="020B0503020204020204" pitchFamily="34" charset="-122"/>
              </a:rPr>
              <a:t>差错控制</a:t>
            </a:r>
            <a:r>
              <a:rPr lang="zh-CN" altLang="en-US" sz="1994" b="1" dirty="0">
                <a:solidFill>
                  <a:srgbClr val="0000FF"/>
                </a:solidFill>
                <a:latin typeface="微软雅黑" panose="020B0503020204020204" pitchFamily="34" charset="-122"/>
                <a:ea typeface="微软雅黑" panose="020B0503020204020204" pitchFamily="34" charset="-122"/>
              </a:rPr>
              <a:t>：</a:t>
            </a:r>
            <a:r>
              <a:rPr lang="zh-CN" altLang="zh-CN" sz="1994" b="1" dirty="0">
                <a:latin typeface="微软雅黑" panose="020B0503020204020204" pitchFamily="34" charset="-122"/>
                <a:ea typeface="微软雅黑" panose="020B0503020204020204" pitchFamily="34" charset="-122"/>
              </a:rPr>
              <a:t>使相应层次对等方的通信更加可靠。</a:t>
            </a:r>
          </a:p>
          <a:p>
            <a:pPr marL="341940" indent="-341940">
              <a:lnSpc>
                <a:spcPts val="3291"/>
              </a:lnSpc>
              <a:buClr>
                <a:srgbClr val="0070C0"/>
              </a:buClr>
              <a:buFont typeface="Wingdings" panose="05000000000000000000" pitchFamily="2" charset="2"/>
              <a:buChar char="l"/>
            </a:pPr>
            <a:r>
              <a:rPr lang="zh-CN" altLang="zh-CN" sz="1994" b="1" dirty="0">
                <a:solidFill>
                  <a:srgbClr val="0000FF"/>
                </a:solidFill>
                <a:latin typeface="微软雅黑" panose="020B0503020204020204" pitchFamily="34" charset="-122"/>
                <a:ea typeface="微软雅黑" panose="020B0503020204020204" pitchFamily="34" charset="-122"/>
              </a:rPr>
              <a:t>流量控制</a:t>
            </a:r>
            <a:r>
              <a:rPr lang="zh-CN" altLang="en-US" sz="1994" b="1" dirty="0">
                <a:solidFill>
                  <a:srgbClr val="0000FF"/>
                </a:solidFill>
                <a:latin typeface="微软雅黑" panose="020B0503020204020204" pitchFamily="34" charset="-122"/>
                <a:ea typeface="微软雅黑" panose="020B0503020204020204" pitchFamily="34" charset="-122"/>
              </a:rPr>
              <a:t>：</a:t>
            </a:r>
            <a:r>
              <a:rPr lang="zh-CN" altLang="zh-CN" sz="1994" b="1" dirty="0">
                <a:latin typeface="微软雅黑" panose="020B0503020204020204" pitchFamily="34" charset="-122"/>
                <a:ea typeface="微软雅黑" panose="020B0503020204020204" pitchFamily="34" charset="-122"/>
              </a:rPr>
              <a:t>发送端的发送速率必须使接收端来得及接收，不要太快。</a:t>
            </a:r>
          </a:p>
          <a:p>
            <a:pPr marL="341940" indent="-341940">
              <a:lnSpc>
                <a:spcPts val="3291"/>
              </a:lnSpc>
              <a:buClr>
                <a:srgbClr val="0070C0"/>
              </a:buClr>
              <a:buFont typeface="Wingdings" panose="05000000000000000000" pitchFamily="2" charset="2"/>
              <a:buChar char="l"/>
            </a:pPr>
            <a:r>
              <a:rPr lang="zh-CN" altLang="zh-CN" sz="1994" b="1" dirty="0">
                <a:solidFill>
                  <a:srgbClr val="0000FF"/>
                </a:solidFill>
                <a:latin typeface="微软雅黑" panose="020B0503020204020204" pitchFamily="34" charset="-122"/>
                <a:ea typeface="微软雅黑" panose="020B0503020204020204" pitchFamily="34" charset="-122"/>
              </a:rPr>
              <a:t>分段和重装</a:t>
            </a:r>
            <a:r>
              <a:rPr lang="zh-CN" altLang="en-US" sz="1994" b="1" dirty="0">
                <a:solidFill>
                  <a:srgbClr val="0000FF"/>
                </a:solidFill>
                <a:latin typeface="微软雅黑" panose="020B0503020204020204" pitchFamily="34" charset="-122"/>
                <a:ea typeface="微软雅黑" panose="020B0503020204020204" pitchFamily="34" charset="-122"/>
              </a:rPr>
              <a:t>：</a:t>
            </a:r>
            <a:r>
              <a:rPr lang="zh-CN" altLang="zh-CN" sz="1994" b="1" dirty="0">
                <a:latin typeface="微软雅黑" panose="020B0503020204020204" pitchFamily="34" charset="-122"/>
                <a:ea typeface="微软雅黑" panose="020B0503020204020204" pitchFamily="34" charset="-122"/>
              </a:rPr>
              <a:t>发送端将要发送的数据块划分为更小的单位，在接收端将其还原。</a:t>
            </a:r>
          </a:p>
          <a:p>
            <a:pPr marL="341940" indent="-341940">
              <a:lnSpc>
                <a:spcPts val="3291"/>
              </a:lnSpc>
              <a:buClr>
                <a:srgbClr val="0070C0"/>
              </a:buClr>
              <a:buFont typeface="Wingdings" panose="05000000000000000000" pitchFamily="2" charset="2"/>
              <a:buChar char="l"/>
            </a:pPr>
            <a:r>
              <a:rPr lang="zh-CN" altLang="zh-CN" sz="1994" b="1" dirty="0">
                <a:solidFill>
                  <a:srgbClr val="0000FF"/>
                </a:solidFill>
                <a:latin typeface="微软雅黑" panose="020B0503020204020204" pitchFamily="34" charset="-122"/>
                <a:ea typeface="微软雅黑" panose="020B0503020204020204" pitchFamily="34" charset="-122"/>
              </a:rPr>
              <a:t>复用和分用</a:t>
            </a:r>
            <a:r>
              <a:rPr lang="zh-CN" altLang="en-US" sz="1994" b="1" dirty="0">
                <a:solidFill>
                  <a:srgbClr val="0000FF"/>
                </a:solidFill>
                <a:latin typeface="微软雅黑" panose="020B0503020204020204" pitchFamily="34" charset="-122"/>
                <a:ea typeface="微软雅黑" panose="020B0503020204020204" pitchFamily="34" charset="-122"/>
              </a:rPr>
              <a:t>：</a:t>
            </a:r>
            <a:r>
              <a:rPr lang="zh-CN" altLang="zh-CN" sz="1994" b="1" dirty="0">
                <a:latin typeface="微软雅黑" panose="020B0503020204020204" pitchFamily="34" charset="-122"/>
                <a:ea typeface="微软雅黑" panose="020B0503020204020204" pitchFamily="34" charset="-122"/>
              </a:rPr>
              <a:t>发送端几个高层会话复用一条低层的连接，在接收端再进行分用。</a:t>
            </a:r>
          </a:p>
          <a:p>
            <a:pPr marL="341940" indent="-341940">
              <a:lnSpc>
                <a:spcPts val="3291"/>
              </a:lnSpc>
              <a:buClr>
                <a:srgbClr val="0070C0"/>
              </a:buClr>
              <a:buFont typeface="Wingdings" panose="05000000000000000000" pitchFamily="2" charset="2"/>
              <a:buChar char="l"/>
            </a:pPr>
            <a:r>
              <a:rPr lang="zh-CN" altLang="zh-CN" sz="1994" b="1" dirty="0">
                <a:solidFill>
                  <a:srgbClr val="0000FF"/>
                </a:solidFill>
                <a:latin typeface="微软雅黑" panose="020B0503020204020204" pitchFamily="34" charset="-122"/>
                <a:ea typeface="微软雅黑" panose="020B0503020204020204" pitchFamily="34" charset="-122"/>
              </a:rPr>
              <a:t>连接建立和释放</a:t>
            </a:r>
            <a:r>
              <a:rPr lang="zh-CN" altLang="en-US" sz="1994" b="1" dirty="0">
                <a:solidFill>
                  <a:srgbClr val="0000FF"/>
                </a:solidFill>
                <a:latin typeface="微软雅黑" panose="020B0503020204020204" pitchFamily="34" charset="-122"/>
                <a:ea typeface="微软雅黑" panose="020B0503020204020204" pitchFamily="34" charset="-122"/>
              </a:rPr>
              <a:t>：</a:t>
            </a:r>
            <a:r>
              <a:rPr lang="zh-CN" altLang="zh-CN" sz="1994" b="1" dirty="0">
                <a:latin typeface="微软雅黑" panose="020B0503020204020204" pitchFamily="34" charset="-122"/>
                <a:ea typeface="微软雅黑" panose="020B0503020204020204" pitchFamily="34" charset="-122"/>
              </a:rPr>
              <a:t>交换数据前先建立一条逻辑连接，数据传送结束后释放连接。</a:t>
            </a:r>
          </a:p>
        </p:txBody>
      </p:sp>
    </p:spTree>
    <p:extLst>
      <p:ext uri="{BB962C8B-B14F-4D97-AF65-F5344CB8AC3E}">
        <p14:creationId xmlns:p14="http://schemas.microsoft.com/office/powerpoint/2010/main" val="19437611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AutoShape 5"/>
          <p:cNvSpPr>
            <a:spLocks noChangeArrowheads="1"/>
          </p:cNvSpPr>
          <p:nvPr/>
        </p:nvSpPr>
        <p:spPr bwMode="auto">
          <a:xfrm>
            <a:off x="503669" y="1643032"/>
            <a:ext cx="8111262"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34147" name="Rectangle 6"/>
          <p:cNvSpPr>
            <a:spLocks noChangeArrowheads="1"/>
          </p:cNvSpPr>
          <p:nvPr/>
        </p:nvSpPr>
        <p:spPr bwMode="auto">
          <a:xfrm>
            <a:off x="3210507" y="1620868"/>
            <a:ext cx="2741912"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计算机网络的体系结构</a:t>
            </a:r>
          </a:p>
        </p:txBody>
      </p:sp>
      <p:sp>
        <p:nvSpPr>
          <p:cNvPr id="134148" name="Rectangle 68"/>
          <p:cNvSpPr>
            <a:spLocks noChangeArrowheads="1"/>
          </p:cNvSpPr>
          <p:nvPr/>
        </p:nvSpPr>
        <p:spPr bwMode="auto">
          <a:xfrm>
            <a:off x="503670" y="2038804"/>
            <a:ext cx="8111261" cy="3046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zh-CN" altLang="en-US" sz="1994" b="1" dirty="0">
                <a:solidFill>
                  <a:srgbClr val="0000FF"/>
                </a:solidFill>
                <a:latin typeface="微软雅黑" panose="020B0503020204020204" pitchFamily="34" charset="-122"/>
                <a:ea typeface="微软雅黑" panose="020B0503020204020204" pitchFamily="34" charset="-122"/>
              </a:rPr>
              <a:t>计算机网络的体系结构 </a:t>
            </a:r>
            <a:r>
              <a:rPr lang="en-US" altLang="zh-CN" sz="1994" b="1" dirty="0">
                <a:latin typeface="微软雅黑" panose="020B0503020204020204" pitchFamily="34" charset="-122"/>
                <a:ea typeface="微软雅黑" panose="020B0503020204020204" pitchFamily="34" charset="-122"/>
              </a:rPr>
              <a:t>(architecture) </a:t>
            </a:r>
            <a:r>
              <a:rPr lang="zh-CN" altLang="en-US" sz="1994" b="1" dirty="0">
                <a:latin typeface="微软雅黑" panose="020B0503020204020204" pitchFamily="34" charset="-122"/>
                <a:ea typeface="微软雅黑" panose="020B0503020204020204" pitchFamily="34" charset="-122"/>
              </a:rPr>
              <a:t>是计算机网络的各层及其协议的集合。 </a:t>
            </a:r>
          </a:p>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体系结构就是这个计算机网络及其部件</a:t>
            </a:r>
            <a:r>
              <a:rPr lang="zh-CN" altLang="en-US" sz="1994" b="1" dirty="0">
                <a:solidFill>
                  <a:srgbClr val="0000FF"/>
                </a:solidFill>
                <a:latin typeface="微软雅黑" panose="020B0503020204020204" pitchFamily="34" charset="-122"/>
                <a:ea typeface="微软雅黑" panose="020B0503020204020204" pitchFamily="34" charset="-122"/>
              </a:rPr>
              <a:t>所应完成的功能的精确定义</a:t>
            </a:r>
            <a:r>
              <a:rPr lang="zh-CN" altLang="en-US" sz="1994" b="1" dirty="0">
                <a:latin typeface="微软雅黑" panose="020B0503020204020204" pitchFamily="34" charset="-122"/>
                <a:ea typeface="微软雅黑" panose="020B0503020204020204" pitchFamily="34" charset="-122"/>
              </a:rPr>
              <a:t>。</a:t>
            </a:r>
          </a:p>
          <a:p>
            <a:pPr marL="284950" indent="-284950">
              <a:lnSpc>
                <a:spcPts val="3291"/>
              </a:lnSpc>
              <a:buClr>
                <a:srgbClr val="0070C0"/>
              </a:buClr>
              <a:buFont typeface="Wingdings" panose="05000000000000000000" pitchFamily="2" charset="2"/>
              <a:buChar char="l"/>
            </a:pPr>
            <a:r>
              <a:rPr lang="zh-CN" altLang="en-US" sz="1994" b="1" dirty="0">
                <a:solidFill>
                  <a:srgbClr val="0000FF"/>
                </a:solidFill>
                <a:latin typeface="微软雅黑" panose="020B0503020204020204" pitchFamily="34" charset="-122"/>
                <a:ea typeface="微软雅黑" panose="020B0503020204020204" pitchFamily="34" charset="-122"/>
              </a:rPr>
              <a:t>实现 </a:t>
            </a:r>
            <a:r>
              <a:rPr lang="en-US" altLang="zh-CN" sz="1994" b="1" dirty="0">
                <a:latin typeface="微软雅黑" panose="020B0503020204020204" pitchFamily="34" charset="-122"/>
                <a:ea typeface="微软雅黑" panose="020B0503020204020204" pitchFamily="34" charset="-122"/>
              </a:rPr>
              <a:t>(implementation) </a:t>
            </a:r>
            <a:r>
              <a:rPr lang="zh-CN" altLang="en-US" sz="1994" b="1" dirty="0">
                <a:latin typeface="微软雅黑" panose="020B0503020204020204" pitchFamily="34" charset="-122"/>
                <a:ea typeface="微软雅黑" panose="020B0503020204020204" pitchFamily="34" charset="-122"/>
              </a:rPr>
              <a:t>是遵循这种体系结构的前提下用何种硬件或软件完成这些功能的问题。</a:t>
            </a:r>
          </a:p>
          <a:p>
            <a:pPr marL="284950" indent="-284950">
              <a:lnSpc>
                <a:spcPts val="3291"/>
              </a:lnSpc>
              <a:buClr>
                <a:srgbClr val="0070C0"/>
              </a:buClr>
              <a:buFont typeface="Wingdings" panose="05000000000000000000" pitchFamily="2" charset="2"/>
              <a:buChar char="l"/>
            </a:pPr>
            <a:r>
              <a:rPr lang="zh-CN" altLang="en-US" sz="1994" b="1" dirty="0">
                <a:solidFill>
                  <a:srgbClr val="0000FF"/>
                </a:solidFill>
                <a:latin typeface="微软雅黑" panose="020B0503020204020204" pitchFamily="34" charset="-122"/>
                <a:ea typeface="微软雅黑" panose="020B0503020204020204" pitchFamily="34" charset="-122"/>
              </a:rPr>
              <a:t>体系结构是抽象的，而实现则是具体的，是真正在运行的计算机硬件和软件。</a:t>
            </a:r>
          </a:p>
        </p:txBody>
      </p:sp>
    </p:spTree>
    <p:extLst>
      <p:ext uri="{BB962C8B-B14F-4D97-AF65-F5344CB8AC3E}">
        <p14:creationId xmlns:p14="http://schemas.microsoft.com/office/powerpoint/2010/main" val="5364315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AutoShape 5"/>
          <p:cNvSpPr>
            <a:spLocks noChangeArrowheads="1"/>
          </p:cNvSpPr>
          <p:nvPr/>
        </p:nvSpPr>
        <p:spPr bwMode="auto">
          <a:xfrm>
            <a:off x="503669" y="1784053"/>
            <a:ext cx="8111262" cy="38785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35171" name="Rectangle 6"/>
          <p:cNvSpPr>
            <a:spLocks noChangeArrowheads="1"/>
          </p:cNvSpPr>
          <p:nvPr/>
        </p:nvSpPr>
        <p:spPr bwMode="auto">
          <a:xfrm>
            <a:off x="2319745" y="1741246"/>
            <a:ext cx="4479111" cy="4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smtClean="0">
                <a:solidFill>
                  <a:schemeClr val="bg1"/>
                </a:solidFill>
                <a:latin typeface="微软雅黑" panose="020B0503020204020204" pitchFamily="34" charset="-122"/>
                <a:ea typeface="微软雅黑" panose="020B0503020204020204" pitchFamily="34" charset="-122"/>
              </a:rPr>
              <a:t>1.6.3  </a:t>
            </a:r>
            <a:r>
              <a:rPr lang="zh-CN" altLang="zh-CN" sz="2393" b="1" dirty="0">
                <a:solidFill>
                  <a:schemeClr val="bg1"/>
                </a:solidFill>
                <a:latin typeface="微软雅黑" panose="020B0503020204020204" pitchFamily="34" charset="-122"/>
                <a:ea typeface="微软雅黑" panose="020B0503020204020204" pitchFamily="34" charset="-122"/>
              </a:rPr>
              <a:t>具有五层协议的体系结构</a:t>
            </a:r>
            <a:endParaRPr lang="zh-CN" altLang="en-US" sz="2393" b="1" dirty="0">
              <a:solidFill>
                <a:schemeClr val="bg1"/>
              </a:solidFill>
              <a:latin typeface="微软雅黑" panose="020B0503020204020204" pitchFamily="34" charset="-122"/>
              <a:ea typeface="微软雅黑" panose="020B0503020204020204" pitchFamily="34" charset="-122"/>
            </a:endParaRPr>
          </a:p>
        </p:txBody>
      </p:sp>
      <p:sp>
        <p:nvSpPr>
          <p:cNvPr id="135172" name="Rectangle 8"/>
          <p:cNvSpPr>
            <a:spLocks noChangeArrowheads="1"/>
          </p:cNvSpPr>
          <p:nvPr/>
        </p:nvSpPr>
        <p:spPr bwMode="auto">
          <a:xfrm>
            <a:off x="503669" y="2235234"/>
            <a:ext cx="8111262" cy="2624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anose="05000000000000000000" pitchFamily="2" charset="2"/>
              <a:buChar char="l"/>
            </a:pPr>
            <a:r>
              <a:rPr lang="en-US" altLang="zh-CN" sz="1994" b="1" dirty="0">
                <a:latin typeface="微软雅黑" panose="020B0503020204020204" pitchFamily="34" charset="-122"/>
                <a:ea typeface="微软雅黑" panose="020B0503020204020204" pitchFamily="34" charset="-122"/>
              </a:rPr>
              <a:t>OSI </a:t>
            </a:r>
            <a:r>
              <a:rPr lang="zh-CN" altLang="zh-CN" sz="1994" b="1" dirty="0">
                <a:latin typeface="微软雅黑" panose="020B0503020204020204" pitchFamily="34" charset="-122"/>
                <a:ea typeface="微软雅黑" panose="020B0503020204020204" pitchFamily="34" charset="-122"/>
              </a:rPr>
              <a:t>的七层协议体系结构的概念清楚，理论也较完整，但它既复杂又不实用</a:t>
            </a:r>
            <a:r>
              <a:rPr lang="zh-CN" altLang="en-US" sz="1994" b="1" dirty="0">
                <a:latin typeface="微软雅黑" panose="020B0503020204020204" pitchFamily="34" charset="-122"/>
                <a:ea typeface="微软雅黑" panose="020B0503020204020204" pitchFamily="34" charset="-122"/>
              </a:rPr>
              <a:t>。</a:t>
            </a:r>
            <a:endParaRPr lang="en-US" altLang="zh-CN" sz="1994" b="1" dirty="0">
              <a:latin typeface="微软雅黑" panose="020B0503020204020204" pitchFamily="34" charset="-122"/>
              <a:ea typeface="微软雅黑" panose="020B0503020204020204" pitchFamily="34" charset="-122"/>
            </a:endParaRPr>
          </a:p>
          <a:p>
            <a:pPr marL="284950" indent="-284950">
              <a:lnSpc>
                <a:spcPts val="3291"/>
              </a:lnSpc>
              <a:buClr>
                <a:srgbClr val="0070C0"/>
              </a:buClr>
              <a:buFont typeface="Wingdings" panose="05000000000000000000" pitchFamily="2" charset="2"/>
              <a:buChar char="l"/>
            </a:pPr>
            <a:r>
              <a:rPr lang="en-US" altLang="zh-CN" sz="1994" b="1" dirty="0">
                <a:latin typeface="微软雅黑" panose="020B0503020204020204" pitchFamily="34" charset="-122"/>
                <a:ea typeface="微软雅黑" panose="020B0503020204020204" pitchFamily="34" charset="-122"/>
              </a:rPr>
              <a:t>TCP/IP </a:t>
            </a:r>
            <a:r>
              <a:rPr lang="zh-CN" altLang="en-US" sz="1994" b="1" dirty="0">
                <a:latin typeface="微软雅黑" panose="020B0503020204020204" pitchFamily="34" charset="-122"/>
                <a:ea typeface="微软雅黑" panose="020B0503020204020204" pitchFamily="34" charset="-122"/>
              </a:rPr>
              <a:t>是四层体系结构：应用层、运输层、网际层和网络接口层。</a:t>
            </a:r>
          </a:p>
          <a:p>
            <a:pPr marL="284950" indent="-28495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但最下面的网络接口层并没有具体内容。</a:t>
            </a:r>
          </a:p>
          <a:p>
            <a:pPr marL="284950" indent="-284950">
              <a:lnSpc>
                <a:spcPts val="3291"/>
              </a:lnSpc>
              <a:buClr>
                <a:srgbClr val="0070C0"/>
              </a:buClr>
              <a:buFont typeface="Wingdings" panose="05000000000000000000" pitchFamily="2" charset="2"/>
              <a:buChar char="l"/>
            </a:pPr>
            <a:r>
              <a:rPr lang="zh-CN" altLang="en-US" sz="1994" b="1" dirty="0">
                <a:solidFill>
                  <a:srgbClr val="0000FF"/>
                </a:solidFill>
                <a:latin typeface="微软雅黑" panose="020B0503020204020204" pitchFamily="34" charset="-122"/>
                <a:ea typeface="微软雅黑" panose="020B0503020204020204" pitchFamily="34" charset="-122"/>
              </a:rPr>
              <a:t>因此往往采取折中的办法，即综合 </a:t>
            </a:r>
            <a:r>
              <a:rPr lang="en-US" altLang="zh-CN" sz="1994" b="1" dirty="0">
                <a:solidFill>
                  <a:srgbClr val="0000FF"/>
                </a:solidFill>
                <a:latin typeface="微软雅黑" panose="020B0503020204020204" pitchFamily="34" charset="-122"/>
                <a:ea typeface="微软雅黑" panose="020B0503020204020204" pitchFamily="34" charset="-122"/>
              </a:rPr>
              <a:t>OSI </a:t>
            </a:r>
            <a:r>
              <a:rPr lang="zh-CN" altLang="en-US" sz="1994" b="1" dirty="0">
                <a:solidFill>
                  <a:srgbClr val="0000FF"/>
                </a:solidFill>
                <a:latin typeface="微软雅黑" panose="020B0503020204020204" pitchFamily="34" charset="-122"/>
                <a:ea typeface="微软雅黑" panose="020B0503020204020204" pitchFamily="34" charset="-122"/>
              </a:rPr>
              <a:t>和 </a:t>
            </a:r>
            <a:r>
              <a:rPr lang="en-US" altLang="zh-CN" sz="1994" b="1" dirty="0">
                <a:solidFill>
                  <a:srgbClr val="0000FF"/>
                </a:solidFill>
                <a:latin typeface="微软雅黑" panose="020B0503020204020204" pitchFamily="34" charset="-122"/>
                <a:ea typeface="微软雅黑" panose="020B0503020204020204" pitchFamily="34" charset="-122"/>
              </a:rPr>
              <a:t>TCP/IP </a:t>
            </a:r>
            <a:r>
              <a:rPr lang="zh-CN" altLang="en-US" sz="1994" b="1" dirty="0">
                <a:solidFill>
                  <a:srgbClr val="0000FF"/>
                </a:solidFill>
                <a:latin typeface="微软雅黑" panose="020B0503020204020204" pitchFamily="34" charset="-122"/>
                <a:ea typeface="微软雅黑" panose="020B0503020204020204" pitchFamily="34" charset="-122"/>
              </a:rPr>
              <a:t>的优点，采用一种只有五层协议的体系结构 。 </a:t>
            </a:r>
          </a:p>
        </p:txBody>
      </p:sp>
    </p:spTree>
    <p:extLst>
      <p:ext uri="{BB962C8B-B14F-4D97-AF65-F5344CB8AC3E}">
        <p14:creationId xmlns:p14="http://schemas.microsoft.com/office/powerpoint/2010/main" val="16752371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3669" y="2012525"/>
            <a:ext cx="8111262" cy="31915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136199" name="AutoShape 58"/>
          <p:cNvSpPr>
            <a:spLocks noChangeArrowheads="1"/>
          </p:cNvSpPr>
          <p:nvPr/>
        </p:nvSpPr>
        <p:spPr bwMode="auto">
          <a:xfrm>
            <a:off x="1731901" y="2360362"/>
            <a:ext cx="1334546" cy="2295481"/>
          </a:xfrm>
          <a:prstGeom prst="cube">
            <a:avLst>
              <a:gd name="adj" fmla="val 9144"/>
            </a:avLst>
          </a:prstGeom>
          <a:solidFill>
            <a:srgbClr val="85D1F7"/>
          </a:solidFill>
          <a:ln w="19050">
            <a:solidFill>
              <a:schemeClr val="bg1"/>
            </a:solidFill>
            <a:miter lim="800000"/>
          </a:ln>
        </p:spPr>
        <p:txBody>
          <a:bodyPr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136200" name="Freeform 50"/>
          <p:cNvSpPr/>
          <p:nvPr/>
        </p:nvSpPr>
        <p:spPr bwMode="auto">
          <a:xfrm>
            <a:off x="1731901" y="2608907"/>
            <a:ext cx="1326630" cy="169391"/>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795"/>
          </a:p>
        </p:txBody>
      </p:sp>
      <p:sp>
        <p:nvSpPr>
          <p:cNvPr id="136201" name="Freeform 59"/>
          <p:cNvSpPr/>
          <p:nvPr/>
        </p:nvSpPr>
        <p:spPr bwMode="auto">
          <a:xfrm>
            <a:off x="1731901" y="2920776"/>
            <a:ext cx="1325047" cy="169390"/>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795"/>
          </a:p>
        </p:txBody>
      </p:sp>
      <p:sp>
        <p:nvSpPr>
          <p:cNvPr id="136202" name="Freeform 60"/>
          <p:cNvSpPr/>
          <p:nvPr/>
        </p:nvSpPr>
        <p:spPr bwMode="auto">
          <a:xfrm>
            <a:off x="1731901" y="3232644"/>
            <a:ext cx="1325047" cy="169391"/>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795"/>
          </a:p>
        </p:txBody>
      </p:sp>
      <p:sp>
        <p:nvSpPr>
          <p:cNvPr id="136203" name="Freeform 61"/>
          <p:cNvSpPr/>
          <p:nvPr/>
        </p:nvSpPr>
        <p:spPr bwMode="auto">
          <a:xfrm>
            <a:off x="1731901" y="3544513"/>
            <a:ext cx="1325047" cy="170974"/>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795"/>
          </a:p>
        </p:txBody>
      </p:sp>
      <p:sp>
        <p:nvSpPr>
          <p:cNvPr id="136204" name="Freeform 62"/>
          <p:cNvSpPr/>
          <p:nvPr/>
        </p:nvSpPr>
        <p:spPr bwMode="auto">
          <a:xfrm>
            <a:off x="1730318" y="3854799"/>
            <a:ext cx="1326630" cy="174140"/>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795"/>
          </a:p>
        </p:txBody>
      </p:sp>
      <p:sp>
        <p:nvSpPr>
          <p:cNvPr id="136205" name="Freeform 63"/>
          <p:cNvSpPr/>
          <p:nvPr/>
        </p:nvSpPr>
        <p:spPr bwMode="auto">
          <a:xfrm>
            <a:off x="1728735" y="4166668"/>
            <a:ext cx="1326630" cy="169391"/>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795"/>
          </a:p>
        </p:txBody>
      </p:sp>
      <p:sp>
        <p:nvSpPr>
          <p:cNvPr id="136206" name="Text Box 22"/>
          <p:cNvSpPr txBox="1">
            <a:spLocks noChangeArrowheads="1"/>
          </p:cNvSpPr>
          <p:nvPr/>
        </p:nvSpPr>
        <p:spPr bwMode="auto">
          <a:xfrm>
            <a:off x="2197330" y="2515505"/>
            <a:ext cx="606324" cy="26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应用层</a:t>
            </a:r>
          </a:p>
        </p:txBody>
      </p:sp>
      <p:sp>
        <p:nvSpPr>
          <p:cNvPr id="136207" name="Text Box 23"/>
          <p:cNvSpPr txBox="1">
            <a:spLocks noChangeArrowheads="1"/>
          </p:cNvSpPr>
          <p:nvPr/>
        </p:nvSpPr>
        <p:spPr bwMode="auto">
          <a:xfrm>
            <a:off x="2176750" y="3395703"/>
            <a:ext cx="606323" cy="26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运输层</a:t>
            </a:r>
          </a:p>
        </p:txBody>
      </p:sp>
      <p:sp>
        <p:nvSpPr>
          <p:cNvPr id="136208" name="Text Box 24"/>
          <p:cNvSpPr txBox="1">
            <a:spLocks noChangeArrowheads="1"/>
          </p:cNvSpPr>
          <p:nvPr/>
        </p:nvSpPr>
        <p:spPr bwMode="auto">
          <a:xfrm>
            <a:off x="2184665" y="3739233"/>
            <a:ext cx="606324" cy="25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网络层</a:t>
            </a:r>
          </a:p>
        </p:txBody>
      </p:sp>
      <p:sp>
        <p:nvSpPr>
          <p:cNvPr id="136209" name="Text Box 54"/>
          <p:cNvSpPr txBox="1">
            <a:spLocks noChangeArrowheads="1"/>
          </p:cNvSpPr>
          <p:nvPr/>
        </p:nvSpPr>
        <p:spPr bwMode="auto">
          <a:xfrm>
            <a:off x="2184665" y="2814708"/>
            <a:ext cx="606324" cy="2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表示层</a:t>
            </a:r>
          </a:p>
        </p:txBody>
      </p:sp>
      <p:sp>
        <p:nvSpPr>
          <p:cNvPr id="136210" name="Text Box 55"/>
          <p:cNvSpPr txBox="1">
            <a:spLocks noChangeArrowheads="1"/>
          </p:cNvSpPr>
          <p:nvPr/>
        </p:nvSpPr>
        <p:spPr bwMode="auto">
          <a:xfrm>
            <a:off x="2184665" y="3126578"/>
            <a:ext cx="606324" cy="26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会话层</a:t>
            </a:r>
          </a:p>
        </p:txBody>
      </p:sp>
      <p:sp>
        <p:nvSpPr>
          <p:cNvPr id="136211" name="Text Box 56"/>
          <p:cNvSpPr txBox="1">
            <a:spLocks noChangeArrowheads="1"/>
          </p:cNvSpPr>
          <p:nvPr/>
        </p:nvSpPr>
        <p:spPr bwMode="auto">
          <a:xfrm>
            <a:off x="2081764" y="4046352"/>
            <a:ext cx="886531" cy="2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数据链路层</a:t>
            </a:r>
          </a:p>
        </p:txBody>
      </p:sp>
      <p:sp>
        <p:nvSpPr>
          <p:cNvPr id="136212" name="Text Box 57"/>
          <p:cNvSpPr txBox="1">
            <a:spLocks noChangeArrowheads="1"/>
          </p:cNvSpPr>
          <p:nvPr/>
        </p:nvSpPr>
        <p:spPr bwMode="auto">
          <a:xfrm>
            <a:off x="2184665" y="4369303"/>
            <a:ext cx="606324" cy="2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物理层</a:t>
            </a:r>
          </a:p>
        </p:txBody>
      </p:sp>
      <p:sp>
        <p:nvSpPr>
          <p:cNvPr id="136213" name="Text Box 43"/>
          <p:cNvSpPr txBox="1">
            <a:spLocks noChangeArrowheads="1"/>
          </p:cNvSpPr>
          <p:nvPr/>
        </p:nvSpPr>
        <p:spPr bwMode="auto">
          <a:xfrm>
            <a:off x="1793642" y="2339781"/>
            <a:ext cx="270475" cy="233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r>
              <a:rPr kumimoji="1" lang="en-US" altLang="zh-CN" sz="1097" b="1">
                <a:latin typeface="微软雅黑" panose="020B0503020204020204" pitchFamily="34" charset="-122"/>
                <a:ea typeface="微软雅黑" panose="020B0503020204020204" pitchFamily="34" charset="-122"/>
              </a:rPr>
              <a:t>7</a:t>
            </a:r>
          </a:p>
          <a:p>
            <a:pPr>
              <a:lnSpc>
                <a:spcPct val="190000"/>
              </a:lnSpc>
            </a:pPr>
            <a:r>
              <a:rPr kumimoji="1" lang="en-US" altLang="zh-CN" sz="1097" b="1">
                <a:latin typeface="微软雅黑" panose="020B0503020204020204" pitchFamily="34" charset="-122"/>
                <a:ea typeface="微软雅黑" panose="020B0503020204020204" pitchFamily="34" charset="-122"/>
              </a:rPr>
              <a:t>6</a:t>
            </a:r>
          </a:p>
          <a:p>
            <a:pPr>
              <a:lnSpc>
                <a:spcPct val="190000"/>
              </a:lnSpc>
            </a:pPr>
            <a:r>
              <a:rPr kumimoji="1" lang="en-US" altLang="zh-CN" sz="1097" b="1">
                <a:latin typeface="微软雅黑" panose="020B0503020204020204" pitchFamily="34" charset="-122"/>
                <a:ea typeface="微软雅黑" panose="020B0503020204020204" pitchFamily="34" charset="-122"/>
              </a:rPr>
              <a:t>5</a:t>
            </a:r>
          </a:p>
          <a:p>
            <a:pPr>
              <a:lnSpc>
                <a:spcPct val="190000"/>
              </a:lnSpc>
            </a:pPr>
            <a:r>
              <a:rPr kumimoji="1" lang="en-US" altLang="zh-CN" sz="1097" b="1">
                <a:latin typeface="微软雅黑" panose="020B0503020204020204" pitchFamily="34" charset="-122"/>
                <a:ea typeface="微软雅黑" panose="020B0503020204020204" pitchFamily="34" charset="-122"/>
              </a:rPr>
              <a:t>4</a:t>
            </a:r>
          </a:p>
          <a:p>
            <a:pPr>
              <a:lnSpc>
                <a:spcPct val="190000"/>
              </a:lnSpc>
            </a:pPr>
            <a:r>
              <a:rPr kumimoji="1" lang="en-US" altLang="zh-CN" sz="1097" b="1">
                <a:latin typeface="微软雅黑" panose="020B0503020204020204" pitchFamily="34" charset="-122"/>
                <a:ea typeface="微软雅黑" panose="020B0503020204020204" pitchFamily="34" charset="-122"/>
              </a:rPr>
              <a:t>3</a:t>
            </a:r>
          </a:p>
          <a:p>
            <a:pPr>
              <a:lnSpc>
                <a:spcPct val="190000"/>
              </a:lnSpc>
            </a:pPr>
            <a:r>
              <a:rPr kumimoji="1" lang="en-US" altLang="zh-CN" sz="1097" b="1">
                <a:latin typeface="微软雅黑" panose="020B0503020204020204" pitchFamily="34" charset="-122"/>
                <a:ea typeface="微软雅黑" panose="020B0503020204020204" pitchFamily="34" charset="-122"/>
              </a:rPr>
              <a:t>2</a:t>
            </a:r>
          </a:p>
          <a:p>
            <a:pPr>
              <a:lnSpc>
                <a:spcPct val="190000"/>
              </a:lnSpc>
            </a:pPr>
            <a:r>
              <a:rPr kumimoji="1" lang="en-US" altLang="zh-CN" sz="1097" b="1">
                <a:latin typeface="微软雅黑" panose="020B0503020204020204" pitchFamily="34" charset="-122"/>
                <a:ea typeface="微软雅黑" panose="020B0503020204020204" pitchFamily="34" charset="-122"/>
              </a:rPr>
              <a:t>1</a:t>
            </a:r>
          </a:p>
        </p:txBody>
      </p:sp>
      <p:sp>
        <p:nvSpPr>
          <p:cNvPr id="136214" name="Text Box 13"/>
          <p:cNvSpPr txBox="1">
            <a:spLocks noChangeArrowheads="1"/>
          </p:cNvSpPr>
          <p:nvPr/>
        </p:nvSpPr>
        <p:spPr bwMode="auto">
          <a:xfrm>
            <a:off x="1697073" y="2024747"/>
            <a:ext cx="1446945" cy="30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396" b="1">
                <a:solidFill>
                  <a:srgbClr val="1956B9"/>
                </a:solidFill>
                <a:latin typeface="微软雅黑" panose="020B0503020204020204" pitchFamily="34" charset="-122"/>
                <a:ea typeface="微软雅黑" panose="020B0503020204020204" pitchFamily="34" charset="-122"/>
              </a:rPr>
              <a:t>OSI </a:t>
            </a:r>
            <a:r>
              <a:rPr kumimoji="1" lang="zh-CN" altLang="en-US" sz="1396" b="1">
                <a:solidFill>
                  <a:srgbClr val="1956B9"/>
                </a:solidFill>
                <a:latin typeface="微软雅黑" panose="020B0503020204020204" pitchFamily="34" charset="-122"/>
                <a:ea typeface="微软雅黑" panose="020B0503020204020204" pitchFamily="34" charset="-122"/>
              </a:rPr>
              <a:t>的体系结构</a:t>
            </a:r>
          </a:p>
        </p:txBody>
      </p:sp>
      <p:sp>
        <p:nvSpPr>
          <p:cNvPr id="136215" name="AutoShape 66"/>
          <p:cNvSpPr>
            <a:spLocks noChangeArrowheads="1"/>
          </p:cNvSpPr>
          <p:nvPr/>
        </p:nvSpPr>
        <p:spPr bwMode="auto">
          <a:xfrm>
            <a:off x="3428974" y="2328701"/>
            <a:ext cx="1735067" cy="2331891"/>
          </a:xfrm>
          <a:prstGeom prst="cube">
            <a:avLst>
              <a:gd name="adj" fmla="val 9144"/>
            </a:avLst>
          </a:prstGeom>
          <a:solidFill>
            <a:srgbClr val="7CE07C"/>
          </a:solidFill>
          <a:ln w="19050">
            <a:solidFill>
              <a:schemeClr val="bg1"/>
            </a:solidFill>
            <a:miter lim="800000"/>
          </a:ln>
        </p:spPr>
        <p:txBody>
          <a:bodyPr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136216" name="Freeform 69"/>
          <p:cNvSpPr/>
          <p:nvPr/>
        </p:nvSpPr>
        <p:spPr bwMode="auto">
          <a:xfrm>
            <a:off x="3424225" y="3223146"/>
            <a:ext cx="1736650" cy="18205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795"/>
          </a:p>
        </p:txBody>
      </p:sp>
      <p:sp>
        <p:nvSpPr>
          <p:cNvPr id="136217" name="Freeform 70"/>
          <p:cNvSpPr/>
          <p:nvPr/>
        </p:nvSpPr>
        <p:spPr bwMode="auto">
          <a:xfrm>
            <a:off x="3424225" y="3531849"/>
            <a:ext cx="1733483" cy="193137"/>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795"/>
          </a:p>
        </p:txBody>
      </p:sp>
      <p:sp>
        <p:nvSpPr>
          <p:cNvPr id="136218" name="Freeform 71"/>
          <p:cNvSpPr/>
          <p:nvPr/>
        </p:nvSpPr>
        <p:spPr bwMode="auto">
          <a:xfrm>
            <a:off x="3424225" y="3862714"/>
            <a:ext cx="1720819" cy="167808"/>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795"/>
          </a:p>
        </p:txBody>
      </p:sp>
      <p:sp>
        <p:nvSpPr>
          <p:cNvPr id="136219" name="Text Box 73"/>
          <p:cNvSpPr txBox="1">
            <a:spLocks noChangeArrowheads="1"/>
          </p:cNvSpPr>
          <p:nvPr/>
        </p:nvSpPr>
        <p:spPr bwMode="auto">
          <a:xfrm>
            <a:off x="3897569" y="2580411"/>
            <a:ext cx="606324" cy="2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应用层</a:t>
            </a:r>
          </a:p>
        </p:txBody>
      </p:sp>
      <p:sp>
        <p:nvSpPr>
          <p:cNvPr id="136220" name="Text Box 15"/>
          <p:cNvSpPr txBox="1">
            <a:spLocks noChangeArrowheads="1"/>
          </p:cNvSpPr>
          <p:nvPr/>
        </p:nvSpPr>
        <p:spPr bwMode="auto">
          <a:xfrm>
            <a:off x="3804166" y="4106510"/>
            <a:ext cx="886531" cy="2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网络接口层</a:t>
            </a:r>
          </a:p>
        </p:txBody>
      </p:sp>
      <p:sp>
        <p:nvSpPr>
          <p:cNvPr id="136221" name="Text Box 9"/>
          <p:cNvSpPr txBox="1">
            <a:spLocks noChangeArrowheads="1"/>
          </p:cNvSpPr>
          <p:nvPr/>
        </p:nvSpPr>
        <p:spPr bwMode="auto">
          <a:xfrm>
            <a:off x="3846910" y="3742399"/>
            <a:ext cx="788379" cy="2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网际层 </a:t>
            </a:r>
            <a:r>
              <a:rPr kumimoji="1" lang="en-US" altLang="zh-CN" sz="1097" b="1">
                <a:latin typeface="微软雅黑" panose="020B0503020204020204" pitchFamily="34" charset="-122"/>
                <a:ea typeface="微软雅黑" panose="020B0503020204020204" pitchFamily="34" charset="-122"/>
              </a:rPr>
              <a:t>IP</a:t>
            </a:r>
          </a:p>
        </p:txBody>
      </p:sp>
      <p:sp>
        <p:nvSpPr>
          <p:cNvPr id="136222" name="Text Box 16"/>
          <p:cNvSpPr txBox="1">
            <a:spLocks noChangeArrowheads="1"/>
          </p:cNvSpPr>
          <p:nvPr/>
        </p:nvSpPr>
        <p:spPr bwMode="auto">
          <a:xfrm>
            <a:off x="3362484" y="2840037"/>
            <a:ext cx="1692324" cy="43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097" b="1">
                <a:latin typeface="微软雅黑" panose="020B0503020204020204" pitchFamily="34" charset="-122"/>
                <a:ea typeface="微软雅黑" panose="020B0503020204020204" pitchFamily="34" charset="-122"/>
              </a:rPr>
              <a:t>(</a:t>
            </a:r>
            <a:r>
              <a:rPr kumimoji="1" lang="zh-CN" altLang="en-US" sz="1097" b="1">
                <a:latin typeface="微软雅黑" panose="020B0503020204020204" pitchFamily="34" charset="-122"/>
                <a:ea typeface="微软雅黑" panose="020B0503020204020204" pitchFamily="34" charset="-122"/>
              </a:rPr>
              <a:t>各种应用层协议，如</a:t>
            </a:r>
          </a:p>
          <a:p>
            <a:pPr algn="ctr"/>
            <a:r>
              <a:rPr kumimoji="1" lang="en-US" altLang="zh-CN" sz="1097" b="1">
                <a:latin typeface="微软雅黑" panose="020B0503020204020204" pitchFamily="34" charset="-122"/>
                <a:ea typeface="微软雅黑" panose="020B0503020204020204" pitchFamily="34" charset="-122"/>
              </a:rPr>
              <a:t>DNS, HTTP, SMTP </a:t>
            </a:r>
            <a:r>
              <a:rPr kumimoji="1" lang="zh-CN" altLang="zh-CN" sz="1097" b="1">
                <a:latin typeface="微软雅黑" panose="020B0503020204020204" pitchFamily="34" charset="-122"/>
                <a:ea typeface="微软雅黑" panose="020B0503020204020204" pitchFamily="34" charset="-122"/>
              </a:rPr>
              <a:t>等</a:t>
            </a:r>
            <a:r>
              <a:rPr kumimoji="1" lang="en-US" altLang="zh-CN" sz="1097" b="1">
                <a:latin typeface="微软雅黑" panose="020B0503020204020204" pitchFamily="34" charset="-122"/>
                <a:ea typeface="微软雅黑" panose="020B0503020204020204" pitchFamily="34" charset="-122"/>
              </a:rPr>
              <a:t>)</a:t>
            </a:r>
          </a:p>
        </p:txBody>
      </p:sp>
      <p:sp>
        <p:nvSpPr>
          <p:cNvPr id="136223" name="Text Box 41"/>
          <p:cNvSpPr txBox="1">
            <a:spLocks noChangeArrowheads="1"/>
          </p:cNvSpPr>
          <p:nvPr/>
        </p:nvSpPr>
        <p:spPr bwMode="auto">
          <a:xfrm>
            <a:off x="3422642" y="3443196"/>
            <a:ext cx="1568843" cy="26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097" b="1">
                <a:latin typeface="微软雅黑" panose="020B0503020204020204" pitchFamily="34" charset="-122"/>
                <a:ea typeface="微软雅黑" panose="020B0503020204020204" pitchFamily="34" charset="-122"/>
              </a:rPr>
              <a:t>运输层 </a:t>
            </a:r>
            <a:r>
              <a:rPr kumimoji="1" lang="en-US" altLang="zh-CN" sz="1097" b="1">
                <a:latin typeface="微软雅黑" panose="020B0503020204020204" pitchFamily="34" charset="-122"/>
                <a:ea typeface="微软雅黑" panose="020B0503020204020204" pitchFamily="34" charset="-122"/>
              </a:rPr>
              <a:t>(TCP </a:t>
            </a:r>
            <a:r>
              <a:rPr kumimoji="1" lang="zh-CN" altLang="en-US" sz="1097" b="1">
                <a:latin typeface="微软雅黑" panose="020B0503020204020204" pitchFamily="34" charset="-122"/>
                <a:ea typeface="微软雅黑" panose="020B0503020204020204" pitchFamily="34" charset="-122"/>
              </a:rPr>
              <a:t>或 </a:t>
            </a:r>
            <a:r>
              <a:rPr kumimoji="1" lang="en-US" altLang="zh-CN" sz="1097" b="1">
                <a:latin typeface="微软雅黑" panose="020B0503020204020204" pitchFamily="34" charset="-122"/>
                <a:ea typeface="微软雅黑" panose="020B0503020204020204" pitchFamily="34" charset="-122"/>
              </a:rPr>
              <a:t>UDP)</a:t>
            </a:r>
          </a:p>
        </p:txBody>
      </p:sp>
      <p:sp>
        <p:nvSpPr>
          <p:cNvPr id="136224" name="Text Box 12"/>
          <p:cNvSpPr txBox="1">
            <a:spLocks noChangeArrowheads="1"/>
          </p:cNvSpPr>
          <p:nvPr/>
        </p:nvSpPr>
        <p:spPr bwMode="auto">
          <a:xfrm>
            <a:off x="3383064" y="2013665"/>
            <a:ext cx="1739816" cy="30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396" b="1">
                <a:latin typeface="微软雅黑" panose="020B0503020204020204" pitchFamily="34" charset="-122"/>
                <a:ea typeface="微软雅黑" panose="020B0503020204020204" pitchFamily="34" charset="-122"/>
              </a:rPr>
              <a:t>TCP/IP </a:t>
            </a:r>
            <a:r>
              <a:rPr kumimoji="1" lang="zh-CN" altLang="en-US" sz="1396" b="1">
                <a:latin typeface="微软雅黑" panose="020B0503020204020204" pitchFamily="34" charset="-122"/>
                <a:ea typeface="微软雅黑" panose="020B0503020204020204" pitchFamily="34" charset="-122"/>
              </a:rPr>
              <a:t>的体系结构</a:t>
            </a:r>
          </a:p>
        </p:txBody>
      </p:sp>
      <p:sp>
        <p:nvSpPr>
          <p:cNvPr id="136225" name="Text Box 95"/>
          <p:cNvSpPr txBox="1">
            <a:spLocks noChangeArrowheads="1"/>
          </p:cNvSpPr>
          <p:nvPr/>
        </p:nvSpPr>
        <p:spPr bwMode="auto">
          <a:xfrm>
            <a:off x="2091263" y="4655843"/>
            <a:ext cx="391023" cy="27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97" b="1">
                <a:latin typeface="微软雅黑" panose="020B0503020204020204" pitchFamily="34" charset="-122"/>
                <a:ea typeface="微软雅黑" panose="020B0503020204020204" pitchFamily="34" charset="-122"/>
              </a:rPr>
              <a:t>(a)</a:t>
            </a:r>
          </a:p>
        </p:txBody>
      </p:sp>
      <p:sp>
        <p:nvSpPr>
          <p:cNvPr id="136226" name="Text Box 96"/>
          <p:cNvSpPr txBox="1">
            <a:spLocks noChangeArrowheads="1"/>
          </p:cNvSpPr>
          <p:nvPr/>
        </p:nvSpPr>
        <p:spPr bwMode="auto">
          <a:xfrm>
            <a:off x="3948227" y="4655843"/>
            <a:ext cx="403689" cy="27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97" b="1">
                <a:latin typeface="微软雅黑" panose="020B0503020204020204" pitchFamily="34" charset="-122"/>
                <a:ea typeface="微软雅黑" panose="020B0503020204020204" pitchFamily="34" charset="-122"/>
              </a:rPr>
              <a:t>(b)</a:t>
            </a:r>
          </a:p>
        </p:txBody>
      </p:sp>
      <p:sp>
        <p:nvSpPr>
          <p:cNvPr id="136227" name="Text Box 97"/>
          <p:cNvSpPr txBox="1">
            <a:spLocks noChangeArrowheads="1"/>
          </p:cNvSpPr>
          <p:nvPr/>
        </p:nvSpPr>
        <p:spPr bwMode="auto">
          <a:xfrm>
            <a:off x="5991998" y="4655843"/>
            <a:ext cx="383108" cy="27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97" b="1">
                <a:latin typeface="微软雅黑" panose="020B0503020204020204" pitchFamily="34" charset="-122"/>
                <a:ea typeface="微软雅黑" panose="020B0503020204020204" pitchFamily="34" charset="-122"/>
              </a:rPr>
              <a:t>(c)</a:t>
            </a:r>
          </a:p>
        </p:txBody>
      </p:sp>
      <p:sp>
        <p:nvSpPr>
          <p:cNvPr id="136228" name="AutoShape 98"/>
          <p:cNvSpPr>
            <a:spLocks noChangeArrowheads="1"/>
          </p:cNvSpPr>
          <p:nvPr/>
        </p:nvSpPr>
        <p:spPr bwMode="auto">
          <a:xfrm>
            <a:off x="5558230" y="2352446"/>
            <a:ext cx="1334545" cy="2293898"/>
          </a:xfrm>
          <a:prstGeom prst="cube">
            <a:avLst>
              <a:gd name="adj" fmla="val 9144"/>
            </a:avLst>
          </a:prstGeom>
          <a:solidFill>
            <a:srgbClr val="FFC000"/>
          </a:solidFill>
          <a:ln w="19050">
            <a:solidFill>
              <a:schemeClr val="bg1"/>
            </a:solidFill>
            <a:miter lim="800000"/>
          </a:ln>
        </p:spPr>
        <p:txBody>
          <a:bodyPr wrap="none" anchor="ctr"/>
          <a:lstStyle/>
          <a:p>
            <a:endParaRPr lang="zh-CN" altLang="en-US" sz="1197" b="1">
              <a:solidFill>
                <a:srgbClr val="1956B9"/>
              </a:solidFill>
              <a:latin typeface="微软雅黑" panose="020B0503020204020204" pitchFamily="34" charset="-122"/>
              <a:ea typeface="微软雅黑" panose="020B0503020204020204" pitchFamily="34" charset="-122"/>
            </a:endParaRPr>
          </a:p>
        </p:txBody>
      </p:sp>
      <p:sp>
        <p:nvSpPr>
          <p:cNvPr id="136229" name="Freeform 101"/>
          <p:cNvSpPr/>
          <p:nvPr/>
        </p:nvSpPr>
        <p:spPr bwMode="auto">
          <a:xfrm>
            <a:off x="5558231" y="3223146"/>
            <a:ext cx="1325046" cy="169391"/>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795"/>
          </a:p>
        </p:txBody>
      </p:sp>
      <p:sp>
        <p:nvSpPr>
          <p:cNvPr id="136230" name="Freeform 102"/>
          <p:cNvSpPr/>
          <p:nvPr/>
        </p:nvSpPr>
        <p:spPr bwMode="auto">
          <a:xfrm>
            <a:off x="5558231" y="3535015"/>
            <a:ext cx="1325046" cy="172556"/>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795"/>
          </a:p>
        </p:txBody>
      </p:sp>
      <p:sp>
        <p:nvSpPr>
          <p:cNvPr id="136231" name="Freeform 103"/>
          <p:cNvSpPr/>
          <p:nvPr/>
        </p:nvSpPr>
        <p:spPr bwMode="auto">
          <a:xfrm>
            <a:off x="5556647" y="3846883"/>
            <a:ext cx="1326630" cy="174140"/>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795"/>
          </a:p>
        </p:txBody>
      </p:sp>
      <p:sp>
        <p:nvSpPr>
          <p:cNvPr id="136232" name="Freeform 104"/>
          <p:cNvSpPr/>
          <p:nvPr/>
        </p:nvSpPr>
        <p:spPr bwMode="auto">
          <a:xfrm>
            <a:off x="5555065" y="4158752"/>
            <a:ext cx="1326630" cy="169390"/>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795"/>
          </a:p>
        </p:txBody>
      </p:sp>
      <p:sp>
        <p:nvSpPr>
          <p:cNvPr id="136233" name="Text Box 106"/>
          <p:cNvSpPr txBox="1">
            <a:spLocks noChangeArrowheads="1"/>
          </p:cNvSpPr>
          <p:nvPr/>
        </p:nvSpPr>
        <p:spPr bwMode="auto">
          <a:xfrm>
            <a:off x="6003079" y="3424199"/>
            <a:ext cx="606324" cy="26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运输层</a:t>
            </a:r>
          </a:p>
        </p:txBody>
      </p:sp>
      <p:sp>
        <p:nvSpPr>
          <p:cNvPr id="136234" name="Text Box 107"/>
          <p:cNvSpPr txBox="1">
            <a:spLocks noChangeArrowheads="1"/>
          </p:cNvSpPr>
          <p:nvPr/>
        </p:nvSpPr>
        <p:spPr bwMode="auto">
          <a:xfrm>
            <a:off x="6010994" y="3748732"/>
            <a:ext cx="606323" cy="2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网络层</a:t>
            </a:r>
          </a:p>
        </p:txBody>
      </p:sp>
      <p:sp>
        <p:nvSpPr>
          <p:cNvPr id="136235" name="Text Box 108"/>
          <p:cNvSpPr txBox="1">
            <a:spLocks noChangeArrowheads="1"/>
          </p:cNvSpPr>
          <p:nvPr/>
        </p:nvSpPr>
        <p:spPr bwMode="auto">
          <a:xfrm>
            <a:off x="6010994" y="2748218"/>
            <a:ext cx="606323" cy="25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应用层</a:t>
            </a:r>
          </a:p>
        </p:txBody>
      </p:sp>
      <p:sp>
        <p:nvSpPr>
          <p:cNvPr id="136236" name="Text Box 110"/>
          <p:cNvSpPr txBox="1">
            <a:spLocks noChangeArrowheads="1"/>
          </p:cNvSpPr>
          <p:nvPr/>
        </p:nvSpPr>
        <p:spPr bwMode="auto">
          <a:xfrm>
            <a:off x="5908093" y="4043186"/>
            <a:ext cx="886531" cy="2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数据链路层</a:t>
            </a:r>
          </a:p>
        </p:txBody>
      </p:sp>
      <p:sp>
        <p:nvSpPr>
          <p:cNvPr id="136237" name="Text Box 111"/>
          <p:cNvSpPr txBox="1">
            <a:spLocks noChangeArrowheads="1"/>
          </p:cNvSpPr>
          <p:nvPr/>
        </p:nvSpPr>
        <p:spPr bwMode="auto">
          <a:xfrm>
            <a:off x="6010994" y="4356638"/>
            <a:ext cx="606323" cy="25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物理层</a:t>
            </a:r>
          </a:p>
        </p:txBody>
      </p:sp>
      <p:sp>
        <p:nvSpPr>
          <p:cNvPr id="136238" name="Text Box 112"/>
          <p:cNvSpPr txBox="1">
            <a:spLocks noChangeArrowheads="1"/>
          </p:cNvSpPr>
          <p:nvPr/>
        </p:nvSpPr>
        <p:spPr bwMode="auto">
          <a:xfrm>
            <a:off x="5619970" y="2358778"/>
            <a:ext cx="270475" cy="233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097" b="1">
              <a:latin typeface="微软雅黑" panose="020B0503020204020204" pitchFamily="34" charset="-122"/>
              <a:ea typeface="微软雅黑" panose="020B0503020204020204" pitchFamily="34" charset="-122"/>
            </a:endParaRPr>
          </a:p>
          <a:p>
            <a:pPr>
              <a:lnSpc>
                <a:spcPct val="190000"/>
              </a:lnSpc>
            </a:pPr>
            <a:r>
              <a:rPr kumimoji="1" lang="en-US" altLang="zh-CN" sz="1097" b="1">
                <a:latin typeface="微软雅黑" panose="020B0503020204020204" pitchFamily="34" charset="-122"/>
                <a:ea typeface="微软雅黑" panose="020B0503020204020204" pitchFamily="34" charset="-122"/>
              </a:rPr>
              <a:t>5</a:t>
            </a:r>
          </a:p>
          <a:p>
            <a:pPr>
              <a:lnSpc>
                <a:spcPct val="190000"/>
              </a:lnSpc>
            </a:pPr>
            <a:endParaRPr kumimoji="1" lang="en-US" altLang="zh-CN" sz="1097" b="1">
              <a:latin typeface="微软雅黑" panose="020B0503020204020204" pitchFamily="34" charset="-122"/>
              <a:ea typeface="微软雅黑" panose="020B0503020204020204" pitchFamily="34" charset="-122"/>
            </a:endParaRPr>
          </a:p>
          <a:p>
            <a:pPr>
              <a:lnSpc>
                <a:spcPct val="190000"/>
              </a:lnSpc>
            </a:pPr>
            <a:r>
              <a:rPr kumimoji="1" lang="en-US" altLang="zh-CN" sz="1097" b="1">
                <a:latin typeface="微软雅黑" panose="020B0503020204020204" pitchFamily="34" charset="-122"/>
                <a:ea typeface="微软雅黑" panose="020B0503020204020204" pitchFamily="34" charset="-122"/>
              </a:rPr>
              <a:t>4</a:t>
            </a:r>
          </a:p>
          <a:p>
            <a:pPr>
              <a:lnSpc>
                <a:spcPct val="190000"/>
              </a:lnSpc>
            </a:pPr>
            <a:r>
              <a:rPr kumimoji="1" lang="en-US" altLang="zh-CN" sz="1097" b="1">
                <a:latin typeface="微软雅黑" panose="020B0503020204020204" pitchFamily="34" charset="-122"/>
                <a:ea typeface="微软雅黑" panose="020B0503020204020204" pitchFamily="34" charset="-122"/>
              </a:rPr>
              <a:t>3</a:t>
            </a:r>
          </a:p>
          <a:p>
            <a:pPr>
              <a:lnSpc>
                <a:spcPct val="190000"/>
              </a:lnSpc>
            </a:pPr>
            <a:r>
              <a:rPr kumimoji="1" lang="en-US" altLang="zh-CN" sz="1097" b="1">
                <a:latin typeface="微软雅黑" panose="020B0503020204020204" pitchFamily="34" charset="-122"/>
                <a:ea typeface="微软雅黑" panose="020B0503020204020204" pitchFamily="34" charset="-122"/>
              </a:rPr>
              <a:t>2</a:t>
            </a:r>
          </a:p>
          <a:p>
            <a:pPr>
              <a:lnSpc>
                <a:spcPct val="190000"/>
              </a:lnSpc>
            </a:pPr>
            <a:r>
              <a:rPr kumimoji="1" lang="en-US" altLang="zh-CN" sz="1097" b="1">
                <a:latin typeface="微软雅黑" panose="020B0503020204020204" pitchFamily="34" charset="-122"/>
                <a:ea typeface="微软雅黑" panose="020B0503020204020204" pitchFamily="34" charset="-122"/>
              </a:rPr>
              <a:t>1</a:t>
            </a:r>
          </a:p>
        </p:txBody>
      </p:sp>
      <p:sp>
        <p:nvSpPr>
          <p:cNvPr id="46" name="Text Box 113"/>
          <p:cNvSpPr txBox="1">
            <a:spLocks noChangeArrowheads="1"/>
          </p:cNvSpPr>
          <p:nvPr/>
        </p:nvSpPr>
        <p:spPr bwMode="auto">
          <a:xfrm>
            <a:off x="5284356" y="2008916"/>
            <a:ext cx="1795224" cy="30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396" b="1" dirty="0">
                <a:solidFill>
                  <a:schemeClr val="accent6">
                    <a:lumMod val="50000"/>
                  </a:schemeClr>
                </a:solidFill>
                <a:latin typeface="微软雅黑" panose="020B0503020204020204" pitchFamily="34" charset="-122"/>
                <a:ea typeface="微软雅黑" panose="020B0503020204020204" pitchFamily="34" charset="-122"/>
              </a:rPr>
              <a:t>五层协议的体系结构</a:t>
            </a:r>
          </a:p>
        </p:txBody>
      </p:sp>
      <p:sp>
        <p:nvSpPr>
          <p:cNvPr id="136240" name="Text Box 15"/>
          <p:cNvSpPr txBox="1">
            <a:spLocks noChangeArrowheads="1"/>
          </p:cNvSpPr>
          <p:nvPr/>
        </p:nvSpPr>
        <p:spPr bwMode="auto">
          <a:xfrm>
            <a:off x="3319741" y="4340807"/>
            <a:ext cx="1872795" cy="2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097" b="1">
                <a:latin typeface="微软雅黑" panose="020B0503020204020204" pitchFamily="34" charset="-122"/>
                <a:ea typeface="微软雅黑" panose="020B0503020204020204" pitchFamily="34" charset="-122"/>
              </a:rPr>
              <a:t>（这一层并没有具体内容）</a:t>
            </a:r>
          </a:p>
        </p:txBody>
      </p:sp>
      <p:sp>
        <p:nvSpPr>
          <p:cNvPr id="136241" name="矩形 47"/>
          <p:cNvSpPr>
            <a:spLocks noChangeArrowheads="1"/>
          </p:cNvSpPr>
          <p:nvPr/>
        </p:nvSpPr>
        <p:spPr bwMode="auto">
          <a:xfrm>
            <a:off x="1093916" y="4891723"/>
            <a:ext cx="6883277" cy="30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396" b="1">
                <a:solidFill>
                  <a:srgbClr val="0000FF"/>
                </a:solidFill>
                <a:latin typeface="微软雅黑" panose="020B0503020204020204" pitchFamily="34" charset="-122"/>
                <a:ea typeface="微软雅黑" panose="020B0503020204020204" pitchFamily="34" charset="-122"/>
              </a:rPr>
              <a:t>计算机网络体系结构：</a:t>
            </a:r>
            <a:r>
              <a:rPr lang="en-US" altLang="zh-CN" sz="1396" b="1">
                <a:solidFill>
                  <a:srgbClr val="0000FF"/>
                </a:solidFill>
                <a:latin typeface="微软雅黑" panose="020B0503020204020204" pitchFamily="34" charset="-122"/>
                <a:ea typeface="微软雅黑" panose="020B0503020204020204" pitchFamily="34" charset="-122"/>
              </a:rPr>
              <a:t>(a) OSI </a:t>
            </a:r>
            <a:r>
              <a:rPr lang="zh-CN" altLang="zh-CN" sz="1396" b="1">
                <a:solidFill>
                  <a:srgbClr val="0000FF"/>
                </a:solidFill>
                <a:latin typeface="微软雅黑" panose="020B0503020204020204" pitchFamily="34" charset="-122"/>
                <a:ea typeface="微软雅黑" panose="020B0503020204020204" pitchFamily="34" charset="-122"/>
              </a:rPr>
              <a:t>的七层协议；</a:t>
            </a:r>
            <a:r>
              <a:rPr lang="en-US" altLang="zh-CN" sz="1396" b="1">
                <a:solidFill>
                  <a:srgbClr val="0000FF"/>
                </a:solidFill>
                <a:latin typeface="微软雅黑" panose="020B0503020204020204" pitchFamily="34" charset="-122"/>
                <a:ea typeface="微软雅黑" panose="020B0503020204020204" pitchFamily="34" charset="-122"/>
              </a:rPr>
              <a:t>(b) TCP/IP </a:t>
            </a:r>
            <a:r>
              <a:rPr lang="zh-CN" altLang="zh-CN" sz="1396" b="1">
                <a:solidFill>
                  <a:srgbClr val="0000FF"/>
                </a:solidFill>
                <a:latin typeface="微软雅黑" panose="020B0503020204020204" pitchFamily="34" charset="-122"/>
                <a:ea typeface="微软雅黑" panose="020B0503020204020204" pitchFamily="34" charset="-122"/>
              </a:rPr>
              <a:t>的四层协议；</a:t>
            </a:r>
            <a:r>
              <a:rPr lang="en-US" altLang="zh-CN" sz="1396" b="1">
                <a:solidFill>
                  <a:srgbClr val="0000FF"/>
                </a:solidFill>
                <a:latin typeface="微软雅黑" panose="020B0503020204020204" pitchFamily="34" charset="-122"/>
                <a:ea typeface="微软雅黑" panose="020B0503020204020204" pitchFamily="34" charset="-122"/>
              </a:rPr>
              <a:t>(c) </a:t>
            </a:r>
            <a:r>
              <a:rPr lang="zh-CN" altLang="zh-CN" sz="1396" b="1">
                <a:solidFill>
                  <a:srgbClr val="0000FF"/>
                </a:solidFill>
                <a:latin typeface="微软雅黑" panose="020B0503020204020204" pitchFamily="34" charset="-122"/>
                <a:ea typeface="微软雅黑" panose="020B0503020204020204" pitchFamily="34" charset="-122"/>
              </a:rPr>
              <a:t>五层协议</a:t>
            </a:r>
            <a:endParaRPr lang="zh-CN" altLang="en-US" sz="1396" b="1">
              <a:solidFill>
                <a:srgbClr val="0000FF"/>
              </a:solidFill>
              <a:latin typeface="微软雅黑" panose="020B0503020204020204" pitchFamily="34" charset="-122"/>
              <a:ea typeface="微软雅黑" panose="020B0503020204020204" pitchFamily="34" charset="-122"/>
            </a:endParaRPr>
          </a:p>
        </p:txBody>
      </p:sp>
      <p:sp>
        <p:nvSpPr>
          <p:cNvPr id="48" name="AutoShape 5"/>
          <p:cNvSpPr>
            <a:spLocks noChangeArrowheads="1"/>
          </p:cNvSpPr>
          <p:nvPr/>
        </p:nvSpPr>
        <p:spPr bwMode="auto">
          <a:xfrm>
            <a:off x="503669" y="1502253"/>
            <a:ext cx="8111262" cy="38785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49" name="Rectangle 6"/>
          <p:cNvSpPr>
            <a:spLocks noChangeArrowheads="1"/>
          </p:cNvSpPr>
          <p:nvPr/>
        </p:nvSpPr>
        <p:spPr bwMode="auto">
          <a:xfrm>
            <a:off x="2319745" y="1459446"/>
            <a:ext cx="4479111" cy="4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smtClean="0">
                <a:solidFill>
                  <a:schemeClr val="bg1"/>
                </a:solidFill>
                <a:latin typeface="微软雅黑" panose="020B0503020204020204" pitchFamily="34" charset="-122"/>
                <a:ea typeface="微软雅黑" panose="020B0503020204020204" pitchFamily="34" charset="-122"/>
              </a:rPr>
              <a:t>1.6.3  </a:t>
            </a:r>
            <a:r>
              <a:rPr lang="zh-CN" altLang="zh-CN" sz="2393" b="1" dirty="0">
                <a:solidFill>
                  <a:schemeClr val="bg1"/>
                </a:solidFill>
                <a:latin typeface="微软雅黑" panose="020B0503020204020204" pitchFamily="34" charset="-122"/>
                <a:ea typeface="微软雅黑" panose="020B0503020204020204" pitchFamily="34" charset="-122"/>
              </a:rPr>
              <a:t>具有五层协议的体系结构</a:t>
            </a:r>
            <a:endParaRPr lang="zh-CN" altLang="en-US" sz="2393"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93372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AutoShape 5"/>
          <p:cNvSpPr>
            <a:spLocks noChangeArrowheads="1"/>
          </p:cNvSpPr>
          <p:nvPr/>
        </p:nvSpPr>
        <p:spPr bwMode="auto">
          <a:xfrm>
            <a:off x="503669" y="1480164"/>
            <a:ext cx="8111262" cy="351446"/>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37219" name="Rectangle 6"/>
          <p:cNvSpPr>
            <a:spLocks noChangeArrowheads="1"/>
          </p:cNvSpPr>
          <p:nvPr/>
        </p:nvSpPr>
        <p:spPr bwMode="auto">
          <a:xfrm>
            <a:off x="3357735" y="1456416"/>
            <a:ext cx="2485452"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五层协议的体系结构</a:t>
            </a:r>
          </a:p>
        </p:txBody>
      </p:sp>
      <p:sp>
        <p:nvSpPr>
          <p:cNvPr id="4" name="圆角矩形 3"/>
          <p:cNvSpPr/>
          <p:nvPr/>
        </p:nvSpPr>
        <p:spPr>
          <a:xfrm>
            <a:off x="503669" y="1939576"/>
            <a:ext cx="8111262" cy="326445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137223" name="Text Box 4"/>
          <p:cNvSpPr txBox="1">
            <a:spLocks noChangeArrowheads="1"/>
          </p:cNvSpPr>
          <p:nvPr/>
        </p:nvSpPr>
        <p:spPr bwMode="auto">
          <a:xfrm>
            <a:off x="2418962" y="4022607"/>
            <a:ext cx="1207225" cy="33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96" b="1">
                <a:solidFill>
                  <a:srgbClr val="000099"/>
                </a:solidFill>
                <a:ea typeface="黑体" panose="02010609060101010101" pitchFamily="49" charset="-122"/>
              </a:rPr>
              <a:t>数据链路层</a:t>
            </a:r>
          </a:p>
        </p:txBody>
      </p:sp>
      <p:grpSp>
        <p:nvGrpSpPr>
          <p:cNvPr id="137224" name="Group 5"/>
          <p:cNvGrpSpPr/>
          <p:nvPr/>
        </p:nvGrpSpPr>
        <p:grpSpPr bwMode="auto">
          <a:xfrm>
            <a:off x="2183082" y="2189388"/>
            <a:ext cx="1804723" cy="2813151"/>
            <a:chOff x="673" y="1389"/>
            <a:chExt cx="1535" cy="2041"/>
          </a:xfrm>
        </p:grpSpPr>
        <p:sp>
          <p:nvSpPr>
            <p:cNvPr id="137235" name="AutoShape 6"/>
            <p:cNvSpPr>
              <a:spLocks noChangeArrowheads="1"/>
            </p:cNvSpPr>
            <p:nvPr/>
          </p:nvSpPr>
          <p:spPr bwMode="auto">
            <a:xfrm>
              <a:off x="673" y="1389"/>
              <a:ext cx="1535" cy="2041"/>
            </a:xfrm>
            <a:prstGeom prst="cube">
              <a:avLst>
                <a:gd name="adj" fmla="val 9250"/>
              </a:avLst>
            </a:prstGeom>
            <a:solidFill>
              <a:srgbClr val="0089FA"/>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b="1">
                <a:solidFill>
                  <a:srgbClr val="000099"/>
                </a:solidFill>
                <a:ea typeface="黑体" panose="02010609060101010101" pitchFamily="49" charset="-122"/>
              </a:endParaRPr>
            </a:p>
          </p:txBody>
        </p:sp>
        <p:sp>
          <p:nvSpPr>
            <p:cNvPr id="137236" name="Freeform 7"/>
            <p:cNvSpPr/>
            <p:nvPr/>
          </p:nvSpPr>
          <p:spPr bwMode="auto">
            <a:xfrm>
              <a:off x="673" y="2920"/>
              <a:ext cx="1535" cy="134"/>
            </a:xfrm>
            <a:custGeom>
              <a:avLst/>
              <a:gdLst>
                <a:gd name="T0" fmla="*/ 0 w 1200"/>
                <a:gd name="T1" fmla="*/ 134 h 120"/>
                <a:gd name="T2" fmla="*/ 1382 w 1200"/>
                <a:gd name="T3" fmla="*/ 134 h 120"/>
                <a:gd name="T4" fmla="*/ 1535 w 1200"/>
                <a:gd name="T5" fmla="*/ 0 h 120"/>
                <a:gd name="T6" fmla="*/ 0 60000 65536"/>
                <a:gd name="T7" fmla="*/ 0 60000 65536"/>
                <a:gd name="T8" fmla="*/ 0 60000 65536"/>
              </a:gdLst>
              <a:ahLst/>
              <a:cxnLst>
                <a:cxn ang="T6">
                  <a:pos x="T0" y="T1"/>
                </a:cxn>
                <a:cxn ang="T7">
                  <a:pos x="T2" y="T3"/>
                </a:cxn>
                <a:cxn ang="T8">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37237" name="Freeform 8"/>
            <p:cNvSpPr/>
            <p:nvPr/>
          </p:nvSpPr>
          <p:spPr bwMode="auto">
            <a:xfrm>
              <a:off x="673" y="2530"/>
              <a:ext cx="1535" cy="134"/>
            </a:xfrm>
            <a:custGeom>
              <a:avLst/>
              <a:gdLst>
                <a:gd name="T0" fmla="*/ 0 w 1200"/>
                <a:gd name="T1" fmla="*/ 134 h 120"/>
                <a:gd name="T2" fmla="*/ 1382 w 1200"/>
                <a:gd name="T3" fmla="*/ 134 h 120"/>
                <a:gd name="T4" fmla="*/ 1535 w 1200"/>
                <a:gd name="T5" fmla="*/ 0 h 120"/>
                <a:gd name="T6" fmla="*/ 0 60000 65536"/>
                <a:gd name="T7" fmla="*/ 0 60000 65536"/>
                <a:gd name="T8" fmla="*/ 0 60000 65536"/>
              </a:gdLst>
              <a:ahLst/>
              <a:cxnLst>
                <a:cxn ang="T6">
                  <a:pos x="T0" y="T1"/>
                </a:cxn>
                <a:cxn ang="T7">
                  <a:pos x="T2" y="T3"/>
                </a:cxn>
                <a:cxn ang="T8">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37238" name="Freeform 9"/>
            <p:cNvSpPr/>
            <p:nvPr/>
          </p:nvSpPr>
          <p:spPr bwMode="auto">
            <a:xfrm>
              <a:off x="673" y="2147"/>
              <a:ext cx="1535" cy="135"/>
            </a:xfrm>
            <a:custGeom>
              <a:avLst/>
              <a:gdLst>
                <a:gd name="T0" fmla="*/ 0 w 1200"/>
                <a:gd name="T1" fmla="*/ 135 h 120"/>
                <a:gd name="T2" fmla="*/ 1382 w 1200"/>
                <a:gd name="T3" fmla="*/ 135 h 120"/>
                <a:gd name="T4" fmla="*/ 1535 w 1200"/>
                <a:gd name="T5" fmla="*/ 0 h 120"/>
                <a:gd name="T6" fmla="*/ 0 60000 65536"/>
                <a:gd name="T7" fmla="*/ 0 60000 65536"/>
                <a:gd name="T8" fmla="*/ 0 60000 65536"/>
              </a:gdLst>
              <a:ahLst/>
              <a:cxnLst>
                <a:cxn ang="T6">
                  <a:pos x="T0" y="T1"/>
                </a:cxn>
                <a:cxn ang="T7">
                  <a:pos x="T2" y="T3"/>
                </a:cxn>
                <a:cxn ang="T8">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37239" name="Freeform 10"/>
            <p:cNvSpPr/>
            <p:nvPr/>
          </p:nvSpPr>
          <p:spPr bwMode="auto">
            <a:xfrm>
              <a:off x="673" y="1765"/>
              <a:ext cx="1535" cy="134"/>
            </a:xfrm>
            <a:custGeom>
              <a:avLst/>
              <a:gdLst>
                <a:gd name="T0" fmla="*/ 0 w 1200"/>
                <a:gd name="T1" fmla="*/ 134 h 120"/>
                <a:gd name="T2" fmla="*/ 1382 w 1200"/>
                <a:gd name="T3" fmla="*/ 134 h 120"/>
                <a:gd name="T4" fmla="*/ 1535 w 1200"/>
                <a:gd name="T5" fmla="*/ 0 h 120"/>
                <a:gd name="T6" fmla="*/ 0 60000 65536"/>
                <a:gd name="T7" fmla="*/ 0 60000 65536"/>
                <a:gd name="T8" fmla="*/ 0 60000 65536"/>
              </a:gdLst>
              <a:ahLst/>
              <a:cxnLst>
                <a:cxn ang="T6">
                  <a:pos x="T0" y="T1"/>
                </a:cxn>
                <a:cxn ang="T7">
                  <a:pos x="T2" y="T3"/>
                </a:cxn>
                <a:cxn ang="T8">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grpSp>
      <p:sp>
        <p:nvSpPr>
          <p:cNvPr id="12" name="Text Box 11"/>
          <p:cNvSpPr txBox="1">
            <a:spLocks noChangeArrowheads="1"/>
          </p:cNvSpPr>
          <p:nvPr/>
        </p:nvSpPr>
        <p:spPr bwMode="auto">
          <a:xfrm>
            <a:off x="1885461" y="2449015"/>
            <a:ext cx="153243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596" b="1">
                <a:solidFill>
                  <a:srgbClr val="000099"/>
                </a:solidFill>
                <a:latin typeface="微软雅黑" panose="020B0503020204020204" pitchFamily="34" charset="-122"/>
                <a:ea typeface="微软雅黑" panose="020B0503020204020204" pitchFamily="34" charset="-122"/>
              </a:rPr>
              <a:t>5          </a:t>
            </a:r>
            <a:r>
              <a:rPr kumimoji="1" lang="zh-CN" altLang="en-US" sz="1596" b="1">
                <a:solidFill>
                  <a:schemeClr val="bg1"/>
                </a:solidFill>
                <a:latin typeface="微软雅黑" panose="020B0503020204020204" pitchFamily="34" charset="-122"/>
                <a:ea typeface="微软雅黑" panose="020B0503020204020204" pitchFamily="34" charset="-122"/>
              </a:rPr>
              <a:t>应用层</a:t>
            </a:r>
          </a:p>
        </p:txBody>
      </p:sp>
      <p:sp>
        <p:nvSpPr>
          <p:cNvPr id="13" name="Text Box 12"/>
          <p:cNvSpPr txBox="1">
            <a:spLocks noChangeArrowheads="1"/>
          </p:cNvSpPr>
          <p:nvPr/>
        </p:nvSpPr>
        <p:spPr bwMode="auto">
          <a:xfrm>
            <a:off x="1885461" y="2979350"/>
            <a:ext cx="153243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596" b="1">
                <a:solidFill>
                  <a:srgbClr val="000099"/>
                </a:solidFill>
                <a:latin typeface="微软雅黑" panose="020B0503020204020204" pitchFamily="34" charset="-122"/>
                <a:ea typeface="微软雅黑" panose="020B0503020204020204" pitchFamily="34" charset="-122"/>
              </a:rPr>
              <a:t>4       </a:t>
            </a:r>
            <a:r>
              <a:rPr kumimoji="1" lang="en-US" altLang="zh-CN" sz="1596" b="1">
                <a:solidFill>
                  <a:schemeClr val="bg1"/>
                </a:solidFill>
                <a:latin typeface="微软雅黑" panose="020B0503020204020204" pitchFamily="34" charset="-122"/>
                <a:ea typeface="微软雅黑" panose="020B0503020204020204" pitchFamily="34" charset="-122"/>
              </a:rPr>
              <a:t>   </a:t>
            </a:r>
            <a:r>
              <a:rPr kumimoji="1" lang="zh-CN" altLang="en-US" sz="1596" b="1">
                <a:solidFill>
                  <a:schemeClr val="bg1"/>
                </a:solidFill>
                <a:latin typeface="微软雅黑" panose="020B0503020204020204" pitchFamily="34" charset="-122"/>
                <a:ea typeface="微软雅黑" panose="020B0503020204020204" pitchFamily="34" charset="-122"/>
              </a:rPr>
              <a:t>运输层</a:t>
            </a:r>
          </a:p>
        </p:txBody>
      </p:sp>
      <p:sp>
        <p:nvSpPr>
          <p:cNvPr id="14" name="Text Box 13"/>
          <p:cNvSpPr txBox="1">
            <a:spLocks noChangeArrowheads="1"/>
          </p:cNvSpPr>
          <p:nvPr/>
        </p:nvSpPr>
        <p:spPr bwMode="auto">
          <a:xfrm>
            <a:off x="1885461" y="3504935"/>
            <a:ext cx="153243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596" b="1">
                <a:solidFill>
                  <a:srgbClr val="000099"/>
                </a:solidFill>
                <a:latin typeface="微软雅黑" panose="020B0503020204020204" pitchFamily="34" charset="-122"/>
                <a:ea typeface="微软雅黑" panose="020B0503020204020204" pitchFamily="34" charset="-122"/>
              </a:rPr>
              <a:t>3          </a:t>
            </a:r>
            <a:r>
              <a:rPr kumimoji="1" lang="zh-CN" altLang="en-US" sz="1596" b="1">
                <a:solidFill>
                  <a:schemeClr val="bg1"/>
                </a:solidFill>
                <a:latin typeface="微软雅黑" panose="020B0503020204020204" pitchFamily="34" charset="-122"/>
                <a:ea typeface="微软雅黑" panose="020B0503020204020204" pitchFamily="34" charset="-122"/>
              </a:rPr>
              <a:t>网络层</a:t>
            </a:r>
          </a:p>
        </p:txBody>
      </p:sp>
      <p:sp>
        <p:nvSpPr>
          <p:cNvPr id="15" name="Text Box 14"/>
          <p:cNvSpPr txBox="1">
            <a:spLocks noChangeArrowheads="1"/>
          </p:cNvSpPr>
          <p:nvPr/>
        </p:nvSpPr>
        <p:spPr bwMode="auto">
          <a:xfrm>
            <a:off x="1885462" y="4032106"/>
            <a:ext cx="1698655"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596" b="1">
                <a:solidFill>
                  <a:srgbClr val="000099"/>
                </a:solidFill>
                <a:latin typeface="微软雅黑" panose="020B0503020204020204" pitchFamily="34" charset="-122"/>
                <a:ea typeface="微软雅黑" panose="020B0503020204020204" pitchFamily="34" charset="-122"/>
              </a:rPr>
              <a:t>2      </a:t>
            </a:r>
            <a:r>
              <a:rPr kumimoji="1" lang="zh-CN" altLang="en-US" sz="1596" b="1">
                <a:solidFill>
                  <a:schemeClr val="bg1"/>
                </a:solidFill>
                <a:latin typeface="微软雅黑" panose="020B0503020204020204" pitchFamily="34" charset="-122"/>
                <a:ea typeface="微软雅黑" panose="020B0503020204020204" pitchFamily="34" charset="-122"/>
              </a:rPr>
              <a:t>数据链路层</a:t>
            </a:r>
          </a:p>
        </p:txBody>
      </p:sp>
      <p:sp>
        <p:nvSpPr>
          <p:cNvPr id="16" name="Text Box 15"/>
          <p:cNvSpPr txBox="1">
            <a:spLocks noChangeArrowheads="1"/>
          </p:cNvSpPr>
          <p:nvPr/>
        </p:nvSpPr>
        <p:spPr bwMode="auto">
          <a:xfrm>
            <a:off x="1885461" y="4571938"/>
            <a:ext cx="153243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596" b="1">
                <a:solidFill>
                  <a:srgbClr val="000099"/>
                </a:solidFill>
                <a:latin typeface="微软雅黑" panose="020B0503020204020204" pitchFamily="34" charset="-122"/>
                <a:ea typeface="微软雅黑" panose="020B0503020204020204" pitchFamily="34" charset="-122"/>
              </a:rPr>
              <a:t>1          </a:t>
            </a:r>
            <a:r>
              <a:rPr kumimoji="1" lang="zh-CN" altLang="en-US" sz="1596" b="1">
                <a:solidFill>
                  <a:schemeClr val="bg1"/>
                </a:solidFill>
                <a:latin typeface="微软雅黑" panose="020B0503020204020204" pitchFamily="34" charset="-122"/>
                <a:ea typeface="微软雅黑" panose="020B0503020204020204" pitchFamily="34" charset="-122"/>
              </a:rPr>
              <a:t>物理层</a:t>
            </a:r>
          </a:p>
        </p:txBody>
      </p:sp>
      <p:sp>
        <p:nvSpPr>
          <p:cNvPr id="17" name="矩形 16"/>
          <p:cNvSpPr>
            <a:spLocks noChangeArrowheads="1"/>
          </p:cNvSpPr>
          <p:nvPr/>
        </p:nvSpPr>
        <p:spPr bwMode="auto">
          <a:xfrm>
            <a:off x="4139782" y="2365110"/>
            <a:ext cx="3550871" cy="43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4950" indent="-284950">
              <a:lnSpc>
                <a:spcPts val="2692"/>
              </a:lnSpc>
              <a:spcBef>
                <a:spcPts val="598"/>
              </a:spcBef>
              <a:buClr>
                <a:srgbClr val="00B0F0"/>
              </a:buClr>
              <a:buFont typeface="Wingdings" panose="05000000000000000000" pitchFamily="2" charset="2"/>
              <a:buChar char="l"/>
            </a:pPr>
            <a:r>
              <a:rPr lang="zh-CN" altLang="en-US" sz="1596" b="1">
                <a:latin typeface="微软雅黑" panose="020B0503020204020204" pitchFamily="34" charset="-122"/>
                <a:ea typeface="微软雅黑" panose="020B0503020204020204" pitchFamily="34" charset="-122"/>
              </a:rPr>
              <a:t>应用层 </a:t>
            </a:r>
            <a:r>
              <a:rPr lang="en-US" altLang="zh-CN" sz="1596" b="1">
                <a:latin typeface="微软雅黑" panose="020B0503020204020204" pitchFamily="34" charset="-122"/>
                <a:ea typeface="微软雅黑" panose="020B0503020204020204" pitchFamily="34" charset="-122"/>
              </a:rPr>
              <a:t>(application layer)</a:t>
            </a:r>
          </a:p>
        </p:txBody>
      </p:sp>
      <p:sp>
        <p:nvSpPr>
          <p:cNvPr id="18" name="矩形 17"/>
          <p:cNvSpPr>
            <a:spLocks noChangeArrowheads="1"/>
          </p:cNvSpPr>
          <p:nvPr/>
        </p:nvSpPr>
        <p:spPr bwMode="auto">
          <a:xfrm>
            <a:off x="4139782" y="2895446"/>
            <a:ext cx="3550871" cy="43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4950" indent="-284950">
              <a:lnSpc>
                <a:spcPts val="2692"/>
              </a:lnSpc>
              <a:spcBef>
                <a:spcPts val="598"/>
              </a:spcBef>
              <a:buClr>
                <a:srgbClr val="00B0F0"/>
              </a:buClr>
              <a:buFont typeface="Wingdings" panose="05000000000000000000" pitchFamily="2" charset="2"/>
              <a:buChar char="l"/>
            </a:pPr>
            <a:r>
              <a:rPr lang="zh-CN" altLang="en-US" sz="1596" b="1">
                <a:latin typeface="微软雅黑" panose="020B0503020204020204" pitchFamily="34" charset="-122"/>
                <a:ea typeface="微软雅黑" panose="020B0503020204020204" pitchFamily="34" charset="-122"/>
              </a:rPr>
              <a:t>运输层 </a:t>
            </a:r>
            <a:r>
              <a:rPr lang="en-US" altLang="zh-CN" sz="1596" b="1">
                <a:latin typeface="微软雅黑" panose="020B0503020204020204" pitchFamily="34" charset="-122"/>
                <a:ea typeface="微软雅黑" panose="020B0503020204020204" pitchFamily="34" charset="-122"/>
              </a:rPr>
              <a:t>(transport layer)</a:t>
            </a:r>
          </a:p>
        </p:txBody>
      </p:sp>
      <p:sp>
        <p:nvSpPr>
          <p:cNvPr id="19" name="矩形 18"/>
          <p:cNvSpPr>
            <a:spLocks noChangeArrowheads="1"/>
          </p:cNvSpPr>
          <p:nvPr/>
        </p:nvSpPr>
        <p:spPr bwMode="auto">
          <a:xfrm>
            <a:off x="4139782" y="3421032"/>
            <a:ext cx="3550871" cy="43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4950" indent="-284950">
              <a:lnSpc>
                <a:spcPts val="2692"/>
              </a:lnSpc>
              <a:spcBef>
                <a:spcPts val="598"/>
              </a:spcBef>
              <a:buClr>
                <a:srgbClr val="00B0F0"/>
              </a:buClr>
              <a:buFont typeface="Wingdings" panose="05000000000000000000" pitchFamily="2" charset="2"/>
              <a:buChar char="l"/>
            </a:pPr>
            <a:r>
              <a:rPr lang="zh-CN" altLang="en-US" sz="1596" b="1">
                <a:latin typeface="微软雅黑" panose="020B0503020204020204" pitchFamily="34" charset="-122"/>
                <a:ea typeface="微软雅黑" panose="020B0503020204020204" pitchFamily="34" charset="-122"/>
              </a:rPr>
              <a:t>网络层 </a:t>
            </a:r>
            <a:r>
              <a:rPr lang="en-US" altLang="zh-CN" sz="1596" b="1">
                <a:latin typeface="微软雅黑" panose="020B0503020204020204" pitchFamily="34" charset="-122"/>
                <a:ea typeface="微软雅黑" panose="020B0503020204020204" pitchFamily="34" charset="-122"/>
              </a:rPr>
              <a:t>(network layer)</a:t>
            </a:r>
          </a:p>
        </p:txBody>
      </p:sp>
      <p:sp>
        <p:nvSpPr>
          <p:cNvPr id="20" name="矩形 19"/>
          <p:cNvSpPr>
            <a:spLocks noChangeArrowheads="1"/>
          </p:cNvSpPr>
          <p:nvPr/>
        </p:nvSpPr>
        <p:spPr bwMode="auto">
          <a:xfrm>
            <a:off x="4139782" y="3948201"/>
            <a:ext cx="3550871" cy="43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4950" indent="-284950">
              <a:lnSpc>
                <a:spcPts val="2692"/>
              </a:lnSpc>
              <a:spcBef>
                <a:spcPts val="598"/>
              </a:spcBef>
              <a:buClr>
                <a:srgbClr val="00B0F0"/>
              </a:buClr>
              <a:buFont typeface="Wingdings" panose="05000000000000000000" pitchFamily="2" charset="2"/>
              <a:buChar char="l"/>
            </a:pPr>
            <a:r>
              <a:rPr lang="zh-CN" altLang="en-US" sz="1596" b="1">
                <a:latin typeface="微软雅黑" panose="020B0503020204020204" pitchFamily="34" charset="-122"/>
                <a:ea typeface="微软雅黑" panose="020B0503020204020204" pitchFamily="34" charset="-122"/>
              </a:rPr>
              <a:t>数据链路层 </a:t>
            </a:r>
            <a:r>
              <a:rPr lang="en-US" altLang="zh-CN" sz="1596" b="1">
                <a:latin typeface="微软雅黑" panose="020B0503020204020204" pitchFamily="34" charset="-122"/>
                <a:ea typeface="微软雅黑" panose="020B0503020204020204" pitchFamily="34" charset="-122"/>
              </a:rPr>
              <a:t>(data link layer)</a:t>
            </a:r>
          </a:p>
        </p:txBody>
      </p:sp>
      <p:sp>
        <p:nvSpPr>
          <p:cNvPr id="21" name="矩形 20"/>
          <p:cNvSpPr>
            <a:spLocks noChangeArrowheads="1"/>
          </p:cNvSpPr>
          <p:nvPr/>
        </p:nvSpPr>
        <p:spPr bwMode="auto">
          <a:xfrm>
            <a:off x="4139782" y="4488035"/>
            <a:ext cx="3550871" cy="43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4950" indent="-284950">
              <a:lnSpc>
                <a:spcPts val="2692"/>
              </a:lnSpc>
              <a:spcBef>
                <a:spcPts val="598"/>
              </a:spcBef>
              <a:buClr>
                <a:srgbClr val="00B0F0"/>
              </a:buClr>
              <a:buFont typeface="Wingdings" panose="05000000000000000000" pitchFamily="2" charset="2"/>
              <a:buChar char="l"/>
            </a:pPr>
            <a:r>
              <a:rPr lang="zh-CN" altLang="en-US" sz="1596" b="1">
                <a:latin typeface="微软雅黑" panose="020B0503020204020204" pitchFamily="34" charset="-122"/>
                <a:ea typeface="微软雅黑" panose="020B0503020204020204" pitchFamily="34" charset="-122"/>
              </a:rPr>
              <a:t>物理层 </a:t>
            </a:r>
            <a:r>
              <a:rPr lang="en-US" altLang="zh-CN" sz="1596" b="1">
                <a:latin typeface="微软雅黑" panose="020B0503020204020204" pitchFamily="34" charset="-122"/>
                <a:ea typeface="微软雅黑" panose="020B0503020204020204" pitchFamily="34" charset="-122"/>
              </a:rPr>
              <a:t>(physical layer) </a:t>
            </a:r>
          </a:p>
        </p:txBody>
      </p:sp>
    </p:spTree>
    <p:extLst>
      <p:ext uri="{BB962C8B-B14F-4D97-AF65-F5344CB8AC3E}">
        <p14:creationId xmlns:p14="http://schemas.microsoft.com/office/powerpoint/2010/main" val="284738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50"/>
                                        <p:tgtEl>
                                          <p:spTgt spid="1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25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250"/>
                                        <p:tgtEl>
                                          <p:spTgt spid="1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up)">
                                      <p:cBhvr>
                                        <p:cTn id="18" dur="25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250"/>
                                        <p:tgtEl>
                                          <p:spTgt spid="1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up)">
                                      <p:cBhvr>
                                        <p:cTn id="26" dur="25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250"/>
                                        <p:tgtEl>
                                          <p:spTgt spid="1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25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250"/>
                                        <p:tgtEl>
                                          <p:spTgt spid="21"/>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AutoShape 5"/>
          <p:cNvSpPr>
            <a:spLocks noChangeArrowheads="1"/>
          </p:cNvSpPr>
          <p:nvPr/>
        </p:nvSpPr>
        <p:spPr bwMode="auto">
          <a:xfrm>
            <a:off x="503669" y="1480164"/>
            <a:ext cx="8031341" cy="351446"/>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38243" name="Rectangle 6"/>
          <p:cNvSpPr>
            <a:spLocks noChangeArrowheads="1"/>
          </p:cNvSpPr>
          <p:nvPr/>
        </p:nvSpPr>
        <p:spPr bwMode="auto">
          <a:xfrm>
            <a:off x="3083860" y="1456416"/>
            <a:ext cx="3033201"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主机 </a:t>
            </a:r>
            <a:r>
              <a:rPr lang="en-US" altLang="zh-CN" sz="1994" b="1">
                <a:solidFill>
                  <a:schemeClr val="bg1"/>
                </a:solidFill>
                <a:ea typeface="微软雅黑" panose="020B0503020204020204" pitchFamily="34" charset="-122"/>
              </a:rPr>
              <a:t>1 </a:t>
            </a:r>
            <a:r>
              <a:rPr lang="zh-CN" altLang="en-US" sz="1994" b="1">
                <a:solidFill>
                  <a:schemeClr val="bg1"/>
                </a:solidFill>
                <a:ea typeface="微软雅黑" panose="020B0503020204020204" pitchFamily="34" charset="-122"/>
              </a:rPr>
              <a:t>向主机 </a:t>
            </a:r>
            <a:r>
              <a:rPr lang="en-US" altLang="zh-CN" sz="1994" b="1">
                <a:solidFill>
                  <a:schemeClr val="bg1"/>
                </a:solidFill>
                <a:ea typeface="微软雅黑" panose="020B0503020204020204" pitchFamily="34" charset="-122"/>
              </a:rPr>
              <a:t>2 </a:t>
            </a:r>
            <a:r>
              <a:rPr lang="zh-CN" altLang="en-US" sz="1994" b="1">
                <a:solidFill>
                  <a:schemeClr val="bg1"/>
                </a:solidFill>
                <a:ea typeface="微软雅黑" panose="020B0503020204020204" pitchFamily="34" charset="-122"/>
              </a:rPr>
              <a:t>发送数据 </a:t>
            </a:r>
          </a:p>
        </p:txBody>
      </p:sp>
      <p:sp>
        <p:nvSpPr>
          <p:cNvPr id="4" name="圆角矩形 3"/>
          <p:cNvSpPr/>
          <p:nvPr/>
        </p:nvSpPr>
        <p:spPr>
          <a:xfrm>
            <a:off x="503669" y="1939576"/>
            <a:ext cx="8031341" cy="326445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5" name="AutoShape 4"/>
          <p:cNvSpPr>
            <a:spLocks noChangeArrowheads="1"/>
          </p:cNvSpPr>
          <p:nvPr/>
        </p:nvSpPr>
        <p:spPr bwMode="auto">
          <a:xfrm rot="16200000">
            <a:off x="4496769" y="1792824"/>
            <a:ext cx="270709" cy="6322863"/>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a:defRPr/>
            </a:pPr>
            <a:endParaRPr lang="zh-CN" altLang="en-US" sz="3191" b="1"/>
          </a:p>
        </p:txBody>
      </p:sp>
      <p:sp>
        <p:nvSpPr>
          <p:cNvPr id="138248" name="AutoShape 5"/>
          <p:cNvSpPr>
            <a:spLocks noChangeArrowheads="1"/>
          </p:cNvSpPr>
          <p:nvPr/>
        </p:nvSpPr>
        <p:spPr bwMode="auto">
          <a:xfrm>
            <a:off x="1706571" y="2889115"/>
            <a:ext cx="588910" cy="194561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38249" name="Text Box 6"/>
          <p:cNvSpPr txBox="1">
            <a:spLocks noChangeArrowheads="1"/>
          </p:cNvSpPr>
          <p:nvPr/>
        </p:nvSpPr>
        <p:spPr bwMode="auto">
          <a:xfrm>
            <a:off x="1947201" y="2958770"/>
            <a:ext cx="297621"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38250" name="Text Box 7"/>
          <p:cNvSpPr txBox="1">
            <a:spLocks noChangeArrowheads="1"/>
          </p:cNvSpPr>
          <p:nvPr/>
        </p:nvSpPr>
        <p:spPr bwMode="auto">
          <a:xfrm>
            <a:off x="1947201" y="3337128"/>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38251" name="Text Box 8"/>
          <p:cNvSpPr txBox="1">
            <a:spLocks noChangeArrowheads="1"/>
          </p:cNvSpPr>
          <p:nvPr/>
        </p:nvSpPr>
        <p:spPr bwMode="auto">
          <a:xfrm>
            <a:off x="1947201" y="368857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38252" name="Text Box 9"/>
          <p:cNvSpPr txBox="1">
            <a:spLocks noChangeArrowheads="1"/>
          </p:cNvSpPr>
          <p:nvPr/>
        </p:nvSpPr>
        <p:spPr bwMode="auto">
          <a:xfrm>
            <a:off x="1947201" y="4052685"/>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38253" name="Text Box 10"/>
          <p:cNvSpPr txBox="1">
            <a:spLocks noChangeArrowheads="1"/>
          </p:cNvSpPr>
          <p:nvPr/>
        </p:nvSpPr>
        <p:spPr bwMode="auto">
          <a:xfrm>
            <a:off x="1947201" y="445795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38254" name="Freeform 11"/>
          <p:cNvSpPr/>
          <p:nvPr/>
        </p:nvSpPr>
        <p:spPr bwMode="auto">
          <a:xfrm>
            <a:off x="1706571" y="3280136"/>
            <a:ext cx="596826"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38255" name="Freeform 12"/>
          <p:cNvSpPr/>
          <p:nvPr/>
        </p:nvSpPr>
        <p:spPr bwMode="auto">
          <a:xfrm>
            <a:off x="1712903" y="3653746"/>
            <a:ext cx="596826" cy="3957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38256" name="Freeform 13"/>
          <p:cNvSpPr/>
          <p:nvPr/>
        </p:nvSpPr>
        <p:spPr bwMode="auto">
          <a:xfrm>
            <a:off x="1697073" y="4027355"/>
            <a:ext cx="612656" cy="3957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38257" name="Freeform 14"/>
          <p:cNvSpPr/>
          <p:nvPr/>
        </p:nvSpPr>
        <p:spPr bwMode="auto">
          <a:xfrm>
            <a:off x="1697073" y="4412047"/>
            <a:ext cx="606324" cy="3957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38258" name="AutoShape 15"/>
          <p:cNvSpPr>
            <a:spLocks noChangeArrowheads="1"/>
          </p:cNvSpPr>
          <p:nvPr/>
        </p:nvSpPr>
        <p:spPr bwMode="auto">
          <a:xfrm>
            <a:off x="6992510" y="2868534"/>
            <a:ext cx="588910" cy="1966198"/>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38259" name="Text Box 16"/>
          <p:cNvSpPr txBox="1">
            <a:spLocks noChangeArrowheads="1"/>
          </p:cNvSpPr>
          <p:nvPr/>
        </p:nvSpPr>
        <p:spPr bwMode="auto">
          <a:xfrm>
            <a:off x="6948184" y="292552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38260" name="Text Box 17"/>
          <p:cNvSpPr txBox="1">
            <a:spLocks noChangeArrowheads="1"/>
          </p:cNvSpPr>
          <p:nvPr/>
        </p:nvSpPr>
        <p:spPr bwMode="auto">
          <a:xfrm>
            <a:off x="6948184" y="3333962"/>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38261" name="Text Box 18"/>
          <p:cNvSpPr txBox="1">
            <a:spLocks noChangeArrowheads="1"/>
          </p:cNvSpPr>
          <p:nvPr/>
        </p:nvSpPr>
        <p:spPr bwMode="auto">
          <a:xfrm>
            <a:off x="6954516" y="369490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38262" name="Text Box 19"/>
          <p:cNvSpPr txBox="1">
            <a:spLocks noChangeArrowheads="1"/>
          </p:cNvSpPr>
          <p:nvPr/>
        </p:nvSpPr>
        <p:spPr bwMode="auto">
          <a:xfrm>
            <a:off x="6965597" y="4059017"/>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38263" name="Text Box 20"/>
          <p:cNvSpPr txBox="1">
            <a:spLocks noChangeArrowheads="1"/>
          </p:cNvSpPr>
          <p:nvPr/>
        </p:nvSpPr>
        <p:spPr bwMode="auto">
          <a:xfrm>
            <a:off x="6948184" y="4426294"/>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38264" name="Freeform 21"/>
          <p:cNvSpPr/>
          <p:nvPr/>
        </p:nvSpPr>
        <p:spPr bwMode="auto">
          <a:xfrm>
            <a:off x="6992511" y="3257973"/>
            <a:ext cx="596825"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38265" name="Freeform 22"/>
          <p:cNvSpPr/>
          <p:nvPr/>
        </p:nvSpPr>
        <p:spPr bwMode="auto">
          <a:xfrm>
            <a:off x="6989344" y="3630001"/>
            <a:ext cx="596825" cy="41160"/>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38266" name="Freeform 23"/>
          <p:cNvSpPr/>
          <p:nvPr/>
        </p:nvSpPr>
        <p:spPr bwMode="auto">
          <a:xfrm>
            <a:off x="6983012" y="4005192"/>
            <a:ext cx="612655" cy="3799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38267" name="Freeform 24"/>
          <p:cNvSpPr/>
          <p:nvPr/>
        </p:nvSpPr>
        <p:spPr bwMode="auto">
          <a:xfrm>
            <a:off x="6983012" y="4389883"/>
            <a:ext cx="606323" cy="3799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38268" name="Text Box 29"/>
          <p:cNvSpPr txBox="1">
            <a:spLocks noChangeArrowheads="1"/>
          </p:cNvSpPr>
          <p:nvPr/>
        </p:nvSpPr>
        <p:spPr bwMode="auto">
          <a:xfrm>
            <a:off x="1562511" y="2065907"/>
            <a:ext cx="780463"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1</a:t>
            </a:r>
          </a:p>
        </p:txBody>
      </p:sp>
      <p:sp>
        <p:nvSpPr>
          <p:cNvPr id="138269" name="AutoShape 30"/>
          <p:cNvSpPr>
            <a:spLocks noChangeArrowheads="1"/>
          </p:cNvSpPr>
          <p:nvPr/>
        </p:nvSpPr>
        <p:spPr bwMode="auto">
          <a:xfrm>
            <a:off x="7096994" y="2545583"/>
            <a:ext cx="481259" cy="360945"/>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38270" name="AutoShape 32"/>
          <p:cNvSpPr>
            <a:spLocks noChangeArrowheads="1"/>
          </p:cNvSpPr>
          <p:nvPr/>
        </p:nvSpPr>
        <p:spPr bwMode="auto">
          <a:xfrm>
            <a:off x="1709738" y="2572496"/>
            <a:ext cx="482843" cy="36252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38271" name="Text Box 33"/>
          <p:cNvSpPr txBox="1">
            <a:spLocks noChangeArrowheads="1"/>
          </p:cNvSpPr>
          <p:nvPr/>
        </p:nvSpPr>
        <p:spPr bwMode="auto">
          <a:xfrm>
            <a:off x="1657496"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1</a:t>
            </a:r>
            <a:endParaRPr kumimoji="1" lang="en-US" altLang="zh-CN" sz="1596" b="1">
              <a:solidFill>
                <a:srgbClr val="0000FF"/>
              </a:solidFill>
              <a:latin typeface="Arial" panose="020B0604020202020204" pitchFamily="34" charset="0"/>
            </a:endParaRPr>
          </a:p>
        </p:txBody>
      </p:sp>
      <p:sp>
        <p:nvSpPr>
          <p:cNvPr id="138272" name="Text Box 41"/>
          <p:cNvSpPr txBox="1">
            <a:spLocks noChangeArrowheads="1"/>
          </p:cNvSpPr>
          <p:nvPr/>
        </p:nvSpPr>
        <p:spPr bwMode="auto">
          <a:xfrm>
            <a:off x="6883277" y="2065907"/>
            <a:ext cx="780464"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2</a:t>
            </a:r>
          </a:p>
        </p:txBody>
      </p:sp>
      <p:sp>
        <p:nvSpPr>
          <p:cNvPr id="138273" name="Text Box 33"/>
          <p:cNvSpPr txBox="1">
            <a:spLocks noChangeArrowheads="1"/>
          </p:cNvSpPr>
          <p:nvPr/>
        </p:nvSpPr>
        <p:spPr bwMode="auto">
          <a:xfrm>
            <a:off x="7052668"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2</a:t>
            </a:r>
          </a:p>
        </p:txBody>
      </p:sp>
      <p:sp>
        <p:nvSpPr>
          <p:cNvPr id="32" name="Text Box 31"/>
          <p:cNvSpPr txBox="1">
            <a:spLocks noChangeArrowheads="1"/>
          </p:cNvSpPr>
          <p:nvPr/>
        </p:nvSpPr>
        <p:spPr bwMode="auto">
          <a:xfrm>
            <a:off x="2447458" y="2493341"/>
            <a:ext cx="2512365"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396" b="1">
                <a:latin typeface="微软雅黑" panose="020B0503020204020204" pitchFamily="34" charset="-122"/>
                <a:ea typeface="微软雅黑" panose="020B0503020204020204" pitchFamily="34" charset="-122"/>
              </a:rPr>
              <a:t>应用进程数据先传送到应用层</a:t>
            </a:r>
          </a:p>
        </p:txBody>
      </p:sp>
      <p:sp>
        <p:nvSpPr>
          <p:cNvPr id="33" name="Text Box 32"/>
          <p:cNvSpPr txBox="1">
            <a:spLocks noChangeArrowheads="1"/>
          </p:cNvSpPr>
          <p:nvPr/>
        </p:nvSpPr>
        <p:spPr bwMode="auto">
          <a:xfrm>
            <a:off x="2447457" y="2806793"/>
            <a:ext cx="2965129" cy="30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396" b="1">
                <a:latin typeface="微软雅黑" panose="020B0503020204020204" pitchFamily="34" charset="-122"/>
                <a:ea typeface="微软雅黑" panose="020B0503020204020204" pitchFamily="34" charset="-122"/>
              </a:rPr>
              <a:t>加上应用层首部，成为应用层 </a:t>
            </a:r>
            <a:r>
              <a:rPr kumimoji="1" lang="en-US" altLang="zh-CN" sz="1396" b="1">
                <a:latin typeface="微软雅黑" panose="020B0503020204020204" pitchFamily="34" charset="-122"/>
                <a:ea typeface="微软雅黑" panose="020B0503020204020204" pitchFamily="34" charset="-122"/>
              </a:rPr>
              <a:t>PDU</a:t>
            </a:r>
          </a:p>
        </p:txBody>
      </p:sp>
      <p:sp>
        <p:nvSpPr>
          <p:cNvPr id="34" name="矩形 33"/>
          <p:cNvSpPr>
            <a:spLocks noChangeArrowheads="1"/>
          </p:cNvSpPr>
          <p:nvPr/>
        </p:nvSpPr>
        <p:spPr bwMode="auto">
          <a:xfrm>
            <a:off x="2545610" y="3164572"/>
            <a:ext cx="4169860" cy="798955"/>
          </a:xfrm>
          <a:prstGeom prst="rect">
            <a:avLst/>
          </a:prstGeom>
          <a:solidFill>
            <a:srgbClr val="CCFFFF"/>
          </a:solidFill>
          <a:ln w="9525">
            <a:solidFill>
              <a:srgbClr val="000099"/>
            </a:solidFill>
            <a:miter lim="800000"/>
          </a:ln>
        </p:spPr>
        <p:txBody>
          <a:bodyPr>
            <a:spAutoFit/>
          </a:bodyPr>
          <a:lstStyle/>
          <a:p>
            <a:pPr>
              <a:lnSpc>
                <a:spcPct val="110000"/>
              </a:lnSpc>
            </a:pPr>
            <a:r>
              <a:rPr kumimoji="1" lang="en-US" altLang="zh-CN" sz="1396" b="1">
                <a:latin typeface="微软雅黑" panose="020B0503020204020204" pitchFamily="34" charset="-122"/>
                <a:ea typeface="微软雅黑" panose="020B0503020204020204" pitchFamily="34" charset="-122"/>
              </a:rPr>
              <a:t>PDU (Protocol Data Unit)</a:t>
            </a:r>
            <a:r>
              <a:rPr kumimoji="1" lang="zh-CN" altLang="en-US" sz="1396" b="1">
                <a:latin typeface="微软雅黑" panose="020B0503020204020204" pitchFamily="34" charset="-122"/>
                <a:ea typeface="微软雅黑" panose="020B0503020204020204" pitchFamily="34" charset="-122"/>
              </a:rPr>
              <a:t>：协议数据单元。</a:t>
            </a:r>
            <a:endParaRPr kumimoji="1" lang="en-US" altLang="zh-CN" sz="1396" b="1">
              <a:latin typeface="微软雅黑" panose="020B0503020204020204" pitchFamily="34" charset="-122"/>
              <a:ea typeface="微软雅黑" panose="020B0503020204020204" pitchFamily="34" charset="-122"/>
            </a:endParaRPr>
          </a:p>
          <a:p>
            <a:pPr>
              <a:lnSpc>
                <a:spcPct val="110000"/>
              </a:lnSpc>
            </a:pPr>
            <a:r>
              <a:rPr kumimoji="1" lang="en-US" altLang="zh-CN" sz="1396" b="1">
                <a:latin typeface="微软雅黑" panose="020B0503020204020204" pitchFamily="34" charset="-122"/>
                <a:ea typeface="微软雅黑" panose="020B0503020204020204" pitchFamily="34" charset="-122"/>
              </a:rPr>
              <a:t>OSI </a:t>
            </a:r>
            <a:r>
              <a:rPr kumimoji="1" lang="zh-CN" altLang="zh-CN" sz="1396" b="1">
                <a:latin typeface="微软雅黑" panose="020B0503020204020204" pitchFamily="34" charset="-122"/>
                <a:ea typeface="微软雅黑" panose="020B0503020204020204" pitchFamily="34" charset="-122"/>
              </a:rPr>
              <a:t>参考模型把对等层次之间传送的数据单位称为该层的协议数据单元</a:t>
            </a:r>
            <a:r>
              <a:rPr kumimoji="1" lang="en-US" altLang="zh-CN" sz="1396" b="1">
                <a:latin typeface="微软雅黑" panose="020B0503020204020204" pitchFamily="34" charset="-122"/>
                <a:ea typeface="微软雅黑" panose="020B0503020204020204" pitchFamily="34" charset="-122"/>
              </a:rPr>
              <a:t> PDU</a:t>
            </a:r>
            <a:r>
              <a:rPr kumimoji="1" lang="zh-CN" altLang="en-US" sz="1396" b="1">
                <a:latin typeface="微软雅黑" panose="020B0503020204020204" pitchFamily="34" charset="-122"/>
                <a:ea typeface="微软雅黑" panose="020B0503020204020204" pitchFamily="34" charset="-122"/>
              </a:rPr>
              <a:t>。</a:t>
            </a:r>
            <a:endParaRPr kumimoji="1" lang="en-US" altLang="zh-CN" sz="1396" b="1">
              <a:latin typeface="微软雅黑" panose="020B0503020204020204" pitchFamily="34" charset="-122"/>
              <a:ea typeface="微软雅黑" panose="020B0503020204020204" pitchFamily="34" charset="-122"/>
            </a:endParaRPr>
          </a:p>
        </p:txBody>
      </p:sp>
      <p:sp>
        <p:nvSpPr>
          <p:cNvPr id="35" name="AutoShape 29"/>
          <p:cNvSpPr>
            <a:spLocks noChangeArrowheads="1"/>
          </p:cNvSpPr>
          <p:nvPr/>
        </p:nvSpPr>
        <p:spPr bwMode="auto">
          <a:xfrm flipV="1">
            <a:off x="1760397" y="2881198"/>
            <a:ext cx="213718" cy="360945"/>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sz="1795" b="1"/>
          </a:p>
        </p:txBody>
      </p:sp>
    </p:spTree>
    <p:extLst>
      <p:ext uri="{BB962C8B-B14F-4D97-AF65-F5344CB8AC3E}">
        <p14:creationId xmlns:p14="http://schemas.microsoft.com/office/powerpoint/2010/main" val="88690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250"/>
                                        <p:tgtEl>
                                          <p:spTgt spid="3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up)">
                                      <p:cBhvr>
                                        <p:cTn id="11" dur="250"/>
                                        <p:tgtEl>
                                          <p:spTgt spid="3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250"/>
                                        <p:tgtEl>
                                          <p:spTgt spid="3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up)">
                                      <p:cBhvr>
                                        <p:cTn id="18"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866" name="AutoShape 252"/>
          <p:cNvCxnSpPr>
            <a:cxnSpLocks noChangeShapeType="1"/>
            <a:stCxn id="36937" idx="7"/>
            <a:endCxn id="36935" idx="2"/>
          </p:cNvCxnSpPr>
          <p:nvPr/>
        </p:nvCxnSpPr>
        <p:spPr bwMode="auto">
          <a:xfrm flipV="1">
            <a:off x="3053782" y="2081232"/>
            <a:ext cx="1168321" cy="212134"/>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67" name="AutoShape 253"/>
          <p:cNvCxnSpPr>
            <a:cxnSpLocks noChangeShapeType="1"/>
            <a:endCxn id="36939" idx="1"/>
          </p:cNvCxnSpPr>
          <p:nvPr/>
        </p:nvCxnSpPr>
        <p:spPr bwMode="auto">
          <a:xfrm>
            <a:off x="5016814" y="2081232"/>
            <a:ext cx="842204" cy="212134"/>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68" name="AutoShape 254"/>
          <p:cNvCxnSpPr>
            <a:cxnSpLocks noChangeShapeType="1"/>
            <a:stCxn id="36937" idx="6"/>
          </p:cNvCxnSpPr>
          <p:nvPr/>
        </p:nvCxnSpPr>
        <p:spPr bwMode="auto">
          <a:xfrm>
            <a:off x="3169347" y="2418429"/>
            <a:ext cx="2586770" cy="0"/>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69" name="AutoShape 255"/>
          <p:cNvCxnSpPr>
            <a:cxnSpLocks noChangeShapeType="1"/>
            <a:endCxn id="36926" idx="7"/>
          </p:cNvCxnSpPr>
          <p:nvPr/>
        </p:nvCxnSpPr>
        <p:spPr bwMode="auto">
          <a:xfrm flipH="1">
            <a:off x="2097595" y="2537162"/>
            <a:ext cx="683895" cy="330865"/>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0" name="AutoShape 256"/>
          <p:cNvCxnSpPr>
            <a:cxnSpLocks noChangeShapeType="1"/>
            <a:endCxn id="36928" idx="1"/>
          </p:cNvCxnSpPr>
          <p:nvPr/>
        </p:nvCxnSpPr>
        <p:spPr bwMode="auto">
          <a:xfrm>
            <a:off x="2781490" y="2537162"/>
            <a:ext cx="542999" cy="330865"/>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1" name="AutoShape 257"/>
          <p:cNvCxnSpPr>
            <a:cxnSpLocks noChangeShapeType="1"/>
            <a:endCxn id="36930" idx="7"/>
          </p:cNvCxnSpPr>
          <p:nvPr/>
        </p:nvCxnSpPr>
        <p:spPr bwMode="auto">
          <a:xfrm flipH="1">
            <a:off x="5640551" y="2537162"/>
            <a:ext cx="511338" cy="330865"/>
          </a:xfrm>
          <a:prstGeom prst="straightConnector1">
            <a:avLst/>
          </a:prstGeom>
          <a:noFill/>
          <a:ln w="19050">
            <a:solidFill>
              <a:srgbClr val="85D1F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2" name="AutoShape 258"/>
          <p:cNvCxnSpPr>
            <a:cxnSpLocks noChangeShapeType="1"/>
            <a:endCxn id="36932" idx="1"/>
          </p:cNvCxnSpPr>
          <p:nvPr/>
        </p:nvCxnSpPr>
        <p:spPr bwMode="auto">
          <a:xfrm>
            <a:off x="6148723" y="2537162"/>
            <a:ext cx="490758" cy="330865"/>
          </a:xfrm>
          <a:prstGeom prst="straightConnector1">
            <a:avLst/>
          </a:prstGeom>
          <a:noFill/>
          <a:ln w="19050">
            <a:solidFill>
              <a:srgbClr val="85D1F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3" name="AutoShape 259"/>
          <p:cNvCxnSpPr>
            <a:cxnSpLocks noChangeShapeType="1"/>
          </p:cNvCxnSpPr>
          <p:nvPr/>
        </p:nvCxnSpPr>
        <p:spPr bwMode="auto">
          <a:xfrm flipH="1">
            <a:off x="1527683" y="3111823"/>
            <a:ext cx="297621" cy="516087"/>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4" name="AutoShape 260"/>
          <p:cNvCxnSpPr>
            <a:cxnSpLocks noChangeShapeType="1"/>
            <a:endCxn id="36894" idx="0"/>
          </p:cNvCxnSpPr>
          <p:nvPr/>
        </p:nvCxnSpPr>
        <p:spPr bwMode="auto">
          <a:xfrm>
            <a:off x="3166181" y="3904951"/>
            <a:ext cx="307120" cy="544583"/>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5" name="AutoShape 261"/>
          <p:cNvCxnSpPr>
            <a:cxnSpLocks noChangeShapeType="1"/>
          </p:cNvCxnSpPr>
          <p:nvPr/>
        </p:nvCxnSpPr>
        <p:spPr bwMode="auto">
          <a:xfrm flipH="1">
            <a:off x="3174096" y="3111823"/>
            <a:ext cx="436933" cy="498674"/>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6" name="AutoShape 262"/>
          <p:cNvCxnSpPr>
            <a:cxnSpLocks noChangeShapeType="1"/>
            <a:endCxn id="36916" idx="0"/>
          </p:cNvCxnSpPr>
          <p:nvPr/>
        </p:nvCxnSpPr>
        <p:spPr bwMode="auto">
          <a:xfrm flipH="1">
            <a:off x="4918663" y="3111823"/>
            <a:ext cx="376775" cy="498674"/>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7" name="AutoShape 263"/>
          <p:cNvCxnSpPr>
            <a:cxnSpLocks noChangeShapeType="1"/>
          </p:cNvCxnSpPr>
          <p:nvPr/>
        </p:nvCxnSpPr>
        <p:spPr bwMode="auto">
          <a:xfrm flipH="1">
            <a:off x="6536580" y="3111823"/>
            <a:ext cx="365693" cy="498674"/>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8" name="AutoShape 264"/>
          <p:cNvCxnSpPr>
            <a:cxnSpLocks noChangeShapeType="1"/>
            <a:endCxn id="36918" idx="0"/>
          </p:cNvCxnSpPr>
          <p:nvPr/>
        </p:nvCxnSpPr>
        <p:spPr bwMode="auto">
          <a:xfrm>
            <a:off x="5295438" y="3111823"/>
            <a:ext cx="463845" cy="498674"/>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9" name="AutoShape 265"/>
          <p:cNvCxnSpPr>
            <a:cxnSpLocks noChangeShapeType="1"/>
          </p:cNvCxnSpPr>
          <p:nvPr/>
        </p:nvCxnSpPr>
        <p:spPr bwMode="auto">
          <a:xfrm>
            <a:off x="3628443" y="3111823"/>
            <a:ext cx="345114" cy="493924"/>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AutoShape 266"/>
          <p:cNvCxnSpPr>
            <a:cxnSpLocks noChangeShapeType="1"/>
          </p:cNvCxnSpPr>
          <p:nvPr/>
        </p:nvCxnSpPr>
        <p:spPr bwMode="auto">
          <a:xfrm>
            <a:off x="6884861" y="3111823"/>
            <a:ext cx="432183" cy="493924"/>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AutoShape 267"/>
          <p:cNvCxnSpPr>
            <a:cxnSpLocks noChangeShapeType="1"/>
            <a:endCxn id="36896" idx="0"/>
          </p:cNvCxnSpPr>
          <p:nvPr/>
        </p:nvCxnSpPr>
        <p:spPr bwMode="auto">
          <a:xfrm flipH="1">
            <a:off x="2726082" y="3882789"/>
            <a:ext cx="421102" cy="566746"/>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268"/>
          <p:cNvCxnSpPr>
            <a:cxnSpLocks noChangeShapeType="1"/>
          </p:cNvCxnSpPr>
          <p:nvPr/>
        </p:nvCxnSpPr>
        <p:spPr bwMode="auto">
          <a:xfrm flipH="1">
            <a:off x="5550315" y="3952444"/>
            <a:ext cx="118732" cy="307120"/>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AutoShape 269"/>
          <p:cNvCxnSpPr>
            <a:cxnSpLocks noChangeShapeType="1"/>
            <a:endCxn id="36899" idx="0"/>
          </p:cNvCxnSpPr>
          <p:nvPr/>
        </p:nvCxnSpPr>
        <p:spPr bwMode="auto">
          <a:xfrm>
            <a:off x="4887000" y="3904952"/>
            <a:ext cx="9499" cy="362527"/>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270"/>
          <p:cNvCxnSpPr>
            <a:cxnSpLocks noChangeShapeType="1"/>
          </p:cNvCxnSpPr>
          <p:nvPr/>
        </p:nvCxnSpPr>
        <p:spPr bwMode="auto">
          <a:xfrm>
            <a:off x="4887001" y="3904951"/>
            <a:ext cx="546166" cy="449598"/>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5" name="AutoShape 283"/>
          <p:cNvCxnSpPr>
            <a:cxnSpLocks noChangeShapeType="1"/>
          </p:cNvCxnSpPr>
          <p:nvPr/>
        </p:nvCxnSpPr>
        <p:spPr bwMode="auto">
          <a:xfrm>
            <a:off x="5898594" y="3927115"/>
            <a:ext cx="101318" cy="307120"/>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6" name="AutoShape 284"/>
          <p:cNvCxnSpPr>
            <a:cxnSpLocks noChangeShapeType="1"/>
          </p:cNvCxnSpPr>
          <p:nvPr/>
        </p:nvCxnSpPr>
        <p:spPr bwMode="auto">
          <a:xfrm flipH="1">
            <a:off x="6307032" y="3952444"/>
            <a:ext cx="118732" cy="307120"/>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7" name="AutoShape 285"/>
          <p:cNvCxnSpPr>
            <a:cxnSpLocks noChangeShapeType="1"/>
          </p:cNvCxnSpPr>
          <p:nvPr/>
        </p:nvCxnSpPr>
        <p:spPr bwMode="auto">
          <a:xfrm>
            <a:off x="6655311" y="3927115"/>
            <a:ext cx="101318" cy="307120"/>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8" name="AutoShape 287"/>
          <p:cNvCxnSpPr>
            <a:cxnSpLocks noChangeShapeType="1"/>
          </p:cNvCxnSpPr>
          <p:nvPr/>
        </p:nvCxnSpPr>
        <p:spPr bwMode="auto">
          <a:xfrm flipH="1">
            <a:off x="4271177" y="3904951"/>
            <a:ext cx="615823" cy="467011"/>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9" name="AutoShape 289"/>
          <p:cNvCxnSpPr>
            <a:cxnSpLocks noChangeShapeType="1"/>
          </p:cNvCxnSpPr>
          <p:nvPr/>
        </p:nvCxnSpPr>
        <p:spPr bwMode="auto">
          <a:xfrm>
            <a:off x="7358204" y="3927115"/>
            <a:ext cx="101318" cy="307120"/>
          </a:xfrm>
          <a:prstGeom prst="straightConnector1">
            <a:avLst/>
          </a:prstGeom>
          <a:noFill/>
          <a:ln w="19050">
            <a:solidFill>
              <a:srgbClr val="0089F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90" name="矩形 7"/>
          <p:cNvSpPr>
            <a:spLocks noChangeArrowheads="1"/>
          </p:cNvSpPr>
          <p:nvPr/>
        </p:nvSpPr>
        <p:spPr bwMode="auto">
          <a:xfrm>
            <a:off x="1059087" y="1266837"/>
            <a:ext cx="6886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zh-CN" altLang="zh-CN" sz="2400" b="1" dirty="0">
                <a:solidFill>
                  <a:srgbClr val="7030A0"/>
                </a:solidFill>
                <a:latin typeface="微软雅黑" pitchFamily="34" charset="-122"/>
                <a:ea typeface="微软雅黑" pitchFamily="34" charset="-122"/>
              </a:rPr>
              <a:t>基于</a:t>
            </a:r>
            <a:r>
              <a:rPr lang="en-US" altLang="zh-CN" sz="2400" b="1" dirty="0">
                <a:solidFill>
                  <a:srgbClr val="7030A0"/>
                </a:solidFill>
                <a:latin typeface="微软雅黑" pitchFamily="34" charset="-122"/>
                <a:ea typeface="微软雅黑" pitchFamily="34" charset="-122"/>
              </a:rPr>
              <a:t> ISP </a:t>
            </a:r>
            <a:r>
              <a:rPr lang="zh-CN" altLang="zh-CN" sz="2400" b="1" dirty="0">
                <a:solidFill>
                  <a:srgbClr val="7030A0"/>
                </a:solidFill>
                <a:latin typeface="微软雅黑" pitchFamily="34" charset="-122"/>
                <a:ea typeface="微软雅黑" pitchFamily="34" charset="-122"/>
              </a:rPr>
              <a:t>的多层结构的互联网的概念示意图</a:t>
            </a:r>
            <a:endParaRPr lang="zh-CN" altLang="en-US" sz="2400" b="1" dirty="0">
              <a:solidFill>
                <a:srgbClr val="7030A0"/>
              </a:solidFill>
              <a:latin typeface="微软雅黑" pitchFamily="34" charset="-122"/>
              <a:ea typeface="微软雅黑" pitchFamily="34" charset="-122"/>
            </a:endParaRPr>
          </a:p>
        </p:txBody>
      </p:sp>
      <p:sp>
        <p:nvSpPr>
          <p:cNvPr id="36891" name="Line 271"/>
          <p:cNvSpPr>
            <a:spLocks noChangeShapeType="1"/>
          </p:cNvSpPr>
          <p:nvPr/>
        </p:nvSpPr>
        <p:spPr bwMode="auto">
          <a:xfrm>
            <a:off x="5669047" y="2999424"/>
            <a:ext cx="9704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36892" name="Rectangle 251"/>
          <p:cNvSpPr>
            <a:spLocks noChangeArrowheads="1"/>
          </p:cNvSpPr>
          <p:nvPr/>
        </p:nvSpPr>
        <p:spPr bwMode="auto">
          <a:xfrm>
            <a:off x="679146" y="4846890"/>
            <a:ext cx="7663740" cy="245379"/>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795">
              <a:solidFill>
                <a:srgbClr val="00CC00"/>
              </a:solidFill>
            </a:endParaRPr>
          </a:p>
        </p:txBody>
      </p:sp>
      <p:grpSp>
        <p:nvGrpSpPr>
          <p:cNvPr id="36893" name="Group 213"/>
          <p:cNvGrpSpPr>
            <a:grpSpLocks/>
          </p:cNvGrpSpPr>
          <p:nvPr/>
        </p:nvGrpSpPr>
        <p:grpSpPr bwMode="auto">
          <a:xfrm>
            <a:off x="3151933" y="4409956"/>
            <a:ext cx="626904" cy="348280"/>
            <a:chOff x="2569" y="3268"/>
            <a:chExt cx="542" cy="300"/>
          </a:xfrm>
        </p:grpSpPr>
        <p:sp>
          <p:nvSpPr>
            <p:cNvPr id="36954" name="Oval 1429"/>
            <p:cNvSpPr>
              <a:spLocks noChangeArrowheads="1"/>
            </p:cNvSpPr>
            <p:nvPr/>
          </p:nvSpPr>
          <p:spPr bwMode="auto">
            <a:xfrm>
              <a:off x="2695" y="3268"/>
              <a:ext cx="235" cy="81"/>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55" name="Oval 1430"/>
            <p:cNvSpPr>
              <a:spLocks noChangeArrowheads="1"/>
            </p:cNvSpPr>
            <p:nvPr/>
          </p:nvSpPr>
          <p:spPr bwMode="auto">
            <a:xfrm rot="900000">
              <a:off x="2893" y="3296"/>
              <a:ext cx="159" cy="66"/>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56" name="Oval 1431"/>
            <p:cNvSpPr>
              <a:spLocks noChangeArrowheads="1"/>
            </p:cNvSpPr>
            <p:nvPr/>
          </p:nvSpPr>
          <p:spPr bwMode="auto">
            <a:xfrm rot="1500000">
              <a:off x="2973" y="3363"/>
              <a:ext cx="138" cy="77"/>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57" name="Oval 1432"/>
            <p:cNvSpPr>
              <a:spLocks noChangeArrowheads="1"/>
            </p:cNvSpPr>
            <p:nvPr/>
          </p:nvSpPr>
          <p:spPr bwMode="auto">
            <a:xfrm rot="-1560000">
              <a:off x="2928" y="3439"/>
              <a:ext cx="168" cy="95"/>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58" name="Oval 1433"/>
            <p:cNvSpPr>
              <a:spLocks noChangeArrowheads="1"/>
            </p:cNvSpPr>
            <p:nvPr/>
          </p:nvSpPr>
          <p:spPr bwMode="auto">
            <a:xfrm>
              <a:off x="2723" y="3448"/>
              <a:ext cx="271" cy="120"/>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59" name="Oval 1434"/>
            <p:cNvSpPr>
              <a:spLocks noChangeArrowheads="1"/>
            </p:cNvSpPr>
            <p:nvPr/>
          </p:nvSpPr>
          <p:spPr bwMode="auto">
            <a:xfrm rot="1080000">
              <a:off x="2612" y="3448"/>
              <a:ext cx="152" cy="78"/>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60" name="Oval 1435"/>
            <p:cNvSpPr>
              <a:spLocks noChangeArrowheads="1"/>
            </p:cNvSpPr>
            <p:nvPr/>
          </p:nvSpPr>
          <p:spPr bwMode="auto">
            <a:xfrm>
              <a:off x="2569" y="3386"/>
              <a:ext cx="125" cy="79"/>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61" name="Oval 1436"/>
            <p:cNvSpPr>
              <a:spLocks noChangeArrowheads="1"/>
            </p:cNvSpPr>
            <p:nvPr/>
          </p:nvSpPr>
          <p:spPr bwMode="auto">
            <a:xfrm rot="-1860000">
              <a:off x="2589" y="3325"/>
              <a:ext cx="170" cy="78"/>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62" name="Freeform 1437"/>
            <p:cNvSpPr>
              <a:spLocks/>
            </p:cNvSpPr>
            <p:nvPr/>
          </p:nvSpPr>
          <p:spPr bwMode="auto">
            <a:xfrm>
              <a:off x="2628" y="3320"/>
              <a:ext cx="425" cy="204"/>
            </a:xfrm>
            <a:custGeom>
              <a:avLst/>
              <a:gdLst>
                <a:gd name="T0" fmla="*/ 62 w 738"/>
                <a:gd name="T1" fmla="*/ 41 h 407"/>
                <a:gd name="T2" fmla="*/ 84 w 738"/>
                <a:gd name="T3" fmla="*/ 39 h 407"/>
                <a:gd name="T4" fmla="*/ 105 w 738"/>
                <a:gd name="T5" fmla="*/ 36 h 407"/>
                <a:gd name="T6" fmla="*/ 124 w 738"/>
                <a:gd name="T7" fmla="*/ 34 h 407"/>
                <a:gd name="T8" fmla="*/ 136 w 738"/>
                <a:gd name="T9" fmla="*/ 23 h 407"/>
                <a:gd name="T10" fmla="*/ 117 w 738"/>
                <a:gd name="T11" fmla="*/ 21 h 407"/>
                <a:gd name="T12" fmla="*/ 99 w 738"/>
                <a:gd name="T13" fmla="*/ 23 h 407"/>
                <a:gd name="T14" fmla="*/ 90 w 738"/>
                <a:gd name="T15" fmla="*/ 23 h 407"/>
                <a:gd name="T16" fmla="*/ 108 w 738"/>
                <a:gd name="T17" fmla="*/ 13 h 407"/>
                <a:gd name="T18" fmla="*/ 130 w 738"/>
                <a:gd name="T19" fmla="*/ 8 h 407"/>
                <a:gd name="T20" fmla="*/ 149 w 738"/>
                <a:gd name="T21" fmla="*/ 5 h 407"/>
                <a:gd name="T22" fmla="*/ 167 w 738"/>
                <a:gd name="T23" fmla="*/ 3 h 407"/>
                <a:gd name="T24" fmla="*/ 186 w 738"/>
                <a:gd name="T25" fmla="*/ 0 h 407"/>
                <a:gd name="T26" fmla="*/ 204 w 738"/>
                <a:gd name="T27" fmla="*/ 0 h 407"/>
                <a:gd name="T28" fmla="*/ 223 w 738"/>
                <a:gd name="T29" fmla="*/ 0 h 407"/>
                <a:gd name="T30" fmla="*/ 267 w 738"/>
                <a:gd name="T31" fmla="*/ 0 h 407"/>
                <a:gd name="T32" fmla="*/ 291 w 738"/>
                <a:gd name="T33" fmla="*/ 0 h 407"/>
                <a:gd name="T34" fmla="*/ 313 w 738"/>
                <a:gd name="T35" fmla="*/ 8 h 407"/>
                <a:gd name="T36" fmla="*/ 328 w 738"/>
                <a:gd name="T37" fmla="*/ 18 h 407"/>
                <a:gd name="T38" fmla="*/ 347 w 738"/>
                <a:gd name="T39" fmla="*/ 26 h 407"/>
                <a:gd name="T40" fmla="*/ 366 w 738"/>
                <a:gd name="T41" fmla="*/ 29 h 407"/>
                <a:gd name="T42" fmla="*/ 384 w 738"/>
                <a:gd name="T43" fmla="*/ 39 h 407"/>
                <a:gd name="T44" fmla="*/ 400 w 738"/>
                <a:gd name="T45" fmla="*/ 49 h 407"/>
                <a:gd name="T46" fmla="*/ 412 w 738"/>
                <a:gd name="T47" fmla="*/ 64 h 407"/>
                <a:gd name="T48" fmla="*/ 415 w 738"/>
                <a:gd name="T49" fmla="*/ 82 h 407"/>
                <a:gd name="T50" fmla="*/ 418 w 738"/>
                <a:gd name="T51" fmla="*/ 98 h 407"/>
                <a:gd name="T52" fmla="*/ 418 w 738"/>
                <a:gd name="T53" fmla="*/ 113 h 407"/>
                <a:gd name="T54" fmla="*/ 418 w 738"/>
                <a:gd name="T55" fmla="*/ 129 h 407"/>
                <a:gd name="T56" fmla="*/ 424 w 738"/>
                <a:gd name="T57" fmla="*/ 144 h 407"/>
                <a:gd name="T58" fmla="*/ 424 w 738"/>
                <a:gd name="T59" fmla="*/ 160 h 407"/>
                <a:gd name="T60" fmla="*/ 412 w 738"/>
                <a:gd name="T61" fmla="*/ 175 h 407"/>
                <a:gd name="T62" fmla="*/ 390 w 738"/>
                <a:gd name="T63" fmla="*/ 183 h 407"/>
                <a:gd name="T64" fmla="*/ 372 w 738"/>
                <a:gd name="T65" fmla="*/ 190 h 407"/>
                <a:gd name="T66" fmla="*/ 353 w 738"/>
                <a:gd name="T67" fmla="*/ 198 h 407"/>
                <a:gd name="T68" fmla="*/ 335 w 738"/>
                <a:gd name="T69" fmla="*/ 201 h 407"/>
                <a:gd name="T70" fmla="*/ 310 w 738"/>
                <a:gd name="T71" fmla="*/ 203 h 407"/>
                <a:gd name="T72" fmla="*/ 288 w 738"/>
                <a:gd name="T73" fmla="*/ 203 h 407"/>
                <a:gd name="T74" fmla="*/ 270 w 738"/>
                <a:gd name="T75" fmla="*/ 203 h 407"/>
                <a:gd name="T76" fmla="*/ 251 w 738"/>
                <a:gd name="T77" fmla="*/ 203 h 407"/>
                <a:gd name="T78" fmla="*/ 232 w 738"/>
                <a:gd name="T79" fmla="*/ 203 h 407"/>
                <a:gd name="T80" fmla="*/ 214 w 738"/>
                <a:gd name="T81" fmla="*/ 203 h 407"/>
                <a:gd name="T82" fmla="*/ 195 w 738"/>
                <a:gd name="T83" fmla="*/ 203 h 407"/>
                <a:gd name="T84" fmla="*/ 177 w 738"/>
                <a:gd name="T85" fmla="*/ 203 h 407"/>
                <a:gd name="T86" fmla="*/ 155 w 738"/>
                <a:gd name="T87" fmla="*/ 203 h 407"/>
                <a:gd name="T88" fmla="*/ 136 w 738"/>
                <a:gd name="T89" fmla="*/ 203 h 407"/>
                <a:gd name="T90" fmla="*/ 117 w 738"/>
                <a:gd name="T91" fmla="*/ 203 h 407"/>
                <a:gd name="T92" fmla="*/ 99 w 738"/>
                <a:gd name="T93" fmla="*/ 196 h 407"/>
                <a:gd name="T94" fmla="*/ 81 w 738"/>
                <a:gd name="T95" fmla="*/ 190 h 407"/>
                <a:gd name="T96" fmla="*/ 62 w 738"/>
                <a:gd name="T97" fmla="*/ 183 h 407"/>
                <a:gd name="T98" fmla="*/ 47 w 738"/>
                <a:gd name="T99" fmla="*/ 170 h 407"/>
                <a:gd name="T100" fmla="*/ 34 w 738"/>
                <a:gd name="T101" fmla="*/ 160 h 407"/>
                <a:gd name="T102" fmla="*/ 22 w 738"/>
                <a:gd name="T103" fmla="*/ 144 h 407"/>
                <a:gd name="T104" fmla="*/ 9 w 738"/>
                <a:gd name="T105" fmla="*/ 126 h 407"/>
                <a:gd name="T106" fmla="*/ 0 w 738"/>
                <a:gd name="T107" fmla="*/ 108 h 407"/>
                <a:gd name="T108" fmla="*/ 0 w 738"/>
                <a:gd name="T109" fmla="*/ 93 h 407"/>
                <a:gd name="T110" fmla="*/ 3 w 738"/>
                <a:gd name="T111" fmla="*/ 75 h 407"/>
                <a:gd name="T112" fmla="*/ 16 w 738"/>
                <a:gd name="T113" fmla="*/ 62 h 407"/>
                <a:gd name="T114" fmla="*/ 31 w 738"/>
                <a:gd name="T115" fmla="*/ 54 h 407"/>
                <a:gd name="T116" fmla="*/ 50 w 738"/>
                <a:gd name="T117" fmla="*/ 49 h 407"/>
                <a:gd name="T118" fmla="*/ 65 w 738"/>
                <a:gd name="T119" fmla="*/ 41 h 407"/>
                <a:gd name="T120" fmla="*/ 74 w 738"/>
                <a:gd name="T121" fmla="*/ 49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5"/>
            </a:p>
          </p:txBody>
        </p:sp>
        <p:sp>
          <p:nvSpPr>
            <p:cNvPr id="36963" name="Freeform 1438"/>
            <p:cNvSpPr>
              <a:spLocks/>
            </p:cNvSpPr>
            <p:nvPr/>
          </p:nvSpPr>
          <p:spPr bwMode="auto">
            <a:xfrm>
              <a:off x="2710" y="3305"/>
              <a:ext cx="67" cy="59"/>
            </a:xfrm>
            <a:custGeom>
              <a:avLst/>
              <a:gdLst>
                <a:gd name="T0" fmla="*/ 3 w 117"/>
                <a:gd name="T1" fmla="*/ 33 h 118"/>
                <a:gd name="T2" fmla="*/ 0 w 117"/>
                <a:gd name="T3" fmla="*/ 26 h 118"/>
                <a:gd name="T4" fmla="*/ 0 w 117"/>
                <a:gd name="T5" fmla="*/ 18 h 118"/>
                <a:gd name="T6" fmla="*/ 9 w 117"/>
                <a:gd name="T7" fmla="*/ 13 h 118"/>
                <a:gd name="T8" fmla="*/ 18 w 117"/>
                <a:gd name="T9" fmla="*/ 8 h 118"/>
                <a:gd name="T10" fmla="*/ 27 w 117"/>
                <a:gd name="T11" fmla="*/ 0 h 118"/>
                <a:gd name="T12" fmla="*/ 36 w 117"/>
                <a:gd name="T13" fmla="*/ 0 h 118"/>
                <a:gd name="T14" fmla="*/ 45 w 117"/>
                <a:gd name="T15" fmla="*/ 0 h 118"/>
                <a:gd name="T16" fmla="*/ 48 w 117"/>
                <a:gd name="T17" fmla="*/ 8 h 118"/>
                <a:gd name="T18" fmla="*/ 54 w 117"/>
                <a:gd name="T19" fmla="*/ 16 h 118"/>
                <a:gd name="T20" fmla="*/ 60 w 117"/>
                <a:gd name="T21" fmla="*/ 23 h 118"/>
                <a:gd name="T22" fmla="*/ 64 w 117"/>
                <a:gd name="T23" fmla="*/ 31 h 118"/>
                <a:gd name="T24" fmla="*/ 66 w 117"/>
                <a:gd name="T25" fmla="*/ 38 h 118"/>
                <a:gd name="T26" fmla="*/ 66 w 117"/>
                <a:gd name="T27" fmla="*/ 46 h 118"/>
                <a:gd name="T28" fmla="*/ 66 w 117"/>
                <a:gd name="T29" fmla="*/ 54 h 118"/>
                <a:gd name="T30" fmla="*/ 57 w 117"/>
                <a:gd name="T31" fmla="*/ 59 h 118"/>
                <a:gd name="T32" fmla="*/ 48 w 117"/>
                <a:gd name="T33" fmla="*/ 59 h 118"/>
                <a:gd name="T34" fmla="*/ 40 w 117"/>
                <a:gd name="T35" fmla="*/ 59 h 118"/>
                <a:gd name="T36" fmla="*/ 30 w 117"/>
                <a:gd name="T37" fmla="*/ 59 h 118"/>
                <a:gd name="T38" fmla="*/ 21 w 117"/>
                <a:gd name="T39" fmla="*/ 56 h 118"/>
                <a:gd name="T40" fmla="*/ 12 w 117"/>
                <a:gd name="T41" fmla="*/ 51 h 118"/>
                <a:gd name="T42" fmla="*/ 6 w 117"/>
                <a:gd name="T43" fmla="*/ 43 h 118"/>
                <a:gd name="T44" fmla="*/ 3 w 117"/>
                <a:gd name="T45" fmla="*/ 36 h 118"/>
                <a:gd name="T46" fmla="*/ 3 w 117"/>
                <a:gd name="T47" fmla="*/ 33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5"/>
            </a:p>
          </p:txBody>
        </p:sp>
        <p:sp>
          <p:nvSpPr>
            <p:cNvPr id="36964" name="Freeform 1439"/>
            <p:cNvSpPr>
              <a:spLocks/>
            </p:cNvSpPr>
            <p:nvPr/>
          </p:nvSpPr>
          <p:spPr bwMode="auto">
            <a:xfrm>
              <a:off x="2869" y="3290"/>
              <a:ext cx="47" cy="43"/>
            </a:xfrm>
            <a:custGeom>
              <a:avLst/>
              <a:gdLst>
                <a:gd name="T0" fmla="*/ 0 w 82"/>
                <a:gd name="T1" fmla="*/ 0 h 87"/>
                <a:gd name="T2" fmla="*/ 9 w 82"/>
                <a:gd name="T3" fmla="*/ 5 h 87"/>
                <a:gd name="T4" fmla="*/ 18 w 82"/>
                <a:gd name="T5" fmla="*/ 10 h 87"/>
                <a:gd name="T6" fmla="*/ 28 w 82"/>
                <a:gd name="T7" fmla="*/ 10 h 87"/>
                <a:gd name="T8" fmla="*/ 37 w 82"/>
                <a:gd name="T9" fmla="*/ 15 h 87"/>
                <a:gd name="T10" fmla="*/ 44 w 82"/>
                <a:gd name="T11" fmla="*/ 23 h 87"/>
                <a:gd name="T12" fmla="*/ 46 w 82"/>
                <a:gd name="T13" fmla="*/ 30 h 87"/>
                <a:gd name="T14" fmla="*/ 46 w 82"/>
                <a:gd name="T15" fmla="*/ 38 h 87"/>
                <a:gd name="T16" fmla="*/ 37 w 82"/>
                <a:gd name="T17" fmla="*/ 43 h 87"/>
                <a:gd name="T18" fmla="*/ 28 w 82"/>
                <a:gd name="T19" fmla="*/ 43 h 87"/>
                <a:gd name="T20" fmla="*/ 15 w 82"/>
                <a:gd name="T21" fmla="*/ 40 h 87"/>
                <a:gd name="T22" fmla="*/ 6 w 82"/>
                <a:gd name="T23" fmla="*/ 35 h 87"/>
                <a:gd name="T24" fmla="*/ 3 w 82"/>
                <a:gd name="T25" fmla="*/ 28 h 87"/>
                <a:gd name="T26" fmla="*/ 0 w 82"/>
                <a:gd name="T27" fmla="*/ 20 h 87"/>
                <a:gd name="T28" fmla="*/ 0 w 82"/>
                <a:gd name="T29" fmla="*/ 12 h 87"/>
                <a:gd name="T30" fmla="*/ 6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5"/>
            </a:p>
          </p:txBody>
        </p:sp>
      </p:grpSp>
      <p:sp>
        <p:nvSpPr>
          <p:cNvPr id="36894" name="Text Box 1524"/>
          <p:cNvSpPr txBox="1">
            <a:spLocks noChangeArrowheads="1"/>
          </p:cNvSpPr>
          <p:nvPr/>
        </p:nvSpPr>
        <p:spPr bwMode="auto">
          <a:xfrm>
            <a:off x="3159848" y="4449535"/>
            <a:ext cx="628487" cy="26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a:latin typeface="微软雅黑" pitchFamily="34" charset="-122"/>
                <a:ea typeface="微软雅黑" pitchFamily="34" charset="-122"/>
              </a:rPr>
              <a:t>校园网</a:t>
            </a:r>
          </a:p>
        </p:txBody>
      </p:sp>
      <p:grpSp>
        <p:nvGrpSpPr>
          <p:cNvPr id="36895" name="Group 228"/>
          <p:cNvGrpSpPr>
            <a:grpSpLocks/>
          </p:cNvGrpSpPr>
          <p:nvPr/>
        </p:nvGrpSpPr>
        <p:grpSpPr bwMode="auto">
          <a:xfrm>
            <a:off x="2420546" y="4409956"/>
            <a:ext cx="628486" cy="348280"/>
            <a:chOff x="2569" y="3268"/>
            <a:chExt cx="542" cy="300"/>
          </a:xfrm>
        </p:grpSpPr>
        <p:sp>
          <p:nvSpPr>
            <p:cNvPr id="36943" name="Oval 1429"/>
            <p:cNvSpPr>
              <a:spLocks noChangeArrowheads="1"/>
            </p:cNvSpPr>
            <p:nvPr/>
          </p:nvSpPr>
          <p:spPr bwMode="auto">
            <a:xfrm>
              <a:off x="2695" y="3268"/>
              <a:ext cx="235" cy="81"/>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44" name="Oval 1430"/>
            <p:cNvSpPr>
              <a:spLocks noChangeArrowheads="1"/>
            </p:cNvSpPr>
            <p:nvPr/>
          </p:nvSpPr>
          <p:spPr bwMode="auto">
            <a:xfrm rot="900000">
              <a:off x="2893" y="3296"/>
              <a:ext cx="159" cy="66"/>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45" name="Oval 1431"/>
            <p:cNvSpPr>
              <a:spLocks noChangeArrowheads="1"/>
            </p:cNvSpPr>
            <p:nvPr/>
          </p:nvSpPr>
          <p:spPr bwMode="auto">
            <a:xfrm rot="1500000">
              <a:off x="2973" y="3363"/>
              <a:ext cx="138" cy="77"/>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46" name="Oval 1432"/>
            <p:cNvSpPr>
              <a:spLocks noChangeArrowheads="1"/>
            </p:cNvSpPr>
            <p:nvPr/>
          </p:nvSpPr>
          <p:spPr bwMode="auto">
            <a:xfrm rot="-1560000">
              <a:off x="2928" y="3439"/>
              <a:ext cx="168" cy="95"/>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47" name="Oval 1433"/>
            <p:cNvSpPr>
              <a:spLocks noChangeArrowheads="1"/>
            </p:cNvSpPr>
            <p:nvPr/>
          </p:nvSpPr>
          <p:spPr bwMode="auto">
            <a:xfrm>
              <a:off x="2723" y="3448"/>
              <a:ext cx="271" cy="120"/>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48" name="Oval 1434"/>
            <p:cNvSpPr>
              <a:spLocks noChangeArrowheads="1"/>
            </p:cNvSpPr>
            <p:nvPr/>
          </p:nvSpPr>
          <p:spPr bwMode="auto">
            <a:xfrm rot="1080000">
              <a:off x="2612" y="3448"/>
              <a:ext cx="152" cy="78"/>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49" name="Oval 1435"/>
            <p:cNvSpPr>
              <a:spLocks noChangeArrowheads="1"/>
            </p:cNvSpPr>
            <p:nvPr/>
          </p:nvSpPr>
          <p:spPr bwMode="auto">
            <a:xfrm>
              <a:off x="2569" y="3386"/>
              <a:ext cx="125" cy="79"/>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50" name="Oval 1436"/>
            <p:cNvSpPr>
              <a:spLocks noChangeArrowheads="1"/>
            </p:cNvSpPr>
            <p:nvPr/>
          </p:nvSpPr>
          <p:spPr bwMode="auto">
            <a:xfrm rot="-1860000">
              <a:off x="2589" y="3325"/>
              <a:ext cx="170" cy="78"/>
            </a:xfrm>
            <a:prstGeom prst="ellipse">
              <a:avLst/>
            </a:prstGeom>
            <a:solidFill>
              <a:srgbClr val="C5E5FB"/>
            </a:solid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endParaRPr lang="zh-CN" altLang="en-US" sz="1795"/>
            </a:p>
          </p:txBody>
        </p:sp>
        <p:sp>
          <p:nvSpPr>
            <p:cNvPr id="36951" name="Freeform 1437"/>
            <p:cNvSpPr>
              <a:spLocks/>
            </p:cNvSpPr>
            <p:nvPr/>
          </p:nvSpPr>
          <p:spPr bwMode="auto">
            <a:xfrm>
              <a:off x="2628" y="3320"/>
              <a:ext cx="425" cy="204"/>
            </a:xfrm>
            <a:custGeom>
              <a:avLst/>
              <a:gdLst>
                <a:gd name="T0" fmla="*/ 62 w 738"/>
                <a:gd name="T1" fmla="*/ 41 h 407"/>
                <a:gd name="T2" fmla="*/ 84 w 738"/>
                <a:gd name="T3" fmla="*/ 39 h 407"/>
                <a:gd name="T4" fmla="*/ 105 w 738"/>
                <a:gd name="T5" fmla="*/ 36 h 407"/>
                <a:gd name="T6" fmla="*/ 124 w 738"/>
                <a:gd name="T7" fmla="*/ 34 h 407"/>
                <a:gd name="T8" fmla="*/ 136 w 738"/>
                <a:gd name="T9" fmla="*/ 23 h 407"/>
                <a:gd name="T10" fmla="*/ 117 w 738"/>
                <a:gd name="T11" fmla="*/ 21 h 407"/>
                <a:gd name="T12" fmla="*/ 99 w 738"/>
                <a:gd name="T13" fmla="*/ 23 h 407"/>
                <a:gd name="T14" fmla="*/ 90 w 738"/>
                <a:gd name="T15" fmla="*/ 23 h 407"/>
                <a:gd name="T16" fmla="*/ 108 w 738"/>
                <a:gd name="T17" fmla="*/ 13 h 407"/>
                <a:gd name="T18" fmla="*/ 130 w 738"/>
                <a:gd name="T19" fmla="*/ 8 h 407"/>
                <a:gd name="T20" fmla="*/ 149 w 738"/>
                <a:gd name="T21" fmla="*/ 5 h 407"/>
                <a:gd name="T22" fmla="*/ 167 w 738"/>
                <a:gd name="T23" fmla="*/ 3 h 407"/>
                <a:gd name="T24" fmla="*/ 186 w 738"/>
                <a:gd name="T25" fmla="*/ 0 h 407"/>
                <a:gd name="T26" fmla="*/ 204 w 738"/>
                <a:gd name="T27" fmla="*/ 0 h 407"/>
                <a:gd name="T28" fmla="*/ 223 w 738"/>
                <a:gd name="T29" fmla="*/ 0 h 407"/>
                <a:gd name="T30" fmla="*/ 267 w 738"/>
                <a:gd name="T31" fmla="*/ 0 h 407"/>
                <a:gd name="T32" fmla="*/ 291 w 738"/>
                <a:gd name="T33" fmla="*/ 0 h 407"/>
                <a:gd name="T34" fmla="*/ 313 w 738"/>
                <a:gd name="T35" fmla="*/ 8 h 407"/>
                <a:gd name="T36" fmla="*/ 328 w 738"/>
                <a:gd name="T37" fmla="*/ 18 h 407"/>
                <a:gd name="T38" fmla="*/ 347 w 738"/>
                <a:gd name="T39" fmla="*/ 26 h 407"/>
                <a:gd name="T40" fmla="*/ 366 w 738"/>
                <a:gd name="T41" fmla="*/ 29 h 407"/>
                <a:gd name="T42" fmla="*/ 384 w 738"/>
                <a:gd name="T43" fmla="*/ 39 h 407"/>
                <a:gd name="T44" fmla="*/ 400 w 738"/>
                <a:gd name="T45" fmla="*/ 49 h 407"/>
                <a:gd name="T46" fmla="*/ 412 w 738"/>
                <a:gd name="T47" fmla="*/ 64 h 407"/>
                <a:gd name="T48" fmla="*/ 415 w 738"/>
                <a:gd name="T49" fmla="*/ 82 h 407"/>
                <a:gd name="T50" fmla="*/ 418 w 738"/>
                <a:gd name="T51" fmla="*/ 98 h 407"/>
                <a:gd name="T52" fmla="*/ 418 w 738"/>
                <a:gd name="T53" fmla="*/ 113 h 407"/>
                <a:gd name="T54" fmla="*/ 418 w 738"/>
                <a:gd name="T55" fmla="*/ 129 h 407"/>
                <a:gd name="T56" fmla="*/ 424 w 738"/>
                <a:gd name="T57" fmla="*/ 144 h 407"/>
                <a:gd name="T58" fmla="*/ 424 w 738"/>
                <a:gd name="T59" fmla="*/ 160 h 407"/>
                <a:gd name="T60" fmla="*/ 412 w 738"/>
                <a:gd name="T61" fmla="*/ 175 h 407"/>
                <a:gd name="T62" fmla="*/ 390 w 738"/>
                <a:gd name="T63" fmla="*/ 183 h 407"/>
                <a:gd name="T64" fmla="*/ 372 w 738"/>
                <a:gd name="T65" fmla="*/ 190 h 407"/>
                <a:gd name="T66" fmla="*/ 353 w 738"/>
                <a:gd name="T67" fmla="*/ 198 h 407"/>
                <a:gd name="T68" fmla="*/ 335 w 738"/>
                <a:gd name="T69" fmla="*/ 201 h 407"/>
                <a:gd name="T70" fmla="*/ 310 w 738"/>
                <a:gd name="T71" fmla="*/ 203 h 407"/>
                <a:gd name="T72" fmla="*/ 288 w 738"/>
                <a:gd name="T73" fmla="*/ 203 h 407"/>
                <a:gd name="T74" fmla="*/ 270 w 738"/>
                <a:gd name="T75" fmla="*/ 203 h 407"/>
                <a:gd name="T76" fmla="*/ 251 w 738"/>
                <a:gd name="T77" fmla="*/ 203 h 407"/>
                <a:gd name="T78" fmla="*/ 232 w 738"/>
                <a:gd name="T79" fmla="*/ 203 h 407"/>
                <a:gd name="T80" fmla="*/ 214 w 738"/>
                <a:gd name="T81" fmla="*/ 203 h 407"/>
                <a:gd name="T82" fmla="*/ 195 w 738"/>
                <a:gd name="T83" fmla="*/ 203 h 407"/>
                <a:gd name="T84" fmla="*/ 177 w 738"/>
                <a:gd name="T85" fmla="*/ 203 h 407"/>
                <a:gd name="T86" fmla="*/ 155 w 738"/>
                <a:gd name="T87" fmla="*/ 203 h 407"/>
                <a:gd name="T88" fmla="*/ 136 w 738"/>
                <a:gd name="T89" fmla="*/ 203 h 407"/>
                <a:gd name="T90" fmla="*/ 117 w 738"/>
                <a:gd name="T91" fmla="*/ 203 h 407"/>
                <a:gd name="T92" fmla="*/ 99 w 738"/>
                <a:gd name="T93" fmla="*/ 196 h 407"/>
                <a:gd name="T94" fmla="*/ 81 w 738"/>
                <a:gd name="T95" fmla="*/ 190 h 407"/>
                <a:gd name="T96" fmla="*/ 62 w 738"/>
                <a:gd name="T97" fmla="*/ 183 h 407"/>
                <a:gd name="T98" fmla="*/ 47 w 738"/>
                <a:gd name="T99" fmla="*/ 170 h 407"/>
                <a:gd name="T100" fmla="*/ 34 w 738"/>
                <a:gd name="T101" fmla="*/ 160 h 407"/>
                <a:gd name="T102" fmla="*/ 22 w 738"/>
                <a:gd name="T103" fmla="*/ 144 h 407"/>
                <a:gd name="T104" fmla="*/ 9 w 738"/>
                <a:gd name="T105" fmla="*/ 126 h 407"/>
                <a:gd name="T106" fmla="*/ 0 w 738"/>
                <a:gd name="T107" fmla="*/ 108 h 407"/>
                <a:gd name="T108" fmla="*/ 0 w 738"/>
                <a:gd name="T109" fmla="*/ 93 h 407"/>
                <a:gd name="T110" fmla="*/ 3 w 738"/>
                <a:gd name="T111" fmla="*/ 75 h 407"/>
                <a:gd name="T112" fmla="*/ 16 w 738"/>
                <a:gd name="T113" fmla="*/ 62 h 407"/>
                <a:gd name="T114" fmla="*/ 31 w 738"/>
                <a:gd name="T115" fmla="*/ 54 h 407"/>
                <a:gd name="T116" fmla="*/ 50 w 738"/>
                <a:gd name="T117" fmla="*/ 49 h 407"/>
                <a:gd name="T118" fmla="*/ 65 w 738"/>
                <a:gd name="T119" fmla="*/ 41 h 407"/>
                <a:gd name="T120" fmla="*/ 74 w 738"/>
                <a:gd name="T121" fmla="*/ 49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5"/>
            </a:p>
          </p:txBody>
        </p:sp>
        <p:sp>
          <p:nvSpPr>
            <p:cNvPr id="36952" name="Freeform 1438"/>
            <p:cNvSpPr>
              <a:spLocks/>
            </p:cNvSpPr>
            <p:nvPr/>
          </p:nvSpPr>
          <p:spPr bwMode="auto">
            <a:xfrm>
              <a:off x="2710" y="3305"/>
              <a:ext cx="67" cy="59"/>
            </a:xfrm>
            <a:custGeom>
              <a:avLst/>
              <a:gdLst>
                <a:gd name="T0" fmla="*/ 3 w 117"/>
                <a:gd name="T1" fmla="*/ 33 h 118"/>
                <a:gd name="T2" fmla="*/ 0 w 117"/>
                <a:gd name="T3" fmla="*/ 26 h 118"/>
                <a:gd name="T4" fmla="*/ 0 w 117"/>
                <a:gd name="T5" fmla="*/ 18 h 118"/>
                <a:gd name="T6" fmla="*/ 9 w 117"/>
                <a:gd name="T7" fmla="*/ 13 h 118"/>
                <a:gd name="T8" fmla="*/ 18 w 117"/>
                <a:gd name="T9" fmla="*/ 8 h 118"/>
                <a:gd name="T10" fmla="*/ 27 w 117"/>
                <a:gd name="T11" fmla="*/ 0 h 118"/>
                <a:gd name="T12" fmla="*/ 36 w 117"/>
                <a:gd name="T13" fmla="*/ 0 h 118"/>
                <a:gd name="T14" fmla="*/ 45 w 117"/>
                <a:gd name="T15" fmla="*/ 0 h 118"/>
                <a:gd name="T16" fmla="*/ 48 w 117"/>
                <a:gd name="T17" fmla="*/ 8 h 118"/>
                <a:gd name="T18" fmla="*/ 54 w 117"/>
                <a:gd name="T19" fmla="*/ 16 h 118"/>
                <a:gd name="T20" fmla="*/ 60 w 117"/>
                <a:gd name="T21" fmla="*/ 23 h 118"/>
                <a:gd name="T22" fmla="*/ 64 w 117"/>
                <a:gd name="T23" fmla="*/ 31 h 118"/>
                <a:gd name="T24" fmla="*/ 66 w 117"/>
                <a:gd name="T25" fmla="*/ 38 h 118"/>
                <a:gd name="T26" fmla="*/ 66 w 117"/>
                <a:gd name="T27" fmla="*/ 46 h 118"/>
                <a:gd name="T28" fmla="*/ 66 w 117"/>
                <a:gd name="T29" fmla="*/ 54 h 118"/>
                <a:gd name="T30" fmla="*/ 57 w 117"/>
                <a:gd name="T31" fmla="*/ 59 h 118"/>
                <a:gd name="T32" fmla="*/ 48 w 117"/>
                <a:gd name="T33" fmla="*/ 59 h 118"/>
                <a:gd name="T34" fmla="*/ 40 w 117"/>
                <a:gd name="T35" fmla="*/ 59 h 118"/>
                <a:gd name="T36" fmla="*/ 30 w 117"/>
                <a:gd name="T37" fmla="*/ 59 h 118"/>
                <a:gd name="T38" fmla="*/ 21 w 117"/>
                <a:gd name="T39" fmla="*/ 56 h 118"/>
                <a:gd name="T40" fmla="*/ 12 w 117"/>
                <a:gd name="T41" fmla="*/ 51 h 118"/>
                <a:gd name="T42" fmla="*/ 6 w 117"/>
                <a:gd name="T43" fmla="*/ 43 h 118"/>
                <a:gd name="T44" fmla="*/ 3 w 117"/>
                <a:gd name="T45" fmla="*/ 36 h 118"/>
                <a:gd name="T46" fmla="*/ 3 w 117"/>
                <a:gd name="T47" fmla="*/ 33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5"/>
            </a:p>
          </p:txBody>
        </p:sp>
        <p:sp>
          <p:nvSpPr>
            <p:cNvPr id="36953" name="Freeform 1439"/>
            <p:cNvSpPr>
              <a:spLocks/>
            </p:cNvSpPr>
            <p:nvPr/>
          </p:nvSpPr>
          <p:spPr bwMode="auto">
            <a:xfrm>
              <a:off x="2869" y="3290"/>
              <a:ext cx="47" cy="43"/>
            </a:xfrm>
            <a:custGeom>
              <a:avLst/>
              <a:gdLst>
                <a:gd name="T0" fmla="*/ 0 w 82"/>
                <a:gd name="T1" fmla="*/ 0 h 87"/>
                <a:gd name="T2" fmla="*/ 9 w 82"/>
                <a:gd name="T3" fmla="*/ 5 h 87"/>
                <a:gd name="T4" fmla="*/ 18 w 82"/>
                <a:gd name="T5" fmla="*/ 10 h 87"/>
                <a:gd name="T6" fmla="*/ 28 w 82"/>
                <a:gd name="T7" fmla="*/ 10 h 87"/>
                <a:gd name="T8" fmla="*/ 37 w 82"/>
                <a:gd name="T9" fmla="*/ 15 h 87"/>
                <a:gd name="T10" fmla="*/ 44 w 82"/>
                <a:gd name="T11" fmla="*/ 23 h 87"/>
                <a:gd name="T12" fmla="*/ 46 w 82"/>
                <a:gd name="T13" fmla="*/ 30 h 87"/>
                <a:gd name="T14" fmla="*/ 46 w 82"/>
                <a:gd name="T15" fmla="*/ 38 h 87"/>
                <a:gd name="T16" fmla="*/ 37 w 82"/>
                <a:gd name="T17" fmla="*/ 43 h 87"/>
                <a:gd name="T18" fmla="*/ 28 w 82"/>
                <a:gd name="T19" fmla="*/ 43 h 87"/>
                <a:gd name="T20" fmla="*/ 15 w 82"/>
                <a:gd name="T21" fmla="*/ 40 h 87"/>
                <a:gd name="T22" fmla="*/ 6 w 82"/>
                <a:gd name="T23" fmla="*/ 35 h 87"/>
                <a:gd name="T24" fmla="*/ 3 w 82"/>
                <a:gd name="T25" fmla="*/ 28 h 87"/>
                <a:gd name="T26" fmla="*/ 0 w 82"/>
                <a:gd name="T27" fmla="*/ 20 h 87"/>
                <a:gd name="T28" fmla="*/ 0 w 82"/>
                <a:gd name="T29" fmla="*/ 12 h 87"/>
                <a:gd name="T30" fmla="*/ 6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5"/>
            </a:p>
          </p:txBody>
        </p:sp>
      </p:grpSp>
      <p:sp>
        <p:nvSpPr>
          <p:cNvPr id="36896" name="Text Box 1524"/>
          <p:cNvSpPr txBox="1">
            <a:spLocks noChangeArrowheads="1"/>
          </p:cNvSpPr>
          <p:nvPr/>
        </p:nvSpPr>
        <p:spPr bwMode="auto">
          <a:xfrm>
            <a:off x="2423712" y="4449535"/>
            <a:ext cx="603157" cy="26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a:latin typeface="微软雅黑" pitchFamily="34" charset="-122"/>
                <a:ea typeface="微软雅黑" pitchFamily="34" charset="-122"/>
              </a:rPr>
              <a:t>校园网</a:t>
            </a:r>
          </a:p>
        </p:txBody>
      </p:sp>
      <p:sp>
        <p:nvSpPr>
          <p:cNvPr id="36897" name="Oval 242"/>
          <p:cNvSpPr>
            <a:spLocks noChangeArrowheads="1"/>
          </p:cNvSpPr>
          <p:nvPr/>
        </p:nvSpPr>
        <p:spPr bwMode="auto">
          <a:xfrm>
            <a:off x="3997304" y="4371963"/>
            <a:ext cx="571495" cy="349863"/>
          </a:xfrm>
          <a:prstGeom prst="ellipse">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795"/>
          </a:p>
        </p:txBody>
      </p:sp>
      <p:sp>
        <p:nvSpPr>
          <p:cNvPr id="56" name="Text Box 1524"/>
          <p:cNvSpPr txBox="1">
            <a:spLocks noChangeArrowheads="1"/>
          </p:cNvSpPr>
          <p:nvPr/>
        </p:nvSpPr>
        <p:spPr bwMode="auto">
          <a:xfrm>
            <a:off x="4036880" y="4428954"/>
            <a:ext cx="465429" cy="261210"/>
          </a:xfrm>
          <a:prstGeom prst="rect">
            <a:avLst/>
          </a:prstGeom>
          <a:noFill/>
          <a:ln>
            <a:noFill/>
          </a:ln>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r>
              <a:rPr kumimoji="1" lang="zh-CN" altLang="en-US" sz="1097" b="1" dirty="0">
                <a:solidFill>
                  <a:schemeClr val="bg1"/>
                </a:solidFill>
                <a:latin typeface="微软雅黑" pitchFamily="34" charset="-122"/>
                <a:ea typeface="微软雅黑" pitchFamily="34" charset="-122"/>
              </a:rPr>
              <a:t>公司</a:t>
            </a:r>
            <a:endParaRPr kumimoji="1" lang="en-US" altLang="zh-CN" sz="1047" b="1" dirty="0">
              <a:solidFill>
                <a:schemeClr val="bg1"/>
              </a:solidFill>
              <a:latin typeface="微软雅黑" pitchFamily="34" charset="-122"/>
              <a:ea typeface="微软雅黑" pitchFamily="34" charset="-122"/>
            </a:endParaRPr>
          </a:p>
        </p:txBody>
      </p:sp>
      <p:sp>
        <p:nvSpPr>
          <p:cNvPr id="36899" name="Oval 1529"/>
          <p:cNvSpPr>
            <a:spLocks noChangeArrowheads="1"/>
          </p:cNvSpPr>
          <p:nvPr/>
        </p:nvSpPr>
        <p:spPr bwMode="auto">
          <a:xfrm>
            <a:off x="4660618" y="4267479"/>
            <a:ext cx="470178" cy="508172"/>
          </a:xfrm>
          <a:prstGeom prst="ellipse">
            <a:avLst/>
          </a:prstGeom>
          <a:solidFill>
            <a:schemeClr val="bg1"/>
          </a:solidFill>
          <a:ln w="9525">
            <a:solidFill>
              <a:srgbClr val="368AD6"/>
            </a:solidFill>
            <a:prstDash val="dash"/>
            <a:round/>
            <a:headEnd/>
            <a:tailEnd/>
          </a:ln>
        </p:spPr>
        <p:txBody>
          <a:bodyPr wrap="none" anchor="ctr"/>
          <a:lstStyle/>
          <a:p>
            <a:endParaRPr lang="zh-CN" altLang="en-US" sz="1994" b="1">
              <a:solidFill>
                <a:srgbClr val="000000"/>
              </a:solidFill>
            </a:endParaRPr>
          </a:p>
        </p:txBody>
      </p:sp>
      <p:pic>
        <p:nvPicPr>
          <p:cNvPr id="36900"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2860" y="4354549"/>
            <a:ext cx="365693" cy="367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01" name="Oval 1529"/>
          <p:cNvSpPr>
            <a:spLocks noChangeArrowheads="1"/>
          </p:cNvSpPr>
          <p:nvPr/>
        </p:nvSpPr>
        <p:spPr bwMode="auto">
          <a:xfrm>
            <a:off x="7199895" y="4267479"/>
            <a:ext cx="471761" cy="508172"/>
          </a:xfrm>
          <a:prstGeom prst="ellipse">
            <a:avLst/>
          </a:prstGeom>
          <a:solidFill>
            <a:schemeClr val="bg1"/>
          </a:solidFill>
          <a:ln w="9525">
            <a:solidFill>
              <a:srgbClr val="368AD6"/>
            </a:solidFill>
            <a:prstDash val="dash"/>
            <a:round/>
            <a:headEnd/>
            <a:tailEnd/>
          </a:ln>
        </p:spPr>
        <p:txBody>
          <a:bodyPr wrap="none" anchor="ctr"/>
          <a:lstStyle/>
          <a:p>
            <a:endParaRPr lang="zh-CN" altLang="en-US" sz="1994" b="1">
              <a:solidFill>
                <a:srgbClr val="000000"/>
              </a:solidFill>
            </a:endParaRPr>
          </a:p>
        </p:txBody>
      </p:sp>
      <p:pic>
        <p:nvPicPr>
          <p:cNvPr id="36902" name="Picture 249"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2137" y="4354549"/>
            <a:ext cx="367277" cy="367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03" name="Oval 273"/>
          <p:cNvSpPr>
            <a:spLocks noChangeArrowheads="1"/>
          </p:cNvSpPr>
          <p:nvPr/>
        </p:nvSpPr>
        <p:spPr bwMode="auto">
          <a:xfrm>
            <a:off x="5960336" y="2879109"/>
            <a:ext cx="368860" cy="224799"/>
          </a:xfrm>
          <a:prstGeom prst="ellipse">
            <a:avLst/>
          </a:prstGeom>
          <a:solidFill>
            <a:srgbClr val="FFC000"/>
          </a:solidFill>
          <a:ln w="9525">
            <a:solidFill>
              <a:srgbClr val="368AD6"/>
            </a:solidFill>
            <a:round/>
            <a:headEnd/>
            <a:tailEnd/>
          </a:ln>
          <a:effectLst/>
          <a:extLst/>
        </p:spPr>
        <p:txBody>
          <a:bodyPr wrap="none" anchor="ctr"/>
          <a:lstStyle/>
          <a:p>
            <a:endParaRPr lang="zh-CN" altLang="en-US" sz="1795"/>
          </a:p>
        </p:txBody>
      </p:sp>
      <p:sp>
        <p:nvSpPr>
          <p:cNvPr id="36904" name="Text Box 1524"/>
          <p:cNvSpPr txBox="1">
            <a:spLocks noChangeArrowheads="1"/>
          </p:cNvSpPr>
          <p:nvPr/>
        </p:nvSpPr>
        <p:spPr bwMode="auto">
          <a:xfrm>
            <a:off x="5931122" y="2863278"/>
            <a:ext cx="443118" cy="2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en-US" altLang="zh-CN" sz="1197" b="1" dirty="0">
                <a:latin typeface="微软雅黑" pitchFamily="34" charset="-122"/>
                <a:ea typeface="微软雅黑" pitchFamily="34" charset="-122"/>
              </a:rPr>
              <a:t>IXP</a:t>
            </a:r>
          </a:p>
        </p:txBody>
      </p:sp>
      <p:sp>
        <p:nvSpPr>
          <p:cNvPr id="36905" name="Line 278"/>
          <p:cNvSpPr>
            <a:spLocks noChangeShapeType="1"/>
          </p:cNvSpPr>
          <p:nvPr/>
        </p:nvSpPr>
        <p:spPr bwMode="auto">
          <a:xfrm>
            <a:off x="2496534" y="3008922"/>
            <a:ext cx="530335" cy="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36906" name="Line 279"/>
          <p:cNvSpPr>
            <a:spLocks noChangeShapeType="1"/>
          </p:cNvSpPr>
          <p:nvPr/>
        </p:nvSpPr>
        <p:spPr bwMode="auto">
          <a:xfrm>
            <a:off x="4260097" y="3008922"/>
            <a:ext cx="512921" cy="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36907" name="Line 280"/>
          <p:cNvSpPr>
            <a:spLocks noChangeShapeType="1"/>
          </p:cNvSpPr>
          <p:nvPr/>
        </p:nvSpPr>
        <p:spPr bwMode="auto">
          <a:xfrm>
            <a:off x="5575645" y="4354549"/>
            <a:ext cx="416353" cy="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36908" name="Line 286"/>
          <p:cNvSpPr>
            <a:spLocks noChangeShapeType="1"/>
          </p:cNvSpPr>
          <p:nvPr/>
        </p:nvSpPr>
        <p:spPr bwMode="auto">
          <a:xfrm>
            <a:off x="5164041" y="4547686"/>
            <a:ext cx="414770" cy="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36909" name="Line 288"/>
          <p:cNvSpPr>
            <a:spLocks noChangeShapeType="1"/>
          </p:cNvSpPr>
          <p:nvPr/>
        </p:nvSpPr>
        <p:spPr bwMode="auto">
          <a:xfrm>
            <a:off x="6356108" y="4354549"/>
            <a:ext cx="416352" cy="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36910" name="Oval 186"/>
          <p:cNvSpPr>
            <a:spLocks noChangeArrowheads="1"/>
          </p:cNvSpPr>
          <p:nvPr/>
        </p:nvSpPr>
        <p:spPr bwMode="auto">
          <a:xfrm>
            <a:off x="2080181" y="3610497"/>
            <a:ext cx="571496" cy="349862"/>
          </a:xfrm>
          <a:prstGeom prst="ellipse">
            <a:avLst/>
          </a:prstGeom>
          <a:solidFill>
            <a:schemeClr val="bg1">
              <a:lumMod val="75000"/>
            </a:schemeClr>
          </a:solidFill>
          <a:ln>
            <a:noFill/>
          </a:ln>
          <a:effectLst/>
          <a:extLst/>
        </p:spPr>
        <p:txBody>
          <a:bodyPr wrap="none" anchor="ctr"/>
          <a:lstStyle/>
          <a:p>
            <a:endParaRPr lang="zh-CN" altLang="en-US" sz="1795"/>
          </a:p>
        </p:txBody>
      </p:sp>
      <p:sp>
        <p:nvSpPr>
          <p:cNvPr id="36911" name="Text Box 1524"/>
          <p:cNvSpPr txBox="1">
            <a:spLocks noChangeArrowheads="1"/>
          </p:cNvSpPr>
          <p:nvPr/>
        </p:nvSpPr>
        <p:spPr bwMode="auto">
          <a:xfrm>
            <a:off x="2009199" y="3656406"/>
            <a:ext cx="732456" cy="2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dirty="0">
                <a:latin typeface="微软雅黑" pitchFamily="34" charset="-122"/>
                <a:ea typeface="微软雅黑" pitchFamily="34" charset="-122"/>
              </a:rPr>
              <a:t>本地 </a:t>
            </a:r>
            <a:r>
              <a:rPr kumimoji="1" lang="en-US" altLang="zh-CN" sz="1097" b="1" dirty="0">
                <a:latin typeface="微软雅黑" pitchFamily="34" charset="-122"/>
                <a:ea typeface="微软雅黑" pitchFamily="34" charset="-122"/>
              </a:rPr>
              <a:t>ISP</a:t>
            </a:r>
          </a:p>
        </p:txBody>
      </p:sp>
      <p:sp>
        <p:nvSpPr>
          <p:cNvPr id="36912" name="Oval 191"/>
          <p:cNvSpPr>
            <a:spLocks noChangeArrowheads="1"/>
          </p:cNvSpPr>
          <p:nvPr/>
        </p:nvSpPr>
        <p:spPr bwMode="auto">
          <a:xfrm>
            <a:off x="2898639" y="3610497"/>
            <a:ext cx="573079" cy="349862"/>
          </a:xfrm>
          <a:prstGeom prst="ellipse">
            <a:avLst/>
          </a:prstGeom>
          <a:solidFill>
            <a:schemeClr val="bg1">
              <a:lumMod val="75000"/>
            </a:schemeClr>
          </a:solidFill>
          <a:ln>
            <a:noFill/>
          </a:ln>
          <a:effectLst/>
          <a:extLst/>
        </p:spPr>
        <p:txBody>
          <a:bodyPr wrap="none" anchor="ctr"/>
          <a:lstStyle/>
          <a:p>
            <a:endParaRPr lang="zh-CN" altLang="en-US" sz="1795"/>
          </a:p>
        </p:txBody>
      </p:sp>
      <p:sp>
        <p:nvSpPr>
          <p:cNvPr id="36913" name="Text Box 1524"/>
          <p:cNvSpPr txBox="1">
            <a:spLocks noChangeArrowheads="1"/>
          </p:cNvSpPr>
          <p:nvPr/>
        </p:nvSpPr>
        <p:spPr bwMode="auto">
          <a:xfrm>
            <a:off x="2827657" y="3656406"/>
            <a:ext cx="732456" cy="2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dirty="0">
                <a:latin typeface="微软雅黑" pitchFamily="34" charset="-122"/>
                <a:ea typeface="微软雅黑" pitchFamily="34" charset="-122"/>
              </a:rPr>
              <a:t>本地 </a:t>
            </a:r>
            <a:r>
              <a:rPr kumimoji="1" lang="en-US" altLang="zh-CN" sz="1097" b="1" dirty="0">
                <a:latin typeface="微软雅黑" pitchFamily="34" charset="-122"/>
                <a:ea typeface="微软雅黑" pitchFamily="34" charset="-122"/>
              </a:rPr>
              <a:t>ISP</a:t>
            </a:r>
          </a:p>
        </p:txBody>
      </p:sp>
      <p:sp>
        <p:nvSpPr>
          <p:cNvPr id="36914" name="Oval 194"/>
          <p:cNvSpPr>
            <a:spLocks noChangeArrowheads="1"/>
          </p:cNvSpPr>
          <p:nvPr/>
        </p:nvSpPr>
        <p:spPr bwMode="auto">
          <a:xfrm>
            <a:off x="3739260" y="3610497"/>
            <a:ext cx="573079" cy="349862"/>
          </a:xfrm>
          <a:prstGeom prst="ellipse">
            <a:avLst/>
          </a:prstGeom>
          <a:solidFill>
            <a:schemeClr val="bg1">
              <a:lumMod val="75000"/>
            </a:schemeClr>
          </a:solidFill>
          <a:ln>
            <a:noFill/>
          </a:ln>
          <a:effectLst/>
          <a:extLst/>
        </p:spPr>
        <p:txBody>
          <a:bodyPr wrap="none" anchor="ctr"/>
          <a:lstStyle/>
          <a:p>
            <a:endParaRPr lang="zh-CN" altLang="en-US" sz="1795"/>
          </a:p>
        </p:txBody>
      </p:sp>
      <p:sp>
        <p:nvSpPr>
          <p:cNvPr id="36915" name="Text Box 1524"/>
          <p:cNvSpPr txBox="1">
            <a:spLocks noChangeArrowheads="1"/>
          </p:cNvSpPr>
          <p:nvPr/>
        </p:nvSpPr>
        <p:spPr bwMode="auto">
          <a:xfrm>
            <a:off x="3668278" y="3656406"/>
            <a:ext cx="732456" cy="2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dirty="0">
                <a:latin typeface="微软雅黑" pitchFamily="34" charset="-122"/>
                <a:ea typeface="微软雅黑" pitchFamily="34" charset="-122"/>
              </a:rPr>
              <a:t>本地 </a:t>
            </a:r>
            <a:r>
              <a:rPr kumimoji="1" lang="en-US" altLang="zh-CN" sz="1097" b="1" dirty="0">
                <a:latin typeface="微软雅黑" pitchFamily="34" charset="-122"/>
                <a:ea typeface="微软雅黑" pitchFamily="34" charset="-122"/>
              </a:rPr>
              <a:t>ISP</a:t>
            </a:r>
          </a:p>
        </p:txBody>
      </p:sp>
      <p:sp>
        <p:nvSpPr>
          <p:cNvPr id="36916" name="Oval 197"/>
          <p:cNvSpPr>
            <a:spLocks noChangeArrowheads="1"/>
          </p:cNvSpPr>
          <p:nvPr/>
        </p:nvSpPr>
        <p:spPr bwMode="auto">
          <a:xfrm>
            <a:off x="4632122" y="3610497"/>
            <a:ext cx="571496" cy="349862"/>
          </a:xfrm>
          <a:prstGeom prst="ellipse">
            <a:avLst/>
          </a:prstGeom>
          <a:solidFill>
            <a:schemeClr val="bg1">
              <a:lumMod val="75000"/>
            </a:schemeClr>
          </a:solidFill>
          <a:ln>
            <a:noFill/>
          </a:ln>
          <a:effectLst/>
          <a:extLst/>
        </p:spPr>
        <p:txBody>
          <a:bodyPr wrap="none" anchor="ctr"/>
          <a:lstStyle/>
          <a:p>
            <a:endParaRPr lang="zh-CN" altLang="en-US" sz="1795"/>
          </a:p>
        </p:txBody>
      </p:sp>
      <p:sp>
        <p:nvSpPr>
          <p:cNvPr id="36917" name="Text Box 1524"/>
          <p:cNvSpPr txBox="1">
            <a:spLocks noChangeArrowheads="1"/>
          </p:cNvSpPr>
          <p:nvPr/>
        </p:nvSpPr>
        <p:spPr bwMode="auto">
          <a:xfrm>
            <a:off x="4519980" y="3656406"/>
            <a:ext cx="732456" cy="2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dirty="0">
                <a:latin typeface="微软雅黑" pitchFamily="34" charset="-122"/>
                <a:ea typeface="微软雅黑" pitchFamily="34" charset="-122"/>
              </a:rPr>
              <a:t>本地 </a:t>
            </a:r>
            <a:r>
              <a:rPr kumimoji="1" lang="en-US" altLang="zh-CN" sz="1097" b="1" dirty="0">
                <a:latin typeface="微软雅黑" pitchFamily="34" charset="-122"/>
                <a:ea typeface="微软雅黑" pitchFamily="34" charset="-122"/>
              </a:rPr>
              <a:t>ISP</a:t>
            </a:r>
          </a:p>
        </p:txBody>
      </p:sp>
      <p:sp>
        <p:nvSpPr>
          <p:cNvPr id="36918" name="Oval 200"/>
          <p:cNvSpPr>
            <a:spLocks noChangeArrowheads="1"/>
          </p:cNvSpPr>
          <p:nvPr/>
        </p:nvSpPr>
        <p:spPr bwMode="auto">
          <a:xfrm>
            <a:off x="5472744" y="3610497"/>
            <a:ext cx="571495" cy="349862"/>
          </a:xfrm>
          <a:prstGeom prst="ellipse">
            <a:avLst/>
          </a:prstGeom>
          <a:solidFill>
            <a:schemeClr val="bg1">
              <a:lumMod val="75000"/>
            </a:schemeClr>
          </a:solidFill>
          <a:ln>
            <a:noFill/>
          </a:ln>
          <a:effectLst/>
          <a:extLst/>
        </p:spPr>
        <p:txBody>
          <a:bodyPr wrap="none" anchor="ctr"/>
          <a:lstStyle/>
          <a:p>
            <a:endParaRPr lang="zh-CN" altLang="en-US" sz="1795"/>
          </a:p>
        </p:txBody>
      </p:sp>
      <p:sp>
        <p:nvSpPr>
          <p:cNvPr id="36919" name="Text Box 1524"/>
          <p:cNvSpPr txBox="1">
            <a:spLocks noChangeArrowheads="1"/>
          </p:cNvSpPr>
          <p:nvPr/>
        </p:nvSpPr>
        <p:spPr bwMode="auto">
          <a:xfrm>
            <a:off x="5400970" y="3656406"/>
            <a:ext cx="732456" cy="2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dirty="0">
                <a:latin typeface="微软雅黑" pitchFamily="34" charset="-122"/>
                <a:ea typeface="微软雅黑" pitchFamily="34" charset="-122"/>
              </a:rPr>
              <a:t>本地 </a:t>
            </a:r>
            <a:r>
              <a:rPr kumimoji="1" lang="en-US" altLang="zh-CN" sz="1097" b="1" dirty="0">
                <a:latin typeface="微软雅黑" pitchFamily="34" charset="-122"/>
                <a:ea typeface="微软雅黑" pitchFamily="34" charset="-122"/>
              </a:rPr>
              <a:t>ISP</a:t>
            </a:r>
          </a:p>
        </p:txBody>
      </p:sp>
      <p:sp>
        <p:nvSpPr>
          <p:cNvPr id="36920" name="Oval 203"/>
          <p:cNvSpPr>
            <a:spLocks noChangeArrowheads="1"/>
          </p:cNvSpPr>
          <p:nvPr/>
        </p:nvSpPr>
        <p:spPr bwMode="auto">
          <a:xfrm>
            <a:off x="6248458" y="3610497"/>
            <a:ext cx="571495" cy="349862"/>
          </a:xfrm>
          <a:prstGeom prst="ellipse">
            <a:avLst/>
          </a:prstGeom>
          <a:solidFill>
            <a:schemeClr val="bg1">
              <a:lumMod val="75000"/>
            </a:schemeClr>
          </a:solidFill>
          <a:ln>
            <a:noFill/>
          </a:ln>
          <a:effectLst/>
          <a:extLst/>
        </p:spPr>
        <p:txBody>
          <a:bodyPr wrap="none" anchor="ctr"/>
          <a:lstStyle/>
          <a:p>
            <a:endParaRPr lang="zh-CN" altLang="en-US" sz="1795"/>
          </a:p>
        </p:txBody>
      </p:sp>
      <p:sp>
        <p:nvSpPr>
          <p:cNvPr id="36921" name="Text Box 1524"/>
          <p:cNvSpPr txBox="1">
            <a:spLocks noChangeArrowheads="1"/>
          </p:cNvSpPr>
          <p:nvPr/>
        </p:nvSpPr>
        <p:spPr bwMode="auto">
          <a:xfrm>
            <a:off x="6176685" y="3656406"/>
            <a:ext cx="732456" cy="2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dirty="0">
                <a:latin typeface="微软雅黑" pitchFamily="34" charset="-122"/>
                <a:ea typeface="微软雅黑" pitchFamily="34" charset="-122"/>
              </a:rPr>
              <a:t>本地 </a:t>
            </a:r>
            <a:r>
              <a:rPr kumimoji="1" lang="en-US" altLang="zh-CN" sz="1097" b="1" dirty="0">
                <a:latin typeface="微软雅黑" pitchFamily="34" charset="-122"/>
                <a:ea typeface="微软雅黑" pitchFamily="34" charset="-122"/>
              </a:rPr>
              <a:t>ISP</a:t>
            </a:r>
          </a:p>
        </p:txBody>
      </p:sp>
      <p:sp>
        <p:nvSpPr>
          <p:cNvPr id="36922" name="Oval 206"/>
          <p:cNvSpPr>
            <a:spLocks noChangeArrowheads="1"/>
          </p:cNvSpPr>
          <p:nvPr/>
        </p:nvSpPr>
        <p:spPr bwMode="auto">
          <a:xfrm>
            <a:off x="7109659" y="3610497"/>
            <a:ext cx="571495" cy="349862"/>
          </a:xfrm>
          <a:prstGeom prst="ellipse">
            <a:avLst/>
          </a:prstGeom>
          <a:solidFill>
            <a:schemeClr val="bg1">
              <a:lumMod val="75000"/>
            </a:schemeClr>
          </a:solidFill>
          <a:ln>
            <a:noFill/>
          </a:ln>
          <a:effectLst/>
          <a:extLst/>
        </p:spPr>
        <p:txBody>
          <a:bodyPr wrap="none" anchor="ctr"/>
          <a:lstStyle/>
          <a:p>
            <a:endParaRPr lang="zh-CN" altLang="en-US" sz="1795"/>
          </a:p>
        </p:txBody>
      </p:sp>
      <p:sp>
        <p:nvSpPr>
          <p:cNvPr id="36923" name="Text Box 1524"/>
          <p:cNvSpPr txBox="1">
            <a:spLocks noChangeArrowheads="1"/>
          </p:cNvSpPr>
          <p:nvPr/>
        </p:nvSpPr>
        <p:spPr bwMode="auto">
          <a:xfrm>
            <a:off x="7061632" y="3656406"/>
            <a:ext cx="732456" cy="2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dirty="0">
                <a:latin typeface="微软雅黑" pitchFamily="34" charset="-122"/>
                <a:ea typeface="微软雅黑" pitchFamily="34" charset="-122"/>
              </a:rPr>
              <a:t>本地 </a:t>
            </a:r>
            <a:r>
              <a:rPr kumimoji="1" lang="en-US" altLang="zh-CN" sz="1097" b="1" dirty="0">
                <a:latin typeface="微软雅黑" pitchFamily="34" charset="-122"/>
                <a:ea typeface="微软雅黑" pitchFamily="34" charset="-122"/>
              </a:rPr>
              <a:t>ISP</a:t>
            </a:r>
          </a:p>
        </p:txBody>
      </p:sp>
      <p:sp>
        <p:nvSpPr>
          <p:cNvPr id="36924" name="Oval 209"/>
          <p:cNvSpPr>
            <a:spLocks noChangeArrowheads="1"/>
          </p:cNvSpPr>
          <p:nvPr/>
        </p:nvSpPr>
        <p:spPr bwMode="auto">
          <a:xfrm>
            <a:off x="1218980" y="3610497"/>
            <a:ext cx="571496" cy="349862"/>
          </a:xfrm>
          <a:prstGeom prst="ellipse">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795"/>
          </a:p>
        </p:txBody>
      </p:sp>
      <p:sp>
        <p:nvSpPr>
          <p:cNvPr id="36925" name="Text Box 1524"/>
          <p:cNvSpPr txBox="1">
            <a:spLocks noChangeArrowheads="1"/>
          </p:cNvSpPr>
          <p:nvPr/>
        </p:nvSpPr>
        <p:spPr bwMode="auto">
          <a:xfrm>
            <a:off x="1201566" y="3661155"/>
            <a:ext cx="606323" cy="25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a:solidFill>
                  <a:schemeClr val="bg1"/>
                </a:solidFill>
                <a:latin typeface="微软雅黑" pitchFamily="34" charset="-122"/>
                <a:ea typeface="微软雅黑" pitchFamily="34" charset="-122"/>
              </a:rPr>
              <a:t>大公司</a:t>
            </a:r>
            <a:endParaRPr kumimoji="1" lang="en-US" altLang="zh-CN" sz="1097" b="1">
              <a:solidFill>
                <a:schemeClr val="bg1"/>
              </a:solidFill>
              <a:latin typeface="微软雅黑" pitchFamily="34" charset="-122"/>
              <a:ea typeface="微软雅黑" pitchFamily="34" charset="-122"/>
            </a:endParaRPr>
          </a:p>
        </p:txBody>
      </p:sp>
      <p:sp>
        <p:nvSpPr>
          <p:cNvPr id="36926" name="Oval 170"/>
          <p:cNvSpPr>
            <a:spLocks noChangeArrowheads="1"/>
          </p:cNvSpPr>
          <p:nvPr/>
        </p:nvSpPr>
        <p:spPr bwMode="auto">
          <a:xfrm>
            <a:off x="1420033" y="2817368"/>
            <a:ext cx="793128" cy="349863"/>
          </a:xfrm>
          <a:prstGeom prst="ellipse">
            <a:avLst/>
          </a:prstGeom>
          <a:solidFill>
            <a:srgbClr val="C5E5FB"/>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6927" name="Text Box 1524"/>
          <p:cNvSpPr txBox="1">
            <a:spLocks noChangeArrowheads="1"/>
          </p:cNvSpPr>
          <p:nvPr/>
        </p:nvSpPr>
        <p:spPr bwMode="auto">
          <a:xfrm>
            <a:off x="1437704" y="2874359"/>
            <a:ext cx="732456" cy="2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dirty="0">
                <a:latin typeface="微软雅黑" pitchFamily="34" charset="-122"/>
                <a:ea typeface="微软雅黑" pitchFamily="34" charset="-122"/>
              </a:rPr>
              <a:t>地区 </a:t>
            </a:r>
            <a:r>
              <a:rPr kumimoji="1" lang="en-US" altLang="zh-CN" sz="1097" b="1" dirty="0">
                <a:latin typeface="微软雅黑" pitchFamily="34" charset="-122"/>
                <a:ea typeface="微软雅黑" pitchFamily="34" charset="-122"/>
              </a:rPr>
              <a:t>ISP</a:t>
            </a:r>
          </a:p>
        </p:txBody>
      </p:sp>
      <p:sp>
        <p:nvSpPr>
          <p:cNvPr id="36928" name="Oval 177"/>
          <p:cNvSpPr>
            <a:spLocks noChangeArrowheads="1"/>
          </p:cNvSpPr>
          <p:nvPr/>
        </p:nvSpPr>
        <p:spPr bwMode="auto">
          <a:xfrm>
            <a:off x="3208925" y="2817368"/>
            <a:ext cx="793128" cy="349863"/>
          </a:xfrm>
          <a:prstGeom prst="ellipse">
            <a:avLst/>
          </a:prstGeom>
          <a:solidFill>
            <a:srgbClr val="C5E5FB"/>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6929" name="Text Box 1524"/>
          <p:cNvSpPr txBox="1">
            <a:spLocks noChangeArrowheads="1"/>
          </p:cNvSpPr>
          <p:nvPr/>
        </p:nvSpPr>
        <p:spPr bwMode="auto">
          <a:xfrm>
            <a:off x="3247968" y="2874359"/>
            <a:ext cx="732456" cy="2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dirty="0">
                <a:latin typeface="微软雅黑" pitchFamily="34" charset="-122"/>
                <a:ea typeface="微软雅黑" pitchFamily="34" charset="-122"/>
              </a:rPr>
              <a:t>地区 </a:t>
            </a:r>
            <a:r>
              <a:rPr kumimoji="1" lang="en-US" altLang="zh-CN" sz="1097" b="1" dirty="0">
                <a:latin typeface="微软雅黑" pitchFamily="34" charset="-122"/>
                <a:ea typeface="微软雅黑" pitchFamily="34" charset="-122"/>
              </a:rPr>
              <a:t>ISP</a:t>
            </a:r>
          </a:p>
        </p:txBody>
      </p:sp>
      <p:sp>
        <p:nvSpPr>
          <p:cNvPr id="36930" name="Oval 180"/>
          <p:cNvSpPr>
            <a:spLocks noChangeArrowheads="1"/>
          </p:cNvSpPr>
          <p:nvPr/>
        </p:nvSpPr>
        <p:spPr bwMode="auto">
          <a:xfrm>
            <a:off x="4962989" y="2817368"/>
            <a:ext cx="793128" cy="349863"/>
          </a:xfrm>
          <a:prstGeom prst="ellipse">
            <a:avLst/>
          </a:prstGeom>
          <a:solidFill>
            <a:srgbClr val="C5E5FB"/>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6931" name="Text Box 1524"/>
          <p:cNvSpPr txBox="1">
            <a:spLocks noChangeArrowheads="1"/>
          </p:cNvSpPr>
          <p:nvPr/>
        </p:nvSpPr>
        <p:spPr bwMode="auto">
          <a:xfrm>
            <a:off x="4909421" y="2874359"/>
            <a:ext cx="732456" cy="2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dirty="0">
                <a:latin typeface="微软雅黑" pitchFamily="34" charset="-122"/>
                <a:ea typeface="微软雅黑" pitchFamily="34" charset="-122"/>
              </a:rPr>
              <a:t>地区 </a:t>
            </a:r>
            <a:r>
              <a:rPr kumimoji="1" lang="en-US" altLang="zh-CN" sz="1097" b="1" dirty="0">
                <a:latin typeface="微软雅黑" pitchFamily="34" charset="-122"/>
                <a:ea typeface="微软雅黑" pitchFamily="34" charset="-122"/>
              </a:rPr>
              <a:t>ISP</a:t>
            </a:r>
          </a:p>
        </p:txBody>
      </p:sp>
      <p:sp>
        <p:nvSpPr>
          <p:cNvPr id="36932" name="Oval 183"/>
          <p:cNvSpPr>
            <a:spLocks noChangeArrowheads="1"/>
          </p:cNvSpPr>
          <p:nvPr/>
        </p:nvSpPr>
        <p:spPr bwMode="auto">
          <a:xfrm>
            <a:off x="6522333" y="2817368"/>
            <a:ext cx="794711" cy="349863"/>
          </a:xfrm>
          <a:prstGeom prst="ellipse">
            <a:avLst/>
          </a:prstGeom>
          <a:solidFill>
            <a:srgbClr val="C5E5FB"/>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6933" name="Text Box 1524"/>
          <p:cNvSpPr txBox="1">
            <a:spLocks noChangeArrowheads="1"/>
          </p:cNvSpPr>
          <p:nvPr/>
        </p:nvSpPr>
        <p:spPr bwMode="auto">
          <a:xfrm>
            <a:off x="6665068" y="2874359"/>
            <a:ext cx="732456" cy="2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dirty="0">
                <a:latin typeface="微软雅黑" pitchFamily="34" charset="-122"/>
                <a:ea typeface="微软雅黑" pitchFamily="34" charset="-122"/>
              </a:rPr>
              <a:t>地区 </a:t>
            </a:r>
            <a:r>
              <a:rPr kumimoji="1" lang="en-US" altLang="zh-CN" sz="1097" b="1" dirty="0">
                <a:latin typeface="微软雅黑" pitchFamily="34" charset="-122"/>
                <a:ea typeface="微软雅黑" pitchFamily="34" charset="-122"/>
              </a:rPr>
              <a:t>ISP</a:t>
            </a:r>
          </a:p>
        </p:txBody>
      </p:sp>
      <p:sp>
        <p:nvSpPr>
          <p:cNvPr id="36934" name="Line 276"/>
          <p:cNvSpPr>
            <a:spLocks noChangeShapeType="1"/>
          </p:cNvSpPr>
          <p:nvPr/>
        </p:nvSpPr>
        <p:spPr bwMode="auto">
          <a:xfrm>
            <a:off x="5624721" y="3184645"/>
            <a:ext cx="1090749" cy="0"/>
          </a:xfrm>
          <a:prstGeom prst="line">
            <a:avLst/>
          </a:prstGeom>
          <a:noFill/>
          <a:ln w="38100">
            <a:solidFill>
              <a:srgbClr val="C000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36935" name="Oval 158"/>
          <p:cNvSpPr>
            <a:spLocks noChangeArrowheads="1"/>
          </p:cNvSpPr>
          <p:nvPr/>
        </p:nvSpPr>
        <p:spPr bwMode="auto">
          <a:xfrm>
            <a:off x="4222103" y="1905508"/>
            <a:ext cx="794711" cy="349863"/>
          </a:xfrm>
          <a:prstGeom prst="ellipse">
            <a:avLst/>
          </a:prstGeom>
          <a:solidFill>
            <a:srgbClr val="CDF3C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6936" name="Text Box 1524"/>
          <p:cNvSpPr txBox="1">
            <a:spLocks noChangeArrowheads="1"/>
          </p:cNvSpPr>
          <p:nvPr/>
        </p:nvSpPr>
        <p:spPr bwMode="auto">
          <a:xfrm>
            <a:off x="4254813" y="1949834"/>
            <a:ext cx="732456" cy="2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dirty="0">
                <a:latin typeface="微软雅黑" pitchFamily="34" charset="-122"/>
                <a:ea typeface="微软雅黑" pitchFamily="34" charset="-122"/>
              </a:rPr>
              <a:t>主干 </a:t>
            </a:r>
            <a:r>
              <a:rPr kumimoji="1" lang="en-US" altLang="zh-CN" sz="1097" b="1" dirty="0">
                <a:latin typeface="微软雅黑" pitchFamily="34" charset="-122"/>
                <a:ea typeface="微软雅黑" pitchFamily="34" charset="-122"/>
              </a:rPr>
              <a:t>ISP</a:t>
            </a:r>
          </a:p>
        </p:txBody>
      </p:sp>
      <p:sp>
        <p:nvSpPr>
          <p:cNvPr id="36937" name="Oval 167"/>
          <p:cNvSpPr>
            <a:spLocks noChangeArrowheads="1"/>
          </p:cNvSpPr>
          <p:nvPr/>
        </p:nvSpPr>
        <p:spPr bwMode="auto">
          <a:xfrm>
            <a:off x="2376219" y="2242707"/>
            <a:ext cx="793128" cy="349862"/>
          </a:xfrm>
          <a:prstGeom prst="ellipse">
            <a:avLst/>
          </a:prstGeom>
          <a:solidFill>
            <a:srgbClr val="CDF3C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6938" name="Text Box 1524"/>
          <p:cNvSpPr txBox="1">
            <a:spLocks noChangeArrowheads="1"/>
          </p:cNvSpPr>
          <p:nvPr/>
        </p:nvSpPr>
        <p:spPr bwMode="auto">
          <a:xfrm>
            <a:off x="2408138" y="2285449"/>
            <a:ext cx="732456" cy="2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dirty="0">
                <a:latin typeface="微软雅黑" pitchFamily="34" charset="-122"/>
                <a:ea typeface="微软雅黑" pitchFamily="34" charset="-122"/>
              </a:rPr>
              <a:t>主干 </a:t>
            </a:r>
            <a:r>
              <a:rPr kumimoji="1" lang="en-US" altLang="zh-CN" sz="1097" b="1" dirty="0">
                <a:latin typeface="微软雅黑" pitchFamily="34" charset="-122"/>
                <a:ea typeface="微软雅黑" pitchFamily="34" charset="-122"/>
              </a:rPr>
              <a:t>ISP</a:t>
            </a:r>
          </a:p>
        </p:txBody>
      </p:sp>
      <p:sp>
        <p:nvSpPr>
          <p:cNvPr id="36939" name="Oval 173"/>
          <p:cNvSpPr>
            <a:spLocks noChangeArrowheads="1"/>
          </p:cNvSpPr>
          <p:nvPr/>
        </p:nvSpPr>
        <p:spPr bwMode="auto">
          <a:xfrm>
            <a:off x="5743451" y="2242707"/>
            <a:ext cx="793129" cy="349862"/>
          </a:xfrm>
          <a:prstGeom prst="ellipse">
            <a:avLst/>
          </a:prstGeom>
          <a:solidFill>
            <a:srgbClr val="CDF3C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6940" name="Text Box 1524"/>
          <p:cNvSpPr txBox="1">
            <a:spLocks noChangeArrowheads="1"/>
          </p:cNvSpPr>
          <p:nvPr/>
        </p:nvSpPr>
        <p:spPr bwMode="auto">
          <a:xfrm>
            <a:off x="5775371" y="2285449"/>
            <a:ext cx="732456" cy="2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097" b="1" dirty="0">
                <a:latin typeface="微软雅黑" pitchFamily="34" charset="-122"/>
                <a:ea typeface="微软雅黑" pitchFamily="34" charset="-122"/>
              </a:rPr>
              <a:t>主干 </a:t>
            </a:r>
            <a:r>
              <a:rPr kumimoji="1" lang="en-US" altLang="zh-CN" sz="1097" b="1" dirty="0">
                <a:latin typeface="微软雅黑" pitchFamily="34" charset="-122"/>
                <a:ea typeface="微软雅黑" pitchFamily="34" charset="-122"/>
              </a:rPr>
              <a:t>ISP</a:t>
            </a:r>
          </a:p>
        </p:txBody>
      </p:sp>
      <p:sp>
        <p:nvSpPr>
          <p:cNvPr id="36941" name="Freeform 296"/>
          <p:cNvSpPr>
            <a:spLocks/>
          </p:cNvSpPr>
          <p:nvPr/>
        </p:nvSpPr>
        <p:spPr bwMode="auto">
          <a:xfrm>
            <a:off x="4970575" y="2516580"/>
            <a:ext cx="2388883" cy="1747732"/>
          </a:xfrm>
          <a:custGeom>
            <a:avLst/>
            <a:gdLst>
              <a:gd name="T0" fmla="*/ 0 w 2139"/>
              <a:gd name="T1" fmla="*/ 1746225 h 1510"/>
              <a:gd name="T2" fmla="*/ 1214463 w 2139"/>
              <a:gd name="T3" fmla="*/ 1161 h 1510"/>
              <a:gd name="T4" fmla="*/ 2483495 w 2139"/>
              <a:gd name="T5" fmla="*/ 1753191 h 1510"/>
              <a:gd name="T6" fmla="*/ 0 60000 65536"/>
              <a:gd name="T7" fmla="*/ 0 60000 65536"/>
              <a:gd name="T8" fmla="*/ 0 60000 65536"/>
            </a:gdLst>
            <a:ahLst/>
            <a:cxnLst>
              <a:cxn ang="T6">
                <a:pos x="T0" y="T1"/>
              </a:cxn>
              <a:cxn ang="T7">
                <a:pos x="T2" y="T3"/>
              </a:cxn>
              <a:cxn ang="T8">
                <a:pos x="T4" y="T5"/>
              </a:cxn>
            </a:cxnLst>
            <a:rect l="0" t="0" r="r" b="b"/>
            <a:pathLst>
              <a:path w="2139" h="1510">
                <a:moveTo>
                  <a:pt x="0" y="1504"/>
                </a:moveTo>
                <a:cubicBezTo>
                  <a:pt x="345" y="752"/>
                  <a:pt x="690" y="0"/>
                  <a:pt x="1046" y="1"/>
                </a:cubicBezTo>
                <a:cubicBezTo>
                  <a:pt x="1402" y="2"/>
                  <a:pt x="1770" y="756"/>
                  <a:pt x="2139" y="1510"/>
                </a:cubicBezTo>
              </a:path>
            </a:pathLst>
          </a:custGeom>
          <a:noFill/>
          <a:ln w="38100" cmpd="sng">
            <a:solidFill>
              <a:srgbClr val="CC00CC"/>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36942" name="Text Box 171"/>
          <p:cNvSpPr txBox="1">
            <a:spLocks noChangeArrowheads="1"/>
          </p:cNvSpPr>
          <p:nvPr/>
        </p:nvSpPr>
        <p:spPr bwMode="auto">
          <a:xfrm>
            <a:off x="1142751" y="4805729"/>
            <a:ext cx="6728618" cy="33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spcBef>
                <a:spcPct val="15000"/>
              </a:spcBef>
              <a:spcAft>
                <a:spcPct val="15000"/>
              </a:spcAft>
            </a:pPr>
            <a:r>
              <a:rPr kumimoji="1" lang="zh-CN" altLang="en-US" sz="1396" b="1" dirty="0">
                <a:solidFill>
                  <a:schemeClr val="bg1"/>
                </a:solidFill>
                <a:latin typeface="微软雅黑" pitchFamily="34" charset="-122"/>
                <a:ea typeface="微软雅黑" pitchFamily="34" charset="-122"/>
              </a:rPr>
              <a:t>主机 </a:t>
            </a:r>
            <a:r>
              <a:rPr kumimoji="1" lang="en-US" altLang="zh-CN" sz="1396" b="1" dirty="0">
                <a:solidFill>
                  <a:schemeClr val="bg1"/>
                </a:solidFill>
                <a:latin typeface="微软雅黑" pitchFamily="34" charset="-122"/>
                <a:ea typeface="微软雅黑" pitchFamily="34" charset="-122"/>
              </a:rPr>
              <a:t>A  </a:t>
            </a:r>
            <a:r>
              <a:rPr kumimoji="1" lang="en-US" altLang="zh-CN" sz="1396" b="1" dirty="0">
                <a:solidFill>
                  <a:srgbClr val="FFFF00"/>
                </a:solidFill>
                <a:latin typeface="微软雅黑" pitchFamily="34" charset="-122"/>
                <a:ea typeface="微软雅黑" pitchFamily="34" charset="-122"/>
              </a:rPr>
              <a:t>→</a:t>
            </a:r>
            <a:r>
              <a:rPr kumimoji="1" lang="en-US" altLang="zh-CN" sz="1396" b="1" dirty="0">
                <a:solidFill>
                  <a:schemeClr val="bg1"/>
                </a:solidFill>
                <a:latin typeface="微软雅黑" pitchFamily="34" charset="-122"/>
                <a:ea typeface="微软雅黑" pitchFamily="34" charset="-122"/>
              </a:rPr>
              <a:t>  </a:t>
            </a:r>
            <a:r>
              <a:rPr kumimoji="1" lang="zh-CN" altLang="en-US" sz="1396" b="1" dirty="0">
                <a:solidFill>
                  <a:schemeClr val="bg1"/>
                </a:solidFill>
                <a:latin typeface="微软雅黑" pitchFamily="34" charset="-122"/>
                <a:ea typeface="微软雅黑" pitchFamily="34" charset="-122"/>
              </a:rPr>
              <a:t>本地 </a:t>
            </a:r>
            <a:r>
              <a:rPr kumimoji="1" lang="en-US" altLang="zh-CN" sz="1396" b="1" dirty="0">
                <a:solidFill>
                  <a:schemeClr val="bg1"/>
                </a:solidFill>
                <a:latin typeface="微软雅黑" pitchFamily="34" charset="-122"/>
                <a:ea typeface="微软雅黑" pitchFamily="34" charset="-122"/>
              </a:rPr>
              <a:t>ISP </a:t>
            </a:r>
            <a:r>
              <a:rPr kumimoji="1" lang="en-US" altLang="zh-CN" sz="1396" b="1" dirty="0">
                <a:solidFill>
                  <a:srgbClr val="FFFF00"/>
                </a:solidFill>
                <a:latin typeface="微软雅黑" pitchFamily="34" charset="-122"/>
                <a:ea typeface="微软雅黑" pitchFamily="34" charset="-122"/>
              </a:rPr>
              <a:t>→</a:t>
            </a:r>
            <a:r>
              <a:rPr kumimoji="1" lang="en-US" altLang="zh-CN" sz="1596" b="1" dirty="0">
                <a:solidFill>
                  <a:schemeClr val="bg1"/>
                </a:solidFill>
                <a:latin typeface="Arial" charset="0"/>
                <a:cs typeface="Arial" charset="0"/>
              </a:rPr>
              <a:t> </a:t>
            </a:r>
            <a:r>
              <a:rPr kumimoji="1" lang="zh-CN" altLang="en-US" sz="1396" b="1" dirty="0">
                <a:solidFill>
                  <a:schemeClr val="bg1"/>
                </a:solidFill>
                <a:latin typeface="微软雅黑" pitchFamily="34" charset="-122"/>
                <a:ea typeface="微软雅黑" pitchFamily="34" charset="-122"/>
              </a:rPr>
              <a:t>地区 </a:t>
            </a:r>
            <a:r>
              <a:rPr kumimoji="1" lang="en-US" altLang="zh-CN" sz="1396" b="1" dirty="0">
                <a:solidFill>
                  <a:schemeClr val="bg1"/>
                </a:solidFill>
                <a:latin typeface="微软雅黑" pitchFamily="34" charset="-122"/>
                <a:ea typeface="微软雅黑" pitchFamily="34" charset="-122"/>
              </a:rPr>
              <a:t>ISP </a:t>
            </a:r>
            <a:r>
              <a:rPr kumimoji="1" lang="en-US" altLang="zh-CN" sz="1396" b="1" dirty="0">
                <a:solidFill>
                  <a:srgbClr val="FFFF00"/>
                </a:solidFill>
                <a:latin typeface="微软雅黑" pitchFamily="34" charset="-122"/>
                <a:ea typeface="微软雅黑" pitchFamily="34" charset="-122"/>
              </a:rPr>
              <a:t>→</a:t>
            </a:r>
            <a:r>
              <a:rPr kumimoji="1" lang="en-US" altLang="zh-CN" sz="1596" b="1" dirty="0">
                <a:solidFill>
                  <a:schemeClr val="bg1"/>
                </a:solidFill>
                <a:latin typeface="Arial" charset="0"/>
              </a:rPr>
              <a:t> </a:t>
            </a:r>
            <a:r>
              <a:rPr kumimoji="1" lang="zh-CN" altLang="en-US" sz="1396" b="1" dirty="0">
                <a:solidFill>
                  <a:schemeClr val="bg1"/>
                </a:solidFill>
                <a:latin typeface="微软雅黑" pitchFamily="34" charset="-122"/>
                <a:ea typeface="微软雅黑" pitchFamily="34" charset="-122"/>
              </a:rPr>
              <a:t>主干 </a:t>
            </a:r>
            <a:r>
              <a:rPr kumimoji="1" lang="en-US" altLang="zh-CN" sz="1396" b="1" dirty="0">
                <a:solidFill>
                  <a:schemeClr val="bg1"/>
                </a:solidFill>
                <a:latin typeface="微软雅黑" pitchFamily="34" charset="-122"/>
                <a:ea typeface="微软雅黑" pitchFamily="34" charset="-122"/>
              </a:rPr>
              <a:t>ISP </a:t>
            </a:r>
            <a:r>
              <a:rPr kumimoji="1" lang="en-US" altLang="zh-CN" sz="1396" b="1" dirty="0">
                <a:solidFill>
                  <a:srgbClr val="FFFF00"/>
                </a:solidFill>
                <a:latin typeface="微软雅黑" pitchFamily="34" charset="-122"/>
                <a:ea typeface="微软雅黑" pitchFamily="34" charset="-122"/>
              </a:rPr>
              <a:t>→</a:t>
            </a:r>
            <a:r>
              <a:rPr kumimoji="1" lang="en-US" altLang="zh-CN" sz="1396" b="1" dirty="0">
                <a:solidFill>
                  <a:schemeClr val="bg1"/>
                </a:solidFill>
                <a:latin typeface="微软雅黑" pitchFamily="34" charset="-122"/>
                <a:ea typeface="微软雅黑" pitchFamily="34" charset="-122"/>
              </a:rPr>
              <a:t>  </a:t>
            </a:r>
            <a:r>
              <a:rPr kumimoji="1" lang="zh-CN" altLang="en-US" sz="1396" b="1" dirty="0">
                <a:solidFill>
                  <a:schemeClr val="bg1"/>
                </a:solidFill>
                <a:latin typeface="微软雅黑" pitchFamily="34" charset="-122"/>
                <a:ea typeface="微软雅黑" pitchFamily="34" charset="-122"/>
              </a:rPr>
              <a:t>地区 </a:t>
            </a:r>
            <a:r>
              <a:rPr kumimoji="1" lang="en-US" altLang="zh-CN" sz="1396" b="1" dirty="0">
                <a:solidFill>
                  <a:schemeClr val="bg1"/>
                </a:solidFill>
                <a:latin typeface="微软雅黑" pitchFamily="34" charset="-122"/>
                <a:ea typeface="微软雅黑" pitchFamily="34" charset="-122"/>
              </a:rPr>
              <a:t>ISP </a:t>
            </a:r>
            <a:r>
              <a:rPr kumimoji="1" lang="en-US" altLang="zh-CN" sz="1396" b="1" dirty="0">
                <a:solidFill>
                  <a:srgbClr val="FFFF00"/>
                </a:solidFill>
                <a:latin typeface="微软雅黑" pitchFamily="34" charset="-122"/>
                <a:ea typeface="微软雅黑" pitchFamily="34" charset="-122"/>
              </a:rPr>
              <a:t>→</a:t>
            </a:r>
            <a:r>
              <a:rPr kumimoji="1" lang="en-US" altLang="zh-CN" sz="1396" b="1" dirty="0">
                <a:solidFill>
                  <a:schemeClr val="bg1"/>
                </a:solidFill>
                <a:latin typeface="微软雅黑" pitchFamily="34" charset="-122"/>
                <a:ea typeface="微软雅黑" pitchFamily="34" charset="-122"/>
              </a:rPr>
              <a:t>  </a:t>
            </a:r>
            <a:r>
              <a:rPr kumimoji="1" lang="zh-CN" altLang="en-US" sz="1396" b="1" dirty="0">
                <a:solidFill>
                  <a:schemeClr val="bg1"/>
                </a:solidFill>
                <a:latin typeface="微软雅黑" pitchFamily="34" charset="-122"/>
                <a:ea typeface="微软雅黑" pitchFamily="34" charset="-122"/>
              </a:rPr>
              <a:t>本地 </a:t>
            </a:r>
            <a:r>
              <a:rPr kumimoji="1" lang="en-US" altLang="zh-CN" sz="1396" b="1" dirty="0">
                <a:solidFill>
                  <a:schemeClr val="bg1"/>
                </a:solidFill>
                <a:latin typeface="微软雅黑" pitchFamily="34" charset="-122"/>
                <a:ea typeface="微软雅黑" pitchFamily="34" charset="-122"/>
              </a:rPr>
              <a:t>ISP </a:t>
            </a:r>
            <a:r>
              <a:rPr kumimoji="1" lang="en-US" altLang="zh-CN" sz="1396" b="1" dirty="0">
                <a:solidFill>
                  <a:srgbClr val="FFFF00"/>
                </a:solidFill>
                <a:latin typeface="微软雅黑" pitchFamily="34" charset="-122"/>
                <a:ea typeface="微软雅黑" pitchFamily="34" charset="-122"/>
              </a:rPr>
              <a:t>→</a:t>
            </a:r>
            <a:r>
              <a:rPr kumimoji="1" lang="en-US" altLang="zh-CN" sz="1396" b="1" dirty="0">
                <a:solidFill>
                  <a:schemeClr val="bg1"/>
                </a:solidFill>
                <a:latin typeface="微软雅黑" pitchFamily="34" charset="-122"/>
                <a:ea typeface="微软雅黑" pitchFamily="34" charset="-122"/>
              </a:rPr>
              <a:t>  </a:t>
            </a:r>
            <a:r>
              <a:rPr kumimoji="1" lang="zh-CN" altLang="en-US" sz="1396" b="1" dirty="0">
                <a:solidFill>
                  <a:schemeClr val="bg1"/>
                </a:solidFill>
                <a:latin typeface="微软雅黑" pitchFamily="34" charset="-122"/>
                <a:ea typeface="微软雅黑" pitchFamily="34" charset="-122"/>
              </a:rPr>
              <a:t>主机 </a:t>
            </a:r>
            <a:r>
              <a:rPr kumimoji="1" lang="en-US" altLang="zh-CN" sz="1396" b="1" dirty="0">
                <a:solidFill>
                  <a:schemeClr val="bg1"/>
                </a:solidFill>
                <a:latin typeface="微软雅黑" pitchFamily="34" charset="-122"/>
                <a:ea typeface="微软雅黑" pitchFamily="34" charset="-122"/>
              </a:rPr>
              <a:t>B</a:t>
            </a:r>
          </a:p>
        </p:txBody>
      </p:sp>
    </p:spTree>
    <p:extLst>
      <p:ext uri="{BB962C8B-B14F-4D97-AF65-F5344CB8AC3E}">
        <p14:creationId xmlns:p14="http://schemas.microsoft.com/office/powerpoint/2010/main" val="29825619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503669" y="1480164"/>
            <a:ext cx="8031341" cy="351446"/>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99" name="Rectangle 6"/>
          <p:cNvSpPr>
            <a:spLocks noChangeArrowheads="1"/>
          </p:cNvSpPr>
          <p:nvPr/>
        </p:nvSpPr>
        <p:spPr bwMode="auto">
          <a:xfrm>
            <a:off x="3083860" y="1456416"/>
            <a:ext cx="3033201"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主机 </a:t>
            </a:r>
            <a:r>
              <a:rPr lang="en-US" altLang="zh-CN" sz="1994" b="1">
                <a:solidFill>
                  <a:schemeClr val="bg1"/>
                </a:solidFill>
                <a:ea typeface="微软雅黑" panose="020B0503020204020204" pitchFamily="34" charset="-122"/>
              </a:rPr>
              <a:t>1 </a:t>
            </a:r>
            <a:r>
              <a:rPr lang="zh-CN" altLang="en-US" sz="1994" b="1">
                <a:solidFill>
                  <a:schemeClr val="bg1"/>
                </a:solidFill>
                <a:ea typeface="微软雅黑" panose="020B0503020204020204" pitchFamily="34" charset="-122"/>
              </a:rPr>
              <a:t>向主机 </a:t>
            </a:r>
            <a:r>
              <a:rPr lang="en-US" altLang="zh-CN" sz="1994" b="1">
                <a:solidFill>
                  <a:schemeClr val="bg1"/>
                </a:solidFill>
                <a:ea typeface="微软雅黑" panose="020B0503020204020204" pitchFamily="34" charset="-122"/>
              </a:rPr>
              <a:t>2 </a:t>
            </a:r>
            <a:r>
              <a:rPr lang="zh-CN" altLang="en-US" sz="1994" b="1">
                <a:solidFill>
                  <a:schemeClr val="bg1"/>
                </a:solidFill>
                <a:ea typeface="微软雅黑" panose="020B0503020204020204" pitchFamily="34" charset="-122"/>
              </a:rPr>
              <a:t>发送数据 </a:t>
            </a:r>
          </a:p>
        </p:txBody>
      </p:sp>
      <p:sp>
        <p:nvSpPr>
          <p:cNvPr id="100" name="圆角矩形 99"/>
          <p:cNvSpPr/>
          <p:nvPr/>
        </p:nvSpPr>
        <p:spPr>
          <a:xfrm>
            <a:off x="503669" y="1939576"/>
            <a:ext cx="8031341" cy="326445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34" name="AutoShape 4"/>
          <p:cNvSpPr>
            <a:spLocks noChangeArrowheads="1"/>
          </p:cNvSpPr>
          <p:nvPr/>
        </p:nvSpPr>
        <p:spPr bwMode="auto">
          <a:xfrm rot="16200000">
            <a:off x="4460357" y="1808655"/>
            <a:ext cx="270709" cy="6322863"/>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a:defRPr/>
            </a:pPr>
            <a:endParaRPr lang="zh-CN" altLang="en-US" sz="3191" b="1"/>
          </a:p>
        </p:txBody>
      </p:sp>
      <p:sp>
        <p:nvSpPr>
          <p:cNvPr id="150536" name="Text Box 29"/>
          <p:cNvSpPr txBox="1">
            <a:spLocks noChangeArrowheads="1"/>
          </p:cNvSpPr>
          <p:nvPr/>
        </p:nvSpPr>
        <p:spPr bwMode="auto">
          <a:xfrm>
            <a:off x="1608420" y="2200469"/>
            <a:ext cx="778880"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1</a:t>
            </a:r>
          </a:p>
        </p:txBody>
      </p:sp>
      <p:grpSp>
        <p:nvGrpSpPr>
          <p:cNvPr id="150537" name="组合 35"/>
          <p:cNvGrpSpPr/>
          <p:nvPr/>
        </p:nvGrpSpPr>
        <p:grpSpPr bwMode="auto">
          <a:xfrm>
            <a:off x="1654330" y="2589909"/>
            <a:ext cx="637985" cy="2262237"/>
            <a:chOff x="1677593" y="2736942"/>
            <a:chExt cx="638487" cy="2268602"/>
          </a:xfrm>
        </p:grpSpPr>
        <p:sp>
          <p:nvSpPr>
            <p:cNvPr id="150591" name="AutoShape 5"/>
            <p:cNvSpPr>
              <a:spLocks noChangeArrowheads="1"/>
            </p:cNvSpPr>
            <p:nvPr/>
          </p:nvSpPr>
          <p:spPr bwMode="auto">
            <a:xfrm>
              <a:off x="1711463" y="3054236"/>
              <a:ext cx="591180" cy="1951308"/>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pPr algn="ctr"/>
              <a:endParaRPr lang="zh-CN" altLang="en-US" sz="1396" b="1">
                <a:latin typeface="微软雅黑" panose="020B0503020204020204" pitchFamily="34" charset="-122"/>
                <a:ea typeface="微软雅黑" panose="020B0503020204020204" pitchFamily="34" charset="-122"/>
              </a:endParaRPr>
            </a:p>
          </p:txBody>
        </p:sp>
        <p:sp>
          <p:nvSpPr>
            <p:cNvPr id="150592" name="Text Box 6"/>
            <p:cNvSpPr txBox="1">
              <a:spLocks noChangeArrowheads="1"/>
            </p:cNvSpPr>
            <p:nvPr/>
          </p:nvSpPr>
          <p:spPr bwMode="auto">
            <a:xfrm>
              <a:off x="1946538" y="3141689"/>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微软雅黑" panose="020B0503020204020204" pitchFamily="34" charset="-122"/>
                  <a:ea typeface="微软雅黑" panose="020B0503020204020204" pitchFamily="34" charset="-122"/>
                </a:rPr>
                <a:t>5</a:t>
              </a:r>
            </a:p>
          </p:txBody>
        </p:sp>
        <p:sp>
          <p:nvSpPr>
            <p:cNvPr id="150593" name="Text Box 7"/>
            <p:cNvSpPr txBox="1">
              <a:spLocks noChangeArrowheads="1"/>
            </p:cNvSpPr>
            <p:nvPr/>
          </p:nvSpPr>
          <p:spPr bwMode="auto">
            <a:xfrm>
              <a:off x="1946538" y="3521359"/>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微软雅黑" panose="020B0503020204020204" pitchFamily="34" charset="-122"/>
                  <a:ea typeface="微软雅黑" panose="020B0503020204020204" pitchFamily="34" charset="-122"/>
                </a:rPr>
                <a:t>4</a:t>
              </a:r>
            </a:p>
          </p:txBody>
        </p:sp>
        <p:sp>
          <p:nvSpPr>
            <p:cNvPr id="150594" name="Text Box 8"/>
            <p:cNvSpPr txBox="1">
              <a:spLocks noChangeArrowheads="1"/>
            </p:cNvSpPr>
            <p:nvPr/>
          </p:nvSpPr>
          <p:spPr bwMode="auto">
            <a:xfrm>
              <a:off x="1946538" y="3874604"/>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微软雅黑" panose="020B0503020204020204" pitchFamily="34" charset="-122"/>
                  <a:ea typeface="微软雅黑" panose="020B0503020204020204" pitchFamily="34" charset="-122"/>
                </a:rPr>
                <a:t>3</a:t>
              </a:r>
            </a:p>
          </p:txBody>
        </p:sp>
        <p:sp>
          <p:nvSpPr>
            <p:cNvPr id="150595" name="Text Box 9"/>
            <p:cNvSpPr txBox="1">
              <a:spLocks noChangeArrowheads="1"/>
            </p:cNvSpPr>
            <p:nvPr/>
          </p:nvSpPr>
          <p:spPr bwMode="auto">
            <a:xfrm>
              <a:off x="1946538" y="4247551"/>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微软雅黑" panose="020B0503020204020204" pitchFamily="34" charset="-122"/>
                  <a:ea typeface="微软雅黑" panose="020B0503020204020204" pitchFamily="34" charset="-122"/>
                </a:rPr>
                <a:t>2</a:t>
              </a:r>
            </a:p>
          </p:txBody>
        </p:sp>
        <p:sp>
          <p:nvSpPr>
            <p:cNvPr id="150596" name="Text Box 10"/>
            <p:cNvSpPr txBox="1">
              <a:spLocks noChangeArrowheads="1"/>
            </p:cNvSpPr>
            <p:nvPr/>
          </p:nvSpPr>
          <p:spPr bwMode="auto">
            <a:xfrm>
              <a:off x="1946538" y="4645478"/>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微软雅黑" panose="020B0503020204020204" pitchFamily="34" charset="-122"/>
                  <a:ea typeface="微软雅黑" panose="020B0503020204020204" pitchFamily="34" charset="-122"/>
                </a:rPr>
                <a:t>1</a:t>
              </a:r>
            </a:p>
          </p:txBody>
        </p:sp>
        <p:sp>
          <p:nvSpPr>
            <p:cNvPr id="150597" name="Freeform 11"/>
            <p:cNvSpPr/>
            <p:nvPr/>
          </p:nvSpPr>
          <p:spPr bwMode="auto">
            <a:xfrm>
              <a:off x="1711463" y="3445945"/>
              <a:ext cx="597898" cy="40307"/>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0598" name="Freeform 12"/>
            <p:cNvSpPr/>
            <p:nvPr/>
          </p:nvSpPr>
          <p:spPr bwMode="auto">
            <a:xfrm>
              <a:off x="1718181" y="3820084"/>
              <a:ext cx="597898" cy="40307"/>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0599" name="Freeform 13"/>
            <p:cNvSpPr/>
            <p:nvPr/>
          </p:nvSpPr>
          <p:spPr bwMode="auto">
            <a:xfrm>
              <a:off x="1702506" y="4195256"/>
              <a:ext cx="613574" cy="3927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0600" name="Freeform 14"/>
            <p:cNvSpPr/>
            <p:nvPr/>
          </p:nvSpPr>
          <p:spPr bwMode="auto">
            <a:xfrm>
              <a:off x="1702506" y="4580764"/>
              <a:ext cx="606855" cy="3927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0601" name="AutoShape 32"/>
            <p:cNvSpPr>
              <a:spLocks noChangeArrowheads="1"/>
            </p:cNvSpPr>
            <p:nvPr/>
          </p:nvSpPr>
          <p:spPr bwMode="auto">
            <a:xfrm>
              <a:off x="1714822" y="2736942"/>
              <a:ext cx="483693" cy="36276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396" b="1">
                <a:latin typeface="微软雅黑" panose="020B0503020204020204" pitchFamily="34" charset="-122"/>
                <a:ea typeface="微软雅黑" panose="020B0503020204020204" pitchFamily="34" charset="-122"/>
              </a:endParaRPr>
            </a:p>
          </p:txBody>
        </p:sp>
        <p:sp>
          <p:nvSpPr>
            <p:cNvPr id="150602" name="Text Box 33"/>
            <p:cNvSpPr txBox="1">
              <a:spLocks noChangeArrowheads="1"/>
            </p:cNvSpPr>
            <p:nvPr/>
          </p:nvSpPr>
          <p:spPr bwMode="auto">
            <a:xfrm>
              <a:off x="1677593" y="2748817"/>
              <a:ext cx="5116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396" b="1">
                  <a:solidFill>
                    <a:srgbClr val="0000FF"/>
                  </a:solidFill>
                  <a:latin typeface="微软雅黑" panose="020B0503020204020204" pitchFamily="34" charset="-122"/>
                  <a:ea typeface="微软雅黑" panose="020B0503020204020204" pitchFamily="34" charset="-122"/>
                </a:rPr>
                <a:t>AP</a:t>
              </a:r>
              <a:r>
                <a:rPr kumimoji="1" lang="en-US" altLang="zh-CN" sz="1396" b="1" baseline="-25000">
                  <a:solidFill>
                    <a:srgbClr val="0000FF"/>
                  </a:solidFill>
                  <a:latin typeface="微软雅黑" panose="020B0503020204020204" pitchFamily="34" charset="-122"/>
                  <a:ea typeface="微软雅黑" panose="020B0503020204020204" pitchFamily="34" charset="-122"/>
                </a:rPr>
                <a:t>1</a:t>
              </a:r>
              <a:endParaRPr kumimoji="1" lang="en-US" altLang="zh-CN" sz="1396" b="1">
                <a:solidFill>
                  <a:srgbClr val="0000FF"/>
                </a:solidFill>
                <a:latin typeface="微软雅黑" panose="020B0503020204020204" pitchFamily="34" charset="-122"/>
                <a:ea typeface="微软雅黑" panose="020B0503020204020204" pitchFamily="34" charset="-122"/>
              </a:endParaRPr>
            </a:p>
          </p:txBody>
        </p:sp>
      </p:grpSp>
      <p:sp>
        <p:nvSpPr>
          <p:cNvPr id="150538" name="Text Box 41"/>
          <p:cNvSpPr txBox="1">
            <a:spLocks noChangeArrowheads="1"/>
          </p:cNvSpPr>
          <p:nvPr/>
        </p:nvSpPr>
        <p:spPr bwMode="auto">
          <a:xfrm>
            <a:off x="6927603" y="2200469"/>
            <a:ext cx="780464"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2</a:t>
            </a:r>
          </a:p>
        </p:txBody>
      </p:sp>
      <p:grpSp>
        <p:nvGrpSpPr>
          <p:cNvPr id="150539" name="组合 49"/>
          <p:cNvGrpSpPr/>
          <p:nvPr/>
        </p:nvGrpSpPr>
        <p:grpSpPr bwMode="auto">
          <a:xfrm>
            <a:off x="6902274" y="2561414"/>
            <a:ext cx="656983" cy="2290732"/>
            <a:chOff x="6957831" y="2709037"/>
            <a:chExt cx="658812" cy="2296508"/>
          </a:xfrm>
        </p:grpSpPr>
        <p:sp>
          <p:nvSpPr>
            <p:cNvPr id="150579" name="AutoShape 15"/>
            <p:cNvSpPr>
              <a:spLocks noChangeArrowheads="1"/>
            </p:cNvSpPr>
            <p:nvPr/>
          </p:nvSpPr>
          <p:spPr bwMode="auto">
            <a:xfrm>
              <a:off x="7012026" y="3032533"/>
              <a:ext cx="591180" cy="1973012"/>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50580" name="Text Box 16"/>
            <p:cNvSpPr txBox="1">
              <a:spLocks noChangeArrowheads="1"/>
            </p:cNvSpPr>
            <p:nvPr/>
          </p:nvSpPr>
          <p:spPr bwMode="auto">
            <a:xfrm>
              <a:off x="6957831" y="3118571"/>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50581" name="Text Box 17"/>
            <p:cNvSpPr txBox="1">
              <a:spLocks noChangeArrowheads="1"/>
            </p:cNvSpPr>
            <p:nvPr/>
          </p:nvSpPr>
          <p:spPr bwMode="auto">
            <a:xfrm>
              <a:off x="6957831" y="3526815"/>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50582" name="Text Box 18"/>
            <p:cNvSpPr txBox="1">
              <a:spLocks noChangeArrowheads="1"/>
            </p:cNvSpPr>
            <p:nvPr/>
          </p:nvSpPr>
          <p:spPr bwMode="auto">
            <a:xfrm>
              <a:off x="6957831" y="3889585"/>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50583" name="Text Box 19"/>
            <p:cNvSpPr txBox="1">
              <a:spLocks noChangeArrowheads="1"/>
            </p:cNvSpPr>
            <p:nvPr/>
          </p:nvSpPr>
          <p:spPr bwMode="auto">
            <a:xfrm>
              <a:off x="6957831" y="4254422"/>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50584" name="Text Box 20"/>
            <p:cNvSpPr txBox="1">
              <a:spLocks noChangeArrowheads="1"/>
            </p:cNvSpPr>
            <p:nvPr/>
          </p:nvSpPr>
          <p:spPr bwMode="auto">
            <a:xfrm>
              <a:off x="6957831" y="4622359"/>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50585" name="Freeform 21"/>
            <p:cNvSpPr/>
            <p:nvPr/>
          </p:nvSpPr>
          <p:spPr bwMode="auto">
            <a:xfrm>
              <a:off x="7012026" y="3423208"/>
              <a:ext cx="597898" cy="40307"/>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0586" name="Freeform 22"/>
            <p:cNvSpPr/>
            <p:nvPr/>
          </p:nvSpPr>
          <p:spPr bwMode="auto">
            <a:xfrm>
              <a:off x="7009219" y="3797346"/>
              <a:ext cx="597898" cy="40307"/>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0587" name="Freeform 23"/>
            <p:cNvSpPr/>
            <p:nvPr/>
          </p:nvSpPr>
          <p:spPr bwMode="auto">
            <a:xfrm>
              <a:off x="7003069" y="4172518"/>
              <a:ext cx="613574" cy="3927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0588" name="Freeform 24"/>
            <p:cNvSpPr/>
            <p:nvPr/>
          </p:nvSpPr>
          <p:spPr bwMode="auto">
            <a:xfrm>
              <a:off x="7003069" y="4558026"/>
              <a:ext cx="606855" cy="3927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0589" name="AutoShape 30"/>
            <p:cNvSpPr>
              <a:spLocks noChangeArrowheads="1"/>
            </p:cNvSpPr>
            <p:nvPr/>
          </p:nvSpPr>
          <p:spPr bwMode="auto">
            <a:xfrm>
              <a:off x="7116155" y="2709037"/>
              <a:ext cx="483693" cy="36277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50590" name="Text Box 33"/>
            <p:cNvSpPr txBox="1">
              <a:spLocks noChangeArrowheads="1"/>
            </p:cNvSpPr>
            <p:nvPr/>
          </p:nvSpPr>
          <p:spPr bwMode="auto">
            <a:xfrm>
              <a:off x="7072089" y="2748817"/>
              <a:ext cx="5437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2</a:t>
              </a:r>
            </a:p>
          </p:txBody>
        </p:sp>
      </p:grpSp>
      <p:sp>
        <p:nvSpPr>
          <p:cNvPr id="63" name="Rectangle 30"/>
          <p:cNvSpPr>
            <a:spLocks noChangeArrowheads="1"/>
          </p:cNvSpPr>
          <p:nvPr/>
        </p:nvSpPr>
        <p:spPr bwMode="auto">
          <a:xfrm>
            <a:off x="4255347" y="2540834"/>
            <a:ext cx="1917123" cy="245378"/>
          </a:xfrm>
          <a:prstGeom prst="rect">
            <a:avLst/>
          </a:prstGeom>
          <a:solidFill>
            <a:schemeClr val="bg1"/>
          </a:solidFill>
          <a:ln w="9525">
            <a:solidFill>
              <a:schemeClr val="tx1"/>
            </a:solidFill>
            <a:miter lim="800000"/>
          </a:ln>
        </p:spPr>
        <p:txBody>
          <a:bodyPr wrap="none" anchor="ctr"/>
          <a:lstStyle/>
          <a:p>
            <a:pPr algn="ctr"/>
            <a:r>
              <a:rPr lang="zh-CN" altLang="en-US" sz="1396" b="1">
                <a:solidFill>
                  <a:srgbClr val="368AD6"/>
                </a:solidFill>
                <a:latin typeface="微软雅黑" panose="020B0503020204020204" pitchFamily="34" charset="-122"/>
                <a:ea typeface="微软雅黑" panose="020B0503020204020204" pitchFamily="34" charset="-122"/>
              </a:rPr>
              <a:t>应 用 程 序 数 据</a:t>
            </a:r>
          </a:p>
        </p:txBody>
      </p:sp>
      <p:grpSp>
        <p:nvGrpSpPr>
          <p:cNvPr id="64" name="Group 31"/>
          <p:cNvGrpSpPr/>
          <p:nvPr/>
        </p:nvGrpSpPr>
        <p:grpSpPr bwMode="auto">
          <a:xfrm>
            <a:off x="3223172" y="2466429"/>
            <a:ext cx="1033758" cy="712391"/>
            <a:chOff x="1683" y="1503"/>
            <a:chExt cx="880" cy="657"/>
          </a:xfrm>
        </p:grpSpPr>
        <p:sp>
          <p:nvSpPr>
            <p:cNvPr id="150576" name="Text Box 32"/>
            <p:cNvSpPr txBox="1">
              <a:spLocks noChangeArrowheads="1"/>
            </p:cNvSpPr>
            <p:nvPr/>
          </p:nvSpPr>
          <p:spPr bwMode="auto">
            <a:xfrm>
              <a:off x="1683" y="1503"/>
              <a:ext cx="811"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197" b="1">
                  <a:latin typeface="微软雅黑" panose="020B0503020204020204" pitchFamily="34" charset="-122"/>
                  <a:ea typeface="微软雅黑" panose="020B0503020204020204" pitchFamily="34" charset="-122"/>
                </a:rPr>
                <a:t>应用层首部</a:t>
              </a:r>
            </a:p>
          </p:txBody>
        </p:sp>
        <p:sp>
          <p:nvSpPr>
            <p:cNvPr id="150577" name="Line 33"/>
            <p:cNvSpPr>
              <a:spLocks noChangeShapeType="1"/>
            </p:cNvSpPr>
            <p:nvPr/>
          </p:nvSpPr>
          <p:spPr bwMode="auto">
            <a:xfrm>
              <a:off x="2109" y="1735"/>
              <a:ext cx="202" cy="198"/>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0578"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97" b="1">
                  <a:latin typeface="微软雅黑" panose="020B0503020204020204" pitchFamily="34" charset="-122"/>
                  <a:ea typeface="微软雅黑" panose="020B0503020204020204" pitchFamily="34" charset="-122"/>
                </a:rPr>
                <a:t>H</a:t>
              </a:r>
              <a:r>
                <a:rPr lang="en-US" altLang="zh-CN" sz="1197" b="1" baseline="-25000">
                  <a:latin typeface="微软雅黑" panose="020B0503020204020204" pitchFamily="34" charset="-122"/>
                  <a:ea typeface="微软雅黑" panose="020B0503020204020204" pitchFamily="34" charset="-122"/>
                </a:rPr>
                <a:t>5</a:t>
              </a:r>
            </a:p>
          </p:txBody>
        </p:sp>
      </p:grpSp>
      <p:sp>
        <p:nvSpPr>
          <p:cNvPr id="68" name="Rectangle 35"/>
          <p:cNvSpPr>
            <a:spLocks noChangeArrowheads="1"/>
          </p:cNvSpPr>
          <p:nvPr/>
        </p:nvSpPr>
        <p:spPr bwMode="auto">
          <a:xfrm>
            <a:off x="2711834" y="4507033"/>
            <a:ext cx="3834245" cy="243796"/>
          </a:xfrm>
          <a:prstGeom prst="rect">
            <a:avLst/>
          </a:prstGeom>
          <a:solidFill>
            <a:schemeClr val="bg1"/>
          </a:solidFill>
          <a:ln w="9525">
            <a:solidFill>
              <a:schemeClr val="tx1"/>
            </a:solidFill>
            <a:miter lim="800000"/>
          </a:ln>
        </p:spPr>
        <p:txBody>
          <a:bodyPr wrap="none" anchor="ctr"/>
          <a:lstStyle/>
          <a:p>
            <a:pPr algn="ctr"/>
            <a:r>
              <a:rPr lang="en-US" altLang="zh-CN" sz="1396" b="1">
                <a:solidFill>
                  <a:srgbClr val="368AD6"/>
                </a:solidFill>
                <a:latin typeface="微软雅黑" panose="020B0503020204020204" pitchFamily="34" charset="-122"/>
                <a:ea typeface="微软雅黑" panose="020B0503020204020204" pitchFamily="34" charset="-122"/>
              </a:rPr>
              <a:t>10100110100101  </a:t>
            </a:r>
            <a:r>
              <a:rPr lang="zh-CN" altLang="en-US" sz="1396" b="1">
                <a:solidFill>
                  <a:srgbClr val="368AD6"/>
                </a:solidFill>
                <a:latin typeface="微软雅黑" panose="020B0503020204020204" pitchFamily="34" charset="-122"/>
                <a:ea typeface="微软雅黑" panose="020B0503020204020204" pitchFamily="34" charset="-122"/>
              </a:rPr>
              <a:t>比  特  流  </a:t>
            </a:r>
            <a:r>
              <a:rPr lang="en-US" altLang="zh-CN" sz="1396" b="1">
                <a:solidFill>
                  <a:srgbClr val="368AD6"/>
                </a:solidFill>
                <a:latin typeface="微软雅黑" panose="020B0503020204020204" pitchFamily="34" charset="-122"/>
                <a:ea typeface="微软雅黑" panose="020B0503020204020204" pitchFamily="34" charset="-122"/>
              </a:rPr>
              <a:t>110101110101</a:t>
            </a:r>
          </a:p>
        </p:txBody>
      </p:sp>
      <p:sp>
        <p:nvSpPr>
          <p:cNvPr id="69" name="Rectangle 37"/>
          <p:cNvSpPr>
            <a:spLocks noChangeArrowheads="1"/>
          </p:cNvSpPr>
          <p:nvPr/>
        </p:nvSpPr>
        <p:spPr bwMode="auto">
          <a:xfrm>
            <a:off x="4255347" y="2933441"/>
            <a:ext cx="1917123" cy="245378"/>
          </a:xfrm>
          <a:prstGeom prst="rect">
            <a:avLst/>
          </a:prstGeom>
          <a:solidFill>
            <a:schemeClr val="bg1"/>
          </a:solidFill>
          <a:ln w="9525">
            <a:solidFill>
              <a:schemeClr val="tx1"/>
            </a:solidFill>
            <a:miter lim="800000"/>
          </a:ln>
        </p:spPr>
        <p:txBody>
          <a:bodyPr wrap="none" anchor="ctr"/>
          <a:lstStyle/>
          <a:p>
            <a:pPr algn="ctr"/>
            <a:r>
              <a:rPr lang="zh-CN" altLang="en-US" sz="1396" b="1">
                <a:solidFill>
                  <a:srgbClr val="368AD6"/>
                </a:solidFill>
                <a:latin typeface="微软雅黑" panose="020B0503020204020204" pitchFamily="34" charset="-122"/>
                <a:ea typeface="微软雅黑" panose="020B0503020204020204" pitchFamily="34" charset="-122"/>
              </a:rPr>
              <a:t>应 用 程 序 数 据</a:t>
            </a:r>
          </a:p>
        </p:txBody>
      </p:sp>
      <p:grpSp>
        <p:nvGrpSpPr>
          <p:cNvPr id="70" name="Group 38"/>
          <p:cNvGrpSpPr/>
          <p:nvPr/>
        </p:nvGrpSpPr>
        <p:grpSpPr bwMode="auto">
          <a:xfrm>
            <a:off x="3883346" y="3327328"/>
            <a:ext cx="2289064" cy="244889"/>
            <a:chOff x="2245" y="2297"/>
            <a:chExt cx="1950" cy="226"/>
          </a:xfrm>
          <a:solidFill>
            <a:srgbClr val="00B0F0"/>
          </a:solidFill>
        </p:grpSpPr>
        <p:sp>
          <p:nvSpPr>
            <p:cNvPr id="71" name="Rectangle 39"/>
            <p:cNvSpPr>
              <a:spLocks noChangeArrowheads="1"/>
            </p:cNvSpPr>
            <p:nvPr/>
          </p:nvSpPr>
          <p:spPr bwMode="auto">
            <a:xfrm>
              <a:off x="2245" y="2297"/>
              <a:ext cx="318" cy="226"/>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396" b="1" dirty="0">
                  <a:latin typeface="微软雅黑" panose="020B0503020204020204" pitchFamily="34" charset="-122"/>
                  <a:ea typeface="微软雅黑" panose="020B0503020204020204" pitchFamily="34" charset="-122"/>
                </a:rPr>
                <a:t>H</a:t>
              </a:r>
              <a:r>
                <a:rPr lang="en-US" altLang="zh-CN" sz="1396" b="1" baseline="-25000" dirty="0">
                  <a:latin typeface="微软雅黑" panose="020B0503020204020204" pitchFamily="34" charset="-122"/>
                  <a:ea typeface="微软雅黑" panose="020B0503020204020204" pitchFamily="34" charset="-122"/>
                </a:rPr>
                <a:t>5</a:t>
              </a:r>
            </a:p>
          </p:txBody>
        </p:sp>
        <p:sp>
          <p:nvSpPr>
            <p:cNvPr id="72" name="Rectangle 40"/>
            <p:cNvSpPr>
              <a:spLocks noChangeArrowheads="1"/>
            </p:cNvSpPr>
            <p:nvPr/>
          </p:nvSpPr>
          <p:spPr bwMode="auto">
            <a:xfrm>
              <a:off x="2562" y="2297"/>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1396"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73" name="Group 41"/>
          <p:cNvGrpSpPr/>
          <p:nvPr/>
        </p:nvGrpSpPr>
        <p:grpSpPr bwMode="auto">
          <a:xfrm>
            <a:off x="3509712" y="3720236"/>
            <a:ext cx="2662758" cy="245379"/>
            <a:chOff x="1927" y="2660"/>
            <a:chExt cx="2268" cy="226"/>
          </a:xfrm>
        </p:grpSpPr>
        <p:sp>
          <p:nvSpPr>
            <p:cNvPr id="150573"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latin typeface="微软雅黑" panose="020B0503020204020204" pitchFamily="34" charset="-122"/>
                  <a:ea typeface="微软雅黑" panose="020B0503020204020204" pitchFamily="34" charset="-122"/>
                </a:rPr>
                <a:t>H</a:t>
              </a:r>
              <a:r>
                <a:rPr lang="en-US" altLang="zh-CN" sz="1396" b="1" baseline="-25000">
                  <a:latin typeface="微软雅黑" panose="020B0503020204020204" pitchFamily="34" charset="-122"/>
                  <a:ea typeface="微软雅黑" panose="020B0503020204020204" pitchFamily="34" charset="-122"/>
                </a:rPr>
                <a:t>4</a:t>
              </a:r>
            </a:p>
          </p:txBody>
        </p:sp>
        <p:sp>
          <p:nvSpPr>
            <p:cNvPr id="150574"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latin typeface="微软雅黑" panose="020B0503020204020204" pitchFamily="34" charset="-122"/>
                  <a:ea typeface="微软雅黑" panose="020B0503020204020204" pitchFamily="34" charset="-122"/>
                </a:rPr>
                <a:t>H</a:t>
              </a:r>
              <a:r>
                <a:rPr lang="en-US" altLang="zh-CN" sz="1396" b="1" baseline="-25000">
                  <a:latin typeface="微软雅黑" panose="020B0503020204020204" pitchFamily="34" charset="-122"/>
                  <a:ea typeface="微软雅黑" panose="020B0503020204020204" pitchFamily="34" charset="-122"/>
                </a:rPr>
                <a:t>5</a:t>
              </a:r>
            </a:p>
          </p:txBody>
        </p:sp>
        <p:sp>
          <p:nvSpPr>
            <p:cNvPr id="150575" name="Rectangle 44"/>
            <p:cNvSpPr>
              <a:spLocks noChangeArrowheads="1"/>
            </p:cNvSpPr>
            <p:nvPr/>
          </p:nvSpPr>
          <p:spPr bwMode="auto">
            <a:xfrm>
              <a:off x="2562" y="2660"/>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96"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77" name="Group 45"/>
          <p:cNvGrpSpPr/>
          <p:nvPr/>
        </p:nvGrpSpPr>
        <p:grpSpPr bwMode="auto">
          <a:xfrm>
            <a:off x="3137685" y="4114426"/>
            <a:ext cx="3034785" cy="243796"/>
            <a:chOff x="1610" y="3023"/>
            <a:chExt cx="2585" cy="226"/>
          </a:xfrm>
        </p:grpSpPr>
        <p:sp>
          <p:nvSpPr>
            <p:cNvPr id="150569"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latin typeface="微软雅黑" panose="020B0503020204020204" pitchFamily="34" charset="-122"/>
                  <a:ea typeface="微软雅黑" panose="020B0503020204020204" pitchFamily="34" charset="-122"/>
                </a:rPr>
                <a:t>H</a:t>
              </a:r>
              <a:r>
                <a:rPr lang="en-US" altLang="zh-CN" sz="1396" b="1" baseline="-25000">
                  <a:latin typeface="微软雅黑" panose="020B0503020204020204" pitchFamily="34" charset="-122"/>
                  <a:ea typeface="微软雅黑" panose="020B0503020204020204" pitchFamily="34" charset="-122"/>
                </a:rPr>
                <a:t>3</a:t>
              </a:r>
            </a:p>
          </p:txBody>
        </p:sp>
        <p:sp>
          <p:nvSpPr>
            <p:cNvPr id="150570"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latin typeface="微软雅黑" panose="020B0503020204020204" pitchFamily="34" charset="-122"/>
                  <a:ea typeface="微软雅黑" panose="020B0503020204020204" pitchFamily="34" charset="-122"/>
                </a:rPr>
                <a:t>H</a:t>
              </a:r>
              <a:r>
                <a:rPr lang="en-US" altLang="zh-CN" sz="1396" b="1" baseline="-25000">
                  <a:latin typeface="微软雅黑" panose="020B0503020204020204" pitchFamily="34" charset="-122"/>
                  <a:ea typeface="微软雅黑" panose="020B0503020204020204" pitchFamily="34" charset="-122"/>
                </a:rPr>
                <a:t>4</a:t>
              </a:r>
            </a:p>
          </p:txBody>
        </p:sp>
        <p:sp>
          <p:nvSpPr>
            <p:cNvPr id="150571"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latin typeface="微软雅黑" panose="020B0503020204020204" pitchFamily="34" charset="-122"/>
                  <a:ea typeface="微软雅黑" panose="020B0503020204020204" pitchFamily="34" charset="-122"/>
                </a:rPr>
                <a:t>H</a:t>
              </a:r>
              <a:r>
                <a:rPr lang="en-US" altLang="zh-CN" sz="1396" b="1" baseline="-25000">
                  <a:latin typeface="微软雅黑" panose="020B0503020204020204" pitchFamily="34" charset="-122"/>
                  <a:ea typeface="微软雅黑" panose="020B0503020204020204" pitchFamily="34" charset="-122"/>
                </a:rPr>
                <a:t>5</a:t>
              </a:r>
            </a:p>
          </p:txBody>
        </p:sp>
        <p:sp>
          <p:nvSpPr>
            <p:cNvPr id="150572" name="Rectangle 49"/>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96"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82" name="Group 50"/>
          <p:cNvGrpSpPr/>
          <p:nvPr/>
        </p:nvGrpSpPr>
        <p:grpSpPr bwMode="auto">
          <a:xfrm>
            <a:off x="1759798" y="2764951"/>
            <a:ext cx="3526331" cy="328325"/>
            <a:chOff x="436" y="1744"/>
            <a:chExt cx="3004" cy="303"/>
          </a:xfrm>
          <a:solidFill>
            <a:srgbClr val="CC00CC"/>
          </a:solidFill>
        </p:grpSpPr>
        <p:sp>
          <p:nvSpPr>
            <p:cNvPr id="83" name="AutoShape 51"/>
            <p:cNvSpPr>
              <a:spLocks noChangeArrowheads="1"/>
            </p:cNvSpPr>
            <p:nvPr/>
          </p:nvSpPr>
          <p:spPr bwMode="auto">
            <a:xfrm flipV="1">
              <a:off x="436" y="1819"/>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endParaRPr lang="zh-CN" altLang="en-US" sz="1396" b="1">
                <a:latin typeface="微软雅黑" panose="020B0503020204020204" pitchFamily="34" charset="-122"/>
                <a:ea typeface="微软雅黑" panose="020B0503020204020204" pitchFamily="34" charset="-122"/>
              </a:endParaRPr>
            </a:p>
          </p:txBody>
        </p:sp>
        <p:sp>
          <p:nvSpPr>
            <p:cNvPr id="84" name="AutoShape 52"/>
            <p:cNvSpPr>
              <a:spLocks noChangeArrowheads="1"/>
            </p:cNvSpPr>
            <p:nvPr/>
          </p:nvSpPr>
          <p:spPr bwMode="auto">
            <a:xfrm flipV="1">
              <a:off x="3316" y="1744"/>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endParaRPr lang="zh-CN" altLang="en-US" sz="1396" b="1">
                <a:latin typeface="微软雅黑" panose="020B0503020204020204" pitchFamily="34" charset="-122"/>
                <a:ea typeface="微软雅黑" panose="020B0503020204020204" pitchFamily="34" charset="-122"/>
              </a:endParaRPr>
            </a:p>
          </p:txBody>
        </p:sp>
      </p:grpSp>
      <p:grpSp>
        <p:nvGrpSpPr>
          <p:cNvPr id="85" name="Group 53"/>
          <p:cNvGrpSpPr/>
          <p:nvPr/>
        </p:nvGrpSpPr>
        <p:grpSpPr bwMode="auto">
          <a:xfrm>
            <a:off x="1757452" y="3149623"/>
            <a:ext cx="3297426" cy="288233"/>
            <a:chOff x="434" y="2099"/>
            <a:chExt cx="2809" cy="266"/>
          </a:xfrm>
          <a:solidFill>
            <a:srgbClr val="CC00CC"/>
          </a:solidFill>
        </p:grpSpPr>
        <p:sp>
          <p:nvSpPr>
            <p:cNvPr id="86" name="AutoShape 54"/>
            <p:cNvSpPr>
              <a:spLocks noChangeArrowheads="1"/>
            </p:cNvSpPr>
            <p:nvPr/>
          </p:nvSpPr>
          <p:spPr bwMode="auto">
            <a:xfrm rot="10800000">
              <a:off x="434" y="2116"/>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endParaRPr lang="zh-CN" altLang="en-US" sz="1396" b="1">
                <a:latin typeface="微软雅黑" panose="020B0503020204020204" pitchFamily="34" charset="-122"/>
                <a:ea typeface="微软雅黑" panose="020B0503020204020204" pitchFamily="34" charset="-122"/>
              </a:endParaRPr>
            </a:p>
          </p:txBody>
        </p:sp>
        <p:sp>
          <p:nvSpPr>
            <p:cNvPr id="87" name="AutoShape 55"/>
            <p:cNvSpPr>
              <a:spLocks noChangeArrowheads="1"/>
            </p:cNvSpPr>
            <p:nvPr/>
          </p:nvSpPr>
          <p:spPr bwMode="auto">
            <a:xfrm rot="10800000">
              <a:off x="3118" y="2099"/>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endParaRPr lang="zh-CN" altLang="en-US" sz="1396" b="1">
                <a:latin typeface="微软雅黑" panose="020B0503020204020204" pitchFamily="34" charset="-122"/>
                <a:ea typeface="微软雅黑" panose="020B0503020204020204" pitchFamily="34" charset="-122"/>
              </a:endParaRPr>
            </a:p>
          </p:txBody>
        </p:sp>
      </p:grpSp>
      <p:grpSp>
        <p:nvGrpSpPr>
          <p:cNvPr id="88" name="Group 56"/>
          <p:cNvGrpSpPr/>
          <p:nvPr/>
        </p:nvGrpSpPr>
        <p:grpSpPr bwMode="auto">
          <a:xfrm>
            <a:off x="1757451" y="3541874"/>
            <a:ext cx="3059127" cy="276312"/>
            <a:chOff x="434" y="2461"/>
            <a:chExt cx="2606" cy="255"/>
          </a:xfrm>
          <a:solidFill>
            <a:srgbClr val="CC00CC"/>
          </a:solidFill>
        </p:grpSpPr>
        <p:sp>
          <p:nvSpPr>
            <p:cNvPr id="89" name="AutoShape 57"/>
            <p:cNvSpPr>
              <a:spLocks noChangeArrowheads="1"/>
            </p:cNvSpPr>
            <p:nvPr/>
          </p:nvSpPr>
          <p:spPr bwMode="auto">
            <a:xfrm rot="10800000">
              <a:off x="434" y="2468"/>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endParaRPr lang="zh-CN" altLang="en-US" sz="1396" b="1">
                <a:latin typeface="微软雅黑" panose="020B0503020204020204" pitchFamily="34" charset="-122"/>
                <a:ea typeface="微软雅黑" panose="020B0503020204020204" pitchFamily="34" charset="-122"/>
              </a:endParaRPr>
            </a:p>
          </p:txBody>
        </p:sp>
        <p:sp>
          <p:nvSpPr>
            <p:cNvPr id="90" name="AutoShape 58"/>
            <p:cNvSpPr>
              <a:spLocks noChangeArrowheads="1"/>
            </p:cNvSpPr>
            <p:nvPr/>
          </p:nvSpPr>
          <p:spPr bwMode="auto">
            <a:xfrm rot="10800000">
              <a:off x="2915" y="246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endParaRPr lang="zh-CN" altLang="en-US" sz="1396" b="1">
                <a:latin typeface="微软雅黑" panose="020B0503020204020204" pitchFamily="34" charset="-122"/>
                <a:ea typeface="微软雅黑" panose="020B0503020204020204" pitchFamily="34" charset="-122"/>
              </a:endParaRPr>
            </a:p>
          </p:txBody>
        </p:sp>
      </p:grpSp>
      <p:grpSp>
        <p:nvGrpSpPr>
          <p:cNvPr id="91" name="Group 59"/>
          <p:cNvGrpSpPr/>
          <p:nvPr/>
        </p:nvGrpSpPr>
        <p:grpSpPr bwMode="auto">
          <a:xfrm>
            <a:off x="1756278" y="3935218"/>
            <a:ext cx="2805571" cy="320740"/>
            <a:chOff x="433" y="2824"/>
            <a:chExt cx="2390" cy="296"/>
          </a:xfrm>
          <a:solidFill>
            <a:srgbClr val="CC00CC"/>
          </a:solidFill>
        </p:grpSpPr>
        <p:sp>
          <p:nvSpPr>
            <p:cNvPr id="92" name="AutoShape 60"/>
            <p:cNvSpPr>
              <a:spLocks noChangeArrowheads="1"/>
            </p:cNvSpPr>
            <p:nvPr/>
          </p:nvSpPr>
          <p:spPr bwMode="auto">
            <a:xfrm rot="10800000">
              <a:off x="433" y="2870"/>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endParaRPr lang="zh-CN" altLang="en-US" sz="1396" b="1">
                <a:latin typeface="微软雅黑" panose="020B0503020204020204" pitchFamily="34" charset="-122"/>
                <a:ea typeface="微软雅黑" panose="020B0503020204020204" pitchFamily="34" charset="-122"/>
              </a:endParaRPr>
            </a:p>
          </p:txBody>
        </p:sp>
        <p:sp>
          <p:nvSpPr>
            <p:cNvPr id="93" name="AutoShape 61"/>
            <p:cNvSpPr>
              <a:spLocks noChangeArrowheads="1"/>
            </p:cNvSpPr>
            <p:nvPr/>
          </p:nvSpPr>
          <p:spPr bwMode="auto">
            <a:xfrm rot="10800000">
              <a:off x="2699" y="2824"/>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endParaRPr lang="zh-CN" altLang="en-US" sz="1396" b="1">
                <a:latin typeface="微软雅黑" panose="020B0503020204020204" pitchFamily="34" charset="-122"/>
                <a:ea typeface="微软雅黑" panose="020B0503020204020204" pitchFamily="34" charset="-122"/>
              </a:endParaRPr>
            </a:p>
          </p:txBody>
        </p:sp>
      </p:grpSp>
      <p:grpSp>
        <p:nvGrpSpPr>
          <p:cNvPr id="94" name="Group 62"/>
          <p:cNvGrpSpPr/>
          <p:nvPr/>
        </p:nvGrpSpPr>
        <p:grpSpPr bwMode="auto">
          <a:xfrm>
            <a:off x="1756278" y="4319893"/>
            <a:ext cx="2641227" cy="340245"/>
            <a:chOff x="433" y="3179"/>
            <a:chExt cx="2250" cy="314"/>
          </a:xfrm>
          <a:solidFill>
            <a:srgbClr val="CC00CC"/>
          </a:solidFill>
        </p:grpSpPr>
        <p:sp>
          <p:nvSpPr>
            <p:cNvPr id="95" name="AutoShape 63"/>
            <p:cNvSpPr>
              <a:spLocks noChangeArrowheads="1"/>
            </p:cNvSpPr>
            <p:nvPr/>
          </p:nvSpPr>
          <p:spPr bwMode="auto">
            <a:xfrm rot="10800000">
              <a:off x="433" y="3243"/>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endParaRPr lang="zh-CN" altLang="en-US" sz="1396" b="1">
                <a:latin typeface="微软雅黑" panose="020B0503020204020204" pitchFamily="34" charset="-122"/>
                <a:ea typeface="微软雅黑" panose="020B0503020204020204" pitchFamily="34" charset="-122"/>
              </a:endParaRPr>
            </a:p>
          </p:txBody>
        </p:sp>
        <p:sp>
          <p:nvSpPr>
            <p:cNvPr id="96" name="AutoShape 64"/>
            <p:cNvSpPr>
              <a:spLocks noChangeArrowheads="1"/>
            </p:cNvSpPr>
            <p:nvPr/>
          </p:nvSpPr>
          <p:spPr bwMode="auto">
            <a:xfrm rot="10800000">
              <a:off x="2559" y="3179"/>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endParaRPr lang="zh-CN" altLang="en-US" sz="1396" b="1">
                <a:latin typeface="微软雅黑" panose="020B0503020204020204" pitchFamily="34" charset="-122"/>
                <a:ea typeface="微软雅黑" panose="020B0503020204020204" pitchFamily="34" charset="-122"/>
              </a:endParaRPr>
            </a:p>
          </p:txBody>
        </p:sp>
      </p:grpSp>
      <p:grpSp>
        <p:nvGrpSpPr>
          <p:cNvPr id="97" name="Group 65"/>
          <p:cNvGrpSpPr/>
          <p:nvPr/>
        </p:nvGrpSpPr>
        <p:grpSpPr bwMode="auto">
          <a:xfrm>
            <a:off x="2843230" y="2832122"/>
            <a:ext cx="1040091" cy="739303"/>
            <a:chOff x="1359" y="1840"/>
            <a:chExt cx="886" cy="683"/>
          </a:xfrm>
        </p:grpSpPr>
        <p:sp>
          <p:nvSpPr>
            <p:cNvPr id="1505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97" b="1">
                  <a:latin typeface="微软雅黑" panose="020B0503020204020204" pitchFamily="34" charset="-122"/>
                  <a:ea typeface="微软雅黑" panose="020B0503020204020204" pitchFamily="34" charset="-122"/>
                </a:rPr>
                <a:t>H</a:t>
              </a:r>
              <a:r>
                <a:rPr lang="en-US" altLang="zh-CN" sz="1197" b="1" baseline="-25000">
                  <a:latin typeface="微软雅黑" panose="020B0503020204020204" pitchFamily="34" charset="-122"/>
                  <a:ea typeface="微软雅黑" panose="020B0503020204020204" pitchFamily="34" charset="-122"/>
                </a:rPr>
                <a:t>4</a:t>
              </a:r>
            </a:p>
          </p:txBody>
        </p:sp>
        <p:sp>
          <p:nvSpPr>
            <p:cNvPr id="150567" name="Text Box 67"/>
            <p:cNvSpPr txBox="1">
              <a:spLocks noChangeArrowheads="1"/>
            </p:cNvSpPr>
            <p:nvPr/>
          </p:nvSpPr>
          <p:spPr bwMode="auto">
            <a:xfrm>
              <a:off x="1359" y="1840"/>
              <a:ext cx="811"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197" b="1">
                  <a:latin typeface="微软雅黑" panose="020B0503020204020204" pitchFamily="34" charset="-122"/>
                  <a:ea typeface="微软雅黑" panose="020B0503020204020204" pitchFamily="34" charset="-122"/>
                </a:rPr>
                <a:t>运输层首部</a:t>
              </a:r>
            </a:p>
          </p:txBody>
        </p:sp>
        <p:sp>
          <p:nvSpPr>
            <p:cNvPr id="1505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grpSp>
      <p:grpSp>
        <p:nvGrpSpPr>
          <p:cNvPr id="101" name="Group 69"/>
          <p:cNvGrpSpPr/>
          <p:nvPr/>
        </p:nvGrpSpPr>
        <p:grpSpPr bwMode="auto">
          <a:xfrm>
            <a:off x="2488618" y="3161405"/>
            <a:ext cx="1021094" cy="804210"/>
            <a:chOff x="1057" y="2144"/>
            <a:chExt cx="870" cy="742"/>
          </a:xfrm>
        </p:grpSpPr>
        <p:sp>
          <p:nvSpPr>
            <p:cNvPr id="150563"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97" b="1">
                  <a:latin typeface="微软雅黑" panose="020B0503020204020204" pitchFamily="34" charset="-122"/>
                  <a:ea typeface="微软雅黑" panose="020B0503020204020204" pitchFamily="34" charset="-122"/>
                </a:rPr>
                <a:t>H</a:t>
              </a:r>
              <a:r>
                <a:rPr lang="en-US" altLang="zh-CN" sz="1197" b="1" baseline="-25000">
                  <a:latin typeface="微软雅黑" panose="020B0503020204020204" pitchFamily="34" charset="-122"/>
                  <a:ea typeface="微软雅黑" panose="020B0503020204020204" pitchFamily="34" charset="-122"/>
                </a:rPr>
                <a:t>3</a:t>
              </a:r>
            </a:p>
          </p:txBody>
        </p:sp>
        <p:sp>
          <p:nvSpPr>
            <p:cNvPr id="150564" name="Text Box 71"/>
            <p:cNvSpPr txBox="1">
              <a:spLocks noChangeArrowheads="1"/>
            </p:cNvSpPr>
            <p:nvPr/>
          </p:nvSpPr>
          <p:spPr bwMode="auto">
            <a:xfrm>
              <a:off x="1057" y="2144"/>
              <a:ext cx="811"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197" b="1">
                  <a:latin typeface="微软雅黑" panose="020B0503020204020204" pitchFamily="34" charset="-122"/>
                  <a:ea typeface="微软雅黑" panose="020B0503020204020204" pitchFamily="34" charset="-122"/>
                </a:rPr>
                <a:t>网络层首部</a:t>
              </a:r>
            </a:p>
          </p:txBody>
        </p:sp>
        <p:sp>
          <p:nvSpPr>
            <p:cNvPr id="150565"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grpSp>
      <p:grpSp>
        <p:nvGrpSpPr>
          <p:cNvPr id="105" name="Group 73"/>
          <p:cNvGrpSpPr/>
          <p:nvPr/>
        </p:nvGrpSpPr>
        <p:grpSpPr bwMode="auto">
          <a:xfrm>
            <a:off x="2297065" y="3490688"/>
            <a:ext cx="840620" cy="867533"/>
            <a:chOff x="894" y="2448"/>
            <a:chExt cx="716" cy="800"/>
          </a:xfrm>
        </p:grpSpPr>
        <p:sp>
          <p:nvSpPr>
            <p:cNvPr id="150560"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97" b="1">
                  <a:latin typeface="微软雅黑" panose="020B0503020204020204" pitchFamily="34" charset="-122"/>
                  <a:ea typeface="微软雅黑" panose="020B0503020204020204" pitchFamily="34" charset="-122"/>
                </a:rPr>
                <a:t>H</a:t>
              </a:r>
              <a:r>
                <a:rPr lang="en-US" altLang="zh-CN" sz="1197" b="1" baseline="-25000">
                  <a:latin typeface="微软雅黑" panose="020B0503020204020204" pitchFamily="34" charset="-122"/>
                  <a:ea typeface="微软雅黑" panose="020B0503020204020204" pitchFamily="34" charset="-122"/>
                </a:rPr>
                <a:t>2</a:t>
              </a:r>
            </a:p>
          </p:txBody>
        </p:sp>
        <p:sp>
          <p:nvSpPr>
            <p:cNvPr id="150561" name="Text Box 75"/>
            <p:cNvSpPr txBox="1">
              <a:spLocks noChangeArrowheads="1"/>
            </p:cNvSpPr>
            <p:nvPr/>
          </p:nvSpPr>
          <p:spPr bwMode="auto">
            <a:xfrm>
              <a:off x="894" y="2448"/>
              <a:ext cx="54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197" b="1">
                  <a:latin typeface="微软雅黑" panose="020B0503020204020204" pitchFamily="34" charset="-122"/>
                  <a:ea typeface="微软雅黑" panose="020B0503020204020204" pitchFamily="34" charset="-122"/>
                </a:rPr>
                <a:t>链路层</a:t>
              </a:r>
            </a:p>
            <a:p>
              <a:pPr algn="ctr" eaLnBrk="0" hangingPunct="0">
                <a:lnSpc>
                  <a:spcPct val="90000"/>
                </a:lnSpc>
              </a:pPr>
              <a:r>
                <a:rPr kumimoji="1" lang="zh-CN" altLang="en-US" sz="1197" b="1">
                  <a:latin typeface="微软雅黑" panose="020B0503020204020204" pitchFamily="34" charset="-122"/>
                  <a:ea typeface="微软雅黑" panose="020B0503020204020204" pitchFamily="34" charset="-122"/>
                </a:rPr>
                <a:t>首部</a:t>
              </a:r>
            </a:p>
          </p:txBody>
        </p:sp>
        <p:sp>
          <p:nvSpPr>
            <p:cNvPr id="150562"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grpSp>
      <p:grpSp>
        <p:nvGrpSpPr>
          <p:cNvPr id="109" name="Group 77"/>
          <p:cNvGrpSpPr/>
          <p:nvPr/>
        </p:nvGrpSpPr>
        <p:grpSpPr bwMode="auto">
          <a:xfrm>
            <a:off x="6172470" y="3512852"/>
            <a:ext cx="759883" cy="845370"/>
            <a:chOff x="4195" y="2468"/>
            <a:chExt cx="648" cy="781"/>
          </a:xfrm>
        </p:grpSpPr>
        <p:sp>
          <p:nvSpPr>
            <p:cNvPr id="150557"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97" b="1">
                  <a:latin typeface="微软雅黑" panose="020B0503020204020204" pitchFamily="34" charset="-122"/>
                  <a:ea typeface="微软雅黑" panose="020B0503020204020204" pitchFamily="34" charset="-122"/>
                </a:rPr>
                <a:t>T</a:t>
              </a:r>
              <a:r>
                <a:rPr lang="en-US" altLang="zh-CN" sz="1197" b="1" baseline="-25000">
                  <a:latin typeface="微软雅黑" panose="020B0503020204020204" pitchFamily="34" charset="-122"/>
                  <a:ea typeface="微软雅黑" panose="020B0503020204020204" pitchFamily="34" charset="-122"/>
                </a:rPr>
                <a:t>2</a:t>
              </a:r>
            </a:p>
          </p:txBody>
        </p:sp>
        <p:sp>
          <p:nvSpPr>
            <p:cNvPr id="150558"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0559" name="Text Box 80"/>
            <p:cNvSpPr txBox="1">
              <a:spLocks noChangeArrowheads="1"/>
            </p:cNvSpPr>
            <p:nvPr/>
          </p:nvSpPr>
          <p:spPr bwMode="auto">
            <a:xfrm>
              <a:off x="4294" y="2468"/>
              <a:ext cx="54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197" b="1">
                  <a:latin typeface="微软雅黑" panose="020B0503020204020204" pitchFamily="34" charset="-122"/>
                  <a:ea typeface="微软雅黑" panose="020B0503020204020204" pitchFamily="34" charset="-122"/>
                </a:rPr>
                <a:t>链路层</a:t>
              </a:r>
            </a:p>
            <a:p>
              <a:pPr algn="ctr" eaLnBrk="0" hangingPunct="0">
                <a:lnSpc>
                  <a:spcPct val="90000"/>
                </a:lnSpc>
              </a:pPr>
              <a:r>
                <a:rPr kumimoji="1" lang="zh-CN" altLang="en-US" sz="1197" b="1">
                  <a:latin typeface="微软雅黑" panose="020B0503020204020204" pitchFamily="34" charset="-122"/>
                  <a:ea typeface="微软雅黑" panose="020B0503020204020204" pitchFamily="34" charset="-122"/>
                </a:rPr>
                <a:t>尾部</a:t>
              </a:r>
            </a:p>
          </p:txBody>
        </p:sp>
      </p:grpSp>
    </p:spTree>
    <p:extLst>
      <p:ext uri="{BB962C8B-B14F-4D97-AF65-F5344CB8AC3E}">
        <p14:creationId xmlns:p14="http://schemas.microsoft.com/office/powerpoint/2010/main" val="233572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25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500"/>
                                        <p:tgtEl>
                                          <p:spTgt spid="82"/>
                                        </p:tgtEl>
                                      </p:cBhvr>
                                    </p:animEffect>
                                  </p:childTnLst>
                                </p:cTn>
                              </p:par>
                            </p:childTnLst>
                          </p:cTn>
                        </p:par>
                        <p:par>
                          <p:cTn id="11" fill="hold">
                            <p:stCondLst>
                              <p:cond delay="750"/>
                            </p:stCondLst>
                            <p:childTnLst>
                              <p:par>
                                <p:cTn id="12" presetID="22" presetClass="entr" presetSubtype="1" fill="hold" grpId="0" nodeType="afterEffect">
                                  <p:stCondLst>
                                    <p:cond delay="250"/>
                                  </p:stCondLst>
                                  <p:childTnLst>
                                    <p:set>
                                      <p:cBhvr>
                                        <p:cTn id="13" dur="1" fill="hold">
                                          <p:stCondLst>
                                            <p:cond delay="0"/>
                                          </p:stCondLst>
                                        </p:cTn>
                                        <p:tgtEl>
                                          <p:spTgt spid="69"/>
                                        </p:tgtEl>
                                        <p:attrNameLst>
                                          <p:attrName>style.visibility</p:attrName>
                                        </p:attrNameLst>
                                      </p:cBhvr>
                                      <p:to>
                                        <p:strVal val="visible"/>
                                      </p:to>
                                    </p:set>
                                    <p:animEffect transition="in" filter="wipe(up)">
                                      <p:cBhvr>
                                        <p:cTn id="14" dur="250"/>
                                        <p:tgtEl>
                                          <p:spTgt spid="69"/>
                                        </p:tgtEl>
                                      </p:cBhvr>
                                    </p:animEffect>
                                  </p:childTnLst>
                                </p:cTn>
                              </p:par>
                            </p:childTnLst>
                          </p:cTn>
                        </p:par>
                        <p:par>
                          <p:cTn id="15" fill="hold">
                            <p:stCondLst>
                              <p:cond delay="1500"/>
                            </p:stCondLst>
                            <p:childTnLst>
                              <p:par>
                                <p:cTn id="16" presetID="12" presetClass="entr" presetSubtype="8" fill="hold" nodeType="afterEffect">
                                  <p:stCondLst>
                                    <p:cond delay="500"/>
                                  </p:stCondLst>
                                  <p:childTnLst>
                                    <p:set>
                                      <p:cBhvr>
                                        <p:cTn id="17" dur="1" fill="hold">
                                          <p:stCondLst>
                                            <p:cond delay="0"/>
                                          </p:stCondLst>
                                        </p:cTn>
                                        <p:tgtEl>
                                          <p:spTgt spid="64"/>
                                        </p:tgtEl>
                                        <p:attrNameLst>
                                          <p:attrName>style.visibility</p:attrName>
                                        </p:attrNameLst>
                                      </p:cBhvr>
                                      <p:to>
                                        <p:strVal val="visible"/>
                                      </p:to>
                                    </p:set>
                                    <p:anim calcmode="lin" valueType="num">
                                      <p:cBhvr additive="base">
                                        <p:cTn id="18" dur="500"/>
                                        <p:tgtEl>
                                          <p:spTgt spid="64"/>
                                        </p:tgtEl>
                                        <p:attrNameLst>
                                          <p:attrName>ppt_x</p:attrName>
                                        </p:attrNameLst>
                                      </p:cBhvr>
                                      <p:tavLst>
                                        <p:tav tm="0">
                                          <p:val>
                                            <p:strVal val="#ppt_x-#ppt_w*1.125000"/>
                                          </p:val>
                                        </p:tav>
                                        <p:tav tm="100000">
                                          <p:val>
                                            <p:strVal val="#ppt_x"/>
                                          </p:val>
                                        </p:tav>
                                      </p:tavLst>
                                    </p:anim>
                                    <p:animEffect transition="in" filter="wipe(right)">
                                      <p:cBhvr>
                                        <p:cTn id="19" dur="500"/>
                                        <p:tgtEl>
                                          <p:spTgt spid="64"/>
                                        </p:tgtEl>
                                      </p:cBhvr>
                                    </p:animEffect>
                                  </p:childTnLst>
                                </p:cTn>
                              </p:par>
                            </p:childTnLst>
                          </p:cTn>
                        </p:par>
                        <p:par>
                          <p:cTn id="20" fill="hold">
                            <p:stCondLst>
                              <p:cond delay="2500"/>
                            </p:stCondLst>
                            <p:childTnLst>
                              <p:par>
                                <p:cTn id="21" presetID="9" presetClass="emph" presetSubtype="0" nodeType="afterEffect">
                                  <p:stCondLst>
                                    <p:cond delay="500"/>
                                  </p:stCondLst>
                                  <p:childTnLst>
                                    <p:set>
                                      <p:cBhvr rctx="PPT">
                                        <p:cTn id="22" dur="indefinite"/>
                                        <p:tgtEl>
                                          <p:spTgt spid="82"/>
                                        </p:tgtEl>
                                        <p:attrNameLst>
                                          <p:attrName>style.opacity</p:attrName>
                                        </p:attrNameLst>
                                      </p:cBhvr>
                                      <p:to>
                                        <p:strVal val="0.25"/>
                                      </p:to>
                                    </p:set>
                                    <p:animEffect filter="image" prLst="opacity: 0.25">
                                      <p:cBhvr rctx="IE">
                                        <p:cTn id="23" dur="indefinite"/>
                                        <p:tgtEl>
                                          <p:spTgt spid="82"/>
                                        </p:tgtEl>
                                      </p:cBhvr>
                                    </p:animEffect>
                                  </p:childTnLst>
                                </p:cTn>
                              </p:par>
                            </p:childTnLst>
                          </p:cTn>
                        </p:par>
                        <p:par>
                          <p:cTn id="24" fill="hold">
                            <p:stCondLst>
                              <p:cond delay="3000"/>
                            </p:stCondLst>
                            <p:childTnLst>
                              <p:par>
                                <p:cTn id="25" presetID="22" presetClass="entr" presetSubtype="1" fill="hold" nodeType="afterEffect">
                                  <p:stCondLst>
                                    <p:cond delay="500"/>
                                  </p:stCondLst>
                                  <p:childTnLst>
                                    <p:set>
                                      <p:cBhvr>
                                        <p:cTn id="26" dur="1" fill="hold">
                                          <p:stCondLst>
                                            <p:cond delay="0"/>
                                          </p:stCondLst>
                                        </p:cTn>
                                        <p:tgtEl>
                                          <p:spTgt spid="85"/>
                                        </p:tgtEl>
                                        <p:attrNameLst>
                                          <p:attrName>style.visibility</p:attrName>
                                        </p:attrNameLst>
                                      </p:cBhvr>
                                      <p:to>
                                        <p:strVal val="visible"/>
                                      </p:to>
                                    </p:set>
                                    <p:animEffect transition="in" filter="wipe(up)">
                                      <p:cBhvr>
                                        <p:cTn id="27" dur="500"/>
                                        <p:tgtEl>
                                          <p:spTgt spid="85"/>
                                        </p:tgtEl>
                                      </p:cBhvr>
                                    </p:animEffect>
                                  </p:childTnLst>
                                </p:cTn>
                              </p:par>
                            </p:childTnLst>
                          </p:cTn>
                        </p:par>
                        <p:par>
                          <p:cTn id="28" fill="hold">
                            <p:stCondLst>
                              <p:cond delay="4000"/>
                            </p:stCondLst>
                            <p:childTnLst>
                              <p:par>
                                <p:cTn id="29" presetID="22" presetClass="entr" presetSubtype="1" fill="hold" nodeType="afterEffect">
                                  <p:stCondLst>
                                    <p:cond delay="250"/>
                                  </p:stCondLst>
                                  <p:childTnLst>
                                    <p:set>
                                      <p:cBhvr>
                                        <p:cTn id="30" dur="1" fill="hold">
                                          <p:stCondLst>
                                            <p:cond delay="0"/>
                                          </p:stCondLst>
                                        </p:cTn>
                                        <p:tgtEl>
                                          <p:spTgt spid="70"/>
                                        </p:tgtEl>
                                        <p:attrNameLst>
                                          <p:attrName>style.visibility</p:attrName>
                                        </p:attrNameLst>
                                      </p:cBhvr>
                                      <p:to>
                                        <p:strVal val="visible"/>
                                      </p:to>
                                    </p:set>
                                    <p:animEffect transition="in" filter="wipe(up)">
                                      <p:cBhvr>
                                        <p:cTn id="31" dur="500"/>
                                        <p:tgtEl>
                                          <p:spTgt spid="70"/>
                                        </p:tgtEl>
                                      </p:cBhvr>
                                    </p:animEffect>
                                  </p:childTnLst>
                                </p:cTn>
                              </p:par>
                            </p:childTnLst>
                          </p:cTn>
                        </p:par>
                        <p:par>
                          <p:cTn id="32" fill="hold">
                            <p:stCondLst>
                              <p:cond delay="4750"/>
                            </p:stCondLst>
                            <p:childTnLst>
                              <p:par>
                                <p:cTn id="33" presetID="12" presetClass="entr" presetSubtype="8" fill="hold" nodeType="afterEffect">
                                  <p:stCondLst>
                                    <p:cond delay="500"/>
                                  </p:stCondLst>
                                  <p:childTnLst>
                                    <p:set>
                                      <p:cBhvr>
                                        <p:cTn id="34" dur="1" fill="hold">
                                          <p:stCondLst>
                                            <p:cond delay="0"/>
                                          </p:stCondLst>
                                        </p:cTn>
                                        <p:tgtEl>
                                          <p:spTgt spid="97"/>
                                        </p:tgtEl>
                                        <p:attrNameLst>
                                          <p:attrName>style.visibility</p:attrName>
                                        </p:attrNameLst>
                                      </p:cBhvr>
                                      <p:to>
                                        <p:strVal val="visible"/>
                                      </p:to>
                                    </p:set>
                                    <p:anim calcmode="lin" valueType="num">
                                      <p:cBhvr additive="base">
                                        <p:cTn id="35" dur="500"/>
                                        <p:tgtEl>
                                          <p:spTgt spid="97"/>
                                        </p:tgtEl>
                                        <p:attrNameLst>
                                          <p:attrName>ppt_x</p:attrName>
                                        </p:attrNameLst>
                                      </p:cBhvr>
                                      <p:tavLst>
                                        <p:tav tm="0">
                                          <p:val>
                                            <p:strVal val="#ppt_x-#ppt_w*1.125000"/>
                                          </p:val>
                                        </p:tav>
                                        <p:tav tm="100000">
                                          <p:val>
                                            <p:strVal val="#ppt_x"/>
                                          </p:val>
                                        </p:tav>
                                      </p:tavLst>
                                    </p:anim>
                                    <p:animEffect transition="in" filter="wipe(right)">
                                      <p:cBhvr>
                                        <p:cTn id="36" dur="500"/>
                                        <p:tgtEl>
                                          <p:spTgt spid="97"/>
                                        </p:tgtEl>
                                      </p:cBhvr>
                                    </p:animEffect>
                                  </p:childTnLst>
                                </p:cTn>
                              </p:par>
                            </p:childTnLst>
                          </p:cTn>
                        </p:par>
                        <p:par>
                          <p:cTn id="37" fill="hold">
                            <p:stCondLst>
                              <p:cond delay="5750"/>
                            </p:stCondLst>
                            <p:childTnLst>
                              <p:par>
                                <p:cTn id="38" presetID="9" presetClass="emph" presetSubtype="0" nodeType="afterEffect">
                                  <p:stCondLst>
                                    <p:cond delay="250"/>
                                  </p:stCondLst>
                                  <p:childTnLst>
                                    <p:set>
                                      <p:cBhvr rctx="PPT">
                                        <p:cTn id="39" dur="indefinite"/>
                                        <p:tgtEl>
                                          <p:spTgt spid="85"/>
                                        </p:tgtEl>
                                        <p:attrNameLst>
                                          <p:attrName>style.opacity</p:attrName>
                                        </p:attrNameLst>
                                      </p:cBhvr>
                                      <p:to>
                                        <p:strVal val="0.25"/>
                                      </p:to>
                                    </p:set>
                                    <p:animEffect filter="image" prLst="opacity: 0.25">
                                      <p:cBhvr rctx="IE">
                                        <p:cTn id="40" dur="indefinite"/>
                                        <p:tgtEl>
                                          <p:spTgt spid="85"/>
                                        </p:tgtEl>
                                      </p:cBhvr>
                                    </p:animEffect>
                                  </p:childTnLst>
                                </p:cTn>
                              </p:par>
                            </p:childTnLst>
                          </p:cTn>
                        </p:par>
                        <p:par>
                          <p:cTn id="41" fill="hold">
                            <p:stCondLst>
                              <p:cond delay="6000"/>
                            </p:stCondLst>
                            <p:childTnLst>
                              <p:par>
                                <p:cTn id="42" presetID="22" presetClass="entr" presetSubtype="1" fill="hold" nodeType="afterEffect">
                                  <p:stCondLst>
                                    <p:cond delay="500"/>
                                  </p:stCondLst>
                                  <p:childTnLst>
                                    <p:set>
                                      <p:cBhvr>
                                        <p:cTn id="43" dur="1" fill="hold">
                                          <p:stCondLst>
                                            <p:cond delay="0"/>
                                          </p:stCondLst>
                                        </p:cTn>
                                        <p:tgtEl>
                                          <p:spTgt spid="88"/>
                                        </p:tgtEl>
                                        <p:attrNameLst>
                                          <p:attrName>style.visibility</p:attrName>
                                        </p:attrNameLst>
                                      </p:cBhvr>
                                      <p:to>
                                        <p:strVal val="visible"/>
                                      </p:to>
                                    </p:set>
                                    <p:animEffect transition="in" filter="wipe(up)">
                                      <p:cBhvr>
                                        <p:cTn id="44" dur="500"/>
                                        <p:tgtEl>
                                          <p:spTgt spid="88"/>
                                        </p:tgtEl>
                                      </p:cBhvr>
                                    </p:animEffect>
                                  </p:childTnLst>
                                </p:cTn>
                              </p:par>
                            </p:childTnLst>
                          </p:cTn>
                        </p:par>
                        <p:par>
                          <p:cTn id="45" fill="hold">
                            <p:stCondLst>
                              <p:cond delay="7000"/>
                            </p:stCondLst>
                            <p:childTnLst>
                              <p:par>
                                <p:cTn id="46" presetID="22" presetClass="entr" presetSubtype="1" fill="hold" nodeType="afterEffect">
                                  <p:stCondLst>
                                    <p:cond delay="500"/>
                                  </p:stCondLst>
                                  <p:childTnLst>
                                    <p:set>
                                      <p:cBhvr>
                                        <p:cTn id="47" dur="1" fill="hold">
                                          <p:stCondLst>
                                            <p:cond delay="0"/>
                                          </p:stCondLst>
                                        </p:cTn>
                                        <p:tgtEl>
                                          <p:spTgt spid="73"/>
                                        </p:tgtEl>
                                        <p:attrNameLst>
                                          <p:attrName>style.visibility</p:attrName>
                                        </p:attrNameLst>
                                      </p:cBhvr>
                                      <p:to>
                                        <p:strVal val="visible"/>
                                      </p:to>
                                    </p:set>
                                    <p:animEffect transition="in" filter="wipe(up)">
                                      <p:cBhvr>
                                        <p:cTn id="48" dur="500"/>
                                        <p:tgtEl>
                                          <p:spTgt spid="73"/>
                                        </p:tgtEl>
                                      </p:cBhvr>
                                    </p:animEffect>
                                  </p:childTnLst>
                                </p:cTn>
                              </p:par>
                            </p:childTnLst>
                          </p:cTn>
                        </p:par>
                        <p:par>
                          <p:cTn id="49" fill="hold">
                            <p:stCondLst>
                              <p:cond delay="8000"/>
                            </p:stCondLst>
                            <p:childTnLst>
                              <p:par>
                                <p:cTn id="50" presetID="12" presetClass="entr" presetSubtype="8" fill="hold" nodeType="afterEffect">
                                  <p:stCondLst>
                                    <p:cond delay="500"/>
                                  </p:stCondLst>
                                  <p:childTnLst>
                                    <p:set>
                                      <p:cBhvr>
                                        <p:cTn id="51" dur="1" fill="hold">
                                          <p:stCondLst>
                                            <p:cond delay="0"/>
                                          </p:stCondLst>
                                        </p:cTn>
                                        <p:tgtEl>
                                          <p:spTgt spid="101"/>
                                        </p:tgtEl>
                                        <p:attrNameLst>
                                          <p:attrName>style.visibility</p:attrName>
                                        </p:attrNameLst>
                                      </p:cBhvr>
                                      <p:to>
                                        <p:strVal val="visible"/>
                                      </p:to>
                                    </p:set>
                                    <p:anim calcmode="lin" valueType="num">
                                      <p:cBhvr additive="base">
                                        <p:cTn id="52" dur="500"/>
                                        <p:tgtEl>
                                          <p:spTgt spid="101"/>
                                        </p:tgtEl>
                                        <p:attrNameLst>
                                          <p:attrName>ppt_x</p:attrName>
                                        </p:attrNameLst>
                                      </p:cBhvr>
                                      <p:tavLst>
                                        <p:tav tm="0">
                                          <p:val>
                                            <p:strVal val="#ppt_x-#ppt_w*1.125000"/>
                                          </p:val>
                                        </p:tav>
                                        <p:tav tm="100000">
                                          <p:val>
                                            <p:strVal val="#ppt_x"/>
                                          </p:val>
                                        </p:tav>
                                      </p:tavLst>
                                    </p:anim>
                                    <p:animEffect transition="in" filter="wipe(right)">
                                      <p:cBhvr>
                                        <p:cTn id="53" dur="500"/>
                                        <p:tgtEl>
                                          <p:spTgt spid="101"/>
                                        </p:tgtEl>
                                      </p:cBhvr>
                                    </p:animEffect>
                                  </p:childTnLst>
                                </p:cTn>
                              </p:par>
                            </p:childTnLst>
                          </p:cTn>
                        </p:par>
                        <p:par>
                          <p:cTn id="54" fill="hold">
                            <p:stCondLst>
                              <p:cond delay="9000"/>
                            </p:stCondLst>
                            <p:childTnLst>
                              <p:par>
                                <p:cTn id="55" presetID="9" presetClass="emph" presetSubtype="0" nodeType="afterEffect">
                                  <p:stCondLst>
                                    <p:cond delay="250"/>
                                  </p:stCondLst>
                                  <p:childTnLst>
                                    <p:set>
                                      <p:cBhvr rctx="PPT">
                                        <p:cTn id="56" dur="indefinite"/>
                                        <p:tgtEl>
                                          <p:spTgt spid="88"/>
                                        </p:tgtEl>
                                        <p:attrNameLst>
                                          <p:attrName>style.opacity</p:attrName>
                                        </p:attrNameLst>
                                      </p:cBhvr>
                                      <p:to>
                                        <p:strVal val="0.25"/>
                                      </p:to>
                                    </p:set>
                                    <p:animEffect filter="image" prLst="opacity: 0.25">
                                      <p:cBhvr rctx="IE">
                                        <p:cTn id="57" dur="indefinite"/>
                                        <p:tgtEl>
                                          <p:spTgt spid="88"/>
                                        </p:tgtEl>
                                      </p:cBhvr>
                                    </p:animEffect>
                                  </p:childTnLst>
                                </p:cTn>
                              </p:par>
                            </p:childTnLst>
                          </p:cTn>
                        </p:par>
                        <p:par>
                          <p:cTn id="58" fill="hold">
                            <p:stCondLst>
                              <p:cond delay="9250"/>
                            </p:stCondLst>
                            <p:childTnLst>
                              <p:par>
                                <p:cTn id="59" presetID="22" presetClass="entr" presetSubtype="1" fill="hold" nodeType="afterEffect">
                                  <p:stCondLst>
                                    <p:cond delay="500"/>
                                  </p:stCondLst>
                                  <p:childTnLst>
                                    <p:set>
                                      <p:cBhvr>
                                        <p:cTn id="60" dur="1" fill="hold">
                                          <p:stCondLst>
                                            <p:cond delay="0"/>
                                          </p:stCondLst>
                                        </p:cTn>
                                        <p:tgtEl>
                                          <p:spTgt spid="91"/>
                                        </p:tgtEl>
                                        <p:attrNameLst>
                                          <p:attrName>style.visibility</p:attrName>
                                        </p:attrNameLst>
                                      </p:cBhvr>
                                      <p:to>
                                        <p:strVal val="visible"/>
                                      </p:to>
                                    </p:set>
                                    <p:animEffect transition="in" filter="wipe(up)">
                                      <p:cBhvr>
                                        <p:cTn id="61" dur="500"/>
                                        <p:tgtEl>
                                          <p:spTgt spid="91"/>
                                        </p:tgtEl>
                                      </p:cBhvr>
                                    </p:animEffect>
                                  </p:childTnLst>
                                </p:cTn>
                              </p:par>
                            </p:childTnLst>
                          </p:cTn>
                        </p:par>
                        <p:par>
                          <p:cTn id="62" fill="hold">
                            <p:stCondLst>
                              <p:cond delay="10250"/>
                            </p:stCondLst>
                            <p:childTnLst>
                              <p:par>
                                <p:cTn id="63" presetID="22" presetClass="entr" presetSubtype="1" fill="hold" nodeType="afterEffect">
                                  <p:stCondLst>
                                    <p:cond delay="250"/>
                                  </p:stCondLst>
                                  <p:childTnLst>
                                    <p:set>
                                      <p:cBhvr>
                                        <p:cTn id="64" dur="1" fill="hold">
                                          <p:stCondLst>
                                            <p:cond delay="0"/>
                                          </p:stCondLst>
                                        </p:cTn>
                                        <p:tgtEl>
                                          <p:spTgt spid="77"/>
                                        </p:tgtEl>
                                        <p:attrNameLst>
                                          <p:attrName>style.visibility</p:attrName>
                                        </p:attrNameLst>
                                      </p:cBhvr>
                                      <p:to>
                                        <p:strVal val="visible"/>
                                      </p:to>
                                    </p:set>
                                    <p:animEffect transition="in" filter="wipe(up)">
                                      <p:cBhvr>
                                        <p:cTn id="65" dur="500"/>
                                        <p:tgtEl>
                                          <p:spTgt spid="77"/>
                                        </p:tgtEl>
                                      </p:cBhvr>
                                    </p:animEffect>
                                  </p:childTnLst>
                                </p:cTn>
                              </p:par>
                            </p:childTnLst>
                          </p:cTn>
                        </p:par>
                        <p:par>
                          <p:cTn id="66" fill="hold">
                            <p:stCondLst>
                              <p:cond delay="11000"/>
                            </p:stCondLst>
                            <p:childTnLst>
                              <p:par>
                                <p:cTn id="67" presetID="12" presetClass="entr" presetSubtype="8" fill="hold" nodeType="afterEffect">
                                  <p:stCondLst>
                                    <p:cond delay="500"/>
                                  </p:stCondLst>
                                  <p:childTnLst>
                                    <p:set>
                                      <p:cBhvr>
                                        <p:cTn id="68" dur="1" fill="hold">
                                          <p:stCondLst>
                                            <p:cond delay="0"/>
                                          </p:stCondLst>
                                        </p:cTn>
                                        <p:tgtEl>
                                          <p:spTgt spid="105"/>
                                        </p:tgtEl>
                                        <p:attrNameLst>
                                          <p:attrName>style.visibility</p:attrName>
                                        </p:attrNameLst>
                                      </p:cBhvr>
                                      <p:to>
                                        <p:strVal val="visible"/>
                                      </p:to>
                                    </p:set>
                                    <p:anim calcmode="lin" valueType="num">
                                      <p:cBhvr additive="base">
                                        <p:cTn id="69" dur="500"/>
                                        <p:tgtEl>
                                          <p:spTgt spid="105"/>
                                        </p:tgtEl>
                                        <p:attrNameLst>
                                          <p:attrName>ppt_x</p:attrName>
                                        </p:attrNameLst>
                                      </p:cBhvr>
                                      <p:tavLst>
                                        <p:tav tm="0">
                                          <p:val>
                                            <p:strVal val="#ppt_x-#ppt_w*1.125000"/>
                                          </p:val>
                                        </p:tav>
                                        <p:tav tm="100000">
                                          <p:val>
                                            <p:strVal val="#ppt_x"/>
                                          </p:val>
                                        </p:tav>
                                      </p:tavLst>
                                    </p:anim>
                                    <p:animEffect transition="in" filter="wipe(right)">
                                      <p:cBhvr>
                                        <p:cTn id="70" dur="500"/>
                                        <p:tgtEl>
                                          <p:spTgt spid="105"/>
                                        </p:tgtEl>
                                      </p:cBhvr>
                                    </p:animEffect>
                                  </p:childTnLst>
                                </p:cTn>
                              </p:par>
                            </p:childTnLst>
                          </p:cTn>
                        </p:par>
                        <p:par>
                          <p:cTn id="71" fill="hold">
                            <p:stCondLst>
                              <p:cond delay="12000"/>
                            </p:stCondLst>
                            <p:childTnLst>
                              <p:par>
                                <p:cTn id="72" presetID="12" presetClass="entr" presetSubtype="2" fill="hold" nodeType="afterEffect">
                                  <p:stCondLst>
                                    <p:cond delay="500"/>
                                  </p:stCondLst>
                                  <p:childTnLst>
                                    <p:set>
                                      <p:cBhvr>
                                        <p:cTn id="73" dur="1" fill="hold">
                                          <p:stCondLst>
                                            <p:cond delay="0"/>
                                          </p:stCondLst>
                                        </p:cTn>
                                        <p:tgtEl>
                                          <p:spTgt spid="109"/>
                                        </p:tgtEl>
                                        <p:attrNameLst>
                                          <p:attrName>style.visibility</p:attrName>
                                        </p:attrNameLst>
                                      </p:cBhvr>
                                      <p:to>
                                        <p:strVal val="visible"/>
                                      </p:to>
                                    </p:set>
                                    <p:anim calcmode="lin" valueType="num">
                                      <p:cBhvr additive="base">
                                        <p:cTn id="74" dur="500"/>
                                        <p:tgtEl>
                                          <p:spTgt spid="109"/>
                                        </p:tgtEl>
                                        <p:attrNameLst>
                                          <p:attrName>ppt_x</p:attrName>
                                        </p:attrNameLst>
                                      </p:cBhvr>
                                      <p:tavLst>
                                        <p:tav tm="0">
                                          <p:val>
                                            <p:strVal val="#ppt_x+#ppt_w*1.125000"/>
                                          </p:val>
                                        </p:tav>
                                        <p:tav tm="100000">
                                          <p:val>
                                            <p:strVal val="#ppt_x"/>
                                          </p:val>
                                        </p:tav>
                                      </p:tavLst>
                                    </p:anim>
                                    <p:animEffect transition="in" filter="wipe(left)">
                                      <p:cBhvr>
                                        <p:cTn id="75" dur="500"/>
                                        <p:tgtEl>
                                          <p:spTgt spid="109"/>
                                        </p:tgtEl>
                                      </p:cBhvr>
                                    </p:animEffect>
                                  </p:childTnLst>
                                </p:cTn>
                              </p:par>
                            </p:childTnLst>
                          </p:cTn>
                        </p:par>
                        <p:par>
                          <p:cTn id="76" fill="hold">
                            <p:stCondLst>
                              <p:cond delay="13000"/>
                            </p:stCondLst>
                            <p:childTnLst>
                              <p:par>
                                <p:cTn id="77" presetID="9" presetClass="emph" presetSubtype="0" nodeType="afterEffect">
                                  <p:stCondLst>
                                    <p:cond delay="500"/>
                                  </p:stCondLst>
                                  <p:childTnLst>
                                    <p:set>
                                      <p:cBhvr rctx="PPT">
                                        <p:cTn id="78" dur="indefinite"/>
                                        <p:tgtEl>
                                          <p:spTgt spid="91"/>
                                        </p:tgtEl>
                                        <p:attrNameLst>
                                          <p:attrName>style.opacity</p:attrName>
                                        </p:attrNameLst>
                                      </p:cBhvr>
                                      <p:to>
                                        <p:strVal val="0.25"/>
                                      </p:to>
                                    </p:set>
                                    <p:animEffect filter="image" prLst="opacity: 0.25">
                                      <p:cBhvr rctx="IE">
                                        <p:cTn id="79" dur="indefinite"/>
                                        <p:tgtEl>
                                          <p:spTgt spid="91"/>
                                        </p:tgtEl>
                                      </p:cBhvr>
                                    </p:animEffect>
                                  </p:childTnLst>
                                </p:cTn>
                              </p:par>
                            </p:childTnLst>
                          </p:cTn>
                        </p:par>
                        <p:par>
                          <p:cTn id="80" fill="hold">
                            <p:stCondLst>
                              <p:cond delay="13500"/>
                            </p:stCondLst>
                            <p:childTnLst>
                              <p:par>
                                <p:cTn id="81" presetID="22" presetClass="entr" presetSubtype="1" fill="hold" nodeType="afterEffect">
                                  <p:stCondLst>
                                    <p:cond delay="500"/>
                                  </p:stCondLst>
                                  <p:childTnLst>
                                    <p:set>
                                      <p:cBhvr>
                                        <p:cTn id="82" dur="1" fill="hold">
                                          <p:stCondLst>
                                            <p:cond delay="0"/>
                                          </p:stCondLst>
                                        </p:cTn>
                                        <p:tgtEl>
                                          <p:spTgt spid="94"/>
                                        </p:tgtEl>
                                        <p:attrNameLst>
                                          <p:attrName>style.visibility</p:attrName>
                                        </p:attrNameLst>
                                      </p:cBhvr>
                                      <p:to>
                                        <p:strVal val="visible"/>
                                      </p:to>
                                    </p:set>
                                    <p:animEffect transition="in" filter="wipe(up)">
                                      <p:cBhvr>
                                        <p:cTn id="83" dur="500"/>
                                        <p:tgtEl>
                                          <p:spTgt spid="94"/>
                                        </p:tgtEl>
                                      </p:cBhvr>
                                    </p:animEffect>
                                  </p:childTnLst>
                                </p:cTn>
                              </p:par>
                            </p:childTnLst>
                          </p:cTn>
                        </p:par>
                        <p:par>
                          <p:cTn id="84" fill="hold">
                            <p:stCondLst>
                              <p:cond delay="14500"/>
                            </p:stCondLst>
                            <p:childTnLst>
                              <p:par>
                                <p:cTn id="85" presetID="22" presetClass="entr" presetSubtype="1" fill="hold" grpId="0" nodeType="afterEffect">
                                  <p:stCondLst>
                                    <p:cond delay="250"/>
                                  </p:stCondLst>
                                  <p:childTnLst>
                                    <p:set>
                                      <p:cBhvr>
                                        <p:cTn id="86" dur="1" fill="hold">
                                          <p:stCondLst>
                                            <p:cond delay="0"/>
                                          </p:stCondLst>
                                        </p:cTn>
                                        <p:tgtEl>
                                          <p:spTgt spid="68"/>
                                        </p:tgtEl>
                                        <p:attrNameLst>
                                          <p:attrName>style.visibility</p:attrName>
                                        </p:attrNameLst>
                                      </p:cBhvr>
                                      <p:to>
                                        <p:strVal val="visible"/>
                                      </p:to>
                                    </p:set>
                                    <p:animEffect transition="in" filter="wipe(up)">
                                      <p:cBhvr>
                                        <p:cTn id="8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8" grpId="0" animBg="1"/>
      <p:bldP spid="6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3669" y="1480164"/>
            <a:ext cx="8031341" cy="351446"/>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48" name="Rectangle 6"/>
          <p:cNvSpPr>
            <a:spLocks noChangeArrowheads="1"/>
          </p:cNvSpPr>
          <p:nvPr/>
        </p:nvSpPr>
        <p:spPr bwMode="auto">
          <a:xfrm>
            <a:off x="3083860" y="1456416"/>
            <a:ext cx="3033201"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主机 </a:t>
            </a:r>
            <a:r>
              <a:rPr lang="en-US" altLang="zh-CN" sz="1994" b="1">
                <a:solidFill>
                  <a:schemeClr val="bg1"/>
                </a:solidFill>
                <a:ea typeface="微软雅黑" panose="020B0503020204020204" pitchFamily="34" charset="-122"/>
              </a:rPr>
              <a:t>1 </a:t>
            </a:r>
            <a:r>
              <a:rPr lang="zh-CN" altLang="en-US" sz="1994" b="1">
                <a:solidFill>
                  <a:schemeClr val="bg1"/>
                </a:solidFill>
                <a:ea typeface="微软雅黑" panose="020B0503020204020204" pitchFamily="34" charset="-122"/>
              </a:rPr>
              <a:t>向主机 </a:t>
            </a:r>
            <a:r>
              <a:rPr lang="en-US" altLang="zh-CN" sz="1994" b="1">
                <a:solidFill>
                  <a:schemeClr val="bg1"/>
                </a:solidFill>
                <a:ea typeface="微软雅黑" panose="020B0503020204020204" pitchFamily="34" charset="-122"/>
              </a:rPr>
              <a:t>2 </a:t>
            </a:r>
            <a:r>
              <a:rPr lang="zh-CN" altLang="en-US" sz="1994" b="1">
                <a:solidFill>
                  <a:schemeClr val="bg1"/>
                </a:solidFill>
                <a:ea typeface="微软雅黑" panose="020B0503020204020204" pitchFamily="34" charset="-122"/>
              </a:rPr>
              <a:t>发送数据 </a:t>
            </a:r>
          </a:p>
        </p:txBody>
      </p:sp>
      <p:sp>
        <p:nvSpPr>
          <p:cNvPr id="49" name="圆角矩形 48"/>
          <p:cNvSpPr/>
          <p:nvPr/>
        </p:nvSpPr>
        <p:spPr>
          <a:xfrm>
            <a:off x="503669" y="1939576"/>
            <a:ext cx="8031341" cy="326445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5" name="AutoShape 4"/>
          <p:cNvSpPr>
            <a:spLocks noChangeArrowheads="1"/>
          </p:cNvSpPr>
          <p:nvPr/>
        </p:nvSpPr>
        <p:spPr bwMode="auto">
          <a:xfrm rot="16200000">
            <a:off x="4496769" y="1792824"/>
            <a:ext cx="270709" cy="6322863"/>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a:defRPr/>
            </a:pPr>
            <a:endParaRPr lang="zh-CN" altLang="en-US" sz="3191" b="1"/>
          </a:p>
        </p:txBody>
      </p:sp>
      <p:sp>
        <p:nvSpPr>
          <p:cNvPr id="143368" name="AutoShape 5"/>
          <p:cNvSpPr>
            <a:spLocks noChangeArrowheads="1"/>
          </p:cNvSpPr>
          <p:nvPr/>
        </p:nvSpPr>
        <p:spPr bwMode="auto">
          <a:xfrm>
            <a:off x="1706571" y="2889115"/>
            <a:ext cx="588910" cy="194561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43369" name="Text Box 6"/>
          <p:cNvSpPr txBox="1">
            <a:spLocks noChangeArrowheads="1"/>
          </p:cNvSpPr>
          <p:nvPr/>
        </p:nvSpPr>
        <p:spPr bwMode="auto">
          <a:xfrm>
            <a:off x="1947201" y="2958770"/>
            <a:ext cx="297621"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43370" name="Text Box 7"/>
          <p:cNvSpPr txBox="1">
            <a:spLocks noChangeArrowheads="1"/>
          </p:cNvSpPr>
          <p:nvPr/>
        </p:nvSpPr>
        <p:spPr bwMode="auto">
          <a:xfrm>
            <a:off x="1947201" y="3337128"/>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43371" name="Text Box 8"/>
          <p:cNvSpPr txBox="1">
            <a:spLocks noChangeArrowheads="1"/>
          </p:cNvSpPr>
          <p:nvPr/>
        </p:nvSpPr>
        <p:spPr bwMode="auto">
          <a:xfrm>
            <a:off x="1947201" y="368857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43372" name="Text Box 9"/>
          <p:cNvSpPr txBox="1">
            <a:spLocks noChangeArrowheads="1"/>
          </p:cNvSpPr>
          <p:nvPr/>
        </p:nvSpPr>
        <p:spPr bwMode="auto">
          <a:xfrm>
            <a:off x="1947201" y="4052685"/>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43373" name="Text Box 10"/>
          <p:cNvSpPr txBox="1">
            <a:spLocks noChangeArrowheads="1"/>
          </p:cNvSpPr>
          <p:nvPr/>
        </p:nvSpPr>
        <p:spPr bwMode="auto">
          <a:xfrm>
            <a:off x="1947201" y="445795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43374" name="Freeform 11"/>
          <p:cNvSpPr/>
          <p:nvPr/>
        </p:nvSpPr>
        <p:spPr bwMode="auto">
          <a:xfrm>
            <a:off x="1706571" y="3280136"/>
            <a:ext cx="596826"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43375" name="Freeform 12"/>
          <p:cNvSpPr/>
          <p:nvPr/>
        </p:nvSpPr>
        <p:spPr bwMode="auto">
          <a:xfrm>
            <a:off x="1712903" y="3653746"/>
            <a:ext cx="596826" cy="3957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43376" name="Freeform 13"/>
          <p:cNvSpPr/>
          <p:nvPr/>
        </p:nvSpPr>
        <p:spPr bwMode="auto">
          <a:xfrm>
            <a:off x="1697073" y="4027355"/>
            <a:ext cx="612656" cy="3957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43377" name="Freeform 14"/>
          <p:cNvSpPr/>
          <p:nvPr/>
        </p:nvSpPr>
        <p:spPr bwMode="auto">
          <a:xfrm>
            <a:off x="1697073" y="4412047"/>
            <a:ext cx="606324" cy="3957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43378" name="AutoShape 15"/>
          <p:cNvSpPr>
            <a:spLocks noChangeArrowheads="1"/>
          </p:cNvSpPr>
          <p:nvPr/>
        </p:nvSpPr>
        <p:spPr bwMode="auto">
          <a:xfrm>
            <a:off x="6992510" y="2868534"/>
            <a:ext cx="588910" cy="1966198"/>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43379" name="Text Box 16"/>
          <p:cNvSpPr txBox="1">
            <a:spLocks noChangeArrowheads="1"/>
          </p:cNvSpPr>
          <p:nvPr/>
        </p:nvSpPr>
        <p:spPr bwMode="auto">
          <a:xfrm>
            <a:off x="6948184" y="292552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43380" name="Text Box 17"/>
          <p:cNvSpPr txBox="1">
            <a:spLocks noChangeArrowheads="1"/>
          </p:cNvSpPr>
          <p:nvPr/>
        </p:nvSpPr>
        <p:spPr bwMode="auto">
          <a:xfrm>
            <a:off x="6948184" y="3333962"/>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43381" name="Text Box 18"/>
          <p:cNvSpPr txBox="1">
            <a:spLocks noChangeArrowheads="1"/>
          </p:cNvSpPr>
          <p:nvPr/>
        </p:nvSpPr>
        <p:spPr bwMode="auto">
          <a:xfrm>
            <a:off x="6954516" y="369490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43382" name="Text Box 19"/>
          <p:cNvSpPr txBox="1">
            <a:spLocks noChangeArrowheads="1"/>
          </p:cNvSpPr>
          <p:nvPr/>
        </p:nvSpPr>
        <p:spPr bwMode="auto">
          <a:xfrm>
            <a:off x="6965597" y="4059017"/>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43383" name="Text Box 20"/>
          <p:cNvSpPr txBox="1">
            <a:spLocks noChangeArrowheads="1"/>
          </p:cNvSpPr>
          <p:nvPr/>
        </p:nvSpPr>
        <p:spPr bwMode="auto">
          <a:xfrm>
            <a:off x="6948184" y="4426294"/>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43384" name="Freeform 21"/>
          <p:cNvSpPr/>
          <p:nvPr/>
        </p:nvSpPr>
        <p:spPr bwMode="auto">
          <a:xfrm>
            <a:off x="6992511" y="3257973"/>
            <a:ext cx="596825"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43385" name="Freeform 22"/>
          <p:cNvSpPr/>
          <p:nvPr/>
        </p:nvSpPr>
        <p:spPr bwMode="auto">
          <a:xfrm>
            <a:off x="6989344" y="3630001"/>
            <a:ext cx="596825" cy="41160"/>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43386" name="Freeform 23"/>
          <p:cNvSpPr/>
          <p:nvPr/>
        </p:nvSpPr>
        <p:spPr bwMode="auto">
          <a:xfrm>
            <a:off x="6983012" y="4005192"/>
            <a:ext cx="612655" cy="3799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43387" name="Freeform 24"/>
          <p:cNvSpPr/>
          <p:nvPr/>
        </p:nvSpPr>
        <p:spPr bwMode="auto">
          <a:xfrm>
            <a:off x="6983012" y="4389883"/>
            <a:ext cx="606323" cy="3799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43388" name="Text Box 29"/>
          <p:cNvSpPr txBox="1">
            <a:spLocks noChangeArrowheads="1"/>
          </p:cNvSpPr>
          <p:nvPr/>
        </p:nvSpPr>
        <p:spPr bwMode="auto">
          <a:xfrm>
            <a:off x="1562511" y="2065907"/>
            <a:ext cx="780463"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1</a:t>
            </a:r>
          </a:p>
        </p:txBody>
      </p:sp>
      <p:sp>
        <p:nvSpPr>
          <p:cNvPr id="143389" name="AutoShape 30"/>
          <p:cNvSpPr>
            <a:spLocks noChangeArrowheads="1"/>
          </p:cNvSpPr>
          <p:nvPr/>
        </p:nvSpPr>
        <p:spPr bwMode="auto">
          <a:xfrm>
            <a:off x="7096994" y="2545583"/>
            <a:ext cx="481259" cy="360945"/>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43390" name="AutoShape 32"/>
          <p:cNvSpPr>
            <a:spLocks noChangeArrowheads="1"/>
          </p:cNvSpPr>
          <p:nvPr/>
        </p:nvSpPr>
        <p:spPr bwMode="auto">
          <a:xfrm>
            <a:off x="1709738" y="2572496"/>
            <a:ext cx="482843" cy="36252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43391" name="Text Box 33"/>
          <p:cNvSpPr txBox="1">
            <a:spLocks noChangeArrowheads="1"/>
          </p:cNvSpPr>
          <p:nvPr/>
        </p:nvSpPr>
        <p:spPr bwMode="auto">
          <a:xfrm>
            <a:off x="1657496"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1</a:t>
            </a:r>
            <a:endParaRPr kumimoji="1" lang="en-US" altLang="zh-CN" sz="1596" b="1">
              <a:solidFill>
                <a:srgbClr val="0000FF"/>
              </a:solidFill>
              <a:latin typeface="Arial" panose="020B0604020202020204" pitchFamily="34" charset="0"/>
            </a:endParaRPr>
          </a:p>
        </p:txBody>
      </p:sp>
      <p:sp>
        <p:nvSpPr>
          <p:cNvPr id="143392" name="Text Box 41"/>
          <p:cNvSpPr txBox="1">
            <a:spLocks noChangeArrowheads="1"/>
          </p:cNvSpPr>
          <p:nvPr/>
        </p:nvSpPr>
        <p:spPr bwMode="auto">
          <a:xfrm>
            <a:off x="6883277" y="2065907"/>
            <a:ext cx="780464"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2</a:t>
            </a:r>
          </a:p>
        </p:txBody>
      </p:sp>
      <p:sp>
        <p:nvSpPr>
          <p:cNvPr id="143393" name="Text Box 33"/>
          <p:cNvSpPr txBox="1">
            <a:spLocks noChangeArrowheads="1"/>
          </p:cNvSpPr>
          <p:nvPr/>
        </p:nvSpPr>
        <p:spPr bwMode="auto">
          <a:xfrm>
            <a:off x="7052668"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2</a:t>
            </a:r>
          </a:p>
        </p:txBody>
      </p:sp>
      <p:sp>
        <p:nvSpPr>
          <p:cNvPr id="143394" name="Text Box 40"/>
          <p:cNvSpPr txBox="1">
            <a:spLocks noChangeArrowheads="1"/>
          </p:cNvSpPr>
          <p:nvPr/>
        </p:nvSpPr>
        <p:spPr bwMode="auto">
          <a:xfrm>
            <a:off x="3121854" y="4019441"/>
            <a:ext cx="3227922" cy="52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396" b="1">
                <a:latin typeface="微软雅黑" panose="020B0503020204020204" pitchFamily="34" charset="-122"/>
                <a:ea typeface="微软雅黑" panose="020B0503020204020204" pitchFamily="34" charset="-122"/>
              </a:rPr>
              <a:t>电信号（或光信号）在物理媒体中传播</a:t>
            </a:r>
          </a:p>
          <a:p>
            <a:pPr algn="ctr" eaLnBrk="0" hangingPunct="0"/>
            <a:r>
              <a:rPr kumimoji="1" lang="zh-CN" altLang="en-US" sz="1396" b="1">
                <a:latin typeface="微软雅黑" panose="020B0503020204020204" pitchFamily="34" charset="-122"/>
                <a:ea typeface="微软雅黑" panose="020B0503020204020204" pitchFamily="34" charset="-122"/>
              </a:rPr>
              <a:t>从发送端物理层传送到接收端物理层</a:t>
            </a:r>
          </a:p>
        </p:txBody>
      </p:sp>
      <p:sp>
        <p:nvSpPr>
          <p:cNvPr id="36" name="AutoShape 25"/>
          <p:cNvSpPr>
            <a:spLocks noChangeArrowheads="1"/>
          </p:cNvSpPr>
          <p:nvPr/>
        </p:nvSpPr>
        <p:spPr bwMode="auto">
          <a:xfrm flipV="1">
            <a:off x="1785726" y="4723915"/>
            <a:ext cx="311869" cy="303953"/>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0000"/>
          </a:solidFill>
          <a:ln w="12700">
            <a:solidFill>
              <a:schemeClr val="tx1"/>
            </a:solidFill>
            <a:miter lim="800000"/>
          </a:ln>
        </p:spPr>
        <p:txBody>
          <a:bodyPr wrap="none" anchor="ctr"/>
          <a:lstStyle/>
          <a:p>
            <a:endParaRPr lang="zh-CN" altLang="en-US" sz="1795"/>
          </a:p>
        </p:txBody>
      </p:sp>
      <p:sp>
        <p:nvSpPr>
          <p:cNvPr id="143396" name="Text Box 26"/>
          <p:cNvSpPr txBox="1">
            <a:spLocks noChangeArrowheads="1"/>
          </p:cNvSpPr>
          <p:nvPr/>
        </p:nvSpPr>
        <p:spPr bwMode="auto">
          <a:xfrm>
            <a:off x="3926064" y="4785656"/>
            <a:ext cx="14121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物理传输媒体</a:t>
            </a:r>
          </a:p>
        </p:txBody>
      </p:sp>
      <p:sp>
        <p:nvSpPr>
          <p:cNvPr id="38" name="AutoShape 27"/>
          <p:cNvSpPr>
            <a:spLocks noChangeArrowheads="1"/>
          </p:cNvSpPr>
          <p:nvPr/>
        </p:nvSpPr>
        <p:spPr bwMode="auto">
          <a:xfrm rot="5400000">
            <a:off x="3580159" y="4784864"/>
            <a:ext cx="131396" cy="310286"/>
          </a:xfrm>
          <a:prstGeom prst="upArrow">
            <a:avLst>
              <a:gd name="adj1" fmla="val 50000"/>
              <a:gd name="adj2" fmla="val 54499"/>
            </a:avLst>
          </a:prstGeom>
          <a:solidFill>
            <a:srgbClr val="FF0000"/>
          </a:solidFill>
          <a:ln w="12700">
            <a:solidFill>
              <a:schemeClr val="tx1"/>
            </a:solidFill>
            <a:miter lim="800000"/>
          </a:ln>
        </p:spPr>
        <p:txBody>
          <a:bodyPr vert="eaVert" wrap="none" anchor="ctr"/>
          <a:lstStyle/>
          <a:p>
            <a:endParaRPr lang="zh-CN" altLang="en-US" sz="1795" b="1"/>
          </a:p>
        </p:txBody>
      </p:sp>
      <p:sp>
        <p:nvSpPr>
          <p:cNvPr id="39" name="AutoShape 28"/>
          <p:cNvSpPr>
            <a:spLocks noChangeArrowheads="1"/>
          </p:cNvSpPr>
          <p:nvPr/>
        </p:nvSpPr>
        <p:spPr bwMode="auto">
          <a:xfrm rot="5400000">
            <a:off x="5538442" y="4784864"/>
            <a:ext cx="131396" cy="310286"/>
          </a:xfrm>
          <a:prstGeom prst="upArrow">
            <a:avLst>
              <a:gd name="adj1" fmla="val 50000"/>
              <a:gd name="adj2" fmla="val 54499"/>
            </a:avLst>
          </a:prstGeom>
          <a:solidFill>
            <a:srgbClr val="FF0000"/>
          </a:solidFill>
          <a:ln w="12700">
            <a:solidFill>
              <a:schemeClr val="tx1"/>
            </a:solidFill>
            <a:miter lim="800000"/>
          </a:ln>
        </p:spPr>
        <p:txBody>
          <a:bodyPr vert="eaVert" wrap="none" anchor="ctr"/>
          <a:lstStyle/>
          <a:p>
            <a:endParaRPr lang="zh-CN" altLang="en-US" sz="1795" b="1"/>
          </a:p>
        </p:txBody>
      </p:sp>
      <p:grpSp>
        <p:nvGrpSpPr>
          <p:cNvPr id="40" name="Group 34"/>
          <p:cNvGrpSpPr/>
          <p:nvPr/>
        </p:nvGrpSpPr>
        <p:grpSpPr bwMode="auto">
          <a:xfrm>
            <a:off x="2401289" y="4889803"/>
            <a:ext cx="839119" cy="101432"/>
            <a:chOff x="1344" y="912"/>
            <a:chExt cx="672" cy="96"/>
          </a:xfrm>
          <a:solidFill>
            <a:srgbClr val="FF0000"/>
          </a:solidFill>
        </p:grpSpPr>
        <p:sp>
          <p:nvSpPr>
            <p:cNvPr id="41"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795" b="1"/>
            </a:p>
          </p:txBody>
        </p:sp>
        <p:sp>
          <p:nvSpPr>
            <p:cNvPr id="42"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795" b="1"/>
            </a:p>
          </p:txBody>
        </p:sp>
      </p:grpSp>
      <p:grpSp>
        <p:nvGrpSpPr>
          <p:cNvPr id="43" name="Group 37"/>
          <p:cNvGrpSpPr/>
          <p:nvPr/>
        </p:nvGrpSpPr>
        <p:grpSpPr bwMode="auto">
          <a:xfrm>
            <a:off x="5987615" y="4888650"/>
            <a:ext cx="839119" cy="103737"/>
            <a:chOff x="4158" y="3753"/>
            <a:chExt cx="672" cy="90"/>
          </a:xfrm>
          <a:solidFill>
            <a:srgbClr val="FF0000"/>
          </a:solidFill>
        </p:grpSpPr>
        <p:sp>
          <p:nvSpPr>
            <p:cNvPr id="44"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795" b="1"/>
            </a:p>
          </p:txBody>
        </p:sp>
        <p:sp>
          <p:nvSpPr>
            <p:cNvPr id="45" name="Freeform 39"/>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795" b="1"/>
            </a:p>
          </p:txBody>
        </p:sp>
      </p:grpSp>
      <p:sp>
        <p:nvSpPr>
          <p:cNvPr id="46" name="AutoShape 42"/>
          <p:cNvSpPr>
            <a:spLocks noChangeArrowheads="1"/>
          </p:cNvSpPr>
          <p:nvPr/>
        </p:nvSpPr>
        <p:spPr bwMode="auto">
          <a:xfrm rot="5400000" flipH="1">
            <a:off x="7111242" y="4674839"/>
            <a:ext cx="313452" cy="310286"/>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0000"/>
          </a:solidFill>
          <a:ln w="12700">
            <a:solidFill>
              <a:schemeClr val="tx1"/>
            </a:solidFill>
            <a:miter lim="800000"/>
          </a:ln>
        </p:spPr>
        <p:txBody>
          <a:bodyPr wrap="none" anchor="ctr"/>
          <a:lstStyle/>
          <a:p>
            <a:endParaRPr lang="zh-CN" altLang="en-US" sz="1795"/>
          </a:p>
        </p:txBody>
      </p:sp>
    </p:spTree>
    <p:extLst>
      <p:ext uri="{BB962C8B-B14F-4D97-AF65-F5344CB8AC3E}">
        <p14:creationId xmlns:p14="http://schemas.microsoft.com/office/powerpoint/2010/main" val="380958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750"/>
                                        <p:tgtEl>
                                          <p:spTgt spid="40"/>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750"/>
                                        <p:tgtEl>
                                          <p:spTgt spid="38"/>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750"/>
                                        <p:tgtEl>
                                          <p:spTgt spid="39"/>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750"/>
                                        <p:tgtEl>
                                          <p:spTgt spid="43"/>
                                        </p:tgtEl>
                                      </p:cBhvr>
                                    </p:animEffect>
                                  </p:childTnLst>
                                </p:cTn>
                              </p:par>
                            </p:childTnLst>
                          </p:cTn>
                        </p:par>
                        <p:par>
                          <p:cTn id="24" fill="hold">
                            <p:stCondLst>
                              <p:cond delay="5000"/>
                            </p:stCondLst>
                            <p:childTnLst>
                              <p:par>
                                <p:cTn id="25" presetID="22" presetClass="entr" presetSubtype="4"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3669" y="1480164"/>
            <a:ext cx="8031341" cy="351446"/>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46" name="Rectangle 6"/>
          <p:cNvSpPr>
            <a:spLocks noChangeArrowheads="1"/>
          </p:cNvSpPr>
          <p:nvPr/>
        </p:nvSpPr>
        <p:spPr bwMode="auto">
          <a:xfrm>
            <a:off x="3083860" y="1456416"/>
            <a:ext cx="3033201"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主机 </a:t>
            </a:r>
            <a:r>
              <a:rPr lang="en-US" altLang="zh-CN" sz="1994" b="1">
                <a:solidFill>
                  <a:schemeClr val="bg1"/>
                </a:solidFill>
                <a:ea typeface="微软雅黑" panose="020B0503020204020204" pitchFamily="34" charset="-122"/>
              </a:rPr>
              <a:t>1 </a:t>
            </a:r>
            <a:r>
              <a:rPr lang="zh-CN" altLang="en-US" sz="1994" b="1">
                <a:solidFill>
                  <a:schemeClr val="bg1"/>
                </a:solidFill>
                <a:ea typeface="微软雅黑" panose="020B0503020204020204" pitchFamily="34" charset="-122"/>
              </a:rPr>
              <a:t>向主机 </a:t>
            </a:r>
            <a:r>
              <a:rPr lang="en-US" altLang="zh-CN" sz="1994" b="1">
                <a:solidFill>
                  <a:schemeClr val="bg1"/>
                </a:solidFill>
                <a:ea typeface="微软雅黑" panose="020B0503020204020204" pitchFamily="34" charset="-122"/>
              </a:rPr>
              <a:t>2 </a:t>
            </a:r>
            <a:r>
              <a:rPr lang="zh-CN" altLang="en-US" sz="1994" b="1">
                <a:solidFill>
                  <a:schemeClr val="bg1"/>
                </a:solidFill>
                <a:ea typeface="微软雅黑" panose="020B0503020204020204" pitchFamily="34" charset="-122"/>
              </a:rPr>
              <a:t>发送数据 </a:t>
            </a:r>
          </a:p>
        </p:txBody>
      </p:sp>
      <p:sp>
        <p:nvSpPr>
          <p:cNvPr id="47" name="圆角矩形 46"/>
          <p:cNvSpPr/>
          <p:nvPr/>
        </p:nvSpPr>
        <p:spPr>
          <a:xfrm>
            <a:off x="503669" y="1939576"/>
            <a:ext cx="8031341" cy="326445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5" name="AutoShape 4"/>
          <p:cNvSpPr>
            <a:spLocks noChangeArrowheads="1"/>
          </p:cNvSpPr>
          <p:nvPr/>
        </p:nvSpPr>
        <p:spPr bwMode="auto">
          <a:xfrm rot="16200000">
            <a:off x="4496769" y="1792824"/>
            <a:ext cx="270709" cy="6322863"/>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a:defRPr/>
            </a:pPr>
            <a:endParaRPr lang="zh-CN" altLang="en-US" sz="3191" b="1"/>
          </a:p>
        </p:txBody>
      </p:sp>
      <p:sp>
        <p:nvSpPr>
          <p:cNvPr id="151560" name="AutoShape 5"/>
          <p:cNvSpPr>
            <a:spLocks noChangeArrowheads="1"/>
          </p:cNvSpPr>
          <p:nvPr/>
        </p:nvSpPr>
        <p:spPr bwMode="auto">
          <a:xfrm>
            <a:off x="1706571" y="2889115"/>
            <a:ext cx="588910" cy="194561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51561" name="Text Box 6"/>
          <p:cNvSpPr txBox="1">
            <a:spLocks noChangeArrowheads="1"/>
          </p:cNvSpPr>
          <p:nvPr/>
        </p:nvSpPr>
        <p:spPr bwMode="auto">
          <a:xfrm>
            <a:off x="1947201" y="2958770"/>
            <a:ext cx="297621"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51562" name="Text Box 7"/>
          <p:cNvSpPr txBox="1">
            <a:spLocks noChangeArrowheads="1"/>
          </p:cNvSpPr>
          <p:nvPr/>
        </p:nvSpPr>
        <p:spPr bwMode="auto">
          <a:xfrm>
            <a:off x="1947201" y="3337128"/>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51563" name="Text Box 8"/>
          <p:cNvSpPr txBox="1">
            <a:spLocks noChangeArrowheads="1"/>
          </p:cNvSpPr>
          <p:nvPr/>
        </p:nvSpPr>
        <p:spPr bwMode="auto">
          <a:xfrm>
            <a:off x="1947201" y="368857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51564" name="Text Box 9"/>
          <p:cNvSpPr txBox="1">
            <a:spLocks noChangeArrowheads="1"/>
          </p:cNvSpPr>
          <p:nvPr/>
        </p:nvSpPr>
        <p:spPr bwMode="auto">
          <a:xfrm>
            <a:off x="1947201" y="4052685"/>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51565" name="Text Box 10"/>
          <p:cNvSpPr txBox="1">
            <a:spLocks noChangeArrowheads="1"/>
          </p:cNvSpPr>
          <p:nvPr/>
        </p:nvSpPr>
        <p:spPr bwMode="auto">
          <a:xfrm>
            <a:off x="1947201" y="445795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51566" name="Freeform 11"/>
          <p:cNvSpPr/>
          <p:nvPr/>
        </p:nvSpPr>
        <p:spPr bwMode="auto">
          <a:xfrm>
            <a:off x="1706571" y="3280136"/>
            <a:ext cx="596826"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1567" name="Freeform 12"/>
          <p:cNvSpPr/>
          <p:nvPr/>
        </p:nvSpPr>
        <p:spPr bwMode="auto">
          <a:xfrm>
            <a:off x="1712903" y="3653746"/>
            <a:ext cx="596826" cy="3957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1568" name="Freeform 13"/>
          <p:cNvSpPr/>
          <p:nvPr/>
        </p:nvSpPr>
        <p:spPr bwMode="auto">
          <a:xfrm>
            <a:off x="1697073" y="4027355"/>
            <a:ext cx="612656" cy="3957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1569" name="Freeform 14"/>
          <p:cNvSpPr/>
          <p:nvPr/>
        </p:nvSpPr>
        <p:spPr bwMode="auto">
          <a:xfrm>
            <a:off x="1697073" y="4412047"/>
            <a:ext cx="606324" cy="3957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1570" name="AutoShape 15"/>
          <p:cNvSpPr>
            <a:spLocks noChangeArrowheads="1"/>
          </p:cNvSpPr>
          <p:nvPr/>
        </p:nvSpPr>
        <p:spPr bwMode="auto">
          <a:xfrm>
            <a:off x="6992510" y="2868534"/>
            <a:ext cx="588910" cy="1966198"/>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51571" name="Text Box 16"/>
          <p:cNvSpPr txBox="1">
            <a:spLocks noChangeArrowheads="1"/>
          </p:cNvSpPr>
          <p:nvPr/>
        </p:nvSpPr>
        <p:spPr bwMode="auto">
          <a:xfrm>
            <a:off x="6948184" y="292552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51572" name="Text Box 17"/>
          <p:cNvSpPr txBox="1">
            <a:spLocks noChangeArrowheads="1"/>
          </p:cNvSpPr>
          <p:nvPr/>
        </p:nvSpPr>
        <p:spPr bwMode="auto">
          <a:xfrm>
            <a:off x="6948184" y="3333962"/>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51573" name="Text Box 18"/>
          <p:cNvSpPr txBox="1">
            <a:spLocks noChangeArrowheads="1"/>
          </p:cNvSpPr>
          <p:nvPr/>
        </p:nvSpPr>
        <p:spPr bwMode="auto">
          <a:xfrm>
            <a:off x="6954516" y="369490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51574" name="Text Box 19"/>
          <p:cNvSpPr txBox="1">
            <a:spLocks noChangeArrowheads="1"/>
          </p:cNvSpPr>
          <p:nvPr/>
        </p:nvSpPr>
        <p:spPr bwMode="auto">
          <a:xfrm>
            <a:off x="6965597" y="4059017"/>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51575" name="Text Box 20"/>
          <p:cNvSpPr txBox="1">
            <a:spLocks noChangeArrowheads="1"/>
          </p:cNvSpPr>
          <p:nvPr/>
        </p:nvSpPr>
        <p:spPr bwMode="auto">
          <a:xfrm>
            <a:off x="6948184" y="4426294"/>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51576" name="Freeform 21"/>
          <p:cNvSpPr/>
          <p:nvPr/>
        </p:nvSpPr>
        <p:spPr bwMode="auto">
          <a:xfrm>
            <a:off x="6992511" y="3257973"/>
            <a:ext cx="596825"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1577" name="Freeform 22"/>
          <p:cNvSpPr/>
          <p:nvPr/>
        </p:nvSpPr>
        <p:spPr bwMode="auto">
          <a:xfrm>
            <a:off x="6989344" y="3630001"/>
            <a:ext cx="596825" cy="41160"/>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1578" name="Freeform 23"/>
          <p:cNvSpPr/>
          <p:nvPr/>
        </p:nvSpPr>
        <p:spPr bwMode="auto">
          <a:xfrm>
            <a:off x="6983012" y="4005192"/>
            <a:ext cx="612655" cy="3799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1579" name="Freeform 24"/>
          <p:cNvSpPr/>
          <p:nvPr/>
        </p:nvSpPr>
        <p:spPr bwMode="auto">
          <a:xfrm>
            <a:off x="6983012" y="4389883"/>
            <a:ext cx="606323" cy="3799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1580" name="Text Box 29"/>
          <p:cNvSpPr txBox="1">
            <a:spLocks noChangeArrowheads="1"/>
          </p:cNvSpPr>
          <p:nvPr/>
        </p:nvSpPr>
        <p:spPr bwMode="auto">
          <a:xfrm>
            <a:off x="1562511" y="2065907"/>
            <a:ext cx="780463"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1</a:t>
            </a:r>
          </a:p>
        </p:txBody>
      </p:sp>
      <p:sp>
        <p:nvSpPr>
          <p:cNvPr id="151581" name="AutoShape 30"/>
          <p:cNvSpPr>
            <a:spLocks noChangeArrowheads="1"/>
          </p:cNvSpPr>
          <p:nvPr/>
        </p:nvSpPr>
        <p:spPr bwMode="auto">
          <a:xfrm>
            <a:off x="7096994" y="2545583"/>
            <a:ext cx="481259" cy="360945"/>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51582" name="AutoShape 32"/>
          <p:cNvSpPr>
            <a:spLocks noChangeArrowheads="1"/>
          </p:cNvSpPr>
          <p:nvPr/>
        </p:nvSpPr>
        <p:spPr bwMode="auto">
          <a:xfrm>
            <a:off x="1709738" y="2572496"/>
            <a:ext cx="482843" cy="36252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51583" name="Text Box 33"/>
          <p:cNvSpPr txBox="1">
            <a:spLocks noChangeArrowheads="1"/>
          </p:cNvSpPr>
          <p:nvPr/>
        </p:nvSpPr>
        <p:spPr bwMode="auto">
          <a:xfrm>
            <a:off x="1657496"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1</a:t>
            </a:r>
            <a:endParaRPr kumimoji="1" lang="en-US" altLang="zh-CN" sz="1596" b="1">
              <a:solidFill>
                <a:srgbClr val="0000FF"/>
              </a:solidFill>
              <a:latin typeface="Arial" panose="020B0604020202020204" pitchFamily="34" charset="0"/>
            </a:endParaRPr>
          </a:p>
        </p:txBody>
      </p:sp>
      <p:sp>
        <p:nvSpPr>
          <p:cNvPr id="151584" name="Text Box 41"/>
          <p:cNvSpPr txBox="1">
            <a:spLocks noChangeArrowheads="1"/>
          </p:cNvSpPr>
          <p:nvPr/>
        </p:nvSpPr>
        <p:spPr bwMode="auto">
          <a:xfrm>
            <a:off x="6883277" y="2065907"/>
            <a:ext cx="780464"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2</a:t>
            </a:r>
          </a:p>
        </p:txBody>
      </p:sp>
      <p:sp>
        <p:nvSpPr>
          <p:cNvPr id="151585" name="Text Box 33"/>
          <p:cNvSpPr txBox="1">
            <a:spLocks noChangeArrowheads="1"/>
          </p:cNvSpPr>
          <p:nvPr/>
        </p:nvSpPr>
        <p:spPr bwMode="auto">
          <a:xfrm>
            <a:off x="7052668"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2</a:t>
            </a:r>
          </a:p>
        </p:txBody>
      </p:sp>
      <p:sp>
        <p:nvSpPr>
          <p:cNvPr id="151586" name="Text Box 31"/>
          <p:cNvSpPr txBox="1">
            <a:spLocks noChangeArrowheads="1"/>
          </p:cNvSpPr>
          <p:nvPr/>
        </p:nvSpPr>
        <p:spPr bwMode="auto">
          <a:xfrm>
            <a:off x="3364068" y="3476440"/>
            <a:ext cx="2548775" cy="5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396" b="1">
                <a:latin typeface="微软雅黑" panose="020B0503020204020204" pitchFamily="34" charset="-122"/>
                <a:ea typeface="微软雅黑" panose="020B0503020204020204" pitchFamily="34" charset="-122"/>
              </a:rPr>
              <a:t>主机 </a:t>
            </a:r>
            <a:r>
              <a:rPr kumimoji="1" lang="en-US" altLang="zh-CN" sz="1396" b="1">
                <a:latin typeface="微软雅黑" panose="020B0503020204020204" pitchFamily="34" charset="-122"/>
                <a:ea typeface="微软雅黑" panose="020B0503020204020204" pitchFamily="34" charset="-122"/>
              </a:rPr>
              <a:t>2 </a:t>
            </a:r>
            <a:r>
              <a:rPr kumimoji="1" lang="zh-CN" altLang="en-US" sz="1396" b="1">
                <a:latin typeface="微软雅黑" panose="020B0503020204020204" pitchFamily="34" charset="-122"/>
                <a:ea typeface="微软雅黑" panose="020B0503020204020204" pitchFamily="34" charset="-122"/>
              </a:rPr>
              <a:t>的物理层收到比特流后</a:t>
            </a:r>
          </a:p>
          <a:p>
            <a:pPr algn="ctr" eaLnBrk="0" hangingPunct="0"/>
            <a:r>
              <a:rPr kumimoji="1" lang="zh-CN" altLang="en-US" sz="1396" b="1">
                <a:latin typeface="微软雅黑" panose="020B0503020204020204" pitchFamily="34" charset="-122"/>
                <a:ea typeface="微软雅黑" panose="020B0503020204020204" pitchFamily="34" charset="-122"/>
              </a:rPr>
              <a:t>交给数据链路层</a:t>
            </a:r>
          </a:p>
        </p:txBody>
      </p:sp>
      <p:sp>
        <p:nvSpPr>
          <p:cNvPr id="35" name="Rectangle 30"/>
          <p:cNvSpPr>
            <a:spLocks noChangeArrowheads="1"/>
          </p:cNvSpPr>
          <p:nvPr/>
        </p:nvSpPr>
        <p:spPr bwMode="auto">
          <a:xfrm>
            <a:off x="2528195" y="4472205"/>
            <a:ext cx="4306006" cy="27387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solidFill>
                  <a:srgbClr val="368AD6"/>
                </a:solidFill>
                <a:latin typeface="微软雅黑" panose="020B0503020204020204" pitchFamily="34" charset="-122"/>
                <a:ea typeface="微软雅黑" panose="020B0503020204020204" pitchFamily="34" charset="-122"/>
              </a:rPr>
              <a:t>10100110100101  </a:t>
            </a:r>
            <a:r>
              <a:rPr lang="zh-CN" altLang="en-US" sz="1396" b="1">
                <a:solidFill>
                  <a:srgbClr val="368AD6"/>
                </a:solidFill>
                <a:latin typeface="微软雅黑" panose="020B0503020204020204" pitchFamily="34" charset="-122"/>
                <a:ea typeface="微软雅黑" panose="020B0503020204020204" pitchFamily="34" charset="-122"/>
              </a:rPr>
              <a:t>比  特  流  </a:t>
            </a:r>
            <a:r>
              <a:rPr lang="en-US" altLang="zh-CN" sz="1396" b="1">
                <a:solidFill>
                  <a:srgbClr val="368AD6"/>
                </a:solidFill>
                <a:latin typeface="微软雅黑" panose="020B0503020204020204" pitchFamily="34" charset="-122"/>
                <a:ea typeface="微软雅黑" panose="020B0503020204020204" pitchFamily="34" charset="-122"/>
              </a:rPr>
              <a:t>110101110101</a:t>
            </a:r>
          </a:p>
        </p:txBody>
      </p:sp>
      <p:grpSp>
        <p:nvGrpSpPr>
          <p:cNvPr id="36" name="Group 32"/>
          <p:cNvGrpSpPr/>
          <p:nvPr/>
        </p:nvGrpSpPr>
        <p:grpSpPr bwMode="auto">
          <a:xfrm>
            <a:off x="2528195" y="4030522"/>
            <a:ext cx="4306006" cy="275458"/>
            <a:chOff x="1247" y="3023"/>
            <a:chExt cx="3266" cy="226"/>
          </a:xfrm>
        </p:grpSpPr>
        <p:sp>
          <p:nvSpPr>
            <p:cNvPr id="151592"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2</a:t>
              </a:r>
            </a:p>
          </p:txBody>
        </p:sp>
        <p:sp>
          <p:nvSpPr>
            <p:cNvPr id="151593"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T</a:t>
              </a:r>
              <a:r>
                <a:rPr lang="en-US" altLang="zh-CN" sz="1396" b="1" baseline="-25000"/>
                <a:t>2</a:t>
              </a:r>
            </a:p>
          </p:txBody>
        </p:sp>
        <p:grpSp>
          <p:nvGrpSpPr>
            <p:cNvPr id="151594" name="Group 35"/>
            <p:cNvGrpSpPr/>
            <p:nvPr/>
          </p:nvGrpSpPr>
          <p:grpSpPr bwMode="auto">
            <a:xfrm>
              <a:off x="1610" y="3023"/>
              <a:ext cx="2585" cy="226"/>
              <a:chOff x="1610" y="3023"/>
              <a:chExt cx="2585" cy="226"/>
            </a:xfrm>
          </p:grpSpPr>
          <p:sp>
            <p:nvSpPr>
              <p:cNvPr id="151595"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3</a:t>
                </a:r>
              </a:p>
            </p:txBody>
          </p:sp>
          <p:sp>
            <p:nvSpPr>
              <p:cNvPr id="151596"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4</a:t>
                </a:r>
              </a:p>
            </p:txBody>
          </p:sp>
          <p:sp>
            <p:nvSpPr>
              <p:cNvPr id="151597"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5</a:t>
                </a:r>
              </a:p>
            </p:txBody>
          </p:sp>
          <p:sp>
            <p:nvSpPr>
              <p:cNvPr id="151598" name="Rectangle 39"/>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96" b="1">
                    <a:solidFill>
                      <a:srgbClr val="368AD6"/>
                    </a:solidFill>
                    <a:latin typeface="微软雅黑" panose="020B0503020204020204" pitchFamily="34" charset="-122"/>
                    <a:ea typeface="微软雅黑" panose="020B0503020204020204" pitchFamily="34" charset="-122"/>
                  </a:rPr>
                  <a:t>应 用 程 序 数 据</a:t>
                </a:r>
              </a:p>
            </p:txBody>
          </p:sp>
        </p:grpSp>
      </p:grpSp>
      <p:grpSp>
        <p:nvGrpSpPr>
          <p:cNvPr id="44" name="组合 43"/>
          <p:cNvGrpSpPr/>
          <p:nvPr/>
        </p:nvGrpSpPr>
        <p:grpSpPr bwMode="auto">
          <a:xfrm>
            <a:off x="4272761" y="4182498"/>
            <a:ext cx="3158265" cy="395773"/>
            <a:chOff x="4283968" y="4359588"/>
            <a:chExt cx="3168038" cy="396875"/>
          </a:xfrm>
        </p:grpSpPr>
        <p:sp>
          <p:nvSpPr>
            <p:cNvPr id="151590"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sz="1795" b="1"/>
            </a:p>
          </p:txBody>
        </p:sp>
        <p:sp>
          <p:nvSpPr>
            <p:cNvPr id="151591" name="AutoShape 31"/>
            <p:cNvSpPr>
              <a:spLocks noChangeArrowheads="1"/>
            </p:cNvSpPr>
            <p:nvPr/>
          </p:nvSpPr>
          <p:spPr bwMode="auto">
            <a:xfrm rot="10800000" flipV="1">
              <a:off x="4283968"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sz="1795" b="1"/>
            </a:p>
          </p:txBody>
        </p:sp>
      </p:grpSp>
    </p:spTree>
    <p:extLst>
      <p:ext uri="{BB962C8B-B14F-4D97-AF65-F5344CB8AC3E}">
        <p14:creationId xmlns:p14="http://schemas.microsoft.com/office/powerpoint/2010/main" val="29629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500"/>
                            </p:stCondLst>
                            <p:childTnLst>
                              <p:par>
                                <p:cTn id="8" presetID="22" presetClass="entr" presetSubtype="4" fill="hold" nodeType="after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down)">
                                      <p:cBhvr>
                                        <p:cTn id="10" dur="500"/>
                                        <p:tgtEl>
                                          <p:spTgt spid="44"/>
                                        </p:tgtEl>
                                      </p:cBhvr>
                                    </p:animEffect>
                                  </p:childTnLst>
                                </p:cTn>
                              </p:par>
                            </p:childTnLst>
                          </p:cTn>
                        </p:par>
                        <p:par>
                          <p:cTn id="11" fill="hold">
                            <p:stCondLst>
                              <p:cond delay="1500"/>
                            </p:stCondLst>
                            <p:childTnLst>
                              <p:par>
                                <p:cTn id="12" presetID="1" presetClass="exit" presetSubtype="0" fill="hold" grpId="1" nodeType="afterEffect">
                                  <p:stCondLst>
                                    <p:cond delay="750"/>
                                  </p:stCondLst>
                                  <p:childTnLst>
                                    <p:set>
                                      <p:cBhvr>
                                        <p:cTn id="13" dur="1" fill="hold">
                                          <p:stCondLst>
                                            <p:cond delay="0"/>
                                          </p:stCondLst>
                                        </p:cTn>
                                        <p:tgtEl>
                                          <p:spTgt spid="35"/>
                                        </p:tgtEl>
                                        <p:attrNameLst>
                                          <p:attrName>style.visibility</p:attrName>
                                        </p:attrNameLst>
                                      </p:cBhvr>
                                      <p:to>
                                        <p:strVal val="hidden"/>
                                      </p:to>
                                    </p:set>
                                  </p:childTnLst>
                                </p:cTn>
                              </p:par>
                            </p:childTnLst>
                          </p:cTn>
                        </p:par>
                        <p:par>
                          <p:cTn id="14" fill="hold">
                            <p:stCondLst>
                              <p:cond delay="2250"/>
                            </p:stCondLst>
                            <p:childTnLst>
                              <p:par>
                                <p:cTn id="15" presetID="1" presetClass="exit" presetSubtype="0" fill="hold" nodeType="afterEffect">
                                  <p:stCondLst>
                                    <p:cond delay="0"/>
                                  </p:stCondLst>
                                  <p:childTnLst>
                                    <p:set>
                                      <p:cBhvr>
                                        <p:cTn id="16" dur="1" fill="hold">
                                          <p:stCondLst>
                                            <p:cond delay="0"/>
                                          </p:stCondLst>
                                        </p:cTn>
                                        <p:tgtEl>
                                          <p:spTgt spid="44"/>
                                        </p:tgtEl>
                                        <p:attrNameLst>
                                          <p:attrName>style.visibility</p:attrName>
                                        </p:attrNameLst>
                                      </p:cBhvr>
                                      <p:to>
                                        <p:strVal val="hidden"/>
                                      </p:to>
                                    </p:set>
                                  </p:childTnLst>
                                </p:cTn>
                              </p:par>
                            </p:childTnLst>
                          </p:cTn>
                        </p:par>
                        <p:par>
                          <p:cTn id="17" fill="hold">
                            <p:stCondLst>
                              <p:cond delay="2250"/>
                            </p:stCondLst>
                            <p:childTnLst>
                              <p:par>
                                <p:cTn id="18" presetID="1" presetClass="entr" presetSubtype="0"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5"/>
          <p:cNvSpPr>
            <a:spLocks noChangeArrowheads="1"/>
          </p:cNvSpPr>
          <p:nvPr/>
        </p:nvSpPr>
        <p:spPr bwMode="auto">
          <a:xfrm>
            <a:off x="503669" y="1480164"/>
            <a:ext cx="8031341" cy="351446"/>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49" name="Rectangle 6"/>
          <p:cNvSpPr>
            <a:spLocks noChangeArrowheads="1"/>
          </p:cNvSpPr>
          <p:nvPr/>
        </p:nvSpPr>
        <p:spPr bwMode="auto">
          <a:xfrm>
            <a:off x="3083860" y="1456416"/>
            <a:ext cx="3033201"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主机 </a:t>
            </a:r>
            <a:r>
              <a:rPr lang="en-US" altLang="zh-CN" sz="1994" b="1">
                <a:solidFill>
                  <a:schemeClr val="bg1"/>
                </a:solidFill>
                <a:ea typeface="微软雅黑" panose="020B0503020204020204" pitchFamily="34" charset="-122"/>
              </a:rPr>
              <a:t>1 </a:t>
            </a:r>
            <a:r>
              <a:rPr lang="zh-CN" altLang="en-US" sz="1994" b="1">
                <a:solidFill>
                  <a:schemeClr val="bg1"/>
                </a:solidFill>
                <a:ea typeface="微软雅黑" panose="020B0503020204020204" pitchFamily="34" charset="-122"/>
              </a:rPr>
              <a:t>向主机 </a:t>
            </a:r>
            <a:r>
              <a:rPr lang="en-US" altLang="zh-CN" sz="1994" b="1">
                <a:solidFill>
                  <a:schemeClr val="bg1"/>
                </a:solidFill>
                <a:ea typeface="微软雅黑" panose="020B0503020204020204" pitchFamily="34" charset="-122"/>
              </a:rPr>
              <a:t>2 </a:t>
            </a:r>
            <a:r>
              <a:rPr lang="zh-CN" altLang="en-US" sz="1994" b="1">
                <a:solidFill>
                  <a:schemeClr val="bg1"/>
                </a:solidFill>
                <a:ea typeface="微软雅黑" panose="020B0503020204020204" pitchFamily="34" charset="-122"/>
              </a:rPr>
              <a:t>发送数据 </a:t>
            </a:r>
          </a:p>
        </p:txBody>
      </p:sp>
      <p:sp>
        <p:nvSpPr>
          <p:cNvPr id="50" name="圆角矩形 49"/>
          <p:cNvSpPr/>
          <p:nvPr/>
        </p:nvSpPr>
        <p:spPr>
          <a:xfrm>
            <a:off x="503669" y="1939576"/>
            <a:ext cx="8031341" cy="326445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5" name="AutoShape 4"/>
          <p:cNvSpPr>
            <a:spLocks noChangeArrowheads="1"/>
          </p:cNvSpPr>
          <p:nvPr/>
        </p:nvSpPr>
        <p:spPr bwMode="auto">
          <a:xfrm rot="16200000">
            <a:off x="4496769" y="1792824"/>
            <a:ext cx="270709" cy="6322863"/>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a:defRPr/>
            </a:pPr>
            <a:endParaRPr lang="zh-CN" altLang="en-US" sz="3191" b="1"/>
          </a:p>
        </p:txBody>
      </p:sp>
      <p:sp>
        <p:nvSpPr>
          <p:cNvPr id="152584" name="AutoShape 5"/>
          <p:cNvSpPr>
            <a:spLocks noChangeArrowheads="1"/>
          </p:cNvSpPr>
          <p:nvPr/>
        </p:nvSpPr>
        <p:spPr bwMode="auto">
          <a:xfrm>
            <a:off x="1706571" y="2889115"/>
            <a:ext cx="588910" cy="194561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52585" name="Text Box 6"/>
          <p:cNvSpPr txBox="1">
            <a:spLocks noChangeArrowheads="1"/>
          </p:cNvSpPr>
          <p:nvPr/>
        </p:nvSpPr>
        <p:spPr bwMode="auto">
          <a:xfrm>
            <a:off x="1947201" y="2958770"/>
            <a:ext cx="297621"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52586" name="Text Box 7"/>
          <p:cNvSpPr txBox="1">
            <a:spLocks noChangeArrowheads="1"/>
          </p:cNvSpPr>
          <p:nvPr/>
        </p:nvSpPr>
        <p:spPr bwMode="auto">
          <a:xfrm>
            <a:off x="1947201" y="3337128"/>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52587" name="Text Box 8"/>
          <p:cNvSpPr txBox="1">
            <a:spLocks noChangeArrowheads="1"/>
          </p:cNvSpPr>
          <p:nvPr/>
        </p:nvSpPr>
        <p:spPr bwMode="auto">
          <a:xfrm>
            <a:off x="1947201" y="368857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52588" name="Text Box 9"/>
          <p:cNvSpPr txBox="1">
            <a:spLocks noChangeArrowheads="1"/>
          </p:cNvSpPr>
          <p:nvPr/>
        </p:nvSpPr>
        <p:spPr bwMode="auto">
          <a:xfrm>
            <a:off x="1947201" y="4052685"/>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52589" name="Text Box 10"/>
          <p:cNvSpPr txBox="1">
            <a:spLocks noChangeArrowheads="1"/>
          </p:cNvSpPr>
          <p:nvPr/>
        </p:nvSpPr>
        <p:spPr bwMode="auto">
          <a:xfrm>
            <a:off x="1947201" y="445795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52590" name="Freeform 11"/>
          <p:cNvSpPr/>
          <p:nvPr/>
        </p:nvSpPr>
        <p:spPr bwMode="auto">
          <a:xfrm>
            <a:off x="1706571" y="3280136"/>
            <a:ext cx="596826"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2591" name="Freeform 12"/>
          <p:cNvSpPr/>
          <p:nvPr/>
        </p:nvSpPr>
        <p:spPr bwMode="auto">
          <a:xfrm>
            <a:off x="1712903" y="3653746"/>
            <a:ext cx="596826" cy="3957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2592" name="Freeform 13"/>
          <p:cNvSpPr/>
          <p:nvPr/>
        </p:nvSpPr>
        <p:spPr bwMode="auto">
          <a:xfrm>
            <a:off x="1697073" y="4027355"/>
            <a:ext cx="612656" cy="3957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2593" name="Freeform 14"/>
          <p:cNvSpPr/>
          <p:nvPr/>
        </p:nvSpPr>
        <p:spPr bwMode="auto">
          <a:xfrm>
            <a:off x="1697073" y="4412047"/>
            <a:ext cx="606324" cy="3957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2594" name="AutoShape 15"/>
          <p:cNvSpPr>
            <a:spLocks noChangeArrowheads="1"/>
          </p:cNvSpPr>
          <p:nvPr/>
        </p:nvSpPr>
        <p:spPr bwMode="auto">
          <a:xfrm>
            <a:off x="6992510" y="2868534"/>
            <a:ext cx="588910" cy="1966198"/>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52595" name="Text Box 16"/>
          <p:cNvSpPr txBox="1">
            <a:spLocks noChangeArrowheads="1"/>
          </p:cNvSpPr>
          <p:nvPr/>
        </p:nvSpPr>
        <p:spPr bwMode="auto">
          <a:xfrm>
            <a:off x="6948184" y="292552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52596" name="Text Box 17"/>
          <p:cNvSpPr txBox="1">
            <a:spLocks noChangeArrowheads="1"/>
          </p:cNvSpPr>
          <p:nvPr/>
        </p:nvSpPr>
        <p:spPr bwMode="auto">
          <a:xfrm>
            <a:off x="6948184" y="3333962"/>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52597" name="Text Box 18"/>
          <p:cNvSpPr txBox="1">
            <a:spLocks noChangeArrowheads="1"/>
          </p:cNvSpPr>
          <p:nvPr/>
        </p:nvSpPr>
        <p:spPr bwMode="auto">
          <a:xfrm>
            <a:off x="6954516" y="369490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52598" name="Text Box 19"/>
          <p:cNvSpPr txBox="1">
            <a:spLocks noChangeArrowheads="1"/>
          </p:cNvSpPr>
          <p:nvPr/>
        </p:nvSpPr>
        <p:spPr bwMode="auto">
          <a:xfrm>
            <a:off x="6965597" y="4059017"/>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52599" name="Text Box 20"/>
          <p:cNvSpPr txBox="1">
            <a:spLocks noChangeArrowheads="1"/>
          </p:cNvSpPr>
          <p:nvPr/>
        </p:nvSpPr>
        <p:spPr bwMode="auto">
          <a:xfrm>
            <a:off x="6948184" y="4426294"/>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52600" name="Freeform 21"/>
          <p:cNvSpPr/>
          <p:nvPr/>
        </p:nvSpPr>
        <p:spPr bwMode="auto">
          <a:xfrm>
            <a:off x="6992511" y="3257973"/>
            <a:ext cx="596825"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2601" name="Freeform 22"/>
          <p:cNvSpPr/>
          <p:nvPr/>
        </p:nvSpPr>
        <p:spPr bwMode="auto">
          <a:xfrm>
            <a:off x="6989344" y="3630001"/>
            <a:ext cx="596825" cy="41160"/>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2602" name="Freeform 23"/>
          <p:cNvSpPr/>
          <p:nvPr/>
        </p:nvSpPr>
        <p:spPr bwMode="auto">
          <a:xfrm>
            <a:off x="6983012" y="4005192"/>
            <a:ext cx="612655" cy="3799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2603" name="Freeform 24"/>
          <p:cNvSpPr/>
          <p:nvPr/>
        </p:nvSpPr>
        <p:spPr bwMode="auto">
          <a:xfrm>
            <a:off x="6983012" y="4389883"/>
            <a:ext cx="606323" cy="3799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2604" name="Text Box 29"/>
          <p:cNvSpPr txBox="1">
            <a:spLocks noChangeArrowheads="1"/>
          </p:cNvSpPr>
          <p:nvPr/>
        </p:nvSpPr>
        <p:spPr bwMode="auto">
          <a:xfrm>
            <a:off x="1562511" y="2065907"/>
            <a:ext cx="780463"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1</a:t>
            </a:r>
          </a:p>
        </p:txBody>
      </p:sp>
      <p:sp>
        <p:nvSpPr>
          <p:cNvPr id="152605" name="AutoShape 30"/>
          <p:cNvSpPr>
            <a:spLocks noChangeArrowheads="1"/>
          </p:cNvSpPr>
          <p:nvPr/>
        </p:nvSpPr>
        <p:spPr bwMode="auto">
          <a:xfrm>
            <a:off x="7096994" y="2545583"/>
            <a:ext cx="481259" cy="360945"/>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52606" name="AutoShape 32"/>
          <p:cNvSpPr>
            <a:spLocks noChangeArrowheads="1"/>
          </p:cNvSpPr>
          <p:nvPr/>
        </p:nvSpPr>
        <p:spPr bwMode="auto">
          <a:xfrm>
            <a:off x="1709738" y="2572496"/>
            <a:ext cx="482843" cy="36252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52607" name="Text Box 33"/>
          <p:cNvSpPr txBox="1">
            <a:spLocks noChangeArrowheads="1"/>
          </p:cNvSpPr>
          <p:nvPr/>
        </p:nvSpPr>
        <p:spPr bwMode="auto">
          <a:xfrm>
            <a:off x="1657496"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1</a:t>
            </a:r>
            <a:endParaRPr kumimoji="1" lang="en-US" altLang="zh-CN" sz="1596" b="1">
              <a:solidFill>
                <a:srgbClr val="0000FF"/>
              </a:solidFill>
              <a:latin typeface="Arial" panose="020B0604020202020204" pitchFamily="34" charset="0"/>
            </a:endParaRPr>
          </a:p>
        </p:txBody>
      </p:sp>
      <p:sp>
        <p:nvSpPr>
          <p:cNvPr id="152608" name="Text Box 41"/>
          <p:cNvSpPr txBox="1">
            <a:spLocks noChangeArrowheads="1"/>
          </p:cNvSpPr>
          <p:nvPr/>
        </p:nvSpPr>
        <p:spPr bwMode="auto">
          <a:xfrm>
            <a:off x="6883277" y="2065907"/>
            <a:ext cx="780464"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2</a:t>
            </a:r>
          </a:p>
        </p:txBody>
      </p:sp>
      <p:sp>
        <p:nvSpPr>
          <p:cNvPr id="152609" name="Text Box 33"/>
          <p:cNvSpPr txBox="1">
            <a:spLocks noChangeArrowheads="1"/>
          </p:cNvSpPr>
          <p:nvPr/>
        </p:nvSpPr>
        <p:spPr bwMode="auto">
          <a:xfrm>
            <a:off x="7052668"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2</a:t>
            </a:r>
          </a:p>
        </p:txBody>
      </p:sp>
      <p:sp>
        <p:nvSpPr>
          <p:cNvPr id="152610" name="Text Box 35"/>
          <p:cNvSpPr txBox="1">
            <a:spLocks noChangeArrowheads="1"/>
          </p:cNvSpPr>
          <p:nvPr/>
        </p:nvSpPr>
        <p:spPr bwMode="auto">
          <a:xfrm>
            <a:off x="3194676" y="3193068"/>
            <a:ext cx="2868560" cy="52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396" b="1">
                <a:latin typeface="微软雅黑" panose="020B0503020204020204" pitchFamily="34" charset="-122"/>
                <a:ea typeface="微软雅黑" panose="020B0503020204020204" pitchFamily="34" charset="-122"/>
              </a:rPr>
              <a:t>数据链路层剥去帧首部和帧尾部后</a:t>
            </a:r>
          </a:p>
          <a:p>
            <a:pPr algn="ctr" eaLnBrk="0" hangingPunct="0"/>
            <a:r>
              <a:rPr kumimoji="1" lang="zh-CN" altLang="en-US" sz="1396" b="1">
                <a:latin typeface="微软雅黑" panose="020B0503020204020204" pitchFamily="34" charset="-122"/>
                <a:ea typeface="微软雅黑" panose="020B0503020204020204" pitchFamily="34" charset="-122"/>
              </a:rPr>
              <a:t>把帧的数据部分交给网络层</a:t>
            </a:r>
          </a:p>
        </p:txBody>
      </p:sp>
      <p:grpSp>
        <p:nvGrpSpPr>
          <p:cNvPr id="46" name="Group 2"/>
          <p:cNvGrpSpPr/>
          <p:nvPr/>
        </p:nvGrpSpPr>
        <p:grpSpPr bwMode="auto">
          <a:xfrm>
            <a:off x="3118688" y="3723402"/>
            <a:ext cx="3142435" cy="254878"/>
            <a:chOff x="1610" y="3023"/>
            <a:chExt cx="2585" cy="226"/>
          </a:xfrm>
        </p:grpSpPr>
        <p:sp>
          <p:nvSpPr>
            <p:cNvPr id="152622"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3</a:t>
              </a:r>
            </a:p>
          </p:txBody>
        </p:sp>
        <p:sp>
          <p:nvSpPr>
            <p:cNvPr id="152623"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4</a:t>
              </a:r>
            </a:p>
          </p:txBody>
        </p:sp>
        <p:sp>
          <p:nvSpPr>
            <p:cNvPr id="152624"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5</a:t>
              </a:r>
            </a:p>
          </p:txBody>
        </p:sp>
        <p:sp>
          <p:nvSpPr>
            <p:cNvPr id="152625" name="Rectangle 6"/>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96" b="1">
                  <a:solidFill>
                    <a:srgbClr val="368AD6"/>
                  </a:solidFill>
                  <a:latin typeface="微软雅黑" panose="020B0503020204020204" pitchFamily="34" charset="-122"/>
                  <a:ea typeface="微软雅黑" panose="020B0503020204020204" pitchFamily="34" charset="-122"/>
                </a:rPr>
                <a:t>应 用 程 序 数 据</a:t>
              </a:r>
            </a:p>
          </p:txBody>
        </p:sp>
      </p:grpSp>
      <p:sp>
        <p:nvSpPr>
          <p:cNvPr id="51" name="Rectangle 36"/>
          <p:cNvSpPr>
            <a:spLocks noChangeArrowheads="1"/>
          </p:cNvSpPr>
          <p:nvPr/>
        </p:nvSpPr>
        <p:spPr bwMode="auto">
          <a:xfrm>
            <a:off x="2678589" y="4130257"/>
            <a:ext cx="440099" cy="253294"/>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2</a:t>
            </a:r>
          </a:p>
        </p:txBody>
      </p:sp>
      <p:sp>
        <p:nvSpPr>
          <p:cNvPr id="52" name="Rectangle 37"/>
          <p:cNvSpPr>
            <a:spLocks noChangeArrowheads="1"/>
          </p:cNvSpPr>
          <p:nvPr/>
        </p:nvSpPr>
        <p:spPr bwMode="auto">
          <a:xfrm>
            <a:off x="6261123" y="4131839"/>
            <a:ext cx="386274" cy="253294"/>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T</a:t>
            </a:r>
            <a:r>
              <a:rPr lang="en-US" altLang="zh-CN" sz="1396" b="1" baseline="-25000"/>
              <a:t>2</a:t>
            </a:r>
          </a:p>
        </p:txBody>
      </p:sp>
      <p:grpSp>
        <p:nvGrpSpPr>
          <p:cNvPr id="53" name="Group 38"/>
          <p:cNvGrpSpPr/>
          <p:nvPr/>
        </p:nvGrpSpPr>
        <p:grpSpPr bwMode="auto">
          <a:xfrm>
            <a:off x="3118688" y="4131839"/>
            <a:ext cx="3142435" cy="253294"/>
            <a:chOff x="1610" y="3023"/>
            <a:chExt cx="2585" cy="226"/>
          </a:xfrm>
        </p:grpSpPr>
        <p:sp>
          <p:nvSpPr>
            <p:cNvPr id="152618"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3</a:t>
              </a:r>
            </a:p>
          </p:txBody>
        </p:sp>
        <p:sp>
          <p:nvSpPr>
            <p:cNvPr id="152619"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4</a:t>
              </a:r>
            </a:p>
          </p:txBody>
        </p:sp>
        <p:sp>
          <p:nvSpPr>
            <p:cNvPr id="152620"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5</a:t>
              </a:r>
            </a:p>
          </p:txBody>
        </p:sp>
        <p:sp>
          <p:nvSpPr>
            <p:cNvPr id="152621" name="Rectangle 42"/>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96"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8" name="组合 57"/>
          <p:cNvGrpSpPr/>
          <p:nvPr/>
        </p:nvGrpSpPr>
        <p:grpSpPr bwMode="auto">
          <a:xfrm>
            <a:off x="4299673" y="3840551"/>
            <a:ext cx="3159848" cy="395773"/>
            <a:chOff x="4283968" y="4359588"/>
            <a:chExt cx="3168038" cy="396875"/>
          </a:xfrm>
        </p:grpSpPr>
        <p:sp>
          <p:nvSpPr>
            <p:cNvPr id="152616"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sz="1795" b="1"/>
            </a:p>
          </p:txBody>
        </p:sp>
        <p:sp>
          <p:nvSpPr>
            <p:cNvPr id="152617" name="AutoShape 31"/>
            <p:cNvSpPr>
              <a:spLocks noChangeArrowheads="1"/>
            </p:cNvSpPr>
            <p:nvPr/>
          </p:nvSpPr>
          <p:spPr bwMode="auto">
            <a:xfrm rot="10800000" flipV="1">
              <a:off x="4283968"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sz="1795" b="1"/>
            </a:p>
          </p:txBody>
        </p:sp>
      </p:grpSp>
    </p:spTree>
    <p:extLst>
      <p:ext uri="{BB962C8B-B14F-4D97-AF65-F5344CB8AC3E}">
        <p14:creationId xmlns:p14="http://schemas.microsoft.com/office/powerpoint/2010/main" val="380081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8" fill="hold" grpId="0" nodeType="clickEffect">
                                  <p:stCondLst>
                                    <p:cond delay="0"/>
                                  </p:stCondLst>
                                  <p:childTnLst>
                                    <p:anim calcmode="lin" valueType="num">
                                      <p:cBhvr additive="base">
                                        <p:cTn id="6" dur="500"/>
                                        <p:tgtEl>
                                          <p:spTgt spid="51"/>
                                        </p:tgtEl>
                                        <p:attrNameLst>
                                          <p:attrName>ppt_x</p:attrName>
                                        </p:attrNameLst>
                                      </p:cBhvr>
                                      <p:tavLst>
                                        <p:tav tm="0">
                                          <p:val>
                                            <p:strVal val="#ppt_x"/>
                                          </p:val>
                                        </p:tav>
                                        <p:tav tm="100000">
                                          <p:val>
                                            <p:strVal val="#ppt_x-#ppt_w*1.125000"/>
                                          </p:val>
                                        </p:tav>
                                      </p:tavLst>
                                    </p:anim>
                                    <p:animEffect transition="out" filter="wipe(left)">
                                      <p:cBhvr>
                                        <p:cTn id="7" dur="500"/>
                                        <p:tgtEl>
                                          <p:spTgt spid="51"/>
                                        </p:tgtEl>
                                      </p:cBhvr>
                                    </p:animEffect>
                                    <p:set>
                                      <p:cBhvr>
                                        <p:cTn id="8" dur="1" fill="hold">
                                          <p:stCondLst>
                                            <p:cond delay="499"/>
                                          </p:stCondLst>
                                        </p:cTn>
                                        <p:tgtEl>
                                          <p:spTgt spid="51"/>
                                        </p:tgtEl>
                                        <p:attrNameLst>
                                          <p:attrName>style.visibility</p:attrName>
                                        </p:attrNameLst>
                                      </p:cBhvr>
                                      <p:to>
                                        <p:strVal val="hidden"/>
                                      </p:to>
                                    </p:set>
                                  </p:childTnLst>
                                </p:cTn>
                              </p:par>
                            </p:childTnLst>
                          </p:cTn>
                        </p:par>
                        <p:par>
                          <p:cTn id="9" fill="hold">
                            <p:stCondLst>
                              <p:cond delay="500"/>
                            </p:stCondLst>
                            <p:childTnLst>
                              <p:par>
                                <p:cTn id="10" presetID="12" presetClass="exit" presetSubtype="2" fill="hold" grpId="0" nodeType="afterEffect">
                                  <p:stCondLst>
                                    <p:cond delay="500"/>
                                  </p:stCondLst>
                                  <p:childTnLst>
                                    <p:anim calcmode="lin" valueType="num">
                                      <p:cBhvr additive="base">
                                        <p:cTn id="11" dur="500"/>
                                        <p:tgtEl>
                                          <p:spTgt spid="52"/>
                                        </p:tgtEl>
                                        <p:attrNameLst>
                                          <p:attrName>ppt_x</p:attrName>
                                        </p:attrNameLst>
                                      </p:cBhvr>
                                      <p:tavLst>
                                        <p:tav tm="0">
                                          <p:val>
                                            <p:strVal val="#ppt_x"/>
                                          </p:val>
                                        </p:tav>
                                        <p:tav tm="100000">
                                          <p:val>
                                            <p:strVal val="#ppt_x+#ppt_w*1.125000"/>
                                          </p:val>
                                        </p:tav>
                                      </p:tavLst>
                                    </p:anim>
                                    <p:animEffect transition="out" filter="wipe(right)">
                                      <p:cBhvr>
                                        <p:cTn id="12" dur="500"/>
                                        <p:tgtEl>
                                          <p:spTgt spid="52"/>
                                        </p:tgtEl>
                                      </p:cBhvr>
                                    </p:animEffect>
                                    <p:set>
                                      <p:cBhvr>
                                        <p:cTn id="13" dur="1" fill="hold">
                                          <p:stCondLst>
                                            <p:cond delay="499"/>
                                          </p:stCondLst>
                                        </p:cTn>
                                        <p:tgtEl>
                                          <p:spTgt spid="52"/>
                                        </p:tgtEl>
                                        <p:attrNameLst>
                                          <p:attrName>style.visibility</p:attrName>
                                        </p:attrNameLst>
                                      </p:cBhvr>
                                      <p:to>
                                        <p:strVal val="hidden"/>
                                      </p:to>
                                    </p:set>
                                  </p:childTnLst>
                                </p:cTn>
                              </p:par>
                            </p:childTnLst>
                          </p:cTn>
                        </p:par>
                        <p:par>
                          <p:cTn id="14" fill="hold">
                            <p:stCondLst>
                              <p:cond delay="1500"/>
                            </p:stCondLst>
                            <p:childTnLst>
                              <p:par>
                                <p:cTn id="15" presetID="22" presetClass="entr" presetSubtype="4" fill="hold" nodeType="afterEffect">
                                  <p:stCondLst>
                                    <p:cond delay="500"/>
                                  </p:stCondLst>
                                  <p:childTnLst>
                                    <p:set>
                                      <p:cBhvr>
                                        <p:cTn id="16" dur="1" fill="hold">
                                          <p:stCondLst>
                                            <p:cond delay="0"/>
                                          </p:stCondLst>
                                        </p:cTn>
                                        <p:tgtEl>
                                          <p:spTgt spid="58"/>
                                        </p:tgtEl>
                                        <p:attrNameLst>
                                          <p:attrName>style.visibility</p:attrName>
                                        </p:attrNameLst>
                                      </p:cBhvr>
                                      <p:to>
                                        <p:strVal val="visible"/>
                                      </p:to>
                                    </p:set>
                                    <p:animEffect transition="in" filter="wipe(down)">
                                      <p:cBhvr>
                                        <p:cTn id="17" dur="500"/>
                                        <p:tgtEl>
                                          <p:spTgt spid="58"/>
                                        </p:tgtEl>
                                      </p:cBhvr>
                                    </p:animEffect>
                                  </p:childTnLst>
                                </p:cTn>
                              </p:par>
                            </p:childTnLst>
                          </p:cTn>
                        </p:par>
                        <p:par>
                          <p:cTn id="18" fill="hold">
                            <p:stCondLst>
                              <p:cond delay="2500"/>
                            </p:stCondLst>
                            <p:childTnLst>
                              <p:par>
                                <p:cTn id="19" presetID="10" presetClass="exit" presetSubtype="0" fill="hold" nodeType="afterEffect">
                                  <p:stCondLst>
                                    <p:cond delay="0"/>
                                  </p:stCondLst>
                                  <p:childTnLst>
                                    <p:animEffect transition="out" filter="fade">
                                      <p:cBhvr>
                                        <p:cTn id="20" dur="500"/>
                                        <p:tgtEl>
                                          <p:spTgt spid="53"/>
                                        </p:tgtEl>
                                      </p:cBhvr>
                                    </p:animEffect>
                                    <p:set>
                                      <p:cBhvr>
                                        <p:cTn id="21" dur="1" fill="hold">
                                          <p:stCondLst>
                                            <p:cond delay="499"/>
                                          </p:stCondLst>
                                        </p:cTn>
                                        <p:tgtEl>
                                          <p:spTgt spid="53"/>
                                        </p:tgtEl>
                                        <p:attrNameLst>
                                          <p:attrName>style.visibility</p:attrName>
                                        </p:attrNameLst>
                                      </p:cBhvr>
                                      <p:to>
                                        <p:strVal val="hidden"/>
                                      </p:to>
                                    </p:set>
                                  </p:childTnLst>
                                </p:cTn>
                              </p:par>
                            </p:childTnLst>
                          </p:cTn>
                        </p:par>
                        <p:par>
                          <p:cTn id="22" fill="hold">
                            <p:stCondLst>
                              <p:cond delay="3000"/>
                            </p:stCondLst>
                            <p:childTnLst>
                              <p:par>
                                <p:cTn id="23" presetID="22" presetClass="entr" presetSubtype="4"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par>
                          <p:cTn id="26" fill="hold">
                            <p:stCondLst>
                              <p:cond delay="3500"/>
                            </p:stCondLst>
                            <p:childTnLst>
                              <p:par>
                                <p:cTn id="27" presetID="22" presetClass="exit" presetSubtype="1" fill="hold" nodeType="afterEffect">
                                  <p:stCondLst>
                                    <p:cond delay="0"/>
                                  </p:stCondLst>
                                  <p:childTnLst>
                                    <p:animEffect transition="out" filter="wipe(up)">
                                      <p:cBhvr>
                                        <p:cTn id="28" dur="500"/>
                                        <p:tgtEl>
                                          <p:spTgt spid="58"/>
                                        </p:tgtEl>
                                      </p:cBhvr>
                                    </p:animEffect>
                                    <p:set>
                                      <p:cBhvr>
                                        <p:cTn id="29"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3669" y="1480164"/>
            <a:ext cx="8031341" cy="351446"/>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47" name="Rectangle 6"/>
          <p:cNvSpPr>
            <a:spLocks noChangeArrowheads="1"/>
          </p:cNvSpPr>
          <p:nvPr/>
        </p:nvSpPr>
        <p:spPr bwMode="auto">
          <a:xfrm>
            <a:off x="3083860" y="1456416"/>
            <a:ext cx="3033201"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主机 </a:t>
            </a:r>
            <a:r>
              <a:rPr lang="en-US" altLang="zh-CN" sz="1994" b="1">
                <a:solidFill>
                  <a:schemeClr val="bg1"/>
                </a:solidFill>
                <a:ea typeface="微软雅黑" panose="020B0503020204020204" pitchFamily="34" charset="-122"/>
              </a:rPr>
              <a:t>1 </a:t>
            </a:r>
            <a:r>
              <a:rPr lang="zh-CN" altLang="en-US" sz="1994" b="1">
                <a:solidFill>
                  <a:schemeClr val="bg1"/>
                </a:solidFill>
                <a:ea typeface="微软雅黑" panose="020B0503020204020204" pitchFamily="34" charset="-122"/>
              </a:rPr>
              <a:t>向主机 </a:t>
            </a:r>
            <a:r>
              <a:rPr lang="en-US" altLang="zh-CN" sz="1994" b="1">
                <a:solidFill>
                  <a:schemeClr val="bg1"/>
                </a:solidFill>
                <a:ea typeface="微软雅黑" panose="020B0503020204020204" pitchFamily="34" charset="-122"/>
              </a:rPr>
              <a:t>2 </a:t>
            </a:r>
            <a:r>
              <a:rPr lang="zh-CN" altLang="en-US" sz="1994" b="1">
                <a:solidFill>
                  <a:schemeClr val="bg1"/>
                </a:solidFill>
                <a:ea typeface="微软雅黑" panose="020B0503020204020204" pitchFamily="34" charset="-122"/>
              </a:rPr>
              <a:t>发送数据 </a:t>
            </a:r>
          </a:p>
        </p:txBody>
      </p:sp>
      <p:sp>
        <p:nvSpPr>
          <p:cNvPr id="48" name="圆角矩形 47"/>
          <p:cNvSpPr/>
          <p:nvPr/>
        </p:nvSpPr>
        <p:spPr>
          <a:xfrm>
            <a:off x="503669" y="1939576"/>
            <a:ext cx="8031341" cy="326445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5" name="AutoShape 4"/>
          <p:cNvSpPr>
            <a:spLocks noChangeArrowheads="1"/>
          </p:cNvSpPr>
          <p:nvPr/>
        </p:nvSpPr>
        <p:spPr bwMode="auto">
          <a:xfrm rot="16200000">
            <a:off x="4496769" y="1792824"/>
            <a:ext cx="270709" cy="6322863"/>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a:defRPr/>
            </a:pPr>
            <a:endParaRPr lang="zh-CN" altLang="en-US" sz="3191" b="1"/>
          </a:p>
        </p:txBody>
      </p:sp>
      <p:sp>
        <p:nvSpPr>
          <p:cNvPr id="153608" name="AutoShape 5"/>
          <p:cNvSpPr>
            <a:spLocks noChangeArrowheads="1"/>
          </p:cNvSpPr>
          <p:nvPr/>
        </p:nvSpPr>
        <p:spPr bwMode="auto">
          <a:xfrm>
            <a:off x="1706571" y="2889115"/>
            <a:ext cx="588910" cy="194561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53609" name="Text Box 6"/>
          <p:cNvSpPr txBox="1">
            <a:spLocks noChangeArrowheads="1"/>
          </p:cNvSpPr>
          <p:nvPr/>
        </p:nvSpPr>
        <p:spPr bwMode="auto">
          <a:xfrm>
            <a:off x="1947201" y="2958770"/>
            <a:ext cx="297621"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53610" name="Text Box 7"/>
          <p:cNvSpPr txBox="1">
            <a:spLocks noChangeArrowheads="1"/>
          </p:cNvSpPr>
          <p:nvPr/>
        </p:nvSpPr>
        <p:spPr bwMode="auto">
          <a:xfrm>
            <a:off x="1947201" y="3337128"/>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53611" name="Text Box 8"/>
          <p:cNvSpPr txBox="1">
            <a:spLocks noChangeArrowheads="1"/>
          </p:cNvSpPr>
          <p:nvPr/>
        </p:nvSpPr>
        <p:spPr bwMode="auto">
          <a:xfrm>
            <a:off x="1947201" y="368857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53612" name="Text Box 9"/>
          <p:cNvSpPr txBox="1">
            <a:spLocks noChangeArrowheads="1"/>
          </p:cNvSpPr>
          <p:nvPr/>
        </p:nvSpPr>
        <p:spPr bwMode="auto">
          <a:xfrm>
            <a:off x="1947201" y="4052685"/>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53613" name="Text Box 10"/>
          <p:cNvSpPr txBox="1">
            <a:spLocks noChangeArrowheads="1"/>
          </p:cNvSpPr>
          <p:nvPr/>
        </p:nvSpPr>
        <p:spPr bwMode="auto">
          <a:xfrm>
            <a:off x="1947201" y="445795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53614" name="Freeform 11"/>
          <p:cNvSpPr/>
          <p:nvPr/>
        </p:nvSpPr>
        <p:spPr bwMode="auto">
          <a:xfrm>
            <a:off x="1706571" y="3280136"/>
            <a:ext cx="596826"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3615" name="Freeform 12"/>
          <p:cNvSpPr/>
          <p:nvPr/>
        </p:nvSpPr>
        <p:spPr bwMode="auto">
          <a:xfrm>
            <a:off x="1712903" y="3653746"/>
            <a:ext cx="596826" cy="3957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3616" name="Freeform 13"/>
          <p:cNvSpPr/>
          <p:nvPr/>
        </p:nvSpPr>
        <p:spPr bwMode="auto">
          <a:xfrm>
            <a:off x="1697073" y="4027355"/>
            <a:ext cx="612656" cy="3957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3617" name="Freeform 14"/>
          <p:cNvSpPr/>
          <p:nvPr/>
        </p:nvSpPr>
        <p:spPr bwMode="auto">
          <a:xfrm>
            <a:off x="1697073" y="4412047"/>
            <a:ext cx="606324" cy="3957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3618" name="AutoShape 15"/>
          <p:cNvSpPr>
            <a:spLocks noChangeArrowheads="1"/>
          </p:cNvSpPr>
          <p:nvPr/>
        </p:nvSpPr>
        <p:spPr bwMode="auto">
          <a:xfrm>
            <a:off x="6992510" y="2868534"/>
            <a:ext cx="588910" cy="1966198"/>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53619" name="Text Box 16"/>
          <p:cNvSpPr txBox="1">
            <a:spLocks noChangeArrowheads="1"/>
          </p:cNvSpPr>
          <p:nvPr/>
        </p:nvSpPr>
        <p:spPr bwMode="auto">
          <a:xfrm>
            <a:off x="6948184" y="292552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53620" name="Text Box 17"/>
          <p:cNvSpPr txBox="1">
            <a:spLocks noChangeArrowheads="1"/>
          </p:cNvSpPr>
          <p:nvPr/>
        </p:nvSpPr>
        <p:spPr bwMode="auto">
          <a:xfrm>
            <a:off x="6948184" y="3333962"/>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53621" name="Text Box 18"/>
          <p:cNvSpPr txBox="1">
            <a:spLocks noChangeArrowheads="1"/>
          </p:cNvSpPr>
          <p:nvPr/>
        </p:nvSpPr>
        <p:spPr bwMode="auto">
          <a:xfrm>
            <a:off x="6954516" y="369490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53622" name="Text Box 19"/>
          <p:cNvSpPr txBox="1">
            <a:spLocks noChangeArrowheads="1"/>
          </p:cNvSpPr>
          <p:nvPr/>
        </p:nvSpPr>
        <p:spPr bwMode="auto">
          <a:xfrm>
            <a:off x="6965597" y="4059017"/>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53623" name="Text Box 20"/>
          <p:cNvSpPr txBox="1">
            <a:spLocks noChangeArrowheads="1"/>
          </p:cNvSpPr>
          <p:nvPr/>
        </p:nvSpPr>
        <p:spPr bwMode="auto">
          <a:xfrm>
            <a:off x="6948184" y="4426294"/>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53624" name="Freeform 21"/>
          <p:cNvSpPr/>
          <p:nvPr/>
        </p:nvSpPr>
        <p:spPr bwMode="auto">
          <a:xfrm>
            <a:off x="6992511" y="3257973"/>
            <a:ext cx="596825"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3625" name="Freeform 22"/>
          <p:cNvSpPr/>
          <p:nvPr/>
        </p:nvSpPr>
        <p:spPr bwMode="auto">
          <a:xfrm>
            <a:off x="6989344" y="3630001"/>
            <a:ext cx="596825" cy="41160"/>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3626" name="Freeform 23"/>
          <p:cNvSpPr/>
          <p:nvPr/>
        </p:nvSpPr>
        <p:spPr bwMode="auto">
          <a:xfrm>
            <a:off x="6983012" y="4005192"/>
            <a:ext cx="612655" cy="3799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3627" name="Freeform 24"/>
          <p:cNvSpPr/>
          <p:nvPr/>
        </p:nvSpPr>
        <p:spPr bwMode="auto">
          <a:xfrm>
            <a:off x="6983012" y="4389883"/>
            <a:ext cx="606323" cy="3799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3628" name="Text Box 29"/>
          <p:cNvSpPr txBox="1">
            <a:spLocks noChangeArrowheads="1"/>
          </p:cNvSpPr>
          <p:nvPr/>
        </p:nvSpPr>
        <p:spPr bwMode="auto">
          <a:xfrm>
            <a:off x="1562511" y="2065907"/>
            <a:ext cx="780463"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1</a:t>
            </a:r>
          </a:p>
        </p:txBody>
      </p:sp>
      <p:sp>
        <p:nvSpPr>
          <p:cNvPr id="153629" name="AutoShape 30"/>
          <p:cNvSpPr>
            <a:spLocks noChangeArrowheads="1"/>
          </p:cNvSpPr>
          <p:nvPr/>
        </p:nvSpPr>
        <p:spPr bwMode="auto">
          <a:xfrm>
            <a:off x="7096994" y="2545583"/>
            <a:ext cx="481259" cy="360945"/>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53630" name="AutoShape 32"/>
          <p:cNvSpPr>
            <a:spLocks noChangeArrowheads="1"/>
          </p:cNvSpPr>
          <p:nvPr/>
        </p:nvSpPr>
        <p:spPr bwMode="auto">
          <a:xfrm>
            <a:off x="1709738" y="2572496"/>
            <a:ext cx="482843" cy="36252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53631" name="Text Box 33"/>
          <p:cNvSpPr txBox="1">
            <a:spLocks noChangeArrowheads="1"/>
          </p:cNvSpPr>
          <p:nvPr/>
        </p:nvSpPr>
        <p:spPr bwMode="auto">
          <a:xfrm>
            <a:off x="1657496"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1</a:t>
            </a:r>
            <a:endParaRPr kumimoji="1" lang="en-US" altLang="zh-CN" sz="1596" b="1">
              <a:solidFill>
                <a:srgbClr val="0000FF"/>
              </a:solidFill>
              <a:latin typeface="Arial" panose="020B0604020202020204" pitchFamily="34" charset="0"/>
            </a:endParaRPr>
          </a:p>
        </p:txBody>
      </p:sp>
      <p:sp>
        <p:nvSpPr>
          <p:cNvPr id="153632" name="Text Box 41"/>
          <p:cNvSpPr txBox="1">
            <a:spLocks noChangeArrowheads="1"/>
          </p:cNvSpPr>
          <p:nvPr/>
        </p:nvSpPr>
        <p:spPr bwMode="auto">
          <a:xfrm>
            <a:off x="6883277" y="2065907"/>
            <a:ext cx="780464"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2</a:t>
            </a:r>
          </a:p>
        </p:txBody>
      </p:sp>
      <p:sp>
        <p:nvSpPr>
          <p:cNvPr id="153633" name="Text Box 33"/>
          <p:cNvSpPr txBox="1">
            <a:spLocks noChangeArrowheads="1"/>
          </p:cNvSpPr>
          <p:nvPr/>
        </p:nvSpPr>
        <p:spPr bwMode="auto">
          <a:xfrm>
            <a:off x="7052668"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2</a:t>
            </a:r>
          </a:p>
        </p:txBody>
      </p:sp>
      <p:sp>
        <p:nvSpPr>
          <p:cNvPr id="153634" name="Text Box 35"/>
          <p:cNvSpPr txBox="1">
            <a:spLocks noChangeArrowheads="1"/>
          </p:cNvSpPr>
          <p:nvPr/>
        </p:nvSpPr>
        <p:spPr bwMode="auto">
          <a:xfrm>
            <a:off x="3373566" y="2822625"/>
            <a:ext cx="2510781" cy="52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396" b="1">
                <a:latin typeface="微软雅黑" panose="020B0503020204020204" pitchFamily="34" charset="-122"/>
                <a:ea typeface="微软雅黑" panose="020B0503020204020204" pitchFamily="34" charset="-122"/>
              </a:rPr>
              <a:t>网络层剥去分组首部后</a:t>
            </a:r>
          </a:p>
          <a:p>
            <a:pPr algn="ctr" eaLnBrk="0" hangingPunct="0"/>
            <a:r>
              <a:rPr kumimoji="1" lang="zh-CN" altLang="en-US" sz="1396" b="1">
                <a:latin typeface="微软雅黑" panose="020B0503020204020204" pitchFamily="34" charset="-122"/>
                <a:ea typeface="微软雅黑" panose="020B0503020204020204" pitchFamily="34" charset="-122"/>
              </a:rPr>
              <a:t>把分组的数据部分交给运输层</a:t>
            </a:r>
          </a:p>
        </p:txBody>
      </p:sp>
      <p:grpSp>
        <p:nvGrpSpPr>
          <p:cNvPr id="49" name="Group 2"/>
          <p:cNvGrpSpPr/>
          <p:nvPr/>
        </p:nvGrpSpPr>
        <p:grpSpPr bwMode="auto">
          <a:xfrm>
            <a:off x="3303910" y="3345044"/>
            <a:ext cx="2754577" cy="253294"/>
            <a:chOff x="1928" y="3023"/>
            <a:chExt cx="2267" cy="226"/>
          </a:xfrm>
        </p:grpSpPr>
        <p:sp>
          <p:nvSpPr>
            <p:cNvPr id="153645"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4</a:t>
              </a:r>
            </a:p>
          </p:txBody>
        </p:sp>
        <p:sp>
          <p:nvSpPr>
            <p:cNvPr id="153646"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5</a:t>
              </a:r>
            </a:p>
          </p:txBody>
        </p:sp>
        <p:sp>
          <p:nvSpPr>
            <p:cNvPr id="153647" name="Rectangle 6"/>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96"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4" name="Group 38"/>
          <p:cNvGrpSpPr/>
          <p:nvPr/>
        </p:nvGrpSpPr>
        <p:grpSpPr bwMode="auto">
          <a:xfrm>
            <a:off x="3303910" y="3751898"/>
            <a:ext cx="2754577" cy="253294"/>
            <a:chOff x="1928" y="3023"/>
            <a:chExt cx="2267" cy="226"/>
          </a:xfrm>
        </p:grpSpPr>
        <p:sp>
          <p:nvSpPr>
            <p:cNvPr id="153642"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4</a:t>
              </a:r>
            </a:p>
          </p:txBody>
        </p:sp>
        <p:sp>
          <p:nvSpPr>
            <p:cNvPr id="153643"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5</a:t>
              </a:r>
            </a:p>
          </p:txBody>
        </p:sp>
        <p:sp>
          <p:nvSpPr>
            <p:cNvPr id="153644" name="Rectangle 42"/>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96"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8" name="组合 57"/>
          <p:cNvGrpSpPr/>
          <p:nvPr/>
        </p:nvGrpSpPr>
        <p:grpSpPr bwMode="auto">
          <a:xfrm>
            <a:off x="4142948" y="3460609"/>
            <a:ext cx="3316574" cy="395773"/>
            <a:chOff x="4126956" y="4359588"/>
            <a:chExt cx="3325050" cy="396875"/>
          </a:xfrm>
        </p:grpSpPr>
        <p:sp>
          <p:nvSpPr>
            <p:cNvPr id="153640"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sz="1795" b="1"/>
            </a:p>
          </p:txBody>
        </p:sp>
        <p:sp>
          <p:nvSpPr>
            <p:cNvPr id="153641" name="AutoShape 31"/>
            <p:cNvSpPr>
              <a:spLocks noChangeArrowheads="1"/>
            </p:cNvSpPr>
            <p:nvPr/>
          </p:nvSpPr>
          <p:spPr bwMode="auto">
            <a:xfrm rot="10800000" flipV="1">
              <a:off x="4126956"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sz="1795" b="1"/>
            </a:p>
          </p:txBody>
        </p:sp>
      </p:grpSp>
      <p:sp>
        <p:nvSpPr>
          <p:cNvPr id="61" name="Rectangle 39"/>
          <p:cNvSpPr>
            <a:spLocks noChangeArrowheads="1"/>
          </p:cNvSpPr>
          <p:nvPr/>
        </p:nvSpPr>
        <p:spPr bwMode="auto">
          <a:xfrm>
            <a:off x="2916052" y="3751898"/>
            <a:ext cx="387858" cy="253294"/>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3</a:t>
            </a:r>
          </a:p>
        </p:txBody>
      </p:sp>
    </p:spTree>
    <p:extLst>
      <p:ext uri="{BB962C8B-B14F-4D97-AF65-F5344CB8AC3E}">
        <p14:creationId xmlns:p14="http://schemas.microsoft.com/office/powerpoint/2010/main" val="369182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8" fill="hold" grpId="0" nodeType="clickEffect">
                                  <p:stCondLst>
                                    <p:cond delay="0"/>
                                  </p:stCondLst>
                                  <p:childTnLst>
                                    <p:anim calcmode="lin" valueType="num">
                                      <p:cBhvr additive="base">
                                        <p:cTn id="6" dur="500"/>
                                        <p:tgtEl>
                                          <p:spTgt spid="61"/>
                                        </p:tgtEl>
                                        <p:attrNameLst>
                                          <p:attrName>ppt_x</p:attrName>
                                        </p:attrNameLst>
                                      </p:cBhvr>
                                      <p:tavLst>
                                        <p:tav tm="0">
                                          <p:val>
                                            <p:strVal val="#ppt_x"/>
                                          </p:val>
                                        </p:tav>
                                        <p:tav tm="100000">
                                          <p:val>
                                            <p:strVal val="#ppt_x-#ppt_w*1.125000"/>
                                          </p:val>
                                        </p:tav>
                                      </p:tavLst>
                                    </p:anim>
                                    <p:animEffect transition="out" filter="wipe(left)">
                                      <p:cBhvr>
                                        <p:cTn id="7" dur="500"/>
                                        <p:tgtEl>
                                          <p:spTgt spid="61"/>
                                        </p:tgtEl>
                                      </p:cBhvr>
                                    </p:animEffect>
                                    <p:set>
                                      <p:cBhvr>
                                        <p:cTn id="8" dur="1" fill="hold">
                                          <p:stCondLst>
                                            <p:cond delay="499"/>
                                          </p:stCondLst>
                                        </p:cTn>
                                        <p:tgtEl>
                                          <p:spTgt spid="61"/>
                                        </p:tgtEl>
                                        <p:attrNameLst>
                                          <p:attrName>style.visibility</p:attrName>
                                        </p:attrNameLst>
                                      </p:cBhvr>
                                      <p:to>
                                        <p:strVal val="hidden"/>
                                      </p:to>
                                    </p:set>
                                  </p:childTnLst>
                                </p:cTn>
                              </p:par>
                            </p:childTnLst>
                          </p:cTn>
                        </p:par>
                        <p:par>
                          <p:cTn id="9" fill="hold">
                            <p:stCondLst>
                              <p:cond delay="500"/>
                            </p:stCondLst>
                            <p:childTnLst>
                              <p:par>
                                <p:cTn id="10" presetID="22" presetClass="entr" presetSubtype="4" fill="hold" nodeType="afterEffect">
                                  <p:stCondLst>
                                    <p:cond delay="500"/>
                                  </p:stCondLst>
                                  <p:childTnLst>
                                    <p:set>
                                      <p:cBhvr>
                                        <p:cTn id="11" dur="1" fill="hold">
                                          <p:stCondLst>
                                            <p:cond delay="0"/>
                                          </p:stCondLst>
                                        </p:cTn>
                                        <p:tgtEl>
                                          <p:spTgt spid="58"/>
                                        </p:tgtEl>
                                        <p:attrNameLst>
                                          <p:attrName>style.visibility</p:attrName>
                                        </p:attrNameLst>
                                      </p:cBhvr>
                                      <p:to>
                                        <p:strVal val="visible"/>
                                      </p:to>
                                    </p:set>
                                    <p:animEffect transition="in" filter="wipe(down)">
                                      <p:cBhvr>
                                        <p:cTn id="12" dur="500"/>
                                        <p:tgtEl>
                                          <p:spTgt spid="58"/>
                                        </p:tgtEl>
                                      </p:cBhvr>
                                    </p:animEffect>
                                  </p:childTnLst>
                                </p:cTn>
                              </p:par>
                            </p:childTnLst>
                          </p:cTn>
                        </p:par>
                        <p:par>
                          <p:cTn id="13" fill="hold">
                            <p:stCondLst>
                              <p:cond delay="1500"/>
                            </p:stCondLst>
                            <p:childTnLst>
                              <p:par>
                                <p:cTn id="14" presetID="10" presetClass="exit" presetSubtype="0" fill="hold" nodeType="afterEffect">
                                  <p:stCondLst>
                                    <p:cond delay="0"/>
                                  </p:stCondLst>
                                  <p:childTnLst>
                                    <p:animEffect transition="out" filter="fade">
                                      <p:cBhvr>
                                        <p:cTn id="15" dur="500"/>
                                        <p:tgtEl>
                                          <p:spTgt spid="54"/>
                                        </p:tgtEl>
                                      </p:cBhvr>
                                    </p:animEffect>
                                    <p:set>
                                      <p:cBhvr>
                                        <p:cTn id="16" dur="1" fill="hold">
                                          <p:stCondLst>
                                            <p:cond delay="499"/>
                                          </p:stCondLst>
                                        </p:cTn>
                                        <p:tgtEl>
                                          <p:spTgt spid="54"/>
                                        </p:tgtEl>
                                        <p:attrNameLst>
                                          <p:attrName>style.visibility</p:attrName>
                                        </p:attrNameLst>
                                      </p:cBhvr>
                                      <p:to>
                                        <p:strVal val="hidden"/>
                                      </p:to>
                                    </p:set>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down)">
                                      <p:cBhvr>
                                        <p:cTn id="20" dur="500"/>
                                        <p:tgtEl>
                                          <p:spTgt spid="49"/>
                                        </p:tgtEl>
                                      </p:cBhvr>
                                    </p:animEffect>
                                  </p:childTnLst>
                                </p:cTn>
                              </p:par>
                            </p:childTnLst>
                          </p:cTn>
                        </p:par>
                        <p:par>
                          <p:cTn id="21" fill="hold">
                            <p:stCondLst>
                              <p:cond delay="2500"/>
                            </p:stCondLst>
                            <p:childTnLst>
                              <p:par>
                                <p:cTn id="22" presetID="22" presetClass="exit" presetSubtype="1" fill="hold" nodeType="afterEffect">
                                  <p:stCondLst>
                                    <p:cond delay="0"/>
                                  </p:stCondLst>
                                  <p:childTnLst>
                                    <p:animEffect transition="out" filter="wipe(up)">
                                      <p:cBhvr>
                                        <p:cTn id="23" dur="500"/>
                                        <p:tgtEl>
                                          <p:spTgt spid="58"/>
                                        </p:tgtEl>
                                      </p:cBhvr>
                                    </p:animEffect>
                                    <p:set>
                                      <p:cBhvr>
                                        <p:cTn id="24"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utoShape 5"/>
          <p:cNvSpPr>
            <a:spLocks noChangeArrowheads="1"/>
          </p:cNvSpPr>
          <p:nvPr/>
        </p:nvSpPr>
        <p:spPr bwMode="auto">
          <a:xfrm>
            <a:off x="503669" y="1480164"/>
            <a:ext cx="8031341" cy="351446"/>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45" name="Rectangle 6"/>
          <p:cNvSpPr>
            <a:spLocks noChangeArrowheads="1"/>
          </p:cNvSpPr>
          <p:nvPr/>
        </p:nvSpPr>
        <p:spPr bwMode="auto">
          <a:xfrm>
            <a:off x="3083860" y="1456416"/>
            <a:ext cx="3033201"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主机 </a:t>
            </a:r>
            <a:r>
              <a:rPr lang="en-US" altLang="zh-CN" sz="1994" b="1">
                <a:solidFill>
                  <a:schemeClr val="bg1"/>
                </a:solidFill>
                <a:ea typeface="微软雅黑" panose="020B0503020204020204" pitchFamily="34" charset="-122"/>
              </a:rPr>
              <a:t>1 </a:t>
            </a:r>
            <a:r>
              <a:rPr lang="zh-CN" altLang="en-US" sz="1994" b="1">
                <a:solidFill>
                  <a:schemeClr val="bg1"/>
                </a:solidFill>
                <a:ea typeface="微软雅黑" panose="020B0503020204020204" pitchFamily="34" charset="-122"/>
              </a:rPr>
              <a:t>向主机 </a:t>
            </a:r>
            <a:r>
              <a:rPr lang="en-US" altLang="zh-CN" sz="1994" b="1">
                <a:solidFill>
                  <a:schemeClr val="bg1"/>
                </a:solidFill>
                <a:ea typeface="微软雅黑" panose="020B0503020204020204" pitchFamily="34" charset="-122"/>
              </a:rPr>
              <a:t>2 </a:t>
            </a:r>
            <a:r>
              <a:rPr lang="zh-CN" altLang="en-US" sz="1994" b="1">
                <a:solidFill>
                  <a:schemeClr val="bg1"/>
                </a:solidFill>
                <a:ea typeface="微软雅黑" panose="020B0503020204020204" pitchFamily="34" charset="-122"/>
              </a:rPr>
              <a:t>发送数据 </a:t>
            </a:r>
          </a:p>
        </p:txBody>
      </p:sp>
      <p:sp>
        <p:nvSpPr>
          <p:cNvPr id="46" name="圆角矩形 45"/>
          <p:cNvSpPr/>
          <p:nvPr/>
        </p:nvSpPr>
        <p:spPr>
          <a:xfrm>
            <a:off x="503669" y="1939576"/>
            <a:ext cx="8031341" cy="326445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5" name="AutoShape 4"/>
          <p:cNvSpPr>
            <a:spLocks noChangeArrowheads="1"/>
          </p:cNvSpPr>
          <p:nvPr/>
        </p:nvSpPr>
        <p:spPr bwMode="auto">
          <a:xfrm rot="16200000">
            <a:off x="4496769" y="1792824"/>
            <a:ext cx="270709" cy="6322863"/>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a:defRPr/>
            </a:pPr>
            <a:endParaRPr lang="zh-CN" altLang="en-US" sz="3191" b="1"/>
          </a:p>
        </p:txBody>
      </p:sp>
      <p:sp>
        <p:nvSpPr>
          <p:cNvPr id="154632" name="AutoShape 5"/>
          <p:cNvSpPr>
            <a:spLocks noChangeArrowheads="1"/>
          </p:cNvSpPr>
          <p:nvPr/>
        </p:nvSpPr>
        <p:spPr bwMode="auto">
          <a:xfrm>
            <a:off x="1706571" y="2889115"/>
            <a:ext cx="588910" cy="194561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54633" name="Text Box 6"/>
          <p:cNvSpPr txBox="1">
            <a:spLocks noChangeArrowheads="1"/>
          </p:cNvSpPr>
          <p:nvPr/>
        </p:nvSpPr>
        <p:spPr bwMode="auto">
          <a:xfrm>
            <a:off x="1947201" y="2958770"/>
            <a:ext cx="297621"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54634" name="Text Box 7"/>
          <p:cNvSpPr txBox="1">
            <a:spLocks noChangeArrowheads="1"/>
          </p:cNvSpPr>
          <p:nvPr/>
        </p:nvSpPr>
        <p:spPr bwMode="auto">
          <a:xfrm>
            <a:off x="1947201" y="3337128"/>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54635" name="Text Box 8"/>
          <p:cNvSpPr txBox="1">
            <a:spLocks noChangeArrowheads="1"/>
          </p:cNvSpPr>
          <p:nvPr/>
        </p:nvSpPr>
        <p:spPr bwMode="auto">
          <a:xfrm>
            <a:off x="1947201" y="368857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54636" name="Text Box 9"/>
          <p:cNvSpPr txBox="1">
            <a:spLocks noChangeArrowheads="1"/>
          </p:cNvSpPr>
          <p:nvPr/>
        </p:nvSpPr>
        <p:spPr bwMode="auto">
          <a:xfrm>
            <a:off x="1947201" y="4052685"/>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54637" name="Text Box 10"/>
          <p:cNvSpPr txBox="1">
            <a:spLocks noChangeArrowheads="1"/>
          </p:cNvSpPr>
          <p:nvPr/>
        </p:nvSpPr>
        <p:spPr bwMode="auto">
          <a:xfrm>
            <a:off x="1947201" y="445795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54638" name="Freeform 11"/>
          <p:cNvSpPr/>
          <p:nvPr/>
        </p:nvSpPr>
        <p:spPr bwMode="auto">
          <a:xfrm>
            <a:off x="1706571" y="3280136"/>
            <a:ext cx="596826"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4639" name="Freeform 12"/>
          <p:cNvSpPr/>
          <p:nvPr/>
        </p:nvSpPr>
        <p:spPr bwMode="auto">
          <a:xfrm>
            <a:off x="1712903" y="3653746"/>
            <a:ext cx="596826" cy="3957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4640" name="Freeform 13"/>
          <p:cNvSpPr/>
          <p:nvPr/>
        </p:nvSpPr>
        <p:spPr bwMode="auto">
          <a:xfrm>
            <a:off x="1697073" y="4027355"/>
            <a:ext cx="612656" cy="3957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4641" name="Freeform 14"/>
          <p:cNvSpPr/>
          <p:nvPr/>
        </p:nvSpPr>
        <p:spPr bwMode="auto">
          <a:xfrm>
            <a:off x="1697073" y="4412047"/>
            <a:ext cx="606324" cy="3957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4642" name="AutoShape 15"/>
          <p:cNvSpPr>
            <a:spLocks noChangeArrowheads="1"/>
          </p:cNvSpPr>
          <p:nvPr/>
        </p:nvSpPr>
        <p:spPr bwMode="auto">
          <a:xfrm>
            <a:off x="6992510" y="2868534"/>
            <a:ext cx="588910" cy="1966198"/>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54643" name="Text Box 16"/>
          <p:cNvSpPr txBox="1">
            <a:spLocks noChangeArrowheads="1"/>
          </p:cNvSpPr>
          <p:nvPr/>
        </p:nvSpPr>
        <p:spPr bwMode="auto">
          <a:xfrm>
            <a:off x="6948184" y="292552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54644" name="Text Box 17"/>
          <p:cNvSpPr txBox="1">
            <a:spLocks noChangeArrowheads="1"/>
          </p:cNvSpPr>
          <p:nvPr/>
        </p:nvSpPr>
        <p:spPr bwMode="auto">
          <a:xfrm>
            <a:off x="6948184" y="3333962"/>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54645" name="Text Box 18"/>
          <p:cNvSpPr txBox="1">
            <a:spLocks noChangeArrowheads="1"/>
          </p:cNvSpPr>
          <p:nvPr/>
        </p:nvSpPr>
        <p:spPr bwMode="auto">
          <a:xfrm>
            <a:off x="6954516" y="369490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54646" name="Text Box 19"/>
          <p:cNvSpPr txBox="1">
            <a:spLocks noChangeArrowheads="1"/>
          </p:cNvSpPr>
          <p:nvPr/>
        </p:nvSpPr>
        <p:spPr bwMode="auto">
          <a:xfrm>
            <a:off x="6965597" y="4059017"/>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54647" name="Text Box 20"/>
          <p:cNvSpPr txBox="1">
            <a:spLocks noChangeArrowheads="1"/>
          </p:cNvSpPr>
          <p:nvPr/>
        </p:nvSpPr>
        <p:spPr bwMode="auto">
          <a:xfrm>
            <a:off x="6948184" y="4426294"/>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54648" name="Freeform 21"/>
          <p:cNvSpPr/>
          <p:nvPr/>
        </p:nvSpPr>
        <p:spPr bwMode="auto">
          <a:xfrm>
            <a:off x="6992511" y="3257973"/>
            <a:ext cx="596825"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4649" name="Freeform 22"/>
          <p:cNvSpPr/>
          <p:nvPr/>
        </p:nvSpPr>
        <p:spPr bwMode="auto">
          <a:xfrm>
            <a:off x="6989344" y="3630001"/>
            <a:ext cx="596825" cy="41160"/>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4650" name="Freeform 23"/>
          <p:cNvSpPr/>
          <p:nvPr/>
        </p:nvSpPr>
        <p:spPr bwMode="auto">
          <a:xfrm>
            <a:off x="6983012" y="4005192"/>
            <a:ext cx="612655" cy="3799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4651" name="Freeform 24"/>
          <p:cNvSpPr/>
          <p:nvPr/>
        </p:nvSpPr>
        <p:spPr bwMode="auto">
          <a:xfrm>
            <a:off x="6983012" y="4389883"/>
            <a:ext cx="606323" cy="3799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4652" name="Text Box 29"/>
          <p:cNvSpPr txBox="1">
            <a:spLocks noChangeArrowheads="1"/>
          </p:cNvSpPr>
          <p:nvPr/>
        </p:nvSpPr>
        <p:spPr bwMode="auto">
          <a:xfrm>
            <a:off x="1562511" y="2065907"/>
            <a:ext cx="780463"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1</a:t>
            </a:r>
          </a:p>
        </p:txBody>
      </p:sp>
      <p:sp>
        <p:nvSpPr>
          <p:cNvPr id="154653" name="AutoShape 30"/>
          <p:cNvSpPr>
            <a:spLocks noChangeArrowheads="1"/>
          </p:cNvSpPr>
          <p:nvPr/>
        </p:nvSpPr>
        <p:spPr bwMode="auto">
          <a:xfrm>
            <a:off x="7096994" y="2545583"/>
            <a:ext cx="481259" cy="360945"/>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54654" name="AutoShape 32"/>
          <p:cNvSpPr>
            <a:spLocks noChangeArrowheads="1"/>
          </p:cNvSpPr>
          <p:nvPr/>
        </p:nvSpPr>
        <p:spPr bwMode="auto">
          <a:xfrm>
            <a:off x="1709738" y="2572496"/>
            <a:ext cx="482843" cy="36252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54655" name="Text Box 33"/>
          <p:cNvSpPr txBox="1">
            <a:spLocks noChangeArrowheads="1"/>
          </p:cNvSpPr>
          <p:nvPr/>
        </p:nvSpPr>
        <p:spPr bwMode="auto">
          <a:xfrm>
            <a:off x="1657496"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1</a:t>
            </a:r>
            <a:endParaRPr kumimoji="1" lang="en-US" altLang="zh-CN" sz="1596" b="1">
              <a:solidFill>
                <a:srgbClr val="0000FF"/>
              </a:solidFill>
              <a:latin typeface="Arial" panose="020B0604020202020204" pitchFamily="34" charset="0"/>
            </a:endParaRPr>
          </a:p>
        </p:txBody>
      </p:sp>
      <p:sp>
        <p:nvSpPr>
          <p:cNvPr id="154656" name="Text Box 41"/>
          <p:cNvSpPr txBox="1">
            <a:spLocks noChangeArrowheads="1"/>
          </p:cNvSpPr>
          <p:nvPr/>
        </p:nvSpPr>
        <p:spPr bwMode="auto">
          <a:xfrm>
            <a:off x="6883277" y="2065907"/>
            <a:ext cx="780464"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2</a:t>
            </a:r>
          </a:p>
        </p:txBody>
      </p:sp>
      <p:sp>
        <p:nvSpPr>
          <p:cNvPr id="154657" name="Text Box 33"/>
          <p:cNvSpPr txBox="1">
            <a:spLocks noChangeArrowheads="1"/>
          </p:cNvSpPr>
          <p:nvPr/>
        </p:nvSpPr>
        <p:spPr bwMode="auto">
          <a:xfrm>
            <a:off x="7052668"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2</a:t>
            </a:r>
          </a:p>
        </p:txBody>
      </p:sp>
      <p:sp>
        <p:nvSpPr>
          <p:cNvPr id="154658" name="Text Box 35"/>
          <p:cNvSpPr txBox="1">
            <a:spLocks noChangeArrowheads="1"/>
          </p:cNvSpPr>
          <p:nvPr/>
        </p:nvSpPr>
        <p:spPr bwMode="auto">
          <a:xfrm>
            <a:off x="3373566" y="2452181"/>
            <a:ext cx="2510781" cy="522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396" b="1">
                <a:latin typeface="微软雅黑" panose="020B0503020204020204" pitchFamily="34" charset="-122"/>
                <a:ea typeface="微软雅黑" panose="020B0503020204020204" pitchFamily="34" charset="-122"/>
              </a:rPr>
              <a:t>运输层剥去报文首部后</a:t>
            </a:r>
          </a:p>
          <a:p>
            <a:pPr algn="ctr" eaLnBrk="0" hangingPunct="0"/>
            <a:r>
              <a:rPr kumimoji="1" lang="zh-CN" altLang="en-US" sz="1396" b="1">
                <a:latin typeface="微软雅黑" panose="020B0503020204020204" pitchFamily="34" charset="-122"/>
                <a:ea typeface="微软雅黑" panose="020B0503020204020204" pitchFamily="34" charset="-122"/>
              </a:rPr>
              <a:t>把报文的数据部分交给应用层</a:t>
            </a:r>
          </a:p>
        </p:txBody>
      </p:sp>
      <p:grpSp>
        <p:nvGrpSpPr>
          <p:cNvPr id="47" name="Group 2"/>
          <p:cNvGrpSpPr/>
          <p:nvPr/>
        </p:nvGrpSpPr>
        <p:grpSpPr bwMode="auto">
          <a:xfrm>
            <a:off x="3468551" y="2984099"/>
            <a:ext cx="2368303" cy="253294"/>
            <a:chOff x="2246" y="3023"/>
            <a:chExt cx="1949" cy="226"/>
          </a:xfrm>
        </p:grpSpPr>
        <p:sp>
          <p:nvSpPr>
            <p:cNvPr id="154668"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5</a:t>
              </a:r>
            </a:p>
          </p:txBody>
        </p:sp>
        <p:sp>
          <p:nvSpPr>
            <p:cNvPr id="154669" name="Rectangle 6"/>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96"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1" name="Group 38"/>
          <p:cNvGrpSpPr/>
          <p:nvPr/>
        </p:nvGrpSpPr>
        <p:grpSpPr bwMode="auto">
          <a:xfrm>
            <a:off x="3468551" y="3390953"/>
            <a:ext cx="2368303" cy="253294"/>
            <a:chOff x="2246" y="3023"/>
            <a:chExt cx="1949" cy="226"/>
          </a:xfrm>
        </p:grpSpPr>
        <p:sp>
          <p:nvSpPr>
            <p:cNvPr id="154666"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5</a:t>
              </a:r>
            </a:p>
          </p:txBody>
        </p:sp>
        <p:sp>
          <p:nvSpPr>
            <p:cNvPr id="154667" name="Rectangle 42"/>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96"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4" name="组合 53"/>
          <p:cNvGrpSpPr/>
          <p:nvPr/>
        </p:nvGrpSpPr>
        <p:grpSpPr bwMode="auto">
          <a:xfrm>
            <a:off x="3903901" y="3099665"/>
            <a:ext cx="3555621" cy="395773"/>
            <a:chOff x="3886820" y="4359588"/>
            <a:chExt cx="3565186" cy="396875"/>
          </a:xfrm>
        </p:grpSpPr>
        <p:sp>
          <p:nvSpPr>
            <p:cNvPr id="154664"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sz="1795" b="1"/>
            </a:p>
          </p:txBody>
        </p:sp>
        <p:sp>
          <p:nvSpPr>
            <p:cNvPr id="154665" name="AutoShape 31"/>
            <p:cNvSpPr>
              <a:spLocks noChangeArrowheads="1"/>
            </p:cNvSpPr>
            <p:nvPr/>
          </p:nvSpPr>
          <p:spPr bwMode="auto">
            <a:xfrm rot="10800000" flipV="1">
              <a:off x="3886820"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sz="1795" b="1"/>
            </a:p>
          </p:txBody>
        </p:sp>
      </p:grpSp>
      <p:sp>
        <p:nvSpPr>
          <p:cNvPr id="57" name="Rectangle 40"/>
          <p:cNvSpPr>
            <a:spLocks noChangeArrowheads="1"/>
          </p:cNvSpPr>
          <p:nvPr/>
        </p:nvSpPr>
        <p:spPr bwMode="auto">
          <a:xfrm>
            <a:off x="3082277" y="3390953"/>
            <a:ext cx="386274" cy="253294"/>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4</a:t>
            </a:r>
          </a:p>
        </p:txBody>
      </p:sp>
    </p:spTree>
    <p:extLst>
      <p:ext uri="{BB962C8B-B14F-4D97-AF65-F5344CB8AC3E}">
        <p14:creationId xmlns:p14="http://schemas.microsoft.com/office/powerpoint/2010/main" val="232588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8" fill="hold" grpId="0" nodeType="clickEffect">
                                  <p:stCondLst>
                                    <p:cond delay="0"/>
                                  </p:stCondLst>
                                  <p:childTnLst>
                                    <p:anim calcmode="lin" valueType="num">
                                      <p:cBhvr additive="base">
                                        <p:cTn id="6" dur="500"/>
                                        <p:tgtEl>
                                          <p:spTgt spid="57"/>
                                        </p:tgtEl>
                                        <p:attrNameLst>
                                          <p:attrName>ppt_x</p:attrName>
                                        </p:attrNameLst>
                                      </p:cBhvr>
                                      <p:tavLst>
                                        <p:tav tm="0">
                                          <p:val>
                                            <p:strVal val="#ppt_x"/>
                                          </p:val>
                                        </p:tav>
                                        <p:tav tm="100000">
                                          <p:val>
                                            <p:strVal val="#ppt_x-#ppt_w*1.125000"/>
                                          </p:val>
                                        </p:tav>
                                      </p:tavLst>
                                    </p:anim>
                                    <p:animEffect transition="out" filter="wipe(left)">
                                      <p:cBhvr>
                                        <p:cTn id="7" dur="500"/>
                                        <p:tgtEl>
                                          <p:spTgt spid="57"/>
                                        </p:tgtEl>
                                      </p:cBhvr>
                                    </p:animEffect>
                                    <p:set>
                                      <p:cBhvr>
                                        <p:cTn id="8" dur="1" fill="hold">
                                          <p:stCondLst>
                                            <p:cond delay="499"/>
                                          </p:stCondLst>
                                        </p:cTn>
                                        <p:tgtEl>
                                          <p:spTgt spid="57"/>
                                        </p:tgtEl>
                                        <p:attrNameLst>
                                          <p:attrName>style.visibility</p:attrName>
                                        </p:attrNameLst>
                                      </p:cBhvr>
                                      <p:to>
                                        <p:strVal val="hidden"/>
                                      </p:to>
                                    </p:set>
                                  </p:childTnLst>
                                </p:cTn>
                              </p:par>
                            </p:childTnLst>
                          </p:cTn>
                        </p:par>
                        <p:par>
                          <p:cTn id="9" fill="hold">
                            <p:stCondLst>
                              <p:cond delay="500"/>
                            </p:stCondLst>
                            <p:childTnLst>
                              <p:par>
                                <p:cTn id="10" presetID="22" presetClass="entr" presetSubtype="4" fill="hold" nodeType="afterEffect">
                                  <p:stCondLst>
                                    <p:cond delay="500"/>
                                  </p:stCondLst>
                                  <p:childTnLst>
                                    <p:set>
                                      <p:cBhvr>
                                        <p:cTn id="11" dur="1" fill="hold">
                                          <p:stCondLst>
                                            <p:cond delay="0"/>
                                          </p:stCondLst>
                                        </p:cTn>
                                        <p:tgtEl>
                                          <p:spTgt spid="54"/>
                                        </p:tgtEl>
                                        <p:attrNameLst>
                                          <p:attrName>style.visibility</p:attrName>
                                        </p:attrNameLst>
                                      </p:cBhvr>
                                      <p:to>
                                        <p:strVal val="visible"/>
                                      </p:to>
                                    </p:set>
                                    <p:animEffect transition="in" filter="wipe(down)">
                                      <p:cBhvr>
                                        <p:cTn id="12" dur="500"/>
                                        <p:tgtEl>
                                          <p:spTgt spid="54"/>
                                        </p:tgtEl>
                                      </p:cBhvr>
                                    </p:animEffect>
                                  </p:childTnLst>
                                </p:cTn>
                              </p:par>
                            </p:childTnLst>
                          </p:cTn>
                        </p:par>
                        <p:par>
                          <p:cTn id="13" fill="hold">
                            <p:stCondLst>
                              <p:cond delay="1500"/>
                            </p:stCondLst>
                            <p:childTnLst>
                              <p:par>
                                <p:cTn id="14" presetID="10" presetClass="exit" presetSubtype="0" fill="hold" nodeType="afterEffect">
                                  <p:stCondLst>
                                    <p:cond delay="0"/>
                                  </p:stCondLst>
                                  <p:childTnLst>
                                    <p:animEffect transition="out" filter="fade">
                                      <p:cBhvr>
                                        <p:cTn id="15" dur="500"/>
                                        <p:tgtEl>
                                          <p:spTgt spid="51"/>
                                        </p:tgtEl>
                                      </p:cBhvr>
                                    </p:animEffect>
                                    <p:set>
                                      <p:cBhvr>
                                        <p:cTn id="16" dur="1" fill="hold">
                                          <p:stCondLst>
                                            <p:cond delay="499"/>
                                          </p:stCondLst>
                                        </p:cTn>
                                        <p:tgtEl>
                                          <p:spTgt spid="51"/>
                                        </p:tgtEl>
                                        <p:attrNameLst>
                                          <p:attrName>style.visibility</p:attrName>
                                        </p:attrNameLst>
                                      </p:cBhvr>
                                      <p:to>
                                        <p:strVal val="hidden"/>
                                      </p:to>
                                    </p:set>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down)">
                                      <p:cBhvr>
                                        <p:cTn id="20" dur="500"/>
                                        <p:tgtEl>
                                          <p:spTgt spid="47"/>
                                        </p:tgtEl>
                                      </p:cBhvr>
                                    </p:animEffect>
                                  </p:childTnLst>
                                </p:cTn>
                              </p:par>
                            </p:childTnLst>
                          </p:cTn>
                        </p:par>
                        <p:par>
                          <p:cTn id="21" fill="hold">
                            <p:stCondLst>
                              <p:cond delay="2500"/>
                            </p:stCondLst>
                            <p:childTnLst>
                              <p:par>
                                <p:cTn id="22" presetID="22" presetClass="exit" presetSubtype="1" fill="hold" nodeType="afterEffect">
                                  <p:stCondLst>
                                    <p:cond delay="0"/>
                                  </p:stCondLst>
                                  <p:childTnLst>
                                    <p:animEffect transition="out" filter="wipe(up)">
                                      <p:cBhvr>
                                        <p:cTn id="23" dur="500"/>
                                        <p:tgtEl>
                                          <p:spTgt spid="54"/>
                                        </p:tgtEl>
                                      </p:cBhvr>
                                    </p:animEffect>
                                    <p:set>
                                      <p:cBhvr>
                                        <p:cTn id="24"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03669" y="1480164"/>
            <a:ext cx="8031341" cy="351446"/>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40" name="Rectangle 6"/>
          <p:cNvSpPr>
            <a:spLocks noChangeArrowheads="1"/>
          </p:cNvSpPr>
          <p:nvPr/>
        </p:nvSpPr>
        <p:spPr bwMode="auto">
          <a:xfrm>
            <a:off x="3083860" y="1456416"/>
            <a:ext cx="3033201"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主机 </a:t>
            </a:r>
            <a:r>
              <a:rPr lang="en-US" altLang="zh-CN" sz="1994" b="1">
                <a:solidFill>
                  <a:schemeClr val="bg1"/>
                </a:solidFill>
                <a:ea typeface="微软雅黑" panose="020B0503020204020204" pitchFamily="34" charset="-122"/>
              </a:rPr>
              <a:t>1 </a:t>
            </a:r>
            <a:r>
              <a:rPr lang="zh-CN" altLang="en-US" sz="1994" b="1">
                <a:solidFill>
                  <a:schemeClr val="bg1"/>
                </a:solidFill>
                <a:ea typeface="微软雅黑" panose="020B0503020204020204" pitchFamily="34" charset="-122"/>
              </a:rPr>
              <a:t>向主机 </a:t>
            </a:r>
            <a:r>
              <a:rPr lang="en-US" altLang="zh-CN" sz="1994" b="1">
                <a:solidFill>
                  <a:schemeClr val="bg1"/>
                </a:solidFill>
                <a:ea typeface="微软雅黑" panose="020B0503020204020204" pitchFamily="34" charset="-122"/>
              </a:rPr>
              <a:t>2 </a:t>
            </a:r>
            <a:r>
              <a:rPr lang="zh-CN" altLang="en-US" sz="1994" b="1">
                <a:solidFill>
                  <a:schemeClr val="bg1"/>
                </a:solidFill>
                <a:ea typeface="微软雅黑" panose="020B0503020204020204" pitchFamily="34" charset="-122"/>
              </a:rPr>
              <a:t>发送数据 </a:t>
            </a:r>
          </a:p>
        </p:txBody>
      </p:sp>
      <p:sp>
        <p:nvSpPr>
          <p:cNvPr id="41" name="圆角矩形 40"/>
          <p:cNvSpPr/>
          <p:nvPr/>
        </p:nvSpPr>
        <p:spPr>
          <a:xfrm>
            <a:off x="503669" y="1939576"/>
            <a:ext cx="8031341" cy="326445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sp>
        <p:nvSpPr>
          <p:cNvPr id="5" name="AutoShape 4"/>
          <p:cNvSpPr>
            <a:spLocks noChangeArrowheads="1"/>
          </p:cNvSpPr>
          <p:nvPr/>
        </p:nvSpPr>
        <p:spPr bwMode="auto">
          <a:xfrm rot="16200000">
            <a:off x="4496769" y="1792824"/>
            <a:ext cx="270709" cy="6322863"/>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a:defRPr/>
            </a:pPr>
            <a:endParaRPr lang="zh-CN" altLang="en-US" sz="3191" b="1"/>
          </a:p>
        </p:txBody>
      </p:sp>
      <p:sp>
        <p:nvSpPr>
          <p:cNvPr id="155656" name="AutoShape 5"/>
          <p:cNvSpPr>
            <a:spLocks noChangeArrowheads="1"/>
          </p:cNvSpPr>
          <p:nvPr/>
        </p:nvSpPr>
        <p:spPr bwMode="auto">
          <a:xfrm>
            <a:off x="1706571" y="2889115"/>
            <a:ext cx="588910" cy="194561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55657" name="Text Box 6"/>
          <p:cNvSpPr txBox="1">
            <a:spLocks noChangeArrowheads="1"/>
          </p:cNvSpPr>
          <p:nvPr/>
        </p:nvSpPr>
        <p:spPr bwMode="auto">
          <a:xfrm>
            <a:off x="1947201" y="2958770"/>
            <a:ext cx="297621"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55658" name="Text Box 7"/>
          <p:cNvSpPr txBox="1">
            <a:spLocks noChangeArrowheads="1"/>
          </p:cNvSpPr>
          <p:nvPr/>
        </p:nvSpPr>
        <p:spPr bwMode="auto">
          <a:xfrm>
            <a:off x="1947201" y="3337128"/>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55659" name="Text Box 8"/>
          <p:cNvSpPr txBox="1">
            <a:spLocks noChangeArrowheads="1"/>
          </p:cNvSpPr>
          <p:nvPr/>
        </p:nvSpPr>
        <p:spPr bwMode="auto">
          <a:xfrm>
            <a:off x="1947201" y="368857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55660" name="Text Box 9"/>
          <p:cNvSpPr txBox="1">
            <a:spLocks noChangeArrowheads="1"/>
          </p:cNvSpPr>
          <p:nvPr/>
        </p:nvSpPr>
        <p:spPr bwMode="auto">
          <a:xfrm>
            <a:off x="1947201" y="4052685"/>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55661" name="Text Box 10"/>
          <p:cNvSpPr txBox="1">
            <a:spLocks noChangeArrowheads="1"/>
          </p:cNvSpPr>
          <p:nvPr/>
        </p:nvSpPr>
        <p:spPr bwMode="auto">
          <a:xfrm>
            <a:off x="1947201" y="445795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55662" name="Freeform 11"/>
          <p:cNvSpPr/>
          <p:nvPr/>
        </p:nvSpPr>
        <p:spPr bwMode="auto">
          <a:xfrm>
            <a:off x="1706571" y="3280136"/>
            <a:ext cx="596826"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5663" name="Freeform 12"/>
          <p:cNvSpPr/>
          <p:nvPr/>
        </p:nvSpPr>
        <p:spPr bwMode="auto">
          <a:xfrm>
            <a:off x="1712903" y="3653746"/>
            <a:ext cx="596826" cy="3957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5664" name="Freeform 13"/>
          <p:cNvSpPr/>
          <p:nvPr/>
        </p:nvSpPr>
        <p:spPr bwMode="auto">
          <a:xfrm>
            <a:off x="1697073" y="4027355"/>
            <a:ext cx="612656" cy="3957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5665" name="Freeform 14"/>
          <p:cNvSpPr/>
          <p:nvPr/>
        </p:nvSpPr>
        <p:spPr bwMode="auto">
          <a:xfrm>
            <a:off x="1697073" y="4412047"/>
            <a:ext cx="606324" cy="3957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5666" name="AutoShape 15"/>
          <p:cNvSpPr>
            <a:spLocks noChangeArrowheads="1"/>
          </p:cNvSpPr>
          <p:nvPr/>
        </p:nvSpPr>
        <p:spPr bwMode="auto">
          <a:xfrm>
            <a:off x="6992510" y="2868534"/>
            <a:ext cx="588910" cy="1966198"/>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55667" name="Text Box 16"/>
          <p:cNvSpPr txBox="1">
            <a:spLocks noChangeArrowheads="1"/>
          </p:cNvSpPr>
          <p:nvPr/>
        </p:nvSpPr>
        <p:spPr bwMode="auto">
          <a:xfrm>
            <a:off x="6948184" y="292552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55668" name="Text Box 17"/>
          <p:cNvSpPr txBox="1">
            <a:spLocks noChangeArrowheads="1"/>
          </p:cNvSpPr>
          <p:nvPr/>
        </p:nvSpPr>
        <p:spPr bwMode="auto">
          <a:xfrm>
            <a:off x="6948184" y="3333962"/>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55669" name="Text Box 18"/>
          <p:cNvSpPr txBox="1">
            <a:spLocks noChangeArrowheads="1"/>
          </p:cNvSpPr>
          <p:nvPr/>
        </p:nvSpPr>
        <p:spPr bwMode="auto">
          <a:xfrm>
            <a:off x="6954516" y="369490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55670" name="Text Box 19"/>
          <p:cNvSpPr txBox="1">
            <a:spLocks noChangeArrowheads="1"/>
          </p:cNvSpPr>
          <p:nvPr/>
        </p:nvSpPr>
        <p:spPr bwMode="auto">
          <a:xfrm>
            <a:off x="6965597" y="4059017"/>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55671" name="Text Box 20"/>
          <p:cNvSpPr txBox="1">
            <a:spLocks noChangeArrowheads="1"/>
          </p:cNvSpPr>
          <p:nvPr/>
        </p:nvSpPr>
        <p:spPr bwMode="auto">
          <a:xfrm>
            <a:off x="6948184" y="4426294"/>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55672" name="Freeform 21"/>
          <p:cNvSpPr/>
          <p:nvPr/>
        </p:nvSpPr>
        <p:spPr bwMode="auto">
          <a:xfrm>
            <a:off x="6992511" y="3257973"/>
            <a:ext cx="596825"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5673" name="Freeform 22"/>
          <p:cNvSpPr/>
          <p:nvPr/>
        </p:nvSpPr>
        <p:spPr bwMode="auto">
          <a:xfrm>
            <a:off x="6989344" y="3630001"/>
            <a:ext cx="596825" cy="41160"/>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5674" name="Freeform 23"/>
          <p:cNvSpPr/>
          <p:nvPr/>
        </p:nvSpPr>
        <p:spPr bwMode="auto">
          <a:xfrm>
            <a:off x="6983012" y="4005192"/>
            <a:ext cx="612655" cy="3799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5675" name="Freeform 24"/>
          <p:cNvSpPr/>
          <p:nvPr/>
        </p:nvSpPr>
        <p:spPr bwMode="auto">
          <a:xfrm>
            <a:off x="6983012" y="4389883"/>
            <a:ext cx="606323" cy="3799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5676" name="Text Box 29"/>
          <p:cNvSpPr txBox="1">
            <a:spLocks noChangeArrowheads="1"/>
          </p:cNvSpPr>
          <p:nvPr/>
        </p:nvSpPr>
        <p:spPr bwMode="auto">
          <a:xfrm>
            <a:off x="1562511" y="2065907"/>
            <a:ext cx="780463"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1</a:t>
            </a:r>
          </a:p>
        </p:txBody>
      </p:sp>
      <p:sp>
        <p:nvSpPr>
          <p:cNvPr id="155677" name="AutoShape 30"/>
          <p:cNvSpPr>
            <a:spLocks noChangeArrowheads="1"/>
          </p:cNvSpPr>
          <p:nvPr/>
        </p:nvSpPr>
        <p:spPr bwMode="auto">
          <a:xfrm>
            <a:off x="7096994" y="2545583"/>
            <a:ext cx="481259" cy="360945"/>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55678" name="AutoShape 32"/>
          <p:cNvSpPr>
            <a:spLocks noChangeArrowheads="1"/>
          </p:cNvSpPr>
          <p:nvPr/>
        </p:nvSpPr>
        <p:spPr bwMode="auto">
          <a:xfrm>
            <a:off x="1709738" y="2572496"/>
            <a:ext cx="482843" cy="36252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55679" name="Text Box 33"/>
          <p:cNvSpPr txBox="1">
            <a:spLocks noChangeArrowheads="1"/>
          </p:cNvSpPr>
          <p:nvPr/>
        </p:nvSpPr>
        <p:spPr bwMode="auto">
          <a:xfrm>
            <a:off x="1657496"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1</a:t>
            </a:r>
            <a:endParaRPr kumimoji="1" lang="en-US" altLang="zh-CN" sz="1596" b="1">
              <a:solidFill>
                <a:srgbClr val="0000FF"/>
              </a:solidFill>
              <a:latin typeface="Arial" panose="020B0604020202020204" pitchFamily="34" charset="0"/>
            </a:endParaRPr>
          </a:p>
        </p:txBody>
      </p:sp>
      <p:sp>
        <p:nvSpPr>
          <p:cNvPr id="155680" name="Text Box 41"/>
          <p:cNvSpPr txBox="1">
            <a:spLocks noChangeArrowheads="1"/>
          </p:cNvSpPr>
          <p:nvPr/>
        </p:nvSpPr>
        <p:spPr bwMode="auto">
          <a:xfrm>
            <a:off x="6883277" y="2065907"/>
            <a:ext cx="780464"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2</a:t>
            </a:r>
          </a:p>
        </p:txBody>
      </p:sp>
      <p:sp>
        <p:nvSpPr>
          <p:cNvPr id="155681" name="Text Box 33"/>
          <p:cNvSpPr txBox="1">
            <a:spLocks noChangeArrowheads="1"/>
          </p:cNvSpPr>
          <p:nvPr/>
        </p:nvSpPr>
        <p:spPr bwMode="auto">
          <a:xfrm>
            <a:off x="7052668"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2</a:t>
            </a:r>
          </a:p>
        </p:txBody>
      </p:sp>
      <p:sp>
        <p:nvSpPr>
          <p:cNvPr id="155682" name="Text Box 35"/>
          <p:cNvSpPr txBox="1">
            <a:spLocks noChangeArrowheads="1"/>
          </p:cNvSpPr>
          <p:nvPr/>
        </p:nvSpPr>
        <p:spPr bwMode="auto">
          <a:xfrm>
            <a:off x="3318158" y="3346627"/>
            <a:ext cx="2658009" cy="522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396" b="1">
                <a:latin typeface="微软雅黑" panose="020B0503020204020204" pitchFamily="34" charset="-122"/>
                <a:ea typeface="微软雅黑" panose="020B0503020204020204" pitchFamily="34" charset="-122"/>
              </a:rPr>
              <a:t>应用层剥去应用层 </a:t>
            </a:r>
            <a:r>
              <a:rPr kumimoji="1" lang="en-US" altLang="zh-CN" sz="1396" b="1">
                <a:latin typeface="微软雅黑" panose="020B0503020204020204" pitchFamily="34" charset="-122"/>
                <a:ea typeface="微软雅黑" panose="020B0503020204020204" pitchFamily="34" charset="-122"/>
              </a:rPr>
              <a:t>PDU </a:t>
            </a:r>
            <a:r>
              <a:rPr kumimoji="1" lang="zh-CN" altLang="en-US" sz="1396" b="1">
                <a:latin typeface="微软雅黑" panose="020B0503020204020204" pitchFamily="34" charset="-122"/>
                <a:ea typeface="微软雅黑" panose="020B0503020204020204" pitchFamily="34" charset="-122"/>
              </a:rPr>
              <a:t>首部后</a:t>
            </a:r>
          </a:p>
          <a:p>
            <a:pPr algn="ctr" eaLnBrk="0" hangingPunct="0"/>
            <a:r>
              <a:rPr kumimoji="1" lang="zh-CN" altLang="en-US" sz="1396" b="1">
                <a:latin typeface="微软雅黑" panose="020B0503020204020204" pitchFamily="34" charset="-122"/>
                <a:ea typeface="微软雅黑" panose="020B0503020204020204" pitchFamily="34" charset="-122"/>
              </a:rPr>
              <a:t>把应用程序数据交给应用进程</a:t>
            </a:r>
          </a:p>
        </p:txBody>
      </p:sp>
      <p:sp>
        <p:nvSpPr>
          <p:cNvPr id="45" name="Rectangle 6"/>
          <p:cNvSpPr>
            <a:spLocks noChangeArrowheads="1"/>
          </p:cNvSpPr>
          <p:nvPr/>
        </p:nvSpPr>
        <p:spPr bwMode="auto">
          <a:xfrm>
            <a:off x="3660105" y="2638986"/>
            <a:ext cx="1983613" cy="25329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96" b="1">
                <a:solidFill>
                  <a:srgbClr val="368AD6"/>
                </a:solidFill>
                <a:latin typeface="微软雅黑" panose="020B0503020204020204" pitchFamily="34" charset="-122"/>
                <a:ea typeface="微软雅黑" panose="020B0503020204020204" pitchFamily="34" charset="-122"/>
              </a:rPr>
              <a:t>应 用 程 序 数 据</a:t>
            </a:r>
          </a:p>
        </p:txBody>
      </p:sp>
      <p:sp>
        <p:nvSpPr>
          <p:cNvPr id="46" name="Rectangle 42"/>
          <p:cNvSpPr>
            <a:spLocks noChangeArrowheads="1"/>
          </p:cNvSpPr>
          <p:nvPr/>
        </p:nvSpPr>
        <p:spPr bwMode="auto">
          <a:xfrm>
            <a:off x="3660105" y="3047423"/>
            <a:ext cx="1983613" cy="25329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96" b="1">
                <a:solidFill>
                  <a:srgbClr val="368AD6"/>
                </a:solidFill>
                <a:latin typeface="微软雅黑" panose="020B0503020204020204" pitchFamily="34" charset="-122"/>
                <a:ea typeface="微软雅黑" panose="020B0503020204020204" pitchFamily="34" charset="-122"/>
              </a:rPr>
              <a:t>应 用 程 序 数 据</a:t>
            </a:r>
          </a:p>
        </p:txBody>
      </p:sp>
      <p:grpSp>
        <p:nvGrpSpPr>
          <p:cNvPr id="47" name="组合 46"/>
          <p:cNvGrpSpPr/>
          <p:nvPr/>
        </p:nvGrpSpPr>
        <p:grpSpPr bwMode="auto">
          <a:xfrm>
            <a:off x="3747176" y="2754551"/>
            <a:ext cx="3712346" cy="395773"/>
            <a:chOff x="3729808" y="4359588"/>
            <a:chExt cx="3722198" cy="396875"/>
          </a:xfrm>
        </p:grpSpPr>
        <p:sp>
          <p:nvSpPr>
            <p:cNvPr id="155687"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sz="1795" b="1"/>
            </a:p>
          </p:txBody>
        </p:sp>
        <p:sp>
          <p:nvSpPr>
            <p:cNvPr id="155688" name="AutoShape 31"/>
            <p:cNvSpPr>
              <a:spLocks noChangeArrowheads="1"/>
            </p:cNvSpPr>
            <p:nvPr/>
          </p:nvSpPr>
          <p:spPr bwMode="auto">
            <a:xfrm rot="10800000" flipV="1">
              <a:off x="3729808"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sz="1795" b="1"/>
            </a:p>
          </p:txBody>
        </p:sp>
      </p:grpSp>
      <p:sp>
        <p:nvSpPr>
          <p:cNvPr id="50" name="Rectangle 41"/>
          <p:cNvSpPr>
            <a:spLocks noChangeArrowheads="1"/>
          </p:cNvSpPr>
          <p:nvPr/>
        </p:nvSpPr>
        <p:spPr bwMode="auto">
          <a:xfrm>
            <a:off x="3275414" y="3047423"/>
            <a:ext cx="386274" cy="253294"/>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96" b="1"/>
              <a:t>H</a:t>
            </a:r>
            <a:r>
              <a:rPr lang="en-US" altLang="zh-CN" sz="1396" b="1" baseline="-25000"/>
              <a:t>5</a:t>
            </a:r>
          </a:p>
        </p:txBody>
      </p:sp>
    </p:spTree>
    <p:extLst>
      <p:ext uri="{BB962C8B-B14F-4D97-AF65-F5344CB8AC3E}">
        <p14:creationId xmlns:p14="http://schemas.microsoft.com/office/powerpoint/2010/main" val="384364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8" fill="hold" grpId="0" nodeType="clickEffect">
                                  <p:stCondLst>
                                    <p:cond delay="0"/>
                                  </p:stCondLst>
                                  <p:childTnLst>
                                    <p:anim calcmode="lin" valueType="num">
                                      <p:cBhvr additive="base">
                                        <p:cTn id="6" dur="500"/>
                                        <p:tgtEl>
                                          <p:spTgt spid="50"/>
                                        </p:tgtEl>
                                        <p:attrNameLst>
                                          <p:attrName>ppt_x</p:attrName>
                                        </p:attrNameLst>
                                      </p:cBhvr>
                                      <p:tavLst>
                                        <p:tav tm="0">
                                          <p:val>
                                            <p:strVal val="#ppt_x"/>
                                          </p:val>
                                        </p:tav>
                                        <p:tav tm="100000">
                                          <p:val>
                                            <p:strVal val="#ppt_x-#ppt_w*1.125000"/>
                                          </p:val>
                                        </p:tav>
                                      </p:tavLst>
                                    </p:anim>
                                    <p:animEffect transition="out" filter="wipe(left)">
                                      <p:cBhvr>
                                        <p:cTn id="7" dur="500"/>
                                        <p:tgtEl>
                                          <p:spTgt spid="50"/>
                                        </p:tgtEl>
                                      </p:cBhvr>
                                    </p:animEffect>
                                    <p:set>
                                      <p:cBhvr>
                                        <p:cTn id="8" dur="1" fill="hold">
                                          <p:stCondLst>
                                            <p:cond delay="499"/>
                                          </p:stCondLst>
                                        </p:cTn>
                                        <p:tgtEl>
                                          <p:spTgt spid="50"/>
                                        </p:tgtEl>
                                        <p:attrNameLst>
                                          <p:attrName>style.visibility</p:attrName>
                                        </p:attrNameLst>
                                      </p:cBhvr>
                                      <p:to>
                                        <p:strVal val="hidden"/>
                                      </p:to>
                                    </p:set>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down)">
                                      <p:cBhvr>
                                        <p:cTn id="12" dur="500"/>
                                        <p:tgtEl>
                                          <p:spTgt spid="47"/>
                                        </p:tgtEl>
                                      </p:cBhvr>
                                    </p:animEffect>
                                  </p:childTnLst>
                                </p:cTn>
                              </p:par>
                            </p:childTnLst>
                          </p:cTn>
                        </p:par>
                        <p:par>
                          <p:cTn id="13" fill="hold">
                            <p:stCondLst>
                              <p:cond delay="1000"/>
                            </p:stCondLst>
                            <p:childTnLst>
                              <p:par>
                                <p:cTn id="14" presetID="1" presetClass="exit" presetSubtype="0" fill="hold" grpId="0" nodeType="afterEffect">
                                  <p:stCondLst>
                                    <p:cond delay="0"/>
                                  </p:stCondLst>
                                  <p:childTnLst>
                                    <p:set>
                                      <p:cBhvr>
                                        <p:cTn id="15" dur="1" fill="hold">
                                          <p:stCondLst>
                                            <p:cond delay="0"/>
                                          </p:stCondLst>
                                        </p:cTn>
                                        <p:tgtEl>
                                          <p:spTgt spid="46"/>
                                        </p:tgtEl>
                                        <p:attrNameLst>
                                          <p:attrName>style.visibility</p:attrName>
                                        </p:attrNameLst>
                                      </p:cBhvr>
                                      <p:to>
                                        <p:strVal val="hidden"/>
                                      </p:to>
                                    </p:se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down)">
                                      <p:cBhvr>
                                        <p:cTn id="19" dur="500"/>
                                        <p:tgtEl>
                                          <p:spTgt spid="45"/>
                                        </p:tgtEl>
                                      </p:cBhvr>
                                    </p:animEffect>
                                  </p:childTnLst>
                                </p:cTn>
                              </p:par>
                            </p:childTnLst>
                          </p:cTn>
                        </p:par>
                        <p:par>
                          <p:cTn id="20" fill="hold">
                            <p:stCondLst>
                              <p:cond delay="1500"/>
                            </p:stCondLst>
                            <p:childTnLst>
                              <p:par>
                                <p:cTn id="21" presetID="22" presetClass="exit" presetSubtype="1" fill="hold" nodeType="afterEffect">
                                  <p:stCondLst>
                                    <p:cond delay="0"/>
                                  </p:stCondLst>
                                  <p:childTnLst>
                                    <p:animEffect transition="out" filter="wipe(up)">
                                      <p:cBhvr>
                                        <p:cTn id="22" dur="500"/>
                                        <p:tgtEl>
                                          <p:spTgt spid="47"/>
                                        </p:tgtEl>
                                      </p:cBhvr>
                                    </p:animEffect>
                                    <p:set>
                                      <p:cBhvr>
                                        <p:cTn id="23"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5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3669" y="1480164"/>
            <a:ext cx="8031341" cy="351446"/>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b="1"/>
          </a:p>
        </p:txBody>
      </p:sp>
      <p:sp>
        <p:nvSpPr>
          <p:cNvPr id="35" name="Rectangle 6"/>
          <p:cNvSpPr>
            <a:spLocks noChangeArrowheads="1"/>
          </p:cNvSpPr>
          <p:nvPr/>
        </p:nvSpPr>
        <p:spPr bwMode="auto">
          <a:xfrm>
            <a:off x="3083860" y="1456416"/>
            <a:ext cx="3033201"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主机 </a:t>
            </a:r>
            <a:r>
              <a:rPr lang="en-US" altLang="zh-CN" sz="1994" b="1">
                <a:solidFill>
                  <a:schemeClr val="bg1"/>
                </a:solidFill>
                <a:ea typeface="微软雅黑" panose="020B0503020204020204" pitchFamily="34" charset="-122"/>
              </a:rPr>
              <a:t>1 </a:t>
            </a:r>
            <a:r>
              <a:rPr lang="zh-CN" altLang="en-US" sz="1994" b="1">
                <a:solidFill>
                  <a:schemeClr val="bg1"/>
                </a:solidFill>
                <a:ea typeface="微软雅黑" panose="020B0503020204020204" pitchFamily="34" charset="-122"/>
              </a:rPr>
              <a:t>向主机 </a:t>
            </a:r>
            <a:r>
              <a:rPr lang="en-US" altLang="zh-CN" sz="1994" b="1">
                <a:solidFill>
                  <a:schemeClr val="bg1"/>
                </a:solidFill>
                <a:ea typeface="微软雅黑" panose="020B0503020204020204" pitchFamily="34" charset="-122"/>
              </a:rPr>
              <a:t>2 </a:t>
            </a:r>
            <a:r>
              <a:rPr lang="zh-CN" altLang="en-US" sz="1994" b="1">
                <a:solidFill>
                  <a:schemeClr val="bg1"/>
                </a:solidFill>
                <a:ea typeface="微软雅黑" panose="020B0503020204020204" pitchFamily="34" charset="-122"/>
              </a:rPr>
              <a:t>发送数据 </a:t>
            </a:r>
          </a:p>
        </p:txBody>
      </p:sp>
      <p:sp>
        <p:nvSpPr>
          <p:cNvPr id="36" name="圆角矩形 35"/>
          <p:cNvSpPr/>
          <p:nvPr/>
        </p:nvSpPr>
        <p:spPr>
          <a:xfrm>
            <a:off x="503669" y="1939576"/>
            <a:ext cx="8031341" cy="326445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b="1" dirty="0"/>
          </a:p>
        </p:txBody>
      </p:sp>
      <p:sp>
        <p:nvSpPr>
          <p:cNvPr id="5" name="AutoShape 4"/>
          <p:cNvSpPr>
            <a:spLocks noChangeArrowheads="1"/>
          </p:cNvSpPr>
          <p:nvPr/>
        </p:nvSpPr>
        <p:spPr bwMode="auto">
          <a:xfrm rot="16200000">
            <a:off x="4496769" y="1792824"/>
            <a:ext cx="270709" cy="6322863"/>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a:defRPr/>
            </a:pPr>
            <a:endParaRPr lang="zh-CN" altLang="en-US" sz="3191" b="1"/>
          </a:p>
        </p:txBody>
      </p:sp>
      <p:sp>
        <p:nvSpPr>
          <p:cNvPr id="156680" name="AutoShape 5"/>
          <p:cNvSpPr>
            <a:spLocks noChangeArrowheads="1"/>
          </p:cNvSpPr>
          <p:nvPr/>
        </p:nvSpPr>
        <p:spPr bwMode="auto">
          <a:xfrm>
            <a:off x="1706571" y="2889115"/>
            <a:ext cx="588910" cy="194561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56681" name="Text Box 6"/>
          <p:cNvSpPr txBox="1">
            <a:spLocks noChangeArrowheads="1"/>
          </p:cNvSpPr>
          <p:nvPr/>
        </p:nvSpPr>
        <p:spPr bwMode="auto">
          <a:xfrm>
            <a:off x="1947201" y="2958770"/>
            <a:ext cx="297621"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56682" name="Text Box 7"/>
          <p:cNvSpPr txBox="1">
            <a:spLocks noChangeArrowheads="1"/>
          </p:cNvSpPr>
          <p:nvPr/>
        </p:nvSpPr>
        <p:spPr bwMode="auto">
          <a:xfrm>
            <a:off x="1947201" y="3337128"/>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56683" name="Text Box 8"/>
          <p:cNvSpPr txBox="1">
            <a:spLocks noChangeArrowheads="1"/>
          </p:cNvSpPr>
          <p:nvPr/>
        </p:nvSpPr>
        <p:spPr bwMode="auto">
          <a:xfrm>
            <a:off x="1947201" y="368857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56684" name="Text Box 9"/>
          <p:cNvSpPr txBox="1">
            <a:spLocks noChangeArrowheads="1"/>
          </p:cNvSpPr>
          <p:nvPr/>
        </p:nvSpPr>
        <p:spPr bwMode="auto">
          <a:xfrm>
            <a:off x="1947201" y="4052685"/>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56685" name="Text Box 10"/>
          <p:cNvSpPr txBox="1">
            <a:spLocks noChangeArrowheads="1"/>
          </p:cNvSpPr>
          <p:nvPr/>
        </p:nvSpPr>
        <p:spPr bwMode="auto">
          <a:xfrm>
            <a:off x="1947201" y="445795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56686" name="Freeform 11"/>
          <p:cNvSpPr/>
          <p:nvPr/>
        </p:nvSpPr>
        <p:spPr bwMode="auto">
          <a:xfrm>
            <a:off x="1706571" y="3280136"/>
            <a:ext cx="596826"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6687" name="Freeform 12"/>
          <p:cNvSpPr/>
          <p:nvPr/>
        </p:nvSpPr>
        <p:spPr bwMode="auto">
          <a:xfrm>
            <a:off x="1712903" y="3653746"/>
            <a:ext cx="596826" cy="3957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6688" name="Freeform 13"/>
          <p:cNvSpPr/>
          <p:nvPr/>
        </p:nvSpPr>
        <p:spPr bwMode="auto">
          <a:xfrm>
            <a:off x="1697073" y="4027355"/>
            <a:ext cx="612656" cy="3957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6689" name="Freeform 14"/>
          <p:cNvSpPr/>
          <p:nvPr/>
        </p:nvSpPr>
        <p:spPr bwMode="auto">
          <a:xfrm>
            <a:off x="1697073" y="4412047"/>
            <a:ext cx="606324" cy="3957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6690" name="AutoShape 15"/>
          <p:cNvSpPr>
            <a:spLocks noChangeArrowheads="1"/>
          </p:cNvSpPr>
          <p:nvPr/>
        </p:nvSpPr>
        <p:spPr bwMode="auto">
          <a:xfrm>
            <a:off x="6992510" y="2868534"/>
            <a:ext cx="588910" cy="1966198"/>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191" b="1"/>
          </a:p>
        </p:txBody>
      </p:sp>
      <p:sp>
        <p:nvSpPr>
          <p:cNvPr id="156691" name="Text Box 16"/>
          <p:cNvSpPr txBox="1">
            <a:spLocks noChangeArrowheads="1"/>
          </p:cNvSpPr>
          <p:nvPr/>
        </p:nvSpPr>
        <p:spPr bwMode="auto">
          <a:xfrm>
            <a:off x="6948184" y="2925525"/>
            <a:ext cx="297621"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5</a:t>
            </a:r>
          </a:p>
        </p:txBody>
      </p:sp>
      <p:sp>
        <p:nvSpPr>
          <p:cNvPr id="156692" name="Text Box 17"/>
          <p:cNvSpPr txBox="1">
            <a:spLocks noChangeArrowheads="1"/>
          </p:cNvSpPr>
          <p:nvPr/>
        </p:nvSpPr>
        <p:spPr bwMode="auto">
          <a:xfrm>
            <a:off x="6948184" y="3333962"/>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4</a:t>
            </a:r>
          </a:p>
        </p:txBody>
      </p:sp>
      <p:sp>
        <p:nvSpPr>
          <p:cNvPr id="156693" name="Text Box 18"/>
          <p:cNvSpPr txBox="1">
            <a:spLocks noChangeArrowheads="1"/>
          </p:cNvSpPr>
          <p:nvPr/>
        </p:nvSpPr>
        <p:spPr bwMode="auto">
          <a:xfrm>
            <a:off x="6954516" y="3694906"/>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3</a:t>
            </a:r>
          </a:p>
        </p:txBody>
      </p:sp>
      <p:sp>
        <p:nvSpPr>
          <p:cNvPr id="156694" name="Text Box 19"/>
          <p:cNvSpPr txBox="1">
            <a:spLocks noChangeArrowheads="1"/>
          </p:cNvSpPr>
          <p:nvPr/>
        </p:nvSpPr>
        <p:spPr bwMode="auto">
          <a:xfrm>
            <a:off x="6965597" y="4059017"/>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2</a:t>
            </a:r>
          </a:p>
        </p:txBody>
      </p:sp>
      <p:sp>
        <p:nvSpPr>
          <p:cNvPr id="156695" name="Text Box 20"/>
          <p:cNvSpPr txBox="1">
            <a:spLocks noChangeArrowheads="1"/>
          </p:cNvSpPr>
          <p:nvPr/>
        </p:nvSpPr>
        <p:spPr bwMode="auto">
          <a:xfrm>
            <a:off x="6948184" y="4426294"/>
            <a:ext cx="297621" cy="33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chemeClr val="bg1"/>
                </a:solidFill>
                <a:latin typeface="Arial" panose="020B0604020202020204" pitchFamily="34" charset="0"/>
              </a:rPr>
              <a:t>1</a:t>
            </a:r>
          </a:p>
        </p:txBody>
      </p:sp>
      <p:sp>
        <p:nvSpPr>
          <p:cNvPr id="156696" name="Freeform 21"/>
          <p:cNvSpPr/>
          <p:nvPr/>
        </p:nvSpPr>
        <p:spPr bwMode="auto">
          <a:xfrm>
            <a:off x="6992511" y="3257973"/>
            <a:ext cx="596825" cy="3957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6697" name="Freeform 22"/>
          <p:cNvSpPr/>
          <p:nvPr/>
        </p:nvSpPr>
        <p:spPr bwMode="auto">
          <a:xfrm>
            <a:off x="6989344" y="3630001"/>
            <a:ext cx="596825" cy="41160"/>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6698" name="Freeform 23"/>
          <p:cNvSpPr/>
          <p:nvPr/>
        </p:nvSpPr>
        <p:spPr bwMode="auto">
          <a:xfrm>
            <a:off x="6983012" y="4005192"/>
            <a:ext cx="612655" cy="3799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6699" name="Freeform 24"/>
          <p:cNvSpPr/>
          <p:nvPr/>
        </p:nvSpPr>
        <p:spPr bwMode="auto">
          <a:xfrm>
            <a:off x="6983012" y="4389883"/>
            <a:ext cx="606323" cy="3799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56700" name="Text Box 29"/>
          <p:cNvSpPr txBox="1">
            <a:spLocks noChangeArrowheads="1"/>
          </p:cNvSpPr>
          <p:nvPr/>
        </p:nvSpPr>
        <p:spPr bwMode="auto">
          <a:xfrm>
            <a:off x="1562511" y="2065907"/>
            <a:ext cx="780463"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1</a:t>
            </a:r>
          </a:p>
        </p:txBody>
      </p:sp>
      <p:sp>
        <p:nvSpPr>
          <p:cNvPr id="156701" name="AutoShape 30"/>
          <p:cNvSpPr>
            <a:spLocks noChangeArrowheads="1"/>
          </p:cNvSpPr>
          <p:nvPr/>
        </p:nvSpPr>
        <p:spPr bwMode="auto">
          <a:xfrm>
            <a:off x="7096994" y="2545583"/>
            <a:ext cx="481259" cy="360945"/>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56702" name="AutoShape 32"/>
          <p:cNvSpPr>
            <a:spLocks noChangeArrowheads="1"/>
          </p:cNvSpPr>
          <p:nvPr/>
        </p:nvSpPr>
        <p:spPr bwMode="auto">
          <a:xfrm>
            <a:off x="1709738" y="2572496"/>
            <a:ext cx="482843" cy="36252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191" b="1"/>
          </a:p>
        </p:txBody>
      </p:sp>
      <p:sp>
        <p:nvSpPr>
          <p:cNvPr id="156703" name="Text Box 33"/>
          <p:cNvSpPr txBox="1">
            <a:spLocks noChangeArrowheads="1"/>
          </p:cNvSpPr>
          <p:nvPr/>
        </p:nvSpPr>
        <p:spPr bwMode="auto">
          <a:xfrm>
            <a:off x="1657496"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1</a:t>
            </a:r>
            <a:endParaRPr kumimoji="1" lang="en-US" altLang="zh-CN" sz="1596" b="1">
              <a:solidFill>
                <a:srgbClr val="0000FF"/>
              </a:solidFill>
              <a:latin typeface="Arial" panose="020B0604020202020204" pitchFamily="34" charset="0"/>
            </a:endParaRPr>
          </a:p>
        </p:txBody>
      </p:sp>
      <p:sp>
        <p:nvSpPr>
          <p:cNvPr id="156704" name="Text Box 41"/>
          <p:cNvSpPr txBox="1">
            <a:spLocks noChangeArrowheads="1"/>
          </p:cNvSpPr>
          <p:nvPr/>
        </p:nvSpPr>
        <p:spPr bwMode="auto">
          <a:xfrm>
            <a:off x="6883277" y="2065907"/>
            <a:ext cx="780464"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96" b="1">
                <a:solidFill>
                  <a:srgbClr val="0000FF"/>
                </a:solidFill>
                <a:latin typeface="微软雅黑" panose="020B0503020204020204" pitchFamily="34" charset="-122"/>
                <a:ea typeface="微软雅黑" panose="020B0503020204020204" pitchFamily="34" charset="-122"/>
              </a:rPr>
              <a:t>主机 </a:t>
            </a:r>
            <a:r>
              <a:rPr kumimoji="1" lang="en-US" altLang="zh-CN" sz="1596" b="1">
                <a:solidFill>
                  <a:srgbClr val="0000FF"/>
                </a:solidFill>
                <a:latin typeface="微软雅黑" panose="020B0503020204020204" pitchFamily="34" charset="-122"/>
                <a:ea typeface="微软雅黑" panose="020B0503020204020204" pitchFamily="34" charset="-122"/>
              </a:rPr>
              <a:t>2</a:t>
            </a:r>
          </a:p>
        </p:txBody>
      </p:sp>
      <p:sp>
        <p:nvSpPr>
          <p:cNvPr id="156705" name="Text Box 33"/>
          <p:cNvSpPr txBox="1">
            <a:spLocks noChangeArrowheads="1"/>
          </p:cNvSpPr>
          <p:nvPr/>
        </p:nvSpPr>
        <p:spPr bwMode="auto">
          <a:xfrm>
            <a:off x="7052668" y="2585161"/>
            <a:ext cx="541417" cy="33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596" b="1">
                <a:solidFill>
                  <a:srgbClr val="0000FF"/>
                </a:solidFill>
                <a:latin typeface="Arial" panose="020B0604020202020204" pitchFamily="34" charset="0"/>
              </a:rPr>
              <a:t>AP</a:t>
            </a:r>
            <a:r>
              <a:rPr kumimoji="1" lang="en-US" altLang="zh-CN" sz="1596" b="1" baseline="-25000">
                <a:solidFill>
                  <a:srgbClr val="0000FF"/>
                </a:solidFill>
                <a:latin typeface="Arial" panose="020B0604020202020204" pitchFamily="34" charset="0"/>
              </a:rPr>
              <a:t>2</a:t>
            </a:r>
          </a:p>
        </p:txBody>
      </p:sp>
      <p:sp>
        <p:nvSpPr>
          <p:cNvPr id="156706" name="AutoShape 30"/>
          <p:cNvSpPr>
            <a:spLocks noChangeArrowheads="1"/>
          </p:cNvSpPr>
          <p:nvPr/>
        </p:nvSpPr>
        <p:spPr bwMode="auto">
          <a:xfrm>
            <a:off x="3987806" y="2241630"/>
            <a:ext cx="2433209" cy="756717"/>
          </a:xfrm>
          <a:prstGeom prst="wedgeRoundRectCallout">
            <a:avLst>
              <a:gd name="adj1" fmla="val 79542"/>
              <a:gd name="adj2" fmla="val 14454"/>
              <a:gd name="adj3" fmla="val 16667"/>
            </a:avLst>
          </a:prstGeom>
          <a:solidFill>
            <a:schemeClr val="bg1"/>
          </a:solidFill>
          <a:ln w="9525">
            <a:solidFill>
              <a:schemeClr val="tx1"/>
            </a:solidFill>
            <a:miter lim="800000"/>
          </a:ln>
        </p:spPr>
        <p:txBody>
          <a:bodyPr/>
          <a:lstStyle/>
          <a:p>
            <a:pPr algn="ctr"/>
            <a:endParaRPr lang="zh-CN" altLang="zh-CN" sz="1795" b="1">
              <a:latin typeface="Tahoma" panose="020B0604030504040204" pitchFamily="34" charset="0"/>
            </a:endParaRPr>
          </a:p>
        </p:txBody>
      </p:sp>
      <p:sp>
        <p:nvSpPr>
          <p:cNvPr id="156707" name="Text Box 31"/>
          <p:cNvSpPr txBox="1">
            <a:spLocks noChangeArrowheads="1"/>
          </p:cNvSpPr>
          <p:nvPr/>
        </p:nvSpPr>
        <p:spPr bwMode="auto">
          <a:xfrm>
            <a:off x="4163527" y="2354029"/>
            <a:ext cx="2110260" cy="582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596" b="1">
                <a:latin typeface="微软雅黑" panose="020B0503020204020204" pitchFamily="34" charset="-122"/>
                <a:ea typeface="微软雅黑" panose="020B0503020204020204" pitchFamily="34" charset="-122"/>
              </a:rPr>
              <a:t>我收到了 </a:t>
            </a:r>
            <a:r>
              <a:rPr kumimoji="1" lang="en-US" altLang="zh-CN" sz="1596" b="1">
                <a:latin typeface="微软雅黑" panose="020B0503020204020204" pitchFamily="34" charset="-122"/>
                <a:ea typeface="微软雅黑" panose="020B0503020204020204" pitchFamily="34" charset="-122"/>
              </a:rPr>
              <a:t>AP</a:t>
            </a:r>
            <a:r>
              <a:rPr kumimoji="1" lang="en-US" altLang="zh-CN" sz="1596" b="1" baseline="-25000">
                <a:latin typeface="微软雅黑" panose="020B0503020204020204" pitchFamily="34" charset="-122"/>
                <a:ea typeface="微软雅黑" panose="020B0503020204020204" pitchFamily="34" charset="-122"/>
              </a:rPr>
              <a:t>1</a:t>
            </a:r>
            <a:r>
              <a:rPr kumimoji="1" lang="en-US" altLang="zh-CN" sz="1596" b="1">
                <a:latin typeface="微软雅黑" panose="020B0503020204020204" pitchFamily="34" charset="-122"/>
                <a:ea typeface="微软雅黑" panose="020B0503020204020204" pitchFamily="34" charset="-122"/>
              </a:rPr>
              <a:t> </a:t>
            </a:r>
            <a:r>
              <a:rPr kumimoji="1" lang="zh-CN" altLang="en-US" sz="1596" b="1">
                <a:latin typeface="微软雅黑" panose="020B0503020204020204" pitchFamily="34" charset="-122"/>
                <a:ea typeface="微软雅黑" panose="020B0503020204020204" pitchFamily="34" charset="-122"/>
              </a:rPr>
              <a:t>发来的</a:t>
            </a:r>
          </a:p>
          <a:p>
            <a:pPr algn="ctr" eaLnBrk="0" hangingPunct="0"/>
            <a:r>
              <a:rPr kumimoji="1" lang="zh-CN" altLang="en-US" sz="1596" b="1">
                <a:latin typeface="微软雅黑" panose="020B0503020204020204" pitchFamily="34" charset="-122"/>
                <a:ea typeface="微软雅黑" panose="020B0503020204020204" pitchFamily="34" charset="-122"/>
              </a:rPr>
              <a:t>应用程序数据！</a:t>
            </a:r>
          </a:p>
        </p:txBody>
      </p:sp>
    </p:spTree>
    <p:extLst>
      <p:ext uri="{BB962C8B-B14F-4D97-AF65-F5344CB8AC3E}">
        <p14:creationId xmlns:p14="http://schemas.microsoft.com/office/powerpoint/2010/main" val="136775273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68"/>
          <p:cNvSpPr>
            <a:spLocks noChangeArrowheads="1"/>
          </p:cNvSpPr>
          <p:nvPr/>
        </p:nvSpPr>
        <p:spPr bwMode="auto">
          <a:xfrm>
            <a:off x="503669" y="2073315"/>
            <a:ext cx="8031341" cy="3046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940" indent="-341940">
              <a:lnSpc>
                <a:spcPts val="3291"/>
              </a:lnSpc>
              <a:buClr>
                <a:srgbClr val="0070C0"/>
              </a:buClr>
              <a:buFont typeface="Wingdings" panose="05000000000000000000" pitchFamily="2" charset="2"/>
              <a:buChar char="l"/>
            </a:pPr>
            <a:r>
              <a:rPr lang="en-US" altLang="zh-CN" sz="1994" b="1" dirty="0">
                <a:latin typeface="微软雅黑" panose="020B0503020204020204" pitchFamily="34" charset="-122"/>
                <a:ea typeface="微软雅黑" panose="020B0503020204020204" pitchFamily="34" charset="-122"/>
              </a:rPr>
              <a:t>OSI </a:t>
            </a:r>
            <a:r>
              <a:rPr lang="zh-CN" altLang="zh-CN" sz="1994" b="1" dirty="0">
                <a:latin typeface="微软雅黑" panose="020B0503020204020204" pitchFamily="34" charset="-122"/>
                <a:ea typeface="微软雅黑" panose="020B0503020204020204" pitchFamily="34" charset="-122"/>
              </a:rPr>
              <a:t>参考模型把对等层次之间传送的数据单位称为该层的</a:t>
            </a:r>
            <a:r>
              <a:rPr lang="zh-CN" altLang="zh-CN" sz="1994" b="1" dirty="0">
                <a:solidFill>
                  <a:srgbClr val="0000FF"/>
                </a:solidFill>
                <a:latin typeface="微软雅黑" panose="020B0503020204020204" pitchFamily="34" charset="-122"/>
                <a:ea typeface="微软雅黑" panose="020B0503020204020204" pitchFamily="34" charset="-122"/>
              </a:rPr>
              <a:t>协议数据单元</a:t>
            </a:r>
            <a:r>
              <a:rPr lang="en-US" altLang="zh-CN" sz="1994" b="1" dirty="0">
                <a:solidFill>
                  <a:srgbClr val="0000FF"/>
                </a:solidFill>
                <a:latin typeface="微软雅黑" panose="020B0503020204020204" pitchFamily="34" charset="-122"/>
                <a:ea typeface="微软雅黑" panose="020B0503020204020204" pitchFamily="34" charset="-122"/>
              </a:rPr>
              <a:t> PDU </a:t>
            </a:r>
            <a:r>
              <a:rPr lang="en-US" altLang="zh-CN" sz="1994" b="1" dirty="0">
                <a:latin typeface="微软雅黑" panose="020B0503020204020204" pitchFamily="34" charset="-122"/>
                <a:ea typeface="微软雅黑" panose="020B0503020204020204" pitchFamily="34" charset="-122"/>
              </a:rPr>
              <a:t>(Protocol Data Unit)</a:t>
            </a:r>
            <a:r>
              <a:rPr lang="zh-CN" altLang="zh-CN" sz="1994" b="1" dirty="0">
                <a:latin typeface="微软雅黑" panose="020B0503020204020204" pitchFamily="34" charset="-122"/>
                <a:ea typeface="微软雅黑" panose="020B0503020204020204" pitchFamily="34" charset="-122"/>
              </a:rPr>
              <a:t>。这个名词现已被许多非</a:t>
            </a:r>
            <a:r>
              <a:rPr lang="en-US" altLang="zh-CN" sz="1994" b="1" dirty="0">
                <a:latin typeface="微软雅黑" panose="020B0503020204020204" pitchFamily="34" charset="-122"/>
                <a:ea typeface="微软雅黑" panose="020B0503020204020204" pitchFamily="34" charset="-122"/>
              </a:rPr>
              <a:t> OSI </a:t>
            </a:r>
            <a:r>
              <a:rPr lang="zh-CN" altLang="zh-CN" sz="1994" b="1" dirty="0">
                <a:latin typeface="微软雅黑" panose="020B0503020204020204" pitchFamily="34" charset="-122"/>
                <a:ea typeface="微软雅黑" panose="020B0503020204020204" pitchFamily="34" charset="-122"/>
              </a:rPr>
              <a:t>标准采用。</a:t>
            </a:r>
          </a:p>
          <a:p>
            <a:pPr marL="341940" indent="-341940">
              <a:lnSpc>
                <a:spcPts val="3291"/>
              </a:lnSpc>
              <a:buClr>
                <a:srgbClr val="0070C0"/>
              </a:buClr>
              <a:buFont typeface="Wingdings" panose="05000000000000000000" pitchFamily="2" charset="2"/>
              <a:buChar char="l"/>
            </a:pPr>
            <a:r>
              <a:rPr lang="zh-CN" altLang="zh-CN" sz="1994" b="1" dirty="0">
                <a:latin typeface="微软雅黑" panose="020B0503020204020204" pitchFamily="34" charset="-122"/>
                <a:ea typeface="微软雅黑" panose="020B0503020204020204" pitchFamily="34" charset="-122"/>
              </a:rPr>
              <a:t>任何两个同样的层次把数据（即数据单元加上控制信息）通过水平虚线直接传递给对方。这就是所谓的“</a:t>
            </a:r>
            <a:r>
              <a:rPr lang="zh-CN" altLang="zh-CN" sz="1994" b="1" dirty="0">
                <a:solidFill>
                  <a:srgbClr val="0000FF"/>
                </a:solidFill>
                <a:latin typeface="微软雅黑" panose="020B0503020204020204" pitchFamily="34" charset="-122"/>
                <a:ea typeface="微软雅黑" panose="020B0503020204020204" pitchFamily="34" charset="-122"/>
              </a:rPr>
              <a:t>对等层</a:t>
            </a:r>
            <a:r>
              <a:rPr lang="zh-CN" altLang="zh-CN" sz="1994" b="1" dirty="0">
                <a:latin typeface="微软雅黑" panose="020B0503020204020204" pitchFamily="34" charset="-122"/>
                <a:ea typeface="微软雅黑" panose="020B0503020204020204" pitchFamily="34" charset="-122"/>
              </a:rPr>
              <a:t>”</a:t>
            </a:r>
            <a:r>
              <a:rPr lang="en-US" altLang="zh-CN" sz="1994" b="1" dirty="0">
                <a:latin typeface="微软雅黑" panose="020B0503020204020204" pitchFamily="34" charset="-122"/>
                <a:ea typeface="微软雅黑" panose="020B0503020204020204" pitchFamily="34" charset="-122"/>
              </a:rPr>
              <a:t>(peer layers)</a:t>
            </a:r>
            <a:r>
              <a:rPr lang="zh-CN" altLang="zh-CN" sz="1994" b="1" dirty="0">
                <a:latin typeface="微软雅黑" panose="020B0503020204020204" pitchFamily="34" charset="-122"/>
                <a:ea typeface="微软雅黑" panose="020B0503020204020204" pitchFamily="34" charset="-122"/>
              </a:rPr>
              <a:t>之间的通信。</a:t>
            </a:r>
            <a:endParaRPr lang="en-US" altLang="zh-CN" sz="1994" b="1" dirty="0">
              <a:latin typeface="微软雅黑" panose="020B0503020204020204" pitchFamily="34" charset="-122"/>
              <a:ea typeface="微软雅黑" panose="020B0503020204020204" pitchFamily="34" charset="-122"/>
            </a:endParaRPr>
          </a:p>
          <a:p>
            <a:pPr marL="341940" indent="-341940">
              <a:lnSpc>
                <a:spcPts val="3291"/>
              </a:lnSpc>
              <a:buClr>
                <a:srgbClr val="0070C0"/>
              </a:buClr>
              <a:buFont typeface="Wingdings" panose="05000000000000000000" pitchFamily="2" charset="2"/>
              <a:buChar char="l"/>
            </a:pPr>
            <a:r>
              <a:rPr lang="zh-CN" altLang="zh-CN" sz="1994" b="1" dirty="0">
                <a:solidFill>
                  <a:srgbClr val="0000FF"/>
                </a:solidFill>
                <a:latin typeface="微软雅黑" panose="020B0503020204020204" pitchFamily="34" charset="-122"/>
                <a:ea typeface="微软雅黑" panose="020B0503020204020204" pitchFamily="34" charset="-122"/>
              </a:rPr>
              <a:t>各层协议</a:t>
            </a:r>
            <a:r>
              <a:rPr lang="zh-CN" altLang="zh-CN" sz="1994" b="1" dirty="0">
                <a:latin typeface="微软雅黑" panose="020B0503020204020204" pitchFamily="34" charset="-122"/>
                <a:ea typeface="微软雅黑" panose="020B0503020204020204" pitchFamily="34" charset="-122"/>
              </a:rPr>
              <a:t>实际上就是在各个对等层之间传递数据时的各项规定。</a:t>
            </a:r>
            <a:endParaRPr lang="zh-CN" altLang="en-US" sz="1994"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3669" y="1671655"/>
            <a:ext cx="8031341" cy="351446"/>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6" name="Rectangle 6"/>
          <p:cNvSpPr>
            <a:spLocks noChangeArrowheads="1"/>
          </p:cNvSpPr>
          <p:nvPr/>
        </p:nvSpPr>
        <p:spPr bwMode="auto">
          <a:xfrm>
            <a:off x="3083860" y="1647907"/>
            <a:ext cx="3033201"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a:solidFill>
                  <a:schemeClr val="bg1"/>
                </a:solidFill>
                <a:ea typeface="微软雅黑" panose="020B0503020204020204" pitchFamily="34" charset="-122"/>
              </a:rPr>
              <a:t>主机 </a:t>
            </a:r>
            <a:r>
              <a:rPr lang="en-US" altLang="zh-CN" sz="1994" b="1">
                <a:solidFill>
                  <a:schemeClr val="bg1"/>
                </a:solidFill>
                <a:ea typeface="微软雅黑" panose="020B0503020204020204" pitchFamily="34" charset="-122"/>
              </a:rPr>
              <a:t>1 </a:t>
            </a:r>
            <a:r>
              <a:rPr lang="zh-CN" altLang="en-US" sz="1994" b="1">
                <a:solidFill>
                  <a:schemeClr val="bg1"/>
                </a:solidFill>
                <a:ea typeface="微软雅黑" panose="020B0503020204020204" pitchFamily="34" charset="-122"/>
              </a:rPr>
              <a:t>向主机 </a:t>
            </a:r>
            <a:r>
              <a:rPr lang="en-US" altLang="zh-CN" sz="1994" b="1">
                <a:solidFill>
                  <a:schemeClr val="bg1"/>
                </a:solidFill>
                <a:ea typeface="微软雅黑" panose="020B0503020204020204" pitchFamily="34" charset="-122"/>
              </a:rPr>
              <a:t>2 </a:t>
            </a:r>
            <a:r>
              <a:rPr lang="zh-CN" altLang="en-US" sz="1994" b="1">
                <a:solidFill>
                  <a:schemeClr val="bg1"/>
                </a:solidFill>
                <a:ea typeface="微软雅黑" panose="020B0503020204020204" pitchFamily="34" charset="-122"/>
              </a:rPr>
              <a:t>发送数据 </a:t>
            </a:r>
          </a:p>
        </p:txBody>
      </p:sp>
    </p:spTree>
    <p:extLst>
      <p:ext uri="{BB962C8B-B14F-4D97-AF65-F5344CB8AC3E}">
        <p14:creationId xmlns:p14="http://schemas.microsoft.com/office/powerpoint/2010/main" val="39130313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AutoShape 5"/>
          <p:cNvSpPr>
            <a:spLocks noChangeArrowheads="1"/>
          </p:cNvSpPr>
          <p:nvPr/>
        </p:nvSpPr>
        <p:spPr bwMode="auto">
          <a:xfrm>
            <a:off x="503669" y="2047923"/>
            <a:ext cx="8031341" cy="387857"/>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58723" name="Rectangle 6"/>
          <p:cNvSpPr>
            <a:spLocks noChangeArrowheads="1"/>
          </p:cNvSpPr>
          <p:nvPr/>
        </p:nvSpPr>
        <p:spPr bwMode="auto">
          <a:xfrm>
            <a:off x="2289149" y="2043173"/>
            <a:ext cx="4540303"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994" b="1" dirty="0" smtClean="0">
                <a:solidFill>
                  <a:schemeClr val="bg1"/>
                </a:solidFill>
                <a:latin typeface="微软雅黑" panose="020B0503020204020204" pitchFamily="34" charset="-122"/>
                <a:ea typeface="微软雅黑" panose="020B0503020204020204" pitchFamily="34" charset="-122"/>
              </a:rPr>
              <a:t>1.6.4  </a:t>
            </a:r>
            <a:r>
              <a:rPr lang="zh-CN" altLang="zh-CN" sz="1994" b="1" dirty="0">
                <a:solidFill>
                  <a:schemeClr val="bg1"/>
                </a:solidFill>
                <a:latin typeface="微软雅黑" panose="020B0503020204020204" pitchFamily="34" charset="-122"/>
                <a:ea typeface="微软雅黑" panose="020B0503020204020204" pitchFamily="34" charset="-122"/>
              </a:rPr>
              <a:t>实体、协议、服务和服务访问点</a:t>
            </a:r>
            <a:endParaRPr lang="zh-CN" altLang="en-US" sz="1994" b="1" dirty="0">
              <a:solidFill>
                <a:schemeClr val="bg1"/>
              </a:solidFill>
              <a:latin typeface="微软雅黑" panose="020B0503020204020204" pitchFamily="34" charset="-122"/>
              <a:ea typeface="微软雅黑" panose="020B0503020204020204" pitchFamily="34" charset="-122"/>
            </a:endParaRPr>
          </a:p>
        </p:txBody>
      </p:sp>
      <p:sp>
        <p:nvSpPr>
          <p:cNvPr id="158724" name="Rectangle 8"/>
          <p:cNvSpPr>
            <a:spLocks noChangeArrowheads="1"/>
          </p:cNvSpPr>
          <p:nvPr/>
        </p:nvSpPr>
        <p:spPr bwMode="auto">
          <a:xfrm>
            <a:off x="503669" y="2499104"/>
            <a:ext cx="8031341" cy="22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940" indent="-341940">
              <a:lnSpc>
                <a:spcPts val="3291"/>
              </a:lnSpc>
              <a:buClr>
                <a:srgbClr val="0070C0"/>
              </a:buClr>
              <a:buFont typeface="Wingdings" panose="05000000000000000000" pitchFamily="2" charset="2"/>
              <a:buChar char="l"/>
            </a:pPr>
            <a:r>
              <a:rPr lang="zh-CN" altLang="en-US" sz="1994" b="1" dirty="0">
                <a:solidFill>
                  <a:srgbClr val="0000FF"/>
                </a:solidFill>
                <a:latin typeface="微软雅黑" panose="020B0503020204020204" pitchFamily="34" charset="-122"/>
                <a:ea typeface="微软雅黑" panose="020B0503020204020204" pitchFamily="34" charset="-122"/>
              </a:rPr>
              <a:t>实体 </a:t>
            </a:r>
            <a:r>
              <a:rPr lang="en-US" altLang="zh-CN" sz="1994" b="1" dirty="0">
                <a:latin typeface="微软雅黑" panose="020B0503020204020204" pitchFamily="34" charset="-122"/>
                <a:ea typeface="微软雅黑" panose="020B0503020204020204" pitchFamily="34" charset="-122"/>
              </a:rPr>
              <a:t>(entity) </a:t>
            </a:r>
            <a:r>
              <a:rPr lang="zh-CN" altLang="en-US" sz="1994" b="1" dirty="0">
                <a:latin typeface="微软雅黑" panose="020B0503020204020204" pitchFamily="34" charset="-122"/>
                <a:ea typeface="微软雅黑" panose="020B0503020204020204" pitchFamily="34" charset="-122"/>
              </a:rPr>
              <a:t>表示任何可发送或接收信息的硬件或软件进程。 </a:t>
            </a:r>
          </a:p>
          <a:p>
            <a:pPr marL="341940" indent="-341940">
              <a:lnSpc>
                <a:spcPts val="3291"/>
              </a:lnSpc>
              <a:buClr>
                <a:srgbClr val="0070C0"/>
              </a:buClr>
              <a:buFont typeface="Wingdings" panose="05000000000000000000" pitchFamily="2" charset="2"/>
              <a:buChar char="l"/>
            </a:pPr>
            <a:r>
              <a:rPr lang="zh-CN" altLang="en-US" sz="1994" b="1" dirty="0">
                <a:solidFill>
                  <a:srgbClr val="0000FF"/>
                </a:solidFill>
                <a:latin typeface="微软雅黑" panose="020B0503020204020204" pitchFamily="34" charset="-122"/>
                <a:ea typeface="微软雅黑" panose="020B0503020204020204" pitchFamily="34" charset="-122"/>
              </a:rPr>
              <a:t>协议</a:t>
            </a:r>
            <a:r>
              <a:rPr lang="zh-CN" altLang="en-US" sz="1994" b="1" dirty="0">
                <a:latin typeface="微软雅黑" panose="020B0503020204020204" pitchFamily="34" charset="-122"/>
                <a:ea typeface="微软雅黑" panose="020B0503020204020204" pitchFamily="34" charset="-122"/>
              </a:rPr>
              <a:t>是控制</a:t>
            </a:r>
            <a:r>
              <a:rPr lang="zh-CN" altLang="en-US" sz="1994" b="1" dirty="0">
                <a:solidFill>
                  <a:srgbClr val="0000FF"/>
                </a:solidFill>
                <a:latin typeface="微软雅黑" panose="020B0503020204020204" pitchFamily="34" charset="-122"/>
                <a:ea typeface="微软雅黑" panose="020B0503020204020204" pitchFamily="34" charset="-122"/>
              </a:rPr>
              <a:t>两个对等实体</a:t>
            </a:r>
            <a:r>
              <a:rPr lang="zh-CN" altLang="en-US" sz="1994" b="1" dirty="0">
                <a:latin typeface="微软雅黑" panose="020B0503020204020204" pitchFamily="34" charset="-122"/>
                <a:ea typeface="微软雅黑" panose="020B0503020204020204" pitchFamily="34" charset="-122"/>
              </a:rPr>
              <a:t>进行通信的规则的集合。 </a:t>
            </a:r>
          </a:p>
          <a:p>
            <a:pPr marL="341940" indent="-34194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在协议的控制下，两个对等实体间的通信使得本层能够</a:t>
            </a:r>
            <a:r>
              <a:rPr lang="zh-CN" altLang="en-US" sz="1994" b="1" dirty="0">
                <a:solidFill>
                  <a:srgbClr val="0000FF"/>
                </a:solidFill>
                <a:latin typeface="微软雅黑" panose="020B0503020204020204" pitchFamily="34" charset="-122"/>
                <a:ea typeface="微软雅黑" panose="020B0503020204020204" pitchFamily="34" charset="-122"/>
              </a:rPr>
              <a:t>向上一层提供服务。</a:t>
            </a:r>
          </a:p>
          <a:p>
            <a:pPr marL="341940" indent="-34194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要实现本层协议，还需要</a:t>
            </a:r>
            <a:r>
              <a:rPr lang="zh-CN" altLang="en-US" sz="1994" b="1" dirty="0">
                <a:solidFill>
                  <a:srgbClr val="0000FF"/>
                </a:solidFill>
                <a:latin typeface="微软雅黑" panose="020B0503020204020204" pitchFamily="34" charset="-122"/>
                <a:ea typeface="微软雅黑" panose="020B0503020204020204" pitchFamily="34" charset="-122"/>
              </a:rPr>
              <a:t>使用下层所提供的服务。 </a:t>
            </a:r>
          </a:p>
        </p:txBody>
      </p:sp>
    </p:spTree>
    <p:extLst>
      <p:ext uri="{BB962C8B-B14F-4D97-AF65-F5344CB8AC3E}">
        <p14:creationId xmlns:p14="http://schemas.microsoft.com/office/powerpoint/2010/main" val="2514734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673100" y="1428750"/>
            <a:ext cx="8031341" cy="22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291"/>
              </a:lnSpc>
              <a:defRPr/>
            </a:pPr>
            <a:r>
              <a:rPr lang="zh-CN" altLang="en-US" sz="2000" b="1" dirty="0">
                <a:latin typeface="微软雅黑" pitchFamily="34" charset="-122"/>
                <a:ea typeface="微软雅黑" pitchFamily="34" charset="-122"/>
              </a:rPr>
              <a:t>从互联网的工作方式上看，可以划分为两大块：</a:t>
            </a:r>
          </a:p>
          <a:p>
            <a:pPr marL="267537" indent="-267537">
              <a:lnSpc>
                <a:spcPts val="3291"/>
              </a:lnSpc>
              <a:buClr>
                <a:srgbClr val="0070C0"/>
              </a:buClr>
              <a:buFont typeface="Wingdings" pitchFamily="2" charset="2"/>
              <a:buChar char="l"/>
              <a:defRPr/>
            </a:pPr>
            <a:r>
              <a:rPr lang="zh-CN" altLang="en-US" sz="2000" b="1" dirty="0">
                <a:solidFill>
                  <a:srgbClr val="0000FF"/>
                </a:solidFill>
                <a:latin typeface="微软雅黑" pitchFamily="34" charset="-122"/>
                <a:ea typeface="微软雅黑" pitchFamily="34" charset="-122"/>
              </a:rPr>
              <a:t>边缘部分： </a:t>
            </a:r>
            <a:r>
              <a:rPr lang="zh-CN" altLang="en-US" sz="2000" b="1" dirty="0">
                <a:latin typeface="微软雅黑" pitchFamily="34" charset="-122"/>
                <a:ea typeface="微软雅黑" pitchFamily="34" charset="-122"/>
              </a:rPr>
              <a:t>由所有连接在互联网上的主机组成。这部分是用户直接使用的，用来进行通信（传送数据、音频或视频）和资源共享。</a:t>
            </a:r>
          </a:p>
          <a:p>
            <a:pPr marL="267537" indent="-267537">
              <a:lnSpc>
                <a:spcPts val="3291"/>
              </a:lnSpc>
              <a:buClr>
                <a:srgbClr val="0070C0"/>
              </a:buClr>
              <a:buFont typeface="Wingdings" pitchFamily="2" charset="2"/>
              <a:buChar char="l"/>
              <a:defRPr/>
            </a:pPr>
            <a:r>
              <a:rPr lang="zh-CN" altLang="en-US" sz="2000" b="1" dirty="0">
                <a:solidFill>
                  <a:srgbClr val="0000FF"/>
                </a:solidFill>
                <a:latin typeface="微软雅黑" pitchFamily="34" charset="-122"/>
                <a:ea typeface="微软雅黑" pitchFamily="34" charset="-122"/>
              </a:rPr>
              <a:t>核心部分：</a:t>
            </a:r>
            <a:r>
              <a:rPr lang="zh-CN" altLang="en-US" sz="2000" b="1" dirty="0">
                <a:latin typeface="微软雅黑" pitchFamily="34" charset="-122"/>
                <a:ea typeface="微软雅黑" pitchFamily="34" charset="-122"/>
              </a:rPr>
              <a:t>由大量网络和连接这些网络的路由器组成。这部分是为边缘部分提供服务的（提供连通性和交换）。</a:t>
            </a:r>
          </a:p>
        </p:txBody>
      </p:sp>
      <p:sp>
        <p:nvSpPr>
          <p:cNvPr id="3" name="AutoShape 5"/>
          <p:cNvSpPr>
            <a:spLocks noChangeArrowheads="1"/>
          </p:cNvSpPr>
          <p:nvPr/>
        </p:nvSpPr>
        <p:spPr bwMode="auto">
          <a:xfrm>
            <a:off x="543630" y="785104"/>
            <a:ext cx="8031341" cy="38764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795">
              <a:latin typeface="宋体" charset="-122"/>
            </a:endParaRPr>
          </a:p>
        </p:txBody>
      </p:sp>
      <p:sp>
        <p:nvSpPr>
          <p:cNvPr id="4" name="Rectangle 6"/>
          <p:cNvSpPr>
            <a:spLocks noChangeArrowheads="1"/>
          </p:cNvSpPr>
          <p:nvPr/>
        </p:nvSpPr>
        <p:spPr bwMode="auto">
          <a:xfrm>
            <a:off x="3222753" y="742950"/>
            <a:ext cx="2673096"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FR" altLang="zh-CN" sz="2400" b="1" dirty="0">
                <a:solidFill>
                  <a:srgbClr val="FFFF00"/>
                </a:solidFill>
                <a:latin typeface="微软雅黑" pitchFamily="34" charset="-122"/>
                <a:ea typeface="微软雅黑" pitchFamily="34" charset="-122"/>
              </a:rPr>
              <a:t>1.3  </a:t>
            </a:r>
            <a:r>
              <a:rPr lang="zh-CN" altLang="en-US" sz="2400" b="1" dirty="0">
                <a:solidFill>
                  <a:schemeClr val="bg1"/>
                </a:solidFill>
                <a:latin typeface="微软雅黑" pitchFamily="34" charset="-122"/>
                <a:ea typeface="微软雅黑" pitchFamily="34" charset="-122"/>
              </a:rPr>
              <a:t>互联网的组成</a:t>
            </a:r>
          </a:p>
        </p:txBody>
      </p:sp>
      <p:grpSp>
        <p:nvGrpSpPr>
          <p:cNvPr id="5" name="Group 174"/>
          <p:cNvGrpSpPr/>
          <p:nvPr/>
        </p:nvGrpSpPr>
        <p:grpSpPr bwMode="auto">
          <a:xfrm>
            <a:off x="1382038" y="3649024"/>
            <a:ext cx="6281702" cy="3189926"/>
            <a:chOff x="411" y="1240"/>
            <a:chExt cx="4856" cy="2466"/>
          </a:xfrm>
        </p:grpSpPr>
        <p:sp>
          <p:nvSpPr>
            <p:cNvPr id="6" name="Oval 4"/>
            <p:cNvSpPr>
              <a:spLocks noChangeArrowheads="1"/>
            </p:cNvSpPr>
            <p:nvPr/>
          </p:nvSpPr>
          <p:spPr bwMode="auto">
            <a:xfrm>
              <a:off x="411" y="1240"/>
              <a:ext cx="4856" cy="2466"/>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hangingPunct="0">
                <a:defRPr/>
              </a:pPr>
              <a:endParaRPr lang="zh-CN" altLang="en-US" sz="1396">
                <a:solidFill>
                  <a:srgbClr val="368AD6"/>
                </a:solidFill>
              </a:endParaRPr>
            </a:p>
          </p:txBody>
        </p:sp>
        <p:sp>
          <p:nvSpPr>
            <p:cNvPr id="7" name="Oval 5"/>
            <p:cNvSpPr>
              <a:spLocks noChangeArrowheads="1"/>
            </p:cNvSpPr>
            <p:nvPr/>
          </p:nvSpPr>
          <p:spPr bwMode="auto">
            <a:xfrm>
              <a:off x="1194" y="1830"/>
              <a:ext cx="3407" cy="1313"/>
            </a:xfrm>
            <a:prstGeom prst="ellipse">
              <a:avLst/>
            </a:prstGeom>
            <a:solidFill>
              <a:schemeClr val="bg1"/>
            </a:solidFill>
            <a:ln>
              <a:noFill/>
            </a:ln>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hangingPunct="0"/>
              <a:endParaRPr lang="zh-CN" altLang="en-US" sz="1396">
                <a:solidFill>
                  <a:srgbClr val="368AD6"/>
                </a:solidFill>
              </a:endParaRPr>
            </a:p>
          </p:txBody>
        </p:sp>
        <p:pic>
          <p:nvPicPr>
            <p:cNvPr id="8"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1" y="2083"/>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24"/>
            <p:cNvGrpSpPr/>
            <p:nvPr/>
          </p:nvGrpSpPr>
          <p:grpSpPr bwMode="auto">
            <a:xfrm>
              <a:off x="1385" y="2250"/>
              <a:ext cx="568" cy="309"/>
              <a:chOff x="130" y="1123"/>
              <a:chExt cx="568" cy="309"/>
            </a:xfrm>
          </p:grpSpPr>
          <p:sp>
            <p:nvSpPr>
              <p:cNvPr id="74"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5"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6"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7"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8"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9"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80"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81"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82"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83"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84"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grpSp>
        <p:pic>
          <p:nvPicPr>
            <p:cNvPr id="10" name="Picture 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0" y="2662"/>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3" y="2802"/>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6" y="2613"/>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0" y="2085"/>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78"/>
            <p:cNvSpPr txBox="1">
              <a:spLocks noChangeArrowheads="1"/>
            </p:cNvSpPr>
            <p:nvPr/>
          </p:nvSpPr>
          <p:spPr bwMode="auto">
            <a:xfrm>
              <a:off x="2204" y="2345"/>
              <a:ext cx="1408" cy="261"/>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596" b="1">
                  <a:solidFill>
                    <a:srgbClr val="CC00CC"/>
                  </a:solidFill>
                  <a:latin typeface="Times New Roman" panose="02020603050405020304" pitchFamily="18" charset="0"/>
                  <a:ea typeface="微软雅黑" panose="020B0503020204020204" pitchFamily="34" charset="-122"/>
                </a:rPr>
                <a:t>互联网的核心部分</a:t>
              </a:r>
            </a:p>
          </p:txBody>
        </p:sp>
        <p:sp>
          <p:nvSpPr>
            <p:cNvPr id="15" name="Text Box 79"/>
            <p:cNvSpPr txBox="1">
              <a:spLocks noChangeArrowheads="1"/>
            </p:cNvSpPr>
            <p:nvPr/>
          </p:nvSpPr>
          <p:spPr bwMode="auto">
            <a:xfrm>
              <a:off x="2190" y="1436"/>
              <a:ext cx="1408" cy="261"/>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596" b="1" dirty="0">
                  <a:solidFill>
                    <a:srgbClr val="0000FF"/>
                  </a:solidFill>
                  <a:latin typeface="Times New Roman" panose="02020603050405020304" pitchFamily="18" charset="0"/>
                  <a:ea typeface="微软雅黑" panose="020B0503020204020204" pitchFamily="34" charset="-122"/>
                </a:rPr>
                <a:t>互联网的边缘部分</a:t>
              </a:r>
            </a:p>
          </p:txBody>
        </p:sp>
        <p:sp>
          <p:nvSpPr>
            <p:cNvPr id="16" name="Text Box 1523"/>
            <p:cNvSpPr txBox="1">
              <a:spLocks noChangeArrowheads="1"/>
            </p:cNvSpPr>
            <p:nvPr/>
          </p:nvSpPr>
          <p:spPr bwMode="auto">
            <a:xfrm>
              <a:off x="670" y="2074"/>
              <a:ext cx="38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97" b="1">
                  <a:solidFill>
                    <a:srgbClr val="0000FF"/>
                  </a:solidFill>
                  <a:latin typeface="Times New Roman" panose="02020603050405020304" pitchFamily="18" charset="0"/>
                  <a:ea typeface="微软雅黑" panose="020B0503020204020204" pitchFamily="34" charset="-122"/>
                </a:rPr>
                <a:t>主机</a:t>
              </a:r>
            </a:p>
          </p:txBody>
        </p:sp>
        <p:pic>
          <p:nvPicPr>
            <p:cNvPr id="17" name="Picture 115"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5" y="1663"/>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 y="2300"/>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17"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 y="3022"/>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8"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2" y="324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1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1" y="3082"/>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2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0" y="2335"/>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21"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1" y="1598"/>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1523"/>
            <p:cNvSpPr txBox="1">
              <a:spLocks noChangeArrowheads="1"/>
            </p:cNvSpPr>
            <p:nvPr/>
          </p:nvSpPr>
          <p:spPr bwMode="auto">
            <a:xfrm>
              <a:off x="2024" y="1873"/>
              <a:ext cx="49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97" b="1">
                  <a:solidFill>
                    <a:srgbClr val="0000FF"/>
                  </a:solidFill>
                  <a:latin typeface="Times New Roman" panose="02020603050405020304" pitchFamily="18" charset="0"/>
                  <a:ea typeface="微软雅黑" panose="020B0503020204020204" pitchFamily="34" charset="-122"/>
                </a:rPr>
                <a:t>路由器</a:t>
              </a:r>
            </a:p>
          </p:txBody>
        </p:sp>
        <p:sp>
          <p:nvSpPr>
            <p:cNvPr id="25" name="Text Box 1523"/>
            <p:cNvSpPr txBox="1">
              <a:spLocks noChangeArrowheads="1"/>
            </p:cNvSpPr>
            <p:nvPr/>
          </p:nvSpPr>
          <p:spPr bwMode="auto">
            <a:xfrm>
              <a:off x="1482" y="2312"/>
              <a:ext cx="38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97" b="1">
                  <a:solidFill>
                    <a:srgbClr val="0000FF"/>
                  </a:solidFill>
                  <a:latin typeface="Times New Roman" panose="02020603050405020304" pitchFamily="18" charset="0"/>
                  <a:ea typeface="微软雅黑" panose="020B0503020204020204" pitchFamily="34" charset="-122"/>
                </a:rPr>
                <a:t>网络</a:t>
              </a:r>
            </a:p>
          </p:txBody>
        </p:sp>
        <p:grpSp>
          <p:nvGrpSpPr>
            <p:cNvPr id="26" name="Group 126"/>
            <p:cNvGrpSpPr/>
            <p:nvPr/>
          </p:nvGrpSpPr>
          <p:grpSpPr bwMode="auto">
            <a:xfrm>
              <a:off x="2182" y="2681"/>
              <a:ext cx="568" cy="309"/>
              <a:chOff x="130" y="1123"/>
              <a:chExt cx="568" cy="309"/>
            </a:xfrm>
          </p:grpSpPr>
          <p:sp>
            <p:nvSpPr>
              <p:cNvPr id="63"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4"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5"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6"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7"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8"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9"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0"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71"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72"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73"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grpSp>
        <p:grpSp>
          <p:nvGrpSpPr>
            <p:cNvPr id="27" name="Group 138"/>
            <p:cNvGrpSpPr/>
            <p:nvPr/>
          </p:nvGrpSpPr>
          <p:grpSpPr bwMode="auto">
            <a:xfrm>
              <a:off x="3243" y="2659"/>
              <a:ext cx="568" cy="309"/>
              <a:chOff x="130" y="1123"/>
              <a:chExt cx="568" cy="309"/>
            </a:xfrm>
          </p:grpSpPr>
          <p:sp>
            <p:nvSpPr>
              <p:cNvPr id="52"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53"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54"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55"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56"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57"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58"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59"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60"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61"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62"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grpSp>
        <p:grpSp>
          <p:nvGrpSpPr>
            <p:cNvPr id="28" name="Group 150"/>
            <p:cNvGrpSpPr/>
            <p:nvPr/>
          </p:nvGrpSpPr>
          <p:grpSpPr bwMode="auto">
            <a:xfrm>
              <a:off x="3706" y="2216"/>
              <a:ext cx="568" cy="309"/>
              <a:chOff x="130" y="1123"/>
              <a:chExt cx="568" cy="309"/>
            </a:xfrm>
          </p:grpSpPr>
          <p:sp>
            <p:nvSpPr>
              <p:cNvPr id="41"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2"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3"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4"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5"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6"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7"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8"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49"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50"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51"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grpSp>
        <p:grpSp>
          <p:nvGrpSpPr>
            <p:cNvPr id="29" name="Group 162"/>
            <p:cNvGrpSpPr/>
            <p:nvPr/>
          </p:nvGrpSpPr>
          <p:grpSpPr bwMode="auto">
            <a:xfrm>
              <a:off x="2643" y="1933"/>
              <a:ext cx="568" cy="309"/>
              <a:chOff x="130" y="1123"/>
              <a:chExt cx="568" cy="309"/>
            </a:xfrm>
          </p:grpSpPr>
          <p:sp>
            <p:nvSpPr>
              <p:cNvPr id="30"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31"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32"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33"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34"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35"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36"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37"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396">
                  <a:solidFill>
                    <a:srgbClr val="368AD6"/>
                  </a:solidFill>
                </a:endParaRPr>
              </a:p>
            </p:txBody>
          </p:sp>
          <p:sp>
            <p:nvSpPr>
              <p:cNvPr id="38"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39"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sp>
            <p:nvSpPr>
              <p:cNvPr id="40"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sz="1795"/>
              </a:p>
            </p:txBody>
          </p:sp>
        </p:grpSp>
      </p:grpSp>
    </p:spTree>
    <p:extLst>
      <p:ext uri="{BB962C8B-B14F-4D97-AF65-F5344CB8AC3E}">
        <p14:creationId xmlns:p14="http://schemas.microsoft.com/office/powerpoint/2010/main" val="38203649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AutoShape 5"/>
          <p:cNvSpPr>
            <a:spLocks noChangeArrowheads="1"/>
          </p:cNvSpPr>
          <p:nvPr/>
        </p:nvSpPr>
        <p:spPr bwMode="auto">
          <a:xfrm>
            <a:off x="503669" y="1853519"/>
            <a:ext cx="8031341"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59747" name="Rectangle 6"/>
          <p:cNvSpPr>
            <a:spLocks noChangeArrowheads="1"/>
          </p:cNvSpPr>
          <p:nvPr/>
        </p:nvSpPr>
        <p:spPr bwMode="auto">
          <a:xfrm>
            <a:off x="2863811" y="1829772"/>
            <a:ext cx="3764589"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1994" b="1">
                <a:solidFill>
                  <a:schemeClr val="bg1"/>
                </a:solidFill>
                <a:ea typeface="微软雅黑" panose="020B0503020204020204" pitchFamily="34" charset="-122"/>
              </a:rPr>
              <a:t>协议</a:t>
            </a:r>
            <a:r>
              <a:rPr lang="zh-CN" altLang="en-US" sz="1994" b="1">
                <a:solidFill>
                  <a:schemeClr val="bg1"/>
                </a:solidFill>
                <a:ea typeface="微软雅黑" panose="020B0503020204020204" pitchFamily="34" charset="-122"/>
              </a:rPr>
              <a:t>和</a:t>
            </a:r>
            <a:r>
              <a:rPr lang="zh-CN" altLang="zh-CN" sz="1994" b="1">
                <a:solidFill>
                  <a:schemeClr val="bg1"/>
                </a:solidFill>
                <a:ea typeface="微软雅黑" panose="020B0503020204020204" pitchFamily="34" charset="-122"/>
              </a:rPr>
              <a:t>服务在概念上是不一样的</a:t>
            </a:r>
            <a:endParaRPr lang="zh-CN" altLang="en-US" sz="1994" b="1">
              <a:solidFill>
                <a:schemeClr val="bg1"/>
              </a:solidFill>
              <a:ea typeface="微软雅黑" panose="020B0503020204020204" pitchFamily="34" charset="-122"/>
            </a:endParaRPr>
          </a:p>
        </p:txBody>
      </p:sp>
      <p:sp>
        <p:nvSpPr>
          <p:cNvPr id="159748" name="Rectangle 68"/>
          <p:cNvSpPr>
            <a:spLocks noChangeArrowheads="1"/>
          </p:cNvSpPr>
          <p:nvPr/>
        </p:nvSpPr>
        <p:spPr bwMode="auto">
          <a:xfrm>
            <a:off x="503669" y="2249292"/>
            <a:ext cx="8031340" cy="2624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940" indent="-341940">
              <a:lnSpc>
                <a:spcPts val="3291"/>
              </a:lnSpc>
              <a:buClr>
                <a:srgbClr val="0070C0"/>
              </a:buClr>
              <a:buFont typeface="Wingdings" panose="05000000000000000000" pitchFamily="2" charset="2"/>
              <a:buChar char="l"/>
            </a:pPr>
            <a:r>
              <a:rPr lang="zh-CN" altLang="zh-CN" sz="1994" b="1" dirty="0">
                <a:latin typeface="微软雅黑" panose="020B0503020204020204" pitchFamily="34" charset="-122"/>
                <a:ea typeface="微软雅黑" panose="020B0503020204020204" pitchFamily="34" charset="-122"/>
              </a:rPr>
              <a:t>协议的实现保证了能够向上一层提供服务</a:t>
            </a:r>
            <a:r>
              <a:rPr lang="zh-CN" altLang="en-US" sz="1994" b="1" dirty="0">
                <a:latin typeface="微软雅黑" panose="020B0503020204020204" pitchFamily="34" charset="-122"/>
                <a:ea typeface="微软雅黑" panose="020B0503020204020204" pitchFamily="34" charset="-122"/>
              </a:rPr>
              <a:t>。</a:t>
            </a:r>
            <a:endParaRPr lang="en-US" altLang="zh-CN" sz="1994" b="1" dirty="0">
              <a:latin typeface="微软雅黑" panose="020B0503020204020204" pitchFamily="34" charset="-122"/>
              <a:ea typeface="微软雅黑" panose="020B0503020204020204" pitchFamily="34" charset="-122"/>
            </a:endParaRPr>
          </a:p>
          <a:p>
            <a:pPr marL="341940" indent="-34194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本层的服务用户</a:t>
            </a:r>
            <a:r>
              <a:rPr lang="zh-CN" altLang="en-US" sz="1994" b="1" dirty="0">
                <a:solidFill>
                  <a:srgbClr val="0000FF"/>
                </a:solidFill>
                <a:latin typeface="微软雅黑" panose="020B0503020204020204" pitchFamily="34" charset="-122"/>
                <a:ea typeface="微软雅黑" panose="020B0503020204020204" pitchFamily="34" charset="-122"/>
              </a:rPr>
              <a:t>只能看见服务</a:t>
            </a:r>
            <a:r>
              <a:rPr lang="zh-CN" altLang="en-US" sz="1994" b="1" dirty="0">
                <a:latin typeface="微软雅黑" panose="020B0503020204020204" pitchFamily="34" charset="-122"/>
                <a:ea typeface="微软雅黑" panose="020B0503020204020204" pitchFamily="34" charset="-122"/>
              </a:rPr>
              <a:t>而无法看见下面的协议。即下面的协议对上面的服务用户是</a:t>
            </a:r>
            <a:r>
              <a:rPr lang="zh-CN" altLang="en-US" sz="1994" b="1" dirty="0">
                <a:solidFill>
                  <a:srgbClr val="0000FF"/>
                </a:solidFill>
                <a:latin typeface="微软雅黑" panose="020B0503020204020204" pitchFamily="34" charset="-122"/>
                <a:ea typeface="微软雅黑" panose="020B0503020204020204" pitchFamily="34" charset="-122"/>
              </a:rPr>
              <a:t>透明</a:t>
            </a:r>
            <a:r>
              <a:rPr lang="zh-CN" altLang="en-US" sz="1994" b="1" dirty="0">
                <a:latin typeface="微软雅黑" panose="020B0503020204020204" pitchFamily="34" charset="-122"/>
                <a:ea typeface="微软雅黑" panose="020B0503020204020204" pitchFamily="34" charset="-122"/>
              </a:rPr>
              <a:t>的。 </a:t>
            </a:r>
          </a:p>
          <a:p>
            <a:pPr marL="341940" indent="-34194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协议是“</a:t>
            </a:r>
            <a:r>
              <a:rPr lang="zh-CN" altLang="en-US" sz="1994" b="1" dirty="0">
                <a:solidFill>
                  <a:srgbClr val="0000FF"/>
                </a:solidFill>
                <a:latin typeface="微软雅黑" panose="020B0503020204020204" pitchFamily="34" charset="-122"/>
                <a:ea typeface="微软雅黑" panose="020B0503020204020204" pitchFamily="34" charset="-122"/>
              </a:rPr>
              <a:t>水平的</a:t>
            </a:r>
            <a:r>
              <a:rPr lang="zh-CN" altLang="en-US" sz="1994" b="1" dirty="0">
                <a:latin typeface="微软雅黑" panose="020B0503020204020204" pitchFamily="34" charset="-122"/>
                <a:ea typeface="微软雅黑" panose="020B0503020204020204" pitchFamily="34" charset="-122"/>
              </a:rPr>
              <a:t>”，即协议是控制对等实体之间通信的规则。</a:t>
            </a:r>
          </a:p>
          <a:p>
            <a:pPr marL="341940" indent="-34194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服务是“</a:t>
            </a:r>
            <a:r>
              <a:rPr lang="zh-CN" altLang="en-US" sz="1994" b="1" dirty="0">
                <a:solidFill>
                  <a:srgbClr val="0000FF"/>
                </a:solidFill>
                <a:latin typeface="微软雅黑" panose="020B0503020204020204" pitchFamily="34" charset="-122"/>
                <a:ea typeface="微软雅黑" panose="020B0503020204020204" pitchFamily="34" charset="-122"/>
              </a:rPr>
              <a:t>垂直的</a:t>
            </a:r>
            <a:r>
              <a:rPr lang="zh-CN" altLang="en-US" sz="1994" b="1" dirty="0">
                <a:latin typeface="微软雅黑" panose="020B0503020204020204" pitchFamily="34" charset="-122"/>
                <a:ea typeface="微软雅黑" panose="020B0503020204020204" pitchFamily="34" charset="-122"/>
              </a:rPr>
              <a:t>”，即服务是由下层向上层通过层间接口提供的。</a:t>
            </a:r>
            <a:endParaRPr lang="en-US" altLang="zh-CN" sz="1994" b="1" dirty="0">
              <a:latin typeface="微软雅黑" panose="020B0503020204020204" pitchFamily="34" charset="-122"/>
              <a:ea typeface="微软雅黑" panose="020B0503020204020204" pitchFamily="34" charset="-122"/>
            </a:endParaRPr>
          </a:p>
          <a:p>
            <a:pPr marL="341940" indent="-341940">
              <a:lnSpc>
                <a:spcPts val="3291"/>
              </a:lnSpc>
              <a:buClr>
                <a:srgbClr val="0070C0"/>
              </a:buClr>
              <a:buFont typeface="Wingdings" panose="05000000000000000000" pitchFamily="2" charset="2"/>
              <a:buChar char="l"/>
            </a:pPr>
            <a:r>
              <a:rPr lang="zh-CN" altLang="zh-CN" sz="1994" b="1" dirty="0">
                <a:latin typeface="微软雅黑" panose="020B0503020204020204" pitchFamily="34" charset="-122"/>
                <a:ea typeface="微软雅黑" panose="020B0503020204020204" pitchFamily="34" charset="-122"/>
              </a:rPr>
              <a:t>上层使用</a:t>
            </a:r>
            <a:r>
              <a:rPr lang="zh-CN" altLang="en-US" sz="1994" b="1" dirty="0">
                <a:solidFill>
                  <a:srgbClr val="0000FF"/>
                </a:solidFill>
                <a:latin typeface="微软雅黑" panose="020B0503020204020204" pitchFamily="34" charset="-122"/>
                <a:ea typeface="微软雅黑" panose="020B0503020204020204" pitchFamily="34" charset="-122"/>
              </a:rPr>
              <a:t>服务原语</a:t>
            </a:r>
            <a:r>
              <a:rPr lang="zh-CN" altLang="en-US" sz="1994" b="1" dirty="0">
                <a:latin typeface="微软雅黑" panose="020B0503020204020204" pitchFamily="34" charset="-122"/>
                <a:ea typeface="微软雅黑" panose="020B0503020204020204" pitchFamily="34" charset="-122"/>
              </a:rPr>
              <a:t>获得</a:t>
            </a:r>
            <a:r>
              <a:rPr lang="zh-CN" altLang="zh-CN" sz="1994" b="1" dirty="0">
                <a:latin typeface="微软雅黑" panose="020B0503020204020204" pitchFamily="34" charset="-122"/>
                <a:ea typeface="微软雅黑" panose="020B0503020204020204" pitchFamily="34" charset="-122"/>
              </a:rPr>
              <a:t>下层所提供的服务</a:t>
            </a:r>
            <a:r>
              <a:rPr lang="zh-CN" altLang="en-US" sz="1994"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5673757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AutoShape 5"/>
          <p:cNvSpPr>
            <a:spLocks noChangeArrowheads="1"/>
          </p:cNvSpPr>
          <p:nvPr/>
        </p:nvSpPr>
        <p:spPr bwMode="auto">
          <a:xfrm>
            <a:off x="503669" y="1743843"/>
            <a:ext cx="8031341" cy="353029"/>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sz="1795"/>
          </a:p>
        </p:txBody>
      </p:sp>
      <p:sp>
        <p:nvSpPr>
          <p:cNvPr id="160771" name="Rectangle 6"/>
          <p:cNvSpPr>
            <a:spLocks noChangeArrowheads="1"/>
          </p:cNvSpPr>
          <p:nvPr/>
        </p:nvSpPr>
        <p:spPr bwMode="auto">
          <a:xfrm>
            <a:off x="3832598" y="1720096"/>
            <a:ext cx="1462775" cy="40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1994" b="1" dirty="0">
                <a:solidFill>
                  <a:schemeClr val="bg1"/>
                </a:solidFill>
                <a:ea typeface="微软雅黑" panose="020B0503020204020204" pitchFamily="34" charset="-122"/>
              </a:rPr>
              <a:t>服务</a:t>
            </a:r>
            <a:r>
              <a:rPr lang="zh-CN" altLang="en-US" sz="1994" b="1" dirty="0">
                <a:solidFill>
                  <a:schemeClr val="bg1"/>
                </a:solidFill>
                <a:ea typeface="微软雅黑" panose="020B0503020204020204" pitchFamily="34" charset="-122"/>
              </a:rPr>
              <a:t>访问点</a:t>
            </a:r>
          </a:p>
        </p:txBody>
      </p:sp>
      <p:sp>
        <p:nvSpPr>
          <p:cNvPr id="160772" name="Rectangle 68"/>
          <p:cNvSpPr>
            <a:spLocks noChangeArrowheads="1"/>
          </p:cNvSpPr>
          <p:nvPr/>
        </p:nvSpPr>
        <p:spPr bwMode="auto">
          <a:xfrm>
            <a:off x="503669" y="2139615"/>
            <a:ext cx="8031340" cy="3046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940" indent="-341940">
              <a:lnSpc>
                <a:spcPts val="3291"/>
              </a:lnSpc>
              <a:buClr>
                <a:srgbClr val="0070C0"/>
              </a:buClr>
              <a:buFont typeface="Wingdings" panose="05000000000000000000" pitchFamily="2" charset="2"/>
              <a:buChar char="l"/>
            </a:pPr>
            <a:r>
              <a:rPr lang="zh-CN" altLang="en-US" sz="1994" b="1" dirty="0">
                <a:latin typeface="微软雅黑" panose="020B0503020204020204" pitchFamily="34" charset="-122"/>
                <a:ea typeface="微软雅黑" panose="020B0503020204020204" pitchFamily="34" charset="-122"/>
              </a:rPr>
              <a:t>同一系统相邻两层的实体进行交互的地方，称为</a:t>
            </a:r>
            <a:r>
              <a:rPr lang="zh-CN" altLang="en-US" sz="1994" b="1" dirty="0">
                <a:solidFill>
                  <a:srgbClr val="0000FF"/>
                </a:solidFill>
                <a:latin typeface="微软雅黑" panose="020B0503020204020204" pitchFamily="34" charset="-122"/>
                <a:ea typeface="微软雅黑" panose="020B0503020204020204" pitchFamily="34" charset="-122"/>
              </a:rPr>
              <a:t>服务访问点 </a:t>
            </a:r>
            <a:r>
              <a:rPr lang="en-US" altLang="zh-CN" sz="1994" b="1" dirty="0">
                <a:solidFill>
                  <a:srgbClr val="0000FF"/>
                </a:solidFill>
                <a:latin typeface="微软雅黑" panose="020B0503020204020204" pitchFamily="34" charset="-122"/>
                <a:ea typeface="微软雅黑" panose="020B0503020204020204" pitchFamily="34" charset="-122"/>
              </a:rPr>
              <a:t>SAP</a:t>
            </a:r>
            <a:r>
              <a:rPr lang="en-US" altLang="zh-CN" sz="1994" b="1" dirty="0">
                <a:latin typeface="微软雅黑" panose="020B0503020204020204" pitchFamily="34" charset="-122"/>
                <a:ea typeface="微软雅黑" panose="020B0503020204020204" pitchFamily="34" charset="-122"/>
              </a:rPr>
              <a:t> (Service Access Point)</a:t>
            </a:r>
            <a:r>
              <a:rPr lang="zh-CN" altLang="en-US" sz="1994" b="1" dirty="0">
                <a:latin typeface="微软雅黑" panose="020B0503020204020204" pitchFamily="34" charset="-122"/>
                <a:ea typeface="微软雅黑" panose="020B0503020204020204" pitchFamily="34" charset="-122"/>
              </a:rPr>
              <a:t>。 </a:t>
            </a:r>
            <a:endParaRPr lang="en-US" altLang="zh-CN" sz="1994" b="1" dirty="0">
              <a:latin typeface="微软雅黑" panose="020B0503020204020204" pitchFamily="34" charset="-122"/>
              <a:ea typeface="微软雅黑" panose="020B0503020204020204" pitchFamily="34" charset="-122"/>
            </a:endParaRPr>
          </a:p>
          <a:p>
            <a:pPr marL="341940" indent="-341940">
              <a:lnSpc>
                <a:spcPts val="3291"/>
              </a:lnSpc>
              <a:buClr>
                <a:srgbClr val="0070C0"/>
              </a:buClr>
              <a:buFont typeface="Wingdings" panose="05000000000000000000" pitchFamily="2" charset="2"/>
              <a:buChar char="l"/>
            </a:pPr>
            <a:r>
              <a:rPr lang="zh-CN" altLang="zh-CN" sz="1994" b="1" dirty="0">
                <a:latin typeface="微软雅黑" panose="020B0503020204020204" pitchFamily="34" charset="-122"/>
                <a:ea typeface="微软雅黑" panose="020B0503020204020204" pitchFamily="34" charset="-122"/>
              </a:rPr>
              <a:t>服务访问点</a:t>
            </a:r>
            <a:r>
              <a:rPr lang="en-US" altLang="zh-CN" sz="1994" b="1" dirty="0">
                <a:latin typeface="微软雅黑" panose="020B0503020204020204" pitchFamily="34" charset="-122"/>
                <a:ea typeface="微软雅黑" panose="020B0503020204020204" pitchFamily="34" charset="-122"/>
              </a:rPr>
              <a:t>SAP</a:t>
            </a:r>
            <a:r>
              <a:rPr lang="zh-CN" altLang="zh-CN" sz="1994" b="1" dirty="0">
                <a:latin typeface="微软雅黑" panose="020B0503020204020204" pitchFamily="34" charset="-122"/>
                <a:ea typeface="微软雅黑" panose="020B0503020204020204" pitchFamily="34" charset="-122"/>
              </a:rPr>
              <a:t>是一个抽象的概念，它实际上就是一个逻辑接口</a:t>
            </a:r>
            <a:r>
              <a:rPr lang="zh-CN" altLang="en-US" sz="1994" b="1" dirty="0">
                <a:latin typeface="微软雅黑" panose="020B0503020204020204" pitchFamily="34" charset="-122"/>
                <a:ea typeface="微软雅黑" panose="020B0503020204020204" pitchFamily="34" charset="-122"/>
              </a:rPr>
              <a:t>。</a:t>
            </a:r>
            <a:endParaRPr lang="en-US" altLang="zh-CN" sz="1994" b="1" dirty="0">
              <a:latin typeface="微软雅黑" panose="020B0503020204020204" pitchFamily="34" charset="-122"/>
              <a:ea typeface="微软雅黑" panose="020B0503020204020204" pitchFamily="34" charset="-122"/>
            </a:endParaRPr>
          </a:p>
          <a:p>
            <a:pPr marL="341940" indent="-341940">
              <a:lnSpc>
                <a:spcPts val="3291"/>
              </a:lnSpc>
              <a:buClr>
                <a:srgbClr val="0070C0"/>
              </a:buClr>
              <a:buFont typeface="Wingdings" panose="05000000000000000000" pitchFamily="2" charset="2"/>
              <a:buChar char="l"/>
            </a:pPr>
            <a:r>
              <a:rPr lang="en-US" altLang="zh-CN" sz="1994" b="1" dirty="0">
                <a:latin typeface="微软雅黑" panose="020B0503020204020204" pitchFamily="34" charset="-122"/>
                <a:ea typeface="微软雅黑" panose="020B0503020204020204" pitchFamily="34" charset="-122"/>
              </a:rPr>
              <a:t>OSI</a:t>
            </a:r>
            <a:r>
              <a:rPr lang="zh-CN" altLang="zh-CN" sz="1994" b="1" dirty="0">
                <a:latin typeface="微软雅黑" panose="020B0503020204020204" pitchFamily="34" charset="-122"/>
                <a:ea typeface="微软雅黑" panose="020B0503020204020204" pitchFamily="34" charset="-122"/>
              </a:rPr>
              <a:t>把层与层之间交换的数据的单位称为</a:t>
            </a:r>
            <a:r>
              <a:rPr lang="zh-CN" altLang="zh-CN" sz="1994" b="1" dirty="0">
                <a:solidFill>
                  <a:srgbClr val="0000FF"/>
                </a:solidFill>
                <a:latin typeface="微软雅黑" panose="020B0503020204020204" pitchFamily="34" charset="-122"/>
                <a:ea typeface="微软雅黑" panose="020B0503020204020204" pitchFamily="34" charset="-122"/>
              </a:rPr>
              <a:t>服务数据单元</a:t>
            </a:r>
            <a:r>
              <a:rPr lang="en-US" altLang="zh-CN" sz="1994" b="1" dirty="0">
                <a:solidFill>
                  <a:srgbClr val="0000FF"/>
                </a:solidFill>
                <a:latin typeface="微软雅黑" panose="020B0503020204020204" pitchFamily="34" charset="-122"/>
                <a:ea typeface="微软雅黑" panose="020B0503020204020204" pitchFamily="34" charset="-122"/>
              </a:rPr>
              <a:t> SDU</a:t>
            </a:r>
            <a:r>
              <a:rPr lang="en-US" altLang="zh-CN" sz="1994" b="1" dirty="0">
                <a:latin typeface="微软雅黑" panose="020B0503020204020204" pitchFamily="34" charset="-122"/>
                <a:ea typeface="微软雅黑" panose="020B0503020204020204" pitchFamily="34" charset="-122"/>
              </a:rPr>
              <a:t> (Service Data Unit)</a:t>
            </a:r>
            <a:r>
              <a:rPr lang="zh-CN" altLang="en-US" sz="1994" b="1" dirty="0">
                <a:latin typeface="微软雅黑" panose="020B0503020204020204" pitchFamily="34" charset="-122"/>
                <a:ea typeface="微软雅黑" panose="020B0503020204020204" pitchFamily="34" charset="-122"/>
              </a:rPr>
              <a:t>。</a:t>
            </a:r>
            <a:endParaRPr lang="en-US" altLang="zh-CN" sz="1994" b="1" dirty="0">
              <a:latin typeface="微软雅黑" panose="020B0503020204020204" pitchFamily="34" charset="-122"/>
              <a:ea typeface="微软雅黑" panose="020B0503020204020204" pitchFamily="34" charset="-122"/>
            </a:endParaRPr>
          </a:p>
          <a:p>
            <a:pPr marL="341940" indent="-341940">
              <a:lnSpc>
                <a:spcPts val="3291"/>
              </a:lnSpc>
              <a:buClr>
                <a:srgbClr val="0070C0"/>
              </a:buClr>
              <a:buFont typeface="Wingdings" panose="05000000000000000000" pitchFamily="2" charset="2"/>
              <a:buChar char="l"/>
            </a:pPr>
            <a:r>
              <a:rPr lang="en-US" altLang="zh-CN" sz="1994" b="1" dirty="0">
                <a:latin typeface="微软雅黑" panose="020B0503020204020204" pitchFamily="34" charset="-122"/>
                <a:ea typeface="微软雅黑" panose="020B0503020204020204" pitchFamily="34" charset="-122"/>
              </a:rPr>
              <a:t>SDU </a:t>
            </a:r>
            <a:r>
              <a:rPr lang="zh-CN" altLang="zh-CN" sz="1994" b="1" dirty="0">
                <a:latin typeface="微软雅黑" panose="020B0503020204020204" pitchFamily="34" charset="-122"/>
                <a:ea typeface="微软雅黑" panose="020B0503020204020204" pitchFamily="34" charset="-122"/>
              </a:rPr>
              <a:t>可以与</a:t>
            </a:r>
            <a:r>
              <a:rPr lang="en-US" altLang="zh-CN" sz="1994" b="1" dirty="0">
                <a:latin typeface="微软雅黑" panose="020B0503020204020204" pitchFamily="34" charset="-122"/>
                <a:ea typeface="微软雅黑" panose="020B0503020204020204" pitchFamily="34" charset="-122"/>
              </a:rPr>
              <a:t> PDU </a:t>
            </a:r>
            <a:r>
              <a:rPr lang="zh-CN" altLang="zh-CN" sz="1994" b="1" dirty="0">
                <a:latin typeface="微软雅黑" panose="020B0503020204020204" pitchFamily="34" charset="-122"/>
                <a:ea typeface="微软雅黑" panose="020B0503020204020204" pitchFamily="34" charset="-122"/>
              </a:rPr>
              <a:t>不一样</a:t>
            </a:r>
            <a:r>
              <a:rPr lang="zh-CN" altLang="en-US" sz="1994" b="1" dirty="0">
                <a:latin typeface="微软雅黑" panose="020B0503020204020204" pitchFamily="34" charset="-122"/>
                <a:ea typeface="微软雅黑" panose="020B0503020204020204" pitchFamily="34" charset="-122"/>
              </a:rPr>
              <a:t>，</a:t>
            </a:r>
            <a:r>
              <a:rPr lang="zh-CN" altLang="zh-CN" sz="1994" b="1" dirty="0">
                <a:latin typeface="微软雅黑" panose="020B0503020204020204" pitchFamily="34" charset="-122"/>
                <a:ea typeface="微软雅黑" panose="020B0503020204020204" pitchFamily="34" charset="-122"/>
              </a:rPr>
              <a:t>例如，可以是多个</a:t>
            </a:r>
            <a:r>
              <a:rPr lang="en-US" altLang="zh-CN" sz="1994" b="1" dirty="0">
                <a:latin typeface="微软雅黑" panose="020B0503020204020204" pitchFamily="34" charset="-122"/>
                <a:ea typeface="微软雅黑" panose="020B0503020204020204" pitchFamily="34" charset="-122"/>
              </a:rPr>
              <a:t> SDU </a:t>
            </a:r>
            <a:r>
              <a:rPr lang="zh-CN" altLang="zh-CN" sz="1994" b="1" dirty="0">
                <a:latin typeface="微软雅黑" panose="020B0503020204020204" pitchFamily="34" charset="-122"/>
                <a:ea typeface="微软雅黑" panose="020B0503020204020204" pitchFamily="34" charset="-122"/>
              </a:rPr>
              <a:t>合成为一个</a:t>
            </a:r>
            <a:r>
              <a:rPr lang="en-US" altLang="zh-CN" sz="1994" b="1" dirty="0">
                <a:latin typeface="微软雅黑" panose="020B0503020204020204" pitchFamily="34" charset="-122"/>
                <a:ea typeface="微软雅黑" panose="020B0503020204020204" pitchFamily="34" charset="-122"/>
              </a:rPr>
              <a:t> PDU</a:t>
            </a:r>
            <a:r>
              <a:rPr lang="zh-CN" altLang="zh-CN" sz="1994" b="1" dirty="0">
                <a:latin typeface="微软雅黑" panose="020B0503020204020204" pitchFamily="34" charset="-122"/>
                <a:ea typeface="微软雅黑" panose="020B0503020204020204" pitchFamily="34" charset="-122"/>
              </a:rPr>
              <a:t>，也可以是一个</a:t>
            </a:r>
            <a:r>
              <a:rPr lang="en-US" altLang="zh-CN" sz="1994" b="1" dirty="0">
                <a:latin typeface="微软雅黑" panose="020B0503020204020204" pitchFamily="34" charset="-122"/>
                <a:ea typeface="微软雅黑" panose="020B0503020204020204" pitchFamily="34" charset="-122"/>
              </a:rPr>
              <a:t> SDU </a:t>
            </a:r>
            <a:r>
              <a:rPr lang="zh-CN" altLang="zh-CN" sz="1994" b="1" dirty="0">
                <a:latin typeface="微软雅黑" panose="020B0503020204020204" pitchFamily="34" charset="-122"/>
                <a:ea typeface="微软雅黑" panose="020B0503020204020204" pitchFamily="34" charset="-122"/>
              </a:rPr>
              <a:t>划分为几个</a:t>
            </a:r>
            <a:r>
              <a:rPr lang="en-US" altLang="zh-CN" sz="1994" b="1" dirty="0">
                <a:latin typeface="微软雅黑" panose="020B0503020204020204" pitchFamily="34" charset="-122"/>
                <a:ea typeface="微软雅黑" panose="020B0503020204020204" pitchFamily="34" charset="-122"/>
              </a:rPr>
              <a:t> PDU</a:t>
            </a:r>
            <a:r>
              <a:rPr lang="zh-CN" altLang="zh-CN" sz="1994" b="1" dirty="0">
                <a:latin typeface="微软雅黑" panose="020B0503020204020204" pitchFamily="34" charset="-122"/>
                <a:ea typeface="微软雅黑" panose="020B0503020204020204" pitchFamily="34" charset="-122"/>
              </a:rPr>
              <a:t>。</a:t>
            </a:r>
            <a:endParaRPr lang="zh-CN" altLang="en-US" sz="1994"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444019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AutoShape 5"/>
          <p:cNvSpPr>
            <a:spLocks noChangeArrowheads="1"/>
          </p:cNvSpPr>
          <p:nvPr/>
        </p:nvSpPr>
        <p:spPr bwMode="auto">
          <a:xfrm>
            <a:off x="503669" y="1592562"/>
            <a:ext cx="8031341" cy="38785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795"/>
          </a:p>
        </p:txBody>
      </p:sp>
      <p:sp>
        <p:nvSpPr>
          <p:cNvPr id="161795" name="Rectangle 6"/>
          <p:cNvSpPr>
            <a:spLocks noChangeArrowheads="1"/>
          </p:cNvSpPr>
          <p:nvPr/>
        </p:nvSpPr>
        <p:spPr bwMode="auto">
          <a:xfrm>
            <a:off x="2289149" y="1586230"/>
            <a:ext cx="4540303" cy="39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994" b="1" dirty="0" smtClean="0">
                <a:solidFill>
                  <a:schemeClr val="bg1"/>
                </a:solidFill>
                <a:latin typeface="微软雅黑" panose="020B0503020204020204" pitchFamily="34" charset="-122"/>
                <a:ea typeface="微软雅黑" panose="020B0503020204020204" pitchFamily="34" charset="-122"/>
              </a:rPr>
              <a:t>1.6.4  </a:t>
            </a:r>
            <a:r>
              <a:rPr lang="zh-CN" altLang="zh-CN" sz="1994" b="1" dirty="0">
                <a:solidFill>
                  <a:schemeClr val="bg1"/>
                </a:solidFill>
                <a:latin typeface="微软雅黑" panose="020B0503020204020204" pitchFamily="34" charset="-122"/>
                <a:ea typeface="微软雅黑" panose="020B0503020204020204" pitchFamily="34" charset="-122"/>
              </a:rPr>
              <a:t>实体、协议、服务和服务访问点</a:t>
            </a:r>
            <a:endParaRPr lang="zh-CN" altLang="en-US" sz="1994" b="1" dirty="0">
              <a:solidFill>
                <a:schemeClr val="bg1"/>
              </a:solidFill>
              <a:latin typeface="微软雅黑" panose="020B0503020204020204" pitchFamily="34" charset="-122"/>
              <a:ea typeface="微软雅黑" panose="020B0503020204020204" pitchFamily="34" charset="-122"/>
            </a:endParaRPr>
          </a:p>
        </p:txBody>
      </p:sp>
      <p:sp>
        <p:nvSpPr>
          <p:cNvPr id="5" name="Rectangle 63"/>
          <p:cNvSpPr>
            <a:spLocks noChangeArrowheads="1"/>
          </p:cNvSpPr>
          <p:nvPr/>
        </p:nvSpPr>
        <p:spPr bwMode="auto">
          <a:xfrm>
            <a:off x="503669" y="3270870"/>
            <a:ext cx="8031341" cy="1504591"/>
          </a:xfrm>
          <a:prstGeom prst="rect">
            <a:avLst/>
          </a:prstGeom>
          <a:solidFill>
            <a:srgbClr val="CDF3CD"/>
          </a:solidFill>
          <a:ln w="9525">
            <a:noFill/>
            <a:prstDash val="dash"/>
            <a:round/>
          </a:ln>
          <a:effectLst/>
          <a:scene3d>
            <a:camera prst="orthographicFront">
              <a:rot lat="0" lon="0" rev="0"/>
            </a:camera>
            <a:lightRig rig="contrasting" dir="t">
              <a:rot lat="0" lon="0" rev="7800000"/>
            </a:lightRig>
          </a:scene3d>
          <a:sp3d>
            <a:bevelT w="139700" h="139700"/>
          </a:sp3d>
        </p:spPr>
        <p:txBody>
          <a:bodyPr wrap="none" anchor="ctr"/>
          <a:lstStyle/>
          <a:p>
            <a:pPr>
              <a:defRPr/>
            </a:pPr>
            <a:endParaRPr lang="zh-CN" altLang="en-US" sz="1396" b="1" dirty="0">
              <a:solidFill>
                <a:srgbClr val="368AD6"/>
              </a:solidFill>
              <a:ea typeface="黑体" panose="02010609060101010101" pitchFamily="49" charset="-122"/>
            </a:endParaRPr>
          </a:p>
        </p:txBody>
      </p:sp>
      <p:sp>
        <p:nvSpPr>
          <p:cNvPr id="161799" name="Rectangle 35"/>
          <p:cNvSpPr>
            <a:spLocks noChangeArrowheads="1"/>
          </p:cNvSpPr>
          <p:nvPr/>
        </p:nvSpPr>
        <p:spPr bwMode="auto">
          <a:xfrm>
            <a:off x="2037438" y="3941868"/>
            <a:ext cx="4787265" cy="569913"/>
          </a:xfrm>
          <a:prstGeom prst="rect">
            <a:avLst/>
          </a:prstGeom>
          <a:solidFill>
            <a:srgbClr val="00B0F0"/>
          </a:solidFill>
          <a:ln>
            <a:noFill/>
          </a:ln>
          <a:extLst/>
        </p:spPr>
        <p:txBody>
          <a:bodyPr wrap="none" anchor="ctr"/>
          <a:lstStyle/>
          <a:p>
            <a:pPr algn="ctr"/>
            <a:endParaRPr kumimoji="1" lang="zh-CN" altLang="zh-CN" sz="1596" b="1">
              <a:latin typeface="微软雅黑" panose="020B0503020204020204" pitchFamily="34" charset="-122"/>
              <a:ea typeface="微软雅黑" panose="020B0503020204020204" pitchFamily="34" charset="-122"/>
            </a:endParaRPr>
          </a:p>
        </p:txBody>
      </p:sp>
      <p:sp>
        <p:nvSpPr>
          <p:cNvPr id="161800" name="Rectangle 36"/>
          <p:cNvSpPr>
            <a:spLocks noChangeArrowheads="1"/>
          </p:cNvSpPr>
          <p:nvPr/>
        </p:nvSpPr>
        <p:spPr bwMode="auto">
          <a:xfrm>
            <a:off x="2746662" y="3837384"/>
            <a:ext cx="188387" cy="189971"/>
          </a:xfrm>
          <a:prstGeom prst="rect">
            <a:avLst/>
          </a:prstGeom>
          <a:solidFill>
            <a:srgbClr val="CC00CC"/>
          </a:solidFill>
          <a:ln w="19050">
            <a:solidFill>
              <a:srgbClr val="CC0000"/>
            </a:solidFill>
            <a:miter lim="800000"/>
          </a:ln>
        </p:spPr>
        <p:txBody>
          <a:bodyPr wrap="none" anchor="ctr"/>
          <a:lstStyle/>
          <a:p>
            <a:endParaRPr lang="zh-CN" altLang="en-US" sz="1596" b="1">
              <a:solidFill>
                <a:srgbClr val="CC00CC"/>
              </a:solidFill>
              <a:latin typeface="微软雅黑" panose="020B0503020204020204" pitchFamily="34" charset="-122"/>
              <a:ea typeface="微软雅黑" panose="020B0503020204020204" pitchFamily="34" charset="-122"/>
            </a:endParaRPr>
          </a:p>
        </p:txBody>
      </p:sp>
      <p:sp>
        <p:nvSpPr>
          <p:cNvPr id="161801" name="Line 37"/>
          <p:cNvSpPr>
            <a:spLocks noChangeShapeType="1"/>
          </p:cNvSpPr>
          <p:nvPr/>
        </p:nvSpPr>
        <p:spPr bwMode="auto">
          <a:xfrm>
            <a:off x="3435306" y="2526586"/>
            <a:ext cx="2032688" cy="0"/>
          </a:xfrm>
          <a:prstGeom prst="line">
            <a:avLst/>
          </a:prstGeom>
          <a:noFill/>
          <a:ln w="28575">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61802" name="Text Box 38"/>
          <p:cNvSpPr txBox="1">
            <a:spLocks noChangeArrowheads="1"/>
          </p:cNvSpPr>
          <p:nvPr/>
        </p:nvSpPr>
        <p:spPr bwMode="auto">
          <a:xfrm>
            <a:off x="3865907" y="2341365"/>
            <a:ext cx="1255391" cy="3371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96" b="1" dirty="0">
                <a:solidFill>
                  <a:srgbClr val="0000FF"/>
                </a:solidFill>
                <a:latin typeface="微软雅黑" panose="020B0503020204020204" pitchFamily="34" charset="-122"/>
                <a:ea typeface="微软雅黑" panose="020B0503020204020204" pitchFamily="34" charset="-122"/>
              </a:rPr>
              <a:t>协议 </a:t>
            </a:r>
            <a:r>
              <a:rPr kumimoji="1" lang="en-US" altLang="zh-CN" sz="1596" b="1" dirty="0">
                <a:solidFill>
                  <a:srgbClr val="0000FF"/>
                </a:solidFill>
                <a:latin typeface="微软雅黑" panose="020B0503020204020204" pitchFamily="34" charset="-122"/>
                <a:ea typeface="微软雅黑" panose="020B0503020204020204" pitchFamily="34" charset="-122"/>
              </a:rPr>
              <a:t>(</a:t>
            </a:r>
            <a:r>
              <a:rPr kumimoji="1" lang="en-US" altLang="zh-CN" sz="1596" b="1" i="1" dirty="0">
                <a:solidFill>
                  <a:srgbClr val="0000FF"/>
                </a:solidFill>
                <a:latin typeface="微软雅黑" panose="020B0503020204020204" pitchFamily="34" charset="-122"/>
                <a:ea typeface="微软雅黑" panose="020B0503020204020204" pitchFamily="34" charset="-122"/>
              </a:rPr>
              <a:t>n</a:t>
            </a:r>
            <a:r>
              <a:rPr kumimoji="1" lang="en-US" altLang="zh-CN" sz="1596" b="1" dirty="0">
                <a:solidFill>
                  <a:srgbClr val="0000FF"/>
                </a:solidFill>
                <a:latin typeface="微软雅黑" panose="020B0503020204020204" pitchFamily="34" charset="-122"/>
                <a:ea typeface="微软雅黑" panose="020B0503020204020204" pitchFamily="34" charset="-122"/>
              </a:rPr>
              <a:t>+1)</a:t>
            </a:r>
          </a:p>
        </p:txBody>
      </p:sp>
      <p:sp>
        <p:nvSpPr>
          <p:cNvPr id="161803" name="Text Box 39"/>
          <p:cNvSpPr txBox="1">
            <a:spLocks noChangeArrowheads="1"/>
          </p:cNvSpPr>
          <p:nvPr/>
        </p:nvSpPr>
        <p:spPr bwMode="auto">
          <a:xfrm>
            <a:off x="2882808" y="3525517"/>
            <a:ext cx="603157"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596" b="1">
                <a:solidFill>
                  <a:srgbClr val="0000FF"/>
                </a:solidFill>
                <a:latin typeface="微软雅黑" panose="020B0503020204020204" pitchFamily="34" charset="-122"/>
                <a:ea typeface="微软雅黑" panose="020B0503020204020204" pitchFamily="34" charset="-122"/>
              </a:rPr>
              <a:t>SAP</a:t>
            </a:r>
          </a:p>
        </p:txBody>
      </p:sp>
      <p:sp>
        <p:nvSpPr>
          <p:cNvPr id="161804" name="Text Box 40"/>
          <p:cNvSpPr txBox="1">
            <a:spLocks noChangeArrowheads="1"/>
          </p:cNvSpPr>
          <p:nvPr/>
        </p:nvSpPr>
        <p:spPr bwMode="auto">
          <a:xfrm>
            <a:off x="5390423" y="3544514"/>
            <a:ext cx="603157" cy="3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596" b="1">
                <a:solidFill>
                  <a:srgbClr val="0000FF"/>
                </a:solidFill>
                <a:latin typeface="微软雅黑" panose="020B0503020204020204" pitchFamily="34" charset="-122"/>
                <a:ea typeface="微软雅黑" panose="020B0503020204020204" pitchFamily="34" charset="-122"/>
              </a:rPr>
              <a:t>SAP</a:t>
            </a:r>
          </a:p>
        </p:txBody>
      </p:sp>
      <p:sp>
        <p:nvSpPr>
          <p:cNvPr id="161805" name="Text Box 41"/>
          <p:cNvSpPr txBox="1">
            <a:spLocks noChangeArrowheads="1"/>
          </p:cNvSpPr>
          <p:nvPr/>
        </p:nvSpPr>
        <p:spPr bwMode="auto">
          <a:xfrm>
            <a:off x="2909720" y="2760884"/>
            <a:ext cx="1008429" cy="338781"/>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96" b="1">
                <a:solidFill>
                  <a:srgbClr val="0000FF"/>
                </a:solidFill>
                <a:latin typeface="微软雅黑" panose="020B0503020204020204" pitchFamily="34" charset="-122"/>
                <a:ea typeface="微软雅黑" panose="020B0503020204020204" pitchFamily="34" charset="-122"/>
              </a:rPr>
              <a:t>交换原语</a:t>
            </a:r>
          </a:p>
        </p:txBody>
      </p:sp>
      <p:sp>
        <p:nvSpPr>
          <p:cNvPr id="161806" name="AutoShape 42"/>
          <p:cNvSpPr>
            <a:spLocks noChangeArrowheads="1"/>
          </p:cNvSpPr>
          <p:nvPr/>
        </p:nvSpPr>
        <p:spPr bwMode="auto">
          <a:xfrm>
            <a:off x="2770408" y="2749802"/>
            <a:ext cx="128231" cy="1071752"/>
          </a:xfrm>
          <a:prstGeom prst="upDownArrow">
            <a:avLst>
              <a:gd name="adj1" fmla="val 50000"/>
              <a:gd name="adj2" fmla="val 181090"/>
            </a:avLst>
          </a:prstGeom>
          <a:solidFill>
            <a:srgbClr val="0098F6"/>
          </a:solidFill>
          <a:ln w="12700">
            <a:solidFill>
              <a:schemeClr val="tx1"/>
            </a:solidFill>
            <a:miter lim="800000"/>
            <a:headEnd type="none" w="med" len="lg"/>
            <a:tailEnd type="none" w="med" len="lg"/>
          </a:ln>
        </p:spPr>
        <p:txBody>
          <a:bodyPr vert="eaVert" wrap="none" anchor="ctr"/>
          <a:lstStyle/>
          <a:p>
            <a:endParaRPr lang="zh-CN" altLang="en-US" sz="1596" b="1">
              <a:latin typeface="微软雅黑" panose="020B0503020204020204" pitchFamily="34" charset="-122"/>
              <a:ea typeface="微软雅黑" panose="020B0503020204020204" pitchFamily="34" charset="-122"/>
            </a:endParaRPr>
          </a:p>
        </p:txBody>
      </p:sp>
      <p:sp>
        <p:nvSpPr>
          <p:cNvPr id="161807" name="Rectangle 43"/>
          <p:cNvSpPr>
            <a:spLocks noChangeArrowheads="1"/>
          </p:cNvSpPr>
          <p:nvPr/>
        </p:nvSpPr>
        <p:spPr bwMode="auto">
          <a:xfrm>
            <a:off x="5898595" y="3837384"/>
            <a:ext cx="191554" cy="189971"/>
          </a:xfrm>
          <a:prstGeom prst="rect">
            <a:avLst/>
          </a:prstGeom>
          <a:solidFill>
            <a:srgbClr val="CC00CC"/>
          </a:solidFill>
          <a:ln w="19050">
            <a:solidFill>
              <a:srgbClr val="CC0000"/>
            </a:solidFill>
            <a:miter lim="800000"/>
          </a:ln>
        </p:spPr>
        <p:txBody>
          <a:bodyPr wrap="none" anchor="ctr"/>
          <a:lstStyle/>
          <a:p>
            <a:endParaRPr lang="zh-CN" altLang="en-US" sz="1596" b="1">
              <a:solidFill>
                <a:srgbClr val="CC00CC"/>
              </a:solidFill>
              <a:latin typeface="微软雅黑" panose="020B0503020204020204" pitchFamily="34" charset="-122"/>
              <a:ea typeface="微软雅黑" panose="020B0503020204020204" pitchFamily="34" charset="-122"/>
            </a:endParaRPr>
          </a:p>
        </p:txBody>
      </p:sp>
      <p:sp>
        <p:nvSpPr>
          <p:cNvPr id="161808" name="AutoShape 44"/>
          <p:cNvSpPr>
            <a:spLocks noChangeArrowheads="1"/>
          </p:cNvSpPr>
          <p:nvPr/>
        </p:nvSpPr>
        <p:spPr bwMode="auto">
          <a:xfrm>
            <a:off x="5920758" y="2749802"/>
            <a:ext cx="129813" cy="1071752"/>
          </a:xfrm>
          <a:prstGeom prst="upDownArrow">
            <a:avLst>
              <a:gd name="adj1" fmla="val 50000"/>
              <a:gd name="adj2" fmla="val 178882"/>
            </a:avLst>
          </a:prstGeom>
          <a:solidFill>
            <a:srgbClr val="0098F6"/>
          </a:solidFill>
          <a:ln w="12700">
            <a:solidFill>
              <a:schemeClr val="tx1"/>
            </a:solidFill>
            <a:miter lim="800000"/>
            <a:headEnd type="none" w="med" len="lg"/>
            <a:tailEnd type="none" w="med" len="lg"/>
          </a:ln>
        </p:spPr>
        <p:txBody>
          <a:bodyPr vert="eaVert" wrap="none" anchor="ctr"/>
          <a:lstStyle/>
          <a:p>
            <a:endParaRPr lang="zh-CN" altLang="en-US" sz="1596" b="1">
              <a:latin typeface="微软雅黑" panose="020B0503020204020204" pitchFamily="34" charset="-122"/>
              <a:ea typeface="微软雅黑" panose="020B0503020204020204" pitchFamily="34" charset="-122"/>
            </a:endParaRPr>
          </a:p>
        </p:txBody>
      </p:sp>
      <p:sp>
        <p:nvSpPr>
          <p:cNvPr id="161809" name="Text Box 45"/>
          <p:cNvSpPr txBox="1">
            <a:spLocks noChangeArrowheads="1"/>
          </p:cNvSpPr>
          <p:nvPr/>
        </p:nvSpPr>
        <p:spPr bwMode="auto">
          <a:xfrm>
            <a:off x="4777766" y="2760884"/>
            <a:ext cx="1008429" cy="3387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96" b="1">
                <a:solidFill>
                  <a:srgbClr val="0000FF"/>
                </a:solidFill>
                <a:latin typeface="微软雅黑" panose="020B0503020204020204" pitchFamily="34" charset="-122"/>
                <a:ea typeface="微软雅黑" panose="020B0503020204020204" pitchFamily="34" charset="-122"/>
              </a:rPr>
              <a:t>交换原语</a:t>
            </a:r>
          </a:p>
        </p:txBody>
      </p:sp>
      <p:sp>
        <p:nvSpPr>
          <p:cNvPr id="161810" name="Rectangle 46"/>
          <p:cNvSpPr>
            <a:spLocks noChangeArrowheads="1"/>
          </p:cNvSpPr>
          <p:nvPr/>
        </p:nvSpPr>
        <p:spPr bwMode="auto">
          <a:xfrm>
            <a:off x="2266985" y="2352446"/>
            <a:ext cx="1147741" cy="394190"/>
          </a:xfrm>
          <a:prstGeom prst="rect">
            <a:avLst/>
          </a:prstGeom>
          <a:solidFill>
            <a:srgbClr val="00FF00"/>
          </a:solidFill>
          <a:ln w="19050">
            <a:solidFill>
              <a:schemeClr val="tx1"/>
            </a:solidFill>
            <a:miter lim="800000"/>
          </a:ln>
        </p:spPr>
        <p:txBody>
          <a:bodyPr wrap="none" anchor="ctr"/>
          <a:lstStyle/>
          <a:p>
            <a:pPr algn="ctr"/>
            <a:endParaRPr kumimoji="1" lang="zh-CN" altLang="zh-CN" sz="1596" b="1">
              <a:latin typeface="微软雅黑" panose="020B0503020204020204" pitchFamily="34" charset="-122"/>
              <a:ea typeface="微软雅黑" panose="020B0503020204020204" pitchFamily="34" charset="-122"/>
            </a:endParaRPr>
          </a:p>
        </p:txBody>
      </p:sp>
      <p:sp>
        <p:nvSpPr>
          <p:cNvPr id="161811" name="Text Box 47"/>
          <p:cNvSpPr txBox="1">
            <a:spLocks noChangeArrowheads="1"/>
          </p:cNvSpPr>
          <p:nvPr/>
        </p:nvSpPr>
        <p:spPr bwMode="auto">
          <a:xfrm>
            <a:off x="2298647" y="2407855"/>
            <a:ext cx="1204732" cy="30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396" b="1" dirty="0">
                <a:latin typeface="微软雅黑" panose="020B0503020204020204" pitchFamily="34" charset="-122"/>
                <a:ea typeface="微软雅黑" panose="020B0503020204020204" pitchFamily="34" charset="-122"/>
              </a:rPr>
              <a:t>实体 </a:t>
            </a:r>
            <a:r>
              <a:rPr kumimoji="1" lang="en-US" altLang="zh-CN" sz="1396" b="1" dirty="0">
                <a:latin typeface="微软雅黑" panose="020B0503020204020204" pitchFamily="34" charset="-122"/>
                <a:ea typeface="微软雅黑" panose="020B0503020204020204" pitchFamily="34" charset="-122"/>
              </a:rPr>
              <a:t>(</a:t>
            </a:r>
            <a:r>
              <a:rPr kumimoji="1" lang="en-US" altLang="zh-CN" sz="1396" b="1" i="1" dirty="0">
                <a:latin typeface="微软雅黑" panose="020B0503020204020204" pitchFamily="34" charset="-122"/>
                <a:ea typeface="微软雅黑" panose="020B0503020204020204" pitchFamily="34" charset="-122"/>
              </a:rPr>
              <a:t>n</a:t>
            </a:r>
            <a:r>
              <a:rPr kumimoji="1" lang="en-US" altLang="zh-CN" sz="1396" b="1" dirty="0">
                <a:latin typeface="微软雅黑" panose="020B0503020204020204" pitchFamily="34" charset="-122"/>
                <a:ea typeface="微软雅黑" panose="020B0503020204020204" pitchFamily="34" charset="-122"/>
              </a:rPr>
              <a:t> + 1)</a:t>
            </a:r>
          </a:p>
        </p:txBody>
      </p:sp>
      <p:sp>
        <p:nvSpPr>
          <p:cNvPr id="161812" name="Text Box 48"/>
          <p:cNvSpPr txBox="1">
            <a:spLocks noChangeArrowheads="1"/>
          </p:cNvSpPr>
          <p:nvPr/>
        </p:nvSpPr>
        <p:spPr bwMode="auto">
          <a:xfrm>
            <a:off x="1190484" y="3865880"/>
            <a:ext cx="846954" cy="582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96" b="1">
                <a:latin typeface="微软雅黑" panose="020B0503020204020204" pitchFamily="34" charset="-122"/>
                <a:ea typeface="微软雅黑" panose="020B0503020204020204" pitchFamily="34" charset="-122"/>
              </a:rPr>
              <a:t>服务提供者</a:t>
            </a:r>
          </a:p>
        </p:txBody>
      </p:sp>
      <p:sp>
        <p:nvSpPr>
          <p:cNvPr id="161813" name="Line 49"/>
          <p:cNvSpPr>
            <a:spLocks noChangeShapeType="1"/>
          </p:cNvSpPr>
          <p:nvPr/>
        </p:nvSpPr>
        <p:spPr bwMode="auto">
          <a:xfrm>
            <a:off x="503669" y="3269055"/>
            <a:ext cx="8031341" cy="0"/>
          </a:xfrm>
          <a:prstGeom prst="line">
            <a:avLst/>
          </a:prstGeom>
          <a:noFill/>
          <a:ln w="28575">
            <a:solidFill>
              <a:srgbClr val="339933"/>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161814" name="Text Box 50"/>
          <p:cNvSpPr txBox="1">
            <a:spLocks noChangeArrowheads="1"/>
          </p:cNvSpPr>
          <p:nvPr/>
        </p:nvSpPr>
        <p:spPr bwMode="auto">
          <a:xfrm>
            <a:off x="7115992" y="4011524"/>
            <a:ext cx="847552" cy="337614"/>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96" b="1" dirty="0">
                <a:solidFill>
                  <a:srgbClr val="0000FF"/>
                </a:solidFill>
                <a:latin typeface="微软雅黑" panose="020B0503020204020204" pitchFamily="34" charset="-122"/>
                <a:ea typeface="微软雅黑" panose="020B0503020204020204" pitchFamily="34" charset="-122"/>
              </a:rPr>
              <a:t>第 </a:t>
            </a:r>
            <a:r>
              <a:rPr kumimoji="1" lang="en-US" altLang="zh-CN" sz="1596" b="1" i="1" dirty="0">
                <a:solidFill>
                  <a:srgbClr val="0000FF"/>
                </a:solidFill>
                <a:latin typeface="微软雅黑" panose="020B0503020204020204" pitchFamily="34" charset="-122"/>
                <a:ea typeface="微软雅黑" panose="020B0503020204020204" pitchFamily="34" charset="-122"/>
              </a:rPr>
              <a:t>n </a:t>
            </a:r>
            <a:r>
              <a:rPr kumimoji="1" lang="zh-CN" altLang="en-US" sz="1596" b="1" dirty="0">
                <a:solidFill>
                  <a:srgbClr val="0000FF"/>
                </a:solidFill>
                <a:latin typeface="微软雅黑" panose="020B0503020204020204" pitchFamily="34" charset="-122"/>
                <a:ea typeface="微软雅黑" panose="020B0503020204020204" pitchFamily="34" charset="-122"/>
              </a:rPr>
              <a:t>层</a:t>
            </a:r>
          </a:p>
        </p:txBody>
      </p:sp>
      <p:sp>
        <p:nvSpPr>
          <p:cNvPr id="161815" name="Text Box 51"/>
          <p:cNvSpPr txBox="1">
            <a:spLocks noChangeArrowheads="1"/>
          </p:cNvSpPr>
          <p:nvPr/>
        </p:nvSpPr>
        <p:spPr bwMode="auto">
          <a:xfrm>
            <a:off x="6883277" y="2369860"/>
            <a:ext cx="1128896" cy="337614"/>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96" b="1" dirty="0">
                <a:solidFill>
                  <a:srgbClr val="0000FF"/>
                </a:solidFill>
                <a:latin typeface="微软雅黑" panose="020B0503020204020204" pitchFamily="34" charset="-122"/>
                <a:ea typeface="微软雅黑" panose="020B0503020204020204" pitchFamily="34" charset="-122"/>
              </a:rPr>
              <a:t>第 </a:t>
            </a:r>
            <a:r>
              <a:rPr kumimoji="1" lang="en-US" altLang="zh-CN" sz="1596" b="1" i="1" dirty="0">
                <a:solidFill>
                  <a:srgbClr val="0000FF"/>
                </a:solidFill>
                <a:latin typeface="微软雅黑" panose="020B0503020204020204" pitchFamily="34" charset="-122"/>
                <a:ea typeface="微软雅黑" panose="020B0503020204020204" pitchFamily="34" charset="-122"/>
              </a:rPr>
              <a:t>n</a:t>
            </a:r>
            <a:r>
              <a:rPr kumimoji="1" lang="en-US" altLang="zh-CN" sz="1596" b="1" dirty="0">
                <a:solidFill>
                  <a:srgbClr val="0000FF"/>
                </a:solidFill>
                <a:latin typeface="微软雅黑" panose="020B0503020204020204" pitchFamily="34" charset="-122"/>
                <a:ea typeface="微软雅黑" panose="020B0503020204020204" pitchFamily="34" charset="-122"/>
              </a:rPr>
              <a:t>+1 </a:t>
            </a:r>
            <a:r>
              <a:rPr kumimoji="1" lang="zh-CN" altLang="en-US" sz="1596" b="1" dirty="0">
                <a:solidFill>
                  <a:srgbClr val="0000FF"/>
                </a:solidFill>
                <a:latin typeface="微软雅黑" panose="020B0503020204020204" pitchFamily="34" charset="-122"/>
                <a:ea typeface="微软雅黑" panose="020B0503020204020204" pitchFamily="34" charset="-122"/>
              </a:rPr>
              <a:t>层</a:t>
            </a:r>
          </a:p>
        </p:txBody>
      </p:sp>
      <p:sp>
        <p:nvSpPr>
          <p:cNvPr id="161816" name="Rectangle 52"/>
          <p:cNvSpPr>
            <a:spLocks noChangeArrowheads="1"/>
          </p:cNvSpPr>
          <p:nvPr/>
        </p:nvSpPr>
        <p:spPr bwMode="auto">
          <a:xfrm>
            <a:off x="5430000" y="2352446"/>
            <a:ext cx="1146157" cy="394190"/>
          </a:xfrm>
          <a:prstGeom prst="rect">
            <a:avLst/>
          </a:prstGeom>
          <a:solidFill>
            <a:srgbClr val="00FF00"/>
          </a:solidFill>
          <a:ln w="19050">
            <a:solidFill>
              <a:schemeClr val="tx1"/>
            </a:solidFill>
            <a:miter lim="800000"/>
          </a:ln>
        </p:spPr>
        <p:txBody>
          <a:bodyPr wrap="none" anchor="ctr"/>
          <a:lstStyle/>
          <a:p>
            <a:pPr algn="ctr"/>
            <a:endParaRPr kumimoji="1" lang="zh-CN" altLang="zh-CN" sz="1596" b="1">
              <a:latin typeface="微软雅黑" panose="020B0503020204020204" pitchFamily="34" charset="-122"/>
              <a:ea typeface="微软雅黑" panose="020B0503020204020204" pitchFamily="34" charset="-122"/>
            </a:endParaRPr>
          </a:p>
        </p:txBody>
      </p:sp>
      <p:sp>
        <p:nvSpPr>
          <p:cNvPr id="161817" name="Text Box 53"/>
          <p:cNvSpPr txBox="1">
            <a:spLocks noChangeArrowheads="1"/>
          </p:cNvSpPr>
          <p:nvPr/>
        </p:nvSpPr>
        <p:spPr bwMode="auto">
          <a:xfrm>
            <a:off x="5461662" y="2406271"/>
            <a:ext cx="1204732" cy="30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396" b="1" dirty="0">
                <a:latin typeface="微软雅黑" panose="020B0503020204020204" pitchFamily="34" charset="-122"/>
                <a:ea typeface="微软雅黑" panose="020B0503020204020204" pitchFamily="34" charset="-122"/>
              </a:rPr>
              <a:t>实体 </a:t>
            </a:r>
            <a:r>
              <a:rPr kumimoji="1" lang="en-US" altLang="zh-CN" sz="1396" b="1" dirty="0">
                <a:latin typeface="微软雅黑" panose="020B0503020204020204" pitchFamily="34" charset="-122"/>
                <a:ea typeface="微软雅黑" panose="020B0503020204020204" pitchFamily="34" charset="-122"/>
              </a:rPr>
              <a:t>(</a:t>
            </a:r>
            <a:r>
              <a:rPr kumimoji="1" lang="en-US" altLang="zh-CN" sz="1396" b="1" i="1" dirty="0">
                <a:latin typeface="微软雅黑" panose="020B0503020204020204" pitchFamily="34" charset="-122"/>
                <a:ea typeface="微软雅黑" panose="020B0503020204020204" pitchFamily="34" charset="-122"/>
              </a:rPr>
              <a:t>n</a:t>
            </a:r>
            <a:r>
              <a:rPr kumimoji="1" lang="en-US" altLang="zh-CN" sz="1396" b="1" dirty="0">
                <a:latin typeface="微软雅黑" panose="020B0503020204020204" pitchFamily="34" charset="-122"/>
                <a:ea typeface="微软雅黑" panose="020B0503020204020204" pitchFamily="34" charset="-122"/>
              </a:rPr>
              <a:t> + 1)</a:t>
            </a:r>
          </a:p>
        </p:txBody>
      </p:sp>
      <p:sp>
        <p:nvSpPr>
          <p:cNvPr id="161818" name="Text Box 54"/>
          <p:cNvSpPr txBox="1">
            <a:spLocks noChangeArrowheads="1"/>
          </p:cNvSpPr>
          <p:nvPr/>
        </p:nvSpPr>
        <p:spPr bwMode="auto">
          <a:xfrm>
            <a:off x="5952419" y="2221049"/>
            <a:ext cx="124565" cy="3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kumimoji="1" lang="zh-CN" altLang="zh-CN" sz="1596" b="1">
              <a:latin typeface="微软雅黑" panose="020B0503020204020204" pitchFamily="34" charset="-122"/>
              <a:ea typeface="微软雅黑" panose="020B0503020204020204" pitchFamily="34" charset="-122"/>
            </a:endParaRPr>
          </a:p>
        </p:txBody>
      </p:sp>
      <p:sp>
        <p:nvSpPr>
          <p:cNvPr id="161819" name="Text Box 55"/>
          <p:cNvSpPr txBox="1">
            <a:spLocks noChangeArrowheads="1"/>
          </p:cNvSpPr>
          <p:nvPr/>
        </p:nvSpPr>
        <p:spPr bwMode="auto">
          <a:xfrm>
            <a:off x="1190484" y="2274875"/>
            <a:ext cx="672814" cy="582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96" b="1">
                <a:latin typeface="微软雅黑" panose="020B0503020204020204" pitchFamily="34" charset="-122"/>
                <a:ea typeface="微软雅黑" panose="020B0503020204020204" pitchFamily="34" charset="-122"/>
              </a:rPr>
              <a:t>服务用户</a:t>
            </a:r>
          </a:p>
        </p:txBody>
      </p:sp>
      <p:sp>
        <p:nvSpPr>
          <p:cNvPr id="161820" name="Rectangle 56"/>
          <p:cNvSpPr>
            <a:spLocks noChangeArrowheads="1"/>
          </p:cNvSpPr>
          <p:nvPr/>
        </p:nvSpPr>
        <p:spPr bwMode="auto">
          <a:xfrm>
            <a:off x="2266985" y="4022607"/>
            <a:ext cx="1147741" cy="394189"/>
          </a:xfrm>
          <a:prstGeom prst="rect">
            <a:avLst/>
          </a:prstGeom>
          <a:solidFill>
            <a:srgbClr val="00FF00"/>
          </a:solidFill>
          <a:ln w="19050">
            <a:solidFill>
              <a:schemeClr val="tx1"/>
            </a:solidFill>
            <a:miter lim="800000"/>
          </a:ln>
        </p:spPr>
        <p:txBody>
          <a:bodyPr wrap="none" anchor="ctr"/>
          <a:lstStyle/>
          <a:p>
            <a:pPr algn="ctr"/>
            <a:endParaRPr kumimoji="1" lang="zh-CN" altLang="zh-CN" sz="1596" b="1">
              <a:latin typeface="微软雅黑" panose="020B0503020204020204" pitchFamily="34" charset="-122"/>
              <a:ea typeface="微软雅黑" panose="020B0503020204020204" pitchFamily="34" charset="-122"/>
            </a:endParaRPr>
          </a:p>
        </p:txBody>
      </p:sp>
      <p:sp>
        <p:nvSpPr>
          <p:cNvPr id="161821" name="Rectangle 57"/>
          <p:cNvSpPr>
            <a:spLocks noChangeArrowheads="1"/>
          </p:cNvSpPr>
          <p:nvPr/>
        </p:nvSpPr>
        <p:spPr bwMode="auto">
          <a:xfrm>
            <a:off x="5407836" y="4022607"/>
            <a:ext cx="1147741" cy="394189"/>
          </a:xfrm>
          <a:prstGeom prst="rect">
            <a:avLst/>
          </a:prstGeom>
          <a:solidFill>
            <a:srgbClr val="00FF00"/>
          </a:solidFill>
          <a:ln w="19050">
            <a:solidFill>
              <a:schemeClr val="tx1"/>
            </a:solidFill>
            <a:miter lim="800000"/>
          </a:ln>
        </p:spPr>
        <p:txBody>
          <a:bodyPr wrap="none" anchor="ctr"/>
          <a:lstStyle/>
          <a:p>
            <a:pPr algn="ctr"/>
            <a:endParaRPr kumimoji="1" lang="zh-CN" altLang="zh-CN" sz="1596" b="1">
              <a:latin typeface="微软雅黑" panose="020B0503020204020204" pitchFamily="34" charset="-122"/>
              <a:ea typeface="微软雅黑" panose="020B0503020204020204" pitchFamily="34" charset="-122"/>
            </a:endParaRPr>
          </a:p>
        </p:txBody>
      </p:sp>
      <p:sp>
        <p:nvSpPr>
          <p:cNvPr id="161822" name="Text Box 58"/>
          <p:cNvSpPr txBox="1">
            <a:spLocks noChangeArrowheads="1"/>
          </p:cNvSpPr>
          <p:nvPr/>
        </p:nvSpPr>
        <p:spPr bwMode="auto">
          <a:xfrm>
            <a:off x="2377802" y="4054268"/>
            <a:ext cx="853286" cy="30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396" b="1" dirty="0">
                <a:latin typeface="微软雅黑" panose="020B0503020204020204" pitchFamily="34" charset="-122"/>
                <a:ea typeface="微软雅黑" panose="020B0503020204020204" pitchFamily="34" charset="-122"/>
              </a:rPr>
              <a:t>实体 </a:t>
            </a:r>
            <a:r>
              <a:rPr kumimoji="1" lang="en-US" altLang="zh-CN" sz="1396" b="1" dirty="0">
                <a:latin typeface="微软雅黑" panose="020B0503020204020204" pitchFamily="34" charset="-122"/>
                <a:ea typeface="微软雅黑" panose="020B0503020204020204" pitchFamily="34" charset="-122"/>
              </a:rPr>
              <a:t>(</a:t>
            </a:r>
            <a:r>
              <a:rPr kumimoji="1" lang="en-US" altLang="zh-CN" sz="1396" b="1" i="1" dirty="0">
                <a:latin typeface="微软雅黑" panose="020B0503020204020204" pitchFamily="34" charset="-122"/>
                <a:ea typeface="微软雅黑" panose="020B0503020204020204" pitchFamily="34" charset="-122"/>
              </a:rPr>
              <a:t>n</a:t>
            </a:r>
            <a:r>
              <a:rPr kumimoji="1" lang="en-US" altLang="zh-CN" sz="1396" b="1" dirty="0">
                <a:latin typeface="微软雅黑" panose="020B0503020204020204" pitchFamily="34" charset="-122"/>
                <a:ea typeface="微软雅黑" panose="020B0503020204020204" pitchFamily="34" charset="-122"/>
              </a:rPr>
              <a:t>)</a:t>
            </a:r>
          </a:p>
        </p:txBody>
      </p:sp>
      <p:sp>
        <p:nvSpPr>
          <p:cNvPr id="161823" name="Text Box 59"/>
          <p:cNvSpPr txBox="1">
            <a:spLocks noChangeArrowheads="1"/>
          </p:cNvSpPr>
          <p:nvPr/>
        </p:nvSpPr>
        <p:spPr bwMode="auto">
          <a:xfrm>
            <a:off x="5578811" y="4054268"/>
            <a:ext cx="853286" cy="30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396" b="1" dirty="0">
                <a:latin typeface="微软雅黑" panose="020B0503020204020204" pitchFamily="34" charset="-122"/>
                <a:ea typeface="微软雅黑" panose="020B0503020204020204" pitchFamily="34" charset="-122"/>
              </a:rPr>
              <a:t>实体 </a:t>
            </a:r>
            <a:r>
              <a:rPr kumimoji="1" lang="en-US" altLang="zh-CN" sz="1396" b="1" dirty="0">
                <a:latin typeface="微软雅黑" panose="020B0503020204020204" pitchFamily="34" charset="-122"/>
                <a:ea typeface="微软雅黑" panose="020B0503020204020204" pitchFamily="34" charset="-122"/>
              </a:rPr>
              <a:t>(</a:t>
            </a:r>
            <a:r>
              <a:rPr kumimoji="1" lang="en-US" altLang="zh-CN" sz="1396" b="1" i="1" dirty="0">
                <a:latin typeface="微软雅黑" panose="020B0503020204020204" pitchFamily="34" charset="-122"/>
                <a:ea typeface="微软雅黑" panose="020B0503020204020204" pitchFamily="34" charset="-122"/>
              </a:rPr>
              <a:t>n</a:t>
            </a:r>
            <a:r>
              <a:rPr kumimoji="1" lang="en-US" altLang="zh-CN" sz="1396" b="1" dirty="0">
                <a:latin typeface="微软雅黑" panose="020B0503020204020204" pitchFamily="34" charset="-122"/>
                <a:ea typeface="微软雅黑" panose="020B0503020204020204" pitchFamily="34" charset="-122"/>
              </a:rPr>
              <a:t>)</a:t>
            </a:r>
          </a:p>
        </p:txBody>
      </p:sp>
      <p:sp>
        <p:nvSpPr>
          <p:cNvPr id="161824" name="Line 60"/>
          <p:cNvSpPr>
            <a:spLocks noChangeShapeType="1"/>
          </p:cNvSpPr>
          <p:nvPr/>
        </p:nvSpPr>
        <p:spPr bwMode="auto">
          <a:xfrm>
            <a:off x="3417893" y="4209411"/>
            <a:ext cx="2035854"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61825" name="Text Box 61"/>
          <p:cNvSpPr txBox="1">
            <a:spLocks noChangeArrowheads="1"/>
          </p:cNvSpPr>
          <p:nvPr/>
        </p:nvSpPr>
        <p:spPr bwMode="auto">
          <a:xfrm>
            <a:off x="4016300" y="4060601"/>
            <a:ext cx="886531" cy="337198"/>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96" b="1" dirty="0">
                <a:latin typeface="微软雅黑" panose="020B0503020204020204" pitchFamily="34" charset="-122"/>
                <a:ea typeface="微软雅黑" panose="020B0503020204020204" pitchFamily="34" charset="-122"/>
              </a:rPr>
              <a:t>协议</a:t>
            </a:r>
            <a:r>
              <a:rPr kumimoji="1" lang="en-US" altLang="zh-CN" sz="1596" b="1" dirty="0">
                <a:latin typeface="微软雅黑" panose="020B0503020204020204" pitchFamily="34" charset="-122"/>
                <a:ea typeface="微软雅黑" panose="020B0503020204020204" pitchFamily="34" charset="-122"/>
              </a:rPr>
              <a:t>(</a:t>
            </a:r>
            <a:r>
              <a:rPr kumimoji="1" lang="en-US" altLang="zh-CN" sz="1596" b="1" i="1" dirty="0">
                <a:latin typeface="微软雅黑" panose="020B0503020204020204" pitchFamily="34" charset="-122"/>
                <a:ea typeface="微软雅黑" panose="020B0503020204020204" pitchFamily="34" charset="-122"/>
              </a:rPr>
              <a:t>n</a:t>
            </a:r>
            <a:r>
              <a:rPr kumimoji="1" lang="en-US" altLang="zh-CN" sz="1596" b="1" dirty="0">
                <a:latin typeface="微软雅黑" panose="020B0503020204020204" pitchFamily="34" charset="-122"/>
                <a:ea typeface="微软雅黑" panose="020B0503020204020204" pitchFamily="34" charset="-122"/>
              </a:rPr>
              <a:t>)</a:t>
            </a:r>
          </a:p>
        </p:txBody>
      </p:sp>
      <p:sp>
        <p:nvSpPr>
          <p:cNvPr id="161826" name="矩形 32"/>
          <p:cNvSpPr>
            <a:spLocks noChangeArrowheads="1"/>
          </p:cNvSpPr>
          <p:nvPr/>
        </p:nvSpPr>
        <p:spPr bwMode="auto">
          <a:xfrm>
            <a:off x="2779907" y="4810986"/>
            <a:ext cx="3577784" cy="36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795" b="1">
                <a:latin typeface="微软雅黑" panose="020B0503020204020204" pitchFamily="34" charset="-122"/>
                <a:ea typeface="微软雅黑" panose="020B0503020204020204" pitchFamily="34" charset="-122"/>
              </a:rPr>
              <a:t>相邻两层之间的关系</a:t>
            </a:r>
            <a:endParaRPr lang="zh-CN" altLang="en-US" sz="1795"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01523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914400" y="863600"/>
            <a:ext cx="820738" cy="443711"/>
          </a:xfrm>
          <a:prstGeom prst="rect">
            <a:avLst/>
          </a:prstGeom>
          <a:noFill/>
        </p:spPr>
        <p:txBody>
          <a:bodyPr wrap="none" lIns="0" tIns="0" rIns="0" rtlCol="0">
            <a:spAutoFit/>
          </a:bodyPr>
          <a:lstStyle/>
          <a:p>
            <a:pPr defTabSz="-635">
              <a:lnSpc>
                <a:spcPts val="3100"/>
              </a:lnSpc>
            </a:pPr>
            <a:r>
              <a:rPr lang="en-US" altLang="zh-CN" sz="3200" dirty="0" smtClean="0">
                <a:solidFill>
                  <a:srgbClr val="FF0000"/>
                </a:solidFill>
                <a:latin typeface="微软雅黑" panose="020B0503020204020204" pitchFamily="34" charset="-122"/>
                <a:ea typeface="微软雅黑" panose="020B0503020204020204" pitchFamily="34" charset="-122"/>
                <a:cs typeface="楷体_GB2312" pitchFamily="18" charset="0"/>
              </a:rPr>
              <a:t>小结</a:t>
            </a:r>
          </a:p>
        </p:txBody>
      </p:sp>
      <p:sp>
        <p:nvSpPr>
          <p:cNvPr id="5" name="TextBox 1"/>
          <p:cNvSpPr txBox="1"/>
          <p:nvPr/>
        </p:nvSpPr>
        <p:spPr>
          <a:xfrm>
            <a:off x="603250" y="1307311"/>
            <a:ext cx="8299450" cy="5829801"/>
          </a:xfrm>
          <a:prstGeom prst="rect">
            <a:avLst/>
          </a:prstGeom>
          <a:noFill/>
        </p:spPr>
        <p:txBody>
          <a:bodyPr wrap="square" lIns="0" tIns="0" rIns="0" rtlCol="0">
            <a:spAutoFit/>
          </a:bodyPr>
          <a:lstStyle/>
          <a:p>
            <a:pPr marL="342900" indent="-342900" defTabSz="-635">
              <a:lnSpc>
                <a:spcPct val="150000"/>
              </a:lnSpc>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cs typeface="楷体_GB2312" pitchFamily="18" charset="0"/>
              </a:rPr>
              <a:t>计算机网络是计算机技术与通信技术高度发展、紧密结合的产物</a:t>
            </a:r>
            <a:r>
              <a:rPr lang="zh-CN" altLang="en-US" sz="2000" b="1" dirty="0" smtClean="0">
                <a:latin typeface="微软雅黑" panose="020B0503020204020204" pitchFamily="34" charset="-122"/>
                <a:ea typeface="微软雅黑" panose="020B0503020204020204" pitchFamily="34" charset="-122"/>
                <a:cs typeface="楷体_GB2312" pitchFamily="18" charset="0"/>
              </a:rPr>
              <a:t>，</a:t>
            </a:r>
            <a:r>
              <a:rPr lang="en-US" altLang="zh-CN" sz="2000" b="1" dirty="0" err="1" smtClean="0">
                <a:latin typeface="微软雅黑" panose="020B0503020204020204" pitchFamily="34" charset="-122"/>
                <a:ea typeface="微软雅黑" panose="020B0503020204020204" pitchFamily="34" charset="-122"/>
                <a:cs typeface="楷体_GB2312" pitchFamily="18" charset="0"/>
              </a:rPr>
              <a:t>网络技术对当前社会发展产生着重要的影响</a:t>
            </a:r>
            <a:r>
              <a:rPr lang="en-US" altLang="zh-CN" sz="2000" b="1" dirty="0" smtClean="0">
                <a:latin typeface="微软雅黑" panose="020B0503020204020204" pitchFamily="34" charset="-122"/>
                <a:ea typeface="微软雅黑" panose="020B0503020204020204" pitchFamily="34" charset="-122"/>
                <a:cs typeface="楷体_GB2312" pitchFamily="18" charset="0"/>
              </a:rPr>
              <a:t>；</a:t>
            </a:r>
          </a:p>
          <a:p>
            <a:pPr marL="342900" indent="-342900" defTabSz="-635">
              <a:lnSpc>
                <a:spcPct val="150000"/>
              </a:lnSpc>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cs typeface="楷体_GB2312" pitchFamily="18" charset="0"/>
              </a:rPr>
              <a:t>计算机网络是</a:t>
            </a:r>
            <a:r>
              <a:rPr lang="zh-CN" altLang="en-US" sz="2000" b="1" dirty="0" smtClean="0">
                <a:latin typeface="微软雅黑" panose="020B0503020204020204" pitchFamily="34" charset="-122"/>
                <a:ea typeface="微软雅黑" panose="020B0503020204020204" pitchFamily="34" charset="-122"/>
                <a:cs typeface="楷体_GB2312" pitchFamily="18" charset="0"/>
              </a:rPr>
              <a:t>一些互相连接的、</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自治的计算机的集合；</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cs typeface="楷体_GB2312" pitchFamily="18" charset="0"/>
              </a:rPr>
              <a:t>分组交换的基本概念</a:t>
            </a:r>
            <a:r>
              <a:rPr lang="zh-CN" altLang="en-US" sz="2000" b="1" dirty="0" smtClean="0">
                <a:latin typeface="微软雅黑" panose="020B0503020204020204" pitchFamily="34" charset="-122"/>
                <a:ea typeface="微软雅黑" panose="020B0503020204020204" pitchFamily="34" charset="-122"/>
                <a:cs typeface="楷体_GB2312" pitchFamily="18" charset="0"/>
              </a:rPr>
              <a:t>；</a:t>
            </a:r>
            <a:endParaRPr lang="en-US" altLang="zh-CN" sz="2000" b="1" dirty="0" smtClean="0">
              <a:latin typeface="微软雅黑" panose="020B0503020204020204" pitchFamily="34" charset="-122"/>
              <a:ea typeface="微软雅黑" panose="020B0503020204020204" pitchFamily="34" charset="-122"/>
              <a:cs typeface="楷体_GB2312" pitchFamily="18" charset="0"/>
            </a:endParaRPr>
          </a:p>
          <a:p>
            <a:pPr marL="342900" indent="-34290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cs typeface="楷体_GB2312" pitchFamily="18" charset="0"/>
              </a:rPr>
              <a:t>计算机网络的性能指标。</a:t>
            </a:r>
            <a:endParaRPr lang="en-US" altLang="zh-CN" sz="2000" b="1" dirty="0" smtClean="0">
              <a:latin typeface="微软雅黑" panose="020B0503020204020204" pitchFamily="34" charset="-122"/>
              <a:ea typeface="微软雅黑" panose="020B0503020204020204" pitchFamily="34" charset="-122"/>
              <a:cs typeface="楷体_GB2312" pitchFamily="18" charset="0"/>
            </a:endParaRPr>
          </a:p>
          <a:p>
            <a:pPr marL="342900" indent="-342900">
              <a:lnSpc>
                <a:spcPct val="150000"/>
              </a:lnSpc>
              <a:buFont typeface="Arial" panose="020B0604020202020204" pitchFamily="34" charset="0"/>
              <a:buChar char="•"/>
              <a:tabLst/>
            </a:pPr>
            <a:r>
              <a:rPr lang="en-US" altLang="zh-CN" sz="2000" b="1" dirty="0" smtClean="0">
                <a:latin typeface="微软雅黑" panose="020B0503020204020204" pitchFamily="34" charset="-122"/>
                <a:ea typeface="微软雅黑" panose="020B0503020204020204" pitchFamily="34" charset="-122"/>
                <a:cs typeface="楷体_GB2312" pitchFamily="18" charset="0"/>
              </a:rPr>
              <a:t>网络中计算机之间要做到有条不紊地交换数据就必须遵守一些事先约定好的规则</a:t>
            </a:r>
            <a:r>
              <a:rPr lang="en-US" altLang="zh-CN" sz="2000" b="1" dirty="0">
                <a:latin typeface="微软雅黑" panose="020B0503020204020204" pitchFamily="34" charset="-122"/>
                <a:ea typeface="微软雅黑" panose="020B0503020204020204" pitchFamily="34" charset="-122"/>
                <a:cs typeface="楷体_GB2312" pitchFamily="18" charset="0"/>
              </a:rPr>
              <a:t>。</a:t>
            </a:r>
            <a:r>
              <a:rPr lang="en-US" altLang="zh-CN" sz="2000" b="1" dirty="0" smtClean="0">
                <a:latin typeface="微软雅黑" panose="020B0503020204020204" pitchFamily="34" charset="-122"/>
                <a:ea typeface="微软雅黑" panose="020B0503020204020204" pitchFamily="34" charset="-122"/>
                <a:cs typeface="楷体_GB2312" pitchFamily="18" charset="0"/>
              </a:rPr>
              <a:t>这些为网络数据交换而制定的规则</a:t>
            </a:r>
            <a:r>
              <a:rPr lang="en-US" altLang="zh-CN" sz="2000" b="1" dirty="0">
                <a:latin typeface="微软雅黑" panose="020B0503020204020204" pitchFamily="34" charset="-122"/>
                <a:ea typeface="微软雅黑" panose="020B0503020204020204" pitchFamily="34" charset="-122"/>
                <a:cs typeface="楷体_GB2312" pitchFamily="18" charset="0"/>
              </a:rPr>
              <a:t>、</a:t>
            </a:r>
            <a:r>
              <a:rPr lang="en-US" altLang="zh-CN" sz="2000" b="1" dirty="0" smtClean="0">
                <a:latin typeface="微软雅黑" panose="020B0503020204020204" pitchFamily="34" charset="-122"/>
                <a:ea typeface="微软雅黑" panose="020B0503020204020204" pitchFamily="34" charset="-122"/>
                <a:cs typeface="楷体_GB2312" pitchFamily="18" charset="0"/>
              </a:rPr>
              <a:t>约定与标准被称为网络协议；</a:t>
            </a:r>
            <a:endParaRPr lang="en-US" altLang="zh-CN" sz="2000" b="1" dirty="0">
              <a:latin typeface="微软雅黑" panose="020B0503020204020204" pitchFamily="34" charset="-122"/>
              <a:ea typeface="微软雅黑" panose="020B0503020204020204" pitchFamily="34" charset="-122"/>
              <a:cs typeface="楷体_GB2312" pitchFamily="18" charset="0"/>
            </a:endParaRPr>
          </a:p>
          <a:p>
            <a:pPr marL="342900" indent="-342900">
              <a:lnSpc>
                <a:spcPct val="150000"/>
              </a:lnSpc>
              <a:buFont typeface="Arial" panose="020B0604020202020204" pitchFamily="34" charset="0"/>
              <a:buChar char="•"/>
              <a:tabLst/>
            </a:pPr>
            <a:r>
              <a:rPr lang="en-US" altLang="zh-CN" sz="2000" b="1" dirty="0" err="1">
                <a:latin typeface="微软雅黑" panose="020B0503020204020204" pitchFamily="34" charset="-122"/>
                <a:ea typeface="微软雅黑" panose="020B0503020204020204" pitchFamily="34" charset="-122"/>
                <a:cs typeface="楷体_GB2312" pitchFamily="18" charset="0"/>
              </a:rPr>
              <a:t>网络协议按照层次结构模型来组织，</a:t>
            </a:r>
            <a:r>
              <a:rPr lang="en-US" altLang="zh-CN" sz="2000" b="1" dirty="0" err="1" smtClean="0">
                <a:latin typeface="微软雅黑" panose="020B0503020204020204" pitchFamily="34" charset="-122"/>
                <a:ea typeface="微软雅黑" panose="020B0503020204020204" pitchFamily="34" charset="-122"/>
                <a:cs typeface="楷体_GB2312" pitchFamily="18" charset="0"/>
              </a:rPr>
              <a:t>网络层次结构模型与各层协议的集合定义为计算机网络体系结构</a:t>
            </a:r>
            <a:r>
              <a:rPr lang="en-US" altLang="zh-CN" sz="2000" b="1" dirty="0">
                <a:latin typeface="微软雅黑" panose="020B0503020204020204" pitchFamily="34" charset="-122"/>
                <a:ea typeface="微软雅黑" panose="020B0503020204020204" pitchFamily="34" charset="-122"/>
                <a:cs typeface="楷体_GB2312" pitchFamily="18" charset="0"/>
              </a:rPr>
              <a:t>；</a:t>
            </a:r>
          </a:p>
          <a:p>
            <a:pPr marL="342900" indent="-342900">
              <a:lnSpc>
                <a:spcPct val="150000"/>
              </a:lnSpc>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cs typeface="楷体_GB2312" pitchFamily="18" charset="0"/>
              </a:rPr>
              <a:t>Internet</a:t>
            </a:r>
            <a:r>
              <a:rPr lang="en-US" altLang="zh-CN" sz="2000" b="1" dirty="0" err="1">
                <a:latin typeface="微软雅黑" panose="020B0503020204020204" pitchFamily="34" charset="-122"/>
                <a:ea typeface="微软雅黑" panose="020B0503020204020204" pitchFamily="34" charset="-122"/>
                <a:cs typeface="楷体_GB2312" pitchFamily="18" charset="0"/>
              </a:rPr>
              <a:t>的广泛应用使TCP</a:t>
            </a:r>
            <a:r>
              <a:rPr lang="en-US" altLang="zh-CN" sz="2000" b="1" dirty="0">
                <a:latin typeface="微软雅黑" panose="020B0503020204020204" pitchFamily="34" charset="-122"/>
                <a:ea typeface="微软雅黑" panose="020B0503020204020204" pitchFamily="34" charset="-122"/>
                <a:cs typeface="楷体_GB2312" pitchFamily="18" charset="0"/>
              </a:rPr>
              <a:t>/</a:t>
            </a:r>
            <a:r>
              <a:rPr lang="en-US" altLang="zh-CN" sz="2000" b="1" dirty="0" err="1">
                <a:latin typeface="微软雅黑" panose="020B0503020204020204" pitchFamily="34" charset="-122"/>
                <a:ea typeface="微软雅黑" panose="020B0503020204020204" pitchFamily="34" charset="-122"/>
                <a:cs typeface="楷体_GB2312" pitchFamily="18" charset="0"/>
              </a:rPr>
              <a:t>IP协议成为事实上的标准</a:t>
            </a:r>
            <a:r>
              <a:rPr lang="en-US" altLang="zh-CN" sz="2000" b="1" dirty="0">
                <a:latin typeface="微软雅黑" panose="020B0503020204020204" pitchFamily="34" charset="-122"/>
                <a:ea typeface="微软雅黑" panose="020B0503020204020204" pitchFamily="34" charset="-122"/>
                <a:cs typeface="楷体_GB2312" pitchFamily="18" charset="0"/>
              </a:rPr>
              <a:t>。</a:t>
            </a:r>
          </a:p>
          <a:p>
            <a:pPr indent="457200">
              <a:buFont typeface="Wingdings" panose="05000000000000000000" pitchFamily="2" charset="2"/>
              <a:buChar char="l"/>
            </a:pPr>
            <a:endParaRPr lang="en-US" altLang="zh-CN" sz="2000" dirty="0" smtClean="0">
              <a:latin typeface="微软雅黑" panose="020B0503020204020204" pitchFamily="34" charset="-122"/>
              <a:ea typeface="微软雅黑" panose="020B0503020204020204" pitchFamily="34" charset="-122"/>
              <a:cs typeface="楷体_GB2312" pitchFamily="18" charset="0"/>
            </a:endParaRPr>
          </a:p>
          <a:p>
            <a:pPr defTabSz="-635">
              <a:lnSpc>
                <a:spcPts val="3100"/>
              </a:lnSpc>
            </a:pPr>
            <a:endParaRPr lang="en-US" altLang="zh-CN" sz="2000" dirty="0" smtClean="0">
              <a:solidFill>
                <a:srgbClr val="33659A"/>
              </a:solidFill>
              <a:latin typeface="微软雅黑" panose="020B0503020204020204" pitchFamily="34" charset="-122"/>
              <a:ea typeface="微软雅黑" panose="020B0503020204020204" pitchFamily="34" charset="-122"/>
              <a:cs typeface="楷体_GB2312" pitchFamily="18" charset="0"/>
            </a:endParaRPr>
          </a:p>
        </p:txBody>
      </p:sp>
      <p:sp>
        <p:nvSpPr>
          <p:cNvPr id="11" name="页脚占位符 10"/>
          <p:cNvSpPr>
            <a:spLocks noGrp="1"/>
          </p:cNvSpPr>
          <p:nvPr>
            <p:ph type="ftr" sz="quarter" idx="11"/>
          </p:nvPr>
        </p:nvSpPr>
        <p:spPr/>
        <p:txBody>
          <a:bodyPr/>
          <a:lstStyle/>
          <a:p>
            <a:r>
              <a:rPr lang="zh-CN" altLang="en-US" smtClean="0"/>
              <a:t>计算机科学与技术学院</a:t>
            </a:r>
            <a:endParaRPr lang="en-US"/>
          </a:p>
        </p:txBody>
      </p:sp>
      <p:sp>
        <p:nvSpPr>
          <p:cNvPr id="12" name="灯片编号占位符 11"/>
          <p:cNvSpPr>
            <a:spLocks noGrp="1"/>
          </p:cNvSpPr>
          <p:nvPr>
            <p:ph type="sldNum" sz="quarter" idx="12"/>
          </p:nvPr>
        </p:nvSpPr>
        <p:spPr/>
        <p:txBody>
          <a:bodyPr/>
          <a:lstStyle/>
          <a:p>
            <a:fld id="{B6F15528-21DE-4FAA-801E-634DDDAF4B2B}" type="slidenum">
              <a:rPr lang="en-US" smtClean="0"/>
              <a:t>93</a:t>
            </a:fld>
            <a:endParaRPr lang="en-US"/>
          </a:p>
        </p:txBody>
      </p:sp>
    </p:spTree>
    <p:extLst>
      <p:ext uri="{BB962C8B-B14F-4D97-AF65-F5344CB8AC3E}">
        <p14:creationId xmlns:p14="http://schemas.microsoft.com/office/powerpoint/2010/main" val="2944806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rtlCol="0">
        <a:spAutoFit/>
      </a:bodyPr>
      <a:lstStyle>
        <a:defPPr defTabSz="-635">
          <a:lnSpc>
            <a:spcPts val="3400"/>
          </a:lnSpc>
          <a:defRPr sz="3200" dirty="0" smtClean="0">
            <a:solidFill>
              <a:srgbClr val="CC0000"/>
            </a:solidFill>
            <a:latin typeface="华文行楷" pitchFamily="18" charset="0"/>
            <a:cs typeface="华文行楷"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6019</Words>
  <Application>Microsoft Office PowerPoint</Application>
  <PresentationFormat>自定义</PresentationFormat>
  <Paragraphs>961</Paragraphs>
  <Slides>93</Slides>
  <Notes>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07" baseType="lpstr">
      <vt:lpstr>黑体</vt:lpstr>
      <vt:lpstr>华文新魏</vt:lpstr>
      <vt:lpstr>楷体_GB2312</vt:lpstr>
      <vt:lpstr>隶书</vt:lpstr>
      <vt:lpstr>宋体</vt:lpstr>
      <vt:lpstr>微软雅黑</vt:lpstr>
      <vt:lpstr>Arial</vt:lpstr>
      <vt:lpstr>Calibri</vt:lpstr>
      <vt:lpstr>Symbol</vt:lpstr>
      <vt:lpstr>Tahoma</vt:lpstr>
      <vt:lpstr>Times New Roman</vt:lpstr>
      <vt:lpstr>Wingdings</vt:lpstr>
      <vt:lpstr>Office Theme</vt:lpstr>
      <vt:lpstr>VISIO</vt:lpstr>
      <vt:lpstr>计算机网络</vt:lpstr>
      <vt:lpstr>课程信息</vt:lpstr>
      <vt:lpstr>课程成绩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shen@dlut.edu.cn</cp:lastModifiedBy>
  <cp:revision>250</cp:revision>
  <dcterms:created xsi:type="dcterms:W3CDTF">2006-08-16T00:00:00Z</dcterms:created>
  <dcterms:modified xsi:type="dcterms:W3CDTF">2019-09-02T02:33:25Z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