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0"/>
  </p:notesMasterIdLst>
  <p:handoutMasterIdLst>
    <p:handoutMasterId r:id="rId51"/>
  </p:handoutMasterIdLst>
  <p:sldIdLst>
    <p:sldId id="256" r:id="rId3"/>
    <p:sldId id="257"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7" r:id="rId27"/>
    <p:sldId id="438" r:id="rId28"/>
    <p:sldId id="439" r:id="rId29"/>
    <p:sldId id="443" r:id="rId30"/>
    <p:sldId id="444"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5" autoAdjust="0"/>
  </p:normalViewPr>
  <p:slideViewPr>
    <p:cSldViewPr>
      <p:cViewPr varScale="1">
        <p:scale>
          <a:sx n="69" d="100"/>
          <a:sy n="69" d="100"/>
        </p:scale>
        <p:origin x="142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5A8671-46FD-4C72-B73A-BFAE410D4D09}" type="datetimeFigureOut">
              <a:rPr lang="zh-CN" altLang="en-US" smtClean="0"/>
              <a:t>2019/8/29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C31533-B969-4512-833F-551ECA3DDF01}" type="slidenum">
              <a:rPr lang="zh-CN" altLang="en-US" smtClean="0"/>
              <a:t>‹#›</a:t>
            </a:fld>
            <a:endParaRPr lang="zh-CN" altLang="en-US"/>
          </a:p>
        </p:txBody>
      </p:sp>
    </p:spTree>
    <p:extLst>
      <p:ext uri="{BB962C8B-B14F-4D97-AF65-F5344CB8AC3E}">
        <p14:creationId xmlns:p14="http://schemas.microsoft.com/office/powerpoint/2010/main" val="3295417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2800A-8BD4-4B40-A311-C510315B03F3}"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23629-A28B-4C60-9068-1227529AC3AE}" type="slidenum">
              <a:rPr lang="zh-CN" altLang="en-US" smtClean="0"/>
              <a:t>‹#›</a:t>
            </a:fld>
            <a:endParaRPr lang="zh-CN" altLang="en-US"/>
          </a:p>
        </p:txBody>
      </p:sp>
    </p:spTree>
    <p:extLst>
      <p:ext uri="{BB962C8B-B14F-4D97-AF65-F5344CB8AC3E}">
        <p14:creationId xmlns:p14="http://schemas.microsoft.com/office/powerpoint/2010/main" val="252038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1</a:t>
            </a:fld>
            <a:endParaRPr lang="zh-CN" altLang="en-US"/>
          </a:p>
        </p:txBody>
      </p:sp>
    </p:spTree>
    <p:extLst>
      <p:ext uri="{BB962C8B-B14F-4D97-AF65-F5344CB8AC3E}">
        <p14:creationId xmlns:p14="http://schemas.microsoft.com/office/powerpoint/2010/main" val="344588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2</a:t>
            </a:fld>
            <a:endParaRPr lang="zh-CN" altLang="en-US"/>
          </a:p>
        </p:txBody>
      </p:sp>
    </p:spTree>
    <p:extLst>
      <p:ext uri="{BB962C8B-B14F-4D97-AF65-F5344CB8AC3E}">
        <p14:creationId xmlns:p14="http://schemas.microsoft.com/office/powerpoint/2010/main" val="375864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47</a:t>
            </a:fld>
            <a:endParaRPr lang="zh-CN" altLang="en-US"/>
          </a:p>
        </p:txBody>
      </p:sp>
    </p:spTree>
    <p:extLst>
      <p:ext uri="{BB962C8B-B14F-4D97-AF65-F5344CB8AC3E}">
        <p14:creationId xmlns:p14="http://schemas.microsoft.com/office/powerpoint/2010/main" val="33632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13CAF-DDCE-48E9-A2FF-49E5B7E12214}" type="datetime1">
              <a:rPr lang="en-US" altLang="zh-CN" smtClean="0"/>
              <a:t>8/29/2019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F1FD5-9182-4825-A76F-E2B23E441A68}" type="datetime1">
              <a:rPr lang="en-US" altLang="zh-CN"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D860-4245-44ED-881C-11D57CEB895F}" type="datetime1">
              <a:rPr lang="en-US" altLang="zh-CN"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942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4213" y="2119313"/>
            <a:ext cx="7750175" cy="146050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68425" y="3863975"/>
            <a:ext cx="6381750" cy="17430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5E365B-A76D-41CB-9BC0-165E9FC1A808}" type="datetime1">
              <a:rPr lang="en-US" altLang="zh-CN" smtClean="0"/>
              <a:t>8/29/2019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67D773-0AD8-41C0-A5AB-32D0C84FC61F}" type="datetime1">
              <a:rPr lang="en-US" altLang="zh-CN" smtClean="0"/>
              <a:t>8/29/2019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0725" y="4383088"/>
            <a:ext cx="7750175" cy="135413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725" y="2890838"/>
            <a:ext cx="7750175" cy="1492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804F49-799C-4348-A005-DAF09E755DE2}" type="datetime1">
              <a:rPr lang="en-US" altLang="zh-CN" smtClean="0"/>
              <a:t>8/29/2019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590675"/>
            <a:ext cx="4027487"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5500" y="1590675"/>
            <a:ext cx="4027488"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D8D1B2-435D-4898-B554-F4CBE7D5750A}" type="datetime1">
              <a:rPr lang="en-US" altLang="zh-CN" smtClean="0"/>
              <a:t>8/29/2019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5613" y="1527175"/>
            <a:ext cx="4029075" cy="635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5613" y="2162175"/>
            <a:ext cx="4029075" cy="3930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32325" y="1527175"/>
            <a:ext cx="4030663" cy="635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32325" y="2162175"/>
            <a:ext cx="4030663" cy="3930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8BBAC7B-8F16-49B3-B914-0F5328DF7F51}" type="datetime1">
              <a:rPr lang="en-US" altLang="zh-CN" smtClean="0"/>
              <a:t>8/29/2019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66DBEB-6C33-4A9C-AEA7-4F77B67705D1}" type="datetime1">
              <a:rPr lang="en-US" altLang="zh-CN" smtClean="0"/>
              <a:t>8/29/2019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18E7C3-13FD-4766-8C42-2E236103E507}" type="datetime1">
              <a:rPr lang="en-US" altLang="zh-CN" smtClean="0"/>
              <a:t>8/29/2019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248CA-DF4F-44E8-8733-4CAD731E1006}" type="datetime1">
              <a:rPr lang="en-US" altLang="zh-CN" smtClean="0"/>
              <a:t>8/29/2019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613" y="271463"/>
            <a:ext cx="3000375" cy="11557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65525" y="271463"/>
            <a:ext cx="5097463" cy="58213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5613" y="1427163"/>
            <a:ext cx="3000375" cy="4665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8EA988-9F2F-4793-9CE0-4273FDE1215E}" type="datetime1">
              <a:rPr lang="en-US" altLang="zh-CN" smtClean="0"/>
              <a:t>8/29/2019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7525" y="4773613"/>
            <a:ext cx="5470525" cy="56356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87525" y="609600"/>
            <a:ext cx="5470525" cy="4090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87525" y="5337175"/>
            <a:ext cx="5470525" cy="800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CB7366-2EA4-4EBC-B91D-4D2D8E2BA45E}" type="datetime1">
              <a:rPr lang="en-US" altLang="zh-CN" smtClean="0"/>
              <a:t>8/29/2019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D68F6F-3009-4B76-9202-B8EA33F7791F}" type="datetime1">
              <a:rPr lang="en-US" altLang="zh-CN" smtClean="0"/>
              <a:t>8/29/2019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3050"/>
            <a:ext cx="2051050" cy="5819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5613" y="273050"/>
            <a:ext cx="6003925" cy="5819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30198B-1F35-40F7-BD5F-20069055F559}" type="datetime1">
              <a:rPr lang="en-US" altLang="zh-CN" smtClean="0"/>
              <a:t>8/29/2019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AD28CA-5DA0-4DC6-9A34-0C10B440A1B8}" type="datetime1">
              <a:rPr lang="en-US" altLang="zh-CN" smtClean="0"/>
              <a:t>8/29/2019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15DE1C-85EB-4B2B-91A7-6DA6603418B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6AE11-A356-44A3-AD0C-957620C648A9}" type="datetime1">
              <a:rPr lang="en-US" altLang="zh-CN"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D8224F-B897-47DB-99C0-36F22C132534}" type="datetime1">
              <a:rPr lang="en-US" altLang="zh-CN"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C4AEBD-42C3-44A7-A37C-50CF13FE6591}" type="datetime1">
              <a:rPr lang="en-US" altLang="zh-CN"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F8DA2-5EC0-4266-9559-CD56FE12A6E3}" type="datetime1">
              <a:rPr lang="en-US" altLang="zh-CN"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FAA7-5F2B-43F4-B104-5E8EA873BB55}" type="datetime1">
              <a:rPr lang="en-US" altLang="zh-CN"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9C850-C7FB-4B3D-9538-40FE8ECE161C}" type="datetime1">
              <a:rPr lang="en-US" altLang="zh-CN"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6BD50-5B79-4BF6-8F21-01117160F99E}" type="datetime1">
              <a:rPr lang="en-US" altLang="zh-CN"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DECC3-2ED7-4A36-B511-BD47C7434FE8}" type="datetime1">
              <a:rPr lang="en-US" altLang="zh-CN" smtClean="0"/>
              <a:t>8/29/2019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5613" y="273050"/>
            <a:ext cx="8207375" cy="11366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5613" y="1590675"/>
            <a:ext cx="8207375" cy="45021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5613" y="6321425"/>
            <a:ext cx="2127250" cy="361950"/>
          </a:xfrm>
          <a:prstGeom prst="rect">
            <a:avLst/>
          </a:prstGeom>
        </p:spPr>
        <p:txBody>
          <a:bodyPr vert="horz" lIns="91440" tIns="45720" rIns="91440" bIns="45720" rtlCol="0" anchor="ctr"/>
          <a:lstStyle>
            <a:lvl1pPr algn="l">
              <a:defRPr sz="1200">
                <a:solidFill>
                  <a:schemeClr val="tx1">
                    <a:tint val="75000"/>
                  </a:schemeClr>
                </a:solidFill>
              </a:defRPr>
            </a:lvl1pPr>
          </a:lstStyle>
          <a:p>
            <a:fld id="{26611988-9BD5-4144-8D24-1872DCF94608}" type="datetime1">
              <a:rPr lang="en-US" altLang="zh-CN" smtClean="0"/>
              <a:t>8/29/2019</a:t>
            </a:fld>
            <a:endParaRPr lang="zh-CN" altLang="en-US"/>
          </a:p>
        </p:txBody>
      </p:sp>
      <p:sp>
        <p:nvSpPr>
          <p:cNvPr id="5" name="页脚占位符 4"/>
          <p:cNvSpPr>
            <a:spLocks noGrp="1"/>
          </p:cNvSpPr>
          <p:nvPr>
            <p:ph type="ftr" sz="quarter" idx="3"/>
          </p:nvPr>
        </p:nvSpPr>
        <p:spPr>
          <a:xfrm>
            <a:off x="3116263" y="6321425"/>
            <a:ext cx="2886075" cy="3619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35738" y="6321425"/>
            <a:ext cx="2127250" cy="361950"/>
          </a:xfrm>
          <a:prstGeom prst="rect">
            <a:avLst/>
          </a:prstGeom>
        </p:spPr>
        <p:txBody>
          <a:bodyPr vert="horz" lIns="91440" tIns="45720" rIns="91440" bIns="45720" rtlCol="0" anchor="ctr"/>
          <a:lstStyle>
            <a:lvl1pPr algn="r">
              <a:defRPr sz="1200">
                <a:solidFill>
                  <a:schemeClr val="tx1">
                    <a:tint val="75000"/>
                  </a:schemeClr>
                </a:solidFill>
              </a:defRPr>
            </a:lvl1pPr>
          </a:lstStyle>
          <a:p>
            <a:fld id="{2115DE1C-85EB-4B2B-91A7-6DA6603418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5" name="Picture 3"/>
          <p:cNvPicPr>
            <a:picLocks noChangeAspect="1" noChangeArrowheads="1"/>
          </p:cNvPicPr>
          <p:nvPr/>
        </p:nvPicPr>
        <p:blipFill>
          <a:blip r:embed="rId4" cstate="print"/>
          <a:srcRect/>
          <a:stretch>
            <a:fillRect/>
          </a:stretch>
        </p:blipFill>
        <p:spPr bwMode="auto">
          <a:xfrm>
            <a:off x="190500" y="38100"/>
            <a:ext cx="2006600" cy="469900"/>
          </a:xfrm>
          <a:prstGeom prst="rect">
            <a:avLst/>
          </a:prstGeom>
          <a:noFill/>
        </p:spPr>
      </p:pic>
      <p:sp>
        <p:nvSpPr>
          <p:cNvPr id="2" name="TextBox 1"/>
          <p:cNvSpPr txBox="1"/>
          <p:nvPr/>
        </p:nvSpPr>
        <p:spPr>
          <a:xfrm>
            <a:off x="977900" y="1892300"/>
            <a:ext cx="2308324" cy="2640916"/>
          </a:xfrm>
          <a:prstGeom prst="rect">
            <a:avLst/>
          </a:prstGeom>
          <a:noFill/>
        </p:spPr>
        <p:txBody>
          <a:bodyPr wrap="none" lIns="0" tIns="0" rIns="0" rtlCol="0">
            <a:spAutoFit/>
          </a:bodyPr>
          <a:lstStyle/>
          <a:p>
            <a:pPr defTabSz="-635">
              <a:lnSpc>
                <a:spcPct val="150000"/>
              </a:lnSpc>
            </a:pPr>
            <a:r>
              <a:rPr lang="en-US" altLang="zh-CN" sz="6000" dirty="0" smtClean="0">
                <a:solidFill>
                  <a:srgbClr val="FF0000"/>
                </a:solidFill>
                <a:latin typeface="黑体" panose="02010609060101010101" pitchFamily="49" charset="-122"/>
                <a:ea typeface="黑体" panose="02010609060101010101" pitchFamily="49" charset="-122"/>
                <a:cs typeface="华文新魏" pitchFamily="18" charset="0"/>
              </a:rPr>
              <a:t>第</a:t>
            </a:r>
            <a:r>
              <a:rPr lang="en-US" altLang="zh-CN" sz="6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2</a:t>
            </a:r>
            <a:r>
              <a:rPr lang="en-US" altLang="zh-CN" sz="6000" dirty="0" smtClean="0">
                <a:solidFill>
                  <a:srgbClr val="FF0000"/>
                </a:solidFill>
                <a:latin typeface="黑体" panose="02010609060101010101" pitchFamily="49" charset="-122"/>
                <a:ea typeface="黑体" panose="02010609060101010101" pitchFamily="49" charset="-122"/>
                <a:cs typeface="华文新魏" pitchFamily="18" charset="0"/>
              </a:rPr>
              <a:t>章 </a:t>
            </a:r>
          </a:p>
          <a:p>
            <a:pPr defTabSz="-635">
              <a:lnSpc>
                <a:spcPct val="150000"/>
              </a:lnSpc>
            </a:pPr>
            <a:r>
              <a:rPr lang="en-US" altLang="zh-CN" sz="6000" dirty="0" err="1">
                <a:solidFill>
                  <a:srgbClr val="FF0000"/>
                </a:solidFill>
                <a:latin typeface="黑体" panose="02010609060101010101" pitchFamily="49" charset="-122"/>
                <a:ea typeface="黑体" panose="02010609060101010101" pitchFamily="49" charset="-122"/>
                <a:cs typeface="华文新魏" pitchFamily="18" charset="0"/>
              </a:rPr>
              <a:t>物理层</a:t>
            </a:r>
            <a:endParaRPr lang="en-US" altLang="zh-CN" sz="6000" dirty="0" smtClean="0">
              <a:solidFill>
                <a:srgbClr val="FF0000"/>
              </a:solidFill>
              <a:latin typeface="黑体" panose="02010609060101010101" pitchFamily="49" charset="-122"/>
              <a:ea typeface="黑体" panose="02010609060101010101" pitchFamily="49" charset="-122"/>
              <a:cs typeface="华文新魏" pitchFamily="18" charset="0"/>
            </a:endParaRPr>
          </a:p>
        </p:txBody>
      </p:sp>
      <p:sp>
        <p:nvSpPr>
          <p:cNvPr id="6" name="灯片编号占位符 5"/>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3630" y="1480026"/>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7" name="Rectangle 6"/>
          <p:cNvSpPr>
            <a:spLocks noChangeArrowheads="1"/>
          </p:cNvSpPr>
          <p:nvPr/>
        </p:nvSpPr>
        <p:spPr bwMode="auto">
          <a:xfrm>
            <a:off x="2317176" y="1437873"/>
            <a:ext cx="4484254"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2.2.2  </a:t>
            </a:r>
            <a:r>
              <a:rPr lang="zh-CN" altLang="en-US" sz="2393"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3630" y="1871147"/>
            <a:ext cx="8031341" cy="34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buClr>
                <a:srgbClr val="0070C0"/>
              </a:buClr>
            </a:pPr>
            <a:r>
              <a:rPr lang="zh-CN" altLang="en-US" sz="1994" b="1" dirty="0">
                <a:latin typeface="微软雅黑" pitchFamily="34" charset="-122"/>
                <a:ea typeface="微软雅黑" pitchFamily="34" charset="-122"/>
              </a:rPr>
              <a:t>调制分为两大类：</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基带调制</a:t>
            </a:r>
            <a:r>
              <a:rPr lang="zh-CN" altLang="en-US" sz="1994" b="1" dirty="0">
                <a:latin typeface="微软雅黑" pitchFamily="34" charset="-122"/>
                <a:ea typeface="微软雅黑" pitchFamily="34" charset="-122"/>
              </a:rPr>
              <a:t>：仅对基带信号的波形进行变换，使它能够与信道特性相适应。</a:t>
            </a:r>
            <a:r>
              <a:rPr lang="zh-CN" altLang="en-US" sz="1994" b="1" dirty="0">
                <a:solidFill>
                  <a:srgbClr val="0000FF"/>
                </a:solidFill>
                <a:latin typeface="微软雅黑" pitchFamily="34" charset="-122"/>
                <a:ea typeface="微软雅黑" pitchFamily="34" charset="-122"/>
              </a:rPr>
              <a:t>变换后的信号仍然是基带信号</a:t>
            </a:r>
            <a:r>
              <a:rPr lang="zh-CN" altLang="en-US" sz="1994" b="1" dirty="0">
                <a:latin typeface="微软雅黑" pitchFamily="34" charset="-122"/>
                <a:ea typeface="微软雅黑" pitchFamily="34" charset="-122"/>
              </a:rPr>
              <a:t>。把这种过程称为编码 </a:t>
            </a:r>
            <a:r>
              <a:rPr lang="en-US" altLang="zh-CN" sz="1994" b="1" dirty="0">
                <a:latin typeface="微软雅黑" pitchFamily="34" charset="-122"/>
                <a:ea typeface="微软雅黑" pitchFamily="34" charset="-122"/>
              </a:rPr>
              <a:t>(coding)</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带通调制</a:t>
            </a:r>
            <a:r>
              <a:rPr lang="zh-CN" altLang="en-US" sz="1994" b="1" dirty="0">
                <a:latin typeface="微软雅黑" pitchFamily="34" charset="-122"/>
                <a:ea typeface="微软雅黑" pitchFamily="34" charset="-122"/>
              </a:rPr>
              <a:t>：使用</a:t>
            </a:r>
            <a:r>
              <a:rPr lang="zh-CN" altLang="en-US" sz="1994" b="1" dirty="0">
                <a:solidFill>
                  <a:srgbClr val="0000FF"/>
                </a:solidFill>
                <a:latin typeface="微软雅黑" pitchFamily="34" charset="-122"/>
                <a:ea typeface="微软雅黑" pitchFamily="34" charset="-122"/>
              </a:rPr>
              <a:t>载波</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(carrier)</a:t>
            </a:r>
            <a:r>
              <a:rPr lang="zh-CN" altLang="en-US" sz="1994" b="1" dirty="0">
                <a:latin typeface="微软雅黑" pitchFamily="34" charset="-122"/>
                <a:ea typeface="微软雅黑" pitchFamily="34" charset="-122"/>
              </a:rPr>
              <a:t>进行调制，把基带信号的频率范围搬移到较高的频段，并</a:t>
            </a:r>
            <a:r>
              <a:rPr lang="zh-CN" altLang="en-US" sz="1994" b="1" dirty="0">
                <a:solidFill>
                  <a:srgbClr val="0000FF"/>
                </a:solidFill>
                <a:latin typeface="微软雅黑" pitchFamily="34" charset="-122"/>
                <a:ea typeface="微软雅黑" pitchFamily="34" charset="-122"/>
              </a:rPr>
              <a:t>转换为模拟信号</a:t>
            </a:r>
            <a:r>
              <a:rPr lang="zh-CN" altLang="en-US" sz="1994" b="1" dirty="0">
                <a:latin typeface="微软雅黑" pitchFamily="34" charset="-122"/>
                <a:ea typeface="微软雅黑" pitchFamily="34" charset="-122"/>
              </a:rPr>
              <a:t>，这样就能够更好地在模拟信道中传输（即仅在一段频率范围内能够通过信道） </a:t>
            </a:r>
            <a:r>
              <a:rPr lang="zh-CN" altLang="en-US" sz="1994" b="1" dirty="0" smtClean="0">
                <a:latin typeface="微软雅黑" pitchFamily="34" charset="-122"/>
                <a:ea typeface="微软雅黑" pitchFamily="34" charset="-122"/>
              </a:rPr>
              <a:t>。</a:t>
            </a:r>
            <a:r>
              <a:rPr lang="zh-CN" altLang="en-US" sz="1994" b="1" dirty="0" smtClean="0">
                <a:solidFill>
                  <a:srgbClr val="0000FF"/>
                </a:solidFill>
                <a:latin typeface="微软雅黑" pitchFamily="34" charset="-122"/>
                <a:ea typeface="微软雅黑" pitchFamily="34" charset="-122"/>
              </a:rPr>
              <a:t>带</a:t>
            </a:r>
            <a:r>
              <a:rPr lang="zh-CN" altLang="en-US" sz="1994" b="1" dirty="0">
                <a:solidFill>
                  <a:srgbClr val="0000FF"/>
                </a:solidFill>
                <a:latin typeface="微软雅黑" pitchFamily="34" charset="-122"/>
                <a:ea typeface="微软雅黑" pitchFamily="34" charset="-122"/>
              </a:rPr>
              <a:t>通信号 </a:t>
            </a:r>
            <a:r>
              <a:rPr lang="zh-CN" altLang="en-US" sz="1994" b="1" dirty="0">
                <a:latin typeface="微软雅黑" pitchFamily="34" charset="-122"/>
                <a:ea typeface="微软雅黑" pitchFamily="34" charset="-122"/>
              </a:rPr>
              <a:t>：经过载波调制后的信号。</a:t>
            </a:r>
          </a:p>
        </p:txBody>
      </p:sp>
    </p:spTree>
    <p:extLst>
      <p:ext uri="{BB962C8B-B14F-4D97-AF65-F5344CB8AC3E}">
        <p14:creationId xmlns:p14="http://schemas.microsoft.com/office/powerpoint/2010/main" val="98078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3630" y="1808887"/>
            <a:ext cx="8031341"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0" name="Rectangle 6"/>
          <p:cNvSpPr>
            <a:spLocks noChangeArrowheads="1"/>
          </p:cNvSpPr>
          <p:nvPr/>
        </p:nvSpPr>
        <p:spPr bwMode="auto">
          <a:xfrm>
            <a:off x="3492643" y="1775768"/>
            <a:ext cx="2151969"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常用编码方式</a:t>
            </a:r>
          </a:p>
        </p:txBody>
      </p:sp>
      <p:sp>
        <p:nvSpPr>
          <p:cNvPr id="11" name="Rectangle 68"/>
          <p:cNvSpPr>
            <a:spLocks noChangeArrowheads="1"/>
          </p:cNvSpPr>
          <p:nvPr/>
        </p:nvSpPr>
        <p:spPr bwMode="auto">
          <a:xfrm>
            <a:off x="555416" y="2280401"/>
            <a:ext cx="8162224" cy="2624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不归零制</a:t>
            </a:r>
            <a:r>
              <a:rPr lang="zh-CN" altLang="en-US" sz="1994" b="1" dirty="0">
                <a:latin typeface="微软雅黑" pitchFamily="34" charset="-122"/>
                <a:ea typeface="微软雅黑" pitchFamily="34" charset="-122"/>
              </a:rPr>
              <a:t>：正电平代表 </a:t>
            </a:r>
            <a:r>
              <a:rPr lang="en-US" altLang="zh-CN" sz="1994" b="1" dirty="0">
                <a:latin typeface="微软雅黑" pitchFamily="34" charset="-122"/>
                <a:ea typeface="微软雅黑" pitchFamily="34" charset="-122"/>
              </a:rPr>
              <a:t>1</a:t>
            </a:r>
            <a:r>
              <a:rPr lang="zh-CN" altLang="en-US" sz="1994" b="1" dirty="0">
                <a:latin typeface="微软雅黑" pitchFamily="34" charset="-122"/>
                <a:ea typeface="微软雅黑" pitchFamily="34" charset="-122"/>
              </a:rPr>
              <a:t>，负电平代表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归零制</a:t>
            </a:r>
            <a:r>
              <a:rPr lang="zh-CN" altLang="en-US" sz="1994" b="1" dirty="0">
                <a:latin typeface="微软雅黑" pitchFamily="34" charset="-122"/>
                <a:ea typeface="微软雅黑" pitchFamily="34" charset="-122"/>
              </a:rPr>
              <a:t>：正脉冲代表 </a:t>
            </a:r>
            <a:r>
              <a:rPr lang="en-US" altLang="zh-CN" sz="1994" b="1" dirty="0">
                <a:latin typeface="微软雅黑" pitchFamily="34" charset="-122"/>
                <a:ea typeface="微软雅黑" pitchFamily="34" charset="-122"/>
              </a:rPr>
              <a:t>1</a:t>
            </a:r>
            <a:r>
              <a:rPr lang="zh-CN" altLang="en-US" sz="1994" b="1" dirty="0">
                <a:latin typeface="微软雅黑" pitchFamily="34" charset="-122"/>
                <a:ea typeface="微软雅黑" pitchFamily="34" charset="-122"/>
              </a:rPr>
              <a:t>，负脉冲代表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曼彻斯特编码</a:t>
            </a:r>
            <a:r>
              <a:rPr lang="zh-CN" altLang="en-US" sz="1994" b="1" dirty="0">
                <a:latin typeface="微软雅黑" pitchFamily="34" charset="-122"/>
                <a:ea typeface="微软雅黑" pitchFamily="34" charset="-122"/>
              </a:rPr>
              <a:t>：位周期中心的向上跳变代表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，位周期中心的向下跳变代表 </a:t>
            </a:r>
            <a:r>
              <a:rPr lang="en-US" altLang="zh-CN" sz="1994" b="1" dirty="0">
                <a:latin typeface="微软雅黑" pitchFamily="34" charset="-122"/>
                <a:ea typeface="微软雅黑" pitchFamily="34" charset="-122"/>
              </a:rPr>
              <a:t>1</a:t>
            </a:r>
            <a:r>
              <a:rPr lang="zh-CN" altLang="en-US" sz="1994" b="1" dirty="0">
                <a:latin typeface="微软雅黑" pitchFamily="34" charset="-122"/>
                <a:ea typeface="微软雅黑" pitchFamily="34" charset="-122"/>
              </a:rPr>
              <a:t>。但也可反过来定义。</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差分曼彻斯特编码</a:t>
            </a:r>
            <a:r>
              <a:rPr lang="zh-CN" altLang="en-US" sz="1994" b="1" dirty="0">
                <a:latin typeface="微软雅黑" pitchFamily="34" charset="-122"/>
                <a:ea typeface="微软雅黑" pitchFamily="34" charset="-122"/>
              </a:rPr>
              <a:t>：在每一位的中心处始终都有跳变。位开始边界有跳变代表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，而位开始边界没有跳变代表 </a:t>
            </a:r>
            <a:r>
              <a:rPr lang="en-US" altLang="zh-CN" sz="1994" b="1" dirty="0">
                <a:latin typeface="微软雅黑" pitchFamily="34" charset="-122"/>
                <a:ea typeface="微软雅黑" pitchFamily="34" charset="-122"/>
              </a:rPr>
              <a:t>1</a:t>
            </a:r>
            <a:r>
              <a:rPr lang="zh-CN" altLang="en-US" sz="1994" b="1" dirty="0">
                <a:latin typeface="微软雅黑" pitchFamily="34" charset="-122"/>
                <a:ea typeface="微软雅黑" pitchFamily="34" charset="-122"/>
              </a:rPr>
              <a:t>。</a:t>
            </a:r>
          </a:p>
        </p:txBody>
      </p:sp>
    </p:spTree>
    <p:extLst>
      <p:ext uri="{BB962C8B-B14F-4D97-AF65-F5344CB8AC3E}">
        <p14:creationId xmlns:p14="http://schemas.microsoft.com/office/powerpoint/2010/main" val="412151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543631" y="2049000"/>
            <a:ext cx="8031340" cy="31562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8" name="矩形 77"/>
          <p:cNvSpPr/>
          <p:nvPr/>
        </p:nvSpPr>
        <p:spPr>
          <a:xfrm>
            <a:off x="2758796" y="2303876"/>
            <a:ext cx="4361820" cy="238388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4" name="AutoShape 5"/>
          <p:cNvSpPr>
            <a:spLocks noChangeArrowheads="1"/>
          </p:cNvSpPr>
          <p:nvPr/>
        </p:nvSpPr>
        <p:spPr bwMode="auto">
          <a:xfrm>
            <a:off x="543630" y="1571803"/>
            <a:ext cx="8031341"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5" name="Rectangle 6"/>
          <p:cNvSpPr>
            <a:spLocks noChangeArrowheads="1"/>
          </p:cNvSpPr>
          <p:nvPr/>
        </p:nvSpPr>
        <p:spPr bwMode="auto">
          <a:xfrm>
            <a:off x="3492643" y="1538684"/>
            <a:ext cx="2151969"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常用编码方式</a:t>
            </a:r>
          </a:p>
        </p:txBody>
      </p:sp>
      <p:grpSp>
        <p:nvGrpSpPr>
          <p:cNvPr id="17" name="组合 16"/>
          <p:cNvGrpSpPr/>
          <p:nvPr/>
        </p:nvGrpSpPr>
        <p:grpSpPr>
          <a:xfrm>
            <a:off x="1240131" y="2274719"/>
            <a:ext cx="5892117" cy="2422710"/>
            <a:chOff x="-498929" y="1380600"/>
            <a:chExt cx="10060441" cy="4136632"/>
          </a:xfrm>
        </p:grpSpPr>
        <p:sp>
          <p:nvSpPr>
            <p:cNvPr id="18" name="Rectangle 6"/>
            <p:cNvSpPr>
              <a:spLocks noChangeArrowheads="1"/>
            </p:cNvSpPr>
            <p:nvPr/>
          </p:nvSpPr>
          <p:spPr bwMode="auto">
            <a:xfrm>
              <a:off x="123848" y="2280089"/>
              <a:ext cx="1908729"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不归零制</a:t>
              </a:r>
            </a:p>
          </p:txBody>
        </p:sp>
        <p:sp>
          <p:nvSpPr>
            <p:cNvPr id="19" name="Rectangle 7"/>
            <p:cNvSpPr>
              <a:spLocks noChangeArrowheads="1"/>
            </p:cNvSpPr>
            <p:nvPr/>
          </p:nvSpPr>
          <p:spPr bwMode="auto">
            <a:xfrm>
              <a:off x="14351" y="4059760"/>
              <a:ext cx="201822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en-US" altLang="zh-CN" sz="1596"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596"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比特流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6"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差分曼彻斯特</a:t>
              </a:r>
            </a:p>
          </p:txBody>
        </p:sp>
        <p:sp>
          <p:nvSpPr>
            <p:cNvPr id="51" name="Rectangle 69"/>
            <p:cNvSpPr>
              <a:spLocks noChangeArrowheads="1"/>
            </p:cNvSpPr>
            <p:nvPr/>
          </p:nvSpPr>
          <p:spPr bwMode="auto">
            <a:xfrm>
              <a:off x="235628" y="3193282"/>
              <a:ext cx="1796952"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归零制</a:t>
              </a: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6" b="1">
                <a:latin typeface="微软雅黑" pitchFamily="34" charset="-122"/>
                <a:ea typeface="微软雅黑" pitchFamily="34" charset="-122"/>
              </a:endParaRPr>
            </a:p>
          </p:txBody>
        </p:sp>
      </p:grpSp>
      <p:sp>
        <p:nvSpPr>
          <p:cNvPr id="75" name="矩形 74"/>
          <p:cNvSpPr/>
          <p:nvPr/>
        </p:nvSpPr>
        <p:spPr>
          <a:xfrm>
            <a:off x="3110481" y="4803183"/>
            <a:ext cx="2916290" cy="337614"/>
          </a:xfrm>
          <a:prstGeom prst="rect">
            <a:avLst/>
          </a:prstGeom>
        </p:spPr>
        <p:txBody>
          <a:bodyPr wrap="square">
            <a:spAutoFit/>
          </a:bodyPr>
          <a:lstStyle/>
          <a:p>
            <a:pPr algn="ctr"/>
            <a:r>
              <a:rPr lang="zh-CN" altLang="zh-CN" sz="1596" b="1" dirty="0">
                <a:latin typeface="微软雅黑" pitchFamily="34" charset="-122"/>
                <a:ea typeface="微软雅黑" pitchFamily="34" charset="-122"/>
              </a:rPr>
              <a:t>数字信号常用的编码方式</a:t>
            </a:r>
            <a:endParaRPr lang="zh-CN" altLang="en-US" sz="1596" b="1" dirty="0">
              <a:latin typeface="微软雅黑" pitchFamily="34" charset="-122"/>
              <a:ea typeface="微软雅黑" pitchFamily="34" charset="-122"/>
            </a:endParaRPr>
          </a:p>
        </p:txBody>
      </p:sp>
    </p:spTree>
    <p:extLst>
      <p:ext uri="{BB962C8B-B14F-4D97-AF65-F5344CB8AC3E}">
        <p14:creationId xmlns:p14="http://schemas.microsoft.com/office/powerpoint/2010/main" val="8996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55417" y="2027733"/>
            <a:ext cx="801955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34" name="Rectangle 6"/>
          <p:cNvSpPr>
            <a:spLocks noChangeArrowheads="1"/>
          </p:cNvSpPr>
          <p:nvPr/>
        </p:nvSpPr>
        <p:spPr bwMode="auto">
          <a:xfrm>
            <a:off x="3492643" y="1994614"/>
            <a:ext cx="2151969"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常用编码方式</a:t>
            </a:r>
          </a:p>
        </p:txBody>
      </p:sp>
      <p:sp>
        <p:nvSpPr>
          <p:cNvPr id="35" name="Rectangle 68"/>
          <p:cNvSpPr>
            <a:spLocks noChangeArrowheads="1"/>
          </p:cNvSpPr>
          <p:nvPr/>
        </p:nvSpPr>
        <p:spPr bwMode="auto">
          <a:xfrm>
            <a:off x="555416" y="2499247"/>
            <a:ext cx="8162224"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从信号波形中可以看出，曼彻斯特 </a:t>
            </a:r>
            <a:r>
              <a:rPr lang="en-US" altLang="zh-CN" sz="1994" b="1" dirty="0">
                <a:latin typeface="微软雅黑" pitchFamily="34" charset="-122"/>
                <a:ea typeface="微软雅黑" pitchFamily="34" charset="-122"/>
              </a:rPr>
              <a:t>(Manchester) </a:t>
            </a:r>
            <a:r>
              <a:rPr lang="zh-CN" altLang="en-US" sz="1994" b="1" dirty="0">
                <a:latin typeface="微软雅黑" pitchFamily="34" charset="-122"/>
                <a:ea typeface="微软雅黑" pitchFamily="34" charset="-122"/>
              </a:rPr>
              <a:t>编码和差分曼彻斯特编码产生的信号频率比不归零制高。</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从自同步能力来看，不归零制不能从信号波形本身中提取信号时钟频率（这叫做没有自同步能力），</a:t>
            </a:r>
            <a:r>
              <a:rPr lang="zh-CN" altLang="en-US" sz="1994" b="1" dirty="0">
                <a:solidFill>
                  <a:srgbClr val="0000FF"/>
                </a:solidFill>
                <a:latin typeface="微软雅黑" pitchFamily="34" charset="-122"/>
                <a:ea typeface="微软雅黑" pitchFamily="34" charset="-122"/>
              </a:rPr>
              <a:t>而曼彻斯特编码和差分曼彻斯特编码具有</a:t>
            </a:r>
            <a:r>
              <a:rPr lang="zh-CN" altLang="en-US" sz="1994" b="1" dirty="0">
                <a:solidFill>
                  <a:srgbClr val="CC00CC"/>
                </a:solidFill>
                <a:latin typeface="微软雅黑" pitchFamily="34" charset="-122"/>
                <a:ea typeface="微软雅黑" pitchFamily="34" charset="-122"/>
              </a:rPr>
              <a:t>自同步能力</a:t>
            </a:r>
            <a:r>
              <a:rPr lang="zh-CN" altLang="en-US" sz="1994"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703709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3631" y="1653871"/>
            <a:ext cx="8031340"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0" name="Rectangle 6"/>
          <p:cNvSpPr>
            <a:spLocks noChangeArrowheads="1"/>
          </p:cNvSpPr>
          <p:nvPr/>
        </p:nvSpPr>
        <p:spPr bwMode="auto">
          <a:xfrm>
            <a:off x="3108991" y="1620752"/>
            <a:ext cx="2919272"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(2) </a:t>
            </a:r>
            <a:r>
              <a:rPr lang="zh-CN" altLang="en-US" sz="1994" b="1" dirty="0">
                <a:solidFill>
                  <a:schemeClr val="bg1"/>
                </a:solidFill>
                <a:latin typeface="微软雅黑" pitchFamily="34" charset="-122"/>
                <a:ea typeface="微软雅黑" pitchFamily="34" charset="-122"/>
              </a:rPr>
              <a:t>基本的带通调制方法</a:t>
            </a:r>
          </a:p>
        </p:txBody>
      </p:sp>
      <p:sp>
        <p:nvSpPr>
          <p:cNvPr id="11" name="Rectangle 68"/>
          <p:cNvSpPr>
            <a:spLocks noChangeArrowheads="1"/>
          </p:cNvSpPr>
          <p:nvPr/>
        </p:nvSpPr>
        <p:spPr bwMode="auto">
          <a:xfrm>
            <a:off x="555416" y="2125384"/>
            <a:ext cx="8162224"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sz="1994" b="1" dirty="0">
                <a:latin typeface="微软雅黑" pitchFamily="34" charset="-122"/>
                <a:ea typeface="微软雅黑" pitchFamily="34" charset="-122"/>
              </a:rPr>
              <a:t>(modulation)</a:t>
            </a:r>
            <a:r>
              <a:rPr lang="zh-CN" altLang="en-US" sz="1994" b="1" dirty="0">
                <a:latin typeface="微软雅黑" pitchFamily="34" charset="-122"/>
                <a:ea typeface="微软雅黑" pitchFamily="34" charset="-122"/>
              </a:rPr>
              <a:t>。 </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最基本的二元制</a:t>
            </a:r>
            <a:r>
              <a:rPr lang="zh-CN" altLang="en-US" sz="1994" b="1" dirty="0">
                <a:solidFill>
                  <a:srgbClr val="0000FF"/>
                </a:solidFill>
                <a:latin typeface="微软雅黑" pitchFamily="34" charset="-122"/>
                <a:ea typeface="微软雅黑" pitchFamily="34" charset="-122"/>
              </a:rPr>
              <a:t>调制</a:t>
            </a:r>
            <a:r>
              <a:rPr lang="zh-CN" altLang="en-US" sz="1994" b="1" dirty="0">
                <a:latin typeface="微软雅黑" pitchFamily="34" charset="-122"/>
                <a:ea typeface="微软雅黑" pitchFamily="34" charset="-122"/>
              </a:rPr>
              <a:t>方法有以下几种：</a:t>
            </a:r>
          </a:p>
          <a:p>
            <a:pPr marL="623724" indent="-341940"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调幅</a:t>
            </a:r>
            <a:r>
              <a:rPr lang="en-US" altLang="zh-CN" sz="1994" b="1" dirty="0">
                <a:solidFill>
                  <a:srgbClr val="0000FF"/>
                </a:solidFill>
                <a:latin typeface="微软雅黑" pitchFamily="34" charset="-122"/>
                <a:ea typeface="微软雅黑" pitchFamily="34" charset="-122"/>
              </a:rPr>
              <a:t>(AM)</a:t>
            </a:r>
            <a:r>
              <a:rPr lang="zh-CN" altLang="en-US" sz="1994" b="1" dirty="0">
                <a:latin typeface="微软雅黑" pitchFamily="34" charset="-122"/>
                <a:ea typeface="微软雅黑" pitchFamily="34" charset="-122"/>
              </a:rPr>
              <a:t>：载波的振幅随基带数字信号而变化。 </a:t>
            </a:r>
          </a:p>
          <a:p>
            <a:pPr marL="623724" indent="-341940"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调频</a:t>
            </a:r>
            <a:r>
              <a:rPr lang="en-US" altLang="zh-CN" sz="1994" b="1" dirty="0">
                <a:solidFill>
                  <a:srgbClr val="0000FF"/>
                </a:solidFill>
                <a:latin typeface="微软雅黑" pitchFamily="34" charset="-122"/>
                <a:ea typeface="微软雅黑" pitchFamily="34" charset="-122"/>
              </a:rPr>
              <a:t>(FM)</a:t>
            </a:r>
            <a:r>
              <a:rPr lang="zh-CN" altLang="en-US" sz="1994" b="1" dirty="0">
                <a:latin typeface="微软雅黑" pitchFamily="34" charset="-122"/>
                <a:ea typeface="微软雅黑" pitchFamily="34" charset="-122"/>
              </a:rPr>
              <a:t>：载波的频率随基带数字信号而变化。</a:t>
            </a:r>
          </a:p>
          <a:p>
            <a:pPr marL="623724" indent="-341940"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调相</a:t>
            </a:r>
            <a:r>
              <a:rPr lang="en-US" altLang="zh-CN" sz="1994" b="1" dirty="0">
                <a:solidFill>
                  <a:srgbClr val="0000FF"/>
                </a:solidFill>
                <a:latin typeface="微软雅黑" pitchFamily="34" charset="-122"/>
                <a:ea typeface="微软雅黑" pitchFamily="34" charset="-122"/>
              </a:rPr>
              <a:t>(PM) </a:t>
            </a:r>
            <a:r>
              <a:rPr lang="zh-CN" altLang="en-US" sz="1994" b="1" dirty="0">
                <a:latin typeface="微软雅黑" pitchFamily="34" charset="-122"/>
                <a:ea typeface="微软雅黑" pitchFamily="34" charset="-122"/>
              </a:rPr>
              <a:t>：载波的初始相位随基带数字信号而变化。 </a:t>
            </a:r>
            <a:endParaRPr lang="zh-CN" altLang="en-US" sz="1994"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79014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5417" y="1580922"/>
            <a:ext cx="8019554"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2" name="Rectangle 6"/>
          <p:cNvSpPr>
            <a:spLocks noChangeArrowheads="1"/>
          </p:cNvSpPr>
          <p:nvPr/>
        </p:nvSpPr>
        <p:spPr bwMode="auto">
          <a:xfrm>
            <a:off x="3108991" y="1547803"/>
            <a:ext cx="2919272"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(2) </a:t>
            </a:r>
            <a:r>
              <a:rPr lang="zh-CN" altLang="en-US" sz="1994" b="1" dirty="0">
                <a:solidFill>
                  <a:schemeClr val="bg1"/>
                </a:solidFill>
                <a:latin typeface="微软雅黑" pitchFamily="34" charset="-122"/>
                <a:ea typeface="微软雅黑" pitchFamily="34" charset="-122"/>
              </a:rPr>
              <a:t>基本的带通调制方法</a:t>
            </a:r>
          </a:p>
        </p:txBody>
      </p:sp>
      <p:sp>
        <p:nvSpPr>
          <p:cNvPr id="14" name="圆角矩形 13"/>
          <p:cNvSpPr/>
          <p:nvPr/>
        </p:nvSpPr>
        <p:spPr>
          <a:xfrm>
            <a:off x="555417" y="2049000"/>
            <a:ext cx="8019554" cy="31562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cxnSp>
        <p:nvCxnSpPr>
          <p:cNvPr id="36" name="直接连接符 35"/>
          <p:cNvCxnSpPr/>
          <p:nvPr/>
        </p:nvCxnSpPr>
        <p:spPr bwMode="auto">
          <a:xfrm>
            <a:off x="2656030" y="3090355"/>
            <a:ext cx="457737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33394"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0</a:t>
            </a:r>
          </a:p>
        </p:txBody>
      </p:sp>
      <p:sp>
        <p:nvSpPr>
          <p:cNvPr id="17" name="Rectangle 4"/>
          <p:cNvSpPr>
            <a:spLocks noChangeArrowheads="1"/>
          </p:cNvSpPr>
          <p:nvPr/>
        </p:nvSpPr>
        <p:spPr bwMode="auto">
          <a:xfrm>
            <a:off x="3356745"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1</a:t>
            </a:r>
          </a:p>
        </p:txBody>
      </p:sp>
      <p:sp>
        <p:nvSpPr>
          <p:cNvPr id="18" name="Rectangle 5"/>
          <p:cNvSpPr>
            <a:spLocks noChangeArrowheads="1"/>
          </p:cNvSpPr>
          <p:nvPr/>
        </p:nvSpPr>
        <p:spPr bwMode="auto">
          <a:xfrm>
            <a:off x="3823173"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0</a:t>
            </a:r>
          </a:p>
        </p:txBody>
      </p:sp>
      <p:sp>
        <p:nvSpPr>
          <p:cNvPr id="19" name="Rectangle 6"/>
          <p:cNvSpPr>
            <a:spLocks noChangeArrowheads="1"/>
          </p:cNvSpPr>
          <p:nvPr/>
        </p:nvSpPr>
        <p:spPr bwMode="auto">
          <a:xfrm>
            <a:off x="4294740"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a:solidFill>
                  <a:srgbClr val="0000FF"/>
                </a:solidFill>
                <a:ea typeface="黑体" pitchFamily="2" charset="-122"/>
              </a:rPr>
              <a:t>0</a:t>
            </a:r>
          </a:p>
        </p:txBody>
      </p:sp>
      <p:sp>
        <p:nvSpPr>
          <p:cNvPr id="20" name="Rectangle 7"/>
          <p:cNvSpPr>
            <a:spLocks noChangeArrowheads="1"/>
          </p:cNvSpPr>
          <p:nvPr/>
        </p:nvSpPr>
        <p:spPr bwMode="auto">
          <a:xfrm>
            <a:off x="4840833"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1</a:t>
            </a:r>
          </a:p>
        </p:txBody>
      </p:sp>
      <p:sp>
        <p:nvSpPr>
          <p:cNvPr id="21" name="Rectangle 8"/>
          <p:cNvSpPr>
            <a:spLocks noChangeArrowheads="1"/>
          </p:cNvSpPr>
          <p:nvPr/>
        </p:nvSpPr>
        <p:spPr bwMode="auto">
          <a:xfrm>
            <a:off x="5307261"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1</a:t>
            </a:r>
          </a:p>
        </p:txBody>
      </p:sp>
      <p:sp>
        <p:nvSpPr>
          <p:cNvPr id="22" name="Rectangle 9"/>
          <p:cNvSpPr>
            <a:spLocks noChangeArrowheads="1"/>
          </p:cNvSpPr>
          <p:nvPr/>
        </p:nvSpPr>
        <p:spPr bwMode="auto">
          <a:xfrm>
            <a:off x="5725704"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a:solidFill>
                  <a:srgbClr val="0000FF"/>
                </a:solidFill>
                <a:ea typeface="黑体" pitchFamily="2" charset="-122"/>
              </a:rPr>
              <a:t>1</a:t>
            </a:r>
          </a:p>
        </p:txBody>
      </p:sp>
      <p:sp>
        <p:nvSpPr>
          <p:cNvPr id="23" name="Rectangle 10"/>
          <p:cNvSpPr>
            <a:spLocks noChangeArrowheads="1"/>
          </p:cNvSpPr>
          <p:nvPr/>
        </p:nvSpPr>
        <p:spPr bwMode="auto">
          <a:xfrm>
            <a:off x="6233074"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0</a:t>
            </a:r>
          </a:p>
        </p:txBody>
      </p:sp>
      <p:sp>
        <p:nvSpPr>
          <p:cNvPr id="24" name="Rectangle 11"/>
          <p:cNvSpPr>
            <a:spLocks noChangeArrowheads="1"/>
          </p:cNvSpPr>
          <p:nvPr/>
        </p:nvSpPr>
        <p:spPr bwMode="auto">
          <a:xfrm>
            <a:off x="6725252" y="2369846"/>
            <a:ext cx="298930" cy="36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795" b="1" dirty="0">
                <a:solidFill>
                  <a:srgbClr val="0000FF"/>
                </a:solidFill>
                <a:ea typeface="黑体" pitchFamily="2" charset="-122"/>
              </a:rPr>
              <a:t>0</a:t>
            </a:r>
          </a:p>
        </p:txBody>
      </p:sp>
      <p:sp>
        <p:nvSpPr>
          <p:cNvPr id="25" name="Freeform 12"/>
          <p:cNvSpPr>
            <a:spLocks/>
          </p:cNvSpPr>
          <p:nvPr/>
        </p:nvSpPr>
        <p:spPr bwMode="auto">
          <a:xfrm>
            <a:off x="2772661" y="2315396"/>
            <a:ext cx="4375935" cy="340272"/>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26" name="Freeform 13"/>
          <p:cNvSpPr>
            <a:spLocks/>
          </p:cNvSpPr>
          <p:nvPr/>
        </p:nvSpPr>
        <p:spPr bwMode="auto">
          <a:xfrm>
            <a:off x="7147584" y="2654733"/>
            <a:ext cx="1012" cy="93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27" name="组合 26"/>
          <p:cNvGrpSpPr/>
          <p:nvPr/>
        </p:nvGrpSpPr>
        <p:grpSpPr>
          <a:xfrm>
            <a:off x="2774686" y="3501673"/>
            <a:ext cx="4361757" cy="509473"/>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grpSp>
        <p:nvGrpSpPr>
          <p:cNvPr id="28" name="组合 27"/>
          <p:cNvGrpSpPr/>
          <p:nvPr/>
        </p:nvGrpSpPr>
        <p:grpSpPr>
          <a:xfrm>
            <a:off x="2762533" y="4185956"/>
            <a:ext cx="4379985" cy="51321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sp>
        <p:nvSpPr>
          <p:cNvPr id="29" name="Rectangle 153"/>
          <p:cNvSpPr>
            <a:spLocks noChangeArrowheads="1"/>
          </p:cNvSpPr>
          <p:nvPr/>
        </p:nvSpPr>
        <p:spPr bwMode="auto">
          <a:xfrm>
            <a:off x="1743827" y="2363990"/>
            <a:ext cx="898387" cy="30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101902" y="2960400"/>
            <a:ext cx="540311" cy="30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r" defTabSz="759866" eaLnBrk="0" hangingPunct="0"/>
            <a:r>
              <a:rPr kumimoji="1" lang="zh-CN" altLang="en-US" sz="1396" b="1" dirty="0">
                <a:solidFill>
                  <a:srgbClr val="0000FF"/>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101902" y="3614769"/>
            <a:ext cx="540311" cy="30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r" defTabSz="759866" eaLnBrk="0" hangingPunct="0"/>
            <a:r>
              <a:rPr kumimoji="1" lang="zh-CN" altLang="en-US" sz="1396" b="1">
                <a:solidFill>
                  <a:srgbClr val="0000FF"/>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101902" y="4311205"/>
            <a:ext cx="540311" cy="30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r" defTabSz="759866" eaLnBrk="0" hangingPunct="0"/>
            <a:r>
              <a:rPr kumimoji="1" lang="zh-CN" altLang="en-US" sz="1396" b="1">
                <a:solidFill>
                  <a:srgbClr val="0000FF"/>
                </a:solidFill>
                <a:latin typeface="微软雅黑" pitchFamily="34" charset="-122"/>
                <a:ea typeface="微软雅黑" pitchFamily="34" charset="-122"/>
              </a:rPr>
              <a:t>调相</a:t>
            </a:r>
          </a:p>
        </p:txBody>
      </p:sp>
      <p:grpSp>
        <p:nvGrpSpPr>
          <p:cNvPr id="33" name="组合 32"/>
          <p:cNvGrpSpPr/>
          <p:nvPr/>
        </p:nvGrpSpPr>
        <p:grpSpPr>
          <a:xfrm>
            <a:off x="2780762" y="2832347"/>
            <a:ext cx="4358720" cy="501996"/>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3" b="1">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ea typeface="黑体" pitchFamily="2" charset="-122"/>
                </a:endParaRPr>
              </a:p>
            </p:txBody>
          </p:sp>
        </p:grpSp>
      </p:grpSp>
      <p:cxnSp>
        <p:nvCxnSpPr>
          <p:cNvPr id="34" name="直接连接符 33"/>
          <p:cNvCxnSpPr/>
          <p:nvPr/>
        </p:nvCxnSpPr>
        <p:spPr bwMode="auto">
          <a:xfrm>
            <a:off x="2656030" y="4453175"/>
            <a:ext cx="457737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56030" y="3768762"/>
            <a:ext cx="457737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0481" y="4803183"/>
            <a:ext cx="2916290" cy="337614"/>
          </a:xfrm>
          <a:prstGeom prst="rect">
            <a:avLst/>
          </a:prstGeom>
        </p:spPr>
        <p:txBody>
          <a:bodyPr wrap="square">
            <a:spAutoFit/>
          </a:bodyPr>
          <a:lstStyle/>
          <a:p>
            <a:pPr algn="ctr"/>
            <a:r>
              <a:rPr lang="zh-CN" altLang="en-US" sz="1596" b="1" dirty="0">
                <a:latin typeface="微软雅黑" pitchFamily="34" charset="-122"/>
                <a:ea typeface="微软雅黑" pitchFamily="34" charset="-122"/>
              </a:rPr>
              <a:t>最基本的三种调制方式</a:t>
            </a:r>
          </a:p>
        </p:txBody>
      </p:sp>
    </p:spTree>
    <p:extLst>
      <p:ext uri="{BB962C8B-B14F-4D97-AF65-F5344CB8AC3E}">
        <p14:creationId xmlns:p14="http://schemas.microsoft.com/office/powerpoint/2010/main" val="3074654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3630" y="1538781"/>
            <a:ext cx="8031341"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553622" y="1496657"/>
            <a:ext cx="7296614" cy="398999"/>
          </a:xfrm>
          <a:prstGeom prst="rect">
            <a:avLst/>
          </a:prstGeom>
        </p:spPr>
        <p:txBody>
          <a:bodyPr wrap="none">
            <a:spAutoFit/>
          </a:bodyPr>
          <a:lstStyle/>
          <a:p>
            <a:pPr algn="ctr"/>
            <a:r>
              <a:rPr lang="zh-CN" altLang="en-US" sz="1994" b="1" dirty="0">
                <a:latin typeface="微软雅黑" pitchFamily="34" charset="-122"/>
                <a:ea typeface="微软雅黑" pitchFamily="34" charset="-122"/>
              </a:rPr>
              <a:t>正交振幅调制 </a:t>
            </a:r>
            <a:r>
              <a:rPr lang="en-US" altLang="zh-CN" sz="1994" b="1" dirty="0">
                <a:latin typeface="微软雅黑" pitchFamily="34" charset="-122"/>
                <a:ea typeface="微软雅黑" pitchFamily="34" charset="-122"/>
              </a:rPr>
              <a:t>QAM (Quadrature Amplitude Modulation) </a:t>
            </a:r>
            <a:endParaRPr lang="zh-CN" altLang="en-US" sz="1994" b="1" dirty="0">
              <a:latin typeface="微软雅黑" pitchFamily="34" charset="-122"/>
              <a:ea typeface="微软雅黑" pitchFamily="34" charset="-122"/>
            </a:endParaRPr>
          </a:p>
        </p:txBody>
      </p:sp>
      <p:sp>
        <p:nvSpPr>
          <p:cNvPr id="7" name="矩形 6"/>
          <p:cNvSpPr/>
          <p:nvPr/>
        </p:nvSpPr>
        <p:spPr>
          <a:xfrm>
            <a:off x="614374" y="1963359"/>
            <a:ext cx="5411111" cy="654766"/>
          </a:xfrm>
          <a:prstGeom prst="rect">
            <a:avLst/>
          </a:prstGeom>
        </p:spPr>
        <p:txBody>
          <a:bodyPr wrap="square">
            <a:spAutoFit/>
          </a:bodyPr>
          <a:lstStyle/>
          <a:p>
            <a:pPr>
              <a:lnSpc>
                <a:spcPts val="2194"/>
              </a:lnSpc>
              <a:buClr>
                <a:srgbClr val="0070C0"/>
              </a:buClr>
            </a:pPr>
            <a:r>
              <a:rPr lang="zh-CN" altLang="en-US" sz="1596" b="1" dirty="0">
                <a:solidFill>
                  <a:srgbClr val="CC00CC"/>
                </a:solidFill>
                <a:latin typeface="微软雅黑" pitchFamily="34" charset="-122"/>
                <a:ea typeface="微软雅黑" pitchFamily="34" charset="-122"/>
              </a:rPr>
              <a:t>为了达到更高的信息传输速率，必须采用技术上更为复杂的多元制的振幅相位混合调制方法。</a:t>
            </a:r>
          </a:p>
        </p:txBody>
      </p:sp>
      <p:sp>
        <p:nvSpPr>
          <p:cNvPr id="35" name="矩形 34"/>
          <p:cNvSpPr/>
          <p:nvPr/>
        </p:nvSpPr>
        <p:spPr>
          <a:xfrm>
            <a:off x="606838" y="2572799"/>
            <a:ext cx="5400410" cy="1844087"/>
          </a:xfrm>
          <a:prstGeom prst="rect">
            <a:avLst/>
          </a:prstGeom>
        </p:spPr>
        <p:txBody>
          <a:bodyPr wrap="square">
            <a:spAutoFit/>
          </a:bodyPr>
          <a:lstStyle/>
          <a:p>
            <a:pPr>
              <a:lnSpc>
                <a:spcPts val="2692"/>
              </a:lnSpc>
              <a:buClr>
                <a:srgbClr val="0070C0"/>
              </a:buClr>
            </a:pPr>
            <a:r>
              <a:rPr lang="zh-CN" altLang="en-US" sz="1596" b="1" dirty="0">
                <a:latin typeface="微软雅黑" pitchFamily="34" charset="-122"/>
                <a:ea typeface="微软雅黑" pitchFamily="34" charset="-122"/>
              </a:rPr>
              <a:t>例如：</a:t>
            </a:r>
          </a:p>
          <a:p>
            <a:pPr marL="284950" indent="-284950">
              <a:lnSpc>
                <a:spcPts val="2194"/>
              </a:lnSpc>
              <a:buClr>
                <a:srgbClr val="0070C0"/>
              </a:buClr>
              <a:buFont typeface="Wingdings" pitchFamily="2" charset="2"/>
              <a:buChar char="l"/>
            </a:pPr>
            <a:r>
              <a:rPr lang="zh-CN" altLang="en-US" sz="1596" b="1" dirty="0">
                <a:latin typeface="微软雅黑" pitchFamily="34" charset="-122"/>
                <a:ea typeface="微软雅黑" pitchFamily="34" charset="-122"/>
              </a:rPr>
              <a:t>可供选择的相位有 </a:t>
            </a:r>
            <a:r>
              <a:rPr lang="en-US" altLang="zh-CN" sz="1596" b="1" dirty="0">
                <a:latin typeface="微软雅黑" pitchFamily="34" charset="-122"/>
                <a:ea typeface="微软雅黑" pitchFamily="34" charset="-122"/>
              </a:rPr>
              <a:t>12 </a:t>
            </a:r>
            <a:r>
              <a:rPr lang="zh-CN" altLang="en-US" sz="1596" b="1" dirty="0">
                <a:latin typeface="微软雅黑" pitchFamily="34" charset="-122"/>
                <a:ea typeface="微软雅黑" pitchFamily="34" charset="-122"/>
              </a:rPr>
              <a:t>种，而对于每一种相位有 </a:t>
            </a:r>
            <a:r>
              <a:rPr lang="en-US" altLang="zh-CN" sz="1596" b="1" dirty="0">
                <a:latin typeface="微软雅黑" pitchFamily="34" charset="-122"/>
                <a:ea typeface="微软雅黑" pitchFamily="34" charset="-122"/>
              </a:rPr>
              <a:t>1 </a:t>
            </a:r>
            <a:r>
              <a:rPr lang="zh-CN" altLang="en-US" sz="1596" b="1" dirty="0">
                <a:latin typeface="微软雅黑" pitchFamily="34" charset="-122"/>
                <a:ea typeface="微软雅黑" pitchFamily="34" charset="-122"/>
              </a:rPr>
              <a:t>或 </a:t>
            </a:r>
            <a:r>
              <a:rPr lang="en-US" altLang="zh-CN" sz="1596" b="1" dirty="0">
                <a:latin typeface="微软雅黑" pitchFamily="34" charset="-122"/>
                <a:ea typeface="微软雅黑" pitchFamily="34" charset="-122"/>
              </a:rPr>
              <a:t>2 </a:t>
            </a:r>
            <a:r>
              <a:rPr lang="zh-CN" altLang="en-US" sz="1596" b="1" dirty="0">
                <a:latin typeface="微软雅黑" pitchFamily="34" charset="-122"/>
                <a:ea typeface="微软雅黑" pitchFamily="34" charset="-122"/>
              </a:rPr>
              <a:t>种振幅可供选择。总共有 </a:t>
            </a:r>
            <a:r>
              <a:rPr lang="en-US" altLang="zh-CN" sz="1596" b="1" dirty="0">
                <a:latin typeface="微软雅黑" pitchFamily="34" charset="-122"/>
                <a:ea typeface="微软雅黑" pitchFamily="34" charset="-122"/>
              </a:rPr>
              <a:t>16 </a:t>
            </a:r>
            <a:r>
              <a:rPr lang="zh-CN" altLang="en-US" sz="1596" b="1" dirty="0">
                <a:latin typeface="微软雅黑" pitchFamily="34" charset="-122"/>
                <a:ea typeface="微软雅黑" pitchFamily="34" charset="-122"/>
              </a:rPr>
              <a:t>种组合，即 </a:t>
            </a:r>
            <a:r>
              <a:rPr lang="en-US" altLang="zh-CN" sz="1596" b="1" dirty="0">
                <a:latin typeface="微软雅黑" pitchFamily="34" charset="-122"/>
                <a:ea typeface="微软雅黑" pitchFamily="34" charset="-122"/>
              </a:rPr>
              <a:t>16 </a:t>
            </a:r>
            <a:r>
              <a:rPr lang="zh-CN" altLang="en-US" sz="1596" b="1" dirty="0">
                <a:latin typeface="微软雅黑" pitchFamily="34" charset="-122"/>
                <a:ea typeface="微软雅黑" pitchFamily="34" charset="-122"/>
              </a:rPr>
              <a:t>个码元。</a:t>
            </a:r>
          </a:p>
          <a:p>
            <a:pPr marL="284950" indent="-284950">
              <a:lnSpc>
                <a:spcPts val="2194"/>
              </a:lnSpc>
              <a:buClr>
                <a:srgbClr val="0070C0"/>
              </a:buClr>
              <a:buFont typeface="Wingdings" pitchFamily="2" charset="2"/>
              <a:buChar char="l"/>
            </a:pPr>
            <a:r>
              <a:rPr lang="zh-CN" altLang="en-US" sz="1596" b="1" dirty="0">
                <a:latin typeface="微软雅黑" pitchFamily="34" charset="-122"/>
                <a:ea typeface="微软雅黑" pitchFamily="34" charset="-122"/>
              </a:rPr>
              <a:t>由于 </a:t>
            </a:r>
            <a:r>
              <a:rPr lang="en-US" altLang="zh-CN" sz="1596" b="1" dirty="0">
                <a:latin typeface="微软雅黑" pitchFamily="34" charset="-122"/>
                <a:ea typeface="微软雅黑" pitchFamily="34" charset="-122"/>
              </a:rPr>
              <a:t>4 bit </a:t>
            </a:r>
            <a:r>
              <a:rPr lang="zh-CN" altLang="en-US" sz="1596" b="1" dirty="0">
                <a:latin typeface="微软雅黑" pitchFamily="34" charset="-122"/>
                <a:ea typeface="微软雅黑" pitchFamily="34" charset="-122"/>
              </a:rPr>
              <a:t>编码共有 </a:t>
            </a:r>
            <a:r>
              <a:rPr lang="en-US" altLang="zh-CN" sz="1596" b="1" dirty="0">
                <a:latin typeface="微软雅黑" pitchFamily="34" charset="-122"/>
                <a:ea typeface="微软雅黑" pitchFamily="34" charset="-122"/>
              </a:rPr>
              <a:t>16 </a:t>
            </a:r>
            <a:r>
              <a:rPr lang="zh-CN" altLang="en-US" sz="1596" b="1" dirty="0">
                <a:latin typeface="微软雅黑" pitchFamily="34" charset="-122"/>
                <a:ea typeface="微软雅黑" pitchFamily="34" charset="-122"/>
              </a:rPr>
              <a:t>种不同的组合，因此这 </a:t>
            </a:r>
            <a:r>
              <a:rPr lang="en-US" altLang="zh-CN" sz="1596" b="1" dirty="0">
                <a:latin typeface="微软雅黑" pitchFamily="34" charset="-122"/>
                <a:ea typeface="微软雅黑" pitchFamily="34" charset="-122"/>
              </a:rPr>
              <a:t>16 </a:t>
            </a:r>
            <a:r>
              <a:rPr lang="zh-CN" altLang="en-US" sz="1596" b="1" dirty="0">
                <a:latin typeface="微软雅黑" pitchFamily="34" charset="-122"/>
                <a:ea typeface="微软雅黑" pitchFamily="34" charset="-122"/>
              </a:rPr>
              <a:t>个点中的每个点可对应于一种 </a:t>
            </a:r>
            <a:r>
              <a:rPr lang="en-US" altLang="zh-CN" sz="1596" b="1" dirty="0">
                <a:latin typeface="微软雅黑" pitchFamily="34" charset="-122"/>
                <a:ea typeface="微软雅黑" pitchFamily="34" charset="-122"/>
              </a:rPr>
              <a:t>4 bit </a:t>
            </a:r>
            <a:r>
              <a:rPr lang="zh-CN" altLang="en-US" sz="1596" b="1" dirty="0">
                <a:latin typeface="微软雅黑" pitchFamily="34" charset="-122"/>
                <a:ea typeface="微软雅黑" pitchFamily="34" charset="-122"/>
              </a:rPr>
              <a:t>的编码。数据传输率可提高 </a:t>
            </a:r>
            <a:r>
              <a:rPr lang="en-US" altLang="zh-CN" sz="1596" b="1" dirty="0">
                <a:latin typeface="微软雅黑" pitchFamily="34" charset="-122"/>
                <a:ea typeface="微软雅黑" pitchFamily="34" charset="-122"/>
              </a:rPr>
              <a:t>4 </a:t>
            </a:r>
            <a:r>
              <a:rPr lang="zh-CN" altLang="en-US" sz="1596" b="1" dirty="0">
                <a:latin typeface="微软雅黑" pitchFamily="34" charset="-122"/>
                <a:ea typeface="微软雅黑" pitchFamily="34" charset="-122"/>
              </a:rPr>
              <a:t>倍。 </a:t>
            </a:r>
          </a:p>
        </p:txBody>
      </p:sp>
      <p:sp>
        <p:nvSpPr>
          <p:cNvPr id="36" name="对角圆角矩形 35"/>
          <p:cNvSpPr/>
          <p:nvPr/>
        </p:nvSpPr>
        <p:spPr>
          <a:xfrm>
            <a:off x="650848" y="4454490"/>
            <a:ext cx="7831649" cy="7400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7" name="矩形 36"/>
          <p:cNvSpPr/>
          <p:nvPr/>
        </p:nvSpPr>
        <p:spPr>
          <a:xfrm>
            <a:off x="1209093" y="4490965"/>
            <a:ext cx="6952245" cy="654766"/>
          </a:xfrm>
          <a:prstGeom prst="rect">
            <a:avLst/>
          </a:prstGeom>
        </p:spPr>
        <p:txBody>
          <a:bodyPr wrap="square">
            <a:spAutoFit/>
          </a:bodyPr>
          <a:lstStyle/>
          <a:p>
            <a:pPr>
              <a:lnSpc>
                <a:spcPts val="2194"/>
              </a:lnSpc>
            </a:pPr>
            <a:r>
              <a:rPr lang="zh-CN" altLang="en-US" sz="1596" b="1" dirty="0">
                <a:solidFill>
                  <a:schemeClr val="bg1"/>
                </a:solidFill>
                <a:latin typeface="微软雅黑" pitchFamily="34" charset="-122"/>
                <a:ea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6131481" y="2035158"/>
            <a:ext cx="2515151" cy="2302802"/>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792"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C00000"/>
                    </a:solidFill>
                  </a:endParaRPr>
                </a:p>
              </p:txBody>
            </p:sp>
            <p:sp>
              <p:nvSpPr>
                <p:cNvPr id="30" name="Text Box 25"/>
                <p:cNvSpPr txBox="1">
                  <a:spLocks noChangeArrowheads="1"/>
                </p:cNvSpPr>
                <p:nvPr/>
              </p:nvSpPr>
              <p:spPr bwMode="auto">
                <a:xfrm>
                  <a:off x="2001737" y="3288761"/>
                  <a:ext cx="338470" cy="41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795" b="1" dirty="0">
                      <a:solidFill>
                        <a:srgbClr val="CC00CC"/>
                      </a:solidFill>
                      <a:latin typeface="Times New Roman" pitchFamily="18" charset="0"/>
                    </a:rPr>
                    <a:t>r</a:t>
                  </a:r>
                </a:p>
              </p:txBody>
            </p:sp>
          </p:grpSp>
          <p:sp>
            <p:nvSpPr>
              <p:cNvPr id="33" name="Text Box 34"/>
              <p:cNvSpPr txBox="1">
                <a:spLocks noChangeArrowheads="1"/>
              </p:cNvSpPr>
              <p:nvPr/>
            </p:nvSpPr>
            <p:spPr bwMode="auto">
              <a:xfrm>
                <a:off x="650949" y="1931644"/>
                <a:ext cx="760042" cy="43243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596" b="1" dirty="0">
                    <a:solidFill>
                      <a:srgbClr val="0000FF"/>
                    </a:solidFill>
                    <a:latin typeface="微软雅黑" pitchFamily="34" charset="-122"/>
                    <a:ea typeface="微软雅黑" pitchFamily="34" charset="-122"/>
                  </a:rPr>
                  <a:t>举例</a:t>
                </a:r>
              </a:p>
            </p:txBody>
          </p:sp>
        </p:grpSp>
        <p:sp>
          <p:nvSpPr>
            <p:cNvPr id="38" name="Text Box 26"/>
            <p:cNvSpPr txBox="1">
              <a:spLocks noChangeArrowheads="1"/>
            </p:cNvSpPr>
            <p:nvPr/>
          </p:nvSpPr>
          <p:spPr bwMode="auto">
            <a:xfrm>
              <a:off x="7611834" y="207441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795" b="1" dirty="0">
                  <a:solidFill>
                    <a:srgbClr val="CC00CC"/>
                  </a:solidFill>
                  <a:latin typeface="Times New Roman" pitchFamily="18" charset="0"/>
                  <a:sym typeface="Symbol" pitchFamily="18" charset="2"/>
                </a:rPr>
                <a:t></a:t>
              </a:r>
              <a:endParaRPr kumimoji="1" lang="en-US" altLang="zh-CN" sz="1795"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674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795" b="1" dirty="0">
                  <a:solidFill>
                    <a:srgbClr val="CC00CC"/>
                  </a:solidFill>
                  <a:latin typeface="Times New Roman" pitchFamily="18" charset="0"/>
                  <a:sym typeface="Symbol" pitchFamily="18" charset="2"/>
                </a:rPr>
                <a:t>(r, )</a:t>
              </a:r>
              <a:endParaRPr kumimoji="1" lang="en-US" altLang="zh-CN" sz="1795" b="1" dirty="0">
                <a:solidFill>
                  <a:srgbClr val="CC00CC"/>
                </a:solidFill>
                <a:latin typeface="Times New Roman" pitchFamily="18" charset="0"/>
              </a:endParaRPr>
            </a:p>
          </p:txBody>
        </p:sp>
      </p:grpSp>
    </p:spTree>
    <p:extLst>
      <p:ext uri="{BB962C8B-B14F-4D97-AF65-F5344CB8AC3E}">
        <p14:creationId xmlns:p14="http://schemas.microsoft.com/office/powerpoint/2010/main" val="3399011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543630" y="2154803"/>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173" name="Rectangle 6"/>
          <p:cNvSpPr>
            <a:spLocks noChangeArrowheads="1"/>
          </p:cNvSpPr>
          <p:nvPr/>
        </p:nvSpPr>
        <p:spPr bwMode="auto">
          <a:xfrm>
            <a:off x="2885460" y="2112649"/>
            <a:ext cx="3347684"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2.2.3  </a:t>
            </a:r>
            <a:r>
              <a:rPr lang="zh-CN" altLang="en-US" sz="2393" b="1" dirty="0">
                <a:solidFill>
                  <a:schemeClr val="bg1"/>
                </a:solidFill>
                <a:latin typeface="微软雅黑" pitchFamily="34" charset="-122"/>
                <a:ea typeface="微软雅黑" pitchFamily="34" charset="-122"/>
              </a:rPr>
              <a:t>信道的极限容量 </a:t>
            </a:r>
          </a:p>
        </p:txBody>
      </p:sp>
      <p:sp>
        <p:nvSpPr>
          <p:cNvPr id="174" name="Rectangle 8"/>
          <p:cNvSpPr>
            <a:spLocks noChangeArrowheads="1"/>
          </p:cNvSpPr>
          <p:nvPr/>
        </p:nvSpPr>
        <p:spPr bwMode="auto">
          <a:xfrm>
            <a:off x="543630" y="2627990"/>
            <a:ext cx="8031341" cy="17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任何实际的信道都不是理想的，在传输信号时会产生各种失真以及带来多种干扰。 </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p14="http://schemas.microsoft.com/office/powerpoint/2010/main" val="1986896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3631" y="1580922"/>
            <a:ext cx="8031340"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031463" y="1547803"/>
            <a:ext cx="3074331"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数字信号通过实际的信道 </a:t>
            </a:r>
          </a:p>
        </p:txBody>
      </p:sp>
      <p:sp>
        <p:nvSpPr>
          <p:cNvPr id="7" name="圆角矩形 6"/>
          <p:cNvSpPr/>
          <p:nvPr/>
        </p:nvSpPr>
        <p:spPr>
          <a:xfrm>
            <a:off x="543631" y="2049000"/>
            <a:ext cx="8031340" cy="31562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nvGrpSpPr>
          <p:cNvPr id="8" name="组合 7"/>
          <p:cNvGrpSpPr/>
          <p:nvPr/>
        </p:nvGrpSpPr>
        <p:grpSpPr>
          <a:xfrm>
            <a:off x="1774584" y="2210471"/>
            <a:ext cx="5638838" cy="1260889"/>
            <a:chOff x="490636" y="1498303"/>
            <a:chExt cx="8839846" cy="197665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15" name="Text Box 10"/>
            <p:cNvSpPr txBox="1">
              <a:spLocks noChangeArrowheads="1"/>
            </p:cNvSpPr>
            <p:nvPr/>
          </p:nvSpPr>
          <p:spPr bwMode="auto">
            <a:xfrm>
              <a:off x="2741325" y="2089438"/>
              <a:ext cx="4137909" cy="72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实际的信道</a:t>
              </a:r>
            </a:p>
            <a:p>
              <a:pPr algn="ctr"/>
              <a:r>
                <a:rPr kumimoji="1" lang="zh-CN" altLang="en-US" sz="1197" b="1" dirty="0">
                  <a:solidFill>
                    <a:srgbClr val="0000FF"/>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747101" y="3027636"/>
              <a:ext cx="1732149"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1" y="3041925"/>
              <a:ext cx="2084388"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197"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596" b="1" dirty="0">
                  <a:latin typeface="微软雅黑" pitchFamily="34" charset="-122"/>
                  <a:ea typeface="微软雅黑" pitchFamily="34" charset="-122"/>
                </a:rPr>
                <a:t>有失真，但</a:t>
              </a:r>
              <a:r>
                <a:rPr lang="zh-CN" altLang="en-US" sz="1596"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19533" y="3784691"/>
            <a:ext cx="5693410" cy="1278499"/>
            <a:chOff x="404333" y="3837509"/>
            <a:chExt cx="8925396" cy="2004266"/>
          </a:xfrm>
        </p:grpSpPr>
        <p:grpSp>
          <p:nvGrpSpPr>
            <p:cNvPr id="20" name="Group 24"/>
            <p:cNvGrpSpPr>
              <a:grpSpLocks/>
            </p:cNvGrpSpPr>
            <p:nvPr/>
          </p:nvGrpSpPr>
          <p:grpSpPr bwMode="auto">
            <a:xfrm>
              <a:off x="627584" y="4409850"/>
              <a:ext cx="8702145" cy="1431925"/>
              <a:chOff x="343" y="2904"/>
              <a:chExt cx="5060" cy="902"/>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795" b="1">
                  <a:solidFill>
                    <a:srgbClr val="0000CC"/>
                  </a:solidFill>
                </a:endParaRPr>
              </a:p>
            </p:txBody>
          </p:sp>
          <p:sp>
            <p:nvSpPr>
              <p:cNvPr id="28" name="Text Box 19"/>
              <p:cNvSpPr txBox="1">
                <a:spLocks noChangeArrowheads="1"/>
              </p:cNvSpPr>
              <p:nvPr/>
            </p:nvSpPr>
            <p:spPr bwMode="auto">
              <a:xfrm>
                <a:off x="374" y="3503"/>
                <a:ext cx="10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547" y="2904"/>
                <a:ext cx="2406"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实际的信道</a:t>
                </a:r>
              </a:p>
              <a:p>
                <a:pPr algn="ctr"/>
                <a:r>
                  <a:rPr kumimoji="1" lang="zh-CN" altLang="en-US" sz="1197" b="1" dirty="0">
                    <a:solidFill>
                      <a:srgbClr val="0000FF"/>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197"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596" b="1" dirty="0">
                  <a:latin typeface="微软雅黑" pitchFamily="34" charset="-122"/>
                  <a:ea typeface="微软雅黑" pitchFamily="34" charset="-122"/>
                </a:rPr>
                <a:t>失真大，</a:t>
              </a:r>
              <a:r>
                <a:rPr lang="zh-CN" altLang="en-US" sz="1596" b="1" dirty="0">
                  <a:solidFill>
                    <a:srgbClr val="CC00CC"/>
                  </a:solidFill>
                  <a:latin typeface="微软雅黑" pitchFamily="34" charset="-122"/>
                  <a:ea typeface="微软雅黑" pitchFamily="34" charset="-122"/>
                </a:rPr>
                <a:t>无法识别 </a:t>
              </a:r>
            </a:p>
          </p:txBody>
        </p:sp>
      </p:grpSp>
    </p:spTree>
    <p:extLst>
      <p:ext uri="{BB962C8B-B14F-4D97-AF65-F5344CB8AC3E}">
        <p14:creationId xmlns:p14="http://schemas.microsoft.com/office/powerpoint/2010/main" val="3944602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43630" y="2245989"/>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112" name="Rectangle 6"/>
          <p:cNvSpPr>
            <a:spLocks noChangeArrowheads="1"/>
          </p:cNvSpPr>
          <p:nvPr/>
        </p:nvSpPr>
        <p:spPr bwMode="auto">
          <a:xfrm>
            <a:off x="2885460" y="2203835"/>
            <a:ext cx="3347684"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2.2.3  </a:t>
            </a:r>
            <a:r>
              <a:rPr lang="zh-CN" altLang="en-US" sz="2393" b="1" dirty="0">
                <a:solidFill>
                  <a:schemeClr val="bg1"/>
                </a:solidFill>
                <a:latin typeface="微软雅黑" pitchFamily="34" charset="-122"/>
                <a:ea typeface="微软雅黑" pitchFamily="34" charset="-122"/>
              </a:rPr>
              <a:t>信道的极限容量 </a:t>
            </a:r>
          </a:p>
        </p:txBody>
      </p:sp>
      <p:sp>
        <p:nvSpPr>
          <p:cNvPr id="113" name="Rectangle 8"/>
          <p:cNvSpPr>
            <a:spLocks noChangeArrowheads="1"/>
          </p:cNvSpPr>
          <p:nvPr/>
        </p:nvSpPr>
        <p:spPr bwMode="auto">
          <a:xfrm>
            <a:off x="543630" y="2719177"/>
            <a:ext cx="8031341" cy="1358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91"/>
              </a:lnSpc>
              <a:buClr>
                <a:srgbClr val="0070C0"/>
              </a:buClr>
            </a:pPr>
            <a:r>
              <a:rPr lang="zh-CN" altLang="en-US" sz="1994" b="1" dirty="0">
                <a:latin typeface="微软雅黑" pitchFamily="34" charset="-122"/>
                <a:ea typeface="微软雅黑" pitchFamily="34" charset="-122"/>
              </a:rPr>
              <a:t>从概念上讲，限制码元在信道上的传输速率的因素有以下两个：</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信道能够通过的频率范围</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信噪比</a:t>
            </a:r>
          </a:p>
        </p:txBody>
      </p:sp>
    </p:spTree>
    <p:extLst>
      <p:ext uri="{BB962C8B-B14F-4D97-AF65-F5344CB8AC3E}">
        <p14:creationId xmlns:p14="http://schemas.microsoft.com/office/powerpoint/2010/main" val="257704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7" name="Picture 3"/>
          <p:cNvPicPr>
            <a:picLocks noChangeAspect="1" noChangeArrowheads="1"/>
          </p:cNvPicPr>
          <p:nvPr/>
        </p:nvPicPr>
        <p:blipFill>
          <a:blip r:embed="rId4" cstate="print"/>
          <a:srcRect/>
          <a:stretch>
            <a:fillRect/>
          </a:stretch>
        </p:blipFill>
        <p:spPr bwMode="auto">
          <a:xfrm>
            <a:off x="190500" y="38100"/>
            <a:ext cx="2006600" cy="469900"/>
          </a:xfrm>
          <a:prstGeom prst="rect">
            <a:avLst/>
          </a:prstGeom>
          <a:noFill/>
        </p:spPr>
      </p:pic>
      <p:sp>
        <p:nvSpPr>
          <p:cNvPr id="2" name="TextBox 1"/>
          <p:cNvSpPr txBox="1"/>
          <p:nvPr/>
        </p:nvSpPr>
        <p:spPr>
          <a:xfrm>
            <a:off x="457200" y="977900"/>
            <a:ext cx="3693319" cy="674544"/>
          </a:xfrm>
          <a:prstGeom prst="rect">
            <a:avLst/>
          </a:prstGeom>
          <a:noFill/>
        </p:spPr>
        <p:txBody>
          <a:bodyPr wrap="none" lIns="0" tIns="0" rIns="0" rtlCol="0">
            <a:spAutoFit/>
          </a:bodyPr>
          <a:lstStyle/>
          <a:p>
            <a:pPr defTabSz="-635">
              <a:lnSpc>
                <a:spcPts val="4900"/>
              </a:lnSpc>
            </a:pPr>
            <a:r>
              <a:rPr lang="en-US" altLang="zh-CN" sz="4800" dirty="0" err="1" smtClean="0">
                <a:solidFill>
                  <a:srgbClr val="FF0000"/>
                </a:solidFill>
                <a:latin typeface="黑体" panose="02010609060101010101" pitchFamily="2" charset="-122"/>
                <a:ea typeface="黑体" panose="02010609060101010101" pitchFamily="2" charset="-122"/>
                <a:cs typeface="华文新魏" pitchFamily="18" charset="0"/>
              </a:rPr>
              <a:t>本章</a:t>
            </a:r>
            <a:r>
              <a:rPr lang="zh-CN" altLang="en-US" sz="4800" dirty="0" smtClean="0">
                <a:solidFill>
                  <a:srgbClr val="FF0000"/>
                </a:solidFill>
                <a:latin typeface="黑体" panose="02010609060101010101" pitchFamily="2" charset="-122"/>
                <a:ea typeface="黑体" panose="02010609060101010101" pitchFamily="2" charset="-122"/>
                <a:cs typeface="华文新魏" pitchFamily="18" charset="0"/>
              </a:rPr>
              <a:t>主要内容</a:t>
            </a:r>
            <a:endParaRPr lang="en-US" altLang="zh-CN" sz="4800" dirty="0" smtClean="0">
              <a:solidFill>
                <a:srgbClr val="FF0000"/>
              </a:solidFill>
              <a:latin typeface="黑体" panose="02010609060101010101" pitchFamily="2" charset="-122"/>
              <a:cs typeface="华文新魏" pitchFamily="18" charset="0"/>
            </a:endParaRPr>
          </a:p>
        </p:txBody>
      </p:sp>
      <p:sp>
        <p:nvSpPr>
          <p:cNvPr id="10" name="TextBox 1"/>
          <p:cNvSpPr txBox="1"/>
          <p:nvPr/>
        </p:nvSpPr>
        <p:spPr>
          <a:xfrm>
            <a:off x="1041400" y="2571750"/>
            <a:ext cx="7327900" cy="2952090"/>
          </a:xfrm>
          <a:prstGeom prst="rect">
            <a:avLst/>
          </a:prstGeom>
          <a:noFill/>
        </p:spPr>
        <p:txBody>
          <a:bodyPr wrap="square" lIns="0" tIns="0" rIns="0" rtlCol="0">
            <a:spAutoFit/>
          </a:bodyPr>
          <a:lstStyle/>
          <a:p>
            <a:pPr marL="457200" indent="-457200" defTabSz="-635">
              <a:lnSpc>
                <a:spcPct val="150000"/>
              </a:lnSpc>
              <a:buFont typeface="Wingdings" panose="05000000000000000000" pitchFamily="2" charset="2"/>
              <a:buChar char="Ø"/>
            </a:pPr>
            <a:r>
              <a:rPr lang="en-US" altLang="zh-CN" sz="2800" dirty="0" err="1" smtClean="0">
                <a:latin typeface="微软雅黑" panose="020B0503020204020204" pitchFamily="34" charset="-122"/>
                <a:ea typeface="微软雅黑" panose="020B0503020204020204" pitchFamily="34" charset="-122"/>
                <a:cs typeface="楷体_GB2312" pitchFamily="18" charset="0"/>
              </a:rPr>
              <a:t>物理层的基本概念</a:t>
            </a:r>
            <a:endParaRPr lang="en-US" altLang="zh-CN" sz="2800" dirty="0">
              <a:latin typeface="微软雅黑" panose="020B0503020204020204" pitchFamily="34" charset="-122"/>
              <a:ea typeface="微软雅黑" panose="020B0503020204020204" pitchFamily="34" charset="-122"/>
              <a:cs typeface="楷体_GB2312" pitchFamily="18" charset="0"/>
            </a:endParaRPr>
          </a:p>
          <a:p>
            <a:pPr marL="457200" indent="-457200" defTabSz="-635">
              <a:lnSpc>
                <a:spcPct val="150000"/>
              </a:lnSpc>
              <a:buFont typeface="Wingdings" panose="05000000000000000000" pitchFamily="2" charset="2"/>
              <a:buChar char="Ø"/>
            </a:pPr>
            <a:r>
              <a:rPr lang="en-US" altLang="zh-CN" sz="2800" dirty="0" err="1" smtClean="0">
                <a:latin typeface="微软雅黑" panose="020B0503020204020204" pitchFamily="34" charset="-122"/>
                <a:ea typeface="微软雅黑" panose="020B0503020204020204" pitchFamily="34" charset="-122"/>
                <a:cs typeface="楷体_GB2312" pitchFamily="18" charset="0"/>
              </a:rPr>
              <a:t>数据</a:t>
            </a:r>
            <a:r>
              <a:rPr lang="zh-CN" altLang="en-US" sz="2800" dirty="0" smtClean="0">
                <a:latin typeface="微软雅黑" panose="020B0503020204020204" pitchFamily="34" charset="-122"/>
                <a:ea typeface="微软雅黑" panose="020B0503020204020204" pitchFamily="34" charset="-122"/>
                <a:cs typeface="楷体_GB2312" pitchFamily="18" charset="0"/>
              </a:rPr>
              <a:t>通信的基础</a:t>
            </a:r>
            <a:endParaRPr lang="en-US" altLang="zh-CN" sz="2800" dirty="0">
              <a:latin typeface="微软雅黑" panose="020B0503020204020204" pitchFamily="34" charset="-122"/>
              <a:ea typeface="微软雅黑" panose="020B0503020204020204" pitchFamily="34" charset="-122"/>
              <a:cs typeface="楷体_GB2312" pitchFamily="18" charset="0"/>
            </a:endParaRPr>
          </a:p>
          <a:p>
            <a:pPr marL="457200" indent="-457200" defTabSz="-635">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cs typeface="楷体_GB2312" pitchFamily="18" charset="0"/>
              </a:rPr>
              <a:t>物理层下面的传输媒体</a:t>
            </a:r>
            <a:endParaRPr lang="en-US" altLang="zh-CN" sz="2800" dirty="0" smtClean="0">
              <a:latin typeface="微软雅黑" panose="020B0503020204020204" pitchFamily="34" charset="-122"/>
              <a:ea typeface="微软雅黑" panose="020B0503020204020204" pitchFamily="34" charset="-122"/>
              <a:cs typeface="楷体_GB2312" pitchFamily="18" charset="0"/>
            </a:endParaRPr>
          </a:p>
          <a:p>
            <a:pPr marL="457200" indent="-457200" defTabSz="-635">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cs typeface="楷体_GB2312" pitchFamily="18" charset="0"/>
              </a:rPr>
              <a:t>信道</a:t>
            </a:r>
            <a:r>
              <a:rPr lang="en-US" altLang="zh-CN" sz="2800" dirty="0" err="1" smtClean="0">
                <a:latin typeface="微软雅黑" panose="020B0503020204020204" pitchFamily="34" charset="-122"/>
                <a:ea typeface="微软雅黑" panose="020B0503020204020204" pitchFamily="34" charset="-122"/>
                <a:cs typeface="楷体_GB2312" pitchFamily="18" charset="0"/>
              </a:rPr>
              <a:t>复用</a:t>
            </a:r>
            <a:r>
              <a:rPr lang="zh-CN" altLang="en-US" sz="2800" dirty="0" smtClean="0">
                <a:latin typeface="微软雅黑" panose="020B0503020204020204" pitchFamily="34" charset="-122"/>
                <a:ea typeface="微软雅黑" panose="020B0503020204020204" pitchFamily="34" charset="-122"/>
                <a:cs typeface="楷体_GB2312" pitchFamily="18" charset="0"/>
              </a:rPr>
              <a:t>技术</a:t>
            </a:r>
            <a:endParaRPr lang="en-US" altLang="zh-CN" sz="2800" dirty="0" smtClean="0">
              <a:latin typeface="微软雅黑" panose="020B0503020204020204" pitchFamily="34" charset="-122"/>
              <a:ea typeface="微软雅黑" panose="020B0503020204020204" pitchFamily="34" charset="-122"/>
              <a:cs typeface="楷体_GB2312" pitchFamily="18" charset="0"/>
            </a:endParaRPr>
          </a:p>
          <a:p>
            <a:pPr defTabSz="-635">
              <a:lnSpc>
                <a:spcPts val="2500"/>
              </a:lnSpc>
            </a:pPr>
            <a:endParaRPr lang="en-US" altLang="zh-CN" sz="2600" dirty="0" smtClean="0">
              <a:solidFill>
                <a:srgbClr val="9A00FF"/>
              </a:solidFill>
              <a:latin typeface="黑体" panose="02010609060101010101" pitchFamily="2" charset="-122"/>
              <a:cs typeface="楷体_GB2312"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543630" y="1973022"/>
            <a:ext cx="8031341"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58" name="Rectangle 6"/>
          <p:cNvSpPr>
            <a:spLocks noChangeArrowheads="1"/>
          </p:cNvSpPr>
          <p:nvPr/>
        </p:nvSpPr>
        <p:spPr bwMode="auto">
          <a:xfrm>
            <a:off x="2853224" y="1939903"/>
            <a:ext cx="343080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信道能够通过的频率范围</a:t>
            </a:r>
          </a:p>
        </p:txBody>
      </p:sp>
      <p:sp>
        <p:nvSpPr>
          <p:cNvPr id="159" name="Rectangle 68"/>
          <p:cNvSpPr>
            <a:spLocks noChangeArrowheads="1"/>
          </p:cNvSpPr>
          <p:nvPr/>
        </p:nvSpPr>
        <p:spPr bwMode="auto">
          <a:xfrm>
            <a:off x="555416" y="2444536"/>
            <a:ext cx="8162224"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具体的信道所能通过的频率范围总是有限的。信号中的许多高频分量往往不能通过信道。</a:t>
            </a:r>
          </a:p>
          <a:p>
            <a:pPr marL="284950" indent="-284950" eaLnBrk="0" hangingPunct="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1924 </a:t>
            </a:r>
            <a:r>
              <a:rPr lang="zh-CN" altLang="en-US" sz="1994" b="1" dirty="0">
                <a:latin typeface="微软雅黑" pitchFamily="34" charset="-122"/>
                <a:ea typeface="微软雅黑" pitchFamily="34" charset="-122"/>
              </a:rPr>
              <a:t>年，奈奎斯特 </a:t>
            </a:r>
            <a:r>
              <a:rPr lang="en-US" altLang="zh-CN" sz="1994" b="1" dirty="0">
                <a:latin typeface="微软雅黑" pitchFamily="34" charset="-122"/>
                <a:ea typeface="微软雅黑" pitchFamily="34" charset="-122"/>
              </a:rPr>
              <a:t>(</a:t>
            </a:r>
            <a:r>
              <a:rPr lang="en-US" altLang="zh-CN" sz="1994" b="1" dirty="0" err="1">
                <a:latin typeface="微软雅黑" pitchFamily="34" charset="-122"/>
                <a:ea typeface="微软雅黑" pitchFamily="34" charset="-122"/>
              </a:rPr>
              <a:t>Nyquist</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就推导出了著名的</a:t>
            </a:r>
            <a:r>
              <a:rPr lang="zh-CN" altLang="en-US" sz="1994" b="1" dirty="0">
                <a:solidFill>
                  <a:srgbClr val="0000FF"/>
                </a:solidFill>
                <a:latin typeface="微软雅黑" pitchFamily="34" charset="-122"/>
                <a:ea typeface="微软雅黑" pitchFamily="34" charset="-122"/>
              </a:rPr>
              <a:t>奈氏准则</a:t>
            </a:r>
            <a:r>
              <a:rPr lang="zh-CN" altLang="en-US" sz="1994" b="1" dirty="0">
                <a:latin typeface="微软雅黑" pitchFamily="34" charset="-122"/>
                <a:ea typeface="微软雅黑" pitchFamily="34" charset="-122"/>
              </a:rPr>
              <a:t>。他给出了在假定的理想条件下，为了避免</a:t>
            </a:r>
            <a:r>
              <a:rPr lang="zh-CN" altLang="en-US" sz="1994" b="1" dirty="0">
                <a:solidFill>
                  <a:srgbClr val="0000FF"/>
                </a:solidFill>
                <a:latin typeface="微软雅黑" pitchFamily="34" charset="-122"/>
                <a:ea typeface="微软雅黑" pitchFamily="34" charset="-122"/>
              </a:rPr>
              <a:t>码间串扰</a:t>
            </a:r>
            <a:r>
              <a:rPr lang="zh-CN" altLang="en-US" sz="1994" b="1" dirty="0">
                <a:latin typeface="微软雅黑" pitchFamily="34" charset="-122"/>
                <a:ea typeface="微软雅黑" pitchFamily="34" charset="-122"/>
              </a:rPr>
              <a:t>，码元的传输速率的上限值。</a:t>
            </a:r>
          </a:p>
        </p:txBody>
      </p:sp>
    </p:spTree>
    <p:extLst>
      <p:ext uri="{BB962C8B-B14F-4D97-AF65-F5344CB8AC3E}">
        <p14:creationId xmlns:p14="http://schemas.microsoft.com/office/powerpoint/2010/main" val="1988557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43630" y="2336948"/>
            <a:ext cx="8031341" cy="1079842"/>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9" name="矩形 8"/>
          <p:cNvSpPr/>
          <p:nvPr/>
        </p:nvSpPr>
        <p:spPr>
          <a:xfrm>
            <a:off x="920978" y="2417154"/>
            <a:ext cx="7349592" cy="936111"/>
          </a:xfrm>
          <a:prstGeom prst="rect">
            <a:avLst/>
          </a:prstGeom>
        </p:spPr>
        <p:txBody>
          <a:bodyPr wrap="square">
            <a:spAutoFit/>
          </a:bodyPr>
          <a:lstStyle/>
          <a:p>
            <a:pPr>
              <a:lnSpc>
                <a:spcPts val="3291"/>
              </a:lnSpc>
              <a:spcBef>
                <a:spcPts val="598"/>
              </a:spcBef>
            </a:pPr>
            <a:r>
              <a:rPr lang="zh-CN" altLang="en-US" sz="1994" b="1" dirty="0">
                <a:solidFill>
                  <a:sysClr val="windowText" lastClr="000000"/>
                </a:solidFill>
                <a:latin typeface="微软雅黑" pitchFamily="34" charset="-122"/>
                <a:ea typeface="微软雅黑" pitchFamily="34" charset="-122"/>
              </a:rPr>
              <a:t>在任何信道中，</a:t>
            </a:r>
            <a:r>
              <a:rPr lang="zh-CN" altLang="en-US" sz="1994" b="1" dirty="0">
                <a:solidFill>
                  <a:srgbClr val="0000FF"/>
                </a:solidFill>
                <a:latin typeface="微软雅黑" pitchFamily="34" charset="-122"/>
                <a:ea typeface="微软雅黑" pitchFamily="34" charset="-122"/>
              </a:rPr>
              <a:t>码元传输的速率是有上限的</a:t>
            </a:r>
            <a:r>
              <a:rPr lang="zh-CN" altLang="en-US" sz="1994" b="1" dirty="0">
                <a:solidFill>
                  <a:sysClr val="windowText" lastClr="000000"/>
                </a:solidFill>
                <a:latin typeface="微软雅黑" pitchFamily="34" charset="-122"/>
                <a:ea typeface="微软雅黑" pitchFamily="34" charset="-122"/>
              </a:rPr>
              <a:t>，否则就会出现</a:t>
            </a:r>
            <a:r>
              <a:rPr lang="zh-CN" altLang="en-US" sz="1994" b="1" dirty="0">
                <a:solidFill>
                  <a:srgbClr val="0000FF"/>
                </a:solidFill>
                <a:latin typeface="微软雅黑" pitchFamily="34" charset="-122"/>
                <a:ea typeface="微软雅黑" pitchFamily="34" charset="-122"/>
              </a:rPr>
              <a:t>码间串扰</a:t>
            </a:r>
            <a:r>
              <a:rPr lang="zh-CN" altLang="en-US" sz="1994" b="1" dirty="0">
                <a:solidFill>
                  <a:sysClr val="windowText" lastClr="000000"/>
                </a:solidFill>
                <a:latin typeface="微软雅黑" pitchFamily="34" charset="-122"/>
                <a:ea typeface="微软雅黑" pitchFamily="34" charset="-122"/>
              </a:rPr>
              <a:t>的问题，使接收端对码元的判决（即识别）成为不可能。</a:t>
            </a:r>
          </a:p>
        </p:txBody>
      </p:sp>
      <p:sp>
        <p:nvSpPr>
          <p:cNvPr id="10" name="对角圆角矩形 9"/>
          <p:cNvSpPr/>
          <p:nvPr/>
        </p:nvSpPr>
        <p:spPr>
          <a:xfrm>
            <a:off x="543630" y="3599162"/>
            <a:ext cx="8031341" cy="120456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 name="矩形 10"/>
          <p:cNvSpPr/>
          <p:nvPr/>
        </p:nvSpPr>
        <p:spPr>
          <a:xfrm>
            <a:off x="920979" y="3747331"/>
            <a:ext cx="7349591" cy="936111"/>
          </a:xfrm>
          <a:prstGeom prst="rect">
            <a:avLst/>
          </a:prstGeom>
        </p:spPr>
        <p:txBody>
          <a:bodyPr wrap="square">
            <a:spAutoFit/>
          </a:bodyPr>
          <a:lstStyle/>
          <a:p>
            <a:pPr>
              <a:lnSpc>
                <a:spcPts val="3291"/>
              </a:lnSpc>
              <a:spcBef>
                <a:spcPts val="598"/>
              </a:spcBef>
            </a:pPr>
            <a:r>
              <a:rPr lang="zh-CN" altLang="en-US" sz="1994" b="1" dirty="0">
                <a:solidFill>
                  <a:schemeClr val="bg1"/>
                </a:solidFill>
                <a:latin typeface="微软雅黑" pitchFamily="34" charset="-122"/>
                <a:ea typeface="微软雅黑" pitchFamily="34" charset="-122"/>
              </a:rPr>
              <a:t>如果信道的频带越宽，也就是能够通过的信号高频分量越多，那么就可以用更高的速率传送码元而不出现码间串扰。</a:t>
            </a:r>
          </a:p>
        </p:txBody>
      </p:sp>
      <p:sp>
        <p:nvSpPr>
          <p:cNvPr id="12" name="AutoShape 5"/>
          <p:cNvSpPr>
            <a:spLocks noChangeArrowheads="1"/>
          </p:cNvSpPr>
          <p:nvPr/>
        </p:nvSpPr>
        <p:spPr bwMode="auto">
          <a:xfrm>
            <a:off x="543630" y="1827124"/>
            <a:ext cx="8031341"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3" name="Rectangle 6"/>
          <p:cNvSpPr>
            <a:spLocks noChangeArrowheads="1"/>
          </p:cNvSpPr>
          <p:nvPr/>
        </p:nvSpPr>
        <p:spPr bwMode="auto">
          <a:xfrm>
            <a:off x="2853224" y="1794005"/>
            <a:ext cx="343080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(1) </a:t>
            </a:r>
            <a:r>
              <a:rPr lang="zh-CN" altLang="en-US" sz="1994" b="1" dirty="0">
                <a:solidFill>
                  <a:schemeClr val="bg1"/>
                </a:solidFill>
                <a:latin typeface="微软雅黑" pitchFamily="34" charset="-122"/>
                <a:ea typeface="微软雅黑" pitchFamily="34" charset="-122"/>
              </a:rPr>
              <a:t>信道能够通过的频率范围</a:t>
            </a:r>
          </a:p>
        </p:txBody>
      </p:sp>
    </p:spTree>
    <p:extLst>
      <p:ext uri="{BB962C8B-B14F-4D97-AF65-F5344CB8AC3E}">
        <p14:creationId xmlns:p14="http://schemas.microsoft.com/office/powerpoint/2010/main" val="1274445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5416" y="1580922"/>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837930" y="1547803"/>
            <a:ext cx="146139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(2) </a:t>
            </a:r>
            <a:r>
              <a:rPr lang="zh-CN" altLang="en-US" sz="1994" b="1" dirty="0">
                <a:solidFill>
                  <a:schemeClr val="bg1"/>
                </a:solidFill>
                <a:latin typeface="微软雅黑" pitchFamily="34" charset="-122"/>
                <a:ea typeface="微软雅黑" pitchFamily="34" charset="-122"/>
              </a:rPr>
              <a:t>信噪比 </a:t>
            </a:r>
          </a:p>
        </p:txBody>
      </p:sp>
      <p:sp>
        <p:nvSpPr>
          <p:cNvPr id="7" name="Rectangle 68"/>
          <p:cNvSpPr>
            <a:spLocks noChangeArrowheads="1"/>
          </p:cNvSpPr>
          <p:nvPr/>
        </p:nvSpPr>
        <p:spPr bwMode="auto">
          <a:xfrm>
            <a:off x="482466" y="1988606"/>
            <a:ext cx="8417288" cy="3161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2992"/>
              </a:lnSpc>
              <a:buClr>
                <a:srgbClr val="0070C0"/>
              </a:buClr>
              <a:buFont typeface="Wingdings" pitchFamily="2" charset="2"/>
              <a:buChar char="l"/>
            </a:pPr>
            <a:r>
              <a:rPr lang="zh-CN" altLang="en-US" sz="1795" b="1" dirty="0">
                <a:latin typeface="微软雅黑" pitchFamily="34" charset="-122"/>
                <a:ea typeface="微软雅黑" pitchFamily="34" charset="-122"/>
              </a:rPr>
              <a:t>噪声存在于所有的电子设备和通信信道中。</a:t>
            </a:r>
          </a:p>
          <a:p>
            <a:pPr marL="284950" indent="-284950" eaLnBrk="0" hangingPunct="0">
              <a:lnSpc>
                <a:spcPts val="2992"/>
              </a:lnSpc>
              <a:buClr>
                <a:srgbClr val="0070C0"/>
              </a:buClr>
              <a:buFont typeface="Wingdings" pitchFamily="2" charset="2"/>
              <a:buChar char="l"/>
            </a:pPr>
            <a:r>
              <a:rPr lang="zh-CN" altLang="en-US" sz="1795" b="1" dirty="0">
                <a:latin typeface="微软雅黑" pitchFamily="34" charset="-122"/>
                <a:ea typeface="微软雅黑" pitchFamily="34" charset="-122"/>
              </a:rPr>
              <a:t>噪声是随机产生的，它的瞬时值有时会很大。因此噪声会使接收端对码元的判决产生错误。</a:t>
            </a:r>
          </a:p>
          <a:p>
            <a:pPr marL="284950" indent="-284950" eaLnBrk="0" hangingPunct="0">
              <a:lnSpc>
                <a:spcPts val="2992"/>
              </a:lnSpc>
              <a:buClr>
                <a:srgbClr val="0070C0"/>
              </a:buClr>
              <a:buFont typeface="Wingdings" pitchFamily="2" charset="2"/>
              <a:buChar char="l"/>
            </a:pPr>
            <a:r>
              <a:rPr lang="zh-CN" altLang="en-US" sz="1795" b="1" dirty="0">
                <a:latin typeface="微软雅黑" pitchFamily="34" charset="-122"/>
                <a:ea typeface="微软雅黑" pitchFamily="34" charset="-122"/>
              </a:rPr>
              <a:t>但噪声的影响是相对的。如果信号相对较强，那么噪声的影响就相对较小。</a:t>
            </a:r>
          </a:p>
          <a:p>
            <a:pPr marL="284950" indent="-284950" eaLnBrk="0" hangingPunct="0">
              <a:lnSpc>
                <a:spcPts val="2992"/>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信噪比</a:t>
            </a:r>
            <a:r>
              <a:rPr lang="zh-CN" altLang="en-US" sz="1795" b="1" dirty="0">
                <a:latin typeface="微软雅黑" pitchFamily="34" charset="-122"/>
                <a:ea typeface="微软雅黑" pitchFamily="34" charset="-122"/>
              </a:rPr>
              <a:t>就是信号的平均功率和噪声的平均功率之比。常记为</a:t>
            </a:r>
            <a:r>
              <a:rPr lang="en-US" altLang="zh-CN" sz="1795" b="1" i="1" dirty="0">
                <a:latin typeface="微软雅黑" pitchFamily="34" charset="-122"/>
                <a:ea typeface="微软雅黑" pitchFamily="34" charset="-122"/>
              </a:rPr>
              <a:t>S/N</a:t>
            </a:r>
            <a:r>
              <a:rPr lang="zh-CN" altLang="en-US" sz="1795" b="1" dirty="0">
                <a:latin typeface="微软雅黑" pitchFamily="34" charset="-122"/>
                <a:ea typeface="微软雅黑" pitchFamily="34" charset="-122"/>
              </a:rPr>
              <a:t>，并用分贝 </a:t>
            </a:r>
            <a:r>
              <a:rPr lang="en-US" altLang="zh-CN" sz="1795" b="1" dirty="0">
                <a:latin typeface="微软雅黑" pitchFamily="34" charset="-122"/>
                <a:ea typeface="微软雅黑" pitchFamily="34" charset="-122"/>
              </a:rPr>
              <a:t>(dB) </a:t>
            </a:r>
            <a:r>
              <a:rPr lang="zh-CN" altLang="en-US" sz="1795" b="1" dirty="0">
                <a:latin typeface="微软雅黑" pitchFamily="34" charset="-122"/>
                <a:ea typeface="微软雅黑" pitchFamily="34" charset="-122"/>
              </a:rPr>
              <a:t>作为度量单位。即：</a:t>
            </a:r>
          </a:p>
          <a:p>
            <a:pPr algn="ctr" eaLnBrk="0" hangingPunct="0">
              <a:lnSpc>
                <a:spcPts val="2992"/>
              </a:lnSpc>
              <a:buClr>
                <a:srgbClr val="0070C0"/>
              </a:buClr>
            </a:pPr>
            <a:r>
              <a:rPr lang="zh-CN" altLang="en-US" sz="1795" b="1" dirty="0">
                <a:solidFill>
                  <a:srgbClr val="CC00CC"/>
                </a:solidFill>
                <a:latin typeface="微软雅黑" pitchFamily="34" charset="-122"/>
                <a:ea typeface="微软雅黑" pitchFamily="34" charset="-122"/>
              </a:rPr>
              <a:t>信噪比</a:t>
            </a:r>
            <a:r>
              <a:rPr lang="en-US" altLang="zh-CN" sz="1795" b="1" dirty="0">
                <a:solidFill>
                  <a:srgbClr val="CC00CC"/>
                </a:solidFill>
                <a:latin typeface="微软雅黑" pitchFamily="34" charset="-122"/>
                <a:ea typeface="微软雅黑" pitchFamily="34" charset="-122"/>
              </a:rPr>
              <a:t>(dB) = 10 log</a:t>
            </a:r>
            <a:r>
              <a:rPr lang="en-US" altLang="zh-CN" sz="1795" b="1" baseline="-25000" dirty="0">
                <a:solidFill>
                  <a:srgbClr val="CC00CC"/>
                </a:solidFill>
                <a:latin typeface="微软雅黑" pitchFamily="34" charset="-122"/>
                <a:ea typeface="微软雅黑" pitchFamily="34" charset="-122"/>
              </a:rPr>
              <a:t>10</a:t>
            </a:r>
            <a:r>
              <a:rPr lang="en-US" altLang="zh-CN" sz="1795" b="1" dirty="0">
                <a:solidFill>
                  <a:srgbClr val="CC00CC"/>
                </a:solidFill>
                <a:latin typeface="微软雅黑" pitchFamily="34" charset="-122"/>
                <a:ea typeface="微软雅黑" pitchFamily="34" charset="-122"/>
              </a:rPr>
              <a:t>(</a:t>
            </a:r>
            <a:r>
              <a:rPr lang="en-US" altLang="zh-CN" sz="1795" b="1" i="1" dirty="0">
                <a:solidFill>
                  <a:srgbClr val="CC00CC"/>
                </a:solidFill>
                <a:latin typeface="微软雅黑" pitchFamily="34" charset="-122"/>
                <a:ea typeface="微软雅黑" pitchFamily="34" charset="-122"/>
              </a:rPr>
              <a:t>S/N </a:t>
            </a:r>
            <a:r>
              <a:rPr lang="en-US" altLang="zh-CN" sz="1795" b="1" dirty="0">
                <a:solidFill>
                  <a:srgbClr val="CC00CC"/>
                </a:solidFill>
                <a:latin typeface="微软雅黑" pitchFamily="34" charset="-122"/>
                <a:ea typeface="微软雅黑" pitchFamily="34" charset="-122"/>
              </a:rPr>
              <a:t>) (dB) </a:t>
            </a:r>
          </a:p>
          <a:p>
            <a:pPr marL="284950" indent="-284950" eaLnBrk="0" hangingPunct="0">
              <a:lnSpc>
                <a:spcPts val="2992"/>
              </a:lnSpc>
              <a:buClr>
                <a:srgbClr val="0070C0"/>
              </a:buClr>
              <a:buFont typeface="Wingdings" pitchFamily="2" charset="2"/>
              <a:buChar char="l"/>
            </a:pPr>
            <a:r>
              <a:rPr lang="zh-CN" altLang="en-US" sz="1795" b="1" dirty="0">
                <a:latin typeface="微软雅黑" pitchFamily="34" charset="-122"/>
                <a:ea typeface="微软雅黑" pitchFamily="34" charset="-122"/>
              </a:rPr>
              <a:t>例如，当</a:t>
            </a:r>
            <a:r>
              <a:rPr lang="en-US" altLang="zh-CN" sz="1795" b="1" i="1" dirty="0">
                <a:latin typeface="微软雅黑" pitchFamily="34" charset="-122"/>
                <a:ea typeface="微软雅黑" pitchFamily="34" charset="-122"/>
              </a:rPr>
              <a:t>S/N</a:t>
            </a:r>
            <a:r>
              <a:rPr lang="en-US" altLang="zh-CN" sz="1795" b="1" dirty="0">
                <a:latin typeface="微软雅黑" pitchFamily="34" charset="-122"/>
                <a:ea typeface="微软雅黑" pitchFamily="34" charset="-122"/>
              </a:rPr>
              <a:t>=10</a:t>
            </a:r>
            <a:r>
              <a:rPr lang="zh-CN" altLang="en-US" sz="1795" b="1" dirty="0">
                <a:latin typeface="微软雅黑" pitchFamily="34" charset="-122"/>
                <a:ea typeface="微软雅黑" pitchFamily="34" charset="-122"/>
              </a:rPr>
              <a:t>时，信噪比为</a:t>
            </a:r>
            <a:r>
              <a:rPr lang="en-US" altLang="zh-CN" sz="1795" b="1" dirty="0">
                <a:latin typeface="微软雅黑" pitchFamily="34" charset="-122"/>
                <a:ea typeface="微软雅黑" pitchFamily="34" charset="-122"/>
              </a:rPr>
              <a:t>10dB</a:t>
            </a:r>
            <a:r>
              <a:rPr lang="zh-CN" altLang="en-US" sz="1795" b="1" dirty="0">
                <a:latin typeface="微软雅黑" pitchFamily="34" charset="-122"/>
                <a:ea typeface="微软雅黑" pitchFamily="34" charset="-122"/>
              </a:rPr>
              <a:t>，而当</a:t>
            </a:r>
            <a:r>
              <a:rPr lang="en-US" altLang="zh-CN" sz="1795" b="1" i="1" dirty="0">
                <a:latin typeface="微软雅黑" pitchFamily="34" charset="-122"/>
                <a:ea typeface="微软雅黑" pitchFamily="34" charset="-122"/>
              </a:rPr>
              <a:t>S/N</a:t>
            </a:r>
            <a:r>
              <a:rPr lang="en-US" altLang="zh-CN" sz="1795" b="1" dirty="0">
                <a:latin typeface="微软雅黑" pitchFamily="34" charset="-122"/>
                <a:ea typeface="微软雅黑" pitchFamily="34" charset="-122"/>
              </a:rPr>
              <a:t>=1000</a:t>
            </a:r>
            <a:r>
              <a:rPr lang="zh-CN" altLang="en-US" sz="1795" b="1" dirty="0">
                <a:latin typeface="微软雅黑" pitchFamily="34" charset="-122"/>
                <a:ea typeface="微软雅黑" pitchFamily="34" charset="-122"/>
              </a:rPr>
              <a:t>时，信噪比为</a:t>
            </a:r>
            <a:r>
              <a:rPr lang="en-US" altLang="zh-CN" sz="1795" b="1" dirty="0">
                <a:latin typeface="微软雅黑" pitchFamily="34" charset="-122"/>
                <a:ea typeface="微软雅黑" pitchFamily="34" charset="-122"/>
              </a:rPr>
              <a:t>30dB</a:t>
            </a:r>
            <a:r>
              <a:rPr lang="zh-CN" altLang="en-US" sz="1795" b="1" dirty="0">
                <a:latin typeface="微软雅黑" pitchFamily="34" charset="-122"/>
                <a:ea typeface="微软雅黑" pitchFamily="34" charset="-122"/>
              </a:rPr>
              <a:t>。 </a:t>
            </a:r>
          </a:p>
        </p:txBody>
      </p:sp>
    </p:spTree>
    <p:extLst>
      <p:ext uri="{BB962C8B-B14F-4D97-AF65-F5344CB8AC3E}">
        <p14:creationId xmlns:p14="http://schemas.microsoft.com/office/powerpoint/2010/main" val="2123433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55416" y="1608278"/>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4" name="Rectangle 6"/>
          <p:cNvSpPr>
            <a:spLocks noChangeArrowheads="1"/>
          </p:cNvSpPr>
          <p:nvPr/>
        </p:nvSpPr>
        <p:spPr bwMode="auto">
          <a:xfrm>
            <a:off x="3837930" y="1575159"/>
            <a:ext cx="146139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(2) </a:t>
            </a:r>
            <a:r>
              <a:rPr lang="zh-CN" altLang="en-US" sz="1994" b="1" dirty="0">
                <a:solidFill>
                  <a:schemeClr val="bg1"/>
                </a:solidFill>
                <a:latin typeface="微软雅黑" pitchFamily="34" charset="-122"/>
                <a:ea typeface="微软雅黑" pitchFamily="34" charset="-122"/>
              </a:rPr>
              <a:t>信噪比 </a:t>
            </a:r>
          </a:p>
        </p:txBody>
      </p:sp>
      <p:sp>
        <p:nvSpPr>
          <p:cNvPr id="5" name="Rectangle 68"/>
          <p:cNvSpPr>
            <a:spLocks noChangeArrowheads="1"/>
          </p:cNvSpPr>
          <p:nvPr/>
        </p:nvSpPr>
        <p:spPr bwMode="auto">
          <a:xfrm>
            <a:off x="482466" y="2052435"/>
            <a:ext cx="8198441"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1984</a:t>
            </a:r>
            <a:r>
              <a:rPr lang="zh-CN" altLang="en-US" sz="1994" b="1" dirty="0">
                <a:latin typeface="微软雅黑" pitchFamily="34" charset="-122"/>
                <a:ea typeface="微软雅黑" pitchFamily="34" charset="-122"/>
              </a:rPr>
              <a:t>年，香农 </a:t>
            </a:r>
            <a:r>
              <a:rPr lang="en-US" altLang="zh-CN" sz="1994" b="1" dirty="0">
                <a:latin typeface="微软雅黑" pitchFamily="34" charset="-122"/>
                <a:ea typeface="微软雅黑" pitchFamily="34" charset="-122"/>
              </a:rPr>
              <a:t>(Shannon) </a:t>
            </a:r>
            <a:r>
              <a:rPr lang="zh-CN" altLang="en-US" sz="1994" b="1" dirty="0">
                <a:latin typeface="微软雅黑" pitchFamily="34" charset="-122"/>
                <a:ea typeface="微软雅黑" pitchFamily="34" charset="-122"/>
              </a:rPr>
              <a:t>用信息论的理论推导出了带宽受限且有高斯白噪声干扰的信道的</a:t>
            </a:r>
            <a:r>
              <a:rPr lang="zh-CN" altLang="en-US" sz="1994" b="1" dirty="0">
                <a:solidFill>
                  <a:srgbClr val="0000FF"/>
                </a:solidFill>
                <a:latin typeface="微软雅黑" pitchFamily="34" charset="-122"/>
                <a:ea typeface="微软雅黑" pitchFamily="34" charset="-122"/>
              </a:rPr>
              <a:t>极限</a:t>
            </a:r>
            <a:r>
              <a:rPr lang="zh-CN" altLang="en-US" sz="1994" b="1" dirty="0">
                <a:latin typeface="微软雅黑" pitchFamily="34" charset="-122"/>
                <a:ea typeface="微软雅黑" pitchFamily="34" charset="-122"/>
              </a:rPr>
              <a:t>、</a:t>
            </a:r>
            <a:r>
              <a:rPr lang="zh-CN" altLang="en-US" sz="1994" b="1" dirty="0">
                <a:solidFill>
                  <a:srgbClr val="0000FF"/>
                </a:solidFill>
                <a:latin typeface="微软雅黑" pitchFamily="34" charset="-122"/>
                <a:ea typeface="微软雅黑" pitchFamily="34" charset="-122"/>
              </a:rPr>
              <a:t>无差错的</a:t>
            </a:r>
            <a:r>
              <a:rPr lang="zh-CN" altLang="en-US" sz="1994" b="1" dirty="0">
                <a:latin typeface="微软雅黑" pitchFamily="34" charset="-122"/>
                <a:ea typeface="微软雅黑" pitchFamily="34" charset="-122"/>
              </a:rPr>
              <a:t>信息传输速率（香农公式）。</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信道的极限信息传输速率 </a:t>
            </a:r>
            <a:r>
              <a:rPr lang="en-US" altLang="zh-CN" sz="1994" b="1" i="1" dirty="0">
                <a:latin typeface="微软雅黑" pitchFamily="34" charset="-122"/>
                <a:ea typeface="微软雅黑" pitchFamily="34" charset="-122"/>
              </a:rPr>
              <a:t>C </a:t>
            </a:r>
            <a:r>
              <a:rPr lang="zh-CN" altLang="en-US" sz="1994" b="1" dirty="0">
                <a:latin typeface="微软雅黑" pitchFamily="34" charset="-122"/>
                <a:ea typeface="微软雅黑" pitchFamily="34" charset="-122"/>
              </a:rPr>
              <a:t>可表达为：</a:t>
            </a:r>
          </a:p>
          <a:p>
            <a:pPr eaLnBrk="0" hangingPunct="0">
              <a:lnSpc>
                <a:spcPts val="3291"/>
              </a:lnSpc>
              <a:buClr>
                <a:srgbClr val="0070C0"/>
              </a:buClr>
            </a:pPr>
            <a:r>
              <a:rPr lang="zh-CN" altLang="en-US" sz="1994" b="1" dirty="0">
                <a:latin typeface="微软雅黑" pitchFamily="34" charset="-122"/>
                <a:ea typeface="微软雅黑" pitchFamily="34" charset="-122"/>
              </a:rPr>
              <a:t>		</a:t>
            </a:r>
            <a:r>
              <a:rPr lang="en-US" altLang="zh-CN" sz="1994" b="1" i="1" dirty="0">
                <a:solidFill>
                  <a:srgbClr val="CC00CC"/>
                </a:solidFill>
                <a:latin typeface="微软雅黑" pitchFamily="34" charset="-122"/>
                <a:ea typeface="微软雅黑" pitchFamily="34" charset="-122"/>
              </a:rPr>
              <a:t>C</a:t>
            </a:r>
            <a:r>
              <a:rPr lang="en-US" altLang="zh-CN" sz="1994" b="1" dirty="0">
                <a:solidFill>
                  <a:srgbClr val="CC00CC"/>
                </a:solidFill>
                <a:latin typeface="微软雅黑" pitchFamily="34" charset="-122"/>
                <a:ea typeface="微软雅黑" pitchFamily="34" charset="-122"/>
              </a:rPr>
              <a:t> = </a:t>
            </a:r>
            <a:r>
              <a:rPr lang="en-US" altLang="zh-CN" sz="1994" b="1" i="1" dirty="0">
                <a:solidFill>
                  <a:srgbClr val="CC00CC"/>
                </a:solidFill>
                <a:latin typeface="微软雅黑" pitchFamily="34" charset="-122"/>
                <a:ea typeface="微软雅黑" pitchFamily="34" charset="-122"/>
              </a:rPr>
              <a:t>W</a:t>
            </a:r>
            <a:r>
              <a:rPr lang="en-US" altLang="zh-CN" sz="1994" b="1" dirty="0">
                <a:solidFill>
                  <a:srgbClr val="CC00CC"/>
                </a:solidFill>
                <a:latin typeface="微软雅黑" pitchFamily="34" charset="-122"/>
                <a:ea typeface="微软雅黑" pitchFamily="34" charset="-122"/>
              </a:rPr>
              <a:t> log</a:t>
            </a:r>
            <a:r>
              <a:rPr lang="en-US" altLang="zh-CN" sz="1994" b="1" baseline="-25000" dirty="0">
                <a:solidFill>
                  <a:srgbClr val="CC00CC"/>
                </a:solidFill>
                <a:latin typeface="微软雅黑" pitchFamily="34" charset="-122"/>
                <a:ea typeface="微软雅黑" pitchFamily="34" charset="-122"/>
              </a:rPr>
              <a:t>2</a:t>
            </a:r>
            <a:r>
              <a:rPr lang="en-US" altLang="zh-CN" sz="1994" b="1" dirty="0">
                <a:solidFill>
                  <a:srgbClr val="CC00CC"/>
                </a:solidFill>
                <a:latin typeface="微软雅黑" pitchFamily="34" charset="-122"/>
                <a:ea typeface="微软雅黑" pitchFamily="34" charset="-122"/>
              </a:rPr>
              <a:t>(1+</a:t>
            </a:r>
            <a:r>
              <a:rPr lang="en-US" altLang="zh-CN" sz="1994" b="1" i="1" dirty="0">
                <a:solidFill>
                  <a:srgbClr val="CC00CC"/>
                </a:solidFill>
                <a:latin typeface="微软雅黑" pitchFamily="34" charset="-122"/>
                <a:ea typeface="微软雅黑" pitchFamily="34" charset="-122"/>
              </a:rPr>
              <a:t>S</a:t>
            </a:r>
            <a:r>
              <a:rPr lang="en-US" altLang="zh-CN" sz="1994" b="1" dirty="0">
                <a:solidFill>
                  <a:srgbClr val="CC00CC"/>
                </a:solidFill>
                <a:latin typeface="微软雅黑" pitchFamily="34" charset="-122"/>
                <a:ea typeface="微软雅黑" pitchFamily="34" charset="-122"/>
              </a:rPr>
              <a:t>/</a:t>
            </a:r>
            <a:r>
              <a:rPr lang="en-US" altLang="zh-CN" sz="1994" b="1" i="1" dirty="0">
                <a:solidFill>
                  <a:srgbClr val="CC00CC"/>
                </a:solidFill>
                <a:latin typeface="微软雅黑" pitchFamily="34" charset="-122"/>
                <a:ea typeface="微软雅黑" pitchFamily="34" charset="-122"/>
              </a:rPr>
              <a:t>N</a:t>
            </a:r>
            <a:r>
              <a:rPr lang="en-US" altLang="zh-CN" sz="1994" b="1" dirty="0">
                <a:solidFill>
                  <a:srgbClr val="CC00CC"/>
                </a:solidFill>
                <a:latin typeface="微软雅黑" pitchFamily="34" charset="-122"/>
                <a:ea typeface="微软雅黑" pitchFamily="34" charset="-122"/>
              </a:rPr>
              <a:t>)    (bit/s) </a:t>
            </a:r>
          </a:p>
          <a:p>
            <a:pPr marL="2143456" indent="-712375" eaLnBrk="0" hangingPunct="0">
              <a:lnSpc>
                <a:spcPts val="3291"/>
              </a:lnSpc>
              <a:buClr>
                <a:srgbClr val="0070C0"/>
              </a:buClr>
            </a:pPr>
            <a:r>
              <a:rPr lang="zh-CN" altLang="en-US" sz="1994" b="1" dirty="0">
                <a:solidFill>
                  <a:srgbClr val="0000FF"/>
                </a:solidFill>
                <a:latin typeface="微软雅黑" pitchFamily="34" charset="-122"/>
                <a:ea typeface="微软雅黑" pitchFamily="34" charset="-122"/>
              </a:rPr>
              <a:t>其中：</a:t>
            </a:r>
            <a:r>
              <a:rPr lang="en-US" altLang="zh-CN" sz="1994" b="1" i="1" dirty="0">
                <a:solidFill>
                  <a:srgbClr val="0000FF"/>
                </a:solidFill>
                <a:latin typeface="微软雅黑" pitchFamily="34" charset="-122"/>
                <a:ea typeface="微软雅黑" pitchFamily="34" charset="-122"/>
              </a:rPr>
              <a:t>W</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为信道的带宽（以 </a:t>
            </a:r>
            <a:r>
              <a:rPr lang="en-US" altLang="zh-CN" sz="1994" b="1" dirty="0">
                <a:solidFill>
                  <a:srgbClr val="0000FF"/>
                </a:solidFill>
                <a:latin typeface="微软雅黑" pitchFamily="34" charset="-122"/>
                <a:ea typeface="微软雅黑" pitchFamily="34" charset="-122"/>
              </a:rPr>
              <a:t>Hz </a:t>
            </a:r>
            <a:r>
              <a:rPr lang="zh-CN" altLang="en-US" sz="1994" b="1" dirty="0">
                <a:solidFill>
                  <a:srgbClr val="0000FF"/>
                </a:solidFill>
                <a:latin typeface="微软雅黑" pitchFamily="34" charset="-122"/>
                <a:ea typeface="微软雅黑" pitchFamily="34" charset="-122"/>
              </a:rPr>
              <a:t>为单位）；</a:t>
            </a:r>
          </a:p>
          <a:p>
            <a:pPr marL="2143456" indent="-712375" eaLnBrk="0" hangingPunct="0">
              <a:lnSpc>
                <a:spcPts val="3291"/>
              </a:lnSpc>
              <a:buClr>
                <a:srgbClr val="0070C0"/>
              </a:buClr>
            </a:pPr>
            <a:r>
              <a:rPr lang="en-US" altLang="zh-CN" sz="1994" b="1" dirty="0">
                <a:solidFill>
                  <a:srgbClr val="0000FF"/>
                </a:solidFill>
                <a:latin typeface="微软雅黑" pitchFamily="34" charset="-122"/>
                <a:ea typeface="微软雅黑" pitchFamily="34" charset="-122"/>
              </a:rPr>
              <a:t>	</a:t>
            </a:r>
            <a:r>
              <a:rPr lang="en-US" altLang="zh-CN" sz="1994" b="1" i="1" dirty="0">
                <a:solidFill>
                  <a:srgbClr val="0000FF"/>
                </a:solidFill>
                <a:latin typeface="微软雅黑" pitchFamily="34" charset="-122"/>
                <a:ea typeface="微软雅黑" pitchFamily="34" charset="-122"/>
              </a:rPr>
              <a:t>S</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为信道内所传信号的平均功率；</a:t>
            </a:r>
          </a:p>
          <a:p>
            <a:pPr marL="2143456" indent="-712375" eaLnBrk="0" hangingPunct="0">
              <a:lnSpc>
                <a:spcPts val="3291"/>
              </a:lnSpc>
              <a:buClr>
                <a:srgbClr val="0070C0"/>
              </a:buClr>
            </a:pPr>
            <a:r>
              <a:rPr lang="en-US" altLang="zh-CN" sz="1994" b="1" dirty="0">
                <a:solidFill>
                  <a:srgbClr val="0000FF"/>
                </a:solidFill>
                <a:latin typeface="微软雅黑" pitchFamily="34" charset="-122"/>
                <a:ea typeface="微软雅黑" pitchFamily="34" charset="-122"/>
              </a:rPr>
              <a:t>	</a:t>
            </a:r>
            <a:r>
              <a:rPr lang="en-US" altLang="zh-CN" sz="1994" b="1" i="1" dirty="0">
                <a:solidFill>
                  <a:srgbClr val="0000FF"/>
                </a:solidFill>
                <a:latin typeface="微软雅黑" pitchFamily="34" charset="-122"/>
                <a:ea typeface="微软雅黑" pitchFamily="34" charset="-122"/>
              </a:rPr>
              <a:t>N</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为信道内部的高斯噪声功率。 </a:t>
            </a:r>
          </a:p>
        </p:txBody>
      </p:sp>
    </p:spTree>
    <p:extLst>
      <p:ext uri="{BB962C8B-B14F-4D97-AF65-F5344CB8AC3E}">
        <p14:creationId xmlns:p14="http://schemas.microsoft.com/office/powerpoint/2010/main" val="2420073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3630" y="1794101"/>
            <a:ext cx="8031341"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9" name="矩形 98"/>
          <p:cNvSpPr/>
          <p:nvPr/>
        </p:nvSpPr>
        <p:spPr>
          <a:xfrm>
            <a:off x="3707291" y="1751978"/>
            <a:ext cx="1718762" cy="398999"/>
          </a:xfrm>
          <a:prstGeom prst="rect">
            <a:avLst/>
          </a:prstGeom>
        </p:spPr>
        <p:txBody>
          <a:bodyPr wrap="none">
            <a:spAutoFit/>
          </a:bodyPr>
          <a:lstStyle/>
          <a:p>
            <a:pPr algn="ctr"/>
            <a:r>
              <a:rPr lang="zh-CN" altLang="en-US" sz="1994" b="1" dirty="0">
                <a:latin typeface="微软雅黑" pitchFamily="34" charset="-122"/>
                <a:ea typeface="微软雅黑" pitchFamily="34" charset="-122"/>
              </a:rPr>
              <a:t>香农公式表明</a:t>
            </a:r>
          </a:p>
        </p:txBody>
      </p:sp>
      <p:sp>
        <p:nvSpPr>
          <p:cNvPr id="100" name="Rectangle 68"/>
          <p:cNvSpPr>
            <a:spLocks noChangeArrowheads="1"/>
          </p:cNvSpPr>
          <p:nvPr/>
        </p:nvSpPr>
        <p:spPr bwMode="auto">
          <a:xfrm>
            <a:off x="543632" y="2198333"/>
            <a:ext cx="8347003" cy="2624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信道的带宽或信道中的信噪比越大，则信息的极限传输速率就越高。 </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只要信息传输速率低于信道的极限信息传输速率，就一定可以找到某种办法来实现无差错的传输。 </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若信道带宽 </a:t>
            </a:r>
            <a:r>
              <a:rPr lang="en-US" altLang="zh-CN" sz="1994" b="1" i="1" dirty="0">
                <a:solidFill>
                  <a:srgbClr val="0000FF"/>
                </a:solidFill>
                <a:latin typeface="微软雅黑" pitchFamily="34" charset="-122"/>
                <a:ea typeface="微软雅黑" pitchFamily="34" charset="-122"/>
              </a:rPr>
              <a:t>W</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或信噪比 </a:t>
            </a:r>
            <a:r>
              <a:rPr lang="en-US" altLang="zh-CN" sz="1994" b="1" i="1" dirty="0">
                <a:solidFill>
                  <a:srgbClr val="0000FF"/>
                </a:solidFill>
                <a:latin typeface="微软雅黑" pitchFamily="34" charset="-122"/>
                <a:ea typeface="微软雅黑" pitchFamily="34" charset="-122"/>
              </a:rPr>
              <a:t>S</a:t>
            </a:r>
            <a:r>
              <a:rPr lang="en-US" altLang="zh-CN" sz="1994" b="1" dirty="0">
                <a:solidFill>
                  <a:srgbClr val="0000FF"/>
                </a:solidFill>
                <a:latin typeface="微软雅黑" pitchFamily="34" charset="-122"/>
                <a:ea typeface="微软雅黑" pitchFamily="34" charset="-122"/>
              </a:rPr>
              <a:t>/</a:t>
            </a:r>
            <a:r>
              <a:rPr lang="en-US" altLang="zh-CN" sz="1994" b="1" i="1" dirty="0">
                <a:solidFill>
                  <a:srgbClr val="0000FF"/>
                </a:solidFill>
                <a:latin typeface="微软雅黑" pitchFamily="34" charset="-122"/>
                <a:ea typeface="微软雅黑" pitchFamily="34" charset="-122"/>
              </a:rPr>
              <a:t>N</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没有上限（当然实际信道不可能是这样的），则信道的极限信息传输速率 </a:t>
            </a:r>
            <a:r>
              <a:rPr lang="en-US" altLang="zh-CN" sz="1994" b="1" i="1" dirty="0">
                <a:solidFill>
                  <a:srgbClr val="0000FF"/>
                </a:solidFill>
                <a:latin typeface="微软雅黑" pitchFamily="34" charset="-122"/>
                <a:ea typeface="微软雅黑" pitchFamily="34" charset="-122"/>
              </a:rPr>
              <a:t>C</a:t>
            </a:r>
            <a:r>
              <a:rPr lang="en-US" altLang="zh-CN" sz="1994" b="1" dirty="0">
                <a:solidFill>
                  <a:srgbClr val="0000FF"/>
                </a:solidFill>
                <a:latin typeface="微软雅黑" pitchFamily="34" charset="-122"/>
                <a:ea typeface="微软雅黑" pitchFamily="34" charset="-122"/>
              </a:rPr>
              <a:t> </a:t>
            </a:r>
            <a:r>
              <a:rPr lang="zh-CN" altLang="en-US" sz="1994" b="1" dirty="0">
                <a:solidFill>
                  <a:srgbClr val="0000FF"/>
                </a:solidFill>
                <a:latin typeface="微软雅黑" pitchFamily="34" charset="-122"/>
                <a:ea typeface="微软雅黑" pitchFamily="34" charset="-122"/>
              </a:rPr>
              <a:t>也就没有上限。</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实际信道上能够达到的信息传输速率要比香农的极限传输速率低不少。 </a:t>
            </a:r>
            <a:endParaRPr lang="zh-CN" altLang="en-US" sz="1994"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567733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3630" y="1671000"/>
            <a:ext cx="8031341" cy="38764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795">
              <a:latin typeface="宋体" charset="-122"/>
            </a:endParaRPr>
          </a:p>
        </p:txBody>
      </p:sp>
      <p:sp>
        <p:nvSpPr>
          <p:cNvPr id="7" name="Rectangle 6"/>
          <p:cNvSpPr>
            <a:spLocks noChangeArrowheads="1"/>
          </p:cNvSpPr>
          <p:nvPr/>
        </p:nvSpPr>
        <p:spPr bwMode="auto">
          <a:xfrm>
            <a:off x="2608911" y="1628847"/>
            <a:ext cx="3900782"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rgbClr val="FFFF00"/>
                </a:solidFill>
                <a:latin typeface="微软雅黑" pitchFamily="34" charset="-122"/>
                <a:ea typeface="微软雅黑" pitchFamily="34" charset="-122"/>
              </a:rPr>
              <a:t>2.3</a:t>
            </a:r>
            <a:r>
              <a:rPr lang="en-US" altLang="zh-CN" sz="2393" b="1" dirty="0">
                <a:solidFill>
                  <a:schemeClr val="bg1"/>
                </a:solidFill>
                <a:latin typeface="微软雅黑" pitchFamily="34" charset="-122"/>
                <a:ea typeface="微软雅黑" pitchFamily="34" charset="-122"/>
              </a:rPr>
              <a:t>  </a:t>
            </a:r>
            <a:r>
              <a:rPr lang="zh-CN" altLang="en-US" sz="2393"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543630" y="2137589"/>
            <a:ext cx="8031341" cy="30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传输媒体也称为传输介质或传输媒介</a:t>
            </a:r>
            <a:r>
              <a:rPr lang="zh-CN" altLang="en-US" sz="1994" b="1" dirty="0">
                <a:latin typeface="微软雅黑" pitchFamily="34" charset="-122"/>
                <a:ea typeface="微软雅黑" pitchFamily="34" charset="-122"/>
              </a:rPr>
              <a:t>，它就是数据传输系统中在发送器和接收器之间的物理通路。</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传输媒体可分为两大类，即导引型传输媒体和非导引型传输媒体。</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在导引型传输媒体中</a:t>
            </a:r>
            <a:r>
              <a:rPr lang="zh-CN" altLang="en-US" sz="1994" b="1" dirty="0">
                <a:latin typeface="微软雅黑" pitchFamily="34" charset="-122"/>
                <a:ea typeface="微软雅黑" pitchFamily="34" charset="-122"/>
              </a:rPr>
              <a:t>，电磁波被导引沿着固体媒体（铜线或光纤）传播。</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非导引型传输媒体就是指自由空间</a:t>
            </a:r>
            <a:r>
              <a:rPr lang="zh-CN" altLang="en-US" sz="1994"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103810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66614" y="3574810"/>
            <a:ext cx="2090762" cy="141080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4" name="矩形 113"/>
          <p:cNvSpPr/>
          <p:nvPr/>
        </p:nvSpPr>
        <p:spPr>
          <a:xfrm>
            <a:off x="3528242" y="3574811"/>
            <a:ext cx="1554656" cy="141080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3" name="矩形 112"/>
          <p:cNvSpPr/>
          <p:nvPr/>
        </p:nvSpPr>
        <p:spPr>
          <a:xfrm>
            <a:off x="5085055" y="3568155"/>
            <a:ext cx="1542284" cy="14355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2" name="矩形 111"/>
          <p:cNvSpPr/>
          <p:nvPr/>
        </p:nvSpPr>
        <p:spPr>
          <a:xfrm>
            <a:off x="7144387" y="3553566"/>
            <a:ext cx="525311" cy="1442388"/>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1" name="矩形 110"/>
          <p:cNvSpPr/>
          <p:nvPr/>
        </p:nvSpPr>
        <p:spPr>
          <a:xfrm>
            <a:off x="5564612" y="2587383"/>
            <a:ext cx="1661408" cy="303450"/>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0" name="矩形 109"/>
          <p:cNvSpPr/>
          <p:nvPr/>
        </p:nvSpPr>
        <p:spPr>
          <a:xfrm>
            <a:off x="5277381" y="2587383"/>
            <a:ext cx="333485" cy="303450"/>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09" name="矩形 108"/>
          <p:cNvSpPr/>
          <p:nvPr/>
        </p:nvSpPr>
        <p:spPr>
          <a:xfrm>
            <a:off x="4272068" y="2587383"/>
            <a:ext cx="919111" cy="3034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08" name="矩形 107"/>
          <p:cNvSpPr/>
          <p:nvPr/>
        </p:nvSpPr>
        <p:spPr>
          <a:xfrm>
            <a:off x="3415308" y="2587383"/>
            <a:ext cx="919111" cy="303450"/>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07" name="矩形 106"/>
          <p:cNvSpPr/>
          <p:nvPr/>
        </p:nvSpPr>
        <p:spPr>
          <a:xfrm>
            <a:off x="2517979" y="2585334"/>
            <a:ext cx="894094" cy="30345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9" name="Rectangle 8"/>
          <p:cNvSpPr>
            <a:spLocks noChangeArrowheads="1"/>
          </p:cNvSpPr>
          <p:nvPr/>
        </p:nvSpPr>
        <p:spPr bwMode="auto">
          <a:xfrm>
            <a:off x="931262" y="1895845"/>
            <a:ext cx="7256078" cy="43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92"/>
              </a:lnSpc>
              <a:buClr>
                <a:srgbClr val="0070C0"/>
              </a:buClr>
            </a:pPr>
            <a:r>
              <a:rPr lang="zh-CN" altLang="en-US" sz="1795" b="1" dirty="0">
                <a:latin typeface="微软雅黑" pitchFamily="34" charset="-122"/>
                <a:ea typeface="微软雅黑" pitchFamily="34" charset="-122"/>
              </a:rPr>
              <a:t>电信领域使用的电磁波的频谱：</a:t>
            </a:r>
          </a:p>
        </p:txBody>
      </p:sp>
      <p:grpSp>
        <p:nvGrpSpPr>
          <p:cNvPr id="106" name="组合 105"/>
          <p:cNvGrpSpPr/>
          <p:nvPr/>
        </p:nvGrpSpPr>
        <p:grpSpPr>
          <a:xfrm>
            <a:off x="706622" y="2308698"/>
            <a:ext cx="7485042" cy="2970268"/>
            <a:chOff x="676784" y="1429966"/>
            <a:chExt cx="7574868" cy="3005913"/>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5408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835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5408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7" y="2124304"/>
              <a:ext cx="65408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5408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60704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solidFill>
                    <a:srgbClr val="0000FF"/>
                  </a:solidFill>
                  <a:latin typeface="微软雅黑" pitchFamily="34" charset="-122"/>
                  <a:ea typeface="微软雅黑" pitchFamily="34" charset="-122"/>
                </a:rPr>
                <a:t>X</a:t>
              </a:r>
              <a:r>
                <a:rPr kumimoji="1" lang="zh-CN" altLang="en-US" sz="1197"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50150"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835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835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85543" cy="281103"/>
              <a:chOff x="6" y="352"/>
              <a:chExt cx="484" cy="215"/>
            </a:xfrm>
          </p:grpSpPr>
          <p:sp>
            <p:nvSpPr>
              <p:cNvPr id="74" name="Text Box 70"/>
              <p:cNvSpPr txBox="1">
                <a:spLocks noChangeArrowheads="1"/>
              </p:cNvSpPr>
              <p:nvPr/>
            </p:nvSpPr>
            <p:spPr bwMode="auto">
              <a:xfrm>
                <a:off x="127" y="353"/>
                <a:ext cx="36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77044" cy="317711"/>
              <a:chOff x="78" y="1561"/>
              <a:chExt cx="478" cy="243"/>
            </a:xfrm>
          </p:grpSpPr>
          <p:sp>
            <p:nvSpPr>
              <p:cNvPr id="77" name="Text Box 73"/>
              <p:cNvSpPr txBox="1">
                <a:spLocks noChangeArrowheads="1"/>
              </p:cNvSpPr>
              <p:nvPr/>
            </p:nvSpPr>
            <p:spPr bwMode="auto">
              <a:xfrm>
                <a:off x="159" y="1561"/>
                <a:ext cx="39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7218"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31841"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40101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11331"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8" y="4156009"/>
              <a:ext cx="521064"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5107"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90241"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835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8353"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99711"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4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5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6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7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8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9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10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11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12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13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14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15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16</a:t>
              </a:r>
              <a:endParaRPr kumimoji="1" lang="en-US" altLang="zh-CN" sz="1197"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962980" cy="2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0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2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4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6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8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10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12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14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16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18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20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22       </a:t>
              </a:r>
              <a:r>
                <a:rPr kumimoji="1" lang="en-US" altLang="zh-CN" sz="1197" b="1" dirty="0">
                  <a:latin typeface="微软雅黑" pitchFamily="34" charset="-122"/>
                  <a:ea typeface="微软雅黑" pitchFamily="34" charset="-122"/>
                </a:rPr>
                <a:t>10</a:t>
              </a:r>
              <a:r>
                <a:rPr kumimoji="1" lang="en-US" altLang="zh-CN" sz="1197" b="1" baseline="30000" dirty="0">
                  <a:latin typeface="微软雅黑" pitchFamily="34" charset="-122"/>
                  <a:ea typeface="微软雅黑" pitchFamily="34" charset="-122"/>
                </a:rPr>
                <a:t>24</a:t>
              </a:r>
              <a:endParaRPr kumimoji="1" lang="en-US" altLang="zh-CN" sz="1197"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grpSp>
      <p:grpSp>
        <p:nvGrpSpPr>
          <p:cNvPr id="119" name="组合 118"/>
          <p:cNvGrpSpPr/>
          <p:nvPr/>
        </p:nvGrpSpPr>
        <p:grpSpPr>
          <a:xfrm>
            <a:off x="4166947" y="3890426"/>
            <a:ext cx="808100" cy="276551"/>
            <a:chOff x="4127752" y="3072615"/>
            <a:chExt cx="810350" cy="277321"/>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802448" cy="2773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2612937" y="3849376"/>
            <a:ext cx="808100" cy="276551"/>
            <a:chOff x="4127752" y="3072615"/>
            <a:chExt cx="810350" cy="277321"/>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802448" cy="2773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1647161" y="3572867"/>
            <a:ext cx="652416" cy="276230"/>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7"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1581584" y="4192883"/>
            <a:ext cx="646331" cy="423962"/>
            <a:chOff x="1585989" y="3356865"/>
            <a:chExt cx="648131" cy="425143"/>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8131" cy="42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97" b="1" dirty="0">
                  <a:solidFill>
                    <a:srgbClr val="0000FF"/>
                  </a:solidFill>
                  <a:latin typeface="微软雅黑" pitchFamily="34" charset="-122"/>
                  <a:ea typeface="微软雅黑" pitchFamily="34" charset="-122"/>
                </a:rPr>
                <a:t>  </a:t>
              </a:r>
              <a:r>
                <a:rPr kumimoji="1" lang="zh-CN" altLang="en-US" sz="1197" b="1" dirty="0">
                  <a:solidFill>
                    <a:srgbClr val="0000FF"/>
                  </a:solidFill>
                  <a:latin typeface="微软雅黑" pitchFamily="34" charset="-122"/>
                  <a:ea typeface="微软雅黑" pitchFamily="34" charset="-122"/>
                </a:rPr>
                <a:t>海事</a:t>
              </a:r>
            </a:p>
            <a:p>
              <a:pPr algn="l">
                <a:lnSpc>
                  <a:spcPct val="90000"/>
                </a:lnSpc>
              </a:pPr>
              <a:r>
                <a:rPr kumimoji="1" lang="zh-CN" altLang="en-US" sz="1197"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189637" y="4192884"/>
            <a:ext cx="644536" cy="42355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197" b="1" dirty="0">
                  <a:solidFill>
                    <a:srgbClr val="0000FF"/>
                  </a:solidFill>
                  <a:latin typeface="微软雅黑" pitchFamily="34" charset="-122"/>
                  <a:ea typeface="微软雅黑" pitchFamily="34" charset="-122"/>
                </a:rPr>
                <a:t>调幅</a:t>
              </a:r>
              <a:endParaRPr kumimoji="1" lang="en-US" altLang="zh-CN" sz="1197" b="1" dirty="0">
                <a:solidFill>
                  <a:srgbClr val="0000FF"/>
                </a:solidFill>
                <a:latin typeface="微软雅黑" pitchFamily="34" charset="-122"/>
                <a:ea typeface="微软雅黑" pitchFamily="34" charset="-122"/>
              </a:endParaRPr>
            </a:p>
            <a:p>
              <a:pPr algn="ctr">
                <a:lnSpc>
                  <a:spcPct val="90000"/>
                </a:lnSpc>
              </a:pPr>
              <a:r>
                <a:rPr kumimoji="1" lang="zh-CN" altLang="en-US" sz="1197" b="1" dirty="0">
                  <a:solidFill>
                    <a:srgbClr val="0000FF"/>
                  </a:solidFill>
                  <a:latin typeface="微软雅黑" pitchFamily="34" charset="-122"/>
                  <a:ea typeface="微软雅黑" pitchFamily="34" charset="-122"/>
                </a:rPr>
                <a:t>无线电</a:t>
              </a:r>
            </a:p>
          </p:txBody>
        </p:sp>
      </p:grpSp>
      <p:grpSp>
        <p:nvGrpSpPr>
          <p:cNvPr id="137" name="组合 136"/>
          <p:cNvGrpSpPr/>
          <p:nvPr/>
        </p:nvGrpSpPr>
        <p:grpSpPr>
          <a:xfrm>
            <a:off x="3100218" y="4154890"/>
            <a:ext cx="644536" cy="42355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197" b="1" dirty="0">
                  <a:solidFill>
                    <a:srgbClr val="0000FF"/>
                  </a:solidFill>
                  <a:latin typeface="微软雅黑" pitchFamily="34" charset="-122"/>
                  <a:ea typeface="微软雅黑" pitchFamily="34" charset="-122"/>
                </a:rPr>
                <a:t> </a:t>
              </a:r>
              <a:r>
                <a:rPr kumimoji="1" lang="zh-CN" altLang="en-US" sz="1197" b="1" dirty="0">
                  <a:solidFill>
                    <a:srgbClr val="0000FF"/>
                  </a:solidFill>
                  <a:latin typeface="微软雅黑" pitchFamily="34" charset="-122"/>
                  <a:ea typeface="微软雅黑" pitchFamily="34" charset="-122"/>
                </a:rPr>
                <a:t>调频</a:t>
              </a:r>
            </a:p>
            <a:p>
              <a:pPr algn="ctr">
                <a:lnSpc>
                  <a:spcPct val="90000"/>
                </a:lnSpc>
              </a:pPr>
              <a:r>
                <a:rPr kumimoji="1" lang="zh-CN" altLang="en-US" sz="1197"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3738245" y="4154890"/>
            <a:ext cx="644536" cy="42355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7"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197" b="1" dirty="0">
                  <a:solidFill>
                    <a:srgbClr val="0000FF"/>
                  </a:solidFill>
                  <a:latin typeface="微软雅黑" pitchFamily="34" charset="-122"/>
                  <a:ea typeface="微软雅黑" pitchFamily="34" charset="-122"/>
                </a:rPr>
                <a:t>移动</a:t>
              </a:r>
            </a:p>
            <a:p>
              <a:pPr algn="ctr">
                <a:lnSpc>
                  <a:spcPct val="90000"/>
                </a:lnSpc>
              </a:pPr>
              <a:r>
                <a:rPr kumimoji="1" lang="zh-CN" altLang="en-US" sz="1197" b="1" dirty="0">
                  <a:solidFill>
                    <a:srgbClr val="0000FF"/>
                  </a:solidFill>
                  <a:latin typeface="微软雅黑" pitchFamily="34" charset="-122"/>
                  <a:ea typeface="微软雅黑" pitchFamily="34" charset="-122"/>
                </a:rPr>
                <a:t>无线电</a:t>
              </a:r>
            </a:p>
          </p:txBody>
        </p:sp>
      </p:grpSp>
      <p:grpSp>
        <p:nvGrpSpPr>
          <p:cNvPr id="147" name="组合 146"/>
          <p:cNvGrpSpPr/>
          <p:nvPr/>
        </p:nvGrpSpPr>
        <p:grpSpPr>
          <a:xfrm>
            <a:off x="4078360" y="3581013"/>
            <a:ext cx="492443" cy="276551"/>
            <a:chOff x="4089718" y="2743290"/>
            <a:chExt cx="493814" cy="277321"/>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46" name="Text Box 44"/>
            <p:cNvSpPr txBox="1">
              <a:spLocks noChangeArrowheads="1"/>
            </p:cNvSpPr>
            <p:nvPr/>
          </p:nvSpPr>
          <p:spPr bwMode="auto">
            <a:xfrm>
              <a:off x="4089718" y="2743290"/>
              <a:ext cx="493814" cy="27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97"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3554362" y="4641569"/>
            <a:ext cx="492443" cy="276551"/>
            <a:chOff x="4089718" y="2743290"/>
            <a:chExt cx="493814" cy="277321"/>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50" name="Text Box 44"/>
            <p:cNvSpPr txBox="1">
              <a:spLocks noChangeArrowheads="1"/>
            </p:cNvSpPr>
            <p:nvPr/>
          </p:nvSpPr>
          <p:spPr bwMode="auto">
            <a:xfrm>
              <a:off x="4089718" y="2743290"/>
              <a:ext cx="493814" cy="27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7"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543630" y="1508205"/>
            <a:ext cx="8031341" cy="38764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795">
              <a:latin typeface="宋体" charset="-122"/>
            </a:endParaRPr>
          </a:p>
        </p:txBody>
      </p:sp>
      <p:sp>
        <p:nvSpPr>
          <p:cNvPr id="134" name="Rectangle 6"/>
          <p:cNvSpPr>
            <a:spLocks noChangeArrowheads="1"/>
          </p:cNvSpPr>
          <p:nvPr/>
        </p:nvSpPr>
        <p:spPr bwMode="auto">
          <a:xfrm>
            <a:off x="2608911" y="1466051"/>
            <a:ext cx="3900782"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rgbClr val="FFFF00"/>
                </a:solidFill>
                <a:latin typeface="微软雅黑" pitchFamily="34" charset="-122"/>
                <a:ea typeface="微软雅黑" pitchFamily="34" charset="-122"/>
              </a:rPr>
              <a:t>2.3</a:t>
            </a:r>
            <a:r>
              <a:rPr lang="en-US" altLang="zh-CN" sz="2393" b="1" dirty="0">
                <a:solidFill>
                  <a:schemeClr val="bg1"/>
                </a:solidFill>
                <a:latin typeface="微软雅黑" pitchFamily="34" charset="-122"/>
                <a:ea typeface="微软雅黑" pitchFamily="34" charset="-122"/>
              </a:rPr>
              <a:t>  </a:t>
            </a:r>
            <a:r>
              <a:rPr lang="zh-CN" altLang="en-US" sz="2393"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p14="http://schemas.microsoft.com/office/powerpoint/2010/main" val="3952186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3630" y="1670296"/>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8" name="Rectangle 6"/>
          <p:cNvSpPr>
            <a:spLocks noChangeArrowheads="1"/>
          </p:cNvSpPr>
          <p:nvPr/>
        </p:nvSpPr>
        <p:spPr bwMode="auto">
          <a:xfrm>
            <a:off x="2931018" y="1628143"/>
            <a:ext cx="3256567"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2.3.1  </a:t>
            </a:r>
            <a:r>
              <a:rPr lang="zh-CN" altLang="en-US" sz="2393"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543630" y="2006705"/>
            <a:ext cx="8031341" cy="30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双绞线</a:t>
            </a:r>
          </a:p>
          <a:p>
            <a:pPr marL="539822" indent="-284950">
              <a:lnSpc>
                <a:spcPts val="3291"/>
              </a:lnSpc>
              <a:buClr>
                <a:srgbClr val="7030A0"/>
              </a:buClr>
              <a:buFont typeface="Arial" pitchFamily="34" charset="0"/>
              <a:buChar char="•"/>
            </a:pPr>
            <a:r>
              <a:rPr lang="zh-CN" altLang="en-US" sz="1994" b="1" dirty="0">
                <a:latin typeface="微软雅黑" pitchFamily="34" charset="-122"/>
                <a:ea typeface="微软雅黑" pitchFamily="34" charset="-122"/>
              </a:rPr>
              <a:t>最常用的传输媒体。</a:t>
            </a:r>
          </a:p>
          <a:p>
            <a:pPr marL="539822" indent="-284950">
              <a:lnSpc>
                <a:spcPts val="3291"/>
              </a:lnSpc>
              <a:buClr>
                <a:srgbClr val="7030A0"/>
              </a:buClr>
              <a:buFont typeface="Arial" pitchFamily="34" charset="0"/>
              <a:buChar char="•"/>
            </a:pPr>
            <a:r>
              <a:rPr lang="zh-CN" altLang="en-US" sz="1994" b="1" dirty="0">
                <a:latin typeface="微软雅黑" pitchFamily="34" charset="-122"/>
                <a:ea typeface="微软雅黑" pitchFamily="34" charset="-122"/>
              </a:rPr>
              <a:t>模拟传输和数字传输都可以使用双绞线，其通信距离一般为几到十几公里。</a:t>
            </a:r>
          </a:p>
          <a:p>
            <a:pPr marL="539822" indent="-284950">
              <a:lnSpc>
                <a:spcPts val="3291"/>
              </a:lnSpc>
              <a:buClr>
                <a:srgbClr val="7030A0"/>
              </a:buClr>
              <a:buFont typeface="Arial" pitchFamily="34" charset="0"/>
              <a:buChar char="•"/>
            </a:pPr>
            <a:r>
              <a:rPr lang="zh-CN" altLang="en-US" sz="1994" b="1" dirty="0">
                <a:solidFill>
                  <a:srgbClr val="CC00CC"/>
                </a:solidFill>
                <a:latin typeface="微软雅黑" pitchFamily="34" charset="-122"/>
                <a:ea typeface="微软雅黑" pitchFamily="34" charset="-122"/>
              </a:rPr>
              <a:t>屏蔽双绞线 </a:t>
            </a:r>
            <a:r>
              <a:rPr lang="en-US" altLang="zh-CN" sz="1994" b="1" dirty="0">
                <a:solidFill>
                  <a:srgbClr val="CC00CC"/>
                </a:solidFill>
                <a:latin typeface="微软雅黑" pitchFamily="34" charset="-122"/>
                <a:ea typeface="微软雅黑" pitchFamily="34" charset="-122"/>
              </a:rPr>
              <a:t>STP </a:t>
            </a:r>
            <a:r>
              <a:rPr lang="en-US" altLang="zh-CN" sz="1994" b="1" dirty="0">
                <a:solidFill>
                  <a:srgbClr val="0000FF"/>
                </a:solidFill>
                <a:latin typeface="微软雅黑" pitchFamily="34" charset="-122"/>
                <a:ea typeface="微软雅黑" pitchFamily="34" charset="-122"/>
              </a:rPr>
              <a:t>(Shielded Twisted Pair)</a:t>
            </a:r>
          </a:p>
          <a:p>
            <a:pPr marL="539822" indent="-284950">
              <a:lnSpc>
                <a:spcPts val="3291"/>
              </a:lnSpc>
              <a:buClr>
                <a:srgbClr val="7030A0"/>
              </a:buClr>
              <a:buFont typeface="Arial" pitchFamily="34" charset="0"/>
              <a:buChar char="•"/>
            </a:pPr>
            <a:r>
              <a:rPr lang="zh-CN" altLang="en-US" sz="1994" b="1" dirty="0">
                <a:latin typeface="微软雅黑" pitchFamily="34" charset="-122"/>
                <a:ea typeface="微软雅黑" pitchFamily="34" charset="-122"/>
              </a:rPr>
              <a:t>带金属屏蔽层</a:t>
            </a:r>
          </a:p>
          <a:p>
            <a:pPr marL="539822" indent="-284950">
              <a:lnSpc>
                <a:spcPts val="3291"/>
              </a:lnSpc>
              <a:buClr>
                <a:srgbClr val="7030A0"/>
              </a:buClr>
              <a:buFont typeface="Arial" pitchFamily="34" charset="0"/>
              <a:buChar char="•"/>
            </a:pPr>
            <a:r>
              <a:rPr lang="zh-CN" altLang="en-US" sz="1994" b="1" dirty="0">
                <a:solidFill>
                  <a:srgbClr val="CC00CC"/>
                </a:solidFill>
                <a:latin typeface="微软雅黑" pitchFamily="34" charset="-122"/>
                <a:ea typeface="微软雅黑" pitchFamily="34" charset="-122"/>
              </a:rPr>
              <a:t>无屏蔽双绞线 </a:t>
            </a:r>
            <a:r>
              <a:rPr lang="en-US" altLang="zh-CN" sz="1994" b="1" dirty="0">
                <a:solidFill>
                  <a:srgbClr val="CC00CC"/>
                </a:solidFill>
                <a:latin typeface="微软雅黑" pitchFamily="34" charset="-122"/>
                <a:ea typeface="微软雅黑" pitchFamily="34" charset="-122"/>
              </a:rPr>
              <a:t>UTP </a:t>
            </a:r>
            <a:r>
              <a:rPr lang="en-US" altLang="zh-CN" sz="1994"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p14="http://schemas.microsoft.com/office/powerpoint/2010/main" val="575613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1261" y="3735139"/>
            <a:ext cx="7256079" cy="14910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30" name="Rectangle 8"/>
          <p:cNvSpPr>
            <a:spLocks noChangeArrowheads="1"/>
          </p:cNvSpPr>
          <p:nvPr/>
        </p:nvSpPr>
        <p:spPr bwMode="auto">
          <a:xfrm>
            <a:off x="543630" y="1916627"/>
            <a:ext cx="8031341" cy="181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2692"/>
              </a:lnSpc>
              <a:buClr>
                <a:srgbClr val="0070C0"/>
              </a:buClr>
              <a:buFont typeface="Wingdings" pitchFamily="2" charset="2"/>
              <a:buChar char="l"/>
            </a:pPr>
            <a:r>
              <a:rPr lang="zh-CN" altLang="en-US" sz="1795" b="1" dirty="0">
                <a:solidFill>
                  <a:srgbClr val="0000FF"/>
                </a:solidFill>
                <a:latin typeface="微软雅黑" pitchFamily="34" charset="-122"/>
                <a:ea typeface="微软雅黑" pitchFamily="34" charset="-122"/>
              </a:rPr>
              <a:t>同轴电缆</a:t>
            </a:r>
          </a:p>
          <a:p>
            <a:pPr marL="539822" indent="-284950">
              <a:lnSpc>
                <a:spcPts val="2692"/>
              </a:lnSpc>
              <a:buClr>
                <a:srgbClr val="7030A0"/>
              </a:buClr>
              <a:buFont typeface="Arial" pitchFamily="34" charset="0"/>
              <a:buChar char="•"/>
            </a:pPr>
            <a:r>
              <a:rPr lang="zh-CN" altLang="en-US" sz="1795" b="1" dirty="0">
                <a:latin typeface="微软雅黑" pitchFamily="34" charset="-122"/>
                <a:ea typeface="微软雅黑" pitchFamily="34" charset="-122"/>
              </a:rPr>
              <a:t>同轴电缆具有很好的抗干扰特性，被广泛用于传输较高速率的数据。</a:t>
            </a:r>
          </a:p>
          <a:p>
            <a:pPr marL="539822" indent="-284950">
              <a:lnSpc>
                <a:spcPts val="2692"/>
              </a:lnSpc>
              <a:buClr>
                <a:srgbClr val="7030A0"/>
              </a:buClr>
              <a:buFont typeface="Arial" pitchFamily="34" charset="0"/>
              <a:buChar char="•"/>
            </a:pPr>
            <a:r>
              <a:rPr lang="zh-CN" altLang="en-US" sz="1795" b="1" dirty="0">
                <a:latin typeface="微软雅黑" pitchFamily="34" charset="-122"/>
                <a:ea typeface="微软雅黑" pitchFamily="34" charset="-122"/>
              </a:rPr>
              <a:t>同轴电缆的带宽取决于电缆的质量。</a:t>
            </a:r>
          </a:p>
          <a:p>
            <a:pPr marL="539822" indent="-284950">
              <a:lnSpc>
                <a:spcPts val="2692"/>
              </a:lnSpc>
              <a:buClr>
                <a:srgbClr val="7030A0"/>
              </a:buClr>
              <a:buFont typeface="Arial" pitchFamily="34" charset="0"/>
              <a:buChar char="•"/>
            </a:pPr>
            <a:r>
              <a:rPr lang="en-US" altLang="zh-CN" sz="1795" b="1" dirty="0">
                <a:solidFill>
                  <a:srgbClr val="0000FF"/>
                </a:solidFill>
                <a:latin typeface="微软雅黑" pitchFamily="34" charset="-122"/>
                <a:ea typeface="微软雅黑" pitchFamily="34" charset="-122"/>
              </a:rPr>
              <a:t>50</a:t>
            </a:r>
            <a:r>
              <a:rPr lang="en-US" altLang="zh-CN" sz="1795" b="1" dirty="0">
                <a:solidFill>
                  <a:srgbClr val="0000FF"/>
                </a:solidFill>
                <a:latin typeface="Arial" pitchFamily="34" charset="0"/>
                <a:ea typeface="微软雅黑" pitchFamily="34" charset="-122"/>
                <a:cs typeface="Arial" pitchFamily="34" charset="0"/>
              </a:rPr>
              <a:t> </a:t>
            </a:r>
            <a:r>
              <a:rPr lang="el-GR" altLang="zh-CN" sz="1795" b="1" dirty="0">
                <a:solidFill>
                  <a:srgbClr val="0000FF"/>
                </a:solidFill>
                <a:latin typeface="Arial" pitchFamily="34" charset="0"/>
                <a:ea typeface="微软雅黑" pitchFamily="34" charset="-122"/>
                <a:cs typeface="Arial" pitchFamily="34" charset="0"/>
              </a:rPr>
              <a:t>Ω</a:t>
            </a:r>
            <a:r>
              <a:rPr lang="en-US" altLang="zh-CN" sz="1795" b="1" dirty="0">
                <a:solidFill>
                  <a:srgbClr val="0000FF"/>
                </a:solidFill>
                <a:latin typeface="Arial" pitchFamily="34" charset="0"/>
                <a:ea typeface="微软雅黑" pitchFamily="34" charset="-122"/>
                <a:cs typeface="Arial" pitchFamily="34" charset="0"/>
              </a:rPr>
              <a:t> </a:t>
            </a:r>
            <a:r>
              <a:rPr lang="zh-CN" altLang="en-US" sz="1795" b="1" dirty="0">
                <a:solidFill>
                  <a:srgbClr val="0000FF"/>
                </a:solidFill>
                <a:latin typeface="微软雅黑" pitchFamily="34" charset="-122"/>
                <a:ea typeface="微软雅黑" pitchFamily="34" charset="-122"/>
              </a:rPr>
              <a:t>同轴电缆 </a:t>
            </a:r>
            <a:r>
              <a:rPr lang="en-US" altLang="zh-CN" sz="1795" b="1" dirty="0">
                <a:solidFill>
                  <a:srgbClr val="CC00CC"/>
                </a:solidFill>
                <a:latin typeface="微软雅黑" pitchFamily="34" charset="-122"/>
                <a:ea typeface="微软雅黑" pitchFamily="34" charset="-122"/>
              </a:rPr>
              <a:t>—— LAN / </a:t>
            </a:r>
            <a:r>
              <a:rPr lang="zh-CN" altLang="en-US" sz="1795" b="1" dirty="0">
                <a:solidFill>
                  <a:srgbClr val="CC00CC"/>
                </a:solidFill>
                <a:latin typeface="微软雅黑" pitchFamily="34" charset="-122"/>
                <a:ea typeface="微软雅黑" pitchFamily="34" charset="-122"/>
              </a:rPr>
              <a:t>数字传输常用</a:t>
            </a:r>
          </a:p>
          <a:p>
            <a:pPr marL="539822" indent="-284950">
              <a:lnSpc>
                <a:spcPts val="2692"/>
              </a:lnSpc>
              <a:buClr>
                <a:srgbClr val="7030A0"/>
              </a:buClr>
              <a:buFont typeface="Arial" pitchFamily="34" charset="0"/>
              <a:buChar char="•"/>
            </a:pPr>
            <a:r>
              <a:rPr lang="en-US" altLang="zh-CN" sz="1795" b="1" dirty="0">
                <a:solidFill>
                  <a:srgbClr val="0000FF"/>
                </a:solidFill>
                <a:latin typeface="微软雅黑" pitchFamily="34" charset="-122"/>
                <a:ea typeface="微软雅黑" pitchFamily="34" charset="-122"/>
              </a:rPr>
              <a:t>75</a:t>
            </a:r>
            <a:r>
              <a:rPr lang="en-US" altLang="zh-CN" sz="1795" b="1" dirty="0">
                <a:solidFill>
                  <a:srgbClr val="0000FF"/>
                </a:solidFill>
                <a:latin typeface="Arial" pitchFamily="34" charset="0"/>
                <a:ea typeface="微软雅黑" pitchFamily="34" charset="-122"/>
                <a:cs typeface="Arial" pitchFamily="34" charset="0"/>
              </a:rPr>
              <a:t> </a:t>
            </a:r>
            <a:r>
              <a:rPr lang="el-GR" altLang="zh-CN" sz="1795" b="1" dirty="0">
                <a:solidFill>
                  <a:srgbClr val="0000FF"/>
                </a:solidFill>
                <a:latin typeface="Arial" pitchFamily="34" charset="0"/>
                <a:ea typeface="微软雅黑" pitchFamily="34" charset="-122"/>
                <a:cs typeface="Arial" pitchFamily="34" charset="0"/>
              </a:rPr>
              <a:t>Ω</a:t>
            </a:r>
            <a:r>
              <a:rPr lang="en-US" altLang="zh-CN" sz="1795" b="1" dirty="0">
                <a:solidFill>
                  <a:srgbClr val="0000FF"/>
                </a:solidFill>
                <a:latin typeface="Arial" pitchFamily="34" charset="0"/>
                <a:ea typeface="微软雅黑" pitchFamily="34" charset="-122"/>
                <a:cs typeface="Arial" pitchFamily="34" charset="0"/>
              </a:rPr>
              <a:t> </a:t>
            </a:r>
            <a:r>
              <a:rPr lang="zh-CN" altLang="en-US" sz="1795" b="1" dirty="0">
                <a:solidFill>
                  <a:srgbClr val="0000FF"/>
                </a:solidFill>
                <a:latin typeface="微软雅黑" pitchFamily="34" charset="-122"/>
                <a:ea typeface="微软雅黑" pitchFamily="34" charset="-122"/>
              </a:rPr>
              <a:t>同轴电缆 </a:t>
            </a:r>
            <a:r>
              <a:rPr lang="en-US" altLang="zh-CN" sz="1795" b="1" dirty="0">
                <a:solidFill>
                  <a:srgbClr val="CC00CC"/>
                </a:solidFill>
                <a:latin typeface="微软雅黑" pitchFamily="34" charset="-122"/>
                <a:ea typeface="微软雅黑" pitchFamily="34" charset="-122"/>
              </a:rPr>
              <a:t>—— </a:t>
            </a:r>
            <a:r>
              <a:rPr lang="zh-CN" altLang="en-US" sz="1795" b="1" dirty="0">
                <a:solidFill>
                  <a:srgbClr val="CC00CC"/>
                </a:solidFill>
                <a:latin typeface="微软雅黑" pitchFamily="34" charset="-122"/>
                <a:ea typeface="微软雅黑" pitchFamily="34" charset="-122"/>
              </a:rPr>
              <a:t>有线电视 </a:t>
            </a:r>
            <a:r>
              <a:rPr lang="en-US" altLang="zh-CN" sz="1795" b="1" dirty="0">
                <a:solidFill>
                  <a:srgbClr val="CC00CC"/>
                </a:solidFill>
                <a:latin typeface="微软雅黑" pitchFamily="34" charset="-122"/>
                <a:ea typeface="微软雅黑" pitchFamily="34" charset="-122"/>
              </a:rPr>
              <a:t>/ </a:t>
            </a:r>
            <a:r>
              <a:rPr lang="zh-CN" altLang="en-US" sz="1795" b="1" dirty="0">
                <a:solidFill>
                  <a:srgbClr val="CC00CC"/>
                </a:solidFill>
                <a:latin typeface="微软雅黑" pitchFamily="34" charset="-122"/>
                <a:ea typeface="微软雅黑" pitchFamily="34" charset="-122"/>
              </a:rPr>
              <a:t>模拟传输常用</a:t>
            </a:r>
          </a:p>
        </p:txBody>
      </p:sp>
      <p:grpSp>
        <p:nvGrpSpPr>
          <p:cNvPr id="31" name="组合 30"/>
          <p:cNvGrpSpPr/>
          <p:nvPr/>
        </p:nvGrpSpPr>
        <p:grpSpPr>
          <a:xfrm>
            <a:off x="3343938" y="3930290"/>
            <a:ext cx="4540778" cy="1044063"/>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90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396"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396"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9013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396"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396"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3" b="1">
                <a:solidFill>
                  <a:srgbClr val="000099"/>
                </a:solidFill>
                <a:ea typeface="黑体" pitchFamily="2" charset="-122"/>
              </a:endParaRPr>
            </a:p>
          </p:txBody>
        </p:sp>
      </p:grpSp>
      <p:sp>
        <p:nvSpPr>
          <p:cNvPr id="38" name="矩形 37"/>
          <p:cNvSpPr/>
          <p:nvPr/>
        </p:nvSpPr>
        <p:spPr>
          <a:xfrm>
            <a:off x="976855" y="4701319"/>
            <a:ext cx="1878432" cy="368306"/>
          </a:xfrm>
          <a:prstGeom prst="rect">
            <a:avLst/>
          </a:prstGeom>
        </p:spPr>
        <p:txBody>
          <a:bodyPr wrap="square">
            <a:spAutoFit/>
          </a:bodyPr>
          <a:lstStyle/>
          <a:p>
            <a:pPr algn="ctr"/>
            <a:r>
              <a:rPr lang="zh-CN" altLang="zh-CN" sz="1795" b="1" dirty="0">
                <a:latin typeface="微软雅黑" pitchFamily="34" charset="-122"/>
                <a:ea typeface="微软雅黑" pitchFamily="34" charset="-122"/>
              </a:rPr>
              <a:t>同轴电缆的结构</a:t>
            </a:r>
            <a:endParaRPr lang="zh-CN" altLang="en-US" sz="1795" b="1" dirty="0">
              <a:latin typeface="微软雅黑" pitchFamily="34" charset="-122"/>
              <a:ea typeface="微软雅黑" pitchFamily="34" charset="-122"/>
            </a:endParaRPr>
          </a:p>
        </p:txBody>
      </p:sp>
      <p:sp>
        <p:nvSpPr>
          <p:cNvPr id="17" name="AutoShape 5"/>
          <p:cNvSpPr>
            <a:spLocks noChangeArrowheads="1"/>
          </p:cNvSpPr>
          <p:nvPr/>
        </p:nvSpPr>
        <p:spPr bwMode="auto">
          <a:xfrm>
            <a:off x="543630" y="1531187"/>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18" name="Rectangle 6"/>
          <p:cNvSpPr>
            <a:spLocks noChangeArrowheads="1"/>
          </p:cNvSpPr>
          <p:nvPr/>
        </p:nvSpPr>
        <p:spPr bwMode="auto">
          <a:xfrm>
            <a:off x="2931018" y="1489033"/>
            <a:ext cx="3256567"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2.3.1  </a:t>
            </a:r>
            <a:r>
              <a:rPr lang="zh-CN" altLang="en-US" sz="2393"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770694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3630" y="2600523"/>
            <a:ext cx="8031341" cy="17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光缆</a:t>
            </a:r>
          </a:p>
          <a:p>
            <a:pPr marL="539822" indent="-284950">
              <a:lnSpc>
                <a:spcPts val="3291"/>
              </a:lnSpc>
              <a:buClr>
                <a:srgbClr val="7030A0"/>
              </a:buClr>
              <a:buFont typeface="Arial" pitchFamily="34" charset="0"/>
              <a:buChar char="•"/>
            </a:pPr>
            <a:r>
              <a:rPr lang="zh-CN" altLang="en-US" sz="1994" b="1" dirty="0">
                <a:latin typeface="微软雅黑" pitchFamily="34" charset="-122"/>
                <a:ea typeface="微软雅黑" pitchFamily="34" charset="-122"/>
              </a:rPr>
              <a:t>光纤是光纤通信的传输媒体。</a:t>
            </a:r>
          </a:p>
          <a:p>
            <a:pPr marL="539822" indent="-284950">
              <a:lnSpc>
                <a:spcPts val="3291"/>
              </a:lnSpc>
              <a:buClr>
                <a:srgbClr val="7030A0"/>
              </a:buClr>
              <a:buFont typeface="Arial" pitchFamily="34" charset="0"/>
              <a:buChar char="•"/>
            </a:pPr>
            <a:r>
              <a:rPr lang="zh-CN" altLang="en-US" sz="1994" b="1" dirty="0">
                <a:latin typeface="微软雅黑" pitchFamily="34" charset="-122"/>
                <a:ea typeface="微软雅黑" pitchFamily="34" charset="-122"/>
              </a:rPr>
              <a:t>由于可见光的频率非常高，约为 </a:t>
            </a:r>
            <a:r>
              <a:rPr lang="en-US" altLang="zh-CN" sz="1994" b="1" dirty="0">
                <a:latin typeface="微软雅黑" pitchFamily="34" charset="-122"/>
                <a:ea typeface="微软雅黑" pitchFamily="34" charset="-122"/>
              </a:rPr>
              <a:t>10</a:t>
            </a:r>
            <a:r>
              <a:rPr lang="en-US" altLang="zh-CN" sz="1994" b="1" baseline="30000" dirty="0">
                <a:latin typeface="微软雅黑" pitchFamily="34" charset="-122"/>
                <a:ea typeface="微软雅黑" pitchFamily="34" charset="-122"/>
              </a:rPr>
              <a:t>8</a:t>
            </a:r>
            <a:r>
              <a:rPr lang="en-US" altLang="zh-CN" sz="1994" b="1" dirty="0">
                <a:latin typeface="微软雅黑" pitchFamily="34" charset="-122"/>
                <a:ea typeface="微软雅黑" pitchFamily="34" charset="-122"/>
              </a:rPr>
              <a:t> MHz </a:t>
            </a:r>
            <a:r>
              <a:rPr lang="zh-CN" altLang="en-US" sz="1994" b="1" dirty="0">
                <a:latin typeface="微软雅黑" pitchFamily="34" charset="-122"/>
                <a:ea typeface="微软雅黑" pitchFamily="34" charset="-122"/>
              </a:rPr>
              <a:t>的量级，因此一个光纤通信系统的传输带宽远远大于目前其他各种传输媒体的带宽。</a:t>
            </a:r>
          </a:p>
        </p:txBody>
      </p:sp>
      <p:sp>
        <p:nvSpPr>
          <p:cNvPr id="5" name="AutoShape 5"/>
          <p:cNvSpPr>
            <a:spLocks noChangeArrowheads="1"/>
          </p:cNvSpPr>
          <p:nvPr/>
        </p:nvSpPr>
        <p:spPr bwMode="auto">
          <a:xfrm>
            <a:off x="543630" y="2184125"/>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2931018" y="2151090"/>
            <a:ext cx="3256567"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2.3.1  </a:t>
            </a:r>
            <a:r>
              <a:rPr lang="zh-CN" altLang="en-US" sz="2393"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000493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3630" y="1915802"/>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12" name="Rectangle 6"/>
          <p:cNvSpPr>
            <a:spLocks noChangeArrowheads="1"/>
          </p:cNvSpPr>
          <p:nvPr/>
        </p:nvSpPr>
        <p:spPr bwMode="auto">
          <a:xfrm>
            <a:off x="2915832" y="1882767"/>
            <a:ext cx="3286939"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物理层的基本概念</a:t>
            </a:r>
          </a:p>
        </p:txBody>
      </p:sp>
      <p:sp>
        <p:nvSpPr>
          <p:cNvPr id="13" name="Rectangle 8"/>
          <p:cNvSpPr>
            <a:spLocks noChangeArrowheads="1"/>
          </p:cNvSpPr>
          <p:nvPr/>
        </p:nvSpPr>
        <p:spPr bwMode="auto">
          <a:xfrm>
            <a:off x="543630" y="2684705"/>
            <a:ext cx="8031341" cy="17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物理层考虑的是怎样才能在连接各种计算机的传输媒体上</a:t>
            </a:r>
            <a:r>
              <a:rPr lang="zh-CN" altLang="en-US" sz="2000" b="1" dirty="0">
                <a:solidFill>
                  <a:srgbClr val="0000FF"/>
                </a:solidFill>
                <a:latin typeface="微软雅黑" pitchFamily="34" charset="-122"/>
                <a:ea typeface="微软雅黑" pitchFamily="34" charset="-122"/>
              </a:rPr>
              <a:t>传输数据比特流</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不是指具体的传输媒体</a:t>
            </a:r>
            <a:r>
              <a:rPr lang="zh-CN" altLang="en-US" sz="2000"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物理层的作用是要尽可能地</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掉不同传输媒体和通信手段的差异。</a:t>
            </a:r>
          </a:p>
          <a:p>
            <a:pPr marL="284950" indent="-28495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用于物理层的协议也常称为物理层</a:t>
            </a:r>
            <a:r>
              <a:rPr lang="zh-CN" altLang="en-US" sz="2000" b="1" dirty="0">
                <a:solidFill>
                  <a:srgbClr val="0000FF"/>
                </a:solidFill>
                <a:latin typeface="微软雅黑" pitchFamily="34" charset="-122"/>
                <a:ea typeface="微软雅黑" pitchFamily="34" charset="-122"/>
              </a:rPr>
              <a:t>规程</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227468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3630" y="1479915"/>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46" name="Rectangle 6"/>
          <p:cNvSpPr>
            <a:spLocks noChangeArrowheads="1"/>
          </p:cNvSpPr>
          <p:nvPr/>
        </p:nvSpPr>
        <p:spPr bwMode="auto">
          <a:xfrm>
            <a:off x="3018139" y="1474235"/>
            <a:ext cx="308232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994" b="1" dirty="0">
                <a:solidFill>
                  <a:schemeClr val="bg1"/>
                </a:solidFill>
                <a:latin typeface="微软雅黑" pitchFamily="34" charset="-122"/>
                <a:ea typeface="微软雅黑" pitchFamily="34" charset="-122"/>
              </a:rPr>
              <a:t>2.3.2  </a:t>
            </a:r>
            <a:r>
              <a:rPr lang="zh-CN" altLang="en-US" sz="1994"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543630" y="1843679"/>
            <a:ext cx="8031341" cy="34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将自由空间称为“非导引型传输媒体”。</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无线传输所使用的频段很广。</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短波通信（即高频通信）主要是靠电离层的反射，但短波信道的通信质量较差，传输速率低。</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微波在空间主要是直线传播。</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传统微波通信有两种方式： </a:t>
            </a:r>
          </a:p>
          <a:p>
            <a:pPr marL="623724" indent="-359354">
              <a:lnSpc>
                <a:spcPts val="3291"/>
              </a:lnSpc>
              <a:buClr>
                <a:srgbClr val="7030A0"/>
              </a:buClr>
              <a:buFont typeface="+mj-lt"/>
              <a:buAutoNum type="arabicPeriod"/>
            </a:pPr>
            <a:r>
              <a:rPr lang="zh-CN" altLang="en-US" sz="1994" b="1" dirty="0">
                <a:latin typeface="微软雅黑" pitchFamily="34" charset="-122"/>
                <a:ea typeface="微软雅黑" pitchFamily="34" charset="-122"/>
              </a:rPr>
              <a:t>地面微波接力通信</a:t>
            </a:r>
          </a:p>
          <a:p>
            <a:pPr marL="623724" indent="-359354">
              <a:lnSpc>
                <a:spcPts val="3291"/>
              </a:lnSpc>
              <a:buClr>
                <a:srgbClr val="7030A0"/>
              </a:buClr>
              <a:buFont typeface="+mj-lt"/>
              <a:buAutoNum type="arabicPeriod"/>
            </a:pPr>
            <a:r>
              <a:rPr lang="zh-CN" altLang="en-US" sz="1994" b="1" dirty="0">
                <a:latin typeface="微软雅黑" pitchFamily="34" charset="-122"/>
                <a:ea typeface="微软雅黑" pitchFamily="34" charset="-122"/>
              </a:rPr>
              <a:t>卫星通信 </a:t>
            </a:r>
          </a:p>
        </p:txBody>
      </p:sp>
    </p:spTree>
    <p:extLst>
      <p:ext uri="{BB962C8B-B14F-4D97-AF65-F5344CB8AC3E}">
        <p14:creationId xmlns:p14="http://schemas.microsoft.com/office/powerpoint/2010/main" val="2813736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5416" y="2516892"/>
            <a:ext cx="8026418" cy="26883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 name="AutoShape 5"/>
          <p:cNvSpPr>
            <a:spLocks noChangeArrowheads="1"/>
          </p:cNvSpPr>
          <p:nvPr/>
        </p:nvSpPr>
        <p:spPr bwMode="auto">
          <a:xfrm>
            <a:off x="555416" y="1518667"/>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2792478" y="1485548"/>
            <a:ext cx="3552299"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 无线局域网使用的 </a:t>
            </a:r>
            <a:r>
              <a:rPr lang="en-US" altLang="zh-CN" sz="1994" b="1" dirty="0">
                <a:solidFill>
                  <a:schemeClr val="bg1"/>
                </a:solidFill>
                <a:latin typeface="微软雅黑" pitchFamily="34" charset="-122"/>
                <a:ea typeface="微软雅黑" pitchFamily="34" charset="-122"/>
              </a:rPr>
              <a:t>ISM </a:t>
            </a:r>
            <a:r>
              <a:rPr lang="zh-CN" altLang="en-US" sz="1994" b="1" dirty="0">
                <a:solidFill>
                  <a:schemeClr val="bg1"/>
                </a:solidFill>
                <a:latin typeface="微软雅黑" pitchFamily="34" charset="-122"/>
                <a:ea typeface="微软雅黑" pitchFamily="34" charset="-122"/>
              </a:rPr>
              <a:t>频段 </a:t>
            </a:r>
          </a:p>
        </p:txBody>
      </p:sp>
      <p:sp>
        <p:nvSpPr>
          <p:cNvPr id="7" name="Rectangle 68"/>
          <p:cNvSpPr>
            <a:spLocks noChangeArrowheads="1"/>
          </p:cNvSpPr>
          <p:nvPr/>
        </p:nvSpPr>
        <p:spPr bwMode="auto">
          <a:xfrm>
            <a:off x="455110" y="1889876"/>
            <a:ext cx="8207560" cy="654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194"/>
              </a:lnSpc>
              <a:buClr>
                <a:srgbClr val="0070C0"/>
              </a:buClr>
            </a:pPr>
            <a:r>
              <a:rPr lang="zh-CN" altLang="en-US" sz="1396"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要使用某一段无线电频谱进行通信，通常必须得到本国政府有关无线电频谱管理机构的许可证。但是，也有一些无线电频段是可以自由使用的。例如：</a:t>
            </a:r>
            <a:r>
              <a:rPr lang="en-US" altLang="zh-CN" sz="1396" b="1" dirty="0">
                <a:solidFill>
                  <a:srgbClr val="0000FF"/>
                </a:solidFill>
                <a:latin typeface="微软雅黑" pitchFamily="34" charset="-122"/>
                <a:ea typeface="微软雅黑" pitchFamily="34" charset="-122"/>
              </a:rPr>
              <a:t>ISM</a:t>
            </a:r>
            <a:r>
              <a:rPr lang="zh-CN" altLang="en-US" sz="1396" b="1" dirty="0">
                <a:solidFill>
                  <a:srgbClr val="0000FF"/>
                </a:solidFill>
                <a:latin typeface="微软雅黑" pitchFamily="34" charset="-122"/>
                <a:ea typeface="微软雅黑" pitchFamily="34" charset="-122"/>
              </a:rPr>
              <a:t>。各国的 </a:t>
            </a:r>
            <a:r>
              <a:rPr lang="en-US" altLang="zh-CN" sz="1396" b="1" dirty="0">
                <a:solidFill>
                  <a:srgbClr val="0000FF"/>
                </a:solidFill>
                <a:latin typeface="微软雅黑" pitchFamily="34" charset="-122"/>
                <a:ea typeface="微软雅黑" pitchFamily="34" charset="-122"/>
              </a:rPr>
              <a:t>ISM </a:t>
            </a:r>
            <a:r>
              <a:rPr lang="zh-CN" altLang="en-US" sz="1396"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2682432" y="4852131"/>
            <a:ext cx="3909857" cy="368306"/>
          </a:xfrm>
          <a:prstGeom prst="rect">
            <a:avLst/>
          </a:prstGeom>
        </p:spPr>
        <p:txBody>
          <a:bodyPr wrap="square">
            <a:spAutoFit/>
          </a:bodyPr>
          <a:lstStyle/>
          <a:p>
            <a:pPr algn="ctr"/>
            <a:r>
              <a:rPr lang="zh-CN" altLang="en-US" sz="1795" b="1" dirty="0">
                <a:latin typeface="微软雅黑" pitchFamily="34" charset="-122"/>
                <a:ea typeface="微软雅黑" pitchFamily="34" charset="-122"/>
              </a:rPr>
              <a:t>无线局域网使用的 </a:t>
            </a:r>
            <a:r>
              <a:rPr lang="en-US" altLang="zh-CN" sz="1795" b="1" dirty="0">
                <a:latin typeface="微软雅黑" pitchFamily="34" charset="-122"/>
                <a:ea typeface="微软雅黑" pitchFamily="34" charset="-122"/>
              </a:rPr>
              <a:t>ISM </a:t>
            </a:r>
            <a:r>
              <a:rPr lang="zh-CN" altLang="en-US" sz="1795" b="1" dirty="0">
                <a:latin typeface="微软雅黑" pitchFamily="34" charset="-122"/>
                <a:ea typeface="微软雅黑" pitchFamily="34" charset="-122"/>
              </a:rPr>
              <a:t>频段</a:t>
            </a:r>
          </a:p>
        </p:txBody>
      </p:sp>
      <p:grpSp>
        <p:nvGrpSpPr>
          <p:cNvPr id="37" name="组合 36"/>
          <p:cNvGrpSpPr/>
          <p:nvPr/>
        </p:nvGrpSpPr>
        <p:grpSpPr>
          <a:xfrm>
            <a:off x="1633526" y="2797724"/>
            <a:ext cx="5806255" cy="1846679"/>
            <a:chOff x="1619788" y="2215097"/>
            <a:chExt cx="5822428" cy="1851823"/>
          </a:xfrm>
        </p:grpSpPr>
        <p:grpSp>
          <p:nvGrpSpPr>
            <p:cNvPr id="8" name="组合 7"/>
            <p:cNvGrpSpPr/>
            <p:nvPr/>
          </p:nvGrpSpPr>
          <p:grpSpPr>
            <a:xfrm>
              <a:off x="1619788" y="2215097"/>
              <a:ext cx="5822428" cy="1851823"/>
              <a:chOff x="507339" y="3213083"/>
              <a:chExt cx="9327781" cy="2966700"/>
            </a:xfrm>
          </p:grpSpPr>
          <p:sp>
            <p:nvSpPr>
              <p:cNvPr id="9" name="Text Box 5"/>
              <p:cNvSpPr txBox="1">
                <a:spLocks noChangeArrowheads="1"/>
              </p:cNvSpPr>
              <p:nvPr/>
            </p:nvSpPr>
            <p:spPr bwMode="auto">
              <a:xfrm>
                <a:off x="507339" y="3213083"/>
                <a:ext cx="905417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396" b="1" dirty="0">
                    <a:solidFill>
                      <a:srgbClr val="0000FF"/>
                    </a:solidFill>
                    <a:latin typeface="微软雅黑" pitchFamily="34" charset="-122"/>
                    <a:ea typeface="微软雅黑" pitchFamily="34" charset="-122"/>
                  </a:rPr>
                  <a:t>                26                      83.5                                    125</a:t>
                </a:r>
              </a:p>
              <a:p>
                <a:pPr algn="l">
                  <a:lnSpc>
                    <a:spcPct val="85000"/>
                  </a:lnSpc>
                </a:pPr>
                <a:r>
                  <a:rPr lang="zh-CN" altLang="en-US" sz="1396" b="1" dirty="0">
                    <a:latin typeface="微软雅黑" pitchFamily="34" charset="-122"/>
                    <a:ea typeface="微软雅黑" pitchFamily="34" charset="-122"/>
                  </a:rPr>
                  <a:t>频带</a:t>
                </a:r>
                <a:r>
                  <a:rPr lang="zh-CN" altLang="en-US" sz="1396" b="1" dirty="0">
                    <a:solidFill>
                      <a:srgbClr val="0000FF"/>
                    </a:solidFill>
                    <a:latin typeface="微软雅黑" pitchFamily="34" charset="-122"/>
                    <a:ea typeface="微软雅黑" pitchFamily="34" charset="-122"/>
                  </a:rPr>
                  <a:t>       </a:t>
                </a:r>
                <a:r>
                  <a:rPr lang="en-US" altLang="zh-CN" sz="1396" b="1" dirty="0">
                    <a:solidFill>
                      <a:srgbClr val="0000FF"/>
                    </a:solidFill>
                    <a:latin typeface="微软雅黑" pitchFamily="34" charset="-122"/>
                    <a:ea typeface="微软雅黑" pitchFamily="34" charset="-122"/>
                  </a:rPr>
                  <a:t>MHz                    </a:t>
                </a:r>
                <a:r>
                  <a:rPr lang="en-US" altLang="zh-CN" sz="1396" b="1" dirty="0" err="1">
                    <a:solidFill>
                      <a:srgbClr val="0000FF"/>
                    </a:solidFill>
                    <a:latin typeface="微软雅黑" pitchFamily="34" charset="-122"/>
                    <a:ea typeface="微软雅黑" pitchFamily="34" charset="-122"/>
                  </a:rPr>
                  <a:t>MHz</a:t>
                </a:r>
                <a:r>
                  <a:rPr lang="en-US" altLang="zh-CN" sz="1396" b="1" dirty="0">
                    <a:solidFill>
                      <a:srgbClr val="0000FF"/>
                    </a:solidFill>
                    <a:latin typeface="微软雅黑" pitchFamily="34" charset="-122"/>
                    <a:ea typeface="微软雅黑" pitchFamily="34" charset="-122"/>
                  </a:rPr>
                  <a:t>                                    </a:t>
                </a:r>
                <a:r>
                  <a:rPr lang="en-US" altLang="zh-CN" sz="1396" b="1" dirty="0" err="1">
                    <a:solidFill>
                      <a:srgbClr val="0000FF"/>
                    </a:solidFill>
                    <a:latin typeface="微软雅黑" pitchFamily="34" charset="-122"/>
                    <a:ea typeface="微软雅黑" pitchFamily="34" charset="-122"/>
                  </a:rPr>
                  <a:t>MHz</a:t>
                </a:r>
                <a:endParaRPr lang="en-US" altLang="zh-CN" sz="1396"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32778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396" b="1" dirty="0">
                    <a:latin typeface="微软雅黑" pitchFamily="34" charset="-122"/>
                    <a:ea typeface="微软雅黑" pitchFamily="34" charset="-122"/>
                  </a:rPr>
                  <a:t>频率</a:t>
                </a:r>
                <a:r>
                  <a:rPr lang="zh-CN" altLang="en-US" sz="1396" b="1" dirty="0">
                    <a:solidFill>
                      <a:srgbClr val="0000FF"/>
                    </a:solidFill>
                    <a:latin typeface="微软雅黑" pitchFamily="34" charset="-122"/>
                    <a:ea typeface="微软雅黑" pitchFamily="34" charset="-122"/>
                  </a:rPr>
                  <a:t>    </a:t>
                </a:r>
                <a:r>
                  <a:rPr lang="en-US" altLang="zh-CN" sz="1396" b="1" dirty="0">
                    <a:solidFill>
                      <a:srgbClr val="0000FF"/>
                    </a:solidFill>
                    <a:latin typeface="微软雅黑" pitchFamily="34" charset="-122"/>
                    <a:ea typeface="微软雅黑" pitchFamily="34" charset="-122"/>
                  </a:rPr>
                  <a:t>902    928       2.4            2.4835          5.725               5.850</a:t>
                </a:r>
              </a:p>
              <a:p>
                <a:pPr algn="l">
                  <a:lnSpc>
                    <a:spcPct val="85000"/>
                  </a:lnSpc>
                </a:pPr>
                <a:r>
                  <a:rPr lang="en-US" altLang="zh-CN" sz="1396" b="1" dirty="0">
                    <a:solidFill>
                      <a:srgbClr val="0000FF"/>
                    </a:solidFill>
                    <a:latin typeface="微软雅黑" pitchFamily="34" charset="-122"/>
                    <a:ea typeface="微软雅黑" pitchFamily="34" charset="-122"/>
                  </a:rPr>
                  <a:t>           MHz   </a:t>
                </a:r>
                <a:r>
                  <a:rPr lang="en-US" altLang="zh-CN" sz="1396" b="1" dirty="0" err="1">
                    <a:solidFill>
                      <a:srgbClr val="0000FF"/>
                    </a:solidFill>
                    <a:latin typeface="微软雅黑" pitchFamily="34" charset="-122"/>
                    <a:ea typeface="微软雅黑" pitchFamily="34" charset="-122"/>
                  </a:rPr>
                  <a:t>MHz</a:t>
                </a:r>
                <a:r>
                  <a:rPr lang="en-US" altLang="zh-CN" sz="1396" b="1" dirty="0">
                    <a:solidFill>
                      <a:srgbClr val="0000FF"/>
                    </a:solidFill>
                    <a:latin typeface="微软雅黑" pitchFamily="34" charset="-122"/>
                    <a:ea typeface="微软雅黑" pitchFamily="34" charset="-122"/>
                  </a:rPr>
                  <a:t>     GHz             </a:t>
                </a:r>
                <a:r>
                  <a:rPr lang="en-US" altLang="zh-CN" sz="1396" b="1" dirty="0" err="1">
                    <a:solidFill>
                      <a:srgbClr val="0000FF"/>
                    </a:solidFill>
                    <a:latin typeface="微软雅黑" pitchFamily="34" charset="-122"/>
                    <a:ea typeface="微软雅黑" pitchFamily="34" charset="-122"/>
                  </a:rPr>
                  <a:t>GHz</a:t>
                </a:r>
                <a:r>
                  <a:rPr lang="en-US" altLang="zh-CN" sz="1396" b="1" dirty="0">
                    <a:solidFill>
                      <a:srgbClr val="0000FF"/>
                    </a:solidFill>
                    <a:latin typeface="微软雅黑" pitchFamily="34" charset="-122"/>
                    <a:ea typeface="微软雅黑" pitchFamily="34" charset="-122"/>
                  </a:rPr>
                  <a:t>            </a:t>
                </a:r>
                <a:r>
                  <a:rPr lang="en-US" altLang="zh-CN" sz="1396" b="1" dirty="0" err="1">
                    <a:solidFill>
                      <a:srgbClr val="0000FF"/>
                    </a:solidFill>
                    <a:latin typeface="微软雅黑" pitchFamily="34" charset="-122"/>
                    <a:ea typeface="微软雅黑" pitchFamily="34" charset="-122"/>
                  </a:rPr>
                  <a:t>GHz</a:t>
                </a:r>
                <a:r>
                  <a:rPr lang="en-US" altLang="zh-CN" sz="1396" b="1" dirty="0">
                    <a:solidFill>
                      <a:srgbClr val="0000FF"/>
                    </a:solidFill>
                    <a:latin typeface="微软雅黑" pitchFamily="34" charset="-122"/>
                    <a:ea typeface="微软雅黑" pitchFamily="34" charset="-122"/>
                  </a:rPr>
                  <a:t>                 </a:t>
                </a:r>
                <a:r>
                  <a:rPr lang="en-US" altLang="zh-CN" sz="1396" b="1" dirty="0" err="1">
                    <a:solidFill>
                      <a:srgbClr val="0000FF"/>
                    </a:solidFill>
                    <a:latin typeface="微软雅黑" pitchFamily="34" charset="-122"/>
                    <a:ea typeface="微软雅黑" pitchFamily="34" charset="-122"/>
                  </a:rPr>
                  <a:t>GHz</a:t>
                </a:r>
                <a:endParaRPr lang="en-US" altLang="zh-CN" sz="1396"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69332"/>
              <a:chOff x="3088814" y="3270065"/>
              <a:chExt cx="415498" cy="369332"/>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795"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69332"/>
              <a:chOff x="3088814" y="3270065"/>
              <a:chExt cx="415498" cy="369332"/>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0"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795"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69332"/>
              <a:chOff x="3088814" y="3270065"/>
              <a:chExt cx="415498" cy="369332"/>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3"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795"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69332"/>
              <a:chOff x="3088814" y="3270065"/>
              <a:chExt cx="415498" cy="369332"/>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795"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1790771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1832" y="3688063"/>
            <a:ext cx="5759283"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a:solidFill>
                <a:srgbClr val="FFFFFF"/>
              </a:solidFill>
              <a:latin typeface="宋体" charset="-122"/>
            </a:endParaRPr>
          </a:p>
        </p:txBody>
      </p:sp>
      <p:sp>
        <p:nvSpPr>
          <p:cNvPr id="7" name="Rectangle 9"/>
          <p:cNvSpPr>
            <a:spLocks noChangeArrowheads="1"/>
          </p:cNvSpPr>
          <p:nvPr/>
        </p:nvSpPr>
        <p:spPr bwMode="auto">
          <a:xfrm>
            <a:off x="2621832" y="2490240"/>
            <a:ext cx="5759283"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a:solidFill>
                <a:srgbClr val="FFFFFF"/>
              </a:solidFill>
              <a:latin typeface="宋体" charset="-122"/>
            </a:endParaRPr>
          </a:p>
        </p:txBody>
      </p:sp>
      <p:sp>
        <p:nvSpPr>
          <p:cNvPr id="8" name="Rectangle 10"/>
          <p:cNvSpPr>
            <a:spLocks noChangeArrowheads="1"/>
          </p:cNvSpPr>
          <p:nvPr/>
        </p:nvSpPr>
        <p:spPr bwMode="auto">
          <a:xfrm>
            <a:off x="2621832" y="3094980"/>
            <a:ext cx="5759283" cy="329283"/>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a:solidFill>
                <a:srgbClr val="FFFFFF"/>
              </a:solidFill>
              <a:latin typeface="宋体" charset="-122"/>
            </a:endParaRPr>
          </a:p>
        </p:txBody>
      </p:sp>
      <p:sp>
        <p:nvSpPr>
          <p:cNvPr id="9" name="Line 16"/>
          <p:cNvSpPr>
            <a:spLocks noChangeShapeType="1"/>
          </p:cNvSpPr>
          <p:nvPr/>
        </p:nvSpPr>
        <p:spPr bwMode="auto">
          <a:xfrm>
            <a:off x="3627095" y="2419001"/>
            <a:ext cx="0" cy="1795224"/>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795"/>
          </a:p>
        </p:txBody>
      </p:sp>
      <p:sp>
        <p:nvSpPr>
          <p:cNvPr id="10" name="Rectangle 8"/>
          <p:cNvSpPr>
            <a:spLocks noChangeArrowheads="1"/>
          </p:cNvSpPr>
          <p:nvPr/>
        </p:nvSpPr>
        <p:spPr bwMode="auto">
          <a:xfrm>
            <a:off x="2693072" y="2236945"/>
            <a:ext cx="5456913" cy="193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1994" b="1" dirty="0">
                <a:solidFill>
                  <a:schemeClr val="bg1"/>
                </a:solidFill>
                <a:latin typeface="微软雅黑" pitchFamily="34" charset="-122"/>
                <a:ea typeface="微软雅黑" pitchFamily="34" charset="-122"/>
              </a:rPr>
              <a:t>2.4.1       </a:t>
            </a:r>
            <a:r>
              <a:rPr lang="zh-CN" altLang="en-US" sz="1994" b="1" dirty="0">
                <a:solidFill>
                  <a:schemeClr val="bg1"/>
                </a:solidFill>
                <a:latin typeface="微软雅黑" pitchFamily="34" charset="-122"/>
                <a:ea typeface="微软雅黑" pitchFamily="34" charset="-122"/>
              </a:rPr>
              <a:t>频分复用、时分复用和统计时分复用</a:t>
            </a:r>
          </a:p>
          <a:p>
            <a:pPr eaLnBrk="0" hangingPunct="0">
              <a:lnSpc>
                <a:spcPct val="200000"/>
              </a:lnSpc>
            </a:pPr>
            <a:r>
              <a:rPr lang="en-US" altLang="zh-CN" sz="1994" b="1" dirty="0">
                <a:solidFill>
                  <a:schemeClr val="bg1"/>
                </a:solidFill>
                <a:latin typeface="微软雅黑" pitchFamily="34" charset="-122"/>
                <a:ea typeface="微软雅黑" pitchFamily="34" charset="-122"/>
              </a:rPr>
              <a:t>2.4.2                                               </a:t>
            </a:r>
            <a:r>
              <a:rPr lang="zh-CN" altLang="en-US" sz="1994" b="1" dirty="0">
                <a:solidFill>
                  <a:schemeClr val="bg1"/>
                </a:solidFill>
                <a:latin typeface="微软雅黑" pitchFamily="34" charset="-122"/>
                <a:ea typeface="微软雅黑" pitchFamily="34" charset="-122"/>
              </a:rPr>
              <a:t>波分复用</a:t>
            </a:r>
          </a:p>
          <a:p>
            <a:pPr eaLnBrk="0" hangingPunct="0">
              <a:lnSpc>
                <a:spcPct val="200000"/>
              </a:lnSpc>
            </a:pPr>
            <a:r>
              <a:rPr lang="en-US" altLang="zh-CN" sz="1994" b="1" dirty="0">
                <a:solidFill>
                  <a:schemeClr val="bg1"/>
                </a:solidFill>
                <a:latin typeface="微软雅黑" pitchFamily="34" charset="-122"/>
                <a:ea typeface="微软雅黑" pitchFamily="34" charset="-122"/>
              </a:rPr>
              <a:t>2.4.3                                               </a:t>
            </a:r>
            <a:r>
              <a:rPr lang="zh-CN" altLang="en-US" sz="1994" b="1" dirty="0">
                <a:solidFill>
                  <a:schemeClr val="bg1"/>
                </a:solidFill>
                <a:latin typeface="微软雅黑" pitchFamily="34" charset="-122"/>
                <a:ea typeface="微软雅黑" pitchFamily="34" charset="-122"/>
              </a:rPr>
              <a:t>码分复用</a:t>
            </a:r>
          </a:p>
        </p:txBody>
      </p:sp>
      <p:sp>
        <p:nvSpPr>
          <p:cNvPr id="11" name="Rectangle 27"/>
          <p:cNvSpPr>
            <a:spLocks noChangeArrowheads="1"/>
          </p:cNvSpPr>
          <p:nvPr/>
        </p:nvSpPr>
        <p:spPr bwMode="auto">
          <a:xfrm>
            <a:off x="637953" y="2490240"/>
            <a:ext cx="1631994" cy="1551318"/>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sz="1795">
              <a:latin typeface="宋体" charset="-122"/>
            </a:endParaRPr>
          </a:p>
        </p:txBody>
      </p:sp>
      <p:sp>
        <p:nvSpPr>
          <p:cNvPr id="12" name="Rectangle 29"/>
          <p:cNvSpPr>
            <a:spLocks noChangeArrowheads="1"/>
          </p:cNvSpPr>
          <p:nvPr/>
        </p:nvSpPr>
        <p:spPr bwMode="auto">
          <a:xfrm>
            <a:off x="646818" y="2584909"/>
            <a:ext cx="1623130" cy="101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1994" b="1" dirty="0">
                <a:solidFill>
                  <a:srgbClr val="FFFF00"/>
                </a:solidFill>
                <a:latin typeface="微软雅黑" pitchFamily="34" charset="-122"/>
                <a:ea typeface="微软雅黑" pitchFamily="34" charset="-122"/>
              </a:rPr>
              <a:t>2.</a:t>
            </a:r>
            <a:r>
              <a:rPr lang="en-US" altLang="zh-CN" sz="1994" b="1" dirty="0">
                <a:solidFill>
                  <a:srgbClr val="FFFF00"/>
                </a:solidFill>
                <a:latin typeface="微软雅黑" pitchFamily="34" charset="-122"/>
                <a:ea typeface="微软雅黑" pitchFamily="34" charset="-122"/>
              </a:rPr>
              <a:t>4</a:t>
            </a:r>
          </a:p>
          <a:p>
            <a:pPr eaLnBrk="0" hangingPunct="0"/>
            <a:r>
              <a:rPr lang="zh-CN" altLang="en-US" sz="1994" b="1" dirty="0">
                <a:solidFill>
                  <a:schemeClr val="bg1"/>
                </a:solidFill>
                <a:latin typeface="微软雅黑" pitchFamily="34" charset="-122"/>
                <a:ea typeface="微软雅黑" pitchFamily="34" charset="-122"/>
              </a:rPr>
              <a:t>信道复用</a:t>
            </a:r>
            <a:endParaRPr lang="en-US" altLang="zh-CN" sz="1994" b="1" dirty="0">
              <a:solidFill>
                <a:schemeClr val="bg1"/>
              </a:solidFill>
              <a:latin typeface="微软雅黑" pitchFamily="34" charset="-122"/>
              <a:ea typeface="微软雅黑" pitchFamily="34" charset="-122"/>
            </a:endParaRPr>
          </a:p>
          <a:p>
            <a:pPr eaLnBrk="0" hangingPunct="0"/>
            <a:r>
              <a:rPr lang="zh-CN" altLang="en-US" sz="1994" b="1" dirty="0">
                <a:solidFill>
                  <a:schemeClr val="bg1"/>
                </a:solidFill>
                <a:latin typeface="微软雅黑" pitchFamily="34" charset="-122"/>
                <a:ea typeface="微软雅黑" pitchFamily="34" charset="-122"/>
              </a:rPr>
              <a:t>技术</a:t>
            </a:r>
            <a:endParaRPr lang="zh-CN" altLang="fr-FR" sz="1994"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58227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3630" y="2521998"/>
            <a:ext cx="8031341" cy="27041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7" name="AutoShape 5"/>
          <p:cNvSpPr>
            <a:spLocks noChangeArrowheads="1"/>
          </p:cNvSpPr>
          <p:nvPr/>
        </p:nvSpPr>
        <p:spPr bwMode="auto">
          <a:xfrm>
            <a:off x="543630" y="1479915"/>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8" name="Rectangle 6"/>
          <p:cNvSpPr>
            <a:spLocks noChangeArrowheads="1"/>
          </p:cNvSpPr>
          <p:nvPr/>
        </p:nvSpPr>
        <p:spPr bwMode="auto">
          <a:xfrm>
            <a:off x="1504312" y="1437761"/>
            <a:ext cx="6109979"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2.4.1  </a:t>
            </a:r>
            <a:r>
              <a:rPr lang="zh-CN" altLang="en-US" sz="2393" b="1" dirty="0">
                <a:solidFill>
                  <a:schemeClr val="bg1"/>
                </a:solidFill>
                <a:latin typeface="微软雅黑" pitchFamily="34" charset="-122"/>
                <a:ea typeface="微软雅黑" pitchFamily="34" charset="-122"/>
              </a:rPr>
              <a:t>频分复用、时分复用和统计时分复用 </a:t>
            </a:r>
          </a:p>
        </p:txBody>
      </p:sp>
      <p:sp>
        <p:nvSpPr>
          <p:cNvPr id="17" name="矩形 16"/>
          <p:cNvSpPr/>
          <p:nvPr/>
        </p:nvSpPr>
        <p:spPr>
          <a:xfrm>
            <a:off x="961608" y="3064199"/>
            <a:ext cx="460895" cy="1619751"/>
          </a:xfrm>
          <a:prstGeom prst="rect">
            <a:avLst/>
          </a:prstGeom>
        </p:spPr>
        <p:txBody>
          <a:bodyPr vert="eaVert" wrap="square">
            <a:spAutoFit/>
          </a:bodyPr>
          <a:lstStyle/>
          <a:p>
            <a:pPr algn="ctr"/>
            <a:r>
              <a:rPr lang="zh-CN" altLang="en-US" sz="1795" b="1" dirty="0">
                <a:latin typeface="微软雅黑" pitchFamily="34" charset="-122"/>
                <a:ea typeface="微软雅黑" pitchFamily="34" charset="-122"/>
              </a:rPr>
              <a:t>复用的示意图</a:t>
            </a:r>
          </a:p>
        </p:txBody>
      </p:sp>
      <p:sp>
        <p:nvSpPr>
          <p:cNvPr id="2" name="矩形 1"/>
          <p:cNvSpPr/>
          <p:nvPr/>
        </p:nvSpPr>
        <p:spPr>
          <a:xfrm>
            <a:off x="543631" y="1867231"/>
            <a:ext cx="7643709" cy="654766"/>
          </a:xfrm>
          <a:prstGeom prst="rect">
            <a:avLst/>
          </a:prstGeom>
        </p:spPr>
        <p:txBody>
          <a:bodyPr wrap="square">
            <a:spAutoFit/>
          </a:bodyPr>
          <a:lstStyle/>
          <a:p>
            <a:pPr eaLnBrk="0" hangingPunct="0">
              <a:lnSpc>
                <a:spcPts val="2194"/>
              </a:lnSpc>
              <a:buClr>
                <a:srgbClr val="0070C0"/>
              </a:buClr>
            </a:pPr>
            <a:r>
              <a:rPr lang="zh-CN" altLang="en-US" sz="1596" b="1" dirty="0">
                <a:solidFill>
                  <a:srgbClr val="0000FF"/>
                </a:solidFill>
                <a:latin typeface="微软雅黑" pitchFamily="34" charset="-122"/>
                <a:ea typeface="微软雅黑" pitchFamily="34" charset="-122"/>
              </a:rPr>
              <a:t>复用 </a:t>
            </a:r>
            <a:r>
              <a:rPr lang="en-US" altLang="zh-CN" sz="1596" b="1" dirty="0">
                <a:latin typeface="微软雅黑" pitchFamily="34" charset="-122"/>
                <a:ea typeface="微软雅黑" pitchFamily="34" charset="-122"/>
              </a:rPr>
              <a:t>(multiplexing) </a:t>
            </a:r>
            <a:r>
              <a:rPr lang="zh-CN" altLang="en-US" sz="1596" b="1" dirty="0">
                <a:latin typeface="微软雅黑" pitchFamily="34" charset="-122"/>
                <a:ea typeface="微软雅黑" pitchFamily="34" charset="-122"/>
              </a:rPr>
              <a:t>是通信技术中的基本概念。</a:t>
            </a:r>
          </a:p>
          <a:p>
            <a:pPr eaLnBrk="0" hangingPunct="0">
              <a:lnSpc>
                <a:spcPts val="2194"/>
              </a:lnSpc>
              <a:buClr>
                <a:srgbClr val="0070C0"/>
              </a:buClr>
            </a:pPr>
            <a:r>
              <a:rPr lang="zh-CN" altLang="en-US" sz="1596" b="1" dirty="0">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087594" y="2571651"/>
            <a:ext cx="5153850" cy="1313517"/>
            <a:chOff x="1442906" y="2204864"/>
            <a:chExt cx="7099300" cy="1809336"/>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A</a:t>
              </a:r>
              <a:r>
                <a:rPr lang="en-US" altLang="zh-CN" sz="1396" b="1" baseline="-25000" dirty="0">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A</a:t>
              </a:r>
              <a:r>
                <a:rPr lang="en-US" altLang="zh-CN" sz="1396" b="1" baseline="-25000" dirty="0">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a:latin typeface="微软雅黑" pitchFamily="34" charset="-122"/>
                  <a:ea typeface="微软雅黑" pitchFamily="34" charset="-122"/>
                </a:rPr>
                <a:t>B</a:t>
              </a:r>
              <a:r>
                <a:rPr lang="en-US" altLang="zh-CN" sz="1396" b="1" baseline="-25000">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a:latin typeface="微软雅黑" pitchFamily="34" charset="-122"/>
                  <a:ea typeface="微软雅黑" pitchFamily="34" charset="-122"/>
                </a:rPr>
                <a:t>B</a:t>
              </a:r>
              <a:r>
                <a:rPr lang="en-US" altLang="zh-CN" sz="1396" b="1" baseline="-25000">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C</a:t>
              </a:r>
              <a:r>
                <a:rPr lang="en-US" altLang="zh-CN" sz="1396" b="1" baseline="-25000" dirty="0">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a:latin typeface="微软雅黑" pitchFamily="34" charset="-122"/>
                  <a:ea typeface="微软雅黑" pitchFamily="34" charset="-122"/>
                </a:rPr>
                <a:t>C</a:t>
              </a:r>
              <a:r>
                <a:rPr lang="en-US" altLang="zh-CN" sz="1396" b="1" baseline="-25000">
                  <a:latin typeface="微软雅黑" pitchFamily="34" charset="-122"/>
                  <a:ea typeface="微软雅黑" pitchFamily="34" charset="-122"/>
                </a:rPr>
                <a:t>2</a:t>
              </a:r>
            </a:p>
          </p:txBody>
        </p:sp>
        <p:sp>
          <p:nvSpPr>
            <p:cNvPr id="28" name="Text Box 60"/>
            <p:cNvSpPr txBox="1">
              <a:spLocks noChangeArrowheads="1"/>
            </p:cNvSpPr>
            <p:nvPr/>
          </p:nvSpPr>
          <p:spPr bwMode="auto">
            <a:xfrm>
              <a:off x="3766221" y="3591424"/>
              <a:ext cx="2389571" cy="42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396" b="1" dirty="0">
                  <a:latin typeface="微软雅黑" pitchFamily="34" charset="-122"/>
                  <a:ea typeface="微软雅黑" pitchFamily="34" charset="-122"/>
                </a:rPr>
                <a:t>(a) </a:t>
              </a:r>
              <a:r>
                <a:rPr lang="zh-CN" altLang="en-US" sz="1396" b="1" dirty="0">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grpSp>
      <p:grpSp>
        <p:nvGrpSpPr>
          <p:cNvPr id="41" name="组合 40"/>
          <p:cNvGrpSpPr/>
          <p:nvPr/>
        </p:nvGrpSpPr>
        <p:grpSpPr>
          <a:xfrm>
            <a:off x="2087594" y="3991503"/>
            <a:ext cx="5153850" cy="1127527"/>
            <a:chOff x="1442906" y="4221088"/>
            <a:chExt cx="7099300" cy="1553139"/>
          </a:xfrm>
        </p:grpSpPr>
        <p:sp>
          <p:nvSpPr>
            <p:cNvPr id="42" name="Text Box 92"/>
            <p:cNvSpPr txBox="1">
              <a:spLocks noChangeArrowheads="1"/>
            </p:cNvSpPr>
            <p:nvPr/>
          </p:nvSpPr>
          <p:spPr bwMode="auto">
            <a:xfrm>
              <a:off x="451827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396" b="1">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396" b="1" dirty="0">
                  <a:latin typeface="微软雅黑" pitchFamily="34" charset="-122"/>
                  <a:ea typeface="微软雅黑" pitchFamily="34" charset="-122"/>
                </a:rPr>
                <a:t>(               )</a:t>
              </a:r>
            </a:p>
          </p:txBody>
        </p:sp>
        <p:sp>
          <p:nvSpPr>
            <p:cNvPr id="44" name="Text Box 37"/>
            <p:cNvSpPr txBox="1">
              <a:spLocks noChangeArrowheads="1"/>
            </p:cNvSpPr>
            <p:nvPr/>
          </p:nvSpPr>
          <p:spPr bwMode="auto">
            <a:xfrm>
              <a:off x="492586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396" b="1" dirty="0">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A</a:t>
              </a:r>
              <a:r>
                <a:rPr lang="en-US" altLang="zh-CN" sz="1396" b="1" baseline="-25000" dirty="0">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A</a:t>
              </a:r>
              <a:r>
                <a:rPr lang="en-US" altLang="zh-CN" sz="1396" b="1" baseline="-25000" dirty="0">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B</a:t>
              </a:r>
              <a:r>
                <a:rPr lang="en-US" altLang="zh-CN" sz="1396" b="1" baseline="-25000" dirty="0">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a:latin typeface="微软雅黑" pitchFamily="34" charset="-122"/>
                  <a:ea typeface="微软雅黑" pitchFamily="34" charset="-122"/>
                </a:rPr>
                <a:t>B</a:t>
              </a:r>
              <a:r>
                <a:rPr lang="en-US" altLang="zh-CN" sz="1396" b="1" baseline="-25000">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dirty="0">
                  <a:latin typeface="微软雅黑" pitchFamily="34" charset="-122"/>
                  <a:ea typeface="微软雅黑" pitchFamily="34" charset="-122"/>
                </a:rPr>
                <a:t>C</a:t>
              </a:r>
              <a:r>
                <a:rPr lang="en-US" altLang="zh-CN" sz="1396" b="1" baseline="-25000" dirty="0">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396" b="1">
                  <a:latin typeface="微软雅黑" pitchFamily="34" charset="-122"/>
                  <a:ea typeface="微软雅黑" pitchFamily="34" charset="-122"/>
                </a:rPr>
                <a:t>C</a:t>
              </a:r>
              <a:r>
                <a:rPr lang="en-US" altLang="zh-CN" sz="1396" b="1" baseline="-25000">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2"/>
              <a:ext cx="1240145"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396"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164969"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396" b="1" dirty="0">
                  <a:latin typeface="微软雅黑" pitchFamily="34" charset="-122"/>
                  <a:ea typeface="微软雅黑" pitchFamily="34" charset="-122"/>
                </a:rPr>
                <a:t>(b) </a:t>
              </a:r>
              <a:r>
                <a:rPr lang="zh-CN" altLang="en-US" sz="1396" b="1" dirty="0">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396"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396"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396" b="1">
                <a:latin typeface="微软雅黑" pitchFamily="34" charset="-122"/>
                <a:ea typeface="微软雅黑" pitchFamily="34" charset="-122"/>
              </a:endParaRPr>
            </a:p>
          </p:txBody>
        </p:sp>
      </p:grpSp>
    </p:spTree>
    <p:extLst>
      <p:ext uri="{BB962C8B-B14F-4D97-AF65-F5344CB8AC3E}">
        <p14:creationId xmlns:p14="http://schemas.microsoft.com/office/powerpoint/2010/main" val="1141089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5416" y="1513871"/>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8" name="Rectangle 6"/>
          <p:cNvSpPr>
            <a:spLocks noChangeArrowheads="1"/>
          </p:cNvSpPr>
          <p:nvPr/>
        </p:nvSpPr>
        <p:spPr bwMode="auto">
          <a:xfrm>
            <a:off x="1366412" y="1480753"/>
            <a:ext cx="6404432"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频分复用 </a:t>
            </a:r>
            <a:r>
              <a:rPr lang="en-US" altLang="zh-CN" sz="1994" b="1" dirty="0">
                <a:solidFill>
                  <a:schemeClr val="bg1"/>
                </a:solidFill>
                <a:latin typeface="微软雅黑" pitchFamily="34" charset="-122"/>
                <a:ea typeface="微软雅黑" pitchFamily="34" charset="-122"/>
              </a:rPr>
              <a:t>FDM (Frequency Division Multiplexing) </a:t>
            </a:r>
            <a:endParaRPr lang="zh-CN" altLang="en-US" sz="1994"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455109" y="2003622"/>
            <a:ext cx="4395986"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将整个带宽分为多份，用户在分配到一定的频带后，在通信过程中自始至终都占用这个频带。</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频分复用</a:t>
            </a:r>
            <a:r>
              <a:rPr lang="zh-CN" altLang="en-US" sz="1994" b="1" dirty="0">
                <a:latin typeface="微软雅黑" pitchFamily="34" charset="-122"/>
                <a:ea typeface="微软雅黑" pitchFamily="34" charset="-122"/>
              </a:rPr>
              <a:t>的所有用户在同样的时间</a:t>
            </a:r>
            <a:r>
              <a:rPr lang="zh-CN" altLang="en-US" sz="1994" b="1" dirty="0">
                <a:solidFill>
                  <a:srgbClr val="0000FF"/>
                </a:solidFill>
                <a:latin typeface="微软雅黑" pitchFamily="34" charset="-122"/>
                <a:ea typeface="微软雅黑" pitchFamily="34" charset="-122"/>
              </a:rPr>
              <a:t>占用不同的带宽资源</a:t>
            </a:r>
            <a:r>
              <a:rPr lang="zh-CN" altLang="en-US" sz="1994" b="1" dirty="0">
                <a:latin typeface="微软雅黑" pitchFamily="34" charset="-122"/>
                <a:ea typeface="微软雅黑" pitchFamily="34" charset="-122"/>
              </a:rPr>
              <a:t>（请注意，这里的“带宽”是频率带宽而不是数据的发送速率）。 </a:t>
            </a:r>
          </a:p>
        </p:txBody>
      </p:sp>
      <p:grpSp>
        <p:nvGrpSpPr>
          <p:cNvPr id="10" name="组合 9"/>
          <p:cNvGrpSpPr/>
          <p:nvPr/>
        </p:nvGrpSpPr>
        <p:grpSpPr>
          <a:xfrm>
            <a:off x="4735270" y="2003623"/>
            <a:ext cx="3993255" cy="2974019"/>
            <a:chOff x="1729417" y="3361217"/>
            <a:chExt cx="7124058" cy="2982303"/>
          </a:xfrm>
        </p:grpSpPr>
        <p:sp>
          <p:nvSpPr>
            <p:cNvPr id="11" name="Text Box 29"/>
            <p:cNvSpPr txBox="1">
              <a:spLocks noChangeArrowheads="1"/>
            </p:cNvSpPr>
            <p:nvPr/>
          </p:nvSpPr>
          <p:spPr bwMode="auto">
            <a:xfrm>
              <a:off x="1729417" y="3361217"/>
              <a:ext cx="967348"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967348"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7" y="5521853"/>
              <a:ext cx="1258236"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a:latin typeface="微软雅黑" pitchFamily="34" charset="-122"/>
                  <a:ea typeface="微软雅黑" pitchFamily="34" charset="-122"/>
                </a:rPr>
                <a:t>频带 </a:t>
              </a:r>
              <a:r>
                <a:rPr kumimoji="1" lang="en-US" altLang="zh-CN" sz="1396" b="1">
                  <a:latin typeface="微软雅黑" pitchFamily="34" charset="-122"/>
                  <a:ea typeface="微软雅黑" pitchFamily="34" charset="-122"/>
                </a:rPr>
                <a:t>1</a:t>
              </a:r>
            </a:p>
          </p:txBody>
        </p:sp>
        <p:sp>
          <p:nvSpPr>
            <p:cNvPr id="18" name="Text Box 37"/>
            <p:cNvSpPr txBox="1">
              <a:spLocks noChangeArrowheads="1"/>
            </p:cNvSpPr>
            <p:nvPr/>
          </p:nvSpPr>
          <p:spPr bwMode="auto">
            <a:xfrm>
              <a:off x="4765547" y="5132916"/>
              <a:ext cx="1258236"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a:latin typeface="微软雅黑" pitchFamily="34" charset="-122"/>
                  <a:ea typeface="微软雅黑" pitchFamily="34" charset="-122"/>
                </a:rPr>
                <a:t>频带 </a:t>
              </a:r>
              <a:r>
                <a:rPr kumimoji="1" lang="en-US" altLang="zh-CN" sz="1396" b="1">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647940"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latin typeface="微软雅黑" pitchFamily="34" charset="-122"/>
                  <a:ea typeface="微软雅黑" pitchFamily="34" charset="-122"/>
                  <a:sym typeface="Symbol" pitchFamily="18" charset="2"/>
                </a:rPr>
                <a:t></a:t>
              </a:r>
              <a:endParaRPr kumimoji="1" lang="zh-CN" altLang="zh-CN" sz="1396" b="1" dirty="0">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7" y="3958166"/>
              <a:ext cx="1266792"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latin typeface="微软雅黑" pitchFamily="34" charset="-122"/>
                  <a:ea typeface="微软雅黑" pitchFamily="34" charset="-122"/>
                </a:rPr>
                <a:t>频带 </a:t>
              </a:r>
              <a:r>
                <a:rPr kumimoji="1" lang="en-US" altLang="zh-CN" sz="1396" b="1" dirty="0">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396"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7" y="4753572"/>
              <a:ext cx="1258236" cy="28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latin typeface="微软雅黑" pitchFamily="34" charset="-122"/>
                  <a:ea typeface="微软雅黑" pitchFamily="34" charset="-122"/>
                </a:rPr>
                <a:t>频带 </a:t>
              </a:r>
              <a:r>
                <a:rPr kumimoji="1" lang="en-US" altLang="zh-CN" sz="1396" b="1" dirty="0">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FF"/>
                </a:solidFill>
                <a:latin typeface="微软雅黑" pitchFamily="34" charset="-122"/>
                <a:ea typeface="微软雅黑" pitchFamily="34" charset="-122"/>
              </a:endParaRPr>
            </a:p>
          </p:txBody>
        </p:sp>
      </p:grpSp>
      <p:sp>
        <p:nvSpPr>
          <p:cNvPr id="26" name="矩形 25"/>
          <p:cNvSpPr/>
          <p:nvPr/>
        </p:nvSpPr>
        <p:spPr>
          <a:xfrm>
            <a:off x="6190660" y="4836965"/>
            <a:ext cx="1104918" cy="368306"/>
          </a:xfrm>
          <a:prstGeom prst="rect">
            <a:avLst/>
          </a:prstGeom>
        </p:spPr>
        <p:txBody>
          <a:bodyPr wrap="none">
            <a:spAutoFit/>
          </a:bodyPr>
          <a:lstStyle/>
          <a:p>
            <a:pPr algn="ctr"/>
            <a:r>
              <a:rPr lang="zh-CN" altLang="en-US" sz="1795" b="1" dirty="0">
                <a:latin typeface="微软雅黑" pitchFamily="34" charset="-122"/>
                <a:ea typeface="微软雅黑" pitchFamily="34" charset="-122"/>
              </a:rPr>
              <a:t>频分复用</a:t>
            </a:r>
          </a:p>
        </p:txBody>
      </p:sp>
    </p:spTree>
    <p:extLst>
      <p:ext uri="{BB962C8B-B14F-4D97-AF65-F5344CB8AC3E}">
        <p14:creationId xmlns:p14="http://schemas.microsoft.com/office/powerpoint/2010/main" val="3286595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5416" y="1827124"/>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46" name="Rectangle 6"/>
          <p:cNvSpPr>
            <a:spLocks noChangeArrowheads="1"/>
          </p:cNvSpPr>
          <p:nvPr/>
        </p:nvSpPr>
        <p:spPr bwMode="auto">
          <a:xfrm>
            <a:off x="1743031" y="1794005"/>
            <a:ext cx="565119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时分复用</a:t>
            </a:r>
            <a:r>
              <a:rPr lang="en-US" altLang="zh-CN" sz="1994" b="1" dirty="0">
                <a:solidFill>
                  <a:schemeClr val="bg1"/>
                </a:solidFill>
                <a:latin typeface="微软雅黑" pitchFamily="34" charset="-122"/>
                <a:ea typeface="微软雅黑" pitchFamily="34" charset="-122"/>
              </a:rPr>
              <a:t>TDM (Time Division Multiplexing) </a:t>
            </a:r>
            <a:endParaRPr lang="zh-CN" altLang="en-US" sz="1994" b="1" dirty="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5417" y="2316875"/>
            <a:ext cx="8026417" cy="2624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时分复用</a:t>
            </a:r>
            <a:r>
              <a:rPr lang="zh-CN" altLang="en-US" sz="1994" b="1" dirty="0">
                <a:latin typeface="微软雅黑" pitchFamily="34" charset="-122"/>
                <a:ea typeface="微软雅黑" pitchFamily="34" charset="-122"/>
              </a:rPr>
              <a:t>则是将时间划分为一段段等长的</a:t>
            </a:r>
            <a:r>
              <a:rPr lang="zh-CN" altLang="en-US" sz="1994" b="1" dirty="0">
                <a:solidFill>
                  <a:srgbClr val="0000FF"/>
                </a:solidFill>
                <a:latin typeface="微软雅黑" pitchFamily="34" charset="-122"/>
                <a:ea typeface="微软雅黑" pitchFamily="34" charset="-122"/>
              </a:rPr>
              <a:t>时分复用帧</a:t>
            </a:r>
            <a:r>
              <a:rPr lang="zh-CN" altLang="en-US" sz="1994" b="1" dirty="0">
                <a:latin typeface="微软雅黑" pitchFamily="34" charset="-122"/>
                <a:ea typeface="微软雅黑" pitchFamily="34" charset="-122"/>
              </a:rPr>
              <a:t>（</a:t>
            </a:r>
            <a:r>
              <a:rPr lang="en-US" altLang="zh-CN" sz="1994" b="1" dirty="0">
                <a:latin typeface="微软雅黑" pitchFamily="34" charset="-122"/>
                <a:ea typeface="微软雅黑" pitchFamily="34" charset="-122"/>
              </a:rPr>
              <a:t>TDM</a:t>
            </a:r>
            <a:r>
              <a:rPr lang="zh-CN" altLang="en-US" sz="1994" b="1" dirty="0">
                <a:latin typeface="微软雅黑" pitchFamily="34" charset="-122"/>
                <a:ea typeface="微软雅黑" pitchFamily="34" charset="-122"/>
              </a:rPr>
              <a:t>帧）。每一个时分复用的用户在每一个 </a:t>
            </a:r>
            <a:r>
              <a:rPr lang="en-US" altLang="zh-CN" sz="1994" b="1" dirty="0">
                <a:latin typeface="微软雅黑" pitchFamily="34" charset="-122"/>
                <a:ea typeface="微软雅黑" pitchFamily="34" charset="-122"/>
              </a:rPr>
              <a:t>TDM </a:t>
            </a:r>
            <a:r>
              <a:rPr lang="zh-CN" altLang="en-US" sz="1994" b="1" dirty="0">
                <a:latin typeface="微软雅黑" pitchFamily="34" charset="-122"/>
                <a:ea typeface="微软雅黑" pitchFamily="34" charset="-122"/>
              </a:rPr>
              <a:t>帧中占用固定序号的时隙。</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每一个用户所占用的时隙是</a:t>
            </a:r>
            <a:r>
              <a:rPr lang="zh-CN" altLang="en-US" sz="1994" b="1" dirty="0">
                <a:solidFill>
                  <a:srgbClr val="0000FF"/>
                </a:solidFill>
                <a:latin typeface="微软雅黑" pitchFamily="34" charset="-122"/>
                <a:ea typeface="微软雅黑" pitchFamily="34" charset="-122"/>
              </a:rPr>
              <a:t>周期性地出现</a:t>
            </a:r>
            <a:r>
              <a:rPr lang="zh-CN" altLang="en-US" sz="1994" b="1" dirty="0">
                <a:latin typeface="微软雅黑" pitchFamily="34" charset="-122"/>
                <a:ea typeface="微软雅黑" pitchFamily="34" charset="-122"/>
              </a:rPr>
              <a:t>（其周期就是</a:t>
            </a:r>
            <a:r>
              <a:rPr lang="en-US" altLang="zh-CN" sz="1994" b="1" dirty="0">
                <a:latin typeface="微软雅黑" pitchFamily="34" charset="-122"/>
                <a:ea typeface="微软雅黑" pitchFamily="34" charset="-122"/>
              </a:rPr>
              <a:t>TDM</a:t>
            </a:r>
            <a:r>
              <a:rPr lang="zh-CN" altLang="en-US" sz="1994" b="1" dirty="0">
                <a:latin typeface="微软雅黑" pitchFamily="34" charset="-122"/>
                <a:ea typeface="微软雅黑" pitchFamily="34" charset="-122"/>
              </a:rPr>
              <a:t>帧的长度）的。</a:t>
            </a:r>
          </a:p>
          <a:p>
            <a:pPr marL="284950" indent="-284950" eaLnBrk="0" hangingPunct="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TDM </a:t>
            </a:r>
            <a:r>
              <a:rPr lang="zh-CN" altLang="en-US" sz="1994" b="1" dirty="0">
                <a:latin typeface="微软雅黑" pitchFamily="34" charset="-122"/>
                <a:ea typeface="微软雅黑" pitchFamily="34" charset="-122"/>
              </a:rPr>
              <a:t>信号也称为</a:t>
            </a:r>
            <a:r>
              <a:rPr lang="zh-CN" altLang="en-US" sz="1994" b="1" dirty="0">
                <a:solidFill>
                  <a:srgbClr val="0000FF"/>
                </a:solidFill>
                <a:latin typeface="微软雅黑" pitchFamily="34" charset="-122"/>
                <a:ea typeface="微软雅黑" pitchFamily="34" charset="-122"/>
              </a:rPr>
              <a:t>等时</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(isochronous) </a:t>
            </a:r>
            <a:r>
              <a:rPr lang="zh-CN" altLang="en-US" sz="1994" b="1" dirty="0">
                <a:latin typeface="微软雅黑" pitchFamily="34" charset="-122"/>
                <a:ea typeface="微软雅黑" pitchFamily="34" charset="-122"/>
              </a:rPr>
              <a:t>信号。</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时分复用的所有用户</a:t>
            </a:r>
            <a:r>
              <a:rPr lang="zh-CN" altLang="en-US" sz="1994" b="1" dirty="0">
                <a:solidFill>
                  <a:srgbClr val="CC00CC"/>
                </a:solidFill>
                <a:latin typeface="微软雅黑" pitchFamily="34" charset="-122"/>
                <a:ea typeface="微软雅黑" pitchFamily="34" charset="-122"/>
              </a:rPr>
              <a:t>在不同的时间</a:t>
            </a:r>
            <a:r>
              <a:rPr lang="zh-CN" altLang="en-US" sz="1994" b="1" dirty="0">
                <a:solidFill>
                  <a:srgbClr val="0000FF"/>
                </a:solidFill>
                <a:latin typeface="微软雅黑" pitchFamily="34" charset="-122"/>
                <a:ea typeface="微软雅黑" pitchFamily="34" charset="-122"/>
              </a:rPr>
              <a:t>占用</a:t>
            </a:r>
            <a:r>
              <a:rPr lang="zh-CN" altLang="en-US" sz="1994" b="1" dirty="0">
                <a:solidFill>
                  <a:srgbClr val="CC00CC"/>
                </a:solidFill>
                <a:latin typeface="微软雅黑" pitchFamily="34" charset="-122"/>
                <a:ea typeface="微软雅黑" pitchFamily="34" charset="-122"/>
              </a:rPr>
              <a:t>同样的频带宽度</a:t>
            </a:r>
            <a:r>
              <a:rPr lang="zh-CN" altLang="en-US" sz="1994"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677532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5416" y="1957814"/>
            <a:ext cx="8026418" cy="32473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6" name="AutoShape 5"/>
          <p:cNvSpPr>
            <a:spLocks noChangeArrowheads="1"/>
          </p:cNvSpPr>
          <p:nvPr/>
        </p:nvSpPr>
        <p:spPr bwMode="auto">
          <a:xfrm>
            <a:off x="555416" y="1518667"/>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7" name="Rectangle 6"/>
          <p:cNvSpPr>
            <a:spLocks noChangeArrowheads="1"/>
          </p:cNvSpPr>
          <p:nvPr/>
        </p:nvSpPr>
        <p:spPr bwMode="auto">
          <a:xfrm>
            <a:off x="3613334" y="1485548"/>
            <a:ext cx="1910587"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时分复用</a:t>
            </a:r>
            <a:r>
              <a:rPr lang="en-US" altLang="zh-CN" sz="1994" b="1" dirty="0">
                <a:solidFill>
                  <a:schemeClr val="bg1"/>
                </a:solidFill>
                <a:latin typeface="微软雅黑" pitchFamily="34" charset="-122"/>
                <a:ea typeface="微软雅黑" pitchFamily="34" charset="-122"/>
              </a:rPr>
              <a:t>TDM </a:t>
            </a:r>
            <a:endParaRPr lang="zh-CN" altLang="en-US" sz="1994" b="1" dirty="0">
              <a:solidFill>
                <a:schemeClr val="bg1"/>
              </a:solidFill>
              <a:latin typeface="微软雅黑" pitchFamily="34" charset="-122"/>
              <a:ea typeface="微软雅黑" pitchFamily="34" charset="-122"/>
            </a:endParaRPr>
          </a:p>
        </p:txBody>
      </p:sp>
      <p:sp>
        <p:nvSpPr>
          <p:cNvPr id="8" name="Line 3"/>
          <p:cNvSpPr>
            <a:spLocks noChangeShapeType="1"/>
          </p:cNvSpPr>
          <p:nvPr/>
        </p:nvSpPr>
        <p:spPr bwMode="auto">
          <a:xfrm flipV="1">
            <a:off x="1314593" y="4976561"/>
            <a:ext cx="6036987" cy="10125"/>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sp>
        <p:nvSpPr>
          <p:cNvPr id="9" name="Text Box 4"/>
          <p:cNvSpPr txBox="1">
            <a:spLocks noChangeArrowheads="1"/>
          </p:cNvSpPr>
          <p:nvPr/>
        </p:nvSpPr>
        <p:spPr bwMode="auto">
          <a:xfrm>
            <a:off x="813831" y="2240102"/>
            <a:ext cx="542229" cy="28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a:latin typeface="微软雅黑" pitchFamily="34" charset="-122"/>
                <a:ea typeface="微软雅黑" pitchFamily="34" charset="-122"/>
              </a:rPr>
              <a:t>频率</a:t>
            </a:r>
          </a:p>
        </p:txBody>
      </p:sp>
      <p:sp>
        <p:nvSpPr>
          <p:cNvPr id="10" name="Text Box 5"/>
          <p:cNvSpPr txBox="1">
            <a:spLocks noChangeArrowheads="1"/>
          </p:cNvSpPr>
          <p:nvPr/>
        </p:nvSpPr>
        <p:spPr bwMode="auto">
          <a:xfrm>
            <a:off x="7351579" y="4813005"/>
            <a:ext cx="542229" cy="28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latin typeface="微软雅黑" pitchFamily="34" charset="-122"/>
                <a:ea typeface="微软雅黑" pitchFamily="34" charset="-122"/>
              </a:rPr>
              <a:t>时间</a:t>
            </a:r>
          </a:p>
        </p:txBody>
      </p:sp>
      <p:sp>
        <p:nvSpPr>
          <p:cNvPr id="11" name="Rectangle 6"/>
          <p:cNvSpPr>
            <a:spLocks noChangeArrowheads="1"/>
          </p:cNvSpPr>
          <p:nvPr/>
        </p:nvSpPr>
        <p:spPr bwMode="auto">
          <a:xfrm>
            <a:off x="1598190" y="2689956"/>
            <a:ext cx="283595" cy="1705190"/>
          </a:xfrm>
          <a:prstGeom prst="rect">
            <a:avLst/>
          </a:prstGeom>
          <a:solidFill>
            <a:srgbClr val="FFFF00"/>
          </a:solidFill>
          <a:ln>
            <a:noFill/>
          </a:ln>
          <a:effectLst/>
        </p:spPr>
        <p:txBody>
          <a:bodyPr wrap="none" anchor="ctr"/>
          <a:lstStyle/>
          <a:p>
            <a:r>
              <a:rPr lang="en-US" altLang="zh-CN" sz="1396" b="1">
                <a:latin typeface="微软雅黑" pitchFamily="34" charset="-122"/>
                <a:ea typeface="微软雅黑" pitchFamily="34" charset="-122"/>
              </a:rPr>
              <a:t>B</a:t>
            </a:r>
          </a:p>
        </p:txBody>
      </p:sp>
      <p:sp>
        <p:nvSpPr>
          <p:cNvPr id="12" name="Rectangle 7"/>
          <p:cNvSpPr>
            <a:spLocks noChangeArrowheads="1"/>
          </p:cNvSpPr>
          <p:nvPr/>
        </p:nvSpPr>
        <p:spPr bwMode="auto">
          <a:xfrm>
            <a:off x="1883352" y="2689956"/>
            <a:ext cx="283595" cy="170519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C</a:t>
            </a:r>
          </a:p>
        </p:txBody>
      </p:sp>
      <p:sp>
        <p:nvSpPr>
          <p:cNvPr id="13" name="Rectangle 8"/>
          <p:cNvSpPr>
            <a:spLocks noChangeArrowheads="1"/>
          </p:cNvSpPr>
          <p:nvPr/>
        </p:nvSpPr>
        <p:spPr bwMode="auto">
          <a:xfrm>
            <a:off x="2166947" y="2689956"/>
            <a:ext cx="283596" cy="1705190"/>
          </a:xfrm>
          <a:prstGeom prst="rect">
            <a:avLst/>
          </a:prstGeom>
          <a:solidFill>
            <a:srgbClr val="00B0F0"/>
          </a:solidFill>
          <a:ln>
            <a:noFill/>
          </a:ln>
          <a:effectLst/>
        </p:spPr>
        <p:txBody>
          <a:bodyPr wrap="none" anchor="ctr"/>
          <a:lstStyle/>
          <a:p>
            <a:r>
              <a:rPr lang="en-US" altLang="zh-CN" sz="1396" b="1">
                <a:latin typeface="微软雅黑" pitchFamily="34" charset="-122"/>
                <a:ea typeface="微软雅黑" pitchFamily="34" charset="-122"/>
              </a:rPr>
              <a:t>D</a:t>
            </a:r>
          </a:p>
        </p:txBody>
      </p:sp>
      <p:sp>
        <p:nvSpPr>
          <p:cNvPr id="14" name="Rectangle 9"/>
          <p:cNvSpPr>
            <a:spLocks noChangeArrowheads="1"/>
          </p:cNvSpPr>
          <p:nvPr/>
        </p:nvSpPr>
        <p:spPr bwMode="auto">
          <a:xfrm>
            <a:off x="2735706" y="2689956"/>
            <a:ext cx="283595" cy="1705190"/>
          </a:xfrm>
          <a:prstGeom prst="rect">
            <a:avLst/>
          </a:prstGeom>
          <a:solidFill>
            <a:srgbClr val="FFFF00"/>
          </a:solidFill>
          <a:ln>
            <a:noFill/>
          </a:ln>
          <a:effectLst/>
        </p:spPr>
        <p:txBody>
          <a:bodyPr wrap="none" anchor="ctr"/>
          <a:lstStyle/>
          <a:p>
            <a:r>
              <a:rPr lang="en-US" altLang="zh-CN" sz="1396" b="1">
                <a:latin typeface="微软雅黑" pitchFamily="34" charset="-122"/>
                <a:ea typeface="微软雅黑" pitchFamily="34" charset="-122"/>
              </a:rPr>
              <a:t>B</a:t>
            </a:r>
          </a:p>
        </p:txBody>
      </p:sp>
      <p:sp>
        <p:nvSpPr>
          <p:cNvPr id="15" name="Rectangle 10"/>
          <p:cNvSpPr>
            <a:spLocks noChangeArrowheads="1"/>
          </p:cNvSpPr>
          <p:nvPr/>
        </p:nvSpPr>
        <p:spPr bwMode="auto">
          <a:xfrm>
            <a:off x="3020869" y="2689956"/>
            <a:ext cx="283595" cy="170519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C</a:t>
            </a:r>
          </a:p>
        </p:txBody>
      </p:sp>
      <p:sp>
        <p:nvSpPr>
          <p:cNvPr id="16" name="Rectangle 11"/>
          <p:cNvSpPr>
            <a:spLocks noChangeArrowheads="1"/>
          </p:cNvSpPr>
          <p:nvPr/>
        </p:nvSpPr>
        <p:spPr bwMode="auto">
          <a:xfrm>
            <a:off x="3304463" y="2689956"/>
            <a:ext cx="283596" cy="1705190"/>
          </a:xfrm>
          <a:prstGeom prst="rect">
            <a:avLst/>
          </a:prstGeom>
          <a:solidFill>
            <a:srgbClr val="00B0F0"/>
          </a:solidFill>
          <a:ln>
            <a:noFill/>
          </a:ln>
          <a:effectLst/>
        </p:spPr>
        <p:txBody>
          <a:bodyPr wrap="none" anchor="ctr"/>
          <a:lstStyle/>
          <a:p>
            <a:r>
              <a:rPr lang="en-US" altLang="zh-CN" sz="1396" b="1">
                <a:latin typeface="微软雅黑" pitchFamily="34" charset="-122"/>
                <a:ea typeface="微软雅黑" pitchFamily="34" charset="-122"/>
              </a:rPr>
              <a:t>D</a:t>
            </a:r>
          </a:p>
        </p:txBody>
      </p:sp>
      <p:sp>
        <p:nvSpPr>
          <p:cNvPr id="17" name="Rectangle 12"/>
          <p:cNvSpPr>
            <a:spLocks noChangeArrowheads="1"/>
          </p:cNvSpPr>
          <p:nvPr/>
        </p:nvSpPr>
        <p:spPr bwMode="auto">
          <a:xfrm>
            <a:off x="3873223" y="2689956"/>
            <a:ext cx="283595" cy="1705190"/>
          </a:xfrm>
          <a:prstGeom prst="rect">
            <a:avLst/>
          </a:prstGeom>
          <a:solidFill>
            <a:srgbClr val="FFFF00"/>
          </a:solidFill>
          <a:ln>
            <a:noFill/>
          </a:ln>
          <a:effectLst/>
        </p:spPr>
        <p:txBody>
          <a:bodyPr wrap="none" anchor="ctr"/>
          <a:lstStyle/>
          <a:p>
            <a:r>
              <a:rPr lang="en-US" altLang="zh-CN" sz="1396" b="1">
                <a:latin typeface="微软雅黑" pitchFamily="34" charset="-122"/>
                <a:ea typeface="微软雅黑" pitchFamily="34" charset="-122"/>
              </a:rPr>
              <a:t>B</a:t>
            </a:r>
          </a:p>
        </p:txBody>
      </p:sp>
      <p:sp>
        <p:nvSpPr>
          <p:cNvPr id="18" name="Rectangle 13"/>
          <p:cNvSpPr>
            <a:spLocks noChangeArrowheads="1"/>
          </p:cNvSpPr>
          <p:nvPr/>
        </p:nvSpPr>
        <p:spPr bwMode="auto">
          <a:xfrm>
            <a:off x="4158385" y="2689956"/>
            <a:ext cx="283595" cy="170519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C</a:t>
            </a:r>
          </a:p>
        </p:txBody>
      </p:sp>
      <p:sp>
        <p:nvSpPr>
          <p:cNvPr id="19" name="Rectangle 14"/>
          <p:cNvSpPr>
            <a:spLocks noChangeArrowheads="1"/>
          </p:cNvSpPr>
          <p:nvPr/>
        </p:nvSpPr>
        <p:spPr bwMode="auto">
          <a:xfrm>
            <a:off x="4441980" y="2689956"/>
            <a:ext cx="283596" cy="1705190"/>
          </a:xfrm>
          <a:prstGeom prst="rect">
            <a:avLst/>
          </a:prstGeom>
          <a:solidFill>
            <a:srgbClr val="00B0F0"/>
          </a:solidFill>
          <a:ln>
            <a:noFill/>
          </a:ln>
          <a:effectLst/>
        </p:spPr>
        <p:txBody>
          <a:bodyPr wrap="none" anchor="ctr"/>
          <a:lstStyle/>
          <a:p>
            <a:r>
              <a:rPr lang="en-US" altLang="zh-CN" sz="1396" b="1">
                <a:latin typeface="微软雅黑" pitchFamily="34" charset="-122"/>
                <a:ea typeface="微软雅黑" pitchFamily="34" charset="-122"/>
              </a:rPr>
              <a:t>D</a:t>
            </a:r>
          </a:p>
        </p:txBody>
      </p:sp>
      <p:sp>
        <p:nvSpPr>
          <p:cNvPr id="20" name="Rectangle 15"/>
          <p:cNvSpPr>
            <a:spLocks noChangeArrowheads="1"/>
          </p:cNvSpPr>
          <p:nvPr/>
        </p:nvSpPr>
        <p:spPr bwMode="auto">
          <a:xfrm>
            <a:off x="5010740" y="2689956"/>
            <a:ext cx="283595" cy="1705190"/>
          </a:xfrm>
          <a:prstGeom prst="rect">
            <a:avLst/>
          </a:prstGeom>
          <a:solidFill>
            <a:srgbClr val="FFFF00"/>
          </a:solidFill>
          <a:ln>
            <a:noFill/>
          </a:ln>
          <a:effectLst/>
        </p:spPr>
        <p:txBody>
          <a:bodyPr wrap="none" anchor="ctr"/>
          <a:lstStyle/>
          <a:p>
            <a:r>
              <a:rPr lang="en-US" altLang="zh-CN" sz="1396" b="1">
                <a:latin typeface="微软雅黑" pitchFamily="34" charset="-122"/>
                <a:ea typeface="微软雅黑" pitchFamily="34" charset="-122"/>
              </a:rPr>
              <a:t>B</a:t>
            </a:r>
          </a:p>
        </p:txBody>
      </p:sp>
      <p:sp>
        <p:nvSpPr>
          <p:cNvPr id="21" name="Rectangle 16"/>
          <p:cNvSpPr>
            <a:spLocks noChangeArrowheads="1"/>
          </p:cNvSpPr>
          <p:nvPr/>
        </p:nvSpPr>
        <p:spPr bwMode="auto">
          <a:xfrm>
            <a:off x="5295903" y="2689956"/>
            <a:ext cx="283595" cy="170519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C</a:t>
            </a:r>
          </a:p>
        </p:txBody>
      </p:sp>
      <p:sp>
        <p:nvSpPr>
          <p:cNvPr id="22" name="Rectangle 17"/>
          <p:cNvSpPr>
            <a:spLocks noChangeArrowheads="1"/>
          </p:cNvSpPr>
          <p:nvPr/>
        </p:nvSpPr>
        <p:spPr bwMode="auto">
          <a:xfrm>
            <a:off x="5579496" y="2689956"/>
            <a:ext cx="283596" cy="1705190"/>
          </a:xfrm>
          <a:prstGeom prst="rect">
            <a:avLst/>
          </a:prstGeom>
          <a:solidFill>
            <a:srgbClr val="00B0F0"/>
          </a:solidFill>
          <a:ln>
            <a:noFill/>
          </a:ln>
          <a:effectLst/>
        </p:spPr>
        <p:txBody>
          <a:bodyPr wrap="none" anchor="ctr"/>
          <a:lstStyle/>
          <a:p>
            <a:r>
              <a:rPr lang="en-US" altLang="zh-CN" sz="1396" b="1">
                <a:latin typeface="微软雅黑" pitchFamily="34" charset="-122"/>
                <a:ea typeface="微软雅黑" pitchFamily="34" charset="-122"/>
              </a:rPr>
              <a:t>D</a:t>
            </a:r>
          </a:p>
        </p:txBody>
      </p:sp>
      <p:grpSp>
        <p:nvGrpSpPr>
          <p:cNvPr id="23" name="Group 18"/>
          <p:cNvGrpSpPr>
            <a:grpSpLocks/>
          </p:cNvGrpSpPr>
          <p:nvPr/>
        </p:nvGrpSpPr>
        <p:grpSpPr bwMode="auto">
          <a:xfrm>
            <a:off x="1314593" y="2689956"/>
            <a:ext cx="3696146" cy="170519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dirty="0">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396" b="1">
                  <a:latin typeface="微软雅黑" pitchFamily="34" charset="-122"/>
                  <a:ea typeface="微软雅黑" pitchFamily="34" charset="-122"/>
                </a:rPr>
                <a:t>A</a:t>
              </a:r>
            </a:p>
          </p:txBody>
        </p:sp>
      </p:grpSp>
      <p:grpSp>
        <p:nvGrpSpPr>
          <p:cNvPr id="32" name="Group 30"/>
          <p:cNvGrpSpPr>
            <a:grpSpLocks/>
          </p:cNvGrpSpPr>
          <p:nvPr/>
        </p:nvGrpSpPr>
        <p:grpSpPr bwMode="auto">
          <a:xfrm>
            <a:off x="1314593" y="4461676"/>
            <a:ext cx="1135951" cy="415090"/>
            <a:chOff x="930" y="2886"/>
            <a:chExt cx="725" cy="287"/>
          </a:xfrm>
        </p:grpSpPr>
        <p:sp>
          <p:nvSpPr>
            <p:cNvPr id="33" name="Text Box 31"/>
            <p:cNvSpPr txBox="1">
              <a:spLocks noChangeArrowheads="1"/>
            </p:cNvSpPr>
            <p:nvPr/>
          </p:nvSpPr>
          <p:spPr bwMode="auto">
            <a:xfrm>
              <a:off x="1017"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solidFill>
                    <a:srgbClr val="CC00CC"/>
                  </a:solidFill>
                  <a:latin typeface="微软雅黑" pitchFamily="34" charset="-122"/>
                  <a:ea typeface="微软雅黑" pitchFamily="34" charset="-122"/>
                </a:rPr>
                <a:t>TDM </a:t>
              </a:r>
              <a:r>
                <a:rPr kumimoji="1" lang="zh-CN" altLang="en-US" sz="1396"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grpSp>
        <p:nvGrpSpPr>
          <p:cNvPr id="35" name="Group 33"/>
          <p:cNvGrpSpPr>
            <a:grpSpLocks/>
          </p:cNvGrpSpPr>
          <p:nvPr/>
        </p:nvGrpSpPr>
        <p:grpSpPr bwMode="auto">
          <a:xfrm>
            <a:off x="2450544" y="4461676"/>
            <a:ext cx="1135949" cy="415090"/>
            <a:chOff x="1655" y="2886"/>
            <a:chExt cx="725" cy="287"/>
          </a:xfrm>
        </p:grpSpPr>
        <p:sp>
          <p:nvSpPr>
            <p:cNvPr id="36" name="Text Box 34"/>
            <p:cNvSpPr txBox="1">
              <a:spLocks noChangeArrowheads="1"/>
            </p:cNvSpPr>
            <p:nvPr/>
          </p:nvSpPr>
          <p:spPr bwMode="auto">
            <a:xfrm>
              <a:off x="1748"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solidFill>
                    <a:srgbClr val="CC00CC"/>
                  </a:solidFill>
                  <a:latin typeface="微软雅黑" pitchFamily="34" charset="-122"/>
                  <a:ea typeface="微软雅黑" pitchFamily="34" charset="-122"/>
                </a:rPr>
                <a:t>TDM </a:t>
              </a:r>
              <a:r>
                <a:rPr kumimoji="1" lang="zh-CN" altLang="en-US" sz="1396"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grpSp>
        <p:nvGrpSpPr>
          <p:cNvPr id="38" name="Group 36"/>
          <p:cNvGrpSpPr>
            <a:grpSpLocks/>
          </p:cNvGrpSpPr>
          <p:nvPr/>
        </p:nvGrpSpPr>
        <p:grpSpPr bwMode="auto">
          <a:xfrm>
            <a:off x="3586492" y="4461676"/>
            <a:ext cx="1135951" cy="415090"/>
            <a:chOff x="2380" y="2886"/>
            <a:chExt cx="725" cy="287"/>
          </a:xfrm>
        </p:grpSpPr>
        <p:sp>
          <p:nvSpPr>
            <p:cNvPr id="39" name="Text Box 37"/>
            <p:cNvSpPr txBox="1">
              <a:spLocks noChangeArrowheads="1"/>
            </p:cNvSpPr>
            <p:nvPr/>
          </p:nvSpPr>
          <p:spPr bwMode="auto">
            <a:xfrm>
              <a:off x="2474"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solidFill>
                    <a:srgbClr val="CC00CC"/>
                  </a:solidFill>
                  <a:latin typeface="微软雅黑" pitchFamily="34" charset="-122"/>
                  <a:ea typeface="微软雅黑" pitchFamily="34" charset="-122"/>
                </a:rPr>
                <a:t>TDM </a:t>
              </a:r>
              <a:r>
                <a:rPr kumimoji="1" lang="zh-CN" altLang="en-US" sz="1396"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grpSp>
        <p:nvGrpSpPr>
          <p:cNvPr id="41" name="Group 39"/>
          <p:cNvGrpSpPr>
            <a:grpSpLocks/>
          </p:cNvGrpSpPr>
          <p:nvPr/>
        </p:nvGrpSpPr>
        <p:grpSpPr bwMode="auto">
          <a:xfrm>
            <a:off x="4722443" y="4461676"/>
            <a:ext cx="1135949" cy="415090"/>
            <a:chOff x="3105" y="2886"/>
            <a:chExt cx="725" cy="287"/>
          </a:xfrm>
        </p:grpSpPr>
        <p:sp>
          <p:nvSpPr>
            <p:cNvPr id="42" name="Text Box 40"/>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solidFill>
                    <a:srgbClr val="CC00CC"/>
                  </a:solidFill>
                  <a:latin typeface="微软雅黑" pitchFamily="34" charset="-122"/>
                  <a:ea typeface="微软雅黑" pitchFamily="34" charset="-122"/>
                </a:rPr>
                <a:t>TDM </a:t>
              </a:r>
              <a:r>
                <a:rPr kumimoji="1" lang="zh-CN" altLang="en-US" sz="1396"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sp>
        <p:nvSpPr>
          <p:cNvPr id="44" name="Rectangle 42"/>
          <p:cNvSpPr>
            <a:spLocks noChangeArrowheads="1"/>
          </p:cNvSpPr>
          <p:nvPr/>
        </p:nvSpPr>
        <p:spPr bwMode="auto">
          <a:xfrm>
            <a:off x="6230205" y="3313007"/>
            <a:ext cx="354879" cy="30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en-US" altLang="zh-CN" sz="1396" b="1">
                <a:latin typeface="微软雅黑" pitchFamily="34" charset="-122"/>
                <a:ea typeface="微软雅黑" pitchFamily="34" charset="-122"/>
              </a:rPr>
              <a:t>…</a:t>
            </a:r>
          </a:p>
        </p:txBody>
      </p:sp>
      <p:sp>
        <p:nvSpPr>
          <p:cNvPr id="45" name="Line 43"/>
          <p:cNvSpPr>
            <a:spLocks noChangeShapeType="1"/>
          </p:cNvSpPr>
          <p:nvPr/>
        </p:nvSpPr>
        <p:spPr bwMode="auto">
          <a:xfrm rot="16200000">
            <a:off x="-37699" y="3630053"/>
            <a:ext cx="2704585"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nvGrpSpPr>
          <p:cNvPr id="46" name="Group 44"/>
          <p:cNvGrpSpPr>
            <a:grpSpLocks/>
          </p:cNvGrpSpPr>
          <p:nvPr/>
        </p:nvGrpSpPr>
        <p:grpSpPr bwMode="auto">
          <a:xfrm>
            <a:off x="5863094" y="4461676"/>
            <a:ext cx="1135949" cy="415090"/>
            <a:chOff x="3105" y="2886"/>
            <a:chExt cx="725" cy="287"/>
          </a:xfrm>
        </p:grpSpPr>
        <p:sp>
          <p:nvSpPr>
            <p:cNvPr id="47" name="Text Box 45"/>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396" b="1" dirty="0">
                  <a:solidFill>
                    <a:srgbClr val="CC00CC"/>
                  </a:solidFill>
                  <a:latin typeface="微软雅黑" pitchFamily="34" charset="-122"/>
                  <a:ea typeface="微软雅黑" pitchFamily="34" charset="-122"/>
                </a:rPr>
                <a:t>TDM </a:t>
              </a:r>
              <a:r>
                <a:rPr kumimoji="1" lang="zh-CN" altLang="en-US" sz="1396"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latin typeface="微软雅黑" pitchFamily="34" charset="-122"/>
                <a:ea typeface="微软雅黑" pitchFamily="34" charset="-122"/>
              </a:endParaRPr>
            </a:p>
          </p:txBody>
        </p:sp>
      </p:grpSp>
      <p:grpSp>
        <p:nvGrpSpPr>
          <p:cNvPr id="49" name="Group 52"/>
          <p:cNvGrpSpPr>
            <a:grpSpLocks/>
          </p:cNvGrpSpPr>
          <p:nvPr/>
        </p:nvGrpSpPr>
        <p:grpSpPr bwMode="auto">
          <a:xfrm>
            <a:off x="2450543" y="2558342"/>
            <a:ext cx="4550067" cy="2165115"/>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grpSp>
      <p:sp>
        <p:nvSpPr>
          <p:cNvPr id="55" name="Text Box 53"/>
          <p:cNvSpPr txBox="1">
            <a:spLocks noChangeArrowheads="1"/>
          </p:cNvSpPr>
          <p:nvPr/>
        </p:nvSpPr>
        <p:spPr bwMode="auto">
          <a:xfrm>
            <a:off x="2646708" y="2048683"/>
            <a:ext cx="1079342" cy="28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396" b="1" dirty="0">
                <a:latin typeface="微软雅黑" pitchFamily="34" charset="-122"/>
                <a:ea typeface="微软雅黑" pitchFamily="34" charset="-122"/>
              </a:rPr>
              <a:t>周期性出现</a:t>
            </a:r>
          </a:p>
        </p:txBody>
      </p:sp>
      <p:sp>
        <p:nvSpPr>
          <p:cNvPr id="58" name="矩形 57"/>
          <p:cNvSpPr/>
          <p:nvPr/>
        </p:nvSpPr>
        <p:spPr>
          <a:xfrm>
            <a:off x="7193705" y="2111651"/>
            <a:ext cx="1104919" cy="368306"/>
          </a:xfrm>
          <a:prstGeom prst="rect">
            <a:avLst/>
          </a:prstGeom>
        </p:spPr>
        <p:txBody>
          <a:bodyPr wrap="none">
            <a:spAutoFit/>
          </a:bodyPr>
          <a:lstStyle/>
          <a:p>
            <a:pPr algn="ctr"/>
            <a:r>
              <a:rPr lang="zh-CN" altLang="en-US" sz="1795" b="1" dirty="0">
                <a:latin typeface="微软雅黑" pitchFamily="34" charset="-122"/>
                <a:ea typeface="微软雅黑" pitchFamily="34" charset="-122"/>
              </a:rPr>
              <a:t>时分复用</a:t>
            </a:r>
          </a:p>
        </p:txBody>
      </p:sp>
      <p:sp>
        <p:nvSpPr>
          <p:cNvPr id="28" name="Line 26"/>
          <p:cNvSpPr>
            <a:spLocks noChangeShapeType="1"/>
          </p:cNvSpPr>
          <p:nvPr/>
        </p:nvSpPr>
        <p:spPr bwMode="auto">
          <a:xfrm flipH="1">
            <a:off x="1455606" y="2296562"/>
            <a:ext cx="1707059" cy="32831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29" name="Line 27"/>
          <p:cNvSpPr>
            <a:spLocks noChangeShapeType="1"/>
          </p:cNvSpPr>
          <p:nvPr/>
        </p:nvSpPr>
        <p:spPr bwMode="auto">
          <a:xfrm flipH="1">
            <a:off x="2586854" y="2296562"/>
            <a:ext cx="575810" cy="328311"/>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0" name="Line 28"/>
          <p:cNvSpPr>
            <a:spLocks noChangeShapeType="1"/>
          </p:cNvSpPr>
          <p:nvPr/>
        </p:nvSpPr>
        <p:spPr bwMode="auto">
          <a:xfrm>
            <a:off x="3162666" y="2296562"/>
            <a:ext cx="557007" cy="32831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
        <p:nvSpPr>
          <p:cNvPr id="31" name="Line 29"/>
          <p:cNvSpPr>
            <a:spLocks noChangeShapeType="1"/>
          </p:cNvSpPr>
          <p:nvPr/>
        </p:nvSpPr>
        <p:spPr bwMode="auto">
          <a:xfrm>
            <a:off x="3162666" y="2296562"/>
            <a:ext cx="1688257" cy="328310"/>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latin typeface="微软雅黑" pitchFamily="34" charset="-122"/>
              <a:ea typeface="微软雅黑" pitchFamily="34" charset="-122"/>
            </a:endParaRPr>
          </a:p>
        </p:txBody>
      </p:sp>
    </p:spTree>
    <p:extLst>
      <p:ext uri="{BB962C8B-B14F-4D97-AF65-F5344CB8AC3E}">
        <p14:creationId xmlns:p14="http://schemas.microsoft.com/office/powerpoint/2010/main" val="42938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5416" y="2393606"/>
            <a:ext cx="8026418" cy="2783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15" name="AutoShape 5"/>
          <p:cNvSpPr>
            <a:spLocks noChangeArrowheads="1"/>
          </p:cNvSpPr>
          <p:nvPr/>
        </p:nvSpPr>
        <p:spPr bwMode="auto">
          <a:xfrm>
            <a:off x="555416" y="1481409"/>
            <a:ext cx="8019555" cy="308081"/>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 name="矩形 15"/>
          <p:cNvSpPr/>
          <p:nvPr/>
        </p:nvSpPr>
        <p:spPr>
          <a:xfrm>
            <a:off x="2390087" y="1439286"/>
            <a:ext cx="4353172" cy="398999"/>
          </a:xfrm>
          <a:prstGeom prst="rect">
            <a:avLst/>
          </a:prstGeom>
        </p:spPr>
        <p:txBody>
          <a:bodyPr wrap="none">
            <a:spAutoFit/>
          </a:bodyPr>
          <a:lstStyle/>
          <a:p>
            <a:pPr algn="ctr"/>
            <a:r>
              <a:rPr lang="zh-CN" altLang="en-US" sz="1994" b="1" dirty="0">
                <a:latin typeface="微软雅黑" pitchFamily="34" charset="-122"/>
                <a:ea typeface="微软雅黑" pitchFamily="34" charset="-122"/>
              </a:rPr>
              <a:t>时分复用可能会造成线路资源的浪费 </a:t>
            </a:r>
          </a:p>
        </p:txBody>
      </p:sp>
      <p:sp>
        <p:nvSpPr>
          <p:cNvPr id="109" name="Rectangle 68"/>
          <p:cNvSpPr>
            <a:spLocks noChangeArrowheads="1"/>
          </p:cNvSpPr>
          <p:nvPr/>
        </p:nvSpPr>
        <p:spPr bwMode="auto">
          <a:xfrm>
            <a:off x="650847" y="1756896"/>
            <a:ext cx="7831650" cy="655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194"/>
              </a:lnSpc>
              <a:buClr>
                <a:srgbClr val="0070C0"/>
              </a:buClr>
            </a:pPr>
            <a:r>
              <a:rPr lang="zh-CN" altLang="en-US" sz="1596" b="1" dirty="0">
                <a:solidFill>
                  <a:srgbClr val="0000FF"/>
                </a:solidFill>
                <a:latin typeface="微软雅黑" pitchFamily="34" charset="-122"/>
                <a:ea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2701253" y="4820471"/>
            <a:ext cx="3867213" cy="368306"/>
          </a:xfrm>
          <a:prstGeom prst="rect">
            <a:avLst/>
          </a:prstGeom>
        </p:spPr>
        <p:txBody>
          <a:bodyPr wrap="none">
            <a:spAutoFit/>
          </a:bodyPr>
          <a:lstStyle/>
          <a:p>
            <a:pPr algn="ctr"/>
            <a:r>
              <a:rPr lang="zh-CN" altLang="zh-CN" sz="1795" b="1" dirty="0">
                <a:latin typeface="微软雅黑" pitchFamily="34" charset="-122"/>
                <a:ea typeface="微软雅黑" pitchFamily="34" charset="-122"/>
              </a:rPr>
              <a:t>时分复用可能会造成线路资源的浪费</a:t>
            </a:r>
            <a:endParaRPr lang="zh-CN" altLang="en-US" sz="1795" b="1" dirty="0">
              <a:latin typeface="微软雅黑" pitchFamily="34" charset="-122"/>
              <a:ea typeface="微软雅黑" pitchFamily="34" charset="-122"/>
            </a:endParaRPr>
          </a:p>
        </p:txBody>
      </p:sp>
      <p:grpSp>
        <p:nvGrpSpPr>
          <p:cNvPr id="6" name="组合 5"/>
          <p:cNvGrpSpPr/>
          <p:nvPr/>
        </p:nvGrpSpPr>
        <p:grpSpPr>
          <a:xfrm>
            <a:off x="640903" y="2516669"/>
            <a:ext cx="8038846" cy="2282669"/>
            <a:chOff x="518863" y="1990305"/>
            <a:chExt cx="8061238" cy="2289027"/>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31" name="Text Box 14"/>
            <p:cNvSpPr txBox="1">
              <a:spLocks noChangeArrowheads="1"/>
            </p:cNvSpPr>
            <p:nvPr/>
          </p:nvSpPr>
          <p:spPr bwMode="auto">
            <a:xfrm>
              <a:off x="949678" y="200568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A</a:t>
              </a:r>
            </a:p>
          </p:txBody>
        </p:sp>
        <p:sp>
          <p:nvSpPr>
            <p:cNvPr id="32" name="Text Box 15"/>
            <p:cNvSpPr txBox="1">
              <a:spLocks noChangeArrowheads="1"/>
            </p:cNvSpPr>
            <p:nvPr/>
          </p:nvSpPr>
          <p:spPr bwMode="auto">
            <a:xfrm>
              <a:off x="949678" y="261313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B</a:t>
              </a:r>
            </a:p>
          </p:txBody>
        </p:sp>
        <p:sp>
          <p:nvSpPr>
            <p:cNvPr id="33" name="Text Box 16"/>
            <p:cNvSpPr txBox="1">
              <a:spLocks noChangeArrowheads="1"/>
            </p:cNvSpPr>
            <p:nvPr/>
          </p:nvSpPr>
          <p:spPr bwMode="auto">
            <a:xfrm>
              <a:off x="949678" y="322057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C</a:t>
              </a:r>
            </a:p>
          </p:txBody>
        </p:sp>
        <p:sp>
          <p:nvSpPr>
            <p:cNvPr id="34" name="Text Box 17"/>
            <p:cNvSpPr txBox="1">
              <a:spLocks noChangeArrowheads="1"/>
            </p:cNvSpPr>
            <p:nvPr/>
          </p:nvSpPr>
          <p:spPr bwMode="auto">
            <a:xfrm>
              <a:off x="949678" y="3828022"/>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37" name="Text Box 20"/>
            <p:cNvSpPr txBox="1">
              <a:spLocks noChangeArrowheads="1"/>
            </p:cNvSpPr>
            <p:nvPr/>
          </p:nvSpPr>
          <p:spPr bwMode="auto">
            <a:xfrm>
              <a:off x="2901665" y="1992868"/>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a</a:t>
              </a:r>
            </a:p>
          </p:txBody>
        </p:sp>
        <p:sp>
          <p:nvSpPr>
            <p:cNvPr id="40" name="Text Box 23"/>
            <p:cNvSpPr txBox="1">
              <a:spLocks noChangeArrowheads="1"/>
            </p:cNvSpPr>
            <p:nvPr/>
          </p:nvSpPr>
          <p:spPr bwMode="auto">
            <a:xfrm>
              <a:off x="1413380" y="2628510"/>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b</a:t>
              </a:r>
            </a:p>
          </p:txBody>
        </p:sp>
        <p:sp>
          <p:nvSpPr>
            <p:cNvPr id="41" name="Text Box 24"/>
            <p:cNvSpPr txBox="1">
              <a:spLocks noChangeArrowheads="1"/>
            </p:cNvSpPr>
            <p:nvPr/>
          </p:nvSpPr>
          <p:spPr bwMode="auto">
            <a:xfrm>
              <a:off x="2422695" y="3212888"/>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c</a:t>
              </a:r>
            </a:p>
          </p:txBody>
        </p:sp>
        <p:sp>
          <p:nvSpPr>
            <p:cNvPr id="42" name="Text Box 25"/>
            <p:cNvSpPr txBox="1">
              <a:spLocks noChangeArrowheads="1"/>
            </p:cNvSpPr>
            <p:nvPr/>
          </p:nvSpPr>
          <p:spPr bwMode="auto">
            <a:xfrm>
              <a:off x="2872513" y="382418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d</a:t>
              </a:r>
            </a:p>
          </p:txBody>
        </p:sp>
        <p:sp>
          <p:nvSpPr>
            <p:cNvPr id="46" name="Text Box 29"/>
            <p:cNvSpPr txBox="1">
              <a:spLocks noChangeArrowheads="1"/>
            </p:cNvSpPr>
            <p:nvPr/>
          </p:nvSpPr>
          <p:spPr bwMode="auto">
            <a:xfrm>
              <a:off x="3480599" y="2005686"/>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t</a:t>
              </a:r>
            </a:p>
          </p:txBody>
        </p:sp>
        <p:sp>
          <p:nvSpPr>
            <p:cNvPr id="47" name="Text Box 30"/>
            <p:cNvSpPr txBox="1">
              <a:spLocks noChangeArrowheads="1"/>
            </p:cNvSpPr>
            <p:nvPr/>
          </p:nvSpPr>
          <p:spPr bwMode="auto">
            <a:xfrm>
              <a:off x="3480599" y="262722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48" name="Text Box 31"/>
            <p:cNvSpPr txBox="1">
              <a:spLocks noChangeArrowheads="1"/>
            </p:cNvSpPr>
            <p:nvPr/>
          </p:nvSpPr>
          <p:spPr bwMode="auto">
            <a:xfrm>
              <a:off x="3480599" y="324877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49" name="Text Box 32"/>
            <p:cNvSpPr txBox="1">
              <a:spLocks noChangeArrowheads="1"/>
            </p:cNvSpPr>
            <p:nvPr/>
          </p:nvSpPr>
          <p:spPr bwMode="auto">
            <a:xfrm>
              <a:off x="3480599" y="387031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50" name="Text Box 33"/>
            <p:cNvSpPr txBox="1">
              <a:spLocks noChangeArrowheads="1"/>
            </p:cNvSpPr>
            <p:nvPr/>
          </p:nvSpPr>
          <p:spPr bwMode="auto">
            <a:xfrm>
              <a:off x="8321697" y="317067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5" name="Text Box 48"/>
            <p:cNvSpPr txBox="1">
              <a:spLocks noChangeArrowheads="1"/>
            </p:cNvSpPr>
            <p:nvPr/>
          </p:nvSpPr>
          <p:spPr bwMode="auto">
            <a:xfrm>
              <a:off x="5747700" y="3971555"/>
              <a:ext cx="14253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FF"/>
                  </a:solidFill>
                  <a:latin typeface="微软雅黑" pitchFamily="34" charset="-122"/>
                  <a:ea typeface="微软雅黑" pitchFamily="34" charset="-122"/>
                </a:rPr>
                <a:t>4 </a:t>
              </a:r>
              <a:r>
                <a:rPr kumimoji="1" lang="zh-CN" altLang="en-US" sz="1396" b="1" dirty="0">
                  <a:solidFill>
                    <a:srgbClr val="0000FF"/>
                  </a:solidFill>
                  <a:latin typeface="微软雅黑" pitchFamily="34" charset="-122"/>
                  <a:ea typeface="微软雅黑" pitchFamily="34" charset="-122"/>
                </a:rPr>
                <a:t>个时分复用帧</a:t>
              </a:r>
            </a:p>
          </p:txBody>
        </p:sp>
        <p:sp>
          <p:nvSpPr>
            <p:cNvPr id="66" name="Text Box 49"/>
            <p:cNvSpPr txBox="1">
              <a:spLocks noChangeArrowheads="1"/>
            </p:cNvSpPr>
            <p:nvPr/>
          </p:nvSpPr>
          <p:spPr bwMode="auto">
            <a:xfrm>
              <a:off x="497166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FF"/>
                  </a:solidFill>
                  <a:latin typeface="微软雅黑" pitchFamily="34" charset="-122"/>
                  <a:ea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1" name="Text Box 54"/>
            <p:cNvSpPr txBox="1">
              <a:spLocks noChangeArrowheads="1"/>
            </p:cNvSpPr>
            <p:nvPr/>
          </p:nvSpPr>
          <p:spPr bwMode="auto">
            <a:xfrm>
              <a:off x="3694401" y="359222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④</a:t>
              </a:r>
            </a:p>
          </p:txBody>
        </p:sp>
        <p:sp>
          <p:nvSpPr>
            <p:cNvPr id="72" name="Text Box 55"/>
            <p:cNvSpPr txBox="1">
              <a:spLocks noChangeArrowheads="1"/>
            </p:cNvSpPr>
            <p:nvPr/>
          </p:nvSpPr>
          <p:spPr bwMode="auto">
            <a:xfrm>
              <a:off x="3694401" y="3146594"/>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③</a:t>
              </a:r>
            </a:p>
          </p:txBody>
        </p:sp>
        <p:sp>
          <p:nvSpPr>
            <p:cNvPr id="73" name="Text Box 56"/>
            <p:cNvSpPr txBox="1">
              <a:spLocks noChangeArrowheads="1"/>
            </p:cNvSpPr>
            <p:nvPr/>
          </p:nvSpPr>
          <p:spPr bwMode="auto">
            <a:xfrm>
              <a:off x="3694401" y="2661829"/>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②</a:t>
              </a:r>
            </a:p>
          </p:txBody>
        </p:sp>
        <p:sp>
          <p:nvSpPr>
            <p:cNvPr id="74" name="Text Box 57"/>
            <p:cNvSpPr txBox="1">
              <a:spLocks noChangeArrowheads="1"/>
            </p:cNvSpPr>
            <p:nvPr/>
          </p:nvSpPr>
          <p:spPr bwMode="auto">
            <a:xfrm>
              <a:off x="3694401" y="2196631"/>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8" name="Text Box 61"/>
            <p:cNvSpPr txBox="1">
              <a:spLocks noChangeArrowheads="1"/>
            </p:cNvSpPr>
            <p:nvPr/>
          </p:nvSpPr>
          <p:spPr bwMode="auto">
            <a:xfrm>
              <a:off x="1413380" y="1990305"/>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dirty="0">
                  <a:latin typeface="微软雅黑" pitchFamily="34" charset="-122"/>
                  <a:ea typeface="微软雅黑" pitchFamily="34" charset="-122"/>
                </a:rPr>
                <a:t>a</a:t>
              </a:r>
            </a:p>
          </p:txBody>
        </p:sp>
        <p:sp>
          <p:nvSpPr>
            <p:cNvPr id="79" name="Text Box 62"/>
            <p:cNvSpPr txBox="1">
              <a:spLocks noChangeArrowheads="1"/>
            </p:cNvSpPr>
            <p:nvPr/>
          </p:nvSpPr>
          <p:spPr bwMode="auto">
            <a:xfrm>
              <a:off x="1928449" y="3202636"/>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c</a:t>
              </a:r>
            </a:p>
          </p:txBody>
        </p:sp>
        <p:sp>
          <p:nvSpPr>
            <p:cNvPr id="80" name="Text Box 63"/>
            <p:cNvSpPr txBox="1">
              <a:spLocks noChangeArrowheads="1"/>
            </p:cNvSpPr>
            <p:nvPr/>
          </p:nvSpPr>
          <p:spPr bwMode="auto">
            <a:xfrm>
              <a:off x="1952050" y="2631073"/>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9" name="Text Box 72"/>
            <p:cNvSpPr txBox="1">
              <a:spLocks noChangeArrowheads="1"/>
            </p:cNvSpPr>
            <p:nvPr/>
          </p:nvSpPr>
          <p:spPr bwMode="auto">
            <a:xfrm>
              <a:off x="3807039" y="391890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solidFill>
                    <a:srgbClr val="CC00CC"/>
                  </a:solidFill>
                  <a:latin typeface="微软雅黑" pitchFamily="34" charset="-122"/>
                  <a:ea typeface="微软雅黑" pitchFamily="34" charset="-122"/>
                </a:rPr>
                <a:t>时分复用</a:t>
              </a:r>
            </a:p>
          </p:txBody>
        </p:sp>
        <p:sp>
          <p:nvSpPr>
            <p:cNvPr id="90" name="Text Box 73"/>
            <p:cNvSpPr txBox="1">
              <a:spLocks noChangeArrowheads="1"/>
            </p:cNvSpPr>
            <p:nvPr/>
          </p:nvSpPr>
          <p:spPr bwMode="auto">
            <a:xfrm>
              <a:off x="5814378"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FF"/>
                  </a:solidFill>
                  <a:latin typeface="微软雅黑" pitchFamily="34" charset="-122"/>
                  <a:ea typeface="微软雅黑" pitchFamily="34" charset="-122"/>
                </a:rPr>
                <a:t>#2</a:t>
              </a:r>
            </a:p>
          </p:txBody>
        </p:sp>
        <p:sp>
          <p:nvSpPr>
            <p:cNvPr id="91" name="Text Box 74"/>
            <p:cNvSpPr txBox="1">
              <a:spLocks noChangeArrowheads="1"/>
            </p:cNvSpPr>
            <p:nvPr/>
          </p:nvSpPr>
          <p:spPr bwMode="auto">
            <a:xfrm>
              <a:off x="669735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FF"/>
                  </a:solidFill>
                  <a:latin typeface="微软雅黑" pitchFamily="34" charset="-122"/>
                  <a:ea typeface="微软雅黑" pitchFamily="34" charset="-122"/>
                </a:rPr>
                <a:t>#3</a:t>
              </a:r>
            </a:p>
          </p:txBody>
        </p:sp>
        <p:sp>
          <p:nvSpPr>
            <p:cNvPr id="92" name="Text Box 75"/>
            <p:cNvSpPr txBox="1">
              <a:spLocks noChangeArrowheads="1"/>
            </p:cNvSpPr>
            <p:nvPr/>
          </p:nvSpPr>
          <p:spPr bwMode="auto">
            <a:xfrm>
              <a:off x="7538680"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FF"/>
                  </a:solidFill>
                  <a:latin typeface="微软雅黑" pitchFamily="34" charset="-122"/>
                  <a:ea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7" name="Text Box 80"/>
            <p:cNvSpPr txBox="1">
              <a:spLocks noChangeArrowheads="1"/>
            </p:cNvSpPr>
            <p:nvPr/>
          </p:nvSpPr>
          <p:spPr bwMode="auto">
            <a:xfrm>
              <a:off x="518863" y="199317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solidFill>
                    <a:srgbClr val="000099"/>
                  </a:solidFill>
                  <a:latin typeface="微软雅黑" pitchFamily="34" charset="-122"/>
                  <a:ea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grpSp>
        <p:sp>
          <p:nvSpPr>
            <p:cNvPr id="112" name="矩形 111"/>
            <p:cNvSpPr/>
            <p:nvPr/>
          </p:nvSpPr>
          <p:spPr>
            <a:xfrm>
              <a:off x="4660026" y="2061335"/>
              <a:ext cx="3679183" cy="533818"/>
            </a:xfrm>
            <a:prstGeom prst="rect">
              <a:avLst/>
            </a:prstGeom>
            <a:solidFill>
              <a:schemeClr val="bg1"/>
            </a:solidFill>
            <a:ln>
              <a:noFill/>
            </a:ln>
          </p:spPr>
          <p:txBody>
            <a:bodyPr wrap="square">
              <a:spAutoFit/>
            </a:bodyPr>
            <a:lstStyle/>
            <a:p>
              <a:r>
                <a:rPr lang="zh-CN" altLang="zh-CN" sz="1396" b="1" dirty="0">
                  <a:solidFill>
                    <a:srgbClr val="008000"/>
                  </a:solidFill>
                  <a:latin typeface="微软雅黑" pitchFamily="34" charset="-122"/>
                  <a:ea typeface="微软雅黑" pitchFamily="34" charset="-122"/>
                </a:rPr>
                <a:t>当某用户暂时无数据发送时，在时分复用帧中分配给该用户的时隙只能处于空闲状态</a:t>
              </a:r>
              <a:r>
                <a:rPr lang="zh-CN" altLang="en-US" sz="1396" b="1" dirty="0">
                  <a:solidFill>
                    <a:srgbClr val="008000"/>
                  </a:solidFill>
                  <a:latin typeface="微软雅黑" pitchFamily="34" charset="-122"/>
                  <a:ea typeface="微软雅黑" pitchFamily="34" charset="-122"/>
                </a:rPr>
                <a:t>。</a:t>
              </a:r>
            </a:p>
          </p:txBody>
        </p:sp>
        <p:sp>
          <p:nvSpPr>
            <p:cNvPr id="115" name="Text Box 21"/>
            <p:cNvSpPr txBox="1">
              <a:spLocks noChangeArrowheads="1"/>
            </p:cNvSpPr>
            <p:nvPr/>
          </p:nvSpPr>
          <p:spPr bwMode="auto">
            <a:xfrm>
              <a:off x="7261014"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a</a:t>
              </a:r>
            </a:p>
          </p:txBody>
        </p:sp>
        <p:sp>
          <p:nvSpPr>
            <p:cNvPr id="116" name="Text Box 22"/>
            <p:cNvSpPr txBox="1">
              <a:spLocks noChangeArrowheads="1"/>
            </p:cNvSpPr>
            <p:nvPr/>
          </p:nvSpPr>
          <p:spPr bwMode="auto">
            <a:xfrm>
              <a:off x="493695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dirty="0">
                  <a:latin typeface="微软雅黑" pitchFamily="34" charset="-122"/>
                  <a:ea typeface="微软雅黑" pitchFamily="34" charset="-122"/>
                </a:rPr>
                <a:t>b</a:t>
              </a:r>
            </a:p>
          </p:txBody>
        </p:sp>
        <p:sp>
          <p:nvSpPr>
            <p:cNvPr id="117" name="Text Box 26"/>
            <p:cNvSpPr txBox="1">
              <a:spLocks noChangeArrowheads="1"/>
            </p:cNvSpPr>
            <p:nvPr/>
          </p:nvSpPr>
          <p:spPr bwMode="auto">
            <a:xfrm>
              <a:off x="5785222"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dirty="0">
                  <a:latin typeface="微软雅黑" pitchFamily="34" charset="-122"/>
                  <a:ea typeface="微软雅黑" pitchFamily="34" charset="-122"/>
                </a:rPr>
                <a:t>b</a:t>
              </a:r>
            </a:p>
          </p:txBody>
        </p:sp>
        <p:sp>
          <p:nvSpPr>
            <p:cNvPr id="118" name="Text Box 28"/>
            <p:cNvSpPr txBox="1">
              <a:spLocks noChangeArrowheads="1"/>
            </p:cNvSpPr>
            <p:nvPr/>
          </p:nvSpPr>
          <p:spPr bwMode="auto">
            <a:xfrm>
              <a:off x="4738425"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a</a:t>
              </a:r>
            </a:p>
          </p:txBody>
        </p:sp>
        <p:sp>
          <p:nvSpPr>
            <p:cNvPr id="119" name="Text Box 71"/>
            <p:cNvSpPr txBox="1">
              <a:spLocks noChangeArrowheads="1"/>
            </p:cNvSpPr>
            <p:nvPr/>
          </p:nvSpPr>
          <p:spPr bwMode="auto">
            <a:xfrm>
              <a:off x="788437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a:latin typeface="微软雅黑" pitchFamily="34" charset="-122"/>
                  <a:ea typeface="微软雅黑" pitchFamily="34" charset="-122"/>
                </a:rPr>
                <a:t>d</a:t>
              </a:r>
            </a:p>
          </p:txBody>
        </p:sp>
        <p:sp>
          <p:nvSpPr>
            <p:cNvPr id="120" name="Text Box 27"/>
            <p:cNvSpPr txBox="1">
              <a:spLocks noChangeArrowheads="1"/>
            </p:cNvSpPr>
            <p:nvPr/>
          </p:nvSpPr>
          <p:spPr bwMode="auto">
            <a:xfrm>
              <a:off x="59988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dirty="0">
                  <a:latin typeface="微软雅黑" pitchFamily="34" charset="-122"/>
                  <a:ea typeface="微软雅黑" pitchFamily="34" charset="-122"/>
                </a:rPr>
                <a:t>c</a:t>
              </a:r>
            </a:p>
          </p:txBody>
        </p:sp>
        <p:sp>
          <p:nvSpPr>
            <p:cNvPr id="121" name="Text Box 70"/>
            <p:cNvSpPr txBox="1">
              <a:spLocks noChangeArrowheads="1"/>
            </p:cNvSpPr>
            <p:nvPr/>
          </p:nvSpPr>
          <p:spPr bwMode="auto">
            <a:xfrm>
              <a:off x="68296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96" b="1" dirty="0">
                  <a:latin typeface="微软雅黑" pitchFamily="34" charset="-122"/>
                  <a:ea typeface="微软雅黑" pitchFamily="34" charset="-122"/>
                </a:rPr>
                <a:t>c</a:t>
              </a:r>
            </a:p>
          </p:txBody>
        </p:sp>
      </p:grpSp>
    </p:spTree>
    <p:extLst>
      <p:ext uri="{BB962C8B-B14F-4D97-AF65-F5344CB8AC3E}">
        <p14:creationId xmlns:p14="http://schemas.microsoft.com/office/powerpoint/2010/main" val="3003521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5416" y="1957814"/>
            <a:ext cx="8026418" cy="32473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25" name="AutoShape 5"/>
          <p:cNvSpPr>
            <a:spLocks noChangeArrowheads="1"/>
          </p:cNvSpPr>
          <p:nvPr/>
        </p:nvSpPr>
        <p:spPr bwMode="auto">
          <a:xfrm>
            <a:off x="555416" y="1518667"/>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26" name="Rectangle 6"/>
          <p:cNvSpPr>
            <a:spLocks noChangeArrowheads="1"/>
          </p:cNvSpPr>
          <p:nvPr/>
        </p:nvSpPr>
        <p:spPr bwMode="auto">
          <a:xfrm>
            <a:off x="2205364" y="1485548"/>
            <a:ext cx="4726529"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统计时分复用 </a:t>
            </a:r>
            <a:r>
              <a:rPr lang="en-US" altLang="zh-CN" sz="1994" b="1" dirty="0">
                <a:solidFill>
                  <a:schemeClr val="bg1"/>
                </a:solidFill>
                <a:latin typeface="微软雅黑" pitchFamily="34" charset="-122"/>
                <a:ea typeface="微软雅黑" pitchFamily="34" charset="-122"/>
              </a:rPr>
              <a:t>STDM  (Statistic TDM) </a:t>
            </a:r>
            <a:endParaRPr lang="zh-CN" altLang="en-US" sz="1994" b="1" dirty="0">
              <a:solidFill>
                <a:schemeClr val="bg1"/>
              </a:solidFill>
              <a:latin typeface="微软雅黑" pitchFamily="34" charset="-122"/>
              <a:ea typeface="微软雅黑" pitchFamily="34" charset="-122"/>
            </a:endParaRPr>
          </a:p>
        </p:txBody>
      </p:sp>
      <p:sp>
        <p:nvSpPr>
          <p:cNvPr id="77" name="Freeform 85"/>
          <p:cNvSpPr>
            <a:spLocks/>
          </p:cNvSpPr>
          <p:nvPr/>
        </p:nvSpPr>
        <p:spPr bwMode="auto">
          <a:xfrm>
            <a:off x="6631514" y="3387158"/>
            <a:ext cx="233578"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8" name="Freeform 86"/>
          <p:cNvSpPr>
            <a:spLocks/>
          </p:cNvSpPr>
          <p:nvPr/>
        </p:nvSpPr>
        <p:spPr bwMode="auto">
          <a:xfrm>
            <a:off x="7569947" y="3387158"/>
            <a:ext cx="233578"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79" name="Freeform 87"/>
          <p:cNvSpPr>
            <a:spLocks/>
          </p:cNvSpPr>
          <p:nvPr/>
        </p:nvSpPr>
        <p:spPr bwMode="auto">
          <a:xfrm>
            <a:off x="7256678" y="3387158"/>
            <a:ext cx="234953"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80" name="Freeform 88"/>
          <p:cNvSpPr>
            <a:spLocks/>
          </p:cNvSpPr>
          <p:nvPr/>
        </p:nvSpPr>
        <p:spPr bwMode="auto">
          <a:xfrm>
            <a:off x="6943408" y="3387158"/>
            <a:ext cx="234953"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1" name="Freeform 89"/>
          <p:cNvSpPr>
            <a:spLocks/>
          </p:cNvSpPr>
          <p:nvPr/>
        </p:nvSpPr>
        <p:spPr bwMode="auto">
          <a:xfrm>
            <a:off x="6318244" y="3387158"/>
            <a:ext cx="234952"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82" name="Freeform 90"/>
          <p:cNvSpPr>
            <a:spLocks/>
          </p:cNvSpPr>
          <p:nvPr/>
        </p:nvSpPr>
        <p:spPr bwMode="auto">
          <a:xfrm>
            <a:off x="6004974" y="3387158"/>
            <a:ext cx="234952"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83" name="Freeform 91"/>
          <p:cNvSpPr>
            <a:spLocks/>
          </p:cNvSpPr>
          <p:nvPr/>
        </p:nvSpPr>
        <p:spPr bwMode="auto">
          <a:xfrm>
            <a:off x="5693080" y="3387158"/>
            <a:ext cx="233578" cy="32214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4" name="Text Box 92"/>
          <p:cNvSpPr txBox="1">
            <a:spLocks noChangeArrowheads="1"/>
          </p:cNvSpPr>
          <p:nvPr/>
        </p:nvSpPr>
        <p:spPr bwMode="auto">
          <a:xfrm>
            <a:off x="715517" y="2389478"/>
            <a:ext cx="54222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solidFill>
                  <a:srgbClr val="000099"/>
                </a:solidFill>
                <a:latin typeface="微软雅黑" pitchFamily="34" charset="-122"/>
                <a:ea typeface="微软雅黑" pitchFamily="34" charset="-122"/>
              </a:rPr>
              <a:t>用户</a:t>
            </a:r>
          </a:p>
        </p:txBody>
      </p:sp>
      <p:sp>
        <p:nvSpPr>
          <p:cNvPr id="85" name="Freeform 93"/>
          <p:cNvSpPr>
            <a:spLocks/>
          </p:cNvSpPr>
          <p:nvPr/>
        </p:nvSpPr>
        <p:spPr bwMode="auto">
          <a:xfrm>
            <a:off x="3286046" y="2421985"/>
            <a:ext cx="548221" cy="32214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86" name="Freeform 94"/>
          <p:cNvSpPr>
            <a:spLocks/>
          </p:cNvSpPr>
          <p:nvPr/>
        </p:nvSpPr>
        <p:spPr bwMode="auto">
          <a:xfrm>
            <a:off x="1644129" y="3066280"/>
            <a:ext cx="1095070" cy="320879"/>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87" name="Freeform 95"/>
          <p:cNvSpPr>
            <a:spLocks/>
          </p:cNvSpPr>
          <p:nvPr/>
        </p:nvSpPr>
        <p:spPr bwMode="auto">
          <a:xfrm>
            <a:off x="2190976" y="3709306"/>
            <a:ext cx="1095070" cy="32214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dirty="0">
              <a:solidFill>
                <a:srgbClr val="000099"/>
              </a:solidFill>
              <a:latin typeface="微软雅黑" pitchFamily="34" charset="-122"/>
              <a:ea typeface="微软雅黑" pitchFamily="34" charset="-122"/>
            </a:endParaRPr>
          </a:p>
        </p:txBody>
      </p:sp>
      <p:sp>
        <p:nvSpPr>
          <p:cNvPr id="88" name="Freeform 96"/>
          <p:cNvSpPr>
            <a:spLocks/>
          </p:cNvSpPr>
          <p:nvPr/>
        </p:nvSpPr>
        <p:spPr bwMode="auto">
          <a:xfrm>
            <a:off x="2739199" y="4352332"/>
            <a:ext cx="546847" cy="32214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89" name="Text Box 97"/>
          <p:cNvSpPr txBox="1">
            <a:spLocks noChangeArrowheads="1"/>
          </p:cNvSpPr>
          <p:nvPr/>
        </p:nvSpPr>
        <p:spPr bwMode="auto">
          <a:xfrm>
            <a:off x="1182469" y="2392816"/>
            <a:ext cx="31843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A</a:t>
            </a:r>
          </a:p>
        </p:txBody>
      </p:sp>
      <p:sp>
        <p:nvSpPr>
          <p:cNvPr id="90" name="Text Box 98"/>
          <p:cNvSpPr txBox="1">
            <a:spLocks noChangeArrowheads="1"/>
          </p:cNvSpPr>
          <p:nvPr/>
        </p:nvSpPr>
        <p:spPr bwMode="auto">
          <a:xfrm>
            <a:off x="1182469" y="3035841"/>
            <a:ext cx="307242"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B</a:t>
            </a:r>
          </a:p>
        </p:txBody>
      </p:sp>
      <p:sp>
        <p:nvSpPr>
          <p:cNvPr id="91" name="Text Box 99"/>
          <p:cNvSpPr txBox="1">
            <a:spLocks noChangeArrowheads="1"/>
          </p:cNvSpPr>
          <p:nvPr/>
        </p:nvSpPr>
        <p:spPr bwMode="auto">
          <a:xfrm>
            <a:off x="1182469" y="3680136"/>
            <a:ext cx="30404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C</a:t>
            </a:r>
          </a:p>
        </p:txBody>
      </p:sp>
      <p:sp>
        <p:nvSpPr>
          <p:cNvPr id="92" name="Text Box 100"/>
          <p:cNvSpPr txBox="1">
            <a:spLocks noChangeArrowheads="1"/>
          </p:cNvSpPr>
          <p:nvPr/>
        </p:nvSpPr>
        <p:spPr bwMode="auto">
          <a:xfrm>
            <a:off x="1182469" y="4323162"/>
            <a:ext cx="32642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D</a:t>
            </a:r>
          </a:p>
        </p:txBody>
      </p:sp>
      <p:sp>
        <p:nvSpPr>
          <p:cNvPr id="93" name="Line 101"/>
          <p:cNvSpPr>
            <a:spLocks noChangeShapeType="1"/>
          </p:cNvSpPr>
          <p:nvPr/>
        </p:nvSpPr>
        <p:spPr bwMode="auto">
          <a:xfrm>
            <a:off x="5458128" y="3709305"/>
            <a:ext cx="258035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4" name="Text Box 102"/>
          <p:cNvSpPr txBox="1">
            <a:spLocks noChangeArrowheads="1"/>
          </p:cNvSpPr>
          <p:nvPr/>
        </p:nvSpPr>
        <p:spPr bwMode="auto">
          <a:xfrm>
            <a:off x="3404207" y="2409303"/>
            <a:ext cx="28806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a</a:t>
            </a:r>
          </a:p>
        </p:txBody>
      </p:sp>
      <p:sp>
        <p:nvSpPr>
          <p:cNvPr id="95" name="Text Box 105"/>
          <p:cNvSpPr txBox="1">
            <a:spLocks noChangeArrowheads="1"/>
          </p:cNvSpPr>
          <p:nvPr/>
        </p:nvSpPr>
        <p:spPr bwMode="auto">
          <a:xfrm>
            <a:off x="1807634" y="3054866"/>
            <a:ext cx="30404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b</a:t>
            </a:r>
          </a:p>
        </p:txBody>
      </p:sp>
      <p:sp>
        <p:nvSpPr>
          <p:cNvPr id="96" name="Text Box 106"/>
          <p:cNvSpPr txBox="1">
            <a:spLocks noChangeArrowheads="1"/>
          </p:cNvSpPr>
          <p:nvPr/>
        </p:nvSpPr>
        <p:spPr bwMode="auto">
          <a:xfrm>
            <a:off x="2869725" y="3690282"/>
            <a:ext cx="27686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c</a:t>
            </a:r>
          </a:p>
        </p:txBody>
      </p:sp>
      <p:sp>
        <p:nvSpPr>
          <p:cNvPr id="97" name="Text Box 107"/>
          <p:cNvSpPr txBox="1">
            <a:spLocks noChangeArrowheads="1"/>
          </p:cNvSpPr>
          <p:nvPr/>
        </p:nvSpPr>
        <p:spPr bwMode="auto">
          <a:xfrm>
            <a:off x="2872473" y="4352333"/>
            <a:ext cx="30244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d</a:t>
            </a:r>
          </a:p>
        </p:txBody>
      </p:sp>
      <p:sp>
        <p:nvSpPr>
          <p:cNvPr id="98" name="Text Box 111"/>
          <p:cNvSpPr txBox="1">
            <a:spLocks noChangeArrowheads="1"/>
          </p:cNvSpPr>
          <p:nvPr/>
        </p:nvSpPr>
        <p:spPr bwMode="auto">
          <a:xfrm>
            <a:off x="4048608" y="2453694"/>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99" name="Text Box 112"/>
          <p:cNvSpPr txBox="1">
            <a:spLocks noChangeArrowheads="1"/>
          </p:cNvSpPr>
          <p:nvPr/>
        </p:nvSpPr>
        <p:spPr bwMode="auto">
          <a:xfrm>
            <a:off x="4048608" y="3111939"/>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100" name="Text Box 113"/>
          <p:cNvSpPr txBox="1">
            <a:spLocks noChangeArrowheads="1"/>
          </p:cNvSpPr>
          <p:nvPr/>
        </p:nvSpPr>
        <p:spPr bwMode="auto">
          <a:xfrm>
            <a:off x="4048608" y="3771453"/>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101" name="Text Box 114"/>
          <p:cNvSpPr txBox="1">
            <a:spLocks noChangeArrowheads="1"/>
          </p:cNvSpPr>
          <p:nvPr/>
        </p:nvSpPr>
        <p:spPr bwMode="auto">
          <a:xfrm>
            <a:off x="4048608" y="4429699"/>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102" name="Text Box 115"/>
          <p:cNvSpPr txBox="1">
            <a:spLocks noChangeArrowheads="1"/>
          </p:cNvSpPr>
          <p:nvPr/>
        </p:nvSpPr>
        <p:spPr bwMode="auto">
          <a:xfrm>
            <a:off x="8004145" y="3604413"/>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t</a:t>
            </a:r>
          </a:p>
        </p:txBody>
      </p:sp>
      <p:sp>
        <p:nvSpPr>
          <p:cNvPr id="103" name="Line 116"/>
          <p:cNvSpPr>
            <a:spLocks noChangeShapeType="1"/>
          </p:cNvSpPr>
          <p:nvPr/>
        </p:nvSpPr>
        <p:spPr bwMode="auto">
          <a:xfrm>
            <a:off x="2190976" y="3307256"/>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4" name="Line 117"/>
          <p:cNvSpPr>
            <a:spLocks noChangeShapeType="1"/>
          </p:cNvSpPr>
          <p:nvPr/>
        </p:nvSpPr>
        <p:spPr bwMode="auto">
          <a:xfrm>
            <a:off x="2739198" y="3950282"/>
            <a:ext cx="0" cy="81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5" name="Line 118"/>
          <p:cNvSpPr>
            <a:spLocks noChangeShapeType="1"/>
          </p:cNvSpPr>
          <p:nvPr/>
        </p:nvSpPr>
        <p:spPr bwMode="auto">
          <a:xfrm>
            <a:off x="3286045" y="3307256"/>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6" name="Line 119"/>
          <p:cNvSpPr>
            <a:spLocks noChangeShapeType="1"/>
          </p:cNvSpPr>
          <p:nvPr/>
        </p:nvSpPr>
        <p:spPr bwMode="auto">
          <a:xfrm>
            <a:off x="2190976" y="4594577"/>
            <a:ext cx="0" cy="799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7" name="Line 120"/>
          <p:cNvSpPr>
            <a:spLocks noChangeShapeType="1"/>
          </p:cNvSpPr>
          <p:nvPr/>
        </p:nvSpPr>
        <p:spPr bwMode="auto">
          <a:xfrm>
            <a:off x="3834267" y="3950282"/>
            <a:ext cx="0" cy="81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8" name="Line 121"/>
          <p:cNvSpPr>
            <a:spLocks noChangeShapeType="1"/>
          </p:cNvSpPr>
          <p:nvPr/>
        </p:nvSpPr>
        <p:spPr bwMode="auto">
          <a:xfrm>
            <a:off x="3834267" y="4594577"/>
            <a:ext cx="0" cy="799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9" name="Line 122"/>
          <p:cNvSpPr>
            <a:spLocks noChangeShapeType="1"/>
          </p:cNvSpPr>
          <p:nvPr/>
        </p:nvSpPr>
        <p:spPr bwMode="auto">
          <a:xfrm>
            <a:off x="5614762" y="3790477"/>
            <a:ext cx="0" cy="1598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0" name="Line 123"/>
          <p:cNvSpPr>
            <a:spLocks noChangeShapeType="1"/>
          </p:cNvSpPr>
          <p:nvPr/>
        </p:nvSpPr>
        <p:spPr bwMode="auto">
          <a:xfrm>
            <a:off x="6239926" y="3790477"/>
            <a:ext cx="0" cy="1598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1" name="Line 124"/>
          <p:cNvSpPr>
            <a:spLocks noChangeShapeType="1"/>
          </p:cNvSpPr>
          <p:nvPr/>
        </p:nvSpPr>
        <p:spPr bwMode="auto">
          <a:xfrm>
            <a:off x="6865091" y="3790477"/>
            <a:ext cx="0" cy="1598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2" name="Line 125"/>
          <p:cNvSpPr>
            <a:spLocks noChangeShapeType="1"/>
          </p:cNvSpPr>
          <p:nvPr/>
        </p:nvSpPr>
        <p:spPr bwMode="auto">
          <a:xfrm>
            <a:off x="5614762" y="3870378"/>
            <a:ext cx="62516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3" name="Line 126"/>
          <p:cNvSpPr>
            <a:spLocks noChangeShapeType="1"/>
          </p:cNvSpPr>
          <p:nvPr/>
        </p:nvSpPr>
        <p:spPr bwMode="auto">
          <a:xfrm>
            <a:off x="6239926" y="3870378"/>
            <a:ext cx="62516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4" name="Line 127"/>
          <p:cNvSpPr>
            <a:spLocks noChangeShapeType="1"/>
          </p:cNvSpPr>
          <p:nvPr/>
        </p:nvSpPr>
        <p:spPr bwMode="auto">
          <a:xfrm>
            <a:off x="6865091" y="3870378"/>
            <a:ext cx="6265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5" name="Text Box 128"/>
          <p:cNvSpPr txBox="1">
            <a:spLocks noChangeArrowheads="1"/>
          </p:cNvSpPr>
          <p:nvPr/>
        </p:nvSpPr>
        <p:spPr bwMode="auto">
          <a:xfrm>
            <a:off x="5817420" y="4491012"/>
            <a:ext cx="1355891" cy="3069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FF"/>
                </a:solidFill>
                <a:latin typeface="微软雅黑" pitchFamily="34" charset="-122"/>
                <a:ea typeface="微软雅黑" pitchFamily="34" charset="-122"/>
              </a:rPr>
              <a:t>3 </a:t>
            </a:r>
            <a:r>
              <a:rPr kumimoji="1" lang="zh-CN" altLang="en-US" sz="1396" b="1" dirty="0">
                <a:solidFill>
                  <a:srgbClr val="0000FF"/>
                </a:solidFill>
                <a:latin typeface="微软雅黑" pitchFamily="34" charset="-122"/>
                <a:ea typeface="微软雅黑" pitchFamily="34" charset="-122"/>
              </a:rPr>
              <a:t>个 </a:t>
            </a:r>
            <a:r>
              <a:rPr kumimoji="1" lang="en-US" altLang="zh-CN" sz="1396" b="1" dirty="0">
                <a:solidFill>
                  <a:srgbClr val="0000FF"/>
                </a:solidFill>
                <a:latin typeface="微软雅黑" pitchFamily="34" charset="-122"/>
                <a:ea typeface="微软雅黑" pitchFamily="34" charset="-122"/>
              </a:rPr>
              <a:t>STDM </a:t>
            </a:r>
            <a:r>
              <a:rPr kumimoji="1" lang="zh-CN" altLang="en-US" sz="1396" b="1" dirty="0">
                <a:solidFill>
                  <a:srgbClr val="0000FF"/>
                </a:solidFill>
                <a:latin typeface="微软雅黑" pitchFamily="34" charset="-122"/>
                <a:ea typeface="微软雅黑" pitchFamily="34" charset="-122"/>
              </a:rPr>
              <a:t>帧</a:t>
            </a:r>
          </a:p>
        </p:txBody>
      </p:sp>
      <p:sp>
        <p:nvSpPr>
          <p:cNvPr id="116" name="Text Box 129"/>
          <p:cNvSpPr txBox="1">
            <a:spLocks noChangeArrowheads="1"/>
          </p:cNvSpPr>
          <p:nvPr/>
        </p:nvSpPr>
        <p:spPr bwMode="auto">
          <a:xfrm>
            <a:off x="5709568" y="3834530"/>
            <a:ext cx="40954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FF"/>
                </a:solidFill>
                <a:latin typeface="微软雅黑" pitchFamily="34" charset="-122"/>
                <a:ea typeface="微软雅黑" pitchFamily="34" charset="-122"/>
              </a:rPr>
              <a:t>#1</a:t>
            </a:r>
          </a:p>
        </p:txBody>
      </p:sp>
      <p:sp>
        <p:nvSpPr>
          <p:cNvPr id="117" name="Line 130"/>
          <p:cNvSpPr>
            <a:spLocks noChangeShapeType="1"/>
          </p:cNvSpPr>
          <p:nvPr/>
        </p:nvSpPr>
        <p:spPr bwMode="auto">
          <a:xfrm>
            <a:off x="4317896" y="2741595"/>
            <a:ext cx="1004385" cy="64556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8" name="Line 131"/>
          <p:cNvSpPr>
            <a:spLocks noChangeShapeType="1"/>
          </p:cNvSpPr>
          <p:nvPr/>
        </p:nvSpPr>
        <p:spPr bwMode="auto">
          <a:xfrm>
            <a:off x="4379725" y="3374476"/>
            <a:ext cx="864240" cy="17375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9" name="Line 132"/>
          <p:cNvSpPr>
            <a:spLocks noChangeShapeType="1"/>
          </p:cNvSpPr>
          <p:nvPr/>
        </p:nvSpPr>
        <p:spPr bwMode="auto">
          <a:xfrm flipV="1">
            <a:off x="4379725" y="3709306"/>
            <a:ext cx="864240" cy="29804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0" name="Line 133"/>
          <p:cNvSpPr>
            <a:spLocks noChangeShapeType="1"/>
          </p:cNvSpPr>
          <p:nvPr/>
        </p:nvSpPr>
        <p:spPr bwMode="auto">
          <a:xfrm flipV="1">
            <a:off x="4317896" y="3870379"/>
            <a:ext cx="1004385" cy="76985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1" name="Text Box 134"/>
          <p:cNvSpPr txBox="1">
            <a:spLocks noChangeArrowheads="1"/>
          </p:cNvSpPr>
          <p:nvPr/>
        </p:nvSpPr>
        <p:spPr bwMode="auto">
          <a:xfrm>
            <a:off x="4379724" y="4122771"/>
            <a:ext cx="36319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④</a:t>
            </a:r>
          </a:p>
        </p:txBody>
      </p:sp>
      <p:sp>
        <p:nvSpPr>
          <p:cNvPr id="122" name="Text Box 135"/>
          <p:cNvSpPr txBox="1">
            <a:spLocks noChangeArrowheads="1"/>
          </p:cNvSpPr>
          <p:nvPr/>
        </p:nvSpPr>
        <p:spPr bwMode="auto">
          <a:xfrm>
            <a:off x="4379724" y="3623035"/>
            <a:ext cx="36319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99"/>
                </a:solidFill>
                <a:latin typeface="微软雅黑" pitchFamily="34" charset="-122"/>
                <a:ea typeface="微软雅黑" pitchFamily="34" charset="-122"/>
              </a:rPr>
              <a:t>③</a:t>
            </a:r>
          </a:p>
        </p:txBody>
      </p:sp>
      <p:sp>
        <p:nvSpPr>
          <p:cNvPr id="123" name="Text Box 136"/>
          <p:cNvSpPr txBox="1">
            <a:spLocks noChangeArrowheads="1"/>
          </p:cNvSpPr>
          <p:nvPr/>
        </p:nvSpPr>
        <p:spPr bwMode="auto">
          <a:xfrm>
            <a:off x="4379724" y="3086573"/>
            <a:ext cx="36319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②</a:t>
            </a:r>
          </a:p>
        </p:txBody>
      </p:sp>
      <p:sp>
        <p:nvSpPr>
          <p:cNvPr id="124" name="Text Box 137"/>
          <p:cNvSpPr txBox="1">
            <a:spLocks noChangeArrowheads="1"/>
          </p:cNvSpPr>
          <p:nvPr/>
        </p:nvSpPr>
        <p:spPr bwMode="auto">
          <a:xfrm>
            <a:off x="4379724" y="2569109"/>
            <a:ext cx="36319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solidFill>
                  <a:srgbClr val="000099"/>
                </a:solidFill>
                <a:latin typeface="微软雅黑" pitchFamily="34" charset="-122"/>
                <a:ea typeface="微软雅黑" pitchFamily="34" charset="-122"/>
              </a:rPr>
              <a:t>①</a:t>
            </a:r>
          </a:p>
        </p:txBody>
      </p:sp>
      <p:sp>
        <p:nvSpPr>
          <p:cNvPr id="125" name="Freeform 138"/>
          <p:cNvSpPr>
            <a:spLocks/>
          </p:cNvSpPr>
          <p:nvPr/>
        </p:nvSpPr>
        <p:spPr bwMode="auto">
          <a:xfrm>
            <a:off x="1644129" y="2421985"/>
            <a:ext cx="546847" cy="32214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6" name="Line 139"/>
          <p:cNvSpPr>
            <a:spLocks noChangeShapeType="1"/>
          </p:cNvSpPr>
          <p:nvPr/>
        </p:nvSpPr>
        <p:spPr bwMode="auto">
          <a:xfrm>
            <a:off x="3834267" y="3307256"/>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7" name="Line 140"/>
          <p:cNvSpPr>
            <a:spLocks noChangeShapeType="1"/>
          </p:cNvSpPr>
          <p:nvPr/>
        </p:nvSpPr>
        <p:spPr bwMode="auto">
          <a:xfrm>
            <a:off x="1722446" y="4594577"/>
            <a:ext cx="0" cy="799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8" name="Text Box 141"/>
          <p:cNvSpPr txBox="1">
            <a:spLocks noChangeArrowheads="1"/>
          </p:cNvSpPr>
          <p:nvPr/>
        </p:nvSpPr>
        <p:spPr bwMode="auto">
          <a:xfrm>
            <a:off x="1781527" y="2396620"/>
            <a:ext cx="28806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a</a:t>
            </a:r>
          </a:p>
        </p:txBody>
      </p:sp>
      <p:sp>
        <p:nvSpPr>
          <p:cNvPr id="129" name="Text Box 142"/>
          <p:cNvSpPr txBox="1">
            <a:spLocks noChangeArrowheads="1"/>
          </p:cNvSpPr>
          <p:nvPr/>
        </p:nvSpPr>
        <p:spPr bwMode="auto">
          <a:xfrm>
            <a:off x="2318757" y="3680136"/>
            <a:ext cx="27686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c</a:t>
            </a:r>
          </a:p>
        </p:txBody>
      </p:sp>
      <p:sp>
        <p:nvSpPr>
          <p:cNvPr id="130" name="Text Box 143"/>
          <p:cNvSpPr txBox="1">
            <a:spLocks noChangeArrowheads="1"/>
          </p:cNvSpPr>
          <p:nvPr/>
        </p:nvSpPr>
        <p:spPr bwMode="auto">
          <a:xfrm>
            <a:off x="2344863" y="3057404"/>
            <a:ext cx="30404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b</a:t>
            </a:r>
          </a:p>
        </p:txBody>
      </p:sp>
      <p:sp>
        <p:nvSpPr>
          <p:cNvPr id="131" name="Line 144"/>
          <p:cNvSpPr>
            <a:spLocks noChangeShapeType="1"/>
          </p:cNvSpPr>
          <p:nvPr/>
        </p:nvSpPr>
        <p:spPr bwMode="auto">
          <a:xfrm>
            <a:off x="6318244" y="3629403"/>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2" name="Line 145"/>
          <p:cNvSpPr>
            <a:spLocks noChangeShapeType="1"/>
          </p:cNvSpPr>
          <p:nvPr/>
        </p:nvSpPr>
        <p:spPr bwMode="auto">
          <a:xfrm>
            <a:off x="6553196" y="3629403"/>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3" name="Line 146"/>
          <p:cNvSpPr>
            <a:spLocks noChangeShapeType="1"/>
          </p:cNvSpPr>
          <p:nvPr/>
        </p:nvSpPr>
        <p:spPr bwMode="auto">
          <a:xfrm>
            <a:off x="7491630" y="3790477"/>
            <a:ext cx="0" cy="1598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4" name="Line 147"/>
          <p:cNvSpPr>
            <a:spLocks noChangeShapeType="1"/>
          </p:cNvSpPr>
          <p:nvPr/>
        </p:nvSpPr>
        <p:spPr bwMode="auto">
          <a:xfrm>
            <a:off x="7491630" y="3629403"/>
            <a:ext cx="0" cy="79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2" name="Freeform 150"/>
          <p:cNvSpPr>
            <a:spLocks/>
          </p:cNvSpPr>
          <p:nvPr/>
        </p:nvSpPr>
        <p:spPr bwMode="auto">
          <a:xfrm>
            <a:off x="5614762" y="3387158"/>
            <a:ext cx="78317"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3" name="Freeform 151"/>
          <p:cNvSpPr>
            <a:spLocks/>
          </p:cNvSpPr>
          <p:nvPr/>
        </p:nvSpPr>
        <p:spPr bwMode="auto">
          <a:xfrm>
            <a:off x="5926656" y="3387158"/>
            <a:ext cx="78318"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4" name="Freeform 152"/>
          <p:cNvSpPr>
            <a:spLocks/>
          </p:cNvSpPr>
          <p:nvPr/>
        </p:nvSpPr>
        <p:spPr bwMode="auto">
          <a:xfrm>
            <a:off x="6239926" y="3387158"/>
            <a:ext cx="78318"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5" name="Freeform 153"/>
          <p:cNvSpPr>
            <a:spLocks/>
          </p:cNvSpPr>
          <p:nvPr/>
        </p:nvSpPr>
        <p:spPr bwMode="auto">
          <a:xfrm>
            <a:off x="6553195" y="3387158"/>
            <a:ext cx="78318"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6" name="Freeform 154"/>
          <p:cNvSpPr>
            <a:spLocks/>
          </p:cNvSpPr>
          <p:nvPr/>
        </p:nvSpPr>
        <p:spPr bwMode="auto">
          <a:xfrm>
            <a:off x="6865092" y="3387158"/>
            <a:ext cx="78317"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7" name="Freeform 155"/>
          <p:cNvSpPr>
            <a:spLocks/>
          </p:cNvSpPr>
          <p:nvPr/>
        </p:nvSpPr>
        <p:spPr bwMode="auto">
          <a:xfrm>
            <a:off x="7178361" y="3387158"/>
            <a:ext cx="78317"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8" name="Freeform 156"/>
          <p:cNvSpPr>
            <a:spLocks/>
          </p:cNvSpPr>
          <p:nvPr/>
        </p:nvSpPr>
        <p:spPr bwMode="auto">
          <a:xfrm>
            <a:off x="7491630" y="3387158"/>
            <a:ext cx="78317" cy="322147"/>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9" name="Text Box 157"/>
          <p:cNvSpPr txBox="1">
            <a:spLocks noChangeArrowheads="1"/>
          </p:cNvSpPr>
          <p:nvPr/>
        </p:nvSpPr>
        <p:spPr bwMode="auto">
          <a:xfrm>
            <a:off x="6318245" y="3834530"/>
            <a:ext cx="40954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FF"/>
                </a:solidFill>
                <a:latin typeface="微软雅黑" pitchFamily="34" charset="-122"/>
                <a:ea typeface="微软雅黑" pitchFamily="34" charset="-122"/>
              </a:rPr>
              <a:t>#2</a:t>
            </a:r>
          </a:p>
        </p:txBody>
      </p:sp>
      <p:sp>
        <p:nvSpPr>
          <p:cNvPr id="150" name="Text Box 158"/>
          <p:cNvSpPr txBox="1">
            <a:spLocks noChangeArrowheads="1"/>
          </p:cNvSpPr>
          <p:nvPr/>
        </p:nvSpPr>
        <p:spPr bwMode="auto">
          <a:xfrm>
            <a:off x="6926920" y="3834530"/>
            <a:ext cx="40954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solidFill>
                  <a:srgbClr val="0000FF"/>
                </a:solidFill>
                <a:latin typeface="微软雅黑" pitchFamily="34" charset="-122"/>
                <a:ea typeface="微软雅黑" pitchFamily="34" charset="-122"/>
              </a:rPr>
              <a:t>#3</a:t>
            </a:r>
          </a:p>
        </p:txBody>
      </p:sp>
      <p:sp>
        <p:nvSpPr>
          <p:cNvPr id="151" name="Text Box 159"/>
          <p:cNvSpPr txBox="1">
            <a:spLocks noChangeArrowheads="1"/>
          </p:cNvSpPr>
          <p:nvPr/>
        </p:nvSpPr>
        <p:spPr bwMode="auto">
          <a:xfrm>
            <a:off x="4184205" y="2216362"/>
            <a:ext cx="138790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396" b="1" dirty="0">
                <a:solidFill>
                  <a:srgbClr val="CC00CC"/>
                </a:solidFill>
                <a:latin typeface="微软雅黑" pitchFamily="34" charset="-122"/>
                <a:ea typeface="微软雅黑" pitchFamily="34" charset="-122"/>
              </a:rPr>
              <a:t>统计时分复用</a:t>
            </a:r>
          </a:p>
        </p:txBody>
      </p:sp>
      <p:sp>
        <p:nvSpPr>
          <p:cNvPr id="152" name="Line 160"/>
          <p:cNvSpPr>
            <a:spLocks noChangeShapeType="1"/>
          </p:cNvSpPr>
          <p:nvPr/>
        </p:nvSpPr>
        <p:spPr bwMode="auto">
          <a:xfrm>
            <a:off x="5926657" y="4111354"/>
            <a:ext cx="548221" cy="402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3" name="Line 161"/>
          <p:cNvSpPr>
            <a:spLocks noChangeShapeType="1"/>
          </p:cNvSpPr>
          <p:nvPr/>
        </p:nvSpPr>
        <p:spPr bwMode="auto">
          <a:xfrm>
            <a:off x="6553196" y="4111354"/>
            <a:ext cx="0" cy="402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4" name="Line 162"/>
          <p:cNvSpPr>
            <a:spLocks noChangeShapeType="1"/>
          </p:cNvSpPr>
          <p:nvPr/>
        </p:nvSpPr>
        <p:spPr bwMode="auto">
          <a:xfrm flipH="1">
            <a:off x="6709831" y="4111354"/>
            <a:ext cx="390213" cy="402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5" name="Line 163"/>
          <p:cNvSpPr>
            <a:spLocks noChangeShapeType="1"/>
          </p:cNvSpPr>
          <p:nvPr/>
        </p:nvSpPr>
        <p:spPr bwMode="auto">
          <a:xfrm>
            <a:off x="1565813" y="2744132"/>
            <a:ext cx="258035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6" name="Line 164"/>
          <p:cNvSpPr>
            <a:spLocks noChangeShapeType="1"/>
          </p:cNvSpPr>
          <p:nvPr/>
        </p:nvSpPr>
        <p:spPr bwMode="auto">
          <a:xfrm>
            <a:off x="1565813" y="3387158"/>
            <a:ext cx="258035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7" name="Line 165"/>
          <p:cNvSpPr>
            <a:spLocks noChangeShapeType="1"/>
          </p:cNvSpPr>
          <p:nvPr/>
        </p:nvSpPr>
        <p:spPr bwMode="auto">
          <a:xfrm>
            <a:off x="1565813" y="4031453"/>
            <a:ext cx="258035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8" name="Line 166"/>
          <p:cNvSpPr>
            <a:spLocks noChangeShapeType="1"/>
          </p:cNvSpPr>
          <p:nvPr/>
        </p:nvSpPr>
        <p:spPr bwMode="auto">
          <a:xfrm>
            <a:off x="1565813" y="4674478"/>
            <a:ext cx="258035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59" name="Line 170"/>
          <p:cNvSpPr>
            <a:spLocks noChangeShapeType="1"/>
          </p:cNvSpPr>
          <p:nvPr/>
        </p:nvSpPr>
        <p:spPr bwMode="auto">
          <a:xfrm>
            <a:off x="5609265" y="3143646"/>
            <a:ext cx="0" cy="862441"/>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60" name="Line 171"/>
          <p:cNvSpPr>
            <a:spLocks noChangeShapeType="1"/>
          </p:cNvSpPr>
          <p:nvPr/>
        </p:nvSpPr>
        <p:spPr bwMode="auto">
          <a:xfrm>
            <a:off x="6235804" y="3143646"/>
            <a:ext cx="0" cy="862441"/>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61" name="Line 172"/>
          <p:cNvSpPr>
            <a:spLocks noChangeShapeType="1"/>
          </p:cNvSpPr>
          <p:nvPr/>
        </p:nvSpPr>
        <p:spPr bwMode="auto">
          <a:xfrm>
            <a:off x="6862343" y="3143646"/>
            <a:ext cx="0" cy="862441"/>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62" name="Line 173"/>
          <p:cNvSpPr>
            <a:spLocks noChangeShapeType="1"/>
          </p:cNvSpPr>
          <p:nvPr/>
        </p:nvSpPr>
        <p:spPr bwMode="auto">
          <a:xfrm>
            <a:off x="7487507" y="3143646"/>
            <a:ext cx="0" cy="862441"/>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64" name="矩形 163"/>
          <p:cNvSpPr/>
          <p:nvPr/>
        </p:nvSpPr>
        <p:spPr>
          <a:xfrm>
            <a:off x="3276731" y="4820471"/>
            <a:ext cx="2716257" cy="368306"/>
          </a:xfrm>
          <a:prstGeom prst="rect">
            <a:avLst/>
          </a:prstGeom>
        </p:spPr>
        <p:txBody>
          <a:bodyPr wrap="none">
            <a:spAutoFit/>
          </a:bodyPr>
          <a:lstStyle/>
          <a:p>
            <a:pPr algn="ctr"/>
            <a:r>
              <a:rPr lang="zh-CN" altLang="en-US" sz="1795" b="1" dirty="0">
                <a:latin typeface="微软雅黑" pitchFamily="34" charset="-122"/>
                <a:ea typeface="微软雅黑" pitchFamily="34" charset="-122"/>
              </a:rPr>
              <a:t>统计时分复用的工作原理</a:t>
            </a:r>
          </a:p>
        </p:txBody>
      </p:sp>
      <p:sp>
        <p:nvSpPr>
          <p:cNvPr id="165" name="矩形 164"/>
          <p:cNvSpPr/>
          <p:nvPr/>
        </p:nvSpPr>
        <p:spPr>
          <a:xfrm>
            <a:off x="5505913" y="2321546"/>
            <a:ext cx="2871800" cy="736612"/>
          </a:xfrm>
          <a:prstGeom prst="rect">
            <a:avLst/>
          </a:prstGeom>
          <a:solidFill>
            <a:schemeClr val="bg1"/>
          </a:solidFill>
          <a:ln>
            <a:noFill/>
          </a:ln>
        </p:spPr>
        <p:txBody>
          <a:bodyPr wrap="square">
            <a:spAutoFit/>
          </a:bodyPr>
          <a:lstStyle/>
          <a:p>
            <a:r>
              <a:rPr lang="en-US" altLang="zh-CN" sz="1396" b="1" dirty="0">
                <a:latin typeface="微软雅黑" pitchFamily="34" charset="-122"/>
                <a:ea typeface="微软雅黑" pitchFamily="34" charset="-122"/>
              </a:rPr>
              <a:t>STDM </a:t>
            </a:r>
            <a:r>
              <a:rPr lang="zh-CN" altLang="en-US" sz="1396" b="1" dirty="0">
                <a:latin typeface="微软雅黑" pitchFamily="34" charset="-122"/>
                <a:ea typeface="微软雅黑" pitchFamily="34" charset="-122"/>
              </a:rPr>
              <a:t>帧</a:t>
            </a:r>
            <a:r>
              <a:rPr lang="zh-CN" altLang="en-US" sz="1396" b="1" dirty="0">
                <a:solidFill>
                  <a:srgbClr val="0000FF"/>
                </a:solidFill>
                <a:latin typeface="微软雅黑" pitchFamily="34" charset="-122"/>
                <a:ea typeface="微软雅黑" pitchFamily="34" charset="-122"/>
              </a:rPr>
              <a:t>不是固定分配</a:t>
            </a:r>
            <a:r>
              <a:rPr lang="zh-CN" altLang="en-US" sz="1396" b="1" dirty="0">
                <a:latin typeface="微软雅黑" pitchFamily="34" charset="-122"/>
                <a:ea typeface="微软雅黑" pitchFamily="34" charset="-122"/>
              </a:rPr>
              <a:t>时隙，而是</a:t>
            </a:r>
            <a:r>
              <a:rPr lang="zh-CN" altLang="en-US" sz="1396" b="1" dirty="0">
                <a:solidFill>
                  <a:srgbClr val="0000FF"/>
                </a:solidFill>
                <a:latin typeface="微软雅黑" pitchFamily="34" charset="-122"/>
                <a:ea typeface="微软雅黑" pitchFamily="34" charset="-122"/>
              </a:rPr>
              <a:t>按需动态地</a:t>
            </a:r>
            <a:r>
              <a:rPr lang="zh-CN" altLang="en-US" sz="1396" b="1" dirty="0">
                <a:latin typeface="微软雅黑" pitchFamily="34" charset="-122"/>
                <a:ea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7549337" y="3383975"/>
            <a:ext cx="28806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a</a:t>
            </a:r>
          </a:p>
        </p:txBody>
      </p:sp>
      <p:sp>
        <p:nvSpPr>
          <p:cNvPr id="167" name="Text Box 104"/>
          <p:cNvSpPr txBox="1">
            <a:spLocks noChangeArrowheads="1"/>
          </p:cNvSpPr>
          <p:nvPr/>
        </p:nvSpPr>
        <p:spPr bwMode="auto">
          <a:xfrm>
            <a:off x="5985740" y="3383975"/>
            <a:ext cx="30404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b</a:t>
            </a:r>
          </a:p>
        </p:txBody>
      </p:sp>
      <p:sp>
        <p:nvSpPr>
          <p:cNvPr id="168" name="Text Box 108"/>
          <p:cNvSpPr txBox="1">
            <a:spLocks noChangeArrowheads="1"/>
          </p:cNvSpPr>
          <p:nvPr/>
        </p:nvSpPr>
        <p:spPr bwMode="auto">
          <a:xfrm>
            <a:off x="6279773" y="3383975"/>
            <a:ext cx="30404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b</a:t>
            </a:r>
          </a:p>
        </p:txBody>
      </p:sp>
      <p:sp>
        <p:nvSpPr>
          <p:cNvPr id="169" name="Text Box 109"/>
          <p:cNvSpPr txBox="1">
            <a:spLocks noChangeArrowheads="1"/>
          </p:cNvSpPr>
          <p:nvPr/>
        </p:nvSpPr>
        <p:spPr bwMode="auto">
          <a:xfrm>
            <a:off x="6591668" y="3383975"/>
            <a:ext cx="27686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c</a:t>
            </a:r>
          </a:p>
        </p:txBody>
      </p:sp>
      <p:sp>
        <p:nvSpPr>
          <p:cNvPr id="170" name="Text Box 110"/>
          <p:cNvSpPr txBox="1">
            <a:spLocks noChangeArrowheads="1"/>
          </p:cNvSpPr>
          <p:nvPr/>
        </p:nvSpPr>
        <p:spPr bwMode="auto">
          <a:xfrm>
            <a:off x="5666972" y="3383975"/>
            <a:ext cx="28806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latin typeface="微软雅黑" pitchFamily="34" charset="-122"/>
                <a:ea typeface="微软雅黑" pitchFamily="34" charset="-122"/>
              </a:rPr>
              <a:t>a</a:t>
            </a:r>
          </a:p>
        </p:txBody>
      </p:sp>
      <p:sp>
        <p:nvSpPr>
          <p:cNvPr id="171" name="Text Box 148"/>
          <p:cNvSpPr txBox="1">
            <a:spLocks noChangeArrowheads="1"/>
          </p:cNvSpPr>
          <p:nvPr/>
        </p:nvSpPr>
        <p:spPr bwMode="auto">
          <a:xfrm>
            <a:off x="6914553" y="3383975"/>
            <a:ext cx="27686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c</a:t>
            </a:r>
          </a:p>
        </p:txBody>
      </p:sp>
      <p:sp>
        <p:nvSpPr>
          <p:cNvPr id="172" name="Text Box 149"/>
          <p:cNvSpPr txBox="1">
            <a:spLocks noChangeArrowheads="1"/>
          </p:cNvSpPr>
          <p:nvPr/>
        </p:nvSpPr>
        <p:spPr bwMode="auto">
          <a:xfrm>
            <a:off x="7218205" y="3383975"/>
            <a:ext cx="30244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d</a:t>
            </a:r>
          </a:p>
        </p:txBody>
      </p:sp>
    </p:spTree>
    <p:extLst>
      <p:ext uri="{BB962C8B-B14F-4D97-AF65-F5344CB8AC3E}">
        <p14:creationId xmlns:p14="http://schemas.microsoft.com/office/powerpoint/2010/main" val="1508235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5124" y="1947175"/>
            <a:ext cx="8029847" cy="32789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64" name="AutoShape 5"/>
          <p:cNvSpPr>
            <a:spLocks noChangeArrowheads="1"/>
          </p:cNvSpPr>
          <p:nvPr/>
        </p:nvSpPr>
        <p:spPr bwMode="auto">
          <a:xfrm>
            <a:off x="543630" y="1479915"/>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65" name="Rectangle 6"/>
          <p:cNvSpPr>
            <a:spLocks noChangeArrowheads="1"/>
          </p:cNvSpPr>
          <p:nvPr/>
        </p:nvSpPr>
        <p:spPr bwMode="auto">
          <a:xfrm>
            <a:off x="545125" y="1446879"/>
            <a:ext cx="8046591"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2.4.2   </a:t>
            </a:r>
            <a:r>
              <a:rPr lang="zh-CN" altLang="en-US" sz="2393" b="1" dirty="0">
                <a:solidFill>
                  <a:schemeClr val="bg1"/>
                </a:solidFill>
                <a:latin typeface="微软雅黑" pitchFamily="34" charset="-122"/>
                <a:ea typeface="微软雅黑" pitchFamily="34" charset="-122"/>
              </a:rPr>
              <a:t>波分复用 </a:t>
            </a:r>
            <a:r>
              <a:rPr lang="en-US" altLang="zh-CN" sz="2393" b="1" dirty="0">
                <a:solidFill>
                  <a:schemeClr val="bg1"/>
                </a:solidFill>
                <a:latin typeface="微软雅黑" pitchFamily="34" charset="-122"/>
                <a:ea typeface="微软雅黑" pitchFamily="34" charset="-122"/>
              </a:rPr>
              <a:t>WDM</a:t>
            </a:r>
            <a:r>
              <a:rPr lang="en-US" altLang="zh-CN" sz="1994" b="1" dirty="0">
                <a:solidFill>
                  <a:schemeClr val="bg1"/>
                </a:solidFill>
                <a:latin typeface="微软雅黑" pitchFamily="34" charset="-122"/>
                <a:ea typeface="微软雅黑" pitchFamily="34" charset="-122"/>
              </a:rPr>
              <a:t>(Wavelength Division Multiplexing) </a:t>
            </a:r>
            <a:endParaRPr lang="zh-CN" altLang="en-US" sz="1994" b="1" dirty="0">
              <a:solidFill>
                <a:schemeClr val="bg1"/>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6028236" y="2685469"/>
            <a:ext cx="1554111" cy="183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695"/>
              </a:lnSpc>
            </a:pPr>
            <a:r>
              <a:rPr kumimoji="1" lang="en-US" altLang="zh-CN" sz="1197" b="1" dirty="0">
                <a:latin typeface="微软雅黑" pitchFamily="34" charset="-122"/>
                <a:ea typeface="微软雅黑" pitchFamily="34" charset="-122"/>
              </a:rPr>
              <a:t> 1550 nm           0 </a:t>
            </a:r>
          </a:p>
          <a:p>
            <a:pPr>
              <a:lnSpc>
                <a:spcPts val="1695"/>
              </a:lnSpc>
            </a:pPr>
            <a:r>
              <a:rPr kumimoji="1" lang="en-US" altLang="zh-CN" sz="1197" b="1" dirty="0">
                <a:latin typeface="微软雅黑" pitchFamily="34" charset="-122"/>
                <a:ea typeface="微软雅黑" pitchFamily="34" charset="-122"/>
              </a:rPr>
              <a:t> 1551 nm           1</a:t>
            </a:r>
          </a:p>
          <a:p>
            <a:pPr>
              <a:lnSpc>
                <a:spcPts val="1695"/>
              </a:lnSpc>
            </a:pPr>
            <a:r>
              <a:rPr kumimoji="1" lang="en-US" altLang="zh-CN" sz="1197" b="1" dirty="0">
                <a:latin typeface="微软雅黑" pitchFamily="34" charset="-122"/>
                <a:ea typeface="微软雅黑" pitchFamily="34" charset="-122"/>
              </a:rPr>
              <a:t> 1552 nm           2</a:t>
            </a:r>
          </a:p>
          <a:p>
            <a:pPr>
              <a:lnSpc>
                <a:spcPts val="1695"/>
              </a:lnSpc>
            </a:pPr>
            <a:r>
              <a:rPr kumimoji="1" lang="en-US" altLang="zh-CN" sz="1197" b="1" dirty="0">
                <a:latin typeface="微软雅黑" pitchFamily="34" charset="-122"/>
                <a:ea typeface="微软雅黑" pitchFamily="34" charset="-122"/>
              </a:rPr>
              <a:t> 1553 nm           3</a:t>
            </a:r>
          </a:p>
          <a:p>
            <a:pPr>
              <a:lnSpc>
                <a:spcPts val="1695"/>
              </a:lnSpc>
            </a:pPr>
            <a:r>
              <a:rPr kumimoji="1" lang="en-US" altLang="zh-CN" sz="1197" b="1" dirty="0">
                <a:latin typeface="微软雅黑" pitchFamily="34" charset="-122"/>
                <a:ea typeface="微软雅黑" pitchFamily="34" charset="-122"/>
              </a:rPr>
              <a:t> 1554 nm           4</a:t>
            </a:r>
          </a:p>
          <a:p>
            <a:pPr>
              <a:lnSpc>
                <a:spcPts val="1695"/>
              </a:lnSpc>
            </a:pPr>
            <a:r>
              <a:rPr kumimoji="1" lang="en-US" altLang="zh-CN" sz="1197" b="1" dirty="0">
                <a:latin typeface="微软雅黑" pitchFamily="34" charset="-122"/>
                <a:ea typeface="微软雅黑" pitchFamily="34" charset="-122"/>
              </a:rPr>
              <a:t> 1555 nm           5</a:t>
            </a:r>
          </a:p>
          <a:p>
            <a:pPr>
              <a:lnSpc>
                <a:spcPts val="1695"/>
              </a:lnSpc>
            </a:pPr>
            <a:r>
              <a:rPr kumimoji="1" lang="en-US" altLang="zh-CN" sz="1197" b="1" dirty="0">
                <a:latin typeface="微软雅黑" pitchFamily="34" charset="-122"/>
                <a:ea typeface="微软雅黑" pitchFamily="34" charset="-122"/>
              </a:rPr>
              <a:t> 1556 nm           6</a:t>
            </a:r>
          </a:p>
          <a:p>
            <a:pPr>
              <a:lnSpc>
                <a:spcPts val="1695"/>
              </a:lnSpc>
            </a:pPr>
            <a:r>
              <a:rPr kumimoji="1" lang="en-US" altLang="zh-CN" sz="1197" b="1" dirty="0">
                <a:latin typeface="微软雅黑" pitchFamily="34" charset="-122"/>
                <a:ea typeface="微软雅黑" pitchFamily="34" charset="-122"/>
              </a:rPr>
              <a:t> 1557 nm           7</a:t>
            </a:r>
          </a:p>
        </p:txBody>
      </p:sp>
      <p:sp>
        <p:nvSpPr>
          <p:cNvPr id="129" name="Text Box 3"/>
          <p:cNvSpPr txBox="1">
            <a:spLocks noChangeArrowheads="1"/>
          </p:cNvSpPr>
          <p:nvPr/>
        </p:nvSpPr>
        <p:spPr bwMode="auto">
          <a:xfrm>
            <a:off x="1534598" y="2689239"/>
            <a:ext cx="1693185" cy="183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695"/>
              </a:lnSpc>
            </a:pPr>
            <a:r>
              <a:rPr kumimoji="1" lang="en-US" altLang="zh-CN" sz="1197" b="1" dirty="0">
                <a:latin typeface="微软雅黑" pitchFamily="34" charset="-122"/>
                <a:ea typeface="微软雅黑" pitchFamily="34" charset="-122"/>
              </a:rPr>
              <a:t>0            1550 nm    </a:t>
            </a:r>
          </a:p>
          <a:p>
            <a:pPr>
              <a:lnSpc>
                <a:spcPts val="1695"/>
              </a:lnSpc>
            </a:pPr>
            <a:r>
              <a:rPr kumimoji="1" lang="en-US" altLang="zh-CN" sz="1197" b="1" dirty="0">
                <a:latin typeface="微软雅黑" pitchFamily="34" charset="-122"/>
                <a:ea typeface="微软雅黑" pitchFamily="34" charset="-122"/>
              </a:rPr>
              <a:t>1            1551 nm  </a:t>
            </a:r>
          </a:p>
          <a:p>
            <a:pPr>
              <a:lnSpc>
                <a:spcPts val="1695"/>
              </a:lnSpc>
            </a:pPr>
            <a:r>
              <a:rPr kumimoji="1" lang="en-US" altLang="zh-CN" sz="1197" b="1" dirty="0">
                <a:latin typeface="微软雅黑" pitchFamily="34" charset="-122"/>
                <a:ea typeface="微软雅黑" pitchFamily="34" charset="-122"/>
              </a:rPr>
              <a:t>2            1552 nm  </a:t>
            </a:r>
          </a:p>
          <a:p>
            <a:pPr>
              <a:lnSpc>
                <a:spcPts val="1695"/>
              </a:lnSpc>
            </a:pPr>
            <a:r>
              <a:rPr kumimoji="1" lang="en-US" altLang="zh-CN" sz="1197" b="1" dirty="0">
                <a:latin typeface="微软雅黑" pitchFamily="34" charset="-122"/>
                <a:ea typeface="微软雅黑" pitchFamily="34" charset="-122"/>
              </a:rPr>
              <a:t>3            1553 nm  </a:t>
            </a:r>
          </a:p>
          <a:p>
            <a:pPr>
              <a:lnSpc>
                <a:spcPts val="1695"/>
              </a:lnSpc>
            </a:pPr>
            <a:r>
              <a:rPr kumimoji="1" lang="en-US" altLang="zh-CN" sz="1197" b="1" dirty="0">
                <a:latin typeface="微软雅黑" pitchFamily="34" charset="-122"/>
                <a:ea typeface="微软雅黑" pitchFamily="34" charset="-122"/>
              </a:rPr>
              <a:t>4            1554 nm  </a:t>
            </a:r>
          </a:p>
          <a:p>
            <a:pPr>
              <a:lnSpc>
                <a:spcPts val="1695"/>
              </a:lnSpc>
            </a:pPr>
            <a:r>
              <a:rPr kumimoji="1" lang="en-US" altLang="zh-CN" sz="1197" b="1" dirty="0">
                <a:latin typeface="微软雅黑" pitchFamily="34" charset="-122"/>
                <a:ea typeface="微软雅黑" pitchFamily="34" charset="-122"/>
              </a:rPr>
              <a:t>5            1555 nm  </a:t>
            </a:r>
          </a:p>
          <a:p>
            <a:pPr>
              <a:lnSpc>
                <a:spcPts val="1695"/>
              </a:lnSpc>
            </a:pPr>
            <a:r>
              <a:rPr kumimoji="1" lang="en-US" altLang="zh-CN" sz="1197" b="1" dirty="0">
                <a:latin typeface="微软雅黑" pitchFamily="34" charset="-122"/>
                <a:ea typeface="微软雅黑" pitchFamily="34" charset="-122"/>
              </a:rPr>
              <a:t>6            1556 nm  </a:t>
            </a:r>
          </a:p>
          <a:p>
            <a:pPr>
              <a:lnSpc>
                <a:spcPts val="1695"/>
              </a:lnSpc>
            </a:pPr>
            <a:r>
              <a:rPr kumimoji="1" lang="en-US" altLang="zh-CN" sz="1197" b="1" dirty="0">
                <a:latin typeface="微软雅黑" pitchFamily="34" charset="-122"/>
                <a:ea typeface="微软雅黑" pitchFamily="34" charset="-122"/>
              </a:rPr>
              <a:t>7            1557 nm  </a:t>
            </a:r>
          </a:p>
        </p:txBody>
      </p:sp>
      <p:sp>
        <p:nvSpPr>
          <p:cNvPr id="130" name="Text Box 6"/>
          <p:cNvSpPr txBox="1">
            <a:spLocks noChangeArrowheads="1"/>
          </p:cNvSpPr>
          <p:nvPr/>
        </p:nvSpPr>
        <p:spPr bwMode="auto">
          <a:xfrm>
            <a:off x="1586322" y="4625441"/>
            <a:ext cx="1187252" cy="521767"/>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396" b="1" dirty="0">
                <a:solidFill>
                  <a:srgbClr val="000099"/>
                </a:solidFill>
                <a:ea typeface="黑体" pitchFamily="2" charset="-122"/>
              </a:rPr>
              <a:t>8 </a:t>
            </a:r>
            <a:r>
              <a:rPr kumimoji="1" lang="en-US" altLang="zh-CN" sz="1396" b="1" dirty="0">
                <a:solidFill>
                  <a:srgbClr val="000099"/>
                </a:solidFill>
                <a:ea typeface="黑体" pitchFamily="2" charset="-122"/>
                <a:sym typeface="Symbol" pitchFamily="18" charset="2"/>
              </a:rPr>
              <a:t> </a:t>
            </a:r>
            <a:r>
              <a:rPr kumimoji="1" lang="en-US" altLang="zh-CN" sz="1396" b="1" dirty="0">
                <a:solidFill>
                  <a:srgbClr val="000099"/>
                </a:solidFill>
                <a:ea typeface="黑体" pitchFamily="2" charset="-122"/>
              </a:rPr>
              <a:t>2.5 </a:t>
            </a:r>
            <a:r>
              <a:rPr kumimoji="1" lang="en-US" altLang="zh-CN" sz="1396" b="1" dirty="0" err="1">
                <a:solidFill>
                  <a:srgbClr val="000099"/>
                </a:solidFill>
                <a:ea typeface="黑体" pitchFamily="2" charset="-122"/>
              </a:rPr>
              <a:t>Gbit</a:t>
            </a:r>
            <a:r>
              <a:rPr kumimoji="1" lang="en-US" altLang="zh-CN" sz="1396" b="1" dirty="0">
                <a:solidFill>
                  <a:srgbClr val="000099"/>
                </a:solidFill>
                <a:ea typeface="黑体" pitchFamily="2" charset="-122"/>
              </a:rPr>
              <a:t>/s</a:t>
            </a:r>
          </a:p>
          <a:p>
            <a:r>
              <a:rPr kumimoji="1" lang="en-US" altLang="zh-CN" sz="1396" b="1" dirty="0">
                <a:solidFill>
                  <a:srgbClr val="000099"/>
                </a:solidFill>
                <a:ea typeface="黑体" pitchFamily="2" charset="-122"/>
              </a:rPr>
              <a:t>1310 nm</a:t>
            </a:r>
          </a:p>
        </p:txBody>
      </p:sp>
      <p:sp>
        <p:nvSpPr>
          <p:cNvPr id="131" name="Line 7"/>
          <p:cNvSpPr>
            <a:spLocks noChangeShapeType="1"/>
          </p:cNvSpPr>
          <p:nvPr/>
        </p:nvSpPr>
        <p:spPr bwMode="auto">
          <a:xfrm>
            <a:off x="6133027" y="2913365"/>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2" name="Line 8"/>
          <p:cNvSpPr>
            <a:spLocks noChangeShapeType="1"/>
          </p:cNvSpPr>
          <p:nvPr/>
        </p:nvSpPr>
        <p:spPr bwMode="auto">
          <a:xfrm>
            <a:off x="6133027" y="3132142"/>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3" name="Line 9"/>
          <p:cNvSpPr>
            <a:spLocks noChangeShapeType="1"/>
          </p:cNvSpPr>
          <p:nvPr/>
        </p:nvSpPr>
        <p:spPr bwMode="auto">
          <a:xfrm>
            <a:off x="6133027" y="3349928"/>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4" name="Line 10"/>
          <p:cNvSpPr>
            <a:spLocks noChangeShapeType="1"/>
          </p:cNvSpPr>
          <p:nvPr/>
        </p:nvSpPr>
        <p:spPr bwMode="auto">
          <a:xfrm>
            <a:off x="6133027" y="3569694"/>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5" name="Line 11"/>
          <p:cNvSpPr>
            <a:spLocks noChangeShapeType="1"/>
          </p:cNvSpPr>
          <p:nvPr/>
        </p:nvSpPr>
        <p:spPr bwMode="auto">
          <a:xfrm>
            <a:off x="6133027" y="3787479"/>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6" name="Line 12"/>
          <p:cNvSpPr>
            <a:spLocks noChangeShapeType="1"/>
          </p:cNvSpPr>
          <p:nvPr/>
        </p:nvSpPr>
        <p:spPr bwMode="auto">
          <a:xfrm>
            <a:off x="6133027" y="4007245"/>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7" name="Line 13"/>
          <p:cNvSpPr>
            <a:spLocks noChangeShapeType="1"/>
          </p:cNvSpPr>
          <p:nvPr/>
        </p:nvSpPr>
        <p:spPr bwMode="auto">
          <a:xfrm>
            <a:off x="6133027" y="4225032"/>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8" name="Line 14"/>
          <p:cNvSpPr>
            <a:spLocks noChangeShapeType="1"/>
          </p:cNvSpPr>
          <p:nvPr/>
        </p:nvSpPr>
        <p:spPr bwMode="auto">
          <a:xfrm>
            <a:off x="6133027" y="4444797"/>
            <a:ext cx="141239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39" name="Line 15"/>
          <p:cNvSpPr>
            <a:spLocks noChangeShapeType="1"/>
          </p:cNvSpPr>
          <p:nvPr/>
        </p:nvSpPr>
        <p:spPr bwMode="auto">
          <a:xfrm>
            <a:off x="1610587" y="2913365"/>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0" name="Line 16"/>
          <p:cNvSpPr>
            <a:spLocks noChangeShapeType="1"/>
          </p:cNvSpPr>
          <p:nvPr/>
        </p:nvSpPr>
        <p:spPr bwMode="auto">
          <a:xfrm>
            <a:off x="1610587" y="3132142"/>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1" name="Line 17"/>
          <p:cNvSpPr>
            <a:spLocks noChangeShapeType="1"/>
          </p:cNvSpPr>
          <p:nvPr/>
        </p:nvSpPr>
        <p:spPr bwMode="auto">
          <a:xfrm>
            <a:off x="1610587" y="3349928"/>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2" name="Line 18"/>
          <p:cNvSpPr>
            <a:spLocks noChangeShapeType="1"/>
          </p:cNvSpPr>
          <p:nvPr/>
        </p:nvSpPr>
        <p:spPr bwMode="auto">
          <a:xfrm>
            <a:off x="1610587" y="3569694"/>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3" name="Line 19"/>
          <p:cNvSpPr>
            <a:spLocks noChangeShapeType="1"/>
          </p:cNvSpPr>
          <p:nvPr/>
        </p:nvSpPr>
        <p:spPr bwMode="auto">
          <a:xfrm>
            <a:off x="1610587" y="3787479"/>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4" name="Line 20"/>
          <p:cNvSpPr>
            <a:spLocks noChangeShapeType="1"/>
          </p:cNvSpPr>
          <p:nvPr/>
        </p:nvSpPr>
        <p:spPr bwMode="auto">
          <a:xfrm>
            <a:off x="1610587" y="4007245"/>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5" name="Line 21"/>
          <p:cNvSpPr>
            <a:spLocks noChangeShapeType="1"/>
          </p:cNvSpPr>
          <p:nvPr/>
        </p:nvSpPr>
        <p:spPr bwMode="auto">
          <a:xfrm>
            <a:off x="1610587" y="4225032"/>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6" name="Line 22"/>
          <p:cNvSpPr>
            <a:spLocks noChangeShapeType="1"/>
          </p:cNvSpPr>
          <p:nvPr/>
        </p:nvSpPr>
        <p:spPr bwMode="auto">
          <a:xfrm>
            <a:off x="1610587" y="4444797"/>
            <a:ext cx="141239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47" name="Line 23"/>
          <p:cNvSpPr>
            <a:spLocks noChangeShapeType="1"/>
          </p:cNvSpPr>
          <p:nvPr/>
        </p:nvSpPr>
        <p:spPr bwMode="auto">
          <a:xfrm>
            <a:off x="3056224" y="3675617"/>
            <a:ext cx="303926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48" name="AutoShape 24"/>
          <p:cNvSpPr>
            <a:spLocks noChangeArrowheads="1"/>
          </p:cNvSpPr>
          <p:nvPr/>
        </p:nvSpPr>
        <p:spPr bwMode="auto">
          <a:xfrm rot="5400000">
            <a:off x="3635955" y="3572871"/>
            <a:ext cx="220756" cy="200544"/>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49" name="Rectangle 25"/>
          <p:cNvSpPr>
            <a:spLocks noChangeArrowheads="1"/>
          </p:cNvSpPr>
          <p:nvPr/>
        </p:nvSpPr>
        <p:spPr bwMode="auto">
          <a:xfrm>
            <a:off x="1917302" y="2852979"/>
            <a:ext cx="335670" cy="122752"/>
          </a:xfrm>
          <a:prstGeom prst="rect">
            <a:avLst/>
          </a:prstGeom>
          <a:solidFill>
            <a:srgbClr val="FFFFCC"/>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0" name="Rectangle 26"/>
          <p:cNvSpPr>
            <a:spLocks noChangeArrowheads="1"/>
          </p:cNvSpPr>
          <p:nvPr/>
        </p:nvSpPr>
        <p:spPr bwMode="auto">
          <a:xfrm>
            <a:off x="1917302" y="3070766"/>
            <a:ext cx="335670" cy="121762"/>
          </a:xfrm>
          <a:prstGeom prst="rect">
            <a:avLst/>
          </a:prstGeom>
          <a:solidFill>
            <a:srgbClr val="CCFF99"/>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1" name="Rectangle 27"/>
          <p:cNvSpPr>
            <a:spLocks noChangeArrowheads="1"/>
          </p:cNvSpPr>
          <p:nvPr/>
        </p:nvSpPr>
        <p:spPr bwMode="auto">
          <a:xfrm>
            <a:off x="1917302" y="3289542"/>
            <a:ext cx="335670" cy="121763"/>
          </a:xfrm>
          <a:prstGeom prst="rect">
            <a:avLst/>
          </a:prstGeom>
          <a:solidFill>
            <a:srgbClr val="CCCC00"/>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2" name="Rectangle 28"/>
          <p:cNvSpPr>
            <a:spLocks noChangeArrowheads="1"/>
          </p:cNvSpPr>
          <p:nvPr/>
        </p:nvSpPr>
        <p:spPr bwMode="auto">
          <a:xfrm>
            <a:off x="1917302" y="3508318"/>
            <a:ext cx="335670" cy="121762"/>
          </a:xfrm>
          <a:prstGeom prst="rect">
            <a:avLst/>
          </a:prstGeom>
          <a:solidFill>
            <a:srgbClr val="00CC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3" name="Rectangle 29"/>
          <p:cNvSpPr>
            <a:spLocks noChangeArrowheads="1"/>
          </p:cNvSpPr>
          <p:nvPr/>
        </p:nvSpPr>
        <p:spPr bwMode="auto">
          <a:xfrm>
            <a:off x="1917302" y="3727094"/>
            <a:ext cx="335670" cy="121763"/>
          </a:xfrm>
          <a:prstGeom prst="rect">
            <a:avLst/>
          </a:prstGeom>
          <a:solidFill>
            <a:srgbClr val="FF99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4" name="Rectangle 30"/>
          <p:cNvSpPr>
            <a:spLocks noChangeArrowheads="1"/>
          </p:cNvSpPr>
          <p:nvPr/>
        </p:nvSpPr>
        <p:spPr bwMode="auto">
          <a:xfrm>
            <a:off x="1917302" y="3945870"/>
            <a:ext cx="335670" cy="121762"/>
          </a:xfrm>
          <a:prstGeom prst="rect">
            <a:avLst/>
          </a:prstGeom>
          <a:solidFill>
            <a:srgbClr val="00CC00"/>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5" name="Rectangle 31"/>
          <p:cNvSpPr>
            <a:spLocks noChangeArrowheads="1"/>
          </p:cNvSpPr>
          <p:nvPr/>
        </p:nvSpPr>
        <p:spPr bwMode="auto">
          <a:xfrm>
            <a:off x="1917302" y="4164646"/>
            <a:ext cx="335670" cy="121763"/>
          </a:xfrm>
          <a:prstGeom prst="rect">
            <a:avLst/>
          </a:prstGeom>
          <a:solidFill>
            <a:srgbClr val="FF00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6" name="Rectangle 32"/>
          <p:cNvSpPr>
            <a:spLocks noChangeArrowheads="1"/>
          </p:cNvSpPr>
          <p:nvPr/>
        </p:nvSpPr>
        <p:spPr bwMode="auto">
          <a:xfrm>
            <a:off x="1917302" y="4382431"/>
            <a:ext cx="335670" cy="122752"/>
          </a:xfrm>
          <a:prstGeom prst="rect">
            <a:avLst/>
          </a:prstGeom>
          <a:solidFill>
            <a:srgbClr val="3399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7" name="Text Box 33"/>
          <p:cNvSpPr txBox="1">
            <a:spLocks noChangeArrowheads="1"/>
          </p:cNvSpPr>
          <p:nvPr/>
        </p:nvSpPr>
        <p:spPr bwMode="auto">
          <a:xfrm>
            <a:off x="3790838" y="3023250"/>
            <a:ext cx="86673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ea typeface="黑体" pitchFamily="2" charset="-122"/>
              </a:rPr>
              <a:t>20 </a:t>
            </a:r>
            <a:r>
              <a:rPr kumimoji="1" lang="en-US" altLang="zh-CN" sz="1396" b="1" dirty="0" err="1">
                <a:ea typeface="黑体" pitchFamily="2" charset="-122"/>
              </a:rPr>
              <a:t>Gbit</a:t>
            </a:r>
            <a:r>
              <a:rPr kumimoji="1" lang="en-US" altLang="zh-CN" sz="1396" b="1" dirty="0">
                <a:ea typeface="黑体" pitchFamily="2" charset="-122"/>
              </a:rPr>
              <a:t>/s</a:t>
            </a:r>
          </a:p>
        </p:txBody>
      </p:sp>
      <p:sp>
        <p:nvSpPr>
          <p:cNvPr id="158" name="AutoShape 34"/>
          <p:cNvSpPr>
            <a:spLocks noChangeArrowheads="1"/>
          </p:cNvSpPr>
          <p:nvPr/>
        </p:nvSpPr>
        <p:spPr bwMode="auto">
          <a:xfrm rot="16200000">
            <a:off x="2113557" y="3510710"/>
            <a:ext cx="2020460" cy="33674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59" name="AutoShape 35"/>
          <p:cNvSpPr>
            <a:spLocks noChangeArrowheads="1"/>
          </p:cNvSpPr>
          <p:nvPr/>
        </p:nvSpPr>
        <p:spPr bwMode="auto">
          <a:xfrm rot="5400000" flipH="1">
            <a:off x="4954963" y="3511247"/>
            <a:ext cx="2020460" cy="335670"/>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0" name="Rectangle 36"/>
          <p:cNvSpPr>
            <a:spLocks noChangeArrowheads="1"/>
          </p:cNvSpPr>
          <p:nvPr/>
        </p:nvSpPr>
        <p:spPr bwMode="auto">
          <a:xfrm>
            <a:off x="6883728" y="2852979"/>
            <a:ext cx="335671" cy="122752"/>
          </a:xfrm>
          <a:prstGeom prst="rect">
            <a:avLst/>
          </a:prstGeom>
          <a:solidFill>
            <a:srgbClr val="FFFFCC"/>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1" name="Rectangle 37"/>
          <p:cNvSpPr>
            <a:spLocks noChangeArrowheads="1"/>
          </p:cNvSpPr>
          <p:nvPr/>
        </p:nvSpPr>
        <p:spPr bwMode="auto">
          <a:xfrm>
            <a:off x="6883728" y="3070766"/>
            <a:ext cx="335671" cy="121762"/>
          </a:xfrm>
          <a:prstGeom prst="rect">
            <a:avLst/>
          </a:prstGeom>
          <a:solidFill>
            <a:srgbClr val="CCFF99"/>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2" name="Rectangle 38"/>
          <p:cNvSpPr>
            <a:spLocks noChangeArrowheads="1"/>
          </p:cNvSpPr>
          <p:nvPr/>
        </p:nvSpPr>
        <p:spPr bwMode="auto">
          <a:xfrm>
            <a:off x="6883728" y="3289542"/>
            <a:ext cx="335671" cy="121763"/>
          </a:xfrm>
          <a:prstGeom prst="rect">
            <a:avLst/>
          </a:prstGeom>
          <a:solidFill>
            <a:srgbClr val="CCCC00"/>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3" name="Rectangle 39"/>
          <p:cNvSpPr>
            <a:spLocks noChangeArrowheads="1"/>
          </p:cNvSpPr>
          <p:nvPr/>
        </p:nvSpPr>
        <p:spPr bwMode="auto">
          <a:xfrm>
            <a:off x="6883728" y="3508318"/>
            <a:ext cx="335671" cy="121762"/>
          </a:xfrm>
          <a:prstGeom prst="rect">
            <a:avLst/>
          </a:prstGeom>
          <a:solidFill>
            <a:srgbClr val="00CC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4" name="Rectangle 40"/>
          <p:cNvSpPr>
            <a:spLocks noChangeArrowheads="1"/>
          </p:cNvSpPr>
          <p:nvPr/>
        </p:nvSpPr>
        <p:spPr bwMode="auto">
          <a:xfrm>
            <a:off x="6883728" y="3727094"/>
            <a:ext cx="335671" cy="121763"/>
          </a:xfrm>
          <a:prstGeom prst="rect">
            <a:avLst/>
          </a:prstGeom>
          <a:solidFill>
            <a:srgbClr val="FF99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5" name="Rectangle 41"/>
          <p:cNvSpPr>
            <a:spLocks noChangeArrowheads="1"/>
          </p:cNvSpPr>
          <p:nvPr/>
        </p:nvSpPr>
        <p:spPr bwMode="auto">
          <a:xfrm>
            <a:off x="6883728" y="3945870"/>
            <a:ext cx="335671" cy="121762"/>
          </a:xfrm>
          <a:prstGeom prst="rect">
            <a:avLst/>
          </a:prstGeom>
          <a:solidFill>
            <a:srgbClr val="00CC00"/>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6" name="Rectangle 42"/>
          <p:cNvSpPr>
            <a:spLocks noChangeArrowheads="1"/>
          </p:cNvSpPr>
          <p:nvPr/>
        </p:nvSpPr>
        <p:spPr bwMode="auto">
          <a:xfrm>
            <a:off x="6883728" y="4164646"/>
            <a:ext cx="335671" cy="121763"/>
          </a:xfrm>
          <a:prstGeom prst="rect">
            <a:avLst/>
          </a:prstGeom>
          <a:solidFill>
            <a:srgbClr val="FF00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7" name="Rectangle 43"/>
          <p:cNvSpPr>
            <a:spLocks noChangeArrowheads="1"/>
          </p:cNvSpPr>
          <p:nvPr/>
        </p:nvSpPr>
        <p:spPr bwMode="auto">
          <a:xfrm>
            <a:off x="6883728" y="4382431"/>
            <a:ext cx="335671" cy="122752"/>
          </a:xfrm>
          <a:prstGeom prst="rect">
            <a:avLst/>
          </a:prstGeom>
          <a:solidFill>
            <a:srgbClr val="3399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8" name="AutoShape 44"/>
          <p:cNvSpPr>
            <a:spLocks noChangeArrowheads="1"/>
          </p:cNvSpPr>
          <p:nvPr/>
        </p:nvSpPr>
        <p:spPr bwMode="auto">
          <a:xfrm rot="5400000">
            <a:off x="4430089" y="3573407"/>
            <a:ext cx="220756" cy="199472"/>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69" name="AutoShape 45"/>
          <p:cNvSpPr>
            <a:spLocks noChangeArrowheads="1"/>
          </p:cNvSpPr>
          <p:nvPr/>
        </p:nvSpPr>
        <p:spPr bwMode="auto">
          <a:xfrm rot="5400000">
            <a:off x="5248891" y="3572871"/>
            <a:ext cx="220756" cy="200544"/>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396" b="1">
              <a:solidFill>
                <a:srgbClr val="000099"/>
              </a:solidFill>
              <a:ea typeface="黑体" pitchFamily="2" charset="-122"/>
            </a:endParaRPr>
          </a:p>
        </p:txBody>
      </p:sp>
      <p:sp>
        <p:nvSpPr>
          <p:cNvPr id="170" name="Line 46"/>
          <p:cNvSpPr>
            <a:spLocks noChangeShapeType="1"/>
          </p:cNvSpPr>
          <p:nvPr/>
        </p:nvSpPr>
        <p:spPr bwMode="auto">
          <a:xfrm flipH="1">
            <a:off x="4028918" y="3281621"/>
            <a:ext cx="86867" cy="388055"/>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71" name="Text Box 47"/>
          <p:cNvSpPr txBox="1">
            <a:spLocks noChangeArrowheads="1"/>
          </p:cNvSpPr>
          <p:nvPr/>
        </p:nvSpPr>
        <p:spPr bwMode="auto">
          <a:xfrm>
            <a:off x="2934579" y="3333500"/>
            <a:ext cx="390367" cy="828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596" b="1" dirty="0">
                <a:latin typeface="微软雅黑" pitchFamily="34" charset="-122"/>
                <a:ea typeface="微软雅黑" pitchFamily="34" charset="-122"/>
              </a:rPr>
              <a:t>复</a:t>
            </a:r>
          </a:p>
          <a:p>
            <a:pPr algn="l"/>
            <a:r>
              <a:rPr kumimoji="1" lang="zh-CN" altLang="en-US" sz="1596" b="1" dirty="0">
                <a:latin typeface="微软雅黑" pitchFamily="34" charset="-122"/>
                <a:ea typeface="微软雅黑" pitchFamily="34" charset="-122"/>
              </a:rPr>
              <a:t>用</a:t>
            </a:r>
          </a:p>
          <a:p>
            <a:pPr algn="l"/>
            <a:r>
              <a:rPr kumimoji="1" lang="zh-CN" altLang="en-US" sz="1596" b="1" dirty="0">
                <a:latin typeface="微软雅黑" pitchFamily="34" charset="-122"/>
                <a:ea typeface="微软雅黑" pitchFamily="34" charset="-122"/>
              </a:rPr>
              <a:t>器</a:t>
            </a:r>
          </a:p>
        </p:txBody>
      </p:sp>
      <p:sp>
        <p:nvSpPr>
          <p:cNvPr id="172" name="Text Box 48"/>
          <p:cNvSpPr txBox="1">
            <a:spLocks noChangeArrowheads="1"/>
          </p:cNvSpPr>
          <p:nvPr/>
        </p:nvSpPr>
        <p:spPr bwMode="auto">
          <a:xfrm>
            <a:off x="5769168" y="3333500"/>
            <a:ext cx="390367" cy="828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596" b="1" dirty="0">
                <a:latin typeface="微软雅黑" pitchFamily="34" charset="-122"/>
                <a:ea typeface="微软雅黑" pitchFamily="34" charset="-122"/>
              </a:rPr>
              <a:t>分</a:t>
            </a:r>
          </a:p>
          <a:p>
            <a:pPr algn="l"/>
            <a:r>
              <a:rPr kumimoji="1" lang="zh-CN" altLang="en-US" sz="1596" b="1" dirty="0">
                <a:latin typeface="微软雅黑" pitchFamily="34" charset="-122"/>
                <a:ea typeface="微软雅黑" pitchFamily="34" charset="-122"/>
              </a:rPr>
              <a:t>用</a:t>
            </a:r>
          </a:p>
          <a:p>
            <a:pPr algn="l"/>
            <a:r>
              <a:rPr kumimoji="1" lang="zh-CN" altLang="en-US" sz="1596" b="1" dirty="0">
                <a:latin typeface="微软雅黑" pitchFamily="34" charset="-122"/>
                <a:ea typeface="微软雅黑" pitchFamily="34" charset="-122"/>
              </a:rPr>
              <a:t>器</a:t>
            </a:r>
          </a:p>
        </p:txBody>
      </p:sp>
      <p:sp>
        <p:nvSpPr>
          <p:cNvPr id="173" name="Text Box 49"/>
          <p:cNvSpPr txBox="1">
            <a:spLocks noChangeArrowheads="1"/>
          </p:cNvSpPr>
          <p:nvPr/>
        </p:nvSpPr>
        <p:spPr bwMode="auto">
          <a:xfrm>
            <a:off x="4586583" y="3085616"/>
            <a:ext cx="56563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ea typeface="黑体" pitchFamily="2" charset="-122"/>
              </a:rPr>
              <a:t>EDFA</a:t>
            </a:r>
          </a:p>
        </p:txBody>
      </p:sp>
      <p:sp>
        <p:nvSpPr>
          <p:cNvPr id="174" name="Line 50"/>
          <p:cNvSpPr>
            <a:spLocks noChangeShapeType="1"/>
          </p:cNvSpPr>
          <p:nvPr/>
        </p:nvSpPr>
        <p:spPr bwMode="auto">
          <a:xfrm flipH="1">
            <a:off x="4559770" y="3342009"/>
            <a:ext cx="295992" cy="26926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75" name="Line 51"/>
          <p:cNvSpPr>
            <a:spLocks noChangeShapeType="1"/>
          </p:cNvSpPr>
          <p:nvPr/>
        </p:nvSpPr>
        <p:spPr bwMode="auto">
          <a:xfrm>
            <a:off x="3712551" y="3832026"/>
            <a:ext cx="0" cy="1227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76" name="Line 52"/>
          <p:cNvSpPr>
            <a:spLocks noChangeShapeType="1"/>
          </p:cNvSpPr>
          <p:nvPr/>
        </p:nvSpPr>
        <p:spPr bwMode="auto">
          <a:xfrm>
            <a:off x="4519019" y="3832026"/>
            <a:ext cx="0" cy="1227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77" name="Line 53"/>
          <p:cNvSpPr>
            <a:spLocks noChangeShapeType="1"/>
          </p:cNvSpPr>
          <p:nvPr/>
        </p:nvSpPr>
        <p:spPr bwMode="auto">
          <a:xfrm>
            <a:off x="3710405" y="3892413"/>
            <a:ext cx="807541"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ea typeface="黑体" pitchFamily="2" charset="-122"/>
            </a:endParaRPr>
          </a:p>
        </p:txBody>
      </p:sp>
      <p:sp>
        <p:nvSpPr>
          <p:cNvPr id="179" name="Text Box 55"/>
          <p:cNvSpPr txBox="1">
            <a:spLocks noChangeArrowheads="1"/>
          </p:cNvSpPr>
          <p:nvPr/>
        </p:nvSpPr>
        <p:spPr bwMode="auto">
          <a:xfrm>
            <a:off x="1687340" y="2290842"/>
            <a:ext cx="797996"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197" b="1" dirty="0">
                <a:latin typeface="微软雅黑" pitchFamily="34" charset="-122"/>
                <a:ea typeface="微软雅黑" pitchFamily="34" charset="-122"/>
              </a:rPr>
              <a:t>光调制器</a:t>
            </a:r>
          </a:p>
        </p:txBody>
      </p:sp>
      <p:sp>
        <p:nvSpPr>
          <p:cNvPr id="180" name="Line 56"/>
          <p:cNvSpPr>
            <a:spLocks noChangeShapeType="1"/>
          </p:cNvSpPr>
          <p:nvPr/>
        </p:nvSpPr>
        <p:spPr bwMode="auto">
          <a:xfrm>
            <a:off x="2083674" y="2533491"/>
            <a:ext cx="0" cy="3194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81" name="Text Box 57"/>
          <p:cNvSpPr txBox="1">
            <a:spLocks noChangeArrowheads="1"/>
          </p:cNvSpPr>
          <p:nvPr/>
        </p:nvSpPr>
        <p:spPr bwMode="auto">
          <a:xfrm>
            <a:off x="6654401" y="2300340"/>
            <a:ext cx="797996"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197" b="1" dirty="0">
                <a:latin typeface="微软雅黑" pitchFamily="34" charset="-122"/>
                <a:ea typeface="微软雅黑" pitchFamily="34" charset="-122"/>
              </a:rPr>
              <a:t>光解调器</a:t>
            </a:r>
          </a:p>
        </p:txBody>
      </p:sp>
      <p:sp>
        <p:nvSpPr>
          <p:cNvPr id="182" name="Line 58"/>
          <p:cNvSpPr>
            <a:spLocks noChangeShapeType="1"/>
          </p:cNvSpPr>
          <p:nvPr/>
        </p:nvSpPr>
        <p:spPr bwMode="auto">
          <a:xfrm>
            <a:off x="7044578" y="2533491"/>
            <a:ext cx="0" cy="3194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ea typeface="黑体" pitchFamily="2" charset="-122"/>
            </a:endParaRPr>
          </a:p>
        </p:txBody>
      </p:sp>
      <p:sp>
        <p:nvSpPr>
          <p:cNvPr id="183" name="Text Box 6"/>
          <p:cNvSpPr txBox="1">
            <a:spLocks noChangeArrowheads="1"/>
          </p:cNvSpPr>
          <p:nvPr/>
        </p:nvSpPr>
        <p:spPr bwMode="auto">
          <a:xfrm>
            <a:off x="6503154" y="4625441"/>
            <a:ext cx="1200164" cy="521767"/>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396" b="1" dirty="0">
                <a:solidFill>
                  <a:srgbClr val="000099"/>
                </a:solidFill>
                <a:ea typeface="黑体" pitchFamily="2" charset="-122"/>
              </a:rPr>
              <a:t>8 </a:t>
            </a:r>
            <a:r>
              <a:rPr kumimoji="1" lang="en-US" altLang="zh-CN" sz="1396" b="1" dirty="0">
                <a:solidFill>
                  <a:srgbClr val="000099"/>
                </a:solidFill>
                <a:ea typeface="黑体" pitchFamily="2" charset="-122"/>
                <a:sym typeface="Symbol" pitchFamily="18" charset="2"/>
              </a:rPr>
              <a:t> </a:t>
            </a:r>
            <a:r>
              <a:rPr kumimoji="1" lang="en-US" altLang="zh-CN" sz="1396" b="1" dirty="0">
                <a:solidFill>
                  <a:srgbClr val="000099"/>
                </a:solidFill>
                <a:ea typeface="黑体" pitchFamily="2" charset="-122"/>
              </a:rPr>
              <a:t>2.5 </a:t>
            </a:r>
            <a:r>
              <a:rPr kumimoji="1" lang="en-US" altLang="zh-CN" sz="1396" b="1" dirty="0" err="1">
                <a:solidFill>
                  <a:srgbClr val="000099"/>
                </a:solidFill>
                <a:ea typeface="黑体" pitchFamily="2" charset="-122"/>
              </a:rPr>
              <a:t>Gbit</a:t>
            </a:r>
            <a:r>
              <a:rPr kumimoji="1" lang="en-US" altLang="zh-CN" sz="1396" b="1" dirty="0">
                <a:solidFill>
                  <a:srgbClr val="000099"/>
                </a:solidFill>
                <a:ea typeface="黑体" pitchFamily="2" charset="-122"/>
              </a:rPr>
              <a:t>/s</a:t>
            </a:r>
          </a:p>
          <a:p>
            <a:r>
              <a:rPr kumimoji="1" lang="en-US" altLang="zh-CN" sz="1396" b="1" dirty="0">
                <a:solidFill>
                  <a:srgbClr val="000099"/>
                </a:solidFill>
                <a:ea typeface="黑体" pitchFamily="2" charset="-122"/>
              </a:rPr>
              <a:t>1310 nm</a:t>
            </a:r>
          </a:p>
        </p:txBody>
      </p:sp>
      <p:sp>
        <p:nvSpPr>
          <p:cNvPr id="185" name="矩形 184"/>
          <p:cNvSpPr/>
          <p:nvPr/>
        </p:nvSpPr>
        <p:spPr>
          <a:xfrm>
            <a:off x="3737114" y="4820471"/>
            <a:ext cx="1795492" cy="368306"/>
          </a:xfrm>
          <a:prstGeom prst="rect">
            <a:avLst/>
          </a:prstGeom>
        </p:spPr>
        <p:txBody>
          <a:bodyPr wrap="none">
            <a:spAutoFit/>
          </a:bodyPr>
          <a:lstStyle/>
          <a:p>
            <a:pPr algn="ctr"/>
            <a:r>
              <a:rPr lang="zh-CN" altLang="en-US" sz="1795" b="1" dirty="0">
                <a:latin typeface="微软雅黑" pitchFamily="34" charset="-122"/>
                <a:ea typeface="微软雅黑" pitchFamily="34" charset="-122"/>
              </a:rPr>
              <a:t>波分复用的概念</a:t>
            </a:r>
          </a:p>
        </p:txBody>
      </p:sp>
      <p:sp>
        <p:nvSpPr>
          <p:cNvPr id="186" name="矩形 185"/>
          <p:cNvSpPr/>
          <p:nvPr/>
        </p:nvSpPr>
        <p:spPr>
          <a:xfrm>
            <a:off x="3321044" y="2038002"/>
            <a:ext cx="2382535" cy="736612"/>
          </a:xfrm>
          <a:prstGeom prst="rect">
            <a:avLst/>
          </a:prstGeom>
          <a:solidFill>
            <a:schemeClr val="bg1"/>
          </a:solidFill>
          <a:ln>
            <a:noFill/>
          </a:ln>
        </p:spPr>
        <p:txBody>
          <a:bodyPr wrap="square">
            <a:spAutoFit/>
          </a:bodyPr>
          <a:lstStyle/>
          <a:p>
            <a:r>
              <a:rPr lang="zh-CN" altLang="en-US" sz="1396" b="1" dirty="0">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751771" y="3873017"/>
            <a:ext cx="72925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ea typeface="黑体" pitchFamily="2" charset="-122"/>
              </a:rPr>
              <a:t>120 km</a:t>
            </a:r>
          </a:p>
        </p:txBody>
      </p:sp>
    </p:spTree>
    <p:extLst>
      <p:ext uri="{BB962C8B-B14F-4D97-AF65-F5344CB8AC3E}">
        <p14:creationId xmlns:p14="http://schemas.microsoft.com/office/powerpoint/2010/main" val="288875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43630" y="2907972"/>
            <a:ext cx="8031341"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机械特性 </a:t>
            </a:r>
            <a:r>
              <a:rPr lang="zh-CN" altLang="en-US" sz="1994" b="1" dirty="0">
                <a:latin typeface="微软雅黑" pitchFamily="34" charset="-122"/>
                <a:ea typeface="微软雅黑" pitchFamily="34" charset="-122"/>
              </a:rPr>
              <a:t>：指明接口所用接线器的形状和尺寸、引线数目和排列、固定和锁定装置等。</a:t>
            </a:r>
          </a:p>
          <a:p>
            <a:pPr marL="341940" indent="-34194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电气特性</a:t>
            </a:r>
            <a:r>
              <a:rPr lang="zh-CN" altLang="en-US" sz="1994" b="1" dirty="0">
                <a:latin typeface="微软雅黑" pitchFamily="34" charset="-122"/>
                <a:ea typeface="微软雅黑" pitchFamily="34" charset="-122"/>
              </a:rPr>
              <a:t>：指明在接口电缆的各条线上出现的电压的范围。</a:t>
            </a:r>
          </a:p>
          <a:p>
            <a:pPr marL="341940" indent="-34194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功能特性</a:t>
            </a:r>
            <a:r>
              <a:rPr lang="zh-CN" altLang="en-US" sz="1994" b="1" dirty="0">
                <a:latin typeface="微软雅黑" pitchFamily="34" charset="-122"/>
                <a:ea typeface="微软雅黑" pitchFamily="34" charset="-122"/>
              </a:rPr>
              <a:t>：指明某条线上出现的某一电平的电压的意义。</a:t>
            </a:r>
          </a:p>
          <a:p>
            <a:pPr marL="341940" indent="-34194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过程特性 </a:t>
            </a:r>
            <a:r>
              <a:rPr lang="zh-CN" altLang="en-US" sz="1994" b="1" dirty="0">
                <a:latin typeface="微软雅黑" pitchFamily="34" charset="-122"/>
                <a:ea typeface="微软雅黑" pitchFamily="34" charset="-122"/>
              </a:rPr>
              <a:t>：指明对于不同功能的各种可能事件的出现顺序。 </a:t>
            </a:r>
          </a:p>
        </p:txBody>
      </p:sp>
      <p:sp>
        <p:nvSpPr>
          <p:cNvPr id="6" name="AutoShape 5"/>
          <p:cNvSpPr>
            <a:spLocks noChangeArrowheads="1"/>
          </p:cNvSpPr>
          <p:nvPr/>
        </p:nvSpPr>
        <p:spPr bwMode="auto">
          <a:xfrm>
            <a:off x="543630" y="1693799"/>
            <a:ext cx="8031341"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7" name="Rectangle 6"/>
          <p:cNvSpPr>
            <a:spLocks noChangeArrowheads="1"/>
          </p:cNvSpPr>
          <p:nvPr/>
        </p:nvSpPr>
        <p:spPr bwMode="auto">
          <a:xfrm>
            <a:off x="3452172" y="1660680"/>
            <a:ext cx="223029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物理层的主要任务</a:t>
            </a:r>
            <a:endParaRPr lang="fr-FR" altLang="zh-CN" sz="1994" b="1" dirty="0">
              <a:solidFill>
                <a:schemeClr val="bg1"/>
              </a:solidFill>
              <a:latin typeface="微软雅黑" pitchFamily="34" charset="-122"/>
              <a:ea typeface="微软雅黑" pitchFamily="34" charset="-122"/>
            </a:endParaRPr>
          </a:p>
        </p:txBody>
      </p:sp>
      <p:sp>
        <p:nvSpPr>
          <p:cNvPr id="10" name="对角圆角矩形 9"/>
          <p:cNvSpPr/>
          <p:nvPr/>
        </p:nvSpPr>
        <p:spPr>
          <a:xfrm>
            <a:off x="543630" y="2245762"/>
            <a:ext cx="8031341" cy="635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 name="矩形 10"/>
          <p:cNvSpPr/>
          <p:nvPr/>
        </p:nvSpPr>
        <p:spPr>
          <a:xfrm>
            <a:off x="756327" y="2360391"/>
            <a:ext cx="6579942" cy="437364"/>
          </a:xfrm>
          <a:prstGeom prst="rect">
            <a:avLst/>
          </a:prstGeom>
        </p:spPr>
        <p:txBody>
          <a:bodyPr wrap="square">
            <a:spAutoFit/>
          </a:bodyPr>
          <a:lstStyle/>
          <a:p>
            <a:pPr>
              <a:lnSpc>
                <a:spcPts val="2692"/>
              </a:lnSpc>
              <a:spcBef>
                <a:spcPts val="598"/>
              </a:spcBef>
            </a:pPr>
            <a:r>
              <a:rPr lang="zh-CN" altLang="en-US" sz="1795"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p14="http://schemas.microsoft.com/office/powerpoint/2010/main" val="1402906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3630" y="2313507"/>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33" name="Rectangle 6"/>
          <p:cNvSpPr>
            <a:spLocks noChangeArrowheads="1"/>
          </p:cNvSpPr>
          <p:nvPr/>
        </p:nvSpPr>
        <p:spPr bwMode="auto">
          <a:xfrm>
            <a:off x="639712" y="2280471"/>
            <a:ext cx="7985077"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2.4.3   </a:t>
            </a:r>
            <a:r>
              <a:rPr lang="zh-CN" altLang="en-US" sz="2393" b="1" dirty="0">
                <a:solidFill>
                  <a:schemeClr val="bg1"/>
                </a:solidFill>
                <a:latin typeface="微软雅黑" pitchFamily="34" charset="-122"/>
                <a:ea typeface="微软雅黑" pitchFamily="34" charset="-122"/>
              </a:rPr>
              <a:t>码分复用 </a:t>
            </a:r>
            <a:r>
              <a:rPr lang="en-US" altLang="zh-CN" sz="2393" b="1" dirty="0">
                <a:solidFill>
                  <a:schemeClr val="bg1"/>
                </a:solidFill>
                <a:latin typeface="微软雅黑" pitchFamily="34" charset="-122"/>
                <a:ea typeface="微软雅黑" pitchFamily="34" charset="-122"/>
              </a:rPr>
              <a:t>CDM  (Code Division Multiplexing) </a:t>
            </a:r>
            <a:endParaRPr lang="zh-CN" altLang="en-US" sz="2393" b="1" dirty="0">
              <a:solidFill>
                <a:schemeClr val="bg1"/>
              </a:solidFill>
              <a:latin typeface="微软雅黑" pitchFamily="34" charset="-122"/>
              <a:ea typeface="微软雅黑" pitchFamily="34" charset="-122"/>
            </a:endParaRPr>
          </a:p>
        </p:txBody>
      </p:sp>
      <p:sp>
        <p:nvSpPr>
          <p:cNvPr id="34" name="Rectangle 8"/>
          <p:cNvSpPr>
            <a:spLocks noChangeArrowheads="1"/>
          </p:cNvSpPr>
          <p:nvPr/>
        </p:nvSpPr>
        <p:spPr bwMode="auto">
          <a:xfrm>
            <a:off x="543630" y="2768457"/>
            <a:ext cx="8031341" cy="178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常用的名词是</a:t>
            </a:r>
            <a:r>
              <a:rPr lang="zh-CN" altLang="en-US" sz="1994" b="1" dirty="0">
                <a:solidFill>
                  <a:srgbClr val="0000FF"/>
                </a:solidFill>
                <a:latin typeface="微软雅黑" pitchFamily="34" charset="-122"/>
                <a:ea typeface="微软雅黑" pitchFamily="34" charset="-122"/>
              </a:rPr>
              <a:t>码分多址</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CDMA (Code Division Multiple Access)</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各用户使用经过特殊挑选的不同码型，因此彼此不会造成干扰。</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3017656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5416" y="1496575"/>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2913969" y="1463456"/>
            <a:ext cx="330931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码片序列</a:t>
            </a:r>
            <a:r>
              <a:rPr lang="en-US" altLang="zh-CN" sz="1994" b="1" dirty="0">
                <a:solidFill>
                  <a:schemeClr val="bg1"/>
                </a:solidFill>
                <a:latin typeface="微软雅黑" pitchFamily="34" charset="-122"/>
                <a:ea typeface="微软雅黑" pitchFamily="34" charset="-122"/>
              </a:rPr>
              <a:t>(chip sequence) </a:t>
            </a:r>
            <a:endParaRPr lang="zh-CN" altLang="en-US" sz="1994"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5417" y="1857146"/>
            <a:ext cx="8026417" cy="34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每一个比特时间划分为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个短的间隔，称为</a:t>
            </a:r>
            <a:r>
              <a:rPr lang="zh-CN" altLang="en-US" sz="1994" b="1" dirty="0">
                <a:solidFill>
                  <a:srgbClr val="0000FF"/>
                </a:solidFill>
                <a:latin typeface="微软雅黑" pitchFamily="34" charset="-122"/>
                <a:ea typeface="微软雅黑" pitchFamily="34" charset="-122"/>
              </a:rPr>
              <a:t>码片</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(chip)</a:t>
            </a:r>
            <a:r>
              <a:rPr lang="zh-CN" altLang="en-US" sz="1994" b="1" dirty="0">
                <a:latin typeface="微软雅黑" pitchFamily="34" charset="-122"/>
                <a:ea typeface="微软雅黑" pitchFamily="34" charset="-122"/>
              </a:rPr>
              <a:t>。</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每个站被指派一个唯一的 </a:t>
            </a:r>
            <a:r>
              <a:rPr lang="en-US" altLang="zh-CN" sz="1994" b="1" i="1" dirty="0">
                <a:latin typeface="微软雅黑" pitchFamily="34" charset="-122"/>
                <a:ea typeface="微软雅黑" pitchFamily="34" charset="-122"/>
              </a:rPr>
              <a:t>m</a:t>
            </a:r>
            <a:r>
              <a:rPr lang="en-US" altLang="zh-CN" sz="1994" b="1" dirty="0">
                <a:latin typeface="微软雅黑" pitchFamily="34" charset="-122"/>
                <a:ea typeface="微软雅黑" pitchFamily="34" charset="-122"/>
              </a:rPr>
              <a:t> bit </a:t>
            </a:r>
            <a:r>
              <a:rPr lang="zh-CN" altLang="en-US" sz="1994" b="1" dirty="0">
                <a:solidFill>
                  <a:srgbClr val="0000FF"/>
                </a:solidFill>
                <a:latin typeface="微软雅黑" pitchFamily="34" charset="-122"/>
                <a:ea typeface="微软雅黑" pitchFamily="34" charset="-122"/>
              </a:rPr>
              <a:t>码片序列</a:t>
            </a:r>
            <a:r>
              <a:rPr lang="zh-CN" altLang="en-US" sz="1994" b="1" dirty="0">
                <a:latin typeface="微软雅黑" pitchFamily="34" charset="-122"/>
                <a:ea typeface="微软雅黑" pitchFamily="34" charset="-122"/>
              </a:rPr>
              <a:t>。</a:t>
            </a:r>
          </a:p>
          <a:p>
            <a:pPr marL="623724" indent="-359354"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如发送比特 </a:t>
            </a:r>
            <a:r>
              <a:rPr lang="en-US" altLang="zh-CN" sz="1994" b="1" dirty="0">
                <a:solidFill>
                  <a:srgbClr val="0000FF"/>
                </a:solidFill>
                <a:latin typeface="微软雅黑" pitchFamily="34" charset="-122"/>
                <a:ea typeface="微软雅黑" pitchFamily="34" charset="-122"/>
              </a:rPr>
              <a:t>1</a:t>
            </a:r>
            <a:r>
              <a:rPr lang="zh-CN" altLang="en-US" sz="1994" b="1" dirty="0">
                <a:solidFill>
                  <a:srgbClr val="0000FF"/>
                </a:solidFill>
                <a:latin typeface="微软雅黑" pitchFamily="34" charset="-122"/>
                <a:ea typeface="微软雅黑" pitchFamily="34" charset="-122"/>
              </a:rPr>
              <a:t>，则发送自己的 </a:t>
            </a:r>
            <a:r>
              <a:rPr lang="en-US" altLang="zh-CN" sz="1994" b="1" i="1" dirty="0">
                <a:solidFill>
                  <a:srgbClr val="0000FF"/>
                </a:solidFill>
                <a:latin typeface="微软雅黑" pitchFamily="34" charset="-122"/>
                <a:ea typeface="微软雅黑" pitchFamily="34" charset="-122"/>
              </a:rPr>
              <a:t>m</a:t>
            </a:r>
            <a:r>
              <a:rPr lang="en-US" altLang="zh-CN" sz="1994" b="1" dirty="0">
                <a:solidFill>
                  <a:srgbClr val="0000FF"/>
                </a:solidFill>
                <a:latin typeface="微软雅黑" pitchFamily="34" charset="-122"/>
                <a:ea typeface="微软雅黑" pitchFamily="34" charset="-122"/>
              </a:rPr>
              <a:t> bit </a:t>
            </a:r>
            <a:r>
              <a:rPr lang="zh-CN" altLang="en-US" sz="1994" b="1" dirty="0">
                <a:solidFill>
                  <a:srgbClr val="0000FF"/>
                </a:solidFill>
                <a:latin typeface="微软雅黑" pitchFamily="34" charset="-122"/>
                <a:ea typeface="微软雅黑" pitchFamily="34" charset="-122"/>
              </a:rPr>
              <a:t>码片序列。</a:t>
            </a:r>
          </a:p>
          <a:p>
            <a:pPr marL="623724" indent="-359354"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如发送比特 </a:t>
            </a:r>
            <a:r>
              <a:rPr lang="en-US" altLang="zh-CN" sz="1994" b="1" dirty="0">
                <a:solidFill>
                  <a:srgbClr val="0000FF"/>
                </a:solidFill>
                <a:latin typeface="微软雅黑" pitchFamily="34" charset="-122"/>
                <a:ea typeface="微软雅黑" pitchFamily="34" charset="-122"/>
              </a:rPr>
              <a:t>0</a:t>
            </a:r>
            <a:r>
              <a:rPr lang="zh-CN" altLang="en-US" sz="1994" b="1" dirty="0">
                <a:solidFill>
                  <a:srgbClr val="0000FF"/>
                </a:solidFill>
                <a:latin typeface="微软雅黑" pitchFamily="34" charset="-122"/>
                <a:ea typeface="微软雅黑" pitchFamily="34" charset="-122"/>
              </a:rPr>
              <a:t>，则发送该码片序列的二进制反码。 </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例如，</a:t>
            </a:r>
            <a:r>
              <a:rPr lang="en-US" altLang="zh-CN" sz="1994" b="1" dirty="0">
                <a:latin typeface="微软雅黑" pitchFamily="34" charset="-122"/>
                <a:ea typeface="微软雅黑" pitchFamily="34" charset="-122"/>
              </a:rPr>
              <a:t>S </a:t>
            </a:r>
            <a:r>
              <a:rPr lang="zh-CN" altLang="en-US" sz="1994" b="1" dirty="0">
                <a:latin typeface="微软雅黑" pitchFamily="34" charset="-122"/>
                <a:ea typeface="微软雅黑" pitchFamily="34" charset="-122"/>
              </a:rPr>
              <a:t>站的 </a:t>
            </a:r>
            <a:r>
              <a:rPr lang="en-US" altLang="zh-CN" sz="1994" b="1" dirty="0">
                <a:latin typeface="微软雅黑" pitchFamily="34" charset="-122"/>
                <a:ea typeface="微软雅黑" pitchFamily="34" charset="-122"/>
              </a:rPr>
              <a:t>8 bit </a:t>
            </a:r>
            <a:r>
              <a:rPr lang="zh-CN" altLang="en-US" sz="1994" b="1" dirty="0">
                <a:latin typeface="微软雅黑" pitchFamily="34" charset="-122"/>
                <a:ea typeface="微软雅黑" pitchFamily="34" charset="-122"/>
              </a:rPr>
              <a:t>码片序列是 </a:t>
            </a:r>
            <a:r>
              <a:rPr lang="en-US" altLang="zh-CN" sz="1994" b="1" dirty="0">
                <a:latin typeface="微软雅黑" pitchFamily="34" charset="-122"/>
                <a:ea typeface="微软雅黑" pitchFamily="34" charset="-122"/>
              </a:rPr>
              <a:t>00011011</a:t>
            </a:r>
            <a:r>
              <a:rPr lang="zh-CN" altLang="en-US" sz="1994" b="1" dirty="0">
                <a:latin typeface="微软雅黑" pitchFamily="34" charset="-122"/>
                <a:ea typeface="微软雅黑" pitchFamily="34" charset="-122"/>
              </a:rPr>
              <a:t>。</a:t>
            </a:r>
          </a:p>
          <a:p>
            <a:pPr marL="623724" indent="-359354"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发送比特 </a:t>
            </a:r>
            <a:r>
              <a:rPr lang="en-US" altLang="zh-CN" sz="1994" b="1" dirty="0">
                <a:solidFill>
                  <a:srgbClr val="0000FF"/>
                </a:solidFill>
                <a:latin typeface="微软雅黑" pitchFamily="34" charset="-122"/>
                <a:ea typeface="微软雅黑" pitchFamily="34" charset="-122"/>
              </a:rPr>
              <a:t>1 </a:t>
            </a:r>
            <a:r>
              <a:rPr lang="zh-CN" altLang="en-US" sz="1994" b="1" dirty="0">
                <a:solidFill>
                  <a:srgbClr val="0000FF"/>
                </a:solidFill>
                <a:latin typeface="微软雅黑" pitchFamily="34" charset="-122"/>
                <a:ea typeface="微软雅黑" pitchFamily="34" charset="-122"/>
              </a:rPr>
              <a:t>时，就发送序列 </a:t>
            </a:r>
            <a:r>
              <a:rPr lang="en-US" altLang="zh-CN" sz="1994" b="1" dirty="0">
                <a:solidFill>
                  <a:srgbClr val="0000FF"/>
                </a:solidFill>
                <a:latin typeface="微软雅黑" pitchFamily="34" charset="-122"/>
                <a:ea typeface="微软雅黑" pitchFamily="34" charset="-122"/>
              </a:rPr>
              <a:t>00011011</a:t>
            </a:r>
            <a:r>
              <a:rPr lang="zh-CN" altLang="en-US" sz="1994" b="1" dirty="0">
                <a:solidFill>
                  <a:srgbClr val="0000FF"/>
                </a:solidFill>
                <a:latin typeface="微软雅黑" pitchFamily="34" charset="-122"/>
                <a:ea typeface="微软雅黑" pitchFamily="34" charset="-122"/>
              </a:rPr>
              <a:t>，</a:t>
            </a:r>
          </a:p>
          <a:p>
            <a:pPr marL="623724" indent="-359354" eaLnBrk="0" hangingPunct="0">
              <a:lnSpc>
                <a:spcPts val="3291"/>
              </a:lnSpc>
              <a:buClr>
                <a:srgbClr val="7030A0"/>
              </a:buClr>
              <a:buFont typeface="+mj-lt"/>
              <a:buAutoNum type="arabicPeriod"/>
            </a:pPr>
            <a:r>
              <a:rPr lang="zh-CN" altLang="en-US" sz="1994" b="1" dirty="0">
                <a:solidFill>
                  <a:srgbClr val="0000FF"/>
                </a:solidFill>
                <a:latin typeface="微软雅黑" pitchFamily="34" charset="-122"/>
                <a:ea typeface="微软雅黑" pitchFamily="34" charset="-122"/>
              </a:rPr>
              <a:t>发送比特 </a:t>
            </a:r>
            <a:r>
              <a:rPr lang="en-US" altLang="zh-CN" sz="1994" b="1" dirty="0">
                <a:solidFill>
                  <a:srgbClr val="0000FF"/>
                </a:solidFill>
                <a:latin typeface="微软雅黑" pitchFamily="34" charset="-122"/>
                <a:ea typeface="微软雅黑" pitchFamily="34" charset="-122"/>
              </a:rPr>
              <a:t>0 </a:t>
            </a:r>
            <a:r>
              <a:rPr lang="zh-CN" altLang="en-US" sz="1994" b="1" dirty="0">
                <a:solidFill>
                  <a:srgbClr val="0000FF"/>
                </a:solidFill>
                <a:latin typeface="微软雅黑" pitchFamily="34" charset="-122"/>
                <a:ea typeface="微软雅黑" pitchFamily="34" charset="-122"/>
              </a:rPr>
              <a:t>时，就发送序列 </a:t>
            </a:r>
            <a:r>
              <a:rPr lang="en-US" altLang="zh-CN" sz="1994" b="1" dirty="0">
                <a:solidFill>
                  <a:srgbClr val="0000FF"/>
                </a:solidFill>
                <a:latin typeface="微软雅黑" pitchFamily="34" charset="-122"/>
                <a:ea typeface="微软雅黑" pitchFamily="34" charset="-122"/>
              </a:rPr>
              <a:t>11100100</a:t>
            </a:r>
            <a:r>
              <a:rPr lang="zh-CN" altLang="en-US" sz="1994" b="1" dirty="0">
                <a:solidFill>
                  <a:srgbClr val="0000FF"/>
                </a:solidFill>
                <a:latin typeface="微软雅黑" pitchFamily="34" charset="-122"/>
                <a:ea typeface="微软雅黑" pitchFamily="34" charset="-122"/>
              </a:rPr>
              <a:t>。</a:t>
            </a:r>
          </a:p>
          <a:p>
            <a:pPr marL="284950" indent="-284950" eaLnBrk="0" hangingPunct="0">
              <a:lnSpc>
                <a:spcPts val="3291"/>
              </a:lnSpc>
              <a:buClr>
                <a:srgbClr val="0070C0"/>
              </a:buClr>
              <a:buFont typeface="Wingdings" pitchFamily="2" charset="2"/>
              <a:buChar char="l"/>
            </a:pPr>
            <a:r>
              <a:rPr lang="en-US" altLang="zh-CN" sz="1994" b="1" dirty="0">
                <a:latin typeface="微软雅黑" pitchFamily="34" charset="-122"/>
                <a:ea typeface="微软雅黑" pitchFamily="34" charset="-122"/>
              </a:rPr>
              <a:t>S </a:t>
            </a:r>
            <a:r>
              <a:rPr lang="zh-CN" altLang="en-US" sz="1994" b="1" dirty="0">
                <a:latin typeface="微软雅黑" pitchFamily="34" charset="-122"/>
                <a:ea typeface="微软雅黑" pitchFamily="34" charset="-122"/>
              </a:rPr>
              <a:t>站的码片序列：</a:t>
            </a:r>
            <a:r>
              <a:rPr lang="en-US" altLang="zh-CN" sz="1994" b="1" dirty="0">
                <a:latin typeface="微软雅黑" pitchFamily="34" charset="-122"/>
                <a:ea typeface="微软雅黑" pitchFamily="34" charset="-122"/>
              </a:rPr>
              <a:t>(–1 –1 –1 +1 +1 –1 +1 +1) </a:t>
            </a:r>
            <a:endParaRPr lang="zh-CN" altLang="en-US" sz="1994"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599521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5416" y="1587761"/>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325596" y="1554642"/>
            <a:ext cx="248606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码片序列实现了扩频</a:t>
            </a:r>
          </a:p>
        </p:txBody>
      </p:sp>
      <p:sp>
        <p:nvSpPr>
          <p:cNvPr id="7" name="Rectangle 68"/>
          <p:cNvSpPr>
            <a:spLocks noChangeArrowheads="1"/>
          </p:cNvSpPr>
          <p:nvPr/>
        </p:nvSpPr>
        <p:spPr bwMode="auto">
          <a:xfrm>
            <a:off x="555416" y="1966569"/>
            <a:ext cx="8327866" cy="3161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2992"/>
              </a:lnSpc>
              <a:buClr>
                <a:srgbClr val="0070C0"/>
              </a:buClr>
              <a:buFont typeface="Wingdings" pitchFamily="2" charset="2"/>
              <a:buChar char="l"/>
            </a:pPr>
            <a:r>
              <a:rPr lang="zh-CN" altLang="en-US" sz="1895" b="1" dirty="0">
                <a:latin typeface="微软雅黑" pitchFamily="34" charset="-122"/>
                <a:ea typeface="微软雅黑" pitchFamily="34" charset="-122"/>
              </a:rPr>
              <a:t>假定</a:t>
            </a:r>
            <a:r>
              <a:rPr lang="en-US" altLang="zh-CN" sz="1895" b="1" dirty="0">
                <a:latin typeface="微软雅黑" pitchFamily="34" charset="-122"/>
                <a:ea typeface="微软雅黑" pitchFamily="34" charset="-122"/>
              </a:rPr>
              <a:t>S</a:t>
            </a:r>
            <a:r>
              <a:rPr lang="zh-CN" altLang="en-US" sz="1895" b="1" dirty="0">
                <a:latin typeface="微软雅黑" pitchFamily="34" charset="-122"/>
                <a:ea typeface="微软雅黑" pitchFamily="34" charset="-122"/>
              </a:rPr>
              <a:t>站要发送信息的数据率为 </a:t>
            </a:r>
            <a:r>
              <a:rPr lang="en-US" altLang="zh-CN" sz="1895" b="1" i="1" dirty="0">
                <a:solidFill>
                  <a:srgbClr val="0000FF"/>
                </a:solidFill>
                <a:latin typeface="微软雅黑" pitchFamily="34" charset="-122"/>
                <a:ea typeface="微软雅黑" pitchFamily="34" charset="-122"/>
              </a:rPr>
              <a:t>b</a:t>
            </a:r>
            <a:r>
              <a:rPr lang="en-US" altLang="zh-CN" sz="1895" b="1" dirty="0">
                <a:latin typeface="微软雅黑" pitchFamily="34" charset="-122"/>
                <a:ea typeface="微软雅黑" pitchFamily="34" charset="-122"/>
              </a:rPr>
              <a:t> bit/s</a:t>
            </a:r>
            <a:r>
              <a:rPr lang="zh-CN" altLang="en-US" sz="1895" b="1" dirty="0">
                <a:latin typeface="微软雅黑" pitchFamily="34" charset="-122"/>
                <a:ea typeface="微软雅黑" pitchFamily="34" charset="-122"/>
              </a:rPr>
              <a:t>。由于每一个比特要转换成 </a:t>
            </a:r>
            <a:r>
              <a:rPr lang="en-US" altLang="zh-CN" sz="1895" b="1" i="1" dirty="0">
                <a:solidFill>
                  <a:srgbClr val="0000FF"/>
                </a:solidFill>
                <a:latin typeface="微软雅黑" pitchFamily="34" charset="-122"/>
                <a:ea typeface="微软雅黑" pitchFamily="34" charset="-122"/>
              </a:rPr>
              <a:t>m</a:t>
            </a:r>
            <a:r>
              <a:rPr lang="en-US" altLang="zh-CN" sz="1895" b="1" dirty="0">
                <a:latin typeface="微软雅黑" pitchFamily="34" charset="-122"/>
                <a:ea typeface="微软雅黑" pitchFamily="34" charset="-122"/>
              </a:rPr>
              <a:t> </a:t>
            </a:r>
            <a:r>
              <a:rPr lang="zh-CN" altLang="en-US" sz="1895" b="1" dirty="0">
                <a:latin typeface="微软雅黑" pitchFamily="34" charset="-122"/>
                <a:ea typeface="微软雅黑" pitchFamily="34" charset="-122"/>
              </a:rPr>
              <a:t>个比特的码片，因此 </a:t>
            </a:r>
            <a:r>
              <a:rPr lang="en-US" altLang="zh-CN" sz="1895" b="1" dirty="0">
                <a:latin typeface="微软雅黑" pitchFamily="34" charset="-122"/>
                <a:ea typeface="微软雅黑" pitchFamily="34" charset="-122"/>
              </a:rPr>
              <a:t>S </a:t>
            </a:r>
            <a:r>
              <a:rPr lang="zh-CN" altLang="en-US" sz="1895" b="1" dirty="0">
                <a:latin typeface="微软雅黑" pitchFamily="34" charset="-122"/>
                <a:ea typeface="微软雅黑" pitchFamily="34" charset="-122"/>
              </a:rPr>
              <a:t>站实际上发送的数据率提高到 </a:t>
            </a:r>
            <a:r>
              <a:rPr lang="en-US" altLang="zh-CN" sz="1895" b="1" i="1" dirty="0" err="1">
                <a:solidFill>
                  <a:srgbClr val="0000FF"/>
                </a:solidFill>
                <a:latin typeface="微软雅黑" pitchFamily="34" charset="-122"/>
                <a:ea typeface="微软雅黑" pitchFamily="34" charset="-122"/>
              </a:rPr>
              <a:t>mb</a:t>
            </a:r>
            <a:r>
              <a:rPr lang="en-US" altLang="zh-CN" sz="1895" b="1" dirty="0">
                <a:latin typeface="微软雅黑" pitchFamily="34" charset="-122"/>
                <a:ea typeface="微软雅黑" pitchFamily="34" charset="-122"/>
              </a:rPr>
              <a:t> bit/s</a:t>
            </a:r>
            <a:r>
              <a:rPr lang="zh-CN" altLang="en-US" sz="1895" b="1" dirty="0">
                <a:latin typeface="微软雅黑" pitchFamily="34" charset="-122"/>
                <a:ea typeface="微软雅黑" pitchFamily="34" charset="-122"/>
              </a:rPr>
              <a:t>，同时 </a:t>
            </a:r>
            <a:r>
              <a:rPr lang="en-US" altLang="zh-CN" sz="1895" b="1" dirty="0">
                <a:latin typeface="微软雅黑" pitchFamily="34" charset="-122"/>
                <a:ea typeface="微软雅黑" pitchFamily="34" charset="-122"/>
              </a:rPr>
              <a:t>S </a:t>
            </a:r>
            <a:r>
              <a:rPr lang="zh-CN" altLang="en-US" sz="1895" b="1" dirty="0">
                <a:latin typeface="微软雅黑" pitchFamily="34" charset="-122"/>
                <a:ea typeface="微软雅黑" pitchFamily="34" charset="-122"/>
              </a:rPr>
              <a:t>站所占用的频带宽度也提高到原来数值的 </a:t>
            </a:r>
            <a:r>
              <a:rPr lang="en-US" altLang="zh-CN" sz="1895" b="1" dirty="0">
                <a:latin typeface="微软雅黑" pitchFamily="34" charset="-122"/>
                <a:ea typeface="微软雅黑" pitchFamily="34" charset="-122"/>
              </a:rPr>
              <a:t>m </a:t>
            </a:r>
            <a:r>
              <a:rPr lang="zh-CN" altLang="en-US" sz="1895" b="1" dirty="0">
                <a:latin typeface="微软雅黑" pitchFamily="34" charset="-122"/>
                <a:ea typeface="微软雅黑" pitchFamily="34" charset="-122"/>
              </a:rPr>
              <a:t>倍。</a:t>
            </a:r>
          </a:p>
          <a:p>
            <a:pPr marL="284950" indent="-284950" eaLnBrk="0" hangingPunct="0">
              <a:lnSpc>
                <a:spcPts val="2992"/>
              </a:lnSpc>
              <a:buClr>
                <a:srgbClr val="0070C0"/>
              </a:buClr>
              <a:buFont typeface="Wingdings" pitchFamily="2" charset="2"/>
              <a:buChar char="l"/>
            </a:pPr>
            <a:r>
              <a:rPr lang="zh-CN" altLang="en-US" sz="1895" b="1" dirty="0">
                <a:latin typeface="微软雅黑" pitchFamily="34" charset="-122"/>
                <a:ea typeface="微软雅黑" pitchFamily="34" charset="-122"/>
              </a:rPr>
              <a:t>这种通信方式是</a:t>
            </a:r>
            <a:r>
              <a:rPr lang="zh-CN" altLang="en-US" sz="1895" b="1" dirty="0">
                <a:solidFill>
                  <a:srgbClr val="0000FF"/>
                </a:solidFill>
                <a:latin typeface="微软雅黑" pitchFamily="34" charset="-122"/>
                <a:ea typeface="微软雅黑" pitchFamily="34" charset="-122"/>
              </a:rPr>
              <a:t>扩频</a:t>
            </a:r>
            <a:r>
              <a:rPr lang="en-US" altLang="zh-CN" sz="1895" b="1" dirty="0">
                <a:latin typeface="微软雅黑" pitchFamily="34" charset="-122"/>
                <a:ea typeface="微软雅黑" pitchFamily="34" charset="-122"/>
              </a:rPr>
              <a:t>(spread spectrum)</a:t>
            </a:r>
            <a:r>
              <a:rPr lang="zh-CN" altLang="en-US" sz="1895" b="1" dirty="0">
                <a:latin typeface="微软雅黑" pitchFamily="34" charset="-122"/>
                <a:ea typeface="微软雅黑" pitchFamily="34" charset="-122"/>
              </a:rPr>
              <a:t>通信中的一种。</a:t>
            </a:r>
          </a:p>
          <a:p>
            <a:pPr marL="284950" indent="-284950" eaLnBrk="0" hangingPunct="0">
              <a:lnSpc>
                <a:spcPts val="2992"/>
              </a:lnSpc>
              <a:buClr>
                <a:srgbClr val="0070C0"/>
              </a:buClr>
              <a:buFont typeface="Wingdings" pitchFamily="2" charset="2"/>
              <a:buChar char="l"/>
            </a:pPr>
            <a:r>
              <a:rPr lang="zh-CN" altLang="en-US" sz="1895" b="1" dirty="0">
                <a:latin typeface="微软雅黑" pitchFamily="34" charset="-122"/>
                <a:ea typeface="微软雅黑" pitchFamily="34" charset="-122"/>
              </a:rPr>
              <a:t>扩频通信通常有两大类：</a:t>
            </a:r>
          </a:p>
          <a:p>
            <a:pPr marL="535073" indent="-270703" eaLnBrk="0" hangingPunct="0">
              <a:lnSpc>
                <a:spcPts val="2992"/>
              </a:lnSpc>
              <a:buClr>
                <a:srgbClr val="7030A0"/>
              </a:buClr>
              <a:buFont typeface="+mj-lt"/>
              <a:buAutoNum type="arabicPeriod"/>
            </a:pPr>
            <a:r>
              <a:rPr lang="zh-CN" altLang="en-US" sz="1895" b="1" dirty="0">
                <a:latin typeface="微软雅黑" pitchFamily="34" charset="-122"/>
                <a:ea typeface="微软雅黑" pitchFamily="34" charset="-122"/>
              </a:rPr>
              <a:t>一种是</a:t>
            </a:r>
            <a:r>
              <a:rPr lang="zh-CN" altLang="en-US" sz="1895" b="1" dirty="0">
                <a:solidFill>
                  <a:srgbClr val="0000FF"/>
                </a:solidFill>
                <a:latin typeface="微软雅黑" pitchFamily="34" charset="-122"/>
                <a:ea typeface="微软雅黑" pitchFamily="34" charset="-122"/>
              </a:rPr>
              <a:t>直接序列扩频</a:t>
            </a:r>
            <a:r>
              <a:rPr lang="en-US" altLang="zh-CN" sz="1895" b="1" dirty="0">
                <a:solidFill>
                  <a:srgbClr val="0000FF"/>
                </a:solidFill>
                <a:latin typeface="微软雅黑" pitchFamily="34" charset="-122"/>
                <a:ea typeface="微软雅黑" pitchFamily="34" charset="-122"/>
              </a:rPr>
              <a:t>DSSS </a:t>
            </a:r>
            <a:r>
              <a:rPr lang="en-US" altLang="zh-CN" sz="1895" b="1" dirty="0">
                <a:latin typeface="微软雅黑" pitchFamily="34" charset="-122"/>
                <a:ea typeface="微软雅黑" pitchFamily="34" charset="-122"/>
              </a:rPr>
              <a:t>(Direct Sequence Spread Spectrum)</a:t>
            </a:r>
            <a:r>
              <a:rPr lang="zh-CN" altLang="en-US" sz="1895" b="1" dirty="0">
                <a:latin typeface="微软雅黑" pitchFamily="34" charset="-122"/>
                <a:ea typeface="微软雅黑" pitchFamily="34" charset="-122"/>
              </a:rPr>
              <a:t>，如上面讲的使用码片序列就是这一类。</a:t>
            </a:r>
          </a:p>
          <a:p>
            <a:pPr marL="535073" indent="-270703" eaLnBrk="0" hangingPunct="0">
              <a:lnSpc>
                <a:spcPts val="2992"/>
              </a:lnSpc>
              <a:buClr>
                <a:srgbClr val="7030A0"/>
              </a:buClr>
              <a:buFont typeface="+mj-lt"/>
              <a:buAutoNum type="arabicPeriod"/>
            </a:pPr>
            <a:r>
              <a:rPr lang="zh-CN" altLang="en-US" sz="1895" b="1" dirty="0">
                <a:latin typeface="微软雅黑" pitchFamily="34" charset="-122"/>
                <a:ea typeface="微软雅黑" pitchFamily="34" charset="-122"/>
              </a:rPr>
              <a:t>另一种是</a:t>
            </a:r>
            <a:r>
              <a:rPr lang="zh-CN" altLang="en-US" sz="1895" b="1" dirty="0">
                <a:solidFill>
                  <a:srgbClr val="0000FF"/>
                </a:solidFill>
                <a:latin typeface="微软雅黑" pitchFamily="34" charset="-122"/>
                <a:ea typeface="微软雅黑" pitchFamily="34" charset="-122"/>
              </a:rPr>
              <a:t>跳频扩频</a:t>
            </a:r>
            <a:r>
              <a:rPr lang="en-US" altLang="zh-CN" sz="1895" b="1" dirty="0">
                <a:solidFill>
                  <a:srgbClr val="0000FF"/>
                </a:solidFill>
                <a:latin typeface="微软雅黑" pitchFamily="34" charset="-122"/>
                <a:ea typeface="微软雅黑" pitchFamily="34" charset="-122"/>
              </a:rPr>
              <a:t>FHSS </a:t>
            </a:r>
            <a:r>
              <a:rPr lang="en-US" altLang="zh-CN" sz="1895" b="1" dirty="0">
                <a:latin typeface="微软雅黑" pitchFamily="34" charset="-122"/>
                <a:ea typeface="微软雅黑" pitchFamily="34" charset="-122"/>
              </a:rPr>
              <a:t>(Frequency Hopping Spread Spectrum)</a:t>
            </a:r>
            <a:r>
              <a:rPr lang="zh-CN" altLang="en-US" sz="1895" b="1" dirty="0">
                <a:latin typeface="微软雅黑" pitchFamily="34" charset="-122"/>
                <a:ea typeface="微软雅黑" pitchFamily="34" charset="-122"/>
              </a:rPr>
              <a:t>。</a:t>
            </a:r>
          </a:p>
        </p:txBody>
      </p:sp>
    </p:spTree>
    <p:extLst>
      <p:ext uri="{BB962C8B-B14F-4D97-AF65-F5344CB8AC3E}">
        <p14:creationId xmlns:p14="http://schemas.microsoft.com/office/powerpoint/2010/main" val="1462915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5416" y="2395676"/>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0" name="Rectangle 6"/>
          <p:cNvSpPr>
            <a:spLocks noChangeArrowheads="1"/>
          </p:cNvSpPr>
          <p:nvPr/>
        </p:nvSpPr>
        <p:spPr bwMode="auto">
          <a:xfrm>
            <a:off x="3383143" y="2362557"/>
            <a:ext cx="2370970"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CDMA </a:t>
            </a:r>
            <a:r>
              <a:rPr lang="zh-CN" altLang="en-US" sz="1994" b="1" dirty="0">
                <a:solidFill>
                  <a:schemeClr val="bg1"/>
                </a:solidFill>
                <a:latin typeface="微软雅黑" pitchFamily="34" charset="-122"/>
                <a:ea typeface="微软雅黑" pitchFamily="34" charset="-122"/>
              </a:rPr>
              <a:t>的重要特点</a:t>
            </a:r>
          </a:p>
        </p:txBody>
      </p:sp>
      <p:sp>
        <p:nvSpPr>
          <p:cNvPr id="61" name="Rectangle 68"/>
          <p:cNvSpPr>
            <a:spLocks noChangeArrowheads="1"/>
          </p:cNvSpPr>
          <p:nvPr/>
        </p:nvSpPr>
        <p:spPr bwMode="auto">
          <a:xfrm>
            <a:off x="555416" y="2847433"/>
            <a:ext cx="8268729"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每个站分配的码片序列不仅</a:t>
            </a:r>
            <a:r>
              <a:rPr lang="zh-CN" altLang="en-US" sz="1994" b="1" dirty="0">
                <a:solidFill>
                  <a:srgbClr val="0000FF"/>
                </a:solidFill>
                <a:latin typeface="微软雅黑" pitchFamily="34" charset="-122"/>
                <a:ea typeface="微软雅黑" pitchFamily="34" charset="-122"/>
              </a:rPr>
              <a:t>必须各不相同</a:t>
            </a:r>
            <a:r>
              <a:rPr lang="zh-CN" altLang="en-US" sz="1994" b="1" dirty="0">
                <a:latin typeface="微软雅黑" pitchFamily="34" charset="-122"/>
                <a:ea typeface="微软雅黑" pitchFamily="34" charset="-122"/>
              </a:rPr>
              <a:t>，并且还</a:t>
            </a:r>
            <a:r>
              <a:rPr lang="zh-CN" altLang="en-US" sz="1994" b="1" dirty="0">
                <a:solidFill>
                  <a:srgbClr val="0000FF"/>
                </a:solidFill>
                <a:latin typeface="微软雅黑" pitchFamily="34" charset="-122"/>
                <a:ea typeface="微软雅黑" pitchFamily="34" charset="-122"/>
              </a:rPr>
              <a:t>必须互相正交 </a:t>
            </a:r>
            <a:r>
              <a:rPr lang="en-US" altLang="zh-CN" sz="1994" b="1" dirty="0">
                <a:latin typeface="微软雅黑" pitchFamily="34" charset="-122"/>
                <a:ea typeface="微软雅黑" pitchFamily="34" charset="-122"/>
              </a:rPr>
              <a:t>(orthogonal)</a:t>
            </a:r>
            <a:r>
              <a:rPr lang="zh-CN" altLang="en-US" sz="1994" b="1" dirty="0">
                <a:latin typeface="微软雅黑" pitchFamily="34" charset="-122"/>
                <a:ea typeface="微软雅黑" pitchFamily="34" charset="-122"/>
              </a:rPr>
              <a:t>。</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在实用的系统中是使用</a:t>
            </a:r>
            <a:r>
              <a:rPr lang="zh-CN" altLang="en-US" sz="1994" b="1" dirty="0">
                <a:solidFill>
                  <a:srgbClr val="0000FF"/>
                </a:solidFill>
                <a:latin typeface="微软雅黑" pitchFamily="34" charset="-122"/>
                <a:ea typeface="微软雅黑" pitchFamily="34" charset="-122"/>
              </a:rPr>
              <a:t>伪随机码序列</a:t>
            </a:r>
            <a:r>
              <a:rPr lang="zh-CN" altLang="en-US" sz="1994" b="1" dirty="0">
                <a:latin typeface="微软雅黑" pitchFamily="34" charset="-122"/>
                <a:ea typeface="微软雅黑" pitchFamily="34" charset="-122"/>
              </a:rPr>
              <a:t>。 </a:t>
            </a:r>
          </a:p>
        </p:txBody>
      </p:sp>
    </p:spTree>
    <p:extLst>
      <p:ext uri="{BB962C8B-B14F-4D97-AF65-F5344CB8AC3E}">
        <p14:creationId xmlns:p14="http://schemas.microsoft.com/office/powerpoint/2010/main" val="203383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5416" y="1769307"/>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6" name="Rectangle 6"/>
          <p:cNvSpPr>
            <a:spLocks noChangeArrowheads="1"/>
          </p:cNvSpPr>
          <p:nvPr/>
        </p:nvSpPr>
        <p:spPr bwMode="auto">
          <a:xfrm>
            <a:off x="3287231" y="1736188"/>
            <a:ext cx="256279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码片序列的正交关系 </a:t>
            </a:r>
          </a:p>
        </p:txBody>
      </p:sp>
      <p:sp>
        <p:nvSpPr>
          <p:cNvPr id="7" name="Rectangle 68"/>
          <p:cNvSpPr>
            <a:spLocks noChangeArrowheads="1"/>
          </p:cNvSpPr>
          <p:nvPr/>
        </p:nvSpPr>
        <p:spPr bwMode="auto">
          <a:xfrm>
            <a:off x="555416" y="2221064"/>
            <a:ext cx="8268729" cy="1358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令向量 </a:t>
            </a:r>
            <a:r>
              <a:rPr lang="en-US" altLang="zh-CN" sz="1994" b="1" dirty="0">
                <a:latin typeface="微软雅黑" pitchFamily="34" charset="-122"/>
                <a:ea typeface="微软雅黑" pitchFamily="34" charset="-122"/>
              </a:rPr>
              <a:t>S </a:t>
            </a:r>
            <a:r>
              <a:rPr lang="zh-CN" altLang="en-US" sz="1994" b="1" dirty="0">
                <a:latin typeface="微软雅黑" pitchFamily="34" charset="-122"/>
                <a:ea typeface="微软雅黑" pitchFamily="34" charset="-122"/>
              </a:rPr>
              <a:t>表示站 </a:t>
            </a:r>
            <a:r>
              <a:rPr lang="en-US" altLang="zh-CN" sz="1994" b="1" dirty="0">
                <a:latin typeface="微软雅黑" pitchFamily="34" charset="-122"/>
                <a:ea typeface="微软雅黑" pitchFamily="34" charset="-122"/>
              </a:rPr>
              <a:t>S </a:t>
            </a:r>
            <a:r>
              <a:rPr lang="zh-CN" altLang="en-US" sz="1994" b="1" dirty="0">
                <a:latin typeface="微软雅黑" pitchFamily="34" charset="-122"/>
                <a:ea typeface="微软雅黑" pitchFamily="34" charset="-122"/>
              </a:rPr>
              <a:t>的码片向量，令 </a:t>
            </a:r>
            <a:r>
              <a:rPr lang="en-US" altLang="zh-CN" sz="1994" b="1" dirty="0">
                <a:latin typeface="微软雅黑" pitchFamily="34" charset="-122"/>
                <a:ea typeface="微软雅黑" pitchFamily="34" charset="-122"/>
              </a:rPr>
              <a:t>T </a:t>
            </a:r>
            <a:r>
              <a:rPr lang="zh-CN" altLang="en-US" sz="1994" b="1" dirty="0">
                <a:latin typeface="微软雅黑" pitchFamily="34" charset="-122"/>
                <a:ea typeface="微软雅黑" pitchFamily="34" charset="-122"/>
              </a:rPr>
              <a:t>表示其他任何站的码片向量。 </a:t>
            </a: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两个不同站的码片序列正交，就是向量 </a:t>
            </a:r>
            <a:r>
              <a:rPr lang="en-US" altLang="zh-CN" sz="1994" b="1" dirty="0">
                <a:latin typeface="微软雅黑" pitchFamily="34" charset="-122"/>
                <a:ea typeface="微软雅黑" pitchFamily="34" charset="-122"/>
              </a:rPr>
              <a:t>S </a:t>
            </a:r>
            <a:r>
              <a:rPr lang="zh-CN" altLang="en-US" sz="1994" b="1" dirty="0">
                <a:latin typeface="微软雅黑" pitchFamily="34" charset="-122"/>
                <a:ea typeface="微软雅黑" pitchFamily="34" charset="-122"/>
              </a:rPr>
              <a:t>和</a:t>
            </a:r>
            <a:r>
              <a:rPr lang="en-US" altLang="zh-CN" sz="1994" b="1" dirty="0">
                <a:latin typeface="微软雅黑" pitchFamily="34" charset="-122"/>
                <a:ea typeface="微软雅黑" pitchFamily="34" charset="-122"/>
              </a:rPr>
              <a:t>T </a:t>
            </a:r>
            <a:r>
              <a:rPr lang="zh-CN" altLang="en-US" sz="1994" b="1" dirty="0">
                <a:latin typeface="微软雅黑" pitchFamily="34" charset="-122"/>
                <a:ea typeface="微软雅黑" pitchFamily="34" charset="-122"/>
              </a:rPr>
              <a:t>的规格化</a:t>
            </a:r>
            <a:r>
              <a:rPr lang="zh-CN" altLang="en-US" sz="1994" b="1" dirty="0">
                <a:solidFill>
                  <a:srgbClr val="0000FF"/>
                </a:solidFill>
                <a:latin typeface="微软雅黑" pitchFamily="34" charset="-122"/>
                <a:ea typeface="微软雅黑" pitchFamily="34" charset="-122"/>
              </a:rPr>
              <a:t>内积</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(inner product) </a:t>
            </a:r>
            <a:r>
              <a:rPr lang="zh-CN" altLang="en-US" sz="1994" b="1" dirty="0">
                <a:latin typeface="微软雅黑" pitchFamily="34" charset="-122"/>
                <a:ea typeface="微软雅黑" pitchFamily="34" charset="-122"/>
              </a:rPr>
              <a:t>等于 </a:t>
            </a:r>
            <a:r>
              <a:rPr lang="en-US" altLang="zh-CN" sz="1994" b="1" dirty="0">
                <a:latin typeface="微软雅黑" pitchFamily="34" charset="-122"/>
                <a:ea typeface="微软雅黑" pitchFamily="34" charset="-122"/>
              </a:rPr>
              <a:t>0</a:t>
            </a:r>
            <a:r>
              <a:rPr lang="zh-CN" altLang="en-US" sz="1994" b="1" dirty="0">
                <a:latin typeface="微软雅黑" pitchFamily="34" charset="-122"/>
                <a:ea typeface="微软雅黑" pitchFamily="34" charset="-122"/>
              </a:rPr>
              <a:t>： </a:t>
            </a:r>
          </a:p>
        </p:txBody>
      </p:sp>
      <p:graphicFrame>
        <p:nvGraphicFramePr>
          <p:cNvPr id="8" name="对象 7"/>
          <p:cNvGraphicFramePr>
            <a:graphicFrameLocks noChangeAspect="1"/>
          </p:cNvGraphicFramePr>
          <p:nvPr>
            <p:extLst/>
          </p:nvPr>
        </p:nvGraphicFramePr>
        <p:xfrm>
          <a:off x="2600053" y="3600555"/>
          <a:ext cx="3937145" cy="1220563"/>
        </p:xfrm>
        <a:graphic>
          <a:graphicData uri="http://schemas.openxmlformats.org/presentationml/2006/ole">
            <mc:AlternateContent xmlns:mc="http://schemas.openxmlformats.org/markup-compatibility/2006">
              <mc:Choice xmlns:v="urn:schemas-microsoft-com:vml" Requires="v">
                <p:oleObj spid="_x0000_s7176" name="公式" r:id="rId3" imgW="1282700" imgH="431800" progId="Equation.3">
                  <p:embed/>
                </p:oleObj>
              </mc:Choice>
              <mc:Fallback>
                <p:oleObj name="公式" r:id="rId3" imgW="1282700" imgH="431800" progId="Equation.3">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053" y="3600555"/>
                        <a:ext cx="3937145" cy="1220563"/>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891161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5416" y="1924323"/>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15" name="Rectangle 6"/>
          <p:cNvSpPr>
            <a:spLocks noChangeArrowheads="1"/>
          </p:cNvSpPr>
          <p:nvPr/>
        </p:nvSpPr>
        <p:spPr bwMode="auto">
          <a:xfrm>
            <a:off x="2903579" y="1891204"/>
            <a:ext cx="3330100"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正交关系的另一个重要特性 </a:t>
            </a:r>
          </a:p>
        </p:txBody>
      </p:sp>
      <p:sp>
        <p:nvSpPr>
          <p:cNvPr id="16" name="Rectangle 68"/>
          <p:cNvSpPr>
            <a:spLocks noChangeArrowheads="1"/>
          </p:cNvSpPr>
          <p:nvPr/>
        </p:nvSpPr>
        <p:spPr bwMode="auto">
          <a:xfrm>
            <a:off x="555416" y="2376080"/>
            <a:ext cx="8268729"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任何一个码片向量和该码片向量自己的规格化内积都是 </a:t>
            </a:r>
            <a:r>
              <a:rPr lang="en-US" altLang="zh-CN" sz="1994" b="1" dirty="0">
                <a:latin typeface="微软雅黑" pitchFamily="34" charset="-122"/>
                <a:ea typeface="微软雅黑" pitchFamily="34" charset="-122"/>
              </a:rPr>
              <a:t>1 </a:t>
            </a:r>
            <a:r>
              <a:rPr lang="zh-CN" altLang="en-US" sz="1994" b="1" dirty="0">
                <a:latin typeface="微软雅黑" pitchFamily="34" charset="-122"/>
                <a:ea typeface="微软雅黑" pitchFamily="34" charset="-122"/>
              </a:rPr>
              <a:t>。</a:t>
            </a:r>
            <a:endParaRPr lang="en-US" altLang="zh-CN" sz="1994" b="1" dirty="0">
              <a:latin typeface="微软雅黑" pitchFamily="34" charset="-122"/>
              <a:ea typeface="微软雅黑" pitchFamily="34" charset="-122"/>
            </a:endParaRPr>
          </a:p>
          <a:p>
            <a:pPr marL="284950" indent="-284950" eaLnBrk="0" hangingPunct="0">
              <a:lnSpc>
                <a:spcPts val="3291"/>
              </a:lnSpc>
              <a:buClr>
                <a:srgbClr val="0070C0"/>
              </a:buClr>
              <a:buFont typeface="Wingdings" pitchFamily="2" charset="2"/>
              <a:buChar char="l"/>
            </a:pPr>
            <a:endParaRPr lang="zh-CN" altLang="en-US" sz="1994" b="1" dirty="0">
              <a:latin typeface="微软雅黑" pitchFamily="34" charset="-122"/>
              <a:ea typeface="微软雅黑" pitchFamily="34" charset="-122"/>
            </a:endParaRPr>
          </a:p>
          <a:p>
            <a:pPr marL="284950" indent="-284950" eaLnBrk="0" hangingPunct="0">
              <a:lnSpc>
                <a:spcPts val="3291"/>
              </a:lnSpc>
              <a:buClr>
                <a:srgbClr val="0070C0"/>
              </a:buClr>
              <a:buFont typeface="Wingdings" pitchFamily="2" charset="2"/>
              <a:buChar char="l"/>
            </a:pPr>
            <a:endParaRPr lang="zh-CN" altLang="en-US" sz="1994" b="1" dirty="0">
              <a:latin typeface="微软雅黑" pitchFamily="34" charset="-122"/>
              <a:ea typeface="微软雅黑" pitchFamily="34" charset="-122"/>
            </a:endParaRPr>
          </a:p>
          <a:p>
            <a:pPr eaLnBrk="0" hangingPunct="0">
              <a:lnSpc>
                <a:spcPts val="3291"/>
              </a:lnSpc>
              <a:buClr>
                <a:srgbClr val="0070C0"/>
              </a:buClr>
            </a:pPr>
            <a:endParaRPr lang="zh-CN" altLang="en-US" sz="1994" b="1" dirty="0">
              <a:latin typeface="微软雅黑" pitchFamily="34" charset="-122"/>
              <a:ea typeface="微软雅黑" pitchFamily="34" charset="-122"/>
            </a:endParaRPr>
          </a:p>
          <a:p>
            <a:pPr marL="284950" indent="-284950" eaLnBrk="0" hangingPunct="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一个码片向量和该码片反码的向量的规格化内积值是 </a:t>
            </a:r>
            <a:r>
              <a:rPr lang="en-US" altLang="zh-CN" sz="1994" b="1" dirty="0">
                <a:latin typeface="微软雅黑" pitchFamily="34" charset="-122"/>
                <a:ea typeface="微软雅黑" pitchFamily="34" charset="-122"/>
              </a:rPr>
              <a:t>–1</a:t>
            </a:r>
            <a:r>
              <a:rPr lang="zh-CN" altLang="en-US" sz="1994" b="1" dirty="0">
                <a:latin typeface="微软雅黑" pitchFamily="34" charset="-122"/>
                <a:ea typeface="微软雅黑" pitchFamily="34" charset="-122"/>
              </a:rPr>
              <a:t>。 </a:t>
            </a:r>
          </a:p>
        </p:txBody>
      </p:sp>
      <p:graphicFrame>
        <p:nvGraphicFramePr>
          <p:cNvPr id="18" name="对象 17"/>
          <p:cNvGraphicFramePr>
            <a:graphicFrameLocks noChangeAspect="1"/>
          </p:cNvGraphicFramePr>
          <p:nvPr>
            <p:extLst/>
          </p:nvPr>
        </p:nvGraphicFramePr>
        <p:xfrm>
          <a:off x="977384" y="2963773"/>
          <a:ext cx="7068499" cy="1008210"/>
        </p:xfrm>
        <a:graphic>
          <a:graphicData uri="http://schemas.openxmlformats.org/presentationml/2006/ole">
            <mc:AlternateContent xmlns:mc="http://schemas.openxmlformats.org/markup-compatibility/2006">
              <mc:Choice xmlns:v="urn:schemas-microsoft-com:vml" Requires="v">
                <p:oleObj spid="_x0000_s8200" name="公式" r:id="rId3" imgW="2781300" imgH="431800" progId="Equation.3">
                  <p:embed/>
                </p:oleObj>
              </mc:Choice>
              <mc:Fallback>
                <p:oleObj name="公式" r:id="rId3" imgW="2781300" imgH="431800" progId="Equation.3">
                  <p:embed/>
                  <p:pic>
                    <p:nvPicPr>
                      <p:cNvPr id="18" name="对象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384" y="2963773"/>
                        <a:ext cx="7068499" cy="1008210"/>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848247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5416" y="1957814"/>
            <a:ext cx="8026418" cy="32473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3" name="AutoShape 5"/>
          <p:cNvSpPr>
            <a:spLocks noChangeArrowheads="1"/>
          </p:cNvSpPr>
          <p:nvPr/>
        </p:nvSpPr>
        <p:spPr bwMode="auto">
          <a:xfrm>
            <a:off x="555416" y="1518667"/>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4" name="Rectangle 6"/>
          <p:cNvSpPr>
            <a:spLocks noChangeArrowheads="1"/>
          </p:cNvSpPr>
          <p:nvPr/>
        </p:nvSpPr>
        <p:spPr bwMode="auto">
          <a:xfrm>
            <a:off x="3344777" y="1485548"/>
            <a:ext cx="2447700"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4" b="1" dirty="0">
                <a:solidFill>
                  <a:schemeClr val="bg1"/>
                </a:solidFill>
                <a:latin typeface="微软雅黑" pitchFamily="34" charset="-122"/>
                <a:ea typeface="微软雅黑" pitchFamily="34" charset="-122"/>
              </a:rPr>
              <a:t>CDMA </a:t>
            </a:r>
            <a:r>
              <a:rPr lang="zh-CN" altLang="en-US" sz="1994" b="1" dirty="0">
                <a:solidFill>
                  <a:schemeClr val="bg1"/>
                </a:solidFill>
                <a:latin typeface="微软雅黑" pitchFamily="34" charset="-122"/>
                <a:ea typeface="微软雅黑" pitchFamily="34" charset="-122"/>
              </a:rPr>
              <a:t>的工作原理 </a:t>
            </a:r>
          </a:p>
        </p:txBody>
      </p:sp>
      <p:sp>
        <p:nvSpPr>
          <p:cNvPr id="93" name="Rectangle 6"/>
          <p:cNvSpPr>
            <a:spLocks noChangeArrowheads="1"/>
          </p:cNvSpPr>
          <p:nvPr/>
        </p:nvSpPr>
        <p:spPr bwMode="auto">
          <a:xfrm>
            <a:off x="1058880" y="2845367"/>
            <a:ext cx="184218"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96" b="1">
              <a:solidFill>
                <a:srgbClr val="000099"/>
              </a:solidFill>
              <a:latin typeface="微软雅黑" pitchFamily="34" charset="-122"/>
              <a:ea typeface="微软雅黑" pitchFamily="34" charset="-122"/>
            </a:endParaRPr>
          </a:p>
        </p:txBody>
      </p:sp>
      <p:sp>
        <p:nvSpPr>
          <p:cNvPr id="94" name="Line 10"/>
          <p:cNvSpPr>
            <a:spLocks noChangeShapeType="1"/>
          </p:cNvSpPr>
          <p:nvPr/>
        </p:nvSpPr>
        <p:spPr bwMode="auto">
          <a:xfrm>
            <a:off x="3537123" y="2590908"/>
            <a:ext cx="11631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5" name="Text Box 11"/>
          <p:cNvSpPr txBox="1">
            <a:spLocks noChangeArrowheads="1"/>
          </p:cNvSpPr>
          <p:nvPr/>
        </p:nvSpPr>
        <p:spPr bwMode="auto">
          <a:xfrm>
            <a:off x="1780081" y="2719267"/>
            <a:ext cx="1578088" cy="27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396" b="1" dirty="0">
                <a:latin typeface="微软雅黑" pitchFamily="34" charset="-122"/>
                <a:ea typeface="微软雅黑" pitchFamily="34" charset="-122"/>
              </a:rPr>
              <a:t>S </a:t>
            </a:r>
            <a:r>
              <a:rPr kumimoji="1" lang="zh-CN" altLang="en-US" sz="1396" b="1" dirty="0">
                <a:latin typeface="微软雅黑" pitchFamily="34" charset="-122"/>
                <a:ea typeface="微软雅黑" pitchFamily="34" charset="-122"/>
              </a:rPr>
              <a:t>站的码片序列 </a:t>
            </a:r>
            <a:r>
              <a:rPr kumimoji="1" lang="en-US" altLang="zh-CN" sz="1396" b="1" i="1" dirty="0">
                <a:latin typeface="微软雅黑" pitchFamily="34" charset="-122"/>
                <a:ea typeface="微软雅黑" pitchFamily="34" charset="-122"/>
              </a:rPr>
              <a:t>S</a:t>
            </a:r>
          </a:p>
        </p:txBody>
      </p:sp>
      <p:sp>
        <p:nvSpPr>
          <p:cNvPr id="96" name="Line 12"/>
          <p:cNvSpPr>
            <a:spLocks noChangeShapeType="1"/>
          </p:cNvSpPr>
          <p:nvPr/>
        </p:nvSpPr>
        <p:spPr bwMode="auto">
          <a:xfrm>
            <a:off x="3538301" y="2111196"/>
            <a:ext cx="0" cy="297019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7" name="Line 13"/>
          <p:cNvSpPr>
            <a:spLocks noChangeShapeType="1"/>
          </p:cNvSpPr>
          <p:nvPr/>
        </p:nvSpPr>
        <p:spPr bwMode="auto">
          <a:xfrm>
            <a:off x="4709663" y="2111196"/>
            <a:ext cx="0" cy="297019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8" name="Line 14"/>
          <p:cNvSpPr>
            <a:spLocks noChangeShapeType="1"/>
          </p:cNvSpPr>
          <p:nvPr/>
        </p:nvSpPr>
        <p:spPr bwMode="auto">
          <a:xfrm>
            <a:off x="5881025" y="2111195"/>
            <a:ext cx="0" cy="297019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99" name="Line 15"/>
          <p:cNvSpPr>
            <a:spLocks noChangeShapeType="1"/>
          </p:cNvSpPr>
          <p:nvPr/>
        </p:nvSpPr>
        <p:spPr bwMode="auto">
          <a:xfrm>
            <a:off x="7052386" y="2111195"/>
            <a:ext cx="0" cy="297019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0" name="Freeform 16"/>
          <p:cNvSpPr>
            <a:spLocks/>
          </p:cNvSpPr>
          <p:nvPr/>
        </p:nvSpPr>
        <p:spPr bwMode="auto">
          <a:xfrm>
            <a:off x="3538302" y="2749726"/>
            <a:ext cx="1171362" cy="218644"/>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1" name="Freeform 17"/>
          <p:cNvSpPr>
            <a:spLocks/>
          </p:cNvSpPr>
          <p:nvPr/>
        </p:nvSpPr>
        <p:spPr bwMode="auto">
          <a:xfrm>
            <a:off x="4709664" y="2749726"/>
            <a:ext cx="1171362" cy="218644"/>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2" name="Freeform 18"/>
          <p:cNvSpPr>
            <a:spLocks/>
          </p:cNvSpPr>
          <p:nvPr/>
        </p:nvSpPr>
        <p:spPr bwMode="auto">
          <a:xfrm>
            <a:off x="3538302" y="3497031"/>
            <a:ext cx="1171362" cy="213206"/>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3" name="Freeform 19"/>
          <p:cNvSpPr>
            <a:spLocks/>
          </p:cNvSpPr>
          <p:nvPr/>
        </p:nvSpPr>
        <p:spPr bwMode="auto">
          <a:xfrm>
            <a:off x="4709664" y="3497031"/>
            <a:ext cx="1171362" cy="213206"/>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4" name="Freeform 20"/>
          <p:cNvSpPr>
            <a:spLocks/>
          </p:cNvSpPr>
          <p:nvPr/>
        </p:nvSpPr>
        <p:spPr bwMode="auto">
          <a:xfrm flipV="1">
            <a:off x="5881026" y="3497031"/>
            <a:ext cx="1171362" cy="213206"/>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105" name="Freeform 21"/>
          <p:cNvSpPr>
            <a:spLocks/>
          </p:cNvSpPr>
          <p:nvPr/>
        </p:nvSpPr>
        <p:spPr bwMode="auto">
          <a:xfrm>
            <a:off x="3538302" y="4712087"/>
            <a:ext cx="1171362" cy="214293"/>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6" name="Freeform 22"/>
          <p:cNvSpPr>
            <a:spLocks/>
          </p:cNvSpPr>
          <p:nvPr/>
        </p:nvSpPr>
        <p:spPr bwMode="auto">
          <a:xfrm>
            <a:off x="4709664" y="4712087"/>
            <a:ext cx="1171362" cy="214293"/>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7" name="Freeform 23"/>
          <p:cNvSpPr>
            <a:spLocks/>
          </p:cNvSpPr>
          <p:nvPr/>
        </p:nvSpPr>
        <p:spPr bwMode="auto">
          <a:xfrm flipV="1">
            <a:off x="5881026" y="4712087"/>
            <a:ext cx="1171362" cy="214293"/>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08" name="Freeform 24"/>
          <p:cNvSpPr>
            <a:spLocks/>
          </p:cNvSpPr>
          <p:nvPr/>
        </p:nvSpPr>
        <p:spPr bwMode="auto">
          <a:xfrm>
            <a:off x="3538301" y="4349855"/>
            <a:ext cx="3514085" cy="2153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109" name="Freeform 25"/>
          <p:cNvSpPr>
            <a:spLocks/>
          </p:cNvSpPr>
          <p:nvPr/>
        </p:nvSpPr>
        <p:spPr bwMode="auto">
          <a:xfrm>
            <a:off x="3538301" y="2270012"/>
            <a:ext cx="3514085" cy="214294"/>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110" name="Line 26"/>
          <p:cNvSpPr>
            <a:spLocks noChangeShapeType="1"/>
          </p:cNvSpPr>
          <p:nvPr/>
        </p:nvSpPr>
        <p:spPr bwMode="auto">
          <a:xfrm>
            <a:off x="4709663" y="2190605"/>
            <a:ext cx="0" cy="1066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1" name="Text Box 27"/>
          <p:cNvSpPr txBox="1">
            <a:spLocks noChangeArrowheads="1"/>
          </p:cNvSpPr>
          <p:nvPr/>
        </p:nvSpPr>
        <p:spPr bwMode="auto">
          <a:xfrm>
            <a:off x="3979035" y="2043753"/>
            <a:ext cx="278468"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dirty="0">
                <a:latin typeface="微软雅黑" pitchFamily="34" charset="-122"/>
                <a:ea typeface="微软雅黑" pitchFamily="34" charset="-122"/>
              </a:rPr>
              <a:t>1</a:t>
            </a:r>
          </a:p>
        </p:txBody>
      </p:sp>
      <p:sp>
        <p:nvSpPr>
          <p:cNvPr id="112" name="Line 28"/>
          <p:cNvSpPr>
            <a:spLocks noChangeShapeType="1"/>
          </p:cNvSpPr>
          <p:nvPr/>
        </p:nvSpPr>
        <p:spPr bwMode="auto">
          <a:xfrm>
            <a:off x="3422815" y="3602548"/>
            <a:ext cx="3923001" cy="0"/>
          </a:xfrm>
          <a:prstGeom prst="line">
            <a:avLst/>
          </a:prstGeom>
          <a:noFill/>
          <a:ln w="28575">
            <a:solidFill>
              <a:srgbClr val="0000FF"/>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3" name="Line 29"/>
          <p:cNvSpPr>
            <a:spLocks noChangeShapeType="1"/>
          </p:cNvSpPr>
          <p:nvPr/>
        </p:nvSpPr>
        <p:spPr bwMode="auto">
          <a:xfrm>
            <a:off x="3422815" y="4456457"/>
            <a:ext cx="392300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4" name="Line 30"/>
          <p:cNvSpPr>
            <a:spLocks noChangeShapeType="1"/>
          </p:cNvSpPr>
          <p:nvPr/>
        </p:nvSpPr>
        <p:spPr bwMode="auto">
          <a:xfrm flipV="1">
            <a:off x="3422815" y="4819777"/>
            <a:ext cx="3923001" cy="979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5" name="Freeform 31"/>
          <p:cNvSpPr>
            <a:spLocks/>
          </p:cNvSpPr>
          <p:nvPr/>
        </p:nvSpPr>
        <p:spPr bwMode="auto">
          <a:xfrm>
            <a:off x="3538302" y="3816840"/>
            <a:ext cx="1171362" cy="426411"/>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6" name="Freeform 32"/>
          <p:cNvSpPr>
            <a:spLocks/>
          </p:cNvSpPr>
          <p:nvPr/>
        </p:nvSpPr>
        <p:spPr bwMode="auto">
          <a:xfrm>
            <a:off x="4709664" y="3816840"/>
            <a:ext cx="1171362" cy="426411"/>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7" name="Freeform 33"/>
          <p:cNvSpPr>
            <a:spLocks/>
          </p:cNvSpPr>
          <p:nvPr/>
        </p:nvSpPr>
        <p:spPr bwMode="auto">
          <a:xfrm flipV="1">
            <a:off x="5881026" y="3816840"/>
            <a:ext cx="1171362" cy="426411"/>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8" name="Line 34"/>
          <p:cNvSpPr>
            <a:spLocks noChangeShapeType="1"/>
          </p:cNvSpPr>
          <p:nvPr/>
        </p:nvSpPr>
        <p:spPr bwMode="auto">
          <a:xfrm>
            <a:off x="3422815" y="4028959"/>
            <a:ext cx="392300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19" name="Line 35"/>
          <p:cNvSpPr>
            <a:spLocks noChangeShapeType="1"/>
          </p:cNvSpPr>
          <p:nvPr/>
        </p:nvSpPr>
        <p:spPr bwMode="auto">
          <a:xfrm>
            <a:off x="3438136" y="2377702"/>
            <a:ext cx="39076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20" name="Text Box 36"/>
          <p:cNvSpPr txBox="1">
            <a:spLocks noChangeArrowheads="1"/>
          </p:cNvSpPr>
          <p:nvPr/>
        </p:nvSpPr>
        <p:spPr bwMode="auto">
          <a:xfrm>
            <a:off x="5157467" y="2043753"/>
            <a:ext cx="278468"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1</a:t>
            </a:r>
          </a:p>
        </p:txBody>
      </p:sp>
      <p:sp>
        <p:nvSpPr>
          <p:cNvPr id="121" name="Text Box 37"/>
          <p:cNvSpPr txBox="1">
            <a:spLocks noChangeArrowheads="1"/>
          </p:cNvSpPr>
          <p:nvPr/>
        </p:nvSpPr>
        <p:spPr bwMode="auto">
          <a:xfrm>
            <a:off x="6332365" y="2043753"/>
            <a:ext cx="278468" cy="27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97" b="1">
                <a:latin typeface="微软雅黑" pitchFamily="34" charset="-122"/>
                <a:ea typeface="微软雅黑" pitchFamily="34" charset="-122"/>
              </a:rPr>
              <a:t>0</a:t>
            </a:r>
          </a:p>
        </p:txBody>
      </p:sp>
      <p:sp>
        <p:nvSpPr>
          <p:cNvPr id="122" name="Text Box 38"/>
          <p:cNvSpPr txBox="1">
            <a:spLocks noChangeArrowheads="1"/>
          </p:cNvSpPr>
          <p:nvPr/>
        </p:nvSpPr>
        <p:spPr bwMode="auto">
          <a:xfrm>
            <a:off x="7346995" y="2200395"/>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i="1" dirty="0">
                <a:latin typeface="微软雅黑" pitchFamily="34" charset="-122"/>
                <a:ea typeface="微软雅黑" pitchFamily="34" charset="-122"/>
              </a:rPr>
              <a:t>t</a:t>
            </a:r>
          </a:p>
        </p:txBody>
      </p:sp>
      <p:sp>
        <p:nvSpPr>
          <p:cNvPr id="123" name="Text Box 39"/>
          <p:cNvSpPr txBox="1">
            <a:spLocks noChangeArrowheads="1"/>
          </p:cNvSpPr>
          <p:nvPr/>
        </p:nvSpPr>
        <p:spPr bwMode="auto">
          <a:xfrm>
            <a:off x="7346995" y="2688810"/>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i="1" dirty="0">
                <a:latin typeface="微软雅黑" pitchFamily="34" charset="-122"/>
                <a:ea typeface="微软雅黑" pitchFamily="34" charset="-122"/>
              </a:rPr>
              <a:t>t</a:t>
            </a:r>
          </a:p>
        </p:txBody>
      </p:sp>
      <p:sp>
        <p:nvSpPr>
          <p:cNvPr id="124" name="Text Box 40"/>
          <p:cNvSpPr txBox="1">
            <a:spLocks noChangeArrowheads="1"/>
          </p:cNvSpPr>
          <p:nvPr/>
        </p:nvSpPr>
        <p:spPr bwMode="auto">
          <a:xfrm>
            <a:off x="7346995" y="3445907"/>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t</a:t>
            </a:r>
          </a:p>
        </p:txBody>
      </p:sp>
      <p:sp>
        <p:nvSpPr>
          <p:cNvPr id="125" name="Text Box 41"/>
          <p:cNvSpPr txBox="1">
            <a:spLocks noChangeArrowheads="1"/>
          </p:cNvSpPr>
          <p:nvPr/>
        </p:nvSpPr>
        <p:spPr bwMode="auto">
          <a:xfrm>
            <a:off x="7346995" y="3862528"/>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t</a:t>
            </a:r>
          </a:p>
        </p:txBody>
      </p:sp>
      <p:sp>
        <p:nvSpPr>
          <p:cNvPr id="126" name="Text Box 42"/>
          <p:cNvSpPr txBox="1">
            <a:spLocks noChangeArrowheads="1"/>
          </p:cNvSpPr>
          <p:nvPr/>
        </p:nvSpPr>
        <p:spPr bwMode="auto">
          <a:xfrm>
            <a:off x="7346995" y="4288939"/>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t</a:t>
            </a:r>
          </a:p>
        </p:txBody>
      </p:sp>
      <p:sp>
        <p:nvSpPr>
          <p:cNvPr id="127" name="Text Box 43"/>
          <p:cNvSpPr txBox="1">
            <a:spLocks noChangeArrowheads="1"/>
          </p:cNvSpPr>
          <p:nvPr/>
        </p:nvSpPr>
        <p:spPr bwMode="auto">
          <a:xfrm>
            <a:off x="7346995" y="4651172"/>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t</a:t>
            </a:r>
          </a:p>
        </p:txBody>
      </p:sp>
      <p:sp>
        <p:nvSpPr>
          <p:cNvPr id="128" name="Rectangle 44"/>
          <p:cNvSpPr>
            <a:spLocks noChangeArrowheads="1"/>
          </p:cNvSpPr>
          <p:nvPr/>
        </p:nvSpPr>
        <p:spPr bwMode="auto">
          <a:xfrm>
            <a:off x="3736278" y="2484305"/>
            <a:ext cx="784836" cy="1870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latin typeface="微软雅黑" pitchFamily="34" charset="-122"/>
              <a:ea typeface="微软雅黑" pitchFamily="34" charset="-122"/>
            </a:endParaRPr>
          </a:p>
        </p:txBody>
      </p:sp>
      <p:sp>
        <p:nvSpPr>
          <p:cNvPr id="129" name="Text Box 45"/>
          <p:cNvSpPr txBox="1">
            <a:spLocks noChangeArrowheads="1"/>
          </p:cNvSpPr>
          <p:nvPr/>
        </p:nvSpPr>
        <p:spPr bwMode="auto">
          <a:xfrm>
            <a:off x="3728030" y="2417951"/>
            <a:ext cx="841158" cy="32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795"/>
              </a:lnSpc>
            </a:pPr>
            <a:r>
              <a:rPr kumimoji="1" lang="en-US" altLang="zh-CN" sz="1197" b="1" i="1" dirty="0">
                <a:solidFill>
                  <a:srgbClr val="0000FF"/>
                </a:solidFill>
                <a:latin typeface="微软雅黑" pitchFamily="34" charset="-122"/>
                <a:ea typeface="微软雅黑" pitchFamily="34" charset="-122"/>
              </a:rPr>
              <a:t>m</a:t>
            </a:r>
            <a:r>
              <a:rPr kumimoji="1" lang="en-US" altLang="zh-CN" sz="1197" b="1" dirty="0">
                <a:solidFill>
                  <a:srgbClr val="0000FF"/>
                </a:solidFill>
                <a:latin typeface="微软雅黑" pitchFamily="34" charset="-122"/>
                <a:ea typeface="微软雅黑" pitchFamily="34" charset="-122"/>
              </a:rPr>
              <a:t> </a:t>
            </a:r>
            <a:r>
              <a:rPr kumimoji="1" lang="zh-CN" altLang="en-US" sz="1197" b="1" dirty="0">
                <a:solidFill>
                  <a:srgbClr val="0000FF"/>
                </a:solidFill>
                <a:latin typeface="微软雅黑" pitchFamily="34" charset="-122"/>
                <a:ea typeface="微软雅黑" pitchFamily="34" charset="-122"/>
              </a:rPr>
              <a:t>个码片</a:t>
            </a:r>
          </a:p>
        </p:txBody>
      </p:sp>
      <p:sp>
        <p:nvSpPr>
          <p:cNvPr id="130" name="Freeform 46"/>
          <p:cNvSpPr>
            <a:spLocks/>
          </p:cNvSpPr>
          <p:nvPr/>
        </p:nvSpPr>
        <p:spPr bwMode="auto">
          <a:xfrm>
            <a:off x="3538302" y="3119571"/>
            <a:ext cx="1171362" cy="21755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1" name="Freeform 47"/>
          <p:cNvSpPr>
            <a:spLocks/>
          </p:cNvSpPr>
          <p:nvPr/>
        </p:nvSpPr>
        <p:spPr bwMode="auto">
          <a:xfrm>
            <a:off x="4709664" y="3119571"/>
            <a:ext cx="1171362" cy="21755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2" name="Freeform 48"/>
          <p:cNvSpPr>
            <a:spLocks/>
          </p:cNvSpPr>
          <p:nvPr/>
        </p:nvSpPr>
        <p:spPr bwMode="auto">
          <a:xfrm flipV="1">
            <a:off x="5881026" y="3119571"/>
            <a:ext cx="1171362" cy="21755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396" b="1">
              <a:solidFill>
                <a:srgbClr val="000099"/>
              </a:solidFill>
              <a:latin typeface="微软雅黑" pitchFamily="34" charset="-122"/>
              <a:ea typeface="微软雅黑" pitchFamily="34" charset="-122"/>
            </a:endParaRPr>
          </a:p>
        </p:txBody>
      </p:sp>
      <p:sp>
        <p:nvSpPr>
          <p:cNvPr id="133" name="Line 49"/>
          <p:cNvSpPr>
            <a:spLocks noChangeShapeType="1"/>
          </p:cNvSpPr>
          <p:nvPr/>
        </p:nvSpPr>
        <p:spPr bwMode="auto">
          <a:xfrm flipV="1">
            <a:off x="3422815" y="3226174"/>
            <a:ext cx="3923001" cy="435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4" name="Text Box 50"/>
          <p:cNvSpPr txBox="1">
            <a:spLocks noChangeArrowheads="1"/>
          </p:cNvSpPr>
          <p:nvPr/>
        </p:nvSpPr>
        <p:spPr bwMode="auto">
          <a:xfrm>
            <a:off x="7346995" y="3056480"/>
            <a:ext cx="25768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a:latin typeface="微软雅黑" pitchFamily="34" charset="-122"/>
                <a:ea typeface="微软雅黑" pitchFamily="34" charset="-122"/>
              </a:rPr>
              <a:t>t</a:t>
            </a:r>
          </a:p>
        </p:txBody>
      </p:sp>
      <p:sp>
        <p:nvSpPr>
          <p:cNvPr id="135" name="Freeform 51"/>
          <p:cNvSpPr>
            <a:spLocks/>
          </p:cNvSpPr>
          <p:nvPr/>
        </p:nvSpPr>
        <p:spPr bwMode="auto">
          <a:xfrm>
            <a:off x="5884561" y="2749726"/>
            <a:ext cx="1171362" cy="218644"/>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6" name="Line 52"/>
          <p:cNvSpPr>
            <a:spLocks noChangeShapeType="1"/>
          </p:cNvSpPr>
          <p:nvPr/>
        </p:nvSpPr>
        <p:spPr bwMode="auto">
          <a:xfrm>
            <a:off x="3438136" y="2857415"/>
            <a:ext cx="39076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37" name="Text Box 53"/>
          <p:cNvSpPr txBox="1">
            <a:spLocks noChangeArrowheads="1"/>
          </p:cNvSpPr>
          <p:nvPr/>
        </p:nvSpPr>
        <p:spPr bwMode="auto">
          <a:xfrm>
            <a:off x="1780080" y="3047777"/>
            <a:ext cx="164842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latin typeface="微软雅黑" pitchFamily="34" charset="-122"/>
                <a:ea typeface="微软雅黑" pitchFamily="34" charset="-122"/>
              </a:rPr>
              <a:t>S </a:t>
            </a:r>
            <a:r>
              <a:rPr kumimoji="1" lang="zh-CN" altLang="en-US" sz="1396" b="1" dirty="0">
                <a:latin typeface="微软雅黑" pitchFamily="34" charset="-122"/>
                <a:ea typeface="微软雅黑" pitchFamily="34" charset="-122"/>
              </a:rPr>
              <a:t>站发送的信号 </a:t>
            </a:r>
            <a:r>
              <a:rPr kumimoji="1" lang="en-US" altLang="zh-CN" sz="1396" b="1" i="1" dirty="0" err="1">
                <a:latin typeface="微软雅黑" pitchFamily="34" charset="-122"/>
                <a:ea typeface="微软雅黑" pitchFamily="34" charset="-122"/>
              </a:rPr>
              <a:t>S</a:t>
            </a:r>
            <a:r>
              <a:rPr kumimoji="1" lang="en-US" altLang="zh-CN" sz="1396" b="1" i="1" baseline="-25000" dirty="0" err="1">
                <a:latin typeface="微软雅黑" pitchFamily="34" charset="-122"/>
                <a:ea typeface="微软雅黑" pitchFamily="34" charset="-122"/>
              </a:rPr>
              <a:t>x</a:t>
            </a:r>
            <a:endParaRPr kumimoji="1" lang="en-US" altLang="zh-CN" sz="1396" b="1" i="1" baseline="-25000" dirty="0">
              <a:latin typeface="微软雅黑" pitchFamily="34" charset="-122"/>
              <a:ea typeface="微软雅黑" pitchFamily="34" charset="-122"/>
            </a:endParaRPr>
          </a:p>
        </p:txBody>
      </p:sp>
      <p:sp>
        <p:nvSpPr>
          <p:cNvPr id="138" name="Text Box 54"/>
          <p:cNvSpPr txBox="1">
            <a:spLocks noChangeArrowheads="1"/>
          </p:cNvSpPr>
          <p:nvPr/>
        </p:nvSpPr>
        <p:spPr bwMode="auto">
          <a:xfrm>
            <a:off x="1780081" y="3425239"/>
            <a:ext cx="1644141"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96" b="1" dirty="0">
                <a:latin typeface="微软雅黑" pitchFamily="34" charset="-122"/>
                <a:ea typeface="微软雅黑" pitchFamily="34" charset="-122"/>
              </a:rPr>
              <a:t>T </a:t>
            </a:r>
            <a:r>
              <a:rPr kumimoji="1" lang="zh-CN" altLang="en-US" sz="1396" b="1" dirty="0">
                <a:latin typeface="微软雅黑" pitchFamily="34" charset="-122"/>
                <a:ea typeface="微软雅黑" pitchFamily="34" charset="-122"/>
              </a:rPr>
              <a:t>站发送的信号 </a:t>
            </a:r>
            <a:r>
              <a:rPr kumimoji="1" lang="en-US" altLang="zh-CN" sz="1396" b="1" i="1" dirty="0" err="1">
                <a:latin typeface="微软雅黑" pitchFamily="34" charset="-122"/>
                <a:ea typeface="微软雅黑" pitchFamily="34" charset="-122"/>
              </a:rPr>
              <a:t>T</a:t>
            </a:r>
            <a:r>
              <a:rPr kumimoji="1" lang="en-US" altLang="zh-CN" sz="1396" b="1" i="1" baseline="-25000" dirty="0" err="1">
                <a:latin typeface="微软雅黑" pitchFamily="34" charset="-122"/>
                <a:ea typeface="微软雅黑" pitchFamily="34" charset="-122"/>
              </a:rPr>
              <a:t>x</a:t>
            </a:r>
            <a:endParaRPr kumimoji="1" lang="en-US" altLang="zh-CN" sz="1396" b="1" i="1" baseline="-25000" dirty="0">
              <a:latin typeface="微软雅黑" pitchFamily="34" charset="-122"/>
              <a:ea typeface="微软雅黑" pitchFamily="34" charset="-122"/>
            </a:endParaRPr>
          </a:p>
        </p:txBody>
      </p:sp>
      <p:sp>
        <p:nvSpPr>
          <p:cNvPr id="139" name="Text Box 55"/>
          <p:cNvSpPr txBox="1">
            <a:spLocks noChangeArrowheads="1"/>
          </p:cNvSpPr>
          <p:nvPr/>
        </p:nvSpPr>
        <p:spPr bwMode="auto">
          <a:xfrm>
            <a:off x="1566785" y="3862528"/>
            <a:ext cx="1898310"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latin typeface="微软雅黑" pitchFamily="34" charset="-122"/>
                <a:ea typeface="微软雅黑" pitchFamily="34" charset="-122"/>
              </a:rPr>
              <a:t>总的发送信号 </a:t>
            </a:r>
            <a:r>
              <a:rPr kumimoji="1" lang="en-US" altLang="zh-CN" sz="1396" b="1" i="1" dirty="0" err="1">
                <a:latin typeface="微软雅黑" pitchFamily="34" charset="-122"/>
                <a:ea typeface="微软雅黑" pitchFamily="34" charset="-122"/>
              </a:rPr>
              <a:t>S</a:t>
            </a:r>
            <a:r>
              <a:rPr kumimoji="1" lang="en-US" altLang="zh-CN" sz="1396" b="1" i="1" baseline="-25000" dirty="0" err="1">
                <a:latin typeface="微软雅黑" pitchFamily="34" charset="-122"/>
                <a:ea typeface="微软雅黑" pitchFamily="34" charset="-122"/>
              </a:rPr>
              <a:t>x</a:t>
            </a:r>
            <a:r>
              <a:rPr kumimoji="1" lang="en-US" altLang="zh-CN" sz="1396" b="1" dirty="0">
                <a:latin typeface="微软雅黑" pitchFamily="34" charset="-122"/>
                <a:ea typeface="微软雅黑" pitchFamily="34" charset="-122"/>
              </a:rPr>
              <a:t> + </a:t>
            </a:r>
            <a:r>
              <a:rPr kumimoji="1" lang="en-US" altLang="zh-CN" sz="1396" b="1" i="1" dirty="0" err="1">
                <a:latin typeface="微软雅黑" pitchFamily="34" charset="-122"/>
                <a:ea typeface="微软雅黑" pitchFamily="34" charset="-122"/>
              </a:rPr>
              <a:t>T</a:t>
            </a:r>
            <a:r>
              <a:rPr kumimoji="1" lang="en-US" altLang="zh-CN" sz="1396" b="1" i="1" baseline="-25000" dirty="0" err="1">
                <a:latin typeface="微软雅黑" pitchFamily="34" charset="-122"/>
                <a:ea typeface="微软雅黑" pitchFamily="34" charset="-122"/>
              </a:rPr>
              <a:t>x</a:t>
            </a:r>
            <a:endParaRPr kumimoji="1" lang="en-US" altLang="zh-CN" sz="1396" b="1" i="1" baseline="-25000" dirty="0">
              <a:latin typeface="微软雅黑" pitchFamily="34" charset="-122"/>
              <a:ea typeface="微软雅黑" pitchFamily="34" charset="-122"/>
            </a:endParaRPr>
          </a:p>
        </p:txBody>
      </p:sp>
      <p:sp>
        <p:nvSpPr>
          <p:cNvPr id="140" name="Text Box 56"/>
          <p:cNvSpPr txBox="1">
            <a:spLocks noChangeArrowheads="1"/>
          </p:cNvSpPr>
          <p:nvPr/>
        </p:nvSpPr>
        <p:spPr bwMode="auto">
          <a:xfrm>
            <a:off x="1833110" y="4287852"/>
            <a:ext cx="1603666"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latin typeface="微软雅黑" pitchFamily="34" charset="-122"/>
                <a:ea typeface="微软雅黑" pitchFamily="34" charset="-122"/>
              </a:rPr>
              <a:t>规格化内积 </a:t>
            </a:r>
            <a:r>
              <a:rPr kumimoji="1" lang="en-US" altLang="zh-CN" sz="1396" b="1" i="1" dirty="0">
                <a:latin typeface="微软雅黑" pitchFamily="34" charset="-122"/>
                <a:ea typeface="微软雅黑" pitchFamily="34" charset="-122"/>
              </a:rPr>
              <a:t>S</a:t>
            </a:r>
            <a:r>
              <a:rPr kumimoji="1" lang="en-US" altLang="zh-CN" sz="1396" b="1" dirty="0">
                <a:latin typeface="微软雅黑" pitchFamily="34" charset="-122"/>
                <a:ea typeface="微软雅黑" pitchFamily="34" charset="-122"/>
                <a:sym typeface="Symbol" pitchFamily="18" charset="2"/>
              </a:rPr>
              <a:t> </a:t>
            </a:r>
            <a:r>
              <a:rPr kumimoji="1" lang="en-US" altLang="zh-CN" sz="1396" b="1" dirty="0">
                <a:latin typeface="微软雅黑" pitchFamily="34" charset="-122"/>
                <a:ea typeface="微软雅黑" pitchFamily="34" charset="-122"/>
                <a:sym typeface="Wingdings" pitchFamily="2" charset="2"/>
              </a:rPr>
              <a:t> </a:t>
            </a:r>
            <a:r>
              <a:rPr kumimoji="1" lang="en-US" altLang="zh-CN" sz="1396" b="1" i="1" dirty="0" err="1">
                <a:latin typeface="微软雅黑" pitchFamily="34" charset="-122"/>
                <a:ea typeface="微软雅黑" pitchFamily="34" charset="-122"/>
              </a:rPr>
              <a:t>S</a:t>
            </a:r>
            <a:r>
              <a:rPr kumimoji="1" lang="en-US" altLang="zh-CN" sz="1396" b="1" i="1" baseline="-25000" dirty="0" err="1">
                <a:latin typeface="微软雅黑" pitchFamily="34" charset="-122"/>
                <a:ea typeface="微软雅黑" pitchFamily="34" charset="-122"/>
              </a:rPr>
              <a:t>x</a:t>
            </a:r>
            <a:endParaRPr kumimoji="1" lang="en-US" altLang="zh-CN" sz="1396" b="1" i="1" baseline="-25000" dirty="0">
              <a:latin typeface="微软雅黑" pitchFamily="34" charset="-122"/>
              <a:ea typeface="微软雅黑" pitchFamily="34" charset="-122"/>
            </a:endParaRPr>
          </a:p>
        </p:txBody>
      </p:sp>
      <p:sp>
        <p:nvSpPr>
          <p:cNvPr id="141" name="Text Box 57"/>
          <p:cNvSpPr txBox="1">
            <a:spLocks noChangeArrowheads="1"/>
          </p:cNvSpPr>
          <p:nvPr/>
        </p:nvSpPr>
        <p:spPr bwMode="auto">
          <a:xfrm>
            <a:off x="1833110" y="4652259"/>
            <a:ext cx="1594585"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latin typeface="微软雅黑" pitchFamily="34" charset="-122"/>
                <a:ea typeface="微软雅黑" pitchFamily="34" charset="-122"/>
              </a:rPr>
              <a:t>规格化内积 </a:t>
            </a:r>
            <a:r>
              <a:rPr kumimoji="1" lang="en-US" altLang="zh-CN" sz="1396" b="1" i="1" dirty="0">
                <a:latin typeface="微软雅黑" pitchFamily="34" charset="-122"/>
                <a:ea typeface="微软雅黑" pitchFamily="34" charset="-122"/>
              </a:rPr>
              <a:t>S</a:t>
            </a:r>
            <a:r>
              <a:rPr kumimoji="1" lang="en-US" altLang="zh-CN" sz="1396" b="1" dirty="0">
                <a:latin typeface="微软雅黑" pitchFamily="34" charset="-122"/>
                <a:ea typeface="微软雅黑" pitchFamily="34" charset="-122"/>
                <a:sym typeface="Symbol" pitchFamily="18" charset="2"/>
              </a:rPr>
              <a:t> </a:t>
            </a:r>
            <a:r>
              <a:rPr kumimoji="1" lang="en-US" altLang="zh-CN" sz="1396" b="1" dirty="0">
                <a:latin typeface="微软雅黑" pitchFamily="34" charset="-122"/>
                <a:ea typeface="微软雅黑" pitchFamily="34" charset="-122"/>
                <a:sym typeface="Wingdings" pitchFamily="2" charset="2"/>
              </a:rPr>
              <a:t> </a:t>
            </a:r>
            <a:r>
              <a:rPr kumimoji="1" lang="en-US" altLang="zh-CN" sz="1396" b="1" i="1" dirty="0" err="1">
                <a:latin typeface="微软雅黑" pitchFamily="34" charset="-122"/>
                <a:ea typeface="微软雅黑" pitchFamily="34" charset="-122"/>
              </a:rPr>
              <a:t>T</a:t>
            </a:r>
            <a:r>
              <a:rPr kumimoji="1" lang="en-US" altLang="zh-CN" sz="1396" b="1" i="1" baseline="-25000" dirty="0" err="1">
                <a:latin typeface="微软雅黑" pitchFamily="34" charset="-122"/>
                <a:ea typeface="微软雅黑" pitchFamily="34" charset="-122"/>
              </a:rPr>
              <a:t>x</a:t>
            </a:r>
            <a:endParaRPr kumimoji="1" lang="en-US" altLang="zh-CN" sz="1396" b="1" i="1" baseline="-25000" dirty="0">
              <a:latin typeface="微软雅黑" pitchFamily="34" charset="-122"/>
              <a:ea typeface="微软雅黑" pitchFamily="34" charset="-122"/>
            </a:endParaRPr>
          </a:p>
        </p:txBody>
      </p:sp>
      <p:sp>
        <p:nvSpPr>
          <p:cNvPr id="142" name="Line 58"/>
          <p:cNvSpPr>
            <a:spLocks noChangeShapeType="1"/>
          </p:cNvSpPr>
          <p:nvPr/>
        </p:nvSpPr>
        <p:spPr bwMode="auto">
          <a:xfrm flipV="1">
            <a:off x="3438136" y="4456457"/>
            <a:ext cx="3878221" cy="108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6" b="1">
              <a:solidFill>
                <a:srgbClr val="000099"/>
              </a:solidFill>
              <a:latin typeface="微软雅黑" pitchFamily="34" charset="-122"/>
              <a:ea typeface="微软雅黑" pitchFamily="34" charset="-122"/>
            </a:endParaRPr>
          </a:p>
        </p:txBody>
      </p:sp>
      <p:sp>
        <p:nvSpPr>
          <p:cNvPr id="143" name="Text Box 59"/>
          <p:cNvSpPr txBox="1">
            <a:spLocks noChangeArrowheads="1"/>
          </p:cNvSpPr>
          <p:nvPr/>
        </p:nvSpPr>
        <p:spPr bwMode="auto">
          <a:xfrm>
            <a:off x="2105327" y="2137303"/>
            <a:ext cx="1258379"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a:latin typeface="微软雅黑" pitchFamily="34" charset="-122"/>
                <a:ea typeface="微软雅黑" pitchFamily="34" charset="-122"/>
              </a:rPr>
              <a:t>数据码元比特</a:t>
            </a:r>
          </a:p>
        </p:txBody>
      </p:sp>
      <p:sp>
        <p:nvSpPr>
          <p:cNvPr id="144" name="Text Box 60"/>
          <p:cNvSpPr txBox="1">
            <a:spLocks noChangeArrowheads="1"/>
          </p:cNvSpPr>
          <p:nvPr/>
        </p:nvSpPr>
        <p:spPr bwMode="auto">
          <a:xfrm>
            <a:off x="1241537" y="2882434"/>
            <a:ext cx="363190" cy="7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96" b="1" dirty="0">
                <a:solidFill>
                  <a:srgbClr val="0000FF"/>
                </a:solidFill>
                <a:latin typeface="微软雅黑" pitchFamily="34" charset="-122"/>
                <a:ea typeface="微软雅黑" pitchFamily="34" charset="-122"/>
              </a:rPr>
              <a:t>发</a:t>
            </a:r>
          </a:p>
          <a:p>
            <a:pPr algn="l"/>
            <a:r>
              <a:rPr kumimoji="1" lang="zh-CN" altLang="en-US" sz="1396" b="1" dirty="0">
                <a:solidFill>
                  <a:srgbClr val="0000FF"/>
                </a:solidFill>
                <a:latin typeface="微软雅黑" pitchFamily="34" charset="-122"/>
                <a:ea typeface="微软雅黑" pitchFamily="34" charset="-122"/>
              </a:rPr>
              <a:t>送</a:t>
            </a:r>
          </a:p>
          <a:p>
            <a:pPr algn="l"/>
            <a:r>
              <a:rPr kumimoji="1" lang="zh-CN" altLang="en-US" sz="1396" b="1" dirty="0">
                <a:solidFill>
                  <a:srgbClr val="0000FF"/>
                </a:solidFill>
                <a:latin typeface="微软雅黑" pitchFamily="34" charset="-122"/>
                <a:ea typeface="微软雅黑" pitchFamily="34" charset="-122"/>
              </a:rPr>
              <a:t>端</a:t>
            </a:r>
          </a:p>
        </p:txBody>
      </p:sp>
      <p:sp>
        <p:nvSpPr>
          <p:cNvPr id="145" name="Text Box 61"/>
          <p:cNvSpPr txBox="1">
            <a:spLocks noChangeArrowheads="1"/>
          </p:cNvSpPr>
          <p:nvPr/>
        </p:nvSpPr>
        <p:spPr bwMode="auto">
          <a:xfrm>
            <a:off x="1347595" y="4263920"/>
            <a:ext cx="363190" cy="7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396" b="1">
                <a:solidFill>
                  <a:srgbClr val="0000FF"/>
                </a:solidFill>
                <a:latin typeface="微软雅黑" pitchFamily="34" charset="-122"/>
                <a:ea typeface="微软雅黑" pitchFamily="34" charset="-122"/>
              </a:rPr>
              <a:t>接</a:t>
            </a:r>
          </a:p>
          <a:p>
            <a:pPr algn="l" eaLnBrk="0" hangingPunct="0"/>
            <a:r>
              <a:rPr kumimoji="1" lang="zh-CN" altLang="en-US" sz="1396" b="1">
                <a:solidFill>
                  <a:srgbClr val="0000FF"/>
                </a:solidFill>
                <a:latin typeface="微软雅黑" pitchFamily="34" charset="-122"/>
                <a:ea typeface="微软雅黑" pitchFamily="34" charset="-122"/>
              </a:rPr>
              <a:t>收</a:t>
            </a:r>
          </a:p>
          <a:p>
            <a:pPr algn="l" eaLnBrk="0" hangingPunct="0"/>
            <a:r>
              <a:rPr kumimoji="1" lang="zh-CN" altLang="en-US" sz="1396" b="1">
                <a:solidFill>
                  <a:srgbClr val="0000FF"/>
                </a:solidFill>
                <a:latin typeface="微软雅黑" pitchFamily="34" charset="-122"/>
                <a:ea typeface="微软雅黑" pitchFamily="34" charset="-122"/>
              </a:rPr>
              <a:t>端</a:t>
            </a:r>
          </a:p>
        </p:txBody>
      </p:sp>
      <p:sp>
        <p:nvSpPr>
          <p:cNvPr id="146" name="AutoShape 62"/>
          <p:cNvSpPr>
            <a:spLocks/>
          </p:cNvSpPr>
          <p:nvPr/>
        </p:nvSpPr>
        <p:spPr bwMode="auto">
          <a:xfrm>
            <a:off x="1566785" y="2191692"/>
            <a:ext cx="107237" cy="2072229"/>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latin typeface="微软雅黑" pitchFamily="34" charset="-122"/>
              <a:ea typeface="微软雅黑" pitchFamily="34" charset="-122"/>
            </a:endParaRPr>
          </a:p>
        </p:txBody>
      </p:sp>
      <p:sp>
        <p:nvSpPr>
          <p:cNvPr id="147" name="AutoShape 63"/>
          <p:cNvSpPr>
            <a:spLocks/>
          </p:cNvSpPr>
          <p:nvPr/>
        </p:nvSpPr>
        <p:spPr bwMode="auto">
          <a:xfrm>
            <a:off x="1727052" y="4362909"/>
            <a:ext cx="57742" cy="542804"/>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6"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069879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5" name="Picture 3"/>
          <p:cNvPicPr>
            <a:picLocks noChangeAspect="1" noChangeArrowheads="1"/>
          </p:cNvPicPr>
          <p:nvPr/>
        </p:nvPicPr>
        <p:blipFill>
          <a:blip r:embed="rId4" cstate="print"/>
          <a:srcRect/>
          <a:stretch>
            <a:fillRect/>
          </a:stretch>
        </p:blipFill>
        <p:spPr bwMode="auto">
          <a:xfrm>
            <a:off x="190500" y="38100"/>
            <a:ext cx="2006600" cy="469900"/>
          </a:xfrm>
          <a:prstGeom prst="rect">
            <a:avLst/>
          </a:prstGeom>
          <a:noFill/>
        </p:spPr>
      </p:pic>
      <p:sp>
        <p:nvSpPr>
          <p:cNvPr id="2" name="TextBox 1"/>
          <p:cNvSpPr txBox="1"/>
          <p:nvPr/>
        </p:nvSpPr>
        <p:spPr>
          <a:xfrm>
            <a:off x="685800" y="863600"/>
            <a:ext cx="820738" cy="443711"/>
          </a:xfrm>
          <a:prstGeom prst="rect">
            <a:avLst/>
          </a:prstGeom>
          <a:noFill/>
        </p:spPr>
        <p:txBody>
          <a:bodyPr wrap="none" lIns="0" tIns="0" rIns="0" rtlCol="0">
            <a:spAutoFit/>
          </a:bodyPr>
          <a:lstStyle/>
          <a:p>
            <a:pPr defTabSz="-635">
              <a:lnSpc>
                <a:spcPts val="3100"/>
              </a:lnSpc>
            </a:pPr>
            <a:r>
              <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rPr>
              <a:t>小结</a:t>
            </a:r>
          </a:p>
        </p:txBody>
      </p:sp>
      <p:sp>
        <p:nvSpPr>
          <p:cNvPr id="7" name="TextBox 1"/>
          <p:cNvSpPr txBox="1"/>
          <p:nvPr/>
        </p:nvSpPr>
        <p:spPr>
          <a:xfrm>
            <a:off x="1079500" y="1612900"/>
            <a:ext cx="7366000" cy="6612066"/>
          </a:xfrm>
          <a:prstGeom prst="rect">
            <a:avLst/>
          </a:prstGeom>
          <a:noFill/>
        </p:spPr>
        <p:txBody>
          <a:bodyPr wrap="square" lIns="0" tIns="0" rIns="0" rtlCol="0">
            <a:spAutoFit/>
          </a:bodyPr>
          <a:lstStyle/>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通信的目的是交换信息；信息的载体可以是数字、文字、语音、图形或图像，计算机用二进制代码的数据来表示各种信息</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r>
              <a:rPr lang="en-US" altLang="zh-CN" sz="2000" b="1" dirty="0" err="1" smtClean="0">
                <a:latin typeface="微软雅黑" panose="020B0503020204020204" pitchFamily="34" charset="-122"/>
                <a:ea typeface="微软雅黑" panose="020B0503020204020204" pitchFamily="34" charset="-122"/>
                <a:cs typeface="楷体_GB2312" pitchFamily="18" charset="0"/>
              </a:rPr>
              <a:t>信号是数据在传输过程中的电信号的表示形式</a:t>
            </a:r>
            <a:r>
              <a:rPr lang="en-US" altLang="zh-CN" sz="2000" b="1" dirty="0" smtClean="0">
                <a:latin typeface="微软雅黑" panose="020B0503020204020204" pitchFamily="34" charset="-122"/>
                <a:ea typeface="微软雅黑" panose="020B0503020204020204" pitchFamily="34" charset="-122"/>
                <a:cs typeface="楷体_GB2312" pitchFamily="18" charset="0"/>
              </a:rPr>
              <a:t>；</a:t>
            </a:r>
          </a:p>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楷体_GB2312" pitchFamily="18" charset="0"/>
              </a:rPr>
              <a:t>数据通信是指在不同计算机之间传送表示字母、数字、符号的二进制代码</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2000" b="1" dirty="0" smtClean="0">
                <a:latin typeface="微软雅黑" panose="020B0503020204020204" pitchFamily="34" charset="-122"/>
                <a:ea typeface="微软雅黑" panose="020B0503020204020204" pitchFamily="34" charset="-122"/>
                <a:cs typeface="楷体_GB2312" pitchFamily="18" charset="0"/>
              </a:rPr>
              <a:t>、</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b="1" dirty="0" smtClean="0">
                <a:latin typeface="微软雅黑" panose="020B0503020204020204" pitchFamily="34" charset="-122"/>
                <a:ea typeface="微软雅黑" panose="020B0503020204020204" pitchFamily="34" charset="-122"/>
                <a:cs typeface="楷体_GB2312" pitchFamily="18" charset="0"/>
              </a:rPr>
              <a:t>比特序列的过程</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物理层的功能及向上层提供的功能</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r>
              <a:rPr lang="en-US" altLang="zh-CN" sz="2000" b="1" dirty="0" err="1" smtClean="0">
                <a:latin typeface="微软雅黑" panose="020B0503020204020204" pitchFamily="34" charset="-122"/>
                <a:ea typeface="微软雅黑" panose="020B0503020204020204" pitchFamily="34" charset="-122"/>
                <a:cs typeface="楷体_GB2312" pitchFamily="18" charset="0"/>
              </a:rPr>
              <a:t>物理层在传输介质上传输比特流</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r>
              <a:rPr lang="en-US" altLang="zh-CN" sz="2000" b="1" dirty="0" err="1" smtClean="0">
                <a:latin typeface="微软雅黑" panose="020B0503020204020204" pitchFamily="34" charset="-122"/>
                <a:ea typeface="微软雅黑" panose="020B0503020204020204" pitchFamily="34" charset="-122"/>
                <a:cs typeface="楷体_GB2312" pitchFamily="18" charset="0"/>
              </a:rPr>
              <a:t>传输介质的选择</a:t>
            </a:r>
            <a:r>
              <a:rPr lang="zh-CN" altLang="en-US" sz="2000" b="1" dirty="0" smtClean="0">
                <a:latin typeface="微软雅黑" panose="020B0503020204020204" pitchFamily="34" charset="-122"/>
                <a:ea typeface="微软雅黑" panose="020B0503020204020204" pitchFamily="34" charset="-122"/>
                <a:cs typeface="楷体_GB2312" pitchFamily="18" charset="0"/>
              </a:rPr>
              <a:t>；</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marL="342900" indent="-342900" defTabSz="-635">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数据传输速率是描述数据传输系统的重要参数</a:t>
            </a:r>
            <a:r>
              <a:rPr lang="en-US" altLang="zh-CN" sz="2000" b="1" dirty="0" smtClean="0">
                <a:latin typeface="微软雅黑" panose="020B0503020204020204" pitchFamily="34" charset="-122"/>
                <a:ea typeface="微软雅黑" panose="020B0503020204020204" pitchFamily="34" charset="-122"/>
                <a:cs typeface="楷体_GB2312" pitchFamily="18" charset="0"/>
              </a:rPr>
              <a:t>。</a:t>
            </a:r>
          </a:p>
          <a:p>
            <a:pPr marL="342900" indent="-342900" defTabSz="-635">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数据编码技术</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marL="342900" indent="-342900" defTabSz="-635">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楷体_GB2312" pitchFamily="18" charset="0"/>
              </a:rPr>
              <a:t>多路复用技术</a:t>
            </a:r>
            <a:endParaRPr lang="en-US" altLang="zh-CN" sz="2000" b="1" dirty="0" smtClean="0">
              <a:latin typeface="微软雅黑" panose="020B0503020204020204" pitchFamily="34" charset="-122"/>
              <a:ea typeface="微软雅黑" panose="020B0503020204020204" pitchFamily="34" charset="-122"/>
              <a:cs typeface="楷体_GB2312" pitchFamily="18" charset="0"/>
            </a:endParaRPr>
          </a:p>
          <a:p>
            <a:pPr defTabSz="-635">
              <a:lnSpc>
                <a:spcPts val="1900"/>
              </a:lnSpc>
            </a:pPr>
            <a:endParaRPr lang="en-US" altLang="zh-CN" sz="2000" dirty="0" smtClean="0">
              <a:solidFill>
                <a:srgbClr val="33659A"/>
              </a:solidFill>
              <a:latin typeface="黑体" panose="02010609060101010101" pitchFamily="2" charset="-122"/>
              <a:cs typeface="楷体_GB2312" pitchFamily="18" charset="0"/>
            </a:endParaRPr>
          </a:p>
          <a:p>
            <a:pPr>
              <a:lnSpc>
                <a:spcPts val="1900"/>
              </a:lnSpc>
            </a:pPr>
            <a:endParaRPr lang="en-US" altLang="zh-CN" sz="2000" dirty="0" smtClean="0">
              <a:solidFill>
                <a:srgbClr val="33659A"/>
              </a:solidFill>
              <a:latin typeface="黑体" panose="02010609060101010101" pitchFamily="2" charset="-122"/>
              <a:cs typeface="楷体_GB2312" pitchFamily="18" charset="0"/>
            </a:endParaRPr>
          </a:p>
          <a:p>
            <a:pPr>
              <a:lnSpc>
                <a:spcPts val="1900"/>
              </a:lnSpc>
            </a:pPr>
            <a:endParaRPr lang="en-US" altLang="zh-CN" sz="2000" dirty="0" smtClean="0">
              <a:solidFill>
                <a:srgbClr val="33659A"/>
              </a:solidFill>
              <a:latin typeface="黑体" panose="02010609060101010101" pitchFamily="2" charset="-122"/>
              <a:cs typeface="楷体_GB2312" pitchFamily="18" charset="0"/>
            </a:endParaRPr>
          </a:p>
          <a:p>
            <a:pPr>
              <a:lnSpc>
                <a:spcPts val="1900"/>
              </a:lnSpc>
            </a:pPr>
            <a:endParaRPr lang="en-US" altLang="zh-CN" sz="2000" dirty="0" smtClean="0">
              <a:solidFill>
                <a:srgbClr val="33659A"/>
              </a:solidFill>
              <a:latin typeface="黑体" panose="02010609060101010101" pitchFamily="2" charset="-122"/>
              <a:cs typeface="楷体_GB2312" pitchFamily="18" charset="0"/>
            </a:endParaRPr>
          </a:p>
          <a:p>
            <a:pPr>
              <a:lnSpc>
                <a:spcPts val="1900"/>
              </a:lnSpc>
            </a:pPr>
            <a:endParaRPr lang="en-US" altLang="zh-CN" sz="2000" dirty="0" smtClean="0">
              <a:solidFill>
                <a:srgbClr val="33659A"/>
              </a:solidFill>
              <a:latin typeface="黑体" panose="02010609060101010101" pitchFamily="2" charset="-122"/>
              <a:cs typeface="楷体_GB2312" pitchFamily="18" charset="0"/>
            </a:endParaRPr>
          </a:p>
          <a:p>
            <a:pPr>
              <a:lnSpc>
                <a:spcPts val="1900"/>
              </a:lnSpc>
            </a:pPr>
            <a:endParaRPr lang="en-US" altLang="zh-CN" sz="2000" dirty="0" smtClean="0">
              <a:solidFill>
                <a:srgbClr val="33659A"/>
              </a:solidFill>
              <a:latin typeface="黑体" panose="02010609060101010101" pitchFamily="2" charset="-122"/>
              <a:cs typeface="楷体_GB2312" pitchFamily="18" charset="0"/>
            </a:endParaRPr>
          </a:p>
          <a:p>
            <a:pPr defTabSz="-635">
              <a:lnSpc>
                <a:spcPts val="1900"/>
              </a:lnSpc>
            </a:pPr>
            <a:endParaRPr lang="en-US" altLang="zh-CN" sz="2000" dirty="0" smtClean="0">
              <a:solidFill>
                <a:srgbClr val="33659A"/>
              </a:solidFill>
              <a:latin typeface="黑体" panose="02010609060101010101" pitchFamily="2" charset="-122"/>
              <a:cs typeface="楷体_GB2312" pitchFamily="18" charset="0"/>
            </a:endParaRPr>
          </a:p>
          <a:p>
            <a:pPr defTabSz="-635">
              <a:lnSpc>
                <a:spcPts val="1900"/>
              </a:lnSpc>
            </a:pPr>
            <a:endParaRPr lang="en-US" altLang="zh-CN" sz="2000" dirty="0" smtClean="0">
              <a:solidFill>
                <a:srgbClr val="33659A"/>
              </a:solidFill>
              <a:latin typeface="黑体" panose="02010609060101010101" pitchFamily="2" charset="-122"/>
              <a:cs typeface="楷体_GB2312" pitchFamily="18" charset="0"/>
            </a:endParaRPr>
          </a:p>
        </p:txBody>
      </p:sp>
      <p:sp>
        <p:nvSpPr>
          <p:cNvPr id="16" name="灯片编号占位符 15"/>
          <p:cNvSpPr>
            <a:spLocks noGrp="1"/>
          </p:cNvSpPr>
          <p:nvPr>
            <p:ph type="sldNum" sz="quarter" idx="12"/>
          </p:nvPr>
        </p:nvSpPr>
        <p:spPr/>
        <p:txBody>
          <a:bodyPr/>
          <a:lstStyle/>
          <a:p>
            <a:fld id="{B6F15528-21DE-4FAA-801E-634DDDAF4B2B}" type="slidenum">
              <a:rPr lang="en-US" smtClean="0"/>
              <a:t>47</a:t>
            </a:fld>
            <a:endParaRPr lang="en-US"/>
          </a:p>
        </p:txBody>
      </p:sp>
    </p:spTree>
    <p:extLst>
      <p:ext uri="{BB962C8B-B14F-4D97-AF65-F5344CB8AC3E}">
        <p14:creationId xmlns:p14="http://schemas.microsoft.com/office/powerpoint/2010/main" val="57730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1832" y="2499358"/>
            <a:ext cx="5759283"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a:solidFill>
                <a:srgbClr val="FFFFFF"/>
              </a:solidFill>
              <a:latin typeface="宋体" charset="-122"/>
            </a:endParaRPr>
          </a:p>
        </p:txBody>
      </p:sp>
      <p:sp>
        <p:nvSpPr>
          <p:cNvPr id="7" name="Rectangle 10"/>
          <p:cNvSpPr>
            <a:spLocks noChangeArrowheads="1"/>
          </p:cNvSpPr>
          <p:nvPr/>
        </p:nvSpPr>
        <p:spPr bwMode="auto">
          <a:xfrm>
            <a:off x="2621832" y="3104099"/>
            <a:ext cx="5759283" cy="329283"/>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a:solidFill>
                <a:srgbClr val="FFFFFF"/>
              </a:solidFill>
              <a:latin typeface="宋体" charset="-122"/>
            </a:endParaRPr>
          </a:p>
        </p:txBody>
      </p:sp>
      <p:sp>
        <p:nvSpPr>
          <p:cNvPr id="8" name="Rectangle 11"/>
          <p:cNvSpPr>
            <a:spLocks noChangeArrowheads="1"/>
          </p:cNvSpPr>
          <p:nvPr/>
        </p:nvSpPr>
        <p:spPr bwMode="auto">
          <a:xfrm>
            <a:off x="2621832" y="3719920"/>
            <a:ext cx="5759283" cy="329283"/>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1795" dirty="0">
              <a:solidFill>
                <a:srgbClr val="FFFFFF"/>
              </a:solidFill>
              <a:latin typeface="宋体" charset="-122"/>
            </a:endParaRPr>
          </a:p>
        </p:txBody>
      </p:sp>
      <p:sp>
        <p:nvSpPr>
          <p:cNvPr id="9" name="Line 16"/>
          <p:cNvSpPr>
            <a:spLocks noChangeShapeType="1"/>
          </p:cNvSpPr>
          <p:nvPr/>
        </p:nvSpPr>
        <p:spPr bwMode="auto">
          <a:xfrm>
            <a:off x="3627095" y="2428120"/>
            <a:ext cx="0" cy="1795224"/>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795"/>
          </a:p>
        </p:txBody>
      </p:sp>
      <p:sp>
        <p:nvSpPr>
          <p:cNvPr id="10" name="Rectangle 8"/>
          <p:cNvSpPr>
            <a:spLocks noChangeArrowheads="1"/>
          </p:cNvSpPr>
          <p:nvPr/>
        </p:nvSpPr>
        <p:spPr bwMode="auto">
          <a:xfrm>
            <a:off x="2693072" y="2246064"/>
            <a:ext cx="5456913" cy="193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1994" b="1" dirty="0">
                <a:solidFill>
                  <a:schemeClr val="bg1"/>
                </a:solidFill>
                <a:latin typeface="微软雅黑" pitchFamily="34" charset="-122"/>
                <a:ea typeface="微软雅黑" pitchFamily="34" charset="-122"/>
              </a:rPr>
              <a:t>2.2.1                               </a:t>
            </a:r>
            <a:r>
              <a:rPr lang="zh-CN" altLang="en-US" sz="1994" b="1" dirty="0">
                <a:solidFill>
                  <a:schemeClr val="bg1"/>
                </a:solidFill>
                <a:latin typeface="微软雅黑" pitchFamily="34" charset="-122"/>
                <a:ea typeface="微软雅黑" pitchFamily="34" charset="-122"/>
              </a:rPr>
              <a:t>数据通信系统的模型</a:t>
            </a:r>
          </a:p>
          <a:p>
            <a:pPr eaLnBrk="0" hangingPunct="0">
              <a:lnSpc>
                <a:spcPct val="200000"/>
              </a:lnSpc>
            </a:pPr>
            <a:r>
              <a:rPr lang="en-US" altLang="zh-CN" sz="1994" b="1" dirty="0">
                <a:solidFill>
                  <a:schemeClr val="bg1"/>
                </a:solidFill>
                <a:latin typeface="微软雅黑" pitchFamily="34" charset="-122"/>
                <a:ea typeface="微软雅黑" pitchFamily="34" charset="-122"/>
              </a:rPr>
              <a:t>2.2.2                        </a:t>
            </a:r>
            <a:r>
              <a:rPr lang="zh-CN" altLang="en-US" sz="1994" b="1" dirty="0">
                <a:solidFill>
                  <a:schemeClr val="bg1"/>
                </a:solidFill>
                <a:latin typeface="微软雅黑" pitchFamily="34" charset="-122"/>
                <a:ea typeface="微软雅黑" pitchFamily="34" charset="-122"/>
              </a:rPr>
              <a:t>有关信道的几个基本概念</a:t>
            </a:r>
          </a:p>
          <a:p>
            <a:pPr eaLnBrk="0" hangingPunct="0">
              <a:lnSpc>
                <a:spcPct val="200000"/>
              </a:lnSpc>
            </a:pPr>
            <a:r>
              <a:rPr lang="en-US" altLang="zh-CN" sz="1994" b="1" dirty="0">
                <a:solidFill>
                  <a:schemeClr val="bg1"/>
                </a:solidFill>
                <a:latin typeface="微软雅黑" pitchFamily="34" charset="-122"/>
                <a:ea typeface="微软雅黑" pitchFamily="34" charset="-122"/>
              </a:rPr>
              <a:t>2.2.3                                     </a:t>
            </a:r>
            <a:r>
              <a:rPr lang="zh-CN" altLang="en-US" sz="1994" b="1" dirty="0">
                <a:solidFill>
                  <a:schemeClr val="bg1"/>
                </a:solidFill>
                <a:latin typeface="微软雅黑" pitchFamily="34" charset="-122"/>
                <a:ea typeface="微软雅黑" pitchFamily="34" charset="-122"/>
              </a:rPr>
              <a:t>信道的极限容量</a:t>
            </a:r>
          </a:p>
        </p:txBody>
      </p:sp>
      <p:sp>
        <p:nvSpPr>
          <p:cNvPr id="11" name="Rectangle 27"/>
          <p:cNvSpPr>
            <a:spLocks noChangeArrowheads="1"/>
          </p:cNvSpPr>
          <p:nvPr/>
        </p:nvSpPr>
        <p:spPr bwMode="auto">
          <a:xfrm>
            <a:off x="637953" y="2499359"/>
            <a:ext cx="1631994" cy="1551318"/>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sz="1795">
              <a:latin typeface="宋体" charset="-122"/>
            </a:endParaRPr>
          </a:p>
        </p:txBody>
      </p:sp>
      <p:sp>
        <p:nvSpPr>
          <p:cNvPr id="12" name="Rectangle 29"/>
          <p:cNvSpPr>
            <a:spLocks noChangeArrowheads="1"/>
          </p:cNvSpPr>
          <p:nvPr/>
        </p:nvSpPr>
        <p:spPr bwMode="auto">
          <a:xfrm>
            <a:off x="646818" y="2594027"/>
            <a:ext cx="1623130" cy="1012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1994" b="1" dirty="0">
                <a:solidFill>
                  <a:srgbClr val="FFFF00"/>
                </a:solidFill>
                <a:latin typeface="微软雅黑" pitchFamily="34" charset="-122"/>
                <a:ea typeface="微软雅黑" pitchFamily="34" charset="-122"/>
              </a:rPr>
              <a:t>2.2</a:t>
            </a:r>
          </a:p>
          <a:p>
            <a:pPr eaLnBrk="0" hangingPunct="0"/>
            <a:r>
              <a:rPr lang="zh-CN" altLang="en-US" sz="1994" b="1" dirty="0">
                <a:solidFill>
                  <a:schemeClr val="bg1"/>
                </a:solidFill>
                <a:latin typeface="微软雅黑" pitchFamily="34" charset="-122"/>
                <a:ea typeface="微软雅黑" pitchFamily="34" charset="-122"/>
              </a:rPr>
              <a:t>数据通信的基础知识</a:t>
            </a:r>
            <a:endParaRPr lang="zh-CN" altLang="fr-FR" sz="1994"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85328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630" y="1937959"/>
            <a:ext cx="8031340" cy="32425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4" name="AutoShape 5"/>
          <p:cNvSpPr>
            <a:spLocks noChangeArrowheads="1"/>
          </p:cNvSpPr>
          <p:nvPr/>
        </p:nvSpPr>
        <p:spPr bwMode="auto">
          <a:xfrm>
            <a:off x="543630" y="1470908"/>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15" name="Rectangle 6"/>
          <p:cNvSpPr>
            <a:spLocks noChangeArrowheads="1"/>
          </p:cNvSpPr>
          <p:nvPr/>
        </p:nvSpPr>
        <p:spPr bwMode="auto">
          <a:xfrm>
            <a:off x="2624096" y="1428754"/>
            <a:ext cx="3870411"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2.2.1  </a:t>
            </a:r>
            <a:r>
              <a:rPr lang="zh-CN" altLang="en-US" sz="2393" b="1" dirty="0">
                <a:solidFill>
                  <a:schemeClr val="bg1"/>
                </a:solidFill>
                <a:latin typeface="微软雅黑" pitchFamily="34" charset="-122"/>
                <a:ea typeface="微软雅黑" pitchFamily="34" charset="-122"/>
              </a:rPr>
              <a:t>数据通信系统的模型</a:t>
            </a:r>
          </a:p>
        </p:txBody>
      </p:sp>
      <p:sp>
        <p:nvSpPr>
          <p:cNvPr id="17" name="矩形 16"/>
          <p:cNvSpPr/>
          <p:nvPr/>
        </p:nvSpPr>
        <p:spPr>
          <a:xfrm>
            <a:off x="1073537" y="2005548"/>
            <a:ext cx="6872139" cy="497213"/>
          </a:xfrm>
          <a:prstGeom prst="rect">
            <a:avLst/>
          </a:prstGeom>
          <a:noFill/>
        </p:spPr>
        <p:txBody>
          <a:bodyPr wrap="square" anchor="ctr">
            <a:spAutoFit/>
          </a:bodyPr>
          <a:lstStyle/>
          <a:p>
            <a:pPr>
              <a:lnSpc>
                <a:spcPct val="110000"/>
              </a:lnSpc>
            </a:pPr>
            <a:r>
              <a:rPr lang="zh-CN" altLang="zh-CN" sz="1197" b="1" dirty="0">
                <a:solidFill>
                  <a:srgbClr val="0000FF"/>
                </a:solidFill>
                <a:latin typeface="微软雅黑" pitchFamily="34" charset="-122"/>
                <a:ea typeface="微软雅黑" pitchFamily="34" charset="-122"/>
              </a:rPr>
              <a:t>一个数据通信系统</a:t>
            </a:r>
            <a:r>
              <a:rPr lang="zh-CN" altLang="en-US" sz="1197" b="1" dirty="0">
                <a:solidFill>
                  <a:srgbClr val="0000FF"/>
                </a:solidFill>
                <a:latin typeface="微软雅黑" pitchFamily="34" charset="-122"/>
                <a:ea typeface="微软雅黑" pitchFamily="34" charset="-122"/>
              </a:rPr>
              <a:t>包括</a:t>
            </a:r>
            <a:r>
              <a:rPr lang="zh-CN" altLang="zh-CN" sz="1197" b="1" dirty="0">
                <a:latin typeface="微软雅黑" pitchFamily="34" charset="-122"/>
                <a:ea typeface="微软雅黑" pitchFamily="34" charset="-122"/>
              </a:rPr>
              <a:t>三大部分</a:t>
            </a:r>
            <a:r>
              <a:rPr lang="zh-CN" altLang="en-US" sz="1197" b="1" dirty="0">
                <a:solidFill>
                  <a:srgbClr val="0000FF"/>
                </a:solidFill>
                <a:latin typeface="微软雅黑" pitchFamily="34" charset="-122"/>
                <a:ea typeface="微软雅黑" pitchFamily="34" charset="-122"/>
              </a:rPr>
              <a:t>：</a:t>
            </a:r>
            <a:r>
              <a:rPr lang="zh-CN" altLang="zh-CN" sz="1197" b="1" dirty="0">
                <a:solidFill>
                  <a:srgbClr val="0000FF"/>
                </a:solidFill>
                <a:latin typeface="微软雅黑" pitchFamily="34" charset="-122"/>
                <a:ea typeface="微软雅黑" pitchFamily="34" charset="-122"/>
              </a:rPr>
              <a:t>源系统（或发送端、发送方）、传输系统（或传输网络）和目的系统（或接收端、接收方）</a:t>
            </a:r>
            <a:r>
              <a:rPr lang="zh-CN" altLang="en-US" sz="1197" b="1" dirty="0">
                <a:solidFill>
                  <a:srgbClr val="0000FF"/>
                </a:solidFill>
                <a:latin typeface="微软雅黑" pitchFamily="34" charset="-122"/>
                <a:ea typeface="微软雅黑" pitchFamily="34" charset="-122"/>
              </a:rPr>
              <a:t>。</a:t>
            </a:r>
          </a:p>
        </p:txBody>
      </p:sp>
      <p:grpSp>
        <p:nvGrpSpPr>
          <p:cNvPr id="21" name="Group 104"/>
          <p:cNvGrpSpPr>
            <a:grpSpLocks/>
          </p:cNvGrpSpPr>
          <p:nvPr/>
        </p:nvGrpSpPr>
        <p:grpSpPr bwMode="auto">
          <a:xfrm>
            <a:off x="1982769" y="4246486"/>
            <a:ext cx="689414" cy="704600"/>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997" b="1">
                <a:latin typeface="微软雅黑" pitchFamily="34" charset="-122"/>
                <a:ea typeface="微软雅黑" pitchFamily="34" charset="-122"/>
              </a:endParaRPr>
            </a:p>
          </p:txBody>
        </p:sp>
      </p:grpSp>
      <p:grpSp>
        <p:nvGrpSpPr>
          <p:cNvPr id="24" name="Group 106"/>
          <p:cNvGrpSpPr>
            <a:grpSpLocks/>
          </p:cNvGrpSpPr>
          <p:nvPr/>
        </p:nvGrpSpPr>
        <p:grpSpPr bwMode="auto">
          <a:xfrm>
            <a:off x="3139574" y="4246483"/>
            <a:ext cx="994210" cy="591552"/>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发送</a:t>
              </a:r>
              <a:endParaRPr kumimoji="1" lang="en-US" altLang="zh-CN" sz="997" b="1" dirty="0">
                <a:latin typeface="微软雅黑" pitchFamily="34" charset="-122"/>
                <a:ea typeface="微软雅黑" pitchFamily="34" charset="-122"/>
              </a:endParaRPr>
            </a:p>
            <a:p>
              <a:pPr algn="ctr" defTabSz="759866" eaLnBrk="0" hangingPunct="0"/>
              <a:r>
                <a:rPr kumimoji="1" lang="zh-CN" altLang="en-US" sz="997" b="1" dirty="0">
                  <a:latin typeface="微软雅黑" pitchFamily="34" charset="-122"/>
                  <a:ea typeface="微软雅黑" pitchFamily="34" charset="-122"/>
                </a:rPr>
                <a:t>的信号</a:t>
              </a:r>
              <a:r>
                <a:rPr kumimoji="1" lang="en-US" altLang="zh-CN" sz="997" b="1" dirty="0">
                  <a:latin typeface="微软雅黑" pitchFamily="34" charset="-122"/>
                  <a:ea typeface="微软雅黑" pitchFamily="34" charset="-122"/>
                </a:rPr>
                <a:t>(</a:t>
              </a:r>
              <a:r>
                <a:rPr kumimoji="1" lang="zh-CN" altLang="en-US" sz="997" b="1" dirty="0">
                  <a:latin typeface="微软雅黑" pitchFamily="34" charset="-122"/>
                  <a:ea typeface="微软雅黑" pitchFamily="34" charset="-122"/>
                </a:rPr>
                <a:t>数字的或模拟的</a:t>
              </a:r>
              <a:r>
                <a:rPr kumimoji="1" lang="en-US" altLang="zh-CN" sz="997" b="1" dirty="0">
                  <a:latin typeface="微软雅黑" pitchFamily="34" charset="-122"/>
                  <a:ea typeface="微软雅黑" pitchFamily="34" charset="-122"/>
                </a:rPr>
                <a:t>)</a:t>
              </a:r>
              <a:endParaRPr kumimoji="1" lang="zh-CN" altLang="en-US" sz="997"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997" b="1">
                <a:latin typeface="微软雅黑" pitchFamily="34" charset="-122"/>
                <a:ea typeface="微软雅黑" pitchFamily="34" charset="-122"/>
              </a:endParaRPr>
            </a:p>
          </p:txBody>
        </p:sp>
      </p:grpSp>
      <p:grpSp>
        <p:nvGrpSpPr>
          <p:cNvPr id="27" name="Group 108"/>
          <p:cNvGrpSpPr>
            <a:grpSpLocks/>
          </p:cNvGrpSpPr>
          <p:nvPr/>
        </p:nvGrpSpPr>
        <p:grpSpPr bwMode="auto">
          <a:xfrm>
            <a:off x="4587209" y="4246489"/>
            <a:ext cx="1103924" cy="574178"/>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接收</a:t>
              </a:r>
            </a:p>
            <a:p>
              <a:pPr algn="ctr" defTabSz="759866" eaLnBrk="0" hangingPunct="0"/>
              <a:r>
                <a:rPr kumimoji="1" lang="zh-CN" altLang="en-US" sz="997" b="1" dirty="0">
                  <a:latin typeface="微软雅黑" pitchFamily="34" charset="-122"/>
                  <a:ea typeface="微软雅黑" pitchFamily="34" charset="-122"/>
                </a:rPr>
                <a:t>的信号</a:t>
              </a:r>
              <a:r>
                <a:rPr kumimoji="1" lang="en-US" altLang="zh-CN" sz="997" b="1" dirty="0">
                  <a:latin typeface="微软雅黑" pitchFamily="34" charset="-122"/>
                  <a:ea typeface="微软雅黑" pitchFamily="34" charset="-122"/>
                </a:rPr>
                <a:t>(</a:t>
              </a:r>
              <a:r>
                <a:rPr kumimoji="1" lang="zh-CN" altLang="en-US" sz="997" b="1" dirty="0">
                  <a:latin typeface="微软雅黑" pitchFamily="34" charset="-122"/>
                  <a:ea typeface="微软雅黑" pitchFamily="34" charset="-122"/>
                </a:rPr>
                <a:t>数字的或模拟的</a:t>
              </a:r>
              <a:r>
                <a:rPr kumimoji="1" lang="en-US" altLang="zh-CN" sz="997" b="1" dirty="0">
                  <a:latin typeface="微软雅黑" pitchFamily="34" charset="-122"/>
                  <a:ea typeface="微软雅黑" pitchFamily="34" charset="-122"/>
                </a:rPr>
                <a:t>)</a:t>
              </a:r>
              <a:endParaRPr kumimoji="1" lang="zh-CN" altLang="en-US" sz="997"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997" b="1">
                <a:latin typeface="微软雅黑" pitchFamily="34" charset="-122"/>
                <a:ea typeface="微软雅黑" pitchFamily="34" charset="-122"/>
              </a:endParaRPr>
            </a:p>
          </p:txBody>
        </p:sp>
      </p:grpSp>
      <p:grpSp>
        <p:nvGrpSpPr>
          <p:cNvPr id="30" name="Group 110"/>
          <p:cNvGrpSpPr>
            <a:grpSpLocks/>
          </p:cNvGrpSpPr>
          <p:nvPr/>
        </p:nvGrpSpPr>
        <p:grpSpPr bwMode="auto">
          <a:xfrm>
            <a:off x="6133798" y="4246487"/>
            <a:ext cx="628180" cy="749430"/>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997" b="1">
                <a:latin typeface="微软雅黑" pitchFamily="34" charset="-122"/>
                <a:ea typeface="微软雅黑" pitchFamily="34" charset="-122"/>
              </a:endParaRPr>
            </a:p>
          </p:txBody>
        </p:sp>
      </p:grpSp>
      <p:grpSp>
        <p:nvGrpSpPr>
          <p:cNvPr id="33" name="Group 103"/>
          <p:cNvGrpSpPr>
            <a:grpSpLocks/>
          </p:cNvGrpSpPr>
          <p:nvPr/>
        </p:nvGrpSpPr>
        <p:grpSpPr bwMode="auto">
          <a:xfrm>
            <a:off x="1422695" y="4023312"/>
            <a:ext cx="565889" cy="446344"/>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14877" y="4023312"/>
            <a:ext cx="565889" cy="446344"/>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38274" y="4023312"/>
            <a:ext cx="615509" cy="446344"/>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44681" y="4023312"/>
            <a:ext cx="613398" cy="446344"/>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0752" y="3155961"/>
            <a:ext cx="2549665"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87502" y="3157911"/>
            <a:ext cx="1035703"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66844" y="3289475"/>
            <a:ext cx="900565"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59875" y="3155961"/>
            <a:ext cx="1225242"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297833" y="3334304"/>
            <a:ext cx="851763"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solidFill>
                  <a:srgbClr val="0000CC"/>
                </a:solidFill>
                <a:latin typeface="微软雅黑" pitchFamily="34" charset="-122"/>
                <a:ea typeface="微软雅黑" pitchFamily="34" charset="-122"/>
              </a:rPr>
              <a:t>计算机</a:t>
            </a:r>
            <a:r>
              <a:rPr kumimoji="1" lang="en-US" altLang="zh-CN" sz="997" b="1" dirty="0">
                <a:solidFill>
                  <a:srgbClr val="0000CC"/>
                </a:solidFill>
                <a:latin typeface="微软雅黑" pitchFamily="34" charset="-122"/>
                <a:ea typeface="微软雅黑" pitchFamily="34" charset="-122"/>
              </a:rPr>
              <a:t> </a:t>
            </a: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438" y="3009780"/>
            <a:ext cx="566945" cy="3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38969" y="3307017"/>
            <a:ext cx="896342"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03279" y="2889910"/>
            <a:ext cx="433918" cy="208554"/>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28326" y="2952280"/>
            <a:ext cx="493041" cy="101354"/>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0636" y="2653094"/>
            <a:ext cx="964967"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22498" y="2653094"/>
            <a:ext cx="944907"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1023" y="2653094"/>
            <a:ext cx="801323"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25853" y="2653094"/>
            <a:ext cx="810825"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4251" y="2944108"/>
            <a:ext cx="765003"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输入汉字</a:t>
            </a:r>
          </a:p>
        </p:txBody>
      </p:sp>
      <p:sp>
        <p:nvSpPr>
          <p:cNvPr id="83" name="Rectangle 58"/>
          <p:cNvSpPr>
            <a:spLocks noChangeArrowheads="1"/>
          </p:cNvSpPr>
          <p:nvPr/>
        </p:nvSpPr>
        <p:spPr bwMode="auto">
          <a:xfrm>
            <a:off x="7522932" y="2944108"/>
            <a:ext cx="793752"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显示汉字</a:t>
            </a:r>
          </a:p>
        </p:txBody>
      </p:sp>
      <p:sp>
        <p:nvSpPr>
          <p:cNvPr id="84" name="Freeform 59"/>
          <p:cNvSpPr>
            <a:spLocks/>
          </p:cNvSpPr>
          <p:nvPr/>
        </p:nvSpPr>
        <p:spPr bwMode="auto">
          <a:xfrm>
            <a:off x="6447889" y="2964949"/>
            <a:ext cx="494097" cy="101354"/>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30546" y="2889910"/>
            <a:ext cx="434974" cy="208554"/>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97"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43473" y="3635438"/>
            <a:ext cx="2776654" cy="258255"/>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33733" y="3187147"/>
            <a:ext cx="1509740" cy="1059335"/>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5763" y="3040965"/>
            <a:ext cx="566944" cy="32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280523" y="4246487"/>
            <a:ext cx="639794" cy="749430"/>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997"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997" b="1">
                <a:latin typeface="微软雅黑" pitchFamily="34" charset="-122"/>
                <a:ea typeface="微软雅黑" pitchFamily="34" charset="-122"/>
              </a:endParaRPr>
            </a:p>
          </p:txBody>
        </p:sp>
      </p:grpSp>
      <p:sp>
        <p:nvSpPr>
          <p:cNvPr id="107" name="Rectangle 79"/>
          <p:cNvSpPr>
            <a:spLocks noChangeArrowheads="1"/>
          </p:cNvSpPr>
          <p:nvPr/>
        </p:nvSpPr>
        <p:spPr bwMode="auto">
          <a:xfrm>
            <a:off x="7083333" y="3332354"/>
            <a:ext cx="681119" cy="24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997" b="1" dirty="0">
                <a:solidFill>
                  <a:srgbClr val="0000CC"/>
                </a:solidFill>
                <a:latin typeface="微软雅黑" pitchFamily="34" charset="-122"/>
                <a:ea typeface="微软雅黑" pitchFamily="34" charset="-122"/>
              </a:rPr>
              <a:t>计算机</a:t>
            </a:r>
            <a:endParaRPr kumimoji="1" lang="en-US" altLang="zh-CN" sz="997" b="1" dirty="0">
              <a:solidFill>
                <a:srgbClr val="0000CC"/>
              </a:solidFill>
              <a:latin typeface="微软雅黑" pitchFamily="34" charset="-122"/>
              <a:ea typeface="微软雅黑" pitchFamily="34" charset="-122"/>
            </a:endParaRPr>
          </a:p>
        </p:txBody>
      </p:sp>
      <p:sp>
        <p:nvSpPr>
          <p:cNvPr id="108" name="矩形 107"/>
          <p:cNvSpPr/>
          <p:nvPr/>
        </p:nvSpPr>
        <p:spPr>
          <a:xfrm>
            <a:off x="3416437" y="4842943"/>
            <a:ext cx="2262422" cy="337614"/>
          </a:xfrm>
          <a:prstGeom prst="rect">
            <a:avLst/>
          </a:prstGeom>
        </p:spPr>
        <p:txBody>
          <a:bodyPr wrap="square">
            <a:spAutoFit/>
          </a:bodyPr>
          <a:lstStyle/>
          <a:p>
            <a:pPr algn="ctr"/>
            <a:r>
              <a:rPr lang="zh-CN" altLang="zh-CN" sz="1596" b="1" dirty="0">
                <a:solidFill>
                  <a:srgbClr val="0000FF"/>
                </a:solidFill>
                <a:latin typeface="微软雅黑" pitchFamily="34" charset="-122"/>
                <a:ea typeface="微软雅黑" pitchFamily="34" charset="-122"/>
              </a:rPr>
              <a:t>数据通信系统的模型</a:t>
            </a:r>
            <a:endParaRPr lang="zh-CN" altLang="en-US" sz="1596" b="1" dirty="0">
              <a:solidFill>
                <a:srgbClr val="0000FF"/>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1324" y="2874831"/>
            <a:ext cx="501839" cy="50184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3315" y="2874831"/>
            <a:ext cx="501839" cy="501840"/>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916066" y="2773608"/>
            <a:ext cx="995749" cy="685092"/>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994"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1994"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5"/>
            </a:p>
          </p:txBody>
        </p:sp>
      </p:grpSp>
      <p:sp>
        <p:nvSpPr>
          <p:cNvPr id="68" name="Rectangle 43"/>
          <p:cNvSpPr>
            <a:spLocks noChangeArrowheads="1"/>
          </p:cNvSpPr>
          <p:nvPr/>
        </p:nvSpPr>
        <p:spPr bwMode="auto">
          <a:xfrm>
            <a:off x="3956362" y="3009522"/>
            <a:ext cx="885598" cy="25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59866" eaLnBrk="0" hangingPunct="0"/>
            <a:r>
              <a:rPr kumimoji="1" lang="zh-CN" altLang="en-US" sz="1097"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2111" y="2425485"/>
            <a:ext cx="7189353" cy="27296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CC"/>
                </a:solidFill>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59866" eaLnBrk="0" hangingPunct="0"/>
              <a:r>
                <a:rPr kumimoji="1" lang="zh-CN" altLang="en-US" sz="1197"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58150" y="4023311"/>
            <a:ext cx="682022" cy="465834"/>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7"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defTabSz="759866" eaLnBrk="0" hangingPunct="0"/>
              <a:r>
                <a:rPr kumimoji="1" lang="zh-CN" altLang="en-US" sz="1097" b="1" dirty="0">
                  <a:solidFill>
                    <a:schemeClr val="bg1"/>
                  </a:solidFill>
                  <a:latin typeface="微软雅黑" pitchFamily="34" charset="-122"/>
                  <a:ea typeface="微软雅黑" pitchFamily="34" charset="-122"/>
                </a:rPr>
                <a:t>传输</a:t>
              </a:r>
            </a:p>
            <a:p>
              <a:pPr defTabSz="759866" eaLnBrk="0" hangingPunct="0"/>
              <a:r>
                <a:rPr kumimoji="1" lang="zh-CN" altLang="en-US" sz="1097"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6535" y="3204690"/>
            <a:ext cx="2427197" cy="1019380"/>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7"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237" tIns="44327" rIns="90237" bIns="44327">
                <a:spAutoFit/>
              </a:bodyPr>
              <a:lstStyle/>
              <a:p>
                <a:pPr algn="ctr" defTabSz="759866" eaLnBrk="0" hangingPunct="0"/>
                <a:r>
                  <a:rPr kumimoji="1" lang="zh-CN" altLang="en-US" sz="1097" b="1" dirty="0">
                    <a:solidFill>
                      <a:schemeClr val="bg1"/>
                    </a:solidFill>
                    <a:latin typeface="微软雅黑" pitchFamily="34" charset="-122"/>
                    <a:ea typeface="微软雅黑" pitchFamily="34" charset="-122"/>
                  </a:rPr>
                  <a:t>源系统</a:t>
                </a:r>
              </a:p>
            </p:txBody>
          </p:sp>
        </p:grpSp>
      </p:grpSp>
    </p:spTree>
    <p:extLst>
      <p:ext uri="{BB962C8B-B14F-4D97-AF65-F5344CB8AC3E}">
        <p14:creationId xmlns:p14="http://schemas.microsoft.com/office/powerpoint/2010/main" val="259116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3630" y="1672108"/>
            <a:ext cx="8031341"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3" name="Rectangle 6"/>
          <p:cNvSpPr>
            <a:spLocks noChangeArrowheads="1"/>
          </p:cNvSpPr>
          <p:nvPr/>
        </p:nvSpPr>
        <p:spPr bwMode="auto">
          <a:xfrm>
            <a:off x="3965014" y="1638989"/>
            <a:ext cx="120722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4" b="1" dirty="0">
                <a:solidFill>
                  <a:schemeClr val="bg1"/>
                </a:solidFill>
                <a:latin typeface="微软雅黑" pitchFamily="34" charset="-122"/>
                <a:ea typeface="微软雅黑" pitchFamily="34" charset="-122"/>
              </a:rPr>
              <a:t>常用术语</a:t>
            </a:r>
          </a:p>
        </p:txBody>
      </p:sp>
      <p:sp>
        <p:nvSpPr>
          <p:cNvPr id="4" name="Rectangle 68"/>
          <p:cNvSpPr>
            <a:spLocks noChangeArrowheads="1"/>
          </p:cNvSpPr>
          <p:nvPr/>
        </p:nvSpPr>
        <p:spPr bwMode="auto">
          <a:xfrm>
            <a:off x="555416" y="2052435"/>
            <a:ext cx="8019556"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数据 </a:t>
            </a:r>
            <a:r>
              <a:rPr lang="en-US" altLang="zh-CN" sz="1994" b="1" dirty="0">
                <a:solidFill>
                  <a:srgbClr val="0000FF"/>
                </a:solidFill>
                <a:latin typeface="微软雅黑" pitchFamily="34" charset="-122"/>
                <a:ea typeface="微软雅黑" pitchFamily="34" charset="-122"/>
              </a:rPr>
              <a:t>(data)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运送消息的实体。</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信号 </a:t>
            </a:r>
            <a:r>
              <a:rPr lang="en-US" altLang="zh-CN" sz="1994" b="1" dirty="0">
                <a:solidFill>
                  <a:srgbClr val="0000FF"/>
                </a:solidFill>
                <a:latin typeface="微软雅黑" pitchFamily="34" charset="-122"/>
                <a:ea typeface="微软雅黑" pitchFamily="34" charset="-122"/>
              </a:rPr>
              <a:t>(signal)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数据的电气的或电磁的表现。 </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模拟信号 </a:t>
            </a:r>
            <a:r>
              <a:rPr lang="en-US" altLang="zh-CN" sz="1994" b="1" dirty="0">
                <a:solidFill>
                  <a:srgbClr val="0000FF"/>
                </a:solidFill>
                <a:latin typeface="微软雅黑" pitchFamily="34" charset="-122"/>
                <a:ea typeface="微软雅黑" pitchFamily="34" charset="-122"/>
              </a:rPr>
              <a:t>(analogous signal)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代表消息的参数的取值是连续的。 </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数字信号 </a:t>
            </a:r>
            <a:r>
              <a:rPr lang="en-US" altLang="zh-CN" sz="1994" b="1" dirty="0">
                <a:solidFill>
                  <a:srgbClr val="0000FF"/>
                </a:solidFill>
                <a:latin typeface="微软雅黑" pitchFamily="34" charset="-122"/>
                <a:ea typeface="微软雅黑" pitchFamily="34" charset="-122"/>
              </a:rPr>
              <a:t>(digital signal)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代表消息的参数的取值是离散的。 </a:t>
            </a:r>
          </a:p>
          <a:p>
            <a:pPr marL="284950" indent="-284950" eaLnBrk="0" hangingPunct="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码元 </a:t>
            </a:r>
            <a:r>
              <a:rPr lang="en-US" altLang="zh-CN" sz="1994" b="1" dirty="0">
                <a:solidFill>
                  <a:srgbClr val="0000FF"/>
                </a:solidFill>
                <a:latin typeface="微软雅黑" pitchFamily="34" charset="-122"/>
                <a:ea typeface="微软雅黑" pitchFamily="34" charset="-122"/>
              </a:rPr>
              <a:t>(code)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在使用时间域（或简称为时域）的波形表示数字信号时，代表不同离散数值的基本波形。</a:t>
            </a:r>
          </a:p>
        </p:txBody>
      </p:sp>
    </p:spTree>
    <p:extLst>
      <p:ext uri="{BB962C8B-B14F-4D97-AF65-F5344CB8AC3E}">
        <p14:creationId xmlns:p14="http://schemas.microsoft.com/office/powerpoint/2010/main" val="419439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3630" y="1662398"/>
            <a:ext cx="8031341" cy="38764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3" name="Rectangle 6"/>
          <p:cNvSpPr>
            <a:spLocks noChangeArrowheads="1"/>
          </p:cNvSpPr>
          <p:nvPr/>
        </p:nvSpPr>
        <p:spPr bwMode="auto">
          <a:xfrm>
            <a:off x="2317176" y="1620245"/>
            <a:ext cx="4484254"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2.2.2  </a:t>
            </a:r>
            <a:r>
              <a:rPr lang="zh-CN" altLang="en-US" sz="2393" b="1" dirty="0">
                <a:solidFill>
                  <a:schemeClr val="bg1"/>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543630" y="2144704"/>
            <a:ext cx="8031341" cy="30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信道</a:t>
            </a:r>
            <a:r>
              <a:rPr lang="zh-CN" altLang="en-US" sz="1994" b="1" dirty="0">
                <a:latin typeface="微软雅黑" pitchFamily="34" charset="-122"/>
                <a:ea typeface="微软雅黑" pitchFamily="34" charset="-122"/>
              </a:rPr>
              <a:t> </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一般用来表示向某一个方向传送信息的媒体。</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单向通信（单工通信）</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只能有一个方向的通信而没有反方向的交互。</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双向交替通信（半双工通信）</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通信的双方都可以发送信息，但不能双方同时发送</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当然也就不能同时接收</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a:t>
            </a:r>
          </a:p>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双向同时通信（全双工通信）</a:t>
            </a:r>
            <a:r>
              <a:rPr lang="en-US" altLang="zh-CN" sz="1994" b="1" dirty="0">
                <a:latin typeface="微软雅黑" pitchFamily="34" charset="-122"/>
                <a:ea typeface="微软雅黑" pitchFamily="34" charset="-122"/>
              </a:rPr>
              <a:t>——</a:t>
            </a:r>
            <a:r>
              <a:rPr lang="zh-CN" altLang="en-US" sz="1994" b="1" dirty="0">
                <a:latin typeface="微软雅黑" pitchFamily="34" charset="-122"/>
                <a:ea typeface="微软雅黑" pitchFamily="34" charset="-122"/>
              </a:rPr>
              <a:t>通信的双方可以同时发送和接收信息。 </a:t>
            </a:r>
          </a:p>
        </p:txBody>
      </p:sp>
    </p:spTree>
    <p:extLst>
      <p:ext uri="{BB962C8B-B14F-4D97-AF65-F5344CB8AC3E}">
        <p14:creationId xmlns:p14="http://schemas.microsoft.com/office/powerpoint/2010/main" val="3911362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3630" y="2048819"/>
            <a:ext cx="8031341" cy="2699267"/>
            <a:chOff x="545144" y="1261691"/>
            <a:chExt cx="8053712" cy="2706786"/>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a:extLst/>
          </p:spPr>
          <p:txBody>
            <a:bodyPr wrap="none" anchor="ctr"/>
            <a:lstStyle/>
            <a:p>
              <a:endParaRPr lang="zh-CN" altLang="en-US" sz="1795"/>
            </a:p>
          </p:txBody>
        </p:sp>
        <p:sp>
          <p:nvSpPr>
            <p:cNvPr id="7" name="Rectangle 6"/>
            <p:cNvSpPr>
              <a:spLocks noChangeArrowheads="1"/>
            </p:cNvSpPr>
            <p:nvPr/>
          </p:nvSpPr>
          <p:spPr bwMode="auto">
            <a:xfrm>
              <a:off x="2323630" y="1261691"/>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3" b="1" dirty="0">
                  <a:solidFill>
                    <a:schemeClr val="bg1"/>
                  </a:solidFill>
                  <a:latin typeface="微软雅黑" pitchFamily="34" charset="-122"/>
                  <a:ea typeface="微软雅黑" pitchFamily="34" charset="-122"/>
                </a:rPr>
                <a:t>2.2.2  </a:t>
              </a:r>
              <a:r>
                <a:rPr lang="zh-CN" altLang="en-US" sz="2393"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760180"/>
              <a:ext cx="8053712"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4950" indent="-284950">
                <a:lnSpc>
                  <a:spcPts val="3291"/>
                </a:lnSpc>
                <a:buClr>
                  <a:srgbClr val="0070C0"/>
                </a:buClr>
                <a:buFont typeface="Wingdings" pitchFamily="2" charset="2"/>
                <a:buChar char="l"/>
              </a:pPr>
              <a:r>
                <a:rPr lang="zh-CN" altLang="en-US" sz="1994" b="1" dirty="0">
                  <a:solidFill>
                    <a:srgbClr val="0000FF"/>
                  </a:solidFill>
                  <a:latin typeface="微软雅黑" pitchFamily="34" charset="-122"/>
                  <a:ea typeface="微软雅黑" pitchFamily="34" charset="-122"/>
                </a:rPr>
                <a:t>基带信号</a:t>
              </a:r>
              <a:r>
                <a:rPr lang="zh-CN" altLang="en-US" sz="1994" b="1" dirty="0">
                  <a:latin typeface="微软雅黑" pitchFamily="34" charset="-122"/>
                  <a:ea typeface="微软雅黑" pitchFamily="34" charset="-122"/>
                </a:rPr>
                <a:t>（即基本频带信号）</a:t>
              </a:r>
              <a:r>
                <a:rPr lang="en-US" altLang="zh-CN" sz="1994" b="1" dirty="0">
                  <a:latin typeface="微软雅黑" pitchFamily="34" charset="-122"/>
                  <a:ea typeface="微软雅黑" pitchFamily="34" charset="-122"/>
                </a:rPr>
                <a:t>—— </a:t>
              </a:r>
              <a:r>
                <a:rPr lang="zh-CN" altLang="en-US" sz="1994" b="1" dirty="0">
                  <a:latin typeface="微软雅黑" pitchFamily="34" charset="-122"/>
                  <a:ea typeface="微软雅黑" pitchFamily="34" charset="-122"/>
                </a:rPr>
                <a:t>来自信源的信号。像计算机输出的代表各种文字或图像文件的数据信号都属于基带信号。</a:t>
              </a:r>
            </a:p>
            <a:p>
              <a:pPr marL="284950" indent="-284950">
                <a:lnSpc>
                  <a:spcPts val="3291"/>
                </a:lnSpc>
                <a:buClr>
                  <a:srgbClr val="0070C0"/>
                </a:buClr>
                <a:buFont typeface="Wingdings" pitchFamily="2" charset="2"/>
                <a:buChar char="l"/>
              </a:pPr>
              <a:r>
                <a:rPr lang="zh-CN" altLang="en-US" sz="1994" b="1" dirty="0">
                  <a:latin typeface="微软雅黑" pitchFamily="34" charset="-122"/>
                  <a:ea typeface="微软雅黑" pitchFamily="34" charset="-122"/>
                </a:rPr>
                <a:t>基带信号往往包含有较多的低频成分，甚至有直流成分，而许多信道并不能传输这种低频分量或直流分量。因此必须对基带信号进行</a:t>
              </a:r>
              <a:r>
                <a:rPr lang="zh-CN" altLang="en-US" sz="1994" b="1" dirty="0">
                  <a:solidFill>
                    <a:srgbClr val="0000FF"/>
                  </a:solidFill>
                  <a:latin typeface="微软雅黑" pitchFamily="34" charset="-122"/>
                  <a:ea typeface="微软雅黑" pitchFamily="34" charset="-122"/>
                </a:rPr>
                <a:t>调制  </a:t>
              </a:r>
              <a:r>
                <a:rPr lang="en-US" altLang="zh-CN" sz="1994" b="1" dirty="0">
                  <a:latin typeface="微软雅黑" pitchFamily="34" charset="-122"/>
                  <a:ea typeface="微软雅黑" pitchFamily="34" charset="-122"/>
                </a:rPr>
                <a:t>(modulation)</a:t>
              </a:r>
              <a:r>
                <a:rPr lang="zh-CN" altLang="en-US" sz="1994" b="1" dirty="0">
                  <a:latin typeface="微软雅黑" pitchFamily="34" charset="-122"/>
                  <a:ea typeface="微软雅黑" pitchFamily="34" charset="-122"/>
                </a:rPr>
                <a:t>。 </a:t>
              </a:r>
            </a:p>
          </p:txBody>
        </p:sp>
      </p:grpSp>
    </p:spTree>
    <p:extLst>
      <p:ext uri="{BB962C8B-B14F-4D97-AF65-F5344CB8AC3E}">
        <p14:creationId xmlns:p14="http://schemas.microsoft.com/office/powerpoint/2010/main" val="1412071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3293</Words>
  <Application>Microsoft Office PowerPoint</Application>
  <PresentationFormat>自定义</PresentationFormat>
  <Paragraphs>511</Paragraphs>
  <Slides>47</Slides>
  <Notes>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1" baseType="lpstr">
      <vt:lpstr>黑体</vt:lpstr>
      <vt:lpstr>华文新魏</vt:lpstr>
      <vt:lpstr>楷体_GB2312</vt:lpstr>
      <vt:lpstr>隶书</vt:lpstr>
      <vt:lpstr>宋体</vt:lpstr>
      <vt:lpstr>微软雅黑</vt:lpstr>
      <vt:lpstr>Arial</vt:lpstr>
      <vt:lpstr>Calibri</vt:lpstr>
      <vt:lpstr>Symbol</vt:lpstr>
      <vt:lpstr>Times New Roman</vt:lpstr>
      <vt:lpstr>Wingdings</vt:lpstr>
      <vt:lpstr>Office Theme</vt:lpstr>
      <vt:lpstr>自定义设计方案</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shen@dlut.edu.cn</cp:lastModifiedBy>
  <cp:revision>149</cp:revision>
  <dcterms:created xsi:type="dcterms:W3CDTF">2006-08-16T00:00:00Z</dcterms:created>
  <dcterms:modified xsi:type="dcterms:W3CDTF">2019-08-29T01:25:26Z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