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2" r:id="rId7"/>
    <p:sldId id="277" r:id="rId8"/>
    <p:sldId id="278" r:id="rId9"/>
    <p:sldId id="279" r:id="rId10"/>
    <p:sldId id="619" r:id="rId11"/>
    <p:sldId id="620" r:id="rId12"/>
    <p:sldId id="621" r:id="rId13"/>
    <p:sldId id="622" r:id="rId14"/>
    <p:sldId id="623" r:id="rId15"/>
    <p:sldId id="624" r:id="rId16"/>
    <p:sldId id="625" r:id="rId17"/>
    <p:sldId id="626" r:id="rId18"/>
    <p:sldId id="627" r:id="rId19"/>
    <p:sldId id="628" r:id="rId20"/>
    <p:sldId id="630" r:id="rId21"/>
    <p:sldId id="631" r:id="rId22"/>
    <p:sldId id="292" r:id="rId23"/>
    <p:sldId id="295" r:id="rId24"/>
    <p:sldId id="632" r:id="rId25"/>
    <p:sldId id="633" r:id="rId26"/>
    <p:sldId id="308" r:id="rId27"/>
    <p:sldId id="309" r:id="rId28"/>
    <p:sldId id="312" r:id="rId29"/>
    <p:sldId id="314" r:id="rId30"/>
    <p:sldId id="315" r:id="rId31"/>
    <p:sldId id="317" r:id="rId32"/>
    <p:sldId id="574" r:id="rId33"/>
    <p:sldId id="575" r:id="rId34"/>
    <p:sldId id="324" r:id="rId35"/>
    <p:sldId id="325" r:id="rId36"/>
    <p:sldId id="326" r:id="rId37"/>
    <p:sldId id="328" r:id="rId38"/>
    <p:sldId id="329" r:id="rId39"/>
    <p:sldId id="330" r:id="rId40"/>
    <p:sldId id="331" r:id="rId41"/>
    <p:sldId id="333" r:id="rId42"/>
    <p:sldId id="335" r:id="rId43"/>
    <p:sldId id="336" r:id="rId44"/>
    <p:sldId id="337" r:id="rId45"/>
    <p:sldId id="341" r:id="rId46"/>
    <p:sldId id="343" r:id="rId47"/>
    <p:sldId id="344" r:id="rId48"/>
    <p:sldId id="345" r:id="rId49"/>
    <p:sldId id="347" r:id="rId50"/>
    <p:sldId id="634" r:id="rId51"/>
    <p:sldId id="635" r:id="rId52"/>
    <p:sldId id="636" r:id="rId53"/>
    <p:sldId id="637" r:id="rId54"/>
    <p:sldId id="638" r:id="rId55"/>
    <p:sldId id="639" r:id="rId56"/>
    <p:sldId id="640" r:id="rId57"/>
    <p:sldId id="348" r:id="rId58"/>
    <p:sldId id="350" r:id="rId59"/>
    <p:sldId id="354" r:id="rId60"/>
    <p:sldId id="355" r:id="rId61"/>
    <p:sldId id="356" r:id="rId62"/>
    <p:sldId id="357" r:id="rId63"/>
    <p:sldId id="358" r:id="rId64"/>
    <p:sldId id="359" r:id="rId65"/>
    <p:sldId id="360" r:id="rId66"/>
    <p:sldId id="520" r:id="rId67"/>
    <p:sldId id="361" r:id="rId68"/>
    <p:sldId id="362" r:id="rId69"/>
    <p:sldId id="363" r:id="rId70"/>
    <p:sldId id="364" r:id="rId71"/>
    <p:sldId id="366" r:id="rId72"/>
    <p:sldId id="367" r:id="rId73"/>
    <p:sldId id="394" r:id="rId74"/>
    <p:sldId id="403" r:id="rId75"/>
    <p:sldId id="404" r:id="rId76"/>
    <p:sldId id="405" r:id="rId77"/>
    <p:sldId id="406" r:id="rId78"/>
    <p:sldId id="408" r:id="rId79"/>
    <p:sldId id="409" r:id="rId80"/>
    <p:sldId id="642" r:id="rId81"/>
    <p:sldId id="643" r:id="rId82"/>
    <p:sldId id="604" r:id="rId83"/>
    <p:sldId id="605" r:id="rId84"/>
    <p:sldId id="606" r:id="rId85"/>
    <p:sldId id="607" r:id="rId86"/>
    <p:sldId id="612" r:id="rId87"/>
    <p:sldId id="608" r:id="rId88"/>
    <p:sldId id="416" r:id="rId89"/>
    <p:sldId id="609" r:id="rId90"/>
    <p:sldId id="522" r:id="rId91"/>
    <p:sldId id="523" r:id="rId92"/>
    <p:sldId id="524" r:id="rId93"/>
    <p:sldId id="419" r:id="rId94"/>
    <p:sldId id="420" r:id="rId95"/>
    <p:sldId id="610" r:id="rId96"/>
    <p:sldId id="421" r:id="rId97"/>
    <p:sldId id="422" r:id="rId98"/>
    <p:sldId id="525" r:id="rId99"/>
    <p:sldId id="531" r:id="rId100"/>
    <p:sldId id="424" r:id="rId101"/>
    <p:sldId id="533" r:id="rId102"/>
    <p:sldId id="534" r:id="rId103"/>
    <p:sldId id="535" r:id="rId104"/>
    <p:sldId id="536" r:id="rId105"/>
    <p:sldId id="537" r:id="rId106"/>
    <p:sldId id="538" r:id="rId107"/>
    <p:sldId id="539" r:id="rId108"/>
    <p:sldId id="540" r:id="rId109"/>
    <p:sldId id="541" r:id="rId110"/>
    <p:sldId id="546" r:id="rId111"/>
    <p:sldId id="548" r:id="rId112"/>
    <p:sldId id="550" r:id="rId113"/>
    <p:sldId id="551" r:id="rId114"/>
    <p:sldId id="552" r:id="rId115"/>
    <p:sldId id="553" r:id="rId116"/>
    <p:sldId id="554" r:id="rId117"/>
    <p:sldId id="555" r:id="rId118"/>
    <p:sldId id="556" r:id="rId119"/>
    <p:sldId id="558" r:id="rId120"/>
    <p:sldId id="447" r:id="rId121"/>
    <p:sldId id="449" r:id="rId122"/>
    <p:sldId id="450" r:id="rId123"/>
    <p:sldId id="572" r:id="rId124"/>
    <p:sldId id="573" r:id="rId125"/>
    <p:sldId id="454" r:id="rId126"/>
    <p:sldId id="455" r:id="rId127"/>
    <p:sldId id="457" r:id="rId128"/>
    <p:sldId id="458" r:id="rId129"/>
    <p:sldId id="459" r:id="rId130"/>
    <p:sldId id="460" r:id="rId131"/>
    <p:sldId id="646" r:id="rId132"/>
    <p:sldId id="647" r:id="rId133"/>
    <p:sldId id="650" r:id="rId134"/>
    <p:sldId id="651" r:id="rId135"/>
    <p:sldId id="652" r:id="rId136"/>
    <p:sldId id="461" r:id="rId137"/>
    <p:sldId id="611" r:id="rId138"/>
    <p:sldId id="462" r:id="rId139"/>
    <p:sldId id="463" r:id="rId140"/>
    <p:sldId id="464" r:id="rId141"/>
    <p:sldId id="596" r:id="rId142"/>
    <p:sldId id="602" r:id="rId143"/>
    <p:sldId id="577" r:id="rId144"/>
    <p:sldId id="579" r:id="rId145"/>
    <p:sldId id="580" r:id="rId146"/>
    <p:sldId id="581" r:id="rId147"/>
    <p:sldId id="582" r:id="rId148"/>
    <p:sldId id="583" r:id="rId149"/>
    <p:sldId id="584" r:id="rId150"/>
    <p:sldId id="585" r:id="rId151"/>
    <p:sldId id="586" r:id="rId152"/>
    <p:sldId id="587" r:id="rId153"/>
    <p:sldId id="588" r:id="rId154"/>
    <p:sldId id="589" r:id="rId155"/>
    <p:sldId id="603" r:id="rId156"/>
    <p:sldId id="590" r:id="rId157"/>
    <p:sldId id="591" r:id="rId158"/>
    <p:sldId id="592" r:id="rId159"/>
    <p:sldId id="593" r:id="rId160"/>
    <p:sldId id="594" r:id="rId161"/>
    <p:sldId id="498" r:id="rId162"/>
    <p:sldId id="499" r:id="rId163"/>
    <p:sldId id="614" r:id="rId164"/>
    <p:sldId id="512" r:id="rId165"/>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48"/>
      </p:cViewPr>
      <p:guideLst>
        <p:guide orient="horz" pos="2176"/>
        <p:guide pos="2880"/>
      </p:guideLst>
    </p:cSldViewPr>
  </p:slideViewPr>
  <p:notesTextViewPr>
    <p:cViewPr>
      <p:scale>
        <a:sx n="100" d="100"/>
        <a:sy n="100" d="100"/>
      </p:scale>
      <p:origin x="0" y="0"/>
    </p:cViewPr>
  </p:notesTextViewPr>
  <p:sorterViewPr>
    <p:cViewPr>
      <p:scale>
        <a:sx n="66" d="100"/>
        <a:sy n="66" d="100"/>
      </p:scale>
      <p:origin x="0" y="-7122"/>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8" Type="http://schemas.openxmlformats.org/officeDocument/2006/relationships/tableStyles" Target="tableStyles.xml"/><Relationship Id="rId167" Type="http://schemas.openxmlformats.org/officeDocument/2006/relationships/viewProps" Target="viewProps.xml"/><Relationship Id="rId166" Type="http://schemas.openxmlformats.org/officeDocument/2006/relationships/presProps" Target="presProps.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anose="0201060906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anose="02010609060101010101" pitchFamily="2" charset="-122"/>
              </a:defRPr>
            </a:lvl1pPr>
          </a:lstStyle>
          <a:p>
            <a:fld id="{96AAFECB-2934-4F83-8DF9-0E675E643DE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anose="0201060906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anose="02010609060101010101" pitchFamily="2" charset="-122"/>
              </a:defRPr>
            </a:lvl1pPr>
          </a:lstStyle>
          <a:p>
            <a:fld id="{E98EE710-EE40-402D-937A-96426A6862D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2" charset="-122"/>
        <a:cs typeface="+mn-cs"/>
      </a:defRPr>
    </a:lvl1pPr>
    <a:lvl2pPr marL="457200" algn="l" defTabSz="914400" rtl="0" eaLnBrk="1" latinLnBrk="0" hangingPunct="1">
      <a:defRPr sz="1200" kern="1200">
        <a:solidFill>
          <a:schemeClr val="tx1"/>
        </a:solidFill>
        <a:latin typeface="+mn-lt"/>
        <a:ea typeface="黑体" panose="02010609060101010101" pitchFamily="2" charset="-122"/>
        <a:cs typeface="+mn-cs"/>
      </a:defRPr>
    </a:lvl2pPr>
    <a:lvl3pPr marL="914400" algn="l" defTabSz="914400" rtl="0" eaLnBrk="1" latinLnBrk="0" hangingPunct="1">
      <a:defRPr sz="1200" kern="1200">
        <a:solidFill>
          <a:schemeClr val="tx1"/>
        </a:solidFill>
        <a:latin typeface="+mn-lt"/>
        <a:ea typeface="黑体" panose="02010609060101010101" pitchFamily="2" charset="-122"/>
        <a:cs typeface="+mn-cs"/>
      </a:defRPr>
    </a:lvl3pPr>
    <a:lvl4pPr marL="1371600" algn="l" defTabSz="914400" rtl="0" eaLnBrk="1" latinLnBrk="0" hangingPunct="1">
      <a:defRPr sz="1200" kern="1200">
        <a:solidFill>
          <a:schemeClr val="tx1"/>
        </a:solidFill>
        <a:latin typeface="+mn-lt"/>
        <a:ea typeface="黑体" panose="02010609060101010101" pitchFamily="2" charset="-122"/>
        <a:cs typeface="+mn-cs"/>
      </a:defRPr>
    </a:lvl4pPr>
    <a:lvl5pPr marL="1828800" algn="l" defTabSz="914400" rtl="0" eaLnBrk="1" latinLnBrk="0" hangingPunct="1">
      <a:defRPr sz="1200" kern="1200">
        <a:solidFill>
          <a:schemeClr val="tx1"/>
        </a:solidFill>
        <a:latin typeface="+mn-lt"/>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p>
            <a:fld id="{25D021AD-516F-4908-A284-AFF70C89ED3B}" type="slidenum">
              <a:rPr lang="en-US" altLang="zh-CN" smtClean="0"/>
            </a:fld>
            <a:endParaRPr lang="en-US" altLang="zh-CN" dirty="0" smtClean="0"/>
          </a:p>
        </p:txBody>
      </p:sp>
      <p:sp>
        <p:nvSpPr>
          <p:cNvPr id="439299" name="Rectangle 2"/>
          <p:cNvSpPr>
            <a:spLocks noGrp="1" noRot="1" noChangeAspect="1" noChangeArrowheads="1" noTextEdit="1"/>
          </p:cNvSpPr>
          <p:nvPr>
            <p:ph type="sldImg"/>
          </p:nvPr>
        </p:nvSpPr>
        <p:spPr/>
      </p:sp>
      <p:sp>
        <p:nvSpPr>
          <p:cNvPr id="43930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AE045FB4-E6F2-422F-8E97-5FD8E4DC7845}" type="slidenum">
              <a:rPr lang="en-US" altLang="zh-CN" smtClean="0"/>
            </a:fld>
            <a:endParaRPr lang="en-US" altLang="zh-CN" dirty="0" smtClean="0"/>
          </a:p>
        </p:txBody>
      </p:sp>
      <p:sp>
        <p:nvSpPr>
          <p:cNvPr id="379907" name="Rectangle 2"/>
          <p:cNvSpPr>
            <a:spLocks noGrp="1" noRot="1" noChangeAspect="1" noChangeArrowheads="1" noTextEdit="1"/>
          </p:cNvSpPr>
          <p:nvPr>
            <p:ph type="sldImg"/>
          </p:nvPr>
        </p:nvSpPr>
        <p:spPr/>
      </p:sp>
      <p:sp>
        <p:nvSpPr>
          <p:cNvPr id="3799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C2A31CDB-4700-4029-B0E7-ADCF9BEF18D0}" type="slidenum">
              <a:rPr lang="en-US" altLang="zh-CN" smtClean="0"/>
            </a:fld>
            <a:endParaRPr lang="en-US" altLang="zh-CN" dirty="0" smtClean="0"/>
          </a:p>
        </p:txBody>
      </p:sp>
      <p:sp>
        <p:nvSpPr>
          <p:cNvPr id="380931" name="Rectangle 2"/>
          <p:cNvSpPr>
            <a:spLocks noGrp="1" noRot="1" noChangeAspect="1" noChangeArrowheads="1" noTextEdit="1"/>
          </p:cNvSpPr>
          <p:nvPr>
            <p:ph type="sldImg"/>
          </p:nvPr>
        </p:nvSpPr>
        <p:spPr/>
      </p:sp>
      <p:sp>
        <p:nvSpPr>
          <p:cNvPr id="38093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A5E418B-1B06-48DC-A775-064124912836}" type="slidenum">
              <a:rPr lang="en-US" altLang="zh-CN" smtClean="0"/>
            </a:fld>
            <a:endParaRPr lang="en-US" altLang="zh-CN" dirty="0" smtClean="0"/>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E45176C-DB89-446D-9F22-A7D570B7E51B}" type="slidenum">
              <a:rPr lang="en-US" altLang="zh-CN" smtClean="0"/>
            </a:fld>
            <a:endParaRPr lang="en-US" altLang="zh-CN" dirty="0" smtClean="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1EC3438-26B3-4B2A-8B89-55F9258C5C1F}" type="slidenum">
              <a:rPr lang="en-US" altLang="zh-CN" smtClean="0"/>
            </a:fld>
            <a:endParaRPr lang="en-US" altLang="zh-CN" dirty="0" smtClean="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1979410-E38E-4A0D-AFF9-6D7931565FD3}" type="slidenum">
              <a:rPr lang="en-US" altLang="zh-CN" smtClean="0"/>
            </a:fld>
            <a:endParaRPr lang="en-US" altLang="zh-CN" dirty="0"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0841B55-DF92-4685-9361-750AC5E4D1AC}" type="slidenum">
              <a:rPr lang="en-US" altLang="zh-CN" smtClean="0"/>
            </a:fld>
            <a:endParaRPr lang="en-US" altLang="zh-CN" dirty="0" smtClean="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AF9E968-317C-4587-83B0-76103C96C8D9}" type="slidenum">
              <a:rPr lang="en-US" altLang="zh-CN" smtClean="0"/>
            </a:fld>
            <a:endParaRPr lang="en-US" altLang="zh-CN" dirty="0" smtClean="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A2B1C88-DAC2-4C28-B689-18A49A6E4F6C}" type="slidenum">
              <a:rPr lang="en-US" altLang="zh-CN" smtClean="0"/>
            </a:fld>
            <a:endParaRPr lang="en-US" altLang="zh-CN" dirty="0" smtClean="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D0DA329-F1BD-4BD7-A4AD-758DBD2E9546}" type="slidenum">
              <a:rPr lang="en-US" altLang="zh-CN" smtClean="0"/>
            </a:fld>
            <a:endParaRPr lang="en-US" altLang="zh-CN" dirty="0" smtClean="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2DF4D3-D6DB-4EE8-81B9-C4A613BCB362}" type="slidenum">
              <a:rPr lang="en-US" altLang="zh-CN" smtClean="0"/>
            </a:fld>
            <a:endParaRPr lang="en-US" altLang="zh-CN" dirty="0" smtClean="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F79B643-7552-4F2C-9CC1-A74B146D9BF8}" type="slidenum">
              <a:rPr lang="en-US" altLang="zh-CN" smtClean="0"/>
            </a:fld>
            <a:endParaRPr lang="en-US" altLang="zh-CN" dirty="0" smtClean="0"/>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E739DCA-7648-4709-A689-C4982587313E}" type="slidenum">
              <a:rPr lang="en-US" altLang="zh-CN" smtClean="0"/>
            </a:fld>
            <a:endParaRPr lang="en-US" altLang="zh-CN" dirty="0" smtClean="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0A9EAA-9C08-4245-BBB0-CD0114539B84}" type="slidenum">
              <a:rPr lang="en-US" altLang="zh-CN" smtClean="0"/>
            </a:fld>
            <a:endParaRPr lang="en-US" altLang="zh-CN" dirty="0" smtClean="0"/>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3A1680A-EDEE-4B7A-A6EB-718D6996AE33}" type="slidenum">
              <a:rPr lang="en-US" altLang="zh-CN" smtClean="0"/>
            </a:fld>
            <a:endParaRPr lang="en-US" altLang="zh-CN" dirty="0" smtClean="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B211A61-764D-40B8-BC77-D7135C8774BA}" type="slidenum">
              <a:rPr lang="en-US" altLang="zh-CN" smtClean="0"/>
            </a:fld>
            <a:endParaRPr lang="en-US" altLang="zh-CN" dirty="0" smtClean="0"/>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3302876-371E-46E9-A4BF-1DA928411F12}" type="slidenum">
              <a:rPr lang="en-US" altLang="zh-CN" smtClean="0"/>
            </a:fld>
            <a:endParaRPr lang="en-US" altLang="zh-CN" dirty="0" smtClean="0"/>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FFC0FD5-1B3B-48A3-A7AA-74744AF36C00}" type="slidenum">
              <a:rPr lang="en-US" altLang="zh-CN" smtClean="0"/>
            </a:fld>
            <a:endParaRPr lang="en-US" altLang="zh-CN" dirty="0" smtClean="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662882C-D0E7-4924-B726-0A07B2DC066D}" type="slidenum">
              <a:rPr lang="en-US" altLang="zh-CN" smtClean="0"/>
            </a:fld>
            <a:endParaRPr lang="en-US" altLang="zh-CN" dirty="0" smtClean="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00E3263-ADAD-4F63-B0F7-091179FAEFF7}" type="slidenum">
              <a:rPr lang="en-US" altLang="zh-CN" smtClean="0"/>
            </a:fld>
            <a:endParaRPr lang="en-US" altLang="zh-CN" dirty="0" smtClean="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0DF65ECB-11E5-4372-8A8F-BC691A3C44D4}" type="slidenum">
              <a:rPr lang="en-US" altLang="zh-CN" smtClean="0"/>
            </a:fld>
            <a:endParaRPr lang="en-US" altLang="zh-CN" dirty="0" smtClean="0"/>
          </a:p>
        </p:txBody>
      </p:sp>
      <p:sp>
        <p:nvSpPr>
          <p:cNvPr id="348163" name="Rectangle 2"/>
          <p:cNvSpPr>
            <a:spLocks noGrp="1" noRot="1" noChangeAspect="1" noChangeArrowheads="1" noTextEdit="1"/>
          </p:cNvSpPr>
          <p:nvPr>
            <p:ph type="sldImg"/>
          </p:nvPr>
        </p:nvSpPr>
        <p:spPr/>
      </p:sp>
      <p:sp>
        <p:nvSpPr>
          <p:cNvPr id="34816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95626FA8-7679-44F9-BD08-85391A4F3272}" type="slidenum">
              <a:rPr lang="en-US" altLang="zh-CN" smtClean="0"/>
            </a:fld>
            <a:endParaRPr lang="en-US" altLang="zh-CN" dirty="0" smtClean="0"/>
          </a:p>
        </p:txBody>
      </p:sp>
      <p:sp>
        <p:nvSpPr>
          <p:cNvPr id="349187" name="Rectangle 2"/>
          <p:cNvSpPr>
            <a:spLocks noGrp="1" noRot="1" noChangeAspect="1" noChangeArrowheads="1" noTextEdit="1"/>
          </p:cNvSpPr>
          <p:nvPr>
            <p:ph type="sldImg"/>
          </p:nvPr>
        </p:nvSpPr>
        <p:spPr/>
      </p:sp>
      <p:sp>
        <p:nvSpPr>
          <p:cNvPr id="34918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99F7B126-55D5-4D20-986A-740E1FB043E7}" type="slidenum">
              <a:rPr lang="en-US" altLang="zh-CN" smtClean="0"/>
            </a:fld>
            <a:endParaRPr lang="en-US" altLang="zh-CN" dirty="0" smtClean="0"/>
          </a:p>
        </p:txBody>
      </p:sp>
      <p:sp>
        <p:nvSpPr>
          <p:cNvPr id="319491" name="Rectangle 2"/>
          <p:cNvSpPr>
            <a:spLocks noGrp="1" noRot="1" noChangeAspect="1" noChangeArrowheads="1" noTextEdit="1"/>
          </p:cNvSpPr>
          <p:nvPr>
            <p:ph type="sldImg"/>
          </p:nvPr>
        </p:nvSpPr>
        <p:spPr/>
      </p:sp>
      <p:sp>
        <p:nvSpPr>
          <p:cNvPr id="31949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p>
            <a:fld id="{11DA45BA-EB04-48EF-A3FC-48D9C12D2321}" type="slidenum">
              <a:rPr lang="en-US" altLang="zh-CN" smtClean="0"/>
            </a:fld>
            <a:endParaRPr lang="en-US" altLang="zh-CN" dirty="0" smtClean="0"/>
          </a:p>
        </p:txBody>
      </p:sp>
      <p:sp>
        <p:nvSpPr>
          <p:cNvPr id="441347" name="Rectangle 2"/>
          <p:cNvSpPr>
            <a:spLocks noGrp="1" noRot="1" noChangeAspect="1" noChangeArrowheads="1" noTextEdit="1"/>
          </p:cNvSpPr>
          <p:nvPr>
            <p:ph type="sldImg"/>
          </p:nvPr>
        </p:nvSpPr>
        <p:spPr/>
      </p:sp>
      <p:sp>
        <p:nvSpPr>
          <p:cNvPr id="4413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p>
            <a:fld id="{5D63EB21-0B74-4869-8C00-6CC552F75CB9}" type="slidenum">
              <a:rPr lang="en-US" altLang="zh-CN" smtClean="0"/>
            </a:fld>
            <a:endParaRPr lang="en-US" altLang="zh-CN" dirty="0" smtClean="0"/>
          </a:p>
        </p:txBody>
      </p:sp>
      <p:sp>
        <p:nvSpPr>
          <p:cNvPr id="442371" name="Rectangle 2"/>
          <p:cNvSpPr>
            <a:spLocks noGrp="1" noRot="1" noChangeAspect="1" noChangeArrowheads="1" noTextEdit="1"/>
          </p:cNvSpPr>
          <p:nvPr>
            <p:ph type="sldImg"/>
          </p:nvPr>
        </p:nvSpPr>
        <p:spPr/>
      </p:sp>
      <p:sp>
        <p:nvSpPr>
          <p:cNvPr id="44237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p>
            <a:fld id="{71703BDC-2A8B-4F88-98AB-B45CD8B0156F}" type="slidenum">
              <a:rPr lang="en-US" altLang="zh-CN" smtClean="0"/>
            </a:fld>
            <a:endParaRPr lang="en-US" altLang="zh-CN" dirty="0" smtClean="0"/>
          </a:p>
        </p:txBody>
      </p:sp>
      <p:sp>
        <p:nvSpPr>
          <p:cNvPr id="444419" name="Rectangle 2"/>
          <p:cNvSpPr>
            <a:spLocks noGrp="1" noRot="1" noChangeAspect="1" noChangeArrowheads="1" noTextEdit="1"/>
          </p:cNvSpPr>
          <p:nvPr>
            <p:ph type="sldImg"/>
          </p:nvPr>
        </p:nvSpPr>
        <p:spPr/>
      </p:sp>
      <p:sp>
        <p:nvSpPr>
          <p:cNvPr id="44442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p>
            <a:fld id="{3EC668DE-E7E8-4944-831F-7B37FE06C75D}" type="slidenum">
              <a:rPr lang="en-US" altLang="zh-CN" smtClean="0"/>
            </a:fld>
            <a:endParaRPr lang="en-US" altLang="zh-CN" dirty="0" smtClean="0"/>
          </a:p>
        </p:txBody>
      </p:sp>
      <p:sp>
        <p:nvSpPr>
          <p:cNvPr id="445443" name="Rectangle 2"/>
          <p:cNvSpPr>
            <a:spLocks noGrp="1" noRot="1" noChangeAspect="1" noChangeArrowheads="1" noTextEdit="1"/>
          </p:cNvSpPr>
          <p:nvPr>
            <p:ph type="sldImg"/>
          </p:nvPr>
        </p:nvSpPr>
        <p:spPr/>
      </p:sp>
      <p:sp>
        <p:nvSpPr>
          <p:cNvPr id="44544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p:spPr>
        <p:txBody>
          <a:bodyPr/>
          <a:lstStyle/>
          <a:p>
            <a:fld id="{B4834561-D2D5-4290-8B1D-363FB9E87FEB}" type="slidenum">
              <a:rPr lang="en-US" altLang="zh-CN" smtClean="0"/>
            </a:fld>
            <a:endParaRPr lang="en-US" altLang="zh-CN" dirty="0" smtClean="0"/>
          </a:p>
        </p:txBody>
      </p:sp>
      <p:sp>
        <p:nvSpPr>
          <p:cNvPr id="446467" name="Rectangle 2"/>
          <p:cNvSpPr>
            <a:spLocks noGrp="1" noRot="1" noChangeAspect="1" noChangeArrowheads="1" noTextEdit="1"/>
          </p:cNvSpPr>
          <p:nvPr>
            <p:ph type="sldImg"/>
          </p:nvPr>
        </p:nvSpPr>
        <p:spPr/>
      </p:sp>
      <p:sp>
        <p:nvSpPr>
          <p:cNvPr id="44646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p:spPr>
        <p:txBody>
          <a:bodyPr/>
          <a:lstStyle/>
          <a:p>
            <a:fld id="{96332D8D-6514-4A2B-85C3-6003C4AFF27B}" type="slidenum">
              <a:rPr lang="en-US" altLang="zh-CN" smtClean="0"/>
            </a:fld>
            <a:endParaRPr lang="en-US" altLang="zh-CN" dirty="0" smtClean="0"/>
          </a:p>
        </p:txBody>
      </p:sp>
      <p:sp>
        <p:nvSpPr>
          <p:cNvPr id="391171" name="Rectangle 2"/>
          <p:cNvSpPr>
            <a:spLocks noGrp="1" noRot="1" noChangeAspect="1" noChangeArrowheads="1" noTextEdit="1"/>
          </p:cNvSpPr>
          <p:nvPr>
            <p:ph type="sldImg"/>
          </p:nvPr>
        </p:nvSpPr>
        <p:spPr/>
      </p:sp>
      <p:sp>
        <p:nvSpPr>
          <p:cNvPr id="39117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p>
            <a:fld id="{4150E7E9-2390-4893-B655-6005515F01DE}" type="slidenum">
              <a:rPr lang="en-US" altLang="zh-CN" smtClean="0"/>
            </a:fld>
            <a:endParaRPr lang="en-US" altLang="zh-CN" dirty="0" smtClean="0"/>
          </a:p>
        </p:txBody>
      </p:sp>
      <p:sp>
        <p:nvSpPr>
          <p:cNvPr id="392195" name="Rectangle 2"/>
          <p:cNvSpPr>
            <a:spLocks noGrp="1" noRot="1" noChangeAspect="1" noChangeArrowheads="1" noTextEdit="1"/>
          </p:cNvSpPr>
          <p:nvPr>
            <p:ph type="sldImg"/>
          </p:nvPr>
        </p:nvSpPr>
        <p:spPr/>
      </p:sp>
      <p:sp>
        <p:nvSpPr>
          <p:cNvPr id="39219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5E4338B2-8DD2-436E-B85A-B09730177784}" type="slidenum">
              <a:rPr lang="en-US" altLang="zh-CN" smtClean="0"/>
            </a:fld>
            <a:endParaRPr lang="en-US" altLang="zh-CN" dirty="0" smtClean="0"/>
          </a:p>
        </p:txBody>
      </p:sp>
      <p:sp>
        <p:nvSpPr>
          <p:cNvPr id="393219" name="Rectangle 2"/>
          <p:cNvSpPr>
            <a:spLocks noGrp="1" noRot="1" noChangeAspect="1" noChangeArrowheads="1" noTextEdit="1"/>
          </p:cNvSpPr>
          <p:nvPr>
            <p:ph type="sldImg"/>
          </p:nvPr>
        </p:nvSpPr>
        <p:spPr/>
      </p:sp>
      <p:sp>
        <p:nvSpPr>
          <p:cNvPr id="39322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p>
            <a:fld id="{D318BD8A-F0C8-41E4-92A8-8AF8C87CD1D9}" type="slidenum">
              <a:rPr lang="en-US" altLang="zh-CN" smtClean="0"/>
            </a:fld>
            <a:endParaRPr lang="en-US" altLang="zh-CN" dirty="0" smtClean="0"/>
          </a:p>
        </p:txBody>
      </p:sp>
      <p:sp>
        <p:nvSpPr>
          <p:cNvPr id="399363" name="Rectangle 2"/>
          <p:cNvSpPr>
            <a:spLocks noGrp="1" noRot="1" noChangeAspect="1" noChangeArrowheads="1" noTextEdit="1"/>
          </p:cNvSpPr>
          <p:nvPr>
            <p:ph type="sldImg"/>
          </p:nvPr>
        </p:nvSpPr>
        <p:spPr/>
      </p:sp>
      <p:sp>
        <p:nvSpPr>
          <p:cNvPr id="39936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ED61BAF7-4C45-4DAF-8403-AB19887E4693}" type="slidenum">
              <a:rPr lang="en-US" altLang="zh-CN" smtClean="0"/>
            </a:fld>
            <a:endParaRPr lang="en-US" altLang="zh-CN" dirty="0" smtClean="0"/>
          </a:p>
        </p:txBody>
      </p:sp>
      <p:sp>
        <p:nvSpPr>
          <p:cNvPr id="405507" name="Rectangle 2"/>
          <p:cNvSpPr>
            <a:spLocks noGrp="1" noRot="1" noChangeAspect="1" noChangeArrowheads="1" noTextEdit="1"/>
          </p:cNvSpPr>
          <p:nvPr>
            <p:ph type="sldImg"/>
          </p:nvPr>
        </p:nvSpPr>
        <p:spPr/>
      </p:sp>
      <p:sp>
        <p:nvSpPr>
          <p:cNvPr id="4055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p:spPr>
        <p:txBody>
          <a:bodyPr/>
          <a:lstStyle/>
          <a:p>
            <a:fld id="{DC6058B0-7259-4AE4-B8A2-DA14C1ED979E}" type="slidenum">
              <a:rPr lang="en-US" altLang="zh-CN" smtClean="0"/>
            </a:fld>
            <a:endParaRPr lang="en-US" altLang="zh-CN" dirty="0" smtClean="0"/>
          </a:p>
        </p:txBody>
      </p:sp>
      <p:sp>
        <p:nvSpPr>
          <p:cNvPr id="413699" name="Rectangle 2"/>
          <p:cNvSpPr>
            <a:spLocks noGrp="1" noRot="1" noChangeAspect="1" noChangeArrowheads="1" noTextEdit="1"/>
          </p:cNvSpPr>
          <p:nvPr>
            <p:ph type="sldImg"/>
          </p:nvPr>
        </p:nvSpPr>
        <p:spPr/>
      </p:sp>
      <p:sp>
        <p:nvSpPr>
          <p:cNvPr id="41370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p:spPr>
        <p:txBody>
          <a:bodyPr/>
          <a:lstStyle/>
          <a:p>
            <a:fld id="{7CA9778C-D248-4D9B-B35B-E09EA508BDD1}" type="slidenum">
              <a:rPr lang="en-US" altLang="zh-CN" smtClean="0"/>
            </a:fld>
            <a:endParaRPr lang="en-US" altLang="zh-CN" dirty="0" smtClean="0"/>
          </a:p>
        </p:txBody>
      </p:sp>
      <p:sp>
        <p:nvSpPr>
          <p:cNvPr id="414723" name="Rectangle 2"/>
          <p:cNvSpPr>
            <a:spLocks noGrp="1" noRot="1" noChangeAspect="1" noChangeArrowheads="1" noTextEdit="1"/>
          </p:cNvSpPr>
          <p:nvPr>
            <p:ph type="sldImg"/>
          </p:nvPr>
        </p:nvSpPr>
        <p:spPr/>
      </p:sp>
      <p:sp>
        <p:nvSpPr>
          <p:cNvPr id="414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p:spPr>
        <p:txBody>
          <a:bodyPr/>
          <a:lstStyle/>
          <a:p>
            <a:fld id="{10D0DF21-ABCB-481F-B912-013A05889A79}" type="slidenum">
              <a:rPr lang="en-US" altLang="zh-CN" smtClean="0"/>
            </a:fld>
            <a:endParaRPr lang="en-US" altLang="zh-CN" dirty="0" smtClean="0"/>
          </a:p>
        </p:txBody>
      </p:sp>
      <p:sp>
        <p:nvSpPr>
          <p:cNvPr id="415747" name="Rectangle 2"/>
          <p:cNvSpPr>
            <a:spLocks noGrp="1" noRot="1" noChangeAspect="1" noChangeArrowheads="1" noTextEdit="1"/>
          </p:cNvSpPr>
          <p:nvPr>
            <p:ph type="sldImg"/>
          </p:nvPr>
        </p:nvSpPr>
        <p:spPr/>
      </p:sp>
      <p:sp>
        <p:nvSpPr>
          <p:cNvPr id="4157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p:spPr>
        <p:txBody>
          <a:bodyPr/>
          <a:lstStyle/>
          <a:p>
            <a:fld id="{C79171B6-9914-4736-A71D-B4168D45D98C}" type="slidenum">
              <a:rPr lang="en-US" altLang="zh-CN" smtClean="0"/>
            </a:fld>
            <a:endParaRPr lang="en-US" altLang="zh-CN" dirty="0" smtClean="0"/>
          </a:p>
        </p:txBody>
      </p:sp>
      <p:sp>
        <p:nvSpPr>
          <p:cNvPr id="416771" name="Rectangle 2"/>
          <p:cNvSpPr>
            <a:spLocks noGrp="1" noRot="1" noChangeAspect="1" noChangeArrowheads="1" noTextEdit="1"/>
          </p:cNvSpPr>
          <p:nvPr>
            <p:ph type="sldImg"/>
          </p:nvPr>
        </p:nvSpPr>
        <p:spPr/>
      </p:sp>
      <p:sp>
        <p:nvSpPr>
          <p:cNvPr id="41677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p:spPr>
        <p:txBody>
          <a:bodyPr/>
          <a:lstStyle/>
          <a:p>
            <a:fld id="{0D68BEB0-181D-496C-B57C-02787BA499C5}" type="slidenum">
              <a:rPr lang="en-US" altLang="zh-CN" smtClean="0"/>
            </a:fld>
            <a:endParaRPr lang="en-US" altLang="zh-CN" dirty="0" smtClean="0"/>
          </a:p>
        </p:txBody>
      </p:sp>
      <p:sp>
        <p:nvSpPr>
          <p:cNvPr id="417795" name="Rectangle 2"/>
          <p:cNvSpPr>
            <a:spLocks noGrp="1" noRot="1" noChangeAspect="1" noChangeArrowheads="1" noTextEdit="1"/>
          </p:cNvSpPr>
          <p:nvPr>
            <p:ph type="sldImg"/>
          </p:nvPr>
        </p:nvSpPr>
        <p:spPr/>
      </p:sp>
      <p:sp>
        <p:nvSpPr>
          <p:cNvPr id="41779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p>
            <a:fld id="{AB3AD612-7CF9-46BD-87A4-7B0B28B2DDDC}" type="slidenum">
              <a:rPr lang="en-US" altLang="zh-CN" smtClean="0"/>
            </a:fld>
            <a:endParaRPr lang="en-US" altLang="zh-CN" dirty="0" smtClean="0"/>
          </a:p>
        </p:txBody>
      </p:sp>
      <p:sp>
        <p:nvSpPr>
          <p:cNvPr id="418819" name="Rectangle 2"/>
          <p:cNvSpPr>
            <a:spLocks noGrp="1" noRot="1" noChangeAspect="1" noChangeArrowheads="1" noTextEdit="1"/>
          </p:cNvSpPr>
          <p:nvPr>
            <p:ph type="sldImg"/>
          </p:nvPr>
        </p:nvSpPr>
        <p:spPr/>
      </p:sp>
      <p:sp>
        <p:nvSpPr>
          <p:cNvPr id="41882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p:spPr>
        <p:txBody>
          <a:bodyPr/>
          <a:lstStyle/>
          <a:p>
            <a:fld id="{DB4880B8-6779-4CBE-9CB5-4FCEC75CF35B}" type="slidenum">
              <a:rPr lang="en-US" altLang="zh-CN" smtClean="0"/>
            </a:fld>
            <a:endParaRPr lang="en-US" altLang="zh-CN" dirty="0" smtClean="0"/>
          </a:p>
        </p:txBody>
      </p:sp>
      <p:sp>
        <p:nvSpPr>
          <p:cNvPr id="419843" name="Rectangle 2"/>
          <p:cNvSpPr>
            <a:spLocks noGrp="1" noRot="1" noChangeAspect="1" noChangeArrowheads="1" noTextEdit="1"/>
          </p:cNvSpPr>
          <p:nvPr>
            <p:ph type="sldImg"/>
          </p:nvPr>
        </p:nvSpPr>
        <p:spPr/>
      </p:sp>
      <p:sp>
        <p:nvSpPr>
          <p:cNvPr id="41984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p:spPr>
        <p:txBody>
          <a:bodyPr/>
          <a:lstStyle/>
          <a:p>
            <a:fld id="{668BCE74-4A3B-4DA2-994E-EFEF2F83A420}" type="slidenum">
              <a:rPr lang="en-US" altLang="zh-CN" smtClean="0"/>
            </a:fld>
            <a:endParaRPr lang="en-US" altLang="zh-CN" dirty="0" smtClean="0"/>
          </a:p>
        </p:txBody>
      </p:sp>
      <p:sp>
        <p:nvSpPr>
          <p:cNvPr id="420867" name="Rectangle 2"/>
          <p:cNvSpPr>
            <a:spLocks noGrp="1" noRot="1" noChangeAspect="1" noChangeArrowheads="1" noTextEdit="1"/>
          </p:cNvSpPr>
          <p:nvPr>
            <p:ph type="sldImg"/>
          </p:nvPr>
        </p:nvSpPr>
        <p:spPr/>
      </p:sp>
      <p:sp>
        <p:nvSpPr>
          <p:cNvPr id="42086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8EE710-EE40-402D-937A-96426A6862DC}"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p:spPr>
        <p:txBody>
          <a:bodyPr/>
          <a:lstStyle/>
          <a:p>
            <a:fld id="{35FD16B3-5972-4F65-A9DF-DC10F404EF63}" type="slidenum">
              <a:rPr lang="en-US" altLang="zh-CN" smtClean="0"/>
            </a:fld>
            <a:endParaRPr lang="en-US" altLang="zh-CN" dirty="0" smtClean="0"/>
          </a:p>
        </p:txBody>
      </p:sp>
      <p:sp>
        <p:nvSpPr>
          <p:cNvPr id="421891" name="Rectangle 2"/>
          <p:cNvSpPr>
            <a:spLocks noGrp="1" noRot="1" noChangeAspect="1" noChangeArrowheads="1" noTextEdit="1"/>
          </p:cNvSpPr>
          <p:nvPr>
            <p:ph type="sldImg"/>
          </p:nvPr>
        </p:nvSpPr>
        <p:spPr/>
      </p:sp>
      <p:sp>
        <p:nvSpPr>
          <p:cNvPr id="42189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p>
            <a:fld id="{26AB820F-43EC-4F54-A039-CD52625167F9}" type="slidenum">
              <a:rPr lang="en-US" altLang="zh-CN" smtClean="0"/>
            </a:fld>
            <a:endParaRPr lang="en-US" altLang="zh-CN" dirty="0" smtClean="0"/>
          </a:p>
        </p:txBody>
      </p:sp>
      <p:sp>
        <p:nvSpPr>
          <p:cNvPr id="427011" name="Rectangle 2"/>
          <p:cNvSpPr>
            <a:spLocks noGrp="1" noRot="1" noChangeAspect="1" noChangeArrowheads="1" noTextEdit="1"/>
          </p:cNvSpPr>
          <p:nvPr>
            <p:ph type="sldImg"/>
          </p:nvPr>
        </p:nvSpPr>
        <p:spPr/>
      </p:sp>
      <p:sp>
        <p:nvSpPr>
          <p:cNvPr id="42701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noFill/>
        </p:spPr>
        <p:txBody>
          <a:bodyPr/>
          <a:lstStyle/>
          <a:p>
            <a:fld id="{103F8DD5-5E15-4456-B049-5A2C61634E0A}" type="slidenum">
              <a:rPr lang="en-US" altLang="zh-CN" smtClean="0"/>
            </a:fld>
            <a:endParaRPr lang="en-US" altLang="zh-CN" dirty="0" smtClean="0"/>
          </a:p>
        </p:txBody>
      </p:sp>
      <p:sp>
        <p:nvSpPr>
          <p:cNvPr id="429059" name="Rectangle 2"/>
          <p:cNvSpPr>
            <a:spLocks noGrp="1" noRot="1" noChangeAspect="1" noChangeArrowheads="1" noTextEdit="1"/>
          </p:cNvSpPr>
          <p:nvPr>
            <p:ph type="sldImg"/>
          </p:nvPr>
        </p:nvSpPr>
        <p:spPr/>
      </p:sp>
      <p:sp>
        <p:nvSpPr>
          <p:cNvPr id="42906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noFill/>
        </p:spPr>
        <p:txBody>
          <a:bodyPr/>
          <a:lstStyle/>
          <a:p>
            <a:fld id="{334047EF-5EAE-4C1B-B78E-34721FE1EFB2}" type="slidenum">
              <a:rPr lang="en-US" altLang="zh-CN" smtClean="0"/>
            </a:fld>
            <a:endParaRPr lang="en-US" altLang="zh-CN" dirty="0" smtClean="0"/>
          </a:p>
        </p:txBody>
      </p:sp>
      <p:sp>
        <p:nvSpPr>
          <p:cNvPr id="431107" name="Rectangle 2"/>
          <p:cNvSpPr>
            <a:spLocks noGrp="1" noRot="1" noChangeAspect="1" noChangeArrowheads="1" noTextEdit="1"/>
          </p:cNvSpPr>
          <p:nvPr>
            <p:ph type="sldImg"/>
          </p:nvPr>
        </p:nvSpPr>
        <p:spPr/>
      </p:sp>
      <p:sp>
        <p:nvSpPr>
          <p:cNvPr id="4311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p:spPr>
        <p:txBody>
          <a:bodyPr/>
          <a:lstStyle/>
          <a:p>
            <a:fld id="{503BC7F8-A4B1-41FD-A076-1567E14B9E4D}" type="slidenum">
              <a:rPr lang="en-US" altLang="zh-CN" smtClean="0"/>
            </a:fld>
            <a:endParaRPr lang="en-US" altLang="zh-CN" dirty="0" smtClean="0"/>
          </a:p>
        </p:txBody>
      </p:sp>
      <p:sp>
        <p:nvSpPr>
          <p:cNvPr id="432131" name="Rectangle 2"/>
          <p:cNvSpPr>
            <a:spLocks noGrp="1" noRot="1" noChangeAspect="1" noChangeArrowheads="1" noTextEdit="1"/>
          </p:cNvSpPr>
          <p:nvPr>
            <p:ph type="sldImg"/>
          </p:nvPr>
        </p:nvSpPr>
        <p:spPr/>
      </p:sp>
      <p:sp>
        <p:nvSpPr>
          <p:cNvPr id="43213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p:spPr>
        <p:txBody>
          <a:bodyPr/>
          <a:lstStyle/>
          <a:p>
            <a:fld id="{C851ABAD-9406-4458-BF2E-7D039D01C790}" type="slidenum">
              <a:rPr lang="en-US" altLang="zh-CN" smtClean="0"/>
            </a:fld>
            <a:endParaRPr lang="en-US" altLang="zh-CN" dirty="0" smtClean="0"/>
          </a:p>
        </p:txBody>
      </p:sp>
      <p:sp>
        <p:nvSpPr>
          <p:cNvPr id="433155" name="Rectangle 2"/>
          <p:cNvSpPr>
            <a:spLocks noGrp="1" noRot="1" noChangeAspect="1" noChangeArrowheads="1" noTextEdit="1"/>
          </p:cNvSpPr>
          <p:nvPr>
            <p:ph type="sldImg"/>
          </p:nvPr>
        </p:nvSpPr>
        <p:spPr/>
      </p:sp>
      <p:sp>
        <p:nvSpPr>
          <p:cNvPr id="43315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p:spPr>
        <p:txBody>
          <a:bodyPr/>
          <a:lstStyle/>
          <a:p>
            <a:fld id="{735CF7D2-13B3-4847-B92D-058E82B122F0}" type="slidenum">
              <a:rPr lang="en-US" altLang="zh-CN" smtClean="0"/>
            </a:fld>
            <a:endParaRPr lang="en-US" altLang="zh-CN" dirty="0" smtClean="0"/>
          </a:p>
        </p:txBody>
      </p:sp>
      <p:sp>
        <p:nvSpPr>
          <p:cNvPr id="434179" name="Rectangle 2"/>
          <p:cNvSpPr>
            <a:spLocks noGrp="1" noRot="1" noChangeAspect="1" noChangeArrowheads="1" noTextEdit="1"/>
          </p:cNvSpPr>
          <p:nvPr>
            <p:ph type="sldImg"/>
          </p:nvPr>
        </p:nvSpPr>
        <p:spPr/>
      </p:sp>
      <p:sp>
        <p:nvSpPr>
          <p:cNvPr id="43418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a:noFill/>
        </p:spPr>
        <p:txBody>
          <a:bodyPr/>
          <a:lstStyle/>
          <a:p>
            <a:fld id="{4468997A-397E-41F5-A2CD-1838EBE86710}" type="slidenum">
              <a:rPr lang="en-US" altLang="zh-CN" smtClean="0"/>
            </a:fld>
            <a:endParaRPr lang="en-US" altLang="zh-CN" dirty="0" smtClean="0"/>
          </a:p>
        </p:txBody>
      </p:sp>
      <p:sp>
        <p:nvSpPr>
          <p:cNvPr id="435203" name="Rectangle 2"/>
          <p:cNvSpPr>
            <a:spLocks noGrp="1" noRot="1" noChangeAspect="1" noChangeArrowheads="1" noTextEdit="1"/>
          </p:cNvSpPr>
          <p:nvPr>
            <p:ph type="sldImg"/>
          </p:nvPr>
        </p:nvSpPr>
        <p:spPr/>
      </p:sp>
      <p:sp>
        <p:nvSpPr>
          <p:cNvPr id="43520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D83BD30C-DFCB-4B3B-9CEB-7A161319460A}" type="slidenum">
              <a:rPr lang="en-US" altLang="zh-CN" smtClean="0"/>
            </a:fld>
            <a:endParaRPr lang="en-US" altLang="zh-CN" dirty="0" smtClean="0"/>
          </a:p>
        </p:txBody>
      </p:sp>
      <p:sp>
        <p:nvSpPr>
          <p:cNvPr id="436227" name="Rectangle 2"/>
          <p:cNvSpPr>
            <a:spLocks noGrp="1" noRot="1" noChangeAspect="1" noChangeArrowheads="1" noTextEdit="1"/>
          </p:cNvSpPr>
          <p:nvPr>
            <p:ph type="sldImg"/>
          </p:nvPr>
        </p:nvSpPr>
        <p:spPr/>
      </p:sp>
      <p:sp>
        <p:nvSpPr>
          <p:cNvPr id="43622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p>
            <a:fld id="{EE5B5844-A263-428E-A6BF-2A3202965758}" type="slidenum">
              <a:rPr lang="en-US" altLang="zh-CN" smtClean="0"/>
            </a:fld>
            <a:endParaRPr lang="en-US" altLang="zh-CN" dirty="0" smtClean="0"/>
          </a:p>
        </p:txBody>
      </p:sp>
      <p:sp>
        <p:nvSpPr>
          <p:cNvPr id="437251" name="Rectangle 2"/>
          <p:cNvSpPr>
            <a:spLocks noGrp="1" noRot="1" noChangeAspect="1" noChangeArrowheads="1" noTextEdit="1"/>
          </p:cNvSpPr>
          <p:nvPr>
            <p:ph type="sldImg"/>
          </p:nvPr>
        </p:nvSpPr>
        <p:spPr/>
      </p:sp>
      <p:sp>
        <p:nvSpPr>
          <p:cNvPr id="43725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57EC09-91E1-4ED3-9C84-3F7DAA8D0571}"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B1D5169-D52D-4C9C-B3A1-552240CD4CCF}" type="datetime1">
              <a:rPr lang="en-US" altLang="zh-CN" smtClean="0"/>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923F699-1F12-430A-A0AA-F9849C7B3376}" type="datetime1">
              <a:rPr lang="en-US" altLang="zh-CN" smtClean="0"/>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328D36B-BD49-41B5-B44F-7B8201E2F78B}"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6E2C637-E800-481E-AF99-422ED2C0F54C}" type="datetime1">
              <a:rPr lang="en-US" altLang="zh-CN" smtClean="0"/>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5AD869B-30CC-41D3-B625-871A577D58AA}" type="datetime1">
              <a:rPr lang="en-US" altLang="zh-CN" smtClean="0"/>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B524522-815A-4FD1-933A-06A9B7105D02}" type="datetime1">
              <a:rPr lang="en-US" altLang="zh-CN" smtClean="0"/>
            </a:fld>
            <a:endParaRPr lang="en-US"/>
          </a:p>
        </p:txBody>
      </p:sp>
      <p:sp>
        <p:nvSpPr>
          <p:cNvPr id="8" name="Footer Placeholder 7"/>
          <p:cNvSpPr>
            <a:spLocks noGrp="1"/>
          </p:cNvSpPr>
          <p:nvPr>
            <p:ph type="ftr" sz="quarter" idx="11"/>
          </p:nvPr>
        </p:nvSpPr>
        <p:spPr/>
        <p:txBody>
          <a:bodyPr/>
          <a:lstStyle/>
          <a:p>
            <a:r>
              <a:rPr lang="zh-CN" altLang="en-US" smtClean="0"/>
              <a:t>计算机科学与技术学院</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6A2A18-0C46-4887-83E8-B1F743A4E566}" type="datetime1">
              <a:rPr lang="en-US" altLang="zh-CN" smtClean="0"/>
            </a:fld>
            <a:endParaRPr lang="en-US"/>
          </a:p>
        </p:txBody>
      </p:sp>
      <p:sp>
        <p:nvSpPr>
          <p:cNvPr id="4" name="Footer Placeholder 3"/>
          <p:cNvSpPr>
            <a:spLocks noGrp="1"/>
          </p:cNvSpPr>
          <p:nvPr>
            <p:ph type="ftr" sz="quarter" idx="11"/>
          </p:nvPr>
        </p:nvSpPr>
        <p:spPr/>
        <p:txBody>
          <a:bodyPr/>
          <a:lstStyle/>
          <a:p>
            <a:r>
              <a:rPr lang="zh-CN" altLang="en-US" smtClean="0"/>
              <a:t>计算机科学与技术学院</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879F1-5EFD-44A3-AD77-4F2DE078185F}" type="datetime1">
              <a:rPr lang="en-US" altLang="zh-CN" smtClean="0"/>
            </a:fld>
            <a:endParaRPr lang="en-US"/>
          </a:p>
        </p:txBody>
      </p:sp>
      <p:sp>
        <p:nvSpPr>
          <p:cNvPr id="3" name="Footer Placeholder 2"/>
          <p:cNvSpPr>
            <a:spLocks noGrp="1"/>
          </p:cNvSpPr>
          <p:nvPr>
            <p:ph type="ftr" sz="quarter" idx="11"/>
          </p:nvPr>
        </p:nvSpPr>
        <p:spPr/>
        <p:txBody>
          <a:bodyPr/>
          <a:lstStyle/>
          <a:p>
            <a:r>
              <a:rPr lang="zh-CN" altLang="en-US" smtClean="0"/>
              <a:t>计算机科学与技术学院</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106666B-7765-4E8C-B66F-CB59BEE394B5}" type="datetime1">
              <a:rPr lang="en-US" altLang="zh-CN" smtClean="0"/>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00BA0C8-EF98-4A6C-8429-BDE5C4732EAA}" type="datetime1">
              <a:rPr lang="en-US" altLang="zh-CN" smtClean="0"/>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anose="02010609060101010101" pitchFamily="2" charset="-122"/>
              </a:defRPr>
            </a:lvl1pPr>
          </a:lstStyle>
          <a:p>
            <a:fld id="{C743BC66-96E3-4861-BB6A-21C4D4CAAC74}" type="datetime1">
              <a:rPr lang="en-US" altLang="zh-CN"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黑体" panose="02010609060101010101" pitchFamily="2"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slideLayout" Target="../slideLayouts/slideLayout1.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109.xml"/><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image" Target="../media/image1.jpeg"/></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110.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image" Target="../media/image1.jpeg"/></Relationships>
</file>

<file path=ppt/slides/_rels/slide128.xml.rels><?xml version="1.0" encoding="UTF-8" standalone="yes"?>
<Relationships xmlns="http://schemas.openxmlformats.org/package/2006/relationships"><Relationship Id="rId7" Type="http://schemas.openxmlformats.org/officeDocument/2006/relationships/notesSlide" Target="../notesSlides/notesSlide111.xml"/><Relationship Id="rId6"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wmf"/><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image" Target="../media/image1.jpeg"/></Relationships>
</file>

<file path=ppt/slides/_rels/slide1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4" Type="http://schemas.openxmlformats.org/officeDocument/2006/relationships/notesSlide" Target="../notesSlides/notesSlide11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37.xml.rels><?xml version="1.0" encoding="UTF-8" standalone="yes"?>
<Relationships xmlns="http://schemas.openxmlformats.org/package/2006/relationships"><Relationship Id="rId7" Type="http://schemas.openxmlformats.org/officeDocument/2006/relationships/notesSlide" Target="../notesSlides/notesSlide11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8.emf"/><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image" Target="../media/image1.jpeg"/></Relationships>
</file>

<file path=ppt/slides/_rels/slide138.xml.rels><?xml version="1.0" encoding="UTF-8" standalone="yes"?>
<Relationships xmlns="http://schemas.openxmlformats.org/package/2006/relationships"><Relationship Id="rId4" Type="http://schemas.openxmlformats.org/officeDocument/2006/relationships/notesSlide" Target="../notesSlides/notesSlide11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39.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4" Type="http://schemas.openxmlformats.org/officeDocument/2006/relationships/notesSlide" Target="../notesSlides/notesSlide13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4" Type="http://schemas.openxmlformats.org/officeDocument/2006/relationships/notesSlide" Target="../notesSlides/notesSlide13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61.xml.rels><?xml version="1.0" encoding="UTF-8" standalone="yes"?>
<Relationships xmlns="http://schemas.openxmlformats.org/package/2006/relationships"><Relationship Id="rId4" Type="http://schemas.openxmlformats.org/officeDocument/2006/relationships/notesSlide" Target="../notesSlides/notesSlide139.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62.xml.rels><?xml version="1.0" encoding="UTF-8" standalone="yes"?>
<Relationships xmlns="http://schemas.openxmlformats.org/package/2006/relationships"><Relationship Id="rId4" Type="http://schemas.openxmlformats.org/officeDocument/2006/relationships/notesSlide" Target="../notesSlides/notesSlide14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image" Target="../media/image20.jpeg"/><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xml"/><Relationship Id="rId2" Type="http://schemas.openxmlformats.org/officeDocument/2006/relationships/image" Target="../media/image25.jpeg"/><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1.xml"/><Relationship Id="rId3" Type="http://schemas.openxmlformats.org/officeDocument/2006/relationships/image" Target="../media/image28.jpeg"/><Relationship Id="rId2" Type="http://schemas.openxmlformats.org/officeDocument/2006/relationships/image" Target="../media/image2.jpeg"/><Relationship Id="rId1"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29.jpeg"/><Relationship Id="rId1" Type="http://schemas.openxmlformats.org/officeDocument/2006/relationships/image" Target="../media/image1.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1625600"/>
            <a:ext cx="2564805" cy="1226361"/>
          </a:xfrm>
          <a:prstGeom prst="rect">
            <a:avLst/>
          </a:prstGeom>
          <a:noFill/>
        </p:spPr>
        <p:txBody>
          <a:bodyPr wrap="none" lIns="0" tIns="0" rIns="0" rtlCol="0">
            <a:spAutoFit/>
          </a:bodyPr>
          <a:lstStyle/>
          <a:p>
            <a:pPr defTabSz="0">
              <a:lnSpc>
                <a:spcPts val="9900"/>
              </a:lnSpc>
            </a:pPr>
            <a:r>
              <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rPr>
              <a:t>第</a:t>
            </a:r>
            <a:r>
              <a:rPr lang="en-US" altLang="zh-CN" sz="8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rPr>
              <a:t>章</a:t>
            </a:r>
            <a:endPar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609600" y="3467100"/>
            <a:ext cx="3077766" cy="1097736"/>
          </a:xfrm>
          <a:prstGeom prst="rect">
            <a:avLst/>
          </a:prstGeom>
          <a:noFill/>
        </p:spPr>
        <p:txBody>
          <a:bodyPr wrap="none" lIns="0" tIns="0" rIns="0" rtlCol="0">
            <a:spAutoFit/>
          </a:bodyPr>
          <a:lstStyle/>
          <a:p>
            <a:pPr defTabSz="0">
              <a:lnSpc>
                <a:spcPts val="8200"/>
              </a:lnSpc>
            </a:pPr>
            <a:r>
              <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rPr>
              <a:t>网络层</a:t>
            </a:r>
            <a:endPar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6" name="圆角矩形 65"/>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8" name="组合 7"/>
          <p:cNvGrpSpPr/>
          <p:nvPr/>
        </p:nvGrpSpPr>
        <p:grpSpPr>
          <a:xfrm>
            <a:off x="1869222" y="2029825"/>
            <a:ext cx="5314276" cy="3007188"/>
            <a:chOff x="355160" y="927100"/>
            <a:chExt cx="9026611" cy="5107889"/>
          </a:xfrm>
        </p:grpSpPr>
        <p:sp>
          <p:nvSpPr>
            <p:cNvPr id="9"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4"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6"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8"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3"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24"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5"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7"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38"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39"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0"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1"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44" name="Group 38"/>
            <p:cNvGrpSpPr/>
            <p:nvPr/>
          </p:nvGrpSpPr>
          <p:grpSpPr bwMode="auto">
            <a:xfrm>
              <a:off x="7928099" y="3820573"/>
              <a:ext cx="1131196" cy="644929"/>
              <a:chOff x="2827" y="3024"/>
              <a:chExt cx="453" cy="382"/>
            </a:xfrm>
          </p:grpSpPr>
          <p:sp>
            <p:nvSpPr>
              <p:cNvPr id="61"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45"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6"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7"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8"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0"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1"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2"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3"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4"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5"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6"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7"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8"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59"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63" name="AutoShape 61"/>
          <p:cNvSpPr>
            <a:spLocks noChangeArrowheads="1"/>
          </p:cNvSpPr>
          <p:nvPr/>
        </p:nvSpPr>
        <p:spPr bwMode="auto">
          <a:xfrm>
            <a:off x="2850437" y="4446507"/>
            <a:ext cx="4133155" cy="313800"/>
          </a:xfrm>
          <a:prstGeom prst="wedgeRoundRectCallout">
            <a:avLst>
              <a:gd name="adj1" fmla="val -12934"/>
              <a:gd name="adj2" fmla="val -546962"/>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B </a:t>
            </a:r>
            <a:r>
              <a:rPr lang="zh-CN" altLang="en-US" sz="1595" b="1" dirty="0">
                <a:solidFill>
                  <a:srgbClr val="000066"/>
                </a:solidFill>
                <a:latin typeface="微软雅黑" panose="020B0503020204020204" pitchFamily="34" charset="-122"/>
                <a:ea typeface="微软雅黑" panose="020B0503020204020204" pitchFamily="34" charset="-122"/>
              </a:rPr>
              <a:t>类地址的网络号字段 </a:t>
            </a:r>
            <a:r>
              <a:rPr lang="en-US" altLang="zh-CN" sz="1595" b="1" dirty="0">
                <a:solidFill>
                  <a:srgbClr val="000066"/>
                </a:solidFill>
                <a:latin typeface="微软雅黑" panose="020B0503020204020204" pitchFamily="34" charset="-122"/>
                <a:ea typeface="微软雅黑" panose="020B0503020204020204" pitchFamily="34" charset="-122"/>
              </a:rPr>
              <a:t>net-id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2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67" name="矩形 66"/>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81251" name="Rectangle 2"/>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链路状态数据库</a:t>
            </a:r>
            <a:br>
              <a:rPr lang="zh-CN" altLang="en-US" dirty="0" smtClean="0">
                <a:ea typeface="黑体" panose="02010609060101010101" pitchFamily="2" charset="-122"/>
              </a:rPr>
            </a:br>
            <a:r>
              <a:rPr lang="en-US" altLang="zh-CN" sz="3600" dirty="0" smtClean="0">
                <a:ea typeface="黑体" panose="02010609060101010101" pitchFamily="2" charset="-122"/>
              </a:rPr>
              <a:t>(link-state database)</a:t>
            </a:r>
            <a:r>
              <a:rPr lang="en-US" altLang="zh-CN" dirty="0" smtClean="0">
                <a:ea typeface="黑体" panose="02010609060101010101" pitchFamily="2" charset="-122"/>
              </a:rPr>
              <a:t> </a:t>
            </a:r>
            <a:endParaRPr lang="en-US" altLang="zh-CN" dirty="0" smtClean="0">
              <a:ea typeface="黑体" panose="02010609060101010101" pitchFamily="2" charset="-122"/>
            </a:endParaRPr>
          </a:p>
        </p:txBody>
      </p:sp>
      <p:sp>
        <p:nvSpPr>
          <p:cNvPr id="582659" name="Rectangle 3"/>
          <p:cNvSpPr>
            <a:spLocks noGrp="1" noChangeArrowheads="1"/>
          </p:cNvSpPr>
          <p:nvPr>
            <p:ph type="body" idx="1"/>
          </p:nvPr>
        </p:nvSpPr>
        <p:spPr>
          <a:xfrm>
            <a:off x="897613" y="1905468"/>
            <a:ext cx="7826798" cy="4450300"/>
          </a:xfrm>
          <a:noFill/>
        </p:spPr>
        <p:txBody>
          <a:bodyPr/>
          <a:lstStyle/>
          <a:p>
            <a:pPr eaLnBrk="1" hangingPunct="1">
              <a:lnSpc>
                <a:spcPct val="90000"/>
              </a:lnSpc>
            </a:pPr>
            <a:r>
              <a:rPr lang="zh-CN" altLang="en-US" sz="2800" dirty="0" smtClean="0">
                <a:ea typeface="黑体" panose="02010609060101010101" pitchFamily="2" charset="-122"/>
              </a:rPr>
              <a:t>由于各路由器之间频繁地交换链路状态信息，因此所有的路由器最终都能建立一个链路状态数据库。</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这个数据库实际上就是</a:t>
            </a:r>
            <a:r>
              <a:rPr lang="zh-CN" altLang="en-US" sz="2800" dirty="0" smtClean="0">
                <a:solidFill>
                  <a:schemeClr val="hlink"/>
                </a:solidFill>
                <a:ea typeface="黑体" panose="02010609060101010101" pitchFamily="2" charset="-122"/>
              </a:rPr>
              <a:t>全网的拓扑结构图</a:t>
            </a:r>
            <a:r>
              <a:rPr lang="zh-CN" altLang="en-US" sz="2800" dirty="0" smtClean="0">
                <a:ea typeface="黑体" panose="02010609060101010101" pitchFamily="2" charset="-122"/>
              </a:rPr>
              <a:t>，它在全网范围内是一致的（这称为链路状态数据库的同步）。</a:t>
            </a:r>
            <a:endParaRPr lang="zh-CN" altLang="en-US" sz="2800" dirty="0" smtClean="0">
              <a:ea typeface="黑体" panose="02010609060101010101" pitchFamily="2" charset="-122"/>
            </a:endParaRPr>
          </a:p>
          <a:p>
            <a:pPr eaLnBrk="1" hangingPunct="1">
              <a:lnSpc>
                <a:spcPct val="90000"/>
              </a:lnSpc>
            </a:pPr>
            <a:r>
              <a:rPr lang="en-US" altLang="zh-CN" sz="2800" dirty="0" smtClean="0">
                <a:ea typeface="黑体" panose="02010609060101010101" pitchFamily="2" charset="-122"/>
              </a:rPr>
              <a:t>OSPF </a:t>
            </a:r>
            <a:r>
              <a:rPr lang="zh-CN" altLang="en-US" sz="2800" dirty="0" smtClean="0">
                <a:ea typeface="黑体" panose="02010609060101010101" pitchFamily="2" charset="-122"/>
              </a:rPr>
              <a:t>的链路状态数据库能较快地进行更新，使各个路由器能及时更新其路由表。</a:t>
            </a:r>
            <a:r>
              <a:rPr lang="en-US" altLang="zh-CN" sz="2800" dirty="0" smtClean="0">
                <a:ea typeface="黑体" panose="02010609060101010101" pitchFamily="2" charset="-122"/>
              </a:rPr>
              <a:t>OSPF </a:t>
            </a:r>
            <a:r>
              <a:rPr lang="zh-CN" altLang="en-US" sz="2800" dirty="0" smtClean="0">
                <a:ea typeface="黑体" panose="02010609060101010101" pitchFamily="2" charset="-122"/>
              </a:rPr>
              <a:t>的更新过程收敛得快是其重要优点。  </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82275"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的区域</a:t>
            </a:r>
            <a:r>
              <a:rPr lang="en-US" altLang="zh-CN" dirty="0" smtClean="0">
                <a:ea typeface="黑体" panose="02010609060101010101" pitchFamily="2" charset="-122"/>
              </a:rPr>
              <a:t>(area) </a:t>
            </a:r>
            <a:endParaRPr lang="en-US" altLang="zh-CN" dirty="0" smtClean="0">
              <a:ea typeface="黑体" panose="02010609060101010101" pitchFamily="2" charset="-122"/>
            </a:endParaRPr>
          </a:p>
        </p:txBody>
      </p:sp>
      <p:sp>
        <p:nvSpPr>
          <p:cNvPr id="583683" name="Rectangle 3"/>
          <p:cNvSpPr>
            <a:spLocks noGrp="1" noChangeArrowheads="1"/>
          </p:cNvSpPr>
          <p:nvPr>
            <p:ph type="body" idx="1"/>
          </p:nvPr>
        </p:nvSpPr>
        <p:spPr>
          <a:xfrm>
            <a:off x="1040091" y="1895996"/>
            <a:ext cx="7750810" cy="4091940"/>
          </a:xfrm>
        </p:spPr>
        <p:txBody>
          <a:bodyPr/>
          <a:lstStyle/>
          <a:p>
            <a:pPr eaLnBrk="1" hangingPunct="1"/>
            <a:r>
              <a:rPr lang="zh-CN" altLang="en-US" sz="2800" dirty="0" smtClean="0">
                <a:ea typeface="黑体" panose="02010609060101010101" pitchFamily="2" charset="-122"/>
              </a:rPr>
              <a:t>为了使 </a:t>
            </a:r>
            <a:r>
              <a:rPr lang="en-US" altLang="zh-CN" sz="2800" dirty="0" smtClean="0">
                <a:ea typeface="黑体" panose="02010609060101010101" pitchFamily="2" charset="-122"/>
              </a:rPr>
              <a:t>OSPF </a:t>
            </a:r>
            <a:r>
              <a:rPr lang="zh-CN" altLang="en-US" sz="2800" dirty="0" smtClean="0">
                <a:ea typeface="黑体" panose="02010609060101010101" pitchFamily="2" charset="-122"/>
              </a:rPr>
              <a:t>能够用于规模很大的网络，</a:t>
            </a:r>
            <a:r>
              <a:rPr lang="en-US" altLang="zh-CN" sz="2800" dirty="0" smtClean="0">
                <a:ea typeface="黑体" panose="02010609060101010101" pitchFamily="2" charset="-122"/>
              </a:rPr>
              <a:t>OSPF </a:t>
            </a:r>
            <a:r>
              <a:rPr lang="zh-CN" altLang="en-US" sz="2800" dirty="0" smtClean="0">
                <a:ea typeface="黑体" panose="02010609060101010101" pitchFamily="2" charset="-122"/>
              </a:rPr>
              <a:t>将一个自治系统再划分为若干个更小的范围，叫作</a:t>
            </a:r>
            <a:r>
              <a:rPr lang="zh-CN" altLang="en-US" sz="2800" dirty="0" smtClean="0">
                <a:solidFill>
                  <a:schemeClr val="hlink"/>
                </a:solidFill>
                <a:ea typeface="黑体" panose="02010609060101010101" pitchFamily="2" charset="-122"/>
              </a:rPr>
              <a:t>区域</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每一个区域都有一个 </a:t>
            </a:r>
            <a:r>
              <a:rPr lang="en-US" altLang="zh-CN" sz="2800" dirty="0" smtClean="0">
                <a:ea typeface="黑体" panose="02010609060101010101" pitchFamily="2" charset="-122"/>
              </a:rPr>
              <a:t>32 </a:t>
            </a:r>
            <a:r>
              <a:rPr lang="zh-CN" altLang="en-US" sz="2800" dirty="0" smtClean="0">
                <a:ea typeface="黑体" panose="02010609060101010101" pitchFamily="2" charset="-122"/>
              </a:rPr>
              <a:t>位的区域标识符（用点分十进制表示）。</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区域也不能太大，在一个区域内的路由器最好不超过 </a:t>
            </a:r>
            <a:r>
              <a:rPr lang="en-US" altLang="zh-CN" sz="2800" dirty="0" smtClean="0">
                <a:ea typeface="黑体" panose="02010609060101010101" pitchFamily="2" charset="-122"/>
              </a:rPr>
              <a:t>200 </a:t>
            </a:r>
            <a:r>
              <a:rPr lang="zh-CN" altLang="en-US" sz="2800" dirty="0" smtClean="0">
                <a:ea typeface="黑体" panose="02010609060101010101" pitchFamily="2" charset="-122"/>
              </a:rPr>
              <a:t>个。  </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grpSp>
        <p:nvGrpSpPr>
          <p:cNvPr id="2" name="Group 2"/>
          <p:cNvGrpSpPr/>
          <p:nvPr/>
        </p:nvGrpSpPr>
        <p:grpSpPr bwMode="auto">
          <a:xfrm>
            <a:off x="125065" y="2462742"/>
            <a:ext cx="8836810" cy="3739895"/>
            <a:chOff x="79" y="1560"/>
            <a:chExt cx="5582" cy="2369"/>
          </a:xfrm>
        </p:grpSpPr>
        <p:sp>
          <p:nvSpPr>
            <p:cNvPr id="584707"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83451" name="Text Box 4"/>
            <p:cNvSpPr txBox="1">
              <a:spLocks noChangeArrowheads="1"/>
            </p:cNvSpPr>
            <p:nvPr/>
          </p:nvSpPr>
          <p:spPr bwMode="auto">
            <a:xfrm>
              <a:off x="247" y="1560"/>
              <a:ext cx="1196" cy="292"/>
            </a:xfrm>
            <a:prstGeom prst="rect">
              <a:avLst/>
            </a:prstGeom>
            <a:noFill/>
            <a:ln w="9525">
              <a:noFill/>
              <a:miter lim="800000"/>
            </a:ln>
          </p:spPr>
          <p:txBody>
            <a:bodyPr wrap="none">
              <a:spAutoFit/>
            </a:bodyPr>
            <a:lstStyle/>
            <a:p>
              <a:r>
                <a:rPr kumimoji="1" lang="zh-CN" altLang="en-US" sz="2400" dirty="0">
                  <a:solidFill>
                    <a:srgbClr val="333399"/>
                  </a:solidFill>
                  <a:latin typeface="Arial" panose="020B0604020202020204" pitchFamily="34" charset="0"/>
                  <a:ea typeface="黑体" panose="02010609060101010101" pitchFamily="2" charset="-122"/>
                </a:rPr>
                <a:t>自治系统 </a:t>
              </a:r>
              <a:r>
                <a:rPr kumimoji="1" lang="en-US" altLang="zh-CN" sz="2400" dirty="0">
                  <a:solidFill>
                    <a:srgbClr val="333399"/>
                  </a:solidFill>
                  <a:latin typeface="Arial" panose="020B0604020202020204" pitchFamily="34" charset="0"/>
                  <a:ea typeface="黑体" panose="02010609060101010101" pitchFamily="2" charset="-122"/>
                </a:rPr>
                <a:t>AS</a:t>
              </a:r>
              <a:endParaRPr kumimoji="1" lang="en-US" altLang="zh-CN" sz="2400" dirty="0">
                <a:solidFill>
                  <a:srgbClr val="333399"/>
                </a:solidFill>
                <a:latin typeface="Arial" panose="020B0604020202020204" pitchFamily="34" charset="0"/>
                <a:ea typeface="黑体" panose="02010609060101010101" pitchFamily="2" charset="-122"/>
              </a:endParaRPr>
            </a:p>
          </p:txBody>
        </p:sp>
      </p:grpSp>
      <p:sp>
        <p:nvSpPr>
          <p:cNvPr id="183300" name="Rectangle 5"/>
          <p:cNvSpPr>
            <a:spLocks noGrp="1" noChangeArrowheads="1"/>
          </p:cNvSpPr>
          <p:nvPr>
            <p:ph type="title"/>
          </p:nvPr>
        </p:nvSpPr>
        <p:spPr/>
        <p:txBody>
          <a:bodyPr/>
          <a:lstStyle/>
          <a:p>
            <a:pPr eaLnBrk="1" hangingPunct="1"/>
            <a:r>
              <a:rPr lang="en-US" altLang="zh-CN" sz="4000" dirty="0" smtClean="0">
                <a:ea typeface="黑体" panose="02010609060101010101" pitchFamily="2" charset="-122"/>
              </a:rPr>
              <a:t>OSPF </a:t>
            </a:r>
            <a:r>
              <a:rPr lang="zh-CN" altLang="en-US" sz="4000" dirty="0" smtClean="0">
                <a:ea typeface="黑体" panose="02010609060101010101" pitchFamily="2" charset="-122"/>
              </a:rPr>
              <a:t>划分为两种不同的区域 </a:t>
            </a:r>
            <a:endParaRPr lang="zh-CN" altLang="en-US" sz="4000" dirty="0" smtClean="0">
              <a:ea typeface="黑体" panose="02010609060101010101" pitchFamily="2" charset="-122"/>
            </a:endParaRPr>
          </a:p>
        </p:txBody>
      </p:sp>
      <p:sp>
        <p:nvSpPr>
          <p:cNvPr id="584710" name="Oval 6"/>
          <p:cNvSpPr>
            <a:spLocks noChangeArrowheads="1"/>
          </p:cNvSpPr>
          <p:nvPr/>
        </p:nvSpPr>
        <p:spPr bwMode="auto">
          <a:xfrm>
            <a:off x="3493881" y="3046853"/>
            <a:ext cx="2885973" cy="1502904"/>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4711" name="Oval 7"/>
          <p:cNvSpPr>
            <a:spLocks noChangeArrowheads="1"/>
          </p:cNvSpPr>
          <p:nvPr/>
        </p:nvSpPr>
        <p:spPr bwMode="auto">
          <a:xfrm>
            <a:off x="227965" y="2977391"/>
            <a:ext cx="3158266"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4712" name="Oval 8"/>
          <p:cNvSpPr>
            <a:spLocks noChangeArrowheads="1"/>
          </p:cNvSpPr>
          <p:nvPr/>
        </p:nvSpPr>
        <p:spPr bwMode="auto">
          <a:xfrm>
            <a:off x="6455843" y="2977391"/>
            <a:ext cx="2398382"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4713" name="Text Box 9"/>
          <p:cNvSpPr txBox="1">
            <a:spLocks noChangeArrowheads="1"/>
          </p:cNvSpPr>
          <p:nvPr/>
        </p:nvSpPr>
        <p:spPr bwMode="auto">
          <a:xfrm>
            <a:off x="897613" y="534383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0.0.0.1</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584714" name="Text Box 10"/>
          <p:cNvSpPr txBox="1">
            <a:spLocks noChangeArrowheads="1"/>
          </p:cNvSpPr>
          <p:nvPr/>
        </p:nvSpPr>
        <p:spPr bwMode="auto">
          <a:xfrm>
            <a:off x="6929187" y="541487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0.0.0.3</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584715" name="Text Box 11"/>
          <p:cNvSpPr txBox="1">
            <a:spLocks noChangeArrowheads="1"/>
          </p:cNvSpPr>
          <p:nvPr/>
        </p:nvSpPr>
        <p:spPr bwMode="auto">
          <a:xfrm>
            <a:off x="3497047" y="2546412"/>
            <a:ext cx="2440955"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主干区域 </a:t>
            </a:r>
            <a:r>
              <a:rPr kumimoji="1" lang="en-US" altLang="zh-CN" sz="2400" dirty="0">
                <a:solidFill>
                  <a:srgbClr val="333399"/>
                </a:solidFill>
                <a:latin typeface="Arial" panose="020B0604020202020204" pitchFamily="34" charset="0"/>
                <a:ea typeface="黑体" panose="02010609060101010101" pitchFamily="2" charset="-122"/>
              </a:rPr>
              <a:t>0.0.0.0</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3307" name="Line 12"/>
          <p:cNvSpPr>
            <a:spLocks noChangeShapeType="1"/>
          </p:cNvSpPr>
          <p:nvPr/>
        </p:nvSpPr>
        <p:spPr bwMode="auto">
          <a:xfrm flipV="1">
            <a:off x="4937659" y="2363286"/>
            <a:ext cx="1062253" cy="956680"/>
          </a:xfrm>
          <a:prstGeom prst="line">
            <a:avLst/>
          </a:prstGeom>
          <a:noFill/>
          <a:ln w="381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183308" name="Text Box 13"/>
          <p:cNvSpPr txBox="1">
            <a:spLocks noChangeArrowheads="1"/>
          </p:cNvSpPr>
          <p:nvPr/>
        </p:nvSpPr>
        <p:spPr bwMode="auto">
          <a:xfrm>
            <a:off x="5266942" y="1914940"/>
            <a:ext cx="2338363"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至其他自治系统</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83309" name="Line 14"/>
          <p:cNvSpPr>
            <a:spLocks noChangeShapeType="1"/>
          </p:cNvSpPr>
          <p:nvPr/>
        </p:nvSpPr>
        <p:spPr bwMode="auto">
          <a:xfrm>
            <a:off x="6455842" y="3866189"/>
            <a:ext cx="835872" cy="2715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0" name="Line 15"/>
          <p:cNvSpPr>
            <a:spLocks noChangeShapeType="1"/>
          </p:cNvSpPr>
          <p:nvPr/>
        </p:nvSpPr>
        <p:spPr bwMode="auto">
          <a:xfrm flipV="1">
            <a:off x="7443691" y="4071418"/>
            <a:ext cx="758301" cy="13576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1" name="Line 16"/>
          <p:cNvSpPr>
            <a:spLocks noChangeShapeType="1"/>
          </p:cNvSpPr>
          <p:nvPr/>
        </p:nvSpPr>
        <p:spPr bwMode="auto">
          <a:xfrm>
            <a:off x="7823633" y="3387849"/>
            <a:ext cx="378359" cy="683569"/>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2" name="Line 17"/>
          <p:cNvSpPr>
            <a:spLocks noChangeShapeType="1"/>
          </p:cNvSpPr>
          <p:nvPr/>
        </p:nvSpPr>
        <p:spPr bwMode="auto">
          <a:xfrm flipH="1">
            <a:off x="7746061" y="4137723"/>
            <a:ext cx="455930" cy="753030"/>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3" name="Line 18"/>
          <p:cNvSpPr>
            <a:spLocks noChangeShapeType="1"/>
          </p:cNvSpPr>
          <p:nvPr/>
        </p:nvSpPr>
        <p:spPr bwMode="auto">
          <a:xfrm flipV="1">
            <a:off x="5316018" y="3866189"/>
            <a:ext cx="986266" cy="13734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4" name="Line 19"/>
          <p:cNvSpPr>
            <a:spLocks noChangeShapeType="1"/>
          </p:cNvSpPr>
          <p:nvPr/>
        </p:nvSpPr>
        <p:spPr bwMode="auto">
          <a:xfrm>
            <a:off x="5013647" y="3319966"/>
            <a:ext cx="150393" cy="61410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5" name="Line 20"/>
          <p:cNvSpPr>
            <a:spLocks noChangeShapeType="1"/>
          </p:cNvSpPr>
          <p:nvPr/>
        </p:nvSpPr>
        <p:spPr bwMode="auto">
          <a:xfrm flipH="1">
            <a:off x="4937659" y="4071418"/>
            <a:ext cx="226381" cy="47834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6" name="Line 21"/>
          <p:cNvSpPr>
            <a:spLocks noChangeShapeType="1"/>
          </p:cNvSpPr>
          <p:nvPr/>
        </p:nvSpPr>
        <p:spPr bwMode="auto">
          <a:xfrm>
            <a:off x="3341904" y="3730423"/>
            <a:ext cx="1595755" cy="273111"/>
          </a:xfrm>
          <a:prstGeom prst="line">
            <a:avLst/>
          </a:prstGeom>
          <a:noFill/>
          <a:ln w="2857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83317" name="Line 22"/>
          <p:cNvSpPr>
            <a:spLocks noChangeShapeType="1"/>
          </p:cNvSpPr>
          <p:nvPr/>
        </p:nvSpPr>
        <p:spPr bwMode="auto">
          <a:xfrm flipV="1">
            <a:off x="3417893" y="3387849"/>
            <a:ext cx="1443778" cy="34257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18" name="Line 23"/>
          <p:cNvSpPr>
            <a:spLocks noChangeShapeType="1"/>
          </p:cNvSpPr>
          <p:nvPr/>
        </p:nvSpPr>
        <p:spPr bwMode="auto">
          <a:xfrm flipH="1">
            <a:off x="987849" y="3387849"/>
            <a:ext cx="1138242" cy="342574"/>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3319" name="Line 24"/>
          <p:cNvSpPr>
            <a:spLocks noChangeShapeType="1"/>
          </p:cNvSpPr>
          <p:nvPr/>
        </p:nvSpPr>
        <p:spPr bwMode="auto">
          <a:xfrm>
            <a:off x="2126091" y="3454153"/>
            <a:ext cx="457513" cy="753031"/>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3320" name="Line 25"/>
          <p:cNvSpPr>
            <a:spLocks noChangeShapeType="1"/>
          </p:cNvSpPr>
          <p:nvPr/>
        </p:nvSpPr>
        <p:spPr bwMode="auto">
          <a:xfrm flipV="1">
            <a:off x="2658009" y="3796727"/>
            <a:ext cx="683895"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3321" name="Line 26"/>
          <p:cNvSpPr>
            <a:spLocks noChangeShapeType="1"/>
          </p:cNvSpPr>
          <p:nvPr/>
        </p:nvSpPr>
        <p:spPr bwMode="auto">
          <a:xfrm flipH="1">
            <a:off x="1518185" y="4276646"/>
            <a:ext cx="989431" cy="137345"/>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3322" name="Line 27"/>
          <p:cNvSpPr>
            <a:spLocks noChangeShapeType="1"/>
          </p:cNvSpPr>
          <p:nvPr/>
        </p:nvSpPr>
        <p:spPr bwMode="auto">
          <a:xfrm>
            <a:off x="1518185" y="4480295"/>
            <a:ext cx="381524"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grpSp>
        <p:nvGrpSpPr>
          <p:cNvPr id="3" name="Group 28"/>
          <p:cNvGrpSpPr/>
          <p:nvPr/>
        </p:nvGrpSpPr>
        <p:grpSpPr bwMode="auto">
          <a:xfrm>
            <a:off x="2278067" y="4003534"/>
            <a:ext cx="683895" cy="476762"/>
            <a:chOff x="2949" y="196"/>
            <a:chExt cx="941" cy="598"/>
          </a:xfrm>
        </p:grpSpPr>
        <p:sp>
          <p:nvSpPr>
            <p:cNvPr id="183439" name="Oval 29"/>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0"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1"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2"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3" name="Oval 33"/>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4"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5" name="Oval 35"/>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6"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47"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48"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49"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pic>
        <p:nvPicPr>
          <p:cNvPr id="183324" name="Picture 40"/>
          <p:cNvPicPr>
            <a:picLocks noChangeArrowheads="1"/>
          </p:cNvPicPr>
          <p:nvPr/>
        </p:nvPicPr>
        <p:blipFill>
          <a:blip r:embed="rId1" cstate="print"/>
          <a:srcRect/>
          <a:stretch>
            <a:fillRect/>
          </a:stretch>
        </p:blipFill>
        <p:spPr bwMode="auto">
          <a:xfrm>
            <a:off x="1139825" y="4276646"/>
            <a:ext cx="519254" cy="312579"/>
          </a:xfrm>
          <a:prstGeom prst="rect">
            <a:avLst/>
          </a:prstGeom>
          <a:noFill/>
          <a:ln w="12699">
            <a:noFill/>
            <a:miter lim="800000"/>
            <a:headEnd/>
            <a:tailEnd/>
          </a:ln>
        </p:spPr>
      </p:pic>
      <p:pic>
        <p:nvPicPr>
          <p:cNvPr id="183325" name="Picture 41"/>
          <p:cNvPicPr>
            <a:picLocks noChangeArrowheads="1"/>
          </p:cNvPicPr>
          <p:nvPr/>
        </p:nvPicPr>
        <p:blipFill>
          <a:blip r:embed="rId1" cstate="print"/>
          <a:srcRect/>
          <a:stretch>
            <a:fillRect/>
          </a:stretch>
        </p:blipFill>
        <p:spPr bwMode="auto">
          <a:xfrm>
            <a:off x="1823720" y="3250504"/>
            <a:ext cx="519254" cy="314157"/>
          </a:xfrm>
          <a:prstGeom prst="rect">
            <a:avLst/>
          </a:prstGeom>
          <a:noFill/>
          <a:ln w="12699">
            <a:noFill/>
            <a:miter lim="800000"/>
            <a:headEnd/>
            <a:tailEnd/>
          </a:ln>
        </p:spPr>
      </p:pic>
      <p:pic>
        <p:nvPicPr>
          <p:cNvPr id="183326" name="Picture 42"/>
          <p:cNvPicPr>
            <a:picLocks noChangeArrowheads="1"/>
          </p:cNvPicPr>
          <p:nvPr/>
        </p:nvPicPr>
        <p:blipFill>
          <a:blip r:embed="rId1" cstate="print"/>
          <a:srcRect/>
          <a:stretch>
            <a:fillRect/>
          </a:stretch>
        </p:blipFill>
        <p:spPr bwMode="auto">
          <a:xfrm>
            <a:off x="3113939" y="3593077"/>
            <a:ext cx="517670" cy="312579"/>
          </a:xfrm>
          <a:prstGeom prst="rect">
            <a:avLst/>
          </a:prstGeom>
          <a:noFill/>
          <a:ln w="12699">
            <a:noFill/>
            <a:miter lim="800000"/>
            <a:headEnd/>
            <a:tailEnd/>
          </a:ln>
        </p:spPr>
      </p:pic>
      <p:pic>
        <p:nvPicPr>
          <p:cNvPr id="183327" name="Picture 43"/>
          <p:cNvPicPr>
            <a:picLocks noChangeArrowheads="1"/>
          </p:cNvPicPr>
          <p:nvPr/>
        </p:nvPicPr>
        <p:blipFill>
          <a:blip r:embed="rId1" cstate="print"/>
          <a:srcRect/>
          <a:stretch>
            <a:fillRect/>
          </a:stretch>
        </p:blipFill>
        <p:spPr bwMode="auto">
          <a:xfrm>
            <a:off x="4708110" y="3182620"/>
            <a:ext cx="519254" cy="312579"/>
          </a:xfrm>
          <a:prstGeom prst="rect">
            <a:avLst/>
          </a:prstGeom>
          <a:noFill/>
          <a:ln w="12699">
            <a:noFill/>
            <a:miter lim="800000"/>
            <a:headEnd/>
            <a:tailEnd/>
          </a:ln>
        </p:spPr>
      </p:pic>
      <p:pic>
        <p:nvPicPr>
          <p:cNvPr id="183328" name="Picture 44"/>
          <p:cNvPicPr>
            <a:picLocks noChangeArrowheads="1"/>
          </p:cNvPicPr>
          <p:nvPr/>
        </p:nvPicPr>
        <p:blipFill>
          <a:blip r:embed="rId1" cstate="print"/>
          <a:srcRect/>
          <a:stretch>
            <a:fillRect/>
          </a:stretch>
        </p:blipFill>
        <p:spPr bwMode="auto">
          <a:xfrm>
            <a:off x="4937659" y="3866190"/>
            <a:ext cx="517670" cy="312579"/>
          </a:xfrm>
          <a:prstGeom prst="rect">
            <a:avLst/>
          </a:prstGeom>
          <a:noFill/>
          <a:ln w="12699">
            <a:noFill/>
            <a:miter lim="800000"/>
            <a:headEnd/>
            <a:tailEnd/>
          </a:ln>
        </p:spPr>
      </p:pic>
      <p:pic>
        <p:nvPicPr>
          <p:cNvPr id="183329" name="Picture 45"/>
          <p:cNvPicPr>
            <a:picLocks noChangeArrowheads="1"/>
          </p:cNvPicPr>
          <p:nvPr/>
        </p:nvPicPr>
        <p:blipFill>
          <a:blip r:embed="rId1" cstate="print"/>
          <a:srcRect/>
          <a:stretch>
            <a:fillRect/>
          </a:stretch>
        </p:blipFill>
        <p:spPr bwMode="auto">
          <a:xfrm>
            <a:off x="7975609" y="3934072"/>
            <a:ext cx="517671" cy="314158"/>
          </a:xfrm>
          <a:prstGeom prst="rect">
            <a:avLst/>
          </a:prstGeom>
          <a:noFill/>
          <a:ln w="12699">
            <a:noFill/>
            <a:miter lim="800000"/>
            <a:headEnd/>
            <a:tailEnd/>
          </a:ln>
        </p:spPr>
      </p:pic>
      <p:pic>
        <p:nvPicPr>
          <p:cNvPr id="183330" name="Picture 46"/>
          <p:cNvPicPr>
            <a:picLocks noChangeArrowheads="1"/>
          </p:cNvPicPr>
          <p:nvPr/>
        </p:nvPicPr>
        <p:blipFill>
          <a:blip r:embed="rId1" cstate="print"/>
          <a:srcRect/>
          <a:stretch>
            <a:fillRect/>
          </a:stretch>
        </p:blipFill>
        <p:spPr bwMode="auto">
          <a:xfrm>
            <a:off x="6151889" y="3730423"/>
            <a:ext cx="517671" cy="311000"/>
          </a:xfrm>
          <a:prstGeom prst="rect">
            <a:avLst/>
          </a:prstGeom>
          <a:noFill/>
          <a:ln w="12699">
            <a:noFill/>
            <a:miter lim="800000"/>
            <a:headEnd/>
            <a:tailEnd/>
          </a:ln>
        </p:spPr>
      </p:pic>
      <p:grpSp>
        <p:nvGrpSpPr>
          <p:cNvPr id="4" name="Group 47"/>
          <p:cNvGrpSpPr/>
          <p:nvPr/>
        </p:nvGrpSpPr>
        <p:grpSpPr bwMode="auto">
          <a:xfrm>
            <a:off x="1594172" y="4687103"/>
            <a:ext cx="683895" cy="476762"/>
            <a:chOff x="2949" y="196"/>
            <a:chExt cx="941" cy="598"/>
          </a:xfrm>
        </p:grpSpPr>
        <p:sp>
          <p:nvSpPr>
            <p:cNvPr id="183428" name="Oval 48"/>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9"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0"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1"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2" name="Oval 52"/>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3"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4" name="Oval 54"/>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5"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36"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37"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38"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5" name="Group 59"/>
          <p:cNvGrpSpPr/>
          <p:nvPr/>
        </p:nvGrpSpPr>
        <p:grpSpPr bwMode="auto">
          <a:xfrm>
            <a:off x="683895" y="3523615"/>
            <a:ext cx="683895" cy="479919"/>
            <a:chOff x="2949" y="196"/>
            <a:chExt cx="941" cy="598"/>
          </a:xfrm>
        </p:grpSpPr>
        <p:sp>
          <p:nvSpPr>
            <p:cNvPr id="183417" name="Oval 6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8"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9"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0"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1" name="Oval 6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2"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3" name="Oval 6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4"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25"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26"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27"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6" name="Group 71"/>
          <p:cNvGrpSpPr/>
          <p:nvPr/>
        </p:nvGrpSpPr>
        <p:grpSpPr bwMode="auto">
          <a:xfrm>
            <a:off x="7443691" y="3114737"/>
            <a:ext cx="682312" cy="478340"/>
            <a:chOff x="2949" y="196"/>
            <a:chExt cx="941" cy="598"/>
          </a:xfrm>
        </p:grpSpPr>
        <p:sp>
          <p:nvSpPr>
            <p:cNvPr id="183406" name="Oval 7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9"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0" name="Oval 7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2" name="Oval 7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3"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14"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15"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16"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7" name="Group 83"/>
          <p:cNvGrpSpPr/>
          <p:nvPr/>
        </p:nvGrpSpPr>
        <p:grpSpPr bwMode="auto">
          <a:xfrm>
            <a:off x="7367702" y="4687103"/>
            <a:ext cx="683895" cy="476762"/>
            <a:chOff x="2949" y="196"/>
            <a:chExt cx="941" cy="598"/>
          </a:xfrm>
        </p:grpSpPr>
        <p:sp>
          <p:nvSpPr>
            <p:cNvPr id="183395" name="Oval 8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6"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7"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8"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9" name="Oval 8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0"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1" name="Oval 9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2"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403"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04"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405"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8" name="Group 95"/>
          <p:cNvGrpSpPr/>
          <p:nvPr/>
        </p:nvGrpSpPr>
        <p:grpSpPr bwMode="auto">
          <a:xfrm>
            <a:off x="6986178" y="3934072"/>
            <a:ext cx="683895" cy="479919"/>
            <a:chOff x="2949" y="196"/>
            <a:chExt cx="941" cy="598"/>
          </a:xfrm>
        </p:grpSpPr>
        <p:sp>
          <p:nvSpPr>
            <p:cNvPr id="183384" name="Oval 9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5"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6"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7"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8" name="Oval 10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9"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0" name="Oval 10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1"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92"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93"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94"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3336" name="Text Box 107"/>
          <p:cNvSpPr txBox="1">
            <a:spLocks noChangeArrowheads="1"/>
          </p:cNvSpPr>
          <p:nvPr/>
        </p:nvSpPr>
        <p:spPr bwMode="auto">
          <a:xfrm>
            <a:off x="8241569" y="3569398"/>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9</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37" name="Text Box 108"/>
          <p:cNvSpPr txBox="1">
            <a:spLocks noChangeArrowheads="1"/>
          </p:cNvSpPr>
          <p:nvPr/>
        </p:nvSpPr>
        <p:spPr bwMode="auto">
          <a:xfrm>
            <a:off x="5844769" y="3387849"/>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7</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38" name="Text Box 109"/>
          <p:cNvSpPr txBox="1">
            <a:spLocks noChangeArrowheads="1"/>
          </p:cNvSpPr>
          <p:nvPr/>
        </p:nvSpPr>
        <p:spPr bwMode="auto">
          <a:xfrm>
            <a:off x="5214699" y="305948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6</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39" name="Text Box 110"/>
          <p:cNvSpPr txBox="1">
            <a:spLocks noChangeArrowheads="1"/>
          </p:cNvSpPr>
          <p:nvPr/>
        </p:nvSpPr>
        <p:spPr bwMode="auto">
          <a:xfrm>
            <a:off x="4644787" y="3509408"/>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5</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40" name="Text Box 111"/>
          <p:cNvSpPr txBox="1">
            <a:spLocks noChangeArrowheads="1"/>
          </p:cNvSpPr>
          <p:nvPr/>
        </p:nvSpPr>
        <p:spPr bwMode="auto">
          <a:xfrm>
            <a:off x="4381994" y="4063524"/>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41" name="Text Box 112"/>
          <p:cNvSpPr txBox="1">
            <a:spLocks noChangeArrowheads="1"/>
          </p:cNvSpPr>
          <p:nvPr/>
        </p:nvSpPr>
        <p:spPr bwMode="auto">
          <a:xfrm>
            <a:off x="3121855" y="3193672"/>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3</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42" name="Text Box 113"/>
          <p:cNvSpPr txBox="1">
            <a:spLocks noChangeArrowheads="1"/>
          </p:cNvSpPr>
          <p:nvPr/>
        </p:nvSpPr>
        <p:spPr bwMode="auto">
          <a:xfrm>
            <a:off x="756718" y="4156667"/>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43" name="Text Box 114"/>
          <p:cNvSpPr txBox="1">
            <a:spLocks noChangeArrowheads="1"/>
          </p:cNvSpPr>
          <p:nvPr/>
        </p:nvSpPr>
        <p:spPr bwMode="auto">
          <a:xfrm>
            <a:off x="1483357" y="296476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3344" name="Text Box 115"/>
          <p:cNvSpPr txBox="1">
            <a:spLocks noChangeArrowheads="1"/>
          </p:cNvSpPr>
          <p:nvPr/>
        </p:nvSpPr>
        <p:spPr bwMode="auto">
          <a:xfrm>
            <a:off x="7418361" y="4698154"/>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45" name="Text Box 116"/>
          <p:cNvSpPr txBox="1">
            <a:spLocks noChangeArrowheads="1"/>
          </p:cNvSpPr>
          <p:nvPr/>
        </p:nvSpPr>
        <p:spPr bwMode="auto">
          <a:xfrm>
            <a:off x="7495933" y="3130525"/>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46" name="Text Box 117"/>
          <p:cNvSpPr txBox="1">
            <a:spLocks noChangeArrowheads="1"/>
          </p:cNvSpPr>
          <p:nvPr/>
        </p:nvSpPr>
        <p:spPr bwMode="auto">
          <a:xfrm>
            <a:off x="1630584" y="4734464"/>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47" name="Text Box 118"/>
          <p:cNvSpPr txBox="1">
            <a:spLocks noChangeArrowheads="1"/>
          </p:cNvSpPr>
          <p:nvPr/>
        </p:nvSpPr>
        <p:spPr bwMode="auto">
          <a:xfrm>
            <a:off x="2339808" y="4054052"/>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48" name="Text Box 119"/>
          <p:cNvSpPr txBox="1">
            <a:spLocks noChangeArrowheads="1"/>
          </p:cNvSpPr>
          <p:nvPr/>
        </p:nvSpPr>
        <p:spPr bwMode="auto">
          <a:xfrm>
            <a:off x="750385" y="3553611"/>
            <a:ext cx="615135"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9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49" name="Text Box 120"/>
          <p:cNvSpPr txBox="1">
            <a:spLocks noChangeArrowheads="1"/>
          </p:cNvSpPr>
          <p:nvPr/>
        </p:nvSpPr>
        <p:spPr bwMode="auto">
          <a:xfrm>
            <a:off x="6986178" y="3962489"/>
            <a:ext cx="60391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6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584825" name="Oval 121"/>
          <p:cNvSpPr>
            <a:spLocks noChangeArrowheads="1"/>
          </p:cNvSpPr>
          <p:nvPr/>
        </p:nvSpPr>
        <p:spPr bwMode="auto">
          <a:xfrm>
            <a:off x="3341904" y="4635007"/>
            <a:ext cx="3113938" cy="1034036"/>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4826" name="Text Box 122"/>
          <p:cNvSpPr txBox="1">
            <a:spLocks noChangeArrowheads="1"/>
          </p:cNvSpPr>
          <p:nvPr/>
        </p:nvSpPr>
        <p:spPr bwMode="auto">
          <a:xfrm>
            <a:off x="4128699" y="5629575"/>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0.0.0.2</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3352" name="Line 123"/>
          <p:cNvSpPr>
            <a:spLocks noChangeShapeType="1"/>
          </p:cNvSpPr>
          <p:nvPr/>
        </p:nvSpPr>
        <p:spPr bwMode="auto">
          <a:xfrm>
            <a:off x="4861671" y="4549757"/>
            <a:ext cx="910276" cy="51780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3353" name="Line 124"/>
          <p:cNvSpPr>
            <a:spLocks noChangeShapeType="1"/>
          </p:cNvSpPr>
          <p:nvPr/>
        </p:nvSpPr>
        <p:spPr bwMode="auto">
          <a:xfrm flipV="1">
            <a:off x="5013647" y="5152813"/>
            <a:ext cx="834288" cy="258904"/>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9" name="Group 125"/>
          <p:cNvGrpSpPr/>
          <p:nvPr/>
        </p:nvGrpSpPr>
        <p:grpSpPr bwMode="auto">
          <a:xfrm>
            <a:off x="5545566" y="4807083"/>
            <a:ext cx="682311" cy="604634"/>
            <a:chOff x="2949" y="196"/>
            <a:chExt cx="941" cy="598"/>
          </a:xfrm>
        </p:grpSpPr>
        <p:sp>
          <p:nvSpPr>
            <p:cNvPr id="183373" name="Oval 12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4"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5"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6"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7" name="Oval 13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8"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9" name="Oval 13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0"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81"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82"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83"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3355" name="Text Box 137"/>
          <p:cNvSpPr txBox="1">
            <a:spLocks noChangeArrowheads="1"/>
          </p:cNvSpPr>
          <p:nvPr/>
        </p:nvSpPr>
        <p:spPr bwMode="auto">
          <a:xfrm>
            <a:off x="5572478" y="4852865"/>
            <a:ext cx="6536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 </a:t>
            </a:r>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3356" name="Line 138"/>
          <p:cNvSpPr>
            <a:spLocks noChangeShapeType="1"/>
          </p:cNvSpPr>
          <p:nvPr/>
        </p:nvSpPr>
        <p:spPr bwMode="auto">
          <a:xfrm>
            <a:off x="3948227" y="5236484"/>
            <a:ext cx="913444" cy="1752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0" name="Group 139"/>
          <p:cNvGrpSpPr/>
          <p:nvPr/>
        </p:nvGrpSpPr>
        <p:grpSpPr bwMode="auto">
          <a:xfrm>
            <a:off x="3645857" y="4892332"/>
            <a:ext cx="683895" cy="604634"/>
            <a:chOff x="2949" y="196"/>
            <a:chExt cx="941" cy="598"/>
          </a:xfrm>
        </p:grpSpPr>
        <p:sp>
          <p:nvSpPr>
            <p:cNvPr id="183362" name="Oval 14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5"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6" name="Oval 14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8" name="Oval 14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69"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3370"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71"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3372"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3358" name="Text Box 151"/>
          <p:cNvSpPr txBox="1">
            <a:spLocks noChangeArrowheads="1"/>
          </p:cNvSpPr>
          <p:nvPr/>
        </p:nvSpPr>
        <p:spPr bwMode="auto">
          <a:xfrm>
            <a:off x="3636359" y="5004417"/>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5</a:t>
            </a:r>
            <a:endParaRPr kumimoji="1" lang="en-US" altLang="zh-CN" sz="2000" dirty="0">
              <a:solidFill>
                <a:srgbClr val="333399"/>
              </a:solidFill>
              <a:latin typeface="Arial" panose="020B0604020202020204" pitchFamily="34" charset="0"/>
              <a:ea typeface="黑体" panose="02010609060101010101" pitchFamily="2" charset="-122"/>
            </a:endParaRPr>
          </a:p>
        </p:txBody>
      </p:sp>
      <p:pic>
        <p:nvPicPr>
          <p:cNvPr id="183359" name="Picture 152"/>
          <p:cNvPicPr>
            <a:picLocks noChangeArrowheads="1"/>
          </p:cNvPicPr>
          <p:nvPr/>
        </p:nvPicPr>
        <p:blipFill>
          <a:blip r:embed="rId1" cstate="print"/>
          <a:srcRect/>
          <a:stretch>
            <a:fillRect/>
          </a:stretch>
        </p:blipFill>
        <p:spPr bwMode="auto">
          <a:xfrm>
            <a:off x="4708110" y="5189124"/>
            <a:ext cx="519254" cy="396248"/>
          </a:xfrm>
          <a:prstGeom prst="rect">
            <a:avLst/>
          </a:prstGeom>
          <a:noFill/>
          <a:ln w="12699">
            <a:noFill/>
            <a:miter lim="800000"/>
            <a:headEnd/>
            <a:tailEnd/>
          </a:ln>
        </p:spPr>
      </p:pic>
      <p:sp>
        <p:nvSpPr>
          <p:cNvPr id="183360" name="Text Box 153"/>
          <p:cNvSpPr txBox="1">
            <a:spLocks noChangeArrowheads="1"/>
          </p:cNvSpPr>
          <p:nvPr/>
        </p:nvSpPr>
        <p:spPr bwMode="auto">
          <a:xfrm>
            <a:off x="4415240" y="487812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8</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pic>
        <p:nvPicPr>
          <p:cNvPr id="183361" name="Picture 154"/>
          <p:cNvPicPr>
            <a:picLocks noChangeArrowheads="1"/>
          </p:cNvPicPr>
          <p:nvPr/>
        </p:nvPicPr>
        <p:blipFill>
          <a:blip r:embed="rId1" cstate="print"/>
          <a:srcRect/>
          <a:stretch>
            <a:fillRect/>
          </a:stretch>
        </p:blipFill>
        <p:spPr bwMode="auto">
          <a:xfrm>
            <a:off x="4644787" y="4417149"/>
            <a:ext cx="519254" cy="312579"/>
          </a:xfrm>
          <a:prstGeom prst="rect">
            <a:avLst/>
          </a:prstGeom>
          <a:noFill/>
          <a:ln w="12699">
            <a:noFill/>
            <a:miter lim="800000"/>
            <a:headEnd/>
            <a:tailEnd/>
          </a:ln>
        </p:spPr>
      </p:pic>
      <p:sp>
        <p:nvSpPr>
          <p:cNvPr id="156" name="灯片编号占位符 15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84323" name="Rectangle 2"/>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划分区域 </a:t>
            </a:r>
            <a:endParaRPr lang="zh-CN" altLang="en-US" dirty="0" smtClean="0">
              <a:ea typeface="黑体" panose="02010609060101010101" pitchFamily="2" charset="-122"/>
            </a:endParaRPr>
          </a:p>
        </p:txBody>
      </p:sp>
      <p:sp>
        <p:nvSpPr>
          <p:cNvPr id="585731" name="Rectangle 3"/>
          <p:cNvSpPr>
            <a:spLocks noGrp="1" noChangeArrowheads="1"/>
          </p:cNvSpPr>
          <p:nvPr>
            <p:ph type="body" idx="1"/>
          </p:nvPr>
        </p:nvSpPr>
        <p:spPr>
          <a:xfrm>
            <a:off x="897613" y="1905468"/>
            <a:ext cx="7826798" cy="4450300"/>
          </a:xfrm>
          <a:noFill/>
        </p:spPr>
        <p:txBody>
          <a:bodyPr/>
          <a:lstStyle/>
          <a:p>
            <a:pPr eaLnBrk="1" hangingPunct="1">
              <a:lnSpc>
                <a:spcPct val="90000"/>
              </a:lnSpc>
            </a:pPr>
            <a:r>
              <a:rPr lang="zh-CN" altLang="en-US" sz="2800" dirty="0" smtClean="0">
                <a:ea typeface="黑体" panose="02010609060101010101" pitchFamily="2" charset="-122"/>
              </a:rPr>
              <a:t>划分区域的好处就是将利用洪泛法交换链路状态信息的范围局限于每一个区域而不是整个的自治系统，这就减少了整个网络上的通信量。</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在一个区域内部的路由器只知道本区域的完整网络拓扑，而不知道其他区域的网络拓扑的情况。</a:t>
            </a:r>
            <a:endParaRPr lang="zh-CN" altLang="en-US" sz="2800" dirty="0" smtClean="0">
              <a:ea typeface="黑体" panose="02010609060101010101" pitchFamily="2" charset="-122"/>
            </a:endParaRPr>
          </a:p>
          <a:p>
            <a:pPr eaLnBrk="1" hangingPunct="1">
              <a:lnSpc>
                <a:spcPct val="90000"/>
              </a:lnSpc>
            </a:pPr>
            <a:r>
              <a:rPr lang="en-US" altLang="zh-CN" sz="2800" dirty="0" smtClean="0">
                <a:ea typeface="黑体" panose="02010609060101010101" pitchFamily="2" charset="-122"/>
              </a:rPr>
              <a:t>OSPF </a:t>
            </a:r>
            <a:r>
              <a:rPr lang="zh-CN" altLang="en-US" sz="2800" dirty="0" smtClean="0">
                <a:ea typeface="黑体" panose="02010609060101010101" pitchFamily="2" charset="-122"/>
              </a:rPr>
              <a:t>使用层次结构的区域划分。在上层的区域叫作</a:t>
            </a:r>
            <a:r>
              <a:rPr lang="zh-CN" altLang="en-US" sz="2800" dirty="0" smtClean="0">
                <a:solidFill>
                  <a:schemeClr val="hlink"/>
                </a:solidFill>
                <a:ea typeface="黑体" panose="02010609060101010101" pitchFamily="2" charset="-122"/>
              </a:rPr>
              <a:t>主干区域</a:t>
            </a:r>
            <a:r>
              <a:rPr lang="en-US" altLang="zh-CN" sz="2800" dirty="0" smtClean="0">
                <a:ea typeface="黑体" panose="02010609060101010101" pitchFamily="2" charset="-122"/>
              </a:rPr>
              <a:t>(backbone area)</a:t>
            </a:r>
            <a:r>
              <a:rPr lang="zh-CN" altLang="en-US" sz="2800" dirty="0" smtClean="0">
                <a:ea typeface="黑体" panose="02010609060101010101" pitchFamily="2" charset="-122"/>
              </a:rPr>
              <a:t>。主干区域的标识符规定为</a:t>
            </a:r>
            <a:r>
              <a:rPr lang="en-US" altLang="zh-CN" sz="2800" dirty="0" smtClean="0">
                <a:ea typeface="黑体" panose="02010609060101010101" pitchFamily="2" charset="-122"/>
              </a:rPr>
              <a:t>0.0.0.0</a:t>
            </a:r>
            <a:r>
              <a:rPr lang="zh-CN" altLang="en-US" sz="2800" dirty="0" smtClean="0">
                <a:ea typeface="黑体" panose="02010609060101010101" pitchFamily="2" charset="-122"/>
              </a:rPr>
              <a:t>。主干区域的作用是用来连通其他在下层的区域。</a:t>
            </a:r>
            <a:r>
              <a:rPr lang="zh-CN" altLang="en-US" sz="2400" dirty="0" smtClean="0">
                <a:ea typeface="黑体" panose="02010609060101010101" pitchFamily="2" charset="-122"/>
              </a:rPr>
              <a:t> </a:t>
            </a:r>
            <a:r>
              <a:rPr lang="zh-CN" altLang="en-US" sz="2800" dirty="0" smtClean="0">
                <a:ea typeface="黑体" panose="02010609060101010101" pitchFamily="2" charset="-122"/>
              </a:rPr>
              <a:t> </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grpSp>
        <p:nvGrpSpPr>
          <p:cNvPr id="2" name="Group 2"/>
          <p:cNvGrpSpPr/>
          <p:nvPr/>
        </p:nvGrpSpPr>
        <p:grpSpPr bwMode="auto">
          <a:xfrm>
            <a:off x="125065" y="2462742"/>
            <a:ext cx="8836810" cy="3739895"/>
            <a:chOff x="79" y="1560"/>
            <a:chExt cx="5582" cy="2369"/>
          </a:xfrm>
        </p:grpSpPr>
        <p:sp>
          <p:nvSpPr>
            <p:cNvPr id="586755"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85499" name="Text Box 4"/>
            <p:cNvSpPr txBox="1">
              <a:spLocks noChangeArrowheads="1"/>
            </p:cNvSpPr>
            <p:nvPr/>
          </p:nvSpPr>
          <p:spPr bwMode="auto">
            <a:xfrm>
              <a:off x="247" y="1560"/>
              <a:ext cx="1196" cy="292"/>
            </a:xfrm>
            <a:prstGeom prst="rect">
              <a:avLst/>
            </a:prstGeom>
            <a:noFill/>
            <a:ln w="9525">
              <a:noFill/>
              <a:miter lim="800000"/>
            </a:ln>
          </p:spPr>
          <p:txBody>
            <a:bodyPr wrap="none">
              <a:spAutoFit/>
            </a:bodyPr>
            <a:lstStyle/>
            <a:p>
              <a:r>
                <a:rPr kumimoji="1" lang="zh-CN" altLang="en-US" sz="2400" dirty="0">
                  <a:solidFill>
                    <a:srgbClr val="333399"/>
                  </a:solidFill>
                  <a:latin typeface="Arial" panose="020B0604020202020204" pitchFamily="34" charset="0"/>
                  <a:ea typeface="黑体" panose="02010609060101010101" pitchFamily="2" charset="-122"/>
                </a:rPr>
                <a:t>自治系统 </a:t>
              </a:r>
              <a:r>
                <a:rPr kumimoji="1" lang="en-US" altLang="zh-CN" sz="2400" dirty="0">
                  <a:solidFill>
                    <a:srgbClr val="333399"/>
                  </a:solidFill>
                  <a:latin typeface="Arial" panose="020B0604020202020204" pitchFamily="34" charset="0"/>
                  <a:ea typeface="黑体" panose="02010609060101010101" pitchFamily="2" charset="-122"/>
                </a:rPr>
                <a:t>AS</a:t>
              </a:r>
              <a:endParaRPr kumimoji="1" lang="en-US" altLang="zh-CN" sz="2400" dirty="0">
                <a:solidFill>
                  <a:srgbClr val="333399"/>
                </a:solidFill>
                <a:latin typeface="Arial" panose="020B0604020202020204" pitchFamily="34" charset="0"/>
                <a:ea typeface="黑体" panose="02010609060101010101" pitchFamily="2" charset="-122"/>
              </a:endParaRPr>
            </a:p>
          </p:txBody>
        </p:sp>
      </p:grpSp>
      <p:sp>
        <p:nvSpPr>
          <p:cNvPr id="586757" name="Rectangle 5"/>
          <p:cNvSpPr>
            <a:spLocks noGrp="1" noChangeArrowheads="1"/>
          </p:cNvSpPr>
          <p:nvPr>
            <p:ph type="title"/>
          </p:nvPr>
        </p:nvSpPr>
        <p:spPr/>
        <p:txBody>
          <a:bodyPr/>
          <a:lstStyle/>
          <a:p>
            <a:pPr algn="ctr" eaLnBrk="1" hangingPunct="1"/>
            <a:r>
              <a:rPr lang="zh-CN" altLang="en-US" dirty="0" smtClean="0">
                <a:solidFill>
                  <a:schemeClr val="hlink"/>
                </a:solidFill>
                <a:ea typeface="黑体" panose="02010609060101010101" pitchFamily="2" charset="-122"/>
              </a:rPr>
              <a:t>主干路由器</a:t>
            </a:r>
            <a:endParaRPr lang="zh-CN" altLang="en-US" dirty="0" smtClean="0">
              <a:solidFill>
                <a:schemeClr val="hlink"/>
              </a:solidFill>
              <a:ea typeface="黑体" panose="02010609060101010101" pitchFamily="2" charset="-122"/>
            </a:endParaRPr>
          </a:p>
        </p:txBody>
      </p:sp>
      <p:sp>
        <p:nvSpPr>
          <p:cNvPr id="586758" name="Oval 6"/>
          <p:cNvSpPr>
            <a:spLocks noChangeArrowheads="1"/>
          </p:cNvSpPr>
          <p:nvPr/>
        </p:nvSpPr>
        <p:spPr bwMode="auto">
          <a:xfrm>
            <a:off x="3493881" y="3046853"/>
            <a:ext cx="2885973" cy="1502904"/>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6759" name="Oval 7"/>
          <p:cNvSpPr>
            <a:spLocks noChangeArrowheads="1"/>
          </p:cNvSpPr>
          <p:nvPr/>
        </p:nvSpPr>
        <p:spPr bwMode="auto">
          <a:xfrm>
            <a:off x="227965" y="2977391"/>
            <a:ext cx="3158266"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6760" name="Oval 8"/>
          <p:cNvSpPr>
            <a:spLocks noChangeArrowheads="1"/>
          </p:cNvSpPr>
          <p:nvPr/>
        </p:nvSpPr>
        <p:spPr bwMode="auto">
          <a:xfrm>
            <a:off x="6455843" y="2977391"/>
            <a:ext cx="2398382"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85352" name="Text Box 9"/>
          <p:cNvSpPr txBox="1">
            <a:spLocks noChangeArrowheads="1"/>
          </p:cNvSpPr>
          <p:nvPr/>
        </p:nvSpPr>
        <p:spPr bwMode="auto">
          <a:xfrm>
            <a:off x="897613" y="534383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0.0.0.1</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5353" name="Text Box 10"/>
          <p:cNvSpPr txBox="1">
            <a:spLocks noChangeArrowheads="1"/>
          </p:cNvSpPr>
          <p:nvPr/>
        </p:nvSpPr>
        <p:spPr bwMode="auto">
          <a:xfrm>
            <a:off x="6929187" y="541487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0.0.0.3</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5354" name="Text Box 11"/>
          <p:cNvSpPr txBox="1">
            <a:spLocks noChangeArrowheads="1"/>
          </p:cNvSpPr>
          <p:nvPr/>
        </p:nvSpPr>
        <p:spPr bwMode="auto">
          <a:xfrm>
            <a:off x="3497047" y="2546412"/>
            <a:ext cx="2440955"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主干区域 </a:t>
            </a:r>
            <a:r>
              <a:rPr kumimoji="1" lang="en-US" altLang="zh-CN" sz="2400" dirty="0">
                <a:solidFill>
                  <a:srgbClr val="333399"/>
                </a:solidFill>
                <a:latin typeface="Arial" panose="020B0604020202020204" pitchFamily="34" charset="0"/>
                <a:ea typeface="黑体" panose="02010609060101010101" pitchFamily="2" charset="-122"/>
              </a:rPr>
              <a:t>0.0.0.0</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5355" name="Line 12"/>
          <p:cNvSpPr>
            <a:spLocks noChangeShapeType="1"/>
          </p:cNvSpPr>
          <p:nvPr/>
        </p:nvSpPr>
        <p:spPr bwMode="auto">
          <a:xfrm flipV="1">
            <a:off x="4937659" y="2363286"/>
            <a:ext cx="1062253" cy="956680"/>
          </a:xfrm>
          <a:prstGeom prst="line">
            <a:avLst/>
          </a:prstGeom>
          <a:noFill/>
          <a:ln w="381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185356" name="Text Box 13"/>
          <p:cNvSpPr txBox="1">
            <a:spLocks noChangeArrowheads="1"/>
          </p:cNvSpPr>
          <p:nvPr/>
        </p:nvSpPr>
        <p:spPr bwMode="auto">
          <a:xfrm>
            <a:off x="5266942" y="1914940"/>
            <a:ext cx="2338363"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至其他自治系统</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85357" name="Line 14"/>
          <p:cNvSpPr>
            <a:spLocks noChangeShapeType="1"/>
          </p:cNvSpPr>
          <p:nvPr/>
        </p:nvSpPr>
        <p:spPr bwMode="auto">
          <a:xfrm>
            <a:off x="6455842" y="3866189"/>
            <a:ext cx="835872" cy="2715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58" name="Line 15"/>
          <p:cNvSpPr>
            <a:spLocks noChangeShapeType="1"/>
          </p:cNvSpPr>
          <p:nvPr/>
        </p:nvSpPr>
        <p:spPr bwMode="auto">
          <a:xfrm flipV="1">
            <a:off x="7443691" y="4071418"/>
            <a:ext cx="758301" cy="13576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59" name="Line 16"/>
          <p:cNvSpPr>
            <a:spLocks noChangeShapeType="1"/>
          </p:cNvSpPr>
          <p:nvPr/>
        </p:nvSpPr>
        <p:spPr bwMode="auto">
          <a:xfrm>
            <a:off x="7823633" y="3387849"/>
            <a:ext cx="378359" cy="683569"/>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0" name="Line 17"/>
          <p:cNvSpPr>
            <a:spLocks noChangeShapeType="1"/>
          </p:cNvSpPr>
          <p:nvPr/>
        </p:nvSpPr>
        <p:spPr bwMode="auto">
          <a:xfrm flipH="1">
            <a:off x="7746061" y="4137723"/>
            <a:ext cx="455930" cy="753030"/>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1" name="Line 18"/>
          <p:cNvSpPr>
            <a:spLocks noChangeShapeType="1"/>
          </p:cNvSpPr>
          <p:nvPr/>
        </p:nvSpPr>
        <p:spPr bwMode="auto">
          <a:xfrm flipV="1">
            <a:off x="5316018" y="3866189"/>
            <a:ext cx="986266" cy="13734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2" name="Line 19"/>
          <p:cNvSpPr>
            <a:spLocks noChangeShapeType="1"/>
          </p:cNvSpPr>
          <p:nvPr/>
        </p:nvSpPr>
        <p:spPr bwMode="auto">
          <a:xfrm>
            <a:off x="5013647" y="3319966"/>
            <a:ext cx="150393" cy="61410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3" name="Line 20"/>
          <p:cNvSpPr>
            <a:spLocks noChangeShapeType="1"/>
          </p:cNvSpPr>
          <p:nvPr/>
        </p:nvSpPr>
        <p:spPr bwMode="auto">
          <a:xfrm flipH="1">
            <a:off x="4937659" y="4071418"/>
            <a:ext cx="226381" cy="47834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4" name="Line 21"/>
          <p:cNvSpPr>
            <a:spLocks noChangeShapeType="1"/>
          </p:cNvSpPr>
          <p:nvPr/>
        </p:nvSpPr>
        <p:spPr bwMode="auto">
          <a:xfrm>
            <a:off x="3341904" y="3730423"/>
            <a:ext cx="1595755" cy="273111"/>
          </a:xfrm>
          <a:prstGeom prst="line">
            <a:avLst/>
          </a:prstGeom>
          <a:noFill/>
          <a:ln w="2857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85365" name="Line 22"/>
          <p:cNvSpPr>
            <a:spLocks noChangeShapeType="1"/>
          </p:cNvSpPr>
          <p:nvPr/>
        </p:nvSpPr>
        <p:spPr bwMode="auto">
          <a:xfrm flipV="1">
            <a:off x="3417893" y="3387849"/>
            <a:ext cx="1443778" cy="34257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366" name="Line 23"/>
          <p:cNvSpPr>
            <a:spLocks noChangeShapeType="1"/>
          </p:cNvSpPr>
          <p:nvPr/>
        </p:nvSpPr>
        <p:spPr bwMode="auto">
          <a:xfrm flipH="1">
            <a:off x="987849" y="3387849"/>
            <a:ext cx="1138242" cy="342574"/>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5367" name="Line 24"/>
          <p:cNvSpPr>
            <a:spLocks noChangeShapeType="1"/>
          </p:cNvSpPr>
          <p:nvPr/>
        </p:nvSpPr>
        <p:spPr bwMode="auto">
          <a:xfrm>
            <a:off x="2126091" y="3454153"/>
            <a:ext cx="457513" cy="753031"/>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5368" name="Line 25"/>
          <p:cNvSpPr>
            <a:spLocks noChangeShapeType="1"/>
          </p:cNvSpPr>
          <p:nvPr/>
        </p:nvSpPr>
        <p:spPr bwMode="auto">
          <a:xfrm flipV="1">
            <a:off x="2658009" y="3796727"/>
            <a:ext cx="683895"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5369" name="Line 26"/>
          <p:cNvSpPr>
            <a:spLocks noChangeShapeType="1"/>
          </p:cNvSpPr>
          <p:nvPr/>
        </p:nvSpPr>
        <p:spPr bwMode="auto">
          <a:xfrm flipH="1">
            <a:off x="1518185" y="4276646"/>
            <a:ext cx="989431" cy="137345"/>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5370" name="Line 27"/>
          <p:cNvSpPr>
            <a:spLocks noChangeShapeType="1"/>
          </p:cNvSpPr>
          <p:nvPr/>
        </p:nvSpPr>
        <p:spPr bwMode="auto">
          <a:xfrm>
            <a:off x="1518185" y="4480295"/>
            <a:ext cx="381524"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grpSp>
        <p:nvGrpSpPr>
          <p:cNvPr id="3" name="Group 28"/>
          <p:cNvGrpSpPr/>
          <p:nvPr/>
        </p:nvGrpSpPr>
        <p:grpSpPr bwMode="auto">
          <a:xfrm>
            <a:off x="2278067" y="4003534"/>
            <a:ext cx="683895" cy="476762"/>
            <a:chOff x="2949" y="196"/>
            <a:chExt cx="941" cy="598"/>
          </a:xfrm>
        </p:grpSpPr>
        <p:sp>
          <p:nvSpPr>
            <p:cNvPr id="185487" name="Oval 29"/>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8"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9"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0"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1" name="Oval 33"/>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2"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3" name="Oval 35"/>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4"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95"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96"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97"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pic>
        <p:nvPicPr>
          <p:cNvPr id="185372" name="Picture 40"/>
          <p:cNvPicPr>
            <a:picLocks noChangeArrowheads="1"/>
          </p:cNvPicPr>
          <p:nvPr/>
        </p:nvPicPr>
        <p:blipFill>
          <a:blip r:embed="rId1" cstate="print"/>
          <a:srcRect/>
          <a:stretch>
            <a:fillRect/>
          </a:stretch>
        </p:blipFill>
        <p:spPr bwMode="auto">
          <a:xfrm>
            <a:off x="1139825" y="4276646"/>
            <a:ext cx="519254" cy="312579"/>
          </a:xfrm>
          <a:prstGeom prst="rect">
            <a:avLst/>
          </a:prstGeom>
          <a:noFill/>
          <a:ln w="12699">
            <a:noFill/>
            <a:miter lim="800000"/>
            <a:headEnd/>
            <a:tailEnd/>
          </a:ln>
        </p:spPr>
      </p:pic>
      <p:pic>
        <p:nvPicPr>
          <p:cNvPr id="185373" name="Picture 41"/>
          <p:cNvPicPr>
            <a:picLocks noChangeArrowheads="1"/>
          </p:cNvPicPr>
          <p:nvPr/>
        </p:nvPicPr>
        <p:blipFill>
          <a:blip r:embed="rId1" cstate="print"/>
          <a:srcRect/>
          <a:stretch>
            <a:fillRect/>
          </a:stretch>
        </p:blipFill>
        <p:spPr bwMode="auto">
          <a:xfrm>
            <a:off x="1823720" y="3250504"/>
            <a:ext cx="519254" cy="314157"/>
          </a:xfrm>
          <a:prstGeom prst="rect">
            <a:avLst/>
          </a:prstGeom>
          <a:noFill/>
          <a:ln w="12699">
            <a:noFill/>
            <a:miter lim="800000"/>
            <a:headEnd/>
            <a:tailEnd/>
          </a:ln>
        </p:spPr>
      </p:pic>
      <p:pic>
        <p:nvPicPr>
          <p:cNvPr id="185374" name="Picture 42"/>
          <p:cNvPicPr>
            <a:picLocks noChangeArrowheads="1"/>
          </p:cNvPicPr>
          <p:nvPr/>
        </p:nvPicPr>
        <p:blipFill>
          <a:blip r:embed="rId1" cstate="print"/>
          <a:srcRect/>
          <a:stretch>
            <a:fillRect/>
          </a:stretch>
        </p:blipFill>
        <p:spPr bwMode="auto">
          <a:xfrm>
            <a:off x="3113939" y="3593077"/>
            <a:ext cx="517670" cy="312579"/>
          </a:xfrm>
          <a:prstGeom prst="rect">
            <a:avLst/>
          </a:prstGeom>
          <a:noFill/>
          <a:ln w="12699">
            <a:noFill/>
            <a:miter lim="800000"/>
            <a:headEnd/>
            <a:tailEnd/>
          </a:ln>
        </p:spPr>
      </p:pic>
      <p:pic>
        <p:nvPicPr>
          <p:cNvPr id="185375" name="Picture 43"/>
          <p:cNvPicPr>
            <a:picLocks noChangeArrowheads="1"/>
          </p:cNvPicPr>
          <p:nvPr/>
        </p:nvPicPr>
        <p:blipFill>
          <a:blip r:embed="rId1" cstate="print"/>
          <a:srcRect/>
          <a:stretch>
            <a:fillRect/>
          </a:stretch>
        </p:blipFill>
        <p:spPr bwMode="auto">
          <a:xfrm>
            <a:off x="4708110" y="3182620"/>
            <a:ext cx="519254" cy="312579"/>
          </a:xfrm>
          <a:prstGeom prst="rect">
            <a:avLst/>
          </a:prstGeom>
          <a:noFill/>
          <a:ln w="12699">
            <a:noFill/>
            <a:miter lim="800000"/>
            <a:headEnd/>
            <a:tailEnd/>
          </a:ln>
        </p:spPr>
      </p:pic>
      <p:pic>
        <p:nvPicPr>
          <p:cNvPr id="185376" name="Picture 44"/>
          <p:cNvPicPr>
            <a:picLocks noChangeArrowheads="1"/>
          </p:cNvPicPr>
          <p:nvPr/>
        </p:nvPicPr>
        <p:blipFill>
          <a:blip r:embed="rId1" cstate="print"/>
          <a:srcRect/>
          <a:stretch>
            <a:fillRect/>
          </a:stretch>
        </p:blipFill>
        <p:spPr bwMode="auto">
          <a:xfrm>
            <a:off x="4937659" y="3866190"/>
            <a:ext cx="517670" cy="312579"/>
          </a:xfrm>
          <a:prstGeom prst="rect">
            <a:avLst/>
          </a:prstGeom>
          <a:noFill/>
          <a:ln w="12699">
            <a:noFill/>
            <a:miter lim="800000"/>
            <a:headEnd/>
            <a:tailEnd/>
          </a:ln>
        </p:spPr>
      </p:pic>
      <p:pic>
        <p:nvPicPr>
          <p:cNvPr id="185377" name="Picture 45"/>
          <p:cNvPicPr>
            <a:picLocks noChangeArrowheads="1"/>
          </p:cNvPicPr>
          <p:nvPr/>
        </p:nvPicPr>
        <p:blipFill>
          <a:blip r:embed="rId1" cstate="print"/>
          <a:srcRect/>
          <a:stretch>
            <a:fillRect/>
          </a:stretch>
        </p:blipFill>
        <p:spPr bwMode="auto">
          <a:xfrm>
            <a:off x="7975609" y="3934072"/>
            <a:ext cx="517671" cy="314158"/>
          </a:xfrm>
          <a:prstGeom prst="rect">
            <a:avLst/>
          </a:prstGeom>
          <a:noFill/>
          <a:ln w="12699">
            <a:noFill/>
            <a:miter lim="800000"/>
            <a:headEnd/>
            <a:tailEnd/>
          </a:ln>
        </p:spPr>
      </p:pic>
      <p:pic>
        <p:nvPicPr>
          <p:cNvPr id="185378" name="Picture 46"/>
          <p:cNvPicPr>
            <a:picLocks noChangeArrowheads="1"/>
          </p:cNvPicPr>
          <p:nvPr/>
        </p:nvPicPr>
        <p:blipFill>
          <a:blip r:embed="rId1" cstate="print"/>
          <a:srcRect/>
          <a:stretch>
            <a:fillRect/>
          </a:stretch>
        </p:blipFill>
        <p:spPr bwMode="auto">
          <a:xfrm>
            <a:off x="6151889" y="3730423"/>
            <a:ext cx="517671" cy="311000"/>
          </a:xfrm>
          <a:prstGeom prst="rect">
            <a:avLst/>
          </a:prstGeom>
          <a:noFill/>
          <a:ln w="12699">
            <a:noFill/>
            <a:miter lim="800000"/>
            <a:headEnd/>
            <a:tailEnd/>
          </a:ln>
        </p:spPr>
      </p:pic>
      <p:grpSp>
        <p:nvGrpSpPr>
          <p:cNvPr id="4" name="Group 47"/>
          <p:cNvGrpSpPr/>
          <p:nvPr/>
        </p:nvGrpSpPr>
        <p:grpSpPr bwMode="auto">
          <a:xfrm>
            <a:off x="1594172" y="4687103"/>
            <a:ext cx="683895" cy="476762"/>
            <a:chOff x="2949" y="196"/>
            <a:chExt cx="941" cy="598"/>
          </a:xfrm>
        </p:grpSpPr>
        <p:sp>
          <p:nvSpPr>
            <p:cNvPr id="185476" name="Oval 48"/>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7"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8"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9"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0" name="Oval 52"/>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1"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2" name="Oval 54"/>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3"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84"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85"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86"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5" name="Group 59"/>
          <p:cNvGrpSpPr/>
          <p:nvPr/>
        </p:nvGrpSpPr>
        <p:grpSpPr bwMode="auto">
          <a:xfrm>
            <a:off x="683895" y="3523615"/>
            <a:ext cx="683895" cy="479919"/>
            <a:chOff x="2949" y="196"/>
            <a:chExt cx="941" cy="598"/>
          </a:xfrm>
        </p:grpSpPr>
        <p:sp>
          <p:nvSpPr>
            <p:cNvPr id="185465" name="Oval 6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6"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7"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8"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9" name="Oval 6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0"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1" name="Oval 6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2"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73"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74"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75"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6" name="Group 71"/>
          <p:cNvGrpSpPr/>
          <p:nvPr/>
        </p:nvGrpSpPr>
        <p:grpSpPr bwMode="auto">
          <a:xfrm>
            <a:off x="7443691" y="3114737"/>
            <a:ext cx="682312" cy="478340"/>
            <a:chOff x="2949" y="196"/>
            <a:chExt cx="941" cy="598"/>
          </a:xfrm>
        </p:grpSpPr>
        <p:sp>
          <p:nvSpPr>
            <p:cNvPr id="185454" name="Oval 7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5"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6"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7"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8" name="Oval 7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9"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0" name="Oval 7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1"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62"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63"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64"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7" name="Group 83"/>
          <p:cNvGrpSpPr/>
          <p:nvPr/>
        </p:nvGrpSpPr>
        <p:grpSpPr bwMode="auto">
          <a:xfrm>
            <a:off x="7367702" y="4687103"/>
            <a:ext cx="683895" cy="476762"/>
            <a:chOff x="2949" y="196"/>
            <a:chExt cx="941" cy="598"/>
          </a:xfrm>
        </p:grpSpPr>
        <p:sp>
          <p:nvSpPr>
            <p:cNvPr id="185443" name="Oval 8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4"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5"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6"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7" name="Oval 8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8"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9" name="Oval 9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0"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51"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52"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53"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8" name="Group 95"/>
          <p:cNvGrpSpPr/>
          <p:nvPr/>
        </p:nvGrpSpPr>
        <p:grpSpPr bwMode="auto">
          <a:xfrm>
            <a:off x="6986178" y="3934072"/>
            <a:ext cx="683895" cy="479919"/>
            <a:chOff x="2949" y="196"/>
            <a:chExt cx="941" cy="598"/>
          </a:xfrm>
        </p:grpSpPr>
        <p:sp>
          <p:nvSpPr>
            <p:cNvPr id="185432" name="Oval 9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3"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4"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5"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6" name="Oval 10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7"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8" name="Oval 10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39"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40"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41"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42"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5384" name="Text Box 107"/>
          <p:cNvSpPr txBox="1">
            <a:spLocks noChangeArrowheads="1"/>
          </p:cNvSpPr>
          <p:nvPr/>
        </p:nvSpPr>
        <p:spPr bwMode="auto">
          <a:xfrm>
            <a:off x="8241569" y="3569398"/>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9</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586860" name="Text Box 108"/>
          <p:cNvSpPr txBox="1">
            <a:spLocks noChangeArrowheads="1"/>
          </p:cNvSpPr>
          <p:nvPr/>
        </p:nvSpPr>
        <p:spPr bwMode="auto">
          <a:xfrm>
            <a:off x="5844769" y="3387849"/>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chemeClr val="hlink"/>
                </a:solidFill>
                <a:latin typeface="Arial" panose="020B0604020202020204" pitchFamily="34" charset="0"/>
                <a:ea typeface="黑体" panose="02010609060101010101" pitchFamily="2" charset="-122"/>
              </a:rPr>
              <a:t>R</a:t>
            </a:r>
            <a:r>
              <a:rPr kumimoji="1" lang="en-US" altLang="zh-CN" sz="2000" b="1" baseline="-25000" dirty="0">
                <a:solidFill>
                  <a:schemeClr val="hlink"/>
                </a:solidFill>
                <a:latin typeface="Arial" panose="020B0604020202020204" pitchFamily="34" charset="0"/>
                <a:ea typeface="黑体" panose="02010609060101010101" pitchFamily="2" charset="-122"/>
              </a:rPr>
              <a:t>7</a:t>
            </a:r>
            <a:endParaRPr kumimoji="1" lang="en-US" altLang="zh-CN" sz="2000" b="1" baseline="-25000" dirty="0">
              <a:solidFill>
                <a:schemeClr val="hlink"/>
              </a:solidFill>
              <a:latin typeface="Arial" panose="020B0604020202020204" pitchFamily="34" charset="0"/>
              <a:ea typeface="黑体" panose="02010609060101010101" pitchFamily="2" charset="-122"/>
            </a:endParaRPr>
          </a:p>
        </p:txBody>
      </p:sp>
      <p:sp>
        <p:nvSpPr>
          <p:cNvPr id="586861" name="Text Box 109"/>
          <p:cNvSpPr txBox="1">
            <a:spLocks noChangeArrowheads="1"/>
          </p:cNvSpPr>
          <p:nvPr/>
        </p:nvSpPr>
        <p:spPr bwMode="auto">
          <a:xfrm>
            <a:off x="5214699" y="3059483"/>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chemeClr val="hlink"/>
                </a:solidFill>
                <a:latin typeface="Arial" panose="020B0604020202020204" pitchFamily="34" charset="0"/>
                <a:ea typeface="黑体" panose="02010609060101010101" pitchFamily="2" charset="-122"/>
              </a:rPr>
              <a:t>R</a:t>
            </a:r>
            <a:r>
              <a:rPr kumimoji="1" lang="en-US" altLang="zh-CN" sz="2000" b="1" baseline="-25000" dirty="0">
                <a:solidFill>
                  <a:schemeClr val="hlink"/>
                </a:solidFill>
                <a:latin typeface="Arial" panose="020B0604020202020204" pitchFamily="34" charset="0"/>
                <a:ea typeface="黑体" panose="02010609060101010101" pitchFamily="2" charset="-122"/>
              </a:rPr>
              <a:t>6</a:t>
            </a:r>
            <a:endParaRPr kumimoji="1" lang="en-US" altLang="zh-CN" sz="2000" b="1" baseline="-25000" dirty="0">
              <a:solidFill>
                <a:schemeClr val="hlink"/>
              </a:solidFill>
              <a:latin typeface="Arial" panose="020B0604020202020204" pitchFamily="34" charset="0"/>
              <a:ea typeface="黑体" panose="02010609060101010101" pitchFamily="2" charset="-122"/>
            </a:endParaRPr>
          </a:p>
        </p:txBody>
      </p:sp>
      <p:sp>
        <p:nvSpPr>
          <p:cNvPr id="586862" name="Text Box 110"/>
          <p:cNvSpPr txBox="1">
            <a:spLocks noChangeArrowheads="1"/>
          </p:cNvSpPr>
          <p:nvPr/>
        </p:nvSpPr>
        <p:spPr bwMode="auto">
          <a:xfrm>
            <a:off x="4644787" y="3509408"/>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chemeClr val="hlink"/>
                </a:solidFill>
                <a:latin typeface="Arial" panose="020B0604020202020204" pitchFamily="34" charset="0"/>
                <a:ea typeface="黑体" panose="02010609060101010101" pitchFamily="2" charset="-122"/>
              </a:rPr>
              <a:t>R</a:t>
            </a:r>
            <a:r>
              <a:rPr kumimoji="1" lang="en-US" altLang="zh-CN" sz="2000" b="1" baseline="-25000" dirty="0">
                <a:solidFill>
                  <a:schemeClr val="hlink"/>
                </a:solidFill>
                <a:latin typeface="Arial" panose="020B0604020202020204" pitchFamily="34" charset="0"/>
                <a:ea typeface="黑体" panose="02010609060101010101" pitchFamily="2" charset="-122"/>
              </a:rPr>
              <a:t>5</a:t>
            </a:r>
            <a:endParaRPr kumimoji="1" lang="en-US" altLang="zh-CN" sz="2000" b="1" baseline="-25000" dirty="0">
              <a:solidFill>
                <a:schemeClr val="hlink"/>
              </a:solidFill>
              <a:latin typeface="Arial" panose="020B0604020202020204" pitchFamily="34" charset="0"/>
              <a:ea typeface="黑体" panose="02010609060101010101" pitchFamily="2" charset="-122"/>
            </a:endParaRPr>
          </a:p>
        </p:txBody>
      </p:sp>
      <p:sp>
        <p:nvSpPr>
          <p:cNvPr id="586863" name="Text Box 111"/>
          <p:cNvSpPr txBox="1">
            <a:spLocks noChangeArrowheads="1"/>
          </p:cNvSpPr>
          <p:nvPr/>
        </p:nvSpPr>
        <p:spPr bwMode="auto">
          <a:xfrm>
            <a:off x="4381994" y="4063524"/>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chemeClr val="hlink"/>
                </a:solidFill>
                <a:latin typeface="Arial" panose="020B0604020202020204" pitchFamily="34" charset="0"/>
                <a:ea typeface="黑体" panose="02010609060101010101" pitchFamily="2" charset="-122"/>
              </a:rPr>
              <a:t>R</a:t>
            </a:r>
            <a:r>
              <a:rPr kumimoji="1" lang="en-US" altLang="zh-CN" sz="2000" b="1" baseline="-25000" dirty="0">
                <a:solidFill>
                  <a:schemeClr val="hlink"/>
                </a:solidFill>
                <a:latin typeface="Arial" panose="020B0604020202020204" pitchFamily="34" charset="0"/>
                <a:ea typeface="黑体" panose="02010609060101010101" pitchFamily="2" charset="-122"/>
              </a:rPr>
              <a:t>4</a:t>
            </a:r>
            <a:endParaRPr kumimoji="1" lang="en-US" altLang="zh-CN" sz="2000" b="1" baseline="-25000" dirty="0">
              <a:solidFill>
                <a:schemeClr val="hlink"/>
              </a:solidFill>
              <a:latin typeface="Arial" panose="020B0604020202020204" pitchFamily="34" charset="0"/>
              <a:ea typeface="黑体" panose="02010609060101010101" pitchFamily="2" charset="-122"/>
            </a:endParaRPr>
          </a:p>
        </p:txBody>
      </p:sp>
      <p:sp>
        <p:nvSpPr>
          <p:cNvPr id="586864" name="Text Box 112"/>
          <p:cNvSpPr txBox="1">
            <a:spLocks noChangeArrowheads="1"/>
          </p:cNvSpPr>
          <p:nvPr/>
        </p:nvSpPr>
        <p:spPr bwMode="auto">
          <a:xfrm>
            <a:off x="3121855" y="3193672"/>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chemeClr val="hlink"/>
                </a:solidFill>
                <a:latin typeface="Arial" panose="020B0604020202020204" pitchFamily="34" charset="0"/>
                <a:ea typeface="黑体" panose="02010609060101010101" pitchFamily="2" charset="-122"/>
              </a:rPr>
              <a:t>R</a:t>
            </a:r>
            <a:r>
              <a:rPr kumimoji="1" lang="en-US" altLang="zh-CN" sz="2000" b="1" baseline="-25000" dirty="0">
                <a:solidFill>
                  <a:schemeClr val="hlink"/>
                </a:solidFill>
                <a:latin typeface="Arial" panose="020B0604020202020204" pitchFamily="34" charset="0"/>
                <a:ea typeface="黑体" panose="02010609060101010101" pitchFamily="2" charset="-122"/>
              </a:rPr>
              <a:t>3</a:t>
            </a:r>
            <a:endParaRPr kumimoji="1" lang="en-US" altLang="zh-CN" sz="2000" b="1" baseline="-25000" dirty="0">
              <a:solidFill>
                <a:schemeClr val="hlink"/>
              </a:solidFill>
              <a:latin typeface="Arial" panose="020B0604020202020204" pitchFamily="34" charset="0"/>
              <a:ea typeface="黑体" panose="02010609060101010101" pitchFamily="2" charset="-122"/>
            </a:endParaRPr>
          </a:p>
        </p:txBody>
      </p:sp>
      <p:sp>
        <p:nvSpPr>
          <p:cNvPr id="185390" name="Text Box 113"/>
          <p:cNvSpPr txBox="1">
            <a:spLocks noChangeArrowheads="1"/>
          </p:cNvSpPr>
          <p:nvPr/>
        </p:nvSpPr>
        <p:spPr bwMode="auto">
          <a:xfrm>
            <a:off x="756718" y="4156667"/>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5391" name="Text Box 114"/>
          <p:cNvSpPr txBox="1">
            <a:spLocks noChangeArrowheads="1"/>
          </p:cNvSpPr>
          <p:nvPr/>
        </p:nvSpPr>
        <p:spPr bwMode="auto">
          <a:xfrm>
            <a:off x="1483357" y="296476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5392" name="Text Box 115"/>
          <p:cNvSpPr txBox="1">
            <a:spLocks noChangeArrowheads="1"/>
          </p:cNvSpPr>
          <p:nvPr/>
        </p:nvSpPr>
        <p:spPr bwMode="auto">
          <a:xfrm>
            <a:off x="7418361" y="4698154"/>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393" name="Text Box 116"/>
          <p:cNvSpPr txBox="1">
            <a:spLocks noChangeArrowheads="1"/>
          </p:cNvSpPr>
          <p:nvPr/>
        </p:nvSpPr>
        <p:spPr bwMode="auto">
          <a:xfrm>
            <a:off x="7495933" y="3130525"/>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394" name="Text Box 117"/>
          <p:cNvSpPr txBox="1">
            <a:spLocks noChangeArrowheads="1"/>
          </p:cNvSpPr>
          <p:nvPr/>
        </p:nvSpPr>
        <p:spPr bwMode="auto">
          <a:xfrm>
            <a:off x="1630584" y="4734464"/>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395" name="Text Box 118"/>
          <p:cNvSpPr txBox="1">
            <a:spLocks noChangeArrowheads="1"/>
          </p:cNvSpPr>
          <p:nvPr/>
        </p:nvSpPr>
        <p:spPr bwMode="auto">
          <a:xfrm>
            <a:off x="2339808" y="4054052"/>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396" name="Text Box 119"/>
          <p:cNvSpPr txBox="1">
            <a:spLocks noChangeArrowheads="1"/>
          </p:cNvSpPr>
          <p:nvPr/>
        </p:nvSpPr>
        <p:spPr bwMode="auto">
          <a:xfrm>
            <a:off x="750385" y="3553611"/>
            <a:ext cx="615135"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9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397" name="Text Box 120"/>
          <p:cNvSpPr txBox="1">
            <a:spLocks noChangeArrowheads="1"/>
          </p:cNvSpPr>
          <p:nvPr/>
        </p:nvSpPr>
        <p:spPr bwMode="auto">
          <a:xfrm>
            <a:off x="6986178" y="3962489"/>
            <a:ext cx="60391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6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586873" name="Oval 121"/>
          <p:cNvSpPr>
            <a:spLocks noChangeArrowheads="1"/>
          </p:cNvSpPr>
          <p:nvPr/>
        </p:nvSpPr>
        <p:spPr bwMode="auto">
          <a:xfrm>
            <a:off x="3341904" y="4635007"/>
            <a:ext cx="3113938" cy="1034036"/>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85399" name="Text Box 122"/>
          <p:cNvSpPr txBox="1">
            <a:spLocks noChangeArrowheads="1"/>
          </p:cNvSpPr>
          <p:nvPr/>
        </p:nvSpPr>
        <p:spPr bwMode="auto">
          <a:xfrm>
            <a:off x="4128699" y="5629575"/>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0.0.0.2</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5400" name="Line 123"/>
          <p:cNvSpPr>
            <a:spLocks noChangeShapeType="1"/>
          </p:cNvSpPr>
          <p:nvPr/>
        </p:nvSpPr>
        <p:spPr bwMode="auto">
          <a:xfrm>
            <a:off x="4861671" y="4549757"/>
            <a:ext cx="910276" cy="51780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5401" name="Line 124"/>
          <p:cNvSpPr>
            <a:spLocks noChangeShapeType="1"/>
          </p:cNvSpPr>
          <p:nvPr/>
        </p:nvSpPr>
        <p:spPr bwMode="auto">
          <a:xfrm flipV="1">
            <a:off x="5013647" y="5152813"/>
            <a:ext cx="834288" cy="258904"/>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9" name="Group 125"/>
          <p:cNvGrpSpPr/>
          <p:nvPr/>
        </p:nvGrpSpPr>
        <p:grpSpPr bwMode="auto">
          <a:xfrm>
            <a:off x="5545566" y="4807083"/>
            <a:ext cx="682311" cy="604634"/>
            <a:chOff x="2949" y="196"/>
            <a:chExt cx="941" cy="598"/>
          </a:xfrm>
        </p:grpSpPr>
        <p:sp>
          <p:nvSpPr>
            <p:cNvPr id="185421" name="Oval 12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2"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3"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4"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5" name="Oval 13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6"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7" name="Oval 13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8"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29"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30"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31"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5403" name="Text Box 137"/>
          <p:cNvSpPr txBox="1">
            <a:spLocks noChangeArrowheads="1"/>
          </p:cNvSpPr>
          <p:nvPr/>
        </p:nvSpPr>
        <p:spPr bwMode="auto">
          <a:xfrm>
            <a:off x="5572478" y="4852865"/>
            <a:ext cx="6536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 </a:t>
            </a:r>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5404" name="Line 138"/>
          <p:cNvSpPr>
            <a:spLocks noChangeShapeType="1"/>
          </p:cNvSpPr>
          <p:nvPr/>
        </p:nvSpPr>
        <p:spPr bwMode="auto">
          <a:xfrm>
            <a:off x="3948227" y="5236484"/>
            <a:ext cx="913444" cy="1752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0" name="Group 139"/>
          <p:cNvGrpSpPr/>
          <p:nvPr/>
        </p:nvGrpSpPr>
        <p:grpSpPr bwMode="auto">
          <a:xfrm>
            <a:off x="3645857" y="4892332"/>
            <a:ext cx="683895" cy="604634"/>
            <a:chOff x="2949" y="196"/>
            <a:chExt cx="941" cy="598"/>
          </a:xfrm>
        </p:grpSpPr>
        <p:sp>
          <p:nvSpPr>
            <p:cNvPr id="185410" name="Oval 14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1"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2"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3"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4" name="Oval 14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5"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6" name="Oval 14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7"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5418"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19"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5420"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5406" name="Text Box 151"/>
          <p:cNvSpPr txBox="1">
            <a:spLocks noChangeArrowheads="1"/>
          </p:cNvSpPr>
          <p:nvPr/>
        </p:nvSpPr>
        <p:spPr bwMode="auto">
          <a:xfrm>
            <a:off x="3636359" y="5004417"/>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5</a:t>
            </a:r>
            <a:endParaRPr kumimoji="1" lang="en-US" altLang="zh-CN" sz="2000" dirty="0">
              <a:solidFill>
                <a:srgbClr val="333399"/>
              </a:solidFill>
              <a:latin typeface="Arial" panose="020B0604020202020204" pitchFamily="34" charset="0"/>
              <a:ea typeface="黑体" panose="02010609060101010101" pitchFamily="2" charset="-122"/>
            </a:endParaRPr>
          </a:p>
        </p:txBody>
      </p:sp>
      <p:pic>
        <p:nvPicPr>
          <p:cNvPr id="185407" name="Picture 152"/>
          <p:cNvPicPr>
            <a:picLocks noChangeArrowheads="1"/>
          </p:cNvPicPr>
          <p:nvPr/>
        </p:nvPicPr>
        <p:blipFill>
          <a:blip r:embed="rId1" cstate="print"/>
          <a:srcRect/>
          <a:stretch>
            <a:fillRect/>
          </a:stretch>
        </p:blipFill>
        <p:spPr bwMode="auto">
          <a:xfrm>
            <a:off x="4708110" y="5189124"/>
            <a:ext cx="519254" cy="396248"/>
          </a:xfrm>
          <a:prstGeom prst="rect">
            <a:avLst/>
          </a:prstGeom>
          <a:noFill/>
          <a:ln w="12699">
            <a:noFill/>
            <a:miter lim="800000"/>
            <a:headEnd/>
            <a:tailEnd/>
          </a:ln>
        </p:spPr>
      </p:pic>
      <p:sp>
        <p:nvSpPr>
          <p:cNvPr id="185408" name="Text Box 153"/>
          <p:cNvSpPr txBox="1">
            <a:spLocks noChangeArrowheads="1"/>
          </p:cNvSpPr>
          <p:nvPr/>
        </p:nvSpPr>
        <p:spPr bwMode="auto">
          <a:xfrm>
            <a:off x="4415240" y="487812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8</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pic>
        <p:nvPicPr>
          <p:cNvPr id="185409" name="Picture 154"/>
          <p:cNvPicPr>
            <a:picLocks noChangeArrowheads="1"/>
          </p:cNvPicPr>
          <p:nvPr/>
        </p:nvPicPr>
        <p:blipFill>
          <a:blip r:embed="rId1" cstate="print"/>
          <a:srcRect/>
          <a:stretch>
            <a:fillRect/>
          </a:stretch>
        </p:blipFill>
        <p:spPr bwMode="auto">
          <a:xfrm>
            <a:off x="4644787" y="4417149"/>
            <a:ext cx="519254" cy="312579"/>
          </a:xfrm>
          <a:prstGeom prst="rect">
            <a:avLst/>
          </a:prstGeom>
          <a:noFill/>
          <a:ln w="12699">
            <a:noFill/>
            <a:miter lim="800000"/>
            <a:headEnd/>
            <a:tailEnd/>
          </a:ln>
        </p:spPr>
      </p:pic>
      <p:sp>
        <p:nvSpPr>
          <p:cNvPr id="156" name="灯片编号占位符 15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grpSp>
        <p:nvGrpSpPr>
          <p:cNvPr id="2" name="Group 2"/>
          <p:cNvGrpSpPr/>
          <p:nvPr/>
        </p:nvGrpSpPr>
        <p:grpSpPr bwMode="auto">
          <a:xfrm>
            <a:off x="125065" y="2462742"/>
            <a:ext cx="8836810" cy="3739895"/>
            <a:chOff x="79" y="1560"/>
            <a:chExt cx="5582" cy="2369"/>
          </a:xfrm>
        </p:grpSpPr>
        <p:sp>
          <p:nvSpPr>
            <p:cNvPr id="587779"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86523" name="Text Box 4"/>
            <p:cNvSpPr txBox="1">
              <a:spLocks noChangeArrowheads="1"/>
            </p:cNvSpPr>
            <p:nvPr/>
          </p:nvSpPr>
          <p:spPr bwMode="auto">
            <a:xfrm>
              <a:off x="247" y="1560"/>
              <a:ext cx="1196" cy="292"/>
            </a:xfrm>
            <a:prstGeom prst="rect">
              <a:avLst/>
            </a:prstGeom>
            <a:noFill/>
            <a:ln w="9525">
              <a:noFill/>
              <a:miter lim="800000"/>
            </a:ln>
          </p:spPr>
          <p:txBody>
            <a:bodyPr wrap="none">
              <a:spAutoFit/>
            </a:bodyPr>
            <a:lstStyle/>
            <a:p>
              <a:r>
                <a:rPr kumimoji="1" lang="zh-CN" altLang="en-US" sz="2400" dirty="0">
                  <a:solidFill>
                    <a:srgbClr val="333399"/>
                  </a:solidFill>
                  <a:latin typeface="Arial" panose="020B0604020202020204" pitchFamily="34" charset="0"/>
                  <a:ea typeface="黑体" panose="02010609060101010101" pitchFamily="2" charset="-122"/>
                </a:rPr>
                <a:t>自治系统 </a:t>
              </a:r>
              <a:r>
                <a:rPr kumimoji="1" lang="en-US" altLang="zh-CN" sz="2400" dirty="0">
                  <a:solidFill>
                    <a:srgbClr val="333399"/>
                  </a:solidFill>
                  <a:latin typeface="Arial" panose="020B0604020202020204" pitchFamily="34" charset="0"/>
                  <a:ea typeface="黑体" panose="02010609060101010101" pitchFamily="2" charset="-122"/>
                </a:rPr>
                <a:t>AS</a:t>
              </a:r>
              <a:endParaRPr kumimoji="1" lang="en-US" altLang="zh-CN" sz="2400" dirty="0">
                <a:solidFill>
                  <a:srgbClr val="333399"/>
                </a:solidFill>
                <a:latin typeface="Arial" panose="020B0604020202020204" pitchFamily="34" charset="0"/>
                <a:ea typeface="黑体" panose="02010609060101010101" pitchFamily="2" charset="-122"/>
              </a:endParaRPr>
            </a:p>
          </p:txBody>
        </p:sp>
      </p:grpSp>
      <p:sp>
        <p:nvSpPr>
          <p:cNvPr id="587781" name="Rectangle 5"/>
          <p:cNvSpPr>
            <a:spLocks noGrp="1" noChangeArrowheads="1"/>
          </p:cNvSpPr>
          <p:nvPr>
            <p:ph type="title"/>
          </p:nvPr>
        </p:nvSpPr>
        <p:spPr/>
        <p:txBody>
          <a:bodyPr/>
          <a:lstStyle/>
          <a:p>
            <a:pPr algn="ctr" eaLnBrk="1" hangingPunct="1"/>
            <a:r>
              <a:rPr lang="zh-CN" altLang="en-US" dirty="0" smtClean="0">
                <a:solidFill>
                  <a:srgbClr val="993366"/>
                </a:solidFill>
                <a:ea typeface="黑体" panose="02010609060101010101" pitchFamily="2" charset="-122"/>
              </a:rPr>
              <a:t>区域边界路由器 </a:t>
            </a:r>
            <a:endParaRPr lang="zh-CN" altLang="en-US" dirty="0" smtClean="0">
              <a:solidFill>
                <a:srgbClr val="993366"/>
              </a:solidFill>
              <a:ea typeface="黑体" panose="02010609060101010101" pitchFamily="2" charset="-122"/>
            </a:endParaRPr>
          </a:p>
        </p:txBody>
      </p:sp>
      <p:sp>
        <p:nvSpPr>
          <p:cNvPr id="587782" name="Oval 6"/>
          <p:cNvSpPr>
            <a:spLocks noChangeArrowheads="1"/>
          </p:cNvSpPr>
          <p:nvPr/>
        </p:nvSpPr>
        <p:spPr bwMode="auto">
          <a:xfrm>
            <a:off x="3493881" y="3046853"/>
            <a:ext cx="2885973" cy="1502904"/>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7783" name="Oval 7"/>
          <p:cNvSpPr>
            <a:spLocks noChangeArrowheads="1"/>
          </p:cNvSpPr>
          <p:nvPr/>
        </p:nvSpPr>
        <p:spPr bwMode="auto">
          <a:xfrm>
            <a:off x="227965" y="2977391"/>
            <a:ext cx="3158266"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87784" name="Oval 8"/>
          <p:cNvSpPr>
            <a:spLocks noChangeArrowheads="1"/>
          </p:cNvSpPr>
          <p:nvPr/>
        </p:nvSpPr>
        <p:spPr bwMode="auto">
          <a:xfrm>
            <a:off x="6455843" y="2977391"/>
            <a:ext cx="2398382" cy="2393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86376" name="Text Box 9"/>
          <p:cNvSpPr txBox="1">
            <a:spLocks noChangeArrowheads="1"/>
          </p:cNvSpPr>
          <p:nvPr/>
        </p:nvSpPr>
        <p:spPr bwMode="auto">
          <a:xfrm>
            <a:off x="897613" y="534383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0.0.0.1</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6377" name="Text Box 10"/>
          <p:cNvSpPr txBox="1">
            <a:spLocks noChangeArrowheads="1"/>
          </p:cNvSpPr>
          <p:nvPr/>
        </p:nvSpPr>
        <p:spPr bwMode="auto">
          <a:xfrm>
            <a:off x="6929187" y="5414874"/>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0.0.0.3</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6378" name="Text Box 11"/>
          <p:cNvSpPr txBox="1">
            <a:spLocks noChangeArrowheads="1"/>
          </p:cNvSpPr>
          <p:nvPr/>
        </p:nvSpPr>
        <p:spPr bwMode="auto">
          <a:xfrm>
            <a:off x="3497047" y="2546412"/>
            <a:ext cx="2440955"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主干区域 </a:t>
            </a:r>
            <a:r>
              <a:rPr kumimoji="1" lang="en-US" altLang="zh-CN" sz="2400" dirty="0">
                <a:solidFill>
                  <a:srgbClr val="333399"/>
                </a:solidFill>
                <a:latin typeface="Arial" panose="020B0604020202020204" pitchFamily="34" charset="0"/>
                <a:ea typeface="黑体" panose="02010609060101010101" pitchFamily="2" charset="-122"/>
              </a:rPr>
              <a:t>0.0.0.0</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6379" name="Line 12"/>
          <p:cNvSpPr>
            <a:spLocks noChangeShapeType="1"/>
          </p:cNvSpPr>
          <p:nvPr/>
        </p:nvSpPr>
        <p:spPr bwMode="auto">
          <a:xfrm flipV="1">
            <a:off x="4937659" y="2363286"/>
            <a:ext cx="1062253" cy="956680"/>
          </a:xfrm>
          <a:prstGeom prst="line">
            <a:avLst/>
          </a:prstGeom>
          <a:noFill/>
          <a:ln w="381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186380" name="Text Box 13"/>
          <p:cNvSpPr txBox="1">
            <a:spLocks noChangeArrowheads="1"/>
          </p:cNvSpPr>
          <p:nvPr/>
        </p:nvSpPr>
        <p:spPr bwMode="auto">
          <a:xfrm>
            <a:off x="5266942" y="1914940"/>
            <a:ext cx="2338363"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至其他自治系统</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86381" name="Line 14"/>
          <p:cNvSpPr>
            <a:spLocks noChangeShapeType="1"/>
          </p:cNvSpPr>
          <p:nvPr/>
        </p:nvSpPr>
        <p:spPr bwMode="auto">
          <a:xfrm>
            <a:off x="6455842" y="3866189"/>
            <a:ext cx="835872" cy="2715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2" name="Line 15"/>
          <p:cNvSpPr>
            <a:spLocks noChangeShapeType="1"/>
          </p:cNvSpPr>
          <p:nvPr/>
        </p:nvSpPr>
        <p:spPr bwMode="auto">
          <a:xfrm flipV="1">
            <a:off x="7443691" y="4071418"/>
            <a:ext cx="758301" cy="13576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3" name="Line 16"/>
          <p:cNvSpPr>
            <a:spLocks noChangeShapeType="1"/>
          </p:cNvSpPr>
          <p:nvPr/>
        </p:nvSpPr>
        <p:spPr bwMode="auto">
          <a:xfrm>
            <a:off x="7823633" y="3387849"/>
            <a:ext cx="378359" cy="683569"/>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4" name="Line 17"/>
          <p:cNvSpPr>
            <a:spLocks noChangeShapeType="1"/>
          </p:cNvSpPr>
          <p:nvPr/>
        </p:nvSpPr>
        <p:spPr bwMode="auto">
          <a:xfrm flipH="1">
            <a:off x="7746061" y="4137723"/>
            <a:ext cx="455930" cy="753030"/>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5" name="Line 18"/>
          <p:cNvSpPr>
            <a:spLocks noChangeShapeType="1"/>
          </p:cNvSpPr>
          <p:nvPr/>
        </p:nvSpPr>
        <p:spPr bwMode="auto">
          <a:xfrm flipV="1">
            <a:off x="5316018" y="3866189"/>
            <a:ext cx="986266" cy="13734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6" name="Line 19"/>
          <p:cNvSpPr>
            <a:spLocks noChangeShapeType="1"/>
          </p:cNvSpPr>
          <p:nvPr/>
        </p:nvSpPr>
        <p:spPr bwMode="auto">
          <a:xfrm>
            <a:off x="5013647" y="3319966"/>
            <a:ext cx="150393" cy="61410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7" name="Line 20"/>
          <p:cNvSpPr>
            <a:spLocks noChangeShapeType="1"/>
          </p:cNvSpPr>
          <p:nvPr/>
        </p:nvSpPr>
        <p:spPr bwMode="auto">
          <a:xfrm flipH="1">
            <a:off x="4937659" y="4071418"/>
            <a:ext cx="226381" cy="47834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88" name="Line 21"/>
          <p:cNvSpPr>
            <a:spLocks noChangeShapeType="1"/>
          </p:cNvSpPr>
          <p:nvPr/>
        </p:nvSpPr>
        <p:spPr bwMode="auto">
          <a:xfrm>
            <a:off x="3341904" y="3730423"/>
            <a:ext cx="1595755" cy="273111"/>
          </a:xfrm>
          <a:prstGeom prst="line">
            <a:avLst/>
          </a:prstGeom>
          <a:noFill/>
          <a:ln w="2857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86389" name="Line 22"/>
          <p:cNvSpPr>
            <a:spLocks noChangeShapeType="1"/>
          </p:cNvSpPr>
          <p:nvPr/>
        </p:nvSpPr>
        <p:spPr bwMode="auto">
          <a:xfrm flipV="1">
            <a:off x="3417893" y="3387849"/>
            <a:ext cx="1443778" cy="34257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390" name="Line 23"/>
          <p:cNvSpPr>
            <a:spLocks noChangeShapeType="1"/>
          </p:cNvSpPr>
          <p:nvPr/>
        </p:nvSpPr>
        <p:spPr bwMode="auto">
          <a:xfrm flipH="1">
            <a:off x="987849" y="3387849"/>
            <a:ext cx="1138242" cy="342574"/>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6391" name="Line 24"/>
          <p:cNvSpPr>
            <a:spLocks noChangeShapeType="1"/>
          </p:cNvSpPr>
          <p:nvPr/>
        </p:nvSpPr>
        <p:spPr bwMode="auto">
          <a:xfrm>
            <a:off x="2126091" y="3454153"/>
            <a:ext cx="457513" cy="753031"/>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6392" name="Line 25"/>
          <p:cNvSpPr>
            <a:spLocks noChangeShapeType="1"/>
          </p:cNvSpPr>
          <p:nvPr/>
        </p:nvSpPr>
        <p:spPr bwMode="auto">
          <a:xfrm flipV="1">
            <a:off x="2658009" y="3796727"/>
            <a:ext cx="683895"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6393" name="Line 26"/>
          <p:cNvSpPr>
            <a:spLocks noChangeShapeType="1"/>
          </p:cNvSpPr>
          <p:nvPr/>
        </p:nvSpPr>
        <p:spPr bwMode="auto">
          <a:xfrm flipH="1">
            <a:off x="1518185" y="4276646"/>
            <a:ext cx="989431" cy="137345"/>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86394" name="Line 27"/>
          <p:cNvSpPr>
            <a:spLocks noChangeShapeType="1"/>
          </p:cNvSpPr>
          <p:nvPr/>
        </p:nvSpPr>
        <p:spPr bwMode="auto">
          <a:xfrm>
            <a:off x="1518185" y="4480295"/>
            <a:ext cx="381524" cy="410457"/>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grpSp>
        <p:nvGrpSpPr>
          <p:cNvPr id="3" name="Group 28"/>
          <p:cNvGrpSpPr/>
          <p:nvPr/>
        </p:nvGrpSpPr>
        <p:grpSpPr bwMode="auto">
          <a:xfrm>
            <a:off x="2278067" y="4003534"/>
            <a:ext cx="683895" cy="476762"/>
            <a:chOff x="2949" y="196"/>
            <a:chExt cx="941" cy="598"/>
          </a:xfrm>
        </p:grpSpPr>
        <p:sp>
          <p:nvSpPr>
            <p:cNvPr id="186511" name="Oval 29"/>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4"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5" name="Oval 33"/>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7" name="Oval 35"/>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8"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19"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520"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521"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pic>
        <p:nvPicPr>
          <p:cNvPr id="186396" name="Picture 40"/>
          <p:cNvPicPr>
            <a:picLocks noChangeArrowheads="1"/>
          </p:cNvPicPr>
          <p:nvPr/>
        </p:nvPicPr>
        <p:blipFill>
          <a:blip r:embed="rId1" cstate="print"/>
          <a:srcRect/>
          <a:stretch>
            <a:fillRect/>
          </a:stretch>
        </p:blipFill>
        <p:spPr bwMode="auto">
          <a:xfrm>
            <a:off x="1139825" y="4276646"/>
            <a:ext cx="519254" cy="312579"/>
          </a:xfrm>
          <a:prstGeom prst="rect">
            <a:avLst/>
          </a:prstGeom>
          <a:noFill/>
          <a:ln w="12699">
            <a:noFill/>
            <a:miter lim="800000"/>
            <a:headEnd/>
            <a:tailEnd/>
          </a:ln>
        </p:spPr>
      </p:pic>
      <p:pic>
        <p:nvPicPr>
          <p:cNvPr id="186397" name="Picture 41"/>
          <p:cNvPicPr>
            <a:picLocks noChangeArrowheads="1"/>
          </p:cNvPicPr>
          <p:nvPr/>
        </p:nvPicPr>
        <p:blipFill>
          <a:blip r:embed="rId1" cstate="print"/>
          <a:srcRect/>
          <a:stretch>
            <a:fillRect/>
          </a:stretch>
        </p:blipFill>
        <p:spPr bwMode="auto">
          <a:xfrm>
            <a:off x="1823720" y="3250504"/>
            <a:ext cx="519254" cy="314157"/>
          </a:xfrm>
          <a:prstGeom prst="rect">
            <a:avLst/>
          </a:prstGeom>
          <a:noFill/>
          <a:ln w="12699">
            <a:noFill/>
            <a:miter lim="800000"/>
            <a:headEnd/>
            <a:tailEnd/>
          </a:ln>
        </p:spPr>
      </p:pic>
      <p:pic>
        <p:nvPicPr>
          <p:cNvPr id="186398" name="Picture 42"/>
          <p:cNvPicPr>
            <a:picLocks noChangeArrowheads="1"/>
          </p:cNvPicPr>
          <p:nvPr/>
        </p:nvPicPr>
        <p:blipFill>
          <a:blip r:embed="rId1" cstate="print"/>
          <a:srcRect/>
          <a:stretch>
            <a:fillRect/>
          </a:stretch>
        </p:blipFill>
        <p:spPr bwMode="auto">
          <a:xfrm>
            <a:off x="3113939" y="3593077"/>
            <a:ext cx="517670" cy="312579"/>
          </a:xfrm>
          <a:prstGeom prst="rect">
            <a:avLst/>
          </a:prstGeom>
          <a:noFill/>
          <a:ln w="12699">
            <a:noFill/>
            <a:miter lim="800000"/>
            <a:headEnd/>
            <a:tailEnd/>
          </a:ln>
        </p:spPr>
      </p:pic>
      <p:pic>
        <p:nvPicPr>
          <p:cNvPr id="186399" name="Picture 43"/>
          <p:cNvPicPr>
            <a:picLocks noChangeArrowheads="1"/>
          </p:cNvPicPr>
          <p:nvPr/>
        </p:nvPicPr>
        <p:blipFill>
          <a:blip r:embed="rId1" cstate="print"/>
          <a:srcRect/>
          <a:stretch>
            <a:fillRect/>
          </a:stretch>
        </p:blipFill>
        <p:spPr bwMode="auto">
          <a:xfrm>
            <a:off x="4708110" y="3182620"/>
            <a:ext cx="519254" cy="312579"/>
          </a:xfrm>
          <a:prstGeom prst="rect">
            <a:avLst/>
          </a:prstGeom>
          <a:noFill/>
          <a:ln w="12699">
            <a:noFill/>
            <a:miter lim="800000"/>
            <a:headEnd/>
            <a:tailEnd/>
          </a:ln>
        </p:spPr>
      </p:pic>
      <p:pic>
        <p:nvPicPr>
          <p:cNvPr id="186400" name="Picture 44"/>
          <p:cNvPicPr>
            <a:picLocks noChangeArrowheads="1"/>
          </p:cNvPicPr>
          <p:nvPr/>
        </p:nvPicPr>
        <p:blipFill>
          <a:blip r:embed="rId1" cstate="print"/>
          <a:srcRect/>
          <a:stretch>
            <a:fillRect/>
          </a:stretch>
        </p:blipFill>
        <p:spPr bwMode="auto">
          <a:xfrm>
            <a:off x="4937659" y="3866190"/>
            <a:ext cx="517670" cy="312579"/>
          </a:xfrm>
          <a:prstGeom prst="rect">
            <a:avLst/>
          </a:prstGeom>
          <a:noFill/>
          <a:ln w="12699">
            <a:noFill/>
            <a:miter lim="800000"/>
            <a:headEnd/>
            <a:tailEnd/>
          </a:ln>
        </p:spPr>
      </p:pic>
      <p:pic>
        <p:nvPicPr>
          <p:cNvPr id="186401" name="Picture 45"/>
          <p:cNvPicPr>
            <a:picLocks noChangeArrowheads="1"/>
          </p:cNvPicPr>
          <p:nvPr/>
        </p:nvPicPr>
        <p:blipFill>
          <a:blip r:embed="rId1" cstate="print"/>
          <a:srcRect/>
          <a:stretch>
            <a:fillRect/>
          </a:stretch>
        </p:blipFill>
        <p:spPr bwMode="auto">
          <a:xfrm>
            <a:off x="7975609" y="3934072"/>
            <a:ext cx="517671" cy="314158"/>
          </a:xfrm>
          <a:prstGeom prst="rect">
            <a:avLst/>
          </a:prstGeom>
          <a:noFill/>
          <a:ln w="12699">
            <a:noFill/>
            <a:miter lim="800000"/>
            <a:headEnd/>
            <a:tailEnd/>
          </a:ln>
        </p:spPr>
      </p:pic>
      <p:pic>
        <p:nvPicPr>
          <p:cNvPr id="186402" name="Picture 46"/>
          <p:cNvPicPr>
            <a:picLocks noChangeArrowheads="1"/>
          </p:cNvPicPr>
          <p:nvPr/>
        </p:nvPicPr>
        <p:blipFill>
          <a:blip r:embed="rId1" cstate="print"/>
          <a:srcRect/>
          <a:stretch>
            <a:fillRect/>
          </a:stretch>
        </p:blipFill>
        <p:spPr bwMode="auto">
          <a:xfrm>
            <a:off x="6151889" y="3730423"/>
            <a:ext cx="517671" cy="311000"/>
          </a:xfrm>
          <a:prstGeom prst="rect">
            <a:avLst/>
          </a:prstGeom>
          <a:noFill/>
          <a:ln w="12699">
            <a:noFill/>
            <a:miter lim="800000"/>
            <a:headEnd/>
            <a:tailEnd/>
          </a:ln>
        </p:spPr>
      </p:pic>
      <p:grpSp>
        <p:nvGrpSpPr>
          <p:cNvPr id="4" name="Group 47"/>
          <p:cNvGrpSpPr/>
          <p:nvPr/>
        </p:nvGrpSpPr>
        <p:grpSpPr bwMode="auto">
          <a:xfrm>
            <a:off x="1594172" y="4687103"/>
            <a:ext cx="683895" cy="476762"/>
            <a:chOff x="2949" y="196"/>
            <a:chExt cx="941" cy="598"/>
          </a:xfrm>
        </p:grpSpPr>
        <p:sp>
          <p:nvSpPr>
            <p:cNvPr id="186500" name="Oval 48"/>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3"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4" name="Oval 52"/>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6" name="Oval 54"/>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7"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508"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509"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510"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5" name="Group 59"/>
          <p:cNvGrpSpPr/>
          <p:nvPr/>
        </p:nvGrpSpPr>
        <p:grpSpPr bwMode="auto">
          <a:xfrm>
            <a:off x="683895" y="3523615"/>
            <a:ext cx="683895" cy="479919"/>
            <a:chOff x="2949" y="196"/>
            <a:chExt cx="941" cy="598"/>
          </a:xfrm>
        </p:grpSpPr>
        <p:sp>
          <p:nvSpPr>
            <p:cNvPr id="186489" name="Oval 6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0"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1"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2"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3" name="Oval 6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4"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5" name="Oval 6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6"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97"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98"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99"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6" name="Group 71"/>
          <p:cNvGrpSpPr/>
          <p:nvPr/>
        </p:nvGrpSpPr>
        <p:grpSpPr bwMode="auto">
          <a:xfrm>
            <a:off x="7443691" y="3114737"/>
            <a:ext cx="682312" cy="478340"/>
            <a:chOff x="2949" y="196"/>
            <a:chExt cx="941" cy="598"/>
          </a:xfrm>
        </p:grpSpPr>
        <p:sp>
          <p:nvSpPr>
            <p:cNvPr id="186478" name="Oval 7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1"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2" name="Oval 7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4" name="Oval 7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5"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86"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87"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88"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7" name="Group 83"/>
          <p:cNvGrpSpPr/>
          <p:nvPr/>
        </p:nvGrpSpPr>
        <p:grpSpPr bwMode="auto">
          <a:xfrm>
            <a:off x="7367702" y="4687103"/>
            <a:ext cx="683895" cy="476762"/>
            <a:chOff x="2949" y="196"/>
            <a:chExt cx="941" cy="598"/>
          </a:xfrm>
        </p:grpSpPr>
        <p:sp>
          <p:nvSpPr>
            <p:cNvPr id="186467" name="Oval 8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8"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9"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0"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1" name="Oval 8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2"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3" name="Oval 9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4"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75"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76"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77"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8" name="Group 95"/>
          <p:cNvGrpSpPr/>
          <p:nvPr/>
        </p:nvGrpSpPr>
        <p:grpSpPr bwMode="auto">
          <a:xfrm>
            <a:off x="6986178" y="3934072"/>
            <a:ext cx="683895" cy="479919"/>
            <a:chOff x="2949" y="196"/>
            <a:chExt cx="941" cy="598"/>
          </a:xfrm>
        </p:grpSpPr>
        <p:sp>
          <p:nvSpPr>
            <p:cNvPr id="186456" name="Oval 9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7"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8"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9"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0" name="Oval 10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1"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2" name="Oval 10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3"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64"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65"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66"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6408" name="Text Box 107"/>
          <p:cNvSpPr txBox="1">
            <a:spLocks noChangeArrowheads="1"/>
          </p:cNvSpPr>
          <p:nvPr/>
        </p:nvSpPr>
        <p:spPr bwMode="auto">
          <a:xfrm>
            <a:off x="8241569" y="3569398"/>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9</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587884" name="Text Box 108"/>
          <p:cNvSpPr txBox="1">
            <a:spLocks noChangeArrowheads="1"/>
          </p:cNvSpPr>
          <p:nvPr/>
        </p:nvSpPr>
        <p:spPr bwMode="auto">
          <a:xfrm>
            <a:off x="5844769" y="3387849"/>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993366"/>
                </a:solidFill>
                <a:latin typeface="Arial" panose="020B0604020202020204" pitchFamily="34" charset="0"/>
                <a:ea typeface="黑体" panose="02010609060101010101" pitchFamily="2" charset="-122"/>
              </a:rPr>
              <a:t>R</a:t>
            </a:r>
            <a:r>
              <a:rPr kumimoji="1" lang="en-US" altLang="zh-CN" sz="2000" b="1" baseline="-25000" dirty="0">
                <a:solidFill>
                  <a:srgbClr val="993366"/>
                </a:solidFill>
                <a:latin typeface="Arial" panose="020B0604020202020204" pitchFamily="34" charset="0"/>
                <a:ea typeface="黑体" panose="02010609060101010101" pitchFamily="2" charset="-122"/>
              </a:rPr>
              <a:t>7</a:t>
            </a:r>
            <a:endParaRPr kumimoji="1" lang="en-US" altLang="zh-CN" sz="2000" b="1" baseline="-25000" dirty="0">
              <a:solidFill>
                <a:srgbClr val="993366"/>
              </a:solidFill>
              <a:latin typeface="Arial" panose="020B0604020202020204" pitchFamily="34" charset="0"/>
              <a:ea typeface="黑体" panose="02010609060101010101" pitchFamily="2" charset="-122"/>
            </a:endParaRPr>
          </a:p>
        </p:txBody>
      </p:sp>
      <p:sp>
        <p:nvSpPr>
          <p:cNvPr id="186410" name="Text Box 109"/>
          <p:cNvSpPr txBox="1">
            <a:spLocks noChangeArrowheads="1"/>
          </p:cNvSpPr>
          <p:nvPr/>
        </p:nvSpPr>
        <p:spPr bwMode="auto">
          <a:xfrm>
            <a:off x="5214699" y="305948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6</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6411" name="Text Box 110"/>
          <p:cNvSpPr txBox="1">
            <a:spLocks noChangeArrowheads="1"/>
          </p:cNvSpPr>
          <p:nvPr/>
        </p:nvSpPr>
        <p:spPr bwMode="auto">
          <a:xfrm>
            <a:off x="4644787" y="3509408"/>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5</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587887" name="Text Box 111"/>
          <p:cNvSpPr txBox="1">
            <a:spLocks noChangeArrowheads="1"/>
          </p:cNvSpPr>
          <p:nvPr/>
        </p:nvSpPr>
        <p:spPr bwMode="auto">
          <a:xfrm>
            <a:off x="4381994" y="4063524"/>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993366"/>
                </a:solidFill>
                <a:latin typeface="Arial" panose="020B0604020202020204" pitchFamily="34" charset="0"/>
                <a:ea typeface="黑体" panose="02010609060101010101" pitchFamily="2" charset="-122"/>
              </a:rPr>
              <a:t>R</a:t>
            </a:r>
            <a:r>
              <a:rPr kumimoji="1" lang="en-US" altLang="zh-CN" sz="2000" b="1" baseline="-25000" dirty="0">
                <a:solidFill>
                  <a:srgbClr val="993366"/>
                </a:solidFill>
                <a:latin typeface="Arial" panose="020B0604020202020204" pitchFamily="34" charset="0"/>
                <a:ea typeface="黑体" panose="02010609060101010101" pitchFamily="2" charset="-122"/>
              </a:rPr>
              <a:t>4</a:t>
            </a:r>
            <a:endParaRPr kumimoji="1" lang="en-US" altLang="zh-CN" sz="2000" b="1" baseline="-25000" dirty="0">
              <a:solidFill>
                <a:srgbClr val="993366"/>
              </a:solidFill>
              <a:latin typeface="Arial" panose="020B0604020202020204" pitchFamily="34" charset="0"/>
              <a:ea typeface="黑体" panose="02010609060101010101" pitchFamily="2" charset="-122"/>
            </a:endParaRPr>
          </a:p>
        </p:txBody>
      </p:sp>
      <p:sp>
        <p:nvSpPr>
          <p:cNvPr id="587888" name="Text Box 112"/>
          <p:cNvSpPr txBox="1">
            <a:spLocks noChangeArrowheads="1"/>
          </p:cNvSpPr>
          <p:nvPr/>
        </p:nvSpPr>
        <p:spPr bwMode="auto">
          <a:xfrm>
            <a:off x="3121855" y="3193672"/>
            <a:ext cx="464453"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993366"/>
                </a:solidFill>
                <a:latin typeface="Arial" panose="020B0604020202020204" pitchFamily="34" charset="0"/>
                <a:ea typeface="黑体" panose="02010609060101010101" pitchFamily="2" charset="-122"/>
              </a:rPr>
              <a:t>R</a:t>
            </a:r>
            <a:r>
              <a:rPr kumimoji="1" lang="en-US" altLang="zh-CN" sz="2000" b="1" baseline="-25000" dirty="0">
                <a:solidFill>
                  <a:srgbClr val="993366"/>
                </a:solidFill>
                <a:latin typeface="Arial" panose="020B0604020202020204" pitchFamily="34" charset="0"/>
                <a:ea typeface="黑体" panose="02010609060101010101" pitchFamily="2" charset="-122"/>
              </a:rPr>
              <a:t>3</a:t>
            </a:r>
            <a:endParaRPr kumimoji="1" lang="en-US" altLang="zh-CN" sz="2000" b="1" baseline="-25000" dirty="0">
              <a:solidFill>
                <a:srgbClr val="993366"/>
              </a:solidFill>
              <a:latin typeface="Arial" panose="020B0604020202020204" pitchFamily="34" charset="0"/>
              <a:ea typeface="黑体" panose="02010609060101010101" pitchFamily="2" charset="-122"/>
            </a:endParaRPr>
          </a:p>
        </p:txBody>
      </p:sp>
      <p:sp>
        <p:nvSpPr>
          <p:cNvPr id="186414" name="Text Box 113"/>
          <p:cNvSpPr txBox="1">
            <a:spLocks noChangeArrowheads="1"/>
          </p:cNvSpPr>
          <p:nvPr/>
        </p:nvSpPr>
        <p:spPr bwMode="auto">
          <a:xfrm>
            <a:off x="756718" y="4156667"/>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6415" name="Text Box 114"/>
          <p:cNvSpPr txBox="1">
            <a:spLocks noChangeArrowheads="1"/>
          </p:cNvSpPr>
          <p:nvPr/>
        </p:nvSpPr>
        <p:spPr bwMode="auto">
          <a:xfrm>
            <a:off x="1483357" y="296476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86416" name="Text Box 115"/>
          <p:cNvSpPr txBox="1">
            <a:spLocks noChangeArrowheads="1"/>
          </p:cNvSpPr>
          <p:nvPr/>
        </p:nvSpPr>
        <p:spPr bwMode="auto">
          <a:xfrm>
            <a:off x="7418361" y="4698154"/>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17" name="Text Box 116"/>
          <p:cNvSpPr txBox="1">
            <a:spLocks noChangeArrowheads="1"/>
          </p:cNvSpPr>
          <p:nvPr/>
        </p:nvSpPr>
        <p:spPr bwMode="auto">
          <a:xfrm>
            <a:off x="7495933" y="3130525"/>
            <a:ext cx="608723"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7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18" name="Text Box 117"/>
          <p:cNvSpPr txBox="1">
            <a:spLocks noChangeArrowheads="1"/>
          </p:cNvSpPr>
          <p:nvPr/>
        </p:nvSpPr>
        <p:spPr bwMode="auto">
          <a:xfrm>
            <a:off x="1630584" y="4734464"/>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19" name="Text Box 118"/>
          <p:cNvSpPr txBox="1">
            <a:spLocks noChangeArrowheads="1"/>
          </p:cNvSpPr>
          <p:nvPr/>
        </p:nvSpPr>
        <p:spPr bwMode="auto">
          <a:xfrm>
            <a:off x="2339808" y="4054052"/>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20" name="Text Box 119"/>
          <p:cNvSpPr txBox="1">
            <a:spLocks noChangeArrowheads="1"/>
          </p:cNvSpPr>
          <p:nvPr/>
        </p:nvSpPr>
        <p:spPr bwMode="auto">
          <a:xfrm>
            <a:off x="750385" y="3553611"/>
            <a:ext cx="615135"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9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21" name="Text Box 120"/>
          <p:cNvSpPr txBox="1">
            <a:spLocks noChangeArrowheads="1"/>
          </p:cNvSpPr>
          <p:nvPr/>
        </p:nvSpPr>
        <p:spPr bwMode="auto">
          <a:xfrm>
            <a:off x="6986178" y="3962489"/>
            <a:ext cx="60391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6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587897" name="Oval 121"/>
          <p:cNvSpPr>
            <a:spLocks noChangeArrowheads="1"/>
          </p:cNvSpPr>
          <p:nvPr/>
        </p:nvSpPr>
        <p:spPr bwMode="auto">
          <a:xfrm>
            <a:off x="3341904" y="4635007"/>
            <a:ext cx="3113938" cy="1034036"/>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86423" name="Text Box 122"/>
          <p:cNvSpPr txBox="1">
            <a:spLocks noChangeArrowheads="1"/>
          </p:cNvSpPr>
          <p:nvPr/>
        </p:nvSpPr>
        <p:spPr bwMode="auto">
          <a:xfrm>
            <a:off x="4128699" y="5629575"/>
            <a:ext cx="182540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Arial" panose="020B0604020202020204" pitchFamily="34" charset="0"/>
                <a:ea typeface="黑体" panose="02010609060101010101" pitchFamily="2" charset="-122"/>
              </a:rPr>
              <a:t>区域 </a:t>
            </a:r>
            <a:r>
              <a:rPr kumimoji="1" lang="en-US" altLang="zh-CN" sz="2400" dirty="0">
                <a:solidFill>
                  <a:srgbClr val="333399"/>
                </a:solidFill>
                <a:latin typeface="Arial" panose="020B0604020202020204" pitchFamily="34" charset="0"/>
                <a:ea typeface="黑体" panose="02010609060101010101" pitchFamily="2" charset="-122"/>
              </a:rPr>
              <a:t>0.0.0.2</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186424" name="Line 123"/>
          <p:cNvSpPr>
            <a:spLocks noChangeShapeType="1"/>
          </p:cNvSpPr>
          <p:nvPr/>
        </p:nvSpPr>
        <p:spPr bwMode="auto">
          <a:xfrm>
            <a:off x="4861671" y="4549757"/>
            <a:ext cx="910276" cy="517807"/>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86425" name="Line 124"/>
          <p:cNvSpPr>
            <a:spLocks noChangeShapeType="1"/>
          </p:cNvSpPr>
          <p:nvPr/>
        </p:nvSpPr>
        <p:spPr bwMode="auto">
          <a:xfrm flipV="1">
            <a:off x="5013647" y="5152813"/>
            <a:ext cx="834288" cy="258904"/>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9" name="Group 125"/>
          <p:cNvGrpSpPr/>
          <p:nvPr/>
        </p:nvGrpSpPr>
        <p:grpSpPr bwMode="auto">
          <a:xfrm>
            <a:off x="5545566" y="4807083"/>
            <a:ext cx="682311" cy="604634"/>
            <a:chOff x="2949" y="196"/>
            <a:chExt cx="941" cy="598"/>
          </a:xfrm>
        </p:grpSpPr>
        <p:sp>
          <p:nvSpPr>
            <p:cNvPr id="186445" name="Oval 12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6"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7"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8"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9" name="Oval 13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0"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1" name="Oval 13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2"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53"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54"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55"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6427" name="Text Box 137"/>
          <p:cNvSpPr txBox="1">
            <a:spLocks noChangeArrowheads="1"/>
          </p:cNvSpPr>
          <p:nvPr/>
        </p:nvSpPr>
        <p:spPr bwMode="auto">
          <a:xfrm>
            <a:off x="5572478" y="4852865"/>
            <a:ext cx="6536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 </a:t>
            </a:r>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6428" name="Line 138"/>
          <p:cNvSpPr>
            <a:spLocks noChangeShapeType="1"/>
          </p:cNvSpPr>
          <p:nvPr/>
        </p:nvSpPr>
        <p:spPr bwMode="auto">
          <a:xfrm>
            <a:off x="3948227" y="5236484"/>
            <a:ext cx="913444" cy="175233"/>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0" name="Group 139"/>
          <p:cNvGrpSpPr/>
          <p:nvPr/>
        </p:nvGrpSpPr>
        <p:grpSpPr bwMode="auto">
          <a:xfrm>
            <a:off x="3645857" y="4892332"/>
            <a:ext cx="683895" cy="604634"/>
            <a:chOff x="2949" y="196"/>
            <a:chExt cx="941" cy="598"/>
          </a:xfrm>
        </p:grpSpPr>
        <p:sp>
          <p:nvSpPr>
            <p:cNvPr id="186434" name="Oval 14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3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3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37"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38" name="Oval 14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3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0" name="Oval 14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1"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86442"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43"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86444"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86430" name="Text Box 151"/>
          <p:cNvSpPr txBox="1">
            <a:spLocks noChangeArrowheads="1"/>
          </p:cNvSpPr>
          <p:nvPr/>
        </p:nvSpPr>
        <p:spPr bwMode="auto">
          <a:xfrm>
            <a:off x="3636359" y="5004417"/>
            <a:ext cx="6119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a:t>
            </a:r>
            <a:r>
              <a:rPr kumimoji="1" lang="zh-CN" altLang="en-US" sz="8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5</a:t>
            </a:r>
            <a:endParaRPr kumimoji="1" lang="en-US" altLang="zh-CN" sz="2000" dirty="0">
              <a:solidFill>
                <a:srgbClr val="333399"/>
              </a:solidFill>
              <a:latin typeface="Arial" panose="020B0604020202020204" pitchFamily="34" charset="0"/>
              <a:ea typeface="黑体" panose="02010609060101010101" pitchFamily="2" charset="-122"/>
            </a:endParaRPr>
          </a:p>
        </p:txBody>
      </p:sp>
      <p:pic>
        <p:nvPicPr>
          <p:cNvPr id="186431" name="Picture 152"/>
          <p:cNvPicPr>
            <a:picLocks noChangeArrowheads="1"/>
          </p:cNvPicPr>
          <p:nvPr/>
        </p:nvPicPr>
        <p:blipFill>
          <a:blip r:embed="rId1" cstate="print"/>
          <a:srcRect/>
          <a:stretch>
            <a:fillRect/>
          </a:stretch>
        </p:blipFill>
        <p:spPr bwMode="auto">
          <a:xfrm>
            <a:off x="4708110" y="5189124"/>
            <a:ext cx="519254" cy="396248"/>
          </a:xfrm>
          <a:prstGeom prst="rect">
            <a:avLst/>
          </a:prstGeom>
          <a:noFill/>
          <a:ln w="12699">
            <a:noFill/>
            <a:miter lim="800000"/>
            <a:headEnd/>
            <a:tailEnd/>
          </a:ln>
        </p:spPr>
      </p:pic>
      <p:sp>
        <p:nvSpPr>
          <p:cNvPr id="186432" name="Text Box 153"/>
          <p:cNvSpPr txBox="1">
            <a:spLocks noChangeArrowheads="1"/>
          </p:cNvSpPr>
          <p:nvPr/>
        </p:nvSpPr>
        <p:spPr bwMode="auto">
          <a:xfrm>
            <a:off x="4415240" y="487812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8</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pic>
        <p:nvPicPr>
          <p:cNvPr id="186433" name="Picture 154"/>
          <p:cNvPicPr>
            <a:picLocks noChangeArrowheads="1"/>
          </p:cNvPicPr>
          <p:nvPr/>
        </p:nvPicPr>
        <p:blipFill>
          <a:blip r:embed="rId1" cstate="print"/>
          <a:srcRect/>
          <a:stretch>
            <a:fillRect/>
          </a:stretch>
        </p:blipFill>
        <p:spPr bwMode="auto">
          <a:xfrm>
            <a:off x="4644787" y="4417149"/>
            <a:ext cx="519254" cy="312579"/>
          </a:xfrm>
          <a:prstGeom prst="rect">
            <a:avLst/>
          </a:prstGeom>
          <a:noFill/>
          <a:ln w="12699">
            <a:noFill/>
            <a:miter lim="800000"/>
            <a:headEnd/>
            <a:tailEnd/>
          </a:ln>
        </p:spPr>
      </p:pic>
      <p:sp>
        <p:nvSpPr>
          <p:cNvPr id="156" name="灯片编号占位符 15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87395" name="Rectangle 2"/>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直接用 </a:t>
            </a:r>
            <a:r>
              <a:rPr lang="en-US" altLang="zh-CN" dirty="0" smtClean="0">
                <a:ea typeface="黑体" panose="02010609060101010101" pitchFamily="2" charset="-122"/>
              </a:rPr>
              <a:t>IP </a:t>
            </a:r>
            <a:r>
              <a:rPr lang="zh-CN" altLang="en-US" dirty="0" smtClean="0">
                <a:ea typeface="黑体" panose="02010609060101010101" pitchFamily="2" charset="-122"/>
              </a:rPr>
              <a:t>数据报传送 </a:t>
            </a:r>
            <a:endParaRPr lang="zh-CN" altLang="en-US" dirty="0" smtClean="0">
              <a:ea typeface="黑体" panose="02010609060101010101" pitchFamily="2" charset="-122"/>
            </a:endParaRPr>
          </a:p>
        </p:txBody>
      </p:sp>
      <p:sp>
        <p:nvSpPr>
          <p:cNvPr id="588803" name="Rectangle 3"/>
          <p:cNvSpPr>
            <a:spLocks noGrp="1" noChangeArrowheads="1"/>
          </p:cNvSpPr>
          <p:nvPr>
            <p:ph type="body" idx="1"/>
          </p:nvPr>
        </p:nvSpPr>
        <p:spPr>
          <a:xfrm>
            <a:off x="897613" y="1905468"/>
            <a:ext cx="7826798" cy="4450300"/>
          </a:xfrm>
          <a:noFill/>
        </p:spPr>
        <p:txBody>
          <a:bodyPr/>
          <a:lstStyle/>
          <a:p>
            <a:pPr eaLnBrk="1" hangingPunct="1">
              <a:lnSpc>
                <a:spcPct val="90000"/>
              </a:lnSpc>
            </a:pPr>
            <a:r>
              <a:rPr lang="en-US" altLang="zh-CN" sz="2800" dirty="0" smtClean="0">
                <a:ea typeface="黑体" panose="02010609060101010101" pitchFamily="2" charset="-122"/>
              </a:rPr>
              <a:t>OSPF </a:t>
            </a:r>
            <a:r>
              <a:rPr lang="zh-CN" altLang="en-US" sz="2800" dirty="0" smtClean="0">
                <a:ea typeface="黑体" panose="02010609060101010101" pitchFamily="2" charset="-122"/>
              </a:rPr>
              <a:t>不用 </a:t>
            </a:r>
            <a:r>
              <a:rPr lang="en-US" altLang="zh-CN" sz="2800" dirty="0" smtClean="0">
                <a:ea typeface="黑体" panose="02010609060101010101" pitchFamily="2" charset="-122"/>
              </a:rPr>
              <a:t>UDP </a:t>
            </a:r>
            <a:r>
              <a:rPr lang="zh-CN" altLang="en-US" sz="2800" dirty="0" smtClean="0">
                <a:ea typeface="黑体" panose="02010609060101010101" pitchFamily="2" charset="-122"/>
              </a:rPr>
              <a:t>而是直接用 </a:t>
            </a:r>
            <a:r>
              <a:rPr lang="en-US" altLang="zh-CN" sz="2800" dirty="0" smtClean="0">
                <a:ea typeface="黑体" panose="02010609060101010101" pitchFamily="2" charset="-122"/>
              </a:rPr>
              <a:t>IP</a:t>
            </a:r>
            <a:r>
              <a:rPr lang="en-US" altLang="zh-CN" sz="2800" b="1" dirty="0" smtClean="0">
                <a:ea typeface="黑体" panose="02010609060101010101" pitchFamily="2" charset="-122"/>
              </a:rPr>
              <a:t> </a:t>
            </a:r>
            <a:r>
              <a:rPr lang="zh-CN" altLang="en-US" sz="2800" dirty="0" smtClean="0">
                <a:ea typeface="黑体" panose="02010609060101010101" pitchFamily="2" charset="-122"/>
              </a:rPr>
              <a:t>数据报传送。</a:t>
            </a:r>
            <a:endParaRPr lang="zh-CN" altLang="en-US" sz="2800" dirty="0" smtClean="0">
              <a:ea typeface="黑体" panose="02010609060101010101" pitchFamily="2" charset="-122"/>
            </a:endParaRPr>
          </a:p>
          <a:p>
            <a:pPr eaLnBrk="1" hangingPunct="1">
              <a:lnSpc>
                <a:spcPct val="90000"/>
              </a:lnSpc>
            </a:pPr>
            <a:r>
              <a:rPr lang="en-US" altLang="zh-CN" sz="2800" dirty="0" smtClean="0">
                <a:ea typeface="黑体" panose="02010609060101010101" pitchFamily="2" charset="-122"/>
              </a:rPr>
              <a:t>OSPF </a:t>
            </a:r>
            <a:r>
              <a:rPr lang="zh-CN" altLang="en-US" sz="2800" dirty="0" smtClean="0">
                <a:ea typeface="黑体" panose="02010609060101010101" pitchFamily="2" charset="-122"/>
              </a:rPr>
              <a:t>构成的数据报很短。这样做可减少路由信息的通信量。</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数据报很短的另一好处是可以不必将长的数据报分片传送。分片传送的数据报只要丢失一个，就无法组装成原来的数据报，而整个数据报就必须重传。 </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88419" name="Rectangle 2"/>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的其他特点 </a:t>
            </a:r>
            <a:endParaRPr lang="zh-CN" altLang="en-US" dirty="0" smtClean="0">
              <a:ea typeface="黑体" panose="02010609060101010101" pitchFamily="2" charset="-122"/>
            </a:endParaRPr>
          </a:p>
        </p:txBody>
      </p:sp>
      <p:sp>
        <p:nvSpPr>
          <p:cNvPr id="589827" name="Rectangle 3"/>
          <p:cNvSpPr>
            <a:spLocks noGrp="1" noChangeArrowheads="1"/>
          </p:cNvSpPr>
          <p:nvPr>
            <p:ph type="body" idx="1"/>
          </p:nvPr>
        </p:nvSpPr>
        <p:spPr>
          <a:xfrm>
            <a:off x="682313" y="1905468"/>
            <a:ext cx="8186159" cy="4450300"/>
          </a:xfrm>
          <a:noFill/>
        </p:spPr>
        <p:txBody>
          <a:bodyPr>
            <a:normAutofit lnSpcReduction="10000"/>
          </a:bodyPr>
          <a:lstStyle/>
          <a:p>
            <a:pPr eaLnBrk="1" hangingPunct="1">
              <a:lnSpc>
                <a:spcPct val="90000"/>
              </a:lnSpc>
            </a:pPr>
            <a:r>
              <a:rPr lang="en-US" altLang="zh-CN" sz="2800" dirty="0" smtClean="0">
                <a:ea typeface="黑体" panose="02010609060101010101" pitchFamily="2" charset="-122"/>
              </a:rPr>
              <a:t>OSPF </a:t>
            </a:r>
            <a:r>
              <a:rPr lang="zh-CN" altLang="en-US" sz="2800" dirty="0" smtClean="0">
                <a:ea typeface="黑体" panose="02010609060101010101" pitchFamily="2" charset="-122"/>
              </a:rPr>
              <a:t>对不同的链路可根据 </a:t>
            </a:r>
            <a:r>
              <a:rPr lang="en-US" altLang="zh-CN" sz="2800" dirty="0" smtClean="0">
                <a:ea typeface="黑体" panose="02010609060101010101" pitchFamily="2" charset="-122"/>
              </a:rPr>
              <a:t>IP </a:t>
            </a:r>
            <a:r>
              <a:rPr lang="zh-CN" altLang="en-US" sz="2800" dirty="0" smtClean="0">
                <a:ea typeface="黑体" panose="02010609060101010101" pitchFamily="2" charset="-122"/>
              </a:rPr>
              <a:t>分组的不同服务类型 </a:t>
            </a:r>
            <a:r>
              <a:rPr lang="en-US" altLang="zh-CN" sz="2800" dirty="0" smtClean="0">
                <a:ea typeface="黑体" panose="02010609060101010101" pitchFamily="2" charset="-122"/>
              </a:rPr>
              <a:t>TOS </a:t>
            </a:r>
            <a:r>
              <a:rPr lang="zh-CN" altLang="en-US" sz="2800" dirty="0" smtClean="0">
                <a:ea typeface="黑体" panose="02010609060101010101" pitchFamily="2" charset="-122"/>
              </a:rPr>
              <a:t>而设置成不同的代价。因此，</a:t>
            </a:r>
            <a:r>
              <a:rPr lang="en-US" altLang="zh-CN" sz="2800" dirty="0" smtClean="0">
                <a:ea typeface="黑体" panose="02010609060101010101" pitchFamily="2" charset="-122"/>
              </a:rPr>
              <a:t>OSPF </a:t>
            </a:r>
            <a:r>
              <a:rPr lang="zh-CN" altLang="en-US" sz="2800" dirty="0" smtClean="0">
                <a:ea typeface="黑体" panose="02010609060101010101" pitchFamily="2" charset="-122"/>
              </a:rPr>
              <a:t>对于不同类型的业务可计算出不同的路由。</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如果到同一个目的网络有多条相同代价的路径，那么可以将通信量分配给这几条路径。这叫作多路径间的负载平衡。</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所有在 </a:t>
            </a:r>
            <a:r>
              <a:rPr lang="en-US" altLang="zh-CN" sz="2800" dirty="0" smtClean="0">
                <a:ea typeface="黑体" panose="02010609060101010101" pitchFamily="2" charset="-122"/>
              </a:rPr>
              <a:t>OSPF </a:t>
            </a:r>
            <a:r>
              <a:rPr lang="zh-CN" altLang="en-US" sz="2800" dirty="0" smtClean="0">
                <a:ea typeface="黑体" panose="02010609060101010101" pitchFamily="2" charset="-122"/>
              </a:rPr>
              <a:t>路由器之间交换的分组都具有鉴别的功能。</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支持可变长度的子网划分和无分类编址 </a:t>
            </a:r>
            <a:r>
              <a:rPr lang="en-US" altLang="zh-CN" sz="2800" dirty="0" smtClean="0">
                <a:ea typeface="黑体" panose="02010609060101010101" pitchFamily="2" charset="-122"/>
              </a:rPr>
              <a:t>CIDR</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每一个链路状态都带上一个 </a:t>
            </a:r>
            <a:r>
              <a:rPr lang="en-US" altLang="zh-CN" sz="2800" dirty="0" smtClean="0">
                <a:ea typeface="黑体" panose="02010609060101010101" pitchFamily="2" charset="-122"/>
              </a:rPr>
              <a:t>32 </a:t>
            </a:r>
            <a:r>
              <a:rPr lang="zh-CN" altLang="en-US" sz="2800" dirty="0" smtClean="0">
                <a:ea typeface="黑体" panose="02010609060101010101" pitchFamily="2" charset="-122"/>
              </a:rPr>
              <a:t>位的序号，序号越大状态就越新。</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93539" name="Rectangle 2"/>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的其他特点 </a:t>
            </a:r>
            <a:endParaRPr lang="zh-CN" altLang="en-US" dirty="0" smtClean="0">
              <a:ea typeface="黑体" panose="02010609060101010101" pitchFamily="2" charset="-122"/>
            </a:endParaRPr>
          </a:p>
        </p:txBody>
      </p:sp>
      <p:sp>
        <p:nvSpPr>
          <p:cNvPr id="594947" name="Rectangle 3"/>
          <p:cNvSpPr>
            <a:spLocks noGrp="1" noChangeArrowheads="1"/>
          </p:cNvSpPr>
          <p:nvPr>
            <p:ph type="body" idx="1"/>
          </p:nvPr>
        </p:nvSpPr>
        <p:spPr>
          <a:xfrm>
            <a:off x="394190" y="1905468"/>
            <a:ext cx="8651588" cy="4450300"/>
          </a:xfrm>
          <a:noFill/>
        </p:spPr>
        <p:txBody>
          <a:bodyPr/>
          <a:lstStyle/>
          <a:p>
            <a:pP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还规定每隔一段时间，如 </a:t>
            </a:r>
            <a:r>
              <a:rPr lang="en-US" altLang="zh-CN" dirty="0" smtClean="0">
                <a:ea typeface="黑体" panose="02010609060101010101" pitchFamily="2" charset="-122"/>
              </a:rPr>
              <a:t>30 </a:t>
            </a:r>
            <a:r>
              <a:rPr lang="zh-CN" altLang="en-US" dirty="0" smtClean="0">
                <a:ea typeface="黑体" panose="02010609060101010101" pitchFamily="2" charset="-122"/>
              </a:rPr>
              <a:t>分钟，要刷新一次数据库中的链路状态。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由于一个路由器的链路状态只涉及到与相邻路由器的连通状态，因而与整个互联网的规模并无直接关系。因此当互联网规模很大时，</a:t>
            </a:r>
            <a:r>
              <a:rPr lang="en-US" altLang="zh-CN" dirty="0" smtClean="0">
                <a:ea typeface="黑体" panose="02010609060101010101" pitchFamily="2" charset="-122"/>
              </a:rPr>
              <a:t>OSPF </a:t>
            </a:r>
            <a:r>
              <a:rPr lang="zh-CN" altLang="en-US" dirty="0" smtClean="0">
                <a:ea typeface="黑体" panose="02010609060101010101" pitchFamily="2" charset="-122"/>
              </a:rPr>
              <a:t>协议要比距离向量协议 </a:t>
            </a:r>
            <a:r>
              <a:rPr lang="en-US" altLang="zh-CN" dirty="0" smtClean="0">
                <a:ea typeface="黑体" panose="02010609060101010101" pitchFamily="2" charset="-122"/>
              </a:rPr>
              <a:t>RIP </a:t>
            </a:r>
            <a:r>
              <a:rPr lang="zh-CN" altLang="en-US" dirty="0" smtClean="0">
                <a:ea typeface="黑体" panose="02010609060101010101" pitchFamily="2" charset="-122"/>
              </a:rPr>
              <a:t>好得多。 </a:t>
            </a:r>
            <a:endParaRPr lang="zh-CN" altLang="en-US" dirty="0" smtClean="0">
              <a:ea typeface="黑体" panose="02010609060101010101" pitchFamily="2" charset="-122"/>
            </a:endParaRPr>
          </a:p>
          <a:p>
            <a:pPr eaLnBrk="1" hangingPunct="1"/>
            <a:r>
              <a:rPr lang="en-US" altLang="zh-CN" dirty="0" smtClean="0">
                <a:ea typeface="黑体" panose="02010609060101010101" pitchFamily="2" charset="-122"/>
              </a:rPr>
              <a:t>OSPF </a:t>
            </a:r>
            <a:r>
              <a:rPr lang="zh-CN" altLang="en-US" dirty="0" smtClean="0">
                <a:ea typeface="黑体" panose="02010609060101010101" pitchFamily="2" charset="-122"/>
              </a:rPr>
              <a:t>没有“坏消息传播得慢”的问题，据统计，其响应网络变化的时间小于 </a:t>
            </a:r>
            <a:r>
              <a:rPr lang="en-US" altLang="zh-CN" dirty="0" smtClean="0">
                <a:ea typeface="黑体" panose="02010609060101010101" pitchFamily="2" charset="-122"/>
              </a:rPr>
              <a:t>100 ms</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a:xfrm>
            <a:off x="467012" y="1428750"/>
            <a:ext cx="8283288" cy="5029200"/>
          </a:xfrm>
          <a:noFill/>
        </p:spPr>
        <p:txBody>
          <a:bodyPr>
            <a:normAutofit fontScale="77500" lnSpcReduction="20000"/>
          </a:bodyPr>
          <a:lstStyle/>
          <a:p>
            <a:pPr eaLnBrk="1" hangingPunct="1">
              <a:lnSpc>
                <a:spcPct val="120000"/>
              </a:lnSpc>
            </a:pPr>
            <a:r>
              <a:rPr lang="en-US" altLang="zh-CN" sz="3000" dirty="0" smtClean="0">
                <a:ea typeface="黑体" panose="02010609060101010101" pitchFamily="2" charset="-122"/>
              </a:rPr>
              <a:t>BGP </a:t>
            </a:r>
            <a:r>
              <a:rPr lang="zh-CN" altLang="en-US" sz="3000" dirty="0" smtClean="0">
                <a:ea typeface="黑体" panose="02010609060101010101" pitchFamily="2" charset="-122"/>
              </a:rPr>
              <a:t>是不同自治系统的路由器之间交换路由信息的协议。 </a:t>
            </a:r>
            <a:endParaRPr lang="zh-CN" altLang="en-US" sz="3000" dirty="0" smtClean="0">
              <a:ea typeface="黑体" panose="02010609060101010101" pitchFamily="2" charset="-122"/>
            </a:endParaRPr>
          </a:p>
          <a:p>
            <a:pPr eaLnBrk="1" hangingPunct="1">
              <a:lnSpc>
                <a:spcPct val="120000"/>
              </a:lnSpc>
            </a:pPr>
            <a:r>
              <a:rPr lang="en-US" altLang="zh-CN" sz="3000" dirty="0" smtClean="0">
                <a:ea typeface="黑体" panose="02010609060101010101" pitchFamily="2" charset="-122"/>
              </a:rPr>
              <a:t>BGP </a:t>
            </a:r>
            <a:r>
              <a:rPr lang="zh-CN" altLang="en-US" sz="3000" dirty="0" smtClean="0">
                <a:ea typeface="黑体" panose="02010609060101010101" pitchFamily="2" charset="-122"/>
              </a:rPr>
              <a:t>较新版本是 </a:t>
            </a:r>
            <a:r>
              <a:rPr lang="en-US" altLang="zh-CN" sz="3000" dirty="0" smtClean="0">
                <a:ea typeface="黑体" panose="02010609060101010101" pitchFamily="2" charset="-122"/>
              </a:rPr>
              <a:t>2006 </a:t>
            </a:r>
            <a:r>
              <a:rPr lang="zh-CN" altLang="en-US" sz="3000" dirty="0" smtClean="0">
                <a:ea typeface="黑体" panose="02010609060101010101" pitchFamily="2" charset="-122"/>
              </a:rPr>
              <a:t>年 </a:t>
            </a:r>
            <a:r>
              <a:rPr lang="en-US" altLang="zh-CN" sz="3000" dirty="0" smtClean="0">
                <a:ea typeface="黑体" panose="02010609060101010101" pitchFamily="2" charset="-122"/>
              </a:rPr>
              <a:t>1 </a:t>
            </a:r>
            <a:r>
              <a:rPr lang="zh-CN" altLang="en-US" sz="3000" dirty="0" smtClean="0">
                <a:ea typeface="黑体" panose="02010609060101010101" pitchFamily="2" charset="-122"/>
              </a:rPr>
              <a:t>月发表的 </a:t>
            </a:r>
            <a:r>
              <a:rPr lang="en-US" altLang="zh-CN" sz="3000" dirty="0" smtClean="0">
                <a:ea typeface="黑体" panose="02010609060101010101" pitchFamily="2" charset="-122"/>
              </a:rPr>
              <a:t>BGP-4</a:t>
            </a:r>
            <a:r>
              <a:rPr lang="zh-CN" altLang="en-US" sz="3000" dirty="0" smtClean="0">
                <a:ea typeface="黑体" panose="02010609060101010101" pitchFamily="2" charset="-122"/>
              </a:rPr>
              <a:t>（</a:t>
            </a:r>
            <a:r>
              <a:rPr lang="en-US" altLang="zh-CN" sz="3000" dirty="0" smtClean="0">
                <a:ea typeface="黑体" panose="02010609060101010101" pitchFamily="2" charset="-122"/>
              </a:rPr>
              <a:t>BGP </a:t>
            </a:r>
            <a:r>
              <a:rPr lang="zh-CN" altLang="en-US" sz="3000" dirty="0" smtClean="0">
                <a:ea typeface="黑体" panose="02010609060101010101" pitchFamily="2" charset="-122"/>
              </a:rPr>
              <a:t>第 </a:t>
            </a:r>
            <a:r>
              <a:rPr lang="en-US" altLang="zh-CN" sz="3000" dirty="0" smtClean="0">
                <a:ea typeface="黑体" panose="02010609060101010101" pitchFamily="2" charset="-122"/>
              </a:rPr>
              <a:t>4 </a:t>
            </a:r>
            <a:r>
              <a:rPr lang="zh-CN" altLang="en-US" sz="3000" dirty="0" smtClean="0">
                <a:ea typeface="黑体" panose="02010609060101010101" pitchFamily="2" charset="-122"/>
              </a:rPr>
              <a:t>个版本），即 </a:t>
            </a:r>
            <a:r>
              <a:rPr lang="en-US" altLang="zh-CN" sz="3000" dirty="0" smtClean="0">
                <a:ea typeface="黑体" panose="02010609060101010101" pitchFamily="2" charset="-122"/>
              </a:rPr>
              <a:t>RFC 4271 ~ 4278</a:t>
            </a:r>
            <a:r>
              <a:rPr lang="zh-CN" altLang="en-US" sz="3000" dirty="0" smtClean="0">
                <a:ea typeface="黑体" panose="02010609060101010101" pitchFamily="2" charset="-122"/>
              </a:rPr>
              <a:t>。</a:t>
            </a:r>
            <a:endParaRPr lang="en-US" altLang="zh-CN" sz="3000" dirty="0" smtClean="0">
              <a:ea typeface="黑体" panose="02010609060101010101" pitchFamily="2" charset="-122"/>
            </a:endParaRPr>
          </a:p>
          <a:p>
            <a:pPr>
              <a:lnSpc>
                <a:spcPct val="120000"/>
              </a:lnSpc>
            </a:pPr>
            <a:r>
              <a:rPr lang="zh-CN" altLang="en-US" dirty="0" smtClean="0">
                <a:ea typeface="黑体" panose="02010609060101010101" pitchFamily="2" charset="-122"/>
              </a:rPr>
              <a:t>因特网的规模太大，使得自治系统之间路由选择非常困难。对于自治系统之间的路由选择，要寻找最佳路由是很不现实的。</a:t>
            </a:r>
            <a:endParaRPr lang="zh-CN" altLang="en-US" dirty="0" smtClean="0">
              <a:ea typeface="黑体" panose="02010609060101010101" pitchFamily="2" charset="-122"/>
            </a:endParaRPr>
          </a:p>
          <a:p>
            <a:pPr lvl="1">
              <a:lnSpc>
                <a:spcPct val="120000"/>
              </a:lnSpc>
            </a:pPr>
            <a:r>
              <a:rPr lang="zh-CN" altLang="en-US" dirty="0" smtClean="0">
                <a:solidFill>
                  <a:schemeClr val="folHlink"/>
                </a:solidFill>
                <a:latin typeface="Arial" panose="020B0604020202020204" pitchFamily="34" charset="0"/>
                <a:ea typeface="黑体" panose="02010609060101010101" pitchFamily="2" charset="-122"/>
              </a:rPr>
              <a:t>当一条路径通过几个不同 </a:t>
            </a:r>
            <a:r>
              <a:rPr lang="en-US" altLang="zh-CN" dirty="0" smtClean="0">
                <a:solidFill>
                  <a:schemeClr val="folHlink"/>
                </a:solidFill>
                <a:latin typeface="Arial" panose="020B0604020202020204" pitchFamily="34" charset="0"/>
                <a:ea typeface="黑体" panose="02010609060101010101" pitchFamily="2" charset="-122"/>
              </a:rPr>
              <a:t>AS </a:t>
            </a:r>
            <a:r>
              <a:rPr lang="zh-CN" altLang="en-US" dirty="0" smtClean="0">
                <a:solidFill>
                  <a:schemeClr val="folHlink"/>
                </a:solidFill>
                <a:latin typeface="Arial" panose="020B0604020202020204" pitchFamily="34" charset="0"/>
                <a:ea typeface="黑体" panose="02010609060101010101" pitchFamily="2" charset="-122"/>
              </a:rPr>
              <a:t>时，要想对这样的路径计算出有意义的代价是不太可能的。</a:t>
            </a:r>
            <a:endParaRPr lang="zh-CN" altLang="en-US" dirty="0" smtClean="0">
              <a:solidFill>
                <a:schemeClr val="folHlink"/>
              </a:solidFill>
              <a:latin typeface="Arial" panose="020B0604020202020204" pitchFamily="34" charset="0"/>
              <a:ea typeface="黑体" panose="02010609060101010101" pitchFamily="2" charset="-122"/>
            </a:endParaRPr>
          </a:p>
          <a:p>
            <a:pPr lvl="1">
              <a:lnSpc>
                <a:spcPct val="120000"/>
              </a:lnSpc>
            </a:pPr>
            <a:r>
              <a:rPr lang="zh-CN" altLang="en-US" dirty="0" smtClean="0">
                <a:solidFill>
                  <a:schemeClr val="folHlink"/>
                </a:solidFill>
                <a:latin typeface="Arial" panose="020B0604020202020204" pitchFamily="34" charset="0"/>
                <a:ea typeface="黑体" panose="02010609060101010101" pitchFamily="2" charset="-122"/>
              </a:rPr>
              <a:t>比较合理的做法是在 </a:t>
            </a:r>
            <a:r>
              <a:rPr lang="en-US" altLang="zh-CN" dirty="0" smtClean="0">
                <a:solidFill>
                  <a:schemeClr val="folHlink"/>
                </a:solidFill>
                <a:latin typeface="Arial" panose="020B0604020202020204" pitchFamily="34" charset="0"/>
                <a:ea typeface="黑体" panose="02010609060101010101" pitchFamily="2" charset="-122"/>
              </a:rPr>
              <a:t>AS </a:t>
            </a:r>
            <a:r>
              <a:rPr lang="zh-CN" altLang="en-US" dirty="0" smtClean="0">
                <a:solidFill>
                  <a:schemeClr val="folHlink"/>
                </a:solidFill>
                <a:latin typeface="Arial" panose="020B0604020202020204" pitchFamily="34" charset="0"/>
                <a:ea typeface="黑体" panose="02010609060101010101" pitchFamily="2" charset="-122"/>
              </a:rPr>
              <a:t>之间交换“可达性”信息。</a:t>
            </a:r>
            <a:r>
              <a:rPr lang="zh-CN" altLang="en-US" dirty="0" smtClean="0">
                <a:ea typeface="黑体" panose="02010609060101010101" pitchFamily="2" charset="-122"/>
              </a:rPr>
              <a:t>   </a:t>
            </a:r>
            <a:endParaRPr lang="zh-CN" altLang="en-US" dirty="0" smtClean="0">
              <a:ea typeface="黑体" panose="02010609060101010101" pitchFamily="2" charset="-122"/>
            </a:endParaRPr>
          </a:p>
          <a:p>
            <a:pPr>
              <a:lnSpc>
                <a:spcPct val="120000"/>
              </a:lnSpc>
            </a:pPr>
            <a:r>
              <a:rPr lang="zh-CN" altLang="en-US" dirty="0" smtClean="0">
                <a:ea typeface="黑体" panose="02010609060101010101" pitchFamily="2" charset="-122"/>
              </a:rPr>
              <a:t>因此，边界网关协议 </a:t>
            </a:r>
            <a:r>
              <a:rPr lang="en-US" altLang="zh-CN" dirty="0" smtClean="0">
                <a:ea typeface="黑体" panose="02010609060101010101" pitchFamily="2" charset="-122"/>
              </a:rPr>
              <a:t>BGP </a:t>
            </a:r>
            <a:r>
              <a:rPr lang="zh-CN" altLang="en-US" dirty="0" smtClean="0">
                <a:ea typeface="黑体" panose="02010609060101010101" pitchFamily="2" charset="-122"/>
              </a:rPr>
              <a:t>只能是力求寻找一条能够到达目的网络且</a:t>
            </a:r>
            <a:r>
              <a:rPr lang="zh-CN" altLang="en-US" dirty="0" smtClean="0">
                <a:solidFill>
                  <a:srgbClr val="FF0000"/>
                </a:solidFill>
                <a:ea typeface="黑体" panose="02010609060101010101" pitchFamily="2" charset="-122"/>
              </a:rPr>
              <a:t>比较好的路由</a:t>
            </a:r>
            <a:r>
              <a:rPr lang="zh-CN" altLang="en-US" dirty="0" smtClean="0">
                <a:ea typeface="黑体" panose="02010609060101010101" pitchFamily="2" charset="-122"/>
              </a:rPr>
              <a:t>（不能兜圈子），而</a:t>
            </a:r>
            <a:r>
              <a:rPr lang="zh-CN" altLang="en-US" dirty="0" smtClean="0">
                <a:solidFill>
                  <a:srgbClr val="FF0000"/>
                </a:solidFill>
                <a:ea typeface="黑体" panose="02010609060101010101" pitchFamily="2" charset="-122"/>
              </a:rPr>
              <a:t>并非要寻找一条最佳路由</a:t>
            </a:r>
            <a:r>
              <a:rPr lang="zh-CN" altLang="en-US" dirty="0" smtClean="0">
                <a:ea typeface="黑体" panose="02010609060101010101" pitchFamily="2" charset="-122"/>
              </a:rPr>
              <a:t>。  </a:t>
            </a:r>
            <a:r>
              <a:rPr lang="zh-CN" altLang="en-US" sz="3000" dirty="0" smtClean="0">
                <a:ea typeface="黑体" panose="02010609060101010101" pitchFamily="2" charset="-122"/>
              </a:rPr>
              <a:t> </a:t>
            </a:r>
            <a:endParaRPr lang="zh-CN" altLang="en-US" sz="3000" dirty="0" smtClean="0">
              <a:ea typeface="黑体" panose="02010609060101010101" pitchFamily="2" charset="-122"/>
            </a:endParaRPr>
          </a:p>
        </p:txBody>
      </p:sp>
      <p:sp>
        <p:nvSpPr>
          <p:cNvPr id="6" name="TextBox 5"/>
          <p:cNvSpPr txBox="1"/>
          <p:nvPr/>
        </p:nvSpPr>
        <p:spPr>
          <a:xfrm>
            <a:off x="457200" y="876300"/>
            <a:ext cx="3661259" cy="418063"/>
          </a:xfrm>
          <a:prstGeom prst="rect">
            <a:avLst/>
          </a:prstGeom>
          <a:noFill/>
        </p:spPr>
        <p:txBody>
          <a:bodyPr wrap="none" lIns="0" tIns="0" rIns="0" rtlCol="0">
            <a:spAutoFit/>
          </a:bodyPr>
          <a:lstStyle/>
          <a:p>
            <a:pPr defTabSz="0">
              <a:lnSpc>
                <a:spcPts val="2900"/>
              </a:lnSpc>
            </a:pPr>
            <a:r>
              <a:rPr lang="en-US" altLang="zh-CN" sz="28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.7.4 </a:t>
            </a:r>
            <a:r>
              <a:rPr lang="en-US" altLang="zh-CN" sz="2800" dirty="0" err="1" smtClean="0">
                <a:solidFill>
                  <a:srgbClr val="FF0000"/>
                </a:solidFill>
                <a:latin typeface="Times New Roman" panose="02020603050405020304" pitchFamily="18" charset="0"/>
                <a:ea typeface="黑体" panose="02010609060101010101" pitchFamily="2" charset="-122"/>
                <a:cs typeface="华文新魏" pitchFamily="18" charset="0"/>
              </a:rPr>
              <a:t>外部网关协议BGP</a:t>
            </a:r>
            <a:endPar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8" name="圆角矩形 67"/>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10" name="组合 9"/>
          <p:cNvGrpSpPr/>
          <p:nvPr/>
        </p:nvGrpSpPr>
        <p:grpSpPr>
          <a:xfrm>
            <a:off x="1869222" y="2029825"/>
            <a:ext cx="5314276" cy="3007188"/>
            <a:chOff x="355160" y="927100"/>
            <a:chExt cx="9026611" cy="5107889"/>
          </a:xfrm>
        </p:grpSpPr>
        <p:sp>
          <p:nvSpPr>
            <p:cNvPr id="11"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3"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8"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20"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4"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5"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26"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3"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5"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7"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38"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9"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40"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41"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2"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3"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46" name="Group 38"/>
            <p:cNvGrpSpPr/>
            <p:nvPr/>
          </p:nvGrpSpPr>
          <p:grpSpPr bwMode="auto">
            <a:xfrm>
              <a:off x="7928099" y="3820573"/>
              <a:ext cx="1131196" cy="644929"/>
              <a:chOff x="2827" y="3024"/>
              <a:chExt cx="453" cy="382"/>
            </a:xfrm>
          </p:grpSpPr>
          <p:sp>
            <p:nvSpPr>
              <p:cNvPr id="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47"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1"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2"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4"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5"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6"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7"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8"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9"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60"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61"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2"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65" name="AutoShape 61"/>
          <p:cNvSpPr>
            <a:spLocks noChangeArrowheads="1"/>
          </p:cNvSpPr>
          <p:nvPr/>
        </p:nvSpPr>
        <p:spPr bwMode="auto">
          <a:xfrm>
            <a:off x="2850437" y="4446507"/>
            <a:ext cx="4133155" cy="313800"/>
          </a:xfrm>
          <a:prstGeom prst="wedgeRoundRectCallout">
            <a:avLst>
              <a:gd name="adj1" fmla="val -37399"/>
              <a:gd name="adj2" fmla="val -334057"/>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C </a:t>
            </a:r>
            <a:r>
              <a:rPr lang="zh-CN" altLang="en-US" sz="1595" b="1" dirty="0">
                <a:solidFill>
                  <a:srgbClr val="000066"/>
                </a:solidFill>
                <a:latin typeface="微软雅黑" panose="020B0503020204020204" pitchFamily="34" charset="-122"/>
                <a:ea typeface="微软雅黑" panose="020B0503020204020204" pitchFamily="34" charset="-122"/>
              </a:rPr>
              <a:t>类地址的网络号字段 </a:t>
            </a:r>
            <a:r>
              <a:rPr lang="en-US" altLang="zh-CN" sz="1595" b="1" dirty="0">
                <a:solidFill>
                  <a:srgbClr val="000066"/>
                </a:solidFill>
                <a:latin typeface="微软雅黑" panose="020B0503020204020204" pitchFamily="34" charset="-122"/>
                <a:ea typeface="微软雅黑" panose="020B0503020204020204" pitchFamily="34" charset="-122"/>
              </a:rPr>
              <a:t>net-id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3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69" name="矩形 68"/>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97635" name="Rectangle 2"/>
          <p:cNvSpPr>
            <a:spLocks noGrp="1" noChangeArrowheads="1"/>
          </p:cNvSpPr>
          <p:nvPr>
            <p:ph type="title"/>
          </p:nvPr>
        </p:nvSpPr>
        <p:spPr/>
        <p:txBody>
          <a:bodyPr>
            <a:normAutofit fontScale="90000"/>
          </a:bodyPr>
          <a:lstStyle/>
          <a:p>
            <a:pPr algn="ctr" eaLnBrk="1" hangingPunct="1"/>
            <a:r>
              <a:rPr lang="en-US" altLang="zh-CN" dirty="0" smtClean="0">
                <a:ea typeface="黑体" panose="02010609060101010101" pitchFamily="2" charset="-122"/>
              </a:rPr>
              <a:t>BGP</a:t>
            </a:r>
            <a:r>
              <a:rPr lang="en-US" altLang="zh-CN" b="1" dirty="0" smtClean="0">
                <a:ea typeface="黑体" panose="02010609060101010101" pitchFamily="2" charset="-122"/>
              </a:rPr>
              <a:t> </a:t>
            </a:r>
            <a:r>
              <a:rPr lang="zh-CN" altLang="en-US" dirty="0" smtClean="0">
                <a:ea typeface="黑体" panose="02010609060101010101" pitchFamily="2" charset="-122"/>
              </a:rPr>
              <a:t>发言人</a:t>
            </a:r>
            <a:br>
              <a:rPr lang="zh-CN" altLang="en-US" dirty="0" smtClean="0">
                <a:ea typeface="黑体" panose="02010609060101010101" pitchFamily="2" charset="-122"/>
              </a:rPr>
            </a:br>
            <a:r>
              <a:rPr lang="en-US" altLang="zh-CN" sz="4000" dirty="0" smtClean="0">
                <a:ea typeface="黑体" panose="02010609060101010101" pitchFamily="2" charset="-122"/>
              </a:rPr>
              <a:t>(BGP speaker)</a:t>
            </a:r>
            <a:r>
              <a:rPr lang="en-US" altLang="zh-CN" dirty="0" smtClean="0">
                <a:ea typeface="黑体" panose="02010609060101010101" pitchFamily="2" charset="-122"/>
              </a:rPr>
              <a:t> </a:t>
            </a:r>
            <a:endParaRPr lang="en-US" altLang="zh-CN" dirty="0" smtClean="0">
              <a:ea typeface="黑体" panose="02010609060101010101" pitchFamily="2" charset="-122"/>
            </a:endParaRPr>
          </a:p>
        </p:txBody>
      </p:sp>
      <p:sp>
        <p:nvSpPr>
          <p:cNvPr id="602115" name="Rectangle 3"/>
          <p:cNvSpPr>
            <a:spLocks noGrp="1" noChangeArrowheads="1"/>
          </p:cNvSpPr>
          <p:nvPr>
            <p:ph type="body" idx="1"/>
          </p:nvPr>
        </p:nvSpPr>
        <p:spPr/>
        <p:txBody>
          <a:bodyPr/>
          <a:lstStyle/>
          <a:p>
            <a:pPr eaLnBrk="1" hangingPunct="1"/>
            <a:r>
              <a:rPr lang="zh-CN" altLang="en-US" dirty="0" smtClean="0">
                <a:ea typeface="黑体" panose="02010609060101010101" pitchFamily="2" charset="-122"/>
              </a:rPr>
              <a:t>每一个自治系统的管理员要选择至少一个路由器作为该自治系统的“ </a:t>
            </a:r>
            <a:r>
              <a:rPr lang="en-US" altLang="zh-CN" dirty="0" smtClean="0">
                <a:solidFill>
                  <a:schemeClr val="hlink"/>
                </a:solidFill>
                <a:ea typeface="黑体" panose="02010609060101010101" pitchFamily="2" charset="-122"/>
              </a:rPr>
              <a:t>BGP </a:t>
            </a:r>
            <a:r>
              <a:rPr lang="zh-CN" altLang="en-US" dirty="0" smtClean="0">
                <a:solidFill>
                  <a:schemeClr val="hlink"/>
                </a:solidFill>
                <a:ea typeface="黑体" panose="02010609060101010101" pitchFamily="2" charset="-122"/>
              </a:rPr>
              <a:t>发言人</a:t>
            </a:r>
            <a:r>
              <a:rPr lang="zh-CN" altLang="en-US" dirty="0" smtClean="0">
                <a:ea typeface="黑体" panose="02010609060101010101" pitchFamily="2" charset="-122"/>
              </a:rPr>
              <a:t>”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一般说来，两个 </a:t>
            </a:r>
            <a:r>
              <a:rPr lang="en-US" altLang="zh-CN" dirty="0" smtClean="0">
                <a:ea typeface="黑体" panose="02010609060101010101" pitchFamily="2" charset="-122"/>
              </a:rPr>
              <a:t>BGP </a:t>
            </a:r>
            <a:r>
              <a:rPr lang="zh-CN" altLang="en-US" dirty="0" smtClean="0">
                <a:ea typeface="黑体" panose="02010609060101010101" pitchFamily="2" charset="-122"/>
              </a:rPr>
              <a:t>发言人都是通过一个共享网络连接在一起的，而 </a:t>
            </a:r>
            <a:r>
              <a:rPr lang="en-US" altLang="zh-CN" dirty="0" smtClean="0">
                <a:ea typeface="黑体" panose="02010609060101010101" pitchFamily="2" charset="-122"/>
              </a:rPr>
              <a:t>BGP </a:t>
            </a:r>
            <a:r>
              <a:rPr lang="zh-CN" altLang="en-US" dirty="0" smtClean="0">
                <a:ea typeface="黑体" panose="02010609060101010101" pitchFamily="2" charset="-122"/>
              </a:rPr>
              <a:t>发言人往往就是 </a:t>
            </a:r>
            <a:r>
              <a:rPr lang="en-US" altLang="zh-CN" dirty="0" smtClean="0">
                <a:ea typeface="黑体" panose="02010609060101010101" pitchFamily="2" charset="-122"/>
              </a:rPr>
              <a:t>BGP </a:t>
            </a:r>
            <a:r>
              <a:rPr lang="zh-CN" altLang="en-US" dirty="0" smtClean="0">
                <a:ea typeface="黑体" panose="02010609060101010101" pitchFamily="2" charset="-122"/>
              </a:rPr>
              <a:t>边界路由器，但也可以不是 </a:t>
            </a:r>
            <a:r>
              <a:rPr lang="en-US" altLang="zh-CN" dirty="0" smtClean="0">
                <a:ea typeface="黑体" panose="02010609060101010101" pitchFamily="2" charset="-122"/>
              </a:rPr>
              <a:t>BGP </a:t>
            </a:r>
            <a:r>
              <a:rPr lang="zh-CN" altLang="en-US" dirty="0" smtClean="0">
                <a:ea typeface="黑体" panose="02010609060101010101" pitchFamily="2" charset="-122"/>
              </a:rPr>
              <a:t>边界路由器。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98659"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BGP </a:t>
            </a:r>
            <a:r>
              <a:rPr lang="zh-CN" altLang="en-US" dirty="0" smtClean="0">
                <a:ea typeface="黑体" panose="02010609060101010101" pitchFamily="2" charset="-122"/>
              </a:rPr>
              <a:t>交换路由信息</a:t>
            </a:r>
            <a:endParaRPr lang="zh-CN" altLang="en-US" dirty="0" smtClean="0">
              <a:ea typeface="黑体" panose="02010609060101010101" pitchFamily="2" charset="-122"/>
            </a:endParaRPr>
          </a:p>
        </p:txBody>
      </p:sp>
      <p:sp>
        <p:nvSpPr>
          <p:cNvPr id="603139" name="Rectangle 3"/>
          <p:cNvSpPr>
            <a:spLocks noGrp="1" noChangeArrowheads="1"/>
          </p:cNvSpPr>
          <p:nvPr>
            <p:ph type="body" idx="1"/>
          </p:nvPr>
        </p:nvSpPr>
        <p:spPr>
          <a:xfrm>
            <a:off x="897613" y="1895996"/>
            <a:ext cx="7893288" cy="4091940"/>
          </a:xfrm>
        </p:spPr>
        <p:txBody>
          <a:bodyPr/>
          <a:lstStyle/>
          <a:p>
            <a:pPr eaLnBrk="1" hangingPunct="1"/>
            <a:r>
              <a:rPr lang="zh-CN" altLang="en-US" sz="2800" dirty="0" smtClean="0">
                <a:ea typeface="黑体" panose="02010609060101010101" pitchFamily="2" charset="-122"/>
              </a:rPr>
              <a:t>一个 </a:t>
            </a:r>
            <a:r>
              <a:rPr lang="en-US" altLang="zh-CN" sz="2800" dirty="0" smtClean="0">
                <a:ea typeface="黑体" panose="02010609060101010101" pitchFamily="2" charset="-122"/>
              </a:rPr>
              <a:t>BGP </a:t>
            </a:r>
            <a:r>
              <a:rPr lang="zh-CN" altLang="en-US" sz="2800" dirty="0" smtClean="0">
                <a:ea typeface="黑体" panose="02010609060101010101" pitchFamily="2" charset="-122"/>
              </a:rPr>
              <a:t>发言人与其他自治系统中的 </a:t>
            </a:r>
            <a:r>
              <a:rPr lang="en-US" altLang="zh-CN" sz="2800" dirty="0" smtClean="0">
                <a:ea typeface="黑体" panose="02010609060101010101" pitchFamily="2" charset="-122"/>
              </a:rPr>
              <a:t>BGP </a:t>
            </a:r>
            <a:r>
              <a:rPr lang="zh-CN" altLang="en-US" sz="2800" dirty="0" smtClean="0">
                <a:ea typeface="黑体" panose="02010609060101010101" pitchFamily="2" charset="-122"/>
              </a:rPr>
              <a:t>发言人要交换路由信息，就要先建立 </a:t>
            </a:r>
            <a:r>
              <a:rPr lang="en-US" altLang="zh-CN" sz="2800" dirty="0" smtClean="0">
                <a:ea typeface="黑体" panose="02010609060101010101" pitchFamily="2" charset="-122"/>
              </a:rPr>
              <a:t>TCP </a:t>
            </a:r>
            <a:r>
              <a:rPr lang="zh-CN" altLang="en-US" sz="2800" dirty="0" smtClean="0">
                <a:ea typeface="黑体" panose="02010609060101010101" pitchFamily="2" charset="-122"/>
              </a:rPr>
              <a:t>连接，然后在此连接上交换 </a:t>
            </a:r>
            <a:r>
              <a:rPr lang="en-US" altLang="zh-CN" sz="2800" dirty="0" smtClean="0">
                <a:ea typeface="黑体" panose="02010609060101010101" pitchFamily="2" charset="-122"/>
              </a:rPr>
              <a:t>BGP </a:t>
            </a:r>
            <a:r>
              <a:rPr lang="zh-CN" altLang="en-US" sz="2800" dirty="0" smtClean="0">
                <a:ea typeface="黑体" panose="02010609060101010101" pitchFamily="2" charset="-122"/>
              </a:rPr>
              <a:t>报文以建立 </a:t>
            </a:r>
            <a:r>
              <a:rPr lang="en-US" altLang="zh-CN" sz="2800" dirty="0" smtClean="0">
                <a:ea typeface="黑体" panose="02010609060101010101" pitchFamily="2" charset="-122"/>
              </a:rPr>
              <a:t>BGP </a:t>
            </a:r>
            <a:r>
              <a:rPr lang="zh-CN" altLang="en-US" sz="2800" dirty="0" smtClean="0">
                <a:solidFill>
                  <a:schemeClr val="hlink"/>
                </a:solidFill>
                <a:ea typeface="黑体" panose="02010609060101010101" pitchFamily="2" charset="-122"/>
              </a:rPr>
              <a:t>会话</a:t>
            </a:r>
            <a:r>
              <a:rPr lang="en-US" altLang="zh-CN" sz="2800" dirty="0" smtClean="0">
                <a:ea typeface="黑体" panose="02010609060101010101" pitchFamily="2" charset="-122"/>
              </a:rPr>
              <a:t>(session)</a:t>
            </a:r>
            <a:r>
              <a:rPr lang="zh-CN" altLang="en-US" sz="2800" dirty="0" smtClean="0">
                <a:ea typeface="黑体" panose="02010609060101010101" pitchFamily="2" charset="-122"/>
              </a:rPr>
              <a:t>，利用 </a:t>
            </a:r>
            <a:r>
              <a:rPr lang="en-US" altLang="zh-CN" sz="2800" dirty="0" smtClean="0">
                <a:ea typeface="黑体" panose="02010609060101010101" pitchFamily="2" charset="-122"/>
              </a:rPr>
              <a:t>BGP </a:t>
            </a:r>
            <a:r>
              <a:rPr lang="zh-CN" altLang="en-US" sz="2800" dirty="0" smtClean="0">
                <a:ea typeface="黑体" panose="02010609060101010101" pitchFamily="2" charset="-122"/>
              </a:rPr>
              <a:t>会话交换路由信息。</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使用 </a:t>
            </a:r>
            <a:r>
              <a:rPr lang="en-US" altLang="zh-CN" sz="2800" dirty="0" smtClean="0">
                <a:ea typeface="黑体" panose="02010609060101010101" pitchFamily="2" charset="-122"/>
              </a:rPr>
              <a:t>TCP </a:t>
            </a:r>
            <a:r>
              <a:rPr lang="zh-CN" altLang="en-US" sz="2800" dirty="0" smtClean="0">
                <a:ea typeface="黑体" panose="02010609060101010101" pitchFamily="2" charset="-122"/>
              </a:rPr>
              <a:t>连接能提供可靠的服务，也简化了路由选择协议。</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使用 </a:t>
            </a:r>
            <a:r>
              <a:rPr lang="en-US" altLang="zh-CN" sz="2800" dirty="0" smtClean="0">
                <a:ea typeface="黑体" panose="02010609060101010101" pitchFamily="2" charset="-122"/>
              </a:rPr>
              <a:t>TCP </a:t>
            </a:r>
            <a:r>
              <a:rPr lang="zh-CN" altLang="en-US" sz="2800" dirty="0" smtClean="0">
                <a:ea typeface="黑体" panose="02010609060101010101" pitchFamily="2" charset="-122"/>
              </a:rPr>
              <a:t>连接交换路由信息的两个 </a:t>
            </a:r>
            <a:r>
              <a:rPr lang="en-US" altLang="zh-CN" sz="2800" dirty="0" smtClean="0">
                <a:ea typeface="黑体" panose="02010609060101010101" pitchFamily="2" charset="-122"/>
              </a:rPr>
              <a:t>BGP </a:t>
            </a:r>
            <a:r>
              <a:rPr lang="zh-CN" altLang="en-US" sz="2800" dirty="0" smtClean="0">
                <a:ea typeface="黑体" panose="02010609060101010101" pitchFamily="2" charset="-122"/>
              </a:rPr>
              <a:t>发言人，彼此成为对方的邻站或对等站。</a:t>
            </a:r>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sp>
        <p:nvSpPr>
          <p:cNvPr id="199683" name="Rectangle 2"/>
          <p:cNvSpPr>
            <a:spLocks noGrp="1" noChangeArrowheads="1"/>
          </p:cNvSpPr>
          <p:nvPr>
            <p:ph type="title"/>
          </p:nvPr>
        </p:nvSpPr>
        <p:spPr/>
        <p:txBody>
          <a:bodyPr>
            <a:normAutofit fontScale="90000"/>
          </a:bodyPr>
          <a:lstStyle/>
          <a:p>
            <a:pPr algn="ctr" eaLnBrk="1" hangingPunct="1"/>
            <a:r>
              <a:rPr lang="en-US" altLang="zh-CN" sz="4000" dirty="0" smtClean="0">
                <a:ea typeface="黑体" panose="02010609060101010101" pitchFamily="2" charset="-122"/>
              </a:rPr>
              <a:t>BGP </a:t>
            </a:r>
            <a:r>
              <a:rPr lang="zh-CN" altLang="en-US" sz="4000" dirty="0" smtClean="0">
                <a:ea typeface="黑体" panose="02010609060101010101" pitchFamily="2" charset="-122"/>
              </a:rPr>
              <a:t>发言人和</a:t>
            </a:r>
            <a:br>
              <a:rPr lang="zh-CN" altLang="en-US" sz="4000" dirty="0" smtClean="0">
                <a:ea typeface="黑体" panose="02010609060101010101" pitchFamily="2" charset="-122"/>
              </a:rPr>
            </a:br>
            <a:r>
              <a:rPr lang="zh-CN" altLang="en-US" sz="4000" dirty="0" smtClean="0">
                <a:ea typeface="黑体" panose="02010609060101010101" pitchFamily="2" charset="-122"/>
              </a:rPr>
              <a:t>自治系统 </a:t>
            </a:r>
            <a:r>
              <a:rPr lang="en-US" altLang="zh-CN" sz="4000" dirty="0" smtClean="0">
                <a:ea typeface="黑体" panose="02010609060101010101" pitchFamily="2" charset="-122"/>
              </a:rPr>
              <a:t>AS </a:t>
            </a:r>
            <a:r>
              <a:rPr lang="zh-CN" altLang="en-US" sz="4000" dirty="0" smtClean="0">
                <a:ea typeface="黑体" panose="02010609060101010101" pitchFamily="2" charset="-122"/>
              </a:rPr>
              <a:t>的关系 </a:t>
            </a:r>
            <a:endParaRPr lang="zh-CN" altLang="en-US" sz="4000" dirty="0" smtClean="0">
              <a:ea typeface="黑体" panose="02010609060101010101" pitchFamily="2" charset="-122"/>
            </a:endParaRPr>
          </a:p>
        </p:txBody>
      </p:sp>
      <p:sp>
        <p:nvSpPr>
          <p:cNvPr id="604163" name="Oval 3"/>
          <p:cNvSpPr>
            <a:spLocks noChangeArrowheads="1"/>
          </p:cNvSpPr>
          <p:nvPr/>
        </p:nvSpPr>
        <p:spPr bwMode="auto">
          <a:xfrm>
            <a:off x="5140295" y="2049128"/>
            <a:ext cx="3728177" cy="197493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604164" name="Oval 4"/>
          <p:cNvSpPr>
            <a:spLocks noChangeArrowheads="1"/>
          </p:cNvSpPr>
          <p:nvPr/>
        </p:nvSpPr>
        <p:spPr bwMode="auto">
          <a:xfrm>
            <a:off x="250128" y="2049128"/>
            <a:ext cx="3020536" cy="197493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99686" name="Line 5"/>
          <p:cNvSpPr>
            <a:spLocks noChangeShapeType="1"/>
          </p:cNvSpPr>
          <p:nvPr/>
        </p:nvSpPr>
        <p:spPr bwMode="auto">
          <a:xfrm flipV="1">
            <a:off x="5271691" y="2746905"/>
            <a:ext cx="334033" cy="47202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04166" name="Oval 6"/>
          <p:cNvSpPr>
            <a:spLocks noChangeArrowheads="1"/>
          </p:cNvSpPr>
          <p:nvPr/>
        </p:nvSpPr>
        <p:spPr bwMode="auto">
          <a:xfrm>
            <a:off x="501841" y="4556072"/>
            <a:ext cx="668064" cy="719878"/>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604167" name="Oval 7"/>
          <p:cNvSpPr>
            <a:spLocks noChangeArrowheads="1"/>
          </p:cNvSpPr>
          <p:nvPr/>
        </p:nvSpPr>
        <p:spPr bwMode="auto">
          <a:xfrm>
            <a:off x="6946601" y="5181230"/>
            <a:ext cx="668064" cy="719878"/>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99689" name="Line 8"/>
          <p:cNvSpPr>
            <a:spLocks noChangeShapeType="1"/>
          </p:cNvSpPr>
          <p:nvPr/>
        </p:nvSpPr>
        <p:spPr bwMode="auto">
          <a:xfrm>
            <a:off x="3270665" y="3359432"/>
            <a:ext cx="668064" cy="664625"/>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0" name="Line 9"/>
          <p:cNvSpPr>
            <a:spLocks noChangeShapeType="1"/>
          </p:cNvSpPr>
          <p:nvPr/>
        </p:nvSpPr>
        <p:spPr bwMode="auto">
          <a:xfrm flipH="1">
            <a:off x="4337668" y="3359432"/>
            <a:ext cx="802627" cy="664625"/>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1" name="Line 10"/>
          <p:cNvSpPr>
            <a:spLocks noChangeShapeType="1"/>
          </p:cNvSpPr>
          <p:nvPr/>
        </p:nvSpPr>
        <p:spPr bwMode="auto">
          <a:xfrm flipH="1">
            <a:off x="1003680" y="4137723"/>
            <a:ext cx="585743" cy="475182"/>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2" name="Line 11"/>
          <p:cNvSpPr>
            <a:spLocks noChangeShapeType="1"/>
          </p:cNvSpPr>
          <p:nvPr/>
        </p:nvSpPr>
        <p:spPr bwMode="auto">
          <a:xfrm>
            <a:off x="3371983" y="3250504"/>
            <a:ext cx="1621084" cy="0"/>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3" name="Line 12"/>
          <p:cNvSpPr>
            <a:spLocks noChangeShapeType="1"/>
          </p:cNvSpPr>
          <p:nvPr/>
        </p:nvSpPr>
        <p:spPr bwMode="auto">
          <a:xfrm>
            <a:off x="6191467" y="5181230"/>
            <a:ext cx="753551" cy="191021"/>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4" name="Line 13"/>
          <p:cNvSpPr>
            <a:spLocks noChangeShapeType="1"/>
          </p:cNvSpPr>
          <p:nvPr/>
        </p:nvSpPr>
        <p:spPr bwMode="auto">
          <a:xfrm>
            <a:off x="1171487" y="4991788"/>
            <a:ext cx="751968" cy="664625"/>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5" name="Line 14"/>
          <p:cNvSpPr>
            <a:spLocks noChangeShapeType="1"/>
          </p:cNvSpPr>
          <p:nvPr/>
        </p:nvSpPr>
        <p:spPr bwMode="auto">
          <a:xfrm flipH="1">
            <a:off x="0" y="5129134"/>
            <a:ext cx="609490" cy="715142"/>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6" name="Line 15"/>
          <p:cNvSpPr>
            <a:spLocks noChangeShapeType="1"/>
          </p:cNvSpPr>
          <p:nvPr/>
        </p:nvSpPr>
        <p:spPr bwMode="auto">
          <a:xfrm flipV="1">
            <a:off x="6357691" y="5751134"/>
            <a:ext cx="652233" cy="378883"/>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7" name="Line 16"/>
          <p:cNvSpPr>
            <a:spLocks noChangeShapeType="1"/>
          </p:cNvSpPr>
          <p:nvPr/>
        </p:nvSpPr>
        <p:spPr bwMode="auto">
          <a:xfrm>
            <a:off x="7614665" y="5560113"/>
            <a:ext cx="751968" cy="191021"/>
          </a:xfrm>
          <a:prstGeom prst="line">
            <a:avLst/>
          </a:prstGeom>
          <a:noFill/>
          <a:ln w="57150">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99698" name="Text Box 17"/>
          <p:cNvSpPr txBox="1">
            <a:spLocks noChangeArrowheads="1"/>
          </p:cNvSpPr>
          <p:nvPr/>
        </p:nvSpPr>
        <p:spPr bwMode="auto">
          <a:xfrm>
            <a:off x="1543514" y="4126672"/>
            <a:ext cx="1548262" cy="396249"/>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BGP </a:t>
            </a:r>
            <a:r>
              <a:rPr kumimoji="1" lang="zh-CN" altLang="en-US" sz="2000" dirty="0">
                <a:solidFill>
                  <a:srgbClr val="333399"/>
                </a:solidFill>
                <a:latin typeface="Arial" panose="020B0604020202020204" pitchFamily="34" charset="0"/>
                <a:ea typeface="黑体" panose="02010609060101010101" pitchFamily="2" charset="-122"/>
              </a:rPr>
              <a:t>发言人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9699" name="Text Box 18"/>
          <p:cNvSpPr txBox="1">
            <a:spLocks noChangeArrowheads="1"/>
          </p:cNvSpPr>
          <p:nvPr/>
        </p:nvSpPr>
        <p:spPr bwMode="auto">
          <a:xfrm>
            <a:off x="3323525" y="2557462"/>
            <a:ext cx="953368" cy="645961"/>
          </a:xfrm>
          <a:prstGeom prst="rect">
            <a:avLst/>
          </a:prstGeom>
          <a:noFill/>
          <a:ln w="9525">
            <a:noFill/>
            <a:miter lim="800000"/>
          </a:ln>
        </p:spPr>
        <p:txBody>
          <a:bodyPr wrap="none" lIns="91074" tIns="45537" rIns="91074" bIns="45537">
            <a:spAutoFit/>
          </a:bodyPr>
          <a:lstStyle/>
          <a:p>
            <a:pPr algn="ctr">
              <a:lnSpc>
                <a:spcPct val="90000"/>
              </a:lnSpc>
            </a:pPr>
            <a:r>
              <a:rPr kumimoji="1" lang="en-US" altLang="zh-CN" sz="2000" dirty="0">
                <a:solidFill>
                  <a:srgbClr val="333399"/>
                </a:solidFill>
                <a:latin typeface="Arial" panose="020B0604020202020204" pitchFamily="34" charset="0"/>
                <a:ea typeface="黑体" panose="02010609060101010101" pitchFamily="2" charset="-122"/>
              </a:rPr>
              <a:t>BGP</a:t>
            </a:r>
            <a:endParaRPr kumimoji="1" lang="en-US" altLang="zh-CN" sz="2000" dirty="0">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发言人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9700" name="Text Box 19"/>
          <p:cNvSpPr txBox="1">
            <a:spLocks noChangeArrowheads="1"/>
          </p:cNvSpPr>
          <p:nvPr/>
        </p:nvSpPr>
        <p:spPr bwMode="auto">
          <a:xfrm>
            <a:off x="4516558" y="3768311"/>
            <a:ext cx="1548262" cy="396248"/>
          </a:xfrm>
          <a:prstGeom prst="rect">
            <a:avLst/>
          </a:prstGeom>
          <a:solidFill>
            <a:schemeClr val="bg1">
              <a:alpha val="50195"/>
            </a:schemeClr>
          </a:solid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BGP </a:t>
            </a:r>
            <a:r>
              <a:rPr kumimoji="1" lang="zh-CN" altLang="en-US" sz="2000" dirty="0">
                <a:solidFill>
                  <a:srgbClr val="333399"/>
                </a:solidFill>
                <a:latin typeface="Arial" panose="020B0604020202020204" pitchFamily="34" charset="0"/>
                <a:ea typeface="黑体" panose="02010609060101010101" pitchFamily="2" charset="-122"/>
              </a:rPr>
              <a:t>发言人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9701" name="Text Box 20"/>
          <p:cNvSpPr txBox="1">
            <a:spLocks noChangeArrowheads="1"/>
          </p:cNvSpPr>
          <p:nvPr/>
        </p:nvSpPr>
        <p:spPr bwMode="auto">
          <a:xfrm>
            <a:off x="5995164" y="4556073"/>
            <a:ext cx="1561099"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BGP </a:t>
            </a:r>
            <a:r>
              <a:rPr kumimoji="1" lang="zh-CN" altLang="en-US" sz="2000" dirty="0">
                <a:solidFill>
                  <a:srgbClr val="333399"/>
                </a:solidFill>
                <a:latin typeface="Arial" panose="020B0604020202020204" pitchFamily="34" charset="0"/>
                <a:ea typeface="黑体" panose="02010609060101010101" pitchFamily="2" charset="-122"/>
              </a:rPr>
              <a:t>发言人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9702" name="Text Box 21"/>
          <p:cNvSpPr txBox="1">
            <a:spLocks noChangeArrowheads="1"/>
          </p:cNvSpPr>
          <p:nvPr/>
        </p:nvSpPr>
        <p:spPr bwMode="auto">
          <a:xfrm>
            <a:off x="4242509" y="2415382"/>
            <a:ext cx="953368" cy="645961"/>
          </a:xfrm>
          <a:prstGeom prst="rect">
            <a:avLst/>
          </a:prstGeom>
          <a:noFill/>
          <a:ln w="9525">
            <a:noFill/>
            <a:miter lim="800000"/>
          </a:ln>
        </p:spPr>
        <p:txBody>
          <a:bodyPr wrap="none" lIns="91074" tIns="45537" rIns="91074" bIns="45537">
            <a:spAutoFit/>
          </a:bodyPr>
          <a:lstStyle/>
          <a:p>
            <a:pPr algn="ctr">
              <a:lnSpc>
                <a:spcPct val="90000"/>
              </a:lnSpc>
            </a:pPr>
            <a:r>
              <a:rPr kumimoji="1" lang="en-US" altLang="zh-CN" sz="2000" dirty="0">
                <a:solidFill>
                  <a:srgbClr val="333399"/>
                </a:solidFill>
                <a:latin typeface="Arial" panose="020B0604020202020204" pitchFamily="34" charset="0"/>
                <a:ea typeface="黑体" panose="02010609060101010101" pitchFamily="2" charset="-122"/>
              </a:rPr>
              <a:t>BGP</a:t>
            </a:r>
            <a:endParaRPr kumimoji="1" lang="en-US" altLang="zh-CN" sz="2000" dirty="0">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发言人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9703" name="Line 22"/>
          <p:cNvSpPr>
            <a:spLocks noChangeShapeType="1"/>
          </p:cNvSpPr>
          <p:nvPr/>
        </p:nvSpPr>
        <p:spPr bwMode="auto">
          <a:xfrm>
            <a:off x="5341347" y="3242610"/>
            <a:ext cx="934023" cy="35678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04" name="Line 23"/>
          <p:cNvSpPr>
            <a:spLocks noChangeShapeType="1"/>
          </p:cNvSpPr>
          <p:nvPr/>
        </p:nvSpPr>
        <p:spPr bwMode="auto">
          <a:xfrm>
            <a:off x="4206271" y="4172454"/>
            <a:ext cx="398939" cy="66620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604184" name="Oval 24"/>
          <p:cNvSpPr>
            <a:spLocks noChangeArrowheads="1"/>
          </p:cNvSpPr>
          <p:nvPr/>
        </p:nvSpPr>
        <p:spPr bwMode="auto">
          <a:xfrm>
            <a:off x="2593102" y="4099834"/>
            <a:ext cx="3430557" cy="2031761"/>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99706" name="Line 25"/>
          <p:cNvSpPr>
            <a:spLocks noChangeShapeType="1"/>
          </p:cNvSpPr>
          <p:nvPr/>
        </p:nvSpPr>
        <p:spPr bwMode="auto">
          <a:xfrm>
            <a:off x="5103883" y="4612905"/>
            <a:ext cx="835872" cy="378883"/>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07" name="Line 26"/>
          <p:cNvSpPr>
            <a:spLocks noChangeShapeType="1"/>
          </p:cNvSpPr>
          <p:nvPr/>
        </p:nvSpPr>
        <p:spPr bwMode="auto">
          <a:xfrm flipH="1">
            <a:off x="5103884" y="4991788"/>
            <a:ext cx="1003679" cy="75934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08" name="Line 27"/>
          <p:cNvSpPr>
            <a:spLocks noChangeShapeType="1"/>
          </p:cNvSpPr>
          <p:nvPr/>
        </p:nvSpPr>
        <p:spPr bwMode="auto">
          <a:xfrm>
            <a:off x="4266429" y="4897067"/>
            <a:ext cx="669647" cy="66304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09" name="Line 28"/>
          <p:cNvSpPr>
            <a:spLocks noChangeShapeType="1"/>
          </p:cNvSpPr>
          <p:nvPr/>
        </p:nvSpPr>
        <p:spPr bwMode="auto">
          <a:xfrm flipV="1">
            <a:off x="4351916" y="4706048"/>
            <a:ext cx="666481" cy="19102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0" name="Line 29"/>
          <p:cNvSpPr>
            <a:spLocks noChangeShapeType="1"/>
          </p:cNvSpPr>
          <p:nvPr/>
        </p:nvSpPr>
        <p:spPr bwMode="auto">
          <a:xfrm flipH="1">
            <a:off x="3180429" y="4897068"/>
            <a:ext cx="1086000" cy="14839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1" name="Line 30"/>
          <p:cNvSpPr>
            <a:spLocks noChangeShapeType="1"/>
          </p:cNvSpPr>
          <p:nvPr/>
        </p:nvSpPr>
        <p:spPr bwMode="auto">
          <a:xfrm>
            <a:off x="3180429" y="5088088"/>
            <a:ext cx="666481" cy="75934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2" name="Line 31"/>
          <p:cNvSpPr>
            <a:spLocks noChangeShapeType="1"/>
          </p:cNvSpPr>
          <p:nvPr/>
        </p:nvSpPr>
        <p:spPr bwMode="auto">
          <a:xfrm flipV="1">
            <a:off x="3932397" y="5751134"/>
            <a:ext cx="1003679" cy="9629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3" name="Line 32"/>
          <p:cNvSpPr>
            <a:spLocks noChangeShapeType="1"/>
          </p:cNvSpPr>
          <p:nvPr/>
        </p:nvSpPr>
        <p:spPr bwMode="auto">
          <a:xfrm>
            <a:off x="6945018" y="2555885"/>
            <a:ext cx="381524" cy="120295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4" name="Line 33"/>
          <p:cNvSpPr>
            <a:spLocks noChangeShapeType="1"/>
          </p:cNvSpPr>
          <p:nvPr/>
        </p:nvSpPr>
        <p:spPr bwMode="auto">
          <a:xfrm>
            <a:off x="6357691" y="3599392"/>
            <a:ext cx="921359" cy="191021"/>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5" name="Line 34"/>
          <p:cNvSpPr>
            <a:spLocks noChangeShapeType="1"/>
          </p:cNvSpPr>
          <p:nvPr/>
        </p:nvSpPr>
        <p:spPr bwMode="auto">
          <a:xfrm>
            <a:off x="7027338" y="2333290"/>
            <a:ext cx="753551" cy="9630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6" name="Line 35"/>
          <p:cNvSpPr>
            <a:spLocks noChangeShapeType="1"/>
          </p:cNvSpPr>
          <p:nvPr/>
        </p:nvSpPr>
        <p:spPr bwMode="auto">
          <a:xfrm>
            <a:off x="2677006" y="2619032"/>
            <a:ext cx="392606" cy="4436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7" name="Line 36"/>
          <p:cNvSpPr>
            <a:spLocks noChangeShapeType="1"/>
          </p:cNvSpPr>
          <p:nvPr/>
        </p:nvSpPr>
        <p:spPr bwMode="auto">
          <a:xfrm flipV="1">
            <a:off x="2091263" y="3211037"/>
            <a:ext cx="978350" cy="35678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18" name="Line 37"/>
          <p:cNvSpPr>
            <a:spLocks noChangeShapeType="1"/>
          </p:cNvSpPr>
          <p:nvPr/>
        </p:nvSpPr>
        <p:spPr bwMode="auto">
          <a:xfrm flipH="1">
            <a:off x="1757230" y="3567818"/>
            <a:ext cx="334033" cy="47518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99719" name="Line 38"/>
          <p:cNvSpPr>
            <a:spLocks noChangeShapeType="1"/>
          </p:cNvSpPr>
          <p:nvPr/>
        </p:nvSpPr>
        <p:spPr bwMode="auto">
          <a:xfrm flipV="1">
            <a:off x="919776" y="3567818"/>
            <a:ext cx="1089166" cy="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20" name="Line 39"/>
          <p:cNvSpPr>
            <a:spLocks noChangeShapeType="1"/>
          </p:cNvSpPr>
          <p:nvPr/>
        </p:nvSpPr>
        <p:spPr bwMode="auto">
          <a:xfrm>
            <a:off x="751968" y="2903194"/>
            <a:ext cx="132980"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21" name="Line 40"/>
          <p:cNvSpPr>
            <a:spLocks noChangeShapeType="1"/>
          </p:cNvSpPr>
          <p:nvPr/>
        </p:nvSpPr>
        <p:spPr bwMode="auto">
          <a:xfrm flipV="1">
            <a:off x="751969" y="2333290"/>
            <a:ext cx="921359" cy="475183"/>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22" name="Line 41"/>
          <p:cNvSpPr>
            <a:spLocks noChangeShapeType="1"/>
          </p:cNvSpPr>
          <p:nvPr/>
        </p:nvSpPr>
        <p:spPr bwMode="auto">
          <a:xfrm>
            <a:off x="1673328" y="2333290"/>
            <a:ext cx="837454" cy="28574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23" name="Line 42"/>
          <p:cNvSpPr>
            <a:spLocks noChangeShapeType="1"/>
          </p:cNvSpPr>
          <p:nvPr/>
        </p:nvSpPr>
        <p:spPr bwMode="auto">
          <a:xfrm flipV="1">
            <a:off x="6107563" y="2364863"/>
            <a:ext cx="751968" cy="191021"/>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24" name="Line 43"/>
          <p:cNvSpPr>
            <a:spLocks noChangeShapeType="1"/>
          </p:cNvSpPr>
          <p:nvPr/>
        </p:nvSpPr>
        <p:spPr bwMode="auto">
          <a:xfrm>
            <a:off x="6107562" y="2650606"/>
            <a:ext cx="335615" cy="85564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pic>
        <p:nvPicPr>
          <p:cNvPr id="199725" name="Picture 44"/>
          <p:cNvPicPr>
            <a:picLocks noChangeArrowheads="1"/>
          </p:cNvPicPr>
          <p:nvPr/>
        </p:nvPicPr>
        <p:blipFill>
          <a:blip r:embed="rId1" cstate="print"/>
          <a:srcRect/>
          <a:stretch>
            <a:fillRect/>
          </a:stretch>
        </p:blipFill>
        <p:spPr bwMode="auto">
          <a:xfrm>
            <a:off x="1505520" y="3853560"/>
            <a:ext cx="457513" cy="337838"/>
          </a:xfrm>
          <a:prstGeom prst="rect">
            <a:avLst/>
          </a:prstGeom>
          <a:noFill/>
          <a:ln w="12699">
            <a:noFill/>
            <a:miter lim="800000"/>
            <a:headEnd/>
            <a:tailEnd/>
          </a:ln>
        </p:spPr>
      </p:pic>
      <p:pic>
        <p:nvPicPr>
          <p:cNvPr id="199726" name="Picture 45"/>
          <p:cNvPicPr>
            <a:picLocks noChangeArrowheads="1"/>
          </p:cNvPicPr>
          <p:nvPr/>
        </p:nvPicPr>
        <p:blipFill>
          <a:blip r:embed="rId1" cstate="print"/>
          <a:srcRect/>
          <a:stretch>
            <a:fillRect/>
          </a:stretch>
        </p:blipFill>
        <p:spPr bwMode="auto">
          <a:xfrm>
            <a:off x="5007315" y="3062640"/>
            <a:ext cx="455930" cy="340995"/>
          </a:xfrm>
          <a:prstGeom prst="rect">
            <a:avLst/>
          </a:prstGeom>
          <a:noFill/>
          <a:ln w="12699">
            <a:noFill/>
            <a:miter lim="800000"/>
            <a:headEnd/>
            <a:tailEnd/>
          </a:ln>
        </p:spPr>
      </p:pic>
      <p:pic>
        <p:nvPicPr>
          <p:cNvPr id="199727" name="Picture 46"/>
          <p:cNvPicPr>
            <a:picLocks noChangeArrowheads="1"/>
          </p:cNvPicPr>
          <p:nvPr/>
        </p:nvPicPr>
        <p:blipFill>
          <a:blip r:embed="rId1" cstate="print"/>
          <a:srcRect/>
          <a:stretch>
            <a:fillRect/>
          </a:stretch>
        </p:blipFill>
        <p:spPr bwMode="auto">
          <a:xfrm>
            <a:off x="2936633" y="3062640"/>
            <a:ext cx="455930" cy="340995"/>
          </a:xfrm>
          <a:prstGeom prst="rect">
            <a:avLst/>
          </a:prstGeom>
          <a:noFill/>
          <a:ln w="12699">
            <a:noFill/>
            <a:miter lim="800000"/>
            <a:headEnd/>
            <a:tailEnd/>
          </a:ln>
        </p:spPr>
      </p:pic>
      <p:pic>
        <p:nvPicPr>
          <p:cNvPr id="199728" name="Picture 47"/>
          <p:cNvPicPr>
            <a:picLocks noChangeArrowheads="1"/>
          </p:cNvPicPr>
          <p:nvPr/>
        </p:nvPicPr>
        <p:blipFill>
          <a:blip r:embed="rId1" cstate="print"/>
          <a:srcRect/>
          <a:stretch>
            <a:fillRect/>
          </a:stretch>
        </p:blipFill>
        <p:spPr bwMode="auto">
          <a:xfrm>
            <a:off x="3682268" y="5751134"/>
            <a:ext cx="345114" cy="217858"/>
          </a:xfrm>
          <a:prstGeom prst="rect">
            <a:avLst/>
          </a:prstGeom>
          <a:noFill/>
          <a:ln w="12699">
            <a:noFill/>
            <a:miter lim="800000"/>
            <a:headEnd/>
            <a:tailEnd/>
          </a:ln>
        </p:spPr>
      </p:pic>
      <p:pic>
        <p:nvPicPr>
          <p:cNvPr id="199729" name="Picture 48"/>
          <p:cNvPicPr>
            <a:picLocks noChangeArrowheads="1"/>
          </p:cNvPicPr>
          <p:nvPr/>
        </p:nvPicPr>
        <p:blipFill>
          <a:blip r:embed="rId1" cstate="print"/>
          <a:srcRect/>
          <a:stretch>
            <a:fillRect/>
          </a:stretch>
        </p:blipFill>
        <p:spPr bwMode="auto">
          <a:xfrm>
            <a:off x="751969" y="3474677"/>
            <a:ext cx="345114" cy="216279"/>
          </a:xfrm>
          <a:prstGeom prst="rect">
            <a:avLst/>
          </a:prstGeom>
          <a:noFill/>
          <a:ln w="12699">
            <a:noFill/>
            <a:miter lim="800000"/>
            <a:headEnd/>
            <a:tailEnd/>
          </a:ln>
        </p:spPr>
      </p:pic>
      <p:grpSp>
        <p:nvGrpSpPr>
          <p:cNvPr id="2" name="Group 49"/>
          <p:cNvGrpSpPr/>
          <p:nvPr/>
        </p:nvGrpSpPr>
        <p:grpSpPr bwMode="auto">
          <a:xfrm>
            <a:off x="2259070" y="2333290"/>
            <a:ext cx="601574" cy="519386"/>
            <a:chOff x="2949" y="196"/>
            <a:chExt cx="941" cy="598"/>
          </a:xfrm>
        </p:grpSpPr>
        <p:sp>
          <p:nvSpPr>
            <p:cNvPr id="199856" name="Oval 5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7"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8"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9"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60" name="Oval 5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61"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62" name="Oval 5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63"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64" name="Freeform 5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65" name="Freeform 5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66" name="Freeform 6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3" name="Group 61"/>
          <p:cNvGrpSpPr/>
          <p:nvPr/>
        </p:nvGrpSpPr>
        <p:grpSpPr bwMode="auto">
          <a:xfrm>
            <a:off x="417936" y="2619032"/>
            <a:ext cx="601574" cy="517807"/>
            <a:chOff x="2949" y="196"/>
            <a:chExt cx="941" cy="598"/>
          </a:xfrm>
        </p:grpSpPr>
        <p:sp>
          <p:nvSpPr>
            <p:cNvPr id="199845" name="Oval 6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6"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7"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8" name="Oval 6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9" name="Oval 6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0"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1" name="Oval 6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2" name="Oval 6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53" name="Freeform 7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54" name="Freeform 7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55" name="Freeform 7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4" name="Group 73"/>
          <p:cNvGrpSpPr/>
          <p:nvPr/>
        </p:nvGrpSpPr>
        <p:grpSpPr bwMode="auto">
          <a:xfrm>
            <a:off x="4684365" y="5465392"/>
            <a:ext cx="603157" cy="519386"/>
            <a:chOff x="2949" y="196"/>
            <a:chExt cx="941" cy="598"/>
          </a:xfrm>
        </p:grpSpPr>
        <p:sp>
          <p:nvSpPr>
            <p:cNvPr id="199834" name="Oval 7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5"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6"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7" name="Oval 7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8" name="Oval 7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9"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0" name="Oval 8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1" name="Oval 8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42" name="Freeform 8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43" name="Freeform 8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44" name="Freeform 8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5" name="Group 85"/>
          <p:cNvGrpSpPr/>
          <p:nvPr/>
        </p:nvGrpSpPr>
        <p:grpSpPr bwMode="auto">
          <a:xfrm>
            <a:off x="6609403" y="2145428"/>
            <a:ext cx="601574" cy="519385"/>
            <a:chOff x="2949" y="196"/>
            <a:chExt cx="941" cy="598"/>
          </a:xfrm>
        </p:grpSpPr>
        <p:sp>
          <p:nvSpPr>
            <p:cNvPr id="199823" name="Oval 8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4"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5"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6" name="Oval 8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7" name="Oval 9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8"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9" name="Oval 9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0" name="Oval 9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31" name="Freeform 9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32" name="Freeform 9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33" name="Freeform 9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6" name="Group 97"/>
          <p:cNvGrpSpPr/>
          <p:nvPr/>
        </p:nvGrpSpPr>
        <p:grpSpPr bwMode="auto">
          <a:xfrm>
            <a:off x="6107562" y="3283656"/>
            <a:ext cx="601574" cy="519386"/>
            <a:chOff x="2949" y="196"/>
            <a:chExt cx="941" cy="598"/>
          </a:xfrm>
        </p:grpSpPr>
        <p:sp>
          <p:nvSpPr>
            <p:cNvPr id="199812" name="Oval 98"/>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3"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4"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5" name="Oval 101"/>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6" name="Oval 102"/>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7"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8" name="Oval 104"/>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19" name="Oval 105"/>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20" name="Freeform 10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21" name="Freeform 10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22" name="Freeform 10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99735" name="Text Box 109"/>
          <p:cNvSpPr txBox="1">
            <a:spLocks noChangeArrowheads="1"/>
          </p:cNvSpPr>
          <p:nvPr/>
        </p:nvSpPr>
        <p:spPr bwMode="auto">
          <a:xfrm>
            <a:off x="1171487" y="2600088"/>
            <a:ext cx="621547"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99736" name="Text Box 110"/>
          <p:cNvSpPr txBox="1">
            <a:spLocks noChangeArrowheads="1"/>
          </p:cNvSpPr>
          <p:nvPr/>
        </p:nvSpPr>
        <p:spPr bwMode="auto">
          <a:xfrm>
            <a:off x="3587283" y="4402941"/>
            <a:ext cx="621547"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3</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99737" name="Text Box 111"/>
          <p:cNvSpPr txBox="1">
            <a:spLocks noChangeArrowheads="1"/>
          </p:cNvSpPr>
          <p:nvPr/>
        </p:nvSpPr>
        <p:spPr bwMode="auto">
          <a:xfrm>
            <a:off x="7195146" y="2664813"/>
            <a:ext cx="621547"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99738" name="Text Box 112"/>
          <p:cNvSpPr txBox="1">
            <a:spLocks noChangeArrowheads="1"/>
          </p:cNvSpPr>
          <p:nvPr/>
        </p:nvSpPr>
        <p:spPr bwMode="auto">
          <a:xfrm>
            <a:off x="7032087" y="5343835"/>
            <a:ext cx="621547"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5</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199739" name="Text Box 113"/>
          <p:cNvSpPr txBox="1">
            <a:spLocks noChangeArrowheads="1"/>
          </p:cNvSpPr>
          <p:nvPr/>
        </p:nvSpPr>
        <p:spPr bwMode="auto">
          <a:xfrm>
            <a:off x="568330" y="4736042"/>
            <a:ext cx="621547"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pic>
        <p:nvPicPr>
          <p:cNvPr id="199740" name="Picture 114"/>
          <p:cNvPicPr>
            <a:picLocks noChangeArrowheads="1"/>
          </p:cNvPicPr>
          <p:nvPr/>
        </p:nvPicPr>
        <p:blipFill>
          <a:blip r:embed="rId1" cstate="print"/>
          <a:srcRect/>
          <a:stretch>
            <a:fillRect/>
          </a:stretch>
        </p:blipFill>
        <p:spPr bwMode="auto">
          <a:xfrm>
            <a:off x="5773531" y="4897067"/>
            <a:ext cx="457513" cy="339417"/>
          </a:xfrm>
          <a:prstGeom prst="rect">
            <a:avLst/>
          </a:prstGeom>
          <a:noFill/>
          <a:ln w="12699">
            <a:noFill/>
            <a:miter lim="800000"/>
            <a:headEnd/>
            <a:tailEnd/>
          </a:ln>
        </p:spPr>
      </p:pic>
      <p:sp>
        <p:nvSpPr>
          <p:cNvPr id="199741" name="Line 115"/>
          <p:cNvSpPr>
            <a:spLocks noChangeShapeType="1"/>
          </p:cNvSpPr>
          <p:nvPr/>
        </p:nvSpPr>
        <p:spPr bwMode="auto">
          <a:xfrm>
            <a:off x="4206271" y="4172454"/>
            <a:ext cx="815291" cy="34415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7" name="Group 116"/>
          <p:cNvGrpSpPr/>
          <p:nvPr/>
        </p:nvGrpSpPr>
        <p:grpSpPr bwMode="auto">
          <a:xfrm>
            <a:off x="4768268" y="4327164"/>
            <a:ext cx="601574" cy="517807"/>
            <a:chOff x="2949" y="196"/>
            <a:chExt cx="941" cy="598"/>
          </a:xfrm>
        </p:grpSpPr>
        <p:sp>
          <p:nvSpPr>
            <p:cNvPr id="199801" name="Oval 117"/>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2"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3"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4" name="Oval 120"/>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5" name="Oval 121"/>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6"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7" name="Oval 123"/>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8" name="Oval 124"/>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809" name="Freeform 1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10" name="Freeform 1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11" name="Freeform 1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pic>
        <p:nvPicPr>
          <p:cNvPr id="199743" name="Picture 128"/>
          <p:cNvPicPr>
            <a:picLocks noChangeArrowheads="1"/>
          </p:cNvPicPr>
          <p:nvPr/>
        </p:nvPicPr>
        <p:blipFill>
          <a:blip r:embed="rId1" cstate="print"/>
          <a:srcRect/>
          <a:stretch>
            <a:fillRect/>
          </a:stretch>
        </p:blipFill>
        <p:spPr bwMode="auto">
          <a:xfrm>
            <a:off x="3938728" y="3951438"/>
            <a:ext cx="457514" cy="339416"/>
          </a:xfrm>
          <a:prstGeom prst="rect">
            <a:avLst/>
          </a:prstGeom>
          <a:noFill/>
          <a:ln w="12699">
            <a:noFill/>
            <a:miter lim="800000"/>
            <a:headEnd/>
            <a:tailEnd/>
          </a:ln>
        </p:spPr>
      </p:pic>
      <p:pic>
        <p:nvPicPr>
          <p:cNvPr id="199744" name="Picture 129"/>
          <p:cNvPicPr>
            <a:picLocks noChangeArrowheads="1"/>
          </p:cNvPicPr>
          <p:nvPr/>
        </p:nvPicPr>
        <p:blipFill>
          <a:blip r:embed="rId1" cstate="print"/>
          <a:srcRect/>
          <a:stretch>
            <a:fillRect/>
          </a:stretch>
        </p:blipFill>
        <p:spPr bwMode="auto">
          <a:xfrm>
            <a:off x="4100204" y="4802346"/>
            <a:ext cx="345114" cy="216280"/>
          </a:xfrm>
          <a:prstGeom prst="rect">
            <a:avLst/>
          </a:prstGeom>
          <a:noFill/>
          <a:ln w="12699">
            <a:noFill/>
            <a:miter lim="800000"/>
            <a:headEnd/>
            <a:tailEnd/>
          </a:ln>
        </p:spPr>
      </p:pic>
      <p:grpSp>
        <p:nvGrpSpPr>
          <p:cNvPr id="8" name="Group 130"/>
          <p:cNvGrpSpPr/>
          <p:nvPr/>
        </p:nvGrpSpPr>
        <p:grpSpPr bwMode="auto">
          <a:xfrm>
            <a:off x="2760910" y="4802346"/>
            <a:ext cx="601574" cy="519386"/>
            <a:chOff x="2949" y="196"/>
            <a:chExt cx="941" cy="598"/>
          </a:xfrm>
        </p:grpSpPr>
        <p:sp>
          <p:nvSpPr>
            <p:cNvPr id="199790" name="Oval 131"/>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1"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2"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3" name="Oval 134"/>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4" name="Oval 135"/>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5"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6" name="Oval 137"/>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7" name="Oval 138"/>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98" name="Freeform 13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99" name="Freeform 14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800" name="Freeform 14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99746" name="Line 142"/>
          <p:cNvSpPr>
            <a:spLocks noChangeShapeType="1"/>
          </p:cNvSpPr>
          <p:nvPr/>
        </p:nvSpPr>
        <p:spPr bwMode="auto">
          <a:xfrm>
            <a:off x="1673327" y="2333290"/>
            <a:ext cx="501839" cy="114138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pic>
        <p:nvPicPr>
          <p:cNvPr id="199747" name="Picture 143"/>
          <p:cNvPicPr>
            <a:picLocks noChangeArrowheads="1"/>
          </p:cNvPicPr>
          <p:nvPr/>
        </p:nvPicPr>
        <p:blipFill>
          <a:blip r:embed="rId1" cstate="print"/>
          <a:srcRect/>
          <a:stretch>
            <a:fillRect/>
          </a:stretch>
        </p:blipFill>
        <p:spPr bwMode="auto">
          <a:xfrm>
            <a:off x="1505520" y="2240149"/>
            <a:ext cx="345114" cy="216279"/>
          </a:xfrm>
          <a:prstGeom prst="rect">
            <a:avLst/>
          </a:prstGeom>
          <a:noFill/>
          <a:ln w="12699">
            <a:noFill/>
            <a:miter lim="800000"/>
            <a:headEnd/>
            <a:tailEnd/>
          </a:ln>
        </p:spPr>
      </p:pic>
      <p:grpSp>
        <p:nvGrpSpPr>
          <p:cNvPr id="9" name="Group 144"/>
          <p:cNvGrpSpPr/>
          <p:nvPr/>
        </p:nvGrpSpPr>
        <p:grpSpPr bwMode="auto">
          <a:xfrm>
            <a:off x="1841135" y="3283656"/>
            <a:ext cx="601574" cy="516229"/>
            <a:chOff x="2949" y="196"/>
            <a:chExt cx="941" cy="598"/>
          </a:xfrm>
        </p:grpSpPr>
        <p:sp>
          <p:nvSpPr>
            <p:cNvPr id="199779" name="Oval 145"/>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0"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1"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2" name="Oval 148"/>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3" name="Oval 149"/>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4"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5" name="Oval 151"/>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6" name="Oval 152"/>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87" name="Freeform 1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88" name="Freeform 1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89" name="Freeform 1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sp>
        <p:nvSpPr>
          <p:cNvPr id="199749" name="Line 156"/>
          <p:cNvSpPr>
            <a:spLocks noChangeShapeType="1"/>
          </p:cNvSpPr>
          <p:nvPr/>
        </p:nvSpPr>
        <p:spPr bwMode="auto">
          <a:xfrm>
            <a:off x="7864793" y="2524311"/>
            <a:ext cx="585743" cy="56832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50" name="Line 157"/>
          <p:cNvSpPr>
            <a:spLocks noChangeShapeType="1"/>
          </p:cNvSpPr>
          <p:nvPr/>
        </p:nvSpPr>
        <p:spPr bwMode="auto">
          <a:xfrm flipH="1">
            <a:off x="7359788" y="3124210"/>
            <a:ext cx="1003679" cy="666203"/>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99751" name="Line 158"/>
          <p:cNvSpPr>
            <a:spLocks noChangeShapeType="1"/>
          </p:cNvSpPr>
          <p:nvPr/>
        </p:nvSpPr>
        <p:spPr bwMode="auto">
          <a:xfrm flipV="1">
            <a:off x="5688045" y="2555885"/>
            <a:ext cx="419518" cy="19102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pic>
        <p:nvPicPr>
          <p:cNvPr id="199752" name="Picture 159"/>
          <p:cNvPicPr>
            <a:picLocks noChangeArrowheads="1"/>
          </p:cNvPicPr>
          <p:nvPr/>
        </p:nvPicPr>
        <p:blipFill>
          <a:blip r:embed="rId1" cstate="print"/>
          <a:srcRect/>
          <a:stretch>
            <a:fillRect/>
          </a:stretch>
        </p:blipFill>
        <p:spPr bwMode="auto">
          <a:xfrm>
            <a:off x="7101743" y="3662539"/>
            <a:ext cx="345114" cy="217858"/>
          </a:xfrm>
          <a:prstGeom prst="rect">
            <a:avLst/>
          </a:prstGeom>
          <a:noFill/>
          <a:ln w="12699">
            <a:noFill/>
            <a:miter lim="800000"/>
            <a:headEnd/>
            <a:tailEnd/>
          </a:ln>
        </p:spPr>
      </p:pic>
      <p:pic>
        <p:nvPicPr>
          <p:cNvPr id="199753" name="Picture 160"/>
          <p:cNvPicPr>
            <a:picLocks noChangeArrowheads="1"/>
          </p:cNvPicPr>
          <p:nvPr/>
        </p:nvPicPr>
        <p:blipFill>
          <a:blip r:embed="rId1" cstate="print"/>
          <a:srcRect/>
          <a:stretch>
            <a:fillRect/>
          </a:stretch>
        </p:blipFill>
        <p:spPr bwMode="auto">
          <a:xfrm>
            <a:off x="7614665" y="2333290"/>
            <a:ext cx="346697" cy="217858"/>
          </a:xfrm>
          <a:prstGeom prst="rect">
            <a:avLst/>
          </a:prstGeom>
          <a:noFill/>
          <a:ln w="12699">
            <a:noFill/>
            <a:miter lim="800000"/>
            <a:headEnd/>
            <a:tailEnd/>
          </a:ln>
        </p:spPr>
      </p:pic>
      <p:grpSp>
        <p:nvGrpSpPr>
          <p:cNvPr id="10" name="Group 161"/>
          <p:cNvGrpSpPr/>
          <p:nvPr/>
        </p:nvGrpSpPr>
        <p:grpSpPr bwMode="auto">
          <a:xfrm>
            <a:off x="8116504" y="2808473"/>
            <a:ext cx="599991" cy="517807"/>
            <a:chOff x="2949" y="196"/>
            <a:chExt cx="941" cy="598"/>
          </a:xfrm>
        </p:grpSpPr>
        <p:sp>
          <p:nvSpPr>
            <p:cNvPr id="199768" name="Oval 16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9"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0"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1" name="Oval 16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2" name="Oval 16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3"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4" name="Oval 16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5" name="Oval 16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76" name="Freeform 17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77" name="Freeform 17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78" name="Freeform 17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grpSp>
        <p:nvGrpSpPr>
          <p:cNvPr id="11" name="Group 173"/>
          <p:cNvGrpSpPr/>
          <p:nvPr/>
        </p:nvGrpSpPr>
        <p:grpSpPr bwMode="auto">
          <a:xfrm>
            <a:off x="5271691" y="2429591"/>
            <a:ext cx="601574" cy="519385"/>
            <a:chOff x="2949" y="196"/>
            <a:chExt cx="941" cy="598"/>
          </a:xfrm>
        </p:grpSpPr>
        <p:sp>
          <p:nvSpPr>
            <p:cNvPr id="199757" name="Oval 17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58"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59"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0" name="Oval 17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1" name="Oval 17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2"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3" name="Oval 18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4" name="Oval 18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99765" name="Freeform 18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66" name="Freeform 18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sp>
          <p:nvSpPr>
            <p:cNvPr id="199767" name="Freeform 18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endParaRPr lang="zh-CN" altLang="en-US" dirty="0">
                <a:ea typeface="黑体" panose="02010609060101010101" pitchFamily="2" charset="-122"/>
              </a:endParaRPr>
            </a:p>
          </p:txBody>
        </p:sp>
      </p:grpSp>
      <p:pic>
        <p:nvPicPr>
          <p:cNvPr id="199756" name="Picture 185"/>
          <p:cNvPicPr>
            <a:picLocks noChangeArrowheads="1"/>
          </p:cNvPicPr>
          <p:nvPr/>
        </p:nvPicPr>
        <p:blipFill>
          <a:blip r:embed="rId1" cstate="print"/>
          <a:srcRect/>
          <a:stretch>
            <a:fillRect/>
          </a:stretch>
        </p:blipFill>
        <p:spPr bwMode="auto">
          <a:xfrm>
            <a:off x="5939755" y="2429590"/>
            <a:ext cx="345114" cy="217858"/>
          </a:xfrm>
          <a:prstGeom prst="rect">
            <a:avLst/>
          </a:prstGeom>
          <a:noFill/>
          <a:ln w="12699">
            <a:noFill/>
            <a:miter lim="800000"/>
            <a:headEnd/>
            <a:tailEnd/>
          </a:ln>
        </p:spPr>
      </p:pic>
      <p:sp>
        <p:nvSpPr>
          <p:cNvPr id="187" name="灯片编号占位符 18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00707"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AS </a:t>
            </a:r>
            <a:r>
              <a:rPr lang="zh-CN" altLang="en-US" dirty="0" smtClean="0">
                <a:ea typeface="黑体" panose="02010609060101010101" pitchFamily="2" charset="-122"/>
              </a:rPr>
              <a:t>的连通图举例 </a:t>
            </a:r>
            <a:endParaRPr lang="zh-CN" altLang="en-US" dirty="0" smtClean="0">
              <a:ea typeface="黑体" panose="02010609060101010101" pitchFamily="2" charset="-122"/>
            </a:endParaRPr>
          </a:p>
        </p:txBody>
      </p:sp>
      <p:sp>
        <p:nvSpPr>
          <p:cNvPr id="200708" name="Rectangle 3"/>
          <p:cNvSpPr>
            <a:spLocks noGrp="1" noChangeArrowheads="1"/>
          </p:cNvSpPr>
          <p:nvPr>
            <p:ph type="body" idx="1"/>
          </p:nvPr>
        </p:nvSpPr>
        <p:spPr>
          <a:xfrm>
            <a:off x="1040091" y="1763387"/>
            <a:ext cx="7750810" cy="2577985"/>
          </a:xfrm>
        </p:spPr>
        <p:txBody>
          <a:bodyPr/>
          <a:lstStyle/>
          <a:p>
            <a:pPr eaLnBrk="1" hangingPunct="1"/>
            <a:r>
              <a:rPr lang="en-US" altLang="zh-CN" sz="2800" dirty="0" smtClean="0">
                <a:ea typeface="黑体" panose="02010609060101010101" pitchFamily="2" charset="-122"/>
              </a:rPr>
              <a:t>BGP </a:t>
            </a:r>
            <a:r>
              <a:rPr lang="zh-CN" altLang="en-US" sz="2800" dirty="0" smtClean="0">
                <a:ea typeface="黑体" panose="02010609060101010101" pitchFamily="2" charset="-122"/>
              </a:rPr>
              <a:t>所交换的网络可达性的信息就是要到达某个网络所要经过的一系列 </a:t>
            </a:r>
            <a:r>
              <a:rPr lang="en-US" altLang="zh-CN" sz="2800" dirty="0" smtClean="0">
                <a:ea typeface="黑体" panose="02010609060101010101" pitchFamily="2" charset="-122"/>
              </a:rPr>
              <a:t>AS</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当 </a:t>
            </a:r>
            <a:r>
              <a:rPr lang="en-US" altLang="zh-CN" sz="2800" dirty="0" smtClean="0">
                <a:ea typeface="黑体" panose="02010609060101010101" pitchFamily="2" charset="-122"/>
              </a:rPr>
              <a:t>BGP </a:t>
            </a:r>
            <a:r>
              <a:rPr lang="zh-CN" altLang="en-US" sz="2800" dirty="0" smtClean="0">
                <a:ea typeface="黑体" panose="02010609060101010101" pitchFamily="2" charset="-122"/>
              </a:rPr>
              <a:t>发言人互相交换了网络可达性的信息后，各 </a:t>
            </a:r>
            <a:r>
              <a:rPr lang="en-US" altLang="zh-CN" sz="2800" dirty="0" smtClean="0">
                <a:ea typeface="黑体" panose="02010609060101010101" pitchFamily="2" charset="-122"/>
              </a:rPr>
              <a:t>BGP </a:t>
            </a:r>
            <a:r>
              <a:rPr lang="zh-CN" altLang="en-US" sz="2800" dirty="0" smtClean="0">
                <a:ea typeface="黑体" panose="02010609060101010101" pitchFamily="2" charset="-122"/>
              </a:rPr>
              <a:t>发言人就根据所采用的策略从收到的路由信息中找出到达各 </a:t>
            </a:r>
            <a:r>
              <a:rPr lang="en-US" altLang="zh-CN" sz="2800" dirty="0" smtClean="0">
                <a:ea typeface="黑体" panose="02010609060101010101" pitchFamily="2" charset="-122"/>
              </a:rPr>
              <a:t>AS </a:t>
            </a:r>
            <a:r>
              <a:rPr lang="zh-CN" altLang="en-US" sz="2800" dirty="0" smtClean="0">
                <a:ea typeface="黑体" panose="02010609060101010101" pitchFamily="2" charset="-122"/>
              </a:rPr>
              <a:t>的较好路由。 </a:t>
            </a:r>
            <a:endParaRPr lang="zh-CN" altLang="en-US" sz="2800" dirty="0" smtClean="0">
              <a:ea typeface="黑体" panose="02010609060101010101" pitchFamily="2" charset="-122"/>
            </a:endParaRPr>
          </a:p>
        </p:txBody>
      </p:sp>
      <p:grpSp>
        <p:nvGrpSpPr>
          <p:cNvPr id="2" name="Group 33"/>
          <p:cNvGrpSpPr/>
          <p:nvPr/>
        </p:nvGrpSpPr>
        <p:grpSpPr bwMode="auto">
          <a:xfrm>
            <a:off x="2260653" y="4197713"/>
            <a:ext cx="4955073" cy="2105960"/>
            <a:chOff x="1791" y="2822"/>
            <a:chExt cx="2495" cy="1062"/>
          </a:xfrm>
        </p:grpSpPr>
        <p:sp>
          <p:nvSpPr>
            <p:cNvPr id="200710" name="Line 19"/>
            <p:cNvSpPr>
              <a:spLocks noChangeShapeType="1"/>
            </p:cNvSpPr>
            <p:nvPr/>
          </p:nvSpPr>
          <p:spPr bwMode="auto">
            <a:xfrm>
              <a:off x="2154" y="3566"/>
              <a:ext cx="363" cy="227"/>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1" name="Line 20"/>
            <p:cNvSpPr>
              <a:spLocks noChangeShapeType="1"/>
            </p:cNvSpPr>
            <p:nvPr/>
          </p:nvSpPr>
          <p:spPr bwMode="auto">
            <a:xfrm flipH="1">
              <a:off x="1791" y="3612"/>
              <a:ext cx="273" cy="227"/>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2" name="Line 21"/>
            <p:cNvSpPr>
              <a:spLocks noChangeShapeType="1"/>
            </p:cNvSpPr>
            <p:nvPr/>
          </p:nvSpPr>
          <p:spPr bwMode="auto">
            <a:xfrm flipH="1">
              <a:off x="3469" y="3657"/>
              <a:ext cx="273" cy="227"/>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3" name="Line 22"/>
            <p:cNvSpPr>
              <a:spLocks noChangeShapeType="1"/>
            </p:cNvSpPr>
            <p:nvPr/>
          </p:nvSpPr>
          <p:spPr bwMode="auto">
            <a:xfrm flipV="1">
              <a:off x="2410" y="2977"/>
              <a:ext cx="1059" cy="36"/>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4" name="Line 23"/>
            <p:cNvSpPr>
              <a:spLocks noChangeShapeType="1"/>
            </p:cNvSpPr>
            <p:nvPr/>
          </p:nvSpPr>
          <p:spPr bwMode="auto">
            <a:xfrm>
              <a:off x="3560" y="2977"/>
              <a:ext cx="544" cy="181"/>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5" name="Line 24"/>
            <p:cNvSpPr>
              <a:spLocks noChangeShapeType="1"/>
            </p:cNvSpPr>
            <p:nvPr/>
          </p:nvSpPr>
          <p:spPr bwMode="auto">
            <a:xfrm>
              <a:off x="2387" y="3044"/>
              <a:ext cx="538" cy="295"/>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6" name="Line 25"/>
            <p:cNvSpPr>
              <a:spLocks noChangeShapeType="1"/>
            </p:cNvSpPr>
            <p:nvPr/>
          </p:nvSpPr>
          <p:spPr bwMode="auto">
            <a:xfrm>
              <a:off x="3016" y="3385"/>
              <a:ext cx="726" cy="227"/>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7" name="Line 26"/>
            <p:cNvSpPr>
              <a:spLocks noChangeShapeType="1"/>
            </p:cNvSpPr>
            <p:nvPr/>
          </p:nvSpPr>
          <p:spPr bwMode="auto">
            <a:xfrm>
              <a:off x="3878" y="3612"/>
              <a:ext cx="408" cy="46"/>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00718" name="Line 27"/>
            <p:cNvSpPr>
              <a:spLocks noChangeShapeType="1"/>
            </p:cNvSpPr>
            <p:nvPr/>
          </p:nvSpPr>
          <p:spPr bwMode="auto">
            <a:xfrm flipV="1">
              <a:off x="2109" y="3067"/>
              <a:ext cx="226" cy="454"/>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605212" name="Oval 28"/>
            <p:cNvSpPr>
              <a:spLocks noChangeArrowheads="1"/>
            </p:cNvSpPr>
            <p:nvPr/>
          </p:nvSpPr>
          <p:spPr bwMode="auto">
            <a:xfrm>
              <a:off x="2199" y="2841"/>
              <a:ext cx="336" cy="336"/>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AS</a:t>
              </a:r>
              <a:r>
                <a:rPr kumimoji="1" lang="en-US" altLang="zh-CN" sz="2400" baseline="-25000" dirty="0">
                  <a:solidFill>
                    <a:schemeClr val="folHlink"/>
                  </a:solidFill>
                  <a:latin typeface="Arial" panose="020B0604020202020204" pitchFamily="34" charset="0"/>
                  <a:ea typeface="黑体" panose="02010609060101010101" pitchFamily="2" charset="-122"/>
                </a:rPr>
                <a:t>1</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605213" name="Oval 29"/>
            <p:cNvSpPr>
              <a:spLocks noChangeArrowheads="1"/>
            </p:cNvSpPr>
            <p:nvPr/>
          </p:nvSpPr>
          <p:spPr bwMode="auto">
            <a:xfrm>
              <a:off x="3360" y="2822"/>
              <a:ext cx="336" cy="336"/>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AS</a:t>
              </a:r>
              <a:r>
                <a:rPr kumimoji="1" lang="en-US" altLang="zh-CN" sz="2400" baseline="-25000" dirty="0">
                  <a:solidFill>
                    <a:schemeClr val="folHlink"/>
                  </a:solidFill>
                  <a:latin typeface="Arial" panose="020B0604020202020204" pitchFamily="34" charset="0"/>
                  <a:ea typeface="黑体" panose="02010609060101010101" pitchFamily="2" charset="-122"/>
                </a:rPr>
                <a:t>2</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605214" name="Oval 30"/>
            <p:cNvSpPr>
              <a:spLocks noChangeArrowheads="1"/>
            </p:cNvSpPr>
            <p:nvPr/>
          </p:nvSpPr>
          <p:spPr bwMode="auto">
            <a:xfrm>
              <a:off x="2819" y="3203"/>
              <a:ext cx="336" cy="336"/>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AS</a:t>
              </a:r>
              <a:r>
                <a:rPr kumimoji="1" lang="en-US" altLang="zh-CN" sz="2400" baseline="-25000" dirty="0">
                  <a:solidFill>
                    <a:schemeClr val="folHlink"/>
                  </a:solidFill>
                  <a:latin typeface="Arial" panose="020B0604020202020204" pitchFamily="34" charset="0"/>
                  <a:ea typeface="黑体" panose="02010609060101010101" pitchFamily="2" charset="-122"/>
                </a:rPr>
                <a:t>3</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605215" name="Oval 31"/>
            <p:cNvSpPr>
              <a:spLocks noChangeArrowheads="1"/>
            </p:cNvSpPr>
            <p:nvPr/>
          </p:nvSpPr>
          <p:spPr bwMode="auto">
            <a:xfrm>
              <a:off x="1927" y="3385"/>
              <a:ext cx="336" cy="336"/>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AS</a:t>
              </a:r>
              <a:r>
                <a:rPr kumimoji="1" lang="en-US" altLang="zh-CN" sz="2400" baseline="-25000" dirty="0">
                  <a:solidFill>
                    <a:schemeClr val="folHlink"/>
                  </a:solidFill>
                  <a:latin typeface="Arial" panose="020B0604020202020204" pitchFamily="34" charset="0"/>
                  <a:ea typeface="黑体" panose="02010609060101010101" pitchFamily="2" charset="-122"/>
                </a:rPr>
                <a:t>4</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605216" name="Oval 32"/>
            <p:cNvSpPr>
              <a:spLocks noChangeArrowheads="1"/>
            </p:cNvSpPr>
            <p:nvPr/>
          </p:nvSpPr>
          <p:spPr bwMode="auto">
            <a:xfrm>
              <a:off x="3632" y="3430"/>
              <a:ext cx="336" cy="336"/>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AS</a:t>
              </a:r>
              <a:r>
                <a:rPr kumimoji="1" lang="en-US" altLang="zh-CN" sz="2400" baseline="-25000" dirty="0">
                  <a:solidFill>
                    <a:schemeClr val="folHlink"/>
                  </a:solidFill>
                  <a:latin typeface="Arial" panose="020B0604020202020204" pitchFamily="34" charset="0"/>
                  <a:ea typeface="黑体" panose="02010609060101010101" pitchFamily="2" charset="-122"/>
                </a:rPr>
                <a:t>5</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grpSp>
      <p:sp>
        <p:nvSpPr>
          <p:cNvPr id="20" name="灯片编号占位符 1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sp>
        <p:nvSpPr>
          <p:cNvPr id="201731" name="Rectangle 2"/>
          <p:cNvSpPr>
            <a:spLocks noGrp="1" noChangeArrowheads="1"/>
          </p:cNvSpPr>
          <p:nvPr>
            <p:ph type="title"/>
          </p:nvPr>
        </p:nvSpPr>
        <p:spPr>
          <a:xfrm>
            <a:off x="968851" y="258903"/>
            <a:ext cx="7771391" cy="835123"/>
          </a:xfrm>
        </p:spPr>
        <p:txBody>
          <a:bodyPr/>
          <a:lstStyle/>
          <a:p>
            <a:pPr algn="ctr" eaLnBrk="1" hangingPunct="1"/>
            <a:r>
              <a:rPr lang="en-US" altLang="zh-CN" sz="4000" dirty="0" smtClean="0">
                <a:ea typeface="黑体" panose="02010609060101010101" pitchFamily="2" charset="-122"/>
              </a:rPr>
              <a:t>BGP </a:t>
            </a:r>
            <a:r>
              <a:rPr lang="zh-CN" altLang="en-US" sz="4000" dirty="0" smtClean="0">
                <a:ea typeface="黑体" panose="02010609060101010101" pitchFamily="2" charset="-122"/>
              </a:rPr>
              <a:t>发言人交换路径向量 </a:t>
            </a:r>
            <a:endParaRPr lang="zh-CN" altLang="en-US" sz="4000" dirty="0" smtClean="0">
              <a:ea typeface="黑体" panose="02010609060101010101" pitchFamily="2" charset="-122"/>
            </a:endParaRPr>
          </a:p>
        </p:txBody>
      </p:sp>
      <p:sp>
        <p:nvSpPr>
          <p:cNvPr id="201732" name="Line 3"/>
          <p:cNvSpPr>
            <a:spLocks noChangeShapeType="1"/>
          </p:cNvSpPr>
          <p:nvPr/>
        </p:nvSpPr>
        <p:spPr bwMode="auto">
          <a:xfrm flipV="1">
            <a:off x="1858548" y="3605706"/>
            <a:ext cx="1222146" cy="53201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1733" name="Line 4"/>
          <p:cNvSpPr>
            <a:spLocks noChangeShapeType="1"/>
          </p:cNvSpPr>
          <p:nvPr/>
        </p:nvSpPr>
        <p:spPr bwMode="auto">
          <a:xfrm>
            <a:off x="1858548" y="4672895"/>
            <a:ext cx="1141409" cy="76092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1734" name="Line 5"/>
          <p:cNvSpPr>
            <a:spLocks noChangeShapeType="1"/>
          </p:cNvSpPr>
          <p:nvPr/>
        </p:nvSpPr>
        <p:spPr bwMode="auto">
          <a:xfrm flipV="1">
            <a:off x="4790431" y="3073692"/>
            <a:ext cx="1059088" cy="38046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1735" name="Line 6"/>
          <p:cNvSpPr>
            <a:spLocks noChangeShapeType="1"/>
          </p:cNvSpPr>
          <p:nvPr/>
        </p:nvSpPr>
        <p:spPr bwMode="auto">
          <a:xfrm>
            <a:off x="4709695" y="3605707"/>
            <a:ext cx="1059087" cy="45781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1736" name="Line 7"/>
          <p:cNvSpPr>
            <a:spLocks noChangeShapeType="1"/>
          </p:cNvSpPr>
          <p:nvPr/>
        </p:nvSpPr>
        <p:spPr bwMode="auto">
          <a:xfrm flipV="1">
            <a:off x="4790431" y="4976001"/>
            <a:ext cx="1059088" cy="380463"/>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1737" name="Line 8"/>
          <p:cNvSpPr>
            <a:spLocks noChangeShapeType="1"/>
          </p:cNvSpPr>
          <p:nvPr/>
        </p:nvSpPr>
        <p:spPr bwMode="auto">
          <a:xfrm>
            <a:off x="4953490" y="5508017"/>
            <a:ext cx="0" cy="0"/>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01738" name="Line 9"/>
          <p:cNvSpPr>
            <a:spLocks noChangeShapeType="1"/>
          </p:cNvSpPr>
          <p:nvPr/>
        </p:nvSpPr>
        <p:spPr bwMode="auto">
          <a:xfrm>
            <a:off x="4790431" y="5662727"/>
            <a:ext cx="1059088" cy="30310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06218" name="Oval 10"/>
          <p:cNvSpPr>
            <a:spLocks noChangeArrowheads="1"/>
          </p:cNvSpPr>
          <p:nvPr/>
        </p:nvSpPr>
        <p:spPr bwMode="auto">
          <a:xfrm>
            <a:off x="2509198" y="3157362"/>
            <a:ext cx="2608933" cy="685147"/>
          </a:xfrm>
          <a:prstGeom prst="ellipse">
            <a:avLst/>
          </a:prstGeom>
          <a:solidFill>
            <a:srgbClr val="CCE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6219" name="Oval 11"/>
          <p:cNvSpPr>
            <a:spLocks noChangeArrowheads="1"/>
          </p:cNvSpPr>
          <p:nvPr/>
        </p:nvSpPr>
        <p:spPr bwMode="auto">
          <a:xfrm>
            <a:off x="2509198" y="5122820"/>
            <a:ext cx="2608933" cy="685147"/>
          </a:xfrm>
          <a:prstGeom prst="ellipse">
            <a:avLst/>
          </a:prstGeom>
          <a:solidFill>
            <a:srgbClr val="CCE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6220" name="Oval 12"/>
          <p:cNvSpPr>
            <a:spLocks noChangeArrowheads="1"/>
          </p:cNvSpPr>
          <p:nvPr/>
        </p:nvSpPr>
        <p:spPr bwMode="auto">
          <a:xfrm>
            <a:off x="227965" y="3911971"/>
            <a:ext cx="2361971" cy="1141387"/>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6221" name="Oval 13"/>
          <p:cNvSpPr>
            <a:spLocks noChangeArrowheads="1"/>
          </p:cNvSpPr>
          <p:nvPr/>
        </p:nvSpPr>
        <p:spPr bwMode="auto">
          <a:xfrm>
            <a:off x="5464828" y="2693229"/>
            <a:ext cx="3259583" cy="83828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baseline="-25000" dirty="0">
              <a:solidFill>
                <a:srgbClr val="333399"/>
              </a:solidFill>
              <a:latin typeface="Arial" panose="020B0604020202020204" pitchFamily="34" charset="0"/>
              <a:ea typeface="黑体" panose="02010609060101010101" pitchFamily="2" charset="-122"/>
            </a:endParaRPr>
          </a:p>
        </p:txBody>
      </p:sp>
      <p:sp>
        <p:nvSpPr>
          <p:cNvPr id="606222" name="Oval 14"/>
          <p:cNvSpPr>
            <a:spLocks noChangeArrowheads="1"/>
          </p:cNvSpPr>
          <p:nvPr/>
        </p:nvSpPr>
        <p:spPr bwMode="auto">
          <a:xfrm>
            <a:off x="5442665" y="3632545"/>
            <a:ext cx="3259583" cy="835122"/>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baseline="-25000" dirty="0">
              <a:solidFill>
                <a:srgbClr val="333399"/>
              </a:solidFill>
              <a:latin typeface="Arial" panose="020B0604020202020204" pitchFamily="34" charset="0"/>
              <a:ea typeface="黑体" panose="02010609060101010101" pitchFamily="2" charset="-122"/>
            </a:endParaRPr>
          </a:p>
        </p:txBody>
      </p:sp>
      <p:sp>
        <p:nvSpPr>
          <p:cNvPr id="606223" name="Oval 15"/>
          <p:cNvSpPr>
            <a:spLocks noChangeArrowheads="1"/>
          </p:cNvSpPr>
          <p:nvPr/>
        </p:nvSpPr>
        <p:spPr bwMode="auto">
          <a:xfrm>
            <a:off x="5442665" y="4571859"/>
            <a:ext cx="3259583" cy="83512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6224" name="Oval 16"/>
          <p:cNvSpPr>
            <a:spLocks noChangeArrowheads="1"/>
          </p:cNvSpPr>
          <p:nvPr/>
        </p:nvSpPr>
        <p:spPr bwMode="auto">
          <a:xfrm>
            <a:off x="5442665" y="5508017"/>
            <a:ext cx="3259583" cy="838279"/>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201746" name="Text Box 17"/>
          <p:cNvSpPr txBox="1">
            <a:spLocks noChangeArrowheads="1"/>
          </p:cNvSpPr>
          <p:nvPr/>
        </p:nvSpPr>
        <p:spPr bwMode="auto">
          <a:xfrm>
            <a:off x="824790" y="4126671"/>
            <a:ext cx="1134508" cy="707517"/>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主干网</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1</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01747" name="Text Box 18"/>
          <p:cNvSpPr txBox="1">
            <a:spLocks noChangeArrowheads="1"/>
          </p:cNvSpPr>
          <p:nvPr/>
        </p:nvSpPr>
        <p:spPr bwMode="auto">
          <a:xfrm>
            <a:off x="3227126" y="3151047"/>
            <a:ext cx="1180995"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地区 </a:t>
            </a:r>
            <a:r>
              <a:rPr kumimoji="1" lang="en-US" altLang="zh-CN" sz="2000" dirty="0">
                <a:solidFill>
                  <a:srgbClr val="333399"/>
                </a:solidFill>
                <a:latin typeface="Arial" panose="020B0604020202020204" pitchFamily="34" charset="0"/>
                <a:ea typeface="黑体" panose="02010609060101010101" pitchFamily="2" charset="-122"/>
              </a:rPr>
              <a:t>ISP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2</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01748" name="Text Box 19"/>
          <p:cNvSpPr txBox="1">
            <a:spLocks noChangeArrowheads="1"/>
          </p:cNvSpPr>
          <p:nvPr/>
        </p:nvSpPr>
        <p:spPr bwMode="auto">
          <a:xfrm>
            <a:off x="3227126" y="5116504"/>
            <a:ext cx="1180995"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地区 </a:t>
            </a:r>
            <a:r>
              <a:rPr kumimoji="1" lang="en-US" altLang="zh-CN" sz="2000" dirty="0">
                <a:solidFill>
                  <a:srgbClr val="333399"/>
                </a:solidFill>
                <a:latin typeface="Arial" panose="020B0604020202020204" pitchFamily="34" charset="0"/>
                <a:ea typeface="黑体" panose="02010609060101010101" pitchFamily="2" charset="-122"/>
              </a:rPr>
              <a:t>ISP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3</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2" name="Group 20"/>
          <p:cNvGrpSpPr/>
          <p:nvPr/>
        </p:nvGrpSpPr>
        <p:grpSpPr bwMode="auto">
          <a:xfrm>
            <a:off x="6007830" y="2746905"/>
            <a:ext cx="2154586" cy="1660772"/>
            <a:chOff x="3795" y="1740"/>
            <a:chExt cx="1361" cy="1052"/>
          </a:xfrm>
        </p:grpSpPr>
        <p:sp>
          <p:nvSpPr>
            <p:cNvPr id="201755" name="Text Box 21"/>
            <p:cNvSpPr txBox="1">
              <a:spLocks noChangeArrowheads="1"/>
            </p:cNvSpPr>
            <p:nvPr/>
          </p:nvSpPr>
          <p:spPr bwMode="auto">
            <a:xfrm>
              <a:off x="3809" y="1740"/>
              <a:ext cx="1347" cy="448"/>
            </a:xfrm>
            <a:prstGeom prst="rect">
              <a:avLst/>
            </a:prstGeom>
            <a:noFill/>
            <a:ln w="9525">
              <a:noFill/>
              <a:miter lim="800000"/>
            </a:ln>
          </p:spPr>
          <p:txBody>
            <a:bodyPr wrap="none">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4</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1</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01756" name="Text Box 22"/>
            <p:cNvSpPr txBox="1">
              <a:spLocks noChangeArrowheads="1"/>
            </p:cNvSpPr>
            <p:nvPr/>
          </p:nvSpPr>
          <p:spPr bwMode="auto">
            <a:xfrm>
              <a:off x="3795" y="2344"/>
              <a:ext cx="1347" cy="448"/>
            </a:xfrm>
            <a:prstGeom prst="rect">
              <a:avLst/>
            </a:prstGeom>
            <a:noFill/>
            <a:ln w="9525">
              <a:noFill/>
              <a:miter lim="800000"/>
            </a:ln>
          </p:spPr>
          <p:txBody>
            <a:bodyPr wrap="none">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5</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3</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sp>
        <p:nvSpPr>
          <p:cNvPr id="201750" name="Text Box 23"/>
          <p:cNvSpPr txBox="1">
            <a:spLocks noChangeArrowheads="1"/>
          </p:cNvSpPr>
          <p:nvPr/>
        </p:nvSpPr>
        <p:spPr bwMode="auto">
          <a:xfrm>
            <a:off x="6006669" y="4620799"/>
            <a:ext cx="2131576"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6</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5</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01751" name="Text Box 24"/>
          <p:cNvSpPr txBox="1">
            <a:spLocks noChangeArrowheads="1"/>
          </p:cNvSpPr>
          <p:nvPr/>
        </p:nvSpPr>
        <p:spPr bwMode="auto">
          <a:xfrm>
            <a:off x="6024083" y="5596423"/>
            <a:ext cx="2131576"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7</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6</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01752" name="Text Box 25"/>
          <p:cNvSpPr txBox="1">
            <a:spLocks noChangeArrowheads="1"/>
          </p:cNvSpPr>
          <p:nvPr/>
        </p:nvSpPr>
        <p:spPr bwMode="auto">
          <a:xfrm>
            <a:off x="609490" y="1386082"/>
            <a:ext cx="8206740" cy="645961"/>
          </a:xfrm>
          <a:prstGeom prst="rect">
            <a:avLst/>
          </a:prstGeom>
          <a:solidFill>
            <a:srgbClr val="FFFF99"/>
          </a:solidFill>
          <a:ln w="9525">
            <a:solidFill>
              <a:srgbClr val="333399"/>
            </a:solidFill>
            <a:miter lim="800000"/>
          </a:ln>
        </p:spPr>
        <p:txBody>
          <a:bodyPr lIns="91074" tIns="45537" rIns="91074" bIns="45537">
            <a:spAutoFit/>
          </a:bodyPr>
          <a:lstStyle/>
          <a:p>
            <a:r>
              <a:rPr lang="zh-CN" altLang="en-US" dirty="0">
                <a:solidFill>
                  <a:srgbClr val="333399"/>
                </a:solidFill>
                <a:latin typeface="Arial" panose="020B0604020202020204" pitchFamily="34" charset="0"/>
                <a:ea typeface="黑体" panose="02010609060101010101" pitchFamily="2" charset="-122"/>
              </a:rPr>
              <a:t>自治系统 </a:t>
            </a:r>
            <a:r>
              <a:rPr lang="en-US" altLang="zh-CN" dirty="0">
                <a:solidFill>
                  <a:srgbClr val="333399"/>
                </a:solidFill>
                <a:latin typeface="Arial" panose="020B0604020202020204" pitchFamily="34" charset="0"/>
                <a:ea typeface="黑体" panose="02010609060101010101" pitchFamily="2" charset="-122"/>
              </a:rPr>
              <a:t>AS</a:t>
            </a:r>
            <a:r>
              <a:rPr lang="en-US" altLang="zh-CN" baseline="-25000" dirty="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BGP </a:t>
            </a:r>
            <a:r>
              <a:rPr lang="zh-CN" altLang="en-US" dirty="0">
                <a:solidFill>
                  <a:srgbClr val="333399"/>
                </a:solidFill>
                <a:latin typeface="Arial" panose="020B0604020202020204" pitchFamily="34" charset="0"/>
                <a:ea typeface="黑体" panose="02010609060101010101" pitchFamily="2" charset="-122"/>
              </a:rPr>
              <a:t>发言人通知主干网的 </a:t>
            </a:r>
            <a:r>
              <a:rPr lang="en-US" altLang="zh-CN" dirty="0">
                <a:solidFill>
                  <a:srgbClr val="333399"/>
                </a:solidFill>
                <a:latin typeface="Arial" panose="020B0604020202020204" pitchFamily="34" charset="0"/>
                <a:ea typeface="黑体" panose="02010609060101010101" pitchFamily="2" charset="-122"/>
              </a:rPr>
              <a:t>BGP </a:t>
            </a:r>
            <a:r>
              <a:rPr lang="zh-CN" altLang="en-US" dirty="0">
                <a:solidFill>
                  <a:srgbClr val="333399"/>
                </a:solidFill>
                <a:latin typeface="Arial" panose="020B0604020202020204" pitchFamily="34" charset="0"/>
                <a:ea typeface="黑体" panose="02010609060101010101" pitchFamily="2" charset="-122"/>
              </a:rPr>
              <a:t>发言人：“要到达网络 </a:t>
            </a:r>
            <a:r>
              <a:rPr lang="en-US" altLang="zh-CN" dirty="0">
                <a:solidFill>
                  <a:srgbClr val="333399"/>
                </a:solidFill>
                <a:latin typeface="Arial" panose="020B0604020202020204" pitchFamily="34" charset="0"/>
                <a:ea typeface="黑体" panose="02010609060101010101" pitchFamily="2" charset="-122"/>
              </a:rPr>
              <a:t>N</a:t>
            </a:r>
            <a:r>
              <a:rPr lang="en-US" altLang="zh-CN" baseline="-25000" dirty="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N</a:t>
            </a:r>
            <a:r>
              <a:rPr lang="en-US" altLang="zh-CN" baseline="-25000" dirty="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N</a:t>
            </a:r>
            <a:r>
              <a:rPr lang="en-US" altLang="zh-CN" baseline="-25000" dirty="0">
                <a:solidFill>
                  <a:srgbClr val="333399"/>
                </a:solidFill>
                <a:latin typeface="Arial" panose="020B0604020202020204" pitchFamily="34" charset="0"/>
                <a:ea typeface="黑体" panose="02010609060101010101" pitchFamily="2" charset="-122"/>
              </a:rPr>
              <a:t>3 </a:t>
            </a:r>
            <a:r>
              <a:rPr lang="zh-CN" altLang="en-US" dirty="0">
                <a:solidFill>
                  <a:srgbClr val="333399"/>
                </a:solidFill>
                <a:latin typeface="Arial" panose="020B0604020202020204" pitchFamily="34" charset="0"/>
                <a:ea typeface="黑体" panose="02010609060101010101" pitchFamily="2" charset="-122"/>
              </a:rPr>
              <a:t>和 </a:t>
            </a:r>
            <a:r>
              <a:rPr lang="en-US" altLang="zh-CN" dirty="0">
                <a:solidFill>
                  <a:srgbClr val="333399"/>
                </a:solidFill>
                <a:latin typeface="Arial" panose="020B0604020202020204" pitchFamily="34" charset="0"/>
                <a:ea typeface="黑体" panose="02010609060101010101" pitchFamily="2" charset="-122"/>
              </a:rPr>
              <a:t>N</a:t>
            </a:r>
            <a:r>
              <a:rPr lang="en-US" altLang="zh-CN" baseline="-25000" dirty="0">
                <a:solidFill>
                  <a:srgbClr val="333399"/>
                </a:solidFill>
                <a:latin typeface="Arial" panose="020B0604020202020204" pitchFamily="34" charset="0"/>
                <a:ea typeface="黑体" panose="02010609060101010101" pitchFamily="2" charset="-122"/>
              </a:rPr>
              <a:t>4 </a:t>
            </a:r>
            <a:r>
              <a:rPr lang="zh-CN" altLang="en-US" dirty="0">
                <a:solidFill>
                  <a:srgbClr val="333399"/>
                </a:solidFill>
                <a:latin typeface="Arial" panose="020B0604020202020204" pitchFamily="34" charset="0"/>
                <a:ea typeface="黑体" panose="02010609060101010101" pitchFamily="2" charset="-122"/>
              </a:rPr>
              <a:t>可经过 </a:t>
            </a:r>
            <a:r>
              <a:rPr lang="en-US" altLang="zh-CN" dirty="0">
                <a:solidFill>
                  <a:srgbClr val="333399"/>
                </a:solidFill>
                <a:latin typeface="Arial" panose="020B0604020202020204" pitchFamily="34" charset="0"/>
                <a:ea typeface="黑体" panose="02010609060101010101" pitchFamily="2" charset="-122"/>
              </a:rPr>
              <a:t>AS</a:t>
            </a:r>
            <a:r>
              <a:rPr lang="en-US" altLang="zh-CN" baseline="-25000" dirty="0">
                <a:solidFill>
                  <a:srgbClr val="333399"/>
                </a:solidFill>
                <a:latin typeface="Arial" panose="020B0604020202020204" pitchFamily="34" charset="0"/>
                <a:ea typeface="黑体" panose="02010609060101010101" pitchFamily="2" charset="-122"/>
              </a:rPr>
              <a:t>2</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sp>
        <p:nvSpPr>
          <p:cNvPr id="201753" name="Line 26"/>
          <p:cNvSpPr>
            <a:spLocks noChangeShapeType="1"/>
          </p:cNvSpPr>
          <p:nvPr/>
        </p:nvSpPr>
        <p:spPr bwMode="auto">
          <a:xfrm>
            <a:off x="3769338" y="2336447"/>
            <a:ext cx="0" cy="858802"/>
          </a:xfrm>
          <a:prstGeom prst="line">
            <a:avLst/>
          </a:prstGeom>
          <a:noFill/>
          <a:ln w="76200">
            <a:solidFill>
              <a:srgbClr val="FF0000"/>
            </a:solidFill>
            <a:round/>
          </a:ln>
        </p:spPr>
        <p:txBody>
          <a:bodyPr lIns="91074" tIns="45537" rIns="91074" bIns="45537"/>
          <a:lstStyle/>
          <a:p>
            <a:endParaRPr lang="zh-CN" altLang="en-US" dirty="0">
              <a:ea typeface="黑体" panose="02010609060101010101" pitchFamily="2" charset="-122"/>
            </a:endParaRPr>
          </a:p>
        </p:txBody>
      </p:sp>
      <p:sp>
        <p:nvSpPr>
          <p:cNvPr id="606235" name="AutoShape 27"/>
          <p:cNvSpPr>
            <a:spLocks noChangeArrowheads="1"/>
          </p:cNvSpPr>
          <p:nvPr/>
        </p:nvSpPr>
        <p:spPr bwMode="auto">
          <a:xfrm rot="9284754">
            <a:off x="1687575" y="3480992"/>
            <a:ext cx="1651164" cy="716721"/>
          </a:xfrm>
          <a:custGeom>
            <a:avLst/>
            <a:gdLst>
              <a:gd name="T0" fmla="*/ 80073532 w 21600"/>
              <a:gd name="T1" fmla="*/ 0 h 21600"/>
              <a:gd name="T2" fmla="*/ 0 w 21600"/>
              <a:gd name="T3" fmla="*/ 12024195 h 21600"/>
              <a:gd name="T4" fmla="*/ 80073532 w 21600"/>
              <a:gd name="T5" fmla="*/ 24048357 h 21600"/>
              <a:gd name="T6" fmla="*/ 126923655 w 21600"/>
              <a:gd name="T7" fmla="*/ 12024195 h 21600"/>
              <a:gd name="T8" fmla="*/ 17694720 60000 65536"/>
              <a:gd name="T9" fmla="*/ 11796480 60000 65536"/>
              <a:gd name="T10" fmla="*/ 5898240 60000 65536"/>
              <a:gd name="T11" fmla="*/ 0 60000 65536"/>
              <a:gd name="T12" fmla="*/ 3375 w 21600"/>
              <a:gd name="T13" fmla="*/ 4853 h 21600"/>
              <a:gd name="T14" fmla="*/ 17210 w 21600"/>
              <a:gd name="T15" fmla="*/ 16747 h 21600"/>
            </a:gdLst>
            <a:ahLst/>
            <a:cxnLst>
              <a:cxn ang="T8">
                <a:pos x="T0" y="T1"/>
              </a:cxn>
              <a:cxn ang="T9">
                <a:pos x="T2" y="T3"/>
              </a:cxn>
              <a:cxn ang="T10">
                <a:pos x="T4" y="T5"/>
              </a:cxn>
              <a:cxn ang="T11">
                <a:pos x="T6" y="T7"/>
              </a:cxn>
            </a:cxnLst>
            <a:rect l="T12" t="T13" r="T14" b="T15"/>
            <a:pathLst>
              <a:path w="21600" h="21600">
                <a:moveTo>
                  <a:pt x="13627" y="0"/>
                </a:moveTo>
                <a:lnTo>
                  <a:pt x="13627" y="4853"/>
                </a:lnTo>
                <a:lnTo>
                  <a:pt x="3375" y="4853"/>
                </a:lnTo>
                <a:lnTo>
                  <a:pt x="3375" y="16747"/>
                </a:lnTo>
                <a:lnTo>
                  <a:pt x="13627" y="16747"/>
                </a:lnTo>
                <a:lnTo>
                  <a:pt x="13627" y="21600"/>
                </a:lnTo>
                <a:lnTo>
                  <a:pt x="21600" y="10800"/>
                </a:lnTo>
                <a:close/>
              </a:path>
              <a:path w="21600" h="21600">
                <a:moveTo>
                  <a:pt x="1350" y="4853"/>
                </a:moveTo>
                <a:lnTo>
                  <a:pt x="1350" y="16747"/>
                </a:lnTo>
                <a:lnTo>
                  <a:pt x="2700" y="16747"/>
                </a:lnTo>
                <a:lnTo>
                  <a:pt x="2700" y="4853"/>
                </a:lnTo>
                <a:close/>
              </a:path>
              <a:path w="21600" h="21600">
                <a:moveTo>
                  <a:pt x="0" y="4853"/>
                </a:moveTo>
                <a:lnTo>
                  <a:pt x="0" y="16747"/>
                </a:lnTo>
                <a:lnTo>
                  <a:pt x="675" y="16747"/>
                </a:lnTo>
                <a:lnTo>
                  <a:pt x="675" y="4853"/>
                </a:lnTo>
                <a:close/>
              </a:path>
            </a:pathLst>
          </a:custGeom>
          <a:solidFill>
            <a:srgbClr val="FF0000"/>
          </a:solidFill>
          <a:ln w="9525">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9" name="灯片编号占位符 2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2" repeatCount="3000" fill="hold" grpId="0" nodeType="afterEffect">
                                  <p:stCondLst>
                                    <p:cond delay="0"/>
                                  </p:stCondLst>
                                  <p:childTnLst>
                                    <p:set>
                                      <p:cBhvr>
                                        <p:cTn id="9" dur="1" fill="hold">
                                          <p:stCondLst>
                                            <p:cond delay="0"/>
                                          </p:stCondLst>
                                        </p:cTn>
                                        <p:tgtEl>
                                          <p:spTgt spid="606235"/>
                                        </p:tgtEl>
                                        <p:attrNameLst>
                                          <p:attrName>style.visibility</p:attrName>
                                        </p:attrNameLst>
                                      </p:cBhvr>
                                      <p:to>
                                        <p:strVal val="visible"/>
                                      </p:to>
                                    </p:set>
                                    <p:animEffect transition="in" filter="wipe(right)">
                                      <p:cBhvr>
                                        <p:cTn id="10" dur="1000"/>
                                        <p:tgtEl>
                                          <p:spTgt spid="606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3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sp>
        <p:nvSpPr>
          <p:cNvPr id="202755" name="Rectangle 2"/>
          <p:cNvSpPr>
            <a:spLocks noGrp="1" noChangeArrowheads="1"/>
          </p:cNvSpPr>
          <p:nvPr>
            <p:ph type="title"/>
          </p:nvPr>
        </p:nvSpPr>
        <p:spPr>
          <a:xfrm>
            <a:off x="968851" y="258903"/>
            <a:ext cx="7771391" cy="835123"/>
          </a:xfrm>
        </p:spPr>
        <p:txBody>
          <a:bodyPr/>
          <a:lstStyle/>
          <a:p>
            <a:pPr algn="ctr" eaLnBrk="1" hangingPunct="1"/>
            <a:r>
              <a:rPr lang="en-US" altLang="zh-CN" sz="4000" dirty="0" smtClean="0">
                <a:ea typeface="黑体" panose="02010609060101010101" pitchFamily="2" charset="-122"/>
              </a:rPr>
              <a:t>BGP </a:t>
            </a:r>
            <a:r>
              <a:rPr lang="zh-CN" altLang="en-US" sz="4000" dirty="0" smtClean="0">
                <a:ea typeface="黑体" panose="02010609060101010101" pitchFamily="2" charset="-122"/>
              </a:rPr>
              <a:t>发言人交换路径向量 </a:t>
            </a:r>
            <a:endParaRPr lang="zh-CN" altLang="en-US" sz="4000" dirty="0" smtClean="0">
              <a:ea typeface="黑体" panose="02010609060101010101" pitchFamily="2" charset="-122"/>
            </a:endParaRPr>
          </a:p>
        </p:txBody>
      </p:sp>
      <p:sp>
        <p:nvSpPr>
          <p:cNvPr id="202756" name="Line 3"/>
          <p:cNvSpPr>
            <a:spLocks noChangeShapeType="1"/>
          </p:cNvSpPr>
          <p:nvPr/>
        </p:nvSpPr>
        <p:spPr bwMode="auto">
          <a:xfrm flipV="1">
            <a:off x="1858548" y="3605706"/>
            <a:ext cx="1222146" cy="53201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2757" name="Line 4"/>
          <p:cNvSpPr>
            <a:spLocks noChangeShapeType="1"/>
          </p:cNvSpPr>
          <p:nvPr/>
        </p:nvSpPr>
        <p:spPr bwMode="auto">
          <a:xfrm>
            <a:off x="1858548" y="4672895"/>
            <a:ext cx="1141409" cy="76092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2758" name="Line 5"/>
          <p:cNvSpPr>
            <a:spLocks noChangeShapeType="1"/>
          </p:cNvSpPr>
          <p:nvPr/>
        </p:nvSpPr>
        <p:spPr bwMode="auto">
          <a:xfrm flipV="1">
            <a:off x="4790431" y="3073692"/>
            <a:ext cx="1059088" cy="38046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2759" name="Line 6"/>
          <p:cNvSpPr>
            <a:spLocks noChangeShapeType="1"/>
          </p:cNvSpPr>
          <p:nvPr/>
        </p:nvSpPr>
        <p:spPr bwMode="auto">
          <a:xfrm>
            <a:off x="4709695" y="3605707"/>
            <a:ext cx="1059087" cy="45781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2760" name="Line 7"/>
          <p:cNvSpPr>
            <a:spLocks noChangeShapeType="1"/>
          </p:cNvSpPr>
          <p:nvPr/>
        </p:nvSpPr>
        <p:spPr bwMode="auto">
          <a:xfrm flipV="1">
            <a:off x="4790431" y="4976001"/>
            <a:ext cx="1059088" cy="380463"/>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02761" name="Line 8"/>
          <p:cNvSpPr>
            <a:spLocks noChangeShapeType="1"/>
          </p:cNvSpPr>
          <p:nvPr/>
        </p:nvSpPr>
        <p:spPr bwMode="auto">
          <a:xfrm>
            <a:off x="4953490" y="5508017"/>
            <a:ext cx="0" cy="0"/>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02762" name="Line 9"/>
          <p:cNvSpPr>
            <a:spLocks noChangeShapeType="1"/>
          </p:cNvSpPr>
          <p:nvPr/>
        </p:nvSpPr>
        <p:spPr bwMode="auto">
          <a:xfrm>
            <a:off x="4790431" y="5662727"/>
            <a:ext cx="1059088" cy="30310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07242" name="Oval 10"/>
          <p:cNvSpPr>
            <a:spLocks noChangeArrowheads="1"/>
          </p:cNvSpPr>
          <p:nvPr/>
        </p:nvSpPr>
        <p:spPr bwMode="auto">
          <a:xfrm>
            <a:off x="2509198" y="3157362"/>
            <a:ext cx="2608933" cy="685147"/>
          </a:xfrm>
          <a:prstGeom prst="ellipse">
            <a:avLst/>
          </a:prstGeom>
          <a:solidFill>
            <a:srgbClr val="CCE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7243" name="Oval 11"/>
          <p:cNvSpPr>
            <a:spLocks noChangeArrowheads="1"/>
          </p:cNvSpPr>
          <p:nvPr/>
        </p:nvSpPr>
        <p:spPr bwMode="auto">
          <a:xfrm>
            <a:off x="2509198" y="5122820"/>
            <a:ext cx="2608933" cy="685147"/>
          </a:xfrm>
          <a:prstGeom prst="ellipse">
            <a:avLst/>
          </a:prstGeom>
          <a:solidFill>
            <a:srgbClr val="CCE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7244" name="Oval 12"/>
          <p:cNvSpPr>
            <a:spLocks noChangeArrowheads="1"/>
          </p:cNvSpPr>
          <p:nvPr/>
        </p:nvSpPr>
        <p:spPr bwMode="auto">
          <a:xfrm>
            <a:off x="227965" y="3911971"/>
            <a:ext cx="2361971" cy="1141387"/>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grpSp>
        <p:nvGrpSpPr>
          <p:cNvPr id="2" name="Group 13"/>
          <p:cNvGrpSpPr/>
          <p:nvPr/>
        </p:nvGrpSpPr>
        <p:grpSpPr bwMode="auto">
          <a:xfrm>
            <a:off x="5442664" y="2693229"/>
            <a:ext cx="3281747" cy="1774437"/>
            <a:chOff x="3438" y="1706"/>
            <a:chExt cx="2073" cy="1124"/>
          </a:xfrm>
        </p:grpSpPr>
        <p:sp>
          <p:nvSpPr>
            <p:cNvPr id="607246" name="Oval 14"/>
            <p:cNvSpPr>
              <a:spLocks noChangeArrowheads="1"/>
            </p:cNvSpPr>
            <p:nvPr/>
          </p:nvSpPr>
          <p:spPr bwMode="auto">
            <a:xfrm>
              <a:off x="3452" y="1706"/>
              <a:ext cx="2059" cy="531"/>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defRPr/>
              </a:pPr>
              <a:endParaRPr kumimoji="1" lang="zh-CN" altLang="zh-CN" sz="2000" baseline="-25000" dirty="0">
                <a:solidFill>
                  <a:srgbClr val="333399"/>
                </a:solidFill>
                <a:latin typeface="Arial" panose="020B0604020202020204" pitchFamily="34" charset="0"/>
                <a:ea typeface="黑体" panose="02010609060101010101" pitchFamily="2" charset="-122"/>
              </a:endParaRPr>
            </a:p>
          </p:txBody>
        </p:sp>
        <p:sp>
          <p:nvSpPr>
            <p:cNvPr id="607247" name="Oval 15"/>
            <p:cNvSpPr>
              <a:spLocks noChangeArrowheads="1"/>
            </p:cNvSpPr>
            <p:nvPr/>
          </p:nvSpPr>
          <p:spPr bwMode="auto">
            <a:xfrm>
              <a:off x="3438" y="2301"/>
              <a:ext cx="2059" cy="529"/>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defRPr/>
              </a:pPr>
              <a:endParaRPr kumimoji="1" lang="zh-CN" altLang="zh-CN" sz="2000" baseline="-25000" dirty="0">
                <a:solidFill>
                  <a:srgbClr val="333399"/>
                </a:solidFill>
                <a:latin typeface="Arial" panose="020B0604020202020204" pitchFamily="34" charset="0"/>
                <a:ea typeface="黑体" panose="02010609060101010101" pitchFamily="2" charset="-122"/>
              </a:endParaRPr>
            </a:p>
          </p:txBody>
        </p:sp>
      </p:grpSp>
      <p:sp>
        <p:nvSpPr>
          <p:cNvPr id="607248" name="Oval 16"/>
          <p:cNvSpPr>
            <a:spLocks noChangeArrowheads="1"/>
          </p:cNvSpPr>
          <p:nvPr/>
        </p:nvSpPr>
        <p:spPr bwMode="auto">
          <a:xfrm>
            <a:off x="5442665" y="4571859"/>
            <a:ext cx="3259583" cy="83512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607249" name="Oval 17"/>
          <p:cNvSpPr>
            <a:spLocks noChangeArrowheads="1"/>
          </p:cNvSpPr>
          <p:nvPr/>
        </p:nvSpPr>
        <p:spPr bwMode="auto">
          <a:xfrm>
            <a:off x="5442665" y="5508017"/>
            <a:ext cx="3259583" cy="838279"/>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endParaRPr kumimoji="1" lang="zh-CN" altLang="zh-CN" sz="2000" dirty="0">
              <a:solidFill>
                <a:srgbClr val="333399"/>
              </a:solidFill>
              <a:latin typeface="Arial" panose="020B0604020202020204" pitchFamily="34" charset="0"/>
              <a:ea typeface="黑体" panose="02010609060101010101" pitchFamily="2" charset="-122"/>
            </a:endParaRPr>
          </a:p>
        </p:txBody>
      </p:sp>
      <p:sp>
        <p:nvSpPr>
          <p:cNvPr id="202769" name="Text Box 18"/>
          <p:cNvSpPr txBox="1">
            <a:spLocks noChangeArrowheads="1"/>
          </p:cNvSpPr>
          <p:nvPr/>
        </p:nvSpPr>
        <p:spPr bwMode="auto">
          <a:xfrm>
            <a:off x="824790" y="4126671"/>
            <a:ext cx="1134508" cy="707517"/>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主干网</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1</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02770" name="Text Box 19"/>
          <p:cNvSpPr txBox="1">
            <a:spLocks noChangeArrowheads="1"/>
          </p:cNvSpPr>
          <p:nvPr/>
        </p:nvSpPr>
        <p:spPr bwMode="auto">
          <a:xfrm>
            <a:off x="3227126" y="3151047"/>
            <a:ext cx="1180995"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地区 </a:t>
            </a:r>
            <a:r>
              <a:rPr kumimoji="1" lang="en-US" altLang="zh-CN" sz="2000" dirty="0">
                <a:solidFill>
                  <a:srgbClr val="333399"/>
                </a:solidFill>
                <a:latin typeface="Arial" panose="020B0604020202020204" pitchFamily="34" charset="0"/>
                <a:ea typeface="黑体" panose="02010609060101010101" pitchFamily="2" charset="-122"/>
              </a:rPr>
              <a:t>ISP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2</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02771" name="Text Box 20"/>
          <p:cNvSpPr txBox="1">
            <a:spLocks noChangeArrowheads="1"/>
          </p:cNvSpPr>
          <p:nvPr/>
        </p:nvSpPr>
        <p:spPr bwMode="auto">
          <a:xfrm>
            <a:off x="3227126" y="5116504"/>
            <a:ext cx="1180995"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地区 </a:t>
            </a:r>
            <a:r>
              <a:rPr kumimoji="1" lang="en-US" altLang="zh-CN" sz="2000" dirty="0">
                <a:solidFill>
                  <a:srgbClr val="333399"/>
                </a:solidFill>
                <a:latin typeface="Arial" panose="020B0604020202020204" pitchFamily="34" charset="0"/>
                <a:ea typeface="黑体" panose="02010609060101010101" pitchFamily="2" charset="-122"/>
              </a:rPr>
              <a:t>ISP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3</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02772" name="Text Box 21"/>
          <p:cNvSpPr txBox="1">
            <a:spLocks noChangeArrowheads="1"/>
          </p:cNvSpPr>
          <p:nvPr/>
        </p:nvSpPr>
        <p:spPr bwMode="auto">
          <a:xfrm>
            <a:off x="6030415" y="2746905"/>
            <a:ext cx="2131576"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4</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1</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02773" name="Text Box 22"/>
          <p:cNvSpPr txBox="1">
            <a:spLocks noChangeArrowheads="1"/>
          </p:cNvSpPr>
          <p:nvPr/>
        </p:nvSpPr>
        <p:spPr bwMode="auto">
          <a:xfrm>
            <a:off x="6007460" y="3700428"/>
            <a:ext cx="2131576"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5</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3</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3" name="Group 23"/>
          <p:cNvGrpSpPr/>
          <p:nvPr/>
        </p:nvGrpSpPr>
        <p:grpSpPr bwMode="auto">
          <a:xfrm>
            <a:off x="6006247" y="4620799"/>
            <a:ext cx="2149837" cy="1682873"/>
            <a:chOff x="3794" y="2927"/>
            <a:chExt cx="1358" cy="1066"/>
          </a:xfrm>
        </p:grpSpPr>
        <p:sp>
          <p:nvSpPr>
            <p:cNvPr id="202780" name="Text Box 24"/>
            <p:cNvSpPr txBox="1">
              <a:spLocks noChangeArrowheads="1"/>
            </p:cNvSpPr>
            <p:nvPr/>
          </p:nvSpPr>
          <p:spPr bwMode="auto">
            <a:xfrm>
              <a:off x="3794" y="2927"/>
              <a:ext cx="1347" cy="448"/>
            </a:xfrm>
            <a:prstGeom prst="rect">
              <a:avLst/>
            </a:prstGeom>
            <a:noFill/>
            <a:ln w="9525">
              <a:noFill/>
              <a:miter lim="800000"/>
            </a:ln>
          </p:spPr>
          <p:txBody>
            <a:bodyPr wrap="none">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6</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5</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02781" name="Text Box 25"/>
            <p:cNvSpPr txBox="1">
              <a:spLocks noChangeArrowheads="1"/>
            </p:cNvSpPr>
            <p:nvPr/>
          </p:nvSpPr>
          <p:spPr bwMode="auto">
            <a:xfrm>
              <a:off x="3805" y="3545"/>
              <a:ext cx="1347" cy="448"/>
            </a:xfrm>
            <a:prstGeom prst="rect">
              <a:avLst/>
            </a:prstGeom>
            <a:noFill/>
            <a:ln w="9525">
              <a:noFill/>
              <a:miter lim="800000"/>
            </a:ln>
          </p:spPr>
          <p:txBody>
            <a:bodyPr wrap="none">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本地 </a:t>
              </a:r>
              <a:r>
                <a:rPr kumimoji="1" lang="en-US" altLang="zh-CN" sz="2000" dirty="0">
                  <a:solidFill>
                    <a:srgbClr val="333399"/>
                  </a:solidFill>
                  <a:latin typeface="Arial" panose="020B0604020202020204" pitchFamily="34" charset="0"/>
                  <a:ea typeface="黑体" panose="02010609060101010101" pitchFamily="2" charset="-122"/>
                </a:rPr>
                <a:t>ISP</a:t>
              </a:r>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AS</a:t>
              </a:r>
              <a:r>
                <a:rPr kumimoji="1" lang="en-US" altLang="zh-CN" sz="2000" baseline="-25000" dirty="0">
                  <a:solidFill>
                    <a:srgbClr val="333399"/>
                  </a:solidFill>
                  <a:latin typeface="Arial" panose="020B0604020202020204" pitchFamily="34" charset="0"/>
                  <a:ea typeface="黑体" panose="02010609060101010101" pitchFamily="2" charset="-122"/>
                </a:rPr>
                <a:t>7</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6</a:t>
              </a: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N</a:t>
              </a:r>
              <a:r>
                <a:rPr kumimoji="1" lang="en-US" altLang="zh-CN" sz="2000" baseline="-25000" dirty="0">
                  <a:solidFill>
                    <a:srgbClr val="333399"/>
                  </a:solidFill>
                  <a:latin typeface="Arial" panose="020B0604020202020204" pitchFamily="34" charset="0"/>
                  <a:ea typeface="黑体" panose="02010609060101010101" pitchFamily="2" charset="-122"/>
                </a:rPr>
                <a:t>7</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sp>
        <p:nvSpPr>
          <p:cNvPr id="202775" name="Text Box 26"/>
          <p:cNvSpPr txBox="1">
            <a:spLocks noChangeArrowheads="1"/>
          </p:cNvSpPr>
          <p:nvPr/>
        </p:nvSpPr>
        <p:spPr bwMode="auto">
          <a:xfrm>
            <a:off x="609490" y="1386082"/>
            <a:ext cx="8206740" cy="368962"/>
          </a:xfrm>
          <a:prstGeom prst="rect">
            <a:avLst/>
          </a:prstGeom>
          <a:solidFill>
            <a:srgbClr val="FFFF99"/>
          </a:solidFill>
          <a:ln w="9525">
            <a:solidFill>
              <a:srgbClr val="333399"/>
            </a:solidFill>
            <a:miter lim="800000"/>
          </a:ln>
        </p:spPr>
        <p:txBody>
          <a:bodyPr lIns="91074" tIns="45537" rIns="91074" bIns="45537">
            <a:spAutoFit/>
          </a:bodyPr>
          <a:lstStyle/>
          <a:p>
            <a:r>
              <a:rPr lang="zh-CN" altLang="en-US" dirty="0">
                <a:solidFill>
                  <a:srgbClr val="333399"/>
                </a:solidFill>
                <a:latin typeface="Arial" panose="020B0604020202020204" pitchFamily="34" charset="0"/>
                <a:ea typeface="黑体" panose="02010609060101010101" pitchFamily="2" charset="-122"/>
              </a:rPr>
              <a:t>主干网还可发出通知：“要到达网络 </a:t>
            </a:r>
            <a:r>
              <a:rPr lang="en-US" altLang="zh-CN" dirty="0">
                <a:solidFill>
                  <a:srgbClr val="333399"/>
                </a:solidFill>
                <a:latin typeface="Arial" panose="020B0604020202020204" pitchFamily="34" charset="0"/>
                <a:ea typeface="黑体" panose="02010609060101010101" pitchFamily="2" charset="-122"/>
              </a:rPr>
              <a:t>N</a:t>
            </a:r>
            <a:r>
              <a:rPr lang="en-US" altLang="zh-CN" baseline="-25000" dirty="0">
                <a:solidFill>
                  <a:srgbClr val="333399"/>
                </a:solidFill>
                <a:latin typeface="Arial" panose="020B0604020202020204" pitchFamily="34" charset="0"/>
                <a:ea typeface="黑体" panose="02010609060101010101" pitchFamily="2" charset="-122"/>
              </a:rPr>
              <a:t>5</a:t>
            </a:r>
            <a:r>
              <a:rPr lang="en-US" altLang="zh-CN" dirty="0">
                <a:solidFill>
                  <a:srgbClr val="333399"/>
                </a:solidFill>
                <a:latin typeface="Arial" panose="020B0604020202020204" pitchFamily="34" charset="0"/>
                <a:ea typeface="黑体" panose="02010609060101010101" pitchFamily="2" charset="-122"/>
              </a:rPr>
              <a:t>, N</a:t>
            </a:r>
            <a:r>
              <a:rPr lang="en-US" altLang="zh-CN" baseline="-25000" dirty="0">
                <a:solidFill>
                  <a:srgbClr val="333399"/>
                </a:solidFill>
                <a:latin typeface="Arial" panose="020B0604020202020204" pitchFamily="34" charset="0"/>
                <a:ea typeface="黑体" panose="02010609060101010101" pitchFamily="2" charset="-122"/>
              </a:rPr>
              <a:t>6 </a:t>
            </a:r>
            <a:r>
              <a:rPr lang="zh-CN" altLang="en-US" dirty="0">
                <a:solidFill>
                  <a:srgbClr val="333399"/>
                </a:solidFill>
                <a:latin typeface="Arial" panose="020B0604020202020204" pitchFamily="34" charset="0"/>
                <a:ea typeface="黑体" panose="02010609060101010101" pitchFamily="2" charset="-122"/>
              </a:rPr>
              <a:t>和 </a:t>
            </a:r>
            <a:r>
              <a:rPr lang="en-US" altLang="zh-CN" dirty="0">
                <a:solidFill>
                  <a:srgbClr val="333399"/>
                </a:solidFill>
                <a:latin typeface="Arial" panose="020B0604020202020204" pitchFamily="34" charset="0"/>
                <a:ea typeface="黑体" panose="02010609060101010101" pitchFamily="2" charset="-122"/>
              </a:rPr>
              <a:t>N</a:t>
            </a:r>
            <a:r>
              <a:rPr lang="en-US" altLang="zh-CN" baseline="-25000" dirty="0">
                <a:solidFill>
                  <a:srgbClr val="333399"/>
                </a:solidFill>
                <a:latin typeface="Arial" panose="020B0604020202020204" pitchFamily="34" charset="0"/>
                <a:ea typeface="黑体" panose="02010609060101010101" pitchFamily="2" charset="-122"/>
              </a:rPr>
              <a:t>7 </a:t>
            </a:r>
            <a:r>
              <a:rPr lang="zh-CN" altLang="en-US" dirty="0">
                <a:solidFill>
                  <a:srgbClr val="333399"/>
                </a:solidFill>
                <a:latin typeface="Arial" panose="020B0604020202020204" pitchFamily="34" charset="0"/>
                <a:ea typeface="黑体" panose="02010609060101010101" pitchFamily="2" charset="-122"/>
              </a:rPr>
              <a:t>可沿路径（</a:t>
            </a:r>
            <a:r>
              <a:rPr lang="en-US" altLang="zh-CN" dirty="0">
                <a:solidFill>
                  <a:srgbClr val="333399"/>
                </a:solidFill>
                <a:latin typeface="Arial" panose="020B0604020202020204" pitchFamily="34" charset="0"/>
                <a:ea typeface="黑体" panose="02010609060101010101" pitchFamily="2" charset="-122"/>
              </a:rPr>
              <a:t>AS</a:t>
            </a:r>
            <a:r>
              <a:rPr lang="en-US" altLang="zh-CN" baseline="-25000" dirty="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AS</a:t>
            </a:r>
            <a:r>
              <a:rPr lang="en-US" altLang="zh-CN" baseline="-25000" dirty="0">
                <a:solidFill>
                  <a:srgbClr val="333399"/>
                </a:solidFill>
                <a:latin typeface="Arial" panose="020B0604020202020204" pitchFamily="34" charset="0"/>
                <a:ea typeface="黑体" panose="02010609060101010101" pitchFamily="2" charset="-122"/>
              </a:rPr>
              <a:t>3</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sp>
        <p:nvSpPr>
          <p:cNvPr id="202776" name="Line 27"/>
          <p:cNvSpPr>
            <a:spLocks noChangeShapeType="1"/>
          </p:cNvSpPr>
          <p:nvPr/>
        </p:nvSpPr>
        <p:spPr bwMode="auto">
          <a:xfrm>
            <a:off x="1399452" y="2336448"/>
            <a:ext cx="0" cy="1575523"/>
          </a:xfrm>
          <a:prstGeom prst="line">
            <a:avLst/>
          </a:prstGeom>
          <a:noFill/>
          <a:ln w="76200">
            <a:solidFill>
              <a:srgbClr val="FF0000"/>
            </a:solidFill>
            <a:round/>
          </a:ln>
        </p:spPr>
        <p:txBody>
          <a:bodyPr lIns="91074" tIns="45537" rIns="91074" bIns="45537"/>
          <a:lstStyle/>
          <a:p>
            <a:endParaRPr lang="zh-CN" altLang="en-US" dirty="0">
              <a:ea typeface="黑体" panose="02010609060101010101" pitchFamily="2" charset="-122"/>
            </a:endParaRPr>
          </a:p>
        </p:txBody>
      </p:sp>
      <p:grpSp>
        <p:nvGrpSpPr>
          <p:cNvPr id="4" name="Group 28"/>
          <p:cNvGrpSpPr/>
          <p:nvPr/>
        </p:nvGrpSpPr>
        <p:grpSpPr bwMode="auto">
          <a:xfrm>
            <a:off x="1758814" y="3624651"/>
            <a:ext cx="1579924" cy="1955986"/>
            <a:chOff x="1111" y="2296"/>
            <a:chExt cx="998" cy="1239"/>
          </a:xfrm>
        </p:grpSpPr>
        <p:sp>
          <p:nvSpPr>
            <p:cNvPr id="202778" name="Line 29"/>
            <p:cNvSpPr>
              <a:spLocks noChangeShapeType="1"/>
            </p:cNvSpPr>
            <p:nvPr/>
          </p:nvSpPr>
          <p:spPr bwMode="auto">
            <a:xfrm rot="10800000" flipH="1">
              <a:off x="1156" y="2296"/>
              <a:ext cx="953" cy="408"/>
            </a:xfrm>
            <a:prstGeom prst="line">
              <a:avLst/>
            </a:prstGeom>
            <a:noFill/>
            <a:ln w="76200">
              <a:solidFill>
                <a:srgbClr val="FF0000"/>
              </a:solidFill>
              <a:round/>
              <a:tailEnd type="triangle" w="med" len="lg"/>
            </a:ln>
          </p:spPr>
          <p:txBody>
            <a:bodyPr/>
            <a:lstStyle/>
            <a:p>
              <a:endParaRPr lang="zh-CN" altLang="en-US" dirty="0">
                <a:ea typeface="黑体" panose="02010609060101010101" pitchFamily="2" charset="-122"/>
              </a:endParaRPr>
            </a:p>
          </p:txBody>
        </p:sp>
        <p:sp>
          <p:nvSpPr>
            <p:cNvPr id="202779" name="Line 30"/>
            <p:cNvSpPr>
              <a:spLocks noChangeShapeType="1"/>
            </p:cNvSpPr>
            <p:nvPr/>
          </p:nvSpPr>
          <p:spPr bwMode="auto">
            <a:xfrm rot="10800000" flipH="1" flipV="1">
              <a:off x="1111" y="2976"/>
              <a:ext cx="843" cy="559"/>
            </a:xfrm>
            <a:prstGeom prst="line">
              <a:avLst/>
            </a:prstGeom>
            <a:noFill/>
            <a:ln w="76200">
              <a:solidFill>
                <a:srgbClr val="FF0000"/>
              </a:solidFill>
              <a:round/>
              <a:tailEnd type="triangle" w="med" len="lg"/>
            </a:ln>
          </p:spPr>
          <p:txBody>
            <a:bodyPr/>
            <a:lstStyle/>
            <a:p>
              <a:endParaRPr lang="zh-CN" altLang="en-US" dirty="0">
                <a:ea typeface="黑体" panose="02010609060101010101" pitchFamily="2" charset="-122"/>
              </a:endParaRPr>
            </a:p>
          </p:txBody>
        </p:sp>
      </p:grpSp>
      <p:sp>
        <p:nvSpPr>
          <p:cNvPr id="32" name="灯片编号占位符 3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03779" name="Rectangle 2"/>
          <p:cNvSpPr>
            <a:spLocks noGrp="1" noChangeArrowheads="1"/>
          </p:cNvSpPr>
          <p:nvPr>
            <p:ph type="title"/>
          </p:nvPr>
        </p:nvSpPr>
        <p:spPr>
          <a:xfrm>
            <a:off x="1147741" y="213123"/>
            <a:ext cx="7002008" cy="1453964"/>
          </a:xfrm>
        </p:spPr>
        <p:txBody>
          <a:bodyPr/>
          <a:lstStyle/>
          <a:p>
            <a:pPr algn="ctr" eaLnBrk="1" hangingPunct="1"/>
            <a:r>
              <a:rPr lang="en-US" altLang="zh-CN" dirty="0" smtClean="0">
                <a:ea typeface="黑体" panose="02010609060101010101" pitchFamily="2" charset="-122"/>
              </a:rPr>
              <a:t>BGP </a:t>
            </a:r>
            <a:r>
              <a:rPr lang="zh-CN" altLang="en-US" dirty="0" smtClean="0">
                <a:ea typeface="黑体" panose="02010609060101010101" pitchFamily="2" charset="-122"/>
              </a:rPr>
              <a:t>协议的特点</a:t>
            </a:r>
            <a:endParaRPr lang="zh-CN" altLang="en-US" dirty="0" smtClean="0">
              <a:ea typeface="黑体" panose="02010609060101010101" pitchFamily="2" charset="-122"/>
            </a:endParaRPr>
          </a:p>
        </p:txBody>
      </p:sp>
      <p:sp>
        <p:nvSpPr>
          <p:cNvPr id="608259" name="Rectangle 3"/>
          <p:cNvSpPr>
            <a:spLocks noGrp="1" noChangeArrowheads="1"/>
          </p:cNvSpPr>
          <p:nvPr>
            <p:ph type="body" idx="1"/>
          </p:nvPr>
        </p:nvSpPr>
        <p:spPr>
          <a:xfrm>
            <a:off x="1040091" y="1504950"/>
            <a:ext cx="7750810" cy="4554026"/>
          </a:xfrm>
        </p:spPr>
        <p:txBody>
          <a:bodyPr>
            <a:normAutofit fontScale="77500" lnSpcReduction="20000"/>
          </a:bodyPr>
          <a:lstStyle/>
          <a:p>
            <a:pPr eaLnBrk="1" hangingPunct="1"/>
            <a:r>
              <a:rPr lang="en-US" altLang="zh-CN" dirty="0" smtClean="0">
                <a:ea typeface="黑体" panose="02010609060101010101" pitchFamily="2" charset="-122"/>
              </a:rPr>
              <a:t>BGP </a:t>
            </a:r>
            <a:r>
              <a:rPr lang="zh-CN" altLang="en-US" dirty="0" smtClean="0">
                <a:ea typeface="黑体" panose="02010609060101010101" pitchFamily="2" charset="-122"/>
              </a:rPr>
              <a:t>协议交换路由信息的结点数量级是</a:t>
            </a:r>
            <a:r>
              <a:rPr lang="zh-CN" altLang="en-US" dirty="0" smtClean="0">
                <a:solidFill>
                  <a:schemeClr val="hlink"/>
                </a:solidFill>
                <a:ea typeface="黑体" panose="02010609060101010101" pitchFamily="2" charset="-122"/>
              </a:rPr>
              <a:t>自治系统数的量级</a:t>
            </a:r>
            <a:r>
              <a:rPr lang="zh-CN" altLang="en-US" dirty="0" smtClean="0">
                <a:ea typeface="黑体" panose="02010609060101010101" pitchFamily="2" charset="-122"/>
              </a:rPr>
              <a:t>，这要比这些自治系统中的网络数少很多。</a:t>
            </a:r>
            <a:endParaRPr lang="zh-CN" altLang="en-US" dirty="0" smtClean="0">
              <a:ea typeface="黑体" panose="02010609060101010101" pitchFamily="2" charset="-122"/>
            </a:endParaRPr>
          </a:p>
          <a:p>
            <a:r>
              <a:rPr lang="zh-CN" altLang="en-US" dirty="0" smtClean="0">
                <a:ea typeface="黑体" panose="02010609060101010101" pitchFamily="2" charset="-122"/>
              </a:rPr>
              <a:t>每一个自治系统中 </a:t>
            </a:r>
            <a:r>
              <a:rPr lang="en-US" altLang="zh-CN" dirty="0" smtClean="0">
                <a:ea typeface="黑体" panose="02010609060101010101" pitchFamily="2" charset="-122"/>
              </a:rPr>
              <a:t>BGP </a:t>
            </a:r>
            <a:r>
              <a:rPr lang="zh-CN" altLang="en-US" dirty="0" smtClean="0">
                <a:ea typeface="黑体" panose="02010609060101010101" pitchFamily="2" charset="-122"/>
              </a:rPr>
              <a:t>发言人（或边界路由器）的数目是很少的。这样就使得自治系统之间的路由选择不致过分复杂。</a:t>
            </a:r>
            <a:endParaRPr lang="en-US" altLang="zh-CN" dirty="0" smtClean="0">
              <a:ea typeface="黑体" panose="02010609060101010101" pitchFamily="2" charset="-122"/>
            </a:endParaRPr>
          </a:p>
          <a:p>
            <a:r>
              <a:rPr lang="en-US" altLang="zh-CN" dirty="0" smtClean="0">
                <a:solidFill>
                  <a:schemeClr val="hlink"/>
                </a:solidFill>
                <a:ea typeface="黑体" panose="02010609060101010101" pitchFamily="2" charset="-122"/>
              </a:rPr>
              <a:t>BGP </a:t>
            </a:r>
            <a:r>
              <a:rPr lang="zh-CN" altLang="en-US" dirty="0" smtClean="0">
                <a:solidFill>
                  <a:schemeClr val="hlink"/>
                </a:solidFill>
                <a:ea typeface="黑体" panose="02010609060101010101" pitchFamily="2" charset="-122"/>
              </a:rPr>
              <a:t>支持 </a:t>
            </a:r>
            <a:r>
              <a:rPr lang="en-US" altLang="zh-CN" dirty="0" smtClean="0">
                <a:solidFill>
                  <a:schemeClr val="hlink"/>
                </a:solidFill>
                <a:ea typeface="黑体" panose="02010609060101010101" pitchFamily="2" charset="-122"/>
              </a:rPr>
              <a:t>CIDR</a:t>
            </a:r>
            <a:r>
              <a:rPr lang="zh-CN" altLang="en-US" dirty="0" smtClean="0">
                <a:ea typeface="黑体" panose="02010609060101010101" pitchFamily="2" charset="-122"/>
              </a:rPr>
              <a:t>，因此 </a:t>
            </a:r>
            <a:r>
              <a:rPr lang="en-US" altLang="zh-CN" dirty="0" smtClean="0">
                <a:ea typeface="黑体" panose="02010609060101010101" pitchFamily="2" charset="-122"/>
              </a:rPr>
              <a:t>BGP </a:t>
            </a:r>
            <a:r>
              <a:rPr lang="zh-CN" altLang="en-US" dirty="0" smtClean="0">
                <a:ea typeface="黑体" panose="02010609060101010101" pitchFamily="2" charset="-122"/>
              </a:rPr>
              <a:t>的路由表也就应当包括目的网络前缀、下一跳路由器，以及到达该目的网络所要经过的各个自治系统序列。</a:t>
            </a:r>
            <a:endParaRPr lang="zh-CN" altLang="en-US" dirty="0" smtClean="0">
              <a:ea typeface="黑体" panose="02010609060101010101" pitchFamily="2" charset="-122"/>
            </a:endParaRPr>
          </a:p>
          <a:p>
            <a:r>
              <a:rPr lang="zh-CN" altLang="en-US" dirty="0" smtClean="0">
                <a:ea typeface="黑体" panose="02010609060101010101" pitchFamily="2" charset="-122"/>
              </a:rPr>
              <a:t>在</a:t>
            </a:r>
            <a:r>
              <a:rPr lang="en-US" altLang="zh-CN" dirty="0" smtClean="0">
                <a:ea typeface="黑体" panose="02010609060101010101" pitchFamily="2" charset="-122"/>
              </a:rPr>
              <a:t>BGP </a:t>
            </a:r>
            <a:r>
              <a:rPr lang="zh-CN" altLang="en-US" dirty="0" smtClean="0">
                <a:ea typeface="黑体" panose="02010609060101010101" pitchFamily="2" charset="-122"/>
              </a:rPr>
              <a:t>刚刚运行时，</a:t>
            </a:r>
            <a:r>
              <a:rPr lang="en-US" altLang="zh-CN" dirty="0" smtClean="0">
                <a:ea typeface="黑体" panose="02010609060101010101" pitchFamily="2" charset="-122"/>
              </a:rPr>
              <a:t>BGP </a:t>
            </a:r>
            <a:r>
              <a:rPr lang="zh-CN" altLang="en-US" dirty="0" smtClean="0">
                <a:ea typeface="黑体" panose="02010609060101010101" pitchFamily="2" charset="-122"/>
              </a:rPr>
              <a:t>的邻站是交换整个的 </a:t>
            </a:r>
            <a:r>
              <a:rPr lang="en-US" altLang="zh-CN" dirty="0" smtClean="0">
                <a:ea typeface="黑体" panose="02010609060101010101" pitchFamily="2" charset="-122"/>
              </a:rPr>
              <a:t>BGP </a:t>
            </a:r>
            <a:r>
              <a:rPr lang="zh-CN" altLang="en-US" dirty="0" smtClean="0">
                <a:ea typeface="黑体" panose="02010609060101010101" pitchFamily="2" charset="-122"/>
              </a:rPr>
              <a:t>路由表。但以后只需要在发生变化时</a:t>
            </a:r>
            <a:r>
              <a:rPr lang="zh-CN" altLang="en-US" dirty="0" smtClean="0">
                <a:solidFill>
                  <a:schemeClr val="hlink"/>
                </a:solidFill>
                <a:ea typeface="黑体" panose="02010609060101010101" pitchFamily="2" charset="-122"/>
              </a:rPr>
              <a:t>更新有变化的部分</a:t>
            </a:r>
            <a:r>
              <a:rPr lang="zh-CN" altLang="en-US" dirty="0" smtClean="0">
                <a:ea typeface="黑体" panose="02010609060101010101" pitchFamily="2" charset="-122"/>
              </a:rPr>
              <a:t>。这样做对节省网络带宽和减少路由器的处理开销方面都有好处。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05827"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BGP-4 </a:t>
            </a:r>
            <a:r>
              <a:rPr lang="zh-CN" altLang="en-US" dirty="0" smtClean="0">
                <a:ea typeface="黑体" panose="02010609060101010101" pitchFamily="2" charset="-122"/>
              </a:rPr>
              <a:t>共使用四种报文 </a:t>
            </a:r>
            <a:endParaRPr lang="zh-CN" altLang="en-US" dirty="0" smtClean="0">
              <a:ea typeface="黑体" panose="02010609060101010101" pitchFamily="2" charset="-122"/>
            </a:endParaRPr>
          </a:p>
        </p:txBody>
      </p:sp>
      <p:sp>
        <p:nvSpPr>
          <p:cNvPr id="205828" name="Rectangle 3"/>
          <p:cNvSpPr>
            <a:spLocks noGrp="1" noChangeArrowheads="1"/>
          </p:cNvSpPr>
          <p:nvPr>
            <p:ph type="body" idx="1"/>
          </p:nvPr>
        </p:nvSpPr>
        <p:spPr>
          <a:xfrm>
            <a:off x="1040091" y="1967037"/>
            <a:ext cx="7750810" cy="3735158"/>
          </a:xfrm>
        </p:spPr>
        <p:txBody>
          <a:bodyPr>
            <a:normAutofit fontScale="92500"/>
          </a:bodyPr>
          <a:lstStyle/>
          <a:p>
            <a:pPr eaLnBrk="1" hangingPunct="1">
              <a:lnSpc>
                <a:spcPct val="90000"/>
              </a:lnSpc>
              <a:buFont typeface="Wingdings" panose="05000000000000000000" pitchFamily="2" charset="2"/>
              <a:buNone/>
            </a:pPr>
            <a:r>
              <a:rPr lang="en-US" altLang="zh-CN" sz="2800" dirty="0" smtClean="0">
                <a:ea typeface="黑体" panose="02010609060101010101" pitchFamily="2" charset="-122"/>
              </a:rPr>
              <a:t>(1) </a:t>
            </a:r>
            <a:r>
              <a:rPr lang="zh-CN" altLang="en-US" sz="2800" dirty="0" smtClean="0">
                <a:ea typeface="黑体" panose="02010609060101010101" pitchFamily="2" charset="-122"/>
              </a:rPr>
              <a:t>打开</a:t>
            </a:r>
            <a:r>
              <a:rPr lang="en-US" altLang="zh-CN" sz="2800" dirty="0" smtClean="0">
                <a:ea typeface="黑体" panose="02010609060101010101" pitchFamily="2" charset="-122"/>
              </a:rPr>
              <a:t>(</a:t>
            </a:r>
            <a:r>
              <a:rPr lang="en-US" altLang="zh-CN" sz="2800" dirty="0" smtClean="0">
                <a:solidFill>
                  <a:schemeClr val="hlink"/>
                </a:solidFill>
                <a:ea typeface="黑体" panose="02010609060101010101" pitchFamily="2" charset="-122"/>
              </a:rPr>
              <a:t>OPEN</a:t>
            </a:r>
            <a:r>
              <a:rPr lang="en-US" altLang="zh-CN" sz="2800" dirty="0" smtClean="0">
                <a:ea typeface="黑体" panose="02010609060101010101" pitchFamily="2" charset="-122"/>
              </a:rPr>
              <a:t>)</a:t>
            </a:r>
            <a:r>
              <a:rPr lang="zh-CN" altLang="en-US" sz="2800" dirty="0" smtClean="0">
                <a:ea typeface="黑体" panose="02010609060101010101" pitchFamily="2" charset="-122"/>
              </a:rPr>
              <a:t>报文，用来与相邻的另一个</a:t>
            </a:r>
            <a:r>
              <a:rPr lang="en-US" altLang="zh-CN" sz="2800" dirty="0" smtClean="0">
                <a:ea typeface="黑体" panose="02010609060101010101" pitchFamily="2" charset="-122"/>
              </a:rPr>
              <a:t>BGP</a:t>
            </a:r>
            <a:r>
              <a:rPr lang="zh-CN" altLang="en-US" sz="2800" dirty="0" smtClean="0">
                <a:ea typeface="黑体" panose="02010609060101010101" pitchFamily="2" charset="-122"/>
              </a:rPr>
              <a:t>发言人建立关系。</a:t>
            </a:r>
            <a:endParaRPr lang="zh-CN" altLang="en-US" sz="2800" dirty="0" smtClean="0">
              <a:ea typeface="黑体" panose="02010609060101010101" pitchFamily="2" charset="-122"/>
            </a:endParaRPr>
          </a:p>
          <a:p>
            <a:pPr eaLnBrk="1" hangingPunct="1">
              <a:lnSpc>
                <a:spcPct val="90000"/>
              </a:lnSpc>
              <a:buFont typeface="Wingdings" panose="05000000000000000000" pitchFamily="2" charset="2"/>
              <a:buNone/>
            </a:pPr>
            <a:r>
              <a:rPr lang="en-US" altLang="zh-CN" sz="2800" dirty="0" smtClean="0">
                <a:ea typeface="黑体" panose="02010609060101010101" pitchFamily="2" charset="-122"/>
              </a:rPr>
              <a:t>(2) </a:t>
            </a:r>
            <a:r>
              <a:rPr lang="zh-CN" altLang="en-US" sz="2800" dirty="0" smtClean="0">
                <a:ea typeface="黑体" panose="02010609060101010101" pitchFamily="2" charset="-122"/>
              </a:rPr>
              <a:t>更新</a:t>
            </a:r>
            <a:r>
              <a:rPr lang="en-US" altLang="zh-CN" sz="2800" dirty="0" smtClean="0">
                <a:ea typeface="黑体" panose="02010609060101010101" pitchFamily="2" charset="-122"/>
              </a:rPr>
              <a:t>(</a:t>
            </a:r>
            <a:r>
              <a:rPr lang="en-US" altLang="zh-CN" sz="2800" dirty="0" smtClean="0">
                <a:solidFill>
                  <a:schemeClr val="hlink"/>
                </a:solidFill>
                <a:ea typeface="黑体" panose="02010609060101010101" pitchFamily="2" charset="-122"/>
              </a:rPr>
              <a:t>UPDATE</a:t>
            </a:r>
            <a:r>
              <a:rPr lang="en-US" altLang="zh-CN" sz="2800" dirty="0" smtClean="0">
                <a:ea typeface="黑体" panose="02010609060101010101" pitchFamily="2" charset="-122"/>
              </a:rPr>
              <a:t>)</a:t>
            </a:r>
            <a:r>
              <a:rPr lang="zh-CN" altLang="en-US" sz="2800" dirty="0" smtClean="0">
                <a:ea typeface="黑体" panose="02010609060101010101" pitchFamily="2" charset="-122"/>
              </a:rPr>
              <a:t>报文，用来发送某一路由的信息，以及列出要撤消的多条路由。</a:t>
            </a:r>
            <a:endParaRPr lang="zh-CN" altLang="en-US" sz="2800" dirty="0" smtClean="0">
              <a:ea typeface="黑体" panose="02010609060101010101" pitchFamily="2" charset="-122"/>
            </a:endParaRPr>
          </a:p>
          <a:p>
            <a:pPr eaLnBrk="1" hangingPunct="1">
              <a:lnSpc>
                <a:spcPct val="90000"/>
              </a:lnSpc>
              <a:buFont typeface="Wingdings" panose="05000000000000000000" pitchFamily="2" charset="2"/>
              <a:buNone/>
            </a:pPr>
            <a:r>
              <a:rPr lang="en-US" altLang="zh-CN" sz="2800" dirty="0" smtClean="0">
                <a:ea typeface="黑体" panose="02010609060101010101" pitchFamily="2" charset="-122"/>
              </a:rPr>
              <a:t>(3) </a:t>
            </a:r>
            <a:r>
              <a:rPr lang="zh-CN" altLang="en-US" sz="2800" dirty="0" smtClean="0">
                <a:ea typeface="黑体" panose="02010609060101010101" pitchFamily="2" charset="-122"/>
              </a:rPr>
              <a:t>保活</a:t>
            </a:r>
            <a:r>
              <a:rPr lang="en-US" altLang="zh-CN" sz="2800" dirty="0" smtClean="0">
                <a:ea typeface="黑体" panose="02010609060101010101" pitchFamily="2" charset="-122"/>
              </a:rPr>
              <a:t>(</a:t>
            </a:r>
            <a:r>
              <a:rPr lang="en-US" altLang="zh-CN" sz="2800" dirty="0" smtClean="0">
                <a:solidFill>
                  <a:schemeClr val="hlink"/>
                </a:solidFill>
                <a:ea typeface="黑体" panose="02010609060101010101" pitchFamily="2" charset="-122"/>
              </a:rPr>
              <a:t>KEEPALIVE</a:t>
            </a:r>
            <a:r>
              <a:rPr lang="en-US" altLang="zh-CN" sz="2800" dirty="0" smtClean="0">
                <a:ea typeface="黑体" panose="02010609060101010101" pitchFamily="2" charset="-122"/>
              </a:rPr>
              <a:t>)</a:t>
            </a:r>
            <a:r>
              <a:rPr lang="zh-CN" altLang="en-US" sz="2800" dirty="0" smtClean="0">
                <a:ea typeface="黑体" panose="02010609060101010101" pitchFamily="2" charset="-122"/>
              </a:rPr>
              <a:t>报文，用来确认打开报文和周期性地证实邻站关系。</a:t>
            </a:r>
            <a:endParaRPr lang="zh-CN" altLang="en-US" sz="2800" dirty="0" smtClean="0">
              <a:ea typeface="黑体" panose="02010609060101010101" pitchFamily="2" charset="-122"/>
            </a:endParaRPr>
          </a:p>
          <a:p>
            <a:pPr eaLnBrk="1" hangingPunct="1">
              <a:lnSpc>
                <a:spcPct val="90000"/>
              </a:lnSpc>
              <a:buFont typeface="Wingdings" panose="05000000000000000000" pitchFamily="2" charset="2"/>
              <a:buNone/>
            </a:pPr>
            <a:r>
              <a:rPr lang="en-US" altLang="zh-CN" sz="2800" dirty="0" smtClean="0">
                <a:ea typeface="黑体" panose="02010609060101010101" pitchFamily="2" charset="-122"/>
              </a:rPr>
              <a:t>(4) </a:t>
            </a:r>
            <a:r>
              <a:rPr lang="zh-CN" altLang="en-US" sz="2800" dirty="0" smtClean="0">
                <a:ea typeface="黑体" panose="02010609060101010101" pitchFamily="2" charset="-122"/>
              </a:rPr>
              <a:t>通知</a:t>
            </a:r>
            <a:r>
              <a:rPr lang="en-US" altLang="zh-CN" sz="2800" dirty="0" smtClean="0">
                <a:ea typeface="黑体" panose="02010609060101010101" pitchFamily="2" charset="-122"/>
              </a:rPr>
              <a:t>(</a:t>
            </a:r>
            <a:r>
              <a:rPr lang="en-US" altLang="zh-CN" sz="2800" dirty="0" smtClean="0">
                <a:solidFill>
                  <a:schemeClr val="hlink"/>
                </a:solidFill>
                <a:ea typeface="黑体" panose="02010609060101010101" pitchFamily="2" charset="-122"/>
              </a:rPr>
              <a:t>NOTIFICATION</a:t>
            </a:r>
            <a:r>
              <a:rPr lang="en-US" altLang="zh-CN" sz="2800" dirty="0" smtClean="0">
                <a:ea typeface="黑体" panose="02010609060101010101" pitchFamily="2" charset="-122"/>
              </a:rPr>
              <a:t>)</a:t>
            </a:r>
            <a:r>
              <a:rPr lang="zh-CN" altLang="en-US" sz="2800" dirty="0" smtClean="0">
                <a:ea typeface="黑体" panose="02010609060101010101" pitchFamily="2" charset="-122"/>
              </a:rPr>
              <a:t>报文，用来发送检测到的差错。</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在 </a:t>
            </a:r>
            <a:r>
              <a:rPr lang="en-US" altLang="zh-CN" sz="2800" dirty="0" smtClean="0">
                <a:ea typeface="黑体" panose="02010609060101010101" pitchFamily="2" charset="-122"/>
              </a:rPr>
              <a:t>RFC 2918 </a:t>
            </a:r>
            <a:r>
              <a:rPr lang="zh-CN" altLang="en-US" sz="2800" dirty="0" smtClean="0">
                <a:ea typeface="黑体" panose="02010609060101010101" pitchFamily="2" charset="-122"/>
              </a:rPr>
              <a:t>中增加了 </a:t>
            </a:r>
            <a:r>
              <a:rPr lang="en-US" altLang="zh-CN" sz="2800" dirty="0" smtClean="0">
                <a:ea typeface="黑体" panose="02010609060101010101" pitchFamily="2" charset="-122"/>
              </a:rPr>
              <a:t>ROUTE-REFRESH </a:t>
            </a:r>
            <a:r>
              <a:rPr lang="zh-CN" altLang="en-US" sz="2800" dirty="0" smtClean="0">
                <a:ea typeface="黑体" panose="02010609060101010101" pitchFamily="2" charset="-122"/>
              </a:rPr>
              <a:t>报文，用来请求对等端重新通告。</a:t>
            </a:r>
            <a:r>
              <a:rPr lang="zh-CN" altLang="en-US" dirty="0" smtClean="0">
                <a:ea typeface="黑体" panose="02010609060101010101" pitchFamily="2" charset="-122"/>
              </a:rPr>
              <a:t> </a:t>
            </a:r>
            <a:endParaRPr lang="zh-CN" altLang="en-US" sz="2800" dirty="0" smtClean="0">
              <a:ea typeface="黑体" panose="02010609060101010101" pitchFamily="2" charset="-122"/>
            </a:endParaRPr>
          </a:p>
          <a:p>
            <a:pPr eaLnBrk="1" hangingPunct="1">
              <a:lnSpc>
                <a:spcPct val="90000"/>
              </a:lnSpc>
              <a:buFont typeface="Wingdings" panose="05000000000000000000" pitchFamily="2" charset="2"/>
              <a:buNone/>
            </a:pPr>
            <a:endParaRPr lang="en-US" altLang="zh-CN"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76300"/>
            <a:ext cx="6278963" cy="469359"/>
          </a:xfrm>
          <a:prstGeom prst="rect">
            <a:avLst/>
          </a:prstGeom>
          <a:noFill/>
        </p:spPr>
        <p:txBody>
          <a:bodyPr wrap="none" lIns="0" tIns="0" rIns="0" rtlCol="0">
            <a:spAutoFit/>
          </a:bodyPr>
          <a:lstStyle/>
          <a:p>
            <a:pPr defTabSz="0">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.8</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Internet控制报文协议（ICMP）</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520700" y="1549401"/>
            <a:ext cx="8305800" cy="5006499"/>
          </a:xfrm>
          <a:prstGeom prst="rect">
            <a:avLst/>
          </a:prstGeom>
          <a:noFill/>
        </p:spPr>
        <p:txBody>
          <a:bodyPr wrap="square" lIns="0" tIns="0" rIns="0" rtlCol="0">
            <a:spAutoFit/>
          </a:bodyPr>
          <a:lstStyle/>
          <a:p>
            <a:pPr marL="457200" indent="-457200" defTabSz="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为了提高</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数据报交付成功的机会，在</a:t>
            </a:r>
            <a:r>
              <a:rPr lang="zh-CN" altLang="en-US" sz="2400" dirty="0" smtClean="0">
                <a:latin typeface="微软雅黑" panose="020B0503020204020204" pitchFamily="34" charset="-122"/>
                <a:ea typeface="微软雅黑" panose="020B0503020204020204" pitchFamily="34" charset="-122"/>
                <a:cs typeface="华文楷体" pitchFamily="18" charset="0"/>
              </a:rPr>
              <a:t>网络</a:t>
            </a:r>
            <a:r>
              <a:rPr lang="en-US" altLang="zh-CN" sz="2400" dirty="0" err="1" smtClean="0">
                <a:latin typeface="微软雅黑" panose="020B0503020204020204" pitchFamily="34" charset="-122"/>
                <a:ea typeface="微软雅黑" panose="020B0503020204020204" pitchFamily="34" charset="-122"/>
                <a:cs typeface="华文楷体" pitchFamily="18" charset="0"/>
              </a:rPr>
              <a:t>层使用了网际控制报文协议</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(Internet Control</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Message</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Protocol)，RFC792对ICMP的 </a:t>
            </a:r>
            <a:r>
              <a:rPr lang="en-US" altLang="zh-CN" sz="2400" dirty="0" err="1" smtClean="0">
                <a:latin typeface="微软雅黑" panose="020B0503020204020204" pitchFamily="34" charset="-122"/>
                <a:ea typeface="微软雅黑" panose="020B0503020204020204" pitchFamily="34" charset="-122"/>
                <a:cs typeface="华文楷体" pitchFamily="18" charset="0"/>
              </a:rPr>
              <a:t>格式、工作过程及功能作了详细定义</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允许主机或路由器报告差错情况和提供有关异常情况的报告</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不是高层协议，而是</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层的协议</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报文作为</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层数据报的数据，加上数据报的首部，组成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数据报发送出去</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ICMP不能纠正差错，它只报告差错。差错处理需要由高层协议去完成</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zh-CN" altLang="en-US" sz="2400" dirty="0" smtClean="0">
              <a:latin typeface="微软雅黑" panose="020B0503020204020204" pitchFamily="34" charset="-122"/>
              <a:ea typeface="微软雅黑" panose="020B0503020204020204" pitchFamily="34" charset="-122"/>
            </a:endParaRPr>
          </a:p>
          <a:p>
            <a:pPr defTabSz="0">
              <a:lnSpc>
                <a:spcPts val="3500"/>
              </a:lnSpc>
            </a:pPr>
            <a:endParaRPr lang="en-US" altLang="zh-CN" sz="3000" dirty="0" smtClean="0">
              <a:solidFill>
                <a:srgbClr val="008000"/>
              </a:solidFill>
              <a:latin typeface="华文楷体" pitchFamily="18" charset="0"/>
              <a:ea typeface="黑体" panose="02010609060101010101" pitchFamily="2" charset="-122"/>
              <a:cs typeface="华文楷体" pitchFamily="18" charset="0"/>
            </a:endParaRPr>
          </a:p>
          <a:p>
            <a:pPr defTabSz="0">
              <a:lnSpc>
                <a:spcPts val="3500"/>
              </a:lnSpc>
            </a:pP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751469" y="5531866"/>
            <a:ext cx="467867" cy="289559"/>
          </a:xfrm>
          <a:custGeom>
            <a:avLst/>
            <a:gdLst>
              <a:gd name="connsiteX0" fmla="*/ 241554 w 467867"/>
              <a:gd name="connsiteY0" fmla="*/ 0 h 289559"/>
              <a:gd name="connsiteX1" fmla="*/ 241554 w 467867"/>
              <a:gd name="connsiteY1" fmla="*/ 76200 h 289559"/>
              <a:gd name="connsiteX2" fmla="*/ 467867 w 467867"/>
              <a:gd name="connsiteY2" fmla="*/ 76200 h 289559"/>
              <a:gd name="connsiteX3" fmla="*/ 467867 w 467867"/>
              <a:gd name="connsiteY3" fmla="*/ 212597 h 289559"/>
              <a:gd name="connsiteX4" fmla="*/ 241554 w 467867"/>
              <a:gd name="connsiteY4" fmla="*/ 212597 h 289559"/>
              <a:gd name="connsiteX5" fmla="*/ 241554 w 467867"/>
              <a:gd name="connsiteY5" fmla="*/ 289559 h 289559"/>
              <a:gd name="connsiteX6" fmla="*/ 0 w 467867"/>
              <a:gd name="connsiteY6" fmla="*/ 144779 h 289559"/>
              <a:gd name="connsiteX7" fmla="*/ 241554 w 467867"/>
              <a:gd name="connsiteY7" fmla="*/ 0 h 2895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467867" h="289559">
                <a:moveTo>
                  <a:pt x="241554" y="0"/>
                </a:moveTo>
                <a:lnTo>
                  <a:pt x="241554" y="76200"/>
                </a:lnTo>
                <a:lnTo>
                  <a:pt x="467867" y="76200"/>
                </a:lnTo>
                <a:lnTo>
                  <a:pt x="467867" y="212597"/>
                </a:lnTo>
                <a:lnTo>
                  <a:pt x="241554" y="212597"/>
                </a:lnTo>
                <a:lnTo>
                  <a:pt x="241554" y="289559"/>
                </a:lnTo>
                <a:lnTo>
                  <a:pt x="0" y="144779"/>
                </a:lnTo>
                <a:lnTo>
                  <a:pt x="241554" y="0"/>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1745119" y="5525516"/>
            <a:ext cx="480567" cy="302259"/>
          </a:xfrm>
          <a:custGeom>
            <a:avLst/>
            <a:gdLst>
              <a:gd name="connsiteX0" fmla="*/ 247904 w 480567"/>
              <a:gd name="connsiteY0" fmla="*/ 6350 h 302259"/>
              <a:gd name="connsiteX1" fmla="*/ 247904 w 480567"/>
              <a:gd name="connsiteY1" fmla="*/ 82550 h 302259"/>
              <a:gd name="connsiteX2" fmla="*/ 474217 w 480567"/>
              <a:gd name="connsiteY2" fmla="*/ 82550 h 302259"/>
              <a:gd name="connsiteX3" fmla="*/ 474217 w 480567"/>
              <a:gd name="connsiteY3" fmla="*/ 218947 h 302259"/>
              <a:gd name="connsiteX4" fmla="*/ 247904 w 480567"/>
              <a:gd name="connsiteY4" fmla="*/ 218947 h 302259"/>
              <a:gd name="connsiteX5" fmla="*/ 247904 w 480567"/>
              <a:gd name="connsiteY5" fmla="*/ 295909 h 302259"/>
              <a:gd name="connsiteX6" fmla="*/ 6350 w 480567"/>
              <a:gd name="connsiteY6" fmla="*/ 151129 h 302259"/>
              <a:gd name="connsiteX7" fmla="*/ 247904 w 480567"/>
              <a:gd name="connsiteY7" fmla="*/ 6350 h 3022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480567" h="302259">
                <a:moveTo>
                  <a:pt x="247904" y="6350"/>
                </a:moveTo>
                <a:lnTo>
                  <a:pt x="247904" y="82550"/>
                </a:lnTo>
                <a:lnTo>
                  <a:pt x="474217" y="82550"/>
                </a:lnTo>
                <a:lnTo>
                  <a:pt x="474217" y="218947"/>
                </a:lnTo>
                <a:lnTo>
                  <a:pt x="247904" y="218947"/>
                </a:lnTo>
                <a:lnTo>
                  <a:pt x="247904" y="295909"/>
                </a:lnTo>
                <a:lnTo>
                  <a:pt x="6350" y="151129"/>
                </a:lnTo>
                <a:lnTo>
                  <a:pt x="24790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2192668" y="5499100"/>
            <a:ext cx="4248150" cy="390144"/>
          </a:xfrm>
          <a:custGeom>
            <a:avLst/>
            <a:gdLst>
              <a:gd name="connsiteX0" fmla="*/ 0 w 4248150"/>
              <a:gd name="connsiteY0" fmla="*/ 0 h 390144"/>
              <a:gd name="connsiteX1" fmla="*/ 0 w 4248150"/>
              <a:gd name="connsiteY1" fmla="*/ 390144 h 390144"/>
              <a:gd name="connsiteX2" fmla="*/ 4248150 w 4248150"/>
              <a:gd name="connsiteY2" fmla="*/ 390144 h 390144"/>
              <a:gd name="connsiteX3" fmla="*/ 4248150 w 4248150"/>
              <a:gd name="connsiteY3" fmla="*/ 0 h 390144"/>
              <a:gd name="connsiteX4" fmla="*/ 0 w 4248150"/>
              <a:gd name="connsiteY4" fmla="*/ 0 h 3901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48150" h="390144">
                <a:moveTo>
                  <a:pt x="0" y="0"/>
                </a:moveTo>
                <a:lnTo>
                  <a:pt x="0" y="390144"/>
                </a:lnTo>
                <a:lnTo>
                  <a:pt x="4248150" y="390144"/>
                </a:lnTo>
                <a:lnTo>
                  <a:pt x="424815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2186318" y="5492750"/>
            <a:ext cx="4260850" cy="402844"/>
          </a:xfrm>
          <a:custGeom>
            <a:avLst/>
            <a:gdLst>
              <a:gd name="connsiteX0" fmla="*/ 6350 w 4260850"/>
              <a:gd name="connsiteY0" fmla="*/ 6350 h 402844"/>
              <a:gd name="connsiteX1" fmla="*/ 6350 w 4260850"/>
              <a:gd name="connsiteY1" fmla="*/ 396494 h 402844"/>
              <a:gd name="connsiteX2" fmla="*/ 4254500 w 4260850"/>
              <a:gd name="connsiteY2" fmla="*/ 396494 h 402844"/>
              <a:gd name="connsiteX3" fmla="*/ 4254500 w 4260850"/>
              <a:gd name="connsiteY3" fmla="*/ 6350 h 402844"/>
              <a:gd name="connsiteX4" fmla="*/ 6350 w 4260850"/>
              <a:gd name="connsiteY4" fmla="*/ 6350 h 4028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60850" h="402844">
                <a:moveTo>
                  <a:pt x="6350" y="6350"/>
                </a:moveTo>
                <a:lnTo>
                  <a:pt x="6350" y="396494"/>
                </a:lnTo>
                <a:lnTo>
                  <a:pt x="4254500" y="396494"/>
                </a:lnTo>
                <a:lnTo>
                  <a:pt x="425450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3351669" y="5522722"/>
            <a:ext cx="3070098" cy="366522"/>
          </a:xfrm>
          <a:custGeom>
            <a:avLst/>
            <a:gdLst>
              <a:gd name="connsiteX0" fmla="*/ 0 w 3070098"/>
              <a:gd name="connsiteY0" fmla="*/ 0 h 366522"/>
              <a:gd name="connsiteX1" fmla="*/ 0 w 3070098"/>
              <a:gd name="connsiteY1" fmla="*/ 366522 h 366522"/>
              <a:gd name="connsiteX2" fmla="*/ 3070098 w 3070098"/>
              <a:gd name="connsiteY2" fmla="*/ 366522 h 366522"/>
              <a:gd name="connsiteX3" fmla="*/ 3070098 w 3070098"/>
              <a:gd name="connsiteY3" fmla="*/ 0 h 366522"/>
              <a:gd name="connsiteX4" fmla="*/ 0 w 3070098"/>
              <a:gd name="connsiteY4" fmla="*/ 0 h 36652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70098" h="366522">
                <a:moveTo>
                  <a:pt x="0" y="0"/>
                </a:moveTo>
                <a:lnTo>
                  <a:pt x="0" y="366522"/>
                </a:lnTo>
                <a:lnTo>
                  <a:pt x="3070098" y="366522"/>
                </a:lnTo>
                <a:lnTo>
                  <a:pt x="30700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3345319" y="5516372"/>
            <a:ext cx="3082798" cy="379222"/>
          </a:xfrm>
          <a:custGeom>
            <a:avLst/>
            <a:gdLst>
              <a:gd name="connsiteX0" fmla="*/ 6350 w 3082798"/>
              <a:gd name="connsiteY0" fmla="*/ 6350 h 379222"/>
              <a:gd name="connsiteX1" fmla="*/ 6350 w 3082798"/>
              <a:gd name="connsiteY1" fmla="*/ 372872 h 379222"/>
              <a:gd name="connsiteX2" fmla="*/ 3076448 w 3082798"/>
              <a:gd name="connsiteY2" fmla="*/ 372872 h 379222"/>
              <a:gd name="connsiteX3" fmla="*/ 3076448 w 3082798"/>
              <a:gd name="connsiteY3" fmla="*/ 6350 h 379222"/>
              <a:gd name="connsiteX4" fmla="*/ 6350 w 3082798"/>
              <a:gd name="connsiteY4" fmla="*/ 6350 h 37922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82798" h="379222">
                <a:moveTo>
                  <a:pt x="6350" y="6350"/>
                </a:moveTo>
                <a:lnTo>
                  <a:pt x="6350" y="372872"/>
                </a:lnTo>
                <a:lnTo>
                  <a:pt x="3076448" y="372872"/>
                </a:lnTo>
                <a:lnTo>
                  <a:pt x="3076448" y="6350"/>
                </a:lnTo>
                <a:lnTo>
                  <a:pt x="6350" y="6350"/>
                </a:lnTo>
              </a:path>
            </a:pathLst>
          </a:custGeom>
          <a:solidFill>
            <a:srgbClr val="000000">
              <a:alpha val="0"/>
            </a:srgbClr>
          </a:solidFill>
          <a:ln w="12700">
            <a:solidFill>
              <a:srgbClr val="0000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216290" y="4278376"/>
            <a:ext cx="5613654" cy="467867"/>
          </a:xfrm>
          <a:custGeom>
            <a:avLst/>
            <a:gdLst>
              <a:gd name="connsiteX0" fmla="*/ 0 w 5613654"/>
              <a:gd name="connsiteY0" fmla="*/ 9905 h 467867"/>
              <a:gd name="connsiteX1" fmla="*/ 1128521 w 5613654"/>
              <a:gd name="connsiteY1" fmla="*/ 467867 h 467867"/>
              <a:gd name="connsiteX2" fmla="*/ 4225290 w 5613654"/>
              <a:gd name="connsiteY2" fmla="*/ 463295 h 467867"/>
              <a:gd name="connsiteX3" fmla="*/ 5613654 w 5613654"/>
              <a:gd name="connsiteY3" fmla="*/ 0 h 467867"/>
              <a:gd name="connsiteX4" fmla="*/ 0 w 5613654"/>
              <a:gd name="connsiteY4" fmla="*/ 9905 h 46786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13654" h="467867">
                <a:moveTo>
                  <a:pt x="0" y="9905"/>
                </a:moveTo>
                <a:lnTo>
                  <a:pt x="1128521" y="467867"/>
                </a:lnTo>
                <a:lnTo>
                  <a:pt x="4225290" y="463295"/>
                </a:lnTo>
                <a:lnTo>
                  <a:pt x="5613654" y="0"/>
                </a:lnTo>
                <a:lnTo>
                  <a:pt x="0" y="9905"/>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209940" y="4272026"/>
            <a:ext cx="5626354" cy="480567"/>
          </a:xfrm>
          <a:custGeom>
            <a:avLst/>
            <a:gdLst>
              <a:gd name="connsiteX0" fmla="*/ 6350 w 5626354"/>
              <a:gd name="connsiteY0" fmla="*/ 16255 h 480567"/>
              <a:gd name="connsiteX1" fmla="*/ 1134871 w 5626354"/>
              <a:gd name="connsiteY1" fmla="*/ 474217 h 480567"/>
              <a:gd name="connsiteX2" fmla="*/ 4231640 w 5626354"/>
              <a:gd name="connsiteY2" fmla="*/ 469645 h 480567"/>
              <a:gd name="connsiteX3" fmla="*/ 5620004 w 5626354"/>
              <a:gd name="connsiteY3" fmla="*/ 6350 h 480567"/>
              <a:gd name="connsiteX4" fmla="*/ 6350 w 5626354"/>
              <a:gd name="connsiteY4" fmla="*/ 16255 h 48056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26354" h="480567">
                <a:moveTo>
                  <a:pt x="6350" y="16255"/>
                </a:moveTo>
                <a:lnTo>
                  <a:pt x="1134871" y="474217"/>
                </a:lnTo>
                <a:lnTo>
                  <a:pt x="4231640" y="469645"/>
                </a:lnTo>
                <a:lnTo>
                  <a:pt x="5620004" y="6350"/>
                </a:lnTo>
                <a:lnTo>
                  <a:pt x="6350" y="16255"/>
                </a:lnTo>
              </a:path>
            </a:pathLst>
          </a:custGeom>
          <a:solidFill>
            <a:srgbClr val="000000">
              <a:alpha val="0"/>
            </a:srgbClr>
          </a:solidFill>
          <a:ln w="12700">
            <a:solidFill>
              <a:srgbClr val="0000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376816" y="4747768"/>
            <a:ext cx="3089148" cy="392429"/>
          </a:xfrm>
          <a:custGeom>
            <a:avLst/>
            <a:gdLst>
              <a:gd name="connsiteX0" fmla="*/ 0 w 3089148"/>
              <a:gd name="connsiteY0" fmla="*/ 0 h 392429"/>
              <a:gd name="connsiteX1" fmla="*/ 0 w 3089148"/>
              <a:gd name="connsiteY1" fmla="*/ 392429 h 392429"/>
              <a:gd name="connsiteX2" fmla="*/ 3089148 w 3089148"/>
              <a:gd name="connsiteY2" fmla="*/ 392429 h 392429"/>
              <a:gd name="connsiteX3" fmla="*/ 3089148 w 3089148"/>
              <a:gd name="connsiteY3" fmla="*/ 0 h 392429"/>
              <a:gd name="connsiteX4" fmla="*/ 0 w 3089148"/>
              <a:gd name="connsiteY4" fmla="*/ 0 h 3924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89148" h="392429">
                <a:moveTo>
                  <a:pt x="0" y="0"/>
                </a:moveTo>
                <a:lnTo>
                  <a:pt x="0" y="392429"/>
                </a:lnTo>
                <a:lnTo>
                  <a:pt x="3089148" y="392429"/>
                </a:lnTo>
                <a:lnTo>
                  <a:pt x="3089148"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3351669" y="4722622"/>
            <a:ext cx="3089148" cy="392429"/>
          </a:xfrm>
          <a:custGeom>
            <a:avLst/>
            <a:gdLst>
              <a:gd name="connsiteX0" fmla="*/ 0 w 3089148"/>
              <a:gd name="connsiteY0" fmla="*/ 0 h 392429"/>
              <a:gd name="connsiteX1" fmla="*/ 0 w 3089148"/>
              <a:gd name="connsiteY1" fmla="*/ 392429 h 392429"/>
              <a:gd name="connsiteX2" fmla="*/ 3089148 w 3089148"/>
              <a:gd name="connsiteY2" fmla="*/ 392429 h 392429"/>
              <a:gd name="connsiteX3" fmla="*/ 3089148 w 3089148"/>
              <a:gd name="connsiteY3" fmla="*/ 0 h 392429"/>
              <a:gd name="connsiteX4" fmla="*/ 0 w 3089148"/>
              <a:gd name="connsiteY4" fmla="*/ 0 h 3924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89148" h="392429">
                <a:moveTo>
                  <a:pt x="0" y="0"/>
                </a:moveTo>
                <a:lnTo>
                  <a:pt x="0" y="392429"/>
                </a:lnTo>
                <a:lnTo>
                  <a:pt x="3089148" y="392429"/>
                </a:lnTo>
                <a:lnTo>
                  <a:pt x="308914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3345319" y="4716272"/>
            <a:ext cx="3101848" cy="404367"/>
          </a:xfrm>
          <a:custGeom>
            <a:avLst/>
            <a:gdLst>
              <a:gd name="connsiteX0" fmla="*/ 6350 w 3101848"/>
              <a:gd name="connsiteY0" fmla="*/ 6350 h 404367"/>
              <a:gd name="connsiteX1" fmla="*/ 6350 w 3101848"/>
              <a:gd name="connsiteY1" fmla="*/ 398017 h 404367"/>
              <a:gd name="connsiteX2" fmla="*/ 3095498 w 3101848"/>
              <a:gd name="connsiteY2" fmla="*/ 398017 h 404367"/>
              <a:gd name="connsiteX3" fmla="*/ 3095498 w 3101848"/>
              <a:gd name="connsiteY3" fmla="*/ 6350 h 404367"/>
              <a:gd name="connsiteX4" fmla="*/ 6350 w 3101848"/>
              <a:gd name="connsiteY4" fmla="*/ 6350 h 40436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01848" h="404367">
                <a:moveTo>
                  <a:pt x="6350" y="6350"/>
                </a:moveTo>
                <a:lnTo>
                  <a:pt x="6350" y="398017"/>
                </a:lnTo>
                <a:lnTo>
                  <a:pt x="3095498" y="398017"/>
                </a:lnTo>
                <a:lnTo>
                  <a:pt x="3095498"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345319" y="5492750"/>
            <a:ext cx="22225" cy="402844"/>
          </a:xfrm>
          <a:custGeom>
            <a:avLst/>
            <a:gdLst>
              <a:gd name="connsiteX0" fmla="*/ 6350 w 22225"/>
              <a:gd name="connsiteY0" fmla="*/ 6350 h 402844"/>
              <a:gd name="connsiteX1" fmla="*/ 6350 w 22225"/>
              <a:gd name="connsiteY1" fmla="*/ 396494 h 402844"/>
            </a:gdLst>
            <a:ahLst/>
            <a:cxnLst>
              <a:cxn ang="0">
                <a:pos x="connsiteX0" y="connsiteY0"/>
              </a:cxn>
              <a:cxn ang="1">
                <a:pos x="connsiteX1" y="connsiteY1"/>
              </a:cxn>
            </a:cxnLst>
            <a:rect l="l" t="t" r="r" b="b"/>
            <a:pathLst>
              <a:path w="22225" h="402844">
                <a:moveTo>
                  <a:pt x="6350" y="6350"/>
                </a:moveTo>
                <a:lnTo>
                  <a:pt x="6350" y="39649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4701934" y="5114290"/>
            <a:ext cx="289560" cy="468629"/>
          </a:xfrm>
          <a:custGeom>
            <a:avLst/>
            <a:gdLst>
              <a:gd name="connsiteX0" fmla="*/ 0 w 289560"/>
              <a:gd name="connsiteY0" fmla="*/ 227075 h 468629"/>
              <a:gd name="connsiteX1" fmla="*/ 76961 w 289560"/>
              <a:gd name="connsiteY1" fmla="*/ 227075 h 468629"/>
              <a:gd name="connsiteX2" fmla="*/ 76961 w 289560"/>
              <a:gd name="connsiteY2" fmla="*/ 0 h 468629"/>
              <a:gd name="connsiteX3" fmla="*/ 213360 w 289560"/>
              <a:gd name="connsiteY3" fmla="*/ 0 h 468629"/>
              <a:gd name="connsiteX4" fmla="*/ 213360 w 289560"/>
              <a:gd name="connsiteY4" fmla="*/ 227075 h 468629"/>
              <a:gd name="connsiteX5" fmla="*/ 289560 w 289560"/>
              <a:gd name="connsiteY5" fmla="*/ 227075 h 468629"/>
              <a:gd name="connsiteX6" fmla="*/ 144779 w 289560"/>
              <a:gd name="connsiteY6" fmla="*/ 468629 h 468629"/>
              <a:gd name="connsiteX7" fmla="*/ 0 w 289560"/>
              <a:gd name="connsiteY7" fmla="*/ 227075 h 4686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89560" h="468629">
                <a:moveTo>
                  <a:pt x="0" y="227075"/>
                </a:moveTo>
                <a:lnTo>
                  <a:pt x="76961" y="227075"/>
                </a:lnTo>
                <a:lnTo>
                  <a:pt x="76961" y="0"/>
                </a:lnTo>
                <a:lnTo>
                  <a:pt x="213360" y="0"/>
                </a:lnTo>
                <a:lnTo>
                  <a:pt x="213360" y="227075"/>
                </a:lnTo>
                <a:lnTo>
                  <a:pt x="289560" y="227075"/>
                </a:lnTo>
                <a:lnTo>
                  <a:pt x="144779" y="468629"/>
                </a:lnTo>
                <a:lnTo>
                  <a:pt x="0" y="227075"/>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4695584" y="5107940"/>
            <a:ext cx="302260" cy="481329"/>
          </a:xfrm>
          <a:custGeom>
            <a:avLst/>
            <a:gdLst>
              <a:gd name="connsiteX0" fmla="*/ 6350 w 302260"/>
              <a:gd name="connsiteY0" fmla="*/ 233425 h 481329"/>
              <a:gd name="connsiteX1" fmla="*/ 83311 w 302260"/>
              <a:gd name="connsiteY1" fmla="*/ 233425 h 481329"/>
              <a:gd name="connsiteX2" fmla="*/ 83311 w 302260"/>
              <a:gd name="connsiteY2" fmla="*/ 6350 h 481329"/>
              <a:gd name="connsiteX3" fmla="*/ 219710 w 302260"/>
              <a:gd name="connsiteY3" fmla="*/ 6350 h 481329"/>
              <a:gd name="connsiteX4" fmla="*/ 219710 w 302260"/>
              <a:gd name="connsiteY4" fmla="*/ 233425 h 481329"/>
              <a:gd name="connsiteX5" fmla="*/ 295910 w 302260"/>
              <a:gd name="connsiteY5" fmla="*/ 233425 h 481329"/>
              <a:gd name="connsiteX6" fmla="*/ 151129 w 302260"/>
              <a:gd name="connsiteY6" fmla="*/ 474979 h 481329"/>
              <a:gd name="connsiteX7" fmla="*/ 6350 w 302260"/>
              <a:gd name="connsiteY7" fmla="*/ 233425 h 4813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02260" h="481329">
                <a:moveTo>
                  <a:pt x="6350" y="233425"/>
                </a:moveTo>
                <a:lnTo>
                  <a:pt x="83311" y="233425"/>
                </a:lnTo>
                <a:lnTo>
                  <a:pt x="83311" y="6350"/>
                </a:lnTo>
                <a:lnTo>
                  <a:pt x="219710" y="6350"/>
                </a:lnTo>
                <a:lnTo>
                  <a:pt x="219710" y="233425"/>
                </a:lnTo>
                <a:lnTo>
                  <a:pt x="295910" y="233425"/>
                </a:lnTo>
                <a:lnTo>
                  <a:pt x="151129" y="474979"/>
                </a:lnTo>
                <a:lnTo>
                  <a:pt x="6350" y="2334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2217813" y="2769616"/>
            <a:ext cx="5600699" cy="1564386"/>
          </a:xfrm>
          <a:custGeom>
            <a:avLst/>
            <a:gdLst>
              <a:gd name="connsiteX0" fmla="*/ 0 w 5600699"/>
              <a:gd name="connsiteY0" fmla="*/ 0 h 1564386"/>
              <a:gd name="connsiteX1" fmla="*/ 0 w 5600699"/>
              <a:gd name="connsiteY1" fmla="*/ 1564386 h 1564386"/>
              <a:gd name="connsiteX2" fmla="*/ 5600699 w 5600699"/>
              <a:gd name="connsiteY2" fmla="*/ 1564386 h 1564386"/>
              <a:gd name="connsiteX3" fmla="*/ 5600699 w 5600699"/>
              <a:gd name="connsiteY3" fmla="*/ 0 h 1564386"/>
              <a:gd name="connsiteX4" fmla="*/ 0 w 5600699"/>
              <a:gd name="connsiteY4" fmla="*/ 0 h 15643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00699" h="1564386">
                <a:moveTo>
                  <a:pt x="0" y="0"/>
                </a:moveTo>
                <a:lnTo>
                  <a:pt x="0" y="1564386"/>
                </a:lnTo>
                <a:lnTo>
                  <a:pt x="5600699" y="1564386"/>
                </a:lnTo>
                <a:lnTo>
                  <a:pt x="5600699"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2192668" y="2744470"/>
            <a:ext cx="5600700" cy="1563624"/>
          </a:xfrm>
          <a:custGeom>
            <a:avLst/>
            <a:gdLst>
              <a:gd name="connsiteX0" fmla="*/ 0 w 5600700"/>
              <a:gd name="connsiteY0" fmla="*/ 0 h 1563624"/>
              <a:gd name="connsiteX1" fmla="*/ 0 w 5600700"/>
              <a:gd name="connsiteY1" fmla="*/ 1563624 h 1563624"/>
              <a:gd name="connsiteX2" fmla="*/ 5600700 w 5600700"/>
              <a:gd name="connsiteY2" fmla="*/ 1563624 h 1563624"/>
              <a:gd name="connsiteX3" fmla="*/ 5600700 w 5600700"/>
              <a:gd name="connsiteY3" fmla="*/ 0 h 1563624"/>
              <a:gd name="connsiteX4" fmla="*/ 0 w 5600700"/>
              <a:gd name="connsiteY4" fmla="*/ 0 h 15636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00700" h="1563624">
                <a:moveTo>
                  <a:pt x="0" y="0"/>
                </a:moveTo>
                <a:lnTo>
                  <a:pt x="0" y="1563624"/>
                </a:lnTo>
                <a:lnTo>
                  <a:pt x="5600700" y="1563624"/>
                </a:lnTo>
                <a:lnTo>
                  <a:pt x="560070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2186318" y="2738120"/>
            <a:ext cx="5613400" cy="1576324"/>
          </a:xfrm>
          <a:custGeom>
            <a:avLst/>
            <a:gdLst>
              <a:gd name="connsiteX0" fmla="*/ 6350 w 5613400"/>
              <a:gd name="connsiteY0" fmla="*/ 6350 h 1576324"/>
              <a:gd name="connsiteX1" fmla="*/ 6350 w 5613400"/>
              <a:gd name="connsiteY1" fmla="*/ 1569974 h 1576324"/>
              <a:gd name="connsiteX2" fmla="*/ 5607050 w 5613400"/>
              <a:gd name="connsiteY2" fmla="*/ 1569974 h 1576324"/>
              <a:gd name="connsiteX3" fmla="*/ 5607050 w 5613400"/>
              <a:gd name="connsiteY3" fmla="*/ 6350 h 1576324"/>
              <a:gd name="connsiteX4" fmla="*/ 6350 w 5613400"/>
              <a:gd name="connsiteY4" fmla="*/ 6350 h 15763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13400" h="1576324">
                <a:moveTo>
                  <a:pt x="6350" y="6350"/>
                </a:moveTo>
                <a:lnTo>
                  <a:pt x="6350" y="1569974"/>
                </a:lnTo>
                <a:lnTo>
                  <a:pt x="5607050" y="1569974"/>
                </a:lnTo>
                <a:lnTo>
                  <a:pt x="56070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2186318" y="3098545"/>
            <a:ext cx="5613400" cy="22225"/>
          </a:xfrm>
          <a:custGeom>
            <a:avLst/>
            <a:gdLst>
              <a:gd name="connsiteX0" fmla="*/ 6350 w 5613400"/>
              <a:gd name="connsiteY0" fmla="*/ 6350 h 22225"/>
              <a:gd name="connsiteX1" fmla="*/ 5607051 w 5613400"/>
              <a:gd name="connsiteY1" fmla="*/ 6350 h 22225"/>
            </a:gdLst>
            <a:ahLst/>
            <a:cxnLst>
              <a:cxn ang="0">
                <a:pos x="connsiteX0" y="connsiteY0"/>
              </a:cxn>
              <a:cxn ang="1">
                <a:pos x="connsiteX1" y="connsiteY1"/>
              </a:cxn>
            </a:cxnLst>
            <a:rect l="l" t="t" r="r" b="b"/>
            <a:pathLst>
              <a:path w="5613400" h="22225">
                <a:moveTo>
                  <a:pt x="6350" y="6350"/>
                </a:moveTo>
                <a:lnTo>
                  <a:pt x="560705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3584587" y="2707640"/>
            <a:ext cx="22225" cy="403605"/>
          </a:xfrm>
          <a:custGeom>
            <a:avLst/>
            <a:gdLst>
              <a:gd name="connsiteX0" fmla="*/ 6350 w 22225"/>
              <a:gd name="connsiteY0" fmla="*/ 397255 h 403605"/>
              <a:gd name="connsiteX1" fmla="*/ 6350 w 22225"/>
              <a:gd name="connsiteY1" fmla="*/ 6350 h 403605"/>
            </a:gdLst>
            <a:ahLst/>
            <a:cxnLst>
              <a:cxn ang="0">
                <a:pos x="connsiteX0" y="connsiteY0"/>
              </a:cxn>
              <a:cxn ang="1">
                <a:pos x="connsiteX1" y="connsiteY1"/>
              </a:cxn>
            </a:cxnLst>
            <a:rect l="l" t="t" r="r" b="b"/>
            <a:pathLst>
              <a:path w="22225" h="403605">
                <a:moveTo>
                  <a:pt x="6350" y="397255"/>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85144" y="2707640"/>
            <a:ext cx="22225" cy="403605"/>
          </a:xfrm>
          <a:custGeom>
            <a:avLst/>
            <a:gdLst>
              <a:gd name="connsiteX0" fmla="*/ 6350 w 22225"/>
              <a:gd name="connsiteY0" fmla="*/ 397255 h 403605"/>
              <a:gd name="connsiteX1" fmla="*/ 6350 w 22225"/>
              <a:gd name="connsiteY1" fmla="*/ 6350 h 403605"/>
            </a:gdLst>
            <a:ahLst/>
            <a:cxnLst>
              <a:cxn ang="0">
                <a:pos x="connsiteX0" y="connsiteY0"/>
              </a:cxn>
              <a:cxn ang="1">
                <a:pos x="connsiteX1" y="connsiteY1"/>
              </a:cxn>
            </a:cxnLst>
            <a:rect l="l" t="t" r="r" b="b"/>
            <a:pathLst>
              <a:path w="22225" h="403605">
                <a:moveTo>
                  <a:pt x="6350" y="397255"/>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4985144" y="2707640"/>
            <a:ext cx="22225" cy="403605"/>
          </a:xfrm>
          <a:custGeom>
            <a:avLst/>
            <a:gdLst>
              <a:gd name="connsiteX0" fmla="*/ 6350 w 22225"/>
              <a:gd name="connsiteY0" fmla="*/ 397255 h 403605"/>
              <a:gd name="connsiteX1" fmla="*/ 6350 w 22225"/>
              <a:gd name="connsiteY1" fmla="*/ 6350 h 403605"/>
            </a:gdLst>
            <a:ahLst/>
            <a:cxnLst>
              <a:cxn ang="0">
                <a:pos x="connsiteX0" y="connsiteY0"/>
              </a:cxn>
              <a:cxn ang="1">
                <a:pos x="connsiteX1" y="connsiteY1"/>
              </a:cxn>
            </a:cxnLst>
            <a:rect l="l" t="t" r="r" b="b"/>
            <a:pathLst>
              <a:path w="22225" h="403605">
                <a:moveTo>
                  <a:pt x="6350" y="397255"/>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3622942" y="5966968"/>
            <a:ext cx="1273301" cy="285750"/>
          </a:xfrm>
          <a:custGeom>
            <a:avLst/>
            <a:gdLst>
              <a:gd name="connsiteX0" fmla="*/ 0 w 1273301"/>
              <a:gd name="connsiteY0" fmla="*/ 0 h 285750"/>
              <a:gd name="connsiteX1" fmla="*/ 0 w 1273301"/>
              <a:gd name="connsiteY1" fmla="*/ 285750 h 285750"/>
              <a:gd name="connsiteX2" fmla="*/ 1273301 w 1273301"/>
              <a:gd name="connsiteY2" fmla="*/ 285750 h 285750"/>
              <a:gd name="connsiteX3" fmla="*/ 1273301 w 1273301"/>
              <a:gd name="connsiteY3" fmla="*/ 0 h 285750"/>
              <a:gd name="connsiteX4" fmla="*/ 0 w 1273301"/>
              <a:gd name="connsiteY4" fmla="*/ 0 h 2857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73301" h="285750">
                <a:moveTo>
                  <a:pt x="0" y="0"/>
                </a:moveTo>
                <a:lnTo>
                  <a:pt x="0" y="285750"/>
                </a:lnTo>
                <a:lnTo>
                  <a:pt x="1273301" y="285750"/>
                </a:lnTo>
                <a:lnTo>
                  <a:pt x="12733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2186318" y="3490976"/>
            <a:ext cx="5613400" cy="22225"/>
          </a:xfrm>
          <a:custGeom>
            <a:avLst/>
            <a:gdLst>
              <a:gd name="connsiteX0" fmla="*/ 6350 w 5613400"/>
              <a:gd name="connsiteY0" fmla="*/ 6350 h 22225"/>
              <a:gd name="connsiteX1" fmla="*/ 5607051 w 5613400"/>
              <a:gd name="connsiteY1" fmla="*/ 6350 h 22225"/>
            </a:gdLst>
            <a:ahLst/>
            <a:cxnLst>
              <a:cxn ang="0">
                <a:pos x="connsiteX0" y="connsiteY0"/>
              </a:cxn>
              <a:cxn ang="1">
                <a:pos x="connsiteX1" y="connsiteY1"/>
              </a:cxn>
            </a:cxnLst>
            <a:rect l="l" t="t" r="r" b="b"/>
            <a:pathLst>
              <a:path w="5613400" h="22225">
                <a:moveTo>
                  <a:pt x="6350" y="6350"/>
                </a:moveTo>
                <a:lnTo>
                  <a:pt x="560705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26" name="Picture 3"/>
          <p:cNvPicPr>
            <a:picLocks noChangeAspect="1" noChangeArrowheads="1"/>
          </p:cNvPicPr>
          <p:nvPr/>
        </p:nvPicPr>
        <p:blipFill>
          <a:blip r:embed="rId2" cstate="print"/>
          <a:srcRect/>
          <a:stretch>
            <a:fillRect/>
          </a:stretch>
        </p:blipFill>
        <p:spPr bwMode="auto">
          <a:xfrm>
            <a:off x="1689100" y="2819400"/>
            <a:ext cx="520700" cy="101600"/>
          </a:xfrm>
          <a:prstGeom prst="rect">
            <a:avLst/>
          </a:prstGeom>
          <a:noFill/>
        </p:spPr>
      </p:pic>
      <p:pic>
        <p:nvPicPr>
          <p:cNvPr id="27" name="Picture 3"/>
          <p:cNvPicPr>
            <a:picLocks noChangeAspect="1" noChangeArrowheads="1"/>
          </p:cNvPicPr>
          <p:nvPr/>
        </p:nvPicPr>
        <p:blipFill>
          <a:blip r:embed="rId3" cstate="print"/>
          <a:srcRect/>
          <a:stretch>
            <a:fillRect/>
          </a:stretch>
        </p:blipFill>
        <p:spPr bwMode="auto">
          <a:xfrm>
            <a:off x="2184400" y="6083300"/>
            <a:ext cx="4267200" cy="76200"/>
          </a:xfrm>
          <a:prstGeom prst="rect">
            <a:avLst/>
          </a:prstGeom>
          <a:noFill/>
        </p:spPr>
      </p:pic>
      <p:sp>
        <p:nvSpPr>
          <p:cNvPr id="2" name="TextBox 1"/>
          <p:cNvSpPr txBox="1"/>
          <p:nvPr/>
        </p:nvSpPr>
        <p:spPr>
          <a:xfrm>
            <a:off x="546100" y="444500"/>
            <a:ext cx="2643352" cy="1815882"/>
          </a:xfrm>
          <a:prstGeom prst="rect">
            <a:avLst/>
          </a:prstGeom>
          <a:noFill/>
        </p:spPr>
        <p:txBody>
          <a:bodyPr wrap="none" lIns="0" tIns="0" rIns="0" rtlCol="0">
            <a:spAutoFit/>
          </a:bodyPr>
          <a:lstStyle/>
          <a:p>
            <a:pPr defTabSz="0">
              <a:lnSpc>
                <a:spcPts val="6100"/>
              </a:lnSpc>
              <a:tabLst>
                <a:tab pos="101600" algn="l"/>
              </a:tabLst>
            </a:pPr>
            <a:r>
              <a:rPr lang="en-US" altLang="zh-CN" sz="3200" dirty="0" err="1" smtClean="0">
                <a:solidFill>
                  <a:srgbClr val="FF0000"/>
                </a:solidFill>
                <a:latin typeface="Times New Roman" panose="02020603050405020304" pitchFamily="18" charset="0"/>
                <a:ea typeface="黑体" panose="02010609060101010101" pitchFamily="2" charset="-122"/>
                <a:cs typeface="华文新魏" pitchFamily="18" charset="0"/>
              </a:rPr>
              <a:t>ICMP报文格式</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5700"/>
              </a:lnSpc>
              <a:tabLst>
                <a:tab pos="101600" algn="l"/>
              </a:tabLst>
            </a:pPr>
            <a:r>
              <a:rPr lang="en-US" altLang="zh-CN" dirty="0" smtClean="0">
                <a:ea typeface="黑体" panose="02010609060101010101" pitchFamily="2" charset="-122"/>
              </a:rPr>
              <a:t>	</a:t>
            </a:r>
            <a:endParaRPr lang="en-US" altLang="zh-CN" sz="36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TextBox 1"/>
          <p:cNvSpPr txBox="1"/>
          <p:nvPr/>
        </p:nvSpPr>
        <p:spPr>
          <a:xfrm>
            <a:off x="2374900" y="5562600"/>
            <a:ext cx="64120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9" name="TextBox 1"/>
          <p:cNvSpPr txBox="1"/>
          <p:nvPr/>
        </p:nvSpPr>
        <p:spPr>
          <a:xfrm>
            <a:off x="2184400" y="2476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Box 1"/>
          <p:cNvSpPr txBox="1"/>
          <p:nvPr/>
        </p:nvSpPr>
        <p:spPr>
          <a:xfrm>
            <a:off x="5943600" y="2768600"/>
            <a:ext cx="76944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检验和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31" name="TextBox 1"/>
          <p:cNvSpPr txBox="1"/>
          <p:nvPr/>
        </p:nvSpPr>
        <p:spPr>
          <a:xfrm>
            <a:off x="2565400" y="27686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类型</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24" name="TextBox 1"/>
          <p:cNvSpPr txBox="1"/>
          <p:nvPr/>
        </p:nvSpPr>
        <p:spPr>
          <a:xfrm>
            <a:off x="4051300" y="27686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代码</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25" name="TextBox 1"/>
          <p:cNvSpPr txBox="1"/>
          <p:nvPr/>
        </p:nvSpPr>
        <p:spPr>
          <a:xfrm>
            <a:off x="3568700" y="2476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4902200" y="2476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7543800" y="2476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70300" y="5562600"/>
            <a:ext cx="1808187" cy="738664"/>
          </a:xfrm>
          <a:prstGeom prst="rect">
            <a:avLst/>
          </a:prstGeom>
          <a:noFill/>
        </p:spPr>
        <p:txBody>
          <a:bodyPr wrap="none" lIns="0" tIns="0" rIns="0" rtlCol="0">
            <a:spAutoFit/>
          </a:bodyPr>
          <a:lstStyle/>
          <a:p>
            <a:pPr defTabSz="0">
              <a:lnSpc>
                <a:spcPts val="1900"/>
              </a:lnSpc>
              <a:tabLst>
                <a:tab pos="3937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500"/>
              </a:lnSpc>
              <a:tabLst>
                <a:tab pos="3937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342900" y="2565400"/>
            <a:ext cx="1346522" cy="559127"/>
          </a:xfrm>
          <a:prstGeom prst="rect">
            <a:avLst/>
          </a:prstGeom>
          <a:noFill/>
        </p:spPr>
        <p:txBody>
          <a:bodyPr wrap="none" lIns="0" tIns="0" rIns="0" rtlCol="0">
            <a:spAutoFit/>
          </a:bodyPr>
          <a:lstStyle/>
          <a:p>
            <a:pPr defTabSz="0">
              <a:lnSpc>
                <a:spcPts val="1900"/>
              </a:lnSpc>
              <a:tabLst>
                <a:tab pos="63500" algn="l"/>
              </a:tabLst>
            </a:pP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err="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个字节</a:t>
            </a:r>
            <a:endPar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tabLst>
                <a:tab pos="63500" algn="l"/>
              </a:tabLst>
            </a:pPr>
            <a:r>
              <a:rPr lang="en-US" altLang="zh-CN" dirty="0" smtClean="0">
                <a:ea typeface="黑体" panose="02010609060101010101" pitchFamily="2" charset="-122"/>
              </a:rPr>
              <a:t>	</a:t>
            </a: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都是一样的</a:t>
            </a:r>
            <a:endPar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1" name="TextBox 1"/>
          <p:cNvSpPr txBox="1"/>
          <p:nvPr/>
        </p:nvSpPr>
        <p:spPr>
          <a:xfrm>
            <a:off x="2514600" y="3149600"/>
            <a:ext cx="4618380" cy="1956946"/>
          </a:xfrm>
          <a:prstGeom prst="rect">
            <a:avLst/>
          </a:prstGeom>
          <a:noFill/>
        </p:spPr>
        <p:txBody>
          <a:bodyPr wrap="none" lIns="0" tIns="0" rIns="0" rtlCol="0">
            <a:spAutoFit/>
          </a:bodyPr>
          <a:lstStyle/>
          <a:p>
            <a:pPr defTabSz="0">
              <a:lnSpc>
                <a:spcPts val="2100"/>
              </a:lnSpc>
              <a:tabLst>
                <a:tab pos="342900" algn="l"/>
                <a:tab pos="1765300" algn="l"/>
              </a:tabLst>
            </a:pP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（这</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个字节取决于</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ICMP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报文的类型）</a:t>
            </a:r>
            <a:endPar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800"/>
              </a:lnSpc>
              <a:tabLst>
                <a:tab pos="342900" algn="l"/>
                <a:tab pos="1765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ICMP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的数据部分（长度取决于类型）</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3000"/>
              </a:lnSpc>
              <a:tabLst>
                <a:tab pos="342900" algn="l"/>
                <a:tab pos="1765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ICMP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报文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41" name="页脚占位符 40"/>
          <p:cNvSpPr>
            <a:spLocks noGrp="1"/>
          </p:cNvSpPr>
          <p:nvPr>
            <p:ph type="ftr" sz="quarter" idx="11"/>
          </p:nvPr>
        </p:nvSpPr>
        <p:spPr/>
        <p:txBody>
          <a:bodyPr/>
          <a:lstStyle/>
          <a:p>
            <a:r>
              <a:rPr lang="zh-CN" altLang="en-US" smtClean="0"/>
              <a:t>计算机科学与技术学院</a:t>
            </a:r>
            <a:endParaRPr lang="en-US"/>
          </a:p>
        </p:txBody>
      </p:sp>
      <p:sp>
        <p:nvSpPr>
          <p:cNvPr id="42" name="灯片编号占位符 4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7" name="圆角矩形 66"/>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9" name="组合 8"/>
          <p:cNvGrpSpPr/>
          <p:nvPr/>
        </p:nvGrpSpPr>
        <p:grpSpPr>
          <a:xfrm>
            <a:off x="1869222" y="2029825"/>
            <a:ext cx="5314276" cy="3007188"/>
            <a:chOff x="355160" y="927100"/>
            <a:chExt cx="9026611" cy="5107889"/>
          </a:xfrm>
        </p:grpSpPr>
        <p:sp>
          <p:nvSpPr>
            <p:cNvPr id="10"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9"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3"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26"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7"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8"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9"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0"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2"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3"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4"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5"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37"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8"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39"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40"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1"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2"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3"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45" name="Group 38"/>
            <p:cNvGrpSpPr/>
            <p:nvPr/>
          </p:nvGrpSpPr>
          <p:grpSpPr bwMode="auto">
            <a:xfrm>
              <a:off x="7928099" y="3820573"/>
              <a:ext cx="1131196" cy="644929"/>
              <a:chOff x="2827" y="3024"/>
              <a:chExt cx="453" cy="382"/>
            </a:xfrm>
          </p:grpSpPr>
          <p:sp>
            <p:nvSpPr>
              <p:cNvPr id="62"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3"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46"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7"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8"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1"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2"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3"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4"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5"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6"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7"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8"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9"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60"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1"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64" name="AutoShape 61"/>
          <p:cNvSpPr>
            <a:spLocks noChangeArrowheads="1"/>
          </p:cNvSpPr>
          <p:nvPr/>
        </p:nvSpPr>
        <p:spPr bwMode="auto">
          <a:xfrm>
            <a:off x="2684957" y="4446507"/>
            <a:ext cx="4474239" cy="313800"/>
          </a:xfrm>
          <a:prstGeom prst="wedgeRoundRectCallout">
            <a:avLst>
              <a:gd name="adj1" fmla="val -8129"/>
              <a:gd name="adj2" fmla="val -785761"/>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A </a:t>
            </a:r>
            <a:r>
              <a:rPr lang="zh-CN" altLang="en-US" sz="1595" b="1" dirty="0">
                <a:solidFill>
                  <a:srgbClr val="000066"/>
                </a:solidFill>
                <a:latin typeface="微软雅黑" panose="020B0503020204020204" pitchFamily="34" charset="-122"/>
                <a:ea typeface="微软雅黑" panose="020B0503020204020204" pitchFamily="34" charset="-122"/>
              </a:rPr>
              <a:t>类地址的主机号字段 </a:t>
            </a:r>
            <a:r>
              <a:rPr lang="en-US" altLang="zh-CN" sz="1595" b="1" dirty="0">
                <a:solidFill>
                  <a:srgbClr val="000066"/>
                </a:solidFill>
                <a:latin typeface="微软雅黑" panose="020B0503020204020204" pitchFamily="34" charset="-122"/>
                <a:ea typeface="微软雅黑" panose="020B0503020204020204" pitchFamily="34" charset="-122"/>
              </a:rPr>
              <a:t>host-id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3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68" name="矩形 67"/>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647700" y="965200"/>
            <a:ext cx="3308598" cy="629660"/>
          </a:xfrm>
          <a:prstGeom prst="rect">
            <a:avLst/>
          </a:prstGeom>
          <a:noFill/>
        </p:spPr>
        <p:txBody>
          <a:bodyPr wrap="none" lIns="0" tIns="0" rIns="0" rtlCol="0">
            <a:spAutoFit/>
          </a:bodyPr>
          <a:lstStyle/>
          <a:p>
            <a:pPr defTabSz="0">
              <a:lnSpc>
                <a:spcPts val="5000"/>
              </a:lnSpc>
            </a:pPr>
            <a:r>
              <a:rPr lang="en-US" altLang="zh-CN" sz="3600" b="1" dirty="0" smtClean="0">
                <a:latin typeface="Times New Roman" panose="02020603050405020304" pitchFamily="18" charset="0"/>
                <a:ea typeface="黑体" panose="02010609060101010101" pitchFamily="2" charset="-122"/>
                <a:cs typeface="Comic Sans MS" panose="030F0702030302020204" pitchFamily="18" charset="0"/>
              </a:rPr>
              <a:t>ICMP</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报文分类</a:t>
            </a:r>
            <a:endPar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TextBox 1"/>
          <p:cNvSpPr txBox="1"/>
          <p:nvPr/>
        </p:nvSpPr>
        <p:spPr>
          <a:xfrm>
            <a:off x="812800" y="1866900"/>
            <a:ext cx="7777770" cy="969496"/>
          </a:xfrm>
          <a:prstGeom prst="rect">
            <a:avLst/>
          </a:prstGeom>
          <a:noFill/>
        </p:spPr>
        <p:txBody>
          <a:bodyPr wrap="none" lIns="0" tIns="0" rIns="0" rtlCol="0">
            <a:spAutoFit/>
          </a:bodyPr>
          <a:lstStyle/>
          <a:p>
            <a:pPr defTabSz="0">
              <a:lnSpc>
                <a:spcPts val="3900"/>
              </a:lnSpc>
            </a:pP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ICMP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报文的种类有两种，即  </a:t>
            </a: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ICMP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差错报告报</a:t>
            </a:r>
            <a:endPar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300"/>
              </a:lnSpc>
            </a:pP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文和  </a:t>
            </a: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ICMP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查询报文。</a:t>
            </a:r>
            <a:endPar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TextBox 1"/>
          <p:cNvSpPr txBox="1"/>
          <p:nvPr/>
        </p:nvSpPr>
        <p:spPr>
          <a:xfrm>
            <a:off x="812800" y="3327400"/>
            <a:ext cx="7788992" cy="1392689"/>
          </a:xfrm>
          <a:prstGeom prst="rect">
            <a:avLst/>
          </a:prstGeom>
          <a:noFill/>
        </p:spPr>
        <p:txBody>
          <a:bodyPr wrap="none" lIns="0" tIns="0" rIns="0" rtlCol="0">
            <a:spAutoFit/>
          </a:bodyPr>
          <a:lstStyle/>
          <a:p>
            <a:pPr>
              <a:lnSpc>
                <a:spcPts val="3900"/>
              </a:lnSpc>
            </a:pP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ICMP  报文的前  4  个字节是统一的格式，共有三</a:t>
            </a:r>
            <a:endPar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endParaRPr>
          </a:p>
          <a:p>
            <a:pPr>
              <a:lnSpc>
                <a:spcPts val="3300"/>
              </a:lnSpc>
            </a:pP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个字段：即类型、代码和检验和。接着的  4  个字</a:t>
            </a:r>
            <a:endPar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endParaRPr>
          </a:p>
          <a:p>
            <a:pPr>
              <a:lnSpc>
                <a:spcPts val="3300"/>
              </a:lnSpc>
            </a:pPr>
            <a:r>
              <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rPr>
              <a:t>节的内容与  ICMP  的报文类型有关。</a:t>
            </a:r>
            <a:endParaRPr lang="en-US" altLang="zh-CN" sz="2800" b="1" dirty="0" smtClean="0">
              <a:latin typeface="Times New Roman" panose="02020603050405020304" pitchFamily="18" charset="0"/>
              <a:ea typeface="黑体" panose="02010609060101010101" pitchFamily="2" charset="-122"/>
              <a:cs typeface="Comic Sans MS" panose="030F0702030302020204"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46435" name="Rectangle 2"/>
          <p:cNvSpPr>
            <a:spLocks noGrp="1" noChangeArrowheads="1"/>
          </p:cNvSpPr>
          <p:nvPr>
            <p:ph type="title"/>
          </p:nvPr>
        </p:nvSpPr>
        <p:spPr>
          <a:xfrm>
            <a:off x="368300" y="285750"/>
            <a:ext cx="8094340" cy="1453964"/>
          </a:xfrm>
        </p:spPr>
        <p:txBody>
          <a:bodyPr/>
          <a:lstStyle/>
          <a:p>
            <a:pPr algn="ctr" eaLnBrk="1" hangingPunct="1"/>
            <a:r>
              <a:rPr lang="en-US" altLang="zh-CN" dirty="0" smtClean="0">
                <a:latin typeface="Times New Roman" panose="02020603050405020304" pitchFamily="18" charset="0"/>
                <a:ea typeface="黑体" panose="02010609060101010101" pitchFamily="2" charset="-122"/>
              </a:rPr>
              <a:t>ICMP </a:t>
            </a:r>
            <a:r>
              <a:rPr lang="zh-CN" altLang="en-US" dirty="0" smtClean="0">
                <a:latin typeface="Times New Roman" panose="02020603050405020304" pitchFamily="18" charset="0"/>
                <a:ea typeface="黑体" panose="02010609060101010101" pitchFamily="2" charset="-122"/>
              </a:rPr>
              <a:t>差错报告报文共有 </a:t>
            </a:r>
            <a:r>
              <a:rPr lang="en-US" altLang="zh-CN" dirty="0">
                <a:latin typeface="Times New Roman" panose="02020603050405020304" pitchFamily="18" charset="0"/>
                <a:ea typeface="黑体" panose="02010609060101010101" pitchFamily="2" charset="-122"/>
              </a:rPr>
              <a:t>4</a:t>
            </a:r>
            <a:r>
              <a:rPr lang="en-US" altLang="zh-CN" dirty="0" smtClean="0">
                <a:latin typeface="Times New Roman" panose="02020603050405020304" pitchFamily="18" charset="0"/>
                <a:ea typeface="黑体" panose="02010609060101010101" pitchFamily="2" charset="-122"/>
              </a:rPr>
              <a:t> </a:t>
            </a:r>
            <a:r>
              <a:rPr lang="zh-CN" altLang="en-US" dirty="0" smtClean="0">
                <a:latin typeface="Times New Roman" panose="02020603050405020304" pitchFamily="18" charset="0"/>
                <a:ea typeface="黑体" panose="02010609060101010101" pitchFamily="2" charset="-122"/>
              </a:rPr>
              <a:t>种 </a:t>
            </a:r>
            <a:endParaRPr lang="zh-CN" altLang="en-US" dirty="0" smtClean="0">
              <a:latin typeface="Times New Roman" panose="02020603050405020304" pitchFamily="18" charset="0"/>
              <a:ea typeface="黑体" panose="02010609060101010101" pitchFamily="2" charset="-122"/>
            </a:endParaRPr>
          </a:p>
        </p:txBody>
      </p:sp>
      <p:sp>
        <p:nvSpPr>
          <p:cNvPr id="540675" name="Rectangle 3"/>
          <p:cNvSpPr>
            <a:spLocks noGrp="1" noChangeArrowheads="1"/>
          </p:cNvSpPr>
          <p:nvPr>
            <p:ph type="body" idx="1"/>
          </p:nvPr>
        </p:nvSpPr>
        <p:spPr>
          <a:xfrm>
            <a:off x="1111330" y="2038077"/>
            <a:ext cx="7324959" cy="4450300"/>
          </a:xfrm>
        </p:spPr>
        <p:txBody>
          <a:bodyPr/>
          <a:lstStyle/>
          <a:p>
            <a:pPr algn="just" eaLnBrk="1" hangingPunct="1"/>
            <a:r>
              <a:rPr lang="zh-CN" altLang="en-US" sz="2800" dirty="0" smtClean="0">
                <a:ea typeface="黑体" panose="02010609060101010101" pitchFamily="2" charset="-122"/>
              </a:rPr>
              <a:t>终点不可达 </a:t>
            </a:r>
            <a:endParaRPr lang="zh-CN" altLang="en-US" sz="2600" dirty="0" smtClean="0">
              <a:ea typeface="黑体" panose="02010609060101010101" pitchFamily="2" charset="-122"/>
            </a:endParaRPr>
          </a:p>
          <a:p>
            <a:pPr algn="just" eaLnBrk="1" hangingPunct="1"/>
            <a:r>
              <a:rPr lang="zh-CN" altLang="en-US" sz="2800" dirty="0" smtClean="0">
                <a:ea typeface="黑体" panose="02010609060101010101" pitchFamily="2" charset="-122"/>
              </a:rPr>
              <a:t>时间超过 </a:t>
            </a:r>
            <a:endParaRPr lang="zh-CN" altLang="en-US" sz="2800" dirty="0" smtClean="0">
              <a:ea typeface="黑体" panose="02010609060101010101" pitchFamily="2" charset="-122"/>
            </a:endParaRPr>
          </a:p>
          <a:p>
            <a:pPr algn="just" eaLnBrk="1" hangingPunct="1"/>
            <a:r>
              <a:rPr lang="zh-CN" altLang="en-US" sz="2800" dirty="0" smtClean="0">
                <a:ea typeface="黑体" panose="02010609060101010101" pitchFamily="2" charset="-122"/>
              </a:rPr>
              <a:t>参数问题 </a:t>
            </a:r>
            <a:endParaRPr lang="zh-CN" altLang="en-US" sz="2800" dirty="0" smtClean="0">
              <a:ea typeface="黑体" panose="02010609060101010101" pitchFamily="2" charset="-122"/>
            </a:endParaRPr>
          </a:p>
          <a:p>
            <a:pPr algn="just" eaLnBrk="1" hangingPunct="1"/>
            <a:r>
              <a:rPr lang="zh-CN" altLang="en-US" sz="2800" dirty="0" smtClean="0">
                <a:ea typeface="黑体" panose="02010609060101010101" pitchFamily="2" charset="-122"/>
              </a:rPr>
              <a:t>改变路由（重定向）</a:t>
            </a:r>
            <a:r>
              <a:rPr lang="en-US" altLang="zh-CN" sz="2800" dirty="0" smtClean="0">
                <a:ea typeface="黑体" panose="02010609060101010101" pitchFamily="2" charset="-122"/>
              </a:rPr>
              <a:t>(Redirect)</a:t>
            </a:r>
            <a:r>
              <a:rPr lang="en-US" altLang="zh-CN" dirty="0" smtClean="0">
                <a:ea typeface="黑体" panose="02010609060101010101" pitchFamily="2" charset="-122"/>
              </a:rPr>
              <a:t> </a:t>
            </a:r>
            <a:r>
              <a:rPr lang="en-US" altLang="zh-CN" sz="2800" dirty="0" smtClean="0">
                <a:ea typeface="黑体" panose="02010609060101010101" pitchFamily="2" charset="-122"/>
              </a:rPr>
              <a:t> </a:t>
            </a:r>
            <a:endParaRPr lang="en-US" altLang="zh-CN"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147459" name="Rectangle 2"/>
          <p:cNvSpPr>
            <a:spLocks noChangeArrowheads="1"/>
          </p:cNvSpPr>
          <p:nvPr/>
        </p:nvSpPr>
        <p:spPr bwMode="auto">
          <a:xfrm>
            <a:off x="416353" y="4636585"/>
            <a:ext cx="4171442" cy="593584"/>
          </a:xfrm>
          <a:prstGeom prst="rect">
            <a:avLst/>
          </a:prstGeom>
          <a:solidFill>
            <a:srgbClr val="FFFF99"/>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60" name="Rectangle 3"/>
          <p:cNvSpPr>
            <a:spLocks noGrp="1" noChangeArrowheads="1"/>
          </p:cNvSpPr>
          <p:nvPr>
            <p:ph type="title"/>
          </p:nvPr>
        </p:nvSpPr>
        <p:spPr>
          <a:xfrm>
            <a:off x="673100" y="819150"/>
            <a:ext cx="8094340" cy="835123"/>
          </a:xfrm>
        </p:spPr>
        <p:txBody>
          <a:bodyPr>
            <a:noAutofit/>
          </a:bodyPr>
          <a:lstStyle/>
          <a:p>
            <a:r>
              <a:rPr lang="en-US" altLang="zh-CN" sz="3600" dirty="0" smtClean="0">
                <a:latin typeface="Times New Roman" panose="02020603050405020304" pitchFamily="18" charset="0"/>
                <a:ea typeface="黑体" panose="02010609060101010101" pitchFamily="2" charset="-122"/>
              </a:rPr>
              <a:t>ICMP </a:t>
            </a:r>
            <a:r>
              <a:rPr lang="zh-CN" altLang="en-US" sz="3600" dirty="0" smtClean="0">
                <a:latin typeface="Times New Roman" panose="02020603050405020304" pitchFamily="18" charset="0"/>
                <a:ea typeface="黑体" panose="02010609060101010101" pitchFamily="2" charset="-122"/>
              </a:rPr>
              <a:t>差错报告报文的数据字段的内容 </a:t>
            </a:r>
            <a:endParaRPr lang="zh-CN" altLang="en-US" sz="3600" dirty="0" smtClean="0">
              <a:latin typeface="Times New Roman" panose="02020603050405020304" pitchFamily="18" charset="0"/>
              <a:ea typeface="黑体" panose="02010609060101010101" pitchFamily="2" charset="-122"/>
            </a:endParaRPr>
          </a:p>
        </p:txBody>
      </p:sp>
      <p:sp>
        <p:nvSpPr>
          <p:cNvPr id="147461" name="Rectangle 4"/>
          <p:cNvSpPr>
            <a:spLocks noChangeArrowheads="1"/>
          </p:cNvSpPr>
          <p:nvPr/>
        </p:nvSpPr>
        <p:spPr bwMode="auto">
          <a:xfrm>
            <a:off x="0" y="3059708"/>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47462" name="Rectangle 5"/>
          <p:cNvSpPr>
            <a:spLocks noChangeArrowheads="1"/>
          </p:cNvSpPr>
          <p:nvPr/>
        </p:nvSpPr>
        <p:spPr bwMode="auto">
          <a:xfrm>
            <a:off x="1106581" y="4636585"/>
            <a:ext cx="3481215" cy="593584"/>
          </a:xfrm>
          <a:prstGeom prst="rect">
            <a:avLst/>
          </a:prstGeom>
          <a:solidFill>
            <a:srgbClr val="CCECFF"/>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63" name="Line 6"/>
          <p:cNvSpPr>
            <a:spLocks noChangeShapeType="1"/>
          </p:cNvSpPr>
          <p:nvPr/>
        </p:nvSpPr>
        <p:spPr bwMode="auto">
          <a:xfrm>
            <a:off x="416353" y="5438556"/>
            <a:ext cx="4171442" cy="20522"/>
          </a:xfrm>
          <a:prstGeom prst="line">
            <a:avLst/>
          </a:prstGeom>
          <a:noFill/>
          <a:ln w="9525">
            <a:solidFill>
              <a:schemeClr val="tx1"/>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147464" name="Text Box 7"/>
          <p:cNvSpPr txBox="1">
            <a:spLocks noChangeArrowheads="1"/>
          </p:cNvSpPr>
          <p:nvPr/>
        </p:nvSpPr>
        <p:spPr bwMode="auto">
          <a:xfrm>
            <a:off x="416190" y="4764458"/>
            <a:ext cx="696888" cy="338185"/>
          </a:xfrm>
          <a:prstGeom prst="rect">
            <a:avLst/>
          </a:prstGeom>
          <a:noFill/>
          <a:ln w="9525">
            <a:noFill/>
            <a:miter lim="800000"/>
          </a:ln>
        </p:spPr>
        <p:txBody>
          <a:bodyPr wrap="none" lIns="91074" tIns="45537" rIns="91074" bIns="45537">
            <a:spAutoFit/>
          </a:bodyPr>
          <a:lstStyle/>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首部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65" name="Line 8"/>
          <p:cNvSpPr>
            <a:spLocks noChangeShapeType="1"/>
          </p:cNvSpPr>
          <p:nvPr/>
        </p:nvSpPr>
        <p:spPr bwMode="auto">
          <a:xfrm>
            <a:off x="1106581" y="4636585"/>
            <a:ext cx="0" cy="593584"/>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7466" name="Rectangle 9"/>
          <p:cNvSpPr>
            <a:spLocks noChangeArrowheads="1"/>
          </p:cNvSpPr>
          <p:nvPr/>
        </p:nvSpPr>
        <p:spPr bwMode="auto">
          <a:xfrm>
            <a:off x="1963032" y="5288580"/>
            <a:ext cx="1117662" cy="309421"/>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67" name="Text Box 10"/>
          <p:cNvSpPr txBox="1">
            <a:spLocks noChangeArrowheads="1"/>
          </p:cNvSpPr>
          <p:nvPr/>
        </p:nvSpPr>
        <p:spPr bwMode="auto">
          <a:xfrm>
            <a:off x="1910790" y="5211226"/>
            <a:ext cx="1261338"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68" name="Rectangle 11"/>
          <p:cNvSpPr>
            <a:spLocks noChangeArrowheads="1"/>
          </p:cNvSpPr>
          <p:nvPr/>
        </p:nvSpPr>
        <p:spPr bwMode="auto">
          <a:xfrm>
            <a:off x="1106581" y="3621494"/>
            <a:ext cx="3481215" cy="592006"/>
          </a:xfrm>
          <a:prstGeom prst="rect">
            <a:avLst/>
          </a:prstGeom>
          <a:solidFill>
            <a:srgbClr val="DDDDDD"/>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69" name="Rectangle 12"/>
          <p:cNvSpPr>
            <a:spLocks noChangeArrowheads="1"/>
          </p:cNvSpPr>
          <p:nvPr/>
        </p:nvSpPr>
        <p:spPr bwMode="auto">
          <a:xfrm>
            <a:off x="1106581" y="3621494"/>
            <a:ext cx="3481215" cy="592006"/>
          </a:xfrm>
          <a:prstGeom prst="rect">
            <a:avLst/>
          </a:prstGeom>
          <a:solidFill>
            <a:srgbClr val="CCECFF"/>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70" name="Text Box 13"/>
          <p:cNvSpPr txBox="1">
            <a:spLocks noChangeArrowheads="1"/>
          </p:cNvSpPr>
          <p:nvPr/>
        </p:nvSpPr>
        <p:spPr bwMode="auto">
          <a:xfrm>
            <a:off x="1136306" y="3643595"/>
            <a:ext cx="1237100" cy="584406"/>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ICMP </a:t>
            </a:r>
            <a:r>
              <a:rPr kumimoji="1" lang="zh-CN" altLang="en-US" sz="2000" dirty="0">
                <a:solidFill>
                  <a:srgbClr val="333399"/>
                </a:solidFill>
                <a:latin typeface="Arial" panose="020B0604020202020204" pitchFamily="34" charset="0"/>
                <a:ea typeface="黑体" panose="02010609060101010101" pitchFamily="2" charset="-122"/>
              </a:rPr>
              <a:t>的</a:t>
            </a:r>
            <a:endParaRPr kumimoji="1" lang="zh-CN" altLang="en-US" sz="2000" dirty="0">
              <a:solidFill>
                <a:srgbClr val="333399"/>
              </a:solidFill>
              <a:latin typeface="Arial" panose="020B0604020202020204" pitchFamily="34" charset="0"/>
              <a:ea typeface="黑体" panose="02010609060101010101" pitchFamily="2" charset="-122"/>
            </a:endParaRPr>
          </a:p>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前 </a:t>
            </a:r>
            <a:r>
              <a:rPr kumimoji="1" lang="en-US" altLang="zh-CN" sz="2000" dirty="0">
                <a:solidFill>
                  <a:srgbClr val="333399"/>
                </a:solidFill>
                <a:latin typeface="Arial" panose="020B0604020202020204" pitchFamily="34" charset="0"/>
                <a:ea typeface="黑体" panose="02010609060101010101" pitchFamily="2" charset="-122"/>
              </a:rPr>
              <a:t>8 </a:t>
            </a:r>
            <a:r>
              <a:rPr kumimoji="1" lang="zh-CN" altLang="en-US" sz="2000" dirty="0">
                <a:solidFill>
                  <a:srgbClr val="333399"/>
                </a:solidFill>
                <a:latin typeface="Arial" panose="020B0604020202020204" pitchFamily="34" charset="0"/>
                <a:ea typeface="黑体" panose="02010609060101010101" pitchFamily="2" charset="-122"/>
              </a:rPr>
              <a:t>字节</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71" name="Line 14"/>
          <p:cNvSpPr>
            <a:spLocks noChangeShapeType="1"/>
          </p:cNvSpPr>
          <p:nvPr/>
        </p:nvSpPr>
        <p:spPr bwMode="auto">
          <a:xfrm>
            <a:off x="2379385" y="3621494"/>
            <a:ext cx="0" cy="592006"/>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7472" name="Text Box 15"/>
          <p:cNvSpPr txBox="1">
            <a:spLocks noChangeArrowheads="1"/>
          </p:cNvSpPr>
          <p:nvPr/>
        </p:nvSpPr>
        <p:spPr bwMode="auto">
          <a:xfrm>
            <a:off x="4594129" y="4734464"/>
            <a:ext cx="3391921"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装入 </a:t>
            </a:r>
            <a:r>
              <a:rPr kumimoji="1" lang="en-US" altLang="zh-CN" sz="2000" dirty="0">
                <a:solidFill>
                  <a:srgbClr val="333399"/>
                </a:solidFill>
                <a:latin typeface="Arial" panose="020B0604020202020204" pitchFamily="34" charset="0"/>
                <a:ea typeface="黑体" panose="02010609060101010101" pitchFamily="2" charset="-122"/>
              </a:rPr>
              <a:t>ICMP </a:t>
            </a:r>
            <a:r>
              <a:rPr kumimoji="1" lang="zh-CN" altLang="en-US" sz="2000" dirty="0">
                <a:solidFill>
                  <a:srgbClr val="333399"/>
                </a:solidFill>
                <a:latin typeface="Arial" panose="020B0604020202020204" pitchFamily="34" charset="0"/>
                <a:ea typeface="黑体" panose="02010609060101010101" pitchFamily="2" charset="-122"/>
              </a:rPr>
              <a:t>报文的 </a:t>
            </a:r>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73" name="Rectangle 16"/>
          <p:cNvSpPr>
            <a:spLocks noChangeArrowheads="1"/>
          </p:cNvSpPr>
          <p:nvPr/>
        </p:nvSpPr>
        <p:spPr bwMode="auto">
          <a:xfrm>
            <a:off x="2379386" y="2604823"/>
            <a:ext cx="6029990" cy="593584"/>
          </a:xfrm>
          <a:prstGeom prst="rect">
            <a:avLst/>
          </a:prstGeom>
          <a:solidFill>
            <a:srgbClr val="FFFF99"/>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7474" name="Text Box 17"/>
          <p:cNvSpPr txBox="1">
            <a:spLocks noChangeArrowheads="1"/>
          </p:cNvSpPr>
          <p:nvPr/>
        </p:nvSpPr>
        <p:spPr bwMode="auto">
          <a:xfrm>
            <a:off x="2496727" y="2617453"/>
            <a:ext cx="1261337" cy="584406"/>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首部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75" name="Line 18"/>
          <p:cNvSpPr>
            <a:spLocks noChangeShapeType="1"/>
          </p:cNvSpPr>
          <p:nvPr/>
        </p:nvSpPr>
        <p:spPr bwMode="auto">
          <a:xfrm>
            <a:off x="3992554" y="2604823"/>
            <a:ext cx="0" cy="593584"/>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7476" name="Text Box 19"/>
          <p:cNvSpPr txBox="1">
            <a:spLocks noChangeArrowheads="1"/>
          </p:cNvSpPr>
          <p:nvPr/>
        </p:nvSpPr>
        <p:spPr bwMode="auto">
          <a:xfrm>
            <a:off x="4682781" y="3732001"/>
            <a:ext cx="242992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ICMP </a:t>
            </a:r>
            <a:r>
              <a:rPr kumimoji="1" lang="zh-CN" altLang="en-US" sz="2000" dirty="0">
                <a:solidFill>
                  <a:srgbClr val="333399"/>
                </a:solidFill>
                <a:latin typeface="Arial" panose="020B0604020202020204" pitchFamily="34" charset="0"/>
                <a:ea typeface="黑体" panose="02010609060101010101" pitchFamily="2" charset="-122"/>
              </a:rPr>
              <a:t>差错报告报文</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77" name="Text Box 20"/>
          <p:cNvSpPr txBox="1">
            <a:spLocks noChangeArrowheads="1"/>
          </p:cNvSpPr>
          <p:nvPr/>
        </p:nvSpPr>
        <p:spPr bwMode="auto">
          <a:xfrm>
            <a:off x="3959146" y="2609560"/>
            <a:ext cx="696888" cy="584406"/>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字节</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78" name="Line 21"/>
          <p:cNvSpPr>
            <a:spLocks noChangeShapeType="1"/>
          </p:cNvSpPr>
          <p:nvPr/>
        </p:nvSpPr>
        <p:spPr bwMode="auto">
          <a:xfrm>
            <a:off x="4587796" y="2604823"/>
            <a:ext cx="0" cy="593584"/>
          </a:xfrm>
          <a:prstGeom prst="line">
            <a:avLst/>
          </a:prstGeom>
          <a:noFill/>
          <a:ln w="19050">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47479" name="Text Box 22"/>
          <p:cNvSpPr txBox="1">
            <a:spLocks noChangeArrowheads="1"/>
          </p:cNvSpPr>
          <p:nvPr/>
        </p:nvSpPr>
        <p:spPr bwMode="auto">
          <a:xfrm>
            <a:off x="322951" y="2656920"/>
            <a:ext cx="2101311"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收到的 </a:t>
            </a:r>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80" name="Line 23"/>
          <p:cNvSpPr>
            <a:spLocks noChangeShapeType="1"/>
          </p:cNvSpPr>
          <p:nvPr/>
        </p:nvSpPr>
        <p:spPr bwMode="auto">
          <a:xfrm>
            <a:off x="4587796" y="3198407"/>
            <a:ext cx="0" cy="423086"/>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47481" name="Line 24"/>
          <p:cNvSpPr>
            <a:spLocks noChangeShapeType="1"/>
          </p:cNvSpPr>
          <p:nvPr/>
        </p:nvSpPr>
        <p:spPr bwMode="auto">
          <a:xfrm>
            <a:off x="3992554" y="3621494"/>
            <a:ext cx="0" cy="592006"/>
          </a:xfrm>
          <a:prstGeom prst="line">
            <a:avLst/>
          </a:prstGeom>
          <a:noFill/>
          <a:ln w="19050">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47482" name="Text Box 25"/>
          <p:cNvSpPr txBox="1">
            <a:spLocks noChangeArrowheads="1"/>
          </p:cNvSpPr>
          <p:nvPr/>
        </p:nvSpPr>
        <p:spPr bwMode="auto">
          <a:xfrm>
            <a:off x="2496727" y="3643595"/>
            <a:ext cx="1261337" cy="584406"/>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首部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83" name="Text Box 26"/>
          <p:cNvSpPr txBox="1">
            <a:spLocks noChangeArrowheads="1"/>
          </p:cNvSpPr>
          <p:nvPr/>
        </p:nvSpPr>
        <p:spPr bwMode="auto">
          <a:xfrm>
            <a:off x="3967061" y="3643595"/>
            <a:ext cx="696888" cy="584406"/>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a:p>
            <a:pPr algn="ctr">
              <a:lnSpc>
                <a:spcPct val="80000"/>
              </a:lnSpc>
            </a:pPr>
            <a:r>
              <a:rPr kumimoji="1" lang="zh-CN" altLang="en-US" sz="2000" dirty="0">
                <a:solidFill>
                  <a:srgbClr val="333399"/>
                </a:solidFill>
                <a:latin typeface="Arial" panose="020B0604020202020204" pitchFamily="34" charset="0"/>
                <a:ea typeface="黑体" panose="02010609060101010101" pitchFamily="2" charset="-122"/>
              </a:rPr>
              <a:t>字节</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84" name="AutoShape 27"/>
          <p:cNvSpPr>
            <a:spLocks noChangeArrowheads="1"/>
          </p:cNvSpPr>
          <p:nvPr/>
        </p:nvSpPr>
        <p:spPr bwMode="auto">
          <a:xfrm>
            <a:off x="2974628" y="3169991"/>
            <a:ext cx="254877" cy="506757"/>
          </a:xfrm>
          <a:prstGeom prst="downArrow">
            <a:avLst>
              <a:gd name="adj1" fmla="val 47222"/>
              <a:gd name="adj2" fmla="val 103013"/>
            </a:avLst>
          </a:prstGeom>
          <a:solidFill>
            <a:schemeClr val="accent1"/>
          </a:solidFill>
          <a:ln w="9525">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147485" name="AutoShape 28"/>
          <p:cNvSpPr>
            <a:spLocks noChangeArrowheads="1"/>
          </p:cNvSpPr>
          <p:nvPr/>
        </p:nvSpPr>
        <p:spPr bwMode="auto">
          <a:xfrm>
            <a:off x="4192023" y="3169991"/>
            <a:ext cx="253294" cy="506757"/>
          </a:xfrm>
          <a:prstGeom prst="downArrow">
            <a:avLst>
              <a:gd name="adj1" fmla="val 47222"/>
              <a:gd name="adj2" fmla="val 103656"/>
            </a:avLst>
          </a:prstGeom>
          <a:solidFill>
            <a:schemeClr val="accent1"/>
          </a:solidFill>
          <a:ln w="9525">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147486" name="Text Box 29"/>
          <p:cNvSpPr txBox="1">
            <a:spLocks noChangeArrowheads="1"/>
          </p:cNvSpPr>
          <p:nvPr/>
        </p:nvSpPr>
        <p:spPr bwMode="auto">
          <a:xfrm>
            <a:off x="1652014" y="4764458"/>
            <a:ext cx="2429926" cy="338185"/>
          </a:xfrm>
          <a:prstGeom prst="rect">
            <a:avLst/>
          </a:prstGeom>
          <a:noFill/>
          <a:ln w="9525">
            <a:noFill/>
            <a:miter lim="800000"/>
          </a:ln>
        </p:spPr>
        <p:txBody>
          <a:bodyPr wrap="none" lIns="91074" tIns="45537" rIns="91074" bIns="45537">
            <a:spAutoFit/>
          </a:bodyPr>
          <a:lstStyle/>
          <a:p>
            <a:pPr algn="ctr">
              <a:lnSpc>
                <a:spcPct val="80000"/>
              </a:lnSpc>
            </a:pPr>
            <a:r>
              <a:rPr kumimoji="1" lang="en-US" altLang="zh-CN" sz="2000" dirty="0">
                <a:solidFill>
                  <a:srgbClr val="333399"/>
                </a:solidFill>
                <a:latin typeface="Arial" panose="020B0604020202020204" pitchFamily="34" charset="0"/>
                <a:ea typeface="黑体" panose="02010609060101010101" pitchFamily="2" charset="-122"/>
              </a:rPr>
              <a:t>ICMP </a:t>
            </a:r>
            <a:r>
              <a:rPr kumimoji="1" lang="zh-CN" altLang="en-US" sz="2000" dirty="0">
                <a:solidFill>
                  <a:srgbClr val="333399"/>
                </a:solidFill>
                <a:latin typeface="Arial" panose="020B0604020202020204" pitchFamily="34" charset="0"/>
                <a:ea typeface="黑体" panose="02010609060101010101" pitchFamily="2" charset="-122"/>
              </a:rPr>
              <a:t>差错报告报文</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87" name="Text Box 30"/>
          <p:cNvSpPr txBox="1">
            <a:spLocks noChangeArrowheads="1"/>
          </p:cNvSpPr>
          <p:nvPr/>
        </p:nvSpPr>
        <p:spPr bwMode="auto">
          <a:xfrm>
            <a:off x="4972487" y="2012819"/>
            <a:ext cx="2543740"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数据报的数据字段</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7488" name="AutoShape 31"/>
          <p:cNvSpPr/>
          <p:nvPr/>
        </p:nvSpPr>
        <p:spPr bwMode="auto">
          <a:xfrm rot="5400000">
            <a:off x="6073762" y="269448"/>
            <a:ext cx="168918" cy="4331335"/>
          </a:xfrm>
          <a:prstGeom prst="leftBrace">
            <a:avLst>
              <a:gd name="adj1" fmla="val 213085"/>
              <a:gd name="adj2" fmla="val 50000"/>
            </a:avLst>
          </a:prstGeom>
          <a:noFill/>
          <a:ln w="952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147489" name="Line 32"/>
          <p:cNvSpPr>
            <a:spLocks noChangeShapeType="1"/>
          </p:cNvSpPr>
          <p:nvPr/>
        </p:nvSpPr>
        <p:spPr bwMode="auto">
          <a:xfrm>
            <a:off x="2379385" y="3198407"/>
            <a:ext cx="0" cy="423086"/>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47490" name="Line 33"/>
          <p:cNvSpPr>
            <a:spLocks noChangeShapeType="1"/>
          </p:cNvSpPr>
          <p:nvPr/>
        </p:nvSpPr>
        <p:spPr bwMode="auto">
          <a:xfrm>
            <a:off x="1106581" y="4213499"/>
            <a:ext cx="0" cy="423086"/>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47491" name="Line 34"/>
          <p:cNvSpPr>
            <a:spLocks noChangeShapeType="1"/>
          </p:cNvSpPr>
          <p:nvPr/>
        </p:nvSpPr>
        <p:spPr bwMode="auto">
          <a:xfrm>
            <a:off x="4587796" y="4213499"/>
            <a:ext cx="0" cy="423086"/>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47492" name="AutoShape 35"/>
          <p:cNvSpPr>
            <a:spLocks noChangeArrowheads="1"/>
          </p:cNvSpPr>
          <p:nvPr/>
        </p:nvSpPr>
        <p:spPr bwMode="auto">
          <a:xfrm>
            <a:off x="2803654" y="4188241"/>
            <a:ext cx="256461" cy="508335"/>
          </a:xfrm>
          <a:prstGeom prst="downArrow">
            <a:avLst>
              <a:gd name="adj1" fmla="val 47222"/>
              <a:gd name="adj2" fmla="val 102695"/>
            </a:avLst>
          </a:prstGeom>
          <a:solidFill>
            <a:schemeClr val="accent1"/>
          </a:solidFill>
          <a:ln w="9525">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37" name="灯片编号占位符 3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762000" y="850900"/>
            <a:ext cx="7364195" cy="469359"/>
          </a:xfrm>
          <a:prstGeom prst="rect">
            <a:avLst/>
          </a:prstGeom>
          <a:noFill/>
        </p:spPr>
        <p:txBody>
          <a:bodyPr wrap="none" lIns="0" tIns="0" rIns="0" rtlCol="0">
            <a:spAutoFit/>
          </a:bodyPr>
          <a:lstStyle/>
          <a:p>
            <a:pPr defTabSz="0">
              <a:lnSpc>
                <a:spcPts val="3300"/>
              </a:lnSpc>
            </a:pPr>
            <a:r>
              <a:rPr lang="en-US" altLang="zh-CN" sz="3200" dirty="0" smtClean="0">
                <a:solidFill>
                  <a:srgbClr val="0000FF"/>
                </a:solidFill>
                <a:latin typeface="Times New Roman" panose="02020603050405020304" pitchFamily="18" charset="0"/>
                <a:ea typeface="黑体" panose="02010609060101010101" pitchFamily="2" charset="-122"/>
                <a:cs typeface="华文新魏" pitchFamily="18" charset="0"/>
              </a:rPr>
              <a:t>不应发送</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0000FF"/>
                </a:solidFill>
                <a:latin typeface="Times New Roman" panose="02020603050405020304" pitchFamily="18" charset="0"/>
                <a:ea typeface="黑体" panose="02010609060101010101" pitchFamily="2" charset="-122"/>
                <a:cs typeface="华文新魏" pitchFamily="18" charset="0"/>
              </a:rPr>
              <a:t>ICMP</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0000FF"/>
                </a:solidFill>
                <a:latin typeface="Times New Roman" panose="02020603050405020304" pitchFamily="18" charset="0"/>
                <a:ea typeface="黑体" panose="02010609060101010101" pitchFamily="2" charset="-122"/>
                <a:cs typeface="华文新魏" pitchFamily="18" charset="0"/>
              </a:rPr>
              <a:t>差错报告报文的几种情况</a:t>
            </a:r>
            <a:endParaRPr lang="en-US" altLang="zh-CN" sz="3200" dirty="0" smtClean="0">
              <a:solidFill>
                <a:srgbClr val="0000FF"/>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790865" y="1845451"/>
            <a:ext cx="7197436" cy="4416594"/>
          </a:xfrm>
          <a:prstGeom prst="rect">
            <a:avLst/>
          </a:prstGeom>
          <a:noFill/>
        </p:spPr>
        <p:txBody>
          <a:bodyPr wrap="square" lIns="0" tIns="0" rIns="0" rtlCol="0">
            <a:spAutoFit/>
          </a:bodyPr>
          <a:lstStyle/>
          <a:p>
            <a:pPr marL="457200" indent="-457200" defTabSz="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cs typeface="华文楷体" pitchFamily="18" charset="0"/>
              </a:rPr>
              <a:t>对</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华文楷体" pitchFamily="18" charset="0"/>
              </a:rPr>
              <a:t>ICMP</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smtClean="0">
                <a:latin typeface="微软雅黑" panose="020B0503020204020204" pitchFamily="34" charset="-122"/>
                <a:ea typeface="微软雅黑" panose="020B0503020204020204" pitchFamily="34" charset="-122"/>
                <a:cs typeface="华文楷体" pitchFamily="18" charset="0"/>
              </a:rPr>
              <a:t>差错报告报文不再发送</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smtClean="0">
                <a:latin typeface="微软雅黑" panose="020B0503020204020204" pitchFamily="34" charset="-122"/>
                <a:ea typeface="微软雅黑" panose="020B0503020204020204" pitchFamily="34" charset="-122"/>
                <a:cs typeface="华文楷体" pitchFamily="18" charset="0"/>
              </a:rPr>
              <a:t>ICMP差错报告报文</a:t>
            </a:r>
            <a:r>
              <a:rPr lang="en-US" altLang="zh-CN" sz="2800" dirty="0" smtClean="0">
                <a:latin typeface="微软雅黑" panose="020B0503020204020204" pitchFamily="34" charset="-122"/>
                <a:ea typeface="微软雅黑" panose="020B0503020204020204" pitchFamily="34" charset="-122"/>
                <a:cs typeface="华文楷体" pitchFamily="18" charset="0"/>
              </a:rPr>
              <a:t>。</a:t>
            </a:r>
            <a:endParaRPr lang="en-US" altLang="zh-CN" sz="28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800" dirty="0" err="1" smtClean="0">
                <a:latin typeface="微软雅黑" panose="020B0503020204020204" pitchFamily="34" charset="-122"/>
                <a:ea typeface="微软雅黑" panose="020B0503020204020204" pitchFamily="34" charset="-122"/>
                <a:cs typeface="华文楷体" pitchFamily="18" charset="0"/>
              </a:rPr>
              <a:t>对第一个分片的数据报片的所有后续数据报片都不发送</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华文楷体" pitchFamily="18" charset="0"/>
              </a:rPr>
              <a:t>ICMP</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smtClean="0">
                <a:latin typeface="微软雅黑" panose="020B0503020204020204" pitchFamily="34" charset="-122"/>
                <a:ea typeface="微软雅黑" panose="020B0503020204020204" pitchFamily="34" charset="-122"/>
                <a:cs typeface="华文楷体" pitchFamily="18" charset="0"/>
              </a:rPr>
              <a:t>差错报告报文</a:t>
            </a:r>
            <a:r>
              <a:rPr lang="zh-CN" altLang="en-US" sz="2800" dirty="0" smtClean="0">
                <a:latin typeface="微软雅黑" panose="020B0503020204020204" pitchFamily="34" charset="-122"/>
                <a:ea typeface="微软雅黑" panose="020B0503020204020204" pitchFamily="34" charset="-122"/>
                <a:cs typeface="华文楷体" pitchFamily="18" charset="0"/>
              </a:rPr>
              <a:t>。</a:t>
            </a:r>
            <a:endParaRPr lang="en-US" altLang="zh-CN" sz="28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800" dirty="0" err="1" smtClean="0">
                <a:latin typeface="微软雅黑" panose="020B0503020204020204" pitchFamily="34" charset="-122"/>
                <a:ea typeface="微软雅黑" panose="020B0503020204020204" pitchFamily="34" charset="-122"/>
                <a:cs typeface="华文楷体" pitchFamily="18" charset="0"/>
              </a:rPr>
              <a:t>对具有多播地址的数据报都不发送</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smtClean="0">
                <a:latin typeface="微软雅黑" panose="020B0503020204020204" pitchFamily="34" charset="-122"/>
                <a:ea typeface="微软雅黑" panose="020B0503020204020204" pitchFamily="34" charset="-122"/>
                <a:cs typeface="华文楷体" pitchFamily="18" charset="0"/>
              </a:rPr>
              <a:t>ICMP差错报告报文</a:t>
            </a:r>
            <a:r>
              <a:rPr lang="en-US" altLang="zh-CN" sz="2800" dirty="0" smtClean="0">
                <a:latin typeface="微软雅黑" panose="020B0503020204020204" pitchFamily="34" charset="-122"/>
                <a:ea typeface="微软雅黑" panose="020B0503020204020204" pitchFamily="34" charset="-122"/>
                <a:cs typeface="华文楷体" pitchFamily="18" charset="0"/>
              </a:rPr>
              <a:t>。</a:t>
            </a:r>
            <a:endParaRPr lang="en-US" altLang="zh-CN" sz="28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cs typeface="华文楷体" pitchFamily="18" charset="0"/>
              </a:rPr>
              <a:t>对具有特殊地址（如127.0.0.0</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华文楷体" pitchFamily="18" charset="0"/>
              </a:rPr>
              <a:t>或</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华文楷体" pitchFamily="18" charset="0"/>
              </a:rPr>
              <a:t>0.0.0.0）的数据报不发送</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华文楷体" pitchFamily="18" charset="0"/>
              </a:rPr>
              <a:t>ICMP</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smtClean="0">
                <a:latin typeface="微软雅黑" panose="020B0503020204020204" pitchFamily="34" charset="-122"/>
                <a:ea typeface="微软雅黑" panose="020B0503020204020204" pitchFamily="34" charset="-122"/>
                <a:cs typeface="华文楷体" pitchFamily="18" charset="0"/>
              </a:rPr>
              <a:t>差错报告报文</a:t>
            </a:r>
            <a:r>
              <a:rPr lang="en-US" altLang="zh-CN" sz="2800" dirty="0" smtClean="0">
                <a:latin typeface="微软雅黑" panose="020B0503020204020204" pitchFamily="34" charset="-122"/>
                <a:ea typeface="微软雅黑" panose="020B0503020204020204" pitchFamily="34" charset="-122"/>
                <a:cs typeface="华文楷体" pitchFamily="18" charset="0"/>
              </a:rPr>
              <a:t>。</a:t>
            </a:r>
            <a:endParaRPr lang="en-US" altLang="zh-CN" sz="2800" dirty="0" smtClean="0">
              <a:latin typeface="微软雅黑" panose="020B0503020204020204" pitchFamily="34" charset="-122"/>
              <a:ea typeface="微软雅黑" panose="020B0503020204020204" pitchFamily="34" charset="-122"/>
              <a:cs typeface="华文楷体" pitchFamily="18" charset="0"/>
            </a:endParaRPr>
          </a:p>
          <a:p>
            <a:pPr defTabSz="0">
              <a:lnSpc>
                <a:spcPts val="3600"/>
              </a:lnSpc>
            </a:pPr>
            <a:endParaRPr lang="en-US" altLang="zh-CN" sz="34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600"/>
              </a:lnSpc>
            </a:pPr>
            <a:endParaRPr lang="en-US" altLang="zh-CN" sz="3400" dirty="0" smtClean="0">
              <a:solidFill>
                <a:srgbClr val="33659A"/>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1054100"/>
            <a:ext cx="4648580" cy="580736"/>
          </a:xfrm>
          <a:prstGeom prst="rect">
            <a:avLst/>
          </a:prstGeom>
          <a:noFill/>
        </p:spPr>
        <p:txBody>
          <a:bodyPr wrap="none" lIns="0" tIns="0" rIns="0" rtlCol="0">
            <a:spAutoFit/>
          </a:bodyPr>
          <a:lstStyle/>
          <a:p>
            <a:pPr defTabSz="0">
              <a:lnSpc>
                <a:spcPts val="4400"/>
              </a:lnSpc>
            </a:pPr>
            <a:r>
              <a:rPr lang="en-US" altLang="zh-CN" sz="3400" dirty="0" smtClean="0">
                <a:solidFill>
                  <a:srgbClr val="0000CC"/>
                </a:solidFill>
                <a:latin typeface="Times New Roman" panose="02020603050405020304" pitchFamily="18" charset="0"/>
                <a:ea typeface="黑体" panose="02010609060101010101" pitchFamily="2" charset="-122"/>
                <a:cs typeface="华文楷体" pitchFamily="18" charset="0"/>
              </a:rPr>
              <a:t>ICMP 询问报文有两种</a:t>
            </a:r>
            <a:r>
              <a:rPr lang="en-US" altLang="zh-CN" sz="3400" dirty="0" smtClean="0">
                <a:solidFill>
                  <a:srgbClr val="0000CC"/>
                </a:solidFill>
                <a:latin typeface="华文楷体" pitchFamily="18" charset="0"/>
                <a:ea typeface="黑体" panose="02010609060101010101" pitchFamily="2" charset="-122"/>
                <a:cs typeface="华文楷体" pitchFamily="18" charset="0"/>
              </a:rPr>
              <a:t>：</a:t>
            </a:r>
            <a:endParaRPr lang="en-US" altLang="zh-CN" sz="3400" dirty="0" smtClean="0">
              <a:solidFill>
                <a:srgbClr val="0000CC"/>
              </a:solidFill>
              <a:latin typeface="华文楷体" pitchFamily="18" charset="0"/>
              <a:ea typeface="黑体" panose="02010609060101010101" pitchFamily="2" charset="-122"/>
              <a:cs typeface="华文楷体" pitchFamily="18" charset="0"/>
            </a:endParaRPr>
          </a:p>
        </p:txBody>
      </p:sp>
      <p:sp>
        <p:nvSpPr>
          <p:cNvPr id="5" name="TextBox 1"/>
          <p:cNvSpPr txBox="1"/>
          <p:nvPr/>
        </p:nvSpPr>
        <p:spPr>
          <a:xfrm>
            <a:off x="977900" y="1803400"/>
            <a:ext cx="3847207" cy="1024832"/>
          </a:xfrm>
          <a:prstGeom prst="rect">
            <a:avLst/>
          </a:prstGeom>
          <a:noFill/>
        </p:spPr>
        <p:txBody>
          <a:bodyPr wrap="none" lIns="0" tIns="0" rIns="0" rtlCol="0">
            <a:spAutoFit/>
          </a:bodyPr>
          <a:lstStyle/>
          <a:p>
            <a:pPr defTabSz="0">
              <a:lnSpc>
                <a:spcPts val="3900"/>
              </a:lnSpc>
            </a:pPr>
            <a:r>
              <a:rPr lang="en-US" altLang="zh-CN" sz="3000" dirty="0" smtClean="0">
                <a:latin typeface="黑体" panose="02010609060101010101" pitchFamily="2" charset="-122"/>
                <a:ea typeface="黑体" panose="02010609060101010101" pitchFamily="2" charset="-122"/>
                <a:cs typeface="华文楷体" pitchFamily="18" charset="0"/>
              </a:rPr>
              <a:t>回送请求和回答报文</a:t>
            </a:r>
            <a:endParaRPr lang="en-US" altLang="zh-CN" sz="3000" dirty="0" smtClean="0">
              <a:latin typeface="黑体" panose="02010609060101010101" pitchFamily="2" charset="-122"/>
              <a:ea typeface="黑体" panose="02010609060101010101" pitchFamily="2" charset="-122"/>
              <a:cs typeface="华文楷体" pitchFamily="18" charset="0"/>
            </a:endParaRPr>
          </a:p>
          <a:p>
            <a:pPr defTabSz="0">
              <a:lnSpc>
                <a:spcPts val="4300"/>
              </a:lnSpc>
            </a:pPr>
            <a:r>
              <a:rPr lang="en-US" altLang="zh-CN" sz="3000" dirty="0" smtClean="0">
                <a:latin typeface="黑体" panose="02010609060101010101" pitchFamily="2" charset="-122"/>
                <a:ea typeface="黑体" panose="02010609060101010101" pitchFamily="2" charset="-122"/>
                <a:cs typeface="华文楷体" pitchFamily="18" charset="0"/>
              </a:rPr>
              <a:t>时间戳请求和回答报文</a:t>
            </a:r>
            <a:endParaRPr lang="en-US" altLang="zh-CN" sz="3000" dirty="0" smtClean="0">
              <a:latin typeface="黑体" panose="02010609060101010101" pitchFamily="2" charset="-122"/>
              <a:ea typeface="黑体" panose="02010609060101010101" pitchFamily="2" charset="-122"/>
              <a:cs typeface="华文楷体" pitchFamily="18" charset="0"/>
            </a:endParaRPr>
          </a:p>
        </p:txBody>
      </p:sp>
      <p:sp>
        <p:nvSpPr>
          <p:cNvPr id="6" name="TextBox 1"/>
          <p:cNvSpPr txBox="1"/>
          <p:nvPr/>
        </p:nvSpPr>
        <p:spPr>
          <a:xfrm>
            <a:off x="508000" y="3454400"/>
            <a:ext cx="6065635" cy="546303"/>
          </a:xfrm>
          <a:prstGeom prst="rect">
            <a:avLst/>
          </a:prstGeom>
          <a:noFill/>
        </p:spPr>
        <p:txBody>
          <a:bodyPr wrap="none" lIns="0" tIns="0" rIns="0" rtlCol="0">
            <a:spAutoFit/>
          </a:bodyPr>
          <a:lstStyle/>
          <a:p>
            <a:pPr defTabSz="0">
              <a:lnSpc>
                <a:spcPts val="3900"/>
              </a:lnSpc>
            </a:pPr>
            <a:r>
              <a:rPr lang="en-US" altLang="zh-CN" sz="3400" dirty="0" smtClean="0">
                <a:solidFill>
                  <a:srgbClr val="0000CC"/>
                </a:solidFill>
                <a:latin typeface="Times New Roman" panose="02020603050405020304" pitchFamily="18" charset="0"/>
                <a:ea typeface="黑体" panose="02010609060101010101" pitchFamily="2" charset="-122"/>
                <a:cs typeface="华文楷体" pitchFamily="18" charset="0"/>
              </a:rPr>
              <a:t>下面的几种 ICMP 报文不再使用</a:t>
            </a:r>
            <a:endParaRPr lang="en-US" altLang="zh-CN" sz="3400" dirty="0" smtClean="0">
              <a:solidFill>
                <a:srgbClr val="0000CC"/>
              </a:solidFill>
              <a:latin typeface="Times New Roman" panose="02020603050405020304" pitchFamily="18" charset="0"/>
              <a:ea typeface="黑体" panose="02010609060101010101" pitchFamily="2" charset="-122"/>
              <a:cs typeface="华文楷体" pitchFamily="18" charset="0"/>
            </a:endParaRPr>
          </a:p>
        </p:txBody>
      </p:sp>
      <p:sp>
        <p:nvSpPr>
          <p:cNvPr id="7" name="TextBox 1"/>
          <p:cNvSpPr txBox="1"/>
          <p:nvPr/>
        </p:nvSpPr>
        <p:spPr>
          <a:xfrm>
            <a:off x="977900" y="4000500"/>
            <a:ext cx="3949799" cy="2649443"/>
          </a:xfrm>
          <a:prstGeom prst="rect">
            <a:avLst/>
          </a:prstGeom>
          <a:noFill/>
        </p:spPr>
        <p:txBody>
          <a:bodyPr wrap="none" lIns="0" tIns="0" rIns="0" rtlCol="0">
            <a:spAutoFit/>
          </a:bodyPr>
          <a:lstStyle/>
          <a:p>
            <a:pPr defTabSz="0">
              <a:lnSpc>
                <a:spcPts val="3900"/>
              </a:lnSpc>
            </a:pPr>
            <a:r>
              <a:rPr lang="en-US" altLang="zh-CN" sz="2800" dirty="0" err="1" smtClean="0">
                <a:latin typeface="黑体" panose="02010609060101010101" pitchFamily="2" charset="-122"/>
                <a:ea typeface="黑体" panose="02010609060101010101" pitchFamily="2" charset="-122"/>
                <a:cs typeface="华文楷体" pitchFamily="18" charset="0"/>
              </a:rPr>
              <a:t>信息请求与回答报文</a:t>
            </a:r>
            <a:endParaRPr lang="en-US" altLang="zh-CN" sz="2800" dirty="0" smtClean="0">
              <a:latin typeface="黑体" panose="02010609060101010101" pitchFamily="2" charset="-122"/>
              <a:ea typeface="黑体" panose="02010609060101010101" pitchFamily="2" charset="-122"/>
              <a:cs typeface="华文楷体" pitchFamily="18" charset="0"/>
            </a:endParaRPr>
          </a:p>
          <a:p>
            <a:pPr defTabSz="0">
              <a:lnSpc>
                <a:spcPts val="3900"/>
              </a:lnSpc>
            </a:pPr>
            <a:r>
              <a:rPr lang="en-US" altLang="zh-CN" sz="2800" dirty="0" err="1" smtClean="0">
                <a:latin typeface="黑体" panose="02010609060101010101" pitchFamily="2" charset="-122"/>
                <a:ea typeface="黑体" panose="02010609060101010101" pitchFamily="2" charset="-122"/>
                <a:cs typeface="华文楷体" pitchFamily="18" charset="0"/>
              </a:rPr>
              <a:t>地址掩码请求和回答报文</a:t>
            </a:r>
            <a:endParaRPr lang="en-US" altLang="zh-CN" sz="2800" dirty="0" smtClean="0">
              <a:latin typeface="黑体" panose="02010609060101010101" pitchFamily="2" charset="-122"/>
              <a:ea typeface="黑体" panose="02010609060101010101" pitchFamily="2" charset="-122"/>
              <a:cs typeface="华文楷体" pitchFamily="18" charset="0"/>
            </a:endParaRPr>
          </a:p>
          <a:p>
            <a:pPr defTabSz="0">
              <a:lnSpc>
                <a:spcPts val="4300"/>
              </a:lnSpc>
            </a:pPr>
            <a:r>
              <a:rPr lang="en-US" altLang="zh-CN" sz="2800" dirty="0" err="1" smtClean="0">
                <a:latin typeface="黑体" panose="02010609060101010101" pitchFamily="2" charset="-122"/>
                <a:ea typeface="黑体" panose="02010609060101010101" pitchFamily="2" charset="-122"/>
                <a:cs typeface="华文楷体" pitchFamily="18" charset="0"/>
              </a:rPr>
              <a:t>路由器</a:t>
            </a:r>
            <a:r>
              <a:rPr lang="zh-CN" altLang="en-US" sz="2800" dirty="0" smtClean="0">
                <a:latin typeface="黑体" panose="02010609060101010101" pitchFamily="2" charset="-122"/>
                <a:ea typeface="黑体" panose="02010609060101010101" pitchFamily="2" charset="-122"/>
                <a:cs typeface="华文楷体" pitchFamily="18" charset="0"/>
              </a:rPr>
              <a:t>请求</a:t>
            </a:r>
            <a:r>
              <a:rPr lang="en-US" altLang="zh-CN" sz="2800" dirty="0" err="1" smtClean="0">
                <a:latin typeface="黑体" panose="02010609060101010101" pitchFamily="2" charset="-122"/>
                <a:ea typeface="黑体" panose="02010609060101010101" pitchFamily="2" charset="-122"/>
                <a:cs typeface="华文楷体" pitchFamily="18" charset="0"/>
              </a:rPr>
              <a:t>和通告报文</a:t>
            </a:r>
            <a:endParaRPr lang="en-US" altLang="zh-CN" sz="2800" dirty="0" smtClean="0">
              <a:latin typeface="黑体" panose="02010609060101010101" pitchFamily="2" charset="-122"/>
              <a:ea typeface="黑体" panose="02010609060101010101" pitchFamily="2" charset="-122"/>
              <a:cs typeface="华文楷体" pitchFamily="18" charset="0"/>
            </a:endParaRPr>
          </a:p>
          <a:p>
            <a:pPr defTabSz="0">
              <a:lnSpc>
                <a:spcPts val="4300"/>
              </a:lnSpc>
            </a:pPr>
            <a:r>
              <a:rPr lang="zh-CN" altLang="en-US" sz="2800" smtClean="0">
                <a:latin typeface="黑体" panose="02010609060101010101" pitchFamily="2" charset="-122"/>
                <a:ea typeface="黑体" panose="02010609060101010101" pitchFamily="2" charset="-122"/>
                <a:cs typeface="华文楷体" pitchFamily="18" charset="0"/>
              </a:rPr>
              <a:t>源点抑制报文</a:t>
            </a:r>
            <a:endParaRPr lang="en-US" altLang="zh-CN" sz="2800" dirty="0" smtClean="0">
              <a:latin typeface="黑体" panose="02010609060101010101" pitchFamily="2" charset="-122"/>
              <a:ea typeface="黑体" panose="02010609060101010101" pitchFamily="2" charset="-122"/>
              <a:cs typeface="华文楷体" pitchFamily="18" charset="0"/>
            </a:endParaRPr>
          </a:p>
          <a:p>
            <a:pPr defTabSz="0">
              <a:lnSpc>
                <a:spcPts val="3900"/>
              </a:lnSpc>
            </a:pP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546100" y="990600"/>
            <a:ext cx="3436838" cy="520655"/>
          </a:xfrm>
          <a:prstGeom prst="rect">
            <a:avLst/>
          </a:prstGeom>
          <a:noFill/>
        </p:spPr>
        <p:txBody>
          <a:bodyPr wrap="none" lIns="0" tIns="0" rIns="0" rtlCol="0">
            <a:spAutoFit/>
          </a:bodyPr>
          <a:lstStyle/>
          <a:p>
            <a:pPr defTabSz="0">
              <a:lnSpc>
                <a:spcPts val="3700"/>
              </a:lnSpc>
            </a:pP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ICMP的应用举例</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546100" y="1536700"/>
            <a:ext cx="5809283" cy="1418337"/>
          </a:xfrm>
          <a:prstGeom prst="rect">
            <a:avLst/>
          </a:prstGeom>
          <a:noFill/>
        </p:spPr>
        <p:txBody>
          <a:bodyPr wrap="none" lIns="0" tIns="0" rIns="0" rtlCol="0">
            <a:spAutoFit/>
          </a:bodyPr>
          <a:lstStyle/>
          <a:p>
            <a:pPr defTabSz="0">
              <a:lnSpc>
                <a:spcPts val="3700"/>
              </a:lnSpc>
              <a:tabLst>
                <a:tab pos="254000" algn="l"/>
              </a:tabLst>
            </a:pPr>
            <a:r>
              <a:rPr lang="en-US" altLang="zh-CN" sz="36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PING</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(Packet</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InterNet</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Groper)</a:t>
            </a:r>
            <a:endParaRPr lang="en-US" altLang="zh-CN" sz="36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254000" algn="l"/>
              </a:tabLst>
            </a:pPr>
            <a:r>
              <a:rPr lang="en-US" altLang="zh-CN" dirty="0" smtClean="0">
                <a:ea typeface="黑体" panose="02010609060101010101" pitchFamily="2" charset="-122"/>
              </a:rPr>
              <a:t>	</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6" name="TextBox 1"/>
          <p:cNvSpPr txBox="1"/>
          <p:nvPr/>
        </p:nvSpPr>
        <p:spPr>
          <a:xfrm>
            <a:off x="596901" y="2571750"/>
            <a:ext cx="7696200" cy="2196883"/>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PING</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用来测试两个主机之间的连通性</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PING</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使用了</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回送请求与回送回答报文</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PING</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是应用层直接使用网络层</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ICMP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的例子，它没有通过传输层的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TCP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或UDP</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55600" y="939800"/>
            <a:ext cx="3890489" cy="571951"/>
          </a:xfrm>
          <a:prstGeom prst="rect">
            <a:avLst/>
          </a:prstGeom>
          <a:noFill/>
        </p:spPr>
        <p:txBody>
          <a:bodyPr wrap="none" lIns="0" tIns="0" rIns="0" rtlCol="0">
            <a:spAutoFit/>
          </a:bodyPr>
          <a:lstStyle/>
          <a:p>
            <a:pPr defTabSz="0">
              <a:lnSpc>
                <a:spcPts val="4100"/>
              </a:lnSpc>
            </a:pPr>
            <a:r>
              <a:rPr lang="en-US" altLang="zh-CN" sz="4000" dirty="0" smtClean="0">
                <a:solidFill>
                  <a:srgbClr val="33659A"/>
                </a:solidFill>
                <a:latin typeface="Times New Roman" panose="02020603050405020304" pitchFamily="18" charset="0"/>
                <a:ea typeface="黑体" panose="02010609060101010101" pitchFamily="2" charset="-122"/>
                <a:cs typeface="华文新魏" pitchFamily="18" charset="0"/>
              </a:rPr>
              <a:t>PING</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4000" dirty="0" smtClean="0">
                <a:solidFill>
                  <a:srgbClr val="33659A"/>
                </a:solidFill>
                <a:latin typeface="Times New Roman" panose="02020603050405020304" pitchFamily="18" charset="0"/>
                <a:ea typeface="黑体" panose="02010609060101010101" pitchFamily="2" charset="-122"/>
                <a:cs typeface="华文新魏" pitchFamily="18" charset="0"/>
              </a:rPr>
              <a:t>的应用举例</a:t>
            </a:r>
            <a:endParaRPr lang="en-US" altLang="zh-CN" sz="4000" dirty="0" smtClean="0">
              <a:solidFill>
                <a:srgbClr val="33659A"/>
              </a:solidFill>
              <a:latin typeface="Times New Roman" panose="02020603050405020304" pitchFamily="18" charset="0"/>
              <a:ea typeface="黑体" panose="02010609060101010101" pitchFamily="2" charset="-122"/>
              <a:cs typeface="华文新魏" pitchFamily="18" charset="0"/>
            </a:endParaRPr>
          </a:p>
        </p:txBody>
      </p:sp>
      <p:sp>
        <p:nvSpPr>
          <p:cNvPr id="6" name="页脚占位符 5"/>
          <p:cNvSpPr>
            <a:spLocks noGrp="1"/>
          </p:cNvSpPr>
          <p:nvPr>
            <p:ph type="ftr" sz="quarter" idx="11"/>
          </p:nvPr>
        </p:nvSpPr>
        <p:spPr/>
        <p:txBody>
          <a:bodyPr/>
          <a:lstStyle/>
          <a:p>
            <a:r>
              <a:rPr lang="zh-CN" altLang="en-US" smtClean="0"/>
              <a:t>计算机科学与技术学院</a:t>
            </a:r>
            <a:endParaRPr lang="en-US"/>
          </a:p>
        </p:txBody>
      </p:sp>
      <p:pic>
        <p:nvPicPr>
          <p:cNvPr id="17409" name="Picture 1"/>
          <p:cNvPicPr>
            <a:picLocks noChangeAspect="1" noChangeArrowheads="1"/>
          </p:cNvPicPr>
          <p:nvPr/>
        </p:nvPicPr>
        <p:blipFill>
          <a:blip r:embed="rId3" cstate="print"/>
          <a:srcRect/>
          <a:stretch>
            <a:fillRect/>
          </a:stretch>
        </p:blipFill>
        <p:spPr bwMode="auto">
          <a:xfrm>
            <a:off x="825500" y="1504950"/>
            <a:ext cx="7510002" cy="4864688"/>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50900"/>
            <a:ext cx="4154984" cy="571951"/>
          </a:xfrm>
          <a:prstGeom prst="rect">
            <a:avLst/>
          </a:prstGeom>
          <a:noFill/>
        </p:spPr>
        <p:txBody>
          <a:bodyPr wrap="none" lIns="0" tIns="0" rIns="0" rtlCol="0">
            <a:spAutoFit/>
          </a:bodyPr>
          <a:lstStyle/>
          <a:p>
            <a:pPr>
              <a:lnSpc>
                <a:spcPts val="4100"/>
              </a:lnSpc>
            </a:pPr>
            <a:r>
              <a:rPr lang="en-US" altLang="zh-CN" sz="4000" dirty="0" smtClean="0">
                <a:solidFill>
                  <a:srgbClr val="33659A"/>
                </a:solidFill>
                <a:latin typeface="Times New Roman" panose="02020603050405020304" pitchFamily="18" charset="0"/>
                <a:ea typeface="黑体" panose="02010609060101010101" pitchFamily="2" charset="-122"/>
                <a:cs typeface="华文新魏" pitchFamily="18" charset="0"/>
              </a:rPr>
              <a:t>Tracert 的应用举例</a:t>
            </a:r>
            <a:endParaRPr lang="en-US" altLang="zh-CN" sz="4000" dirty="0" smtClean="0">
              <a:solidFill>
                <a:srgbClr val="33659A"/>
              </a:solidFill>
              <a:latin typeface="Times New Roman" panose="02020603050405020304" pitchFamily="18" charset="0"/>
              <a:ea typeface="黑体" panose="02010609060101010101" pitchFamily="2" charset="-122"/>
              <a:cs typeface="华文新魏"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pic>
        <p:nvPicPr>
          <p:cNvPr id="15361" name="Picture 1"/>
          <p:cNvPicPr>
            <a:picLocks noChangeAspect="1" noChangeArrowheads="1"/>
          </p:cNvPicPr>
          <p:nvPr/>
        </p:nvPicPr>
        <p:blipFill>
          <a:blip r:embed="rId3" cstate="print"/>
          <a:srcRect/>
          <a:stretch>
            <a:fillRect/>
          </a:stretch>
        </p:blipFill>
        <p:spPr bwMode="auto">
          <a:xfrm>
            <a:off x="901700" y="1352550"/>
            <a:ext cx="7557126" cy="489585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76300"/>
            <a:ext cx="6554679" cy="469359"/>
          </a:xfrm>
          <a:prstGeom prst="rect">
            <a:avLst/>
          </a:prstGeom>
          <a:noFill/>
        </p:spPr>
        <p:txBody>
          <a:bodyPr wrap="none" lIns="0" tIns="0" rIns="0" rtlCol="0">
            <a:spAutoFit/>
          </a:bodyPr>
          <a:lstStyle/>
          <a:p>
            <a:pPr defTabSz="0">
              <a:lnSpc>
                <a:spcPts val="3300"/>
              </a:lnSpc>
            </a:pPr>
            <a:r>
              <a:rPr lang="en-US" altLang="zh-CN" sz="28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.9</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IP多播与Internet组管理协议（IGMP）</a:t>
            </a:r>
            <a:endPar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479136" y="1644109"/>
            <a:ext cx="3197991" cy="403124"/>
          </a:xfrm>
          <a:prstGeom prst="rect">
            <a:avLst/>
          </a:prstGeom>
          <a:noFill/>
        </p:spPr>
        <p:txBody>
          <a:bodyPr wrap="none" lIns="0" tIns="0" rIns="0" rtlCol="0">
            <a:spAutoFit/>
          </a:bodyPr>
          <a:lstStyle/>
          <a:p>
            <a:pPr defTabSz="0">
              <a:lnSpc>
                <a:spcPts val="3000"/>
              </a:lnSpc>
            </a:pPr>
            <a:r>
              <a:rPr lang="en-US" altLang="zh-CN" sz="2400" dirty="0">
                <a:latin typeface="Times New Roman" panose="02020603050405020304" pitchFamily="18" charset="0"/>
                <a:ea typeface="黑体" panose="02010609060101010101" pitchFamily="2" charset="-122"/>
                <a:cs typeface="华文新魏" pitchFamily="18" charset="0"/>
              </a:rPr>
              <a:t>4</a:t>
            </a:r>
            <a:r>
              <a:rPr lang="en-US" altLang="zh-CN" sz="2400" dirty="0" smtClean="0">
                <a:latin typeface="Times New Roman" panose="02020603050405020304" pitchFamily="18" charset="0"/>
                <a:ea typeface="黑体" panose="02010609060101010101" pitchFamily="2" charset="-122"/>
                <a:cs typeface="华文新魏" pitchFamily="18" charset="0"/>
              </a:rPr>
              <a:t>.9.1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新魏" pitchFamily="18" charset="0"/>
              </a:rPr>
              <a:t>IP多播的基本概念</a:t>
            </a:r>
            <a:endParaRPr lang="en-US" altLang="zh-CN" sz="2400" dirty="0" smtClean="0">
              <a:latin typeface="Times New Roman" panose="02020603050405020304" pitchFamily="18" charset="0"/>
              <a:ea typeface="黑体" panose="02010609060101010101" pitchFamily="2" charset="-122"/>
              <a:cs typeface="华文新魏"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11" name="圆角矩形 10"/>
          <p:cNvSpPr/>
          <p:nvPr/>
        </p:nvSpPr>
        <p:spPr>
          <a:xfrm>
            <a:off x="543631" y="2765219"/>
            <a:ext cx="8031339" cy="3235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solidFill>
                <a:schemeClr val="tx1"/>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274" y="2852774"/>
            <a:ext cx="429243" cy="600941"/>
          </a:xfrm>
          <a:prstGeom prst="rect">
            <a:avLst/>
          </a:prstGeom>
        </p:spPr>
      </p:pic>
      <p:sp>
        <p:nvSpPr>
          <p:cNvPr id="13" name="AutoShape 5"/>
          <p:cNvSpPr>
            <a:spLocks noChangeArrowheads="1"/>
          </p:cNvSpPr>
          <p:nvPr/>
        </p:nvSpPr>
        <p:spPr bwMode="auto">
          <a:xfrm>
            <a:off x="543631" y="2308755"/>
            <a:ext cx="8031339"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14" name="Rectangle 6"/>
          <p:cNvSpPr>
            <a:spLocks noChangeArrowheads="1"/>
          </p:cNvSpPr>
          <p:nvPr/>
        </p:nvSpPr>
        <p:spPr bwMode="auto">
          <a:xfrm>
            <a:off x="1936574" y="2275636"/>
            <a:ext cx="5245453"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995" b="1" dirty="0">
                <a:solidFill>
                  <a:schemeClr val="bg1"/>
                </a:solidFill>
                <a:latin typeface="微软雅黑" panose="020B0503020204020204" pitchFamily="34" charset="-122"/>
                <a:ea typeface="微软雅黑" panose="020B0503020204020204" pitchFamily="34" charset="-122"/>
              </a:rPr>
              <a:t>多播可大大节约网络资源</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sp>
        <p:nvSpPr>
          <p:cNvPr id="15" name="Line 77"/>
          <p:cNvSpPr>
            <a:spLocks noChangeShapeType="1"/>
          </p:cNvSpPr>
          <p:nvPr/>
        </p:nvSpPr>
        <p:spPr bwMode="auto">
          <a:xfrm>
            <a:off x="3305980" y="484546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6" name="Line 52"/>
          <p:cNvSpPr>
            <a:spLocks noChangeShapeType="1"/>
          </p:cNvSpPr>
          <p:nvPr/>
        </p:nvSpPr>
        <p:spPr bwMode="auto">
          <a:xfrm flipV="1">
            <a:off x="3115542" y="3675337"/>
            <a:ext cx="952187"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7" name="Line 53"/>
          <p:cNvSpPr>
            <a:spLocks noChangeShapeType="1"/>
          </p:cNvSpPr>
          <p:nvPr/>
        </p:nvSpPr>
        <p:spPr bwMode="auto">
          <a:xfrm flipV="1">
            <a:off x="4131986" y="3153243"/>
            <a:ext cx="0" cy="39807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8" name="Line 54"/>
          <p:cNvSpPr>
            <a:spLocks noChangeShapeType="1"/>
          </p:cNvSpPr>
          <p:nvPr/>
        </p:nvSpPr>
        <p:spPr bwMode="auto">
          <a:xfrm flipH="1" flipV="1">
            <a:off x="4131986" y="3675337"/>
            <a:ext cx="0"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9" name="Line 55"/>
          <p:cNvSpPr>
            <a:spLocks noChangeShapeType="1"/>
          </p:cNvSpPr>
          <p:nvPr/>
        </p:nvSpPr>
        <p:spPr bwMode="auto">
          <a:xfrm>
            <a:off x="5340035" y="429113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0" name="Line 56"/>
          <p:cNvSpPr>
            <a:spLocks noChangeShapeType="1"/>
          </p:cNvSpPr>
          <p:nvPr/>
        </p:nvSpPr>
        <p:spPr bwMode="auto">
          <a:xfrm flipV="1">
            <a:off x="4131986" y="429113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1" name="Line 57"/>
          <p:cNvSpPr>
            <a:spLocks noChangeShapeType="1"/>
          </p:cNvSpPr>
          <p:nvPr/>
        </p:nvSpPr>
        <p:spPr bwMode="auto">
          <a:xfrm>
            <a:off x="3052452" y="429113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2" name="Line 58"/>
          <p:cNvSpPr>
            <a:spLocks noChangeShapeType="1"/>
          </p:cNvSpPr>
          <p:nvPr/>
        </p:nvSpPr>
        <p:spPr bwMode="auto">
          <a:xfrm>
            <a:off x="4260502" y="3675337"/>
            <a:ext cx="1079534"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3" name="Text Box 59"/>
          <p:cNvSpPr txBox="1">
            <a:spLocks noChangeArrowheads="1"/>
          </p:cNvSpPr>
          <p:nvPr/>
        </p:nvSpPr>
        <p:spPr bwMode="auto">
          <a:xfrm>
            <a:off x="2961150" y="5565615"/>
            <a:ext cx="247967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95" b="1" dirty="0">
                <a:solidFill>
                  <a:srgbClr val="CC00CC"/>
                </a:solidFill>
                <a:latin typeface="微软雅黑" panose="020B0503020204020204" pitchFamily="34" charset="-122"/>
                <a:ea typeface="微软雅黑" panose="020B0503020204020204" pitchFamily="34" charset="-122"/>
              </a:rPr>
              <a:t>共有 </a:t>
            </a:r>
            <a:r>
              <a:rPr kumimoji="1" lang="en-US" altLang="zh-CN" sz="1395" b="1" dirty="0">
                <a:solidFill>
                  <a:srgbClr val="CC00CC"/>
                </a:solidFill>
                <a:latin typeface="微软雅黑" panose="020B0503020204020204" pitchFamily="34" charset="-122"/>
                <a:ea typeface="微软雅黑" panose="020B0503020204020204" pitchFamily="34" charset="-122"/>
              </a:rPr>
              <a:t>90 </a:t>
            </a:r>
            <a:r>
              <a:rPr kumimoji="1" lang="zh-CN" altLang="en-US" sz="1395" b="1" dirty="0">
                <a:solidFill>
                  <a:srgbClr val="CC00CC"/>
                </a:solidFill>
                <a:latin typeface="微软雅黑" panose="020B0503020204020204" pitchFamily="34" charset="-122"/>
                <a:ea typeface="微软雅黑" panose="020B0503020204020204" pitchFamily="34" charset="-122"/>
              </a:rPr>
              <a:t>个主机接收视频节目</a:t>
            </a:r>
            <a:endParaRPr kumimoji="1" lang="zh-CN" altLang="en-US" sz="1395" b="1" dirty="0">
              <a:solidFill>
                <a:srgbClr val="CC00CC"/>
              </a:solidFill>
              <a:latin typeface="微软雅黑" panose="020B0503020204020204" pitchFamily="34" charset="-122"/>
              <a:ea typeface="微软雅黑" panose="020B0503020204020204" pitchFamily="34" charset="-122"/>
            </a:endParaRPr>
          </a:p>
        </p:txBody>
      </p:sp>
      <p:sp>
        <p:nvSpPr>
          <p:cNvPr id="24" name="AutoShape 60"/>
          <p:cNvSpPr>
            <a:spLocks noChangeArrowheads="1"/>
          </p:cNvSpPr>
          <p:nvPr/>
        </p:nvSpPr>
        <p:spPr bwMode="auto">
          <a:xfrm rot="5400000">
            <a:off x="4062740" y="3252988"/>
            <a:ext cx="342949" cy="143705"/>
          </a:xfrm>
          <a:prstGeom prst="rightArrow">
            <a:avLst>
              <a:gd name="adj1" fmla="val 37500"/>
              <a:gd name="adj2" fmla="val 103881"/>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5" name="AutoShape 61"/>
          <p:cNvSpPr>
            <a:spLocks noChangeArrowheads="1"/>
          </p:cNvSpPr>
          <p:nvPr/>
        </p:nvSpPr>
        <p:spPr bwMode="auto">
          <a:xfrm rot="8740270">
            <a:off x="3367901" y="3831713"/>
            <a:ext cx="354003" cy="139121"/>
          </a:xfrm>
          <a:prstGeom prst="rightArrow">
            <a:avLst>
              <a:gd name="adj1" fmla="val 37500"/>
              <a:gd name="adj2" fmla="val 94377"/>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pic>
        <p:nvPicPr>
          <p:cNvPr id="26" name="Picture 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1411" y="3540529"/>
            <a:ext cx="362181"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Text Box 63"/>
          <p:cNvSpPr txBox="1">
            <a:spLocks noChangeArrowheads="1"/>
          </p:cNvSpPr>
          <p:nvPr/>
        </p:nvSpPr>
        <p:spPr bwMode="auto">
          <a:xfrm>
            <a:off x="3686854" y="3241798"/>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R</a:t>
            </a:r>
            <a:r>
              <a:rPr kumimoji="1" lang="en-US" altLang="zh-CN" sz="1395" b="1" baseline="-25000" dirty="0">
                <a:latin typeface="微软雅黑" panose="020B0503020204020204" pitchFamily="34" charset="-122"/>
                <a:ea typeface="微软雅黑" panose="020B0503020204020204" pitchFamily="34" charset="-122"/>
              </a:rPr>
              <a:t>1</a:t>
            </a:r>
            <a:endParaRPr kumimoji="1" lang="en-US" altLang="zh-CN" sz="1395" b="1" dirty="0">
              <a:latin typeface="微软雅黑" panose="020B0503020204020204" pitchFamily="34" charset="-122"/>
              <a:ea typeface="微软雅黑" panose="020B0503020204020204" pitchFamily="34" charset="-122"/>
            </a:endParaRPr>
          </a:p>
        </p:txBody>
      </p:sp>
      <p:sp>
        <p:nvSpPr>
          <p:cNvPr id="28" name="Text Box 64"/>
          <p:cNvSpPr txBox="1">
            <a:spLocks noChangeArrowheads="1"/>
          </p:cNvSpPr>
          <p:nvPr/>
        </p:nvSpPr>
        <p:spPr bwMode="auto">
          <a:xfrm>
            <a:off x="3650636" y="4022600"/>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R</a:t>
            </a:r>
            <a:r>
              <a:rPr kumimoji="1" lang="en-US" altLang="zh-CN" sz="1395" b="1" baseline="-25000">
                <a:latin typeface="微软雅黑" panose="020B0503020204020204" pitchFamily="34" charset="-122"/>
                <a:ea typeface="微软雅黑" panose="020B0503020204020204" pitchFamily="34" charset="-122"/>
              </a:rPr>
              <a:t>3</a:t>
            </a:r>
            <a:endParaRPr kumimoji="1" lang="en-US" altLang="zh-CN" sz="1395" b="1">
              <a:latin typeface="微软雅黑" panose="020B0503020204020204" pitchFamily="34" charset="-122"/>
              <a:ea typeface="微软雅黑" panose="020B0503020204020204" pitchFamily="34" charset="-122"/>
            </a:endParaRPr>
          </a:p>
        </p:txBody>
      </p:sp>
      <p:sp>
        <p:nvSpPr>
          <p:cNvPr id="29" name="Text Box 65"/>
          <p:cNvSpPr txBox="1">
            <a:spLocks noChangeArrowheads="1"/>
          </p:cNvSpPr>
          <p:nvPr/>
        </p:nvSpPr>
        <p:spPr bwMode="auto">
          <a:xfrm>
            <a:off x="4816624" y="4073286"/>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R</a:t>
            </a:r>
            <a:r>
              <a:rPr kumimoji="1" lang="en-US" altLang="zh-CN" sz="1395" b="1" baseline="-25000">
                <a:latin typeface="微软雅黑" panose="020B0503020204020204" pitchFamily="34" charset="-122"/>
                <a:ea typeface="微软雅黑" panose="020B0503020204020204" pitchFamily="34" charset="-122"/>
              </a:rPr>
              <a:t>4</a:t>
            </a:r>
            <a:endParaRPr kumimoji="1" lang="en-US" altLang="zh-CN" sz="1395" b="1">
              <a:latin typeface="微软雅黑" panose="020B0503020204020204" pitchFamily="34" charset="-122"/>
              <a:ea typeface="微软雅黑" panose="020B0503020204020204" pitchFamily="34" charset="-122"/>
            </a:endParaRPr>
          </a:p>
        </p:txBody>
      </p:sp>
      <p:sp>
        <p:nvSpPr>
          <p:cNvPr id="30" name="Text Box 66"/>
          <p:cNvSpPr txBox="1">
            <a:spLocks noChangeArrowheads="1"/>
          </p:cNvSpPr>
          <p:nvPr/>
        </p:nvSpPr>
        <p:spPr bwMode="auto">
          <a:xfrm>
            <a:off x="2544232" y="4042011"/>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R</a:t>
            </a:r>
            <a:r>
              <a:rPr kumimoji="1" lang="en-US" altLang="zh-CN" sz="1395" b="1" baseline="-25000">
                <a:latin typeface="微软雅黑" panose="020B0503020204020204" pitchFamily="34" charset="-122"/>
                <a:ea typeface="微软雅黑" panose="020B0503020204020204" pitchFamily="34" charset="-122"/>
              </a:rPr>
              <a:t>2</a:t>
            </a:r>
            <a:endParaRPr kumimoji="1" lang="en-US" altLang="zh-CN" sz="1395" b="1">
              <a:latin typeface="微软雅黑" panose="020B0503020204020204" pitchFamily="34" charset="-122"/>
              <a:ea typeface="微软雅黑" panose="020B0503020204020204" pitchFamily="34" charset="-122"/>
            </a:endParaRPr>
          </a:p>
        </p:txBody>
      </p:sp>
      <p:sp>
        <p:nvSpPr>
          <p:cNvPr id="31" name="Text Box 67"/>
          <p:cNvSpPr txBox="1">
            <a:spLocks noChangeArrowheads="1"/>
          </p:cNvSpPr>
          <p:nvPr/>
        </p:nvSpPr>
        <p:spPr bwMode="auto">
          <a:xfrm>
            <a:off x="1800819" y="3017823"/>
            <a:ext cx="131592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solidFill>
                  <a:srgbClr val="0000FF"/>
                </a:solidFill>
                <a:latin typeface="微软雅黑" panose="020B0503020204020204" pitchFamily="34" charset="-122"/>
                <a:ea typeface="微软雅黑" panose="020B0503020204020204" pitchFamily="34" charset="-122"/>
              </a:rPr>
              <a:t>视频服务器 </a:t>
            </a:r>
            <a:r>
              <a:rPr kumimoji="1" lang="en-US" altLang="zh-CN" sz="1395" b="1" dirty="0">
                <a:solidFill>
                  <a:srgbClr val="0000FF"/>
                </a:solidFill>
                <a:latin typeface="微软雅黑" panose="020B0503020204020204" pitchFamily="34" charset="-122"/>
                <a:ea typeface="微软雅黑" panose="020B0503020204020204" pitchFamily="34" charset="-122"/>
              </a:rPr>
              <a:t>M</a:t>
            </a:r>
            <a:endParaRPr kumimoji="1" lang="en-US" altLang="zh-CN" sz="1395" b="1" dirty="0">
              <a:solidFill>
                <a:srgbClr val="0000FF"/>
              </a:solidFill>
              <a:latin typeface="微软雅黑" panose="020B0503020204020204" pitchFamily="34" charset="-122"/>
              <a:ea typeface="微软雅黑" panose="020B0503020204020204" pitchFamily="34" charset="-122"/>
            </a:endParaRPr>
          </a:p>
        </p:txBody>
      </p:sp>
      <p:pic>
        <p:nvPicPr>
          <p:cNvPr id="3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9599" y="4195153"/>
            <a:ext cx="361012"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1411" y="4195153"/>
            <a:ext cx="362181"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016" y="4217800"/>
            <a:ext cx="361012" cy="19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 name="Line 72"/>
          <p:cNvSpPr>
            <a:spLocks noChangeShapeType="1"/>
          </p:cNvSpPr>
          <p:nvPr/>
        </p:nvSpPr>
        <p:spPr bwMode="auto">
          <a:xfrm>
            <a:off x="2478804" y="4845460"/>
            <a:ext cx="1017611"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6" name="Line 73"/>
          <p:cNvSpPr>
            <a:spLocks noChangeShapeType="1"/>
          </p:cNvSpPr>
          <p:nvPr/>
        </p:nvSpPr>
        <p:spPr bwMode="auto">
          <a:xfrm>
            <a:off x="3686854" y="4845460"/>
            <a:ext cx="1017611"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7" name="Line 74"/>
          <p:cNvSpPr>
            <a:spLocks noChangeShapeType="1"/>
          </p:cNvSpPr>
          <p:nvPr/>
        </p:nvSpPr>
        <p:spPr bwMode="auto">
          <a:xfrm>
            <a:off x="4894905" y="4845460"/>
            <a:ext cx="1016444"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8" name="AutoShape 75"/>
          <p:cNvSpPr>
            <a:spLocks noChangeArrowheads="1"/>
          </p:cNvSpPr>
          <p:nvPr/>
        </p:nvSpPr>
        <p:spPr bwMode="auto">
          <a:xfrm rot="1858546">
            <a:off x="4623852" y="3798280"/>
            <a:ext cx="355172" cy="140199"/>
          </a:xfrm>
          <a:prstGeom prst="rightArrow">
            <a:avLst>
              <a:gd name="adj1" fmla="val 37500"/>
              <a:gd name="adj2" fmla="val 93961"/>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9" name="Line 76"/>
          <p:cNvSpPr>
            <a:spLocks noChangeShapeType="1"/>
          </p:cNvSpPr>
          <p:nvPr/>
        </p:nvSpPr>
        <p:spPr bwMode="auto">
          <a:xfrm>
            <a:off x="2671578" y="484546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0" name="Line 78"/>
          <p:cNvSpPr>
            <a:spLocks noChangeShapeType="1"/>
          </p:cNvSpPr>
          <p:nvPr/>
        </p:nvSpPr>
        <p:spPr bwMode="auto">
          <a:xfrm>
            <a:off x="3814200" y="484546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1" name="Line 79"/>
          <p:cNvSpPr>
            <a:spLocks noChangeShapeType="1"/>
          </p:cNvSpPr>
          <p:nvPr/>
        </p:nvSpPr>
        <p:spPr bwMode="auto">
          <a:xfrm>
            <a:off x="4514029" y="484546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2" name="Line 80"/>
          <p:cNvSpPr>
            <a:spLocks noChangeShapeType="1"/>
          </p:cNvSpPr>
          <p:nvPr/>
        </p:nvSpPr>
        <p:spPr bwMode="auto">
          <a:xfrm>
            <a:off x="5022250" y="484546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3" name="Line 81"/>
          <p:cNvSpPr>
            <a:spLocks noChangeShapeType="1"/>
          </p:cNvSpPr>
          <p:nvPr/>
        </p:nvSpPr>
        <p:spPr bwMode="auto">
          <a:xfrm>
            <a:off x="5783999" y="484546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4" name="Text Box 88"/>
          <p:cNvSpPr txBox="1">
            <a:spLocks noChangeArrowheads="1"/>
          </p:cNvSpPr>
          <p:nvPr/>
        </p:nvSpPr>
        <p:spPr bwMode="auto">
          <a:xfrm>
            <a:off x="2816493" y="4832181"/>
            <a:ext cx="35679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a:t>
            </a:r>
            <a:endParaRPr kumimoji="1" lang="en-US" altLang="zh-CN" sz="1395" b="1" dirty="0">
              <a:latin typeface="微软雅黑" panose="020B0503020204020204" pitchFamily="34" charset="-122"/>
              <a:ea typeface="微软雅黑" panose="020B0503020204020204" pitchFamily="34" charset="-122"/>
            </a:endParaRPr>
          </a:p>
        </p:txBody>
      </p:sp>
      <p:sp>
        <p:nvSpPr>
          <p:cNvPr id="45" name="Text Box 89"/>
          <p:cNvSpPr txBox="1">
            <a:spLocks noChangeArrowheads="1"/>
          </p:cNvSpPr>
          <p:nvPr/>
        </p:nvSpPr>
        <p:spPr bwMode="auto">
          <a:xfrm>
            <a:off x="5219739" y="4832181"/>
            <a:ext cx="35679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a:t>
            </a:r>
            <a:endParaRPr kumimoji="1" lang="en-US" altLang="zh-CN" sz="1395" b="1">
              <a:latin typeface="微软雅黑" panose="020B0503020204020204" pitchFamily="34" charset="-122"/>
              <a:ea typeface="微软雅黑" panose="020B0503020204020204" pitchFamily="34" charset="-122"/>
            </a:endParaRPr>
          </a:p>
        </p:txBody>
      </p:sp>
      <p:sp>
        <p:nvSpPr>
          <p:cNvPr id="46" name="Text Box 90"/>
          <p:cNvSpPr txBox="1">
            <a:spLocks noChangeArrowheads="1"/>
          </p:cNvSpPr>
          <p:nvPr/>
        </p:nvSpPr>
        <p:spPr bwMode="auto">
          <a:xfrm>
            <a:off x="4011690" y="5012044"/>
            <a:ext cx="432282"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395" b="1">
                <a:latin typeface="微软雅黑" panose="020B0503020204020204" pitchFamily="34" charset="-122"/>
                <a:ea typeface="微软雅黑" panose="020B0503020204020204" pitchFamily="34" charset="-122"/>
              </a:rPr>
              <a:t>…</a:t>
            </a:r>
            <a:endParaRPr kumimoji="1" lang="en-US" altLang="zh-CN" sz="1395" b="1">
              <a:latin typeface="微软雅黑" panose="020B0503020204020204" pitchFamily="34" charset="-122"/>
              <a:ea typeface="微软雅黑" panose="020B0503020204020204" pitchFamily="34" charset="-122"/>
            </a:endParaRPr>
          </a:p>
        </p:txBody>
      </p:sp>
      <p:sp>
        <p:nvSpPr>
          <p:cNvPr id="47" name="Text Box 91"/>
          <p:cNvSpPr txBox="1">
            <a:spLocks noChangeArrowheads="1"/>
          </p:cNvSpPr>
          <p:nvPr/>
        </p:nvSpPr>
        <p:spPr bwMode="auto">
          <a:xfrm>
            <a:off x="3296633" y="4447510"/>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solidFill>
                  <a:srgbClr val="CC00CC"/>
                </a:solidFill>
                <a:latin typeface="微软雅黑" panose="020B0503020204020204" pitchFamily="34" charset="-122"/>
                <a:ea typeface="微软雅黑" panose="020B0503020204020204" pitchFamily="34" charset="-122"/>
              </a:rPr>
              <a:t>30 </a:t>
            </a:r>
            <a:r>
              <a:rPr kumimoji="1" lang="zh-CN" altLang="en-US" sz="1195" b="1">
                <a:solidFill>
                  <a:srgbClr val="CC00CC"/>
                </a:solidFill>
                <a:latin typeface="微软雅黑" panose="020B0503020204020204" pitchFamily="34" charset="-122"/>
                <a:ea typeface="微软雅黑" panose="020B0503020204020204" pitchFamily="34" charset="-122"/>
              </a:rPr>
              <a:t>个</a:t>
            </a:r>
            <a:endParaRPr kumimoji="1" lang="zh-CN" altLang="en-US" sz="1195" b="1">
              <a:solidFill>
                <a:srgbClr val="CC00CC"/>
              </a:solidFill>
              <a:latin typeface="微软雅黑" panose="020B0503020204020204" pitchFamily="34" charset="-122"/>
              <a:ea typeface="微软雅黑" panose="020B0503020204020204" pitchFamily="34" charset="-122"/>
            </a:endParaRPr>
          </a:p>
        </p:txBody>
      </p:sp>
      <p:sp>
        <p:nvSpPr>
          <p:cNvPr id="48" name="Text Box 92"/>
          <p:cNvSpPr txBox="1">
            <a:spLocks noChangeArrowheads="1"/>
          </p:cNvSpPr>
          <p:nvPr/>
        </p:nvSpPr>
        <p:spPr bwMode="auto">
          <a:xfrm>
            <a:off x="4339949" y="4415157"/>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solidFill>
                  <a:srgbClr val="CC00CC"/>
                </a:solidFill>
                <a:latin typeface="微软雅黑" panose="020B0503020204020204" pitchFamily="34" charset="-122"/>
                <a:ea typeface="微软雅黑" panose="020B0503020204020204" pitchFamily="34" charset="-122"/>
              </a:rPr>
              <a:t>30 </a:t>
            </a:r>
            <a:r>
              <a:rPr kumimoji="1" lang="zh-CN" altLang="en-US" sz="1195" b="1">
                <a:solidFill>
                  <a:srgbClr val="CC00CC"/>
                </a:solidFill>
                <a:latin typeface="微软雅黑" panose="020B0503020204020204" pitchFamily="34" charset="-122"/>
                <a:ea typeface="微软雅黑" panose="020B0503020204020204" pitchFamily="34" charset="-122"/>
              </a:rPr>
              <a:t>个</a:t>
            </a:r>
            <a:endParaRPr kumimoji="1" lang="zh-CN" altLang="en-US" sz="1195" b="1">
              <a:solidFill>
                <a:srgbClr val="CC00CC"/>
              </a:solidFill>
              <a:latin typeface="微软雅黑" panose="020B0503020204020204" pitchFamily="34" charset="-122"/>
              <a:ea typeface="微软雅黑" panose="020B0503020204020204" pitchFamily="34" charset="-122"/>
            </a:endParaRPr>
          </a:p>
        </p:txBody>
      </p:sp>
      <p:sp>
        <p:nvSpPr>
          <p:cNvPr id="49" name="Text Box 93"/>
          <p:cNvSpPr txBox="1">
            <a:spLocks noChangeArrowheads="1"/>
          </p:cNvSpPr>
          <p:nvPr/>
        </p:nvSpPr>
        <p:spPr bwMode="auto">
          <a:xfrm>
            <a:off x="5576038" y="4366625"/>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solidFill>
                  <a:srgbClr val="CC00CC"/>
                </a:solidFill>
                <a:latin typeface="微软雅黑" panose="020B0503020204020204" pitchFamily="34" charset="-122"/>
                <a:ea typeface="微软雅黑" panose="020B0503020204020204" pitchFamily="34" charset="-122"/>
              </a:rPr>
              <a:t>30 </a:t>
            </a:r>
            <a:r>
              <a:rPr kumimoji="1" lang="zh-CN" altLang="en-US" sz="1195" b="1">
                <a:solidFill>
                  <a:srgbClr val="CC00CC"/>
                </a:solidFill>
                <a:latin typeface="微软雅黑" panose="020B0503020204020204" pitchFamily="34" charset="-122"/>
                <a:ea typeface="微软雅黑" panose="020B0503020204020204" pitchFamily="34" charset="-122"/>
              </a:rPr>
              <a:t>个</a:t>
            </a:r>
            <a:endParaRPr kumimoji="1" lang="zh-CN" altLang="en-US" sz="1195" b="1">
              <a:solidFill>
                <a:srgbClr val="CC00CC"/>
              </a:solidFill>
              <a:latin typeface="微软雅黑" panose="020B0503020204020204" pitchFamily="34" charset="-122"/>
              <a:ea typeface="微软雅黑" panose="020B0503020204020204" pitchFamily="34" charset="-122"/>
            </a:endParaRPr>
          </a:p>
        </p:txBody>
      </p:sp>
      <p:sp>
        <p:nvSpPr>
          <p:cNvPr id="50" name="Text Box 94"/>
          <p:cNvSpPr txBox="1">
            <a:spLocks noChangeArrowheads="1"/>
          </p:cNvSpPr>
          <p:nvPr/>
        </p:nvSpPr>
        <p:spPr bwMode="auto">
          <a:xfrm>
            <a:off x="4922941" y="3535140"/>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solidFill>
                  <a:srgbClr val="CC00CC"/>
                </a:solidFill>
                <a:latin typeface="微软雅黑" panose="020B0503020204020204" pitchFamily="34" charset="-122"/>
                <a:ea typeface="微软雅黑" panose="020B0503020204020204" pitchFamily="34" charset="-122"/>
              </a:rPr>
              <a:t>30 </a:t>
            </a:r>
            <a:r>
              <a:rPr kumimoji="1" lang="zh-CN" altLang="en-US" sz="1195" b="1">
                <a:solidFill>
                  <a:srgbClr val="CC00CC"/>
                </a:solidFill>
                <a:latin typeface="微软雅黑" panose="020B0503020204020204" pitchFamily="34" charset="-122"/>
                <a:ea typeface="微软雅黑" panose="020B0503020204020204" pitchFamily="34" charset="-122"/>
              </a:rPr>
              <a:t>个</a:t>
            </a:r>
            <a:endParaRPr kumimoji="1" lang="zh-CN" altLang="en-US" sz="1195" b="1">
              <a:solidFill>
                <a:srgbClr val="CC00CC"/>
              </a:solidFill>
              <a:latin typeface="微软雅黑" panose="020B0503020204020204" pitchFamily="34" charset="-122"/>
              <a:ea typeface="微软雅黑" panose="020B0503020204020204" pitchFamily="34" charset="-122"/>
            </a:endParaRPr>
          </a:p>
        </p:txBody>
      </p:sp>
      <p:sp>
        <p:nvSpPr>
          <p:cNvPr id="51" name="Text Box 95"/>
          <p:cNvSpPr txBox="1">
            <a:spLocks noChangeArrowheads="1"/>
          </p:cNvSpPr>
          <p:nvPr/>
        </p:nvSpPr>
        <p:spPr bwMode="auto">
          <a:xfrm>
            <a:off x="4365651" y="3909361"/>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30 </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52" name="Text Box 96"/>
          <p:cNvSpPr txBox="1">
            <a:spLocks noChangeArrowheads="1"/>
          </p:cNvSpPr>
          <p:nvPr/>
        </p:nvSpPr>
        <p:spPr bwMode="auto">
          <a:xfrm>
            <a:off x="2904691" y="3535140"/>
            <a:ext cx="572600"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95" b="1" dirty="0">
                <a:solidFill>
                  <a:srgbClr val="CC00CC"/>
                </a:solidFill>
                <a:latin typeface="微软雅黑" panose="020B0503020204020204" pitchFamily="34" charset="-122"/>
                <a:ea typeface="微软雅黑" panose="020B0503020204020204" pitchFamily="34" charset="-122"/>
              </a:rPr>
              <a:t>30 </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53" name="Text Box 97"/>
          <p:cNvSpPr txBox="1">
            <a:spLocks noChangeArrowheads="1"/>
          </p:cNvSpPr>
          <p:nvPr/>
        </p:nvSpPr>
        <p:spPr bwMode="auto">
          <a:xfrm>
            <a:off x="4410048" y="3015321"/>
            <a:ext cx="572601"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90 </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54" name="AutoShape 99"/>
          <p:cNvSpPr>
            <a:spLocks noChangeArrowheads="1"/>
          </p:cNvSpPr>
          <p:nvPr/>
        </p:nvSpPr>
        <p:spPr bwMode="auto">
          <a:xfrm rot="5400000">
            <a:off x="4130459" y="3296080"/>
            <a:ext cx="341871" cy="144872"/>
          </a:xfrm>
          <a:prstGeom prst="rightArrow">
            <a:avLst>
              <a:gd name="adj1" fmla="val 37500"/>
              <a:gd name="adj2" fmla="val 102720"/>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5" name="AutoShape 100"/>
          <p:cNvSpPr>
            <a:spLocks noChangeArrowheads="1"/>
          </p:cNvSpPr>
          <p:nvPr/>
        </p:nvSpPr>
        <p:spPr bwMode="auto">
          <a:xfrm rot="5400000">
            <a:off x="4197636" y="3338724"/>
            <a:ext cx="341870" cy="143704"/>
          </a:xfrm>
          <a:prstGeom prst="rightArrow">
            <a:avLst>
              <a:gd name="adj1" fmla="val 37500"/>
              <a:gd name="adj2" fmla="val 103555"/>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6" name="AutoShape 101"/>
          <p:cNvSpPr>
            <a:spLocks noChangeArrowheads="1"/>
          </p:cNvSpPr>
          <p:nvPr/>
        </p:nvSpPr>
        <p:spPr bwMode="auto">
          <a:xfrm rot="1858546">
            <a:off x="4704466" y="3781027"/>
            <a:ext cx="354003" cy="140199"/>
          </a:xfrm>
          <a:prstGeom prst="rightArrow">
            <a:avLst>
              <a:gd name="adj1" fmla="val 37500"/>
              <a:gd name="adj2" fmla="val 93652"/>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7" name="AutoShape 102"/>
          <p:cNvSpPr>
            <a:spLocks noChangeArrowheads="1"/>
          </p:cNvSpPr>
          <p:nvPr/>
        </p:nvSpPr>
        <p:spPr bwMode="auto">
          <a:xfrm rot="1858546">
            <a:off x="4783913" y="3763771"/>
            <a:ext cx="354003" cy="139120"/>
          </a:xfrm>
          <a:prstGeom prst="rightArrow">
            <a:avLst>
              <a:gd name="adj1" fmla="val 37500"/>
              <a:gd name="adj2" fmla="val 94378"/>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nvGrpSpPr>
          <p:cNvPr id="58" name="Group 103"/>
          <p:cNvGrpSpPr/>
          <p:nvPr/>
        </p:nvGrpSpPr>
        <p:grpSpPr bwMode="auto">
          <a:xfrm>
            <a:off x="5371580" y="4424864"/>
            <a:ext cx="300260" cy="445402"/>
            <a:chOff x="2222" y="1578"/>
            <a:chExt cx="215" cy="328"/>
          </a:xfrm>
          <a:solidFill>
            <a:srgbClr val="00FF99"/>
          </a:solidFill>
        </p:grpSpPr>
        <p:sp>
          <p:nvSpPr>
            <p:cNvPr id="59" name="AutoShape 104"/>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0" name="AutoShape 105"/>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1" name="AutoShape 106"/>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sp>
        <p:nvSpPr>
          <p:cNvPr id="62" name="AutoShape 107"/>
          <p:cNvSpPr>
            <a:spLocks noChangeArrowheads="1"/>
          </p:cNvSpPr>
          <p:nvPr/>
        </p:nvSpPr>
        <p:spPr bwMode="auto">
          <a:xfrm rot="5400000">
            <a:off x="4264815" y="3381278"/>
            <a:ext cx="341870" cy="144872"/>
          </a:xfrm>
          <a:prstGeom prst="rightArrow">
            <a:avLst>
              <a:gd name="adj1" fmla="val 37500"/>
              <a:gd name="adj2" fmla="val 102720"/>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3" name="AutoShape 108"/>
          <p:cNvSpPr>
            <a:spLocks noChangeArrowheads="1"/>
          </p:cNvSpPr>
          <p:nvPr/>
        </p:nvSpPr>
        <p:spPr bwMode="auto">
          <a:xfrm rot="5400000">
            <a:off x="4331995" y="3423922"/>
            <a:ext cx="341871" cy="143705"/>
          </a:xfrm>
          <a:prstGeom prst="rightArrow">
            <a:avLst>
              <a:gd name="adj1" fmla="val 37500"/>
              <a:gd name="adj2" fmla="val 103555"/>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4" name="AutoShape 109"/>
          <p:cNvSpPr>
            <a:spLocks noChangeArrowheads="1"/>
          </p:cNvSpPr>
          <p:nvPr/>
        </p:nvSpPr>
        <p:spPr bwMode="auto">
          <a:xfrm rot="5400000">
            <a:off x="4398004" y="3465398"/>
            <a:ext cx="341870" cy="144872"/>
          </a:xfrm>
          <a:prstGeom prst="rightArrow">
            <a:avLst>
              <a:gd name="adj1" fmla="val 37500"/>
              <a:gd name="adj2" fmla="val 102720"/>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5" name="AutoShape 110"/>
          <p:cNvSpPr>
            <a:spLocks noChangeArrowheads="1"/>
          </p:cNvSpPr>
          <p:nvPr/>
        </p:nvSpPr>
        <p:spPr bwMode="auto">
          <a:xfrm rot="8740270">
            <a:off x="3305980" y="3806909"/>
            <a:ext cx="354002" cy="140199"/>
          </a:xfrm>
          <a:prstGeom prst="rightArrow">
            <a:avLst>
              <a:gd name="adj1" fmla="val 37500"/>
              <a:gd name="adj2" fmla="val 93652"/>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6" name="AutoShape 111"/>
          <p:cNvSpPr>
            <a:spLocks noChangeArrowheads="1"/>
          </p:cNvSpPr>
          <p:nvPr/>
        </p:nvSpPr>
        <p:spPr bwMode="auto">
          <a:xfrm rot="8740270">
            <a:off x="3242890" y="3781027"/>
            <a:ext cx="354002" cy="140199"/>
          </a:xfrm>
          <a:prstGeom prst="rightArrow">
            <a:avLst>
              <a:gd name="adj1" fmla="val 37500"/>
              <a:gd name="adj2" fmla="val 93652"/>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nvGrpSpPr>
          <p:cNvPr id="67" name="Group 112"/>
          <p:cNvGrpSpPr/>
          <p:nvPr/>
        </p:nvGrpSpPr>
        <p:grpSpPr bwMode="auto">
          <a:xfrm>
            <a:off x="4131986" y="4414079"/>
            <a:ext cx="301428" cy="445402"/>
            <a:chOff x="2222" y="1578"/>
            <a:chExt cx="215" cy="328"/>
          </a:xfrm>
          <a:solidFill>
            <a:srgbClr val="00FF99"/>
          </a:solidFill>
        </p:grpSpPr>
        <p:sp>
          <p:nvSpPr>
            <p:cNvPr id="68" name="AutoShape 113"/>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9" name="AutoShape 114"/>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0" name="AutoShape 115"/>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grpSp>
        <p:nvGrpSpPr>
          <p:cNvPr id="71" name="Group 116"/>
          <p:cNvGrpSpPr/>
          <p:nvPr/>
        </p:nvGrpSpPr>
        <p:grpSpPr bwMode="auto">
          <a:xfrm>
            <a:off x="3067642" y="4461530"/>
            <a:ext cx="301428" cy="445402"/>
            <a:chOff x="2222" y="1578"/>
            <a:chExt cx="215" cy="328"/>
          </a:xfrm>
          <a:solidFill>
            <a:srgbClr val="00FF99"/>
          </a:solidFill>
        </p:grpSpPr>
        <p:sp>
          <p:nvSpPr>
            <p:cNvPr id="72" name="AutoShape 117"/>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3" name="AutoShape 118"/>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4" name="AutoShape 119"/>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grpSp>
        <p:nvGrpSpPr>
          <p:cNvPr id="75" name="Group 120"/>
          <p:cNvGrpSpPr/>
          <p:nvPr/>
        </p:nvGrpSpPr>
        <p:grpSpPr bwMode="auto">
          <a:xfrm>
            <a:off x="4131986" y="3784261"/>
            <a:ext cx="301428" cy="445402"/>
            <a:chOff x="2222" y="1578"/>
            <a:chExt cx="215" cy="328"/>
          </a:xfrm>
          <a:solidFill>
            <a:srgbClr val="00FF99"/>
          </a:solidFill>
        </p:grpSpPr>
        <p:sp>
          <p:nvSpPr>
            <p:cNvPr id="76" name="AutoShape 121"/>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7" name="AutoShape 122"/>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8" name="AutoShape 123"/>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grpSp>
      <p:sp>
        <p:nvSpPr>
          <p:cNvPr id="79" name="Text Box 126"/>
          <p:cNvSpPr txBox="1">
            <a:spLocks noChangeArrowheads="1"/>
          </p:cNvSpPr>
          <p:nvPr/>
        </p:nvSpPr>
        <p:spPr bwMode="auto">
          <a:xfrm>
            <a:off x="5818968" y="3233391"/>
            <a:ext cx="2068914" cy="1074226"/>
          </a:xfrm>
          <a:prstGeom prst="rect">
            <a:avLst/>
          </a:prstGeom>
          <a:solidFill>
            <a:srgbClr val="00FF99"/>
          </a:solidFill>
          <a:ln w="9525">
            <a:solidFill>
              <a:schemeClr val="folHlink"/>
            </a:solidFill>
            <a:miter lim="800000"/>
          </a:ln>
          <a:effectLst/>
        </p:spPr>
        <p:txBody>
          <a:bodyPr wrap="square">
            <a:spAutoFit/>
          </a:bodyPr>
          <a:lstStyle/>
          <a:p>
            <a:pPr algn="ctr"/>
            <a:r>
              <a:rPr kumimoji="1" lang="zh-CN" altLang="en-US" sz="1595" b="1" dirty="0">
                <a:latin typeface="微软雅黑" panose="020B0503020204020204" pitchFamily="34" charset="-122"/>
                <a:ea typeface="微软雅黑" panose="020B0503020204020204" pitchFamily="34" charset="-122"/>
              </a:rPr>
              <a:t>采用</a:t>
            </a:r>
            <a:r>
              <a:rPr kumimoji="1" lang="zh-CN" altLang="zh-CN" sz="1595" b="1" dirty="0">
                <a:latin typeface="微软雅黑" panose="020B0503020204020204" pitchFamily="34" charset="-122"/>
                <a:ea typeface="微软雅黑" panose="020B0503020204020204" pitchFamily="34" charset="-122"/>
              </a:rPr>
              <a:t>单</a:t>
            </a:r>
            <a:r>
              <a:rPr kumimoji="1" lang="zh-CN" altLang="zh-CN" sz="1595" b="1" dirty="0">
                <a:latin typeface="微软雅黑" panose="020B0503020204020204" pitchFamily="34" charset="-122"/>
                <a:ea typeface="微软雅黑" panose="020B0503020204020204" pitchFamily="34" charset="-122"/>
              </a:rPr>
              <a:t>播</a:t>
            </a:r>
            <a:r>
              <a:rPr kumimoji="1" lang="zh-CN" altLang="zh-CN" sz="1595" b="1" dirty="0">
                <a:latin typeface="微软雅黑" panose="020B0503020204020204" pitchFamily="34" charset="-122"/>
                <a:ea typeface="微软雅黑" panose="020B0503020204020204" pitchFamily="34" charset="-122"/>
              </a:rPr>
              <a:t>方式</a:t>
            </a:r>
            <a:r>
              <a:rPr kumimoji="1" lang="zh-CN" altLang="en-US" sz="1595" b="1" dirty="0">
                <a:latin typeface="微软雅黑" panose="020B0503020204020204" pitchFamily="34" charset="-122"/>
                <a:ea typeface="微软雅黑" panose="020B0503020204020204" pitchFamily="34" charset="-122"/>
              </a:rPr>
              <a:t>，</a:t>
            </a:r>
            <a:endParaRPr kumimoji="1" lang="en-US" altLang="zh-CN" sz="1595" b="1" dirty="0">
              <a:latin typeface="微软雅黑" panose="020B0503020204020204" pitchFamily="34" charset="-122"/>
              <a:ea typeface="微软雅黑" panose="020B0503020204020204" pitchFamily="34" charset="-122"/>
            </a:endParaRPr>
          </a:p>
          <a:p>
            <a:pPr algn="ctr"/>
            <a:r>
              <a:rPr kumimoji="1" lang="zh-CN" altLang="zh-CN" sz="1595" b="1" dirty="0">
                <a:latin typeface="微软雅黑" panose="020B0503020204020204" pitchFamily="34" charset="-122"/>
                <a:ea typeface="微软雅黑" panose="020B0503020204020204" pitchFamily="34" charset="-122"/>
              </a:rPr>
              <a:t>向</a:t>
            </a:r>
            <a:r>
              <a:rPr kumimoji="1" lang="en-US" altLang="zh-CN" sz="1595" b="1" dirty="0">
                <a:latin typeface="微软雅黑" panose="020B0503020204020204" pitchFamily="34" charset="-122"/>
                <a:ea typeface="微软雅黑" panose="020B0503020204020204" pitchFamily="34" charset="-122"/>
              </a:rPr>
              <a:t> 90 </a:t>
            </a:r>
            <a:r>
              <a:rPr kumimoji="1" lang="zh-CN" altLang="zh-CN" sz="1595" b="1" dirty="0">
                <a:latin typeface="微软雅黑" panose="020B0503020204020204" pitchFamily="34" charset="-122"/>
                <a:ea typeface="微软雅黑" panose="020B0503020204020204" pitchFamily="34" charset="-122"/>
              </a:rPr>
              <a:t>台</a:t>
            </a:r>
            <a:r>
              <a:rPr kumimoji="1" lang="zh-CN" altLang="zh-CN" sz="1595" b="1" dirty="0">
                <a:latin typeface="微软雅黑" panose="020B0503020204020204" pitchFamily="34" charset="-122"/>
                <a:ea typeface="微软雅黑" panose="020B0503020204020204" pitchFamily="34" charset="-122"/>
              </a:rPr>
              <a:t>主机</a:t>
            </a:r>
            <a:r>
              <a:rPr kumimoji="1" lang="zh-CN" altLang="zh-CN" sz="1595" b="1" dirty="0">
                <a:latin typeface="微软雅黑" panose="020B0503020204020204" pitchFamily="34" charset="-122"/>
                <a:ea typeface="微软雅黑" panose="020B0503020204020204" pitchFamily="34" charset="-122"/>
              </a:rPr>
              <a:t>传送</a:t>
            </a:r>
            <a:endParaRPr kumimoji="1" lang="en-US" altLang="zh-CN" sz="1595" b="1" dirty="0">
              <a:latin typeface="微软雅黑" panose="020B0503020204020204" pitchFamily="34" charset="-122"/>
              <a:ea typeface="微软雅黑" panose="020B0503020204020204" pitchFamily="34" charset="-122"/>
            </a:endParaRPr>
          </a:p>
          <a:p>
            <a:pPr algn="ctr"/>
            <a:r>
              <a:rPr kumimoji="1" lang="zh-CN" altLang="zh-CN" sz="1595" b="1" dirty="0">
                <a:latin typeface="微软雅黑" panose="020B0503020204020204" pitchFamily="34" charset="-122"/>
                <a:ea typeface="微软雅黑" panose="020B0503020204020204" pitchFamily="34" charset="-122"/>
              </a:rPr>
              <a:t>同样</a:t>
            </a:r>
            <a:r>
              <a:rPr kumimoji="1" lang="zh-CN" altLang="zh-CN" sz="1595" b="1" dirty="0">
                <a:latin typeface="微软雅黑" panose="020B0503020204020204" pitchFamily="34" charset="-122"/>
                <a:ea typeface="微软雅黑" panose="020B0503020204020204" pitchFamily="34" charset="-122"/>
              </a:rPr>
              <a:t>的视频</a:t>
            </a:r>
            <a:r>
              <a:rPr kumimoji="1" lang="zh-CN" altLang="zh-CN" sz="1595" b="1" dirty="0">
                <a:latin typeface="微软雅黑" panose="020B0503020204020204" pitchFamily="34" charset="-122"/>
                <a:ea typeface="微软雅黑" panose="020B0503020204020204" pitchFamily="34" charset="-122"/>
              </a:rPr>
              <a:t>节目</a:t>
            </a:r>
            <a:endParaRPr kumimoji="1" lang="en-US" altLang="zh-CN" sz="1595" b="1" dirty="0">
              <a:latin typeface="微软雅黑" panose="020B0503020204020204" pitchFamily="34" charset="-122"/>
              <a:ea typeface="微软雅黑" panose="020B0503020204020204" pitchFamily="34" charset="-122"/>
            </a:endParaRPr>
          </a:p>
          <a:p>
            <a:pPr algn="ctr"/>
            <a:r>
              <a:rPr kumimoji="1" lang="zh-CN" altLang="zh-CN" sz="1595" b="1" dirty="0">
                <a:latin typeface="微软雅黑" panose="020B0503020204020204" pitchFamily="34" charset="-122"/>
                <a:ea typeface="微软雅黑" panose="020B0503020204020204" pitchFamily="34" charset="-122"/>
              </a:rPr>
              <a:t>需要发送</a:t>
            </a:r>
            <a:r>
              <a:rPr kumimoji="1" lang="en-US" altLang="zh-CN" sz="1595" b="1" dirty="0">
                <a:latin typeface="微软雅黑" panose="020B0503020204020204" pitchFamily="34" charset="-122"/>
                <a:ea typeface="微软雅黑" panose="020B0503020204020204" pitchFamily="34" charset="-122"/>
              </a:rPr>
              <a:t> 90 </a:t>
            </a:r>
            <a:r>
              <a:rPr kumimoji="1" lang="zh-CN" altLang="zh-CN" sz="1595" b="1" dirty="0">
                <a:latin typeface="微软雅黑" panose="020B0503020204020204" pitchFamily="34" charset="-122"/>
                <a:ea typeface="微软雅黑" panose="020B0503020204020204" pitchFamily="34" charset="-122"/>
              </a:rPr>
              <a:t>个</a:t>
            </a:r>
            <a:r>
              <a:rPr kumimoji="1" lang="zh-CN" altLang="zh-CN" sz="1595" b="1" dirty="0">
                <a:latin typeface="微软雅黑" panose="020B0503020204020204" pitchFamily="34" charset="-122"/>
                <a:ea typeface="微软雅黑" panose="020B0503020204020204" pitchFamily="34" charset="-122"/>
              </a:rPr>
              <a:t>单</a:t>
            </a:r>
            <a:r>
              <a:rPr kumimoji="1" lang="zh-CN" altLang="zh-CN" sz="1595" b="1" dirty="0">
                <a:latin typeface="微软雅黑" panose="020B0503020204020204" pitchFamily="34" charset="-122"/>
                <a:ea typeface="微软雅黑" panose="020B0503020204020204" pitchFamily="34" charset="-122"/>
              </a:rPr>
              <a:t>播</a:t>
            </a:r>
            <a:endParaRPr kumimoji="1" lang="zh-CN" altLang="en-US" sz="1595" b="1" dirty="0">
              <a:latin typeface="微软雅黑" panose="020B0503020204020204" pitchFamily="34" charset="-122"/>
              <a:ea typeface="微软雅黑" panose="020B0503020204020204" pitchFamily="34" charset="-122"/>
            </a:endParaRPr>
          </a:p>
        </p:txBody>
      </p:sp>
      <p:sp>
        <p:nvSpPr>
          <p:cNvPr id="80" name="矩形 79"/>
          <p:cNvSpPr/>
          <p:nvPr/>
        </p:nvSpPr>
        <p:spPr>
          <a:xfrm>
            <a:off x="1899242" y="5550268"/>
            <a:ext cx="593382" cy="337614"/>
          </a:xfrm>
          <a:prstGeom prst="rect">
            <a:avLst/>
          </a:prstGeom>
          <a:solidFill>
            <a:schemeClr val="bg1"/>
          </a:solidFill>
        </p:spPr>
        <p:txBody>
          <a:bodyPr wrap="none">
            <a:spAutoFit/>
          </a:bodyPr>
          <a:lstStyle/>
          <a:p>
            <a:pPr algn="ctr"/>
            <a:r>
              <a:rPr lang="zh-CN" altLang="zh-CN" sz="1595" b="1" dirty="0">
                <a:latin typeface="微软雅黑" panose="020B0503020204020204" pitchFamily="34" charset="-122"/>
                <a:ea typeface="微软雅黑" panose="020B0503020204020204" pitchFamily="34" charset="-122"/>
              </a:rPr>
              <a:t>单播</a:t>
            </a:r>
            <a:endParaRPr lang="zh-CN" altLang="en-US" sz="1595" b="1" dirty="0">
              <a:latin typeface="微软雅黑" panose="020B0503020204020204" pitchFamily="34" charset="-122"/>
              <a:ea typeface="微软雅黑" panose="020B0503020204020204" pitchFamily="34" charset="-122"/>
            </a:endParaRPr>
          </a:p>
        </p:txBody>
      </p:sp>
      <p:pic>
        <p:nvPicPr>
          <p:cNvPr id="81"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624" y="506956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030" y="506956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4171" y="506956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8079" y="506956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1473" y="506956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9926" y="5069560"/>
            <a:ext cx="351901" cy="351901"/>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接连接符 86"/>
          <p:cNvCxnSpPr>
            <a:stCxn id="17" idx="1"/>
            <a:endCxn id="12" idx="3"/>
          </p:cNvCxnSpPr>
          <p:nvPr/>
        </p:nvCxnSpPr>
        <p:spPr>
          <a:xfrm flipH="1">
            <a:off x="3477516" y="3153244"/>
            <a:ext cx="654471" cy="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3631" y="1941329"/>
            <a:ext cx="8031339" cy="3235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solidFill>
                <a:schemeClr val="tx1"/>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38100" y="2028884"/>
            <a:ext cx="429243" cy="600941"/>
          </a:xfrm>
          <a:prstGeom prst="rect">
            <a:avLst/>
          </a:prstGeom>
        </p:spPr>
      </p:pic>
      <p:sp>
        <p:nvSpPr>
          <p:cNvPr id="4" name="AutoShape 5"/>
          <p:cNvSpPr>
            <a:spLocks noChangeArrowheads="1"/>
          </p:cNvSpPr>
          <p:nvPr/>
        </p:nvSpPr>
        <p:spPr bwMode="auto">
          <a:xfrm>
            <a:off x="543631" y="1484865"/>
            <a:ext cx="8031339"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5" name="Rectangle 6"/>
          <p:cNvSpPr>
            <a:spLocks noChangeArrowheads="1"/>
          </p:cNvSpPr>
          <p:nvPr/>
        </p:nvSpPr>
        <p:spPr bwMode="auto">
          <a:xfrm>
            <a:off x="1936574" y="1451746"/>
            <a:ext cx="5245453"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995" b="1" dirty="0">
                <a:solidFill>
                  <a:schemeClr val="bg1"/>
                </a:solidFill>
                <a:latin typeface="微软雅黑" panose="020B0503020204020204" pitchFamily="34" charset="-122"/>
                <a:ea typeface="微软雅黑" panose="020B0503020204020204" pitchFamily="34" charset="-122"/>
              </a:rPr>
              <a:t>多播可大大节约网络资源</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sp>
        <p:nvSpPr>
          <p:cNvPr id="6" name="Line 77"/>
          <p:cNvSpPr>
            <a:spLocks noChangeShapeType="1"/>
          </p:cNvSpPr>
          <p:nvPr/>
        </p:nvSpPr>
        <p:spPr bwMode="auto">
          <a:xfrm>
            <a:off x="2595806" y="402157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 name="Line 52"/>
          <p:cNvSpPr>
            <a:spLocks noChangeShapeType="1"/>
          </p:cNvSpPr>
          <p:nvPr/>
        </p:nvSpPr>
        <p:spPr bwMode="auto">
          <a:xfrm flipV="1">
            <a:off x="2405368" y="2851447"/>
            <a:ext cx="952187"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 name="Line 53"/>
          <p:cNvSpPr>
            <a:spLocks noChangeShapeType="1"/>
          </p:cNvSpPr>
          <p:nvPr/>
        </p:nvSpPr>
        <p:spPr bwMode="auto">
          <a:xfrm flipV="1">
            <a:off x="3421812" y="2329353"/>
            <a:ext cx="0" cy="39807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 name="Line 54"/>
          <p:cNvSpPr>
            <a:spLocks noChangeShapeType="1"/>
          </p:cNvSpPr>
          <p:nvPr/>
        </p:nvSpPr>
        <p:spPr bwMode="auto">
          <a:xfrm flipH="1" flipV="1">
            <a:off x="3421812" y="2851447"/>
            <a:ext cx="0"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 name="Line 55"/>
          <p:cNvSpPr>
            <a:spLocks noChangeShapeType="1"/>
          </p:cNvSpPr>
          <p:nvPr/>
        </p:nvSpPr>
        <p:spPr bwMode="auto">
          <a:xfrm>
            <a:off x="4629861" y="346724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 name="Line 56"/>
          <p:cNvSpPr>
            <a:spLocks noChangeShapeType="1"/>
          </p:cNvSpPr>
          <p:nvPr/>
        </p:nvSpPr>
        <p:spPr bwMode="auto">
          <a:xfrm flipV="1">
            <a:off x="3421812" y="346724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 name="Line 57"/>
          <p:cNvSpPr>
            <a:spLocks noChangeShapeType="1"/>
          </p:cNvSpPr>
          <p:nvPr/>
        </p:nvSpPr>
        <p:spPr bwMode="auto">
          <a:xfrm>
            <a:off x="2342279" y="3467244"/>
            <a:ext cx="0" cy="5543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 name="Line 58"/>
          <p:cNvSpPr>
            <a:spLocks noChangeShapeType="1"/>
          </p:cNvSpPr>
          <p:nvPr/>
        </p:nvSpPr>
        <p:spPr bwMode="auto">
          <a:xfrm>
            <a:off x="3550328" y="2851447"/>
            <a:ext cx="1079534" cy="61579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 name="Text Box 59"/>
          <p:cNvSpPr txBox="1">
            <a:spLocks noChangeArrowheads="1"/>
          </p:cNvSpPr>
          <p:nvPr/>
        </p:nvSpPr>
        <p:spPr bwMode="auto">
          <a:xfrm>
            <a:off x="2519532" y="4741725"/>
            <a:ext cx="1942558"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95" b="1" dirty="0">
                <a:solidFill>
                  <a:srgbClr val="CC00CC"/>
                </a:solidFill>
                <a:latin typeface="微软雅黑" panose="020B0503020204020204" pitchFamily="34" charset="-122"/>
                <a:ea typeface="微软雅黑" panose="020B0503020204020204" pitchFamily="34" charset="-122"/>
              </a:rPr>
              <a:t>多播组成员共有 </a:t>
            </a:r>
            <a:r>
              <a:rPr kumimoji="1" lang="en-US" altLang="zh-CN" sz="1395" b="1" dirty="0">
                <a:solidFill>
                  <a:srgbClr val="CC00CC"/>
                </a:solidFill>
                <a:latin typeface="微软雅黑" panose="020B0503020204020204" pitchFamily="34" charset="-122"/>
                <a:ea typeface="微软雅黑" panose="020B0503020204020204" pitchFamily="34" charset="-122"/>
              </a:rPr>
              <a:t>90 </a:t>
            </a:r>
            <a:r>
              <a:rPr kumimoji="1" lang="zh-CN" altLang="en-US" sz="1395" b="1" dirty="0">
                <a:solidFill>
                  <a:srgbClr val="CC00CC"/>
                </a:solidFill>
                <a:latin typeface="微软雅黑" panose="020B0503020204020204" pitchFamily="34" charset="-122"/>
                <a:ea typeface="微软雅黑" panose="020B0503020204020204" pitchFamily="34" charset="-122"/>
              </a:rPr>
              <a:t>个</a:t>
            </a:r>
            <a:endParaRPr kumimoji="1" lang="zh-CN" altLang="en-US" sz="1395" b="1" dirty="0">
              <a:solidFill>
                <a:srgbClr val="CC00CC"/>
              </a:solidFill>
              <a:latin typeface="微软雅黑" panose="020B0503020204020204" pitchFamily="34" charset="-122"/>
              <a:ea typeface="微软雅黑" panose="020B0503020204020204" pitchFamily="34" charset="-122"/>
            </a:endParaRPr>
          </a:p>
        </p:txBody>
      </p:sp>
      <p:sp>
        <p:nvSpPr>
          <p:cNvPr id="15" name="AutoShape 60"/>
          <p:cNvSpPr>
            <a:spLocks noChangeArrowheads="1"/>
          </p:cNvSpPr>
          <p:nvPr/>
        </p:nvSpPr>
        <p:spPr bwMode="auto">
          <a:xfrm rot="5400000">
            <a:off x="3352566" y="2429098"/>
            <a:ext cx="342949" cy="143705"/>
          </a:xfrm>
          <a:prstGeom prst="rightArrow">
            <a:avLst>
              <a:gd name="adj1" fmla="val 37500"/>
              <a:gd name="adj2" fmla="val 103881"/>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6" name="AutoShape 61"/>
          <p:cNvSpPr>
            <a:spLocks noChangeArrowheads="1"/>
          </p:cNvSpPr>
          <p:nvPr/>
        </p:nvSpPr>
        <p:spPr bwMode="auto">
          <a:xfrm rot="8740270">
            <a:off x="2657727" y="3007823"/>
            <a:ext cx="354003" cy="139121"/>
          </a:xfrm>
          <a:prstGeom prst="rightArrow">
            <a:avLst>
              <a:gd name="adj1" fmla="val 37500"/>
              <a:gd name="adj2" fmla="val 94377"/>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pic>
        <p:nvPicPr>
          <p:cNvPr id="17" name="Picture 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1237" y="2716639"/>
            <a:ext cx="362181"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Text Box 63"/>
          <p:cNvSpPr txBox="1">
            <a:spLocks noChangeArrowheads="1"/>
          </p:cNvSpPr>
          <p:nvPr/>
        </p:nvSpPr>
        <p:spPr bwMode="auto">
          <a:xfrm>
            <a:off x="2976680" y="2417908"/>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R</a:t>
            </a:r>
            <a:r>
              <a:rPr kumimoji="1" lang="en-US" altLang="zh-CN" sz="1395" b="1" baseline="-25000" dirty="0">
                <a:latin typeface="微软雅黑" panose="020B0503020204020204" pitchFamily="34" charset="-122"/>
                <a:ea typeface="微软雅黑" panose="020B0503020204020204" pitchFamily="34" charset="-122"/>
              </a:rPr>
              <a:t>1</a:t>
            </a:r>
            <a:endParaRPr kumimoji="1" lang="en-US" altLang="zh-CN" sz="1395" b="1" dirty="0">
              <a:latin typeface="微软雅黑" panose="020B0503020204020204" pitchFamily="34" charset="-122"/>
              <a:ea typeface="微软雅黑" panose="020B0503020204020204" pitchFamily="34" charset="-122"/>
            </a:endParaRPr>
          </a:p>
        </p:txBody>
      </p:sp>
      <p:sp>
        <p:nvSpPr>
          <p:cNvPr id="19" name="Text Box 64"/>
          <p:cNvSpPr txBox="1">
            <a:spLocks noChangeArrowheads="1"/>
          </p:cNvSpPr>
          <p:nvPr/>
        </p:nvSpPr>
        <p:spPr bwMode="auto">
          <a:xfrm>
            <a:off x="2940462" y="3198710"/>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R</a:t>
            </a:r>
            <a:r>
              <a:rPr kumimoji="1" lang="en-US" altLang="zh-CN" sz="1395" b="1" baseline="-25000" dirty="0">
                <a:latin typeface="微软雅黑" panose="020B0503020204020204" pitchFamily="34" charset="-122"/>
                <a:ea typeface="微软雅黑" panose="020B0503020204020204" pitchFamily="34" charset="-122"/>
              </a:rPr>
              <a:t>3</a:t>
            </a:r>
            <a:endParaRPr kumimoji="1" lang="en-US" altLang="zh-CN" sz="1395" b="1" dirty="0">
              <a:latin typeface="微软雅黑" panose="020B0503020204020204" pitchFamily="34" charset="-122"/>
              <a:ea typeface="微软雅黑" panose="020B0503020204020204" pitchFamily="34" charset="-122"/>
            </a:endParaRPr>
          </a:p>
        </p:txBody>
      </p:sp>
      <p:sp>
        <p:nvSpPr>
          <p:cNvPr id="20" name="Text Box 65"/>
          <p:cNvSpPr txBox="1">
            <a:spLocks noChangeArrowheads="1"/>
          </p:cNvSpPr>
          <p:nvPr/>
        </p:nvSpPr>
        <p:spPr bwMode="auto">
          <a:xfrm>
            <a:off x="4106450" y="3249396"/>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R</a:t>
            </a:r>
            <a:r>
              <a:rPr kumimoji="1" lang="en-US" altLang="zh-CN" sz="1395" b="1" baseline="-25000">
                <a:latin typeface="微软雅黑" panose="020B0503020204020204" pitchFamily="34" charset="-122"/>
                <a:ea typeface="微软雅黑" panose="020B0503020204020204" pitchFamily="34" charset="-122"/>
              </a:rPr>
              <a:t>4</a:t>
            </a:r>
            <a:endParaRPr kumimoji="1" lang="en-US" altLang="zh-CN" sz="1395" b="1">
              <a:latin typeface="微软雅黑" panose="020B0503020204020204" pitchFamily="34" charset="-122"/>
              <a:ea typeface="微软雅黑" panose="020B0503020204020204" pitchFamily="34" charset="-122"/>
            </a:endParaRPr>
          </a:p>
        </p:txBody>
      </p:sp>
      <p:sp>
        <p:nvSpPr>
          <p:cNvPr id="21" name="Text Box 66"/>
          <p:cNvSpPr txBox="1">
            <a:spLocks noChangeArrowheads="1"/>
          </p:cNvSpPr>
          <p:nvPr/>
        </p:nvSpPr>
        <p:spPr bwMode="auto">
          <a:xfrm>
            <a:off x="1834058" y="3218121"/>
            <a:ext cx="38237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R</a:t>
            </a:r>
            <a:r>
              <a:rPr kumimoji="1" lang="en-US" altLang="zh-CN" sz="1395" b="1" baseline="-25000">
                <a:latin typeface="微软雅黑" panose="020B0503020204020204" pitchFamily="34" charset="-122"/>
                <a:ea typeface="微软雅黑" panose="020B0503020204020204" pitchFamily="34" charset="-122"/>
              </a:rPr>
              <a:t>2</a:t>
            </a:r>
            <a:endParaRPr kumimoji="1" lang="en-US" altLang="zh-CN" sz="1395" b="1">
              <a:latin typeface="微软雅黑" panose="020B0503020204020204" pitchFamily="34" charset="-122"/>
              <a:ea typeface="微软雅黑" panose="020B0503020204020204" pitchFamily="34" charset="-122"/>
            </a:endParaRPr>
          </a:p>
        </p:txBody>
      </p:sp>
      <p:sp>
        <p:nvSpPr>
          <p:cNvPr id="22" name="Text Box 67"/>
          <p:cNvSpPr txBox="1">
            <a:spLocks noChangeArrowheads="1"/>
          </p:cNvSpPr>
          <p:nvPr/>
        </p:nvSpPr>
        <p:spPr bwMode="auto">
          <a:xfrm>
            <a:off x="1090645" y="2193933"/>
            <a:ext cx="131592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solidFill>
                  <a:srgbClr val="0000FF"/>
                </a:solidFill>
                <a:latin typeface="微软雅黑" panose="020B0503020204020204" pitchFamily="34" charset="-122"/>
                <a:ea typeface="微软雅黑" panose="020B0503020204020204" pitchFamily="34" charset="-122"/>
              </a:rPr>
              <a:t>视频服务器 </a:t>
            </a:r>
            <a:r>
              <a:rPr kumimoji="1" lang="en-US" altLang="zh-CN" sz="1395" b="1" dirty="0">
                <a:solidFill>
                  <a:srgbClr val="0000FF"/>
                </a:solidFill>
                <a:latin typeface="微软雅黑" panose="020B0503020204020204" pitchFamily="34" charset="-122"/>
                <a:ea typeface="微软雅黑" panose="020B0503020204020204" pitchFamily="34" charset="-122"/>
              </a:rPr>
              <a:t>M</a:t>
            </a:r>
            <a:endParaRPr kumimoji="1" lang="en-US" altLang="zh-CN" sz="1395" b="1" dirty="0">
              <a:solidFill>
                <a:srgbClr val="0000FF"/>
              </a:solidFill>
              <a:latin typeface="微软雅黑" panose="020B0503020204020204" pitchFamily="34" charset="-122"/>
              <a:ea typeface="微软雅黑" panose="020B0503020204020204" pitchFamily="34" charset="-122"/>
            </a:endParaRPr>
          </a:p>
        </p:txBody>
      </p:sp>
      <p:pic>
        <p:nvPicPr>
          <p:cNvPr id="23"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425" y="3371263"/>
            <a:ext cx="361012"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4"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1237" y="3371263"/>
            <a:ext cx="362181" cy="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5"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1842" y="3393910"/>
            <a:ext cx="361012" cy="19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 name="Line 72"/>
          <p:cNvSpPr>
            <a:spLocks noChangeShapeType="1"/>
          </p:cNvSpPr>
          <p:nvPr/>
        </p:nvSpPr>
        <p:spPr bwMode="auto">
          <a:xfrm>
            <a:off x="1768631" y="4021570"/>
            <a:ext cx="1017611"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7" name="Line 73"/>
          <p:cNvSpPr>
            <a:spLocks noChangeShapeType="1"/>
          </p:cNvSpPr>
          <p:nvPr/>
        </p:nvSpPr>
        <p:spPr bwMode="auto">
          <a:xfrm>
            <a:off x="2976681" y="4021570"/>
            <a:ext cx="1017611"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8" name="Line 74"/>
          <p:cNvSpPr>
            <a:spLocks noChangeShapeType="1"/>
          </p:cNvSpPr>
          <p:nvPr/>
        </p:nvSpPr>
        <p:spPr bwMode="auto">
          <a:xfrm>
            <a:off x="4184731" y="4021570"/>
            <a:ext cx="1016444"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29" name="AutoShape 75"/>
          <p:cNvSpPr>
            <a:spLocks noChangeArrowheads="1"/>
          </p:cNvSpPr>
          <p:nvPr/>
        </p:nvSpPr>
        <p:spPr bwMode="auto">
          <a:xfrm rot="1858546">
            <a:off x="3913678" y="2974390"/>
            <a:ext cx="355172" cy="140199"/>
          </a:xfrm>
          <a:prstGeom prst="rightArrow">
            <a:avLst>
              <a:gd name="adj1" fmla="val 37500"/>
              <a:gd name="adj2" fmla="val 93961"/>
            </a:avLst>
          </a:prstGeom>
          <a:solidFill>
            <a:srgbClr val="00FF99"/>
          </a:solidFill>
          <a:ln w="9525">
            <a:solidFill>
              <a:schemeClr val="tx1"/>
            </a:solidFill>
            <a:miter lim="800000"/>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0" name="Line 76"/>
          <p:cNvSpPr>
            <a:spLocks noChangeShapeType="1"/>
          </p:cNvSpPr>
          <p:nvPr/>
        </p:nvSpPr>
        <p:spPr bwMode="auto">
          <a:xfrm>
            <a:off x="1961404" y="402157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1" name="Line 78"/>
          <p:cNvSpPr>
            <a:spLocks noChangeShapeType="1"/>
          </p:cNvSpPr>
          <p:nvPr/>
        </p:nvSpPr>
        <p:spPr bwMode="auto">
          <a:xfrm>
            <a:off x="3104027" y="402157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2" name="Line 79"/>
          <p:cNvSpPr>
            <a:spLocks noChangeShapeType="1"/>
          </p:cNvSpPr>
          <p:nvPr/>
        </p:nvSpPr>
        <p:spPr bwMode="auto">
          <a:xfrm>
            <a:off x="3803855" y="402157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3" name="Line 80"/>
          <p:cNvSpPr>
            <a:spLocks noChangeShapeType="1"/>
          </p:cNvSpPr>
          <p:nvPr/>
        </p:nvSpPr>
        <p:spPr bwMode="auto">
          <a:xfrm>
            <a:off x="4312077" y="4021571"/>
            <a:ext cx="0" cy="24588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4" name="Line 81"/>
          <p:cNvSpPr>
            <a:spLocks noChangeShapeType="1"/>
          </p:cNvSpPr>
          <p:nvPr/>
        </p:nvSpPr>
        <p:spPr bwMode="auto">
          <a:xfrm>
            <a:off x="5073825" y="4021571"/>
            <a:ext cx="0" cy="30843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5" name="Text Box 88"/>
          <p:cNvSpPr txBox="1">
            <a:spLocks noChangeArrowheads="1"/>
          </p:cNvSpPr>
          <p:nvPr/>
        </p:nvSpPr>
        <p:spPr bwMode="auto">
          <a:xfrm>
            <a:off x="2106319" y="4008291"/>
            <a:ext cx="35679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a:t>
            </a:r>
            <a:endParaRPr kumimoji="1" lang="en-US" altLang="zh-CN" sz="1395" b="1" dirty="0">
              <a:latin typeface="微软雅黑" panose="020B0503020204020204" pitchFamily="34" charset="-122"/>
              <a:ea typeface="微软雅黑" panose="020B0503020204020204" pitchFamily="34" charset="-122"/>
            </a:endParaRPr>
          </a:p>
        </p:txBody>
      </p:sp>
      <p:sp>
        <p:nvSpPr>
          <p:cNvPr id="36" name="Text Box 89"/>
          <p:cNvSpPr txBox="1">
            <a:spLocks noChangeArrowheads="1"/>
          </p:cNvSpPr>
          <p:nvPr/>
        </p:nvSpPr>
        <p:spPr bwMode="auto">
          <a:xfrm>
            <a:off x="4509566" y="4008291"/>
            <a:ext cx="35679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a:latin typeface="微软雅黑" panose="020B0503020204020204" pitchFamily="34" charset="-122"/>
                <a:ea typeface="微软雅黑" panose="020B0503020204020204" pitchFamily="34" charset="-122"/>
              </a:rPr>
              <a:t>…</a:t>
            </a:r>
            <a:endParaRPr kumimoji="1" lang="en-US" altLang="zh-CN" sz="1395" b="1">
              <a:latin typeface="微软雅黑" panose="020B0503020204020204" pitchFamily="34" charset="-122"/>
              <a:ea typeface="微软雅黑" panose="020B0503020204020204" pitchFamily="34" charset="-122"/>
            </a:endParaRPr>
          </a:p>
        </p:txBody>
      </p:sp>
      <p:sp>
        <p:nvSpPr>
          <p:cNvPr id="37" name="Text Box 90"/>
          <p:cNvSpPr txBox="1">
            <a:spLocks noChangeArrowheads="1"/>
          </p:cNvSpPr>
          <p:nvPr/>
        </p:nvSpPr>
        <p:spPr bwMode="auto">
          <a:xfrm>
            <a:off x="3301517" y="4188154"/>
            <a:ext cx="432282"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395" b="1">
                <a:latin typeface="微软雅黑" panose="020B0503020204020204" pitchFamily="34" charset="-122"/>
                <a:ea typeface="微软雅黑" panose="020B0503020204020204" pitchFamily="34" charset="-122"/>
              </a:rPr>
              <a:t>…</a:t>
            </a:r>
            <a:endParaRPr kumimoji="1" lang="en-US" altLang="zh-CN" sz="1395" b="1">
              <a:latin typeface="微软雅黑" panose="020B0503020204020204" pitchFamily="34" charset="-122"/>
              <a:ea typeface="微软雅黑" panose="020B0503020204020204" pitchFamily="34" charset="-122"/>
            </a:endParaRPr>
          </a:p>
        </p:txBody>
      </p:sp>
      <p:sp>
        <p:nvSpPr>
          <p:cNvPr id="38" name="Text Box 91"/>
          <p:cNvSpPr txBox="1">
            <a:spLocks noChangeArrowheads="1"/>
          </p:cNvSpPr>
          <p:nvPr/>
        </p:nvSpPr>
        <p:spPr bwMode="auto">
          <a:xfrm>
            <a:off x="2406098" y="3583178"/>
            <a:ext cx="431929"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39" name="Text Box 92"/>
          <p:cNvSpPr txBox="1">
            <a:spLocks noChangeArrowheads="1"/>
          </p:cNvSpPr>
          <p:nvPr/>
        </p:nvSpPr>
        <p:spPr bwMode="auto">
          <a:xfrm>
            <a:off x="3519554" y="3583178"/>
            <a:ext cx="431929"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0" name="Text Box 93"/>
          <p:cNvSpPr txBox="1">
            <a:spLocks noChangeArrowheads="1"/>
          </p:cNvSpPr>
          <p:nvPr/>
        </p:nvSpPr>
        <p:spPr bwMode="auto">
          <a:xfrm>
            <a:off x="4700532" y="3583178"/>
            <a:ext cx="478286"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 </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1" name="Text Box 94"/>
          <p:cNvSpPr txBox="1">
            <a:spLocks noChangeArrowheads="1"/>
          </p:cNvSpPr>
          <p:nvPr/>
        </p:nvSpPr>
        <p:spPr bwMode="auto">
          <a:xfrm>
            <a:off x="3957255" y="2726280"/>
            <a:ext cx="431929"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2" name="Text Box 95"/>
          <p:cNvSpPr txBox="1">
            <a:spLocks noChangeArrowheads="1"/>
          </p:cNvSpPr>
          <p:nvPr/>
        </p:nvSpPr>
        <p:spPr bwMode="auto">
          <a:xfrm>
            <a:off x="3500166" y="2955210"/>
            <a:ext cx="431929"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3" name="Text Box 96"/>
          <p:cNvSpPr txBox="1">
            <a:spLocks noChangeArrowheads="1"/>
          </p:cNvSpPr>
          <p:nvPr/>
        </p:nvSpPr>
        <p:spPr bwMode="auto">
          <a:xfrm>
            <a:off x="2520366" y="2776380"/>
            <a:ext cx="431928"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95" b="1" dirty="0">
                <a:solidFill>
                  <a:srgbClr val="CC00CC"/>
                </a:solidFill>
                <a:latin typeface="微软雅黑" panose="020B0503020204020204" pitchFamily="34" charset="-122"/>
                <a:ea typeface="微软雅黑" panose="020B0503020204020204" pitchFamily="34" charset="-122"/>
              </a:rPr>
              <a:t>1</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4" name="Text Box 97"/>
          <p:cNvSpPr txBox="1">
            <a:spLocks noChangeArrowheads="1"/>
          </p:cNvSpPr>
          <p:nvPr/>
        </p:nvSpPr>
        <p:spPr bwMode="auto">
          <a:xfrm>
            <a:off x="3524522" y="2296642"/>
            <a:ext cx="478286"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CC00CC"/>
                </a:solidFill>
                <a:latin typeface="微软雅黑" panose="020B0503020204020204" pitchFamily="34" charset="-122"/>
                <a:ea typeface="微软雅黑" panose="020B0503020204020204" pitchFamily="34" charset="-122"/>
              </a:rPr>
              <a:t>1 </a:t>
            </a:r>
            <a:r>
              <a:rPr kumimoji="1" lang="zh-CN" altLang="en-US" sz="1195" b="1" dirty="0">
                <a:solidFill>
                  <a:srgbClr val="CC00CC"/>
                </a:solidFill>
                <a:latin typeface="微软雅黑" panose="020B0503020204020204" pitchFamily="34" charset="-122"/>
                <a:ea typeface="微软雅黑" panose="020B0503020204020204" pitchFamily="34" charset="-122"/>
              </a:rPr>
              <a:t>个</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50" name="AutoShape 104"/>
          <p:cNvSpPr>
            <a:spLocks noChangeArrowheads="1"/>
          </p:cNvSpPr>
          <p:nvPr/>
        </p:nvSpPr>
        <p:spPr bwMode="auto">
          <a:xfrm rot="5400000">
            <a:off x="4562928" y="3699475"/>
            <a:ext cx="342200" cy="143845"/>
          </a:xfrm>
          <a:prstGeom prst="rightArrow">
            <a:avLst>
              <a:gd name="adj1" fmla="val 37500"/>
              <a:gd name="adj2" fmla="val 9830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9" name="AutoShape 113"/>
          <p:cNvSpPr>
            <a:spLocks noChangeArrowheads="1"/>
          </p:cNvSpPr>
          <p:nvPr/>
        </p:nvSpPr>
        <p:spPr bwMode="auto">
          <a:xfrm rot="5400000">
            <a:off x="3358699" y="3688409"/>
            <a:ext cx="342200" cy="144406"/>
          </a:xfrm>
          <a:prstGeom prst="rightArrow">
            <a:avLst>
              <a:gd name="adj1" fmla="val 37500"/>
              <a:gd name="adj2" fmla="val 9830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3" name="AutoShape 117"/>
          <p:cNvSpPr>
            <a:spLocks noChangeArrowheads="1"/>
          </p:cNvSpPr>
          <p:nvPr/>
        </p:nvSpPr>
        <p:spPr bwMode="auto">
          <a:xfrm rot="5400000">
            <a:off x="2259284" y="3735861"/>
            <a:ext cx="342200" cy="144406"/>
          </a:xfrm>
          <a:prstGeom prst="rightArrow">
            <a:avLst>
              <a:gd name="adj1" fmla="val 37500"/>
              <a:gd name="adj2" fmla="val 9830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7" name="AutoShape 121"/>
          <p:cNvSpPr>
            <a:spLocks noChangeArrowheads="1"/>
          </p:cNvSpPr>
          <p:nvPr/>
        </p:nvSpPr>
        <p:spPr bwMode="auto">
          <a:xfrm rot="5400000">
            <a:off x="3358699" y="3058592"/>
            <a:ext cx="342200" cy="144406"/>
          </a:xfrm>
          <a:prstGeom prst="rightArrow">
            <a:avLst>
              <a:gd name="adj1" fmla="val 37500"/>
              <a:gd name="adj2" fmla="val 9830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0" name="Text Box 126"/>
          <p:cNvSpPr txBox="1">
            <a:spLocks noChangeArrowheads="1"/>
          </p:cNvSpPr>
          <p:nvPr/>
        </p:nvSpPr>
        <p:spPr bwMode="auto">
          <a:xfrm>
            <a:off x="5549793" y="2185869"/>
            <a:ext cx="2754442" cy="1319763"/>
          </a:xfrm>
          <a:prstGeom prst="rect">
            <a:avLst/>
          </a:prstGeom>
          <a:solidFill>
            <a:srgbClr val="00FF99"/>
          </a:solidFill>
          <a:ln w="9525">
            <a:solidFill>
              <a:schemeClr val="folHlink"/>
            </a:solidFill>
            <a:miter lim="800000"/>
          </a:ln>
          <a:effectLst/>
        </p:spPr>
        <p:txBody>
          <a:bodyPr wrap="square">
            <a:spAutoFit/>
          </a:bodyPr>
          <a:lstStyle/>
          <a:p>
            <a:pPr algn="ctr"/>
            <a:r>
              <a:rPr kumimoji="1" lang="zh-CN" altLang="en-US" sz="1595" b="1" dirty="0">
                <a:latin typeface="微软雅黑" panose="020B0503020204020204" pitchFamily="34" charset="-122"/>
                <a:ea typeface="微软雅黑" panose="020B0503020204020204" pitchFamily="34" charset="-122"/>
              </a:rPr>
              <a:t>采用多播方式，</a:t>
            </a:r>
            <a:endParaRPr kumimoji="1" lang="zh-CN" altLang="en-US" sz="1595" b="1" dirty="0">
              <a:latin typeface="微软雅黑" panose="020B0503020204020204" pitchFamily="34" charset="-122"/>
              <a:ea typeface="微软雅黑" panose="020B0503020204020204" pitchFamily="34" charset="-122"/>
            </a:endParaRPr>
          </a:p>
          <a:p>
            <a:pPr algn="ctr"/>
            <a:r>
              <a:rPr kumimoji="1" lang="zh-CN" altLang="en-US" sz="1595" b="1" dirty="0">
                <a:latin typeface="微软雅黑" panose="020B0503020204020204" pitchFamily="34" charset="-122"/>
                <a:ea typeface="微软雅黑" panose="020B0503020204020204" pitchFamily="34" charset="-122"/>
              </a:rPr>
              <a:t>只需发送一次到多播组。</a:t>
            </a:r>
            <a:endParaRPr kumimoji="1" lang="zh-CN" altLang="en-US" sz="1595" b="1" dirty="0">
              <a:latin typeface="微软雅黑" panose="020B0503020204020204" pitchFamily="34" charset="-122"/>
              <a:ea typeface="微软雅黑" panose="020B0503020204020204" pitchFamily="34" charset="-122"/>
            </a:endParaRPr>
          </a:p>
          <a:p>
            <a:pPr algn="ctr"/>
            <a:r>
              <a:rPr kumimoji="1" lang="zh-CN" altLang="en-US" sz="1595" b="1" dirty="0">
                <a:latin typeface="微软雅黑" panose="020B0503020204020204" pitchFamily="34" charset="-122"/>
                <a:ea typeface="微软雅黑" panose="020B0503020204020204" pitchFamily="34" charset="-122"/>
              </a:rPr>
              <a:t>路由器复制分组。</a:t>
            </a:r>
            <a:endParaRPr kumimoji="1" lang="zh-CN" altLang="en-US" sz="1595" b="1" dirty="0">
              <a:latin typeface="微软雅黑" panose="020B0503020204020204" pitchFamily="34" charset="-122"/>
              <a:ea typeface="微软雅黑" panose="020B0503020204020204" pitchFamily="34" charset="-122"/>
            </a:endParaRPr>
          </a:p>
          <a:p>
            <a:pPr algn="ctr"/>
            <a:r>
              <a:rPr kumimoji="1" lang="zh-CN" altLang="en-US" sz="1595" b="1" dirty="0">
                <a:latin typeface="微软雅黑" panose="020B0503020204020204" pitchFamily="34" charset="-122"/>
                <a:ea typeface="微软雅黑" panose="020B0503020204020204" pitchFamily="34" charset="-122"/>
              </a:rPr>
              <a:t>局域网具有硬件多播功能，不需要复制分组。</a:t>
            </a:r>
            <a:endParaRPr kumimoji="1" lang="zh-CN" altLang="en-US" sz="1595" b="1" dirty="0">
              <a:latin typeface="微软雅黑" panose="020B0503020204020204" pitchFamily="34" charset="-122"/>
              <a:ea typeface="微软雅黑" panose="020B0503020204020204" pitchFamily="34" charset="-122"/>
            </a:endParaRPr>
          </a:p>
        </p:txBody>
      </p:sp>
      <p:sp>
        <p:nvSpPr>
          <p:cNvPr id="71" name="矩形 70"/>
          <p:cNvSpPr/>
          <p:nvPr/>
        </p:nvSpPr>
        <p:spPr>
          <a:xfrm>
            <a:off x="1189068" y="4726378"/>
            <a:ext cx="593382" cy="337614"/>
          </a:xfrm>
          <a:prstGeom prst="rect">
            <a:avLst/>
          </a:prstGeom>
          <a:solidFill>
            <a:schemeClr val="bg1"/>
          </a:solidFill>
        </p:spPr>
        <p:txBody>
          <a:bodyPr wrap="none">
            <a:spAutoFit/>
          </a:bodyPr>
          <a:lstStyle/>
          <a:p>
            <a:pPr algn="ctr"/>
            <a:r>
              <a:rPr lang="zh-CN" altLang="en-US" sz="1595" b="1" dirty="0">
                <a:latin typeface="微软雅黑" panose="020B0503020204020204" pitchFamily="34" charset="-122"/>
                <a:ea typeface="微软雅黑" panose="020B0503020204020204" pitchFamily="34" charset="-122"/>
              </a:rPr>
              <a:t>多播</a:t>
            </a:r>
            <a:endParaRPr lang="zh-CN" altLang="en-US" sz="1595" b="1" dirty="0">
              <a:latin typeface="微软雅黑" panose="020B0503020204020204" pitchFamily="34" charset="-122"/>
              <a:ea typeface="微软雅黑" panose="020B0503020204020204" pitchFamily="34" charset="-122"/>
            </a:endParaRPr>
          </a:p>
        </p:txBody>
      </p:sp>
      <p:pic>
        <p:nvPicPr>
          <p:cNvPr id="7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450" y="424567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9856" y="424567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3998" y="424567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905" y="424567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1299" y="4245670"/>
            <a:ext cx="351901" cy="351901"/>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9752" y="4245670"/>
            <a:ext cx="351901" cy="351901"/>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直接连接符 77"/>
          <p:cNvCxnSpPr>
            <a:stCxn id="8" idx="1"/>
            <a:endCxn id="3" idx="3"/>
          </p:cNvCxnSpPr>
          <p:nvPr/>
        </p:nvCxnSpPr>
        <p:spPr>
          <a:xfrm flipH="1">
            <a:off x="2767343" y="2329354"/>
            <a:ext cx="654471" cy="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79" name="Text Box 126"/>
          <p:cNvSpPr txBox="1">
            <a:spLocks noChangeArrowheads="1"/>
          </p:cNvSpPr>
          <p:nvPr/>
        </p:nvSpPr>
        <p:spPr bwMode="auto">
          <a:xfrm>
            <a:off x="5549793" y="3852995"/>
            <a:ext cx="2754441" cy="1074226"/>
          </a:xfrm>
          <a:prstGeom prst="rect">
            <a:avLst/>
          </a:prstGeom>
          <a:solidFill>
            <a:srgbClr val="00FFFF"/>
          </a:solidFill>
          <a:ln w="9525">
            <a:solidFill>
              <a:schemeClr val="folHlink"/>
            </a:solidFill>
            <a:miter lim="800000"/>
          </a:ln>
          <a:effectLst/>
        </p:spPr>
        <p:txBody>
          <a:bodyPr wrap="square">
            <a:spAutoFit/>
          </a:bodyPr>
          <a:lstStyle/>
          <a:p>
            <a:pPr algn="ctr"/>
            <a:r>
              <a:rPr kumimoji="1" lang="zh-CN" altLang="en-US" sz="1595" b="1" dirty="0">
                <a:latin typeface="微软雅黑" panose="020B0503020204020204" pitchFamily="34" charset="-122"/>
                <a:ea typeface="微软雅黑" panose="020B0503020204020204" pitchFamily="34" charset="-122"/>
              </a:rPr>
              <a:t>当多播组的主机数很大时（如成千上万个），采用多播方式就可明显地减轻网络中各种资源的消耗。</a:t>
            </a:r>
            <a:endParaRPr kumimoji="1" lang="zh-CN" altLang="en-US" sz="1595" b="1" dirty="0">
              <a:latin typeface="微软雅黑" panose="020B0503020204020204" pitchFamily="34" charset="-122"/>
              <a:ea typeface="微软雅黑" panose="020B0503020204020204" pitchFamily="34" charset="-122"/>
            </a:endParaRPr>
          </a:p>
        </p:txBody>
      </p:sp>
      <p:sp>
        <p:nvSpPr>
          <p:cNvPr id="80" name="Text Box 64"/>
          <p:cNvSpPr txBox="1">
            <a:spLocks noChangeArrowheads="1"/>
          </p:cNvSpPr>
          <p:nvPr/>
        </p:nvSpPr>
        <p:spPr bwMode="auto">
          <a:xfrm>
            <a:off x="1768378" y="3727243"/>
            <a:ext cx="54222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latin typeface="微软雅黑" panose="020B0503020204020204" pitchFamily="34" charset="-122"/>
                <a:ea typeface="微软雅黑" panose="020B0503020204020204" pitchFamily="34" charset="-122"/>
              </a:rPr>
              <a:t>多播</a:t>
            </a:r>
            <a:endParaRPr kumimoji="1" lang="zh-CN" altLang="en-US" sz="1395" b="1" dirty="0">
              <a:latin typeface="微软雅黑" panose="020B0503020204020204" pitchFamily="34" charset="-122"/>
              <a:ea typeface="微软雅黑" panose="020B0503020204020204" pitchFamily="34" charset="-122"/>
            </a:endParaRPr>
          </a:p>
        </p:txBody>
      </p:sp>
      <p:sp>
        <p:nvSpPr>
          <p:cNvPr id="81" name="Text Box 64"/>
          <p:cNvSpPr txBox="1">
            <a:spLocks noChangeArrowheads="1"/>
          </p:cNvSpPr>
          <p:nvPr/>
        </p:nvSpPr>
        <p:spPr bwMode="auto">
          <a:xfrm>
            <a:off x="2913971" y="3727243"/>
            <a:ext cx="54222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latin typeface="微软雅黑" panose="020B0503020204020204" pitchFamily="34" charset="-122"/>
                <a:ea typeface="微软雅黑" panose="020B0503020204020204" pitchFamily="34" charset="-122"/>
              </a:rPr>
              <a:t>多播</a:t>
            </a:r>
            <a:endParaRPr kumimoji="1" lang="zh-CN" altLang="en-US" sz="1395" b="1" dirty="0">
              <a:latin typeface="微软雅黑" panose="020B0503020204020204" pitchFamily="34" charset="-122"/>
              <a:ea typeface="微软雅黑" panose="020B0503020204020204" pitchFamily="34" charset="-122"/>
            </a:endParaRPr>
          </a:p>
        </p:txBody>
      </p:sp>
      <p:sp>
        <p:nvSpPr>
          <p:cNvPr id="82" name="Text Box 64"/>
          <p:cNvSpPr txBox="1">
            <a:spLocks noChangeArrowheads="1"/>
          </p:cNvSpPr>
          <p:nvPr/>
        </p:nvSpPr>
        <p:spPr bwMode="auto">
          <a:xfrm>
            <a:off x="4123020" y="3727243"/>
            <a:ext cx="54222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latin typeface="微软雅黑" panose="020B0503020204020204" pitchFamily="34" charset="-122"/>
                <a:ea typeface="微软雅黑" panose="020B0503020204020204" pitchFamily="34" charset="-122"/>
              </a:rPr>
              <a:t>多播</a:t>
            </a:r>
            <a:endParaRPr kumimoji="1" lang="zh-CN" altLang="en-US" sz="13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1" name="圆角矩形 100"/>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42" name="组合 41"/>
          <p:cNvGrpSpPr/>
          <p:nvPr/>
        </p:nvGrpSpPr>
        <p:grpSpPr>
          <a:xfrm>
            <a:off x="1869222" y="2029825"/>
            <a:ext cx="5314276" cy="3007188"/>
            <a:chOff x="355160" y="927100"/>
            <a:chExt cx="9026611" cy="5107889"/>
          </a:xfrm>
        </p:grpSpPr>
        <p:sp>
          <p:nvSpPr>
            <p:cNvPr id="44"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5"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46"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7"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8"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49"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51"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2"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53"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4"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5"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6"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7"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8"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59"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60"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61"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2"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63"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4"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5"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6"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67"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68"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9"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0"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71"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2"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73"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76"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7"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8"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79" name="Group 38"/>
            <p:cNvGrpSpPr/>
            <p:nvPr/>
          </p:nvGrpSpPr>
          <p:grpSpPr bwMode="auto">
            <a:xfrm>
              <a:off x="7928099" y="3820573"/>
              <a:ext cx="1131196" cy="644929"/>
              <a:chOff x="2827" y="3024"/>
              <a:chExt cx="453" cy="382"/>
            </a:xfrm>
          </p:grpSpPr>
          <p:sp>
            <p:nvSpPr>
              <p:cNvPr id="96"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97"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80"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81"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2"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3"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4"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85"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6"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87"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88"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9"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90"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91"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92"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93"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94"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95"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98" name="AutoShape 61"/>
          <p:cNvSpPr>
            <a:spLocks noChangeArrowheads="1"/>
          </p:cNvSpPr>
          <p:nvPr/>
        </p:nvSpPr>
        <p:spPr bwMode="auto">
          <a:xfrm>
            <a:off x="2683966" y="4446507"/>
            <a:ext cx="4483332" cy="313800"/>
          </a:xfrm>
          <a:prstGeom prst="wedgeRoundRectCallout">
            <a:avLst>
              <a:gd name="adj1" fmla="val 13715"/>
              <a:gd name="adj2" fmla="val -567102"/>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B </a:t>
            </a:r>
            <a:r>
              <a:rPr lang="zh-CN" altLang="en-US" sz="1595" b="1" dirty="0">
                <a:solidFill>
                  <a:srgbClr val="000066"/>
                </a:solidFill>
                <a:latin typeface="微软雅黑" panose="020B0503020204020204" pitchFamily="34" charset="-122"/>
                <a:ea typeface="微软雅黑" panose="020B0503020204020204" pitchFamily="34" charset="-122"/>
              </a:rPr>
              <a:t>类地址的主机号字段 </a:t>
            </a:r>
            <a:r>
              <a:rPr lang="en-US" altLang="zh-CN" sz="1595" b="1" dirty="0">
                <a:solidFill>
                  <a:srgbClr val="000066"/>
                </a:solidFill>
                <a:latin typeface="微软雅黑" panose="020B0503020204020204" pitchFamily="34" charset="-122"/>
                <a:ea typeface="微软雅黑" panose="020B0503020204020204" pitchFamily="34" charset="-122"/>
              </a:rPr>
              <a:t>host-id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2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102" name="矩形 101"/>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4786" y="1649254"/>
            <a:ext cx="803133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在互联网上进行多播就叫做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多播</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互联网范围的多播要靠路由器来实现。</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能够运行多播协议的路由器称为</a:t>
            </a:r>
            <a:r>
              <a:rPr lang="zh-CN" altLang="en-US" sz="2000" b="1" dirty="0">
                <a:solidFill>
                  <a:srgbClr val="0000FF"/>
                </a:solidFill>
                <a:latin typeface="微软雅黑" panose="020B0503020204020204" pitchFamily="34" charset="-122"/>
                <a:ea typeface="微软雅黑" panose="020B0503020204020204" pitchFamily="34" charset="-122"/>
              </a:rPr>
              <a:t>多播路由器</a:t>
            </a:r>
            <a:r>
              <a:rPr lang="en-US" altLang="zh-CN" sz="2000" b="1" dirty="0">
                <a:latin typeface="微软雅黑" panose="020B0503020204020204" pitchFamily="34" charset="-122"/>
                <a:ea typeface="微软雅黑" panose="020B0503020204020204" pitchFamily="34" charset="-122"/>
              </a:rPr>
              <a:t>(multicast router)</a:t>
            </a:r>
            <a:r>
              <a:rPr lang="zh-CN" altLang="en-US" sz="2000" b="1" dirty="0">
                <a:latin typeface="微软雅黑" panose="020B0503020204020204" pitchFamily="34" charset="-122"/>
                <a:ea typeface="微软雅黑" panose="020B0503020204020204" pitchFamily="34" charset="-122"/>
              </a:rPr>
              <a:t>。当然它也可以转发普通的单播</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数据报。</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多播所传送的分组需要使用</a:t>
            </a:r>
            <a:r>
              <a:rPr lang="zh-CN" altLang="en-US" sz="2000" b="1" dirty="0">
                <a:solidFill>
                  <a:srgbClr val="0000FF"/>
                </a:solidFill>
                <a:latin typeface="微软雅黑" panose="020B0503020204020204" pitchFamily="34" charset="-122"/>
                <a:ea typeface="微软雅黑" panose="020B0503020204020204" pitchFamily="34" charset="-122"/>
              </a:rPr>
              <a:t>多播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在多播数据报的目的地址写入的是</a:t>
            </a:r>
            <a:r>
              <a:rPr lang="zh-CN" altLang="en-US" sz="2000" b="1" dirty="0">
                <a:solidFill>
                  <a:srgbClr val="0000FF"/>
                </a:solidFill>
                <a:latin typeface="微软雅黑" panose="020B0503020204020204" pitchFamily="34" charset="-122"/>
                <a:ea typeface="微软雅黑" panose="020B0503020204020204" pitchFamily="34" charset="-122"/>
              </a:rPr>
              <a:t>多播组</a:t>
            </a:r>
            <a:r>
              <a:rPr lang="zh-CN" altLang="en-US" sz="2000" b="1" dirty="0">
                <a:latin typeface="微软雅黑" panose="020B0503020204020204" pitchFamily="34" charset="-122"/>
                <a:ea typeface="微软雅黑" panose="020B0503020204020204" pitchFamily="34" charset="-122"/>
              </a:rPr>
              <a:t>的标识符。</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多播组的标识符就是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地址中的 </a:t>
            </a:r>
            <a:r>
              <a:rPr lang="en-US" altLang="zh-CN" sz="2000" b="1" dirty="0">
                <a:solidFill>
                  <a:srgbClr val="0000FF"/>
                </a:solidFill>
                <a:latin typeface="微软雅黑" panose="020B0503020204020204" pitchFamily="34" charset="-122"/>
                <a:ea typeface="微软雅黑" panose="020B0503020204020204" pitchFamily="34" charset="-122"/>
              </a:rPr>
              <a:t>D </a:t>
            </a:r>
            <a:r>
              <a:rPr lang="zh-CN" altLang="en-US" sz="2000" b="1" dirty="0">
                <a:solidFill>
                  <a:srgbClr val="0000FF"/>
                </a:solidFill>
                <a:latin typeface="微软雅黑" panose="020B0503020204020204" pitchFamily="34" charset="-122"/>
                <a:ea typeface="微软雅黑" panose="020B0503020204020204" pitchFamily="34" charset="-122"/>
              </a:rPr>
              <a:t>类地址</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多播地址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多</a:t>
            </a:r>
            <a:r>
              <a:rPr lang="zh-CN" altLang="en-US" sz="2000" b="1" dirty="0">
                <a:latin typeface="微软雅黑" panose="020B0503020204020204" pitchFamily="34" charset="-122"/>
                <a:ea typeface="微软雅黑" panose="020B0503020204020204" pitchFamily="34" charset="-122"/>
              </a:rPr>
              <a:t>播地址</a:t>
            </a:r>
            <a:r>
              <a:rPr lang="zh-CN" altLang="en-US" sz="2000" b="1" dirty="0">
                <a:solidFill>
                  <a:srgbClr val="0000FF"/>
                </a:solidFill>
                <a:latin typeface="微软雅黑" panose="020B0503020204020204" pitchFamily="34" charset="-122"/>
                <a:ea typeface="微软雅黑" panose="020B0503020204020204" pitchFamily="34" charset="-122"/>
              </a:rPr>
              <a:t>只能</a:t>
            </a:r>
            <a:r>
              <a:rPr lang="zh-CN" altLang="en-US" sz="2000" b="1" dirty="0">
                <a:latin typeface="微软雅黑" panose="020B0503020204020204" pitchFamily="34" charset="-122"/>
                <a:ea typeface="微软雅黑" panose="020B0503020204020204" pitchFamily="34" charset="-122"/>
              </a:rPr>
              <a:t>用于目的地址，</a:t>
            </a:r>
            <a:r>
              <a:rPr lang="zh-CN" altLang="en-US" sz="2000" b="1" dirty="0">
                <a:solidFill>
                  <a:srgbClr val="0000FF"/>
                </a:solidFill>
                <a:latin typeface="微软雅黑" panose="020B0503020204020204" pitchFamily="34" charset="-122"/>
                <a:ea typeface="微软雅黑" panose="020B0503020204020204" pitchFamily="34" charset="-122"/>
              </a:rPr>
              <a:t>不能</a:t>
            </a:r>
            <a:r>
              <a:rPr lang="zh-CN" altLang="en-US" sz="2000" b="1" dirty="0">
                <a:latin typeface="微软雅黑" panose="020B0503020204020204" pitchFamily="34" charset="-122"/>
                <a:ea typeface="微软雅黑" panose="020B0503020204020204" pitchFamily="34" charset="-122"/>
              </a:rPr>
              <a:t>用于源地址</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多播数据报也是“</a:t>
            </a:r>
            <a:r>
              <a:rPr lang="zh-CN" altLang="en-US" sz="2000" b="1" dirty="0">
                <a:solidFill>
                  <a:srgbClr val="0000FF"/>
                </a:solidFill>
                <a:latin typeface="微软雅黑" panose="020B0503020204020204" pitchFamily="34" charset="-122"/>
                <a:ea typeface="微软雅黑" panose="020B0503020204020204" pitchFamily="34" charset="-122"/>
              </a:rPr>
              <a:t>尽最大努力交付</a:t>
            </a:r>
            <a:r>
              <a:rPr lang="zh-CN" altLang="en-US" sz="2000" b="1" dirty="0">
                <a:latin typeface="微软雅黑" panose="020B0503020204020204" pitchFamily="34" charset="-122"/>
                <a:ea typeface="微软雅黑" panose="020B0503020204020204" pitchFamily="34" charset="-122"/>
              </a:rPr>
              <a:t>”，不保证一定能够交付多播组内的所有成员。</a:t>
            </a:r>
            <a:endParaRPr lang="zh-CN" altLang="en-US" sz="20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endParaRPr lang="zh-CN" altLang="en-US" sz="199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43631" y="852269"/>
            <a:ext cx="8031339"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4" name="Rectangle 6"/>
          <p:cNvSpPr>
            <a:spLocks noChangeArrowheads="1"/>
          </p:cNvSpPr>
          <p:nvPr/>
        </p:nvSpPr>
        <p:spPr bwMode="auto">
          <a:xfrm>
            <a:off x="1936574" y="819150"/>
            <a:ext cx="5245453"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多播</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3630" y="1461159"/>
            <a:ext cx="8031340" cy="387641"/>
          </a:xfrm>
          <a:prstGeom prst="roundRect">
            <a:avLst>
              <a:gd name="adj" fmla="val 16667"/>
            </a:avLst>
          </a:prstGeom>
          <a:solidFill>
            <a:srgbClr val="0089FA"/>
          </a:solidFill>
          <a:ln>
            <a:noFill/>
          </a:ln>
          <a:effectLst/>
        </p:spPr>
        <p:txBody>
          <a:bodyPr wrap="none" anchor="ctr"/>
          <a:lstStyle/>
          <a:p>
            <a:endParaRPr lang="zh-CN" altLang="en-US" sz="1795"/>
          </a:p>
        </p:txBody>
      </p:sp>
      <p:sp>
        <p:nvSpPr>
          <p:cNvPr id="3" name="Rectangle 6"/>
          <p:cNvSpPr>
            <a:spLocks noChangeArrowheads="1"/>
          </p:cNvSpPr>
          <p:nvPr/>
        </p:nvSpPr>
        <p:spPr bwMode="auto">
          <a:xfrm>
            <a:off x="2670001" y="1455479"/>
            <a:ext cx="3778599" cy="3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995" b="1" dirty="0" smtClean="0">
                <a:solidFill>
                  <a:schemeClr val="bg1"/>
                </a:solidFill>
                <a:latin typeface="微软雅黑" panose="020B0503020204020204" pitchFamily="34" charset="-122"/>
                <a:ea typeface="微软雅黑" panose="020B0503020204020204" pitchFamily="34" charset="-122"/>
              </a:rPr>
              <a:t>4.9.2  </a:t>
            </a:r>
            <a:r>
              <a:rPr lang="zh-CN" altLang="en-US" sz="1995" b="1" dirty="0">
                <a:solidFill>
                  <a:schemeClr val="bg1"/>
                </a:solidFill>
                <a:latin typeface="微软雅黑" panose="020B0503020204020204" pitchFamily="34" charset="-122"/>
                <a:ea typeface="微软雅黑" panose="020B0503020204020204" pitchFamily="34" charset="-122"/>
              </a:rPr>
              <a:t>在局域网上进行硬件多</a:t>
            </a:r>
            <a:r>
              <a:rPr lang="zh-CN" altLang="en-US" sz="1995" b="1" dirty="0">
                <a:solidFill>
                  <a:schemeClr val="bg1"/>
                </a:solidFill>
                <a:latin typeface="微软雅黑" panose="020B0503020204020204" pitchFamily="34" charset="-122"/>
                <a:ea typeface="微软雅黑" panose="020B0503020204020204" pitchFamily="34" charset="-122"/>
              </a:rPr>
              <a:t>播</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3629" y="1842947"/>
            <a:ext cx="8031340" cy="34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互联网号码指派管理局 </a:t>
            </a:r>
            <a:r>
              <a:rPr lang="en-US" altLang="zh-CN" sz="1995" b="1" dirty="0">
                <a:latin typeface="微软雅黑" panose="020B0503020204020204" pitchFamily="34" charset="-122"/>
                <a:ea typeface="微软雅黑" panose="020B0503020204020204" pitchFamily="34" charset="-122"/>
              </a:rPr>
              <a:t>IANA </a:t>
            </a:r>
            <a:r>
              <a:rPr lang="zh-CN" altLang="en-US" sz="1995" b="1" dirty="0">
                <a:latin typeface="微软雅黑" panose="020B0503020204020204" pitchFamily="34" charset="-122"/>
                <a:ea typeface="微软雅黑" panose="020B0503020204020204" pitchFamily="34" charset="-122"/>
              </a:rPr>
              <a:t>拥有的以太网地址块的高 </a:t>
            </a:r>
            <a:r>
              <a:rPr lang="en-US" altLang="zh-CN" sz="1995" b="1" dirty="0">
                <a:latin typeface="微软雅黑" panose="020B0503020204020204" pitchFamily="34" charset="-122"/>
                <a:ea typeface="微软雅黑" panose="020B0503020204020204" pitchFamily="34" charset="-122"/>
              </a:rPr>
              <a:t>24 </a:t>
            </a:r>
            <a:r>
              <a:rPr lang="zh-CN" altLang="en-US" sz="1995" b="1" dirty="0">
                <a:latin typeface="微软雅黑" panose="020B0503020204020204" pitchFamily="34" charset="-122"/>
                <a:ea typeface="微软雅黑" panose="020B0503020204020204" pitchFamily="34" charset="-122"/>
              </a:rPr>
              <a:t>位为 </a:t>
            </a:r>
            <a:r>
              <a:rPr lang="en-US" altLang="zh-CN" sz="1995" b="1" dirty="0">
                <a:latin typeface="微软雅黑" panose="020B0503020204020204" pitchFamily="34" charset="-122"/>
                <a:ea typeface="微软雅黑" panose="020B0503020204020204" pitchFamily="34" charset="-122"/>
              </a:rPr>
              <a:t>00-00-5E</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因此 </a:t>
            </a:r>
            <a:r>
              <a:rPr lang="en-US" altLang="zh-CN" sz="1995" b="1" dirty="0">
                <a:latin typeface="微软雅黑" panose="020B0503020204020204" pitchFamily="34" charset="-122"/>
                <a:ea typeface="微软雅黑" panose="020B0503020204020204" pitchFamily="34" charset="-122"/>
              </a:rPr>
              <a:t>TCP/IP </a:t>
            </a:r>
            <a:r>
              <a:rPr lang="zh-CN" altLang="en-US" sz="1995" b="1" dirty="0">
                <a:latin typeface="微软雅黑" panose="020B0503020204020204" pitchFamily="34" charset="-122"/>
                <a:ea typeface="微软雅黑" panose="020B0503020204020204" pitchFamily="34" charset="-122"/>
              </a:rPr>
              <a:t>协议使用的</a:t>
            </a:r>
            <a:r>
              <a:rPr lang="zh-CN" altLang="en-US" sz="1995" b="1" dirty="0">
                <a:solidFill>
                  <a:srgbClr val="0000FF"/>
                </a:solidFill>
                <a:latin typeface="微软雅黑" panose="020B0503020204020204" pitchFamily="34" charset="-122"/>
                <a:ea typeface="微软雅黑" panose="020B0503020204020204" pitchFamily="34" charset="-122"/>
              </a:rPr>
              <a:t>以太网地址块</a:t>
            </a:r>
            <a:r>
              <a:rPr lang="zh-CN" altLang="en-US" sz="1995" b="1" dirty="0">
                <a:latin typeface="微软雅黑" panose="020B0503020204020204" pitchFamily="34" charset="-122"/>
                <a:ea typeface="微软雅黑" panose="020B0503020204020204" pitchFamily="34" charset="-122"/>
              </a:rPr>
              <a:t>的范围是</a:t>
            </a:r>
            <a:endParaRPr lang="zh-CN" altLang="en-US" sz="1995" b="1" dirty="0">
              <a:latin typeface="微软雅黑" panose="020B0503020204020204" pitchFamily="34" charset="-122"/>
              <a:ea typeface="微软雅黑" panose="020B0503020204020204" pitchFamily="34" charset="-122"/>
            </a:endParaRPr>
          </a:p>
          <a:p>
            <a:pPr>
              <a:lnSpc>
                <a:spcPts val="3290"/>
              </a:lnSpc>
              <a:buClr>
                <a:srgbClr val="0070C0"/>
              </a:buClr>
            </a:pPr>
            <a:r>
              <a:rPr lang="zh-CN" altLang="en-US" sz="1995" b="1" dirty="0">
                <a:latin typeface="微软雅黑" panose="020B0503020204020204" pitchFamily="34" charset="-122"/>
                <a:ea typeface="微软雅黑" panose="020B0503020204020204" pitchFamily="34" charset="-122"/>
              </a:rPr>
              <a:t>	从   </a:t>
            </a:r>
            <a:r>
              <a:rPr lang="en-US" altLang="zh-CN" sz="1995" b="1" dirty="0">
                <a:solidFill>
                  <a:srgbClr val="0000FF"/>
                </a:solidFill>
                <a:latin typeface="微软雅黑" panose="020B0503020204020204" pitchFamily="34" charset="-122"/>
                <a:ea typeface="微软雅黑" panose="020B0503020204020204" pitchFamily="34" charset="-122"/>
              </a:rPr>
              <a:t>00-00-5E-00-00-00</a:t>
            </a:r>
            <a:r>
              <a:rPr lang="en-US" altLang="zh-CN" sz="1995" b="1" dirty="0">
                <a:latin typeface="微软雅黑" panose="020B0503020204020204" pitchFamily="34" charset="-122"/>
                <a:ea typeface="微软雅黑" panose="020B0503020204020204" pitchFamily="34" charset="-122"/>
              </a:rPr>
              <a:t> </a:t>
            </a:r>
            <a:endParaRPr lang="en-US" altLang="zh-CN" sz="1995" b="1" dirty="0">
              <a:latin typeface="微软雅黑" panose="020B0503020204020204" pitchFamily="34" charset="-122"/>
              <a:ea typeface="微软雅黑" panose="020B0503020204020204" pitchFamily="34" charset="-122"/>
            </a:endParaRPr>
          </a:p>
          <a:p>
            <a:pPr>
              <a:lnSpc>
                <a:spcPts val="3290"/>
              </a:lnSpc>
              <a:buClr>
                <a:srgbClr val="0070C0"/>
              </a:buClr>
            </a:pP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到   </a:t>
            </a:r>
            <a:r>
              <a:rPr lang="en-US" altLang="zh-CN" sz="1995" b="1" dirty="0">
                <a:solidFill>
                  <a:srgbClr val="0000FF"/>
                </a:solidFill>
                <a:latin typeface="微软雅黑" panose="020B0503020204020204" pitchFamily="34" charset="-122"/>
                <a:ea typeface="微软雅黑" panose="020B0503020204020204" pitchFamily="34" charset="-122"/>
              </a:rPr>
              <a:t>00-00-5E-FF-FF-FF</a:t>
            </a:r>
            <a:r>
              <a:rPr lang="en-US" altLang="zh-CN" sz="1995" b="1" dirty="0">
                <a:latin typeface="微软雅黑" panose="020B0503020204020204" pitchFamily="34" charset="-122"/>
                <a:ea typeface="微软雅黑" panose="020B0503020204020204" pitchFamily="34" charset="-122"/>
              </a:rPr>
              <a:t> </a:t>
            </a:r>
            <a:endParaRPr lang="en-US" altLang="zh-CN"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不难看出，在每一个地址中，只有</a:t>
            </a:r>
            <a:r>
              <a:rPr lang="en-US" altLang="zh-CN" sz="1995" b="1" dirty="0">
                <a:latin typeface="微软雅黑" panose="020B0503020204020204" pitchFamily="34" charset="-122"/>
                <a:ea typeface="微软雅黑" panose="020B0503020204020204" pitchFamily="34" charset="-122"/>
              </a:rPr>
              <a:t>23</a:t>
            </a:r>
            <a:r>
              <a:rPr lang="zh-CN" altLang="en-US" sz="1995" b="1" dirty="0">
                <a:latin typeface="微软雅黑" panose="020B0503020204020204" pitchFamily="34" charset="-122"/>
                <a:ea typeface="微软雅黑" panose="020B0503020204020204" pitchFamily="34" charset="-122"/>
              </a:rPr>
              <a:t>位可用作多播。</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en-US" altLang="zh-CN" sz="1995" b="1" dirty="0">
                <a:latin typeface="微软雅黑" panose="020B0503020204020204" pitchFamily="34" charset="-122"/>
                <a:ea typeface="微软雅黑" panose="020B0503020204020204" pitchFamily="34" charset="-122"/>
              </a:rPr>
              <a:t>D </a:t>
            </a:r>
            <a:r>
              <a:rPr lang="zh-CN" altLang="en-US" sz="1995" b="1" dirty="0">
                <a:latin typeface="微软雅黑" panose="020B0503020204020204" pitchFamily="34" charset="-122"/>
                <a:ea typeface="微软雅黑" panose="020B0503020204020204" pitchFamily="34" charset="-122"/>
              </a:rPr>
              <a:t>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地址可供分配的有 </a:t>
            </a:r>
            <a:r>
              <a:rPr lang="en-US" altLang="zh-CN" sz="1995" b="1" dirty="0">
                <a:latin typeface="微软雅黑" panose="020B0503020204020204" pitchFamily="34" charset="-122"/>
                <a:ea typeface="微软雅黑" panose="020B0503020204020204" pitchFamily="34" charset="-122"/>
              </a:rPr>
              <a:t>28 </a:t>
            </a:r>
            <a:r>
              <a:rPr lang="zh-CN" altLang="en-US" sz="1995" b="1" dirty="0">
                <a:latin typeface="微软雅黑" panose="020B0503020204020204" pitchFamily="34" charset="-122"/>
                <a:ea typeface="微软雅黑" panose="020B0503020204020204" pitchFamily="34" charset="-122"/>
              </a:rPr>
              <a:t>位，在这 </a:t>
            </a:r>
            <a:r>
              <a:rPr lang="en-US" altLang="zh-CN" sz="1995" b="1" dirty="0">
                <a:latin typeface="微软雅黑" panose="020B0503020204020204" pitchFamily="34" charset="-122"/>
                <a:ea typeface="微软雅黑" panose="020B0503020204020204" pitchFamily="34" charset="-122"/>
              </a:rPr>
              <a:t>28 </a:t>
            </a:r>
            <a:r>
              <a:rPr lang="zh-CN" altLang="en-US" sz="1995" b="1" dirty="0">
                <a:latin typeface="微软雅黑" panose="020B0503020204020204" pitchFamily="34" charset="-122"/>
                <a:ea typeface="微软雅黑" panose="020B0503020204020204" pitchFamily="34" charset="-122"/>
              </a:rPr>
              <a:t>位中的前 </a:t>
            </a:r>
            <a:r>
              <a:rPr lang="en-US" altLang="zh-CN" sz="1995" b="1" dirty="0">
                <a:latin typeface="微软雅黑" panose="020B0503020204020204" pitchFamily="34" charset="-122"/>
                <a:ea typeface="微软雅黑" panose="020B0503020204020204" pitchFamily="34" charset="-122"/>
              </a:rPr>
              <a:t>5 </a:t>
            </a:r>
            <a:r>
              <a:rPr lang="zh-CN" altLang="en-US" sz="1995" b="1" dirty="0">
                <a:latin typeface="微软雅黑" panose="020B0503020204020204" pitchFamily="34" charset="-122"/>
                <a:ea typeface="微软雅黑" panose="020B0503020204020204" pitchFamily="34" charset="-122"/>
              </a:rPr>
              <a:t>位不能用来构成以太网硬件地址。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3631" y="1941329"/>
            <a:ext cx="8031339" cy="3235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solidFill>
                <a:schemeClr val="tx1"/>
              </a:solidFill>
            </a:endParaRPr>
          </a:p>
        </p:txBody>
      </p:sp>
      <p:sp>
        <p:nvSpPr>
          <p:cNvPr id="3" name="AutoShape 5"/>
          <p:cNvSpPr>
            <a:spLocks noChangeArrowheads="1"/>
          </p:cNvSpPr>
          <p:nvPr/>
        </p:nvSpPr>
        <p:spPr bwMode="auto">
          <a:xfrm>
            <a:off x="543631" y="1484865"/>
            <a:ext cx="8031339"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4" name="Rectangle 6"/>
          <p:cNvSpPr>
            <a:spLocks noChangeArrowheads="1"/>
          </p:cNvSpPr>
          <p:nvPr/>
        </p:nvSpPr>
        <p:spPr bwMode="auto">
          <a:xfrm>
            <a:off x="1936574" y="1451746"/>
            <a:ext cx="5245453"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995" b="1" dirty="0">
                <a:solidFill>
                  <a:schemeClr val="bg1"/>
                </a:solidFill>
                <a:latin typeface="微软雅黑" panose="020B0503020204020204" pitchFamily="34" charset="-122"/>
                <a:ea typeface="微软雅黑" panose="020B0503020204020204" pitchFamily="34" charset="-122"/>
              </a:rPr>
              <a:t>D </a:t>
            </a:r>
            <a:r>
              <a:rPr lang="zh-CN" altLang="en-US" sz="1995" b="1" dirty="0">
                <a:solidFill>
                  <a:schemeClr val="bg1"/>
                </a:solidFill>
                <a:latin typeface="微软雅黑" panose="020B0503020204020204" pitchFamily="34" charset="-122"/>
                <a:ea typeface="微软雅黑" panose="020B0503020204020204" pitchFamily="34" charset="-122"/>
              </a:rPr>
              <a:t>类 </a:t>
            </a:r>
            <a:r>
              <a:rPr lang="en-US" altLang="zh-CN" sz="1995" b="1" dirty="0">
                <a:solidFill>
                  <a:schemeClr val="bg1"/>
                </a:solidFill>
                <a:latin typeface="微软雅黑" panose="020B0503020204020204" pitchFamily="34" charset="-122"/>
                <a:ea typeface="微软雅黑" panose="020B0503020204020204" pitchFamily="34" charset="-122"/>
              </a:rPr>
              <a:t>IP </a:t>
            </a:r>
            <a:r>
              <a:rPr lang="zh-CN" altLang="en-US" sz="1995" b="1" dirty="0">
                <a:solidFill>
                  <a:schemeClr val="bg1"/>
                </a:solidFill>
                <a:latin typeface="微软雅黑" panose="020B0503020204020204" pitchFamily="34" charset="-122"/>
                <a:ea typeface="微软雅黑" panose="020B0503020204020204" pitchFamily="34" charset="-122"/>
              </a:rPr>
              <a:t>地址与</a:t>
            </a:r>
            <a:r>
              <a:rPr lang="zh-CN" altLang="en-US" sz="1995" b="1" dirty="0">
                <a:solidFill>
                  <a:schemeClr val="bg1"/>
                </a:solidFill>
                <a:latin typeface="微软雅黑" panose="020B0503020204020204" pitchFamily="34" charset="-122"/>
                <a:ea typeface="微软雅黑" panose="020B0503020204020204" pitchFamily="34" charset="-122"/>
              </a:rPr>
              <a:t>以太网多播地址的映射关系 </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308050" y="2089114"/>
            <a:ext cx="6306754" cy="2809410"/>
            <a:chOff x="1275139" y="2040740"/>
            <a:chExt cx="7592623" cy="3382229"/>
          </a:xfrm>
        </p:grpSpPr>
        <p:sp>
          <p:nvSpPr>
            <p:cNvPr id="6" name="Rectangle 3"/>
            <p:cNvSpPr>
              <a:spLocks noChangeArrowheads="1"/>
            </p:cNvSpPr>
            <p:nvPr/>
          </p:nvSpPr>
          <p:spPr bwMode="auto">
            <a:xfrm>
              <a:off x="1275139" y="4148206"/>
              <a:ext cx="7467600" cy="457200"/>
            </a:xfrm>
            <a:prstGeom prst="rect">
              <a:avLst/>
            </a:prstGeom>
            <a:solidFill>
              <a:srgbClr val="00FF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 name="Line 4"/>
            <p:cNvSpPr>
              <a:spLocks noChangeShapeType="1"/>
            </p:cNvSpPr>
            <p:nvPr/>
          </p:nvSpPr>
          <p:spPr bwMode="auto">
            <a:xfrm>
              <a:off x="14307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a:off x="15862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17418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18974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a:off x="20530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2" name="Line 9"/>
            <p:cNvSpPr>
              <a:spLocks noChangeShapeType="1"/>
            </p:cNvSpPr>
            <p:nvPr/>
          </p:nvSpPr>
          <p:spPr bwMode="auto">
            <a:xfrm>
              <a:off x="22085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23641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4" name="Line 11"/>
            <p:cNvSpPr>
              <a:spLocks noChangeShapeType="1"/>
            </p:cNvSpPr>
            <p:nvPr/>
          </p:nvSpPr>
          <p:spPr bwMode="auto">
            <a:xfrm>
              <a:off x="25197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26753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6" name="Line 13"/>
            <p:cNvSpPr>
              <a:spLocks noChangeShapeType="1"/>
            </p:cNvSpPr>
            <p:nvPr/>
          </p:nvSpPr>
          <p:spPr bwMode="auto">
            <a:xfrm>
              <a:off x="28308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a:off x="29864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a:off x="31420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a:off x="32976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34531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1" name="Line 18"/>
            <p:cNvSpPr>
              <a:spLocks noChangeShapeType="1"/>
            </p:cNvSpPr>
            <p:nvPr/>
          </p:nvSpPr>
          <p:spPr bwMode="auto">
            <a:xfrm>
              <a:off x="36087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bwMode="auto">
            <a:xfrm>
              <a:off x="37643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a:off x="39199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4" name="Line 21"/>
            <p:cNvSpPr>
              <a:spLocks noChangeShapeType="1"/>
            </p:cNvSpPr>
            <p:nvPr/>
          </p:nvSpPr>
          <p:spPr bwMode="auto">
            <a:xfrm>
              <a:off x="40754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5" name="Line 22"/>
            <p:cNvSpPr>
              <a:spLocks noChangeShapeType="1"/>
            </p:cNvSpPr>
            <p:nvPr/>
          </p:nvSpPr>
          <p:spPr bwMode="auto">
            <a:xfrm>
              <a:off x="42310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6" name="Line 23"/>
            <p:cNvSpPr>
              <a:spLocks noChangeShapeType="1"/>
            </p:cNvSpPr>
            <p:nvPr/>
          </p:nvSpPr>
          <p:spPr bwMode="auto">
            <a:xfrm>
              <a:off x="43866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7" name="Line 24"/>
            <p:cNvSpPr>
              <a:spLocks noChangeShapeType="1"/>
            </p:cNvSpPr>
            <p:nvPr/>
          </p:nvSpPr>
          <p:spPr bwMode="auto">
            <a:xfrm>
              <a:off x="45422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a:off x="46977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48533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50089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5170864" y="4170431"/>
              <a:ext cx="3563938" cy="42545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164514" y="4148206"/>
              <a:ext cx="0" cy="4572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3" name="Line 30"/>
            <p:cNvSpPr>
              <a:spLocks noChangeShapeType="1"/>
            </p:cNvSpPr>
            <p:nvPr/>
          </p:nvSpPr>
          <p:spPr bwMode="auto">
            <a:xfrm>
              <a:off x="53200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54756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56312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6" name="Line 33"/>
            <p:cNvSpPr>
              <a:spLocks noChangeShapeType="1"/>
            </p:cNvSpPr>
            <p:nvPr/>
          </p:nvSpPr>
          <p:spPr bwMode="auto">
            <a:xfrm>
              <a:off x="57868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59423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8" name="Line 35"/>
            <p:cNvSpPr>
              <a:spLocks noChangeShapeType="1"/>
            </p:cNvSpPr>
            <p:nvPr/>
          </p:nvSpPr>
          <p:spPr bwMode="auto">
            <a:xfrm>
              <a:off x="60979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39" name="Line 36"/>
            <p:cNvSpPr>
              <a:spLocks noChangeShapeType="1"/>
            </p:cNvSpPr>
            <p:nvPr/>
          </p:nvSpPr>
          <p:spPr bwMode="auto">
            <a:xfrm>
              <a:off x="62535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64091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1" name="Line 38"/>
            <p:cNvSpPr>
              <a:spLocks noChangeShapeType="1"/>
            </p:cNvSpPr>
            <p:nvPr/>
          </p:nvSpPr>
          <p:spPr bwMode="auto">
            <a:xfrm>
              <a:off x="65646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2" name="Line 39"/>
            <p:cNvSpPr>
              <a:spLocks noChangeShapeType="1"/>
            </p:cNvSpPr>
            <p:nvPr/>
          </p:nvSpPr>
          <p:spPr bwMode="auto">
            <a:xfrm>
              <a:off x="67202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3" name="Line 40"/>
            <p:cNvSpPr>
              <a:spLocks noChangeShapeType="1"/>
            </p:cNvSpPr>
            <p:nvPr/>
          </p:nvSpPr>
          <p:spPr bwMode="auto">
            <a:xfrm>
              <a:off x="68758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4" name="Line 41"/>
            <p:cNvSpPr>
              <a:spLocks noChangeShapeType="1"/>
            </p:cNvSpPr>
            <p:nvPr/>
          </p:nvSpPr>
          <p:spPr bwMode="auto">
            <a:xfrm>
              <a:off x="70314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a:off x="71869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a:off x="73425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74981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76537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49" name="Line 46"/>
            <p:cNvSpPr>
              <a:spLocks noChangeShapeType="1"/>
            </p:cNvSpPr>
            <p:nvPr/>
          </p:nvSpPr>
          <p:spPr bwMode="auto">
            <a:xfrm>
              <a:off x="78092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9648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1" name="Line 48"/>
            <p:cNvSpPr>
              <a:spLocks noChangeShapeType="1"/>
            </p:cNvSpPr>
            <p:nvPr/>
          </p:nvSpPr>
          <p:spPr bwMode="auto">
            <a:xfrm>
              <a:off x="812043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2" name="Line 49"/>
            <p:cNvSpPr>
              <a:spLocks noChangeShapeType="1"/>
            </p:cNvSpPr>
            <p:nvPr/>
          </p:nvSpPr>
          <p:spPr bwMode="auto">
            <a:xfrm>
              <a:off x="827601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3" name="Line 50"/>
            <p:cNvSpPr>
              <a:spLocks noChangeShapeType="1"/>
            </p:cNvSpPr>
            <p:nvPr/>
          </p:nvSpPr>
          <p:spPr bwMode="auto">
            <a:xfrm>
              <a:off x="8431589"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4" name="Line 51"/>
            <p:cNvSpPr>
              <a:spLocks noChangeShapeType="1"/>
            </p:cNvSpPr>
            <p:nvPr/>
          </p:nvSpPr>
          <p:spPr bwMode="auto">
            <a:xfrm>
              <a:off x="8587164" y="41482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5" name="Rectangle 52"/>
            <p:cNvSpPr>
              <a:spLocks noChangeArrowheads="1"/>
            </p:cNvSpPr>
            <p:nvPr/>
          </p:nvSpPr>
          <p:spPr bwMode="auto">
            <a:xfrm>
              <a:off x="13529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6" name="Rectangle 53"/>
            <p:cNvSpPr>
              <a:spLocks noChangeArrowheads="1"/>
            </p:cNvSpPr>
            <p:nvPr/>
          </p:nvSpPr>
          <p:spPr bwMode="auto">
            <a:xfrm>
              <a:off x="19752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7" name="Rectangle 54"/>
            <p:cNvSpPr>
              <a:spLocks noChangeArrowheads="1"/>
            </p:cNvSpPr>
            <p:nvPr/>
          </p:nvSpPr>
          <p:spPr bwMode="auto">
            <a:xfrm>
              <a:off x="25975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8" name="Rectangle 55"/>
            <p:cNvSpPr>
              <a:spLocks noChangeArrowheads="1"/>
            </p:cNvSpPr>
            <p:nvPr/>
          </p:nvSpPr>
          <p:spPr bwMode="auto">
            <a:xfrm>
              <a:off x="32198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59" name="Rectangle 56"/>
            <p:cNvSpPr>
              <a:spLocks noChangeArrowheads="1"/>
            </p:cNvSpPr>
            <p:nvPr/>
          </p:nvSpPr>
          <p:spPr bwMode="auto">
            <a:xfrm>
              <a:off x="38421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0" name="Rectangle 57"/>
            <p:cNvSpPr>
              <a:spLocks noChangeArrowheads="1"/>
            </p:cNvSpPr>
            <p:nvPr/>
          </p:nvSpPr>
          <p:spPr bwMode="auto">
            <a:xfrm>
              <a:off x="4464427" y="4224406"/>
              <a:ext cx="466725"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1" name="Rectangle 58"/>
            <p:cNvSpPr>
              <a:spLocks noChangeArrowheads="1"/>
            </p:cNvSpPr>
            <p:nvPr/>
          </p:nvSpPr>
          <p:spPr bwMode="auto">
            <a:xfrm>
              <a:off x="5172452" y="4224406"/>
              <a:ext cx="381000"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2" name="Rectangle 59"/>
            <p:cNvSpPr>
              <a:spLocks noChangeArrowheads="1"/>
            </p:cNvSpPr>
            <p:nvPr/>
          </p:nvSpPr>
          <p:spPr bwMode="auto">
            <a:xfrm>
              <a:off x="5709027" y="4224406"/>
              <a:ext cx="466725"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3" name="Rectangle 60"/>
            <p:cNvSpPr>
              <a:spLocks noChangeArrowheads="1"/>
            </p:cNvSpPr>
            <p:nvPr/>
          </p:nvSpPr>
          <p:spPr bwMode="auto">
            <a:xfrm>
              <a:off x="6331327" y="4224406"/>
              <a:ext cx="466725"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4" name="Rectangle 61"/>
            <p:cNvSpPr>
              <a:spLocks noChangeArrowheads="1"/>
            </p:cNvSpPr>
            <p:nvPr/>
          </p:nvSpPr>
          <p:spPr bwMode="auto">
            <a:xfrm>
              <a:off x="6953627" y="4224406"/>
              <a:ext cx="466725"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5" name="Rectangle 62"/>
            <p:cNvSpPr>
              <a:spLocks noChangeArrowheads="1"/>
            </p:cNvSpPr>
            <p:nvPr/>
          </p:nvSpPr>
          <p:spPr bwMode="auto">
            <a:xfrm>
              <a:off x="7575927" y="4224406"/>
              <a:ext cx="466725"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6" name="Rectangle 63"/>
            <p:cNvSpPr>
              <a:spLocks noChangeArrowheads="1"/>
            </p:cNvSpPr>
            <p:nvPr/>
          </p:nvSpPr>
          <p:spPr bwMode="auto">
            <a:xfrm>
              <a:off x="8198227" y="4224406"/>
              <a:ext cx="466725"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7" name="Rectangle 64"/>
            <p:cNvSpPr>
              <a:spLocks noChangeArrowheads="1"/>
            </p:cNvSpPr>
            <p:nvPr/>
          </p:nvSpPr>
          <p:spPr bwMode="auto">
            <a:xfrm>
              <a:off x="1819652" y="4262506"/>
              <a:ext cx="155575" cy="2286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8" name="Rectangle 65"/>
            <p:cNvSpPr>
              <a:spLocks noChangeArrowheads="1"/>
            </p:cNvSpPr>
            <p:nvPr/>
          </p:nvSpPr>
          <p:spPr bwMode="auto">
            <a:xfrm>
              <a:off x="3064252" y="4262506"/>
              <a:ext cx="155575" cy="2286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69" name="Rectangle 66"/>
            <p:cNvSpPr>
              <a:spLocks noChangeArrowheads="1"/>
            </p:cNvSpPr>
            <p:nvPr/>
          </p:nvSpPr>
          <p:spPr bwMode="auto">
            <a:xfrm>
              <a:off x="4321552" y="4262506"/>
              <a:ext cx="155575" cy="2286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0" name="Rectangle 67"/>
            <p:cNvSpPr>
              <a:spLocks noChangeArrowheads="1"/>
            </p:cNvSpPr>
            <p:nvPr/>
          </p:nvSpPr>
          <p:spPr bwMode="auto">
            <a:xfrm>
              <a:off x="5540752" y="4262506"/>
              <a:ext cx="155575"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1" name="Rectangle 68"/>
            <p:cNvSpPr>
              <a:spLocks noChangeArrowheads="1"/>
            </p:cNvSpPr>
            <p:nvPr/>
          </p:nvSpPr>
          <p:spPr bwMode="auto">
            <a:xfrm>
              <a:off x="6759952" y="4262506"/>
              <a:ext cx="155575"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2" name="Rectangle 69"/>
            <p:cNvSpPr>
              <a:spLocks noChangeArrowheads="1"/>
            </p:cNvSpPr>
            <p:nvPr/>
          </p:nvSpPr>
          <p:spPr bwMode="auto">
            <a:xfrm>
              <a:off x="8082339" y="4262506"/>
              <a:ext cx="155575"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3" name="Rectangle 70"/>
            <p:cNvSpPr>
              <a:spLocks noChangeArrowheads="1"/>
            </p:cNvSpPr>
            <p:nvPr/>
          </p:nvSpPr>
          <p:spPr bwMode="auto">
            <a:xfrm>
              <a:off x="3764339" y="2852806"/>
              <a:ext cx="4965700" cy="457200"/>
            </a:xfrm>
            <a:prstGeom prst="rect">
              <a:avLst/>
            </a:prstGeom>
            <a:solidFill>
              <a:srgbClr val="00FF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4" name="Line 71"/>
            <p:cNvSpPr>
              <a:spLocks noChangeShapeType="1"/>
            </p:cNvSpPr>
            <p:nvPr/>
          </p:nvSpPr>
          <p:spPr bwMode="auto">
            <a:xfrm>
              <a:off x="391991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5" name="Line 72"/>
            <p:cNvSpPr>
              <a:spLocks noChangeShapeType="1"/>
            </p:cNvSpPr>
            <p:nvPr/>
          </p:nvSpPr>
          <p:spPr bwMode="auto">
            <a:xfrm>
              <a:off x="407548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6" name="Line 73"/>
            <p:cNvSpPr>
              <a:spLocks noChangeShapeType="1"/>
            </p:cNvSpPr>
            <p:nvPr/>
          </p:nvSpPr>
          <p:spPr bwMode="auto">
            <a:xfrm>
              <a:off x="422947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7" name="Line 74"/>
            <p:cNvSpPr>
              <a:spLocks noChangeShapeType="1"/>
            </p:cNvSpPr>
            <p:nvPr/>
          </p:nvSpPr>
          <p:spPr bwMode="auto">
            <a:xfrm>
              <a:off x="438505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8" name="Line 75"/>
            <p:cNvSpPr>
              <a:spLocks noChangeShapeType="1"/>
            </p:cNvSpPr>
            <p:nvPr/>
          </p:nvSpPr>
          <p:spPr bwMode="auto">
            <a:xfrm>
              <a:off x="454062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79" name="Line 76"/>
            <p:cNvSpPr>
              <a:spLocks noChangeShapeType="1"/>
            </p:cNvSpPr>
            <p:nvPr/>
          </p:nvSpPr>
          <p:spPr bwMode="auto">
            <a:xfrm>
              <a:off x="469620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0" name="Line 77"/>
            <p:cNvSpPr>
              <a:spLocks noChangeShapeType="1"/>
            </p:cNvSpPr>
            <p:nvPr/>
          </p:nvSpPr>
          <p:spPr bwMode="auto">
            <a:xfrm>
              <a:off x="485018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1" name="Line 78"/>
            <p:cNvSpPr>
              <a:spLocks noChangeShapeType="1"/>
            </p:cNvSpPr>
            <p:nvPr/>
          </p:nvSpPr>
          <p:spPr bwMode="auto">
            <a:xfrm>
              <a:off x="500576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2" name="Line 79"/>
            <p:cNvSpPr>
              <a:spLocks noChangeShapeType="1"/>
            </p:cNvSpPr>
            <p:nvPr/>
          </p:nvSpPr>
          <p:spPr bwMode="auto">
            <a:xfrm>
              <a:off x="516133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3" name="Rectangle 80"/>
            <p:cNvSpPr>
              <a:spLocks noChangeArrowheads="1"/>
            </p:cNvSpPr>
            <p:nvPr/>
          </p:nvSpPr>
          <p:spPr bwMode="auto">
            <a:xfrm>
              <a:off x="5161339" y="2871856"/>
              <a:ext cx="3562350" cy="428625"/>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4" name="Line 81"/>
            <p:cNvSpPr>
              <a:spLocks noChangeShapeType="1"/>
            </p:cNvSpPr>
            <p:nvPr/>
          </p:nvSpPr>
          <p:spPr bwMode="auto">
            <a:xfrm>
              <a:off x="531691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5" name="Line 82"/>
            <p:cNvSpPr>
              <a:spLocks noChangeShapeType="1"/>
            </p:cNvSpPr>
            <p:nvPr/>
          </p:nvSpPr>
          <p:spPr bwMode="auto">
            <a:xfrm>
              <a:off x="547090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6" name="Line 83"/>
            <p:cNvSpPr>
              <a:spLocks noChangeShapeType="1"/>
            </p:cNvSpPr>
            <p:nvPr/>
          </p:nvSpPr>
          <p:spPr bwMode="auto">
            <a:xfrm>
              <a:off x="562647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7" name="Line 84"/>
            <p:cNvSpPr>
              <a:spLocks noChangeShapeType="1"/>
            </p:cNvSpPr>
            <p:nvPr/>
          </p:nvSpPr>
          <p:spPr bwMode="auto">
            <a:xfrm>
              <a:off x="578205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8" name="Line 85"/>
            <p:cNvSpPr>
              <a:spLocks noChangeShapeType="1"/>
            </p:cNvSpPr>
            <p:nvPr/>
          </p:nvSpPr>
          <p:spPr bwMode="auto">
            <a:xfrm>
              <a:off x="593762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89" name="Line 86"/>
            <p:cNvSpPr>
              <a:spLocks noChangeShapeType="1"/>
            </p:cNvSpPr>
            <p:nvPr/>
          </p:nvSpPr>
          <p:spPr bwMode="auto">
            <a:xfrm>
              <a:off x="609161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0" name="Line 87"/>
            <p:cNvSpPr>
              <a:spLocks noChangeShapeType="1"/>
            </p:cNvSpPr>
            <p:nvPr/>
          </p:nvSpPr>
          <p:spPr bwMode="auto">
            <a:xfrm>
              <a:off x="624718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1" name="Line 88"/>
            <p:cNvSpPr>
              <a:spLocks noChangeShapeType="1"/>
            </p:cNvSpPr>
            <p:nvPr/>
          </p:nvSpPr>
          <p:spPr bwMode="auto">
            <a:xfrm>
              <a:off x="640276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2" name="Line 89"/>
            <p:cNvSpPr>
              <a:spLocks noChangeShapeType="1"/>
            </p:cNvSpPr>
            <p:nvPr/>
          </p:nvSpPr>
          <p:spPr bwMode="auto">
            <a:xfrm>
              <a:off x="655833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3" name="Line 90"/>
            <p:cNvSpPr>
              <a:spLocks noChangeShapeType="1"/>
            </p:cNvSpPr>
            <p:nvPr/>
          </p:nvSpPr>
          <p:spPr bwMode="auto">
            <a:xfrm>
              <a:off x="671232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4" name="Line 91"/>
            <p:cNvSpPr>
              <a:spLocks noChangeShapeType="1"/>
            </p:cNvSpPr>
            <p:nvPr/>
          </p:nvSpPr>
          <p:spPr bwMode="auto">
            <a:xfrm>
              <a:off x="686790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5" name="Line 92"/>
            <p:cNvSpPr>
              <a:spLocks noChangeShapeType="1"/>
            </p:cNvSpPr>
            <p:nvPr/>
          </p:nvSpPr>
          <p:spPr bwMode="auto">
            <a:xfrm>
              <a:off x="702347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6" name="Line 93"/>
            <p:cNvSpPr>
              <a:spLocks noChangeShapeType="1"/>
            </p:cNvSpPr>
            <p:nvPr/>
          </p:nvSpPr>
          <p:spPr bwMode="auto">
            <a:xfrm>
              <a:off x="717905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7" name="Line 94"/>
            <p:cNvSpPr>
              <a:spLocks noChangeShapeType="1"/>
            </p:cNvSpPr>
            <p:nvPr/>
          </p:nvSpPr>
          <p:spPr bwMode="auto">
            <a:xfrm>
              <a:off x="733303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8" name="Line 95"/>
            <p:cNvSpPr>
              <a:spLocks noChangeShapeType="1"/>
            </p:cNvSpPr>
            <p:nvPr/>
          </p:nvSpPr>
          <p:spPr bwMode="auto">
            <a:xfrm>
              <a:off x="748861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99" name="Line 96"/>
            <p:cNvSpPr>
              <a:spLocks noChangeShapeType="1"/>
            </p:cNvSpPr>
            <p:nvPr/>
          </p:nvSpPr>
          <p:spPr bwMode="auto">
            <a:xfrm>
              <a:off x="7644189"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0" name="Line 97"/>
            <p:cNvSpPr>
              <a:spLocks noChangeShapeType="1"/>
            </p:cNvSpPr>
            <p:nvPr/>
          </p:nvSpPr>
          <p:spPr bwMode="auto">
            <a:xfrm>
              <a:off x="779976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1" name="Line 98"/>
            <p:cNvSpPr>
              <a:spLocks noChangeShapeType="1"/>
            </p:cNvSpPr>
            <p:nvPr/>
          </p:nvSpPr>
          <p:spPr bwMode="auto">
            <a:xfrm>
              <a:off x="795375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2" name="Line 99"/>
            <p:cNvSpPr>
              <a:spLocks noChangeShapeType="1"/>
            </p:cNvSpPr>
            <p:nvPr/>
          </p:nvSpPr>
          <p:spPr bwMode="auto">
            <a:xfrm>
              <a:off x="810932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3" name="Line 100"/>
            <p:cNvSpPr>
              <a:spLocks noChangeShapeType="1"/>
            </p:cNvSpPr>
            <p:nvPr/>
          </p:nvSpPr>
          <p:spPr bwMode="auto">
            <a:xfrm>
              <a:off x="8264902"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4" name="Line 101"/>
            <p:cNvSpPr>
              <a:spLocks noChangeShapeType="1"/>
            </p:cNvSpPr>
            <p:nvPr/>
          </p:nvSpPr>
          <p:spPr bwMode="auto">
            <a:xfrm>
              <a:off x="8420477"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5" name="Line 102"/>
            <p:cNvSpPr>
              <a:spLocks noChangeShapeType="1"/>
            </p:cNvSpPr>
            <p:nvPr/>
          </p:nvSpPr>
          <p:spPr bwMode="auto">
            <a:xfrm>
              <a:off x="8574464" y="2852806"/>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6" name="Rectangle 103"/>
            <p:cNvSpPr>
              <a:spLocks noChangeArrowheads="1"/>
            </p:cNvSpPr>
            <p:nvPr/>
          </p:nvSpPr>
          <p:spPr bwMode="auto">
            <a:xfrm>
              <a:off x="3842127" y="2929006"/>
              <a:ext cx="465137"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7" name="Rectangle 104"/>
            <p:cNvSpPr>
              <a:spLocks noChangeArrowheads="1"/>
            </p:cNvSpPr>
            <p:nvPr/>
          </p:nvSpPr>
          <p:spPr bwMode="auto">
            <a:xfrm>
              <a:off x="5159752" y="2929006"/>
              <a:ext cx="388937"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8" name="Rectangle 105"/>
            <p:cNvSpPr>
              <a:spLocks noChangeArrowheads="1"/>
            </p:cNvSpPr>
            <p:nvPr/>
          </p:nvSpPr>
          <p:spPr bwMode="auto">
            <a:xfrm>
              <a:off x="4462839" y="2929006"/>
              <a:ext cx="465138" cy="3048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09" name="Rectangle 106"/>
            <p:cNvSpPr>
              <a:spLocks noChangeArrowheads="1"/>
            </p:cNvSpPr>
            <p:nvPr/>
          </p:nvSpPr>
          <p:spPr bwMode="auto">
            <a:xfrm>
              <a:off x="5704264" y="2929006"/>
              <a:ext cx="465138"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0" name="Rectangle 107"/>
            <p:cNvSpPr>
              <a:spLocks noChangeArrowheads="1"/>
            </p:cNvSpPr>
            <p:nvPr/>
          </p:nvSpPr>
          <p:spPr bwMode="auto">
            <a:xfrm>
              <a:off x="6324977" y="2929006"/>
              <a:ext cx="465137"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1" name="Rectangle 108"/>
            <p:cNvSpPr>
              <a:spLocks noChangeArrowheads="1"/>
            </p:cNvSpPr>
            <p:nvPr/>
          </p:nvSpPr>
          <p:spPr bwMode="auto">
            <a:xfrm>
              <a:off x="6945689" y="2929006"/>
              <a:ext cx="465138"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2" name="Rectangle 109"/>
            <p:cNvSpPr>
              <a:spLocks noChangeArrowheads="1"/>
            </p:cNvSpPr>
            <p:nvPr/>
          </p:nvSpPr>
          <p:spPr bwMode="auto">
            <a:xfrm>
              <a:off x="7566402" y="2929006"/>
              <a:ext cx="465137"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3" name="Rectangle 110"/>
            <p:cNvSpPr>
              <a:spLocks noChangeArrowheads="1"/>
            </p:cNvSpPr>
            <p:nvPr/>
          </p:nvSpPr>
          <p:spPr bwMode="auto">
            <a:xfrm>
              <a:off x="8187114" y="2929006"/>
              <a:ext cx="465138" cy="3048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4" name="Rectangle 111"/>
            <p:cNvSpPr>
              <a:spLocks noChangeArrowheads="1"/>
            </p:cNvSpPr>
            <p:nvPr/>
          </p:nvSpPr>
          <p:spPr bwMode="auto">
            <a:xfrm>
              <a:off x="4319964" y="2967106"/>
              <a:ext cx="155575" cy="228600"/>
            </a:xfrm>
            <a:prstGeom prst="rect">
              <a:avLst/>
            </a:prstGeom>
            <a:solidFill>
              <a:srgbClr val="00FF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5" name="Rectangle 112"/>
            <p:cNvSpPr>
              <a:spLocks noChangeArrowheads="1"/>
            </p:cNvSpPr>
            <p:nvPr/>
          </p:nvSpPr>
          <p:spPr bwMode="auto">
            <a:xfrm>
              <a:off x="5535989" y="2967106"/>
              <a:ext cx="155575"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6" name="Rectangle 113"/>
            <p:cNvSpPr>
              <a:spLocks noChangeArrowheads="1"/>
            </p:cNvSpPr>
            <p:nvPr/>
          </p:nvSpPr>
          <p:spPr bwMode="auto">
            <a:xfrm>
              <a:off x="6752014" y="2967106"/>
              <a:ext cx="153988"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17" name="Rectangle 114"/>
            <p:cNvSpPr>
              <a:spLocks noChangeArrowheads="1"/>
            </p:cNvSpPr>
            <p:nvPr/>
          </p:nvSpPr>
          <p:spPr bwMode="auto">
            <a:xfrm>
              <a:off x="8071227" y="2967106"/>
              <a:ext cx="153987" cy="228600"/>
            </a:xfrm>
            <a:prstGeom prst="rect">
              <a:avLst/>
            </a:prstGeom>
            <a:solidFill>
              <a:srgbClr val="FF66FF"/>
            </a:solidFill>
            <a:ln>
              <a:noFill/>
            </a:ln>
            <a:effec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21" name="Text Box 118"/>
            <p:cNvSpPr txBox="1">
              <a:spLocks noChangeArrowheads="1"/>
            </p:cNvSpPr>
            <p:nvPr/>
          </p:nvSpPr>
          <p:spPr bwMode="auto">
            <a:xfrm>
              <a:off x="4914945" y="4188854"/>
              <a:ext cx="354489" cy="36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solidFill>
                    <a:srgbClr val="CC00CC"/>
                  </a:solidFill>
                  <a:latin typeface="微软雅黑" panose="020B0503020204020204" pitchFamily="34" charset="-122"/>
                  <a:ea typeface="微软雅黑" panose="020B0503020204020204" pitchFamily="34" charset="-122"/>
                </a:rPr>
                <a:t>0</a:t>
              </a:r>
              <a:endParaRPr kumimoji="1" lang="en-US" altLang="zh-CN" sz="1395" b="1" dirty="0">
                <a:solidFill>
                  <a:srgbClr val="CC00CC"/>
                </a:solidFill>
                <a:latin typeface="微软雅黑" panose="020B0503020204020204" pitchFamily="34" charset="-122"/>
                <a:ea typeface="微软雅黑" panose="020B0503020204020204" pitchFamily="34" charset="-122"/>
              </a:endParaRPr>
            </a:p>
          </p:txBody>
        </p:sp>
        <p:sp>
          <p:nvSpPr>
            <p:cNvPr id="123" name="Line 120"/>
            <p:cNvSpPr>
              <a:spLocks noChangeShapeType="1"/>
            </p:cNvSpPr>
            <p:nvPr/>
          </p:nvSpPr>
          <p:spPr bwMode="auto">
            <a:xfrm>
              <a:off x="5161339" y="3386206"/>
              <a:ext cx="0" cy="762000"/>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24" name="Line 121"/>
            <p:cNvSpPr>
              <a:spLocks noChangeShapeType="1"/>
            </p:cNvSpPr>
            <p:nvPr/>
          </p:nvSpPr>
          <p:spPr bwMode="auto">
            <a:xfrm>
              <a:off x="8742739" y="3386206"/>
              <a:ext cx="0" cy="762000"/>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25" name="Text Box 122"/>
            <p:cNvSpPr txBox="1">
              <a:spLocks noChangeArrowheads="1"/>
            </p:cNvSpPr>
            <p:nvPr/>
          </p:nvSpPr>
          <p:spPr bwMode="auto">
            <a:xfrm>
              <a:off x="3643774" y="2521407"/>
              <a:ext cx="335245"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0</a:t>
              </a:r>
              <a:endParaRPr kumimoji="1" lang="en-US" altLang="zh-CN" sz="1195" b="1" dirty="0">
                <a:latin typeface="微软雅黑" panose="020B0503020204020204" pitchFamily="34" charset="-122"/>
                <a:ea typeface="微软雅黑" panose="020B0503020204020204" pitchFamily="34" charset="-122"/>
              </a:endParaRPr>
            </a:p>
          </p:txBody>
        </p:sp>
        <p:sp>
          <p:nvSpPr>
            <p:cNvPr id="126" name="Text Box 123"/>
            <p:cNvSpPr txBox="1">
              <a:spLocks noChangeArrowheads="1"/>
            </p:cNvSpPr>
            <p:nvPr/>
          </p:nvSpPr>
          <p:spPr bwMode="auto">
            <a:xfrm>
              <a:off x="4888374" y="2521407"/>
              <a:ext cx="335245"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8</a:t>
              </a:r>
              <a:endParaRPr kumimoji="1" lang="en-US" altLang="zh-CN" sz="1195" b="1">
                <a:latin typeface="微软雅黑" panose="020B0503020204020204" pitchFamily="34" charset="-122"/>
                <a:ea typeface="微软雅黑" panose="020B0503020204020204" pitchFamily="34" charset="-122"/>
              </a:endParaRPr>
            </a:p>
          </p:txBody>
        </p:sp>
        <p:sp>
          <p:nvSpPr>
            <p:cNvPr id="127" name="Text Box 124"/>
            <p:cNvSpPr txBox="1">
              <a:spLocks noChangeArrowheads="1"/>
            </p:cNvSpPr>
            <p:nvPr/>
          </p:nvSpPr>
          <p:spPr bwMode="auto">
            <a:xfrm>
              <a:off x="6120273" y="2521407"/>
              <a:ext cx="448787"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16</a:t>
              </a:r>
              <a:endParaRPr kumimoji="1" lang="en-US" altLang="zh-CN" sz="1195" b="1">
                <a:latin typeface="微软雅黑" panose="020B0503020204020204" pitchFamily="34" charset="-122"/>
                <a:ea typeface="微软雅黑" panose="020B0503020204020204" pitchFamily="34" charset="-122"/>
              </a:endParaRPr>
            </a:p>
          </p:txBody>
        </p:sp>
        <p:sp>
          <p:nvSpPr>
            <p:cNvPr id="128" name="Text Box 125"/>
            <p:cNvSpPr txBox="1">
              <a:spLocks noChangeArrowheads="1"/>
            </p:cNvSpPr>
            <p:nvPr/>
          </p:nvSpPr>
          <p:spPr bwMode="auto">
            <a:xfrm>
              <a:off x="7339475" y="2521407"/>
              <a:ext cx="448787"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24</a:t>
              </a:r>
              <a:endParaRPr kumimoji="1" lang="en-US" altLang="zh-CN" sz="1195" b="1">
                <a:latin typeface="微软雅黑" panose="020B0503020204020204" pitchFamily="34" charset="-122"/>
                <a:ea typeface="微软雅黑" panose="020B0503020204020204" pitchFamily="34" charset="-122"/>
              </a:endParaRPr>
            </a:p>
          </p:txBody>
        </p:sp>
        <p:sp>
          <p:nvSpPr>
            <p:cNvPr id="129" name="Text Box 126"/>
            <p:cNvSpPr txBox="1">
              <a:spLocks noChangeArrowheads="1"/>
            </p:cNvSpPr>
            <p:nvPr/>
          </p:nvSpPr>
          <p:spPr bwMode="auto">
            <a:xfrm>
              <a:off x="8418975" y="2521407"/>
              <a:ext cx="448787"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31</a:t>
              </a:r>
              <a:endParaRPr kumimoji="1" lang="en-US" altLang="zh-CN" sz="1195" b="1">
                <a:latin typeface="微软雅黑" panose="020B0503020204020204" pitchFamily="34" charset="-122"/>
                <a:ea typeface="微软雅黑" panose="020B0503020204020204" pitchFamily="34" charset="-122"/>
              </a:endParaRPr>
            </a:p>
          </p:txBody>
        </p:sp>
        <p:sp>
          <p:nvSpPr>
            <p:cNvPr id="130" name="Text Box 127"/>
            <p:cNvSpPr txBox="1">
              <a:spLocks noChangeArrowheads="1"/>
            </p:cNvSpPr>
            <p:nvPr/>
          </p:nvSpPr>
          <p:spPr bwMode="auto">
            <a:xfrm>
              <a:off x="1926014" y="2843281"/>
              <a:ext cx="1445665" cy="36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dirty="0">
                  <a:latin typeface="微软雅黑" panose="020B0503020204020204" pitchFamily="34" charset="-122"/>
                  <a:ea typeface="微软雅黑" panose="020B0503020204020204" pitchFamily="34" charset="-122"/>
                </a:rPr>
                <a:t>D </a:t>
              </a:r>
              <a:r>
                <a:rPr kumimoji="1" lang="zh-CN" altLang="zh-CN" sz="1395" b="1" dirty="0">
                  <a:latin typeface="微软雅黑" panose="020B0503020204020204" pitchFamily="34" charset="-122"/>
                  <a:ea typeface="微软雅黑" panose="020B0503020204020204" pitchFamily="34" charset="-122"/>
                </a:rPr>
                <a:t>类 </a:t>
              </a:r>
              <a:r>
                <a:rPr kumimoji="1" lang="en-US" altLang="zh-CN" sz="1395" b="1" dirty="0">
                  <a:latin typeface="微软雅黑" panose="020B0503020204020204" pitchFamily="34" charset="-122"/>
                  <a:ea typeface="微软雅黑" panose="020B0503020204020204" pitchFamily="34" charset="-122"/>
                </a:rPr>
                <a:t>IP </a:t>
              </a:r>
              <a:r>
                <a:rPr kumimoji="1" lang="zh-CN" altLang="zh-CN" sz="1395" b="1" dirty="0">
                  <a:latin typeface="微软雅黑" panose="020B0503020204020204" pitchFamily="34" charset="-122"/>
                  <a:ea typeface="微软雅黑" panose="020B0503020204020204" pitchFamily="34" charset="-122"/>
                </a:rPr>
                <a:t>地址</a:t>
              </a:r>
              <a:endParaRPr kumimoji="1" lang="zh-CN" altLang="en-US" sz="1395" b="1" dirty="0">
                <a:latin typeface="微软雅黑" panose="020B0503020204020204" pitchFamily="34" charset="-122"/>
                <a:ea typeface="微软雅黑" panose="020B0503020204020204" pitchFamily="34" charset="-122"/>
              </a:endParaRPr>
            </a:p>
          </p:txBody>
        </p:sp>
        <p:sp>
          <p:nvSpPr>
            <p:cNvPr id="131" name="Line 128"/>
            <p:cNvSpPr>
              <a:spLocks noChangeShapeType="1"/>
            </p:cNvSpPr>
            <p:nvPr/>
          </p:nvSpPr>
          <p:spPr bwMode="auto">
            <a:xfrm flipV="1">
              <a:off x="4386639" y="2395606"/>
              <a:ext cx="0" cy="3810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2" name="Line 129"/>
            <p:cNvSpPr>
              <a:spLocks noChangeShapeType="1"/>
            </p:cNvSpPr>
            <p:nvPr/>
          </p:nvSpPr>
          <p:spPr bwMode="auto">
            <a:xfrm flipV="1">
              <a:off x="5161339" y="2395606"/>
              <a:ext cx="0" cy="908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3" name="Line 130"/>
            <p:cNvSpPr>
              <a:spLocks noChangeShapeType="1"/>
            </p:cNvSpPr>
            <p:nvPr/>
          </p:nvSpPr>
          <p:spPr bwMode="auto">
            <a:xfrm>
              <a:off x="4399339" y="2471806"/>
              <a:ext cx="762000"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4" name="Line 131"/>
            <p:cNvSpPr>
              <a:spLocks noChangeShapeType="1"/>
            </p:cNvSpPr>
            <p:nvPr/>
          </p:nvSpPr>
          <p:spPr bwMode="auto">
            <a:xfrm>
              <a:off x="5170864" y="4870519"/>
              <a:ext cx="3581400"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5" name="Text Box 133"/>
            <p:cNvSpPr txBox="1">
              <a:spLocks noChangeArrowheads="1"/>
            </p:cNvSpPr>
            <p:nvPr/>
          </p:nvSpPr>
          <p:spPr bwMode="auto">
            <a:xfrm>
              <a:off x="5222327" y="2040740"/>
              <a:ext cx="1559209" cy="36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solidFill>
                    <a:srgbClr val="CC00CC"/>
                  </a:solidFill>
                  <a:latin typeface="微软雅黑" panose="020B0503020204020204" pitchFamily="34" charset="-122"/>
                  <a:ea typeface="微软雅黑" panose="020B0503020204020204" pitchFamily="34" charset="-122"/>
                </a:rPr>
                <a:t>这</a:t>
              </a:r>
              <a:r>
                <a:rPr kumimoji="1" lang="zh-CN" altLang="zh-CN" sz="1395" b="1" dirty="0">
                  <a:solidFill>
                    <a:srgbClr val="CC00CC"/>
                  </a:solidFill>
                  <a:latin typeface="微软雅黑" panose="020B0503020204020204" pitchFamily="34" charset="-122"/>
                  <a:ea typeface="微软雅黑" panose="020B0503020204020204" pitchFamily="34" charset="-122"/>
                </a:rPr>
                <a:t> 5</a:t>
              </a:r>
              <a:r>
                <a:rPr kumimoji="1" lang="en-US" altLang="zh-CN" sz="1395" b="1" dirty="0">
                  <a:solidFill>
                    <a:srgbClr val="CC00CC"/>
                  </a:solidFill>
                  <a:latin typeface="微软雅黑" panose="020B0503020204020204" pitchFamily="34" charset="-122"/>
                  <a:ea typeface="微软雅黑" panose="020B0503020204020204" pitchFamily="34" charset="-122"/>
                </a:rPr>
                <a:t> </a:t>
              </a:r>
              <a:r>
                <a:rPr kumimoji="1" lang="zh-CN" altLang="en-US" sz="1395" b="1" dirty="0">
                  <a:solidFill>
                    <a:srgbClr val="CC00CC"/>
                  </a:solidFill>
                  <a:latin typeface="微软雅黑" panose="020B0503020204020204" pitchFamily="34" charset="-122"/>
                  <a:ea typeface="微软雅黑" panose="020B0503020204020204" pitchFamily="34" charset="-122"/>
                </a:rPr>
                <a:t>位不使用</a:t>
              </a:r>
              <a:endParaRPr kumimoji="1" lang="zh-CN" altLang="en-US" sz="1395" b="1" dirty="0">
                <a:solidFill>
                  <a:srgbClr val="CC00CC"/>
                </a:solidFill>
                <a:latin typeface="微软雅黑" panose="020B0503020204020204" pitchFamily="34" charset="-122"/>
                <a:ea typeface="微软雅黑" panose="020B0503020204020204" pitchFamily="34" charset="-122"/>
              </a:endParaRPr>
            </a:p>
          </p:txBody>
        </p:sp>
        <p:sp>
          <p:nvSpPr>
            <p:cNvPr id="136" name="Arc 134"/>
            <p:cNvSpPr/>
            <p:nvPr/>
          </p:nvSpPr>
          <p:spPr bwMode="auto">
            <a:xfrm flipH="1">
              <a:off x="4781927" y="2243206"/>
              <a:ext cx="498475" cy="228600"/>
            </a:xfrm>
            <a:custGeom>
              <a:avLst/>
              <a:gdLst>
                <a:gd name="G0" fmla="+- 1956 0 0"/>
                <a:gd name="G1" fmla="+- 21600 0 0"/>
                <a:gd name="G2" fmla="+- 21600 0 0"/>
                <a:gd name="T0" fmla="*/ 0 w 23556"/>
                <a:gd name="T1" fmla="*/ 89 h 21600"/>
                <a:gd name="T2" fmla="*/ 23556 w 23556"/>
                <a:gd name="T3" fmla="*/ 21600 h 21600"/>
                <a:gd name="T4" fmla="*/ 1956 w 23556"/>
                <a:gd name="T5" fmla="*/ 21600 h 21600"/>
              </a:gdLst>
              <a:ahLst/>
              <a:cxnLst>
                <a:cxn ang="0">
                  <a:pos x="T0" y="T1"/>
                </a:cxn>
                <a:cxn ang="0">
                  <a:pos x="T2" y="T3"/>
                </a:cxn>
                <a:cxn ang="0">
                  <a:pos x="T4" y="T5"/>
                </a:cxn>
              </a:cxnLst>
              <a:rect l="0" t="0" r="r" b="b"/>
              <a:pathLst>
                <a:path w="23556" h="21600" fill="none" extrusionOk="0">
                  <a:moveTo>
                    <a:pt x="-1" y="88"/>
                  </a:moveTo>
                  <a:cubicBezTo>
                    <a:pt x="650" y="29"/>
                    <a:pt x="1302" y="-1"/>
                    <a:pt x="1956" y="0"/>
                  </a:cubicBezTo>
                  <a:cubicBezTo>
                    <a:pt x="13885" y="0"/>
                    <a:pt x="23556" y="9670"/>
                    <a:pt x="23556" y="21600"/>
                  </a:cubicBezTo>
                </a:path>
                <a:path w="23556" h="21600" stroke="0" extrusionOk="0">
                  <a:moveTo>
                    <a:pt x="-1" y="88"/>
                  </a:moveTo>
                  <a:cubicBezTo>
                    <a:pt x="650" y="29"/>
                    <a:pt x="1302" y="-1"/>
                    <a:pt x="1956" y="0"/>
                  </a:cubicBezTo>
                  <a:cubicBezTo>
                    <a:pt x="13885" y="0"/>
                    <a:pt x="23556" y="9670"/>
                    <a:pt x="23556" y="21600"/>
                  </a:cubicBezTo>
                  <a:lnTo>
                    <a:pt x="1956" y="21600"/>
                  </a:lnTo>
                  <a:close/>
                </a:path>
              </a:pathLst>
            </a:custGeom>
            <a:noFill/>
            <a:ln w="9525">
              <a:solidFill>
                <a:schemeClr val="tx1"/>
              </a:solidFill>
              <a:round/>
              <a:head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7" name="Line 135"/>
            <p:cNvSpPr>
              <a:spLocks noChangeShapeType="1"/>
            </p:cNvSpPr>
            <p:nvPr/>
          </p:nvSpPr>
          <p:spPr bwMode="auto">
            <a:xfrm>
              <a:off x="1275139" y="4681606"/>
              <a:ext cx="0" cy="741363"/>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8" name="Line 136"/>
            <p:cNvSpPr>
              <a:spLocks noChangeShapeType="1"/>
            </p:cNvSpPr>
            <p:nvPr/>
          </p:nvSpPr>
          <p:spPr bwMode="auto">
            <a:xfrm flipH="1">
              <a:off x="8737977" y="4681606"/>
              <a:ext cx="4762" cy="690563"/>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39" name="Line 137"/>
            <p:cNvSpPr>
              <a:spLocks noChangeShapeType="1"/>
            </p:cNvSpPr>
            <p:nvPr/>
          </p:nvSpPr>
          <p:spPr bwMode="auto">
            <a:xfrm>
              <a:off x="1287839" y="5245169"/>
              <a:ext cx="7467600"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40" name="Text Box 138"/>
            <p:cNvSpPr txBox="1">
              <a:spLocks noChangeArrowheads="1"/>
            </p:cNvSpPr>
            <p:nvPr/>
          </p:nvSpPr>
          <p:spPr bwMode="auto">
            <a:xfrm>
              <a:off x="4057607" y="5082046"/>
              <a:ext cx="1613096" cy="332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zh-CN" sz="1195" b="1" dirty="0">
                  <a:solidFill>
                    <a:srgbClr val="0000FF"/>
                  </a:solidFill>
                  <a:latin typeface="微软雅黑" panose="020B0503020204020204" pitchFamily="34" charset="-122"/>
                  <a:ea typeface="微软雅黑" panose="020B0503020204020204" pitchFamily="34" charset="-122"/>
                </a:rPr>
                <a:t>48 </a:t>
              </a:r>
              <a:r>
                <a:rPr kumimoji="1" lang="zh-CN" altLang="en-US" sz="1195" b="1" dirty="0">
                  <a:solidFill>
                    <a:srgbClr val="0000FF"/>
                  </a:solidFill>
                  <a:latin typeface="微软雅黑" panose="020B0503020204020204" pitchFamily="34" charset="-122"/>
                  <a:ea typeface="微软雅黑" panose="020B0503020204020204" pitchFamily="34" charset="-122"/>
                </a:rPr>
                <a:t>位</a:t>
              </a:r>
              <a:r>
                <a:rPr kumimoji="1" lang="zh-CN" altLang="zh-CN" sz="1195" b="1" dirty="0">
                  <a:solidFill>
                    <a:srgbClr val="0000FF"/>
                  </a:solidFill>
                  <a:latin typeface="微软雅黑" panose="020B0503020204020204" pitchFamily="34" charset="-122"/>
                  <a:ea typeface="微软雅黑" panose="020B0503020204020204" pitchFamily="34" charset="-122"/>
                </a:rPr>
                <a:t>以太网地址</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141" name="Text Box 139"/>
            <p:cNvSpPr txBox="1">
              <a:spLocks noChangeArrowheads="1"/>
            </p:cNvSpPr>
            <p:nvPr/>
          </p:nvSpPr>
          <p:spPr bwMode="auto">
            <a:xfrm>
              <a:off x="1448177" y="3754506"/>
              <a:ext cx="2848607" cy="3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0      </a:t>
              </a:r>
              <a:r>
                <a:rPr kumimoji="1" lang="en-US" altLang="zh-CN" sz="1195" b="1" dirty="0">
                  <a:latin typeface="微软雅黑" panose="020B0503020204020204" pitchFamily="34" charset="-122"/>
                  <a:ea typeface="微软雅黑" panose="020B0503020204020204" pitchFamily="34" charset="-122"/>
                </a:rPr>
                <a:t>1        </a:t>
              </a:r>
              <a:r>
                <a:rPr kumimoji="1" lang="en-US" altLang="zh-CN" sz="1195" b="1" dirty="0">
                  <a:latin typeface="微软雅黑" panose="020B0503020204020204" pitchFamily="34" charset="-122"/>
                  <a:ea typeface="微软雅黑" panose="020B0503020204020204" pitchFamily="34" charset="-122"/>
                </a:rPr>
                <a:t>0       </a:t>
              </a:r>
              <a:r>
                <a:rPr kumimoji="1" lang="en-US" altLang="zh-CN" sz="1195" b="1" dirty="0">
                  <a:latin typeface="微软雅黑" panose="020B0503020204020204" pitchFamily="34" charset="-122"/>
                  <a:ea typeface="微软雅黑" panose="020B0503020204020204" pitchFamily="34" charset="-122"/>
                </a:rPr>
                <a:t>0        </a:t>
              </a:r>
              <a:r>
                <a:rPr kumimoji="1" lang="en-US" altLang="zh-CN" sz="1195" b="1" dirty="0">
                  <a:latin typeface="微软雅黑" panose="020B0503020204020204" pitchFamily="34" charset="-122"/>
                  <a:ea typeface="微软雅黑" panose="020B0503020204020204" pitchFamily="34" charset="-122"/>
                </a:rPr>
                <a:t>5      </a:t>
              </a:r>
              <a:r>
                <a:rPr kumimoji="1" lang="en-US" altLang="zh-CN" sz="1195" b="1" dirty="0">
                  <a:latin typeface="微软雅黑" panose="020B0503020204020204" pitchFamily="34" charset="-122"/>
                  <a:ea typeface="微软雅黑" panose="020B0503020204020204" pitchFamily="34" charset="-122"/>
                </a:rPr>
                <a:t>E</a:t>
              </a:r>
              <a:endParaRPr kumimoji="1" lang="en-US" altLang="zh-CN" sz="1195" b="1" dirty="0">
                <a:latin typeface="微软雅黑" panose="020B0503020204020204" pitchFamily="34" charset="-122"/>
                <a:ea typeface="微软雅黑" panose="020B0503020204020204" pitchFamily="34" charset="-122"/>
              </a:endParaRPr>
            </a:p>
          </p:txBody>
        </p:sp>
        <p:sp>
          <p:nvSpPr>
            <p:cNvPr id="142" name="Text Box 140"/>
            <p:cNvSpPr txBox="1">
              <a:spLocks noChangeArrowheads="1"/>
            </p:cNvSpPr>
            <p:nvPr/>
          </p:nvSpPr>
          <p:spPr bwMode="auto">
            <a:xfrm>
              <a:off x="1879467" y="4737474"/>
              <a:ext cx="1083864" cy="36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95" b="1" dirty="0">
                  <a:latin typeface="微软雅黑" panose="020B0503020204020204" pitchFamily="34" charset="-122"/>
                  <a:ea typeface="微软雅黑" panose="020B0503020204020204" pitchFamily="34" charset="-122"/>
                </a:rPr>
                <a:t>表示多播</a:t>
              </a:r>
              <a:endParaRPr kumimoji="1" lang="zh-CN" altLang="en-US" sz="1395" b="1" dirty="0">
                <a:latin typeface="微软雅黑" panose="020B0503020204020204" pitchFamily="34" charset="-122"/>
                <a:ea typeface="微软雅黑" panose="020B0503020204020204" pitchFamily="34" charset="-122"/>
              </a:endParaRPr>
            </a:p>
          </p:txBody>
        </p:sp>
        <p:sp>
          <p:nvSpPr>
            <p:cNvPr id="143" name="Line 141"/>
            <p:cNvSpPr>
              <a:spLocks noChangeShapeType="1"/>
            </p:cNvSpPr>
            <p:nvPr/>
          </p:nvSpPr>
          <p:spPr bwMode="auto">
            <a:xfrm flipH="1" flipV="1">
              <a:off x="2432984" y="4503806"/>
              <a:ext cx="6350" cy="282576"/>
            </a:xfrm>
            <a:prstGeom prst="line">
              <a:avLst/>
            </a:prstGeom>
            <a:noFill/>
            <a:ln w="3810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a:latin typeface="微软雅黑" panose="020B0503020204020204" pitchFamily="34" charset="-122"/>
                <a:ea typeface="微软雅黑" panose="020B0503020204020204" pitchFamily="34" charset="-122"/>
              </a:endParaRPr>
            </a:p>
          </p:txBody>
        </p:sp>
        <p:sp>
          <p:nvSpPr>
            <p:cNvPr id="144" name="Text Box 132"/>
            <p:cNvSpPr txBox="1">
              <a:spLocks noChangeArrowheads="1"/>
            </p:cNvSpPr>
            <p:nvPr/>
          </p:nvSpPr>
          <p:spPr bwMode="auto">
            <a:xfrm>
              <a:off x="5719248" y="4683194"/>
              <a:ext cx="2590728" cy="332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a:solidFill>
                    <a:srgbClr val="0000FF"/>
                  </a:solidFill>
                  <a:latin typeface="微软雅黑" panose="020B0503020204020204" pitchFamily="34" charset="-122"/>
                  <a:ea typeface="微软雅黑" panose="020B0503020204020204" pitchFamily="34" charset="-122"/>
                </a:rPr>
                <a:t>最</a:t>
              </a:r>
              <a:r>
                <a:rPr kumimoji="1" lang="zh-CN" altLang="zh-CN" sz="1195" b="1">
                  <a:solidFill>
                    <a:srgbClr val="0000FF"/>
                  </a:solidFill>
                  <a:latin typeface="微软雅黑" panose="020B0503020204020204" pitchFamily="34" charset="-122"/>
                  <a:ea typeface="微软雅黑" panose="020B0503020204020204" pitchFamily="34" charset="-122"/>
                </a:rPr>
                <a:t>低 23</a:t>
              </a:r>
              <a:r>
                <a:rPr kumimoji="1" lang="en-US" altLang="zh-CN" sz="1195" b="1">
                  <a:solidFill>
                    <a:srgbClr val="0000FF"/>
                  </a:solidFill>
                  <a:latin typeface="微软雅黑" panose="020B0503020204020204" pitchFamily="34" charset="-122"/>
                  <a:ea typeface="微软雅黑" panose="020B0503020204020204" pitchFamily="34" charset="-122"/>
                </a:rPr>
                <a:t> </a:t>
              </a:r>
              <a:r>
                <a:rPr kumimoji="1" lang="zh-CN" altLang="en-US" sz="1195" b="1">
                  <a:solidFill>
                    <a:srgbClr val="0000FF"/>
                  </a:solidFill>
                  <a:latin typeface="微软雅黑" panose="020B0503020204020204" pitchFamily="34" charset="-122"/>
                  <a:ea typeface="微软雅黑" panose="020B0503020204020204" pitchFamily="34" charset="-122"/>
                </a:rPr>
                <a:t>位来自 </a:t>
              </a:r>
              <a:r>
                <a:rPr kumimoji="1" lang="en-US" altLang="zh-CN" sz="1195" b="1">
                  <a:solidFill>
                    <a:srgbClr val="0000FF"/>
                  </a:solidFill>
                  <a:latin typeface="微软雅黑" panose="020B0503020204020204" pitchFamily="34" charset="-122"/>
                  <a:ea typeface="微软雅黑" panose="020B0503020204020204" pitchFamily="34" charset="-122"/>
                </a:rPr>
                <a:t>D </a:t>
              </a:r>
              <a:r>
                <a:rPr kumimoji="1" lang="zh-CN" altLang="en-US" sz="1195" b="1">
                  <a:solidFill>
                    <a:srgbClr val="0000FF"/>
                  </a:solidFill>
                  <a:latin typeface="微软雅黑" panose="020B0503020204020204" pitchFamily="34" charset="-122"/>
                  <a:ea typeface="微软雅黑" panose="020B0503020204020204" pitchFamily="34" charset="-122"/>
                </a:rPr>
                <a:t>类 </a:t>
              </a:r>
              <a:r>
                <a:rPr kumimoji="1" lang="en-US" altLang="zh-CN" sz="1195" b="1">
                  <a:solidFill>
                    <a:srgbClr val="0000FF"/>
                  </a:solidFill>
                  <a:latin typeface="微软雅黑" panose="020B0503020204020204" pitchFamily="34" charset="-122"/>
                  <a:ea typeface="微软雅黑" panose="020B0503020204020204" pitchFamily="34" charset="-122"/>
                </a:rPr>
                <a:t>IP </a:t>
              </a:r>
              <a:r>
                <a:rPr kumimoji="1" lang="zh-CN" altLang="zh-CN" sz="1195" b="1">
                  <a:solidFill>
                    <a:srgbClr val="0000FF"/>
                  </a:solidFill>
                  <a:latin typeface="微软雅黑" panose="020B0503020204020204" pitchFamily="34" charset="-122"/>
                  <a:ea typeface="微软雅黑" panose="020B0503020204020204" pitchFamily="34" charset="-122"/>
                </a:rPr>
                <a:t>地址</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145" name="Line 142"/>
            <p:cNvSpPr>
              <a:spLocks noChangeShapeType="1"/>
            </p:cNvSpPr>
            <p:nvPr/>
          </p:nvSpPr>
          <p:spPr bwMode="auto">
            <a:xfrm>
              <a:off x="5166102" y="4668906"/>
              <a:ext cx="0" cy="304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a:latin typeface="微软雅黑" panose="020B0503020204020204" pitchFamily="34" charset="-122"/>
                <a:ea typeface="微软雅黑" panose="020B0503020204020204" pitchFamily="34" charset="-122"/>
              </a:endParaRPr>
            </a:p>
          </p:txBody>
        </p:sp>
        <p:sp>
          <p:nvSpPr>
            <p:cNvPr id="146" name="AutoShape 143"/>
            <p:cNvSpPr>
              <a:spLocks noChangeArrowheads="1"/>
            </p:cNvSpPr>
            <p:nvPr/>
          </p:nvSpPr>
          <p:spPr bwMode="auto">
            <a:xfrm>
              <a:off x="6677402" y="3300481"/>
              <a:ext cx="431800" cy="1079500"/>
            </a:xfrm>
            <a:prstGeom prst="downArrow">
              <a:avLst>
                <a:gd name="adj1" fmla="val 50000"/>
                <a:gd name="adj2" fmla="val 62500"/>
              </a:avLst>
            </a:prstGeom>
            <a:solidFill>
              <a:srgbClr val="0066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395">
                <a:latin typeface="微软雅黑" panose="020B0503020204020204" pitchFamily="34" charset="-122"/>
                <a:ea typeface="微软雅黑" panose="020B0503020204020204" pitchFamily="34" charset="-122"/>
              </a:endParaRPr>
            </a:p>
          </p:txBody>
        </p:sp>
      </p:grpSp>
      <p:sp>
        <p:nvSpPr>
          <p:cNvPr id="148" name="Text Box 119"/>
          <p:cNvSpPr txBox="1">
            <a:spLocks noChangeArrowheads="1"/>
          </p:cNvSpPr>
          <p:nvPr/>
        </p:nvSpPr>
        <p:spPr bwMode="auto">
          <a:xfrm>
            <a:off x="3312390" y="2795320"/>
            <a:ext cx="686737"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spc="120" dirty="0">
                <a:latin typeface="微软雅黑" panose="020B0503020204020204" pitchFamily="34" charset="-122"/>
                <a:ea typeface="微软雅黑" panose="020B0503020204020204" pitchFamily="34" charset="-122"/>
              </a:rPr>
              <a:t>1110</a:t>
            </a:r>
            <a:endParaRPr kumimoji="1" lang="en-US" altLang="zh-CN" sz="1395" b="1" spc="120" dirty="0">
              <a:latin typeface="微软雅黑" panose="020B0503020204020204" pitchFamily="34" charset="-122"/>
              <a:ea typeface="微软雅黑" panose="020B0503020204020204" pitchFamily="34" charset="-122"/>
            </a:endParaRPr>
          </a:p>
        </p:txBody>
      </p:sp>
      <p:sp>
        <p:nvSpPr>
          <p:cNvPr id="147" name="Text Box 116"/>
          <p:cNvSpPr txBox="1">
            <a:spLocks noChangeArrowheads="1"/>
          </p:cNvSpPr>
          <p:nvPr/>
        </p:nvSpPr>
        <p:spPr bwMode="auto">
          <a:xfrm>
            <a:off x="1262290" y="3876608"/>
            <a:ext cx="1202604"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395" b="1" kern="0" spc="140" dirty="0">
                <a:latin typeface="微软雅黑" panose="020B0503020204020204" pitchFamily="34" charset="-122"/>
                <a:ea typeface="微软雅黑" panose="020B0503020204020204" pitchFamily="34" charset="-122"/>
              </a:rPr>
              <a:t>0000000</a:t>
            </a:r>
            <a:r>
              <a:rPr kumimoji="1" lang="en-US" altLang="zh-CN" sz="1395" b="1" kern="0" spc="140" dirty="0">
                <a:solidFill>
                  <a:srgbClr val="CC00CC"/>
                </a:solidFill>
                <a:latin typeface="微软雅黑" panose="020B0503020204020204" pitchFamily="34" charset="-122"/>
                <a:ea typeface="微软雅黑" panose="020B0503020204020204" pitchFamily="34" charset="-122"/>
              </a:rPr>
              <a:t>1</a:t>
            </a:r>
            <a:endParaRPr kumimoji="1" lang="en-US" altLang="zh-CN" sz="1395" b="1" kern="0" spc="140" dirty="0">
              <a:solidFill>
                <a:srgbClr val="CC00CC"/>
              </a:solidFill>
              <a:latin typeface="微软雅黑" panose="020B0503020204020204" pitchFamily="34" charset="-122"/>
              <a:ea typeface="微软雅黑" panose="020B0503020204020204" pitchFamily="34" charset="-122"/>
            </a:endParaRPr>
          </a:p>
        </p:txBody>
      </p:sp>
      <p:sp>
        <p:nvSpPr>
          <p:cNvPr id="152" name="Text Box 115"/>
          <p:cNvSpPr txBox="1">
            <a:spLocks noChangeArrowheads="1"/>
          </p:cNvSpPr>
          <p:nvPr/>
        </p:nvSpPr>
        <p:spPr bwMode="auto">
          <a:xfrm>
            <a:off x="2278573" y="3876608"/>
            <a:ext cx="120978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kern="0" spc="100" dirty="0">
                <a:latin typeface="微软雅黑" panose="020B0503020204020204" pitchFamily="34" charset="-122"/>
                <a:ea typeface="微软雅黑" panose="020B0503020204020204" pitchFamily="34" charset="-122"/>
              </a:rPr>
              <a:t>00000000</a:t>
            </a:r>
            <a:endParaRPr kumimoji="1" lang="en-US" altLang="zh-CN" sz="1395" b="1" kern="0" spc="100" dirty="0">
              <a:latin typeface="微软雅黑" panose="020B0503020204020204" pitchFamily="34" charset="-122"/>
              <a:ea typeface="微软雅黑" panose="020B0503020204020204" pitchFamily="34" charset="-122"/>
            </a:endParaRPr>
          </a:p>
        </p:txBody>
      </p:sp>
      <p:sp>
        <p:nvSpPr>
          <p:cNvPr id="153" name="Text Box 117"/>
          <p:cNvSpPr txBox="1">
            <a:spLocks noChangeArrowheads="1"/>
          </p:cNvSpPr>
          <p:nvPr/>
        </p:nvSpPr>
        <p:spPr bwMode="auto">
          <a:xfrm>
            <a:off x="3312390" y="3876608"/>
            <a:ext cx="116886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95" b="1" spc="100" dirty="0">
                <a:latin typeface="微软雅黑" panose="020B0503020204020204" pitchFamily="34" charset="-122"/>
                <a:ea typeface="微软雅黑" panose="020B0503020204020204" pitchFamily="34" charset="-122"/>
              </a:rPr>
              <a:t>01011110</a:t>
            </a:r>
            <a:endParaRPr kumimoji="1" lang="en-US" altLang="zh-CN" sz="1395" b="1" spc="100" dirty="0">
              <a:latin typeface="微软雅黑" panose="020B0503020204020204" pitchFamily="34" charset="-122"/>
              <a:ea typeface="微软雅黑" panose="020B0503020204020204" pitchFamily="34" charset="-122"/>
            </a:endParaRPr>
          </a:p>
        </p:txBody>
      </p:sp>
      <p:sp>
        <p:nvSpPr>
          <p:cNvPr id="118" name="矩形 117"/>
          <p:cNvSpPr/>
          <p:nvPr/>
        </p:nvSpPr>
        <p:spPr>
          <a:xfrm>
            <a:off x="3666156" y="5582057"/>
            <a:ext cx="2943434"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不需要</a:t>
            </a:r>
            <a:r>
              <a:rPr lang="en-US" altLang="zh-CN" sz="2400" dirty="0">
                <a:solidFill>
                  <a:srgbClr val="FF0000"/>
                </a:solidFill>
                <a:latin typeface="微软雅黑" panose="020B0503020204020204" pitchFamily="34" charset="-122"/>
                <a:ea typeface="微软雅黑" panose="020B0503020204020204" pitchFamily="34" charset="-122"/>
              </a:rPr>
              <a:t>ARP</a:t>
            </a:r>
            <a:r>
              <a:rPr lang="zh-CN" altLang="en-US" sz="2400" dirty="0">
                <a:solidFill>
                  <a:srgbClr val="FF0000"/>
                </a:solidFill>
                <a:latin typeface="微软雅黑" panose="020B0503020204020204" pitchFamily="34" charset="-122"/>
                <a:ea typeface="微软雅黑" panose="020B0503020204020204" pitchFamily="34" charset="-122"/>
              </a:rPr>
              <a:t>地址解析</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444500" y="1200150"/>
            <a:ext cx="803133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由于多播 </a:t>
            </a:r>
            <a:r>
              <a:rPr lang="en-US" altLang="zh-CN" sz="2400" b="1" dirty="0">
                <a:latin typeface="微软雅黑" panose="020B0503020204020204" pitchFamily="34" charset="-122"/>
                <a:ea typeface="微软雅黑" panose="020B0503020204020204" pitchFamily="34" charset="-122"/>
              </a:rPr>
              <a:t>IP </a:t>
            </a:r>
            <a:r>
              <a:rPr lang="zh-CN" altLang="en-US" sz="2400" b="1" dirty="0">
                <a:latin typeface="微软雅黑" panose="020B0503020204020204" pitchFamily="34" charset="-122"/>
                <a:ea typeface="微软雅黑" panose="020B0503020204020204" pitchFamily="34" charset="-122"/>
              </a:rPr>
              <a:t>地址与以太网硬件地址的映射关系</a:t>
            </a:r>
            <a:r>
              <a:rPr lang="zh-CN" altLang="en-US" sz="2400" b="1" dirty="0">
                <a:solidFill>
                  <a:srgbClr val="0000FF"/>
                </a:solidFill>
                <a:latin typeface="微软雅黑" panose="020B0503020204020204" pitchFamily="34" charset="-122"/>
                <a:ea typeface="微软雅黑" panose="020B0503020204020204" pitchFamily="34" charset="-122"/>
              </a:rPr>
              <a:t>不是唯一</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5</a:t>
            </a:r>
            <a:r>
              <a:rPr lang="en-US" altLang="zh-CN" sz="2400" b="1" dirty="0">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类</a:t>
            </a:r>
            <a:r>
              <a:rPr lang="en-US" altLang="zh-CN" sz="2400" b="1" dirty="0">
                <a:latin typeface="微软雅黑" panose="020B0503020204020204" pitchFamily="34" charset="-122"/>
                <a:ea typeface="微软雅黑" panose="020B0503020204020204" pitchFamily="34" charset="-122"/>
              </a:rPr>
              <a:t>IP</a:t>
            </a:r>
            <a:r>
              <a:rPr lang="zh-CN" altLang="en-US" sz="2400" b="1" dirty="0">
                <a:latin typeface="微软雅黑" panose="020B0503020204020204" pitchFamily="34" charset="-122"/>
                <a:ea typeface="微软雅黑" panose="020B0503020204020204" pitchFamily="34" charset="-122"/>
              </a:rPr>
              <a:t>地址对应相同的</a:t>
            </a:r>
            <a:r>
              <a:rPr lang="en-US" altLang="zh-CN" sz="2400" b="1" dirty="0">
                <a:latin typeface="微软雅黑" panose="020B0503020204020204" pitchFamily="34" charset="-122"/>
                <a:ea typeface="微软雅黑" panose="020B0503020204020204" pitchFamily="34" charset="-122"/>
              </a:rPr>
              <a:t>Ethernet</a:t>
            </a:r>
            <a:r>
              <a:rPr lang="zh-CN" altLang="en-US" sz="2400" b="1" dirty="0">
                <a:latin typeface="微软雅黑" panose="020B0503020204020204" pitchFamily="34" charset="-122"/>
                <a:ea typeface="微软雅黑" panose="020B0503020204020204" pitchFamily="34" charset="-122"/>
              </a:rPr>
              <a:t>多播地址</a:t>
            </a:r>
            <a:endParaRPr lang="en-US" altLang="zh-CN" sz="2400"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因此</a:t>
            </a:r>
            <a:r>
              <a:rPr lang="zh-CN" altLang="en-US" sz="2400" b="1" dirty="0">
                <a:latin typeface="微软雅黑" panose="020B0503020204020204" pitchFamily="34" charset="-122"/>
                <a:ea typeface="微软雅黑" panose="020B0503020204020204" pitchFamily="34" charset="-122"/>
              </a:rPr>
              <a:t>收到多播数据报的主机，</a:t>
            </a:r>
            <a:r>
              <a:rPr lang="zh-CN" altLang="en-US" sz="2400" b="1" dirty="0">
                <a:solidFill>
                  <a:srgbClr val="0000FF"/>
                </a:solidFill>
                <a:latin typeface="微软雅黑" panose="020B0503020204020204" pitchFamily="34" charset="-122"/>
                <a:ea typeface="微软雅黑" panose="020B0503020204020204" pitchFamily="34" charset="-122"/>
              </a:rPr>
              <a:t>还要在 </a:t>
            </a:r>
            <a:r>
              <a:rPr lang="en-US" altLang="zh-CN" sz="2400" b="1" dirty="0">
                <a:solidFill>
                  <a:srgbClr val="0000FF"/>
                </a:solidFill>
                <a:latin typeface="微软雅黑" panose="020B0503020204020204" pitchFamily="34" charset="-122"/>
                <a:ea typeface="微软雅黑" panose="020B0503020204020204" pitchFamily="34" charset="-122"/>
              </a:rPr>
              <a:t>IP </a:t>
            </a:r>
            <a:r>
              <a:rPr lang="zh-CN" altLang="en-US" sz="2400" b="1" dirty="0">
                <a:solidFill>
                  <a:srgbClr val="0000FF"/>
                </a:solidFill>
                <a:latin typeface="微软雅黑" panose="020B0503020204020204" pitchFamily="34" charset="-122"/>
                <a:ea typeface="微软雅黑" panose="020B0503020204020204" pitchFamily="34" charset="-122"/>
              </a:rPr>
              <a:t>层利用软件进行过滤</a:t>
            </a:r>
            <a:r>
              <a:rPr lang="zh-CN" altLang="en-US" sz="2400" b="1" dirty="0">
                <a:latin typeface="微软雅黑" panose="020B0503020204020204" pitchFamily="34" charset="-122"/>
                <a:ea typeface="微软雅黑" panose="020B0503020204020204" pitchFamily="34" charset="-122"/>
              </a:rPr>
              <a:t>，把不是本主机要接收的数据报丢弃。</a:t>
            </a:r>
            <a:endParaRPr lang="zh-CN" altLang="en-US" sz="2400" b="1"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673100" y="3486150"/>
            <a:ext cx="8229600" cy="1828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r>
              <a:rPr lang="zh-CN" altLang="en-US" dirty="0" smtClean="0">
                <a:ea typeface="黑体" panose="02010609060101010101" pitchFamily="2" charset="-122"/>
              </a:rPr>
              <a:t>例：</a:t>
            </a:r>
            <a:r>
              <a:rPr lang="en-US" altLang="zh-CN" dirty="0" smtClean="0">
                <a:ea typeface="黑体" panose="02010609060101010101" pitchFamily="2" charset="-122"/>
              </a:rPr>
              <a:t>224.128.64.32 </a:t>
            </a:r>
            <a:r>
              <a:rPr lang="zh-CN" altLang="en-US" dirty="0" smtClean="0">
                <a:ea typeface="黑体" panose="02010609060101010101" pitchFamily="2" charset="-122"/>
              </a:rPr>
              <a:t>（</a:t>
            </a:r>
            <a:r>
              <a:rPr lang="en-US" altLang="zh-CN" dirty="0" smtClean="0">
                <a:ea typeface="黑体" panose="02010609060101010101" pitchFamily="2" charset="-122"/>
              </a:rPr>
              <a:t> hex: e0.80.40.20 </a:t>
            </a:r>
            <a:r>
              <a:rPr lang="zh-CN" altLang="en-US" dirty="0" smtClean="0">
                <a:ea typeface="黑体" panose="02010609060101010101" pitchFamily="2" charset="-122"/>
              </a:rPr>
              <a:t>）和</a:t>
            </a:r>
            <a:r>
              <a:rPr lang="en-US" altLang="zh-CN" dirty="0" smtClean="0">
                <a:ea typeface="黑体" panose="02010609060101010101" pitchFamily="2" charset="-122"/>
              </a:rPr>
              <a:t>224.0.64.32(hex: e0.00.40.20)</a:t>
            </a:r>
            <a:r>
              <a:rPr lang="zh-CN" altLang="en-US" dirty="0" smtClean="0">
                <a:ea typeface="黑体" panose="02010609060101010101" pitchFamily="2" charset="-122"/>
              </a:rPr>
              <a:t>对应</a:t>
            </a:r>
            <a:r>
              <a:rPr lang="en-US" altLang="zh-CN" dirty="0" smtClean="0">
                <a:ea typeface="黑体" panose="02010609060101010101" pitchFamily="2" charset="-122"/>
              </a:rPr>
              <a:t>01:00:5e:00:40:20</a:t>
            </a:r>
            <a:endParaRPr lang="en-US" altLang="zh-CN" dirty="0" smtClean="0">
              <a:ea typeface="黑体" panose="02010609060101010101" pitchFamily="2"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00100"/>
            <a:ext cx="4353756" cy="469359"/>
          </a:xfrm>
          <a:prstGeom prst="rect">
            <a:avLst/>
          </a:prstGeom>
          <a:noFill/>
        </p:spPr>
        <p:txBody>
          <a:bodyPr wrap="none" lIns="0" tIns="0" rIns="0" rtlCol="0">
            <a:spAutoFit/>
          </a:bodyPr>
          <a:lstStyle/>
          <a:p>
            <a:pPr>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.9.2  Internet组管理协议</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622301" y="1746657"/>
            <a:ext cx="8064499" cy="4380686"/>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Internet组管理协议（Internet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group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management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protocol，IGMP）是在多播环境下使用的协议</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IGMP用来帮助多播路由器识别加入到一个多播组的成员主机</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IGMP使用IP数据报传递报文，是IP协议的一个组成部分</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ts val="29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a:p>
            <a:pPr defTabSz="0">
              <a:lnSpc>
                <a:spcPts val="35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a:p>
            <a:pPr defTabSz="0">
              <a:lnSpc>
                <a:spcPts val="29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a:p>
            <a:pPr defTabSz="0">
              <a:lnSpc>
                <a:spcPts val="29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p:txBody>
      </p:sp>
      <p:sp>
        <p:nvSpPr>
          <p:cNvPr id="6" name="TextBox 1"/>
          <p:cNvSpPr txBox="1"/>
          <p:nvPr/>
        </p:nvSpPr>
        <p:spPr>
          <a:xfrm>
            <a:off x="685800" y="2184400"/>
            <a:ext cx="65" cy="443326"/>
          </a:xfrm>
          <a:prstGeom prst="rect">
            <a:avLst/>
          </a:prstGeom>
          <a:noFill/>
        </p:spPr>
        <p:txBody>
          <a:bodyPr wrap="none" lIns="0" tIns="0" rIns="0" rtlCol="0">
            <a:spAutoFit/>
          </a:bodyPr>
          <a:lstStyle/>
          <a:p>
            <a:pPr defTabSz="0">
              <a:lnSpc>
                <a:spcPts val="32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p:txBody>
      </p:sp>
      <p:sp>
        <p:nvSpPr>
          <p:cNvPr id="7" name="TextBox 1"/>
          <p:cNvSpPr txBox="1"/>
          <p:nvPr/>
        </p:nvSpPr>
        <p:spPr>
          <a:xfrm>
            <a:off x="685800" y="3022600"/>
            <a:ext cx="65" cy="443326"/>
          </a:xfrm>
          <a:prstGeom prst="rect">
            <a:avLst/>
          </a:prstGeom>
          <a:noFill/>
        </p:spPr>
        <p:txBody>
          <a:bodyPr wrap="none" lIns="0" tIns="0" rIns="0" rtlCol="0">
            <a:spAutoFit/>
          </a:bodyPr>
          <a:lstStyle/>
          <a:p>
            <a:pPr defTabSz="0">
              <a:lnSpc>
                <a:spcPts val="32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p:txBody>
      </p:sp>
      <p:sp>
        <p:nvSpPr>
          <p:cNvPr id="8" name="TextBox 1"/>
          <p:cNvSpPr txBox="1"/>
          <p:nvPr/>
        </p:nvSpPr>
        <p:spPr>
          <a:xfrm>
            <a:off x="965200" y="3937000"/>
            <a:ext cx="65" cy="443326"/>
          </a:xfrm>
          <a:prstGeom prst="rect">
            <a:avLst/>
          </a:prstGeom>
          <a:noFill/>
        </p:spPr>
        <p:txBody>
          <a:bodyPr wrap="none" lIns="0" tIns="0" rIns="0" rtlCol="0">
            <a:spAutoFit/>
          </a:bodyPr>
          <a:lstStyle/>
          <a:p>
            <a:pPr defTabSz="0">
              <a:lnSpc>
                <a:spcPts val="32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p:txBody>
      </p:sp>
      <p:sp>
        <p:nvSpPr>
          <p:cNvPr id="9" name="TextBox 1"/>
          <p:cNvSpPr txBox="1"/>
          <p:nvPr/>
        </p:nvSpPr>
        <p:spPr>
          <a:xfrm>
            <a:off x="965200" y="5156200"/>
            <a:ext cx="65" cy="443326"/>
          </a:xfrm>
          <a:prstGeom prst="rect">
            <a:avLst/>
          </a:prstGeom>
          <a:noFill/>
        </p:spPr>
        <p:txBody>
          <a:bodyPr wrap="none" lIns="0" tIns="0" rIns="0" rtlCol="0">
            <a:spAutoFit/>
          </a:bodyPr>
          <a:lstStyle/>
          <a:p>
            <a:pPr defTabSz="0">
              <a:lnSpc>
                <a:spcPts val="3200"/>
              </a:lnSpc>
            </a:pPr>
            <a:endParaRPr lang="en-US" altLang="zh-CN" sz="2500" dirty="0" smtClean="0">
              <a:solidFill>
                <a:srgbClr val="003365"/>
              </a:solidFill>
              <a:latin typeface="华文楷体" pitchFamily="18" charset="0"/>
              <a:ea typeface="黑体" panose="02010609060101010101" pitchFamily="2" charset="-122"/>
              <a:cs typeface="华文楷体"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
        <p:nvSpPr>
          <p:cNvPr id="6" name="矩形 5"/>
          <p:cNvSpPr/>
          <p:nvPr/>
        </p:nvSpPr>
        <p:spPr>
          <a:xfrm>
            <a:off x="545144" y="1125453"/>
            <a:ext cx="8028487"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第一阶段：加入多播组。</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当某个主机加入新的多播组时，该主机应向多播组的多播地址发送 </a:t>
            </a:r>
            <a:r>
              <a:rPr lang="en-US" altLang="zh-CN" sz="2000" b="1" dirty="0">
                <a:latin typeface="微软雅黑" panose="020B0503020204020204" pitchFamily="34" charset="-122"/>
                <a:ea typeface="微软雅黑" panose="020B0503020204020204" pitchFamily="34" charset="-122"/>
              </a:rPr>
              <a:t>IGMP </a:t>
            </a:r>
            <a:r>
              <a:rPr lang="zh-CN" altLang="en-US" sz="2000" b="1" dirty="0">
                <a:latin typeface="微软雅黑" panose="020B0503020204020204" pitchFamily="34" charset="-122"/>
                <a:ea typeface="微软雅黑" panose="020B0503020204020204" pitchFamily="34" charset="-122"/>
              </a:rPr>
              <a:t>报文，声明自己要成为该组的成员。</a:t>
            </a:r>
            <a:endParaRPr lang="zh-CN" altLang="en-US" sz="2000" b="1" dirty="0">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本地的多播路由器收到 </a:t>
            </a:r>
            <a:r>
              <a:rPr lang="en-US" altLang="zh-CN" sz="2000" b="1" dirty="0">
                <a:latin typeface="微软雅黑" panose="020B0503020204020204" pitchFamily="34" charset="-122"/>
                <a:ea typeface="微软雅黑" panose="020B0503020204020204" pitchFamily="34" charset="-122"/>
              </a:rPr>
              <a:t>IGMP </a:t>
            </a:r>
            <a:r>
              <a:rPr lang="zh-CN" altLang="en-US" sz="2000" b="1" dirty="0">
                <a:latin typeface="微软雅黑" panose="020B0503020204020204" pitchFamily="34" charset="-122"/>
                <a:ea typeface="微软雅黑" panose="020B0503020204020204" pitchFamily="34" charset="-122"/>
              </a:rPr>
              <a:t>报文后，将组成员关系转发给互联网上的其他多播路由器。</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580613" y="3301668"/>
            <a:ext cx="7957547"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第二阶段：探询组成员变化情况。</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因为组成员关系是动态的，因此本地多播路由器要周期性地探询本地局域网上的主机，以便知道这些主机是否还继续是组的成员。</a:t>
            </a:r>
            <a:endParaRPr lang="zh-CN" altLang="en-US" sz="2000" b="1" dirty="0">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只要对某个组有一个主机响应，那么多播路由器就认为这个组是活跃的。</a:t>
            </a:r>
            <a:endParaRPr lang="zh-CN" altLang="en-US" sz="2000" b="1" dirty="0">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但一个组在经过几次的探询后仍然没有一个主机响应，则不再将该组的成员关系转发给其他的多播路由器。</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p:nvSpPr>
        <p:spPr>
          <a:xfrm>
            <a:off x="616085" y="590550"/>
            <a:ext cx="3284874"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IGMP </a:t>
            </a:r>
            <a:r>
              <a:rPr lang="zh-CN" altLang="en-US" sz="2000" b="1" dirty="0">
                <a:latin typeface="微软雅黑" panose="020B0503020204020204" pitchFamily="34" charset="-122"/>
                <a:ea typeface="微软雅黑" panose="020B0503020204020204" pitchFamily="34" charset="-122"/>
              </a:rPr>
              <a:t>工作可分为两个</a:t>
            </a:r>
            <a:r>
              <a:rPr lang="zh-CN" altLang="en-US" sz="2000" b="1" dirty="0" smtClean="0">
                <a:latin typeface="微软雅黑" panose="020B0503020204020204" pitchFamily="34" charset="-122"/>
                <a:ea typeface="微软雅黑" panose="020B0503020204020204" pitchFamily="34" charset="-122"/>
              </a:rPr>
              <a:t>阶段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01700"/>
            <a:ext cx="7134967" cy="469359"/>
          </a:xfrm>
          <a:prstGeom prst="rect">
            <a:avLst/>
          </a:prstGeom>
          <a:noFill/>
        </p:spPr>
        <p:txBody>
          <a:bodyPr wrap="none" lIns="0" tIns="0" rIns="0" rtlCol="0">
            <a:spAutoFit/>
          </a:bodyPr>
          <a:lstStyle/>
          <a:p>
            <a:pPr defTabSz="0">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.9.3</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多播路由器与IP多播中的隧道技术</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825500" y="1896499"/>
            <a:ext cx="7162800" cy="4242187"/>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多播路由器的作用是完成多播数据报的转发工作</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实现方法：一种是专用多播路由器，一种是在传统路由器上实现多播路由的功能</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当IP多播分组在传输的过程中遇到有不支持多播协议的路由器或网络时，就要采用隧道（tunneling）技术</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ts val="3400"/>
              </a:lnSpc>
            </a:pPr>
            <a:endParaRPr lang="en-US" altLang="zh-CN" sz="29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400"/>
              </a:lnSpc>
            </a:pPr>
            <a:endParaRPr lang="en-US" altLang="zh-CN" sz="2900" dirty="0" smtClean="0">
              <a:solidFill>
                <a:srgbClr val="33659A"/>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2"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graphicFrame>
        <p:nvGraphicFramePr>
          <p:cNvPr id="7170" name="Object 1"/>
          <p:cNvGraphicFramePr>
            <a:graphicFrameLocks noChangeAspect="1"/>
          </p:cNvGraphicFramePr>
          <p:nvPr/>
        </p:nvGraphicFramePr>
        <p:xfrm>
          <a:off x="714375" y="1500188"/>
          <a:ext cx="7858125" cy="4387850"/>
        </p:xfrm>
        <a:graphic>
          <a:graphicData uri="http://schemas.openxmlformats.org/presentationml/2006/ole">
            <mc:AlternateContent xmlns:mc="http://schemas.openxmlformats.org/markup-compatibility/2006">
              <mc:Choice xmlns:v="urn:schemas-microsoft-com:vml" Requires="v">
                <p:oleObj spid="_x0000_s1073" name="Visio" r:id="rId3" imgW="7226300" imgH="4025900" progId="Visio.Drawing.11">
                  <p:embed/>
                </p:oleObj>
              </mc:Choice>
              <mc:Fallback>
                <p:oleObj name="Visio" r:id="rId3" imgW="7226300" imgH="4025900" progId="Visio.Drawing.11">
                  <p:embed/>
                  <p:pic>
                    <p:nvPicPr>
                      <p:cNvPr id="0" name="Object 1"/>
                      <p:cNvPicPr>
                        <a:picLocks noChangeAspect="1"/>
                      </p:cNvPicPr>
                      <p:nvPr/>
                    </p:nvPicPr>
                    <p:blipFill>
                      <a:blip r:embed="rId4"/>
                      <a:stretch>
                        <a:fillRect/>
                      </a:stretch>
                    </p:blipFill>
                    <p:spPr>
                      <a:xfrm>
                        <a:off x="714375" y="1500188"/>
                        <a:ext cx="7858125" cy="4387850"/>
                      </a:xfrm>
                      <a:prstGeom prst="rect">
                        <a:avLst/>
                      </a:prstGeom>
                      <a:noFill/>
                      <a:ln w="9525">
                        <a:noFill/>
                      </a:ln>
                    </p:spPr>
                  </p:pic>
                </p:oleObj>
              </mc:Fallback>
            </mc:AlternateContent>
          </a:graphicData>
        </a:graphic>
      </p:graphicFrame>
      <p:sp>
        <p:nvSpPr>
          <p:cNvPr id="6" name="TextBox 1"/>
          <p:cNvSpPr txBox="1"/>
          <p:nvPr/>
        </p:nvSpPr>
        <p:spPr>
          <a:xfrm>
            <a:off x="3187700" y="6076950"/>
            <a:ext cx="2519921" cy="326308"/>
          </a:xfrm>
          <a:prstGeom prst="rect">
            <a:avLst/>
          </a:prstGeom>
          <a:noFill/>
        </p:spPr>
        <p:txBody>
          <a:bodyPr wrap="none" lIns="0" tIns="0" rIns="0" rtlCol="0">
            <a:spAutoFit/>
          </a:bodyPr>
          <a:lstStyle/>
          <a:p>
            <a:pPr defTabSz="0">
              <a:lnSpc>
                <a:spcPts val="2300"/>
              </a:lnSpc>
            </a:pPr>
            <a:r>
              <a:rPr lang="en-US" altLang="zh-CN" sz="1800" dirty="0" smtClean="0">
                <a:solidFill>
                  <a:srgbClr val="CC0000"/>
                </a:solidFill>
                <a:latin typeface="华文楷体" pitchFamily="18" charset="0"/>
                <a:ea typeface="黑体" panose="02010609060101010101" pitchFamily="2" charset="-122"/>
                <a:cs typeface="华文楷体" pitchFamily="18" charset="0"/>
              </a:rPr>
              <a:t>IP多播中隧道的工作原理</a:t>
            </a:r>
            <a:endParaRPr lang="en-US" altLang="zh-CN" sz="1800" dirty="0" smtClean="0">
              <a:solidFill>
                <a:srgbClr val="CC0000"/>
              </a:solidFill>
              <a:latin typeface="华文楷体" pitchFamily="18" charset="0"/>
              <a:ea typeface="黑体" panose="02010609060101010101" pitchFamily="2" charset="-122"/>
              <a:cs typeface="华文楷体" pitchFamily="18" charset="0"/>
            </a:endParaRPr>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028700"/>
            <a:ext cx="1697581" cy="469359"/>
          </a:xfrm>
          <a:prstGeom prst="rect">
            <a:avLst/>
          </a:prstGeom>
          <a:noFill/>
        </p:spPr>
        <p:txBody>
          <a:bodyPr wrap="none" lIns="0" tIns="0" rIns="0" rtlCol="0">
            <a:spAutoFit/>
          </a:bodyPr>
          <a:lstStyle/>
          <a:p>
            <a:pPr defTabSz="0">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.10</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IPv6</a:t>
            </a:r>
            <a:endParaRPr lang="en-US" altLang="zh-CN"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sp>
        <p:nvSpPr>
          <p:cNvPr id="10" name="Rectangle 3"/>
          <p:cNvSpPr txBox="1">
            <a:spLocks noChangeArrowheads="1"/>
          </p:cNvSpPr>
          <p:nvPr/>
        </p:nvSpPr>
        <p:spPr>
          <a:xfrm>
            <a:off x="753551" y="1895996"/>
            <a:ext cx="8037350" cy="4091940"/>
          </a:xfrm>
          <a:prstGeom prst="rect">
            <a:avLst/>
          </a:prstGeom>
        </p:spPr>
        <p:txBody>
          <a:bodyPr vert="horz" lIns="91440" tIns="45720" rIns="91440" bIns="45720" rtlCol="0">
            <a:normAutofit/>
          </a:bodyPr>
          <a:lstStyle/>
          <a:p>
            <a:pPr marL="0" marR="0" lvl="0" indent="457200"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32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位的 </a:t>
            </a: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IP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地址不够用，要解决 </a:t>
            </a: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IP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地址耗尽的措施：</a:t>
            </a:r>
            <a:endPar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endParaRPr>
          </a:p>
          <a:p>
            <a:pPr lvl="1" indent="457200">
              <a:spcBef>
                <a:spcPct val="20000"/>
              </a:spcBef>
              <a:buFont typeface="Arial" panose="020B0604020202020204" pitchFamily="34" charset="0"/>
              <a:buChar char="–"/>
            </a:pP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采用无类别编址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CIDR</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，使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IP </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地址的分配更加合理。</a:t>
            </a:r>
            <a:endParaRPr lang="en-US" altLang="zh-CN" sz="2800" dirty="0" smtClean="0">
              <a:latin typeface="Arial" panose="020B0604020202020204" pitchFamily="34" charset="0"/>
              <a:ea typeface="黑体" panose="02010609060101010101" pitchFamily="2" charset="-122"/>
            </a:endParaRPr>
          </a:p>
          <a:p>
            <a:pPr lvl="1" indent="457200">
              <a:spcBef>
                <a:spcPct val="20000"/>
              </a:spcBef>
              <a:buFont typeface="Arial" panose="020B0604020202020204" pitchFamily="34" charset="0"/>
              <a:buChar char="–"/>
            </a:pP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采用网络地址转换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NAT </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方法以节省全球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IP </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地址。</a:t>
            </a:r>
            <a:endParaRPr lang="en-US" altLang="zh-CN" sz="2800" dirty="0" smtClean="0">
              <a:latin typeface="Arial" panose="020B0604020202020204" pitchFamily="34" charset="0"/>
              <a:ea typeface="黑体" panose="02010609060101010101" pitchFamily="2" charset="-122"/>
            </a:endParaRPr>
          </a:p>
          <a:p>
            <a:pPr lvl="1" indent="457200">
              <a:spcBef>
                <a:spcPct val="20000"/>
              </a:spcBef>
              <a:buFont typeface="Arial" panose="020B0604020202020204" pitchFamily="34" charset="0"/>
              <a:buChar char="–"/>
            </a:pP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采用具有更大地址空间的新版本的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IP </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协议 </a:t>
            </a:r>
            <a:r>
              <a:rPr kumimoji="0" lang="en-US" altLang="zh-CN"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IPv6</a:t>
            </a:r>
            <a:r>
              <a:rPr kumimoji="0" lang="zh-CN" altLang="en-US" sz="2800" b="0" i="0" u="none" strike="noStrike" kern="1200" cap="none" spc="0" normalizeH="0" baseline="0" noProof="0" dirty="0" smtClean="0">
                <a:ln>
                  <a:noFill/>
                </a:ln>
                <a:effectLst/>
                <a:uLnTx/>
                <a:uFillTx/>
                <a:latin typeface="Arial" panose="020B0604020202020204" pitchFamily="34" charset="0"/>
                <a:ea typeface="黑体" panose="02010609060101010101" pitchFamily="2" charset="-122"/>
                <a:cs typeface="+mn-cs"/>
              </a:rPr>
              <a:t>。</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  </a:t>
            </a:r>
            <a:endPar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endParaRPr>
          </a:p>
        </p:txBody>
      </p:sp>
      <p:sp>
        <p:nvSpPr>
          <p:cNvPr id="11" name="Rectangle 2"/>
          <p:cNvSpPr txBox="1">
            <a:spLocks noChangeArrowheads="1"/>
          </p:cNvSpPr>
          <p:nvPr/>
        </p:nvSpPr>
        <p:spPr>
          <a:xfrm>
            <a:off x="0" y="971550"/>
            <a:ext cx="8057930" cy="1453964"/>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rPr>
              <a:t>     4.10.1  </a:t>
            </a:r>
            <a:r>
              <a:rPr kumimoji="0" lang="en-US" altLang="zh-CN" sz="32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rPr>
              <a:t>IPv6 </a:t>
            </a:r>
            <a:r>
              <a:rPr kumimoji="0" lang="zh-CN" altLang="en-US" sz="32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rPr>
              <a:t>地址</a:t>
            </a:r>
            <a:endParaRPr kumimoji="0" lang="zh-CN" altLang="en-US" sz="32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30300"/>
            <a:ext cx="3693319" cy="520655"/>
          </a:xfrm>
          <a:prstGeom prst="rect">
            <a:avLst/>
          </a:prstGeom>
          <a:noFill/>
        </p:spPr>
        <p:txBody>
          <a:bodyPr wrap="none" lIns="0" tIns="0" rIns="0" rtlCol="0">
            <a:spAutoFit/>
          </a:bodyPr>
          <a:lstStyle/>
          <a:p>
            <a:pPr defTabSz="0">
              <a:lnSpc>
                <a:spcPts val="3700"/>
              </a:lnSpc>
            </a:pP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IPv6地址表示方法</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1231900" y="1765300"/>
            <a:ext cx="6567567" cy="995144"/>
          </a:xfrm>
          <a:prstGeom prst="rect">
            <a:avLst/>
          </a:prstGeom>
          <a:noFill/>
        </p:spPr>
        <p:txBody>
          <a:bodyPr wrap="none" lIns="0" tIns="0" rIns="0" rtlCol="0">
            <a:spAutoFit/>
          </a:bodyPr>
          <a:lstStyle/>
          <a:p>
            <a:pPr defTabSz="0">
              <a:lnSpc>
                <a:spcPts val="3900"/>
              </a:lnSpc>
            </a:pPr>
            <a:r>
              <a:rPr lang="en-US" altLang="zh-CN" sz="2800" dirty="0" smtClean="0">
                <a:ea typeface="黑体" panose="02010609060101010101" pitchFamily="2" charset="-122"/>
              </a:rPr>
              <a:t>RFC2373对IPv6地址空间结构与地址基本表</a:t>
            </a:r>
            <a:endParaRPr lang="en-US" altLang="zh-CN" sz="2800" dirty="0" smtClean="0">
              <a:ea typeface="黑体" panose="02010609060101010101" pitchFamily="2" charset="-122"/>
            </a:endParaRPr>
          </a:p>
          <a:p>
            <a:pPr defTabSz="0">
              <a:lnSpc>
                <a:spcPts val="3500"/>
              </a:lnSpc>
            </a:pPr>
            <a:r>
              <a:rPr lang="en-US" altLang="zh-CN" sz="2800" dirty="0" smtClean="0">
                <a:ea typeface="黑体" panose="02010609060101010101" pitchFamily="2" charset="-122"/>
              </a:rPr>
              <a:t>示方法进行了定义；</a:t>
            </a:r>
            <a:endParaRPr lang="en-US" altLang="zh-CN" sz="2800" dirty="0" smtClean="0">
              <a:ea typeface="黑体" panose="02010609060101010101" pitchFamily="2" charset="-122"/>
            </a:endParaRPr>
          </a:p>
        </p:txBody>
      </p:sp>
      <p:sp>
        <p:nvSpPr>
          <p:cNvPr id="6" name="TextBox 1"/>
          <p:cNvSpPr txBox="1"/>
          <p:nvPr/>
        </p:nvSpPr>
        <p:spPr>
          <a:xfrm>
            <a:off x="1231900" y="2921000"/>
            <a:ext cx="6636432" cy="995144"/>
          </a:xfrm>
          <a:prstGeom prst="rect">
            <a:avLst/>
          </a:prstGeom>
          <a:noFill/>
        </p:spPr>
        <p:txBody>
          <a:bodyPr wrap="none" lIns="0" tIns="0" rIns="0" rtlCol="0">
            <a:spAutoFit/>
          </a:bodyPr>
          <a:lstStyle/>
          <a:p>
            <a:pPr>
              <a:lnSpc>
                <a:spcPts val="3900"/>
              </a:lnSpc>
            </a:pPr>
            <a:r>
              <a:rPr lang="en-US" altLang="zh-CN" sz="2800" dirty="0" smtClean="0">
                <a:ea typeface="黑体" panose="02010609060101010101" pitchFamily="2" charset="-122"/>
              </a:rPr>
              <a:t>IPv6的128位地址 — 冒号十六进制（colon</a:t>
            </a:r>
            <a:endParaRPr lang="en-US" altLang="zh-CN" sz="2800" dirty="0" smtClean="0">
              <a:ea typeface="黑体" panose="02010609060101010101" pitchFamily="2" charset="-122"/>
            </a:endParaRPr>
          </a:p>
          <a:p>
            <a:pPr>
              <a:lnSpc>
                <a:spcPts val="3500"/>
              </a:lnSpc>
            </a:pPr>
            <a:r>
              <a:rPr lang="en-US" altLang="zh-CN" sz="2800" dirty="0" smtClean="0">
                <a:ea typeface="黑体" panose="02010609060101010101" pitchFamily="2" charset="-122"/>
              </a:rPr>
              <a:t>hexadecimal）表示法</a:t>
            </a:r>
            <a:endParaRPr lang="en-US" altLang="zh-CN" sz="2800" dirty="0" smtClean="0">
              <a:ea typeface="黑体" panose="02010609060101010101" pitchFamily="2" charset="-122"/>
            </a:endParaRPr>
          </a:p>
        </p:txBody>
      </p:sp>
      <p:sp>
        <p:nvSpPr>
          <p:cNvPr id="7" name="TextBox 1"/>
          <p:cNvSpPr txBox="1"/>
          <p:nvPr/>
        </p:nvSpPr>
        <p:spPr>
          <a:xfrm>
            <a:off x="1041400" y="3924300"/>
            <a:ext cx="4437112" cy="524631"/>
          </a:xfrm>
          <a:prstGeom prst="rect">
            <a:avLst/>
          </a:prstGeom>
          <a:noFill/>
        </p:spPr>
        <p:txBody>
          <a:bodyPr wrap="none" lIns="0" tIns="0" rIns="0" rtlCol="0">
            <a:spAutoFit/>
          </a:bodyPr>
          <a:lstStyle/>
          <a:p>
            <a:pPr defTabSz="0">
              <a:lnSpc>
                <a:spcPts val="3900"/>
              </a:lnSpc>
            </a:pPr>
            <a:r>
              <a:rPr lang="en-US" altLang="zh-CN" sz="3000" dirty="0" smtClean="0">
                <a:solidFill>
                  <a:srgbClr val="33659A"/>
                </a:solidFill>
                <a:latin typeface="华文楷体" pitchFamily="18" charset="0"/>
                <a:ea typeface="黑体" panose="02010609060101010101" pitchFamily="2" charset="-122"/>
                <a:cs typeface="华文楷体" pitchFamily="18" charset="0"/>
              </a:rPr>
              <a:t>—</a:t>
            </a:r>
            <a:r>
              <a:rPr lang="en-US" altLang="zh-CN" sz="3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ea typeface="黑体" panose="02010609060101010101" pitchFamily="2" charset="-122"/>
              </a:rPr>
              <a:t>按每16位划分为一个位段</a:t>
            </a:r>
            <a:endParaRPr lang="en-US" altLang="zh-CN" sz="2800" dirty="0" smtClean="0">
              <a:ea typeface="黑体" panose="02010609060101010101" pitchFamily="2" charset="-122"/>
            </a:endParaRPr>
          </a:p>
        </p:txBody>
      </p:sp>
      <p:sp>
        <p:nvSpPr>
          <p:cNvPr id="8" name="TextBox 1"/>
          <p:cNvSpPr txBox="1"/>
          <p:nvPr/>
        </p:nvSpPr>
        <p:spPr>
          <a:xfrm>
            <a:off x="1041400" y="4483100"/>
            <a:ext cx="6408806" cy="524631"/>
          </a:xfrm>
          <a:prstGeom prst="rect">
            <a:avLst/>
          </a:prstGeom>
          <a:noFill/>
        </p:spPr>
        <p:txBody>
          <a:bodyPr wrap="none" lIns="0" tIns="0" rIns="0" rtlCol="0">
            <a:spAutoFit/>
          </a:bodyPr>
          <a:lstStyle/>
          <a:p>
            <a:pPr defTabSz="0">
              <a:lnSpc>
                <a:spcPts val="3900"/>
              </a:lnSpc>
            </a:pPr>
            <a:r>
              <a:rPr lang="en-US" altLang="zh-CN" sz="3000" dirty="0" smtClean="0">
                <a:solidFill>
                  <a:srgbClr val="33659A"/>
                </a:solidFill>
                <a:latin typeface="华文楷体" pitchFamily="18" charset="0"/>
                <a:ea typeface="黑体" panose="02010609060101010101" pitchFamily="2" charset="-122"/>
                <a:cs typeface="华文楷体" pitchFamily="18" charset="0"/>
              </a:rPr>
              <a:t>—</a:t>
            </a:r>
            <a:r>
              <a:rPr lang="en-US" altLang="zh-CN" sz="3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ea typeface="黑体" panose="02010609060101010101" pitchFamily="2" charset="-122"/>
              </a:rPr>
              <a:t>每个位段被转换为一个4位的十六进制</a:t>
            </a:r>
            <a:endParaRPr lang="en-US" altLang="zh-CN" sz="2800" dirty="0" smtClean="0">
              <a:ea typeface="黑体" panose="02010609060101010101" pitchFamily="2" charset="-122"/>
            </a:endParaRPr>
          </a:p>
        </p:txBody>
      </p:sp>
      <p:sp>
        <p:nvSpPr>
          <p:cNvPr id="9" name="TextBox 1"/>
          <p:cNvSpPr txBox="1"/>
          <p:nvPr/>
        </p:nvSpPr>
        <p:spPr>
          <a:xfrm>
            <a:off x="1524000" y="5029200"/>
            <a:ext cx="3270126" cy="509050"/>
          </a:xfrm>
          <a:prstGeom prst="rect">
            <a:avLst/>
          </a:prstGeom>
          <a:noFill/>
        </p:spPr>
        <p:txBody>
          <a:bodyPr wrap="none" lIns="0" tIns="0" rIns="0" rtlCol="0">
            <a:spAutoFit/>
          </a:bodyPr>
          <a:lstStyle/>
          <a:p>
            <a:pPr defTabSz="0">
              <a:lnSpc>
                <a:spcPts val="3900"/>
              </a:lnSpc>
            </a:pPr>
            <a:r>
              <a:rPr lang="en-US" altLang="zh-CN" sz="2800" dirty="0" smtClean="0">
                <a:ea typeface="黑体" panose="02010609060101010101" pitchFamily="2" charset="-122"/>
              </a:rPr>
              <a:t>数，并用冒号“:”隔开</a:t>
            </a:r>
            <a:endParaRPr lang="en-US" altLang="zh-CN" sz="2800" dirty="0" smtClean="0">
              <a:ea typeface="黑体" panose="02010609060101010101" pitchFamily="2" charset="-122"/>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8" name="圆角矩形 67"/>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10" name="组合 9"/>
          <p:cNvGrpSpPr/>
          <p:nvPr/>
        </p:nvGrpSpPr>
        <p:grpSpPr>
          <a:xfrm>
            <a:off x="1869222" y="2029825"/>
            <a:ext cx="5314276" cy="3007188"/>
            <a:chOff x="355160" y="927100"/>
            <a:chExt cx="9026611" cy="5107889"/>
          </a:xfrm>
        </p:grpSpPr>
        <p:sp>
          <p:nvSpPr>
            <p:cNvPr id="11"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3"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8"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20"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4"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5"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26"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3"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5"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7"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38"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9"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40"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41"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2"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3"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46" name="Group 38"/>
            <p:cNvGrpSpPr/>
            <p:nvPr/>
          </p:nvGrpSpPr>
          <p:grpSpPr bwMode="auto">
            <a:xfrm>
              <a:off x="7928099" y="3820573"/>
              <a:ext cx="1131196" cy="644929"/>
              <a:chOff x="2827" y="3024"/>
              <a:chExt cx="453" cy="382"/>
            </a:xfrm>
          </p:grpSpPr>
          <p:sp>
            <p:nvSpPr>
              <p:cNvPr id="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47"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1"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2"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4"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5"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6"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7"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8"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9"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60"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61"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2"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65" name="AutoShape 61"/>
          <p:cNvSpPr>
            <a:spLocks noChangeArrowheads="1"/>
          </p:cNvSpPr>
          <p:nvPr/>
        </p:nvSpPr>
        <p:spPr bwMode="auto">
          <a:xfrm>
            <a:off x="2685971" y="4446507"/>
            <a:ext cx="4473227" cy="313800"/>
          </a:xfrm>
          <a:prstGeom prst="wedgeRoundRectCallout">
            <a:avLst>
              <a:gd name="adj1" fmla="val 30056"/>
              <a:gd name="adj2" fmla="val -325697"/>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C </a:t>
            </a:r>
            <a:r>
              <a:rPr lang="zh-CN" altLang="en-US" sz="1595" b="1" dirty="0">
                <a:solidFill>
                  <a:srgbClr val="000066"/>
                </a:solidFill>
                <a:latin typeface="微软雅黑" panose="020B0503020204020204" pitchFamily="34" charset="-122"/>
                <a:ea typeface="微软雅黑" panose="020B0503020204020204" pitchFamily="34" charset="-122"/>
              </a:rPr>
              <a:t>类地址的主机号字段 </a:t>
            </a:r>
            <a:r>
              <a:rPr lang="en-US" altLang="zh-CN" sz="1595" b="1" dirty="0">
                <a:solidFill>
                  <a:srgbClr val="000066"/>
                </a:solidFill>
                <a:latin typeface="微软雅黑" panose="020B0503020204020204" pitchFamily="34" charset="-122"/>
                <a:ea typeface="微软雅黑" panose="020B0503020204020204" pitchFamily="34" charset="-122"/>
              </a:rPr>
              <a:t>host-id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1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69" name="矩形 68"/>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8675"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冒号十六进制记法</a:t>
            </a:r>
            <a:br>
              <a:rPr lang="zh-CN" altLang="en-US" dirty="0" smtClean="0">
                <a:ea typeface="黑体" panose="02010609060101010101" pitchFamily="2" charset="-122"/>
              </a:rPr>
            </a:br>
            <a:r>
              <a:rPr lang="en-US" altLang="zh-CN" sz="4000" dirty="0" smtClean="0">
                <a:ea typeface="黑体" panose="02010609060101010101" pitchFamily="2" charset="-122"/>
              </a:rPr>
              <a:t>(colon hexadecimal notation)</a:t>
            </a:r>
            <a:r>
              <a:rPr lang="en-US" altLang="zh-CN" dirty="0" smtClean="0">
                <a:ea typeface="黑体" panose="02010609060101010101" pitchFamily="2" charset="-122"/>
              </a:rPr>
              <a:t> </a:t>
            </a:r>
            <a:endParaRPr lang="en-US" altLang="zh-CN" dirty="0" smtClean="0">
              <a:ea typeface="黑体" panose="02010609060101010101" pitchFamily="2" charset="-122"/>
            </a:endParaRPr>
          </a:p>
        </p:txBody>
      </p:sp>
      <p:sp>
        <p:nvSpPr>
          <p:cNvPr id="655363" name="Rectangle 3"/>
          <p:cNvSpPr>
            <a:spLocks noGrp="1" noChangeArrowheads="1"/>
          </p:cNvSpPr>
          <p:nvPr>
            <p:ph type="body" idx="1"/>
          </p:nvPr>
        </p:nvSpPr>
        <p:spPr>
          <a:xfrm>
            <a:off x="609490" y="1967036"/>
            <a:ext cx="8181411" cy="4091940"/>
          </a:xfrm>
        </p:spPr>
        <p:txBody>
          <a:bodyPr>
            <a:normAutofit fontScale="92500" lnSpcReduction="10000"/>
          </a:bodyPr>
          <a:lstStyle/>
          <a:p>
            <a:pPr eaLnBrk="1" hangingPunct="1"/>
            <a:r>
              <a:rPr lang="en-US" altLang="zh-CN" dirty="0" smtClean="0">
                <a:ea typeface="黑体" panose="02010609060101010101" pitchFamily="2" charset="-122"/>
              </a:rPr>
              <a:t>68E6:8C64:FFFF:FFFF:0:1180:960A:FFFF</a:t>
            </a:r>
            <a:endParaRPr lang="en-US" altLang="zh-CN" dirty="0" smtClean="0">
              <a:ea typeface="黑体" panose="02010609060101010101" pitchFamily="2" charset="-122"/>
            </a:endParaRPr>
          </a:p>
          <a:p>
            <a:pPr eaLnBrk="1" hangingPunct="1"/>
            <a:r>
              <a:rPr lang="zh-CN" altLang="en-US" dirty="0" smtClean="0">
                <a:ea typeface="黑体" panose="02010609060101010101" pitchFamily="2" charset="-122"/>
              </a:rPr>
              <a:t>零压缩</a:t>
            </a:r>
            <a:r>
              <a:rPr lang="en-US" altLang="zh-CN" dirty="0" smtClean="0">
                <a:ea typeface="黑体" panose="02010609060101010101" pitchFamily="2" charset="-122"/>
              </a:rPr>
              <a:t>(zero compression)</a:t>
            </a:r>
            <a:r>
              <a:rPr lang="zh-CN" altLang="en-US" dirty="0" smtClean="0">
                <a:ea typeface="黑体" panose="02010609060101010101" pitchFamily="2" charset="-122"/>
              </a:rPr>
              <a:t>，即一连串连续的零可以为一对冒号所取代。 </a:t>
            </a:r>
            <a:endParaRPr lang="zh-CN" altLang="en-US" dirty="0" smtClean="0">
              <a:ea typeface="黑体" panose="02010609060101010101" pitchFamily="2" charset="-122"/>
            </a:endParaRPr>
          </a:p>
          <a:p>
            <a:pPr eaLnBrk="1" hangingPunct="1">
              <a:buNone/>
            </a:pPr>
            <a:r>
              <a:rPr lang="en-US" altLang="zh-CN" dirty="0" smtClean="0">
                <a:ea typeface="黑体" panose="02010609060101010101" pitchFamily="2" charset="-122"/>
              </a:rPr>
              <a:t>     FF05:0:0:0:0:0:0:B3     </a:t>
            </a:r>
            <a:r>
              <a:rPr lang="zh-CN" altLang="en-US" dirty="0" smtClean="0">
                <a:ea typeface="黑体" panose="02010609060101010101" pitchFamily="2" charset="-122"/>
              </a:rPr>
              <a:t>可以写成：</a:t>
            </a:r>
            <a:r>
              <a:rPr lang="en-US" altLang="zh-CN" dirty="0" smtClean="0">
                <a:ea typeface="黑体" panose="02010609060101010101" pitchFamily="2" charset="-122"/>
              </a:rPr>
              <a:t>FF05::B3 </a:t>
            </a:r>
            <a:endParaRPr lang="en-US" altLang="zh-CN" dirty="0" smtClean="0">
              <a:ea typeface="黑体" panose="02010609060101010101" pitchFamily="2" charset="-122"/>
            </a:endParaRPr>
          </a:p>
          <a:p>
            <a:r>
              <a:rPr lang="en-US" altLang="zh-CN" dirty="0" smtClean="0">
                <a:ea typeface="黑体" panose="02010609060101010101" pitchFamily="2" charset="-122"/>
              </a:rPr>
              <a:t>CIDR </a:t>
            </a:r>
            <a:r>
              <a:rPr lang="zh-CN" altLang="en-US" dirty="0" smtClean="0">
                <a:ea typeface="黑体" panose="02010609060101010101" pitchFamily="2" charset="-122"/>
              </a:rPr>
              <a:t>的斜线表示法仍然可用。</a:t>
            </a:r>
            <a:endParaRPr lang="zh-CN" altLang="en-US" dirty="0" smtClean="0">
              <a:ea typeface="黑体" panose="02010609060101010101" pitchFamily="2" charset="-122"/>
            </a:endParaRPr>
          </a:p>
          <a:p>
            <a:r>
              <a:rPr lang="en-US" altLang="zh-CN" dirty="0" smtClean="0">
                <a:ea typeface="黑体" panose="02010609060101010101" pitchFamily="2" charset="-122"/>
              </a:rPr>
              <a:t>60 </a:t>
            </a:r>
            <a:r>
              <a:rPr lang="zh-CN" altLang="en-US" dirty="0" smtClean="0">
                <a:ea typeface="黑体" panose="02010609060101010101" pitchFamily="2" charset="-122"/>
              </a:rPr>
              <a:t>位的前缀 </a:t>
            </a:r>
            <a:r>
              <a:rPr lang="en-US" altLang="zh-CN" dirty="0" smtClean="0">
                <a:ea typeface="黑体" panose="02010609060101010101" pitchFamily="2" charset="-122"/>
              </a:rPr>
              <a:t>12AB00000000CD3 </a:t>
            </a:r>
            <a:r>
              <a:rPr lang="zh-CN" altLang="en-US" dirty="0" smtClean="0">
                <a:ea typeface="黑体" panose="02010609060101010101" pitchFamily="2" charset="-122"/>
              </a:rPr>
              <a:t>可记为：</a:t>
            </a:r>
            <a:endParaRPr lang="zh-CN" altLang="en-US" dirty="0" smtClean="0">
              <a:ea typeface="黑体" panose="02010609060101010101" pitchFamily="2" charset="-122"/>
            </a:endParaRPr>
          </a:p>
          <a:p>
            <a:pPr>
              <a:buNone/>
            </a:pPr>
            <a:r>
              <a:rPr lang="zh-CN" altLang="en-US" dirty="0" smtClean="0">
                <a:ea typeface="黑体" panose="02010609060101010101" pitchFamily="2" charset="-122"/>
              </a:rPr>
              <a:t>    </a:t>
            </a:r>
            <a:r>
              <a:rPr lang="en-US" altLang="zh-CN" dirty="0" smtClean="0">
                <a:ea typeface="黑体" panose="02010609060101010101" pitchFamily="2" charset="-122"/>
              </a:rPr>
              <a:t>12AB:0000:0000:CD30:0000:0000:0000:0000/60</a:t>
            </a:r>
            <a:endParaRPr lang="en-US" altLang="zh-CN" dirty="0" smtClean="0">
              <a:ea typeface="黑体" panose="02010609060101010101" pitchFamily="2" charset="-122"/>
            </a:endParaRPr>
          </a:p>
          <a:p>
            <a:pPr>
              <a:buNone/>
            </a:pPr>
            <a:r>
              <a:rPr lang="zh-CN" altLang="en-US" dirty="0" smtClean="0">
                <a:ea typeface="黑体" panose="02010609060101010101" pitchFamily="2" charset="-122"/>
              </a:rPr>
              <a:t>    或</a:t>
            </a:r>
            <a:r>
              <a:rPr lang="en-US" altLang="zh-CN" dirty="0" smtClean="0">
                <a:ea typeface="黑体" panose="02010609060101010101" pitchFamily="2" charset="-122"/>
              </a:rPr>
              <a:t>12AB:0:0:CD30::/60   </a:t>
            </a:r>
            <a:endParaRPr lang="en-US" altLang="zh-CN" dirty="0" smtClean="0">
              <a:ea typeface="黑体" panose="02010609060101010101" pitchFamily="2" charset="-122"/>
            </a:endParaRPr>
          </a:p>
          <a:p>
            <a:pPr eaLnBrk="1" hangingPunct="1"/>
            <a:endParaRPr lang="en-US" altLang="zh-CN"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ustDataLst>
      <p:tags r:id="rId1"/>
    </p:custDataLst>
  </p:cSld>
  <p:clrMapOvr>
    <a:masterClrMapping/>
  </p:clrMapOvr>
  <p:transition advTm="1094"/>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7171" name="Rectangle 2"/>
          <p:cNvSpPr>
            <a:spLocks noGrp="1" noChangeArrowheads="1"/>
          </p:cNvSpPr>
          <p:nvPr>
            <p:ph type="title"/>
          </p:nvPr>
        </p:nvSpPr>
        <p:spPr>
          <a:xfrm>
            <a:off x="457200" y="128155"/>
            <a:ext cx="8229600" cy="1143000"/>
          </a:xfrm>
        </p:spPr>
        <p:txBody>
          <a:bodyPr>
            <a:normAutofit/>
          </a:bodyPr>
          <a:lstStyle/>
          <a:p>
            <a:pPr algn="ctr" eaLnBrk="1" hangingPunct="1"/>
            <a:r>
              <a:rPr lang="en-US" altLang="zh-CN" sz="3200" dirty="0">
                <a:ea typeface="黑体" panose="02010609060101010101" pitchFamily="2" charset="-122"/>
              </a:rPr>
              <a:t>4</a:t>
            </a:r>
            <a:r>
              <a:rPr lang="en-US" altLang="zh-CN" sz="3200" dirty="0" smtClean="0">
                <a:ea typeface="黑体" panose="02010609060101010101" pitchFamily="2" charset="-122"/>
              </a:rPr>
              <a:t>.10.2  IPv6 </a:t>
            </a:r>
            <a:r>
              <a:rPr lang="zh-CN" altLang="en-US" sz="3200" dirty="0" smtClean="0">
                <a:ea typeface="黑体" panose="02010609060101010101" pitchFamily="2" charset="-122"/>
              </a:rPr>
              <a:t>的基本首部 </a:t>
            </a:r>
            <a:endParaRPr lang="zh-CN" altLang="en-US" sz="3200" dirty="0" smtClean="0">
              <a:ea typeface="黑体" panose="02010609060101010101" pitchFamily="2" charset="-122"/>
            </a:endParaRPr>
          </a:p>
        </p:txBody>
      </p:sp>
      <p:sp>
        <p:nvSpPr>
          <p:cNvPr id="7172" name="Rectangle 3"/>
          <p:cNvSpPr>
            <a:spLocks noGrp="1" noChangeArrowheads="1"/>
          </p:cNvSpPr>
          <p:nvPr>
            <p:ph type="body" idx="1"/>
          </p:nvPr>
        </p:nvSpPr>
        <p:spPr>
          <a:xfrm>
            <a:off x="650605" y="1276350"/>
            <a:ext cx="8037350" cy="3641663"/>
          </a:xfrm>
        </p:spPr>
        <p:txBody>
          <a:bodyPr>
            <a:noAutofit/>
          </a:bodyPr>
          <a:lstStyle/>
          <a:p>
            <a:pPr eaLnBrk="1" hangingPunct="1"/>
            <a:r>
              <a:rPr lang="en-US" altLang="zh-CN" sz="2400" dirty="0" smtClean="0">
                <a:latin typeface="微软雅黑" panose="020B0503020204020204" pitchFamily="34" charset="-122"/>
                <a:ea typeface="微软雅黑" panose="020B0503020204020204" pitchFamily="34" charset="-122"/>
              </a:rPr>
              <a:t>IPv6 </a:t>
            </a:r>
            <a:r>
              <a:rPr lang="zh-CN" altLang="en-US" sz="2400" dirty="0" smtClean="0">
                <a:latin typeface="微软雅黑" panose="020B0503020204020204" pitchFamily="34" charset="-122"/>
                <a:ea typeface="微软雅黑" panose="020B0503020204020204" pitchFamily="34" charset="-122"/>
              </a:rPr>
              <a:t>仍支持无连接的传送，所引进的主要变化如下：</a:t>
            </a:r>
            <a:endParaRPr lang="zh-CN" altLang="en-US"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更大的地址空间。</a:t>
            </a:r>
            <a:r>
              <a:rPr lang="en-US" altLang="zh-CN" sz="2400" dirty="0" smtClean="0">
                <a:latin typeface="微软雅黑" panose="020B0503020204020204" pitchFamily="34" charset="-122"/>
                <a:ea typeface="微软雅黑" panose="020B0503020204020204" pitchFamily="34" charset="-122"/>
              </a:rPr>
              <a:t>IPv6 </a:t>
            </a:r>
            <a:r>
              <a:rPr lang="zh-CN" altLang="en-US" sz="2400" dirty="0" smtClean="0">
                <a:latin typeface="微软雅黑" panose="020B0503020204020204" pitchFamily="34" charset="-122"/>
                <a:ea typeface="微软雅黑" panose="020B0503020204020204" pitchFamily="34" charset="-122"/>
              </a:rPr>
              <a:t>将地址从 </a:t>
            </a:r>
            <a:r>
              <a:rPr lang="en-US" altLang="zh-CN" sz="2400" dirty="0" smtClean="0">
                <a:latin typeface="微软雅黑" panose="020B0503020204020204" pitchFamily="34" charset="-122"/>
                <a:ea typeface="微软雅黑" panose="020B0503020204020204" pitchFamily="34" charset="-122"/>
              </a:rPr>
              <a:t>IPv4 </a:t>
            </a:r>
            <a:r>
              <a:rPr lang="zh-CN" altLang="en-US" sz="2400" dirty="0" smtClean="0">
                <a:latin typeface="微软雅黑" panose="020B0503020204020204" pitchFamily="34" charset="-122"/>
                <a:ea typeface="微软雅黑" panose="020B0503020204020204" pitchFamily="34" charset="-122"/>
              </a:rPr>
              <a:t>的 </a:t>
            </a:r>
            <a:r>
              <a:rPr lang="en-US" altLang="zh-CN" sz="2400" dirty="0" smtClean="0">
                <a:latin typeface="微软雅黑" panose="020B0503020204020204" pitchFamily="34" charset="-122"/>
                <a:ea typeface="微软雅黑" panose="020B0503020204020204" pitchFamily="34" charset="-122"/>
              </a:rPr>
              <a:t>32 </a:t>
            </a:r>
            <a:r>
              <a:rPr lang="zh-CN" altLang="en-US" sz="2400" dirty="0" smtClean="0">
                <a:latin typeface="微软雅黑" panose="020B0503020204020204" pitchFamily="34" charset="-122"/>
                <a:ea typeface="微软雅黑" panose="020B0503020204020204" pitchFamily="34" charset="-122"/>
              </a:rPr>
              <a:t>位 增大到了 </a:t>
            </a:r>
            <a:r>
              <a:rPr lang="en-US" altLang="zh-CN" sz="2400" dirty="0" smtClean="0">
                <a:latin typeface="微软雅黑" panose="020B0503020204020204" pitchFamily="34" charset="-122"/>
                <a:ea typeface="微软雅黑" panose="020B0503020204020204" pitchFamily="34" charset="-122"/>
              </a:rPr>
              <a:t>128 </a:t>
            </a:r>
            <a:r>
              <a:rPr lang="zh-CN" altLang="en-US" sz="2400" dirty="0" smtClean="0">
                <a:latin typeface="微软雅黑" panose="020B0503020204020204" pitchFamily="34" charset="-122"/>
                <a:ea typeface="微软雅黑" panose="020B0503020204020204" pitchFamily="34" charset="-122"/>
              </a:rPr>
              <a:t>位。 </a:t>
            </a:r>
            <a:endParaRPr lang="zh-CN" altLang="en-US"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简单高效的</a:t>
            </a:r>
            <a:r>
              <a:rPr lang="en-US" altLang="zh-CN" sz="2400" dirty="0" smtClean="0">
                <a:latin typeface="微软雅黑" panose="020B0503020204020204" pitchFamily="34" charset="-122"/>
                <a:ea typeface="微软雅黑" panose="020B0503020204020204" pitchFamily="34" charset="-122"/>
              </a:rPr>
              <a:t>40</a:t>
            </a:r>
            <a:r>
              <a:rPr lang="zh-CN" altLang="en-US" sz="2400" dirty="0" smtClean="0">
                <a:latin typeface="微软雅黑" panose="020B0503020204020204" pitchFamily="34" charset="-122"/>
                <a:ea typeface="微软雅黑" panose="020B0503020204020204" pitchFamily="34" charset="-122"/>
              </a:rPr>
              <a:t>字节</a:t>
            </a:r>
            <a:r>
              <a:rPr lang="zh-CN" altLang="en-US" sz="2400" dirty="0" smtClean="0">
                <a:latin typeface="微软雅黑" panose="020B0503020204020204" pitchFamily="34" charset="-122"/>
                <a:ea typeface="微软雅黑" panose="020B0503020204020204" pitchFamily="34" charset="-122"/>
              </a:rPr>
              <a:t>首部</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称为</a:t>
            </a:r>
            <a:r>
              <a:rPr lang="zh-CN" altLang="en-US" sz="2400" dirty="0">
                <a:solidFill>
                  <a:srgbClr val="FF0000"/>
                </a:solidFill>
                <a:latin typeface="微软雅黑" panose="020B0503020204020204" pitchFamily="34" charset="-122"/>
                <a:ea typeface="微软雅黑" panose="020B0503020204020204" pitchFamily="34" charset="-122"/>
              </a:rPr>
              <a:t>基本首部</a:t>
            </a:r>
            <a:r>
              <a:rPr lang="en-US" altLang="zh-CN" sz="2400" dirty="0">
                <a:latin typeface="微软雅黑" panose="020B0503020204020204" pitchFamily="34" charset="-122"/>
                <a:ea typeface="微软雅黑" panose="020B0503020204020204" pitchFamily="34" charset="-122"/>
              </a:rPr>
              <a:t>(base header)</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流标签与</a:t>
            </a:r>
            <a:r>
              <a:rPr lang="zh-CN" altLang="en-US" sz="2400" dirty="0" smtClean="0">
                <a:latin typeface="微软雅黑" panose="020B0503020204020204" pitchFamily="34" charset="-122"/>
                <a:ea typeface="微软雅黑" panose="020B0503020204020204" pitchFamily="34" charset="-122"/>
              </a:rPr>
              <a:t>优先级</a:t>
            </a:r>
            <a:endParaRPr lang="en-US" altLang="zh-CN" sz="2400" dirty="0" smtClean="0">
              <a:latin typeface="微软雅黑" panose="020B0503020204020204" pitchFamily="34" charset="-122"/>
              <a:ea typeface="微软雅黑" panose="020B0503020204020204" pitchFamily="34" charset="-122"/>
            </a:endParaRPr>
          </a:p>
          <a:p>
            <a:pPr>
              <a:lnSpc>
                <a:spcPct val="90000"/>
              </a:lnSpc>
            </a:pP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不必要的功能取消了，首部的字段数减少到只有 </a:t>
            </a:r>
            <a:r>
              <a:rPr lang="en-US" altLang="zh-CN" sz="2400" dirty="0">
                <a:latin typeface="微软雅黑" panose="020B0503020204020204" pitchFamily="34" charset="-122"/>
                <a:ea typeface="微软雅黑" panose="020B0503020204020204" pitchFamily="34" charset="-122"/>
              </a:rPr>
              <a:t>8 </a:t>
            </a:r>
            <a:r>
              <a:rPr lang="zh-CN" altLang="en-US" sz="2400" dirty="0">
                <a:latin typeface="微软雅黑" panose="020B0503020204020204" pitchFamily="34" charset="-122"/>
                <a:ea typeface="微软雅黑" panose="020B0503020204020204" pitchFamily="34" charset="-122"/>
              </a:rPr>
              <a:t>个。</a:t>
            </a:r>
            <a:endParaRPr lang="zh-CN" altLang="en-US" sz="2400" dirty="0">
              <a:latin typeface="微软雅黑" panose="020B0503020204020204" pitchFamily="34" charset="-122"/>
              <a:ea typeface="微软雅黑" panose="020B0503020204020204" pitchFamily="34" charset="-122"/>
            </a:endParaRPr>
          </a:p>
          <a:p>
            <a:pPr>
              <a:lnSpc>
                <a:spcPct val="90000"/>
              </a:lnSpc>
            </a:pPr>
            <a:r>
              <a:rPr lang="zh-CN" altLang="en-US" sz="2400" dirty="0">
                <a:latin typeface="微软雅黑" panose="020B0503020204020204" pitchFamily="34" charset="-122"/>
                <a:ea typeface="微软雅黑" panose="020B0503020204020204" pitchFamily="34" charset="-122"/>
              </a:rPr>
              <a:t>取消了首部的检验和字段，加快了路由器处理数据报的速度。</a:t>
            </a:r>
            <a:endParaRPr lang="zh-CN" altLang="en-US" sz="2400" dirty="0">
              <a:latin typeface="微软雅黑" panose="020B0503020204020204" pitchFamily="34" charset="-122"/>
              <a:ea typeface="微软雅黑" panose="020B0503020204020204" pitchFamily="34" charset="-122"/>
            </a:endParaRPr>
          </a:p>
          <a:p>
            <a:pPr>
              <a:lnSpc>
                <a:spcPct val="90000"/>
              </a:lnSpc>
            </a:pPr>
            <a:r>
              <a:rPr lang="zh-CN" altLang="en-US" sz="2400" dirty="0">
                <a:latin typeface="微软雅黑" panose="020B0503020204020204" pitchFamily="34" charset="-122"/>
                <a:ea typeface="微软雅黑" panose="020B0503020204020204" pitchFamily="34" charset="-122"/>
              </a:rPr>
              <a:t>在基本首部的后面允许有零个或多个扩展首部。</a:t>
            </a:r>
            <a:endParaRPr lang="zh-CN" altLang="en-US" sz="2400" dirty="0">
              <a:latin typeface="微软雅黑" panose="020B0503020204020204" pitchFamily="34" charset="-122"/>
              <a:ea typeface="微软雅黑" panose="020B0503020204020204" pitchFamily="34" charset="-122"/>
            </a:endParaRPr>
          </a:p>
          <a:p>
            <a:pPr>
              <a:lnSpc>
                <a:spcPct val="90000"/>
              </a:lnSpc>
            </a:pPr>
            <a:r>
              <a:rPr lang="zh-CN" altLang="en-US" sz="2400" dirty="0">
                <a:latin typeface="微软雅黑" panose="020B0503020204020204" pitchFamily="34" charset="-122"/>
                <a:ea typeface="微软雅黑" panose="020B0503020204020204" pitchFamily="34" charset="-122"/>
              </a:rPr>
              <a:t>所有的扩展首部和数据合起来叫做数据报的</a:t>
            </a:r>
            <a:r>
              <a:rPr lang="zh-CN" altLang="en-US" sz="2400" dirty="0">
                <a:solidFill>
                  <a:srgbClr val="FF0000"/>
                </a:solidFill>
                <a:latin typeface="微软雅黑" panose="020B0503020204020204" pitchFamily="34" charset="-122"/>
                <a:ea typeface="微软雅黑" panose="020B0503020204020204" pitchFamily="34" charset="-122"/>
              </a:rPr>
              <a:t>有效载荷</a:t>
            </a:r>
            <a:r>
              <a:rPr lang="en-US" altLang="zh-CN" sz="2400" dirty="0">
                <a:latin typeface="微软雅黑" panose="020B0503020204020204" pitchFamily="34" charset="-122"/>
                <a:ea typeface="微软雅黑" panose="020B0503020204020204" pitchFamily="34" charset="-122"/>
              </a:rPr>
              <a:t>(payload)</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FF0000"/>
                </a:solidFill>
                <a:latin typeface="微软雅黑" panose="020B0503020204020204" pitchFamily="34" charset="-122"/>
                <a:ea typeface="微软雅黑" panose="020B0503020204020204" pitchFamily="34" charset="-122"/>
              </a:rPr>
              <a:t>净负荷</a:t>
            </a: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937"/>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sp>
        <p:nvSpPr>
          <p:cNvPr id="9219" name="Rectangle 2"/>
          <p:cNvSpPr>
            <a:spLocks noGrp="1" noChangeArrowheads="1"/>
          </p:cNvSpPr>
          <p:nvPr>
            <p:ph type="title"/>
          </p:nvPr>
        </p:nvSpPr>
        <p:spPr>
          <a:xfrm>
            <a:off x="1147742" y="213123"/>
            <a:ext cx="6930769" cy="1453964"/>
          </a:xfrm>
        </p:spPr>
        <p:txBody>
          <a:bodyPr/>
          <a:lstStyle/>
          <a:p>
            <a:pPr algn="ctr" eaLnBrk="1" hangingPunct="1"/>
            <a:r>
              <a:rPr lang="en-US" altLang="zh-CN" dirty="0" smtClean="0">
                <a:ea typeface="黑体" panose="02010609060101010101" pitchFamily="2" charset="-122"/>
              </a:rPr>
              <a:t>IPv6 </a:t>
            </a:r>
            <a:r>
              <a:rPr lang="zh-CN" altLang="en-US" dirty="0" smtClean="0">
                <a:ea typeface="黑体" panose="02010609060101010101" pitchFamily="2" charset="-122"/>
              </a:rPr>
              <a:t>数据报的一般形式 </a:t>
            </a:r>
            <a:endParaRPr lang="zh-CN" altLang="en-US" dirty="0" smtClean="0">
              <a:ea typeface="黑体" panose="02010609060101010101" pitchFamily="2" charset="-122"/>
            </a:endParaRPr>
          </a:p>
        </p:txBody>
      </p:sp>
      <p:sp>
        <p:nvSpPr>
          <p:cNvPr id="633859" name="Rectangle 3"/>
          <p:cNvSpPr>
            <a:spLocks noChangeArrowheads="1"/>
          </p:cNvSpPr>
          <p:nvPr/>
        </p:nvSpPr>
        <p:spPr bwMode="auto">
          <a:xfrm>
            <a:off x="250129" y="3102108"/>
            <a:ext cx="8672169" cy="768817"/>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9221" name="Rectangle 4"/>
          <p:cNvSpPr>
            <a:spLocks noChangeArrowheads="1"/>
          </p:cNvSpPr>
          <p:nvPr/>
        </p:nvSpPr>
        <p:spPr bwMode="auto">
          <a:xfrm>
            <a:off x="1758814" y="3108423"/>
            <a:ext cx="7163483" cy="748295"/>
          </a:xfrm>
          <a:prstGeom prst="rect">
            <a:avLst/>
          </a:prstGeom>
          <a:solidFill>
            <a:srgbClr val="CCECFF"/>
          </a:solidFill>
          <a:ln w="9525">
            <a:solidFill>
              <a:srgbClr val="0000CC"/>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222" name="Line 5"/>
          <p:cNvSpPr>
            <a:spLocks noChangeShapeType="1"/>
          </p:cNvSpPr>
          <p:nvPr/>
        </p:nvSpPr>
        <p:spPr bwMode="auto">
          <a:xfrm>
            <a:off x="1749315" y="3102108"/>
            <a:ext cx="0" cy="76881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23" name="Line 6"/>
          <p:cNvSpPr>
            <a:spLocks noChangeShapeType="1"/>
          </p:cNvSpPr>
          <p:nvPr/>
        </p:nvSpPr>
        <p:spPr bwMode="auto">
          <a:xfrm>
            <a:off x="3248501" y="3102108"/>
            <a:ext cx="0" cy="76881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24" name="Line 7"/>
          <p:cNvSpPr>
            <a:spLocks noChangeShapeType="1"/>
          </p:cNvSpPr>
          <p:nvPr/>
        </p:nvSpPr>
        <p:spPr bwMode="auto">
          <a:xfrm>
            <a:off x="3995720" y="3102108"/>
            <a:ext cx="0" cy="76881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25" name="Line 8"/>
          <p:cNvSpPr>
            <a:spLocks noChangeShapeType="1"/>
          </p:cNvSpPr>
          <p:nvPr/>
        </p:nvSpPr>
        <p:spPr bwMode="auto">
          <a:xfrm>
            <a:off x="5496489" y="3102108"/>
            <a:ext cx="0" cy="76881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26" name="Text Box 9"/>
          <p:cNvSpPr txBox="1">
            <a:spLocks noChangeArrowheads="1"/>
          </p:cNvSpPr>
          <p:nvPr/>
        </p:nvSpPr>
        <p:spPr bwMode="auto">
          <a:xfrm>
            <a:off x="598399" y="3094214"/>
            <a:ext cx="799481" cy="756761"/>
          </a:xfrm>
          <a:prstGeom prst="rect">
            <a:avLst/>
          </a:prstGeom>
          <a:noFill/>
          <a:ln w="9525">
            <a:noFill/>
            <a:miter lim="800000"/>
          </a:ln>
        </p:spPr>
        <p:txBody>
          <a:bodyPr wrap="none" lIns="91074" tIns="45537" rIns="91074" bIns="45537">
            <a:spAutoFit/>
          </a:bodyPr>
          <a:lstStyle/>
          <a:p>
            <a:pPr algn="ctr">
              <a:lnSpc>
                <a:spcPct val="90000"/>
              </a:lnSpc>
            </a:pPr>
            <a:r>
              <a:rPr kumimoji="1" lang="zh-CN" altLang="en-US" sz="2400" dirty="0">
                <a:solidFill>
                  <a:srgbClr val="333399"/>
                </a:solidFill>
                <a:latin typeface="Arial" panose="020B0604020202020204" pitchFamily="34" charset="0"/>
                <a:ea typeface="黑体" panose="02010609060101010101" pitchFamily="2" charset="-122"/>
              </a:rPr>
              <a:t>基本</a:t>
            </a:r>
            <a:endParaRPr kumimoji="1" lang="zh-CN" altLang="en-US" sz="2400" dirty="0">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2400" dirty="0">
                <a:solidFill>
                  <a:srgbClr val="333399"/>
                </a:solidFill>
                <a:latin typeface="Arial" panose="020B0604020202020204" pitchFamily="34" charset="0"/>
                <a:ea typeface="黑体" panose="02010609060101010101" pitchFamily="2" charset="-122"/>
              </a:rPr>
              <a:t>首部</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9227" name="Text Box 10"/>
          <p:cNvSpPr txBox="1">
            <a:spLocks noChangeArrowheads="1"/>
          </p:cNvSpPr>
          <p:nvPr/>
        </p:nvSpPr>
        <p:spPr bwMode="auto">
          <a:xfrm>
            <a:off x="1966970" y="3166833"/>
            <a:ext cx="1055960" cy="756761"/>
          </a:xfrm>
          <a:prstGeom prst="rect">
            <a:avLst/>
          </a:prstGeom>
          <a:noFill/>
          <a:ln w="9525">
            <a:noFill/>
            <a:miter lim="800000"/>
          </a:ln>
        </p:spPr>
        <p:txBody>
          <a:bodyPr wrap="none" lIns="91074" tIns="45537" rIns="91074" bIns="45537">
            <a:spAutoFit/>
          </a:bodyPr>
          <a:lstStyle/>
          <a:p>
            <a:pPr algn="ctr">
              <a:lnSpc>
                <a:spcPct val="90000"/>
              </a:lnSpc>
            </a:pP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400" dirty="0">
                <a:solidFill>
                  <a:srgbClr val="333399"/>
                </a:solidFill>
                <a:latin typeface="Arial" panose="020B0604020202020204" pitchFamily="34" charset="0"/>
                <a:ea typeface="黑体" panose="02010609060101010101" pitchFamily="2" charset="-122"/>
              </a:rPr>
              <a:t>扩展</a:t>
            </a:r>
            <a:endParaRPr kumimoji="1" lang="zh-CN" altLang="en-US" sz="2400" dirty="0">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2400" dirty="0">
                <a:solidFill>
                  <a:srgbClr val="333399"/>
                </a:solidFill>
                <a:latin typeface="Arial" panose="020B0604020202020204" pitchFamily="34" charset="0"/>
                <a:ea typeface="黑体" panose="02010609060101010101" pitchFamily="2" charset="-122"/>
              </a:rPr>
              <a:t>首部 </a:t>
            </a:r>
            <a:r>
              <a:rPr kumimoji="1" lang="en-US" altLang="zh-CN" sz="2400" dirty="0">
                <a:solidFill>
                  <a:srgbClr val="333399"/>
                </a:solidFill>
                <a:latin typeface="Arial" panose="020B0604020202020204" pitchFamily="34" charset="0"/>
                <a:ea typeface="黑体" panose="02010609060101010101" pitchFamily="2" charset="-122"/>
              </a:rPr>
              <a:t>1</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9228" name="Text Box 11"/>
          <p:cNvSpPr txBox="1">
            <a:spLocks noChangeArrowheads="1"/>
          </p:cNvSpPr>
          <p:nvPr/>
        </p:nvSpPr>
        <p:spPr bwMode="auto">
          <a:xfrm>
            <a:off x="4113322" y="3166833"/>
            <a:ext cx="1107256" cy="756761"/>
          </a:xfrm>
          <a:prstGeom prst="rect">
            <a:avLst/>
          </a:prstGeom>
          <a:noFill/>
          <a:ln w="9525">
            <a:noFill/>
            <a:miter lim="800000"/>
          </a:ln>
        </p:spPr>
        <p:txBody>
          <a:bodyPr wrap="none" lIns="91074" tIns="45537" rIns="91074" bIns="45537">
            <a:spAutoFit/>
          </a:bodyPr>
          <a:lstStyle/>
          <a:p>
            <a:pPr algn="ctr">
              <a:lnSpc>
                <a:spcPct val="90000"/>
              </a:lnSpc>
            </a:pP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400" dirty="0">
                <a:solidFill>
                  <a:srgbClr val="333399"/>
                </a:solidFill>
                <a:latin typeface="Arial" panose="020B0604020202020204" pitchFamily="34" charset="0"/>
                <a:ea typeface="黑体" panose="02010609060101010101" pitchFamily="2" charset="-122"/>
              </a:rPr>
              <a:t>扩展</a:t>
            </a:r>
            <a:endParaRPr kumimoji="1" lang="zh-CN" altLang="en-US" sz="2400" dirty="0">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2400" dirty="0">
                <a:solidFill>
                  <a:srgbClr val="333399"/>
                </a:solidFill>
                <a:latin typeface="Arial" panose="020B0604020202020204" pitchFamily="34" charset="0"/>
                <a:ea typeface="黑体" panose="02010609060101010101" pitchFamily="2" charset="-122"/>
              </a:rPr>
              <a:t>首部 </a:t>
            </a:r>
            <a:r>
              <a:rPr kumimoji="1" lang="en-US" altLang="zh-CN" sz="2400" dirty="0">
                <a:solidFill>
                  <a:srgbClr val="333399"/>
                </a:solidFill>
                <a:latin typeface="Arial" panose="020B0604020202020204" pitchFamily="34" charset="0"/>
                <a:ea typeface="黑体" panose="02010609060101010101" pitchFamily="2" charset="-122"/>
              </a:rPr>
              <a:t>N</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9229" name="Text Box 12"/>
          <p:cNvSpPr txBox="1">
            <a:spLocks noChangeArrowheads="1"/>
          </p:cNvSpPr>
          <p:nvPr/>
        </p:nvSpPr>
        <p:spPr bwMode="auto">
          <a:xfrm>
            <a:off x="3269083" y="3147890"/>
            <a:ext cx="478879" cy="368962"/>
          </a:xfrm>
          <a:prstGeom prst="rect">
            <a:avLst/>
          </a:prstGeom>
          <a:noFill/>
          <a:ln w="9525">
            <a:noFill/>
            <a:miter lim="800000"/>
          </a:ln>
        </p:spPr>
        <p:txBody>
          <a:bodyPr wrap="none" lIns="91074" tIns="45537" rIns="91074" bIns="45537">
            <a:spAutoFit/>
          </a:bodyPr>
          <a:lstStyle/>
          <a:p>
            <a:r>
              <a:rPr kumimoji="1" lang="en-US" altLang="zh-CN" b="1" dirty="0">
                <a:solidFill>
                  <a:srgbClr val="333399"/>
                </a:solidFill>
                <a:latin typeface="Arial" panose="020B0604020202020204" pitchFamily="34" charset="0"/>
                <a:ea typeface="黑体" panose="02010609060101010101" pitchFamily="2" charset="-122"/>
              </a:rPr>
              <a:t> …</a:t>
            </a:r>
            <a:endParaRPr kumimoji="1" lang="en-US" altLang="zh-CN" b="1" dirty="0">
              <a:solidFill>
                <a:srgbClr val="333399"/>
              </a:solidFill>
              <a:latin typeface="Arial" panose="020B0604020202020204" pitchFamily="34" charset="0"/>
              <a:ea typeface="黑体" panose="02010609060101010101" pitchFamily="2" charset="-122"/>
            </a:endParaRPr>
          </a:p>
        </p:txBody>
      </p:sp>
      <p:sp>
        <p:nvSpPr>
          <p:cNvPr id="9230" name="Text Box 13"/>
          <p:cNvSpPr txBox="1">
            <a:spLocks noChangeArrowheads="1"/>
          </p:cNvSpPr>
          <p:nvPr/>
        </p:nvSpPr>
        <p:spPr bwMode="auto">
          <a:xfrm>
            <a:off x="5995164" y="3252082"/>
            <a:ext cx="1684338"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数   据   部   分</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231" name="Line 14"/>
          <p:cNvSpPr>
            <a:spLocks noChangeShapeType="1"/>
          </p:cNvSpPr>
          <p:nvPr/>
        </p:nvSpPr>
        <p:spPr bwMode="auto">
          <a:xfrm>
            <a:off x="1749315" y="2047550"/>
            <a:ext cx="0" cy="96773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32" name="Line 15"/>
          <p:cNvSpPr>
            <a:spLocks noChangeShapeType="1"/>
          </p:cNvSpPr>
          <p:nvPr/>
        </p:nvSpPr>
        <p:spPr bwMode="auto">
          <a:xfrm>
            <a:off x="5496489" y="2525889"/>
            <a:ext cx="0" cy="47202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33" name="Line 16"/>
          <p:cNvSpPr>
            <a:spLocks noChangeShapeType="1"/>
          </p:cNvSpPr>
          <p:nvPr/>
        </p:nvSpPr>
        <p:spPr bwMode="auto">
          <a:xfrm>
            <a:off x="1749315" y="2753219"/>
            <a:ext cx="3747174" cy="0"/>
          </a:xfrm>
          <a:prstGeom prst="line">
            <a:avLst/>
          </a:prstGeom>
          <a:noFill/>
          <a:ln w="28575">
            <a:solidFill>
              <a:srgbClr val="333399"/>
            </a:solidFill>
            <a:round/>
            <a:headEnd type="triangle" w="med" len="lg"/>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234" name="Rectangle 17"/>
          <p:cNvSpPr>
            <a:spLocks noChangeArrowheads="1"/>
          </p:cNvSpPr>
          <p:nvPr/>
        </p:nvSpPr>
        <p:spPr bwMode="auto">
          <a:xfrm>
            <a:off x="3185178" y="2525889"/>
            <a:ext cx="813708" cy="408879"/>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235" name="Text Box 18"/>
          <p:cNvSpPr txBox="1">
            <a:spLocks noChangeArrowheads="1"/>
          </p:cNvSpPr>
          <p:nvPr/>
        </p:nvSpPr>
        <p:spPr bwMode="auto">
          <a:xfrm>
            <a:off x="3123437" y="2404331"/>
            <a:ext cx="1004664" cy="584406"/>
          </a:xfrm>
          <a:prstGeom prst="rect">
            <a:avLst/>
          </a:prstGeom>
          <a:noFill/>
          <a:ln w="9525">
            <a:noFill/>
            <a:miter lim="800000"/>
          </a:ln>
        </p:spPr>
        <p:txBody>
          <a:bodyPr wrap="none" lIns="91074" tIns="45537" rIns="91074" bIns="45537">
            <a:spAutoFit/>
          </a:bodyPr>
          <a:lstStyle/>
          <a:p>
            <a:r>
              <a:rPr kumimoji="1" lang="zh-CN" altLang="en-US" sz="3200" dirty="0">
                <a:solidFill>
                  <a:srgbClr val="333399"/>
                </a:solidFill>
                <a:latin typeface="Arial" panose="020B0604020202020204" pitchFamily="34" charset="0"/>
                <a:ea typeface="黑体" panose="02010609060101010101" pitchFamily="2" charset="-122"/>
              </a:rPr>
              <a:t>选项</a:t>
            </a:r>
            <a:endParaRPr kumimoji="1" lang="zh-CN" altLang="en-US" sz="3200" dirty="0">
              <a:solidFill>
                <a:srgbClr val="333399"/>
              </a:solidFill>
              <a:latin typeface="Arial" panose="020B0604020202020204" pitchFamily="34" charset="0"/>
              <a:ea typeface="黑体" panose="02010609060101010101" pitchFamily="2" charset="-122"/>
            </a:endParaRPr>
          </a:p>
        </p:txBody>
      </p:sp>
      <p:sp>
        <p:nvSpPr>
          <p:cNvPr id="9236" name="Line 19"/>
          <p:cNvSpPr>
            <a:spLocks noChangeShapeType="1"/>
          </p:cNvSpPr>
          <p:nvPr/>
        </p:nvSpPr>
        <p:spPr bwMode="auto">
          <a:xfrm>
            <a:off x="250128" y="3954595"/>
            <a:ext cx="0" cy="490969"/>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37" name="Line 20"/>
          <p:cNvSpPr>
            <a:spLocks noChangeShapeType="1"/>
          </p:cNvSpPr>
          <p:nvPr/>
        </p:nvSpPr>
        <p:spPr bwMode="auto">
          <a:xfrm>
            <a:off x="8922297" y="3965646"/>
            <a:ext cx="0" cy="48939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38" name="Line 21"/>
          <p:cNvSpPr>
            <a:spLocks noChangeShapeType="1"/>
          </p:cNvSpPr>
          <p:nvPr/>
        </p:nvSpPr>
        <p:spPr bwMode="auto">
          <a:xfrm>
            <a:off x="250129" y="4252965"/>
            <a:ext cx="8672169" cy="0"/>
          </a:xfrm>
          <a:prstGeom prst="line">
            <a:avLst/>
          </a:prstGeom>
          <a:noFill/>
          <a:ln w="28575">
            <a:solidFill>
              <a:srgbClr val="333399"/>
            </a:solidFill>
            <a:round/>
            <a:headEnd type="triangle" w="med" len="lg"/>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239" name="Rectangle 22"/>
          <p:cNvSpPr>
            <a:spLocks noChangeArrowheads="1"/>
          </p:cNvSpPr>
          <p:nvPr/>
        </p:nvSpPr>
        <p:spPr bwMode="auto">
          <a:xfrm>
            <a:off x="3346653" y="4024057"/>
            <a:ext cx="1727152" cy="421507"/>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240" name="Text Box 23"/>
          <p:cNvSpPr txBox="1">
            <a:spLocks noChangeArrowheads="1"/>
          </p:cNvSpPr>
          <p:nvPr/>
        </p:nvSpPr>
        <p:spPr bwMode="auto">
          <a:xfrm>
            <a:off x="3267499" y="3979855"/>
            <a:ext cx="2349584" cy="584406"/>
          </a:xfrm>
          <a:prstGeom prst="rect">
            <a:avLst/>
          </a:prstGeom>
          <a:solidFill>
            <a:schemeClr val="bg1"/>
          </a:solidFill>
          <a:ln w="9525">
            <a:noFill/>
            <a:miter lim="800000"/>
          </a:ln>
        </p:spPr>
        <p:txBody>
          <a:bodyPr wrap="none" lIns="91074" tIns="45537" rIns="91074" bIns="45537">
            <a:spAutoFit/>
          </a:bodyPr>
          <a:lstStyle/>
          <a:p>
            <a:r>
              <a:rPr kumimoji="1" lang="en-US" altLang="zh-CN" sz="3200" dirty="0">
                <a:solidFill>
                  <a:srgbClr val="333399"/>
                </a:solidFill>
                <a:latin typeface="Arial" panose="020B0604020202020204" pitchFamily="34" charset="0"/>
                <a:ea typeface="黑体" panose="02010609060101010101" pitchFamily="2" charset="-122"/>
              </a:rPr>
              <a:t>IPv6 </a:t>
            </a:r>
            <a:r>
              <a:rPr kumimoji="1" lang="zh-CN" altLang="en-US" sz="3200" dirty="0">
                <a:solidFill>
                  <a:srgbClr val="333399"/>
                </a:solidFill>
                <a:latin typeface="Arial" panose="020B0604020202020204" pitchFamily="34" charset="0"/>
                <a:ea typeface="黑体" panose="02010609060101010101" pitchFamily="2" charset="-122"/>
              </a:rPr>
              <a:t>数据报</a:t>
            </a:r>
            <a:endParaRPr kumimoji="1" lang="zh-CN" altLang="en-US" sz="3200" dirty="0">
              <a:solidFill>
                <a:srgbClr val="333399"/>
              </a:solidFill>
              <a:latin typeface="Arial" panose="020B0604020202020204" pitchFamily="34" charset="0"/>
              <a:ea typeface="黑体" panose="02010609060101010101" pitchFamily="2" charset="-122"/>
            </a:endParaRPr>
          </a:p>
        </p:txBody>
      </p:sp>
      <p:sp>
        <p:nvSpPr>
          <p:cNvPr id="9241" name="Line 24"/>
          <p:cNvSpPr>
            <a:spLocks noChangeShapeType="1"/>
          </p:cNvSpPr>
          <p:nvPr/>
        </p:nvSpPr>
        <p:spPr bwMode="auto">
          <a:xfrm>
            <a:off x="8922297" y="2047550"/>
            <a:ext cx="0" cy="96773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242" name="Line 25"/>
          <p:cNvSpPr>
            <a:spLocks noChangeShapeType="1"/>
          </p:cNvSpPr>
          <p:nvPr/>
        </p:nvSpPr>
        <p:spPr bwMode="auto">
          <a:xfrm>
            <a:off x="1749315" y="2238569"/>
            <a:ext cx="7172982" cy="0"/>
          </a:xfrm>
          <a:prstGeom prst="line">
            <a:avLst/>
          </a:prstGeom>
          <a:noFill/>
          <a:ln w="28575">
            <a:solidFill>
              <a:srgbClr val="333399"/>
            </a:solidFill>
            <a:round/>
            <a:headEnd type="triangle" w="med" len="lg"/>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243" name="Text Box 26"/>
          <p:cNvSpPr txBox="1">
            <a:spLocks noChangeArrowheads="1"/>
          </p:cNvSpPr>
          <p:nvPr/>
        </p:nvSpPr>
        <p:spPr bwMode="auto">
          <a:xfrm>
            <a:off x="4488061" y="1902311"/>
            <a:ext cx="1825402" cy="584406"/>
          </a:xfrm>
          <a:prstGeom prst="rect">
            <a:avLst/>
          </a:prstGeom>
          <a:solidFill>
            <a:schemeClr val="bg1"/>
          </a:solidFill>
          <a:ln w="9525">
            <a:noFill/>
            <a:miter lim="800000"/>
          </a:ln>
        </p:spPr>
        <p:txBody>
          <a:bodyPr wrap="none" lIns="91074" tIns="45537" rIns="91074" bIns="45537">
            <a:spAutoFit/>
          </a:bodyPr>
          <a:lstStyle/>
          <a:p>
            <a:r>
              <a:rPr kumimoji="1" lang="zh-CN" altLang="en-US" sz="3200" dirty="0">
                <a:solidFill>
                  <a:srgbClr val="333399"/>
                </a:solidFill>
                <a:latin typeface="Arial" panose="020B0604020202020204" pitchFamily="34" charset="0"/>
                <a:ea typeface="黑体" panose="02010609060101010101" pitchFamily="2" charset="-122"/>
              </a:rPr>
              <a:t>有效载荷</a:t>
            </a:r>
            <a:endParaRPr kumimoji="1" lang="zh-CN" altLang="en-US" sz="3200" dirty="0">
              <a:solidFill>
                <a:srgbClr val="333399"/>
              </a:solidFill>
              <a:latin typeface="Arial" panose="020B0604020202020204" pitchFamily="34" charset="0"/>
              <a:ea typeface="黑体" panose="02010609060101010101" pitchFamily="2" charset="-122"/>
            </a:endParaRPr>
          </a:p>
        </p:txBody>
      </p:sp>
      <p:sp>
        <p:nvSpPr>
          <p:cNvPr id="28" name="灯片编号占位符 2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344"/>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644831" y="628315"/>
            <a:ext cx="7269551" cy="5645362"/>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0243" name="Line 3"/>
          <p:cNvSpPr>
            <a:spLocks noChangeShapeType="1"/>
          </p:cNvSpPr>
          <p:nvPr/>
        </p:nvSpPr>
        <p:spPr bwMode="auto">
          <a:xfrm>
            <a:off x="1652746" y="1007198"/>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44" name="Line 4"/>
          <p:cNvSpPr>
            <a:spLocks noChangeShapeType="1"/>
          </p:cNvSpPr>
          <p:nvPr/>
        </p:nvSpPr>
        <p:spPr bwMode="auto">
          <a:xfrm>
            <a:off x="2550359" y="629894"/>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45" name="Line 5"/>
          <p:cNvSpPr>
            <a:spLocks noChangeShapeType="1"/>
          </p:cNvSpPr>
          <p:nvPr/>
        </p:nvSpPr>
        <p:spPr bwMode="auto">
          <a:xfrm>
            <a:off x="5282773" y="1007199"/>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46" name="Rectangle 6"/>
          <p:cNvSpPr>
            <a:spLocks noChangeArrowheads="1"/>
          </p:cNvSpPr>
          <p:nvPr/>
        </p:nvSpPr>
        <p:spPr bwMode="auto">
          <a:xfrm>
            <a:off x="1568843" y="241538"/>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47" name="Rectangle 7"/>
          <p:cNvSpPr>
            <a:spLocks noChangeArrowheads="1"/>
          </p:cNvSpPr>
          <p:nvPr/>
        </p:nvSpPr>
        <p:spPr bwMode="auto">
          <a:xfrm>
            <a:off x="2469621" y="241538"/>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48" name="Rectangle 8"/>
          <p:cNvSpPr>
            <a:spLocks noChangeArrowheads="1"/>
          </p:cNvSpPr>
          <p:nvPr/>
        </p:nvSpPr>
        <p:spPr bwMode="auto">
          <a:xfrm>
            <a:off x="5192536"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49" name="Rectangle 9"/>
          <p:cNvSpPr>
            <a:spLocks noChangeArrowheads="1"/>
          </p:cNvSpPr>
          <p:nvPr/>
        </p:nvSpPr>
        <p:spPr bwMode="auto">
          <a:xfrm>
            <a:off x="8580349"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50" name="Rectangle 10"/>
          <p:cNvSpPr>
            <a:spLocks noChangeArrowheads="1"/>
          </p:cNvSpPr>
          <p:nvPr/>
        </p:nvSpPr>
        <p:spPr bwMode="auto">
          <a:xfrm>
            <a:off x="1763563" y="644102"/>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51" name="Rectangle 11"/>
          <p:cNvSpPr>
            <a:spLocks noChangeArrowheads="1"/>
          </p:cNvSpPr>
          <p:nvPr/>
        </p:nvSpPr>
        <p:spPr bwMode="auto">
          <a:xfrm>
            <a:off x="953021" y="241539"/>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52" name="Line 12"/>
          <p:cNvSpPr>
            <a:spLocks noChangeShapeType="1"/>
          </p:cNvSpPr>
          <p:nvPr/>
        </p:nvSpPr>
        <p:spPr bwMode="auto">
          <a:xfrm>
            <a:off x="1644831" y="1427127"/>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3" name="Line 13"/>
          <p:cNvSpPr>
            <a:spLocks noChangeShapeType="1"/>
          </p:cNvSpPr>
          <p:nvPr/>
        </p:nvSpPr>
        <p:spPr bwMode="auto">
          <a:xfrm>
            <a:off x="1646414" y="184705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4" name="Line 14"/>
          <p:cNvSpPr>
            <a:spLocks noChangeShapeType="1"/>
          </p:cNvSpPr>
          <p:nvPr/>
        </p:nvSpPr>
        <p:spPr bwMode="auto">
          <a:xfrm>
            <a:off x="1646414" y="2268564"/>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5" name="Line 15"/>
          <p:cNvSpPr>
            <a:spLocks noChangeShapeType="1"/>
          </p:cNvSpPr>
          <p:nvPr/>
        </p:nvSpPr>
        <p:spPr bwMode="auto">
          <a:xfrm>
            <a:off x="1646414" y="269007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6" name="Line 16"/>
          <p:cNvSpPr>
            <a:spLocks noChangeShapeType="1"/>
          </p:cNvSpPr>
          <p:nvPr/>
        </p:nvSpPr>
        <p:spPr bwMode="auto">
          <a:xfrm>
            <a:off x="1646414" y="3111580"/>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7" name="Line 17"/>
          <p:cNvSpPr>
            <a:spLocks noChangeShapeType="1"/>
          </p:cNvSpPr>
          <p:nvPr/>
        </p:nvSpPr>
        <p:spPr bwMode="auto">
          <a:xfrm>
            <a:off x="1646414" y="3531509"/>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8" name="Line 18"/>
          <p:cNvSpPr>
            <a:spLocks noChangeShapeType="1"/>
          </p:cNvSpPr>
          <p:nvPr/>
        </p:nvSpPr>
        <p:spPr bwMode="auto">
          <a:xfrm>
            <a:off x="1646414" y="395301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59" name="Line 19"/>
          <p:cNvSpPr>
            <a:spLocks noChangeShapeType="1"/>
          </p:cNvSpPr>
          <p:nvPr/>
        </p:nvSpPr>
        <p:spPr bwMode="auto">
          <a:xfrm>
            <a:off x="1646414" y="437294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60" name="Rectangle 20"/>
          <p:cNvSpPr>
            <a:spLocks noChangeArrowheads="1"/>
          </p:cNvSpPr>
          <p:nvPr/>
        </p:nvSpPr>
        <p:spPr bwMode="auto">
          <a:xfrm>
            <a:off x="1871213" y="3391007"/>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261" name="Rectangle 21"/>
          <p:cNvSpPr>
            <a:spLocks noChangeArrowheads="1"/>
          </p:cNvSpPr>
          <p:nvPr/>
        </p:nvSpPr>
        <p:spPr bwMode="auto">
          <a:xfrm>
            <a:off x="1871213" y="1706554"/>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262" name="Rectangle 22"/>
          <p:cNvSpPr>
            <a:spLocks noChangeArrowheads="1"/>
          </p:cNvSpPr>
          <p:nvPr/>
        </p:nvSpPr>
        <p:spPr bwMode="auto">
          <a:xfrm>
            <a:off x="4486478" y="3602549"/>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63" name="Rectangle 23"/>
          <p:cNvSpPr>
            <a:spLocks noChangeArrowheads="1"/>
          </p:cNvSpPr>
          <p:nvPr/>
        </p:nvSpPr>
        <p:spPr bwMode="auto">
          <a:xfrm>
            <a:off x="4679616" y="1918097"/>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64" name="Line 24"/>
          <p:cNvSpPr>
            <a:spLocks noChangeShapeType="1"/>
          </p:cNvSpPr>
          <p:nvPr/>
        </p:nvSpPr>
        <p:spPr bwMode="auto">
          <a:xfrm>
            <a:off x="7108075" y="1007199"/>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65" name="Rectangle 25"/>
          <p:cNvSpPr>
            <a:spLocks noChangeArrowheads="1"/>
          </p:cNvSpPr>
          <p:nvPr/>
        </p:nvSpPr>
        <p:spPr bwMode="auto">
          <a:xfrm>
            <a:off x="5423668" y="1040351"/>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66" name="Rectangle 26"/>
          <p:cNvSpPr>
            <a:spLocks noChangeArrowheads="1"/>
          </p:cNvSpPr>
          <p:nvPr/>
        </p:nvSpPr>
        <p:spPr bwMode="auto">
          <a:xfrm>
            <a:off x="5621555" y="644102"/>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67" name="Rectangle 27"/>
          <p:cNvSpPr>
            <a:spLocks noChangeArrowheads="1"/>
          </p:cNvSpPr>
          <p:nvPr/>
        </p:nvSpPr>
        <p:spPr bwMode="auto">
          <a:xfrm>
            <a:off x="4225268"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68" name="Rectangle 28"/>
          <p:cNvSpPr>
            <a:spLocks noChangeArrowheads="1"/>
          </p:cNvSpPr>
          <p:nvPr/>
        </p:nvSpPr>
        <p:spPr bwMode="auto">
          <a:xfrm>
            <a:off x="2817901" y="644102"/>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69" name="Rectangle 29"/>
          <p:cNvSpPr>
            <a:spLocks noChangeArrowheads="1"/>
          </p:cNvSpPr>
          <p:nvPr/>
        </p:nvSpPr>
        <p:spPr bwMode="auto">
          <a:xfrm>
            <a:off x="4657452" y="2251198"/>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70" name="Rectangle 30"/>
          <p:cNvSpPr>
            <a:spLocks noChangeArrowheads="1"/>
          </p:cNvSpPr>
          <p:nvPr/>
        </p:nvSpPr>
        <p:spPr bwMode="auto">
          <a:xfrm>
            <a:off x="4674867" y="3872504"/>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71" name="Rectangle 31"/>
          <p:cNvSpPr>
            <a:spLocks noChangeArrowheads="1"/>
          </p:cNvSpPr>
          <p:nvPr/>
        </p:nvSpPr>
        <p:spPr bwMode="auto">
          <a:xfrm>
            <a:off x="2358805" y="1032457"/>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72" name="Rectangle 32"/>
          <p:cNvSpPr>
            <a:spLocks noChangeArrowheads="1"/>
          </p:cNvSpPr>
          <p:nvPr/>
        </p:nvSpPr>
        <p:spPr bwMode="auto">
          <a:xfrm>
            <a:off x="7391449" y="1051401"/>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73" name="Line 33"/>
          <p:cNvSpPr>
            <a:spLocks noChangeShapeType="1"/>
          </p:cNvSpPr>
          <p:nvPr/>
        </p:nvSpPr>
        <p:spPr bwMode="auto">
          <a:xfrm>
            <a:off x="4362997" y="628315"/>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74" name="Rectangle 34"/>
          <p:cNvSpPr>
            <a:spLocks noChangeArrowheads="1"/>
          </p:cNvSpPr>
          <p:nvPr/>
        </p:nvSpPr>
        <p:spPr bwMode="auto">
          <a:xfrm>
            <a:off x="7003592"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275" name="Line 35"/>
          <p:cNvSpPr>
            <a:spLocks noChangeShapeType="1"/>
          </p:cNvSpPr>
          <p:nvPr/>
        </p:nvSpPr>
        <p:spPr bwMode="auto">
          <a:xfrm>
            <a:off x="1644832" y="4800768"/>
            <a:ext cx="7285381" cy="0"/>
          </a:xfrm>
          <a:prstGeom prst="line">
            <a:avLst/>
          </a:prstGeom>
          <a:noFill/>
          <a:ln w="12700">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0276" name="Rectangle 36"/>
          <p:cNvSpPr>
            <a:spLocks noChangeArrowheads="1"/>
          </p:cNvSpPr>
          <p:nvPr/>
        </p:nvSpPr>
        <p:spPr bwMode="auto">
          <a:xfrm>
            <a:off x="1660663" y="4818134"/>
            <a:ext cx="7252136" cy="1455543"/>
          </a:xfrm>
          <a:prstGeom prst="rect">
            <a:avLst/>
          </a:prstGeom>
          <a:solidFill>
            <a:srgbClr val="CCECFF"/>
          </a:solidFill>
          <a:ln w="12700">
            <a:solidFill>
              <a:srgbClr val="0000CC"/>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277" name="Rectangle 37"/>
          <p:cNvSpPr>
            <a:spLocks noChangeArrowheads="1"/>
          </p:cNvSpPr>
          <p:nvPr/>
        </p:nvSpPr>
        <p:spPr bwMode="auto">
          <a:xfrm>
            <a:off x="3123438" y="4928641"/>
            <a:ext cx="4130209" cy="458741"/>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有效载荷（扩展首部 </a:t>
            </a:r>
            <a:r>
              <a:rPr kumimoji="1" lang="en-US" altLang="zh-CN" sz="2400" dirty="0">
                <a:solidFill>
                  <a:srgbClr val="333399"/>
                </a:solidFill>
                <a:latin typeface="Arial" panose="020B0604020202020204" pitchFamily="34" charset="0"/>
                <a:ea typeface="黑体" panose="02010609060101010101" pitchFamily="2" charset="-122"/>
              </a:rPr>
              <a:t>/ </a:t>
            </a:r>
            <a:r>
              <a:rPr kumimoji="1" lang="zh-CN" altLang="en-US" sz="2400" dirty="0">
                <a:solidFill>
                  <a:srgbClr val="333399"/>
                </a:solidFill>
                <a:latin typeface="Arial" panose="020B0604020202020204" pitchFamily="34" charset="0"/>
                <a:ea typeface="黑体" panose="02010609060101010101" pitchFamily="2" charset="-122"/>
              </a:rPr>
              <a:t>数据）</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0278" name="Freeform 38"/>
          <p:cNvSpPr/>
          <p:nvPr/>
        </p:nvSpPr>
        <p:spPr bwMode="auto">
          <a:xfrm>
            <a:off x="1562511" y="5462235"/>
            <a:ext cx="7556089" cy="311001"/>
          </a:xfrm>
          <a:custGeom>
            <a:avLst/>
            <a:gdLst>
              <a:gd name="T0" fmla="*/ 0 w 4778"/>
              <a:gd name="T1" fmla="*/ 296663 h 214"/>
              <a:gd name="T2" fmla="*/ 753273 w 4778"/>
              <a:gd name="T3" fmla="*/ 49687 h 214"/>
              <a:gd name="T4" fmla="*/ 1468486 w 4778"/>
              <a:gd name="T5" fmla="*/ 312738 h 214"/>
              <a:gd name="T6" fmla="*/ 2006086 w 4778"/>
              <a:gd name="T7" fmla="*/ 165137 h 214"/>
              <a:gd name="T8" fmla="*/ 2722885 w 4778"/>
              <a:gd name="T9" fmla="*/ 312738 h 214"/>
              <a:gd name="T10" fmla="*/ 3260484 w 4778"/>
              <a:gd name="T11" fmla="*/ 99375 h 214"/>
              <a:gd name="T12" fmla="*/ 3744165 w 4778"/>
              <a:gd name="T13" fmla="*/ 246975 h 214"/>
              <a:gd name="T14" fmla="*/ 4245290 w 4778"/>
              <a:gd name="T15" fmla="*/ 99375 h 214"/>
              <a:gd name="T16" fmla="*/ 4549771 w 4778"/>
              <a:gd name="T17" fmla="*/ 263051 h 214"/>
              <a:gd name="T18" fmla="*/ 5284014 w 4778"/>
              <a:gd name="T19" fmla="*/ 16075 h 214"/>
              <a:gd name="T20" fmla="*/ 6054731 w 4778"/>
              <a:gd name="T21" fmla="*/ 280587 h 214"/>
              <a:gd name="T22" fmla="*/ 6197456 w 4778"/>
              <a:gd name="T23" fmla="*/ 16075 h 214"/>
              <a:gd name="T24" fmla="*/ 6484493 w 4778"/>
              <a:gd name="T25" fmla="*/ 263051 h 214"/>
              <a:gd name="T26" fmla="*/ 6823864 w 4778"/>
              <a:gd name="T27" fmla="*/ 16075 h 214"/>
              <a:gd name="T28" fmla="*/ 7147375 w 4778"/>
              <a:gd name="T29" fmla="*/ 197288 h 214"/>
              <a:gd name="T30" fmla="*/ 7577137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78"/>
              <a:gd name="T49" fmla="*/ 0 h 214"/>
              <a:gd name="T50" fmla="*/ 4778 w 477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a:solidFill>
              <a:schemeClr val="bg1"/>
            </a:solidFill>
            <a:round/>
          </a:ln>
        </p:spPr>
        <p:txBody>
          <a:bodyPr lIns="91074" tIns="45537" rIns="91074" bIns="45537"/>
          <a:lstStyle/>
          <a:p>
            <a:endParaRPr lang="zh-CN" altLang="en-US" dirty="0">
              <a:ea typeface="黑体" panose="02010609060101010101" pitchFamily="2" charset="-122"/>
            </a:endParaRPr>
          </a:p>
        </p:txBody>
      </p:sp>
      <p:sp>
        <p:nvSpPr>
          <p:cNvPr id="10279" name="AutoShape 39"/>
          <p:cNvSpPr/>
          <p:nvPr/>
        </p:nvSpPr>
        <p:spPr bwMode="auto">
          <a:xfrm>
            <a:off x="1340878" y="661468"/>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635944" name="Rectangle 40"/>
          <p:cNvSpPr>
            <a:spLocks noChangeArrowheads="1"/>
          </p:cNvSpPr>
          <p:nvPr/>
        </p:nvSpPr>
        <p:spPr bwMode="auto">
          <a:xfrm>
            <a:off x="26302" y="2263828"/>
            <a:ext cx="1430752" cy="119740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 </a:t>
            </a:r>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基本首部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a:t>
            </a:r>
            <a:r>
              <a:rPr kumimoji="1" lang="en-US" altLang="zh-CN" sz="2400" dirty="0">
                <a:solidFill>
                  <a:srgbClr val="333399"/>
                </a:solidFill>
                <a:latin typeface="Arial" panose="020B0604020202020204" pitchFamily="34" charset="0"/>
                <a:ea typeface="黑体" panose="02010609060101010101" pitchFamily="2" charset="-122"/>
              </a:rPr>
              <a:t>40 B</a:t>
            </a:r>
            <a:r>
              <a:rPr kumimoji="1" lang="zh-CN" altLang="en-US" sz="2400" dirty="0">
                <a:solidFill>
                  <a:srgbClr val="333399"/>
                </a:solidFill>
                <a:latin typeface="Arial" panose="020B0604020202020204" pitchFamily="34" charset="0"/>
                <a:ea typeface="黑体" panose="02010609060101010101" pitchFamily="2" charset="-122"/>
              </a:rPr>
              <a:t>）</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0281" name="AutoShape 41"/>
          <p:cNvSpPr/>
          <p:nvPr/>
        </p:nvSpPr>
        <p:spPr bwMode="auto">
          <a:xfrm>
            <a:off x="1377289" y="4837078"/>
            <a:ext cx="227965" cy="1436599"/>
          </a:xfrm>
          <a:prstGeom prst="leftBrace">
            <a:avLst>
              <a:gd name="adj1" fmla="val 52662"/>
              <a:gd name="adj2" fmla="val 50000"/>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282" name="Rectangle 42"/>
          <p:cNvSpPr>
            <a:spLocks noChangeArrowheads="1"/>
          </p:cNvSpPr>
          <p:nvPr/>
        </p:nvSpPr>
        <p:spPr bwMode="auto">
          <a:xfrm>
            <a:off x="-263951" y="4985474"/>
            <a:ext cx="2028672" cy="119740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 </a:t>
            </a:r>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有效载荷</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（至 </a:t>
            </a:r>
            <a:r>
              <a:rPr kumimoji="1" lang="en-US" altLang="zh-CN" sz="2400" dirty="0">
                <a:solidFill>
                  <a:srgbClr val="333399"/>
                </a:solidFill>
                <a:latin typeface="Arial" panose="020B0604020202020204" pitchFamily="34" charset="0"/>
                <a:ea typeface="黑体" panose="02010609060101010101" pitchFamily="2" charset="-122"/>
              </a:rPr>
              <a:t>64 KB</a:t>
            </a:r>
            <a:r>
              <a:rPr kumimoji="1" lang="zh-CN" altLang="en-US" sz="2400" dirty="0">
                <a:solidFill>
                  <a:srgbClr val="333399"/>
                </a:solidFill>
                <a:latin typeface="Arial" panose="020B0604020202020204" pitchFamily="34" charset="0"/>
                <a:ea typeface="黑体" panose="02010609060101010101" pitchFamily="2" charset="-122"/>
              </a:rPr>
              <a:t>）</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635947" name="Rectangle 43"/>
          <p:cNvSpPr>
            <a:spLocks noChangeArrowheads="1"/>
          </p:cNvSpPr>
          <p:nvPr/>
        </p:nvSpPr>
        <p:spPr bwMode="auto">
          <a:xfrm>
            <a:off x="1614752" y="617265"/>
            <a:ext cx="7307545" cy="4224549"/>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4" name="灯片编号占位符 43"/>
          <p:cNvSpPr>
            <a:spLocks noGrp="1"/>
          </p:cNvSpPr>
          <p:nvPr>
            <p:ph type="sldNum" sz="quarter" idx="12"/>
          </p:nvPr>
        </p:nvSpPr>
        <p:spPr/>
        <p:txBody>
          <a:bodyPr/>
          <a:lstStyle/>
          <a:p>
            <a:fld id="{B6F15528-21DE-4FAA-801E-634DDDAF4B2B}" type="slidenum">
              <a:rPr lang="en-US" smtClean="0"/>
            </a:fld>
            <a:endParaRPr lang="en-US"/>
          </a:p>
        </p:txBody>
      </p:sp>
      <p:sp>
        <p:nvSpPr>
          <p:cNvPr id="45" name="页脚占位符 44"/>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15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5947"/>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59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4" grpId="0"/>
      <p:bldP spid="635947" grpId="0" animBg="1"/>
      <p:bldP spid="635947" grpId="1"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1644831" y="628315"/>
            <a:ext cx="7269551" cy="5645362"/>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1267" name="Line 3"/>
          <p:cNvSpPr>
            <a:spLocks noChangeShapeType="1"/>
          </p:cNvSpPr>
          <p:nvPr/>
        </p:nvSpPr>
        <p:spPr bwMode="auto">
          <a:xfrm>
            <a:off x="1652746" y="1007198"/>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68" name="Line 4"/>
          <p:cNvSpPr>
            <a:spLocks noChangeShapeType="1"/>
          </p:cNvSpPr>
          <p:nvPr/>
        </p:nvSpPr>
        <p:spPr bwMode="auto">
          <a:xfrm>
            <a:off x="2550359" y="629894"/>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69" name="Line 5"/>
          <p:cNvSpPr>
            <a:spLocks noChangeShapeType="1"/>
          </p:cNvSpPr>
          <p:nvPr/>
        </p:nvSpPr>
        <p:spPr bwMode="auto">
          <a:xfrm>
            <a:off x="5282773" y="1007199"/>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0" name="Rectangle 6"/>
          <p:cNvSpPr>
            <a:spLocks noChangeArrowheads="1"/>
          </p:cNvSpPr>
          <p:nvPr/>
        </p:nvSpPr>
        <p:spPr bwMode="auto">
          <a:xfrm>
            <a:off x="1568843" y="241538"/>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71" name="Rectangle 7"/>
          <p:cNvSpPr>
            <a:spLocks noChangeArrowheads="1"/>
          </p:cNvSpPr>
          <p:nvPr/>
        </p:nvSpPr>
        <p:spPr bwMode="auto">
          <a:xfrm>
            <a:off x="2469621" y="241538"/>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72" name="Rectangle 8"/>
          <p:cNvSpPr>
            <a:spLocks noChangeArrowheads="1"/>
          </p:cNvSpPr>
          <p:nvPr/>
        </p:nvSpPr>
        <p:spPr bwMode="auto">
          <a:xfrm>
            <a:off x="5192536"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73" name="Rectangle 9"/>
          <p:cNvSpPr>
            <a:spLocks noChangeArrowheads="1"/>
          </p:cNvSpPr>
          <p:nvPr/>
        </p:nvSpPr>
        <p:spPr bwMode="auto">
          <a:xfrm>
            <a:off x="8580349"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74" name="Rectangle 10"/>
          <p:cNvSpPr>
            <a:spLocks noChangeArrowheads="1"/>
          </p:cNvSpPr>
          <p:nvPr/>
        </p:nvSpPr>
        <p:spPr bwMode="auto">
          <a:xfrm>
            <a:off x="1763563" y="644102"/>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75" name="Rectangle 11"/>
          <p:cNvSpPr>
            <a:spLocks noChangeArrowheads="1"/>
          </p:cNvSpPr>
          <p:nvPr/>
        </p:nvSpPr>
        <p:spPr bwMode="auto">
          <a:xfrm>
            <a:off x="953021" y="241539"/>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76" name="Line 12"/>
          <p:cNvSpPr>
            <a:spLocks noChangeShapeType="1"/>
          </p:cNvSpPr>
          <p:nvPr/>
        </p:nvSpPr>
        <p:spPr bwMode="auto">
          <a:xfrm>
            <a:off x="1644831" y="1427127"/>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7" name="Line 13"/>
          <p:cNvSpPr>
            <a:spLocks noChangeShapeType="1"/>
          </p:cNvSpPr>
          <p:nvPr/>
        </p:nvSpPr>
        <p:spPr bwMode="auto">
          <a:xfrm>
            <a:off x="1646414" y="184705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8" name="Line 14"/>
          <p:cNvSpPr>
            <a:spLocks noChangeShapeType="1"/>
          </p:cNvSpPr>
          <p:nvPr/>
        </p:nvSpPr>
        <p:spPr bwMode="auto">
          <a:xfrm>
            <a:off x="1646414" y="2268564"/>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9" name="Line 15"/>
          <p:cNvSpPr>
            <a:spLocks noChangeShapeType="1"/>
          </p:cNvSpPr>
          <p:nvPr/>
        </p:nvSpPr>
        <p:spPr bwMode="auto">
          <a:xfrm>
            <a:off x="1646414" y="269007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0" name="Line 16"/>
          <p:cNvSpPr>
            <a:spLocks noChangeShapeType="1"/>
          </p:cNvSpPr>
          <p:nvPr/>
        </p:nvSpPr>
        <p:spPr bwMode="auto">
          <a:xfrm>
            <a:off x="1646414" y="3111580"/>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1" name="Line 17"/>
          <p:cNvSpPr>
            <a:spLocks noChangeShapeType="1"/>
          </p:cNvSpPr>
          <p:nvPr/>
        </p:nvSpPr>
        <p:spPr bwMode="auto">
          <a:xfrm>
            <a:off x="1646414" y="3531509"/>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2" name="Line 18"/>
          <p:cNvSpPr>
            <a:spLocks noChangeShapeType="1"/>
          </p:cNvSpPr>
          <p:nvPr/>
        </p:nvSpPr>
        <p:spPr bwMode="auto">
          <a:xfrm>
            <a:off x="1646414" y="395301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3" name="Line 19"/>
          <p:cNvSpPr>
            <a:spLocks noChangeShapeType="1"/>
          </p:cNvSpPr>
          <p:nvPr/>
        </p:nvSpPr>
        <p:spPr bwMode="auto">
          <a:xfrm>
            <a:off x="1646414" y="437294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4" name="Rectangle 20"/>
          <p:cNvSpPr>
            <a:spLocks noChangeArrowheads="1"/>
          </p:cNvSpPr>
          <p:nvPr/>
        </p:nvSpPr>
        <p:spPr bwMode="auto">
          <a:xfrm>
            <a:off x="1871213" y="3391007"/>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85" name="Rectangle 21"/>
          <p:cNvSpPr>
            <a:spLocks noChangeArrowheads="1"/>
          </p:cNvSpPr>
          <p:nvPr/>
        </p:nvSpPr>
        <p:spPr bwMode="auto">
          <a:xfrm>
            <a:off x="1871213" y="1706554"/>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86" name="Rectangle 22"/>
          <p:cNvSpPr>
            <a:spLocks noChangeArrowheads="1"/>
          </p:cNvSpPr>
          <p:nvPr/>
        </p:nvSpPr>
        <p:spPr bwMode="auto">
          <a:xfrm>
            <a:off x="4486478" y="3602549"/>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87" name="Rectangle 23"/>
          <p:cNvSpPr>
            <a:spLocks noChangeArrowheads="1"/>
          </p:cNvSpPr>
          <p:nvPr/>
        </p:nvSpPr>
        <p:spPr bwMode="auto">
          <a:xfrm>
            <a:off x="4679616" y="1918097"/>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88" name="Line 24"/>
          <p:cNvSpPr>
            <a:spLocks noChangeShapeType="1"/>
          </p:cNvSpPr>
          <p:nvPr/>
        </p:nvSpPr>
        <p:spPr bwMode="auto">
          <a:xfrm>
            <a:off x="7108075" y="1007199"/>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89" name="Rectangle 25"/>
          <p:cNvSpPr>
            <a:spLocks noChangeArrowheads="1"/>
          </p:cNvSpPr>
          <p:nvPr/>
        </p:nvSpPr>
        <p:spPr bwMode="auto">
          <a:xfrm>
            <a:off x="5423668" y="1040351"/>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0" name="Rectangle 26"/>
          <p:cNvSpPr>
            <a:spLocks noChangeArrowheads="1"/>
          </p:cNvSpPr>
          <p:nvPr/>
        </p:nvSpPr>
        <p:spPr bwMode="auto">
          <a:xfrm>
            <a:off x="5621555" y="644102"/>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1" name="Rectangle 27"/>
          <p:cNvSpPr>
            <a:spLocks noChangeArrowheads="1"/>
          </p:cNvSpPr>
          <p:nvPr/>
        </p:nvSpPr>
        <p:spPr bwMode="auto">
          <a:xfrm>
            <a:off x="4225268"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92" name="Rectangle 28"/>
          <p:cNvSpPr>
            <a:spLocks noChangeArrowheads="1"/>
          </p:cNvSpPr>
          <p:nvPr/>
        </p:nvSpPr>
        <p:spPr bwMode="auto">
          <a:xfrm>
            <a:off x="2817901" y="644102"/>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3" name="Rectangle 29"/>
          <p:cNvSpPr>
            <a:spLocks noChangeArrowheads="1"/>
          </p:cNvSpPr>
          <p:nvPr/>
        </p:nvSpPr>
        <p:spPr bwMode="auto">
          <a:xfrm>
            <a:off x="4657452" y="2251198"/>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4" name="Rectangle 30"/>
          <p:cNvSpPr>
            <a:spLocks noChangeArrowheads="1"/>
          </p:cNvSpPr>
          <p:nvPr/>
        </p:nvSpPr>
        <p:spPr bwMode="auto">
          <a:xfrm>
            <a:off x="4674867" y="3872504"/>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smtClean="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5" name="Rectangle 31"/>
          <p:cNvSpPr>
            <a:spLocks noChangeArrowheads="1"/>
          </p:cNvSpPr>
          <p:nvPr/>
        </p:nvSpPr>
        <p:spPr bwMode="auto">
          <a:xfrm>
            <a:off x="2358805" y="1032457"/>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6" name="Rectangle 32"/>
          <p:cNvSpPr>
            <a:spLocks noChangeArrowheads="1"/>
          </p:cNvSpPr>
          <p:nvPr/>
        </p:nvSpPr>
        <p:spPr bwMode="auto">
          <a:xfrm>
            <a:off x="7391449" y="1051401"/>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97" name="Line 33"/>
          <p:cNvSpPr>
            <a:spLocks noChangeShapeType="1"/>
          </p:cNvSpPr>
          <p:nvPr/>
        </p:nvSpPr>
        <p:spPr bwMode="auto">
          <a:xfrm>
            <a:off x="4362997" y="628315"/>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98" name="Rectangle 34"/>
          <p:cNvSpPr>
            <a:spLocks noChangeArrowheads="1"/>
          </p:cNvSpPr>
          <p:nvPr/>
        </p:nvSpPr>
        <p:spPr bwMode="auto">
          <a:xfrm>
            <a:off x="7003592" y="241538"/>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99" name="Line 35"/>
          <p:cNvSpPr>
            <a:spLocks noChangeShapeType="1"/>
          </p:cNvSpPr>
          <p:nvPr/>
        </p:nvSpPr>
        <p:spPr bwMode="auto">
          <a:xfrm>
            <a:off x="1644832" y="4800768"/>
            <a:ext cx="7285381" cy="0"/>
          </a:xfrm>
          <a:prstGeom prst="line">
            <a:avLst/>
          </a:prstGeom>
          <a:noFill/>
          <a:ln w="12700">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1300" name="Rectangle 36"/>
          <p:cNvSpPr>
            <a:spLocks noChangeArrowheads="1"/>
          </p:cNvSpPr>
          <p:nvPr/>
        </p:nvSpPr>
        <p:spPr bwMode="auto">
          <a:xfrm>
            <a:off x="1660663" y="4818134"/>
            <a:ext cx="7252136" cy="1455543"/>
          </a:xfrm>
          <a:prstGeom prst="rect">
            <a:avLst/>
          </a:prstGeom>
          <a:solidFill>
            <a:srgbClr val="CCE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01" name="Rectangle 37"/>
          <p:cNvSpPr>
            <a:spLocks noChangeArrowheads="1"/>
          </p:cNvSpPr>
          <p:nvPr/>
        </p:nvSpPr>
        <p:spPr bwMode="auto">
          <a:xfrm>
            <a:off x="4402575" y="4928641"/>
            <a:ext cx="1932491" cy="397185"/>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扩展首部 </a:t>
            </a: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数据</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302" name="Freeform 38"/>
          <p:cNvSpPr/>
          <p:nvPr/>
        </p:nvSpPr>
        <p:spPr bwMode="auto">
          <a:xfrm>
            <a:off x="1562511" y="5462235"/>
            <a:ext cx="7556089" cy="311001"/>
          </a:xfrm>
          <a:custGeom>
            <a:avLst/>
            <a:gdLst>
              <a:gd name="T0" fmla="*/ 0 w 4778"/>
              <a:gd name="T1" fmla="*/ 296663 h 214"/>
              <a:gd name="T2" fmla="*/ 753273 w 4778"/>
              <a:gd name="T3" fmla="*/ 49687 h 214"/>
              <a:gd name="T4" fmla="*/ 1468486 w 4778"/>
              <a:gd name="T5" fmla="*/ 312738 h 214"/>
              <a:gd name="T6" fmla="*/ 2006086 w 4778"/>
              <a:gd name="T7" fmla="*/ 165137 h 214"/>
              <a:gd name="T8" fmla="*/ 2722885 w 4778"/>
              <a:gd name="T9" fmla="*/ 312738 h 214"/>
              <a:gd name="T10" fmla="*/ 3260484 w 4778"/>
              <a:gd name="T11" fmla="*/ 99375 h 214"/>
              <a:gd name="T12" fmla="*/ 3744165 w 4778"/>
              <a:gd name="T13" fmla="*/ 246975 h 214"/>
              <a:gd name="T14" fmla="*/ 4245290 w 4778"/>
              <a:gd name="T15" fmla="*/ 99375 h 214"/>
              <a:gd name="T16" fmla="*/ 4549771 w 4778"/>
              <a:gd name="T17" fmla="*/ 263051 h 214"/>
              <a:gd name="T18" fmla="*/ 5284014 w 4778"/>
              <a:gd name="T19" fmla="*/ 16075 h 214"/>
              <a:gd name="T20" fmla="*/ 6054731 w 4778"/>
              <a:gd name="T21" fmla="*/ 280587 h 214"/>
              <a:gd name="T22" fmla="*/ 6197456 w 4778"/>
              <a:gd name="T23" fmla="*/ 16075 h 214"/>
              <a:gd name="T24" fmla="*/ 6484493 w 4778"/>
              <a:gd name="T25" fmla="*/ 263051 h 214"/>
              <a:gd name="T26" fmla="*/ 6823864 w 4778"/>
              <a:gd name="T27" fmla="*/ 16075 h 214"/>
              <a:gd name="T28" fmla="*/ 7147375 w 4778"/>
              <a:gd name="T29" fmla="*/ 197288 h 214"/>
              <a:gd name="T30" fmla="*/ 7577137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78"/>
              <a:gd name="T49" fmla="*/ 0 h 214"/>
              <a:gd name="T50" fmla="*/ 4778 w 477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a:solidFill>
              <a:schemeClr val="bg1"/>
            </a:solidFill>
            <a:round/>
          </a:ln>
        </p:spPr>
        <p:txBody>
          <a:bodyPr lIns="91074" tIns="45537" rIns="91074" bIns="45537"/>
          <a:lstStyle/>
          <a:p>
            <a:endParaRPr lang="zh-CN" altLang="en-US" dirty="0">
              <a:ea typeface="黑体" panose="02010609060101010101" pitchFamily="2" charset="-122"/>
            </a:endParaRPr>
          </a:p>
        </p:txBody>
      </p:sp>
      <p:sp>
        <p:nvSpPr>
          <p:cNvPr id="11303" name="AutoShape 39"/>
          <p:cNvSpPr/>
          <p:nvPr/>
        </p:nvSpPr>
        <p:spPr bwMode="auto">
          <a:xfrm>
            <a:off x="1340878" y="661468"/>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04" name="Rectangle 40"/>
          <p:cNvSpPr>
            <a:spLocks noChangeArrowheads="1"/>
          </p:cNvSpPr>
          <p:nvPr/>
        </p:nvSpPr>
        <p:spPr bwMode="auto">
          <a:xfrm>
            <a:off x="26302" y="2192788"/>
            <a:ext cx="1430752" cy="119740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 </a:t>
            </a:r>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基本首部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a:t>
            </a:r>
            <a:r>
              <a:rPr kumimoji="1" lang="en-US" altLang="zh-CN" sz="2400" dirty="0">
                <a:solidFill>
                  <a:srgbClr val="333399"/>
                </a:solidFill>
                <a:latin typeface="Arial" panose="020B0604020202020204" pitchFamily="34" charset="0"/>
                <a:ea typeface="黑体" panose="02010609060101010101" pitchFamily="2" charset="-122"/>
              </a:rPr>
              <a:t>40 B</a:t>
            </a:r>
            <a:r>
              <a:rPr kumimoji="1" lang="zh-CN" altLang="en-US" sz="2400" dirty="0">
                <a:solidFill>
                  <a:srgbClr val="333399"/>
                </a:solidFill>
                <a:latin typeface="Arial" panose="020B0604020202020204" pitchFamily="34" charset="0"/>
                <a:ea typeface="黑体" panose="02010609060101010101" pitchFamily="2" charset="-122"/>
              </a:rPr>
              <a:t>）</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1305" name="AutoShape 41"/>
          <p:cNvSpPr/>
          <p:nvPr/>
        </p:nvSpPr>
        <p:spPr bwMode="auto">
          <a:xfrm>
            <a:off x="1377289" y="4837078"/>
            <a:ext cx="227965" cy="1436599"/>
          </a:xfrm>
          <a:prstGeom prst="leftBrace">
            <a:avLst>
              <a:gd name="adj1" fmla="val 52662"/>
              <a:gd name="adj2" fmla="val 50000"/>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636970" name="Rectangle 42"/>
          <p:cNvSpPr>
            <a:spLocks noChangeArrowheads="1"/>
          </p:cNvSpPr>
          <p:nvPr/>
        </p:nvSpPr>
        <p:spPr bwMode="auto">
          <a:xfrm>
            <a:off x="-192712" y="4985474"/>
            <a:ext cx="2028672" cy="119740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 </a:t>
            </a:r>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有效载荷</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（至 </a:t>
            </a:r>
            <a:r>
              <a:rPr kumimoji="1" lang="en-US" altLang="zh-CN" sz="2400" dirty="0">
                <a:solidFill>
                  <a:srgbClr val="333399"/>
                </a:solidFill>
                <a:latin typeface="Arial" panose="020B0604020202020204" pitchFamily="34" charset="0"/>
                <a:ea typeface="黑体" panose="02010609060101010101" pitchFamily="2" charset="-122"/>
              </a:rPr>
              <a:t>64 KB</a:t>
            </a:r>
            <a:r>
              <a:rPr kumimoji="1" lang="zh-CN" altLang="en-US" sz="2400" dirty="0">
                <a:solidFill>
                  <a:srgbClr val="333399"/>
                </a:solidFill>
                <a:latin typeface="Arial" panose="020B0604020202020204" pitchFamily="34" charset="0"/>
                <a:ea typeface="黑体" panose="02010609060101010101" pitchFamily="2" charset="-122"/>
              </a:rPr>
              <a:t>）</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636971" name="Rectangle 43"/>
          <p:cNvSpPr>
            <a:spLocks noChangeArrowheads="1"/>
          </p:cNvSpPr>
          <p:nvPr/>
        </p:nvSpPr>
        <p:spPr bwMode="auto">
          <a:xfrm>
            <a:off x="1614752" y="4796032"/>
            <a:ext cx="7307545" cy="1477645"/>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08" name="Rectangle 44"/>
          <p:cNvSpPr>
            <a:spLocks noChangeArrowheads="1"/>
          </p:cNvSpPr>
          <p:nvPr/>
        </p:nvSpPr>
        <p:spPr bwMode="auto">
          <a:xfrm>
            <a:off x="3123438" y="4928641"/>
            <a:ext cx="4078913" cy="458741"/>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有效载荷（扩展首部 </a:t>
            </a:r>
            <a:r>
              <a:rPr kumimoji="1" lang="en-US" altLang="zh-CN" sz="2400" dirty="0">
                <a:solidFill>
                  <a:srgbClr val="333399"/>
                </a:solidFill>
                <a:latin typeface="Arial" panose="020B0604020202020204" pitchFamily="34" charset="0"/>
                <a:ea typeface="黑体" panose="02010609060101010101" pitchFamily="2" charset="-122"/>
              </a:rPr>
              <a:t>/ </a:t>
            </a:r>
            <a:r>
              <a:rPr kumimoji="1" lang="zh-CN" altLang="en-US" sz="2400" dirty="0">
                <a:solidFill>
                  <a:srgbClr val="333399"/>
                </a:solidFill>
                <a:latin typeface="Arial" panose="020B0604020202020204" pitchFamily="34" charset="0"/>
                <a:ea typeface="黑体" panose="02010609060101010101" pitchFamily="2" charset="-122"/>
              </a:rPr>
              <a:t>数据</a:t>
            </a:r>
            <a:r>
              <a:rPr kumimoji="1" lang="zh-CN" altLang="en-US" sz="2000" dirty="0">
                <a:solidFill>
                  <a:srgbClr val="333399"/>
                </a:solidFill>
                <a:latin typeface="Arial" panose="020B0604020202020204" pitchFamily="34" charset="0"/>
                <a:ea typeface="黑体" panose="02010609060101010101" pitchFamily="2" charset="-122"/>
              </a:rPr>
              <a:t>）</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45" name="灯片编号占位符 44"/>
          <p:cNvSpPr>
            <a:spLocks noGrp="1"/>
          </p:cNvSpPr>
          <p:nvPr>
            <p:ph type="sldNum" sz="quarter" idx="12"/>
          </p:nvPr>
        </p:nvSpPr>
        <p:spPr/>
        <p:txBody>
          <a:bodyPr/>
          <a:lstStyle/>
          <a:p>
            <a:fld id="{B6F15528-21DE-4FAA-801E-634DDDAF4B2B}" type="slidenum">
              <a:rPr lang="en-US" smtClean="0"/>
            </a:fld>
            <a:endParaRPr lang="en-US"/>
          </a:p>
        </p:txBody>
      </p:sp>
      <p:sp>
        <p:nvSpPr>
          <p:cNvPr id="46" name="页脚占位符 45"/>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11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7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6971"/>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69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70" grpId="0"/>
      <p:bldP spid="636971" grpId="0" animBg="1"/>
      <p:bldP spid="636971" grpId="1"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2291"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292"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293"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294"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295"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296"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297"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298" name="Rectangle 10"/>
          <p:cNvSpPr>
            <a:spLocks noChangeArrowheads="1"/>
          </p:cNvSpPr>
          <p:nvPr/>
        </p:nvSpPr>
        <p:spPr bwMode="auto">
          <a:xfrm>
            <a:off x="1225312" y="672518"/>
            <a:ext cx="882525"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版 本</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2299"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00"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1"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2"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3"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4"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5"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6"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7"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08"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309"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310" name="Rectangle 22"/>
          <p:cNvSpPr>
            <a:spLocks noChangeArrowheads="1"/>
          </p:cNvSpPr>
          <p:nvPr/>
        </p:nvSpPr>
        <p:spPr bwMode="auto">
          <a:xfrm>
            <a:off x="4024216" y="3630965"/>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1" name="Rectangle 23"/>
          <p:cNvSpPr>
            <a:spLocks noChangeArrowheads="1"/>
          </p:cNvSpPr>
          <p:nvPr/>
        </p:nvSpPr>
        <p:spPr bwMode="auto">
          <a:xfrm>
            <a:off x="4217353" y="19465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2"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13" name="Rectangle 25"/>
          <p:cNvSpPr>
            <a:spLocks noChangeArrowheads="1"/>
          </p:cNvSpPr>
          <p:nvPr/>
        </p:nvSpPr>
        <p:spPr bwMode="auto">
          <a:xfrm>
            <a:off x="4961405" y="1068767"/>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4"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5"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316" name="Rectangle 28"/>
          <p:cNvSpPr>
            <a:spLocks noChangeArrowheads="1"/>
          </p:cNvSpPr>
          <p:nvPr/>
        </p:nvSpPr>
        <p:spPr bwMode="auto">
          <a:xfrm>
            <a:off x="2355639" y="672518"/>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7" name="Rectangle 29"/>
          <p:cNvSpPr>
            <a:spLocks noChangeArrowheads="1"/>
          </p:cNvSpPr>
          <p:nvPr/>
        </p:nvSpPr>
        <p:spPr bwMode="auto">
          <a:xfrm>
            <a:off x="4195189" y="2279615"/>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8" name="Rectangle 30"/>
          <p:cNvSpPr>
            <a:spLocks noChangeArrowheads="1"/>
          </p:cNvSpPr>
          <p:nvPr/>
        </p:nvSpPr>
        <p:spPr bwMode="auto">
          <a:xfrm>
            <a:off x="4212604"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19" name="Rectangle 31"/>
          <p:cNvSpPr>
            <a:spLocks noChangeArrowheads="1"/>
          </p:cNvSpPr>
          <p:nvPr/>
        </p:nvSpPr>
        <p:spPr bwMode="auto">
          <a:xfrm>
            <a:off x="1896543" y="106087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20" name="Rectangle 32"/>
          <p:cNvSpPr>
            <a:spLocks noChangeArrowheads="1"/>
          </p:cNvSpPr>
          <p:nvPr/>
        </p:nvSpPr>
        <p:spPr bwMode="auto">
          <a:xfrm>
            <a:off x="6929187" y="107981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2321"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322"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323"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2324" name="Rectangle 36"/>
          <p:cNvSpPr>
            <a:spLocks noChangeArrowheads="1"/>
          </p:cNvSpPr>
          <p:nvPr/>
        </p:nvSpPr>
        <p:spPr bwMode="auto">
          <a:xfrm>
            <a:off x="163105" y="1577103"/>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37989" name="Rectangle 37"/>
          <p:cNvSpPr>
            <a:spLocks noChangeArrowheads="1"/>
          </p:cNvSpPr>
          <p:nvPr/>
        </p:nvSpPr>
        <p:spPr bwMode="auto">
          <a:xfrm>
            <a:off x="1152490" y="645681"/>
            <a:ext cx="924525"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326" name="Text Box 38"/>
          <p:cNvSpPr txBox="1">
            <a:spLocks noChangeArrowheads="1"/>
          </p:cNvSpPr>
          <p:nvPr/>
        </p:nvSpPr>
        <p:spPr bwMode="auto">
          <a:xfrm>
            <a:off x="897613" y="5073879"/>
            <a:ext cx="7703317" cy="368962"/>
          </a:xfrm>
          <a:prstGeom prst="rect">
            <a:avLst/>
          </a:prstGeom>
          <a:noFill/>
          <a:ln w="9525">
            <a:noFill/>
            <a:miter lim="800000"/>
          </a:ln>
        </p:spPr>
        <p:txBody>
          <a:bodyPr lIns="91074" tIns="45537" rIns="91074" bIns="45537">
            <a:spAutoFit/>
          </a:bodyPr>
          <a:lstStyle/>
          <a:p>
            <a:r>
              <a:rPr lang="zh-CN" altLang="en-US" dirty="0">
                <a:solidFill>
                  <a:srgbClr val="333399"/>
                </a:solidFill>
                <a:latin typeface="Arial" panose="020B0604020202020204" pitchFamily="34" charset="0"/>
                <a:ea typeface="黑体" panose="02010609060101010101" pitchFamily="2" charset="-122"/>
              </a:rPr>
              <a:t>版本</a:t>
            </a:r>
            <a:r>
              <a:rPr lang="en-US" altLang="zh-CN" dirty="0">
                <a:solidFill>
                  <a:srgbClr val="333399"/>
                </a:solidFill>
                <a:latin typeface="Arial" panose="020B0604020202020204" pitchFamily="34" charset="0"/>
                <a:ea typeface="黑体" panose="02010609060101010101" pitchFamily="2" charset="-122"/>
              </a:rPr>
              <a:t>(version)—— 4 </a:t>
            </a:r>
            <a:r>
              <a:rPr lang="zh-CN" altLang="en-US" dirty="0">
                <a:solidFill>
                  <a:srgbClr val="333399"/>
                </a:solidFill>
                <a:latin typeface="Arial" panose="020B0604020202020204" pitchFamily="34" charset="0"/>
                <a:ea typeface="黑体" panose="02010609060101010101" pitchFamily="2" charset="-122"/>
              </a:rPr>
              <a:t>位。它指明了协议的版本，对 </a:t>
            </a:r>
            <a:r>
              <a:rPr lang="en-US" altLang="zh-CN" dirty="0">
                <a:solidFill>
                  <a:srgbClr val="333399"/>
                </a:solidFill>
                <a:latin typeface="Arial" panose="020B0604020202020204" pitchFamily="34" charset="0"/>
                <a:ea typeface="黑体" panose="02010609060101010101" pitchFamily="2" charset="-122"/>
              </a:rPr>
              <a:t>IPv6 </a:t>
            </a:r>
            <a:r>
              <a:rPr lang="zh-CN" altLang="en-US" dirty="0">
                <a:solidFill>
                  <a:srgbClr val="333399"/>
                </a:solidFill>
                <a:latin typeface="Arial" panose="020B0604020202020204" pitchFamily="34" charset="0"/>
                <a:ea typeface="黑体" panose="02010609060101010101" pitchFamily="2" charset="-122"/>
              </a:rPr>
              <a:t>该字段总是 </a:t>
            </a:r>
            <a:r>
              <a:rPr lang="en-US" altLang="zh-CN" dirty="0">
                <a:solidFill>
                  <a:srgbClr val="333399"/>
                </a:solidFill>
                <a:latin typeface="Arial" panose="020B0604020202020204" pitchFamily="34" charset="0"/>
                <a:ea typeface="黑体" panose="02010609060101010101" pitchFamily="2" charset="-122"/>
              </a:rPr>
              <a:t>6</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798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79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9" grpId="0" animBg="1"/>
      <p:bldP spid="637989" grpId="1"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315"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16"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17"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18"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19"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20"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21"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22" name="Rectangle 10"/>
          <p:cNvSpPr>
            <a:spLocks noChangeArrowheads="1"/>
          </p:cNvSpPr>
          <p:nvPr/>
        </p:nvSpPr>
        <p:spPr bwMode="auto">
          <a:xfrm>
            <a:off x="1301301" y="672518"/>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23"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24"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25"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26"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27"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28"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29"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30"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31"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32"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333"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334" name="Rectangle 22"/>
          <p:cNvSpPr>
            <a:spLocks noChangeArrowheads="1"/>
          </p:cNvSpPr>
          <p:nvPr/>
        </p:nvSpPr>
        <p:spPr bwMode="auto">
          <a:xfrm>
            <a:off x="4024216" y="3630965"/>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35" name="Rectangle 23"/>
          <p:cNvSpPr>
            <a:spLocks noChangeArrowheads="1"/>
          </p:cNvSpPr>
          <p:nvPr/>
        </p:nvSpPr>
        <p:spPr bwMode="auto">
          <a:xfrm>
            <a:off x="4217353" y="19465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36"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37" name="Rectangle 25"/>
          <p:cNvSpPr>
            <a:spLocks noChangeArrowheads="1"/>
          </p:cNvSpPr>
          <p:nvPr/>
        </p:nvSpPr>
        <p:spPr bwMode="auto">
          <a:xfrm>
            <a:off x="4961405" y="1068767"/>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38"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39"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40" name="Rectangle 28"/>
          <p:cNvSpPr>
            <a:spLocks noChangeArrowheads="1"/>
          </p:cNvSpPr>
          <p:nvPr/>
        </p:nvSpPr>
        <p:spPr bwMode="auto">
          <a:xfrm>
            <a:off x="2230575" y="672518"/>
            <a:ext cx="1667996"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通 信 量 类</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3341" name="Rectangle 29"/>
          <p:cNvSpPr>
            <a:spLocks noChangeArrowheads="1"/>
          </p:cNvSpPr>
          <p:nvPr/>
        </p:nvSpPr>
        <p:spPr bwMode="auto">
          <a:xfrm>
            <a:off x="4195189" y="2279615"/>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42" name="Rectangle 30"/>
          <p:cNvSpPr>
            <a:spLocks noChangeArrowheads="1"/>
          </p:cNvSpPr>
          <p:nvPr/>
        </p:nvSpPr>
        <p:spPr bwMode="auto">
          <a:xfrm>
            <a:off x="4212604"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43" name="Rectangle 31"/>
          <p:cNvSpPr>
            <a:spLocks noChangeArrowheads="1"/>
          </p:cNvSpPr>
          <p:nvPr/>
        </p:nvSpPr>
        <p:spPr bwMode="auto">
          <a:xfrm>
            <a:off x="1896543" y="106087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44" name="Rectangle 32"/>
          <p:cNvSpPr>
            <a:spLocks noChangeArrowheads="1"/>
          </p:cNvSpPr>
          <p:nvPr/>
        </p:nvSpPr>
        <p:spPr bwMode="auto">
          <a:xfrm>
            <a:off x="6929187" y="107981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3345"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3346"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3347"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3348" name="Rectangle 36"/>
          <p:cNvSpPr>
            <a:spLocks noChangeArrowheads="1"/>
          </p:cNvSpPr>
          <p:nvPr/>
        </p:nvSpPr>
        <p:spPr bwMode="auto">
          <a:xfrm>
            <a:off x="163105" y="1577103"/>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39013" name="Rectangle 37"/>
          <p:cNvSpPr>
            <a:spLocks noChangeArrowheads="1"/>
          </p:cNvSpPr>
          <p:nvPr/>
        </p:nvSpPr>
        <p:spPr bwMode="auto">
          <a:xfrm>
            <a:off x="2096012" y="645681"/>
            <a:ext cx="1799974"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350" name="Text Box 38"/>
          <p:cNvSpPr txBox="1">
            <a:spLocks noChangeArrowheads="1"/>
          </p:cNvSpPr>
          <p:nvPr/>
        </p:nvSpPr>
        <p:spPr bwMode="auto">
          <a:xfrm>
            <a:off x="897613" y="5073879"/>
            <a:ext cx="7703317" cy="645961"/>
          </a:xfrm>
          <a:prstGeom prst="rect">
            <a:avLst/>
          </a:prstGeom>
          <a:noFill/>
          <a:ln w="9525">
            <a:noFill/>
            <a:miter lim="800000"/>
          </a:ln>
        </p:spPr>
        <p:txBody>
          <a:bodyPr lIns="91074" tIns="45537" rIns="91074" bIns="45537">
            <a:spAutoFit/>
          </a:bodyPr>
          <a:lstStyle/>
          <a:p>
            <a:r>
              <a:rPr lang="zh-CN" altLang="en-US" dirty="0">
                <a:solidFill>
                  <a:srgbClr val="333399"/>
                </a:solidFill>
                <a:latin typeface="Arial" panose="020B0604020202020204" pitchFamily="34" charset="0"/>
                <a:ea typeface="黑体" panose="02010609060101010101" pitchFamily="2" charset="-122"/>
              </a:rPr>
              <a:t>通信量类</a:t>
            </a:r>
            <a:r>
              <a:rPr lang="en-US" altLang="zh-CN" dirty="0">
                <a:solidFill>
                  <a:srgbClr val="333399"/>
                </a:solidFill>
                <a:latin typeface="Arial" panose="020B0604020202020204" pitchFamily="34" charset="0"/>
                <a:ea typeface="黑体" panose="02010609060101010101" pitchFamily="2" charset="-122"/>
              </a:rPr>
              <a:t>(traffic class)—— 8 </a:t>
            </a:r>
            <a:r>
              <a:rPr lang="zh-CN" altLang="en-US" dirty="0">
                <a:solidFill>
                  <a:srgbClr val="333399"/>
                </a:solidFill>
                <a:latin typeface="Arial" panose="020B0604020202020204" pitchFamily="34" charset="0"/>
                <a:ea typeface="黑体" panose="02010609060101010101" pitchFamily="2" charset="-122"/>
              </a:rPr>
              <a:t>位。这是为了区分不同的 </a:t>
            </a:r>
            <a:r>
              <a:rPr lang="en-US" altLang="zh-CN" dirty="0">
                <a:solidFill>
                  <a:srgbClr val="333399"/>
                </a:solidFill>
                <a:latin typeface="Arial" panose="020B0604020202020204" pitchFamily="34" charset="0"/>
                <a:ea typeface="黑体" panose="02010609060101010101" pitchFamily="2" charset="-122"/>
              </a:rPr>
              <a:t>IPv6 </a:t>
            </a:r>
            <a:r>
              <a:rPr lang="zh-CN" altLang="en-US" dirty="0">
                <a:solidFill>
                  <a:srgbClr val="333399"/>
                </a:solidFill>
                <a:latin typeface="Arial" panose="020B0604020202020204" pitchFamily="34" charset="0"/>
                <a:ea typeface="黑体" panose="02010609060101010101" pitchFamily="2" charset="-122"/>
              </a:rPr>
              <a:t>数据报的类别或优先级。目前正在进行不同的通信量类性能的实验。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6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901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90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13" grpId="0" animBg="1"/>
      <p:bldP spid="639013" grpId="1"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1182569" y="502021"/>
            <a:ext cx="7269551" cy="4185083"/>
          </a:xfrm>
          <a:prstGeom prst="rect">
            <a:avLst/>
          </a:prstGeom>
          <a:solidFill>
            <a:srgbClr val="FFFF99"/>
          </a:solidFill>
          <a:ln w="28575">
            <a:solidFill>
              <a:schemeClr val="tx2"/>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4339" name="Line 3"/>
          <p:cNvSpPr>
            <a:spLocks noChangeShapeType="1"/>
          </p:cNvSpPr>
          <p:nvPr/>
        </p:nvSpPr>
        <p:spPr bwMode="auto">
          <a:xfrm>
            <a:off x="1190484" y="88090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40" name="Line 4"/>
          <p:cNvSpPr>
            <a:spLocks noChangeShapeType="1"/>
          </p:cNvSpPr>
          <p:nvPr/>
        </p:nvSpPr>
        <p:spPr bwMode="auto">
          <a:xfrm>
            <a:off x="2088097" y="50360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41" name="Line 5"/>
          <p:cNvSpPr>
            <a:spLocks noChangeShapeType="1"/>
          </p:cNvSpPr>
          <p:nvPr/>
        </p:nvSpPr>
        <p:spPr bwMode="auto">
          <a:xfrm>
            <a:off x="4820510" y="880904"/>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42" name="Rectangle 6"/>
          <p:cNvSpPr>
            <a:spLocks noChangeArrowheads="1"/>
          </p:cNvSpPr>
          <p:nvPr/>
        </p:nvSpPr>
        <p:spPr bwMode="auto">
          <a:xfrm>
            <a:off x="1106581" y="115244"/>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43" name="Rectangle 7"/>
          <p:cNvSpPr>
            <a:spLocks noChangeArrowheads="1"/>
          </p:cNvSpPr>
          <p:nvPr/>
        </p:nvSpPr>
        <p:spPr bwMode="auto">
          <a:xfrm>
            <a:off x="2007359" y="115244"/>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44" name="Rectangle 8"/>
          <p:cNvSpPr>
            <a:spLocks noChangeArrowheads="1"/>
          </p:cNvSpPr>
          <p:nvPr/>
        </p:nvSpPr>
        <p:spPr bwMode="auto">
          <a:xfrm>
            <a:off x="4730274" y="115244"/>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45" name="Rectangle 9"/>
          <p:cNvSpPr>
            <a:spLocks noChangeArrowheads="1"/>
          </p:cNvSpPr>
          <p:nvPr/>
        </p:nvSpPr>
        <p:spPr bwMode="auto">
          <a:xfrm>
            <a:off x="8118087" y="115244"/>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46" name="Rectangle 10"/>
          <p:cNvSpPr>
            <a:spLocks noChangeArrowheads="1"/>
          </p:cNvSpPr>
          <p:nvPr/>
        </p:nvSpPr>
        <p:spPr bwMode="auto">
          <a:xfrm>
            <a:off x="1301301" y="517807"/>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47" name="Rectangle 11"/>
          <p:cNvSpPr>
            <a:spLocks noChangeArrowheads="1"/>
          </p:cNvSpPr>
          <p:nvPr/>
        </p:nvSpPr>
        <p:spPr bwMode="auto">
          <a:xfrm>
            <a:off x="490758" y="115244"/>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48" name="Line 12"/>
          <p:cNvSpPr>
            <a:spLocks noChangeShapeType="1"/>
          </p:cNvSpPr>
          <p:nvPr/>
        </p:nvSpPr>
        <p:spPr bwMode="auto">
          <a:xfrm>
            <a:off x="1182569" y="130083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49" name="Line 13"/>
          <p:cNvSpPr>
            <a:spLocks noChangeShapeType="1"/>
          </p:cNvSpPr>
          <p:nvPr/>
        </p:nvSpPr>
        <p:spPr bwMode="auto">
          <a:xfrm>
            <a:off x="1184151" y="172076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0" name="Line 14"/>
          <p:cNvSpPr>
            <a:spLocks noChangeShapeType="1"/>
          </p:cNvSpPr>
          <p:nvPr/>
        </p:nvSpPr>
        <p:spPr bwMode="auto">
          <a:xfrm>
            <a:off x="1184151" y="2142270"/>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1" name="Line 15"/>
          <p:cNvSpPr>
            <a:spLocks noChangeShapeType="1"/>
          </p:cNvSpPr>
          <p:nvPr/>
        </p:nvSpPr>
        <p:spPr bwMode="auto">
          <a:xfrm>
            <a:off x="1184151" y="2563777"/>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2" name="Line 16"/>
          <p:cNvSpPr>
            <a:spLocks noChangeShapeType="1"/>
          </p:cNvSpPr>
          <p:nvPr/>
        </p:nvSpPr>
        <p:spPr bwMode="auto">
          <a:xfrm>
            <a:off x="1184151" y="298528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3" name="Line 17"/>
          <p:cNvSpPr>
            <a:spLocks noChangeShapeType="1"/>
          </p:cNvSpPr>
          <p:nvPr/>
        </p:nvSpPr>
        <p:spPr bwMode="auto">
          <a:xfrm>
            <a:off x="1184151" y="3405214"/>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4" name="Line 18"/>
          <p:cNvSpPr>
            <a:spLocks noChangeShapeType="1"/>
          </p:cNvSpPr>
          <p:nvPr/>
        </p:nvSpPr>
        <p:spPr bwMode="auto">
          <a:xfrm>
            <a:off x="1184151" y="382672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5" name="Line 19"/>
          <p:cNvSpPr>
            <a:spLocks noChangeShapeType="1"/>
          </p:cNvSpPr>
          <p:nvPr/>
        </p:nvSpPr>
        <p:spPr bwMode="auto">
          <a:xfrm>
            <a:off x="1184151" y="424665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56" name="Rectangle 20"/>
          <p:cNvSpPr>
            <a:spLocks noChangeArrowheads="1"/>
          </p:cNvSpPr>
          <p:nvPr/>
        </p:nvSpPr>
        <p:spPr bwMode="auto">
          <a:xfrm>
            <a:off x="1408951" y="3264712"/>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357" name="Rectangle 21"/>
          <p:cNvSpPr>
            <a:spLocks noChangeArrowheads="1"/>
          </p:cNvSpPr>
          <p:nvPr/>
        </p:nvSpPr>
        <p:spPr bwMode="auto">
          <a:xfrm>
            <a:off x="1408951" y="158026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358" name="Rectangle 22"/>
          <p:cNvSpPr>
            <a:spLocks noChangeArrowheads="1"/>
          </p:cNvSpPr>
          <p:nvPr/>
        </p:nvSpPr>
        <p:spPr bwMode="auto">
          <a:xfrm>
            <a:off x="4024216" y="3476254"/>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59" name="Rectangle 23"/>
          <p:cNvSpPr>
            <a:spLocks noChangeArrowheads="1"/>
          </p:cNvSpPr>
          <p:nvPr/>
        </p:nvSpPr>
        <p:spPr bwMode="auto">
          <a:xfrm>
            <a:off x="4217353" y="1791803"/>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0" name="Line 24"/>
          <p:cNvSpPr>
            <a:spLocks noChangeShapeType="1"/>
          </p:cNvSpPr>
          <p:nvPr/>
        </p:nvSpPr>
        <p:spPr bwMode="auto">
          <a:xfrm>
            <a:off x="6645813" y="880904"/>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61" name="Rectangle 25"/>
          <p:cNvSpPr>
            <a:spLocks noChangeArrowheads="1"/>
          </p:cNvSpPr>
          <p:nvPr/>
        </p:nvSpPr>
        <p:spPr bwMode="auto">
          <a:xfrm>
            <a:off x="4961405" y="914056"/>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2" name="Rectangle 26"/>
          <p:cNvSpPr>
            <a:spLocks noChangeArrowheads="1"/>
          </p:cNvSpPr>
          <p:nvPr/>
        </p:nvSpPr>
        <p:spPr bwMode="auto">
          <a:xfrm>
            <a:off x="5159292" y="517808"/>
            <a:ext cx="1954934"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流     标     号</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4363" name="Rectangle 27"/>
          <p:cNvSpPr>
            <a:spLocks noChangeArrowheads="1"/>
          </p:cNvSpPr>
          <p:nvPr/>
        </p:nvSpPr>
        <p:spPr bwMode="auto">
          <a:xfrm>
            <a:off x="3763006" y="115244"/>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64" name="Rectangle 28"/>
          <p:cNvSpPr>
            <a:spLocks noChangeArrowheads="1"/>
          </p:cNvSpPr>
          <p:nvPr/>
        </p:nvSpPr>
        <p:spPr bwMode="auto">
          <a:xfrm>
            <a:off x="2355639" y="51780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5" name="Rectangle 29"/>
          <p:cNvSpPr>
            <a:spLocks noChangeArrowheads="1"/>
          </p:cNvSpPr>
          <p:nvPr/>
        </p:nvSpPr>
        <p:spPr bwMode="auto">
          <a:xfrm>
            <a:off x="4195189" y="2124904"/>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6" name="Rectangle 30"/>
          <p:cNvSpPr>
            <a:spLocks noChangeArrowheads="1"/>
          </p:cNvSpPr>
          <p:nvPr/>
        </p:nvSpPr>
        <p:spPr bwMode="auto">
          <a:xfrm>
            <a:off x="4212604" y="3746209"/>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7" name="Rectangle 31"/>
          <p:cNvSpPr>
            <a:spLocks noChangeArrowheads="1"/>
          </p:cNvSpPr>
          <p:nvPr/>
        </p:nvSpPr>
        <p:spPr bwMode="auto">
          <a:xfrm>
            <a:off x="1896543" y="90616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8" name="Rectangle 32"/>
          <p:cNvSpPr>
            <a:spLocks noChangeArrowheads="1"/>
          </p:cNvSpPr>
          <p:nvPr/>
        </p:nvSpPr>
        <p:spPr bwMode="auto">
          <a:xfrm>
            <a:off x="6929187" y="92510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4369" name="Line 33"/>
          <p:cNvSpPr>
            <a:spLocks noChangeShapeType="1"/>
          </p:cNvSpPr>
          <p:nvPr/>
        </p:nvSpPr>
        <p:spPr bwMode="auto">
          <a:xfrm>
            <a:off x="3900735" y="502020"/>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4370" name="Rectangle 34"/>
          <p:cNvSpPr>
            <a:spLocks noChangeArrowheads="1"/>
          </p:cNvSpPr>
          <p:nvPr/>
        </p:nvSpPr>
        <p:spPr bwMode="auto">
          <a:xfrm>
            <a:off x="6541329" y="115244"/>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4371" name="AutoShape 35"/>
          <p:cNvSpPr/>
          <p:nvPr/>
        </p:nvSpPr>
        <p:spPr bwMode="auto">
          <a:xfrm>
            <a:off x="878616" y="535174"/>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4372" name="Rectangle 36"/>
          <p:cNvSpPr>
            <a:spLocks noChangeArrowheads="1"/>
          </p:cNvSpPr>
          <p:nvPr/>
        </p:nvSpPr>
        <p:spPr bwMode="auto">
          <a:xfrm>
            <a:off x="163105" y="1422392"/>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40037" name="Rectangle 37"/>
          <p:cNvSpPr>
            <a:spLocks noChangeArrowheads="1"/>
          </p:cNvSpPr>
          <p:nvPr/>
        </p:nvSpPr>
        <p:spPr bwMode="auto">
          <a:xfrm>
            <a:off x="3883321" y="490970"/>
            <a:ext cx="4595711"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4374" name="Text Box 38"/>
          <p:cNvSpPr txBox="1">
            <a:spLocks noChangeArrowheads="1"/>
          </p:cNvSpPr>
          <p:nvPr/>
        </p:nvSpPr>
        <p:spPr bwMode="auto">
          <a:xfrm>
            <a:off x="250129" y="4715520"/>
            <a:ext cx="8618343" cy="992210"/>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流标号</a:t>
            </a:r>
            <a:r>
              <a:rPr lang="en-US" altLang="zh-CN" dirty="0">
                <a:solidFill>
                  <a:srgbClr val="333399"/>
                </a:solidFill>
                <a:latin typeface="Arial" panose="020B0604020202020204" pitchFamily="34" charset="0"/>
                <a:ea typeface="黑体" panose="02010609060101010101" pitchFamily="2" charset="-122"/>
              </a:rPr>
              <a:t>(flow label)—— 20 </a:t>
            </a:r>
            <a:r>
              <a:rPr lang="zh-CN" altLang="en-US" dirty="0">
                <a:solidFill>
                  <a:srgbClr val="333399"/>
                </a:solidFill>
                <a:latin typeface="Arial" panose="020B0604020202020204" pitchFamily="34" charset="0"/>
                <a:ea typeface="黑体" panose="02010609060101010101" pitchFamily="2" charset="-122"/>
              </a:rPr>
              <a:t>位。 “流”是互联网络上从特定源点到特定终点的一系列数据报， “流”所经过的路径上的路由器都保证指明的服务质量。</a:t>
            </a:r>
            <a:endParaRPr lang="zh-CN" altLang="en-US" dirty="0">
              <a:solidFill>
                <a:srgbClr val="333399"/>
              </a:solidFill>
              <a:latin typeface="Arial" panose="020B0604020202020204" pitchFamily="34" charset="0"/>
              <a:ea typeface="黑体" panose="02010609060101010101" pitchFamily="2" charset="-122"/>
            </a:endParaRPr>
          </a:p>
          <a:p>
            <a:pPr>
              <a:lnSpc>
                <a:spcPct val="105000"/>
              </a:lnSpc>
              <a:spcBef>
                <a:spcPct val="10000"/>
              </a:spcBef>
            </a:pPr>
            <a:r>
              <a:rPr lang="zh-CN" altLang="en-US" dirty="0">
                <a:solidFill>
                  <a:srgbClr val="333399"/>
                </a:solidFill>
                <a:latin typeface="Arial" panose="020B0604020202020204" pitchFamily="34" charset="0"/>
                <a:ea typeface="黑体" panose="02010609060101010101" pitchFamily="2" charset="-122"/>
              </a:rPr>
              <a:t>所有属于同一个流的数据报都具有同样的流标号。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68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003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00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7" grpId="0" animBg="1"/>
      <p:bldP spid="640037" grpId="1"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5363"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64"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65"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66"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67"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68"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69"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70" name="Rectangle 10"/>
          <p:cNvSpPr>
            <a:spLocks noChangeArrowheads="1"/>
          </p:cNvSpPr>
          <p:nvPr/>
        </p:nvSpPr>
        <p:spPr bwMode="auto">
          <a:xfrm>
            <a:off x="1301301" y="672518"/>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71"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72"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3"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4"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5"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6"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7"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8"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79"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80"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5381"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5382" name="Rectangle 22"/>
          <p:cNvSpPr>
            <a:spLocks noChangeArrowheads="1"/>
          </p:cNvSpPr>
          <p:nvPr/>
        </p:nvSpPr>
        <p:spPr bwMode="auto">
          <a:xfrm>
            <a:off x="4024216" y="3630965"/>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83" name="Rectangle 23"/>
          <p:cNvSpPr>
            <a:spLocks noChangeArrowheads="1"/>
          </p:cNvSpPr>
          <p:nvPr/>
        </p:nvSpPr>
        <p:spPr bwMode="auto">
          <a:xfrm>
            <a:off x="4217353" y="19465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84"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85" name="Rectangle 25"/>
          <p:cNvSpPr>
            <a:spLocks noChangeArrowheads="1"/>
          </p:cNvSpPr>
          <p:nvPr/>
        </p:nvSpPr>
        <p:spPr bwMode="auto">
          <a:xfrm>
            <a:off x="4961405" y="1068767"/>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86"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87"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88" name="Rectangle 28"/>
          <p:cNvSpPr>
            <a:spLocks noChangeArrowheads="1"/>
          </p:cNvSpPr>
          <p:nvPr/>
        </p:nvSpPr>
        <p:spPr bwMode="auto">
          <a:xfrm>
            <a:off x="2355639" y="672518"/>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89" name="Rectangle 29"/>
          <p:cNvSpPr>
            <a:spLocks noChangeArrowheads="1"/>
          </p:cNvSpPr>
          <p:nvPr/>
        </p:nvSpPr>
        <p:spPr bwMode="auto">
          <a:xfrm>
            <a:off x="4195189" y="2279615"/>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90" name="Rectangle 30"/>
          <p:cNvSpPr>
            <a:spLocks noChangeArrowheads="1"/>
          </p:cNvSpPr>
          <p:nvPr/>
        </p:nvSpPr>
        <p:spPr bwMode="auto">
          <a:xfrm>
            <a:off x="4212604"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91" name="Rectangle 31"/>
          <p:cNvSpPr>
            <a:spLocks noChangeArrowheads="1"/>
          </p:cNvSpPr>
          <p:nvPr/>
        </p:nvSpPr>
        <p:spPr bwMode="auto">
          <a:xfrm>
            <a:off x="1584674" y="1060874"/>
            <a:ext cx="2878263"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有  效  载  荷  长  度</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5392" name="Rectangle 32"/>
          <p:cNvSpPr>
            <a:spLocks noChangeArrowheads="1"/>
          </p:cNvSpPr>
          <p:nvPr/>
        </p:nvSpPr>
        <p:spPr bwMode="auto">
          <a:xfrm>
            <a:off x="6929187" y="107981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393"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5394"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5395"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5396" name="Rectangle 36"/>
          <p:cNvSpPr>
            <a:spLocks noChangeArrowheads="1"/>
          </p:cNvSpPr>
          <p:nvPr/>
        </p:nvSpPr>
        <p:spPr bwMode="auto">
          <a:xfrm>
            <a:off x="163105" y="1577103"/>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41061" name="Rectangle 37"/>
          <p:cNvSpPr>
            <a:spLocks noChangeArrowheads="1"/>
          </p:cNvSpPr>
          <p:nvPr/>
        </p:nvSpPr>
        <p:spPr bwMode="auto">
          <a:xfrm>
            <a:off x="1154074" y="1057716"/>
            <a:ext cx="3661687"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5398" name="Text Box 38"/>
          <p:cNvSpPr txBox="1">
            <a:spLocks noChangeArrowheads="1"/>
          </p:cNvSpPr>
          <p:nvPr/>
        </p:nvSpPr>
        <p:spPr bwMode="auto">
          <a:xfrm>
            <a:off x="392607" y="4919169"/>
            <a:ext cx="8618343" cy="673661"/>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有效载荷长度</a:t>
            </a:r>
            <a:r>
              <a:rPr lang="en-US" altLang="zh-CN" dirty="0">
                <a:solidFill>
                  <a:srgbClr val="333399"/>
                </a:solidFill>
                <a:latin typeface="Arial" panose="020B0604020202020204" pitchFamily="34" charset="0"/>
                <a:ea typeface="黑体" panose="02010609060101010101" pitchFamily="2" charset="-122"/>
              </a:rPr>
              <a:t>(payload length)—— 16 </a:t>
            </a:r>
            <a:r>
              <a:rPr lang="zh-CN" altLang="en-US" dirty="0">
                <a:solidFill>
                  <a:srgbClr val="333399"/>
                </a:solidFill>
                <a:latin typeface="Arial" panose="020B0604020202020204" pitchFamily="34" charset="0"/>
                <a:ea typeface="黑体" panose="02010609060101010101" pitchFamily="2" charset="-122"/>
              </a:rPr>
              <a:t>位。它指明 </a:t>
            </a:r>
            <a:r>
              <a:rPr lang="en-US" altLang="zh-CN" dirty="0">
                <a:solidFill>
                  <a:srgbClr val="333399"/>
                </a:solidFill>
                <a:latin typeface="Arial" panose="020B0604020202020204" pitchFamily="34" charset="0"/>
                <a:ea typeface="黑体" panose="02010609060101010101" pitchFamily="2" charset="-122"/>
              </a:rPr>
              <a:t>IPv6 </a:t>
            </a:r>
            <a:r>
              <a:rPr lang="zh-CN" altLang="en-US" dirty="0">
                <a:solidFill>
                  <a:srgbClr val="333399"/>
                </a:solidFill>
                <a:latin typeface="Arial" panose="020B0604020202020204" pitchFamily="34" charset="0"/>
                <a:ea typeface="黑体" panose="02010609060101010101" pitchFamily="2" charset="-122"/>
              </a:rPr>
              <a:t>数据报除基本首部以外的字节数（所有扩展首部都算在有效载荷之内），其最大值是 </a:t>
            </a:r>
            <a:r>
              <a:rPr lang="en-US" altLang="zh-CN" dirty="0">
                <a:solidFill>
                  <a:srgbClr val="333399"/>
                </a:solidFill>
                <a:latin typeface="Arial" panose="020B0604020202020204" pitchFamily="34" charset="0"/>
                <a:ea typeface="黑体" panose="02010609060101010101" pitchFamily="2" charset="-122"/>
              </a:rPr>
              <a:t>64 KB</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6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106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10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1" grpId="0" animBg="1"/>
      <p:bldP spid="641061" grpId="1"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6387"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88"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89"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90"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391"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392"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393"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394" name="Rectangle 10"/>
          <p:cNvSpPr>
            <a:spLocks noChangeArrowheads="1"/>
          </p:cNvSpPr>
          <p:nvPr/>
        </p:nvSpPr>
        <p:spPr bwMode="auto">
          <a:xfrm>
            <a:off x="1301301" y="672518"/>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395"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396"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97"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98"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399"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0"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1"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2"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3"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4"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6405"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6406" name="Rectangle 22"/>
          <p:cNvSpPr>
            <a:spLocks noChangeArrowheads="1"/>
          </p:cNvSpPr>
          <p:nvPr/>
        </p:nvSpPr>
        <p:spPr bwMode="auto">
          <a:xfrm>
            <a:off x="4024216" y="3630965"/>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07" name="Rectangle 23"/>
          <p:cNvSpPr>
            <a:spLocks noChangeArrowheads="1"/>
          </p:cNvSpPr>
          <p:nvPr/>
        </p:nvSpPr>
        <p:spPr bwMode="auto">
          <a:xfrm>
            <a:off x="4217353" y="19465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08"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09" name="Rectangle 25"/>
          <p:cNvSpPr>
            <a:spLocks noChangeArrowheads="1"/>
          </p:cNvSpPr>
          <p:nvPr/>
        </p:nvSpPr>
        <p:spPr bwMode="auto">
          <a:xfrm>
            <a:off x="4910747" y="1068768"/>
            <a:ext cx="1720895"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下一个首部</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6410"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1"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412" name="Rectangle 28"/>
          <p:cNvSpPr>
            <a:spLocks noChangeArrowheads="1"/>
          </p:cNvSpPr>
          <p:nvPr/>
        </p:nvSpPr>
        <p:spPr bwMode="auto">
          <a:xfrm>
            <a:off x="2355639" y="672518"/>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3" name="Rectangle 29"/>
          <p:cNvSpPr>
            <a:spLocks noChangeArrowheads="1"/>
          </p:cNvSpPr>
          <p:nvPr/>
        </p:nvSpPr>
        <p:spPr bwMode="auto">
          <a:xfrm>
            <a:off x="4195189" y="2279615"/>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4" name="Rectangle 30"/>
          <p:cNvSpPr>
            <a:spLocks noChangeArrowheads="1"/>
          </p:cNvSpPr>
          <p:nvPr/>
        </p:nvSpPr>
        <p:spPr bwMode="auto">
          <a:xfrm>
            <a:off x="4212604"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5" name="Rectangle 31"/>
          <p:cNvSpPr>
            <a:spLocks noChangeArrowheads="1"/>
          </p:cNvSpPr>
          <p:nvPr/>
        </p:nvSpPr>
        <p:spPr bwMode="auto">
          <a:xfrm>
            <a:off x="1896543" y="106087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6" name="Rectangle 32"/>
          <p:cNvSpPr>
            <a:spLocks noChangeArrowheads="1"/>
          </p:cNvSpPr>
          <p:nvPr/>
        </p:nvSpPr>
        <p:spPr bwMode="auto">
          <a:xfrm>
            <a:off x="6929187" y="107981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417"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6418"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419"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6420" name="Rectangle 36"/>
          <p:cNvSpPr>
            <a:spLocks noChangeArrowheads="1"/>
          </p:cNvSpPr>
          <p:nvPr/>
        </p:nvSpPr>
        <p:spPr bwMode="auto">
          <a:xfrm>
            <a:off x="163105" y="1577103"/>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42085" name="Rectangle 37"/>
          <p:cNvSpPr>
            <a:spLocks noChangeArrowheads="1"/>
          </p:cNvSpPr>
          <p:nvPr/>
        </p:nvSpPr>
        <p:spPr bwMode="auto">
          <a:xfrm>
            <a:off x="4815760" y="1057716"/>
            <a:ext cx="1868047"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6422" name="Text Box 38"/>
          <p:cNvSpPr txBox="1">
            <a:spLocks noChangeArrowheads="1"/>
          </p:cNvSpPr>
          <p:nvPr/>
        </p:nvSpPr>
        <p:spPr bwMode="auto">
          <a:xfrm>
            <a:off x="392607" y="5077037"/>
            <a:ext cx="8618343" cy="360178"/>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下一个首部</a:t>
            </a:r>
            <a:r>
              <a:rPr lang="en-US" altLang="zh-CN" dirty="0">
                <a:solidFill>
                  <a:srgbClr val="333399"/>
                </a:solidFill>
                <a:latin typeface="Arial" panose="020B0604020202020204" pitchFamily="34" charset="0"/>
                <a:ea typeface="黑体" panose="02010609060101010101" pitchFamily="2" charset="-122"/>
              </a:rPr>
              <a:t>(next header)—— 8 </a:t>
            </a:r>
            <a:r>
              <a:rPr lang="zh-CN" altLang="en-US" dirty="0">
                <a:solidFill>
                  <a:srgbClr val="333399"/>
                </a:solidFill>
                <a:latin typeface="Arial" panose="020B0604020202020204" pitchFamily="34" charset="0"/>
                <a:ea typeface="黑体" panose="02010609060101010101" pitchFamily="2" charset="-122"/>
              </a:rPr>
              <a:t>位。它相当于 </a:t>
            </a:r>
            <a:r>
              <a:rPr lang="en-US" altLang="zh-CN" dirty="0">
                <a:solidFill>
                  <a:srgbClr val="333399"/>
                </a:solidFill>
                <a:latin typeface="Arial" panose="020B0604020202020204" pitchFamily="34" charset="0"/>
                <a:ea typeface="黑体" panose="02010609060101010101" pitchFamily="2" charset="-122"/>
              </a:rPr>
              <a:t>IPv4 </a:t>
            </a:r>
            <a:r>
              <a:rPr lang="zh-CN" altLang="en-US" dirty="0">
                <a:solidFill>
                  <a:srgbClr val="333399"/>
                </a:solidFill>
                <a:latin typeface="Arial" panose="020B0604020202020204" pitchFamily="34" charset="0"/>
                <a:ea typeface="黑体" panose="02010609060101010101" pitchFamily="2" charset="-122"/>
              </a:rPr>
              <a:t>的协议字段或可选字段。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6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208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20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animBg="1"/>
      <p:bldP spid="64208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89" name="圆角矩形 88"/>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31" name="组合 30"/>
          <p:cNvGrpSpPr/>
          <p:nvPr/>
        </p:nvGrpSpPr>
        <p:grpSpPr>
          <a:xfrm>
            <a:off x="1869222" y="2029825"/>
            <a:ext cx="5314276" cy="3007188"/>
            <a:chOff x="355160" y="927100"/>
            <a:chExt cx="9026611" cy="5107889"/>
          </a:xfrm>
        </p:grpSpPr>
        <p:sp>
          <p:nvSpPr>
            <p:cNvPr id="32"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3"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5"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7"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9"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0"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41"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2"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3"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5"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6"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47"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48"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9"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51"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2"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3"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4"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55"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56"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7"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8"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9"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0"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61"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62"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3"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64"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5"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6"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67" name="Group 38"/>
            <p:cNvGrpSpPr/>
            <p:nvPr/>
          </p:nvGrpSpPr>
          <p:grpSpPr bwMode="auto">
            <a:xfrm>
              <a:off x="7928099" y="3820573"/>
              <a:ext cx="1131196" cy="644929"/>
              <a:chOff x="2827" y="3024"/>
              <a:chExt cx="453" cy="382"/>
            </a:xfrm>
          </p:grpSpPr>
          <p:sp>
            <p:nvSpPr>
              <p:cNvPr id="84"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5"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68"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69"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0"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1"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2"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73"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4"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75"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76"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77"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78"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79"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80"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81"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82"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83"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86" name="AutoShape 61"/>
          <p:cNvSpPr>
            <a:spLocks noChangeArrowheads="1"/>
          </p:cNvSpPr>
          <p:nvPr/>
        </p:nvSpPr>
        <p:spPr bwMode="auto">
          <a:xfrm>
            <a:off x="3776434" y="3079089"/>
            <a:ext cx="2661005" cy="313800"/>
          </a:xfrm>
          <a:prstGeom prst="wedgeRoundRectCallout">
            <a:avLst>
              <a:gd name="adj1" fmla="val 28569"/>
              <a:gd name="adj2" fmla="val 365077"/>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D </a:t>
            </a:r>
            <a:r>
              <a:rPr lang="zh-CN" altLang="en-US" sz="1595" b="1" dirty="0">
                <a:solidFill>
                  <a:srgbClr val="000066"/>
                </a:solidFill>
                <a:latin typeface="微软雅黑" panose="020B0503020204020204" pitchFamily="34" charset="-122"/>
                <a:ea typeface="微软雅黑" panose="020B0503020204020204" pitchFamily="34" charset="-122"/>
              </a:rPr>
              <a:t>类地址是多播地址</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90" name="矩形 89"/>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7411"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12"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13"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14"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15"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16"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17"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18" name="Rectangle 10"/>
          <p:cNvSpPr>
            <a:spLocks noChangeArrowheads="1"/>
          </p:cNvSpPr>
          <p:nvPr/>
        </p:nvSpPr>
        <p:spPr bwMode="auto">
          <a:xfrm>
            <a:off x="1301301" y="672518"/>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19"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20"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1"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2"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3"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4"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5"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6"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7"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28"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7429"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7430" name="Rectangle 22"/>
          <p:cNvSpPr>
            <a:spLocks noChangeArrowheads="1"/>
          </p:cNvSpPr>
          <p:nvPr/>
        </p:nvSpPr>
        <p:spPr bwMode="auto">
          <a:xfrm>
            <a:off x="4024216" y="3630965"/>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1" name="Rectangle 23"/>
          <p:cNvSpPr>
            <a:spLocks noChangeArrowheads="1"/>
          </p:cNvSpPr>
          <p:nvPr/>
        </p:nvSpPr>
        <p:spPr bwMode="auto">
          <a:xfrm>
            <a:off x="4217353" y="19465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2"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33" name="Rectangle 25"/>
          <p:cNvSpPr>
            <a:spLocks noChangeArrowheads="1"/>
          </p:cNvSpPr>
          <p:nvPr/>
        </p:nvSpPr>
        <p:spPr bwMode="auto">
          <a:xfrm>
            <a:off x="4888583" y="1068767"/>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4"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5"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36" name="Rectangle 28"/>
          <p:cNvSpPr>
            <a:spLocks noChangeArrowheads="1"/>
          </p:cNvSpPr>
          <p:nvPr/>
        </p:nvSpPr>
        <p:spPr bwMode="auto">
          <a:xfrm>
            <a:off x="2355639" y="672518"/>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7" name="Rectangle 29"/>
          <p:cNvSpPr>
            <a:spLocks noChangeArrowheads="1"/>
          </p:cNvSpPr>
          <p:nvPr/>
        </p:nvSpPr>
        <p:spPr bwMode="auto">
          <a:xfrm>
            <a:off x="4195189" y="2279615"/>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8" name="Rectangle 30"/>
          <p:cNvSpPr>
            <a:spLocks noChangeArrowheads="1"/>
          </p:cNvSpPr>
          <p:nvPr/>
        </p:nvSpPr>
        <p:spPr bwMode="auto">
          <a:xfrm>
            <a:off x="4212604"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39" name="Rectangle 31"/>
          <p:cNvSpPr>
            <a:spLocks noChangeArrowheads="1"/>
          </p:cNvSpPr>
          <p:nvPr/>
        </p:nvSpPr>
        <p:spPr bwMode="auto">
          <a:xfrm>
            <a:off x="1896543" y="106087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7440" name="Rectangle 32"/>
          <p:cNvSpPr>
            <a:spLocks noChangeArrowheads="1"/>
          </p:cNvSpPr>
          <p:nvPr/>
        </p:nvSpPr>
        <p:spPr bwMode="auto">
          <a:xfrm>
            <a:off x="6755047" y="1079818"/>
            <a:ext cx="1667996"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跳 数 限 制</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17441"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7442"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7443"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7444" name="Rectangle 36"/>
          <p:cNvSpPr>
            <a:spLocks noChangeArrowheads="1"/>
          </p:cNvSpPr>
          <p:nvPr/>
        </p:nvSpPr>
        <p:spPr bwMode="auto">
          <a:xfrm>
            <a:off x="163105" y="1577103"/>
            <a:ext cx="815199" cy="3044064"/>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IPv6</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的</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基</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本</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首</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部</a:t>
            </a:r>
            <a:endParaRPr kumimoji="1" lang="zh-CN" altLang="en-US" sz="24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40 B</a:t>
            </a:r>
            <a:endParaRPr kumimoji="1" lang="en-US" altLang="zh-CN" sz="24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643109" name="Rectangle 37"/>
          <p:cNvSpPr>
            <a:spLocks noChangeArrowheads="1"/>
          </p:cNvSpPr>
          <p:nvPr/>
        </p:nvSpPr>
        <p:spPr bwMode="auto">
          <a:xfrm>
            <a:off x="6610985" y="1057716"/>
            <a:ext cx="1868047" cy="416772"/>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7446" name="Text Box 38"/>
          <p:cNvSpPr txBox="1">
            <a:spLocks noChangeArrowheads="1"/>
          </p:cNvSpPr>
          <p:nvPr/>
        </p:nvSpPr>
        <p:spPr bwMode="auto">
          <a:xfrm>
            <a:off x="392607" y="4841814"/>
            <a:ext cx="8618343" cy="964510"/>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跳数限制</a:t>
            </a:r>
            <a:r>
              <a:rPr lang="en-US" altLang="zh-CN" dirty="0">
                <a:solidFill>
                  <a:srgbClr val="333399"/>
                </a:solidFill>
                <a:latin typeface="Arial" panose="020B0604020202020204" pitchFamily="34" charset="0"/>
                <a:ea typeface="黑体" panose="02010609060101010101" pitchFamily="2" charset="-122"/>
              </a:rPr>
              <a:t>(hop limit)—— 8 </a:t>
            </a:r>
            <a:r>
              <a:rPr lang="zh-CN" altLang="en-US" dirty="0">
                <a:solidFill>
                  <a:srgbClr val="333399"/>
                </a:solidFill>
                <a:latin typeface="Arial" panose="020B0604020202020204" pitchFamily="34" charset="0"/>
                <a:ea typeface="黑体" panose="02010609060101010101" pitchFamily="2" charset="-122"/>
              </a:rPr>
              <a:t>位。源站在数据报发出时即设定跳数限制。路由器在转发数据报时将跳数限制字段中的值减</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a:lnSpc>
                <a:spcPct val="105000"/>
              </a:lnSpc>
            </a:pPr>
            <a:r>
              <a:rPr lang="zh-CN" altLang="en-US" dirty="0">
                <a:solidFill>
                  <a:srgbClr val="333399"/>
                </a:solidFill>
                <a:latin typeface="Arial" panose="020B0604020202020204" pitchFamily="34" charset="0"/>
                <a:ea typeface="黑体" panose="02010609060101010101" pitchFamily="2" charset="-122"/>
              </a:rPr>
              <a:t>当跳数限制的值为零时，就要将此数据报丢弃。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4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3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3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09" grpId="0" animBg="1"/>
      <p:bldP spid="643109"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182569" y="656731"/>
            <a:ext cx="7269551" cy="4185083"/>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8435" name="Line 3"/>
          <p:cNvSpPr>
            <a:spLocks noChangeShapeType="1"/>
          </p:cNvSpPr>
          <p:nvPr/>
        </p:nvSpPr>
        <p:spPr bwMode="auto">
          <a:xfrm>
            <a:off x="1190484" y="1035614"/>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36" name="Line 4"/>
          <p:cNvSpPr>
            <a:spLocks noChangeShapeType="1"/>
          </p:cNvSpPr>
          <p:nvPr/>
        </p:nvSpPr>
        <p:spPr bwMode="auto">
          <a:xfrm>
            <a:off x="2088097" y="658310"/>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37" name="Line 5"/>
          <p:cNvSpPr>
            <a:spLocks noChangeShapeType="1"/>
          </p:cNvSpPr>
          <p:nvPr/>
        </p:nvSpPr>
        <p:spPr bwMode="auto">
          <a:xfrm>
            <a:off x="4820510"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38" name="Rectangle 6"/>
          <p:cNvSpPr>
            <a:spLocks noChangeArrowheads="1"/>
          </p:cNvSpPr>
          <p:nvPr/>
        </p:nvSpPr>
        <p:spPr bwMode="auto">
          <a:xfrm>
            <a:off x="1106581"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39" name="Rectangle 7"/>
          <p:cNvSpPr>
            <a:spLocks noChangeArrowheads="1"/>
          </p:cNvSpPr>
          <p:nvPr/>
        </p:nvSpPr>
        <p:spPr bwMode="auto">
          <a:xfrm>
            <a:off x="2007359" y="269955"/>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40" name="Rectangle 8"/>
          <p:cNvSpPr>
            <a:spLocks noChangeArrowheads="1"/>
          </p:cNvSpPr>
          <p:nvPr/>
        </p:nvSpPr>
        <p:spPr bwMode="auto">
          <a:xfrm>
            <a:off x="4730274"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41" name="Rectangle 9"/>
          <p:cNvSpPr>
            <a:spLocks noChangeArrowheads="1"/>
          </p:cNvSpPr>
          <p:nvPr/>
        </p:nvSpPr>
        <p:spPr bwMode="auto">
          <a:xfrm>
            <a:off x="8118087"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42" name="Rectangle 10"/>
          <p:cNvSpPr>
            <a:spLocks noChangeArrowheads="1"/>
          </p:cNvSpPr>
          <p:nvPr/>
        </p:nvSpPr>
        <p:spPr bwMode="auto">
          <a:xfrm>
            <a:off x="1301301" y="672518"/>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43" name="Rectangle 11"/>
          <p:cNvSpPr>
            <a:spLocks noChangeArrowheads="1"/>
          </p:cNvSpPr>
          <p:nvPr/>
        </p:nvSpPr>
        <p:spPr bwMode="auto">
          <a:xfrm>
            <a:off x="490758" y="269955"/>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44" name="Line 12"/>
          <p:cNvSpPr>
            <a:spLocks noChangeShapeType="1"/>
          </p:cNvSpPr>
          <p:nvPr/>
        </p:nvSpPr>
        <p:spPr bwMode="auto">
          <a:xfrm>
            <a:off x="1182569" y="1455543"/>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45" name="Line 13"/>
          <p:cNvSpPr>
            <a:spLocks noChangeShapeType="1"/>
          </p:cNvSpPr>
          <p:nvPr/>
        </p:nvSpPr>
        <p:spPr bwMode="auto">
          <a:xfrm>
            <a:off x="1184151" y="1875473"/>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46" name="Line 14"/>
          <p:cNvSpPr>
            <a:spLocks noChangeShapeType="1"/>
          </p:cNvSpPr>
          <p:nvPr/>
        </p:nvSpPr>
        <p:spPr bwMode="auto">
          <a:xfrm>
            <a:off x="1184151" y="229698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47" name="Line 15"/>
          <p:cNvSpPr>
            <a:spLocks noChangeShapeType="1"/>
          </p:cNvSpPr>
          <p:nvPr/>
        </p:nvSpPr>
        <p:spPr bwMode="auto">
          <a:xfrm>
            <a:off x="1184151" y="271848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48" name="Line 16"/>
          <p:cNvSpPr>
            <a:spLocks noChangeShapeType="1"/>
          </p:cNvSpPr>
          <p:nvPr/>
        </p:nvSpPr>
        <p:spPr bwMode="auto">
          <a:xfrm>
            <a:off x="1184151" y="313999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49" name="Line 17"/>
          <p:cNvSpPr>
            <a:spLocks noChangeShapeType="1"/>
          </p:cNvSpPr>
          <p:nvPr/>
        </p:nvSpPr>
        <p:spPr bwMode="auto">
          <a:xfrm>
            <a:off x="1184151" y="3559925"/>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50" name="Line 18"/>
          <p:cNvSpPr>
            <a:spLocks noChangeShapeType="1"/>
          </p:cNvSpPr>
          <p:nvPr/>
        </p:nvSpPr>
        <p:spPr bwMode="auto">
          <a:xfrm>
            <a:off x="1184151" y="39814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51" name="Line 19"/>
          <p:cNvSpPr>
            <a:spLocks noChangeShapeType="1"/>
          </p:cNvSpPr>
          <p:nvPr/>
        </p:nvSpPr>
        <p:spPr bwMode="auto">
          <a:xfrm>
            <a:off x="1184151" y="44013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52" name="Rectangle 20"/>
          <p:cNvSpPr>
            <a:spLocks noChangeArrowheads="1"/>
          </p:cNvSpPr>
          <p:nvPr/>
        </p:nvSpPr>
        <p:spPr bwMode="auto">
          <a:xfrm>
            <a:off x="1408951" y="3419423"/>
            <a:ext cx="6831035" cy="1122442"/>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8453" name="Rectangle 21"/>
          <p:cNvSpPr>
            <a:spLocks noChangeArrowheads="1"/>
          </p:cNvSpPr>
          <p:nvPr/>
        </p:nvSpPr>
        <p:spPr bwMode="auto">
          <a:xfrm>
            <a:off x="1408951" y="1734970"/>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8454" name="Rectangle 22"/>
          <p:cNvSpPr>
            <a:spLocks noChangeArrowheads="1"/>
          </p:cNvSpPr>
          <p:nvPr/>
        </p:nvSpPr>
        <p:spPr bwMode="auto">
          <a:xfrm>
            <a:off x="3888070" y="3553610"/>
            <a:ext cx="184272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目   的</a:t>
            </a:r>
            <a:r>
              <a:rPr kumimoji="1" lang="zh-CN" altLang="en-US" sz="2000" b="1"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55" name="Rectangle 23"/>
          <p:cNvSpPr>
            <a:spLocks noChangeArrowheads="1"/>
          </p:cNvSpPr>
          <p:nvPr/>
        </p:nvSpPr>
        <p:spPr bwMode="auto">
          <a:xfrm>
            <a:off x="3840577" y="1763387"/>
            <a:ext cx="125923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源   地   址</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8456" name="Line 24"/>
          <p:cNvSpPr>
            <a:spLocks noChangeShapeType="1"/>
          </p:cNvSpPr>
          <p:nvPr/>
        </p:nvSpPr>
        <p:spPr bwMode="auto">
          <a:xfrm>
            <a:off x="6645813" y="1035615"/>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57" name="Rectangle 25"/>
          <p:cNvSpPr>
            <a:spLocks noChangeArrowheads="1"/>
          </p:cNvSpPr>
          <p:nvPr/>
        </p:nvSpPr>
        <p:spPr bwMode="auto">
          <a:xfrm>
            <a:off x="4888583" y="1068767"/>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58" name="Rectangle 26"/>
          <p:cNvSpPr>
            <a:spLocks noChangeArrowheads="1"/>
          </p:cNvSpPr>
          <p:nvPr/>
        </p:nvSpPr>
        <p:spPr bwMode="auto">
          <a:xfrm>
            <a:off x="5159292" y="672518"/>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59" name="Rectangle 27"/>
          <p:cNvSpPr>
            <a:spLocks noChangeArrowheads="1"/>
          </p:cNvSpPr>
          <p:nvPr/>
        </p:nvSpPr>
        <p:spPr bwMode="auto">
          <a:xfrm>
            <a:off x="3763006"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60" name="Rectangle 28"/>
          <p:cNvSpPr>
            <a:spLocks noChangeArrowheads="1"/>
          </p:cNvSpPr>
          <p:nvPr/>
        </p:nvSpPr>
        <p:spPr bwMode="auto">
          <a:xfrm>
            <a:off x="2355639" y="672518"/>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61" name="Rectangle 29"/>
          <p:cNvSpPr>
            <a:spLocks noChangeArrowheads="1"/>
          </p:cNvSpPr>
          <p:nvPr/>
        </p:nvSpPr>
        <p:spPr bwMode="auto">
          <a:xfrm>
            <a:off x="3769338" y="2263828"/>
            <a:ext cx="132335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a:t>
            </a:r>
            <a:r>
              <a:rPr kumimoji="1" lang="en-US" altLang="zh-CN" dirty="0">
                <a:solidFill>
                  <a:srgbClr val="333399"/>
                </a:solidFill>
                <a:latin typeface="Arial" panose="020B0604020202020204" pitchFamily="34" charset="0"/>
                <a:ea typeface="黑体" panose="02010609060101010101" pitchFamily="2" charset="-122"/>
              </a:rPr>
              <a:t>128 </a:t>
            </a:r>
            <a:r>
              <a:rPr kumimoji="1" lang="zh-CN" altLang="en-US" dirty="0">
                <a:solidFill>
                  <a:srgbClr val="333399"/>
                </a:solidFill>
                <a:latin typeface="Arial" panose="020B0604020202020204" pitchFamily="34" charset="0"/>
                <a:ea typeface="黑体" panose="02010609060101010101" pitchFamily="2" charset="-122"/>
              </a:rPr>
              <a:t>位）</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8462" name="Rectangle 30"/>
          <p:cNvSpPr>
            <a:spLocks noChangeArrowheads="1"/>
          </p:cNvSpPr>
          <p:nvPr/>
        </p:nvSpPr>
        <p:spPr bwMode="auto">
          <a:xfrm>
            <a:off x="4055877" y="3900920"/>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63" name="Rectangle 31"/>
          <p:cNvSpPr>
            <a:spLocks noChangeArrowheads="1"/>
          </p:cNvSpPr>
          <p:nvPr/>
        </p:nvSpPr>
        <p:spPr bwMode="auto">
          <a:xfrm>
            <a:off x="1896543" y="1060873"/>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64" name="Rectangle 32"/>
          <p:cNvSpPr>
            <a:spLocks noChangeArrowheads="1"/>
          </p:cNvSpPr>
          <p:nvPr/>
        </p:nvSpPr>
        <p:spPr bwMode="auto">
          <a:xfrm>
            <a:off x="6929187" y="1079817"/>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8465" name="Line 33"/>
          <p:cNvSpPr>
            <a:spLocks noChangeShapeType="1"/>
          </p:cNvSpPr>
          <p:nvPr/>
        </p:nvSpPr>
        <p:spPr bwMode="auto">
          <a:xfrm>
            <a:off x="3900735" y="656731"/>
            <a:ext cx="6332" cy="38046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8466" name="Rectangle 34"/>
          <p:cNvSpPr>
            <a:spLocks noChangeArrowheads="1"/>
          </p:cNvSpPr>
          <p:nvPr/>
        </p:nvSpPr>
        <p:spPr bwMode="auto">
          <a:xfrm>
            <a:off x="6541329" y="26995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8467" name="AutoShape 35"/>
          <p:cNvSpPr/>
          <p:nvPr/>
        </p:nvSpPr>
        <p:spPr bwMode="auto">
          <a:xfrm>
            <a:off x="878616" y="689885"/>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8468" name="Rectangle 36"/>
          <p:cNvSpPr>
            <a:spLocks noChangeArrowheads="1"/>
          </p:cNvSpPr>
          <p:nvPr/>
        </p:nvSpPr>
        <p:spPr bwMode="auto">
          <a:xfrm>
            <a:off x="216004" y="1577103"/>
            <a:ext cx="709401" cy="2551621"/>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IPv6</a:t>
            </a:r>
            <a:endParaRPr kumimoji="1" lang="en-US" altLang="zh-CN"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的</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基</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本</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首</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部</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40 B</a:t>
            </a:r>
            <a:endParaRPr kumimoji="1" lang="en-US" altLang="zh-CN" sz="20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644133" name="Rectangle 37"/>
          <p:cNvSpPr>
            <a:spLocks noChangeArrowheads="1"/>
          </p:cNvSpPr>
          <p:nvPr/>
        </p:nvSpPr>
        <p:spPr bwMode="auto">
          <a:xfrm>
            <a:off x="1185735" y="1488696"/>
            <a:ext cx="7293296" cy="1648143"/>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8470" name="Text Box 38"/>
          <p:cNvSpPr txBox="1">
            <a:spLocks noChangeArrowheads="1"/>
          </p:cNvSpPr>
          <p:nvPr/>
        </p:nvSpPr>
        <p:spPr bwMode="auto">
          <a:xfrm>
            <a:off x="392607" y="5021784"/>
            <a:ext cx="8618343" cy="360178"/>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源地址</a:t>
            </a:r>
            <a:r>
              <a:rPr lang="en-US" altLang="zh-CN" dirty="0">
                <a:solidFill>
                  <a:srgbClr val="333399"/>
                </a:solidFill>
                <a:latin typeface="Arial" panose="020B0604020202020204" pitchFamily="34" charset="0"/>
                <a:ea typeface="黑体" panose="02010609060101010101" pitchFamily="2" charset="-122"/>
              </a:rPr>
              <a:t>—— 128 </a:t>
            </a:r>
            <a:r>
              <a:rPr lang="zh-CN" altLang="en-US" dirty="0">
                <a:solidFill>
                  <a:srgbClr val="333399"/>
                </a:solidFill>
                <a:latin typeface="Arial" panose="020B0604020202020204" pitchFamily="34" charset="0"/>
                <a:ea typeface="黑体" panose="02010609060101010101" pitchFamily="2" charset="-122"/>
              </a:rPr>
              <a:t>位。是数据报的发送站的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4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13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4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3" grpId="0" animBg="1"/>
      <p:bldP spid="644133" grpId="1"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1182569" y="633051"/>
            <a:ext cx="7269551" cy="4185082"/>
          </a:xfrm>
          <a:prstGeom prst="rect">
            <a:avLst/>
          </a:prstGeom>
          <a:solidFill>
            <a:srgbClr val="FFFF99"/>
          </a:solidFill>
          <a:ln w="2857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9459" name="Line 3"/>
          <p:cNvSpPr>
            <a:spLocks noChangeShapeType="1"/>
          </p:cNvSpPr>
          <p:nvPr/>
        </p:nvSpPr>
        <p:spPr bwMode="auto">
          <a:xfrm>
            <a:off x="1190484" y="1040351"/>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60" name="Line 4"/>
          <p:cNvSpPr>
            <a:spLocks noChangeShapeType="1"/>
          </p:cNvSpPr>
          <p:nvPr/>
        </p:nvSpPr>
        <p:spPr bwMode="auto">
          <a:xfrm>
            <a:off x="2088097" y="663046"/>
            <a:ext cx="0" cy="37888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61" name="Line 5"/>
          <p:cNvSpPr>
            <a:spLocks noChangeShapeType="1"/>
          </p:cNvSpPr>
          <p:nvPr/>
        </p:nvSpPr>
        <p:spPr bwMode="auto">
          <a:xfrm>
            <a:off x="4820510" y="1040351"/>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62" name="Rectangle 6"/>
          <p:cNvSpPr>
            <a:spLocks noChangeArrowheads="1"/>
          </p:cNvSpPr>
          <p:nvPr/>
        </p:nvSpPr>
        <p:spPr bwMode="auto">
          <a:xfrm>
            <a:off x="1106581" y="274691"/>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63" name="Rectangle 7"/>
          <p:cNvSpPr>
            <a:spLocks noChangeArrowheads="1"/>
          </p:cNvSpPr>
          <p:nvPr/>
        </p:nvSpPr>
        <p:spPr bwMode="auto">
          <a:xfrm>
            <a:off x="2007359" y="274691"/>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64" name="Rectangle 8"/>
          <p:cNvSpPr>
            <a:spLocks noChangeArrowheads="1"/>
          </p:cNvSpPr>
          <p:nvPr/>
        </p:nvSpPr>
        <p:spPr bwMode="auto">
          <a:xfrm>
            <a:off x="4730274" y="274691"/>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65" name="Rectangle 9"/>
          <p:cNvSpPr>
            <a:spLocks noChangeArrowheads="1"/>
          </p:cNvSpPr>
          <p:nvPr/>
        </p:nvSpPr>
        <p:spPr bwMode="auto">
          <a:xfrm>
            <a:off x="8118087" y="274691"/>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66" name="Rectangle 10"/>
          <p:cNvSpPr>
            <a:spLocks noChangeArrowheads="1"/>
          </p:cNvSpPr>
          <p:nvPr/>
        </p:nvSpPr>
        <p:spPr bwMode="auto">
          <a:xfrm>
            <a:off x="1301301" y="677254"/>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67" name="Rectangle 11"/>
          <p:cNvSpPr>
            <a:spLocks noChangeArrowheads="1"/>
          </p:cNvSpPr>
          <p:nvPr/>
        </p:nvSpPr>
        <p:spPr bwMode="auto">
          <a:xfrm>
            <a:off x="490758" y="274690"/>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68" name="Line 12"/>
          <p:cNvSpPr>
            <a:spLocks noChangeShapeType="1"/>
          </p:cNvSpPr>
          <p:nvPr/>
        </p:nvSpPr>
        <p:spPr bwMode="auto">
          <a:xfrm>
            <a:off x="1182569" y="1460280"/>
            <a:ext cx="728221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69" name="Line 13"/>
          <p:cNvSpPr>
            <a:spLocks noChangeShapeType="1"/>
          </p:cNvSpPr>
          <p:nvPr/>
        </p:nvSpPr>
        <p:spPr bwMode="auto">
          <a:xfrm>
            <a:off x="1184151" y="1880209"/>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0" name="Line 14"/>
          <p:cNvSpPr>
            <a:spLocks noChangeShapeType="1"/>
          </p:cNvSpPr>
          <p:nvPr/>
        </p:nvSpPr>
        <p:spPr bwMode="auto">
          <a:xfrm>
            <a:off x="1184151" y="2301716"/>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1" name="Line 15"/>
          <p:cNvSpPr>
            <a:spLocks noChangeShapeType="1"/>
          </p:cNvSpPr>
          <p:nvPr/>
        </p:nvSpPr>
        <p:spPr bwMode="auto">
          <a:xfrm>
            <a:off x="1184151" y="2723224"/>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2" name="Line 16"/>
          <p:cNvSpPr>
            <a:spLocks noChangeShapeType="1"/>
          </p:cNvSpPr>
          <p:nvPr/>
        </p:nvSpPr>
        <p:spPr bwMode="auto">
          <a:xfrm>
            <a:off x="1184151" y="3144732"/>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3" name="Line 17"/>
          <p:cNvSpPr>
            <a:spLocks noChangeShapeType="1"/>
          </p:cNvSpPr>
          <p:nvPr/>
        </p:nvSpPr>
        <p:spPr bwMode="auto">
          <a:xfrm>
            <a:off x="1184151" y="3564661"/>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4" name="Line 18"/>
          <p:cNvSpPr>
            <a:spLocks noChangeShapeType="1"/>
          </p:cNvSpPr>
          <p:nvPr/>
        </p:nvSpPr>
        <p:spPr bwMode="auto">
          <a:xfrm>
            <a:off x="1184151" y="3986169"/>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5" name="Line 19"/>
          <p:cNvSpPr>
            <a:spLocks noChangeShapeType="1"/>
          </p:cNvSpPr>
          <p:nvPr/>
        </p:nvSpPr>
        <p:spPr bwMode="auto">
          <a:xfrm>
            <a:off x="1184151" y="4406098"/>
            <a:ext cx="728379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76" name="Rectangle 20"/>
          <p:cNvSpPr>
            <a:spLocks noChangeArrowheads="1"/>
          </p:cNvSpPr>
          <p:nvPr/>
        </p:nvSpPr>
        <p:spPr bwMode="auto">
          <a:xfrm>
            <a:off x="1408951" y="3424159"/>
            <a:ext cx="6831035" cy="112244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9477" name="Rectangle 21"/>
          <p:cNvSpPr>
            <a:spLocks noChangeArrowheads="1"/>
          </p:cNvSpPr>
          <p:nvPr/>
        </p:nvSpPr>
        <p:spPr bwMode="auto">
          <a:xfrm>
            <a:off x="1408951" y="1739706"/>
            <a:ext cx="6831035" cy="1124021"/>
          </a:xfrm>
          <a:prstGeom prst="rect">
            <a:avLst/>
          </a:prstGeom>
          <a:solidFill>
            <a:srgbClr val="FFFF99"/>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9478" name="Rectangle 22"/>
          <p:cNvSpPr>
            <a:spLocks noChangeArrowheads="1"/>
          </p:cNvSpPr>
          <p:nvPr/>
        </p:nvSpPr>
        <p:spPr bwMode="auto">
          <a:xfrm>
            <a:off x="3595198" y="3498356"/>
            <a:ext cx="1682423"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目   的</a:t>
            </a:r>
            <a:r>
              <a:rPr kumimoji="1" lang="zh-CN" altLang="en-US" b="1" dirty="0">
                <a:solidFill>
                  <a:srgbClr val="333399"/>
                </a:solidFill>
                <a:latin typeface="Arial" panose="020B0604020202020204" pitchFamily="34" charset="0"/>
                <a:ea typeface="黑体" panose="02010609060101010101" pitchFamily="2" charset="-122"/>
              </a:rPr>
              <a:t> </a:t>
            </a:r>
            <a:r>
              <a:rPr kumimoji="1" lang="zh-CN" altLang="en-US" dirty="0">
                <a:solidFill>
                  <a:srgbClr val="333399"/>
                </a:solidFill>
                <a:latin typeface="Arial" panose="020B0604020202020204" pitchFamily="34" charset="0"/>
                <a:ea typeface="黑体" panose="02010609060101010101" pitchFamily="2" charset="-122"/>
              </a:rPr>
              <a:t>  地   址</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9479" name="Rectangle 23"/>
          <p:cNvSpPr>
            <a:spLocks noChangeArrowheads="1"/>
          </p:cNvSpPr>
          <p:nvPr/>
        </p:nvSpPr>
        <p:spPr bwMode="auto">
          <a:xfrm>
            <a:off x="4104954" y="1850214"/>
            <a:ext cx="137464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源   地   址</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0" name="Line 24"/>
          <p:cNvSpPr>
            <a:spLocks noChangeShapeType="1"/>
          </p:cNvSpPr>
          <p:nvPr/>
        </p:nvSpPr>
        <p:spPr bwMode="auto">
          <a:xfrm>
            <a:off x="6645813" y="1040351"/>
            <a:ext cx="0" cy="419929"/>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81" name="Rectangle 25"/>
          <p:cNvSpPr>
            <a:spLocks noChangeArrowheads="1"/>
          </p:cNvSpPr>
          <p:nvPr/>
        </p:nvSpPr>
        <p:spPr bwMode="auto">
          <a:xfrm>
            <a:off x="4888583" y="1073503"/>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2" name="Rectangle 26"/>
          <p:cNvSpPr>
            <a:spLocks noChangeArrowheads="1"/>
          </p:cNvSpPr>
          <p:nvPr/>
        </p:nvSpPr>
        <p:spPr bwMode="auto">
          <a:xfrm>
            <a:off x="5159292" y="677254"/>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流     标     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3" name="Rectangle 27"/>
          <p:cNvSpPr>
            <a:spLocks noChangeArrowheads="1"/>
          </p:cNvSpPr>
          <p:nvPr/>
        </p:nvSpPr>
        <p:spPr bwMode="auto">
          <a:xfrm>
            <a:off x="3763006" y="274691"/>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84" name="Rectangle 28"/>
          <p:cNvSpPr>
            <a:spLocks noChangeArrowheads="1"/>
          </p:cNvSpPr>
          <p:nvPr/>
        </p:nvSpPr>
        <p:spPr bwMode="auto">
          <a:xfrm>
            <a:off x="2355639" y="677254"/>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通 信 量 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5" name="Rectangle 29"/>
          <p:cNvSpPr>
            <a:spLocks noChangeArrowheads="1"/>
          </p:cNvSpPr>
          <p:nvPr/>
        </p:nvSpPr>
        <p:spPr bwMode="auto">
          <a:xfrm>
            <a:off x="4098622" y="2284351"/>
            <a:ext cx="1449988"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a:t>
            </a:r>
            <a:r>
              <a:rPr kumimoji="1" lang="en-US" altLang="zh-CN" sz="2000" dirty="0">
                <a:solidFill>
                  <a:srgbClr val="333399"/>
                </a:solidFill>
                <a:latin typeface="Arial" panose="020B0604020202020204" pitchFamily="34" charset="0"/>
                <a:ea typeface="黑体" panose="02010609060101010101" pitchFamily="2" charset="-122"/>
              </a:rPr>
              <a:t>128 </a:t>
            </a:r>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6" name="Rectangle 30"/>
          <p:cNvSpPr>
            <a:spLocks noChangeArrowheads="1"/>
          </p:cNvSpPr>
          <p:nvPr/>
        </p:nvSpPr>
        <p:spPr bwMode="auto">
          <a:xfrm>
            <a:off x="3883321" y="3905656"/>
            <a:ext cx="132335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a:t>
            </a:r>
            <a:r>
              <a:rPr kumimoji="1" lang="en-US" altLang="zh-CN" dirty="0">
                <a:solidFill>
                  <a:srgbClr val="333399"/>
                </a:solidFill>
                <a:latin typeface="Arial" panose="020B0604020202020204" pitchFamily="34" charset="0"/>
                <a:ea typeface="黑体" panose="02010609060101010101" pitchFamily="2" charset="-122"/>
              </a:rPr>
              <a:t>128 </a:t>
            </a:r>
            <a:r>
              <a:rPr kumimoji="1" lang="zh-CN" altLang="en-US" dirty="0">
                <a:solidFill>
                  <a:srgbClr val="333399"/>
                </a:solidFill>
                <a:latin typeface="Arial" panose="020B0604020202020204" pitchFamily="34" charset="0"/>
                <a:ea typeface="黑体" panose="02010609060101010101" pitchFamily="2" charset="-122"/>
              </a:rPr>
              <a:t>位）</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9487" name="Rectangle 31"/>
          <p:cNvSpPr>
            <a:spLocks noChangeArrowheads="1"/>
          </p:cNvSpPr>
          <p:nvPr/>
        </p:nvSpPr>
        <p:spPr bwMode="auto">
          <a:xfrm>
            <a:off x="1896543" y="1065610"/>
            <a:ext cx="242621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有  效  载  荷  长  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8" name="Rectangle 32"/>
          <p:cNvSpPr>
            <a:spLocks noChangeArrowheads="1"/>
          </p:cNvSpPr>
          <p:nvPr/>
        </p:nvSpPr>
        <p:spPr bwMode="auto">
          <a:xfrm>
            <a:off x="6929187" y="1084554"/>
            <a:ext cx="1419531"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跳 数 限 制</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9489" name="Line 33"/>
          <p:cNvSpPr>
            <a:spLocks noChangeShapeType="1"/>
          </p:cNvSpPr>
          <p:nvPr/>
        </p:nvSpPr>
        <p:spPr bwMode="auto">
          <a:xfrm>
            <a:off x="3900735" y="661468"/>
            <a:ext cx="6332" cy="380462"/>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9490" name="Rectangle 34"/>
          <p:cNvSpPr>
            <a:spLocks noChangeArrowheads="1"/>
          </p:cNvSpPr>
          <p:nvPr/>
        </p:nvSpPr>
        <p:spPr bwMode="auto">
          <a:xfrm>
            <a:off x="6541329" y="274691"/>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9491" name="AutoShape 35"/>
          <p:cNvSpPr/>
          <p:nvPr/>
        </p:nvSpPr>
        <p:spPr bwMode="auto">
          <a:xfrm>
            <a:off x="878616" y="694620"/>
            <a:ext cx="227965" cy="4139300"/>
          </a:xfrm>
          <a:prstGeom prst="leftBrace">
            <a:avLst>
              <a:gd name="adj1" fmla="val 151736"/>
              <a:gd name="adj2" fmla="val 50000"/>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9492" name="Rectangle 36"/>
          <p:cNvSpPr>
            <a:spLocks noChangeArrowheads="1"/>
          </p:cNvSpPr>
          <p:nvPr/>
        </p:nvSpPr>
        <p:spPr bwMode="auto">
          <a:xfrm>
            <a:off x="216004" y="1581838"/>
            <a:ext cx="709401" cy="2551621"/>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IPv6</a:t>
            </a:r>
            <a:endParaRPr kumimoji="1" lang="en-US" altLang="zh-CN"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的</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基</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本</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首</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部</a:t>
            </a:r>
            <a:endParaRPr kumimoji="1" lang="zh-CN" altLang="en-US" sz="2000" dirty="0">
              <a:solidFill>
                <a:srgbClr val="333399"/>
              </a:solidFill>
              <a:latin typeface="Arial" panose="020B0604020202020204" pitchFamily="34" charset="0"/>
              <a:ea typeface="黑体" panose="02010609060101010101" pitchFamily="2" charset="-122"/>
            </a:endParaRPr>
          </a:p>
          <a:p>
            <a:pPr algn="ct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40 B</a:t>
            </a:r>
            <a:endParaRPr kumimoji="1" lang="en-US" altLang="zh-CN" sz="2000" dirty="0">
              <a:solidFill>
                <a:srgbClr val="333399"/>
              </a:solidFill>
              <a:latin typeface="Arial" panose="020B0604020202020204" pitchFamily="34" charset="0"/>
              <a:ea typeface="黑体" panose="02010609060101010101" pitchFamily="2" charset="-122"/>
            </a:endParaRPr>
          </a:p>
          <a:p>
            <a:pPr algn="ctr" defTabSz="758825" eaLnBrk="0" hangingPunct="0"/>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645157" name="Rectangle 37"/>
          <p:cNvSpPr>
            <a:spLocks noChangeArrowheads="1"/>
          </p:cNvSpPr>
          <p:nvPr/>
        </p:nvSpPr>
        <p:spPr bwMode="auto">
          <a:xfrm>
            <a:off x="1185735" y="3139996"/>
            <a:ext cx="7293296" cy="1701818"/>
          </a:xfrm>
          <a:prstGeom prst="rect">
            <a:avLst/>
          </a:prstGeom>
          <a:noFill/>
          <a:ln w="7620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9494" name="Text Box 38"/>
          <p:cNvSpPr txBox="1">
            <a:spLocks noChangeArrowheads="1"/>
          </p:cNvSpPr>
          <p:nvPr/>
        </p:nvSpPr>
        <p:spPr bwMode="auto">
          <a:xfrm>
            <a:off x="392607" y="5021784"/>
            <a:ext cx="8618343" cy="360178"/>
          </a:xfrm>
          <a:prstGeom prst="rect">
            <a:avLst/>
          </a:prstGeom>
          <a:noFill/>
          <a:ln w="9525">
            <a:noFill/>
            <a:miter lim="800000"/>
          </a:ln>
        </p:spPr>
        <p:txBody>
          <a:bodyPr lIns="91074" tIns="45537" rIns="91074" bIns="45537">
            <a:spAutoFit/>
          </a:bodyPr>
          <a:lstStyle/>
          <a:p>
            <a:pPr>
              <a:lnSpc>
                <a:spcPct val="105000"/>
              </a:lnSpc>
            </a:pPr>
            <a:r>
              <a:rPr lang="zh-CN" altLang="en-US" dirty="0">
                <a:solidFill>
                  <a:srgbClr val="333399"/>
                </a:solidFill>
                <a:latin typeface="Arial" panose="020B0604020202020204" pitchFamily="34" charset="0"/>
                <a:ea typeface="黑体" panose="02010609060101010101" pitchFamily="2" charset="-122"/>
              </a:rPr>
              <a:t>目的地址</a:t>
            </a:r>
            <a:r>
              <a:rPr lang="en-US" altLang="zh-CN" dirty="0">
                <a:solidFill>
                  <a:srgbClr val="333399"/>
                </a:solidFill>
                <a:latin typeface="Arial" panose="020B0604020202020204" pitchFamily="34" charset="0"/>
                <a:ea typeface="黑体" panose="02010609060101010101" pitchFamily="2" charset="-122"/>
              </a:rPr>
              <a:t>—— 128 </a:t>
            </a:r>
            <a:r>
              <a:rPr lang="zh-CN" altLang="en-US" dirty="0">
                <a:solidFill>
                  <a:srgbClr val="333399"/>
                </a:solidFill>
                <a:latin typeface="Arial" panose="020B0604020202020204" pitchFamily="34" charset="0"/>
                <a:ea typeface="黑体" panose="02010609060101010101" pitchFamily="2" charset="-122"/>
              </a:rPr>
              <a:t>位。是数据报的接收站的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 </a:t>
            </a:r>
            <a:endParaRPr lang="zh-CN" altLang="en-US"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ustDataLst>
      <p:tags r:id="rId1"/>
    </p:custDataLst>
  </p:cSld>
  <p:clrMapOvr>
    <a:masterClrMapping/>
  </p:clrMapOvr>
  <p:transition advTm="6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515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51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7" grpId="0" animBg="1"/>
      <p:bldP spid="645157"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计算机科学与技术学院</a:t>
            </a:r>
            <a:endParaRPr lang="en-US"/>
          </a:p>
        </p:txBody>
      </p:sp>
      <p:sp>
        <p:nvSpPr>
          <p:cNvPr id="3" name="灯片编号占位符 2"/>
          <p:cNvSpPr>
            <a:spLocks noGrp="1"/>
          </p:cNvSpPr>
          <p:nvPr>
            <p:ph type="sldNum" sz="quarter" idx="12"/>
          </p:nvPr>
        </p:nvSpPr>
        <p:spPr/>
        <p:txBody>
          <a:bodyPr/>
          <a:lstStyle/>
          <a:p>
            <a:fld id="{B6F15528-21DE-4FAA-801E-634DDDAF4B2B}" type="slidenum">
              <a:rPr lang="en-US" smtClean="0"/>
            </a:fld>
            <a:endParaRPr lang="en-US"/>
          </a:p>
        </p:txBody>
      </p:sp>
      <p:sp>
        <p:nvSpPr>
          <p:cNvPr id="5" name="Rectangle 2"/>
          <p:cNvSpPr txBox="1">
            <a:spLocks noChangeArrowheads="1"/>
          </p:cNvSpPr>
          <p:nvPr/>
        </p:nvSpPr>
        <p:spPr>
          <a:xfrm>
            <a:off x="430645" y="971550"/>
            <a:ext cx="8229600" cy="71831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与</a:t>
            </a:r>
            <a:r>
              <a:rPr kumimoji="0" lang="en-US" altLang="zh-CN" sz="3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IPv4</a:t>
            </a:r>
            <a:r>
              <a:rPr kumimoji="0" lang="zh-CN" altLang="en-US" sz="3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比较</a:t>
            </a:r>
            <a:endParaRPr kumimoji="0" lang="zh-CN" altLang="en-US" sz="3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6" name="表格 5"/>
          <p:cNvGraphicFramePr>
            <a:graphicFrameLocks noGrp="1"/>
          </p:cNvGraphicFramePr>
          <p:nvPr/>
        </p:nvGraphicFramePr>
        <p:xfrm>
          <a:off x="633088" y="2647950"/>
          <a:ext cx="8053712" cy="2773680"/>
        </p:xfrm>
        <a:graphic>
          <a:graphicData uri="http://schemas.openxmlformats.org/drawingml/2006/table">
            <a:tbl>
              <a:tblPr firstRow="1" bandRow="1">
                <a:tableStyleId>{5C22544A-7EE6-4342-B048-85BDC9FD1C3A}</a:tableStyleId>
              </a:tblPr>
              <a:tblGrid>
                <a:gridCol w="3771880"/>
                <a:gridCol w="4281832"/>
              </a:tblGrid>
              <a:tr h="1257129">
                <a:tc>
                  <a:txBody>
                    <a:bodyPr/>
                    <a:lstStyle/>
                    <a:p>
                      <a:pPr marL="342900" lvl="0" indent="-342900">
                        <a:lnSpc>
                          <a:spcPct val="110000"/>
                        </a:lnSpc>
                        <a:buClr>
                          <a:srgbClr val="CC00CC"/>
                        </a:buClr>
                        <a:buSzPct val="80000"/>
                        <a:buFont typeface="Wingdings" panose="05000000000000000000" pitchFamily="2" charset="2"/>
                        <a:buChar char="l"/>
                      </a:pPr>
                      <a:r>
                        <a:rPr lang="zh-CN" altLang="zh-CN" sz="2000" dirty="0" smtClean="0">
                          <a:solidFill>
                            <a:schemeClr val="tx1"/>
                          </a:solidFill>
                          <a:latin typeface="微软雅黑" panose="020B0503020204020204" pitchFamily="34" charset="-122"/>
                          <a:ea typeface="微软雅黑" panose="020B0503020204020204" pitchFamily="34" charset="-122"/>
                        </a:rPr>
                        <a:t>取消了首部长度字段</a:t>
                      </a:r>
                      <a:r>
                        <a:rPr lang="zh-CN" altLang="en-US" sz="2000" dirty="0" smtClean="0">
                          <a:solidFill>
                            <a:schemeClr val="tx1"/>
                          </a:solidFill>
                          <a:latin typeface="微软雅黑" panose="020B0503020204020204" pitchFamily="34" charset="-122"/>
                          <a:ea typeface="微软雅黑" panose="020B0503020204020204" pitchFamily="34" charset="-122"/>
                        </a:rPr>
                        <a:t>，</a:t>
                      </a:r>
                      <a:r>
                        <a:rPr lang="zh-CN" altLang="zh-CN" sz="2000" b="1" kern="1200" dirty="0" smtClean="0">
                          <a:solidFill>
                            <a:schemeClr val="tx1"/>
                          </a:solidFill>
                          <a:latin typeface="微软雅黑" panose="020B0503020204020204" pitchFamily="34" charset="-122"/>
                          <a:ea typeface="微软雅黑" panose="020B0503020204020204" pitchFamily="34" charset="-122"/>
                          <a:cs typeface="+mn-cs"/>
                        </a:rPr>
                        <a:t>因为首部长度是固定的</a:t>
                      </a:r>
                      <a:r>
                        <a:rPr lang="en-US" altLang="zh-CN" sz="2000" b="1" kern="1200" dirty="0" smtClean="0">
                          <a:solidFill>
                            <a:schemeClr val="tx1"/>
                          </a:solidFill>
                          <a:latin typeface="微软雅黑" panose="020B0503020204020204" pitchFamily="34" charset="-122"/>
                          <a:ea typeface="微软雅黑" panose="020B0503020204020204" pitchFamily="34" charset="-122"/>
                          <a:cs typeface="+mn-cs"/>
                        </a:rPr>
                        <a:t> 40 </a:t>
                      </a:r>
                      <a:r>
                        <a:rPr lang="zh-CN" altLang="zh-CN" sz="2000" b="1" kern="1200" dirty="0" smtClean="0">
                          <a:solidFill>
                            <a:schemeClr val="tx1"/>
                          </a:solidFill>
                          <a:latin typeface="微软雅黑" panose="020B0503020204020204" pitchFamily="34" charset="-122"/>
                          <a:ea typeface="微软雅黑" panose="020B0503020204020204" pitchFamily="34" charset="-122"/>
                          <a:cs typeface="+mn-cs"/>
                        </a:rPr>
                        <a:t>字节</a:t>
                      </a:r>
                      <a:r>
                        <a:rPr lang="zh-CN" altLang="en-US" sz="2000" b="1" kern="1200" dirty="0" smtClean="0">
                          <a:solidFill>
                            <a:schemeClr val="tx1"/>
                          </a:solidFill>
                          <a:latin typeface="微软雅黑" panose="020B0503020204020204" pitchFamily="34" charset="-122"/>
                          <a:ea typeface="微软雅黑" panose="020B0503020204020204" pitchFamily="34" charset="-122"/>
                          <a:cs typeface="+mn-cs"/>
                        </a:rPr>
                        <a:t>；</a:t>
                      </a:r>
                      <a:endParaRPr lang="en-US" altLang="zh-CN" sz="2000" b="1" kern="1200" dirty="0" smtClean="0">
                        <a:solidFill>
                          <a:schemeClr val="tx1"/>
                        </a:solidFill>
                        <a:latin typeface="微软雅黑" panose="020B0503020204020204" pitchFamily="34" charset="-122"/>
                        <a:ea typeface="微软雅黑" panose="020B0503020204020204" pitchFamily="34" charset="-122"/>
                        <a:cs typeface="+mn-cs"/>
                      </a:endParaRPr>
                    </a:p>
                    <a:p>
                      <a:pPr marL="342900" lvl="0" indent="-342900">
                        <a:lnSpc>
                          <a:spcPct val="110000"/>
                        </a:lnSpc>
                        <a:buClr>
                          <a:srgbClr val="CC00CC"/>
                        </a:buClr>
                        <a:buSzPct val="80000"/>
                        <a:buFont typeface="Wingdings" panose="05000000000000000000" pitchFamily="2" charset="2"/>
                        <a:buChar char="l"/>
                      </a:pPr>
                      <a:r>
                        <a:rPr lang="zh-CN" altLang="zh-CN" sz="2000" dirty="0" smtClean="0">
                          <a:solidFill>
                            <a:schemeClr val="tx1"/>
                          </a:solidFill>
                          <a:latin typeface="微软雅黑" panose="020B0503020204020204" pitchFamily="34" charset="-122"/>
                          <a:ea typeface="微软雅黑" panose="020B0503020204020204" pitchFamily="34" charset="-122"/>
                        </a:rPr>
                        <a:t>取消了服务类型字段</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lvl="0" indent="-342900">
                        <a:lnSpc>
                          <a:spcPct val="110000"/>
                        </a:lnSpc>
                        <a:buClr>
                          <a:srgbClr val="CC00CC"/>
                        </a:buClr>
                        <a:buSzPct val="80000"/>
                        <a:buFont typeface="Wingdings" panose="05000000000000000000" pitchFamily="2" charset="2"/>
                        <a:buChar char="l"/>
                      </a:pPr>
                      <a:r>
                        <a:rPr lang="zh-CN" altLang="zh-CN" sz="2000" dirty="0" smtClean="0">
                          <a:solidFill>
                            <a:schemeClr val="tx1"/>
                          </a:solidFill>
                          <a:latin typeface="微软雅黑" panose="020B0503020204020204" pitchFamily="34" charset="-122"/>
                          <a:ea typeface="微软雅黑" panose="020B0503020204020204" pitchFamily="34" charset="-122"/>
                        </a:rPr>
                        <a:t>取消了总长度字段</a:t>
                      </a:r>
                      <a:r>
                        <a:rPr lang="zh-CN" altLang="en-US" sz="2000" dirty="0" smtClean="0">
                          <a:solidFill>
                            <a:schemeClr val="tx1"/>
                          </a:solidFill>
                          <a:latin typeface="微软雅黑" panose="020B0503020204020204" pitchFamily="34" charset="-122"/>
                          <a:ea typeface="微软雅黑" panose="020B0503020204020204" pitchFamily="34" charset="-122"/>
                        </a:rPr>
                        <a:t>，</a:t>
                      </a:r>
                      <a:r>
                        <a:rPr lang="zh-CN" altLang="zh-CN" sz="2000" dirty="0" smtClean="0">
                          <a:solidFill>
                            <a:schemeClr val="tx1"/>
                          </a:solidFill>
                          <a:latin typeface="微软雅黑" panose="020B0503020204020204" pitchFamily="34" charset="-122"/>
                          <a:ea typeface="微软雅黑" panose="020B0503020204020204" pitchFamily="34" charset="-122"/>
                        </a:rPr>
                        <a:t>改用有效载荷长度字段</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10000"/>
                        </a:lnSpc>
                        <a:spcBef>
                          <a:spcPts val="0"/>
                        </a:spcBef>
                        <a:spcAft>
                          <a:spcPts val="0"/>
                        </a:spcAft>
                        <a:buClr>
                          <a:srgbClr val="CC00CC"/>
                        </a:buClr>
                        <a:buSzPct val="80000"/>
                        <a:buFont typeface="Wingdings" panose="05000000000000000000" pitchFamily="2" charset="2"/>
                        <a:buChar char="l"/>
                        <a:defRPr/>
                      </a:pPr>
                      <a:r>
                        <a:rPr lang="zh-CN" altLang="zh-CN" sz="2000" dirty="0" smtClean="0">
                          <a:solidFill>
                            <a:schemeClr val="tx1"/>
                          </a:solidFill>
                          <a:latin typeface="微软雅黑" panose="020B0503020204020204" pitchFamily="34" charset="-122"/>
                          <a:ea typeface="微软雅黑" panose="020B0503020204020204" pitchFamily="34" charset="-122"/>
                        </a:rPr>
                        <a:t>把</a:t>
                      </a:r>
                      <a:r>
                        <a:rPr lang="en-US" altLang="zh-CN" sz="2000" dirty="0" smtClean="0">
                          <a:solidFill>
                            <a:schemeClr val="tx1"/>
                          </a:solidFill>
                          <a:latin typeface="微软雅黑" panose="020B0503020204020204" pitchFamily="34" charset="-122"/>
                          <a:ea typeface="微软雅黑" panose="020B0503020204020204" pitchFamily="34" charset="-122"/>
                        </a:rPr>
                        <a:t> TTL </a:t>
                      </a:r>
                      <a:r>
                        <a:rPr lang="zh-CN" altLang="zh-CN" sz="2000" dirty="0" smtClean="0">
                          <a:solidFill>
                            <a:schemeClr val="tx1"/>
                          </a:solidFill>
                          <a:latin typeface="微软雅黑" panose="020B0503020204020204" pitchFamily="34" charset="-122"/>
                          <a:ea typeface="微软雅黑" panose="020B0503020204020204" pitchFamily="34" charset="-122"/>
                        </a:rPr>
                        <a:t>字段改称为跳数限制字段</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lvl="0" indent="-342900">
                        <a:lnSpc>
                          <a:spcPct val="110000"/>
                        </a:lnSpc>
                        <a:buClr>
                          <a:srgbClr val="CC00CC"/>
                        </a:buClr>
                        <a:buSzPct val="80000"/>
                        <a:buFont typeface="Wingdings" panose="05000000000000000000" pitchFamily="2" charset="2"/>
                        <a:buChar char="l"/>
                      </a:pPr>
                      <a:endParaRPr lang="en-US" altLang="zh-CN" sz="20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342900" marR="0" lvl="0" indent="-342900" algn="l" defTabSz="914400" rtl="0" eaLnBrk="1" fontAlgn="auto" latinLnBrk="0" hangingPunct="1">
                        <a:lnSpc>
                          <a:spcPct val="110000"/>
                        </a:lnSpc>
                        <a:spcBef>
                          <a:spcPts val="0"/>
                        </a:spcBef>
                        <a:spcAft>
                          <a:spcPts val="0"/>
                        </a:spcAft>
                        <a:buClr>
                          <a:srgbClr val="CC00CC"/>
                        </a:buClr>
                        <a:buSzPct val="80000"/>
                        <a:buFont typeface="Wingdings" panose="05000000000000000000" pitchFamily="2" charset="2"/>
                        <a:buChar char="l"/>
                        <a:defRPr/>
                      </a:pPr>
                      <a:r>
                        <a:rPr lang="zh-CN" altLang="zh-CN" sz="2000" dirty="0" smtClean="0">
                          <a:solidFill>
                            <a:schemeClr val="tx1"/>
                          </a:solidFill>
                          <a:latin typeface="微软雅黑" panose="020B0503020204020204" pitchFamily="34" charset="-122"/>
                          <a:ea typeface="微软雅黑" panose="020B0503020204020204" pitchFamily="34" charset="-122"/>
                        </a:rPr>
                        <a:t>取消了协议字段，改用下一个首部字段</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lvl="0" indent="-342900">
                        <a:lnSpc>
                          <a:spcPct val="110000"/>
                        </a:lnSpc>
                        <a:buClr>
                          <a:srgbClr val="CC00CC"/>
                        </a:buClr>
                        <a:buSzPct val="80000"/>
                        <a:buFont typeface="Wingdings" panose="05000000000000000000" pitchFamily="2" charset="2"/>
                        <a:buChar char="l"/>
                      </a:pPr>
                      <a:r>
                        <a:rPr lang="zh-CN" altLang="zh-CN" sz="2000" dirty="0" smtClean="0">
                          <a:solidFill>
                            <a:schemeClr val="tx1"/>
                          </a:solidFill>
                          <a:latin typeface="微软雅黑" panose="020B0503020204020204" pitchFamily="34" charset="-122"/>
                          <a:ea typeface="微软雅黑" panose="020B0503020204020204" pitchFamily="34" charset="-122"/>
                        </a:rPr>
                        <a:t>取消</a:t>
                      </a:r>
                      <a:r>
                        <a:rPr lang="zh-CN" altLang="zh-CN" sz="2000" dirty="0" smtClean="0">
                          <a:solidFill>
                            <a:schemeClr val="tx1"/>
                          </a:solidFill>
                          <a:latin typeface="微软雅黑" panose="020B0503020204020204" pitchFamily="34" charset="-122"/>
                          <a:ea typeface="微软雅黑" panose="020B0503020204020204" pitchFamily="34" charset="-122"/>
                        </a:rPr>
                        <a:t>了检验和字段</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lvl="0" indent="-342900">
                        <a:lnSpc>
                          <a:spcPct val="110000"/>
                        </a:lnSpc>
                        <a:buClr>
                          <a:srgbClr val="CC00CC"/>
                        </a:buClr>
                        <a:buSzPct val="80000"/>
                        <a:buFont typeface="Wingdings" panose="05000000000000000000" pitchFamily="2" charset="2"/>
                        <a:buChar char="l"/>
                      </a:pPr>
                      <a:r>
                        <a:rPr lang="zh-CN" altLang="en-US" sz="2000" dirty="0" smtClean="0">
                          <a:solidFill>
                            <a:schemeClr val="tx1"/>
                          </a:solidFill>
                          <a:latin typeface="微软雅黑" panose="020B0503020204020204" pitchFamily="34" charset="-122"/>
                          <a:ea typeface="微软雅黑" panose="020B0503020204020204" pitchFamily="34" charset="-122"/>
                        </a:rPr>
                        <a:t>取消了分片</a:t>
                      </a:r>
                      <a:r>
                        <a:rPr lang="en-US" altLang="zh-CN" sz="2000" dirty="0" smtClean="0">
                          <a:solidFill>
                            <a:schemeClr val="tx1"/>
                          </a:solidFill>
                          <a:latin typeface="微软雅黑" panose="020B0503020204020204" pitchFamily="34" charset="-122"/>
                          <a:ea typeface="微软雅黑" panose="020B0503020204020204" pitchFamily="34" charset="-122"/>
                        </a:rPr>
                        <a:t>/</a:t>
                      </a:r>
                      <a:r>
                        <a:rPr lang="zh-CN" altLang="en-US" sz="2000" dirty="0" smtClean="0">
                          <a:solidFill>
                            <a:schemeClr val="tx1"/>
                          </a:solidFill>
                          <a:latin typeface="微软雅黑" panose="020B0503020204020204" pitchFamily="34" charset="-122"/>
                          <a:ea typeface="微软雅黑" panose="020B0503020204020204" pitchFamily="34" charset="-122"/>
                        </a:rPr>
                        <a:t>重组字段，用扩展首部来实现</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lvl="0" indent="-342900">
                        <a:lnSpc>
                          <a:spcPct val="110000"/>
                        </a:lnSpc>
                        <a:buClr>
                          <a:srgbClr val="CC00CC"/>
                        </a:buClr>
                        <a:buSzPct val="80000"/>
                        <a:buFont typeface="Wingdings" panose="05000000000000000000" pitchFamily="2" charset="2"/>
                        <a:buChar char="l"/>
                      </a:pPr>
                      <a:r>
                        <a:rPr lang="zh-CN" altLang="zh-CN" sz="2000" dirty="0" smtClean="0">
                          <a:solidFill>
                            <a:schemeClr val="tx1"/>
                          </a:solidFill>
                          <a:latin typeface="微软雅黑" panose="020B0503020204020204" pitchFamily="34" charset="-122"/>
                          <a:ea typeface="微软雅黑" panose="020B0503020204020204" pitchFamily="34" charset="-122"/>
                        </a:rPr>
                        <a:t>取消了选项字段，而用扩展首部来实现选项功能。</a:t>
                      </a:r>
                      <a:endParaRPr lang="zh-CN" altLang="en-US" sz="2000" dirty="0" smtClean="0">
                        <a:solidFill>
                          <a:schemeClr val="tx1"/>
                        </a:solidFill>
                        <a:latin typeface="微软雅黑" panose="020B0503020204020204" pitchFamily="34" charset="-122"/>
                        <a:ea typeface="微软雅黑" panose="020B0503020204020204" pitchFamily="34" charset="-122"/>
                      </a:endParaRPr>
                    </a:p>
                  </a:txBody>
                  <a:tcPr marL="18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r>
            </a:tbl>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0483" name="Rectangle 2"/>
          <p:cNvSpPr>
            <a:spLocks noGrp="1" noChangeArrowheads="1"/>
          </p:cNvSpPr>
          <p:nvPr>
            <p:ph type="title"/>
          </p:nvPr>
        </p:nvSpPr>
        <p:spPr/>
        <p:txBody>
          <a:bodyPr>
            <a:normAutofit fontScale="90000"/>
          </a:bodyPr>
          <a:lstStyle/>
          <a:p>
            <a:pPr algn="ctr" eaLnBrk="1" hangingPunct="1"/>
            <a:r>
              <a:rPr lang="en-US" altLang="zh-CN" dirty="0">
                <a:ea typeface="黑体" panose="02010609060101010101" pitchFamily="2" charset="-122"/>
              </a:rPr>
              <a:t>4</a:t>
            </a:r>
            <a:r>
              <a:rPr lang="en-US" altLang="zh-CN" dirty="0" smtClean="0">
                <a:ea typeface="黑体" panose="02010609060101010101" pitchFamily="2" charset="-122"/>
              </a:rPr>
              <a:t>.10.3  IPv6 </a:t>
            </a:r>
            <a:r>
              <a:rPr lang="zh-CN" altLang="en-US" dirty="0" smtClean="0">
                <a:ea typeface="黑体" panose="02010609060101010101" pitchFamily="2" charset="-122"/>
              </a:rPr>
              <a:t>的扩展首部</a:t>
            </a:r>
            <a:br>
              <a:rPr lang="zh-CN" altLang="en-US" dirty="0" smtClean="0">
                <a:ea typeface="黑体" panose="02010609060101010101" pitchFamily="2" charset="-122"/>
              </a:rPr>
            </a:br>
            <a:r>
              <a:rPr lang="en-US" altLang="zh-CN" sz="4000" dirty="0" smtClean="0">
                <a:ea typeface="黑体" panose="02010609060101010101" pitchFamily="2" charset="-122"/>
              </a:rPr>
              <a:t>1.  </a:t>
            </a:r>
            <a:r>
              <a:rPr lang="zh-CN" altLang="en-US" sz="4000" dirty="0" smtClean="0">
                <a:ea typeface="黑体" panose="02010609060101010101" pitchFamily="2" charset="-122"/>
              </a:rPr>
              <a:t>扩展首部及下一个首部字段</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646147" name="Rectangle 3"/>
          <p:cNvSpPr>
            <a:spLocks noGrp="1" noChangeArrowheads="1"/>
          </p:cNvSpPr>
          <p:nvPr>
            <p:ph type="body" idx="1"/>
          </p:nvPr>
        </p:nvSpPr>
        <p:spPr>
          <a:xfrm>
            <a:off x="1040091" y="1895996"/>
            <a:ext cx="7750810" cy="4091940"/>
          </a:xfrm>
        </p:spPr>
        <p:txBody>
          <a:bodyPr/>
          <a:lstStyle/>
          <a:p>
            <a:pPr eaLnBrk="1" hangingPunct="1"/>
            <a:r>
              <a:rPr lang="en-US" altLang="zh-CN" dirty="0" smtClean="0">
                <a:ea typeface="黑体" panose="02010609060101010101" pitchFamily="2" charset="-122"/>
              </a:rPr>
              <a:t>IPv6 </a:t>
            </a:r>
            <a:r>
              <a:rPr lang="zh-CN" altLang="en-US" dirty="0" smtClean="0">
                <a:ea typeface="黑体" panose="02010609060101010101" pitchFamily="2" charset="-122"/>
              </a:rPr>
              <a:t>把原来 </a:t>
            </a:r>
            <a:r>
              <a:rPr lang="en-US" altLang="zh-CN" dirty="0" smtClean="0">
                <a:ea typeface="黑体" panose="02010609060101010101" pitchFamily="2" charset="-122"/>
              </a:rPr>
              <a:t>IPv4 </a:t>
            </a:r>
            <a:r>
              <a:rPr lang="zh-CN" altLang="en-US" dirty="0" smtClean="0">
                <a:ea typeface="黑体" panose="02010609060101010101" pitchFamily="2" charset="-122"/>
              </a:rPr>
              <a:t>首部中选项的功能都放在</a:t>
            </a:r>
            <a:r>
              <a:rPr lang="zh-CN" altLang="en-US" dirty="0" smtClean="0">
                <a:solidFill>
                  <a:schemeClr val="hlink"/>
                </a:solidFill>
                <a:ea typeface="黑体" panose="02010609060101010101" pitchFamily="2" charset="-122"/>
              </a:rPr>
              <a:t>扩展首部</a:t>
            </a:r>
            <a:r>
              <a:rPr lang="zh-CN" altLang="en-US" dirty="0" smtClean="0">
                <a:ea typeface="黑体" panose="02010609060101010101" pitchFamily="2" charset="-122"/>
              </a:rPr>
              <a:t>中，并将扩展首部留给路径两端的源站和目的站的主机来处理。</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数据报途中经过的路由器都不处理这些扩展首部（只有一个首部例外，即逐跳选项扩展首部）。</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这样就</a:t>
            </a:r>
            <a:r>
              <a:rPr lang="zh-CN" altLang="en-US" dirty="0" smtClean="0">
                <a:solidFill>
                  <a:schemeClr val="hlink"/>
                </a:solidFill>
                <a:ea typeface="黑体" panose="02010609060101010101" pitchFamily="2" charset="-122"/>
              </a:rPr>
              <a:t>大大提高了路由器的处理效率</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ustDataLst>
      <p:tags r:id="rId1"/>
    </p:custDataLst>
  </p:cSld>
  <p:clrMapOvr>
    <a:masterClrMapping/>
  </p:clrMapOvr>
  <p:transition advTm="890"/>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1507"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六种扩展首部 </a:t>
            </a:r>
            <a:endParaRPr lang="zh-CN" altLang="en-US" dirty="0" smtClean="0">
              <a:ea typeface="黑体" panose="02010609060101010101" pitchFamily="2" charset="-122"/>
            </a:endParaRPr>
          </a:p>
        </p:txBody>
      </p:sp>
      <p:sp>
        <p:nvSpPr>
          <p:cNvPr id="21508" name="Rectangle 3"/>
          <p:cNvSpPr>
            <a:spLocks noGrp="1" noChangeArrowheads="1"/>
          </p:cNvSpPr>
          <p:nvPr>
            <p:ph type="body" idx="1"/>
          </p:nvPr>
        </p:nvSpPr>
        <p:spPr>
          <a:xfrm>
            <a:off x="1040091" y="1895996"/>
            <a:ext cx="7750810" cy="4091940"/>
          </a:xfrm>
        </p:spPr>
        <p:txBody>
          <a:bodyPr/>
          <a:lstStyle/>
          <a:p>
            <a:pPr eaLnBrk="1" hangingPunct="1">
              <a:buFont typeface="Wingdings" panose="05000000000000000000" pitchFamily="2" charset="2"/>
              <a:buNone/>
            </a:pPr>
            <a:r>
              <a:rPr lang="zh-CN" altLang="en-US" dirty="0" smtClean="0">
                <a:ea typeface="黑体" panose="02010609060101010101" pitchFamily="2" charset="-122"/>
              </a:rPr>
              <a:t>在 </a:t>
            </a:r>
            <a:r>
              <a:rPr lang="en-US" altLang="zh-CN" dirty="0" smtClean="0">
                <a:ea typeface="黑体" panose="02010609060101010101" pitchFamily="2" charset="-122"/>
              </a:rPr>
              <a:t>RFC 2460 </a:t>
            </a:r>
            <a:r>
              <a:rPr lang="zh-CN" altLang="en-US" dirty="0" smtClean="0">
                <a:ea typeface="黑体" panose="02010609060101010101" pitchFamily="2" charset="-122"/>
              </a:rPr>
              <a:t>中定义了六种扩展首部：</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逐跳选项</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路由选择</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分片</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鉴别</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封装安全有效载荷</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 目的站选项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422"/>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1"/>
          </p:nvPr>
        </p:nvSpPr>
        <p:spPr>
          <a:noFill/>
        </p:spPr>
        <p:txBody>
          <a:bodyPr/>
          <a:lstStyle/>
          <a:p>
            <a:r>
              <a:rPr lang="zh-CN" altLang="en-US" dirty="0" smtClean="0"/>
              <a:t>计算机科学与技术学院</a:t>
            </a:r>
            <a:endParaRPr lang="zh-CN" altLang="en-US" dirty="0" smtClean="0"/>
          </a:p>
        </p:txBody>
      </p:sp>
      <p:sp>
        <p:nvSpPr>
          <p:cNvPr id="22531" name="Line 23"/>
          <p:cNvSpPr>
            <a:spLocks noChangeShapeType="1"/>
          </p:cNvSpPr>
          <p:nvPr/>
        </p:nvSpPr>
        <p:spPr bwMode="auto">
          <a:xfrm>
            <a:off x="1894959" y="6171063"/>
            <a:ext cx="7103326" cy="0"/>
          </a:xfrm>
          <a:prstGeom prst="line">
            <a:avLst/>
          </a:prstGeom>
          <a:noFill/>
          <a:ln w="28575">
            <a:solidFill>
              <a:srgbClr val="333399"/>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22532" name="Text Box 24"/>
          <p:cNvSpPr txBox="1">
            <a:spLocks noChangeArrowheads="1"/>
          </p:cNvSpPr>
          <p:nvPr/>
        </p:nvSpPr>
        <p:spPr bwMode="auto">
          <a:xfrm>
            <a:off x="4630663" y="5918474"/>
            <a:ext cx="1415034" cy="461295"/>
          </a:xfrm>
          <a:prstGeom prst="rect">
            <a:avLst/>
          </a:prstGeom>
          <a:solidFill>
            <a:schemeClr val="bg1"/>
          </a:solidFill>
          <a:ln w="9525">
            <a:noFill/>
            <a:miter lim="800000"/>
          </a:ln>
        </p:spPr>
        <p:txBody>
          <a:bodyPr wrap="none" lIns="91074" tIns="45537" rIns="91074" bIns="45537">
            <a:spAutoFit/>
          </a:bodyPr>
          <a:lstStyle/>
          <a:p>
            <a:pPr algn="ctr"/>
            <a:r>
              <a:rPr kumimoji="1" lang="zh-CN" altLang="en-US" sz="2400" dirty="0">
                <a:solidFill>
                  <a:srgbClr val="333399"/>
                </a:solidFill>
                <a:latin typeface="Arial" panose="020B0604020202020204" pitchFamily="34" charset="0"/>
                <a:ea typeface="黑体" panose="02010609060101010101" pitchFamily="2" charset="-122"/>
              </a:rPr>
              <a:t>有效载荷</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22533" name="Line 19"/>
          <p:cNvSpPr>
            <a:spLocks noChangeShapeType="1"/>
          </p:cNvSpPr>
          <p:nvPr/>
        </p:nvSpPr>
        <p:spPr bwMode="auto">
          <a:xfrm>
            <a:off x="1936120" y="3799885"/>
            <a:ext cx="3284912" cy="0"/>
          </a:xfrm>
          <a:prstGeom prst="line">
            <a:avLst/>
          </a:prstGeom>
          <a:noFill/>
          <a:ln w="28575">
            <a:solidFill>
              <a:srgbClr val="333399"/>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22534" name="Text Box 20"/>
          <p:cNvSpPr txBox="1">
            <a:spLocks noChangeArrowheads="1"/>
          </p:cNvSpPr>
          <p:nvPr/>
        </p:nvSpPr>
        <p:spPr bwMode="auto">
          <a:xfrm>
            <a:off x="2857602" y="3540981"/>
            <a:ext cx="1415034" cy="461295"/>
          </a:xfrm>
          <a:prstGeom prst="rect">
            <a:avLst/>
          </a:prstGeom>
          <a:solidFill>
            <a:schemeClr val="bg1"/>
          </a:solidFill>
          <a:ln w="9525">
            <a:noFill/>
            <a:miter lim="800000"/>
          </a:ln>
        </p:spPr>
        <p:txBody>
          <a:bodyPr wrap="none" lIns="91074" tIns="45537" rIns="91074" bIns="45537">
            <a:spAutoFit/>
          </a:bodyPr>
          <a:lstStyle/>
          <a:p>
            <a:pPr algn="ctr"/>
            <a:r>
              <a:rPr kumimoji="1" lang="zh-CN" altLang="en-US" sz="2400" dirty="0">
                <a:solidFill>
                  <a:srgbClr val="333399"/>
                </a:solidFill>
                <a:latin typeface="Arial" panose="020B0604020202020204" pitchFamily="34" charset="0"/>
                <a:ea typeface="黑体" panose="02010609060101010101" pitchFamily="2" charset="-122"/>
              </a:rPr>
              <a:t>有效载荷</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22535" name="Rectangle 2"/>
          <p:cNvSpPr>
            <a:spLocks noGrp="1" noChangeArrowheads="1"/>
          </p:cNvSpPr>
          <p:nvPr>
            <p:ph type="title"/>
          </p:nvPr>
        </p:nvSpPr>
        <p:spPr>
          <a:xfrm>
            <a:off x="1147741" y="546223"/>
            <a:ext cx="6857947" cy="835123"/>
          </a:xfrm>
        </p:spPr>
        <p:txBody>
          <a:bodyPr/>
          <a:lstStyle/>
          <a:p>
            <a:pPr algn="ctr" eaLnBrk="1" hangingPunct="1"/>
            <a:r>
              <a:rPr lang="en-US" altLang="zh-CN" dirty="0" smtClean="0">
                <a:ea typeface="黑体" panose="02010609060101010101" pitchFamily="2" charset="-122"/>
              </a:rPr>
              <a:t>IPv6 </a:t>
            </a:r>
            <a:r>
              <a:rPr lang="zh-CN" altLang="en-US" dirty="0" smtClean="0">
                <a:ea typeface="黑体" panose="02010609060101010101" pitchFamily="2" charset="-122"/>
              </a:rPr>
              <a:t>的扩展首部 </a:t>
            </a:r>
            <a:endParaRPr lang="zh-CN" altLang="en-US" dirty="0" smtClean="0">
              <a:ea typeface="黑体" panose="02010609060101010101" pitchFamily="2" charset="-122"/>
            </a:endParaRPr>
          </a:p>
        </p:txBody>
      </p:sp>
      <p:sp>
        <p:nvSpPr>
          <p:cNvPr id="648195" name="Rectangle 3"/>
          <p:cNvSpPr>
            <a:spLocks noChangeArrowheads="1"/>
          </p:cNvSpPr>
          <p:nvPr/>
        </p:nvSpPr>
        <p:spPr bwMode="auto">
          <a:xfrm>
            <a:off x="205802" y="2415382"/>
            <a:ext cx="5015230" cy="113507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2537" name="Rectangle 4"/>
          <p:cNvSpPr>
            <a:spLocks noChangeArrowheads="1"/>
          </p:cNvSpPr>
          <p:nvPr/>
        </p:nvSpPr>
        <p:spPr bwMode="auto">
          <a:xfrm>
            <a:off x="324534" y="2814788"/>
            <a:ext cx="1456443" cy="661467"/>
          </a:xfrm>
          <a:prstGeom prst="rect">
            <a:avLst/>
          </a:prstGeom>
          <a:solidFill>
            <a:srgbClr val="FFCCFF"/>
          </a:solidFill>
          <a:ln w="9525">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38" name="Rectangle 5"/>
          <p:cNvSpPr>
            <a:spLocks noChangeArrowheads="1"/>
          </p:cNvSpPr>
          <p:nvPr/>
        </p:nvSpPr>
        <p:spPr bwMode="auto">
          <a:xfrm>
            <a:off x="1936120" y="2443797"/>
            <a:ext cx="3284912" cy="1106656"/>
          </a:xfrm>
          <a:prstGeom prst="rect">
            <a:avLst/>
          </a:prstGeom>
          <a:solidFill>
            <a:srgbClr val="CCECFF"/>
          </a:solidFill>
          <a:ln w="9525">
            <a:solidFill>
              <a:srgbClr val="0000CC"/>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39" name="Text Box 6"/>
          <p:cNvSpPr txBox="1">
            <a:spLocks noChangeArrowheads="1"/>
          </p:cNvSpPr>
          <p:nvPr/>
        </p:nvSpPr>
        <p:spPr bwMode="auto">
          <a:xfrm>
            <a:off x="308827" y="2336448"/>
            <a:ext cx="1527435" cy="1138404"/>
          </a:xfrm>
          <a:prstGeom prst="rect">
            <a:avLst/>
          </a:prstGeom>
          <a:noFill/>
          <a:ln w="9525">
            <a:noFill/>
            <a:miter lim="800000"/>
          </a:ln>
        </p:spPr>
        <p:txBody>
          <a:bodyPr wrap="none" lIns="91074" tIns="45537" rIns="91074" bIns="45537">
            <a:spAutoFit/>
          </a:bodyPr>
          <a:lstStyle/>
          <a:p>
            <a:pPr algn="ctr"/>
            <a:r>
              <a:rPr kumimoji="1" lang="zh-CN" altLang="en-US" sz="2000" u="sng" dirty="0">
                <a:solidFill>
                  <a:srgbClr val="333399"/>
                </a:solidFill>
                <a:latin typeface="Arial" panose="020B0604020202020204" pitchFamily="34" charset="0"/>
                <a:ea typeface="黑体" panose="02010609060101010101" pitchFamily="2" charset="-122"/>
              </a:rPr>
              <a:t>基本首部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spcBef>
                <a:spcPct val="40000"/>
              </a:spcBef>
            </a:pPr>
            <a:r>
              <a:rPr kumimoji="1" lang="zh-CN" altLang="en-US" sz="2000" dirty="0">
                <a:solidFill>
                  <a:srgbClr val="333399"/>
                </a:solidFill>
                <a:latin typeface="Arial" panose="020B0604020202020204" pitchFamily="34" charset="0"/>
                <a:ea typeface="黑体" panose="02010609060101010101" pitchFamily="2" charset="-122"/>
              </a:rPr>
              <a:t>下一个首部</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 TCP/UDP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2540" name="Line 7"/>
          <p:cNvSpPr>
            <a:spLocks noChangeShapeType="1"/>
          </p:cNvSpPr>
          <p:nvPr/>
        </p:nvSpPr>
        <p:spPr bwMode="auto">
          <a:xfrm>
            <a:off x="1915539" y="2415382"/>
            <a:ext cx="0" cy="11350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648200" name="Rectangle 8"/>
          <p:cNvSpPr>
            <a:spLocks noChangeArrowheads="1"/>
          </p:cNvSpPr>
          <p:nvPr/>
        </p:nvSpPr>
        <p:spPr bwMode="auto">
          <a:xfrm>
            <a:off x="205802" y="4783402"/>
            <a:ext cx="8805148" cy="1133493"/>
          </a:xfrm>
          <a:prstGeom prst="rect">
            <a:avLst/>
          </a:prstGeom>
          <a:solidFill>
            <a:srgbClr val="FFFF99"/>
          </a:solidFill>
          <a:ln w="9525">
            <a:solidFill>
              <a:srgbClr val="0000CC"/>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2542" name="Rectangle 9"/>
          <p:cNvSpPr>
            <a:spLocks noChangeArrowheads="1"/>
          </p:cNvSpPr>
          <p:nvPr/>
        </p:nvSpPr>
        <p:spPr bwMode="auto">
          <a:xfrm>
            <a:off x="322951" y="5182809"/>
            <a:ext cx="1421615" cy="699355"/>
          </a:xfrm>
          <a:prstGeom prst="rect">
            <a:avLst/>
          </a:prstGeom>
          <a:solidFill>
            <a:srgbClr val="FFCCFF"/>
          </a:solidFill>
          <a:ln w="1905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43" name="Text Box 10"/>
          <p:cNvSpPr txBox="1">
            <a:spLocks noChangeArrowheads="1"/>
          </p:cNvSpPr>
          <p:nvPr/>
        </p:nvSpPr>
        <p:spPr bwMode="auto">
          <a:xfrm>
            <a:off x="300594" y="4698154"/>
            <a:ext cx="1466330" cy="1138404"/>
          </a:xfrm>
          <a:prstGeom prst="rect">
            <a:avLst/>
          </a:prstGeom>
          <a:noFill/>
          <a:ln w="9525">
            <a:noFill/>
            <a:miter lim="800000"/>
          </a:ln>
        </p:spPr>
        <p:txBody>
          <a:bodyPr wrap="none" lIns="91074" tIns="45537" rIns="91074" bIns="45537">
            <a:spAutoFit/>
          </a:bodyPr>
          <a:lstStyle/>
          <a:p>
            <a:pPr algn="ctr"/>
            <a:r>
              <a:rPr kumimoji="1" lang="zh-CN" altLang="en-US" sz="2000" u="sng" dirty="0">
                <a:solidFill>
                  <a:srgbClr val="333399"/>
                </a:solidFill>
                <a:latin typeface="Arial" panose="020B0604020202020204" pitchFamily="34" charset="0"/>
                <a:ea typeface="黑体" panose="02010609060101010101" pitchFamily="2" charset="-122"/>
              </a:rPr>
              <a:t>基本首部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spcBef>
                <a:spcPct val="40000"/>
              </a:spcBef>
            </a:pPr>
            <a:r>
              <a:rPr kumimoji="1" lang="zh-CN" altLang="en-US" sz="2000" dirty="0">
                <a:solidFill>
                  <a:srgbClr val="333399"/>
                </a:solidFill>
                <a:latin typeface="Arial" panose="020B0604020202020204" pitchFamily="34" charset="0"/>
                <a:ea typeface="黑体" panose="02010609060101010101" pitchFamily="2" charset="-122"/>
              </a:rPr>
              <a:t>下一个首部</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路由选择</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2544" name="Rectangle 11"/>
          <p:cNvSpPr>
            <a:spLocks noChangeArrowheads="1"/>
          </p:cNvSpPr>
          <p:nvPr/>
        </p:nvSpPr>
        <p:spPr bwMode="auto">
          <a:xfrm>
            <a:off x="1915540" y="4830763"/>
            <a:ext cx="7095411" cy="1071925"/>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45" name="Rectangle 12"/>
          <p:cNvSpPr>
            <a:spLocks noChangeArrowheads="1"/>
          </p:cNvSpPr>
          <p:nvPr/>
        </p:nvSpPr>
        <p:spPr bwMode="auto">
          <a:xfrm>
            <a:off x="2178333" y="5209646"/>
            <a:ext cx="1421615" cy="672518"/>
          </a:xfrm>
          <a:prstGeom prst="rect">
            <a:avLst/>
          </a:prstGeom>
          <a:solidFill>
            <a:srgbClr val="FFCCFF"/>
          </a:solidFill>
          <a:ln w="19050">
            <a:solidFill>
              <a:srgbClr val="FF00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46" name="Text Box 13"/>
          <p:cNvSpPr txBox="1">
            <a:spLocks noChangeArrowheads="1"/>
          </p:cNvSpPr>
          <p:nvPr/>
        </p:nvSpPr>
        <p:spPr bwMode="auto">
          <a:xfrm>
            <a:off x="2005571" y="4743936"/>
            <a:ext cx="1722811" cy="1138404"/>
          </a:xfrm>
          <a:prstGeom prst="rect">
            <a:avLst/>
          </a:prstGeom>
          <a:noFill/>
          <a:ln w="9525">
            <a:noFill/>
            <a:miter lim="800000"/>
          </a:ln>
        </p:spPr>
        <p:txBody>
          <a:bodyPr wrap="none" lIns="91074" tIns="45537" rIns="91074" bIns="45537">
            <a:spAutoFit/>
          </a:bodyPr>
          <a:lstStyle/>
          <a:p>
            <a:pPr algn="ctr"/>
            <a:r>
              <a:rPr kumimoji="1" lang="zh-CN" altLang="en-US" sz="2000" u="sng" dirty="0">
                <a:solidFill>
                  <a:srgbClr val="333399"/>
                </a:solidFill>
                <a:latin typeface="Arial" panose="020B0604020202020204" pitchFamily="34" charset="0"/>
                <a:ea typeface="黑体" panose="02010609060101010101" pitchFamily="2" charset="-122"/>
              </a:rPr>
              <a:t>路由选择首部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spcBef>
                <a:spcPct val="40000"/>
              </a:spcBef>
            </a:pPr>
            <a:r>
              <a:rPr kumimoji="1" lang="zh-CN" altLang="en-US" sz="2000" dirty="0">
                <a:solidFill>
                  <a:srgbClr val="333399"/>
                </a:solidFill>
                <a:latin typeface="Arial" panose="020B0604020202020204" pitchFamily="34" charset="0"/>
                <a:ea typeface="黑体" panose="02010609060101010101" pitchFamily="2" charset="-122"/>
              </a:rPr>
              <a:t>下一个首部</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分片</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2547" name="Rectangle 14"/>
          <p:cNvSpPr>
            <a:spLocks noChangeArrowheads="1"/>
          </p:cNvSpPr>
          <p:nvPr/>
        </p:nvSpPr>
        <p:spPr bwMode="auto">
          <a:xfrm>
            <a:off x="4006802" y="5211225"/>
            <a:ext cx="1456443" cy="670939"/>
          </a:xfrm>
          <a:prstGeom prst="rect">
            <a:avLst/>
          </a:prstGeom>
          <a:solidFill>
            <a:srgbClr val="FFCCFF"/>
          </a:solidFill>
          <a:ln w="190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2548" name="Text Box 15"/>
          <p:cNvSpPr txBox="1">
            <a:spLocks noChangeArrowheads="1"/>
          </p:cNvSpPr>
          <p:nvPr/>
        </p:nvSpPr>
        <p:spPr bwMode="auto">
          <a:xfrm>
            <a:off x="3986346" y="4743936"/>
            <a:ext cx="1527435" cy="1138404"/>
          </a:xfrm>
          <a:prstGeom prst="rect">
            <a:avLst/>
          </a:prstGeom>
          <a:noFill/>
          <a:ln w="9525">
            <a:noFill/>
            <a:miter lim="800000"/>
          </a:ln>
        </p:spPr>
        <p:txBody>
          <a:bodyPr wrap="none" lIns="91074" tIns="45537" rIns="91074" bIns="45537">
            <a:spAutoFit/>
          </a:bodyPr>
          <a:lstStyle/>
          <a:p>
            <a:pPr algn="ctr"/>
            <a:r>
              <a:rPr kumimoji="1" lang="zh-CN" altLang="en-US" sz="2000" u="sng" dirty="0">
                <a:solidFill>
                  <a:srgbClr val="333399"/>
                </a:solidFill>
                <a:latin typeface="Arial" panose="020B0604020202020204" pitchFamily="34" charset="0"/>
                <a:ea typeface="黑体" panose="02010609060101010101" pitchFamily="2" charset="-122"/>
              </a:rPr>
              <a:t>分片首部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spcBef>
                <a:spcPct val="40000"/>
              </a:spcBef>
            </a:pPr>
            <a:r>
              <a:rPr kumimoji="1" lang="zh-CN" altLang="en-US" sz="2000" dirty="0">
                <a:solidFill>
                  <a:srgbClr val="333399"/>
                </a:solidFill>
                <a:latin typeface="Arial" panose="020B0604020202020204" pitchFamily="34" charset="0"/>
                <a:ea typeface="黑体" panose="02010609060101010101" pitchFamily="2" charset="-122"/>
              </a:rPr>
              <a:t>下一个首部</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en-US" altLang="zh-CN" sz="2000" dirty="0">
                <a:solidFill>
                  <a:srgbClr val="333399"/>
                </a:solidFill>
                <a:latin typeface="Arial" panose="020B0604020202020204" pitchFamily="34" charset="0"/>
                <a:ea typeface="黑体" panose="02010609060101010101" pitchFamily="2" charset="-122"/>
              </a:rPr>
              <a:t>= TCP/UDP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2549" name="Line 16"/>
          <p:cNvSpPr>
            <a:spLocks noChangeShapeType="1"/>
          </p:cNvSpPr>
          <p:nvPr/>
        </p:nvSpPr>
        <p:spPr bwMode="auto">
          <a:xfrm>
            <a:off x="3850076" y="4783402"/>
            <a:ext cx="0" cy="113349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2550" name="Line 17"/>
          <p:cNvSpPr>
            <a:spLocks noChangeShapeType="1"/>
          </p:cNvSpPr>
          <p:nvPr/>
        </p:nvSpPr>
        <p:spPr bwMode="auto">
          <a:xfrm>
            <a:off x="5705457" y="4783402"/>
            <a:ext cx="0" cy="113349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2551" name="Text Box 18"/>
          <p:cNvSpPr txBox="1">
            <a:spLocks noChangeArrowheads="1"/>
          </p:cNvSpPr>
          <p:nvPr/>
        </p:nvSpPr>
        <p:spPr bwMode="auto">
          <a:xfrm>
            <a:off x="6049385" y="4803926"/>
            <a:ext cx="2630302" cy="1015293"/>
          </a:xfrm>
          <a:prstGeom prst="rect">
            <a:avLst/>
          </a:prstGeom>
          <a:noFill/>
          <a:ln w="9525">
            <a:noFill/>
            <a:miter lim="800000"/>
          </a:ln>
        </p:spPr>
        <p:txBody>
          <a:bodyPr wrap="none" lIns="91074" tIns="45537" rIns="91074" bIns="45537">
            <a:spAutoFit/>
          </a:bodyPr>
          <a:lstStyle/>
          <a:p>
            <a:pPr algn="ctr"/>
            <a:r>
              <a:rPr kumimoji="1" lang="en-US" altLang="zh-CN" sz="2000" u="sng" dirty="0">
                <a:solidFill>
                  <a:srgbClr val="333399"/>
                </a:solidFill>
                <a:latin typeface="Arial" panose="020B0604020202020204" pitchFamily="34" charset="0"/>
                <a:ea typeface="黑体" panose="02010609060101010101" pitchFamily="2" charset="-122"/>
              </a:rPr>
              <a:t>TCP/UDP </a:t>
            </a:r>
            <a:r>
              <a:rPr kumimoji="1" lang="zh-CN" altLang="en-US" sz="2000" u="sng" dirty="0">
                <a:solidFill>
                  <a:srgbClr val="333399"/>
                </a:solidFill>
                <a:latin typeface="Arial" panose="020B0604020202020204" pitchFamily="34" charset="0"/>
                <a:ea typeface="黑体" panose="02010609060101010101" pitchFamily="2" charset="-122"/>
              </a:rPr>
              <a:t>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和数据</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(TCP/UDP </a:t>
            </a:r>
            <a:r>
              <a:rPr kumimoji="1" lang="zh-CN" altLang="en-US" sz="2000" dirty="0">
                <a:solidFill>
                  <a:srgbClr val="333399"/>
                </a:solidFill>
                <a:latin typeface="Arial" panose="020B0604020202020204" pitchFamily="34" charset="0"/>
                <a:ea typeface="黑体" panose="02010609060101010101" pitchFamily="2" charset="-122"/>
              </a:rPr>
              <a:t>报文段）</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2552" name="Line 21"/>
          <p:cNvSpPr>
            <a:spLocks noChangeShapeType="1"/>
          </p:cNvSpPr>
          <p:nvPr/>
        </p:nvSpPr>
        <p:spPr bwMode="auto">
          <a:xfrm>
            <a:off x="1915539" y="3637281"/>
            <a:ext cx="0" cy="32520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2553" name="Line 22"/>
          <p:cNvSpPr>
            <a:spLocks noChangeShapeType="1"/>
          </p:cNvSpPr>
          <p:nvPr/>
        </p:nvSpPr>
        <p:spPr bwMode="auto">
          <a:xfrm>
            <a:off x="5221032" y="3637281"/>
            <a:ext cx="0" cy="32520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2554" name="Line 25"/>
          <p:cNvSpPr>
            <a:spLocks noChangeShapeType="1"/>
          </p:cNvSpPr>
          <p:nvPr/>
        </p:nvSpPr>
        <p:spPr bwMode="auto">
          <a:xfrm>
            <a:off x="1902875" y="5987936"/>
            <a:ext cx="0" cy="32520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2555" name="Line 26"/>
          <p:cNvSpPr>
            <a:spLocks noChangeShapeType="1"/>
          </p:cNvSpPr>
          <p:nvPr/>
        </p:nvSpPr>
        <p:spPr bwMode="auto">
          <a:xfrm>
            <a:off x="9010950" y="5995829"/>
            <a:ext cx="0" cy="32520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2556" name="Line 27"/>
          <p:cNvSpPr>
            <a:spLocks noChangeShapeType="1"/>
          </p:cNvSpPr>
          <p:nvPr/>
        </p:nvSpPr>
        <p:spPr bwMode="auto">
          <a:xfrm flipV="1">
            <a:off x="1703405" y="5110189"/>
            <a:ext cx="525586" cy="208386"/>
          </a:xfrm>
          <a:prstGeom prst="line">
            <a:avLst/>
          </a:prstGeom>
          <a:noFill/>
          <a:ln w="76200">
            <a:solidFill>
              <a:srgbClr val="FF0000"/>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2557" name="Line 28"/>
          <p:cNvSpPr>
            <a:spLocks noChangeShapeType="1"/>
          </p:cNvSpPr>
          <p:nvPr/>
        </p:nvSpPr>
        <p:spPr bwMode="auto">
          <a:xfrm>
            <a:off x="1915539" y="4783402"/>
            <a:ext cx="0" cy="113349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2558" name="Line 29"/>
          <p:cNvSpPr>
            <a:spLocks noChangeShapeType="1"/>
          </p:cNvSpPr>
          <p:nvPr/>
        </p:nvSpPr>
        <p:spPr bwMode="auto">
          <a:xfrm flipV="1">
            <a:off x="3625277" y="5056515"/>
            <a:ext cx="647484" cy="287320"/>
          </a:xfrm>
          <a:prstGeom prst="line">
            <a:avLst/>
          </a:prstGeom>
          <a:noFill/>
          <a:ln w="76200">
            <a:solidFill>
              <a:srgbClr val="FF0000"/>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2559" name="Text Box 30"/>
          <p:cNvSpPr txBox="1">
            <a:spLocks noChangeArrowheads="1"/>
          </p:cNvSpPr>
          <p:nvPr/>
        </p:nvSpPr>
        <p:spPr bwMode="auto">
          <a:xfrm>
            <a:off x="2314084" y="2420119"/>
            <a:ext cx="2630302" cy="1015293"/>
          </a:xfrm>
          <a:prstGeom prst="rect">
            <a:avLst/>
          </a:prstGeom>
          <a:noFill/>
          <a:ln w="9525">
            <a:noFill/>
            <a:miter lim="800000"/>
          </a:ln>
        </p:spPr>
        <p:txBody>
          <a:bodyPr wrap="none" lIns="91074" tIns="45537" rIns="91074" bIns="45537">
            <a:spAutoFit/>
          </a:bodyPr>
          <a:lstStyle/>
          <a:p>
            <a:pPr algn="ctr"/>
            <a:r>
              <a:rPr kumimoji="1" lang="en-US" altLang="zh-CN" sz="2000" u="sng" dirty="0">
                <a:solidFill>
                  <a:srgbClr val="333399"/>
                </a:solidFill>
                <a:latin typeface="Arial" panose="020B0604020202020204" pitchFamily="34" charset="0"/>
                <a:ea typeface="黑体" panose="02010609060101010101" pitchFamily="2" charset="-122"/>
              </a:rPr>
              <a:t>TCP/UDP </a:t>
            </a:r>
            <a:r>
              <a:rPr kumimoji="1" lang="zh-CN" altLang="en-US" sz="2000" u="sng" dirty="0">
                <a:solidFill>
                  <a:srgbClr val="333399"/>
                </a:solidFill>
                <a:latin typeface="Arial" panose="020B0604020202020204" pitchFamily="34" charset="0"/>
                <a:ea typeface="黑体" panose="02010609060101010101" pitchFamily="2" charset="-122"/>
              </a:rPr>
              <a:t>首部</a:t>
            </a:r>
            <a:endParaRPr kumimoji="1" lang="zh-CN" altLang="en-US" sz="2000" u="sng"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和数据</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  </a:t>
            </a:r>
            <a:r>
              <a:rPr kumimoji="1" lang="en-US" altLang="zh-CN" sz="2000" dirty="0">
                <a:solidFill>
                  <a:srgbClr val="333399"/>
                </a:solidFill>
                <a:latin typeface="Arial" panose="020B0604020202020204" pitchFamily="34" charset="0"/>
                <a:ea typeface="黑体" panose="02010609060101010101" pitchFamily="2" charset="-122"/>
              </a:rPr>
              <a:t>(TCP/UDP </a:t>
            </a:r>
            <a:r>
              <a:rPr kumimoji="1" lang="zh-CN" altLang="en-US" sz="2000" dirty="0">
                <a:solidFill>
                  <a:srgbClr val="333399"/>
                </a:solidFill>
                <a:latin typeface="Arial" panose="020B0604020202020204" pitchFamily="34" charset="0"/>
                <a:ea typeface="黑体" panose="02010609060101010101" pitchFamily="2" charset="-122"/>
              </a:rPr>
              <a:t>报文段）</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2560" name="Line 31"/>
          <p:cNvSpPr>
            <a:spLocks noChangeShapeType="1"/>
          </p:cNvSpPr>
          <p:nvPr/>
        </p:nvSpPr>
        <p:spPr bwMode="auto">
          <a:xfrm flipV="1">
            <a:off x="1758814" y="2701123"/>
            <a:ext cx="1123994" cy="363097"/>
          </a:xfrm>
          <a:prstGeom prst="line">
            <a:avLst/>
          </a:prstGeom>
          <a:noFill/>
          <a:ln w="76200">
            <a:solidFill>
              <a:srgbClr val="FF0000"/>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2561" name="Text Box 32"/>
          <p:cNvSpPr txBox="1">
            <a:spLocks noChangeArrowheads="1"/>
          </p:cNvSpPr>
          <p:nvPr/>
        </p:nvSpPr>
        <p:spPr bwMode="auto">
          <a:xfrm>
            <a:off x="3679102" y="1891260"/>
            <a:ext cx="1338089" cy="368962"/>
          </a:xfrm>
          <a:prstGeom prst="rect">
            <a:avLst/>
          </a:prstGeom>
          <a:noFill/>
          <a:ln w="9525">
            <a:noFill/>
            <a:miter lim="800000"/>
          </a:ln>
        </p:spPr>
        <p:txBody>
          <a:bodyPr wrap="none" lIns="91074" tIns="45537" rIns="91074" bIns="45537">
            <a:spAutoFit/>
          </a:bodyPr>
          <a:lstStyle/>
          <a:p>
            <a:r>
              <a:rPr lang="zh-CN" altLang="en-US" dirty="0">
                <a:solidFill>
                  <a:srgbClr val="333399"/>
                </a:solidFill>
                <a:ea typeface="黑体" panose="02010609060101010101" pitchFamily="2" charset="-122"/>
              </a:rPr>
              <a:t>无扩展首部</a:t>
            </a:r>
            <a:endParaRPr lang="zh-CN" altLang="en-US" dirty="0">
              <a:solidFill>
                <a:srgbClr val="333399"/>
              </a:solidFill>
              <a:ea typeface="黑体" panose="02010609060101010101" pitchFamily="2" charset="-122"/>
            </a:endParaRPr>
          </a:p>
        </p:txBody>
      </p:sp>
      <p:sp>
        <p:nvSpPr>
          <p:cNvPr id="22562" name="Text Box 33"/>
          <p:cNvSpPr txBox="1">
            <a:spLocks noChangeArrowheads="1"/>
          </p:cNvSpPr>
          <p:nvPr/>
        </p:nvSpPr>
        <p:spPr bwMode="auto">
          <a:xfrm>
            <a:off x="3698099" y="4181925"/>
            <a:ext cx="1338089" cy="368962"/>
          </a:xfrm>
          <a:prstGeom prst="rect">
            <a:avLst/>
          </a:prstGeom>
          <a:noFill/>
          <a:ln w="9525">
            <a:noFill/>
            <a:miter lim="800000"/>
          </a:ln>
        </p:spPr>
        <p:txBody>
          <a:bodyPr wrap="none" lIns="91074" tIns="45537" rIns="91074" bIns="45537">
            <a:spAutoFit/>
          </a:bodyPr>
          <a:lstStyle/>
          <a:p>
            <a:r>
              <a:rPr lang="zh-CN" altLang="en-US" dirty="0">
                <a:solidFill>
                  <a:srgbClr val="333399"/>
                </a:solidFill>
                <a:ea typeface="黑体" panose="02010609060101010101" pitchFamily="2" charset="-122"/>
              </a:rPr>
              <a:t>有扩展首部</a:t>
            </a:r>
            <a:endParaRPr lang="zh-CN" altLang="en-US" dirty="0">
              <a:solidFill>
                <a:srgbClr val="333399"/>
              </a:solidFill>
              <a:ea typeface="黑体" panose="02010609060101010101" pitchFamily="2" charset="-122"/>
            </a:endParaRPr>
          </a:p>
        </p:txBody>
      </p:sp>
      <p:sp>
        <p:nvSpPr>
          <p:cNvPr id="22563" name="Line 34"/>
          <p:cNvSpPr>
            <a:spLocks noChangeShapeType="1"/>
          </p:cNvSpPr>
          <p:nvPr/>
        </p:nvSpPr>
        <p:spPr bwMode="auto">
          <a:xfrm flipV="1">
            <a:off x="5445831" y="5129134"/>
            <a:ext cx="1123994" cy="363097"/>
          </a:xfrm>
          <a:prstGeom prst="line">
            <a:avLst/>
          </a:prstGeom>
          <a:noFill/>
          <a:ln w="76200">
            <a:solidFill>
              <a:srgbClr val="FF0000"/>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36" name="灯片编号占位符 3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468"/>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3555"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2.  </a:t>
            </a:r>
            <a:r>
              <a:rPr lang="zh-CN" altLang="en-US" dirty="0" smtClean="0">
                <a:ea typeface="黑体" panose="02010609060101010101" pitchFamily="2" charset="-122"/>
              </a:rPr>
              <a:t>扩展首部举例</a:t>
            </a:r>
            <a:endParaRPr lang="zh-CN" altLang="en-US" dirty="0" smtClean="0">
              <a:ea typeface="黑体" panose="02010609060101010101" pitchFamily="2" charset="-122"/>
            </a:endParaRPr>
          </a:p>
        </p:txBody>
      </p:sp>
      <p:sp>
        <p:nvSpPr>
          <p:cNvPr id="23556" name="Rectangle 3"/>
          <p:cNvSpPr>
            <a:spLocks noGrp="1" noChangeArrowheads="1"/>
          </p:cNvSpPr>
          <p:nvPr>
            <p:ph type="body" idx="1"/>
          </p:nvPr>
        </p:nvSpPr>
        <p:spPr>
          <a:xfrm>
            <a:off x="1040091" y="1853371"/>
            <a:ext cx="7750810" cy="2773742"/>
          </a:xfrm>
        </p:spPr>
        <p:txBody>
          <a:bodyPr>
            <a:normAutofit lnSpcReduction="10000"/>
          </a:bodyPr>
          <a:lstStyle/>
          <a:p>
            <a:pPr eaLnBrk="1" hangingPunct="1"/>
            <a:r>
              <a:rPr lang="en-US" altLang="zh-CN" sz="2800" dirty="0" smtClean="0">
                <a:ea typeface="黑体" panose="02010609060101010101" pitchFamily="2" charset="-122"/>
              </a:rPr>
              <a:t>IPv6 </a:t>
            </a:r>
            <a:r>
              <a:rPr lang="zh-CN" altLang="en-US" sz="2800" dirty="0" smtClean="0">
                <a:ea typeface="黑体" panose="02010609060101010101" pitchFamily="2" charset="-122"/>
              </a:rPr>
              <a:t>把分片限制为由源站来完成。源站可以采用保证的最小 </a:t>
            </a:r>
            <a:r>
              <a:rPr lang="en-US" altLang="zh-CN" sz="2800" dirty="0" smtClean="0">
                <a:ea typeface="黑体" panose="02010609060101010101" pitchFamily="2" charset="-122"/>
              </a:rPr>
              <a:t>MTU</a:t>
            </a:r>
            <a:r>
              <a:rPr lang="zh-CN" altLang="en-US" sz="2800" dirty="0" smtClean="0">
                <a:ea typeface="黑体" panose="02010609060101010101" pitchFamily="2" charset="-122"/>
              </a:rPr>
              <a:t>（</a:t>
            </a:r>
            <a:r>
              <a:rPr lang="en-US" altLang="zh-CN" sz="2800" dirty="0" smtClean="0">
                <a:ea typeface="黑体" panose="02010609060101010101" pitchFamily="2" charset="-122"/>
              </a:rPr>
              <a:t>1280</a:t>
            </a:r>
            <a:r>
              <a:rPr lang="zh-CN" altLang="en-US" sz="2800" dirty="0" smtClean="0">
                <a:ea typeface="黑体" panose="02010609060101010101" pitchFamily="2" charset="-122"/>
              </a:rPr>
              <a:t>字节），或者在发送数据前完成</a:t>
            </a:r>
            <a:r>
              <a:rPr lang="zh-CN" altLang="en-US" sz="2800" dirty="0" smtClean="0">
                <a:solidFill>
                  <a:schemeClr val="hlink"/>
                </a:solidFill>
                <a:ea typeface="黑体" panose="02010609060101010101" pitchFamily="2" charset="-122"/>
              </a:rPr>
              <a:t>路径最大传送单元发现</a:t>
            </a:r>
            <a:r>
              <a:rPr lang="en-US" altLang="zh-CN" sz="2800" dirty="0" smtClean="0">
                <a:ea typeface="黑体" panose="02010609060101010101" pitchFamily="2" charset="-122"/>
              </a:rPr>
              <a:t>(Path MTU Discovery)</a:t>
            </a:r>
            <a:r>
              <a:rPr lang="zh-CN" altLang="en-US" sz="2800" dirty="0" smtClean="0">
                <a:ea typeface="黑体" panose="02010609060101010101" pitchFamily="2" charset="-122"/>
              </a:rPr>
              <a:t>，以确定沿着该路径到目的站的最小 </a:t>
            </a:r>
            <a:r>
              <a:rPr lang="en-US" altLang="zh-CN" sz="2800" dirty="0" smtClean="0">
                <a:ea typeface="黑体" panose="02010609060101010101" pitchFamily="2" charset="-122"/>
              </a:rPr>
              <a:t>MTU</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分片扩展首部的格式如下：</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23557" name="Rectangle 4"/>
          <p:cNvSpPr>
            <a:spLocks noChangeArrowheads="1"/>
          </p:cNvSpPr>
          <p:nvPr/>
        </p:nvSpPr>
        <p:spPr bwMode="auto">
          <a:xfrm>
            <a:off x="884948" y="4920748"/>
            <a:ext cx="7760309" cy="1067188"/>
          </a:xfrm>
          <a:prstGeom prst="rect">
            <a:avLst/>
          </a:prstGeom>
          <a:solidFill>
            <a:srgbClr val="CCECFF"/>
          </a:solidFill>
          <a:ln w="2857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3558" name="Line 5"/>
          <p:cNvSpPr>
            <a:spLocks noChangeShapeType="1"/>
          </p:cNvSpPr>
          <p:nvPr/>
        </p:nvSpPr>
        <p:spPr bwMode="auto">
          <a:xfrm>
            <a:off x="894447" y="5432240"/>
            <a:ext cx="7772973"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559" name="Line 6"/>
          <p:cNvSpPr>
            <a:spLocks noChangeShapeType="1"/>
          </p:cNvSpPr>
          <p:nvPr/>
        </p:nvSpPr>
        <p:spPr bwMode="auto">
          <a:xfrm>
            <a:off x="4774600" y="4928641"/>
            <a:ext cx="0" cy="506757"/>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560" name="Rectangle 7"/>
          <p:cNvSpPr>
            <a:spLocks noChangeArrowheads="1"/>
          </p:cNvSpPr>
          <p:nvPr/>
        </p:nvSpPr>
        <p:spPr bwMode="auto">
          <a:xfrm>
            <a:off x="805793" y="4518184"/>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561" name="Rectangle 8"/>
          <p:cNvSpPr>
            <a:spLocks noChangeArrowheads="1"/>
          </p:cNvSpPr>
          <p:nvPr/>
        </p:nvSpPr>
        <p:spPr bwMode="auto">
          <a:xfrm>
            <a:off x="7456356" y="454028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29</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562" name="Rectangle 9"/>
          <p:cNvSpPr>
            <a:spLocks noChangeArrowheads="1"/>
          </p:cNvSpPr>
          <p:nvPr/>
        </p:nvSpPr>
        <p:spPr bwMode="auto">
          <a:xfrm>
            <a:off x="4673283" y="454028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16</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563" name="Rectangle 10"/>
          <p:cNvSpPr>
            <a:spLocks noChangeArrowheads="1"/>
          </p:cNvSpPr>
          <p:nvPr/>
        </p:nvSpPr>
        <p:spPr bwMode="auto">
          <a:xfrm>
            <a:off x="8232070" y="4540285"/>
            <a:ext cx="46734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31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564" name="Rectangle 11"/>
          <p:cNvSpPr>
            <a:spLocks noChangeArrowheads="1"/>
          </p:cNvSpPr>
          <p:nvPr/>
        </p:nvSpPr>
        <p:spPr bwMode="auto">
          <a:xfrm>
            <a:off x="248546" y="4518184"/>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65" name="Rectangle 12"/>
          <p:cNvSpPr>
            <a:spLocks noChangeArrowheads="1"/>
          </p:cNvSpPr>
          <p:nvPr/>
        </p:nvSpPr>
        <p:spPr bwMode="auto">
          <a:xfrm>
            <a:off x="968852" y="4966529"/>
            <a:ext cx="174654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下 一 个 首 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66" name="Rectangle 13"/>
          <p:cNvSpPr>
            <a:spLocks noChangeArrowheads="1"/>
          </p:cNvSpPr>
          <p:nvPr/>
        </p:nvSpPr>
        <p:spPr bwMode="auto">
          <a:xfrm>
            <a:off x="5464828" y="4966529"/>
            <a:ext cx="165677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片     偏     移</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67" name="Line 14"/>
          <p:cNvSpPr>
            <a:spLocks noChangeShapeType="1"/>
          </p:cNvSpPr>
          <p:nvPr/>
        </p:nvSpPr>
        <p:spPr bwMode="auto">
          <a:xfrm>
            <a:off x="2814735" y="4927063"/>
            <a:ext cx="0" cy="50675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568" name="Rectangle 15"/>
          <p:cNvSpPr>
            <a:spLocks noChangeArrowheads="1"/>
          </p:cNvSpPr>
          <p:nvPr/>
        </p:nvSpPr>
        <p:spPr bwMode="auto">
          <a:xfrm>
            <a:off x="2727665" y="4538708"/>
            <a:ext cx="324680"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569" name="Rectangle 16"/>
          <p:cNvSpPr>
            <a:spLocks noChangeArrowheads="1"/>
          </p:cNvSpPr>
          <p:nvPr/>
        </p:nvSpPr>
        <p:spPr bwMode="auto">
          <a:xfrm>
            <a:off x="3558787" y="5481179"/>
            <a:ext cx="2785289"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标             识             符</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70" name="Line 17"/>
          <p:cNvSpPr>
            <a:spLocks noChangeShapeType="1"/>
          </p:cNvSpPr>
          <p:nvPr/>
        </p:nvSpPr>
        <p:spPr bwMode="auto">
          <a:xfrm>
            <a:off x="8257399" y="4944427"/>
            <a:ext cx="0" cy="506757"/>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571" name="Line 18"/>
          <p:cNvSpPr>
            <a:spLocks noChangeShapeType="1"/>
          </p:cNvSpPr>
          <p:nvPr/>
        </p:nvSpPr>
        <p:spPr bwMode="auto">
          <a:xfrm>
            <a:off x="7559257" y="4922326"/>
            <a:ext cx="0" cy="505178"/>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572" name="Rectangle 19"/>
          <p:cNvSpPr>
            <a:spLocks noChangeArrowheads="1"/>
          </p:cNvSpPr>
          <p:nvPr/>
        </p:nvSpPr>
        <p:spPr bwMode="auto">
          <a:xfrm>
            <a:off x="3267499" y="4966529"/>
            <a:ext cx="111816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保      留</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73" name="Rectangle 20"/>
          <p:cNvSpPr>
            <a:spLocks noChangeArrowheads="1"/>
          </p:cNvSpPr>
          <p:nvPr/>
        </p:nvSpPr>
        <p:spPr bwMode="auto">
          <a:xfrm>
            <a:off x="7541843" y="4966529"/>
            <a:ext cx="765505"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保 留</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3574" name="Rectangle 21"/>
          <p:cNvSpPr>
            <a:spLocks noChangeArrowheads="1"/>
          </p:cNvSpPr>
          <p:nvPr/>
        </p:nvSpPr>
        <p:spPr bwMode="auto">
          <a:xfrm>
            <a:off x="8241568" y="4966529"/>
            <a:ext cx="395212"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M</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3" name="灯片编号占位符 2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359"/>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4579"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扩展首部举例</a:t>
            </a:r>
            <a:endParaRPr lang="zh-CN" altLang="en-US" dirty="0" smtClean="0">
              <a:ea typeface="黑体" panose="02010609060101010101" pitchFamily="2" charset="-122"/>
            </a:endParaRPr>
          </a:p>
        </p:txBody>
      </p:sp>
      <p:sp>
        <p:nvSpPr>
          <p:cNvPr id="24580" name="Rectangle 3"/>
          <p:cNvSpPr>
            <a:spLocks noGrp="1" noChangeArrowheads="1"/>
          </p:cNvSpPr>
          <p:nvPr>
            <p:ph type="body" idx="1"/>
          </p:nvPr>
        </p:nvSpPr>
        <p:spPr>
          <a:xfrm>
            <a:off x="753551" y="1907047"/>
            <a:ext cx="8037350" cy="1646564"/>
          </a:xfrm>
        </p:spPr>
        <p:txBody>
          <a:bodyPr>
            <a:normAutofit lnSpcReduction="10000"/>
          </a:bodyPr>
          <a:lstStyle/>
          <a:p>
            <a:pPr eaLnBrk="1" hangingPunct="1">
              <a:lnSpc>
                <a:spcPct val="90000"/>
              </a:lnSpc>
            </a:pPr>
            <a:r>
              <a:rPr lang="en-US" altLang="zh-CN" sz="2800" dirty="0" smtClean="0">
                <a:ea typeface="黑体" panose="02010609060101010101" pitchFamily="2" charset="-122"/>
              </a:rPr>
              <a:t>IPv6 </a:t>
            </a:r>
            <a:r>
              <a:rPr lang="zh-CN" altLang="en-US" sz="2800" dirty="0" smtClean="0">
                <a:ea typeface="黑体" panose="02010609060101010101" pitchFamily="2" charset="-122"/>
              </a:rPr>
              <a:t>数据报的有效载荷长度为 </a:t>
            </a:r>
            <a:r>
              <a:rPr lang="en-US" altLang="zh-CN" sz="2800" dirty="0" smtClean="0">
                <a:ea typeface="黑体" panose="02010609060101010101" pitchFamily="2" charset="-122"/>
              </a:rPr>
              <a:t>3000 </a:t>
            </a:r>
            <a:r>
              <a:rPr lang="zh-CN" altLang="en-US" sz="2800" dirty="0" smtClean="0">
                <a:ea typeface="黑体" panose="02010609060101010101" pitchFamily="2" charset="-122"/>
              </a:rPr>
              <a:t>字节。下层的以太网的最大传送单元 </a:t>
            </a:r>
            <a:r>
              <a:rPr lang="en-US" altLang="zh-CN" sz="2800" dirty="0" smtClean="0">
                <a:ea typeface="黑体" panose="02010609060101010101" pitchFamily="2" charset="-122"/>
              </a:rPr>
              <a:t>MTU </a:t>
            </a:r>
            <a:r>
              <a:rPr lang="zh-CN" altLang="en-US" sz="2800" dirty="0" smtClean="0">
                <a:ea typeface="黑体" panose="02010609060101010101" pitchFamily="2" charset="-122"/>
              </a:rPr>
              <a:t>是 </a:t>
            </a:r>
            <a:r>
              <a:rPr lang="en-US" altLang="zh-CN" sz="2800" dirty="0" smtClean="0">
                <a:ea typeface="黑体" panose="02010609060101010101" pitchFamily="2" charset="-122"/>
              </a:rPr>
              <a:t>1500 </a:t>
            </a:r>
            <a:r>
              <a:rPr lang="zh-CN" altLang="en-US" sz="2800" dirty="0" smtClean="0">
                <a:ea typeface="黑体" panose="02010609060101010101" pitchFamily="2" charset="-122"/>
              </a:rPr>
              <a:t>字节。</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分成三个数据报片，两个 </a:t>
            </a:r>
            <a:r>
              <a:rPr lang="en-US" altLang="zh-CN" sz="2800" dirty="0" smtClean="0">
                <a:ea typeface="黑体" panose="02010609060101010101" pitchFamily="2" charset="-122"/>
              </a:rPr>
              <a:t>1400 </a:t>
            </a:r>
            <a:r>
              <a:rPr lang="zh-CN" altLang="en-US" sz="2800" dirty="0" smtClean="0">
                <a:ea typeface="黑体" panose="02010609060101010101" pitchFamily="2" charset="-122"/>
              </a:rPr>
              <a:t>字节长，最后一个是 </a:t>
            </a:r>
            <a:r>
              <a:rPr lang="en-US" altLang="zh-CN" sz="2800" dirty="0" smtClean="0">
                <a:ea typeface="黑体" panose="02010609060101010101" pitchFamily="2" charset="-122"/>
              </a:rPr>
              <a:t>200 </a:t>
            </a:r>
            <a:r>
              <a:rPr lang="zh-CN" altLang="en-US" sz="2800" dirty="0" smtClean="0">
                <a:ea typeface="黑体" panose="02010609060101010101" pitchFamily="2" charset="-122"/>
              </a:rPr>
              <a:t>字节长。  </a:t>
            </a:r>
            <a:endParaRPr lang="zh-CN" altLang="en-US" sz="2800" dirty="0" smtClean="0">
              <a:ea typeface="黑体" panose="02010609060101010101" pitchFamily="2" charset="-122"/>
            </a:endParaRPr>
          </a:p>
        </p:txBody>
      </p:sp>
      <p:sp>
        <p:nvSpPr>
          <p:cNvPr id="650244" name="Rectangle 4"/>
          <p:cNvSpPr>
            <a:spLocks noChangeArrowheads="1"/>
          </p:cNvSpPr>
          <p:nvPr/>
        </p:nvSpPr>
        <p:spPr bwMode="auto">
          <a:xfrm>
            <a:off x="330867" y="4093519"/>
            <a:ext cx="8537605" cy="41677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4582" name="Line 5"/>
          <p:cNvSpPr>
            <a:spLocks noChangeShapeType="1"/>
          </p:cNvSpPr>
          <p:nvPr/>
        </p:nvSpPr>
        <p:spPr bwMode="auto">
          <a:xfrm>
            <a:off x="1882295" y="4093519"/>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583" name="Text Box 6"/>
          <p:cNvSpPr txBox="1">
            <a:spLocks noChangeArrowheads="1"/>
          </p:cNvSpPr>
          <p:nvPr/>
        </p:nvSpPr>
        <p:spPr bwMode="auto">
          <a:xfrm>
            <a:off x="282144" y="4101412"/>
            <a:ext cx="1633042" cy="368962"/>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IPv6 </a:t>
            </a:r>
            <a:r>
              <a:rPr kumimoji="1" lang="zh-CN" altLang="en-US" dirty="0">
                <a:solidFill>
                  <a:srgbClr val="333399"/>
                </a:solidFill>
                <a:latin typeface="Arial" panose="020B0604020202020204" pitchFamily="34" charset="0"/>
                <a:ea typeface="黑体" panose="02010609060101010101" pitchFamily="2" charset="-122"/>
              </a:rPr>
              <a:t>基本首部</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584" name="Rectangle 7"/>
          <p:cNvSpPr>
            <a:spLocks noChangeArrowheads="1"/>
          </p:cNvSpPr>
          <p:nvPr/>
        </p:nvSpPr>
        <p:spPr bwMode="auto">
          <a:xfrm>
            <a:off x="3357735" y="4106149"/>
            <a:ext cx="5510737"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4585" name="Text Box 8"/>
          <p:cNvSpPr txBox="1">
            <a:spLocks noChangeArrowheads="1"/>
          </p:cNvSpPr>
          <p:nvPr/>
        </p:nvSpPr>
        <p:spPr bwMode="auto">
          <a:xfrm>
            <a:off x="1959124" y="4101412"/>
            <a:ext cx="1299617"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分片首部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24586" name="Line 9"/>
          <p:cNvSpPr>
            <a:spLocks noChangeShapeType="1"/>
          </p:cNvSpPr>
          <p:nvPr/>
        </p:nvSpPr>
        <p:spPr bwMode="auto">
          <a:xfrm>
            <a:off x="3357735" y="4093519"/>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587" name="Text Box 10"/>
          <p:cNvSpPr txBox="1">
            <a:spLocks noChangeArrowheads="1"/>
          </p:cNvSpPr>
          <p:nvPr/>
        </p:nvSpPr>
        <p:spPr bwMode="auto">
          <a:xfrm>
            <a:off x="5114965" y="4101412"/>
            <a:ext cx="1851050"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第  一  个  分  片</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588" name="Line 11"/>
          <p:cNvSpPr>
            <a:spLocks noChangeShapeType="1"/>
          </p:cNvSpPr>
          <p:nvPr/>
        </p:nvSpPr>
        <p:spPr bwMode="auto">
          <a:xfrm>
            <a:off x="3357735" y="4696575"/>
            <a:ext cx="5510737"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24589" name="Text Box 12"/>
          <p:cNvSpPr txBox="1">
            <a:spLocks noChangeArrowheads="1"/>
          </p:cNvSpPr>
          <p:nvPr/>
        </p:nvSpPr>
        <p:spPr bwMode="auto">
          <a:xfrm>
            <a:off x="5624720" y="4541864"/>
            <a:ext cx="1222673" cy="368962"/>
          </a:xfrm>
          <a:prstGeom prst="rect">
            <a:avLst/>
          </a:prstGeom>
          <a:solidFill>
            <a:schemeClr val="bg1"/>
          </a:solid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1400 </a:t>
            </a:r>
            <a:r>
              <a:rPr kumimoji="1" lang="zh-CN" altLang="en-US" dirty="0">
                <a:solidFill>
                  <a:srgbClr val="333399"/>
                </a:solidFill>
                <a:latin typeface="Arial" panose="020B0604020202020204" pitchFamily="34" charset="0"/>
                <a:ea typeface="黑体" panose="02010609060101010101" pitchFamily="2" charset="-122"/>
              </a:rPr>
              <a:t>字节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650253" name="Rectangle 13"/>
          <p:cNvSpPr>
            <a:spLocks noChangeArrowheads="1"/>
          </p:cNvSpPr>
          <p:nvPr/>
        </p:nvSpPr>
        <p:spPr bwMode="auto">
          <a:xfrm>
            <a:off x="330867" y="5026519"/>
            <a:ext cx="8537605" cy="41677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4591" name="Line 14"/>
          <p:cNvSpPr>
            <a:spLocks noChangeShapeType="1"/>
          </p:cNvSpPr>
          <p:nvPr/>
        </p:nvSpPr>
        <p:spPr bwMode="auto">
          <a:xfrm>
            <a:off x="1882295" y="5026519"/>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592" name="Text Box 15"/>
          <p:cNvSpPr txBox="1">
            <a:spLocks noChangeArrowheads="1"/>
          </p:cNvSpPr>
          <p:nvPr/>
        </p:nvSpPr>
        <p:spPr bwMode="auto">
          <a:xfrm>
            <a:off x="282144" y="5031255"/>
            <a:ext cx="1633042" cy="368962"/>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IPv6 </a:t>
            </a:r>
            <a:r>
              <a:rPr kumimoji="1" lang="zh-CN" altLang="en-US" dirty="0">
                <a:solidFill>
                  <a:srgbClr val="333399"/>
                </a:solidFill>
                <a:latin typeface="Arial" panose="020B0604020202020204" pitchFamily="34" charset="0"/>
                <a:ea typeface="黑体" panose="02010609060101010101" pitchFamily="2" charset="-122"/>
              </a:rPr>
              <a:t>基本首部</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593" name="Rectangle 16"/>
          <p:cNvSpPr>
            <a:spLocks noChangeArrowheads="1"/>
          </p:cNvSpPr>
          <p:nvPr/>
        </p:nvSpPr>
        <p:spPr bwMode="auto">
          <a:xfrm>
            <a:off x="3357735" y="5039148"/>
            <a:ext cx="5510737" cy="404142"/>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4594" name="Text Box 17"/>
          <p:cNvSpPr txBox="1">
            <a:spLocks noChangeArrowheads="1"/>
          </p:cNvSpPr>
          <p:nvPr/>
        </p:nvSpPr>
        <p:spPr bwMode="auto">
          <a:xfrm>
            <a:off x="1959124" y="5031255"/>
            <a:ext cx="1299617"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分片首部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24595" name="Line 18"/>
          <p:cNvSpPr>
            <a:spLocks noChangeShapeType="1"/>
          </p:cNvSpPr>
          <p:nvPr/>
        </p:nvSpPr>
        <p:spPr bwMode="auto">
          <a:xfrm>
            <a:off x="3357735" y="5026519"/>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596" name="Text Box 19"/>
          <p:cNvSpPr txBox="1">
            <a:spLocks noChangeArrowheads="1"/>
          </p:cNvSpPr>
          <p:nvPr/>
        </p:nvSpPr>
        <p:spPr bwMode="auto">
          <a:xfrm>
            <a:off x="5114965" y="5031255"/>
            <a:ext cx="1851050"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第  二  个  分  片</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597" name="Line 20"/>
          <p:cNvSpPr>
            <a:spLocks noChangeShapeType="1"/>
          </p:cNvSpPr>
          <p:nvPr/>
        </p:nvSpPr>
        <p:spPr bwMode="auto">
          <a:xfrm>
            <a:off x="3357735" y="5631154"/>
            <a:ext cx="5510737"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24598" name="Text Box 21"/>
          <p:cNvSpPr txBox="1">
            <a:spLocks noChangeArrowheads="1"/>
          </p:cNvSpPr>
          <p:nvPr/>
        </p:nvSpPr>
        <p:spPr bwMode="auto">
          <a:xfrm>
            <a:off x="5610472" y="5473286"/>
            <a:ext cx="1222673" cy="368962"/>
          </a:xfrm>
          <a:prstGeom prst="rect">
            <a:avLst/>
          </a:prstGeom>
          <a:solidFill>
            <a:schemeClr val="bg1"/>
          </a:solid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1400 </a:t>
            </a:r>
            <a:r>
              <a:rPr kumimoji="1" lang="zh-CN" altLang="en-US" dirty="0">
                <a:solidFill>
                  <a:srgbClr val="333399"/>
                </a:solidFill>
                <a:latin typeface="Arial" panose="020B0604020202020204" pitchFamily="34" charset="0"/>
                <a:ea typeface="黑体" panose="02010609060101010101" pitchFamily="2" charset="-122"/>
              </a:rPr>
              <a:t>字节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650262" name="Rectangle 22"/>
          <p:cNvSpPr>
            <a:spLocks noChangeArrowheads="1"/>
          </p:cNvSpPr>
          <p:nvPr/>
        </p:nvSpPr>
        <p:spPr bwMode="auto">
          <a:xfrm>
            <a:off x="330867" y="5915316"/>
            <a:ext cx="4370912" cy="41677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4600" name="Line 23"/>
          <p:cNvSpPr>
            <a:spLocks noChangeShapeType="1"/>
          </p:cNvSpPr>
          <p:nvPr/>
        </p:nvSpPr>
        <p:spPr bwMode="auto">
          <a:xfrm>
            <a:off x="1882295" y="5915316"/>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601" name="Text Box 24"/>
          <p:cNvSpPr txBox="1">
            <a:spLocks noChangeArrowheads="1"/>
          </p:cNvSpPr>
          <p:nvPr/>
        </p:nvSpPr>
        <p:spPr bwMode="auto">
          <a:xfrm>
            <a:off x="296392" y="5929525"/>
            <a:ext cx="1633042" cy="368962"/>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IPv6 </a:t>
            </a:r>
            <a:r>
              <a:rPr kumimoji="1" lang="zh-CN" altLang="en-US" dirty="0">
                <a:solidFill>
                  <a:srgbClr val="333399"/>
                </a:solidFill>
                <a:latin typeface="Arial" panose="020B0604020202020204" pitchFamily="34" charset="0"/>
                <a:ea typeface="黑体" panose="02010609060101010101" pitchFamily="2" charset="-122"/>
              </a:rPr>
              <a:t>基本首部</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602" name="Rectangle 25"/>
          <p:cNvSpPr>
            <a:spLocks noChangeArrowheads="1"/>
          </p:cNvSpPr>
          <p:nvPr/>
        </p:nvSpPr>
        <p:spPr bwMode="auto">
          <a:xfrm>
            <a:off x="3357735" y="5950048"/>
            <a:ext cx="1337711" cy="382041"/>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4603" name="Text Box 26"/>
          <p:cNvSpPr txBox="1">
            <a:spLocks noChangeArrowheads="1"/>
          </p:cNvSpPr>
          <p:nvPr/>
        </p:nvSpPr>
        <p:spPr bwMode="auto">
          <a:xfrm>
            <a:off x="1971789" y="5929525"/>
            <a:ext cx="1299617"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分片首部 </a:t>
            </a:r>
            <a:r>
              <a:rPr kumimoji="1" lang="en-US" altLang="zh-CN" dirty="0">
                <a:solidFill>
                  <a:srgbClr val="333399"/>
                </a:solidFill>
                <a:latin typeface="Arial" panose="020B0604020202020204" pitchFamily="34" charset="0"/>
                <a:ea typeface="黑体" panose="02010609060101010101" pitchFamily="2" charset="-122"/>
              </a:rPr>
              <a:t>3</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24604" name="Line 27"/>
          <p:cNvSpPr>
            <a:spLocks noChangeShapeType="1"/>
          </p:cNvSpPr>
          <p:nvPr/>
        </p:nvSpPr>
        <p:spPr bwMode="auto">
          <a:xfrm>
            <a:off x="3357735" y="5915316"/>
            <a:ext cx="0" cy="41677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4605" name="Text Box 28"/>
          <p:cNvSpPr txBox="1">
            <a:spLocks noChangeArrowheads="1"/>
          </p:cNvSpPr>
          <p:nvPr/>
        </p:nvSpPr>
        <p:spPr bwMode="auto">
          <a:xfrm>
            <a:off x="3390980" y="5915316"/>
            <a:ext cx="1338089"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第三个分片</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606" name="Line 29"/>
          <p:cNvSpPr>
            <a:spLocks noChangeShapeType="1"/>
          </p:cNvSpPr>
          <p:nvPr/>
        </p:nvSpPr>
        <p:spPr bwMode="auto">
          <a:xfrm flipV="1">
            <a:off x="3357735" y="6474170"/>
            <a:ext cx="1378871" cy="7893"/>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24607" name="Text Box 30"/>
          <p:cNvSpPr txBox="1">
            <a:spLocks noChangeArrowheads="1"/>
          </p:cNvSpPr>
          <p:nvPr/>
        </p:nvSpPr>
        <p:spPr bwMode="auto">
          <a:xfrm>
            <a:off x="3549288" y="6482063"/>
            <a:ext cx="1094432"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200 </a:t>
            </a:r>
            <a:r>
              <a:rPr kumimoji="1" lang="zh-CN" altLang="en-US" dirty="0">
                <a:solidFill>
                  <a:srgbClr val="333399"/>
                </a:solidFill>
                <a:latin typeface="Arial" panose="020B0604020202020204" pitchFamily="34" charset="0"/>
                <a:ea typeface="黑体" panose="02010609060101010101" pitchFamily="2" charset="-122"/>
              </a:rPr>
              <a:t>字节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24608" name="Text Box 31"/>
          <p:cNvSpPr txBox="1">
            <a:spLocks noChangeArrowheads="1"/>
          </p:cNvSpPr>
          <p:nvPr/>
        </p:nvSpPr>
        <p:spPr bwMode="auto">
          <a:xfrm>
            <a:off x="2094090" y="3689377"/>
            <a:ext cx="1107257"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扩展首部</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33" name="灯片编号占位符 3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advTm="25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520700" y="1156956"/>
            <a:ext cx="4411464" cy="533479"/>
          </a:xfrm>
          <a:prstGeom prst="rect">
            <a:avLst/>
          </a:prstGeom>
          <a:noFill/>
        </p:spPr>
        <p:txBody>
          <a:bodyPr wrap="none" lIns="0" tIns="0" rIns="0" rtlCol="0">
            <a:spAutoFit/>
          </a:bodyPr>
          <a:lstStyle/>
          <a:p>
            <a:pPr defTabSz="0">
              <a:lnSpc>
                <a:spcPts val="3800"/>
              </a:lnSpc>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.10.4 IPv4</a:t>
            </a:r>
            <a:r>
              <a:rPr lang="en-US" altLang="zh-CN" sz="3200" dirty="0" smtClean="0">
                <a:solidFill>
                  <a:srgbClr val="FF0000"/>
                </a:solidFill>
                <a:latin typeface="Times New Roman" panose="02020603050405020304" pitchFamily="18" charset="0"/>
                <a:ea typeface="黑体" panose="02010609060101010101" pitchFamily="2" charset="-122"/>
                <a:cs typeface="楷体_GB2312" pitchFamily="18" charset="0"/>
              </a:rPr>
              <a:t>到</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IPv6</a:t>
            </a:r>
            <a:r>
              <a:rPr lang="en-US" altLang="zh-CN" sz="3200" dirty="0" smtClean="0">
                <a:solidFill>
                  <a:srgbClr val="FF0000"/>
                </a:solidFill>
                <a:latin typeface="Times New Roman" panose="02020603050405020304" pitchFamily="18" charset="0"/>
                <a:ea typeface="黑体" panose="02010609060101010101" pitchFamily="2" charset="-122"/>
                <a:cs typeface="楷体_GB2312" pitchFamily="18" charset="0"/>
              </a:rPr>
              <a:t>的过渡</a:t>
            </a:r>
            <a:endParaRPr lang="en-US" altLang="zh-CN" sz="3200" dirty="0" smtClean="0">
              <a:solidFill>
                <a:srgbClr val="FF0000"/>
              </a:solidFill>
              <a:latin typeface="Times New Roman" panose="02020603050405020304" pitchFamily="18" charset="0"/>
              <a:ea typeface="黑体" panose="02010609060101010101" pitchFamily="2" charset="-122"/>
              <a:cs typeface="楷体_GB2312"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
        <p:nvSpPr>
          <p:cNvPr id="8" name="Rectangle 8"/>
          <p:cNvSpPr>
            <a:spLocks noChangeArrowheads="1"/>
          </p:cNvSpPr>
          <p:nvPr/>
        </p:nvSpPr>
        <p:spPr bwMode="auto">
          <a:xfrm>
            <a:off x="749300" y="2190750"/>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向 </a:t>
            </a:r>
            <a:r>
              <a:rPr lang="en-US" altLang="zh-CN" sz="2400" b="1" dirty="0">
                <a:latin typeface="微软雅黑" panose="020B0503020204020204" pitchFamily="34" charset="-122"/>
                <a:ea typeface="微软雅黑" panose="020B0503020204020204" pitchFamily="34" charset="-122"/>
              </a:rPr>
              <a:t>IPv6 </a:t>
            </a:r>
            <a:r>
              <a:rPr lang="zh-CN" altLang="en-US" sz="2400" b="1" dirty="0">
                <a:latin typeface="微软雅黑" panose="020B0503020204020204" pitchFamily="34" charset="-122"/>
                <a:ea typeface="微软雅黑" panose="020B0503020204020204" pitchFamily="34" charset="-122"/>
              </a:rPr>
              <a:t>过渡</a:t>
            </a:r>
            <a:r>
              <a:rPr lang="zh-CN" altLang="en-US" sz="2400" b="1" dirty="0">
                <a:solidFill>
                  <a:srgbClr val="0000FF"/>
                </a:solidFill>
                <a:latin typeface="微软雅黑" panose="020B0503020204020204" pitchFamily="34" charset="-122"/>
                <a:ea typeface="微软雅黑" panose="020B0503020204020204" pitchFamily="34" charset="-122"/>
              </a:rPr>
              <a:t>只能采用逐步演进的办法</a:t>
            </a:r>
            <a:r>
              <a:rPr lang="zh-CN" altLang="en-US" sz="2400" b="1" dirty="0">
                <a:latin typeface="微软雅黑" panose="020B0503020204020204" pitchFamily="34" charset="-122"/>
                <a:ea typeface="微软雅黑" panose="020B0503020204020204" pitchFamily="34" charset="-122"/>
              </a:rPr>
              <a:t>，同时，还必须使新安装的 </a:t>
            </a:r>
            <a:r>
              <a:rPr lang="en-US" altLang="zh-CN" sz="2400" b="1" dirty="0">
                <a:latin typeface="微软雅黑" panose="020B0503020204020204" pitchFamily="34" charset="-122"/>
                <a:ea typeface="微软雅黑" panose="020B0503020204020204" pitchFamily="34" charset="-122"/>
              </a:rPr>
              <a:t>IPv6 </a:t>
            </a:r>
            <a:r>
              <a:rPr lang="zh-CN" altLang="en-US" sz="2400" b="1" dirty="0">
                <a:latin typeface="微软雅黑" panose="020B0503020204020204" pitchFamily="34" charset="-122"/>
                <a:ea typeface="微软雅黑" panose="020B0503020204020204" pitchFamily="34" charset="-122"/>
              </a:rPr>
              <a:t>系统能够</a:t>
            </a:r>
            <a:r>
              <a:rPr lang="zh-CN" altLang="en-US" sz="2400" b="1" dirty="0">
                <a:solidFill>
                  <a:srgbClr val="0000FF"/>
                </a:solidFill>
                <a:latin typeface="微软雅黑" panose="020B0503020204020204" pitchFamily="34" charset="-122"/>
                <a:ea typeface="微软雅黑" panose="020B0503020204020204" pitchFamily="34" charset="-122"/>
              </a:rPr>
              <a:t>向后兼容</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CC00CC"/>
                </a:solidFill>
                <a:latin typeface="微软雅黑" panose="020B0503020204020204" pitchFamily="34" charset="-122"/>
                <a:ea typeface="微软雅黑" panose="020B0503020204020204" pitchFamily="34" charset="-122"/>
              </a:rPr>
              <a:t>IPv6 </a:t>
            </a:r>
            <a:r>
              <a:rPr lang="zh-CN" altLang="en-US" sz="2400" b="1" dirty="0">
                <a:solidFill>
                  <a:srgbClr val="CC00CC"/>
                </a:solidFill>
                <a:latin typeface="微软雅黑" panose="020B0503020204020204" pitchFamily="34" charset="-122"/>
                <a:ea typeface="微软雅黑" panose="020B0503020204020204" pitchFamily="34" charset="-122"/>
              </a:rPr>
              <a:t>系统必须能够接收和转发 </a:t>
            </a:r>
            <a:r>
              <a:rPr lang="en-US" altLang="zh-CN" sz="2400" b="1" dirty="0">
                <a:solidFill>
                  <a:srgbClr val="CC00CC"/>
                </a:solidFill>
                <a:latin typeface="微软雅黑" panose="020B0503020204020204" pitchFamily="34" charset="-122"/>
                <a:ea typeface="微软雅黑" panose="020B0503020204020204" pitchFamily="34" charset="-122"/>
              </a:rPr>
              <a:t>IPv4 </a:t>
            </a:r>
            <a:r>
              <a:rPr lang="zh-CN" altLang="en-US" sz="2400" b="1" dirty="0">
                <a:solidFill>
                  <a:srgbClr val="CC00CC"/>
                </a:solidFill>
                <a:latin typeface="微软雅黑" panose="020B0503020204020204" pitchFamily="34" charset="-122"/>
                <a:ea typeface="微软雅黑" panose="020B0503020204020204" pitchFamily="34" charset="-122"/>
              </a:rPr>
              <a:t>分组，并且能够为 </a:t>
            </a:r>
            <a:r>
              <a:rPr lang="en-US" altLang="zh-CN" sz="2400" b="1" dirty="0">
                <a:solidFill>
                  <a:srgbClr val="CC00CC"/>
                </a:solidFill>
                <a:latin typeface="微软雅黑" panose="020B0503020204020204" pitchFamily="34" charset="-122"/>
                <a:ea typeface="微软雅黑" panose="020B0503020204020204" pitchFamily="34" charset="-122"/>
              </a:rPr>
              <a:t>IPv4 </a:t>
            </a:r>
            <a:r>
              <a:rPr lang="zh-CN" altLang="en-US" sz="2400" b="1" dirty="0">
                <a:solidFill>
                  <a:srgbClr val="CC00CC"/>
                </a:solidFill>
                <a:latin typeface="微软雅黑" panose="020B0503020204020204" pitchFamily="34" charset="-122"/>
                <a:ea typeface="微软雅黑" panose="020B0503020204020204" pitchFamily="34" charset="-122"/>
              </a:rPr>
              <a:t>分组选择路由</a:t>
            </a:r>
            <a:r>
              <a:rPr lang="zh-CN" altLang="en-US" sz="2400" b="1" dirty="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两种向 </a:t>
            </a:r>
            <a:r>
              <a:rPr lang="en-US" altLang="zh-CN" sz="2400" b="1" dirty="0">
                <a:latin typeface="微软雅黑" panose="020B0503020204020204" pitchFamily="34" charset="-122"/>
                <a:ea typeface="微软雅黑" panose="020B0503020204020204" pitchFamily="34" charset="-122"/>
              </a:rPr>
              <a:t>IPv6 </a:t>
            </a:r>
            <a:r>
              <a:rPr lang="zh-CN" altLang="en-US" sz="2400" b="1" dirty="0">
                <a:latin typeface="微软雅黑" panose="020B0503020204020204" pitchFamily="34" charset="-122"/>
                <a:ea typeface="微软雅黑" panose="020B0503020204020204" pitchFamily="34" charset="-122"/>
              </a:rPr>
              <a:t>过渡的策略：</a:t>
            </a:r>
            <a:endParaRPr lang="zh-CN" altLang="en-US" sz="2400" b="1" dirty="0">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400" b="1" dirty="0">
                <a:solidFill>
                  <a:srgbClr val="0000FF"/>
                </a:solidFill>
                <a:latin typeface="微软雅黑" panose="020B0503020204020204" pitchFamily="34" charset="-122"/>
                <a:ea typeface="微软雅黑" panose="020B0503020204020204" pitchFamily="34" charset="-122"/>
              </a:rPr>
              <a:t>使用双协议栈</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400" b="1" dirty="0">
                <a:solidFill>
                  <a:srgbClr val="0000FF"/>
                </a:solidFill>
                <a:latin typeface="微软雅黑" panose="020B0503020204020204" pitchFamily="34" charset="-122"/>
                <a:ea typeface="微软雅黑" panose="020B0503020204020204" pitchFamily="34" charset="-122"/>
              </a:rPr>
              <a:t>使用隧道技术</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3" name="圆角矩形 72"/>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15" name="组合 14"/>
          <p:cNvGrpSpPr/>
          <p:nvPr/>
        </p:nvGrpSpPr>
        <p:grpSpPr>
          <a:xfrm>
            <a:off x="1869222" y="2029825"/>
            <a:ext cx="5314276" cy="3007188"/>
            <a:chOff x="355160" y="927100"/>
            <a:chExt cx="9026611" cy="5107889"/>
          </a:xfrm>
        </p:grpSpPr>
        <p:sp>
          <p:nvSpPr>
            <p:cNvPr id="16"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21"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23"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25"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6"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7"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8"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9"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0"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31"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32"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3"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4"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5"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7"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9"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0"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1"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2"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43"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45"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46"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7"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8"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51" name="Group 38"/>
            <p:cNvGrpSpPr/>
            <p:nvPr/>
          </p:nvGrpSpPr>
          <p:grpSpPr bwMode="auto">
            <a:xfrm>
              <a:off x="7928099" y="3820573"/>
              <a:ext cx="1131196" cy="644929"/>
              <a:chOff x="2827" y="3024"/>
              <a:chExt cx="453" cy="382"/>
            </a:xfrm>
          </p:grpSpPr>
          <p:sp>
            <p:nvSpPr>
              <p:cNvPr id="68"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9"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52"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53"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4"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5"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6"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7"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8"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9"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60"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1"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62"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63"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4"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65"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66"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7"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70" name="AutoShape 61"/>
          <p:cNvSpPr>
            <a:spLocks noChangeArrowheads="1"/>
          </p:cNvSpPr>
          <p:nvPr/>
        </p:nvSpPr>
        <p:spPr bwMode="auto">
          <a:xfrm>
            <a:off x="3776434" y="3079089"/>
            <a:ext cx="2661005" cy="313800"/>
          </a:xfrm>
          <a:prstGeom prst="wedgeRoundRectCallout">
            <a:avLst>
              <a:gd name="adj1" fmla="val 32640"/>
              <a:gd name="adj2" fmla="val 531948"/>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E </a:t>
            </a:r>
            <a:r>
              <a:rPr lang="zh-CN" altLang="en-US" sz="1595" b="1" dirty="0">
                <a:solidFill>
                  <a:srgbClr val="000066"/>
                </a:solidFill>
                <a:latin typeface="微软雅黑" panose="020B0503020204020204" pitchFamily="34" charset="-122"/>
                <a:ea typeface="微软雅黑" panose="020B0503020204020204" pitchFamily="34" charset="-122"/>
              </a:rPr>
              <a:t>类地址保留为今后使用</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74" name="矩形 73"/>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990600"/>
            <a:ext cx="1846659" cy="495007"/>
          </a:xfrm>
          <a:prstGeom prst="rect">
            <a:avLst/>
          </a:prstGeom>
          <a:noFill/>
        </p:spPr>
        <p:txBody>
          <a:bodyPr wrap="none" lIns="0" tIns="0" rIns="0" rtlCol="0">
            <a:spAutoFit/>
          </a:bodyPr>
          <a:lstStyle/>
          <a:p>
            <a:pPr defTabSz="0">
              <a:lnSpc>
                <a:spcPts val="3500"/>
              </a:lnSpc>
            </a:pPr>
            <a:r>
              <a:rPr lang="en-US" altLang="zh-CN" sz="3600" dirty="0" err="1" smtClean="0">
                <a:solidFill>
                  <a:srgbClr val="FF0000"/>
                </a:solidFill>
                <a:latin typeface="黑体" panose="02010609060101010101" pitchFamily="2" charset="-122"/>
                <a:ea typeface="黑体" panose="02010609060101010101" pitchFamily="2" charset="-122"/>
                <a:cs typeface="楷体_GB2312" pitchFamily="18" charset="0"/>
              </a:rPr>
              <a:t>双协议栈</a:t>
            </a:r>
            <a:endParaRPr lang="en-US" altLang="zh-CN" sz="3600"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
        <p:nvSpPr>
          <p:cNvPr id="9" name="Rectangle 8"/>
          <p:cNvSpPr>
            <a:spLocks noChangeArrowheads="1"/>
          </p:cNvSpPr>
          <p:nvPr/>
        </p:nvSpPr>
        <p:spPr bwMode="auto">
          <a:xfrm>
            <a:off x="469900" y="1926066"/>
            <a:ext cx="8053710"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双协议栈 </a:t>
            </a:r>
            <a:r>
              <a:rPr lang="en-US" altLang="zh-CN" sz="2000" b="1" dirty="0">
                <a:latin typeface="微软雅黑" panose="020B0503020204020204" pitchFamily="34" charset="-122"/>
                <a:ea typeface="微软雅黑" panose="020B0503020204020204" pitchFamily="34" charset="-122"/>
              </a:rPr>
              <a:t>(dual stack) </a:t>
            </a:r>
            <a:r>
              <a:rPr lang="zh-CN" altLang="en-US" sz="2000" b="1" dirty="0">
                <a:latin typeface="微软雅黑" panose="020B0503020204020204" pitchFamily="34" charset="-122"/>
                <a:ea typeface="微软雅黑" panose="020B0503020204020204" pitchFamily="34" charset="-122"/>
              </a:rPr>
              <a:t>是指在完全过渡到 </a:t>
            </a:r>
            <a:r>
              <a:rPr lang="en-US" altLang="zh-CN" sz="2000" b="1" dirty="0">
                <a:latin typeface="微软雅黑" panose="020B0503020204020204" pitchFamily="34" charset="-122"/>
                <a:ea typeface="微软雅黑" panose="020B0503020204020204" pitchFamily="34" charset="-122"/>
              </a:rPr>
              <a:t>IPv6 </a:t>
            </a:r>
            <a:r>
              <a:rPr lang="zh-CN" altLang="en-US" sz="2000" b="1" dirty="0">
                <a:latin typeface="微软雅黑" panose="020B0503020204020204" pitchFamily="34" charset="-122"/>
                <a:ea typeface="微软雅黑" panose="020B0503020204020204" pitchFamily="34" charset="-122"/>
              </a:rPr>
              <a:t>之前，使一部分主机（或路由器）</a:t>
            </a:r>
            <a:r>
              <a:rPr lang="zh-CN" altLang="en-US" sz="2000" b="1" dirty="0">
                <a:solidFill>
                  <a:srgbClr val="0000FF"/>
                </a:solidFill>
                <a:latin typeface="微软雅黑" panose="020B0503020204020204" pitchFamily="34" charset="-122"/>
                <a:ea typeface="微软雅黑" panose="020B0503020204020204" pitchFamily="34" charset="-122"/>
              </a:rPr>
              <a:t>装有两个协议栈，一个 </a:t>
            </a:r>
            <a:r>
              <a:rPr lang="en-US" altLang="zh-CN" sz="2000" b="1" dirty="0">
                <a:solidFill>
                  <a:srgbClr val="0000FF"/>
                </a:solidFill>
                <a:latin typeface="微软雅黑" panose="020B0503020204020204" pitchFamily="34" charset="-122"/>
                <a:ea typeface="微软雅黑" panose="020B0503020204020204" pitchFamily="34" charset="-122"/>
              </a:rPr>
              <a:t>IPv4 </a:t>
            </a:r>
            <a:r>
              <a:rPr lang="zh-CN" altLang="en-US" sz="2000" b="1" dirty="0">
                <a:solidFill>
                  <a:srgbClr val="0000FF"/>
                </a:solidFill>
                <a:latin typeface="微软雅黑" panose="020B0503020204020204" pitchFamily="34" charset="-122"/>
                <a:ea typeface="微软雅黑" panose="020B0503020204020204" pitchFamily="34" charset="-122"/>
              </a:rPr>
              <a:t>和一个 </a:t>
            </a:r>
            <a:r>
              <a:rPr lang="en-US" altLang="zh-CN" sz="2000" b="1" dirty="0">
                <a:solidFill>
                  <a:srgbClr val="0000FF"/>
                </a:solidFill>
                <a:latin typeface="微软雅黑" panose="020B0503020204020204" pitchFamily="34" charset="-122"/>
                <a:ea typeface="微软雅黑" panose="020B0503020204020204" pitchFamily="34" charset="-122"/>
              </a:rPr>
              <a:t>IPv6</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双协议栈的主机（或路由器）记为 </a:t>
            </a:r>
            <a:r>
              <a:rPr lang="en-US" altLang="zh-CN" sz="2000" b="1" dirty="0">
                <a:latin typeface="微软雅黑" panose="020B0503020204020204" pitchFamily="34" charset="-122"/>
                <a:ea typeface="微软雅黑" panose="020B0503020204020204" pitchFamily="34" charset="-122"/>
              </a:rPr>
              <a:t>IPv6/IPv4</a:t>
            </a:r>
            <a:r>
              <a:rPr lang="zh-CN" altLang="en-US" sz="2000" b="1" dirty="0">
                <a:latin typeface="微软雅黑" panose="020B0503020204020204" pitchFamily="34" charset="-122"/>
                <a:ea typeface="微软雅黑" panose="020B0503020204020204" pitchFamily="34" charset="-122"/>
              </a:rPr>
              <a:t>，表明它</a:t>
            </a:r>
            <a:r>
              <a:rPr lang="zh-CN" altLang="en-US" sz="2000" b="1" dirty="0">
                <a:solidFill>
                  <a:srgbClr val="0000FF"/>
                </a:solidFill>
                <a:latin typeface="微软雅黑" panose="020B0503020204020204" pitchFamily="34" charset="-122"/>
                <a:ea typeface="微软雅黑" panose="020B0503020204020204" pitchFamily="34" charset="-122"/>
              </a:rPr>
              <a:t>同时具有两种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地址：一个 </a:t>
            </a:r>
            <a:r>
              <a:rPr lang="en-US" altLang="zh-CN" sz="2000" b="1" dirty="0">
                <a:solidFill>
                  <a:srgbClr val="0000FF"/>
                </a:solidFill>
                <a:latin typeface="微软雅黑" panose="020B0503020204020204" pitchFamily="34" charset="-122"/>
                <a:ea typeface="微软雅黑" panose="020B0503020204020204" pitchFamily="34" charset="-122"/>
              </a:rPr>
              <a:t>IPv6 </a:t>
            </a:r>
            <a:r>
              <a:rPr lang="zh-CN" altLang="en-US" sz="2000" b="1" dirty="0">
                <a:solidFill>
                  <a:srgbClr val="0000FF"/>
                </a:solidFill>
                <a:latin typeface="微软雅黑" panose="020B0503020204020204" pitchFamily="34" charset="-122"/>
                <a:ea typeface="微软雅黑" panose="020B0503020204020204" pitchFamily="34" charset="-122"/>
              </a:rPr>
              <a:t>地址和一个 </a:t>
            </a:r>
            <a:r>
              <a:rPr lang="en-US" altLang="zh-CN" sz="2000" b="1" dirty="0">
                <a:solidFill>
                  <a:srgbClr val="0000FF"/>
                </a:solidFill>
                <a:latin typeface="微软雅黑" panose="020B0503020204020204" pitchFamily="34" charset="-122"/>
                <a:ea typeface="微软雅黑" panose="020B0503020204020204" pitchFamily="34" charset="-122"/>
              </a:rPr>
              <a:t>IPv4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双协议栈主机在和 </a:t>
            </a:r>
            <a:r>
              <a:rPr lang="en-US" altLang="zh-CN" sz="2000" b="1" dirty="0">
                <a:latin typeface="微软雅黑" panose="020B0503020204020204" pitchFamily="34" charset="-122"/>
                <a:ea typeface="微软雅黑" panose="020B0503020204020204" pitchFamily="34" charset="-122"/>
              </a:rPr>
              <a:t>IPv6 </a:t>
            </a:r>
            <a:r>
              <a:rPr lang="zh-CN" altLang="en-US" sz="2000" b="1" dirty="0">
                <a:latin typeface="微软雅黑" panose="020B0503020204020204" pitchFamily="34" charset="-122"/>
                <a:ea typeface="微软雅黑" panose="020B0503020204020204" pitchFamily="34" charset="-122"/>
              </a:rPr>
              <a:t>主机通信时是采用 </a:t>
            </a:r>
            <a:r>
              <a:rPr lang="en-US" altLang="zh-CN" sz="2000" b="1" dirty="0">
                <a:latin typeface="微软雅黑" panose="020B0503020204020204" pitchFamily="34" charset="-122"/>
                <a:ea typeface="微软雅黑" panose="020B0503020204020204" pitchFamily="34" charset="-122"/>
              </a:rPr>
              <a:t>IPv6 </a:t>
            </a:r>
            <a:r>
              <a:rPr lang="zh-CN" altLang="en-US" sz="2000" b="1" dirty="0">
                <a:latin typeface="微软雅黑" panose="020B0503020204020204" pitchFamily="34" charset="-122"/>
                <a:ea typeface="微软雅黑" panose="020B0503020204020204" pitchFamily="34" charset="-122"/>
              </a:rPr>
              <a:t>地址，而和 </a:t>
            </a:r>
            <a:r>
              <a:rPr lang="en-US" altLang="zh-CN" sz="2000" b="1" dirty="0">
                <a:latin typeface="微软雅黑" panose="020B0503020204020204" pitchFamily="34" charset="-122"/>
                <a:ea typeface="微软雅黑" panose="020B0503020204020204" pitchFamily="34" charset="-122"/>
              </a:rPr>
              <a:t>IPv4 </a:t>
            </a:r>
            <a:r>
              <a:rPr lang="zh-CN" altLang="en-US" sz="2000" b="1" dirty="0">
                <a:latin typeface="微软雅黑" panose="020B0503020204020204" pitchFamily="34" charset="-122"/>
                <a:ea typeface="微软雅黑" panose="020B0503020204020204" pitchFamily="34" charset="-122"/>
              </a:rPr>
              <a:t>主机通信时就采用 </a:t>
            </a:r>
            <a:r>
              <a:rPr lang="en-US" altLang="zh-CN" sz="2000" b="1" dirty="0">
                <a:latin typeface="微软雅黑" panose="020B0503020204020204" pitchFamily="34" charset="-122"/>
                <a:ea typeface="微软雅黑" panose="020B0503020204020204" pitchFamily="34" charset="-122"/>
              </a:rPr>
              <a:t>IPv4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根据 </a:t>
            </a:r>
            <a:r>
              <a:rPr lang="en-US" altLang="zh-CN" sz="2000" b="1" dirty="0">
                <a:latin typeface="微软雅黑" panose="020B0503020204020204" pitchFamily="34" charset="-122"/>
                <a:ea typeface="微软雅黑" panose="020B0503020204020204" pitchFamily="34" charset="-122"/>
              </a:rPr>
              <a:t>DNS </a:t>
            </a:r>
            <a:r>
              <a:rPr lang="zh-CN" altLang="en-US" sz="2000" b="1" dirty="0">
                <a:latin typeface="微软雅黑" panose="020B0503020204020204" pitchFamily="34" charset="-122"/>
                <a:ea typeface="微软雅黑" panose="020B0503020204020204" pitchFamily="34" charset="-122"/>
              </a:rPr>
              <a:t>返回的地址类型可以确定使用 </a:t>
            </a:r>
            <a:r>
              <a:rPr lang="en-US" altLang="zh-CN" sz="2000" b="1" dirty="0">
                <a:latin typeface="微软雅黑" panose="020B0503020204020204" pitchFamily="34" charset="-122"/>
                <a:ea typeface="微软雅黑" panose="020B0503020204020204" pitchFamily="34" charset="-122"/>
              </a:rPr>
              <a:t>IPv4 </a:t>
            </a:r>
            <a:r>
              <a:rPr lang="zh-CN" altLang="en-US" sz="2000" b="1" dirty="0">
                <a:latin typeface="微软雅黑" panose="020B0503020204020204" pitchFamily="34" charset="-122"/>
                <a:ea typeface="微软雅黑" panose="020B0503020204020204" pitchFamily="34" charset="-122"/>
              </a:rPr>
              <a:t>地址还是 </a:t>
            </a:r>
            <a:r>
              <a:rPr lang="en-US" altLang="zh-CN" sz="2000" b="1" dirty="0">
                <a:latin typeface="微软雅黑" panose="020B0503020204020204" pitchFamily="34" charset="-122"/>
                <a:ea typeface="微软雅黑" panose="020B0503020204020204" pitchFamily="34" charset="-122"/>
              </a:rPr>
              <a:t>IPv6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dirty="0"/>
          </a:p>
        </p:txBody>
      </p:sp>
      <p:grpSp>
        <p:nvGrpSpPr>
          <p:cNvPr id="11" name="Group 352"/>
          <p:cNvGrpSpPr/>
          <p:nvPr/>
        </p:nvGrpSpPr>
        <p:grpSpPr bwMode="auto">
          <a:xfrm>
            <a:off x="2555955" y="3105150"/>
            <a:ext cx="813020" cy="2964762"/>
            <a:chOff x="1611" y="2132"/>
            <a:chExt cx="515" cy="1878"/>
          </a:xfrm>
        </p:grpSpPr>
        <p:grpSp>
          <p:nvGrpSpPr>
            <p:cNvPr id="12" name="Group 212"/>
            <p:cNvGrpSpPr/>
            <p:nvPr/>
          </p:nvGrpSpPr>
          <p:grpSpPr bwMode="auto">
            <a:xfrm>
              <a:off x="1625" y="2200"/>
              <a:ext cx="471" cy="908"/>
              <a:chOff x="643" y="2144"/>
              <a:chExt cx="471" cy="908"/>
            </a:xfrm>
          </p:grpSpPr>
          <p:sp>
            <p:nvSpPr>
              <p:cNvPr id="16" name="Rectangle 183"/>
              <p:cNvSpPr>
                <a:spLocks noChangeArrowheads="1"/>
              </p:cNvSpPr>
              <p:nvPr/>
            </p:nvSpPr>
            <p:spPr bwMode="auto">
              <a:xfrm>
                <a:off x="652" y="2144"/>
                <a:ext cx="462" cy="908"/>
              </a:xfrm>
              <a:prstGeom prst="rect">
                <a:avLst/>
              </a:prstGeom>
              <a:solidFill>
                <a:srgbClr val="66CCFF"/>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sp>
            <p:nvSpPr>
              <p:cNvPr id="17" name="Text Box 184"/>
              <p:cNvSpPr txBox="1">
                <a:spLocks noChangeArrowheads="1"/>
              </p:cNvSpPr>
              <p:nvPr/>
            </p:nvSpPr>
            <p:spPr bwMode="auto">
              <a:xfrm>
                <a:off x="643" y="2169"/>
                <a:ext cx="463"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390"/>
                  <a:t>flow: X</a:t>
                </a:r>
                <a:endParaRPr lang="en-US" altLang="zh-CN" sz="1390"/>
              </a:p>
              <a:p>
                <a:r>
                  <a:rPr lang="en-US" altLang="zh-CN" sz="1390"/>
                  <a:t>src: A</a:t>
                </a:r>
                <a:endParaRPr lang="en-US" altLang="zh-CN" sz="1390"/>
              </a:p>
              <a:p>
                <a:r>
                  <a:rPr lang="en-US" altLang="zh-CN" sz="1390"/>
                  <a:t>dest: F</a:t>
                </a:r>
                <a:endParaRPr lang="en-US" altLang="zh-CN" sz="1390"/>
              </a:p>
              <a:p>
                <a:endParaRPr lang="en-US" altLang="zh-CN" sz="1390"/>
              </a:p>
              <a:p>
                <a:endParaRPr lang="en-US" altLang="zh-CN" sz="1390"/>
              </a:p>
              <a:p>
                <a:r>
                  <a:rPr lang="en-US" altLang="zh-CN" sz="1390"/>
                  <a:t>data</a:t>
                </a:r>
                <a:endParaRPr lang="en-US" altLang="zh-CN" sz="1390"/>
              </a:p>
            </p:txBody>
          </p:sp>
        </p:grpSp>
        <p:sp>
          <p:nvSpPr>
            <p:cNvPr id="13" name="Line 194"/>
            <p:cNvSpPr>
              <a:spLocks noChangeShapeType="1"/>
            </p:cNvSpPr>
            <p:nvPr/>
          </p:nvSpPr>
          <p:spPr bwMode="auto">
            <a:xfrm>
              <a:off x="1661" y="2132"/>
              <a:ext cx="43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sp>
          <p:nvSpPr>
            <p:cNvPr id="14" name="Text Box 204"/>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590"/>
                <a:t>A-to-B:</a:t>
              </a:r>
              <a:endParaRPr lang="en-US" altLang="zh-CN" sz="1590"/>
            </a:p>
            <a:p>
              <a:pPr algn="ctr">
                <a:lnSpc>
                  <a:spcPct val="85000"/>
                </a:lnSpc>
              </a:pPr>
              <a:r>
                <a:rPr lang="en-US" altLang="zh-CN" sz="1590"/>
                <a:t>IPv6</a:t>
              </a:r>
              <a:endParaRPr lang="en-US" altLang="zh-CN" sz="1590"/>
            </a:p>
          </p:txBody>
        </p:sp>
        <p:sp>
          <p:nvSpPr>
            <p:cNvPr id="15" name="Line 205"/>
            <p:cNvSpPr>
              <a:spLocks noChangeShapeType="1"/>
            </p:cNvSpPr>
            <p:nvPr/>
          </p:nvSpPr>
          <p:spPr bwMode="auto">
            <a:xfrm>
              <a:off x="1856" y="3230"/>
              <a:ext cx="0" cy="49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grpSp>
      <p:grpSp>
        <p:nvGrpSpPr>
          <p:cNvPr id="18" name="Group 353"/>
          <p:cNvGrpSpPr/>
          <p:nvPr/>
        </p:nvGrpSpPr>
        <p:grpSpPr bwMode="auto">
          <a:xfrm>
            <a:off x="3525264" y="3105150"/>
            <a:ext cx="1187167" cy="3305757"/>
            <a:chOff x="2225" y="2127"/>
            <a:chExt cx="752" cy="2094"/>
          </a:xfrm>
        </p:grpSpPr>
        <p:grpSp>
          <p:nvGrpSpPr>
            <p:cNvPr id="19" name="Group 216"/>
            <p:cNvGrpSpPr/>
            <p:nvPr/>
          </p:nvGrpSpPr>
          <p:grpSpPr bwMode="auto">
            <a:xfrm>
              <a:off x="2225" y="2194"/>
              <a:ext cx="620" cy="1388"/>
              <a:chOff x="441" y="2082"/>
              <a:chExt cx="620" cy="1388"/>
            </a:xfrm>
          </p:grpSpPr>
          <p:sp>
            <p:nvSpPr>
              <p:cNvPr id="23" name="Rectangle 189"/>
              <p:cNvSpPr>
                <a:spLocks noChangeArrowheads="1"/>
              </p:cNvSpPr>
              <p:nvPr/>
            </p:nvSpPr>
            <p:spPr bwMode="auto">
              <a:xfrm>
                <a:off x="478" y="2088"/>
                <a:ext cx="583" cy="1382"/>
              </a:xfrm>
              <a:prstGeom prst="rect">
                <a:avLst/>
              </a:prstGeom>
              <a:solidFill>
                <a:srgbClr val="CC0000"/>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grpSp>
            <p:nvGrpSpPr>
              <p:cNvPr id="24" name="Group 190"/>
              <p:cNvGrpSpPr/>
              <p:nvPr/>
            </p:nvGrpSpPr>
            <p:grpSpPr bwMode="auto">
              <a:xfrm>
                <a:off x="499" y="2471"/>
                <a:ext cx="494" cy="908"/>
                <a:chOff x="4869" y="143"/>
                <a:chExt cx="494" cy="908"/>
              </a:xfrm>
            </p:grpSpPr>
            <p:sp>
              <p:nvSpPr>
                <p:cNvPr id="26" name="Rectangle 191"/>
                <p:cNvSpPr>
                  <a:spLocks noChangeArrowheads="1"/>
                </p:cNvSpPr>
                <p:nvPr/>
              </p:nvSpPr>
              <p:spPr bwMode="auto">
                <a:xfrm>
                  <a:off x="4893" y="143"/>
                  <a:ext cx="462" cy="908"/>
                </a:xfrm>
                <a:prstGeom prst="rect">
                  <a:avLst/>
                </a:prstGeom>
                <a:solidFill>
                  <a:srgbClr val="66CCFF"/>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sp>
              <p:nvSpPr>
                <p:cNvPr id="27" name="Text Box 192"/>
                <p:cNvSpPr txBox="1">
                  <a:spLocks noChangeArrowheads="1"/>
                </p:cNvSpPr>
                <p:nvPr/>
              </p:nvSpPr>
              <p:spPr bwMode="auto">
                <a:xfrm>
                  <a:off x="4869" y="161"/>
                  <a:ext cx="494"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390"/>
                    <a:t>Flow: X</a:t>
                  </a:r>
                  <a:endParaRPr lang="en-US" altLang="zh-CN" sz="1390"/>
                </a:p>
                <a:p>
                  <a:r>
                    <a:rPr lang="en-US" altLang="zh-CN" sz="1390"/>
                    <a:t>Src: A</a:t>
                  </a:r>
                  <a:endParaRPr lang="en-US" altLang="zh-CN" sz="1390"/>
                </a:p>
                <a:p>
                  <a:r>
                    <a:rPr lang="en-US" altLang="zh-CN" sz="1390"/>
                    <a:t>Dest: F</a:t>
                  </a:r>
                  <a:endParaRPr lang="en-US" altLang="zh-CN" sz="1390"/>
                </a:p>
                <a:p>
                  <a:endParaRPr lang="en-US" altLang="zh-CN" sz="1390"/>
                </a:p>
                <a:p>
                  <a:endParaRPr lang="en-US" altLang="zh-CN" sz="1390"/>
                </a:p>
                <a:p>
                  <a:r>
                    <a:rPr lang="en-US" altLang="zh-CN" sz="1390"/>
                    <a:t>data</a:t>
                  </a:r>
                  <a:endParaRPr lang="en-US" altLang="zh-CN" sz="1390"/>
                </a:p>
              </p:txBody>
            </p:sp>
          </p:grpSp>
          <p:sp>
            <p:nvSpPr>
              <p:cNvPr id="25" name="Text Box 193"/>
              <p:cNvSpPr txBox="1">
                <a:spLocks noChangeArrowheads="1"/>
              </p:cNvSpPr>
              <p:nvPr/>
            </p:nvSpPr>
            <p:spPr bwMode="auto">
              <a:xfrm>
                <a:off x="441" y="2082"/>
                <a:ext cx="5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dirty="0" err="1">
                    <a:solidFill>
                      <a:schemeClr val="bg1"/>
                    </a:solidFill>
                  </a:rPr>
                  <a:t>src:B</a:t>
                </a:r>
                <a:endParaRPr lang="en-US" altLang="zh-CN" sz="1790" dirty="0">
                  <a:solidFill>
                    <a:schemeClr val="bg1"/>
                  </a:solidFill>
                </a:endParaRPr>
              </a:p>
              <a:p>
                <a:r>
                  <a:rPr lang="en-US" altLang="zh-CN" sz="1790" dirty="0" err="1">
                    <a:solidFill>
                      <a:schemeClr val="bg1"/>
                    </a:solidFill>
                  </a:rPr>
                  <a:t>dest</a:t>
                </a:r>
                <a:r>
                  <a:rPr lang="en-US" altLang="zh-CN" sz="1790" dirty="0">
                    <a:solidFill>
                      <a:schemeClr val="bg1"/>
                    </a:solidFill>
                  </a:rPr>
                  <a:t>: E</a:t>
                </a:r>
                <a:endParaRPr lang="en-US" altLang="zh-CN" sz="1790" dirty="0">
                  <a:solidFill>
                    <a:schemeClr val="bg1"/>
                  </a:solidFill>
                </a:endParaRPr>
              </a:p>
            </p:txBody>
          </p:sp>
        </p:grpSp>
        <p:sp>
          <p:nvSpPr>
            <p:cNvPr id="20" name="Line 195"/>
            <p:cNvSpPr>
              <a:spLocks noChangeShapeType="1"/>
            </p:cNvSpPr>
            <p:nvPr/>
          </p:nvSpPr>
          <p:spPr bwMode="auto">
            <a:xfrm>
              <a:off x="2345" y="2127"/>
              <a:ext cx="43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sp>
          <p:nvSpPr>
            <p:cNvPr id="21" name="Text Box 208"/>
            <p:cNvSpPr txBox="1">
              <a:spLocks noChangeArrowheads="1"/>
            </p:cNvSpPr>
            <p:nvPr/>
          </p:nvSpPr>
          <p:spPr bwMode="auto">
            <a:xfrm>
              <a:off x="2227" y="3767"/>
              <a:ext cx="75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590" dirty="0"/>
                <a:t>B-to-C:</a:t>
              </a:r>
              <a:endParaRPr lang="en-US" altLang="zh-CN" sz="1590" dirty="0"/>
            </a:p>
            <a:p>
              <a:pPr algn="ctr">
                <a:lnSpc>
                  <a:spcPct val="85000"/>
                </a:lnSpc>
              </a:pPr>
              <a:r>
                <a:rPr lang="en-US" altLang="zh-CN" sz="1590" dirty="0"/>
                <a:t>IPv6 inside</a:t>
              </a:r>
              <a:endParaRPr lang="en-US" altLang="zh-CN" sz="1590" dirty="0"/>
            </a:p>
            <a:p>
              <a:pPr algn="ctr">
                <a:lnSpc>
                  <a:spcPct val="85000"/>
                </a:lnSpc>
              </a:pPr>
              <a:r>
                <a:rPr lang="en-US" altLang="zh-CN" sz="1590" dirty="0"/>
                <a:t>IPv4</a:t>
              </a:r>
              <a:endParaRPr lang="en-US" altLang="zh-CN" sz="1590" dirty="0"/>
            </a:p>
          </p:txBody>
        </p:sp>
        <p:sp>
          <p:nvSpPr>
            <p:cNvPr id="22" name="Line 209"/>
            <p:cNvSpPr>
              <a:spLocks noChangeShapeType="1"/>
            </p:cNvSpPr>
            <p:nvPr/>
          </p:nvSpPr>
          <p:spPr bwMode="auto">
            <a:xfrm>
              <a:off x="2588" y="3604"/>
              <a:ext cx="0" cy="116"/>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grpSp>
      <p:grpSp>
        <p:nvGrpSpPr>
          <p:cNvPr id="28" name="Group 355"/>
          <p:cNvGrpSpPr/>
          <p:nvPr/>
        </p:nvGrpSpPr>
        <p:grpSpPr bwMode="auto">
          <a:xfrm>
            <a:off x="6723672" y="3105150"/>
            <a:ext cx="876167" cy="2982127"/>
            <a:chOff x="4251" y="2129"/>
            <a:chExt cx="555" cy="1889"/>
          </a:xfrm>
        </p:grpSpPr>
        <p:sp>
          <p:nvSpPr>
            <p:cNvPr id="29" name="Line 197"/>
            <p:cNvSpPr>
              <a:spLocks noChangeShapeType="1"/>
            </p:cNvSpPr>
            <p:nvPr/>
          </p:nvSpPr>
          <p:spPr bwMode="auto">
            <a:xfrm>
              <a:off x="4292" y="2129"/>
              <a:ext cx="43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sp>
          <p:nvSpPr>
            <p:cNvPr id="30" name="Text Box 206"/>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590"/>
                <a:t>E-to-F:</a:t>
              </a:r>
              <a:endParaRPr lang="en-US" altLang="zh-CN" sz="1590"/>
            </a:p>
            <a:p>
              <a:pPr algn="ctr">
                <a:lnSpc>
                  <a:spcPct val="85000"/>
                </a:lnSpc>
              </a:pPr>
              <a:r>
                <a:rPr lang="en-US" altLang="zh-CN" sz="1590"/>
                <a:t>IPv6</a:t>
              </a:r>
              <a:endParaRPr lang="en-US" altLang="zh-CN" sz="1590"/>
            </a:p>
          </p:txBody>
        </p:sp>
        <p:sp>
          <p:nvSpPr>
            <p:cNvPr id="31" name="Line 207"/>
            <p:cNvSpPr>
              <a:spLocks noChangeShapeType="1"/>
            </p:cNvSpPr>
            <p:nvPr/>
          </p:nvSpPr>
          <p:spPr bwMode="auto">
            <a:xfrm>
              <a:off x="4540" y="3238"/>
              <a:ext cx="0" cy="49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grpSp>
          <p:nvGrpSpPr>
            <p:cNvPr id="32" name="Group 213"/>
            <p:cNvGrpSpPr/>
            <p:nvPr/>
          </p:nvGrpSpPr>
          <p:grpSpPr bwMode="auto">
            <a:xfrm>
              <a:off x="4251" y="2205"/>
              <a:ext cx="471" cy="908"/>
              <a:chOff x="643" y="2144"/>
              <a:chExt cx="471" cy="908"/>
            </a:xfrm>
          </p:grpSpPr>
          <p:sp>
            <p:nvSpPr>
              <p:cNvPr id="33" name="Rectangle 214"/>
              <p:cNvSpPr>
                <a:spLocks noChangeArrowheads="1"/>
              </p:cNvSpPr>
              <p:nvPr/>
            </p:nvSpPr>
            <p:spPr bwMode="auto">
              <a:xfrm>
                <a:off x="652" y="2144"/>
                <a:ext cx="462" cy="908"/>
              </a:xfrm>
              <a:prstGeom prst="rect">
                <a:avLst/>
              </a:prstGeom>
              <a:solidFill>
                <a:srgbClr val="66CCFF"/>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sp>
            <p:nvSpPr>
              <p:cNvPr id="34" name="Text Box 215"/>
              <p:cNvSpPr txBox="1">
                <a:spLocks noChangeArrowheads="1"/>
              </p:cNvSpPr>
              <p:nvPr/>
            </p:nvSpPr>
            <p:spPr bwMode="auto">
              <a:xfrm>
                <a:off x="643" y="2169"/>
                <a:ext cx="463"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390" dirty="0"/>
                  <a:t>flow: X</a:t>
                </a:r>
                <a:endParaRPr lang="en-US" altLang="zh-CN" sz="1390" dirty="0"/>
              </a:p>
              <a:p>
                <a:r>
                  <a:rPr lang="en-US" altLang="zh-CN" sz="1390" dirty="0" err="1"/>
                  <a:t>src</a:t>
                </a:r>
                <a:r>
                  <a:rPr lang="en-US" altLang="zh-CN" sz="1390" dirty="0"/>
                  <a:t>: A</a:t>
                </a:r>
                <a:endParaRPr lang="en-US" altLang="zh-CN" sz="1390" dirty="0"/>
              </a:p>
              <a:p>
                <a:r>
                  <a:rPr lang="en-US" altLang="zh-CN" sz="1390" dirty="0" err="1"/>
                  <a:t>dest</a:t>
                </a:r>
                <a:r>
                  <a:rPr lang="en-US" altLang="zh-CN" sz="1390" dirty="0"/>
                  <a:t>: F</a:t>
                </a:r>
                <a:endParaRPr lang="en-US" altLang="zh-CN" sz="1390" dirty="0"/>
              </a:p>
              <a:p>
                <a:endParaRPr lang="en-US" altLang="zh-CN" sz="1390" dirty="0"/>
              </a:p>
              <a:p>
                <a:endParaRPr lang="en-US" altLang="zh-CN" sz="1390" dirty="0"/>
              </a:p>
              <a:p>
                <a:r>
                  <a:rPr lang="en-US" altLang="zh-CN" sz="1390" dirty="0"/>
                  <a:t>data</a:t>
                </a:r>
                <a:endParaRPr lang="en-US" altLang="zh-CN" sz="1390" dirty="0"/>
              </a:p>
            </p:txBody>
          </p:sp>
        </p:grpSp>
      </p:grpSp>
      <p:grpSp>
        <p:nvGrpSpPr>
          <p:cNvPr id="35" name="Group 354"/>
          <p:cNvGrpSpPr/>
          <p:nvPr/>
        </p:nvGrpSpPr>
        <p:grpSpPr bwMode="auto">
          <a:xfrm>
            <a:off x="5542819" y="3105150"/>
            <a:ext cx="1184010" cy="3316808"/>
            <a:chOff x="3503" y="2128"/>
            <a:chExt cx="750" cy="2101"/>
          </a:xfrm>
        </p:grpSpPr>
        <p:sp>
          <p:nvSpPr>
            <p:cNvPr id="36" name="Line 196"/>
            <p:cNvSpPr>
              <a:spLocks noChangeShapeType="1"/>
            </p:cNvSpPr>
            <p:nvPr/>
          </p:nvSpPr>
          <p:spPr bwMode="auto">
            <a:xfrm>
              <a:off x="3627" y="2128"/>
              <a:ext cx="43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sp>
          <p:nvSpPr>
            <p:cNvPr id="37" name="Text Box 210"/>
            <p:cNvSpPr txBox="1">
              <a:spLocks noChangeArrowheads="1"/>
            </p:cNvSpPr>
            <p:nvPr/>
          </p:nvSpPr>
          <p:spPr bwMode="auto">
            <a:xfrm>
              <a:off x="3503" y="3775"/>
              <a:ext cx="75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590"/>
                <a:t>B-to-C:</a:t>
              </a:r>
              <a:endParaRPr lang="en-US" altLang="zh-CN" sz="1590"/>
            </a:p>
            <a:p>
              <a:pPr algn="ctr">
                <a:lnSpc>
                  <a:spcPct val="85000"/>
                </a:lnSpc>
              </a:pPr>
              <a:r>
                <a:rPr lang="en-US" altLang="zh-CN" sz="1590"/>
                <a:t>IPv6 inside</a:t>
              </a:r>
              <a:endParaRPr lang="en-US" altLang="zh-CN" sz="1590"/>
            </a:p>
            <a:p>
              <a:pPr algn="ctr">
                <a:lnSpc>
                  <a:spcPct val="85000"/>
                </a:lnSpc>
              </a:pPr>
              <a:r>
                <a:rPr lang="en-US" altLang="zh-CN" sz="1590"/>
                <a:t>IPv4</a:t>
              </a:r>
              <a:endParaRPr lang="en-US" altLang="zh-CN" sz="1590"/>
            </a:p>
          </p:txBody>
        </p:sp>
        <p:sp>
          <p:nvSpPr>
            <p:cNvPr id="38" name="Line 211"/>
            <p:cNvSpPr>
              <a:spLocks noChangeShapeType="1"/>
            </p:cNvSpPr>
            <p:nvPr/>
          </p:nvSpPr>
          <p:spPr bwMode="auto">
            <a:xfrm>
              <a:off x="3883" y="3640"/>
              <a:ext cx="0" cy="116"/>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sz="1790"/>
            </a:p>
          </p:txBody>
        </p:sp>
        <p:grpSp>
          <p:nvGrpSpPr>
            <p:cNvPr id="39" name="Group 217"/>
            <p:cNvGrpSpPr/>
            <p:nvPr/>
          </p:nvGrpSpPr>
          <p:grpSpPr bwMode="auto">
            <a:xfrm>
              <a:off x="3521" y="2220"/>
              <a:ext cx="620" cy="1388"/>
              <a:chOff x="441" y="2082"/>
              <a:chExt cx="620" cy="1388"/>
            </a:xfrm>
          </p:grpSpPr>
          <p:sp>
            <p:nvSpPr>
              <p:cNvPr id="40" name="Rectangle 218"/>
              <p:cNvSpPr>
                <a:spLocks noChangeArrowheads="1"/>
              </p:cNvSpPr>
              <p:nvPr/>
            </p:nvSpPr>
            <p:spPr bwMode="auto">
              <a:xfrm>
                <a:off x="478" y="2088"/>
                <a:ext cx="583" cy="1382"/>
              </a:xfrm>
              <a:prstGeom prst="rect">
                <a:avLst/>
              </a:prstGeom>
              <a:solidFill>
                <a:srgbClr val="CC0000"/>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grpSp>
            <p:nvGrpSpPr>
              <p:cNvPr id="41" name="Group 219"/>
              <p:cNvGrpSpPr/>
              <p:nvPr/>
            </p:nvGrpSpPr>
            <p:grpSpPr bwMode="auto">
              <a:xfrm>
                <a:off x="499" y="2471"/>
                <a:ext cx="494" cy="908"/>
                <a:chOff x="4869" y="143"/>
                <a:chExt cx="494" cy="908"/>
              </a:xfrm>
            </p:grpSpPr>
            <p:sp>
              <p:nvSpPr>
                <p:cNvPr id="43" name="Rectangle 220"/>
                <p:cNvSpPr>
                  <a:spLocks noChangeArrowheads="1"/>
                </p:cNvSpPr>
                <p:nvPr/>
              </p:nvSpPr>
              <p:spPr bwMode="auto">
                <a:xfrm>
                  <a:off x="4893" y="143"/>
                  <a:ext cx="462" cy="908"/>
                </a:xfrm>
                <a:prstGeom prst="rect">
                  <a:avLst/>
                </a:prstGeom>
                <a:solidFill>
                  <a:srgbClr val="66CCFF"/>
                </a:solidFill>
                <a:ln w="9525">
                  <a:solidFill>
                    <a:schemeClr val="tx1"/>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sp>
              <p:nvSpPr>
                <p:cNvPr id="44" name="Text Box 221"/>
                <p:cNvSpPr txBox="1">
                  <a:spLocks noChangeArrowheads="1"/>
                </p:cNvSpPr>
                <p:nvPr/>
              </p:nvSpPr>
              <p:spPr bwMode="auto">
                <a:xfrm>
                  <a:off x="4869" y="161"/>
                  <a:ext cx="494"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390"/>
                    <a:t>Flow: X</a:t>
                  </a:r>
                  <a:endParaRPr lang="en-US" altLang="zh-CN" sz="1390"/>
                </a:p>
                <a:p>
                  <a:r>
                    <a:rPr lang="en-US" altLang="zh-CN" sz="1390"/>
                    <a:t>Src: A</a:t>
                  </a:r>
                  <a:endParaRPr lang="en-US" altLang="zh-CN" sz="1390"/>
                </a:p>
                <a:p>
                  <a:r>
                    <a:rPr lang="en-US" altLang="zh-CN" sz="1390"/>
                    <a:t>Dest: F</a:t>
                  </a:r>
                  <a:endParaRPr lang="en-US" altLang="zh-CN" sz="1390"/>
                </a:p>
                <a:p>
                  <a:endParaRPr lang="en-US" altLang="zh-CN" sz="1390"/>
                </a:p>
                <a:p>
                  <a:endParaRPr lang="en-US" altLang="zh-CN" sz="1390"/>
                </a:p>
                <a:p>
                  <a:r>
                    <a:rPr lang="en-US" altLang="zh-CN" sz="1390"/>
                    <a:t>data</a:t>
                  </a:r>
                  <a:endParaRPr lang="en-US" altLang="zh-CN" sz="1390"/>
                </a:p>
              </p:txBody>
            </p:sp>
          </p:grpSp>
          <p:sp>
            <p:nvSpPr>
              <p:cNvPr id="42" name="Text Box 222"/>
              <p:cNvSpPr txBox="1">
                <a:spLocks noChangeArrowheads="1"/>
              </p:cNvSpPr>
              <p:nvPr/>
            </p:nvSpPr>
            <p:spPr bwMode="auto">
              <a:xfrm>
                <a:off x="441" y="2082"/>
                <a:ext cx="5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solidFill>
                      <a:schemeClr val="bg1"/>
                    </a:solidFill>
                  </a:rPr>
                  <a:t>src:B</a:t>
                </a:r>
                <a:endParaRPr lang="en-US" altLang="zh-CN" sz="1790">
                  <a:solidFill>
                    <a:schemeClr val="bg1"/>
                  </a:solidFill>
                </a:endParaRPr>
              </a:p>
              <a:p>
                <a:r>
                  <a:rPr lang="en-US" altLang="zh-CN" sz="1790">
                    <a:solidFill>
                      <a:schemeClr val="bg1"/>
                    </a:solidFill>
                  </a:rPr>
                  <a:t>dest: E</a:t>
                </a:r>
                <a:endParaRPr lang="en-US" altLang="zh-CN" sz="1790">
                  <a:solidFill>
                    <a:schemeClr val="bg1"/>
                  </a:solidFill>
                </a:endParaRPr>
              </a:p>
            </p:txBody>
          </p:sp>
        </p:grpSp>
      </p:grpSp>
      <p:sp>
        <p:nvSpPr>
          <p:cNvPr id="45" name="Text Box 224"/>
          <p:cNvSpPr txBox="1">
            <a:spLocks noChangeArrowheads="1"/>
          </p:cNvSpPr>
          <p:nvPr/>
        </p:nvSpPr>
        <p:spPr bwMode="auto">
          <a:xfrm>
            <a:off x="477272" y="1230336"/>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000" dirty="0" smtClean="0">
                <a:latin typeface="+mn-ea"/>
                <a:ea typeface="+mn-ea"/>
              </a:rPr>
              <a:t>物理结构</a:t>
            </a:r>
            <a:r>
              <a:rPr lang="en-US" altLang="zh-CN" sz="2000" dirty="0" smtClean="0">
                <a:latin typeface="+mn-ea"/>
                <a:ea typeface="+mn-ea"/>
              </a:rPr>
              <a:t>:</a:t>
            </a:r>
            <a:endParaRPr lang="en-US" altLang="zh-CN" sz="2000" dirty="0">
              <a:latin typeface="+mn-ea"/>
              <a:ea typeface="+mn-ea"/>
            </a:endParaRPr>
          </a:p>
        </p:txBody>
      </p:sp>
      <p:sp>
        <p:nvSpPr>
          <p:cNvPr id="46" name="Line 225"/>
          <p:cNvSpPr>
            <a:spLocks noChangeShapeType="1"/>
          </p:cNvSpPr>
          <p:nvPr/>
        </p:nvSpPr>
        <p:spPr bwMode="auto">
          <a:xfrm flipV="1">
            <a:off x="3886782" y="1500290"/>
            <a:ext cx="231276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790"/>
          </a:p>
        </p:txBody>
      </p:sp>
      <p:grpSp>
        <p:nvGrpSpPr>
          <p:cNvPr id="47" name="Group 228"/>
          <p:cNvGrpSpPr/>
          <p:nvPr/>
        </p:nvGrpSpPr>
        <p:grpSpPr bwMode="auto">
          <a:xfrm>
            <a:off x="4219885" y="1336108"/>
            <a:ext cx="689883" cy="336258"/>
            <a:chOff x="4396" y="1245"/>
            <a:chExt cx="672" cy="248"/>
          </a:xfrm>
        </p:grpSpPr>
        <p:sp>
          <p:nvSpPr>
            <p:cNvPr id="48"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49"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50"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51" name="Group 232"/>
            <p:cNvGrpSpPr/>
            <p:nvPr/>
          </p:nvGrpSpPr>
          <p:grpSpPr bwMode="auto">
            <a:xfrm>
              <a:off x="4530" y="1287"/>
              <a:ext cx="377" cy="75"/>
              <a:chOff x="2468" y="1332"/>
              <a:chExt cx="310" cy="60"/>
            </a:xfrm>
          </p:grpSpPr>
          <p:sp>
            <p:nvSpPr>
              <p:cNvPr id="54" name="Freeform 23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ln>
            </p:spPr>
            <p:txBody>
              <a:bodyPr/>
              <a:lstStyle/>
              <a:p>
                <a:endParaRPr lang="zh-CN" altLang="en-US" sz="1790"/>
              </a:p>
            </p:txBody>
          </p:sp>
          <p:sp>
            <p:nvSpPr>
              <p:cNvPr id="55" name="Freeform 23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ln>
            </p:spPr>
            <p:txBody>
              <a:bodyPr/>
              <a:lstStyle/>
              <a:p>
                <a:endParaRPr lang="zh-CN" altLang="en-US" sz="1790"/>
              </a:p>
            </p:txBody>
          </p:sp>
        </p:grpSp>
        <p:sp>
          <p:nvSpPr>
            <p:cNvPr id="52" name="Line 235"/>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53" name="Line 236"/>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56" name="Group 237"/>
          <p:cNvGrpSpPr/>
          <p:nvPr/>
        </p:nvGrpSpPr>
        <p:grpSpPr bwMode="auto">
          <a:xfrm>
            <a:off x="2164442" y="995114"/>
            <a:ext cx="1719183" cy="962996"/>
            <a:chOff x="1363" y="1403"/>
            <a:chExt cx="1089" cy="610"/>
          </a:xfrm>
        </p:grpSpPr>
        <p:sp>
          <p:nvSpPr>
            <p:cNvPr id="57" name="Text Box 238"/>
            <p:cNvSpPr txBox="1">
              <a:spLocks noChangeArrowheads="1"/>
            </p:cNvSpPr>
            <p:nvPr/>
          </p:nvSpPr>
          <p:spPr bwMode="auto">
            <a:xfrm>
              <a:off x="1462" y="1403"/>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A</a:t>
              </a:r>
              <a:endParaRPr lang="en-US" altLang="zh-CN" sz="1790"/>
            </a:p>
          </p:txBody>
        </p:sp>
        <p:sp>
          <p:nvSpPr>
            <p:cNvPr id="58" name="Text Box 239"/>
            <p:cNvSpPr txBox="1">
              <a:spLocks noChangeArrowheads="1"/>
            </p:cNvSpPr>
            <p:nvPr/>
          </p:nvSpPr>
          <p:spPr bwMode="auto">
            <a:xfrm>
              <a:off x="2121" y="1406"/>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B</a:t>
              </a:r>
              <a:endParaRPr lang="en-US" altLang="zh-CN" sz="1790"/>
            </a:p>
          </p:txBody>
        </p:sp>
        <p:sp>
          <p:nvSpPr>
            <p:cNvPr id="59" name="Line 240"/>
            <p:cNvSpPr>
              <a:spLocks noChangeShapeType="1"/>
            </p:cNvSpPr>
            <p:nvPr/>
          </p:nvSpPr>
          <p:spPr bwMode="auto">
            <a:xfrm flipV="1">
              <a:off x="1803" y="1729"/>
              <a:ext cx="2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790"/>
            </a:p>
          </p:txBody>
        </p:sp>
        <p:sp>
          <p:nvSpPr>
            <p:cNvPr id="60" name="Text Box 241"/>
            <p:cNvSpPr txBox="1">
              <a:spLocks noChangeArrowheads="1"/>
            </p:cNvSpPr>
            <p:nvPr/>
          </p:nvSpPr>
          <p:spPr bwMode="auto">
            <a:xfrm>
              <a:off x="1386" y="1798"/>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sp>
          <p:nvSpPr>
            <p:cNvPr id="61" name="Text Box 242"/>
            <p:cNvSpPr txBox="1">
              <a:spLocks noChangeArrowheads="1"/>
            </p:cNvSpPr>
            <p:nvPr/>
          </p:nvSpPr>
          <p:spPr bwMode="auto">
            <a:xfrm>
              <a:off x="2045" y="1799"/>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grpSp>
          <p:nvGrpSpPr>
            <p:cNvPr id="62" name="Group 243"/>
            <p:cNvGrpSpPr/>
            <p:nvPr/>
          </p:nvGrpSpPr>
          <p:grpSpPr bwMode="auto">
            <a:xfrm>
              <a:off x="1363" y="1621"/>
              <a:ext cx="437" cy="213"/>
              <a:chOff x="4396" y="1245"/>
              <a:chExt cx="672" cy="248"/>
            </a:xfrm>
          </p:grpSpPr>
          <p:sp>
            <p:nvSpPr>
              <p:cNvPr id="7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7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7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75" name="Group 247"/>
              <p:cNvGrpSpPr/>
              <p:nvPr/>
            </p:nvGrpSpPr>
            <p:grpSpPr bwMode="auto">
              <a:xfrm>
                <a:off x="4530" y="1287"/>
                <a:ext cx="377" cy="75"/>
                <a:chOff x="2468" y="1332"/>
                <a:chExt cx="310" cy="60"/>
              </a:xfrm>
            </p:grpSpPr>
            <p:sp>
              <p:nvSpPr>
                <p:cNvPr id="78" name="Freeform 24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79" name="Freeform 24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76" name="Line 250"/>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77" name="Line 251"/>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63" name="Group 252"/>
            <p:cNvGrpSpPr/>
            <p:nvPr/>
          </p:nvGrpSpPr>
          <p:grpSpPr bwMode="auto">
            <a:xfrm>
              <a:off x="2015" y="1617"/>
              <a:ext cx="437" cy="213"/>
              <a:chOff x="4396" y="1245"/>
              <a:chExt cx="672" cy="248"/>
            </a:xfrm>
          </p:grpSpPr>
          <p:sp>
            <p:nvSpPr>
              <p:cNvPr id="6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6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6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67" name="Group 256"/>
              <p:cNvGrpSpPr/>
              <p:nvPr/>
            </p:nvGrpSpPr>
            <p:grpSpPr bwMode="auto">
              <a:xfrm>
                <a:off x="4530" y="1287"/>
                <a:ext cx="377" cy="75"/>
                <a:chOff x="2468" y="1332"/>
                <a:chExt cx="310" cy="60"/>
              </a:xfrm>
            </p:grpSpPr>
            <p:sp>
              <p:nvSpPr>
                <p:cNvPr id="70" name="Freeform 25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71" name="Freeform 25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68" name="Line 259"/>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69" name="Line 260"/>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grpSp>
        <p:nvGrpSpPr>
          <p:cNvPr id="80" name="Group 261"/>
          <p:cNvGrpSpPr/>
          <p:nvPr/>
        </p:nvGrpSpPr>
        <p:grpSpPr bwMode="auto">
          <a:xfrm>
            <a:off x="5179722" y="1339266"/>
            <a:ext cx="689883" cy="336258"/>
            <a:chOff x="4396" y="1245"/>
            <a:chExt cx="672" cy="248"/>
          </a:xfrm>
        </p:grpSpPr>
        <p:sp>
          <p:nvSpPr>
            <p:cNvPr id="81"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82"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83"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84" name="Group 265"/>
            <p:cNvGrpSpPr/>
            <p:nvPr/>
          </p:nvGrpSpPr>
          <p:grpSpPr bwMode="auto">
            <a:xfrm>
              <a:off x="4530" y="1287"/>
              <a:ext cx="377" cy="75"/>
              <a:chOff x="2468" y="1332"/>
              <a:chExt cx="310" cy="60"/>
            </a:xfrm>
          </p:grpSpPr>
          <p:sp>
            <p:nvSpPr>
              <p:cNvPr id="87" name="Freeform 26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ln>
            </p:spPr>
            <p:txBody>
              <a:bodyPr/>
              <a:lstStyle/>
              <a:p>
                <a:endParaRPr lang="zh-CN" altLang="en-US" sz="1790"/>
              </a:p>
            </p:txBody>
          </p:sp>
          <p:sp>
            <p:nvSpPr>
              <p:cNvPr id="88" name="Freeform 26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ln>
            </p:spPr>
            <p:txBody>
              <a:bodyPr/>
              <a:lstStyle/>
              <a:p>
                <a:endParaRPr lang="zh-CN" altLang="en-US" sz="1790"/>
              </a:p>
            </p:txBody>
          </p:sp>
        </p:grpSp>
        <p:sp>
          <p:nvSpPr>
            <p:cNvPr id="85" name="Line 268"/>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86" name="Line 269"/>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89" name="Group 270"/>
          <p:cNvGrpSpPr/>
          <p:nvPr/>
        </p:nvGrpSpPr>
        <p:grpSpPr bwMode="auto">
          <a:xfrm>
            <a:off x="6180605" y="996690"/>
            <a:ext cx="1659193" cy="956680"/>
            <a:chOff x="3907" y="1404"/>
            <a:chExt cx="1051" cy="606"/>
          </a:xfrm>
        </p:grpSpPr>
        <p:sp>
          <p:nvSpPr>
            <p:cNvPr id="90" name="Text Box 271"/>
            <p:cNvSpPr txBox="1">
              <a:spLocks noChangeArrowheads="1"/>
            </p:cNvSpPr>
            <p:nvPr/>
          </p:nvSpPr>
          <p:spPr bwMode="auto">
            <a:xfrm>
              <a:off x="4012" y="1404"/>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E</a:t>
              </a:r>
              <a:endParaRPr lang="en-US" altLang="zh-CN" sz="1790"/>
            </a:p>
          </p:txBody>
        </p:sp>
        <p:sp>
          <p:nvSpPr>
            <p:cNvPr id="91" name="Line 272"/>
            <p:cNvSpPr>
              <a:spLocks noChangeShapeType="1"/>
            </p:cNvSpPr>
            <p:nvPr/>
          </p:nvSpPr>
          <p:spPr bwMode="auto">
            <a:xfrm flipV="1">
              <a:off x="4352" y="1717"/>
              <a:ext cx="2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790"/>
            </a:p>
          </p:txBody>
        </p:sp>
        <p:sp>
          <p:nvSpPr>
            <p:cNvPr id="92" name="Text Box 273"/>
            <p:cNvSpPr txBox="1">
              <a:spLocks noChangeArrowheads="1"/>
            </p:cNvSpPr>
            <p:nvPr/>
          </p:nvSpPr>
          <p:spPr bwMode="auto">
            <a:xfrm>
              <a:off x="3951" y="1794"/>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sp>
          <p:nvSpPr>
            <p:cNvPr id="93" name="Text Box 274"/>
            <p:cNvSpPr txBox="1">
              <a:spLocks noChangeArrowheads="1"/>
            </p:cNvSpPr>
            <p:nvPr/>
          </p:nvSpPr>
          <p:spPr bwMode="auto">
            <a:xfrm>
              <a:off x="4569" y="1796"/>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grpSp>
          <p:nvGrpSpPr>
            <p:cNvPr id="94" name="Group 275"/>
            <p:cNvGrpSpPr/>
            <p:nvPr/>
          </p:nvGrpSpPr>
          <p:grpSpPr bwMode="auto">
            <a:xfrm>
              <a:off x="3907" y="1621"/>
              <a:ext cx="437" cy="213"/>
              <a:chOff x="4396" y="1245"/>
              <a:chExt cx="672" cy="248"/>
            </a:xfrm>
          </p:grpSpPr>
          <p:sp>
            <p:nvSpPr>
              <p:cNvPr id="10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10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10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08" name="Group 279"/>
              <p:cNvGrpSpPr/>
              <p:nvPr/>
            </p:nvGrpSpPr>
            <p:grpSpPr bwMode="auto">
              <a:xfrm>
                <a:off x="4530" y="1287"/>
                <a:ext cx="377" cy="75"/>
                <a:chOff x="2468" y="1332"/>
                <a:chExt cx="310" cy="60"/>
              </a:xfrm>
            </p:grpSpPr>
            <p:sp>
              <p:nvSpPr>
                <p:cNvPr id="111" name="Freeform 28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12" name="Freeform 28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09" name="Line 282"/>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10" name="Line 283"/>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95" name="Group 284"/>
            <p:cNvGrpSpPr/>
            <p:nvPr/>
          </p:nvGrpSpPr>
          <p:grpSpPr bwMode="auto">
            <a:xfrm>
              <a:off x="4521" y="1619"/>
              <a:ext cx="437" cy="213"/>
              <a:chOff x="4396" y="1245"/>
              <a:chExt cx="672" cy="248"/>
            </a:xfrm>
          </p:grpSpPr>
          <p:sp>
            <p:nvSpPr>
              <p:cNvPr id="9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9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9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00" name="Group 288"/>
              <p:cNvGrpSpPr/>
              <p:nvPr/>
            </p:nvGrpSpPr>
            <p:grpSpPr bwMode="auto">
              <a:xfrm>
                <a:off x="4530" y="1287"/>
                <a:ext cx="377" cy="75"/>
                <a:chOff x="2468" y="1332"/>
                <a:chExt cx="310" cy="60"/>
              </a:xfrm>
            </p:grpSpPr>
            <p:sp>
              <p:nvSpPr>
                <p:cNvPr id="103" name="Freeform 28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04" name="Freeform 29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01" name="Line 291"/>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02" name="Line 292"/>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sp>
          <p:nvSpPr>
            <p:cNvPr id="96" name="Text Box 29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F</a:t>
              </a:r>
              <a:endParaRPr lang="en-US" altLang="zh-CN" sz="1790"/>
            </a:p>
          </p:txBody>
        </p:sp>
      </p:grpSp>
      <p:sp>
        <p:nvSpPr>
          <p:cNvPr id="113" name="Text Box 294"/>
          <p:cNvSpPr txBox="1">
            <a:spLocks noChangeArrowheads="1"/>
          </p:cNvSpPr>
          <p:nvPr/>
        </p:nvSpPr>
        <p:spPr bwMode="auto">
          <a:xfrm>
            <a:off x="4374595" y="990376"/>
            <a:ext cx="347310" cy="36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C</a:t>
            </a:r>
            <a:endParaRPr lang="en-US" altLang="zh-CN" sz="1790"/>
          </a:p>
        </p:txBody>
      </p:sp>
      <p:sp>
        <p:nvSpPr>
          <p:cNvPr id="114" name="Text Box 295"/>
          <p:cNvSpPr txBox="1">
            <a:spLocks noChangeArrowheads="1"/>
          </p:cNvSpPr>
          <p:nvPr/>
        </p:nvSpPr>
        <p:spPr bwMode="auto">
          <a:xfrm>
            <a:off x="5345483" y="993534"/>
            <a:ext cx="347310" cy="36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D</a:t>
            </a:r>
            <a:endParaRPr lang="en-US" altLang="zh-CN" sz="1790"/>
          </a:p>
        </p:txBody>
      </p:sp>
      <p:grpSp>
        <p:nvGrpSpPr>
          <p:cNvPr id="115" name="Group 296"/>
          <p:cNvGrpSpPr/>
          <p:nvPr/>
        </p:nvGrpSpPr>
        <p:grpSpPr bwMode="auto">
          <a:xfrm>
            <a:off x="468940" y="1962150"/>
            <a:ext cx="7377174" cy="977203"/>
            <a:chOff x="289" y="766"/>
            <a:chExt cx="4673" cy="619"/>
          </a:xfrm>
        </p:grpSpPr>
        <p:sp>
          <p:nvSpPr>
            <p:cNvPr id="116" name="Rectangle 297"/>
            <p:cNvSpPr>
              <a:spLocks noChangeArrowheads="1"/>
            </p:cNvSpPr>
            <p:nvPr/>
          </p:nvSpPr>
          <p:spPr bwMode="auto">
            <a:xfrm>
              <a:off x="2424" y="1085"/>
              <a:ext cx="1515" cy="42"/>
            </a:xfrm>
            <a:prstGeom prst="rect">
              <a:avLst/>
            </a:prstGeom>
            <a:solidFill>
              <a:srgbClr val="CC0000"/>
            </a:solidFill>
            <a:ln w="9525">
              <a:solidFill>
                <a:srgbClr val="CC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1790"/>
            </a:p>
          </p:txBody>
        </p:sp>
        <p:sp>
          <p:nvSpPr>
            <p:cNvPr id="117" name="Text Box 298"/>
            <p:cNvSpPr txBox="1">
              <a:spLocks noChangeArrowheads="1"/>
            </p:cNvSpPr>
            <p:nvPr/>
          </p:nvSpPr>
          <p:spPr bwMode="auto">
            <a:xfrm>
              <a:off x="289" y="979"/>
              <a:ext cx="84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000" dirty="0" smtClean="0">
                  <a:latin typeface="+mn-ea"/>
                  <a:ea typeface="+mn-ea"/>
                </a:rPr>
                <a:t>逻辑结构</a:t>
              </a:r>
              <a:r>
                <a:rPr lang="en-US" altLang="zh-CN" sz="2000" dirty="0" smtClean="0">
                  <a:latin typeface="+mn-ea"/>
                  <a:ea typeface="+mn-ea"/>
                </a:rPr>
                <a:t>:</a:t>
              </a:r>
              <a:endParaRPr lang="en-US" altLang="zh-CN" sz="2000" dirty="0">
                <a:latin typeface="+mn-ea"/>
                <a:ea typeface="+mn-ea"/>
              </a:endParaRPr>
            </a:p>
          </p:txBody>
        </p:sp>
        <p:sp>
          <p:nvSpPr>
            <p:cNvPr id="118" name="Text Box 299"/>
            <p:cNvSpPr txBox="1">
              <a:spLocks noChangeArrowheads="1"/>
            </p:cNvSpPr>
            <p:nvPr/>
          </p:nvSpPr>
          <p:spPr bwMode="auto">
            <a:xfrm>
              <a:off x="2487" y="766"/>
              <a:ext cx="147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590" i="1">
                  <a:solidFill>
                    <a:srgbClr val="CC0000"/>
                  </a:solidFill>
                </a:rPr>
                <a:t>IPv4 tunnel </a:t>
              </a:r>
              <a:endParaRPr lang="en-US" altLang="zh-CN" sz="1590" i="1">
                <a:solidFill>
                  <a:srgbClr val="CC0000"/>
                </a:solidFill>
              </a:endParaRPr>
            </a:p>
            <a:p>
              <a:pPr algn="ctr">
                <a:lnSpc>
                  <a:spcPct val="85000"/>
                </a:lnSpc>
              </a:pPr>
              <a:r>
                <a:rPr lang="en-US" altLang="zh-CN" sz="1590" i="1">
                  <a:solidFill>
                    <a:srgbClr val="CC0000"/>
                  </a:solidFill>
                </a:rPr>
                <a:t>connecting IPv6 routers</a:t>
              </a:r>
              <a:endParaRPr lang="en-US" altLang="zh-CN" sz="1590" i="1">
                <a:solidFill>
                  <a:srgbClr val="CC0000"/>
                </a:solidFill>
              </a:endParaRPr>
            </a:p>
          </p:txBody>
        </p:sp>
        <p:grpSp>
          <p:nvGrpSpPr>
            <p:cNvPr id="119" name="Group 300"/>
            <p:cNvGrpSpPr/>
            <p:nvPr/>
          </p:nvGrpSpPr>
          <p:grpSpPr bwMode="auto">
            <a:xfrm>
              <a:off x="3911" y="779"/>
              <a:ext cx="1051" cy="606"/>
              <a:chOff x="3907" y="1404"/>
              <a:chExt cx="1051" cy="606"/>
            </a:xfrm>
          </p:grpSpPr>
          <p:sp>
            <p:nvSpPr>
              <p:cNvPr id="144" name="Text Box 301"/>
              <p:cNvSpPr txBox="1">
                <a:spLocks noChangeArrowheads="1"/>
              </p:cNvSpPr>
              <p:nvPr/>
            </p:nvSpPr>
            <p:spPr bwMode="auto">
              <a:xfrm>
                <a:off x="4012" y="1404"/>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E</a:t>
                </a:r>
                <a:endParaRPr lang="en-US" altLang="zh-CN" sz="1790"/>
              </a:p>
            </p:txBody>
          </p:sp>
          <p:sp>
            <p:nvSpPr>
              <p:cNvPr id="145" name="Line 302"/>
              <p:cNvSpPr>
                <a:spLocks noChangeShapeType="1"/>
              </p:cNvSpPr>
              <p:nvPr/>
            </p:nvSpPr>
            <p:spPr bwMode="auto">
              <a:xfrm flipV="1">
                <a:off x="4352" y="1717"/>
                <a:ext cx="2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790"/>
              </a:p>
            </p:txBody>
          </p:sp>
          <p:sp>
            <p:nvSpPr>
              <p:cNvPr id="146" name="Text Box 303"/>
              <p:cNvSpPr txBox="1">
                <a:spLocks noChangeArrowheads="1"/>
              </p:cNvSpPr>
              <p:nvPr/>
            </p:nvSpPr>
            <p:spPr bwMode="auto">
              <a:xfrm>
                <a:off x="3951" y="1794"/>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sp>
            <p:nvSpPr>
              <p:cNvPr id="147" name="Text Box 304"/>
              <p:cNvSpPr txBox="1">
                <a:spLocks noChangeArrowheads="1"/>
              </p:cNvSpPr>
              <p:nvPr/>
            </p:nvSpPr>
            <p:spPr bwMode="auto">
              <a:xfrm>
                <a:off x="4569" y="1796"/>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grpSp>
            <p:nvGrpSpPr>
              <p:cNvPr id="148" name="Group 305"/>
              <p:cNvGrpSpPr/>
              <p:nvPr/>
            </p:nvGrpSpPr>
            <p:grpSpPr bwMode="auto">
              <a:xfrm>
                <a:off x="3907" y="1621"/>
                <a:ext cx="437" cy="213"/>
                <a:chOff x="4396" y="1245"/>
                <a:chExt cx="672" cy="248"/>
              </a:xfrm>
            </p:grpSpPr>
            <p:sp>
              <p:nvSpPr>
                <p:cNvPr id="15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16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16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62" name="Group 309"/>
                <p:cNvGrpSpPr/>
                <p:nvPr/>
              </p:nvGrpSpPr>
              <p:grpSpPr bwMode="auto">
                <a:xfrm>
                  <a:off x="4530" y="1287"/>
                  <a:ext cx="377" cy="75"/>
                  <a:chOff x="2468" y="1332"/>
                  <a:chExt cx="310" cy="60"/>
                </a:xfrm>
              </p:grpSpPr>
              <p:sp>
                <p:nvSpPr>
                  <p:cNvPr id="165" name="Freeform 31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66" name="Freeform 31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63" name="Line 312"/>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64" name="Line 313"/>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149" name="Group 314"/>
              <p:cNvGrpSpPr/>
              <p:nvPr/>
            </p:nvGrpSpPr>
            <p:grpSpPr bwMode="auto">
              <a:xfrm>
                <a:off x="4521" y="1619"/>
                <a:ext cx="437" cy="213"/>
                <a:chOff x="4396" y="1245"/>
                <a:chExt cx="672" cy="248"/>
              </a:xfrm>
            </p:grpSpPr>
            <p:sp>
              <p:nvSpPr>
                <p:cNvPr id="15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15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15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54" name="Group 318"/>
                <p:cNvGrpSpPr/>
                <p:nvPr/>
              </p:nvGrpSpPr>
              <p:grpSpPr bwMode="auto">
                <a:xfrm>
                  <a:off x="4530" y="1287"/>
                  <a:ext cx="377" cy="75"/>
                  <a:chOff x="2468" y="1332"/>
                  <a:chExt cx="310" cy="60"/>
                </a:xfrm>
              </p:grpSpPr>
              <p:sp>
                <p:nvSpPr>
                  <p:cNvPr id="157" name="Freeform 31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58" name="Freeform 32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55" name="Line 321"/>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56" name="Line 322"/>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sp>
            <p:nvSpPr>
              <p:cNvPr id="150" name="Text Box 32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F</a:t>
                </a:r>
                <a:endParaRPr lang="en-US" altLang="zh-CN" sz="1790"/>
              </a:p>
            </p:txBody>
          </p:sp>
        </p:grpSp>
        <p:grpSp>
          <p:nvGrpSpPr>
            <p:cNvPr id="120" name="Group 324"/>
            <p:cNvGrpSpPr/>
            <p:nvPr/>
          </p:nvGrpSpPr>
          <p:grpSpPr bwMode="auto">
            <a:xfrm>
              <a:off x="1361" y="771"/>
              <a:ext cx="1089" cy="610"/>
              <a:chOff x="1363" y="1403"/>
              <a:chExt cx="1089" cy="610"/>
            </a:xfrm>
          </p:grpSpPr>
          <p:sp>
            <p:nvSpPr>
              <p:cNvPr id="121" name="Text Box 325"/>
              <p:cNvSpPr txBox="1">
                <a:spLocks noChangeArrowheads="1"/>
              </p:cNvSpPr>
              <p:nvPr/>
            </p:nvSpPr>
            <p:spPr bwMode="auto">
              <a:xfrm>
                <a:off x="1462" y="1403"/>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A</a:t>
                </a:r>
                <a:endParaRPr lang="en-US" altLang="zh-CN" sz="1790"/>
              </a:p>
            </p:txBody>
          </p:sp>
          <p:sp>
            <p:nvSpPr>
              <p:cNvPr id="122" name="Text Box 326"/>
              <p:cNvSpPr txBox="1">
                <a:spLocks noChangeArrowheads="1"/>
              </p:cNvSpPr>
              <p:nvPr/>
            </p:nvSpPr>
            <p:spPr bwMode="auto">
              <a:xfrm>
                <a:off x="2121" y="1406"/>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790"/>
                  <a:t>B</a:t>
                </a:r>
                <a:endParaRPr lang="en-US" altLang="zh-CN" sz="1790"/>
              </a:p>
            </p:txBody>
          </p:sp>
          <p:sp>
            <p:nvSpPr>
              <p:cNvPr id="123" name="Line 327"/>
              <p:cNvSpPr>
                <a:spLocks noChangeShapeType="1"/>
              </p:cNvSpPr>
              <p:nvPr/>
            </p:nvSpPr>
            <p:spPr bwMode="auto">
              <a:xfrm flipV="1">
                <a:off x="1803" y="1729"/>
                <a:ext cx="2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sz="1790"/>
              </a:p>
            </p:txBody>
          </p:sp>
          <p:sp>
            <p:nvSpPr>
              <p:cNvPr id="124" name="Text Box 328"/>
              <p:cNvSpPr txBox="1">
                <a:spLocks noChangeArrowheads="1"/>
              </p:cNvSpPr>
              <p:nvPr/>
            </p:nvSpPr>
            <p:spPr bwMode="auto">
              <a:xfrm>
                <a:off x="1386" y="1798"/>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sp>
            <p:nvSpPr>
              <p:cNvPr id="125" name="Text Box 329"/>
              <p:cNvSpPr txBox="1">
                <a:spLocks noChangeArrowheads="1"/>
              </p:cNvSpPr>
              <p:nvPr/>
            </p:nvSpPr>
            <p:spPr bwMode="auto">
              <a:xfrm>
                <a:off x="2045" y="1799"/>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t>IPv6</a:t>
                </a:r>
                <a:endParaRPr lang="en-US" altLang="zh-CN" sz="1590"/>
              </a:p>
            </p:txBody>
          </p:sp>
          <p:grpSp>
            <p:nvGrpSpPr>
              <p:cNvPr id="126" name="Group 330"/>
              <p:cNvGrpSpPr/>
              <p:nvPr/>
            </p:nvGrpSpPr>
            <p:grpSpPr bwMode="auto">
              <a:xfrm>
                <a:off x="1363" y="1621"/>
                <a:ext cx="437" cy="213"/>
                <a:chOff x="4396" y="1245"/>
                <a:chExt cx="672" cy="248"/>
              </a:xfrm>
            </p:grpSpPr>
            <p:sp>
              <p:nvSpPr>
                <p:cNvPr id="13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13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13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39" name="Group 334"/>
                <p:cNvGrpSpPr/>
                <p:nvPr/>
              </p:nvGrpSpPr>
              <p:grpSpPr bwMode="auto">
                <a:xfrm>
                  <a:off x="4530" y="1287"/>
                  <a:ext cx="377" cy="75"/>
                  <a:chOff x="2468" y="1332"/>
                  <a:chExt cx="310" cy="60"/>
                </a:xfrm>
              </p:grpSpPr>
              <p:sp>
                <p:nvSpPr>
                  <p:cNvPr id="142" name="Freeform 33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43" name="Freeform 33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40" name="Line 337"/>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41" name="Line 338"/>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nvGrpSpPr>
              <p:cNvPr id="127" name="Group 339"/>
              <p:cNvGrpSpPr/>
              <p:nvPr/>
            </p:nvGrpSpPr>
            <p:grpSpPr bwMode="auto">
              <a:xfrm>
                <a:off x="2015" y="1617"/>
                <a:ext cx="437" cy="213"/>
                <a:chOff x="4396" y="1245"/>
                <a:chExt cx="672" cy="248"/>
              </a:xfrm>
            </p:grpSpPr>
            <p:sp>
              <p:nvSpPr>
                <p:cNvPr id="12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sp>
              <p:nvSpPr>
                <p:cNvPr id="12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385">
                    <a:latin typeface="Times New Roman" panose="02020603050405020304" pitchFamily="18" charset="0"/>
                    <a:cs typeface="Arial" panose="020B0604020202020204" pitchFamily="34" charset="0"/>
                  </a:endParaRPr>
                </a:p>
              </p:txBody>
            </p:sp>
            <p:sp>
              <p:nvSpPr>
                <p:cNvPr id="13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385">
                    <a:latin typeface="Times New Roman" panose="02020603050405020304" pitchFamily="18" charset="0"/>
                    <a:cs typeface="Arial" panose="020B0604020202020204" pitchFamily="34" charset="0"/>
                  </a:endParaRPr>
                </a:p>
              </p:txBody>
            </p:sp>
            <p:grpSp>
              <p:nvGrpSpPr>
                <p:cNvPr id="131" name="Group 343"/>
                <p:cNvGrpSpPr/>
                <p:nvPr/>
              </p:nvGrpSpPr>
              <p:grpSpPr bwMode="auto">
                <a:xfrm>
                  <a:off x="4530" y="1287"/>
                  <a:ext cx="377" cy="75"/>
                  <a:chOff x="2468" y="1332"/>
                  <a:chExt cx="310" cy="60"/>
                </a:xfrm>
              </p:grpSpPr>
              <p:sp>
                <p:nvSpPr>
                  <p:cNvPr id="134" name="Freeform 34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sp>
                <p:nvSpPr>
                  <p:cNvPr id="135" name="Freeform 34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790"/>
                  </a:p>
                </p:txBody>
              </p:sp>
            </p:grpSp>
            <p:sp>
              <p:nvSpPr>
                <p:cNvPr id="132" name="Line 346"/>
                <p:cNvSpPr>
                  <a:spLocks noChangeShapeType="1"/>
                </p:cNvSpPr>
                <p:nvPr/>
              </p:nvSpPr>
              <p:spPr bwMode="auto">
                <a:xfrm>
                  <a:off x="4399" y="1321"/>
                  <a:ext cx="0" cy="10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sp>
              <p:nvSpPr>
                <p:cNvPr id="133" name="Line 347"/>
                <p:cNvSpPr>
                  <a:spLocks noChangeShapeType="1"/>
                </p:cNvSpPr>
                <p:nvPr/>
              </p:nvSpPr>
              <p:spPr bwMode="auto">
                <a:xfrm>
                  <a:off x="5063" y="1327"/>
                  <a:ext cx="0" cy="1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sz="1790"/>
                </a:p>
              </p:txBody>
            </p:sp>
          </p:grpSp>
        </p:grpSp>
      </p:grpSp>
      <p:sp>
        <p:nvSpPr>
          <p:cNvPr id="167" name="Text Box 350"/>
          <p:cNvSpPr txBox="1">
            <a:spLocks noChangeArrowheads="1"/>
          </p:cNvSpPr>
          <p:nvPr/>
        </p:nvSpPr>
        <p:spPr bwMode="auto">
          <a:xfrm>
            <a:off x="4216727" y="1623427"/>
            <a:ext cx="593432" cy="33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solidFill>
                  <a:srgbClr val="CC0000"/>
                </a:solidFill>
              </a:rPr>
              <a:t>IPv4</a:t>
            </a:r>
            <a:endParaRPr lang="en-US" altLang="zh-CN" sz="1590">
              <a:solidFill>
                <a:srgbClr val="CC0000"/>
              </a:solidFill>
            </a:endParaRPr>
          </a:p>
        </p:txBody>
      </p:sp>
      <p:sp>
        <p:nvSpPr>
          <p:cNvPr id="168" name="Text Box 351"/>
          <p:cNvSpPr txBox="1">
            <a:spLocks noChangeArrowheads="1"/>
          </p:cNvSpPr>
          <p:nvPr/>
        </p:nvSpPr>
        <p:spPr bwMode="auto">
          <a:xfrm>
            <a:off x="5204981" y="1625006"/>
            <a:ext cx="593432" cy="33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590">
                <a:solidFill>
                  <a:srgbClr val="CC0000"/>
                </a:solidFill>
              </a:rPr>
              <a:t>IPv4</a:t>
            </a:r>
            <a:endParaRPr lang="en-US" altLang="zh-CN" sz="1590">
              <a:solidFill>
                <a:srgbClr val="CC0000"/>
              </a:solidFill>
            </a:endParaRPr>
          </a:p>
        </p:txBody>
      </p:sp>
      <p:sp>
        <p:nvSpPr>
          <p:cNvPr id="4" name="文本框 3"/>
          <p:cNvSpPr txBox="1"/>
          <p:nvPr/>
        </p:nvSpPr>
        <p:spPr>
          <a:xfrm>
            <a:off x="3901516" y="334079"/>
            <a:ext cx="1415772" cy="461665"/>
          </a:xfrm>
          <a:prstGeom prst="rect">
            <a:avLst/>
          </a:prstGeom>
          <a:noFill/>
        </p:spPr>
        <p:txBody>
          <a:bodyPr wrap="none" rtlCol="0">
            <a:spAutoFit/>
          </a:bodyPr>
          <a:lstStyle/>
          <a:p>
            <a:r>
              <a:rPr lang="zh-CN" altLang="en-US" sz="2400" b="1" dirty="0" smtClean="0">
                <a:latin typeface="微软雅黑" panose="020B0503020204020204" pitchFamily="34" charset="-122"/>
                <a:ea typeface="微软雅黑" panose="020B0503020204020204" pitchFamily="34" charset="-122"/>
              </a:rPr>
              <a:t>隧道技术</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003300"/>
            <a:ext cx="718145" cy="392415"/>
          </a:xfrm>
          <a:prstGeom prst="rect">
            <a:avLst/>
          </a:prstGeom>
          <a:noFill/>
        </p:spPr>
        <p:txBody>
          <a:bodyPr wrap="none" lIns="0" tIns="0" rIns="0" rtlCol="0">
            <a:spAutoFit/>
          </a:bodyPr>
          <a:lstStyle/>
          <a:p>
            <a:pPr defTabSz="0">
              <a:lnSpc>
                <a:spcPts val="2700"/>
              </a:lnSpc>
            </a:pPr>
            <a:r>
              <a:rPr lang="en-US" altLang="zh-CN" sz="2800" u="sng" dirty="0" smtClean="0">
                <a:solidFill>
                  <a:srgbClr val="FF0000"/>
                </a:solidFill>
                <a:latin typeface="黑体" panose="02010609060101010101" pitchFamily="2" charset="-122"/>
                <a:ea typeface="黑体" panose="02010609060101010101" pitchFamily="2" charset="-122"/>
                <a:cs typeface="楷体_GB2312" pitchFamily="18" charset="0"/>
              </a:rPr>
              <a:t>小结</a:t>
            </a:r>
            <a:endParaRPr lang="en-US" altLang="zh-CN" sz="2800" u="sng"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5" name="TextBox 1"/>
          <p:cNvSpPr txBox="1"/>
          <p:nvPr/>
        </p:nvSpPr>
        <p:spPr>
          <a:xfrm>
            <a:off x="901701" y="1581150"/>
            <a:ext cx="7772400" cy="5757987"/>
          </a:xfrm>
          <a:prstGeom prst="rect">
            <a:avLst/>
          </a:prstGeom>
          <a:noFill/>
        </p:spPr>
        <p:txBody>
          <a:bodyPr wrap="square" lIns="0" tIns="0" rIns="0" rtlCol="0">
            <a:spAutoFit/>
          </a:bodyPr>
          <a:lstStyle/>
          <a:p>
            <a:pPr marL="342900" indent="-3429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网络层服务独立于通信子网所采用的技术，使用统一的编址方法（IP地址</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实现跨局域网、城域网与广域网的互联</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地址解析ARP</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Internet的网络层采用IP协议。IP协议是一种不可靠、无连接的协议，它提供是一种</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尽力而为”的服务</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Internet将路由选择协议分为内部网关协议IGP（RIP、OSPF</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与外部网关协议EGP（BGP-4）；</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路由器在网络层实现多个网络互联，第三层交换机可以实现网络层数据分组的快速转发</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ICMP和IGMP</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新的编址方案IPv6。IPv6协议将克服IPv4的局限性，提供更多的IP地址空间，提高了协议效率与安全性</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ts val="2200"/>
              </a:lnSpc>
            </a:pPr>
            <a:endParaRPr lang="en-US" altLang="zh-CN" sz="21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2200"/>
              </a:lnSpc>
            </a:pPr>
            <a:endParaRPr lang="en-US" altLang="zh-CN" sz="21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2700"/>
              </a:lnSpc>
            </a:pPr>
            <a:endParaRPr lang="en-US" altLang="zh-CN" sz="2100" dirty="0" smtClean="0">
              <a:solidFill>
                <a:srgbClr val="33659A"/>
              </a:solidFill>
              <a:latin typeface="华文楷体" pitchFamily="18" charset="0"/>
              <a:ea typeface="黑体" panose="02010609060101010101" pitchFamily="2" charset="-122"/>
              <a:cs typeface="华文楷体"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2" name="圆角矩形 41"/>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19" name="矩形 18"/>
          <p:cNvSpPr/>
          <p:nvPr/>
        </p:nvSpPr>
        <p:spPr>
          <a:xfrm>
            <a:off x="614374" y="1409678"/>
            <a:ext cx="1974529"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点分十进制记</a:t>
            </a:r>
            <a:r>
              <a:rPr lang="zh-CN" altLang="en-US" sz="1995" b="1" dirty="0">
                <a:latin typeface="微软雅黑" panose="020B0503020204020204" pitchFamily="34" charset="-122"/>
                <a:ea typeface="微软雅黑" panose="020B0503020204020204" pitchFamily="34" charset="-122"/>
              </a:rPr>
              <a:t>法</a:t>
            </a:r>
            <a:endParaRPr lang="zh-CN" altLang="en-US" sz="1995" b="1" dirty="0">
              <a:latin typeface="微软雅黑" panose="020B0503020204020204" pitchFamily="34" charset="-122"/>
              <a:ea typeface="微软雅黑" panose="020B0503020204020204" pitchFamily="34" charset="-122"/>
            </a:endParaRPr>
          </a:p>
        </p:txBody>
      </p:sp>
      <p:grpSp>
        <p:nvGrpSpPr>
          <p:cNvPr id="21" name="Group 3"/>
          <p:cNvGrpSpPr/>
          <p:nvPr/>
        </p:nvGrpSpPr>
        <p:grpSpPr bwMode="auto">
          <a:xfrm>
            <a:off x="1744640" y="2103445"/>
            <a:ext cx="5541174" cy="521474"/>
            <a:chOff x="164" y="1142"/>
            <a:chExt cx="5483" cy="516"/>
          </a:xfrm>
        </p:grpSpPr>
        <p:sp>
          <p:nvSpPr>
            <p:cNvPr id="22" name="Rectangle 4"/>
            <p:cNvSpPr>
              <a:spLocks noChangeArrowheads="1"/>
            </p:cNvSpPr>
            <p:nvPr/>
          </p:nvSpPr>
          <p:spPr bwMode="auto">
            <a:xfrm>
              <a:off x="2134" y="1217"/>
              <a:ext cx="3513" cy="410"/>
            </a:xfrm>
            <a:prstGeom prst="rect">
              <a:avLst/>
            </a:prstGeom>
            <a:solidFill>
              <a:srgbClr val="00FF99"/>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1860">
                <a:defRPr/>
              </a:pPr>
              <a:r>
                <a:rPr lang="en-US" altLang="zh-CN" sz="1395" b="1" kern="0" dirty="0">
                  <a:solidFill>
                    <a:sysClr val="windowText" lastClr="000000"/>
                  </a:solidFill>
                  <a:latin typeface="微软雅黑" panose="020B0503020204020204" pitchFamily="34" charset="-122"/>
                  <a:ea typeface="微软雅黑" panose="020B0503020204020204" pitchFamily="34" charset="-122"/>
                </a:rPr>
                <a:t>  10000000000010110000001100011111 </a:t>
              </a:r>
              <a:endParaRPr lang="en-US" altLang="zh-CN" sz="1395"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23" name="Text Box 5"/>
            <p:cNvSpPr txBox="1">
              <a:spLocks noChangeArrowheads="1"/>
            </p:cNvSpPr>
            <p:nvPr/>
          </p:nvSpPr>
          <p:spPr bwMode="auto">
            <a:xfrm>
              <a:off x="164" y="1142"/>
              <a:ext cx="1881"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911860">
                <a:defRPr/>
              </a:pPr>
              <a:r>
                <a:rPr lang="zh-CN" altLang="en-US" sz="1395" b="1" kern="0" dirty="0">
                  <a:solidFill>
                    <a:sysClr val="windowText" lastClr="000000"/>
                  </a:solidFill>
                  <a:latin typeface="微软雅黑" panose="020B0503020204020204" pitchFamily="34" charset="-122"/>
                  <a:ea typeface="微软雅黑" panose="020B0503020204020204" pitchFamily="34" charset="-122"/>
                </a:rPr>
                <a:t>机器中存放的 </a:t>
              </a:r>
              <a:r>
                <a:rPr lang="en-US" altLang="zh-CN" sz="1395" b="1" kern="0" dirty="0">
                  <a:solidFill>
                    <a:sysClr val="windowText" lastClr="000000"/>
                  </a:solidFill>
                  <a:latin typeface="微软雅黑" panose="020B0503020204020204" pitchFamily="34" charset="-122"/>
                  <a:ea typeface="微软雅黑" panose="020B0503020204020204" pitchFamily="34" charset="-122"/>
                </a:rPr>
                <a:t>IP </a:t>
              </a:r>
              <a:r>
                <a:rPr lang="zh-CN" altLang="en-US" sz="1395" b="1" kern="0" dirty="0">
                  <a:solidFill>
                    <a:sysClr val="windowText" lastClr="000000"/>
                  </a:solidFill>
                  <a:latin typeface="微软雅黑" panose="020B0503020204020204" pitchFamily="34" charset="-122"/>
                  <a:ea typeface="微软雅黑" panose="020B0503020204020204" pitchFamily="34" charset="-122"/>
                </a:rPr>
                <a:t>地址</a:t>
              </a:r>
              <a:endParaRPr lang="zh-CN" altLang="en-US" sz="1395" b="1" kern="0" dirty="0">
                <a:solidFill>
                  <a:sysClr val="windowText" lastClr="000000"/>
                </a:solidFill>
                <a:latin typeface="微软雅黑" panose="020B0503020204020204" pitchFamily="34" charset="-122"/>
                <a:ea typeface="微软雅黑" panose="020B0503020204020204" pitchFamily="34" charset="-122"/>
              </a:endParaRPr>
            </a:p>
            <a:p>
              <a:pPr algn="ctr" defTabSz="911860">
                <a:defRPr/>
              </a:pPr>
              <a:r>
                <a:rPr lang="zh-CN" altLang="en-US" sz="1395" b="1" kern="0" dirty="0">
                  <a:solidFill>
                    <a:sysClr val="windowText" lastClr="000000"/>
                  </a:solidFill>
                  <a:latin typeface="微软雅黑" panose="020B0503020204020204" pitchFamily="34" charset="-122"/>
                  <a:ea typeface="微软雅黑" panose="020B0503020204020204" pitchFamily="34" charset="-122"/>
                </a:rPr>
                <a:t>是 </a:t>
              </a:r>
              <a:r>
                <a:rPr lang="en-US" altLang="zh-CN" sz="1395" b="1" kern="0" dirty="0">
                  <a:solidFill>
                    <a:sysClr val="windowText" lastClr="000000"/>
                  </a:solidFill>
                  <a:latin typeface="微软雅黑" panose="020B0503020204020204" pitchFamily="34" charset="-122"/>
                  <a:ea typeface="微软雅黑" panose="020B0503020204020204" pitchFamily="34" charset="-122"/>
                </a:rPr>
                <a:t>32 </a:t>
              </a:r>
              <a:r>
                <a:rPr lang="zh-CN" altLang="en-US" sz="1395" b="1" kern="0" dirty="0">
                  <a:solidFill>
                    <a:sysClr val="windowText" lastClr="000000"/>
                  </a:solidFill>
                  <a:latin typeface="微软雅黑" panose="020B0503020204020204" pitchFamily="34" charset="-122"/>
                  <a:ea typeface="微软雅黑" panose="020B0503020204020204" pitchFamily="34" charset="-122"/>
                </a:rPr>
                <a:t>位二进制代码</a:t>
              </a:r>
              <a:endParaRPr lang="zh-CN" altLang="en-US" sz="1395" b="1"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24" name="Group 6"/>
          <p:cNvGrpSpPr/>
          <p:nvPr/>
        </p:nvGrpSpPr>
        <p:grpSpPr bwMode="auto">
          <a:xfrm>
            <a:off x="1951814" y="2986719"/>
            <a:ext cx="5650319" cy="313289"/>
            <a:chOff x="338" y="1738"/>
            <a:chExt cx="5591" cy="310"/>
          </a:xfrm>
        </p:grpSpPr>
        <p:sp>
          <p:nvSpPr>
            <p:cNvPr id="25" name="Text Box 7"/>
            <p:cNvSpPr txBox="1">
              <a:spLocks noChangeArrowheads="1"/>
            </p:cNvSpPr>
            <p:nvPr/>
          </p:nvSpPr>
          <p:spPr bwMode="auto">
            <a:xfrm>
              <a:off x="1993" y="1738"/>
              <a:ext cx="393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10000000 00001011 00000011 </a:t>
              </a:r>
              <a:r>
                <a:rPr lang="en-US" altLang="zh-CN" sz="1395" b="1" dirty="0">
                  <a:solidFill>
                    <a:srgbClr val="0000FF"/>
                  </a:solidFill>
                  <a:latin typeface="微软雅黑" panose="020B0503020204020204" pitchFamily="34" charset="-122"/>
                  <a:ea typeface="微软雅黑" panose="020B0503020204020204" pitchFamily="34" charset="-122"/>
                </a:rPr>
                <a:t>00011111 </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26" name="Text Box 8"/>
            <p:cNvSpPr txBox="1">
              <a:spLocks noChangeArrowheads="1"/>
            </p:cNvSpPr>
            <p:nvPr/>
          </p:nvSpPr>
          <p:spPr bwMode="auto">
            <a:xfrm>
              <a:off x="338" y="1744"/>
              <a:ext cx="1282"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395" b="1" dirty="0">
                  <a:solidFill>
                    <a:srgbClr val="0000FF"/>
                  </a:solidFill>
                  <a:latin typeface="微软雅黑" panose="020B0503020204020204" pitchFamily="34" charset="-122"/>
                  <a:ea typeface="微软雅黑" panose="020B0503020204020204" pitchFamily="34" charset="-122"/>
                </a:rPr>
                <a:t>每 </a:t>
              </a:r>
              <a:r>
                <a:rPr lang="en-US" altLang="zh-CN" sz="1395" b="1" dirty="0">
                  <a:solidFill>
                    <a:srgbClr val="0000FF"/>
                  </a:solidFill>
                  <a:latin typeface="微软雅黑" panose="020B0503020204020204" pitchFamily="34" charset="-122"/>
                  <a:ea typeface="微软雅黑" panose="020B0503020204020204" pitchFamily="34" charset="-122"/>
                </a:rPr>
                <a:t>8 </a:t>
              </a:r>
              <a:r>
                <a:rPr lang="zh-CN" altLang="en-US" sz="1395" b="1" dirty="0">
                  <a:solidFill>
                    <a:srgbClr val="0000FF"/>
                  </a:solidFill>
                  <a:latin typeface="微软雅黑" panose="020B0503020204020204" pitchFamily="34" charset="-122"/>
                  <a:ea typeface="微软雅黑" panose="020B0503020204020204" pitchFamily="34" charset="-122"/>
                </a:rPr>
                <a:t>位为一组</a:t>
              </a:r>
              <a:endParaRPr lang="zh-CN" altLang="en-US" sz="1395" b="1" dirty="0">
                <a:solidFill>
                  <a:srgbClr val="0000FF"/>
                </a:solidFill>
                <a:latin typeface="微软雅黑" panose="020B0503020204020204" pitchFamily="34" charset="-122"/>
                <a:ea typeface="微软雅黑" panose="020B0503020204020204" pitchFamily="34" charset="-122"/>
              </a:endParaRPr>
            </a:p>
          </p:txBody>
        </p:sp>
      </p:grpSp>
      <p:sp>
        <p:nvSpPr>
          <p:cNvPr id="27" name="Text Box 9"/>
          <p:cNvSpPr txBox="1">
            <a:spLocks noChangeArrowheads="1"/>
          </p:cNvSpPr>
          <p:nvPr/>
        </p:nvSpPr>
        <p:spPr bwMode="auto">
          <a:xfrm>
            <a:off x="1687033" y="4342956"/>
            <a:ext cx="1795492" cy="52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latin typeface="微软雅黑" panose="020B0503020204020204" pitchFamily="34" charset="-122"/>
                <a:ea typeface="微软雅黑" panose="020B0503020204020204" pitchFamily="34" charset="-122"/>
              </a:rPr>
              <a:t>采用点分十进制记法</a:t>
            </a:r>
            <a:endParaRPr lang="zh-CN" altLang="en-US" sz="1395" b="1" dirty="0">
              <a:latin typeface="微软雅黑" panose="020B0503020204020204" pitchFamily="34" charset="-122"/>
              <a:ea typeface="微软雅黑" panose="020B0503020204020204" pitchFamily="34" charset="-122"/>
            </a:endParaRPr>
          </a:p>
          <a:p>
            <a:r>
              <a:rPr lang="zh-CN" altLang="en-US" sz="1395" b="1" dirty="0">
                <a:latin typeface="微软雅黑" panose="020B0503020204020204" pitchFamily="34" charset="-122"/>
                <a:ea typeface="微软雅黑" panose="020B0503020204020204" pitchFamily="34" charset="-122"/>
              </a:rPr>
              <a:t>则进一步提高可读性</a:t>
            </a:r>
            <a:endParaRPr lang="zh-CN" altLang="en-US" sz="1395" b="1" dirty="0">
              <a:latin typeface="微软雅黑" panose="020B0503020204020204" pitchFamily="34" charset="-122"/>
              <a:ea typeface="微软雅黑" panose="020B0503020204020204" pitchFamily="34" charset="-122"/>
            </a:endParaRPr>
          </a:p>
        </p:txBody>
      </p:sp>
      <p:sp>
        <p:nvSpPr>
          <p:cNvPr id="28" name="Text Box 10"/>
          <p:cNvSpPr txBox="1">
            <a:spLocks noChangeArrowheads="1"/>
          </p:cNvSpPr>
          <p:nvPr/>
        </p:nvSpPr>
        <p:spPr bwMode="auto">
          <a:xfrm>
            <a:off x="4759959" y="4431889"/>
            <a:ext cx="1432621" cy="337614"/>
          </a:xfrm>
          <a:prstGeom prst="rect">
            <a:avLst/>
          </a:prstGeom>
          <a:solidFill>
            <a:srgbClr val="00FFFF"/>
          </a:solidFill>
          <a:ln w="19050">
            <a:solidFill>
              <a:srgbClr val="000000"/>
            </a:solidFill>
            <a:miter lim="800000"/>
          </a:ln>
          <a:effectLst/>
        </p:spPr>
        <p:txBody>
          <a:bodyPr wrap="none">
            <a:spAutoFit/>
          </a:bodyPr>
          <a:lstStyle/>
          <a:p>
            <a:pPr defTabSz="911860">
              <a:defRPr/>
            </a:pPr>
            <a:r>
              <a:rPr lang="en-US" altLang="zh-CN" sz="1595" b="1" kern="0">
                <a:solidFill>
                  <a:sysClr val="windowText" lastClr="000000"/>
                </a:solidFill>
                <a:latin typeface="微软雅黑" panose="020B0503020204020204" pitchFamily="34" charset="-122"/>
                <a:ea typeface="微软雅黑" panose="020B0503020204020204" pitchFamily="34" charset="-122"/>
              </a:rPr>
              <a:t>128.11.3.31 </a:t>
            </a:r>
            <a:endParaRPr lang="en-US" altLang="zh-CN" sz="1595" b="1" kern="0">
              <a:solidFill>
                <a:sysClr val="windowText" lastClr="000000"/>
              </a:solidFill>
              <a:latin typeface="微软雅黑" panose="020B0503020204020204" pitchFamily="34" charset="-122"/>
              <a:ea typeface="微软雅黑" panose="020B0503020204020204" pitchFamily="34" charset="-122"/>
            </a:endParaRPr>
          </a:p>
        </p:txBody>
      </p:sp>
      <p:grpSp>
        <p:nvGrpSpPr>
          <p:cNvPr id="34" name="Group 16"/>
          <p:cNvGrpSpPr/>
          <p:nvPr/>
        </p:nvGrpSpPr>
        <p:grpSpPr bwMode="auto">
          <a:xfrm>
            <a:off x="4228718" y="3875044"/>
            <a:ext cx="2636680" cy="557857"/>
            <a:chOff x="2665" y="2895"/>
            <a:chExt cx="2609" cy="552"/>
          </a:xfrm>
        </p:grpSpPr>
        <p:sp>
          <p:nvSpPr>
            <p:cNvPr id="35" name="Line 17"/>
            <p:cNvSpPr>
              <a:spLocks noChangeShapeType="1"/>
            </p:cNvSpPr>
            <p:nvPr/>
          </p:nvSpPr>
          <p:spPr bwMode="auto">
            <a:xfrm>
              <a:off x="2665" y="2922"/>
              <a:ext cx="756" cy="508"/>
            </a:xfrm>
            <a:prstGeom prst="line">
              <a:avLst/>
            </a:prstGeom>
            <a:noFill/>
            <a:ln w="19050">
              <a:solidFill>
                <a:srgbClr val="00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18"/>
            <p:cNvSpPr>
              <a:spLocks noChangeShapeType="1"/>
            </p:cNvSpPr>
            <p:nvPr/>
          </p:nvSpPr>
          <p:spPr bwMode="auto">
            <a:xfrm flipH="1">
              <a:off x="4393" y="2904"/>
              <a:ext cx="881" cy="543"/>
            </a:xfrm>
            <a:prstGeom prst="line">
              <a:avLst/>
            </a:prstGeom>
            <a:noFill/>
            <a:ln w="19050">
              <a:solidFill>
                <a:srgbClr val="00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19"/>
            <p:cNvSpPr>
              <a:spLocks noChangeShapeType="1"/>
            </p:cNvSpPr>
            <p:nvPr/>
          </p:nvSpPr>
          <p:spPr bwMode="auto">
            <a:xfrm>
              <a:off x="3496" y="2895"/>
              <a:ext cx="276" cy="543"/>
            </a:xfrm>
            <a:prstGeom prst="line">
              <a:avLst/>
            </a:prstGeom>
            <a:noFill/>
            <a:ln w="19050">
              <a:solidFill>
                <a:srgbClr val="00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flipH="1">
              <a:off x="4080" y="2900"/>
              <a:ext cx="319" cy="541"/>
            </a:xfrm>
            <a:prstGeom prst="line">
              <a:avLst/>
            </a:prstGeom>
            <a:noFill/>
            <a:ln w="19050">
              <a:solidFill>
                <a:srgbClr val="00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695106" y="3242403"/>
            <a:ext cx="5661449" cy="819895"/>
            <a:chOff x="1699827" y="2403736"/>
            <a:chExt cx="5677219" cy="822179"/>
          </a:xfrm>
        </p:grpSpPr>
        <p:sp>
          <p:nvSpPr>
            <p:cNvPr id="29" name="AutoShape 11"/>
            <p:cNvSpPr/>
            <p:nvPr/>
          </p:nvSpPr>
          <p:spPr bwMode="auto">
            <a:xfrm rot="16200000">
              <a:off x="4101149" y="2099202"/>
              <a:ext cx="156067" cy="765135"/>
            </a:xfrm>
            <a:prstGeom prst="leftBrace">
              <a:avLst>
                <a:gd name="adj1" fmla="val 40855"/>
                <a:gd name="adj2" fmla="val 50000"/>
              </a:avLst>
            </a:prstGeom>
            <a:noFill/>
            <a:ln w="28575">
              <a:solidFill>
                <a:srgbClr val="3399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AutoShape 12"/>
            <p:cNvSpPr/>
            <p:nvPr/>
          </p:nvSpPr>
          <p:spPr bwMode="auto">
            <a:xfrm rot="16200000">
              <a:off x="5013739" y="2089574"/>
              <a:ext cx="175322" cy="803646"/>
            </a:xfrm>
            <a:prstGeom prst="leftBrace">
              <a:avLst>
                <a:gd name="adj1" fmla="val 38199"/>
                <a:gd name="adj2" fmla="val 50000"/>
              </a:avLst>
            </a:prstGeom>
            <a:noFill/>
            <a:ln w="28575">
              <a:solidFill>
                <a:srgbClr val="3399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AutoShape 13"/>
            <p:cNvSpPr/>
            <p:nvPr/>
          </p:nvSpPr>
          <p:spPr bwMode="auto">
            <a:xfrm rot="16200000">
              <a:off x="5936968" y="2109842"/>
              <a:ext cx="156067" cy="798579"/>
            </a:xfrm>
            <a:prstGeom prst="leftBrace">
              <a:avLst>
                <a:gd name="adj1" fmla="val 42641"/>
                <a:gd name="adj2" fmla="val 50000"/>
              </a:avLst>
            </a:prstGeom>
            <a:noFill/>
            <a:ln w="28575">
              <a:solidFill>
                <a:srgbClr val="3399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AutoShape 14"/>
            <p:cNvSpPr/>
            <p:nvPr/>
          </p:nvSpPr>
          <p:spPr bwMode="auto">
            <a:xfrm rot="16200000">
              <a:off x="6875907" y="2085013"/>
              <a:ext cx="145933" cy="856344"/>
            </a:xfrm>
            <a:prstGeom prst="leftBrace">
              <a:avLst>
                <a:gd name="adj1" fmla="val 48900"/>
                <a:gd name="adj2" fmla="val 50000"/>
              </a:avLst>
            </a:prstGeom>
            <a:noFill/>
            <a:ln w="28575">
              <a:solidFill>
                <a:srgbClr val="3399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Text Box 15"/>
            <p:cNvSpPr txBox="1">
              <a:spLocks noChangeArrowheads="1"/>
            </p:cNvSpPr>
            <p:nvPr/>
          </p:nvSpPr>
          <p:spPr bwMode="auto">
            <a:xfrm>
              <a:off x="3941611" y="2707763"/>
              <a:ext cx="33441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128         </a:t>
              </a:r>
              <a:r>
                <a:rPr lang="en-US" altLang="zh-CN" sz="1395" b="1" dirty="0">
                  <a:solidFill>
                    <a:srgbClr val="0000FF"/>
                  </a:solidFill>
                  <a:latin typeface="微软雅黑" panose="020B0503020204020204" pitchFamily="34" charset="-122"/>
                  <a:ea typeface="微软雅黑" panose="020B0503020204020204" pitchFamily="34" charset="-122"/>
                </a:rPr>
                <a:t>    11             3                31 </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39" name="Text Box 21"/>
            <p:cNvSpPr txBox="1">
              <a:spLocks noChangeArrowheads="1"/>
            </p:cNvSpPr>
            <p:nvPr/>
          </p:nvSpPr>
          <p:spPr bwMode="auto">
            <a:xfrm>
              <a:off x="1699827" y="2702695"/>
              <a:ext cx="18373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395" b="1" dirty="0">
                  <a:latin typeface="微软雅黑" panose="020B0503020204020204" pitchFamily="34" charset="-122"/>
                  <a:ea typeface="微软雅黑" panose="020B0503020204020204" pitchFamily="34" charset="-122"/>
                </a:rPr>
                <a:t>将每 </a:t>
              </a:r>
              <a:r>
                <a:rPr lang="en-US" altLang="zh-CN" sz="1395" b="1" dirty="0">
                  <a:latin typeface="微软雅黑" panose="020B0503020204020204" pitchFamily="34" charset="-122"/>
                  <a:ea typeface="微软雅黑" panose="020B0503020204020204" pitchFamily="34" charset="-122"/>
                </a:rPr>
                <a:t>8 </a:t>
              </a:r>
              <a:r>
                <a:rPr lang="zh-CN" altLang="en-US" sz="1395" b="1" dirty="0">
                  <a:latin typeface="微软雅黑" panose="020B0503020204020204" pitchFamily="34" charset="-122"/>
                  <a:ea typeface="微软雅黑" panose="020B0503020204020204" pitchFamily="34" charset="-122"/>
                </a:rPr>
                <a:t>位的二进制数</a:t>
              </a:r>
              <a:endParaRPr lang="zh-CN" altLang="en-US" sz="1395" b="1" dirty="0">
                <a:latin typeface="微软雅黑" panose="020B0503020204020204" pitchFamily="34" charset="-122"/>
                <a:ea typeface="微软雅黑" panose="020B0503020204020204" pitchFamily="34" charset="-122"/>
              </a:endParaRPr>
            </a:p>
            <a:p>
              <a:pPr algn="ctr"/>
              <a:r>
                <a:rPr lang="zh-CN" altLang="en-US" sz="1395" b="1" dirty="0">
                  <a:latin typeface="微软雅黑" panose="020B0503020204020204" pitchFamily="34" charset="-122"/>
                  <a:ea typeface="微软雅黑" panose="020B0503020204020204" pitchFamily="34" charset="-122"/>
                </a:rPr>
                <a:t>转换为十进制数</a:t>
              </a:r>
              <a:endParaRPr lang="zh-CN" altLang="en-US" sz="1395" b="1" dirty="0">
                <a:latin typeface="微软雅黑" panose="020B0503020204020204" pitchFamily="34" charset="-122"/>
                <a:ea typeface="微软雅黑" panose="020B0503020204020204" pitchFamily="34" charset="-122"/>
              </a:endParaRPr>
            </a:p>
          </p:txBody>
        </p:sp>
      </p:grpSp>
      <p:sp>
        <p:nvSpPr>
          <p:cNvPr id="40" name="Line 22"/>
          <p:cNvSpPr>
            <a:spLocks noChangeShapeType="1"/>
          </p:cNvSpPr>
          <p:nvPr/>
        </p:nvSpPr>
        <p:spPr bwMode="auto">
          <a:xfrm>
            <a:off x="3629235" y="4606725"/>
            <a:ext cx="1130723" cy="0"/>
          </a:xfrm>
          <a:prstGeom prst="line">
            <a:avLst/>
          </a:prstGeom>
          <a:noFill/>
          <a:ln w="7620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b="1" kern="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750"/>
                                        <p:tgtEl>
                                          <p:spTgt spid="3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750"/>
                                        <p:tgtEl>
                                          <p:spTgt spid="4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5416" y="2005672"/>
            <a:ext cx="8026418"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2951035" y="1972553"/>
            <a:ext cx="3235180" cy="3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smtClean="0">
                <a:solidFill>
                  <a:schemeClr val="bg1"/>
                </a:solidFill>
                <a:latin typeface="微软雅黑" panose="020B0503020204020204" pitchFamily="34" charset="-122"/>
                <a:ea typeface="微软雅黑" panose="020B0503020204020204" pitchFamily="34" charset="-122"/>
              </a:rPr>
              <a:t>常用</a:t>
            </a:r>
            <a:r>
              <a:rPr lang="zh-CN" altLang="en-US" sz="1995" b="1" dirty="0">
                <a:solidFill>
                  <a:schemeClr val="bg1"/>
                </a:solidFill>
                <a:latin typeface="微软雅黑" panose="020B0503020204020204" pitchFamily="34" charset="-122"/>
                <a:ea typeface="微软雅黑" panose="020B0503020204020204" pitchFamily="34" charset="-122"/>
              </a:rPr>
              <a:t>的三种类别的 </a:t>
            </a:r>
            <a:r>
              <a:rPr lang="en-US" altLang="zh-CN" sz="1995" b="1" dirty="0">
                <a:solidFill>
                  <a:schemeClr val="bg1"/>
                </a:solidFill>
                <a:latin typeface="微软雅黑" panose="020B0503020204020204" pitchFamily="34" charset="-122"/>
                <a:ea typeface="微软雅黑" panose="020B0503020204020204" pitchFamily="34" charset="-122"/>
              </a:rPr>
              <a:t>IP </a:t>
            </a:r>
            <a:r>
              <a:rPr lang="zh-CN" altLang="en-US" sz="1995" b="1" dirty="0">
                <a:solidFill>
                  <a:schemeClr val="bg1"/>
                </a:solidFill>
                <a:latin typeface="微软雅黑" panose="020B0503020204020204" pitchFamily="34" charset="-122"/>
                <a:ea typeface="微软雅黑" panose="020B0503020204020204" pitchFamily="34" charset="-122"/>
              </a:rPr>
              <a:t>地址 </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3588820" y="2500041"/>
            <a:ext cx="1940959" cy="337614"/>
          </a:xfrm>
          <a:prstGeom prst="rect">
            <a:avLst/>
          </a:prstGeom>
        </p:spPr>
        <p:txBody>
          <a:bodyPr wrap="none">
            <a:spAutoFit/>
          </a:bodyPr>
          <a:lstStyle/>
          <a:p>
            <a:pPr algn="ctr"/>
            <a:r>
              <a:rPr lang="en-US" altLang="zh-CN" sz="1595" b="1" dirty="0">
                <a:latin typeface="微软雅黑" panose="020B0503020204020204" pitchFamily="34" charset="-122"/>
                <a:ea typeface="微软雅黑" panose="020B0503020204020204" pitchFamily="34" charset="-122"/>
              </a:rPr>
              <a:t>IP </a:t>
            </a:r>
            <a:r>
              <a:rPr lang="zh-CN" altLang="en-US" sz="1595" b="1" dirty="0">
                <a:latin typeface="微软雅黑" panose="020B0503020204020204" pitchFamily="34" charset="-122"/>
                <a:ea typeface="微软雅黑" panose="020B0503020204020204" pitchFamily="34" charset="-122"/>
              </a:rPr>
              <a:t>地址的指派范围 </a:t>
            </a:r>
            <a:endParaRPr lang="zh-CN" altLang="en-US" sz="1595" b="1"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555416" y="2846683"/>
          <a:ext cx="8026417" cy="1679538"/>
        </p:xfrm>
        <a:graphic>
          <a:graphicData uri="http://schemas.openxmlformats.org/drawingml/2006/table">
            <a:tbl>
              <a:tblPr>
                <a:tableStyleId>{5C22544A-7EE6-4342-B048-85BDC9FD1C3A}</a:tableStyleId>
              </a:tblPr>
              <a:tblGrid>
                <a:gridCol w="686783"/>
                <a:gridCol w="2523784"/>
                <a:gridCol w="1420058"/>
                <a:gridCol w="1667025"/>
                <a:gridCol w="1728767"/>
              </a:tblGrid>
              <a:tr h="625875">
                <a:tc>
                  <a:txBody>
                    <a:bodyPr/>
                    <a:lstStyle/>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网络</a:t>
                      </a:r>
                      <a:endParaRPr lang="zh-CN" sz="1400" b="1" dirty="0">
                        <a:solidFill>
                          <a:schemeClr val="bg1"/>
                        </a:solidFill>
                        <a:effectLst/>
                        <a:latin typeface="微软雅黑" panose="020B0503020204020204" pitchFamily="34" charset="-122"/>
                        <a:ea typeface="微软雅黑" panose="020B0503020204020204" pitchFamily="34" charset="-122"/>
                      </a:endParaRPr>
                    </a:p>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类别</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最大可</a:t>
                      </a:r>
                      <a:r>
                        <a:rPr lang="zh-CN" sz="1400" b="1" dirty="0" smtClean="0">
                          <a:solidFill>
                            <a:schemeClr val="bg1"/>
                          </a:solidFill>
                          <a:effectLst/>
                          <a:latin typeface="微软雅黑" panose="020B0503020204020204" pitchFamily="34" charset="-122"/>
                          <a:ea typeface="微软雅黑" panose="020B0503020204020204" pitchFamily="34" charset="-122"/>
                        </a:rPr>
                        <a:t>指派</a:t>
                      </a:r>
                      <a:endParaRPr lang="en-US" altLang="zh-CN" sz="1400" b="1" dirty="0" smtClean="0">
                        <a:solidFill>
                          <a:schemeClr val="bg1"/>
                        </a:solidFill>
                        <a:effectLst/>
                        <a:latin typeface="微软雅黑" panose="020B0503020204020204" pitchFamily="34" charset="-122"/>
                        <a:ea typeface="微软雅黑" panose="020B0503020204020204" pitchFamily="34" charset="-122"/>
                      </a:endParaRPr>
                    </a:p>
                    <a:p>
                      <a:pPr algn="ctr">
                        <a:lnSpc>
                          <a:spcPct val="100000"/>
                        </a:lnSpc>
                        <a:spcAft>
                          <a:spcPts val="0"/>
                        </a:spcAft>
                      </a:pPr>
                      <a:r>
                        <a:rPr lang="zh-CN" sz="1400" b="1" dirty="0" smtClean="0">
                          <a:solidFill>
                            <a:schemeClr val="bg1"/>
                          </a:solidFill>
                          <a:effectLst/>
                          <a:latin typeface="微软雅黑" panose="020B0503020204020204" pitchFamily="34" charset="-122"/>
                          <a:ea typeface="微软雅黑" panose="020B0503020204020204" pitchFamily="34" charset="-122"/>
                        </a:rPr>
                        <a:t>的网络</a:t>
                      </a:r>
                      <a:r>
                        <a:rPr lang="zh-CN" sz="1400" b="1" dirty="0">
                          <a:solidFill>
                            <a:schemeClr val="bg1"/>
                          </a:solidFill>
                          <a:effectLst/>
                          <a:latin typeface="微软雅黑" panose="020B0503020204020204" pitchFamily="34" charset="-122"/>
                          <a:ea typeface="微软雅黑" panose="020B0503020204020204" pitchFamily="34" charset="-122"/>
                        </a:rPr>
                        <a:t>数</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第一个可指派</a:t>
                      </a:r>
                      <a:r>
                        <a:rPr lang="zh-CN" sz="1400" b="1" dirty="0" smtClean="0">
                          <a:solidFill>
                            <a:schemeClr val="bg1"/>
                          </a:solidFill>
                          <a:effectLst/>
                          <a:latin typeface="微软雅黑" panose="020B0503020204020204" pitchFamily="34" charset="-122"/>
                          <a:ea typeface="微软雅黑" panose="020B0503020204020204" pitchFamily="34" charset="-122"/>
                        </a:rPr>
                        <a:t>的</a:t>
                      </a:r>
                      <a:endParaRPr lang="en-US" altLang="zh-CN" sz="1400" b="1" dirty="0" smtClean="0">
                        <a:solidFill>
                          <a:schemeClr val="bg1"/>
                        </a:solidFill>
                        <a:effectLst/>
                        <a:latin typeface="微软雅黑" panose="020B0503020204020204" pitchFamily="34" charset="-122"/>
                        <a:ea typeface="微软雅黑" panose="020B0503020204020204" pitchFamily="34" charset="-122"/>
                      </a:endParaRPr>
                    </a:p>
                    <a:p>
                      <a:pPr algn="ctr">
                        <a:lnSpc>
                          <a:spcPct val="100000"/>
                        </a:lnSpc>
                        <a:spcAft>
                          <a:spcPts val="0"/>
                        </a:spcAft>
                      </a:pPr>
                      <a:r>
                        <a:rPr lang="zh-CN" sz="1400" b="1" dirty="0" smtClean="0">
                          <a:solidFill>
                            <a:schemeClr val="bg1"/>
                          </a:solidFill>
                          <a:effectLst/>
                          <a:latin typeface="微软雅黑" panose="020B0503020204020204" pitchFamily="34" charset="-122"/>
                          <a:ea typeface="微软雅黑" panose="020B0503020204020204" pitchFamily="34" charset="-122"/>
                        </a:rPr>
                        <a:t>网络</a:t>
                      </a:r>
                      <a:r>
                        <a:rPr lang="zh-CN" sz="1400" b="1" dirty="0">
                          <a:solidFill>
                            <a:schemeClr val="bg1"/>
                          </a:solidFill>
                          <a:effectLst/>
                          <a:latin typeface="微软雅黑" panose="020B0503020204020204" pitchFamily="34" charset="-122"/>
                          <a:ea typeface="微软雅黑" panose="020B0503020204020204" pitchFamily="34" charset="-122"/>
                        </a:rPr>
                        <a:t>号</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最后一个可</a:t>
                      </a:r>
                      <a:r>
                        <a:rPr lang="zh-CN" sz="1400" b="1" dirty="0" smtClean="0">
                          <a:solidFill>
                            <a:schemeClr val="bg1"/>
                          </a:solidFill>
                          <a:effectLst/>
                          <a:latin typeface="微软雅黑" panose="020B0503020204020204" pitchFamily="34" charset="-122"/>
                          <a:ea typeface="微软雅黑" panose="020B0503020204020204" pitchFamily="34" charset="-122"/>
                        </a:rPr>
                        <a:t>指派的</a:t>
                      </a:r>
                      <a:endParaRPr lang="en-US" altLang="zh-CN" sz="1400" b="1" dirty="0" smtClean="0">
                        <a:solidFill>
                          <a:schemeClr val="bg1"/>
                        </a:solidFill>
                        <a:effectLst/>
                        <a:latin typeface="微软雅黑" panose="020B0503020204020204" pitchFamily="34" charset="-122"/>
                        <a:ea typeface="微软雅黑" panose="020B0503020204020204" pitchFamily="34" charset="-122"/>
                      </a:endParaRPr>
                    </a:p>
                    <a:p>
                      <a:pPr algn="ctr">
                        <a:lnSpc>
                          <a:spcPct val="100000"/>
                        </a:lnSpc>
                        <a:spcAft>
                          <a:spcPts val="0"/>
                        </a:spcAft>
                      </a:pPr>
                      <a:r>
                        <a:rPr lang="zh-CN" sz="1400" b="1" dirty="0" smtClean="0">
                          <a:solidFill>
                            <a:schemeClr val="bg1"/>
                          </a:solidFill>
                          <a:effectLst/>
                          <a:latin typeface="微软雅黑" panose="020B0503020204020204" pitchFamily="34" charset="-122"/>
                          <a:ea typeface="微软雅黑" panose="020B0503020204020204" pitchFamily="34" charset="-122"/>
                        </a:rPr>
                        <a:t>网络</a:t>
                      </a:r>
                      <a:r>
                        <a:rPr lang="zh-CN" sz="1400" b="1" dirty="0">
                          <a:solidFill>
                            <a:schemeClr val="bg1"/>
                          </a:solidFill>
                          <a:effectLst/>
                          <a:latin typeface="微软雅黑" panose="020B0503020204020204" pitchFamily="34" charset="-122"/>
                          <a:ea typeface="微软雅黑" panose="020B0503020204020204" pitchFamily="34" charset="-122"/>
                        </a:rPr>
                        <a:t>号</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400" b="1" dirty="0">
                          <a:solidFill>
                            <a:schemeClr val="bg1"/>
                          </a:solidFill>
                          <a:effectLst/>
                          <a:latin typeface="微软雅黑" panose="020B0503020204020204" pitchFamily="34" charset="-122"/>
                          <a:ea typeface="微软雅黑" panose="020B0503020204020204" pitchFamily="34" charset="-122"/>
                        </a:rPr>
                        <a:t>每个网络</a:t>
                      </a:r>
                      <a:r>
                        <a:rPr lang="zh-CN" sz="1400" b="1" dirty="0" smtClean="0">
                          <a:solidFill>
                            <a:schemeClr val="bg1"/>
                          </a:solidFill>
                          <a:effectLst/>
                          <a:latin typeface="微软雅黑" panose="020B0503020204020204" pitchFamily="34" charset="-122"/>
                          <a:ea typeface="微软雅黑" panose="020B0503020204020204" pitchFamily="34" charset="-122"/>
                        </a:rPr>
                        <a:t>中</a:t>
                      </a:r>
                      <a:endParaRPr lang="en-US" altLang="zh-CN" sz="1400" b="1" dirty="0" smtClean="0">
                        <a:solidFill>
                          <a:schemeClr val="bg1"/>
                        </a:solidFill>
                        <a:effectLst/>
                        <a:latin typeface="微软雅黑" panose="020B0503020204020204" pitchFamily="34" charset="-122"/>
                        <a:ea typeface="微软雅黑" panose="020B0503020204020204" pitchFamily="34" charset="-122"/>
                      </a:endParaRPr>
                    </a:p>
                    <a:p>
                      <a:pPr algn="ctr">
                        <a:lnSpc>
                          <a:spcPct val="100000"/>
                        </a:lnSpc>
                        <a:spcAft>
                          <a:spcPts val="0"/>
                        </a:spcAft>
                      </a:pPr>
                      <a:r>
                        <a:rPr lang="zh-CN" sz="1400" b="1" dirty="0" smtClean="0">
                          <a:solidFill>
                            <a:schemeClr val="bg1"/>
                          </a:solidFill>
                          <a:effectLst/>
                          <a:latin typeface="微软雅黑" panose="020B0503020204020204" pitchFamily="34" charset="-122"/>
                          <a:ea typeface="微软雅黑" panose="020B0503020204020204" pitchFamily="34" charset="-122"/>
                        </a:rPr>
                        <a:t>最大</a:t>
                      </a:r>
                      <a:r>
                        <a:rPr lang="zh-CN" sz="1400" b="1" dirty="0">
                          <a:solidFill>
                            <a:schemeClr val="bg1"/>
                          </a:solidFill>
                          <a:effectLst/>
                          <a:latin typeface="微软雅黑" panose="020B0503020204020204" pitchFamily="34" charset="-122"/>
                          <a:ea typeface="微软雅黑" panose="020B0503020204020204" pitchFamily="34" charset="-122"/>
                        </a:rPr>
                        <a:t>主机数</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51221">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A</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126 (2</a:t>
                      </a:r>
                      <a:r>
                        <a:rPr lang="en-US" sz="1400" b="1" baseline="30000" dirty="0">
                          <a:solidFill>
                            <a:schemeClr val="tx1"/>
                          </a:solidFill>
                          <a:effectLst/>
                          <a:latin typeface="微软雅黑" panose="020B0503020204020204" pitchFamily="34" charset="-122"/>
                          <a:ea typeface="微软雅黑" panose="020B0503020204020204" pitchFamily="34" charset="-122"/>
                        </a:rPr>
                        <a:t>7</a:t>
                      </a:r>
                      <a:r>
                        <a:rPr lang="en-US" sz="1400" b="1" dirty="0">
                          <a:solidFill>
                            <a:schemeClr val="tx1"/>
                          </a:solidFill>
                          <a:effectLst/>
                          <a:latin typeface="微软雅黑" panose="020B0503020204020204" pitchFamily="34" charset="-122"/>
                          <a:ea typeface="微软雅黑" panose="020B0503020204020204" pitchFamily="34" charset="-122"/>
                        </a:rPr>
                        <a:t> – 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anose="020B0503020204020204" pitchFamily="34" charset="-122"/>
                          <a:ea typeface="微软雅黑" panose="020B0503020204020204" pitchFamily="34" charset="-122"/>
                        </a:rPr>
                        <a:t>126</a:t>
                      </a:r>
                      <a:endParaRPr lang="zh-CN" sz="1400" b="1">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16777214</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221">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B</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16383 (2</a:t>
                      </a:r>
                      <a:r>
                        <a:rPr lang="en-US" sz="1400" b="1" baseline="30000" dirty="0">
                          <a:solidFill>
                            <a:schemeClr val="tx1"/>
                          </a:solidFill>
                          <a:effectLst/>
                          <a:latin typeface="微软雅黑" panose="020B0503020204020204" pitchFamily="34" charset="-122"/>
                          <a:ea typeface="微软雅黑" panose="020B0503020204020204" pitchFamily="34" charset="-122"/>
                        </a:rPr>
                        <a:t>14</a:t>
                      </a:r>
                      <a:r>
                        <a:rPr lang="en-US" sz="1400" b="1" dirty="0">
                          <a:solidFill>
                            <a:schemeClr val="tx1"/>
                          </a:solidFill>
                          <a:effectLst/>
                          <a:latin typeface="微软雅黑" panose="020B0503020204020204" pitchFamily="34" charset="-122"/>
                          <a:ea typeface="微软雅黑" panose="020B0503020204020204" pitchFamily="34" charset="-122"/>
                        </a:rPr>
                        <a:t> – 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128.1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191.255</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65534</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1221">
                <a:tc>
                  <a:txBody>
                    <a:bodyPr/>
                    <a:lstStyle/>
                    <a:p>
                      <a:pPr algn="ctr">
                        <a:lnSpc>
                          <a:spcPct val="100000"/>
                        </a:lnSpc>
                        <a:spcAft>
                          <a:spcPts val="0"/>
                        </a:spcAft>
                      </a:pPr>
                      <a:r>
                        <a:rPr lang="en-US" sz="1400" b="1">
                          <a:solidFill>
                            <a:schemeClr val="tx1"/>
                          </a:solidFill>
                          <a:effectLst/>
                          <a:latin typeface="微软雅黑" panose="020B0503020204020204" pitchFamily="34" charset="-122"/>
                          <a:ea typeface="微软雅黑" panose="020B0503020204020204" pitchFamily="34" charset="-122"/>
                        </a:rPr>
                        <a:t>C</a:t>
                      </a:r>
                      <a:endParaRPr lang="zh-CN" sz="1400" b="1">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2097151 (2</a:t>
                      </a:r>
                      <a:r>
                        <a:rPr lang="en-US" sz="1400" b="1" baseline="30000" dirty="0">
                          <a:solidFill>
                            <a:schemeClr val="tx1"/>
                          </a:solidFill>
                          <a:effectLst/>
                          <a:latin typeface="微软雅黑" panose="020B0503020204020204" pitchFamily="34" charset="-122"/>
                          <a:ea typeface="微软雅黑" panose="020B0503020204020204" pitchFamily="34" charset="-122"/>
                        </a:rPr>
                        <a:t>21</a:t>
                      </a:r>
                      <a:r>
                        <a:rPr lang="en-US" sz="1400" b="1" dirty="0">
                          <a:solidFill>
                            <a:schemeClr val="tx1"/>
                          </a:solidFill>
                          <a:effectLst/>
                          <a:latin typeface="微软雅黑" panose="020B0503020204020204" pitchFamily="34" charset="-122"/>
                          <a:ea typeface="微软雅黑" panose="020B0503020204020204" pitchFamily="34" charset="-122"/>
                        </a:rPr>
                        <a:t> – 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192.0.1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223.255.255</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anose="020B0503020204020204" pitchFamily="34" charset="-122"/>
                          <a:ea typeface="微软雅黑" panose="020B0503020204020204" pitchFamily="34" charset="-122"/>
                        </a:rPr>
                        <a:t>254</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43630" y="1695089"/>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 name="矩形 8"/>
          <p:cNvSpPr/>
          <p:nvPr/>
        </p:nvSpPr>
        <p:spPr>
          <a:xfrm>
            <a:off x="614374" y="1654019"/>
            <a:ext cx="340523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一般不使用的特殊的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a:t>
            </a:r>
            <a:endParaRPr lang="zh-CN" altLang="en-US" sz="1995" b="1" dirty="0">
              <a:latin typeface="微软雅黑" panose="020B0503020204020204" pitchFamily="34" charset="-122"/>
              <a:ea typeface="微软雅黑" panose="020B0503020204020204" pitchFamily="34" charset="-122"/>
            </a:endParaRPr>
          </a:p>
        </p:txBody>
      </p:sp>
      <p:graphicFrame>
        <p:nvGraphicFramePr>
          <p:cNvPr id="11" name="内容占位符 2"/>
          <p:cNvGraphicFramePr/>
          <p:nvPr/>
        </p:nvGraphicFramePr>
        <p:xfrm>
          <a:off x="543630" y="2190556"/>
          <a:ext cx="8031340" cy="2834739"/>
        </p:xfrm>
        <a:graphic>
          <a:graphicData uri="http://schemas.openxmlformats.org/drawingml/2006/table">
            <a:tbl>
              <a:tblPr>
                <a:tableStyleId>{5C22544A-7EE6-4342-B048-85BDC9FD1C3A}</a:tableStyleId>
              </a:tblPr>
              <a:tblGrid>
                <a:gridCol w="948585"/>
                <a:gridCol w="1517733"/>
                <a:gridCol w="1138299"/>
                <a:gridCol w="1264778"/>
                <a:gridCol w="3161945"/>
              </a:tblGrid>
              <a:tr h="641012">
                <a:tc>
                  <a:txBody>
                    <a:bodyPr/>
                    <a:lstStyle/>
                    <a:p>
                      <a:pPr marL="0" algn="ctr" defTabSz="914400" rtl="0" eaLnBrk="1" latinLnBrk="0" hangingPunct="1">
                        <a:lnSpc>
                          <a:spcPct val="100000"/>
                        </a:lnSpc>
                        <a:spcAft>
                          <a:spcPts val="0"/>
                        </a:spcAft>
                      </a:pPr>
                      <a:r>
                        <a:rPr lang="zh-CN" sz="1400" b="1" kern="1200" dirty="0">
                          <a:solidFill>
                            <a:schemeClr val="bg1"/>
                          </a:solidFill>
                          <a:effectLst/>
                          <a:latin typeface="微软雅黑" panose="020B0503020204020204" pitchFamily="34" charset="-122"/>
                          <a:ea typeface="微软雅黑" panose="020B0503020204020204" pitchFamily="34" charset="-122"/>
                          <a:cs typeface="+mn-cs"/>
                        </a:rPr>
                        <a:t>网络号</a:t>
                      </a:r>
                      <a:endParaRPr lang="zh-CN" sz="14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algn="ctr" defTabSz="914400" rtl="0" eaLnBrk="1" latinLnBrk="0" hangingPunct="1">
                        <a:lnSpc>
                          <a:spcPct val="100000"/>
                        </a:lnSpc>
                        <a:spcAft>
                          <a:spcPts val="0"/>
                        </a:spcAft>
                      </a:pPr>
                      <a:r>
                        <a:rPr lang="zh-CN" sz="1400" b="1" kern="1200" dirty="0">
                          <a:solidFill>
                            <a:schemeClr val="bg1"/>
                          </a:solidFill>
                          <a:effectLst/>
                          <a:latin typeface="微软雅黑" panose="020B0503020204020204" pitchFamily="34" charset="-122"/>
                          <a:ea typeface="微软雅黑" panose="020B0503020204020204" pitchFamily="34" charset="-122"/>
                          <a:cs typeface="+mn-cs"/>
                        </a:rPr>
                        <a:t>主机号</a:t>
                      </a:r>
                      <a:endParaRPr lang="zh-CN" sz="14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algn="ctr" defTabSz="914400" rtl="0" eaLnBrk="1" latinLnBrk="0" hangingPunct="1">
                        <a:lnSpc>
                          <a:spcPct val="100000"/>
                        </a:lnSpc>
                        <a:spcAft>
                          <a:spcPts val="0"/>
                        </a:spcAft>
                      </a:pPr>
                      <a:r>
                        <a:rPr lang="zh-CN" sz="1400" b="1" kern="1200" dirty="0" smtClean="0">
                          <a:solidFill>
                            <a:schemeClr val="bg1"/>
                          </a:solidFill>
                          <a:effectLst/>
                          <a:latin typeface="微软雅黑" panose="020B0503020204020204" pitchFamily="34" charset="-122"/>
                          <a:ea typeface="微软雅黑" panose="020B0503020204020204" pitchFamily="34" charset="-122"/>
                          <a:cs typeface="+mn-cs"/>
                        </a:rPr>
                        <a:t>源地址</a:t>
                      </a:r>
                      <a:endParaRPr lang="en-US" altLang="zh-CN" sz="1400" b="1" kern="1200" dirty="0" smtClean="0">
                        <a:solidFill>
                          <a:schemeClr val="bg1"/>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lnSpc>
                          <a:spcPct val="100000"/>
                        </a:lnSpc>
                        <a:spcAft>
                          <a:spcPts val="0"/>
                        </a:spcAft>
                      </a:pPr>
                      <a:r>
                        <a:rPr lang="zh-CN" sz="1400" b="1" kern="1200" dirty="0" smtClean="0">
                          <a:solidFill>
                            <a:schemeClr val="bg1"/>
                          </a:solidFill>
                          <a:effectLst/>
                          <a:latin typeface="微软雅黑" panose="020B0503020204020204" pitchFamily="34" charset="-122"/>
                          <a:ea typeface="微软雅黑" panose="020B0503020204020204" pitchFamily="34" charset="-122"/>
                          <a:cs typeface="+mn-cs"/>
                        </a:rPr>
                        <a:t>使用</a:t>
                      </a:r>
                      <a:endParaRPr lang="zh-CN" sz="14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algn="ctr" defTabSz="914400" rtl="0" eaLnBrk="1" latinLnBrk="0" hangingPunct="1">
                        <a:lnSpc>
                          <a:spcPct val="100000"/>
                        </a:lnSpc>
                        <a:spcAft>
                          <a:spcPts val="0"/>
                        </a:spcAft>
                      </a:pPr>
                      <a:r>
                        <a:rPr lang="zh-CN" sz="1400" b="1" kern="1200" dirty="0" smtClean="0">
                          <a:solidFill>
                            <a:schemeClr val="bg1"/>
                          </a:solidFill>
                          <a:effectLst/>
                          <a:latin typeface="微软雅黑" panose="020B0503020204020204" pitchFamily="34" charset="-122"/>
                          <a:ea typeface="微软雅黑" panose="020B0503020204020204" pitchFamily="34" charset="-122"/>
                          <a:cs typeface="+mn-cs"/>
                        </a:rPr>
                        <a:t>目的地址</a:t>
                      </a:r>
                      <a:endParaRPr lang="en-US" altLang="zh-CN" sz="1400" b="1" kern="1200" dirty="0" smtClean="0">
                        <a:solidFill>
                          <a:schemeClr val="bg1"/>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lnSpc>
                          <a:spcPct val="100000"/>
                        </a:lnSpc>
                        <a:spcAft>
                          <a:spcPts val="0"/>
                        </a:spcAft>
                      </a:pPr>
                      <a:r>
                        <a:rPr lang="zh-CN" sz="1400" b="1" kern="1200" dirty="0" smtClean="0">
                          <a:solidFill>
                            <a:schemeClr val="bg1"/>
                          </a:solidFill>
                          <a:effectLst/>
                          <a:latin typeface="微软雅黑" panose="020B0503020204020204" pitchFamily="34" charset="-122"/>
                          <a:ea typeface="微软雅黑" panose="020B0503020204020204" pitchFamily="34" charset="-122"/>
                          <a:cs typeface="+mn-cs"/>
                        </a:rPr>
                        <a:t>使用</a:t>
                      </a:r>
                      <a:endParaRPr lang="zh-CN" sz="14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1400" b="1" kern="1200" dirty="0">
                          <a:solidFill>
                            <a:schemeClr val="bg1"/>
                          </a:solidFill>
                          <a:effectLst/>
                          <a:latin typeface="微软雅黑" panose="020B0503020204020204" pitchFamily="34" charset="-122"/>
                          <a:ea typeface="微软雅黑" panose="020B0503020204020204" pitchFamily="34" charset="-122"/>
                          <a:cs typeface="+mn-cs"/>
                        </a:rPr>
                        <a:t>代表的意思</a:t>
                      </a:r>
                      <a:endParaRPr lang="zh-CN" sz="14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478657">
                <a:tc>
                  <a:txBody>
                    <a:bodyPr/>
                    <a:lstStyle/>
                    <a:p>
                      <a:pPr marL="0" algn="ctr" defTabSz="914400" rtl="0" eaLnBrk="1" latinLnBrk="0" hangingPunct="1">
                        <a:lnSpc>
                          <a:spcPct val="100000"/>
                        </a:lnSpc>
                        <a:spcAft>
                          <a:spcPts val="0"/>
                        </a:spcAft>
                      </a:pPr>
                      <a:r>
                        <a:rPr lang="en-US" sz="1400" b="1" kern="1200" dirty="0">
                          <a:solidFill>
                            <a:schemeClr val="tx1"/>
                          </a:solidFill>
                          <a:effectLst/>
                          <a:latin typeface="微软雅黑" panose="020B0503020204020204" pitchFamily="34" charset="-122"/>
                          <a:ea typeface="微软雅黑" panose="020B0503020204020204" pitchFamily="34" charset="-122"/>
                          <a:cs typeface="+mn-cs"/>
                        </a:rPr>
                        <a:t>0</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1400" b="1" kern="1200" dirty="0">
                          <a:solidFill>
                            <a:schemeClr val="tx1"/>
                          </a:solidFill>
                          <a:effectLst/>
                          <a:latin typeface="微软雅黑" panose="020B0503020204020204" pitchFamily="34" charset="-122"/>
                          <a:ea typeface="微软雅黑" panose="020B0503020204020204" pitchFamily="34" charset="-122"/>
                          <a:cs typeface="+mn-cs"/>
                        </a:rPr>
                        <a:t>0</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a:solidFill>
                            <a:schemeClr val="tx1"/>
                          </a:solidFill>
                          <a:effectLst/>
                          <a:latin typeface="微软雅黑" panose="020B0503020204020204" pitchFamily="34" charset="-122"/>
                          <a:ea typeface="微软雅黑" panose="020B0503020204020204" pitchFamily="34" charset="-122"/>
                          <a:cs typeface="+mn-cs"/>
                        </a:rPr>
                        <a:t>不可</a:t>
                      </a:r>
                      <a:endParaRPr lang="zh-CN" sz="1400" b="1" kern="120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在本网络上的本主机（</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见</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6.6 </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节</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DHCP </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协议</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878">
                <a:tc>
                  <a:txBody>
                    <a:bodyPr/>
                    <a:lstStyle/>
                    <a:p>
                      <a:pPr marL="0" algn="ctr" defTabSz="914400" rtl="0" eaLnBrk="1" latinLnBrk="0" hangingPunct="1">
                        <a:lnSpc>
                          <a:spcPct val="100000"/>
                        </a:lnSpc>
                        <a:spcAft>
                          <a:spcPts val="0"/>
                        </a:spcAft>
                      </a:pPr>
                      <a:r>
                        <a:rPr lang="en-US" sz="1400" b="1" kern="1200">
                          <a:solidFill>
                            <a:schemeClr val="tx1"/>
                          </a:solidFill>
                          <a:effectLst/>
                          <a:latin typeface="微软雅黑" panose="020B0503020204020204" pitchFamily="34" charset="-122"/>
                          <a:ea typeface="微软雅黑" panose="020B0503020204020204" pitchFamily="34" charset="-122"/>
                          <a:cs typeface="+mn-cs"/>
                        </a:rPr>
                        <a:t>0</a:t>
                      </a:r>
                      <a:endParaRPr lang="zh-CN" sz="1400" b="1" kern="120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en-US" sz="1400" b="1" kern="1200" dirty="0">
                          <a:solidFill>
                            <a:schemeClr val="tx1"/>
                          </a:solidFill>
                          <a:effectLst/>
                          <a:latin typeface="微软雅黑" panose="020B0503020204020204" pitchFamily="34" charset="-122"/>
                          <a:ea typeface="微软雅黑" panose="020B0503020204020204" pitchFamily="34" charset="-122"/>
                          <a:cs typeface="+mn-cs"/>
                        </a:rPr>
                        <a:t>host-id</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不可</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l"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在本网络上的某台</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主机</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host-id</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478657">
                <a:tc>
                  <a:txBody>
                    <a:bodyPr/>
                    <a:lstStyle/>
                    <a:p>
                      <a:pPr marL="0" algn="ctr" defTabSz="914400" rtl="0" eaLnBrk="1" latinLnBrk="0" hangingPunct="1">
                        <a:lnSpc>
                          <a:spcPct val="100000"/>
                        </a:lnSpc>
                        <a:spcAft>
                          <a:spcPts val="0"/>
                        </a:spcAft>
                      </a:pP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全</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全</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不可</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只在本网络上进行广播（各路由器均不转发）</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878">
                <a:tc>
                  <a:txBody>
                    <a:bodyPr/>
                    <a:lstStyle/>
                    <a:p>
                      <a:pPr marL="0" algn="ctr" defTabSz="914400" rtl="0" eaLnBrk="1" latinLnBrk="0" hangingPunct="1">
                        <a:lnSpc>
                          <a:spcPct val="100000"/>
                        </a:lnSpc>
                        <a:spcAft>
                          <a:spcPts val="0"/>
                        </a:spcAft>
                      </a:pPr>
                      <a:r>
                        <a:rPr lang="en-US" sz="1400" b="1" kern="1200" dirty="0">
                          <a:solidFill>
                            <a:schemeClr val="tx1"/>
                          </a:solidFill>
                          <a:effectLst/>
                          <a:latin typeface="微软雅黑" panose="020B0503020204020204" pitchFamily="34" charset="-122"/>
                          <a:ea typeface="微软雅黑" panose="020B0503020204020204" pitchFamily="34" charset="-122"/>
                          <a:cs typeface="+mn-cs"/>
                        </a:rPr>
                        <a:t>net-id</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全</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zh-CN" sz="1400" b="1" kern="1200">
                          <a:solidFill>
                            <a:schemeClr val="tx1"/>
                          </a:solidFill>
                          <a:effectLst/>
                          <a:latin typeface="微软雅黑" panose="020B0503020204020204" pitchFamily="34" charset="-122"/>
                          <a:ea typeface="微软雅黑" panose="020B0503020204020204" pitchFamily="34" charset="-122"/>
                          <a:cs typeface="+mn-cs"/>
                        </a:rPr>
                        <a:t>不可</a:t>
                      </a:r>
                      <a:endParaRPr lang="zh-CN" sz="1400" b="1" kern="120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marL="0" algn="l" defTabSz="914400" rtl="0" eaLnBrk="1" latinLnBrk="0" hangingPunct="1">
                        <a:lnSpc>
                          <a:spcPct val="100000"/>
                        </a:lnSpc>
                        <a:spcAft>
                          <a:spcPts val="0"/>
                        </a:spcAft>
                      </a:pP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对</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net-id </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上</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的所有主机进行广播</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478657">
                <a:tc>
                  <a:txBody>
                    <a:bodyPr/>
                    <a:lstStyle/>
                    <a:p>
                      <a:pPr marL="0" algn="ctr" defTabSz="914400" rtl="0" eaLnBrk="1" latinLnBrk="0" hangingPunct="1">
                        <a:lnSpc>
                          <a:spcPct val="100000"/>
                        </a:lnSpc>
                        <a:spcAft>
                          <a:spcPts val="0"/>
                        </a:spcAft>
                      </a:pPr>
                      <a:r>
                        <a:rPr lang="en-US" sz="1400" b="1" kern="1200">
                          <a:solidFill>
                            <a:schemeClr val="tx1"/>
                          </a:solidFill>
                          <a:effectLst/>
                          <a:latin typeface="微软雅黑" panose="020B0503020204020204" pitchFamily="34" charset="-122"/>
                          <a:ea typeface="微软雅黑" panose="020B0503020204020204" pitchFamily="34" charset="-122"/>
                          <a:cs typeface="+mn-cs"/>
                        </a:rPr>
                        <a:t>127</a:t>
                      </a:r>
                      <a:endParaRPr lang="zh-CN" sz="1400" b="1" kern="120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非</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全</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0 </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或全</a:t>
                      </a:r>
                      <a:r>
                        <a:rPr lang="en-US"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sz="1400" b="1" kern="1200" dirty="0" smtClean="0">
                          <a:solidFill>
                            <a:schemeClr val="tx1"/>
                          </a:solidFill>
                          <a:effectLst/>
                          <a:latin typeface="微软雅黑" panose="020B0503020204020204" pitchFamily="34" charset="-122"/>
                          <a:ea typeface="微软雅黑" panose="020B0503020204020204" pitchFamily="34" charset="-122"/>
                          <a:cs typeface="+mn-cs"/>
                        </a:rPr>
                        <a:t>1 </a:t>
                      </a:r>
                      <a:r>
                        <a:rPr lang="zh-CN" sz="1400" b="1" kern="1200" dirty="0" smtClean="0">
                          <a:solidFill>
                            <a:schemeClr val="tx1"/>
                          </a:solidFill>
                          <a:effectLst/>
                          <a:latin typeface="微软雅黑" panose="020B0503020204020204" pitchFamily="34" charset="-122"/>
                          <a:ea typeface="微软雅黑" panose="020B0503020204020204" pitchFamily="34" charset="-122"/>
                          <a:cs typeface="+mn-cs"/>
                        </a:rPr>
                        <a:t>的</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任何数</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chemeClr val="tx1"/>
                          </a:solidFill>
                          <a:effectLst/>
                          <a:latin typeface="微软雅黑" panose="020B0503020204020204" pitchFamily="34" charset="-122"/>
                          <a:ea typeface="微软雅黑" panose="020B0503020204020204" pitchFamily="34" charset="-122"/>
                          <a:cs typeface="+mn-cs"/>
                        </a:rPr>
                        <a:t>可以</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altLang="zh-CN" sz="1400" b="1" kern="1200" dirty="0" smtClean="0">
                          <a:solidFill>
                            <a:schemeClr val="tx1"/>
                          </a:solidFill>
                          <a:effectLst/>
                          <a:latin typeface="微软雅黑" panose="020B0503020204020204" pitchFamily="34" charset="-122"/>
                          <a:ea typeface="微软雅黑" panose="020B0503020204020204" pitchFamily="34" charset="-122"/>
                          <a:cs typeface="+mn-cs"/>
                        </a:rPr>
                        <a:t>用于本地软件环回测试</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390" marR="683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16000"/>
            <a:ext cx="3693319" cy="674544"/>
          </a:xfrm>
          <a:prstGeom prst="rect">
            <a:avLst/>
          </a:prstGeom>
          <a:noFill/>
        </p:spPr>
        <p:txBody>
          <a:bodyPr wrap="none" lIns="0" tIns="0" rIns="0" rtlCol="0">
            <a:spAutoFit/>
          </a:bodyPr>
          <a:lstStyle/>
          <a:p>
            <a:pPr defTabSz="0">
              <a:lnSpc>
                <a:spcPts val="4900"/>
              </a:lnSpc>
            </a:pPr>
            <a:r>
              <a:rPr lang="en-US" altLang="zh-CN" sz="4800" dirty="0" err="1" smtClean="0">
                <a:solidFill>
                  <a:srgbClr val="FF0000"/>
                </a:solidFill>
                <a:latin typeface="黑体" panose="02010609060101010101" pitchFamily="2" charset="-122"/>
                <a:ea typeface="黑体" panose="02010609060101010101" pitchFamily="2" charset="-122"/>
                <a:cs typeface="华文新魏" pitchFamily="18" charset="0"/>
              </a:rPr>
              <a:t>本章</a:t>
            </a:r>
            <a:r>
              <a:rPr lang="zh-CN" altLang="en-US" sz="4800" dirty="0" smtClean="0">
                <a:solidFill>
                  <a:srgbClr val="FF0000"/>
                </a:solidFill>
                <a:latin typeface="黑体" panose="02010609060101010101" pitchFamily="2" charset="-122"/>
                <a:ea typeface="黑体" panose="02010609060101010101" pitchFamily="2" charset="-122"/>
                <a:cs typeface="华文新魏" pitchFamily="18" charset="0"/>
              </a:rPr>
              <a:t>主要内容</a:t>
            </a:r>
            <a:endParaRPr lang="en-US" altLang="zh-CN" sz="48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749300" y="1690544"/>
            <a:ext cx="8077200" cy="6270947"/>
          </a:xfrm>
          <a:prstGeom prst="rect">
            <a:avLst/>
          </a:prstGeom>
          <a:noFill/>
        </p:spPr>
        <p:txBody>
          <a:bodyPr wrap="square" lIns="0" tIns="0" rIns="0" rtlCol="0">
            <a:spAutoFit/>
          </a:bodyPr>
          <a:lstStyle/>
          <a:p>
            <a:pPr marL="457200" indent="-457200" defTabSz="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网络层与网络互联的基本概念</a:t>
            </a:r>
            <a:endParaRPr lang="en-US" altLang="zh-CN" sz="2600" dirty="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IP地址的基本概念与分类方法</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IP分组的交付与路由选择的概念</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Internet路由选择协议的概念</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IP协议的基本内容</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路由器的基本概念</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华文楷体" pitchFamily="18" charset="0"/>
              </a:rPr>
              <a:t>Internet控制报文协议ICMP与组管理协议IGMP</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marL="457200" indent="-457200">
              <a:lnSpc>
                <a:spcPct val="150000"/>
              </a:lnSpc>
              <a:buFont typeface="Wingdings" panose="05000000000000000000" pitchFamily="2" charset="2"/>
              <a:buChar char="Ø"/>
            </a:pPr>
            <a:r>
              <a:rPr lang="en-US" altLang="zh-CN" sz="2600" dirty="0" smtClean="0">
                <a:latin typeface="Times New Roman" panose="02020603050405020304" pitchFamily="18" charset="0"/>
                <a:ea typeface="黑体" panose="02010609060101010101" pitchFamily="2" charset="-122"/>
                <a:cs typeface="华文楷体" pitchFamily="18" charset="0"/>
              </a:rPr>
              <a:t>IPv</a:t>
            </a:r>
            <a:r>
              <a:rPr lang="en-US" altLang="zh-CN" sz="2600" dirty="0">
                <a:latin typeface="Times New Roman" panose="02020603050405020304" pitchFamily="18" charset="0"/>
                <a:ea typeface="黑体" panose="02010609060101010101" pitchFamily="2" charset="-122"/>
                <a:cs typeface="华文楷体" pitchFamily="18" charset="0"/>
              </a:rPr>
              <a:t>6</a:t>
            </a:r>
            <a:endParaRPr lang="en-US" altLang="zh-CN" sz="2600" dirty="0" smtClean="0">
              <a:latin typeface="Times New Roman" panose="02020603050405020304" pitchFamily="18" charset="0"/>
              <a:ea typeface="黑体" panose="02010609060101010101" pitchFamily="2" charset="-122"/>
              <a:cs typeface="华文楷体" pitchFamily="18" charset="0"/>
            </a:endParaRPr>
          </a:p>
          <a:p>
            <a:pPr>
              <a:lnSpc>
                <a:spcPts val="3700"/>
              </a:lnSpc>
            </a:pPr>
            <a:endParaRPr lang="en-US" altLang="zh-CN" sz="2600" dirty="0" smtClean="0">
              <a:solidFill>
                <a:srgbClr val="FF0000"/>
              </a:solidFill>
              <a:latin typeface="黑体" panose="02010609060101010101" pitchFamily="2" charset="-122"/>
              <a:ea typeface="黑体" panose="02010609060101010101" pitchFamily="2" charset="-122"/>
              <a:cs typeface="华文楷体" pitchFamily="18" charset="0"/>
            </a:endParaRPr>
          </a:p>
          <a:p>
            <a:pPr>
              <a:lnSpc>
                <a:spcPts val="3700"/>
              </a:lnSpc>
            </a:pPr>
            <a:endParaRPr lang="en-US" altLang="zh-CN" sz="2600" dirty="0" smtClean="0">
              <a:solidFill>
                <a:srgbClr val="FF0000"/>
              </a:solidFill>
              <a:latin typeface="黑体" panose="02010609060101010101" pitchFamily="2" charset="-122"/>
              <a:ea typeface="黑体" panose="02010609060101010101" pitchFamily="2" charset="-122"/>
              <a:cs typeface="华文楷体" pitchFamily="18" charset="0"/>
            </a:endParaRPr>
          </a:p>
          <a:p>
            <a:pPr defTabSz="0">
              <a:lnSpc>
                <a:spcPts val="3700"/>
              </a:lnSpc>
            </a:pPr>
            <a:endParaRPr lang="en-US" altLang="zh-CN" sz="2600" dirty="0" smtClean="0">
              <a:solidFill>
                <a:srgbClr val="FF0000"/>
              </a:solidFill>
              <a:latin typeface="黑体" panose="02010609060101010101" pitchFamily="2" charset="-122"/>
              <a:ea typeface="黑体" panose="02010609060101010101" pitchFamily="2" charset="-122"/>
              <a:cs typeface="华文楷体" pitchFamily="18" charset="0"/>
            </a:endParaRPr>
          </a:p>
        </p:txBody>
      </p:sp>
      <p:sp>
        <p:nvSpPr>
          <p:cNvPr id="10" name="页脚占位符 9"/>
          <p:cNvSpPr>
            <a:spLocks noGrp="1"/>
          </p:cNvSpPr>
          <p:nvPr>
            <p:ph type="ftr" sz="quarter" idx="11"/>
          </p:nvPr>
        </p:nvSpPr>
        <p:spPr/>
        <p:txBody>
          <a:bodyPr/>
          <a:lstStyle/>
          <a:p>
            <a:r>
              <a:rPr lang="zh-CN" altLang="en-US" dirty="0" smtClean="0"/>
              <a:t>计算机科学与技术学院</a:t>
            </a:r>
            <a:endParaRPr lang="en-US" dirty="0"/>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520700" y="819150"/>
            <a:ext cx="2632131" cy="520335"/>
          </a:xfrm>
          <a:prstGeom prst="rect">
            <a:avLst/>
          </a:prstGeom>
          <a:noFill/>
        </p:spPr>
        <p:txBody>
          <a:bodyPr wrap="none" lIns="0" tIns="0" rIns="0" rtlCol="0">
            <a:spAutoFit/>
          </a:bodyPr>
          <a:lstStyle/>
          <a:p>
            <a:pPr defTabSz="0">
              <a:lnSpc>
                <a:spcPts val="4100"/>
              </a:lnSpc>
              <a:tabLst>
                <a:tab pos="2120900" algn="l"/>
              </a:tabLst>
            </a:pPr>
            <a:r>
              <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RFC 保留的地址</a:t>
            </a:r>
            <a:endPar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TextBox 1"/>
          <p:cNvSpPr txBox="1"/>
          <p:nvPr/>
        </p:nvSpPr>
        <p:spPr>
          <a:xfrm>
            <a:off x="825500" y="1504950"/>
            <a:ext cx="7861300" cy="4941161"/>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smtClean="0">
                <a:latin typeface="Times New Roman" panose="02020603050405020304" pitchFamily="18" charset="0"/>
                <a:ea typeface="黑体" panose="02010609060101010101" pitchFamily="2" charset="-122"/>
                <a:cs typeface="华文楷体" pitchFamily="18" charset="0"/>
              </a:rPr>
              <a:t>专用或私有地址的地址块：</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a:lnSpc>
                <a:spcPct val="150000"/>
              </a:lnSpc>
              <a:buFont typeface="Times New Roman" panose="02020603050405020304" pitchFamily="18" charset="0"/>
              <a:buChar char="–"/>
            </a:pPr>
            <a:r>
              <a:rPr lang="en-US" altLang="zh-CN" sz="2400" dirty="0" smtClean="0">
                <a:latin typeface="Times New Roman" panose="02020603050405020304" pitchFamily="18" charset="0"/>
                <a:ea typeface="黑体" panose="02010609060101010101" pitchFamily="2" charset="-122"/>
                <a:cs typeface="华文楷体" pitchFamily="18" charset="0"/>
              </a:rPr>
              <a:t>10.0.0.0</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10.255.255.255；</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a:lnSpc>
                <a:spcPct val="150000"/>
              </a:lnSpc>
              <a:buFont typeface="Times New Roman" panose="02020603050405020304" pitchFamily="18" charset="0"/>
              <a:buChar char="–"/>
            </a:pPr>
            <a:r>
              <a:rPr lang="en-US" altLang="zh-CN" sz="2400" dirty="0" smtClean="0">
                <a:latin typeface="Times New Roman" panose="02020603050405020304" pitchFamily="18" charset="0"/>
                <a:ea typeface="黑体" panose="02010609060101010101" pitchFamily="2" charset="-122"/>
                <a:cs typeface="华文楷体" pitchFamily="18" charset="0"/>
              </a:rPr>
              <a:t>172.16.0.0</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172.31.255.255；</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a:lnSpc>
                <a:spcPct val="150000"/>
              </a:lnSpc>
              <a:buFont typeface="Times New Roman" panose="02020603050405020304" pitchFamily="18" charset="0"/>
              <a:buChar char="–"/>
            </a:pPr>
            <a:r>
              <a:rPr lang="en-US" altLang="zh-CN" sz="2400" dirty="0" smtClean="0">
                <a:latin typeface="Times New Roman" panose="02020603050405020304" pitchFamily="18" charset="0"/>
                <a:ea typeface="黑体" panose="02010609060101010101" pitchFamily="2" charset="-122"/>
                <a:cs typeface="华文楷体" pitchFamily="18" charset="0"/>
              </a:rPr>
              <a:t>192.168.0.0</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192.168.255.255</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这些地址是保留给专用网的，专用地址在机构内部是唯一的，但是在全球范围内则不是唯一的。具有专用地址的IP数据报不能在因特网上传输</a:t>
            </a:r>
            <a:r>
              <a:rPr lang="zh-CN" altLang="en-US" sz="2400" dirty="0" err="1" smtClean="0">
                <a:latin typeface="Times New Roman" panose="02020603050405020304" pitchFamily="18" charset="0"/>
                <a:ea typeface="黑体" panose="02010609060101010101" pitchFamily="2" charset="-122"/>
                <a:cs typeface="华文楷体" pitchFamily="18" charset="0"/>
              </a:rPr>
              <a:t>，</a:t>
            </a:r>
            <a:r>
              <a:rPr lang="en-US" altLang="zh-CN" sz="2400" dirty="0" err="1" smtClean="0">
                <a:latin typeface="Times New Roman" panose="02020603050405020304" pitchFamily="18" charset="0"/>
                <a:ea typeface="黑体" panose="02010609060101010101" pitchFamily="2" charset="-122"/>
                <a:cs typeface="华文楷体" pitchFamily="18" charset="0"/>
              </a:rPr>
              <a:t>它们只能用于内部网中</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lnSpc>
                <a:spcPts val="3700"/>
              </a:lnSpc>
            </a:pP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368300" y="361950"/>
            <a:ext cx="3965829" cy="520335"/>
          </a:xfrm>
          <a:prstGeom prst="rect">
            <a:avLst/>
          </a:prstGeom>
          <a:noFill/>
        </p:spPr>
        <p:txBody>
          <a:bodyPr wrap="none" lIns="0" tIns="0" rIns="0" rtlCol="0">
            <a:spAutoFit/>
          </a:bodyPr>
          <a:lstStyle/>
          <a:p>
            <a:pPr defTabSz="0">
              <a:lnSpc>
                <a:spcPts val="4100"/>
              </a:lnSpc>
              <a:tabLst>
                <a:tab pos="2120900" algn="l"/>
              </a:tabLst>
            </a:pPr>
            <a:r>
              <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网络接口与IP地址的关系</a:t>
            </a:r>
            <a:endPar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6" name="Picture 7"/>
          <p:cNvPicPr>
            <a:picLocks noChangeAspect="1" noChangeArrowheads="1"/>
          </p:cNvPicPr>
          <p:nvPr/>
        </p:nvPicPr>
        <p:blipFill>
          <a:blip r:embed="rId2" cstate="print"/>
          <a:srcRect/>
          <a:stretch>
            <a:fillRect/>
          </a:stretch>
        </p:blipFill>
        <p:spPr bwMode="auto">
          <a:xfrm>
            <a:off x="1827212" y="1006947"/>
            <a:ext cx="5476875" cy="357374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
        <p:nvSpPr>
          <p:cNvPr id="9" name="TextBox 1"/>
          <p:cNvSpPr txBox="1"/>
          <p:nvPr/>
        </p:nvSpPr>
        <p:spPr>
          <a:xfrm>
            <a:off x="673100" y="4705350"/>
            <a:ext cx="7785100" cy="2687915"/>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000" b="1" dirty="0" err="1">
                <a:latin typeface="微软雅黑" panose="020B0503020204020204" pitchFamily="34" charset="-122"/>
                <a:ea typeface="微软雅黑" panose="020B0503020204020204" pitchFamily="34" charset="-122"/>
              </a:rPr>
              <a:t>连接到Internet的每一台主机或路由器至少有一个IP地址</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457200" indent="-457200" defTabSz="0">
              <a:lnSpc>
                <a:spcPct val="150000"/>
              </a:lnSpc>
              <a:buFont typeface="Arial" panose="020B0604020202020204" pitchFamily="34" charset="0"/>
              <a:buChar char="•"/>
            </a:pPr>
            <a:r>
              <a:rPr lang="en-US" altLang="zh-CN" sz="2000" b="1" dirty="0" err="1">
                <a:latin typeface="微软雅黑" panose="020B0503020204020204" pitchFamily="34" charset="-122"/>
                <a:ea typeface="微软雅黑" panose="020B0503020204020204" pitchFamily="34" charset="-122"/>
              </a:rPr>
              <a:t>连接到Internet的任何两台主机或路由器不能使</a:t>
            </a:r>
            <a:r>
              <a:rPr lang="zh-CN" altLang="en-US" sz="2000" b="1" dirty="0">
                <a:latin typeface="微软雅黑" panose="020B0503020204020204" pitchFamily="34" charset="-122"/>
                <a:ea typeface="微软雅黑" panose="020B0503020204020204" pitchFamily="34" charset="-122"/>
              </a:rPr>
              <a:t>用</a:t>
            </a:r>
            <a:r>
              <a:rPr lang="en-US" altLang="zh-CN" sz="2000" b="1" dirty="0" err="1">
                <a:latin typeface="微软雅黑" panose="020B0503020204020204" pitchFamily="34" charset="-122"/>
                <a:ea typeface="微软雅黑" panose="020B0503020204020204" pitchFamily="34" charset="-122"/>
              </a:rPr>
              <a:t>相同的IP地址</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457200" indent="-457200" defTabSz="0">
              <a:lnSpc>
                <a:spcPct val="150000"/>
              </a:lnSpc>
              <a:buFont typeface="Arial" panose="020B0604020202020204" pitchFamily="34" charset="0"/>
              <a:buChar char="•"/>
            </a:pPr>
            <a:r>
              <a:rPr lang="en-US" altLang="zh-CN" sz="2000" b="1" dirty="0" err="1">
                <a:latin typeface="微软雅黑" panose="020B0503020204020204" pitchFamily="34" charset="-122"/>
                <a:ea typeface="微软雅黑" panose="020B0503020204020204" pitchFamily="34" charset="-122"/>
              </a:rPr>
              <a:t>IP地址是与网络接口相关联的，如果一台主机或路由器分别连接到两个或更多的网络上，那么它必须有两个或更多的IP地址</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defTabSz="0">
              <a:lnSpc>
                <a:spcPts val="3100"/>
              </a:lnSpc>
            </a:pP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100"/>
              </a:lnSpc>
            </a:pP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3630" y="1554787"/>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 name="矩形 9"/>
          <p:cNvSpPr/>
          <p:nvPr/>
        </p:nvSpPr>
        <p:spPr>
          <a:xfrm>
            <a:off x="614374" y="1504950"/>
            <a:ext cx="2816965" cy="398999"/>
          </a:xfrm>
          <a:prstGeom prst="rect">
            <a:avLst/>
          </a:prstGeom>
        </p:spPr>
        <p:txBody>
          <a:bodyPr wrap="none">
            <a:spAutoFit/>
          </a:bodyPr>
          <a:lstStyle/>
          <a:p>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地址的一些重要</a:t>
            </a:r>
            <a:r>
              <a:rPr lang="zh-CN" altLang="en-US" sz="1995" b="1" dirty="0">
                <a:latin typeface="微软雅黑" panose="020B0503020204020204" pitchFamily="34" charset="-122"/>
                <a:ea typeface="微软雅黑" panose="020B0503020204020204" pitchFamily="34" charset="-122"/>
              </a:rPr>
              <a:t>特点</a:t>
            </a:r>
            <a:endParaRPr lang="zh-CN" altLang="en-US" sz="1995" b="1" dirty="0">
              <a:latin typeface="微软雅黑" panose="020B0503020204020204" pitchFamily="34" charset="-122"/>
              <a:ea typeface="微软雅黑" panose="020B0503020204020204" pitchFamily="34" charset="-122"/>
            </a:endParaRPr>
          </a:p>
        </p:txBody>
      </p:sp>
      <p:sp>
        <p:nvSpPr>
          <p:cNvPr id="11" name="矩形 10"/>
          <p:cNvSpPr/>
          <p:nvPr/>
        </p:nvSpPr>
        <p:spPr>
          <a:xfrm>
            <a:off x="543630" y="1950095"/>
            <a:ext cx="8031341" cy="3046197"/>
          </a:xfrm>
          <a:prstGeom prst="rect">
            <a:avLst/>
          </a:prstGeom>
        </p:spPr>
        <p:txBody>
          <a:bodyPr wrap="square">
            <a:spAutoFit/>
          </a:bodyPr>
          <a:lstStyle/>
          <a:p>
            <a:pPr>
              <a:lnSpc>
                <a:spcPts val="3290"/>
              </a:lnSpc>
              <a:buClr>
                <a:srgbClr val="0070C0"/>
              </a:buClr>
            </a:pPr>
            <a:r>
              <a:rPr lang="en-US" altLang="zh-CN" sz="2000" b="1" dirty="0">
                <a:solidFill>
                  <a:srgbClr val="0000FF"/>
                </a:solidFill>
                <a:latin typeface="微软雅黑" panose="020B0503020204020204" pitchFamily="34" charset="-122"/>
                <a:ea typeface="微软雅黑" panose="020B0503020204020204" pitchFamily="34" charset="-122"/>
              </a:rPr>
              <a:t>(1) IP </a:t>
            </a:r>
            <a:r>
              <a:rPr lang="zh-CN" altLang="en-US" sz="2000" b="1" dirty="0">
                <a:solidFill>
                  <a:srgbClr val="0000FF"/>
                </a:solidFill>
                <a:latin typeface="微软雅黑" panose="020B0503020204020204" pitchFamily="34" charset="-122"/>
                <a:ea typeface="微软雅黑" panose="020B0503020204020204" pitchFamily="34" charset="-122"/>
              </a:rPr>
              <a:t>地址是一种分等级的地址结构</a:t>
            </a:r>
            <a:r>
              <a:rPr lang="zh-CN" altLang="en-US" sz="2000" b="1" dirty="0">
                <a:latin typeface="微软雅黑" panose="020B0503020204020204" pitchFamily="34" charset="-122"/>
                <a:ea typeface="微软雅黑" panose="020B0503020204020204" pitchFamily="34" charset="-122"/>
              </a:rPr>
              <a:t>。分两个等级的好处是：</a:t>
            </a:r>
            <a:endParaRPr lang="zh-CN" altLang="en-US" sz="2000" b="1" dirty="0">
              <a:latin typeface="微软雅黑" panose="020B0503020204020204" pitchFamily="34" charset="-122"/>
              <a:ea typeface="微软雅黑" panose="020B0503020204020204" pitchFamily="34" charset="-122"/>
            </a:endParaRPr>
          </a:p>
          <a:p>
            <a:pPr marL="622300" indent="-341630">
              <a:lnSpc>
                <a:spcPts val="3290"/>
              </a:lnSpc>
              <a:buClr>
                <a:srgbClr val="3399FF"/>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第一，</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地址管理机构在分配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地址时只分配网络号，而剩下的主机号则由得到该网络号的单位自行分配。这样就方便了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地址的</a:t>
            </a:r>
            <a:r>
              <a:rPr lang="zh-CN" altLang="en-US" sz="2000" b="1" dirty="0">
                <a:latin typeface="微软雅黑" panose="020B0503020204020204" pitchFamily="34" charset="-122"/>
                <a:ea typeface="微软雅黑" panose="020B0503020204020204" pitchFamily="34" charset="-122"/>
              </a:rPr>
              <a:t>管理</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2300" indent="-341630">
              <a:lnSpc>
                <a:spcPts val="3290"/>
              </a:lnSpc>
              <a:buClr>
                <a:srgbClr val="3399FF"/>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第二，</a:t>
            </a:r>
            <a:r>
              <a:rPr lang="zh-CN" altLang="en-US" sz="2000" b="1" dirty="0">
                <a:latin typeface="微软雅黑" panose="020B0503020204020204" pitchFamily="34" charset="-122"/>
                <a:ea typeface="微软雅黑" panose="020B0503020204020204" pitchFamily="34" charset="-122"/>
              </a:rPr>
              <a:t>路由器仅根据目的主机所连接的网络号来转发分组（而不考虑目的主机号），这样就可以使路由表中的项目数大幅度减少，从而减小了路由表所占的存储空间。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44500" y="640388"/>
            <a:ext cx="8006186"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9" name="矩形 8"/>
          <p:cNvSpPr/>
          <p:nvPr/>
        </p:nvSpPr>
        <p:spPr>
          <a:xfrm>
            <a:off x="515244" y="590550"/>
            <a:ext cx="2816965" cy="398999"/>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地址的一些重要</a:t>
            </a: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515244" y="1200150"/>
            <a:ext cx="8006186" cy="4747453"/>
          </a:xfrm>
          <a:prstGeom prst="rect">
            <a:avLst/>
          </a:prstGeom>
        </p:spPr>
        <p:txBody>
          <a:bodyPr wrap="square">
            <a:spAutoFit/>
          </a:bodyPr>
          <a:lstStyle/>
          <a:p>
            <a:pPr>
              <a:lnSpc>
                <a:spcPts val="3290"/>
              </a:lnSpc>
              <a:buClr>
                <a:srgbClr val="0070C0"/>
              </a:buClr>
            </a:pPr>
            <a:r>
              <a:rPr lang="en-US" altLang="zh-CN" sz="2000" b="1" dirty="0">
                <a:solidFill>
                  <a:srgbClr val="0000FF"/>
                </a:solidFill>
                <a:latin typeface="微软雅黑" panose="020B0503020204020204" pitchFamily="34" charset="-122"/>
                <a:ea typeface="微软雅黑" panose="020B0503020204020204" pitchFamily="34" charset="-122"/>
              </a:rPr>
              <a:t>(2) </a:t>
            </a:r>
            <a:r>
              <a:rPr lang="zh-CN" altLang="en-US" sz="2000" b="1" dirty="0">
                <a:solidFill>
                  <a:srgbClr val="0000FF"/>
                </a:solidFill>
                <a:latin typeface="微软雅黑" panose="020B0503020204020204" pitchFamily="34" charset="-122"/>
                <a:ea typeface="微软雅黑" panose="020B0503020204020204" pitchFamily="34" charset="-122"/>
              </a:rPr>
              <a:t>实际上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地址是标志一个主机（或路由器）和一条链路的接口。</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22300" indent="-341630">
              <a:lnSpc>
                <a:spcPts val="3290"/>
              </a:lnSpc>
              <a:buClr>
                <a:srgbClr val="3399FF"/>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当一个主机同时连接到两个网络上时，该主机就必须同时具有两个相应的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地址，其网络号 </a:t>
            </a:r>
            <a:r>
              <a:rPr lang="en-US" altLang="zh-CN" sz="2000" b="1" dirty="0">
                <a:latin typeface="微软雅黑" panose="020B0503020204020204" pitchFamily="34" charset="-122"/>
                <a:ea typeface="微软雅黑" panose="020B0503020204020204" pitchFamily="34" charset="-122"/>
              </a:rPr>
              <a:t>net-id </a:t>
            </a:r>
            <a:r>
              <a:rPr lang="zh-CN" altLang="en-US" sz="2000" b="1" dirty="0">
                <a:latin typeface="微软雅黑" panose="020B0503020204020204" pitchFamily="34" charset="-122"/>
                <a:ea typeface="微软雅黑" panose="020B0503020204020204" pitchFamily="34" charset="-122"/>
              </a:rPr>
              <a:t>必须是不同的。这种主机称为</a:t>
            </a:r>
            <a:r>
              <a:rPr lang="zh-CN" altLang="en-US" sz="2000" b="1" dirty="0">
                <a:solidFill>
                  <a:srgbClr val="0000FF"/>
                </a:solidFill>
                <a:latin typeface="微软雅黑" panose="020B0503020204020204" pitchFamily="34" charset="-122"/>
                <a:ea typeface="微软雅黑" panose="020B0503020204020204" pitchFamily="34" charset="-122"/>
              </a:rPr>
              <a:t>多归属主机 </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multihomed</a:t>
            </a:r>
            <a:r>
              <a:rPr lang="en-US" altLang="zh-CN" sz="2000" b="1" dirty="0">
                <a:latin typeface="微软雅黑" panose="020B0503020204020204" pitchFamily="34" charset="-122"/>
                <a:ea typeface="微软雅黑" panose="020B0503020204020204" pitchFamily="34" charset="-122"/>
              </a:rPr>
              <a:t> host)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2300" indent="-341630">
              <a:lnSpc>
                <a:spcPts val="3290"/>
              </a:lnSpc>
              <a:buClr>
                <a:srgbClr val="3399FF"/>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由于一个路由器至少应当连接到两个网络（这样它才能将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数据报从一个网络转发到另一个网络），因此</a:t>
            </a:r>
            <a:r>
              <a:rPr lang="zh-CN" altLang="en-US" sz="2000" b="1" dirty="0">
                <a:solidFill>
                  <a:srgbClr val="0000FF"/>
                </a:solidFill>
                <a:latin typeface="微软雅黑" panose="020B0503020204020204" pitchFamily="34" charset="-122"/>
                <a:ea typeface="微软雅黑" panose="020B0503020204020204" pitchFamily="34" charset="-122"/>
              </a:rPr>
              <a:t>一个路由器至少应当有两个不同的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a:lnSpc>
                <a:spcPts val="3290"/>
              </a:lnSpc>
              <a:buClr>
                <a:srgbClr val="0070C0"/>
              </a:buClr>
            </a:pPr>
            <a:r>
              <a:rPr lang="zh-CN" altLang="en-US" sz="2000" b="1" dirty="0" smtClean="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(3) </a:t>
            </a:r>
            <a:r>
              <a:rPr lang="zh-CN" altLang="en-US" sz="2000" b="1" dirty="0">
                <a:solidFill>
                  <a:srgbClr val="0000FF"/>
                </a:solidFill>
                <a:latin typeface="微软雅黑" panose="020B0503020204020204" pitchFamily="34" charset="-122"/>
                <a:ea typeface="微软雅黑" panose="020B0503020204020204" pitchFamily="34" charset="-122"/>
              </a:rPr>
              <a:t>用转发器或网桥连接起来的若干个局域网</a:t>
            </a:r>
            <a:r>
              <a:rPr lang="zh-CN" altLang="en-US" sz="2000" b="1" dirty="0">
                <a:solidFill>
                  <a:srgbClr val="CC00CC"/>
                </a:solidFill>
                <a:latin typeface="微软雅黑" panose="020B0503020204020204" pitchFamily="34" charset="-122"/>
                <a:ea typeface="微软雅黑" panose="020B0503020204020204" pitchFamily="34" charset="-122"/>
              </a:rPr>
              <a:t>仍为一个网络，因此这些局域网都具有同样的网络号 </a:t>
            </a:r>
            <a:r>
              <a:rPr lang="en-US" altLang="zh-CN" sz="2000" b="1" dirty="0">
                <a:solidFill>
                  <a:srgbClr val="CC00CC"/>
                </a:solidFill>
                <a:latin typeface="微软雅黑" panose="020B0503020204020204" pitchFamily="34" charset="-122"/>
                <a:ea typeface="微软雅黑" panose="020B0503020204020204" pitchFamily="34" charset="-122"/>
              </a:rPr>
              <a:t>net-id</a:t>
            </a:r>
            <a:r>
              <a:rPr lang="zh-CN" altLang="en-US" sz="2000" b="1" dirty="0">
                <a:solidFill>
                  <a:srgbClr val="CC00CC"/>
                </a:solidFill>
                <a:latin typeface="微软雅黑" panose="020B0503020204020204" pitchFamily="34" charset="-122"/>
                <a:ea typeface="微软雅黑" panose="020B0503020204020204" pitchFamily="34" charset="-122"/>
              </a:rPr>
              <a:t>。</a:t>
            </a:r>
            <a:endParaRPr lang="zh-CN" altLang="en-US" sz="2000" b="1" dirty="0">
              <a:solidFill>
                <a:srgbClr val="CC00CC"/>
              </a:solidFill>
              <a:latin typeface="微软雅黑" panose="020B0503020204020204" pitchFamily="34" charset="-122"/>
              <a:ea typeface="微软雅黑" panose="020B0503020204020204" pitchFamily="34" charset="-122"/>
            </a:endParaRPr>
          </a:p>
          <a:p>
            <a:pPr>
              <a:lnSpc>
                <a:spcPts val="3290"/>
              </a:lnSpc>
              <a:buClr>
                <a:srgbClr val="0070C0"/>
              </a:buClr>
            </a:pPr>
            <a:r>
              <a:rPr lang="en-US" altLang="zh-CN" sz="2000" b="1" dirty="0">
                <a:solidFill>
                  <a:srgbClr val="0000FF"/>
                </a:solidFill>
                <a:latin typeface="微软雅黑" panose="020B0503020204020204" pitchFamily="34" charset="-122"/>
                <a:ea typeface="微软雅黑" panose="020B0503020204020204" pitchFamily="34" charset="-122"/>
              </a:rPr>
              <a:t>(4) </a:t>
            </a:r>
            <a:r>
              <a:rPr lang="zh-CN" altLang="en-US" sz="2000" b="1" dirty="0">
                <a:solidFill>
                  <a:srgbClr val="0000FF"/>
                </a:solidFill>
                <a:latin typeface="微软雅黑" panose="020B0503020204020204" pitchFamily="34" charset="-122"/>
                <a:ea typeface="微软雅黑" panose="020B0503020204020204" pitchFamily="34" charset="-122"/>
              </a:rPr>
              <a:t>所有分配到网络号 </a:t>
            </a:r>
            <a:r>
              <a:rPr lang="en-US" altLang="zh-CN" sz="2000" b="1" dirty="0">
                <a:solidFill>
                  <a:srgbClr val="0000FF"/>
                </a:solidFill>
                <a:latin typeface="微软雅黑" panose="020B0503020204020204" pitchFamily="34" charset="-122"/>
                <a:ea typeface="微软雅黑" panose="020B0503020204020204" pitchFamily="34" charset="-122"/>
              </a:rPr>
              <a:t>net-id </a:t>
            </a:r>
            <a:r>
              <a:rPr lang="zh-CN" altLang="en-US" sz="2000" b="1" dirty="0">
                <a:solidFill>
                  <a:srgbClr val="0000FF"/>
                </a:solidFill>
                <a:latin typeface="微软雅黑" panose="020B0503020204020204" pitchFamily="34" charset="-122"/>
                <a:ea typeface="微软雅黑" panose="020B0503020204020204" pitchFamily="34" charset="-122"/>
              </a:rPr>
              <a:t>的网络，无论是范围很小的局域网，还是可能覆盖很大地理范围的广域网，都是平等的</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00100"/>
            <a:ext cx="5232202" cy="533479"/>
          </a:xfrm>
          <a:prstGeom prst="rect">
            <a:avLst/>
          </a:prstGeom>
          <a:noFill/>
        </p:spPr>
        <p:txBody>
          <a:bodyPr wrap="none" lIns="0" tIns="0" rIns="0" rtlCol="0">
            <a:spAutoFit/>
          </a:bodyPr>
          <a:lstStyle/>
          <a:p>
            <a:pPr defTabSz="0">
              <a:lnSpc>
                <a:spcPts val="3800"/>
              </a:lnSpc>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.2.3</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rPr>
              <a:t>子网和超网的基本概念</a:t>
            </a:r>
            <a:endPar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5" name="TextBox 1"/>
          <p:cNvSpPr txBox="1"/>
          <p:nvPr/>
        </p:nvSpPr>
        <p:spPr>
          <a:xfrm>
            <a:off x="596900" y="1428750"/>
            <a:ext cx="8204200" cy="7468711"/>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为什么要研究子网和超网</a:t>
            </a:r>
            <a:endParaRPr lang="en-US" altLang="zh-CN" sz="2400" dirty="0" smtClean="0">
              <a:latin typeface="Times New Roman" panose="02020603050405020304" pitchFamily="18" charset="0"/>
              <a:ea typeface="黑体" panose="02010609060101010101" pitchFamily="2" charset="-122"/>
            </a:endParaRPr>
          </a:p>
          <a:p>
            <a:pPr lvl="1" indent="457200" defTabSz="0">
              <a:lnSpc>
                <a:spcPct val="150000"/>
              </a:lnSpc>
              <a:buFont typeface="Times New Roman" panose="02020603050405020304" pitchFamily="18" charset="0"/>
              <a:buChar char="–"/>
              <a:tabLst>
                <a:tab pos="4699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 </a:t>
            </a:r>
            <a:r>
              <a:rPr lang="en-US" altLang="zh-CN" sz="2400" dirty="0" err="1" smtClean="0">
                <a:latin typeface="Times New Roman" panose="02020603050405020304" pitchFamily="18" charset="0"/>
                <a:ea typeface="黑体" panose="02010609060101010101" pitchFamily="2" charset="-122"/>
                <a:cs typeface="华文楷体" pitchFamily="18" charset="0"/>
              </a:rPr>
              <a:t>IP</a:t>
            </a:r>
            <a:r>
              <a:rPr lang="en-US" altLang="zh-CN" sz="2400" dirty="0" err="1" smtClean="0">
                <a:latin typeface="黑体" panose="02010609060101010101" pitchFamily="2" charset="-122"/>
                <a:ea typeface="黑体" panose="02010609060101010101" pitchFamily="2" charset="-122"/>
                <a:cs typeface="华文楷体" pitchFamily="18" charset="0"/>
              </a:rPr>
              <a:t>地址的有效利用率问题</a:t>
            </a:r>
            <a:endParaRPr lang="en-US" altLang="zh-CN" sz="2400" dirty="0" smtClean="0">
              <a:latin typeface="黑体" panose="02010609060101010101" pitchFamily="2" charset="-122"/>
              <a:ea typeface="黑体" panose="02010609060101010101" pitchFamily="2" charset="-122"/>
              <a:cs typeface="华文楷体" pitchFamily="18" charset="0"/>
            </a:endParaRPr>
          </a:p>
          <a:p>
            <a:pPr lvl="1" indent="457200" defTabSz="0">
              <a:lnSpc>
                <a:spcPct val="150000"/>
              </a:lnSpc>
              <a:buFont typeface="Times New Roman" panose="02020603050405020304" pitchFamily="18" charset="0"/>
              <a:buChar char="–"/>
              <a:tabLst>
                <a:tab pos="4699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 </a:t>
            </a:r>
            <a:r>
              <a:rPr lang="en-US" altLang="zh-CN" sz="2400" dirty="0" err="1" smtClean="0">
                <a:latin typeface="黑体" panose="02010609060101010101" pitchFamily="2" charset="-122"/>
                <a:ea typeface="黑体" panose="02010609060101010101" pitchFamily="2" charset="-122"/>
                <a:cs typeface="华文楷体" pitchFamily="18" charset="0"/>
              </a:rPr>
              <a:t>路由器的工作效率问题</a:t>
            </a:r>
            <a:endParaRPr lang="en-US" altLang="zh-CN" sz="2400" dirty="0" smtClean="0">
              <a:latin typeface="Times New Roman" panose="02020603050405020304" pitchFamily="18" charset="0"/>
              <a:ea typeface="黑体" panose="02010609060101010101" pitchFamily="2" charset="-122"/>
            </a:endParaRPr>
          </a:p>
          <a:p>
            <a:pPr marL="457200" indent="-457200" defTabSz="0">
              <a:lnSpc>
                <a:spcPct val="150000"/>
              </a:lnSpc>
              <a:buFont typeface="Arial" panose="020B0604020202020204" pitchFamily="34" charset="0"/>
              <a:buChar char="•"/>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子网（subnet</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defTabSz="0">
              <a:lnSpc>
                <a:spcPct val="150000"/>
              </a:lnSpc>
              <a:buFont typeface="Times New Roman" panose="02020603050405020304" pitchFamily="18" charset="0"/>
              <a:buChar char="–"/>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将一个大的网络划分成几个较小的网络，而每一个</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defTabSz="0">
              <a:lnSpc>
                <a:spcPct val="150000"/>
              </a:lnSpc>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网络都有其自己的子网地址</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457200" indent="-457200" defTabSz="0">
              <a:lnSpc>
                <a:spcPct val="150000"/>
              </a:lnSpc>
              <a:buFont typeface="Arial" panose="020B0604020202020204" pitchFamily="34" charset="0"/>
              <a:buChar char="•"/>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超网（supernet</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defTabSz="0">
              <a:lnSpc>
                <a:spcPct val="150000"/>
              </a:lnSpc>
              <a:buFont typeface="Times New Roman" panose="02020603050405020304" pitchFamily="18" charset="0"/>
              <a:buChar char="–"/>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将一个组织所属的几个网络合并成为一个更大地址</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lvl="1" indent="457200" defTabSz="0">
              <a:lnSpc>
                <a:spcPct val="150000"/>
              </a:lnSpc>
              <a:tabLst>
                <a:tab pos="469900" algn="l"/>
              </a:tabLst>
            </a:pPr>
            <a:r>
              <a:rPr lang="en-US" altLang="zh-CN" sz="2400" dirty="0" err="1" smtClean="0">
                <a:latin typeface="Times New Roman" panose="02020603050405020304" pitchFamily="18" charset="0"/>
                <a:ea typeface="黑体" panose="02010609060101010101" pitchFamily="2" charset="-122"/>
                <a:cs typeface="华文楷体" pitchFamily="18" charset="0"/>
              </a:rPr>
              <a:t>范围的逻辑网络</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lnSpc>
                <a:spcPts val="3800"/>
              </a:lnSpc>
              <a:tabLst>
                <a:tab pos="469900" algn="l"/>
              </a:tabLst>
            </a:pPr>
            <a:endParaRPr lang="en-US" altLang="zh-CN" sz="25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800"/>
              </a:lnSpc>
              <a:tabLst>
                <a:tab pos="469900" algn="l"/>
              </a:tabLst>
            </a:pPr>
            <a:endParaRPr lang="en-US" altLang="zh-CN" sz="2500" u="sng" dirty="0" smtClean="0">
              <a:solidFill>
                <a:srgbClr val="CC0000"/>
              </a:solidFill>
              <a:latin typeface="华文楷体" pitchFamily="18" charset="0"/>
              <a:ea typeface="黑体" panose="02010609060101010101" pitchFamily="2" charset="-122"/>
              <a:cs typeface="华文楷体" pitchFamily="18" charset="0"/>
            </a:endParaRPr>
          </a:p>
          <a:p>
            <a:pPr defTabSz="0">
              <a:lnSpc>
                <a:spcPts val="3800"/>
              </a:lnSpc>
              <a:tabLst>
                <a:tab pos="469900" algn="l"/>
              </a:tabLst>
            </a:pPr>
            <a:endParaRPr lang="en-US" altLang="zh-CN" sz="25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800"/>
              </a:lnSpc>
              <a:tabLst>
                <a:tab pos="469900" algn="l"/>
              </a:tabLst>
            </a:pPr>
            <a:endParaRPr lang="en-US" altLang="zh-CN" sz="25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3800"/>
              </a:lnSpc>
              <a:tabLst>
                <a:tab pos="469900" algn="l"/>
              </a:tabLst>
            </a:pPr>
            <a:endParaRPr lang="en-US" altLang="zh-CN" sz="2500" u="sng" dirty="0" smtClean="0">
              <a:solidFill>
                <a:srgbClr val="CC0000"/>
              </a:solidFill>
              <a:latin typeface="华文楷体" pitchFamily="18" charset="0"/>
              <a:ea typeface="黑体" panose="02010609060101010101" pitchFamily="2" charset="-122"/>
              <a:cs typeface="华文楷体"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27100"/>
            <a:ext cx="2872581" cy="443711"/>
          </a:xfrm>
          <a:prstGeom prst="rect">
            <a:avLst/>
          </a:prstGeom>
          <a:noFill/>
        </p:spPr>
        <p:txBody>
          <a:bodyPr wrap="none" lIns="0" tIns="0" rIns="0" rtlCol="0">
            <a:spAutoFit/>
          </a:bodyPr>
          <a:lstStyle/>
          <a:p>
            <a:pPr defTabSz="0">
              <a:lnSpc>
                <a:spcPts val="3100"/>
              </a:lnSpc>
            </a:pPr>
            <a:r>
              <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rPr>
              <a:t>子网的基本概念</a:t>
            </a:r>
            <a:endPar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6" name="TextBox 1"/>
          <p:cNvSpPr txBox="1"/>
          <p:nvPr/>
        </p:nvSpPr>
        <p:spPr>
          <a:xfrm>
            <a:off x="857250" y="1504950"/>
            <a:ext cx="7429500" cy="5504071"/>
          </a:xfrm>
          <a:prstGeom prst="rect">
            <a:avLst/>
          </a:prstGeom>
          <a:noFill/>
        </p:spPr>
        <p:txBody>
          <a:bodyPr wrap="square" lIns="0" tIns="0" rIns="0" rtlCol="0">
            <a:spAutoFit/>
          </a:bodyPr>
          <a:lstStyle/>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标准的A类、B类与C类IP地址是两层结构</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r>
              <a:rPr lang="en-US" altLang="zh-CN" sz="2400" dirty="0" smtClean="0">
                <a:latin typeface="Times New Roman" panose="02020603050405020304" pitchFamily="18" charset="0"/>
                <a:ea typeface="黑体" panose="02010609060101010101" pitchFamily="2" charset="-122"/>
                <a:cs typeface="华文楷体" pitchFamily="18" charset="0"/>
              </a:rPr>
              <a:t>		     net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ID-host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子网IP地址是三层结构</a:t>
            </a:r>
            <a:r>
              <a:rPr lang="en-US" altLang="zh-CN" sz="2400" dirty="0" smtClean="0">
                <a:latin typeface="Times New Roman" panose="02020603050405020304" pitchFamily="18" charset="0"/>
                <a:ea typeface="黑体" panose="02010609060101010101" pitchFamily="2" charset="-122"/>
                <a:cs typeface="华文楷体"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err="1" smtClean="0">
                <a:latin typeface="Times New Roman" panose="02020603050405020304" pitchFamily="18" charset="0"/>
                <a:ea typeface="黑体" panose="02010609060101010101" pitchFamily="2" charset="-122"/>
                <a:cs typeface="华文楷体" pitchFamily="18" charset="0"/>
              </a:rPr>
              <a:t>IP地址</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{&lt;</a:t>
            </a:r>
            <a:r>
              <a:rPr lang="en-US" altLang="zh-CN" sz="2400" dirty="0" err="1" smtClean="0">
                <a:latin typeface="Times New Roman" panose="02020603050405020304" pitchFamily="18" charset="0"/>
                <a:ea typeface="黑体" panose="02010609060101010101" pitchFamily="2" charset="-122"/>
                <a:cs typeface="华文楷体" pitchFamily="18" charset="0"/>
              </a:rPr>
              <a:t>网络号</a:t>
            </a:r>
            <a:r>
              <a:rPr lang="en-US" altLang="zh-CN" sz="2400" dirty="0" smtClean="0">
                <a:latin typeface="Times New Roman" panose="02020603050405020304" pitchFamily="18" charset="0"/>
                <a:ea typeface="黑体" panose="02010609060101010101" pitchFamily="2" charset="-122"/>
                <a:cs typeface="华文楷体" pitchFamily="18" charset="0"/>
              </a:rPr>
              <a:t>&gt;,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&lt;</a:t>
            </a:r>
            <a:r>
              <a:rPr lang="en-US" altLang="zh-CN" sz="2400" dirty="0" err="1" smtClean="0">
                <a:latin typeface="Times New Roman" panose="02020603050405020304" pitchFamily="18" charset="0"/>
                <a:ea typeface="黑体" panose="02010609060101010101" pitchFamily="2" charset="-122"/>
                <a:cs typeface="华文楷体" pitchFamily="18" charset="0"/>
              </a:rPr>
              <a:t>子网号</a:t>
            </a:r>
            <a:r>
              <a:rPr lang="en-US" altLang="zh-CN" sz="2400" dirty="0" smtClean="0">
                <a:latin typeface="Times New Roman" panose="02020603050405020304" pitchFamily="18" charset="0"/>
                <a:ea typeface="黑体" panose="02010609060101010101" pitchFamily="2" charset="-122"/>
                <a:cs typeface="华文楷体" pitchFamily="18" charset="0"/>
              </a:rPr>
              <a:t>&gt;,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&lt;</a:t>
            </a:r>
            <a:r>
              <a:rPr lang="en-US" altLang="zh-CN" sz="2400" dirty="0" err="1" smtClean="0">
                <a:latin typeface="Times New Roman" panose="02020603050405020304" pitchFamily="18" charset="0"/>
                <a:ea typeface="黑体" panose="02010609060101010101" pitchFamily="2" charset="-122"/>
                <a:cs typeface="华文楷体" pitchFamily="18" charset="0"/>
              </a:rPr>
              <a:t>主机号</a:t>
            </a:r>
            <a:r>
              <a:rPr lang="en-US" altLang="zh-CN" sz="2400" dirty="0" smtClean="0">
                <a:latin typeface="Times New Roman" panose="02020603050405020304" pitchFamily="18" charset="0"/>
                <a:ea typeface="黑体" panose="02010609060101010101" pitchFamily="2" charset="-122"/>
                <a:cs typeface="华文楷体" pitchFamily="18" charset="0"/>
              </a:rPr>
              <a:t>&gt;}net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ID-subnet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ID-host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同一个子网中所有的主机必须使用相同的网络号-子网号（netID-subnet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ID）；</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子网的概念可以应用于A类、B类或C类中任意一类IP地址中</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分配子网是一个组织和单位内部的事，它既不要向Internet地址管理部门申请，也不需要改变任何外部的数据库</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marL="342900" indent="-342900" defTabSz="0">
              <a:buFont typeface="Arial" panose="020B0604020202020204" pitchFamily="34" charset="0"/>
              <a:buChar char="•"/>
            </a:pPr>
            <a:r>
              <a:rPr lang="en-US" altLang="zh-CN" sz="2400" dirty="0" err="1" smtClean="0">
                <a:latin typeface="Times New Roman" panose="02020603050405020304" pitchFamily="18" charset="0"/>
                <a:ea typeface="黑体" panose="02010609060101010101" pitchFamily="2" charset="-122"/>
                <a:cs typeface="华文楷体" pitchFamily="18" charset="0"/>
              </a:rPr>
              <a:t>在Internet中，一个子网也称为一个IP网络或一个网络</a:t>
            </a:r>
            <a:r>
              <a:rPr lang="en-US" altLang="zh-CN" sz="2400" dirty="0" smtClean="0">
                <a:latin typeface="Times New Roman" panose="02020603050405020304" pitchFamily="18" charset="0"/>
                <a:ea typeface="黑体" panose="02010609060101010101" pitchFamily="2" charset="-122"/>
                <a:cs typeface="华文楷体" pitchFamily="18" charset="0"/>
              </a:rPr>
              <a:t>。</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lnSpc>
                <a:spcPts val="2500"/>
              </a:lnSpc>
            </a:pPr>
            <a:endParaRPr lang="en-US" altLang="zh-CN" sz="32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2800"/>
              </a:lnSpc>
            </a:pPr>
            <a:endParaRPr lang="en-US" altLang="zh-CN" sz="3200" dirty="0" smtClean="0">
              <a:solidFill>
                <a:srgbClr val="FF3300"/>
              </a:solidFill>
              <a:latin typeface="华文楷体" pitchFamily="18" charset="0"/>
              <a:ea typeface="黑体" panose="02010609060101010101" pitchFamily="2" charset="-122"/>
              <a:cs typeface="华文楷体" pitchFamily="18" charset="0"/>
            </a:endParaRPr>
          </a:p>
          <a:p>
            <a:pPr defTabSz="0">
              <a:lnSpc>
                <a:spcPts val="2700"/>
              </a:lnSpc>
            </a:pPr>
            <a:endParaRPr lang="en-US" altLang="zh-CN" sz="2100" dirty="0" smtClean="0">
              <a:solidFill>
                <a:srgbClr val="33659A"/>
              </a:solidFill>
              <a:latin typeface="华文楷体" pitchFamily="18" charset="0"/>
              <a:ea typeface="黑体" panose="02010609060101010101" pitchFamily="2" charset="-122"/>
              <a:cs typeface="华文楷体" pitchFamily="18" charset="0"/>
            </a:endParaRPr>
          </a:p>
        </p:txBody>
      </p:sp>
      <p:sp>
        <p:nvSpPr>
          <p:cNvPr id="12" name="页脚占位符 11"/>
          <p:cNvSpPr>
            <a:spLocks noGrp="1"/>
          </p:cNvSpPr>
          <p:nvPr>
            <p:ph type="ftr" sz="quarter" idx="11"/>
          </p:nvPr>
        </p:nvSpPr>
        <p:spPr/>
        <p:txBody>
          <a:bodyPr/>
          <a:lstStyle/>
          <a:p>
            <a:r>
              <a:rPr lang="zh-CN" altLang="en-US" smtClean="0"/>
              <a:t>计算机科学与技术学院</a:t>
            </a:r>
            <a:endParaRPr lang="en-US"/>
          </a:p>
        </p:txBody>
      </p:sp>
      <p:sp>
        <p:nvSpPr>
          <p:cNvPr id="13" name="灯片编号占位符 1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1016000"/>
            <a:ext cx="1641475" cy="586699"/>
          </a:xfrm>
          <a:prstGeom prst="rect">
            <a:avLst/>
          </a:prstGeom>
          <a:noFill/>
        </p:spPr>
        <p:txBody>
          <a:bodyPr wrap="none" lIns="0" tIns="0" rIns="0" rtlCol="0">
            <a:spAutoFit/>
          </a:bodyPr>
          <a:lstStyle/>
          <a:p>
            <a:pPr defTabSz="0">
              <a:lnSpc>
                <a:spcPts val="4900"/>
              </a:lnSpc>
            </a:pP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子网掩码</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901700" y="2019300"/>
            <a:ext cx="7620000" cy="3431709"/>
          </a:xfrm>
          <a:prstGeom prst="rect">
            <a:avLst/>
          </a:prstGeom>
          <a:noFill/>
        </p:spPr>
        <p:txBody>
          <a:bodyPr wrap="square" lIns="0" tIns="0" rIns="0" rtlCol="0">
            <a:spAutoFit/>
          </a:bodyPr>
          <a:lstStyle/>
          <a:p>
            <a:pPr marL="357505" indent="-357505">
              <a:lnSpc>
                <a:spcPts val="3300"/>
              </a:lnSpc>
              <a:buClr>
                <a:srgbClr val="0070C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从一个</a:t>
            </a:r>
            <a:r>
              <a:rPr lang="en-US" altLang="zh-CN" sz="2400" dirty="0">
                <a:latin typeface="微软雅黑" panose="020B0503020204020204" pitchFamily="34" charset="-122"/>
                <a:ea typeface="微软雅黑" panose="020B0503020204020204" pitchFamily="34" charset="-122"/>
              </a:rPr>
              <a:t> IP </a:t>
            </a:r>
            <a:r>
              <a:rPr lang="en-US" altLang="zh-CN" sz="2400" dirty="0" err="1" smtClean="0">
                <a:latin typeface="微软雅黑" panose="020B0503020204020204" pitchFamily="34" charset="-122"/>
                <a:ea typeface="微软雅黑" panose="020B0503020204020204" pitchFamily="34" charset="-122"/>
              </a:rPr>
              <a:t>数据报的首部并无法判断源主机或目的主机所连接的网络是否进行了子网划分</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使用子网掩码</a:t>
            </a:r>
            <a:r>
              <a:rPr lang="en-US" altLang="zh-CN" sz="2400" dirty="0">
                <a:latin typeface="微软雅黑" panose="020B0503020204020204" pitchFamily="34" charset="-122"/>
                <a:ea typeface="微软雅黑" panose="020B0503020204020204" pitchFamily="34" charset="-122"/>
              </a:rPr>
              <a:t>(subnet  mask)</a:t>
            </a:r>
            <a:r>
              <a:rPr lang="en-US" altLang="zh-CN" sz="2400" dirty="0" err="1">
                <a:latin typeface="微软雅黑" panose="020B0503020204020204" pitchFamily="34" charset="-122"/>
                <a:ea typeface="微软雅黑" panose="020B0503020204020204" pitchFamily="34" charset="-122"/>
              </a:rPr>
              <a:t>可以找出IP</a:t>
            </a:r>
            <a:r>
              <a:rPr lang="en-US" altLang="zh-CN" sz="2400" dirty="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地址中的子网部分</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子网掩码长度 ＝ </a:t>
            </a:r>
            <a:r>
              <a:rPr lang="en-US" altLang="zh-CN" sz="2400" dirty="0">
                <a:latin typeface="微软雅黑" panose="020B0503020204020204" pitchFamily="34" charset="-122"/>
                <a:ea typeface="微软雅黑" panose="020B0503020204020204" pitchFamily="34" charset="-122"/>
              </a:rPr>
              <a:t>32 </a:t>
            </a:r>
            <a:r>
              <a:rPr lang="zh-CN" altLang="en-US" sz="2400" dirty="0">
                <a:latin typeface="微软雅黑" panose="020B0503020204020204" pitchFamily="34" charset="-122"/>
                <a:ea typeface="微软雅黑" panose="020B0503020204020204" pitchFamily="34" charset="-122"/>
              </a:rPr>
              <a:t>位</a:t>
            </a:r>
            <a:endParaRPr lang="zh-CN" altLang="en-US" sz="2400"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子网掩码左边部分的一连串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，对应于网络号和子网号</a:t>
            </a:r>
            <a:endParaRPr lang="zh-CN" altLang="en-US" sz="2400"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子网掩码右边部分的一连串 </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，对应于主机</a:t>
            </a:r>
            <a:r>
              <a:rPr lang="zh-CN" altLang="en-US" sz="2400" dirty="0" smtClean="0">
                <a:latin typeface="微软雅黑" panose="020B0503020204020204" pitchFamily="34" charset="-122"/>
                <a:ea typeface="微软雅黑" panose="020B0503020204020204" pitchFamily="34" charset="-122"/>
              </a:rPr>
              <a:t>号</a:t>
            </a: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266700" y="1473200"/>
            <a:ext cx="256480" cy="507831"/>
          </a:xfrm>
          <a:prstGeom prst="rect">
            <a:avLst/>
          </a:prstGeom>
          <a:noFill/>
        </p:spPr>
        <p:txBody>
          <a:bodyPr wrap="none" lIns="0" tIns="0" rIns="0" rtlCol="0">
            <a:spAutoFit/>
          </a:bodyPr>
          <a:lstStyle/>
          <a:p>
            <a:pPr defTabSz="0">
              <a:lnSpc>
                <a:spcPts val="1700"/>
              </a:lnSpc>
              <a:tabLst>
                <a:tab pos="38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1900"/>
              </a:lnSpc>
              <a:tabLst>
                <a:tab pos="38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 name="TextBox 1"/>
          <p:cNvSpPr txBox="1"/>
          <p:nvPr/>
        </p:nvSpPr>
        <p:spPr>
          <a:xfrm>
            <a:off x="266700" y="1955800"/>
            <a:ext cx="256480" cy="54630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7" name="TextBox 1"/>
          <p:cNvSpPr txBox="1"/>
          <p:nvPr/>
        </p:nvSpPr>
        <p:spPr>
          <a:xfrm>
            <a:off x="4559300" y="5086350"/>
            <a:ext cx="596317" cy="269689"/>
          </a:xfrm>
          <a:prstGeom prst="rect">
            <a:avLst/>
          </a:prstGeom>
          <a:noFill/>
        </p:spPr>
        <p:txBody>
          <a:bodyPr wrap="none" lIns="0" tIns="0" rIns="0" rtlCol="0">
            <a:spAutoFit/>
          </a:bodyPr>
          <a:lstStyle/>
          <a:p>
            <a:pPr defTabSz="0">
              <a:lnSpc>
                <a:spcPts val="17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net-id</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TextBox 1"/>
          <p:cNvSpPr txBox="1"/>
          <p:nvPr/>
        </p:nvSpPr>
        <p:spPr>
          <a:xfrm>
            <a:off x="2946400" y="1587500"/>
            <a:ext cx="596317" cy="269689"/>
          </a:xfrm>
          <a:prstGeom prst="rect">
            <a:avLst/>
          </a:prstGeom>
          <a:noFill/>
        </p:spPr>
        <p:txBody>
          <a:bodyPr wrap="none" lIns="0" tIns="0" rIns="0" rtlCol="0">
            <a:spAutoFit/>
          </a:bodyPr>
          <a:lstStyle/>
          <a:p>
            <a:pPr defTabSz="0">
              <a:lnSpc>
                <a:spcPts val="17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net-id</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Box 1"/>
          <p:cNvSpPr txBox="1"/>
          <p:nvPr/>
        </p:nvSpPr>
        <p:spPr>
          <a:xfrm>
            <a:off x="5753100" y="1549400"/>
            <a:ext cx="1479572"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host-id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为全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TextBox 1"/>
          <p:cNvSpPr txBox="1"/>
          <p:nvPr/>
        </p:nvSpPr>
        <p:spPr>
          <a:xfrm>
            <a:off x="3708400" y="3314700"/>
            <a:ext cx="596317" cy="269689"/>
          </a:xfrm>
          <a:prstGeom prst="rect">
            <a:avLst/>
          </a:prstGeom>
          <a:noFill/>
        </p:spPr>
        <p:txBody>
          <a:bodyPr wrap="none" lIns="0" tIns="0" rIns="0" rtlCol="0">
            <a:spAutoFit/>
          </a:bodyPr>
          <a:lstStyle/>
          <a:p>
            <a:pPr defTabSz="0">
              <a:lnSpc>
                <a:spcPts val="17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net-id</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TextBox 1"/>
          <p:cNvSpPr txBox="1"/>
          <p:nvPr/>
        </p:nvSpPr>
        <p:spPr>
          <a:xfrm>
            <a:off x="1181100" y="15621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网络地址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 name="TextBox 1"/>
          <p:cNvSpPr txBox="1"/>
          <p:nvPr/>
        </p:nvSpPr>
        <p:spPr>
          <a:xfrm>
            <a:off x="901700" y="2171700"/>
            <a:ext cx="7822654" cy="571951"/>
          </a:xfrm>
          <a:prstGeom prst="rect">
            <a:avLst/>
          </a:prstGeom>
          <a:noFill/>
        </p:spPr>
        <p:txBody>
          <a:bodyPr wrap="none" lIns="0" tIns="0" rIns="0" rtlCol="0">
            <a:spAutoFit/>
          </a:bodyPr>
          <a:lstStyle/>
          <a:p>
            <a:pPr defTabSz="0">
              <a:lnSpc>
                <a:spcPts val="2900"/>
              </a:lnSpc>
              <a:tabLst>
                <a:tab pos="2794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默认子网掩码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1200"/>
              </a:lnSpc>
              <a:tabLst>
                <a:tab pos="2794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255.0.0.0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Box 1"/>
          <p:cNvSpPr txBox="1"/>
          <p:nvPr/>
        </p:nvSpPr>
        <p:spPr>
          <a:xfrm>
            <a:off x="1181100" y="32766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网络地址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4" name="TextBox 1"/>
          <p:cNvSpPr txBox="1"/>
          <p:nvPr/>
        </p:nvSpPr>
        <p:spPr>
          <a:xfrm>
            <a:off x="863600" y="3860800"/>
            <a:ext cx="1538883" cy="559127"/>
          </a:xfrm>
          <a:prstGeom prst="rect">
            <a:avLst/>
          </a:prstGeom>
          <a:noFill/>
        </p:spPr>
        <p:txBody>
          <a:bodyPr wrap="none" lIns="0" tIns="0" rIns="0" rtlCol="0">
            <a:spAutoFit/>
          </a:bodyPr>
          <a:lstStyle/>
          <a:p>
            <a:pPr defTabSz="0">
              <a:lnSpc>
                <a:spcPts val="1900"/>
              </a:lnSpc>
              <a:tabLst>
                <a:tab pos="165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默认子网掩码</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165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255.255.0.0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Box 1"/>
          <p:cNvSpPr txBox="1"/>
          <p:nvPr/>
        </p:nvSpPr>
        <p:spPr>
          <a:xfrm>
            <a:off x="266700" y="3162300"/>
            <a:ext cx="256480" cy="520655"/>
          </a:xfrm>
          <a:prstGeom prst="rect">
            <a:avLst/>
          </a:prstGeom>
          <a:noFill/>
        </p:spPr>
        <p:txBody>
          <a:bodyPr wrap="none" lIns="0" tIns="0" rIns="0" rtlCol="0">
            <a:spAutoFit/>
          </a:bodyPr>
          <a:lstStyle/>
          <a:p>
            <a:pPr defTabSz="0">
              <a:lnSpc>
                <a:spcPts val="1700"/>
              </a:lnSpc>
              <a:tabLst>
                <a:tab pos="38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000"/>
              </a:lnSpc>
              <a:tabLst>
                <a:tab pos="38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6" name="TextBox 1"/>
          <p:cNvSpPr txBox="1"/>
          <p:nvPr/>
        </p:nvSpPr>
        <p:spPr>
          <a:xfrm>
            <a:off x="266700" y="3644900"/>
            <a:ext cx="256480" cy="54630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7" name="TextBox 1"/>
          <p:cNvSpPr txBox="1"/>
          <p:nvPr/>
        </p:nvSpPr>
        <p:spPr>
          <a:xfrm>
            <a:off x="1181100" y="5003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网络地址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863600" y="5676900"/>
            <a:ext cx="7822654" cy="571951"/>
          </a:xfrm>
          <a:prstGeom prst="rect">
            <a:avLst/>
          </a:prstGeom>
          <a:noFill/>
        </p:spPr>
        <p:txBody>
          <a:bodyPr wrap="none" lIns="0" tIns="0" rIns="0" rtlCol="0">
            <a:spAutoFit/>
          </a:bodyPr>
          <a:lstStyle/>
          <a:p>
            <a:pPr defTabSz="0">
              <a:lnSpc>
                <a:spcPts val="3000"/>
              </a:lnSpc>
              <a:tabLst>
                <a:tab pos="38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默认子网掩码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1100"/>
              </a:lnSpc>
              <a:tabLst>
                <a:tab pos="38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255.255.255.0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TextBox 1"/>
          <p:cNvSpPr txBox="1"/>
          <p:nvPr/>
        </p:nvSpPr>
        <p:spPr>
          <a:xfrm>
            <a:off x="266700" y="4927600"/>
            <a:ext cx="256480" cy="507831"/>
          </a:xfrm>
          <a:prstGeom prst="rect">
            <a:avLst/>
          </a:prstGeom>
          <a:noFill/>
        </p:spPr>
        <p:txBody>
          <a:bodyPr wrap="none" lIns="0" tIns="0" rIns="0" rtlCol="0">
            <a:spAutoFit/>
          </a:bodyPr>
          <a:lstStyle/>
          <a:p>
            <a:pPr defTabSz="0">
              <a:lnSpc>
                <a:spcPts val="1700"/>
              </a:lnSpc>
              <a:tabLst>
                <a:tab pos="38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1900"/>
              </a:lnSpc>
              <a:tabLst>
                <a:tab pos="38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0" name="TextBox 1"/>
          <p:cNvSpPr txBox="1"/>
          <p:nvPr/>
        </p:nvSpPr>
        <p:spPr>
          <a:xfrm>
            <a:off x="266700" y="54102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1" name="TextBox 1"/>
          <p:cNvSpPr txBox="1"/>
          <p:nvPr/>
        </p:nvSpPr>
        <p:spPr>
          <a:xfrm>
            <a:off x="266700" y="56769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2" name="TextBox 1"/>
          <p:cNvSpPr txBox="1"/>
          <p:nvPr/>
        </p:nvSpPr>
        <p:spPr>
          <a:xfrm>
            <a:off x="7137400" y="5086350"/>
            <a:ext cx="1479572"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host-id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为全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6426200" y="3263900"/>
            <a:ext cx="1479572"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host-id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为全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TextBox 1"/>
          <p:cNvSpPr txBox="1"/>
          <p:nvPr/>
        </p:nvSpPr>
        <p:spPr>
          <a:xfrm>
            <a:off x="2679700" y="787400"/>
            <a:ext cx="2769989" cy="520655"/>
          </a:xfrm>
          <a:prstGeom prst="rect">
            <a:avLst/>
          </a:prstGeom>
          <a:noFill/>
        </p:spPr>
        <p:txBody>
          <a:bodyPr wrap="none" lIns="0" tIns="0" rIns="0" rtlCol="0">
            <a:spAutoFit/>
          </a:bodyPr>
          <a:lstStyle/>
          <a:p>
            <a:pPr defTabSz="0">
              <a:lnSpc>
                <a:spcPts val="3700"/>
              </a:lnSpc>
            </a:pPr>
            <a:r>
              <a:rPr lang="en-US" altLang="zh-CN" sz="3600" dirty="0" smtClean="0">
                <a:solidFill>
                  <a:srgbClr val="FF0000"/>
                </a:solidFill>
                <a:latin typeface="黑体" panose="02010609060101010101" pitchFamily="2" charset="-122"/>
                <a:ea typeface="黑体" panose="02010609060101010101" pitchFamily="2" charset="-122"/>
                <a:cs typeface="华文新魏" pitchFamily="18" charset="0"/>
              </a:rPr>
              <a:t>默认子网掩码</a:t>
            </a:r>
            <a:endParaRPr lang="en-US" altLang="zh-CN" sz="36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26" name="矩形 25"/>
          <p:cNvSpPr/>
          <p:nvPr/>
        </p:nvSpPr>
        <p:spPr>
          <a:xfrm>
            <a:off x="2501900" y="1504950"/>
            <a:ext cx="16002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矩形 26"/>
          <p:cNvSpPr/>
          <p:nvPr/>
        </p:nvSpPr>
        <p:spPr>
          <a:xfrm>
            <a:off x="2501900" y="2114550"/>
            <a:ext cx="16002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矩形 27"/>
          <p:cNvSpPr/>
          <p:nvPr/>
        </p:nvSpPr>
        <p:spPr>
          <a:xfrm>
            <a:off x="4102100" y="1504950"/>
            <a:ext cx="45720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矩形 28"/>
          <p:cNvSpPr/>
          <p:nvPr/>
        </p:nvSpPr>
        <p:spPr>
          <a:xfrm>
            <a:off x="4102100" y="2114550"/>
            <a:ext cx="45720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矩形 29"/>
          <p:cNvSpPr/>
          <p:nvPr/>
        </p:nvSpPr>
        <p:spPr>
          <a:xfrm>
            <a:off x="5702300" y="3105150"/>
            <a:ext cx="30480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1" name="矩形 30"/>
          <p:cNvSpPr/>
          <p:nvPr/>
        </p:nvSpPr>
        <p:spPr>
          <a:xfrm>
            <a:off x="2578100" y="3105150"/>
            <a:ext cx="31242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2" name="矩形 31"/>
          <p:cNvSpPr/>
          <p:nvPr/>
        </p:nvSpPr>
        <p:spPr>
          <a:xfrm>
            <a:off x="2578100" y="3867150"/>
            <a:ext cx="31242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3" name="TextBox 1"/>
          <p:cNvSpPr txBox="1"/>
          <p:nvPr/>
        </p:nvSpPr>
        <p:spPr>
          <a:xfrm>
            <a:off x="1739900" y="3943350"/>
            <a:ext cx="7053213" cy="394723"/>
          </a:xfrm>
          <a:prstGeom prst="rect">
            <a:avLst/>
          </a:prstGeom>
          <a:noFill/>
        </p:spPr>
        <p:txBody>
          <a:bodyPr wrap="none" lIns="0" tIns="0" rIns="0" rtlCol="0">
            <a:spAutoFit/>
          </a:bodyPr>
          <a:lstStyle/>
          <a:p>
            <a:pPr defTabSz="0">
              <a:lnSpc>
                <a:spcPts val="3000"/>
              </a:lnSpc>
              <a:tabLst>
                <a:tab pos="38100" algn="l"/>
              </a:tabLst>
            </a:pP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0 0 0 0 0 0 0 0 0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矩形 33"/>
          <p:cNvSpPr/>
          <p:nvPr/>
        </p:nvSpPr>
        <p:spPr>
          <a:xfrm>
            <a:off x="5702300" y="3867150"/>
            <a:ext cx="30480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5" name="矩形 34"/>
          <p:cNvSpPr/>
          <p:nvPr/>
        </p:nvSpPr>
        <p:spPr>
          <a:xfrm>
            <a:off x="7073900" y="5619750"/>
            <a:ext cx="16764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6" name="矩形 35"/>
          <p:cNvSpPr/>
          <p:nvPr/>
        </p:nvSpPr>
        <p:spPr>
          <a:xfrm>
            <a:off x="7073900" y="5010150"/>
            <a:ext cx="1676400" cy="457200"/>
          </a:xfrm>
          <a:prstGeom prst="rect">
            <a:avLst/>
          </a:prstGeom>
          <a:solidFill>
            <a:schemeClr val="accent2">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7" name="矩形 36"/>
          <p:cNvSpPr/>
          <p:nvPr/>
        </p:nvSpPr>
        <p:spPr>
          <a:xfrm>
            <a:off x="2501900" y="5619750"/>
            <a:ext cx="45720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8" name="矩形 37"/>
          <p:cNvSpPr/>
          <p:nvPr/>
        </p:nvSpPr>
        <p:spPr>
          <a:xfrm>
            <a:off x="2501900" y="5010150"/>
            <a:ext cx="4572000" cy="457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52500"/>
            <a:ext cx="1436291" cy="392415"/>
          </a:xfrm>
          <a:prstGeom prst="rect">
            <a:avLst/>
          </a:prstGeom>
          <a:noFill/>
        </p:spPr>
        <p:txBody>
          <a:bodyPr wrap="none" lIns="0" tIns="0" rIns="0" rtlCol="0">
            <a:spAutoFit/>
          </a:bodyPr>
          <a:lstStyle/>
          <a:p>
            <a:pPr defTabSz="0">
              <a:lnSpc>
                <a:spcPts val="2700"/>
              </a:lnSpc>
            </a:pPr>
            <a:r>
              <a:rPr lang="en-US" altLang="zh-CN" sz="2800" dirty="0" smtClean="0">
                <a:solidFill>
                  <a:srgbClr val="FF0000"/>
                </a:solidFill>
                <a:latin typeface="黑体" panose="02010609060101010101" pitchFamily="2" charset="-122"/>
                <a:ea typeface="黑体" panose="02010609060101010101" pitchFamily="2" charset="-122"/>
                <a:cs typeface="楷体_GB2312" pitchFamily="18" charset="0"/>
              </a:rPr>
              <a:t>掩码运算</a:t>
            </a:r>
            <a:endParaRPr lang="en-US" altLang="zh-CN" sz="2800"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5" name="TextBox 1"/>
          <p:cNvSpPr txBox="1"/>
          <p:nvPr/>
        </p:nvSpPr>
        <p:spPr>
          <a:xfrm>
            <a:off x="1231900" y="1504950"/>
            <a:ext cx="6617196" cy="366767"/>
          </a:xfrm>
          <a:prstGeom prst="rect">
            <a:avLst/>
          </a:prstGeom>
          <a:noFill/>
        </p:spPr>
        <p:txBody>
          <a:bodyPr wrap="none" lIns="0" tIns="0" rIns="0" rtlCol="0">
            <a:spAutoFit/>
          </a:bodyPr>
          <a:lstStyle/>
          <a:p>
            <a:pPr defTabSz="0">
              <a:lnSpc>
                <a:spcPts val="2500"/>
              </a:lnSpc>
            </a:pPr>
            <a:r>
              <a:rPr lang="en-US" altLang="zh-CN" sz="2400" dirty="0" smtClean="0">
                <a:latin typeface="黑体" panose="02010609060101010101" pitchFamily="2" charset="-122"/>
                <a:ea typeface="黑体" panose="02010609060101010101" pitchFamily="2" charset="-122"/>
                <a:cs typeface="楷体_GB2312" pitchFamily="18" charset="0"/>
              </a:rPr>
              <a:t>二进制的IP地址与掩码按位进行</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黑体" panose="02010609060101010101" pitchFamily="2" charset="-122"/>
                <a:ea typeface="黑体" panose="02010609060101010101" pitchFamily="2" charset="-122"/>
                <a:cs typeface="楷体_GB2312" pitchFamily="18" charset="0"/>
              </a:rPr>
              <a:t>与</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黑体" panose="02010609060101010101" pitchFamily="2" charset="-122"/>
                <a:ea typeface="黑体" panose="02010609060101010101" pitchFamily="2" charset="-122"/>
                <a:cs typeface="楷体_GB2312" pitchFamily="18" charset="0"/>
              </a:rPr>
              <a:t>运算的过程</a:t>
            </a:r>
            <a:endParaRPr lang="en-US" altLang="zh-CN" sz="2400" dirty="0" smtClean="0">
              <a:latin typeface="黑体" panose="02010609060101010101" pitchFamily="2" charset="-122"/>
              <a:ea typeface="黑体" panose="02010609060101010101" pitchFamily="2" charset="-122"/>
              <a:cs typeface="楷体_GB2312"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6" name="文本框 5"/>
          <p:cNvSpPr txBox="1"/>
          <p:nvPr/>
        </p:nvSpPr>
        <p:spPr>
          <a:xfrm>
            <a:off x="457200" y="2365582"/>
            <a:ext cx="8103500" cy="769441"/>
          </a:xfrm>
          <a:prstGeom prst="rect">
            <a:avLst/>
          </a:prstGeom>
          <a:noFill/>
        </p:spPr>
        <p:txBody>
          <a:bodyPr wrap="none" rtlCol="0">
            <a:spAutoFit/>
          </a:bodyPr>
          <a:lstStyle/>
          <a:p>
            <a:r>
              <a:rPr lang="en-US" altLang="zh-CN" sz="2200" dirty="0" smtClean="0"/>
              <a:t>IP</a:t>
            </a:r>
            <a:r>
              <a:rPr lang="zh-CN" altLang="en-US" sz="2200" dirty="0" smtClean="0"/>
              <a:t>地址： </a:t>
            </a:r>
            <a:r>
              <a:rPr lang="en-US" altLang="zh-CN" sz="2200" dirty="0" smtClean="0"/>
              <a:t>142.16.2.21       10001110  00010000  00000010  00010101</a:t>
            </a:r>
            <a:endParaRPr lang="en-US" altLang="zh-CN" sz="2200" dirty="0" smtClean="0"/>
          </a:p>
          <a:p>
            <a:r>
              <a:rPr lang="zh-CN" altLang="en-US" sz="2200" dirty="0" smtClean="0"/>
              <a:t>掩码：</a:t>
            </a:r>
            <a:r>
              <a:rPr lang="en-US" altLang="zh-CN" sz="2200" dirty="0" smtClean="0"/>
              <a:t>255.255.0.0            11111111  11111111  00000000  00000000</a:t>
            </a:r>
            <a:endParaRPr lang="en-US" altLang="zh-CN" sz="2200" dirty="0" smtClean="0"/>
          </a:p>
        </p:txBody>
      </p:sp>
      <p:cxnSp>
        <p:nvCxnSpPr>
          <p:cNvPr id="11" name="直接连接符 10"/>
          <p:cNvCxnSpPr/>
          <p:nvPr/>
        </p:nvCxnSpPr>
        <p:spPr>
          <a:xfrm>
            <a:off x="444500" y="3101158"/>
            <a:ext cx="792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8775" y="3311664"/>
            <a:ext cx="8076250" cy="707886"/>
          </a:xfrm>
          <a:prstGeom prst="rect">
            <a:avLst/>
          </a:prstGeom>
          <a:noFill/>
        </p:spPr>
        <p:txBody>
          <a:bodyPr wrap="none" rtlCol="0">
            <a:spAutoFit/>
          </a:bodyPr>
          <a:lstStyle/>
          <a:p>
            <a:r>
              <a:rPr lang="zh-CN" altLang="en-US" sz="2200" dirty="0"/>
              <a:t>网络地址：</a:t>
            </a:r>
            <a:r>
              <a:rPr lang="en-US" altLang="zh-CN" sz="2200" dirty="0"/>
              <a:t>142.16.0.0      10001110  00010000 00000000  00000000</a:t>
            </a:r>
            <a:endParaRPr lang="zh-CN" altLang="en-US" sz="2200" dirty="0"/>
          </a:p>
          <a:p>
            <a:endParaRPr lang="zh-CN" altLang="en-US" dirty="0"/>
          </a:p>
        </p:txBody>
      </p:sp>
      <p:sp>
        <p:nvSpPr>
          <p:cNvPr id="13" name="文本框 12"/>
          <p:cNvSpPr txBox="1"/>
          <p:nvPr/>
        </p:nvSpPr>
        <p:spPr>
          <a:xfrm>
            <a:off x="3673366" y="1921162"/>
            <a:ext cx="1467068" cy="400110"/>
          </a:xfrm>
          <a:prstGeom prst="rect">
            <a:avLst/>
          </a:prstGeom>
          <a:noFill/>
        </p:spPr>
        <p:txBody>
          <a:bodyPr wrap="none" rtlCol="0">
            <a:spAutoFit/>
          </a:bodyPr>
          <a:lstStyle/>
          <a:p>
            <a:r>
              <a:rPr lang="zh-CN" altLang="en-US" sz="2000" dirty="0" smtClean="0">
                <a:latin typeface="黑体" panose="02010609060101010101" pitchFamily="2" charset="-122"/>
                <a:ea typeface="黑体" panose="02010609060101010101" pitchFamily="2" charset="-122"/>
              </a:rPr>
              <a:t>未划分子网</a:t>
            </a:r>
            <a:endParaRPr lang="zh-CN" altLang="en-US" sz="2000" dirty="0">
              <a:latin typeface="黑体" panose="02010609060101010101" pitchFamily="2" charset="-122"/>
              <a:ea typeface="黑体" panose="02010609060101010101" pitchFamily="2" charset="-122"/>
            </a:endParaRPr>
          </a:p>
        </p:txBody>
      </p:sp>
      <p:sp>
        <p:nvSpPr>
          <p:cNvPr id="15" name="文本框 14"/>
          <p:cNvSpPr txBox="1"/>
          <p:nvPr/>
        </p:nvSpPr>
        <p:spPr>
          <a:xfrm>
            <a:off x="456725" y="4311570"/>
            <a:ext cx="8063426" cy="769441"/>
          </a:xfrm>
          <a:prstGeom prst="rect">
            <a:avLst/>
          </a:prstGeom>
          <a:noFill/>
        </p:spPr>
        <p:txBody>
          <a:bodyPr wrap="none" rtlCol="0">
            <a:spAutoFit/>
          </a:bodyPr>
          <a:lstStyle/>
          <a:p>
            <a:r>
              <a:rPr lang="en-US" altLang="zh-CN" sz="2200" dirty="0" smtClean="0"/>
              <a:t>IP</a:t>
            </a:r>
            <a:r>
              <a:rPr lang="zh-CN" altLang="en-US" sz="2200" dirty="0" smtClean="0"/>
              <a:t>地址： </a:t>
            </a:r>
            <a:r>
              <a:rPr lang="en-US" altLang="zh-CN" sz="2200" dirty="0" smtClean="0"/>
              <a:t>142.16.2.21       10001110  00010000  00000010  00010101</a:t>
            </a:r>
            <a:endParaRPr lang="en-US" altLang="zh-CN" sz="2200" dirty="0" smtClean="0"/>
          </a:p>
          <a:p>
            <a:r>
              <a:rPr lang="zh-CN" altLang="en-US" sz="2200" dirty="0" smtClean="0"/>
              <a:t>掩码：</a:t>
            </a:r>
            <a:r>
              <a:rPr lang="en-US" altLang="zh-CN" sz="2200" dirty="0" smtClean="0"/>
              <a:t>255.255.255.0       11111111  11111111  11111111  00000000</a:t>
            </a:r>
            <a:endParaRPr lang="en-US" altLang="zh-CN" sz="2200" dirty="0" smtClean="0"/>
          </a:p>
        </p:txBody>
      </p:sp>
      <p:cxnSp>
        <p:nvCxnSpPr>
          <p:cNvPr id="16" name="直接连接符 15"/>
          <p:cNvCxnSpPr/>
          <p:nvPr/>
        </p:nvCxnSpPr>
        <p:spPr>
          <a:xfrm>
            <a:off x="444025" y="5047146"/>
            <a:ext cx="792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8300" y="5257652"/>
            <a:ext cx="8076250" cy="707886"/>
          </a:xfrm>
          <a:prstGeom prst="rect">
            <a:avLst/>
          </a:prstGeom>
          <a:noFill/>
        </p:spPr>
        <p:txBody>
          <a:bodyPr wrap="none" rtlCol="0">
            <a:spAutoFit/>
          </a:bodyPr>
          <a:lstStyle/>
          <a:p>
            <a:r>
              <a:rPr lang="zh-CN" altLang="en-US" sz="2200" dirty="0"/>
              <a:t>网络地址：</a:t>
            </a:r>
            <a:r>
              <a:rPr lang="en-US" altLang="zh-CN" sz="2200" dirty="0" smtClean="0"/>
              <a:t>142.16.2.0      </a:t>
            </a:r>
            <a:r>
              <a:rPr lang="en-US" altLang="zh-CN" sz="2200" dirty="0"/>
              <a:t>10001110  00010000 </a:t>
            </a:r>
            <a:r>
              <a:rPr lang="en-US" altLang="zh-CN" sz="2200" dirty="0" smtClean="0"/>
              <a:t>00000010  </a:t>
            </a:r>
            <a:r>
              <a:rPr lang="en-US" altLang="zh-CN" sz="2200" dirty="0"/>
              <a:t>00000000</a:t>
            </a:r>
            <a:endParaRPr lang="zh-CN" altLang="en-US" sz="2200" dirty="0"/>
          </a:p>
          <a:p>
            <a:endParaRPr lang="zh-CN" altLang="en-US" dirty="0"/>
          </a:p>
        </p:txBody>
      </p:sp>
      <p:sp>
        <p:nvSpPr>
          <p:cNvPr id="18" name="文本框 17"/>
          <p:cNvSpPr txBox="1"/>
          <p:nvPr/>
        </p:nvSpPr>
        <p:spPr>
          <a:xfrm>
            <a:off x="3672891" y="3867150"/>
            <a:ext cx="1210588" cy="400110"/>
          </a:xfrm>
          <a:prstGeom prst="rect">
            <a:avLst/>
          </a:prstGeom>
          <a:noFill/>
        </p:spPr>
        <p:txBody>
          <a:bodyPr wrap="none" rtlCol="0">
            <a:spAutoFit/>
          </a:bodyPr>
          <a:lstStyle/>
          <a:p>
            <a:r>
              <a:rPr lang="zh-CN" altLang="en-US" sz="2000" dirty="0" smtClean="0">
                <a:latin typeface="黑体" panose="02010609060101010101" pitchFamily="2" charset="-122"/>
                <a:ea typeface="黑体" panose="02010609060101010101" pitchFamily="2" charset="-122"/>
              </a:rPr>
              <a:t>划分子网</a:t>
            </a:r>
            <a:endParaRPr lang="zh-CN" altLang="en-US" sz="20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800100"/>
            <a:ext cx="5806077" cy="635495"/>
          </a:xfrm>
          <a:prstGeom prst="rect">
            <a:avLst/>
          </a:prstGeom>
          <a:noFill/>
        </p:spPr>
        <p:txBody>
          <a:bodyPr wrap="none" lIns="0" tIns="0" rIns="0" rtlCol="0">
            <a:spAutoFit/>
          </a:bodyPr>
          <a:lstStyle/>
          <a:p>
            <a:pPr defTabSz="0">
              <a:lnSpc>
                <a:spcPts val="5000"/>
              </a:lnSpc>
            </a:pPr>
            <a:r>
              <a:rPr lang="en-US" altLang="zh-CN" sz="3600" b="1" dirty="0" smtClean="0">
                <a:solidFill>
                  <a:srgbClr val="FF0000"/>
                </a:solidFill>
                <a:latin typeface="Times New Roman" panose="02020603050405020304" pitchFamily="18" charset="0"/>
                <a:ea typeface="黑体" panose="02010609060101010101" pitchFamily="2" charset="-122"/>
                <a:cs typeface="Comic Sans MS" panose="030F0702030302020204" pitchFamily="18" charset="0"/>
              </a:rPr>
              <a:t>IP</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err="1" smtClean="0">
                <a:solidFill>
                  <a:srgbClr val="FF0000"/>
                </a:solidFill>
                <a:latin typeface="Times New Roman" panose="02020603050405020304" pitchFamily="18" charset="0"/>
                <a:ea typeface="黑体" panose="02010609060101010101" pitchFamily="2" charset="-122"/>
                <a:cs typeface="华文新魏" pitchFamily="18" charset="0"/>
              </a:rPr>
              <a:t>地址的各字段和子网掩码</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3175000" y="1930400"/>
            <a:ext cx="596317" cy="279307"/>
          </a:xfrm>
          <a:prstGeom prst="rect">
            <a:avLst/>
          </a:prstGeom>
          <a:noFill/>
        </p:spPr>
        <p:txBody>
          <a:bodyPr wrap="none" lIns="0" tIns="0" rIns="0" rtlCol="0">
            <a:spAutoFit/>
          </a:bodyPr>
          <a:lstStyle/>
          <a:p>
            <a:pPr defTabSz="0">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net-id</a:t>
            </a:r>
            <a:endPar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Box 1"/>
          <p:cNvSpPr txBox="1"/>
          <p:nvPr/>
        </p:nvSpPr>
        <p:spPr>
          <a:xfrm>
            <a:off x="6731000" y="1930400"/>
            <a:ext cx="710131" cy="279307"/>
          </a:xfrm>
          <a:prstGeom prst="rect">
            <a:avLst/>
          </a:prstGeom>
          <a:noFill/>
        </p:spPr>
        <p:txBody>
          <a:bodyPr wrap="none" lIns="0" tIns="0" rIns="0" rtlCol="0">
            <a:spAutoFit/>
          </a:bodyPr>
          <a:lstStyle/>
          <a:p>
            <a:pPr defTabSz="0">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host-id</a:t>
            </a:r>
            <a:endPar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 name="TextBox 1"/>
          <p:cNvSpPr txBox="1"/>
          <p:nvPr/>
        </p:nvSpPr>
        <p:spPr>
          <a:xfrm>
            <a:off x="2476500" y="2476500"/>
            <a:ext cx="384721"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145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TextBox 1"/>
          <p:cNvSpPr txBox="1"/>
          <p:nvPr/>
        </p:nvSpPr>
        <p:spPr>
          <a:xfrm>
            <a:off x="3467100" y="24384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Box 1"/>
          <p:cNvSpPr txBox="1"/>
          <p:nvPr/>
        </p:nvSpPr>
        <p:spPr>
          <a:xfrm>
            <a:off x="4114800" y="2476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TextBox 1"/>
          <p:cNvSpPr txBox="1"/>
          <p:nvPr/>
        </p:nvSpPr>
        <p:spPr>
          <a:xfrm>
            <a:off x="5232400" y="24384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TextBox 1"/>
          <p:cNvSpPr txBox="1"/>
          <p:nvPr/>
        </p:nvSpPr>
        <p:spPr>
          <a:xfrm>
            <a:off x="6223000" y="2476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TextBox 1"/>
          <p:cNvSpPr txBox="1"/>
          <p:nvPr/>
        </p:nvSpPr>
        <p:spPr>
          <a:xfrm>
            <a:off x="6997700" y="24384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Box 1"/>
          <p:cNvSpPr txBox="1"/>
          <p:nvPr/>
        </p:nvSpPr>
        <p:spPr>
          <a:xfrm>
            <a:off x="7708900" y="2476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Box 1"/>
          <p:cNvSpPr txBox="1"/>
          <p:nvPr/>
        </p:nvSpPr>
        <p:spPr>
          <a:xfrm>
            <a:off x="254000" y="2438400"/>
            <a:ext cx="1372299"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两级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5" name="TextBox 1"/>
          <p:cNvSpPr txBox="1"/>
          <p:nvPr/>
        </p:nvSpPr>
        <p:spPr>
          <a:xfrm>
            <a:off x="2984500" y="4267200"/>
            <a:ext cx="3077766"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子网号为</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的网络的网络号</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6" name="TextBox 1"/>
          <p:cNvSpPr txBox="1"/>
          <p:nvPr/>
        </p:nvSpPr>
        <p:spPr>
          <a:xfrm>
            <a:off x="254000" y="3708400"/>
            <a:ext cx="1372299"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三级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7" name="TextBox 1"/>
          <p:cNvSpPr txBox="1"/>
          <p:nvPr/>
        </p:nvSpPr>
        <p:spPr>
          <a:xfrm>
            <a:off x="7454900" y="4248150"/>
            <a:ext cx="76944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主机号</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3200400" y="3225800"/>
            <a:ext cx="596317" cy="279307"/>
          </a:xfrm>
          <a:prstGeom prst="rect">
            <a:avLst/>
          </a:prstGeom>
          <a:noFill/>
        </p:spPr>
        <p:txBody>
          <a:bodyPr wrap="none" lIns="0" tIns="0" rIns="0" rtlCol="0">
            <a:spAutoFit/>
          </a:bodyPr>
          <a:lstStyle/>
          <a:p>
            <a:pPr defTabSz="0">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net-id</a:t>
            </a:r>
            <a:endPar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TextBox 1"/>
          <p:cNvSpPr txBox="1"/>
          <p:nvPr/>
        </p:nvSpPr>
        <p:spPr>
          <a:xfrm>
            <a:off x="5651500" y="3225800"/>
            <a:ext cx="952184"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subnet-id</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TextBox 1"/>
          <p:cNvSpPr txBox="1"/>
          <p:nvPr/>
        </p:nvSpPr>
        <p:spPr>
          <a:xfrm>
            <a:off x="7378700" y="3225800"/>
            <a:ext cx="710131"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host-id</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TextBox 1"/>
          <p:cNvSpPr txBox="1"/>
          <p:nvPr/>
        </p:nvSpPr>
        <p:spPr>
          <a:xfrm>
            <a:off x="2476500" y="3771900"/>
            <a:ext cx="384721"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145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TextBox 1"/>
          <p:cNvSpPr txBox="1"/>
          <p:nvPr/>
        </p:nvSpPr>
        <p:spPr>
          <a:xfrm>
            <a:off x="3467100" y="37338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4114800" y="37719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TextBox 1"/>
          <p:cNvSpPr txBox="1"/>
          <p:nvPr/>
        </p:nvSpPr>
        <p:spPr>
          <a:xfrm>
            <a:off x="5232400" y="37338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TextBox 1"/>
          <p:cNvSpPr txBox="1"/>
          <p:nvPr/>
        </p:nvSpPr>
        <p:spPr>
          <a:xfrm>
            <a:off x="6223000" y="37719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TextBox 1"/>
          <p:cNvSpPr txBox="1"/>
          <p:nvPr/>
        </p:nvSpPr>
        <p:spPr>
          <a:xfrm>
            <a:off x="6997700" y="37338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TextBox 1"/>
          <p:cNvSpPr txBox="1"/>
          <p:nvPr/>
        </p:nvSpPr>
        <p:spPr>
          <a:xfrm>
            <a:off x="7708900" y="37719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TextBox 1"/>
          <p:cNvSpPr txBox="1"/>
          <p:nvPr/>
        </p:nvSpPr>
        <p:spPr>
          <a:xfrm>
            <a:off x="2273300" y="4914900"/>
            <a:ext cx="6148606"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11111111           11111111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11111111</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00000000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TextBox 1"/>
          <p:cNvSpPr txBox="1"/>
          <p:nvPr/>
        </p:nvSpPr>
        <p:spPr>
          <a:xfrm>
            <a:off x="419100" y="48260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子网掩码</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30" name="TextBox 1"/>
          <p:cNvSpPr txBox="1"/>
          <p:nvPr/>
        </p:nvSpPr>
        <p:spPr>
          <a:xfrm>
            <a:off x="419100" y="5562600"/>
            <a:ext cx="1025922" cy="597599"/>
          </a:xfrm>
          <a:prstGeom prst="rect">
            <a:avLst/>
          </a:prstGeom>
          <a:noFill/>
        </p:spPr>
        <p:txBody>
          <a:bodyPr wrap="none" lIns="0" tIns="0" rIns="0" rtlCol="0">
            <a:spAutoFit/>
          </a:bodyPr>
          <a:lstStyle/>
          <a:p>
            <a:pPr defTabSz="0">
              <a:lnSpc>
                <a:spcPts val="1900"/>
              </a:lnSpc>
              <a:tabLst>
                <a:tab pos="127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子网的</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400"/>
              </a:lnSpc>
              <a:tabLst>
                <a:tab pos="127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网络地址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31" name="TextBox 1"/>
          <p:cNvSpPr txBox="1"/>
          <p:nvPr/>
        </p:nvSpPr>
        <p:spPr>
          <a:xfrm>
            <a:off x="2476500" y="5791200"/>
            <a:ext cx="384721"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145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3467100" y="57531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4114800" y="57912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5232400" y="5753100"/>
            <a:ext cx="76944" cy="329899"/>
          </a:xfrm>
          <a:prstGeom prst="rect">
            <a:avLst/>
          </a:prstGeom>
          <a:noFill/>
        </p:spPr>
        <p:txBody>
          <a:bodyPr wrap="none" lIns="0" tIns="0" rIns="0" rtlCol="0">
            <a:spAutoFit/>
          </a:bodyPr>
          <a:lstStyle/>
          <a:p>
            <a:pPr defTabSz="0">
              <a:lnSpc>
                <a:spcPts val="2200"/>
              </a:lnSpc>
            </a:pP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6083300" y="57912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7886700" y="5765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 name="矩形 37"/>
          <p:cNvSpPr/>
          <p:nvPr/>
        </p:nvSpPr>
        <p:spPr>
          <a:xfrm>
            <a:off x="2120900" y="2343150"/>
            <a:ext cx="3200400" cy="457200"/>
          </a:xfrm>
          <a:prstGeom prst="rect">
            <a:avLst/>
          </a:prstGeom>
          <a:solidFill>
            <a:srgbClr val="FFFF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9" name="矩形 38"/>
          <p:cNvSpPr/>
          <p:nvPr/>
        </p:nvSpPr>
        <p:spPr>
          <a:xfrm>
            <a:off x="5321300" y="2343150"/>
            <a:ext cx="3200400" cy="457200"/>
          </a:xfrm>
          <a:prstGeom prst="rect">
            <a:avLst/>
          </a:prstGeom>
          <a:solidFill>
            <a:srgbClr val="0070C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0" name="矩形 39"/>
          <p:cNvSpPr/>
          <p:nvPr/>
        </p:nvSpPr>
        <p:spPr>
          <a:xfrm>
            <a:off x="2120900" y="3638550"/>
            <a:ext cx="4876800" cy="457200"/>
          </a:xfrm>
          <a:prstGeom prst="rect">
            <a:avLst/>
          </a:prstGeom>
          <a:solidFill>
            <a:srgbClr val="FFFF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1" name="矩形 40"/>
          <p:cNvSpPr/>
          <p:nvPr/>
        </p:nvSpPr>
        <p:spPr>
          <a:xfrm>
            <a:off x="6997700" y="3638550"/>
            <a:ext cx="1524000" cy="457200"/>
          </a:xfrm>
          <a:prstGeom prst="rect">
            <a:avLst/>
          </a:prstGeom>
          <a:solidFill>
            <a:srgbClr val="0070C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2" name="矩形 41"/>
          <p:cNvSpPr/>
          <p:nvPr/>
        </p:nvSpPr>
        <p:spPr>
          <a:xfrm>
            <a:off x="2120900" y="4781550"/>
            <a:ext cx="4876800" cy="457200"/>
          </a:xfrm>
          <a:prstGeom prst="rect">
            <a:avLst/>
          </a:prstGeom>
          <a:solidFill>
            <a:srgbClr val="FFFF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3" name="矩形 42"/>
          <p:cNvSpPr/>
          <p:nvPr/>
        </p:nvSpPr>
        <p:spPr>
          <a:xfrm>
            <a:off x="6997700" y="4781550"/>
            <a:ext cx="1524000" cy="457200"/>
          </a:xfrm>
          <a:prstGeom prst="rect">
            <a:avLst/>
          </a:prstGeom>
          <a:solidFill>
            <a:srgbClr val="0070C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4" name="矩形 43"/>
          <p:cNvSpPr/>
          <p:nvPr/>
        </p:nvSpPr>
        <p:spPr>
          <a:xfrm>
            <a:off x="2120900" y="5619750"/>
            <a:ext cx="4876800" cy="457200"/>
          </a:xfrm>
          <a:prstGeom prst="rect">
            <a:avLst/>
          </a:prstGeom>
          <a:solidFill>
            <a:srgbClr val="FFFF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5" name="矩形 44"/>
          <p:cNvSpPr/>
          <p:nvPr/>
        </p:nvSpPr>
        <p:spPr>
          <a:xfrm>
            <a:off x="6997700" y="5619750"/>
            <a:ext cx="1524000" cy="457200"/>
          </a:xfrm>
          <a:prstGeom prst="rect">
            <a:avLst/>
          </a:prstGeom>
          <a:solidFill>
            <a:srgbClr val="0070C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cxnSp>
        <p:nvCxnSpPr>
          <p:cNvPr id="47" name="直接连接符 46"/>
          <p:cNvCxnSpPr/>
          <p:nvPr/>
        </p:nvCxnSpPr>
        <p:spPr>
          <a:xfrm>
            <a:off x="2120900" y="1809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21300" y="1809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521700" y="1809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20900" y="31051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997700" y="31051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21300" y="31051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21700" y="31051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120900"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997700"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521700"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873500" y="203835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531100" y="203835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873500" y="333375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6692900" y="333375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8216900" y="333375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159500" y="440055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8293100" y="440055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2197100" y="203835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2197100" y="333375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1"/>
          </p:cNvCxnSpPr>
          <p:nvPr/>
        </p:nvCxnSpPr>
        <p:spPr>
          <a:xfrm flipH="1" flipV="1">
            <a:off x="2197100" y="4400550"/>
            <a:ext cx="787400" cy="24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549900" y="203835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a:off x="5397500" y="333375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7150100" y="440055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页脚占位符 69"/>
          <p:cNvSpPr>
            <a:spLocks noGrp="1"/>
          </p:cNvSpPr>
          <p:nvPr>
            <p:ph type="ftr" sz="quarter" idx="11"/>
          </p:nvPr>
        </p:nvSpPr>
        <p:spPr/>
        <p:txBody>
          <a:bodyPr/>
          <a:lstStyle/>
          <a:p>
            <a:r>
              <a:rPr lang="zh-CN" altLang="en-US" smtClean="0"/>
              <a:t>计算机科学与技术学院</a:t>
            </a:r>
            <a:endParaRPr lang="en-US"/>
          </a:p>
        </p:txBody>
      </p:sp>
      <p:sp>
        <p:nvSpPr>
          <p:cNvPr id="69" name="灯片编号占位符 6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81100"/>
            <a:ext cx="6155531" cy="546303"/>
          </a:xfrm>
          <a:prstGeom prst="rect">
            <a:avLst/>
          </a:prstGeom>
          <a:noFill/>
        </p:spPr>
        <p:txBody>
          <a:bodyPr wrap="none" lIns="0" tIns="0" rIns="0" rtlCol="0">
            <a:spAutoFit/>
          </a:bodyPr>
          <a:lstStyle/>
          <a:p>
            <a:pPr defTabSz="0">
              <a:lnSpc>
                <a:spcPts val="3900"/>
              </a:lnSpc>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网络层与网络互联的基本概念</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762000" y="1816100"/>
            <a:ext cx="3366306" cy="1097736"/>
          </a:xfrm>
          <a:prstGeom prst="rect">
            <a:avLst/>
          </a:prstGeom>
          <a:noFill/>
        </p:spPr>
        <p:txBody>
          <a:bodyPr wrap="none" lIns="0" tIns="0" rIns="0" rtlCol="0">
            <a:spAutoFit/>
          </a:bodyPr>
          <a:lstStyle/>
          <a:p>
            <a:pPr defTabSz="0">
              <a:lnSpc>
                <a:spcPts val="3200"/>
              </a:lnSpc>
            </a:pPr>
            <a:r>
              <a:rPr lang="en-US" altLang="zh-CN" sz="2500" dirty="0">
                <a:solidFill>
                  <a:srgbClr val="CC0000"/>
                </a:solidFill>
                <a:latin typeface="黑体" panose="02010609060101010101" pitchFamily="2" charset="-122"/>
                <a:ea typeface="黑体" panose="02010609060101010101" pitchFamily="2" charset="-122"/>
                <a:cs typeface="华文楷体" pitchFamily="18" charset="0"/>
              </a:rPr>
              <a:t>4</a:t>
            </a:r>
            <a:r>
              <a:rPr lang="en-US" altLang="zh-CN" sz="2500" dirty="0" smtClean="0">
                <a:solidFill>
                  <a:srgbClr val="CC0000"/>
                </a:solidFill>
                <a:latin typeface="黑体" panose="02010609060101010101" pitchFamily="2" charset="-122"/>
                <a:ea typeface="黑体" panose="02010609060101010101" pitchFamily="2" charset="-122"/>
                <a:cs typeface="华文楷体" pitchFamily="18" charset="0"/>
              </a:rPr>
              <a:t>.1.1</a:t>
            </a:r>
            <a:r>
              <a:rPr lang="en-US" altLang="zh-CN" sz="2500" dirty="0" smtClean="0">
                <a:latin typeface="黑体" panose="02010609060101010101" pitchFamily="2" charset="-122"/>
                <a:ea typeface="黑体" panose="02010609060101010101" pitchFamily="2" charset="-122"/>
                <a:cs typeface="Times New Roman" panose="02020603050405020304" pitchFamily="18" charset="0"/>
              </a:rPr>
              <a:t>  </a:t>
            </a:r>
            <a:r>
              <a:rPr lang="en-US" altLang="zh-CN" sz="2500" dirty="0" smtClean="0">
                <a:solidFill>
                  <a:srgbClr val="CC0000"/>
                </a:solidFill>
                <a:latin typeface="黑体" panose="02010609060101010101" pitchFamily="2" charset="-122"/>
                <a:ea typeface="黑体" panose="02010609060101010101" pitchFamily="2" charset="-122"/>
                <a:cs typeface="华文楷体" pitchFamily="18" charset="0"/>
              </a:rPr>
              <a:t>网络层基本概念</a:t>
            </a:r>
            <a:endParaRPr lang="en-US" altLang="zh-CN" sz="2500" dirty="0" smtClean="0">
              <a:solidFill>
                <a:srgbClr val="CC0000"/>
              </a:solidFill>
              <a:latin typeface="黑体" panose="02010609060101010101" pitchFamily="2" charset="-122"/>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defTabSz="0">
              <a:lnSpc>
                <a:spcPts val="4000"/>
              </a:lnSpc>
            </a:pPr>
            <a:r>
              <a:rPr lang="en-US" altLang="zh-CN" sz="2600" dirty="0" smtClean="0">
                <a:latin typeface="黑体" panose="02010609060101010101" pitchFamily="2" charset="-122"/>
                <a:ea typeface="黑体" panose="02010609060101010101" pitchFamily="2" charset="-122"/>
                <a:cs typeface="华文楷体" pitchFamily="18" charset="0"/>
              </a:rPr>
              <a:t>网络层主要任务：</a:t>
            </a:r>
            <a:endParaRPr lang="en-US" altLang="zh-CN" sz="2600" dirty="0" smtClean="0">
              <a:latin typeface="黑体" panose="02010609060101010101" pitchFamily="2" charset="-122"/>
              <a:ea typeface="黑体" panose="02010609060101010101" pitchFamily="2" charset="-122"/>
              <a:cs typeface="华文楷体" pitchFamily="18" charset="0"/>
            </a:endParaRPr>
          </a:p>
        </p:txBody>
      </p:sp>
      <p:sp>
        <p:nvSpPr>
          <p:cNvPr id="6" name="TextBox 1"/>
          <p:cNvSpPr txBox="1"/>
          <p:nvPr/>
        </p:nvSpPr>
        <p:spPr>
          <a:xfrm>
            <a:off x="1231900" y="3060700"/>
            <a:ext cx="7078861" cy="2659702"/>
          </a:xfrm>
          <a:prstGeom prst="rect">
            <a:avLst/>
          </a:prstGeom>
          <a:noFill/>
        </p:spPr>
        <p:txBody>
          <a:bodyPr wrap="none" lIns="0" tIns="0" rIns="0" rtlCol="0">
            <a:spAutoFit/>
          </a:bodyPr>
          <a:lstStyle/>
          <a:p>
            <a:pPr defTabSz="0">
              <a:lnSpc>
                <a:spcPct val="150000"/>
              </a:lnSpc>
            </a:pPr>
            <a:r>
              <a:rPr lang="en-US" altLang="zh-CN" sz="2400" dirty="0" smtClean="0">
                <a:latin typeface="微软雅黑" panose="020B0503020204020204" pitchFamily="34" charset="-122"/>
                <a:ea typeface="微软雅黑" panose="020B0503020204020204" pitchFamily="34" charset="-122"/>
                <a:cs typeface="华文楷体" pitchFamily="18" charset="0"/>
              </a:rPr>
              <a:t>通过路由选择算法，为分组通过通信子网选择最</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ct val="150000"/>
              </a:lnSpc>
            </a:pPr>
            <a:r>
              <a:rPr lang="en-US" altLang="zh-CN" sz="2400" dirty="0" err="1" smtClean="0">
                <a:latin typeface="微软雅黑" panose="020B0503020204020204" pitchFamily="34" charset="-122"/>
                <a:ea typeface="微软雅黑" panose="020B0503020204020204" pitchFamily="34" charset="-122"/>
                <a:cs typeface="华文楷体" pitchFamily="18" charset="0"/>
              </a:rPr>
              <a:t>适当的路径</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a:lnSpc>
                <a:spcPct val="150000"/>
              </a:lnSpc>
            </a:pPr>
            <a:r>
              <a:rPr lang="en-US" altLang="zh-CN" sz="2400" dirty="0" err="1" smtClean="0">
                <a:latin typeface="微软雅黑" panose="020B0503020204020204" pitchFamily="34" charset="-122"/>
                <a:ea typeface="微软雅黑" panose="020B0503020204020204" pitchFamily="34" charset="-122"/>
                <a:cs typeface="华文楷体" pitchFamily="18" charset="0"/>
              </a:rPr>
              <a:t>网络层能够向传输层提供两种类型的接口：</a:t>
            </a:r>
            <a:r>
              <a:rPr lang="en-US" altLang="zh-CN" sz="2400" dirty="0" err="1" smtClean="0">
                <a:solidFill>
                  <a:srgbClr val="FF0000"/>
                </a:solidFill>
                <a:latin typeface="微软雅黑" panose="020B0503020204020204" pitchFamily="34" charset="-122"/>
                <a:ea typeface="微软雅黑" panose="020B0503020204020204" pitchFamily="34" charset="-122"/>
                <a:cs typeface="华文楷体" pitchFamily="18" charset="0"/>
              </a:rPr>
              <a:t>数据报</a:t>
            </a:r>
            <a:r>
              <a:rPr lang="en-US" altLang="zh-CN" sz="2400" dirty="0" err="1" smtClean="0">
                <a:latin typeface="微软雅黑" panose="020B0503020204020204" pitchFamily="34" charset="-122"/>
                <a:ea typeface="微软雅黑" panose="020B0503020204020204" pitchFamily="34" charset="-122"/>
                <a:cs typeface="华文楷体" pitchFamily="18" charset="0"/>
              </a:rPr>
              <a:t>和</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a:lnSpc>
                <a:spcPct val="150000"/>
              </a:lnSpc>
            </a:pPr>
            <a:r>
              <a:rPr lang="en-US" altLang="zh-CN" sz="2400" dirty="0" err="1" smtClean="0">
                <a:solidFill>
                  <a:srgbClr val="FF0000"/>
                </a:solidFill>
                <a:latin typeface="微软雅黑" panose="020B0503020204020204" pitchFamily="34" charset="-122"/>
                <a:ea typeface="微软雅黑" panose="020B0503020204020204" pitchFamily="34" charset="-122"/>
                <a:cs typeface="华文楷体" pitchFamily="18" charset="0"/>
              </a:rPr>
              <a:t>虚电路</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ts val="3100"/>
              </a:lnSpc>
            </a:pPr>
            <a:endParaRPr lang="en-US" altLang="zh-CN" sz="2600" dirty="0" smtClean="0">
              <a:latin typeface="黑体" panose="02010609060101010101" pitchFamily="2" charset="-122"/>
              <a:ea typeface="黑体" panose="02010609060101010101" pitchFamily="2" charset="-122"/>
              <a:cs typeface="华文楷体"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reeform 57"/>
          <p:cNvSpPr/>
          <p:nvPr/>
        </p:nvSpPr>
        <p:spPr bwMode="auto">
          <a:xfrm>
            <a:off x="6085400" y="2120169"/>
            <a:ext cx="1220563" cy="304685"/>
          </a:xfrm>
          <a:custGeom>
            <a:avLst/>
            <a:gdLst>
              <a:gd name="T0" fmla="*/ 287338 w 771"/>
              <a:gd name="T1" fmla="*/ 0 h 181"/>
              <a:gd name="T2" fmla="*/ 935038 w 771"/>
              <a:gd name="T3" fmla="*/ 0 h 181"/>
              <a:gd name="T4" fmla="*/ 1223963 w 771"/>
              <a:gd name="T5" fmla="*/ 306387 h 181"/>
              <a:gd name="T6" fmla="*/ 0 w 771"/>
              <a:gd name="T7" fmla="*/ 306387 h 181"/>
              <a:gd name="T8" fmla="*/ 287338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w="9525">
            <a:noFill/>
            <a:round/>
          </a:ln>
        </p:spPr>
        <p:txBody>
          <a:bodyPr lIns="91074" tIns="45537" rIns="91074" bIns="45537"/>
          <a:lstStyle/>
          <a:p>
            <a:endParaRPr lang="zh-CN" altLang="en-US" dirty="0">
              <a:ea typeface="黑体" panose="02010609060101010101" pitchFamily="2" charset="-122"/>
            </a:endParaRPr>
          </a:p>
        </p:txBody>
      </p:sp>
      <p:sp>
        <p:nvSpPr>
          <p:cNvPr id="114691" name="Rectangle 43"/>
          <p:cNvSpPr>
            <a:spLocks noChangeArrowheads="1"/>
          </p:cNvSpPr>
          <p:nvPr/>
        </p:nvSpPr>
        <p:spPr bwMode="auto">
          <a:xfrm>
            <a:off x="3517627" y="3777784"/>
            <a:ext cx="2908137" cy="342573"/>
          </a:xfrm>
          <a:prstGeom prst="rect">
            <a:avLst/>
          </a:prstGeom>
          <a:solidFill>
            <a:srgbClr val="FFCCCC"/>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692" name="Text Box 49"/>
          <p:cNvSpPr txBox="1">
            <a:spLocks noChangeArrowheads="1"/>
          </p:cNvSpPr>
          <p:nvPr/>
        </p:nvSpPr>
        <p:spPr bwMode="auto">
          <a:xfrm>
            <a:off x="4002052" y="3788833"/>
            <a:ext cx="3466877"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141       .        14            . 0 1 </a:t>
            </a:r>
            <a:r>
              <a:rPr kumimoji="1" lang="en-US" altLang="zh-CN" sz="1600" dirty="0">
                <a:solidFill>
                  <a:schemeClr val="folHlink"/>
                </a:solidFill>
                <a:latin typeface="Times New Roman" panose="02020603050405020304" pitchFamily="18" charset="0"/>
                <a:ea typeface="黑体" panose="02010609060101010101" pitchFamily="2" charset="-122"/>
              </a:rPr>
              <a:t>0 0 0 0 0 0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693" name="Rectangle 36"/>
          <p:cNvSpPr>
            <a:spLocks noChangeArrowheads="1"/>
          </p:cNvSpPr>
          <p:nvPr/>
        </p:nvSpPr>
        <p:spPr bwMode="auto">
          <a:xfrm>
            <a:off x="3509712" y="3067377"/>
            <a:ext cx="2862227" cy="340995"/>
          </a:xfrm>
          <a:prstGeom prst="rect">
            <a:avLst/>
          </a:prstGeom>
          <a:solidFill>
            <a:srgbClr val="FFCCCC"/>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694" name="Rectangle 41"/>
          <p:cNvSpPr>
            <a:spLocks noChangeArrowheads="1"/>
          </p:cNvSpPr>
          <p:nvPr/>
        </p:nvSpPr>
        <p:spPr bwMode="auto">
          <a:xfrm>
            <a:off x="3485966" y="3051591"/>
            <a:ext cx="391380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1 1 1 1 1 1 1 1 1 1 1 1 1 1 1 1</a:t>
            </a:r>
            <a:r>
              <a:rPr kumimoji="1" lang="en-US" altLang="zh-CN" dirty="0">
                <a:solidFill>
                  <a:schemeClr val="folHlink"/>
                </a:solidFill>
                <a:latin typeface="Times New Roman" panose="02020603050405020304" pitchFamily="18" charset="0"/>
                <a:ea typeface="黑体" panose="02010609060101010101" pitchFamily="2" charset="-122"/>
              </a:rPr>
              <a:t>  </a:t>
            </a:r>
            <a:r>
              <a:rPr kumimoji="1" lang="en-US" altLang="zh-CN" sz="800" dirty="0">
                <a:solidFill>
                  <a:schemeClr val="folHlink"/>
                </a:solidFill>
                <a:latin typeface="Times New Roman" panose="02020603050405020304" pitchFamily="18" charset="0"/>
                <a:ea typeface="黑体" panose="02010609060101010101" pitchFamily="2" charset="-122"/>
              </a:rPr>
              <a:t> </a:t>
            </a:r>
            <a:r>
              <a:rPr kumimoji="1" lang="en-US" altLang="zh-CN" sz="1600" dirty="0">
                <a:solidFill>
                  <a:schemeClr val="folHlink"/>
                </a:solidFill>
                <a:latin typeface="Times New Roman" panose="02020603050405020304" pitchFamily="18" charset="0"/>
                <a:ea typeface="黑体" panose="02010609060101010101" pitchFamily="2" charset="-122"/>
              </a:rPr>
              <a:t>1 1 0 0 0 0 0 0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987138" name="Rectangle 2"/>
          <p:cNvSpPr>
            <a:spLocks noGrp="1" noChangeArrowheads="1"/>
          </p:cNvSpPr>
          <p:nvPr>
            <p:ph type="title"/>
          </p:nvPr>
        </p:nvSpPr>
        <p:spPr>
          <a:xfrm>
            <a:off x="467012" y="258904"/>
            <a:ext cx="8452118" cy="1049823"/>
          </a:xfrm>
          <a:solidFill>
            <a:srgbClr val="FFFFCC"/>
          </a:solidFill>
          <a:ln>
            <a:solidFill>
              <a:srgbClr val="333399"/>
            </a:solidFill>
          </a:ln>
          <a:effectLst>
            <a:outerShdw dist="35921" dir="2700000" algn="ctr" rotWithShape="0">
              <a:schemeClr val="bg2"/>
            </a:outerShdw>
          </a:effectLst>
        </p:spPr>
        <p:txBody>
          <a:bodyPr>
            <a:normAutofit fontScale="90000"/>
          </a:bodyPr>
          <a:lstStyle/>
          <a:p>
            <a:pPr algn="ctr" eaLnBrk="1" hangingPunct="1">
              <a:defRPr/>
            </a:pPr>
            <a:r>
              <a:rPr lang="zh-CN" altLang="en-US" sz="3200" dirty="0" smtClean="0">
                <a:latin typeface="Times New Roman" panose="02020603050405020304" pitchFamily="18" charset="0"/>
                <a:ea typeface="黑体" panose="02010609060101010101" pitchFamily="2" charset="-122"/>
              </a:rPr>
              <a:t>例：已知 </a:t>
            </a:r>
            <a:r>
              <a:rPr lang="en-US" altLang="zh-CN" sz="3200" dirty="0" smtClean="0">
                <a:latin typeface="Times New Roman" panose="02020603050405020304" pitchFamily="18" charset="0"/>
                <a:ea typeface="黑体" panose="02010609060101010101" pitchFamily="2" charset="-122"/>
              </a:rPr>
              <a:t>IP </a:t>
            </a:r>
            <a:r>
              <a:rPr lang="zh-CN" altLang="en-US" sz="3200" dirty="0" smtClean="0">
                <a:latin typeface="Times New Roman" panose="02020603050405020304" pitchFamily="18" charset="0"/>
                <a:ea typeface="黑体" panose="02010609060101010101" pitchFamily="2" charset="-122"/>
              </a:rPr>
              <a:t>地址是 </a:t>
            </a:r>
            <a:r>
              <a:rPr lang="en-US" altLang="zh-CN" sz="3200" dirty="0" smtClean="0">
                <a:latin typeface="Times New Roman" panose="02020603050405020304" pitchFamily="18" charset="0"/>
                <a:ea typeface="黑体" panose="02010609060101010101" pitchFamily="2" charset="-122"/>
              </a:rPr>
              <a:t>141.14.72.24</a:t>
            </a:r>
            <a:r>
              <a:rPr lang="zh-CN" altLang="en-US" sz="3200" dirty="0" smtClean="0">
                <a:latin typeface="Times New Roman" panose="02020603050405020304" pitchFamily="18" charset="0"/>
                <a:ea typeface="黑体" panose="02010609060101010101" pitchFamily="2" charset="-122"/>
              </a:rPr>
              <a:t>，子网掩码是 </a:t>
            </a:r>
            <a:r>
              <a:rPr lang="en-US" altLang="zh-CN" sz="3200" dirty="0" smtClean="0">
                <a:latin typeface="Times New Roman" panose="02020603050405020304" pitchFamily="18" charset="0"/>
                <a:ea typeface="黑体" panose="02010609060101010101" pitchFamily="2" charset="-122"/>
              </a:rPr>
              <a:t>255.255.192.0</a:t>
            </a:r>
            <a:r>
              <a:rPr lang="zh-CN" altLang="en-US" sz="3200" dirty="0" smtClean="0">
                <a:latin typeface="Times New Roman" panose="02020603050405020304" pitchFamily="18" charset="0"/>
                <a:ea typeface="黑体" panose="02010609060101010101" pitchFamily="2" charset="-122"/>
              </a:rPr>
              <a:t>。试求网络地址。 </a:t>
            </a:r>
            <a:endParaRPr lang="zh-CN" altLang="en-US" sz="3200" dirty="0" smtClean="0">
              <a:latin typeface="Times New Roman" panose="02020603050405020304" pitchFamily="18" charset="0"/>
              <a:ea typeface="黑体" panose="02010609060101010101" pitchFamily="2" charset="-122"/>
            </a:endParaRPr>
          </a:p>
        </p:txBody>
      </p:sp>
      <p:sp>
        <p:nvSpPr>
          <p:cNvPr id="114696" name="Rectangle 33"/>
          <p:cNvSpPr>
            <a:spLocks noChangeArrowheads="1"/>
          </p:cNvSpPr>
          <p:nvPr/>
        </p:nvSpPr>
        <p:spPr bwMode="auto">
          <a:xfrm>
            <a:off x="3503379" y="1776016"/>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697" name="Rectangle 34"/>
          <p:cNvSpPr>
            <a:spLocks noChangeArrowheads="1"/>
          </p:cNvSpPr>
          <p:nvPr/>
        </p:nvSpPr>
        <p:spPr bwMode="auto">
          <a:xfrm>
            <a:off x="493924" y="1785489"/>
            <a:ext cx="2848896"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(a) </a:t>
            </a:r>
            <a:r>
              <a:rPr kumimoji="1" lang="zh-CN" altLang="en-US" sz="1600" dirty="0">
                <a:solidFill>
                  <a:schemeClr val="folHlink"/>
                </a:solidFill>
                <a:latin typeface="Arial" panose="020B0604020202020204" pitchFamily="34" charset="0"/>
                <a:ea typeface="黑体" panose="02010609060101010101" pitchFamily="2" charset="-122"/>
              </a:rPr>
              <a:t>点分十进制表示的 </a:t>
            </a:r>
            <a:r>
              <a:rPr kumimoji="1" lang="en-US" altLang="zh-CN" sz="1600" dirty="0">
                <a:solidFill>
                  <a:schemeClr val="folHlink"/>
                </a:solidFill>
                <a:latin typeface="Arial" panose="020B0604020202020204" pitchFamily="34" charset="0"/>
                <a:ea typeface="黑体" panose="02010609060101010101" pitchFamily="2" charset="-122"/>
              </a:rPr>
              <a:t>IP </a:t>
            </a:r>
            <a:r>
              <a:rPr kumimoji="1" lang="zh-CN" altLang="en-US" sz="1600" dirty="0">
                <a:solidFill>
                  <a:schemeClr val="folHlink"/>
                </a:solidFill>
                <a:latin typeface="Arial" panose="020B0604020202020204" pitchFamily="34" charset="0"/>
                <a:ea typeface="黑体" panose="02010609060101010101" pitchFamily="2" charset="-122"/>
              </a:rPr>
              <a:t>地址</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4698" name="Rectangle 35"/>
          <p:cNvSpPr>
            <a:spLocks noChangeArrowheads="1"/>
          </p:cNvSpPr>
          <p:nvPr/>
        </p:nvSpPr>
        <p:spPr bwMode="auto">
          <a:xfrm>
            <a:off x="3503379" y="4483453"/>
            <a:ext cx="5122880" cy="358361"/>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699" name="Rectangle 37"/>
          <p:cNvSpPr>
            <a:spLocks noChangeArrowheads="1"/>
          </p:cNvSpPr>
          <p:nvPr/>
        </p:nvSpPr>
        <p:spPr bwMode="auto">
          <a:xfrm>
            <a:off x="493925" y="3051590"/>
            <a:ext cx="287505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(c) </a:t>
            </a:r>
            <a:r>
              <a:rPr kumimoji="1" lang="zh-CN" altLang="en-US" sz="1600" dirty="0">
                <a:solidFill>
                  <a:schemeClr val="folHlink"/>
                </a:solidFill>
                <a:latin typeface="Arial" panose="020B0604020202020204" pitchFamily="34" charset="0"/>
                <a:ea typeface="黑体" panose="02010609060101010101" pitchFamily="2" charset="-122"/>
              </a:rPr>
              <a:t>子网掩码是 </a:t>
            </a:r>
            <a:r>
              <a:rPr kumimoji="1" lang="en-US" altLang="zh-CN" sz="1600" dirty="0">
                <a:solidFill>
                  <a:schemeClr val="folHlink"/>
                </a:solidFill>
                <a:latin typeface="Arial" panose="020B0604020202020204" pitchFamily="34" charset="0"/>
                <a:ea typeface="黑体" panose="02010609060101010101" pitchFamily="2" charset="-122"/>
              </a:rPr>
              <a:t>255.255.192.0</a:t>
            </a:r>
            <a:endParaRPr kumimoji="1" lang="en-US" altLang="zh-CN" sz="1600" dirty="0">
              <a:solidFill>
                <a:schemeClr val="folHlink"/>
              </a:solidFill>
              <a:latin typeface="Arial" panose="020B0604020202020204" pitchFamily="34" charset="0"/>
              <a:ea typeface="黑体" panose="02010609060101010101" pitchFamily="2" charset="-122"/>
            </a:endParaRPr>
          </a:p>
        </p:txBody>
      </p:sp>
      <p:sp>
        <p:nvSpPr>
          <p:cNvPr id="114700" name="Line 38"/>
          <p:cNvSpPr>
            <a:spLocks noChangeShapeType="1"/>
          </p:cNvSpPr>
          <p:nvPr/>
        </p:nvSpPr>
        <p:spPr bwMode="auto">
          <a:xfrm>
            <a:off x="6034740" y="3064220"/>
            <a:ext cx="0" cy="3504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4701" name="Line 39"/>
          <p:cNvSpPr>
            <a:spLocks noChangeShapeType="1"/>
          </p:cNvSpPr>
          <p:nvPr/>
        </p:nvSpPr>
        <p:spPr bwMode="auto">
          <a:xfrm>
            <a:off x="7331292" y="3054748"/>
            <a:ext cx="0" cy="355203"/>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4702" name="Rectangle 40"/>
          <p:cNvSpPr>
            <a:spLocks noChangeArrowheads="1"/>
          </p:cNvSpPr>
          <p:nvPr/>
        </p:nvSpPr>
        <p:spPr bwMode="auto">
          <a:xfrm>
            <a:off x="3503379" y="3057905"/>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703" name="Rectangle 42"/>
          <p:cNvSpPr>
            <a:spLocks noChangeArrowheads="1"/>
          </p:cNvSpPr>
          <p:nvPr/>
        </p:nvSpPr>
        <p:spPr bwMode="auto">
          <a:xfrm>
            <a:off x="7305962" y="3081585"/>
            <a:ext cx="136182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0 0 0 0 0 0 0 0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4704" name="Rectangle 44"/>
          <p:cNvSpPr>
            <a:spLocks noChangeArrowheads="1"/>
          </p:cNvSpPr>
          <p:nvPr/>
        </p:nvSpPr>
        <p:spPr bwMode="auto">
          <a:xfrm>
            <a:off x="3512878" y="3768311"/>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705" name="Text Box 45"/>
          <p:cNvSpPr txBox="1">
            <a:spLocks noChangeArrowheads="1"/>
          </p:cNvSpPr>
          <p:nvPr/>
        </p:nvSpPr>
        <p:spPr bwMode="auto">
          <a:xfrm>
            <a:off x="4002052" y="1785488"/>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706" name="Text Box 46"/>
          <p:cNvSpPr txBox="1">
            <a:spLocks noChangeArrowheads="1"/>
          </p:cNvSpPr>
          <p:nvPr/>
        </p:nvSpPr>
        <p:spPr bwMode="auto">
          <a:xfrm>
            <a:off x="6444761" y="1785488"/>
            <a:ext cx="1722810"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72          .          24</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707" name="Text Box 47"/>
          <p:cNvSpPr txBox="1">
            <a:spLocks noChangeArrowheads="1"/>
          </p:cNvSpPr>
          <p:nvPr/>
        </p:nvSpPr>
        <p:spPr bwMode="auto">
          <a:xfrm>
            <a:off x="4002052" y="4503976"/>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708" name="Text Box 48"/>
          <p:cNvSpPr txBox="1">
            <a:spLocks noChangeArrowheads="1"/>
          </p:cNvSpPr>
          <p:nvPr/>
        </p:nvSpPr>
        <p:spPr bwMode="auto">
          <a:xfrm>
            <a:off x="6498586" y="4503976"/>
            <a:ext cx="167151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64          .            </a:t>
            </a:r>
            <a:r>
              <a:rPr kumimoji="1" lang="en-US" altLang="zh-CN" sz="1600" dirty="0">
                <a:solidFill>
                  <a:schemeClr val="folHlink"/>
                </a:solidFill>
                <a:latin typeface="Times New Roman" panose="02020603050405020304" pitchFamily="18" charset="0"/>
                <a:ea typeface="黑体" panose="02010609060101010101" pitchFamily="2" charset="-122"/>
              </a:rPr>
              <a:t>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4709" name="Text Box 50"/>
          <p:cNvSpPr txBox="1">
            <a:spLocks noChangeArrowheads="1"/>
          </p:cNvSpPr>
          <p:nvPr/>
        </p:nvSpPr>
        <p:spPr bwMode="auto">
          <a:xfrm>
            <a:off x="7256886" y="3788833"/>
            <a:ext cx="902072"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a:t>
            </a:r>
            <a:r>
              <a:rPr kumimoji="1" lang="en-US" altLang="zh-CN" sz="1600" dirty="0">
                <a:solidFill>
                  <a:schemeClr val="folHlink"/>
                </a:solidFill>
                <a:latin typeface="Times New Roman" panose="02020603050405020304" pitchFamily="18" charset="0"/>
                <a:ea typeface="黑体" panose="02010609060101010101" pitchFamily="2" charset="-122"/>
              </a:rPr>
              <a:t>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4710" name="Line 51"/>
          <p:cNvSpPr>
            <a:spLocks noChangeShapeType="1"/>
          </p:cNvSpPr>
          <p:nvPr/>
        </p:nvSpPr>
        <p:spPr bwMode="auto">
          <a:xfrm>
            <a:off x="4792015" y="3054748"/>
            <a:ext cx="0" cy="3504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4711" name="Rectangle 52"/>
          <p:cNvSpPr>
            <a:spLocks noChangeArrowheads="1"/>
          </p:cNvSpPr>
          <p:nvPr/>
        </p:nvSpPr>
        <p:spPr bwMode="auto">
          <a:xfrm>
            <a:off x="6012577" y="2420118"/>
            <a:ext cx="136182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0 1 0 0 1 0 0 0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4712" name="Rectangle 53"/>
          <p:cNvSpPr>
            <a:spLocks noChangeArrowheads="1"/>
          </p:cNvSpPr>
          <p:nvPr/>
        </p:nvSpPr>
        <p:spPr bwMode="auto">
          <a:xfrm>
            <a:off x="3500213" y="2405910"/>
            <a:ext cx="5122880" cy="358361"/>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713" name="Text Box 54"/>
          <p:cNvSpPr txBox="1">
            <a:spLocks noChangeArrowheads="1"/>
          </p:cNvSpPr>
          <p:nvPr/>
        </p:nvSpPr>
        <p:spPr bwMode="auto">
          <a:xfrm>
            <a:off x="4002052" y="2416961"/>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714" name="Text Box 55"/>
          <p:cNvSpPr txBox="1">
            <a:spLocks noChangeArrowheads="1"/>
          </p:cNvSpPr>
          <p:nvPr/>
        </p:nvSpPr>
        <p:spPr bwMode="auto">
          <a:xfrm>
            <a:off x="7234722" y="2416961"/>
            <a:ext cx="953368"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24</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4715" name="Rectangle 56"/>
          <p:cNvSpPr>
            <a:spLocks noChangeArrowheads="1"/>
          </p:cNvSpPr>
          <p:nvPr/>
        </p:nvSpPr>
        <p:spPr bwMode="auto">
          <a:xfrm>
            <a:off x="6371939" y="1785488"/>
            <a:ext cx="645901" cy="358360"/>
          </a:xfrm>
          <a:prstGeom prst="rect">
            <a:avLst/>
          </a:prstGeom>
          <a:noFill/>
          <a:ln w="571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4716" name="Rectangle 58"/>
          <p:cNvSpPr>
            <a:spLocks noChangeArrowheads="1"/>
          </p:cNvSpPr>
          <p:nvPr/>
        </p:nvSpPr>
        <p:spPr bwMode="auto">
          <a:xfrm>
            <a:off x="493925" y="2405910"/>
            <a:ext cx="3020418"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(b) IP </a:t>
            </a:r>
            <a:r>
              <a:rPr kumimoji="1" lang="zh-CN" altLang="en-US" sz="1600" dirty="0">
                <a:solidFill>
                  <a:schemeClr val="folHlink"/>
                </a:solidFill>
                <a:latin typeface="Arial" panose="020B0604020202020204" pitchFamily="34" charset="0"/>
                <a:ea typeface="黑体" panose="02010609060101010101" pitchFamily="2" charset="-122"/>
              </a:rPr>
              <a:t>地址的第 </a:t>
            </a:r>
            <a:r>
              <a:rPr kumimoji="1" lang="en-US" altLang="zh-CN" sz="1600" dirty="0">
                <a:solidFill>
                  <a:schemeClr val="folHlink"/>
                </a:solidFill>
                <a:latin typeface="Arial" panose="020B0604020202020204" pitchFamily="34" charset="0"/>
                <a:ea typeface="黑体" panose="02010609060101010101" pitchFamily="2" charset="-122"/>
              </a:rPr>
              <a:t>3 </a:t>
            </a:r>
            <a:r>
              <a:rPr kumimoji="1" lang="zh-CN" altLang="en-US" sz="1600" dirty="0">
                <a:solidFill>
                  <a:schemeClr val="folHlink"/>
                </a:solidFill>
                <a:latin typeface="Arial" panose="020B0604020202020204" pitchFamily="34" charset="0"/>
                <a:ea typeface="黑体" panose="02010609060101010101" pitchFamily="2" charset="-122"/>
              </a:rPr>
              <a:t>字节是二进制</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4717" name="Rectangle 59"/>
          <p:cNvSpPr>
            <a:spLocks noChangeArrowheads="1"/>
          </p:cNvSpPr>
          <p:nvPr/>
        </p:nvSpPr>
        <p:spPr bwMode="auto">
          <a:xfrm>
            <a:off x="493924" y="3766732"/>
            <a:ext cx="299637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(d) IP </a:t>
            </a:r>
            <a:r>
              <a:rPr kumimoji="1" lang="zh-CN" altLang="en-US" sz="1600" dirty="0">
                <a:solidFill>
                  <a:schemeClr val="folHlink"/>
                </a:solidFill>
                <a:latin typeface="Arial" panose="020B0604020202020204" pitchFamily="34" charset="0"/>
                <a:ea typeface="黑体" panose="02010609060101010101" pitchFamily="2" charset="-122"/>
              </a:rPr>
              <a:t>地址与子网掩码逐位相与</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4718" name="Rectangle 60"/>
          <p:cNvSpPr>
            <a:spLocks noChangeArrowheads="1"/>
          </p:cNvSpPr>
          <p:nvPr/>
        </p:nvSpPr>
        <p:spPr bwMode="auto">
          <a:xfrm>
            <a:off x="493925" y="4507134"/>
            <a:ext cx="3158789"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(e) </a:t>
            </a:r>
            <a:r>
              <a:rPr kumimoji="1" lang="zh-CN" altLang="en-US" sz="1600" dirty="0">
                <a:solidFill>
                  <a:schemeClr val="folHlink"/>
                </a:solidFill>
                <a:latin typeface="Arial" panose="020B0604020202020204" pitchFamily="34" charset="0"/>
                <a:ea typeface="黑体" panose="02010609060101010101" pitchFamily="2" charset="-122"/>
              </a:rPr>
              <a:t>网络地址（点分十进制表示）</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31" name="灯片编号占位符 30"/>
          <p:cNvSpPr>
            <a:spLocks noGrp="1"/>
          </p:cNvSpPr>
          <p:nvPr>
            <p:ph type="sldNum" sz="quarter" idx="12"/>
          </p:nvPr>
        </p:nvSpPr>
        <p:spPr/>
        <p:txBody>
          <a:bodyPr/>
          <a:lstStyle/>
          <a:p>
            <a:fld id="{B6F15528-21DE-4FAA-801E-634DDDAF4B2B}" type="slidenum">
              <a:rPr lang="en-US" smtClean="0"/>
            </a:fld>
            <a:endParaRPr lang="en-US"/>
          </a:p>
        </p:txBody>
      </p:sp>
      <p:sp>
        <p:nvSpPr>
          <p:cNvPr id="32" name="页脚占位符 31"/>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3517627" y="3777784"/>
            <a:ext cx="3009455" cy="342573"/>
          </a:xfrm>
          <a:prstGeom prst="rect">
            <a:avLst/>
          </a:prstGeom>
          <a:solidFill>
            <a:srgbClr val="FFCCCC"/>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15" name="Text Box 4"/>
          <p:cNvSpPr txBox="1">
            <a:spLocks noChangeArrowheads="1"/>
          </p:cNvSpPr>
          <p:nvPr/>
        </p:nvSpPr>
        <p:spPr bwMode="auto">
          <a:xfrm>
            <a:off x="4002052" y="3788833"/>
            <a:ext cx="3466877"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141       .        14            . 0 1 0</a:t>
            </a:r>
            <a:r>
              <a:rPr kumimoji="1" lang="en-US" altLang="zh-CN" sz="1600" dirty="0">
                <a:solidFill>
                  <a:schemeClr val="folHlink"/>
                </a:solidFill>
                <a:latin typeface="Times New Roman" panose="02020603050405020304" pitchFamily="18" charset="0"/>
                <a:ea typeface="黑体" panose="02010609060101010101" pitchFamily="2" charset="-122"/>
              </a:rPr>
              <a:t> 0 0 0 0 0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16" name="Rectangle 5"/>
          <p:cNvSpPr>
            <a:spLocks noChangeArrowheads="1"/>
          </p:cNvSpPr>
          <p:nvPr/>
        </p:nvSpPr>
        <p:spPr bwMode="auto">
          <a:xfrm>
            <a:off x="3509712" y="3067377"/>
            <a:ext cx="3014204" cy="340995"/>
          </a:xfrm>
          <a:prstGeom prst="rect">
            <a:avLst/>
          </a:prstGeom>
          <a:solidFill>
            <a:srgbClr val="FFCCCC"/>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17" name="Rectangle 6"/>
          <p:cNvSpPr>
            <a:spLocks noChangeArrowheads="1"/>
          </p:cNvSpPr>
          <p:nvPr/>
        </p:nvSpPr>
        <p:spPr bwMode="auto">
          <a:xfrm>
            <a:off x="3485966" y="3051591"/>
            <a:ext cx="391380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1 1 1 1 1 1 1 1 1 1 1 1 1 1 1 1</a:t>
            </a:r>
            <a:r>
              <a:rPr kumimoji="1" lang="en-US" altLang="zh-CN" dirty="0">
                <a:solidFill>
                  <a:schemeClr val="folHlink"/>
                </a:solidFill>
                <a:latin typeface="Times New Roman" panose="02020603050405020304" pitchFamily="18" charset="0"/>
                <a:ea typeface="黑体" panose="02010609060101010101" pitchFamily="2" charset="-122"/>
              </a:rPr>
              <a:t>  </a:t>
            </a:r>
            <a:r>
              <a:rPr kumimoji="1" lang="en-US" altLang="zh-CN" sz="800" dirty="0">
                <a:solidFill>
                  <a:schemeClr val="folHlink"/>
                </a:solidFill>
                <a:latin typeface="Times New Roman" panose="02020603050405020304" pitchFamily="18" charset="0"/>
                <a:ea typeface="黑体" panose="02010609060101010101" pitchFamily="2" charset="-122"/>
              </a:rPr>
              <a:t> </a:t>
            </a:r>
            <a:r>
              <a:rPr kumimoji="1" lang="en-US" altLang="zh-CN" sz="1600" dirty="0">
                <a:solidFill>
                  <a:schemeClr val="folHlink"/>
                </a:solidFill>
                <a:latin typeface="Times New Roman" panose="02020603050405020304" pitchFamily="18" charset="0"/>
                <a:ea typeface="黑体" panose="02010609060101010101" pitchFamily="2" charset="-122"/>
              </a:rPr>
              <a:t>1 1 1 0 0 0 0 0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5718" name="Freeform 2"/>
          <p:cNvSpPr/>
          <p:nvPr/>
        </p:nvSpPr>
        <p:spPr bwMode="auto">
          <a:xfrm>
            <a:off x="6085400" y="2120169"/>
            <a:ext cx="1220563" cy="304685"/>
          </a:xfrm>
          <a:custGeom>
            <a:avLst/>
            <a:gdLst>
              <a:gd name="T0" fmla="*/ 287338 w 771"/>
              <a:gd name="T1" fmla="*/ 0 h 181"/>
              <a:gd name="T2" fmla="*/ 935038 w 771"/>
              <a:gd name="T3" fmla="*/ 0 h 181"/>
              <a:gd name="T4" fmla="*/ 1223963 w 771"/>
              <a:gd name="T5" fmla="*/ 306387 h 181"/>
              <a:gd name="T6" fmla="*/ 0 w 771"/>
              <a:gd name="T7" fmla="*/ 306387 h 181"/>
              <a:gd name="T8" fmla="*/ 287338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w="9525">
            <a:noFill/>
            <a:round/>
          </a:ln>
        </p:spPr>
        <p:txBody>
          <a:bodyPr lIns="91074" tIns="45537" rIns="91074" bIns="45537"/>
          <a:lstStyle/>
          <a:p>
            <a:endParaRPr lang="zh-CN" altLang="en-US" dirty="0">
              <a:ea typeface="黑体" panose="02010609060101010101" pitchFamily="2" charset="-122"/>
            </a:endParaRPr>
          </a:p>
        </p:txBody>
      </p:sp>
      <p:sp>
        <p:nvSpPr>
          <p:cNvPr id="989191" name="Rectangle 7"/>
          <p:cNvSpPr>
            <a:spLocks noGrp="1" noChangeArrowheads="1"/>
          </p:cNvSpPr>
          <p:nvPr>
            <p:ph type="title"/>
          </p:nvPr>
        </p:nvSpPr>
        <p:spPr>
          <a:xfrm>
            <a:off x="91820" y="258904"/>
            <a:ext cx="8919131" cy="1049823"/>
          </a:xfrm>
          <a:solidFill>
            <a:srgbClr val="FFFFCC"/>
          </a:solidFill>
          <a:ln>
            <a:solidFill>
              <a:srgbClr val="333399"/>
            </a:solidFill>
          </a:ln>
          <a:effectLst>
            <a:outerShdw dist="35921" dir="2700000" algn="ctr" rotWithShape="0">
              <a:schemeClr val="bg2"/>
            </a:outerShdw>
          </a:effectLst>
        </p:spPr>
        <p:txBody>
          <a:bodyPr>
            <a:normAutofit/>
          </a:bodyPr>
          <a:lstStyle/>
          <a:p>
            <a:pPr>
              <a:defRPr/>
            </a:pPr>
            <a:r>
              <a:rPr lang="zh-CN" altLang="en-US" sz="2900" dirty="0" smtClean="0">
                <a:latin typeface="Times New Roman" panose="02020603050405020304" pitchFamily="18" charset="0"/>
                <a:ea typeface="黑体" panose="02010609060101010101" pitchFamily="2" charset="-122"/>
              </a:rPr>
              <a:t>在上例中，若子网掩码改为</a:t>
            </a:r>
            <a:r>
              <a:rPr lang="en-US" altLang="zh-CN" sz="2900" dirty="0" smtClean="0">
                <a:latin typeface="Times New Roman" panose="02020603050405020304" pitchFamily="18" charset="0"/>
                <a:ea typeface="黑体" panose="02010609060101010101" pitchFamily="2" charset="-122"/>
              </a:rPr>
              <a:t>255.255.224.0</a:t>
            </a:r>
            <a:r>
              <a:rPr lang="zh-CN" altLang="en-US" sz="2900" dirty="0" smtClean="0">
                <a:latin typeface="Times New Roman" panose="02020603050405020304" pitchFamily="18" charset="0"/>
                <a:ea typeface="黑体" panose="02010609060101010101" pitchFamily="2" charset="-122"/>
              </a:rPr>
              <a:t>。试求网络地址，讨论所得结果。 </a:t>
            </a:r>
            <a:endParaRPr lang="zh-CN" altLang="en-US" sz="2900" dirty="0" smtClean="0">
              <a:latin typeface="Times New Roman" panose="02020603050405020304" pitchFamily="18" charset="0"/>
              <a:ea typeface="黑体" panose="02010609060101010101" pitchFamily="2" charset="-122"/>
            </a:endParaRPr>
          </a:p>
        </p:txBody>
      </p:sp>
      <p:sp>
        <p:nvSpPr>
          <p:cNvPr id="115720" name="Rectangle 8"/>
          <p:cNvSpPr>
            <a:spLocks noChangeArrowheads="1"/>
          </p:cNvSpPr>
          <p:nvPr/>
        </p:nvSpPr>
        <p:spPr bwMode="auto">
          <a:xfrm>
            <a:off x="3503379" y="1776016"/>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21" name="Rectangle 9"/>
          <p:cNvSpPr>
            <a:spLocks noChangeArrowheads="1"/>
          </p:cNvSpPr>
          <p:nvPr/>
        </p:nvSpPr>
        <p:spPr bwMode="auto">
          <a:xfrm>
            <a:off x="493924" y="1785489"/>
            <a:ext cx="2848896"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(a) </a:t>
            </a:r>
            <a:r>
              <a:rPr kumimoji="1" lang="zh-CN" altLang="en-US" sz="1600" dirty="0">
                <a:solidFill>
                  <a:schemeClr val="folHlink"/>
                </a:solidFill>
                <a:latin typeface="Arial" panose="020B0604020202020204" pitchFamily="34" charset="0"/>
                <a:ea typeface="黑体" panose="02010609060101010101" pitchFamily="2" charset="-122"/>
              </a:rPr>
              <a:t>点分十进制表示的 </a:t>
            </a:r>
            <a:r>
              <a:rPr kumimoji="1" lang="en-US" altLang="zh-CN" sz="1600" dirty="0">
                <a:solidFill>
                  <a:schemeClr val="folHlink"/>
                </a:solidFill>
                <a:latin typeface="Arial" panose="020B0604020202020204" pitchFamily="34" charset="0"/>
                <a:ea typeface="黑体" panose="02010609060101010101" pitchFamily="2" charset="-122"/>
              </a:rPr>
              <a:t>IP </a:t>
            </a:r>
            <a:r>
              <a:rPr kumimoji="1" lang="zh-CN" altLang="en-US" sz="1600" dirty="0">
                <a:solidFill>
                  <a:schemeClr val="folHlink"/>
                </a:solidFill>
                <a:latin typeface="Arial" panose="020B0604020202020204" pitchFamily="34" charset="0"/>
                <a:ea typeface="黑体" panose="02010609060101010101" pitchFamily="2" charset="-122"/>
              </a:rPr>
              <a:t>地址</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5722" name="Rectangle 10"/>
          <p:cNvSpPr>
            <a:spLocks noChangeArrowheads="1"/>
          </p:cNvSpPr>
          <p:nvPr/>
        </p:nvSpPr>
        <p:spPr bwMode="auto">
          <a:xfrm>
            <a:off x="3503379" y="4483453"/>
            <a:ext cx="5122880" cy="358361"/>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23" name="Rectangle 11"/>
          <p:cNvSpPr>
            <a:spLocks noChangeArrowheads="1"/>
          </p:cNvSpPr>
          <p:nvPr/>
        </p:nvSpPr>
        <p:spPr bwMode="auto">
          <a:xfrm>
            <a:off x="493925" y="3051590"/>
            <a:ext cx="287505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(c) </a:t>
            </a:r>
            <a:r>
              <a:rPr kumimoji="1" lang="zh-CN" altLang="en-US" sz="1600" dirty="0">
                <a:solidFill>
                  <a:schemeClr val="folHlink"/>
                </a:solidFill>
                <a:latin typeface="Arial" panose="020B0604020202020204" pitchFamily="34" charset="0"/>
                <a:ea typeface="黑体" panose="02010609060101010101" pitchFamily="2" charset="-122"/>
              </a:rPr>
              <a:t>子网掩码是 </a:t>
            </a:r>
            <a:r>
              <a:rPr kumimoji="1" lang="en-US" altLang="zh-CN" sz="1600" dirty="0">
                <a:solidFill>
                  <a:schemeClr val="folHlink"/>
                </a:solidFill>
                <a:latin typeface="Arial" panose="020B0604020202020204" pitchFamily="34" charset="0"/>
                <a:ea typeface="黑体" panose="02010609060101010101" pitchFamily="2" charset="-122"/>
              </a:rPr>
              <a:t>255.255.224.0</a:t>
            </a:r>
            <a:endParaRPr kumimoji="1" lang="en-US" altLang="zh-CN" sz="1600" dirty="0">
              <a:solidFill>
                <a:schemeClr val="folHlink"/>
              </a:solidFill>
              <a:latin typeface="Arial" panose="020B0604020202020204" pitchFamily="34" charset="0"/>
              <a:ea typeface="黑体" panose="02010609060101010101" pitchFamily="2" charset="-122"/>
            </a:endParaRPr>
          </a:p>
        </p:txBody>
      </p:sp>
      <p:sp>
        <p:nvSpPr>
          <p:cNvPr id="115724" name="Line 12"/>
          <p:cNvSpPr>
            <a:spLocks noChangeShapeType="1"/>
          </p:cNvSpPr>
          <p:nvPr/>
        </p:nvSpPr>
        <p:spPr bwMode="auto">
          <a:xfrm>
            <a:off x="6034740" y="3064220"/>
            <a:ext cx="0" cy="3504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5725" name="Line 13"/>
          <p:cNvSpPr>
            <a:spLocks noChangeShapeType="1"/>
          </p:cNvSpPr>
          <p:nvPr/>
        </p:nvSpPr>
        <p:spPr bwMode="auto">
          <a:xfrm>
            <a:off x="7331292" y="3054748"/>
            <a:ext cx="0" cy="355203"/>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5726" name="Rectangle 14"/>
          <p:cNvSpPr>
            <a:spLocks noChangeArrowheads="1"/>
          </p:cNvSpPr>
          <p:nvPr/>
        </p:nvSpPr>
        <p:spPr bwMode="auto">
          <a:xfrm>
            <a:off x="3503379" y="3057905"/>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27" name="Rectangle 15"/>
          <p:cNvSpPr>
            <a:spLocks noChangeArrowheads="1"/>
          </p:cNvSpPr>
          <p:nvPr/>
        </p:nvSpPr>
        <p:spPr bwMode="auto">
          <a:xfrm>
            <a:off x="7305962" y="3081585"/>
            <a:ext cx="136182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0 0 0 0 0 0 0 0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5728" name="Rectangle 16"/>
          <p:cNvSpPr>
            <a:spLocks noChangeArrowheads="1"/>
          </p:cNvSpPr>
          <p:nvPr/>
        </p:nvSpPr>
        <p:spPr bwMode="auto">
          <a:xfrm>
            <a:off x="3512878" y="3768311"/>
            <a:ext cx="5122880" cy="358360"/>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29" name="Text Box 17"/>
          <p:cNvSpPr txBox="1">
            <a:spLocks noChangeArrowheads="1"/>
          </p:cNvSpPr>
          <p:nvPr/>
        </p:nvSpPr>
        <p:spPr bwMode="auto">
          <a:xfrm>
            <a:off x="4002052" y="1785488"/>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30" name="Text Box 18"/>
          <p:cNvSpPr txBox="1">
            <a:spLocks noChangeArrowheads="1"/>
          </p:cNvSpPr>
          <p:nvPr/>
        </p:nvSpPr>
        <p:spPr bwMode="auto">
          <a:xfrm>
            <a:off x="6444761" y="1785488"/>
            <a:ext cx="1722810"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72          .          24</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31" name="Text Box 19"/>
          <p:cNvSpPr txBox="1">
            <a:spLocks noChangeArrowheads="1"/>
          </p:cNvSpPr>
          <p:nvPr/>
        </p:nvSpPr>
        <p:spPr bwMode="auto">
          <a:xfrm>
            <a:off x="4002052" y="4503976"/>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32" name="Text Box 20"/>
          <p:cNvSpPr txBox="1">
            <a:spLocks noChangeArrowheads="1"/>
          </p:cNvSpPr>
          <p:nvPr/>
        </p:nvSpPr>
        <p:spPr bwMode="auto">
          <a:xfrm>
            <a:off x="6498586" y="4503976"/>
            <a:ext cx="167151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64          .            </a:t>
            </a:r>
            <a:r>
              <a:rPr kumimoji="1" lang="en-US" altLang="zh-CN" sz="1600" dirty="0">
                <a:solidFill>
                  <a:schemeClr val="folHlink"/>
                </a:solidFill>
                <a:latin typeface="Times New Roman" panose="02020603050405020304" pitchFamily="18" charset="0"/>
                <a:ea typeface="黑体" panose="02010609060101010101" pitchFamily="2" charset="-122"/>
              </a:rPr>
              <a:t>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5733" name="Text Box 21"/>
          <p:cNvSpPr txBox="1">
            <a:spLocks noChangeArrowheads="1"/>
          </p:cNvSpPr>
          <p:nvPr/>
        </p:nvSpPr>
        <p:spPr bwMode="auto">
          <a:xfrm>
            <a:off x="7256886" y="3788833"/>
            <a:ext cx="902072"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a:t>
            </a:r>
            <a:r>
              <a:rPr kumimoji="1" lang="en-US" altLang="zh-CN" sz="1600" dirty="0">
                <a:solidFill>
                  <a:schemeClr val="folHlink"/>
                </a:solidFill>
                <a:latin typeface="Times New Roman" panose="02020603050405020304" pitchFamily="18" charset="0"/>
                <a:ea typeface="黑体" panose="02010609060101010101" pitchFamily="2" charset="-122"/>
              </a:rPr>
              <a:t>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5734" name="Line 22"/>
          <p:cNvSpPr>
            <a:spLocks noChangeShapeType="1"/>
          </p:cNvSpPr>
          <p:nvPr/>
        </p:nvSpPr>
        <p:spPr bwMode="auto">
          <a:xfrm>
            <a:off x="4792015" y="3054748"/>
            <a:ext cx="0" cy="3504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5735" name="Rectangle 23"/>
          <p:cNvSpPr>
            <a:spLocks noChangeArrowheads="1"/>
          </p:cNvSpPr>
          <p:nvPr/>
        </p:nvSpPr>
        <p:spPr bwMode="auto">
          <a:xfrm>
            <a:off x="6012577" y="2420118"/>
            <a:ext cx="136182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Times New Roman" panose="02020603050405020304" pitchFamily="18" charset="0"/>
                <a:ea typeface="黑体" panose="02010609060101010101" pitchFamily="2" charset="-122"/>
              </a:rPr>
              <a:t>0 1 0 0 1 0 0 0</a:t>
            </a:r>
            <a:endParaRPr kumimoji="1" lang="en-US" altLang="zh-CN" sz="1600" dirty="0">
              <a:solidFill>
                <a:schemeClr val="folHlink"/>
              </a:solidFill>
              <a:latin typeface="Times New Roman" panose="02020603050405020304" pitchFamily="18" charset="0"/>
              <a:ea typeface="黑体" panose="02010609060101010101" pitchFamily="2" charset="-122"/>
            </a:endParaRPr>
          </a:p>
        </p:txBody>
      </p:sp>
      <p:sp>
        <p:nvSpPr>
          <p:cNvPr id="115736" name="Rectangle 24"/>
          <p:cNvSpPr>
            <a:spLocks noChangeArrowheads="1"/>
          </p:cNvSpPr>
          <p:nvPr/>
        </p:nvSpPr>
        <p:spPr bwMode="auto">
          <a:xfrm>
            <a:off x="3500213" y="2405910"/>
            <a:ext cx="5122880" cy="358361"/>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37" name="Text Box 25"/>
          <p:cNvSpPr txBox="1">
            <a:spLocks noChangeArrowheads="1"/>
          </p:cNvSpPr>
          <p:nvPr/>
        </p:nvSpPr>
        <p:spPr bwMode="auto">
          <a:xfrm>
            <a:off x="4002052" y="2416961"/>
            <a:ext cx="2184474"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141       .        14            .</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38" name="Text Box 26"/>
          <p:cNvSpPr txBox="1">
            <a:spLocks noChangeArrowheads="1"/>
          </p:cNvSpPr>
          <p:nvPr/>
        </p:nvSpPr>
        <p:spPr bwMode="auto">
          <a:xfrm>
            <a:off x="7234722" y="2416961"/>
            <a:ext cx="953368" cy="338185"/>
          </a:xfrm>
          <a:prstGeom prst="rect">
            <a:avLst/>
          </a:prstGeom>
          <a:noFill/>
          <a:ln w="9525">
            <a:noFill/>
            <a:miter lim="800000"/>
          </a:ln>
        </p:spPr>
        <p:txBody>
          <a:bodyPr wrap="none" lIns="91074" tIns="45537" rIns="91074" bIns="45537">
            <a:spAutoFit/>
          </a:bodyPr>
          <a:lstStyle/>
          <a:p>
            <a:r>
              <a:rPr kumimoji="1" lang="en-US" altLang="zh-CN" sz="1600" b="1" dirty="0">
                <a:solidFill>
                  <a:schemeClr val="folHlink"/>
                </a:solidFill>
                <a:latin typeface="Times New Roman" panose="02020603050405020304" pitchFamily="18" charset="0"/>
                <a:ea typeface="黑体" panose="02010609060101010101" pitchFamily="2" charset="-122"/>
              </a:rPr>
              <a:t>.          24</a:t>
            </a:r>
            <a:endParaRPr kumimoji="1" lang="en-US" altLang="zh-CN" sz="1600" b="1" dirty="0">
              <a:solidFill>
                <a:schemeClr val="folHlink"/>
              </a:solidFill>
              <a:latin typeface="Times New Roman" panose="02020603050405020304" pitchFamily="18" charset="0"/>
              <a:ea typeface="黑体" panose="02010609060101010101" pitchFamily="2" charset="-122"/>
            </a:endParaRPr>
          </a:p>
        </p:txBody>
      </p:sp>
      <p:sp>
        <p:nvSpPr>
          <p:cNvPr id="115739" name="Rectangle 27"/>
          <p:cNvSpPr>
            <a:spLocks noChangeArrowheads="1"/>
          </p:cNvSpPr>
          <p:nvPr/>
        </p:nvSpPr>
        <p:spPr bwMode="auto">
          <a:xfrm>
            <a:off x="6371939" y="1785488"/>
            <a:ext cx="645901" cy="358360"/>
          </a:xfrm>
          <a:prstGeom prst="rect">
            <a:avLst/>
          </a:prstGeom>
          <a:noFill/>
          <a:ln w="571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5740" name="Rectangle 28"/>
          <p:cNvSpPr>
            <a:spLocks noChangeArrowheads="1"/>
          </p:cNvSpPr>
          <p:nvPr/>
        </p:nvSpPr>
        <p:spPr bwMode="auto">
          <a:xfrm>
            <a:off x="493925" y="2405910"/>
            <a:ext cx="3020418"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(b) IP </a:t>
            </a:r>
            <a:r>
              <a:rPr kumimoji="1" lang="zh-CN" altLang="en-US" sz="1600" dirty="0">
                <a:solidFill>
                  <a:schemeClr val="folHlink"/>
                </a:solidFill>
                <a:latin typeface="Arial" panose="020B0604020202020204" pitchFamily="34" charset="0"/>
                <a:ea typeface="黑体" panose="02010609060101010101" pitchFamily="2" charset="-122"/>
              </a:rPr>
              <a:t>地址的第 </a:t>
            </a:r>
            <a:r>
              <a:rPr kumimoji="1" lang="en-US" altLang="zh-CN" sz="1600" dirty="0">
                <a:solidFill>
                  <a:schemeClr val="folHlink"/>
                </a:solidFill>
                <a:latin typeface="Arial" panose="020B0604020202020204" pitchFamily="34" charset="0"/>
                <a:ea typeface="黑体" panose="02010609060101010101" pitchFamily="2" charset="-122"/>
              </a:rPr>
              <a:t>3 </a:t>
            </a:r>
            <a:r>
              <a:rPr kumimoji="1" lang="zh-CN" altLang="en-US" sz="1600" dirty="0">
                <a:solidFill>
                  <a:schemeClr val="folHlink"/>
                </a:solidFill>
                <a:latin typeface="Arial" panose="020B0604020202020204" pitchFamily="34" charset="0"/>
                <a:ea typeface="黑体" panose="02010609060101010101" pitchFamily="2" charset="-122"/>
              </a:rPr>
              <a:t>字节是二进制</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5741" name="Rectangle 29"/>
          <p:cNvSpPr>
            <a:spLocks noChangeArrowheads="1"/>
          </p:cNvSpPr>
          <p:nvPr/>
        </p:nvSpPr>
        <p:spPr bwMode="auto">
          <a:xfrm>
            <a:off x="493924" y="3766732"/>
            <a:ext cx="2996372"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(d) IP </a:t>
            </a:r>
            <a:r>
              <a:rPr kumimoji="1" lang="zh-CN" altLang="en-US" sz="1600" dirty="0">
                <a:solidFill>
                  <a:schemeClr val="folHlink"/>
                </a:solidFill>
                <a:latin typeface="Arial" panose="020B0604020202020204" pitchFamily="34" charset="0"/>
                <a:ea typeface="黑体" panose="02010609060101010101" pitchFamily="2" charset="-122"/>
              </a:rPr>
              <a:t>地址与子网掩码逐位相与</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115742" name="Rectangle 30"/>
          <p:cNvSpPr>
            <a:spLocks noChangeArrowheads="1"/>
          </p:cNvSpPr>
          <p:nvPr/>
        </p:nvSpPr>
        <p:spPr bwMode="auto">
          <a:xfrm>
            <a:off x="493925" y="4507134"/>
            <a:ext cx="3158789"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chemeClr val="folHlink"/>
                </a:solidFill>
                <a:latin typeface="Arial" panose="020B0604020202020204" pitchFamily="34" charset="0"/>
                <a:ea typeface="黑体" panose="02010609060101010101" pitchFamily="2" charset="-122"/>
              </a:rPr>
              <a:t>(e) </a:t>
            </a:r>
            <a:r>
              <a:rPr kumimoji="1" lang="zh-CN" altLang="en-US" sz="1600" dirty="0">
                <a:solidFill>
                  <a:schemeClr val="folHlink"/>
                </a:solidFill>
                <a:latin typeface="Arial" panose="020B0604020202020204" pitchFamily="34" charset="0"/>
                <a:ea typeface="黑体" panose="02010609060101010101" pitchFamily="2" charset="-122"/>
              </a:rPr>
              <a:t>网络地址（点分十进制表示）</a:t>
            </a:r>
            <a:endParaRPr kumimoji="1" lang="zh-CN" altLang="en-US" sz="1600" dirty="0">
              <a:solidFill>
                <a:schemeClr val="folHlink"/>
              </a:solidFill>
              <a:latin typeface="Arial" panose="020B0604020202020204" pitchFamily="34" charset="0"/>
              <a:ea typeface="黑体" panose="02010609060101010101" pitchFamily="2" charset="-122"/>
            </a:endParaRPr>
          </a:p>
        </p:txBody>
      </p:sp>
      <p:sp>
        <p:nvSpPr>
          <p:cNvPr id="989215" name="Text Box 31"/>
          <p:cNvSpPr txBox="1">
            <a:spLocks noChangeArrowheads="1"/>
          </p:cNvSpPr>
          <p:nvPr/>
        </p:nvSpPr>
        <p:spPr bwMode="auto">
          <a:xfrm>
            <a:off x="1433549" y="5324891"/>
            <a:ext cx="7160197" cy="1076848"/>
          </a:xfrm>
          <a:prstGeom prst="rect">
            <a:avLst/>
          </a:prstGeom>
          <a:solidFill>
            <a:srgbClr val="FFFF99"/>
          </a:solidFill>
          <a:ln w="9525">
            <a:solidFill>
              <a:srgbClr val="333399"/>
            </a:solidFill>
            <a:miter lim="800000"/>
          </a:ln>
          <a:effectLst>
            <a:outerShdw dist="35921" dir="2700000" algn="ctr" rotWithShape="0">
              <a:schemeClr val="bg2"/>
            </a:outerShdw>
          </a:effectLst>
        </p:spPr>
        <p:txBody>
          <a:bodyPr wrap="none" lIns="91074" tIns="45537" rIns="91074" bIns="45537">
            <a:spAutoFit/>
          </a:bodyPr>
          <a:lstStyle/>
          <a:p>
            <a:pPr algn="ctr">
              <a:defRPr/>
            </a:pPr>
            <a:r>
              <a:rPr lang="zh-CN" altLang="en-US" sz="3200" dirty="0">
                <a:solidFill>
                  <a:schemeClr val="folHlink"/>
                </a:solidFill>
                <a:ea typeface="黑体" panose="02010609060101010101" pitchFamily="2" charset="-122"/>
              </a:rPr>
              <a:t>不同的子网掩码得出</a:t>
            </a:r>
            <a:r>
              <a:rPr lang="zh-CN" altLang="en-US" sz="3200" dirty="0">
                <a:solidFill>
                  <a:schemeClr val="hlink"/>
                </a:solidFill>
                <a:ea typeface="黑体" panose="02010609060101010101" pitchFamily="2" charset="-122"/>
              </a:rPr>
              <a:t>相同</a:t>
            </a:r>
            <a:r>
              <a:rPr lang="zh-CN" altLang="en-US" sz="3200" dirty="0">
                <a:solidFill>
                  <a:schemeClr val="folHlink"/>
                </a:solidFill>
                <a:ea typeface="黑体" panose="02010609060101010101" pitchFamily="2" charset="-122"/>
              </a:rPr>
              <a:t>的网络地址。</a:t>
            </a:r>
            <a:endParaRPr lang="zh-CN" altLang="en-US" sz="3200" dirty="0">
              <a:solidFill>
                <a:schemeClr val="folHlink"/>
              </a:solidFill>
              <a:ea typeface="黑体" panose="02010609060101010101" pitchFamily="2" charset="-122"/>
            </a:endParaRPr>
          </a:p>
          <a:p>
            <a:pPr algn="ctr">
              <a:defRPr/>
            </a:pPr>
            <a:r>
              <a:rPr lang="zh-CN" altLang="en-US" sz="3200" dirty="0">
                <a:solidFill>
                  <a:schemeClr val="folHlink"/>
                </a:solidFill>
                <a:ea typeface="黑体" panose="02010609060101010101" pitchFamily="2" charset="-122"/>
              </a:rPr>
              <a:t>但不同的掩码的效果是不同的。</a:t>
            </a:r>
            <a:r>
              <a:rPr lang="zh-CN" altLang="en-US" sz="3200" dirty="0">
                <a:ea typeface="黑体" panose="02010609060101010101" pitchFamily="2" charset="-122"/>
              </a:rPr>
              <a:t> </a:t>
            </a:r>
            <a:endParaRPr lang="zh-CN" altLang="en-US" sz="3200" dirty="0">
              <a:ea typeface="黑体" panose="02010609060101010101" pitchFamily="2" charset="-122"/>
            </a:endParaRPr>
          </a:p>
        </p:txBody>
      </p:sp>
      <p:sp>
        <p:nvSpPr>
          <p:cNvPr id="32" name="灯片编号占位符 31"/>
          <p:cNvSpPr>
            <a:spLocks noGrp="1"/>
          </p:cNvSpPr>
          <p:nvPr>
            <p:ph type="sldNum" sz="quarter" idx="12"/>
          </p:nvPr>
        </p:nvSpPr>
        <p:spPr/>
        <p:txBody>
          <a:bodyPr/>
          <a:lstStyle/>
          <a:p>
            <a:fld id="{B6F15528-21DE-4FAA-801E-634DDDAF4B2B}" type="slidenum">
              <a:rPr lang="en-US" smtClean="0"/>
            </a:fld>
            <a:endParaRPr lang="en-US"/>
          </a:p>
        </p:txBody>
      </p:sp>
      <p:sp>
        <p:nvSpPr>
          <p:cNvPr id="33" name="页脚占位符 32"/>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016000"/>
            <a:ext cx="4219104" cy="1200329"/>
          </a:xfrm>
          <a:prstGeom prst="rect">
            <a:avLst/>
          </a:prstGeom>
          <a:noFill/>
        </p:spPr>
        <p:txBody>
          <a:bodyPr wrap="none" lIns="0" tIns="0" rIns="0" rtlCol="0">
            <a:spAutoFit/>
          </a:bodyPr>
          <a:lstStyle/>
          <a:p>
            <a:pPr defTabSz="0">
              <a:lnSpc>
                <a:spcPts val="3400"/>
              </a:lnSpc>
              <a:tabLst>
                <a:tab pos="558800" algn="l"/>
              </a:tabLst>
            </a:pP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.2.4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黑体" panose="02010609060101010101" pitchFamily="2" charset="-122"/>
                <a:ea typeface="黑体" panose="02010609060101010101" pitchFamily="2" charset="-122"/>
                <a:cs typeface="楷体_GB2312" pitchFamily="18" charset="0"/>
              </a:rPr>
              <a:t>子网地址空间的划分</a:t>
            </a:r>
            <a:endParaRPr lang="en-US" altLang="zh-CN" sz="2800" dirty="0" smtClean="0">
              <a:solidFill>
                <a:srgbClr val="FF0000"/>
              </a:solidFill>
              <a:latin typeface="黑体" panose="02010609060101010101" pitchFamily="2" charset="-122"/>
              <a:ea typeface="黑体" panose="02010609060101010101" pitchFamily="2" charset="-122"/>
              <a:cs typeface="楷体_GB2312"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3600"/>
              </a:lnSpc>
              <a:tabLst>
                <a:tab pos="558800" algn="l"/>
              </a:tabLst>
            </a:pPr>
            <a:r>
              <a:rPr lang="en-US" altLang="zh-CN" dirty="0" smtClean="0">
                <a:ea typeface="黑体" panose="02010609060101010101" pitchFamily="2" charset="-122"/>
              </a:rPr>
              <a:t>	</a:t>
            </a:r>
            <a:endParaRPr lang="en-US" altLang="zh-CN" sz="2100" dirty="0" smtClean="0">
              <a:solidFill>
                <a:srgbClr val="33659A"/>
              </a:solidFill>
              <a:latin typeface="华文楷体" pitchFamily="18" charset="0"/>
              <a:ea typeface="黑体" panose="02010609060101010101" pitchFamily="2" charset="-122"/>
              <a:cs typeface="华文楷体" pitchFamily="18" charset="0"/>
            </a:endParaRPr>
          </a:p>
        </p:txBody>
      </p:sp>
      <p:sp>
        <p:nvSpPr>
          <p:cNvPr id="5" name="TextBox 1"/>
          <p:cNvSpPr txBox="1"/>
          <p:nvPr/>
        </p:nvSpPr>
        <p:spPr>
          <a:xfrm>
            <a:off x="368301" y="1657350"/>
            <a:ext cx="8305800" cy="4970591"/>
          </a:xfrm>
          <a:prstGeom prst="rect">
            <a:avLst/>
          </a:prstGeom>
          <a:noFill/>
        </p:spPr>
        <p:txBody>
          <a:bodyPr wrap="square" lIns="0" tIns="0" rIns="0" rtlCol="0">
            <a:spAutoFit/>
          </a:bodyPr>
          <a:lstStyle/>
          <a:p>
            <a:pPr marL="342900" indent="-342900" defTabSz="0">
              <a:lnSpc>
                <a:spcPct val="150000"/>
              </a:lnSpc>
              <a:buFont typeface="Arial" panose="020B0604020202020204" pitchFamily="34" charset="0"/>
              <a:buChar char="•"/>
              <a:tabLst>
                <a:tab pos="558800" algn="l"/>
              </a:tabLst>
            </a:pPr>
            <a:r>
              <a:rPr lang="en-US" altLang="zh-CN" sz="2000" dirty="0" smtClean="0">
                <a:latin typeface="微软雅黑" panose="020B0503020204020204" pitchFamily="34" charset="-122"/>
                <a:ea typeface="微软雅黑" panose="020B0503020204020204" pitchFamily="34" charset="-122"/>
                <a:cs typeface="华文楷体" pitchFamily="18" charset="0"/>
              </a:rPr>
              <a:t>划分子网就是将一个大网分成几个较小的网络；</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tabLst>
                <a:tab pos="558800" algn="l"/>
              </a:tabLst>
            </a:pPr>
            <a:r>
              <a:rPr lang="en-US" altLang="zh-CN" sz="2000" dirty="0" err="1" smtClean="0">
                <a:latin typeface="微软雅黑" panose="020B0503020204020204" pitchFamily="34" charset="-122"/>
                <a:ea typeface="微软雅黑" panose="020B0503020204020204" pitchFamily="34" charset="-122"/>
                <a:cs typeface="华文楷体" pitchFamily="18" charset="0"/>
              </a:rPr>
              <a:t>A类、B类与C类IP地址都可以划分子网</a:t>
            </a:r>
            <a:r>
              <a:rPr lang="en-US" altLang="zh-CN" sz="2000" dirty="0" smtClean="0">
                <a:latin typeface="微软雅黑" panose="020B0503020204020204" pitchFamily="34" charset="-122"/>
                <a:ea typeface="微软雅黑" panose="020B0503020204020204" pitchFamily="34" charset="-122"/>
                <a:cs typeface="华文楷体" pitchFamily="18" charset="0"/>
              </a:rPr>
              <a:t>；</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tabLst>
                <a:tab pos="558800" algn="l"/>
              </a:tabLst>
            </a:pPr>
            <a:r>
              <a:rPr lang="en-US" altLang="zh-CN" sz="2000" dirty="0" err="1" smtClean="0">
                <a:latin typeface="微软雅黑" panose="020B0503020204020204" pitchFamily="34" charset="-122"/>
                <a:ea typeface="微软雅黑" panose="020B0503020204020204" pitchFamily="34" charset="-122"/>
                <a:cs typeface="华文楷体" pitchFamily="18" charset="0"/>
              </a:rPr>
              <a:t>划分子网是在IP地址编址的层次结构中增加了一个中间层次，使IP地址变成了三级层次结构</a:t>
            </a:r>
            <a:r>
              <a:rPr lang="en-US" altLang="zh-CN" sz="2000" dirty="0" smtClean="0">
                <a:latin typeface="微软雅黑" panose="020B0503020204020204" pitchFamily="34" charset="-122"/>
                <a:ea typeface="微软雅黑" panose="020B0503020204020204" pitchFamily="34" charset="-122"/>
                <a:cs typeface="华文楷体" pitchFamily="18" charset="0"/>
              </a:rPr>
              <a:t>。</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tabLst>
                <a:tab pos="558800" algn="l"/>
              </a:tabLst>
            </a:pPr>
            <a:r>
              <a:rPr lang="en-US" altLang="zh-CN" sz="2000" dirty="0" err="1" smtClean="0">
                <a:latin typeface="微软雅黑" panose="020B0503020204020204" pitchFamily="34" charset="-122"/>
                <a:ea typeface="微软雅黑" panose="020B0503020204020204" pitchFamily="34" charset="-122"/>
                <a:cs typeface="华文楷体" pitchFamily="18" charset="0"/>
              </a:rPr>
              <a:t>例：一个大型跨国公司的管理者从网络管理中心获得</a:t>
            </a:r>
            <a:r>
              <a:rPr lang="en-US" altLang="zh-CN" sz="2000" dirty="0" smtClean="0">
                <a:latin typeface="微软雅黑" panose="020B0503020204020204" pitchFamily="34" charset="-122"/>
                <a:ea typeface="微软雅黑" panose="020B0503020204020204" pitchFamily="34" charset="-122"/>
                <a:cs typeface="华文楷体" pitchFamily="18" charset="0"/>
              </a:rPr>
              <a:t> 一个A类IP地址121.0.0.0；需要划分1000个子网。 </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tabLst>
                <a:tab pos="558800" algn="l"/>
              </a:tabLst>
            </a:pPr>
            <a:r>
              <a:rPr lang="en-US" altLang="zh-CN" sz="2000" dirty="0" smtClean="0">
                <a:latin typeface="微软雅黑" panose="020B0503020204020204" pitchFamily="34" charset="-122"/>
                <a:ea typeface="微软雅黑" panose="020B0503020204020204" pitchFamily="34" charset="-122"/>
                <a:cs typeface="华文楷体" pitchFamily="18" charset="0"/>
              </a:rPr>
              <a:t>分析：该公司需要有1000个物理网络，加上子网号全0和全1的两种特殊地址，子网数量至少为1002；</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tabLst>
                <a:tab pos="203200" algn="l"/>
                <a:tab pos="1003300" algn="l"/>
              </a:tabLst>
            </a:pPr>
            <a:r>
              <a:rPr lang="en-US" altLang="zh-CN" sz="2000" dirty="0" smtClean="0">
                <a:latin typeface="微软雅黑" panose="020B0503020204020204" pitchFamily="34" charset="-122"/>
                <a:ea typeface="微软雅黑" panose="020B0503020204020204" pitchFamily="34" charset="-122"/>
                <a:cs typeface="华文楷体" pitchFamily="18" charset="0"/>
              </a:rPr>
              <a:t>选择子网号的位长为10，可以用来分配的子网最多为1024，满足用户要求。</a:t>
            </a:r>
            <a:endParaRPr lang="en-US" altLang="zh-CN" sz="2000" dirty="0" smtClean="0">
              <a:latin typeface="微软雅黑" panose="020B0503020204020204" pitchFamily="34" charset="-122"/>
              <a:ea typeface="微软雅黑" panose="020B0503020204020204" pitchFamily="34" charset="-122"/>
              <a:cs typeface="华文楷体" pitchFamily="18" charset="0"/>
            </a:endParaRPr>
          </a:p>
          <a:p>
            <a:endParaRPr lang="en-US" altLang="zh-CN" sz="2000" dirty="0" smtClean="0">
              <a:latin typeface="Times New Roman" panose="02020603050405020304" pitchFamily="18" charset="0"/>
              <a:ea typeface="黑体" panose="02010609060101010101" pitchFamily="2" charset="-122"/>
            </a:endParaRPr>
          </a:p>
        </p:txBody>
      </p:sp>
      <p:sp>
        <p:nvSpPr>
          <p:cNvPr id="7" name="TextBox 1"/>
          <p:cNvSpPr txBox="1"/>
          <p:nvPr/>
        </p:nvSpPr>
        <p:spPr>
          <a:xfrm>
            <a:off x="533400" y="4381500"/>
            <a:ext cx="205184" cy="362279"/>
          </a:xfrm>
          <a:prstGeom prst="rect">
            <a:avLst/>
          </a:prstGeom>
          <a:noFill/>
        </p:spPr>
        <p:txBody>
          <a:bodyPr wrap="none" lIns="0" tIns="0" rIns="0" rtlCol="0">
            <a:spAutoFit/>
          </a:bodyPr>
          <a:lstStyle/>
          <a:p>
            <a:pPr defTabSz="0">
              <a:lnSpc>
                <a:spcPts val="2700"/>
              </a:lnSpc>
              <a:tabLst>
                <a:tab pos="203200" algn="l"/>
                <a:tab pos="1003300" algn="l"/>
              </a:tabLst>
            </a:pPr>
            <a:r>
              <a:rPr lang="en-US" altLang="zh-CN" dirty="0" smtClean="0">
                <a:ea typeface="黑体" panose="02010609060101010101" pitchFamily="2" charset="-122"/>
              </a:rPr>
              <a:t>	</a:t>
            </a:r>
            <a:endParaRPr lang="en-US" altLang="zh-CN" sz="1800" dirty="0" smtClean="0">
              <a:solidFill>
                <a:srgbClr val="CC0000"/>
              </a:solidFill>
              <a:latin typeface="黑体" panose="02010609060101010101" pitchFamily="2" charset="-122"/>
              <a:ea typeface="黑体" panose="02010609060101010101" pitchFamily="2" charset="-122"/>
              <a:cs typeface="华文新魏"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1231900" y="965200"/>
            <a:ext cx="3156313" cy="366767"/>
          </a:xfrm>
          <a:prstGeom prst="rect">
            <a:avLst/>
          </a:prstGeom>
          <a:noFill/>
        </p:spPr>
        <p:txBody>
          <a:bodyPr wrap="none" lIns="0" tIns="0" rIns="0" rtlCol="0">
            <a:spAutoFit/>
          </a:bodyPr>
          <a:lstStyle/>
          <a:p>
            <a:pPr defTabSz="0">
              <a:lnSpc>
                <a:spcPts val="2500"/>
              </a:lnSpc>
            </a:pPr>
            <a:r>
              <a:rPr lang="en-US" altLang="zh-CN" sz="2100" b="1" dirty="0" err="1"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100" dirty="0" err="1" smtClean="0">
                <a:solidFill>
                  <a:srgbClr val="CC0000"/>
                </a:solidFill>
                <a:latin typeface="黑体" panose="02010609060101010101" pitchFamily="2" charset="-122"/>
                <a:ea typeface="黑体" panose="02010609060101010101" pitchFamily="2" charset="-122"/>
                <a:cs typeface="楷体_GB2312" pitchFamily="18" charset="0"/>
              </a:rPr>
              <a:t>类地址子网划分后的结构</a:t>
            </a:r>
            <a:endParaRPr lang="en-US" altLang="zh-CN" sz="2100" dirty="0" smtClean="0">
              <a:solidFill>
                <a:srgbClr val="CC0000"/>
              </a:solidFill>
              <a:latin typeface="黑体" panose="02010609060101010101" pitchFamily="2" charset="-122"/>
              <a:ea typeface="黑体" panose="02010609060101010101" pitchFamily="2" charset="-122"/>
              <a:cs typeface="楷体_GB2312" pitchFamily="18" charset="0"/>
            </a:endParaRPr>
          </a:p>
        </p:txBody>
      </p:sp>
      <p:pic>
        <p:nvPicPr>
          <p:cNvPr id="6" name="Picture 8"/>
          <p:cNvPicPr>
            <a:picLocks noChangeAspect="1" noChangeArrowheads="1"/>
          </p:cNvPicPr>
          <p:nvPr/>
        </p:nvPicPr>
        <p:blipFill>
          <a:blip r:embed="rId3" cstate="print"/>
          <a:srcRect/>
          <a:stretch>
            <a:fillRect/>
          </a:stretch>
        </p:blipFill>
        <p:spPr bwMode="auto">
          <a:xfrm>
            <a:off x="952500" y="1562100"/>
            <a:ext cx="7239000" cy="4686300"/>
          </a:xfrm>
          <a:prstGeom prst="rect">
            <a:avLst/>
          </a:prstGeom>
          <a:noFill/>
          <a:ln w="9525">
            <a:noFill/>
            <a:miter lim="800000"/>
            <a:headEnd/>
            <a:tailEnd/>
          </a:ln>
        </p:spPr>
      </p:pic>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596900" y="1200150"/>
            <a:ext cx="3590727" cy="353943"/>
          </a:xfrm>
          <a:prstGeom prst="rect">
            <a:avLst/>
          </a:prstGeom>
          <a:noFill/>
        </p:spPr>
        <p:txBody>
          <a:bodyPr wrap="none" lIns="0" tIns="0" rIns="0" rtlCol="0">
            <a:spAutoFit/>
          </a:bodyPr>
          <a:lstStyle/>
          <a:p>
            <a:pPr defTabSz="0">
              <a:lnSpc>
                <a:spcPts val="2400"/>
              </a:lnSpc>
            </a:pPr>
            <a:r>
              <a:rPr lang="en-US" altLang="zh-CN" sz="2800" dirty="0" smtClean="0">
                <a:solidFill>
                  <a:srgbClr val="CC0000"/>
                </a:solidFill>
                <a:latin typeface="黑体" panose="02010609060101010101" pitchFamily="2" charset="-122"/>
                <a:ea typeface="黑体" panose="02010609060101010101" pitchFamily="2" charset="-122"/>
                <a:cs typeface="楷体_GB2312" pitchFamily="18" charset="0"/>
              </a:rPr>
              <a:t>划分子网后的地址范围</a:t>
            </a:r>
            <a:endParaRPr lang="en-US" altLang="zh-CN" sz="2800" dirty="0" smtClean="0">
              <a:solidFill>
                <a:srgbClr val="CC0000"/>
              </a:solidFill>
              <a:latin typeface="黑体" panose="02010609060101010101" pitchFamily="2" charset="-122"/>
              <a:ea typeface="黑体" panose="02010609060101010101" pitchFamily="2" charset="-122"/>
              <a:cs typeface="楷体_GB2312" pitchFamily="18" charset="0"/>
            </a:endParaRPr>
          </a:p>
        </p:txBody>
      </p:sp>
      <p:pic>
        <p:nvPicPr>
          <p:cNvPr id="43" name="Picture 6"/>
          <p:cNvPicPr>
            <a:picLocks noChangeAspect="1" noChangeArrowheads="1"/>
          </p:cNvPicPr>
          <p:nvPr/>
        </p:nvPicPr>
        <p:blipFill>
          <a:blip r:embed="rId3" cstate="print"/>
          <a:srcRect/>
          <a:stretch>
            <a:fillRect/>
          </a:stretch>
        </p:blipFill>
        <p:spPr bwMode="auto">
          <a:xfrm>
            <a:off x="292100" y="2114550"/>
            <a:ext cx="8534400" cy="3419475"/>
          </a:xfrm>
          <a:prstGeom prst="rect">
            <a:avLst/>
          </a:prstGeom>
          <a:noFill/>
          <a:ln w="9525">
            <a:noFill/>
            <a:miter lim="800000"/>
            <a:headEnd/>
            <a:tailEnd/>
          </a:ln>
        </p:spPr>
      </p:pic>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52500"/>
            <a:ext cx="3933769" cy="631520"/>
          </a:xfrm>
          <a:prstGeom prst="rect">
            <a:avLst/>
          </a:prstGeom>
          <a:noFill/>
        </p:spPr>
        <p:txBody>
          <a:bodyPr wrap="none" lIns="0" tIns="0" rIns="0" rtlCol="0">
            <a:spAutoFit/>
          </a:bodyPr>
          <a:lstStyle/>
          <a:p>
            <a:pPr defTabSz="0">
              <a:lnSpc>
                <a:spcPts val="4900"/>
              </a:lnSpc>
            </a:pP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rPr>
              <a:t>类地址子网划分</a:t>
            </a:r>
            <a:endPar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717550" y="1809750"/>
            <a:ext cx="7708900" cy="5363007"/>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类地址：</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156.26.0.0</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；由</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210</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个子网组成，设计一个可行方案。</a:t>
            </a:r>
            <a:endParaRPr lang="en-US" altLang="zh-CN" sz="2600" dirty="0" smtClean="0">
              <a:latin typeface="微软雅黑" panose="020B0503020204020204" pitchFamily="34" charset="-122"/>
              <a:ea typeface="微软雅黑" panose="020B0503020204020204" pitchFamily="34" charset="-122"/>
              <a:cs typeface="黑体" panose="02010609060101010101" pitchFamily="2" charset="-122"/>
            </a:endParaRPr>
          </a:p>
          <a:p>
            <a:pPr marL="457200" indent="-457200" defTabSz="0">
              <a:lnSpc>
                <a:spcPct val="150000"/>
              </a:lnSpc>
              <a:buFont typeface="Arial" panose="020B0604020202020204" pitchFamily="34" charset="0"/>
              <a:buChar char="•"/>
            </a:pP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子网号的长度为</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8</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，即</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256</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个子网数量可供分配使用，子网掩码</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255.255.255.0</a:t>
            </a:r>
            <a:endPar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假如，子网是</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900</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个，如何设计？</a:t>
            </a:r>
            <a:endParaRPr lang="en-US" altLang="zh-CN" sz="2600" dirty="0" smtClean="0">
              <a:latin typeface="微软雅黑" panose="020B0503020204020204" pitchFamily="34" charset="-122"/>
              <a:ea typeface="微软雅黑" panose="020B0503020204020204" pitchFamily="34" charset="-122"/>
              <a:cs typeface="黑体" panose="02010609060101010101" pitchFamily="2" charset="-122"/>
            </a:endParaRPr>
          </a:p>
          <a:p>
            <a:pPr marL="457200" indent="-457200" defTabSz="0">
              <a:lnSpc>
                <a:spcPct val="150000"/>
              </a:lnSpc>
              <a:buFont typeface="Arial" panose="020B0604020202020204" pitchFamily="34" charset="0"/>
              <a:buChar char="•"/>
            </a:pP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子网号的长度为</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10</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，即</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1024</a:t>
            </a:r>
            <a:r>
              <a:rPr lang="en-US" altLang="zh-CN" sz="2600" dirty="0" smtClean="0">
                <a:latin typeface="微软雅黑" panose="020B0503020204020204" pitchFamily="34" charset="-122"/>
                <a:ea typeface="微软雅黑" panose="020B0503020204020204" pitchFamily="34" charset="-122"/>
                <a:cs typeface="黑体" panose="02010609060101010101" pitchFamily="2" charset="-122"/>
              </a:rPr>
              <a:t>个子网数量可供分配使用，子网掩码</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255.255.255.192</a:t>
            </a:r>
            <a:endPar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ts val="2800"/>
              </a:lnSpc>
            </a:pPr>
            <a:endParaRPr lang="en-US" altLang="zh-CN" sz="2600" dirty="0" smtClean="0">
              <a:solidFill>
                <a:srgbClr val="009A00"/>
              </a:solidFill>
              <a:latin typeface="黑体" panose="02010609060101010101" pitchFamily="2" charset="-122"/>
              <a:ea typeface="黑体" panose="02010609060101010101" pitchFamily="2" charset="-122"/>
              <a:cs typeface="黑体" panose="02010609060101010101" pitchFamily="2" charset="-122"/>
            </a:endParaRPr>
          </a:p>
          <a:p>
            <a:pPr defTabSz="0">
              <a:lnSpc>
                <a:spcPts val="2800"/>
              </a:lnSpc>
            </a:pPr>
            <a:endParaRPr lang="en-US" altLang="zh-CN" sz="2600" dirty="0" smtClean="0">
              <a:solidFill>
                <a:srgbClr val="FF33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100"/>
              </a:lnSpc>
            </a:pPr>
            <a:endParaRPr lang="en-US" altLang="zh-CN" sz="2600" dirty="0" smtClean="0">
              <a:solidFill>
                <a:srgbClr val="33659A"/>
              </a:solidFill>
              <a:latin typeface="黑体" panose="02010609060101010101" pitchFamily="2" charset="-122"/>
              <a:ea typeface="黑体" panose="02010609060101010101" pitchFamily="2" charset="-122"/>
              <a:cs typeface="黑体" panose="02010609060101010101" pitchFamily="2" charset="-122"/>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52500"/>
            <a:ext cx="3961021" cy="631520"/>
          </a:xfrm>
          <a:prstGeom prst="rect">
            <a:avLst/>
          </a:prstGeom>
          <a:noFill/>
        </p:spPr>
        <p:txBody>
          <a:bodyPr wrap="none" lIns="0" tIns="0" rIns="0" rtlCol="0">
            <a:spAutoFit/>
          </a:bodyPr>
          <a:lstStyle/>
          <a:p>
            <a:pPr defTabSz="0">
              <a:lnSpc>
                <a:spcPts val="4900"/>
              </a:lnSpc>
            </a:pP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rPr>
              <a:t>类地址子网划分</a:t>
            </a:r>
            <a:endPar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889001" y="2108200"/>
            <a:ext cx="7556500" cy="3726661"/>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类地址：</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212.26.220.0</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；由</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5</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个子网组成，设计一个可行方案。</a:t>
            </a:r>
            <a:endParaRPr lang="en-US" altLang="zh-CN" sz="2400" dirty="0" smtClean="0">
              <a:latin typeface="微软雅黑" panose="020B0503020204020204" pitchFamily="34" charset="-122"/>
              <a:ea typeface="微软雅黑" panose="020B0503020204020204" pitchFamily="34" charset="-122"/>
              <a:cs typeface="黑体" panose="02010609060101010101" pitchFamily="2" charset="-122"/>
            </a:endParaRPr>
          </a:p>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子网号的长度为</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，即</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8</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个子网数量可供分配使用，子网掩码</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255.255.255.224</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11111111 11111111 11111111 11100000</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defTabSz="0">
              <a:lnSpc>
                <a:spcPts val="3500"/>
              </a:lnSpc>
            </a:pPr>
            <a:endParaRPr lang="en-US" altLang="zh-CN" sz="3000" dirty="0" smtClean="0">
              <a:solidFill>
                <a:srgbClr val="FF33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600"/>
              </a:lnSpc>
            </a:pPr>
            <a:endParaRPr lang="en-US" altLang="zh-CN" sz="3000" dirty="0" smtClean="0">
              <a:solidFill>
                <a:srgbClr val="33659A"/>
              </a:solidFill>
              <a:latin typeface="黑体" panose="02010609060101010101" pitchFamily="2" charset="-122"/>
              <a:ea typeface="黑体" panose="02010609060101010101" pitchFamily="2" charset="-122"/>
              <a:cs typeface="黑体" panose="02010609060101010101" pitchFamily="2" charset="-122"/>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257300"/>
            <a:ext cx="7540526" cy="418063"/>
          </a:xfrm>
          <a:prstGeom prst="rect">
            <a:avLst/>
          </a:prstGeom>
          <a:noFill/>
        </p:spPr>
        <p:txBody>
          <a:bodyPr wrap="none" lIns="0" tIns="0" rIns="0" rtlCol="0">
            <a:spAutoFit/>
          </a:bodyPr>
          <a:lstStyle/>
          <a:p>
            <a:pPr defTabSz="0">
              <a:lnSpc>
                <a:spcPts val="2900"/>
              </a:lnSpc>
            </a:pPr>
            <a:r>
              <a:rPr lang="en-US" altLang="zh-CN" sz="2800" dirty="0" smtClean="0">
                <a:solidFill>
                  <a:srgbClr val="FF0000"/>
                </a:solidFill>
                <a:latin typeface="黑体" panose="02010609060101010101" pitchFamily="2" charset="-122"/>
                <a:ea typeface="黑体" panose="02010609060101010101" pitchFamily="2" charset="-122"/>
                <a:cs typeface="华文新魏" pitchFamily="18" charset="0"/>
              </a:rPr>
              <a:t>如何根据主机的</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800" dirty="0" smtClean="0">
                <a:solidFill>
                  <a:srgbClr val="FF0000"/>
                </a:solidFill>
                <a:latin typeface="黑体" panose="02010609060101010101" pitchFamily="2" charset="-122"/>
                <a:ea typeface="黑体" panose="02010609060101010101" pitchFamily="2" charset="-122"/>
                <a:cs typeface="华文新魏" pitchFamily="18" charset="0"/>
              </a:rPr>
              <a:t>地址判断是否属于同一个子网</a:t>
            </a:r>
            <a:endParaRPr lang="en-US" altLang="zh-CN" sz="28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520700" y="1872589"/>
            <a:ext cx="8166100" cy="4408899"/>
          </a:xfrm>
          <a:prstGeom prst="rect">
            <a:avLst/>
          </a:prstGeom>
          <a:noFill/>
        </p:spPr>
        <p:txBody>
          <a:bodyPr wrap="square" lIns="0" tIns="0" rIns="0" rtlCol="0">
            <a:spAutoFit/>
          </a:bodyPr>
          <a:lstStyle/>
          <a:p>
            <a:pPr marL="342900" indent="-342900" defTabSz="0">
              <a:lnSpc>
                <a:spcPct val="150000"/>
              </a:lnSpc>
              <a:buFont typeface="Arial" panose="020B0604020202020204" pitchFamily="34" charset="0"/>
              <a:buChar char="•"/>
              <a:tabLst>
                <a:tab pos="469900" algn="l"/>
              </a:tabLst>
            </a:pPr>
            <a:r>
              <a:rPr lang="en-US" altLang="zh-CN" sz="2400" dirty="0" err="1" smtClean="0">
                <a:latin typeface="微软雅黑" panose="020B0503020204020204" pitchFamily="34" charset="-122"/>
                <a:ea typeface="微软雅黑" panose="020B0503020204020204" pitchFamily="34" charset="-122"/>
                <a:cs typeface="华文楷体" pitchFamily="18" charset="0"/>
              </a:rPr>
              <a:t>在划分子网的情况下，判断两台主机是不是在同一个子网</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defTabSz="0">
              <a:lnSpc>
                <a:spcPct val="150000"/>
              </a:lnSpc>
              <a:tabLst>
                <a:tab pos="469900" algn="l"/>
              </a:tabLst>
            </a:pPr>
            <a:r>
              <a:rPr lang="en-US" altLang="zh-CN" sz="2400" dirty="0" err="1" smtClean="0">
                <a:latin typeface="微软雅黑" panose="020B0503020204020204" pitchFamily="34" charset="-122"/>
                <a:ea typeface="微软雅黑" panose="020B0503020204020204" pitchFamily="34" charset="-122"/>
                <a:cs typeface="华文楷体" pitchFamily="18" charset="0"/>
              </a:rPr>
              <a:t>中，看它们的网络号与子网地址是不是相同</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endParaRPr>
          </a:p>
          <a:p>
            <a:pPr marL="342900" indent="-342900" defTabSz="0">
              <a:lnSpc>
                <a:spcPct val="150000"/>
              </a:lnSpc>
              <a:buFont typeface="Arial" panose="020B0604020202020204" pitchFamily="34" charset="0"/>
              <a:buChar char="•"/>
              <a:tabLst>
                <a:tab pos="469900" algn="l"/>
              </a:tabLst>
            </a:pPr>
            <a:r>
              <a:rPr lang="en-US" altLang="zh-CN" sz="2400" dirty="0" err="1" smtClean="0">
                <a:latin typeface="微软雅黑" panose="020B0503020204020204" pitchFamily="34" charset="-122"/>
                <a:ea typeface="微软雅黑" panose="020B0503020204020204" pitchFamily="34" charset="-122"/>
                <a:cs typeface="华文楷体" pitchFamily="18" charset="0"/>
              </a:rPr>
              <a:t>实例</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lvl="1" indent="457200">
              <a:lnSpc>
                <a:spcPct val="150000"/>
              </a:lnSpc>
              <a:buFont typeface="华文楷体" pitchFamily="2" charset="-122"/>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主机1的IP地址为156.26.27.71，主机2的IP地址为</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lvl="1" indent="457200">
              <a:lnSpc>
                <a:spcPct val="150000"/>
              </a:lnSpc>
            </a:pPr>
            <a:r>
              <a:rPr lang="en-US" altLang="zh-CN" sz="2400" dirty="0" smtClean="0">
                <a:latin typeface="微软雅黑" panose="020B0503020204020204" pitchFamily="34" charset="-122"/>
                <a:ea typeface="微软雅黑" panose="020B0503020204020204" pitchFamily="34" charset="-122"/>
                <a:cs typeface="华文楷体" pitchFamily="18" charset="0"/>
              </a:rPr>
              <a:t>156.26.27.110，子网掩码为255.255.255.192，判断它们是不是在同一个子网上。</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0">
              <a:lnSpc>
                <a:spcPts val="4000"/>
              </a:lnSpc>
            </a:pPr>
            <a:endParaRPr lang="en-US" altLang="zh-CN" sz="28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4100"/>
              </a:lnSpc>
              <a:tabLst>
                <a:tab pos="469900" algn="l"/>
              </a:tabLst>
            </a:pPr>
            <a:endParaRPr lang="en-US" altLang="zh-CN" sz="2800" dirty="0" smtClean="0">
              <a:solidFill>
                <a:srgbClr val="CC0000"/>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1231900" y="889000"/>
            <a:ext cx="5014193" cy="341119"/>
          </a:xfrm>
          <a:prstGeom prst="rect">
            <a:avLst/>
          </a:prstGeom>
          <a:noFill/>
        </p:spPr>
        <p:txBody>
          <a:bodyPr wrap="none" lIns="0" tIns="0" rIns="0" rtlCol="0">
            <a:spAutoFit/>
          </a:bodyPr>
          <a:lstStyle/>
          <a:p>
            <a:pPr defTabSz="0">
              <a:lnSpc>
                <a:spcPts val="2300"/>
              </a:lnSpc>
            </a:pP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主机</a:t>
            </a:r>
            <a:r>
              <a:rPr lang="en-US" altLang="zh-CN" sz="24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的</a:t>
            </a:r>
            <a:r>
              <a:rPr lang="en-US" altLang="zh-CN" sz="24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地址与子网掩码做与运算</a:t>
            </a:r>
            <a:r>
              <a:rPr lang="en-US" altLang="zh-CN" sz="1900" dirty="0" smtClean="0">
                <a:solidFill>
                  <a:srgbClr val="CC0000"/>
                </a:solidFill>
                <a:latin typeface="黑体" panose="02010609060101010101" pitchFamily="2" charset="-122"/>
                <a:ea typeface="黑体" panose="02010609060101010101" pitchFamily="2" charset="-122"/>
                <a:cs typeface="楷体_GB2312" pitchFamily="18" charset="0"/>
              </a:rPr>
              <a:t>：</a:t>
            </a:r>
            <a:endParaRPr lang="en-US" altLang="zh-CN" sz="1900" dirty="0" smtClean="0">
              <a:solidFill>
                <a:srgbClr val="CC0000"/>
              </a:solidFill>
              <a:latin typeface="黑体" panose="02010609060101010101" pitchFamily="2" charset="-122"/>
              <a:ea typeface="黑体" panose="02010609060101010101" pitchFamily="2" charset="-122"/>
              <a:cs typeface="楷体_GB2312" pitchFamily="18" charset="0"/>
            </a:endParaRPr>
          </a:p>
        </p:txBody>
      </p:sp>
      <p:sp>
        <p:nvSpPr>
          <p:cNvPr id="5" name="TextBox 1"/>
          <p:cNvSpPr txBox="1"/>
          <p:nvPr/>
        </p:nvSpPr>
        <p:spPr>
          <a:xfrm>
            <a:off x="1231900" y="3200400"/>
            <a:ext cx="5014193" cy="341119"/>
          </a:xfrm>
          <a:prstGeom prst="rect">
            <a:avLst/>
          </a:prstGeom>
          <a:noFill/>
        </p:spPr>
        <p:txBody>
          <a:bodyPr wrap="none" lIns="0" tIns="0" rIns="0" rtlCol="0">
            <a:spAutoFit/>
          </a:bodyPr>
          <a:lstStyle/>
          <a:p>
            <a:pPr defTabSz="0">
              <a:lnSpc>
                <a:spcPts val="2300"/>
              </a:lnSpc>
            </a:pP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主机</a:t>
            </a:r>
            <a:r>
              <a:rPr lang="en-US" altLang="zh-CN" sz="24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的</a:t>
            </a:r>
            <a:r>
              <a:rPr lang="en-US" altLang="zh-CN" sz="24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地址与子网掩码做与运算</a:t>
            </a:r>
            <a:r>
              <a:rPr lang="en-US" altLang="zh-CN" sz="1900" dirty="0" smtClean="0">
                <a:solidFill>
                  <a:srgbClr val="CC0000"/>
                </a:solidFill>
                <a:latin typeface="黑体" panose="02010609060101010101" pitchFamily="2" charset="-122"/>
                <a:ea typeface="黑体" panose="02010609060101010101" pitchFamily="2" charset="-122"/>
                <a:cs typeface="楷体_GB2312" pitchFamily="18" charset="0"/>
              </a:rPr>
              <a:t>：</a:t>
            </a:r>
            <a:endParaRPr lang="en-US" altLang="zh-CN" sz="1900" dirty="0" smtClean="0">
              <a:solidFill>
                <a:srgbClr val="CC0000"/>
              </a:solidFill>
              <a:latin typeface="黑体" panose="02010609060101010101" pitchFamily="2" charset="-122"/>
              <a:ea typeface="黑体" panose="02010609060101010101" pitchFamily="2" charset="-122"/>
              <a:cs typeface="楷体_GB2312" pitchFamily="18" charset="0"/>
            </a:endParaRPr>
          </a:p>
        </p:txBody>
      </p:sp>
      <p:sp>
        <p:nvSpPr>
          <p:cNvPr id="6" name="TextBox 1"/>
          <p:cNvSpPr txBox="1"/>
          <p:nvPr/>
        </p:nvSpPr>
        <p:spPr>
          <a:xfrm>
            <a:off x="1231900" y="5791200"/>
            <a:ext cx="7787004" cy="341119"/>
          </a:xfrm>
          <a:prstGeom prst="rect">
            <a:avLst/>
          </a:prstGeom>
          <a:noFill/>
        </p:spPr>
        <p:txBody>
          <a:bodyPr wrap="none" lIns="0" tIns="0" rIns="0" rtlCol="0">
            <a:spAutoFit/>
          </a:bodyPr>
          <a:lstStyle/>
          <a:p>
            <a:pPr defTabSz="0">
              <a:lnSpc>
                <a:spcPts val="2300"/>
              </a:lnSpc>
            </a:pPr>
            <a:r>
              <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rPr>
              <a:t>结论</a:t>
            </a:r>
            <a:r>
              <a:rPr lang="en-US" altLang="zh-CN" sz="24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solidFill>
                  <a:srgbClr val="33659A"/>
                </a:solidFill>
                <a:latin typeface="黑体" panose="02010609060101010101" pitchFamily="2" charset="-122"/>
                <a:ea typeface="黑体" panose="02010609060101010101" pitchFamily="2" charset="-122"/>
                <a:cs typeface="楷体_GB2312" pitchFamily="18" charset="0"/>
              </a:rPr>
              <a:t>子网号都是</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0001101101</a:t>
            </a:r>
            <a:r>
              <a:rPr lang="en-US" altLang="zh-CN" sz="2400" dirty="0" smtClean="0">
                <a:solidFill>
                  <a:srgbClr val="33659A"/>
                </a:solidFill>
                <a:latin typeface="黑体" panose="02010609060101010101" pitchFamily="2" charset="-122"/>
                <a:ea typeface="黑体" panose="02010609060101010101" pitchFamily="2" charset="-122"/>
                <a:cs typeface="楷体_GB2312" pitchFamily="18" charset="0"/>
              </a:rPr>
              <a:t>，因此它们属于同一个子网</a:t>
            </a:r>
            <a:r>
              <a:rPr lang="en-US" altLang="zh-CN" sz="1900" dirty="0" smtClean="0">
                <a:solidFill>
                  <a:srgbClr val="33659A"/>
                </a:solidFill>
                <a:latin typeface="黑体" panose="02010609060101010101" pitchFamily="2" charset="-122"/>
                <a:ea typeface="黑体" panose="02010609060101010101" pitchFamily="2" charset="-122"/>
                <a:cs typeface="楷体_GB2312" pitchFamily="18" charset="0"/>
              </a:rPr>
              <a:t>。</a:t>
            </a:r>
            <a:endParaRPr lang="en-US" altLang="zh-CN" sz="1900" dirty="0" smtClean="0">
              <a:solidFill>
                <a:srgbClr val="33659A"/>
              </a:solidFill>
              <a:latin typeface="黑体" panose="02010609060101010101" pitchFamily="2" charset="-122"/>
              <a:ea typeface="黑体" panose="02010609060101010101" pitchFamily="2" charset="-122"/>
              <a:cs typeface="楷体_GB2312" pitchFamily="18" charset="0"/>
            </a:endParaRPr>
          </a:p>
        </p:txBody>
      </p:sp>
      <p:pic>
        <p:nvPicPr>
          <p:cNvPr id="8" name="Picture 9"/>
          <p:cNvPicPr>
            <a:picLocks noChangeAspect="1" noChangeArrowheads="1"/>
          </p:cNvPicPr>
          <p:nvPr/>
        </p:nvPicPr>
        <p:blipFill>
          <a:blip r:embed="rId3" cstate="print"/>
          <a:srcRect/>
          <a:stretch>
            <a:fillRect/>
          </a:stretch>
        </p:blipFill>
        <p:spPr bwMode="auto">
          <a:xfrm>
            <a:off x="1587500" y="1276350"/>
            <a:ext cx="6248400" cy="1847850"/>
          </a:xfrm>
          <a:prstGeom prst="rect">
            <a:avLst/>
          </a:prstGeom>
          <a:noFill/>
          <a:ln w="9525">
            <a:noFill/>
            <a:miter lim="800000"/>
            <a:headEnd/>
            <a:tailEnd/>
          </a:ln>
        </p:spPr>
      </p:pic>
      <p:pic>
        <p:nvPicPr>
          <p:cNvPr id="9" name="Picture 10"/>
          <p:cNvPicPr>
            <a:picLocks noChangeAspect="1" noChangeArrowheads="1"/>
          </p:cNvPicPr>
          <p:nvPr/>
        </p:nvPicPr>
        <p:blipFill>
          <a:blip r:embed="rId4" cstate="print"/>
          <a:srcRect/>
          <a:stretch>
            <a:fillRect/>
          </a:stretch>
        </p:blipFill>
        <p:spPr bwMode="auto">
          <a:xfrm>
            <a:off x="1587500" y="3714750"/>
            <a:ext cx="6248400" cy="1847850"/>
          </a:xfrm>
          <a:prstGeom prst="rect">
            <a:avLst/>
          </a:prstGeom>
          <a:noFill/>
          <a:ln w="9525">
            <a:noFill/>
            <a:miter lim="800000"/>
            <a:headEnd/>
            <a:tailEnd/>
          </a:ln>
        </p:spPr>
      </p:pic>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65200"/>
            <a:ext cx="5834931" cy="520655"/>
          </a:xfrm>
          <a:prstGeom prst="rect">
            <a:avLst/>
          </a:prstGeom>
          <a:noFill/>
        </p:spPr>
        <p:txBody>
          <a:bodyPr wrap="none" lIns="0" tIns="0" rIns="0" rtlCol="0">
            <a:spAutoFit/>
          </a:bodyPr>
          <a:lstStyle/>
          <a:p>
            <a:pPr defTabSz="0">
              <a:lnSpc>
                <a:spcPts val="3700"/>
              </a:lnSpc>
            </a:pPr>
            <a:r>
              <a:rPr lang="en-US" altLang="zh-CN" sz="36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.2.5 无类域间路由CIDR技术</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9" name="TextBox 8"/>
          <p:cNvSpPr txBox="1"/>
          <p:nvPr/>
        </p:nvSpPr>
        <p:spPr>
          <a:xfrm>
            <a:off x="472209" y="1651532"/>
            <a:ext cx="3545842" cy="608628"/>
          </a:xfrm>
          <a:prstGeom prst="rect">
            <a:avLst/>
          </a:prstGeom>
          <a:noFill/>
        </p:spPr>
        <p:txBody>
          <a:bodyPr wrap="none" lIns="0" tIns="0" rIns="0" rtlCol="0">
            <a:spAutoFit/>
          </a:bodyPr>
          <a:lstStyle/>
          <a:p>
            <a:pPr defTabSz="0">
              <a:lnSpc>
                <a:spcPts val="4900"/>
              </a:lnSpc>
            </a:pPr>
            <a:r>
              <a:rPr lang="en-US" altLang="zh-CN" sz="3200" dirty="0" smtClean="0">
                <a:latin typeface="Times New Roman" panose="02020603050405020304" pitchFamily="18" charset="0"/>
                <a:ea typeface="黑体" panose="02010609060101010101" pitchFamily="2" charset="-122"/>
                <a:cs typeface="华文新魏" pitchFamily="18" charset="0"/>
              </a:rPr>
              <a:t>CIDR</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latin typeface="Times New Roman" panose="02020603050405020304" pitchFamily="18" charset="0"/>
                <a:ea typeface="黑体" panose="02010609060101010101" pitchFamily="2" charset="-122"/>
                <a:cs typeface="华文新魏" pitchFamily="18" charset="0"/>
              </a:rPr>
              <a:t>最主要的特点</a:t>
            </a:r>
            <a:endParaRPr lang="en-US" altLang="zh-CN" sz="3200" dirty="0" smtClean="0">
              <a:latin typeface="Times New Roman" panose="02020603050405020304" pitchFamily="18" charset="0"/>
              <a:ea typeface="黑体" panose="02010609060101010101" pitchFamily="2" charset="-122"/>
              <a:cs typeface="华文新魏" pitchFamily="18" charset="0"/>
            </a:endParaRPr>
          </a:p>
        </p:txBody>
      </p:sp>
      <p:sp>
        <p:nvSpPr>
          <p:cNvPr id="12" name="Rectangle 2"/>
          <p:cNvSpPr txBox="1">
            <a:spLocks noChangeArrowheads="1"/>
          </p:cNvSpPr>
          <p:nvPr/>
        </p:nvSpPr>
        <p:spPr>
          <a:xfrm>
            <a:off x="596900" y="2425838"/>
            <a:ext cx="8281987" cy="4257675"/>
          </a:xfrm>
          <a:prstGeom prst="rect">
            <a:avLst/>
          </a:prstGeom>
        </p:spPr>
        <p:txBody>
          <a:bodyPr vert="horz" lIns="91440" tIns="45720" rIns="91440" bIns="45720" rtlCol="0">
            <a:normAutofit/>
          </a:bodyPr>
          <a:lstStyle/>
          <a:p>
            <a:pPr marL="457200" marR="0" lvl="0" indent="-457200" algn="just" defTabSz="914400" rtl="0" eaLnBrk="1" fontAlgn="auto" latinLnBrk="0" hangingPunct="1">
              <a:lnSpc>
                <a:spcPct val="150000"/>
              </a:lnSpc>
              <a:spcBef>
                <a:spcPct val="20000"/>
              </a:spcBef>
              <a:spcAft>
                <a:spcPts val="0"/>
              </a:spcAft>
              <a:buClr>
                <a:schemeClr val="tx2"/>
              </a:buClr>
              <a:buSzPct val="70000"/>
              <a:buFont typeface="Arial" panose="020B0604020202020204" pitchFamily="34" charset="0"/>
              <a:buChar char="•"/>
              <a:defRPr/>
            </a:pP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消除了传统的 </a:t>
            </a: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A </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类、</a:t>
            </a: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B </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类和 </a:t>
            </a: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C </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类地址的概念，因而可以更加有效地分配 </a:t>
            </a: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IPv4 </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的地址空间。</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50000"/>
              </a:lnSpc>
              <a:spcBef>
                <a:spcPct val="20000"/>
              </a:spcBef>
              <a:spcAft>
                <a:spcPts val="0"/>
              </a:spcAft>
              <a:buClr>
                <a:schemeClr val="tx2"/>
              </a:buClr>
              <a:buSzPct val="70000"/>
              <a:buFont typeface="Arial" panose="020B0604020202020204" pitchFamily="34" charset="0"/>
              <a:buChar char="•"/>
              <a:defRPr/>
            </a:pP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CIDR</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使用各种长度的“</a:t>
            </a:r>
            <a:r>
              <a:rPr kumimoji="0" lang="zh-CN" altLang="en-US" sz="24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rPr>
              <a:t>网络前缀</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(network-prefix)</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endParaRPr>
          </a:p>
          <a:p>
            <a:pPr marL="0" marR="0" lvl="0" indent="457200" algn="just" defTabSz="914400" rtl="0" eaLnBrk="1" fontAlgn="auto" latinLnBrk="0" hangingPunct="1">
              <a:lnSpc>
                <a:spcPct val="150000"/>
              </a:lnSpc>
              <a:spcBef>
                <a:spcPct val="20000"/>
              </a:spcBef>
              <a:spcAft>
                <a:spcPts val="0"/>
              </a:spcAft>
              <a:buClr>
                <a:schemeClr val="tx2"/>
              </a:buClr>
              <a:buSzPct val="70000"/>
              <a:defRPr/>
            </a:pP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来代替分类地址中的网络号和子网号。</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50000"/>
              </a:lnSpc>
              <a:spcBef>
                <a:spcPct val="20000"/>
              </a:spcBef>
              <a:spcAft>
                <a:spcPts val="0"/>
              </a:spcAft>
              <a:buClr>
                <a:schemeClr val="tx2"/>
              </a:buClr>
              <a:buSzPct val="70000"/>
              <a:buFont typeface="Arial" panose="020B0604020202020204" pitchFamily="34" charset="0"/>
              <a:buChar char="•"/>
              <a:defRPr/>
            </a:pP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IP</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地址从三级编址（使用子网掩码）又回到了两级编址。  </a:t>
            </a:r>
            <a:endPar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13" name="TextBox 1"/>
          <p:cNvSpPr txBox="1"/>
          <p:nvPr/>
        </p:nvSpPr>
        <p:spPr>
          <a:xfrm>
            <a:off x="2451100" y="1282700"/>
            <a:ext cx="4154984" cy="520655"/>
          </a:xfrm>
          <a:prstGeom prst="rect">
            <a:avLst/>
          </a:prstGeom>
          <a:noFill/>
        </p:spPr>
        <p:txBody>
          <a:bodyPr wrap="none" lIns="0" tIns="0" rIns="0" rtlCol="0">
            <a:spAutoFit/>
          </a:bodyPr>
          <a:lstStyle/>
          <a:p>
            <a:pPr defTabSz="0">
              <a:lnSpc>
                <a:spcPts val="3700"/>
              </a:lnSpc>
            </a:pPr>
            <a:r>
              <a:rPr lang="en-US" altLang="zh-CN" sz="3600" dirty="0" smtClean="0">
                <a:solidFill>
                  <a:srgbClr val="FF0000"/>
                </a:solidFill>
                <a:latin typeface="黑体" panose="02010609060101010101" pitchFamily="2" charset="-122"/>
                <a:ea typeface="黑体" panose="02010609060101010101" pitchFamily="2" charset="-122"/>
                <a:cs typeface="华文新魏" pitchFamily="18" charset="0"/>
              </a:rPr>
              <a:t>网络层的工作示意图</a:t>
            </a:r>
            <a:endParaRPr lang="en-US" altLang="zh-CN" sz="36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15900" y="1809750"/>
            <a:ext cx="8648272" cy="4062412"/>
          </a:xfrm>
          <a:prstGeom prst="rect">
            <a:avLst/>
          </a:prstGeom>
          <a:noFill/>
          <a:ln w="9525">
            <a:noFill/>
            <a:miter lim="800000"/>
            <a:headEnd/>
            <a:tailEnd/>
          </a:ln>
        </p:spPr>
      </p:pic>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
        <p:nvSpPr>
          <p:cNvPr id="9" name="Rectangle 3"/>
          <p:cNvSpPr txBox="1">
            <a:spLocks noChangeArrowheads="1"/>
          </p:cNvSpPr>
          <p:nvPr/>
        </p:nvSpPr>
        <p:spPr>
          <a:xfrm>
            <a:off x="539750" y="2051050"/>
            <a:ext cx="8280400" cy="4257675"/>
          </a:xfrm>
          <a:prstGeom prst="rect">
            <a:avLst/>
          </a:prstGeom>
        </p:spPr>
        <p:txBody>
          <a:bodyPr vert="horz" lIns="91440" tIns="45720" rIns="91440" bIns="45720" rtlCol="0">
            <a:normAutofit fontScale="92500" lnSpcReduction="20000"/>
          </a:bodyPr>
          <a:lstStyle/>
          <a:p>
            <a:pPr marL="457200" marR="0" lvl="0" indent="-4572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无分类的两级编址的记法是： </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0" marR="0" lvl="0" indent="457200" algn="ctr" defTabSz="914400" rtl="0" eaLnBrk="1" fontAlgn="auto" latinLnBrk="0" hangingPunct="1">
              <a:lnSpc>
                <a:spcPct val="150000"/>
              </a:lnSpc>
              <a:spcBef>
                <a:spcPct val="50000"/>
              </a:spcBef>
              <a:spcAft>
                <a:spcPct val="40000"/>
              </a:spcAft>
              <a:buClrTx/>
              <a:buSzTx/>
              <a:buFont typeface="Wingdings" panose="05000000000000000000" pitchFamily="2" charset="2"/>
              <a:buNone/>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 {&lt;</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网络前缀</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&gt;, &lt;</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主机号</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&gt;}</a:t>
            </a:r>
            <a:endPar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还使用“斜线记法”</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(slash notation)</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，它又称为</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记法，即在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地址面加上一个斜线“</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，然后写上网络前缀所占的位数（这个数值对应于三级编址中子网掩码中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1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的个数）。</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把网络前缀都相同的连续的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地址组成“</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地址块”。  </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p:txBody>
      </p:sp>
      <p:sp>
        <p:nvSpPr>
          <p:cNvPr id="10" name="TextBox 9"/>
          <p:cNvSpPr txBox="1"/>
          <p:nvPr/>
        </p:nvSpPr>
        <p:spPr>
          <a:xfrm>
            <a:off x="596900" y="1047750"/>
            <a:ext cx="3672800" cy="584775"/>
          </a:xfrm>
          <a:prstGeom prst="rect">
            <a:avLst/>
          </a:prstGeom>
          <a:noFill/>
        </p:spPr>
        <p:txBody>
          <a:bodyPr wrap="none" rtlCol="0">
            <a:spAutoFit/>
          </a:bodyPr>
          <a:lstStyle/>
          <a:p>
            <a:r>
              <a:rPr lang="zh-CN" altLang="en-US" sz="3200" dirty="0" smtClean="0">
                <a:latin typeface="黑体" panose="02010609060101010101" pitchFamily="2" charset="-122"/>
                <a:ea typeface="黑体" panose="02010609060101010101" pitchFamily="2" charset="-122"/>
              </a:rPr>
              <a:t>无分类的两级编址 </a:t>
            </a:r>
            <a:endParaRPr lang="zh-CN" alt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68300" y="702830"/>
            <a:ext cx="3092193" cy="695703"/>
          </a:xfrm>
          <a:prstGeom prst="rect">
            <a:avLst/>
          </a:prstGeom>
          <a:noFill/>
        </p:spPr>
        <p:txBody>
          <a:bodyPr wrap="none" lIns="0" tIns="0" rIns="0" rtlCol="0">
            <a:spAutoFit/>
          </a:bodyPr>
          <a:lstStyle/>
          <a:p>
            <a:pPr defTabSz="0">
              <a:lnSpc>
                <a:spcPts val="5500"/>
              </a:lnSpc>
            </a:pPr>
            <a:r>
              <a:rPr lang="en-US" altLang="zh-CN" sz="4000" b="1" dirty="0" smtClean="0">
                <a:solidFill>
                  <a:srgbClr val="FF0000"/>
                </a:solidFill>
                <a:latin typeface="Times New Roman" panose="02020603050405020304" pitchFamily="18" charset="0"/>
                <a:ea typeface="黑体" panose="02010609060101010101" pitchFamily="2" charset="-122"/>
                <a:cs typeface="Comic Sans MS" panose="030F0702030302020204" pitchFamily="18" charset="0"/>
              </a:rPr>
              <a:t>CIDR</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4000" dirty="0" smtClean="0">
                <a:solidFill>
                  <a:srgbClr val="FF0000"/>
                </a:solidFill>
                <a:latin typeface="Times New Roman" panose="02020603050405020304" pitchFamily="18" charset="0"/>
                <a:ea typeface="黑体" panose="02010609060101010101" pitchFamily="2" charset="-122"/>
                <a:cs typeface="华文新魏" pitchFamily="18" charset="0"/>
              </a:rPr>
              <a:t>地址块</a:t>
            </a:r>
            <a:endParaRPr lang="en-US" altLang="zh-CN" sz="40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622300" y="1324513"/>
            <a:ext cx="7899400" cy="5032147"/>
          </a:xfrm>
          <a:prstGeom prst="rect">
            <a:avLst/>
          </a:prstGeom>
          <a:noFill/>
        </p:spPr>
        <p:txBody>
          <a:bodyPr wrap="square" lIns="0" tIns="0" rIns="0" rtlCol="0">
            <a:spAutoFit/>
          </a:bodyPr>
          <a:lstStyle/>
          <a:p>
            <a:pPr marL="342900" indent="-342900" defTabSz="0">
              <a:lnSpc>
                <a:spcPct val="150000"/>
              </a:lnSpc>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128.14.32.0/20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表示的地址块共有</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b="1" baseline="30000" dirty="0" smtClean="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dirty="0" smtClean="0">
                <a:latin typeface="微软雅黑" panose="020B0503020204020204" pitchFamily="34" charset="-122"/>
                <a:ea typeface="微软雅黑" panose="020B0503020204020204" pitchFamily="34" charset="-122"/>
                <a:cs typeface="华文楷体" pitchFamily="18" charset="0"/>
              </a:rPr>
              <a:t>个地址（因为斜线后面的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20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华文楷体" pitchFamily="18" charset="0"/>
              </a:rPr>
              <a:t>是网络前缀的位数，所以这个地址的主机号是</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a:t>
            </a:r>
            <a:r>
              <a:rPr lang="en-US" altLang="zh-CN" sz="2400" dirty="0" smtClean="0">
                <a:latin typeface="微软雅黑" panose="020B0503020204020204" pitchFamily="34" charset="-122"/>
                <a:ea typeface="微软雅黑" panose="020B0503020204020204" pitchFamily="34" charset="-122"/>
                <a:cs typeface="华文楷体" pitchFamily="18" charset="0"/>
              </a:rPr>
              <a:t>位）。</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这个地址块的起始地址是</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128.14.32.0</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在不需要指出地址块的起始地址时，也可将这样的地址</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块简称为</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/20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地址块”。</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128.14.32.0/20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地址块的最小地址：</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128.14.32.0</a:t>
            </a:r>
            <a:endPar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endParaRPr>
          </a:p>
          <a:p>
            <a:pPr marL="342900" indent="-342900" defTabSz="0">
              <a:lnSpc>
                <a:spcPct val="150000"/>
              </a:lnSpc>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128.14.32.0/20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地址块的最大地址：</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128.14.47.255</a:t>
            </a:r>
            <a:endPar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endParaRPr>
          </a:p>
          <a:p>
            <a:pPr marL="342900" indent="-3429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全</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0</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和全</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18" charset="0"/>
              </a:rPr>
              <a:t>1</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的主机号地址一般不使用。</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16" name="页脚占位符 15"/>
          <p:cNvSpPr>
            <a:spLocks noGrp="1"/>
          </p:cNvSpPr>
          <p:nvPr>
            <p:ph type="ftr" sz="quarter" idx="11"/>
          </p:nvPr>
        </p:nvSpPr>
        <p:spPr/>
        <p:txBody>
          <a:bodyPr/>
          <a:lstStyle/>
          <a:p>
            <a:r>
              <a:rPr lang="zh-CN" altLang="en-US" smtClean="0"/>
              <a:t>计算机科学与技术学院</a:t>
            </a:r>
            <a:endParaRPr lang="en-US"/>
          </a:p>
        </p:txBody>
      </p:sp>
      <p:sp>
        <p:nvSpPr>
          <p:cNvPr id="20" name="灯片编号占位符 19"/>
          <p:cNvSpPr>
            <a:spLocks noGrp="1"/>
          </p:cNvSpPr>
          <p:nvPr>
            <p:ph type="sldNum" sz="quarter" idx="12"/>
          </p:nvPr>
        </p:nvSpPr>
        <p:spPr/>
        <p:txBody>
          <a:bodyPr/>
          <a:lstStyle/>
          <a:p>
            <a:fld id="{B6F15528-21DE-4FAA-801E-634DDDAF4B2B}" type="slidenum">
              <a:rPr lang="en-US" smtClean="0"/>
            </a:fld>
            <a:endParaRPr lang="en-US"/>
          </a:p>
        </p:txBody>
      </p:sp>
      <p:sp>
        <p:nvSpPr>
          <p:cNvPr id="22" name="Rectangle 2"/>
          <p:cNvSpPr txBox="1">
            <a:spLocks noChangeArrowheads="1"/>
          </p:cNvSpPr>
          <p:nvPr/>
        </p:nvSpPr>
        <p:spPr>
          <a:xfrm>
            <a:off x="1100138" y="223838"/>
            <a:ext cx="7793037" cy="588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rPr>
              <a:t>128.14.32.0/20 </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rPr>
              <a:t>表示的地址（</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rPr>
              <a:t>2</a:t>
            </a:r>
            <a:r>
              <a:rPr kumimoji="0" lang="en-US" altLang="zh-CN" sz="32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rPr>
              <a:t>12 </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rPr>
              <a:t>个地址）</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j-cs"/>
            </a:endParaRPr>
          </a:p>
        </p:txBody>
      </p:sp>
      <p:sp>
        <p:nvSpPr>
          <p:cNvPr id="23" name="Text Box 3"/>
          <p:cNvSpPr txBox="1">
            <a:spLocks noChangeArrowheads="1"/>
          </p:cNvSpPr>
          <p:nvPr/>
        </p:nvSpPr>
        <p:spPr bwMode="auto">
          <a:xfrm>
            <a:off x="2051050" y="876300"/>
            <a:ext cx="6985000" cy="5653088"/>
          </a:xfrm>
          <a:prstGeom prst="rect">
            <a:avLst/>
          </a:prstGeom>
          <a:solidFill>
            <a:srgbClr val="CCECFF"/>
          </a:solidFill>
          <a:ln w="9525">
            <a:solidFill>
              <a:schemeClr val="tx2"/>
            </a:solidFill>
            <a:miter lim="800000"/>
          </a:ln>
        </p:spPr>
        <p:txBody>
          <a:bodyPr>
            <a:spAutoFit/>
          </a:bodyPr>
          <a:lstStyle/>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a:t>
            </a:r>
            <a:r>
              <a:rPr lang="en-US" altLang="zh-CN" sz="2800" dirty="0">
                <a:solidFill>
                  <a:srgbClr val="C00000"/>
                </a:solidFill>
                <a:latin typeface="Arial" panose="020B0604020202020204" pitchFamily="34" charset="0"/>
                <a:ea typeface="宋体" panose="02010600030101010101" pitchFamily="2" charset="-122"/>
              </a:rPr>
              <a:t> </a:t>
            </a:r>
            <a:r>
              <a:rPr lang="en-US" altLang="zh-CN" sz="2800" dirty="0">
                <a:solidFill>
                  <a:srgbClr val="333399"/>
                </a:solidFill>
                <a:latin typeface="Arial" panose="020B0604020202020204" pitchFamily="34" charset="0"/>
                <a:ea typeface="宋体" panose="02010600030101010101" pitchFamily="2" charset="-122"/>
              </a:rPr>
              <a:t>00000000</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a:t>
            </a:r>
            <a:r>
              <a:rPr lang="en-US" altLang="zh-CN" sz="2800" dirty="0">
                <a:solidFill>
                  <a:srgbClr val="C00000"/>
                </a:solidFill>
                <a:latin typeface="Arial" panose="020B0604020202020204" pitchFamily="34" charset="0"/>
                <a:ea typeface="宋体" panose="02010600030101010101" pitchFamily="2" charset="-122"/>
              </a:rPr>
              <a:t> </a:t>
            </a:r>
            <a:r>
              <a:rPr lang="en-US" altLang="zh-CN" sz="2800" dirty="0">
                <a:solidFill>
                  <a:srgbClr val="333399"/>
                </a:solidFill>
                <a:latin typeface="Arial" panose="020B0604020202020204" pitchFamily="34" charset="0"/>
                <a:ea typeface="宋体" panose="02010600030101010101" pitchFamily="2" charset="-122"/>
              </a:rPr>
              <a:t>00000001</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a:t>
            </a:r>
            <a:r>
              <a:rPr lang="en-US" altLang="zh-CN" sz="2800" dirty="0">
                <a:solidFill>
                  <a:srgbClr val="C00000"/>
                </a:solidFill>
                <a:latin typeface="Arial" panose="020B0604020202020204" pitchFamily="34" charset="0"/>
                <a:ea typeface="宋体" panose="02010600030101010101" pitchFamily="2" charset="-122"/>
              </a:rPr>
              <a:t> </a:t>
            </a:r>
            <a:r>
              <a:rPr lang="en-US" altLang="zh-CN" sz="2800" dirty="0">
                <a:solidFill>
                  <a:srgbClr val="333399"/>
                </a:solidFill>
                <a:latin typeface="Arial" panose="020B0604020202020204" pitchFamily="34" charset="0"/>
                <a:ea typeface="宋体" panose="02010600030101010101" pitchFamily="2" charset="-122"/>
              </a:rPr>
              <a:t>00000010</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a:t>
            </a:r>
            <a:r>
              <a:rPr lang="en-US" altLang="zh-CN" sz="2800" dirty="0">
                <a:solidFill>
                  <a:srgbClr val="C00000"/>
                </a:solidFill>
                <a:latin typeface="Arial" panose="020B0604020202020204" pitchFamily="34" charset="0"/>
                <a:ea typeface="宋体" panose="02010600030101010101" pitchFamily="2" charset="-122"/>
              </a:rPr>
              <a:t> </a:t>
            </a:r>
            <a:r>
              <a:rPr lang="en-US" altLang="zh-CN" sz="2800" dirty="0">
                <a:solidFill>
                  <a:srgbClr val="333399"/>
                </a:solidFill>
                <a:latin typeface="Arial" panose="020B0604020202020204" pitchFamily="34" charset="0"/>
                <a:ea typeface="宋体" panose="02010600030101010101" pitchFamily="2" charset="-122"/>
              </a:rPr>
              <a:t>00000011</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0000 00000100</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0000 00000101</a:t>
            </a:r>
            <a:endParaRPr lang="en-US" altLang="zh-CN" sz="2800" dirty="0">
              <a:solidFill>
                <a:srgbClr val="333399"/>
              </a:solidFill>
              <a:latin typeface="Arial" panose="020B0604020202020204" pitchFamily="34" charset="0"/>
              <a:ea typeface="宋体" panose="02010600030101010101" pitchFamily="2" charset="-122"/>
            </a:endParaRPr>
          </a:p>
          <a:p>
            <a:endParaRPr lang="en-US" altLang="zh-CN" sz="2800" dirty="0">
              <a:solidFill>
                <a:srgbClr val="333399"/>
              </a:solidFill>
              <a:latin typeface="Arial" panose="020B0604020202020204" pitchFamily="34" charset="0"/>
              <a:ea typeface="宋体" panose="02010600030101010101" pitchFamily="2" charset="-122"/>
            </a:endParaRPr>
          </a:p>
          <a:p>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1111 11111011</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1111 11111100</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1111 11111101</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1111 11111110</a:t>
            </a:r>
            <a:endParaRPr lang="en-US" altLang="zh-CN" sz="2800" dirty="0">
              <a:solidFill>
                <a:srgbClr val="333399"/>
              </a:solidFill>
              <a:latin typeface="Arial" panose="020B0604020202020204" pitchFamily="34" charset="0"/>
              <a:ea typeface="宋体" panose="02010600030101010101" pitchFamily="2" charset="-122"/>
            </a:endParaRPr>
          </a:p>
          <a:p>
            <a:r>
              <a:rPr lang="en-US" altLang="zh-CN" sz="2800" dirty="0">
                <a:solidFill>
                  <a:srgbClr val="C00000"/>
                </a:solidFill>
                <a:latin typeface="Arial" panose="020B0604020202020204" pitchFamily="34" charset="0"/>
                <a:ea typeface="宋体" panose="02010600030101010101" pitchFamily="2" charset="-122"/>
              </a:rPr>
              <a:t>10000000 00001110 0010</a:t>
            </a:r>
            <a:r>
              <a:rPr lang="en-US" altLang="zh-CN" sz="2800" dirty="0">
                <a:solidFill>
                  <a:srgbClr val="333399"/>
                </a:solidFill>
                <a:latin typeface="Arial" panose="020B0604020202020204" pitchFamily="34" charset="0"/>
                <a:ea typeface="宋体" panose="02010600030101010101" pitchFamily="2" charset="-122"/>
              </a:rPr>
              <a:t>1111 11111111</a:t>
            </a:r>
            <a:endParaRPr lang="en-US" altLang="zh-CN" sz="2800" dirty="0">
              <a:solidFill>
                <a:srgbClr val="333399"/>
              </a:solidFill>
              <a:latin typeface="Arial" panose="020B0604020202020204" pitchFamily="34" charset="0"/>
              <a:ea typeface="宋体" panose="02010600030101010101" pitchFamily="2" charset="-122"/>
            </a:endParaRPr>
          </a:p>
        </p:txBody>
      </p:sp>
      <p:sp>
        <p:nvSpPr>
          <p:cNvPr id="24" name="Text Box 4"/>
          <p:cNvSpPr txBox="1">
            <a:spLocks noChangeArrowheads="1"/>
          </p:cNvSpPr>
          <p:nvPr/>
        </p:nvSpPr>
        <p:spPr bwMode="auto">
          <a:xfrm>
            <a:off x="6804025" y="3162300"/>
            <a:ext cx="869950" cy="914400"/>
          </a:xfrm>
          <a:prstGeom prst="rect">
            <a:avLst/>
          </a:prstGeom>
          <a:noFill/>
          <a:ln w="9525">
            <a:noFill/>
            <a:miter lim="800000"/>
          </a:ln>
        </p:spPr>
        <p:txBody>
          <a:bodyPr wrap="none">
            <a:spAutoFit/>
          </a:bodyPr>
          <a:lstStyle/>
          <a:p>
            <a:r>
              <a:rPr lang="en-US" altLang="zh-CN" sz="5400" b="1">
                <a:solidFill>
                  <a:srgbClr val="333399"/>
                </a:solidFill>
                <a:ea typeface="宋体" panose="02010600030101010101" pitchFamily="2" charset="-122"/>
                <a:sym typeface="Symbol" panose="05050102010706020507" pitchFamily="18" charset="2"/>
              </a:rPr>
              <a:t></a:t>
            </a:r>
            <a:endParaRPr lang="en-US" altLang="zh-CN" sz="5400" b="1">
              <a:solidFill>
                <a:srgbClr val="333399"/>
              </a:solidFill>
              <a:ea typeface="宋体" panose="02010600030101010101" pitchFamily="2" charset="-122"/>
              <a:sym typeface="Symbol" panose="05050102010706020507" pitchFamily="18" charset="2"/>
            </a:endParaRPr>
          </a:p>
        </p:txBody>
      </p:sp>
      <p:sp>
        <p:nvSpPr>
          <p:cNvPr id="25" name="Text Box 5"/>
          <p:cNvSpPr txBox="1">
            <a:spLocks noChangeArrowheads="1"/>
          </p:cNvSpPr>
          <p:nvPr/>
        </p:nvSpPr>
        <p:spPr bwMode="auto">
          <a:xfrm>
            <a:off x="3708400" y="3162300"/>
            <a:ext cx="869950" cy="914400"/>
          </a:xfrm>
          <a:prstGeom prst="rect">
            <a:avLst/>
          </a:prstGeom>
          <a:noFill/>
          <a:ln w="9525">
            <a:noFill/>
            <a:miter lim="800000"/>
          </a:ln>
        </p:spPr>
        <p:txBody>
          <a:bodyPr wrap="none">
            <a:spAutoFit/>
          </a:bodyPr>
          <a:lstStyle/>
          <a:p>
            <a:r>
              <a:rPr lang="en-US" altLang="zh-CN" sz="5400" b="1" dirty="0">
                <a:solidFill>
                  <a:srgbClr val="C00000"/>
                </a:solidFill>
                <a:ea typeface="宋体" panose="02010600030101010101" pitchFamily="2" charset="-122"/>
                <a:sym typeface="Symbol" panose="05050102010706020507" pitchFamily="18" charset="2"/>
              </a:rPr>
              <a:t></a:t>
            </a:r>
            <a:endParaRPr lang="en-US" altLang="zh-CN" sz="5400" b="1" dirty="0">
              <a:solidFill>
                <a:srgbClr val="C00000"/>
              </a:solidFill>
              <a:ea typeface="宋体" panose="02010600030101010101" pitchFamily="2" charset="-122"/>
              <a:sym typeface="Symbol" panose="05050102010706020507" pitchFamily="18" charset="2"/>
            </a:endParaRPr>
          </a:p>
        </p:txBody>
      </p:sp>
      <p:sp>
        <p:nvSpPr>
          <p:cNvPr id="26" name="Rectangle 6"/>
          <p:cNvSpPr>
            <a:spLocks noChangeArrowheads="1"/>
          </p:cNvSpPr>
          <p:nvPr/>
        </p:nvSpPr>
        <p:spPr bwMode="auto">
          <a:xfrm>
            <a:off x="2124075" y="908050"/>
            <a:ext cx="4104109" cy="5616575"/>
          </a:xfrm>
          <a:prstGeom prst="rect">
            <a:avLst/>
          </a:prstGeom>
          <a:noFill/>
          <a:ln w="28575">
            <a:solidFill>
              <a:srgbClr val="C00000"/>
            </a:solidFill>
            <a:miter lim="800000"/>
          </a:ln>
        </p:spPr>
        <p:txBody>
          <a:bodyPr wrap="none" anchor="ctr"/>
          <a:lstStyle/>
          <a:p>
            <a:endParaRPr lang="zh-CN" altLang="en-US" dirty="0">
              <a:solidFill>
                <a:srgbClr val="C00000"/>
              </a:solidFill>
            </a:endParaRPr>
          </a:p>
        </p:txBody>
      </p:sp>
      <p:sp>
        <p:nvSpPr>
          <p:cNvPr id="27" name="Text Box 7"/>
          <p:cNvSpPr txBox="1">
            <a:spLocks noChangeArrowheads="1"/>
          </p:cNvSpPr>
          <p:nvPr/>
        </p:nvSpPr>
        <p:spPr bwMode="auto">
          <a:xfrm>
            <a:off x="172183" y="2652713"/>
            <a:ext cx="1620958" cy="2011128"/>
          </a:xfrm>
          <a:prstGeom prst="rect">
            <a:avLst/>
          </a:prstGeom>
          <a:noFill/>
          <a:ln w="9525">
            <a:solidFill>
              <a:srgbClr val="333399"/>
            </a:solidFill>
            <a:miter lim="800000"/>
          </a:ln>
        </p:spPr>
        <p:txBody>
          <a:bodyPr wrap="none">
            <a:spAutoFit/>
          </a:bodyPr>
          <a:lstStyle/>
          <a:p>
            <a:pPr algn="ctr">
              <a:lnSpc>
                <a:spcPct val="115000"/>
              </a:lnSpc>
            </a:pPr>
            <a:r>
              <a:rPr lang="zh-CN" altLang="en-US" sz="2800" dirty="0">
                <a:solidFill>
                  <a:srgbClr val="333399"/>
                </a:solidFill>
                <a:latin typeface="Times New Roman" panose="02020603050405020304" pitchFamily="18" charset="0"/>
                <a:ea typeface="黑体" panose="02010609060101010101" pitchFamily="2" charset="-122"/>
              </a:rPr>
              <a:t>所有地址</a:t>
            </a:r>
            <a:endParaRPr lang="zh-CN" altLang="en-US" sz="2800" dirty="0">
              <a:solidFill>
                <a:srgbClr val="333399"/>
              </a:solidFill>
              <a:latin typeface="Times New Roman" panose="02020603050405020304" pitchFamily="18" charset="0"/>
              <a:ea typeface="黑体" panose="02010609060101010101" pitchFamily="2" charset="-122"/>
            </a:endParaRPr>
          </a:p>
          <a:p>
            <a:pPr algn="ctr">
              <a:lnSpc>
                <a:spcPct val="115000"/>
              </a:lnSpc>
            </a:pPr>
            <a:r>
              <a:rPr lang="zh-CN" altLang="en-US" sz="2800" dirty="0">
                <a:solidFill>
                  <a:srgbClr val="333399"/>
                </a:solidFill>
                <a:latin typeface="Times New Roman" panose="02020603050405020304" pitchFamily="18" charset="0"/>
                <a:ea typeface="黑体" panose="02010609060101010101" pitchFamily="2" charset="-122"/>
              </a:rPr>
              <a:t>的 </a:t>
            </a:r>
            <a:r>
              <a:rPr lang="en-US" altLang="zh-CN" sz="2800" dirty="0">
                <a:solidFill>
                  <a:srgbClr val="333399"/>
                </a:solidFill>
                <a:latin typeface="Times New Roman" panose="02020603050405020304" pitchFamily="18" charset="0"/>
                <a:ea typeface="黑体" panose="02010609060101010101" pitchFamily="2" charset="-122"/>
              </a:rPr>
              <a:t>20 </a:t>
            </a:r>
            <a:r>
              <a:rPr lang="zh-CN" altLang="en-US" sz="2800" dirty="0">
                <a:solidFill>
                  <a:srgbClr val="333399"/>
                </a:solidFill>
                <a:latin typeface="Times New Roman" panose="02020603050405020304" pitchFamily="18" charset="0"/>
                <a:ea typeface="黑体" panose="02010609060101010101" pitchFamily="2" charset="-122"/>
              </a:rPr>
              <a:t>位</a:t>
            </a:r>
            <a:endParaRPr lang="zh-CN" altLang="en-US" sz="2800" dirty="0">
              <a:solidFill>
                <a:srgbClr val="333399"/>
              </a:solidFill>
              <a:latin typeface="Times New Roman" panose="02020603050405020304" pitchFamily="18" charset="0"/>
              <a:ea typeface="黑体" panose="02010609060101010101" pitchFamily="2" charset="-122"/>
            </a:endParaRPr>
          </a:p>
          <a:p>
            <a:pPr algn="ctr">
              <a:lnSpc>
                <a:spcPct val="115000"/>
              </a:lnSpc>
            </a:pPr>
            <a:r>
              <a:rPr lang="zh-CN" altLang="en-US" sz="2800" dirty="0">
                <a:solidFill>
                  <a:srgbClr val="333399"/>
                </a:solidFill>
                <a:latin typeface="Times New Roman" panose="02020603050405020304" pitchFamily="18" charset="0"/>
                <a:ea typeface="黑体" panose="02010609060101010101" pitchFamily="2" charset="-122"/>
              </a:rPr>
              <a:t>前缀都是</a:t>
            </a:r>
            <a:endParaRPr lang="zh-CN" altLang="en-US" sz="2800" dirty="0">
              <a:solidFill>
                <a:srgbClr val="333399"/>
              </a:solidFill>
              <a:latin typeface="Times New Roman" panose="02020603050405020304" pitchFamily="18" charset="0"/>
              <a:ea typeface="黑体" panose="02010609060101010101" pitchFamily="2" charset="-122"/>
            </a:endParaRPr>
          </a:p>
          <a:p>
            <a:pPr algn="ctr">
              <a:lnSpc>
                <a:spcPct val="115000"/>
              </a:lnSpc>
            </a:pPr>
            <a:r>
              <a:rPr lang="zh-CN" altLang="en-US" sz="2800" dirty="0">
                <a:solidFill>
                  <a:srgbClr val="333399"/>
                </a:solidFill>
                <a:latin typeface="Times New Roman" panose="02020603050405020304" pitchFamily="18" charset="0"/>
                <a:ea typeface="黑体" panose="02010609060101010101" pitchFamily="2" charset="-122"/>
              </a:rPr>
              <a:t>一样的</a:t>
            </a:r>
            <a:endParaRPr lang="zh-CN" altLang="en-US" sz="2800" dirty="0">
              <a:solidFill>
                <a:srgbClr val="333399"/>
              </a:solidFill>
              <a:latin typeface="Times New Roman" panose="02020603050405020304" pitchFamily="18" charset="0"/>
              <a:ea typeface="黑体" panose="02010609060101010101" pitchFamily="2" charset="-122"/>
            </a:endParaRPr>
          </a:p>
        </p:txBody>
      </p:sp>
      <p:grpSp>
        <p:nvGrpSpPr>
          <p:cNvPr id="28" name="Group 8"/>
          <p:cNvGrpSpPr/>
          <p:nvPr/>
        </p:nvGrpSpPr>
        <p:grpSpPr bwMode="auto">
          <a:xfrm>
            <a:off x="0" y="855663"/>
            <a:ext cx="2206625" cy="519112"/>
            <a:chOff x="0" y="539"/>
            <a:chExt cx="1390" cy="327"/>
          </a:xfrm>
        </p:grpSpPr>
        <p:sp>
          <p:nvSpPr>
            <p:cNvPr id="29" name="Text Box 9"/>
            <p:cNvSpPr txBox="1">
              <a:spLocks noChangeArrowheads="1"/>
            </p:cNvSpPr>
            <p:nvPr/>
          </p:nvSpPr>
          <p:spPr bwMode="auto">
            <a:xfrm>
              <a:off x="0" y="539"/>
              <a:ext cx="1012" cy="327"/>
            </a:xfrm>
            <a:prstGeom prst="rect">
              <a:avLst/>
            </a:prstGeom>
            <a:noFill/>
            <a:ln w="9525">
              <a:noFill/>
              <a:miter lim="800000"/>
            </a:ln>
          </p:spPr>
          <p:txBody>
            <a:bodyPr wrap="none">
              <a:spAutoFit/>
            </a:bodyPr>
            <a:lstStyle/>
            <a:p>
              <a:r>
                <a:rPr lang="zh-CN" altLang="en-US" sz="2800" dirty="0">
                  <a:solidFill>
                    <a:srgbClr val="333399"/>
                  </a:solidFill>
                  <a:latin typeface="黑体" panose="02010609060101010101" pitchFamily="2" charset="-122"/>
                  <a:ea typeface="黑体" panose="02010609060101010101" pitchFamily="2" charset="-122"/>
                </a:rPr>
                <a:t>最小地址</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30" name="AutoShape 10"/>
            <p:cNvSpPr>
              <a:spLocks noChangeArrowheads="1"/>
            </p:cNvSpPr>
            <p:nvPr/>
          </p:nvSpPr>
          <p:spPr bwMode="auto">
            <a:xfrm>
              <a:off x="1010" y="656"/>
              <a:ext cx="380" cy="110"/>
            </a:xfrm>
            <a:prstGeom prst="rightArrow">
              <a:avLst>
                <a:gd name="adj1" fmla="val 50000"/>
                <a:gd name="adj2" fmla="val 86364"/>
              </a:avLst>
            </a:prstGeom>
            <a:solidFill>
              <a:schemeClr val="accent1"/>
            </a:solidFill>
            <a:ln w="9525">
              <a:solidFill>
                <a:schemeClr val="tx1"/>
              </a:solidFill>
              <a:miter lim="800000"/>
            </a:ln>
          </p:spPr>
          <p:txBody>
            <a:bodyPr wrap="none" anchor="ctr"/>
            <a:lstStyle/>
            <a:p>
              <a:endParaRPr lang="zh-CN" altLang="en-US"/>
            </a:p>
          </p:txBody>
        </p:sp>
      </p:grpSp>
      <p:grpSp>
        <p:nvGrpSpPr>
          <p:cNvPr id="31" name="Group 11"/>
          <p:cNvGrpSpPr/>
          <p:nvPr/>
        </p:nvGrpSpPr>
        <p:grpSpPr bwMode="auto">
          <a:xfrm>
            <a:off x="12700" y="5986469"/>
            <a:ext cx="2165350" cy="523875"/>
            <a:chOff x="8" y="3771"/>
            <a:chExt cx="1364" cy="330"/>
          </a:xfrm>
        </p:grpSpPr>
        <p:sp>
          <p:nvSpPr>
            <p:cNvPr id="32" name="Text Box 12"/>
            <p:cNvSpPr txBox="1">
              <a:spLocks noChangeArrowheads="1"/>
            </p:cNvSpPr>
            <p:nvPr/>
          </p:nvSpPr>
          <p:spPr bwMode="auto">
            <a:xfrm>
              <a:off x="8" y="3771"/>
              <a:ext cx="1021" cy="330"/>
            </a:xfrm>
            <a:prstGeom prst="rect">
              <a:avLst/>
            </a:prstGeom>
            <a:noFill/>
            <a:ln w="9525">
              <a:noFill/>
              <a:miter lim="800000"/>
            </a:ln>
          </p:spPr>
          <p:txBody>
            <a:bodyPr wrap="none">
              <a:spAutoFit/>
            </a:bodyPr>
            <a:lstStyle/>
            <a:p>
              <a:r>
                <a:rPr lang="zh-CN" altLang="en-US" sz="2800" dirty="0">
                  <a:solidFill>
                    <a:srgbClr val="333399"/>
                  </a:solidFill>
                  <a:latin typeface="黑体" panose="02010609060101010101" pitchFamily="2" charset="-122"/>
                  <a:ea typeface="黑体" panose="02010609060101010101" pitchFamily="2" charset="-122"/>
                </a:rPr>
                <a:t>最大地址</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33" name="AutoShape 13"/>
            <p:cNvSpPr>
              <a:spLocks noChangeArrowheads="1"/>
            </p:cNvSpPr>
            <p:nvPr/>
          </p:nvSpPr>
          <p:spPr bwMode="auto">
            <a:xfrm>
              <a:off x="992" y="3899"/>
              <a:ext cx="380" cy="110"/>
            </a:xfrm>
            <a:prstGeom prst="rightArrow">
              <a:avLst>
                <a:gd name="adj1" fmla="val 50000"/>
                <a:gd name="adj2" fmla="val 86364"/>
              </a:avLst>
            </a:prstGeom>
            <a:solidFill>
              <a:schemeClr val="accent1"/>
            </a:solidFill>
            <a:ln w="9525">
              <a:solidFill>
                <a:schemeClr val="tx1"/>
              </a:solidFill>
              <a:miter lim="800000"/>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914400"/>
            <a:ext cx="6401432" cy="689228"/>
          </a:xfrm>
          <a:prstGeom prst="rect">
            <a:avLst/>
          </a:prstGeom>
          <a:noFill/>
        </p:spPr>
        <p:txBody>
          <a:bodyPr wrap="none" lIns="0" tIns="0" rIns="0" rtlCol="0">
            <a:spAutoFit/>
          </a:bodyPr>
          <a:lstStyle/>
          <a:p>
            <a:pPr>
              <a:lnSpc>
                <a:spcPts val="5500"/>
              </a:lnSpc>
            </a:pPr>
            <a:r>
              <a:rPr lang="en-US" altLang="zh-CN" sz="4000" b="1" dirty="0" smtClean="0">
                <a:solidFill>
                  <a:srgbClr val="FF0000"/>
                </a:solidFill>
                <a:latin typeface="Times New Roman" panose="02020603050405020304" pitchFamily="18" charset="0"/>
                <a:ea typeface="黑体" panose="02010609060101010101" pitchFamily="2" charset="-122"/>
                <a:cs typeface="Comic Sans MS" panose="030F0702030302020204" pitchFamily="18" charset="0"/>
              </a:rPr>
              <a:t>路由聚合(route  aggregation)</a:t>
            </a:r>
            <a:endParaRPr lang="en-US" altLang="zh-CN" sz="4000" b="1" dirty="0" smtClean="0">
              <a:solidFill>
                <a:srgbClr val="FF0000"/>
              </a:solidFill>
              <a:latin typeface="Times New Roman" panose="02020603050405020304" pitchFamily="18" charset="0"/>
              <a:ea typeface="黑体" panose="02010609060101010101" pitchFamily="2" charset="-122"/>
              <a:cs typeface="Comic Sans MS" panose="030F0702030302020204"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
        <p:nvSpPr>
          <p:cNvPr id="12" name="Rectangle 2"/>
          <p:cNvSpPr txBox="1">
            <a:spLocks noChangeArrowheads="1"/>
          </p:cNvSpPr>
          <p:nvPr/>
        </p:nvSpPr>
        <p:spPr>
          <a:xfrm>
            <a:off x="575469" y="1639996"/>
            <a:ext cx="7993062" cy="4321175"/>
          </a:xfrm>
          <a:prstGeom prst="rect">
            <a:avLst/>
          </a:prstGeom>
        </p:spPr>
        <p:txBody>
          <a:bodyPr vert="horz" lIns="91440" tIns="45720" rIns="91440" bIns="45720" rtlCol="0">
            <a:noAutofit/>
          </a:bodyPr>
          <a:lstStyle/>
          <a:p>
            <a:pPr marL="533400" marR="0" lvl="0" indent="-5334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一个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地址块可以表示很多地址，这种地址的聚合常称为路由聚合，它使得路由表中的一个项目可以表示很多个（例如上千个）原来传统分类地址的路由。</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533400" marR="0" lvl="0" indent="-5334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路由聚合也称为构成超网</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noProof="0" dirty="0" err="1" smtClean="0">
                <a:ln>
                  <a:noFill/>
                </a:ln>
                <a:effectLst/>
                <a:uLnTx/>
                <a:uFillTx/>
                <a:latin typeface="微软雅黑" panose="020B0503020204020204" pitchFamily="34" charset="-122"/>
                <a:ea typeface="微软雅黑" panose="020B0503020204020204" pitchFamily="34" charset="-122"/>
              </a:rPr>
              <a:t>supernetting</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533400" marR="0" lvl="0" indent="-5334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CIDR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虽然不使用子网了，但仍然使用“掩码”这一名词（但不叫子网掩码）。</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533400" marR="0" lvl="0" indent="-5334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对于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/20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地址块，它的掩码是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20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个连续的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 斜线记法中的数字就是掩码中</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的个数。    </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979563" y="4244848"/>
            <a:ext cx="6947154" cy="2390393"/>
          </a:xfrm>
          <a:custGeom>
            <a:avLst/>
            <a:gdLst>
              <a:gd name="connsiteX0" fmla="*/ 0 w 6947154"/>
              <a:gd name="connsiteY0" fmla="*/ 0 h 2390393"/>
              <a:gd name="connsiteX1" fmla="*/ 0 w 6947154"/>
              <a:gd name="connsiteY1" fmla="*/ 2390393 h 2390393"/>
              <a:gd name="connsiteX2" fmla="*/ 6947152 w 6947154"/>
              <a:gd name="connsiteY2" fmla="*/ 2390393 h 2390393"/>
              <a:gd name="connsiteX3" fmla="*/ 6947152 w 6947154"/>
              <a:gd name="connsiteY3" fmla="*/ 0 h 2390393"/>
              <a:gd name="connsiteX4" fmla="*/ 0 w 6947154"/>
              <a:gd name="connsiteY4" fmla="*/ 0 h 239039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47154" h="2390393">
                <a:moveTo>
                  <a:pt x="0" y="0"/>
                </a:moveTo>
                <a:lnTo>
                  <a:pt x="0" y="2390393"/>
                </a:lnTo>
                <a:lnTo>
                  <a:pt x="6947152" y="2390393"/>
                </a:lnTo>
                <a:lnTo>
                  <a:pt x="6947152"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965276" y="4230560"/>
            <a:ext cx="6975729" cy="2418968"/>
          </a:xfrm>
          <a:custGeom>
            <a:avLst/>
            <a:gdLst>
              <a:gd name="connsiteX0" fmla="*/ 14287 w 6975729"/>
              <a:gd name="connsiteY0" fmla="*/ 14287 h 2418968"/>
              <a:gd name="connsiteX1" fmla="*/ 14287 w 6975729"/>
              <a:gd name="connsiteY1" fmla="*/ 2404681 h 2418968"/>
              <a:gd name="connsiteX2" fmla="*/ 6961440 w 6975729"/>
              <a:gd name="connsiteY2" fmla="*/ 2404681 h 2418968"/>
              <a:gd name="connsiteX3" fmla="*/ 6961440 w 6975729"/>
              <a:gd name="connsiteY3" fmla="*/ 14287 h 2418968"/>
              <a:gd name="connsiteX4" fmla="*/ 14287 w 6975729"/>
              <a:gd name="connsiteY4" fmla="*/ 14287 h 241896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75729" h="2418968">
                <a:moveTo>
                  <a:pt x="14287" y="14287"/>
                </a:moveTo>
                <a:lnTo>
                  <a:pt x="14287" y="2404681"/>
                </a:lnTo>
                <a:lnTo>
                  <a:pt x="6961440" y="2404681"/>
                </a:lnTo>
                <a:lnTo>
                  <a:pt x="6961440" y="14287"/>
                </a:lnTo>
                <a:lnTo>
                  <a:pt x="14287" y="14287"/>
                </a:lnTo>
              </a:path>
            </a:pathLst>
          </a:custGeom>
          <a:solidFill>
            <a:srgbClr val="000000">
              <a:alpha val="0"/>
            </a:srgbClr>
          </a:solidFill>
          <a:ln w="25400">
            <a:solidFill>
              <a:srgbClr val="FFB8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954417" y="4219701"/>
            <a:ext cx="6946391" cy="2390394"/>
          </a:xfrm>
          <a:custGeom>
            <a:avLst/>
            <a:gdLst>
              <a:gd name="connsiteX0" fmla="*/ 0 w 6946391"/>
              <a:gd name="connsiteY0" fmla="*/ 0 h 2390394"/>
              <a:gd name="connsiteX1" fmla="*/ 0 w 6946391"/>
              <a:gd name="connsiteY1" fmla="*/ 2390394 h 2390394"/>
              <a:gd name="connsiteX2" fmla="*/ 6946391 w 6946391"/>
              <a:gd name="connsiteY2" fmla="*/ 2390394 h 2390394"/>
              <a:gd name="connsiteX3" fmla="*/ 6946391 w 6946391"/>
              <a:gd name="connsiteY3" fmla="*/ 0 h 2390394"/>
              <a:gd name="connsiteX4" fmla="*/ 0 w 6946391"/>
              <a:gd name="connsiteY4" fmla="*/ 0 h 23903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46391" h="2390394">
                <a:moveTo>
                  <a:pt x="0" y="0"/>
                </a:moveTo>
                <a:lnTo>
                  <a:pt x="0" y="2390394"/>
                </a:lnTo>
                <a:lnTo>
                  <a:pt x="6946391" y="2390394"/>
                </a:lnTo>
                <a:lnTo>
                  <a:pt x="6946391"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940130" y="4204652"/>
            <a:ext cx="6974966" cy="2419730"/>
          </a:xfrm>
          <a:custGeom>
            <a:avLst/>
            <a:gdLst>
              <a:gd name="connsiteX0" fmla="*/ 14287 w 6974966"/>
              <a:gd name="connsiteY0" fmla="*/ 14287 h 2419730"/>
              <a:gd name="connsiteX1" fmla="*/ 14287 w 6974966"/>
              <a:gd name="connsiteY1" fmla="*/ 2405443 h 2419730"/>
              <a:gd name="connsiteX2" fmla="*/ 6960679 w 6974966"/>
              <a:gd name="connsiteY2" fmla="*/ 2405443 h 2419730"/>
              <a:gd name="connsiteX3" fmla="*/ 6960679 w 6974966"/>
              <a:gd name="connsiteY3" fmla="*/ 14287 h 2419730"/>
              <a:gd name="connsiteX4" fmla="*/ 14287 w 6974966"/>
              <a:gd name="connsiteY4" fmla="*/ 14287 h 24197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74966" h="2419730">
                <a:moveTo>
                  <a:pt x="14287" y="14287"/>
                </a:moveTo>
                <a:lnTo>
                  <a:pt x="14287" y="2405443"/>
                </a:lnTo>
                <a:lnTo>
                  <a:pt x="6960679" y="2405443"/>
                </a:lnTo>
                <a:lnTo>
                  <a:pt x="6960679" y="14287"/>
                </a:lnTo>
                <a:lnTo>
                  <a:pt x="14287" y="14287"/>
                </a:lnTo>
              </a:path>
            </a:pathLst>
          </a:custGeom>
          <a:solidFill>
            <a:srgbClr val="000000">
              <a:alpha val="0"/>
            </a:srgbClr>
          </a:solidFill>
          <a:ln w="254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938161" y="4609592"/>
            <a:ext cx="6989559" cy="22225"/>
          </a:xfrm>
          <a:custGeom>
            <a:avLst/>
            <a:gdLst>
              <a:gd name="connsiteX0" fmla="*/ 6350 w 6989559"/>
              <a:gd name="connsiteY0" fmla="*/ 6350 h 22225"/>
              <a:gd name="connsiteX1" fmla="*/ 6983209 w 6989559"/>
              <a:gd name="connsiteY1" fmla="*/ 6350 h 22225"/>
            </a:gdLst>
            <a:ahLst/>
            <a:cxnLst>
              <a:cxn ang="0">
                <a:pos x="connsiteX0" y="connsiteY0"/>
              </a:cxn>
              <a:cxn ang="1">
                <a:pos x="connsiteX1" y="connsiteY1"/>
              </a:cxn>
            </a:cxnLst>
            <a:rect l="l" t="t" r="r" b="b"/>
            <a:pathLst>
              <a:path w="6989559" h="22225">
                <a:moveTo>
                  <a:pt x="6350" y="6350"/>
                </a:moveTo>
                <a:lnTo>
                  <a:pt x="698320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651393" y="4200398"/>
            <a:ext cx="22225" cy="2416048"/>
          </a:xfrm>
          <a:custGeom>
            <a:avLst/>
            <a:gdLst>
              <a:gd name="connsiteX0" fmla="*/ 7874 w 22225"/>
              <a:gd name="connsiteY0" fmla="*/ 6350 h 2416048"/>
              <a:gd name="connsiteX1" fmla="*/ 6350 w 22225"/>
              <a:gd name="connsiteY1" fmla="*/ 2409698 h 2416048"/>
            </a:gdLst>
            <a:ahLst/>
            <a:cxnLst>
              <a:cxn ang="0">
                <a:pos x="connsiteX0" y="connsiteY0"/>
              </a:cxn>
              <a:cxn ang="1">
                <a:pos x="connsiteX1" y="connsiteY1"/>
              </a:cxn>
            </a:cxnLst>
            <a:rect l="l" t="t" r="r" b="b"/>
            <a:pathLst>
              <a:path w="22225" h="2416048">
                <a:moveTo>
                  <a:pt x="7874" y="6350"/>
                </a:moveTo>
                <a:lnTo>
                  <a:pt x="6350" y="240969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3329317" y="4212590"/>
            <a:ext cx="22225" cy="2416809"/>
          </a:xfrm>
          <a:custGeom>
            <a:avLst/>
            <a:gdLst>
              <a:gd name="connsiteX0" fmla="*/ 9398 w 22225"/>
              <a:gd name="connsiteY0" fmla="*/ 6350 h 2416809"/>
              <a:gd name="connsiteX1" fmla="*/ 6350 w 22225"/>
              <a:gd name="connsiteY1" fmla="*/ 2410459 h 2416809"/>
            </a:gdLst>
            <a:ahLst/>
            <a:cxnLst>
              <a:cxn ang="0">
                <a:pos x="connsiteX0" y="connsiteY0"/>
              </a:cxn>
              <a:cxn ang="1">
                <a:pos x="connsiteX1" y="connsiteY1"/>
              </a:cxn>
            </a:cxnLst>
            <a:rect l="l" t="t" r="r" b="b"/>
            <a:pathLst>
              <a:path w="22225" h="2416809">
                <a:moveTo>
                  <a:pt x="9398" y="6350"/>
                </a:moveTo>
                <a:lnTo>
                  <a:pt x="6350" y="2410459"/>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6713347" y="4212590"/>
            <a:ext cx="22225" cy="2416809"/>
          </a:xfrm>
          <a:custGeom>
            <a:avLst/>
            <a:gdLst>
              <a:gd name="connsiteX0" fmla="*/ 10173 w 22225"/>
              <a:gd name="connsiteY0" fmla="*/ 6350 h 2416809"/>
              <a:gd name="connsiteX1" fmla="*/ 6350 w 22225"/>
              <a:gd name="connsiteY1" fmla="*/ 2410459 h 2416809"/>
            </a:gdLst>
            <a:ahLst/>
            <a:cxnLst>
              <a:cxn ang="0">
                <a:pos x="connsiteX0" y="connsiteY0"/>
              </a:cxn>
              <a:cxn ang="1">
                <a:pos x="connsiteX1" y="connsiteY1"/>
              </a:cxn>
            </a:cxnLst>
            <a:rect l="l" t="t" r="r" b="b"/>
            <a:pathLst>
              <a:path w="22225" h="2416809">
                <a:moveTo>
                  <a:pt x="10173" y="6350"/>
                </a:moveTo>
                <a:lnTo>
                  <a:pt x="6350" y="2410459"/>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11" name="Picture 3"/>
          <p:cNvPicPr>
            <a:picLocks noChangeAspect="1" noChangeArrowheads="1"/>
          </p:cNvPicPr>
          <p:nvPr/>
        </p:nvPicPr>
        <p:blipFill>
          <a:blip r:embed="rId2" cstate="print"/>
          <a:srcRect/>
          <a:stretch>
            <a:fillRect/>
          </a:stretch>
        </p:blipFill>
        <p:spPr bwMode="auto">
          <a:xfrm>
            <a:off x="0" y="914400"/>
            <a:ext cx="9118600" cy="3086100"/>
          </a:xfrm>
          <a:prstGeom prst="rect">
            <a:avLst/>
          </a:prstGeom>
          <a:noFill/>
        </p:spPr>
      </p:pic>
      <p:sp>
        <p:nvSpPr>
          <p:cNvPr id="2" name="TextBox 1"/>
          <p:cNvSpPr txBox="1"/>
          <p:nvPr/>
        </p:nvSpPr>
        <p:spPr>
          <a:xfrm>
            <a:off x="2209800" y="50800"/>
            <a:ext cx="4627870" cy="635495"/>
          </a:xfrm>
          <a:prstGeom prst="rect">
            <a:avLst/>
          </a:prstGeom>
          <a:noFill/>
        </p:spPr>
        <p:txBody>
          <a:bodyPr wrap="none" lIns="0" tIns="0" rIns="0" rtlCol="0">
            <a:spAutoFit/>
          </a:bodyPr>
          <a:lstStyle/>
          <a:p>
            <a:pPr defTabSz="0">
              <a:lnSpc>
                <a:spcPts val="5000"/>
              </a:lnSpc>
            </a:pPr>
            <a:r>
              <a:rPr lang="en-US" altLang="zh-CN" sz="3600" b="1" dirty="0" smtClean="0">
                <a:solidFill>
                  <a:srgbClr val="0000FF"/>
                </a:solidFill>
                <a:latin typeface="Times New Roman" panose="02020603050405020304" pitchFamily="18" charset="0"/>
                <a:ea typeface="黑体" panose="02010609060101010101" pitchFamily="2" charset="-122"/>
                <a:cs typeface="Comic Sans MS" panose="030F0702030302020204" pitchFamily="18" charset="0"/>
              </a:rPr>
              <a:t>CIDR</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地址块划分举例</a:t>
            </a:r>
            <a:endParaRPr lang="en-US" altLang="zh-CN" sz="36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TextBox 1"/>
          <p:cNvSpPr txBox="1"/>
          <p:nvPr/>
        </p:nvSpPr>
        <p:spPr>
          <a:xfrm>
            <a:off x="469900" y="1282700"/>
            <a:ext cx="923330" cy="341119"/>
          </a:xfrm>
          <a:prstGeom prst="rect">
            <a:avLst/>
          </a:prstGeom>
          <a:noFill/>
        </p:spPr>
        <p:txBody>
          <a:bodyPr wrap="none" lIns="0" tIns="0" rIns="0" rtlCol="0">
            <a:spAutoFit/>
          </a:bodyPr>
          <a:lstStyle/>
          <a:p>
            <a:pPr defTabSz="0">
              <a:lnSpc>
                <a:spcPts val="2300"/>
              </a:lnSpc>
            </a:pPr>
            <a:r>
              <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因特网</a:t>
            </a:r>
            <a:endPar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3" name="TextBox 1"/>
          <p:cNvSpPr txBox="1"/>
          <p:nvPr/>
        </p:nvSpPr>
        <p:spPr>
          <a:xfrm>
            <a:off x="4292600" y="13335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206.0.68.0/22</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Box 1"/>
          <p:cNvSpPr txBox="1"/>
          <p:nvPr/>
        </p:nvSpPr>
        <p:spPr>
          <a:xfrm>
            <a:off x="2057400" y="11176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206.0.64.0/18</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Box 1"/>
          <p:cNvSpPr txBox="1"/>
          <p:nvPr/>
        </p:nvSpPr>
        <p:spPr>
          <a:xfrm>
            <a:off x="3492500" y="850900"/>
            <a:ext cx="479298" cy="320280"/>
          </a:xfrm>
          <a:prstGeom prst="rect">
            <a:avLst/>
          </a:prstGeom>
          <a:noFill/>
        </p:spPr>
        <p:txBody>
          <a:bodyPr wrap="none" lIns="0" tIns="0" rIns="0" rtlCol="0">
            <a:spAutoFit/>
          </a:bodyPr>
          <a:lstStyle/>
          <a:p>
            <a:pPr defTabSz="0">
              <a:lnSpc>
                <a:spcPts val="2100"/>
              </a:lnSpc>
            </a:pPr>
            <a:r>
              <a:rPr lang="en-US" altLang="zh-CN" sz="2400" b="1"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ISP</a:t>
            </a:r>
            <a:endParaRPr lang="en-US" altLang="zh-CN" sz="2400" b="1"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Box 1"/>
          <p:cNvSpPr txBox="1"/>
          <p:nvPr/>
        </p:nvSpPr>
        <p:spPr>
          <a:xfrm>
            <a:off x="6438900" y="863600"/>
            <a:ext cx="915315" cy="366767"/>
          </a:xfrm>
          <a:prstGeom prst="rect">
            <a:avLst/>
          </a:prstGeom>
          <a:noFill/>
        </p:spPr>
        <p:txBody>
          <a:bodyPr wrap="none" lIns="0" tIns="0" rIns="0" rtlCol="0">
            <a:spAutoFit/>
          </a:bodyPr>
          <a:lstStyle/>
          <a:p>
            <a:pPr defTabSz="0">
              <a:lnSpc>
                <a:spcPts val="2500"/>
              </a:lnSpc>
            </a:pPr>
            <a:r>
              <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大学</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X</a:t>
            </a:r>
            <a:endParaRPr lang="en-US" altLang="zh-CN" sz="24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TextBox 1"/>
          <p:cNvSpPr txBox="1"/>
          <p:nvPr/>
        </p:nvSpPr>
        <p:spPr>
          <a:xfrm>
            <a:off x="2006600" y="3746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一系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4711700" y="36830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二系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9" name="TextBox 1"/>
          <p:cNvSpPr txBox="1"/>
          <p:nvPr/>
        </p:nvSpPr>
        <p:spPr>
          <a:xfrm>
            <a:off x="5791200" y="3492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三系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20" name="TextBox 1"/>
          <p:cNvSpPr txBox="1"/>
          <p:nvPr/>
        </p:nvSpPr>
        <p:spPr>
          <a:xfrm>
            <a:off x="7962900" y="3492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四系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21" name="TextBox 1"/>
          <p:cNvSpPr txBox="1"/>
          <p:nvPr/>
        </p:nvSpPr>
        <p:spPr>
          <a:xfrm>
            <a:off x="7315200" y="28194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206.0.71.128/26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206.0.71.192/26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TextBox 1"/>
          <p:cNvSpPr txBox="1"/>
          <p:nvPr/>
        </p:nvSpPr>
        <p:spPr>
          <a:xfrm>
            <a:off x="469900" y="27686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469900" y="33147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206.0.69.0/25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206.0.69.128/25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TextBox 1"/>
          <p:cNvSpPr txBox="1"/>
          <p:nvPr/>
        </p:nvSpPr>
        <p:spPr>
          <a:xfrm>
            <a:off x="3009900" y="2768600"/>
            <a:ext cx="1391407"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206.0.70.0/26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206.0.70.64/26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TextBox 1"/>
          <p:cNvSpPr txBox="1"/>
          <p:nvPr/>
        </p:nvSpPr>
        <p:spPr>
          <a:xfrm>
            <a:off x="3009900" y="33147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206.0.70.128/26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206.0.70.192/26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TextBox 1"/>
          <p:cNvSpPr txBox="1"/>
          <p:nvPr/>
        </p:nvSpPr>
        <p:spPr>
          <a:xfrm>
            <a:off x="3492500" y="2260600"/>
            <a:ext cx="1275990" cy="251351"/>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206.0.70.0/24</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TextBox 1"/>
          <p:cNvSpPr txBox="1"/>
          <p:nvPr/>
        </p:nvSpPr>
        <p:spPr>
          <a:xfrm>
            <a:off x="5156200" y="22860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TextBox 1"/>
          <p:cNvSpPr txBox="1"/>
          <p:nvPr/>
        </p:nvSpPr>
        <p:spPr>
          <a:xfrm>
            <a:off x="5245100" y="2819400"/>
            <a:ext cx="1391407"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206.0.71.0/26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206.0.71.64/26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TextBox 1"/>
          <p:cNvSpPr txBox="1"/>
          <p:nvPr/>
        </p:nvSpPr>
        <p:spPr>
          <a:xfrm>
            <a:off x="7150100" y="2235200"/>
            <a:ext cx="1506823"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Box 1"/>
          <p:cNvSpPr txBox="1"/>
          <p:nvPr/>
        </p:nvSpPr>
        <p:spPr>
          <a:xfrm>
            <a:off x="1816100" y="22606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206.0.68.0/23</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1054100" y="4368800"/>
            <a:ext cx="461665" cy="264175"/>
          </a:xfrm>
          <a:prstGeom prst="rect">
            <a:avLst/>
          </a:prstGeom>
          <a:noFill/>
        </p:spPr>
        <p:txBody>
          <a:bodyPr wrap="none" lIns="0" tIns="0" rIns="0" rtlCol="0">
            <a:spAutoFit/>
          </a:bodyPr>
          <a:lstStyle/>
          <a:p>
            <a:pPr defTabSz="0">
              <a:lnSpc>
                <a:spcPts val="17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单位</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024" name="TextBox 1"/>
          <p:cNvSpPr txBox="1"/>
          <p:nvPr/>
        </p:nvSpPr>
        <p:spPr>
          <a:xfrm>
            <a:off x="1968500" y="4368800"/>
            <a:ext cx="692497" cy="264175"/>
          </a:xfrm>
          <a:prstGeom prst="rect">
            <a:avLst/>
          </a:prstGeom>
          <a:noFill/>
        </p:spPr>
        <p:txBody>
          <a:bodyPr wrap="none" lIns="0" tIns="0" rIns="0" rtlCol="0">
            <a:spAutoFit/>
          </a:bodyPr>
          <a:lstStyle/>
          <a:p>
            <a:pPr defTabSz="0">
              <a:lnSpc>
                <a:spcPts val="17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地址块</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025" name="TextBox 1"/>
          <p:cNvSpPr txBox="1"/>
          <p:nvPr/>
        </p:nvSpPr>
        <p:spPr>
          <a:xfrm>
            <a:off x="4305300" y="4368800"/>
            <a:ext cx="1154162" cy="264175"/>
          </a:xfrm>
          <a:prstGeom prst="rect">
            <a:avLst/>
          </a:prstGeom>
          <a:noFill/>
        </p:spPr>
        <p:txBody>
          <a:bodyPr wrap="none" lIns="0" tIns="0" rIns="0" rtlCol="0">
            <a:spAutoFit/>
          </a:bodyPr>
          <a:lstStyle/>
          <a:p>
            <a:pPr defTabSz="0">
              <a:lnSpc>
                <a:spcPts val="17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二进制表示</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026" name="TextBox 1"/>
          <p:cNvSpPr txBox="1"/>
          <p:nvPr/>
        </p:nvSpPr>
        <p:spPr>
          <a:xfrm>
            <a:off x="6883400" y="4368800"/>
            <a:ext cx="692497" cy="264175"/>
          </a:xfrm>
          <a:prstGeom prst="rect">
            <a:avLst/>
          </a:prstGeom>
          <a:noFill/>
        </p:spPr>
        <p:txBody>
          <a:bodyPr wrap="none" lIns="0" tIns="0" rIns="0" rtlCol="0">
            <a:spAutoFit/>
          </a:bodyPr>
          <a:lstStyle/>
          <a:p>
            <a:pPr defTabSz="0">
              <a:lnSpc>
                <a:spcPts val="17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地址数</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028" name="TextBox 1"/>
          <p:cNvSpPr txBox="1"/>
          <p:nvPr/>
        </p:nvSpPr>
        <p:spPr>
          <a:xfrm>
            <a:off x="1168400" y="4749800"/>
            <a:ext cx="4633576"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ISP</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206.0.64.0/18</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6934200" y="4749800"/>
            <a:ext cx="577081"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16384</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0" name="TextBox 1"/>
          <p:cNvSpPr txBox="1"/>
          <p:nvPr/>
        </p:nvSpPr>
        <p:spPr>
          <a:xfrm>
            <a:off x="1054100" y="5041900"/>
            <a:ext cx="461665" cy="1559401"/>
          </a:xfrm>
          <a:prstGeom prst="rect">
            <a:avLst/>
          </a:prstGeom>
          <a:noFill/>
        </p:spPr>
        <p:txBody>
          <a:bodyPr wrap="none" lIns="0" tIns="0" rIns="0" rtlCol="0">
            <a:spAutoFit/>
          </a:bodyPr>
          <a:lstStyle/>
          <a:p>
            <a:pPr defTabSz="0">
              <a:lnSpc>
                <a:spcPts val="17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大学</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a:p>
            <a:pPr defTabSz="0">
              <a:lnSpc>
                <a:spcPts val="25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一系</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a:p>
            <a:pPr defTabSz="0">
              <a:lnSpc>
                <a:spcPts val="25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二系</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a:p>
            <a:pPr defTabSz="0">
              <a:lnSpc>
                <a:spcPts val="26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三系</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a:p>
            <a:pPr defTabSz="0">
              <a:lnSpc>
                <a:spcPts val="2500"/>
              </a:lnSpc>
            </a:pPr>
            <a:r>
              <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四系</a:t>
            </a:r>
            <a:endParaRPr lang="en-US" altLang="zh-CN" sz="18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739900" y="5080000"/>
            <a:ext cx="4984057" cy="1546577"/>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206.0.68.0/22</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11001110.00000000.010001*</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206.0.68.0/23</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11001110.00000000.0100010*</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206.0.70.0/24</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11001110.00000000.01000110.*</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206.0.71.0/25</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11001110.00000000.01000111.0*</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206.0.71.128/25</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11001110.00000000.01000111.1*</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2" name="TextBox 1"/>
          <p:cNvSpPr txBox="1"/>
          <p:nvPr/>
        </p:nvSpPr>
        <p:spPr>
          <a:xfrm>
            <a:off x="7061200" y="5080000"/>
            <a:ext cx="461665" cy="1546577"/>
          </a:xfrm>
          <a:prstGeom prst="rect">
            <a:avLst/>
          </a:prstGeom>
          <a:noFill/>
        </p:spPr>
        <p:txBody>
          <a:bodyPr wrap="none" lIns="0" tIns="0" rIns="0" rtlCol="0">
            <a:spAutoFit/>
          </a:bodyPr>
          <a:lstStyle/>
          <a:p>
            <a:pPr defTabSz="0">
              <a:lnSpc>
                <a:spcPts val="1600"/>
              </a:lnSpc>
              <a:tabLst>
                <a:tab pos="114300" algn="l"/>
              </a:tabLst>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1024</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tabLst>
                <a:tab pos="114300" algn="l"/>
              </a:tabLst>
            </a:pPr>
            <a:r>
              <a:rPr lang="en-US" altLang="zh-CN" dirty="0" smtClean="0">
                <a:ea typeface="黑体" panose="02010609060101010101" pitchFamily="2" charset="-122"/>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512</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tabLst>
                <a:tab pos="114300" algn="l"/>
              </a:tabLst>
            </a:pPr>
            <a:r>
              <a:rPr lang="en-US" altLang="zh-CN" dirty="0" smtClean="0">
                <a:ea typeface="黑体" panose="02010609060101010101" pitchFamily="2" charset="-122"/>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256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600"/>
              </a:lnSpc>
              <a:tabLst>
                <a:tab pos="114300" algn="l"/>
              </a:tabLst>
            </a:pPr>
            <a:r>
              <a:rPr lang="en-US" altLang="zh-CN" dirty="0" smtClean="0">
                <a:ea typeface="黑体" panose="02010609060101010101" pitchFamily="2" charset="-122"/>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128</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tabLst>
                <a:tab pos="114300" algn="l"/>
              </a:tabLst>
            </a:pPr>
            <a:r>
              <a:rPr lang="en-US" altLang="zh-CN" dirty="0" smtClean="0">
                <a:ea typeface="黑体" panose="02010609060101010101" pitchFamily="2" charset="-122"/>
              </a:rPr>
              <a:t>	</a:t>
            </a: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128</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页脚占位符 41"/>
          <p:cNvSpPr>
            <a:spLocks noGrp="1"/>
          </p:cNvSpPr>
          <p:nvPr>
            <p:ph type="ftr" sz="quarter" idx="11"/>
          </p:nvPr>
        </p:nvSpPr>
        <p:spPr/>
        <p:txBody>
          <a:bodyPr/>
          <a:lstStyle/>
          <a:p>
            <a:r>
              <a:rPr lang="zh-CN" altLang="en-US" smtClean="0"/>
              <a:t>计算机科学与技术学院</a:t>
            </a:r>
            <a:endParaRPr lang="en-US"/>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2560" y="4130548"/>
            <a:ext cx="9144000" cy="2708148"/>
          </a:xfrm>
          <a:custGeom>
            <a:avLst/>
            <a:gdLst>
              <a:gd name="connsiteX0" fmla="*/ 0 w 9144000"/>
              <a:gd name="connsiteY0" fmla="*/ 0 h 2708148"/>
              <a:gd name="connsiteX1" fmla="*/ 0 w 9144000"/>
              <a:gd name="connsiteY1" fmla="*/ 2708148 h 2708148"/>
              <a:gd name="connsiteX2" fmla="*/ 9144000 w 9144000"/>
              <a:gd name="connsiteY2" fmla="*/ 2708148 h 2708148"/>
              <a:gd name="connsiteX3" fmla="*/ 9144000 w 9144000"/>
              <a:gd name="connsiteY3" fmla="*/ 0 h 2708148"/>
              <a:gd name="connsiteX4" fmla="*/ 0 w 9144000"/>
              <a:gd name="connsiteY4" fmla="*/ 0 h 27081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2708148">
                <a:moveTo>
                  <a:pt x="0" y="0"/>
                </a:moveTo>
                <a:lnTo>
                  <a:pt x="0" y="2708148"/>
                </a:lnTo>
                <a:lnTo>
                  <a:pt x="9144000" y="2708148"/>
                </a:lnTo>
                <a:lnTo>
                  <a:pt x="914400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0" y="914400"/>
            <a:ext cx="9118600" cy="3086100"/>
          </a:xfrm>
          <a:prstGeom prst="rect">
            <a:avLst/>
          </a:prstGeom>
          <a:noFill/>
        </p:spPr>
      </p:pic>
      <p:sp>
        <p:nvSpPr>
          <p:cNvPr id="2" name="TextBox 1"/>
          <p:cNvSpPr txBox="1"/>
          <p:nvPr/>
        </p:nvSpPr>
        <p:spPr>
          <a:xfrm>
            <a:off x="2209800" y="50800"/>
            <a:ext cx="4627870" cy="635495"/>
          </a:xfrm>
          <a:prstGeom prst="rect">
            <a:avLst/>
          </a:prstGeom>
          <a:noFill/>
        </p:spPr>
        <p:txBody>
          <a:bodyPr wrap="none" lIns="0" tIns="0" rIns="0" rtlCol="0">
            <a:spAutoFit/>
          </a:bodyPr>
          <a:lstStyle/>
          <a:p>
            <a:pPr>
              <a:lnSpc>
                <a:spcPts val="5000"/>
              </a:lnSpc>
            </a:pPr>
            <a:r>
              <a:rPr lang="en-US" altLang="zh-CN" sz="3600" b="1" dirty="0" smtClean="0">
                <a:solidFill>
                  <a:srgbClr val="0000FF"/>
                </a:solidFill>
                <a:latin typeface="Times New Roman" panose="02020603050405020304" pitchFamily="18" charset="0"/>
                <a:ea typeface="黑体" panose="02010609060101010101" pitchFamily="2" charset="-122"/>
                <a:cs typeface="Comic Sans MS" panose="030F0702030302020204" pitchFamily="18" charset="0"/>
              </a:rPr>
              <a:t>CIDR  地址块划分举例</a:t>
            </a:r>
            <a:endParaRPr lang="en-US" altLang="zh-CN" sz="3600" b="1" dirty="0" smtClean="0">
              <a:solidFill>
                <a:srgbClr val="0000FF"/>
              </a:solidFill>
              <a:latin typeface="Times New Roman" panose="02020603050405020304" pitchFamily="18" charset="0"/>
              <a:ea typeface="黑体" panose="02010609060101010101" pitchFamily="2" charset="-122"/>
              <a:cs typeface="Comic Sans MS" panose="030F0702030302020204" pitchFamily="18" charset="0"/>
            </a:endParaRPr>
          </a:p>
        </p:txBody>
      </p:sp>
      <p:sp>
        <p:nvSpPr>
          <p:cNvPr id="5" name="TextBox 1"/>
          <p:cNvSpPr txBox="1"/>
          <p:nvPr/>
        </p:nvSpPr>
        <p:spPr>
          <a:xfrm>
            <a:off x="469900" y="1282700"/>
            <a:ext cx="923330" cy="341119"/>
          </a:xfrm>
          <a:prstGeom prst="rect">
            <a:avLst/>
          </a:prstGeom>
          <a:noFill/>
        </p:spPr>
        <p:txBody>
          <a:bodyPr wrap="none" lIns="0" tIns="0" rIns="0" rtlCol="0">
            <a:spAutoFit/>
          </a:bodyPr>
          <a:lstStyle/>
          <a:p>
            <a:pPr defTabSz="0">
              <a:lnSpc>
                <a:spcPts val="2300"/>
              </a:lnSpc>
            </a:pPr>
            <a:r>
              <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因特网</a:t>
            </a:r>
            <a:endPar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6" name="TextBox 1"/>
          <p:cNvSpPr txBox="1"/>
          <p:nvPr/>
        </p:nvSpPr>
        <p:spPr>
          <a:xfrm>
            <a:off x="4292600" y="13335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206.0.68.0/22</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 name="TextBox 1"/>
          <p:cNvSpPr txBox="1"/>
          <p:nvPr/>
        </p:nvSpPr>
        <p:spPr>
          <a:xfrm>
            <a:off x="1625600" y="1054100"/>
            <a:ext cx="1700787" cy="329899"/>
          </a:xfrm>
          <a:prstGeom prst="rect">
            <a:avLst/>
          </a:prstGeom>
          <a:noFill/>
        </p:spPr>
        <p:txBody>
          <a:bodyPr wrap="none" lIns="0" tIns="0" rIns="0" rtlCol="0">
            <a:spAutoFit/>
          </a:bodyPr>
          <a:lstStyle/>
          <a:p>
            <a:pPr defTabSz="0">
              <a:lnSpc>
                <a:spcPts val="2200"/>
              </a:lnSpc>
            </a:pP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206.0.64.0/18</a:t>
            </a:r>
            <a:endPar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TextBox 1"/>
          <p:cNvSpPr txBox="1"/>
          <p:nvPr/>
        </p:nvSpPr>
        <p:spPr>
          <a:xfrm>
            <a:off x="3492500" y="850900"/>
            <a:ext cx="479298" cy="320280"/>
          </a:xfrm>
          <a:prstGeom prst="rect">
            <a:avLst/>
          </a:prstGeom>
          <a:noFill/>
        </p:spPr>
        <p:txBody>
          <a:bodyPr wrap="none" lIns="0" tIns="0" rIns="0" rtlCol="0">
            <a:spAutoFit/>
          </a:bodyPr>
          <a:lstStyle/>
          <a:p>
            <a:pPr defTabSz="0">
              <a:lnSpc>
                <a:spcPts val="2100"/>
              </a:lnSpc>
            </a:pPr>
            <a:r>
              <a:rPr lang="en-US" altLang="zh-CN" sz="2400" b="1"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ISP</a:t>
            </a:r>
            <a:endParaRPr lang="en-US" altLang="zh-CN" sz="2400" b="1"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Box 1"/>
          <p:cNvSpPr txBox="1"/>
          <p:nvPr/>
        </p:nvSpPr>
        <p:spPr>
          <a:xfrm>
            <a:off x="6438900" y="863600"/>
            <a:ext cx="915315" cy="366767"/>
          </a:xfrm>
          <a:prstGeom prst="rect">
            <a:avLst/>
          </a:prstGeom>
          <a:noFill/>
        </p:spPr>
        <p:txBody>
          <a:bodyPr wrap="none" lIns="0" tIns="0" rIns="0" rtlCol="0">
            <a:spAutoFit/>
          </a:bodyPr>
          <a:lstStyle/>
          <a:p>
            <a:pPr defTabSz="0">
              <a:lnSpc>
                <a:spcPts val="2500"/>
              </a:lnSpc>
            </a:pPr>
            <a:r>
              <a:rPr lang="en-US" altLang="zh-CN" sz="24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大学</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X</a:t>
            </a:r>
            <a:endParaRPr lang="en-US" altLang="zh-CN" sz="24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TextBox 1"/>
          <p:cNvSpPr txBox="1"/>
          <p:nvPr/>
        </p:nvSpPr>
        <p:spPr>
          <a:xfrm>
            <a:off x="2006600" y="3746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一系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1" name="TextBox 1"/>
          <p:cNvSpPr txBox="1"/>
          <p:nvPr/>
        </p:nvSpPr>
        <p:spPr>
          <a:xfrm>
            <a:off x="4711700" y="36830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二系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2" name="TextBox 1"/>
          <p:cNvSpPr txBox="1"/>
          <p:nvPr/>
        </p:nvSpPr>
        <p:spPr>
          <a:xfrm>
            <a:off x="5791200" y="3492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三系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3" name="TextBox 1"/>
          <p:cNvSpPr txBox="1"/>
          <p:nvPr/>
        </p:nvSpPr>
        <p:spPr>
          <a:xfrm>
            <a:off x="7962900" y="34925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rPr>
              <a:t>四系</a:t>
            </a:r>
            <a:endParaRPr lang="en-US" altLang="zh-CN" sz="2000" dirty="0" smtClean="0">
              <a:solidFill>
                <a:srgbClr val="000065"/>
              </a:solidFill>
              <a:latin typeface="黑体" panose="02010609060101010101" pitchFamily="2" charset="-122"/>
              <a:ea typeface="黑体" panose="02010609060101010101" pitchFamily="2" charset="-122"/>
              <a:cs typeface="黑体" panose="02010609060101010101" pitchFamily="2" charset="-122"/>
            </a:endParaRPr>
          </a:p>
        </p:txBody>
      </p:sp>
      <p:sp>
        <p:nvSpPr>
          <p:cNvPr id="14" name="TextBox 1"/>
          <p:cNvSpPr txBox="1"/>
          <p:nvPr/>
        </p:nvSpPr>
        <p:spPr>
          <a:xfrm>
            <a:off x="7315200" y="2819400"/>
            <a:ext cx="1492250" cy="5638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206.0.71.128/26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206.0.71.192/26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Box 1"/>
          <p:cNvSpPr txBox="1"/>
          <p:nvPr/>
        </p:nvSpPr>
        <p:spPr>
          <a:xfrm>
            <a:off x="469900" y="27686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Box 1"/>
          <p:cNvSpPr txBox="1"/>
          <p:nvPr/>
        </p:nvSpPr>
        <p:spPr>
          <a:xfrm>
            <a:off x="469900" y="3314700"/>
            <a:ext cx="1506823" cy="520655"/>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206.0.69.0/25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206.0.69.128/25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TextBox 1"/>
          <p:cNvSpPr txBox="1"/>
          <p:nvPr/>
        </p:nvSpPr>
        <p:spPr>
          <a:xfrm>
            <a:off x="3009900" y="2768600"/>
            <a:ext cx="1377950" cy="5638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206.0.70.0/26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206.0.70.64/26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TextBox 1"/>
          <p:cNvSpPr txBox="1"/>
          <p:nvPr/>
        </p:nvSpPr>
        <p:spPr>
          <a:xfrm>
            <a:off x="3009900" y="3314700"/>
            <a:ext cx="1492250" cy="5638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206.0.70.128/26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206.0.70.192/26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TextBox 1"/>
          <p:cNvSpPr txBox="1"/>
          <p:nvPr/>
        </p:nvSpPr>
        <p:spPr>
          <a:xfrm>
            <a:off x="3492500" y="2260600"/>
            <a:ext cx="1263650" cy="2971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206.0.70.0/24</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TextBox 1"/>
          <p:cNvSpPr txBox="1"/>
          <p:nvPr/>
        </p:nvSpPr>
        <p:spPr>
          <a:xfrm>
            <a:off x="5156200" y="2286000"/>
            <a:ext cx="1263650" cy="2971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206.0.71.0/25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TextBox 1"/>
          <p:cNvSpPr txBox="1"/>
          <p:nvPr/>
        </p:nvSpPr>
        <p:spPr>
          <a:xfrm>
            <a:off x="5245100" y="2819400"/>
            <a:ext cx="1377950" cy="5638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206.0.71.0/26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1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206.0.71.64/26</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TextBox 1"/>
          <p:cNvSpPr txBox="1"/>
          <p:nvPr/>
        </p:nvSpPr>
        <p:spPr>
          <a:xfrm>
            <a:off x="7150100" y="2235200"/>
            <a:ext cx="1492250" cy="297180"/>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206.0.71.128/25</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1816100" y="2260600"/>
            <a:ext cx="1275990" cy="254172"/>
          </a:xfrm>
          <a:prstGeom prst="rect">
            <a:avLst/>
          </a:prstGeom>
          <a:noFill/>
        </p:spPr>
        <p:txBody>
          <a:bodyPr wrap="none" lIns="0" tIns="0" rIns="0" rtlCol="0">
            <a:spAutoFit/>
          </a:bodyPr>
          <a:lstStyle/>
          <a:p>
            <a:pPr defTabSz="0">
              <a:lnSpc>
                <a:spcPts val="1600"/>
              </a:lnSpc>
            </a:pPr>
            <a:r>
              <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rPr>
              <a:t>206.0.68.0/23</a:t>
            </a:r>
            <a:endParaRPr lang="en-US" altLang="zh-CN" sz="1800" dirty="0" smtClean="0">
              <a:solidFill>
                <a:srgbClr val="000065"/>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TextBox 1"/>
          <p:cNvSpPr txBox="1"/>
          <p:nvPr/>
        </p:nvSpPr>
        <p:spPr>
          <a:xfrm>
            <a:off x="330200" y="4432300"/>
            <a:ext cx="8072210"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这个</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ISP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共有</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64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类网络。如果不采用</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CIDR</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技</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6" name="TextBox 1"/>
          <p:cNvSpPr txBox="1"/>
          <p:nvPr/>
        </p:nvSpPr>
        <p:spPr>
          <a:xfrm>
            <a:off x="330200" y="4851400"/>
            <a:ext cx="8227702"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术，则在与该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ISP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的路由器交换路由信息的每一个路</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7" name="TextBox 1"/>
          <p:cNvSpPr txBox="1"/>
          <p:nvPr/>
        </p:nvSpPr>
        <p:spPr>
          <a:xfrm>
            <a:off x="330200" y="5283200"/>
            <a:ext cx="8438207"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由器的路由表中，就需要有</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64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个项目。但采用地址聚</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8" name="TextBox 1"/>
          <p:cNvSpPr txBox="1"/>
          <p:nvPr/>
        </p:nvSpPr>
        <p:spPr>
          <a:xfrm>
            <a:off x="330200" y="5702300"/>
            <a:ext cx="8268289"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合后，只需用路由聚合后的</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个项目</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206.0.64.0/18</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就</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9" name="TextBox 1"/>
          <p:cNvSpPr txBox="1"/>
          <p:nvPr/>
        </p:nvSpPr>
        <p:spPr>
          <a:xfrm>
            <a:off x="330200" y="6134100"/>
            <a:ext cx="2406108"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能找到该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ISP</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32" name="页脚占位符 31"/>
          <p:cNvSpPr>
            <a:spLocks noGrp="1"/>
          </p:cNvSpPr>
          <p:nvPr>
            <p:ph type="ftr" sz="quarter" idx="11"/>
          </p:nvPr>
        </p:nvSpPr>
        <p:spPr/>
        <p:txBody>
          <a:bodyPr/>
          <a:lstStyle/>
          <a:p>
            <a:r>
              <a:rPr lang="zh-CN" altLang="en-US" smtClean="0"/>
              <a:t>计算机科学与技术学院</a:t>
            </a:r>
            <a:endParaRPr lang="en-US"/>
          </a:p>
        </p:txBody>
      </p:sp>
      <p:sp>
        <p:nvSpPr>
          <p:cNvPr id="31" name="灯片编号占位符 3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889000"/>
            <a:ext cx="7696209" cy="546303"/>
          </a:xfrm>
          <a:prstGeom prst="rect">
            <a:avLst/>
          </a:prstGeom>
          <a:noFill/>
        </p:spPr>
        <p:txBody>
          <a:bodyPr wrap="none" lIns="0" tIns="0" rIns="0" rtlCol="0">
            <a:spAutoFit/>
          </a:bodyPr>
          <a:lstStyle/>
          <a:p>
            <a:pPr defTabSz="0">
              <a:lnSpc>
                <a:spcPts val="2900"/>
              </a:lnSpc>
            </a:pPr>
            <a:r>
              <a:rPr lang="en-US" altLang="zh-CN" sz="3200" dirty="0">
                <a:solidFill>
                  <a:srgbClr val="FF0000"/>
                </a:solidFill>
                <a:latin typeface="微软雅黑" panose="020B0503020204020204" pitchFamily="34" charset="-122"/>
                <a:ea typeface="微软雅黑" panose="020B0503020204020204" pitchFamily="34" charset="-122"/>
                <a:cs typeface="华文新魏" pitchFamily="18" charset="0"/>
              </a:rPr>
              <a:t>4</a:t>
            </a:r>
            <a:r>
              <a:rPr lang="en-US" altLang="zh-CN" sz="3200" dirty="0" smtClean="0">
                <a:solidFill>
                  <a:srgbClr val="FF0000"/>
                </a:solidFill>
                <a:latin typeface="微软雅黑" panose="020B0503020204020204" pitchFamily="34" charset="-122"/>
                <a:ea typeface="微软雅黑" panose="020B0503020204020204" pitchFamily="34" charset="-122"/>
                <a:cs typeface="华文新魏" pitchFamily="18" charset="0"/>
              </a:rPr>
              <a:t>.2.6</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err="1" smtClean="0">
                <a:solidFill>
                  <a:srgbClr val="FF0000"/>
                </a:solidFill>
                <a:latin typeface="微软雅黑" panose="020B0503020204020204" pitchFamily="34" charset="-122"/>
                <a:ea typeface="微软雅黑" panose="020B0503020204020204" pitchFamily="34" charset="-122"/>
                <a:cs typeface="华文新魏" pitchFamily="18" charset="0"/>
              </a:rPr>
              <a:t>专用IP地址与网络地址转换NAT</a:t>
            </a:r>
            <a:r>
              <a:rPr lang="en-US" altLang="zh-CN" sz="3200" dirty="0" err="1" smtClean="0">
                <a:solidFill>
                  <a:srgbClr val="FF0000"/>
                </a:solidFill>
                <a:latin typeface="微软雅黑" panose="020B0503020204020204" pitchFamily="34" charset="-122"/>
                <a:ea typeface="微软雅黑" panose="020B0503020204020204" pitchFamily="34" charset="-122"/>
                <a:cs typeface="华文新魏" pitchFamily="18" charset="0"/>
              </a:rPr>
              <a:t>技术</a:t>
            </a: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p:txBody>
      </p:sp>
      <p:sp>
        <p:nvSpPr>
          <p:cNvPr id="5" name="TextBox 1"/>
          <p:cNvSpPr txBox="1"/>
          <p:nvPr/>
        </p:nvSpPr>
        <p:spPr>
          <a:xfrm>
            <a:off x="1054100" y="2463800"/>
            <a:ext cx="384721" cy="3239348"/>
          </a:xfrm>
          <a:prstGeom prst="rect">
            <a:avLst/>
          </a:prstGeom>
          <a:noFill/>
        </p:spPr>
        <p:txBody>
          <a:bodyPr wrap="none" lIns="0" tIns="0" rIns="0" rtlCol="0">
            <a:spAutoFit/>
          </a:bodyPr>
          <a:lstStyle/>
          <a:p>
            <a:pPr defTabSz="0">
              <a:lnSpc>
                <a:spcPts val="3900"/>
              </a:lnSpc>
              <a:tabLst>
                <a:tab pos="63500" algn="l"/>
                <a:tab pos="76200" algn="l"/>
              </a:tabLst>
            </a:pPr>
            <a:r>
              <a:rPr lang="en-US" altLang="zh-CN" sz="3000" dirty="0" smtClean="0">
                <a:solidFill>
                  <a:srgbClr val="33659A"/>
                </a:solidFill>
                <a:latin typeface="华文楷体" pitchFamily="18" charset="0"/>
                <a:ea typeface="黑体" panose="02010609060101010101" pitchFamily="2" charset="-122"/>
                <a:cs typeface="华文楷体" pitchFamily="18" charset="0"/>
              </a:rPr>
              <a:t>类</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63500" algn="l"/>
                <a:tab pos="762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A</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63500" algn="l"/>
                <a:tab pos="762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B</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63500" algn="l"/>
                <a:tab pos="762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C</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6" name="TextBox 1"/>
          <p:cNvSpPr txBox="1"/>
          <p:nvPr/>
        </p:nvSpPr>
        <p:spPr>
          <a:xfrm>
            <a:off x="2425700" y="2463800"/>
            <a:ext cx="4517262" cy="3239348"/>
          </a:xfrm>
          <a:prstGeom prst="rect">
            <a:avLst/>
          </a:prstGeom>
          <a:noFill/>
        </p:spPr>
        <p:txBody>
          <a:bodyPr wrap="none" lIns="0" tIns="0" rIns="0" rtlCol="0">
            <a:spAutoFit/>
          </a:bodyPr>
          <a:lstStyle/>
          <a:p>
            <a:pPr defTabSz="0">
              <a:lnSpc>
                <a:spcPts val="3900"/>
              </a:lnSpc>
              <a:tabLst>
                <a:tab pos="139700" algn="l"/>
                <a:tab pos="368300" algn="l"/>
                <a:tab pos="14859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地址范围</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39700" algn="l"/>
                <a:tab pos="368300" algn="l"/>
                <a:tab pos="14859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10.0.0.0～10.255.255.255</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39700" algn="l"/>
                <a:tab pos="368300" algn="l"/>
                <a:tab pos="14859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172.16.0.0</a:t>
            </a:r>
            <a:r>
              <a:rPr lang="en-US" altLang="zh-CN" sz="3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～172.31.255.255</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39700" algn="l"/>
                <a:tab pos="368300" algn="l"/>
                <a:tab pos="1485900" algn="l"/>
              </a:tabLst>
            </a:pPr>
            <a:r>
              <a:rPr lang="en-US" altLang="zh-CN" sz="3000" dirty="0" smtClean="0">
                <a:solidFill>
                  <a:srgbClr val="33659A"/>
                </a:solidFill>
                <a:latin typeface="华文楷体" pitchFamily="18" charset="0"/>
                <a:ea typeface="黑体" panose="02010609060101010101" pitchFamily="2" charset="-122"/>
                <a:cs typeface="华文楷体" pitchFamily="18" charset="0"/>
              </a:rPr>
              <a:t>192.168.0.0～192.168.255.255</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7" name="TextBox 1"/>
          <p:cNvSpPr txBox="1"/>
          <p:nvPr/>
        </p:nvSpPr>
        <p:spPr>
          <a:xfrm>
            <a:off x="7581900" y="2463800"/>
            <a:ext cx="769441" cy="3239348"/>
          </a:xfrm>
          <a:prstGeom prst="rect">
            <a:avLst/>
          </a:prstGeom>
          <a:noFill/>
        </p:spPr>
        <p:txBody>
          <a:bodyPr wrap="none" lIns="0" tIns="0" rIns="0" rtlCol="0">
            <a:spAutoFit/>
          </a:bodyPr>
          <a:lstStyle/>
          <a:p>
            <a:pPr defTabSz="0">
              <a:lnSpc>
                <a:spcPts val="3900"/>
              </a:lnSpc>
              <a:tabLst>
                <a:tab pos="114300" algn="l"/>
                <a:tab pos="203200" algn="l"/>
                <a:tab pos="292100" algn="l"/>
              </a:tabLst>
            </a:pPr>
            <a:r>
              <a:rPr lang="en-US" altLang="zh-CN" sz="3000" dirty="0" smtClean="0">
                <a:solidFill>
                  <a:srgbClr val="33659A"/>
                </a:solidFill>
                <a:latin typeface="华文楷体" pitchFamily="18" charset="0"/>
                <a:ea typeface="黑体" panose="02010609060101010101" pitchFamily="2" charset="-122"/>
                <a:cs typeface="华文楷体" pitchFamily="18" charset="0"/>
              </a:rPr>
              <a:t>总数</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14300" algn="l"/>
                <a:tab pos="203200" algn="l"/>
                <a:tab pos="2921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1</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14300" algn="l"/>
                <a:tab pos="203200" algn="l"/>
                <a:tab pos="2921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16</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4000"/>
              </a:lnSpc>
              <a:tabLst>
                <a:tab pos="114300" algn="l"/>
                <a:tab pos="203200" algn="l"/>
                <a:tab pos="292100" algn="l"/>
              </a:tabLst>
            </a:pPr>
            <a:r>
              <a:rPr lang="en-US" altLang="zh-CN" dirty="0" smtClean="0">
                <a:ea typeface="黑体" panose="02010609060101010101" pitchFamily="2" charset="-122"/>
              </a:rPr>
              <a:t>	</a:t>
            </a:r>
            <a:r>
              <a:rPr lang="en-US" altLang="zh-CN" sz="3000" dirty="0" smtClean="0">
                <a:solidFill>
                  <a:srgbClr val="33659A"/>
                </a:solidFill>
                <a:latin typeface="华文楷体" pitchFamily="18" charset="0"/>
                <a:ea typeface="黑体" panose="02010609060101010101" pitchFamily="2" charset="-122"/>
                <a:cs typeface="华文楷体" pitchFamily="18" charset="0"/>
              </a:rPr>
              <a:t>256</a:t>
            </a: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cxnSp>
        <p:nvCxnSpPr>
          <p:cNvPr id="10" name="直接连接符 9"/>
          <p:cNvCxnSpPr/>
          <p:nvPr/>
        </p:nvCxnSpPr>
        <p:spPr>
          <a:xfrm>
            <a:off x="749300" y="2266950"/>
            <a:ext cx="76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9300" y="3181350"/>
            <a:ext cx="76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9300" y="2266950"/>
            <a:ext cx="0" cy="3352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369300" y="2266950"/>
            <a:ext cx="0" cy="3352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97100" y="2266950"/>
            <a:ext cx="0" cy="3352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78700" y="2266950"/>
            <a:ext cx="0" cy="3352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49300" y="4095750"/>
            <a:ext cx="76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9300" y="4933950"/>
            <a:ext cx="76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49300" y="5619750"/>
            <a:ext cx="762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页脚占位符 20"/>
          <p:cNvSpPr>
            <a:spLocks noGrp="1"/>
          </p:cNvSpPr>
          <p:nvPr>
            <p:ph type="ftr" sz="quarter" idx="11"/>
          </p:nvPr>
        </p:nvSpPr>
        <p:spPr/>
        <p:txBody>
          <a:bodyPr/>
          <a:lstStyle/>
          <a:p>
            <a:r>
              <a:rPr lang="zh-CN" altLang="en-US" smtClean="0"/>
              <a:t>计算机科学与技术学院</a:t>
            </a:r>
            <a:endParaRPr lang="en-US"/>
          </a:p>
        </p:txBody>
      </p:sp>
      <p:sp>
        <p:nvSpPr>
          <p:cNvPr id="20" name="灯片编号占位符 19"/>
          <p:cNvSpPr>
            <a:spLocks noGrp="1"/>
          </p:cNvSpPr>
          <p:nvPr>
            <p:ph type="sldNum" sz="quarter" idx="12"/>
          </p:nvPr>
        </p:nvSpPr>
        <p:spPr/>
        <p:txBody>
          <a:bodyPr/>
          <a:lstStyle/>
          <a:p>
            <a:fld id="{B6F15528-21DE-4FAA-801E-634DDDAF4B2B}" type="slidenum">
              <a:rPr lang="en-US" smtClean="0"/>
            </a:fld>
            <a:endParaRPr lang="en-US"/>
          </a:p>
        </p:txBody>
      </p:sp>
      <p:sp>
        <p:nvSpPr>
          <p:cNvPr id="4" name="文本框 3"/>
          <p:cNvSpPr txBox="1"/>
          <p:nvPr/>
        </p:nvSpPr>
        <p:spPr>
          <a:xfrm>
            <a:off x="705287" y="1697794"/>
            <a:ext cx="1467068" cy="677108"/>
          </a:xfrm>
          <a:prstGeom prst="rect">
            <a:avLst/>
          </a:prstGeom>
          <a:noFill/>
        </p:spPr>
        <p:txBody>
          <a:bodyPr wrap="none" rtlCol="0">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cs typeface="华文新魏" pitchFamily="18" charset="0"/>
              </a:rPr>
              <a:t>专用IP地址</a:t>
            </a:r>
            <a:endParaRPr lang="en-US" altLang="zh-CN" sz="2000" dirty="0">
              <a:solidFill>
                <a:srgbClr val="FF0000"/>
              </a:solidFill>
              <a:latin typeface="微软雅黑" panose="020B0503020204020204" pitchFamily="34" charset="-122"/>
              <a:ea typeface="微软雅黑" panose="020B0503020204020204" pitchFamily="34" charset="-122"/>
              <a:cs typeface="华文新魏" pitchFamily="18" charset="0"/>
            </a:endParaRP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762000" y="711200"/>
            <a:ext cx="2166875" cy="687368"/>
          </a:xfrm>
          <a:prstGeom prst="rect">
            <a:avLst/>
          </a:prstGeom>
          <a:noFill/>
        </p:spPr>
        <p:txBody>
          <a:bodyPr wrap="none" lIns="0" tIns="0" rIns="0" rtlCol="0">
            <a:spAutoFit/>
          </a:bodyPr>
          <a:lstStyle/>
          <a:p>
            <a:pPr>
              <a:lnSpc>
                <a:spcPts val="2500"/>
              </a:lnSpc>
            </a:pPr>
            <a:r>
              <a:rPr lang="en-US" altLang="zh-CN" sz="2400" b="1" dirty="0" err="1"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NAT</a:t>
            </a:r>
            <a:r>
              <a:rPr lang="en-US" altLang="zh-CN" sz="2400" dirty="0" err="1" smtClean="0">
                <a:solidFill>
                  <a:srgbClr val="CC0000"/>
                </a:solidFill>
                <a:latin typeface="黑体" panose="02010609060101010101" pitchFamily="2" charset="-122"/>
                <a:ea typeface="黑体" panose="02010609060101010101" pitchFamily="2" charset="-122"/>
                <a:cs typeface="楷体_GB2312" pitchFamily="18" charset="0"/>
              </a:rPr>
              <a:t>的工作原理</a:t>
            </a:r>
            <a:endParaRPr lang="en-US" altLang="zh-CN" sz="2400" dirty="0" smtClean="0">
              <a:solidFill>
                <a:srgbClr val="CC0000"/>
              </a:solidFill>
              <a:latin typeface="黑体" panose="02010609060101010101" pitchFamily="2" charset="-122"/>
              <a:ea typeface="黑体" panose="02010609060101010101" pitchFamily="2" charset="-122"/>
              <a:cs typeface="楷体_GB2312" pitchFamily="18" charset="0"/>
            </a:endParaRPr>
          </a:p>
          <a:p>
            <a:pPr defTabSz="0">
              <a:lnSpc>
                <a:spcPts val="2500"/>
              </a:lnSpc>
            </a:pPr>
            <a:endParaRPr lang="en-US" altLang="zh-CN" sz="2100" u="sng" dirty="0" smtClean="0">
              <a:solidFill>
                <a:srgbClr val="CC0000"/>
              </a:solidFill>
              <a:latin typeface="黑体" panose="02010609060101010101" pitchFamily="2" charset="-122"/>
              <a:ea typeface="黑体" panose="02010609060101010101" pitchFamily="2" charset="-122"/>
              <a:cs typeface="楷体_GB2312"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3790950"/>
            <a:ext cx="8610600" cy="2133600"/>
          </a:xfrm>
          <a:prstGeom prst="rect">
            <a:avLst/>
          </a:prstGeom>
        </p:spPr>
      </p:pic>
      <p:graphicFrame>
        <p:nvGraphicFramePr>
          <p:cNvPr id="5" name="表格 4"/>
          <p:cNvGraphicFramePr>
            <a:graphicFrameLocks noGrp="1"/>
          </p:cNvGraphicFramePr>
          <p:nvPr/>
        </p:nvGraphicFramePr>
        <p:xfrm>
          <a:off x="1663700" y="1951990"/>
          <a:ext cx="6079068" cy="1381760"/>
        </p:xfrm>
        <a:graphic>
          <a:graphicData uri="http://schemas.openxmlformats.org/drawingml/2006/table">
            <a:tbl>
              <a:tblPr firstRow="1" bandRow="1">
                <a:tableStyleId>{5C22544A-7EE6-4342-B048-85BDC9FD1C3A}</a:tableStyleId>
              </a:tblPr>
              <a:tblGrid>
                <a:gridCol w="3039534"/>
                <a:gridCol w="3039534"/>
              </a:tblGrid>
              <a:tr h="370840">
                <a:tc>
                  <a:txBody>
                    <a:bodyPr/>
                    <a:lstStyle/>
                    <a:p>
                      <a:pPr algn="ctr"/>
                      <a:r>
                        <a:rPr lang="zh-CN" altLang="en-US" dirty="0" smtClean="0"/>
                        <a:t>旧的</a:t>
                      </a:r>
                      <a:r>
                        <a:rPr lang="en-US" altLang="zh-CN" dirty="0" smtClean="0"/>
                        <a:t>IP</a:t>
                      </a:r>
                      <a:r>
                        <a:rPr lang="zh-CN" altLang="en-US" dirty="0" smtClean="0"/>
                        <a:t>地址和端口号</a:t>
                      </a:r>
                      <a:endParaRPr lang="zh-CN" altLang="en-US" dirty="0"/>
                    </a:p>
                  </a:txBody>
                  <a:tcPr/>
                </a:tc>
                <a:tc>
                  <a:txBody>
                    <a:bodyPr/>
                    <a:lstStyle/>
                    <a:p>
                      <a:pPr algn="ctr"/>
                      <a:r>
                        <a:rPr lang="zh-CN" altLang="en-US" dirty="0" smtClean="0"/>
                        <a:t>新的</a:t>
                      </a:r>
                      <a:r>
                        <a:rPr lang="en-US" altLang="zh-CN" dirty="0" smtClean="0"/>
                        <a:t>IP</a:t>
                      </a:r>
                      <a:r>
                        <a:rPr lang="zh-CN" altLang="en-US" dirty="0" smtClean="0"/>
                        <a:t>地址和端口号</a:t>
                      </a:r>
                      <a:endParaRPr lang="zh-CN" altLang="en-US" dirty="0"/>
                    </a:p>
                  </a:txBody>
                  <a:tcPr/>
                </a:tc>
              </a:tr>
              <a:tr h="370840">
                <a:tc>
                  <a:txBody>
                    <a:bodyPr/>
                    <a:lstStyle/>
                    <a:p>
                      <a:pPr algn="ctr"/>
                      <a:r>
                        <a:rPr lang="en-US" altLang="zh-CN" dirty="0" smtClean="0"/>
                        <a:t>192.168.0.100</a:t>
                      </a:r>
                      <a:r>
                        <a:rPr lang="zh-CN" altLang="en-US" dirty="0" smtClean="0"/>
                        <a:t>：</a:t>
                      </a:r>
                      <a:r>
                        <a:rPr lang="en-US" altLang="zh-CN" dirty="0" smtClean="0"/>
                        <a:t>3000</a:t>
                      </a:r>
                      <a:endParaRPr lang="zh-CN" altLang="en-US" dirty="0"/>
                    </a:p>
                  </a:txBody>
                  <a:tcPr/>
                </a:tc>
                <a:tc>
                  <a:txBody>
                    <a:bodyPr/>
                    <a:lstStyle/>
                    <a:p>
                      <a:pPr algn="ctr"/>
                      <a:r>
                        <a:rPr lang="en-US" altLang="zh-CN" dirty="0" smtClean="0"/>
                        <a:t>128.238.60.1:4001</a:t>
                      </a:r>
                      <a:endParaRPr lang="zh-CN" altLang="en-US"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smtClean="0"/>
                        <a:t>192.168.0.101</a:t>
                      </a:r>
                      <a:r>
                        <a:rPr lang="zh-CN" altLang="en-US" dirty="0" smtClean="0"/>
                        <a:t>：</a:t>
                      </a:r>
                      <a:r>
                        <a:rPr lang="en-US" altLang="zh-CN" dirty="0" smtClean="0"/>
                        <a:t>3001</a:t>
                      </a:r>
                      <a:endParaRPr lang="zh-CN" altLang="en-US" dirty="0" smtClean="0"/>
                    </a:p>
                    <a:p>
                      <a:pPr algn="ctr"/>
                      <a:r>
                        <a:rPr lang="en-US" altLang="zh-CN" dirty="0" smtClean="0"/>
                        <a:t>…</a:t>
                      </a:r>
                      <a:endParaRPr lang="zh-CN" altLang="en-US" dirty="0"/>
                    </a:p>
                  </a:txBody>
                  <a:tcPr/>
                </a:tc>
                <a:tc>
                  <a:txBody>
                    <a:bodyPr/>
                    <a:lstStyle/>
                    <a:p>
                      <a:pPr algn="ctr"/>
                      <a:r>
                        <a:rPr lang="en-US" altLang="zh-CN" dirty="0" smtClean="0"/>
                        <a:t>128.238.60.1:4002</a:t>
                      </a:r>
                      <a:endParaRPr lang="en-US" altLang="zh-CN" dirty="0" smtClean="0"/>
                    </a:p>
                    <a:p>
                      <a:pPr algn="ctr"/>
                      <a:r>
                        <a:rPr lang="en-US" altLang="zh-CN" dirty="0" smtClean="0"/>
                        <a:t>…</a:t>
                      </a:r>
                      <a:endParaRPr lang="zh-CN" altLang="en-US" dirty="0"/>
                    </a:p>
                  </a:txBody>
                  <a:tcPr/>
                </a:tc>
              </a:tr>
            </a:tbl>
          </a:graphicData>
        </a:graphic>
      </p:graphicFrame>
      <p:sp>
        <p:nvSpPr>
          <p:cNvPr id="6" name="文本框 5"/>
          <p:cNvSpPr txBox="1"/>
          <p:nvPr/>
        </p:nvSpPr>
        <p:spPr>
          <a:xfrm>
            <a:off x="4102100" y="1398568"/>
            <a:ext cx="1253485" cy="369332"/>
          </a:xfrm>
          <a:prstGeom prst="rect">
            <a:avLst/>
          </a:prstGeom>
          <a:noFill/>
        </p:spPr>
        <p:txBody>
          <a:bodyPr wrap="none" rtlCol="0">
            <a:spAutoFit/>
          </a:bodyPr>
          <a:lstStyle/>
          <a:p>
            <a:r>
              <a:rPr lang="en-US" altLang="zh-CN" dirty="0" smtClean="0"/>
              <a:t>NAT</a:t>
            </a:r>
            <a:r>
              <a:rPr lang="zh-CN" altLang="en-US" dirty="0" smtClean="0"/>
              <a:t>转换表</a:t>
            </a:r>
            <a:endParaRPr lang="zh-CN" altLang="en-US" dirty="0"/>
          </a:p>
        </p:txBody>
      </p:sp>
      <p:sp>
        <p:nvSpPr>
          <p:cNvPr id="8" name="文本框 7"/>
          <p:cNvSpPr txBox="1"/>
          <p:nvPr/>
        </p:nvSpPr>
        <p:spPr>
          <a:xfrm>
            <a:off x="7835900" y="5314950"/>
            <a:ext cx="1176925" cy="369332"/>
          </a:xfrm>
          <a:prstGeom prst="rect">
            <a:avLst/>
          </a:prstGeom>
          <a:noFill/>
        </p:spPr>
        <p:txBody>
          <a:bodyPr wrap="none" rtlCol="0">
            <a:spAutoFit/>
          </a:bodyPr>
          <a:lstStyle/>
          <a:p>
            <a:r>
              <a:rPr lang="en-US" altLang="zh-CN" dirty="0" smtClean="0"/>
              <a:t>213.18.2.4</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140340" y="2400109"/>
            <a:ext cx="1041653" cy="181355"/>
          </a:xfrm>
          <a:custGeom>
            <a:avLst/>
            <a:gdLst>
              <a:gd name="connsiteX0" fmla="*/ 0 w 1041653"/>
              <a:gd name="connsiteY0" fmla="*/ 0 h 181355"/>
              <a:gd name="connsiteX1" fmla="*/ 0 w 1041653"/>
              <a:gd name="connsiteY1" fmla="*/ 181355 h 181355"/>
              <a:gd name="connsiteX2" fmla="*/ 1041653 w 1041653"/>
              <a:gd name="connsiteY2" fmla="*/ 181355 h 181355"/>
              <a:gd name="connsiteX3" fmla="*/ 1041653 w 1041653"/>
              <a:gd name="connsiteY3" fmla="*/ 0 h 181355"/>
              <a:gd name="connsiteX4" fmla="*/ 0 w 1041653"/>
              <a:gd name="connsiteY4" fmla="*/ 0 h 1813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41653" h="181355">
                <a:moveTo>
                  <a:pt x="0" y="0"/>
                </a:moveTo>
                <a:lnTo>
                  <a:pt x="0" y="181355"/>
                </a:lnTo>
                <a:lnTo>
                  <a:pt x="1041653" y="181355"/>
                </a:lnTo>
                <a:lnTo>
                  <a:pt x="1041653"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4043566" y="2295715"/>
            <a:ext cx="1271777" cy="394715"/>
          </a:xfrm>
          <a:custGeom>
            <a:avLst/>
            <a:gdLst>
              <a:gd name="connsiteX0" fmla="*/ 0 w 1271777"/>
              <a:gd name="connsiteY0" fmla="*/ 0 h 394715"/>
              <a:gd name="connsiteX1" fmla="*/ 0 w 1271777"/>
              <a:gd name="connsiteY1" fmla="*/ 394715 h 394715"/>
              <a:gd name="connsiteX2" fmla="*/ 1271777 w 1271777"/>
              <a:gd name="connsiteY2" fmla="*/ 394715 h 394715"/>
              <a:gd name="connsiteX3" fmla="*/ 1271777 w 1271777"/>
              <a:gd name="connsiteY3" fmla="*/ 0 h 394715"/>
              <a:gd name="connsiteX4" fmla="*/ 0 w 1271777"/>
              <a:gd name="connsiteY4" fmla="*/ 0 h 39471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71777" h="394715">
                <a:moveTo>
                  <a:pt x="0" y="0"/>
                </a:moveTo>
                <a:lnTo>
                  <a:pt x="0" y="394715"/>
                </a:lnTo>
                <a:lnTo>
                  <a:pt x="1271777" y="394715"/>
                </a:lnTo>
                <a:lnTo>
                  <a:pt x="1271777"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824110" y="3505009"/>
            <a:ext cx="966978" cy="172973"/>
          </a:xfrm>
          <a:custGeom>
            <a:avLst/>
            <a:gdLst>
              <a:gd name="connsiteX0" fmla="*/ 0 w 966978"/>
              <a:gd name="connsiteY0" fmla="*/ 0 h 172973"/>
              <a:gd name="connsiteX1" fmla="*/ 0 w 966978"/>
              <a:gd name="connsiteY1" fmla="*/ 172973 h 172973"/>
              <a:gd name="connsiteX2" fmla="*/ 966977 w 966978"/>
              <a:gd name="connsiteY2" fmla="*/ 172973 h 172973"/>
              <a:gd name="connsiteX3" fmla="*/ 966977 w 966978"/>
              <a:gd name="connsiteY3" fmla="*/ 0 h 172973"/>
              <a:gd name="connsiteX4" fmla="*/ 0 w 966978"/>
              <a:gd name="connsiteY4" fmla="*/ 0 h 1729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6978" h="172973">
                <a:moveTo>
                  <a:pt x="0" y="0"/>
                </a:moveTo>
                <a:lnTo>
                  <a:pt x="0" y="172973"/>
                </a:lnTo>
                <a:lnTo>
                  <a:pt x="966977" y="172973"/>
                </a:lnTo>
                <a:lnTo>
                  <a:pt x="966977"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700666" y="3373184"/>
            <a:ext cx="1254251" cy="397001"/>
          </a:xfrm>
          <a:custGeom>
            <a:avLst/>
            <a:gdLst>
              <a:gd name="connsiteX0" fmla="*/ 0 w 1254251"/>
              <a:gd name="connsiteY0" fmla="*/ 0 h 397001"/>
              <a:gd name="connsiteX1" fmla="*/ 0 w 1254251"/>
              <a:gd name="connsiteY1" fmla="*/ 397001 h 397001"/>
              <a:gd name="connsiteX2" fmla="*/ 1254251 w 1254251"/>
              <a:gd name="connsiteY2" fmla="*/ 397001 h 397001"/>
              <a:gd name="connsiteX3" fmla="*/ 1254251 w 1254251"/>
              <a:gd name="connsiteY3" fmla="*/ 0 h 397001"/>
              <a:gd name="connsiteX4" fmla="*/ 0 w 1254251"/>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54251" h="397001">
                <a:moveTo>
                  <a:pt x="0" y="0"/>
                </a:moveTo>
                <a:lnTo>
                  <a:pt x="0" y="397001"/>
                </a:lnTo>
                <a:lnTo>
                  <a:pt x="1254251" y="397001"/>
                </a:lnTo>
                <a:lnTo>
                  <a:pt x="125425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3883546" y="4492562"/>
            <a:ext cx="820673" cy="182117"/>
          </a:xfrm>
          <a:custGeom>
            <a:avLst/>
            <a:gdLst>
              <a:gd name="connsiteX0" fmla="*/ 0 w 820673"/>
              <a:gd name="connsiteY0" fmla="*/ 0 h 182117"/>
              <a:gd name="connsiteX1" fmla="*/ 0 w 820673"/>
              <a:gd name="connsiteY1" fmla="*/ 182117 h 182117"/>
              <a:gd name="connsiteX2" fmla="*/ 820673 w 820673"/>
              <a:gd name="connsiteY2" fmla="*/ 182117 h 182117"/>
              <a:gd name="connsiteX3" fmla="*/ 820673 w 820673"/>
              <a:gd name="connsiteY3" fmla="*/ 0 h 182117"/>
              <a:gd name="connsiteX4" fmla="*/ 0 w 820673"/>
              <a:gd name="connsiteY4" fmla="*/ 0 h 1821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0673" h="182117">
                <a:moveTo>
                  <a:pt x="0" y="0"/>
                </a:moveTo>
                <a:lnTo>
                  <a:pt x="0" y="182117"/>
                </a:lnTo>
                <a:lnTo>
                  <a:pt x="820673" y="182117"/>
                </a:lnTo>
                <a:lnTo>
                  <a:pt x="820673"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3786010" y="4346258"/>
            <a:ext cx="1072133" cy="395477"/>
          </a:xfrm>
          <a:custGeom>
            <a:avLst/>
            <a:gdLst>
              <a:gd name="connsiteX0" fmla="*/ 0 w 1072133"/>
              <a:gd name="connsiteY0" fmla="*/ 0 h 395477"/>
              <a:gd name="connsiteX1" fmla="*/ 0 w 1072133"/>
              <a:gd name="connsiteY1" fmla="*/ 395477 h 395477"/>
              <a:gd name="connsiteX2" fmla="*/ 1072133 w 1072133"/>
              <a:gd name="connsiteY2" fmla="*/ 395477 h 395477"/>
              <a:gd name="connsiteX3" fmla="*/ 1072133 w 1072133"/>
              <a:gd name="connsiteY3" fmla="*/ 0 h 395477"/>
              <a:gd name="connsiteX4" fmla="*/ 0 w 1072133"/>
              <a:gd name="connsiteY4" fmla="*/ 0 h 3954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2133" h="395477">
                <a:moveTo>
                  <a:pt x="0" y="0"/>
                </a:moveTo>
                <a:lnTo>
                  <a:pt x="0" y="395477"/>
                </a:lnTo>
                <a:lnTo>
                  <a:pt x="1072133" y="395477"/>
                </a:lnTo>
                <a:lnTo>
                  <a:pt x="1072133"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384437" y="3438462"/>
            <a:ext cx="22225" cy="418846"/>
          </a:xfrm>
          <a:custGeom>
            <a:avLst/>
            <a:gdLst>
              <a:gd name="connsiteX0" fmla="*/ 6350 w 22225"/>
              <a:gd name="connsiteY0" fmla="*/ 6350 h 418846"/>
              <a:gd name="connsiteX1" fmla="*/ 6350 w 22225"/>
              <a:gd name="connsiteY1" fmla="*/ 412496 h 418846"/>
            </a:gdLst>
            <a:ahLst/>
            <a:cxnLst>
              <a:cxn ang="0">
                <a:pos x="connsiteX0" y="connsiteY0"/>
              </a:cxn>
              <a:cxn ang="1">
                <a:pos x="connsiteX1" y="connsiteY1"/>
              </a:cxn>
            </a:cxnLst>
            <a:rect l="l" t="t" r="r" b="b"/>
            <a:pathLst>
              <a:path w="22225" h="418846">
                <a:moveTo>
                  <a:pt x="6350" y="6350"/>
                </a:moveTo>
                <a:lnTo>
                  <a:pt x="6350" y="412496"/>
                </a:lnTo>
              </a:path>
            </a:pathLst>
          </a:custGeom>
          <a:ln w="12700">
            <a:solidFill>
              <a:srgbClr val="000000">
                <a:alpha val="10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6204344" y="3438462"/>
            <a:ext cx="22225" cy="418846"/>
          </a:xfrm>
          <a:custGeom>
            <a:avLst/>
            <a:gdLst>
              <a:gd name="connsiteX0" fmla="*/ 6350 w 22225"/>
              <a:gd name="connsiteY0" fmla="*/ 6350 h 418846"/>
              <a:gd name="connsiteX1" fmla="*/ 6350 w 22225"/>
              <a:gd name="connsiteY1" fmla="*/ 412496 h 418846"/>
            </a:gdLst>
            <a:ahLst/>
            <a:cxnLst>
              <a:cxn ang="0">
                <a:pos x="connsiteX0" y="connsiteY0"/>
              </a:cxn>
              <a:cxn ang="1">
                <a:pos x="connsiteX1" y="connsiteY1"/>
              </a:cxn>
            </a:cxnLst>
            <a:rect l="l" t="t" r="r" b="b"/>
            <a:pathLst>
              <a:path w="22225" h="418846">
                <a:moveTo>
                  <a:pt x="6350" y="6350"/>
                </a:moveTo>
                <a:lnTo>
                  <a:pt x="6350" y="412496"/>
                </a:lnTo>
              </a:path>
            </a:pathLst>
          </a:custGeom>
          <a:ln w="12700">
            <a:solidFill>
              <a:srgbClr val="000000">
                <a:alpha val="10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070237" y="2312988"/>
            <a:ext cx="25654" cy="571246"/>
          </a:xfrm>
          <a:custGeom>
            <a:avLst/>
            <a:gdLst>
              <a:gd name="connsiteX0" fmla="*/ 6350 w 25654"/>
              <a:gd name="connsiteY0" fmla="*/ 6350 h 571246"/>
              <a:gd name="connsiteX1" fmla="*/ 19304 w 25654"/>
              <a:gd name="connsiteY1" fmla="*/ 564896 h 571246"/>
            </a:gdLst>
            <a:ahLst/>
            <a:cxnLst>
              <a:cxn ang="0">
                <a:pos x="connsiteX0" y="connsiteY0"/>
              </a:cxn>
              <a:cxn ang="1">
                <a:pos x="connsiteX1" y="connsiteY1"/>
              </a:cxn>
            </a:cxnLst>
            <a:rect l="l" t="t" r="r" b="b"/>
            <a:pathLst>
              <a:path w="25654" h="571246">
                <a:moveTo>
                  <a:pt x="6350" y="6350"/>
                </a:moveTo>
                <a:lnTo>
                  <a:pt x="19304" y="564896"/>
                </a:lnTo>
              </a:path>
            </a:pathLst>
          </a:custGeom>
          <a:ln w="12700">
            <a:solidFill>
              <a:srgbClr val="000000">
                <a:alpha val="10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6204344" y="2312988"/>
            <a:ext cx="22225" cy="571246"/>
          </a:xfrm>
          <a:custGeom>
            <a:avLst/>
            <a:gdLst>
              <a:gd name="connsiteX0" fmla="*/ 6350 w 22225"/>
              <a:gd name="connsiteY0" fmla="*/ 6350 h 571246"/>
              <a:gd name="connsiteX1" fmla="*/ 6350 w 22225"/>
              <a:gd name="connsiteY1" fmla="*/ 564896 h 571246"/>
            </a:gdLst>
            <a:ahLst/>
            <a:cxnLst>
              <a:cxn ang="0">
                <a:pos x="connsiteX0" y="connsiteY0"/>
              </a:cxn>
              <a:cxn ang="1">
                <a:pos x="connsiteX1" y="connsiteY1"/>
              </a:cxn>
            </a:cxnLst>
            <a:rect l="l" t="t" r="r" b="b"/>
            <a:pathLst>
              <a:path w="22225" h="571246">
                <a:moveTo>
                  <a:pt x="6350" y="6350"/>
                </a:moveTo>
                <a:lnTo>
                  <a:pt x="6350" y="564896"/>
                </a:lnTo>
              </a:path>
            </a:pathLst>
          </a:custGeom>
          <a:ln w="12700">
            <a:solidFill>
              <a:srgbClr val="000000">
                <a:alpha val="10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6562929" y="3611118"/>
            <a:ext cx="2332101" cy="57150"/>
          </a:xfrm>
          <a:custGeom>
            <a:avLst/>
            <a:gdLst>
              <a:gd name="connsiteX0" fmla="*/ 14287 w 2332101"/>
              <a:gd name="connsiteY0" fmla="*/ 14287 h 57150"/>
              <a:gd name="connsiteX1" fmla="*/ 2317813 w 2332101"/>
              <a:gd name="connsiteY1" fmla="*/ 14287 h 57150"/>
            </a:gdLst>
            <a:ahLst/>
            <a:cxnLst>
              <a:cxn ang="0">
                <a:pos x="connsiteX0" y="connsiteY0"/>
              </a:cxn>
              <a:cxn ang="1">
                <a:pos x="connsiteX1" y="connsiteY1"/>
              </a:cxn>
            </a:cxnLst>
            <a:rect l="l" t="t" r="r" b="b"/>
            <a:pathLst>
              <a:path w="2332101" h="57150">
                <a:moveTo>
                  <a:pt x="14287" y="14287"/>
                </a:moveTo>
                <a:lnTo>
                  <a:pt x="2317813" y="14287"/>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76587" y="1824038"/>
            <a:ext cx="3134106" cy="486918"/>
          </a:xfrm>
          <a:custGeom>
            <a:avLst/>
            <a:gdLst>
              <a:gd name="connsiteX0" fmla="*/ 0 w 3134106"/>
              <a:gd name="connsiteY0" fmla="*/ 0 h 486918"/>
              <a:gd name="connsiteX1" fmla="*/ 0 w 3134106"/>
              <a:gd name="connsiteY1" fmla="*/ 486918 h 486918"/>
              <a:gd name="connsiteX2" fmla="*/ 3134106 w 3134106"/>
              <a:gd name="connsiteY2" fmla="*/ 486918 h 486918"/>
              <a:gd name="connsiteX3" fmla="*/ 3134106 w 3134106"/>
              <a:gd name="connsiteY3" fmla="*/ 0 h 486918"/>
              <a:gd name="connsiteX4" fmla="*/ 0 w 3134106"/>
              <a:gd name="connsiteY4" fmla="*/ 0 h 48691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34106" h="486918">
                <a:moveTo>
                  <a:pt x="0" y="0"/>
                </a:moveTo>
                <a:lnTo>
                  <a:pt x="0" y="486918"/>
                </a:lnTo>
                <a:lnTo>
                  <a:pt x="3134106" y="486918"/>
                </a:lnTo>
                <a:lnTo>
                  <a:pt x="3134106" y="0"/>
                </a:lnTo>
                <a:lnTo>
                  <a:pt x="0" y="0"/>
                </a:lnTo>
              </a:path>
            </a:pathLst>
          </a:custGeom>
          <a:solidFill>
            <a:srgbClr val="66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2300" y="1809750"/>
            <a:ext cx="3162681" cy="515493"/>
          </a:xfrm>
          <a:custGeom>
            <a:avLst/>
            <a:gdLst>
              <a:gd name="connsiteX0" fmla="*/ 14287 w 3162681"/>
              <a:gd name="connsiteY0" fmla="*/ 14287 h 515493"/>
              <a:gd name="connsiteX1" fmla="*/ 14287 w 3162681"/>
              <a:gd name="connsiteY1" fmla="*/ 501205 h 515493"/>
              <a:gd name="connsiteX2" fmla="*/ 3148393 w 3162681"/>
              <a:gd name="connsiteY2" fmla="*/ 501205 h 515493"/>
              <a:gd name="connsiteX3" fmla="*/ 3148393 w 3162681"/>
              <a:gd name="connsiteY3" fmla="*/ 14287 h 515493"/>
              <a:gd name="connsiteX4" fmla="*/ 14287 w 3162681"/>
              <a:gd name="connsiteY4" fmla="*/ 14287 h 51549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2681" h="515493">
                <a:moveTo>
                  <a:pt x="14287" y="14287"/>
                </a:moveTo>
                <a:lnTo>
                  <a:pt x="14287" y="501205"/>
                </a:lnTo>
                <a:lnTo>
                  <a:pt x="3148393" y="501205"/>
                </a:lnTo>
                <a:lnTo>
                  <a:pt x="314839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752862" y="1814513"/>
            <a:ext cx="38100" cy="505967"/>
          </a:xfrm>
          <a:custGeom>
            <a:avLst/>
            <a:gdLst>
              <a:gd name="connsiteX0" fmla="*/ 9525 w 38100"/>
              <a:gd name="connsiteY0" fmla="*/ 9525 h 505967"/>
              <a:gd name="connsiteX1" fmla="*/ 9525 w 38100"/>
              <a:gd name="connsiteY1" fmla="*/ 496442 h 505967"/>
            </a:gdLst>
            <a:ahLst/>
            <a:cxnLst>
              <a:cxn ang="0">
                <a:pos x="connsiteX0" y="connsiteY0"/>
              </a:cxn>
              <a:cxn ang="1">
                <a:pos x="connsiteX1" y="connsiteY1"/>
              </a:cxn>
            </a:cxnLst>
            <a:rect l="l" t="t" r="r" b="b"/>
            <a:pathLst>
              <a:path w="38100" h="505967">
                <a:moveTo>
                  <a:pt x="9525" y="9525"/>
                </a:moveTo>
                <a:lnTo>
                  <a:pt x="9525" y="49644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2390787" y="2877884"/>
            <a:ext cx="3819906" cy="487680"/>
          </a:xfrm>
          <a:custGeom>
            <a:avLst/>
            <a:gdLst>
              <a:gd name="connsiteX0" fmla="*/ 0 w 3819906"/>
              <a:gd name="connsiteY0" fmla="*/ 0 h 487680"/>
              <a:gd name="connsiteX1" fmla="*/ 0 w 3819906"/>
              <a:gd name="connsiteY1" fmla="*/ 487680 h 487680"/>
              <a:gd name="connsiteX2" fmla="*/ 3819906 w 3819906"/>
              <a:gd name="connsiteY2" fmla="*/ 487680 h 487680"/>
              <a:gd name="connsiteX3" fmla="*/ 3819906 w 3819906"/>
              <a:gd name="connsiteY3" fmla="*/ 0 h 487680"/>
              <a:gd name="connsiteX4" fmla="*/ 0 w 3819906"/>
              <a:gd name="connsiteY4" fmla="*/ 0 h 4876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19906" h="487680">
                <a:moveTo>
                  <a:pt x="0" y="0"/>
                </a:moveTo>
                <a:lnTo>
                  <a:pt x="0" y="487680"/>
                </a:lnTo>
                <a:lnTo>
                  <a:pt x="3819906" y="487680"/>
                </a:lnTo>
                <a:lnTo>
                  <a:pt x="381990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2376500" y="2863596"/>
            <a:ext cx="3848481" cy="516255"/>
          </a:xfrm>
          <a:custGeom>
            <a:avLst/>
            <a:gdLst>
              <a:gd name="connsiteX0" fmla="*/ 14287 w 3848481"/>
              <a:gd name="connsiteY0" fmla="*/ 14287 h 516255"/>
              <a:gd name="connsiteX1" fmla="*/ 14287 w 3848481"/>
              <a:gd name="connsiteY1" fmla="*/ 501967 h 516255"/>
              <a:gd name="connsiteX2" fmla="*/ 3834193 w 3848481"/>
              <a:gd name="connsiteY2" fmla="*/ 501967 h 516255"/>
              <a:gd name="connsiteX3" fmla="*/ 3834193 w 3848481"/>
              <a:gd name="connsiteY3" fmla="*/ 14287 h 516255"/>
              <a:gd name="connsiteX4" fmla="*/ 14287 w 3848481"/>
              <a:gd name="connsiteY4" fmla="*/ 14287 h 5162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48481" h="516255">
                <a:moveTo>
                  <a:pt x="14287" y="14287"/>
                </a:moveTo>
                <a:lnTo>
                  <a:pt x="14287" y="501967"/>
                </a:lnTo>
                <a:lnTo>
                  <a:pt x="3834193" y="501967"/>
                </a:lnTo>
                <a:lnTo>
                  <a:pt x="383419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3067062" y="2868359"/>
            <a:ext cx="38100" cy="506729"/>
          </a:xfrm>
          <a:custGeom>
            <a:avLst/>
            <a:gdLst>
              <a:gd name="connsiteX0" fmla="*/ 9525 w 38100"/>
              <a:gd name="connsiteY0" fmla="*/ 9525 h 506729"/>
              <a:gd name="connsiteX1" fmla="*/ 9525 w 38100"/>
              <a:gd name="connsiteY1" fmla="*/ 497204 h 506729"/>
            </a:gdLst>
            <a:ahLst/>
            <a:cxnLst>
              <a:cxn ang="0">
                <a:pos x="connsiteX0" y="connsiteY0"/>
              </a:cxn>
              <a:cxn ang="1">
                <a:pos x="connsiteX1" y="connsiteY1"/>
              </a:cxn>
            </a:cxnLst>
            <a:rect l="l" t="t" r="r" b="b"/>
            <a:pathLst>
              <a:path w="38100" h="506729">
                <a:moveTo>
                  <a:pt x="9525" y="9525"/>
                </a:moveTo>
                <a:lnTo>
                  <a:pt x="9525" y="4972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716417" y="3881438"/>
            <a:ext cx="684276" cy="457200"/>
          </a:xfrm>
          <a:custGeom>
            <a:avLst/>
            <a:gdLst>
              <a:gd name="connsiteX0" fmla="*/ 0 w 684276"/>
              <a:gd name="connsiteY0" fmla="*/ 0 h 457200"/>
              <a:gd name="connsiteX1" fmla="*/ 0 w 684276"/>
              <a:gd name="connsiteY1" fmla="*/ 457200 h 457200"/>
              <a:gd name="connsiteX2" fmla="*/ 684276 w 684276"/>
              <a:gd name="connsiteY2" fmla="*/ 457200 h 457200"/>
              <a:gd name="connsiteX3" fmla="*/ 684276 w 684276"/>
              <a:gd name="connsiteY3" fmla="*/ 0 h 457200"/>
              <a:gd name="connsiteX4" fmla="*/ 0 w 68427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4276" h="457200">
                <a:moveTo>
                  <a:pt x="0" y="0"/>
                </a:moveTo>
                <a:lnTo>
                  <a:pt x="0" y="457200"/>
                </a:lnTo>
                <a:lnTo>
                  <a:pt x="684276" y="457200"/>
                </a:lnTo>
                <a:lnTo>
                  <a:pt x="684276" y="0"/>
                </a:lnTo>
                <a:lnTo>
                  <a:pt x="0" y="0"/>
                </a:lnTo>
              </a:path>
            </a:pathLst>
          </a:custGeom>
          <a:solidFill>
            <a:srgbClr val="EAEA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706511" y="3850958"/>
            <a:ext cx="5189982" cy="487679"/>
          </a:xfrm>
          <a:custGeom>
            <a:avLst/>
            <a:gdLst>
              <a:gd name="connsiteX0" fmla="*/ 0 w 5189982"/>
              <a:gd name="connsiteY0" fmla="*/ 0 h 487679"/>
              <a:gd name="connsiteX1" fmla="*/ 0 w 5189982"/>
              <a:gd name="connsiteY1" fmla="*/ 487679 h 487679"/>
              <a:gd name="connsiteX2" fmla="*/ 5189982 w 5189982"/>
              <a:gd name="connsiteY2" fmla="*/ 487679 h 487679"/>
              <a:gd name="connsiteX3" fmla="*/ 5189982 w 5189982"/>
              <a:gd name="connsiteY3" fmla="*/ 0 h 487679"/>
              <a:gd name="connsiteX4" fmla="*/ 0 w 5189982"/>
              <a:gd name="connsiteY4" fmla="*/ 0 h 487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89982" h="487679">
                <a:moveTo>
                  <a:pt x="0" y="0"/>
                </a:moveTo>
                <a:lnTo>
                  <a:pt x="0" y="487679"/>
                </a:lnTo>
                <a:lnTo>
                  <a:pt x="5189982" y="487679"/>
                </a:lnTo>
                <a:lnTo>
                  <a:pt x="518998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692224" y="3836670"/>
            <a:ext cx="5218557" cy="516254"/>
          </a:xfrm>
          <a:custGeom>
            <a:avLst/>
            <a:gdLst>
              <a:gd name="connsiteX0" fmla="*/ 14287 w 5218557"/>
              <a:gd name="connsiteY0" fmla="*/ 14287 h 516254"/>
              <a:gd name="connsiteX1" fmla="*/ 14287 w 5218557"/>
              <a:gd name="connsiteY1" fmla="*/ 501967 h 516254"/>
              <a:gd name="connsiteX2" fmla="*/ 5204269 w 5218557"/>
              <a:gd name="connsiteY2" fmla="*/ 501967 h 516254"/>
              <a:gd name="connsiteX3" fmla="*/ 5204269 w 5218557"/>
              <a:gd name="connsiteY3" fmla="*/ 14287 h 516254"/>
              <a:gd name="connsiteX4" fmla="*/ 14287 w 5218557"/>
              <a:gd name="connsiteY4" fmla="*/ 14287 h 5162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218557" h="516254">
                <a:moveTo>
                  <a:pt x="14287" y="14287"/>
                </a:moveTo>
                <a:lnTo>
                  <a:pt x="14287" y="501967"/>
                </a:lnTo>
                <a:lnTo>
                  <a:pt x="5204269" y="501967"/>
                </a:lnTo>
                <a:lnTo>
                  <a:pt x="5204269"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2381262" y="3841433"/>
            <a:ext cx="38100" cy="506730"/>
          </a:xfrm>
          <a:custGeom>
            <a:avLst/>
            <a:gdLst>
              <a:gd name="connsiteX0" fmla="*/ 9525 w 38100"/>
              <a:gd name="connsiteY0" fmla="*/ 9525 h 506730"/>
              <a:gd name="connsiteX1" fmla="*/ 9525 w 38100"/>
              <a:gd name="connsiteY1" fmla="*/ 497204 h 506730"/>
            </a:gdLst>
            <a:ahLst/>
            <a:cxnLst>
              <a:cxn ang="0">
                <a:pos x="connsiteX0" y="connsiteY0"/>
              </a:cxn>
              <a:cxn ang="1">
                <a:pos x="connsiteX1" y="connsiteY1"/>
              </a:cxn>
            </a:cxnLst>
            <a:rect l="l" t="t" r="r" b="b"/>
            <a:pathLst>
              <a:path w="38100" h="506730">
                <a:moveTo>
                  <a:pt x="9525" y="9525"/>
                </a:moveTo>
                <a:lnTo>
                  <a:pt x="9525" y="4972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6201169" y="3841433"/>
            <a:ext cx="38100" cy="506730"/>
          </a:xfrm>
          <a:custGeom>
            <a:avLst/>
            <a:gdLst>
              <a:gd name="connsiteX0" fmla="*/ 9525 w 38100"/>
              <a:gd name="connsiteY0" fmla="*/ 9525 h 506730"/>
              <a:gd name="connsiteX1" fmla="*/ 9525 w 38100"/>
              <a:gd name="connsiteY1" fmla="*/ 497204 h 506730"/>
            </a:gdLst>
            <a:ahLst/>
            <a:cxnLst>
              <a:cxn ang="0">
                <a:pos x="connsiteX0" y="connsiteY0"/>
              </a:cxn>
              <a:cxn ang="1">
                <a:pos x="connsiteX1" y="connsiteY1"/>
              </a:cxn>
            </a:cxnLst>
            <a:rect l="l" t="t" r="r" b="b"/>
            <a:pathLst>
              <a:path w="38100" h="506730">
                <a:moveTo>
                  <a:pt x="9525" y="9525"/>
                </a:moveTo>
                <a:lnTo>
                  <a:pt x="9525" y="4972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7656970" y="3633788"/>
            <a:ext cx="294881" cy="568452"/>
          </a:xfrm>
          <a:custGeom>
            <a:avLst/>
            <a:gdLst>
              <a:gd name="connsiteX0" fmla="*/ 0 w 294881"/>
              <a:gd name="connsiteY0" fmla="*/ 326897 h 568452"/>
              <a:gd name="connsiteX1" fmla="*/ 73152 w 294881"/>
              <a:gd name="connsiteY1" fmla="*/ 326897 h 568452"/>
              <a:gd name="connsiteX2" fmla="*/ 73152 w 294881"/>
              <a:gd name="connsiteY2" fmla="*/ 0 h 568452"/>
              <a:gd name="connsiteX3" fmla="*/ 220980 w 294881"/>
              <a:gd name="connsiteY3" fmla="*/ 0 h 568452"/>
              <a:gd name="connsiteX4" fmla="*/ 220980 w 294881"/>
              <a:gd name="connsiteY4" fmla="*/ 326897 h 568452"/>
              <a:gd name="connsiteX5" fmla="*/ 294881 w 294881"/>
              <a:gd name="connsiteY5" fmla="*/ 326897 h 568452"/>
              <a:gd name="connsiteX6" fmla="*/ 147053 w 294881"/>
              <a:gd name="connsiteY6" fmla="*/ 568452 h 568452"/>
              <a:gd name="connsiteX7" fmla="*/ 0 w 294881"/>
              <a:gd name="connsiteY7" fmla="*/ 326897 h 5684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94881" h="568452">
                <a:moveTo>
                  <a:pt x="0" y="326897"/>
                </a:moveTo>
                <a:lnTo>
                  <a:pt x="73152" y="326897"/>
                </a:lnTo>
                <a:lnTo>
                  <a:pt x="73152" y="0"/>
                </a:lnTo>
                <a:lnTo>
                  <a:pt x="220980" y="0"/>
                </a:lnTo>
                <a:lnTo>
                  <a:pt x="220980" y="326897"/>
                </a:lnTo>
                <a:lnTo>
                  <a:pt x="294881" y="326897"/>
                </a:lnTo>
                <a:lnTo>
                  <a:pt x="147053" y="568452"/>
                </a:lnTo>
                <a:lnTo>
                  <a:pt x="0" y="326897"/>
                </a:lnTo>
              </a:path>
            </a:pathLst>
          </a:custGeom>
          <a:solidFill>
            <a:srgbClr val="3333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7650620" y="3627438"/>
            <a:ext cx="307581" cy="581152"/>
          </a:xfrm>
          <a:custGeom>
            <a:avLst/>
            <a:gdLst>
              <a:gd name="connsiteX0" fmla="*/ 6350 w 307581"/>
              <a:gd name="connsiteY0" fmla="*/ 333247 h 581152"/>
              <a:gd name="connsiteX1" fmla="*/ 79502 w 307581"/>
              <a:gd name="connsiteY1" fmla="*/ 333247 h 581152"/>
              <a:gd name="connsiteX2" fmla="*/ 79502 w 307581"/>
              <a:gd name="connsiteY2" fmla="*/ 6350 h 581152"/>
              <a:gd name="connsiteX3" fmla="*/ 227330 w 307581"/>
              <a:gd name="connsiteY3" fmla="*/ 6350 h 581152"/>
              <a:gd name="connsiteX4" fmla="*/ 227330 w 307581"/>
              <a:gd name="connsiteY4" fmla="*/ 333247 h 581152"/>
              <a:gd name="connsiteX5" fmla="*/ 301231 w 307581"/>
              <a:gd name="connsiteY5" fmla="*/ 333247 h 581152"/>
              <a:gd name="connsiteX6" fmla="*/ 153403 w 307581"/>
              <a:gd name="connsiteY6" fmla="*/ 574802 h 581152"/>
              <a:gd name="connsiteX7" fmla="*/ 6350 w 307581"/>
              <a:gd name="connsiteY7" fmla="*/ 333247 h 5811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07581" h="581152">
                <a:moveTo>
                  <a:pt x="6350" y="333247"/>
                </a:moveTo>
                <a:lnTo>
                  <a:pt x="79502" y="333247"/>
                </a:lnTo>
                <a:lnTo>
                  <a:pt x="79502" y="6350"/>
                </a:lnTo>
                <a:lnTo>
                  <a:pt x="227330" y="6350"/>
                </a:lnTo>
                <a:lnTo>
                  <a:pt x="227330" y="333247"/>
                </a:lnTo>
                <a:lnTo>
                  <a:pt x="301231" y="333247"/>
                </a:lnTo>
                <a:lnTo>
                  <a:pt x="153403" y="574802"/>
                </a:lnTo>
                <a:lnTo>
                  <a:pt x="6350" y="33324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301383" y="3211640"/>
            <a:ext cx="1555242" cy="776477"/>
          </a:xfrm>
          <a:custGeom>
            <a:avLst/>
            <a:gdLst>
              <a:gd name="connsiteX0" fmla="*/ 212598 w 1555242"/>
              <a:gd name="connsiteY0" fmla="*/ 0 h 776477"/>
              <a:gd name="connsiteX1" fmla="*/ 0 w 1555242"/>
              <a:gd name="connsiteY1" fmla="*/ 71627 h 776477"/>
              <a:gd name="connsiteX2" fmla="*/ 0 w 1555242"/>
              <a:gd name="connsiteY2" fmla="*/ 361187 h 776477"/>
              <a:gd name="connsiteX3" fmla="*/ 212598 w 1555242"/>
              <a:gd name="connsiteY3" fmla="*/ 432815 h 776477"/>
              <a:gd name="connsiteX4" fmla="*/ 742950 w 1555242"/>
              <a:gd name="connsiteY4" fmla="*/ 432815 h 776477"/>
              <a:gd name="connsiteX5" fmla="*/ 1555242 w 1555242"/>
              <a:gd name="connsiteY5" fmla="*/ 776477 h 776477"/>
              <a:gd name="connsiteX6" fmla="*/ 1061465 w 1555242"/>
              <a:gd name="connsiteY6" fmla="*/ 432815 h 776477"/>
              <a:gd name="connsiteX7" fmla="*/ 1273302 w 1555242"/>
              <a:gd name="connsiteY7" fmla="*/ 361187 h 776477"/>
              <a:gd name="connsiteX8" fmla="*/ 1273302 w 1555242"/>
              <a:gd name="connsiteY8" fmla="*/ 71627 h 776477"/>
              <a:gd name="connsiteX9" fmla="*/ 1061465 w 1555242"/>
              <a:gd name="connsiteY9" fmla="*/ 0 h 776477"/>
              <a:gd name="connsiteX10" fmla="*/ 742950 w 1555242"/>
              <a:gd name="connsiteY10" fmla="*/ 0 h 776477"/>
              <a:gd name="connsiteX11" fmla="*/ 212598 w 1555242"/>
              <a:gd name="connsiteY11" fmla="*/ 0 h 77647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555242" h="776477">
                <a:moveTo>
                  <a:pt x="212598" y="0"/>
                </a:moveTo>
                <a:cubicBezTo>
                  <a:pt x="95250" y="0"/>
                  <a:pt x="0" y="32003"/>
                  <a:pt x="0" y="71627"/>
                </a:cubicBezTo>
                <a:lnTo>
                  <a:pt x="0" y="361187"/>
                </a:lnTo>
                <a:cubicBezTo>
                  <a:pt x="0" y="400811"/>
                  <a:pt x="95250" y="432815"/>
                  <a:pt x="212598" y="432815"/>
                </a:cubicBezTo>
                <a:lnTo>
                  <a:pt x="742950" y="432815"/>
                </a:lnTo>
                <a:lnTo>
                  <a:pt x="1555242" y="776477"/>
                </a:lnTo>
                <a:lnTo>
                  <a:pt x="1061465" y="432815"/>
                </a:lnTo>
                <a:cubicBezTo>
                  <a:pt x="1178814" y="432815"/>
                  <a:pt x="1273302" y="400811"/>
                  <a:pt x="1273302" y="361187"/>
                </a:cubicBezTo>
                <a:lnTo>
                  <a:pt x="1273302" y="71627"/>
                </a:lnTo>
                <a:cubicBezTo>
                  <a:pt x="1273302" y="32003"/>
                  <a:pt x="1178814" y="0"/>
                  <a:pt x="1061465" y="0"/>
                </a:cubicBezTo>
                <a:lnTo>
                  <a:pt x="742950" y="0"/>
                </a:lnTo>
                <a:lnTo>
                  <a:pt x="212598"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276237" y="3185732"/>
            <a:ext cx="1554480" cy="776477"/>
          </a:xfrm>
          <a:custGeom>
            <a:avLst/>
            <a:gdLst>
              <a:gd name="connsiteX0" fmla="*/ 212597 w 1554480"/>
              <a:gd name="connsiteY0" fmla="*/ 0 h 776477"/>
              <a:gd name="connsiteX1" fmla="*/ 0 w 1554480"/>
              <a:gd name="connsiteY1" fmla="*/ 72389 h 776477"/>
              <a:gd name="connsiteX2" fmla="*/ 0 w 1554480"/>
              <a:gd name="connsiteY2" fmla="*/ 361188 h 776477"/>
              <a:gd name="connsiteX3" fmla="*/ 212597 w 1554480"/>
              <a:gd name="connsiteY3" fmla="*/ 433577 h 776477"/>
              <a:gd name="connsiteX4" fmla="*/ 742949 w 1554480"/>
              <a:gd name="connsiteY4" fmla="*/ 433577 h 776477"/>
              <a:gd name="connsiteX5" fmla="*/ 1554480 w 1554480"/>
              <a:gd name="connsiteY5" fmla="*/ 776477 h 776477"/>
              <a:gd name="connsiteX6" fmla="*/ 1060704 w 1554480"/>
              <a:gd name="connsiteY6" fmla="*/ 433577 h 776477"/>
              <a:gd name="connsiteX7" fmla="*/ 1273301 w 1554480"/>
              <a:gd name="connsiteY7" fmla="*/ 361188 h 776477"/>
              <a:gd name="connsiteX8" fmla="*/ 1273301 w 1554480"/>
              <a:gd name="connsiteY8" fmla="*/ 72389 h 776477"/>
              <a:gd name="connsiteX9" fmla="*/ 1060704 w 1554480"/>
              <a:gd name="connsiteY9" fmla="*/ 0 h 776477"/>
              <a:gd name="connsiteX10" fmla="*/ 742949 w 1554480"/>
              <a:gd name="connsiteY10" fmla="*/ 0 h 776477"/>
              <a:gd name="connsiteX11" fmla="*/ 212597 w 1554480"/>
              <a:gd name="connsiteY11" fmla="*/ 0 h 77647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554480" h="776477">
                <a:moveTo>
                  <a:pt x="212597" y="0"/>
                </a:moveTo>
                <a:cubicBezTo>
                  <a:pt x="95250" y="0"/>
                  <a:pt x="0" y="32765"/>
                  <a:pt x="0" y="72389"/>
                </a:cubicBezTo>
                <a:lnTo>
                  <a:pt x="0" y="361188"/>
                </a:lnTo>
                <a:cubicBezTo>
                  <a:pt x="0" y="401573"/>
                  <a:pt x="95250" y="433577"/>
                  <a:pt x="212597" y="433577"/>
                </a:cubicBezTo>
                <a:lnTo>
                  <a:pt x="742949" y="433577"/>
                </a:lnTo>
                <a:lnTo>
                  <a:pt x="1554480" y="776477"/>
                </a:lnTo>
                <a:lnTo>
                  <a:pt x="1060704" y="433577"/>
                </a:lnTo>
                <a:cubicBezTo>
                  <a:pt x="1178051" y="433577"/>
                  <a:pt x="1273301" y="401573"/>
                  <a:pt x="1273301" y="361188"/>
                </a:cubicBezTo>
                <a:lnTo>
                  <a:pt x="1273301" y="72389"/>
                </a:lnTo>
                <a:cubicBezTo>
                  <a:pt x="1273301" y="32765"/>
                  <a:pt x="1178051" y="0"/>
                  <a:pt x="1060704" y="0"/>
                </a:cubicBezTo>
                <a:lnTo>
                  <a:pt x="742949" y="0"/>
                </a:lnTo>
                <a:lnTo>
                  <a:pt x="212597"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269887" y="3179382"/>
            <a:ext cx="1567180" cy="789177"/>
          </a:xfrm>
          <a:custGeom>
            <a:avLst/>
            <a:gdLst>
              <a:gd name="connsiteX0" fmla="*/ 218947 w 1567180"/>
              <a:gd name="connsiteY0" fmla="*/ 6350 h 789177"/>
              <a:gd name="connsiteX1" fmla="*/ 6350 w 1567180"/>
              <a:gd name="connsiteY1" fmla="*/ 78739 h 789177"/>
              <a:gd name="connsiteX2" fmla="*/ 6350 w 1567180"/>
              <a:gd name="connsiteY2" fmla="*/ 367538 h 789177"/>
              <a:gd name="connsiteX3" fmla="*/ 218947 w 1567180"/>
              <a:gd name="connsiteY3" fmla="*/ 439927 h 789177"/>
              <a:gd name="connsiteX4" fmla="*/ 749299 w 1567180"/>
              <a:gd name="connsiteY4" fmla="*/ 439927 h 789177"/>
              <a:gd name="connsiteX5" fmla="*/ 1560830 w 1567180"/>
              <a:gd name="connsiteY5" fmla="*/ 782827 h 789177"/>
              <a:gd name="connsiteX6" fmla="*/ 1067054 w 1567180"/>
              <a:gd name="connsiteY6" fmla="*/ 439927 h 789177"/>
              <a:gd name="connsiteX7" fmla="*/ 1279651 w 1567180"/>
              <a:gd name="connsiteY7" fmla="*/ 367538 h 789177"/>
              <a:gd name="connsiteX8" fmla="*/ 1279651 w 1567180"/>
              <a:gd name="connsiteY8" fmla="*/ 78739 h 789177"/>
              <a:gd name="connsiteX9" fmla="*/ 1067054 w 1567180"/>
              <a:gd name="connsiteY9" fmla="*/ 6350 h 789177"/>
              <a:gd name="connsiteX10" fmla="*/ 749299 w 1567180"/>
              <a:gd name="connsiteY10" fmla="*/ 6350 h 789177"/>
              <a:gd name="connsiteX11" fmla="*/ 218947 w 1567180"/>
              <a:gd name="connsiteY11" fmla="*/ 6350 h 78917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567180" h="789177">
                <a:moveTo>
                  <a:pt x="218947" y="6350"/>
                </a:moveTo>
                <a:cubicBezTo>
                  <a:pt x="101600" y="6350"/>
                  <a:pt x="6350" y="39115"/>
                  <a:pt x="6350" y="78739"/>
                </a:cubicBezTo>
                <a:lnTo>
                  <a:pt x="6350" y="367538"/>
                </a:lnTo>
                <a:cubicBezTo>
                  <a:pt x="6350" y="407923"/>
                  <a:pt x="101600" y="439927"/>
                  <a:pt x="218947" y="439927"/>
                </a:cubicBezTo>
                <a:lnTo>
                  <a:pt x="749299" y="439927"/>
                </a:lnTo>
                <a:lnTo>
                  <a:pt x="1560830" y="782827"/>
                </a:lnTo>
                <a:lnTo>
                  <a:pt x="1067054" y="439927"/>
                </a:lnTo>
                <a:cubicBezTo>
                  <a:pt x="1184401" y="439927"/>
                  <a:pt x="1279651" y="407923"/>
                  <a:pt x="1279651" y="367538"/>
                </a:cubicBezTo>
                <a:lnTo>
                  <a:pt x="1279651" y="78739"/>
                </a:lnTo>
                <a:cubicBezTo>
                  <a:pt x="1279651" y="39115"/>
                  <a:pt x="1184401" y="6350"/>
                  <a:pt x="1067054" y="6350"/>
                </a:cubicBezTo>
                <a:lnTo>
                  <a:pt x="749299" y="6350"/>
                </a:lnTo>
                <a:lnTo>
                  <a:pt x="218947"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7656970" y="3066859"/>
            <a:ext cx="294881" cy="566928"/>
          </a:xfrm>
          <a:custGeom>
            <a:avLst/>
            <a:gdLst>
              <a:gd name="connsiteX0" fmla="*/ 0 w 294881"/>
              <a:gd name="connsiteY0" fmla="*/ 204978 h 566928"/>
              <a:gd name="connsiteX1" fmla="*/ 73152 w 294881"/>
              <a:gd name="connsiteY1" fmla="*/ 204978 h 566928"/>
              <a:gd name="connsiteX2" fmla="*/ 73152 w 294881"/>
              <a:gd name="connsiteY2" fmla="*/ 566928 h 566928"/>
              <a:gd name="connsiteX3" fmla="*/ 220980 w 294881"/>
              <a:gd name="connsiteY3" fmla="*/ 566928 h 566928"/>
              <a:gd name="connsiteX4" fmla="*/ 220980 w 294881"/>
              <a:gd name="connsiteY4" fmla="*/ 204978 h 566928"/>
              <a:gd name="connsiteX5" fmla="*/ 294881 w 294881"/>
              <a:gd name="connsiteY5" fmla="*/ 204978 h 566928"/>
              <a:gd name="connsiteX6" fmla="*/ 147053 w 294881"/>
              <a:gd name="connsiteY6" fmla="*/ 0 h 566928"/>
              <a:gd name="connsiteX7" fmla="*/ 0 w 294881"/>
              <a:gd name="connsiteY7" fmla="*/ 204978 h 5669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94881" h="566928">
                <a:moveTo>
                  <a:pt x="0" y="204978"/>
                </a:moveTo>
                <a:lnTo>
                  <a:pt x="73152" y="204978"/>
                </a:lnTo>
                <a:lnTo>
                  <a:pt x="73152" y="566928"/>
                </a:lnTo>
                <a:lnTo>
                  <a:pt x="220980" y="566928"/>
                </a:lnTo>
                <a:lnTo>
                  <a:pt x="220980" y="204978"/>
                </a:lnTo>
                <a:lnTo>
                  <a:pt x="294881" y="204978"/>
                </a:lnTo>
                <a:lnTo>
                  <a:pt x="147053" y="0"/>
                </a:lnTo>
                <a:lnTo>
                  <a:pt x="0" y="204978"/>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650620" y="3060509"/>
            <a:ext cx="307581" cy="579628"/>
          </a:xfrm>
          <a:custGeom>
            <a:avLst/>
            <a:gdLst>
              <a:gd name="connsiteX0" fmla="*/ 6350 w 307581"/>
              <a:gd name="connsiteY0" fmla="*/ 211328 h 579628"/>
              <a:gd name="connsiteX1" fmla="*/ 79502 w 307581"/>
              <a:gd name="connsiteY1" fmla="*/ 211328 h 579628"/>
              <a:gd name="connsiteX2" fmla="*/ 79502 w 307581"/>
              <a:gd name="connsiteY2" fmla="*/ 573278 h 579628"/>
              <a:gd name="connsiteX3" fmla="*/ 227330 w 307581"/>
              <a:gd name="connsiteY3" fmla="*/ 573278 h 579628"/>
              <a:gd name="connsiteX4" fmla="*/ 227330 w 307581"/>
              <a:gd name="connsiteY4" fmla="*/ 211328 h 579628"/>
              <a:gd name="connsiteX5" fmla="*/ 301231 w 307581"/>
              <a:gd name="connsiteY5" fmla="*/ 211328 h 579628"/>
              <a:gd name="connsiteX6" fmla="*/ 153403 w 307581"/>
              <a:gd name="connsiteY6" fmla="*/ 6350 h 579628"/>
              <a:gd name="connsiteX7" fmla="*/ 6350 w 307581"/>
              <a:gd name="connsiteY7" fmla="*/ 211328 h 5796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07581" h="579628">
                <a:moveTo>
                  <a:pt x="6350" y="211328"/>
                </a:moveTo>
                <a:lnTo>
                  <a:pt x="79502" y="211328"/>
                </a:lnTo>
                <a:lnTo>
                  <a:pt x="79502" y="573278"/>
                </a:lnTo>
                <a:lnTo>
                  <a:pt x="227330" y="573278"/>
                </a:lnTo>
                <a:lnTo>
                  <a:pt x="227330" y="211328"/>
                </a:lnTo>
                <a:lnTo>
                  <a:pt x="301231" y="211328"/>
                </a:lnTo>
                <a:lnTo>
                  <a:pt x="153403" y="6350"/>
                </a:lnTo>
                <a:lnTo>
                  <a:pt x="6350" y="211328"/>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1474863" y="2256854"/>
            <a:ext cx="1268729" cy="722375"/>
          </a:xfrm>
          <a:custGeom>
            <a:avLst/>
            <a:gdLst>
              <a:gd name="connsiteX0" fmla="*/ 172973 w 1268729"/>
              <a:gd name="connsiteY0" fmla="*/ 0 h 722375"/>
              <a:gd name="connsiteX1" fmla="*/ 0 w 1268729"/>
              <a:gd name="connsiteY1" fmla="*/ 67817 h 722375"/>
              <a:gd name="connsiteX2" fmla="*/ 0 w 1268729"/>
              <a:gd name="connsiteY2" fmla="*/ 336041 h 722375"/>
              <a:gd name="connsiteX3" fmla="*/ 172973 w 1268729"/>
              <a:gd name="connsiteY3" fmla="*/ 403859 h 722375"/>
              <a:gd name="connsiteX4" fmla="*/ 605789 w 1268729"/>
              <a:gd name="connsiteY4" fmla="*/ 403859 h 722375"/>
              <a:gd name="connsiteX5" fmla="*/ 1268729 w 1268729"/>
              <a:gd name="connsiteY5" fmla="*/ 722375 h 722375"/>
              <a:gd name="connsiteX6" fmla="*/ 864870 w 1268729"/>
              <a:gd name="connsiteY6" fmla="*/ 403859 h 722375"/>
              <a:gd name="connsiteX7" fmla="*/ 1038606 w 1268729"/>
              <a:gd name="connsiteY7" fmla="*/ 336041 h 722375"/>
              <a:gd name="connsiteX8" fmla="*/ 1038606 w 1268729"/>
              <a:gd name="connsiteY8" fmla="*/ 67817 h 722375"/>
              <a:gd name="connsiteX9" fmla="*/ 864870 w 1268729"/>
              <a:gd name="connsiteY9" fmla="*/ 0 h 722375"/>
              <a:gd name="connsiteX10" fmla="*/ 605789 w 1268729"/>
              <a:gd name="connsiteY10" fmla="*/ 0 h 722375"/>
              <a:gd name="connsiteX11" fmla="*/ 172973 w 1268729"/>
              <a:gd name="connsiteY11" fmla="*/ 0 h 7223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268729" h="722375">
                <a:moveTo>
                  <a:pt x="172973" y="0"/>
                </a:moveTo>
                <a:cubicBezTo>
                  <a:pt x="77723" y="0"/>
                  <a:pt x="0" y="30479"/>
                  <a:pt x="0" y="67817"/>
                </a:cubicBezTo>
                <a:lnTo>
                  <a:pt x="0" y="336041"/>
                </a:lnTo>
                <a:cubicBezTo>
                  <a:pt x="0" y="373379"/>
                  <a:pt x="77723" y="403859"/>
                  <a:pt x="172973" y="403859"/>
                </a:cubicBezTo>
                <a:lnTo>
                  <a:pt x="605789" y="403859"/>
                </a:lnTo>
                <a:lnTo>
                  <a:pt x="1268729" y="722375"/>
                </a:lnTo>
                <a:lnTo>
                  <a:pt x="864870" y="403859"/>
                </a:lnTo>
                <a:cubicBezTo>
                  <a:pt x="960882" y="403859"/>
                  <a:pt x="1038606" y="373379"/>
                  <a:pt x="1038606" y="336041"/>
                </a:cubicBezTo>
                <a:lnTo>
                  <a:pt x="1038606" y="67817"/>
                </a:lnTo>
                <a:cubicBezTo>
                  <a:pt x="1038606" y="30479"/>
                  <a:pt x="960882" y="0"/>
                  <a:pt x="864870" y="0"/>
                </a:cubicBezTo>
                <a:lnTo>
                  <a:pt x="605789" y="0"/>
                </a:lnTo>
                <a:lnTo>
                  <a:pt x="172973"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1449717" y="2231708"/>
            <a:ext cx="1267968" cy="722376"/>
          </a:xfrm>
          <a:custGeom>
            <a:avLst/>
            <a:gdLst>
              <a:gd name="connsiteX0" fmla="*/ 172974 w 1267968"/>
              <a:gd name="connsiteY0" fmla="*/ 0 h 722376"/>
              <a:gd name="connsiteX1" fmla="*/ 0 w 1267968"/>
              <a:gd name="connsiteY1" fmla="*/ 67055 h 722376"/>
              <a:gd name="connsiteX2" fmla="*/ 0 w 1267968"/>
              <a:gd name="connsiteY2" fmla="*/ 336041 h 722376"/>
              <a:gd name="connsiteX3" fmla="*/ 172974 w 1267968"/>
              <a:gd name="connsiteY3" fmla="*/ 403097 h 722376"/>
              <a:gd name="connsiteX4" fmla="*/ 605790 w 1267968"/>
              <a:gd name="connsiteY4" fmla="*/ 403097 h 722376"/>
              <a:gd name="connsiteX5" fmla="*/ 1267968 w 1267968"/>
              <a:gd name="connsiteY5" fmla="*/ 722376 h 722376"/>
              <a:gd name="connsiteX6" fmla="*/ 864870 w 1267968"/>
              <a:gd name="connsiteY6" fmla="*/ 403097 h 722376"/>
              <a:gd name="connsiteX7" fmla="*/ 1037844 w 1267968"/>
              <a:gd name="connsiteY7" fmla="*/ 336041 h 722376"/>
              <a:gd name="connsiteX8" fmla="*/ 1037844 w 1267968"/>
              <a:gd name="connsiteY8" fmla="*/ 67055 h 722376"/>
              <a:gd name="connsiteX9" fmla="*/ 864870 w 1267968"/>
              <a:gd name="connsiteY9" fmla="*/ 0 h 722376"/>
              <a:gd name="connsiteX10" fmla="*/ 605790 w 1267968"/>
              <a:gd name="connsiteY10" fmla="*/ 0 h 722376"/>
              <a:gd name="connsiteX11" fmla="*/ 172974 w 1267968"/>
              <a:gd name="connsiteY11" fmla="*/ 0 h 722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267968" h="722376">
                <a:moveTo>
                  <a:pt x="172974" y="0"/>
                </a:moveTo>
                <a:cubicBezTo>
                  <a:pt x="76962" y="0"/>
                  <a:pt x="0" y="30479"/>
                  <a:pt x="0" y="67055"/>
                </a:cubicBezTo>
                <a:lnTo>
                  <a:pt x="0" y="336041"/>
                </a:lnTo>
                <a:cubicBezTo>
                  <a:pt x="0" y="373379"/>
                  <a:pt x="76962" y="403097"/>
                  <a:pt x="172974" y="403097"/>
                </a:cubicBezTo>
                <a:lnTo>
                  <a:pt x="605790" y="403097"/>
                </a:lnTo>
                <a:lnTo>
                  <a:pt x="1267968" y="722376"/>
                </a:lnTo>
                <a:lnTo>
                  <a:pt x="864870" y="403097"/>
                </a:lnTo>
                <a:cubicBezTo>
                  <a:pt x="960882" y="403097"/>
                  <a:pt x="1037844" y="373379"/>
                  <a:pt x="1037844" y="336041"/>
                </a:cubicBezTo>
                <a:lnTo>
                  <a:pt x="1037844" y="67055"/>
                </a:lnTo>
                <a:cubicBezTo>
                  <a:pt x="1037844" y="30479"/>
                  <a:pt x="960882" y="0"/>
                  <a:pt x="864870" y="0"/>
                </a:cubicBezTo>
                <a:lnTo>
                  <a:pt x="605790" y="0"/>
                </a:lnTo>
                <a:lnTo>
                  <a:pt x="172974"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1443367" y="2225358"/>
            <a:ext cx="1280668" cy="735076"/>
          </a:xfrm>
          <a:custGeom>
            <a:avLst/>
            <a:gdLst>
              <a:gd name="connsiteX0" fmla="*/ 179324 w 1280668"/>
              <a:gd name="connsiteY0" fmla="*/ 6350 h 735076"/>
              <a:gd name="connsiteX1" fmla="*/ 6350 w 1280668"/>
              <a:gd name="connsiteY1" fmla="*/ 73405 h 735076"/>
              <a:gd name="connsiteX2" fmla="*/ 6350 w 1280668"/>
              <a:gd name="connsiteY2" fmla="*/ 342391 h 735076"/>
              <a:gd name="connsiteX3" fmla="*/ 179324 w 1280668"/>
              <a:gd name="connsiteY3" fmla="*/ 409447 h 735076"/>
              <a:gd name="connsiteX4" fmla="*/ 612140 w 1280668"/>
              <a:gd name="connsiteY4" fmla="*/ 409447 h 735076"/>
              <a:gd name="connsiteX5" fmla="*/ 1274318 w 1280668"/>
              <a:gd name="connsiteY5" fmla="*/ 728726 h 735076"/>
              <a:gd name="connsiteX6" fmla="*/ 871220 w 1280668"/>
              <a:gd name="connsiteY6" fmla="*/ 409447 h 735076"/>
              <a:gd name="connsiteX7" fmla="*/ 1044194 w 1280668"/>
              <a:gd name="connsiteY7" fmla="*/ 342391 h 735076"/>
              <a:gd name="connsiteX8" fmla="*/ 1044194 w 1280668"/>
              <a:gd name="connsiteY8" fmla="*/ 73405 h 735076"/>
              <a:gd name="connsiteX9" fmla="*/ 871220 w 1280668"/>
              <a:gd name="connsiteY9" fmla="*/ 6350 h 735076"/>
              <a:gd name="connsiteX10" fmla="*/ 612140 w 1280668"/>
              <a:gd name="connsiteY10" fmla="*/ 6350 h 735076"/>
              <a:gd name="connsiteX11" fmla="*/ 179324 w 1280668"/>
              <a:gd name="connsiteY11" fmla="*/ 6350 h 73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1280668" h="735076">
                <a:moveTo>
                  <a:pt x="179324" y="6350"/>
                </a:moveTo>
                <a:cubicBezTo>
                  <a:pt x="83312" y="6350"/>
                  <a:pt x="6350" y="36829"/>
                  <a:pt x="6350" y="73405"/>
                </a:cubicBezTo>
                <a:lnTo>
                  <a:pt x="6350" y="342391"/>
                </a:lnTo>
                <a:cubicBezTo>
                  <a:pt x="6350" y="379729"/>
                  <a:pt x="83312" y="409447"/>
                  <a:pt x="179324" y="409447"/>
                </a:cubicBezTo>
                <a:lnTo>
                  <a:pt x="612140" y="409447"/>
                </a:lnTo>
                <a:lnTo>
                  <a:pt x="1274318" y="728726"/>
                </a:lnTo>
                <a:lnTo>
                  <a:pt x="871220" y="409447"/>
                </a:lnTo>
                <a:cubicBezTo>
                  <a:pt x="967232" y="409447"/>
                  <a:pt x="1044194" y="379729"/>
                  <a:pt x="1044194" y="342391"/>
                </a:cubicBezTo>
                <a:lnTo>
                  <a:pt x="1044194" y="73405"/>
                </a:lnTo>
                <a:cubicBezTo>
                  <a:pt x="1044194" y="36829"/>
                  <a:pt x="967232" y="6350"/>
                  <a:pt x="871220" y="6350"/>
                </a:cubicBezTo>
                <a:lnTo>
                  <a:pt x="612140" y="6350"/>
                </a:lnTo>
                <a:lnTo>
                  <a:pt x="17932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2411362" y="3881438"/>
            <a:ext cx="3777233" cy="433578"/>
          </a:xfrm>
          <a:custGeom>
            <a:avLst/>
            <a:gdLst>
              <a:gd name="connsiteX0" fmla="*/ 0 w 3777233"/>
              <a:gd name="connsiteY0" fmla="*/ 0 h 433578"/>
              <a:gd name="connsiteX1" fmla="*/ 0 w 3777233"/>
              <a:gd name="connsiteY1" fmla="*/ 433578 h 433578"/>
              <a:gd name="connsiteX2" fmla="*/ 3777233 w 3777233"/>
              <a:gd name="connsiteY2" fmla="*/ 433578 h 433578"/>
              <a:gd name="connsiteX3" fmla="*/ 3777233 w 3777233"/>
              <a:gd name="connsiteY3" fmla="*/ 0 h 433578"/>
              <a:gd name="connsiteX4" fmla="*/ 0 w 3777233"/>
              <a:gd name="connsiteY4" fmla="*/ 0 h 4335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77233" h="433578">
                <a:moveTo>
                  <a:pt x="0" y="0"/>
                </a:moveTo>
                <a:lnTo>
                  <a:pt x="0" y="433578"/>
                </a:lnTo>
                <a:lnTo>
                  <a:pt x="3777233" y="433578"/>
                </a:lnTo>
                <a:lnTo>
                  <a:pt x="3777233"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1029" name="Picture 3"/>
          <p:cNvPicPr>
            <a:picLocks noChangeAspect="1" noChangeArrowheads="1"/>
          </p:cNvPicPr>
          <p:nvPr/>
        </p:nvPicPr>
        <p:blipFill>
          <a:blip r:embed="rId2" cstate="print"/>
          <a:srcRect/>
          <a:stretch>
            <a:fillRect/>
          </a:stretch>
        </p:blipFill>
        <p:spPr bwMode="auto">
          <a:xfrm>
            <a:off x="3048000" y="2489264"/>
            <a:ext cx="3200400" cy="76200"/>
          </a:xfrm>
          <a:prstGeom prst="rect">
            <a:avLst/>
          </a:prstGeom>
          <a:noFill/>
        </p:spPr>
      </p:pic>
      <p:pic>
        <p:nvPicPr>
          <p:cNvPr id="1030" name="Picture 3"/>
          <p:cNvPicPr>
            <a:picLocks noChangeAspect="1" noChangeArrowheads="1"/>
          </p:cNvPicPr>
          <p:nvPr/>
        </p:nvPicPr>
        <p:blipFill>
          <a:blip r:embed="rId3" cstate="print"/>
          <a:srcRect/>
          <a:stretch>
            <a:fillRect/>
          </a:stretch>
        </p:blipFill>
        <p:spPr bwMode="auto">
          <a:xfrm>
            <a:off x="2374900" y="3568764"/>
            <a:ext cx="3848100" cy="76200"/>
          </a:xfrm>
          <a:prstGeom prst="rect">
            <a:avLst/>
          </a:prstGeom>
          <a:noFill/>
        </p:spPr>
      </p:pic>
      <p:pic>
        <p:nvPicPr>
          <p:cNvPr id="1031" name="Picture 3"/>
          <p:cNvPicPr>
            <a:picLocks noChangeAspect="1" noChangeArrowheads="1"/>
          </p:cNvPicPr>
          <p:nvPr/>
        </p:nvPicPr>
        <p:blipFill>
          <a:blip r:embed="rId4" cstate="print"/>
          <a:srcRect/>
          <a:stretch>
            <a:fillRect/>
          </a:stretch>
        </p:blipFill>
        <p:spPr bwMode="auto">
          <a:xfrm>
            <a:off x="1676400" y="4546664"/>
            <a:ext cx="5245100" cy="76200"/>
          </a:xfrm>
          <a:prstGeom prst="rect">
            <a:avLst/>
          </a:prstGeom>
          <a:noFill/>
        </p:spPr>
      </p:pic>
      <p:sp>
        <p:nvSpPr>
          <p:cNvPr id="2" name="TextBox 1"/>
          <p:cNvSpPr txBox="1"/>
          <p:nvPr/>
        </p:nvSpPr>
        <p:spPr>
          <a:xfrm>
            <a:off x="2159000" y="939800"/>
            <a:ext cx="3959417" cy="741293"/>
          </a:xfrm>
          <a:prstGeom prst="rect">
            <a:avLst/>
          </a:prstGeom>
          <a:noFill/>
        </p:spPr>
        <p:txBody>
          <a:bodyPr wrap="none" lIns="0" tIns="0" rIns="0" rtlCol="0">
            <a:spAutoFit/>
          </a:bodyPr>
          <a:lstStyle/>
          <a:p>
            <a:pPr defTabSz="0">
              <a:lnSpc>
                <a:spcPts val="6100"/>
              </a:lnSpc>
            </a:pPr>
            <a:r>
              <a:rPr lang="en-US" altLang="zh-CN" sz="3600" b="1" dirty="0" smtClean="0">
                <a:solidFill>
                  <a:srgbClr val="0000FF"/>
                </a:solidFill>
                <a:latin typeface="Times New Roman" panose="02020603050405020304" pitchFamily="18" charset="0"/>
                <a:ea typeface="黑体" panose="02010609060101010101" pitchFamily="2" charset="-122"/>
                <a:cs typeface="Comic Sans MS" panose="030F0702030302020204" pitchFamily="18" charset="0"/>
              </a:rPr>
              <a:t>IP</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地址与硬件地址</a:t>
            </a:r>
            <a:endParaRPr lang="en-US" altLang="zh-CN" sz="36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2" name="TextBox 1"/>
          <p:cNvSpPr txBox="1"/>
          <p:nvPr/>
        </p:nvSpPr>
        <p:spPr>
          <a:xfrm>
            <a:off x="4127500" y="2362264"/>
            <a:ext cx="1038874"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报文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3784600" y="3441764"/>
            <a:ext cx="1051698"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3873500" y="4419664"/>
            <a:ext cx="904094"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MAC</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帧</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4356100" y="1905064"/>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应用层数据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3136900" y="1905064"/>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6261100" y="3924364"/>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尾部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1778000" y="3924364"/>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7099300" y="4229164"/>
            <a:ext cx="1538883" cy="597599"/>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链路层及以下</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4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使用硬件地址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381000" y="3238564"/>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硬件地址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1" name="TextBox 1"/>
          <p:cNvSpPr txBox="1"/>
          <p:nvPr/>
        </p:nvSpPr>
        <p:spPr>
          <a:xfrm>
            <a:off x="6972300" y="2362264"/>
            <a:ext cx="1538883" cy="533479"/>
          </a:xfrm>
          <a:prstGeom prst="rect">
            <a:avLst/>
          </a:prstGeom>
          <a:noFill/>
        </p:spPr>
        <p:txBody>
          <a:bodyPr wrap="none" lIns="0" tIns="0" rIns="0" rtlCol="0">
            <a:spAutoFit/>
          </a:bodyPr>
          <a:lstStyle/>
          <a:p>
            <a:pPr defTabSz="0">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网络层及以上</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使用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2451100" y="2724150"/>
            <a:ext cx="660400" cy="597599"/>
          </a:xfrm>
          <a:prstGeom prst="rect">
            <a:avLst/>
          </a:prstGeom>
          <a:noFill/>
        </p:spPr>
        <p:txBody>
          <a:bodyPr wrap="square" lIns="0" tIns="0" rIns="0" rtlCol="0">
            <a:spAutoFit/>
          </a:bodyPr>
          <a:lstStyle/>
          <a:p>
            <a:pPr defTabSz="0">
              <a:lnSpc>
                <a:spcPts val="2100"/>
              </a:lnSpc>
              <a:tabLst>
                <a:tab pos="4584700" algn="l"/>
              </a:tabLst>
            </a:pPr>
            <a:r>
              <a:rPr lang="en-US" altLang="zh-CN" dirty="0" smtClean="0">
                <a:ea typeface="黑体" panose="02010609060101010101" pitchFamily="2" charset="-122"/>
              </a:rPr>
              <a:t>	</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200"/>
              </a:lnSpc>
              <a:tabLst>
                <a:tab pos="45847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1549400" y="2286064"/>
            <a:ext cx="795218"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3" name="页脚占位符 52"/>
          <p:cNvSpPr>
            <a:spLocks noGrp="1"/>
          </p:cNvSpPr>
          <p:nvPr>
            <p:ph type="ftr" sz="quarter" idx="11"/>
          </p:nvPr>
        </p:nvSpPr>
        <p:spPr/>
        <p:txBody>
          <a:bodyPr/>
          <a:lstStyle/>
          <a:p>
            <a:r>
              <a:rPr lang="zh-CN" altLang="en-US" smtClean="0"/>
              <a:t>计算机科学与技术学院</a:t>
            </a:r>
            <a:endParaRPr lang="en-US"/>
          </a:p>
        </p:txBody>
      </p:sp>
      <p:sp>
        <p:nvSpPr>
          <p:cNvPr id="54" name="TextBox 53"/>
          <p:cNvSpPr txBox="1"/>
          <p:nvPr/>
        </p:nvSpPr>
        <p:spPr>
          <a:xfrm>
            <a:off x="520700" y="361950"/>
            <a:ext cx="2359620" cy="546303"/>
          </a:xfrm>
          <a:prstGeom prst="rect">
            <a:avLst/>
          </a:prstGeom>
          <a:noFill/>
        </p:spPr>
        <p:txBody>
          <a:bodyPr wrap="none" lIns="0" tIns="0" rIns="0" rtlCol="0">
            <a:spAutoFit/>
          </a:bodyPr>
          <a:lstStyle/>
          <a:p>
            <a:pPr defTabSz="0">
              <a:lnSpc>
                <a:spcPts val="3900"/>
              </a:lnSpc>
            </a:pP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地址解析</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5" name="Text Box 5"/>
          <p:cNvSpPr txBox="1">
            <a:spLocks noChangeArrowheads="1"/>
          </p:cNvSpPr>
          <p:nvPr/>
        </p:nvSpPr>
        <p:spPr bwMode="auto">
          <a:xfrm>
            <a:off x="1282700" y="5162550"/>
            <a:ext cx="924292" cy="369332"/>
          </a:xfrm>
          <a:prstGeom prst="rect">
            <a:avLst/>
          </a:prstGeom>
          <a:noFill/>
          <a:ln w="9525">
            <a:noFill/>
            <a:miter lim="800000"/>
          </a:ln>
        </p:spPr>
        <p:txBody>
          <a:bodyPr wrap="none">
            <a:spAutoFit/>
          </a:bodyPr>
          <a:lstStyle/>
          <a:p>
            <a:r>
              <a:rPr lang="en-US" altLang="zh-CN" dirty="0">
                <a:solidFill>
                  <a:schemeClr val="folHlink"/>
                </a:solidFill>
                <a:latin typeface="Arial" panose="020B0604020202020204" pitchFamily="34" charset="0"/>
                <a:ea typeface="黑体" panose="02010609060101010101" pitchFamily="2" charset="-122"/>
              </a:rPr>
              <a:t>IP </a:t>
            </a:r>
            <a:r>
              <a:rPr lang="zh-CN" altLang="en-US" dirty="0">
                <a:solidFill>
                  <a:schemeClr val="folHlink"/>
                </a:solidFill>
                <a:latin typeface="Arial" panose="020B0604020202020204" pitchFamily="34" charset="0"/>
                <a:ea typeface="黑体" panose="02010609060101010101" pitchFamily="2" charset="-122"/>
              </a:rPr>
              <a:t>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56" name="Text Box 6"/>
          <p:cNvSpPr txBox="1">
            <a:spLocks noChangeArrowheads="1"/>
          </p:cNvSpPr>
          <p:nvPr/>
        </p:nvSpPr>
        <p:spPr bwMode="auto">
          <a:xfrm>
            <a:off x="6997700" y="5238750"/>
            <a:ext cx="1107996" cy="369332"/>
          </a:xfrm>
          <a:prstGeom prst="rect">
            <a:avLst/>
          </a:prstGeom>
          <a:noFill/>
          <a:ln w="9525">
            <a:noFill/>
            <a:miter lim="800000"/>
          </a:ln>
        </p:spPr>
        <p:txBody>
          <a:bodyPr wrap="none">
            <a:spAutoFit/>
          </a:bodyPr>
          <a:lstStyle/>
          <a:p>
            <a:r>
              <a:rPr lang="zh-CN" altLang="en-US" dirty="0">
                <a:solidFill>
                  <a:schemeClr val="folHlink"/>
                </a:solidFill>
                <a:latin typeface="Arial" panose="020B0604020202020204" pitchFamily="34" charset="0"/>
                <a:ea typeface="黑体" panose="02010609060101010101" pitchFamily="2" charset="-122"/>
              </a:rPr>
              <a:t>物理地址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57" name="Rectangle 7"/>
          <p:cNvSpPr>
            <a:spLocks noChangeArrowheads="1"/>
          </p:cNvSpPr>
          <p:nvPr/>
        </p:nvSpPr>
        <p:spPr bwMode="auto">
          <a:xfrm>
            <a:off x="3797300" y="5238750"/>
            <a:ext cx="1752600" cy="334963"/>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dirty="0">
                <a:solidFill>
                  <a:schemeClr val="folHlink"/>
                </a:solidFill>
                <a:latin typeface="Arial" panose="020B0604020202020204" pitchFamily="34" charset="0"/>
                <a:ea typeface="黑体" panose="02010609060101010101" pitchFamily="2" charset="-122"/>
              </a:rPr>
              <a:t>ARP</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8" name="AutoShape 8"/>
          <p:cNvSpPr>
            <a:spLocks noChangeArrowheads="1"/>
          </p:cNvSpPr>
          <p:nvPr/>
        </p:nvSpPr>
        <p:spPr bwMode="auto">
          <a:xfrm>
            <a:off x="2501900" y="5238750"/>
            <a:ext cx="1149350" cy="315912"/>
          </a:xfrm>
          <a:prstGeom prst="rightArrow">
            <a:avLst>
              <a:gd name="adj1" fmla="val 50000"/>
              <a:gd name="adj2" fmla="val 90955"/>
            </a:avLst>
          </a:prstGeom>
          <a:solidFill>
            <a:schemeClr val="hlink"/>
          </a:solidFill>
          <a:ln w="9525">
            <a:solidFill>
              <a:schemeClr val="tx1"/>
            </a:solidFill>
            <a:miter lim="800000"/>
          </a:ln>
        </p:spPr>
        <p:txBody>
          <a:bodyPr wrap="none" anchor="ctr"/>
          <a:lstStyle/>
          <a:p>
            <a:endParaRPr lang="zh-CN" altLang="en-US" dirty="0">
              <a:ea typeface="黑体" panose="02010609060101010101" pitchFamily="2" charset="-122"/>
            </a:endParaRPr>
          </a:p>
        </p:txBody>
      </p:sp>
      <p:sp>
        <p:nvSpPr>
          <p:cNvPr id="59" name="AutoShape 9"/>
          <p:cNvSpPr>
            <a:spLocks noChangeArrowheads="1"/>
          </p:cNvSpPr>
          <p:nvPr/>
        </p:nvSpPr>
        <p:spPr bwMode="auto">
          <a:xfrm>
            <a:off x="5702300" y="5238750"/>
            <a:ext cx="1147763" cy="315912"/>
          </a:xfrm>
          <a:prstGeom prst="rightArrow">
            <a:avLst>
              <a:gd name="adj1" fmla="val 50000"/>
              <a:gd name="adj2" fmla="val 90829"/>
            </a:avLst>
          </a:prstGeom>
          <a:solidFill>
            <a:schemeClr val="hlink"/>
          </a:solidFill>
          <a:ln w="9525">
            <a:solidFill>
              <a:schemeClr val="tx1"/>
            </a:solidFill>
            <a:miter lim="800000"/>
          </a:ln>
        </p:spPr>
        <p:txBody>
          <a:bodyPr wrap="none" anchor="ctr"/>
          <a:lstStyle/>
          <a:p>
            <a:endParaRPr lang="zh-CN" altLang="en-US" dirty="0">
              <a:ea typeface="黑体" panose="02010609060101010101" pitchFamily="2" charset="-122"/>
            </a:endParaRPr>
          </a:p>
        </p:txBody>
      </p:sp>
      <p:sp>
        <p:nvSpPr>
          <p:cNvPr id="65" name="灯片编号占位符 6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2032000" y="393700"/>
            <a:ext cx="4826642" cy="758221"/>
          </a:xfrm>
          <a:prstGeom prst="rect">
            <a:avLst/>
          </a:prstGeom>
          <a:noFill/>
        </p:spPr>
        <p:txBody>
          <a:bodyPr wrap="none" lIns="0" tIns="0" rIns="0" rtlCol="0">
            <a:spAutoFit/>
          </a:bodyPr>
          <a:lstStyle/>
          <a:p>
            <a:pPr defTabSz="0">
              <a:lnSpc>
                <a:spcPts val="6100"/>
              </a:lnSpc>
            </a:pPr>
            <a:r>
              <a:rPr lang="en-US" altLang="zh-CN" sz="4400" dirty="0" smtClean="0">
                <a:latin typeface="Times New Roman" panose="02020603050405020304" pitchFamily="18" charset="0"/>
                <a:ea typeface="黑体" panose="02010609060101010101" pitchFamily="2" charset="-122"/>
                <a:cs typeface="Times New Roman" panose="02020603050405020304" pitchFamily="18" charset="0"/>
              </a:rPr>
              <a:t>地址解析协议  </a:t>
            </a:r>
            <a:r>
              <a:rPr lang="en-US" altLang="zh-CN" sz="4400" b="1" dirty="0" smtClean="0">
                <a:latin typeface="Times New Roman" panose="02020603050405020304" pitchFamily="18" charset="0"/>
                <a:ea typeface="黑体" panose="02010609060101010101" pitchFamily="2" charset="-122"/>
                <a:cs typeface="Comic Sans MS" panose="030F0702030302020204" pitchFamily="18" charset="0"/>
              </a:rPr>
              <a:t>ARP</a:t>
            </a:r>
            <a:endParaRPr lang="en-US" altLang="zh-CN" sz="4400" b="1" dirty="0" smtClean="0">
              <a:latin typeface="Times New Roman" panose="02020603050405020304" pitchFamily="18" charset="0"/>
              <a:ea typeface="黑体" panose="02010609060101010101" pitchFamily="2" charset="-122"/>
              <a:cs typeface="Comic Sans MS" panose="030F0702030302020204"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11" name="Rectangle 3"/>
          <p:cNvSpPr txBox="1">
            <a:spLocks noChangeArrowheads="1"/>
          </p:cNvSpPr>
          <p:nvPr/>
        </p:nvSpPr>
        <p:spPr>
          <a:xfrm>
            <a:off x="444500" y="1352550"/>
            <a:ext cx="8458200" cy="4319588"/>
          </a:xfrm>
          <a:prstGeom prst="rect">
            <a:avLst/>
          </a:prstGeom>
        </p:spPr>
        <p:txBody>
          <a:bodyPr vert="horz" lIns="91440" tIns="45720" rIns="91440" bIns="45720" rtlCol="0">
            <a:noAutofit/>
          </a:bodyPr>
          <a:lstStyle/>
          <a:p>
            <a:pPr marL="457200" marR="0" lvl="0" indent="-457200" algn="just" fontAlgn="auto">
              <a:lnSpc>
                <a:spcPct val="180000"/>
              </a:lnSpc>
              <a:spcBef>
                <a:spcPct val="20000"/>
              </a:spcBef>
              <a:spcAft>
                <a:spcPts val="0"/>
              </a:spcAft>
              <a:buClrTx/>
              <a:buSzTx/>
              <a:buFont typeface="Arial" panose="020B0604020202020204" pitchFamily="34" charset="0"/>
              <a:buChar char="•"/>
              <a:defRPr/>
            </a:pPr>
            <a:r>
              <a:rPr lang="zh-CN" altLang="en-US" sz="2000" b="1" dirty="0">
                <a:latin typeface="微软雅黑" panose="020B0503020204020204" pitchFamily="34" charset="-122"/>
                <a:ea typeface="微软雅黑" panose="020B0503020204020204" pitchFamily="34" charset="-122"/>
              </a:rPr>
              <a:t>不管网络层使用的是什么协议，在实际网络的</a:t>
            </a:r>
            <a:r>
              <a:rPr lang="zh-CN" altLang="en-US" sz="2000" b="1" dirty="0" smtClean="0">
                <a:latin typeface="微软雅黑" panose="020B0503020204020204" pitchFamily="34" charset="-122"/>
                <a:ea typeface="微软雅黑" panose="020B0503020204020204" pitchFamily="34" charset="-122"/>
              </a:rPr>
              <a:t>链路</a:t>
            </a:r>
            <a:r>
              <a:rPr lang="zh-CN" altLang="en-US" sz="2000" b="1" dirty="0">
                <a:latin typeface="微软雅黑" panose="020B0503020204020204" pitchFamily="34" charset="-122"/>
                <a:ea typeface="微软雅黑" panose="020B0503020204020204" pitchFamily="34" charset="-122"/>
              </a:rPr>
              <a:t>上传送数据帧时，最终还是必须使用硬件地址。</a:t>
            </a:r>
            <a:endParaRPr lang="en-US" altLang="zh-CN" sz="2000" b="1" dirty="0">
              <a:latin typeface="微软雅黑" panose="020B0503020204020204" pitchFamily="34" charset="-122"/>
              <a:ea typeface="微软雅黑" panose="020B0503020204020204" pitchFamily="34" charset="-122"/>
            </a:endParaRPr>
          </a:p>
          <a:p>
            <a:pPr marL="457200" marR="0" lvl="0" indent="-457200" algn="just" fontAlgn="auto">
              <a:lnSpc>
                <a:spcPct val="180000"/>
              </a:lnSpc>
              <a:spcBef>
                <a:spcPct val="20000"/>
              </a:spcBef>
              <a:spcAft>
                <a:spcPts val="0"/>
              </a:spcAft>
              <a:buClrTx/>
              <a:buSzTx/>
              <a:buFont typeface="Arial" panose="020B0604020202020204" pitchFamily="34" charset="0"/>
              <a:buChar char="•"/>
              <a:defRPr/>
            </a:pPr>
            <a:r>
              <a:rPr lang="zh-CN" altLang="en-US" sz="2000" b="1" dirty="0">
                <a:latin typeface="微软雅黑" panose="020B0503020204020204" pitchFamily="34" charset="-122"/>
                <a:ea typeface="微软雅黑" panose="020B0503020204020204" pitchFamily="34" charset="-122"/>
              </a:rPr>
              <a:t>每一个主机都设有一个 </a:t>
            </a:r>
            <a:r>
              <a:rPr lang="en-US" altLang="zh-CN" sz="2000" b="1" dirty="0">
                <a:latin typeface="微软雅黑" panose="020B0503020204020204" pitchFamily="34" charset="-122"/>
                <a:ea typeface="微软雅黑" panose="020B0503020204020204" pitchFamily="34" charset="-122"/>
              </a:rPr>
              <a:t>ARP </a:t>
            </a:r>
            <a:r>
              <a:rPr lang="zh-CN" altLang="en-US" sz="2000" b="1" dirty="0">
                <a:latin typeface="微软雅黑" panose="020B0503020204020204" pitchFamily="34" charset="-122"/>
                <a:ea typeface="微软雅黑" panose="020B0503020204020204" pitchFamily="34" charset="-122"/>
              </a:rPr>
              <a:t>高速缓存</a:t>
            </a:r>
            <a:r>
              <a:rPr lang="en-US" altLang="zh-CN" sz="2000" b="1" dirty="0">
                <a:latin typeface="微软雅黑" panose="020B0503020204020204" pitchFamily="34" charset="-122"/>
                <a:ea typeface="微软雅黑" panose="020B0503020204020204" pitchFamily="34" charset="-122"/>
              </a:rPr>
              <a:t>(ARP cache)</a:t>
            </a:r>
            <a:r>
              <a:rPr lang="zh-CN" altLang="en-US" sz="2000" b="1" dirty="0" smtClean="0">
                <a:latin typeface="微软雅黑" panose="020B0503020204020204" pitchFamily="34" charset="-122"/>
                <a:ea typeface="微软雅黑" panose="020B0503020204020204" pitchFamily="34" charset="-122"/>
              </a:rPr>
              <a:t>，里面</a:t>
            </a:r>
            <a:r>
              <a:rPr lang="zh-CN" altLang="en-US" sz="2000" b="1" dirty="0">
                <a:latin typeface="微软雅黑" panose="020B0503020204020204" pitchFamily="34" charset="-122"/>
                <a:ea typeface="微软雅黑" panose="020B0503020204020204" pitchFamily="34" charset="-122"/>
              </a:rPr>
              <a:t>有所在的局域网上的各主机和路由器的 </a:t>
            </a:r>
            <a:r>
              <a:rPr lang="en-US" altLang="zh-CN" sz="2000" b="1" dirty="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到硬件地址的映射表。</a:t>
            </a:r>
            <a:endParaRPr lang="en-US" altLang="zh-CN" sz="2000" b="1" dirty="0">
              <a:latin typeface="微软雅黑" panose="020B0503020204020204" pitchFamily="34" charset="-122"/>
              <a:ea typeface="微软雅黑" panose="020B0503020204020204" pitchFamily="34" charset="-122"/>
            </a:endParaRPr>
          </a:p>
          <a:p>
            <a:pPr marL="457200" marR="0" lvl="0" indent="-457200" algn="just" fontAlgn="auto">
              <a:lnSpc>
                <a:spcPct val="180000"/>
              </a:lnSpc>
              <a:spcBef>
                <a:spcPct val="20000"/>
              </a:spcBef>
              <a:spcAft>
                <a:spcPts val="0"/>
              </a:spcAft>
              <a:buClrTx/>
              <a:buSzTx/>
              <a:buFont typeface="Arial" panose="020B0604020202020204" pitchFamily="34" charset="0"/>
              <a:buChar char="•"/>
              <a:defRPr/>
            </a:pPr>
            <a:r>
              <a:rPr lang="zh-CN" altLang="en-US" sz="2000" b="1" dirty="0">
                <a:latin typeface="微软雅黑" panose="020B0503020204020204" pitchFamily="34" charset="-122"/>
                <a:ea typeface="微软雅黑" panose="020B0503020204020204" pitchFamily="34" charset="-122"/>
              </a:rPr>
              <a:t>当主机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欲向本局域网上的某个主机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发送 </a:t>
            </a:r>
            <a:r>
              <a:rPr lang="en-US" altLang="zh-CN" sz="2000" b="1" dirty="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数据报</a:t>
            </a:r>
            <a:r>
              <a:rPr lang="zh-CN" altLang="en-US" sz="2000" b="1" dirty="0">
                <a:latin typeface="微软雅黑" panose="020B0503020204020204" pitchFamily="34" charset="-122"/>
                <a:ea typeface="微软雅黑" panose="020B0503020204020204" pitchFamily="34" charset="-122"/>
              </a:rPr>
              <a:t>时，就先在其 </a:t>
            </a:r>
            <a:r>
              <a:rPr lang="en-US" altLang="zh-CN" sz="2000" b="1" dirty="0">
                <a:latin typeface="微软雅黑" panose="020B0503020204020204" pitchFamily="34" charset="-122"/>
                <a:ea typeface="微软雅黑" panose="020B0503020204020204" pitchFamily="34" charset="-122"/>
              </a:rPr>
              <a:t>ARP </a:t>
            </a:r>
            <a:r>
              <a:rPr lang="zh-CN" altLang="en-US" sz="2000" b="1" dirty="0">
                <a:latin typeface="微软雅黑" panose="020B0503020204020204" pitchFamily="34" charset="-122"/>
                <a:ea typeface="微软雅黑" panose="020B0503020204020204" pitchFamily="34" charset="-122"/>
              </a:rPr>
              <a:t>高速缓存中查看有无主机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地址。如有，就可查出其对应的硬件地址，再将</a:t>
            </a:r>
            <a:r>
              <a:rPr lang="zh-CN" altLang="en-US" sz="2000" b="1" dirty="0" smtClean="0">
                <a:latin typeface="微软雅黑" panose="020B0503020204020204" pitchFamily="34" charset="-122"/>
                <a:ea typeface="微软雅黑" panose="020B0503020204020204" pitchFamily="34" charset="-122"/>
              </a:rPr>
              <a:t>此硬件</a:t>
            </a:r>
            <a:r>
              <a:rPr lang="zh-CN" altLang="en-US" sz="2000" b="1" dirty="0">
                <a:latin typeface="微软雅黑" panose="020B0503020204020204" pitchFamily="34" charset="-122"/>
                <a:ea typeface="微软雅黑" panose="020B0503020204020204" pitchFamily="34" charset="-122"/>
              </a:rPr>
              <a:t>地址写入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帧，然后通过局域网将该 </a:t>
            </a:r>
            <a:r>
              <a:rPr lang="en-US" altLang="zh-CN" sz="2000" b="1" dirty="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帧发</a:t>
            </a:r>
            <a:r>
              <a:rPr lang="zh-CN" altLang="en-US" sz="2000" b="1" dirty="0">
                <a:latin typeface="微软雅黑" panose="020B0503020204020204" pitchFamily="34" charset="-122"/>
                <a:ea typeface="微软雅黑" panose="020B0503020204020204" pitchFamily="34" charset="-122"/>
              </a:rPr>
              <a:t>往此硬件地址。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77900"/>
            <a:ext cx="2051844" cy="546303"/>
          </a:xfrm>
          <a:prstGeom prst="rect">
            <a:avLst/>
          </a:prstGeom>
          <a:noFill/>
        </p:spPr>
        <p:txBody>
          <a:bodyPr wrap="none" lIns="0" tIns="0" rIns="0" rtlCol="0">
            <a:spAutoFit/>
          </a:bodyPr>
          <a:lstStyle/>
          <a:p>
            <a:pPr defTabSz="0">
              <a:lnSpc>
                <a:spcPts val="3900"/>
              </a:lnSpc>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地址</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546100" y="1739900"/>
            <a:ext cx="3331040" cy="456535"/>
          </a:xfrm>
          <a:prstGeom prst="rect">
            <a:avLst/>
          </a:prstGeom>
          <a:noFill/>
        </p:spPr>
        <p:txBody>
          <a:bodyPr wrap="none" lIns="0" tIns="0" rIns="0" rtlCol="0">
            <a:spAutoFit/>
          </a:bodyPr>
          <a:lstStyle/>
          <a:p>
            <a:pPr defTabSz="0">
              <a:lnSpc>
                <a:spcPts val="3200"/>
              </a:lnSpc>
            </a:pPr>
            <a:r>
              <a:rPr lang="en-US" altLang="zh-CN" sz="2500" dirty="0">
                <a:latin typeface="Times New Roman" panose="02020603050405020304" pitchFamily="18" charset="0"/>
                <a:ea typeface="黑体" panose="02010609060101010101" pitchFamily="2" charset="-122"/>
                <a:cs typeface="华文楷体" pitchFamily="18" charset="0"/>
              </a:rPr>
              <a:t>4</a:t>
            </a:r>
            <a:r>
              <a:rPr lang="en-US" altLang="zh-CN" sz="2500" dirty="0" smtClean="0">
                <a:latin typeface="Times New Roman" panose="02020603050405020304" pitchFamily="18" charset="0"/>
                <a:ea typeface="黑体" panose="02010609060101010101" pitchFamily="2" charset="-122"/>
                <a:cs typeface="华文楷体" pitchFamily="18" charset="0"/>
              </a:rPr>
              <a:t>.2.1</a:t>
            </a:r>
            <a:r>
              <a:rPr lang="en-US" altLang="zh-CN" sz="25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500" dirty="0" smtClean="0">
                <a:latin typeface="Times New Roman" panose="02020603050405020304" pitchFamily="18" charset="0"/>
                <a:ea typeface="黑体" panose="02010609060101010101" pitchFamily="2" charset="-122"/>
                <a:cs typeface="华文楷体" pitchFamily="18" charset="0"/>
              </a:rPr>
              <a:t>IP地址的基本概念</a:t>
            </a:r>
            <a:endParaRPr lang="en-US" altLang="zh-CN" sz="2500" dirty="0" smtClean="0">
              <a:latin typeface="Times New Roman" panose="02020603050405020304" pitchFamily="18" charset="0"/>
              <a:ea typeface="黑体" panose="02010609060101010101" pitchFamily="2" charset="-122"/>
              <a:cs typeface="华文楷体" pitchFamily="18" charset="0"/>
            </a:endParaRPr>
          </a:p>
        </p:txBody>
      </p:sp>
      <p:sp>
        <p:nvSpPr>
          <p:cNvPr id="6" name="TextBox 1"/>
          <p:cNvSpPr txBox="1"/>
          <p:nvPr/>
        </p:nvSpPr>
        <p:spPr>
          <a:xfrm>
            <a:off x="673100" y="2246853"/>
            <a:ext cx="8153400" cy="4560223"/>
          </a:xfrm>
          <a:prstGeom prst="rect">
            <a:avLst/>
          </a:prstGeom>
          <a:noFill/>
        </p:spPr>
        <p:txBody>
          <a:bodyPr wrap="square" lIns="0" tIns="0" rIns="0" rtlCol="0">
            <a:spAutoFit/>
          </a:bodyPr>
          <a:lstStyle/>
          <a:p>
            <a:pPr marL="342900" indent="-342900" defTabSz="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华文楷体" pitchFamily="18" charset="0"/>
              </a:rPr>
              <a:t>大型的互连网络中需要有一个全局的地址系统</a:t>
            </a:r>
            <a:r>
              <a:rPr lang="zh-CN" altLang="en-US" sz="2000" b="1" dirty="0" smtClean="0">
                <a:latin typeface="微软雅黑" panose="020B0503020204020204" pitchFamily="34" charset="-122"/>
                <a:ea typeface="微软雅黑" panose="020B0503020204020204" pitchFamily="34" charset="-122"/>
                <a:cs typeface="华文楷体" pitchFamily="18" charset="0"/>
              </a:rPr>
              <a:t>，</a:t>
            </a:r>
            <a:r>
              <a:rPr lang="en-US" altLang="zh-CN" sz="2000" b="1" dirty="0" err="1" smtClean="0">
                <a:latin typeface="微软雅黑" panose="020B0503020204020204" pitchFamily="34" charset="-122"/>
                <a:ea typeface="微软雅黑" panose="020B0503020204020204" pitchFamily="34" charset="-122"/>
                <a:cs typeface="华文楷体" pitchFamily="18" charset="0"/>
              </a:rPr>
              <a:t>它能够给每一台主机或路由器的网络连接分配一个全局</a:t>
            </a:r>
            <a:r>
              <a:rPr lang="zh-CN" altLang="en-US" sz="2000" b="1" dirty="0" smtClean="0">
                <a:latin typeface="微软雅黑" panose="020B0503020204020204" pitchFamily="34" charset="-122"/>
                <a:ea typeface="微软雅黑" panose="020B0503020204020204" pitchFamily="34" charset="-122"/>
                <a:cs typeface="华文楷体" pitchFamily="18" charset="0"/>
              </a:rPr>
              <a:t>唯一</a:t>
            </a:r>
            <a:r>
              <a:rPr lang="en-US" altLang="zh-CN" sz="2000" b="1" dirty="0" err="1" smtClean="0">
                <a:latin typeface="微软雅黑" panose="020B0503020204020204" pitchFamily="34" charset="-122"/>
                <a:ea typeface="微软雅黑" panose="020B0503020204020204" pitchFamily="34" charset="-122"/>
                <a:cs typeface="华文楷体" pitchFamily="18" charset="0"/>
              </a:rPr>
              <a:t>的地址</a:t>
            </a:r>
            <a:r>
              <a:rPr lang="en-US" altLang="zh-CN" sz="2000" b="1" dirty="0" smtClean="0">
                <a:latin typeface="微软雅黑" panose="020B0503020204020204" pitchFamily="34" charset="-122"/>
                <a:ea typeface="微软雅黑" panose="020B0503020204020204" pitchFamily="34" charset="-122"/>
                <a:cs typeface="华文楷体" pitchFamily="18" charset="0"/>
              </a:rPr>
              <a:t>；</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marL="342900" indent="-342900" defTabSz="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华文楷体" pitchFamily="18" charset="0"/>
              </a:rPr>
              <a:t>TCP/</a:t>
            </a:r>
            <a:r>
              <a:rPr lang="en-US" altLang="zh-CN" sz="2000" b="1" dirty="0" err="1" smtClean="0">
                <a:latin typeface="微软雅黑" panose="020B0503020204020204" pitchFamily="34" charset="-122"/>
                <a:ea typeface="微软雅黑" panose="020B0503020204020204" pitchFamily="34" charset="-122"/>
                <a:cs typeface="华文楷体" pitchFamily="18" charset="0"/>
              </a:rPr>
              <a:t>IP协议的网络层使用的地址标识符叫做IP地址</a:t>
            </a:r>
            <a:r>
              <a:rPr lang="en-US" altLang="zh-CN" sz="2000" b="1" dirty="0" smtClean="0">
                <a:latin typeface="微软雅黑" panose="020B0503020204020204" pitchFamily="34" charset="-122"/>
                <a:ea typeface="微软雅黑" panose="020B0503020204020204" pitchFamily="34" charset="-122"/>
                <a:cs typeface="华文楷体" pitchFamily="18" charset="0"/>
              </a:rPr>
              <a:t>；</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华文楷体" pitchFamily="18" charset="0"/>
              </a:rPr>
              <a:t>IPv4中IP地址是一个32位的二进制地址；</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华文楷体" pitchFamily="18" charset="0"/>
              </a:rPr>
              <a:t>网络中的每一个主机或路由器至少有一个IP地址</a:t>
            </a:r>
            <a:r>
              <a:rPr lang="en-US" altLang="zh-CN" sz="2000" b="1" dirty="0" smtClean="0">
                <a:latin typeface="微软雅黑" panose="020B0503020204020204" pitchFamily="34" charset="-122"/>
                <a:ea typeface="微软雅黑" panose="020B0503020204020204" pitchFamily="34" charset="-122"/>
                <a:cs typeface="华文楷体" pitchFamily="18" charset="0"/>
              </a:rPr>
              <a:t>；</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华文楷体" pitchFamily="18" charset="0"/>
              </a:rPr>
              <a:t>在Internet中不允许有两个设备具有同样的IP地址</a:t>
            </a:r>
            <a:r>
              <a:rPr lang="en-US" altLang="zh-CN" sz="2000" b="1" dirty="0" smtClean="0">
                <a:latin typeface="微软雅黑" panose="020B0503020204020204" pitchFamily="34" charset="-122"/>
                <a:ea typeface="微软雅黑" panose="020B0503020204020204" pitchFamily="34" charset="-122"/>
                <a:cs typeface="华文楷体" pitchFamily="18" charset="0"/>
              </a:rPr>
              <a:t>；</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华文楷体" pitchFamily="18" charset="0"/>
              </a:rPr>
              <a:t>如果一台主机或路由器连接到两个或多个物理网络，那么它可以拥有两个或多个IP地址</a:t>
            </a:r>
            <a:r>
              <a:rPr lang="en-US" altLang="zh-CN" sz="2000" b="1" dirty="0" smtClean="0">
                <a:latin typeface="微软雅黑" panose="020B0503020204020204" pitchFamily="34" charset="-122"/>
                <a:ea typeface="微软雅黑" panose="020B0503020204020204" pitchFamily="34" charset="-122"/>
                <a:cs typeface="华文楷体" pitchFamily="18" charset="0"/>
              </a:rPr>
              <a:t>。</a:t>
            </a:r>
            <a:endParaRPr lang="en-US" altLang="zh-CN" sz="2000" b="1" dirty="0" smtClean="0">
              <a:latin typeface="微软雅黑" panose="020B0503020204020204" pitchFamily="34" charset="-122"/>
              <a:ea typeface="微软雅黑" panose="020B0503020204020204" pitchFamily="34" charset="-122"/>
              <a:cs typeface="华文楷体" pitchFamily="18" charset="0"/>
            </a:endParaRPr>
          </a:p>
          <a:p>
            <a:pPr defTabSz="0">
              <a:lnSpc>
                <a:spcPts val="3500"/>
              </a:lnSpc>
            </a:pPr>
            <a:endParaRPr lang="en-US" altLang="zh-CN" sz="2500" dirty="0" smtClean="0">
              <a:solidFill>
                <a:srgbClr val="33659A"/>
              </a:solidFill>
              <a:latin typeface="华文楷体" pitchFamily="18" charset="0"/>
              <a:ea typeface="黑体" panose="02010609060101010101" pitchFamily="2" charset="-122"/>
              <a:cs typeface="华文楷体" pitchFamily="18" charset="0"/>
            </a:endParaRPr>
          </a:p>
          <a:p>
            <a:pPr defTabSz="0">
              <a:lnSpc>
                <a:spcPts val="2900"/>
              </a:lnSpc>
            </a:pPr>
            <a:endParaRPr lang="en-US" altLang="zh-CN" sz="2500" dirty="0" smtClean="0">
              <a:latin typeface="黑体" panose="02010609060101010101" pitchFamily="2" charset="-122"/>
              <a:ea typeface="黑体" panose="02010609060101010101" pitchFamily="2" charset="-122"/>
              <a:cs typeface="华文楷体"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690760" y="4847590"/>
            <a:ext cx="219455" cy="220979"/>
          </a:xfrm>
          <a:custGeom>
            <a:avLst/>
            <a:gdLst>
              <a:gd name="connsiteX0" fmla="*/ 54864 w 219455"/>
              <a:gd name="connsiteY0" fmla="*/ 0 h 220979"/>
              <a:gd name="connsiteX1" fmla="*/ 54864 w 219455"/>
              <a:gd name="connsiteY1" fmla="*/ 55625 h 220979"/>
              <a:gd name="connsiteX2" fmla="*/ 219455 w 219455"/>
              <a:gd name="connsiteY2" fmla="*/ 55625 h 220979"/>
              <a:gd name="connsiteX3" fmla="*/ 219455 w 219455"/>
              <a:gd name="connsiteY3" fmla="*/ 166115 h 220979"/>
              <a:gd name="connsiteX4" fmla="*/ 54864 w 219455"/>
              <a:gd name="connsiteY4" fmla="*/ 166115 h 220979"/>
              <a:gd name="connsiteX5" fmla="*/ 54864 w 219455"/>
              <a:gd name="connsiteY5" fmla="*/ 220979 h 220979"/>
              <a:gd name="connsiteX6" fmla="*/ 0 w 219455"/>
              <a:gd name="connsiteY6" fmla="*/ 110489 h 220979"/>
              <a:gd name="connsiteX7" fmla="*/ 54864 w 219455"/>
              <a:gd name="connsiteY7" fmla="*/ 0 h 2209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9455" h="220979">
                <a:moveTo>
                  <a:pt x="54864" y="0"/>
                </a:moveTo>
                <a:lnTo>
                  <a:pt x="54864" y="55625"/>
                </a:lnTo>
                <a:lnTo>
                  <a:pt x="219455" y="55625"/>
                </a:lnTo>
                <a:lnTo>
                  <a:pt x="219455" y="166115"/>
                </a:lnTo>
                <a:lnTo>
                  <a:pt x="54864" y="166115"/>
                </a:lnTo>
                <a:lnTo>
                  <a:pt x="54864" y="220979"/>
                </a:lnTo>
                <a:lnTo>
                  <a:pt x="0" y="110489"/>
                </a:lnTo>
                <a:lnTo>
                  <a:pt x="54864"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684410" y="4841240"/>
            <a:ext cx="232155" cy="233679"/>
          </a:xfrm>
          <a:custGeom>
            <a:avLst/>
            <a:gdLst>
              <a:gd name="connsiteX0" fmla="*/ 61214 w 232155"/>
              <a:gd name="connsiteY0" fmla="*/ 6350 h 233679"/>
              <a:gd name="connsiteX1" fmla="*/ 61214 w 232155"/>
              <a:gd name="connsiteY1" fmla="*/ 61975 h 233679"/>
              <a:gd name="connsiteX2" fmla="*/ 225805 w 232155"/>
              <a:gd name="connsiteY2" fmla="*/ 61975 h 233679"/>
              <a:gd name="connsiteX3" fmla="*/ 225805 w 232155"/>
              <a:gd name="connsiteY3" fmla="*/ 172465 h 233679"/>
              <a:gd name="connsiteX4" fmla="*/ 61214 w 232155"/>
              <a:gd name="connsiteY4" fmla="*/ 172465 h 233679"/>
              <a:gd name="connsiteX5" fmla="*/ 61214 w 232155"/>
              <a:gd name="connsiteY5" fmla="*/ 227329 h 233679"/>
              <a:gd name="connsiteX6" fmla="*/ 6350 w 232155"/>
              <a:gd name="connsiteY6" fmla="*/ 116839 h 233679"/>
              <a:gd name="connsiteX7" fmla="*/ 61214 w 232155"/>
              <a:gd name="connsiteY7" fmla="*/ 6350 h 2336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32155" h="233679">
                <a:moveTo>
                  <a:pt x="61214" y="6350"/>
                </a:moveTo>
                <a:lnTo>
                  <a:pt x="61214" y="61975"/>
                </a:lnTo>
                <a:lnTo>
                  <a:pt x="225805" y="61975"/>
                </a:lnTo>
                <a:lnTo>
                  <a:pt x="225805" y="172465"/>
                </a:lnTo>
                <a:lnTo>
                  <a:pt x="61214" y="172465"/>
                </a:lnTo>
                <a:lnTo>
                  <a:pt x="61214" y="227329"/>
                </a:lnTo>
                <a:lnTo>
                  <a:pt x="6350" y="116839"/>
                </a:lnTo>
                <a:lnTo>
                  <a:pt x="6121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933837" y="4800346"/>
            <a:ext cx="1373124" cy="409956"/>
          </a:xfrm>
          <a:custGeom>
            <a:avLst/>
            <a:gdLst>
              <a:gd name="connsiteX0" fmla="*/ 0 w 1373124"/>
              <a:gd name="connsiteY0" fmla="*/ 0 h 409956"/>
              <a:gd name="connsiteX1" fmla="*/ 0 w 1373124"/>
              <a:gd name="connsiteY1" fmla="*/ 409956 h 409956"/>
              <a:gd name="connsiteX2" fmla="*/ 1373124 w 1373124"/>
              <a:gd name="connsiteY2" fmla="*/ 409956 h 409956"/>
              <a:gd name="connsiteX3" fmla="*/ 1373124 w 1373124"/>
              <a:gd name="connsiteY3" fmla="*/ 0 h 409956"/>
              <a:gd name="connsiteX4" fmla="*/ 0 w 1373124"/>
              <a:gd name="connsiteY4" fmla="*/ 0 h 409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73124" h="409956">
                <a:moveTo>
                  <a:pt x="0" y="0"/>
                </a:moveTo>
                <a:lnTo>
                  <a:pt x="0" y="409956"/>
                </a:lnTo>
                <a:lnTo>
                  <a:pt x="1373124" y="409956"/>
                </a:lnTo>
                <a:lnTo>
                  <a:pt x="1373124"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908692" y="4775200"/>
            <a:ext cx="1373124" cy="409194"/>
          </a:xfrm>
          <a:custGeom>
            <a:avLst/>
            <a:gdLst>
              <a:gd name="connsiteX0" fmla="*/ 0 w 1373124"/>
              <a:gd name="connsiteY0" fmla="*/ 0 h 409194"/>
              <a:gd name="connsiteX1" fmla="*/ 0 w 1373124"/>
              <a:gd name="connsiteY1" fmla="*/ 409194 h 409194"/>
              <a:gd name="connsiteX2" fmla="*/ 1373124 w 1373124"/>
              <a:gd name="connsiteY2" fmla="*/ 409194 h 409194"/>
              <a:gd name="connsiteX3" fmla="*/ 1373124 w 1373124"/>
              <a:gd name="connsiteY3" fmla="*/ 0 h 409194"/>
              <a:gd name="connsiteX4" fmla="*/ 0 w 1373124"/>
              <a:gd name="connsiteY4" fmla="*/ 0 h 4091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73124" h="409194">
                <a:moveTo>
                  <a:pt x="0" y="0"/>
                </a:moveTo>
                <a:lnTo>
                  <a:pt x="0" y="409194"/>
                </a:lnTo>
                <a:lnTo>
                  <a:pt x="1373124" y="409194"/>
                </a:lnTo>
                <a:lnTo>
                  <a:pt x="1373124"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3902342" y="4768850"/>
            <a:ext cx="1385824" cy="421894"/>
          </a:xfrm>
          <a:custGeom>
            <a:avLst/>
            <a:gdLst>
              <a:gd name="connsiteX0" fmla="*/ 1379474 w 1385824"/>
              <a:gd name="connsiteY0" fmla="*/ 6350 h 421894"/>
              <a:gd name="connsiteX1" fmla="*/ 1379474 w 1385824"/>
              <a:gd name="connsiteY1" fmla="*/ 415544 h 421894"/>
              <a:gd name="connsiteX2" fmla="*/ 6350 w 1385824"/>
              <a:gd name="connsiteY2" fmla="*/ 415544 h 421894"/>
              <a:gd name="connsiteX3" fmla="*/ 6350 w 1385824"/>
              <a:gd name="connsiteY3" fmla="*/ 6350 h 421894"/>
              <a:gd name="connsiteX4" fmla="*/ 1379474 w 1385824"/>
              <a:gd name="connsiteY4" fmla="*/ 6350 h 4218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5824" h="421894">
                <a:moveTo>
                  <a:pt x="1379474" y="6350"/>
                </a:moveTo>
                <a:lnTo>
                  <a:pt x="1379474" y="415544"/>
                </a:lnTo>
                <a:lnTo>
                  <a:pt x="6350" y="415544"/>
                </a:lnTo>
                <a:lnTo>
                  <a:pt x="6350" y="6350"/>
                </a:lnTo>
                <a:lnTo>
                  <a:pt x="137947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809637" y="3770121"/>
            <a:ext cx="2460498" cy="758952"/>
          </a:xfrm>
          <a:custGeom>
            <a:avLst/>
            <a:gdLst>
              <a:gd name="connsiteX0" fmla="*/ 0 w 2460498"/>
              <a:gd name="connsiteY0" fmla="*/ 0 h 758952"/>
              <a:gd name="connsiteX1" fmla="*/ 0 w 2460498"/>
              <a:gd name="connsiteY1" fmla="*/ 758952 h 758952"/>
              <a:gd name="connsiteX2" fmla="*/ 2460498 w 2460498"/>
              <a:gd name="connsiteY2" fmla="*/ 758952 h 758952"/>
              <a:gd name="connsiteX3" fmla="*/ 2460498 w 2460498"/>
              <a:gd name="connsiteY3" fmla="*/ 0 h 758952"/>
              <a:gd name="connsiteX4" fmla="*/ 0 w 2460498"/>
              <a:gd name="connsiteY4" fmla="*/ 0 h 7589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60498" h="758952">
                <a:moveTo>
                  <a:pt x="0" y="0"/>
                </a:moveTo>
                <a:lnTo>
                  <a:pt x="0" y="758952"/>
                </a:lnTo>
                <a:lnTo>
                  <a:pt x="2460498" y="758952"/>
                </a:lnTo>
                <a:lnTo>
                  <a:pt x="2460498"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803287" y="3763771"/>
            <a:ext cx="2473198" cy="771652"/>
          </a:xfrm>
          <a:custGeom>
            <a:avLst/>
            <a:gdLst>
              <a:gd name="connsiteX0" fmla="*/ 6350 w 2473198"/>
              <a:gd name="connsiteY0" fmla="*/ 6350 h 771652"/>
              <a:gd name="connsiteX1" fmla="*/ 6350 w 2473198"/>
              <a:gd name="connsiteY1" fmla="*/ 765302 h 771652"/>
              <a:gd name="connsiteX2" fmla="*/ 2466848 w 2473198"/>
              <a:gd name="connsiteY2" fmla="*/ 765302 h 771652"/>
              <a:gd name="connsiteX3" fmla="*/ 2466848 w 2473198"/>
              <a:gd name="connsiteY3" fmla="*/ 6350 h 771652"/>
              <a:gd name="connsiteX4" fmla="*/ 6350 w 2473198"/>
              <a:gd name="connsiteY4" fmla="*/ 6350 h 7716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73198" h="771652">
                <a:moveTo>
                  <a:pt x="6350" y="6350"/>
                </a:moveTo>
                <a:lnTo>
                  <a:pt x="6350" y="765302"/>
                </a:lnTo>
                <a:lnTo>
                  <a:pt x="2466848" y="765302"/>
                </a:lnTo>
                <a:lnTo>
                  <a:pt x="2466848" y="6350"/>
                </a:lnTo>
                <a:lnTo>
                  <a:pt x="6350" y="6350"/>
                </a:ln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4846714" y="3914140"/>
            <a:ext cx="3892283" cy="957833"/>
          </a:xfrm>
          <a:custGeom>
            <a:avLst/>
            <a:gdLst>
              <a:gd name="connsiteX0" fmla="*/ 648449 w 3892283"/>
              <a:gd name="connsiteY0" fmla="*/ 0 h 957833"/>
              <a:gd name="connsiteX1" fmla="*/ 0 w 3892283"/>
              <a:gd name="connsiteY1" fmla="*/ 121157 h 957833"/>
              <a:gd name="connsiteX2" fmla="*/ 0 w 3892283"/>
              <a:gd name="connsiteY2" fmla="*/ 606551 h 957833"/>
              <a:gd name="connsiteX3" fmla="*/ 648449 w 3892283"/>
              <a:gd name="connsiteY3" fmla="*/ 727709 h 957833"/>
              <a:gd name="connsiteX4" fmla="*/ 211073 w 3892283"/>
              <a:gd name="connsiteY4" fmla="*/ 957833 h 957833"/>
              <a:gd name="connsiteX5" fmla="*/ 1622285 w 3892283"/>
              <a:gd name="connsiteY5" fmla="*/ 727709 h 957833"/>
              <a:gd name="connsiteX6" fmla="*/ 3243834 w 3892283"/>
              <a:gd name="connsiteY6" fmla="*/ 727709 h 957833"/>
              <a:gd name="connsiteX7" fmla="*/ 3892283 w 3892283"/>
              <a:gd name="connsiteY7" fmla="*/ 606551 h 957833"/>
              <a:gd name="connsiteX8" fmla="*/ 3892283 w 3892283"/>
              <a:gd name="connsiteY8" fmla="*/ 121157 h 957833"/>
              <a:gd name="connsiteX9" fmla="*/ 3243834 w 3892283"/>
              <a:gd name="connsiteY9" fmla="*/ 0 h 957833"/>
              <a:gd name="connsiteX10" fmla="*/ 648449 w 3892283"/>
              <a:gd name="connsiteY10" fmla="*/ 0 h 9578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892283" h="957833">
                <a:moveTo>
                  <a:pt x="648449" y="0"/>
                </a:moveTo>
                <a:cubicBezTo>
                  <a:pt x="290322" y="0"/>
                  <a:pt x="0" y="54863"/>
                  <a:pt x="0" y="121157"/>
                </a:cubicBezTo>
                <a:lnTo>
                  <a:pt x="0" y="606551"/>
                </a:lnTo>
                <a:cubicBezTo>
                  <a:pt x="0" y="672845"/>
                  <a:pt x="290322" y="727709"/>
                  <a:pt x="648449" y="727709"/>
                </a:cubicBezTo>
                <a:lnTo>
                  <a:pt x="211073" y="957833"/>
                </a:lnTo>
                <a:lnTo>
                  <a:pt x="1622285" y="727709"/>
                </a:lnTo>
                <a:lnTo>
                  <a:pt x="3243834" y="727709"/>
                </a:lnTo>
                <a:cubicBezTo>
                  <a:pt x="3601961" y="727709"/>
                  <a:pt x="3892283" y="672845"/>
                  <a:pt x="3892283" y="606551"/>
                </a:cubicBezTo>
                <a:lnTo>
                  <a:pt x="3892283" y="121157"/>
                </a:lnTo>
                <a:cubicBezTo>
                  <a:pt x="3892283" y="54863"/>
                  <a:pt x="3601961" y="0"/>
                  <a:pt x="3243834" y="0"/>
                </a:cubicBezTo>
                <a:lnTo>
                  <a:pt x="648449"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4840364" y="3907790"/>
            <a:ext cx="3904983" cy="970533"/>
          </a:xfrm>
          <a:custGeom>
            <a:avLst/>
            <a:gdLst>
              <a:gd name="connsiteX0" fmla="*/ 654799 w 3904983"/>
              <a:gd name="connsiteY0" fmla="*/ 6350 h 970533"/>
              <a:gd name="connsiteX1" fmla="*/ 6350 w 3904983"/>
              <a:gd name="connsiteY1" fmla="*/ 127507 h 970533"/>
              <a:gd name="connsiteX2" fmla="*/ 6350 w 3904983"/>
              <a:gd name="connsiteY2" fmla="*/ 612901 h 970533"/>
              <a:gd name="connsiteX3" fmla="*/ 654799 w 3904983"/>
              <a:gd name="connsiteY3" fmla="*/ 734059 h 970533"/>
              <a:gd name="connsiteX4" fmla="*/ 217423 w 3904983"/>
              <a:gd name="connsiteY4" fmla="*/ 964183 h 970533"/>
              <a:gd name="connsiteX5" fmla="*/ 1628635 w 3904983"/>
              <a:gd name="connsiteY5" fmla="*/ 734059 h 970533"/>
              <a:gd name="connsiteX6" fmla="*/ 3250184 w 3904983"/>
              <a:gd name="connsiteY6" fmla="*/ 734059 h 970533"/>
              <a:gd name="connsiteX7" fmla="*/ 3898633 w 3904983"/>
              <a:gd name="connsiteY7" fmla="*/ 612901 h 970533"/>
              <a:gd name="connsiteX8" fmla="*/ 3898633 w 3904983"/>
              <a:gd name="connsiteY8" fmla="*/ 127507 h 970533"/>
              <a:gd name="connsiteX9" fmla="*/ 3250184 w 3904983"/>
              <a:gd name="connsiteY9" fmla="*/ 6350 h 970533"/>
              <a:gd name="connsiteX10" fmla="*/ 654799 w 3904983"/>
              <a:gd name="connsiteY10" fmla="*/ 6350 h 9705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904983" h="970533">
                <a:moveTo>
                  <a:pt x="654799" y="6350"/>
                </a:moveTo>
                <a:cubicBezTo>
                  <a:pt x="296672" y="6350"/>
                  <a:pt x="6350" y="61213"/>
                  <a:pt x="6350" y="127507"/>
                </a:cubicBezTo>
                <a:lnTo>
                  <a:pt x="6350" y="612901"/>
                </a:lnTo>
                <a:cubicBezTo>
                  <a:pt x="6350" y="679195"/>
                  <a:pt x="296672" y="734059"/>
                  <a:pt x="654799" y="734059"/>
                </a:cubicBezTo>
                <a:lnTo>
                  <a:pt x="217423" y="964183"/>
                </a:lnTo>
                <a:lnTo>
                  <a:pt x="1628635" y="734059"/>
                </a:lnTo>
                <a:lnTo>
                  <a:pt x="3250184" y="734059"/>
                </a:lnTo>
                <a:cubicBezTo>
                  <a:pt x="3608311" y="734059"/>
                  <a:pt x="3898633" y="679195"/>
                  <a:pt x="3898633" y="612901"/>
                </a:cubicBezTo>
                <a:lnTo>
                  <a:pt x="3898633" y="127507"/>
                </a:lnTo>
                <a:cubicBezTo>
                  <a:pt x="3898633" y="61213"/>
                  <a:pt x="3608311" y="6350"/>
                  <a:pt x="3250184" y="6350"/>
                </a:cubicBezTo>
                <a:lnTo>
                  <a:pt x="65479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9118600" cy="3492500"/>
          </a:xfrm>
          <a:prstGeom prst="rect">
            <a:avLst/>
          </a:prstGeom>
          <a:noFill/>
        </p:spPr>
      </p:pic>
      <p:pic>
        <p:nvPicPr>
          <p:cNvPr id="12" name="Picture 3"/>
          <p:cNvPicPr>
            <a:picLocks noChangeAspect="1" noChangeArrowheads="1"/>
          </p:cNvPicPr>
          <p:nvPr/>
        </p:nvPicPr>
        <p:blipFill>
          <a:blip r:embed="rId2" cstate="print"/>
          <a:srcRect/>
          <a:stretch>
            <a:fillRect/>
          </a:stretch>
        </p:blipFill>
        <p:spPr bwMode="auto">
          <a:xfrm>
            <a:off x="0" y="5270500"/>
            <a:ext cx="8623300" cy="1003300"/>
          </a:xfrm>
          <a:prstGeom prst="rect">
            <a:avLst/>
          </a:prstGeom>
          <a:noFill/>
        </p:spPr>
      </p:pic>
      <p:sp>
        <p:nvSpPr>
          <p:cNvPr id="2" name="TextBox 1"/>
          <p:cNvSpPr txBox="1"/>
          <p:nvPr/>
        </p:nvSpPr>
        <p:spPr>
          <a:xfrm>
            <a:off x="4330700" y="2489200"/>
            <a:ext cx="184346"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Box 1"/>
          <p:cNvSpPr txBox="1"/>
          <p:nvPr/>
        </p:nvSpPr>
        <p:spPr>
          <a:xfrm>
            <a:off x="1016000" y="2489200"/>
            <a:ext cx="184346"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X</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Box 1"/>
          <p:cNvSpPr txBox="1"/>
          <p:nvPr/>
        </p:nvSpPr>
        <p:spPr>
          <a:xfrm>
            <a:off x="8115300" y="2489200"/>
            <a:ext cx="157094"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Z</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Box 1"/>
          <p:cNvSpPr txBox="1"/>
          <p:nvPr/>
        </p:nvSpPr>
        <p:spPr>
          <a:xfrm>
            <a:off x="901700" y="3822700"/>
            <a:ext cx="2240678" cy="687368"/>
          </a:xfrm>
          <a:prstGeom prst="rect">
            <a:avLst/>
          </a:prstGeom>
          <a:noFill/>
        </p:spPr>
        <p:txBody>
          <a:bodyPr wrap="none" lIns="0" tIns="0" rIns="0" rtlCol="0">
            <a:spAutoFit/>
          </a:bodyPr>
          <a:lstStyle/>
          <a:p>
            <a:pPr defTabSz="0">
              <a:lnSpc>
                <a:spcPts val="2500"/>
              </a:lnSpc>
              <a:tabLst>
                <a:tab pos="127000" algn="l"/>
              </a:tabLst>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主机</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向</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500"/>
              </a:lnSpc>
              <a:tabLst>
                <a:tab pos="127000" algn="l"/>
              </a:tabLst>
            </a:pPr>
            <a:r>
              <a:rPr lang="en-US" altLang="zh-CN" dirty="0" smtClean="0">
                <a:ea typeface="黑体" panose="02010609060101010101" pitchFamily="2" charset="-122"/>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响应分组</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6" name="TextBox 1"/>
          <p:cNvSpPr txBox="1"/>
          <p:nvPr/>
        </p:nvSpPr>
        <p:spPr>
          <a:xfrm>
            <a:off x="304800" y="241300"/>
            <a:ext cx="2189382" cy="366767"/>
          </a:xfrm>
          <a:prstGeom prst="rect">
            <a:avLst/>
          </a:prstGeom>
          <a:noFill/>
        </p:spPr>
        <p:txBody>
          <a:bodyPr wrap="none" lIns="0" tIns="0" rIns="0" rtlCol="0">
            <a:spAutoFit/>
          </a:bodyPr>
          <a:lstStyle/>
          <a:p>
            <a:pPr defTabSz="0">
              <a:lnSpc>
                <a:spcPts val="25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主机</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广播发送</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7" name="TextBox 1"/>
          <p:cNvSpPr txBox="1"/>
          <p:nvPr/>
        </p:nvSpPr>
        <p:spPr>
          <a:xfrm>
            <a:off x="393700" y="571500"/>
            <a:ext cx="1896160" cy="366767"/>
          </a:xfrm>
          <a:prstGeom prst="rect">
            <a:avLst/>
          </a:prstGeom>
          <a:noFill/>
        </p:spPr>
        <p:txBody>
          <a:bodyPr wrap="none" lIns="0" tIns="0" rIns="0" rtlCol="0">
            <a:spAutoFit/>
          </a:bodyPr>
          <a:lstStyle/>
          <a:p>
            <a:pPr defTabSz="0">
              <a:lnSpc>
                <a:spcPts val="2500"/>
              </a:lnSpc>
            </a:pP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请求分组</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2616200" y="1524000"/>
            <a:ext cx="1066126"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请求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9" name="TextBox 1"/>
          <p:cNvSpPr txBox="1"/>
          <p:nvPr/>
        </p:nvSpPr>
        <p:spPr>
          <a:xfrm>
            <a:off x="4546600" y="1524000"/>
            <a:ext cx="1066126"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请求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0" name="TextBox 1"/>
          <p:cNvSpPr txBox="1"/>
          <p:nvPr/>
        </p:nvSpPr>
        <p:spPr>
          <a:xfrm>
            <a:off x="6426200" y="1524000"/>
            <a:ext cx="1066126"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请求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1" name="TextBox 1"/>
          <p:cNvSpPr txBox="1"/>
          <p:nvPr/>
        </p:nvSpPr>
        <p:spPr>
          <a:xfrm>
            <a:off x="698500" y="1536700"/>
            <a:ext cx="1066126"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请求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2" name="TextBox 1"/>
          <p:cNvSpPr txBox="1"/>
          <p:nvPr/>
        </p:nvSpPr>
        <p:spPr>
          <a:xfrm>
            <a:off x="2184400" y="2324100"/>
            <a:ext cx="961802" cy="559127"/>
          </a:xfrm>
          <a:prstGeom prst="rect">
            <a:avLst/>
          </a:prstGeom>
          <a:noFill/>
        </p:spPr>
        <p:txBody>
          <a:bodyPr wrap="none" lIns="0" tIns="0" rIns="0" rtlCol="0">
            <a:spAutoFit/>
          </a:bodyPr>
          <a:lstStyle/>
          <a:p>
            <a:pPr defTabSz="0">
              <a:lnSpc>
                <a:spcPts val="1800"/>
              </a:lnSpc>
              <a:tabLst>
                <a:tab pos="1524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200"/>
              </a:lnSpc>
              <a:tabLst>
                <a:tab pos="1524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5854700" y="2222500"/>
            <a:ext cx="961802" cy="661720"/>
          </a:xfrm>
          <a:prstGeom prst="rect">
            <a:avLst/>
          </a:prstGeom>
          <a:noFill/>
        </p:spPr>
        <p:txBody>
          <a:bodyPr wrap="none" lIns="0" tIns="0" rIns="0" rtlCol="0">
            <a:spAutoFit/>
          </a:bodyPr>
          <a:lstStyle/>
          <a:p>
            <a:pPr defTabSz="0">
              <a:lnSpc>
                <a:spcPts val="1800"/>
              </a:lnSpc>
              <a:tabLst>
                <a:tab pos="2159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defTabSz="0">
              <a:lnSpc>
                <a:spcPts val="2000"/>
              </a:lnSpc>
              <a:tabLst>
                <a:tab pos="2159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TextBox 1"/>
          <p:cNvSpPr txBox="1"/>
          <p:nvPr/>
        </p:nvSpPr>
        <p:spPr>
          <a:xfrm>
            <a:off x="1041400" y="3048000"/>
            <a:ext cx="211917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00-00-C0-15-AD-18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TextBox 1"/>
          <p:cNvSpPr txBox="1"/>
          <p:nvPr/>
        </p:nvSpPr>
        <p:spPr>
          <a:xfrm>
            <a:off x="4787900" y="6324600"/>
            <a:ext cx="2120773"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08-00-2B-00-EE-0A</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TextBox 1"/>
          <p:cNvSpPr txBox="1"/>
          <p:nvPr/>
        </p:nvSpPr>
        <p:spPr>
          <a:xfrm>
            <a:off x="3200400" y="609600"/>
            <a:ext cx="5261056" cy="623248"/>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我是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209.0.0.5</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，硬件地址是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00-00-C0-15-AD-18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4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我想知道主机</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209.0.0.6</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的硬件地址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7" name="TextBox 1"/>
          <p:cNvSpPr txBox="1"/>
          <p:nvPr/>
        </p:nvSpPr>
        <p:spPr>
          <a:xfrm>
            <a:off x="4000500" y="3987800"/>
            <a:ext cx="4467570" cy="1187505"/>
          </a:xfrm>
          <a:prstGeom prst="rect">
            <a:avLst/>
          </a:prstGeom>
          <a:noFill/>
        </p:spPr>
        <p:txBody>
          <a:bodyPr wrap="none" lIns="0" tIns="0" rIns="0" rtlCol="0">
            <a:spAutoFit/>
          </a:bodyPr>
          <a:lstStyle/>
          <a:p>
            <a:pPr defTabSz="0">
              <a:lnSpc>
                <a:spcPts val="2100"/>
              </a:lnSpc>
              <a:tabLst>
                <a:tab pos="9906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我是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400"/>
              </a:lnSpc>
              <a:tabLst>
                <a:tab pos="9906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硬件地址是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08-00-2B-00-EE-0A</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400"/>
              </a:lnSpc>
              <a:tabLst>
                <a:tab pos="9906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ARP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响应</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8" name="TextBox 1"/>
          <p:cNvSpPr txBox="1"/>
          <p:nvPr/>
        </p:nvSpPr>
        <p:spPr>
          <a:xfrm>
            <a:off x="4356100" y="5803900"/>
            <a:ext cx="184346"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TextBox 1"/>
          <p:cNvSpPr txBox="1"/>
          <p:nvPr/>
        </p:nvSpPr>
        <p:spPr>
          <a:xfrm>
            <a:off x="1028700" y="5803900"/>
            <a:ext cx="184346"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X</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Box 1"/>
          <p:cNvSpPr txBox="1"/>
          <p:nvPr/>
        </p:nvSpPr>
        <p:spPr>
          <a:xfrm>
            <a:off x="8140700" y="5803900"/>
            <a:ext cx="157094"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Z</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2197100" y="5638800"/>
            <a:ext cx="961802" cy="559127"/>
          </a:xfrm>
          <a:prstGeom prst="rect">
            <a:avLst/>
          </a:prstGeom>
          <a:noFill/>
        </p:spPr>
        <p:txBody>
          <a:bodyPr wrap="none" lIns="0" tIns="0" rIns="0" rtlCol="0">
            <a:spAutoFit/>
          </a:bodyPr>
          <a:lstStyle/>
          <a:p>
            <a:pPr defTabSz="0">
              <a:lnSpc>
                <a:spcPts val="1800"/>
              </a:lnSpc>
              <a:tabLst>
                <a:tab pos="1651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200"/>
              </a:lnSpc>
              <a:tabLst>
                <a:tab pos="165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867400" y="5524500"/>
            <a:ext cx="961802" cy="674544"/>
          </a:xfrm>
          <a:prstGeom prst="rect">
            <a:avLst/>
          </a:prstGeom>
          <a:noFill/>
        </p:spPr>
        <p:txBody>
          <a:bodyPr wrap="none" lIns="0" tIns="0" rIns="0" rtlCol="0">
            <a:spAutoFit/>
          </a:bodyPr>
          <a:lstStyle/>
          <a:p>
            <a:pPr defTabSz="0">
              <a:lnSpc>
                <a:spcPts val="1800"/>
              </a:lnSpc>
              <a:tabLst>
                <a:tab pos="2286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209.0.0.6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defTabSz="0">
              <a:lnSpc>
                <a:spcPts val="2100"/>
              </a:lnSpc>
              <a:tabLst>
                <a:tab pos="2286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1257300" y="6362700"/>
            <a:ext cx="211917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00-00-C0-15-AD-18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6" name="页脚占位符 35"/>
          <p:cNvSpPr>
            <a:spLocks noGrp="1"/>
          </p:cNvSpPr>
          <p:nvPr>
            <p:ph type="ftr" sz="quarter" idx="11"/>
          </p:nvPr>
        </p:nvSpPr>
        <p:spPr/>
        <p:txBody>
          <a:bodyPr/>
          <a:lstStyle/>
          <a:p>
            <a:r>
              <a:rPr lang="zh-CN" altLang="en-US" smtClean="0"/>
              <a:t>计算机科学与技术学院</a:t>
            </a:r>
            <a:endParaRPr lang="en-US"/>
          </a:p>
        </p:txBody>
      </p:sp>
      <p:sp>
        <p:nvSpPr>
          <p:cNvPr id="37" name="灯片编号占位符 3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1752600" y="393700"/>
            <a:ext cx="5390899" cy="758221"/>
          </a:xfrm>
          <a:prstGeom prst="rect">
            <a:avLst/>
          </a:prstGeom>
          <a:noFill/>
        </p:spPr>
        <p:txBody>
          <a:bodyPr wrap="none" lIns="0" tIns="0" rIns="0" rtlCol="0">
            <a:spAutoFit/>
          </a:bodyPr>
          <a:lstStyle/>
          <a:p>
            <a:pPr defTabSz="0">
              <a:lnSpc>
                <a:spcPts val="6100"/>
              </a:lnSpc>
            </a:pPr>
            <a:r>
              <a:rPr lang="en-US" altLang="zh-CN" sz="4400" b="1" dirty="0" smtClean="0">
                <a:latin typeface="Times New Roman" panose="02020603050405020304" pitchFamily="18" charset="0"/>
                <a:ea typeface="黑体" panose="02010609060101010101" pitchFamily="2" charset="-122"/>
                <a:cs typeface="Comic Sans MS" panose="030F0702030302020204" pitchFamily="18" charset="0"/>
              </a:rPr>
              <a:t>ARP</a:t>
            </a:r>
            <a:r>
              <a:rPr lang="en-US" altLang="zh-CN" sz="4400" dirty="0" smtClean="0">
                <a:latin typeface="Times New Roman" panose="02020603050405020304" pitchFamily="18" charset="0"/>
                <a:ea typeface="黑体" panose="02010609060101010101" pitchFamily="2" charset="-122"/>
                <a:cs typeface="Times New Roman" panose="02020603050405020304" pitchFamily="18" charset="0"/>
              </a:rPr>
              <a:t>  高速缓存的作用</a:t>
            </a:r>
            <a:endParaRPr lang="en-US" altLang="zh-CN" sz="44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
        <p:nvSpPr>
          <p:cNvPr id="8" name="Rectangle 3"/>
          <p:cNvSpPr txBox="1">
            <a:spLocks noChangeArrowheads="1"/>
          </p:cNvSpPr>
          <p:nvPr/>
        </p:nvSpPr>
        <p:spPr>
          <a:xfrm>
            <a:off x="827089" y="1917700"/>
            <a:ext cx="7859712" cy="4319588"/>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为了减少网络上的通信量，主机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在发送其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ARP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请求分组时，就将自己的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地址到硬件地址的映射写入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ARP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请求分组。</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当主机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B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收到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ARP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请求分组时，就将主机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的这一地址映射写入主机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B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自己的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ARP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高速缓存中。这对主机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B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以后向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发送数据报时就更方便了。 </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2400300" y="571500"/>
            <a:ext cx="3949799" cy="597599"/>
          </a:xfrm>
          <a:prstGeom prst="rect">
            <a:avLst/>
          </a:prstGeom>
          <a:noFill/>
        </p:spPr>
        <p:txBody>
          <a:bodyPr wrap="none" lIns="0" tIns="0" rIns="0" rtlCol="0">
            <a:spAutoFit/>
          </a:bodyPr>
          <a:lstStyle/>
          <a:p>
            <a:pPr defTabSz="0">
              <a:lnSpc>
                <a:spcPts val="4300"/>
              </a:lnSpc>
            </a:pPr>
            <a:r>
              <a:rPr lang="en-US" altLang="zh-CN" sz="4400" dirty="0" smtClean="0">
                <a:latin typeface="黑体" panose="02010609060101010101" pitchFamily="2" charset="-122"/>
                <a:ea typeface="黑体" panose="02010609060101010101" pitchFamily="2" charset="-122"/>
                <a:cs typeface="Times New Roman" panose="02020603050405020304" pitchFamily="18" charset="0"/>
              </a:rPr>
              <a:t>应当注意的问题</a:t>
            </a:r>
            <a:endParaRPr lang="en-US" altLang="zh-CN" sz="4400" dirty="0" smtClean="0">
              <a:latin typeface="黑体" panose="02010609060101010101" pitchFamily="2" charset="-122"/>
              <a:ea typeface="黑体" panose="02010609060101010101" pitchFamily="2" charset="-122"/>
              <a:cs typeface="Times New Roman" panose="02020603050405020304"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11" name="Rectangle 3"/>
          <p:cNvSpPr txBox="1">
            <a:spLocks noChangeArrowheads="1"/>
          </p:cNvSpPr>
          <p:nvPr/>
        </p:nvSpPr>
        <p:spPr>
          <a:xfrm>
            <a:off x="444500" y="1602930"/>
            <a:ext cx="8424863" cy="4319588"/>
          </a:xfrm>
          <a:prstGeom prst="rect">
            <a:avLst/>
          </a:prstGeom>
        </p:spPr>
        <p:txBody>
          <a:bodyPr vert="horz" lIns="91440" tIns="45720" rIns="91440" bIns="45720" rtlCol="0">
            <a:normAutofit fontScale="85000" lnSpcReduction="20000"/>
          </a:bodyPr>
          <a:lstStyle/>
          <a:p>
            <a:pPr marL="342900" indent="-342900" algn="just">
              <a:lnSpc>
                <a:spcPct val="160000"/>
              </a:lnSpc>
              <a:spcBef>
                <a:spcPct val="20000"/>
              </a:spcBef>
              <a:buFont typeface="Arial" panose="020B0604020202020204" pitchFamily="34" charset="0"/>
              <a:buChar char="•"/>
              <a:defRPr/>
            </a:pPr>
            <a:r>
              <a:rPr lang="en-US" altLang="zh-CN" sz="2400" dirty="0">
                <a:latin typeface="微软雅黑" panose="020B0503020204020204" pitchFamily="34" charset="-122"/>
                <a:ea typeface="微软雅黑" panose="020B0503020204020204" pitchFamily="34" charset="-122"/>
              </a:rPr>
              <a:t>ARP </a:t>
            </a:r>
            <a:r>
              <a:rPr lang="zh-CN" altLang="en-US" sz="2400" dirty="0">
                <a:latin typeface="微软雅黑" panose="020B0503020204020204" pitchFamily="34" charset="-122"/>
                <a:ea typeface="微软雅黑" panose="020B0503020204020204" pitchFamily="34" charset="-122"/>
              </a:rPr>
              <a:t>是解决</a:t>
            </a:r>
            <a:r>
              <a:rPr lang="zh-CN" altLang="en-US" sz="2400" dirty="0">
                <a:solidFill>
                  <a:srgbClr val="FF0000"/>
                </a:solidFill>
                <a:latin typeface="微软雅黑" panose="020B0503020204020204" pitchFamily="34" charset="-122"/>
                <a:ea typeface="微软雅黑" panose="020B0503020204020204" pitchFamily="34" charset="-122"/>
              </a:rPr>
              <a:t>同一个局域网</a:t>
            </a:r>
            <a:r>
              <a:rPr lang="zh-CN" altLang="en-US" sz="2400" dirty="0">
                <a:latin typeface="微软雅黑" panose="020B0503020204020204" pitchFamily="34" charset="-122"/>
                <a:ea typeface="微软雅黑" panose="020B0503020204020204" pitchFamily="34" charset="-122"/>
              </a:rPr>
              <a:t>上的主机或路由器的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地址和</a:t>
            </a:r>
            <a:r>
              <a:rPr lang="zh-CN" altLang="en-US" sz="2400" dirty="0" smtClean="0">
                <a:latin typeface="微软雅黑" panose="020B0503020204020204" pitchFamily="34" charset="-122"/>
                <a:ea typeface="微软雅黑" panose="020B0503020204020204" pitchFamily="34" charset="-122"/>
              </a:rPr>
              <a:t>硬件</a:t>
            </a:r>
            <a:r>
              <a:rPr lang="zh-CN" altLang="en-US" sz="2400" dirty="0">
                <a:latin typeface="微软雅黑" panose="020B0503020204020204" pitchFamily="34" charset="-122"/>
                <a:ea typeface="微软雅黑" panose="020B0503020204020204" pitchFamily="34" charset="-122"/>
              </a:rPr>
              <a:t>地址的映射问题。</a:t>
            </a:r>
            <a:endParaRPr lang="zh-CN" altLang="en-US" sz="2400" dirty="0">
              <a:latin typeface="微软雅黑" panose="020B0503020204020204" pitchFamily="34" charset="-122"/>
              <a:ea typeface="微软雅黑" panose="020B0503020204020204" pitchFamily="34" charset="-122"/>
            </a:endParaRPr>
          </a:p>
          <a:p>
            <a:pPr marL="342900" indent="-342900" algn="just">
              <a:lnSpc>
                <a:spcPct val="160000"/>
              </a:lnSpc>
              <a:spcBef>
                <a:spcPct val="200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如果所要找的主机和源主机不在同一个局域网上，那么</a:t>
            </a:r>
            <a:r>
              <a:rPr lang="zh-CN" altLang="en-US" sz="2400" dirty="0" smtClean="0">
                <a:latin typeface="微软雅黑" panose="020B0503020204020204" pitchFamily="34" charset="-122"/>
                <a:ea typeface="微软雅黑" panose="020B0503020204020204" pitchFamily="34" charset="-122"/>
              </a:rPr>
              <a:t>就要</a:t>
            </a:r>
            <a:r>
              <a:rPr lang="zh-CN" altLang="en-US" sz="2400" dirty="0">
                <a:latin typeface="微软雅黑" panose="020B0503020204020204" pitchFamily="34" charset="-122"/>
                <a:ea typeface="微软雅黑" panose="020B0503020204020204" pitchFamily="34" charset="-122"/>
              </a:rPr>
              <a:t>通过 </a:t>
            </a:r>
            <a:r>
              <a:rPr lang="en-US" altLang="zh-CN" sz="2400" dirty="0">
                <a:latin typeface="微软雅黑" panose="020B0503020204020204" pitchFamily="34" charset="-122"/>
                <a:ea typeface="微软雅黑" panose="020B0503020204020204" pitchFamily="34" charset="-122"/>
              </a:rPr>
              <a:t>ARP </a:t>
            </a:r>
            <a:r>
              <a:rPr lang="zh-CN" altLang="en-US" sz="2400" dirty="0">
                <a:latin typeface="微软雅黑" panose="020B0503020204020204" pitchFamily="34" charset="-122"/>
                <a:ea typeface="微软雅黑" panose="020B0503020204020204" pitchFamily="34" charset="-122"/>
              </a:rPr>
              <a:t>找到一个位于本局域网上的某个路由器的</a:t>
            </a:r>
            <a:r>
              <a:rPr lang="zh-CN" altLang="en-US" sz="2400" dirty="0" smtClean="0">
                <a:latin typeface="微软雅黑" panose="020B0503020204020204" pitchFamily="34" charset="-122"/>
                <a:ea typeface="微软雅黑" panose="020B0503020204020204" pitchFamily="34" charset="-122"/>
              </a:rPr>
              <a:t>硬件地址</a:t>
            </a:r>
            <a:r>
              <a:rPr lang="zh-CN" altLang="en-US" sz="2400" dirty="0">
                <a:latin typeface="微软雅黑" panose="020B0503020204020204" pitchFamily="34" charset="-122"/>
                <a:ea typeface="微软雅黑" panose="020B0503020204020204" pitchFamily="34" charset="-122"/>
              </a:rPr>
              <a:t>，然后把分组发送给这个路由器，让这个路由器把</a:t>
            </a:r>
            <a:r>
              <a:rPr lang="zh-CN" altLang="en-US" sz="2400" dirty="0" smtClean="0">
                <a:latin typeface="微软雅黑" panose="020B0503020204020204" pitchFamily="34" charset="-122"/>
                <a:ea typeface="微软雅黑" panose="020B0503020204020204" pitchFamily="34" charset="-122"/>
              </a:rPr>
              <a:t>分组</a:t>
            </a:r>
            <a:r>
              <a:rPr lang="zh-CN" altLang="en-US" sz="2400" dirty="0">
                <a:latin typeface="微软雅黑" panose="020B0503020204020204" pitchFamily="34" charset="-122"/>
                <a:ea typeface="微软雅黑" panose="020B0503020204020204" pitchFamily="34" charset="-122"/>
              </a:rPr>
              <a:t>转发给下一个网络。剩下的工作就由下一个网络来做。</a:t>
            </a:r>
            <a:endParaRPr lang="en-US" altLang="zh-CN" sz="2400" dirty="0">
              <a:latin typeface="微软雅黑" panose="020B0503020204020204" pitchFamily="34" charset="-122"/>
              <a:ea typeface="微软雅黑" panose="020B0503020204020204" pitchFamily="34" charset="-122"/>
            </a:endParaRPr>
          </a:p>
          <a:p>
            <a:pPr marL="342900" indent="-342900" algn="just">
              <a:lnSpc>
                <a:spcPct val="160000"/>
              </a:lnSpc>
              <a:spcBef>
                <a:spcPct val="200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地址到硬件地址的解析是自动进行的，只要主机或</a:t>
            </a:r>
            <a:r>
              <a:rPr lang="zh-CN" altLang="en-US" sz="2400" dirty="0" smtClean="0">
                <a:latin typeface="微软雅黑" panose="020B0503020204020204" pitchFamily="34" charset="-122"/>
                <a:ea typeface="微软雅黑" panose="020B0503020204020204" pitchFamily="34" charset="-122"/>
              </a:rPr>
              <a:t>路由器</a:t>
            </a:r>
            <a:r>
              <a:rPr lang="zh-CN" altLang="en-US" sz="2400" dirty="0">
                <a:latin typeface="微软雅黑" panose="020B0503020204020204" pitchFamily="34" charset="-122"/>
                <a:ea typeface="微软雅黑" panose="020B0503020204020204" pitchFamily="34" charset="-122"/>
              </a:rPr>
              <a:t>要和本网络上的另一个已知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地址的主机或路由器</a:t>
            </a:r>
            <a:r>
              <a:rPr lang="zh-CN" altLang="en-US" sz="2400" dirty="0" smtClean="0">
                <a:latin typeface="微软雅黑" panose="020B0503020204020204" pitchFamily="34" charset="-122"/>
                <a:ea typeface="微软雅黑" panose="020B0503020204020204" pitchFamily="34" charset="-122"/>
              </a:rPr>
              <a:t>进行</a:t>
            </a:r>
            <a:r>
              <a:rPr lang="zh-CN" altLang="en-US" sz="2400" dirty="0">
                <a:latin typeface="微软雅黑" panose="020B0503020204020204" pitchFamily="34" charset="-122"/>
                <a:ea typeface="微软雅黑" panose="020B0503020204020204" pitchFamily="34" charset="-122"/>
              </a:rPr>
              <a:t>通信，</a:t>
            </a:r>
            <a:r>
              <a:rPr lang="en-US" altLang="zh-CN" sz="2400" dirty="0">
                <a:latin typeface="微软雅黑" panose="020B0503020204020204" pitchFamily="34" charset="-122"/>
                <a:ea typeface="微软雅黑" panose="020B0503020204020204" pitchFamily="34" charset="-122"/>
              </a:rPr>
              <a:t>ARP </a:t>
            </a:r>
            <a:r>
              <a:rPr lang="zh-CN" altLang="en-US" sz="2400" dirty="0">
                <a:latin typeface="微软雅黑" panose="020B0503020204020204" pitchFamily="34" charset="-122"/>
                <a:ea typeface="微软雅黑" panose="020B0503020204020204" pitchFamily="34" charset="-122"/>
              </a:rPr>
              <a:t>协议就会自动地将该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地址解析为链路层</a:t>
            </a:r>
            <a:r>
              <a:rPr lang="zh-CN" altLang="en-US" sz="2400" dirty="0" smtClean="0">
                <a:latin typeface="微软雅黑" panose="020B0503020204020204" pitchFamily="34" charset="-122"/>
                <a:ea typeface="微软雅黑" panose="020B0503020204020204" pitchFamily="34" charset="-122"/>
              </a:rPr>
              <a:t>所需要</a:t>
            </a:r>
            <a:r>
              <a:rPr lang="zh-CN" altLang="en-US" sz="2400" dirty="0">
                <a:latin typeface="微软雅黑" panose="020B0503020204020204" pitchFamily="34" charset="-122"/>
                <a:ea typeface="微软雅黑" panose="020B0503020204020204" pitchFamily="34" charset="-122"/>
              </a:rPr>
              <a:t>的硬件地址。  </a:t>
            </a:r>
            <a:endParaRPr lang="zh-CN" altLang="en-US" sz="24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spcBef>
                <a:spcPct val="20000"/>
              </a:spcBef>
              <a:spcAft>
                <a:spcPts val="0"/>
              </a:spcAft>
              <a:buClrTx/>
              <a:buSzTx/>
              <a:buFont typeface="Wingdings" panose="05000000000000000000" pitchFamily="2" charset="2"/>
              <a:buChar char="l"/>
              <a:defRPr/>
            </a:pPr>
            <a:endParaRPr kumimoji="0" lang="zh-CN" altLang="en-US" sz="2400" b="0" i="0" u="none" strike="noStrike" kern="1200" cap="none" spc="0" normalizeH="0" noProof="0" dirty="0" smtClean="0">
              <a:ln>
                <a:noFill/>
              </a:ln>
              <a:effectLst/>
              <a:uLnTx/>
              <a:uFillTx/>
              <a:latin typeface="Times New Roman" panose="02020603050405020304" pitchFamily="18"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1282700" y="514350"/>
            <a:ext cx="6176371" cy="700513"/>
          </a:xfrm>
          <a:prstGeom prst="rect">
            <a:avLst/>
          </a:prstGeom>
          <a:noFill/>
        </p:spPr>
        <p:txBody>
          <a:bodyPr wrap="none" lIns="0" tIns="0" rIns="0" rtlCol="0">
            <a:spAutoFit/>
          </a:bodyPr>
          <a:lstStyle/>
          <a:p>
            <a:pPr defTabSz="0">
              <a:lnSpc>
                <a:spcPts val="5500"/>
              </a:lnSpc>
            </a:pPr>
            <a:r>
              <a:rPr lang="en-US" altLang="zh-CN" sz="4400" dirty="0" smtClean="0">
                <a:latin typeface="Times New Roman" panose="02020603050405020304" pitchFamily="18" charset="0"/>
                <a:ea typeface="黑体" panose="02010609060101010101" pitchFamily="2" charset="-122"/>
                <a:cs typeface="Times New Roman" panose="02020603050405020304" pitchFamily="18" charset="0"/>
              </a:rPr>
              <a:t>使用ARP的四种典型情况</a:t>
            </a:r>
            <a:endParaRPr lang="en-US" altLang="zh-CN" sz="44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11" name="Rectangle 3"/>
          <p:cNvSpPr txBox="1">
            <a:spLocks noChangeArrowheads="1"/>
          </p:cNvSpPr>
          <p:nvPr/>
        </p:nvSpPr>
        <p:spPr>
          <a:xfrm>
            <a:off x="555625" y="1541458"/>
            <a:ext cx="8131175" cy="4464050"/>
          </a:xfrm>
          <a:prstGeom prst="rect">
            <a:avLst/>
          </a:prstGeom>
        </p:spPr>
        <p:txBody>
          <a:bodyPr vert="horz" lIns="91440" tIns="45720" rIns="91440" bIns="45720" rtlCol="0">
            <a:noAutofit/>
          </a:bodyPr>
          <a:lstStyle/>
          <a:p>
            <a:pPr marL="342900" marR="0" lvl="0" indent="-342900" algn="just" fontAlgn="auto">
              <a:lnSpc>
                <a:spcPct val="140000"/>
              </a:lnSpc>
              <a:spcBef>
                <a:spcPct val="20000"/>
              </a:spcBef>
              <a:spcAft>
                <a:spcPts val="0"/>
              </a:spcAft>
              <a:buClrTx/>
              <a:buSzTx/>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发送方是主机，要把</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数据报发送到本网络上的另一</a:t>
            </a:r>
            <a:r>
              <a:rPr lang="zh-CN" altLang="en-US" sz="2000" dirty="0" smtClean="0">
                <a:latin typeface="微软雅黑" panose="020B0503020204020204" pitchFamily="34" charset="-122"/>
                <a:ea typeface="微软雅黑" panose="020B0503020204020204" pitchFamily="34" charset="-122"/>
              </a:rPr>
              <a:t>个主机</a:t>
            </a:r>
            <a:r>
              <a:rPr lang="zh-CN" altLang="en-US" sz="2000" dirty="0">
                <a:latin typeface="微软雅黑" panose="020B0503020204020204" pitchFamily="34" charset="-122"/>
                <a:ea typeface="微软雅黑" panose="020B0503020204020204" pitchFamily="34" charset="-122"/>
              </a:rPr>
              <a:t>。这时用 </a:t>
            </a:r>
            <a:r>
              <a:rPr lang="en-US" altLang="zh-CN" sz="2000" dirty="0">
                <a:latin typeface="微软雅黑" panose="020B0503020204020204" pitchFamily="34" charset="-122"/>
                <a:ea typeface="微软雅黑" panose="020B0503020204020204" pitchFamily="34" charset="-122"/>
              </a:rPr>
              <a:t>ARP </a:t>
            </a:r>
            <a:r>
              <a:rPr lang="zh-CN" altLang="en-US" sz="2000" dirty="0">
                <a:latin typeface="微软雅黑" panose="020B0503020204020204" pitchFamily="34" charset="-122"/>
                <a:ea typeface="微软雅黑" panose="020B0503020204020204" pitchFamily="34" charset="-122"/>
              </a:rPr>
              <a:t>找到目的主机的硬件地址。 </a:t>
            </a:r>
            <a:endParaRPr lang="zh-CN" altLang="en-US" sz="2000" dirty="0">
              <a:latin typeface="微软雅黑" panose="020B0503020204020204" pitchFamily="34" charset="-122"/>
              <a:ea typeface="微软雅黑" panose="020B0503020204020204" pitchFamily="34" charset="-122"/>
            </a:endParaRPr>
          </a:p>
          <a:p>
            <a:pPr marL="342900" marR="0" lvl="0" indent="-342900" algn="just" fontAlgn="auto">
              <a:lnSpc>
                <a:spcPct val="140000"/>
              </a:lnSpc>
              <a:spcBef>
                <a:spcPct val="20000"/>
              </a:spcBef>
              <a:spcAft>
                <a:spcPts val="0"/>
              </a:spcAft>
              <a:buClrTx/>
              <a:buSzTx/>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发送方是主机，要把 </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数据报发送到另一个网络上的</a:t>
            </a:r>
            <a:r>
              <a:rPr lang="zh-CN" altLang="en-US" sz="2000" dirty="0" smtClean="0">
                <a:latin typeface="微软雅黑" panose="020B0503020204020204" pitchFamily="34" charset="-122"/>
                <a:ea typeface="微软雅黑" panose="020B0503020204020204" pitchFamily="34" charset="-122"/>
              </a:rPr>
              <a:t>一个</a:t>
            </a:r>
            <a:r>
              <a:rPr lang="zh-CN" altLang="en-US" sz="2000" dirty="0">
                <a:latin typeface="微软雅黑" panose="020B0503020204020204" pitchFamily="34" charset="-122"/>
                <a:ea typeface="微软雅黑" panose="020B0503020204020204" pitchFamily="34" charset="-122"/>
              </a:rPr>
              <a:t>主机。这时用 </a:t>
            </a:r>
            <a:r>
              <a:rPr lang="en-US" altLang="zh-CN" sz="2000" dirty="0">
                <a:latin typeface="微软雅黑" panose="020B0503020204020204" pitchFamily="34" charset="-122"/>
                <a:ea typeface="微软雅黑" panose="020B0503020204020204" pitchFamily="34" charset="-122"/>
              </a:rPr>
              <a:t>ARP </a:t>
            </a:r>
            <a:r>
              <a:rPr lang="zh-CN" altLang="en-US" sz="2000" dirty="0">
                <a:latin typeface="微软雅黑" panose="020B0503020204020204" pitchFamily="34" charset="-122"/>
                <a:ea typeface="微软雅黑" panose="020B0503020204020204" pitchFamily="34" charset="-122"/>
              </a:rPr>
              <a:t>找到本网络上的一个路由器的</a:t>
            </a:r>
            <a:r>
              <a:rPr lang="zh-CN" altLang="en-US" sz="2000" dirty="0" smtClean="0">
                <a:latin typeface="微软雅黑" panose="020B0503020204020204" pitchFamily="34" charset="-122"/>
                <a:ea typeface="微软雅黑" panose="020B0503020204020204" pitchFamily="34" charset="-122"/>
              </a:rPr>
              <a:t>硬件地址</a:t>
            </a:r>
            <a:r>
              <a:rPr lang="zh-CN" altLang="en-US" sz="2000" dirty="0">
                <a:latin typeface="微软雅黑" panose="020B0503020204020204" pitchFamily="34" charset="-122"/>
                <a:ea typeface="微软雅黑" panose="020B0503020204020204" pitchFamily="34" charset="-122"/>
              </a:rPr>
              <a:t>。剩下的工作由这个路由器来完成。 </a:t>
            </a:r>
            <a:endParaRPr lang="zh-CN" altLang="en-US" sz="2000" dirty="0">
              <a:latin typeface="微软雅黑" panose="020B0503020204020204" pitchFamily="34" charset="-122"/>
              <a:ea typeface="微软雅黑" panose="020B0503020204020204" pitchFamily="34" charset="-122"/>
            </a:endParaRPr>
          </a:p>
          <a:p>
            <a:pPr marL="342900" marR="0" lvl="0" indent="-342900" algn="just" fontAlgn="auto">
              <a:lnSpc>
                <a:spcPct val="140000"/>
              </a:lnSpc>
              <a:spcBef>
                <a:spcPct val="20000"/>
              </a:spcBef>
              <a:spcAft>
                <a:spcPts val="0"/>
              </a:spcAft>
              <a:buClrTx/>
              <a:buSzTx/>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发送方是路由器，要把 </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数据报转发到本网络上的一</a:t>
            </a:r>
            <a:r>
              <a:rPr lang="zh-CN" altLang="en-US" sz="2000" dirty="0" smtClean="0">
                <a:latin typeface="微软雅黑" panose="020B0503020204020204" pitchFamily="34" charset="-122"/>
                <a:ea typeface="微软雅黑" panose="020B0503020204020204" pitchFamily="34" charset="-122"/>
              </a:rPr>
              <a:t>个主机</a:t>
            </a:r>
            <a:r>
              <a:rPr lang="zh-CN" altLang="en-US" sz="2000" dirty="0">
                <a:latin typeface="微软雅黑" panose="020B0503020204020204" pitchFamily="34" charset="-122"/>
                <a:ea typeface="微软雅黑" panose="020B0503020204020204" pitchFamily="34" charset="-122"/>
              </a:rPr>
              <a:t>。这时用 </a:t>
            </a:r>
            <a:r>
              <a:rPr lang="en-US" altLang="zh-CN" sz="2000" dirty="0">
                <a:latin typeface="微软雅黑" panose="020B0503020204020204" pitchFamily="34" charset="-122"/>
                <a:ea typeface="微软雅黑" panose="020B0503020204020204" pitchFamily="34" charset="-122"/>
              </a:rPr>
              <a:t>ARP </a:t>
            </a:r>
            <a:r>
              <a:rPr lang="zh-CN" altLang="en-US" sz="2000" dirty="0">
                <a:latin typeface="微软雅黑" panose="020B0503020204020204" pitchFamily="34" charset="-122"/>
                <a:ea typeface="微软雅黑" panose="020B0503020204020204" pitchFamily="34" charset="-122"/>
              </a:rPr>
              <a:t>找到目的主机的硬件地址。 </a:t>
            </a:r>
            <a:endParaRPr lang="zh-CN" altLang="en-US" sz="2000" dirty="0">
              <a:latin typeface="微软雅黑" panose="020B0503020204020204" pitchFamily="34" charset="-122"/>
              <a:ea typeface="微软雅黑" panose="020B0503020204020204" pitchFamily="34" charset="-122"/>
            </a:endParaRPr>
          </a:p>
          <a:p>
            <a:pPr marL="342900" marR="0" lvl="0" indent="-342900" algn="just" fontAlgn="auto">
              <a:lnSpc>
                <a:spcPct val="140000"/>
              </a:lnSpc>
              <a:spcBef>
                <a:spcPct val="20000"/>
              </a:spcBef>
              <a:spcAft>
                <a:spcPts val="0"/>
              </a:spcAft>
              <a:buClrTx/>
              <a:buSzTx/>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发送方是路由器，要把 </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数据报转发到另一个网络上</a:t>
            </a:r>
            <a:r>
              <a:rPr lang="zh-CN" altLang="en-US" sz="2000" dirty="0" smtClean="0">
                <a:latin typeface="微软雅黑" panose="020B0503020204020204" pitchFamily="34" charset="-122"/>
                <a:ea typeface="微软雅黑" panose="020B0503020204020204" pitchFamily="34" charset="-122"/>
              </a:rPr>
              <a:t>的一</a:t>
            </a:r>
            <a:r>
              <a:rPr lang="zh-CN" altLang="en-US" sz="2000" dirty="0">
                <a:latin typeface="微软雅黑" panose="020B0503020204020204" pitchFamily="34" charset="-122"/>
                <a:ea typeface="微软雅黑" panose="020B0503020204020204" pitchFamily="34" charset="-122"/>
              </a:rPr>
              <a:t>个主机。这时用 </a:t>
            </a:r>
            <a:r>
              <a:rPr lang="en-US" altLang="zh-CN" sz="2000" dirty="0">
                <a:latin typeface="微软雅黑" panose="020B0503020204020204" pitchFamily="34" charset="-122"/>
                <a:ea typeface="微软雅黑" panose="020B0503020204020204" pitchFamily="34" charset="-122"/>
              </a:rPr>
              <a:t>ARP </a:t>
            </a:r>
            <a:r>
              <a:rPr lang="zh-CN" altLang="en-US" sz="2000" dirty="0">
                <a:latin typeface="微软雅黑" panose="020B0503020204020204" pitchFamily="34" charset="-122"/>
                <a:ea typeface="微软雅黑" panose="020B0503020204020204" pitchFamily="34" charset="-122"/>
              </a:rPr>
              <a:t>找到本网络上的一个路由器的</a:t>
            </a:r>
            <a:r>
              <a:rPr lang="zh-CN" altLang="en-US" sz="2000" dirty="0" smtClean="0">
                <a:latin typeface="微软雅黑" panose="020B0503020204020204" pitchFamily="34" charset="-122"/>
                <a:ea typeface="微软雅黑" panose="020B0503020204020204" pitchFamily="34" charset="-122"/>
              </a:rPr>
              <a:t>硬件</a:t>
            </a:r>
            <a:r>
              <a:rPr lang="zh-CN" altLang="en-US" sz="2000" dirty="0">
                <a:latin typeface="微软雅黑" panose="020B0503020204020204" pitchFamily="34" charset="-122"/>
                <a:ea typeface="微软雅黑" panose="020B0503020204020204" pitchFamily="34" charset="-122"/>
              </a:rPr>
              <a:t>地址。剩下的工作由这个路由器来完成。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3" name="TextBox 1"/>
          <p:cNvSpPr txBox="1"/>
          <p:nvPr/>
        </p:nvSpPr>
        <p:spPr>
          <a:xfrm>
            <a:off x="1739900" y="361950"/>
            <a:ext cx="5642570" cy="1394484"/>
          </a:xfrm>
          <a:prstGeom prst="rect">
            <a:avLst/>
          </a:prstGeom>
          <a:noFill/>
        </p:spPr>
        <p:txBody>
          <a:bodyPr wrap="none" lIns="0" tIns="0" rIns="0" rtlCol="0">
            <a:spAutoFit/>
          </a:bodyPr>
          <a:lstStyle/>
          <a:p>
            <a:pPr algn="ctr">
              <a:lnSpc>
                <a:spcPts val="5500"/>
              </a:lnSpc>
            </a:pPr>
            <a:r>
              <a:rPr lang="en-US" altLang="zh-CN" sz="4000" dirty="0" err="1" smtClean="0">
                <a:latin typeface="Times New Roman" panose="02020603050405020304" pitchFamily="18" charset="0"/>
                <a:ea typeface="黑体" panose="02010609060101010101" pitchFamily="2" charset="-122"/>
                <a:cs typeface="Times New Roman" panose="02020603050405020304" pitchFamily="18" charset="0"/>
              </a:rPr>
              <a:t>为什么不直接</a:t>
            </a:r>
            <a:endPar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endParaRPr>
          </a:p>
          <a:p>
            <a:pPr algn="ctr">
              <a:lnSpc>
                <a:spcPts val="5500"/>
              </a:lnSpc>
            </a:pPr>
            <a:r>
              <a:rPr lang="en-US" altLang="zh-CN" sz="4000" dirty="0" err="1" smtClean="0">
                <a:latin typeface="Times New Roman" panose="02020603050405020304" pitchFamily="18" charset="0"/>
                <a:ea typeface="黑体" panose="02010609060101010101" pitchFamily="2" charset="-122"/>
                <a:cs typeface="Times New Roman" panose="02020603050405020304" pitchFamily="18" charset="0"/>
              </a:rPr>
              <a:t>使用硬件地址进行通信</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a:t>
            </a:r>
            <a:endPar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
        <p:nvSpPr>
          <p:cNvPr id="13" name="Rectangle 3"/>
          <p:cNvSpPr txBox="1">
            <a:spLocks noChangeArrowheads="1"/>
          </p:cNvSpPr>
          <p:nvPr/>
        </p:nvSpPr>
        <p:spPr>
          <a:xfrm>
            <a:off x="827088" y="1917700"/>
            <a:ext cx="8137525" cy="4319588"/>
          </a:xfrm>
          <a:prstGeom prst="rect">
            <a:avLst/>
          </a:prstGeom>
        </p:spPr>
        <p:txBody>
          <a:bodyPr vert="horz" lIns="91440" tIns="45720" rIns="91440" bIns="45720" rtlCol="0">
            <a:normAutofit/>
          </a:bodyPr>
          <a:lstStyle/>
          <a:p>
            <a:pPr marL="342900" indent="-342900" algn="just">
              <a:lnSpc>
                <a:spcPct val="140000"/>
              </a:lnSpc>
              <a:spcBef>
                <a:spcPct val="20000"/>
              </a:spcBef>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由于全世界存在着各式各样的网络，它们使用不同的</a:t>
            </a:r>
            <a:r>
              <a:rPr lang="zh-CN" altLang="en-US" sz="2000" dirty="0" smtClean="0">
                <a:latin typeface="微软雅黑" panose="020B0503020204020204" pitchFamily="34" charset="-122"/>
                <a:ea typeface="微软雅黑" panose="020B0503020204020204" pitchFamily="34" charset="-122"/>
              </a:rPr>
              <a:t>硬件</a:t>
            </a:r>
            <a:r>
              <a:rPr lang="zh-CN" altLang="en-US" sz="2000" dirty="0">
                <a:latin typeface="微软雅黑" panose="020B0503020204020204" pitchFamily="34" charset="-122"/>
                <a:ea typeface="微软雅黑" panose="020B0503020204020204" pitchFamily="34" charset="-122"/>
              </a:rPr>
              <a:t>地址。要使这些异构网络能够互相通信就必须进行</a:t>
            </a:r>
            <a:r>
              <a:rPr lang="zh-CN" altLang="en-US" sz="2000" dirty="0" smtClean="0">
                <a:latin typeface="微软雅黑" panose="020B0503020204020204" pitchFamily="34" charset="-122"/>
                <a:ea typeface="微软雅黑" panose="020B0503020204020204" pitchFamily="34" charset="-122"/>
              </a:rPr>
              <a:t>非常</a:t>
            </a:r>
            <a:r>
              <a:rPr lang="zh-CN" altLang="en-US" sz="2000" dirty="0">
                <a:latin typeface="微软雅黑" panose="020B0503020204020204" pitchFamily="34" charset="-122"/>
                <a:ea typeface="微软雅黑" panose="020B0503020204020204" pitchFamily="34" charset="-122"/>
              </a:rPr>
              <a:t>复杂的硬件地址转换工作，因此几乎是不可能的事。</a:t>
            </a:r>
            <a:endParaRPr lang="zh-CN" altLang="en-US" sz="2000" dirty="0">
              <a:latin typeface="微软雅黑" panose="020B0503020204020204" pitchFamily="34" charset="-122"/>
              <a:ea typeface="微软雅黑" panose="020B0503020204020204" pitchFamily="34" charset="-122"/>
            </a:endParaRPr>
          </a:p>
          <a:p>
            <a:pPr marL="342900" indent="-342900" algn="just">
              <a:lnSpc>
                <a:spcPct val="140000"/>
              </a:lnSpc>
              <a:spcBef>
                <a:spcPct val="20000"/>
              </a:spcBef>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连接到因特网的主机都拥有统一的 </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地址，它们之间</a:t>
            </a:r>
            <a:r>
              <a:rPr lang="zh-CN" altLang="en-US" sz="2000" dirty="0" smtClean="0">
                <a:latin typeface="微软雅黑" panose="020B0503020204020204" pitchFamily="34" charset="-122"/>
                <a:ea typeface="微软雅黑" panose="020B0503020204020204" pitchFamily="34" charset="-122"/>
              </a:rPr>
              <a:t>的通信</a:t>
            </a:r>
            <a:r>
              <a:rPr lang="zh-CN" altLang="en-US" sz="2000" dirty="0">
                <a:latin typeface="微软雅黑" panose="020B0503020204020204" pitchFamily="34" charset="-122"/>
                <a:ea typeface="微软雅黑" panose="020B0503020204020204" pitchFamily="34" charset="-122"/>
              </a:rPr>
              <a:t>就像连接在同一个网络上那样简单方便，因为</a:t>
            </a:r>
            <a:r>
              <a:rPr lang="zh-CN" altLang="en-US" sz="2000" dirty="0" smtClean="0">
                <a:latin typeface="微软雅黑" panose="020B0503020204020204" pitchFamily="34" charset="-122"/>
                <a:ea typeface="微软雅黑" panose="020B0503020204020204" pitchFamily="34" charset="-122"/>
              </a:rPr>
              <a:t>调用</a:t>
            </a:r>
            <a:r>
              <a:rPr lang="en-US" altLang="zh-CN" sz="2000" dirty="0" smtClean="0">
                <a:latin typeface="微软雅黑" panose="020B0503020204020204" pitchFamily="34" charset="-122"/>
                <a:ea typeface="微软雅黑" panose="020B0503020204020204" pitchFamily="34" charset="-122"/>
              </a:rPr>
              <a:t>ARP </a:t>
            </a:r>
            <a:r>
              <a:rPr lang="zh-CN" altLang="en-US" sz="2000" dirty="0">
                <a:latin typeface="微软雅黑" panose="020B0503020204020204" pitchFamily="34" charset="-122"/>
                <a:ea typeface="微软雅黑" panose="020B0503020204020204" pitchFamily="34" charset="-122"/>
              </a:rPr>
              <a:t>来寻找某个路由器或主机的硬件地址都是由</a:t>
            </a:r>
            <a:r>
              <a:rPr lang="zh-CN" altLang="en-US" sz="2000" dirty="0" smtClean="0">
                <a:latin typeface="微软雅黑" panose="020B0503020204020204" pitchFamily="34" charset="-122"/>
                <a:ea typeface="微软雅黑" panose="020B0503020204020204" pitchFamily="34" charset="-122"/>
              </a:rPr>
              <a:t>计算机软件</a:t>
            </a:r>
            <a:r>
              <a:rPr lang="zh-CN" altLang="en-US" sz="2000" dirty="0">
                <a:latin typeface="微软雅黑" panose="020B0503020204020204" pitchFamily="34" charset="-122"/>
                <a:ea typeface="微软雅黑" panose="020B0503020204020204" pitchFamily="34" charset="-122"/>
              </a:rPr>
              <a:t>自动进行的，对用户来说是看不见这种调用过程的</a:t>
            </a:r>
            <a:r>
              <a:rPr kumimoji="0" lang="zh-CN" alt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672833"/>
            <a:ext cx="2051844" cy="546303"/>
          </a:xfrm>
          <a:prstGeom prst="rect">
            <a:avLst/>
          </a:prstGeom>
          <a:noFill/>
        </p:spPr>
        <p:txBody>
          <a:bodyPr wrap="none" lIns="0" tIns="0" rIns="0" rtlCol="0">
            <a:spAutoFit/>
          </a:bodyPr>
          <a:lstStyle/>
          <a:p>
            <a:pPr defTabSz="0">
              <a:lnSpc>
                <a:spcPts val="3900"/>
              </a:lnSpc>
            </a:pP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协议</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469900" y="1352550"/>
            <a:ext cx="3141886" cy="366767"/>
          </a:xfrm>
          <a:prstGeom prst="rect">
            <a:avLst/>
          </a:prstGeom>
          <a:noFill/>
        </p:spPr>
        <p:txBody>
          <a:bodyPr wrap="none" lIns="0" tIns="0" rIns="0" rtlCol="0">
            <a:spAutoFit/>
          </a:bodyPr>
          <a:lstStyle/>
          <a:p>
            <a:pPr defTabSz="0">
              <a:lnSpc>
                <a:spcPts val="2500"/>
              </a:lnSpc>
            </a:pPr>
            <a:r>
              <a:rPr lang="en-US" altLang="zh-CN" sz="28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4.4.1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800" dirty="0" smtClean="0">
                <a:solidFill>
                  <a:srgbClr val="CC0000"/>
                </a:solidFill>
                <a:latin typeface="黑体" panose="02010609060101010101" pitchFamily="2" charset="-122"/>
                <a:ea typeface="黑体" panose="02010609060101010101" pitchFamily="2" charset="-122"/>
                <a:cs typeface="楷体_GB2312" pitchFamily="18" charset="0"/>
              </a:rPr>
              <a:t>协议的特点</a:t>
            </a:r>
            <a:endParaRPr lang="en-US" altLang="zh-CN" sz="2800" dirty="0" smtClean="0">
              <a:solidFill>
                <a:srgbClr val="CC0000"/>
              </a:solidFill>
              <a:latin typeface="黑体" panose="02010609060101010101" pitchFamily="2" charset="-122"/>
              <a:ea typeface="黑体" panose="02010609060101010101" pitchFamily="2" charset="-122"/>
              <a:cs typeface="楷体_GB2312" pitchFamily="18" charset="0"/>
            </a:endParaRPr>
          </a:p>
        </p:txBody>
      </p:sp>
      <p:sp>
        <p:nvSpPr>
          <p:cNvPr id="6" name="TextBox 1"/>
          <p:cNvSpPr txBox="1"/>
          <p:nvPr/>
        </p:nvSpPr>
        <p:spPr>
          <a:xfrm>
            <a:off x="939800" y="1733550"/>
            <a:ext cx="7348165" cy="366767"/>
          </a:xfrm>
          <a:prstGeom prst="rect">
            <a:avLst/>
          </a:prstGeom>
          <a:noFill/>
        </p:spPr>
        <p:txBody>
          <a:bodyPr wrap="none" lIns="0" tIns="0" rIns="0" rtlCol="0">
            <a:spAutoFit/>
          </a:bodyPr>
          <a:lstStyle/>
          <a:p>
            <a:pPr defTabSz="0">
              <a:lnSpc>
                <a:spcPts val="2500"/>
              </a:lnSpc>
            </a:pPr>
            <a:r>
              <a:rPr lang="en-US" altLang="zh-CN" sz="2400" b="1" dirty="0" err="1" smtClean="0">
                <a:latin typeface="Times New Roman" panose="02020603050405020304" pitchFamily="18" charset="0"/>
                <a:ea typeface="黑体" panose="02010609060101010101" pitchFamily="2" charset="-122"/>
                <a:cs typeface="Times New Roman" panose="02020603050405020304" pitchFamily="18" charset="0"/>
              </a:rPr>
              <a:t>IP</a:t>
            </a:r>
            <a:r>
              <a:rPr lang="en-US" altLang="zh-CN" sz="2400" dirty="0" err="1" smtClean="0">
                <a:latin typeface="黑体" panose="02010609060101010101" pitchFamily="2" charset="-122"/>
                <a:ea typeface="黑体" panose="02010609060101010101" pitchFamily="2" charset="-122"/>
                <a:cs typeface="楷体_GB2312" pitchFamily="18" charset="0"/>
              </a:rPr>
              <a:t>协议是一种不可靠、无连接的数据报传送服务协议</a:t>
            </a:r>
            <a:r>
              <a:rPr lang="en-US" altLang="zh-CN" sz="2100" dirty="0" smtClean="0">
                <a:solidFill>
                  <a:srgbClr val="33659A"/>
                </a:solidFill>
                <a:latin typeface="黑体" panose="02010609060101010101" pitchFamily="2" charset="-122"/>
                <a:ea typeface="黑体" panose="02010609060101010101" pitchFamily="2" charset="-122"/>
                <a:cs typeface="楷体_GB2312" pitchFamily="18" charset="0"/>
              </a:rPr>
              <a:t>；</a:t>
            </a:r>
            <a:endParaRPr lang="en-US" altLang="zh-CN" sz="2100" dirty="0" smtClean="0">
              <a:solidFill>
                <a:srgbClr val="33659A"/>
              </a:solidFill>
              <a:latin typeface="黑体" panose="02010609060101010101" pitchFamily="2" charset="-122"/>
              <a:ea typeface="黑体" panose="02010609060101010101" pitchFamily="2" charset="-122"/>
              <a:cs typeface="楷体_GB2312"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
        <p:nvSpPr>
          <p:cNvPr id="44" name="Freeform 3"/>
          <p:cNvSpPr/>
          <p:nvPr/>
        </p:nvSpPr>
        <p:spPr>
          <a:xfrm>
            <a:off x="3228987" y="3705352"/>
            <a:ext cx="4067556" cy="1472184"/>
          </a:xfrm>
          <a:custGeom>
            <a:avLst/>
            <a:gdLst>
              <a:gd name="connsiteX0" fmla="*/ 0 w 4067556"/>
              <a:gd name="connsiteY0" fmla="*/ 0 h 1472184"/>
              <a:gd name="connsiteX1" fmla="*/ 0 w 4067556"/>
              <a:gd name="connsiteY1" fmla="*/ 1472184 h 1472184"/>
              <a:gd name="connsiteX2" fmla="*/ 4067556 w 4067556"/>
              <a:gd name="connsiteY2" fmla="*/ 1472184 h 1472184"/>
              <a:gd name="connsiteX3" fmla="*/ 4067556 w 4067556"/>
              <a:gd name="connsiteY3" fmla="*/ 0 h 1472184"/>
              <a:gd name="connsiteX4" fmla="*/ 0 w 4067556"/>
              <a:gd name="connsiteY4" fmla="*/ 0 h 14721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67556" h="1472184">
                <a:moveTo>
                  <a:pt x="0" y="0"/>
                </a:moveTo>
                <a:lnTo>
                  <a:pt x="0" y="1472184"/>
                </a:lnTo>
                <a:lnTo>
                  <a:pt x="4067556" y="1472184"/>
                </a:lnTo>
                <a:lnTo>
                  <a:pt x="406755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5" name="Freeform 3"/>
          <p:cNvSpPr/>
          <p:nvPr/>
        </p:nvSpPr>
        <p:spPr>
          <a:xfrm>
            <a:off x="3214700" y="2297366"/>
            <a:ext cx="4096131" cy="3437001"/>
          </a:xfrm>
          <a:custGeom>
            <a:avLst/>
            <a:gdLst>
              <a:gd name="connsiteX0" fmla="*/ 14287 w 4096131"/>
              <a:gd name="connsiteY0" fmla="*/ 14287 h 3437001"/>
              <a:gd name="connsiteX1" fmla="*/ 14287 w 4096131"/>
              <a:gd name="connsiteY1" fmla="*/ 3422713 h 3437001"/>
              <a:gd name="connsiteX2" fmla="*/ 4081843 w 4096131"/>
              <a:gd name="connsiteY2" fmla="*/ 3422713 h 3437001"/>
              <a:gd name="connsiteX3" fmla="*/ 4081843 w 4096131"/>
              <a:gd name="connsiteY3" fmla="*/ 14287 h 3437001"/>
              <a:gd name="connsiteX4" fmla="*/ 14287 w 4096131"/>
              <a:gd name="connsiteY4" fmla="*/ 14287 h 343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96131" h="3437001">
                <a:moveTo>
                  <a:pt x="14287" y="14287"/>
                </a:moveTo>
                <a:lnTo>
                  <a:pt x="14287" y="3422713"/>
                </a:lnTo>
                <a:lnTo>
                  <a:pt x="4081843" y="3422713"/>
                </a:lnTo>
                <a:lnTo>
                  <a:pt x="408184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6" name="Freeform 3"/>
          <p:cNvSpPr/>
          <p:nvPr/>
        </p:nvSpPr>
        <p:spPr>
          <a:xfrm>
            <a:off x="3222637" y="3157982"/>
            <a:ext cx="4080256" cy="22225"/>
          </a:xfrm>
          <a:custGeom>
            <a:avLst/>
            <a:gdLst>
              <a:gd name="connsiteX0" fmla="*/ 6350 w 4080256"/>
              <a:gd name="connsiteY0" fmla="*/ 6350 h 22225"/>
              <a:gd name="connsiteX1" fmla="*/ 4073906 w 4080256"/>
              <a:gd name="connsiteY1" fmla="*/ 6350 h 22225"/>
            </a:gdLst>
            <a:ahLst/>
            <a:cxnLst>
              <a:cxn ang="0">
                <a:pos x="connsiteX0" y="connsiteY0"/>
              </a:cxn>
              <a:cxn ang="1">
                <a:pos x="connsiteX1" y="connsiteY1"/>
              </a:cxn>
            </a:cxnLst>
            <a:rect l="l" t="t" r="r" b="b"/>
            <a:pathLst>
              <a:path w="4080256" h="22225">
                <a:moveTo>
                  <a:pt x="6350" y="6350"/>
                </a:moveTo>
                <a:lnTo>
                  <a:pt x="407390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47" name="Freeform 3"/>
          <p:cNvSpPr/>
          <p:nvPr/>
        </p:nvSpPr>
        <p:spPr>
          <a:xfrm>
            <a:off x="3222637" y="3699002"/>
            <a:ext cx="4080256" cy="22225"/>
          </a:xfrm>
          <a:custGeom>
            <a:avLst/>
            <a:gdLst>
              <a:gd name="connsiteX0" fmla="*/ 6350 w 4080256"/>
              <a:gd name="connsiteY0" fmla="*/ 6350 h 22225"/>
              <a:gd name="connsiteX1" fmla="*/ 4073906 w 4080256"/>
              <a:gd name="connsiteY1" fmla="*/ 6350 h 22225"/>
            </a:gdLst>
            <a:ahLst/>
            <a:cxnLst>
              <a:cxn ang="0">
                <a:pos x="connsiteX0" y="connsiteY0"/>
              </a:cxn>
              <a:cxn ang="1">
                <a:pos x="connsiteX1" y="connsiteY1"/>
              </a:cxn>
            </a:cxnLst>
            <a:rect l="l" t="t" r="r" b="b"/>
            <a:pathLst>
              <a:path w="4080256" h="22225">
                <a:moveTo>
                  <a:pt x="6350" y="6350"/>
                </a:moveTo>
                <a:lnTo>
                  <a:pt x="407390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48" name="Freeform 3"/>
          <p:cNvSpPr/>
          <p:nvPr/>
        </p:nvSpPr>
        <p:spPr>
          <a:xfrm>
            <a:off x="3224416" y="5797804"/>
            <a:ext cx="4072127" cy="729996"/>
          </a:xfrm>
          <a:custGeom>
            <a:avLst/>
            <a:gdLst>
              <a:gd name="connsiteX0" fmla="*/ 0 w 4072127"/>
              <a:gd name="connsiteY0" fmla="*/ 0 h 729996"/>
              <a:gd name="connsiteX1" fmla="*/ 0 w 4072127"/>
              <a:gd name="connsiteY1" fmla="*/ 729996 h 729996"/>
              <a:gd name="connsiteX2" fmla="*/ 4072127 w 4072127"/>
              <a:gd name="connsiteY2" fmla="*/ 729996 h 729996"/>
              <a:gd name="connsiteX3" fmla="*/ 4072127 w 4072127"/>
              <a:gd name="connsiteY3" fmla="*/ 0 h 729996"/>
              <a:gd name="connsiteX4" fmla="*/ 0 w 4072127"/>
              <a:gd name="connsiteY4" fmla="*/ 0 h 7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72127" h="729996">
                <a:moveTo>
                  <a:pt x="0" y="0"/>
                </a:moveTo>
                <a:lnTo>
                  <a:pt x="0" y="729996"/>
                </a:lnTo>
                <a:lnTo>
                  <a:pt x="4072127" y="729996"/>
                </a:lnTo>
                <a:lnTo>
                  <a:pt x="4072127"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9" name="Freeform 3"/>
          <p:cNvSpPr/>
          <p:nvPr/>
        </p:nvSpPr>
        <p:spPr>
          <a:xfrm>
            <a:off x="3218066" y="5791454"/>
            <a:ext cx="4084827" cy="742696"/>
          </a:xfrm>
          <a:custGeom>
            <a:avLst/>
            <a:gdLst>
              <a:gd name="connsiteX0" fmla="*/ 6350 w 4084827"/>
              <a:gd name="connsiteY0" fmla="*/ 6350 h 742696"/>
              <a:gd name="connsiteX1" fmla="*/ 6350 w 4084827"/>
              <a:gd name="connsiteY1" fmla="*/ 736346 h 742696"/>
              <a:gd name="connsiteX2" fmla="*/ 4078477 w 4084827"/>
              <a:gd name="connsiteY2" fmla="*/ 736346 h 742696"/>
              <a:gd name="connsiteX3" fmla="*/ 4078477 w 4084827"/>
              <a:gd name="connsiteY3" fmla="*/ 6350 h 742696"/>
              <a:gd name="connsiteX4" fmla="*/ 6350 w 4084827"/>
              <a:gd name="connsiteY4" fmla="*/ 6350 h 7426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84827" h="742696">
                <a:moveTo>
                  <a:pt x="6350" y="6350"/>
                </a:moveTo>
                <a:lnTo>
                  <a:pt x="6350" y="736346"/>
                </a:lnTo>
                <a:lnTo>
                  <a:pt x="4078477" y="736346"/>
                </a:lnTo>
                <a:lnTo>
                  <a:pt x="4078477"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0" name="Freeform 3"/>
          <p:cNvSpPr/>
          <p:nvPr/>
        </p:nvSpPr>
        <p:spPr>
          <a:xfrm>
            <a:off x="3313569" y="3751834"/>
            <a:ext cx="970026" cy="372617"/>
          </a:xfrm>
          <a:custGeom>
            <a:avLst/>
            <a:gdLst>
              <a:gd name="connsiteX0" fmla="*/ 0 w 970026"/>
              <a:gd name="connsiteY0" fmla="*/ 0 h 372617"/>
              <a:gd name="connsiteX1" fmla="*/ 0 w 970026"/>
              <a:gd name="connsiteY1" fmla="*/ 372617 h 372617"/>
              <a:gd name="connsiteX2" fmla="*/ 970026 w 970026"/>
              <a:gd name="connsiteY2" fmla="*/ 372617 h 372617"/>
              <a:gd name="connsiteX3" fmla="*/ 970026 w 970026"/>
              <a:gd name="connsiteY3" fmla="*/ 0 h 372617"/>
              <a:gd name="connsiteX4" fmla="*/ 0 w 970026"/>
              <a:gd name="connsiteY4" fmla="*/ 0 h 3726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70026" h="372617">
                <a:moveTo>
                  <a:pt x="0" y="0"/>
                </a:moveTo>
                <a:lnTo>
                  <a:pt x="0" y="372617"/>
                </a:lnTo>
                <a:lnTo>
                  <a:pt x="970026" y="372617"/>
                </a:lnTo>
                <a:lnTo>
                  <a:pt x="970026"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1" name="Freeform 3"/>
          <p:cNvSpPr/>
          <p:nvPr/>
        </p:nvSpPr>
        <p:spPr>
          <a:xfrm>
            <a:off x="3307219" y="3745484"/>
            <a:ext cx="981964" cy="385317"/>
          </a:xfrm>
          <a:custGeom>
            <a:avLst/>
            <a:gdLst>
              <a:gd name="connsiteX0" fmla="*/ 6350 w 981964"/>
              <a:gd name="connsiteY0" fmla="*/ 6350 h 385317"/>
              <a:gd name="connsiteX1" fmla="*/ 6350 w 981964"/>
              <a:gd name="connsiteY1" fmla="*/ 378967 h 385317"/>
              <a:gd name="connsiteX2" fmla="*/ 975614 w 981964"/>
              <a:gd name="connsiteY2" fmla="*/ 378967 h 385317"/>
              <a:gd name="connsiteX3" fmla="*/ 975614 w 981964"/>
              <a:gd name="connsiteY3" fmla="*/ 6350 h 385317"/>
              <a:gd name="connsiteX4" fmla="*/ 6350 w 981964"/>
              <a:gd name="connsiteY4" fmla="*/ 6350 h 3853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81964" h="385317">
                <a:moveTo>
                  <a:pt x="6350" y="6350"/>
                </a:moveTo>
                <a:lnTo>
                  <a:pt x="6350" y="378967"/>
                </a:lnTo>
                <a:lnTo>
                  <a:pt x="975614" y="378967"/>
                </a:lnTo>
                <a:lnTo>
                  <a:pt x="975614"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2" name="Freeform 3"/>
          <p:cNvSpPr/>
          <p:nvPr/>
        </p:nvSpPr>
        <p:spPr>
          <a:xfrm>
            <a:off x="5303660" y="4707128"/>
            <a:ext cx="944626" cy="386079"/>
          </a:xfrm>
          <a:custGeom>
            <a:avLst/>
            <a:gdLst>
              <a:gd name="connsiteX0" fmla="*/ 6350 w 944626"/>
              <a:gd name="connsiteY0" fmla="*/ 6350 h 386079"/>
              <a:gd name="connsiteX1" fmla="*/ 6350 w 944626"/>
              <a:gd name="connsiteY1" fmla="*/ 379729 h 386079"/>
              <a:gd name="connsiteX2" fmla="*/ 938276 w 944626"/>
              <a:gd name="connsiteY2" fmla="*/ 379729 h 386079"/>
              <a:gd name="connsiteX3" fmla="*/ 938276 w 944626"/>
              <a:gd name="connsiteY3" fmla="*/ 6350 h 386079"/>
              <a:gd name="connsiteX4" fmla="*/ 6350 w 944626"/>
              <a:gd name="connsiteY4" fmla="*/ 6350 h 3860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44626" h="386079">
                <a:moveTo>
                  <a:pt x="6350" y="6350"/>
                </a:moveTo>
                <a:lnTo>
                  <a:pt x="6350" y="379729"/>
                </a:lnTo>
                <a:lnTo>
                  <a:pt x="938276" y="379729"/>
                </a:lnTo>
                <a:lnTo>
                  <a:pt x="93827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3" name="Freeform 3"/>
          <p:cNvSpPr/>
          <p:nvPr/>
        </p:nvSpPr>
        <p:spPr>
          <a:xfrm>
            <a:off x="6326517" y="4713478"/>
            <a:ext cx="883920" cy="373379"/>
          </a:xfrm>
          <a:custGeom>
            <a:avLst/>
            <a:gdLst>
              <a:gd name="connsiteX0" fmla="*/ 0 w 883920"/>
              <a:gd name="connsiteY0" fmla="*/ 0 h 373379"/>
              <a:gd name="connsiteX1" fmla="*/ 0 w 883920"/>
              <a:gd name="connsiteY1" fmla="*/ 373379 h 373379"/>
              <a:gd name="connsiteX2" fmla="*/ 883920 w 883920"/>
              <a:gd name="connsiteY2" fmla="*/ 373379 h 373379"/>
              <a:gd name="connsiteX3" fmla="*/ 883920 w 883920"/>
              <a:gd name="connsiteY3" fmla="*/ 0 h 373379"/>
              <a:gd name="connsiteX4" fmla="*/ 0 w 883920"/>
              <a:gd name="connsiteY4" fmla="*/ 0 h 3733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3920" h="373379">
                <a:moveTo>
                  <a:pt x="0" y="0"/>
                </a:moveTo>
                <a:lnTo>
                  <a:pt x="0" y="373379"/>
                </a:lnTo>
                <a:lnTo>
                  <a:pt x="883920" y="373379"/>
                </a:lnTo>
                <a:lnTo>
                  <a:pt x="88392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4" name="Freeform 3"/>
          <p:cNvSpPr/>
          <p:nvPr/>
        </p:nvSpPr>
        <p:spPr>
          <a:xfrm>
            <a:off x="6320167" y="4707128"/>
            <a:ext cx="896620" cy="386079"/>
          </a:xfrm>
          <a:custGeom>
            <a:avLst/>
            <a:gdLst>
              <a:gd name="connsiteX0" fmla="*/ 6350 w 896620"/>
              <a:gd name="connsiteY0" fmla="*/ 6350 h 386079"/>
              <a:gd name="connsiteX1" fmla="*/ 6350 w 896620"/>
              <a:gd name="connsiteY1" fmla="*/ 379729 h 386079"/>
              <a:gd name="connsiteX2" fmla="*/ 890270 w 896620"/>
              <a:gd name="connsiteY2" fmla="*/ 379729 h 386079"/>
              <a:gd name="connsiteX3" fmla="*/ 890270 w 896620"/>
              <a:gd name="connsiteY3" fmla="*/ 6350 h 386079"/>
              <a:gd name="connsiteX4" fmla="*/ 6350 w 896620"/>
              <a:gd name="connsiteY4" fmla="*/ 6350 h 3860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96620" h="386079">
                <a:moveTo>
                  <a:pt x="6350" y="6350"/>
                </a:moveTo>
                <a:lnTo>
                  <a:pt x="6350" y="379729"/>
                </a:lnTo>
                <a:lnTo>
                  <a:pt x="890270" y="379729"/>
                </a:lnTo>
                <a:lnTo>
                  <a:pt x="89027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5" name="Freeform 3"/>
          <p:cNvSpPr/>
          <p:nvPr/>
        </p:nvSpPr>
        <p:spPr>
          <a:xfrm>
            <a:off x="3222637" y="5170424"/>
            <a:ext cx="4080256" cy="22225"/>
          </a:xfrm>
          <a:custGeom>
            <a:avLst/>
            <a:gdLst>
              <a:gd name="connsiteX0" fmla="*/ 6350 w 4080256"/>
              <a:gd name="connsiteY0" fmla="*/ 6350 h 22225"/>
              <a:gd name="connsiteX1" fmla="*/ 4073906 w 4080256"/>
              <a:gd name="connsiteY1" fmla="*/ 6350 h 22225"/>
            </a:gdLst>
            <a:ahLst/>
            <a:cxnLst>
              <a:cxn ang="0">
                <a:pos x="connsiteX0" y="connsiteY0"/>
              </a:cxn>
              <a:cxn ang="1">
                <a:pos x="connsiteX1" y="connsiteY1"/>
              </a:cxn>
            </a:cxnLst>
            <a:rect l="l" t="t" r="r" b="b"/>
            <a:pathLst>
              <a:path w="4080256" h="22225">
                <a:moveTo>
                  <a:pt x="6350" y="6350"/>
                </a:moveTo>
                <a:lnTo>
                  <a:pt x="407390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6" name="Freeform 3"/>
          <p:cNvSpPr/>
          <p:nvPr/>
        </p:nvSpPr>
        <p:spPr>
          <a:xfrm>
            <a:off x="1582813" y="3157982"/>
            <a:ext cx="1567180" cy="22225"/>
          </a:xfrm>
          <a:custGeom>
            <a:avLst/>
            <a:gdLst>
              <a:gd name="connsiteX0" fmla="*/ 6350 w 1567180"/>
              <a:gd name="connsiteY0" fmla="*/ 6350 h 22225"/>
              <a:gd name="connsiteX1" fmla="*/ 1560829 w 1567180"/>
              <a:gd name="connsiteY1" fmla="*/ 6350 h 22225"/>
            </a:gdLst>
            <a:ahLst/>
            <a:cxnLst>
              <a:cxn ang="0">
                <a:pos x="connsiteX0" y="connsiteY0"/>
              </a:cxn>
              <a:cxn ang="1">
                <a:pos x="connsiteX1" y="connsiteY1"/>
              </a:cxn>
            </a:cxnLst>
            <a:rect l="l" t="t" r="r" b="b"/>
            <a:pathLst>
              <a:path w="1567180" h="22225">
                <a:moveTo>
                  <a:pt x="6350" y="6350"/>
                </a:moveTo>
                <a:lnTo>
                  <a:pt x="156082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7" name="Freeform 3"/>
          <p:cNvSpPr/>
          <p:nvPr/>
        </p:nvSpPr>
        <p:spPr>
          <a:xfrm>
            <a:off x="1582813" y="3699002"/>
            <a:ext cx="1567180" cy="22225"/>
          </a:xfrm>
          <a:custGeom>
            <a:avLst/>
            <a:gdLst>
              <a:gd name="connsiteX0" fmla="*/ 6350 w 1567180"/>
              <a:gd name="connsiteY0" fmla="*/ 6350 h 22225"/>
              <a:gd name="connsiteX1" fmla="*/ 1560829 w 1567180"/>
              <a:gd name="connsiteY1" fmla="*/ 6350 h 22225"/>
            </a:gdLst>
            <a:ahLst/>
            <a:cxnLst>
              <a:cxn ang="0">
                <a:pos x="connsiteX0" y="connsiteY0"/>
              </a:cxn>
              <a:cxn ang="1">
                <a:pos x="connsiteX1" y="connsiteY1"/>
              </a:cxn>
            </a:cxnLst>
            <a:rect l="l" t="t" r="r" b="b"/>
            <a:pathLst>
              <a:path w="1567180" h="22225">
                <a:moveTo>
                  <a:pt x="6350" y="6350"/>
                </a:moveTo>
                <a:lnTo>
                  <a:pt x="156082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8" name="Freeform 3"/>
          <p:cNvSpPr/>
          <p:nvPr/>
        </p:nvSpPr>
        <p:spPr>
          <a:xfrm>
            <a:off x="1609483" y="5167376"/>
            <a:ext cx="1540510" cy="22225"/>
          </a:xfrm>
          <a:custGeom>
            <a:avLst/>
            <a:gdLst>
              <a:gd name="connsiteX0" fmla="*/ 6350 w 1540510"/>
              <a:gd name="connsiteY0" fmla="*/ 6350 h 22225"/>
              <a:gd name="connsiteX1" fmla="*/ 1534160 w 1540510"/>
              <a:gd name="connsiteY1" fmla="*/ 9398 h 22225"/>
            </a:gdLst>
            <a:ahLst/>
            <a:cxnLst>
              <a:cxn ang="0">
                <a:pos x="connsiteX0" y="connsiteY0"/>
              </a:cxn>
              <a:cxn ang="1">
                <a:pos x="connsiteX1" y="connsiteY1"/>
              </a:cxn>
            </a:cxnLst>
            <a:rect l="l" t="t" r="r" b="b"/>
            <a:pathLst>
              <a:path w="1540510" h="22225">
                <a:moveTo>
                  <a:pt x="6350" y="6350"/>
                </a:moveTo>
                <a:lnTo>
                  <a:pt x="1534160" y="939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9" name="Freeform 3"/>
          <p:cNvSpPr/>
          <p:nvPr/>
        </p:nvSpPr>
        <p:spPr>
          <a:xfrm>
            <a:off x="1503819" y="3988054"/>
            <a:ext cx="1706118" cy="822198"/>
          </a:xfrm>
          <a:custGeom>
            <a:avLst/>
            <a:gdLst>
              <a:gd name="connsiteX0" fmla="*/ 0 w 1706118"/>
              <a:gd name="connsiteY0" fmla="*/ 0 h 822198"/>
              <a:gd name="connsiteX1" fmla="*/ 0 w 1706118"/>
              <a:gd name="connsiteY1" fmla="*/ 822198 h 822198"/>
              <a:gd name="connsiteX2" fmla="*/ 1706118 w 1706118"/>
              <a:gd name="connsiteY2" fmla="*/ 822198 h 822198"/>
              <a:gd name="connsiteX3" fmla="*/ 1706118 w 1706118"/>
              <a:gd name="connsiteY3" fmla="*/ 0 h 822198"/>
              <a:gd name="connsiteX4" fmla="*/ 0 w 1706118"/>
              <a:gd name="connsiteY4" fmla="*/ 0 h 82219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06118" h="822198">
                <a:moveTo>
                  <a:pt x="0" y="0"/>
                </a:moveTo>
                <a:lnTo>
                  <a:pt x="0" y="822198"/>
                </a:lnTo>
                <a:lnTo>
                  <a:pt x="1706118" y="822198"/>
                </a:lnTo>
                <a:lnTo>
                  <a:pt x="170611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0" name="Freeform 3"/>
          <p:cNvSpPr/>
          <p:nvPr/>
        </p:nvSpPr>
        <p:spPr>
          <a:xfrm>
            <a:off x="4330840" y="3751834"/>
            <a:ext cx="968501" cy="372617"/>
          </a:xfrm>
          <a:custGeom>
            <a:avLst/>
            <a:gdLst>
              <a:gd name="connsiteX0" fmla="*/ 0 w 968501"/>
              <a:gd name="connsiteY0" fmla="*/ 0 h 372617"/>
              <a:gd name="connsiteX1" fmla="*/ 0 w 968501"/>
              <a:gd name="connsiteY1" fmla="*/ 372617 h 372617"/>
              <a:gd name="connsiteX2" fmla="*/ 968501 w 968501"/>
              <a:gd name="connsiteY2" fmla="*/ 372617 h 372617"/>
              <a:gd name="connsiteX3" fmla="*/ 968501 w 968501"/>
              <a:gd name="connsiteY3" fmla="*/ 0 h 372617"/>
              <a:gd name="connsiteX4" fmla="*/ 0 w 968501"/>
              <a:gd name="connsiteY4" fmla="*/ 0 h 3726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8501" h="372617">
                <a:moveTo>
                  <a:pt x="0" y="0"/>
                </a:moveTo>
                <a:lnTo>
                  <a:pt x="0" y="372617"/>
                </a:lnTo>
                <a:lnTo>
                  <a:pt x="968501" y="372617"/>
                </a:lnTo>
                <a:lnTo>
                  <a:pt x="968501"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1" name="Freeform 3"/>
          <p:cNvSpPr/>
          <p:nvPr/>
        </p:nvSpPr>
        <p:spPr>
          <a:xfrm>
            <a:off x="4324490" y="3745484"/>
            <a:ext cx="981201" cy="385317"/>
          </a:xfrm>
          <a:custGeom>
            <a:avLst/>
            <a:gdLst>
              <a:gd name="connsiteX0" fmla="*/ 6350 w 981201"/>
              <a:gd name="connsiteY0" fmla="*/ 6350 h 385317"/>
              <a:gd name="connsiteX1" fmla="*/ 6350 w 981201"/>
              <a:gd name="connsiteY1" fmla="*/ 378967 h 385317"/>
              <a:gd name="connsiteX2" fmla="*/ 974851 w 981201"/>
              <a:gd name="connsiteY2" fmla="*/ 378967 h 385317"/>
              <a:gd name="connsiteX3" fmla="*/ 974851 w 981201"/>
              <a:gd name="connsiteY3" fmla="*/ 6350 h 385317"/>
              <a:gd name="connsiteX4" fmla="*/ 6350 w 981201"/>
              <a:gd name="connsiteY4" fmla="*/ 6350 h 3853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81201" h="385317">
                <a:moveTo>
                  <a:pt x="6350" y="6350"/>
                </a:moveTo>
                <a:lnTo>
                  <a:pt x="6350" y="378967"/>
                </a:lnTo>
                <a:lnTo>
                  <a:pt x="974851" y="378967"/>
                </a:lnTo>
                <a:lnTo>
                  <a:pt x="974851"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2" name="Freeform 3"/>
          <p:cNvSpPr/>
          <p:nvPr/>
        </p:nvSpPr>
        <p:spPr>
          <a:xfrm>
            <a:off x="1595767" y="2305304"/>
            <a:ext cx="1554225" cy="22225"/>
          </a:xfrm>
          <a:custGeom>
            <a:avLst/>
            <a:gdLst>
              <a:gd name="connsiteX0" fmla="*/ 6350 w 1554225"/>
              <a:gd name="connsiteY0" fmla="*/ 6350 h 22225"/>
              <a:gd name="connsiteX1" fmla="*/ 1547875 w 1554225"/>
              <a:gd name="connsiteY1" fmla="*/ 6350 h 22225"/>
            </a:gdLst>
            <a:ahLst/>
            <a:cxnLst>
              <a:cxn ang="0">
                <a:pos x="connsiteX0" y="connsiteY0"/>
              </a:cxn>
              <a:cxn ang="1">
                <a:pos x="connsiteX1" y="connsiteY1"/>
              </a:cxn>
            </a:cxnLst>
            <a:rect l="l" t="t" r="r" b="b"/>
            <a:pathLst>
              <a:path w="1554225" h="22225">
                <a:moveTo>
                  <a:pt x="6350" y="6350"/>
                </a:moveTo>
                <a:lnTo>
                  <a:pt x="154787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3" name="Freeform 3"/>
          <p:cNvSpPr/>
          <p:nvPr/>
        </p:nvSpPr>
        <p:spPr>
          <a:xfrm>
            <a:off x="1568335" y="5713730"/>
            <a:ext cx="1581658" cy="22225"/>
          </a:xfrm>
          <a:custGeom>
            <a:avLst/>
            <a:gdLst>
              <a:gd name="connsiteX0" fmla="*/ 6350 w 1581658"/>
              <a:gd name="connsiteY0" fmla="*/ 6350 h 22225"/>
              <a:gd name="connsiteX1" fmla="*/ 1575307 w 1581658"/>
              <a:gd name="connsiteY1" fmla="*/ 6350 h 22225"/>
            </a:gdLst>
            <a:ahLst/>
            <a:cxnLst>
              <a:cxn ang="0">
                <a:pos x="connsiteX0" y="connsiteY0"/>
              </a:cxn>
              <a:cxn ang="1">
                <a:pos x="connsiteX1" y="connsiteY1"/>
              </a:cxn>
            </a:cxnLst>
            <a:rect l="l" t="t" r="r" b="b"/>
            <a:pathLst>
              <a:path w="1581658" h="22225">
                <a:moveTo>
                  <a:pt x="6350" y="6350"/>
                </a:moveTo>
                <a:lnTo>
                  <a:pt x="15753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64" name="Picture 3"/>
          <p:cNvPicPr>
            <a:picLocks noChangeAspect="1" noChangeArrowheads="1"/>
          </p:cNvPicPr>
          <p:nvPr/>
        </p:nvPicPr>
        <p:blipFill>
          <a:blip r:embed="rId3" cstate="print"/>
          <a:srcRect/>
          <a:stretch>
            <a:fillRect/>
          </a:stretch>
        </p:blipFill>
        <p:spPr bwMode="auto">
          <a:xfrm>
            <a:off x="2298700" y="3688334"/>
            <a:ext cx="76200" cy="1498600"/>
          </a:xfrm>
          <a:prstGeom prst="rect">
            <a:avLst/>
          </a:prstGeom>
          <a:noFill/>
        </p:spPr>
      </p:pic>
      <p:sp>
        <p:nvSpPr>
          <p:cNvPr id="65" name="TextBox 1"/>
          <p:cNvSpPr txBox="1"/>
          <p:nvPr/>
        </p:nvSpPr>
        <p:spPr>
          <a:xfrm>
            <a:off x="1574800" y="5301234"/>
            <a:ext cx="1538883" cy="341119"/>
          </a:xfrm>
          <a:prstGeom prst="rect">
            <a:avLst/>
          </a:prstGeom>
          <a:noFill/>
        </p:spPr>
        <p:txBody>
          <a:bodyPr wrap="none" lIns="0" tIns="0" rIns="0" rtlCol="0">
            <a:spAutoFit/>
          </a:bodyPr>
          <a:lstStyle/>
          <a:p>
            <a:pPr defTabSz="0">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网络接口层</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66" name="TextBox 1"/>
          <p:cNvSpPr txBox="1"/>
          <p:nvPr/>
        </p:nvSpPr>
        <p:spPr>
          <a:xfrm>
            <a:off x="3771900" y="2418334"/>
            <a:ext cx="2922788" cy="1225977"/>
          </a:xfrm>
          <a:prstGeom prst="rect">
            <a:avLst/>
          </a:prstGeom>
          <a:noFill/>
        </p:spPr>
        <p:txBody>
          <a:bodyPr wrap="none" lIns="0" tIns="0" rIns="0" rtlCol="0">
            <a:spAutoFit/>
          </a:bodyPr>
          <a:lstStyle/>
          <a:p>
            <a:pPr defTabSz="0">
              <a:lnSpc>
                <a:spcPts val="2300"/>
              </a:lnSpc>
              <a:tabLst>
                <a:tab pos="520700" algn="l"/>
                <a:tab pos="9779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各种应用层协议</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0">
              <a:lnSpc>
                <a:spcPts val="3000"/>
              </a:lnSpc>
              <a:tabLst>
                <a:tab pos="520700" algn="l"/>
                <a:tab pos="977900" algn="l"/>
              </a:tabLst>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(HTTP,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FTP,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SMTP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等</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defTabSz="0">
              <a:lnSpc>
                <a:spcPts val="2900"/>
              </a:lnSpc>
              <a:tabLst>
                <a:tab pos="520700" algn="l"/>
                <a:tab pos="977900" algn="l"/>
              </a:tabLst>
            </a:pPr>
            <a:r>
              <a:rPr lang="en-US" altLang="zh-CN" dirty="0" smtClean="0">
                <a:ea typeface="黑体" panose="02010609060101010101" pitchFamily="2" charset="-122"/>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UDP</a:t>
            </a:r>
            <a:endPar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 name="TextBox 1"/>
          <p:cNvSpPr txBox="1"/>
          <p:nvPr/>
        </p:nvSpPr>
        <p:spPr>
          <a:xfrm>
            <a:off x="1892300" y="2583434"/>
            <a:ext cx="974626" cy="1046440"/>
          </a:xfrm>
          <a:prstGeom prst="rect">
            <a:avLst/>
          </a:prstGeom>
          <a:noFill/>
        </p:spPr>
        <p:txBody>
          <a:bodyPr wrap="none" lIns="0" tIns="0" rIns="0" rtlCol="0">
            <a:spAutoFit/>
          </a:bodyPr>
          <a:lstStyle/>
          <a:p>
            <a:pPr defTabSz="0">
              <a:lnSpc>
                <a:spcPts val="2300"/>
              </a:lnSpc>
              <a:tabLst>
                <a:tab pos="508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应用层</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500"/>
              </a:lnSpc>
              <a:tabLst>
                <a:tab pos="508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传输层</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68" name="TextBox 1"/>
          <p:cNvSpPr txBox="1"/>
          <p:nvPr/>
        </p:nvSpPr>
        <p:spPr>
          <a:xfrm>
            <a:off x="5232400" y="4221734"/>
            <a:ext cx="1799019" cy="892552"/>
          </a:xfrm>
          <a:prstGeom prst="rect">
            <a:avLst/>
          </a:prstGeom>
          <a:noFill/>
        </p:spPr>
        <p:txBody>
          <a:bodyPr wrap="none" lIns="0" tIns="0" rIns="0" rtlCol="0">
            <a:spAutoFit/>
          </a:bodyPr>
          <a:lstStyle/>
          <a:p>
            <a:pPr defTabSz="0">
              <a:lnSpc>
                <a:spcPts val="2200"/>
              </a:lnSpc>
              <a:tabLst>
                <a:tab pos="114300" algn="l"/>
              </a:tabLst>
            </a:pP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a:t>
            </a:r>
            <a:endPar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400"/>
              </a:lnSpc>
              <a:tabLst>
                <a:tab pos="114300" algn="l"/>
              </a:tabLst>
            </a:pPr>
            <a:r>
              <a:rPr lang="en-US" altLang="zh-CN" dirty="0" smtClean="0">
                <a:ea typeface="黑体" panose="02010609060101010101" pitchFamily="2" charset="-122"/>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RARP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ARP</a:t>
            </a:r>
            <a:endPar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 name="TextBox 1"/>
          <p:cNvSpPr txBox="1"/>
          <p:nvPr/>
        </p:nvSpPr>
        <p:spPr>
          <a:xfrm>
            <a:off x="4241800" y="5326634"/>
            <a:ext cx="2154436" cy="1033616"/>
          </a:xfrm>
          <a:prstGeom prst="rect">
            <a:avLst/>
          </a:prstGeom>
          <a:noFill/>
        </p:spPr>
        <p:txBody>
          <a:bodyPr wrap="none" lIns="0" tIns="0" rIns="0" rtlCol="0">
            <a:spAutoFit/>
          </a:bodyPr>
          <a:lstStyle/>
          <a:p>
            <a:pPr defTabSz="0">
              <a:lnSpc>
                <a:spcPts val="2300"/>
              </a:lnSpc>
              <a:tabLst>
                <a:tab pos="4064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与各种网络接口</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400"/>
              </a:lnSpc>
              <a:tabLst>
                <a:tab pos="4064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物理硬件</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70" name="TextBox 1"/>
          <p:cNvSpPr txBox="1"/>
          <p:nvPr/>
        </p:nvSpPr>
        <p:spPr>
          <a:xfrm>
            <a:off x="1587500" y="4217165"/>
            <a:ext cx="1231106" cy="341119"/>
          </a:xfrm>
          <a:prstGeom prst="rect">
            <a:avLst/>
          </a:prstGeom>
          <a:noFill/>
        </p:spPr>
        <p:txBody>
          <a:bodyPr wrap="none" lIns="0" tIns="0" rIns="0" rtlCol="0">
            <a:spAutoFit/>
          </a:bodyPr>
          <a:lstStyle/>
          <a:p>
            <a:pPr defTabSz="0">
              <a:lnSpc>
                <a:spcPts val="2300"/>
              </a:lnSpc>
              <a:tabLst>
                <a:tab pos="304800" algn="l"/>
              </a:tabLst>
            </a:pPr>
            <a:r>
              <a:rPr lang="en-US" altLang="zh-CN" dirty="0" smtClean="0">
                <a:ea typeface="黑体" panose="02010609060101010101" pitchFamily="2" charset="-122"/>
              </a:rPr>
              <a:t>	</a:t>
            </a:r>
            <a:r>
              <a:rPr lang="en-US" altLang="zh-CN" sz="24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网络层</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71" name="TextBox 1"/>
          <p:cNvSpPr txBox="1"/>
          <p:nvPr/>
        </p:nvSpPr>
        <p:spPr>
          <a:xfrm>
            <a:off x="3416300" y="3828034"/>
            <a:ext cx="1820819" cy="328295"/>
          </a:xfrm>
          <a:prstGeom prst="rect">
            <a:avLst/>
          </a:prstGeom>
          <a:noFill/>
        </p:spPr>
        <p:txBody>
          <a:bodyPr wrap="none" lIns="0" tIns="0" rIns="0" rtlCol="0">
            <a:spAutoFit/>
          </a:bodyPr>
          <a:lstStyle/>
          <a:p>
            <a:pPr defTabSz="0">
              <a:lnSpc>
                <a:spcPts val="2200"/>
              </a:lnSpc>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ICMP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IGMP</a:t>
            </a:r>
            <a:endPar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72036" y="751606"/>
            <a:ext cx="3013646" cy="418063"/>
          </a:xfrm>
          <a:prstGeom prst="rect">
            <a:avLst/>
          </a:prstGeom>
          <a:noFill/>
        </p:spPr>
        <p:txBody>
          <a:bodyPr wrap="none" lIns="0" tIns="0" rIns="0" rtlCol="0">
            <a:spAutoFit/>
          </a:bodyPr>
          <a:lstStyle/>
          <a:p>
            <a:pPr defTabSz="0">
              <a:lnSpc>
                <a:spcPts val="2900"/>
              </a:lnSpc>
            </a:pP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4.4.2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IP数据报结构</a:t>
            </a:r>
            <a:endPar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72" name="Freeform 3"/>
          <p:cNvSpPr/>
          <p:nvPr/>
        </p:nvSpPr>
        <p:spPr>
          <a:xfrm>
            <a:off x="3000387" y="1914651"/>
            <a:ext cx="1966722" cy="434340"/>
          </a:xfrm>
          <a:custGeom>
            <a:avLst/>
            <a:gdLst>
              <a:gd name="connsiteX0" fmla="*/ 0 w 1966722"/>
              <a:gd name="connsiteY0" fmla="*/ 0 h 434340"/>
              <a:gd name="connsiteX1" fmla="*/ 0 w 1966722"/>
              <a:gd name="connsiteY1" fmla="*/ 434340 h 434340"/>
              <a:gd name="connsiteX2" fmla="*/ 1966722 w 1966722"/>
              <a:gd name="connsiteY2" fmla="*/ 434340 h 434340"/>
              <a:gd name="connsiteX3" fmla="*/ 1966722 w 1966722"/>
              <a:gd name="connsiteY3" fmla="*/ 0 h 434340"/>
              <a:gd name="connsiteX4" fmla="*/ 0 w 1966722"/>
              <a:gd name="connsiteY4" fmla="*/ 0 h 4343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6722" h="434340">
                <a:moveTo>
                  <a:pt x="0" y="0"/>
                </a:moveTo>
                <a:lnTo>
                  <a:pt x="0" y="434340"/>
                </a:lnTo>
                <a:lnTo>
                  <a:pt x="1966722" y="434340"/>
                </a:lnTo>
                <a:lnTo>
                  <a:pt x="1966722"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3" name="Freeform 3"/>
          <p:cNvSpPr/>
          <p:nvPr/>
        </p:nvSpPr>
        <p:spPr>
          <a:xfrm>
            <a:off x="2175141" y="5538724"/>
            <a:ext cx="1439418" cy="448817"/>
          </a:xfrm>
          <a:custGeom>
            <a:avLst/>
            <a:gdLst>
              <a:gd name="connsiteX0" fmla="*/ 0 w 1439418"/>
              <a:gd name="connsiteY0" fmla="*/ 0 h 448817"/>
              <a:gd name="connsiteX1" fmla="*/ 0 w 1439418"/>
              <a:gd name="connsiteY1" fmla="*/ 448817 h 448817"/>
              <a:gd name="connsiteX2" fmla="*/ 1439418 w 1439418"/>
              <a:gd name="connsiteY2" fmla="*/ 448817 h 448817"/>
              <a:gd name="connsiteX3" fmla="*/ 1439418 w 1439418"/>
              <a:gd name="connsiteY3" fmla="*/ 0 h 448817"/>
              <a:gd name="connsiteX4" fmla="*/ 0 w 1439418"/>
              <a:gd name="connsiteY4" fmla="*/ 0 h 448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39418" h="448817">
                <a:moveTo>
                  <a:pt x="0" y="0"/>
                </a:moveTo>
                <a:lnTo>
                  <a:pt x="0" y="448817"/>
                </a:lnTo>
                <a:lnTo>
                  <a:pt x="1439418" y="448817"/>
                </a:lnTo>
                <a:lnTo>
                  <a:pt x="1439418"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4" name="Freeform 3"/>
          <p:cNvSpPr/>
          <p:nvPr/>
        </p:nvSpPr>
        <p:spPr>
          <a:xfrm>
            <a:off x="2168791" y="5532374"/>
            <a:ext cx="1452118" cy="461517"/>
          </a:xfrm>
          <a:custGeom>
            <a:avLst/>
            <a:gdLst>
              <a:gd name="connsiteX0" fmla="*/ 6350 w 1452118"/>
              <a:gd name="connsiteY0" fmla="*/ 6350 h 461517"/>
              <a:gd name="connsiteX1" fmla="*/ 6350 w 1452118"/>
              <a:gd name="connsiteY1" fmla="*/ 455167 h 461517"/>
              <a:gd name="connsiteX2" fmla="*/ 1445768 w 1452118"/>
              <a:gd name="connsiteY2" fmla="*/ 455167 h 461517"/>
              <a:gd name="connsiteX3" fmla="*/ 1445768 w 1452118"/>
              <a:gd name="connsiteY3" fmla="*/ 6350 h 461517"/>
              <a:gd name="connsiteX4" fmla="*/ 6350 w 1452118"/>
              <a:gd name="connsiteY4" fmla="*/ 6350 h 4615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52118" h="461517">
                <a:moveTo>
                  <a:pt x="6350" y="6350"/>
                </a:moveTo>
                <a:lnTo>
                  <a:pt x="6350" y="455167"/>
                </a:lnTo>
                <a:lnTo>
                  <a:pt x="1445768" y="455167"/>
                </a:lnTo>
                <a:lnTo>
                  <a:pt x="1445768"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5" name="Freeform 3"/>
          <p:cNvSpPr/>
          <p:nvPr/>
        </p:nvSpPr>
        <p:spPr>
          <a:xfrm>
            <a:off x="1042809" y="1904746"/>
            <a:ext cx="7864602" cy="2643377"/>
          </a:xfrm>
          <a:custGeom>
            <a:avLst/>
            <a:gdLst>
              <a:gd name="connsiteX0" fmla="*/ 0 w 7864602"/>
              <a:gd name="connsiteY0" fmla="*/ 0 h 2643377"/>
              <a:gd name="connsiteX1" fmla="*/ 0 w 7864602"/>
              <a:gd name="connsiteY1" fmla="*/ 2643377 h 2643377"/>
              <a:gd name="connsiteX2" fmla="*/ 7864602 w 7864602"/>
              <a:gd name="connsiteY2" fmla="*/ 2643377 h 2643377"/>
              <a:gd name="connsiteX3" fmla="*/ 7864602 w 7864602"/>
              <a:gd name="connsiteY3" fmla="*/ 0 h 2643377"/>
              <a:gd name="connsiteX4" fmla="*/ 0 w 7864602"/>
              <a:gd name="connsiteY4" fmla="*/ 0 h 26433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3377">
                <a:moveTo>
                  <a:pt x="0" y="0"/>
                </a:moveTo>
                <a:lnTo>
                  <a:pt x="0" y="2643377"/>
                </a:lnTo>
                <a:lnTo>
                  <a:pt x="7864602" y="2643377"/>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6" name="Freeform 3"/>
          <p:cNvSpPr/>
          <p:nvPr/>
        </p:nvSpPr>
        <p:spPr>
          <a:xfrm>
            <a:off x="1030109" y="1892046"/>
            <a:ext cx="7890002" cy="2668777"/>
          </a:xfrm>
          <a:custGeom>
            <a:avLst/>
            <a:gdLst>
              <a:gd name="connsiteX0" fmla="*/ 12700 w 7890002"/>
              <a:gd name="connsiteY0" fmla="*/ 12700 h 2668777"/>
              <a:gd name="connsiteX1" fmla="*/ 12700 w 7890002"/>
              <a:gd name="connsiteY1" fmla="*/ 2656077 h 2668777"/>
              <a:gd name="connsiteX2" fmla="*/ 7877302 w 7890002"/>
              <a:gd name="connsiteY2" fmla="*/ 2656077 h 2668777"/>
              <a:gd name="connsiteX3" fmla="*/ 7877302 w 7890002"/>
              <a:gd name="connsiteY3" fmla="*/ 12700 h 2668777"/>
              <a:gd name="connsiteX4" fmla="*/ 12700 w 7890002"/>
              <a:gd name="connsiteY4" fmla="*/ 12700 h 26687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90002" h="2668777">
                <a:moveTo>
                  <a:pt x="12700" y="12700"/>
                </a:moveTo>
                <a:lnTo>
                  <a:pt x="12700" y="2656077"/>
                </a:lnTo>
                <a:lnTo>
                  <a:pt x="7877302" y="2656077"/>
                </a:lnTo>
                <a:lnTo>
                  <a:pt x="7877302"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7" name="Freeform 3"/>
          <p:cNvSpPr/>
          <p:nvPr/>
        </p:nvSpPr>
        <p:spPr>
          <a:xfrm>
            <a:off x="1057287" y="4558792"/>
            <a:ext cx="7832598" cy="681227"/>
          </a:xfrm>
          <a:custGeom>
            <a:avLst/>
            <a:gdLst>
              <a:gd name="connsiteX0" fmla="*/ 0 w 7832598"/>
              <a:gd name="connsiteY0" fmla="*/ 0 h 681227"/>
              <a:gd name="connsiteX1" fmla="*/ 0 w 7832598"/>
              <a:gd name="connsiteY1" fmla="*/ 681227 h 681227"/>
              <a:gd name="connsiteX2" fmla="*/ 7832598 w 7832598"/>
              <a:gd name="connsiteY2" fmla="*/ 681227 h 681227"/>
              <a:gd name="connsiteX3" fmla="*/ 7832598 w 7832598"/>
              <a:gd name="connsiteY3" fmla="*/ 0 h 681227"/>
              <a:gd name="connsiteX4" fmla="*/ 0 w 7832598"/>
              <a:gd name="connsiteY4" fmla="*/ 0 h 6812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2598" h="681227">
                <a:moveTo>
                  <a:pt x="0" y="0"/>
                </a:moveTo>
                <a:lnTo>
                  <a:pt x="0" y="681227"/>
                </a:lnTo>
                <a:lnTo>
                  <a:pt x="7832598" y="681227"/>
                </a:lnTo>
                <a:lnTo>
                  <a:pt x="7832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8" name="Freeform 3"/>
          <p:cNvSpPr/>
          <p:nvPr/>
        </p:nvSpPr>
        <p:spPr>
          <a:xfrm>
            <a:off x="1050937" y="4552442"/>
            <a:ext cx="7845298" cy="693927"/>
          </a:xfrm>
          <a:custGeom>
            <a:avLst/>
            <a:gdLst>
              <a:gd name="connsiteX0" fmla="*/ 6350 w 7845298"/>
              <a:gd name="connsiteY0" fmla="*/ 6350 h 693927"/>
              <a:gd name="connsiteX1" fmla="*/ 6350 w 7845298"/>
              <a:gd name="connsiteY1" fmla="*/ 687577 h 693927"/>
              <a:gd name="connsiteX2" fmla="*/ 7838948 w 7845298"/>
              <a:gd name="connsiteY2" fmla="*/ 687577 h 693927"/>
              <a:gd name="connsiteX3" fmla="*/ 7838948 w 7845298"/>
              <a:gd name="connsiteY3" fmla="*/ 6350 h 693927"/>
              <a:gd name="connsiteX4" fmla="*/ 6350 w 7845298"/>
              <a:gd name="connsiteY4" fmla="*/ 6350 h 6939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5298" h="693927">
                <a:moveTo>
                  <a:pt x="6350" y="6350"/>
                </a:moveTo>
                <a:lnTo>
                  <a:pt x="6350" y="687577"/>
                </a:lnTo>
                <a:lnTo>
                  <a:pt x="7838948" y="687577"/>
                </a:lnTo>
                <a:lnTo>
                  <a:pt x="7838948"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9" name="Freeform 3"/>
          <p:cNvSpPr/>
          <p:nvPr/>
        </p:nvSpPr>
        <p:spPr>
          <a:xfrm>
            <a:off x="1031887" y="2349500"/>
            <a:ext cx="7891780" cy="25400"/>
          </a:xfrm>
          <a:custGeom>
            <a:avLst/>
            <a:gdLst>
              <a:gd name="connsiteX0" fmla="*/ 6350 w 7891780"/>
              <a:gd name="connsiteY0" fmla="*/ 6350 h 25400"/>
              <a:gd name="connsiteX1" fmla="*/ 7885430 w 7891780"/>
              <a:gd name="connsiteY1" fmla="*/ 6350 h 25400"/>
            </a:gdLst>
            <a:ahLst/>
            <a:cxnLst>
              <a:cxn ang="0">
                <a:pos x="connsiteX0" y="connsiteY0"/>
              </a:cxn>
              <a:cxn ang="1">
                <a:pos x="connsiteX1" y="connsiteY1"/>
              </a:cxn>
            </a:cxnLst>
            <a:rect l="l" t="t" r="r" b="b"/>
            <a:pathLst>
              <a:path w="7891780"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0" name="Freeform 3"/>
          <p:cNvSpPr/>
          <p:nvPr/>
        </p:nvSpPr>
        <p:spPr>
          <a:xfrm>
            <a:off x="1031887" y="2792222"/>
            <a:ext cx="7891780" cy="25400"/>
          </a:xfrm>
          <a:custGeom>
            <a:avLst/>
            <a:gdLst>
              <a:gd name="connsiteX0" fmla="*/ 6350 w 7891780"/>
              <a:gd name="connsiteY0" fmla="*/ 6350 h 25400"/>
              <a:gd name="connsiteX1" fmla="*/ 7885430 w 7891780"/>
              <a:gd name="connsiteY1" fmla="*/ 6350 h 25400"/>
            </a:gdLst>
            <a:ahLst/>
            <a:cxnLst>
              <a:cxn ang="0">
                <a:pos x="connsiteX0" y="connsiteY0"/>
              </a:cxn>
              <a:cxn ang="1">
                <a:pos x="connsiteX1" y="connsiteY1"/>
              </a:cxn>
            </a:cxnLst>
            <a:rect l="l" t="t" r="r" b="b"/>
            <a:pathLst>
              <a:path w="7891780"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1" name="Freeform 3"/>
          <p:cNvSpPr/>
          <p:nvPr/>
        </p:nvSpPr>
        <p:spPr>
          <a:xfrm>
            <a:off x="1031887" y="3236468"/>
            <a:ext cx="7891780" cy="25400"/>
          </a:xfrm>
          <a:custGeom>
            <a:avLst/>
            <a:gdLst>
              <a:gd name="connsiteX0" fmla="*/ 6350 w 7891780"/>
              <a:gd name="connsiteY0" fmla="*/ 6350 h 25400"/>
              <a:gd name="connsiteX1" fmla="*/ 7885430 w 7891780"/>
              <a:gd name="connsiteY1" fmla="*/ 6350 h 25400"/>
            </a:gdLst>
            <a:ahLst/>
            <a:cxnLst>
              <a:cxn ang="0">
                <a:pos x="connsiteX0" y="connsiteY0"/>
              </a:cxn>
              <a:cxn ang="1">
                <a:pos x="connsiteX1" y="connsiteY1"/>
              </a:cxn>
            </a:cxnLst>
            <a:rect l="l" t="t" r="r" b="b"/>
            <a:pathLst>
              <a:path w="7891780"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2" name="Freeform 3"/>
          <p:cNvSpPr/>
          <p:nvPr/>
        </p:nvSpPr>
        <p:spPr>
          <a:xfrm>
            <a:off x="1031887" y="3674618"/>
            <a:ext cx="7891780" cy="25400"/>
          </a:xfrm>
          <a:custGeom>
            <a:avLst/>
            <a:gdLst>
              <a:gd name="connsiteX0" fmla="*/ 6350 w 7891780"/>
              <a:gd name="connsiteY0" fmla="*/ 6350 h 25400"/>
              <a:gd name="connsiteX1" fmla="*/ 7885430 w 7891780"/>
              <a:gd name="connsiteY1" fmla="*/ 6350 h 25400"/>
            </a:gdLst>
            <a:ahLst/>
            <a:cxnLst>
              <a:cxn ang="0">
                <a:pos x="connsiteX0" y="connsiteY0"/>
              </a:cxn>
              <a:cxn ang="1">
                <a:pos x="connsiteX1" y="connsiteY1"/>
              </a:cxn>
            </a:cxnLst>
            <a:rect l="l" t="t" r="r" b="b"/>
            <a:pathLst>
              <a:path w="7891780"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3" name="Freeform 3"/>
          <p:cNvSpPr/>
          <p:nvPr/>
        </p:nvSpPr>
        <p:spPr>
          <a:xfrm>
            <a:off x="1031887" y="4119626"/>
            <a:ext cx="7891780" cy="25400"/>
          </a:xfrm>
          <a:custGeom>
            <a:avLst/>
            <a:gdLst>
              <a:gd name="connsiteX0" fmla="*/ 6350 w 7891780"/>
              <a:gd name="connsiteY0" fmla="*/ 6350 h 25400"/>
              <a:gd name="connsiteX1" fmla="*/ 7885430 w 7891780"/>
              <a:gd name="connsiteY1" fmla="*/ 6350 h 25400"/>
            </a:gdLst>
            <a:ahLst/>
            <a:cxnLst>
              <a:cxn ang="0">
                <a:pos x="connsiteX0" y="connsiteY0"/>
              </a:cxn>
              <a:cxn ang="1">
                <a:pos x="connsiteX1" y="connsiteY1"/>
              </a:cxn>
            </a:cxnLst>
            <a:rect l="l" t="t" r="r" b="b"/>
            <a:pathLst>
              <a:path w="7891780"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4" name="Freeform 3"/>
          <p:cNvSpPr/>
          <p:nvPr/>
        </p:nvSpPr>
        <p:spPr>
          <a:xfrm>
            <a:off x="2000389" y="1906016"/>
            <a:ext cx="25400" cy="456183"/>
          </a:xfrm>
          <a:custGeom>
            <a:avLst/>
            <a:gdLst>
              <a:gd name="connsiteX0" fmla="*/ 6350 w 25400"/>
              <a:gd name="connsiteY0" fmla="*/ 6350 h 456183"/>
              <a:gd name="connsiteX1" fmla="*/ 6350 w 25400"/>
              <a:gd name="connsiteY1" fmla="*/ 449833 h 456183"/>
            </a:gdLst>
            <a:ahLst/>
            <a:cxnLst>
              <a:cxn ang="0">
                <a:pos x="connsiteX0" y="connsiteY0"/>
              </a:cxn>
              <a:cxn ang="1">
                <a:pos x="connsiteX1" y="connsiteY1"/>
              </a:cxn>
            </a:cxnLst>
            <a:rect l="l" t="t" r="r" b="b"/>
            <a:pathLst>
              <a:path w="25400" h="456183">
                <a:moveTo>
                  <a:pt x="6350" y="6350"/>
                </a:moveTo>
                <a:lnTo>
                  <a:pt x="6350" y="4498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5" name="Freeform 3"/>
          <p:cNvSpPr/>
          <p:nvPr/>
        </p:nvSpPr>
        <p:spPr>
          <a:xfrm>
            <a:off x="2984893" y="1906016"/>
            <a:ext cx="25400" cy="456183"/>
          </a:xfrm>
          <a:custGeom>
            <a:avLst/>
            <a:gdLst>
              <a:gd name="connsiteX0" fmla="*/ 6350 w 25400"/>
              <a:gd name="connsiteY0" fmla="*/ 6350 h 456183"/>
              <a:gd name="connsiteX1" fmla="*/ 6350 w 25400"/>
              <a:gd name="connsiteY1" fmla="*/ 449833 h 456183"/>
            </a:gdLst>
            <a:ahLst/>
            <a:cxnLst>
              <a:cxn ang="0">
                <a:pos x="connsiteX0" y="connsiteY0"/>
              </a:cxn>
              <a:cxn ang="1">
                <a:pos x="connsiteX1" y="connsiteY1"/>
              </a:cxn>
            </a:cxnLst>
            <a:rect l="l" t="t" r="r" b="b"/>
            <a:pathLst>
              <a:path w="25400" h="456183">
                <a:moveTo>
                  <a:pt x="6350" y="6350"/>
                </a:moveTo>
                <a:lnTo>
                  <a:pt x="6350" y="4498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6" name="Freeform 3"/>
          <p:cNvSpPr/>
          <p:nvPr/>
        </p:nvSpPr>
        <p:spPr>
          <a:xfrm>
            <a:off x="2984893" y="2801366"/>
            <a:ext cx="25400" cy="444754"/>
          </a:xfrm>
          <a:custGeom>
            <a:avLst/>
            <a:gdLst>
              <a:gd name="connsiteX0" fmla="*/ 6350 w 25400"/>
              <a:gd name="connsiteY0" fmla="*/ 6350 h 444754"/>
              <a:gd name="connsiteX1" fmla="*/ 6350 w 25400"/>
              <a:gd name="connsiteY1" fmla="*/ 438404 h 444754"/>
            </a:gdLst>
            <a:ahLst/>
            <a:cxnLst>
              <a:cxn ang="0">
                <a:pos x="connsiteX0" y="connsiteY0"/>
              </a:cxn>
              <a:cxn ang="1">
                <a:pos x="connsiteX1" y="connsiteY1"/>
              </a:cxn>
            </a:cxnLst>
            <a:rect l="l" t="t" r="r" b="b"/>
            <a:pathLst>
              <a:path w="25400" h="444754">
                <a:moveTo>
                  <a:pt x="6350" y="6350"/>
                </a:moveTo>
                <a:lnTo>
                  <a:pt x="6350" y="4384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7" name="Freeform 3"/>
          <p:cNvSpPr/>
          <p:nvPr/>
        </p:nvSpPr>
        <p:spPr>
          <a:xfrm>
            <a:off x="4957712" y="1906016"/>
            <a:ext cx="25400" cy="1340104"/>
          </a:xfrm>
          <a:custGeom>
            <a:avLst/>
            <a:gdLst>
              <a:gd name="connsiteX0" fmla="*/ 6350 w 25400"/>
              <a:gd name="connsiteY0" fmla="*/ 6350 h 1340104"/>
              <a:gd name="connsiteX1" fmla="*/ 6350 w 25400"/>
              <a:gd name="connsiteY1" fmla="*/ 1333754 h 1340104"/>
            </a:gdLst>
            <a:ahLst/>
            <a:cxnLst>
              <a:cxn ang="0">
                <a:pos x="connsiteX0" y="connsiteY0"/>
              </a:cxn>
              <a:cxn ang="1">
                <a:pos x="connsiteX1" y="connsiteY1"/>
              </a:cxn>
            </a:cxnLst>
            <a:rect l="l" t="t" r="r" b="b"/>
            <a:pathLst>
              <a:path w="25400" h="1340104">
                <a:moveTo>
                  <a:pt x="6350" y="6350"/>
                </a:moveTo>
                <a:lnTo>
                  <a:pt x="6350" y="13337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8" name="Freeform 3"/>
          <p:cNvSpPr/>
          <p:nvPr/>
        </p:nvSpPr>
        <p:spPr>
          <a:xfrm>
            <a:off x="6929767" y="4114292"/>
            <a:ext cx="25400" cy="453898"/>
          </a:xfrm>
          <a:custGeom>
            <a:avLst/>
            <a:gdLst>
              <a:gd name="connsiteX0" fmla="*/ 6350 w 25400"/>
              <a:gd name="connsiteY0" fmla="*/ 447548 h 453898"/>
              <a:gd name="connsiteX1" fmla="*/ 6350 w 25400"/>
              <a:gd name="connsiteY1" fmla="*/ 6350 h 453898"/>
            </a:gdLst>
            <a:ahLst/>
            <a:cxnLst>
              <a:cxn ang="0">
                <a:pos x="connsiteX0" y="connsiteY0"/>
              </a:cxn>
              <a:cxn ang="1">
                <a:pos x="connsiteX1" y="connsiteY1"/>
              </a:cxn>
            </a:cxnLst>
            <a:rect l="l" t="t" r="r" b="b"/>
            <a:pathLst>
              <a:path w="25400" h="453898">
                <a:moveTo>
                  <a:pt x="6350" y="447548"/>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9" name="Freeform 3"/>
          <p:cNvSpPr/>
          <p:nvPr/>
        </p:nvSpPr>
        <p:spPr>
          <a:xfrm>
            <a:off x="5759323" y="2358644"/>
            <a:ext cx="25400" cy="446278"/>
          </a:xfrm>
          <a:custGeom>
            <a:avLst/>
            <a:gdLst>
              <a:gd name="connsiteX0" fmla="*/ 6350 w 25400"/>
              <a:gd name="connsiteY0" fmla="*/ 6350 h 446278"/>
              <a:gd name="connsiteX1" fmla="*/ 6350 w 25400"/>
              <a:gd name="connsiteY1" fmla="*/ 439928 h 446278"/>
            </a:gdLst>
            <a:ahLst/>
            <a:cxnLst>
              <a:cxn ang="0">
                <a:pos x="connsiteX0" y="connsiteY0"/>
              </a:cxn>
              <a:cxn ang="1">
                <a:pos x="connsiteX1" y="connsiteY1"/>
              </a:cxn>
            </a:cxnLst>
            <a:rect l="l" t="t" r="r" b="b"/>
            <a:pathLst>
              <a:path w="25400" h="446278">
                <a:moveTo>
                  <a:pt x="6350" y="6350"/>
                </a:moveTo>
                <a:lnTo>
                  <a:pt x="6350" y="43992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0" name="Freeform 3"/>
          <p:cNvSpPr/>
          <p:nvPr/>
        </p:nvSpPr>
        <p:spPr>
          <a:xfrm>
            <a:off x="976515" y="4290568"/>
            <a:ext cx="131826" cy="70103"/>
          </a:xfrm>
          <a:custGeom>
            <a:avLst/>
            <a:gdLst>
              <a:gd name="connsiteX0" fmla="*/ 0 w 131826"/>
              <a:gd name="connsiteY0" fmla="*/ 0 h 70103"/>
              <a:gd name="connsiteX1" fmla="*/ 0 w 131826"/>
              <a:gd name="connsiteY1" fmla="*/ 70103 h 70103"/>
              <a:gd name="connsiteX2" fmla="*/ 131826 w 131826"/>
              <a:gd name="connsiteY2" fmla="*/ 70103 h 70103"/>
              <a:gd name="connsiteX3" fmla="*/ 131826 w 131826"/>
              <a:gd name="connsiteY3" fmla="*/ 0 h 70103"/>
              <a:gd name="connsiteX4" fmla="*/ 0 w 131826"/>
              <a:gd name="connsiteY4" fmla="*/ 0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70103">
                <a:moveTo>
                  <a:pt x="0" y="0"/>
                </a:moveTo>
                <a:lnTo>
                  <a:pt x="0" y="70103"/>
                </a:lnTo>
                <a:lnTo>
                  <a:pt x="131826" y="70103"/>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1" name="Freeform 3"/>
          <p:cNvSpPr/>
          <p:nvPr/>
        </p:nvSpPr>
        <p:spPr>
          <a:xfrm>
            <a:off x="972959" y="4286250"/>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2" name="Freeform 3"/>
          <p:cNvSpPr/>
          <p:nvPr/>
        </p:nvSpPr>
        <p:spPr>
          <a:xfrm>
            <a:off x="972959" y="4347971"/>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3" name="Freeform 3"/>
          <p:cNvSpPr/>
          <p:nvPr/>
        </p:nvSpPr>
        <p:spPr>
          <a:xfrm>
            <a:off x="8844166" y="4300474"/>
            <a:ext cx="131826" cy="66294"/>
          </a:xfrm>
          <a:custGeom>
            <a:avLst/>
            <a:gdLst>
              <a:gd name="connsiteX0" fmla="*/ 0 w 131826"/>
              <a:gd name="connsiteY0" fmla="*/ 0 h 66294"/>
              <a:gd name="connsiteX1" fmla="*/ 0 w 131826"/>
              <a:gd name="connsiteY1" fmla="*/ 66294 h 66294"/>
              <a:gd name="connsiteX2" fmla="*/ 131826 w 131826"/>
              <a:gd name="connsiteY2" fmla="*/ 66294 h 66294"/>
              <a:gd name="connsiteX3" fmla="*/ 131826 w 131826"/>
              <a:gd name="connsiteY3" fmla="*/ 0 h 66294"/>
              <a:gd name="connsiteX4" fmla="*/ 0 w 131826"/>
              <a:gd name="connsiteY4" fmla="*/ 0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6294">
                <a:moveTo>
                  <a:pt x="0" y="0"/>
                </a:moveTo>
                <a:lnTo>
                  <a:pt x="0" y="66294"/>
                </a:lnTo>
                <a:lnTo>
                  <a:pt x="131826" y="66294"/>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4" name="Freeform 3"/>
          <p:cNvSpPr/>
          <p:nvPr/>
        </p:nvSpPr>
        <p:spPr>
          <a:xfrm>
            <a:off x="8840597" y="42953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5" name="Freeform 3"/>
          <p:cNvSpPr/>
          <p:nvPr/>
        </p:nvSpPr>
        <p:spPr>
          <a:xfrm>
            <a:off x="8840597" y="4354068"/>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6" name="Freeform 3"/>
          <p:cNvSpPr/>
          <p:nvPr/>
        </p:nvSpPr>
        <p:spPr>
          <a:xfrm>
            <a:off x="3614560" y="5538724"/>
            <a:ext cx="3983736" cy="448817"/>
          </a:xfrm>
          <a:custGeom>
            <a:avLst/>
            <a:gdLst>
              <a:gd name="connsiteX0" fmla="*/ 0 w 3983736"/>
              <a:gd name="connsiteY0" fmla="*/ 0 h 448817"/>
              <a:gd name="connsiteX1" fmla="*/ 0 w 3983736"/>
              <a:gd name="connsiteY1" fmla="*/ 448817 h 448817"/>
              <a:gd name="connsiteX2" fmla="*/ 3983736 w 3983736"/>
              <a:gd name="connsiteY2" fmla="*/ 448817 h 448817"/>
              <a:gd name="connsiteX3" fmla="*/ 3983736 w 3983736"/>
              <a:gd name="connsiteY3" fmla="*/ 0 h 448817"/>
              <a:gd name="connsiteX4" fmla="*/ 0 w 3983736"/>
              <a:gd name="connsiteY4" fmla="*/ 0 h 448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83736" h="448817">
                <a:moveTo>
                  <a:pt x="0" y="0"/>
                </a:moveTo>
                <a:lnTo>
                  <a:pt x="0" y="448817"/>
                </a:lnTo>
                <a:lnTo>
                  <a:pt x="3983736" y="448817"/>
                </a:lnTo>
                <a:lnTo>
                  <a:pt x="398373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7" name="Freeform 3"/>
          <p:cNvSpPr/>
          <p:nvPr/>
        </p:nvSpPr>
        <p:spPr>
          <a:xfrm>
            <a:off x="3608210" y="5532374"/>
            <a:ext cx="3995674" cy="461517"/>
          </a:xfrm>
          <a:custGeom>
            <a:avLst/>
            <a:gdLst>
              <a:gd name="connsiteX0" fmla="*/ 6350 w 3995674"/>
              <a:gd name="connsiteY0" fmla="*/ 6350 h 461517"/>
              <a:gd name="connsiteX1" fmla="*/ 6350 w 3995674"/>
              <a:gd name="connsiteY1" fmla="*/ 455167 h 461517"/>
              <a:gd name="connsiteX2" fmla="*/ 3989324 w 3995674"/>
              <a:gd name="connsiteY2" fmla="*/ 455167 h 461517"/>
              <a:gd name="connsiteX3" fmla="*/ 3989324 w 3995674"/>
              <a:gd name="connsiteY3" fmla="*/ 6350 h 461517"/>
              <a:gd name="connsiteX4" fmla="*/ 6350 w 3995674"/>
              <a:gd name="connsiteY4" fmla="*/ 6350 h 4615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95674" h="461517">
                <a:moveTo>
                  <a:pt x="6350" y="6350"/>
                </a:moveTo>
                <a:lnTo>
                  <a:pt x="6350" y="455167"/>
                </a:lnTo>
                <a:lnTo>
                  <a:pt x="3989324" y="455167"/>
                </a:lnTo>
                <a:lnTo>
                  <a:pt x="3989324"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8" name="Freeform 3"/>
          <p:cNvSpPr/>
          <p:nvPr/>
        </p:nvSpPr>
        <p:spPr>
          <a:xfrm>
            <a:off x="4186060" y="6024118"/>
            <a:ext cx="1252728" cy="393953"/>
          </a:xfrm>
          <a:custGeom>
            <a:avLst/>
            <a:gdLst>
              <a:gd name="connsiteX0" fmla="*/ 0 w 1252728"/>
              <a:gd name="connsiteY0" fmla="*/ 0 h 393953"/>
              <a:gd name="connsiteX1" fmla="*/ 0 w 1252728"/>
              <a:gd name="connsiteY1" fmla="*/ 393953 h 393953"/>
              <a:gd name="connsiteX2" fmla="*/ 1252727 w 1252728"/>
              <a:gd name="connsiteY2" fmla="*/ 393953 h 393953"/>
              <a:gd name="connsiteX3" fmla="*/ 1252727 w 1252728"/>
              <a:gd name="connsiteY3" fmla="*/ 0 h 393953"/>
              <a:gd name="connsiteX4" fmla="*/ 0 w 1252728"/>
              <a:gd name="connsiteY4" fmla="*/ 0 h 39395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52728" h="393953">
                <a:moveTo>
                  <a:pt x="0" y="0"/>
                </a:moveTo>
                <a:lnTo>
                  <a:pt x="0" y="393953"/>
                </a:lnTo>
                <a:lnTo>
                  <a:pt x="1252727" y="393953"/>
                </a:lnTo>
                <a:lnTo>
                  <a:pt x="1252727"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9" name="Freeform 3"/>
          <p:cNvSpPr/>
          <p:nvPr/>
        </p:nvSpPr>
        <p:spPr>
          <a:xfrm>
            <a:off x="82689" y="2747518"/>
            <a:ext cx="435101" cy="698754"/>
          </a:xfrm>
          <a:custGeom>
            <a:avLst/>
            <a:gdLst>
              <a:gd name="connsiteX0" fmla="*/ 0 w 435101"/>
              <a:gd name="connsiteY0" fmla="*/ 0 h 698754"/>
              <a:gd name="connsiteX1" fmla="*/ 0 w 435101"/>
              <a:gd name="connsiteY1" fmla="*/ 698754 h 698754"/>
              <a:gd name="connsiteX2" fmla="*/ 435101 w 435101"/>
              <a:gd name="connsiteY2" fmla="*/ 698754 h 698754"/>
              <a:gd name="connsiteX3" fmla="*/ 435101 w 435101"/>
              <a:gd name="connsiteY3" fmla="*/ 0 h 698754"/>
              <a:gd name="connsiteX4" fmla="*/ 0 w 435101"/>
              <a:gd name="connsiteY4" fmla="*/ 0 h 698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8754">
                <a:moveTo>
                  <a:pt x="0" y="0"/>
                </a:moveTo>
                <a:lnTo>
                  <a:pt x="0" y="698754"/>
                </a:lnTo>
                <a:lnTo>
                  <a:pt x="435101" y="698754"/>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0" name="Freeform 3"/>
          <p:cNvSpPr/>
          <p:nvPr/>
        </p:nvSpPr>
        <p:spPr>
          <a:xfrm>
            <a:off x="993660" y="1855597"/>
            <a:ext cx="7953755" cy="2721102"/>
          </a:xfrm>
          <a:custGeom>
            <a:avLst/>
            <a:gdLst>
              <a:gd name="connsiteX0" fmla="*/ 28575 w 7953755"/>
              <a:gd name="connsiteY0" fmla="*/ 28575 h 2721102"/>
              <a:gd name="connsiteX1" fmla="*/ 28575 w 7953755"/>
              <a:gd name="connsiteY1" fmla="*/ 2692527 h 2721102"/>
              <a:gd name="connsiteX2" fmla="*/ 7925180 w 7953755"/>
              <a:gd name="connsiteY2" fmla="*/ 2692527 h 2721102"/>
              <a:gd name="connsiteX3" fmla="*/ 7925180 w 7953755"/>
              <a:gd name="connsiteY3" fmla="*/ 28575 h 2721102"/>
              <a:gd name="connsiteX4" fmla="*/ 28575 w 7953755"/>
              <a:gd name="connsiteY4" fmla="*/ 28575 h 27211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953755" h="2721102">
                <a:moveTo>
                  <a:pt x="28575" y="28575"/>
                </a:moveTo>
                <a:lnTo>
                  <a:pt x="28575" y="2692527"/>
                </a:lnTo>
                <a:lnTo>
                  <a:pt x="7925180" y="2692527"/>
                </a:lnTo>
                <a:lnTo>
                  <a:pt x="7925180" y="28575"/>
                </a:lnTo>
                <a:lnTo>
                  <a:pt x="28575" y="28575"/>
                </a:lnTo>
              </a:path>
            </a:pathLst>
          </a:custGeom>
          <a:solidFill>
            <a:srgbClr val="000000">
              <a:alpha val="0"/>
            </a:srgbClr>
          </a:solidFill>
          <a:ln w="508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1" name="Freeform 3"/>
          <p:cNvSpPr/>
          <p:nvPr/>
        </p:nvSpPr>
        <p:spPr>
          <a:xfrm>
            <a:off x="2151519" y="5516626"/>
            <a:ext cx="1490471" cy="488442"/>
          </a:xfrm>
          <a:custGeom>
            <a:avLst/>
            <a:gdLst>
              <a:gd name="connsiteX0" fmla="*/ 19050 w 1490471"/>
              <a:gd name="connsiteY0" fmla="*/ 19050 h 488442"/>
              <a:gd name="connsiteX1" fmla="*/ 19050 w 1490471"/>
              <a:gd name="connsiteY1" fmla="*/ 469391 h 488442"/>
              <a:gd name="connsiteX2" fmla="*/ 1471421 w 1490471"/>
              <a:gd name="connsiteY2" fmla="*/ 469391 h 488442"/>
              <a:gd name="connsiteX3" fmla="*/ 1471421 w 1490471"/>
              <a:gd name="connsiteY3" fmla="*/ 19050 h 488442"/>
              <a:gd name="connsiteX4" fmla="*/ 19050 w 1490471"/>
              <a:gd name="connsiteY4" fmla="*/ 19050 h 4884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90471" h="488442">
                <a:moveTo>
                  <a:pt x="19050" y="19050"/>
                </a:moveTo>
                <a:lnTo>
                  <a:pt x="19050" y="469391"/>
                </a:lnTo>
                <a:lnTo>
                  <a:pt x="1471421" y="469391"/>
                </a:lnTo>
                <a:lnTo>
                  <a:pt x="1471421" y="19050"/>
                </a:lnTo>
                <a:lnTo>
                  <a:pt x="19050" y="19050"/>
                </a:lnTo>
              </a:path>
            </a:pathLst>
          </a:custGeom>
          <a:solidFill>
            <a:srgbClr val="000000">
              <a:alpha val="0"/>
            </a:srgbClr>
          </a:solidFill>
          <a:ln w="381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2" name="Freeform 3"/>
          <p:cNvSpPr/>
          <p:nvPr/>
        </p:nvSpPr>
        <p:spPr>
          <a:xfrm>
            <a:off x="841832" y="1941512"/>
            <a:ext cx="194690" cy="2188845"/>
          </a:xfrm>
          <a:custGeom>
            <a:avLst/>
            <a:gdLst>
              <a:gd name="connsiteX0" fmla="*/ 180403 w 194690"/>
              <a:gd name="connsiteY0" fmla="*/ 14287 h 2188845"/>
              <a:gd name="connsiteX1" fmla="*/ 97345 w 194690"/>
              <a:gd name="connsiteY1" fmla="*/ 194119 h 2188845"/>
              <a:gd name="connsiteX2" fmla="*/ 97345 w 194690"/>
              <a:gd name="connsiteY2" fmla="*/ 914209 h 2188845"/>
              <a:gd name="connsiteX3" fmla="*/ 14287 w 194690"/>
              <a:gd name="connsiteY3" fmla="*/ 1094041 h 2188845"/>
              <a:gd name="connsiteX4" fmla="*/ 97345 w 194690"/>
              <a:gd name="connsiteY4" fmla="*/ 1274635 h 2188845"/>
              <a:gd name="connsiteX5" fmla="*/ 97345 w 194690"/>
              <a:gd name="connsiteY5" fmla="*/ 1994725 h 2188845"/>
              <a:gd name="connsiteX6" fmla="*/ 180403 w 194690"/>
              <a:gd name="connsiteY6" fmla="*/ 2174557 h 218884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4690" h="2188845">
                <a:moveTo>
                  <a:pt x="180403" y="14287"/>
                </a:moveTo>
                <a:cubicBezTo>
                  <a:pt x="134683" y="14287"/>
                  <a:pt x="97345" y="94297"/>
                  <a:pt x="97345" y="194119"/>
                </a:cubicBezTo>
                <a:lnTo>
                  <a:pt x="97345" y="914209"/>
                </a:lnTo>
                <a:cubicBezTo>
                  <a:pt x="97345" y="1014031"/>
                  <a:pt x="60007" y="1094041"/>
                  <a:pt x="14287" y="1094041"/>
                </a:cubicBezTo>
                <a:cubicBezTo>
                  <a:pt x="60007" y="1094041"/>
                  <a:pt x="97345" y="1174813"/>
                  <a:pt x="97345" y="1274635"/>
                </a:cubicBezTo>
                <a:lnTo>
                  <a:pt x="97345" y="1994725"/>
                </a:lnTo>
                <a:cubicBezTo>
                  <a:pt x="97345" y="2093785"/>
                  <a:pt x="134683" y="2174557"/>
                  <a:pt x="180403" y="2174557"/>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 name="Freeform 3"/>
          <p:cNvSpPr/>
          <p:nvPr/>
        </p:nvSpPr>
        <p:spPr>
          <a:xfrm>
            <a:off x="52717" y="4543298"/>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 name="Freeform 3"/>
          <p:cNvSpPr/>
          <p:nvPr/>
        </p:nvSpPr>
        <p:spPr>
          <a:xfrm>
            <a:off x="52717" y="1876298"/>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5" name="Picture 3"/>
          <p:cNvPicPr>
            <a:picLocks noChangeAspect="1" noChangeArrowheads="1"/>
          </p:cNvPicPr>
          <p:nvPr/>
        </p:nvPicPr>
        <p:blipFill>
          <a:blip r:embed="rId3" cstate="print"/>
          <a:srcRect/>
          <a:stretch>
            <a:fillRect/>
          </a:stretch>
        </p:blipFill>
        <p:spPr bwMode="auto">
          <a:xfrm>
            <a:off x="241300" y="1873250"/>
            <a:ext cx="114300" cy="2692400"/>
          </a:xfrm>
          <a:prstGeom prst="rect">
            <a:avLst/>
          </a:prstGeom>
          <a:noFill/>
        </p:spPr>
      </p:pic>
      <p:pic>
        <p:nvPicPr>
          <p:cNvPr id="106" name="Picture 3"/>
          <p:cNvPicPr>
            <a:picLocks noChangeAspect="1" noChangeArrowheads="1"/>
          </p:cNvPicPr>
          <p:nvPr/>
        </p:nvPicPr>
        <p:blipFill>
          <a:blip r:embed="rId4" cstate="print"/>
          <a:srcRect/>
          <a:stretch>
            <a:fillRect/>
          </a:stretch>
        </p:blipFill>
        <p:spPr bwMode="auto">
          <a:xfrm>
            <a:off x="2070100" y="6051550"/>
            <a:ext cx="5562600" cy="520700"/>
          </a:xfrm>
          <a:prstGeom prst="rect">
            <a:avLst/>
          </a:prstGeom>
          <a:noFill/>
        </p:spPr>
      </p:pic>
      <p:sp>
        <p:nvSpPr>
          <p:cNvPr id="107" name="TextBox 106"/>
          <p:cNvSpPr txBox="1"/>
          <p:nvPr/>
        </p:nvSpPr>
        <p:spPr>
          <a:xfrm>
            <a:off x="457200" y="4044950"/>
            <a:ext cx="461665" cy="533479"/>
          </a:xfrm>
          <a:prstGeom prst="rect">
            <a:avLst/>
          </a:prstGeom>
          <a:noFill/>
        </p:spPr>
        <p:txBody>
          <a:bodyPr wrap="none" lIns="0" tIns="0" rIns="0" rtlCol="0">
            <a:spAutoFit/>
          </a:bodyPr>
          <a:lstStyle/>
          <a:p>
            <a:pPr defTabSz="0">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8" name="TextBox 1"/>
          <p:cNvSpPr txBox="1"/>
          <p:nvPr/>
        </p:nvSpPr>
        <p:spPr>
          <a:xfrm>
            <a:off x="2006600" y="163195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9" name="TextBox 1"/>
          <p:cNvSpPr txBox="1"/>
          <p:nvPr/>
        </p:nvSpPr>
        <p:spPr>
          <a:xfrm>
            <a:off x="2997200" y="163195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0" name="TextBox 1"/>
          <p:cNvSpPr txBox="1"/>
          <p:nvPr/>
        </p:nvSpPr>
        <p:spPr>
          <a:xfrm>
            <a:off x="4953000" y="163195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1" name="TextBox 1"/>
          <p:cNvSpPr txBox="1"/>
          <p:nvPr/>
        </p:nvSpPr>
        <p:spPr>
          <a:xfrm>
            <a:off x="5753100" y="163195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2" name="TextBox 1"/>
          <p:cNvSpPr txBox="1"/>
          <p:nvPr/>
        </p:nvSpPr>
        <p:spPr>
          <a:xfrm>
            <a:off x="6921500" y="163195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3" name="TextBox 1"/>
          <p:cNvSpPr txBox="1"/>
          <p:nvPr/>
        </p:nvSpPr>
        <p:spPr>
          <a:xfrm>
            <a:off x="8636000" y="163195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4" name="TextBox 1"/>
          <p:cNvSpPr txBox="1"/>
          <p:nvPr/>
        </p:nvSpPr>
        <p:spPr>
          <a:xfrm>
            <a:off x="3543300" y="28892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15" name="TextBox 1"/>
          <p:cNvSpPr txBox="1"/>
          <p:nvPr/>
        </p:nvSpPr>
        <p:spPr>
          <a:xfrm>
            <a:off x="4076700" y="28892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16" name="TextBox 1"/>
          <p:cNvSpPr txBox="1"/>
          <p:nvPr/>
        </p:nvSpPr>
        <p:spPr>
          <a:xfrm>
            <a:off x="1409700" y="2482850"/>
            <a:ext cx="1423467" cy="687368"/>
          </a:xfrm>
          <a:prstGeom prst="rect">
            <a:avLst/>
          </a:prstGeom>
          <a:noFill/>
        </p:spPr>
        <p:txBody>
          <a:bodyPr wrap="none" lIns="0" tIns="0" rIns="0" rtlCol="0">
            <a:spAutoFit/>
          </a:bodyPr>
          <a:lstStyle/>
          <a:p>
            <a:pPr defTabSz="0">
              <a:lnSpc>
                <a:spcPts val="1900"/>
              </a:lnSpc>
              <a:tabLst>
                <a:tab pos="11557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557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17" name="TextBox 1"/>
          <p:cNvSpPr txBox="1"/>
          <p:nvPr/>
        </p:nvSpPr>
        <p:spPr>
          <a:xfrm>
            <a:off x="3098800" y="24828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18" name="TextBox 1"/>
          <p:cNvSpPr txBox="1"/>
          <p:nvPr/>
        </p:nvSpPr>
        <p:spPr>
          <a:xfrm>
            <a:off x="3378200" y="201295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19" name="TextBox 1"/>
          <p:cNvSpPr txBox="1"/>
          <p:nvPr/>
        </p:nvSpPr>
        <p:spPr>
          <a:xfrm>
            <a:off x="6502400" y="201295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0" name="TextBox 1"/>
          <p:cNvSpPr txBox="1"/>
          <p:nvPr/>
        </p:nvSpPr>
        <p:spPr>
          <a:xfrm>
            <a:off x="7493000" y="4222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1" name="TextBox 1"/>
          <p:cNvSpPr txBox="1"/>
          <p:nvPr/>
        </p:nvSpPr>
        <p:spPr>
          <a:xfrm>
            <a:off x="8026400" y="4222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2" name="TextBox 1"/>
          <p:cNvSpPr txBox="1"/>
          <p:nvPr/>
        </p:nvSpPr>
        <p:spPr>
          <a:xfrm>
            <a:off x="5918200" y="248285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3" name="TextBox 1"/>
          <p:cNvSpPr txBox="1"/>
          <p:nvPr/>
        </p:nvSpPr>
        <p:spPr>
          <a:xfrm>
            <a:off x="4406900" y="249555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4" name="TextBox 1"/>
          <p:cNvSpPr txBox="1"/>
          <p:nvPr/>
        </p:nvSpPr>
        <p:spPr>
          <a:xfrm>
            <a:off x="4152900" y="379095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5" name="TextBox 1"/>
          <p:cNvSpPr txBox="1"/>
          <p:nvPr/>
        </p:nvSpPr>
        <p:spPr>
          <a:xfrm>
            <a:off x="2222500" y="422275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6" name="TextBox 1"/>
          <p:cNvSpPr txBox="1"/>
          <p:nvPr/>
        </p:nvSpPr>
        <p:spPr>
          <a:xfrm>
            <a:off x="596900" y="159385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 name="TextBox 1"/>
          <p:cNvSpPr txBox="1"/>
          <p:nvPr/>
        </p:nvSpPr>
        <p:spPr>
          <a:xfrm>
            <a:off x="1219200" y="200025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8" name="TextBox 1"/>
          <p:cNvSpPr txBox="1"/>
          <p:nvPr/>
        </p:nvSpPr>
        <p:spPr>
          <a:xfrm>
            <a:off x="3797300" y="47561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29" name="TextBox 1"/>
          <p:cNvSpPr txBox="1"/>
          <p:nvPr/>
        </p:nvSpPr>
        <p:spPr>
          <a:xfrm>
            <a:off x="4546600" y="47561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0" name="TextBox 1"/>
          <p:cNvSpPr txBox="1"/>
          <p:nvPr/>
        </p:nvSpPr>
        <p:spPr>
          <a:xfrm>
            <a:off x="5283200" y="47561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1" name="TextBox 1"/>
          <p:cNvSpPr txBox="1"/>
          <p:nvPr/>
        </p:nvSpPr>
        <p:spPr>
          <a:xfrm>
            <a:off x="6032500" y="47561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2" name="TextBox 1"/>
          <p:cNvSpPr txBox="1"/>
          <p:nvPr/>
        </p:nvSpPr>
        <p:spPr>
          <a:xfrm>
            <a:off x="4267200" y="5619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3" name="TextBox 1"/>
          <p:cNvSpPr txBox="1"/>
          <p:nvPr/>
        </p:nvSpPr>
        <p:spPr>
          <a:xfrm>
            <a:off x="5016500" y="5619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4" name="TextBox 1"/>
          <p:cNvSpPr txBox="1"/>
          <p:nvPr/>
        </p:nvSpPr>
        <p:spPr>
          <a:xfrm>
            <a:off x="5753100" y="5619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5" name="TextBox 1"/>
          <p:cNvSpPr txBox="1"/>
          <p:nvPr/>
        </p:nvSpPr>
        <p:spPr>
          <a:xfrm>
            <a:off x="6502400" y="561975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6" name="TextBox 1"/>
          <p:cNvSpPr txBox="1"/>
          <p:nvPr/>
        </p:nvSpPr>
        <p:spPr>
          <a:xfrm>
            <a:off x="2476500" y="5619750"/>
            <a:ext cx="76944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7" name="TextBox 1"/>
          <p:cNvSpPr txBox="1"/>
          <p:nvPr/>
        </p:nvSpPr>
        <p:spPr>
          <a:xfrm>
            <a:off x="165100" y="236855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8" name="TextBox 1"/>
          <p:cNvSpPr txBox="1"/>
          <p:nvPr/>
        </p:nvSpPr>
        <p:spPr>
          <a:xfrm>
            <a:off x="1638300" y="6089650"/>
            <a:ext cx="3706271" cy="802784"/>
          </a:xfrm>
          <a:prstGeom prst="rect">
            <a:avLst/>
          </a:prstGeom>
          <a:noFill/>
        </p:spPr>
        <p:txBody>
          <a:bodyPr wrap="none" lIns="0" tIns="0" rIns="0" rtlCol="0">
            <a:spAutoFit/>
          </a:bodyPr>
          <a:lstStyle/>
          <a:p>
            <a:pPr defTabSz="0">
              <a:lnSpc>
                <a:spcPts val="2100"/>
              </a:lnSpc>
              <a:tabLst>
                <a:tab pos="26289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800"/>
              </a:lnSpc>
              <a:tabLst>
                <a:tab pos="26289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发送在前</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139" name="页脚占位符 138"/>
          <p:cNvSpPr>
            <a:spLocks noGrp="1"/>
          </p:cNvSpPr>
          <p:nvPr>
            <p:ph type="ftr" sz="quarter" idx="11"/>
          </p:nvPr>
        </p:nvSpPr>
        <p:spPr/>
        <p:txBody>
          <a:bodyPr/>
          <a:lstStyle/>
          <a:p>
            <a:r>
              <a:rPr lang="zh-CN" altLang="en-US" smtClean="0"/>
              <a:t>计算机科学与技术学院</a:t>
            </a:r>
            <a:endParaRPr lang="en-US" dirty="0"/>
          </a:p>
        </p:txBody>
      </p:sp>
      <p:sp>
        <p:nvSpPr>
          <p:cNvPr id="140" name="灯片编号占位符 13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065669" y="1283716"/>
            <a:ext cx="1083564" cy="579882"/>
          </a:xfrm>
          <a:custGeom>
            <a:avLst/>
            <a:gdLst>
              <a:gd name="connsiteX0" fmla="*/ 38100 w 1083564"/>
              <a:gd name="connsiteY0" fmla="*/ 38100 h 579882"/>
              <a:gd name="connsiteX1" fmla="*/ 38100 w 1083564"/>
              <a:gd name="connsiteY1" fmla="*/ 541782 h 579882"/>
              <a:gd name="connsiteX2" fmla="*/ 1045464 w 1083564"/>
              <a:gd name="connsiteY2" fmla="*/ 541782 h 579882"/>
              <a:gd name="connsiteX3" fmla="*/ 1045464 w 1083564"/>
              <a:gd name="connsiteY3" fmla="*/ 38100 h 579882"/>
              <a:gd name="connsiteX4" fmla="*/ 38100 w 1083564"/>
              <a:gd name="connsiteY4" fmla="*/ 38100 h 5798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83564" h="579882">
                <a:moveTo>
                  <a:pt x="38100" y="38100"/>
                </a:moveTo>
                <a:lnTo>
                  <a:pt x="38100" y="541782"/>
                </a:lnTo>
                <a:lnTo>
                  <a:pt x="1045464" y="541782"/>
                </a:lnTo>
                <a:lnTo>
                  <a:pt x="1045464"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1"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1024"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0"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1"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4229100" y="32258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1" name="TextBox 1"/>
          <p:cNvSpPr txBox="1"/>
          <p:nvPr/>
        </p:nvSpPr>
        <p:spPr>
          <a:xfrm>
            <a:off x="2298700" y="3657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3"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533400" y="3543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0" name="TextBox 1"/>
          <p:cNvSpPr txBox="1"/>
          <p:nvPr/>
        </p:nvSpPr>
        <p:spPr>
          <a:xfrm>
            <a:off x="1473200" y="5143500"/>
            <a:ext cx="5513817" cy="841256"/>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版本</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位，指</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协议的版本</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目前的</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协议版本号为</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即</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IPv4)</a:t>
            </a:r>
            <a:endPar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1"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61" name="页脚占位符 60"/>
          <p:cNvSpPr>
            <a:spLocks noGrp="1"/>
          </p:cNvSpPr>
          <p:nvPr>
            <p:ph type="ftr" sz="quarter" idx="11"/>
          </p:nvPr>
        </p:nvSpPr>
        <p:spPr/>
        <p:txBody>
          <a:bodyPr/>
          <a:lstStyle/>
          <a:p>
            <a:r>
              <a:rPr lang="zh-CN" altLang="en-US" smtClean="0"/>
              <a:t>计算机科学与技术学院</a:t>
            </a:r>
            <a:endParaRPr lang="en-US"/>
          </a:p>
        </p:txBody>
      </p:sp>
      <p:sp>
        <p:nvSpPr>
          <p:cNvPr id="62" name="灯片编号占位符 6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2018169" y="1283716"/>
            <a:ext cx="1120140" cy="579882"/>
          </a:xfrm>
          <a:custGeom>
            <a:avLst/>
            <a:gdLst>
              <a:gd name="connsiteX0" fmla="*/ 38100 w 1120140"/>
              <a:gd name="connsiteY0" fmla="*/ 38100 h 579882"/>
              <a:gd name="connsiteX1" fmla="*/ 38100 w 1120140"/>
              <a:gd name="connsiteY1" fmla="*/ 541782 h 579882"/>
              <a:gd name="connsiteX2" fmla="*/ 1082040 w 1120140"/>
              <a:gd name="connsiteY2" fmla="*/ 541782 h 579882"/>
              <a:gd name="connsiteX3" fmla="*/ 1082040 w 1120140"/>
              <a:gd name="connsiteY3" fmla="*/ 38100 h 579882"/>
              <a:gd name="connsiteX4" fmla="*/ 38100 w 1120140"/>
              <a:gd name="connsiteY4" fmla="*/ 38100 h 5798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20140" h="579882">
                <a:moveTo>
                  <a:pt x="38100" y="38100"/>
                </a:moveTo>
                <a:lnTo>
                  <a:pt x="38100" y="541782"/>
                </a:lnTo>
                <a:lnTo>
                  <a:pt x="1082040" y="541782"/>
                </a:lnTo>
                <a:lnTo>
                  <a:pt x="1082040"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98246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131546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2"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2298700" y="3225800"/>
            <a:ext cx="4231928" cy="713016"/>
          </a:xfrm>
          <a:prstGeom prst="rect">
            <a:avLst/>
          </a:prstGeom>
          <a:noFill/>
        </p:spPr>
        <p:txBody>
          <a:bodyPr wrap="none" lIns="0" tIns="0" rIns="0" rtlCol="0">
            <a:spAutoFit/>
          </a:bodyPr>
          <a:lstStyle/>
          <a:p>
            <a:pPr defTabSz="0">
              <a:lnSpc>
                <a:spcPts val="1900"/>
              </a:lnSpc>
              <a:tabLst>
                <a:tab pos="19304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300"/>
              </a:lnSpc>
              <a:tabLst>
                <a:tab pos="19304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0"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1"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533400" y="34290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1524000" y="5130800"/>
            <a:ext cx="6463308" cy="1264449"/>
          </a:xfrm>
          <a:prstGeom prst="rect">
            <a:avLst/>
          </a:prstGeom>
          <a:noFill/>
        </p:spPr>
        <p:txBody>
          <a:bodyPr wrap="none" lIns="0" tIns="0" rIns="0" rtlCol="0">
            <a:spAutoFit/>
          </a:bodyPr>
          <a:lstStyle/>
          <a:p>
            <a:pPr defTabSz="0">
              <a:lnSpc>
                <a:spcPts val="2900"/>
              </a:lnSpc>
              <a:tabLst>
                <a:tab pos="660400" algn="l"/>
              </a:tabLst>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位，可表示的最大数值</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3300"/>
              </a:lnSpc>
              <a:tabLst>
                <a:tab pos="660400" algn="l"/>
              </a:tabLst>
            </a:pPr>
            <a:r>
              <a:rPr lang="en-US" altLang="zh-CN" dirty="0" smtClean="0">
                <a:ea typeface="黑体" panose="02010609060101010101" pitchFamily="2" charset="-122"/>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是</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15</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个单位</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一个单位为</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300"/>
              </a:lnSpc>
              <a:tabLst>
                <a:tab pos="660400" algn="l"/>
              </a:tabLst>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因此</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的首部长度的最大值是</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60</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8" name="页脚占位符 57"/>
          <p:cNvSpPr>
            <a:spLocks noGrp="1"/>
          </p:cNvSpPr>
          <p:nvPr>
            <p:ph type="ftr" sz="quarter" idx="11"/>
          </p:nvPr>
        </p:nvSpPr>
        <p:spPr/>
        <p:txBody>
          <a:bodyPr/>
          <a:lstStyle/>
          <a:p>
            <a:r>
              <a:rPr lang="zh-CN" altLang="en-US" smtClean="0"/>
              <a:t>计算机科学与技术学院</a:t>
            </a:r>
            <a:endParaRPr lang="en-US"/>
          </a:p>
        </p:txBody>
      </p:sp>
      <p:sp>
        <p:nvSpPr>
          <p:cNvPr id="59" name="灯片编号占位符 5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1811020"/>
            <a:ext cx="435101" cy="698754"/>
          </a:xfrm>
          <a:custGeom>
            <a:avLst/>
            <a:gdLst>
              <a:gd name="connsiteX0" fmla="*/ 0 w 435101"/>
              <a:gd name="connsiteY0" fmla="*/ 0 h 698754"/>
              <a:gd name="connsiteX1" fmla="*/ 0 w 435101"/>
              <a:gd name="connsiteY1" fmla="*/ 698754 h 698754"/>
              <a:gd name="connsiteX2" fmla="*/ 435101 w 435101"/>
              <a:gd name="connsiteY2" fmla="*/ 698754 h 698754"/>
              <a:gd name="connsiteX3" fmla="*/ 435101 w 435101"/>
              <a:gd name="connsiteY3" fmla="*/ 0 h 698754"/>
              <a:gd name="connsiteX4" fmla="*/ 0 w 435101"/>
              <a:gd name="connsiteY4" fmla="*/ 0 h 698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8754">
                <a:moveTo>
                  <a:pt x="0" y="0"/>
                </a:moveTo>
                <a:lnTo>
                  <a:pt x="0" y="698754"/>
                </a:lnTo>
                <a:lnTo>
                  <a:pt x="435101" y="698754"/>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977392"/>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968248"/>
            <a:ext cx="7864602" cy="2643377"/>
          </a:xfrm>
          <a:custGeom>
            <a:avLst/>
            <a:gdLst>
              <a:gd name="connsiteX0" fmla="*/ 0 w 7864602"/>
              <a:gd name="connsiteY0" fmla="*/ 0 h 2643377"/>
              <a:gd name="connsiteX1" fmla="*/ 0 w 7864602"/>
              <a:gd name="connsiteY1" fmla="*/ 2643377 h 2643377"/>
              <a:gd name="connsiteX2" fmla="*/ 7864602 w 7864602"/>
              <a:gd name="connsiteY2" fmla="*/ 2643377 h 2643377"/>
              <a:gd name="connsiteX3" fmla="*/ 7864602 w 7864602"/>
              <a:gd name="connsiteY3" fmla="*/ 0 h 2643377"/>
              <a:gd name="connsiteX4" fmla="*/ 0 w 7864602"/>
              <a:gd name="connsiteY4" fmla="*/ 0 h 26433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3377">
                <a:moveTo>
                  <a:pt x="0" y="0"/>
                </a:moveTo>
                <a:lnTo>
                  <a:pt x="0" y="2643377"/>
                </a:lnTo>
                <a:lnTo>
                  <a:pt x="7864602" y="2643377"/>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955548"/>
            <a:ext cx="7889240" cy="2668777"/>
          </a:xfrm>
          <a:custGeom>
            <a:avLst/>
            <a:gdLst>
              <a:gd name="connsiteX0" fmla="*/ 12700 w 7889240"/>
              <a:gd name="connsiteY0" fmla="*/ 12700 h 2668777"/>
              <a:gd name="connsiteX1" fmla="*/ 12700 w 7889240"/>
              <a:gd name="connsiteY1" fmla="*/ 2656077 h 2668777"/>
              <a:gd name="connsiteX2" fmla="*/ 7876540 w 7889240"/>
              <a:gd name="connsiteY2" fmla="*/ 2656077 h 2668777"/>
              <a:gd name="connsiteX3" fmla="*/ 7876540 w 7889240"/>
              <a:gd name="connsiteY3" fmla="*/ 12700 h 2668777"/>
              <a:gd name="connsiteX4" fmla="*/ 12700 w 7889240"/>
              <a:gd name="connsiteY4" fmla="*/ 12700 h 26687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7">
                <a:moveTo>
                  <a:pt x="12700" y="12700"/>
                </a:moveTo>
                <a:lnTo>
                  <a:pt x="12700" y="2656077"/>
                </a:lnTo>
                <a:lnTo>
                  <a:pt x="7876540" y="2656077"/>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622294"/>
            <a:ext cx="7833360" cy="681227"/>
          </a:xfrm>
          <a:custGeom>
            <a:avLst/>
            <a:gdLst>
              <a:gd name="connsiteX0" fmla="*/ 0 w 7833360"/>
              <a:gd name="connsiteY0" fmla="*/ 0 h 681227"/>
              <a:gd name="connsiteX1" fmla="*/ 0 w 7833360"/>
              <a:gd name="connsiteY1" fmla="*/ 681227 h 681227"/>
              <a:gd name="connsiteX2" fmla="*/ 7833360 w 7833360"/>
              <a:gd name="connsiteY2" fmla="*/ 681227 h 681227"/>
              <a:gd name="connsiteX3" fmla="*/ 7833360 w 7833360"/>
              <a:gd name="connsiteY3" fmla="*/ 0 h 681227"/>
              <a:gd name="connsiteX4" fmla="*/ 0 w 7833360"/>
              <a:gd name="connsiteY4" fmla="*/ 0 h 6812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7">
                <a:moveTo>
                  <a:pt x="0" y="0"/>
                </a:moveTo>
                <a:lnTo>
                  <a:pt x="0" y="681227"/>
                </a:lnTo>
                <a:lnTo>
                  <a:pt x="7833360" y="681227"/>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615944"/>
            <a:ext cx="7846060" cy="693927"/>
          </a:xfrm>
          <a:custGeom>
            <a:avLst/>
            <a:gdLst>
              <a:gd name="connsiteX0" fmla="*/ 6350 w 7846060"/>
              <a:gd name="connsiteY0" fmla="*/ 6350 h 693927"/>
              <a:gd name="connsiteX1" fmla="*/ 6350 w 7846060"/>
              <a:gd name="connsiteY1" fmla="*/ 687577 h 693927"/>
              <a:gd name="connsiteX2" fmla="*/ 7839710 w 7846060"/>
              <a:gd name="connsiteY2" fmla="*/ 687577 h 693927"/>
              <a:gd name="connsiteX3" fmla="*/ 7839710 w 7846060"/>
              <a:gd name="connsiteY3" fmla="*/ 6350 h 693927"/>
              <a:gd name="connsiteX4" fmla="*/ 6350 w 7846060"/>
              <a:gd name="connsiteY4" fmla="*/ 6350 h 6939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7">
                <a:moveTo>
                  <a:pt x="6350" y="6350"/>
                </a:moveTo>
                <a:lnTo>
                  <a:pt x="6350" y="687577"/>
                </a:lnTo>
                <a:lnTo>
                  <a:pt x="7839710" y="687577"/>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41224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18557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2999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273812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182365"/>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969517"/>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969517"/>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1864868"/>
            <a:ext cx="25400" cy="444754"/>
          </a:xfrm>
          <a:custGeom>
            <a:avLst/>
            <a:gdLst>
              <a:gd name="connsiteX0" fmla="*/ 6350 w 25400"/>
              <a:gd name="connsiteY0" fmla="*/ 6350 h 444754"/>
              <a:gd name="connsiteX1" fmla="*/ 6350 w 25400"/>
              <a:gd name="connsiteY1" fmla="*/ 438404 h 444754"/>
            </a:gdLst>
            <a:ahLst/>
            <a:cxnLst>
              <a:cxn ang="0">
                <a:pos x="connsiteX0" y="connsiteY0"/>
              </a:cxn>
              <a:cxn ang="1">
                <a:pos x="connsiteX1" y="connsiteY1"/>
              </a:cxn>
            </a:cxnLst>
            <a:rect l="l" t="t" r="r" b="b"/>
            <a:pathLst>
              <a:path w="25400" h="444754">
                <a:moveTo>
                  <a:pt x="6350" y="6350"/>
                </a:moveTo>
                <a:lnTo>
                  <a:pt x="6350" y="4384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969517"/>
            <a:ext cx="25400" cy="1340104"/>
          </a:xfrm>
          <a:custGeom>
            <a:avLst/>
            <a:gdLst>
              <a:gd name="connsiteX0" fmla="*/ 6350 w 25400"/>
              <a:gd name="connsiteY0" fmla="*/ 6350 h 1340104"/>
              <a:gd name="connsiteX1" fmla="*/ 6350 w 25400"/>
              <a:gd name="connsiteY1" fmla="*/ 1333754 h 1340104"/>
            </a:gdLst>
            <a:ahLst/>
            <a:cxnLst>
              <a:cxn ang="0">
                <a:pos x="connsiteX0" y="connsiteY0"/>
              </a:cxn>
              <a:cxn ang="1">
                <a:pos x="connsiteX1" y="connsiteY1"/>
              </a:cxn>
            </a:cxnLst>
            <a:rect l="l" t="t" r="r" b="b"/>
            <a:pathLst>
              <a:path w="25400" h="1340104">
                <a:moveTo>
                  <a:pt x="6350" y="6350"/>
                </a:moveTo>
                <a:lnTo>
                  <a:pt x="6350" y="13337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177794"/>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422146"/>
            <a:ext cx="25400" cy="446278"/>
          </a:xfrm>
          <a:custGeom>
            <a:avLst/>
            <a:gdLst>
              <a:gd name="connsiteX0" fmla="*/ 6350 w 25400"/>
              <a:gd name="connsiteY0" fmla="*/ 6350 h 446278"/>
              <a:gd name="connsiteX1" fmla="*/ 6350 w 25400"/>
              <a:gd name="connsiteY1" fmla="*/ 439927 h 446278"/>
            </a:gdLst>
            <a:ahLst/>
            <a:cxnLst>
              <a:cxn ang="0">
                <a:pos x="connsiteX0" y="connsiteY0"/>
              </a:cxn>
              <a:cxn ang="1">
                <a:pos x="connsiteX1" y="connsiteY1"/>
              </a:cxn>
            </a:cxnLst>
            <a:rect l="l" t="t" r="r" b="b"/>
            <a:pathLst>
              <a:path w="25400" h="446278">
                <a:moveTo>
                  <a:pt x="6350" y="6350"/>
                </a:moveTo>
                <a:lnTo>
                  <a:pt x="6350" y="43992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354070"/>
            <a:ext cx="131826" cy="70103"/>
          </a:xfrm>
          <a:custGeom>
            <a:avLst/>
            <a:gdLst>
              <a:gd name="connsiteX0" fmla="*/ 0 w 131826"/>
              <a:gd name="connsiteY0" fmla="*/ 0 h 70103"/>
              <a:gd name="connsiteX1" fmla="*/ 0 w 131826"/>
              <a:gd name="connsiteY1" fmla="*/ 70103 h 70103"/>
              <a:gd name="connsiteX2" fmla="*/ 131826 w 131826"/>
              <a:gd name="connsiteY2" fmla="*/ 70103 h 70103"/>
              <a:gd name="connsiteX3" fmla="*/ 131826 w 131826"/>
              <a:gd name="connsiteY3" fmla="*/ 0 h 70103"/>
              <a:gd name="connsiteX4" fmla="*/ 0 w 131826"/>
              <a:gd name="connsiteY4" fmla="*/ 0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70103">
                <a:moveTo>
                  <a:pt x="0" y="0"/>
                </a:moveTo>
                <a:lnTo>
                  <a:pt x="0" y="70103"/>
                </a:lnTo>
                <a:lnTo>
                  <a:pt x="131826" y="70103"/>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348990"/>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41147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363976"/>
            <a:ext cx="131826" cy="66294"/>
          </a:xfrm>
          <a:custGeom>
            <a:avLst/>
            <a:gdLst>
              <a:gd name="connsiteX0" fmla="*/ 0 w 131826"/>
              <a:gd name="connsiteY0" fmla="*/ 0 h 66294"/>
              <a:gd name="connsiteX1" fmla="*/ 0 w 131826"/>
              <a:gd name="connsiteY1" fmla="*/ 66294 h 66294"/>
              <a:gd name="connsiteX2" fmla="*/ 131826 w 131826"/>
              <a:gd name="connsiteY2" fmla="*/ 66294 h 66294"/>
              <a:gd name="connsiteX3" fmla="*/ 131826 w 131826"/>
              <a:gd name="connsiteY3" fmla="*/ 0 h 66294"/>
              <a:gd name="connsiteX4" fmla="*/ 0 w 131826"/>
              <a:gd name="connsiteY4" fmla="*/ 0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6294">
                <a:moveTo>
                  <a:pt x="0" y="0"/>
                </a:moveTo>
                <a:lnTo>
                  <a:pt x="0" y="66294"/>
                </a:lnTo>
                <a:lnTo>
                  <a:pt x="131826" y="66294"/>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358895"/>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41757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3044584" y="909574"/>
            <a:ext cx="2057400" cy="579120"/>
          </a:xfrm>
          <a:custGeom>
            <a:avLst/>
            <a:gdLst>
              <a:gd name="connsiteX0" fmla="*/ 38100 w 2057400"/>
              <a:gd name="connsiteY0" fmla="*/ 38100 h 579120"/>
              <a:gd name="connsiteX1" fmla="*/ 38100 w 2057400"/>
              <a:gd name="connsiteY1" fmla="*/ 541020 h 579120"/>
              <a:gd name="connsiteX2" fmla="*/ 2019300 w 2057400"/>
              <a:gd name="connsiteY2" fmla="*/ 541020 h 579120"/>
              <a:gd name="connsiteX3" fmla="*/ 2019300 w 2057400"/>
              <a:gd name="connsiteY3" fmla="*/ 38100 h 579120"/>
              <a:gd name="connsiteX4" fmla="*/ 38100 w 2057400"/>
              <a:gd name="connsiteY4" fmla="*/ 38100 h 5791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579120">
                <a:moveTo>
                  <a:pt x="38100" y="38100"/>
                </a:moveTo>
                <a:lnTo>
                  <a:pt x="38100" y="541020"/>
                </a:lnTo>
                <a:lnTo>
                  <a:pt x="2019300" y="541020"/>
                </a:lnTo>
                <a:lnTo>
                  <a:pt x="2019300"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004252"/>
            <a:ext cx="195453" cy="2189606"/>
          </a:xfrm>
          <a:custGeom>
            <a:avLst/>
            <a:gdLst>
              <a:gd name="connsiteX0" fmla="*/ 181165 w 195453"/>
              <a:gd name="connsiteY0" fmla="*/ 14287 h 2189606"/>
              <a:gd name="connsiteX1" fmla="*/ 97345 w 195453"/>
              <a:gd name="connsiteY1" fmla="*/ 194881 h 2189606"/>
              <a:gd name="connsiteX2" fmla="*/ 97345 w 195453"/>
              <a:gd name="connsiteY2" fmla="*/ 914971 h 2189606"/>
              <a:gd name="connsiteX3" fmla="*/ 14287 w 195453"/>
              <a:gd name="connsiteY3" fmla="*/ 1094803 h 2189606"/>
              <a:gd name="connsiteX4" fmla="*/ 97345 w 195453"/>
              <a:gd name="connsiteY4" fmla="*/ 1274635 h 2189606"/>
              <a:gd name="connsiteX5" fmla="*/ 97345 w 195453"/>
              <a:gd name="connsiteY5" fmla="*/ 1995487 h 2189606"/>
              <a:gd name="connsiteX6" fmla="*/ 181165 w 195453"/>
              <a:gd name="connsiteY6" fmla="*/ 2175319 h 21896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6">
                <a:moveTo>
                  <a:pt x="181165" y="14287"/>
                </a:moveTo>
                <a:cubicBezTo>
                  <a:pt x="134683" y="14287"/>
                  <a:pt x="97345" y="95059"/>
                  <a:pt x="97345" y="194881"/>
                </a:cubicBezTo>
                <a:lnTo>
                  <a:pt x="97345" y="914971"/>
                </a:lnTo>
                <a:cubicBezTo>
                  <a:pt x="97345" y="1014031"/>
                  <a:pt x="60007" y="1094803"/>
                  <a:pt x="14287" y="1094803"/>
                </a:cubicBezTo>
                <a:cubicBezTo>
                  <a:pt x="60007" y="1094803"/>
                  <a:pt x="97345" y="1175575"/>
                  <a:pt x="97345" y="1274635"/>
                </a:cubicBezTo>
                <a:lnTo>
                  <a:pt x="97345" y="1995487"/>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2997086"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3508387"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4003687"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4498988"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4994288"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1384693"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5489575" y="5535422"/>
            <a:ext cx="25400" cy="969771"/>
          </a:xfrm>
          <a:custGeom>
            <a:avLst/>
            <a:gdLst>
              <a:gd name="connsiteX0" fmla="*/ 6350 w 25400"/>
              <a:gd name="connsiteY0" fmla="*/ 6350 h 969771"/>
              <a:gd name="connsiteX1" fmla="*/ 6350 w 25400"/>
              <a:gd name="connsiteY1" fmla="*/ 963421 h 969771"/>
            </a:gdLst>
            <a:ahLst/>
            <a:cxnLst>
              <a:cxn ang="0">
                <a:pos x="connsiteX0" y="connsiteY0"/>
              </a:cxn>
              <a:cxn ang="1">
                <a:pos x="connsiteX1" y="connsiteY1"/>
              </a:cxn>
            </a:cxnLst>
            <a:rect l="l" t="t" r="r" b="b"/>
            <a:pathLst>
              <a:path w="25400" h="969771">
                <a:moveTo>
                  <a:pt x="6350" y="6350"/>
                </a:moveTo>
                <a:lnTo>
                  <a:pt x="6350" y="96342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1384693" y="5535422"/>
            <a:ext cx="4117581" cy="25400"/>
          </a:xfrm>
          <a:custGeom>
            <a:avLst/>
            <a:gdLst>
              <a:gd name="connsiteX0" fmla="*/ 6350 w 4117581"/>
              <a:gd name="connsiteY0" fmla="*/ 6350 h 25400"/>
              <a:gd name="connsiteX1" fmla="*/ 4111231 w 4117581"/>
              <a:gd name="connsiteY1" fmla="*/ 6350 h 25400"/>
            </a:gdLst>
            <a:ahLst/>
            <a:cxnLst>
              <a:cxn ang="0">
                <a:pos x="connsiteX0" y="connsiteY0"/>
              </a:cxn>
              <a:cxn ang="1">
                <a:pos x="connsiteX1" y="connsiteY1"/>
              </a:cxn>
            </a:cxnLst>
            <a:rect l="l" t="t" r="r" b="b"/>
            <a:pathLst>
              <a:path w="4117581" h="25400">
                <a:moveTo>
                  <a:pt x="6350" y="6350"/>
                </a:moveTo>
                <a:lnTo>
                  <a:pt x="411123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1384693" y="6492493"/>
            <a:ext cx="4117581" cy="25400"/>
          </a:xfrm>
          <a:custGeom>
            <a:avLst/>
            <a:gdLst>
              <a:gd name="connsiteX0" fmla="*/ 6350 w 4117581"/>
              <a:gd name="connsiteY0" fmla="*/ 6350 h 25400"/>
              <a:gd name="connsiteX1" fmla="*/ 4111231 w 4117581"/>
              <a:gd name="connsiteY1" fmla="*/ 6350 h 25400"/>
            </a:gdLst>
            <a:ahLst/>
            <a:cxnLst>
              <a:cxn ang="0">
                <a:pos x="connsiteX0" y="connsiteY0"/>
              </a:cxn>
              <a:cxn ang="1">
                <a:pos x="connsiteX1" y="connsiteY1"/>
              </a:cxn>
            </a:cxnLst>
            <a:rect l="l" t="t" r="r" b="b"/>
            <a:pathLst>
              <a:path w="4117581" h="25400">
                <a:moveTo>
                  <a:pt x="6350" y="6350"/>
                </a:moveTo>
                <a:lnTo>
                  <a:pt x="411123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222643" y="3622040"/>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22643" y="955040"/>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1032" name="Picture 3"/>
          <p:cNvPicPr>
            <a:picLocks noChangeAspect="1" noChangeArrowheads="1"/>
          </p:cNvPicPr>
          <p:nvPr/>
        </p:nvPicPr>
        <p:blipFill>
          <a:blip r:embed="rId2" cstate="print"/>
          <a:srcRect/>
          <a:stretch>
            <a:fillRect/>
          </a:stretch>
        </p:blipFill>
        <p:spPr bwMode="auto">
          <a:xfrm>
            <a:off x="330200" y="939800"/>
            <a:ext cx="114300" cy="2679700"/>
          </a:xfrm>
          <a:prstGeom prst="rect">
            <a:avLst/>
          </a:prstGeom>
          <a:noFill/>
        </p:spPr>
      </p:pic>
      <p:sp>
        <p:nvSpPr>
          <p:cNvPr id="2" name="TextBox 1"/>
          <p:cNvSpPr txBox="1"/>
          <p:nvPr/>
        </p:nvSpPr>
        <p:spPr>
          <a:xfrm>
            <a:off x="3086100" y="5524500"/>
            <a:ext cx="4836260" cy="510268"/>
          </a:xfrm>
          <a:prstGeom prst="rect">
            <a:avLst/>
          </a:prstGeom>
          <a:noFill/>
        </p:spPr>
        <p:txBody>
          <a:bodyPr wrap="none" lIns="0" tIns="0" rIns="0" rtlCol="0">
            <a:spAutoFit/>
          </a:bodyPr>
          <a:lstStyle/>
          <a:p>
            <a:pPr defTabSz="0">
              <a:lnSpc>
                <a:spcPts val="3900"/>
              </a:lnSpc>
            </a:pPr>
            <a:r>
              <a:rPr lang="en-US" altLang="zh-CN" sz="28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R</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C</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要求更高的吞吐量</a:t>
            </a:r>
            <a:endPar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3" name="TextBox 1"/>
          <p:cNvSpPr txBox="1"/>
          <p:nvPr/>
        </p:nvSpPr>
        <p:spPr>
          <a:xfrm>
            <a:off x="3086100" y="6032500"/>
            <a:ext cx="5168081" cy="487826"/>
          </a:xfrm>
          <a:prstGeom prst="rect">
            <a:avLst/>
          </a:prstGeom>
          <a:noFill/>
        </p:spPr>
        <p:txBody>
          <a:bodyPr wrap="none" lIns="0" tIns="0" rIns="0" rtlCol="0">
            <a:spAutoFit/>
          </a:bodyPr>
          <a:lstStyle/>
          <a:p>
            <a:pPr defTabSz="0">
              <a:lnSpc>
                <a:spcPts val="3800"/>
              </a:lnSpc>
            </a:pP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4</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要求代价更小的路由</a:t>
            </a:r>
            <a:endPar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4" name="TextBox 1"/>
          <p:cNvSpPr txBox="1"/>
          <p:nvPr/>
        </p:nvSpPr>
        <p:spPr>
          <a:xfrm>
            <a:off x="2082800" y="685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5" name="TextBox 1"/>
          <p:cNvSpPr txBox="1"/>
          <p:nvPr/>
        </p:nvSpPr>
        <p:spPr>
          <a:xfrm>
            <a:off x="3086100" y="685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6" name="TextBox 1"/>
          <p:cNvSpPr txBox="1"/>
          <p:nvPr/>
        </p:nvSpPr>
        <p:spPr>
          <a:xfrm>
            <a:off x="50292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7" name="TextBox 1"/>
          <p:cNvSpPr txBox="1"/>
          <p:nvPr/>
        </p:nvSpPr>
        <p:spPr>
          <a:xfrm>
            <a:off x="58293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8" name="TextBox 1"/>
          <p:cNvSpPr txBox="1"/>
          <p:nvPr/>
        </p:nvSpPr>
        <p:spPr>
          <a:xfrm>
            <a:off x="70104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9" name="TextBox 1"/>
          <p:cNvSpPr txBox="1"/>
          <p:nvPr/>
        </p:nvSpPr>
        <p:spPr>
          <a:xfrm>
            <a:off x="87122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0" name="TextBox 1"/>
          <p:cNvSpPr txBox="1"/>
          <p:nvPr/>
        </p:nvSpPr>
        <p:spPr>
          <a:xfrm>
            <a:off x="3632200" y="19558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1" name="TextBox 1"/>
          <p:cNvSpPr txBox="1"/>
          <p:nvPr/>
        </p:nvSpPr>
        <p:spPr>
          <a:xfrm>
            <a:off x="4165600" y="19558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1498600" y="15494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3175000" y="1549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6578600" y="1066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7569200" y="3276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8102600" y="3276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994400" y="15494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4483100" y="15621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2298700" y="2857500"/>
            <a:ext cx="4231928" cy="713016"/>
          </a:xfrm>
          <a:prstGeom prst="rect">
            <a:avLst/>
          </a:prstGeom>
          <a:noFill/>
        </p:spPr>
        <p:txBody>
          <a:bodyPr wrap="none" lIns="0" tIns="0" rIns="0" rtlCol="0">
            <a:spAutoFit/>
          </a:bodyPr>
          <a:lstStyle/>
          <a:p>
            <a:pPr defTabSz="0">
              <a:lnSpc>
                <a:spcPts val="1900"/>
              </a:lnSpc>
              <a:tabLst>
                <a:tab pos="19304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300"/>
              </a:lnSpc>
              <a:tabLst>
                <a:tab pos="19304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0" name="TextBox 1"/>
          <p:cNvSpPr txBox="1"/>
          <p:nvPr/>
        </p:nvSpPr>
        <p:spPr>
          <a:xfrm>
            <a:off x="685800" y="6604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1" name="TextBox 1"/>
          <p:cNvSpPr txBox="1"/>
          <p:nvPr/>
        </p:nvSpPr>
        <p:spPr>
          <a:xfrm>
            <a:off x="1295400" y="10668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2" name="TextBox 1"/>
          <p:cNvSpPr txBox="1"/>
          <p:nvPr/>
        </p:nvSpPr>
        <p:spPr>
          <a:xfrm>
            <a:off x="38862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3" name="TextBox 1"/>
          <p:cNvSpPr txBox="1"/>
          <p:nvPr/>
        </p:nvSpPr>
        <p:spPr>
          <a:xfrm>
            <a:off x="46228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4" name="TextBox 1"/>
          <p:cNvSpPr txBox="1"/>
          <p:nvPr/>
        </p:nvSpPr>
        <p:spPr>
          <a:xfrm>
            <a:off x="53721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5" name="TextBox 1"/>
          <p:cNvSpPr txBox="1"/>
          <p:nvPr/>
        </p:nvSpPr>
        <p:spPr>
          <a:xfrm>
            <a:off x="61087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6" name="TextBox 1"/>
          <p:cNvSpPr txBox="1"/>
          <p:nvPr/>
        </p:nvSpPr>
        <p:spPr>
          <a:xfrm>
            <a:off x="254000" y="1435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7" name="TextBox 1"/>
          <p:cNvSpPr txBox="1"/>
          <p:nvPr/>
        </p:nvSpPr>
        <p:spPr>
          <a:xfrm>
            <a:off x="533400" y="3035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8" name="TextBox 1"/>
          <p:cNvSpPr txBox="1"/>
          <p:nvPr/>
        </p:nvSpPr>
        <p:spPr>
          <a:xfrm>
            <a:off x="1676400" y="4445000"/>
            <a:ext cx="6155531" cy="918200"/>
          </a:xfrm>
          <a:prstGeom prst="rect">
            <a:avLst/>
          </a:prstGeom>
          <a:noFill/>
        </p:spPr>
        <p:txBody>
          <a:bodyPr wrap="none" lIns="0" tIns="0" rIns="0" rtlCol="0">
            <a:spAutoFit/>
          </a:bodyPr>
          <a:lstStyle/>
          <a:p>
            <a:pPr defTabSz="0">
              <a:lnSpc>
                <a:spcPts val="21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区分服务</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占</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位，用来获得更好的服务</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0">
              <a:lnSpc>
                <a:spcPts val="23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在旧标准中叫做</a:t>
            </a:r>
            <a:r>
              <a:rPr lang="en-US" altLang="zh-CN" sz="2000" dirty="0" smtClean="0">
                <a:solidFill>
                  <a:srgbClr val="00B200"/>
                </a:solidFill>
                <a:latin typeface="黑体" panose="02010609060101010101" pitchFamily="2" charset="-122"/>
                <a:ea typeface="黑体" panose="02010609060101010101" pitchFamily="2" charset="-122"/>
                <a:cs typeface="黑体" panose="02010609060101010101" pitchFamily="2" charset="-122"/>
              </a:rPr>
              <a:t>服务类型</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，但实际上一直未被使用过。</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0">
              <a:lnSpc>
                <a:spcPts val="2400"/>
              </a:lnSpc>
            </a:pPr>
            <a:r>
              <a:rPr lang="en-US" altLang="zh-CN" sz="2000" dirty="0" smtClean="0">
                <a:solidFill>
                  <a:srgbClr val="703DFF"/>
                </a:solidFill>
                <a:latin typeface="Tahoma" panose="020B0604030504040204" pitchFamily="18" charset="0"/>
                <a:ea typeface="黑体" panose="02010609060101010101" pitchFamily="2" charset="-122"/>
                <a:cs typeface="Tahoma" panose="020B0604030504040204" pitchFamily="18" charset="0"/>
              </a:rPr>
              <a:t>1998</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年这个字段改名为</a:t>
            </a:r>
            <a:r>
              <a:rPr lang="en-US" altLang="zh-CN" sz="2000" dirty="0" smtClean="0">
                <a:solidFill>
                  <a:srgbClr val="00B200"/>
                </a:solidFill>
                <a:latin typeface="黑体" panose="02010609060101010101" pitchFamily="2" charset="-122"/>
                <a:ea typeface="黑体" panose="02010609060101010101" pitchFamily="2" charset="-122"/>
                <a:cs typeface="黑体" panose="02010609060101010101" pitchFamily="2" charset="-122"/>
              </a:rPr>
              <a:t>区分服务</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1059" name="TextBox 1"/>
          <p:cNvSpPr txBox="1"/>
          <p:nvPr/>
        </p:nvSpPr>
        <p:spPr>
          <a:xfrm>
            <a:off x="3454400" y="1066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0" name="TextBox 1"/>
          <p:cNvSpPr txBox="1"/>
          <p:nvPr/>
        </p:nvSpPr>
        <p:spPr>
          <a:xfrm>
            <a:off x="1600200" y="5638800"/>
            <a:ext cx="1231106" cy="892552"/>
          </a:xfrm>
          <a:prstGeom prst="rect">
            <a:avLst/>
          </a:prstGeom>
          <a:noFill/>
        </p:spPr>
        <p:txBody>
          <a:bodyPr wrap="none" lIns="0" tIns="0" rIns="0" rtlCol="0">
            <a:spAutoFit/>
          </a:bodyPr>
          <a:lstStyle/>
          <a:p>
            <a:pPr defTabSz="0">
              <a:lnSpc>
                <a:spcPts val="2700"/>
              </a:lnSpc>
              <a:tabLst>
                <a:tab pos="50800" algn="l"/>
              </a:tabLst>
            </a:pPr>
            <a:r>
              <a:rPr lang="en-US" altLang="zh-CN" dirty="0" smtClean="0">
                <a:ea typeface="黑体" panose="02010609060101010101" pitchFamily="2" charset="-122"/>
              </a:rPr>
              <a:t>	</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优先级</a:t>
            </a:r>
            <a:endPar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900"/>
              </a:lnSpc>
              <a:tabLst>
                <a:tab pos="50800" algn="l"/>
              </a:tabLst>
            </a:pP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7</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6</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b</a:t>
            </a:r>
            <a:r>
              <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rPr>
              <a:t>5</a:t>
            </a:r>
            <a:endParaRPr lang="en-US" altLang="zh-CN" sz="1600" b="1" dirty="0" smtClean="0">
              <a:solidFill>
                <a:srgbClr val="009A00"/>
              </a:solidFill>
              <a:latin typeface="Comic Sans MS" panose="030F0702030302020204" pitchFamily="18" charset="0"/>
              <a:ea typeface="黑体" panose="02010609060101010101" pitchFamily="2" charset="-122"/>
              <a:cs typeface="Comic Sans MS" panose="030F0702030302020204" pitchFamily="18" charset="0"/>
            </a:endParaRPr>
          </a:p>
        </p:txBody>
      </p:sp>
      <p:sp>
        <p:nvSpPr>
          <p:cNvPr id="1061" name="TextBox 1"/>
          <p:cNvSpPr txBox="1"/>
          <p:nvPr/>
        </p:nvSpPr>
        <p:spPr>
          <a:xfrm>
            <a:off x="5588000" y="5461000"/>
            <a:ext cx="2244204" cy="841256"/>
          </a:xfrm>
          <a:prstGeom prst="rect">
            <a:avLst/>
          </a:prstGeom>
          <a:noFill/>
        </p:spPr>
        <p:txBody>
          <a:bodyPr wrap="none" lIns="0" tIns="0" rIns="0" rtlCol="0">
            <a:spAutoFit/>
          </a:bodyPr>
          <a:lstStyle/>
          <a:p>
            <a:pPr defTabSz="0">
              <a:lnSpc>
                <a:spcPts val="1900"/>
              </a:lnSpc>
            </a:pPr>
            <a:r>
              <a:rPr lang="en-US" altLang="zh-CN" sz="1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D—</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要求更低的时延</a:t>
            </a:r>
            <a:endPar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300"/>
              </a:lnSpc>
            </a:pPr>
            <a:r>
              <a:rPr lang="en-US" altLang="zh-CN" sz="1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要求更高的可靠性</a:t>
            </a:r>
            <a:endPar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 name="页脚占位符 70"/>
          <p:cNvSpPr>
            <a:spLocks noGrp="1"/>
          </p:cNvSpPr>
          <p:nvPr>
            <p:ph type="ftr" sz="quarter" idx="11"/>
          </p:nvPr>
        </p:nvSpPr>
        <p:spPr/>
        <p:txBody>
          <a:bodyPr/>
          <a:lstStyle/>
          <a:p>
            <a:r>
              <a:rPr lang="zh-CN" altLang="en-US" smtClean="0"/>
              <a:t>计算机科学与技术学院</a:t>
            </a:r>
            <a:endParaRPr lang="en-US"/>
          </a:p>
        </p:txBody>
      </p:sp>
      <p:sp>
        <p:nvSpPr>
          <p:cNvPr id="72" name="灯片编号占位符 7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30200" y="977900"/>
            <a:ext cx="4924425" cy="533479"/>
          </a:xfrm>
          <a:prstGeom prst="rect">
            <a:avLst/>
          </a:prstGeom>
          <a:noFill/>
        </p:spPr>
        <p:txBody>
          <a:bodyPr wrap="none" lIns="0" tIns="0" rIns="0" rtlCol="0">
            <a:spAutoFit/>
          </a:bodyPr>
          <a:lstStyle/>
          <a:p>
            <a:pPr defTabSz="0">
              <a:lnSpc>
                <a:spcPts val="3800"/>
              </a:lnSpc>
            </a:pP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IP地址处理方法演变的过程</a:t>
            </a:r>
            <a:endPar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6" name="Picture 7"/>
          <p:cNvPicPr>
            <a:picLocks noChangeAspect="1" noChangeArrowheads="1"/>
          </p:cNvPicPr>
          <p:nvPr/>
        </p:nvPicPr>
        <p:blipFill>
          <a:blip r:embed="rId3" cstate="print"/>
          <a:srcRect/>
          <a:stretch>
            <a:fillRect/>
          </a:stretch>
        </p:blipFill>
        <p:spPr bwMode="auto">
          <a:xfrm>
            <a:off x="252413" y="1771650"/>
            <a:ext cx="8639175" cy="3790950"/>
          </a:xfrm>
          <a:prstGeom prst="rect">
            <a:avLst/>
          </a:prstGeom>
          <a:noFill/>
          <a:ln w="9525">
            <a:noFill/>
            <a:miter lim="800000"/>
            <a:headEnd/>
            <a:tailEnd/>
          </a:ln>
        </p:spPr>
      </p:pic>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041786" y="1283716"/>
            <a:ext cx="4019550" cy="563880"/>
          </a:xfrm>
          <a:custGeom>
            <a:avLst/>
            <a:gdLst>
              <a:gd name="connsiteX0" fmla="*/ 38100 w 4019550"/>
              <a:gd name="connsiteY0" fmla="*/ 38100 h 563880"/>
              <a:gd name="connsiteX1" fmla="*/ 38100 w 4019550"/>
              <a:gd name="connsiteY1" fmla="*/ 525780 h 563880"/>
              <a:gd name="connsiteX2" fmla="*/ 3981450 w 4019550"/>
              <a:gd name="connsiteY2" fmla="*/ 525780 h 563880"/>
              <a:gd name="connsiteX3" fmla="*/ 3981450 w 4019550"/>
              <a:gd name="connsiteY3" fmla="*/ 38100 h 563880"/>
              <a:gd name="connsiteX4" fmla="*/ 38100 w 4019550"/>
              <a:gd name="connsiteY4" fmla="*/ 38100 h 5638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19550" h="563880">
                <a:moveTo>
                  <a:pt x="38100" y="38100"/>
                </a:moveTo>
                <a:lnTo>
                  <a:pt x="38100" y="525780"/>
                </a:lnTo>
                <a:lnTo>
                  <a:pt x="3981450" y="525780"/>
                </a:lnTo>
                <a:lnTo>
                  <a:pt x="3981450"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293509" y="398246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293509" y="131546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2"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32258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657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543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749300" y="5130800"/>
            <a:ext cx="7720062"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总长度</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位，指首部和数据之和的长度，</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0" y="5562600"/>
            <a:ext cx="9209252"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单位为字节，因此数据报的最大长度为</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800" baseline="30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-1=65535</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0" name="TextBox 1"/>
          <p:cNvSpPr txBox="1"/>
          <p:nvPr/>
        </p:nvSpPr>
        <p:spPr>
          <a:xfrm>
            <a:off x="1790700" y="5994400"/>
            <a:ext cx="5556008"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总长度必须≤最大传送单元</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MTU</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1"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61" name="页脚占位符 60"/>
          <p:cNvSpPr>
            <a:spLocks noGrp="1"/>
          </p:cNvSpPr>
          <p:nvPr>
            <p:ph type="ftr" sz="quarter" idx="11"/>
          </p:nvPr>
        </p:nvSpPr>
        <p:spPr/>
        <p:txBody>
          <a:bodyPr/>
          <a:lstStyle/>
          <a:p>
            <a:r>
              <a:rPr lang="zh-CN" altLang="en-US" smtClean="0"/>
              <a:t>计算机科学与技术学院</a:t>
            </a:r>
            <a:endParaRPr lang="en-US"/>
          </a:p>
        </p:txBody>
      </p:sp>
      <p:sp>
        <p:nvSpPr>
          <p:cNvPr id="62" name="灯片编号占位符 6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1065669" y="1731772"/>
            <a:ext cx="4019550" cy="563117"/>
          </a:xfrm>
          <a:custGeom>
            <a:avLst/>
            <a:gdLst>
              <a:gd name="connsiteX0" fmla="*/ 38100 w 4019550"/>
              <a:gd name="connsiteY0" fmla="*/ 38100 h 563117"/>
              <a:gd name="connsiteX1" fmla="*/ 38100 w 4019550"/>
              <a:gd name="connsiteY1" fmla="*/ 525017 h 563117"/>
              <a:gd name="connsiteX2" fmla="*/ 3981450 w 4019550"/>
              <a:gd name="connsiteY2" fmla="*/ 525017 h 563117"/>
              <a:gd name="connsiteX3" fmla="*/ 3981450 w 4019550"/>
              <a:gd name="connsiteY3" fmla="*/ 38100 h 563117"/>
              <a:gd name="connsiteX4" fmla="*/ 38100 w 4019550"/>
              <a:gd name="connsiteY4" fmla="*/ 38100 h 5631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19550" h="563117">
                <a:moveTo>
                  <a:pt x="38100" y="38100"/>
                </a:moveTo>
                <a:lnTo>
                  <a:pt x="38100" y="525017"/>
                </a:lnTo>
                <a:lnTo>
                  <a:pt x="3981450" y="525017"/>
                </a:lnTo>
                <a:lnTo>
                  <a:pt x="3981450"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98246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131546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2"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32258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657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543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2095500" y="5130800"/>
            <a:ext cx="2869375"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标识</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(identification)</a:t>
            </a:r>
            <a:endPar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9" name="TextBox 1"/>
          <p:cNvSpPr txBox="1"/>
          <p:nvPr/>
        </p:nvSpPr>
        <p:spPr>
          <a:xfrm>
            <a:off x="5422900" y="5130800"/>
            <a:ext cx="1615827"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0" name="TextBox 1"/>
          <p:cNvSpPr txBox="1"/>
          <p:nvPr/>
        </p:nvSpPr>
        <p:spPr>
          <a:xfrm>
            <a:off x="1168400" y="5562600"/>
            <a:ext cx="6822380" cy="392415"/>
          </a:xfrm>
          <a:prstGeom prst="rect">
            <a:avLst/>
          </a:prstGeom>
          <a:noFill/>
        </p:spPr>
        <p:txBody>
          <a:bodyPr wrap="none" lIns="0" tIns="0" rIns="0" rtlCol="0">
            <a:spAutoFit/>
          </a:bodyPr>
          <a:lstStyle/>
          <a:p>
            <a:pPr defTabSz="0">
              <a:lnSpc>
                <a:spcPts val="27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它是一个计数器，用来产生数据报的标识。</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1"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61" name="页脚占位符 60"/>
          <p:cNvSpPr>
            <a:spLocks noGrp="1"/>
          </p:cNvSpPr>
          <p:nvPr>
            <p:ph type="ftr" sz="quarter" idx="11"/>
          </p:nvPr>
        </p:nvSpPr>
        <p:spPr/>
        <p:txBody>
          <a:bodyPr/>
          <a:lstStyle/>
          <a:p>
            <a:r>
              <a:rPr lang="zh-CN" altLang="en-US" smtClean="0"/>
              <a:t>计算机科学与技术学院</a:t>
            </a:r>
            <a:endParaRPr lang="en-US"/>
          </a:p>
        </p:txBody>
      </p:sp>
      <p:sp>
        <p:nvSpPr>
          <p:cNvPr id="62" name="灯片编号占位符 6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59067" y="1855216"/>
            <a:ext cx="435101" cy="698754"/>
          </a:xfrm>
          <a:custGeom>
            <a:avLst/>
            <a:gdLst>
              <a:gd name="connsiteX0" fmla="*/ 0 w 435101"/>
              <a:gd name="connsiteY0" fmla="*/ 0 h 698754"/>
              <a:gd name="connsiteX1" fmla="*/ 0 w 435101"/>
              <a:gd name="connsiteY1" fmla="*/ 698754 h 698754"/>
              <a:gd name="connsiteX2" fmla="*/ 435101 w 435101"/>
              <a:gd name="connsiteY2" fmla="*/ 698754 h 698754"/>
              <a:gd name="connsiteX3" fmla="*/ 435101 w 435101"/>
              <a:gd name="connsiteY3" fmla="*/ 0 h 698754"/>
              <a:gd name="connsiteX4" fmla="*/ 0 w 435101"/>
              <a:gd name="connsiteY4" fmla="*/ 0 h 698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8754">
                <a:moveTo>
                  <a:pt x="0" y="0"/>
                </a:moveTo>
                <a:lnTo>
                  <a:pt x="0" y="698754"/>
                </a:lnTo>
                <a:lnTo>
                  <a:pt x="435101" y="698754"/>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2976766" y="1022350"/>
            <a:ext cx="1966722" cy="435101"/>
          </a:xfrm>
          <a:custGeom>
            <a:avLst/>
            <a:gdLst>
              <a:gd name="connsiteX0" fmla="*/ 0 w 1966722"/>
              <a:gd name="connsiteY0" fmla="*/ 0 h 435101"/>
              <a:gd name="connsiteX1" fmla="*/ 0 w 1966722"/>
              <a:gd name="connsiteY1" fmla="*/ 435101 h 435101"/>
              <a:gd name="connsiteX2" fmla="*/ 1966721 w 1966722"/>
              <a:gd name="connsiteY2" fmla="*/ 435101 h 435101"/>
              <a:gd name="connsiteX3" fmla="*/ 1966721 w 1966722"/>
              <a:gd name="connsiteY3" fmla="*/ 0 h 435101"/>
              <a:gd name="connsiteX4" fmla="*/ 0 w 1966722"/>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6722" h="435101">
                <a:moveTo>
                  <a:pt x="0" y="0"/>
                </a:moveTo>
                <a:lnTo>
                  <a:pt x="0" y="435101"/>
                </a:lnTo>
                <a:lnTo>
                  <a:pt x="1966721" y="435101"/>
                </a:lnTo>
                <a:lnTo>
                  <a:pt x="1966721"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019187" y="1012444"/>
            <a:ext cx="7864602" cy="2643377"/>
          </a:xfrm>
          <a:custGeom>
            <a:avLst/>
            <a:gdLst>
              <a:gd name="connsiteX0" fmla="*/ 0 w 7864602"/>
              <a:gd name="connsiteY0" fmla="*/ 0 h 2643377"/>
              <a:gd name="connsiteX1" fmla="*/ 0 w 7864602"/>
              <a:gd name="connsiteY1" fmla="*/ 2643377 h 2643377"/>
              <a:gd name="connsiteX2" fmla="*/ 7864602 w 7864602"/>
              <a:gd name="connsiteY2" fmla="*/ 2643377 h 2643377"/>
              <a:gd name="connsiteX3" fmla="*/ 7864602 w 7864602"/>
              <a:gd name="connsiteY3" fmla="*/ 0 h 2643377"/>
              <a:gd name="connsiteX4" fmla="*/ 0 w 7864602"/>
              <a:gd name="connsiteY4" fmla="*/ 0 h 26433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3377">
                <a:moveTo>
                  <a:pt x="0" y="0"/>
                </a:moveTo>
                <a:lnTo>
                  <a:pt x="0" y="2643377"/>
                </a:lnTo>
                <a:lnTo>
                  <a:pt x="7864602" y="2643377"/>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006487" y="999744"/>
            <a:ext cx="7890002" cy="2668777"/>
          </a:xfrm>
          <a:custGeom>
            <a:avLst/>
            <a:gdLst>
              <a:gd name="connsiteX0" fmla="*/ 12700 w 7890002"/>
              <a:gd name="connsiteY0" fmla="*/ 12700 h 2668777"/>
              <a:gd name="connsiteX1" fmla="*/ 12700 w 7890002"/>
              <a:gd name="connsiteY1" fmla="*/ 2656077 h 2668777"/>
              <a:gd name="connsiteX2" fmla="*/ 7877302 w 7890002"/>
              <a:gd name="connsiteY2" fmla="*/ 2656077 h 2668777"/>
              <a:gd name="connsiteX3" fmla="*/ 7877302 w 7890002"/>
              <a:gd name="connsiteY3" fmla="*/ 12700 h 2668777"/>
              <a:gd name="connsiteX4" fmla="*/ 12700 w 7890002"/>
              <a:gd name="connsiteY4" fmla="*/ 12700 h 26687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90002" h="2668777">
                <a:moveTo>
                  <a:pt x="12700" y="12700"/>
                </a:moveTo>
                <a:lnTo>
                  <a:pt x="12700" y="2656077"/>
                </a:lnTo>
                <a:lnTo>
                  <a:pt x="7877302" y="2656077"/>
                </a:lnTo>
                <a:lnTo>
                  <a:pt x="7877302"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033665" y="3667251"/>
            <a:ext cx="7832598" cy="680465"/>
          </a:xfrm>
          <a:custGeom>
            <a:avLst/>
            <a:gdLst>
              <a:gd name="connsiteX0" fmla="*/ 0 w 7832598"/>
              <a:gd name="connsiteY0" fmla="*/ 0 h 680465"/>
              <a:gd name="connsiteX1" fmla="*/ 0 w 7832598"/>
              <a:gd name="connsiteY1" fmla="*/ 680465 h 680465"/>
              <a:gd name="connsiteX2" fmla="*/ 7832598 w 7832598"/>
              <a:gd name="connsiteY2" fmla="*/ 680465 h 680465"/>
              <a:gd name="connsiteX3" fmla="*/ 7832598 w 7832598"/>
              <a:gd name="connsiteY3" fmla="*/ 0 h 680465"/>
              <a:gd name="connsiteX4" fmla="*/ 0 w 7832598"/>
              <a:gd name="connsiteY4" fmla="*/ 0 h 6804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2598" h="680465">
                <a:moveTo>
                  <a:pt x="0" y="0"/>
                </a:moveTo>
                <a:lnTo>
                  <a:pt x="0" y="680465"/>
                </a:lnTo>
                <a:lnTo>
                  <a:pt x="7832598" y="680465"/>
                </a:lnTo>
                <a:lnTo>
                  <a:pt x="7832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027315" y="3660140"/>
            <a:ext cx="7845298" cy="693928"/>
          </a:xfrm>
          <a:custGeom>
            <a:avLst/>
            <a:gdLst>
              <a:gd name="connsiteX0" fmla="*/ 6350 w 7845298"/>
              <a:gd name="connsiteY0" fmla="*/ 6350 h 693928"/>
              <a:gd name="connsiteX1" fmla="*/ 6350 w 7845298"/>
              <a:gd name="connsiteY1" fmla="*/ 687577 h 693928"/>
              <a:gd name="connsiteX2" fmla="*/ 7838948 w 7845298"/>
              <a:gd name="connsiteY2" fmla="*/ 687577 h 693928"/>
              <a:gd name="connsiteX3" fmla="*/ 7838948 w 7845298"/>
              <a:gd name="connsiteY3" fmla="*/ 6350 h 693928"/>
              <a:gd name="connsiteX4" fmla="*/ 6350 w 7845298"/>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5298" h="693928">
                <a:moveTo>
                  <a:pt x="6350" y="6350"/>
                </a:moveTo>
                <a:lnTo>
                  <a:pt x="6350" y="687577"/>
                </a:lnTo>
                <a:lnTo>
                  <a:pt x="7838948" y="687577"/>
                </a:lnTo>
                <a:lnTo>
                  <a:pt x="7838948"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008265" y="1457197"/>
            <a:ext cx="7891005" cy="25400"/>
          </a:xfrm>
          <a:custGeom>
            <a:avLst/>
            <a:gdLst>
              <a:gd name="connsiteX0" fmla="*/ 6350 w 7891005"/>
              <a:gd name="connsiteY0" fmla="*/ 6350 h 25400"/>
              <a:gd name="connsiteX1" fmla="*/ 7884655 w 7891005"/>
              <a:gd name="connsiteY1" fmla="*/ 6350 h 25400"/>
            </a:gdLst>
            <a:ahLst/>
            <a:cxnLst>
              <a:cxn ang="0">
                <a:pos x="connsiteX0" y="connsiteY0"/>
              </a:cxn>
              <a:cxn ang="1">
                <a:pos x="connsiteX1" y="connsiteY1"/>
              </a:cxn>
            </a:cxnLst>
            <a:rect l="l" t="t" r="r" b="b"/>
            <a:pathLst>
              <a:path w="7891005" h="25400">
                <a:moveTo>
                  <a:pt x="6350" y="6350"/>
                </a:moveTo>
                <a:lnTo>
                  <a:pt x="788465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008265" y="1899920"/>
            <a:ext cx="7891005" cy="25400"/>
          </a:xfrm>
          <a:custGeom>
            <a:avLst/>
            <a:gdLst>
              <a:gd name="connsiteX0" fmla="*/ 6350 w 7891005"/>
              <a:gd name="connsiteY0" fmla="*/ 6350 h 25400"/>
              <a:gd name="connsiteX1" fmla="*/ 7884655 w 7891005"/>
              <a:gd name="connsiteY1" fmla="*/ 6350 h 25400"/>
            </a:gdLst>
            <a:ahLst/>
            <a:cxnLst>
              <a:cxn ang="0">
                <a:pos x="connsiteX0" y="connsiteY0"/>
              </a:cxn>
              <a:cxn ang="1">
                <a:pos x="connsiteX1" y="connsiteY1"/>
              </a:cxn>
            </a:cxnLst>
            <a:rect l="l" t="t" r="r" b="b"/>
            <a:pathLst>
              <a:path w="7891005" h="25400">
                <a:moveTo>
                  <a:pt x="6350" y="6350"/>
                </a:moveTo>
                <a:lnTo>
                  <a:pt x="788465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008265" y="2344166"/>
            <a:ext cx="7891005" cy="25400"/>
          </a:xfrm>
          <a:custGeom>
            <a:avLst/>
            <a:gdLst>
              <a:gd name="connsiteX0" fmla="*/ 6350 w 7891005"/>
              <a:gd name="connsiteY0" fmla="*/ 6350 h 25400"/>
              <a:gd name="connsiteX1" fmla="*/ 7884655 w 7891005"/>
              <a:gd name="connsiteY1" fmla="*/ 6350 h 25400"/>
            </a:gdLst>
            <a:ahLst/>
            <a:cxnLst>
              <a:cxn ang="0">
                <a:pos x="connsiteX0" y="connsiteY0"/>
              </a:cxn>
              <a:cxn ang="1">
                <a:pos x="connsiteX1" y="connsiteY1"/>
              </a:cxn>
            </a:cxnLst>
            <a:rect l="l" t="t" r="r" b="b"/>
            <a:pathLst>
              <a:path w="7891005" h="25400">
                <a:moveTo>
                  <a:pt x="6350" y="6350"/>
                </a:moveTo>
                <a:lnTo>
                  <a:pt x="788465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008265" y="2782316"/>
            <a:ext cx="7891005" cy="25400"/>
          </a:xfrm>
          <a:custGeom>
            <a:avLst/>
            <a:gdLst>
              <a:gd name="connsiteX0" fmla="*/ 6350 w 7891005"/>
              <a:gd name="connsiteY0" fmla="*/ 6350 h 25400"/>
              <a:gd name="connsiteX1" fmla="*/ 7884655 w 7891005"/>
              <a:gd name="connsiteY1" fmla="*/ 6350 h 25400"/>
            </a:gdLst>
            <a:ahLst/>
            <a:cxnLst>
              <a:cxn ang="0">
                <a:pos x="connsiteX0" y="connsiteY0"/>
              </a:cxn>
              <a:cxn ang="1">
                <a:pos x="connsiteX1" y="connsiteY1"/>
              </a:cxn>
            </a:cxnLst>
            <a:rect l="l" t="t" r="r" b="b"/>
            <a:pathLst>
              <a:path w="7891005" h="25400">
                <a:moveTo>
                  <a:pt x="6350" y="6350"/>
                </a:moveTo>
                <a:lnTo>
                  <a:pt x="788465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008265" y="3227324"/>
            <a:ext cx="7891005" cy="25400"/>
          </a:xfrm>
          <a:custGeom>
            <a:avLst/>
            <a:gdLst>
              <a:gd name="connsiteX0" fmla="*/ 6350 w 7891005"/>
              <a:gd name="connsiteY0" fmla="*/ 6350 h 25400"/>
              <a:gd name="connsiteX1" fmla="*/ 7884655 w 7891005"/>
              <a:gd name="connsiteY1" fmla="*/ 6350 h 25400"/>
            </a:gdLst>
            <a:ahLst/>
            <a:cxnLst>
              <a:cxn ang="0">
                <a:pos x="connsiteX0" y="connsiteY0"/>
              </a:cxn>
              <a:cxn ang="1">
                <a:pos x="connsiteX1" y="connsiteY1"/>
              </a:cxn>
            </a:cxnLst>
            <a:rect l="l" t="t" r="r" b="b"/>
            <a:pathLst>
              <a:path w="7891005" h="25400">
                <a:moveTo>
                  <a:pt x="6350" y="6350"/>
                </a:moveTo>
                <a:lnTo>
                  <a:pt x="788465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1976767" y="1014475"/>
            <a:ext cx="25400" cy="455421"/>
          </a:xfrm>
          <a:custGeom>
            <a:avLst/>
            <a:gdLst>
              <a:gd name="connsiteX0" fmla="*/ 6350 w 25400"/>
              <a:gd name="connsiteY0" fmla="*/ 6350 h 455421"/>
              <a:gd name="connsiteX1" fmla="*/ 6350 w 25400"/>
              <a:gd name="connsiteY1" fmla="*/ 449071 h 455421"/>
            </a:gdLst>
            <a:ahLst/>
            <a:cxnLst>
              <a:cxn ang="0">
                <a:pos x="connsiteX0" y="connsiteY0"/>
              </a:cxn>
              <a:cxn ang="1">
                <a:pos x="connsiteX1" y="connsiteY1"/>
              </a:cxn>
            </a:cxnLst>
            <a:rect l="l" t="t" r="r" b="b"/>
            <a:pathLst>
              <a:path w="25400" h="455421">
                <a:moveTo>
                  <a:pt x="6350" y="6350"/>
                </a:moveTo>
                <a:lnTo>
                  <a:pt x="6350" y="4490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2960510" y="1014475"/>
            <a:ext cx="25400" cy="455421"/>
          </a:xfrm>
          <a:custGeom>
            <a:avLst/>
            <a:gdLst>
              <a:gd name="connsiteX0" fmla="*/ 6350 w 25400"/>
              <a:gd name="connsiteY0" fmla="*/ 6350 h 455421"/>
              <a:gd name="connsiteX1" fmla="*/ 6350 w 25400"/>
              <a:gd name="connsiteY1" fmla="*/ 449071 h 455421"/>
            </a:gdLst>
            <a:ahLst/>
            <a:cxnLst>
              <a:cxn ang="0">
                <a:pos x="connsiteX0" y="connsiteY0"/>
              </a:cxn>
              <a:cxn ang="1">
                <a:pos x="connsiteX1" y="connsiteY1"/>
              </a:cxn>
            </a:cxnLst>
            <a:rect l="l" t="t" r="r" b="b"/>
            <a:pathLst>
              <a:path w="25400" h="455421">
                <a:moveTo>
                  <a:pt x="6350" y="6350"/>
                </a:moveTo>
                <a:lnTo>
                  <a:pt x="6350" y="4490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2960510" y="1909825"/>
            <a:ext cx="25400" cy="443992"/>
          </a:xfrm>
          <a:custGeom>
            <a:avLst/>
            <a:gdLst>
              <a:gd name="connsiteX0" fmla="*/ 6350 w 25400"/>
              <a:gd name="connsiteY0" fmla="*/ 6350 h 443992"/>
              <a:gd name="connsiteX1" fmla="*/ 6350 w 25400"/>
              <a:gd name="connsiteY1" fmla="*/ 437642 h 443992"/>
            </a:gdLst>
            <a:ahLst/>
            <a:cxnLst>
              <a:cxn ang="0">
                <a:pos x="connsiteX0" y="connsiteY0"/>
              </a:cxn>
              <a:cxn ang="1">
                <a:pos x="connsiteX1" y="connsiteY1"/>
              </a:cxn>
            </a:cxnLst>
            <a:rect l="l" t="t" r="r" b="b"/>
            <a:pathLst>
              <a:path w="25400" h="443992">
                <a:moveTo>
                  <a:pt x="6350" y="6350"/>
                </a:moveTo>
                <a:lnTo>
                  <a:pt x="6350" y="43764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4934090" y="1014475"/>
            <a:ext cx="25400" cy="1339342"/>
          </a:xfrm>
          <a:custGeom>
            <a:avLst/>
            <a:gdLst>
              <a:gd name="connsiteX0" fmla="*/ 6350 w 25400"/>
              <a:gd name="connsiteY0" fmla="*/ 6350 h 1339342"/>
              <a:gd name="connsiteX1" fmla="*/ 6350 w 25400"/>
              <a:gd name="connsiteY1" fmla="*/ 1332992 h 1339342"/>
            </a:gdLst>
            <a:ahLst/>
            <a:cxnLst>
              <a:cxn ang="0">
                <a:pos x="connsiteX0" y="connsiteY0"/>
              </a:cxn>
              <a:cxn ang="1">
                <a:pos x="connsiteX1" y="connsiteY1"/>
              </a:cxn>
            </a:cxnLst>
            <a:rect l="l" t="t" r="r" b="b"/>
            <a:pathLst>
              <a:path w="25400" h="1339342">
                <a:moveTo>
                  <a:pt x="6350" y="6350"/>
                </a:moveTo>
                <a:lnTo>
                  <a:pt x="6350" y="133299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6905371" y="3221990"/>
            <a:ext cx="25400" cy="454659"/>
          </a:xfrm>
          <a:custGeom>
            <a:avLst/>
            <a:gdLst>
              <a:gd name="connsiteX0" fmla="*/ 6350 w 25400"/>
              <a:gd name="connsiteY0" fmla="*/ 448309 h 454659"/>
              <a:gd name="connsiteX1" fmla="*/ 6350 w 25400"/>
              <a:gd name="connsiteY1" fmla="*/ 6350 h 454659"/>
            </a:gdLst>
            <a:ahLst/>
            <a:cxnLst>
              <a:cxn ang="0">
                <a:pos x="connsiteX0" y="connsiteY0"/>
              </a:cxn>
              <a:cxn ang="1">
                <a:pos x="connsiteX1" y="connsiteY1"/>
              </a:cxn>
            </a:cxnLst>
            <a:rect l="l" t="t" r="r" b="b"/>
            <a:pathLst>
              <a:path w="25400" h="454659">
                <a:moveTo>
                  <a:pt x="6350" y="448309"/>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735701" y="1466341"/>
            <a:ext cx="25400" cy="446278"/>
          </a:xfrm>
          <a:custGeom>
            <a:avLst/>
            <a:gdLst>
              <a:gd name="connsiteX0" fmla="*/ 6350 w 25400"/>
              <a:gd name="connsiteY0" fmla="*/ 6350 h 446278"/>
              <a:gd name="connsiteX1" fmla="*/ 6350 w 25400"/>
              <a:gd name="connsiteY1" fmla="*/ 439928 h 446278"/>
            </a:gdLst>
            <a:ahLst/>
            <a:cxnLst>
              <a:cxn ang="0">
                <a:pos x="connsiteX0" y="connsiteY0"/>
              </a:cxn>
              <a:cxn ang="1">
                <a:pos x="connsiteX1" y="connsiteY1"/>
              </a:cxn>
            </a:cxnLst>
            <a:rect l="l" t="t" r="r" b="b"/>
            <a:pathLst>
              <a:path w="25400" h="446278">
                <a:moveTo>
                  <a:pt x="6350" y="6350"/>
                </a:moveTo>
                <a:lnTo>
                  <a:pt x="6350" y="43992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952893" y="3398265"/>
            <a:ext cx="131825" cy="70103"/>
          </a:xfrm>
          <a:custGeom>
            <a:avLst/>
            <a:gdLst>
              <a:gd name="connsiteX0" fmla="*/ 0 w 131825"/>
              <a:gd name="connsiteY0" fmla="*/ 0 h 70103"/>
              <a:gd name="connsiteX1" fmla="*/ 0 w 131825"/>
              <a:gd name="connsiteY1" fmla="*/ 70103 h 70103"/>
              <a:gd name="connsiteX2" fmla="*/ 131825 w 131825"/>
              <a:gd name="connsiteY2" fmla="*/ 70103 h 70103"/>
              <a:gd name="connsiteX3" fmla="*/ 131825 w 131825"/>
              <a:gd name="connsiteY3" fmla="*/ 0 h 70103"/>
              <a:gd name="connsiteX4" fmla="*/ 0 w 131825"/>
              <a:gd name="connsiteY4" fmla="*/ 0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5" h="70103">
                <a:moveTo>
                  <a:pt x="0" y="0"/>
                </a:moveTo>
                <a:lnTo>
                  <a:pt x="0" y="70103"/>
                </a:lnTo>
                <a:lnTo>
                  <a:pt x="131825" y="70103"/>
                </a:lnTo>
                <a:lnTo>
                  <a:pt x="131825"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949337" y="3393948"/>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949337" y="3455670"/>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820544" y="3408171"/>
            <a:ext cx="131826" cy="66294"/>
          </a:xfrm>
          <a:custGeom>
            <a:avLst/>
            <a:gdLst>
              <a:gd name="connsiteX0" fmla="*/ 0 w 131826"/>
              <a:gd name="connsiteY0" fmla="*/ 0 h 66294"/>
              <a:gd name="connsiteX1" fmla="*/ 0 w 131826"/>
              <a:gd name="connsiteY1" fmla="*/ 66294 h 66294"/>
              <a:gd name="connsiteX2" fmla="*/ 131826 w 131826"/>
              <a:gd name="connsiteY2" fmla="*/ 66294 h 66294"/>
              <a:gd name="connsiteX3" fmla="*/ 131826 w 131826"/>
              <a:gd name="connsiteY3" fmla="*/ 0 h 66294"/>
              <a:gd name="connsiteX4" fmla="*/ 0 w 131826"/>
              <a:gd name="connsiteY4" fmla="*/ 0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6294">
                <a:moveTo>
                  <a:pt x="0" y="0"/>
                </a:moveTo>
                <a:lnTo>
                  <a:pt x="0" y="66294"/>
                </a:lnTo>
                <a:lnTo>
                  <a:pt x="131826" y="66294"/>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816975" y="3403092"/>
            <a:ext cx="141224" cy="50800"/>
          </a:xfrm>
          <a:custGeom>
            <a:avLst/>
            <a:gdLst>
              <a:gd name="connsiteX0" fmla="*/ 12700 w 141224"/>
              <a:gd name="connsiteY0" fmla="*/ 12700 h 50800"/>
              <a:gd name="connsiteX1" fmla="*/ 128523 w 141224"/>
              <a:gd name="connsiteY1" fmla="*/ 12700 h 50800"/>
            </a:gdLst>
            <a:ahLst/>
            <a:cxnLst>
              <a:cxn ang="0">
                <a:pos x="connsiteX0" y="connsiteY0"/>
              </a:cxn>
              <a:cxn ang="1">
                <a:pos x="connsiteX1" y="connsiteY1"/>
              </a:cxn>
            </a:cxnLst>
            <a:rect l="l" t="t" r="r" b="b"/>
            <a:pathLst>
              <a:path w="141224"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816975" y="3461765"/>
            <a:ext cx="141224" cy="50800"/>
          </a:xfrm>
          <a:custGeom>
            <a:avLst/>
            <a:gdLst>
              <a:gd name="connsiteX0" fmla="*/ 12700 w 141224"/>
              <a:gd name="connsiteY0" fmla="*/ 12700 h 50800"/>
              <a:gd name="connsiteX1" fmla="*/ 128523 w 141224"/>
              <a:gd name="connsiteY1" fmla="*/ 12700 h 50800"/>
            </a:gdLst>
            <a:ahLst/>
            <a:cxnLst>
              <a:cxn ang="0">
                <a:pos x="connsiteX0" y="connsiteY0"/>
              </a:cxn>
              <a:cxn ang="1">
                <a:pos x="connsiteX1" y="connsiteY1"/>
              </a:cxn>
            </a:cxnLst>
            <a:rect l="l" t="t" r="r" b="b"/>
            <a:pathLst>
              <a:path w="141224"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4921390" y="1420875"/>
            <a:ext cx="866394" cy="563117"/>
          </a:xfrm>
          <a:custGeom>
            <a:avLst/>
            <a:gdLst>
              <a:gd name="connsiteX0" fmla="*/ 38100 w 866394"/>
              <a:gd name="connsiteY0" fmla="*/ 38100 h 563117"/>
              <a:gd name="connsiteX1" fmla="*/ 38100 w 866394"/>
              <a:gd name="connsiteY1" fmla="*/ 525017 h 563117"/>
              <a:gd name="connsiteX2" fmla="*/ 828294 w 866394"/>
              <a:gd name="connsiteY2" fmla="*/ 525017 h 563117"/>
              <a:gd name="connsiteX3" fmla="*/ 828294 w 866394"/>
              <a:gd name="connsiteY3" fmla="*/ 38100 h 563117"/>
              <a:gd name="connsiteX4" fmla="*/ 38100 w 866394"/>
              <a:gd name="connsiteY4" fmla="*/ 38100 h 5631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6394" h="563117">
                <a:moveTo>
                  <a:pt x="38100" y="38100"/>
                </a:moveTo>
                <a:lnTo>
                  <a:pt x="38100" y="525017"/>
                </a:lnTo>
                <a:lnTo>
                  <a:pt x="828294" y="525017"/>
                </a:lnTo>
                <a:lnTo>
                  <a:pt x="828294"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817448" y="1049210"/>
            <a:ext cx="195453" cy="2188844"/>
          </a:xfrm>
          <a:custGeom>
            <a:avLst/>
            <a:gdLst>
              <a:gd name="connsiteX0" fmla="*/ 181165 w 195453"/>
              <a:gd name="connsiteY0" fmla="*/ 14287 h 2188844"/>
              <a:gd name="connsiteX1" fmla="*/ 98107 w 195453"/>
              <a:gd name="connsiteY1" fmla="*/ 194119 h 2188844"/>
              <a:gd name="connsiteX2" fmla="*/ 98107 w 195453"/>
              <a:gd name="connsiteY2" fmla="*/ 914209 h 2188844"/>
              <a:gd name="connsiteX3" fmla="*/ 14287 w 195453"/>
              <a:gd name="connsiteY3" fmla="*/ 1094803 h 2188844"/>
              <a:gd name="connsiteX4" fmla="*/ 98107 w 195453"/>
              <a:gd name="connsiteY4" fmla="*/ 1274635 h 2188844"/>
              <a:gd name="connsiteX5" fmla="*/ 98107 w 195453"/>
              <a:gd name="connsiteY5" fmla="*/ 1994725 h 2188844"/>
              <a:gd name="connsiteX6" fmla="*/ 181165 w 195453"/>
              <a:gd name="connsiteY6" fmla="*/ 2174557 h 218884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8844">
                <a:moveTo>
                  <a:pt x="181165" y="14287"/>
                </a:moveTo>
                <a:cubicBezTo>
                  <a:pt x="135445" y="14287"/>
                  <a:pt x="98107" y="95059"/>
                  <a:pt x="98107" y="194119"/>
                </a:cubicBezTo>
                <a:lnTo>
                  <a:pt x="98107" y="914209"/>
                </a:lnTo>
                <a:cubicBezTo>
                  <a:pt x="98107" y="1014031"/>
                  <a:pt x="60769" y="1094803"/>
                  <a:pt x="14287" y="1094803"/>
                </a:cubicBezTo>
                <a:cubicBezTo>
                  <a:pt x="60769" y="1094803"/>
                  <a:pt x="98107" y="1174813"/>
                  <a:pt x="98107" y="1274635"/>
                </a:cubicBezTo>
                <a:lnTo>
                  <a:pt x="98107" y="1994725"/>
                </a:lnTo>
                <a:cubicBezTo>
                  <a:pt x="98107" y="2093785"/>
                  <a:pt x="135445" y="2174557"/>
                  <a:pt x="181165" y="2174557"/>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657092"/>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990092"/>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228600" y="977900"/>
            <a:ext cx="101600" cy="2692400"/>
          </a:xfrm>
          <a:prstGeom prst="rect">
            <a:avLst/>
          </a:prstGeom>
          <a:noFill/>
        </p:spPr>
      </p:pic>
      <p:sp>
        <p:nvSpPr>
          <p:cNvPr id="2" name="TextBox 1"/>
          <p:cNvSpPr txBox="1"/>
          <p:nvPr/>
        </p:nvSpPr>
        <p:spPr>
          <a:xfrm>
            <a:off x="1981200" y="7366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2971800" y="7366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4927600" y="7366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727700" y="7366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6896100" y="7366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610600" y="7366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517900" y="19939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051300" y="19939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397000" y="15875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073400" y="1587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3276600" y="11176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6477000" y="11176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7467600" y="3327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8001000" y="3327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5892800" y="15875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381500" y="16002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4127500" y="28956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2197100" y="33274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1" name="TextBox 1"/>
          <p:cNvSpPr txBox="1"/>
          <p:nvPr/>
        </p:nvSpPr>
        <p:spPr>
          <a:xfrm>
            <a:off x="647700" y="698500"/>
            <a:ext cx="51296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2" name="TextBox 1"/>
          <p:cNvSpPr txBox="1"/>
          <p:nvPr/>
        </p:nvSpPr>
        <p:spPr>
          <a:xfrm>
            <a:off x="1193800" y="11049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3771900" y="3873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4521200" y="3873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5257800" y="3873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6007100" y="3873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139700" y="14859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431800" y="32131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1016000" y="4432300"/>
            <a:ext cx="1298432" cy="366767"/>
          </a:xfrm>
          <a:prstGeom prst="rect">
            <a:avLst/>
          </a:prstGeom>
          <a:noFill/>
        </p:spPr>
        <p:txBody>
          <a:bodyPr wrap="none" lIns="0" tIns="0" rIns="0" rtlCol="0">
            <a:spAutoFit/>
          </a:bodyPr>
          <a:lstStyle/>
          <a:p>
            <a:pPr defTabSz="0">
              <a:lnSpc>
                <a:spcPts val="25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(flag)</a:t>
            </a:r>
            <a:endPar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0" name="TextBox 1"/>
          <p:cNvSpPr txBox="1"/>
          <p:nvPr/>
        </p:nvSpPr>
        <p:spPr>
          <a:xfrm>
            <a:off x="2667000" y="4432300"/>
            <a:ext cx="4616648" cy="366767"/>
          </a:xfrm>
          <a:prstGeom prst="rect">
            <a:avLst/>
          </a:prstGeom>
          <a:noFill/>
        </p:spPr>
        <p:txBody>
          <a:bodyPr wrap="none" lIns="0" tIns="0" rIns="0" rtlCol="0">
            <a:spAutoFit/>
          </a:bodyPr>
          <a:lstStyle/>
          <a:p>
            <a:pPr defTabSz="0">
              <a:lnSpc>
                <a:spcPts val="25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占</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位，目前只有</a:t>
            </a:r>
            <a:r>
              <a:rPr lang="zh-CN" altLang="en-US"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后</a:t>
            </a:r>
            <a:r>
              <a:rPr lang="en-US" altLang="zh-CN" sz="24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两位有意义</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51" name="TextBox 1"/>
          <p:cNvSpPr txBox="1"/>
          <p:nvPr/>
        </p:nvSpPr>
        <p:spPr>
          <a:xfrm>
            <a:off x="1016000" y="4800600"/>
            <a:ext cx="7809830" cy="1469633"/>
          </a:xfrm>
          <a:prstGeom prst="rect">
            <a:avLst/>
          </a:prstGeom>
          <a:noFill/>
        </p:spPr>
        <p:txBody>
          <a:bodyPr wrap="none" lIns="0" tIns="0" rIns="0" rtlCol="0">
            <a:spAutoFit/>
          </a:bodyPr>
          <a:lstStyle/>
          <a:p>
            <a:pPr defTabSz="0">
              <a:lnSpc>
                <a:spcPts val="25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标志字段的最低位是</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MF</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(More</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Fragment)</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900"/>
              </a:lnSpc>
            </a:pP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MF</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Symbol" panose="05050102010706020507" pitchFamily="18" charset="0"/>
                <a:ea typeface="黑体" panose="02010609060101010101" pitchFamily="2" charset="-122"/>
                <a:cs typeface="Symbol" panose="05050102010706020507"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表示后面</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还有分片</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MF</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Symbol" panose="05050102010706020507" pitchFamily="18" charset="0"/>
                <a:ea typeface="黑体" panose="02010609060101010101" pitchFamily="2" charset="-122"/>
                <a:cs typeface="Symbol" panose="05050102010706020507"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表示最后一个分片。</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8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标志字段中间的一位是</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DF</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(Don't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Fragment)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9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只有当</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DF</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Symbol" panose="05050102010706020507" pitchFamily="18" charset="0"/>
                <a:ea typeface="黑体" panose="02010609060101010101" pitchFamily="2" charset="-122"/>
                <a:cs typeface="Symbol" panose="05050102010706020507"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时才允许分片。</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61" name="页脚占位符 60"/>
          <p:cNvSpPr>
            <a:spLocks noGrp="1"/>
          </p:cNvSpPr>
          <p:nvPr>
            <p:ph type="ftr" sz="quarter" idx="11"/>
          </p:nvPr>
        </p:nvSpPr>
        <p:spPr/>
        <p:txBody>
          <a:bodyPr/>
          <a:lstStyle/>
          <a:p>
            <a:r>
              <a:rPr lang="zh-CN" altLang="en-US" smtClean="0"/>
              <a:t>计算机科学与技术学院</a:t>
            </a:r>
            <a:endParaRPr lang="en-US"/>
          </a:p>
        </p:txBody>
      </p:sp>
      <p:sp>
        <p:nvSpPr>
          <p:cNvPr id="62" name="灯片编号占位符 6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1822450"/>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988822"/>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978916"/>
            <a:ext cx="7864602" cy="2643378"/>
          </a:xfrm>
          <a:custGeom>
            <a:avLst/>
            <a:gdLst>
              <a:gd name="connsiteX0" fmla="*/ 0 w 7864602"/>
              <a:gd name="connsiteY0" fmla="*/ 0 h 2643378"/>
              <a:gd name="connsiteX1" fmla="*/ 0 w 7864602"/>
              <a:gd name="connsiteY1" fmla="*/ 2643378 h 2643378"/>
              <a:gd name="connsiteX2" fmla="*/ 7864602 w 7864602"/>
              <a:gd name="connsiteY2" fmla="*/ 2643378 h 2643378"/>
              <a:gd name="connsiteX3" fmla="*/ 7864602 w 7864602"/>
              <a:gd name="connsiteY3" fmla="*/ 0 h 2643378"/>
              <a:gd name="connsiteX4" fmla="*/ 0 w 7864602"/>
              <a:gd name="connsiteY4" fmla="*/ 0 h 26433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3378">
                <a:moveTo>
                  <a:pt x="0" y="0"/>
                </a:moveTo>
                <a:lnTo>
                  <a:pt x="0" y="2643378"/>
                </a:lnTo>
                <a:lnTo>
                  <a:pt x="7864602" y="2643378"/>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966216"/>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633724"/>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627374"/>
            <a:ext cx="7846060" cy="693166"/>
          </a:xfrm>
          <a:custGeom>
            <a:avLst/>
            <a:gdLst>
              <a:gd name="connsiteX0" fmla="*/ 6350 w 7846060"/>
              <a:gd name="connsiteY0" fmla="*/ 6350 h 693166"/>
              <a:gd name="connsiteX1" fmla="*/ 6350 w 7846060"/>
              <a:gd name="connsiteY1" fmla="*/ 686816 h 693166"/>
              <a:gd name="connsiteX2" fmla="*/ 7839710 w 7846060"/>
              <a:gd name="connsiteY2" fmla="*/ 686816 h 693166"/>
              <a:gd name="connsiteX3" fmla="*/ 7839710 w 7846060"/>
              <a:gd name="connsiteY3" fmla="*/ 6350 h 693166"/>
              <a:gd name="connsiteX4" fmla="*/ 6350 w 7846060"/>
              <a:gd name="connsiteY4" fmla="*/ 6350 h 6931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166">
                <a:moveTo>
                  <a:pt x="6350" y="6350"/>
                </a:moveTo>
                <a:lnTo>
                  <a:pt x="6350" y="686816"/>
                </a:lnTo>
                <a:lnTo>
                  <a:pt x="7839710" y="686816"/>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4236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1866391"/>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31140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274955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193795"/>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980948"/>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980948"/>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1876297"/>
            <a:ext cx="25400" cy="443992"/>
          </a:xfrm>
          <a:custGeom>
            <a:avLst/>
            <a:gdLst>
              <a:gd name="connsiteX0" fmla="*/ 6350 w 25400"/>
              <a:gd name="connsiteY0" fmla="*/ 6350 h 443992"/>
              <a:gd name="connsiteX1" fmla="*/ 6350 w 25400"/>
              <a:gd name="connsiteY1" fmla="*/ 437642 h 443992"/>
            </a:gdLst>
            <a:ahLst/>
            <a:cxnLst>
              <a:cxn ang="0">
                <a:pos x="connsiteX0" y="connsiteY0"/>
              </a:cxn>
              <a:cxn ang="1">
                <a:pos x="connsiteX1" y="connsiteY1"/>
              </a:cxn>
            </a:cxnLst>
            <a:rect l="l" t="t" r="r" b="b"/>
            <a:pathLst>
              <a:path w="25400" h="443992">
                <a:moveTo>
                  <a:pt x="6350" y="6350"/>
                </a:moveTo>
                <a:lnTo>
                  <a:pt x="6350" y="43764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980948"/>
            <a:ext cx="25400" cy="1339341"/>
          </a:xfrm>
          <a:custGeom>
            <a:avLst/>
            <a:gdLst>
              <a:gd name="connsiteX0" fmla="*/ 6350 w 25400"/>
              <a:gd name="connsiteY0" fmla="*/ 6350 h 1339341"/>
              <a:gd name="connsiteX1" fmla="*/ 6350 w 25400"/>
              <a:gd name="connsiteY1" fmla="*/ 1332991 h 1339341"/>
            </a:gdLst>
            <a:ahLst/>
            <a:cxnLst>
              <a:cxn ang="0">
                <a:pos x="connsiteX0" y="connsiteY0"/>
              </a:cxn>
              <a:cxn ang="1">
                <a:pos x="connsiteX1" y="connsiteY1"/>
              </a:cxn>
            </a:cxnLst>
            <a:rect l="l" t="t" r="r" b="b"/>
            <a:pathLst>
              <a:path w="25400" h="1339341">
                <a:moveTo>
                  <a:pt x="6350" y="6350"/>
                </a:moveTo>
                <a:lnTo>
                  <a:pt x="6350" y="133299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189224"/>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433575"/>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365500"/>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360420"/>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422142"/>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374644"/>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370326"/>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4290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816727" y="1352296"/>
            <a:ext cx="3188970" cy="563880"/>
          </a:xfrm>
          <a:custGeom>
            <a:avLst/>
            <a:gdLst>
              <a:gd name="connsiteX0" fmla="*/ 38100 w 3188970"/>
              <a:gd name="connsiteY0" fmla="*/ 38100 h 563880"/>
              <a:gd name="connsiteX1" fmla="*/ 38100 w 3188970"/>
              <a:gd name="connsiteY1" fmla="*/ 525780 h 563880"/>
              <a:gd name="connsiteX2" fmla="*/ 3150870 w 3188970"/>
              <a:gd name="connsiteY2" fmla="*/ 525780 h 563880"/>
              <a:gd name="connsiteX3" fmla="*/ 3150870 w 3188970"/>
              <a:gd name="connsiteY3" fmla="*/ 38100 h 563880"/>
              <a:gd name="connsiteX4" fmla="*/ 38100 w 3188970"/>
              <a:gd name="connsiteY4" fmla="*/ 38100 h 5638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88970" h="563880">
                <a:moveTo>
                  <a:pt x="38100" y="38100"/>
                </a:moveTo>
                <a:lnTo>
                  <a:pt x="38100" y="525780"/>
                </a:lnTo>
                <a:lnTo>
                  <a:pt x="3150870" y="525780"/>
                </a:lnTo>
                <a:lnTo>
                  <a:pt x="3150870"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015682"/>
            <a:ext cx="195453" cy="2188845"/>
          </a:xfrm>
          <a:custGeom>
            <a:avLst/>
            <a:gdLst>
              <a:gd name="connsiteX0" fmla="*/ 181165 w 195453"/>
              <a:gd name="connsiteY0" fmla="*/ 14287 h 2188845"/>
              <a:gd name="connsiteX1" fmla="*/ 97345 w 195453"/>
              <a:gd name="connsiteY1" fmla="*/ 194119 h 2188845"/>
              <a:gd name="connsiteX2" fmla="*/ 97345 w 195453"/>
              <a:gd name="connsiteY2" fmla="*/ 914209 h 2188845"/>
              <a:gd name="connsiteX3" fmla="*/ 14287 w 195453"/>
              <a:gd name="connsiteY3" fmla="*/ 1094803 h 2188845"/>
              <a:gd name="connsiteX4" fmla="*/ 97345 w 195453"/>
              <a:gd name="connsiteY4" fmla="*/ 1274635 h 2188845"/>
              <a:gd name="connsiteX5" fmla="*/ 97345 w 195453"/>
              <a:gd name="connsiteY5" fmla="*/ 1994725 h 2188845"/>
              <a:gd name="connsiteX6" fmla="*/ 181165 w 195453"/>
              <a:gd name="connsiteY6" fmla="*/ 2174557 h 218884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8845">
                <a:moveTo>
                  <a:pt x="181165" y="14287"/>
                </a:moveTo>
                <a:cubicBezTo>
                  <a:pt x="134683" y="14287"/>
                  <a:pt x="97345" y="95059"/>
                  <a:pt x="97345" y="194119"/>
                </a:cubicBezTo>
                <a:lnTo>
                  <a:pt x="97345" y="914209"/>
                </a:lnTo>
                <a:cubicBezTo>
                  <a:pt x="97345" y="1014031"/>
                  <a:pt x="60007" y="1094803"/>
                  <a:pt x="14287" y="1094803"/>
                </a:cubicBezTo>
                <a:cubicBezTo>
                  <a:pt x="60007" y="1094803"/>
                  <a:pt x="97345" y="1175575"/>
                  <a:pt x="97345" y="1274635"/>
                </a:cubicBezTo>
                <a:lnTo>
                  <a:pt x="97345" y="1994725"/>
                </a:lnTo>
                <a:cubicBezTo>
                  <a:pt x="97345" y="2094547"/>
                  <a:pt x="134683" y="2174557"/>
                  <a:pt x="181165" y="2174557"/>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58622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91922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939800"/>
            <a:ext cx="114300" cy="2692400"/>
          </a:xfrm>
          <a:prstGeom prst="rect">
            <a:avLst/>
          </a:prstGeom>
          <a:noFill/>
        </p:spPr>
      </p:pic>
      <p:sp>
        <p:nvSpPr>
          <p:cNvPr id="2" name="TextBox 1"/>
          <p:cNvSpPr txBox="1"/>
          <p:nvPr/>
        </p:nvSpPr>
        <p:spPr>
          <a:xfrm>
            <a:off x="2082800" y="698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698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1968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1968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5621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562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0795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2893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2893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5621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5748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28575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2893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6731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0795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4478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1750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1384300" y="4762500"/>
            <a:ext cx="6434454" cy="1354217"/>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片偏移</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(13</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指出：较长的分组在分片后</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36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某片在原分组中的相对位置。</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37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片偏移以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个字节为偏移单位。</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3454400" y="10795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9" name="页脚占位符 58"/>
          <p:cNvSpPr>
            <a:spLocks noGrp="1"/>
          </p:cNvSpPr>
          <p:nvPr>
            <p:ph type="ftr" sz="quarter" idx="11"/>
          </p:nvPr>
        </p:nvSpPr>
        <p:spPr/>
        <p:txBody>
          <a:bodyPr/>
          <a:lstStyle/>
          <a:p>
            <a:r>
              <a:rPr lang="zh-CN" altLang="en-US" smtClean="0"/>
              <a:t>计算机科学与技术学院</a:t>
            </a:r>
            <a:endParaRPr lang="en-US"/>
          </a:p>
        </p:txBody>
      </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ChangeArrowheads="1"/>
          </p:cNvSpPr>
          <p:nvPr/>
        </p:nvSpPr>
        <p:spPr bwMode="auto">
          <a:xfrm>
            <a:off x="2757744" y="1781951"/>
            <a:ext cx="4817344" cy="460975"/>
          </a:xfrm>
          <a:prstGeom prst="rect">
            <a:avLst/>
          </a:prstGeom>
          <a:solidFill>
            <a:srgbClr val="DDDDDD"/>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3" name="Text Box 5"/>
          <p:cNvSpPr txBox="1">
            <a:spLocks noChangeArrowheads="1"/>
          </p:cNvSpPr>
          <p:nvPr/>
        </p:nvSpPr>
        <p:spPr bwMode="auto">
          <a:xfrm>
            <a:off x="569912" y="5362399"/>
            <a:ext cx="1775709" cy="1015293"/>
          </a:xfrm>
          <a:prstGeom prst="rect">
            <a:avLst/>
          </a:prstGeom>
          <a:noFill/>
          <a:ln w="9525">
            <a:noFill/>
            <a:miter lim="800000"/>
          </a:ln>
        </p:spPr>
        <p:txBody>
          <a:bodyPr wrap="none" lIns="91074" tIns="45537" rIns="91074" bIns="45537">
            <a:spAutoFit/>
          </a:bodyPr>
          <a:lstStyle/>
          <a:p>
            <a:r>
              <a:rPr kumimoji="1" lang="zh-CN" altLang="en-US" sz="2000" dirty="0" smtClean="0">
                <a:solidFill>
                  <a:srgbClr val="333399"/>
                </a:solidFill>
                <a:latin typeface="Arial" panose="020B0604020202020204" pitchFamily="34" charset="0"/>
                <a:ea typeface="黑体" panose="02010609060101010101" pitchFamily="2" charset="-122"/>
              </a:rPr>
              <a:t>标识</a:t>
            </a:r>
            <a:r>
              <a:rPr kumimoji="1" lang="en-US" altLang="zh-CN" sz="2000" dirty="0" smtClean="0">
                <a:solidFill>
                  <a:srgbClr val="333399"/>
                </a:solidFill>
                <a:latin typeface="Arial" panose="020B0604020202020204" pitchFamily="34" charset="0"/>
                <a:ea typeface="黑体" panose="02010609060101010101" pitchFamily="2" charset="-122"/>
              </a:rPr>
              <a:t>=12345</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en-US" altLang="zh-CN" sz="2000" dirty="0" smtClean="0">
                <a:solidFill>
                  <a:srgbClr val="333399"/>
                </a:solidFill>
                <a:latin typeface="Arial" panose="020B0604020202020204" pitchFamily="34" charset="0"/>
                <a:ea typeface="黑体" panose="02010609060101010101" pitchFamily="2" charset="-122"/>
              </a:rPr>
              <a:t>MF=1, DF=0</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zh-CN" altLang="en-US" sz="2000" dirty="0" smtClean="0">
                <a:solidFill>
                  <a:srgbClr val="333399"/>
                </a:solidFill>
                <a:latin typeface="Arial" panose="020B0604020202020204" pitchFamily="34" charset="0"/>
                <a:ea typeface="黑体" panose="02010609060101010101" pitchFamily="2" charset="-122"/>
              </a:rPr>
              <a:t>偏移 </a:t>
            </a:r>
            <a:r>
              <a:rPr kumimoji="1" lang="en-US" altLang="zh-CN" sz="2000" dirty="0">
                <a:solidFill>
                  <a:srgbClr val="333399"/>
                </a:solidFill>
                <a:latin typeface="Arial" panose="020B0604020202020204" pitchFamily="34" charset="0"/>
                <a:ea typeface="黑体" panose="02010609060101010101" pitchFamily="2" charset="-122"/>
              </a:rPr>
              <a:t>= 0/8 = 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44" name="Rectangle 6"/>
          <p:cNvSpPr>
            <a:spLocks noChangeArrowheads="1"/>
          </p:cNvSpPr>
          <p:nvPr/>
        </p:nvSpPr>
        <p:spPr bwMode="auto">
          <a:xfrm>
            <a:off x="1882295" y="1781951"/>
            <a:ext cx="5692793" cy="460975"/>
          </a:xfrm>
          <a:prstGeom prst="rect">
            <a:avLst/>
          </a:prstGeom>
          <a:solidFill>
            <a:srgbClr val="CCECFF"/>
          </a:solidFill>
          <a:ln w="1905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5" name="Line 7"/>
          <p:cNvSpPr>
            <a:spLocks noChangeShapeType="1"/>
          </p:cNvSpPr>
          <p:nvPr/>
        </p:nvSpPr>
        <p:spPr bwMode="auto">
          <a:xfrm>
            <a:off x="2933467"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46" name="Line 8"/>
          <p:cNvSpPr>
            <a:spLocks noChangeShapeType="1"/>
          </p:cNvSpPr>
          <p:nvPr/>
        </p:nvSpPr>
        <p:spPr bwMode="auto">
          <a:xfrm>
            <a:off x="3109189"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47" name="Line 9"/>
          <p:cNvSpPr>
            <a:spLocks noChangeShapeType="1"/>
          </p:cNvSpPr>
          <p:nvPr/>
        </p:nvSpPr>
        <p:spPr bwMode="auto">
          <a:xfrm>
            <a:off x="3284913"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48" name="Line 10"/>
          <p:cNvSpPr>
            <a:spLocks noChangeShapeType="1"/>
          </p:cNvSpPr>
          <p:nvPr/>
        </p:nvSpPr>
        <p:spPr bwMode="auto">
          <a:xfrm>
            <a:off x="7399364"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49" name="Rectangle 11"/>
          <p:cNvSpPr>
            <a:spLocks noChangeArrowheads="1"/>
          </p:cNvSpPr>
          <p:nvPr/>
        </p:nvSpPr>
        <p:spPr bwMode="auto">
          <a:xfrm>
            <a:off x="1008430" y="3723728"/>
            <a:ext cx="1749314" cy="460975"/>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50" name="Line 12"/>
          <p:cNvSpPr>
            <a:spLocks noChangeShapeType="1"/>
          </p:cNvSpPr>
          <p:nvPr/>
        </p:nvSpPr>
        <p:spPr bwMode="auto">
          <a:xfrm>
            <a:off x="1182569"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1" name="Line 13"/>
          <p:cNvSpPr>
            <a:spLocks noChangeShapeType="1"/>
          </p:cNvSpPr>
          <p:nvPr/>
        </p:nvSpPr>
        <p:spPr bwMode="auto">
          <a:xfrm>
            <a:off x="1358291"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2" name="Line 14"/>
          <p:cNvSpPr>
            <a:spLocks noChangeShapeType="1"/>
          </p:cNvSpPr>
          <p:nvPr/>
        </p:nvSpPr>
        <p:spPr bwMode="auto">
          <a:xfrm>
            <a:off x="1534015"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3" name="Line 15"/>
          <p:cNvSpPr>
            <a:spLocks noChangeShapeType="1"/>
          </p:cNvSpPr>
          <p:nvPr/>
        </p:nvSpPr>
        <p:spPr bwMode="auto">
          <a:xfrm>
            <a:off x="2582021"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4" name="Text Box 16"/>
          <p:cNvSpPr txBox="1">
            <a:spLocks noChangeArrowheads="1"/>
          </p:cNvSpPr>
          <p:nvPr/>
        </p:nvSpPr>
        <p:spPr bwMode="auto">
          <a:xfrm>
            <a:off x="7607300" y="1440382"/>
            <a:ext cx="1913466" cy="1015293"/>
          </a:xfrm>
          <a:prstGeom prst="rect">
            <a:avLst/>
          </a:prstGeom>
          <a:noFill/>
          <a:ln w="9525">
            <a:noFill/>
            <a:miter lim="800000"/>
          </a:ln>
        </p:spPr>
        <p:txBody>
          <a:bodyPr wrap="square" lIns="91074" tIns="45537" rIns="91074" bIns="45537">
            <a:spAutoFit/>
          </a:bodyPr>
          <a:lstStyle/>
          <a:p>
            <a:r>
              <a:rPr kumimoji="1" lang="zh-CN" altLang="en-US" sz="2000" dirty="0" smtClean="0">
                <a:solidFill>
                  <a:srgbClr val="333399"/>
                </a:solidFill>
                <a:latin typeface="Arial" panose="020B0604020202020204" pitchFamily="34" charset="0"/>
                <a:ea typeface="黑体" panose="02010609060101010101" pitchFamily="2" charset="-122"/>
              </a:rPr>
              <a:t>标识</a:t>
            </a:r>
            <a:r>
              <a:rPr kumimoji="1" lang="en-US" altLang="zh-CN" sz="2000" dirty="0" smtClean="0">
                <a:solidFill>
                  <a:srgbClr val="333399"/>
                </a:solidFill>
                <a:latin typeface="Arial" panose="020B0604020202020204" pitchFamily="34" charset="0"/>
                <a:ea typeface="黑体" panose="02010609060101010101" pitchFamily="2" charset="-122"/>
              </a:rPr>
              <a:t>=12345</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en-US" altLang="zh-CN" sz="2000" dirty="0" smtClean="0">
                <a:solidFill>
                  <a:srgbClr val="333399"/>
                </a:solidFill>
                <a:latin typeface="Arial" panose="020B0604020202020204" pitchFamily="34" charset="0"/>
                <a:ea typeface="黑体" panose="02010609060101010101" pitchFamily="2" charset="-122"/>
              </a:rPr>
              <a:t>MF=0, DF=0</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zh-CN" altLang="en-US" sz="2000" dirty="0" smtClean="0">
                <a:solidFill>
                  <a:srgbClr val="333399"/>
                </a:solidFill>
                <a:latin typeface="Arial" panose="020B0604020202020204" pitchFamily="34" charset="0"/>
                <a:ea typeface="黑体" panose="02010609060101010101" pitchFamily="2" charset="-122"/>
              </a:rPr>
              <a:t>偏移 </a:t>
            </a:r>
            <a:r>
              <a:rPr kumimoji="1" lang="en-US" altLang="zh-CN" sz="2000" dirty="0">
                <a:solidFill>
                  <a:srgbClr val="333399"/>
                </a:solidFill>
                <a:latin typeface="Arial" panose="020B0604020202020204" pitchFamily="34" charset="0"/>
                <a:ea typeface="黑体" panose="02010609060101010101" pitchFamily="2" charset="-122"/>
              </a:rPr>
              <a:t>= </a:t>
            </a:r>
            <a:r>
              <a:rPr kumimoji="1" lang="en-US" altLang="zh-CN" sz="2000" dirty="0" smtClean="0">
                <a:solidFill>
                  <a:srgbClr val="333399"/>
                </a:solidFill>
                <a:latin typeface="Arial" panose="020B0604020202020204" pitchFamily="34" charset="0"/>
                <a:ea typeface="黑体" panose="02010609060101010101" pitchFamily="2" charset="-122"/>
              </a:rPr>
              <a:t>0/8=0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55" name="Text Box 17"/>
          <p:cNvSpPr txBox="1">
            <a:spLocks noChangeArrowheads="1"/>
          </p:cNvSpPr>
          <p:nvPr/>
        </p:nvSpPr>
        <p:spPr bwMode="auto">
          <a:xfrm>
            <a:off x="3284913" y="5362399"/>
            <a:ext cx="2489045" cy="1015293"/>
          </a:xfrm>
          <a:prstGeom prst="rect">
            <a:avLst/>
          </a:prstGeom>
          <a:noFill/>
          <a:ln w="9525">
            <a:noFill/>
            <a:miter lim="800000"/>
          </a:ln>
        </p:spPr>
        <p:txBody>
          <a:bodyPr wrap="none" lIns="91074" tIns="45537" rIns="91074" bIns="45537">
            <a:spAutoFit/>
          </a:bodyPr>
          <a:lstStyle/>
          <a:p>
            <a:r>
              <a:rPr kumimoji="1" lang="zh-CN" altLang="en-US" sz="2000" dirty="0" smtClean="0">
                <a:solidFill>
                  <a:srgbClr val="333399"/>
                </a:solidFill>
                <a:latin typeface="Arial" panose="020B0604020202020204" pitchFamily="34" charset="0"/>
                <a:ea typeface="黑体" panose="02010609060101010101" pitchFamily="2" charset="-122"/>
              </a:rPr>
              <a:t>标识</a:t>
            </a:r>
            <a:r>
              <a:rPr kumimoji="1" lang="en-US" altLang="zh-CN" sz="2000" dirty="0" smtClean="0">
                <a:solidFill>
                  <a:srgbClr val="333399"/>
                </a:solidFill>
                <a:latin typeface="Arial" panose="020B0604020202020204" pitchFamily="34" charset="0"/>
                <a:ea typeface="黑体" panose="02010609060101010101" pitchFamily="2" charset="-122"/>
              </a:rPr>
              <a:t>=12345</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en-US" altLang="zh-CN" sz="2000" dirty="0" smtClean="0">
                <a:solidFill>
                  <a:srgbClr val="333399"/>
                </a:solidFill>
                <a:latin typeface="Arial" panose="020B0604020202020204" pitchFamily="34" charset="0"/>
                <a:ea typeface="黑体" panose="02010609060101010101" pitchFamily="2" charset="-122"/>
              </a:rPr>
              <a:t>MF=1, DF=0</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zh-CN" altLang="en-US" sz="2000" dirty="0" smtClean="0">
                <a:solidFill>
                  <a:srgbClr val="333399"/>
                </a:solidFill>
                <a:latin typeface="Arial" panose="020B0604020202020204" pitchFamily="34" charset="0"/>
                <a:ea typeface="黑体" panose="02010609060101010101" pitchFamily="2" charset="-122"/>
              </a:rPr>
              <a:t>偏移 </a:t>
            </a:r>
            <a:r>
              <a:rPr kumimoji="1" lang="en-US" altLang="zh-CN" sz="2000" dirty="0">
                <a:solidFill>
                  <a:srgbClr val="333399"/>
                </a:solidFill>
                <a:latin typeface="Arial" panose="020B0604020202020204" pitchFamily="34" charset="0"/>
                <a:ea typeface="黑体" panose="02010609060101010101" pitchFamily="2" charset="-122"/>
              </a:rPr>
              <a:t>= </a:t>
            </a:r>
            <a:r>
              <a:rPr kumimoji="1" lang="en-US" altLang="zh-CN" sz="2000" dirty="0" smtClean="0">
                <a:solidFill>
                  <a:srgbClr val="333399"/>
                </a:solidFill>
                <a:latin typeface="Arial" panose="020B0604020202020204" pitchFamily="34" charset="0"/>
                <a:ea typeface="黑体" panose="02010609060101010101" pitchFamily="2" charset="-122"/>
              </a:rPr>
              <a:t>1480/8 </a:t>
            </a:r>
            <a:r>
              <a:rPr kumimoji="1" lang="en-US" altLang="zh-CN" sz="2000" dirty="0">
                <a:solidFill>
                  <a:srgbClr val="333399"/>
                </a:solidFill>
                <a:latin typeface="Arial" panose="020B0604020202020204" pitchFamily="34" charset="0"/>
                <a:ea typeface="黑体" panose="02010609060101010101" pitchFamily="2" charset="-122"/>
              </a:rPr>
              <a:t>= </a:t>
            </a:r>
            <a:r>
              <a:rPr kumimoji="1" lang="en-US" altLang="zh-CN" sz="2000" dirty="0" smtClean="0">
                <a:solidFill>
                  <a:srgbClr val="333399"/>
                </a:solidFill>
                <a:latin typeface="Arial" panose="020B0604020202020204" pitchFamily="34" charset="0"/>
                <a:ea typeface="黑体" panose="02010609060101010101" pitchFamily="2" charset="-122"/>
              </a:rPr>
              <a:t>185</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56" name="Text Box 18"/>
          <p:cNvSpPr txBox="1">
            <a:spLocks noChangeArrowheads="1"/>
          </p:cNvSpPr>
          <p:nvPr/>
        </p:nvSpPr>
        <p:spPr bwMode="auto">
          <a:xfrm>
            <a:off x="6346610" y="5362399"/>
            <a:ext cx="2489045" cy="1015293"/>
          </a:xfrm>
          <a:prstGeom prst="rect">
            <a:avLst/>
          </a:prstGeom>
          <a:noFill/>
          <a:ln w="9525">
            <a:noFill/>
            <a:miter lim="800000"/>
          </a:ln>
        </p:spPr>
        <p:txBody>
          <a:bodyPr wrap="none" lIns="91074" tIns="45537" rIns="91074" bIns="45537">
            <a:spAutoFit/>
          </a:bodyPr>
          <a:lstStyle/>
          <a:p>
            <a:r>
              <a:rPr kumimoji="1" lang="zh-CN" altLang="en-US" sz="2000" dirty="0" smtClean="0">
                <a:solidFill>
                  <a:srgbClr val="333399"/>
                </a:solidFill>
                <a:latin typeface="Arial" panose="020B0604020202020204" pitchFamily="34" charset="0"/>
                <a:ea typeface="黑体" panose="02010609060101010101" pitchFamily="2" charset="-122"/>
              </a:rPr>
              <a:t>标识</a:t>
            </a:r>
            <a:r>
              <a:rPr kumimoji="1" lang="en-US" altLang="zh-CN" sz="2000" dirty="0" smtClean="0">
                <a:solidFill>
                  <a:srgbClr val="333399"/>
                </a:solidFill>
                <a:latin typeface="Arial" panose="020B0604020202020204" pitchFamily="34" charset="0"/>
                <a:ea typeface="黑体" panose="02010609060101010101" pitchFamily="2" charset="-122"/>
              </a:rPr>
              <a:t>=12345</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en-US" altLang="zh-CN" sz="2000" dirty="0" smtClean="0">
                <a:solidFill>
                  <a:srgbClr val="333399"/>
                </a:solidFill>
                <a:latin typeface="Arial" panose="020B0604020202020204" pitchFamily="34" charset="0"/>
                <a:ea typeface="黑体" panose="02010609060101010101" pitchFamily="2" charset="-122"/>
              </a:rPr>
              <a:t>MF=0, DF=0</a:t>
            </a:r>
            <a:endParaRPr kumimoji="1" lang="en-US" altLang="zh-CN" sz="2000" dirty="0" smtClean="0">
              <a:solidFill>
                <a:srgbClr val="333399"/>
              </a:solidFill>
              <a:latin typeface="Arial" panose="020B0604020202020204" pitchFamily="34" charset="0"/>
              <a:ea typeface="黑体" panose="02010609060101010101" pitchFamily="2" charset="-122"/>
            </a:endParaRPr>
          </a:p>
          <a:p>
            <a:r>
              <a:rPr kumimoji="1" lang="zh-CN" altLang="en-US" sz="2000" dirty="0" smtClean="0">
                <a:solidFill>
                  <a:srgbClr val="333399"/>
                </a:solidFill>
                <a:latin typeface="Arial" panose="020B0604020202020204" pitchFamily="34" charset="0"/>
                <a:ea typeface="黑体" panose="02010609060101010101" pitchFamily="2" charset="-122"/>
              </a:rPr>
              <a:t>偏移 </a:t>
            </a:r>
            <a:r>
              <a:rPr kumimoji="1" lang="en-US" altLang="zh-CN" sz="2000" dirty="0">
                <a:solidFill>
                  <a:srgbClr val="333399"/>
                </a:solidFill>
                <a:latin typeface="Arial" panose="020B0604020202020204" pitchFamily="34" charset="0"/>
                <a:ea typeface="黑体" panose="02010609060101010101" pitchFamily="2" charset="-122"/>
              </a:rPr>
              <a:t>= </a:t>
            </a:r>
            <a:r>
              <a:rPr kumimoji="1" lang="en-US" altLang="zh-CN" sz="2000" dirty="0" smtClean="0">
                <a:solidFill>
                  <a:srgbClr val="333399"/>
                </a:solidFill>
                <a:latin typeface="Arial" panose="020B0604020202020204" pitchFamily="34" charset="0"/>
                <a:ea typeface="黑体" panose="02010609060101010101" pitchFamily="2" charset="-122"/>
              </a:rPr>
              <a:t>2960/8 </a:t>
            </a:r>
            <a:r>
              <a:rPr kumimoji="1" lang="en-US" altLang="zh-CN" sz="2000" dirty="0">
                <a:solidFill>
                  <a:srgbClr val="333399"/>
                </a:solidFill>
                <a:latin typeface="Arial" panose="020B0604020202020204" pitchFamily="34" charset="0"/>
                <a:ea typeface="黑体" panose="02010609060101010101" pitchFamily="2" charset="-122"/>
              </a:rPr>
              <a:t>= </a:t>
            </a:r>
            <a:r>
              <a:rPr kumimoji="1" lang="en-US" altLang="zh-CN" sz="2000" dirty="0" smtClean="0">
                <a:solidFill>
                  <a:srgbClr val="333399"/>
                </a:solidFill>
                <a:latin typeface="Arial" panose="020B0604020202020204" pitchFamily="34" charset="0"/>
                <a:ea typeface="黑体" panose="02010609060101010101" pitchFamily="2" charset="-122"/>
              </a:rPr>
              <a:t>370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57" name="Line 19"/>
          <p:cNvSpPr>
            <a:spLocks noChangeShapeType="1"/>
          </p:cNvSpPr>
          <p:nvPr/>
        </p:nvSpPr>
        <p:spPr bwMode="auto">
          <a:xfrm flipV="1">
            <a:off x="7472186" y="2242926"/>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58" name="Line 20"/>
          <p:cNvSpPr>
            <a:spLocks noChangeShapeType="1"/>
          </p:cNvSpPr>
          <p:nvPr/>
        </p:nvSpPr>
        <p:spPr bwMode="auto">
          <a:xfrm flipV="1">
            <a:off x="2841648" y="2242926"/>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59" name="Line 21"/>
          <p:cNvSpPr>
            <a:spLocks noChangeShapeType="1"/>
          </p:cNvSpPr>
          <p:nvPr/>
        </p:nvSpPr>
        <p:spPr bwMode="auto">
          <a:xfrm flipV="1">
            <a:off x="2670674"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60" name="Line 22"/>
          <p:cNvSpPr>
            <a:spLocks noChangeShapeType="1"/>
          </p:cNvSpPr>
          <p:nvPr/>
        </p:nvSpPr>
        <p:spPr bwMode="auto">
          <a:xfrm flipV="1">
            <a:off x="4158779"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61" name="Line 23"/>
          <p:cNvSpPr>
            <a:spLocks noChangeShapeType="1"/>
          </p:cNvSpPr>
          <p:nvPr/>
        </p:nvSpPr>
        <p:spPr bwMode="auto">
          <a:xfrm flipV="1">
            <a:off x="5735537"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62" name="Line 24"/>
          <p:cNvSpPr>
            <a:spLocks noChangeShapeType="1"/>
          </p:cNvSpPr>
          <p:nvPr/>
        </p:nvSpPr>
        <p:spPr bwMode="auto">
          <a:xfrm flipV="1">
            <a:off x="7296464"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63" name="Line 25"/>
          <p:cNvSpPr>
            <a:spLocks noChangeShapeType="1"/>
          </p:cNvSpPr>
          <p:nvPr/>
        </p:nvSpPr>
        <p:spPr bwMode="auto">
          <a:xfrm flipV="1">
            <a:off x="8450536"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064" name="Text Box 26"/>
          <p:cNvSpPr txBox="1">
            <a:spLocks noChangeArrowheads="1"/>
          </p:cNvSpPr>
          <p:nvPr/>
        </p:nvSpPr>
        <p:spPr bwMode="auto">
          <a:xfrm>
            <a:off x="3772504" y="4459393"/>
            <a:ext cx="754596" cy="399740"/>
          </a:xfrm>
          <a:prstGeom prst="rect">
            <a:avLst/>
          </a:prstGeom>
          <a:no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1480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65" name="Text Box 27"/>
          <p:cNvSpPr txBox="1">
            <a:spLocks noChangeArrowheads="1"/>
          </p:cNvSpPr>
          <p:nvPr/>
        </p:nvSpPr>
        <p:spPr bwMode="auto">
          <a:xfrm>
            <a:off x="6924437" y="4459393"/>
            <a:ext cx="754596" cy="399740"/>
          </a:xfrm>
          <a:prstGeom prst="rect">
            <a:avLst/>
          </a:prstGeom>
          <a:no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2960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66" name="Text Box 28"/>
          <p:cNvSpPr txBox="1">
            <a:spLocks noChangeArrowheads="1"/>
          </p:cNvSpPr>
          <p:nvPr/>
        </p:nvSpPr>
        <p:spPr bwMode="auto">
          <a:xfrm>
            <a:off x="8064262" y="4437292"/>
            <a:ext cx="75459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3799</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67" name="Text Box 29"/>
          <p:cNvSpPr txBox="1">
            <a:spLocks noChangeArrowheads="1"/>
          </p:cNvSpPr>
          <p:nvPr/>
        </p:nvSpPr>
        <p:spPr bwMode="auto">
          <a:xfrm>
            <a:off x="5346097" y="4437292"/>
            <a:ext cx="754596" cy="399740"/>
          </a:xfrm>
          <a:prstGeom prst="rect">
            <a:avLst/>
          </a:prstGeom>
          <a:no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2959</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68" name="Text Box 30"/>
          <p:cNvSpPr txBox="1">
            <a:spLocks noChangeArrowheads="1"/>
          </p:cNvSpPr>
          <p:nvPr/>
        </p:nvSpPr>
        <p:spPr bwMode="auto">
          <a:xfrm>
            <a:off x="2284400" y="4437292"/>
            <a:ext cx="754596" cy="399740"/>
          </a:xfrm>
          <a:prstGeom prst="rect">
            <a:avLst/>
          </a:prstGeom>
          <a:no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1479</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69" name="Text Box 31"/>
          <p:cNvSpPr txBox="1">
            <a:spLocks noChangeArrowheads="1"/>
          </p:cNvSpPr>
          <p:nvPr/>
        </p:nvSpPr>
        <p:spPr bwMode="auto">
          <a:xfrm>
            <a:off x="7100160" y="2495515"/>
            <a:ext cx="754596" cy="399740"/>
          </a:xfrm>
          <a:prstGeom prst="rect">
            <a:avLst/>
          </a:prstGeom>
          <a:solidFill>
            <a:schemeClr val="bg1"/>
          </a:solid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3799</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70" name="Text Box 32"/>
          <p:cNvSpPr txBox="1">
            <a:spLocks noChangeArrowheads="1"/>
          </p:cNvSpPr>
          <p:nvPr/>
        </p:nvSpPr>
        <p:spPr bwMode="auto">
          <a:xfrm>
            <a:off x="555482" y="1603560"/>
            <a:ext cx="1209849"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需分片的</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数据报</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7071" name="Rectangle 76"/>
          <p:cNvSpPr>
            <a:spLocks noChangeArrowheads="1"/>
          </p:cNvSpPr>
          <p:nvPr/>
        </p:nvSpPr>
        <p:spPr bwMode="auto">
          <a:xfrm>
            <a:off x="1902875" y="1799316"/>
            <a:ext cx="851703" cy="405721"/>
          </a:xfrm>
          <a:prstGeom prst="rect">
            <a:avLst/>
          </a:prstGeom>
          <a:solidFill>
            <a:srgbClr val="FFC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72" name="Text Box 33"/>
          <p:cNvSpPr txBox="1">
            <a:spLocks noChangeArrowheads="1"/>
          </p:cNvSpPr>
          <p:nvPr/>
        </p:nvSpPr>
        <p:spPr bwMode="auto">
          <a:xfrm>
            <a:off x="832706" y="4920368"/>
            <a:ext cx="14230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数据报片 </a:t>
            </a:r>
            <a:r>
              <a:rPr kumimoji="1" lang="en-US" altLang="zh-CN" sz="2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73" name="Text Box 34"/>
          <p:cNvSpPr txBox="1">
            <a:spLocks noChangeArrowheads="1"/>
          </p:cNvSpPr>
          <p:nvPr/>
        </p:nvSpPr>
        <p:spPr bwMode="auto">
          <a:xfrm>
            <a:off x="1974114" y="1734591"/>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7074" name="Line 35"/>
          <p:cNvSpPr>
            <a:spLocks noChangeShapeType="1"/>
          </p:cNvSpPr>
          <p:nvPr/>
        </p:nvSpPr>
        <p:spPr bwMode="auto">
          <a:xfrm>
            <a:off x="2757743"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75" name="Rectangle 36"/>
          <p:cNvSpPr>
            <a:spLocks noChangeArrowheads="1"/>
          </p:cNvSpPr>
          <p:nvPr/>
        </p:nvSpPr>
        <p:spPr bwMode="auto">
          <a:xfrm>
            <a:off x="132980" y="3723728"/>
            <a:ext cx="875449" cy="460975"/>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76" name="Line 37"/>
          <p:cNvSpPr>
            <a:spLocks noChangeShapeType="1"/>
          </p:cNvSpPr>
          <p:nvPr/>
        </p:nvSpPr>
        <p:spPr bwMode="auto">
          <a:xfrm>
            <a:off x="4510225"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77" name="Line 38"/>
          <p:cNvSpPr>
            <a:spLocks noChangeShapeType="1"/>
          </p:cNvSpPr>
          <p:nvPr/>
        </p:nvSpPr>
        <p:spPr bwMode="auto">
          <a:xfrm>
            <a:off x="6261123"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78" name="Line 39"/>
          <p:cNvSpPr>
            <a:spLocks noChangeShapeType="1"/>
          </p:cNvSpPr>
          <p:nvPr/>
        </p:nvSpPr>
        <p:spPr bwMode="auto">
          <a:xfrm flipV="1">
            <a:off x="1008430" y="2242926"/>
            <a:ext cx="1749314"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79" name="Line 40"/>
          <p:cNvSpPr>
            <a:spLocks noChangeShapeType="1"/>
          </p:cNvSpPr>
          <p:nvPr/>
        </p:nvSpPr>
        <p:spPr bwMode="auto">
          <a:xfrm flipV="1">
            <a:off x="2757744" y="2242926"/>
            <a:ext cx="1752481"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80" name="Rectangle 41"/>
          <p:cNvSpPr>
            <a:spLocks noChangeArrowheads="1"/>
          </p:cNvSpPr>
          <p:nvPr/>
        </p:nvSpPr>
        <p:spPr bwMode="auto">
          <a:xfrm>
            <a:off x="4073292" y="3723728"/>
            <a:ext cx="1749314" cy="460975"/>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81" name="Line 42"/>
          <p:cNvSpPr>
            <a:spLocks noChangeShapeType="1"/>
          </p:cNvSpPr>
          <p:nvPr/>
        </p:nvSpPr>
        <p:spPr bwMode="auto">
          <a:xfrm>
            <a:off x="4247432"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82" name="Line 43"/>
          <p:cNvSpPr>
            <a:spLocks noChangeShapeType="1"/>
          </p:cNvSpPr>
          <p:nvPr/>
        </p:nvSpPr>
        <p:spPr bwMode="auto">
          <a:xfrm>
            <a:off x="4421572"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83" name="Line 44"/>
          <p:cNvSpPr>
            <a:spLocks noChangeShapeType="1"/>
          </p:cNvSpPr>
          <p:nvPr/>
        </p:nvSpPr>
        <p:spPr bwMode="auto">
          <a:xfrm>
            <a:off x="4597294"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84" name="Line 45"/>
          <p:cNvSpPr>
            <a:spLocks noChangeShapeType="1"/>
          </p:cNvSpPr>
          <p:nvPr/>
        </p:nvSpPr>
        <p:spPr bwMode="auto">
          <a:xfrm>
            <a:off x="5646884"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85" name="Rectangle 46"/>
          <p:cNvSpPr>
            <a:spLocks noChangeArrowheads="1"/>
          </p:cNvSpPr>
          <p:nvPr/>
        </p:nvSpPr>
        <p:spPr bwMode="auto">
          <a:xfrm>
            <a:off x="3197843" y="3723728"/>
            <a:ext cx="875449" cy="460975"/>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86" name="Line 47"/>
          <p:cNvSpPr>
            <a:spLocks noChangeShapeType="1"/>
          </p:cNvSpPr>
          <p:nvPr/>
        </p:nvSpPr>
        <p:spPr bwMode="auto">
          <a:xfrm flipV="1">
            <a:off x="4073292" y="2242926"/>
            <a:ext cx="436933"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87" name="Line 48"/>
          <p:cNvSpPr>
            <a:spLocks noChangeShapeType="1"/>
          </p:cNvSpPr>
          <p:nvPr/>
        </p:nvSpPr>
        <p:spPr bwMode="auto">
          <a:xfrm flipV="1">
            <a:off x="5822606" y="2242926"/>
            <a:ext cx="438517"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88" name="Rectangle 49"/>
          <p:cNvSpPr>
            <a:spLocks noChangeArrowheads="1"/>
          </p:cNvSpPr>
          <p:nvPr/>
        </p:nvSpPr>
        <p:spPr bwMode="auto">
          <a:xfrm>
            <a:off x="7223642" y="3723728"/>
            <a:ext cx="1313965" cy="460975"/>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89" name="Line 50"/>
          <p:cNvSpPr>
            <a:spLocks noChangeShapeType="1"/>
          </p:cNvSpPr>
          <p:nvPr/>
        </p:nvSpPr>
        <p:spPr bwMode="auto">
          <a:xfrm>
            <a:off x="7399364"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90" name="Line 51"/>
          <p:cNvSpPr>
            <a:spLocks noChangeShapeType="1"/>
          </p:cNvSpPr>
          <p:nvPr/>
        </p:nvSpPr>
        <p:spPr bwMode="auto">
          <a:xfrm>
            <a:off x="7575087"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91" name="Line 52"/>
          <p:cNvSpPr>
            <a:spLocks noChangeShapeType="1"/>
          </p:cNvSpPr>
          <p:nvPr/>
        </p:nvSpPr>
        <p:spPr bwMode="auto">
          <a:xfrm>
            <a:off x="7750810"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92" name="Line 53"/>
          <p:cNvSpPr>
            <a:spLocks noChangeShapeType="1"/>
          </p:cNvSpPr>
          <p:nvPr/>
        </p:nvSpPr>
        <p:spPr bwMode="auto">
          <a:xfrm>
            <a:off x="8363466" y="3723728"/>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93" name="Rectangle 54"/>
          <p:cNvSpPr>
            <a:spLocks noChangeArrowheads="1"/>
          </p:cNvSpPr>
          <p:nvPr/>
        </p:nvSpPr>
        <p:spPr bwMode="auto">
          <a:xfrm>
            <a:off x="6349776" y="3723728"/>
            <a:ext cx="873866" cy="460975"/>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94" name="Line 55"/>
          <p:cNvSpPr>
            <a:spLocks noChangeShapeType="1"/>
          </p:cNvSpPr>
          <p:nvPr/>
        </p:nvSpPr>
        <p:spPr bwMode="auto">
          <a:xfrm flipH="1" flipV="1">
            <a:off x="7575087" y="2242926"/>
            <a:ext cx="962519"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95" name="Line 56"/>
          <p:cNvSpPr>
            <a:spLocks noChangeShapeType="1"/>
          </p:cNvSpPr>
          <p:nvPr/>
        </p:nvSpPr>
        <p:spPr bwMode="auto">
          <a:xfrm flipH="1" flipV="1">
            <a:off x="6261122" y="2242926"/>
            <a:ext cx="962519" cy="1480802"/>
          </a:xfrm>
          <a:prstGeom prst="line">
            <a:avLst/>
          </a:prstGeom>
          <a:noFill/>
          <a:ln w="9525">
            <a:solidFill>
              <a:schemeClr val="folHlink"/>
            </a:solidFill>
            <a:prstDash val="dash"/>
            <a:round/>
            <a:headEnd type="triangle" w="sm" len="med"/>
          </a:ln>
        </p:spPr>
        <p:txBody>
          <a:bodyPr lIns="91074" tIns="45537" rIns="91074" bIns="45537"/>
          <a:lstStyle/>
          <a:p>
            <a:endParaRPr lang="zh-CN" altLang="en-US" dirty="0">
              <a:ea typeface="黑体" panose="02010609060101010101" pitchFamily="2" charset="-122"/>
            </a:endParaRPr>
          </a:p>
        </p:txBody>
      </p:sp>
      <p:sp>
        <p:nvSpPr>
          <p:cNvPr id="87096" name="Line 57"/>
          <p:cNvSpPr>
            <a:spLocks noChangeShapeType="1"/>
          </p:cNvSpPr>
          <p:nvPr/>
        </p:nvSpPr>
        <p:spPr bwMode="auto">
          <a:xfrm>
            <a:off x="2741913" y="1557778"/>
            <a:ext cx="4815761" cy="0"/>
          </a:xfrm>
          <a:prstGeom prst="line">
            <a:avLst/>
          </a:prstGeom>
          <a:noFill/>
          <a:ln w="9525">
            <a:solidFill>
              <a:schemeClr val="tx1"/>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87097" name="Text Box 58"/>
          <p:cNvSpPr txBox="1">
            <a:spLocks noChangeArrowheads="1"/>
          </p:cNvSpPr>
          <p:nvPr/>
        </p:nvSpPr>
        <p:spPr bwMode="auto">
          <a:xfrm>
            <a:off x="3636359" y="1352550"/>
            <a:ext cx="2691023" cy="399740"/>
          </a:xfrm>
          <a:prstGeom prst="rect">
            <a:avLst/>
          </a:prstGeom>
          <a:solidFill>
            <a:schemeClr val="bg1"/>
          </a:solid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数据部分共 </a:t>
            </a:r>
            <a:r>
              <a:rPr kumimoji="1" lang="en-US" altLang="zh-CN" sz="2000" dirty="0">
                <a:solidFill>
                  <a:srgbClr val="333399"/>
                </a:solidFill>
                <a:latin typeface="Arial" panose="020B0604020202020204" pitchFamily="34" charset="0"/>
                <a:ea typeface="黑体" panose="02010609060101010101" pitchFamily="2" charset="-122"/>
              </a:rPr>
              <a:t>3800 </a:t>
            </a:r>
            <a:r>
              <a:rPr kumimoji="1" lang="zh-CN" altLang="en-US" sz="2000" dirty="0">
                <a:solidFill>
                  <a:srgbClr val="333399"/>
                </a:solidFill>
                <a:latin typeface="Arial" panose="020B0604020202020204" pitchFamily="34" charset="0"/>
                <a:ea typeface="黑体" panose="02010609060101010101" pitchFamily="2" charset="-122"/>
              </a:rPr>
              <a:t>字节</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7098" name="Text Box 59"/>
          <p:cNvSpPr txBox="1">
            <a:spLocks noChangeArrowheads="1"/>
          </p:cNvSpPr>
          <p:nvPr/>
        </p:nvSpPr>
        <p:spPr bwMode="auto">
          <a:xfrm>
            <a:off x="132980" y="3723728"/>
            <a:ext cx="9100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 </a:t>
            </a:r>
            <a:r>
              <a:rPr kumimoji="1" lang="en-US" altLang="zh-CN" sz="2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099" name="Text Box 60"/>
          <p:cNvSpPr txBox="1">
            <a:spLocks noChangeArrowheads="1"/>
          </p:cNvSpPr>
          <p:nvPr/>
        </p:nvSpPr>
        <p:spPr bwMode="auto">
          <a:xfrm>
            <a:off x="3167765" y="3723728"/>
            <a:ext cx="9100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 </a:t>
            </a:r>
            <a:r>
              <a:rPr kumimoji="1" lang="en-US" altLang="zh-CN" sz="2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0" name="Text Box 61"/>
          <p:cNvSpPr txBox="1">
            <a:spLocks noChangeArrowheads="1"/>
          </p:cNvSpPr>
          <p:nvPr/>
        </p:nvSpPr>
        <p:spPr bwMode="auto">
          <a:xfrm>
            <a:off x="6319696" y="3723728"/>
            <a:ext cx="9100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 </a:t>
            </a:r>
            <a:r>
              <a:rPr kumimoji="1" lang="en-US" altLang="zh-CN" sz="2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1" name="Line 62"/>
          <p:cNvSpPr>
            <a:spLocks noChangeShapeType="1"/>
          </p:cNvSpPr>
          <p:nvPr/>
        </p:nvSpPr>
        <p:spPr bwMode="auto">
          <a:xfrm flipV="1">
            <a:off x="1090750" y="4184703"/>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102" name="Text Box 63"/>
          <p:cNvSpPr txBox="1">
            <a:spLocks noChangeArrowheads="1"/>
          </p:cNvSpPr>
          <p:nvPr/>
        </p:nvSpPr>
        <p:spPr bwMode="auto">
          <a:xfrm>
            <a:off x="335615" y="4476759"/>
            <a:ext cx="9100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字节 </a:t>
            </a:r>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3" name="Text Box 64"/>
          <p:cNvSpPr txBox="1">
            <a:spLocks noChangeArrowheads="1"/>
          </p:cNvSpPr>
          <p:nvPr/>
        </p:nvSpPr>
        <p:spPr bwMode="auto">
          <a:xfrm>
            <a:off x="3837411" y="4915631"/>
            <a:ext cx="14230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数据报片 </a:t>
            </a:r>
            <a:r>
              <a:rPr kumimoji="1" lang="en-US" altLang="zh-CN" sz="2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4" name="Text Box 65"/>
          <p:cNvSpPr txBox="1">
            <a:spLocks noChangeArrowheads="1"/>
          </p:cNvSpPr>
          <p:nvPr/>
        </p:nvSpPr>
        <p:spPr bwMode="auto">
          <a:xfrm>
            <a:off x="6728134" y="4915631"/>
            <a:ext cx="14230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数据报片 </a:t>
            </a:r>
            <a:r>
              <a:rPr kumimoji="1" lang="en-US" altLang="zh-CN" sz="2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5" name="Line 66"/>
          <p:cNvSpPr>
            <a:spLocks noChangeShapeType="1"/>
          </p:cNvSpPr>
          <p:nvPr/>
        </p:nvSpPr>
        <p:spPr bwMode="auto">
          <a:xfrm flipV="1">
            <a:off x="4581463" y="2242926"/>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106" name="Text Box 67"/>
          <p:cNvSpPr txBox="1">
            <a:spLocks noChangeArrowheads="1"/>
          </p:cNvSpPr>
          <p:nvPr/>
        </p:nvSpPr>
        <p:spPr bwMode="auto">
          <a:xfrm>
            <a:off x="4195190" y="2514459"/>
            <a:ext cx="754596" cy="399740"/>
          </a:xfrm>
          <a:prstGeom prst="rect">
            <a:avLst/>
          </a:prstGeom>
          <a:solidFill>
            <a:schemeClr val="bg1"/>
          </a:solid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1480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7" name="Line 68"/>
          <p:cNvSpPr>
            <a:spLocks noChangeShapeType="1"/>
          </p:cNvSpPr>
          <p:nvPr/>
        </p:nvSpPr>
        <p:spPr bwMode="auto">
          <a:xfrm flipV="1">
            <a:off x="6333945" y="2242926"/>
            <a:ext cx="0" cy="367832"/>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87108" name="Text Box 69"/>
          <p:cNvSpPr txBox="1">
            <a:spLocks noChangeArrowheads="1"/>
          </p:cNvSpPr>
          <p:nvPr/>
        </p:nvSpPr>
        <p:spPr bwMode="auto">
          <a:xfrm>
            <a:off x="5961918" y="2514459"/>
            <a:ext cx="754596" cy="399740"/>
          </a:xfrm>
          <a:prstGeom prst="rect">
            <a:avLst/>
          </a:prstGeom>
          <a:solidFill>
            <a:schemeClr val="bg1"/>
          </a:solidFill>
          <a:ln w="9525">
            <a:noFill/>
            <a:miter lim="800000"/>
          </a:ln>
        </p:spPr>
        <p:txBody>
          <a:bodyPr wrap="none" lIns="91074" tIns="45537" rIns="91074" bIns="45537">
            <a:spAutoFit/>
          </a:bodyPr>
          <a:lstStyle/>
          <a:p>
            <a:r>
              <a:rPr kumimoji="1" lang="en-US" altLang="zh-CN" sz="2000" dirty="0" smtClean="0">
                <a:solidFill>
                  <a:srgbClr val="333399"/>
                </a:solidFill>
                <a:latin typeface="Arial" panose="020B0604020202020204" pitchFamily="34" charset="0"/>
                <a:ea typeface="黑体" panose="02010609060101010101" pitchFamily="2" charset="-122"/>
              </a:rPr>
              <a:t>2960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109" name="Line 70"/>
          <p:cNvSpPr>
            <a:spLocks noChangeShapeType="1"/>
          </p:cNvSpPr>
          <p:nvPr/>
        </p:nvSpPr>
        <p:spPr bwMode="auto">
          <a:xfrm>
            <a:off x="6435262"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110" name="Line 71"/>
          <p:cNvSpPr>
            <a:spLocks noChangeShapeType="1"/>
          </p:cNvSpPr>
          <p:nvPr/>
        </p:nvSpPr>
        <p:spPr bwMode="auto">
          <a:xfrm>
            <a:off x="4685947" y="1781951"/>
            <a:ext cx="0" cy="46097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111" name="Text Box 72"/>
          <p:cNvSpPr txBox="1">
            <a:spLocks noChangeArrowheads="1"/>
          </p:cNvSpPr>
          <p:nvPr/>
        </p:nvSpPr>
        <p:spPr bwMode="auto">
          <a:xfrm>
            <a:off x="2088097" y="2534981"/>
            <a:ext cx="910088" cy="399740"/>
          </a:xfrm>
          <a:prstGeom prst="rect">
            <a:avLst/>
          </a:prstGeom>
          <a:solidFill>
            <a:schemeClr val="bg1"/>
          </a:solid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字节 </a:t>
            </a:r>
            <a:r>
              <a:rPr kumimoji="1" lang="en-US" altLang="zh-CN" sz="2000" dirty="0">
                <a:solidFill>
                  <a:srgbClr val="333399"/>
                </a:solidFill>
                <a:latin typeface="Arial" panose="020B0604020202020204" pitchFamily="34" charset="0"/>
                <a:ea typeface="黑体" panose="02010609060101010101" pitchFamily="2" charset="-122"/>
              </a:rPr>
              <a:t>0</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474186" name="Rectangle 74"/>
          <p:cNvSpPr>
            <a:spLocks noGrp="1" noChangeArrowheads="1"/>
          </p:cNvSpPr>
          <p:nvPr>
            <p:ph type="title"/>
          </p:nvPr>
        </p:nvSpPr>
        <p:spPr>
          <a:xfrm>
            <a:off x="538251" y="355204"/>
            <a:ext cx="7771391" cy="691462"/>
          </a:xfrm>
          <a:solidFill>
            <a:srgbClr val="FFFF99"/>
          </a:solidFill>
          <a:ln>
            <a:solidFill>
              <a:schemeClr val="folHlink"/>
            </a:solidFill>
          </a:ln>
          <a:effectLst>
            <a:outerShdw dist="35921" dir="2700000" algn="ctr" rotWithShape="0">
              <a:schemeClr val="bg2"/>
            </a:outerShdw>
          </a:effectLst>
        </p:spPr>
        <p:txBody>
          <a:bodyPr>
            <a:normAutofit fontScale="90000"/>
          </a:bodyPr>
          <a:lstStyle/>
          <a:p>
            <a:pPr algn="ctr" eaLnBrk="1" hangingPunct="1">
              <a:defRPr/>
            </a:pPr>
            <a:r>
              <a:rPr lang="zh-CN" altLang="en-US" dirty="0" smtClean="0">
                <a:ea typeface="黑体" panose="02010609060101010101" pitchFamily="2" charset="-122"/>
              </a:rPr>
              <a:t>例：</a:t>
            </a:r>
            <a:r>
              <a:rPr lang="en-US" altLang="zh-CN" sz="4000" dirty="0" smtClean="0">
                <a:ea typeface="黑体" panose="02010609060101010101" pitchFamily="2" charset="-122"/>
              </a:rPr>
              <a:t>IP </a:t>
            </a:r>
            <a:r>
              <a:rPr lang="zh-CN" altLang="en-US" sz="4000" dirty="0" smtClean="0">
                <a:ea typeface="黑体" panose="02010609060101010101" pitchFamily="2" charset="-122"/>
              </a:rPr>
              <a:t>数据报分片</a:t>
            </a:r>
            <a:endParaRPr lang="zh-CN" altLang="en-US" sz="4000" dirty="0" smtClean="0">
              <a:ea typeface="黑体" panose="02010609060101010101" pitchFamily="2" charset="-122"/>
            </a:endParaRPr>
          </a:p>
        </p:txBody>
      </p:sp>
      <p:sp>
        <p:nvSpPr>
          <p:cNvPr id="74" name="灯片编号占位符 73"/>
          <p:cNvSpPr>
            <a:spLocks noGrp="1"/>
          </p:cNvSpPr>
          <p:nvPr>
            <p:ph type="sldNum" sz="quarter" idx="12"/>
          </p:nvPr>
        </p:nvSpPr>
        <p:spPr>
          <a:xfrm>
            <a:off x="6553200" y="5910782"/>
            <a:ext cx="2133600" cy="365125"/>
          </a:xfrm>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1822450"/>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988822"/>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978916"/>
            <a:ext cx="7864602" cy="2643378"/>
          </a:xfrm>
          <a:custGeom>
            <a:avLst/>
            <a:gdLst>
              <a:gd name="connsiteX0" fmla="*/ 0 w 7864602"/>
              <a:gd name="connsiteY0" fmla="*/ 0 h 2643378"/>
              <a:gd name="connsiteX1" fmla="*/ 0 w 7864602"/>
              <a:gd name="connsiteY1" fmla="*/ 2643378 h 2643378"/>
              <a:gd name="connsiteX2" fmla="*/ 7864602 w 7864602"/>
              <a:gd name="connsiteY2" fmla="*/ 2643378 h 2643378"/>
              <a:gd name="connsiteX3" fmla="*/ 7864602 w 7864602"/>
              <a:gd name="connsiteY3" fmla="*/ 0 h 2643378"/>
              <a:gd name="connsiteX4" fmla="*/ 0 w 7864602"/>
              <a:gd name="connsiteY4" fmla="*/ 0 h 26433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3378">
                <a:moveTo>
                  <a:pt x="0" y="0"/>
                </a:moveTo>
                <a:lnTo>
                  <a:pt x="0" y="2643378"/>
                </a:lnTo>
                <a:lnTo>
                  <a:pt x="7864602" y="2643378"/>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966216"/>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633724"/>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627374"/>
            <a:ext cx="7846060" cy="693166"/>
          </a:xfrm>
          <a:custGeom>
            <a:avLst/>
            <a:gdLst>
              <a:gd name="connsiteX0" fmla="*/ 6350 w 7846060"/>
              <a:gd name="connsiteY0" fmla="*/ 6350 h 693166"/>
              <a:gd name="connsiteX1" fmla="*/ 6350 w 7846060"/>
              <a:gd name="connsiteY1" fmla="*/ 686816 h 693166"/>
              <a:gd name="connsiteX2" fmla="*/ 7839710 w 7846060"/>
              <a:gd name="connsiteY2" fmla="*/ 686816 h 693166"/>
              <a:gd name="connsiteX3" fmla="*/ 7839710 w 7846060"/>
              <a:gd name="connsiteY3" fmla="*/ 6350 h 693166"/>
              <a:gd name="connsiteX4" fmla="*/ 6350 w 7846060"/>
              <a:gd name="connsiteY4" fmla="*/ 6350 h 6931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166">
                <a:moveTo>
                  <a:pt x="6350" y="6350"/>
                </a:moveTo>
                <a:lnTo>
                  <a:pt x="6350" y="686816"/>
                </a:lnTo>
                <a:lnTo>
                  <a:pt x="7839710" y="686816"/>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4236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1866391"/>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31140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274955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193795"/>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980948"/>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980948"/>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1876297"/>
            <a:ext cx="25400" cy="443992"/>
          </a:xfrm>
          <a:custGeom>
            <a:avLst/>
            <a:gdLst>
              <a:gd name="connsiteX0" fmla="*/ 6350 w 25400"/>
              <a:gd name="connsiteY0" fmla="*/ 6350 h 443992"/>
              <a:gd name="connsiteX1" fmla="*/ 6350 w 25400"/>
              <a:gd name="connsiteY1" fmla="*/ 437642 h 443992"/>
            </a:gdLst>
            <a:ahLst/>
            <a:cxnLst>
              <a:cxn ang="0">
                <a:pos x="connsiteX0" y="connsiteY0"/>
              </a:cxn>
              <a:cxn ang="1">
                <a:pos x="connsiteX1" y="connsiteY1"/>
              </a:cxn>
            </a:cxnLst>
            <a:rect l="l" t="t" r="r" b="b"/>
            <a:pathLst>
              <a:path w="25400" h="443992">
                <a:moveTo>
                  <a:pt x="6350" y="6350"/>
                </a:moveTo>
                <a:lnTo>
                  <a:pt x="6350" y="43764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980948"/>
            <a:ext cx="25400" cy="1339341"/>
          </a:xfrm>
          <a:custGeom>
            <a:avLst/>
            <a:gdLst>
              <a:gd name="connsiteX0" fmla="*/ 6350 w 25400"/>
              <a:gd name="connsiteY0" fmla="*/ 6350 h 1339341"/>
              <a:gd name="connsiteX1" fmla="*/ 6350 w 25400"/>
              <a:gd name="connsiteY1" fmla="*/ 1332991 h 1339341"/>
            </a:gdLst>
            <a:ahLst/>
            <a:cxnLst>
              <a:cxn ang="0">
                <a:pos x="connsiteX0" y="connsiteY0"/>
              </a:cxn>
              <a:cxn ang="1">
                <a:pos x="connsiteX1" y="connsiteY1"/>
              </a:cxn>
            </a:cxnLst>
            <a:rect l="l" t="t" r="r" b="b"/>
            <a:pathLst>
              <a:path w="25400" h="1339341">
                <a:moveTo>
                  <a:pt x="6350" y="6350"/>
                </a:moveTo>
                <a:lnTo>
                  <a:pt x="6350" y="133299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189224"/>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433575"/>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365500"/>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360420"/>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422142"/>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374644"/>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370326"/>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4290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1065669" y="1804924"/>
            <a:ext cx="2055113" cy="563118"/>
          </a:xfrm>
          <a:custGeom>
            <a:avLst/>
            <a:gdLst>
              <a:gd name="connsiteX0" fmla="*/ 38100 w 2055113"/>
              <a:gd name="connsiteY0" fmla="*/ 38100 h 563118"/>
              <a:gd name="connsiteX1" fmla="*/ 38100 w 2055113"/>
              <a:gd name="connsiteY1" fmla="*/ 525018 h 563118"/>
              <a:gd name="connsiteX2" fmla="*/ 2017013 w 2055113"/>
              <a:gd name="connsiteY2" fmla="*/ 525018 h 563118"/>
              <a:gd name="connsiteX3" fmla="*/ 2017013 w 2055113"/>
              <a:gd name="connsiteY3" fmla="*/ 38100 h 563118"/>
              <a:gd name="connsiteX4" fmla="*/ 38100 w 2055113"/>
              <a:gd name="connsiteY4" fmla="*/ 38100 h 56311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5113" h="563118">
                <a:moveTo>
                  <a:pt x="38100" y="38100"/>
                </a:moveTo>
                <a:lnTo>
                  <a:pt x="38100" y="525018"/>
                </a:lnTo>
                <a:lnTo>
                  <a:pt x="2017013" y="525018"/>
                </a:lnTo>
                <a:lnTo>
                  <a:pt x="2017013"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015682"/>
            <a:ext cx="195453" cy="2188845"/>
          </a:xfrm>
          <a:custGeom>
            <a:avLst/>
            <a:gdLst>
              <a:gd name="connsiteX0" fmla="*/ 181165 w 195453"/>
              <a:gd name="connsiteY0" fmla="*/ 14287 h 2188845"/>
              <a:gd name="connsiteX1" fmla="*/ 97345 w 195453"/>
              <a:gd name="connsiteY1" fmla="*/ 194119 h 2188845"/>
              <a:gd name="connsiteX2" fmla="*/ 97345 w 195453"/>
              <a:gd name="connsiteY2" fmla="*/ 914209 h 2188845"/>
              <a:gd name="connsiteX3" fmla="*/ 14287 w 195453"/>
              <a:gd name="connsiteY3" fmla="*/ 1094803 h 2188845"/>
              <a:gd name="connsiteX4" fmla="*/ 97345 w 195453"/>
              <a:gd name="connsiteY4" fmla="*/ 1274635 h 2188845"/>
              <a:gd name="connsiteX5" fmla="*/ 97345 w 195453"/>
              <a:gd name="connsiteY5" fmla="*/ 1994725 h 2188845"/>
              <a:gd name="connsiteX6" fmla="*/ 181165 w 195453"/>
              <a:gd name="connsiteY6" fmla="*/ 2174557 h 218884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8845">
                <a:moveTo>
                  <a:pt x="181165" y="14287"/>
                </a:moveTo>
                <a:cubicBezTo>
                  <a:pt x="134683" y="14287"/>
                  <a:pt x="97345" y="95059"/>
                  <a:pt x="97345" y="194119"/>
                </a:cubicBezTo>
                <a:lnTo>
                  <a:pt x="97345" y="914209"/>
                </a:lnTo>
                <a:cubicBezTo>
                  <a:pt x="97345" y="1014031"/>
                  <a:pt x="60007" y="1094803"/>
                  <a:pt x="14287" y="1094803"/>
                </a:cubicBezTo>
                <a:cubicBezTo>
                  <a:pt x="60007" y="1094803"/>
                  <a:pt x="97345" y="1175575"/>
                  <a:pt x="97345" y="1274635"/>
                </a:cubicBezTo>
                <a:lnTo>
                  <a:pt x="97345" y="1994725"/>
                </a:lnTo>
                <a:cubicBezTo>
                  <a:pt x="97345" y="2094547"/>
                  <a:pt x="134683" y="2174557"/>
                  <a:pt x="181165" y="2174557"/>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58622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91922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939800"/>
            <a:ext cx="114300" cy="2692400"/>
          </a:xfrm>
          <a:prstGeom prst="rect">
            <a:avLst/>
          </a:prstGeom>
          <a:noFill/>
        </p:spPr>
      </p:pic>
      <p:sp>
        <p:nvSpPr>
          <p:cNvPr id="2" name="TextBox 1"/>
          <p:cNvSpPr txBox="1"/>
          <p:nvPr/>
        </p:nvSpPr>
        <p:spPr>
          <a:xfrm>
            <a:off x="2082800" y="698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6985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6985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1968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19685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5621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562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0795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2893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2893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5621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5748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28575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2893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6731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0795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3835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4478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1750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1371600" y="4775200"/>
            <a:ext cx="7498848" cy="1339790"/>
          </a:xfrm>
          <a:prstGeom prst="rect">
            <a:avLst/>
          </a:prstGeom>
          <a:noFill/>
        </p:spPr>
        <p:txBody>
          <a:bodyPr wrap="none" lIns="0" tIns="0" rIns="0" rtlCol="0">
            <a:spAutoFit/>
          </a:bodyPr>
          <a:lstStyle/>
          <a:p>
            <a:pPr defTabSz="0"/>
            <a:r>
              <a:rPr lang="en-US" altLang="zh-CN" sz="2800" dirty="0" smtClean="0">
                <a:latin typeface="黑体" panose="02010609060101010101" pitchFamily="2" charset="-122"/>
                <a:ea typeface="黑体" panose="02010609060101010101" pitchFamily="2" charset="-122"/>
                <a:cs typeface="黑体" panose="02010609060101010101" pitchFamily="2" charset="-122"/>
              </a:rPr>
              <a:t>生存时间：数据报在网络中传输过程的</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黑体" panose="02010609060101010101" pitchFamily="2" charset="-122"/>
                <a:ea typeface="黑体" panose="02010609060101010101" pitchFamily="2" charset="-122"/>
                <a:cs typeface="黑体" panose="02010609060101010101" pitchFamily="2" charset="-122"/>
              </a:rPr>
              <a:t>寿命</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黑体" panose="02010609060101010101" pitchFamily="2" charset="-122"/>
                <a:ea typeface="黑体" panose="02010609060101010101" pitchFamily="2" charset="-122"/>
                <a:cs typeface="黑体" panose="02010609060101010101" pitchFamily="2" charset="-122"/>
              </a:rPr>
              <a:t>。</a:t>
            </a:r>
            <a:endParaRPr lang="en-US" altLang="zh-CN" sz="2800" dirty="0" smtClean="0">
              <a:latin typeface="黑体" panose="02010609060101010101" pitchFamily="2" charset="-122"/>
              <a:ea typeface="黑体" panose="02010609060101010101" pitchFamily="2" charset="-122"/>
              <a:cs typeface="黑体" panose="02010609060101010101" pitchFamily="2" charset="-122"/>
            </a:endParaRPr>
          </a:p>
          <a:p>
            <a:pPr defTabSz="0"/>
            <a:r>
              <a:rPr lang="en-US" altLang="zh-CN" sz="2800" dirty="0" smtClean="0">
                <a:latin typeface="黑体" panose="02010609060101010101" pitchFamily="2" charset="-122"/>
                <a:ea typeface="黑体" panose="02010609060101010101" pitchFamily="2" charset="-122"/>
                <a:cs typeface="黑体" panose="02010609060101010101" pitchFamily="2" charset="-122"/>
              </a:rPr>
              <a:t>避免由于路由表错误引起的数据报在网络中</a:t>
            </a:r>
            <a:endParaRPr lang="en-US" altLang="zh-CN" sz="2800" dirty="0" smtClean="0">
              <a:latin typeface="黑体" panose="02010609060101010101" pitchFamily="2" charset="-122"/>
              <a:ea typeface="黑体" panose="02010609060101010101" pitchFamily="2" charset="-122"/>
              <a:cs typeface="黑体" panose="02010609060101010101" pitchFamily="2" charset="-122"/>
            </a:endParaRPr>
          </a:p>
          <a:p>
            <a:pPr defTabSz="0"/>
            <a:r>
              <a:rPr lang="en-US" altLang="zh-CN" sz="2800" dirty="0" smtClean="0">
                <a:latin typeface="黑体" panose="02010609060101010101" pitchFamily="2" charset="-122"/>
                <a:ea typeface="黑体" panose="02010609060101010101" pitchFamily="2" charset="-122"/>
                <a:cs typeface="黑体" panose="02010609060101010101" pitchFamily="2" charset="-122"/>
              </a:rPr>
              <a:t>循环、无休止地流动</a:t>
            </a:r>
            <a:endParaRPr lang="en-US" altLang="zh-CN" sz="2800" dirty="0" smtClean="0">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3454400" y="10795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9" name="页脚占位符 58"/>
          <p:cNvSpPr>
            <a:spLocks noGrp="1"/>
          </p:cNvSpPr>
          <p:nvPr>
            <p:ph type="ftr" sz="quarter" idx="11"/>
          </p:nvPr>
        </p:nvSpPr>
        <p:spPr/>
        <p:txBody>
          <a:bodyPr/>
          <a:lstStyle/>
          <a:p>
            <a:r>
              <a:rPr lang="zh-CN" altLang="en-US" smtClean="0"/>
              <a:t>计算机科学与技术学院</a:t>
            </a:r>
            <a:endParaRPr lang="en-US"/>
          </a:p>
        </p:txBody>
      </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03263" y="1811020"/>
            <a:ext cx="435101" cy="698754"/>
          </a:xfrm>
          <a:custGeom>
            <a:avLst/>
            <a:gdLst>
              <a:gd name="connsiteX0" fmla="*/ 0 w 435101"/>
              <a:gd name="connsiteY0" fmla="*/ 0 h 698754"/>
              <a:gd name="connsiteX1" fmla="*/ 0 w 435101"/>
              <a:gd name="connsiteY1" fmla="*/ 698754 h 698754"/>
              <a:gd name="connsiteX2" fmla="*/ 435101 w 435101"/>
              <a:gd name="connsiteY2" fmla="*/ 698754 h 698754"/>
              <a:gd name="connsiteX3" fmla="*/ 435101 w 435101"/>
              <a:gd name="connsiteY3" fmla="*/ 0 h 698754"/>
              <a:gd name="connsiteX4" fmla="*/ 0 w 435101"/>
              <a:gd name="connsiteY4" fmla="*/ 0 h 698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8754">
                <a:moveTo>
                  <a:pt x="0" y="0"/>
                </a:moveTo>
                <a:lnTo>
                  <a:pt x="0" y="698754"/>
                </a:lnTo>
                <a:lnTo>
                  <a:pt x="435101" y="698754"/>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20961" y="977392"/>
            <a:ext cx="1967484" cy="435101"/>
          </a:xfrm>
          <a:custGeom>
            <a:avLst/>
            <a:gdLst>
              <a:gd name="connsiteX0" fmla="*/ 0 w 1967484"/>
              <a:gd name="connsiteY0" fmla="*/ 0 h 435101"/>
              <a:gd name="connsiteX1" fmla="*/ 0 w 1967484"/>
              <a:gd name="connsiteY1" fmla="*/ 435101 h 435101"/>
              <a:gd name="connsiteX2" fmla="*/ 1967483 w 1967484"/>
              <a:gd name="connsiteY2" fmla="*/ 435101 h 435101"/>
              <a:gd name="connsiteX3" fmla="*/ 1967483 w 1967484"/>
              <a:gd name="connsiteY3" fmla="*/ 0 h 435101"/>
              <a:gd name="connsiteX4" fmla="*/ 0 w 1967484"/>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4"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064145" y="968248"/>
            <a:ext cx="7863840" cy="2643377"/>
          </a:xfrm>
          <a:custGeom>
            <a:avLst/>
            <a:gdLst>
              <a:gd name="connsiteX0" fmla="*/ 0 w 7863840"/>
              <a:gd name="connsiteY0" fmla="*/ 0 h 2643377"/>
              <a:gd name="connsiteX1" fmla="*/ 0 w 7863840"/>
              <a:gd name="connsiteY1" fmla="*/ 2643377 h 2643377"/>
              <a:gd name="connsiteX2" fmla="*/ 7863840 w 7863840"/>
              <a:gd name="connsiteY2" fmla="*/ 2643377 h 2643377"/>
              <a:gd name="connsiteX3" fmla="*/ 7863840 w 7863840"/>
              <a:gd name="connsiteY3" fmla="*/ 0 h 2643377"/>
              <a:gd name="connsiteX4" fmla="*/ 0 w 7863840"/>
              <a:gd name="connsiteY4" fmla="*/ 0 h 26433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3840" h="2643377">
                <a:moveTo>
                  <a:pt x="0" y="0"/>
                </a:moveTo>
                <a:lnTo>
                  <a:pt x="0" y="2643377"/>
                </a:lnTo>
                <a:lnTo>
                  <a:pt x="7863840" y="2643377"/>
                </a:lnTo>
                <a:lnTo>
                  <a:pt x="786384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050683" y="955548"/>
            <a:ext cx="7890002" cy="2668777"/>
          </a:xfrm>
          <a:custGeom>
            <a:avLst/>
            <a:gdLst>
              <a:gd name="connsiteX0" fmla="*/ 12700 w 7890002"/>
              <a:gd name="connsiteY0" fmla="*/ 12700 h 2668777"/>
              <a:gd name="connsiteX1" fmla="*/ 12700 w 7890002"/>
              <a:gd name="connsiteY1" fmla="*/ 2656077 h 2668777"/>
              <a:gd name="connsiteX2" fmla="*/ 7877302 w 7890002"/>
              <a:gd name="connsiteY2" fmla="*/ 2656077 h 2668777"/>
              <a:gd name="connsiteX3" fmla="*/ 7877302 w 7890002"/>
              <a:gd name="connsiteY3" fmla="*/ 12700 h 2668777"/>
              <a:gd name="connsiteX4" fmla="*/ 12700 w 7890002"/>
              <a:gd name="connsiteY4" fmla="*/ 12700 h 266877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90002" h="2668777">
                <a:moveTo>
                  <a:pt x="12700" y="12700"/>
                </a:moveTo>
                <a:lnTo>
                  <a:pt x="12700" y="2656077"/>
                </a:lnTo>
                <a:lnTo>
                  <a:pt x="7877302" y="2656077"/>
                </a:lnTo>
                <a:lnTo>
                  <a:pt x="7877302"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077861" y="3622294"/>
            <a:ext cx="7832598" cy="681227"/>
          </a:xfrm>
          <a:custGeom>
            <a:avLst/>
            <a:gdLst>
              <a:gd name="connsiteX0" fmla="*/ 0 w 7832598"/>
              <a:gd name="connsiteY0" fmla="*/ 0 h 681227"/>
              <a:gd name="connsiteX1" fmla="*/ 0 w 7832598"/>
              <a:gd name="connsiteY1" fmla="*/ 681227 h 681227"/>
              <a:gd name="connsiteX2" fmla="*/ 7832598 w 7832598"/>
              <a:gd name="connsiteY2" fmla="*/ 681227 h 681227"/>
              <a:gd name="connsiteX3" fmla="*/ 7832598 w 7832598"/>
              <a:gd name="connsiteY3" fmla="*/ 0 h 681227"/>
              <a:gd name="connsiteX4" fmla="*/ 0 w 7832598"/>
              <a:gd name="connsiteY4" fmla="*/ 0 h 6812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2598" h="681227">
                <a:moveTo>
                  <a:pt x="0" y="0"/>
                </a:moveTo>
                <a:lnTo>
                  <a:pt x="0" y="681227"/>
                </a:lnTo>
                <a:lnTo>
                  <a:pt x="7832598" y="681227"/>
                </a:lnTo>
                <a:lnTo>
                  <a:pt x="7832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071511" y="3615944"/>
            <a:ext cx="7845298" cy="693927"/>
          </a:xfrm>
          <a:custGeom>
            <a:avLst/>
            <a:gdLst>
              <a:gd name="connsiteX0" fmla="*/ 6350 w 7845298"/>
              <a:gd name="connsiteY0" fmla="*/ 6350 h 693927"/>
              <a:gd name="connsiteX1" fmla="*/ 6350 w 7845298"/>
              <a:gd name="connsiteY1" fmla="*/ 687577 h 693927"/>
              <a:gd name="connsiteX2" fmla="*/ 7838948 w 7845298"/>
              <a:gd name="connsiteY2" fmla="*/ 687577 h 693927"/>
              <a:gd name="connsiteX3" fmla="*/ 7838948 w 7845298"/>
              <a:gd name="connsiteY3" fmla="*/ 6350 h 693927"/>
              <a:gd name="connsiteX4" fmla="*/ 6350 w 7845298"/>
              <a:gd name="connsiteY4" fmla="*/ 6350 h 6939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5298" h="693927">
                <a:moveTo>
                  <a:pt x="6350" y="6350"/>
                </a:moveTo>
                <a:lnTo>
                  <a:pt x="6350" y="687577"/>
                </a:lnTo>
                <a:lnTo>
                  <a:pt x="7838948" y="687577"/>
                </a:lnTo>
                <a:lnTo>
                  <a:pt x="7838948"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052461" y="1412240"/>
            <a:ext cx="7891781" cy="25400"/>
          </a:xfrm>
          <a:custGeom>
            <a:avLst/>
            <a:gdLst>
              <a:gd name="connsiteX0" fmla="*/ 6350 w 7891781"/>
              <a:gd name="connsiteY0" fmla="*/ 6350 h 25400"/>
              <a:gd name="connsiteX1" fmla="*/ 7885430 w 7891781"/>
              <a:gd name="connsiteY1" fmla="*/ 6350 h 25400"/>
            </a:gdLst>
            <a:ahLst/>
            <a:cxnLst>
              <a:cxn ang="0">
                <a:pos x="connsiteX0" y="connsiteY0"/>
              </a:cxn>
              <a:cxn ang="1">
                <a:pos x="connsiteX1" y="connsiteY1"/>
              </a:cxn>
            </a:cxnLst>
            <a:rect l="l" t="t" r="r" b="b"/>
            <a:pathLst>
              <a:path w="7891781"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052461" y="1855724"/>
            <a:ext cx="7891781" cy="25400"/>
          </a:xfrm>
          <a:custGeom>
            <a:avLst/>
            <a:gdLst>
              <a:gd name="connsiteX0" fmla="*/ 6350 w 7891781"/>
              <a:gd name="connsiteY0" fmla="*/ 6350 h 25400"/>
              <a:gd name="connsiteX1" fmla="*/ 7885430 w 7891781"/>
              <a:gd name="connsiteY1" fmla="*/ 6350 h 25400"/>
            </a:gdLst>
            <a:ahLst/>
            <a:cxnLst>
              <a:cxn ang="0">
                <a:pos x="connsiteX0" y="connsiteY0"/>
              </a:cxn>
              <a:cxn ang="1">
                <a:pos x="connsiteX1" y="connsiteY1"/>
              </a:cxn>
            </a:cxnLst>
            <a:rect l="l" t="t" r="r" b="b"/>
            <a:pathLst>
              <a:path w="7891781"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052461" y="2299970"/>
            <a:ext cx="7891781" cy="25400"/>
          </a:xfrm>
          <a:custGeom>
            <a:avLst/>
            <a:gdLst>
              <a:gd name="connsiteX0" fmla="*/ 6350 w 7891781"/>
              <a:gd name="connsiteY0" fmla="*/ 6350 h 25400"/>
              <a:gd name="connsiteX1" fmla="*/ 7885430 w 7891781"/>
              <a:gd name="connsiteY1" fmla="*/ 6350 h 25400"/>
            </a:gdLst>
            <a:ahLst/>
            <a:cxnLst>
              <a:cxn ang="0">
                <a:pos x="connsiteX0" y="connsiteY0"/>
              </a:cxn>
              <a:cxn ang="1">
                <a:pos x="connsiteX1" y="connsiteY1"/>
              </a:cxn>
            </a:cxnLst>
            <a:rect l="l" t="t" r="r" b="b"/>
            <a:pathLst>
              <a:path w="7891781"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052461" y="2738120"/>
            <a:ext cx="7891781" cy="25400"/>
          </a:xfrm>
          <a:custGeom>
            <a:avLst/>
            <a:gdLst>
              <a:gd name="connsiteX0" fmla="*/ 6350 w 7891781"/>
              <a:gd name="connsiteY0" fmla="*/ 6350 h 25400"/>
              <a:gd name="connsiteX1" fmla="*/ 7885430 w 7891781"/>
              <a:gd name="connsiteY1" fmla="*/ 6350 h 25400"/>
            </a:gdLst>
            <a:ahLst/>
            <a:cxnLst>
              <a:cxn ang="0">
                <a:pos x="connsiteX0" y="connsiteY0"/>
              </a:cxn>
              <a:cxn ang="1">
                <a:pos x="connsiteX1" y="connsiteY1"/>
              </a:cxn>
            </a:cxnLst>
            <a:rect l="l" t="t" r="r" b="b"/>
            <a:pathLst>
              <a:path w="7891781"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052461" y="3182365"/>
            <a:ext cx="7891781" cy="25400"/>
          </a:xfrm>
          <a:custGeom>
            <a:avLst/>
            <a:gdLst>
              <a:gd name="connsiteX0" fmla="*/ 6350 w 7891781"/>
              <a:gd name="connsiteY0" fmla="*/ 6350 h 25400"/>
              <a:gd name="connsiteX1" fmla="*/ 7885430 w 7891781"/>
              <a:gd name="connsiteY1" fmla="*/ 6350 h 25400"/>
            </a:gdLst>
            <a:ahLst/>
            <a:cxnLst>
              <a:cxn ang="0">
                <a:pos x="connsiteX0" y="connsiteY0"/>
              </a:cxn>
              <a:cxn ang="1">
                <a:pos x="connsiteX1" y="connsiteY1"/>
              </a:cxn>
            </a:cxnLst>
            <a:rect l="l" t="t" r="r" b="b"/>
            <a:pathLst>
              <a:path w="7891781" h="25400">
                <a:moveTo>
                  <a:pt x="6350" y="6350"/>
                </a:moveTo>
                <a:lnTo>
                  <a:pt x="788543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20963" y="969517"/>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05467" y="969517"/>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05467" y="1864868"/>
            <a:ext cx="25400" cy="444754"/>
          </a:xfrm>
          <a:custGeom>
            <a:avLst/>
            <a:gdLst>
              <a:gd name="connsiteX0" fmla="*/ 6350 w 25400"/>
              <a:gd name="connsiteY0" fmla="*/ 6350 h 444754"/>
              <a:gd name="connsiteX1" fmla="*/ 6350 w 25400"/>
              <a:gd name="connsiteY1" fmla="*/ 438404 h 444754"/>
            </a:gdLst>
            <a:ahLst/>
            <a:cxnLst>
              <a:cxn ang="0">
                <a:pos x="connsiteX0" y="connsiteY0"/>
              </a:cxn>
              <a:cxn ang="1">
                <a:pos x="connsiteX1" y="connsiteY1"/>
              </a:cxn>
            </a:cxnLst>
            <a:rect l="l" t="t" r="r" b="b"/>
            <a:pathLst>
              <a:path w="25400" h="444754">
                <a:moveTo>
                  <a:pt x="6350" y="6350"/>
                </a:moveTo>
                <a:lnTo>
                  <a:pt x="6350" y="43840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4978286" y="969517"/>
            <a:ext cx="25400" cy="1340104"/>
          </a:xfrm>
          <a:custGeom>
            <a:avLst/>
            <a:gdLst>
              <a:gd name="connsiteX0" fmla="*/ 6350 w 25400"/>
              <a:gd name="connsiteY0" fmla="*/ 6350 h 1340104"/>
              <a:gd name="connsiteX1" fmla="*/ 6350 w 25400"/>
              <a:gd name="connsiteY1" fmla="*/ 1333754 h 1340104"/>
            </a:gdLst>
            <a:ahLst/>
            <a:cxnLst>
              <a:cxn ang="0">
                <a:pos x="connsiteX0" y="connsiteY0"/>
              </a:cxn>
              <a:cxn ang="1">
                <a:pos x="connsiteX1" y="connsiteY1"/>
              </a:cxn>
            </a:cxnLst>
            <a:rect l="l" t="t" r="r" b="b"/>
            <a:pathLst>
              <a:path w="25400" h="1340104">
                <a:moveTo>
                  <a:pt x="6350" y="6350"/>
                </a:moveTo>
                <a:lnTo>
                  <a:pt x="6350" y="13337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6950342" y="3177794"/>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779897" y="1422146"/>
            <a:ext cx="25400" cy="446278"/>
          </a:xfrm>
          <a:custGeom>
            <a:avLst/>
            <a:gdLst>
              <a:gd name="connsiteX0" fmla="*/ 6350 w 25400"/>
              <a:gd name="connsiteY0" fmla="*/ 6350 h 446278"/>
              <a:gd name="connsiteX1" fmla="*/ 6350 w 25400"/>
              <a:gd name="connsiteY1" fmla="*/ 439927 h 446278"/>
            </a:gdLst>
            <a:ahLst/>
            <a:cxnLst>
              <a:cxn ang="0">
                <a:pos x="connsiteX0" y="connsiteY0"/>
              </a:cxn>
              <a:cxn ang="1">
                <a:pos x="connsiteX1" y="connsiteY1"/>
              </a:cxn>
            </a:cxnLst>
            <a:rect l="l" t="t" r="r" b="b"/>
            <a:pathLst>
              <a:path w="25400" h="446278">
                <a:moveTo>
                  <a:pt x="6350" y="6350"/>
                </a:moveTo>
                <a:lnTo>
                  <a:pt x="6350" y="43992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997089" y="3354070"/>
            <a:ext cx="131825" cy="70103"/>
          </a:xfrm>
          <a:custGeom>
            <a:avLst/>
            <a:gdLst>
              <a:gd name="connsiteX0" fmla="*/ 0 w 131825"/>
              <a:gd name="connsiteY0" fmla="*/ 0 h 70103"/>
              <a:gd name="connsiteX1" fmla="*/ 0 w 131825"/>
              <a:gd name="connsiteY1" fmla="*/ 70103 h 70103"/>
              <a:gd name="connsiteX2" fmla="*/ 131825 w 131825"/>
              <a:gd name="connsiteY2" fmla="*/ 70103 h 70103"/>
              <a:gd name="connsiteX3" fmla="*/ 131825 w 131825"/>
              <a:gd name="connsiteY3" fmla="*/ 0 h 70103"/>
              <a:gd name="connsiteX4" fmla="*/ 0 w 131825"/>
              <a:gd name="connsiteY4" fmla="*/ 0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5" h="70103">
                <a:moveTo>
                  <a:pt x="0" y="0"/>
                </a:moveTo>
                <a:lnTo>
                  <a:pt x="0" y="70103"/>
                </a:lnTo>
                <a:lnTo>
                  <a:pt x="131825" y="70103"/>
                </a:lnTo>
                <a:lnTo>
                  <a:pt x="131825"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993533" y="3348990"/>
            <a:ext cx="141986" cy="50800"/>
          </a:xfrm>
          <a:custGeom>
            <a:avLst/>
            <a:gdLst>
              <a:gd name="connsiteX0" fmla="*/ 12700 w 141986"/>
              <a:gd name="connsiteY0" fmla="*/ 12700 h 50800"/>
              <a:gd name="connsiteX1" fmla="*/ 129286 w 141986"/>
              <a:gd name="connsiteY1" fmla="*/ 12700 h 50800"/>
            </a:gdLst>
            <a:ahLst/>
            <a:cxnLst>
              <a:cxn ang="0">
                <a:pos x="connsiteX0" y="connsiteY0"/>
              </a:cxn>
              <a:cxn ang="1">
                <a:pos x="connsiteX1" y="connsiteY1"/>
              </a:cxn>
            </a:cxnLst>
            <a:rect l="l" t="t" r="r" b="b"/>
            <a:pathLst>
              <a:path w="141986" h="50800">
                <a:moveTo>
                  <a:pt x="12700" y="12700"/>
                </a:moveTo>
                <a:lnTo>
                  <a:pt x="129286"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993533" y="3411474"/>
            <a:ext cx="141986" cy="50800"/>
          </a:xfrm>
          <a:custGeom>
            <a:avLst/>
            <a:gdLst>
              <a:gd name="connsiteX0" fmla="*/ 12700 w 141986"/>
              <a:gd name="connsiteY0" fmla="*/ 12700 h 50800"/>
              <a:gd name="connsiteX1" fmla="*/ 129286 w 141986"/>
              <a:gd name="connsiteY1" fmla="*/ 12700 h 50800"/>
            </a:gdLst>
            <a:ahLst/>
            <a:cxnLst>
              <a:cxn ang="0">
                <a:pos x="connsiteX0" y="connsiteY0"/>
              </a:cxn>
              <a:cxn ang="1">
                <a:pos x="connsiteX1" y="connsiteY1"/>
              </a:cxn>
            </a:cxnLst>
            <a:rect l="l" t="t" r="r" b="b"/>
            <a:pathLst>
              <a:path w="141986" h="50800">
                <a:moveTo>
                  <a:pt x="12700" y="12700"/>
                </a:moveTo>
                <a:lnTo>
                  <a:pt x="129286"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864727" y="3363976"/>
            <a:ext cx="131826" cy="66294"/>
          </a:xfrm>
          <a:custGeom>
            <a:avLst/>
            <a:gdLst>
              <a:gd name="connsiteX0" fmla="*/ 0 w 131826"/>
              <a:gd name="connsiteY0" fmla="*/ 0 h 66294"/>
              <a:gd name="connsiteX1" fmla="*/ 0 w 131826"/>
              <a:gd name="connsiteY1" fmla="*/ 66294 h 66294"/>
              <a:gd name="connsiteX2" fmla="*/ 131826 w 131826"/>
              <a:gd name="connsiteY2" fmla="*/ 66294 h 66294"/>
              <a:gd name="connsiteX3" fmla="*/ 131826 w 131826"/>
              <a:gd name="connsiteY3" fmla="*/ 0 h 66294"/>
              <a:gd name="connsiteX4" fmla="*/ 0 w 131826"/>
              <a:gd name="connsiteY4" fmla="*/ 0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6294">
                <a:moveTo>
                  <a:pt x="0" y="0"/>
                </a:moveTo>
                <a:lnTo>
                  <a:pt x="0" y="66294"/>
                </a:lnTo>
                <a:lnTo>
                  <a:pt x="131826" y="66294"/>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861171" y="3358895"/>
            <a:ext cx="141999" cy="50800"/>
          </a:xfrm>
          <a:custGeom>
            <a:avLst/>
            <a:gdLst>
              <a:gd name="connsiteX0" fmla="*/ 12700 w 141999"/>
              <a:gd name="connsiteY0" fmla="*/ 12700 h 50800"/>
              <a:gd name="connsiteX1" fmla="*/ 129299 w 141999"/>
              <a:gd name="connsiteY1" fmla="*/ 12700 h 50800"/>
            </a:gdLst>
            <a:ahLst/>
            <a:cxnLst>
              <a:cxn ang="0">
                <a:pos x="connsiteX0" y="connsiteY0"/>
              </a:cxn>
              <a:cxn ang="1">
                <a:pos x="connsiteX1" y="connsiteY1"/>
              </a:cxn>
            </a:cxnLst>
            <a:rect l="l" t="t" r="r" b="b"/>
            <a:pathLst>
              <a:path w="141999" h="50800">
                <a:moveTo>
                  <a:pt x="12700" y="12700"/>
                </a:moveTo>
                <a:lnTo>
                  <a:pt x="129299"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861171" y="3417570"/>
            <a:ext cx="141999" cy="50800"/>
          </a:xfrm>
          <a:custGeom>
            <a:avLst/>
            <a:gdLst>
              <a:gd name="connsiteX0" fmla="*/ 12700 w 141999"/>
              <a:gd name="connsiteY0" fmla="*/ 12700 h 50800"/>
              <a:gd name="connsiteX1" fmla="*/ 129299 w 141999"/>
              <a:gd name="connsiteY1" fmla="*/ 12700 h 50800"/>
            </a:gdLst>
            <a:ahLst/>
            <a:cxnLst>
              <a:cxn ang="0">
                <a:pos x="connsiteX0" y="connsiteY0"/>
              </a:cxn>
              <a:cxn ang="1">
                <a:pos x="connsiteX1" y="connsiteY1"/>
              </a:cxn>
            </a:cxnLst>
            <a:rect l="l" t="t" r="r" b="b"/>
            <a:pathLst>
              <a:path w="141999" h="50800">
                <a:moveTo>
                  <a:pt x="12700" y="12700"/>
                </a:moveTo>
                <a:lnTo>
                  <a:pt x="129299"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3017913" y="1806447"/>
            <a:ext cx="2023872" cy="563117"/>
          </a:xfrm>
          <a:custGeom>
            <a:avLst/>
            <a:gdLst>
              <a:gd name="connsiteX0" fmla="*/ 38100 w 2023872"/>
              <a:gd name="connsiteY0" fmla="*/ 38100 h 563117"/>
              <a:gd name="connsiteX1" fmla="*/ 38100 w 2023872"/>
              <a:gd name="connsiteY1" fmla="*/ 525017 h 563117"/>
              <a:gd name="connsiteX2" fmla="*/ 1985771 w 2023872"/>
              <a:gd name="connsiteY2" fmla="*/ 525017 h 563117"/>
              <a:gd name="connsiteX3" fmla="*/ 1985771 w 2023872"/>
              <a:gd name="connsiteY3" fmla="*/ 38100 h 563117"/>
              <a:gd name="connsiteX4" fmla="*/ 38100 w 2023872"/>
              <a:gd name="connsiteY4" fmla="*/ 38100 h 5631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23872" h="563117">
                <a:moveTo>
                  <a:pt x="38100" y="38100"/>
                </a:moveTo>
                <a:lnTo>
                  <a:pt x="38100" y="525017"/>
                </a:lnTo>
                <a:lnTo>
                  <a:pt x="1985771" y="525017"/>
                </a:lnTo>
                <a:lnTo>
                  <a:pt x="1985771"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862406" y="1004252"/>
            <a:ext cx="194690" cy="2189606"/>
          </a:xfrm>
          <a:custGeom>
            <a:avLst/>
            <a:gdLst>
              <a:gd name="connsiteX0" fmla="*/ 180403 w 194690"/>
              <a:gd name="connsiteY0" fmla="*/ 14287 h 2189606"/>
              <a:gd name="connsiteX1" fmla="*/ 97345 w 194690"/>
              <a:gd name="connsiteY1" fmla="*/ 194881 h 2189606"/>
              <a:gd name="connsiteX2" fmla="*/ 97345 w 194690"/>
              <a:gd name="connsiteY2" fmla="*/ 914971 h 2189606"/>
              <a:gd name="connsiteX3" fmla="*/ 14287 w 194690"/>
              <a:gd name="connsiteY3" fmla="*/ 1094803 h 2189606"/>
              <a:gd name="connsiteX4" fmla="*/ 97345 w 194690"/>
              <a:gd name="connsiteY4" fmla="*/ 1274635 h 2189606"/>
              <a:gd name="connsiteX5" fmla="*/ 97345 w 194690"/>
              <a:gd name="connsiteY5" fmla="*/ 1995487 h 2189606"/>
              <a:gd name="connsiteX6" fmla="*/ 180403 w 194690"/>
              <a:gd name="connsiteY6" fmla="*/ 2175319 h 21896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4690" h="2189606">
                <a:moveTo>
                  <a:pt x="180403" y="14287"/>
                </a:moveTo>
                <a:cubicBezTo>
                  <a:pt x="134683" y="14287"/>
                  <a:pt x="97345" y="95059"/>
                  <a:pt x="97345" y="194881"/>
                </a:cubicBezTo>
                <a:lnTo>
                  <a:pt x="97345" y="914971"/>
                </a:lnTo>
                <a:cubicBezTo>
                  <a:pt x="97345" y="1014031"/>
                  <a:pt x="60007" y="1094803"/>
                  <a:pt x="14287" y="1094803"/>
                </a:cubicBezTo>
                <a:cubicBezTo>
                  <a:pt x="60007" y="1094803"/>
                  <a:pt x="97345" y="1175575"/>
                  <a:pt x="97345" y="1274635"/>
                </a:cubicBezTo>
                <a:lnTo>
                  <a:pt x="97345" y="1995487"/>
                </a:lnTo>
                <a:cubicBezTo>
                  <a:pt x="97345" y="2094547"/>
                  <a:pt x="134683" y="2175319"/>
                  <a:pt x="180403"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622040"/>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955040"/>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266700" y="939800"/>
            <a:ext cx="114300" cy="2679700"/>
          </a:xfrm>
          <a:prstGeom prst="rect">
            <a:avLst/>
          </a:prstGeom>
          <a:noFill/>
        </p:spPr>
      </p:pic>
      <p:sp>
        <p:nvSpPr>
          <p:cNvPr id="2" name="TextBox 1"/>
          <p:cNvSpPr txBox="1"/>
          <p:nvPr/>
        </p:nvSpPr>
        <p:spPr>
          <a:xfrm>
            <a:off x="2019300" y="685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22600" y="685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49784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7658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69469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661400" y="685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568700" y="19558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02100" y="19558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35100" y="15494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11500" y="15494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15100" y="1066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18400" y="3276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051800" y="3276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43600" y="15494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32300" y="15621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178300" y="28575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35200" y="3276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22300" y="6604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44600" y="10668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227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5720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086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057900" y="3822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190500" y="1435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482600" y="3162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558800" y="4775200"/>
            <a:ext cx="8579272" cy="1254831"/>
          </a:xfrm>
          <a:prstGeom prst="rect">
            <a:avLst/>
          </a:prstGeom>
          <a:noFill/>
        </p:spPr>
        <p:txBody>
          <a:bodyPr wrap="none" lIns="0" tIns="0" rIns="0" rtlCol="0">
            <a:spAutoFit/>
          </a:bodyPr>
          <a:lstStyle/>
          <a:p>
            <a:pPr defTabSz="0"/>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协议字段指出此数据报携带的数据使用何种协议，</a:t>
            </a:r>
            <a:endPar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800" dirty="0" err="1" smtClean="0">
                <a:latin typeface="Times New Roman" panose="02020603050405020304" pitchFamily="18" charset="0"/>
                <a:ea typeface="黑体" panose="02010609060101010101" pitchFamily="2" charset="-122"/>
                <a:cs typeface="Times New Roman" panose="02020603050405020304" pitchFamily="18" charset="0"/>
              </a:rPr>
              <a:t>以便目的主机的IP层将数据部分上交给哪个进程处理</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700"/>
              </a:lnSpc>
            </a:pPr>
            <a:endParaRPr lang="en-US" altLang="zh-CN" sz="2800" dirty="0" smtClean="0">
              <a:solidFill>
                <a:srgbClr val="00B2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50" name="TextBox 1"/>
          <p:cNvSpPr txBox="1"/>
          <p:nvPr/>
        </p:nvSpPr>
        <p:spPr>
          <a:xfrm>
            <a:off x="3390900" y="1066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60" name="页脚占位符 59"/>
          <p:cNvSpPr>
            <a:spLocks noGrp="1"/>
          </p:cNvSpPr>
          <p:nvPr>
            <p:ph type="ftr" sz="quarter" idx="11"/>
          </p:nvPr>
        </p:nvSpPr>
        <p:spPr/>
        <p:txBody>
          <a:bodyPr/>
          <a:lstStyle/>
          <a:p>
            <a:r>
              <a:rPr lang="zh-CN" altLang="en-US" smtClean="0"/>
              <a:t>计算机科学与技术学院</a:t>
            </a:r>
            <a:endParaRPr lang="en-US"/>
          </a:p>
        </p:txBody>
      </p:sp>
      <p:sp>
        <p:nvSpPr>
          <p:cNvPr id="61" name="灯片编号占位符 6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64045" y="2139442"/>
            <a:ext cx="8641842" cy="628650"/>
          </a:xfrm>
          <a:custGeom>
            <a:avLst/>
            <a:gdLst>
              <a:gd name="connsiteX0" fmla="*/ 0 w 8641842"/>
              <a:gd name="connsiteY0" fmla="*/ 0 h 628650"/>
              <a:gd name="connsiteX1" fmla="*/ 0 w 8641842"/>
              <a:gd name="connsiteY1" fmla="*/ 628650 h 628650"/>
              <a:gd name="connsiteX2" fmla="*/ 8641842 w 8641842"/>
              <a:gd name="connsiteY2" fmla="*/ 628650 h 628650"/>
              <a:gd name="connsiteX3" fmla="*/ 8641842 w 8641842"/>
              <a:gd name="connsiteY3" fmla="*/ 0 h 628650"/>
              <a:gd name="connsiteX4" fmla="*/ 0 w 8641842"/>
              <a:gd name="connsiteY4" fmla="*/ 0 h 628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41842" h="628650">
                <a:moveTo>
                  <a:pt x="0" y="0"/>
                </a:moveTo>
                <a:lnTo>
                  <a:pt x="0" y="628650"/>
                </a:lnTo>
                <a:lnTo>
                  <a:pt x="8641842" y="628650"/>
                </a:lnTo>
                <a:lnTo>
                  <a:pt x="8641842"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248996" y="2125154"/>
            <a:ext cx="8671178" cy="657225"/>
          </a:xfrm>
          <a:custGeom>
            <a:avLst/>
            <a:gdLst>
              <a:gd name="connsiteX0" fmla="*/ 14287 w 8671178"/>
              <a:gd name="connsiteY0" fmla="*/ 14287 h 657225"/>
              <a:gd name="connsiteX1" fmla="*/ 14287 w 8671178"/>
              <a:gd name="connsiteY1" fmla="*/ 642937 h 657225"/>
              <a:gd name="connsiteX2" fmla="*/ 8656891 w 8671178"/>
              <a:gd name="connsiteY2" fmla="*/ 642937 h 657225"/>
              <a:gd name="connsiteX3" fmla="*/ 8656891 w 8671178"/>
              <a:gd name="connsiteY3" fmla="*/ 14287 h 657225"/>
              <a:gd name="connsiteX4" fmla="*/ 14287 w 8671178"/>
              <a:gd name="connsiteY4" fmla="*/ 14287 h 657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71178" h="657225">
                <a:moveTo>
                  <a:pt x="14287" y="14287"/>
                </a:moveTo>
                <a:lnTo>
                  <a:pt x="14287" y="642937"/>
                </a:lnTo>
                <a:lnTo>
                  <a:pt x="8656891" y="642937"/>
                </a:lnTo>
                <a:lnTo>
                  <a:pt x="8656891" y="14287"/>
                </a:lnTo>
                <a:lnTo>
                  <a:pt x="14287" y="14287"/>
                </a:lnTo>
              </a:path>
            </a:pathLst>
          </a:custGeom>
          <a:solidFill>
            <a:srgbClr val="000000">
              <a:alpha val="0"/>
            </a:srgbClr>
          </a:solidFill>
          <a:ln w="25400">
            <a:solidFill>
              <a:srgbClr val="FFB8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238137" y="2114296"/>
            <a:ext cx="8642603" cy="628650"/>
          </a:xfrm>
          <a:custGeom>
            <a:avLst/>
            <a:gdLst>
              <a:gd name="connsiteX0" fmla="*/ 0 w 8642603"/>
              <a:gd name="connsiteY0" fmla="*/ 0 h 628650"/>
              <a:gd name="connsiteX1" fmla="*/ 0 w 8642603"/>
              <a:gd name="connsiteY1" fmla="*/ 628650 h 628650"/>
              <a:gd name="connsiteX2" fmla="*/ 8642603 w 8642603"/>
              <a:gd name="connsiteY2" fmla="*/ 628650 h 628650"/>
              <a:gd name="connsiteX3" fmla="*/ 8642603 w 8642603"/>
              <a:gd name="connsiteY3" fmla="*/ 0 h 628650"/>
              <a:gd name="connsiteX4" fmla="*/ 0 w 8642603"/>
              <a:gd name="connsiteY4" fmla="*/ 0 h 628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42603" h="628650">
                <a:moveTo>
                  <a:pt x="0" y="0"/>
                </a:moveTo>
                <a:lnTo>
                  <a:pt x="0" y="628650"/>
                </a:lnTo>
                <a:lnTo>
                  <a:pt x="8642603" y="628650"/>
                </a:lnTo>
                <a:lnTo>
                  <a:pt x="8642603"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223850" y="2100008"/>
            <a:ext cx="8671178" cy="657225"/>
          </a:xfrm>
          <a:custGeom>
            <a:avLst/>
            <a:gdLst>
              <a:gd name="connsiteX0" fmla="*/ 14287 w 8671178"/>
              <a:gd name="connsiteY0" fmla="*/ 14287 h 657225"/>
              <a:gd name="connsiteX1" fmla="*/ 14287 w 8671178"/>
              <a:gd name="connsiteY1" fmla="*/ 642937 h 657225"/>
              <a:gd name="connsiteX2" fmla="*/ 8656891 w 8671178"/>
              <a:gd name="connsiteY2" fmla="*/ 642937 h 657225"/>
              <a:gd name="connsiteX3" fmla="*/ 8656891 w 8671178"/>
              <a:gd name="connsiteY3" fmla="*/ 14287 h 657225"/>
              <a:gd name="connsiteX4" fmla="*/ 14287 w 8671178"/>
              <a:gd name="connsiteY4" fmla="*/ 14287 h 657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71178" h="657225">
                <a:moveTo>
                  <a:pt x="14287" y="14287"/>
                </a:moveTo>
                <a:lnTo>
                  <a:pt x="14287" y="642937"/>
                </a:lnTo>
                <a:lnTo>
                  <a:pt x="8656891" y="642937"/>
                </a:lnTo>
                <a:lnTo>
                  <a:pt x="8656891"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264045" y="2768092"/>
            <a:ext cx="8641842" cy="1743456"/>
          </a:xfrm>
          <a:custGeom>
            <a:avLst/>
            <a:gdLst>
              <a:gd name="connsiteX0" fmla="*/ 0 w 8641842"/>
              <a:gd name="connsiteY0" fmla="*/ 0 h 1743456"/>
              <a:gd name="connsiteX1" fmla="*/ 0 w 8641842"/>
              <a:gd name="connsiteY1" fmla="*/ 1743456 h 1743456"/>
              <a:gd name="connsiteX2" fmla="*/ 8641842 w 8641842"/>
              <a:gd name="connsiteY2" fmla="*/ 1743456 h 1743456"/>
              <a:gd name="connsiteX3" fmla="*/ 8641842 w 8641842"/>
              <a:gd name="connsiteY3" fmla="*/ 0 h 1743456"/>
              <a:gd name="connsiteX4" fmla="*/ 0 w 8641842"/>
              <a:gd name="connsiteY4" fmla="*/ 0 h 17434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41842" h="1743456">
                <a:moveTo>
                  <a:pt x="0" y="0"/>
                </a:moveTo>
                <a:lnTo>
                  <a:pt x="0" y="1743456"/>
                </a:lnTo>
                <a:lnTo>
                  <a:pt x="8641842" y="1743456"/>
                </a:lnTo>
                <a:lnTo>
                  <a:pt x="8641842"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248996" y="2753804"/>
            <a:ext cx="8671178" cy="1772031"/>
          </a:xfrm>
          <a:custGeom>
            <a:avLst/>
            <a:gdLst>
              <a:gd name="connsiteX0" fmla="*/ 14287 w 8671178"/>
              <a:gd name="connsiteY0" fmla="*/ 14287 h 1772031"/>
              <a:gd name="connsiteX1" fmla="*/ 14287 w 8671178"/>
              <a:gd name="connsiteY1" fmla="*/ 1757743 h 1772031"/>
              <a:gd name="connsiteX2" fmla="*/ 8656891 w 8671178"/>
              <a:gd name="connsiteY2" fmla="*/ 1757743 h 1772031"/>
              <a:gd name="connsiteX3" fmla="*/ 8656891 w 8671178"/>
              <a:gd name="connsiteY3" fmla="*/ 14287 h 1772031"/>
              <a:gd name="connsiteX4" fmla="*/ 14287 w 8671178"/>
              <a:gd name="connsiteY4" fmla="*/ 14287 h 17720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71178" h="1772031">
                <a:moveTo>
                  <a:pt x="14287" y="14287"/>
                </a:moveTo>
                <a:lnTo>
                  <a:pt x="14287" y="1757743"/>
                </a:lnTo>
                <a:lnTo>
                  <a:pt x="8656891" y="1757743"/>
                </a:lnTo>
                <a:lnTo>
                  <a:pt x="8656891" y="14287"/>
                </a:lnTo>
                <a:lnTo>
                  <a:pt x="14287" y="14287"/>
                </a:lnTo>
              </a:path>
            </a:pathLst>
          </a:custGeom>
          <a:solidFill>
            <a:srgbClr val="000000">
              <a:alpha val="0"/>
            </a:srgbClr>
          </a:solidFill>
          <a:ln w="25400">
            <a:solidFill>
              <a:srgbClr val="FFB8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38137" y="2742946"/>
            <a:ext cx="8642603" cy="1743456"/>
          </a:xfrm>
          <a:custGeom>
            <a:avLst/>
            <a:gdLst>
              <a:gd name="connsiteX0" fmla="*/ 0 w 8642603"/>
              <a:gd name="connsiteY0" fmla="*/ 0 h 1743456"/>
              <a:gd name="connsiteX1" fmla="*/ 0 w 8642603"/>
              <a:gd name="connsiteY1" fmla="*/ 1743456 h 1743456"/>
              <a:gd name="connsiteX2" fmla="*/ 8642603 w 8642603"/>
              <a:gd name="connsiteY2" fmla="*/ 1743456 h 1743456"/>
              <a:gd name="connsiteX3" fmla="*/ 8642603 w 8642603"/>
              <a:gd name="connsiteY3" fmla="*/ 0 h 1743456"/>
              <a:gd name="connsiteX4" fmla="*/ 0 w 8642603"/>
              <a:gd name="connsiteY4" fmla="*/ 0 h 17434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42603" h="1743456">
                <a:moveTo>
                  <a:pt x="0" y="0"/>
                </a:moveTo>
                <a:lnTo>
                  <a:pt x="0" y="1743456"/>
                </a:lnTo>
                <a:lnTo>
                  <a:pt x="8642603" y="1743456"/>
                </a:lnTo>
                <a:lnTo>
                  <a:pt x="8642603"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23850" y="2728658"/>
            <a:ext cx="8671178" cy="1771269"/>
          </a:xfrm>
          <a:custGeom>
            <a:avLst/>
            <a:gdLst>
              <a:gd name="connsiteX0" fmla="*/ 14287 w 8671178"/>
              <a:gd name="connsiteY0" fmla="*/ 14287 h 1771269"/>
              <a:gd name="connsiteX1" fmla="*/ 14287 w 8671178"/>
              <a:gd name="connsiteY1" fmla="*/ 1756981 h 1771269"/>
              <a:gd name="connsiteX2" fmla="*/ 8656891 w 8671178"/>
              <a:gd name="connsiteY2" fmla="*/ 1756981 h 1771269"/>
              <a:gd name="connsiteX3" fmla="*/ 8656891 w 8671178"/>
              <a:gd name="connsiteY3" fmla="*/ 14287 h 1771269"/>
              <a:gd name="connsiteX4" fmla="*/ 14287 w 8671178"/>
              <a:gd name="connsiteY4" fmla="*/ 14287 h 17712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71178" h="1771269">
                <a:moveTo>
                  <a:pt x="14287" y="14287"/>
                </a:moveTo>
                <a:lnTo>
                  <a:pt x="14287" y="1756981"/>
                </a:lnTo>
                <a:lnTo>
                  <a:pt x="8656891" y="1756981"/>
                </a:lnTo>
                <a:lnTo>
                  <a:pt x="8656891"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694319" y="3371595"/>
            <a:ext cx="5730240" cy="487680"/>
          </a:xfrm>
          <a:custGeom>
            <a:avLst/>
            <a:gdLst>
              <a:gd name="connsiteX0" fmla="*/ 0 w 5730240"/>
              <a:gd name="connsiteY0" fmla="*/ 0 h 487680"/>
              <a:gd name="connsiteX1" fmla="*/ 0 w 5730240"/>
              <a:gd name="connsiteY1" fmla="*/ 487680 h 487680"/>
              <a:gd name="connsiteX2" fmla="*/ 5730240 w 5730240"/>
              <a:gd name="connsiteY2" fmla="*/ 487680 h 487680"/>
              <a:gd name="connsiteX3" fmla="*/ 5730240 w 5730240"/>
              <a:gd name="connsiteY3" fmla="*/ 0 h 487680"/>
              <a:gd name="connsiteX4" fmla="*/ 0 w 5730240"/>
              <a:gd name="connsiteY4" fmla="*/ 0 h 4876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30240" h="487680">
                <a:moveTo>
                  <a:pt x="0" y="0"/>
                </a:moveTo>
                <a:lnTo>
                  <a:pt x="0" y="487680"/>
                </a:lnTo>
                <a:lnTo>
                  <a:pt x="5730240" y="487680"/>
                </a:lnTo>
                <a:lnTo>
                  <a:pt x="5730240"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684794" y="3362070"/>
            <a:ext cx="5749290" cy="506730"/>
          </a:xfrm>
          <a:custGeom>
            <a:avLst/>
            <a:gdLst>
              <a:gd name="connsiteX0" fmla="*/ 9525 w 5749290"/>
              <a:gd name="connsiteY0" fmla="*/ 9525 h 506730"/>
              <a:gd name="connsiteX1" fmla="*/ 9525 w 5749290"/>
              <a:gd name="connsiteY1" fmla="*/ 497205 h 506730"/>
              <a:gd name="connsiteX2" fmla="*/ 5739765 w 5749290"/>
              <a:gd name="connsiteY2" fmla="*/ 497205 h 506730"/>
              <a:gd name="connsiteX3" fmla="*/ 5739765 w 5749290"/>
              <a:gd name="connsiteY3" fmla="*/ 9525 h 506730"/>
              <a:gd name="connsiteX4" fmla="*/ 9525 w 5749290"/>
              <a:gd name="connsiteY4" fmla="*/ 9525 h 5067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49290" h="506730">
                <a:moveTo>
                  <a:pt x="9525" y="9525"/>
                </a:moveTo>
                <a:lnTo>
                  <a:pt x="9525" y="497205"/>
                </a:lnTo>
                <a:lnTo>
                  <a:pt x="5739765" y="497205"/>
                </a:lnTo>
                <a:lnTo>
                  <a:pt x="5739765"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730895" y="3406648"/>
            <a:ext cx="1245870" cy="445770"/>
          </a:xfrm>
          <a:custGeom>
            <a:avLst/>
            <a:gdLst>
              <a:gd name="connsiteX0" fmla="*/ 0 w 1245870"/>
              <a:gd name="connsiteY0" fmla="*/ 0 h 445770"/>
              <a:gd name="connsiteX1" fmla="*/ 0 w 1245870"/>
              <a:gd name="connsiteY1" fmla="*/ 445770 h 445770"/>
              <a:gd name="connsiteX2" fmla="*/ 1245870 w 1245870"/>
              <a:gd name="connsiteY2" fmla="*/ 445770 h 445770"/>
              <a:gd name="connsiteX3" fmla="*/ 1245870 w 1245870"/>
              <a:gd name="connsiteY3" fmla="*/ 0 h 445770"/>
              <a:gd name="connsiteX4" fmla="*/ 0 w 1245870"/>
              <a:gd name="connsiteY4" fmla="*/ 0 h 44577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5870" h="445770">
                <a:moveTo>
                  <a:pt x="0" y="0"/>
                </a:moveTo>
                <a:lnTo>
                  <a:pt x="0" y="445770"/>
                </a:lnTo>
                <a:lnTo>
                  <a:pt x="1245870" y="445770"/>
                </a:lnTo>
                <a:lnTo>
                  <a:pt x="1245870" y="0"/>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970416" y="3365245"/>
            <a:ext cx="22225" cy="500380"/>
          </a:xfrm>
          <a:custGeom>
            <a:avLst/>
            <a:gdLst>
              <a:gd name="connsiteX0" fmla="*/ 6350 w 22225"/>
              <a:gd name="connsiteY0" fmla="*/ 6350 h 500380"/>
              <a:gd name="connsiteX1" fmla="*/ 6350 w 22225"/>
              <a:gd name="connsiteY1" fmla="*/ 494030 h 500380"/>
            </a:gdLst>
            <a:ahLst/>
            <a:cxnLst>
              <a:cxn ang="0">
                <a:pos x="connsiteX0" y="connsiteY0"/>
              </a:cxn>
              <a:cxn ang="1">
                <a:pos x="connsiteX1" y="connsiteY1"/>
              </a:cxn>
            </a:cxnLst>
            <a:rect l="l" t="t" r="r" b="b"/>
            <a:pathLst>
              <a:path w="22225" h="500380">
                <a:moveTo>
                  <a:pt x="6350" y="6350"/>
                </a:moveTo>
                <a:lnTo>
                  <a:pt x="6350" y="49403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4175392" y="2253742"/>
            <a:ext cx="1025651" cy="349757"/>
          </a:xfrm>
          <a:custGeom>
            <a:avLst/>
            <a:gdLst>
              <a:gd name="connsiteX0" fmla="*/ 0 w 1025651"/>
              <a:gd name="connsiteY0" fmla="*/ 0 h 349757"/>
              <a:gd name="connsiteX1" fmla="*/ 0 w 1025651"/>
              <a:gd name="connsiteY1" fmla="*/ 349757 h 349757"/>
              <a:gd name="connsiteX2" fmla="*/ 1025651 w 1025651"/>
              <a:gd name="connsiteY2" fmla="*/ 349757 h 349757"/>
              <a:gd name="connsiteX3" fmla="*/ 1025651 w 1025651"/>
              <a:gd name="connsiteY3" fmla="*/ 0 h 349757"/>
              <a:gd name="connsiteX4" fmla="*/ 0 w 1025651"/>
              <a:gd name="connsiteY4" fmla="*/ 0 h 34975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5651" h="349757">
                <a:moveTo>
                  <a:pt x="0" y="0"/>
                </a:moveTo>
                <a:lnTo>
                  <a:pt x="0" y="349757"/>
                </a:lnTo>
                <a:lnTo>
                  <a:pt x="1025651" y="349757"/>
                </a:lnTo>
                <a:lnTo>
                  <a:pt x="1025651"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4169042" y="2247392"/>
            <a:ext cx="1038351" cy="362457"/>
          </a:xfrm>
          <a:custGeom>
            <a:avLst/>
            <a:gdLst>
              <a:gd name="connsiteX0" fmla="*/ 6350 w 1038351"/>
              <a:gd name="connsiteY0" fmla="*/ 6350 h 362457"/>
              <a:gd name="connsiteX1" fmla="*/ 6350 w 1038351"/>
              <a:gd name="connsiteY1" fmla="*/ 356107 h 362457"/>
              <a:gd name="connsiteX2" fmla="*/ 1032001 w 1038351"/>
              <a:gd name="connsiteY2" fmla="*/ 356107 h 362457"/>
              <a:gd name="connsiteX3" fmla="*/ 1032001 w 1038351"/>
              <a:gd name="connsiteY3" fmla="*/ 6350 h 362457"/>
              <a:gd name="connsiteX4" fmla="*/ 6350 w 1038351"/>
              <a:gd name="connsiteY4" fmla="*/ 6350 h 36245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8351" h="362457">
                <a:moveTo>
                  <a:pt x="6350" y="6350"/>
                </a:moveTo>
                <a:lnTo>
                  <a:pt x="6350" y="356107"/>
                </a:lnTo>
                <a:lnTo>
                  <a:pt x="1032001" y="356107"/>
                </a:lnTo>
                <a:lnTo>
                  <a:pt x="1032001"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457825" y="2253742"/>
            <a:ext cx="1027176" cy="349757"/>
          </a:xfrm>
          <a:custGeom>
            <a:avLst/>
            <a:gdLst>
              <a:gd name="connsiteX0" fmla="*/ 0 w 1027176"/>
              <a:gd name="connsiteY0" fmla="*/ 0 h 349757"/>
              <a:gd name="connsiteX1" fmla="*/ 0 w 1027176"/>
              <a:gd name="connsiteY1" fmla="*/ 349757 h 349757"/>
              <a:gd name="connsiteX2" fmla="*/ 1027176 w 1027176"/>
              <a:gd name="connsiteY2" fmla="*/ 349757 h 349757"/>
              <a:gd name="connsiteX3" fmla="*/ 1027176 w 1027176"/>
              <a:gd name="connsiteY3" fmla="*/ 0 h 349757"/>
              <a:gd name="connsiteX4" fmla="*/ 0 w 1027176"/>
              <a:gd name="connsiteY4" fmla="*/ 0 h 34975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7176" h="349757">
                <a:moveTo>
                  <a:pt x="0" y="0"/>
                </a:moveTo>
                <a:lnTo>
                  <a:pt x="0" y="349757"/>
                </a:lnTo>
                <a:lnTo>
                  <a:pt x="1027176" y="349757"/>
                </a:lnTo>
                <a:lnTo>
                  <a:pt x="1027176"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5451475" y="2247392"/>
            <a:ext cx="1039876" cy="362457"/>
          </a:xfrm>
          <a:custGeom>
            <a:avLst/>
            <a:gdLst>
              <a:gd name="connsiteX0" fmla="*/ 6350 w 1039876"/>
              <a:gd name="connsiteY0" fmla="*/ 6350 h 362457"/>
              <a:gd name="connsiteX1" fmla="*/ 6350 w 1039876"/>
              <a:gd name="connsiteY1" fmla="*/ 356107 h 362457"/>
              <a:gd name="connsiteX2" fmla="*/ 1033526 w 1039876"/>
              <a:gd name="connsiteY2" fmla="*/ 356107 h 362457"/>
              <a:gd name="connsiteX3" fmla="*/ 1033526 w 1039876"/>
              <a:gd name="connsiteY3" fmla="*/ 6350 h 362457"/>
              <a:gd name="connsiteX4" fmla="*/ 6350 w 1039876"/>
              <a:gd name="connsiteY4" fmla="*/ 6350 h 36245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9876" h="362457">
                <a:moveTo>
                  <a:pt x="6350" y="6350"/>
                </a:moveTo>
                <a:lnTo>
                  <a:pt x="6350" y="356107"/>
                </a:lnTo>
                <a:lnTo>
                  <a:pt x="1033526" y="356107"/>
                </a:lnTo>
                <a:lnTo>
                  <a:pt x="103352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2035695" y="2873248"/>
            <a:ext cx="1026414" cy="348995"/>
          </a:xfrm>
          <a:custGeom>
            <a:avLst/>
            <a:gdLst>
              <a:gd name="connsiteX0" fmla="*/ 0 w 1026414"/>
              <a:gd name="connsiteY0" fmla="*/ 0 h 348995"/>
              <a:gd name="connsiteX1" fmla="*/ 0 w 1026414"/>
              <a:gd name="connsiteY1" fmla="*/ 348995 h 348995"/>
              <a:gd name="connsiteX2" fmla="*/ 1026414 w 1026414"/>
              <a:gd name="connsiteY2" fmla="*/ 348995 h 348995"/>
              <a:gd name="connsiteX3" fmla="*/ 1026414 w 1026414"/>
              <a:gd name="connsiteY3" fmla="*/ 0 h 348995"/>
              <a:gd name="connsiteX4" fmla="*/ 0 w 1026414"/>
              <a:gd name="connsiteY4" fmla="*/ 0 h 3489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6414" h="348995">
                <a:moveTo>
                  <a:pt x="0" y="0"/>
                </a:moveTo>
                <a:lnTo>
                  <a:pt x="0" y="348995"/>
                </a:lnTo>
                <a:lnTo>
                  <a:pt x="1026414" y="348995"/>
                </a:lnTo>
                <a:lnTo>
                  <a:pt x="1026414"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2028583" y="2866898"/>
            <a:ext cx="1039876" cy="361695"/>
          </a:xfrm>
          <a:custGeom>
            <a:avLst/>
            <a:gdLst>
              <a:gd name="connsiteX0" fmla="*/ 6350 w 1039876"/>
              <a:gd name="connsiteY0" fmla="*/ 6350 h 361695"/>
              <a:gd name="connsiteX1" fmla="*/ 6350 w 1039876"/>
              <a:gd name="connsiteY1" fmla="*/ 355345 h 361695"/>
              <a:gd name="connsiteX2" fmla="*/ 1033526 w 1039876"/>
              <a:gd name="connsiteY2" fmla="*/ 355345 h 361695"/>
              <a:gd name="connsiteX3" fmla="*/ 1033526 w 1039876"/>
              <a:gd name="connsiteY3" fmla="*/ 6350 h 361695"/>
              <a:gd name="connsiteX4" fmla="*/ 6350 w 1039876"/>
              <a:gd name="connsiteY4" fmla="*/ 6350 h 3616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9876" h="361695">
                <a:moveTo>
                  <a:pt x="6350" y="6350"/>
                </a:moveTo>
                <a:lnTo>
                  <a:pt x="6350" y="355345"/>
                </a:lnTo>
                <a:lnTo>
                  <a:pt x="1033526" y="355345"/>
                </a:lnTo>
                <a:lnTo>
                  <a:pt x="103352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3233560" y="2873248"/>
            <a:ext cx="1025651" cy="348995"/>
          </a:xfrm>
          <a:custGeom>
            <a:avLst/>
            <a:gdLst>
              <a:gd name="connsiteX0" fmla="*/ 0 w 1025651"/>
              <a:gd name="connsiteY0" fmla="*/ 0 h 348995"/>
              <a:gd name="connsiteX1" fmla="*/ 0 w 1025651"/>
              <a:gd name="connsiteY1" fmla="*/ 348995 h 348995"/>
              <a:gd name="connsiteX2" fmla="*/ 1025651 w 1025651"/>
              <a:gd name="connsiteY2" fmla="*/ 348995 h 348995"/>
              <a:gd name="connsiteX3" fmla="*/ 1025651 w 1025651"/>
              <a:gd name="connsiteY3" fmla="*/ 0 h 348995"/>
              <a:gd name="connsiteX4" fmla="*/ 0 w 1025651"/>
              <a:gd name="connsiteY4" fmla="*/ 0 h 3489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5651" h="348995">
                <a:moveTo>
                  <a:pt x="0" y="0"/>
                </a:moveTo>
                <a:lnTo>
                  <a:pt x="0" y="348995"/>
                </a:lnTo>
                <a:lnTo>
                  <a:pt x="1025651" y="348995"/>
                </a:lnTo>
                <a:lnTo>
                  <a:pt x="1025651"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3227210" y="2866898"/>
            <a:ext cx="1038351" cy="361695"/>
          </a:xfrm>
          <a:custGeom>
            <a:avLst/>
            <a:gdLst>
              <a:gd name="connsiteX0" fmla="*/ 6350 w 1038351"/>
              <a:gd name="connsiteY0" fmla="*/ 6350 h 361695"/>
              <a:gd name="connsiteX1" fmla="*/ 6350 w 1038351"/>
              <a:gd name="connsiteY1" fmla="*/ 355345 h 361695"/>
              <a:gd name="connsiteX2" fmla="*/ 1032001 w 1038351"/>
              <a:gd name="connsiteY2" fmla="*/ 355345 h 361695"/>
              <a:gd name="connsiteX3" fmla="*/ 1032001 w 1038351"/>
              <a:gd name="connsiteY3" fmla="*/ 6350 h 361695"/>
              <a:gd name="connsiteX4" fmla="*/ 6350 w 1038351"/>
              <a:gd name="connsiteY4" fmla="*/ 6350 h 3616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8351" h="361695">
                <a:moveTo>
                  <a:pt x="6350" y="6350"/>
                </a:moveTo>
                <a:lnTo>
                  <a:pt x="6350" y="355345"/>
                </a:lnTo>
                <a:lnTo>
                  <a:pt x="1032001" y="355345"/>
                </a:lnTo>
                <a:lnTo>
                  <a:pt x="1032001"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6791325" y="2873248"/>
            <a:ext cx="1025652" cy="348995"/>
          </a:xfrm>
          <a:custGeom>
            <a:avLst/>
            <a:gdLst>
              <a:gd name="connsiteX0" fmla="*/ 0 w 1025652"/>
              <a:gd name="connsiteY0" fmla="*/ 0 h 348995"/>
              <a:gd name="connsiteX1" fmla="*/ 0 w 1025652"/>
              <a:gd name="connsiteY1" fmla="*/ 348995 h 348995"/>
              <a:gd name="connsiteX2" fmla="*/ 1025652 w 1025652"/>
              <a:gd name="connsiteY2" fmla="*/ 348995 h 348995"/>
              <a:gd name="connsiteX3" fmla="*/ 1025652 w 1025652"/>
              <a:gd name="connsiteY3" fmla="*/ 0 h 348995"/>
              <a:gd name="connsiteX4" fmla="*/ 0 w 1025652"/>
              <a:gd name="connsiteY4" fmla="*/ 0 h 3489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5652" h="348995">
                <a:moveTo>
                  <a:pt x="0" y="0"/>
                </a:moveTo>
                <a:lnTo>
                  <a:pt x="0" y="348995"/>
                </a:lnTo>
                <a:lnTo>
                  <a:pt x="1025652" y="348995"/>
                </a:lnTo>
                <a:lnTo>
                  <a:pt x="1025652"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6784975" y="2866898"/>
            <a:ext cx="1038352" cy="361695"/>
          </a:xfrm>
          <a:custGeom>
            <a:avLst/>
            <a:gdLst>
              <a:gd name="connsiteX0" fmla="*/ 6350 w 1038352"/>
              <a:gd name="connsiteY0" fmla="*/ 6350 h 361695"/>
              <a:gd name="connsiteX1" fmla="*/ 6350 w 1038352"/>
              <a:gd name="connsiteY1" fmla="*/ 355345 h 361695"/>
              <a:gd name="connsiteX2" fmla="*/ 1032002 w 1038352"/>
              <a:gd name="connsiteY2" fmla="*/ 355345 h 361695"/>
              <a:gd name="connsiteX3" fmla="*/ 1032002 w 1038352"/>
              <a:gd name="connsiteY3" fmla="*/ 6350 h 361695"/>
              <a:gd name="connsiteX4" fmla="*/ 6350 w 1038352"/>
              <a:gd name="connsiteY4" fmla="*/ 6350 h 3616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8352" h="361695">
                <a:moveTo>
                  <a:pt x="6350" y="6350"/>
                </a:moveTo>
                <a:lnTo>
                  <a:pt x="6350" y="355345"/>
                </a:lnTo>
                <a:lnTo>
                  <a:pt x="1032002" y="355345"/>
                </a:lnTo>
                <a:lnTo>
                  <a:pt x="1032002"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3916312" y="3908044"/>
            <a:ext cx="1255776" cy="397001"/>
          </a:xfrm>
          <a:custGeom>
            <a:avLst/>
            <a:gdLst>
              <a:gd name="connsiteX0" fmla="*/ 0 w 1255776"/>
              <a:gd name="connsiteY0" fmla="*/ 0 h 397001"/>
              <a:gd name="connsiteX1" fmla="*/ 0 w 1255776"/>
              <a:gd name="connsiteY1" fmla="*/ 397001 h 397001"/>
              <a:gd name="connsiteX2" fmla="*/ 1255776 w 1255776"/>
              <a:gd name="connsiteY2" fmla="*/ 397001 h 397001"/>
              <a:gd name="connsiteX3" fmla="*/ 1255776 w 1255776"/>
              <a:gd name="connsiteY3" fmla="*/ 0 h 397001"/>
              <a:gd name="connsiteX4" fmla="*/ 0 w 1255776"/>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55776" h="397001">
                <a:moveTo>
                  <a:pt x="0" y="0"/>
                </a:moveTo>
                <a:lnTo>
                  <a:pt x="0" y="397001"/>
                </a:lnTo>
                <a:lnTo>
                  <a:pt x="1255776" y="397001"/>
                </a:lnTo>
                <a:lnTo>
                  <a:pt x="1255776"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2578240" y="3625342"/>
            <a:ext cx="360426" cy="168401"/>
          </a:xfrm>
          <a:custGeom>
            <a:avLst/>
            <a:gdLst>
              <a:gd name="connsiteX0" fmla="*/ 0 w 360426"/>
              <a:gd name="connsiteY0" fmla="*/ 0 h 168401"/>
              <a:gd name="connsiteX1" fmla="*/ 0 w 360426"/>
              <a:gd name="connsiteY1" fmla="*/ 168401 h 168401"/>
              <a:gd name="connsiteX2" fmla="*/ 360426 w 360426"/>
              <a:gd name="connsiteY2" fmla="*/ 168401 h 168401"/>
              <a:gd name="connsiteX3" fmla="*/ 360426 w 360426"/>
              <a:gd name="connsiteY3" fmla="*/ 0 h 168401"/>
              <a:gd name="connsiteX4" fmla="*/ 0 w 360426"/>
              <a:gd name="connsiteY4" fmla="*/ 0 h 1684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0426" h="168401">
                <a:moveTo>
                  <a:pt x="0" y="0"/>
                </a:moveTo>
                <a:lnTo>
                  <a:pt x="0" y="168401"/>
                </a:lnTo>
                <a:lnTo>
                  <a:pt x="360426" y="168401"/>
                </a:lnTo>
                <a:lnTo>
                  <a:pt x="360426" y="0"/>
                </a:lnTo>
                <a:lnTo>
                  <a:pt x="0" y="0"/>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2571890" y="3618992"/>
            <a:ext cx="373126" cy="181101"/>
          </a:xfrm>
          <a:custGeom>
            <a:avLst/>
            <a:gdLst>
              <a:gd name="connsiteX0" fmla="*/ 6350 w 373126"/>
              <a:gd name="connsiteY0" fmla="*/ 6350 h 181101"/>
              <a:gd name="connsiteX1" fmla="*/ 6350 w 373126"/>
              <a:gd name="connsiteY1" fmla="*/ 174751 h 181101"/>
              <a:gd name="connsiteX2" fmla="*/ 366776 w 373126"/>
              <a:gd name="connsiteY2" fmla="*/ 174751 h 181101"/>
              <a:gd name="connsiteX3" fmla="*/ 366776 w 373126"/>
              <a:gd name="connsiteY3" fmla="*/ 6350 h 181101"/>
              <a:gd name="connsiteX4" fmla="*/ 6350 w 373126"/>
              <a:gd name="connsiteY4" fmla="*/ 6350 h 181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3126" h="181101">
                <a:moveTo>
                  <a:pt x="6350" y="6350"/>
                </a:moveTo>
                <a:lnTo>
                  <a:pt x="6350" y="174751"/>
                </a:lnTo>
                <a:lnTo>
                  <a:pt x="366776" y="174751"/>
                </a:lnTo>
                <a:lnTo>
                  <a:pt x="36677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2754261" y="3780790"/>
            <a:ext cx="4046982" cy="1716785"/>
          </a:xfrm>
          <a:custGeom>
            <a:avLst/>
            <a:gdLst>
              <a:gd name="connsiteX0" fmla="*/ 1595628 w 4046982"/>
              <a:gd name="connsiteY0" fmla="*/ 1014983 h 1716785"/>
              <a:gd name="connsiteX1" fmla="*/ 1104900 w 4046982"/>
              <a:gd name="connsiteY1" fmla="*/ 1131570 h 1716785"/>
              <a:gd name="connsiteX2" fmla="*/ 1104900 w 4046982"/>
              <a:gd name="connsiteY2" fmla="*/ 1599437 h 1716785"/>
              <a:gd name="connsiteX3" fmla="*/ 1595628 w 4046982"/>
              <a:gd name="connsiteY3" fmla="*/ 1716785 h 1716785"/>
              <a:gd name="connsiteX4" fmla="*/ 3556254 w 4046982"/>
              <a:gd name="connsiteY4" fmla="*/ 1716785 h 1716785"/>
              <a:gd name="connsiteX5" fmla="*/ 4046982 w 4046982"/>
              <a:gd name="connsiteY5" fmla="*/ 1599437 h 1716785"/>
              <a:gd name="connsiteX6" fmla="*/ 4046982 w 4046982"/>
              <a:gd name="connsiteY6" fmla="*/ 1131570 h 1716785"/>
              <a:gd name="connsiteX7" fmla="*/ 3556254 w 4046982"/>
              <a:gd name="connsiteY7" fmla="*/ 1014983 h 1716785"/>
              <a:gd name="connsiteX8" fmla="*/ 2330958 w 4046982"/>
              <a:gd name="connsiteY8" fmla="*/ 1014983 h 1716785"/>
              <a:gd name="connsiteX9" fmla="*/ 0 w 4046982"/>
              <a:gd name="connsiteY9" fmla="*/ 0 h 1716785"/>
              <a:gd name="connsiteX10" fmla="*/ 1595628 w 4046982"/>
              <a:gd name="connsiteY10" fmla="*/ 1014983 h 171678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046982" h="1716785">
                <a:moveTo>
                  <a:pt x="1595628" y="1014983"/>
                </a:moveTo>
                <a:cubicBezTo>
                  <a:pt x="1324356" y="1014983"/>
                  <a:pt x="1104900" y="1066800"/>
                  <a:pt x="1104900" y="1131570"/>
                </a:cubicBezTo>
                <a:lnTo>
                  <a:pt x="1104900" y="1599437"/>
                </a:lnTo>
                <a:cubicBezTo>
                  <a:pt x="1104900" y="1664207"/>
                  <a:pt x="1324356" y="1716785"/>
                  <a:pt x="1595628" y="1716785"/>
                </a:cubicBezTo>
                <a:lnTo>
                  <a:pt x="3556254" y="1716785"/>
                </a:lnTo>
                <a:cubicBezTo>
                  <a:pt x="3827513" y="1716785"/>
                  <a:pt x="4046982" y="1664207"/>
                  <a:pt x="4046982" y="1599437"/>
                </a:cubicBezTo>
                <a:lnTo>
                  <a:pt x="4046982" y="1131570"/>
                </a:lnTo>
                <a:cubicBezTo>
                  <a:pt x="4046982" y="1066800"/>
                  <a:pt x="3827513" y="1014983"/>
                  <a:pt x="3556254" y="1014983"/>
                </a:cubicBezTo>
                <a:lnTo>
                  <a:pt x="2330958" y="1014983"/>
                </a:lnTo>
                <a:lnTo>
                  <a:pt x="0" y="0"/>
                </a:lnTo>
                <a:lnTo>
                  <a:pt x="1595628" y="1014983"/>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2747911" y="3774440"/>
            <a:ext cx="4059682" cy="1729485"/>
          </a:xfrm>
          <a:custGeom>
            <a:avLst/>
            <a:gdLst>
              <a:gd name="connsiteX0" fmla="*/ 1601978 w 4059682"/>
              <a:gd name="connsiteY0" fmla="*/ 1021333 h 1729485"/>
              <a:gd name="connsiteX1" fmla="*/ 1111250 w 4059682"/>
              <a:gd name="connsiteY1" fmla="*/ 1137920 h 1729485"/>
              <a:gd name="connsiteX2" fmla="*/ 1111250 w 4059682"/>
              <a:gd name="connsiteY2" fmla="*/ 1605787 h 1729485"/>
              <a:gd name="connsiteX3" fmla="*/ 1601978 w 4059682"/>
              <a:gd name="connsiteY3" fmla="*/ 1723135 h 1729485"/>
              <a:gd name="connsiteX4" fmla="*/ 3562604 w 4059682"/>
              <a:gd name="connsiteY4" fmla="*/ 1723135 h 1729485"/>
              <a:gd name="connsiteX5" fmla="*/ 4053332 w 4059682"/>
              <a:gd name="connsiteY5" fmla="*/ 1605787 h 1729485"/>
              <a:gd name="connsiteX6" fmla="*/ 4053332 w 4059682"/>
              <a:gd name="connsiteY6" fmla="*/ 1137920 h 1729485"/>
              <a:gd name="connsiteX7" fmla="*/ 3562604 w 4059682"/>
              <a:gd name="connsiteY7" fmla="*/ 1021333 h 1729485"/>
              <a:gd name="connsiteX8" fmla="*/ 2337308 w 4059682"/>
              <a:gd name="connsiteY8" fmla="*/ 1021333 h 1729485"/>
              <a:gd name="connsiteX9" fmla="*/ 6350 w 4059682"/>
              <a:gd name="connsiteY9" fmla="*/ 6350 h 1729485"/>
              <a:gd name="connsiteX10" fmla="*/ 1601978 w 4059682"/>
              <a:gd name="connsiteY10" fmla="*/ 1021333 h 172948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059682" h="1729485">
                <a:moveTo>
                  <a:pt x="1601978" y="1021333"/>
                </a:moveTo>
                <a:cubicBezTo>
                  <a:pt x="1330706" y="1021333"/>
                  <a:pt x="1111250" y="1073150"/>
                  <a:pt x="1111250" y="1137920"/>
                </a:cubicBezTo>
                <a:lnTo>
                  <a:pt x="1111250" y="1605787"/>
                </a:lnTo>
                <a:cubicBezTo>
                  <a:pt x="1111250" y="1670557"/>
                  <a:pt x="1330706" y="1723135"/>
                  <a:pt x="1601978" y="1723135"/>
                </a:cubicBezTo>
                <a:lnTo>
                  <a:pt x="3562604" y="1723135"/>
                </a:lnTo>
                <a:cubicBezTo>
                  <a:pt x="3833863" y="1723135"/>
                  <a:pt x="4053332" y="1670557"/>
                  <a:pt x="4053332" y="1605787"/>
                </a:cubicBezTo>
                <a:lnTo>
                  <a:pt x="4053332" y="1137920"/>
                </a:lnTo>
                <a:cubicBezTo>
                  <a:pt x="4053332" y="1073150"/>
                  <a:pt x="3833863" y="1021333"/>
                  <a:pt x="3562604" y="1021333"/>
                </a:cubicBezTo>
                <a:lnTo>
                  <a:pt x="2337308" y="1021333"/>
                </a:lnTo>
                <a:lnTo>
                  <a:pt x="6350" y="6350"/>
                </a:lnTo>
                <a:lnTo>
                  <a:pt x="1601978" y="1021333"/>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2781300" y="2590800"/>
            <a:ext cx="4000500" cy="1079500"/>
          </a:xfrm>
          <a:prstGeom prst="rect">
            <a:avLst/>
          </a:prstGeom>
          <a:noFill/>
        </p:spPr>
      </p:pic>
      <p:pic>
        <p:nvPicPr>
          <p:cNvPr id="31" name="Picture 3"/>
          <p:cNvPicPr>
            <a:picLocks noChangeAspect="1" noChangeArrowheads="1"/>
          </p:cNvPicPr>
          <p:nvPr/>
        </p:nvPicPr>
        <p:blipFill>
          <a:blip r:embed="rId3" cstate="print"/>
          <a:srcRect/>
          <a:stretch>
            <a:fillRect/>
          </a:stretch>
        </p:blipFill>
        <p:spPr bwMode="auto">
          <a:xfrm>
            <a:off x="1676400" y="4102100"/>
            <a:ext cx="5765800" cy="76200"/>
          </a:xfrm>
          <a:prstGeom prst="rect">
            <a:avLst/>
          </a:prstGeom>
          <a:noFill/>
        </p:spPr>
      </p:pic>
      <p:sp>
        <p:nvSpPr>
          <p:cNvPr id="2" name="TextBox 1"/>
          <p:cNvSpPr txBox="1"/>
          <p:nvPr/>
        </p:nvSpPr>
        <p:spPr>
          <a:xfrm>
            <a:off x="584200" y="2235200"/>
            <a:ext cx="76944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传输层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24" name="TextBox 1"/>
          <p:cNvSpPr txBox="1"/>
          <p:nvPr/>
        </p:nvSpPr>
        <p:spPr>
          <a:xfrm>
            <a:off x="584200" y="3276600"/>
            <a:ext cx="769441"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网络层</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25" name="TextBox 1"/>
          <p:cNvSpPr txBox="1"/>
          <p:nvPr/>
        </p:nvSpPr>
        <p:spPr>
          <a:xfrm>
            <a:off x="2032000" y="34417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FFEF65"/>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FFEF65"/>
              </a:solidFill>
              <a:latin typeface="黑体" panose="02010609060101010101" pitchFamily="2" charset="-122"/>
              <a:ea typeface="黑体" panose="02010609060101010101" pitchFamily="2" charset="-122"/>
              <a:cs typeface="黑体" panose="02010609060101010101" pitchFamily="2" charset="-122"/>
            </a:endParaRPr>
          </a:p>
        </p:txBody>
      </p:sp>
      <p:sp>
        <p:nvSpPr>
          <p:cNvPr id="1026" name="TextBox 1"/>
          <p:cNvSpPr txBox="1"/>
          <p:nvPr/>
        </p:nvSpPr>
        <p:spPr>
          <a:xfrm>
            <a:off x="4419600" y="2324100"/>
            <a:ext cx="471283"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5676900" y="2362200"/>
            <a:ext cx="511358"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2209800" y="2946400"/>
            <a:ext cx="626775"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ICMP</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0" name="TextBox 1"/>
          <p:cNvSpPr txBox="1"/>
          <p:nvPr/>
        </p:nvSpPr>
        <p:spPr>
          <a:xfrm>
            <a:off x="3403600" y="2946400"/>
            <a:ext cx="639599"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IGMP</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1" name="TextBox 1"/>
          <p:cNvSpPr txBox="1"/>
          <p:nvPr/>
        </p:nvSpPr>
        <p:spPr>
          <a:xfrm>
            <a:off x="6959600" y="2946400"/>
            <a:ext cx="612347"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OSPF</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2" name="TextBox 1"/>
          <p:cNvSpPr txBox="1"/>
          <p:nvPr/>
        </p:nvSpPr>
        <p:spPr>
          <a:xfrm>
            <a:off x="3200400" y="3517900"/>
            <a:ext cx="3475310" cy="1931298"/>
          </a:xfrm>
          <a:prstGeom prst="rect">
            <a:avLst/>
          </a:prstGeom>
          <a:noFill/>
        </p:spPr>
        <p:txBody>
          <a:bodyPr wrap="none" lIns="0" tIns="0" rIns="0" rtlCol="0">
            <a:spAutoFit/>
          </a:bodyPr>
          <a:lstStyle/>
          <a:p>
            <a:pPr defTabSz="0">
              <a:lnSpc>
                <a:spcPts val="1900"/>
              </a:lnSpc>
              <a:tabLst>
                <a:tab pos="800100" algn="l"/>
                <a:tab pos="901700" algn="l"/>
                <a:tab pos="10287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700"/>
              </a:lnSpc>
              <a:tabLst>
                <a:tab pos="800100" algn="l"/>
                <a:tab pos="901700" algn="l"/>
                <a:tab pos="10287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700"/>
              </a:lnSpc>
              <a:tabLst>
                <a:tab pos="800100" algn="l"/>
                <a:tab pos="901700" algn="l"/>
                <a:tab pos="10287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协议字段指出应将数据</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400"/>
              </a:lnSpc>
              <a:tabLst>
                <a:tab pos="800100" algn="l"/>
                <a:tab pos="901700" algn="l"/>
                <a:tab pos="10287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部分交给哪一个进程</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页脚占位符 41"/>
          <p:cNvSpPr>
            <a:spLocks noGrp="1"/>
          </p:cNvSpPr>
          <p:nvPr>
            <p:ph type="ftr" sz="quarter" idx="11"/>
          </p:nvPr>
        </p:nvSpPr>
        <p:spPr/>
        <p:txBody>
          <a:bodyPr/>
          <a:lstStyle/>
          <a:p>
            <a:r>
              <a:rPr lang="zh-CN" altLang="en-US" smtClean="0"/>
              <a:t>计算机科学与技术学院</a:t>
            </a:r>
            <a:endParaRPr lang="en-US"/>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021212" y="2180590"/>
            <a:ext cx="3986021" cy="563880"/>
          </a:xfrm>
          <a:custGeom>
            <a:avLst/>
            <a:gdLst>
              <a:gd name="connsiteX0" fmla="*/ 38100 w 3986021"/>
              <a:gd name="connsiteY0" fmla="*/ 38100 h 563880"/>
              <a:gd name="connsiteX1" fmla="*/ 38100 w 3986021"/>
              <a:gd name="connsiteY1" fmla="*/ 525780 h 563880"/>
              <a:gd name="connsiteX2" fmla="*/ 3947921 w 3986021"/>
              <a:gd name="connsiteY2" fmla="*/ 525780 h 563880"/>
              <a:gd name="connsiteX3" fmla="*/ 3947921 w 3986021"/>
              <a:gd name="connsiteY3" fmla="*/ 38100 h 563880"/>
              <a:gd name="connsiteX4" fmla="*/ 38100 w 3986021"/>
              <a:gd name="connsiteY4" fmla="*/ 38100 h 5638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86021" h="563880">
                <a:moveTo>
                  <a:pt x="38100" y="38100"/>
                </a:moveTo>
                <a:lnTo>
                  <a:pt x="38100" y="525780"/>
                </a:lnTo>
                <a:lnTo>
                  <a:pt x="3947921" y="525780"/>
                </a:lnTo>
                <a:lnTo>
                  <a:pt x="3947921"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979418"/>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1312418"/>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2"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32258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657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543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673100" y="5130800"/>
            <a:ext cx="6793526" cy="892552"/>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首部检验和</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字段只检验数据报的首部</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3700"/>
              </a:lnSpc>
            </a:pPr>
            <a:r>
              <a:rPr lang="en-US" altLang="zh-CN" sz="28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不检验数据部分</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9" name="页脚占位符 58"/>
          <p:cNvSpPr>
            <a:spLocks noGrp="1"/>
          </p:cNvSpPr>
          <p:nvPr>
            <p:ph type="ftr" sz="quarter" idx="11"/>
          </p:nvPr>
        </p:nvSpPr>
        <p:spPr/>
        <p:txBody>
          <a:bodyPr/>
          <a:lstStyle/>
          <a:p>
            <a:r>
              <a:rPr lang="zh-CN" altLang="en-US" smtClean="0"/>
              <a:t>计算机科学与技术学院</a:t>
            </a:r>
            <a:endParaRPr lang="en-US"/>
          </a:p>
        </p:txBody>
      </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3461" y="2185924"/>
            <a:ext cx="435101" cy="697992"/>
          </a:xfrm>
          <a:custGeom>
            <a:avLst/>
            <a:gdLst>
              <a:gd name="connsiteX0" fmla="*/ 0 w 435101"/>
              <a:gd name="connsiteY0" fmla="*/ 0 h 697992"/>
              <a:gd name="connsiteX1" fmla="*/ 0 w 435101"/>
              <a:gd name="connsiteY1" fmla="*/ 697992 h 697992"/>
              <a:gd name="connsiteX2" fmla="*/ 435101 w 435101"/>
              <a:gd name="connsiteY2" fmla="*/ 697992 h 697992"/>
              <a:gd name="connsiteX3" fmla="*/ 435101 w 435101"/>
              <a:gd name="connsiteY3" fmla="*/ 0 h 697992"/>
              <a:gd name="connsiteX4" fmla="*/ 0 w 435101"/>
              <a:gd name="connsiteY4" fmla="*/ 0 h 697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5101" h="697992">
                <a:moveTo>
                  <a:pt x="0" y="0"/>
                </a:moveTo>
                <a:lnTo>
                  <a:pt x="0" y="697992"/>
                </a:lnTo>
                <a:lnTo>
                  <a:pt x="435101" y="697992"/>
                </a:lnTo>
                <a:lnTo>
                  <a:pt x="43510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81160" y="1352296"/>
            <a:ext cx="1967483" cy="435101"/>
          </a:xfrm>
          <a:custGeom>
            <a:avLst/>
            <a:gdLst>
              <a:gd name="connsiteX0" fmla="*/ 0 w 1967483"/>
              <a:gd name="connsiteY0" fmla="*/ 0 h 435101"/>
              <a:gd name="connsiteX1" fmla="*/ 0 w 1967483"/>
              <a:gd name="connsiteY1" fmla="*/ 435101 h 435101"/>
              <a:gd name="connsiteX2" fmla="*/ 1967483 w 1967483"/>
              <a:gd name="connsiteY2" fmla="*/ 435101 h 435101"/>
              <a:gd name="connsiteX3" fmla="*/ 1967483 w 1967483"/>
              <a:gd name="connsiteY3" fmla="*/ 0 h 435101"/>
              <a:gd name="connsiteX4" fmla="*/ 0 w 1967483"/>
              <a:gd name="connsiteY4" fmla="*/ 0 h 435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7483" h="435101">
                <a:moveTo>
                  <a:pt x="0" y="0"/>
                </a:moveTo>
                <a:lnTo>
                  <a:pt x="0" y="435101"/>
                </a:lnTo>
                <a:lnTo>
                  <a:pt x="1967483" y="435101"/>
                </a:lnTo>
                <a:lnTo>
                  <a:pt x="1967483" y="0"/>
                </a:lnTo>
                <a:lnTo>
                  <a:pt x="0" y="0"/>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24343" y="1343151"/>
            <a:ext cx="7864602" cy="2642616"/>
          </a:xfrm>
          <a:custGeom>
            <a:avLst/>
            <a:gdLst>
              <a:gd name="connsiteX0" fmla="*/ 0 w 7864602"/>
              <a:gd name="connsiteY0" fmla="*/ 0 h 2642616"/>
              <a:gd name="connsiteX1" fmla="*/ 0 w 7864602"/>
              <a:gd name="connsiteY1" fmla="*/ 2642616 h 2642616"/>
              <a:gd name="connsiteX2" fmla="*/ 7864602 w 7864602"/>
              <a:gd name="connsiteY2" fmla="*/ 2642616 h 2642616"/>
              <a:gd name="connsiteX3" fmla="*/ 7864602 w 7864602"/>
              <a:gd name="connsiteY3" fmla="*/ 0 h 2642616"/>
              <a:gd name="connsiteX4" fmla="*/ 0 w 7864602"/>
              <a:gd name="connsiteY4" fmla="*/ 0 h 2642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64602" h="2642616">
                <a:moveTo>
                  <a:pt x="0" y="0"/>
                </a:moveTo>
                <a:lnTo>
                  <a:pt x="0" y="2642616"/>
                </a:lnTo>
                <a:lnTo>
                  <a:pt x="7864602" y="2642616"/>
                </a:lnTo>
                <a:lnTo>
                  <a:pt x="786460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643" y="1329690"/>
            <a:ext cx="7889240" cy="2668778"/>
          </a:xfrm>
          <a:custGeom>
            <a:avLst/>
            <a:gdLst>
              <a:gd name="connsiteX0" fmla="*/ 12700 w 7889240"/>
              <a:gd name="connsiteY0" fmla="*/ 12700 h 2668778"/>
              <a:gd name="connsiteX1" fmla="*/ 12700 w 7889240"/>
              <a:gd name="connsiteY1" fmla="*/ 2656078 h 2668778"/>
              <a:gd name="connsiteX2" fmla="*/ 7876540 w 7889240"/>
              <a:gd name="connsiteY2" fmla="*/ 2656078 h 2668778"/>
              <a:gd name="connsiteX3" fmla="*/ 7876540 w 7889240"/>
              <a:gd name="connsiteY3" fmla="*/ 12700 h 2668778"/>
              <a:gd name="connsiteX4" fmla="*/ 12700 w 7889240"/>
              <a:gd name="connsiteY4" fmla="*/ 12700 h 26687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89240" h="2668778">
                <a:moveTo>
                  <a:pt x="12700" y="12700"/>
                </a:moveTo>
                <a:lnTo>
                  <a:pt x="12700" y="2656078"/>
                </a:lnTo>
                <a:lnTo>
                  <a:pt x="7876540" y="2656078"/>
                </a:lnTo>
                <a:lnTo>
                  <a:pt x="787654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38059" y="3997198"/>
            <a:ext cx="7833360" cy="681228"/>
          </a:xfrm>
          <a:custGeom>
            <a:avLst/>
            <a:gdLst>
              <a:gd name="connsiteX0" fmla="*/ 0 w 7833360"/>
              <a:gd name="connsiteY0" fmla="*/ 0 h 681228"/>
              <a:gd name="connsiteX1" fmla="*/ 0 w 7833360"/>
              <a:gd name="connsiteY1" fmla="*/ 681228 h 681228"/>
              <a:gd name="connsiteX2" fmla="*/ 7833360 w 7833360"/>
              <a:gd name="connsiteY2" fmla="*/ 681228 h 681228"/>
              <a:gd name="connsiteX3" fmla="*/ 7833360 w 7833360"/>
              <a:gd name="connsiteY3" fmla="*/ 0 h 681228"/>
              <a:gd name="connsiteX4" fmla="*/ 0 w 7833360"/>
              <a:gd name="connsiteY4" fmla="*/ 0 h 681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3360" h="681228">
                <a:moveTo>
                  <a:pt x="0" y="0"/>
                </a:moveTo>
                <a:lnTo>
                  <a:pt x="0" y="681228"/>
                </a:lnTo>
                <a:lnTo>
                  <a:pt x="7833360" y="681228"/>
                </a:lnTo>
                <a:lnTo>
                  <a:pt x="783336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131709" y="3990848"/>
            <a:ext cx="7846060" cy="693928"/>
          </a:xfrm>
          <a:custGeom>
            <a:avLst/>
            <a:gdLst>
              <a:gd name="connsiteX0" fmla="*/ 6350 w 7846060"/>
              <a:gd name="connsiteY0" fmla="*/ 6350 h 693928"/>
              <a:gd name="connsiteX1" fmla="*/ 6350 w 7846060"/>
              <a:gd name="connsiteY1" fmla="*/ 687578 h 693928"/>
              <a:gd name="connsiteX2" fmla="*/ 7839710 w 7846060"/>
              <a:gd name="connsiteY2" fmla="*/ 687578 h 693928"/>
              <a:gd name="connsiteX3" fmla="*/ 7839710 w 7846060"/>
              <a:gd name="connsiteY3" fmla="*/ 6350 h 693928"/>
              <a:gd name="connsiteX4" fmla="*/ 6350 w 7846060"/>
              <a:gd name="connsiteY4" fmla="*/ 6350 h 6939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46060" h="693928">
                <a:moveTo>
                  <a:pt x="6350" y="6350"/>
                </a:moveTo>
                <a:lnTo>
                  <a:pt x="6350" y="687578"/>
                </a:lnTo>
                <a:lnTo>
                  <a:pt x="7839710" y="687578"/>
                </a:lnTo>
                <a:lnTo>
                  <a:pt x="7839710" y="6350"/>
                </a:lnTo>
                <a:lnTo>
                  <a:pt x="6350" y="6350"/>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112659" y="178714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112659" y="2229866"/>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112659" y="267487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112659" y="3113024"/>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112659" y="3557270"/>
            <a:ext cx="7891767" cy="25400"/>
          </a:xfrm>
          <a:custGeom>
            <a:avLst/>
            <a:gdLst>
              <a:gd name="connsiteX0" fmla="*/ 6350 w 7891767"/>
              <a:gd name="connsiteY0" fmla="*/ 6350 h 25400"/>
              <a:gd name="connsiteX1" fmla="*/ 7885417 w 7891767"/>
              <a:gd name="connsiteY1" fmla="*/ 6350 h 25400"/>
            </a:gdLst>
            <a:ahLst/>
            <a:cxnLst>
              <a:cxn ang="0">
                <a:pos x="connsiteX0" y="connsiteY0"/>
              </a:cxn>
              <a:cxn ang="1">
                <a:pos x="connsiteX1" y="connsiteY1"/>
              </a:cxn>
            </a:cxnLst>
            <a:rect l="l" t="t" r="r" b="b"/>
            <a:pathLst>
              <a:path w="7891767" h="25400">
                <a:moveTo>
                  <a:pt x="6350" y="6350"/>
                </a:moveTo>
                <a:lnTo>
                  <a:pt x="788541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081161"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065666" y="1344422"/>
            <a:ext cx="25400" cy="455422"/>
          </a:xfrm>
          <a:custGeom>
            <a:avLst/>
            <a:gdLst>
              <a:gd name="connsiteX0" fmla="*/ 6350 w 25400"/>
              <a:gd name="connsiteY0" fmla="*/ 6350 h 455422"/>
              <a:gd name="connsiteX1" fmla="*/ 6350 w 25400"/>
              <a:gd name="connsiteY1" fmla="*/ 449072 h 455422"/>
            </a:gdLst>
            <a:ahLst/>
            <a:cxnLst>
              <a:cxn ang="0">
                <a:pos x="connsiteX0" y="connsiteY0"/>
              </a:cxn>
              <a:cxn ang="1">
                <a:pos x="connsiteX1" y="connsiteY1"/>
              </a:cxn>
            </a:cxnLst>
            <a:rect l="l" t="t" r="r" b="b"/>
            <a:pathLst>
              <a:path w="25400" h="455422">
                <a:moveTo>
                  <a:pt x="6350" y="6350"/>
                </a:moveTo>
                <a:lnTo>
                  <a:pt x="6350" y="44907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065666" y="2239772"/>
            <a:ext cx="25400" cy="444753"/>
          </a:xfrm>
          <a:custGeom>
            <a:avLst/>
            <a:gdLst>
              <a:gd name="connsiteX0" fmla="*/ 6350 w 25400"/>
              <a:gd name="connsiteY0" fmla="*/ 6350 h 444753"/>
              <a:gd name="connsiteX1" fmla="*/ 6350 w 25400"/>
              <a:gd name="connsiteY1" fmla="*/ 438403 h 444753"/>
            </a:gdLst>
            <a:ahLst/>
            <a:cxnLst>
              <a:cxn ang="0">
                <a:pos x="connsiteX0" y="connsiteY0"/>
              </a:cxn>
              <a:cxn ang="1">
                <a:pos x="connsiteX1" y="connsiteY1"/>
              </a:cxn>
            </a:cxnLst>
            <a:rect l="l" t="t" r="r" b="b"/>
            <a:pathLst>
              <a:path w="25400" h="444753">
                <a:moveTo>
                  <a:pt x="6350" y="6350"/>
                </a:moveTo>
                <a:lnTo>
                  <a:pt x="6350" y="43840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5038484" y="1344422"/>
            <a:ext cx="25400" cy="1340103"/>
          </a:xfrm>
          <a:custGeom>
            <a:avLst/>
            <a:gdLst>
              <a:gd name="connsiteX0" fmla="*/ 6350 w 25400"/>
              <a:gd name="connsiteY0" fmla="*/ 6350 h 1340103"/>
              <a:gd name="connsiteX1" fmla="*/ 6350 w 25400"/>
              <a:gd name="connsiteY1" fmla="*/ 1333753 h 1340103"/>
            </a:gdLst>
            <a:ahLst/>
            <a:cxnLst>
              <a:cxn ang="0">
                <a:pos x="connsiteX0" y="connsiteY0"/>
              </a:cxn>
              <a:cxn ang="1">
                <a:pos x="connsiteX1" y="connsiteY1"/>
              </a:cxn>
            </a:cxnLst>
            <a:rect l="l" t="t" r="r" b="b"/>
            <a:pathLst>
              <a:path w="25400" h="1340103">
                <a:moveTo>
                  <a:pt x="6350" y="6350"/>
                </a:moveTo>
                <a:lnTo>
                  <a:pt x="6350" y="133375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010527" y="3552698"/>
            <a:ext cx="25400" cy="453897"/>
          </a:xfrm>
          <a:custGeom>
            <a:avLst/>
            <a:gdLst>
              <a:gd name="connsiteX0" fmla="*/ 6350 w 25400"/>
              <a:gd name="connsiteY0" fmla="*/ 447547 h 453897"/>
              <a:gd name="connsiteX1" fmla="*/ 6350 w 25400"/>
              <a:gd name="connsiteY1" fmla="*/ 6350 h 453897"/>
            </a:gdLst>
            <a:ahLst/>
            <a:cxnLst>
              <a:cxn ang="0">
                <a:pos x="connsiteX0" y="connsiteY0"/>
              </a:cxn>
              <a:cxn ang="1">
                <a:pos x="connsiteX1" y="connsiteY1"/>
              </a:cxn>
            </a:cxnLst>
            <a:rect l="l" t="t" r="r" b="b"/>
            <a:pathLst>
              <a:path w="25400" h="453897">
                <a:moveTo>
                  <a:pt x="6350" y="447547"/>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840870" y="1797050"/>
            <a:ext cx="25400" cy="445516"/>
          </a:xfrm>
          <a:custGeom>
            <a:avLst/>
            <a:gdLst>
              <a:gd name="connsiteX0" fmla="*/ 6350 w 25400"/>
              <a:gd name="connsiteY0" fmla="*/ 6350 h 445516"/>
              <a:gd name="connsiteX1" fmla="*/ 6350 w 25400"/>
              <a:gd name="connsiteY1" fmla="*/ 439166 h 445516"/>
            </a:gdLst>
            <a:ahLst/>
            <a:cxnLst>
              <a:cxn ang="0">
                <a:pos x="connsiteX0" y="connsiteY0"/>
              </a:cxn>
              <a:cxn ang="1">
                <a:pos x="connsiteX1" y="connsiteY1"/>
              </a:cxn>
            </a:cxnLst>
            <a:rect l="l" t="t" r="r" b="b"/>
            <a:pathLst>
              <a:path w="25400" h="445516">
                <a:moveTo>
                  <a:pt x="6350" y="6350"/>
                </a:moveTo>
                <a:lnTo>
                  <a:pt x="6350" y="43916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57287" y="3728974"/>
            <a:ext cx="131826" cy="69342"/>
          </a:xfrm>
          <a:custGeom>
            <a:avLst/>
            <a:gdLst>
              <a:gd name="connsiteX0" fmla="*/ 0 w 131826"/>
              <a:gd name="connsiteY0" fmla="*/ 0 h 69342"/>
              <a:gd name="connsiteX1" fmla="*/ 0 w 131826"/>
              <a:gd name="connsiteY1" fmla="*/ 69342 h 69342"/>
              <a:gd name="connsiteX2" fmla="*/ 131826 w 131826"/>
              <a:gd name="connsiteY2" fmla="*/ 69342 h 69342"/>
              <a:gd name="connsiteX3" fmla="*/ 131826 w 131826"/>
              <a:gd name="connsiteY3" fmla="*/ 0 h 69342"/>
              <a:gd name="connsiteX4" fmla="*/ 0 w 131826"/>
              <a:gd name="connsiteY4" fmla="*/ 0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9342">
                <a:moveTo>
                  <a:pt x="0" y="0"/>
                </a:moveTo>
                <a:lnTo>
                  <a:pt x="0" y="69342"/>
                </a:lnTo>
                <a:lnTo>
                  <a:pt x="131826" y="69342"/>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054493" y="3723894"/>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054493" y="3785615"/>
            <a:ext cx="141223" cy="50800"/>
          </a:xfrm>
          <a:custGeom>
            <a:avLst/>
            <a:gdLst>
              <a:gd name="connsiteX0" fmla="*/ 12700 w 141223"/>
              <a:gd name="connsiteY0" fmla="*/ 12700 h 50800"/>
              <a:gd name="connsiteX1" fmla="*/ 128523 w 141223"/>
              <a:gd name="connsiteY1" fmla="*/ 12700 h 50800"/>
            </a:gdLst>
            <a:ahLst/>
            <a:cxnLst>
              <a:cxn ang="0">
                <a:pos x="connsiteX0" y="connsiteY0"/>
              </a:cxn>
              <a:cxn ang="1">
                <a:pos x="connsiteX1" y="connsiteY1"/>
              </a:cxn>
            </a:cxnLst>
            <a:rect l="l" t="t" r="r" b="b"/>
            <a:pathLst>
              <a:path w="141223" h="50800">
                <a:moveTo>
                  <a:pt x="12700" y="12700"/>
                </a:moveTo>
                <a:lnTo>
                  <a:pt x="128523"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8924925" y="3738118"/>
            <a:ext cx="131826" cy="67055"/>
          </a:xfrm>
          <a:custGeom>
            <a:avLst/>
            <a:gdLst>
              <a:gd name="connsiteX0" fmla="*/ 0 w 131826"/>
              <a:gd name="connsiteY0" fmla="*/ 0 h 67055"/>
              <a:gd name="connsiteX1" fmla="*/ 0 w 131826"/>
              <a:gd name="connsiteY1" fmla="*/ 67055 h 67055"/>
              <a:gd name="connsiteX2" fmla="*/ 131826 w 131826"/>
              <a:gd name="connsiteY2" fmla="*/ 67055 h 67055"/>
              <a:gd name="connsiteX3" fmla="*/ 131826 w 131826"/>
              <a:gd name="connsiteY3" fmla="*/ 0 h 67055"/>
              <a:gd name="connsiteX4" fmla="*/ 0 w 131826"/>
              <a:gd name="connsiteY4" fmla="*/ 0 h 67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826" h="67055">
                <a:moveTo>
                  <a:pt x="0" y="0"/>
                </a:moveTo>
                <a:lnTo>
                  <a:pt x="0" y="67055"/>
                </a:lnTo>
                <a:lnTo>
                  <a:pt x="131826" y="67055"/>
                </a:lnTo>
                <a:lnTo>
                  <a:pt x="13182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922144" y="3733800"/>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922144" y="3792474"/>
            <a:ext cx="141224" cy="50800"/>
          </a:xfrm>
          <a:custGeom>
            <a:avLst/>
            <a:gdLst>
              <a:gd name="connsiteX0" fmla="*/ 12700 w 141224"/>
              <a:gd name="connsiteY0" fmla="*/ 12700 h 50800"/>
              <a:gd name="connsiteX1" fmla="*/ 128524 w 141224"/>
              <a:gd name="connsiteY1" fmla="*/ 12700 h 50800"/>
            </a:gdLst>
            <a:ahLst/>
            <a:cxnLst>
              <a:cxn ang="0">
                <a:pos x="connsiteX0" y="connsiteY0"/>
              </a:cxn>
              <a:cxn ang="1">
                <a:pos x="connsiteX1" y="connsiteY1"/>
              </a:cxn>
            </a:cxnLst>
            <a:rect l="l" t="t" r="r" b="b"/>
            <a:pathLst>
              <a:path w="141224" h="50800">
                <a:moveTo>
                  <a:pt x="12700" y="12700"/>
                </a:moveTo>
                <a:lnTo>
                  <a:pt x="128524" y="1270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1065669" y="2650744"/>
            <a:ext cx="7941564" cy="941832"/>
          </a:xfrm>
          <a:custGeom>
            <a:avLst/>
            <a:gdLst>
              <a:gd name="connsiteX0" fmla="*/ 38100 w 7941564"/>
              <a:gd name="connsiteY0" fmla="*/ 38100 h 941832"/>
              <a:gd name="connsiteX1" fmla="*/ 38100 w 7941564"/>
              <a:gd name="connsiteY1" fmla="*/ 903732 h 941832"/>
              <a:gd name="connsiteX2" fmla="*/ 7903464 w 7941564"/>
              <a:gd name="connsiteY2" fmla="*/ 903732 h 941832"/>
              <a:gd name="connsiteX3" fmla="*/ 7903464 w 7941564"/>
              <a:gd name="connsiteY3" fmla="*/ 38100 h 941832"/>
              <a:gd name="connsiteX4" fmla="*/ 38100 w 7941564"/>
              <a:gd name="connsiteY4" fmla="*/ 38100 h 9418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941564" h="941832">
                <a:moveTo>
                  <a:pt x="38100" y="38100"/>
                </a:moveTo>
                <a:lnTo>
                  <a:pt x="38100" y="903732"/>
                </a:lnTo>
                <a:lnTo>
                  <a:pt x="7903464" y="903732"/>
                </a:lnTo>
                <a:lnTo>
                  <a:pt x="7903464" y="38100"/>
                </a:lnTo>
                <a:lnTo>
                  <a:pt x="38100" y="38100"/>
                </a:lnTo>
              </a:path>
            </a:pathLst>
          </a:custGeom>
          <a:solidFill>
            <a:srgbClr val="000000">
              <a:alpha val="0"/>
            </a:srgbClr>
          </a:solidFill>
          <a:ln w="76200">
            <a:solidFill>
              <a:srgbClr val="00B2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922604" y="1379156"/>
            <a:ext cx="195453" cy="2189607"/>
          </a:xfrm>
          <a:custGeom>
            <a:avLst/>
            <a:gdLst>
              <a:gd name="connsiteX0" fmla="*/ 181165 w 195453"/>
              <a:gd name="connsiteY0" fmla="*/ 14287 h 2189607"/>
              <a:gd name="connsiteX1" fmla="*/ 97345 w 195453"/>
              <a:gd name="connsiteY1" fmla="*/ 194119 h 2189607"/>
              <a:gd name="connsiteX2" fmla="*/ 97345 w 195453"/>
              <a:gd name="connsiteY2" fmla="*/ 914971 h 2189607"/>
              <a:gd name="connsiteX3" fmla="*/ 14287 w 195453"/>
              <a:gd name="connsiteY3" fmla="*/ 1094803 h 2189607"/>
              <a:gd name="connsiteX4" fmla="*/ 97345 w 195453"/>
              <a:gd name="connsiteY4" fmla="*/ 1274635 h 2189607"/>
              <a:gd name="connsiteX5" fmla="*/ 97345 w 195453"/>
              <a:gd name="connsiteY5" fmla="*/ 1994725 h 2189607"/>
              <a:gd name="connsiteX6" fmla="*/ 181165 w 195453"/>
              <a:gd name="connsiteY6" fmla="*/ 2175319 h 21896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5453" h="2189607">
                <a:moveTo>
                  <a:pt x="181165" y="14287"/>
                </a:moveTo>
                <a:cubicBezTo>
                  <a:pt x="134683" y="14287"/>
                  <a:pt x="97345" y="95059"/>
                  <a:pt x="97345" y="194119"/>
                </a:cubicBezTo>
                <a:lnTo>
                  <a:pt x="97345" y="914971"/>
                </a:lnTo>
                <a:cubicBezTo>
                  <a:pt x="97345" y="1014031"/>
                  <a:pt x="60007" y="1094803"/>
                  <a:pt x="14287" y="1094803"/>
                </a:cubicBezTo>
                <a:cubicBezTo>
                  <a:pt x="60007" y="1094803"/>
                  <a:pt x="97345" y="1175575"/>
                  <a:pt x="97345" y="1274635"/>
                </a:cubicBezTo>
                <a:lnTo>
                  <a:pt x="97345" y="1994725"/>
                </a:lnTo>
                <a:cubicBezTo>
                  <a:pt x="97345" y="2094547"/>
                  <a:pt x="134683" y="2175319"/>
                  <a:pt x="181165" y="2175319"/>
                </a:cubicBezTo>
              </a:path>
            </a:pathLst>
          </a:custGeom>
          <a:ln w="25400">
            <a:solidFill>
              <a:srgbClr val="FF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186067" y="398246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186067" y="1315466"/>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2" cstate="print"/>
          <a:srcRect/>
          <a:stretch>
            <a:fillRect/>
          </a:stretch>
        </p:blipFill>
        <p:spPr bwMode="auto">
          <a:xfrm>
            <a:off x="330200" y="1308100"/>
            <a:ext cx="114300" cy="2692400"/>
          </a:xfrm>
          <a:prstGeom prst="rect">
            <a:avLst/>
          </a:prstGeom>
          <a:noFill/>
        </p:spPr>
      </p:pic>
      <p:sp>
        <p:nvSpPr>
          <p:cNvPr id="2" name="TextBox 1"/>
          <p:cNvSpPr txBox="1"/>
          <p:nvPr/>
        </p:nvSpPr>
        <p:spPr>
          <a:xfrm>
            <a:off x="20828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Box 1"/>
          <p:cNvSpPr txBox="1"/>
          <p:nvPr/>
        </p:nvSpPr>
        <p:spPr>
          <a:xfrm>
            <a:off x="3086100" y="106680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 name="TextBox 1"/>
          <p:cNvSpPr txBox="1"/>
          <p:nvPr/>
        </p:nvSpPr>
        <p:spPr>
          <a:xfrm>
            <a:off x="5029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5" name="TextBox 1"/>
          <p:cNvSpPr txBox="1"/>
          <p:nvPr/>
        </p:nvSpPr>
        <p:spPr>
          <a:xfrm>
            <a:off x="58293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6" name="TextBox 1"/>
          <p:cNvSpPr txBox="1"/>
          <p:nvPr/>
        </p:nvSpPr>
        <p:spPr>
          <a:xfrm>
            <a:off x="70104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8" name="TextBox 1"/>
          <p:cNvSpPr txBox="1"/>
          <p:nvPr/>
        </p:nvSpPr>
        <p:spPr>
          <a:xfrm>
            <a:off x="8712200" y="1066800"/>
            <a:ext cx="25648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9" name="TextBox 1"/>
          <p:cNvSpPr txBox="1"/>
          <p:nvPr/>
        </p:nvSpPr>
        <p:spPr>
          <a:xfrm>
            <a:off x="36322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协</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0" name="TextBox 1"/>
          <p:cNvSpPr txBox="1"/>
          <p:nvPr/>
        </p:nvSpPr>
        <p:spPr>
          <a:xfrm>
            <a:off x="4165600" y="23241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1" name="TextBox 1"/>
          <p:cNvSpPr txBox="1"/>
          <p:nvPr/>
        </p:nvSpPr>
        <p:spPr>
          <a:xfrm>
            <a:off x="1498600" y="1917700"/>
            <a:ext cx="1410643" cy="687368"/>
          </a:xfrm>
          <a:prstGeom prst="rect">
            <a:avLst/>
          </a:prstGeom>
          <a:noFill/>
        </p:spPr>
        <p:txBody>
          <a:bodyPr wrap="none" lIns="0" tIns="0" rIns="0" rtlCol="0">
            <a:spAutoFit/>
          </a:bodyPr>
          <a:lstStyle/>
          <a:p>
            <a:pPr defTabSz="0">
              <a:lnSpc>
                <a:spcPts val="1900"/>
              </a:lnSpc>
              <a:tabLst>
                <a:tab pos="11430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11430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生存时间</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2" name="TextBox 1"/>
          <p:cNvSpPr txBox="1"/>
          <p:nvPr/>
        </p:nvSpPr>
        <p:spPr>
          <a:xfrm>
            <a:off x="3175000" y="1917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3" name="TextBox 1"/>
          <p:cNvSpPr txBox="1"/>
          <p:nvPr/>
        </p:nvSpPr>
        <p:spPr>
          <a:xfrm>
            <a:off x="6578600" y="1447800"/>
            <a:ext cx="128240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总</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4" name="TextBox 1"/>
          <p:cNvSpPr txBox="1"/>
          <p:nvPr/>
        </p:nvSpPr>
        <p:spPr>
          <a:xfrm>
            <a:off x="75692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5" name="TextBox 1"/>
          <p:cNvSpPr txBox="1"/>
          <p:nvPr/>
        </p:nvSpPr>
        <p:spPr>
          <a:xfrm>
            <a:off x="8102600" y="36576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6" name="TextBox 1"/>
          <p:cNvSpPr txBox="1"/>
          <p:nvPr/>
        </p:nvSpPr>
        <p:spPr>
          <a:xfrm>
            <a:off x="5994400" y="1917700"/>
            <a:ext cx="2308324" cy="687368"/>
          </a:xfrm>
          <a:prstGeom prst="rect">
            <a:avLst/>
          </a:prstGeom>
          <a:noFill/>
        </p:spPr>
        <p:txBody>
          <a:bodyPr wrap="none" lIns="0" tIns="0" rIns="0" rtlCol="0">
            <a:spAutoFit/>
          </a:bodyPr>
          <a:lstStyle/>
          <a:p>
            <a:pPr defTabSz="0">
              <a:lnSpc>
                <a:spcPts val="1900"/>
              </a:lnSpc>
              <a:tabLst>
                <a:tab pos="8509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移</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100"/>
              </a:lnSpc>
              <a:tabLst>
                <a:tab pos="8509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7" name="TextBox 1"/>
          <p:cNvSpPr txBox="1"/>
          <p:nvPr/>
        </p:nvSpPr>
        <p:spPr>
          <a:xfrm>
            <a:off x="4483100" y="1930400"/>
            <a:ext cx="1282402" cy="1136208"/>
          </a:xfrm>
          <a:prstGeom prst="rect">
            <a:avLst/>
          </a:prstGeom>
          <a:noFill/>
        </p:spPr>
        <p:txBody>
          <a:bodyPr wrap="none" lIns="0" tIns="0" rIns="0" rtlCol="0">
            <a:spAutoFit/>
          </a:bodyPr>
          <a:lstStyle/>
          <a:p>
            <a:pPr defTabSz="0">
              <a:lnSpc>
                <a:spcPts val="1900"/>
              </a:lnSpc>
              <a:tabLst>
                <a:tab pos="6985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标志</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600"/>
              </a:lnSpc>
              <a:tabLst>
                <a:tab pos="698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8" name="TextBox 1"/>
          <p:cNvSpPr txBox="1"/>
          <p:nvPr/>
        </p:nvSpPr>
        <p:spPr>
          <a:xfrm>
            <a:off x="4229100" y="3225800"/>
            <a:ext cx="1795363"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39" name="TextBox 1"/>
          <p:cNvSpPr txBox="1"/>
          <p:nvPr/>
        </p:nvSpPr>
        <p:spPr>
          <a:xfrm>
            <a:off x="2298700" y="3657600"/>
            <a:ext cx="4231928"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段</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0" name="TextBox 1"/>
          <p:cNvSpPr txBox="1"/>
          <p:nvPr/>
        </p:nvSpPr>
        <p:spPr>
          <a:xfrm>
            <a:off x="685800" y="1028700"/>
            <a:ext cx="64120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41" name="TextBox 1"/>
          <p:cNvSpPr txBox="1"/>
          <p:nvPr/>
        </p:nvSpPr>
        <p:spPr>
          <a:xfrm>
            <a:off x="1295400" y="1435100"/>
            <a:ext cx="1795363" cy="302647"/>
          </a:xfrm>
          <a:prstGeom prst="rect">
            <a:avLst/>
          </a:prstGeom>
          <a:noFill/>
        </p:spPr>
        <p:txBody>
          <a:bodyPr wrap="none" lIns="0" tIns="0" rIns="0" rtlCol="0">
            <a:spAutoFit/>
          </a:bodyPr>
          <a:lstStyle/>
          <a:p>
            <a:pPr defTabSz="0">
              <a:lnSpc>
                <a:spcPts val="20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版</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本</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2" name="TextBox 1"/>
          <p:cNvSpPr txBox="1"/>
          <p:nvPr/>
        </p:nvSpPr>
        <p:spPr>
          <a:xfrm>
            <a:off x="38862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3" name="TextBox 1"/>
          <p:cNvSpPr txBox="1"/>
          <p:nvPr/>
        </p:nvSpPr>
        <p:spPr>
          <a:xfrm>
            <a:off x="46228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4" name="TextBox 1"/>
          <p:cNvSpPr txBox="1"/>
          <p:nvPr/>
        </p:nvSpPr>
        <p:spPr>
          <a:xfrm>
            <a:off x="53721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5" name="TextBox 1"/>
          <p:cNvSpPr txBox="1"/>
          <p:nvPr/>
        </p:nvSpPr>
        <p:spPr>
          <a:xfrm>
            <a:off x="6108700" y="4203700"/>
            <a:ext cx="256480"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6" name="TextBox 1"/>
          <p:cNvSpPr txBox="1"/>
          <p:nvPr/>
        </p:nvSpPr>
        <p:spPr>
          <a:xfrm>
            <a:off x="254000" y="1816100"/>
            <a:ext cx="705321" cy="1097736"/>
          </a:xfrm>
          <a:prstGeom prst="rect">
            <a:avLst/>
          </a:prstGeom>
          <a:noFill/>
        </p:spPr>
        <p:txBody>
          <a:bodyPr wrap="none" lIns="0" tIns="0" rIns="0" rtlCol="0">
            <a:spAutoFit/>
          </a:bodyPr>
          <a:lstStyle/>
          <a:p>
            <a:pPr defTabSz="0">
              <a:lnSpc>
                <a:spcPts val="19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定</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tabLst>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7" name="TextBox 1"/>
          <p:cNvSpPr txBox="1"/>
          <p:nvPr/>
        </p:nvSpPr>
        <p:spPr>
          <a:xfrm>
            <a:off x="533400" y="3543300"/>
            <a:ext cx="512961" cy="559127"/>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可变</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部分</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8" name="TextBox 1"/>
          <p:cNvSpPr txBox="1"/>
          <p:nvPr/>
        </p:nvSpPr>
        <p:spPr>
          <a:xfrm>
            <a:off x="2400300" y="5346700"/>
            <a:ext cx="5027017" cy="418063"/>
          </a:xfrm>
          <a:prstGeom prst="rect">
            <a:avLst/>
          </a:prstGeom>
          <a:noFill/>
        </p:spPr>
        <p:txBody>
          <a:bodyPr wrap="none" lIns="0" tIns="0" rIns="0" rtlCol="0">
            <a:spAutoFit/>
          </a:bodyPr>
          <a:lstStyle/>
          <a:p>
            <a:pPr defTabSz="0">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源地址和目的地址都各占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endPar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49" name="TextBox 1"/>
          <p:cNvSpPr txBox="1"/>
          <p:nvPr/>
        </p:nvSpPr>
        <p:spPr>
          <a:xfrm>
            <a:off x="3454400" y="1447800"/>
            <a:ext cx="1025922" cy="289823"/>
          </a:xfrm>
          <a:prstGeom prst="rect">
            <a:avLst/>
          </a:prstGeom>
          <a:noFill/>
        </p:spPr>
        <p:txBody>
          <a:bodyPr wrap="none" lIns="0" tIns="0" rIns="0" rtlCol="0">
            <a:spAutoFit/>
          </a:bodyPr>
          <a:lstStyle/>
          <a:p>
            <a:pPr defTabSz="0">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区分服务</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59" name="页脚占位符 58"/>
          <p:cNvSpPr>
            <a:spLocks noGrp="1"/>
          </p:cNvSpPr>
          <p:nvPr>
            <p:ph type="ftr" sz="quarter" idx="11"/>
          </p:nvPr>
        </p:nvSpPr>
        <p:spPr/>
        <p:txBody>
          <a:bodyPr/>
          <a:lstStyle/>
          <a:p>
            <a:r>
              <a:rPr lang="zh-CN" altLang="en-US" smtClean="0"/>
              <a:t>计算机科学与技术学院</a:t>
            </a:r>
            <a:endParaRPr lang="en-US"/>
          </a:p>
        </p:txBody>
      </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43000"/>
            <a:ext cx="6777496" cy="2239074"/>
          </a:xfrm>
          <a:prstGeom prst="rect">
            <a:avLst/>
          </a:prstGeom>
          <a:noFill/>
        </p:spPr>
        <p:txBody>
          <a:bodyPr wrap="none" lIns="0" tIns="0" rIns="0" rtlCol="0">
            <a:spAutoFit/>
          </a:bodyPr>
          <a:lstStyle/>
          <a:p>
            <a:pPr>
              <a:lnSpc>
                <a:spcPts val="3800"/>
              </a:lnSpc>
            </a:pP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IP地址结构</a:t>
            </a:r>
            <a:endPar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3300"/>
              </a:lnSpc>
              <a:tabLst>
                <a:tab pos="774700" algn="l"/>
              </a:tabLst>
            </a:pPr>
            <a:r>
              <a:rPr lang="en-US" altLang="zh-CN" dirty="0" smtClean="0">
                <a:ea typeface="黑体" panose="02010609060101010101" pitchFamily="2" charset="-122"/>
              </a:rPr>
              <a:t>	</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IP</a:t>
            </a:r>
            <a:r>
              <a:rPr lang="en-US" altLang="zh-CN" sz="2400" dirty="0" smtClean="0">
                <a:latin typeface="Times New Roman" panose="02020603050405020304" pitchFamily="18" charset="0"/>
                <a:ea typeface="黑体" panose="02010609060101010101" pitchFamily="2" charset="-122"/>
                <a:cs typeface="楷体_GB2312" pitchFamily="18" charset="0"/>
              </a:rPr>
              <a:t>地址采用分层结构；</a:t>
            </a:r>
            <a:endParaRPr lang="en-US" altLang="zh-CN" sz="2400" dirty="0" smtClean="0">
              <a:latin typeface="Times New Roman" panose="02020603050405020304" pitchFamily="18" charset="0"/>
              <a:ea typeface="黑体" panose="02010609060101010101" pitchFamily="2" charset="-122"/>
              <a:cs typeface="楷体_GB2312" pitchFamily="18" charset="0"/>
            </a:endParaRPr>
          </a:p>
          <a:p>
            <a:pPr>
              <a:lnSpc>
                <a:spcPts val="1000"/>
              </a:lnSpc>
            </a:pPr>
            <a:endParaRPr lang="en-US" altLang="zh-CN" sz="2400" dirty="0" smtClean="0">
              <a:latin typeface="Times New Roman" panose="02020603050405020304" pitchFamily="18" charset="0"/>
              <a:ea typeface="黑体" panose="02010609060101010101" pitchFamily="2" charset="-122"/>
            </a:endParaRPr>
          </a:p>
          <a:p>
            <a:pPr defTabSz="0">
              <a:lnSpc>
                <a:spcPts val="3900"/>
              </a:lnSpc>
              <a:tabLst>
                <a:tab pos="774700" algn="l"/>
              </a:tabLst>
            </a:pPr>
            <a:r>
              <a:rPr lang="en-US" altLang="zh-CN" sz="2400" dirty="0" smtClean="0">
                <a:latin typeface="Times New Roman" panose="02020603050405020304" pitchFamily="18" charset="0"/>
                <a:ea typeface="黑体" panose="02010609060101010101" pitchFamily="2" charset="-122"/>
              </a:rPr>
              <a:t>	</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IP</a:t>
            </a:r>
            <a:r>
              <a:rPr lang="en-US" altLang="zh-CN" sz="2400" dirty="0" smtClean="0">
                <a:latin typeface="Times New Roman" panose="02020603050405020304" pitchFamily="18" charset="0"/>
                <a:ea typeface="黑体" panose="02010609060101010101" pitchFamily="2" charset="-122"/>
                <a:cs typeface="楷体_GB2312" pitchFamily="18" charset="0"/>
              </a:rPr>
              <a:t>地址是由网络号（</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net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ID</a:t>
            </a:r>
            <a:r>
              <a:rPr lang="en-US" altLang="zh-CN" sz="2400" dirty="0" smtClean="0">
                <a:latin typeface="Times New Roman" panose="02020603050405020304" pitchFamily="18" charset="0"/>
                <a:ea typeface="黑体" panose="02010609060101010101" pitchFamily="2" charset="-122"/>
                <a:cs typeface="楷体_GB2312" pitchFamily="18" charset="0"/>
              </a:rPr>
              <a:t>）与主机号（</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host</a:t>
            </a:r>
            <a:endPar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100"/>
              </a:lnSpc>
              <a:tabLst>
                <a:tab pos="774700" algn="l"/>
              </a:tabLst>
            </a:pPr>
            <a:r>
              <a:rPr lang="en-US" altLang="zh-CN" sz="2400" dirty="0" smtClean="0">
                <a:latin typeface="Times New Roman" panose="02020603050405020304" pitchFamily="18" charset="0"/>
                <a:ea typeface="黑体" panose="02010609060101010101" pitchFamily="2" charset="-122"/>
              </a:rPr>
              <a:t>	</a:t>
            </a:r>
            <a:r>
              <a:rPr lang="en-US" altLang="zh-CN" sz="2400" b="1" dirty="0" smtClean="0">
                <a:latin typeface="Times New Roman" panose="02020603050405020304" pitchFamily="18" charset="0"/>
                <a:ea typeface="黑体" panose="02010609060101010101" pitchFamily="2" charset="-122"/>
                <a:cs typeface="Times New Roman" panose="02020603050405020304" pitchFamily="18" charset="0"/>
              </a:rPr>
              <a:t>ID</a:t>
            </a:r>
            <a:r>
              <a:rPr lang="en-US" altLang="zh-CN" sz="2400" dirty="0" smtClean="0">
                <a:latin typeface="Times New Roman" panose="02020603050405020304" pitchFamily="18" charset="0"/>
                <a:ea typeface="黑体" panose="02010609060101010101" pitchFamily="2" charset="-122"/>
                <a:cs typeface="楷体_GB2312" pitchFamily="18" charset="0"/>
              </a:rPr>
              <a:t>）两部分组成的；</a:t>
            </a:r>
            <a:endParaRPr lang="en-US" altLang="zh-CN" sz="2400" dirty="0" smtClean="0">
              <a:latin typeface="Times New Roman" panose="02020603050405020304" pitchFamily="18" charset="0"/>
              <a:ea typeface="黑体" panose="02010609060101010101" pitchFamily="2" charset="-122"/>
              <a:cs typeface="楷体_GB2312"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grpSp>
        <p:nvGrpSpPr>
          <p:cNvPr id="12" name="Group 14"/>
          <p:cNvGrpSpPr/>
          <p:nvPr/>
        </p:nvGrpSpPr>
        <p:grpSpPr bwMode="auto">
          <a:xfrm>
            <a:off x="2654300" y="3562350"/>
            <a:ext cx="3556008" cy="784271"/>
            <a:chOff x="1107" y="2388"/>
            <a:chExt cx="3405" cy="845"/>
          </a:xfrm>
        </p:grpSpPr>
        <p:sp>
          <p:nvSpPr>
            <p:cNvPr id="13" name="Line 10"/>
            <p:cNvSpPr>
              <a:spLocks noChangeShapeType="1"/>
            </p:cNvSpPr>
            <p:nvPr/>
          </p:nvSpPr>
          <p:spPr bwMode="auto">
            <a:xfrm>
              <a:off x="1109" y="2736"/>
              <a:ext cx="0" cy="48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11"/>
            <p:cNvSpPr>
              <a:spLocks noChangeShapeType="1"/>
            </p:cNvSpPr>
            <p:nvPr/>
          </p:nvSpPr>
          <p:spPr bwMode="auto">
            <a:xfrm>
              <a:off x="4512" y="2753"/>
              <a:ext cx="0" cy="48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1126" y="3006"/>
              <a:ext cx="3369" cy="0"/>
            </a:xfrm>
            <a:prstGeom prst="line">
              <a:avLst/>
            </a:prstGeom>
            <a:noFill/>
            <a:ln w="190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595" kern="0">
                <a:solidFill>
                  <a:sysClr val="windowText" lastClr="000000"/>
                </a:solidFill>
                <a:latin typeface="微软雅黑" panose="020B0503020204020204" pitchFamily="34" charset="-122"/>
                <a:ea typeface="微软雅黑" panose="020B0503020204020204" pitchFamily="34" charset="-122"/>
              </a:endParaRPr>
            </a:p>
          </p:txBody>
        </p:sp>
        <p:sp>
          <p:nvSpPr>
            <p:cNvPr id="16" name="Text Box 13"/>
            <p:cNvSpPr txBox="1">
              <a:spLocks noChangeArrowheads="1"/>
            </p:cNvSpPr>
            <p:nvPr/>
          </p:nvSpPr>
          <p:spPr bwMode="auto">
            <a:xfrm>
              <a:off x="2473" y="2864"/>
              <a:ext cx="672" cy="3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1860" eaLnBrk="0" hangingPunct="0">
                <a:defRPr/>
              </a:pPr>
              <a:r>
                <a:rPr lang="en-US" altLang="zh-CN" sz="1595" b="1" kern="0" dirty="0">
                  <a:solidFill>
                    <a:srgbClr val="0000FF"/>
                  </a:solidFill>
                  <a:latin typeface="微软雅黑" panose="020B0503020204020204" pitchFamily="34" charset="-122"/>
                  <a:ea typeface="微软雅黑" panose="020B0503020204020204" pitchFamily="34" charset="-122"/>
                </a:rPr>
                <a:t>32 </a:t>
              </a:r>
              <a:r>
                <a:rPr lang="zh-CN" altLang="en-US" sz="1595" b="1" kern="0" dirty="0">
                  <a:solidFill>
                    <a:srgbClr val="0000FF"/>
                  </a:solidFill>
                  <a:latin typeface="微软雅黑" panose="020B0503020204020204" pitchFamily="34" charset="-122"/>
                  <a:ea typeface="微软雅黑" panose="020B0503020204020204" pitchFamily="34" charset="-122"/>
                </a:rPr>
                <a:t>位</a:t>
              </a:r>
              <a:endParaRPr lang="zh-CN" altLang="en-US" sz="1595" b="1" kern="0" dirty="0">
                <a:solidFill>
                  <a:srgbClr val="0000FF"/>
                </a:solidFill>
                <a:latin typeface="微软雅黑" panose="020B0503020204020204" pitchFamily="34" charset="-122"/>
                <a:ea typeface="微软雅黑" panose="020B0503020204020204" pitchFamily="34" charset="-122"/>
              </a:endParaRPr>
            </a:p>
          </p:txBody>
        </p:sp>
        <p:grpSp>
          <p:nvGrpSpPr>
            <p:cNvPr id="17" name="Group 7"/>
            <p:cNvGrpSpPr/>
            <p:nvPr/>
          </p:nvGrpSpPr>
          <p:grpSpPr bwMode="auto">
            <a:xfrm>
              <a:off x="1107" y="2388"/>
              <a:ext cx="3404" cy="396"/>
              <a:chOff x="1205" y="3011"/>
              <a:chExt cx="3072" cy="437"/>
            </a:xfrm>
          </p:grpSpPr>
          <p:sp>
            <p:nvSpPr>
              <p:cNvPr id="18" name="Rectangle 8"/>
              <p:cNvSpPr>
                <a:spLocks noChangeArrowheads="1"/>
              </p:cNvSpPr>
              <p:nvPr/>
            </p:nvSpPr>
            <p:spPr bwMode="auto">
              <a:xfrm>
                <a:off x="1205" y="3011"/>
                <a:ext cx="1536" cy="436"/>
              </a:xfrm>
              <a:prstGeom prst="rect">
                <a:avLst/>
              </a:prstGeom>
              <a:solidFill>
                <a:srgbClr val="00FFFF"/>
              </a:solidFill>
              <a:ln w="19050" algn="ctr">
                <a:solidFill>
                  <a:schemeClr val="tx1"/>
                </a:solidFill>
                <a:miter lim="800000"/>
              </a:ln>
              <a:effectLst/>
            </p:spPr>
            <p:txBody>
              <a:bodyPr wrap="none" anchor="ctr"/>
              <a:lstStyle/>
              <a:p>
                <a:pPr algn="ctr" defTabSz="911860" eaLnBrk="0" hangingPunct="0">
                  <a:defRPr/>
                </a:pPr>
                <a:r>
                  <a:rPr lang="zh-CN" altLang="en-US" sz="1595" b="1" kern="0" dirty="0">
                    <a:solidFill>
                      <a:sysClr val="windowText" lastClr="000000"/>
                    </a:solidFill>
                    <a:latin typeface="微软雅黑" panose="020B0503020204020204" pitchFamily="34" charset="-122"/>
                    <a:ea typeface="微软雅黑" panose="020B0503020204020204" pitchFamily="34" charset="-122"/>
                  </a:rPr>
                  <a:t>网络号</a:t>
                </a:r>
                <a:endParaRPr lang="en-US" altLang="zh-CN" sz="1595"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9" name="Rectangle 9"/>
              <p:cNvSpPr>
                <a:spLocks noChangeArrowheads="1"/>
              </p:cNvSpPr>
              <p:nvPr/>
            </p:nvSpPr>
            <p:spPr bwMode="auto">
              <a:xfrm>
                <a:off x="2741" y="3012"/>
                <a:ext cx="1536" cy="436"/>
              </a:xfrm>
              <a:prstGeom prst="rect">
                <a:avLst/>
              </a:prstGeom>
              <a:solidFill>
                <a:srgbClr val="0000FF"/>
              </a:solidFill>
              <a:ln w="19050" algn="ctr">
                <a:solidFill>
                  <a:schemeClr val="tx1"/>
                </a:solidFill>
                <a:miter lim="800000"/>
              </a:ln>
              <a:effectLst/>
            </p:spPr>
            <p:txBody>
              <a:bodyPr wrap="none" anchor="ctr"/>
              <a:lstStyle/>
              <a:p>
                <a:pPr algn="ctr" defTabSz="911860" eaLnBrk="0" hangingPunct="0">
                  <a:defRPr/>
                </a:pPr>
                <a:r>
                  <a:rPr lang="zh-CN" altLang="en-US" sz="1595" b="1" kern="0" dirty="0">
                    <a:solidFill>
                      <a:schemeClr val="bg1"/>
                    </a:solidFill>
                    <a:latin typeface="微软雅黑" panose="020B0503020204020204" pitchFamily="34" charset="-122"/>
                    <a:ea typeface="微软雅黑" panose="020B0503020204020204" pitchFamily="34" charset="-122"/>
                  </a:rPr>
                  <a:t>主机号</a:t>
                </a:r>
                <a:endParaRPr lang="en-US" altLang="zh-CN" sz="1595" b="1" kern="0" dirty="0">
                  <a:solidFill>
                    <a:schemeClr val="bg1"/>
                  </a:solidFill>
                  <a:latin typeface="微软雅黑" panose="020B0503020204020204" pitchFamily="34" charset="-122"/>
                  <a:ea typeface="微软雅黑" panose="020B0503020204020204" pitchFamily="34" charset="-122"/>
                </a:endParaRPr>
              </a:p>
            </p:txBody>
          </p:sp>
        </p:grpSp>
      </p:grpSp>
      <p:grpSp>
        <p:nvGrpSpPr>
          <p:cNvPr id="20" name="组合 19"/>
          <p:cNvGrpSpPr/>
          <p:nvPr/>
        </p:nvGrpSpPr>
        <p:grpSpPr>
          <a:xfrm>
            <a:off x="2248405" y="4938461"/>
            <a:ext cx="4799706" cy="833689"/>
            <a:chOff x="845778" y="4437603"/>
            <a:chExt cx="8355694" cy="1451348"/>
          </a:xfrm>
        </p:grpSpPr>
        <p:sp>
          <p:nvSpPr>
            <p:cNvPr id="21" name="Rectangle 2"/>
            <p:cNvSpPr>
              <a:spLocks noChangeArrowheads="1"/>
            </p:cNvSpPr>
            <p:nvPr/>
          </p:nvSpPr>
          <p:spPr bwMode="auto">
            <a:xfrm>
              <a:off x="845778" y="4437603"/>
              <a:ext cx="8355694" cy="685801"/>
            </a:xfrm>
            <a:prstGeom prst="rect">
              <a:avLst/>
            </a:prstGeom>
            <a:solidFill>
              <a:srgbClr val="99FFCC"/>
            </a:solidFill>
            <a:ln w="19050">
              <a:solidFill>
                <a:srgbClr val="000000"/>
              </a:solidFill>
              <a:miter lim="800000"/>
            </a:ln>
            <a:effectLst/>
          </p:spPr>
          <p:txBody>
            <a:bodyPr wrap="none" anchor="ctr"/>
            <a:lstStyle/>
            <a:p>
              <a:pPr algn="ctr" defTabSz="911860">
                <a:spcBef>
                  <a:spcPct val="50000"/>
                </a:spcBef>
                <a:buClr>
                  <a:srgbClr val="3333CC"/>
                </a:buClr>
                <a:buSzPct val="60000"/>
                <a:defRPr/>
              </a:pPr>
              <a:r>
                <a:rPr lang="en-US" altLang="zh-CN" sz="1595" b="1" kern="0" dirty="0">
                  <a:latin typeface="微软雅黑" panose="020B0503020204020204" pitchFamily="34" charset="-122"/>
                  <a:ea typeface="微软雅黑" panose="020B0503020204020204" pitchFamily="34" charset="-122"/>
                </a:rPr>
                <a:t>IP </a:t>
              </a:r>
              <a:r>
                <a:rPr lang="zh-CN" altLang="en-US" sz="1595" b="1" kern="0" dirty="0">
                  <a:latin typeface="微软雅黑" panose="020B0503020204020204" pitchFamily="34" charset="-122"/>
                  <a:ea typeface="微软雅黑" panose="020B0503020204020204" pitchFamily="34" charset="-122"/>
                </a:rPr>
                <a:t>地址 </a:t>
              </a:r>
              <a:r>
                <a:rPr lang="en-US" altLang="zh-CN" sz="1595" b="1" kern="0" dirty="0">
                  <a:latin typeface="微软雅黑" panose="020B0503020204020204" pitchFamily="34" charset="-122"/>
                  <a:ea typeface="微软雅黑" panose="020B0503020204020204" pitchFamily="34" charset="-122"/>
                </a:rPr>
                <a:t>::= { &lt;</a:t>
              </a:r>
              <a:r>
                <a:rPr lang="zh-CN" altLang="en-US" sz="1595" b="1" kern="0" dirty="0">
                  <a:latin typeface="微软雅黑" panose="020B0503020204020204" pitchFamily="34" charset="-122"/>
                  <a:ea typeface="微软雅黑" panose="020B0503020204020204" pitchFamily="34" charset="-122"/>
                </a:rPr>
                <a:t>网络号</a:t>
              </a:r>
              <a:r>
                <a:rPr lang="en-US" altLang="zh-CN" sz="1595" b="1" kern="0" dirty="0">
                  <a:latin typeface="微软雅黑" panose="020B0503020204020204" pitchFamily="34" charset="-122"/>
                  <a:ea typeface="微软雅黑" panose="020B0503020204020204" pitchFamily="34" charset="-122"/>
                </a:rPr>
                <a:t>&gt;, &lt;</a:t>
              </a:r>
              <a:r>
                <a:rPr lang="zh-CN" altLang="en-US" sz="1595" b="1" kern="0" dirty="0">
                  <a:latin typeface="微软雅黑" panose="020B0503020204020204" pitchFamily="34" charset="-122"/>
                  <a:ea typeface="微软雅黑" panose="020B0503020204020204" pitchFamily="34" charset="-122"/>
                </a:rPr>
                <a:t>主机号</a:t>
              </a:r>
              <a:r>
                <a:rPr lang="en-US" altLang="zh-CN" sz="1595" b="1" kern="0" dirty="0">
                  <a:latin typeface="微软雅黑" panose="020B0503020204020204" pitchFamily="34" charset="-122"/>
                  <a:ea typeface="微软雅黑" panose="020B0503020204020204" pitchFamily="34" charset="-122"/>
                </a:rPr>
                <a:t>&gt;}      </a:t>
              </a:r>
              <a:r>
                <a:rPr lang="en-US" altLang="zh-CN" sz="1595" b="1" kern="0" dirty="0">
                  <a:latin typeface="微软雅黑" panose="020B0503020204020204" pitchFamily="34" charset="-122"/>
                  <a:ea typeface="微软雅黑" panose="020B0503020204020204" pitchFamily="34" charset="-122"/>
                </a:rPr>
                <a:t> </a:t>
              </a:r>
              <a:endParaRPr lang="en-US" altLang="zh-CN" sz="1595" b="1" kern="0" dirty="0">
                <a:latin typeface="微软雅黑" panose="020B0503020204020204" pitchFamily="34" charset="-122"/>
                <a:ea typeface="微软雅黑" panose="020B0503020204020204" pitchFamily="34" charset="-122"/>
              </a:endParaRPr>
            </a:p>
          </p:txBody>
        </p:sp>
        <p:sp>
          <p:nvSpPr>
            <p:cNvPr id="22" name="Text Box 5"/>
            <p:cNvSpPr txBox="1">
              <a:spLocks noChangeArrowheads="1"/>
            </p:cNvSpPr>
            <p:nvPr/>
          </p:nvSpPr>
          <p:spPr bwMode="auto">
            <a:xfrm>
              <a:off x="3234816" y="5301208"/>
              <a:ext cx="3501418" cy="5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1860">
                <a:defRPr/>
              </a:pPr>
              <a:r>
                <a:rPr lang="en-US" altLang="zh-CN" sz="1595" b="1" kern="0" dirty="0">
                  <a:latin typeface="微软雅黑" panose="020B0503020204020204" pitchFamily="34" charset="-122"/>
                  <a:ea typeface="微软雅黑" panose="020B0503020204020204" pitchFamily="34" charset="-122"/>
                </a:rPr>
                <a:t>::= </a:t>
              </a:r>
              <a:r>
                <a:rPr lang="en-US" altLang="zh-CN" sz="1595" b="1" kern="0" dirty="0">
                  <a:latin typeface="微软雅黑" panose="020B0503020204020204" pitchFamily="34" charset="-122"/>
                  <a:ea typeface="微软雅黑" panose="020B0503020204020204" pitchFamily="34" charset="-122"/>
                </a:rPr>
                <a:t> </a:t>
              </a:r>
              <a:r>
                <a:rPr lang="zh-CN" altLang="en-US" sz="1595" b="1" kern="0" dirty="0">
                  <a:latin typeface="微软雅黑" panose="020B0503020204020204" pitchFamily="34" charset="-122"/>
                  <a:ea typeface="微软雅黑" panose="020B0503020204020204" pitchFamily="34" charset="-122"/>
                </a:rPr>
                <a:t>代表</a:t>
              </a:r>
              <a:r>
                <a:rPr lang="zh-CN" altLang="en-US" sz="1595" b="1" kern="0" dirty="0">
                  <a:latin typeface="微软雅黑" panose="020B0503020204020204" pitchFamily="34" charset="-122"/>
                  <a:ea typeface="微软雅黑" panose="020B0503020204020204" pitchFamily="34" charset="-122"/>
                </a:rPr>
                <a:t>“</a:t>
              </a:r>
              <a:r>
                <a:rPr lang="zh-CN" altLang="en-US" sz="1595" b="1" kern="0" dirty="0">
                  <a:solidFill>
                    <a:srgbClr val="CC00CC"/>
                  </a:solidFill>
                  <a:latin typeface="微软雅黑" panose="020B0503020204020204" pitchFamily="34" charset="-122"/>
                  <a:ea typeface="微软雅黑" panose="020B0503020204020204" pitchFamily="34" charset="-122"/>
                </a:rPr>
                <a:t>定义为</a:t>
              </a:r>
              <a:r>
                <a:rPr lang="zh-CN" altLang="en-US" sz="1595" b="1" kern="0" dirty="0">
                  <a:latin typeface="微软雅黑" panose="020B0503020204020204" pitchFamily="34" charset="-122"/>
                  <a:ea typeface="微软雅黑" panose="020B0503020204020204" pitchFamily="34" charset="-122"/>
                </a:rPr>
                <a:t>”</a:t>
              </a:r>
              <a:endParaRPr lang="zh-CN" altLang="en-US" sz="1595" b="1" kern="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1701800" y="482600"/>
            <a:ext cx="5940729" cy="695703"/>
          </a:xfrm>
          <a:prstGeom prst="rect">
            <a:avLst/>
          </a:prstGeom>
          <a:noFill/>
        </p:spPr>
        <p:txBody>
          <a:bodyPr wrap="none" lIns="0" tIns="0" rIns="0" rtlCol="0">
            <a:spAutoFit/>
          </a:bodyPr>
          <a:lstStyle/>
          <a:p>
            <a:pPr defTabSz="0">
              <a:lnSpc>
                <a:spcPts val="5500"/>
              </a:lnSpc>
            </a:pPr>
            <a:r>
              <a:rPr lang="en-US" altLang="zh-CN" sz="4000" b="1" dirty="0" smtClean="0">
                <a:solidFill>
                  <a:srgbClr val="0000FF"/>
                </a:solidFill>
                <a:latin typeface="Times New Roman" panose="02020603050405020304" pitchFamily="18" charset="0"/>
                <a:ea typeface="黑体" panose="02010609060101010101" pitchFamily="2" charset="-122"/>
                <a:cs typeface="Comic Sans MS" panose="030F0702030302020204" pitchFamily="18" charset="0"/>
              </a:rPr>
              <a:t>IP</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40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数据报首部的可变部分</a:t>
            </a:r>
            <a:endParaRPr lang="en-US" altLang="zh-CN" sz="40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页脚占位符 11"/>
          <p:cNvSpPr>
            <a:spLocks noGrp="1"/>
          </p:cNvSpPr>
          <p:nvPr>
            <p:ph type="ftr" sz="quarter" idx="11"/>
          </p:nvPr>
        </p:nvSpPr>
        <p:spPr/>
        <p:txBody>
          <a:bodyPr/>
          <a:lstStyle/>
          <a:p>
            <a:r>
              <a:rPr lang="zh-CN" altLang="en-US" smtClean="0"/>
              <a:t>计算机科学与技术学院</a:t>
            </a:r>
            <a:endParaRPr lang="en-US"/>
          </a:p>
        </p:txBody>
      </p:sp>
      <p:sp>
        <p:nvSpPr>
          <p:cNvPr id="13" name="灯片编号占位符 12"/>
          <p:cNvSpPr>
            <a:spLocks noGrp="1"/>
          </p:cNvSpPr>
          <p:nvPr>
            <p:ph type="sldNum" sz="quarter" idx="12"/>
          </p:nvPr>
        </p:nvSpPr>
        <p:spPr/>
        <p:txBody>
          <a:bodyPr/>
          <a:lstStyle/>
          <a:p>
            <a:fld id="{B6F15528-21DE-4FAA-801E-634DDDAF4B2B}" type="slidenum">
              <a:rPr lang="en-US" smtClean="0"/>
            </a:fld>
            <a:endParaRPr lang="en-US"/>
          </a:p>
        </p:txBody>
      </p:sp>
      <p:sp>
        <p:nvSpPr>
          <p:cNvPr id="14" name="Rectangle 213"/>
          <p:cNvSpPr txBox="1">
            <a:spLocks noChangeArrowheads="1"/>
          </p:cNvSpPr>
          <p:nvPr/>
        </p:nvSpPr>
        <p:spPr>
          <a:xfrm>
            <a:off x="749300" y="1657350"/>
            <a:ext cx="7772400" cy="3200400"/>
          </a:xfrm>
          <a:prstGeom prst="rect">
            <a:avLst/>
          </a:prstGeom>
        </p:spPr>
        <p:txBody>
          <a:bodyPr vert="horz" lIns="91440" tIns="45720" rIns="91440" bIns="45720" rtlCol="0">
            <a:noAutofit/>
          </a:bodyPr>
          <a:lstStyle/>
          <a:p>
            <a:pPr marL="457200" marR="0" lvl="0" indent="-457200" algn="just" defTabSz="914400" rtl="0" eaLnBrk="1" fontAlgn="auto" latinLnBrk="0" hangingPunct="1">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首部的可变部分就是一个选项字段，用来支持排错、测量以及安全等措施，内容很丰富。</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选项字段的长度可变，从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1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个字节到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40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个字节不等，取决于所选择的项目。</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增加首部的可变部分是为了增加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数据报的功能，但这同时也使得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数据报的首部长度成为可变的。这就增加了每一个路由器处理数据报的开销。</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实际上这些选项很少被使用</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 </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69900" y="1034576"/>
            <a:ext cx="4411464" cy="469359"/>
          </a:xfrm>
          <a:prstGeom prst="rect">
            <a:avLst/>
          </a:prstGeom>
          <a:noFill/>
        </p:spPr>
        <p:txBody>
          <a:bodyPr wrap="none" lIns="0" tIns="0" rIns="0" rtlCol="0">
            <a:spAutoFit/>
          </a:bodyPr>
          <a:lstStyle/>
          <a:p>
            <a:pPr defTabSz="0">
              <a:lnSpc>
                <a:spcPts val="3300"/>
              </a:lnSpc>
            </a:pP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4</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.5</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IP</a:t>
            </a:r>
            <a:r>
              <a:rPr lang="zh-CN" altLang="en-US" sz="3200" dirty="0" smtClean="0">
                <a:solidFill>
                  <a:srgbClr val="FF0000"/>
                </a:solidFill>
                <a:latin typeface="黑体" panose="02010609060101010101" pitchFamily="2" charset="-122"/>
                <a:ea typeface="黑体" panose="02010609060101010101" pitchFamily="2" charset="-122"/>
                <a:cs typeface="华文新魏" pitchFamily="18" charset="0"/>
              </a:rPr>
              <a:t>层转发分组的流程</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6" name="TextBox 1"/>
          <p:cNvSpPr txBox="1"/>
          <p:nvPr/>
        </p:nvSpPr>
        <p:spPr>
          <a:xfrm>
            <a:off x="749300" y="1733550"/>
            <a:ext cx="7467600" cy="1318310"/>
          </a:xfrm>
          <a:prstGeom prst="rect">
            <a:avLst/>
          </a:prstGeom>
          <a:noFill/>
        </p:spPr>
        <p:txBody>
          <a:bodyPr wrap="square" lIns="0" tIns="0" rIns="0" rtlCol="0">
            <a:spAutoFit/>
          </a:bodyPr>
          <a:lstStyle/>
          <a:p>
            <a:pPr indent="-457200" defTabSz="0">
              <a:buFont typeface="Arial" panose="020B0604020202020204" pitchFamily="34" charset="0"/>
              <a:buChar char="•"/>
            </a:pPr>
            <a:r>
              <a:rPr lang="zh-CN" altLang="en-US" sz="2800" dirty="0" smtClean="0">
                <a:latin typeface="Times New Roman" panose="02020603050405020304" pitchFamily="18" charset="0"/>
                <a:ea typeface="黑体" panose="02010609060101010101" pitchFamily="2" charset="-122"/>
                <a:cs typeface="华文楷体" pitchFamily="18" charset="0"/>
              </a:rPr>
              <a:t>转发（</a:t>
            </a:r>
            <a:r>
              <a:rPr lang="en-US" altLang="zh-CN" sz="2800" dirty="0" err="1" smtClean="0">
                <a:latin typeface="Times New Roman" panose="02020603050405020304" pitchFamily="18" charset="0"/>
                <a:ea typeface="黑体" panose="02010609060101010101" pitchFamily="2" charset="-122"/>
                <a:cs typeface="华文楷体" pitchFamily="18" charset="0"/>
              </a:rPr>
              <a:t>forwarding）是指</a:t>
            </a:r>
            <a:r>
              <a:rPr lang="zh-CN" altLang="en-US" sz="2800" dirty="0" smtClean="0">
                <a:latin typeface="Times New Roman" panose="02020603050405020304" pitchFamily="18" charset="0"/>
                <a:ea typeface="黑体" panose="02010609060101010101" pitchFamily="2" charset="-122"/>
                <a:cs typeface="华文楷体" pitchFamily="18" charset="0"/>
              </a:rPr>
              <a:t>将分组从一个输入链</a:t>
            </a:r>
            <a:endParaRPr lang="en-US" altLang="zh-CN" sz="2800" dirty="0" smtClean="0">
              <a:latin typeface="Times New Roman" panose="02020603050405020304" pitchFamily="18" charset="0"/>
              <a:ea typeface="黑体" panose="02010609060101010101" pitchFamily="2" charset="-122"/>
              <a:cs typeface="华文楷体" pitchFamily="18" charset="0"/>
            </a:endParaRPr>
          </a:p>
          <a:p>
            <a:pPr indent="-457200" defTabSz="0"/>
            <a:r>
              <a:rPr lang="en-US" altLang="zh-CN" sz="2800" dirty="0" smtClean="0">
                <a:latin typeface="Times New Roman" panose="02020603050405020304" pitchFamily="18" charset="0"/>
                <a:ea typeface="黑体" panose="02010609060101010101" pitchFamily="2" charset="-122"/>
                <a:cs typeface="华文楷体" pitchFamily="18" charset="0"/>
              </a:rPr>
              <a:t> </a:t>
            </a:r>
            <a:r>
              <a:rPr lang="zh-CN" altLang="en-US" sz="2800" dirty="0" smtClean="0">
                <a:latin typeface="Times New Roman" panose="02020603050405020304" pitchFamily="18" charset="0"/>
                <a:ea typeface="黑体" panose="02010609060101010101" pitchFamily="2" charset="-122"/>
                <a:cs typeface="华文楷体" pitchFamily="18" charset="0"/>
              </a:rPr>
              <a:t>路接口转移到正确的输出链路端口。</a:t>
            </a:r>
            <a:endParaRPr lang="en-US" altLang="zh-CN" sz="2800" dirty="0" smtClean="0">
              <a:latin typeface="Times New Roman" panose="02020603050405020304" pitchFamily="18" charset="0"/>
              <a:ea typeface="黑体" panose="02010609060101010101" pitchFamily="2" charset="-122"/>
              <a:cs typeface="华文楷体" pitchFamily="18" charset="0"/>
            </a:endParaRPr>
          </a:p>
          <a:p>
            <a:pPr defTabSz="0">
              <a:lnSpc>
                <a:spcPts val="3200"/>
              </a:lnSpc>
            </a:pP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7" name="TextBox 1"/>
          <p:cNvSpPr txBox="1"/>
          <p:nvPr/>
        </p:nvSpPr>
        <p:spPr>
          <a:xfrm>
            <a:off x="977900" y="3937000"/>
            <a:ext cx="65" cy="528414"/>
          </a:xfrm>
          <a:prstGeom prst="rect">
            <a:avLst/>
          </a:prstGeom>
          <a:noFill/>
        </p:spPr>
        <p:txBody>
          <a:bodyPr wrap="none" lIns="0" tIns="0" rIns="0" rtlCol="0">
            <a:spAutoFit/>
          </a:bodyPr>
          <a:lstStyle/>
          <a:p>
            <a:pPr defTabSz="0">
              <a:lnSpc>
                <a:spcPts val="3900"/>
              </a:lnSpc>
            </a:pPr>
            <a:endParaRPr lang="en-US" altLang="zh-CN" sz="3000" dirty="0" smtClean="0">
              <a:solidFill>
                <a:srgbClr val="008000"/>
              </a:solidFill>
              <a:latin typeface="华文楷体" pitchFamily="18" charset="0"/>
              <a:ea typeface="黑体" panose="02010609060101010101" pitchFamily="2" charset="-122"/>
              <a:cs typeface="华文楷体" pitchFamily="18" charset="0"/>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
        <p:nvSpPr>
          <p:cNvPr id="11" name="页脚占位符 12"/>
          <p:cNvSpPr txBox="1"/>
          <p:nvPr/>
        </p:nvSpPr>
        <p:spPr>
          <a:xfrm>
            <a:off x="3187700" y="6102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smtClean="0">
                <a:ln>
                  <a:noFill/>
                </a:ln>
                <a:solidFill>
                  <a:schemeClr val="tx2"/>
                </a:solidFill>
                <a:effectLst/>
                <a:uLnTx/>
                <a:uFillTx/>
                <a:latin typeface="+mn-lt"/>
                <a:ea typeface="隶书" pitchFamily="49" charset="-122"/>
                <a:cs typeface="+mn-cs"/>
              </a:rPr>
              <a:t>计算机科学与技术学院</a:t>
            </a:r>
            <a:endParaRPr kumimoji="0" lang="en-US" sz="1800" b="0" i="0" u="none" strike="noStrike" kern="1200" cap="none" spc="0" normalizeH="0" baseline="0" noProof="0">
              <a:ln>
                <a:noFill/>
              </a:ln>
              <a:solidFill>
                <a:schemeClr val="tx2"/>
              </a:solidFill>
              <a:effectLst/>
              <a:uLnTx/>
              <a:uFillTx/>
              <a:latin typeface="+mn-lt"/>
              <a:ea typeface="隶书" pitchFamily="49" charset="-122"/>
              <a:cs typeface="+mn-cs"/>
            </a:endParaRPr>
          </a:p>
        </p:txBody>
      </p:sp>
      <p:sp>
        <p:nvSpPr>
          <p:cNvPr id="12" name="灯片编号占位符 9"/>
          <p:cNvSpPr txBox="1"/>
          <p:nvPr/>
        </p:nvSpPr>
        <p:spPr>
          <a:xfrm>
            <a:off x="6616700" y="6102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3" name="Picture 3"/>
          <p:cNvPicPr>
            <a:picLocks noChangeAspect="1" noChangeArrowheads="1"/>
          </p:cNvPicPr>
          <p:nvPr/>
        </p:nvPicPr>
        <p:blipFill>
          <a:blip r:embed="rId3" cstate="print"/>
          <a:srcRect/>
          <a:stretch>
            <a:fillRect/>
          </a:stretch>
        </p:blipFill>
        <p:spPr bwMode="auto">
          <a:xfrm>
            <a:off x="63500" y="3257550"/>
            <a:ext cx="9080500" cy="3479800"/>
          </a:xfrm>
          <a:prstGeom prst="rect">
            <a:avLst/>
          </a:prstGeom>
          <a:noFill/>
        </p:spPr>
      </p:pic>
      <p:sp>
        <p:nvSpPr>
          <p:cNvPr id="14" name="TextBox 1"/>
          <p:cNvSpPr txBox="1"/>
          <p:nvPr/>
        </p:nvSpPr>
        <p:spPr>
          <a:xfrm>
            <a:off x="254000" y="3727450"/>
            <a:ext cx="833562"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Box 1"/>
          <p:cNvSpPr txBox="1"/>
          <p:nvPr/>
        </p:nvSpPr>
        <p:spPr>
          <a:xfrm>
            <a:off x="8382000" y="3384550"/>
            <a:ext cx="38472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Box 1"/>
          <p:cNvSpPr txBox="1"/>
          <p:nvPr/>
        </p:nvSpPr>
        <p:spPr>
          <a:xfrm>
            <a:off x="8166100" y="3727450"/>
            <a:ext cx="833562"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TextBox 1"/>
          <p:cNvSpPr txBox="1"/>
          <p:nvPr/>
        </p:nvSpPr>
        <p:spPr>
          <a:xfrm>
            <a:off x="5575300" y="3727450"/>
            <a:ext cx="833562"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TextBox 1"/>
          <p:cNvSpPr txBox="1"/>
          <p:nvPr/>
        </p:nvSpPr>
        <p:spPr>
          <a:xfrm>
            <a:off x="3162300" y="3384550"/>
            <a:ext cx="384721" cy="315471"/>
          </a:xfrm>
          <a:prstGeom prst="rect">
            <a:avLst/>
          </a:prstGeom>
          <a:noFill/>
        </p:spPr>
        <p:txBody>
          <a:bodyPr wrap="none" lIns="0" tIns="0" rIns="0" rtlCol="0">
            <a:spAutoFit/>
          </a:bodyPr>
          <a:lstStyle/>
          <a:p>
            <a:pPr defTabSz="0">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TextBox 1"/>
          <p:cNvSpPr txBox="1"/>
          <p:nvPr/>
        </p:nvSpPr>
        <p:spPr>
          <a:xfrm>
            <a:off x="2959100" y="3727450"/>
            <a:ext cx="833562"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TextBox 1"/>
          <p:cNvSpPr txBox="1"/>
          <p:nvPr/>
        </p:nvSpPr>
        <p:spPr>
          <a:xfrm>
            <a:off x="469900" y="2990850"/>
            <a:ext cx="1256754" cy="700192"/>
          </a:xfrm>
          <a:prstGeom prst="rect">
            <a:avLst/>
          </a:prstGeom>
          <a:noFill/>
        </p:spPr>
        <p:txBody>
          <a:bodyPr wrap="none" lIns="0" tIns="0" rIns="0" rtlCol="0">
            <a:spAutoFit/>
          </a:bodyPr>
          <a:lstStyle/>
          <a:p>
            <a:pPr defTabSz="0">
              <a:lnSpc>
                <a:spcPts val="1800"/>
              </a:lnSpc>
              <a:tabLst>
                <a:tab pos="419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10.0.0.4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defTabSz="0">
              <a:lnSpc>
                <a:spcPts val="2300"/>
              </a:lnSpc>
              <a:tabLst>
                <a:tab pos="419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TextBox 1"/>
          <p:cNvSpPr txBox="1"/>
          <p:nvPr/>
        </p:nvSpPr>
        <p:spPr>
          <a:xfrm>
            <a:off x="3644900" y="2990850"/>
            <a:ext cx="833562"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20.0.0.9</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TextBox 1"/>
          <p:cNvSpPr txBox="1"/>
          <p:nvPr/>
        </p:nvSpPr>
        <p:spPr>
          <a:xfrm>
            <a:off x="2235200" y="5010150"/>
            <a:ext cx="2308324" cy="1649169"/>
          </a:xfrm>
          <a:prstGeom prst="rect">
            <a:avLst/>
          </a:prstGeom>
          <a:noFill/>
        </p:spPr>
        <p:txBody>
          <a:bodyPr wrap="none" lIns="0" tIns="0" rIns="0" rtlCol="0">
            <a:spAutoFit/>
          </a:bodyPr>
          <a:lstStyle/>
          <a:p>
            <a:pPr defTabSz="0">
              <a:lnSpc>
                <a:spcPts val="1900"/>
              </a:lnSpc>
              <a:tabLst>
                <a:tab pos="6731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目的主机所在的网络</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200"/>
              </a:lnSpc>
              <a:tabLst>
                <a:tab pos="673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400"/>
              </a:lnSpc>
              <a:tabLst>
                <a:tab pos="673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700"/>
              </a:lnSpc>
              <a:tabLst>
                <a:tab pos="673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300"/>
              </a:lnSpc>
              <a:tabLst>
                <a:tab pos="6731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40.0.0.0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TextBox 1"/>
          <p:cNvSpPr txBox="1"/>
          <p:nvPr/>
        </p:nvSpPr>
        <p:spPr>
          <a:xfrm>
            <a:off x="4927600" y="5010150"/>
            <a:ext cx="1987724" cy="1674817"/>
          </a:xfrm>
          <a:prstGeom prst="rect">
            <a:avLst/>
          </a:prstGeom>
          <a:noFill/>
        </p:spPr>
        <p:txBody>
          <a:bodyPr wrap="none" lIns="0" tIns="0" rIns="0" rtlCol="0">
            <a:spAutoFit/>
          </a:bodyPr>
          <a:lstStyle/>
          <a:p>
            <a:pPr defTabSz="0">
              <a:lnSpc>
                <a:spcPts val="1900"/>
              </a:lnSpc>
              <a:tabLst>
                <a:tab pos="342900" algn="l"/>
                <a:tab pos="4318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下一跳地址</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200"/>
              </a:lnSpc>
              <a:tabLst>
                <a:tab pos="342900" algn="l"/>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直接交付，接口</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700"/>
              </a:lnSpc>
              <a:tabLst>
                <a:tab pos="342900" algn="l"/>
                <a:tab pos="4318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直接交付，接口</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400"/>
              </a:lnSpc>
              <a:tabLst>
                <a:tab pos="342900" algn="l"/>
                <a:tab pos="4318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20.0.0.5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500"/>
              </a:lnSpc>
              <a:tabLst>
                <a:tab pos="342900" algn="l"/>
                <a:tab pos="4318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30.0.0.1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TextBox 1"/>
          <p:cNvSpPr txBox="1"/>
          <p:nvPr/>
        </p:nvSpPr>
        <p:spPr>
          <a:xfrm>
            <a:off x="3327400" y="4476750"/>
            <a:ext cx="2616101" cy="393506"/>
          </a:xfrm>
          <a:prstGeom prst="rect">
            <a:avLst/>
          </a:prstGeom>
          <a:noFill/>
        </p:spPr>
        <p:txBody>
          <a:bodyPr wrap="none" lIns="0" tIns="0" rIns="0" rtlCol="0">
            <a:spAutoFit/>
          </a:bodyPr>
          <a:lstStyle/>
          <a:p>
            <a:pPr defTabSz="0">
              <a:lnSpc>
                <a:spcPts val="2900"/>
              </a:lnSpc>
            </a:pP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路由器</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的路由表</a:t>
            </a:r>
            <a:endParaRPr lang="en-US" altLang="zh-CN" sz="24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5" name="TextBox 1"/>
          <p:cNvSpPr txBox="1"/>
          <p:nvPr/>
        </p:nvSpPr>
        <p:spPr>
          <a:xfrm>
            <a:off x="4622800" y="2990850"/>
            <a:ext cx="2385268" cy="700192"/>
          </a:xfrm>
          <a:prstGeom prst="rect">
            <a:avLst/>
          </a:prstGeom>
          <a:noFill/>
        </p:spPr>
        <p:txBody>
          <a:bodyPr wrap="none" lIns="0" tIns="0" rIns="0" rtlCol="0">
            <a:spAutoFit/>
          </a:bodyPr>
          <a:lstStyle/>
          <a:p>
            <a:pPr defTabSz="0">
              <a:lnSpc>
                <a:spcPts val="1800"/>
              </a:lnSpc>
              <a:tabLst>
                <a:tab pos="266700" algn="l"/>
                <a:tab pos="11557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30.0.0.2</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30.0.0.1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000"/>
              </a:lnSpc>
              <a:tabLst>
                <a:tab pos="266700" algn="l"/>
                <a:tab pos="11557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1300"/>
              </a:lnSpc>
              <a:tabLst>
                <a:tab pos="266700" algn="l"/>
                <a:tab pos="11557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网</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TextBox 1"/>
          <p:cNvSpPr txBox="1"/>
          <p:nvPr/>
        </p:nvSpPr>
        <p:spPr>
          <a:xfrm>
            <a:off x="7175500" y="2990850"/>
            <a:ext cx="1013098" cy="533479"/>
          </a:xfrm>
          <a:prstGeom prst="rect">
            <a:avLst/>
          </a:prstGeom>
          <a:noFill/>
        </p:spPr>
        <p:txBody>
          <a:bodyPr wrap="none" lIns="0" tIns="0" rIns="0" rtlCol="0">
            <a:spAutoFit/>
          </a:bodyPr>
          <a:lstStyle/>
          <a:p>
            <a:pPr defTabSz="0">
              <a:lnSpc>
                <a:spcPts val="1800"/>
              </a:lnSpc>
              <a:tabLst>
                <a:tab pos="1778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40.0.0.4</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000"/>
              </a:lnSpc>
              <a:tabLst>
                <a:tab pos="1778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TextBox 1"/>
          <p:cNvSpPr txBox="1"/>
          <p:nvPr/>
        </p:nvSpPr>
        <p:spPr>
          <a:xfrm>
            <a:off x="1905000" y="2990850"/>
            <a:ext cx="1051570" cy="533479"/>
          </a:xfrm>
          <a:prstGeom prst="rect">
            <a:avLst/>
          </a:prstGeom>
          <a:noFill/>
        </p:spPr>
        <p:txBody>
          <a:bodyPr wrap="none" lIns="0" tIns="0" rIns="0" rtlCol="0">
            <a:spAutoFit/>
          </a:bodyPr>
          <a:lstStyle/>
          <a:p>
            <a:pPr defTabSz="0">
              <a:lnSpc>
                <a:spcPts val="1800"/>
              </a:lnSpc>
              <a:tabLst>
                <a:tab pos="2159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20.0.0.5</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2000"/>
              </a:lnSpc>
              <a:tabLst>
                <a:tab pos="2159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13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TextBox 1"/>
          <p:cNvSpPr txBox="1"/>
          <p:nvPr/>
        </p:nvSpPr>
        <p:spPr>
          <a:xfrm>
            <a:off x="4127500" y="375285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TextBox 1"/>
          <p:cNvSpPr txBox="1"/>
          <p:nvPr/>
        </p:nvSpPr>
        <p:spPr>
          <a:xfrm>
            <a:off x="5143500" y="3752850"/>
            <a:ext cx="128240" cy="279307"/>
          </a:xfrm>
          <a:prstGeom prst="rect">
            <a:avLst/>
          </a:prstGeom>
          <a:noFill/>
        </p:spPr>
        <p:txBody>
          <a:bodyPr wrap="none" lIns="0" tIns="0" rIns="0" rtlCol="0">
            <a:spAutoFit/>
          </a:bodyPr>
          <a:lstStyle/>
          <a:p>
            <a:pPr defTabSz="0">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2679700" y="533400"/>
            <a:ext cx="3385542" cy="597599"/>
          </a:xfrm>
          <a:prstGeom prst="rect">
            <a:avLst/>
          </a:prstGeom>
          <a:noFill/>
        </p:spPr>
        <p:txBody>
          <a:bodyPr wrap="none" lIns="0" tIns="0" rIns="0" rtlCol="0">
            <a:spAutoFit/>
          </a:bodyPr>
          <a:lstStyle/>
          <a:p>
            <a:pPr defTabSz="0">
              <a:lnSpc>
                <a:spcPts val="4300"/>
              </a:lnSpc>
            </a:pPr>
            <a:r>
              <a:rPr lang="en-US" altLang="zh-CN" sz="4400" dirty="0" smtClean="0">
                <a:latin typeface="黑体" panose="02010609060101010101" pitchFamily="2" charset="-122"/>
                <a:ea typeface="黑体" panose="02010609060101010101" pitchFamily="2" charset="-122"/>
                <a:cs typeface="Times New Roman" panose="02020603050405020304" pitchFamily="18" charset="0"/>
              </a:rPr>
              <a:t>特定主机路由</a:t>
            </a:r>
            <a:endParaRPr lang="en-US" altLang="zh-CN" sz="4400" dirty="0" smtClean="0">
              <a:latin typeface="黑体" panose="02010609060101010101" pitchFamily="2" charset="-122"/>
              <a:ea typeface="黑体" panose="02010609060101010101" pitchFamily="2" charset="-122"/>
              <a:cs typeface="Times New Roman" panose="02020603050405020304" pitchFamily="18" charset="0"/>
            </a:endParaRPr>
          </a:p>
        </p:txBody>
      </p:sp>
      <p:sp>
        <p:nvSpPr>
          <p:cNvPr id="3" name="TextBox 1"/>
          <p:cNvSpPr txBox="1"/>
          <p:nvPr/>
        </p:nvSpPr>
        <p:spPr>
          <a:xfrm>
            <a:off x="825500" y="1885950"/>
            <a:ext cx="7734300" cy="2262158"/>
          </a:xfrm>
          <a:prstGeom prst="rect">
            <a:avLst/>
          </a:prstGeom>
          <a:noFill/>
        </p:spPr>
        <p:txBody>
          <a:bodyPr wrap="square" lIns="0" tIns="0" rIns="0" rtlCol="0">
            <a:spAutoFit/>
          </a:bodyPr>
          <a:lstStyle/>
          <a:p>
            <a:pPr marL="457200" indent="-457200" defTabSz="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这种路由是为特定的目的主机指明一个路由。</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defTabSz="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采用特定主机路由可使网络管理人员能更方便地控制网络和测试网络，同时也可在需要考虑某种安全问题时采用这种特定主机路由</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t>计算机科学与技术学院</a:t>
            </a:r>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1206500" y="514350"/>
            <a:ext cx="5351145" cy="689228"/>
          </a:xfrm>
          <a:prstGeom prst="rect">
            <a:avLst/>
          </a:prstGeom>
          <a:noFill/>
        </p:spPr>
        <p:txBody>
          <a:bodyPr wrap="none" lIns="0" tIns="0" rIns="0" rtlCol="0">
            <a:spAutoFit/>
          </a:bodyPr>
          <a:lstStyle/>
          <a:p>
            <a:pPr defTabSz="0">
              <a:lnSpc>
                <a:spcPts val="5500"/>
              </a:lnSpc>
            </a:pP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默认路由</a:t>
            </a:r>
            <a:r>
              <a:rPr lang="en-US" altLang="zh-CN" sz="4000" b="1" dirty="0" smtClean="0">
                <a:latin typeface="Times New Roman" panose="02020603050405020304" pitchFamily="18" charset="0"/>
                <a:ea typeface="黑体" panose="02010609060101010101" pitchFamily="2" charset="-122"/>
                <a:cs typeface="Comic Sans MS" panose="030F0702030302020204" pitchFamily="18" charset="0"/>
              </a:rPr>
              <a:t>(default</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4000" b="1" dirty="0" smtClean="0">
                <a:latin typeface="Times New Roman" panose="02020603050405020304" pitchFamily="18" charset="0"/>
                <a:ea typeface="黑体" panose="02010609060101010101" pitchFamily="2" charset="-122"/>
                <a:cs typeface="Comic Sans MS" panose="030F0702030302020204" pitchFamily="18" charset="0"/>
              </a:rPr>
              <a:t>route)</a:t>
            </a:r>
            <a:endParaRPr lang="en-US" altLang="zh-CN" sz="4000" b="1" dirty="0" smtClean="0">
              <a:latin typeface="Times New Roman" panose="02020603050405020304" pitchFamily="18" charset="0"/>
              <a:ea typeface="黑体" panose="02010609060101010101" pitchFamily="2" charset="-122"/>
              <a:cs typeface="Comic Sans MS" panose="030F0702030302020204" pitchFamily="18" charset="0"/>
            </a:endParaRPr>
          </a:p>
        </p:txBody>
      </p:sp>
      <p:sp>
        <p:nvSpPr>
          <p:cNvPr id="3" name="TextBox 1"/>
          <p:cNvSpPr txBox="1"/>
          <p:nvPr/>
        </p:nvSpPr>
        <p:spPr>
          <a:xfrm>
            <a:off x="755650" y="1428750"/>
            <a:ext cx="7632700" cy="6724918"/>
          </a:xfrm>
          <a:prstGeom prst="rect">
            <a:avLst/>
          </a:prstGeom>
          <a:noFill/>
        </p:spPr>
        <p:txBody>
          <a:bodyPr wrap="square" lIns="0" tIns="0" rIns="0" rtlCol="0">
            <a:spAutoFit/>
          </a:bodyPr>
          <a:lstStyle/>
          <a:p>
            <a:pPr marL="457200" indent="-4572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路由器还可采用默认路由以减少路由表所占用的空间和搜索路由表所用的时间</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这种转发方式在一个网络只有很少的对外连接时是很有用的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默认路由在主机发送IP数据报时往往更能显示出它的好处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如果一个主机连接在一个小网络上，而这个</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网</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络只用一个路由器和因特网连接，那么在这种情况下使用默认路由是非常合适的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ts val="3300"/>
              </a:lnSpc>
            </a:pPr>
            <a:endParaRPr lang="en-US" altLang="zh-CN" sz="28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3300"/>
              </a:lnSpc>
            </a:pPr>
            <a:endParaRPr lang="en-US" altLang="zh-CN" sz="28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300"/>
              </a:lnSpc>
            </a:pPr>
            <a:endParaRPr lang="en-US" altLang="zh-CN" sz="28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defTabSz="0">
              <a:lnSpc>
                <a:spcPts val="3300"/>
              </a:lnSpc>
            </a:pPr>
            <a:endParaRPr lang="en-US" altLang="zh-CN" sz="28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139700" y="2463800"/>
            <a:ext cx="8902700" cy="2654300"/>
          </a:xfrm>
          <a:prstGeom prst="rect">
            <a:avLst/>
          </a:prstGeom>
          <a:noFill/>
        </p:spPr>
      </p:pic>
      <p:sp>
        <p:nvSpPr>
          <p:cNvPr id="2" name="TextBox 1"/>
          <p:cNvSpPr txBox="1"/>
          <p:nvPr/>
        </p:nvSpPr>
        <p:spPr>
          <a:xfrm>
            <a:off x="673100" y="3721100"/>
            <a:ext cx="267702" cy="328295"/>
          </a:xfrm>
          <a:prstGeom prst="rect">
            <a:avLst/>
          </a:prstGeom>
          <a:noFill/>
        </p:spPr>
        <p:txBody>
          <a:bodyPr wrap="none" lIns="0" tIns="0" rIns="0" rtlCol="0">
            <a:spAutoFit/>
          </a:bodyPr>
          <a:lstStyle/>
          <a:p>
            <a:pPr defTabSz="0">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TextBox 1"/>
          <p:cNvSpPr txBox="1"/>
          <p:nvPr/>
        </p:nvSpPr>
        <p:spPr>
          <a:xfrm>
            <a:off x="1981200" y="292100"/>
            <a:ext cx="4437112" cy="1746888"/>
          </a:xfrm>
          <a:prstGeom prst="rect">
            <a:avLst/>
          </a:prstGeom>
          <a:noFill/>
        </p:spPr>
        <p:txBody>
          <a:bodyPr wrap="none" lIns="0" tIns="0" rIns="0" rtlCol="0">
            <a:spAutoFit/>
          </a:bodyPr>
          <a:lstStyle/>
          <a:p>
            <a:pPr defTabSz="0">
              <a:lnSpc>
                <a:spcPts val="3500"/>
              </a:lnSpc>
              <a:tabLst>
                <a:tab pos="88900" algn="l"/>
                <a:tab pos="254000" algn="l"/>
                <a:tab pos="774700" algn="l"/>
              </a:tabLst>
            </a:pPr>
            <a:r>
              <a:rPr lang="en-US" altLang="zh-CN" dirty="0" smtClean="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只要目的网络不是</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N1</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和</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N2</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a:t>
            </a:r>
            <a:endParaRPr lang="en-US" altLang="zh-CN" sz="2400" dirty="0" smtClean="0">
              <a:latin typeface="Times New Roman" panose="02020603050405020304" pitchFamily="18" charset="0"/>
              <a:ea typeface="黑体" panose="02010609060101010101" pitchFamily="2" charset="-122"/>
              <a:cs typeface="黑体" panose="02010609060101010101" pitchFamily="2" charset="-122"/>
            </a:endParaRPr>
          </a:p>
          <a:p>
            <a:pPr defTabSz="0">
              <a:lnSpc>
                <a:spcPts val="2800"/>
              </a:lnSpc>
              <a:tabLst>
                <a:tab pos="88900" algn="l"/>
                <a:tab pos="254000" algn="l"/>
                <a:tab pos="7747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就一律选择默认路由，</a:t>
            </a:r>
            <a:endParaRPr lang="en-US" altLang="zh-CN" sz="2400" dirty="0" smtClean="0">
              <a:latin typeface="Times New Roman" panose="02020603050405020304" pitchFamily="18" charset="0"/>
              <a:ea typeface="黑体" panose="02010609060101010101" pitchFamily="2" charset="-122"/>
              <a:cs typeface="黑体" panose="02010609060101010101" pitchFamily="2" charset="-122"/>
            </a:endParaRPr>
          </a:p>
          <a:p>
            <a:pPr defTabSz="0">
              <a:lnSpc>
                <a:spcPts val="3900"/>
              </a:lnSpc>
              <a:tabLst>
                <a:tab pos="88900" algn="l"/>
                <a:tab pos="254000" algn="l"/>
                <a:tab pos="774700" algn="l"/>
              </a:tabLst>
            </a:pP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把数据报先间接交付路由器</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R1</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a:t>
            </a:r>
            <a:endParaRPr lang="en-US" altLang="zh-CN" sz="2400" dirty="0" smtClean="0">
              <a:latin typeface="Times New Roman" panose="02020603050405020304" pitchFamily="18" charset="0"/>
              <a:ea typeface="黑体" panose="02010609060101010101" pitchFamily="2" charset="-122"/>
              <a:cs typeface="黑体" panose="02010609060101010101" pitchFamily="2" charset="-122"/>
            </a:endParaRPr>
          </a:p>
          <a:p>
            <a:pPr defTabSz="0">
              <a:lnSpc>
                <a:spcPts val="3300"/>
              </a:lnSpc>
              <a:tabLst>
                <a:tab pos="88900" algn="l"/>
                <a:tab pos="254000" algn="l"/>
                <a:tab pos="7747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让</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R1</a:t>
            </a:r>
            <a:r>
              <a:rPr lang="en-US" altLang="zh-CN" sz="2400" dirty="0" smtClean="0">
                <a:latin typeface="Times New Roman" panose="02020603050405020304" pitchFamily="18" charset="0"/>
                <a:ea typeface="黑体" panose="02010609060101010101" pitchFamily="2" charset="-122"/>
                <a:cs typeface="黑体" panose="02010609060101010101" pitchFamily="2" charset="-122"/>
              </a:rPr>
              <a:t>再转发给下一个路由器。</a:t>
            </a:r>
            <a:endParaRPr lang="en-US" altLang="zh-CN" sz="2400" dirty="0" smtClean="0">
              <a:latin typeface="Times New Roman" panose="02020603050405020304" pitchFamily="18" charset="0"/>
              <a:ea typeface="黑体" panose="02010609060101010101" pitchFamily="2" charset="-122"/>
              <a:cs typeface="黑体" panose="02010609060101010101" pitchFamily="2" charset="-122"/>
            </a:endParaRPr>
          </a:p>
        </p:txBody>
      </p:sp>
      <p:sp>
        <p:nvSpPr>
          <p:cNvPr id="5" name="TextBox 1"/>
          <p:cNvSpPr txBox="1"/>
          <p:nvPr/>
        </p:nvSpPr>
        <p:spPr>
          <a:xfrm>
            <a:off x="4318000" y="3759200"/>
            <a:ext cx="267702" cy="328295"/>
          </a:xfrm>
          <a:prstGeom prst="rect">
            <a:avLst/>
          </a:prstGeom>
          <a:noFill/>
        </p:spPr>
        <p:txBody>
          <a:bodyPr wrap="none" lIns="0" tIns="0" rIns="0" rtlCol="0">
            <a:spAutoFit/>
          </a:bodyPr>
          <a:lstStyle/>
          <a:p>
            <a:pPr defTabSz="0">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Box 1"/>
          <p:cNvSpPr txBox="1"/>
          <p:nvPr/>
        </p:nvSpPr>
        <p:spPr>
          <a:xfrm>
            <a:off x="5461000" y="3568700"/>
            <a:ext cx="254878" cy="328295"/>
          </a:xfrm>
          <a:prstGeom prst="rect">
            <a:avLst/>
          </a:prstGeom>
          <a:noFill/>
        </p:spPr>
        <p:txBody>
          <a:bodyPr wrap="none" lIns="0" tIns="0" rIns="0" rtlCol="0">
            <a:spAutoFit/>
          </a:bodyPr>
          <a:lstStyle/>
          <a:p>
            <a:pPr defTabSz="0">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 name="TextBox 1"/>
          <p:cNvSpPr txBox="1"/>
          <p:nvPr/>
        </p:nvSpPr>
        <p:spPr>
          <a:xfrm>
            <a:off x="7073900" y="3911600"/>
            <a:ext cx="923330" cy="341119"/>
          </a:xfrm>
          <a:prstGeom prst="rect">
            <a:avLst/>
          </a:prstGeom>
          <a:noFill/>
        </p:spPr>
        <p:txBody>
          <a:bodyPr wrap="none" lIns="0" tIns="0" rIns="0" rtlCol="0">
            <a:spAutoFit/>
          </a:bodyPr>
          <a:lstStyle/>
          <a:p>
            <a:pPr defTabSz="0">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因特网</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8" name="TextBox 1"/>
          <p:cNvSpPr txBox="1"/>
          <p:nvPr/>
        </p:nvSpPr>
        <p:spPr>
          <a:xfrm>
            <a:off x="254000" y="3333750"/>
            <a:ext cx="1971694" cy="1072088"/>
          </a:xfrm>
          <a:prstGeom prst="rect">
            <a:avLst/>
          </a:prstGeom>
          <a:noFill/>
        </p:spPr>
        <p:txBody>
          <a:bodyPr wrap="none" lIns="0" tIns="0" rIns="0" rtlCol="0">
            <a:spAutoFit/>
          </a:bodyPr>
          <a:lstStyle/>
          <a:p>
            <a:pPr defTabSz="0">
              <a:lnSpc>
                <a:spcPts val="1900"/>
              </a:lnSpc>
              <a:tabLst>
                <a:tab pos="419100" algn="l"/>
                <a:tab pos="13970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目的网络</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下一跳</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0">
              <a:lnSpc>
                <a:spcPts val="2800"/>
              </a:lnSpc>
              <a:tabLst>
                <a:tab pos="419100" algn="l"/>
                <a:tab pos="1397000" algn="l"/>
              </a:tabLst>
            </a:pPr>
            <a:r>
              <a:rPr lang="en-US" altLang="zh-CN" dirty="0" smtClean="0">
                <a:ea typeface="黑体" panose="02010609060101010101" pitchFamily="2" charset="-122"/>
              </a:rPr>
              <a:t>		</a:t>
            </a:r>
            <a:r>
              <a:rPr lang="en-US" altLang="zh-CN" sz="20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直接</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defTabSz="0">
              <a:lnSpc>
                <a:spcPts val="2300"/>
              </a:lnSpc>
              <a:tabLst>
                <a:tab pos="419100" algn="l"/>
                <a:tab pos="1397000" algn="l"/>
              </a:tabLst>
            </a:pPr>
            <a:r>
              <a:rPr lang="en-US" altLang="zh-CN" dirty="0" smtClean="0">
                <a:ea typeface="黑体" panose="02010609060101010101" pitchFamily="2" charset="-122"/>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Box 1"/>
          <p:cNvSpPr txBox="1"/>
          <p:nvPr/>
        </p:nvSpPr>
        <p:spPr>
          <a:xfrm>
            <a:off x="533400" y="4406900"/>
            <a:ext cx="512961" cy="289823"/>
          </a:xfrm>
          <a:prstGeom prst="rect">
            <a:avLst/>
          </a:prstGeom>
          <a:noFill/>
        </p:spPr>
        <p:txBody>
          <a:bodyPr wrap="none" lIns="0" tIns="0" rIns="0" rtlCol="0">
            <a:spAutoFit/>
          </a:bodyPr>
          <a:lstStyle/>
          <a:p>
            <a:pPr defTabSz="0">
              <a:lnSpc>
                <a:spcPts val="1900"/>
              </a:lnSpc>
            </a:pPr>
            <a:r>
              <a:rPr lang="en-US" altLang="zh-CN" sz="2000" dirty="0" smtClean="0">
                <a:solidFill>
                  <a:srgbClr val="00B200"/>
                </a:solidFill>
                <a:latin typeface="黑体" panose="02010609060101010101" pitchFamily="2" charset="-122"/>
                <a:ea typeface="黑体" panose="02010609060101010101" pitchFamily="2" charset="-122"/>
                <a:cs typeface="黑体" panose="02010609060101010101" pitchFamily="2" charset="-122"/>
              </a:rPr>
              <a:t>默认</a:t>
            </a:r>
            <a:endParaRPr lang="en-US" altLang="zh-CN" sz="2000" dirty="0" smtClean="0">
              <a:solidFill>
                <a:srgbClr val="00B200"/>
              </a:solidFill>
              <a:latin typeface="黑体" panose="02010609060101010101" pitchFamily="2" charset="-122"/>
              <a:ea typeface="黑体" panose="02010609060101010101" pitchFamily="2" charset="-122"/>
              <a:cs typeface="黑体" panose="02010609060101010101" pitchFamily="2" charset="-122"/>
            </a:endParaRPr>
          </a:p>
        </p:txBody>
      </p:sp>
      <p:sp>
        <p:nvSpPr>
          <p:cNvPr id="10" name="TextBox 1"/>
          <p:cNvSpPr txBox="1"/>
          <p:nvPr/>
        </p:nvSpPr>
        <p:spPr>
          <a:xfrm>
            <a:off x="1816100" y="4445000"/>
            <a:ext cx="254878" cy="328295"/>
          </a:xfrm>
          <a:prstGeom prst="rect">
            <a:avLst/>
          </a:prstGeom>
          <a:noFill/>
        </p:spPr>
        <p:txBody>
          <a:bodyPr wrap="none" lIns="0" tIns="0" rIns="0" rtlCol="0">
            <a:spAutoFit/>
          </a:bodyPr>
          <a:lstStyle/>
          <a:p>
            <a:pPr defTabSz="0">
              <a:lnSpc>
                <a:spcPts val="2200"/>
              </a:lnSpc>
            </a:pPr>
            <a:r>
              <a:rPr lang="en-US" altLang="zh-CN" sz="2000" dirty="0" smtClean="0">
                <a:solidFill>
                  <a:srgbClr val="00B200"/>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00B2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1300" dirty="0" smtClean="0">
              <a:solidFill>
                <a:srgbClr val="00B2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TextBox 1"/>
          <p:cNvSpPr txBox="1"/>
          <p:nvPr/>
        </p:nvSpPr>
        <p:spPr>
          <a:xfrm>
            <a:off x="812800" y="2844800"/>
            <a:ext cx="923330" cy="341119"/>
          </a:xfrm>
          <a:prstGeom prst="rect">
            <a:avLst/>
          </a:prstGeom>
          <a:noFill/>
        </p:spPr>
        <p:txBody>
          <a:bodyPr wrap="none" lIns="0" tIns="0" rIns="0" rtlCol="0">
            <a:spAutoFit/>
          </a:bodyPr>
          <a:lstStyle/>
          <a:p>
            <a:pPr defTabSz="0">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路由表</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12" name="TextBox 1"/>
          <p:cNvSpPr txBox="1"/>
          <p:nvPr/>
        </p:nvSpPr>
        <p:spPr>
          <a:xfrm>
            <a:off x="5689600" y="2667000"/>
            <a:ext cx="267702" cy="328295"/>
          </a:xfrm>
          <a:prstGeom prst="rect">
            <a:avLst/>
          </a:prstGeom>
          <a:noFill/>
        </p:spPr>
        <p:txBody>
          <a:bodyPr wrap="none" lIns="0" tIns="0" rIns="0" rtlCol="0">
            <a:spAutoFit/>
          </a:bodyPr>
          <a:lstStyle/>
          <a:p>
            <a:pPr defTabSz="0">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Box 1"/>
          <p:cNvSpPr txBox="1"/>
          <p:nvPr/>
        </p:nvSpPr>
        <p:spPr>
          <a:xfrm>
            <a:off x="4673600" y="2819400"/>
            <a:ext cx="254878" cy="328295"/>
          </a:xfrm>
          <a:prstGeom prst="rect">
            <a:avLst/>
          </a:prstGeom>
          <a:noFill/>
        </p:spPr>
        <p:txBody>
          <a:bodyPr wrap="none" lIns="0" tIns="0" rIns="0" rtlCol="0">
            <a:spAutoFit/>
          </a:bodyPr>
          <a:lstStyle/>
          <a:p>
            <a:pPr defTabSz="0">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页脚占位符 15"/>
          <p:cNvSpPr>
            <a:spLocks noGrp="1"/>
          </p:cNvSpPr>
          <p:nvPr>
            <p:ph type="ftr" sz="quarter" idx="11"/>
          </p:nvPr>
        </p:nvSpPr>
        <p:spPr/>
        <p:txBody>
          <a:bodyPr/>
          <a:lstStyle/>
          <a:p>
            <a:r>
              <a:rPr lang="zh-CN" altLang="en-US" smtClean="0"/>
              <a:t>计算机科学与技术学院</a:t>
            </a:r>
            <a:endParaRPr lang="en-US"/>
          </a:p>
        </p:txBody>
      </p:sp>
      <p:sp>
        <p:nvSpPr>
          <p:cNvPr id="17" name="灯片编号占位符 1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2679700" y="533400"/>
            <a:ext cx="3385542" cy="597599"/>
          </a:xfrm>
          <a:prstGeom prst="rect">
            <a:avLst/>
          </a:prstGeom>
          <a:noFill/>
        </p:spPr>
        <p:txBody>
          <a:bodyPr wrap="none" lIns="0" tIns="0" rIns="0" rtlCol="0">
            <a:spAutoFit/>
          </a:bodyPr>
          <a:lstStyle/>
          <a:p>
            <a:pPr defTabSz="0">
              <a:lnSpc>
                <a:spcPts val="4300"/>
              </a:lnSpc>
            </a:pPr>
            <a:r>
              <a:rPr lang="en-US" altLang="zh-CN" sz="4400" dirty="0" smtClean="0">
                <a:latin typeface="黑体" panose="02010609060101010101" pitchFamily="2" charset="-122"/>
                <a:ea typeface="黑体" panose="02010609060101010101" pitchFamily="2" charset="-122"/>
                <a:cs typeface="Times New Roman" panose="02020603050405020304" pitchFamily="18" charset="0"/>
              </a:rPr>
              <a:t>必须强调指出</a:t>
            </a:r>
            <a:endParaRPr lang="en-US" altLang="zh-CN" sz="4400" dirty="0" smtClean="0">
              <a:latin typeface="黑体" panose="02010609060101010101" pitchFamily="2" charset="-122"/>
              <a:ea typeface="黑体" panose="02010609060101010101" pitchFamily="2" charset="-122"/>
              <a:cs typeface="Times New Roman" panose="02020603050405020304"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fld>
            <a:endParaRPr lang="en-US"/>
          </a:p>
        </p:txBody>
      </p:sp>
      <p:sp>
        <p:nvSpPr>
          <p:cNvPr id="13" name="Rectangle 7"/>
          <p:cNvSpPr txBox="1">
            <a:spLocks noChangeArrowheads="1"/>
          </p:cNvSpPr>
          <p:nvPr/>
        </p:nvSpPr>
        <p:spPr>
          <a:xfrm>
            <a:off x="603250" y="1428750"/>
            <a:ext cx="7937500" cy="4114800"/>
          </a:xfrm>
          <a:prstGeom prst="rect">
            <a:avLst/>
          </a:prstGeom>
        </p:spPr>
        <p:txBody>
          <a:bodyPr vert="horz" lIns="91440" tIns="45720" rIns="91440" bIns="45720" rtlCol="0">
            <a:noAutofit/>
          </a:bodyPr>
          <a:lstStyle/>
          <a:p>
            <a:pPr marL="457200" marR="0" lvl="0" indent="-457200" algn="just" defTabSz="914400" rtl="0" eaLnBrk="1" fontAlgn="auto" latinLnBrk="0" hangingPunct="1">
              <a:lnSpc>
                <a:spcPct val="16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数据报的首部中没有地方可以用来指明“下一跳路由器的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6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当路由器收到待转发的数据报，不是将下一跳路由器的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地址填入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数据报，而是送交下层的网络接口软件。</a:t>
            </a:r>
            <a:endPar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6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网络接口软件使用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ARP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负责将下一跳路由器的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IP</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地址转换成硬件地址，并将此硬件地址放在链路层的 </a:t>
            </a:r>
            <a:r>
              <a:rPr kumimoji="0" lang="en-US" altLang="zh-CN"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MAC </a:t>
            </a:r>
            <a:r>
              <a:rPr kumimoji="0" lang="zh-CN" altLang="en-US" sz="2400" b="0" i="0" u="none" strike="noStrike" kern="1200" cap="none" spc="0" normalizeH="0" noProof="0" dirty="0" smtClean="0">
                <a:ln>
                  <a:noFill/>
                </a:ln>
                <a:effectLst/>
                <a:uLnTx/>
                <a:uFillTx/>
                <a:latin typeface="微软雅黑" panose="020B0503020204020204" pitchFamily="34" charset="-122"/>
                <a:ea typeface="微软雅黑" panose="020B0503020204020204" pitchFamily="34" charset="-122"/>
              </a:rPr>
              <a:t>帧的首部，然后根据这个硬件地址找到下一跳路由器</a:t>
            </a:r>
            <a:r>
              <a:rPr kumimoji="0" lang="zh-CN" altLang="en-US" sz="24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rPr>
              <a:t>。  </a:t>
            </a:r>
            <a:endParaRPr kumimoji="0" lang="zh-CN" altLang="en-US" sz="24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1282700" y="635000"/>
            <a:ext cx="6668492" cy="546303"/>
          </a:xfrm>
          <a:prstGeom prst="rect">
            <a:avLst/>
          </a:prstGeom>
          <a:noFill/>
        </p:spPr>
        <p:txBody>
          <a:bodyPr wrap="none" lIns="0" tIns="0" rIns="0" rtlCol="0">
            <a:spAutoFit/>
          </a:bodyPr>
          <a:lstStyle/>
          <a:p>
            <a:pPr defTabSz="0">
              <a:lnSpc>
                <a:spcPts val="3900"/>
              </a:lnSpc>
            </a:pP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使用子网掩码的分组转发过程</a:t>
            </a:r>
            <a:endPar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
        <p:nvSpPr>
          <p:cNvPr id="12" name="Rectangle 2"/>
          <p:cNvSpPr txBox="1">
            <a:spLocks noChangeArrowheads="1"/>
          </p:cNvSpPr>
          <p:nvPr/>
        </p:nvSpPr>
        <p:spPr>
          <a:xfrm>
            <a:off x="611188" y="2051050"/>
            <a:ext cx="8281987" cy="4257675"/>
          </a:xfrm>
          <a:prstGeom prst="rect">
            <a:avLst/>
          </a:prstGeom>
        </p:spPr>
        <p:txBody>
          <a:bodyPr vert="horz" lIns="91440" tIns="45720" rIns="91440" bIns="45720" rtlCol="0">
            <a:normAutofit/>
          </a:bodyPr>
          <a:lstStyle/>
          <a:p>
            <a:pPr marL="457200" indent="-457200" algn="just">
              <a:lnSpc>
                <a:spcPct val="160000"/>
              </a:lnSpc>
              <a:spcBef>
                <a:spcPct val="200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在不划分子网的两级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地址下，从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a:t>
            </a:r>
            <a:r>
              <a:rPr lang="zh-CN" altLang="en-US" sz="2400" dirty="0" smtClean="0">
                <a:latin typeface="微软雅黑" panose="020B0503020204020204" pitchFamily="34" charset="-122"/>
                <a:ea typeface="微软雅黑" panose="020B0503020204020204" pitchFamily="34" charset="-122"/>
              </a:rPr>
              <a:t>可以直接</a:t>
            </a:r>
            <a:r>
              <a:rPr lang="zh-CN" altLang="en-US" sz="2400" dirty="0">
                <a:latin typeface="微软雅黑" panose="020B0503020204020204" pitchFamily="34" charset="-122"/>
                <a:ea typeface="微软雅黑" panose="020B0503020204020204" pitchFamily="34" charset="-122"/>
              </a:rPr>
              <a:t>得出网络地址。</a:t>
            </a:r>
            <a:endParaRPr lang="zh-CN" altLang="en-US" sz="2400" dirty="0">
              <a:latin typeface="微软雅黑" panose="020B0503020204020204" pitchFamily="34" charset="-122"/>
              <a:ea typeface="微软雅黑" panose="020B0503020204020204" pitchFamily="34" charset="-122"/>
            </a:endParaRPr>
          </a:p>
          <a:p>
            <a:pPr marL="457200" indent="-457200" algn="just">
              <a:lnSpc>
                <a:spcPct val="160000"/>
              </a:lnSpc>
              <a:spcBef>
                <a:spcPct val="200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但在划分子网的情况下，从 </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地址却不能唯一</a:t>
            </a:r>
            <a:r>
              <a:rPr lang="zh-CN" altLang="en-US" sz="2400" dirty="0" smtClean="0">
                <a:latin typeface="微软雅黑" panose="020B0503020204020204" pitchFamily="34" charset="-122"/>
                <a:ea typeface="微软雅黑" panose="020B0503020204020204" pitchFamily="34" charset="-122"/>
              </a:rPr>
              <a:t>地得出</a:t>
            </a:r>
            <a:r>
              <a:rPr lang="zh-CN" altLang="en-US" sz="2400" dirty="0">
                <a:latin typeface="微软雅黑" panose="020B0503020204020204" pitchFamily="34" charset="-122"/>
                <a:ea typeface="微软雅黑" panose="020B0503020204020204" pitchFamily="34" charset="-122"/>
              </a:rPr>
              <a:t>网络地址来，这是因为网络地址取决于</a:t>
            </a:r>
            <a:r>
              <a:rPr lang="zh-CN" altLang="en-US" sz="2400" dirty="0" smtClean="0">
                <a:latin typeface="微软雅黑" panose="020B0503020204020204" pitchFamily="34" charset="-122"/>
                <a:ea typeface="微软雅黑" panose="020B0503020204020204" pitchFamily="34" charset="-122"/>
              </a:rPr>
              <a:t>那个网络</a:t>
            </a:r>
            <a:r>
              <a:rPr lang="zh-CN" altLang="en-US" sz="2400" dirty="0">
                <a:latin typeface="微软雅黑" panose="020B0503020204020204" pitchFamily="34" charset="-122"/>
                <a:ea typeface="微软雅黑" panose="020B0503020204020204" pitchFamily="34" charset="-122"/>
              </a:rPr>
              <a:t>所采用的子网掩码，但数据报的首部</a:t>
            </a:r>
            <a:r>
              <a:rPr lang="zh-CN" altLang="en-US" sz="2400" dirty="0" smtClean="0">
                <a:latin typeface="微软雅黑" panose="020B0503020204020204" pitchFamily="34" charset="-122"/>
                <a:ea typeface="微软雅黑" panose="020B0503020204020204" pitchFamily="34" charset="-122"/>
              </a:rPr>
              <a:t>并没有提供</a:t>
            </a:r>
            <a:r>
              <a:rPr lang="zh-CN" altLang="en-US" sz="2400" dirty="0">
                <a:latin typeface="微软雅黑" panose="020B0503020204020204" pitchFamily="34" charset="-122"/>
                <a:ea typeface="微软雅黑" panose="020B0503020204020204" pitchFamily="34" charset="-122"/>
              </a:rPr>
              <a:t>子网掩码的信息。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sp>
        <p:nvSpPr>
          <p:cNvPr id="2" name="TextBox 1"/>
          <p:cNvSpPr txBox="1"/>
          <p:nvPr/>
        </p:nvSpPr>
        <p:spPr>
          <a:xfrm>
            <a:off x="596900" y="514350"/>
            <a:ext cx="4064000" cy="483870"/>
          </a:xfrm>
          <a:prstGeom prst="rect">
            <a:avLst/>
          </a:prstGeom>
          <a:noFill/>
        </p:spPr>
        <p:txBody>
          <a:bodyPr wrap="none" lIns="0" tIns="0" rIns="0" rtlCol="0">
            <a:spAutoFit/>
          </a:bodyPr>
          <a:lstStyle/>
          <a:p>
            <a:pPr defTabSz="0">
              <a:lnSpc>
                <a:spcPts val="3100"/>
              </a:lnSpc>
            </a:pP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路由器转发分组的算法</a:t>
            </a:r>
            <a:endPar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灯片编号占位符 17"/>
          <p:cNvSpPr>
            <a:spLocks noGrp="1"/>
          </p:cNvSpPr>
          <p:nvPr>
            <p:ph type="sldNum" sz="quarter" idx="12"/>
          </p:nvPr>
        </p:nvSpPr>
        <p:spPr/>
        <p:txBody>
          <a:bodyPr/>
          <a:lstStyle/>
          <a:p>
            <a:fld id="{B6F15528-21DE-4FAA-801E-634DDDAF4B2B}" type="slidenum">
              <a:rPr lang="en-US" smtClean="0"/>
            </a:fld>
            <a:endParaRPr lang="en-US"/>
          </a:p>
        </p:txBody>
      </p:sp>
      <p:sp>
        <p:nvSpPr>
          <p:cNvPr id="19" name="Text Box 3"/>
          <p:cNvSpPr txBox="1">
            <a:spLocks noChangeArrowheads="1"/>
          </p:cNvSpPr>
          <p:nvPr/>
        </p:nvSpPr>
        <p:spPr bwMode="auto">
          <a:xfrm>
            <a:off x="323850" y="1141413"/>
            <a:ext cx="8578850" cy="3576364"/>
          </a:xfrm>
          <a:prstGeom prst="rect">
            <a:avLst/>
          </a:prstGeom>
          <a:noFill/>
          <a:ln w="9525">
            <a:solidFill>
              <a:srgbClr val="333399"/>
            </a:solidFill>
            <a:miter lim="800000"/>
          </a:ln>
        </p:spPr>
        <p:txBody>
          <a:bodyPr wrap="square">
            <a:spAutoFit/>
          </a:bodyPr>
          <a:lstStyle/>
          <a:p>
            <a:pPr marL="342900" indent="-342900">
              <a:spcAft>
                <a:spcPct val="10000"/>
              </a:spcAft>
            </a:pPr>
            <a:r>
              <a:rPr lang="en-US" altLang="zh-CN" sz="2400" dirty="0">
                <a:latin typeface="Times New Roman" panose="02020603050405020304" pitchFamily="18" charset="0"/>
                <a:ea typeface="黑体" panose="02010609060101010101" pitchFamily="2"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从收到的分组的首部提取目的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 </a:t>
            </a:r>
            <a:r>
              <a:rPr lang="en-US" altLang="zh-CN" sz="2000" b="1" i="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先用各网络的子网掩码和 </a:t>
            </a:r>
            <a:r>
              <a:rPr lang="en-US" altLang="zh-CN" sz="2000" b="1" i="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逐位相“与”，看是否</a:t>
            </a:r>
            <a:r>
              <a:rPr lang="zh-CN" altLang="en-US" sz="2000" b="1" dirty="0" smtClean="0">
                <a:latin typeface="微软雅黑" panose="020B0503020204020204" pitchFamily="34" charset="-122"/>
                <a:ea typeface="微软雅黑" panose="020B0503020204020204" pitchFamily="34" charset="-122"/>
              </a:rPr>
              <a:t>和相应</a:t>
            </a:r>
            <a:r>
              <a:rPr lang="zh-CN" altLang="en-US" sz="2000" b="1" dirty="0">
                <a:latin typeface="微软雅黑" panose="020B0503020204020204" pitchFamily="34" charset="-122"/>
                <a:ea typeface="微软雅黑" panose="020B0503020204020204" pitchFamily="34" charset="-122"/>
              </a:rPr>
              <a:t>的网络地址匹配。若匹配，则将分组直接</a:t>
            </a:r>
            <a:r>
              <a:rPr lang="zh-CN" altLang="en-US" sz="2000" b="1" dirty="0" smtClean="0">
                <a:latin typeface="微软雅黑" panose="020B0503020204020204" pitchFamily="34" charset="-122"/>
                <a:ea typeface="微软雅黑" panose="020B0503020204020204" pitchFamily="34" charset="-122"/>
              </a:rPr>
              <a:t>交付。否则</a:t>
            </a:r>
            <a:r>
              <a:rPr lang="zh-CN" altLang="en-US" sz="2000" b="1" dirty="0">
                <a:latin typeface="微软雅黑" panose="020B0503020204020204" pitchFamily="34" charset="-122"/>
                <a:ea typeface="微软雅黑" panose="020B0503020204020204" pitchFamily="34" charset="-122"/>
              </a:rPr>
              <a:t>就是间接交付，执行</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若路由表中有目的地址为 </a:t>
            </a:r>
            <a:r>
              <a:rPr lang="en-US" altLang="zh-CN" sz="2000" b="1" i="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的特定主机路由，则</a:t>
            </a:r>
            <a:r>
              <a:rPr lang="zh-CN" altLang="en-US" sz="2000" b="1" dirty="0" smtClean="0">
                <a:latin typeface="微软雅黑" panose="020B0503020204020204" pitchFamily="34" charset="-122"/>
                <a:ea typeface="微软雅黑" panose="020B0503020204020204" pitchFamily="34" charset="-122"/>
              </a:rPr>
              <a:t>将分组</a:t>
            </a:r>
            <a:r>
              <a:rPr lang="zh-CN" altLang="en-US" sz="2000" b="1" dirty="0">
                <a:latin typeface="微软雅黑" panose="020B0503020204020204" pitchFamily="34" charset="-122"/>
                <a:ea typeface="微软雅黑" panose="020B0503020204020204" pitchFamily="34" charset="-122"/>
              </a:rPr>
              <a:t>传送给指明的下一跳路由器；否则，执行</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对路由表中的每一行的子网掩码和 </a:t>
            </a:r>
            <a:r>
              <a:rPr lang="en-US" altLang="zh-CN" sz="2000" b="1" i="1" dirty="0">
                <a:latin typeface="微软雅黑" panose="020B0503020204020204" pitchFamily="34" charset="-122"/>
                <a:ea typeface="微软雅黑" panose="020B0503020204020204" pitchFamily="34" charset="-122"/>
              </a:rPr>
              <a:t>D </a:t>
            </a:r>
            <a:r>
              <a:rPr lang="zh-CN" altLang="en-US" sz="2000" b="1" dirty="0">
                <a:latin typeface="微软雅黑" panose="020B0503020204020204" pitchFamily="34" charset="-122"/>
                <a:ea typeface="微软雅黑" panose="020B0503020204020204" pitchFamily="34" charset="-122"/>
              </a:rPr>
              <a:t>逐位相“与”</a:t>
            </a:r>
            <a:r>
              <a:rPr lang="zh-CN" altLang="en-US" sz="2000" b="1" dirty="0" smtClean="0">
                <a:latin typeface="微软雅黑" panose="020B0503020204020204" pitchFamily="34" charset="-122"/>
                <a:ea typeface="微软雅黑" panose="020B0503020204020204" pitchFamily="34" charset="-122"/>
              </a:rPr>
              <a:t>，若</a:t>
            </a:r>
            <a:r>
              <a:rPr lang="zh-CN" altLang="en-US" sz="2000" b="1" dirty="0">
                <a:latin typeface="微软雅黑" panose="020B0503020204020204" pitchFamily="34" charset="-122"/>
                <a:ea typeface="微软雅黑" panose="020B0503020204020204" pitchFamily="34" charset="-122"/>
              </a:rPr>
              <a:t>其结果与该行的目的网络地址匹配，则将分组</a:t>
            </a:r>
            <a:r>
              <a:rPr lang="zh-CN" altLang="en-US" sz="2000" b="1" dirty="0" smtClean="0">
                <a:latin typeface="微软雅黑" panose="020B0503020204020204" pitchFamily="34" charset="-122"/>
                <a:ea typeface="微软雅黑" panose="020B0503020204020204" pitchFamily="34" charset="-122"/>
              </a:rPr>
              <a:t>传送给</a:t>
            </a:r>
            <a:r>
              <a:rPr lang="zh-CN" altLang="en-US" sz="2000" b="1" dirty="0">
                <a:latin typeface="微软雅黑" panose="020B0503020204020204" pitchFamily="34" charset="-122"/>
                <a:ea typeface="微软雅黑" panose="020B0503020204020204" pitchFamily="34" charset="-122"/>
              </a:rPr>
              <a:t>该行指明的下一跳路由器；否则，执行</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若路由表中有一个默认路由，则将分组传送给路由</a:t>
            </a:r>
            <a:r>
              <a:rPr lang="zh-CN" altLang="en-US" sz="2000" b="1" dirty="0" smtClean="0">
                <a:latin typeface="微软雅黑" panose="020B0503020204020204" pitchFamily="34" charset="-122"/>
                <a:ea typeface="微软雅黑" panose="020B0503020204020204" pitchFamily="34" charset="-122"/>
              </a:rPr>
              <a:t>表中</a:t>
            </a:r>
            <a:r>
              <a:rPr lang="zh-CN" altLang="en-US" sz="2000" b="1" dirty="0">
                <a:latin typeface="微软雅黑" panose="020B0503020204020204" pitchFamily="34" charset="-122"/>
                <a:ea typeface="微软雅黑" panose="020B0503020204020204" pitchFamily="34" charset="-122"/>
              </a:rPr>
              <a:t>所指明的默认路由器；否则，执行</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报告转发分组出错。</a:t>
            </a:r>
            <a:endParaRPr lang="zh-CN" altLang="en-US" sz="2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49300" y="4936899"/>
            <a:ext cx="7620000" cy="138499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rgbClr val="FF0000"/>
                </a:solidFill>
                <a:latin typeface="微软雅黑" panose="020B0503020204020204" pitchFamily="34" charset="-122"/>
                <a:ea typeface="微软雅黑" panose="020B0503020204020204" pitchFamily="34" charset="-122"/>
              </a:rPr>
              <a:t>如得到不止一个匹配结果，选择最长</a:t>
            </a:r>
            <a:r>
              <a:rPr lang="zh-CN" altLang="en-US" sz="2000" b="1" dirty="0" smtClean="0">
                <a:solidFill>
                  <a:srgbClr val="FF0000"/>
                </a:solidFill>
                <a:latin typeface="微软雅黑" panose="020B0503020204020204" pitchFamily="34" charset="-122"/>
                <a:ea typeface="微软雅黑" panose="020B0503020204020204" pitchFamily="34" charset="-122"/>
              </a:rPr>
              <a:t>前缀</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网络前缀越长，其地址块就越小，因而路由就越具体 </a:t>
            </a:r>
            <a:r>
              <a:rPr lang="en-US" altLang="zh-CN" sz="2000" b="1" dirty="0">
                <a:solidFill>
                  <a:srgbClr val="FF0000"/>
                </a:solidFill>
                <a:latin typeface="微软雅黑" panose="020B0503020204020204" pitchFamily="34" charset="-122"/>
                <a:ea typeface="微软雅黑" panose="020B0503020204020204" pitchFamily="34" charset="-122"/>
              </a:rPr>
              <a:t>(more specific) </a:t>
            </a:r>
            <a:r>
              <a:rPr lang="zh-CN" altLang="en-US"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a:p>
            <a:endParaRPr lang="zh-CN" altLang="en-US" sz="2400"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3630" y="1862418"/>
            <a:ext cx="8031341" cy="33144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3" name="AutoShape 5"/>
          <p:cNvSpPr>
            <a:spLocks noChangeArrowheads="1"/>
          </p:cNvSpPr>
          <p:nvPr/>
        </p:nvSpPr>
        <p:spPr bwMode="auto">
          <a:xfrm>
            <a:off x="543630" y="1455268"/>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矩形 3"/>
          <p:cNvSpPr/>
          <p:nvPr/>
        </p:nvSpPr>
        <p:spPr>
          <a:xfrm>
            <a:off x="614374" y="1405430"/>
            <a:ext cx="2230297"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最长前缀匹配举例</a:t>
            </a:r>
            <a:endParaRPr lang="zh-CN" altLang="en-US" sz="1995" b="1" dirty="0">
              <a:latin typeface="微软雅黑" panose="020B0503020204020204" pitchFamily="34" charset="-122"/>
              <a:ea typeface="微软雅黑" panose="020B0503020204020204" pitchFamily="34" charset="-122"/>
            </a:endParaRPr>
          </a:p>
        </p:txBody>
      </p:sp>
      <p:sp>
        <p:nvSpPr>
          <p:cNvPr id="16" name="Rectangle 2"/>
          <p:cNvSpPr>
            <a:spLocks noChangeArrowheads="1"/>
          </p:cNvSpPr>
          <p:nvPr/>
        </p:nvSpPr>
        <p:spPr bwMode="auto">
          <a:xfrm>
            <a:off x="3419646" y="3921830"/>
            <a:ext cx="2538192" cy="889817"/>
          </a:xfrm>
          <a:prstGeom prst="rect">
            <a:avLst/>
          </a:prstGeom>
          <a:solidFill>
            <a:srgbClr val="66FFFF"/>
          </a:solidFill>
          <a:ln w="28575">
            <a:solidFill>
              <a:srgbClr val="CC00CC"/>
            </a:solidFill>
            <a:miter lim="800000"/>
          </a:ln>
          <a:effectLst/>
        </p:spPr>
        <p:txBody>
          <a:bodyPr wrap="none" anchor="ctr"/>
          <a:lstStyle/>
          <a:p>
            <a:pPr defTabSz="911860">
              <a:defRPr/>
            </a:pPr>
            <a:endParaRPr lang="zh-CN" altLang="en-US" sz="1395"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Text Box 4"/>
          <p:cNvSpPr txBox="1">
            <a:spLocks noChangeArrowheads="1"/>
          </p:cNvSpPr>
          <p:nvPr/>
        </p:nvSpPr>
        <p:spPr bwMode="auto">
          <a:xfrm>
            <a:off x="2094428" y="1912852"/>
            <a:ext cx="5220830" cy="7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395" b="1" dirty="0">
                <a:latin typeface="微软雅黑" panose="020B0503020204020204" pitchFamily="34" charset="-122"/>
                <a:ea typeface="微软雅黑" panose="020B0503020204020204" pitchFamily="34" charset="-122"/>
              </a:rPr>
              <a:t>收到的分组的目的地址 </a:t>
            </a:r>
            <a:r>
              <a:rPr lang="en-US" altLang="zh-CN" sz="1395" b="1" i="1" dirty="0">
                <a:solidFill>
                  <a:srgbClr val="CC00CC"/>
                </a:solidFill>
                <a:latin typeface="微软雅黑" panose="020B0503020204020204" pitchFamily="34" charset="-122"/>
                <a:ea typeface="微软雅黑" panose="020B0503020204020204" pitchFamily="34" charset="-122"/>
              </a:rPr>
              <a:t>D</a:t>
            </a:r>
            <a:r>
              <a:rPr lang="en-US" altLang="zh-CN" sz="1395" b="1" dirty="0">
                <a:solidFill>
                  <a:srgbClr val="CC00CC"/>
                </a:solidFill>
                <a:latin typeface="微软雅黑" panose="020B0503020204020204" pitchFamily="34" charset="-122"/>
                <a:ea typeface="微软雅黑" panose="020B0503020204020204" pitchFamily="34" charset="-122"/>
              </a:rPr>
              <a:t> = </a:t>
            </a:r>
            <a:r>
              <a:rPr lang="en-US" altLang="zh-CN" sz="1395" b="1" dirty="0">
                <a:solidFill>
                  <a:srgbClr val="CC00CC"/>
                </a:solidFill>
                <a:latin typeface="微软雅黑" panose="020B0503020204020204" pitchFamily="34" charset="-122"/>
                <a:ea typeface="微软雅黑" panose="020B0503020204020204" pitchFamily="34" charset="-122"/>
              </a:rPr>
              <a:t>206.0.71.130</a:t>
            </a:r>
            <a:endParaRPr lang="en-US" altLang="zh-CN" sz="1395" b="1" dirty="0">
              <a:solidFill>
                <a:srgbClr val="CC00CC"/>
              </a:solidFill>
              <a:latin typeface="微软雅黑" panose="020B0503020204020204" pitchFamily="34" charset="-122"/>
              <a:ea typeface="微软雅黑" panose="020B0503020204020204" pitchFamily="34" charset="-122"/>
            </a:endParaRPr>
          </a:p>
          <a:p>
            <a:r>
              <a:rPr lang="zh-CN" altLang="en-US" sz="1395" b="1" dirty="0">
                <a:latin typeface="微软雅黑" panose="020B0503020204020204" pitchFamily="34" charset="-122"/>
                <a:ea typeface="微软雅黑" panose="020B0503020204020204" pitchFamily="34" charset="-122"/>
              </a:rPr>
              <a:t>路由表中的项目：</a:t>
            </a:r>
            <a:r>
              <a:rPr lang="en-US" altLang="zh-CN" sz="1395" b="1" dirty="0">
                <a:solidFill>
                  <a:srgbClr val="0000FF"/>
                </a:solidFill>
                <a:latin typeface="微软雅黑" panose="020B0503020204020204" pitchFamily="34" charset="-122"/>
                <a:ea typeface="微软雅黑" panose="020B0503020204020204" pitchFamily="34" charset="-122"/>
              </a:rPr>
              <a:t>206.0.68.0/22		1</a:t>
            </a:r>
            <a:endParaRPr lang="en-US" altLang="zh-CN" sz="1395" b="1" dirty="0">
              <a:solidFill>
                <a:srgbClr val="0000FF"/>
              </a:solidFill>
              <a:latin typeface="微软雅黑" panose="020B0503020204020204" pitchFamily="34" charset="-122"/>
              <a:ea typeface="微软雅黑" panose="020B0503020204020204" pitchFamily="34" charset="-122"/>
            </a:endParaRPr>
          </a:p>
          <a:p>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206.0.71.128/25</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2</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18" name="Text Box 5"/>
          <p:cNvSpPr txBox="1">
            <a:spLocks noChangeArrowheads="1"/>
          </p:cNvSpPr>
          <p:nvPr/>
        </p:nvSpPr>
        <p:spPr bwMode="auto">
          <a:xfrm>
            <a:off x="2158955" y="2725546"/>
            <a:ext cx="2548409" cy="306922"/>
          </a:xfrm>
          <a:prstGeom prst="rect">
            <a:avLst/>
          </a:prstGeom>
          <a:solidFill>
            <a:srgbClr val="00FF99"/>
          </a:solidFill>
          <a:ln>
            <a:solidFill>
              <a:schemeClr val="tx1"/>
            </a:solidFill>
          </a:ln>
          <a:effectLst/>
        </p:spPr>
        <p:txBody>
          <a:bodyPr wrap="none">
            <a:spAutoFit/>
          </a:bodyPr>
          <a:lstStyle/>
          <a:p>
            <a:r>
              <a:rPr lang="zh-CN" altLang="en-US" sz="1395" b="1" dirty="0">
                <a:latin typeface="微软雅黑" panose="020B0503020204020204" pitchFamily="34" charset="-122"/>
                <a:ea typeface="微软雅黑" panose="020B0503020204020204" pitchFamily="34" charset="-122"/>
              </a:rPr>
              <a:t>查找路由表中的第 </a:t>
            </a:r>
            <a:r>
              <a:rPr lang="en-US" altLang="zh-CN" sz="1395" b="1" dirty="0">
                <a:latin typeface="微软雅黑" panose="020B0503020204020204" pitchFamily="34" charset="-122"/>
                <a:ea typeface="微软雅黑" panose="020B0503020204020204" pitchFamily="34" charset="-122"/>
              </a:rPr>
              <a:t>1 </a:t>
            </a:r>
            <a:r>
              <a:rPr lang="zh-CN" altLang="en-US" sz="1395" b="1" dirty="0">
                <a:latin typeface="微软雅黑" panose="020B0503020204020204" pitchFamily="34" charset="-122"/>
                <a:ea typeface="微软雅黑" panose="020B0503020204020204" pitchFamily="34" charset="-122"/>
              </a:rPr>
              <a:t>个</a:t>
            </a:r>
            <a:r>
              <a:rPr lang="zh-CN" altLang="en-US" sz="1395" b="1" dirty="0">
                <a:latin typeface="微软雅黑" panose="020B0503020204020204" pitchFamily="34" charset="-122"/>
                <a:ea typeface="微软雅黑" panose="020B0503020204020204" pitchFamily="34" charset="-122"/>
              </a:rPr>
              <a:t>项目：</a:t>
            </a:r>
            <a:endParaRPr lang="zh-CN" altLang="en-US" sz="1395" b="1" dirty="0">
              <a:latin typeface="微软雅黑" panose="020B0503020204020204" pitchFamily="34" charset="-122"/>
              <a:ea typeface="微软雅黑" panose="020B0503020204020204" pitchFamily="34" charset="-122"/>
            </a:endParaRPr>
          </a:p>
        </p:txBody>
      </p:sp>
      <p:sp>
        <p:nvSpPr>
          <p:cNvPr id="19" name="Text Box 6"/>
          <p:cNvSpPr txBox="1">
            <a:spLocks noChangeArrowheads="1"/>
          </p:cNvSpPr>
          <p:nvPr/>
        </p:nvSpPr>
        <p:spPr bwMode="auto">
          <a:xfrm>
            <a:off x="2053414" y="4205359"/>
            <a:ext cx="486151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AND      </a:t>
            </a:r>
            <a:r>
              <a:rPr lang="en-US" altLang="zh-CN" sz="1395" b="1" i="1" dirty="0">
                <a:solidFill>
                  <a:srgbClr val="0000FF"/>
                </a:solidFill>
                <a:latin typeface="微软雅黑" panose="020B0503020204020204" pitchFamily="34" charset="-122"/>
                <a:ea typeface="微软雅黑" panose="020B0503020204020204" pitchFamily="34" charset="-122"/>
              </a:rPr>
              <a:t>D</a:t>
            </a:r>
            <a:r>
              <a:rPr lang="en-US" altLang="zh-CN" sz="1395" b="1" dirty="0">
                <a:solidFill>
                  <a:srgbClr val="0000FF"/>
                </a:solidFill>
                <a:latin typeface="微软雅黑" panose="020B0503020204020204" pitchFamily="34" charset="-122"/>
                <a:ea typeface="微软雅黑" panose="020B0503020204020204" pitchFamily="34" charset="-122"/>
              </a:rPr>
              <a:t> =       </a:t>
            </a:r>
            <a:r>
              <a:rPr lang="en-US" altLang="zh-CN" sz="1395" b="1" dirty="0">
                <a:solidFill>
                  <a:srgbClr val="0000FF"/>
                </a:solidFill>
                <a:latin typeface="微软雅黑" panose="020B0503020204020204" pitchFamily="34" charset="-122"/>
                <a:ea typeface="微软雅黑" panose="020B0503020204020204" pitchFamily="34" charset="-122"/>
              </a:rPr>
              <a:t> 206</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0</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    01000111</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130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20" name="Text Box 7"/>
          <p:cNvSpPr txBox="1">
            <a:spLocks noChangeArrowheads="1"/>
          </p:cNvSpPr>
          <p:nvPr/>
        </p:nvSpPr>
        <p:spPr bwMode="auto">
          <a:xfrm>
            <a:off x="2094427" y="3047861"/>
            <a:ext cx="4842328" cy="30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latin typeface="微软雅黑" panose="020B0503020204020204" pitchFamily="34" charset="-122"/>
                <a:ea typeface="微软雅黑" panose="020B0503020204020204" pitchFamily="34" charset="-122"/>
              </a:rPr>
              <a:t>第 </a:t>
            </a:r>
            <a:r>
              <a:rPr lang="en-US" altLang="zh-CN" sz="1395" b="1" dirty="0">
                <a:latin typeface="微软雅黑" panose="020B0503020204020204" pitchFamily="34" charset="-122"/>
                <a:ea typeface="微软雅黑" panose="020B0503020204020204" pitchFamily="34" charset="-122"/>
              </a:rPr>
              <a:t>1 </a:t>
            </a:r>
            <a:r>
              <a:rPr lang="zh-CN" altLang="en-US" sz="1395" b="1" dirty="0">
                <a:latin typeface="微软雅黑" panose="020B0503020204020204" pitchFamily="34" charset="-122"/>
                <a:ea typeface="微软雅黑" panose="020B0503020204020204" pitchFamily="34" charset="-122"/>
              </a:rPr>
              <a:t>个项目 </a:t>
            </a:r>
            <a:r>
              <a:rPr lang="en-US" altLang="zh-CN" sz="1395" b="1" dirty="0">
                <a:latin typeface="微软雅黑" panose="020B0503020204020204" pitchFamily="34" charset="-122"/>
                <a:ea typeface="微软雅黑" panose="020B0503020204020204" pitchFamily="34" charset="-122"/>
              </a:rPr>
              <a:t>206.0.68.0/22 </a:t>
            </a:r>
            <a:r>
              <a:rPr lang="zh-CN" altLang="en-US" sz="1395" b="1" dirty="0">
                <a:latin typeface="微软雅黑" panose="020B0503020204020204" pitchFamily="34" charset="-122"/>
                <a:ea typeface="微软雅黑" panose="020B0503020204020204" pitchFamily="34" charset="-122"/>
              </a:rPr>
              <a:t>的掩码 </a:t>
            </a:r>
            <a:r>
              <a:rPr lang="en-US" altLang="zh-CN" sz="1395" b="1" i="1" dirty="0">
                <a:latin typeface="微软雅黑" panose="020B0503020204020204" pitchFamily="34" charset="-122"/>
                <a:ea typeface="微软雅黑" panose="020B0503020204020204" pitchFamily="34" charset="-122"/>
              </a:rPr>
              <a:t>M</a:t>
            </a:r>
            <a:r>
              <a:rPr lang="en-US" altLang="zh-CN" sz="1395" b="1" dirty="0">
                <a:latin typeface="微软雅黑" panose="020B0503020204020204" pitchFamily="34" charset="-122"/>
                <a:ea typeface="微软雅黑" panose="020B0503020204020204" pitchFamily="34" charset="-122"/>
              </a:rPr>
              <a:t> </a:t>
            </a:r>
            <a:r>
              <a:rPr lang="zh-CN" altLang="en-US" sz="1395" b="1" dirty="0">
                <a:latin typeface="微软雅黑" panose="020B0503020204020204" pitchFamily="34" charset="-122"/>
                <a:ea typeface="微软雅黑" panose="020B0503020204020204" pitchFamily="34" charset="-122"/>
              </a:rPr>
              <a:t>有 </a:t>
            </a:r>
            <a:r>
              <a:rPr lang="en-US" altLang="zh-CN" sz="1395" b="1" dirty="0">
                <a:latin typeface="微软雅黑" panose="020B0503020204020204" pitchFamily="34" charset="-122"/>
                <a:ea typeface="微软雅黑" panose="020B0503020204020204" pitchFamily="34" charset="-122"/>
              </a:rPr>
              <a:t>22 </a:t>
            </a:r>
            <a:r>
              <a:rPr lang="zh-CN" altLang="en-US" sz="1395" b="1" dirty="0">
                <a:latin typeface="微软雅黑" panose="020B0503020204020204" pitchFamily="34" charset="-122"/>
                <a:ea typeface="微软雅黑" panose="020B0503020204020204" pitchFamily="34" charset="-122"/>
              </a:rPr>
              <a:t>个连续的 </a:t>
            </a:r>
            <a:r>
              <a:rPr lang="en-US" altLang="zh-CN" sz="1395" b="1" dirty="0">
                <a:latin typeface="微软雅黑" panose="020B0503020204020204" pitchFamily="34" charset="-122"/>
                <a:ea typeface="微软雅黑" panose="020B0503020204020204" pitchFamily="34" charset="-122"/>
              </a:rPr>
              <a:t>1</a:t>
            </a:r>
            <a:r>
              <a:rPr lang="zh-CN" altLang="en-US" sz="1395" b="1" dirty="0">
                <a:latin typeface="微软雅黑" panose="020B0503020204020204" pitchFamily="34" charset="-122"/>
                <a:ea typeface="微软雅黑" panose="020B0503020204020204" pitchFamily="34" charset="-122"/>
              </a:rPr>
              <a:t>。</a:t>
            </a:r>
            <a:endParaRPr lang="zh-CN" altLang="en-US" sz="1395" b="1" dirty="0">
              <a:latin typeface="微软雅黑" panose="020B0503020204020204" pitchFamily="34" charset="-122"/>
              <a:ea typeface="微软雅黑" panose="020B0503020204020204" pitchFamily="34" charset="-122"/>
            </a:endParaRPr>
          </a:p>
        </p:txBody>
      </p:sp>
      <p:sp>
        <p:nvSpPr>
          <p:cNvPr id="21" name="Text Box 8"/>
          <p:cNvSpPr txBox="1">
            <a:spLocks noChangeArrowheads="1"/>
          </p:cNvSpPr>
          <p:nvPr/>
        </p:nvSpPr>
        <p:spPr bwMode="auto">
          <a:xfrm>
            <a:off x="2798792" y="3333174"/>
            <a:ext cx="4297223" cy="30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i="1" dirty="0">
                <a:solidFill>
                  <a:srgbClr val="0000FF"/>
                </a:solidFill>
                <a:latin typeface="微软雅黑" panose="020B0503020204020204" pitchFamily="34" charset="-122"/>
                <a:ea typeface="微软雅黑" panose="020B0503020204020204" pitchFamily="34" charset="-122"/>
              </a:rPr>
              <a:t>M</a:t>
            </a:r>
            <a:r>
              <a:rPr lang="en-US" altLang="zh-CN" sz="1395" b="1" dirty="0">
                <a:solidFill>
                  <a:srgbClr val="0000FF"/>
                </a:solidFill>
                <a:latin typeface="微软雅黑" panose="020B0503020204020204" pitchFamily="34" charset="-122"/>
                <a:ea typeface="微软雅黑" panose="020B0503020204020204" pitchFamily="34" charset="-122"/>
              </a:rPr>
              <a:t> = 11111111 11111111 11111100 00000000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22" name="Text Box 9"/>
          <p:cNvSpPr txBox="1">
            <a:spLocks noChangeArrowheads="1"/>
          </p:cNvSpPr>
          <p:nvPr/>
        </p:nvSpPr>
        <p:spPr bwMode="auto">
          <a:xfrm>
            <a:off x="2094427" y="3640033"/>
            <a:ext cx="3689774" cy="30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latin typeface="微软雅黑" panose="020B0503020204020204" pitchFamily="34" charset="-122"/>
                <a:ea typeface="微软雅黑" panose="020B0503020204020204" pitchFamily="34" charset="-122"/>
              </a:rPr>
              <a:t>因此只需把 </a:t>
            </a:r>
            <a:r>
              <a:rPr lang="en-US" altLang="zh-CN" sz="1395" b="1" i="1" dirty="0">
                <a:latin typeface="微软雅黑" panose="020B0503020204020204" pitchFamily="34" charset="-122"/>
                <a:ea typeface="微软雅黑" panose="020B0503020204020204" pitchFamily="34" charset="-122"/>
              </a:rPr>
              <a:t>D</a:t>
            </a:r>
            <a:r>
              <a:rPr lang="en-US" altLang="zh-CN" sz="1395" b="1" dirty="0">
                <a:latin typeface="微软雅黑" panose="020B0503020204020204" pitchFamily="34" charset="-122"/>
                <a:ea typeface="微软雅黑" panose="020B0503020204020204" pitchFamily="34" charset="-122"/>
              </a:rPr>
              <a:t> </a:t>
            </a:r>
            <a:r>
              <a:rPr lang="zh-CN" altLang="en-US" sz="1395" b="1" dirty="0">
                <a:latin typeface="微软雅黑" panose="020B0503020204020204" pitchFamily="34" charset="-122"/>
                <a:ea typeface="微软雅黑" panose="020B0503020204020204" pitchFamily="34" charset="-122"/>
              </a:rPr>
              <a:t>的第 </a:t>
            </a:r>
            <a:r>
              <a:rPr lang="en-US" altLang="zh-CN" sz="1395" b="1" dirty="0">
                <a:latin typeface="微软雅黑" panose="020B0503020204020204" pitchFamily="34" charset="-122"/>
                <a:ea typeface="微软雅黑" panose="020B0503020204020204" pitchFamily="34" charset="-122"/>
              </a:rPr>
              <a:t>3 </a:t>
            </a:r>
            <a:r>
              <a:rPr lang="zh-CN" altLang="en-US" sz="1395" b="1" dirty="0">
                <a:latin typeface="微软雅黑" panose="020B0503020204020204" pitchFamily="34" charset="-122"/>
                <a:ea typeface="微软雅黑" panose="020B0503020204020204" pitchFamily="34" charset="-122"/>
              </a:rPr>
              <a:t>个字节转换成二进制。</a:t>
            </a:r>
            <a:endParaRPr lang="zh-CN" altLang="en-US" sz="1395" b="1" dirty="0">
              <a:latin typeface="微软雅黑" panose="020B0503020204020204" pitchFamily="34" charset="-122"/>
              <a:ea typeface="微软雅黑" panose="020B0503020204020204" pitchFamily="34" charset="-122"/>
            </a:endParaRPr>
          </a:p>
        </p:txBody>
      </p:sp>
      <p:sp>
        <p:nvSpPr>
          <p:cNvPr id="23" name="Text Box 10"/>
          <p:cNvSpPr txBox="1">
            <a:spLocks noChangeArrowheads="1"/>
          </p:cNvSpPr>
          <p:nvPr/>
        </p:nvSpPr>
        <p:spPr bwMode="auto">
          <a:xfrm>
            <a:off x="2797986" y="3948876"/>
            <a:ext cx="4455479" cy="30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i="1" dirty="0">
                <a:solidFill>
                  <a:srgbClr val="0000FF"/>
                </a:solidFill>
                <a:latin typeface="微软雅黑" panose="020B0503020204020204" pitchFamily="34" charset="-122"/>
                <a:ea typeface="微软雅黑" panose="020B0503020204020204" pitchFamily="34" charset="-122"/>
              </a:rPr>
              <a:t>M</a:t>
            </a:r>
            <a:r>
              <a:rPr lang="en-US" altLang="zh-CN" sz="1395" b="1" dirty="0">
                <a:solidFill>
                  <a:srgbClr val="0000FF"/>
                </a:solidFill>
                <a:latin typeface="微软雅黑" panose="020B0503020204020204" pitchFamily="34" charset="-122"/>
                <a:ea typeface="微软雅黑" panose="020B0503020204020204" pitchFamily="34" charset="-122"/>
              </a:rPr>
              <a:t> = </a:t>
            </a:r>
            <a:r>
              <a:rPr lang="en-US" altLang="zh-CN" sz="1395" b="1" dirty="0">
                <a:solidFill>
                  <a:srgbClr val="0000FF"/>
                </a:solidFill>
                <a:latin typeface="微软雅黑" panose="020B0503020204020204" pitchFamily="34" charset="-122"/>
                <a:ea typeface="微软雅黑" panose="020B0503020204020204" pitchFamily="34" charset="-122"/>
              </a:rPr>
              <a:t>   11111111 </a:t>
            </a:r>
            <a:r>
              <a:rPr lang="en-US" altLang="zh-CN" sz="1395" b="1" dirty="0">
                <a:solidFill>
                  <a:srgbClr val="0000FF"/>
                </a:solidFill>
                <a:latin typeface="微软雅黑" panose="020B0503020204020204" pitchFamily="34" charset="-122"/>
                <a:ea typeface="微软雅黑" panose="020B0503020204020204" pitchFamily="34" charset="-122"/>
              </a:rPr>
              <a:t>11111111 11111100 00000000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24" name="Line 11"/>
          <p:cNvSpPr>
            <a:spLocks noChangeShapeType="1"/>
          </p:cNvSpPr>
          <p:nvPr/>
        </p:nvSpPr>
        <p:spPr bwMode="auto">
          <a:xfrm>
            <a:off x="2033798" y="4487996"/>
            <a:ext cx="495373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395"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Text Box 12"/>
          <p:cNvSpPr txBox="1">
            <a:spLocks noChangeArrowheads="1"/>
          </p:cNvSpPr>
          <p:nvPr/>
        </p:nvSpPr>
        <p:spPr bwMode="auto">
          <a:xfrm>
            <a:off x="3523662" y="4529010"/>
            <a:ext cx="3354078"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206.           </a:t>
            </a:r>
            <a:r>
              <a:rPr lang="en-US" altLang="zh-CN" sz="1395" b="1" dirty="0">
                <a:solidFill>
                  <a:srgbClr val="0000FF"/>
                </a:solidFill>
                <a:latin typeface="微软雅黑" panose="020B0503020204020204" pitchFamily="34" charset="-122"/>
                <a:ea typeface="微软雅黑" panose="020B0503020204020204" pitchFamily="34" charset="-122"/>
              </a:rPr>
              <a:t>0</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01000100.       0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26" name="Text Box 13"/>
          <p:cNvSpPr txBox="1">
            <a:spLocks noChangeArrowheads="1"/>
          </p:cNvSpPr>
          <p:nvPr/>
        </p:nvSpPr>
        <p:spPr bwMode="auto">
          <a:xfrm>
            <a:off x="3511694" y="4809733"/>
            <a:ext cx="2402941"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911860">
              <a:defRPr/>
            </a:pPr>
            <a:r>
              <a:rPr lang="zh-CN" altLang="en-US" sz="1595" b="1" kern="0" dirty="0">
                <a:solidFill>
                  <a:srgbClr val="CC00CC"/>
                </a:solidFill>
                <a:latin typeface="微软雅黑" panose="020B0503020204020204" pitchFamily="34" charset="-122"/>
                <a:ea typeface="微软雅黑" panose="020B0503020204020204" pitchFamily="34" charset="-122"/>
              </a:rPr>
              <a:t>与 </a:t>
            </a:r>
            <a:r>
              <a:rPr lang="en-US" altLang="zh-CN" sz="1595" b="1" kern="0" dirty="0">
                <a:solidFill>
                  <a:srgbClr val="CC00CC"/>
                </a:solidFill>
                <a:latin typeface="微软雅黑" panose="020B0503020204020204" pitchFamily="34" charset="-122"/>
                <a:ea typeface="微软雅黑" panose="020B0503020204020204" pitchFamily="34" charset="-122"/>
              </a:rPr>
              <a:t>206.0.68.0/22 </a:t>
            </a:r>
            <a:r>
              <a:rPr lang="zh-CN" altLang="en-US" sz="1595" b="1" kern="0" dirty="0">
                <a:solidFill>
                  <a:srgbClr val="CC00CC"/>
                </a:solidFill>
                <a:latin typeface="微软雅黑" panose="020B0503020204020204" pitchFamily="34" charset="-122"/>
                <a:ea typeface="微软雅黑" panose="020B0503020204020204" pitchFamily="34" charset="-122"/>
              </a:rPr>
              <a:t>匹配</a:t>
            </a:r>
            <a:r>
              <a:rPr lang="en-US" altLang="zh-CN" sz="1595" b="1" kern="0" dirty="0">
                <a:solidFill>
                  <a:srgbClr val="CC00CC"/>
                </a:solidFill>
                <a:latin typeface="微软雅黑" panose="020B0503020204020204" pitchFamily="34" charset="-122"/>
                <a:ea typeface="微软雅黑" panose="020B0503020204020204" pitchFamily="34" charset="-122"/>
              </a:rPr>
              <a:t>!</a:t>
            </a:r>
            <a:endParaRPr lang="zh-CN" altLang="en-US" sz="1595" b="1" kern="0"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250"/>
                                  </p:stCondLst>
                                  <p:childTnLst>
                                    <p:anim calcmode="discrete" valueType="str">
                                      <p:cBhvr>
                                        <p:cTn id="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10" fill="hold">
                            <p:stCondLst>
                              <p:cond delay="1250"/>
                            </p:stCondLst>
                            <p:childTnLst>
                              <p:par>
                                <p:cTn id="11" presetID="1"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3630" y="1862418"/>
            <a:ext cx="8031341" cy="33144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3" name="AutoShape 5"/>
          <p:cNvSpPr>
            <a:spLocks noChangeArrowheads="1"/>
          </p:cNvSpPr>
          <p:nvPr/>
        </p:nvSpPr>
        <p:spPr bwMode="auto">
          <a:xfrm>
            <a:off x="543630" y="1455268"/>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矩形 3"/>
          <p:cNvSpPr/>
          <p:nvPr/>
        </p:nvSpPr>
        <p:spPr>
          <a:xfrm>
            <a:off x="614374" y="1414198"/>
            <a:ext cx="2230297"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最长前缀匹配举例</a:t>
            </a:r>
            <a:endParaRPr lang="zh-CN" altLang="en-US" sz="1995" b="1" dirty="0">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3419646" y="3921830"/>
            <a:ext cx="2942959" cy="889817"/>
          </a:xfrm>
          <a:prstGeom prst="rect">
            <a:avLst/>
          </a:prstGeom>
          <a:solidFill>
            <a:srgbClr val="66FFFF"/>
          </a:solidFill>
          <a:ln w="28575">
            <a:solidFill>
              <a:srgbClr val="CC00CC"/>
            </a:solidFill>
            <a:miter lim="800000"/>
          </a:ln>
          <a:effectLst/>
        </p:spPr>
        <p:txBody>
          <a:bodyPr wrap="none" anchor="ctr"/>
          <a:lstStyle/>
          <a:p>
            <a:pPr defTabSz="911860">
              <a:defRPr/>
            </a:pPr>
            <a:endParaRPr lang="zh-CN" altLang="en-US" sz="1395" b="1" kern="0">
              <a:solidFill>
                <a:sysClr val="windowText" lastClr="000000"/>
              </a:solidFill>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2094428" y="1912852"/>
            <a:ext cx="5220830" cy="7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395" b="1" dirty="0">
                <a:latin typeface="微软雅黑" panose="020B0503020204020204" pitchFamily="34" charset="-122"/>
                <a:ea typeface="微软雅黑" panose="020B0503020204020204" pitchFamily="34" charset="-122"/>
              </a:rPr>
              <a:t>收到的分组的目的地址 </a:t>
            </a:r>
            <a:r>
              <a:rPr lang="en-US" altLang="zh-CN" sz="1395" b="1" i="1" dirty="0">
                <a:solidFill>
                  <a:srgbClr val="CC00CC"/>
                </a:solidFill>
                <a:latin typeface="微软雅黑" panose="020B0503020204020204" pitchFamily="34" charset="-122"/>
                <a:ea typeface="微软雅黑" panose="020B0503020204020204" pitchFamily="34" charset="-122"/>
              </a:rPr>
              <a:t>D</a:t>
            </a:r>
            <a:r>
              <a:rPr lang="en-US" altLang="zh-CN" sz="1395" b="1" dirty="0">
                <a:solidFill>
                  <a:srgbClr val="CC00CC"/>
                </a:solidFill>
                <a:latin typeface="微软雅黑" panose="020B0503020204020204" pitchFamily="34" charset="-122"/>
                <a:ea typeface="微软雅黑" panose="020B0503020204020204" pitchFamily="34" charset="-122"/>
              </a:rPr>
              <a:t> = </a:t>
            </a:r>
            <a:r>
              <a:rPr lang="en-US" altLang="zh-CN" sz="1395" b="1" dirty="0">
                <a:solidFill>
                  <a:srgbClr val="CC00CC"/>
                </a:solidFill>
                <a:latin typeface="微软雅黑" panose="020B0503020204020204" pitchFamily="34" charset="-122"/>
                <a:ea typeface="微软雅黑" panose="020B0503020204020204" pitchFamily="34" charset="-122"/>
              </a:rPr>
              <a:t>206.0.71.130</a:t>
            </a:r>
            <a:endParaRPr lang="en-US" altLang="zh-CN" sz="1395" b="1" dirty="0">
              <a:solidFill>
                <a:srgbClr val="CC00CC"/>
              </a:solidFill>
              <a:latin typeface="微软雅黑" panose="020B0503020204020204" pitchFamily="34" charset="-122"/>
              <a:ea typeface="微软雅黑" panose="020B0503020204020204" pitchFamily="34" charset="-122"/>
            </a:endParaRPr>
          </a:p>
          <a:p>
            <a:r>
              <a:rPr lang="zh-CN" altLang="en-US" sz="1395" b="1" dirty="0">
                <a:latin typeface="微软雅黑" panose="020B0503020204020204" pitchFamily="34" charset="-122"/>
                <a:ea typeface="微软雅黑" panose="020B0503020204020204" pitchFamily="34" charset="-122"/>
              </a:rPr>
              <a:t>路由表中的项目：</a:t>
            </a:r>
            <a:r>
              <a:rPr lang="en-US" altLang="zh-CN" sz="1395" b="1" dirty="0">
                <a:solidFill>
                  <a:srgbClr val="0000FF"/>
                </a:solidFill>
                <a:latin typeface="微软雅黑" panose="020B0503020204020204" pitchFamily="34" charset="-122"/>
                <a:ea typeface="微软雅黑" panose="020B0503020204020204" pitchFamily="34" charset="-122"/>
              </a:rPr>
              <a:t>206.0.68.0/22		1</a:t>
            </a:r>
            <a:endParaRPr lang="en-US" altLang="zh-CN" sz="1395" b="1" dirty="0">
              <a:solidFill>
                <a:srgbClr val="0000FF"/>
              </a:solidFill>
              <a:latin typeface="微软雅黑" panose="020B0503020204020204" pitchFamily="34" charset="-122"/>
              <a:ea typeface="微软雅黑" panose="020B0503020204020204" pitchFamily="34" charset="-122"/>
            </a:endParaRPr>
          </a:p>
          <a:p>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206.0.71.128/25</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2</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2158955" y="2725546"/>
            <a:ext cx="2548409" cy="306922"/>
          </a:xfrm>
          <a:prstGeom prst="rect">
            <a:avLst/>
          </a:prstGeom>
          <a:solidFill>
            <a:srgbClr val="00FF99"/>
          </a:solidFill>
          <a:ln>
            <a:solidFill>
              <a:schemeClr val="tx1"/>
            </a:solidFill>
          </a:ln>
          <a:effectLst/>
        </p:spPr>
        <p:txBody>
          <a:bodyPr wrap="none">
            <a:spAutoFit/>
          </a:bodyPr>
          <a:lstStyle/>
          <a:p>
            <a:r>
              <a:rPr lang="zh-CN" altLang="en-US" sz="1395" b="1" dirty="0">
                <a:latin typeface="微软雅黑" panose="020B0503020204020204" pitchFamily="34" charset="-122"/>
                <a:ea typeface="微软雅黑" panose="020B0503020204020204" pitchFamily="34" charset="-122"/>
              </a:rPr>
              <a:t>查找路由表中的第 </a:t>
            </a:r>
            <a:r>
              <a:rPr lang="en-US" altLang="zh-CN" sz="1395" b="1" dirty="0">
                <a:latin typeface="微软雅黑" panose="020B0503020204020204" pitchFamily="34" charset="-122"/>
                <a:ea typeface="微软雅黑" panose="020B0503020204020204" pitchFamily="34" charset="-122"/>
              </a:rPr>
              <a:t>2 </a:t>
            </a:r>
            <a:r>
              <a:rPr lang="zh-CN" altLang="en-US" sz="1395" b="1" dirty="0">
                <a:latin typeface="微软雅黑" panose="020B0503020204020204" pitchFamily="34" charset="-122"/>
                <a:ea typeface="微软雅黑" panose="020B0503020204020204" pitchFamily="34" charset="-122"/>
              </a:rPr>
              <a:t>个</a:t>
            </a:r>
            <a:r>
              <a:rPr lang="zh-CN" altLang="en-US" sz="1395" b="1" dirty="0">
                <a:latin typeface="微软雅黑" panose="020B0503020204020204" pitchFamily="34" charset="-122"/>
                <a:ea typeface="微软雅黑" panose="020B0503020204020204" pitchFamily="34" charset="-122"/>
              </a:rPr>
              <a:t>项目：</a:t>
            </a:r>
            <a:endParaRPr lang="zh-CN" altLang="en-US" sz="1395" b="1"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2053414" y="4205359"/>
            <a:ext cx="522598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AND      D =      </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206.           </a:t>
            </a:r>
            <a:r>
              <a:rPr lang="en-US" altLang="zh-CN" sz="1395" b="1" dirty="0">
                <a:solidFill>
                  <a:srgbClr val="0000FF"/>
                </a:solidFill>
                <a:latin typeface="微软雅黑" panose="020B0503020204020204" pitchFamily="34" charset="-122"/>
                <a:ea typeface="微软雅黑" panose="020B0503020204020204" pitchFamily="34" charset="-122"/>
              </a:rPr>
              <a:t> 0</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71</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      </a:t>
            </a:r>
            <a:r>
              <a:rPr lang="en-US" altLang="zh-CN" sz="1395" b="1" dirty="0">
                <a:solidFill>
                  <a:srgbClr val="0000FF"/>
                </a:solidFill>
                <a:latin typeface="微软雅黑" panose="020B0503020204020204" pitchFamily="34" charset="-122"/>
                <a:ea typeface="微软雅黑" panose="020B0503020204020204" pitchFamily="34" charset="-122"/>
              </a:rPr>
              <a:t>10000010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2094428" y="3047861"/>
            <a:ext cx="5062928"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latin typeface="微软雅黑" panose="020B0503020204020204" pitchFamily="34" charset="-122"/>
                <a:ea typeface="微软雅黑" panose="020B0503020204020204" pitchFamily="34" charset="-122"/>
              </a:rPr>
              <a:t>第 </a:t>
            </a:r>
            <a:r>
              <a:rPr lang="en-US" altLang="zh-CN" sz="1395" b="1" dirty="0">
                <a:latin typeface="微软雅黑" panose="020B0503020204020204" pitchFamily="34" charset="-122"/>
                <a:ea typeface="微软雅黑" panose="020B0503020204020204" pitchFamily="34" charset="-122"/>
              </a:rPr>
              <a:t>2 </a:t>
            </a:r>
            <a:r>
              <a:rPr lang="zh-CN" altLang="en-US" sz="1395" b="1" dirty="0">
                <a:latin typeface="微软雅黑" panose="020B0503020204020204" pitchFamily="34" charset="-122"/>
                <a:ea typeface="微软雅黑" panose="020B0503020204020204" pitchFamily="34" charset="-122"/>
              </a:rPr>
              <a:t>个项目 </a:t>
            </a:r>
            <a:r>
              <a:rPr lang="en-US" altLang="zh-CN" sz="1395" b="1" dirty="0">
                <a:latin typeface="微软雅黑" panose="020B0503020204020204" pitchFamily="34" charset="-122"/>
                <a:ea typeface="微软雅黑" panose="020B0503020204020204" pitchFamily="34" charset="-122"/>
              </a:rPr>
              <a:t>206.0.71.128/25 </a:t>
            </a:r>
            <a:r>
              <a:rPr lang="zh-CN" altLang="en-US" sz="1395" b="1" dirty="0">
                <a:latin typeface="微软雅黑" panose="020B0503020204020204" pitchFamily="34" charset="-122"/>
                <a:ea typeface="微软雅黑" panose="020B0503020204020204" pitchFamily="34" charset="-122"/>
              </a:rPr>
              <a:t>的掩码 </a:t>
            </a:r>
            <a:r>
              <a:rPr lang="en-US" altLang="zh-CN" sz="1395" b="1" dirty="0">
                <a:latin typeface="微软雅黑" panose="020B0503020204020204" pitchFamily="34" charset="-122"/>
                <a:ea typeface="微软雅黑" panose="020B0503020204020204" pitchFamily="34" charset="-122"/>
              </a:rPr>
              <a:t>M </a:t>
            </a:r>
            <a:r>
              <a:rPr lang="zh-CN" altLang="en-US" sz="1395" b="1" dirty="0">
                <a:latin typeface="微软雅黑" panose="020B0503020204020204" pitchFamily="34" charset="-122"/>
                <a:ea typeface="微软雅黑" panose="020B0503020204020204" pitchFamily="34" charset="-122"/>
              </a:rPr>
              <a:t>有 </a:t>
            </a:r>
            <a:r>
              <a:rPr lang="en-US" altLang="zh-CN" sz="1395" b="1" dirty="0">
                <a:latin typeface="微软雅黑" panose="020B0503020204020204" pitchFamily="34" charset="-122"/>
                <a:ea typeface="微软雅黑" panose="020B0503020204020204" pitchFamily="34" charset="-122"/>
              </a:rPr>
              <a:t>25 </a:t>
            </a:r>
            <a:r>
              <a:rPr lang="zh-CN" altLang="en-US" sz="1395" b="1" dirty="0">
                <a:latin typeface="微软雅黑" panose="020B0503020204020204" pitchFamily="34" charset="-122"/>
                <a:ea typeface="微软雅黑" panose="020B0503020204020204" pitchFamily="34" charset="-122"/>
              </a:rPr>
              <a:t>个连续的 </a:t>
            </a:r>
            <a:r>
              <a:rPr lang="en-US" altLang="zh-CN" sz="1395" b="1" dirty="0">
                <a:latin typeface="微软雅黑" panose="020B0503020204020204" pitchFamily="34" charset="-122"/>
                <a:ea typeface="微软雅黑" panose="020B0503020204020204" pitchFamily="34" charset="-122"/>
              </a:rPr>
              <a:t>1</a:t>
            </a:r>
            <a:r>
              <a:rPr lang="zh-CN" altLang="en-US" sz="1395" b="1" dirty="0">
                <a:latin typeface="微软雅黑" panose="020B0503020204020204" pitchFamily="34" charset="-122"/>
                <a:ea typeface="微软雅黑" panose="020B0503020204020204" pitchFamily="34" charset="-122"/>
              </a:rPr>
              <a:t>。</a:t>
            </a:r>
            <a:endParaRPr lang="zh-CN" altLang="en-US" sz="1395" b="1" dirty="0">
              <a:latin typeface="微软雅黑" panose="020B0503020204020204" pitchFamily="34" charset="-122"/>
              <a:ea typeface="微软雅黑" panose="020B0503020204020204" pitchFamily="34" charset="-122"/>
            </a:endParaRPr>
          </a:p>
        </p:txBody>
      </p:sp>
      <p:sp>
        <p:nvSpPr>
          <p:cNvPr id="10" name="Text Box 8"/>
          <p:cNvSpPr txBox="1">
            <a:spLocks noChangeArrowheads="1"/>
          </p:cNvSpPr>
          <p:nvPr/>
        </p:nvSpPr>
        <p:spPr bwMode="auto">
          <a:xfrm>
            <a:off x="2798792" y="3333174"/>
            <a:ext cx="4297223"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i="1" dirty="0">
                <a:solidFill>
                  <a:srgbClr val="0000FF"/>
                </a:solidFill>
                <a:latin typeface="微软雅黑" panose="020B0503020204020204" pitchFamily="34" charset="-122"/>
                <a:ea typeface="微软雅黑" panose="020B0503020204020204" pitchFamily="34" charset="-122"/>
              </a:rPr>
              <a:t>M</a:t>
            </a:r>
            <a:r>
              <a:rPr lang="en-US" altLang="zh-CN" sz="1395" b="1" dirty="0">
                <a:solidFill>
                  <a:srgbClr val="0000FF"/>
                </a:solidFill>
                <a:latin typeface="微软雅黑" panose="020B0503020204020204" pitchFamily="34" charset="-122"/>
                <a:ea typeface="微软雅黑" panose="020B0503020204020204" pitchFamily="34" charset="-122"/>
              </a:rPr>
              <a:t> = 11111111 11111111 </a:t>
            </a:r>
            <a:r>
              <a:rPr lang="en-US" altLang="zh-CN" sz="1395" b="1" dirty="0">
                <a:solidFill>
                  <a:srgbClr val="0000FF"/>
                </a:solidFill>
                <a:latin typeface="微软雅黑" panose="020B0503020204020204" pitchFamily="34" charset="-122"/>
                <a:ea typeface="微软雅黑" panose="020B0503020204020204" pitchFamily="34" charset="-122"/>
              </a:rPr>
              <a:t>11111111 10000000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11" name="Text Box 9"/>
          <p:cNvSpPr txBox="1">
            <a:spLocks noChangeArrowheads="1"/>
          </p:cNvSpPr>
          <p:nvPr/>
        </p:nvSpPr>
        <p:spPr bwMode="auto">
          <a:xfrm>
            <a:off x="2094427" y="3640033"/>
            <a:ext cx="3691372"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latin typeface="微软雅黑" panose="020B0503020204020204" pitchFamily="34" charset="-122"/>
                <a:ea typeface="微软雅黑" panose="020B0503020204020204" pitchFamily="34" charset="-122"/>
              </a:rPr>
              <a:t>因此只需把 </a:t>
            </a:r>
            <a:r>
              <a:rPr lang="en-US" altLang="zh-CN" sz="1395" b="1" i="1" dirty="0">
                <a:latin typeface="微软雅黑" panose="020B0503020204020204" pitchFamily="34" charset="-122"/>
                <a:ea typeface="微软雅黑" panose="020B0503020204020204" pitchFamily="34" charset="-122"/>
              </a:rPr>
              <a:t>D</a:t>
            </a:r>
            <a:r>
              <a:rPr lang="en-US" altLang="zh-CN" sz="1395" b="1" dirty="0">
                <a:latin typeface="微软雅黑" panose="020B0503020204020204" pitchFamily="34" charset="-122"/>
                <a:ea typeface="微软雅黑" panose="020B0503020204020204" pitchFamily="34" charset="-122"/>
              </a:rPr>
              <a:t> </a:t>
            </a:r>
            <a:r>
              <a:rPr lang="zh-CN" altLang="en-US" sz="1395" b="1" dirty="0">
                <a:latin typeface="微软雅黑" panose="020B0503020204020204" pitchFamily="34" charset="-122"/>
                <a:ea typeface="微软雅黑" panose="020B0503020204020204" pitchFamily="34" charset="-122"/>
              </a:rPr>
              <a:t>的第 </a:t>
            </a:r>
            <a:r>
              <a:rPr lang="en-US" altLang="zh-CN" sz="1395" b="1" dirty="0">
                <a:latin typeface="微软雅黑" panose="020B0503020204020204" pitchFamily="34" charset="-122"/>
                <a:ea typeface="微软雅黑" panose="020B0503020204020204" pitchFamily="34" charset="-122"/>
              </a:rPr>
              <a:t>4 </a:t>
            </a:r>
            <a:r>
              <a:rPr lang="zh-CN" altLang="en-US" sz="1395" b="1" dirty="0">
                <a:latin typeface="微软雅黑" panose="020B0503020204020204" pitchFamily="34" charset="-122"/>
                <a:ea typeface="微软雅黑" panose="020B0503020204020204" pitchFamily="34" charset="-122"/>
              </a:rPr>
              <a:t>个字节转换成二进制。</a:t>
            </a:r>
            <a:endParaRPr lang="zh-CN" altLang="en-US" sz="1395" b="1" dirty="0">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auto">
          <a:xfrm>
            <a:off x="2797986" y="3948876"/>
            <a:ext cx="445547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i="1" dirty="0">
                <a:solidFill>
                  <a:srgbClr val="0000FF"/>
                </a:solidFill>
                <a:latin typeface="微软雅黑" panose="020B0503020204020204" pitchFamily="34" charset="-122"/>
                <a:ea typeface="微软雅黑" panose="020B0503020204020204" pitchFamily="34" charset="-122"/>
              </a:rPr>
              <a:t>M </a:t>
            </a:r>
            <a:r>
              <a:rPr lang="en-US" altLang="zh-CN" sz="1395" b="1" dirty="0">
                <a:solidFill>
                  <a:srgbClr val="0000FF"/>
                </a:solidFill>
                <a:latin typeface="微软雅黑" panose="020B0503020204020204" pitchFamily="34" charset="-122"/>
                <a:ea typeface="微软雅黑" panose="020B0503020204020204" pitchFamily="34" charset="-122"/>
              </a:rPr>
              <a:t>=    11111111 11111111 11111111 10000000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033798" y="4487996"/>
            <a:ext cx="495373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1860">
              <a:defRPr/>
            </a:pPr>
            <a:endParaRPr lang="zh-CN" altLang="en-US" sz="1395"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auto">
          <a:xfrm>
            <a:off x="3523662" y="4529010"/>
            <a:ext cx="378089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95" b="1" dirty="0">
                <a:solidFill>
                  <a:srgbClr val="0000FF"/>
                </a:solidFill>
                <a:latin typeface="微软雅黑" panose="020B0503020204020204" pitchFamily="34" charset="-122"/>
                <a:ea typeface="微软雅黑" panose="020B0503020204020204" pitchFamily="34" charset="-122"/>
              </a:rPr>
              <a:t>206.           </a:t>
            </a:r>
            <a:r>
              <a:rPr lang="en-US" altLang="zh-CN" sz="1395" b="1" dirty="0">
                <a:solidFill>
                  <a:srgbClr val="0000FF"/>
                </a:solidFill>
                <a:latin typeface="微软雅黑" panose="020B0503020204020204" pitchFamily="34" charset="-122"/>
                <a:ea typeface="微软雅黑" panose="020B0503020204020204" pitchFamily="34" charset="-122"/>
              </a:rPr>
              <a:t>  0</a:t>
            </a:r>
            <a:r>
              <a:rPr lang="en-US" altLang="zh-CN" sz="1395" b="1" dirty="0">
                <a:solidFill>
                  <a:srgbClr val="0000FF"/>
                </a:solidFill>
                <a:latin typeface="微软雅黑" panose="020B0503020204020204" pitchFamily="34" charset="-122"/>
                <a:ea typeface="微软雅黑" panose="020B0503020204020204" pitchFamily="34" charset="-122"/>
              </a:rPr>
              <a:t>.              71.    </a:t>
            </a:r>
            <a:r>
              <a:rPr lang="en-US" altLang="zh-CN" sz="1395" b="1" dirty="0">
                <a:solidFill>
                  <a:srgbClr val="0000FF"/>
                </a:solidFill>
                <a:latin typeface="微软雅黑" panose="020B0503020204020204" pitchFamily="34" charset="-122"/>
                <a:ea typeface="微软雅黑" panose="020B0503020204020204" pitchFamily="34" charset="-122"/>
              </a:rPr>
              <a:t>    10000000</a:t>
            </a:r>
            <a:endParaRPr lang="en-US" altLang="zh-CN" sz="1395" b="1" dirty="0">
              <a:solidFill>
                <a:srgbClr val="0000FF"/>
              </a:solidFill>
              <a:latin typeface="微软雅黑" panose="020B0503020204020204" pitchFamily="34" charset="-122"/>
              <a:ea typeface="微软雅黑" panose="020B0503020204020204" pitchFamily="34" charset="-122"/>
            </a:endParaRPr>
          </a:p>
        </p:txBody>
      </p:sp>
      <p:sp>
        <p:nvSpPr>
          <p:cNvPr id="15" name="Text Box 13"/>
          <p:cNvSpPr txBox="1">
            <a:spLocks noChangeArrowheads="1"/>
          </p:cNvSpPr>
          <p:nvPr/>
        </p:nvSpPr>
        <p:spPr bwMode="auto">
          <a:xfrm>
            <a:off x="3385409" y="4809733"/>
            <a:ext cx="2655511"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a:defRPr/>
            </a:pPr>
            <a:r>
              <a:rPr lang="zh-CN" altLang="en-US" sz="1595" b="1" kern="0" dirty="0">
                <a:solidFill>
                  <a:srgbClr val="CC00CC"/>
                </a:solidFill>
                <a:latin typeface="微软雅黑" panose="020B0503020204020204" pitchFamily="34" charset="-122"/>
                <a:ea typeface="微软雅黑" panose="020B0503020204020204" pitchFamily="34" charset="-122"/>
              </a:rPr>
              <a:t>与 </a:t>
            </a:r>
            <a:r>
              <a:rPr lang="en-US" altLang="zh-CN" sz="1595" b="1" kern="0" dirty="0">
                <a:solidFill>
                  <a:srgbClr val="CC00CC"/>
                </a:solidFill>
                <a:latin typeface="微软雅黑" panose="020B0503020204020204" pitchFamily="34" charset="-122"/>
                <a:ea typeface="微软雅黑" panose="020B0503020204020204" pitchFamily="34" charset="-122"/>
              </a:rPr>
              <a:t>206.0.71.128/25 </a:t>
            </a:r>
            <a:r>
              <a:rPr lang="zh-CN" altLang="en-US" sz="1595" b="1" kern="0" dirty="0">
                <a:solidFill>
                  <a:srgbClr val="CC00CC"/>
                </a:solidFill>
                <a:latin typeface="微软雅黑" panose="020B0503020204020204" pitchFamily="34" charset="-122"/>
                <a:ea typeface="微软雅黑" panose="020B0503020204020204" pitchFamily="34" charset="-122"/>
              </a:rPr>
              <a:t>匹配</a:t>
            </a:r>
            <a:r>
              <a:rPr lang="en-US" altLang="zh-CN" sz="1595" b="1" kern="0" dirty="0">
                <a:solidFill>
                  <a:srgbClr val="CC00CC"/>
                </a:solidFill>
                <a:latin typeface="微软雅黑" panose="020B0503020204020204" pitchFamily="34" charset="-122"/>
                <a:ea typeface="微软雅黑" panose="020B0503020204020204" pitchFamily="34" charset="-122"/>
              </a:rPr>
              <a:t>!</a:t>
            </a:r>
            <a:endParaRPr lang="en-US" altLang="zh-CN" sz="1595" b="1" kern="0"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250"/>
                                  </p:stCondLst>
                                  <p:childTnLst>
                                    <p:anim calcmode="discrete" valueType="str">
                                      <p:cBhvr>
                                        <p:cTn id="9"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0" fill="hold">
                            <p:stCondLst>
                              <p:cond delay="125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2" name="矩形 101"/>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
        <p:nvSpPr>
          <p:cNvPr id="103" name="圆角矩形 102"/>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105" name="组合 104"/>
          <p:cNvGrpSpPr/>
          <p:nvPr/>
        </p:nvGrpSpPr>
        <p:grpSpPr>
          <a:xfrm>
            <a:off x="1869222" y="2029825"/>
            <a:ext cx="5314276" cy="3000647"/>
            <a:chOff x="355160" y="927100"/>
            <a:chExt cx="9026611" cy="5096778"/>
          </a:xfrm>
        </p:grpSpPr>
        <p:sp>
          <p:nvSpPr>
            <p:cNvPr id="106"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07"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08"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09"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0"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11"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2"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13"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4"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15"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6"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7"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8"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9"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0"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121"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122"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123"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4"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125"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6"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7"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8"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29"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130"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1"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2"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133"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4"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135"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136"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137"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138"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9"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0"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141" name="Group 38"/>
            <p:cNvGrpSpPr/>
            <p:nvPr/>
          </p:nvGrpSpPr>
          <p:grpSpPr bwMode="auto">
            <a:xfrm>
              <a:off x="7928099" y="3820573"/>
              <a:ext cx="1131196" cy="644929"/>
              <a:chOff x="2827" y="3024"/>
              <a:chExt cx="453" cy="382"/>
            </a:xfrm>
          </p:grpSpPr>
          <p:sp>
            <p:nvSpPr>
              <p:cNvPr id="158"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9"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142"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143"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4"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5"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6"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147"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8"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149" name="Rectangle 48"/>
            <p:cNvSpPr>
              <a:spLocks noChangeArrowheads="1"/>
            </p:cNvSpPr>
            <p:nvPr/>
          </p:nvSpPr>
          <p:spPr bwMode="auto">
            <a:xfrm>
              <a:off x="5031263" y="4581509"/>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150"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1"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152" name="Rectangle 51"/>
            <p:cNvSpPr>
              <a:spLocks noChangeArrowheads="1"/>
            </p:cNvSpPr>
            <p:nvPr/>
          </p:nvSpPr>
          <p:spPr bwMode="auto">
            <a:xfrm>
              <a:off x="4518046" y="5540357"/>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153"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4"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155"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156"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157"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950275" name="Rectangle 3"/>
          <p:cNvSpPr>
            <a:spLocks noGrp="1" noChangeArrowheads="1"/>
          </p:cNvSpPr>
          <p:nvPr>
            <p:ph type="body" idx="1"/>
          </p:nvPr>
        </p:nvSpPr>
        <p:spPr>
          <a:xfrm>
            <a:off x="749300" y="1581150"/>
            <a:ext cx="7750810" cy="4813397"/>
          </a:xfrm>
        </p:spPr>
        <p:txBody>
          <a:bodyPr>
            <a:normAutofit/>
          </a:bodyPr>
          <a:lstStyle/>
          <a:p>
            <a:pPr algn="just">
              <a:lnSpc>
                <a:spcPct val="140000"/>
              </a:lnSpc>
              <a:defRPr/>
            </a:pPr>
            <a:r>
              <a:rPr lang="zh-CN" altLang="en-US" sz="2400" dirty="0">
                <a:latin typeface="微软雅黑" panose="020B0503020204020204" pitchFamily="34" charset="-122"/>
                <a:ea typeface="微软雅黑" panose="020B0503020204020204" pitchFamily="34" charset="-122"/>
              </a:rPr>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endParaRPr lang="zh-CN" altLang="en-US" sz="2400" dirty="0">
              <a:latin typeface="微软雅黑" panose="020B0503020204020204" pitchFamily="34" charset="-122"/>
              <a:ea typeface="微软雅黑" panose="020B0503020204020204" pitchFamily="34" charset="-122"/>
            </a:endParaRPr>
          </a:p>
          <a:p>
            <a:pPr algn="just">
              <a:lnSpc>
                <a:spcPct val="140000"/>
              </a:lnSpc>
              <a:defRPr/>
            </a:pPr>
            <a:r>
              <a:rPr lang="zh-CN" altLang="en-US" sz="2400" dirty="0">
                <a:latin typeface="微软雅黑" panose="020B0503020204020204" pitchFamily="34" charset="-122"/>
                <a:ea typeface="微软雅黑" panose="020B0503020204020204" pitchFamily="34" charset="-122"/>
              </a:rPr>
              <a:t>下一跳路由器也按照这种方法处理分组，直到该分组到达终点为止。 </a:t>
            </a:r>
            <a:endParaRPr lang="zh-CN" altLang="en-US" sz="2400" dirty="0">
              <a:latin typeface="微软雅黑" panose="020B0503020204020204" pitchFamily="34" charset="-122"/>
              <a:ea typeface="微软雅黑" panose="020B0503020204020204" pitchFamily="34" charset="-122"/>
            </a:endParaRPr>
          </a:p>
        </p:txBody>
      </p:sp>
      <p:sp>
        <p:nvSpPr>
          <p:cNvPr id="6" name="TextBox 5"/>
          <p:cNvSpPr txBox="1"/>
          <p:nvPr/>
        </p:nvSpPr>
        <p:spPr>
          <a:xfrm>
            <a:off x="457200" y="927100"/>
            <a:ext cx="2436564" cy="546303"/>
          </a:xfrm>
          <a:prstGeom prst="rect">
            <a:avLst/>
          </a:prstGeom>
          <a:noFill/>
        </p:spPr>
        <p:txBody>
          <a:bodyPr wrap="none" lIns="0" tIns="0" rIns="0" rtlCol="0">
            <a:spAutoFit/>
          </a:bodyPr>
          <a:lstStyle/>
          <a:p>
            <a:pPr defTabSz="0">
              <a:lnSpc>
                <a:spcPts val="3900"/>
              </a:lnSpc>
            </a:pPr>
            <a:r>
              <a:rPr lang="en-US" altLang="zh-CN" sz="4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.6</a:t>
            </a:r>
            <a:r>
              <a:rPr lang="en-US" altLang="zh-CN" sz="4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4000" dirty="0" err="1" smtClean="0">
                <a:solidFill>
                  <a:srgbClr val="FF0000"/>
                </a:solidFill>
                <a:latin typeface="黑体" panose="02010609060101010101" pitchFamily="2" charset="-122"/>
                <a:ea typeface="黑体" panose="02010609060101010101" pitchFamily="2" charset="-122"/>
                <a:cs typeface="华文新魏" pitchFamily="18" charset="0"/>
              </a:rPr>
              <a:t>路由器</a:t>
            </a:r>
            <a:endPar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2"/>
          <p:cNvSpPr>
            <a:spLocks noGrp="1" noChangeArrowheads="1"/>
          </p:cNvSpPr>
          <p:nvPr>
            <p:ph type="title"/>
          </p:nvPr>
        </p:nvSpPr>
        <p:spPr>
          <a:xfrm>
            <a:off x="1097082" y="926686"/>
            <a:ext cx="6837366" cy="764081"/>
          </a:xfrm>
        </p:spPr>
        <p:txBody>
          <a:bodyPr>
            <a:normAutofit/>
          </a:bodyPr>
          <a:lstStyle/>
          <a:p>
            <a:pPr algn="ctr" eaLnBrk="1" hangingPunct="1"/>
            <a:r>
              <a:rPr lang="zh-CN" altLang="en-US" sz="3600" dirty="0" smtClean="0">
                <a:ea typeface="黑体" panose="02010609060101010101" pitchFamily="2" charset="-122"/>
              </a:rPr>
              <a:t>典型的路由器的结构 </a:t>
            </a:r>
            <a:endParaRPr lang="zh-CN" altLang="en-US" sz="3600" dirty="0" smtClean="0">
              <a:ea typeface="黑体" panose="02010609060101010101" pitchFamily="2" charset="-122"/>
            </a:endParaRPr>
          </a:p>
        </p:txBody>
      </p:sp>
      <p:sp>
        <p:nvSpPr>
          <p:cNvPr id="63" name="圆角矩形 62"/>
          <p:cNvSpPr/>
          <p:nvPr/>
        </p:nvSpPr>
        <p:spPr>
          <a:xfrm>
            <a:off x="520700" y="2266950"/>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1633429" y="2353301"/>
            <a:ext cx="5950579" cy="3134266"/>
            <a:chOff x="344488" y="1151979"/>
            <a:chExt cx="9586785" cy="5049514"/>
          </a:xfrm>
        </p:grpSpPr>
        <p:sp>
          <p:nvSpPr>
            <p:cNvPr id="65" name="页脚占位符 4"/>
            <p:cNvSpPr txBox="1"/>
            <p:nvPr/>
          </p:nvSpPr>
          <p:spPr>
            <a:xfrm>
              <a:off x="3729038" y="5744293"/>
              <a:ext cx="31369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1" smtClean="0">
                  <a:solidFill>
                    <a:srgbClr val="0000CC"/>
                  </a:solidFill>
                  <a:latin typeface="微软雅黑" panose="020B0503020204020204" pitchFamily="34" charset="-122"/>
                  <a:ea typeface="微软雅黑" panose="020B0503020204020204" pitchFamily="34" charset="-122"/>
                </a:rPr>
                <a:t>课件制作人：谢希仁</a:t>
              </a:r>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66" name="Rectangle 60"/>
            <p:cNvSpPr>
              <a:spLocks noChangeArrowheads="1"/>
            </p:cNvSpPr>
            <p:nvPr/>
          </p:nvSpPr>
          <p:spPr bwMode="auto">
            <a:xfrm>
              <a:off x="344488" y="3140967"/>
              <a:ext cx="8712968" cy="3024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67" name="Rectangle 3"/>
            <p:cNvSpPr>
              <a:spLocks noChangeArrowheads="1"/>
            </p:cNvSpPr>
            <p:nvPr/>
          </p:nvSpPr>
          <p:spPr bwMode="auto">
            <a:xfrm>
              <a:off x="3445273" y="1212304"/>
              <a:ext cx="2598605" cy="1597025"/>
            </a:xfrm>
            <a:prstGeom prst="rect">
              <a:avLst/>
            </a:prstGeom>
            <a:solidFill>
              <a:srgbClr val="99FFCC"/>
            </a:solidFill>
            <a:ln w="12700">
              <a:solidFill>
                <a:schemeClr val="tx1"/>
              </a:solidFill>
              <a:miter lim="800000"/>
            </a:ln>
            <a:effectLst/>
          </p:spPr>
          <p:txBody>
            <a:bodyPr wrap="none" anchor="ctr"/>
            <a:lstStyle/>
            <a:p>
              <a:pPr algn="ctr"/>
              <a:endParaRPr kumimoji="1" lang="zh-CN" altLang="zh-CN" sz="1200" b="1">
                <a:solidFill>
                  <a:srgbClr val="0000CC"/>
                </a:solidFill>
                <a:latin typeface="微软雅黑" panose="020B0503020204020204" pitchFamily="34" charset="-122"/>
                <a:ea typeface="微软雅黑" panose="020B0503020204020204" pitchFamily="34" charset="-122"/>
              </a:endParaRPr>
            </a:p>
          </p:txBody>
        </p:sp>
        <p:sp>
          <p:nvSpPr>
            <p:cNvPr id="68" name="Line 5"/>
            <p:cNvSpPr>
              <a:spLocks noChangeShapeType="1"/>
            </p:cNvSpPr>
            <p:nvPr/>
          </p:nvSpPr>
          <p:spPr bwMode="auto">
            <a:xfrm>
              <a:off x="9515389" y="1151979"/>
              <a:ext cx="0" cy="19542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69" name="Text Box 6"/>
            <p:cNvSpPr txBox="1">
              <a:spLocks noChangeArrowheads="1"/>
            </p:cNvSpPr>
            <p:nvPr/>
          </p:nvSpPr>
          <p:spPr bwMode="auto">
            <a:xfrm>
              <a:off x="9137914" y="1879054"/>
              <a:ext cx="793359" cy="684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dirty="0">
                  <a:solidFill>
                    <a:srgbClr val="0000CC"/>
                  </a:solidFill>
                  <a:latin typeface="微软雅黑" panose="020B0503020204020204" pitchFamily="34" charset="-122"/>
                  <a:ea typeface="微软雅黑" panose="020B0503020204020204" pitchFamily="34" charset="-122"/>
                </a:rPr>
                <a:t>路由</a:t>
              </a:r>
              <a:endParaRPr kumimoji="1"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kumimoji="1" lang="zh-CN" altLang="en-US" sz="1200" b="1" dirty="0">
                  <a:solidFill>
                    <a:srgbClr val="0000CC"/>
                  </a:solidFill>
                  <a:latin typeface="微软雅黑" panose="020B0503020204020204" pitchFamily="34" charset="-122"/>
                  <a:ea typeface="微软雅黑" panose="020B0503020204020204" pitchFamily="34" charset="-122"/>
                </a:rPr>
                <a:t>选择</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70" name="Text Box 7"/>
            <p:cNvSpPr txBox="1">
              <a:spLocks noChangeArrowheads="1"/>
            </p:cNvSpPr>
            <p:nvPr/>
          </p:nvSpPr>
          <p:spPr bwMode="auto">
            <a:xfrm>
              <a:off x="3503746" y="1161504"/>
              <a:ext cx="2032980"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路由选择处理机</a:t>
              </a:r>
              <a:endParaRPr kumimoji="1" lang="zh-CN" altLang="en-US" sz="1200" b="1">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a:off x="4743715" y="1979067"/>
              <a:ext cx="0" cy="2365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72" name="Rectangle 9"/>
            <p:cNvSpPr>
              <a:spLocks noChangeArrowheads="1"/>
            </p:cNvSpPr>
            <p:nvPr/>
          </p:nvSpPr>
          <p:spPr bwMode="auto">
            <a:xfrm>
              <a:off x="3821907" y="1685379"/>
              <a:ext cx="1843617" cy="390525"/>
            </a:xfrm>
            <a:prstGeom prst="rect">
              <a:avLst/>
            </a:prstGeom>
            <a:solidFill>
              <a:srgbClr val="0000FF"/>
            </a:solidFill>
            <a:ln w="19050">
              <a:solidFill>
                <a:schemeClr val="tx1"/>
              </a:solidFill>
              <a:miter lim="800000"/>
            </a:ln>
            <a:effec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路由选择协议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3" name="Rectangle 10"/>
            <p:cNvSpPr>
              <a:spLocks noChangeArrowheads="1"/>
            </p:cNvSpPr>
            <p:nvPr/>
          </p:nvSpPr>
          <p:spPr bwMode="auto">
            <a:xfrm>
              <a:off x="4115992" y="2218778"/>
              <a:ext cx="1257167" cy="412750"/>
            </a:xfrm>
            <a:prstGeom prst="rect">
              <a:avLst/>
            </a:prstGeom>
            <a:solidFill>
              <a:srgbClr val="99FF33"/>
            </a:solidFill>
            <a:ln w="19050">
              <a:solidFill>
                <a:schemeClr val="tx1"/>
              </a:solidFill>
              <a:miter lim="800000"/>
            </a:ln>
            <a:effectLst/>
          </p:spPr>
          <p:txBody>
            <a:bodyPr wrap="none" anchor="ctr"/>
            <a:lstStyle/>
            <a:p>
              <a:pPr algn="ctr"/>
              <a:r>
                <a:rPr kumimoji="1" lang="zh-CN" altLang="en-US" sz="1200" b="1">
                  <a:solidFill>
                    <a:srgbClr val="0000CC"/>
                  </a:solidFill>
                  <a:latin typeface="微软雅黑" panose="020B0503020204020204" pitchFamily="34" charset="-122"/>
                  <a:ea typeface="微软雅黑" panose="020B0503020204020204" pitchFamily="34" charset="-122"/>
                </a:rPr>
                <a:t>路由表</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74" name="Rectangle 11"/>
            <p:cNvSpPr>
              <a:spLocks noChangeArrowheads="1"/>
            </p:cNvSpPr>
            <p:nvPr/>
          </p:nvSpPr>
          <p:spPr bwMode="auto">
            <a:xfrm>
              <a:off x="762399" y="3529906"/>
              <a:ext cx="2514335" cy="725487"/>
            </a:xfrm>
            <a:prstGeom prst="rect">
              <a:avLst/>
            </a:prstGeom>
            <a:solidFill>
              <a:srgbClr val="66FFFF"/>
            </a:solidFill>
            <a:ln w="12700" cmpd="dbl">
              <a:solidFill>
                <a:schemeClr val="tx1"/>
              </a:solidFill>
              <a:prstDash val="dash"/>
              <a:miter lim="800000"/>
            </a:ln>
            <a:effectLst/>
          </p:spPr>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75" name="Rectangle 12"/>
            <p:cNvSpPr>
              <a:spLocks noChangeArrowheads="1"/>
            </p:cNvSpPr>
            <p:nvPr/>
          </p:nvSpPr>
          <p:spPr bwMode="auto">
            <a:xfrm>
              <a:off x="2606015" y="3693417"/>
              <a:ext cx="505619" cy="395288"/>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6" name="Line 13"/>
            <p:cNvSpPr>
              <a:spLocks noChangeShapeType="1"/>
            </p:cNvSpPr>
            <p:nvPr/>
          </p:nvSpPr>
          <p:spPr bwMode="auto">
            <a:xfrm flipV="1">
              <a:off x="597298" y="3891855"/>
              <a:ext cx="38523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77" name="Line 14"/>
            <p:cNvSpPr>
              <a:spLocks noChangeShapeType="1"/>
            </p:cNvSpPr>
            <p:nvPr/>
          </p:nvSpPr>
          <p:spPr bwMode="auto">
            <a:xfrm>
              <a:off x="1433117" y="3891855"/>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78" name="Line 15"/>
            <p:cNvSpPr>
              <a:spLocks noChangeShapeType="1"/>
            </p:cNvSpPr>
            <p:nvPr/>
          </p:nvSpPr>
          <p:spPr bwMode="auto">
            <a:xfrm>
              <a:off x="2272375" y="3891855"/>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79" name="Line 16"/>
            <p:cNvSpPr>
              <a:spLocks noChangeShapeType="1"/>
            </p:cNvSpPr>
            <p:nvPr/>
          </p:nvSpPr>
          <p:spPr bwMode="auto">
            <a:xfrm>
              <a:off x="3111634" y="3891855"/>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0" name="Text Box 17"/>
            <p:cNvSpPr txBox="1">
              <a:spLocks noChangeArrowheads="1"/>
            </p:cNvSpPr>
            <p:nvPr/>
          </p:nvSpPr>
          <p:spPr bwMode="auto">
            <a:xfrm>
              <a:off x="1433115" y="3140967"/>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输入端口</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81" name="Rectangle 18"/>
            <p:cNvSpPr>
              <a:spLocks noChangeArrowheads="1"/>
            </p:cNvSpPr>
            <p:nvPr/>
          </p:nvSpPr>
          <p:spPr bwMode="auto">
            <a:xfrm>
              <a:off x="762399" y="5103117"/>
              <a:ext cx="2514335" cy="725488"/>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2" name="Rectangle 19"/>
            <p:cNvSpPr>
              <a:spLocks noChangeArrowheads="1"/>
            </p:cNvSpPr>
            <p:nvPr/>
          </p:nvSpPr>
          <p:spPr bwMode="auto">
            <a:xfrm>
              <a:off x="2606015" y="5266631"/>
              <a:ext cx="505619" cy="396875"/>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83" name="Line 20"/>
            <p:cNvSpPr>
              <a:spLocks noChangeShapeType="1"/>
            </p:cNvSpPr>
            <p:nvPr/>
          </p:nvSpPr>
          <p:spPr bwMode="auto">
            <a:xfrm flipV="1">
              <a:off x="597298" y="5465067"/>
              <a:ext cx="38523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4" name="Line 21"/>
            <p:cNvSpPr>
              <a:spLocks noChangeShapeType="1"/>
            </p:cNvSpPr>
            <p:nvPr/>
          </p:nvSpPr>
          <p:spPr bwMode="auto">
            <a:xfrm>
              <a:off x="1433117" y="5465067"/>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5" name="Line 22"/>
            <p:cNvSpPr>
              <a:spLocks noChangeShapeType="1"/>
            </p:cNvSpPr>
            <p:nvPr/>
          </p:nvSpPr>
          <p:spPr bwMode="auto">
            <a:xfrm>
              <a:off x="2272375" y="5465067"/>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6" name="Line 23"/>
            <p:cNvSpPr>
              <a:spLocks noChangeShapeType="1"/>
            </p:cNvSpPr>
            <p:nvPr/>
          </p:nvSpPr>
          <p:spPr bwMode="auto">
            <a:xfrm>
              <a:off x="3111634" y="5465067"/>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7" name="Rectangle 24"/>
            <p:cNvSpPr>
              <a:spLocks noChangeArrowheads="1"/>
            </p:cNvSpPr>
            <p:nvPr/>
          </p:nvSpPr>
          <p:spPr bwMode="auto">
            <a:xfrm>
              <a:off x="3445273" y="3529905"/>
              <a:ext cx="2598605" cy="2311400"/>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8" name="Rectangle 25"/>
            <p:cNvSpPr>
              <a:spLocks noChangeArrowheads="1"/>
            </p:cNvSpPr>
            <p:nvPr/>
          </p:nvSpPr>
          <p:spPr bwMode="auto">
            <a:xfrm flipH="1">
              <a:off x="6212417" y="3529906"/>
              <a:ext cx="2510896" cy="725487"/>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89" name="Line 26"/>
            <p:cNvSpPr>
              <a:spLocks noChangeShapeType="1"/>
            </p:cNvSpPr>
            <p:nvPr/>
          </p:nvSpPr>
          <p:spPr bwMode="auto">
            <a:xfrm flipV="1">
              <a:off x="8546175" y="3891855"/>
              <a:ext cx="345678"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0" name="Line 27"/>
            <p:cNvSpPr>
              <a:spLocks noChangeShapeType="1"/>
            </p:cNvSpPr>
            <p:nvPr/>
          </p:nvSpPr>
          <p:spPr bwMode="auto">
            <a:xfrm rot="10800000" flipH="1">
              <a:off x="7718955" y="3891855"/>
              <a:ext cx="33536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1" name="Line 28"/>
            <p:cNvSpPr>
              <a:spLocks noChangeShapeType="1"/>
            </p:cNvSpPr>
            <p:nvPr/>
          </p:nvSpPr>
          <p:spPr bwMode="auto">
            <a:xfrm>
              <a:off x="6879696" y="3891855"/>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2" name="Line 29"/>
            <p:cNvSpPr>
              <a:spLocks noChangeShapeType="1"/>
            </p:cNvSpPr>
            <p:nvPr/>
          </p:nvSpPr>
          <p:spPr bwMode="auto">
            <a:xfrm>
              <a:off x="6043878" y="3891855"/>
              <a:ext cx="40071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3" name="Rectangle 30"/>
            <p:cNvSpPr>
              <a:spLocks noChangeArrowheads="1"/>
            </p:cNvSpPr>
            <p:nvPr/>
          </p:nvSpPr>
          <p:spPr bwMode="auto">
            <a:xfrm flipH="1">
              <a:off x="6212417" y="5103117"/>
              <a:ext cx="2510896" cy="725488"/>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4" name="Line 31"/>
            <p:cNvSpPr>
              <a:spLocks noChangeShapeType="1"/>
            </p:cNvSpPr>
            <p:nvPr/>
          </p:nvSpPr>
          <p:spPr bwMode="auto">
            <a:xfrm flipV="1">
              <a:off x="8546175" y="5465067"/>
              <a:ext cx="345678"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5" name="Line 32"/>
            <p:cNvSpPr>
              <a:spLocks noChangeShapeType="1"/>
            </p:cNvSpPr>
            <p:nvPr/>
          </p:nvSpPr>
          <p:spPr bwMode="auto">
            <a:xfrm>
              <a:off x="7718955" y="5465067"/>
              <a:ext cx="33536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6" name="Line 33"/>
            <p:cNvSpPr>
              <a:spLocks noChangeShapeType="1"/>
            </p:cNvSpPr>
            <p:nvPr/>
          </p:nvSpPr>
          <p:spPr bwMode="auto">
            <a:xfrm>
              <a:off x="6879696" y="5465067"/>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7" name="Line 34"/>
            <p:cNvSpPr>
              <a:spLocks noChangeShapeType="1"/>
            </p:cNvSpPr>
            <p:nvPr/>
          </p:nvSpPr>
          <p:spPr bwMode="auto">
            <a:xfrm flipV="1">
              <a:off x="6043877" y="5465067"/>
              <a:ext cx="386954"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98" name="Text Box 35"/>
            <p:cNvSpPr txBox="1">
              <a:spLocks noChangeArrowheads="1"/>
            </p:cNvSpPr>
            <p:nvPr/>
          </p:nvSpPr>
          <p:spPr bwMode="auto">
            <a:xfrm>
              <a:off x="4155668" y="5265042"/>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交换结构</a:t>
              </a:r>
              <a:endParaRPr kumimoji="1" lang="zh-CN" altLang="en-US" sz="1200" b="1" dirty="0">
                <a:latin typeface="微软雅黑" panose="020B0503020204020204" pitchFamily="34" charset="-122"/>
                <a:ea typeface="微软雅黑" panose="020B0503020204020204" pitchFamily="34" charset="-122"/>
              </a:endParaRPr>
            </a:p>
          </p:txBody>
        </p:sp>
        <p:sp>
          <p:nvSpPr>
            <p:cNvPr id="99" name="Text Box 36"/>
            <p:cNvSpPr txBox="1">
              <a:spLocks noChangeArrowheads="1"/>
            </p:cNvSpPr>
            <p:nvPr/>
          </p:nvSpPr>
          <p:spPr bwMode="auto">
            <a:xfrm>
              <a:off x="1433115" y="4660206"/>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输入端口</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0" name="Text Box 37"/>
            <p:cNvSpPr txBox="1">
              <a:spLocks noChangeArrowheads="1"/>
            </p:cNvSpPr>
            <p:nvPr/>
          </p:nvSpPr>
          <p:spPr bwMode="auto">
            <a:xfrm>
              <a:off x="6879697" y="3140967"/>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输出端口</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1" name="Line 38"/>
            <p:cNvSpPr>
              <a:spLocks noChangeShapeType="1"/>
            </p:cNvSpPr>
            <p:nvPr/>
          </p:nvSpPr>
          <p:spPr bwMode="auto">
            <a:xfrm>
              <a:off x="344489" y="3118891"/>
              <a:ext cx="9553443" cy="0"/>
            </a:xfrm>
            <a:prstGeom prst="line">
              <a:avLst/>
            </a:prstGeom>
            <a:noFill/>
            <a:ln w="2857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2" name="Line 39"/>
            <p:cNvSpPr>
              <a:spLocks noChangeShapeType="1"/>
            </p:cNvSpPr>
            <p:nvPr/>
          </p:nvSpPr>
          <p:spPr bwMode="auto">
            <a:xfrm>
              <a:off x="9515389" y="3118891"/>
              <a:ext cx="0" cy="2641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3" name="Text Box 40"/>
            <p:cNvSpPr txBox="1">
              <a:spLocks noChangeArrowheads="1"/>
            </p:cNvSpPr>
            <p:nvPr/>
          </p:nvSpPr>
          <p:spPr bwMode="auto">
            <a:xfrm>
              <a:off x="9134314" y="4326977"/>
              <a:ext cx="793359" cy="684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solidFill>
                    <a:srgbClr val="0000CC"/>
                  </a:solidFill>
                  <a:latin typeface="微软雅黑" panose="020B0503020204020204" pitchFamily="34" charset="-122"/>
                  <a:ea typeface="微软雅黑" panose="020B0503020204020204" pitchFamily="34" charset="-122"/>
                </a:rPr>
                <a:t>分组</a:t>
              </a:r>
              <a:endParaRPr kumimoji="1" lang="zh-CN" altLang="en-US" sz="1200" b="1">
                <a:solidFill>
                  <a:srgbClr val="0000CC"/>
                </a:solidFill>
                <a:latin typeface="微软雅黑" panose="020B0503020204020204" pitchFamily="34" charset="-122"/>
                <a:ea typeface="微软雅黑" panose="020B0503020204020204" pitchFamily="34" charset="-122"/>
              </a:endParaRPr>
            </a:p>
            <a:p>
              <a:pPr>
                <a:lnSpc>
                  <a:spcPct val="90000"/>
                </a:lnSpc>
              </a:pPr>
              <a:r>
                <a:rPr kumimoji="1" lang="zh-CN" altLang="en-US" sz="1200" b="1">
                  <a:solidFill>
                    <a:srgbClr val="0000CC"/>
                  </a:solidFill>
                  <a:latin typeface="微软雅黑" panose="020B0503020204020204" pitchFamily="34" charset="-122"/>
                  <a:ea typeface="微软雅黑" panose="020B0503020204020204" pitchFamily="34" charset="-122"/>
                </a:rPr>
                <a:t>转发</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4" name="Rectangle 41"/>
            <p:cNvSpPr>
              <a:spLocks noChangeArrowheads="1"/>
            </p:cNvSpPr>
            <p:nvPr/>
          </p:nvSpPr>
          <p:spPr bwMode="auto">
            <a:xfrm>
              <a:off x="3778913" y="3728342"/>
              <a:ext cx="1927886" cy="1385888"/>
            </a:xfrm>
            <a:prstGeom prst="rect">
              <a:avLst/>
            </a:prstGeom>
            <a:solidFill>
              <a:srgbClr val="FF99FF"/>
            </a:solidFill>
            <a:ln w="9525">
              <a:solidFill>
                <a:schemeClr val="tx1"/>
              </a:solidFill>
              <a:miter lim="800000"/>
            </a:ln>
            <a:effectLst/>
          </p:spPr>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5" name="Rectangle 42"/>
            <p:cNvSpPr>
              <a:spLocks noChangeArrowheads="1"/>
            </p:cNvSpPr>
            <p:nvPr/>
          </p:nvSpPr>
          <p:spPr bwMode="auto">
            <a:xfrm>
              <a:off x="4115992" y="4453831"/>
              <a:ext cx="1257168" cy="465138"/>
            </a:xfrm>
            <a:prstGeom prst="rect">
              <a:avLst/>
            </a:prstGeom>
            <a:solidFill>
              <a:srgbClr val="00B050"/>
            </a:solidFill>
            <a:ln w="19050">
              <a:solidFill>
                <a:schemeClr val="tx1"/>
              </a:solidFill>
              <a:miter lim="800000"/>
            </a:ln>
            <a:effec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转发表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6" name="Text Box 43"/>
            <p:cNvSpPr txBox="1">
              <a:spLocks noChangeArrowheads="1"/>
            </p:cNvSpPr>
            <p:nvPr/>
          </p:nvSpPr>
          <p:spPr bwMode="auto">
            <a:xfrm>
              <a:off x="4115991" y="3825181"/>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分组处理</a:t>
              </a:r>
              <a:endParaRPr kumimoji="1" lang="zh-CN" altLang="en-US" sz="1200" b="1" dirty="0">
                <a:latin typeface="微软雅黑" panose="020B0503020204020204" pitchFamily="34" charset="-122"/>
                <a:ea typeface="微软雅黑" panose="020B0503020204020204" pitchFamily="34" charset="-122"/>
              </a:endParaRPr>
            </a:p>
          </p:txBody>
        </p:sp>
        <p:sp>
          <p:nvSpPr>
            <p:cNvPr id="107" name="Text Box 44"/>
            <p:cNvSpPr txBox="1">
              <a:spLocks noChangeArrowheads="1"/>
            </p:cNvSpPr>
            <p:nvPr/>
          </p:nvSpPr>
          <p:spPr bwMode="auto">
            <a:xfrm>
              <a:off x="6879697" y="4660206"/>
              <a:ext cx="1289207"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输出端口</a:t>
              </a:r>
              <a:endParaRPr kumimoji="1" lang="zh-CN" altLang="en-US" sz="1200" b="1">
                <a:solidFill>
                  <a:srgbClr val="0000CC"/>
                </a:solidFill>
                <a:latin typeface="微软雅黑" panose="020B0503020204020204" pitchFamily="34" charset="-122"/>
                <a:ea typeface="微软雅黑" panose="020B0503020204020204" pitchFamily="34" charset="-122"/>
              </a:endParaRPr>
            </a:p>
          </p:txBody>
        </p:sp>
        <p:sp>
          <p:nvSpPr>
            <p:cNvPr id="108" name="Text Box 45"/>
            <p:cNvSpPr txBox="1">
              <a:spLocks noChangeArrowheads="1"/>
            </p:cNvSpPr>
            <p:nvPr/>
          </p:nvSpPr>
          <p:spPr bwMode="auto">
            <a:xfrm rot="5400000">
              <a:off x="1939471" y="4321980"/>
              <a:ext cx="535103"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109" name="Text Box 46"/>
            <p:cNvSpPr txBox="1">
              <a:spLocks noChangeArrowheads="1"/>
            </p:cNvSpPr>
            <p:nvPr/>
          </p:nvSpPr>
          <p:spPr bwMode="auto">
            <a:xfrm rot="5400000">
              <a:off x="7360254" y="4321980"/>
              <a:ext cx="535103" cy="4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110" name="Line 47"/>
            <p:cNvSpPr>
              <a:spLocks noChangeShapeType="1"/>
            </p:cNvSpPr>
            <p:nvPr/>
          </p:nvSpPr>
          <p:spPr bwMode="auto">
            <a:xfrm flipH="1" flipV="1">
              <a:off x="2943094" y="3991868"/>
              <a:ext cx="1172898" cy="595313"/>
            </a:xfrm>
            <a:prstGeom prst="line">
              <a:avLst/>
            </a:prstGeom>
            <a:noFill/>
            <a:ln w="28575">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11" name="Line 48"/>
            <p:cNvSpPr>
              <a:spLocks noChangeShapeType="1"/>
            </p:cNvSpPr>
            <p:nvPr/>
          </p:nvSpPr>
          <p:spPr bwMode="auto">
            <a:xfrm flipH="1">
              <a:off x="2943094" y="4784030"/>
              <a:ext cx="1172898" cy="595312"/>
            </a:xfrm>
            <a:prstGeom prst="line">
              <a:avLst/>
            </a:prstGeom>
            <a:noFill/>
            <a:ln w="28575">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12" name="Rectangle 49"/>
            <p:cNvSpPr>
              <a:spLocks noChangeArrowheads="1"/>
            </p:cNvSpPr>
            <p:nvPr/>
          </p:nvSpPr>
          <p:spPr bwMode="auto">
            <a:xfrm>
              <a:off x="8049155" y="3761681"/>
              <a:ext cx="502179" cy="282575"/>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13" name="Rectangle 50"/>
            <p:cNvSpPr>
              <a:spLocks noChangeArrowheads="1"/>
            </p:cNvSpPr>
            <p:nvPr/>
          </p:nvSpPr>
          <p:spPr bwMode="auto">
            <a:xfrm>
              <a:off x="8074952" y="5320605"/>
              <a:ext cx="502179" cy="28575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14" name="Rectangle 51"/>
            <p:cNvSpPr>
              <a:spLocks noChangeArrowheads="1"/>
            </p:cNvSpPr>
            <p:nvPr/>
          </p:nvSpPr>
          <p:spPr bwMode="auto">
            <a:xfrm>
              <a:off x="1010048" y="5320605"/>
              <a:ext cx="502179" cy="28575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15" name="Rectangle 52"/>
            <p:cNvSpPr>
              <a:spLocks noChangeArrowheads="1"/>
            </p:cNvSpPr>
            <p:nvPr/>
          </p:nvSpPr>
          <p:spPr bwMode="auto">
            <a:xfrm flipH="1">
              <a:off x="6429111" y="3693417"/>
              <a:ext cx="502179" cy="395288"/>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16" name="Rectangle 53"/>
            <p:cNvSpPr>
              <a:spLocks noChangeArrowheads="1"/>
            </p:cNvSpPr>
            <p:nvPr/>
          </p:nvSpPr>
          <p:spPr bwMode="auto">
            <a:xfrm flipH="1">
              <a:off x="6429111" y="5266631"/>
              <a:ext cx="502179" cy="396875"/>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17" name="Rectangle 54"/>
            <p:cNvSpPr>
              <a:spLocks noChangeArrowheads="1"/>
            </p:cNvSpPr>
            <p:nvPr/>
          </p:nvSpPr>
          <p:spPr bwMode="auto">
            <a:xfrm>
              <a:off x="1010048" y="3761681"/>
              <a:ext cx="502179" cy="282575"/>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18" name="Rectangle 55"/>
            <p:cNvSpPr>
              <a:spLocks noChangeArrowheads="1"/>
            </p:cNvSpPr>
            <p:nvPr/>
          </p:nvSpPr>
          <p:spPr bwMode="auto">
            <a:xfrm>
              <a:off x="1808031" y="3728342"/>
              <a:ext cx="502179" cy="33020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19" name="Rectangle 56"/>
            <p:cNvSpPr>
              <a:spLocks noChangeArrowheads="1"/>
            </p:cNvSpPr>
            <p:nvPr/>
          </p:nvSpPr>
          <p:spPr bwMode="auto">
            <a:xfrm>
              <a:off x="1808031" y="5299967"/>
              <a:ext cx="502179" cy="33020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20" name="Rectangle 57"/>
            <p:cNvSpPr>
              <a:spLocks noChangeArrowheads="1"/>
            </p:cNvSpPr>
            <p:nvPr/>
          </p:nvSpPr>
          <p:spPr bwMode="auto">
            <a:xfrm flipH="1">
              <a:off x="7239133" y="3728342"/>
              <a:ext cx="502179" cy="33020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21" name="Rectangle 58"/>
            <p:cNvSpPr>
              <a:spLocks noChangeArrowheads="1"/>
            </p:cNvSpPr>
            <p:nvPr/>
          </p:nvSpPr>
          <p:spPr bwMode="auto">
            <a:xfrm flipH="1">
              <a:off x="7251171" y="5299967"/>
              <a:ext cx="502179" cy="330200"/>
            </a:xfrm>
            <a:prstGeom prst="rect">
              <a:avLst/>
            </a:prstGeom>
            <a:solidFill>
              <a:srgbClr val="00FF99"/>
            </a:solidFill>
            <a:ln w="1905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a:off x="4492626" y="2736304"/>
              <a:ext cx="502179" cy="792163"/>
            </a:xfrm>
            <a:prstGeom prst="upDownArrow">
              <a:avLst>
                <a:gd name="adj1" fmla="val 50000"/>
                <a:gd name="adj2" fmla="val 34178"/>
              </a:avLst>
            </a:prstGeom>
            <a:solidFill>
              <a:srgbClr val="CC00CC"/>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anose="020B0503020204020204" pitchFamily="34" charset="-122"/>
                <a:ea typeface="微软雅黑" panose="020B0503020204020204" pitchFamily="34" charset="-122"/>
              </a:endParaRPr>
            </a:p>
          </p:txBody>
        </p:sp>
        <p:sp>
          <p:nvSpPr>
            <p:cNvPr id="123" name="Text Box 59"/>
            <p:cNvSpPr txBox="1">
              <a:spLocks noChangeArrowheads="1"/>
            </p:cNvSpPr>
            <p:nvPr/>
          </p:nvSpPr>
          <p:spPr bwMode="auto">
            <a:xfrm>
              <a:off x="416496" y="1196752"/>
              <a:ext cx="2778574" cy="1636302"/>
            </a:xfrm>
            <a:prstGeom prst="rect">
              <a:avLst/>
            </a:prstGeom>
            <a:solidFill>
              <a:srgbClr val="00FFFF"/>
            </a:solidFill>
            <a:ln w="12700">
              <a:solidFill>
                <a:srgbClr val="333399"/>
              </a:solidFill>
              <a:miter lim="800000"/>
            </a:ln>
            <a:effec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图中</a:t>
              </a:r>
              <a:r>
                <a:rPr kumimoji="1" lang="zh-CN" altLang="en-US" sz="1200" b="1" dirty="0">
                  <a:latin typeface="微软雅黑" panose="020B0503020204020204" pitchFamily="34" charset="-122"/>
                  <a:ea typeface="微软雅黑" panose="020B0503020204020204" pitchFamily="34" charset="-122"/>
                </a:rPr>
                <a:t>数字</a:t>
              </a:r>
              <a:r>
                <a:rPr kumimoji="1" lang="zh-CN" altLang="zh-CN" sz="1200" b="1" dirty="0">
                  <a:latin typeface="微软雅黑" panose="020B0503020204020204" pitchFamily="34" charset="-122"/>
                  <a:ea typeface="微软雅黑" panose="020B0503020204020204" pitchFamily="34" charset="-122"/>
                </a:rPr>
                <a:t>表示相应层次的构件</a:t>
              </a:r>
              <a:r>
                <a:rPr kumimoji="1" lang="zh-CN" altLang="en-US" sz="1200" b="1" dirty="0">
                  <a:latin typeface="微软雅黑" panose="020B0503020204020204" pitchFamily="34" charset="-122"/>
                  <a:ea typeface="微软雅黑" panose="020B0503020204020204" pitchFamily="34" charset="-122"/>
                </a:rPr>
                <a:t>：</a:t>
              </a:r>
              <a:endParaRPr kumimoji="1" lang="en-US" altLang="zh-CN" sz="1200" b="1" dirty="0">
                <a:latin typeface="微软雅黑" panose="020B0503020204020204" pitchFamily="34" charset="-122"/>
                <a:ea typeface="微软雅黑" panose="020B0503020204020204" pitchFamily="34" charset="-122"/>
              </a:endParaRPr>
            </a:p>
            <a:p>
              <a:r>
                <a:rPr kumimoji="1" lang="en-US" altLang="zh-CN" sz="1200" b="1" dirty="0" smtClean="0">
                  <a:latin typeface="微软雅黑" panose="020B0503020204020204" pitchFamily="34" charset="-122"/>
                  <a:ea typeface="微软雅黑" panose="020B0503020204020204" pitchFamily="34" charset="-122"/>
                </a:rPr>
                <a:t>3</a:t>
              </a:r>
              <a:r>
                <a:rPr kumimoji="1" lang="en-US" altLang="zh-CN" sz="1200" b="1" dirty="0">
                  <a:latin typeface="微软雅黑" panose="020B0503020204020204" pitchFamily="34" charset="-122"/>
                  <a:ea typeface="微软雅黑" panose="020B0503020204020204" pitchFamily="34" charset="-122"/>
                </a:rPr>
                <a:t>——</a:t>
              </a:r>
              <a:r>
                <a:rPr kumimoji="1" lang="zh-CN" altLang="en-US" sz="1200" b="1" dirty="0">
                  <a:latin typeface="微软雅黑" panose="020B0503020204020204" pitchFamily="34" charset="-122"/>
                  <a:ea typeface="微软雅黑" panose="020B0503020204020204" pitchFamily="34" charset="-122"/>
                </a:rPr>
                <a:t>网络层</a:t>
              </a:r>
              <a:endParaRPr kumimoji="1" lang="zh-CN" altLang="en-US" sz="1200" b="1" dirty="0">
                <a:latin typeface="微软雅黑" panose="020B0503020204020204" pitchFamily="34" charset="-122"/>
                <a:ea typeface="微软雅黑" panose="020B0503020204020204" pitchFamily="34" charset="-122"/>
              </a:endParaRPr>
            </a:p>
            <a:p>
              <a:r>
                <a:rPr kumimoji="1" lang="en-US" altLang="zh-CN" sz="1200" b="1" dirty="0">
                  <a:latin typeface="微软雅黑" panose="020B0503020204020204" pitchFamily="34" charset="-122"/>
                  <a:ea typeface="微软雅黑" panose="020B0503020204020204" pitchFamily="34" charset="-122"/>
                </a:rPr>
                <a:t>2——</a:t>
              </a:r>
              <a:r>
                <a:rPr kumimoji="1" lang="zh-CN" altLang="en-US" sz="1200" b="1" dirty="0">
                  <a:latin typeface="微软雅黑" panose="020B0503020204020204" pitchFamily="34" charset="-122"/>
                  <a:ea typeface="微软雅黑" panose="020B0503020204020204" pitchFamily="34" charset="-122"/>
                </a:rPr>
                <a:t>数据链路层</a:t>
              </a:r>
              <a:endParaRPr kumimoji="1" lang="zh-CN" altLang="en-US" sz="1200" b="1" dirty="0">
                <a:latin typeface="微软雅黑" panose="020B0503020204020204" pitchFamily="34" charset="-122"/>
                <a:ea typeface="微软雅黑" panose="020B0503020204020204" pitchFamily="34" charset="-122"/>
              </a:endParaRPr>
            </a:p>
            <a:p>
              <a:r>
                <a:rPr kumimoji="1" lang="en-US" altLang="zh-CN" sz="1200" b="1" dirty="0">
                  <a:latin typeface="微软雅黑" panose="020B0503020204020204" pitchFamily="34" charset="-122"/>
                  <a:ea typeface="微软雅黑" panose="020B0503020204020204" pitchFamily="34" charset="-122"/>
                </a:rPr>
                <a:t>1——</a:t>
              </a:r>
              <a:r>
                <a:rPr kumimoji="1" lang="zh-CN" altLang="en-US" sz="1200" b="1" dirty="0">
                  <a:latin typeface="微软雅黑" panose="020B0503020204020204" pitchFamily="34" charset="-122"/>
                  <a:ea typeface="微软雅黑" panose="020B0503020204020204" pitchFamily="34" charset="-122"/>
                </a:rPr>
                <a:t>物理层</a:t>
              </a:r>
              <a:endParaRPr kumimoji="1" lang="zh-CN" altLang="en-US" sz="12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10947" name="Rectangle 2"/>
          <p:cNvSpPr>
            <a:spLocks noGrp="1" noChangeArrowheads="1"/>
          </p:cNvSpPr>
          <p:nvPr>
            <p:ph type="title"/>
          </p:nvPr>
        </p:nvSpPr>
        <p:spPr>
          <a:xfrm>
            <a:off x="1383622" y="926686"/>
            <a:ext cx="6837367" cy="764081"/>
          </a:xfrm>
        </p:spPr>
        <p:txBody>
          <a:bodyPr>
            <a:normAutofit fontScale="90000"/>
          </a:bodyPr>
          <a:lstStyle/>
          <a:p>
            <a:pPr algn="ctr" eaLnBrk="1" hangingPunct="1"/>
            <a:r>
              <a:rPr lang="zh-CN" altLang="en-US" sz="4000" dirty="0" smtClean="0">
                <a:ea typeface="黑体" panose="02010609060101010101" pitchFamily="2" charset="-122"/>
              </a:rPr>
              <a:t>输入端口对线路上</a:t>
            </a:r>
            <a:br>
              <a:rPr lang="zh-CN" altLang="en-US" sz="4000" dirty="0" smtClean="0">
                <a:ea typeface="黑体" panose="02010609060101010101" pitchFamily="2" charset="-122"/>
              </a:rPr>
            </a:br>
            <a:r>
              <a:rPr lang="zh-CN" altLang="en-US" sz="4000" dirty="0" smtClean="0">
                <a:ea typeface="黑体" panose="02010609060101010101" pitchFamily="2" charset="-122"/>
              </a:rPr>
              <a:t>收到的分组的处理 </a:t>
            </a:r>
            <a:endParaRPr lang="zh-CN" altLang="en-US" sz="4000" dirty="0" smtClean="0">
              <a:ea typeface="黑体" panose="02010609060101010101" pitchFamily="2" charset="-122"/>
            </a:endParaRPr>
          </a:p>
        </p:txBody>
      </p:sp>
      <p:sp>
        <p:nvSpPr>
          <p:cNvPr id="210948" name="Rectangle 3"/>
          <p:cNvSpPr>
            <a:spLocks noGrp="1" noChangeArrowheads="1"/>
          </p:cNvSpPr>
          <p:nvPr>
            <p:ph type="body" idx="1"/>
          </p:nvPr>
        </p:nvSpPr>
        <p:spPr>
          <a:xfrm>
            <a:off x="1040091" y="1967036"/>
            <a:ext cx="7750810" cy="1371874"/>
          </a:xfrm>
        </p:spPr>
        <p:txBody>
          <a:bodyPr/>
          <a:lstStyle/>
          <a:p>
            <a:pPr algn="just" eaLnBrk="1" hangingPunct="1"/>
            <a:r>
              <a:rPr lang="zh-CN" altLang="en-US" sz="2800" dirty="0" smtClean="0">
                <a:ea typeface="黑体" panose="02010609060101010101" pitchFamily="2" charset="-122"/>
              </a:rPr>
              <a:t>数据链路层剥去帧首部和尾部后，将分组送到网络层的队列中排队等待处理。这会产生一定的时延。 </a:t>
            </a:r>
            <a:endParaRPr lang="zh-CN" altLang="en-US" sz="2800" dirty="0" smtClean="0">
              <a:ea typeface="黑体" panose="02010609060101010101" pitchFamily="2" charset="-122"/>
            </a:endParaRPr>
          </a:p>
        </p:txBody>
      </p:sp>
      <p:sp>
        <p:nvSpPr>
          <p:cNvPr id="210949" name="Rectangle 4"/>
          <p:cNvSpPr>
            <a:spLocks noChangeArrowheads="1"/>
          </p:cNvSpPr>
          <p:nvPr/>
        </p:nvSpPr>
        <p:spPr bwMode="auto">
          <a:xfrm>
            <a:off x="1065420" y="3599392"/>
            <a:ext cx="6672725" cy="2647448"/>
          </a:xfrm>
          <a:prstGeom prst="rect">
            <a:avLst/>
          </a:prstGeom>
          <a:solidFill>
            <a:srgbClr val="CCECFF"/>
          </a:solidFill>
          <a:ln w="38100" cmpd="dbl">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58469" name="Rectangle 5"/>
          <p:cNvSpPr>
            <a:spLocks noChangeArrowheads="1"/>
          </p:cNvSpPr>
          <p:nvPr/>
        </p:nvSpPr>
        <p:spPr bwMode="auto">
          <a:xfrm>
            <a:off x="1508686" y="4653951"/>
            <a:ext cx="1336128" cy="794077"/>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rgbClr val="333399"/>
                </a:solidFill>
                <a:latin typeface="Arial" panose="020B0604020202020204" pitchFamily="34" charset="0"/>
                <a:ea typeface="黑体" panose="02010609060101010101" pitchFamily="2" charset="-122"/>
              </a:rPr>
              <a:t>物理层处理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58470" name="Rectangle 6"/>
          <p:cNvSpPr>
            <a:spLocks noChangeArrowheads="1"/>
          </p:cNvSpPr>
          <p:nvPr/>
        </p:nvSpPr>
        <p:spPr bwMode="auto">
          <a:xfrm>
            <a:off x="3405227" y="4391889"/>
            <a:ext cx="1334545" cy="1319777"/>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rgbClr val="333399"/>
                </a:solidFill>
                <a:latin typeface="Arial" panose="020B0604020202020204" pitchFamily="34" charset="0"/>
                <a:ea typeface="黑体" panose="02010609060101010101" pitchFamily="2" charset="-122"/>
              </a:rPr>
              <a:t>数据链路层</a:t>
            </a:r>
            <a:endParaRPr kumimoji="1" lang="zh-CN" altLang="en-US" sz="2000" dirty="0">
              <a:solidFill>
                <a:srgbClr val="333399"/>
              </a:solidFill>
              <a:latin typeface="Arial" panose="020B0604020202020204" pitchFamily="34" charset="0"/>
              <a:ea typeface="黑体" panose="02010609060101010101" pitchFamily="2" charset="-122"/>
            </a:endParaRPr>
          </a:p>
          <a:p>
            <a:pPr algn="ctr">
              <a:defRPr/>
            </a:pPr>
            <a:r>
              <a:rPr kumimoji="1" lang="zh-CN" altLang="en-US" sz="2000" dirty="0">
                <a:solidFill>
                  <a:srgbClr val="333399"/>
                </a:solidFill>
                <a:latin typeface="Arial" panose="020B0604020202020204" pitchFamily="34" charset="0"/>
                <a:ea typeface="黑体" panose="02010609060101010101" pitchFamily="2" charset="-122"/>
              </a:rPr>
              <a:t>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58471" name="Rectangle 7"/>
          <p:cNvSpPr>
            <a:spLocks noChangeArrowheads="1"/>
          </p:cNvSpPr>
          <p:nvPr/>
        </p:nvSpPr>
        <p:spPr bwMode="auto">
          <a:xfrm>
            <a:off x="5396756" y="3855139"/>
            <a:ext cx="1896542" cy="2049127"/>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10953" name="Line 8"/>
          <p:cNvSpPr>
            <a:spLocks noChangeShapeType="1"/>
          </p:cNvSpPr>
          <p:nvPr/>
        </p:nvSpPr>
        <p:spPr bwMode="auto">
          <a:xfrm flipV="1">
            <a:off x="824791" y="5051778"/>
            <a:ext cx="710807" cy="4737"/>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0954" name="Line 9"/>
          <p:cNvSpPr>
            <a:spLocks noChangeShapeType="1"/>
          </p:cNvSpPr>
          <p:nvPr/>
        </p:nvSpPr>
        <p:spPr bwMode="auto">
          <a:xfrm>
            <a:off x="2844814" y="5051778"/>
            <a:ext cx="560414"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0955" name="Line 10"/>
          <p:cNvSpPr>
            <a:spLocks noChangeShapeType="1"/>
          </p:cNvSpPr>
          <p:nvPr/>
        </p:nvSpPr>
        <p:spPr bwMode="auto">
          <a:xfrm>
            <a:off x="4760353" y="5051778"/>
            <a:ext cx="645901"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0956" name="Line 11"/>
          <p:cNvSpPr>
            <a:spLocks noChangeShapeType="1"/>
          </p:cNvSpPr>
          <p:nvPr/>
        </p:nvSpPr>
        <p:spPr bwMode="auto">
          <a:xfrm>
            <a:off x="7293298" y="5051778"/>
            <a:ext cx="889697"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0957" name="Line 12"/>
          <p:cNvSpPr>
            <a:spLocks noChangeShapeType="1"/>
          </p:cNvSpPr>
          <p:nvPr/>
        </p:nvSpPr>
        <p:spPr bwMode="auto">
          <a:xfrm>
            <a:off x="8182994" y="3428894"/>
            <a:ext cx="0" cy="2988443"/>
          </a:xfrm>
          <a:prstGeom prst="line">
            <a:avLst/>
          </a:prstGeom>
          <a:noFill/>
          <a:ln w="571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58" name="Freeform 13"/>
          <p:cNvSpPr/>
          <p:nvPr/>
        </p:nvSpPr>
        <p:spPr bwMode="auto">
          <a:xfrm>
            <a:off x="5713373" y="4709205"/>
            <a:ext cx="1355125" cy="683568"/>
          </a:xfrm>
          <a:custGeom>
            <a:avLst/>
            <a:gdLst>
              <a:gd name="T0" fmla="*/ 0 w 816"/>
              <a:gd name="T1" fmla="*/ 0 h 336"/>
              <a:gd name="T2" fmla="*/ 1358900 w 816"/>
              <a:gd name="T3" fmla="*/ 0 h 336"/>
              <a:gd name="T4" fmla="*/ 1358900 w 816"/>
              <a:gd name="T5" fmla="*/ 687387 h 336"/>
              <a:gd name="T6" fmla="*/ 0 w 816"/>
              <a:gd name="T7" fmla="*/ 687387 h 336"/>
              <a:gd name="T8" fmla="*/ 0 60000 65536"/>
              <a:gd name="T9" fmla="*/ 0 60000 65536"/>
              <a:gd name="T10" fmla="*/ 0 60000 65536"/>
              <a:gd name="T11" fmla="*/ 0 60000 65536"/>
              <a:gd name="T12" fmla="*/ 0 w 816"/>
              <a:gd name="T13" fmla="*/ 0 h 336"/>
              <a:gd name="T14" fmla="*/ 816 w 816"/>
              <a:gd name="T15" fmla="*/ 336 h 336"/>
            </a:gdLst>
            <a:ahLst/>
            <a:cxnLst>
              <a:cxn ang="T8">
                <a:pos x="T0" y="T1"/>
              </a:cxn>
              <a:cxn ang="T9">
                <a:pos x="T2" y="T3"/>
              </a:cxn>
              <a:cxn ang="T10">
                <a:pos x="T4" y="T5"/>
              </a:cxn>
              <a:cxn ang="T11">
                <a:pos x="T6" y="T7"/>
              </a:cxn>
            </a:cxnLst>
            <a:rect l="T12" t="T13" r="T14" b="T15"/>
            <a:pathLst>
              <a:path w="816" h="336">
                <a:moveTo>
                  <a:pt x="0" y="0"/>
                </a:moveTo>
                <a:lnTo>
                  <a:pt x="816" y="0"/>
                </a:lnTo>
                <a:lnTo>
                  <a:pt x="816" y="336"/>
                </a:lnTo>
                <a:lnTo>
                  <a:pt x="0" y="336"/>
                </a:lnTo>
              </a:path>
            </a:pathLst>
          </a:custGeom>
          <a:solidFill>
            <a:srgbClr val="FFFF99"/>
          </a:solid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59" name="Line 14"/>
          <p:cNvSpPr>
            <a:spLocks noChangeShapeType="1"/>
          </p:cNvSpPr>
          <p:nvPr/>
        </p:nvSpPr>
        <p:spPr bwMode="auto">
          <a:xfrm>
            <a:off x="6908606"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0" name="Line 15"/>
          <p:cNvSpPr>
            <a:spLocks noChangeShapeType="1"/>
          </p:cNvSpPr>
          <p:nvPr/>
        </p:nvSpPr>
        <p:spPr bwMode="auto">
          <a:xfrm>
            <a:off x="6750297"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1" name="Line 16"/>
          <p:cNvSpPr>
            <a:spLocks noChangeShapeType="1"/>
          </p:cNvSpPr>
          <p:nvPr/>
        </p:nvSpPr>
        <p:spPr bwMode="auto">
          <a:xfrm>
            <a:off x="6588822"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2" name="Line 17"/>
          <p:cNvSpPr>
            <a:spLocks noChangeShapeType="1"/>
          </p:cNvSpPr>
          <p:nvPr/>
        </p:nvSpPr>
        <p:spPr bwMode="auto">
          <a:xfrm>
            <a:off x="6430513"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3" name="Line 18"/>
          <p:cNvSpPr>
            <a:spLocks noChangeShapeType="1"/>
          </p:cNvSpPr>
          <p:nvPr/>
        </p:nvSpPr>
        <p:spPr bwMode="auto">
          <a:xfrm>
            <a:off x="6272204"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4" name="Line 19"/>
          <p:cNvSpPr>
            <a:spLocks noChangeShapeType="1"/>
          </p:cNvSpPr>
          <p:nvPr/>
        </p:nvSpPr>
        <p:spPr bwMode="auto">
          <a:xfrm>
            <a:off x="6112312" y="4709205"/>
            <a:ext cx="0" cy="68356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0965" name="Text Box 20"/>
          <p:cNvSpPr txBox="1">
            <a:spLocks noChangeArrowheads="1"/>
          </p:cNvSpPr>
          <p:nvPr/>
        </p:nvSpPr>
        <p:spPr bwMode="auto">
          <a:xfrm>
            <a:off x="5675379" y="3929337"/>
            <a:ext cx="1466329" cy="707517"/>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网络层处理</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  分组排队</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0966" name="Text Box 21"/>
          <p:cNvSpPr txBox="1">
            <a:spLocks noChangeArrowheads="1"/>
          </p:cNvSpPr>
          <p:nvPr/>
        </p:nvSpPr>
        <p:spPr bwMode="auto">
          <a:xfrm>
            <a:off x="5794111" y="5386459"/>
            <a:ext cx="324991"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  </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210967" name="Text Box 22"/>
          <p:cNvSpPr txBox="1">
            <a:spLocks noChangeArrowheads="1"/>
          </p:cNvSpPr>
          <p:nvPr/>
        </p:nvSpPr>
        <p:spPr bwMode="auto">
          <a:xfrm>
            <a:off x="8251066" y="4259281"/>
            <a:ext cx="440407" cy="132307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交</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换</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结</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构</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0968" name="Text Box 23"/>
          <p:cNvSpPr txBox="1">
            <a:spLocks noChangeArrowheads="1"/>
          </p:cNvSpPr>
          <p:nvPr/>
        </p:nvSpPr>
        <p:spPr bwMode="auto">
          <a:xfrm>
            <a:off x="3212090" y="3160518"/>
            <a:ext cx="2120354"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输入端口的处理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0969" name="Text Box 24"/>
          <p:cNvSpPr txBox="1">
            <a:spLocks noChangeArrowheads="1"/>
          </p:cNvSpPr>
          <p:nvPr/>
        </p:nvSpPr>
        <p:spPr bwMode="auto">
          <a:xfrm>
            <a:off x="408437" y="3986169"/>
            <a:ext cx="440407" cy="2030956"/>
          </a:xfrm>
          <a:prstGeom prst="rect">
            <a:avLst/>
          </a:prstGeom>
          <a:noFill/>
          <a:ln w="9525">
            <a:noFill/>
            <a:miter lim="800000"/>
          </a:ln>
        </p:spPr>
        <p:txBody>
          <a:bodyPr wrap="none" lIns="91074" tIns="45537" rIns="91074" bIns="45537">
            <a:spAutoFit/>
          </a:bodyPr>
          <a:lstStyle/>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从</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线</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路</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接</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收</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分</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组</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0970" name="Text Box 25"/>
          <p:cNvSpPr txBox="1">
            <a:spLocks noChangeArrowheads="1"/>
          </p:cNvSpPr>
          <p:nvPr/>
        </p:nvSpPr>
        <p:spPr bwMode="auto">
          <a:xfrm>
            <a:off x="5726038" y="5414875"/>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查表和转发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7" name="灯片编号占位符 2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11971" name="Rectangle 2"/>
          <p:cNvSpPr>
            <a:spLocks noGrp="1" noChangeArrowheads="1"/>
          </p:cNvSpPr>
          <p:nvPr>
            <p:ph type="title"/>
          </p:nvPr>
        </p:nvSpPr>
        <p:spPr>
          <a:xfrm>
            <a:off x="1383622" y="926686"/>
            <a:ext cx="6837367" cy="764081"/>
          </a:xfrm>
        </p:spPr>
        <p:txBody>
          <a:bodyPr>
            <a:normAutofit fontScale="90000"/>
          </a:bodyPr>
          <a:lstStyle/>
          <a:p>
            <a:pPr algn="ctr" eaLnBrk="1" hangingPunct="1"/>
            <a:r>
              <a:rPr lang="zh-CN" altLang="en-US" dirty="0" smtClean="0">
                <a:ea typeface="黑体" panose="02010609060101010101" pitchFamily="2" charset="-122"/>
              </a:rPr>
              <a:t>输出端口将交换结构传送来的分组发送到线路 </a:t>
            </a:r>
            <a:endParaRPr lang="zh-CN" altLang="en-US" dirty="0" smtClean="0">
              <a:ea typeface="黑体" panose="02010609060101010101" pitchFamily="2" charset="-122"/>
            </a:endParaRPr>
          </a:p>
        </p:txBody>
      </p:sp>
      <p:sp>
        <p:nvSpPr>
          <p:cNvPr id="211972" name="Rectangle 3"/>
          <p:cNvSpPr>
            <a:spLocks noGrp="1" noChangeArrowheads="1"/>
          </p:cNvSpPr>
          <p:nvPr>
            <p:ph type="body" idx="1"/>
          </p:nvPr>
        </p:nvSpPr>
        <p:spPr>
          <a:xfrm>
            <a:off x="1040091" y="1905468"/>
            <a:ext cx="7750810" cy="1371873"/>
          </a:xfrm>
        </p:spPr>
        <p:txBody>
          <a:bodyPr/>
          <a:lstStyle/>
          <a:p>
            <a:pPr algn="just" eaLnBrk="1" hangingPunct="1"/>
            <a:r>
              <a:rPr lang="zh-CN" altLang="en-US" sz="2800" dirty="0" smtClean="0">
                <a:ea typeface="黑体" panose="02010609060101010101" pitchFamily="2" charset="-122"/>
              </a:rPr>
              <a:t>当交换结构传送过来的分组先进行缓存。数据链路层处理模块将分组加上链路层的首部和尾部，交给物理层后发送到外部线路。 </a:t>
            </a:r>
            <a:endParaRPr lang="zh-CN" altLang="en-US" sz="2800" dirty="0" smtClean="0">
              <a:ea typeface="黑体" panose="02010609060101010101" pitchFamily="2" charset="-122"/>
            </a:endParaRPr>
          </a:p>
        </p:txBody>
      </p:sp>
      <p:sp>
        <p:nvSpPr>
          <p:cNvPr id="211973" name="Rectangle 4"/>
          <p:cNvSpPr>
            <a:spLocks noChangeArrowheads="1"/>
          </p:cNvSpPr>
          <p:nvPr/>
        </p:nvSpPr>
        <p:spPr bwMode="auto">
          <a:xfrm>
            <a:off x="1313965" y="3662539"/>
            <a:ext cx="6666394" cy="2655341"/>
          </a:xfrm>
          <a:prstGeom prst="rect">
            <a:avLst/>
          </a:prstGeom>
          <a:solidFill>
            <a:srgbClr val="CCECFF"/>
          </a:solidFill>
          <a:ln w="38100" cmpd="dbl">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60517" name="Rectangle 5"/>
          <p:cNvSpPr>
            <a:spLocks noChangeArrowheads="1"/>
          </p:cNvSpPr>
          <p:nvPr/>
        </p:nvSpPr>
        <p:spPr bwMode="auto">
          <a:xfrm>
            <a:off x="6204132" y="4720255"/>
            <a:ext cx="1331378" cy="79565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rgbClr val="333399"/>
                </a:solidFill>
                <a:latin typeface="Arial" panose="020B0604020202020204" pitchFamily="34" charset="0"/>
                <a:ea typeface="黑体" panose="02010609060101010101" pitchFamily="2" charset="-122"/>
              </a:rPr>
              <a:t>物理层处理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60518" name="Rectangle 6"/>
          <p:cNvSpPr>
            <a:spLocks noChangeArrowheads="1"/>
          </p:cNvSpPr>
          <p:nvPr/>
        </p:nvSpPr>
        <p:spPr bwMode="auto">
          <a:xfrm>
            <a:off x="4310756" y="4458195"/>
            <a:ext cx="1331378" cy="1322934"/>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rgbClr val="333399"/>
                </a:solidFill>
                <a:latin typeface="Arial" panose="020B0604020202020204" pitchFamily="34" charset="0"/>
                <a:ea typeface="黑体" panose="02010609060101010101" pitchFamily="2" charset="-122"/>
              </a:rPr>
              <a:t>数据链路层</a:t>
            </a:r>
            <a:endParaRPr kumimoji="1" lang="zh-CN" altLang="en-US" sz="2000" dirty="0">
              <a:solidFill>
                <a:srgbClr val="333399"/>
              </a:solidFill>
              <a:latin typeface="Arial" panose="020B0604020202020204" pitchFamily="34" charset="0"/>
              <a:ea typeface="黑体" panose="02010609060101010101" pitchFamily="2" charset="-122"/>
            </a:endParaRPr>
          </a:p>
          <a:p>
            <a:pPr algn="ctr">
              <a:defRPr/>
            </a:pPr>
            <a:r>
              <a:rPr kumimoji="1" lang="zh-CN" altLang="en-US" sz="2000" dirty="0">
                <a:solidFill>
                  <a:srgbClr val="333399"/>
                </a:solidFill>
                <a:latin typeface="Arial" panose="020B0604020202020204" pitchFamily="34" charset="0"/>
                <a:ea typeface="黑体" panose="02010609060101010101" pitchFamily="2" charset="-122"/>
              </a:rPr>
              <a:t>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60519" name="Rectangle 7"/>
          <p:cNvSpPr>
            <a:spLocks noChangeArrowheads="1"/>
          </p:cNvSpPr>
          <p:nvPr/>
        </p:nvSpPr>
        <p:spPr bwMode="auto">
          <a:xfrm>
            <a:off x="1758814" y="3918286"/>
            <a:ext cx="1894959" cy="2055442"/>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211977" name="Line 8"/>
          <p:cNvSpPr>
            <a:spLocks noChangeShapeType="1"/>
          </p:cNvSpPr>
          <p:nvPr/>
        </p:nvSpPr>
        <p:spPr bwMode="auto">
          <a:xfrm flipV="1">
            <a:off x="7508598" y="5119662"/>
            <a:ext cx="67756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1978" name="Line 9"/>
          <p:cNvSpPr>
            <a:spLocks noChangeShapeType="1"/>
          </p:cNvSpPr>
          <p:nvPr/>
        </p:nvSpPr>
        <p:spPr bwMode="auto">
          <a:xfrm>
            <a:off x="5642134" y="5119662"/>
            <a:ext cx="561998"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1979" name="Line 10"/>
          <p:cNvSpPr>
            <a:spLocks noChangeShapeType="1"/>
          </p:cNvSpPr>
          <p:nvPr/>
        </p:nvSpPr>
        <p:spPr bwMode="auto">
          <a:xfrm>
            <a:off x="3644274" y="5119662"/>
            <a:ext cx="645901"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1980" name="Line 11"/>
          <p:cNvSpPr>
            <a:spLocks noChangeShapeType="1"/>
          </p:cNvSpPr>
          <p:nvPr/>
        </p:nvSpPr>
        <p:spPr bwMode="auto">
          <a:xfrm>
            <a:off x="870700" y="5119662"/>
            <a:ext cx="888114"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211981" name="Line 12"/>
          <p:cNvSpPr>
            <a:spLocks noChangeShapeType="1"/>
          </p:cNvSpPr>
          <p:nvPr/>
        </p:nvSpPr>
        <p:spPr bwMode="auto">
          <a:xfrm>
            <a:off x="870700" y="3492042"/>
            <a:ext cx="0" cy="2996336"/>
          </a:xfrm>
          <a:prstGeom prst="line">
            <a:avLst/>
          </a:prstGeom>
          <a:noFill/>
          <a:ln w="571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11982" name="Freeform 13"/>
          <p:cNvSpPr/>
          <p:nvPr/>
        </p:nvSpPr>
        <p:spPr bwMode="auto">
          <a:xfrm>
            <a:off x="1983613" y="4775510"/>
            <a:ext cx="1351959" cy="685147"/>
          </a:xfrm>
          <a:custGeom>
            <a:avLst/>
            <a:gdLst>
              <a:gd name="T0" fmla="*/ 0 w 816"/>
              <a:gd name="T1" fmla="*/ 0 h 336"/>
              <a:gd name="T2" fmla="*/ 1355725 w 816"/>
              <a:gd name="T3" fmla="*/ 0 h 336"/>
              <a:gd name="T4" fmla="*/ 1355725 w 816"/>
              <a:gd name="T5" fmla="*/ 688975 h 336"/>
              <a:gd name="T6" fmla="*/ 0 w 816"/>
              <a:gd name="T7" fmla="*/ 688975 h 336"/>
              <a:gd name="T8" fmla="*/ 0 60000 65536"/>
              <a:gd name="T9" fmla="*/ 0 60000 65536"/>
              <a:gd name="T10" fmla="*/ 0 60000 65536"/>
              <a:gd name="T11" fmla="*/ 0 60000 65536"/>
              <a:gd name="T12" fmla="*/ 0 w 816"/>
              <a:gd name="T13" fmla="*/ 0 h 336"/>
              <a:gd name="T14" fmla="*/ 816 w 816"/>
              <a:gd name="T15" fmla="*/ 336 h 336"/>
            </a:gdLst>
            <a:ahLst/>
            <a:cxnLst>
              <a:cxn ang="T8">
                <a:pos x="T0" y="T1"/>
              </a:cxn>
              <a:cxn ang="T9">
                <a:pos x="T2" y="T3"/>
              </a:cxn>
              <a:cxn ang="T10">
                <a:pos x="T4" y="T5"/>
              </a:cxn>
              <a:cxn ang="T11">
                <a:pos x="T6" y="T7"/>
              </a:cxn>
            </a:cxnLst>
            <a:rect l="T12" t="T13" r="T14" b="T15"/>
            <a:pathLst>
              <a:path w="816" h="336">
                <a:moveTo>
                  <a:pt x="0" y="0"/>
                </a:moveTo>
                <a:lnTo>
                  <a:pt x="816" y="0"/>
                </a:lnTo>
                <a:lnTo>
                  <a:pt x="816" y="336"/>
                </a:lnTo>
                <a:lnTo>
                  <a:pt x="0" y="336"/>
                </a:lnTo>
              </a:path>
            </a:pathLst>
          </a:custGeom>
          <a:noFill/>
          <a:ln w="19050">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3" name="Line 14"/>
          <p:cNvSpPr>
            <a:spLocks noChangeShapeType="1"/>
          </p:cNvSpPr>
          <p:nvPr/>
        </p:nvSpPr>
        <p:spPr bwMode="auto">
          <a:xfrm>
            <a:off x="2388884"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4" name="Line 15"/>
          <p:cNvSpPr>
            <a:spLocks noChangeShapeType="1"/>
          </p:cNvSpPr>
          <p:nvPr/>
        </p:nvSpPr>
        <p:spPr bwMode="auto">
          <a:xfrm>
            <a:off x="2547193"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5" name="Line 16"/>
          <p:cNvSpPr>
            <a:spLocks noChangeShapeType="1"/>
          </p:cNvSpPr>
          <p:nvPr/>
        </p:nvSpPr>
        <p:spPr bwMode="auto">
          <a:xfrm>
            <a:off x="2707084"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6" name="Line 17"/>
          <p:cNvSpPr>
            <a:spLocks noChangeShapeType="1"/>
          </p:cNvSpPr>
          <p:nvPr/>
        </p:nvSpPr>
        <p:spPr bwMode="auto">
          <a:xfrm>
            <a:off x="2866977"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7" name="Line 18"/>
          <p:cNvSpPr>
            <a:spLocks noChangeShapeType="1"/>
          </p:cNvSpPr>
          <p:nvPr/>
        </p:nvSpPr>
        <p:spPr bwMode="auto">
          <a:xfrm>
            <a:off x="3023702"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8" name="Line 19"/>
          <p:cNvSpPr>
            <a:spLocks noChangeShapeType="1"/>
          </p:cNvSpPr>
          <p:nvPr/>
        </p:nvSpPr>
        <p:spPr bwMode="auto">
          <a:xfrm>
            <a:off x="3183595" y="4775510"/>
            <a:ext cx="0" cy="685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211989" name="Text Box 20"/>
          <p:cNvSpPr txBox="1">
            <a:spLocks noChangeArrowheads="1"/>
          </p:cNvSpPr>
          <p:nvPr/>
        </p:nvSpPr>
        <p:spPr bwMode="auto">
          <a:xfrm>
            <a:off x="1974114" y="4031951"/>
            <a:ext cx="1466329" cy="676739"/>
          </a:xfrm>
          <a:prstGeom prst="rect">
            <a:avLst/>
          </a:prstGeom>
          <a:noFill/>
          <a:ln w="9525">
            <a:noFill/>
            <a:miter lim="800000"/>
          </a:ln>
        </p:spPr>
        <p:txBody>
          <a:bodyPr wrap="none" lIns="91074" tIns="45537" rIns="91074" bIns="45537">
            <a:spAutoFit/>
          </a:bodyPr>
          <a:lstStyle/>
          <a:p>
            <a:pPr>
              <a:lnSpc>
                <a:spcPct val="95000"/>
              </a:lnSpc>
            </a:pPr>
            <a:r>
              <a:rPr kumimoji="1" lang="zh-CN" altLang="en-US" sz="2000" dirty="0">
                <a:solidFill>
                  <a:srgbClr val="333399"/>
                </a:solidFill>
                <a:latin typeface="Arial" panose="020B0604020202020204" pitchFamily="34" charset="0"/>
                <a:ea typeface="黑体" panose="02010609060101010101" pitchFamily="2" charset="-122"/>
              </a:rPr>
              <a:t>网络层处理</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5000"/>
              </a:lnSpc>
            </a:pPr>
            <a:r>
              <a:rPr kumimoji="1" lang="zh-CN" altLang="en-US" sz="2000" dirty="0">
                <a:solidFill>
                  <a:srgbClr val="333399"/>
                </a:solidFill>
                <a:latin typeface="Arial" panose="020B0604020202020204" pitchFamily="34" charset="0"/>
                <a:ea typeface="黑体" panose="02010609060101010101" pitchFamily="2" charset="-122"/>
              </a:rPr>
              <a:t>  分组排队 </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1990" name="Text Box 21"/>
          <p:cNvSpPr txBox="1">
            <a:spLocks noChangeArrowheads="1"/>
          </p:cNvSpPr>
          <p:nvPr/>
        </p:nvSpPr>
        <p:spPr bwMode="auto">
          <a:xfrm>
            <a:off x="3554038" y="3228402"/>
            <a:ext cx="2120354"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输出端口的处理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1991" name="Text Box 22"/>
          <p:cNvSpPr txBox="1">
            <a:spLocks noChangeArrowheads="1"/>
          </p:cNvSpPr>
          <p:nvPr/>
        </p:nvSpPr>
        <p:spPr bwMode="auto">
          <a:xfrm>
            <a:off x="8186160" y="3840931"/>
            <a:ext cx="440407" cy="2030956"/>
          </a:xfrm>
          <a:prstGeom prst="rect">
            <a:avLst/>
          </a:prstGeom>
          <a:noFill/>
          <a:ln w="9525">
            <a:noFill/>
            <a:miter lim="800000"/>
          </a:ln>
        </p:spPr>
        <p:txBody>
          <a:bodyPr wrap="none" lIns="91074" tIns="45537" rIns="91074" bIns="45537">
            <a:spAutoFit/>
          </a:bodyPr>
          <a:lstStyle/>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向</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线</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路</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发</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送</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分</a:t>
            </a:r>
            <a:endParaRPr kumimoji="1"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kumimoji="1" lang="zh-CN" altLang="en-US" sz="2000" dirty="0">
                <a:solidFill>
                  <a:srgbClr val="333399"/>
                </a:solidFill>
                <a:latin typeface="Arial" panose="020B0604020202020204" pitchFamily="34" charset="0"/>
                <a:ea typeface="黑体" panose="02010609060101010101" pitchFamily="2" charset="-122"/>
              </a:rPr>
              <a:t>组</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1992" name="Text Box 23"/>
          <p:cNvSpPr txBox="1">
            <a:spLocks noChangeArrowheads="1"/>
          </p:cNvSpPr>
          <p:nvPr/>
        </p:nvSpPr>
        <p:spPr bwMode="auto">
          <a:xfrm>
            <a:off x="2143504" y="5454342"/>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缓存管理</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11993" name="Text Box 24"/>
          <p:cNvSpPr txBox="1">
            <a:spLocks noChangeArrowheads="1"/>
          </p:cNvSpPr>
          <p:nvPr/>
        </p:nvSpPr>
        <p:spPr bwMode="auto">
          <a:xfrm>
            <a:off x="394190" y="4333479"/>
            <a:ext cx="440407" cy="132307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交</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换</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结</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构</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26" name="灯片编号占位符 2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ea typeface="黑体" panose="02010609060101010101" pitchFamily="2" charset="-122"/>
              </a:rPr>
              <a:t>交换结构</a:t>
            </a:r>
            <a:endParaRPr lang="zh-CN" altLang="en-US" sz="4000"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grpSp>
        <p:nvGrpSpPr>
          <p:cNvPr id="6" name="Group 30"/>
          <p:cNvGrpSpPr/>
          <p:nvPr/>
        </p:nvGrpSpPr>
        <p:grpSpPr bwMode="auto">
          <a:xfrm>
            <a:off x="742950" y="3187700"/>
            <a:ext cx="890588" cy="215900"/>
            <a:chOff x="876" y="2800"/>
            <a:chExt cx="642" cy="175"/>
          </a:xfrm>
        </p:grpSpPr>
        <p:sp>
          <p:nvSpPr>
            <p:cNvPr id="7"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 name="Line 11"/>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45"/>
          <p:cNvGrpSpPr/>
          <p:nvPr/>
        </p:nvGrpSpPr>
        <p:grpSpPr bwMode="auto">
          <a:xfrm>
            <a:off x="719138" y="3582988"/>
            <a:ext cx="890587" cy="215900"/>
            <a:chOff x="876" y="2800"/>
            <a:chExt cx="642" cy="175"/>
          </a:xfrm>
        </p:grpSpPr>
        <p:sp>
          <p:nvSpPr>
            <p:cNvPr id="13"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4"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 name="Line 50"/>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51"/>
          <p:cNvGrpSpPr/>
          <p:nvPr/>
        </p:nvGrpSpPr>
        <p:grpSpPr bwMode="auto">
          <a:xfrm>
            <a:off x="714375" y="4010025"/>
            <a:ext cx="890588" cy="215900"/>
            <a:chOff x="876" y="2800"/>
            <a:chExt cx="642" cy="175"/>
          </a:xfrm>
        </p:grpSpPr>
        <p:sp>
          <p:nvSpPr>
            <p:cNvPr id="19"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0"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3" name="Line 56"/>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4" name="Rectangle 57"/>
          <p:cNvSpPr>
            <a:spLocks noChangeArrowheads="1"/>
          </p:cNvSpPr>
          <p:nvPr/>
        </p:nvSpPr>
        <p:spPr bwMode="auto">
          <a:xfrm>
            <a:off x="1601788" y="3105150"/>
            <a:ext cx="704850" cy="1176338"/>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5" name="Group 64"/>
          <p:cNvGrpSpPr/>
          <p:nvPr/>
        </p:nvGrpSpPr>
        <p:grpSpPr bwMode="auto">
          <a:xfrm>
            <a:off x="2311400" y="3186113"/>
            <a:ext cx="890588" cy="215900"/>
            <a:chOff x="455" y="3463"/>
            <a:chExt cx="561" cy="136"/>
          </a:xfrm>
        </p:grpSpPr>
        <p:sp>
          <p:nvSpPr>
            <p:cNvPr id="26"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7"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8"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9"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0" name="Line 63"/>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 name="Group 65"/>
          <p:cNvGrpSpPr/>
          <p:nvPr/>
        </p:nvGrpSpPr>
        <p:grpSpPr bwMode="auto">
          <a:xfrm>
            <a:off x="2316163" y="3578225"/>
            <a:ext cx="890587" cy="215900"/>
            <a:chOff x="455" y="3463"/>
            <a:chExt cx="561" cy="136"/>
          </a:xfrm>
        </p:grpSpPr>
        <p:sp>
          <p:nvSpPr>
            <p:cNvPr id="32"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3"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4"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5"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6" name="Line 70"/>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 name="Group 71"/>
          <p:cNvGrpSpPr/>
          <p:nvPr/>
        </p:nvGrpSpPr>
        <p:grpSpPr bwMode="auto">
          <a:xfrm>
            <a:off x="2311400" y="4005263"/>
            <a:ext cx="890588" cy="215900"/>
            <a:chOff x="455" y="3463"/>
            <a:chExt cx="561" cy="136"/>
          </a:xfrm>
        </p:grpSpPr>
        <p:sp>
          <p:nvSpPr>
            <p:cNvPr id="38"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9"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0"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1"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2" name="Line 76"/>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3" name="Text Box 78"/>
          <p:cNvSpPr txBox="1">
            <a:spLocks noChangeArrowheads="1"/>
          </p:cNvSpPr>
          <p:nvPr/>
        </p:nvSpPr>
        <p:spPr bwMode="auto">
          <a:xfrm>
            <a:off x="1435100" y="44910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dirty="0"/>
              <a:t>存储器</a:t>
            </a:r>
            <a:endParaRPr lang="en-US" altLang="zh-CN" dirty="0"/>
          </a:p>
        </p:txBody>
      </p:sp>
      <p:sp>
        <p:nvSpPr>
          <p:cNvPr id="44" name="Text Box 79"/>
          <p:cNvSpPr txBox="1">
            <a:spLocks noChangeArrowheads="1"/>
          </p:cNvSpPr>
          <p:nvPr/>
        </p:nvSpPr>
        <p:spPr bwMode="auto">
          <a:xfrm>
            <a:off x="1533525" y="3422650"/>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memory</a:t>
            </a:r>
            <a:endParaRPr lang="en-US" altLang="zh-CN" sz="1400"/>
          </a:p>
        </p:txBody>
      </p:sp>
      <p:grpSp>
        <p:nvGrpSpPr>
          <p:cNvPr id="45" name="Group 80"/>
          <p:cNvGrpSpPr/>
          <p:nvPr/>
        </p:nvGrpSpPr>
        <p:grpSpPr bwMode="auto">
          <a:xfrm>
            <a:off x="3648075" y="3171825"/>
            <a:ext cx="890588" cy="215900"/>
            <a:chOff x="876" y="2800"/>
            <a:chExt cx="642" cy="175"/>
          </a:xfrm>
        </p:grpSpPr>
        <p:sp>
          <p:nvSpPr>
            <p:cNvPr id="46"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7"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8"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9"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0" name="Line 85"/>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86"/>
          <p:cNvGrpSpPr/>
          <p:nvPr/>
        </p:nvGrpSpPr>
        <p:grpSpPr bwMode="auto">
          <a:xfrm>
            <a:off x="3646488" y="3567113"/>
            <a:ext cx="890587" cy="215900"/>
            <a:chOff x="876" y="2800"/>
            <a:chExt cx="642" cy="175"/>
          </a:xfrm>
        </p:grpSpPr>
        <p:sp>
          <p:nvSpPr>
            <p:cNvPr id="52"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3"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4"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5"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6" name="Line 91"/>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7" name="Group 92"/>
          <p:cNvGrpSpPr/>
          <p:nvPr/>
        </p:nvGrpSpPr>
        <p:grpSpPr bwMode="auto">
          <a:xfrm>
            <a:off x="3641725" y="3994150"/>
            <a:ext cx="890588" cy="215900"/>
            <a:chOff x="876" y="2800"/>
            <a:chExt cx="642" cy="175"/>
          </a:xfrm>
        </p:grpSpPr>
        <p:sp>
          <p:nvSpPr>
            <p:cNvPr id="58"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9"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0"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1"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2" name="Line 97"/>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3" name="Line 98"/>
          <p:cNvSpPr>
            <a:spLocks noChangeShapeType="1"/>
          </p:cNvSpPr>
          <p:nvPr/>
        </p:nvSpPr>
        <p:spPr bwMode="auto">
          <a:xfrm>
            <a:off x="4549775" y="3175000"/>
            <a:ext cx="0" cy="1003300"/>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64" name="Group 99"/>
          <p:cNvGrpSpPr/>
          <p:nvPr/>
        </p:nvGrpSpPr>
        <p:grpSpPr bwMode="auto">
          <a:xfrm>
            <a:off x="4603750" y="3159125"/>
            <a:ext cx="890588" cy="215900"/>
            <a:chOff x="455" y="3463"/>
            <a:chExt cx="561" cy="136"/>
          </a:xfrm>
        </p:grpSpPr>
        <p:sp>
          <p:nvSpPr>
            <p:cNvPr id="65"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6"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7"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8"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9" name="Line 104"/>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0" name="Group 105"/>
          <p:cNvGrpSpPr/>
          <p:nvPr/>
        </p:nvGrpSpPr>
        <p:grpSpPr bwMode="auto">
          <a:xfrm>
            <a:off x="4608513" y="3551238"/>
            <a:ext cx="890587" cy="215900"/>
            <a:chOff x="455" y="3463"/>
            <a:chExt cx="561" cy="136"/>
          </a:xfrm>
        </p:grpSpPr>
        <p:sp>
          <p:nvSpPr>
            <p:cNvPr id="71"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2"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3"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4"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5" name="Line 110"/>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6" name="Group 111"/>
          <p:cNvGrpSpPr/>
          <p:nvPr/>
        </p:nvGrpSpPr>
        <p:grpSpPr bwMode="auto">
          <a:xfrm>
            <a:off x="4603750" y="3978275"/>
            <a:ext cx="890588" cy="215900"/>
            <a:chOff x="455" y="3463"/>
            <a:chExt cx="561" cy="136"/>
          </a:xfrm>
        </p:grpSpPr>
        <p:sp>
          <p:nvSpPr>
            <p:cNvPr id="77"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8"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9"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0"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1" name="Line 116"/>
            <p:cNvSpPr>
              <a:spLocks noChangeShapeType="1"/>
            </p:cNvSpPr>
            <p:nvPr/>
          </p:nvSpPr>
          <p:spPr bwMode="auto">
            <a:xfrm flipV="1">
              <a:off x="455" y="3527"/>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2" name="Text Box 117"/>
          <p:cNvSpPr txBox="1">
            <a:spLocks noChangeArrowheads="1"/>
          </p:cNvSpPr>
          <p:nvPr/>
        </p:nvSpPr>
        <p:spPr bwMode="auto">
          <a:xfrm>
            <a:off x="4286250" y="448786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dirty="0" smtClean="0"/>
              <a:t>总线</a:t>
            </a:r>
            <a:endParaRPr lang="en-US" altLang="zh-CN" dirty="0"/>
          </a:p>
        </p:txBody>
      </p:sp>
      <p:grpSp>
        <p:nvGrpSpPr>
          <p:cNvPr id="83" name="Group 118"/>
          <p:cNvGrpSpPr/>
          <p:nvPr/>
        </p:nvGrpSpPr>
        <p:grpSpPr bwMode="auto">
          <a:xfrm>
            <a:off x="6091238" y="3138488"/>
            <a:ext cx="890587" cy="215900"/>
            <a:chOff x="876" y="2800"/>
            <a:chExt cx="642" cy="175"/>
          </a:xfrm>
        </p:grpSpPr>
        <p:sp>
          <p:nvSpPr>
            <p:cNvPr id="84"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5"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6"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7"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8" name="Line 123"/>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124"/>
          <p:cNvGrpSpPr/>
          <p:nvPr/>
        </p:nvGrpSpPr>
        <p:grpSpPr bwMode="auto">
          <a:xfrm>
            <a:off x="6067425" y="3533775"/>
            <a:ext cx="890588" cy="215900"/>
            <a:chOff x="876" y="2800"/>
            <a:chExt cx="642" cy="175"/>
          </a:xfrm>
        </p:grpSpPr>
        <p:sp>
          <p:nvSpPr>
            <p:cNvPr id="90"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1"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3"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4" name="Line 129"/>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5" name="Group 130"/>
          <p:cNvGrpSpPr/>
          <p:nvPr/>
        </p:nvGrpSpPr>
        <p:grpSpPr bwMode="auto">
          <a:xfrm>
            <a:off x="6062663" y="3960813"/>
            <a:ext cx="890587" cy="215900"/>
            <a:chOff x="876" y="2800"/>
            <a:chExt cx="642" cy="175"/>
          </a:xfrm>
        </p:grpSpPr>
        <p:sp>
          <p:nvSpPr>
            <p:cNvPr id="96"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7"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8"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9"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0" name="Line 135"/>
            <p:cNvSpPr>
              <a:spLocks noChangeShapeType="1"/>
            </p:cNvSpPr>
            <p:nvPr/>
          </p:nvSpPr>
          <p:spPr bwMode="auto">
            <a:xfrm flipV="1">
              <a:off x="876" y="2882"/>
              <a:ext cx="642" cy="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1" name="Group 154"/>
          <p:cNvGrpSpPr/>
          <p:nvPr/>
        </p:nvGrpSpPr>
        <p:grpSpPr bwMode="auto">
          <a:xfrm rot="5400000">
            <a:off x="7186613" y="4157663"/>
            <a:ext cx="895350" cy="1035050"/>
            <a:chOff x="2954" y="2776"/>
            <a:chExt cx="564" cy="652"/>
          </a:xfrm>
        </p:grpSpPr>
        <p:grpSp>
          <p:nvGrpSpPr>
            <p:cNvPr id="102" name="Group 136"/>
            <p:cNvGrpSpPr/>
            <p:nvPr/>
          </p:nvGrpSpPr>
          <p:grpSpPr bwMode="auto">
            <a:xfrm>
              <a:off x="2954" y="2776"/>
              <a:ext cx="561" cy="136"/>
              <a:chOff x="455" y="3463"/>
              <a:chExt cx="561" cy="136"/>
            </a:xfrm>
          </p:grpSpPr>
          <p:sp>
            <p:nvSpPr>
              <p:cNvPr id="115"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6" name="Rectangle 138"/>
              <p:cNvSpPr>
                <a:spLocks noChangeArrowheads="1"/>
              </p:cNvSpPr>
              <p:nvPr/>
            </p:nvSpPr>
            <p:spPr bwMode="auto">
              <a:xfrm>
                <a:off x="769" y="3506"/>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7"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8" name="Rectangle 140"/>
              <p:cNvSpPr>
                <a:spLocks noChangeArrowheads="1"/>
              </p:cNvSpPr>
              <p:nvPr/>
            </p:nvSpPr>
            <p:spPr bwMode="auto">
              <a:xfrm>
                <a:off x="515" y="3486"/>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9" name="Line 141"/>
              <p:cNvSpPr>
                <a:spLocks noChangeShapeType="1"/>
              </p:cNvSpPr>
              <p:nvPr/>
            </p:nvSpPr>
            <p:spPr bwMode="auto">
              <a:xfrm flipV="1">
                <a:off x="453" y="3529"/>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3" name="Group 142"/>
            <p:cNvGrpSpPr/>
            <p:nvPr/>
          </p:nvGrpSpPr>
          <p:grpSpPr bwMode="auto">
            <a:xfrm>
              <a:off x="2957" y="3023"/>
              <a:ext cx="561" cy="136"/>
              <a:chOff x="455" y="3463"/>
              <a:chExt cx="561" cy="136"/>
            </a:xfrm>
          </p:grpSpPr>
          <p:sp>
            <p:nvSpPr>
              <p:cNvPr id="110"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1" name="Rectangle 144"/>
              <p:cNvSpPr>
                <a:spLocks noChangeArrowheads="1"/>
              </p:cNvSpPr>
              <p:nvPr/>
            </p:nvSpPr>
            <p:spPr bwMode="auto">
              <a:xfrm>
                <a:off x="769" y="3506"/>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2"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3" name="Rectangle 146"/>
              <p:cNvSpPr>
                <a:spLocks noChangeArrowheads="1"/>
              </p:cNvSpPr>
              <p:nvPr/>
            </p:nvSpPr>
            <p:spPr bwMode="auto">
              <a:xfrm>
                <a:off x="515" y="3486"/>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4" name="Line 147"/>
              <p:cNvSpPr>
                <a:spLocks noChangeShapeType="1"/>
              </p:cNvSpPr>
              <p:nvPr/>
            </p:nvSpPr>
            <p:spPr bwMode="auto">
              <a:xfrm flipV="1">
                <a:off x="453" y="3529"/>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4" name="Group 148"/>
            <p:cNvGrpSpPr/>
            <p:nvPr/>
          </p:nvGrpSpPr>
          <p:grpSpPr bwMode="auto">
            <a:xfrm>
              <a:off x="2954" y="3292"/>
              <a:ext cx="561" cy="136"/>
              <a:chOff x="455" y="3463"/>
              <a:chExt cx="561" cy="136"/>
            </a:xfrm>
          </p:grpSpPr>
          <p:sp>
            <p:nvSpPr>
              <p:cNvPr id="105"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6" name="Rectangle 150"/>
              <p:cNvSpPr>
                <a:spLocks noChangeArrowheads="1"/>
              </p:cNvSpPr>
              <p:nvPr/>
            </p:nvSpPr>
            <p:spPr bwMode="auto">
              <a:xfrm>
                <a:off x="769" y="3506"/>
                <a:ext cx="132" cy="61"/>
              </a:xfrm>
              <a:prstGeom prst="rect">
                <a:avLst/>
              </a:prstGeom>
              <a:solidFill>
                <a:schemeClr val="bg1"/>
              </a:solidFill>
              <a:ln w="19050">
                <a:solidFill>
                  <a:srgbClr val="0066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7"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8" name="Rectangle 152"/>
              <p:cNvSpPr>
                <a:spLocks noChangeArrowheads="1"/>
              </p:cNvSpPr>
              <p:nvPr/>
            </p:nvSpPr>
            <p:spPr bwMode="auto">
              <a:xfrm>
                <a:off x="515" y="3486"/>
                <a:ext cx="108" cy="105"/>
              </a:xfrm>
              <a:prstGeom prst="rect">
                <a:avLst/>
              </a:prstGeom>
              <a:solidFill>
                <a:schemeClr val="bg1"/>
              </a:solidFill>
              <a:ln w="19050">
                <a:solidFill>
                  <a:srgbClr val="FF0000"/>
                </a:solidFill>
                <a:miter lim="800000"/>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9" name="Line 153"/>
              <p:cNvSpPr>
                <a:spLocks noChangeShapeType="1"/>
              </p:cNvSpPr>
              <p:nvPr/>
            </p:nvSpPr>
            <p:spPr bwMode="auto">
              <a:xfrm flipV="1">
                <a:off x="453" y="3529"/>
                <a:ext cx="561" cy="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20" name="Line 155"/>
          <p:cNvSpPr>
            <a:spLocks noChangeShapeType="1"/>
          </p:cNvSpPr>
          <p:nvPr/>
        </p:nvSpPr>
        <p:spPr bwMode="auto">
          <a:xfrm>
            <a:off x="6981825" y="3244850"/>
            <a:ext cx="10636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1" name="Line 156"/>
          <p:cNvSpPr>
            <a:spLocks noChangeShapeType="1"/>
          </p:cNvSpPr>
          <p:nvPr/>
        </p:nvSpPr>
        <p:spPr bwMode="auto">
          <a:xfrm flipV="1">
            <a:off x="6943725" y="3632200"/>
            <a:ext cx="1111250" cy="317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2" name="Line 157"/>
          <p:cNvSpPr>
            <a:spLocks noChangeShapeType="1"/>
          </p:cNvSpPr>
          <p:nvPr/>
        </p:nvSpPr>
        <p:spPr bwMode="auto">
          <a:xfrm>
            <a:off x="6943725" y="4064000"/>
            <a:ext cx="11017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3" name="Line 158"/>
          <p:cNvSpPr>
            <a:spLocks noChangeShapeType="1"/>
          </p:cNvSpPr>
          <p:nvPr/>
        </p:nvSpPr>
        <p:spPr bwMode="auto">
          <a:xfrm flipV="1">
            <a:off x="7226300" y="3244850"/>
            <a:ext cx="0" cy="9779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 name="Line 159"/>
          <p:cNvSpPr>
            <a:spLocks noChangeShapeType="1"/>
          </p:cNvSpPr>
          <p:nvPr/>
        </p:nvSpPr>
        <p:spPr bwMode="auto">
          <a:xfrm flipV="1">
            <a:off x="7648575" y="3244850"/>
            <a:ext cx="0" cy="9779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 name="Line 160"/>
          <p:cNvSpPr>
            <a:spLocks noChangeShapeType="1"/>
          </p:cNvSpPr>
          <p:nvPr/>
        </p:nvSpPr>
        <p:spPr bwMode="auto">
          <a:xfrm flipV="1">
            <a:off x="8045450" y="3235325"/>
            <a:ext cx="0" cy="9779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6" name="Oval 161"/>
          <p:cNvSpPr>
            <a:spLocks noChangeArrowheads="1"/>
          </p:cNvSpPr>
          <p:nvPr/>
        </p:nvSpPr>
        <p:spPr bwMode="auto">
          <a:xfrm>
            <a:off x="7185025" y="3206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7" name="Oval 162"/>
          <p:cNvSpPr>
            <a:spLocks noChangeArrowheads="1"/>
          </p:cNvSpPr>
          <p:nvPr/>
        </p:nvSpPr>
        <p:spPr bwMode="auto">
          <a:xfrm>
            <a:off x="7185025" y="35909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8" name="Oval 163"/>
          <p:cNvSpPr>
            <a:spLocks noChangeArrowheads="1"/>
          </p:cNvSpPr>
          <p:nvPr/>
        </p:nvSpPr>
        <p:spPr bwMode="auto">
          <a:xfrm>
            <a:off x="7178675" y="40163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9" name="Oval 164"/>
          <p:cNvSpPr>
            <a:spLocks noChangeArrowheads="1"/>
          </p:cNvSpPr>
          <p:nvPr/>
        </p:nvSpPr>
        <p:spPr bwMode="auto">
          <a:xfrm>
            <a:off x="7610475" y="3206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0" name="Oval 165"/>
          <p:cNvSpPr>
            <a:spLocks noChangeArrowheads="1"/>
          </p:cNvSpPr>
          <p:nvPr/>
        </p:nvSpPr>
        <p:spPr bwMode="auto">
          <a:xfrm>
            <a:off x="7610475" y="35909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1" name="Oval 166"/>
          <p:cNvSpPr>
            <a:spLocks noChangeArrowheads="1"/>
          </p:cNvSpPr>
          <p:nvPr/>
        </p:nvSpPr>
        <p:spPr bwMode="auto">
          <a:xfrm>
            <a:off x="7604125" y="40163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2" name="Oval 167"/>
          <p:cNvSpPr>
            <a:spLocks noChangeArrowheads="1"/>
          </p:cNvSpPr>
          <p:nvPr/>
        </p:nvSpPr>
        <p:spPr bwMode="auto">
          <a:xfrm>
            <a:off x="8001000" y="3206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3" name="Oval 168"/>
          <p:cNvSpPr>
            <a:spLocks noChangeArrowheads="1"/>
          </p:cNvSpPr>
          <p:nvPr/>
        </p:nvSpPr>
        <p:spPr bwMode="auto">
          <a:xfrm>
            <a:off x="8001000" y="35909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4" name="Oval 169"/>
          <p:cNvSpPr>
            <a:spLocks noChangeArrowheads="1"/>
          </p:cNvSpPr>
          <p:nvPr/>
        </p:nvSpPr>
        <p:spPr bwMode="auto">
          <a:xfrm>
            <a:off x="7994650" y="40163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5" name="Text Box 170"/>
          <p:cNvSpPr txBox="1">
            <a:spLocks noChangeArrowheads="1"/>
          </p:cNvSpPr>
          <p:nvPr/>
        </p:nvSpPr>
        <p:spPr bwMode="auto">
          <a:xfrm>
            <a:off x="5899150" y="449421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dirty="0" smtClean="0"/>
              <a:t>互连网络</a:t>
            </a:r>
            <a:endParaRPr lang="en-US" altLang="zh-CN" dirty="0"/>
          </a:p>
        </p:txBody>
      </p:sp>
      <p:sp>
        <p:nvSpPr>
          <p:cNvPr id="136" name="Freeform 171"/>
          <p:cNvSpPr/>
          <p:nvPr/>
        </p:nvSpPr>
        <p:spPr bwMode="auto">
          <a:xfrm>
            <a:off x="590550" y="3230563"/>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 name="Freeform 172"/>
          <p:cNvSpPr/>
          <p:nvPr/>
        </p:nvSpPr>
        <p:spPr bwMode="auto">
          <a:xfrm>
            <a:off x="3641725" y="320040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8" name="Freeform 173"/>
          <p:cNvSpPr/>
          <p:nvPr/>
        </p:nvSpPr>
        <p:spPr bwMode="auto">
          <a:xfrm>
            <a:off x="6038850" y="3190875"/>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9" name="Rectangle 4"/>
          <p:cNvSpPr txBox="1">
            <a:spLocks noChangeArrowheads="1"/>
          </p:cNvSpPr>
          <p:nvPr/>
        </p:nvSpPr>
        <p:spPr>
          <a:xfrm>
            <a:off x="717550" y="1470025"/>
            <a:ext cx="7772400" cy="10424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defRPr/>
            </a:pPr>
            <a:r>
              <a:rPr lang="zh-CN" altLang="en-US" sz="2400" dirty="0" smtClean="0">
                <a:latin typeface="微软雅黑" panose="020B0503020204020204" pitchFamily="34" charset="-122"/>
                <a:ea typeface="微软雅黑" panose="020B0503020204020204" pitchFamily="34" charset="-122"/>
              </a:rPr>
              <a:t>将分组从一个输入端口转移到正确的输出端口</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defRPr/>
            </a:pPr>
            <a:r>
              <a:rPr lang="zh-CN" altLang="en-US" sz="2400" dirty="0" smtClean="0">
                <a:latin typeface="微软雅黑" panose="020B0503020204020204" pitchFamily="34" charset="-122"/>
                <a:ea typeface="微软雅黑" panose="020B0503020204020204" pitchFamily="34" charset="-122"/>
              </a:rPr>
              <a:t>三种常用的交换结构</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smtClean="0">
              <a:ea typeface="黑体" panose="02010609060101010101" pitchFamily="2" charset="-122"/>
            </a:endParaRPr>
          </a:p>
        </p:txBody>
      </p:sp>
      <p:sp>
        <p:nvSpPr>
          <p:cNvPr id="212995" name="Rectangle 2"/>
          <p:cNvSpPr>
            <a:spLocks noGrp="1" noChangeArrowheads="1"/>
          </p:cNvSpPr>
          <p:nvPr>
            <p:ph type="title"/>
          </p:nvPr>
        </p:nvSpPr>
        <p:spPr>
          <a:xfrm>
            <a:off x="1097082" y="926686"/>
            <a:ext cx="6837366" cy="764081"/>
          </a:xfrm>
        </p:spPr>
        <p:txBody>
          <a:bodyPr/>
          <a:lstStyle/>
          <a:p>
            <a:pPr algn="ctr" eaLnBrk="1" hangingPunct="1"/>
            <a:r>
              <a:rPr lang="zh-CN" altLang="en-US" dirty="0" smtClean="0">
                <a:ea typeface="黑体" panose="02010609060101010101" pitchFamily="2" charset="-122"/>
              </a:rPr>
              <a:t>分组丢弃 </a:t>
            </a:r>
            <a:endParaRPr lang="zh-CN" altLang="en-US" dirty="0" smtClean="0">
              <a:ea typeface="黑体" panose="02010609060101010101" pitchFamily="2" charset="-122"/>
            </a:endParaRPr>
          </a:p>
        </p:txBody>
      </p:sp>
      <p:sp>
        <p:nvSpPr>
          <p:cNvPr id="962563" name="Rectangle 3"/>
          <p:cNvSpPr>
            <a:spLocks noGrp="1" noChangeArrowheads="1"/>
          </p:cNvSpPr>
          <p:nvPr>
            <p:ph type="body" idx="1"/>
          </p:nvPr>
        </p:nvSpPr>
        <p:spPr>
          <a:xfrm>
            <a:off x="968851" y="1834427"/>
            <a:ext cx="7826798" cy="4090123"/>
          </a:xfrm>
        </p:spPr>
        <p:txBody>
          <a:bodyPr>
            <a:normAutofit/>
          </a:bodyPr>
          <a:lstStyle/>
          <a:p>
            <a:pPr eaLnBrk="1" hangingPunct="1">
              <a:lnSpc>
                <a:spcPct val="150000"/>
              </a:lnSpc>
            </a:pPr>
            <a:r>
              <a:rPr lang="zh-CN" altLang="en-US" sz="2400" dirty="0" smtClean="0">
                <a:latin typeface="微软雅黑" panose="020B0503020204020204" pitchFamily="34" charset="-122"/>
                <a:ea typeface="微软雅黑" panose="020B0503020204020204" pitchFamily="34" charset="-122"/>
              </a:rPr>
              <a:t>若路由器处理分组的速率赶不上分组进入队列的速率，则队列的存储空间最终必定减少到零，这就使后面再进入队列的分组由于没有存储空间而只能被丢弃。</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pPr>
            <a:r>
              <a:rPr lang="zh-CN" altLang="en-US" sz="2400" dirty="0" smtClean="0">
                <a:latin typeface="微软雅黑" panose="020B0503020204020204" pitchFamily="34" charset="-122"/>
                <a:ea typeface="微软雅黑" panose="020B0503020204020204" pitchFamily="34" charset="-122"/>
              </a:rPr>
              <a:t>路由器中的输入或输出队列产生溢出是造成分组丢失的重要原因。  </a:t>
            </a:r>
            <a:endParaRPr lang="zh-CN" altLang="en-US" sz="2400" dirty="0" smtClean="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68300" y="819150"/>
            <a:ext cx="4866717" cy="469359"/>
          </a:xfrm>
          <a:prstGeom prst="rect">
            <a:avLst/>
          </a:prstGeom>
          <a:noFill/>
        </p:spPr>
        <p:txBody>
          <a:bodyPr wrap="none" lIns="0" tIns="0" rIns="0" rtlCol="0">
            <a:spAutoFit/>
          </a:bodyPr>
          <a:lstStyle/>
          <a:p>
            <a:pPr defTabSz="0">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.7</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Internet的路由选择协议</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3" name="Rectangle 2"/>
          <p:cNvSpPr txBox="1">
            <a:spLocks noChangeArrowheads="1"/>
          </p:cNvSpPr>
          <p:nvPr/>
        </p:nvSpPr>
        <p:spPr>
          <a:xfrm>
            <a:off x="-927100" y="819150"/>
            <a:ext cx="8094340" cy="14539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endParaRPr>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
        <p:nvSpPr>
          <p:cNvPr id="9" name="TextBox 8"/>
          <p:cNvSpPr txBox="1"/>
          <p:nvPr/>
        </p:nvSpPr>
        <p:spPr>
          <a:xfrm>
            <a:off x="825500" y="1581150"/>
            <a:ext cx="7239000" cy="4678204"/>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路由算法分类</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全局性还是分步式</a:t>
            </a:r>
            <a:endParaRPr lang="en-US" altLang="zh-CN" sz="2000" dirty="0" smtClean="0">
              <a:latin typeface="微软雅黑" panose="020B0503020204020204" pitchFamily="34" charset="-122"/>
              <a:ea typeface="微软雅黑" panose="020B0503020204020204" pitchFamily="34" charset="-122"/>
            </a:endParaRPr>
          </a:p>
          <a:p>
            <a:pPr lvl="1" indent="457200">
              <a:buFont typeface="Times New Roman" panose="02020603050405020304" pitchFamily="18" charset="0"/>
              <a:buChar char="–"/>
            </a:pPr>
            <a:r>
              <a:rPr lang="zh-CN" altLang="en-US" sz="2000" dirty="0" smtClean="0">
                <a:latin typeface="微软雅黑" panose="020B0503020204020204" pitchFamily="34" charset="-122"/>
                <a:ea typeface="微软雅黑" panose="020B0503020204020204" pitchFamily="34" charset="-122"/>
              </a:rPr>
              <a:t>全局路由算法：用完整的、全局性的网络知识来计算从源到目的之间的最低费用路径。算法以所有节点之间的连通性及所有链路的费用为输入。</a:t>
            </a:r>
            <a:endParaRPr lang="en-US" altLang="zh-CN" sz="2000" dirty="0" smtClean="0">
              <a:latin typeface="微软雅黑" panose="020B0503020204020204" pitchFamily="34" charset="-122"/>
              <a:ea typeface="微软雅黑" panose="020B0503020204020204" pitchFamily="34" charset="-122"/>
            </a:endParaRPr>
          </a:p>
          <a:p>
            <a:pPr lvl="1" indent="457200">
              <a:buFont typeface="Times New Roman" panose="02020603050405020304" pitchFamily="18" charset="0"/>
              <a:buChar char="–"/>
            </a:pPr>
            <a:r>
              <a:rPr lang="zh-CN" altLang="en-US" sz="2000" dirty="0" smtClean="0">
                <a:latin typeface="微软雅黑" panose="020B0503020204020204" pitchFamily="34" charset="-122"/>
                <a:ea typeface="微软雅黑" panose="020B0503020204020204" pitchFamily="34" charset="-122"/>
              </a:rPr>
              <a:t>分布式路由算法：以迭代的、分布式的方式计算出最低费用路径。没有节点拥有关于所有网络链路费用的完整信息，每个节点仅有与其直接相连链路的费用就可工作。</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静态还是动态</a:t>
            </a:r>
            <a:endParaRPr lang="en-US" altLang="zh-CN" sz="2000" dirty="0" smtClean="0">
              <a:latin typeface="微软雅黑" panose="020B0503020204020204" pitchFamily="34" charset="-122"/>
              <a:ea typeface="微软雅黑" panose="020B0503020204020204" pitchFamily="34" charset="-122"/>
            </a:endParaRPr>
          </a:p>
          <a:p>
            <a:pPr lvl="1" indent="457200" algn="just">
              <a:buFont typeface="Times New Roman" panose="02020603050405020304" pitchFamily="18" charset="0"/>
              <a:buChar char="–"/>
            </a:pPr>
            <a:r>
              <a:rPr lang="zh-CN" altLang="en-US" sz="2000" dirty="0" smtClean="0">
                <a:latin typeface="微软雅黑" panose="020B0503020204020204" pitchFamily="34" charset="-122"/>
                <a:ea typeface="微软雅黑" panose="020B0503020204020204" pitchFamily="34" charset="-122"/>
              </a:rPr>
              <a:t>静态路由选择策略</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即非自适应路由选择，其特点是简单和开销较小，但不能及时适应网络状态的变化。 </a:t>
            </a:r>
            <a:endParaRPr lang="en-US" altLang="zh-CN" sz="2000" dirty="0" smtClean="0">
              <a:latin typeface="微软雅黑" panose="020B0503020204020204" pitchFamily="34" charset="-122"/>
              <a:ea typeface="微软雅黑" panose="020B0503020204020204" pitchFamily="34" charset="-122"/>
            </a:endParaRPr>
          </a:p>
          <a:p>
            <a:pPr lvl="1" indent="457200" algn="just">
              <a:buFont typeface="Times New Roman" panose="02020603050405020304" pitchFamily="18" charset="0"/>
              <a:buChar char="–"/>
            </a:pPr>
            <a:r>
              <a:rPr lang="zh-CN" altLang="en-US" sz="2000" dirty="0" smtClean="0">
                <a:latin typeface="微软雅黑" panose="020B0503020204020204" pitchFamily="34" charset="-122"/>
                <a:ea typeface="微软雅黑" panose="020B0503020204020204" pitchFamily="34" charset="-122"/>
              </a:rPr>
              <a:t>动态路由选择策略</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即自适应路由选择，其特点是能较好地适应网络状态的变化，但实现起来较为复杂，开销也比较大。  </a:t>
            </a:r>
            <a:endParaRPr lang="zh-CN" altLang="en-US" sz="2000"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
        <p:nvSpPr>
          <p:cNvPr id="6" name="Rectangle 3"/>
          <p:cNvSpPr txBox="1">
            <a:spLocks noChangeArrowheads="1"/>
          </p:cNvSpPr>
          <p:nvPr/>
        </p:nvSpPr>
        <p:spPr>
          <a:xfrm>
            <a:off x="784264" y="1729455"/>
            <a:ext cx="7661235" cy="4450300"/>
          </a:xfrm>
          <a:prstGeom prst="rect">
            <a:avLst/>
          </a:prstGeom>
        </p:spPr>
        <p:txBody>
          <a:bodyPr vert="horz" lIns="91440" tIns="45720" rIns="91440" bIns="45720" rtlCol="0">
            <a:normAutofit fontScale="85000" lnSpcReduction="20000"/>
          </a:bodyPr>
          <a:lstStyle/>
          <a:p>
            <a:pPr marL="0" marR="0" lvl="0" indent="-457200" algn="just" defTabSz="914400" rtl="0" eaLnBrk="1" fontAlgn="auto" latinLnBrk="0" hangingPunct="1">
              <a:lnSpc>
                <a:spcPct val="160000"/>
              </a:lnSpc>
              <a:spcBef>
                <a:spcPct val="20000"/>
              </a:spcBef>
              <a:spcAft>
                <a:spcPts val="0"/>
              </a:spcAft>
              <a:buClrTx/>
              <a:buSzPct val="80000"/>
              <a:buFont typeface="Arial" panose="020B0604020202020204" pitchFamily="34" charset="0"/>
              <a:buChar char="•"/>
              <a:defRPr/>
            </a:pPr>
            <a:r>
              <a:rPr lang="zh-CN" altLang="en-US" sz="2800" dirty="0">
                <a:latin typeface="微软雅黑" panose="020B0503020204020204" pitchFamily="34" charset="-122"/>
                <a:ea typeface="微软雅黑" panose="020B0503020204020204" pitchFamily="34" charset="-122"/>
              </a:rPr>
              <a:t>因特网采用分层次的路由选择协议</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0" marR="0" lvl="0" indent="-457200" algn="just" defTabSz="914400" rtl="0" eaLnBrk="1" fontAlgn="auto" latinLnBrk="0" hangingPunct="1">
              <a:lnSpc>
                <a:spcPct val="160000"/>
              </a:lnSpc>
              <a:spcBef>
                <a:spcPct val="20000"/>
              </a:spcBef>
              <a:spcAft>
                <a:spcPts val="0"/>
              </a:spcAft>
              <a:buClrTx/>
              <a:buSzPct val="80000"/>
              <a:buFont typeface="Arial" panose="020B0604020202020204" pitchFamily="34" charset="0"/>
              <a:buChar char="•"/>
              <a:defRPr/>
            </a:pPr>
            <a:r>
              <a:rPr lang="zh-CN" altLang="en-US" sz="2800" dirty="0" smtClean="0">
                <a:latin typeface="微软雅黑" panose="020B0503020204020204" pitchFamily="34" charset="-122"/>
                <a:ea typeface="微软雅黑" panose="020B0503020204020204" pitchFamily="34" charset="-122"/>
              </a:rPr>
              <a:t>因特网</a:t>
            </a:r>
            <a:r>
              <a:rPr lang="zh-CN" altLang="en-US" sz="2800" dirty="0">
                <a:latin typeface="微软雅黑" panose="020B0503020204020204" pitchFamily="34" charset="-122"/>
                <a:ea typeface="微软雅黑" panose="020B0503020204020204" pitchFamily="34" charset="-122"/>
              </a:rPr>
              <a:t>的规模非常大。如果让所有的</a:t>
            </a:r>
            <a:r>
              <a:rPr lang="zh-CN" altLang="en-US" sz="2800" dirty="0" smtClean="0">
                <a:latin typeface="微软雅黑" panose="020B0503020204020204" pitchFamily="34" charset="-122"/>
                <a:ea typeface="微软雅黑" panose="020B0503020204020204" pitchFamily="34" charset="-122"/>
              </a:rPr>
              <a:t>路由器知道</a:t>
            </a:r>
            <a:r>
              <a:rPr lang="zh-CN" altLang="en-US" sz="2800" dirty="0">
                <a:latin typeface="微软雅黑" panose="020B0503020204020204" pitchFamily="34" charset="-122"/>
                <a:ea typeface="微软雅黑" panose="020B0503020204020204" pitchFamily="34" charset="-122"/>
              </a:rPr>
              <a:t>所有的网络应怎样到达，则这种路由表将非常大，处理起来也太花时间。而所有这些路由器之间交换路由信息所需的带宽就会使因特网的通信链路饱和</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marR="0" lvl="0" indent="-457200" algn="just" defTabSz="914400" rtl="0" eaLnBrk="1" fontAlgn="auto" latinLnBrk="0" hangingPunct="1">
              <a:lnSpc>
                <a:spcPct val="160000"/>
              </a:lnSpc>
              <a:spcBef>
                <a:spcPct val="20000"/>
              </a:spcBef>
              <a:spcAft>
                <a:spcPts val="0"/>
              </a:spcAft>
              <a:buClrTx/>
              <a:buSzPct val="80000"/>
              <a:buFont typeface="Arial" panose="020B0604020202020204" pitchFamily="34" charset="0"/>
              <a:buChar char="•"/>
              <a:defRPr/>
            </a:pPr>
            <a:r>
              <a:rPr lang="zh-CN" altLang="en-US" sz="2800" dirty="0" smtClean="0">
                <a:latin typeface="微软雅黑" panose="020B0503020204020204" pitchFamily="34" charset="-122"/>
                <a:ea typeface="微软雅黑" panose="020B0503020204020204" pitchFamily="34" charset="-122"/>
              </a:rPr>
              <a:t>许多</a:t>
            </a:r>
            <a:r>
              <a:rPr lang="zh-CN" altLang="en-US" sz="2800" dirty="0">
                <a:latin typeface="微软雅黑" panose="020B0503020204020204" pitchFamily="34" charset="-122"/>
                <a:ea typeface="微软雅黑" panose="020B0503020204020204" pitchFamily="34" charset="-122"/>
              </a:rPr>
              <a:t>单位不愿意外界了解自己单位网络的布局细节和本部门所采用的路由选择协议（这属于本部门内部的事情），但同时还希望连接到因特网上。   </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977900" y="895350"/>
            <a:ext cx="4381328" cy="584775"/>
          </a:xfrm>
          <a:prstGeom prst="rect">
            <a:avLst/>
          </a:prstGeom>
          <a:noFill/>
        </p:spPr>
        <p:txBody>
          <a:bodyPr wrap="none" rtlCol="0">
            <a:spAutoFit/>
          </a:bodyPr>
          <a:lstStyle/>
          <a:p>
            <a:r>
              <a:rPr lang="zh-CN" altLang="en-US" sz="3200" dirty="0" smtClean="0">
                <a:ea typeface="黑体" panose="02010609060101010101" pitchFamily="2" charset="-122"/>
              </a:rPr>
              <a:t> 分层次的路由选择协议</a:t>
            </a:r>
            <a:endParaRPr lang="zh-CN" altLang="en-US" sz="3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916610" y="213123"/>
            <a:ext cx="8094340" cy="1453964"/>
          </a:xfrm>
        </p:spPr>
        <p:txBody>
          <a:bodyPr/>
          <a:lstStyle/>
          <a:p>
            <a:pPr algn="ctr" eaLnBrk="1" hangingPunct="1"/>
            <a:r>
              <a:rPr lang="zh-CN" altLang="en-US" sz="4000" dirty="0" smtClean="0">
                <a:ea typeface="黑体" panose="02010609060101010101" pitchFamily="2" charset="-122"/>
              </a:rPr>
              <a:t>自治系统 </a:t>
            </a:r>
            <a:r>
              <a:rPr lang="en-US" altLang="zh-CN" sz="4000" dirty="0" smtClean="0">
                <a:ea typeface="黑体" panose="02010609060101010101" pitchFamily="2" charset="-122"/>
              </a:rPr>
              <a:t>AS</a:t>
            </a:r>
            <a:br>
              <a:rPr lang="en-US" altLang="zh-CN" sz="4000" dirty="0" smtClean="0">
                <a:ea typeface="黑体" panose="02010609060101010101" pitchFamily="2" charset="-122"/>
              </a:rPr>
            </a:br>
            <a:r>
              <a:rPr lang="en-US" altLang="zh-CN" sz="4000" dirty="0" smtClean="0">
                <a:ea typeface="黑体" panose="02010609060101010101" pitchFamily="2" charset="-122"/>
              </a:rPr>
              <a:t>(Autonomous System) </a:t>
            </a:r>
            <a:endParaRPr lang="en-US" altLang="zh-CN" sz="4000" dirty="0" smtClean="0">
              <a:ea typeface="黑体" panose="02010609060101010101" pitchFamily="2" charset="-122"/>
            </a:endParaRPr>
          </a:p>
        </p:txBody>
      </p:sp>
      <p:sp>
        <p:nvSpPr>
          <p:cNvPr id="157700" name="Rectangle 3"/>
          <p:cNvSpPr>
            <a:spLocks noChangeArrowheads="1"/>
          </p:cNvSpPr>
          <p:nvPr/>
        </p:nvSpPr>
        <p:spPr bwMode="auto">
          <a:xfrm>
            <a:off x="0" y="3059708"/>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57701" name="Rectangle 4"/>
          <p:cNvSpPr>
            <a:spLocks noGrp="1" noChangeArrowheads="1"/>
          </p:cNvSpPr>
          <p:nvPr>
            <p:ph type="body" idx="1"/>
          </p:nvPr>
        </p:nvSpPr>
        <p:spPr>
          <a:xfrm>
            <a:off x="824791" y="1905468"/>
            <a:ext cx="7862009" cy="3942882"/>
          </a:xfrm>
        </p:spPr>
        <p:txBody>
          <a:bodyPr>
            <a:normAutofit/>
          </a:bodyPr>
          <a:lstStyle/>
          <a:p>
            <a:pPr eaLnBrk="1" hangingPunct="1">
              <a:lnSpc>
                <a:spcPct val="150000"/>
              </a:lnSpc>
              <a:spcBef>
                <a:spcPct val="0"/>
              </a:spcBef>
              <a:buClrTx/>
              <a:buSzTx/>
            </a:pPr>
            <a:r>
              <a:rPr lang="zh-CN" altLang="en-US" sz="2400" dirty="0" smtClean="0">
                <a:latin typeface="微软雅黑" panose="020B0503020204020204" pitchFamily="34" charset="-122"/>
                <a:ea typeface="微软雅黑" panose="020B0503020204020204" pitchFamily="34" charset="-122"/>
              </a:rPr>
              <a:t>自治系统 </a:t>
            </a:r>
            <a:r>
              <a:rPr lang="en-US" altLang="zh-CN" sz="2400" dirty="0" smtClean="0">
                <a:latin typeface="微软雅黑" panose="020B0503020204020204" pitchFamily="34" charset="-122"/>
                <a:ea typeface="微软雅黑" panose="020B0503020204020204" pitchFamily="34" charset="-122"/>
              </a:rPr>
              <a:t>AS </a:t>
            </a:r>
            <a:r>
              <a:rPr lang="zh-CN" altLang="en-US" sz="2400" dirty="0" smtClean="0">
                <a:latin typeface="微软雅黑" panose="020B0503020204020204" pitchFamily="34" charset="-122"/>
                <a:ea typeface="微软雅黑" panose="020B0503020204020204" pitchFamily="34" charset="-122"/>
              </a:rPr>
              <a:t>的定义：在相同管理控制下的一组路由器（例如由相同的</a:t>
            </a:r>
            <a:r>
              <a:rPr lang="en-US" altLang="zh-CN" sz="2400" dirty="0" smtClean="0">
                <a:latin typeface="微软雅黑" panose="020B0503020204020204" pitchFamily="34" charset="-122"/>
                <a:ea typeface="微软雅黑" panose="020B0503020204020204" pitchFamily="34" charset="-122"/>
              </a:rPr>
              <a:t>ISP</a:t>
            </a:r>
            <a:r>
              <a:rPr lang="zh-CN" altLang="en-US" sz="2400" dirty="0" smtClean="0">
                <a:latin typeface="微软雅黑" panose="020B0503020204020204" pitchFamily="34" charset="-122"/>
                <a:ea typeface="微软雅黑" panose="020B0503020204020204" pitchFamily="34" charset="-122"/>
              </a:rPr>
              <a:t>运营或属于相同的公司网络），而这些路由器使用一种 </a:t>
            </a:r>
            <a:r>
              <a:rPr lang="en-US" altLang="zh-CN" sz="2400" dirty="0" smtClean="0">
                <a:latin typeface="微软雅黑" panose="020B0503020204020204" pitchFamily="34" charset="-122"/>
                <a:ea typeface="微软雅黑" panose="020B0503020204020204" pitchFamily="34" charset="-122"/>
              </a:rPr>
              <a:t>AS </a:t>
            </a:r>
            <a:r>
              <a:rPr lang="zh-CN" altLang="en-US" sz="2400" dirty="0" smtClean="0">
                <a:latin typeface="微软雅黑" panose="020B0503020204020204" pitchFamily="34" charset="-122"/>
                <a:ea typeface="微软雅黑" panose="020B0503020204020204" pitchFamily="34" charset="-122"/>
              </a:rPr>
              <a:t>内部的路由选择协议，且拥有彼此之间的信息。同时还使用一种 </a:t>
            </a:r>
            <a:r>
              <a:rPr lang="en-US" altLang="zh-CN" sz="2400" dirty="0" smtClean="0">
                <a:latin typeface="微软雅黑" panose="020B0503020204020204" pitchFamily="34" charset="-122"/>
                <a:ea typeface="微软雅黑" panose="020B0503020204020204" pitchFamily="34" charset="-122"/>
              </a:rPr>
              <a:t>AS </a:t>
            </a:r>
            <a:r>
              <a:rPr lang="zh-CN" altLang="en-US" sz="2400" dirty="0" smtClean="0">
                <a:latin typeface="微软雅黑" panose="020B0503020204020204" pitchFamily="34" charset="-122"/>
                <a:ea typeface="微软雅黑" panose="020B0503020204020204" pitchFamily="34" charset="-122"/>
              </a:rPr>
              <a:t>之间的路由选择协议用以确定分组在 </a:t>
            </a:r>
            <a:r>
              <a:rPr lang="en-US" altLang="zh-CN" sz="2400" dirty="0" smtClean="0">
                <a:latin typeface="微软雅黑" panose="020B0503020204020204" pitchFamily="34" charset="-122"/>
                <a:ea typeface="微软雅黑" panose="020B0503020204020204" pitchFamily="34" charset="-122"/>
              </a:rPr>
              <a:t>AS</a:t>
            </a:r>
            <a:r>
              <a:rPr lang="zh-CN" altLang="en-US" sz="2400" dirty="0" smtClean="0">
                <a:latin typeface="微软雅黑" panose="020B0503020204020204" pitchFamily="34" charset="-122"/>
                <a:ea typeface="微软雅黑" panose="020B0503020204020204" pitchFamily="34" charset="-122"/>
              </a:rPr>
              <a:t>之间的路由。</a:t>
            </a:r>
            <a:endParaRPr lang="zh-CN" altLang="en-US" sz="2400" dirty="0" smtClean="0">
              <a:latin typeface="微软雅黑" panose="020B0503020204020204" pitchFamily="34" charset="-122"/>
              <a:ea typeface="微软雅黑" panose="020B0503020204020204" pitchFamily="34" charset="-122"/>
            </a:endParaRPr>
          </a:p>
        </p:txBody>
      </p:sp>
      <p:sp>
        <p:nvSpPr>
          <p:cNvPr id="6" name="页脚占位符 5"/>
          <p:cNvSpPr>
            <a:spLocks noGrp="1"/>
          </p:cNvSpPr>
          <p:nvPr>
            <p:ph type="ftr" sz="quarter" idx="11"/>
          </p:nvPr>
        </p:nvSpPr>
        <p:spPr/>
        <p:txBody>
          <a:bodyPr/>
          <a:lstStyle/>
          <a:p>
            <a:r>
              <a:rPr lang="zh-CN" altLang="en-US" smtClean="0"/>
              <a:t>计算机科学与技术学院</a:t>
            </a:r>
            <a:endParaRPr lang="en-US" dirty="0"/>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因特网有两大类路由选择协议 </a:t>
            </a:r>
            <a:endParaRPr lang="zh-CN" altLang="en-US" dirty="0" smtClean="0">
              <a:ea typeface="黑体" panose="02010609060101010101" pitchFamily="2" charset="-122"/>
            </a:endParaRPr>
          </a:p>
        </p:txBody>
      </p:sp>
      <p:sp>
        <p:nvSpPr>
          <p:cNvPr id="551939" name="Rectangle 3"/>
          <p:cNvSpPr>
            <a:spLocks noGrp="1" noChangeArrowheads="1"/>
          </p:cNvSpPr>
          <p:nvPr>
            <p:ph type="body" idx="1"/>
          </p:nvPr>
        </p:nvSpPr>
        <p:spPr>
          <a:xfrm>
            <a:off x="682312" y="1905468"/>
            <a:ext cx="8042099" cy="4450300"/>
          </a:xfrm>
        </p:spPr>
        <p:txBody>
          <a:bodyPr>
            <a:normAutofit lnSpcReduction="10000"/>
          </a:bodyPr>
          <a:lstStyle/>
          <a:p>
            <a:pPr algn="just" eaLnBrk="1" hangingPunct="1">
              <a:lnSpc>
                <a:spcPct val="150000"/>
              </a:lnSpc>
            </a:pPr>
            <a:r>
              <a:rPr lang="zh-CN" altLang="en-US" sz="2400" dirty="0" smtClean="0">
                <a:solidFill>
                  <a:schemeClr val="hlink"/>
                </a:solidFill>
                <a:latin typeface="微软雅黑" panose="020B0503020204020204" pitchFamily="34" charset="-122"/>
                <a:ea typeface="微软雅黑" panose="020B0503020204020204" pitchFamily="34" charset="-122"/>
              </a:rPr>
              <a:t>内部网关协议</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IGP (Interior Gateway Protocol)    </a:t>
            </a:r>
            <a:r>
              <a:rPr lang="zh-CN" altLang="en-US" sz="2400" dirty="0" smtClean="0">
                <a:latin typeface="微软雅黑" panose="020B0503020204020204" pitchFamily="34" charset="-122"/>
                <a:ea typeface="微软雅黑" panose="020B0503020204020204" pitchFamily="34" charset="-122"/>
              </a:rPr>
              <a:t>即在一个自治系统内部使用的路由选择协议。目前这类路由选择协议使用得最多，如 </a:t>
            </a:r>
            <a:r>
              <a:rPr lang="en-US" altLang="zh-CN" sz="2400" dirty="0" smtClean="0">
                <a:latin typeface="微软雅黑" panose="020B0503020204020204" pitchFamily="34" charset="-122"/>
                <a:ea typeface="微软雅黑" panose="020B0503020204020204" pitchFamily="34" charset="-122"/>
              </a:rPr>
              <a:t>RIP </a:t>
            </a:r>
            <a:r>
              <a:rPr lang="zh-CN" altLang="en-US" sz="2400" dirty="0" smtClean="0">
                <a:latin typeface="微软雅黑" panose="020B0503020204020204" pitchFamily="34" charset="-122"/>
                <a:ea typeface="微软雅黑" panose="020B0503020204020204" pitchFamily="34" charset="-122"/>
              </a:rPr>
              <a:t>和 </a:t>
            </a:r>
            <a:r>
              <a:rPr lang="en-US" altLang="zh-CN" sz="2400" dirty="0" smtClean="0">
                <a:latin typeface="微软雅黑" panose="020B0503020204020204" pitchFamily="34" charset="-122"/>
                <a:ea typeface="微软雅黑" panose="020B0503020204020204" pitchFamily="34" charset="-122"/>
              </a:rPr>
              <a:t>OSPF </a:t>
            </a:r>
            <a:r>
              <a:rPr lang="zh-CN" altLang="en-US" sz="2400" dirty="0" smtClean="0">
                <a:latin typeface="微软雅黑" panose="020B0503020204020204" pitchFamily="34" charset="-122"/>
                <a:ea typeface="微软雅黑" panose="020B0503020204020204" pitchFamily="34" charset="-122"/>
              </a:rPr>
              <a:t>协议。</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dirty="0" smtClean="0">
                <a:solidFill>
                  <a:schemeClr val="hlink"/>
                </a:solidFill>
                <a:latin typeface="微软雅黑" panose="020B0503020204020204" pitchFamily="34" charset="-122"/>
                <a:ea typeface="微软雅黑" panose="020B0503020204020204" pitchFamily="34" charset="-122"/>
              </a:rPr>
              <a:t>外部网关协议</a:t>
            </a:r>
            <a:r>
              <a:rPr lang="en-US" altLang="zh-CN" sz="2400" dirty="0" smtClean="0">
                <a:latin typeface="微软雅黑" panose="020B0503020204020204" pitchFamily="34" charset="-122"/>
                <a:ea typeface="微软雅黑" panose="020B0503020204020204" pitchFamily="34" charset="-122"/>
              </a:rPr>
              <a:t>EGP (External Gateway Protocol)    </a:t>
            </a:r>
            <a:r>
              <a:rPr lang="zh-CN" altLang="en-US" sz="2400" dirty="0" smtClean="0">
                <a:latin typeface="微软雅黑" panose="020B0503020204020204" pitchFamily="34" charset="-122"/>
                <a:ea typeface="微软雅黑" panose="020B0503020204020204" pitchFamily="34" charset="-122"/>
              </a:rPr>
              <a:t>若源站和目的站处在不同的自治系统中，当数据报传到一个自治系统的边界时，就需要使用一种协议将路由选择信息传递到另一个自治系统中。这样的协议就是外部网关协议 </a:t>
            </a:r>
            <a:r>
              <a:rPr lang="en-US" altLang="zh-CN" sz="2400" dirty="0" smtClean="0">
                <a:latin typeface="微软雅黑" panose="020B0503020204020204" pitchFamily="34" charset="-122"/>
                <a:ea typeface="微软雅黑" panose="020B0503020204020204" pitchFamily="34" charset="-122"/>
              </a:rPr>
              <a:t>EGP</a:t>
            </a:r>
            <a:r>
              <a:rPr lang="zh-CN" altLang="en-US" sz="2400" dirty="0" smtClean="0">
                <a:latin typeface="微软雅黑" panose="020B0503020204020204" pitchFamily="34" charset="-122"/>
                <a:ea typeface="微软雅黑" panose="020B0503020204020204" pitchFamily="34" charset="-122"/>
              </a:rPr>
              <a:t>。在外部网关协议中目前使用最多的是 </a:t>
            </a:r>
            <a:r>
              <a:rPr lang="en-US" altLang="zh-CN" sz="2400" dirty="0" smtClean="0">
                <a:latin typeface="微软雅黑" panose="020B0503020204020204" pitchFamily="34" charset="-122"/>
                <a:ea typeface="微软雅黑" panose="020B0503020204020204" pitchFamily="34" charset="-122"/>
              </a:rPr>
              <a:t>BGP-4</a:t>
            </a:r>
            <a:r>
              <a:rPr lang="zh-CN" altLang="en-US" sz="2400" dirty="0" smtClean="0">
                <a:latin typeface="微软雅黑" panose="020B0503020204020204" pitchFamily="34" charset="-122"/>
                <a:ea typeface="微软雅黑" panose="020B0503020204020204" pitchFamily="34" charset="-122"/>
              </a:rPr>
              <a:t>。  </a:t>
            </a:r>
            <a:endParaRPr lang="zh-CN" altLang="en-US" sz="2400" dirty="0" smtClean="0">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5"/>
          <p:cNvSpPr>
            <a:spLocks noChangeArrowheads="1"/>
          </p:cNvSpPr>
          <p:nvPr/>
        </p:nvSpPr>
        <p:spPr bwMode="auto">
          <a:xfrm>
            <a:off x="543630" y="1468283"/>
            <a:ext cx="8031341"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7" name="圆角矩形 66"/>
          <p:cNvSpPr/>
          <p:nvPr/>
        </p:nvSpPr>
        <p:spPr>
          <a:xfrm>
            <a:off x="543630" y="1876142"/>
            <a:ext cx="8031340" cy="3300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grpSp>
        <p:nvGrpSpPr>
          <p:cNvPr id="9" name="组合 8"/>
          <p:cNvGrpSpPr/>
          <p:nvPr/>
        </p:nvGrpSpPr>
        <p:grpSpPr>
          <a:xfrm>
            <a:off x="1869222" y="2029825"/>
            <a:ext cx="5314276" cy="3007188"/>
            <a:chOff x="355160" y="927100"/>
            <a:chExt cx="9026611" cy="5107889"/>
          </a:xfrm>
        </p:grpSpPr>
        <p:sp>
          <p:nvSpPr>
            <p:cNvPr id="10" name="Line 2"/>
            <p:cNvSpPr>
              <a:spLocks noChangeShapeType="1"/>
            </p:cNvSpPr>
            <p:nvPr/>
          </p:nvSpPr>
          <p:spPr bwMode="auto">
            <a:xfrm flipV="1">
              <a:off x="1732138" y="4009478"/>
              <a:ext cx="574754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144958" y="3791992"/>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3601550" y="1577975"/>
              <a:ext cx="5752704"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 name="Rectangle 6"/>
            <p:cNvSpPr>
              <a:spLocks noChangeArrowheads="1"/>
            </p:cNvSpPr>
            <p:nvPr/>
          </p:nvSpPr>
          <p:spPr bwMode="auto">
            <a:xfrm>
              <a:off x="5866875" y="1370014"/>
              <a:ext cx="1167551"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24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flipV="1">
              <a:off x="1775131" y="2790849"/>
              <a:ext cx="376462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 name="Rectangle 8"/>
            <p:cNvSpPr>
              <a:spLocks noChangeArrowheads="1"/>
            </p:cNvSpPr>
            <p:nvPr/>
          </p:nvSpPr>
          <p:spPr bwMode="auto">
            <a:xfrm>
              <a:off x="3208855" y="2574181"/>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1690862" y="1577975"/>
              <a:ext cx="191068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 name="Rectangle 10"/>
            <p:cNvSpPr>
              <a:spLocks noChangeArrowheads="1"/>
            </p:cNvSpPr>
            <p:nvPr/>
          </p:nvSpPr>
          <p:spPr bwMode="auto">
            <a:xfrm>
              <a:off x="2058942" y="1370014"/>
              <a:ext cx="1031790" cy="6681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net-id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19"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3"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45" b="1" dirty="0">
                  <a:latin typeface="微软雅黑" panose="020B0503020204020204" pitchFamily="34" charset="-122"/>
                  <a:ea typeface="微软雅黑" panose="020B0503020204020204" pitchFamily="34" charset="-122"/>
                </a:rPr>
                <a:t>0</a:t>
              </a:r>
              <a:endParaRPr kumimoji="1" lang="en-US" altLang="zh-CN" sz="1045" b="1" dirty="0">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366021" y="955675"/>
              <a:ext cx="136576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A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26"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7"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8" name="Line 21"/>
            <p:cNvSpPr>
              <a:spLocks noChangeShapeType="1"/>
            </p:cNvSpPr>
            <p:nvPr/>
          </p:nvSpPr>
          <p:spPr bwMode="auto">
            <a:xfrm>
              <a:off x="1690862"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29" name="Line 22"/>
            <p:cNvSpPr>
              <a:spLocks noChangeShapeType="1"/>
            </p:cNvSpPr>
            <p:nvPr/>
          </p:nvSpPr>
          <p:spPr bwMode="auto">
            <a:xfrm>
              <a:off x="3601550"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0" name="Line 23"/>
            <p:cNvSpPr>
              <a:spLocks noChangeShapeType="1"/>
            </p:cNvSpPr>
            <p:nvPr/>
          </p:nvSpPr>
          <p:spPr bwMode="auto">
            <a:xfrm>
              <a:off x="9354254" y="1416050"/>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5553515" y="2784499"/>
              <a:ext cx="3786979" cy="6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2" name="Rectangle 25"/>
            <p:cNvSpPr>
              <a:spLocks noChangeArrowheads="1"/>
            </p:cNvSpPr>
            <p:nvPr/>
          </p:nvSpPr>
          <p:spPr bwMode="auto">
            <a:xfrm>
              <a:off x="6946995" y="2636149"/>
              <a:ext cx="1167551" cy="668165"/>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16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sp>
          <p:nvSpPr>
            <p:cNvPr id="33" name="Line 26"/>
            <p:cNvSpPr>
              <a:spLocks noChangeShapeType="1"/>
            </p:cNvSpPr>
            <p:nvPr/>
          </p:nvSpPr>
          <p:spPr bwMode="auto">
            <a:xfrm>
              <a:off x="1732137"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34" name="Line 27"/>
            <p:cNvSpPr>
              <a:spLocks noChangeShapeType="1"/>
            </p:cNvSpPr>
            <p:nvPr/>
          </p:nvSpPr>
          <p:spPr bwMode="auto">
            <a:xfrm>
              <a:off x="5553515" y="2626568"/>
              <a:ext cx="0" cy="323851"/>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5" name="Line 28"/>
            <p:cNvSpPr>
              <a:spLocks noChangeShapeType="1"/>
            </p:cNvSpPr>
            <p:nvPr/>
          </p:nvSpPr>
          <p:spPr bwMode="auto">
            <a:xfrm>
              <a:off x="9340495" y="262656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Rectangle 29"/>
            <p:cNvSpPr>
              <a:spLocks noChangeArrowheads="1"/>
            </p:cNvSpPr>
            <p:nvPr/>
          </p:nvSpPr>
          <p:spPr bwMode="auto">
            <a:xfrm>
              <a:off x="382312" y="2151905"/>
              <a:ext cx="134947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B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37"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8" name="Rectangle 31"/>
            <p:cNvSpPr>
              <a:spLocks noChangeArrowheads="1"/>
            </p:cNvSpPr>
            <p:nvPr/>
          </p:nvSpPr>
          <p:spPr bwMode="auto">
            <a:xfrm>
              <a:off x="385029" y="3364953"/>
              <a:ext cx="1346756"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dirty="0">
                  <a:latin typeface="微软雅黑" panose="020B0503020204020204" pitchFamily="34" charset="-122"/>
                  <a:ea typeface="微软雅黑" panose="020B0503020204020204" pitchFamily="34" charset="-122"/>
                </a:rPr>
                <a:t>C </a:t>
              </a:r>
              <a:r>
                <a:rPr kumimoji="1" lang="zh-CN" altLang="en-US" sz="1195" b="1" dirty="0">
                  <a:latin typeface="微软雅黑" panose="020B0503020204020204" pitchFamily="34" charset="-122"/>
                  <a:ea typeface="微软雅黑" panose="020B0503020204020204" pitchFamily="34" charset="-122"/>
                </a:rPr>
                <a:t>类地址</a:t>
              </a:r>
              <a:endParaRPr kumimoji="1" lang="zh-CN" altLang="en-US" sz="1195" b="1" dirty="0">
                <a:latin typeface="微软雅黑" panose="020B0503020204020204" pitchFamily="34" charset="-122"/>
                <a:ea typeface="微软雅黑" panose="020B0503020204020204" pitchFamily="34" charset="-122"/>
              </a:endParaRPr>
            </a:p>
          </p:txBody>
        </p:sp>
        <p:sp>
          <p:nvSpPr>
            <p:cNvPr id="39"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0</a:t>
              </a:r>
              <a:endParaRPr kumimoji="1" lang="en-US" altLang="zh-CN" sz="1095" b="1" dirty="0">
                <a:latin typeface="微软雅黑" panose="020B0503020204020204" pitchFamily="34" charset="-122"/>
                <a:ea typeface="微软雅黑" panose="020B0503020204020204" pitchFamily="34" charset="-122"/>
              </a:endParaRPr>
            </a:p>
          </p:txBody>
        </p:sp>
        <p:sp>
          <p:nvSpPr>
            <p:cNvPr id="40"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41"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dirty="0">
                  <a:latin typeface="微软雅黑" panose="020B0503020204020204" pitchFamily="34" charset="-122"/>
                  <a:ea typeface="微软雅黑" panose="020B0503020204020204" pitchFamily="34" charset="-122"/>
                </a:rPr>
                <a:t>1</a:t>
              </a:r>
              <a:endParaRPr kumimoji="1" lang="en-US" altLang="zh-CN" sz="1095" b="1" dirty="0">
                <a:latin typeface="微软雅黑" panose="020B0503020204020204" pitchFamily="34" charset="-122"/>
                <a:ea typeface="微软雅黑" panose="020B0503020204020204" pitchFamily="34" charset="-122"/>
              </a:endParaRPr>
            </a:p>
          </p:txBody>
        </p:sp>
        <p:sp>
          <p:nvSpPr>
            <p:cNvPr id="42"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3"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4" name="Line 37"/>
            <p:cNvSpPr>
              <a:spLocks noChangeShapeType="1"/>
            </p:cNvSpPr>
            <p:nvPr/>
          </p:nvSpPr>
          <p:spPr bwMode="auto">
            <a:xfrm>
              <a:off x="7510637" y="4011066"/>
              <a:ext cx="182985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45" name="Group 38"/>
            <p:cNvGrpSpPr/>
            <p:nvPr/>
          </p:nvGrpSpPr>
          <p:grpSpPr bwMode="auto">
            <a:xfrm>
              <a:off x="7928099" y="3820573"/>
              <a:ext cx="1131196" cy="644929"/>
              <a:chOff x="2827" y="3024"/>
              <a:chExt cx="453" cy="382"/>
            </a:xfrm>
          </p:grpSpPr>
          <p:sp>
            <p:nvSpPr>
              <p:cNvPr id="62"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63" name="Rectangle 40"/>
              <p:cNvSpPr>
                <a:spLocks noChangeArrowheads="1"/>
              </p:cNvSpPr>
              <p:nvPr/>
            </p:nvSpPr>
            <p:spPr bwMode="auto">
              <a:xfrm>
                <a:off x="2827" y="3024"/>
                <a:ext cx="453" cy="3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host-id</a:t>
                </a:r>
                <a:endParaRPr kumimoji="1" lang="en-US" altLang="zh-CN" sz="1045" b="1" dirty="0">
                  <a:solidFill>
                    <a:srgbClr val="0000FF"/>
                  </a:solidFill>
                  <a:latin typeface="微软雅黑" panose="020B0503020204020204" pitchFamily="34" charset="-122"/>
                  <a:ea typeface="微软雅黑" panose="020B0503020204020204" pitchFamily="34" charset="-122"/>
                </a:endParaRPr>
              </a:p>
              <a:p>
                <a:pPr algn="ctr" defTabSz="760095" eaLnBrk="0" hangingPunct="0">
                  <a:lnSpc>
                    <a:spcPct val="90000"/>
                  </a:lnSpc>
                </a:pPr>
                <a:r>
                  <a:rPr kumimoji="1" lang="en-US" altLang="zh-CN" sz="1045" b="1" dirty="0">
                    <a:solidFill>
                      <a:srgbClr val="0000FF"/>
                    </a:solidFill>
                    <a:latin typeface="微软雅黑" panose="020B0503020204020204" pitchFamily="34" charset="-122"/>
                    <a:ea typeface="微软雅黑" panose="020B0503020204020204" pitchFamily="34" charset="-122"/>
                  </a:rPr>
                  <a:t>8 </a:t>
                </a:r>
                <a:r>
                  <a:rPr kumimoji="1" lang="zh-CN" altLang="en-US" sz="1045" b="1" dirty="0">
                    <a:solidFill>
                      <a:srgbClr val="0000FF"/>
                    </a:solidFill>
                    <a:latin typeface="微软雅黑" panose="020B0503020204020204" pitchFamily="34" charset="-122"/>
                    <a:ea typeface="微软雅黑" panose="020B0503020204020204" pitchFamily="34" charset="-122"/>
                  </a:rPr>
                  <a:t>位</a:t>
                </a:r>
                <a:endParaRPr kumimoji="1" lang="zh-CN" altLang="en-US" sz="1045" b="1" dirty="0">
                  <a:solidFill>
                    <a:srgbClr val="0000FF"/>
                  </a:solidFill>
                  <a:latin typeface="微软雅黑" panose="020B0503020204020204" pitchFamily="34" charset="-122"/>
                  <a:ea typeface="微软雅黑" panose="020B0503020204020204" pitchFamily="34" charset="-122"/>
                </a:endParaRPr>
              </a:p>
            </p:txBody>
          </p:sp>
        </p:grpSp>
        <p:sp>
          <p:nvSpPr>
            <p:cNvPr id="46" name="Line 41"/>
            <p:cNvSpPr>
              <a:spLocks noChangeShapeType="1"/>
            </p:cNvSpPr>
            <p:nvPr/>
          </p:nvSpPr>
          <p:spPr bwMode="auto">
            <a:xfrm>
              <a:off x="1732137" y="3857078"/>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FF"/>
                </a:solidFill>
                <a:latin typeface="微软雅黑" panose="020B0503020204020204" pitchFamily="34" charset="-122"/>
                <a:ea typeface="微软雅黑" panose="020B0503020204020204" pitchFamily="34" charset="-122"/>
              </a:endParaRPr>
            </a:p>
          </p:txBody>
        </p:sp>
        <p:sp>
          <p:nvSpPr>
            <p:cNvPr id="47" name="Line 42"/>
            <p:cNvSpPr>
              <a:spLocks noChangeShapeType="1"/>
            </p:cNvSpPr>
            <p:nvPr/>
          </p:nvSpPr>
          <p:spPr bwMode="auto">
            <a:xfrm>
              <a:off x="7510637" y="386025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8" name="Line 43"/>
            <p:cNvSpPr>
              <a:spLocks noChangeShapeType="1"/>
            </p:cNvSpPr>
            <p:nvPr/>
          </p:nvSpPr>
          <p:spPr bwMode="auto">
            <a:xfrm>
              <a:off x="9340495" y="3841203"/>
              <a:ext cx="0" cy="32385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9" name="Rectangle 44"/>
            <p:cNvSpPr>
              <a:spLocks noChangeArrowheads="1"/>
            </p:cNvSpPr>
            <p:nvPr/>
          </p:nvSpPr>
          <p:spPr bwMode="auto">
            <a:xfrm>
              <a:off x="1725258" y="4582716"/>
              <a:ext cx="7656513"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0" name="Rectangle 45"/>
            <p:cNvSpPr>
              <a:spLocks noChangeArrowheads="1"/>
            </p:cNvSpPr>
            <p:nvPr/>
          </p:nvSpPr>
          <p:spPr bwMode="auto">
            <a:xfrm>
              <a:off x="355160" y="4593828"/>
              <a:ext cx="1376625"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D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1" name="Line 46"/>
            <p:cNvSpPr>
              <a:spLocks noChangeShapeType="1"/>
            </p:cNvSpPr>
            <p:nvPr/>
          </p:nvSpPr>
          <p:spPr bwMode="auto">
            <a:xfrm>
              <a:off x="2629189"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2"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1 1 1 0</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3" name="Rectangle 48"/>
            <p:cNvSpPr>
              <a:spLocks noChangeArrowheads="1"/>
            </p:cNvSpPr>
            <p:nvPr/>
          </p:nvSpPr>
          <p:spPr bwMode="auto">
            <a:xfrm>
              <a:off x="5031263" y="4611293"/>
              <a:ext cx="1588413"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多 播 地 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4" name="Rectangle 49"/>
            <p:cNvSpPr>
              <a:spLocks noChangeArrowheads="1"/>
            </p:cNvSpPr>
            <p:nvPr/>
          </p:nvSpPr>
          <p:spPr bwMode="auto">
            <a:xfrm>
              <a:off x="1733857" y="5549503"/>
              <a:ext cx="7641035" cy="444500"/>
            </a:xfrm>
            <a:prstGeom prst="rect">
              <a:avLst/>
            </a:prstGeom>
            <a:solidFill>
              <a:srgbClr val="0000FF"/>
            </a:solidFill>
            <a:ln w="254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5" name="Rectangle 50"/>
            <p:cNvSpPr>
              <a:spLocks noChangeArrowheads="1"/>
            </p:cNvSpPr>
            <p:nvPr/>
          </p:nvSpPr>
          <p:spPr bwMode="auto">
            <a:xfrm>
              <a:off x="412181" y="5559030"/>
              <a:ext cx="131960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195" b="1">
                  <a:latin typeface="微软雅黑" panose="020B0503020204020204" pitchFamily="34" charset="-122"/>
                  <a:ea typeface="微软雅黑" panose="020B0503020204020204" pitchFamily="34" charset="-122"/>
                </a:rPr>
                <a:t>E </a:t>
              </a:r>
              <a:r>
                <a:rPr kumimoji="1" lang="zh-CN" altLang="en-US" sz="1195" b="1">
                  <a:latin typeface="微软雅黑" panose="020B0503020204020204" pitchFamily="34" charset="-122"/>
                  <a:ea typeface="微软雅黑" panose="020B0503020204020204" pitchFamily="34" charset="-122"/>
                </a:rPr>
                <a:t>类地址</a:t>
              </a:r>
              <a:endParaRPr kumimoji="1" lang="zh-CN" altLang="en-US" sz="1195" b="1">
                <a:latin typeface="微软雅黑" panose="020B0503020204020204" pitchFamily="34" charset="-122"/>
                <a:ea typeface="微软雅黑" panose="020B0503020204020204" pitchFamily="34" charset="-122"/>
              </a:endParaRPr>
            </a:p>
          </p:txBody>
        </p:sp>
        <p:sp>
          <p:nvSpPr>
            <p:cNvPr id="56" name="Rectangle 51"/>
            <p:cNvSpPr>
              <a:spLocks noChangeArrowheads="1"/>
            </p:cNvSpPr>
            <p:nvPr/>
          </p:nvSpPr>
          <p:spPr bwMode="auto">
            <a:xfrm>
              <a:off x="4518046" y="5570141"/>
              <a:ext cx="2606624" cy="4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chemeClr val="bg1"/>
                  </a:solidFill>
                  <a:latin typeface="微软雅黑" panose="020B0503020204020204" pitchFamily="34" charset="-122"/>
                  <a:ea typeface="微软雅黑" panose="020B0503020204020204" pitchFamily="34" charset="-122"/>
                </a:rPr>
                <a:t>保 留 为 今 后 使 用</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57" name="Line 52"/>
            <p:cNvSpPr>
              <a:spLocks noChangeShapeType="1"/>
            </p:cNvSpPr>
            <p:nvPr/>
          </p:nvSpPr>
          <p:spPr bwMode="auto">
            <a:xfrm>
              <a:off x="2641708"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8"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dirty="0">
                  <a:solidFill>
                    <a:schemeClr val="bg1"/>
                  </a:solidFill>
                  <a:latin typeface="微软雅黑" panose="020B0503020204020204" pitchFamily="34" charset="-122"/>
                  <a:ea typeface="微软雅黑" panose="020B0503020204020204" pitchFamily="34" charset="-122"/>
                </a:rPr>
                <a:t>1 1 1 1</a:t>
              </a:r>
              <a:endParaRPr kumimoji="1" lang="en-US" altLang="zh-CN" sz="1095" b="1" dirty="0">
                <a:solidFill>
                  <a:schemeClr val="bg1"/>
                </a:solidFill>
                <a:latin typeface="微软雅黑" panose="020B0503020204020204" pitchFamily="34" charset="-122"/>
                <a:ea typeface="微软雅黑" panose="020B0503020204020204" pitchFamily="34" charset="-122"/>
              </a:endParaRPr>
            </a:p>
          </p:txBody>
        </p:sp>
        <p:sp>
          <p:nvSpPr>
            <p:cNvPr id="59"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0</a:t>
              </a:r>
              <a:endParaRPr kumimoji="1" lang="en-US" altLang="zh-CN" sz="1095" b="1">
                <a:latin typeface="微软雅黑" panose="020B0503020204020204" pitchFamily="34" charset="-122"/>
                <a:ea typeface="微软雅黑" panose="020B0503020204020204" pitchFamily="34" charset="-122"/>
              </a:endParaRPr>
            </a:p>
          </p:txBody>
        </p:sp>
        <p:sp>
          <p:nvSpPr>
            <p:cNvPr id="60"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60095" eaLnBrk="0" hangingPunct="0"/>
              <a:r>
                <a:rPr kumimoji="1" lang="en-US" altLang="zh-CN" sz="1095" b="1">
                  <a:latin typeface="微软雅黑" panose="020B0503020204020204" pitchFamily="34" charset="-122"/>
                  <a:ea typeface="微软雅黑" panose="020B0503020204020204" pitchFamily="34" charset="-122"/>
                </a:rPr>
                <a:t>1</a:t>
              </a:r>
              <a:endParaRPr kumimoji="1" lang="en-US" altLang="zh-CN" sz="1095" b="1">
                <a:latin typeface="微软雅黑" panose="020B0503020204020204" pitchFamily="34" charset="-122"/>
                <a:ea typeface="微软雅黑" panose="020B0503020204020204" pitchFamily="34" charset="-122"/>
              </a:endParaRPr>
            </a:p>
          </p:txBody>
        </p:sp>
        <p:sp>
          <p:nvSpPr>
            <p:cNvPr id="61"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64" name="AutoShape 61"/>
          <p:cNvSpPr>
            <a:spLocks noChangeArrowheads="1"/>
          </p:cNvSpPr>
          <p:nvPr/>
        </p:nvSpPr>
        <p:spPr bwMode="auto">
          <a:xfrm>
            <a:off x="2850437" y="4446507"/>
            <a:ext cx="4133155" cy="313800"/>
          </a:xfrm>
          <a:prstGeom prst="wedgeRoundRectCallout">
            <a:avLst>
              <a:gd name="adj1" fmla="val -36088"/>
              <a:gd name="adj2" fmla="val -777129"/>
              <a:gd name="adj3" fmla="val 16667"/>
            </a:avLst>
          </a:prstGeom>
          <a:solidFill>
            <a:srgbClr val="00FFFF"/>
          </a:solidFill>
          <a:ln w="9525">
            <a:solidFill>
              <a:schemeClr val="tx1"/>
            </a:solidFill>
            <a:miter lim="800000"/>
          </a:ln>
          <a:effectLst/>
        </p:spPr>
        <p:txBody>
          <a:bodyPr anchor="ctr"/>
          <a:lstStyle/>
          <a:p>
            <a:pPr algn="ctr"/>
            <a:r>
              <a:rPr lang="en-US" altLang="zh-CN" sz="1595" b="1" dirty="0">
                <a:solidFill>
                  <a:srgbClr val="000066"/>
                </a:solidFill>
                <a:latin typeface="微软雅黑" panose="020B0503020204020204" pitchFamily="34" charset="-122"/>
                <a:ea typeface="微软雅黑" panose="020B0503020204020204" pitchFamily="34" charset="-122"/>
              </a:rPr>
              <a:t>A </a:t>
            </a:r>
            <a:r>
              <a:rPr lang="zh-CN" altLang="en-US" sz="1595" b="1" dirty="0">
                <a:solidFill>
                  <a:srgbClr val="000066"/>
                </a:solidFill>
                <a:latin typeface="微软雅黑" panose="020B0503020204020204" pitchFamily="34" charset="-122"/>
                <a:ea typeface="微软雅黑" panose="020B0503020204020204" pitchFamily="34" charset="-122"/>
              </a:rPr>
              <a:t>类地址的网络号字段 </a:t>
            </a:r>
            <a:r>
              <a:rPr lang="en-US" altLang="zh-CN" sz="1595" b="1" dirty="0">
                <a:solidFill>
                  <a:srgbClr val="000066"/>
                </a:solidFill>
                <a:latin typeface="微软雅黑" panose="020B0503020204020204" pitchFamily="34" charset="-122"/>
                <a:ea typeface="微软雅黑" panose="020B0503020204020204" pitchFamily="34" charset="-122"/>
              </a:rPr>
              <a:t>net-id </a:t>
            </a:r>
            <a:r>
              <a:rPr lang="zh-CN" altLang="en-US" sz="1595" b="1" dirty="0">
                <a:solidFill>
                  <a:srgbClr val="000066"/>
                </a:solidFill>
                <a:latin typeface="微软雅黑" panose="020B0503020204020204" pitchFamily="34" charset="-122"/>
                <a:ea typeface="微软雅黑" panose="020B0503020204020204" pitchFamily="34" charset="-122"/>
              </a:rPr>
              <a:t>为 </a:t>
            </a:r>
            <a:r>
              <a:rPr lang="en-US" altLang="zh-CN" sz="1595" b="1" dirty="0">
                <a:solidFill>
                  <a:srgbClr val="000066"/>
                </a:solidFill>
                <a:latin typeface="微软雅黑" panose="020B0503020204020204" pitchFamily="34" charset="-122"/>
                <a:ea typeface="微软雅黑" panose="020B0503020204020204" pitchFamily="34" charset="-122"/>
              </a:rPr>
              <a:t>1 </a:t>
            </a:r>
            <a:r>
              <a:rPr lang="zh-CN" altLang="en-US" sz="1595" b="1" dirty="0">
                <a:solidFill>
                  <a:srgbClr val="000066"/>
                </a:solidFill>
                <a:latin typeface="微软雅黑" panose="020B0503020204020204" pitchFamily="34" charset="-122"/>
                <a:ea typeface="微软雅黑" panose="020B0503020204020204" pitchFamily="34" charset="-122"/>
              </a:rPr>
              <a:t>字节</a:t>
            </a:r>
            <a:endParaRPr lang="zh-CN" altLang="en-US" sz="1595" b="1" dirty="0">
              <a:solidFill>
                <a:srgbClr val="000066"/>
              </a:solidFill>
              <a:latin typeface="微软雅黑" panose="020B0503020204020204" pitchFamily="34" charset="-122"/>
              <a:ea typeface="微软雅黑" panose="020B0503020204020204" pitchFamily="34" charset="-122"/>
            </a:endParaRPr>
          </a:p>
        </p:txBody>
      </p:sp>
      <p:sp>
        <p:nvSpPr>
          <p:cNvPr id="68" name="矩形 67"/>
          <p:cNvSpPr/>
          <p:nvPr/>
        </p:nvSpPr>
        <p:spPr>
          <a:xfrm>
            <a:off x="614374" y="1409678"/>
            <a:ext cx="4684072"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各类 </a:t>
            </a:r>
            <a:r>
              <a:rPr lang="en-US" altLang="zh-CN" sz="1995" b="1" dirty="0">
                <a:latin typeface="微软雅黑" panose="020B0503020204020204" pitchFamily="34" charset="-122"/>
                <a:ea typeface="微软雅黑" panose="020B0503020204020204" pitchFamily="34" charset="-122"/>
              </a:rPr>
              <a:t>IP </a:t>
            </a:r>
            <a:r>
              <a:rPr lang="zh-CN" altLang="en-US" sz="1995" b="1" dirty="0">
                <a:latin typeface="微软雅黑" panose="020B0503020204020204" pitchFamily="34" charset="-122"/>
                <a:ea typeface="微软雅黑" panose="020B0503020204020204" pitchFamily="34" charset="-122"/>
              </a:rPr>
              <a:t>地址的网络号字段和主机号字段</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135"/>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自治系统和</a:t>
            </a:r>
            <a:br>
              <a:rPr lang="zh-CN" altLang="en-US" dirty="0" smtClean="0">
                <a:ea typeface="黑体" panose="02010609060101010101" pitchFamily="2" charset="-122"/>
              </a:rPr>
            </a:br>
            <a:r>
              <a:rPr lang="zh-CN" altLang="en-US" dirty="0" smtClean="0">
                <a:ea typeface="黑体" panose="02010609060101010101" pitchFamily="2" charset="-122"/>
              </a:rPr>
              <a:t>内部网关协议、外部网关协议 </a:t>
            </a:r>
            <a:endParaRPr lang="zh-CN" altLang="en-US" dirty="0" smtClean="0">
              <a:ea typeface="黑体" panose="02010609060101010101" pitchFamily="2" charset="-122"/>
            </a:endParaRPr>
          </a:p>
        </p:txBody>
      </p:sp>
      <p:grpSp>
        <p:nvGrpSpPr>
          <p:cNvPr id="2" name="Group 136"/>
          <p:cNvGrpSpPr/>
          <p:nvPr/>
        </p:nvGrpSpPr>
        <p:grpSpPr bwMode="auto">
          <a:xfrm>
            <a:off x="250129" y="2298559"/>
            <a:ext cx="2759327" cy="1717604"/>
            <a:chOff x="912" y="768"/>
            <a:chExt cx="2400" cy="1584"/>
          </a:xfrm>
        </p:grpSpPr>
        <p:sp>
          <p:nvSpPr>
            <p:cNvPr id="159780" name="Oval 137"/>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1" name="Oval 138"/>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2" name="Oval 139"/>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3" name="Oval 140"/>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4" name="Oval 141"/>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5" name="Oval 142"/>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6" name="Oval 143"/>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7" name="Oval 144"/>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88" name="Oval 145"/>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46"/>
            <p:cNvGrpSpPr/>
            <p:nvPr/>
          </p:nvGrpSpPr>
          <p:grpSpPr bwMode="auto">
            <a:xfrm>
              <a:off x="912" y="768"/>
              <a:ext cx="2386" cy="1553"/>
              <a:chOff x="912" y="768"/>
              <a:chExt cx="2386" cy="1553"/>
            </a:xfrm>
          </p:grpSpPr>
          <p:sp>
            <p:nvSpPr>
              <p:cNvPr id="159790" name="Oval 147"/>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1" name="Oval 148"/>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2" name="Oval 149"/>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3" name="Oval 150"/>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4" name="Oval 151"/>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5" name="Oval 152"/>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6" name="Oval 153"/>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7" name="Oval 154"/>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98" name="Oval 155"/>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pSp>
        <p:nvGrpSpPr>
          <p:cNvPr id="4" name="Group 156"/>
          <p:cNvGrpSpPr/>
          <p:nvPr/>
        </p:nvGrpSpPr>
        <p:grpSpPr bwMode="auto">
          <a:xfrm>
            <a:off x="5984081" y="2170686"/>
            <a:ext cx="3026869" cy="1976508"/>
            <a:chOff x="912" y="768"/>
            <a:chExt cx="2400" cy="1584"/>
          </a:xfrm>
        </p:grpSpPr>
        <p:sp>
          <p:nvSpPr>
            <p:cNvPr id="159761" name="Oval 157"/>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2" name="Oval 158"/>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3" name="Oval 159"/>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4" name="Oval 160"/>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5" name="Oval 161"/>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6" name="Oval 162"/>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7" name="Oval 163"/>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8" name="Oval 164"/>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159769" name="Oval 165"/>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5" name="Group 166"/>
            <p:cNvGrpSpPr/>
            <p:nvPr/>
          </p:nvGrpSpPr>
          <p:grpSpPr bwMode="auto">
            <a:xfrm>
              <a:off x="912" y="768"/>
              <a:ext cx="2386" cy="1553"/>
              <a:chOff x="912" y="768"/>
              <a:chExt cx="2386" cy="1553"/>
            </a:xfrm>
          </p:grpSpPr>
          <p:sp>
            <p:nvSpPr>
              <p:cNvPr id="159771" name="Oval 167"/>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2" name="Oval 168"/>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3" name="Oval 169"/>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4" name="Oval 170"/>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5" name="Oval 171"/>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6" name="Oval 172"/>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7" name="Oval 173"/>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8" name="Oval 174"/>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159779" name="Oval 175"/>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sp>
        <p:nvSpPr>
          <p:cNvPr id="159750" name="Text Box 176"/>
          <p:cNvSpPr txBox="1">
            <a:spLocks noChangeArrowheads="1"/>
          </p:cNvSpPr>
          <p:nvPr/>
        </p:nvSpPr>
        <p:spPr bwMode="auto">
          <a:xfrm>
            <a:off x="602506" y="2876356"/>
            <a:ext cx="2049823" cy="707517"/>
          </a:xfrm>
          <a:prstGeom prst="rect">
            <a:avLst/>
          </a:prstGeom>
          <a:noFill/>
          <a:ln w="9525">
            <a:noFill/>
            <a:miter lim="800000"/>
          </a:ln>
        </p:spPr>
        <p:txBody>
          <a:bodyPr wrap="none" lIns="91074" tIns="45537" rIns="91074" bIns="45537">
            <a:spAutoFit/>
          </a:bodyPr>
          <a:lstStyle/>
          <a:p>
            <a:pPr algn="ctr"/>
            <a:r>
              <a:rPr kumimoji="1" lang="en-US" altLang="zh-CN" sz="2000" dirty="0">
                <a:solidFill>
                  <a:schemeClr val="folHlink"/>
                </a:solidFill>
                <a:latin typeface="Arial" panose="020B0604020202020204" pitchFamily="34" charset="0"/>
                <a:ea typeface="黑体" panose="02010609060101010101" pitchFamily="2" charset="-122"/>
              </a:rPr>
              <a:t> </a:t>
            </a:r>
            <a:r>
              <a:rPr kumimoji="1" lang="zh-CN" altLang="en-US" sz="2000" dirty="0">
                <a:solidFill>
                  <a:schemeClr val="folHlink"/>
                </a:solidFill>
                <a:latin typeface="Arial" panose="020B0604020202020204" pitchFamily="34" charset="0"/>
                <a:ea typeface="黑体" panose="02010609060101010101" pitchFamily="2" charset="-122"/>
              </a:rPr>
              <a:t>用内部网关协议</a:t>
            </a:r>
            <a:endParaRPr kumimoji="1" lang="zh-CN" altLang="en-US" sz="2000" dirty="0">
              <a:solidFill>
                <a:schemeClr val="folHlink"/>
              </a:solidFill>
              <a:latin typeface="Arial" panose="020B0604020202020204" pitchFamily="34" charset="0"/>
              <a:ea typeface="黑体" panose="02010609060101010101" pitchFamily="2" charset="-122"/>
            </a:endParaRPr>
          </a:p>
          <a:p>
            <a:pPr algn="ctr"/>
            <a:r>
              <a:rPr kumimoji="1" lang="zh-CN" altLang="en-US" sz="2000" dirty="0">
                <a:solidFill>
                  <a:schemeClr val="folHlink"/>
                </a:solidFill>
                <a:latin typeface="Arial" panose="020B0604020202020204" pitchFamily="34" charset="0"/>
                <a:ea typeface="黑体" panose="02010609060101010101" pitchFamily="2" charset="-122"/>
              </a:rPr>
              <a:t>（例如，</a:t>
            </a:r>
            <a:r>
              <a:rPr kumimoji="1" lang="en-US" altLang="zh-CN" sz="2000" dirty="0">
                <a:solidFill>
                  <a:schemeClr val="folHlink"/>
                </a:solidFill>
                <a:latin typeface="Arial" panose="020B0604020202020204" pitchFamily="34" charset="0"/>
                <a:ea typeface="黑体" panose="02010609060101010101" pitchFamily="2" charset="-122"/>
              </a:rPr>
              <a:t>RIP</a:t>
            </a:r>
            <a:r>
              <a:rPr kumimoji="1" lang="zh-CN" altLang="en-US" sz="2000" dirty="0">
                <a:solidFill>
                  <a:schemeClr val="folHlink"/>
                </a:solidFill>
                <a:latin typeface="Arial" panose="020B0604020202020204" pitchFamily="34" charset="0"/>
                <a:ea typeface="黑体" panose="02010609060101010101" pitchFamily="2" charset="-122"/>
              </a:rPr>
              <a:t>）</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59751" name="Text Box 177"/>
          <p:cNvSpPr txBox="1">
            <a:spLocks noChangeArrowheads="1"/>
          </p:cNvSpPr>
          <p:nvPr/>
        </p:nvSpPr>
        <p:spPr bwMode="auto">
          <a:xfrm>
            <a:off x="6875362" y="1834427"/>
            <a:ext cx="1451903" cy="399740"/>
          </a:xfrm>
          <a:prstGeom prst="rect">
            <a:avLst/>
          </a:prstGeom>
          <a:noFill/>
          <a:ln w="9525">
            <a:noFill/>
            <a:miter lim="800000"/>
          </a:ln>
        </p:spPr>
        <p:txBody>
          <a:bodyPr wrap="none" lIns="91074" tIns="45537" rIns="91074" bIns="45537">
            <a:spAutoFit/>
          </a:bodyPr>
          <a:lstStyle/>
          <a:p>
            <a:r>
              <a:rPr kumimoji="1" lang="zh-CN" altLang="en-US" sz="2000" dirty="0">
                <a:solidFill>
                  <a:schemeClr val="folHlink"/>
                </a:solidFill>
                <a:latin typeface="Arial" panose="020B0604020202020204" pitchFamily="34" charset="0"/>
                <a:ea typeface="黑体" panose="02010609060101010101" pitchFamily="2" charset="-122"/>
              </a:rPr>
              <a:t>自治系统 </a:t>
            </a:r>
            <a:r>
              <a:rPr kumimoji="1" lang="en-US" altLang="zh-CN" sz="2000" dirty="0">
                <a:solidFill>
                  <a:schemeClr val="folHlink"/>
                </a:solidFill>
                <a:latin typeface="Arial" panose="020B0604020202020204" pitchFamily="34" charset="0"/>
                <a:ea typeface="黑体" panose="02010609060101010101" pitchFamily="2" charset="-122"/>
              </a:rPr>
              <a:t>B</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159752" name="Text Box 178"/>
          <p:cNvSpPr txBox="1">
            <a:spLocks noChangeArrowheads="1"/>
          </p:cNvSpPr>
          <p:nvPr/>
        </p:nvSpPr>
        <p:spPr bwMode="auto">
          <a:xfrm>
            <a:off x="908695" y="1962301"/>
            <a:ext cx="1437732" cy="399740"/>
          </a:xfrm>
          <a:prstGeom prst="rect">
            <a:avLst/>
          </a:prstGeom>
          <a:noFill/>
          <a:ln w="9525">
            <a:noFill/>
            <a:miter lim="800000"/>
          </a:ln>
        </p:spPr>
        <p:txBody>
          <a:bodyPr wrap="none" lIns="91074" tIns="45537" rIns="91074" bIns="45537">
            <a:spAutoFit/>
          </a:bodyPr>
          <a:lstStyle/>
          <a:p>
            <a:r>
              <a:rPr kumimoji="1" lang="zh-CN" altLang="en-US" sz="2000" dirty="0">
                <a:solidFill>
                  <a:schemeClr val="folHlink"/>
                </a:solidFill>
                <a:latin typeface="Arial" panose="020B0604020202020204" pitchFamily="34" charset="0"/>
                <a:ea typeface="黑体" panose="02010609060101010101" pitchFamily="2" charset="-122"/>
              </a:rPr>
              <a:t>自治系统 </a:t>
            </a:r>
            <a:r>
              <a:rPr kumimoji="1" lang="en-US" altLang="zh-CN" sz="2000" dirty="0">
                <a:solidFill>
                  <a:schemeClr val="folHlink"/>
                </a:solidFill>
                <a:latin typeface="Arial" panose="020B0604020202020204" pitchFamily="34" charset="0"/>
                <a:ea typeface="黑体" panose="02010609060101010101" pitchFamily="2" charset="-122"/>
              </a:rPr>
              <a:t>A</a:t>
            </a:r>
            <a:endParaRPr kumimoji="1" lang="en-US" altLang="zh-CN" sz="2000" dirty="0">
              <a:solidFill>
                <a:schemeClr val="folHlink"/>
              </a:solidFill>
              <a:latin typeface="Arial" panose="020B0604020202020204" pitchFamily="34" charset="0"/>
              <a:ea typeface="黑体" panose="02010609060101010101" pitchFamily="2" charset="-122"/>
            </a:endParaRPr>
          </a:p>
        </p:txBody>
      </p:sp>
      <p:pic>
        <p:nvPicPr>
          <p:cNvPr id="159753" name="Picture 179"/>
          <p:cNvPicPr>
            <a:picLocks noChangeArrowheads="1"/>
          </p:cNvPicPr>
          <p:nvPr/>
        </p:nvPicPr>
        <p:blipFill>
          <a:blip r:embed="rId1" cstate="print"/>
          <a:srcRect/>
          <a:stretch>
            <a:fillRect/>
          </a:stretch>
        </p:blipFill>
        <p:spPr bwMode="auto">
          <a:xfrm>
            <a:off x="2741912" y="2694809"/>
            <a:ext cx="658566" cy="445188"/>
          </a:xfrm>
          <a:prstGeom prst="rect">
            <a:avLst/>
          </a:prstGeom>
          <a:noFill/>
          <a:ln w="12699">
            <a:noFill/>
            <a:miter lim="800000"/>
            <a:headEnd/>
            <a:tailEnd/>
          </a:ln>
        </p:spPr>
      </p:pic>
      <p:pic>
        <p:nvPicPr>
          <p:cNvPr id="159754" name="Picture 180"/>
          <p:cNvPicPr>
            <a:picLocks noChangeArrowheads="1"/>
          </p:cNvPicPr>
          <p:nvPr/>
        </p:nvPicPr>
        <p:blipFill>
          <a:blip r:embed="rId1" cstate="print"/>
          <a:srcRect/>
          <a:stretch>
            <a:fillRect/>
          </a:stretch>
        </p:blipFill>
        <p:spPr bwMode="auto">
          <a:xfrm>
            <a:off x="5716539" y="2694808"/>
            <a:ext cx="658566" cy="448345"/>
          </a:xfrm>
          <a:prstGeom prst="rect">
            <a:avLst/>
          </a:prstGeom>
          <a:noFill/>
          <a:ln w="12699">
            <a:noFill/>
            <a:miter lim="800000"/>
            <a:headEnd/>
            <a:tailEnd/>
          </a:ln>
        </p:spPr>
      </p:pic>
      <p:sp>
        <p:nvSpPr>
          <p:cNvPr id="159755" name="Text Box 181"/>
          <p:cNvSpPr txBox="1">
            <a:spLocks noChangeArrowheads="1"/>
          </p:cNvSpPr>
          <p:nvPr/>
        </p:nvSpPr>
        <p:spPr bwMode="auto">
          <a:xfrm>
            <a:off x="3446164" y="2213311"/>
            <a:ext cx="2235772"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chemeClr val="folHlink"/>
                </a:solidFill>
                <a:latin typeface="Arial" panose="020B0604020202020204" pitchFamily="34" charset="0"/>
                <a:ea typeface="黑体" panose="02010609060101010101" pitchFamily="2" charset="-122"/>
              </a:rPr>
              <a:t>用外部网关协议</a:t>
            </a:r>
            <a:endParaRPr kumimoji="1" lang="zh-CN" altLang="en-US" sz="2000" dirty="0">
              <a:solidFill>
                <a:schemeClr val="folHlink"/>
              </a:solidFill>
              <a:latin typeface="Arial" panose="020B0604020202020204" pitchFamily="34" charset="0"/>
              <a:ea typeface="黑体" panose="02010609060101010101" pitchFamily="2" charset="-122"/>
            </a:endParaRPr>
          </a:p>
          <a:p>
            <a:pPr algn="ctr"/>
            <a:r>
              <a:rPr kumimoji="1" lang="zh-CN" altLang="en-US" sz="2000" dirty="0">
                <a:solidFill>
                  <a:schemeClr val="folHlink"/>
                </a:solidFill>
                <a:latin typeface="Arial" panose="020B0604020202020204" pitchFamily="34" charset="0"/>
                <a:ea typeface="黑体" panose="02010609060101010101" pitchFamily="2" charset="-122"/>
              </a:rPr>
              <a:t>（例如，</a:t>
            </a:r>
            <a:r>
              <a:rPr kumimoji="1" lang="en-US" altLang="zh-CN" sz="2000" dirty="0">
                <a:solidFill>
                  <a:schemeClr val="folHlink"/>
                </a:solidFill>
                <a:latin typeface="Arial" panose="020B0604020202020204" pitchFamily="34" charset="0"/>
                <a:ea typeface="黑体" panose="02010609060101010101" pitchFamily="2" charset="-122"/>
              </a:rPr>
              <a:t>BGP-4</a:t>
            </a:r>
            <a:r>
              <a:rPr kumimoji="1" lang="zh-CN" altLang="en-US" sz="2000" dirty="0">
                <a:solidFill>
                  <a:schemeClr val="folHlink"/>
                </a:solidFill>
                <a:latin typeface="Arial" panose="020B0604020202020204" pitchFamily="34" charset="0"/>
                <a:ea typeface="黑体" panose="02010609060101010101" pitchFamily="2" charset="-122"/>
              </a:rPr>
              <a:t>）</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59756" name="Text Box 182"/>
          <p:cNvSpPr txBox="1">
            <a:spLocks noChangeArrowheads="1"/>
          </p:cNvSpPr>
          <p:nvPr/>
        </p:nvSpPr>
        <p:spPr bwMode="auto">
          <a:xfrm>
            <a:off x="2741913" y="2292245"/>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chemeClr val="folHlink"/>
                </a:solidFill>
                <a:latin typeface="Arial" panose="020B0604020202020204" pitchFamily="34" charset="0"/>
                <a:ea typeface="黑体" panose="02010609060101010101" pitchFamily="2" charset="-122"/>
              </a:rPr>
              <a:t>R</a:t>
            </a:r>
            <a:r>
              <a:rPr kumimoji="1" lang="en-US" altLang="zh-CN" sz="2000" baseline="-25000" dirty="0">
                <a:solidFill>
                  <a:schemeClr val="folHlink"/>
                </a:solidFill>
                <a:latin typeface="Arial" panose="020B0604020202020204" pitchFamily="34" charset="0"/>
                <a:ea typeface="黑体" panose="02010609060101010101" pitchFamily="2" charset="-122"/>
              </a:rPr>
              <a:t>1</a:t>
            </a:r>
            <a:endParaRPr kumimoji="1" lang="en-US" altLang="zh-CN" sz="2000" baseline="-25000" dirty="0">
              <a:solidFill>
                <a:schemeClr val="folHlink"/>
              </a:solidFill>
              <a:latin typeface="Arial" panose="020B0604020202020204" pitchFamily="34" charset="0"/>
              <a:ea typeface="黑体" panose="02010609060101010101" pitchFamily="2" charset="-122"/>
            </a:endParaRPr>
          </a:p>
        </p:txBody>
      </p:sp>
      <p:sp>
        <p:nvSpPr>
          <p:cNvPr id="159757" name="Text Box 183"/>
          <p:cNvSpPr txBox="1">
            <a:spLocks noChangeArrowheads="1"/>
          </p:cNvSpPr>
          <p:nvPr/>
        </p:nvSpPr>
        <p:spPr bwMode="auto">
          <a:xfrm>
            <a:off x="5949254" y="2319083"/>
            <a:ext cx="464453" cy="399740"/>
          </a:xfrm>
          <a:prstGeom prst="rect">
            <a:avLst/>
          </a:prstGeom>
          <a:noFill/>
          <a:ln w="9525">
            <a:noFill/>
            <a:miter lim="800000"/>
          </a:ln>
        </p:spPr>
        <p:txBody>
          <a:bodyPr wrap="none" lIns="91074" tIns="45537" rIns="91074" bIns="45537">
            <a:spAutoFit/>
          </a:bodyPr>
          <a:lstStyle/>
          <a:p>
            <a:r>
              <a:rPr kumimoji="1" lang="en-US" altLang="zh-CN" sz="2000" dirty="0">
                <a:solidFill>
                  <a:schemeClr val="folHlink"/>
                </a:solidFill>
                <a:latin typeface="Arial" panose="020B0604020202020204" pitchFamily="34" charset="0"/>
                <a:ea typeface="黑体" panose="02010609060101010101" pitchFamily="2" charset="-122"/>
              </a:rPr>
              <a:t>R</a:t>
            </a:r>
            <a:r>
              <a:rPr kumimoji="1" lang="en-US" altLang="zh-CN" sz="2000" baseline="-25000" dirty="0">
                <a:solidFill>
                  <a:schemeClr val="folHlink"/>
                </a:solidFill>
                <a:latin typeface="Arial" panose="020B0604020202020204" pitchFamily="34" charset="0"/>
                <a:ea typeface="黑体" panose="02010609060101010101" pitchFamily="2" charset="-122"/>
              </a:rPr>
              <a:t>2</a:t>
            </a:r>
            <a:endParaRPr kumimoji="1" lang="en-US" altLang="zh-CN" sz="2000" baseline="-25000" dirty="0">
              <a:solidFill>
                <a:schemeClr val="folHlink"/>
              </a:solidFill>
              <a:latin typeface="Arial" panose="020B0604020202020204" pitchFamily="34" charset="0"/>
              <a:ea typeface="黑体" panose="02010609060101010101" pitchFamily="2" charset="-122"/>
            </a:endParaRPr>
          </a:p>
        </p:txBody>
      </p:sp>
      <p:sp>
        <p:nvSpPr>
          <p:cNvPr id="159758" name="Text Box 184"/>
          <p:cNvSpPr txBox="1">
            <a:spLocks noChangeArrowheads="1"/>
          </p:cNvSpPr>
          <p:nvPr/>
        </p:nvSpPr>
        <p:spPr bwMode="auto">
          <a:xfrm>
            <a:off x="6549460" y="2863727"/>
            <a:ext cx="2165239" cy="707517"/>
          </a:xfrm>
          <a:prstGeom prst="rect">
            <a:avLst/>
          </a:prstGeom>
          <a:noFill/>
          <a:ln w="9525">
            <a:noFill/>
            <a:miter lim="800000"/>
          </a:ln>
        </p:spPr>
        <p:txBody>
          <a:bodyPr wrap="none" lIns="91074" tIns="45537" rIns="91074" bIns="45537">
            <a:spAutoFit/>
          </a:bodyPr>
          <a:lstStyle/>
          <a:p>
            <a:pPr algn="ctr"/>
            <a:r>
              <a:rPr kumimoji="1" lang="en-US" altLang="zh-CN" sz="2000" dirty="0">
                <a:solidFill>
                  <a:schemeClr val="folHlink"/>
                </a:solidFill>
                <a:latin typeface="Arial" panose="020B0604020202020204" pitchFamily="34" charset="0"/>
                <a:ea typeface="黑体" panose="02010609060101010101" pitchFamily="2" charset="-122"/>
              </a:rPr>
              <a:t> </a:t>
            </a:r>
            <a:r>
              <a:rPr kumimoji="1" lang="zh-CN" altLang="en-US" sz="2000" dirty="0">
                <a:solidFill>
                  <a:schemeClr val="folHlink"/>
                </a:solidFill>
                <a:latin typeface="Arial" panose="020B0604020202020204" pitchFamily="34" charset="0"/>
                <a:ea typeface="黑体" panose="02010609060101010101" pitchFamily="2" charset="-122"/>
              </a:rPr>
              <a:t>用内部网关协议</a:t>
            </a:r>
            <a:endParaRPr kumimoji="1" lang="zh-CN" altLang="en-US" sz="2000" dirty="0">
              <a:solidFill>
                <a:schemeClr val="folHlink"/>
              </a:solidFill>
              <a:latin typeface="Arial" panose="020B0604020202020204" pitchFamily="34" charset="0"/>
              <a:ea typeface="黑体" panose="02010609060101010101" pitchFamily="2" charset="-122"/>
            </a:endParaRPr>
          </a:p>
          <a:p>
            <a:pPr algn="ctr"/>
            <a:r>
              <a:rPr kumimoji="1" lang="zh-CN" altLang="en-US" sz="2000" dirty="0">
                <a:solidFill>
                  <a:schemeClr val="folHlink"/>
                </a:solidFill>
                <a:latin typeface="Arial" panose="020B0604020202020204" pitchFamily="34" charset="0"/>
                <a:ea typeface="黑体" panose="02010609060101010101" pitchFamily="2" charset="-122"/>
              </a:rPr>
              <a:t>（例如，</a:t>
            </a:r>
            <a:r>
              <a:rPr kumimoji="1" lang="en-US" altLang="zh-CN" sz="2000" dirty="0">
                <a:solidFill>
                  <a:schemeClr val="folHlink"/>
                </a:solidFill>
                <a:latin typeface="Arial" panose="020B0604020202020204" pitchFamily="34" charset="0"/>
                <a:ea typeface="黑体" panose="02010609060101010101" pitchFamily="2" charset="-122"/>
              </a:rPr>
              <a:t>OSPF</a:t>
            </a:r>
            <a:r>
              <a:rPr kumimoji="1" lang="zh-CN" altLang="en-US" sz="2000" dirty="0">
                <a:solidFill>
                  <a:schemeClr val="folHlink"/>
                </a:solidFill>
                <a:latin typeface="Arial" panose="020B0604020202020204" pitchFamily="34" charset="0"/>
                <a:ea typeface="黑体" panose="02010609060101010101" pitchFamily="2" charset="-122"/>
              </a:rPr>
              <a:t>）</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59759" name="Line 185"/>
          <p:cNvSpPr>
            <a:spLocks noChangeShapeType="1"/>
          </p:cNvSpPr>
          <p:nvPr/>
        </p:nvSpPr>
        <p:spPr bwMode="auto">
          <a:xfrm>
            <a:off x="3356152" y="2925296"/>
            <a:ext cx="2423712" cy="3157"/>
          </a:xfrm>
          <a:prstGeom prst="line">
            <a:avLst/>
          </a:prstGeom>
          <a:noFill/>
          <a:ln w="57150">
            <a:solidFill>
              <a:schemeClr val="hlink"/>
            </a:solidFill>
            <a:round/>
            <a:headEnd type="triangle" w="med" len="lg"/>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59760" name="Text Box 187"/>
          <p:cNvSpPr txBox="1">
            <a:spLocks noChangeArrowheads="1"/>
          </p:cNvSpPr>
          <p:nvPr/>
        </p:nvSpPr>
        <p:spPr bwMode="auto">
          <a:xfrm>
            <a:off x="1541930" y="4379260"/>
            <a:ext cx="6834786" cy="2061733"/>
          </a:xfrm>
          <a:prstGeom prst="rect">
            <a:avLst/>
          </a:prstGeom>
          <a:noFill/>
          <a:ln w="9525">
            <a:solidFill>
              <a:schemeClr val="folHlink"/>
            </a:solidFill>
            <a:miter lim="800000"/>
          </a:ln>
        </p:spPr>
        <p:txBody>
          <a:bodyPr wrap="none" lIns="91074" tIns="45537" rIns="91074" bIns="45537">
            <a:spAutoFit/>
          </a:bodyPr>
          <a:lstStyle/>
          <a:p>
            <a:r>
              <a:rPr lang="zh-CN" altLang="en-US" sz="3200" dirty="0">
                <a:solidFill>
                  <a:schemeClr val="folHlink"/>
                </a:solidFill>
                <a:latin typeface="Arial" panose="020B0604020202020204" pitchFamily="34" charset="0"/>
                <a:ea typeface="黑体" panose="02010609060101010101" pitchFamily="2" charset="-122"/>
              </a:rPr>
              <a:t>自治系统之间的路由选择也叫做</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hlink"/>
                </a:solidFill>
                <a:latin typeface="Arial" panose="020B0604020202020204" pitchFamily="34" charset="0"/>
                <a:ea typeface="黑体" panose="02010609060101010101" pitchFamily="2" charset="-122"/>
              </a:rPr>
              <a:t>域间路由选择</a:t>
            </a:r>
            <a:r>
              <a:rPr lang="en-US" altLang="zh-CN" sz="3200" dirty="0">
                <a:solidFill>
                  <a:schemeClr val="folHlink"/>
                </a:solidFill>
                <a:latin typeface="Arial" panose="020B0604020202020204" pitchFamily="34" charset="0"/>
                <a:ea typeface="黑体" panose="02010609060101010101" pitchFamily="2" charset="-122"/>
              </a:rPr>
              <a:t>(</a:t>
            </a:r>
            <a:r>
              <a:rPr lang="en-US" altLang="zh-CN" sz="3200" dirty="0" err="1">
                <a:solidFill>
                  <a:schemeClr val="folHlink"/>
                </a:solidFill>
                <a:latin typeface="Arial" panose="020B0604020202020204" pitchFamily="34" charset="0"/>
                <a:ea typeface="黑体" panose="02010609060101010101" pitchFamily="2" charset="-122"/>
              </a:rPr>
              <a:t>interdomain</a:t>
            </a:r>
            <a:r>
              <a:rPr lang="en-US" altLang="zh-CN" sz="3200" dirty="0">
                <a:solidFill>
                  <a:schemeClr val="folHlink"/>
                </a:solidFill>
                <a:latin typeface="Arial" panose="020B0604020202020204" pitchFamily="34" charset="0"/>
                <a:ea typeface="黑体" panose="02010609060101010101" pitchFamily="2" charset="-122"/>
              </a:rPr>
              <a:t> routing)</a:t>
            </a:r>
            <a:r>
              <a:rPr lang="zh-CN" altLang="en-US" sz="3200" dirty="0">
                <a:solidFill>
                  <a:schemeClr val="folHlink"/>
                </a:solidFill>
                <a:latin typeface="Arial" panose="020B0604020202020204" pitchFamily="34" charset="0"/>
                <a:ea typeface="黑体" panose="02010609060101010101" pitchFamily="2" charset="-122"/>
              </a:rPr>
              <a:t>，</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folHlink"/>
                </a:solidFill>
                <a:latin typeface="Arial" panose="020B0604020202020204" pitchFamily="34" charset="0"/>
                <a:ea typeface="黑体" panose="02010609060101010101" pitchFamily="2" charset="-122"/>
              </a:rPr>
              <a:t>在自治系统内部的路由选择叫做</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hlink"/>
                </a:solidFill>
                <a:latin typeface="Arial" panose="020B0604020202020204" pitchFamily="34" charset="0"/>
                <a:ea typeface="黑体" panose="02010609060101010101" pitchFamily="2" charset="-122"/>
              </a:rPr>
              <a:t>域内路由选择</a:t>
            </a:r>
            <a:r>
              <a:rPr lang="en-US" altLang="zh-CN" sz="3200" dirty="0">
                <a:solidFill>
                  <a:schemeClr val="folHlink"/>
                </a:solidFill>
                <a:latin typeface="Arial" panose="020B0604020202020204" pitchFamily="34" charset="0"/>
                <a:ea typeface="黑体" panose="02010609060101010101" pitchFamily="2" charset="-122"/>
              </a:rPr>
              <a:t>(</a:t>
            </a:r>
            <a:r>
              <a:rPr lang="en-US" altLang="zh-CN" sz="3200" dirty="0" err="1">
                <a:solidFill>
                  <a:schemeClr val="folHlink"/>
                </a:solidFill>
                <a:latin typeface="Arial" panose="020B0604020202020204" pitchFamily="34" charset="0"/>
                <a:ea typeface="黑体" panose="02010609060101010101" pitchFamily="2" charset="-122"/>
              </a:rPr>
              <a:t>intradomain</a:t>
            </a:r>
            <a:r>
              <a:rPr lang="en-US" altLang="zh-CN" sz="3200" dirty="0">
                <a:solidFill>
                  <a:schemeClr val="folHlink"/>
                </a:solidFill>
                <a:latin typeface="Arial" panose="020B0604020202020204" pitchFamily="34" charset="0"/>
                <a:ea typeface="黑体" panose="02010609060101010101" pitchFamily="2" charset="-122"/>
              </a:rPr>
              <a:t> routing) </a:t>
            </a:r>
            <a:endParaRPr lang="en-US" altLang="zh-CN" sz="3200" dirty="0">
              <a:solidFill>
                <a:schemeClr val="folHlink"/>
              </a:solidFill>
              <a:latin typeface="Arial" panose="020B0604020202020204" pitchFamily="34" charset="0"/>
              <a:ea typeface="黑体" panose="02010609060101010101" pitchFamily="2" charset="-122"/>
            </a:endParaRPr>
          </a:p>
        </p:txBody>
      </p:sp>
      <p:sp>
        <p:nvSpPr>
          <p:cNvPr id="55" name="页脚占位符 54"/>
          <p:cNvSpPr>
            <a:spLocks noGrp="1"/>
          </p:cNvSpPr>
          <p:nvPr>
            <p:ph type="ftr" sz="quarter" idx="11"/>
          </p:nvPr>
        </p:nvSpPr>
        <p:spPr/>
        <p:txBody>
          <a:bodyPr/>
          <a:lstStyle/>
          <a:p>
            <a:r>
              <a:rPr lang="zh-CN" altLang="en-US" smtClean="0"/>
              <a:t>计算机科学与技术学院</a:t>
            </a:r>
            <a:endParaRPr lang="en-US"/>
          </a:p>
        </p:txBody>
      </p:sp>
      <p:sp>
        <p:nvSpPr>
          <p:cNvPr id="56" name="灯片编号占位符 5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1" y="939800"/>
            <a:ext cx="8229600" cy="470450"/>
          </a:xfrm>
          <a:prstGeom prst="rect">
            <a:avLst/>
          </a:prstGeom>
          <a:noFill/>
        </p:spPr>
        <p:txBody>
          <a:bodyPr wrap="square" lIns="0" tIns="0" rIns="0" rtlCol="0">
            <a:spAutoFit/>
          </a:bodyPr>
          <a:lstStyle/>
          <a:p>
            <a:pPr defTabSz="0">
              <a:lnSpc>
                <a:spcPts val="3700"/>
              </a:lnSpc>
            </a:pPr>
            <a:r>
              <a:rPr lang="en-US" altLang="zh-CN" sz="24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2400" dirty="0" smtClean="0">
                <a:solidFill>
                  <a:srgbClr val="FF0000"/>
                </a:solidFill>
                <a:latin typeface="Times New Roman" panose="02020603050405020304" pitchFamily="18" charset="0"/>
                <a:ea typeface="黑体" panose="02010609060101010101" pitchFamily="2" charset="-122"/>
                <a:cs typeface="华文新魏" pitchFamily="18" charset="0"/>
              </a:rPr>
              <a:t>.7.2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err="1" smtClean="0">
                <a:solidFill>
                  <a:srgbClr val="FF0000"/>
                </a:solidFill>
                <a:latin typeface="Times New Roman" panose="02020603050405020304" pitchFamily="18" charset="0"/>
                <a:ea typeface="黑体" panose="02010609060101010101" pitchFamily="2" charset="-122"/>
                <a:cs typeface="华文新魏" pitchFamily="18" charset="0"/>
              </a:rPr>
              <a:t>内部网关协议：RIP</a:t>
            </a:r>
            <a:r>
              <a:rPr lang="en-US" altLang="zh-CN" sz="2400" dirty="0" smtClean="0">
                <a:solidFill>
                  <a:srgbClr val="FF0000"/>
                </a:solidFill>
                <a:latin typeface="Times New Roman" panose="02020603050405020304" pitchFamily="18" charset="0"/>
                <a:ea typeface="黑体" panose="02010609060101010101" pitchFamily="2" charset="-122"/>
                <a:cs typeface="华文新魏" pitchFamily="18" charset="0"/>
              </a:rPr>
              <a:t> (Routing Information Protocol)</a:t>
            </a:r>
            <a:endParaRPr lang="en-US" altLang="zh-CN" sz="24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757382" y="1723090"/>
            <a:ext cx="1442703" cy="392415"/>
          </a:xfrm>
          <a:prstGeom prst="rect">
            <a:avLst/>
          </a:prstGeom>
          <a:noFill/>
        </p:spPr>
        <p:txBody>
          <a:bodyPr wrap="none" lIns="0" tIns="0" rIns="0" rtlCol="0">
            <a:spAutoFit/>
          </a:bodyPr>
          <a:lstStyle/>
          <a:p>
            <a:pPr defTabSz="0">
              <a:lnSpc>
                <a:spcPts val="2700"/>
              </a:lnSpc>
            </a:pPr>
            <a:r>
              <a:rPr lang="en-US" altLang="zh-CN" sz="2400" dirty="0" smtClean="0">
                <a:solidFill>
                  <a:srgbClr val="CC0000"/>
                </a:solidFill>
                <a:latin typeface="华文楷体" pitchFamily="18" charset="0"/>
                <a:ea typeface="黑体" panose="02010609060101010101" pitchFamily="2" charset="-122"/>
                <a:cs typeface="华文楷体" pitchFamily="18" charset="0"/>
              </a:rPr>
              <a:t>1.</a:t>
            </a:r>
            <a:r>
              <a:rPr lang="zh-CN" altLang="en-US" sz="2400" dirty="0" smtClean="0">
                <a:solidFill>
                  <a:srgbClr val="CC0000"/>
                </a:solidFill>
                <a:latin typeface="华文楷体" pitchFamily="18" charset="0"/>
                <a:ea typeface="黑体" panose="02010609060101010101" pitchFamily="2" charset="-122"/>
                <a:cs typeface="华文楷体" pitchFamily="18" charset="0"/>
              </a:rPr>
              <a:t>工作原理</a:t>
            </a:r>
            <a:endParaRPr lang="en-US" altLang="zh-CN" sz="2400" dirty="0" smtClean="0">
              <a:solidFill>
                <a:srgbClr val="CC0000"/>
              </a:solidFill>
              <a:latin typeface="华文楷体" pitchFamily="18" charset="0"/>
              <a:ea typeface="黑体" panose="02010609060101010101" pitchFamily="2" charset="-122"/>
              <a:cs typeface="华文楷体" pitchFamily="18" charset="0"/>
            </a:endParaRPr>
          </a:p>
        </p:txBody>
      </p:sp>
      <p:sp>
        <p:nvSpPr>
          <p:cNvPr id="12" name="页脚占位符 11"/>
          <p:cNvSpPr>
            <a:spLocks noGrp="1"/>
          </p:cNvSpPr>
          <p:nvPr>
            <p:ph type="ftr" sz="quarter" idx="11"/>
          </p:nvPr>
        </p:nvSpPr>
        <p:spPr/>
        <p:txBody>
          <a:bodyPr/>
          <a:lstStyle/>
          <a:p>
            <a:r>
              <a:rPr lang="zh-CN" altLang="en-US" smtClean="0"/>
              <a:t>计算机科学与技术学院</a:t>
            </a:r>
            <a:endParaRPr lang="en-US"/>
          </a:p>
        </p:txBody>
      </p:sp>
      <p:sp>
        <p:nvSpPr>
          <p:cNvPr id="13" name="灯片编号占位符 12"/>
          <p:cNvSpPr>
            <a:spLocks noGrp="1"/>
          </p:cNvSpPr>
          <p:nvPr>
            <p:ph type="sldNum" sz="quarter" idx="12"/>
          </p:nvPr>
        </p:nvSpPr>
        <p:spPr/>
        <p:txBody>
          <a:bodyPr/>
          <a:lstStyle/>
          <a:p>
            <a:fld id="{B6F15528-21DE-4FAA-801E-634DDDAF4B2B}" type="slidenum">
              <a:rPr lang="en-US" smtClean="0"/>
            </a:fld>
            <a:endParaRPr lang="en-US"/>
          </a:p>
        </p:txBody>
      </p:sp>
      <p:sp>
        <p:nvSpPr>
          <p:cNvPr id="14" name="TextBox 13"/>
          <p:cNvSpPr txBox="1"/>
          <p:nvPr/>
        </p:nvSpPr>
        <p:spPr>
          <a:xfrm>
            <a:off x="757382" y="2113773"/>
            <a:ext cx="7315200" cy="20313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RIP </a:t>
            </a:r>
            <a:r>
              <a:rPr lang="zh-CN" altLang="en-US" sz="2400" dirty="0" smtClean="0">
                <a:latin typeface="微软雅黑" panose="020B0503020204020204" pitchFamily="34" charset="-122"/>
                <a:ea typeface="微软雅黑" panose="020B0503020204020204" pitchFamily="34" charset="-122"/>
              </a:rPr>
              <a:t>是一种分布式的基于距离向量的路由选择协议。</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RIP </a:t>
            </a:r>
            <a:r>
              <a:rPr lang="zh-CN" altLang="en-US" sz="2400" dirty="0" smtClean="0">
                <a:latin typeface="微软雅黑" panose="020B0503020204020204" pitchFamily="34" charset="-122"/>
                <a:ea typeface="微软雅黑" panose="020B0503020204020204" pitchFamily="34" charset="-122"/>
              </a:rPr>
              <a:t>协议要求网络中的每一个路由器都要维护从它自己到其他每一个目的网络的距离记录。 </a:t>
            </a:r>
            <a:endParaRPr lang="zh-CN" altLang="en-US" sz="2400" dirty="0" smtClean="0">
              <a:latin typeface="微软雅黑" panose="020B0503020204020204" pitchFamily="34" charset="-122"/>
              <a:ea typeface="微软雅黑" panose="020B0503020204020204" pitchFamily="34" charset="-122"/>
            </a:endParaRPr>
          </a:p>
          <a:p>
            <a:endParaRPr lang="zh-CN" altLang="en-US" dirty="0"/>
          </a:p>
        </p:txBody>
      </p:sp>
      <p:sp>
        <p:nvSpPr>
          <p:cNvPr id="9" name="Rectangle 3"/>
          <p:cNvSpPr txBox="1">
            <a:spLocks noChangeArrowheads="1"/>
          </p:cNvSpPr>
          <p:nvPr/>
        </p:nvSpPr>
        <p:spPr>
          <a:xfrm>
            <a:off x="457200" y="3826914"/>
            <a:ext cx="8397875" cy="2324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buFont typeface="Wingdings" panose="05000000000000000000" pitchFamily="2" charset="2"/>
              <a:buNone/>
            </a:pPr>
            <a:r>
              <a:rPr lang="en-US" altLang="zh-CN" sz="2400" dirty="0" smtClean="0">
                <a:solidFill>
                  <a:srgbClr val="CC0000"/>
                </a:solidFill>
              </a:rPr>
              <a:t>Bellman-Ford </a:t>
            </a:r>
            <a:r>
              <a:rPr lang="zh-CN" altLang="en-US" sz="2400" dirty="0" smtClean="0">
                <a:solidFill>
                  <a:srgbClr val="CC0000"/>
                </a:solidFill>
              </a:rPr>
              <a:t>公式</a:t>
            </a:r>
            <a:endParaRPr lang="en-US" altLang="zh-CN" sz="2400" dirty="0"/>
          </a:p>
          <a:p>
            <a:pPr>
              <a:buFont typeface="Wingdings" panose="05000000000000000000" pitchFamily="2" charset="2"/>
              <a:buNone/>
            </a:pPr>
            <a:r>
              <a:rPr lang="en-US" altLang="zh-CN" sz="2400" dirty="0" smtClean="0">
                <a:solidFill>
                  <a:schemeClr val="tx1"/>
                </a:solidFill>
              </a:rPr>
              <a:t>d</a:t>
            </a:r>
            <a:r>
              <a:rPr lang="en-US" altLang="zh-CN" sz="2400" baseline="-25000" dirty="0" smtClean="0">
                <a:solidFill>
                  <a:schemeClr val="tx1"/>
                </a:solidFill>
              </a:rPr>
              <a:t>x</a:t>
            </a:r>
            <a:r>
              <a:rPr lang="en-US" altLang="zh-CN" sz="2400" dirty="0" smtClean="0">
                <a:solidFill>
                  <a:schemeClr val="tx1"/>
                </a:solidFill>
              </a:rPr>
              <a:t>(y) </a:t>
            </a:r>
            <a:r>
              <a:rPr lang="zh-CN" altLang="en-US" sz="2400" dirty="0" smtClean="0">
                <a:solidFill>
                  <a:schemeClr val="tx1"/>
                </a:solidFill>
              </a:rPr>
              <a:t>表示</a:t>
            </a:r>
            <a:r>
              <a:rPr lang="en-US" altLang="zh-CN" sz="2400" dirty="0" smtClean="0">
                <a:solidFill>
                  <a:schemeClr val="tx1"/>
                </a:solidFill>
              </a:rPr>
              <a:t> </a:t>
            </a:r>
            <a:r>
              <a:rPr lang="zh-CN" altLang="en-US" sz="2400" dirty="0" smtClean="0">
                <a:solidFill>
                  <a:schemeClr val="tx1"/>
                </a:solidFill>
              </a:rPr>
              <a:t>从</a:t>
            </a:r>
            <a:r>
              <a:rPr lang="en-US" altLang="zh-CN" sz="2400" dirty="0" smtClean="0">
                <a:solidFill>
                  <a:schemeClr val="tx1"/>
                </a:solidFill>
              </a:rPr>
              <a:t>x</a:t>
            </a:r>
            <a:r>
              <a:rPr lang="zh-CN" altLang="en-US" sz="2400" dirty="0" smtClean="0">
                <a:solidFill>
                  <a:schemeClr val="tx1"/>
                </a:solidFill>
              </a:rPr>
              <a:t>到</a:t>
            </a:r>
            <a:r>
              <a:rPr lang="en-US" altLang="zh-CN" sz="2400" dirty="0" smtClean="0">
                <a:solidFill>
                  <a:schemeClr val="tx1"/>
                </a:solidFill>
              </a:rPr>
              <a:t>y</a:t>
            </a:r>
            <a:r>
              <a:rPr lang="zh-CN" altLang="en-US" sz="2400" dirty="0" smtClean="0">
                <a:solidFill>
                  <a:schemeClr val="tx1"/>
                </a:solidFill>
              </a:rPr>
              <a:t>的最短路径，那么</a:t>
            </a:r>
            <a:endParaRPr lang="en-US" altLang="zh-CN" sz="2400" dirty="0" smtClean="0">
              <a:solidFill>
                <a:schemeClr val="tx1"/>
              </a:solidFill>
            </a:endParaRPr>
          </a:p>
          <a:p>
            <a:pPr>
              <a:buFont typeface="Wingdings" panose="05000000000000000000" pitchFamily="2" charset="2"/>
              <a:buNone/>
            </a:pPr>
            <a:r>
              <a:rPr lang="en-US" altLang="zh-CN" sz="2400" dirty="0" smtClean="0">
                <a:solidFill>
                  <a:srgbClr val="CC0000"/>
                </a:solidFill>
              </a:rPr>
              <a:t>   d</a:t>
            </a:r>
            <a:r>
              <a:rPr lang="en-US" altLang="zh-CN" sz="2400" baseline="-25000" dirty="0" smtClean="0">
                <a:solidFill>
                  <a:srgbClr val="CC0000"/>
                </a:solidFill>
              </a:rPr>
              <a:t>x</a:t>
            </a:r>
            <a:r>
              <a:rPr lang="en-US" altLang="zh-CN" sz="2400" dirty="0" smtClean="0">
                <a:solidFill>
                  <a:srgbClr val="CC0000"/>
                </a:solidFill>
              </a:rPr>
              <a:t>(y) = min {c(</a:t>
            </a:r>
            <a:r>
              <a:rPr lang="en-US" altLang="zh-CN" sz="2400" dirty="0" err="1" smtClean="0">
                <a:solidFill>
                  <a:srgbClr val="CC0000"/>
                </a:solidFill>
              </a:rPr>
              <a:t>x,v</a:t>
            </a:r>
            <a:r>
              <a:rPr lang="en-US" altLang="zh-CN" sz="2400" dirty="0" smtClean="0">
                <a:solidFill>
                  <a:srgbClr val="CC0000"/>
                </a:solidFill>
              </a:rPr>
              <a:t>) + d</a:t>
            </a:r>
            <a:r>
              <a:rPr lang="en-US" altLang="zh-CN" sz="2400" baseline="-25000" dirty="0" smtClean="0">
                <a:solidFill>
                  <a:srgbClr val="CC0000"/>
                </a:solidFill>
              </a:rPr>
              <a:t>v</a:t>
            </a:r>
            <a:r>
              <a:rPr lang="en-US" altLang="zh-CN" sz="2400" dirty="0" smtClean="0">
                <a:solidFill>
                  <a:srgbClr val="CC0000"/>
                </a:solidFill>
              </a:rPr>
              <a:t>(y) }</a:t>
            </a:r>
            <a:endParaRPr lang="en-US" altLang="zh-CN" sz="2400" dirty="0" smtClean="0"/>
          </a:p>
        </p:txBody>
      </p:sp>
      <p:sp>
        <p:nvSpPr>
          <p:cNvPr id="10" name="Text Box 5"/>
          <p:cNvSpPr txBox="1">
            <a:spLocks noChangeArrowheads="1"/>
          </p:cNvSpPr>
          <p:nvPr/>
        </p:nvSpPr>
        <p:spPr bwMode="auto">
          <a:xfrm>
            <a:off x="4119707" y="5010150"/>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a:solidFill>
                  <a:srgbClr val="CC0000"/>
                </a:solidFill>
                <a:latin typeface="Comic Sans MS" panose="030F0702030302020204" pitchFamily="18" charset="0"/>
              </a:rPr>
              <a:t>v</a:t>
            </a:r>
            <a:endParaRPr lang="en-US" altLang="zh-CN" dirty="0">
              <a:solidFill>
                <a:srgbClr val="CC0000"/>
              </a:solidFill>
              <a:latin typeface="Comic Sans MS" panose="030F0702030302020204" pitchFamily="18" charset="0"/>
            </a:endParaRPr>
          </a:p>
        </p:txBody>
      </p:sp>
      <p:sp>
        <p:nvSpPr>
          <p:cNvPr id="11" name="Line 10"/>
          <p:cNvSpPr>
            <a:spLocks noChangeShapeType="1"/>
          </p:cNvSpPr>
          <p:nvPr/>
        </p:nvSpPr>
        <p:spPr bwMode="auto">
          <a:xfrm>
            <a:off x="4248150" y="5311371"/>
            <a:ext cx="6350" cy="460779"/>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 name="文本框 3"/>
          <p:cNvSpPr txBox="1"/>
          <p:nvPr/>
        </p:nvSpPr>
        <p:spPr>
          <a:xfrm>
            <a:off x="3446540" y="5794660"/>
            <a:ext cx="1920719" cy="369332"/>
          </a:xfrm>
          <a:prstGeom prst="rect">
            <a:avLst/>
          </a:prstGeom>
          <a:noFill/>
        </p:spPr>
        <p:txBody>
          <a:bodyPr wrap="none" rtlCol="0">
            <a:spAutoFit/>
          </a:bodyPr>
          <a:lstStyle/>
          <a:p>
            <a:r>
              <a:rPr lang="en-US" altLang="zh-CN" dirty="0" smtClean="0"/>
              <a:t>X</a:t>
            </a:r>
            <a:r>
              <a:rPr lang="zh-CN" altLang="en-US" dirty="0" smtClean="0"/>
              <a:t>的所有邻居节点</a:t>
            </a:r>
            <a:endParaRPr lang="zh-CN" altLang="en-US" dirty="0"/>
          </a:p>
        </p:txBody>
      </p:sp>
      <p:sp>
        <p:nvSpPr>
          <p:cNvPr id="15" name="Line 11"/>
          <p:cNvSpPr>
            <a:spLocks noChangeShapeType="1"/>
          </p:cNvSpPr>
          <p:nvPr/>
        </p:nvSpPr>
        <p:spPr bwMode="auto">
          <a:xfrm>
            <a:off x="5092700" y="5095673"/>
            <a:ext cx="0" cy="446088"/>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 name="文本框 17"/>
          <p:cNvSpPr txBox="1"/>
          <p:nvPr/>
        </p:nvSpPr>
        <p:spPr>
          <a:xfrm>
            <a:off x="5112104" y="5507326"/>
            <a:ext cx="1673856" cy="369332"/>
          </a:xfrm>
          <a:prstGeom prst="rect">
            <a:avLst/>
          </a:prstGeom>
          <a:noFill/>
        </p:spPr>
        <p:txBody>
          <a:bodyPr wrap="none" rtlCol="0">
            <a:spAutoFit/>
          </a:bodyPr>
          <a:lstStyle/>
          <a:p>
            <a:r>
              <a:rPr lang="zh-CN" altLang="en-US" dirty="0" smtClean="0"/>
              <a:t>到邻居</a:t>
            </a:r>
            <a:r>
              <a:rPr lang="en-US" altLang="zh-CN" dirty="0" smtClean="0"/>
              <a:t>v</a:t>
            </a:r>
            <a:r>
              <a:rPr lang="zh-CN" altLang="en-US" dirty="0" smtClean="0"/>
              <a:t>的代价</a:t>
            </a: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787400"/>
            <a:ext cx="3077766" cy="631520"/>
          </a:xfrm>
          <a:prstGeom prst="rect">
            <a:avLst/>
          </a:prstGeom>
          <a:noFill/>
        </p:spPr>
        <p:txBody>
          <a:bodyPr wrap="none" lIns="0" tIns="0" rIns="0" rtlCol="0">
            <a:spAutoFit/>
          </a:bodyPr>
          <a:lstStyle/>
          <a:p>
            <a:pPr defTabSz="0">
              <a:lnSpc>
                <a:spcPts val="4900"/>
              </a:lnSpc>
            </a:pP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rPr>
              <a:t>距离</a:t>
            </a: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rPr>
              <a:t>的定义</a:t>
            </a:r>
            <a:endPar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14" name="页脚占位符 13"/>
          <p:cNvSpPr>
            <a:spLocks noGrp="1"/>
          </p:cNvSpPr>
          <p:nvPr>
            <p:ph type="ftr" sz="quarter" idx="11"/>
          </p:nvPr>
        </p:nvSpPr>
        <p:spPr/>
        <p:txBody>
          <a:bodyPr/>
          <a:lstStyle/>
          <a:p>
            <a:r>
              <a:rPr lang="zh-CN" altLang="en-US" smtClean="0"/>
              <a:t>计算机科学与技术学院</a:t>
            </a:r>
            <a:endParaRPr lang="en-US"/>
          </a:p>
        </p:txBody>
      </p:sp>
      <p:sp>
        <p:nvSpPr>
          <p:cNvPr id="15" name="灯片编号占位符 14"/>
          <p:cNvSpPr>
            <a:spLocks noGrp="1"/>
          </p:cNvSpPr>
          <p:nvPr>
            <p:ph type="sldNum" sz="quarter" idx="12"/>
          </p:nvPr>
        </p:nvSpPr>
        <p:spPr/>
        <p:txBody>
          <a:bodyPr/>
          <a:lstStyle/>
          <a:p>
            <a:fld id="{B6F15528-21DE-4FAA-801E-634DDDAF4B2B}" type="slidenum">
              <a:rPr lang="en-US" smtClean="0"/>
            </a:fld>
            <a:endParaRPr lang="en-US"/>
          </a:p>
        </p:txBody>
      </p:sp>
      <p:sp>
        <p:nvSpPr>
          <p:cNvPr id="16" name="Rectangle 3"/>
          <p:cNvSpPr txBox="1">
            <a:spLocks noChangeArrowheads="1"/>
          </p:cNvSpPr>
          <p:nvPr/>
        </p:nvSpPr>
        <p:spPr>
          <a:xfrm>
            <a:off x="654050" y="1744068"/>
            <a:ext cx="8032750" cy="4800600"/>
          </a:xfrm>
          <a:prstGeom prst="rect">
            <a:avLst/>
          </a:prstGeom>
          <a:noFill/>
        </p:spPr>
        <p:txBody>
          <a:bodyPr vert="horz" lIns="91440" tIns="45720" rIns="91440" bIns="45720" rtlCol="0">
            <a:normAutofit fontScale="25000" lnSpcReduction="20000"/>
          </a:bodyPr>
          <a:lstStyle/>
          <a:p>
            <a:pPr marL="342900" marR="0" lvl="0" indent="-342900" algn="just" fontAlgn="auto">
              <a:lnSpc>
                <a:spcPct val="120000"/>
              </a:lnSpc>
              <a:spcBef>
                <a:spcPct val="20000"/>
              </a:spcBef>
              <a:spcAft>
                <a:spcPts val="0"/>
              </a:spcAft>
              <a:buClrTx/>
              <a:buSzTx/>
              <a:buFont typeface="Arial" panose="020B0604020202020204" pitchFamily="34" charset="0"/>
              <a:buChar char="•"/>
              <a:defRPr/>
            </a:pPr>
            <a:r>
              <a:rPr lang="zh-CN" altLang="en-US" sz="8000" dirty="0">
                <a:latin typeface="微软雅黑" panose="020B0503020204020204" pitchFamily="34" charset="-122"/>
                <a:ea typeface="微软雅黑" panose="020B0503020204020204" pitchFamily="34" charset="-122"/>
              </a:rPr>
              <a:t>从一路由器到直接连接的网络的距离定义为 </a:t>
            </a:r>
            <a:r>
              <a:rPr lang="en-US" altLang="zh-CN" sz="8000" dirty="0">
                <a:latin typeface="微软雅黑" panose="020B0503020204020204" pitchFamily="34" charset="-122"/>
                <a:ea typeface="微软雅黑" panose="020B0503020204020204" pitchFamily="34" charset="-122"/>
              </a:rPr>
              <a:t>1</a:t>
            </a:r>
            <a:r>
              <a:rPr lang="zh-CN" altLang="en-US" sz="8000" dirty="0">
                <a:latin typeface="微软雅黑" panose="020B0503020204020204" pitchFamily="34" charset="-122"/>
                <a:ea typeface="微软雅黑" panose="020B0503020204020204" pitchFamily="34" charset="-122"/>
              </a:rPr>
              <a:t>。</a:t>
            </a:r>
            <a:endParaRPr lang="zh-CN" altLang="en-US" sz="8000" dirty="0">
              <a:latin typeface="微软雅黑" panose="020B0503020204020204" pitchFamily="34" charset="-122"/>
              <a:ea typeface="微软雅黑" panose="020B0503020204020204" pitchFamily="34" charset="-122"/>
            </a:endParaRPr>
          </a:p>
          <a:p>
            <a:pPr marL="342900" marR="0" lvl="0" indent="-342900" algn="just" fontAlgn="auto">
              <a:lnSpc>
                <a:spcPct val="120000"/>
              </a:lnSpc>
              <a:spcBef>
                <a:spcPct val="20000"/>
              </a:spcBef>
              <a:spcAft>
                <a:spcPts val="0"/>
              </a:spcAft>
              <a:buClrTx/>
              <a:buSzTx/>
              <a:buFont typeface="Arial" panose="020B0604020202020204" pitchFamily="34" charset="0"/>
              <a:buChar char="•"/>
              <a:defRPr/>
            </a:pPr>
            <a:r>
              <a:rPr lang="zh-CN" altLang="en-US" sz="8000" dirty="0">
                <a:latin typeface="微软雅黑" panose="020B0503020204020204" pitchFamily="34" charset="-122"/>
                <a:ea typeface="微软雅黑" panose="020B0503020204020204" pitchFamily="34" charset="-122"/>
              </a:rPr>
              <a:t>从一个路由器到非直接连接的网络的距离定义为所经过的路由器数加 </a:t>
            </a:r>
            <a:r>
              <a:rPr lang="en-US" altLang="zh-CN" sz="8000" dirty="0">
                <a:latin typeface="微软雅黑" panose="020B0503020204020204" pitchFamily="34" charset="-122"/>
                <a:ea typeface="微软雅黑" panose="020B0503020204020204" pitchFamily="34" charset="-122"/>
              </a:rPr>
              <a:t>1</a:t>
            </a:r>
            <a:r>
              <a:rPr lang="zh-CN" altLang="en-US" sz="8000" dirty="0">
                <a:latin typeface="微软雅黑" panose="020B0503020204020204" pitchFamily="34" charset="-122"/>
                <a:ea typeface="微软雅黑" panose="020B0503020204020204" pitchFamily="34" charset="-122"/>
              </a:rPr>
              <a:t>。</a:t>
            </a:r>
            <a:endParaRPr lang="zh-CN" altLang="en-US" sz="8000" dirty="0">
              <a:latin typeface="微软雅黑" panose="020B0503020204020204" pitchFamily="34" charset="-122"/>
              <a:ea typeface="微软雅黑" panose="020B0503020204020204" pitchFamily="34" charset="-122"/>
            </a:endParaRPr>
          </a:p>
          <a:p>
            <a:pPr marL="342900" marR="0" lvl="0" indent="-342900" algn="just" fontAlgn="auto">
              <a:lnSpc>
                <a:spcPct val="120000"/>
              </a:lnSpc>
              <a:spcBef>
                <a:spcPct val="20000"/>
              </a:spcBef>
              <a:spcAft>
                <a:spcPts val="0"/>
              </a:spcAft>
              <a:buClrTx/>
              <a:buSzTx/>
              <a:buFont typeface="Arial" panose="020B0604020202020204" pitchFamily="34" charset="0"/>
              <a:buChar char="•"/>
              <a:defRPr/>
            </a:pPr>
            <a:r>
              <a:rPr lang="en-US" altLang="zh-CN" sz="8000" dirty="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协议中的“距离”也称为“跳数”</a:t>
            </a:r>
            <a:r>
              <a:rPr lang="en-US" altLang="zh-CN" sz="8000" dirty="0">
                <a:latin typeface="微软雅黑" panose="020B0503020204020204" pitchFamily="34" charset="-122"/>
                <a:ea typeface="微软雅黑" panose="020B0503020204020204" pitchFamily="34" charset="-122"/>
              </a:rPr>
              <a:t>(hop count)</a:t>
            </a:r>
            <a:r>
              <a:rPr lang="zh-CN" altLang="en-US" sz="8000" dirty="0">
                <a:latin typeface="微软雅黑" panose="020B0503020204020204" pitchFamily="34" charset="-122"/>
                <a:ea typeface="微软雅黑" panose="020B0503020204020204" pitchFamily="34" charset="-122"/>
              </a:rPr>
              <a:t>，因为每经过一个路由器，跳数就加 </a:t>
            </a:r>
            <a:r>
              <a:rPr lang="en-US" altLang="zh-CN" sz="8000" dirty="0">
                <a:latin typeface="微软雅黑" panose="020B0503020204020204" pitchFamily="34" charset="-122"/>
                <a:ea typeface="微软雅黑" panose="020B0503020204020204" pitchFamily="34" charset="-122"/>
              </a:rPr>
              <a:t>1</a:t>
            </a:r>
            <a:r>
              <a:rPr lang="zh-CN" altLang="en-US" sz="8000" dirty="0">
                <a:latin typeface="微软雅黑" panose="020B0503020204020204" pitchFamily="34" charset="-122"/>
                <a:ea typeface="微软雅黑" panose="020B0503020204020204" pitchFamily="34" charset="-122"/>
              </a:rPr>
              <a:t>。</a:t>
            </a:r>
            <a:endParaRPr lang="zh-CN" altLang="en-US" sz="8000" dirty="0">
              <a:latin typeface="微软雅黑" panose="020B0503020204020204" pitchFamily="34" charset="-122"/>
              <a:ea typeface="微软雅黑" panose="020B0503020204020204" pitchFamily="34" charset="-122"/>
            </a:endParaRPr>
          </a:p>
          <a:p>
            <a:pPr marL="342900" indent="-342900" algn="just">
              <a:lnSpc>
                <a:spcPct val="120000"/>
              </a:lnSpc>
              <a:spcBef>
                <a:spcPct val="20000"/>
              </a:spcBef>
              <a:buFont typeface="Arial" panose="020B0604020202020204" pitchFamily="34" charset="0"/>
              <a:buChar char="•"/>
            </a:pPr>
            <a:r>
              <a:rPr lang="en-US" altLang="zh-CN" sz="8000" dirty="0" smtClean="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认为一个好的路由就是它通过的路由器的数目少，即“距离短”。</a:t>
            </a:r>
            <a:endParaRPr lang="zh-CN" altLang="en-US" sz="8000" dirty="0">
              <a:latin typeface="微软雅黑" panose="020B0503020204020204" pitchFamily="34" charset="-122"/>
              <a:ea typeface="微软雅黑" panose="020B0503020204020204" pitchFamily="34" charset="-122"/>
            </a:endParaRPr>
          </a:p>
          <a:p>
            <a:pPr marL="342900" indent="-342900" algn="just">
              <a:lnSpc>
                <a:spcPct val="120000"/>
              </a:lnSpc>
              <a:spcBef>
                <a:spcPct val="20000"/>
              </a:spcBef>
              <a:buFont typeface="Arial" panose="020B0604020202020204" pitchFamily="34" charset="0"/>
              <a:buChar char="•"/>
            </a:pPr>
            <a:r>
              <a:rPr lang="en-US" altLang="zh-CN" sz="8000" dirty="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允许一条路径最多只能包含 </a:t>
            </a:r>
            <a:r>
              <a:rPr lang="en-US" altLang="zh-CN" sz="8000" dirty="0">
                <a:latin typeface="微软雅黑" panose="020B0503020204020204" pitchFamily="34" charset="-122"/>
                <a:ea typeface="微软雅黑" panose="020B0503020204020204" pitchFamily="34" charset="-122"/>
              </a:rPr>
              <a:t>15 </a:t>
            </a:r>
            <a:r>
              <a:rPr lang="zh-CN" altLang="en-US" sz="8000" dirty="0">
                <a:latin typeface="微软雅黑" panose="020B0503020204020204" pitchFamily="34" charset="-122"/>
                <a:ea typeface="微软雅黑" panose="020B0503020204020204" pitchFamily="34" charset="-122"/>
              </a:rPr>
              <a:t>个路由器</a:t>
            </a:r>
            <a:r>
              <a:rPr lang="zh-CN" altLang="en-US" sz="8000" dirty="0" smtClean="0">
                <a:latin typeface="微软雅黑" panose="020B0503020204020204" pitchFamily="34" charset="-122"/>
                <a:ea typeface="微软雅黑" panose="020B0503020204020204" pitchFamily="34" charset="-122"/>
              </a:rPr>
              <a:t>。“距离”</a:t>
            </a:r>
            <a:r>
              <a:rPr lang="zh-CN" altLang="en-US" sz="8000" dirty="0">
                <a:latin typeface="微软雅黑" panose="020B0503020204020204" pitchFamily="34" charset="-122"/>
                <a:ea typeface="微软雅黑" panose="020B0503020204020204" pitchFamily="34" charset="-122"/>
              </a:rPr>
              <a:t>的最大值为</a:t>
            </a:r>
            <a:r>
              <a:rPr lang="en-US" altLang="zh-CN" sz="8000" dirty="0">
                <a:latin typeface="微软雅黑" panose="020B0503020204020204" pitchFamily="34" charset="-122"/>
                <a:ea typeface="微软雅黑" panose="020B0503020204020204" pitchFamily="34" charset="-122"/>
              </a:rPr>
              <a:t>16 </a:t>
            </a:r>
            <a:r>
              <a:rPr lang="zh-CN" altLang="en-US" sz="8000" dirty="0">
                <a:latin typeface="微软雅黑" panose="020B0503020204020204" pitchFamily="34" charset="-122"/>
                <a:ea typeface="微软雅黑" panose="020B0503020204020204" pitchFamily="34" charset="-122"/>
              </a:rPr>
              <a:t>时即相当于不可达。可见 </a:t>
            </a:r>
            <a:r>
              <a:rPr lang="en-US" altLang="zh-CN" sz="8000" dirty="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只适用于小型互联网。</a:t>
            </a:r>
            <a:endParaRPr lang="zh-CN" altLang="en-US" sz="8000" dirty="0">
              <a:latin typeface="微软雅黑" panose="020B0503020204020204" pitchFamily="34" charset="-122"/>
              <a:ea typeface="微软雅黑" panose="020B0503020204020204" pitchFamily="34" charset="-122"/>
            </a:endParaRPr>
          </a:p>
          <a:p>
            <a:pPr marL="342900" indent="-342900" algn="just">
              <a:lnSpc>
                <a:spcPct val="120000"/>
              </a:lnSpc>
              <a:spcBef>
                <a:spcPct val="20000"/>
              </a:spcBef>
              <a:buFont typeface="Arial" panose="020B0604020202020204" pitchFamily="34" charset="0"/>
              <a:buChar char="•"/>
            </a:pPr>
            <a:r>
              <a:rPr lang="en-US" altLang="zh-CN" sz="8000" dirty="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不能在两个网络之间同时使用多条路由。</a:t>
            </a:r>
            <a:r>
              <a:rPr lang="en-US" altLang="zh-CN" sz="8000" dirty="0">
                <a:latin typeface="微软雅黑" panose="020B0503020204020204" pitchFamily="34" charset="-122"/>
                <a:ea typeface="微软雅黑" panose="020B0503020204020204" pitchFamily="34" charset="-122"/>
              </a:rPr>
              <a:t>RIP </a:t>
            </a:r>
            <a:r>
              <a:rPr lang="zh-CN" altLang="en-US" sz="8000" dirty="0">
                <a:latin typeface="微软雅黑" panose="020B0503020204020204" pitchFamily="34" charset="-122"/>
                <a:ea typeface="微软雅黑" panose="020B0503020204020204" pitchFamily="34" charset="-122"/>
              </a:rPr>
              <a:t>选择一个具有最少路由器的路由（即最短路由），哪怕还存在另一条高速</a:t>
            </a:r>
            <a:r>
              <a:rPr lang="en-US" altLang="zh-CN" sz="8000" dirty="0">
                <a:latin typeface="微软雅黑" panose="020B0503020204020204" pitchFamily="34" charset="-122"/>
                <a:ea typeface="微软雅黑" panose="020B0503020204020204" pitchFamily="34" charset="-122"/>
              </a:rPr>
              <a:t>(</a:t>
            </a:r>
            <a:r>
              <a:rPr lang="zh-CN" altLang="en-US" sz="8000" dirty="0">
                <a:latin typeface="微软雅黑" panose="020B0503020204020204" pitchFamily="34" charset="-122"/>
                <a:ea typeface="微软雅黑" panose="020B0503020204020204" pitchFamily="34" charset="-122"/>
              </a:rPr>
              <a:t>低时延</a:t>
            </a:r>
            <a:r>
              <a:rPr lang="en-US" altLang="zh-CN" sz="8000" dirty="0">
                <a:latin typeface="微软雅黑" panose="020B0503020204020204" pitchFamily="34" charset="-122"/>
                <a:ea typeface="微软雅黑" panose="020B0503020204020204" pitchFamily="34" charset="-122"/>
              </a:rPr>
              <a:t>)</a:t>
            </a:r>
            <a:r>
              <a:rPr lang="zh-CN" altLang="en-US" sz="8000" dirty="0">
                <a:latin typeface="微软雅黑" panose="020B0503020204020204" pitchFamily="34" charset="-122"/>
                <a:ea typeface="微软雅黑" panose="020B0503020204020204" pitchFamily="34" charset="-122"/>
              </a:rPr>
              <a:t>但路由器较多的路由。</a:t>
            </a:r>
            <a:r>
              <a:rPr lang="zh-CN" altLang="en-US" sz="8000" dirty="0" smtClean="0">
                <a:latin typeface="微软雅黑" panose="020B0503020204020204" pitchFamily="34" charset="-122"/>
                <a:ea typeface="微软雅黑" panose="020B0503020204020204" pitchFamily="34" charset="-122"/>
              </a:rPr>
              <a:t>   </a:t>
            </a:r>
            <a:endParaRPr lang="zh-CN" altLang="en-US" sz="8000" dirty="0" smtClean="0">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rPr>
              <a:t> </a:t>
            </a:r>
            <a:endParaRPr kumimoji="0" lang="zh-CN" altLang="en-US" sz="44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20000"/>
              </a:lnSpc>
              <a:spcBef>
                <a:spcPct val="20000"/>
              </a:spcBef>
              <a:spcAft>
                <a:spcPts val="0"/>
              </a:spcAft>
              <a:buClrTx/>
              <a:buSzTx/>
              <a:buFont typeface="Arial" panose="020B0604020202020204" pitchFamily="34" charset="0"/>
              <a:buNone/>
              <a:defRPr/>
            </a:pPr>
            <a:endParaRPr kumimoji="0" lang="en-US" altLang="zh-C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黑体" panose="02010609060101010101" pitchFamily="2" charset="-122"/>
                <a:ea typeface="黑体" panose="02010609060101010101" pitchFamily="2" charset="-122"/>
              </a:rPr>
              <a:t>路由表的建立</a:t>
            </a:r>
            <a:endParaRPr lang="zh-CN" altLang="en-US" dirty="0">
              <a:latin typeface="黑体" panose="02010609060101010101" pitchFamily="2" charset="-122"/>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
        <p:nvSpPr>
          <p:cNvPr id="6" name="Rectangle 3"/>
          <p:cNvSpPr txBox="1">
            <a:spLocks noChangeArrowheads="1"/>
          </p:cNvSpPr>
          <p:nvPr/>
        </p:nvSpPr>
        <p:spPr>
          <a:xfrm>
            <a:off x="755650" y="1649413"/>
            <a:ext cx="7632700" cy="4475162"/>
          </a:xfrm>
          <a:prstGeom prst="rect">
            <a:avLst/>
          </a:prstGeom>
          <a:noFill/>
        </p:spPr>
        <p:txBody>
          <a:bodyPr vert="horz" lIns="91440" tIns="45720" rIns="91440" bIns="45720" rtlCol="0">
            <a:normAutofit fontScale="92500" lnSpcReduction="10000"/>
          </a:bodyPr>
          <a:lstStyle/>
          <a:p>
            <a:pPr marL="457200" marR="0" lvl="0" indent="-4572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路由器在刚刚开始工作时，只知道到直接连接的网络的距离（此距离定义为</a:t>
            </a:r>
            <a:r>
              <a:rPr kumimoji="0" lang="en-US" altLang="zh-CN"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以后，每一个路由器只和相邻路由器交换并更新路由信息。</a:t>
            </a:r>
            <a:endPar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经过若干次更新后，所有的路由器最终都会知道到达本自治系统中任何一个网络的最短距离和下一跳路由器的地址。</a:t>
            </a:r>
            <a:endPar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0" indent="-4572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RIP </a:t>
            </a: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协议的</a:t>
            </a:r>
            <a:r>
              <a:rPr kumimoji="0" lang="zh-CN" altLang="en-US" sz="2800" b="0" i="0" u="none" strike="noStrike" kern="1200" cap="none" spc="0" normalizeH="0" noProof="0" dirty="0" smtClean="0">
                <a:ln>
                  <a:noFill/>
                </a:ln>
                <a:solidFill>
                  <a:schemeClr val="hlink"/>
                </a:solidFill>
                <a:effectLst/>
                <a:uLnTx/>
                <a:uFillTx/>
                <a:latin typeface="微软雅黑" panose="020B0503020204020204" pitchFamily="34" charset="-122"/>
                <a:ea typeface="微软雅黑" panose="020B0503020204020204" pitchFamily="34" charset="-122"/>
              </a:rPr>
              <a:t>收敛</a:t>
            </a:r>
            <a:r>
              <a:rPr kumimoji="0" lang="en-US" altLang="zh-CN"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(convergence)</a:t>
            </a:r>
            <a:r>
              <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rPr>
              <a:t>过程较快，即在自治系统中所有的结点都得到正确的路由选择信息的过程。 </a:t>
            </a:r>
            <a:endParaRPr kumimoji="0" lang="zh-CN" altLang="en-US" sz="28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215900" y="666750"/>
            <a:ext cx="8572500" cy="623248"/>
          </a:xfrm>
          <a:prstGeom prst="rect">
            <a:avLst/>
          </a:prstGeom>
          <a:noFill/>
        </p:spPr>
        <p:txBody>
          <a:bodyPr wrap="square" lIns="0" tIns="0" rIns="0" rtlCol="0">
            <a:spAutoFit/>
          </a:bodyPr>
          <a:lstStyle/>
          <a:p>
            <a:pPr defTabSz="0">
              <a:lnSpc>
                <a:spcPts val="2500"/>
              </a:lnSpc>
              <a:tabLst>
                <a:tab pos="469900" algn="l"/>
              </a:tabLst>
            </a:pPr>
            <a:r>
              <a:rPr lang="en-US" altLang="zh-CN" sz="3200" dirty="0" err="1" smtClean="0">
                <a:solidFill>
                  <a:srgbClr val="C00000"/>
                </a:solidFill>
                <a:latin typeface="Times New Roman" panose="02020603050405020304" pitchFamily="18" charset="0"/>
                <a:ea typeface="黑体" panose="02010609060101010101" pitchFamily="2" charset="-122"/>
                <a:cs typeface="Times New Roman" panose="02020603050405020304" pitchFamily="18" charset="0"/>
              </a:rPr>
              <a:t>RIP</a:t>
            </a:r>
            <a:r>
              <a:rPr lang="en-US" altLang="zh-CN" sz="3200" dirty="0" err="1" smtClean="0">
                <a:solidFill>
                  <a:srgbClr val="CC0000"/>
                </a:solidFill>
                <a:latin typeface="黑体" panose="02010609060101010101" pitchFamily="2" charset="-122"/>
                <a:ea typeface="黑体" panose="02010609060101010101" pitchFamily="2" charset="-122"/>
                <a:cs typeface="楷体_GB2312" pitchFamily="18" charset="0"/>
              </a:rPr>
              <a:t>的工作过程</a:t>
            </a:r>
            <a:endParaRPr lang="en-US" altLang="zh-CN" sz="3200" dirty="0" smtClean="0">
              <a:solidFill>
                <a:srgbClr val="CC0000"/>
              </a:solidFill>
              <a:latin typeface="黑体" panose="02010609060101010101" pitchFamily="2" charset="-122"/>
              <a:ea typeface="黑体" panose="02010609060101010101" pitchFamily="2" charset="-122"/>
              <a:cs typeface="楷体_GB2312"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p:txBody>
      </p:sp>
      <p:sp>
        <p:nvSpPr>
          <p:cNvPr id="5" name="TextBox 1"/>
          <p:cNvSpPr txBox="1"/>
          <p:nvPr/>
        </p:nvSpPr>
        <p:spPr>
          <a:xfrm>
            <a:off x="292100" y="1123950"/>
            <a:ext cx="8559800" cy="5586145"/>
          </a:xfrm>
          <a:prstGeom prst="rect">
            <a:avLst/>
          </a:prstGeom>
          <a:noFill/>
        </p:spPr>
        <p:txBody>
          <a:bodyPr wrap="square" lIns="0" tIns="0" rIns="0" rtlCol="0">
            <a:spAutoFit/>
          </a:bodyPr>
          <a:lstStyle/>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收到相邻路由器（其地址为</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X）的一个</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RIP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报文：</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先修改此</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RIP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报文中的所有项目：把“下一跳”字段中的地址都改为</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err="1" smtClean="0">
                <a:latin typeface="Times New Roman" panose="02020603050405020304" pitchFamily="18" charset="0"/>
                <a:ea typeface="黑体" panose="02010609060101010101" pitchFamily="2" charset="-122"/>
                <a:cs typeface="华文楷体" pitchFamily="18" charset="0"/>
              </a:rPr>
              <a:t>X，并把所有的“距离”字段的值加</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1。</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对修改后的</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RIP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报文中的每一个项目，重复以下步骤：</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若项目中的目的网络不在路由表中，则把该项目加到路由表中。</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华文楷体" pitchFamily="18" charset="0"/>
              </a:rPr>
              <a:t>否则</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华文楷体" pitchFamily="18" charset="0"/>
              </a:rPr>
              <a:t>若下一跳字段给出的路由器地址是同样的，则把收到的项目替换原路由表中的项目。</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华文楷体" pitchFamily="18" charset="0"/>
              </a:rPr>
              <a:t>否则</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华文楷体" pitchFamily="18" charset="0"/>
              </a:rPr>
              <a:t>若收到项目中的距离小于路由表中的距离，则进行更新，</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rPr>
              <a:t>				</a:t>
            </a:r>
            <a:r>
              <a:rPr lang="en-US" altLang="zh-CN" sz="2400" dirty="0" smtClean="0">
                <a:latin typeface="Times New Roman" panose="02020603050405020304" pitchFamily="18" charset="0"/>
                <a:ea typeface="黑体" panose="02010609060101010101" pitchFamily="2" charset="-122"/>
                <a:cs typeface="华文楷体" pitchFamily="18" charset="0"/>
              </a:rPr>
              <a:t>否则，什么也不做。</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若</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分钟还没有收到相邻路由器的更新路由表，则把此相邻路由器记为不可达路由器，即将距离置为16（距离为16表示不可达）。</a:t>
            </a:r>
            <a:endParaRPr lang="en-US" altLang="zh-CN" sz="2400" dirty="0" smtClean="0">
              <a:latin typeface="Times New Roman" panose="02020603050405020304" pitchFamily="18" charset="0"/>
              <a:ea typeface="黑体" panose="02010609060101010101" pitchFamily="2" charset="-122"/>
              <a:cs typeface="华文楷体" pitchFamily="18" charset="0"/>
            </a:endParaRPr>
          </a:p>
          <a:p>
            <a:pPr defTabSz="0">
              <a:tabLst>
                <a:tab pos="228600" algn="l"/>
                <a:tab pos="393700" algn="l"/>
                <a:tab pos="622300" algn="l"/>
                <a:tab pos="914400" algn="l"/>
              </a:tabLst>
            </a:pPr>
            <a:r>
              <a:rPr lang="en-US" altLang="zh-CN" sz="2400" dirty="0" smtClean="0">
                <a:latin typeface="Times New Roman" panose="02020603050405020304" pitchFamily="18" charset="0"/>
                <a:ea typeface="黑体" panose="02010609060101010101" pitchFamily="2" charset="-122"/>
                <a:cs typeface="华文楷体" pitchFamily="18" charset="0"/>
              </a:rPr>
              <a:t>(4)</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2" charset="-122"/>
                <a:cs typeface="华文楷体" pitchFamily="18" charset="0"/>
              </a:rPr>
              <a:t>返回。</a:t>
            </a:r>
            <a:endParaRPr lang="en-US" altLang="zh-CN" sz="2400" dirty="0" smtClean="0">
              <a:latin typeface="Times New Roman" panose="02020603050405020304" pitchFamily="18" charset="0"/>
              <a:ea typeface="黑体" panose="02010609060101010101" pitchFamily="2" charset="-122"/>
              <a:cs typeface="华文楷体" pitchFamily="18" charset="0"/>
            </a:endParaRPr>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graphicFrame>
        <p:nvGraphicFramePr>
          <p:cNvPr id="4" name="表格 3"/>
          <p:cNvGraphicFramePr>
            <a:graphicFrameLocks noGrp="1"/>
          </p:cNvGraphicFramePr>
          <p:nvPr/>
        </p:nvGraphicFramePr>
        <p:xfrm>
          <a:off x="63500" y="1070624"/>
          <a:ext cx="4191000" cy="2225040"/>
        </p:xfrm>
        <a:graphic>
          <a:graphicData uri="http://schemas.openxmlformats.org/drawingml/2006/table">
            <a:tbl>
              <a:tblPr firstRow="1" bandRow="1">
                <a:tableStyleId>{5C22544A-7EE6-4342-B048-85BDC9FD1C3A}</a:tableStyleId>
              </a:tblPr>
              <a:tblGrid>
                <a:gridCol w="1122808"/>
                <a:gridCol w="1302892"/>
                <a:gridCol w="1765300"/>
              </a:tblGrid>
              <a:tr h="370840">
                <a:tc>
                  <a:txBody>
                    <a:bodyPr/>
                    <a:lstStyle/>
                    <a:p>
                      <a:pPr algn="ctr"/>
                      <a:r>
                        <a:rPr lang="zh-CN" altLang="en-US" dirty="0" smtClean="0"/>
                        <a:t>目的网络</a:t>
                      </a:r>
                      <a:endParaRPr lang="zh-CN" altLang="en-US" dirty="0"/>
                    </a:p>
                  </a:txBody>
                  <a:tcPr/>
                </a:tc>
                <a:tc>
                  <a:txBody>
                    <a:bodyPr/>
                    <a:lstStyle/>
                    <a:p>
                      <a:pPr algn="ctr"/>
                      <a:r>
                        <a:rPr lang="zh-CN" altLang="en-US" dirty="0" smtClean="0"/>
                        <a:t>距离</a:t>
                      </a:r>
                      <a:endParaRPr lang="zh-CN" altLang="en-US" dirty="0"/>
                    </a:p>
                  </a:txBody>
                  <a:tcPr/>
                </a:tc>
                <a:tc>
                  <a:txBody>
                    <a:bodyPr/>
                    <a:lstStyle/>
                    <a:p>
                      <a:pPr algn="ctr"/>
                      <a:r>
                        <a:rPr lang="zh-CN" altLang="en-US" dirty="0" smtClean="0"/>
                        <a:t>下一跳路由器</a:t>
                      </a:r>
                      <a:endParaRPr lang="zh-CN" altLang="en-US" dirty="0"/>
                    </a:p>
                  </a:txBody>
                  <a:tcPr/>
                </a:tc>
              </a:tr>
              <a:tr h="370840">
                <a:tc>
                  <a:txBody>
                    <a:bodyPr/>
                    <a:lstStyle/>
                    <a:p>
                      <a:pPr algn="ctr"/>
                      <a:r>
                        <a:rPr lang="en-US" altLang="zh-CN" dirty="0" smtClean="0"/>
                        <a:t>10.0.0.0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zh-CN" altLang="en-US" dirty="0" smtClean="0"/>
                        <a:t>直接</a:t>
                      </a:r>
                      <a:endParaRPr lang="zh-CN" altLang="en-US" dirty="0"/>
                    </a:p>
                  </a:txBody>
                  <a:tcPr/>
                </a:tc>
              </a:tr>
              <a:tr h="370840">
                <a:tc>
                  <a:txBody>
                    <a:bodyPr/>
                    <a:lstStyle/>
                    <a:p>
                      <a:pPr algn="ctr"/>
                      <a:r>
                        <a:rPr lang="en-US" altLang="zh-CN" dirty="0" smtClean="0"/>
                        <a:t>20.0.0.0</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R</a:t>
                      </a:r>
                      <a:r>
                        <a:rPr lang="en-US" altLang="zh-CN" baseline="-25000" dirty="0" smtClean="0"/>
                        <a:t>2</a:t>
                      </a:r>
                      <a:endParaRPr lang="zh-CN" altLang="en-US" baseline="-25000" dirty="0"/>
                    </a:p>
                  </a:txBody>
                  <a:tcPr/>
                </a:tc>
              </a:tr>
              <a:tr h="370840">
                <a:tc>
                  <a:txBody>
                    <a:bodyPr/>
                    <a:lstStyle/>
                    <a:p>
                      <a:pPr algn="ctr"/>
                      <a:r>
                        <a:rPr lang="en-US" altLang="zh-CN" dirty="0" smtClean="0"/>
                        <a:t>30.0.0.0</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R</a:t>
                      </a:r>
                      <a:r>
                        <a:rPr lang="en-US" altLang="zh-CN" baseline="-25000" dirty="0" smtClean="0"/>
                        <a:t>2</a:t>
                      </a:r>
                      <a:endParaRPr lang="zh-CN" altLang="en-US" baseline="-25000" dirty="0"/>
                    </a:p>
                  </a:txBody>
                  <a:tcPr/>
                </a:tc>
              </a:tr>
              <a:tr h="370840">
                <a:tc>
                  <a:txBody>
                    <a:bodyPr/>
                    <a:lstStyle/>
                    <a:p>
                      <a:pPr algn="ctr"/>
                      <a:r>
                        <a:rPr lang="en-US" altLang="zh-CN" dirty="0" smtClean="0"/>
                        <a:t>120.0.0.0</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R</a:t>
                      </a:r>
                      <a:r>
                        <a:rPr lang="en-US" altLang="zh-CN" baseline="-25000" dirty="0" smtClean="0"/>
                        <a:t>4</a:t>
                      </a:r>
                      <a:endParaRPr lang="zh-CN" altLang="en-US" baseline="-25000"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6" name="文本框 5"/>
          <p:cNvSpPr txBox="1"/>
          <p:nvPr/>
        </p:nvSpPr>
        <p:spPr>
          <a:xfrm>
            <a:off x="1511300" y="590550"/>
            <a:ext cx="1936749" cy="400110"/>
          </a:xfrm>
          <a:prstGeom prst="rect">
            <a:avLst/>
          </a:prstGeom>
          <a:noFill/>
        </p:spPr>
        <p:txBody>
          <a:bodyPr wrap="none" rtlCol="0">
            <a:spAutoFit/>
          </a:bodyPr>
          <a:lstStyle/>
          <a:p>
            <a:r>
              <a:rPr lang="zh-CN" altLang="en-US" sz="2000" dirty="0" smtClean="0">
                <a:latin typeface="黑体" panose="02010609060101010101" pitchFamily="2" charset="-122"/>
                <a:ea typeface="黑体" panose="02010609060101010101" pitchFamily="2" charset="-122"/>
              </a:rPr>
              <a:t>路由器</a:t>
            </a:r>
            <a:r>
              <a:rPr lang="en-US" altLang="zh-CN" sz="2000" dirty="0" smtClean="0">
                <a:latin typeface="黑体" panose="02010609060101010101" pitchFamily="2" charset="-122"/>
                <a:ea typeface="黑体" panose="02010609060101010101" pitchFamily="2" charset="-122"/>
              </a:rPr>
              <a:t>R</a:t>
            </a:r>
            <a:r>
              <a:rPr lang="en-US" altLang="zh-CN" sz="2000" baseline="-25000" dirty="0" smtClean="0">
                <a:latin typeface="黑体" panose="02010609060101010101" pitchFamily="2" charset="-122"/>
                <a:ea typeface="黑体" panose="02010609060101010101" pitchFamily="2" charset="-122"/>
              </a:rPr>
              <a:t>1</a:t>
            </a:r>
            <a:r>
              <a:rPr lang="zh-CN" altLang="en-US" sz="2000" dirty="0" smtClean="0">
                <a:latin typeface="黑体" panose="02010609060101010101" pitchFamily="2" charset="-122"/>
                <a:ea typeface="黑体" panose="02010609060101010101" pitchFamily="2" charset="-122"/>
              </a:rPr>
              <a:t>路由表</a:t>
            </a:r>
            <a:endParaRPr lang="zh-CN" altLang="en-US" sz="2000" dirty="0">
              <a:latin typeface="黑体" panose="02010609060101010101" pitchFamily="2" charset="-122"/>
              <a:ea typeface="黑体" panose="02010609060101010101" pitchFamily="2" charset="-122"/>
            </a:endParaRPr>
          </a:p>
        </p:txBody>
      </p:sp>
      <p:graphicFrame>
        <p:nvGraphicFramePr>
          <p:cNvPr id="11" name="表格 10"/>
          <p:cNvGraphicFramePr>
            <a:graphicFrameLocks noGrp="1"/>
          </p:cNvGraphicFramePr>
          <p:nvPr/>
        </p:nvGraphicFramePr>
        <p:xfrm>
          <a:off x="4559300" y="1085864"/>
          <a:ext cx="4343400" cy="2225040"/>
        </p:xfrm>
        <a:graphic>
          <a:graphicData uri="http://schemas.openxmlformats.org/drawingml/2006/table">
            <a:tbl>
              <a:tblPr firstRow="1" bandRow="1">
                <a:tableStyleId>{5C22544A-7EE6-4342-B048-85BDC9FD1C3A}</a:tableStyleId>
              </a:tblPr>
              <a:tblGrid>
                <a:gridCol w="1219200"/>
                <a:gridCol w="1219200"/>
                <a:gridCol w="1905000"/>
              </a:tblGrid>
              <a:tr h="370840">
                <a:tc>
                  <a:txBody>
                    <a:bodyPr/>
                    <a:lstStyle/>
                    <a:p>
                      <a:pPr algn="ctr"/>
                      <a:r>
                        <a:rPr lang="zh-CN" altLang="en-US" dirty="0" smtClean="0"/>
                        <a:t>目的网络</a:t>
                      </a:r>
                      <a:endParaRPr lang="zh-CN" altLang="en-US" dirty="0"/>
                    </a:p>
                  </a:txBody>
                  <a:tcPr/>
                </a:tc>
                <a:tc>
                  <a:txBody>
                    <a:bodyPr/>
                    <a:lstStyle/>
                    <a:p>
                      <a:pPr algn="ctr"/>
                      <a:r>
                        <a:rPr lang="zh-CN" altLang="en-US" dirty="0" smtClean="0"/>
                        <a:t>距离</a:t>
                      </a:r>
                      <a:endParaRPr lang="zh-CN" altLang="en-US" dirty="0"/>
                    </a:p>
                  </a:txBody>
                  <a:tcPr/>
                </a:tc>
                <a:tc>
                  <a:txBody>
                    <a:bodyPr/>
                    <a:lstStyle/>
                    <a:p>
                      <a:pPr algn="ctr"/>
                      <a:r>
                        <a:rPr lang="zh-CN" altLang="en-US" dirty="0" smtClean="0"/>
                        <a:t>下一跳路由器</a:t>
                      </a:r>
                      <a:endParaRPr lang="zh-CN" altLang="en-US" dirty="0"/>
                    </a:p>
                  </a:txBody>
                  <a:tcPr/>
                </a:tc>
              </a:tr>
              <a:tr h="370840">
                <a:tc>
                  <a:txBody>
                    <a:bodyPr/>
                    <a:lstStyle/>
                    <a:p>
                      <a:pPr algn="ctr"/>
                      <a:r>
                        <a:rPr lang="en-US" altLang="zh-CN" dirty="0" smtClean="0"/>
                        <a:t>10.0.0.0</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zh-CN" altLang="en-US" dirty="0" smtClean="0"/>
                        <a:t>直接</a:t>
                      </a:r>
                      <a:endParaRPr lang="zh-CN" altLang="en-US" dirty="0"/>
                    </a:p>
                  </a:txBody>
                  <a:tcPr/>
                </a:tc>
              </a:tr>
              <a:tr h="370840">
                <a:tc>
                  <a:txBody>
                    <a:bodyPr/>
                    <a:lstStyle/>
                    <a:p>
                      <a:pPr algn="ctr"/>
                      <a:r>
                        <a:rPr lang="en-US" altLang="zh-CN" dirty="0" smtClean="0"/>
                        <a:t>20.0.0.0</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R</a:t>
                      </a:r>
                      <a:r>
                        <a:rPr lang="en-US" altLang="zh-CN" baseline="-25000" dirty="0" smtClean="0"/>
                        <a:t>3</a:t>
                      </a:r>
                      <a:endParaRPr lang="zh-CN" altLang="en-US" baseline="-25000" dirty="0"/>
                    </a:p>
                  </a:txBody>
                  <a:tcPr/>
                </a:tc>
              </a:tr>
              <a:tr h="370840">
                <a:tc>
                  <a:txBody>
                    <a:bodyPr/>
                    <a:lstStyle/>
                    <a:p>
                      <a:pPr algn="ctr"/>
                      <a:r>
                        <a:rPr lang="en-US" altLang="zh-CN" dirty="0" smtClean="0"/>
                        <a:t>30.0.0.0</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R</a:t>
                      </a:r>
                      <a:r>
                        <a:rPr lang="en-US" altLang="zh-CN" baseline="-25000" dirty="0" smtClean="0"/>
                        <a:t>5</a:t>
                      </a:r>
                      <a:endParaRPr lang="zh-CN" altLang="en-US" baseline="-25000" dirty="0"/>
                    </a:p>
                  </a:txBody>
                  <a:tcPr/>
                </a:tc>
              </a:tr>
              <a:tr h="370840">
                <a:tc>
                  <a:txBody>
                    <a:bodyPr/>
                    <a:lstStyle/>
                    <a:p>
                      <a:pPr algn="ctr"/>
                      <a:r>
                        <a:rPr lang="en-US" altLang="zh-CN" dirty="0" smtClean="0"/>
                        <a:t>40.0.0.0</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R</a:t>
                      </a:r>
                      <a:r>
                        <a:rPr lang="en-US" altLang="zh-CN" baseline="-25000" dirty="0" smtClean="0"/>
                        <a:t>4</a:t>
                      </a:r>
                      <a:endParaRPr lang="zh-CN" altLang="en-US" baseline="-25000" dirty="0"/>
                    </a:p>
                  </a:txBody>
                  <a:tcPr/>
                </a:tc>
              </a:tr>
              <a:tr h="370840">
                <a:tc>
                  <a:txBody>
                    <a:bodyPr/>
                    <a:lstStyle/>
                    <a:p>
                      <a:pPr algn="ctr"/>
                      <a:r>
                        <a:rPr lang="en-US" altLang="zh-CN" dirty="0" smtClean="0"/>
                        <a:t>120.0.0.0</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R</a:t>
                      </a:r>
                      <a:r>
                        <a:rPr lang="en-US" altLang="zh-CN" baseline="-25000" dirty="0" smtClean="0"/>
                        <a:t>6</a:t>
                      </a:r>
                      <a:endParaRPr lang="zh-CN" altLang="en-US" baseline="-25000" dirty="0"/>
                    </a:p>
                  </a:txBody>
                  <a:tcPr/>
                </a:tc>
              </a:tr>
            </a:tbl>
          </a:graphicData>
        </a:graphic>
      </p:graphicFrame>
      <p:graphicFrame>
        <p:nvGraphicFramePr>
          <p:cNvPr id="13" name="表格 12"/>
          <p:cNvGraphicFramePr>
            <a:graphicFrameLocks noGrp="1"/>
          </p:cNvGraphicFramePr>
          <p:nvPr/>
        </p:nvGraphicFramePr>
        <p:xfrm>
          <a:off x="2152073" y="3790950"/>
          <a:ext cx="4864100" cy="2585720"/>
        </p:xfrm>
        <a:graphic>
          <a:graphicData uri="http://schemas.openxmlformats.org/drawingml/2006/table">
            <a:tbl>
              <a:tblPr firstRow="1" bandRow="1">
                <a:tableStyleId>{5C22544A-7EE6-4342-B048-85BDC9FD1C3A}</a:tableStyleId>
              </a:tblPr>
              <a:tblGrid>
                <a:gridCol w="1122808"/>
                <a:gridCol w="1302892"/>
                <a:gridCol w="2438400"/>
              </a:tblGrid>
              <a:tr h="370840">
                <a:tc>
                  <a:txBody>
                    <a:bodyPr/>
                    <a:lstStyle/>
                    <a:p>
                      <a:pPr algn="ctr"/>
                      <a:r>
                        <a:rPr lang="zh-CN" altLang="en-US" dirty="0" smtClean="0"/>
                        <a:t>目的网络</a:t>
                      </a:r>
                      <a:endParaRPr lang="zh-CN" altLang="en-US" dirty="0"/>
                    </a:p>
                  </a:txBody>
                  <a:tcPr/>
                </a:tc>
                <a:tc>
                  <a:txBody>
                    <a:bodyPr/>
                    <a:lstStyle/>
                    <a:p>
                      <a:pPr algn="ctr"/>
                      <a:r>
                        <a:rPr lang="zh-CN" altLang="en-US" dirty="0" smtClean="0"/>
                        <a:t>距离</a:t>
                      </a:r>
                      <a:endParaRPr lang="zh-CN" altLang="en-US" dirty="0"/>
                    </a:p>
                  </a:txBody>
                  <a:tcPr/>
                </a:tc>
                <a:tc>
                  <a:txBody>
                    <a:bodyPr/>
                    <a:lstStyle/>
                    <a:p>
                      <a:pPr algn="ctr"/>
                      <a:r>
                        <a:rPr lang="zh-CN" altLang="en-US" dirty="0" smtClean="0"/>
                        <a:t>下一跳路由器</a:t>
                      </a:r>
                      <a:endParaRPr lang="zh-CN" altLang="en-US" dirty="0"/>
                    </a:p>
                  </a:txBody>
                  <a:tcPr/>
                </a:tc>
              </a:tr>
              <a:tr h="370840">
                <a:tc>
                  <a:txBody>
                    <a:bodyPr/>
                    <a:lstStyle/>
                    <a:p>
                      <a:pPr algn="ctr"/>
                      <a:r>
                        <a:rPr lang="en-US" altLang="zh-CN" dirty="0" smtClean="0"/>
                        <a:t>10.0.0.0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zh-CN" altLang="en-US" dirty="0" smtClean="0"/>
                        <a:t>直接</a:t>
                      </a:r>
                      <a:endParaRPr lang="zh-CN" altLang="en-US" dirty="0"/>
                    </a:p>
                  </a:txBody>
                  <a:tcPr/>
                </a:tc>
              </a:tr>
              <a:tr h="370840">
                <a:tc>
                  <a:txBody>
                    <a:bodyPr/>
                    <a:lstStyle/>
                    <a:p>
                      <a:pPr algn="ctr"/>
                      <a:r>
                        <a:rPr lang="en-US" altLang="zh-CN" b="1" dirty="0" smtClean="0">
                          <a:solidFill>
                            <a:srgbClr val="FF0000"/>
                          </a:solidFill>
                        </a:rPr>
                        <a:t>20.0.0.0</a:t>
                      </a:r>
                      <a:endParaRPr lang="zh-CN" altLang="en-US" b="1" dirty="0">
                        <a:solidFill>
                          <a:srgbClr val="FF0000"/>
                        </a:solidFill>
                      </a:endParaRPr>
                    </a:p>
                  </a:txBody>
                  <a:tcPr/>
                </a:tc>
                <a:tc>
                  <a:txBody>
                    <a:bodyPr/>
                    <a:lstStyle/>
                    <a:p>
                      <a:pPr algn="ctr"/>
                      <a:r>
                        <a:rPr lang="en-US" altLang="zh-CN" b="1" dirty="0" smtClean="0">
                          <a:solidFill>
                            <a:srgbClr val="FF0000"/>
                          </a:solidFill>
                        </a:rPr>
                        <a:t>5</a:t>
                      </a:r>
                      <a:endParaRPr lang="zh-CN" altLang="en-US" b="1" dirty="0">
                        <a:solidFill>
                          <a:srgbClr val="FF0000"/>
                        </a:solidFill>
                      </a:endParaRPr>
                    </a:p>
                  </a:txBody>
                  <a:tcPr/>
                </a:tc>
                <a:tc>
                  <a:txBody>
                    <a:bodyPr/>
                    <a:lstStyle/>
                    <a:p>
                      <a:pPr algn="ctr"/>
                      <a:r>
                        <a:rPr lang="en-US" altLang="zh-CN" b="1" dirty="0" smtClean="0">
                          <a:solidFill>
                            <a:srgbClr val="FF0000"/>
                          </a:solidFill>
                        </a:rPr>
                        <a:t>R</a:t>
                      </a:r>
                      <a:r>
                        <a:rPr lang="en-US" altLang="zh-CN" b="1" baseline="-25000" dirty="0" smtClean="0">
                          <a:solidFill>
                            <a:srgbClr val="FF0000"/>
                          </a:solidFill>
                        </a:rPr>
                        <a:t>2</a:t>
                      </a:r>
                      <a:endParaRPr lang="zh-CN" altLang="en-US" b="1" baseline="-25000" dirty="0">
                        <a:solidFill>
                          <a:srgbClr val="FF0000"/>
                        </a:solidFill>
                      </a:endParaRPr>
                    </a:p>
                  </a:txBody>
                  <a:tcPr/>
                </a:tc>
              </a:tr>
              <a:tr h="370840">
                <a:tc>
                  <a:txBody>
                    <a:bodyPr/>
                    <a:lstStyle/>
                    <a:p>
                      <a:pPr algn="ctr"/>
                      <a:r>
                        <a:rPr lang="en-US" altLang="zh-CN" b="1" dirty="0" smtClean="0">
                          <a:solidFill>
                            <a:srgbClr val="FF0000"/>
                          </a:solidFill>
                        </a:rPr>
                        <a:t>30.0.0.0</a:t>
                      </a:r>
                      <a:endParaRPr lang="zh-CN" altLang="en-US" b="1" dirty="0">
                        <a:solidFill>
                          <a:srgbClr val="FF0000"/>
                        </a:solidFill>
                      </a:endParaRPr>
                    </a:p>
                  </a:txBody>
                  <a:tcPr/>
                </a:tc>
                <a:tc>
                  <a:txBody>
                    <a:bodyPr/>
                    <a:lstStyle/>
                    <a:p>
                      <a:pPr algn="ctr"/>
                      <a:r>
                        <a:rPr lang="en-US" altLang="zh-CN" b="1" dirty="0" smtClean="0">
                          <a:solidFill>
                            <a:srgbClr val="FF0000"/>
                          </a:solidFill>
                        </a:rPr>
                        <a:t>3</a:t>
                      </a:r>
                      <a:endParaRPr lang="zh-CN" altLang="en-US" b="1" dirty="0">
                        <a:solidFill>
                          <a:srgbClr val="FF0000"/>
                        </a:solidFill>
                      </a:endParaRPr>
                    </a:p>
                  </a:txBody>
                  <a:tcPr/>
                </a:tc>
                <a:tc>
                  <a:txBody>
                    <a:bodyPr/>
                    <a:lstStyle/>
                    <a:p>
                      <a:pPr algn="ctr"/>
                      <a:r>
                        <a:rPr lang="en-US" altLang="zh-CN" b="1" dirty="0" smtClean="0">
                          <a:solidFill>
                            <a:srgbClr val="FF0000"/>
                          </a:solidFill>
                        </a:rPr>
                        <a:t>R</a:t>
                      </a:r>
                      <a:r>
                        <a:rPr lang="en-US" altLang="zh-CN" b="1" baseline="-25000" dirty="0" smtClean="0">
                          <a:solidFill>
                            <a:srgbClr val="FF0000"/>
                          </a:solidFill>
                        </a:rPr>
                        <a:t>2</a:t>
                      </a:r>
                      <a:endParaRPr lang="zh-CN" altLang="en-US" b="1" baseline="-25000" dirty="0">
                        <a:solidFill>
                          <a:srgbClr val="FF0000"/>
                        </a:solidFill>
                      </a:endParaRPr>
                    </a:p>
                  </a:txBody>
                  <a:tcPr/>
                </a:tc>
              </a:tr>
              <a:tr h="370840">
                <a:tc>
                  <a:txBody>
                    <a:bodyPr/>
                    <a:lstStyle/>
                    <a:p>
                      <a:pPr algn="ctr"/>
                      <a:r>
                        <a:rPr lang="en-US" altLang="zh-CN" b="1" dirty="0" smtClean="0">
                          <a:solidFill>
                            <a:srgbClr val="FF0000"/>
                          </a:solidFill>
                        </a:rPr>
                        <a:t>40.0.0.0</a:t>
                      </a:r>
                      <a:endParaRPr lang="zh-CN" altLang="en-US" b="1" dirty="0">
                        <a:solidFill>
                          <a:srgbClr val="FF0000"/>
                        </a:solidFill>
                      </a:endParaRPr>
                    </a:p>
                  </a:txBody>
                  <a:tcPr/>
                </a:tc>
                <a:tc>
                  <a:txBody>
                    <a:bodyPr/>
                    <a:lstStyle/>
                    <a:p>
                      <a:pPr algn="ctr"/>
                      <a:r>
                        <a:rPr lang="en-US" altLang="zh-CN" b="1" dirty="0" smtClean="0">
                          <a:solidFill>
                            <a:srgbClr val="FF0000"/>
                          </a:solidFill>
                        </a:rPr>
                        <a:t>8</a:t>
                      </a:r>
                      <a:endParaRPr lang="zh-CN" altLang="en-US" b="1" dirty="0">
                        <a:solidFill>
                          <a:srgbClr val="FF0000"/>
                        </a:solidFill>
                      </a:endParaRPr>
                    </a:p>
                  </a:txBody>
                  <a:tcPr/>
                </a:tc>
                <a:tc>
                  <a:txBody>
                    <a:bodyPr/>
                    <a:lstStyle/>
                    <a:p>
                      <a:pPr algn="ctr"/>
                      <a:r>
                        <a:rPr lang="en-US" altLang="zh-CN" b="1" dirty="0" smtClean="0">
                          <a:solidFill>
                            <a:srgbClr val="FF0000"/>
                          </a:solidFill>
                        </a:rPr>
                        <a:t>R</a:t>
                      </a:r>
                      <a:r>
                        <a:rPr lang="en-US" altLang="zh-CN" b="1" baseline="-25000" dirty="0" smtClean="0">
                          <a:solidFill>
                            <a:srgbClr val="FF0000"/>
                          </a:solidFill>
                        </a:rPr>
                        <a:t>2</a:t>
                      </a:r>
                      <a:endParaRPr lang="zh-CN" altLang="en-US" b="1" baseline="-25000" dirty="0">
                        <a:solidFill>
                          <a:srgbClr val="FF0000"/>
                        </a:solidFill>
                      </a:endParaRPr>
                    </a:p>
                  </a:txBody>
                  <a:tcPr/>
                </a:tc>
              </a:tr>
              <a:tr h="185420">
                <a:tc>
                  <a:txBody>
                    <a:bodyPr/>
                    <a:lstStyle/>
                    <a:p>
                      <a:pPr algn="ctr"/>
                      <a:r>
                        <a:rPr lang="en-US" altLang="zh-CN" b="1" dirty="0" smtClean="0">
                          <a:solidFill>
                            <a:srgbClr val="FF0000"/>
                          </a:solidFill>
                        </a:rPr>
                        <a:t>120.0.0.0</a:t>
                      </a:r>
                      <a:endParaRPr lang="zh-CN" altLang="en-US" b="1" dirty="0">
                        <a:solidFill>
                          <a:srgbClr val="FF0000"/>
                        </a:solidFill>
                      </a:endParaRPr>
                    </a:p>
                  </a:txBody>
                  <a:tcPr/>
                </a:tc>
                <a:tc>
                  <a:txBody>
                    <a:bodyPr/>
                    <a:lstStyle/>
                    <a:p>
                      <a:pPr algn="ctr"/>
                      <a:r>
                        <a:rPr lang="en-US" altLang="zh-CN" b="1" dirty="0" smtClean="0">
                          <a:solidFill>
                            <a:srgbClr val="FF0000"/>
                          </a:solidFill>
                        </a:rPr>
                        <a:t>6</a:t>
                      </a:r>
                      <a:endParaRPr lang="zh-CN" altLang="en-US" b="1" dirty="0">
                        <a:solidFill>
                          <a:srgbClr val="FF0000"/>
                        </a:solidFill>
                      </a:endParaRPr>
                    </a:p>
                  </a:txBody>
                  <a:tcPr/>
                </a:tc>
                <a:tc>
                  <a:txBody>
                    <a:bodyPr/>
                    <a:lstStyle/>
                    <a:p>
                      <a:pPr algn="ctr"/>
                      <a:r>
                        <a:rPr lang="en-US" altLang="zh-CN" b="1" dirty="0" smtClean="0">
                          <a:solidFill>
                            <a:srgbClr val="FF0000"/>
                          </a:solidFill>
                        </a:rPr>
                        <a:t>R</a:t>
                      </a:r>
                      <a:r>
                        <a:rPr lang="en-US" altLang="zh-CN" b="1" baseline="-25000" dirty="0" smtClean="0">
                          <a:solidFill>
                            <a:srgbClr val="FF0000"/>
                          </a:solidFill>
                        </a:rPr>
                        <a:t>2</a:t>
                      </a:r>
                      <a:endParaRPr lang="zh-CN" altLang="en-US" b="1" baseline="-25000" dirty="0">
                        <a:solidFill>
                          <a:srgbClr val="FF0000"/>
                        </a:solidFill>
                      </a:endParaRPr>
                    </a:p>
                  </a:txBody>
                  <a:tcPr/>
                </a:tc>
              </a:tr>
              <a:tr h="18542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baseline="-25000" dirty="0" smtClean="0"/>
                        <a:t>…</a:t>
                      </a:r>
                      <a:endParaRPr lang="zh-CN" altLang="en-US" baseline="-25000" dirty="0"/>
                    </a:p>
                  </a:txBody>
                  <a:tcPr/>
                </a:tc>
              </a:tr>
            </a:tbl>
          </a:graphicData>
        </a:graphic>
      </p:graphicFrame>
      <p:sp>
        <p:nvSpPr>
          <p:cNvPr id="14" name="文本框 13"/>
          <p:cNvSpPr txBox="1"/>
          <p:nvPr/>
        </p:nvSpPr>
        <p:spPr>
          <a:xfrm>
            <a:off x="5245100" y="590550"/>
            <a:ext cx="3475631" cy="400110"/>
          </a:xfrm>
          <a:prstGeom prst="rect">
            <a:avLst/>
          </a:prstGeom>
          <a:noFill/>
        </p:spPr>
        <p:txBody>
          <a:bodyPr wrap="none" rtlCol="0">
            <a:spAutoFit/>
          </a:bodyPr>
          <a:lstStyle/>
          <a:p>
            <a:r>
              <a:rPr lang="zh-CN" altLang="en-US" sz="2000" dirty="0" smtClean="0">
                <a:latin typeface="黑体" panose="02010609060101010101" pitchFamily="2" charset="-122"/>
                <a:ea typeface="黑体" panose="02010609060101010101" pitchFamily="2" charset="-122"/>
              </a:rPr>
              <a:t>路由器</a:t>
            </a:r>
            <a:r>
              <a:rPr lang="en-US" altLang="zh-CN" sz="2000" dirty="0" smtClean="0">
                <a:latin typeface="黑体" panose="02010609060101010101" pitchFamily="2" charset="-122"/>
                <a:ea typeface="黑体" panose="02010609060101010101" pitchFamily="2" charset="-122"/>
              </a:rPr>
              <a:t>R</a:t>
            </a:r>
            <a:r>
              <a:rPr lang="en-US" altLang="zh-CN" sz="2000" baseline="-25000" dirty="0" smtClean="0">
                <a:latin typeface="黑体" panose="02010609060101010101" pitchFamily="2" charset="-122"/>
                <a:ea typeface="黑体" panose="02010609060101010101" pitchFamily="2" charset="-122"/>
              </a:rPr>
              <a:t>2</a:t>
            </a:r>
            <a:r>
              <a:rPr lang="zh-CN" altLang="en-US" sz="2000" dirty="0" smtClean="0">
                <a:latin typeface="黑体" panose="02010609060101010101" pitchFamily="2" charset="-122"/>
                <a:ea typeface="黑体" panose="02010609060101010101" pitchFamily="2" charset="-122"/>
              </a:rPr>
              <a:t>发来的路由更新信息</a:t>
            </a:r>
            <a:endParaRPr lang="zh-CN" altLang="en-US" sz="2000" dirty="0">
              <a:latin typeface="黑体" panose="02010609060101010101" pitchFamily="2" charset="-122"/>
              <a:ea typeface="黑体" panose="02010609060101010101" pitchFamily="2" charset="-122"/>
            </a:endParaRPr>
          </a:p>
        </p:txBody>
      </p:sp>
      <p:sp>
        <p:nvSpPr>
          <p:cNvPr id="15" name="文本框 14"/>
          <p:cNvSpPr txBox="1"/>
          <p:nvPr/>
        </p:nvSpPr>
        <p:spPr>
          <a:xfrm>
            <a:off x="3308351" y="3360662"/>
            <a:ext cx="2962671" cy="400110"/>
          </a:xfrm>
          <a:prstGeom prst="rect">
            <a:avLst/>
          </a:prstGeom>
          <a:noFill/>
        </p:spPr>
        <p:txBody>
          <a:bodyPr wrap="none" rtlCol="0">
            <a:spAutoFit/>
          </a:bodyPr>
          <a:lstStyle/>
          <a:p>
            <a:r>
              <a:rPr lang="zh-CN" altLang="en-US" sz="2000" dirty="0" smtClean="0">
                <a:latin typeface="黑体" panose="02010609060101010101" pitchFamily="2" charset="-122"/>
                <a:ea typeface="黑体" panose="02010609060101010101" pitchFamily="2" charset="-122"/>
              </a:rPr>
              <a:t>路由器</a:t>
            </a:r>
            <a:r>
              <a:rPr lang="en-US" altLang="zh-CN" sz="2000" dirty="0" smtClean="0">
                <a:latin typeface="黑体" panose="02010609060101010101" pitchFamily="2" charset="-122"/>
                <a:ea typeface="黑体" panose="02010609060101010101" pitchFamily="2" charset="-122"/>
              </a:rPr>
              <a:t>R</a:t>
            </a:r>
            <a:r>
              <a:rPr lang="en-US" altLang="zh-CN" sz="2000" baseline="-25000" dirty="0" smtClean="0">
                <a:latin typeface="黑体" panose="02010609060101010101" pitchFamily="2" charset="-122"/>
                <a:ea typeface="黑体" panose="02010609060101010101" pitchFamily="2" charset="-122"/>
              </a:rPr>
              <a:t>1</a:t>
            </a:r>
            <a:r>
              <a:rPr lang="zh-CN" altLang="en-US" sz="2000" dirty="0" smtClean="0">
                <a:latin typeface="黑体" panose="02010609060101010101" pitchFamily="2" charset="-122"/>
                <a:ea typeface="黑体" panose="02010609060101010101" pitchFamily="2" charset="-122"/>
              </a:rPr>
              <a:t>更新后的路由表</a:t>
            </a:r>
            <a:endParaRPr lang="zh-CN" altLang="en-US" sz="20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ChangeArrowheads="1"/>
          </p:cNvSpPr>
          <p:nvPr>
            <p:ph type="title"/>
          </p:nvPr>
        </p:nvSpPr>
        <p:spPr>
          <a:xfrm>
            <a:off x="916610" y="213123"/>
            <a:ext cx="8094340" cy="1453964"/>
          </a:xfrm>
        </p:spPr>
        <p:txBody>
          <a:bodyPr/>
          <a:lstStyle/>
          <a:p>
            <a:pPr algn="ctr" eaLnBrk="1" hangingPunct="1"/>
            <a:r>
              <a:rPr lang="en-US" altLang="zh-CN" dirty="0" smtClean="0">
                <a:latin typeface="Times New Roman" panose="02020603050405020304" pitchFamily="18" charset="0"/>
                <a:ea typeface="黑体" panose="02010609060101010101" pitchFamily="2" charset="-122"/>
              </a:rPr>
              <a:t>RIP </a:t>
            </a:r>
            <a:r>
              <a:rPr lang="zh-CN" altLang="en-US" dirty="0" smtClean="0">
                <a:latin typeface="Times New Roman" panose="02020603050405020304" pitchFamily="18" charset="0"/>
                <a:ea typeface="黑体" panose="02010609060101010101" pitchFamily="2" charset="-122"/>
              </a:rPr>
              <a:t>协议的三个要点 </a:t>
            </a:r>
            <a:endParaRPr lang="zh-CN" altLang="en-US" dirty="0" smtClean="0">
              <a:latin typeface="Times New Roman" panose="02020603050405020304" pitchFamily="18" charset="0"/>
              <a:ea typeface="黑体" panose="02010609060101010101" pitchFamily="2" charset="-122"/>
            </a:endParaRPr>
          </a:p>
        </p:txBody>
      </p:sp>
      <p:sp>
        <p:nvSpPr>
          <p:cNvPr id="559107" name="Rectangle 3"/>
          <p:cNvSpPr>
            <a:spLocks noGrp="1" noChangeArrowheads="1"/>
          </p:cNvSpPr>
          <p:nvPr>
            <p:ph type="body" idx="1"/>
          </p:nvPr>
        </p:nvSpPr>
        <p:spPr>
          <a:xfrm>
            <a:off x="897613" y="1905468"/>
            <a:ext cx="7611498" cy="4450300"/>
          </a:xfrm>
          <a:noFill/>
        </p:spPr>
        <p:txBody>
          <a:bodyPr/>
          <a:lstStyle/>
          <a:p>
            <a:pPr marL="800100" indent="-457200" algn="just" eaLnBrk="1" hangingPunct="1"/>
            <a:r>
              <a:rPr lang="zh-CN" altLang="en-US" dirty="0" smtClean="0">
                <a:ea typeface="黑体" panose="02010609060101010101" pitchFamily="2" charset="-122"/>
              </a:rPr>
              <a:t>仅和</a:t>
            </a:r>
            <a:r>
              <a:rPr lang="zh-CN" altLang="en-US" dirty="0" smtClean="0">
                <a:solidFill>
                  <a:schemeClr val="hlink"/>
                </a:solidFill>
                <a:ea typeface="黑体" panose="02010609060101010101" pitchFamily="2" charset="-122"/>
              </a:rPr>
              <a:t>相邻路由器</a:t>
            </a:r>
            <a:r>
              <a:rPr lang="zh-CN" altLang="en-US" dirty="0" smtClean="0">
                <a:ea typeface="黑体" panose="02010609060101010101" pitchFamily="2" charset="-122"/>
              </a:rPr>
              <a:t>交换信息。 </a:t>
            </a:r>
            <a:endParaRPr lang="zh-CN" altLang="en-US" dirty="0" smtClean="0">
              <a:ea typeface="黑体" panose="02010609060101010101" pitchFamily="2" charset="-122"/>
            </a:endParaRPr>
          </a:p>
          <a:p>
            <a:pPr marL="800100" indent="-457200" algn="just" eaLnBrk="1" hangingPunct="1"/>
            <a:r>
              <a:rPr lang="zh-CN" altLang="en-US" dirty="0" smtClean="0">
                <a:ea typeface="黑体" panose="02010609060101010101" pitchFamily="2" charset="-122"/>
              </a:rPr>
              <a:t>交换的信息是当前本路由器所知道的</a:t>
            </a:r>
            <a:r>
              <a:rPr lang="zh-CN" altLang="en-US" dirty="0" smtClean="0">
                <a:solidFill>
                  <a:schemeClr val="hlink"/>
                </a:solidFill>
                <a:ea typeface="黑体" panose="02010609060101010101" pitchFamily="2" charset="-122"/>
              </a:rPr>
              <a:t>全部信息</a:t>
            </a:r>
            <a:r>
              <a:rPr lang="zh-CN" altLang="en-US" dirty="0" smtClean="0">
                <a:ea typeface="黑体" panose="02010609060101010101" pitchFamily="2" charset="-122"/>
              </a:rPr>
              <a:t>，即自己的路由表。 </a:t>
            </a:r>
            <a:endParaRPr lang="zh-CN" altLang="en-US" dirty="0" smtClean="0">
              <a:ea typeface="黑体" panose="02010609060101010101" pitchFamily="2" charset="-122"/>
            </a:endParaRPr>
          </a:p>
          <a:p>
            <a:pPr marL="800100" indent="-457200" algn="just" eaLnBrk="1" hangingPunct="1"/>
            <a:r>
              <a:rPr lang="zh-CN" altLang="en-US" dirty="0" smtClean="0">
                <a:ea typeface="黑体" panose="02010609060101010101" pitchFamily="2" charset="-122"/>
              </a:rPr>
              <a:t>按固定的时间间隔</a:t>
            </a:r>
            <a:r>
              <a:rPr lang="zh-CN" altLang="en-US" dirty="0" smtClean="0">
                <a:solidFill>
                  <a:schemeClr val="hlink"/>
                </a:solidFill>
                <a:ea typeface="黑体" panose="02010609060101010101" pitchFamily="2" charset="-122"/>
              </a:rPr>
              <a:t>交换路由信息</a:t>
            </a:r>
            <a:r>
              <a:rPr lang="zh-CN" altLang="en-US" dirty="0" smtClean="0">
                <a:ea typeface="黑体" panose="02010609060101010101" pitchFamily="2" charset="-122"/>
              </a:rPr>
              <a:t>，例如，每隔 </a:t>
            </a:r>
            <a:r>
              <a:rPr lang="en-US" altLang="zh-CN" dirty="0" smtClean="0">
                <a:ea typeface="黑体" panose="02010609060101010101" pitchFamily="2" charset="-122"/>
              </a:rPr>
              <a:t>30 </a:t>
            </a:r>
            <a:r>
              <a:rPr lang="zh-CN" altLang="en-US" dirty="0" smtClean="0">
                <a:ea typeface="黑体" panose="02010609060101010101" pitchFamily="2" charset="-122"/>
              </a:rPr>
              <a:t>秒。 </a:t>
            </a:r>
            <a:endParaRPr lang="zh-CN" altLang="en-US" dirty="0" smtClean="0">
              <a:ea typeface="黑体" panose="02010609060101010101" pitchFamily="2" charset="-122"/>
            </a:endParaRPr>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a:xfrm>
            <a:off x="675189" y="228709"/>
            <a:ext cx="8094340" cy="1453964"/>
          </a:xfrm>
        </p:spPr>
        <p:txBody>
          <a:bodyPr>
            <a:normAutofit/>
          </a:bodyPr>
          <a:lstStyle/>
          <a:p>
            <a:r>
              <a:rPr lang="en-US" altLang="zh-CN" dirty="0" smtClean="0">
                <a:latin typeface="Times New Roman" panose="02020603050405020304" pitchFamily="18" charset="0"/>
                <a:ea typeface="黑体" panose="02010609060101010101" pitchFamily="2" charset="-122"/>
              </a:rPr>
              <a:t>RIP </a:t>
            </a:r>
            <a:r>
              <a:rPr lang="zh-CN" altLang="en-US" dirty="0" smtClean="0">
                <a:latin typeface="Times New Roman" panose="02020603050405020304" pitchFamily="18" charset="0"/>
                <a:ea typeface="黑体" panose="02010609060101010101" pitchFamily="2" charset="-122"/>
              </a:rPr>
              <a:t>协议的优缺点 </a:t>
            </a:r>
            <a:endParaRPr lang="zh-CN" altLang="en-US" dirty="0" smtClean="0">
              <a:latin typeface="Times New Roman" panose="02020603050405020304" pitchFamily="18" charset="0"/>
              <a:ea typeface="黑体" panose="02010609060101010101" pitchFamily="2" charset="-122"/>
            </a:endParaRPr>
          </a:p>
        </p:txBody>
      </p:sp>
      <p:sp>
        <p:nvSpPr>
          <p:cNvPr id="573443" name="Rectangle 3"/>
          <p:cNvSpPr>
            <a:spLocks noGrp="1" noChangeArrowheads="1"/>
          </p:cNvSpPr>
          <p:nvPr>
            <p:ph type="body" idx="1"/>
          </p:nvPr>
        </p:nvSpPr>
        <p:spPr>
          <a:xfrm>
            <a:off x="916610" y="1667087"/>
            <a:ext cx="7611498" cy="4450300"/>
          </a:xfrm>
          <a:noFill/>
        </p:spPr>
        <p:txBody>
          <a:bodyPr/>
          <a:lstStyle/>
          <a:p>
            <a:pPr algn="just" eaLnBrk="1" hangingPunct="1"/>
            <a:r>
              <a:rPr lang="en-US" altLang="zh-CN" sz="2800" dirty="0" smtClean="0">
                <a:latin typeface="Times New Roman" panose="02020603050405020304" pitchFamily="18" charset="0"/>
                <a:ea typeface="黑体" panose="02010609060101010101" pitchFamily="2" charset="-122"/>
              </a:rPr>
              <a:t>RIP </a:t>
            </a:r>
            <a:r>
              <a:rPr lang="zh-CN" altLang="en-US" sz="2800" dirty="0" smtClean="0">
                <a:latin typeface="Times New Roman" panose="02020603050405020304" pitchFamily="18" charset="0"/>
                <a:ea typeface="黑体" panose="02010609060101010101" pitchFamily="2" charset="-122"/>
              </a:rPr>
              <a:t>存在的一个问题是当网络出现故障时，要经过比较长的时间才能将此信息传送到所有的路由器。</a:t>
            </a:r>
            <a:endParaRPr lang="zh-CN" altLang="en-US" sz="2800" dirty="0" smtClean="0">
              <a:latin typeface="Times New Roman" panose="02020603050405020304" pitchFamily="18" charset="0"/>
              <a:ea typeface="黑体" panose="02010609060101010101" pitchFamily="2" charset="-122"/>
            </a:endParaRPr>
          </a:p>
          <a:p>
            <a:pPr algn="just"/>
            <a:r>
              <a:rPr lang="en-US" altLang="zh-CN" sz="2800" dirty="0" smtClean="0">
                <a:latin typeface="Times New Roman" panose="02020603050405020304" pitchFamily="18" charset="0"/>
                <a:ea typeface="黑体" panose="02010609060101010101" pitchFamily="2" charset="-122"/>
              </a:rPr>
              <a:t>RIP </a:t>
            </a:r>
            <a:r>
              <a:rPr lang="zh-CN" altLang="en-US" sz="2800" dirty="0" smtClean="0">
                <a:latin typeface="Times New Roman" panose="02020603050405020304" pitchFamily="18" charset="0"/>
                <a:ea typeface="黑体" panose="02010609060101010101" pitchFamily="2" charset="-122"/>
              </a:rPr>
              <a:t>协议最大的优点就是实现简单，开销较小。</a:t>
            </a:r>
            <a:endParaRPr lang="zh-CN" altLang="en-US" sz="2800" dirty="0" smtClean="0">
              <a:latin typeface="Times New Roman" panose="02020603050405020304" pitchFamily="18" charset="0"/>
              <a:ea typeface="黑体" panose="02010609060101010101" pitchFamily="2" charset="-122"/>
            </a:endParaRPr>
          </a:p>
          <a:p>
            <a:pPr algn="just"/>
            <a:r>
              <a:rPr lang="en-US" altLang="zh-CN" sz="2800" dirty="0" smtClean="0">
                <a:latin typeface="Times New Roman" panose="02020603050405020304" pitchFamily="18" charset="0"/>
                <a:ea typeface="黑体" panose="02010609060101010101" pitchFamily="2" charset="-122"/>
              </a:rPr>
              <a:t>RIP </a:t>
            </a:r>
            <a:r>
              <a:rPr lang="zh-CN" altLang="en-US" sz="2800" dirty="0" smtClean="0">
                <a:latin typeface="Times New Roman" panose="02020603050405020304" pitchFamily="18" charset="0"/>
                <a:ea typeface="黑体" panose="02010609060101010101" pitchFamily="2" charset="-122"/>
              </a:rPr>
              <a:t>限制了网络的规模，它能使用的最大距离为 </a:t>
            </a:r>
            <a:r>
              <a:rPr lang="en-US" altLang="zh-CN" sz="2800" dirty="0" smtClean="0">
                <a:latin typeface="Times New Roman" panose="02020603050405020304" pitchFamily="18" charset="0"/>
                <a:ea typeface="黑体" panose="02010609060101010101" pitchFamily="2" charset="-122"/>
              </a:rPr>
              <a:t>15</a:t>
            </a:r>
            <a:r>
              <a:rPr lang="zh-CN" altLang="en-US" sz="2800" dirty="0" smtClean="0">
                <a:latin typeface="Times New Roman" panose="02020603050405020304" pitchFamily="18" charset="0"/>
                <a:ea typeface="黑体" panose="02010609060101010101" pitchFamily="2" charset="-122"/>
              </a:rPr>
              <a:t>（</a:t>
            </a:r>
            <a:r>
              <a:rPr lang="en-US" altLang="zh-CN" sz="2800" dirty="0" smtClean="0">
                <a:latin typeface="Times New Roman" panose="02020603050405020304" pitchFamily="18" charset="0"/>
                <a:ea typeface="黑体" panose="02010609060101010101" pitchFamily="2" charset="-122"/>
              </a:rPr>
              <a:t>16 </a:t>
            </a:r>
            <a:r>
              <a:rPr lang="zh-CN" altLang="en-US" sz="2800" dirty="0" smtClean="0">
                <a:latin typeface="Times New Roman" panose="02020603050405020304" pitchFamily="18" charset="0"/>
                <a:ea typeface="黑体" panose="02010609060101010101" pitchFamily="2" charset="-122"/>
              </a:rPr>
              <a:t>表示不可达）。</a:t>
            </a:r>
            <a:endParaRPr lang="zh-CN" altLang="en-US" sz="2800" dirty="0" smtClean="0">
              <a:latin typeface="Times New Roman" panose="02020603050405020304" pitchFamily="18" charset="0"/>
              <a:ea typeface="黑体" panose="02010609060101010101" pitchFamily="2" charset="-122"/>
            </a:endParaRPr>
          </a:p>
          <a:p>
            <a:pPr algn="just"/>
            <a:r>
              <a:rPr lang="zh-CN" altLang="en-US" sz="2800" dirty="0" smtClean="0">
                <a:latin typeface="Times New Roman" panose="02020603050405020304" pitchFamily="18" charset="0"/>
                <a:ea typeface="黑体" panose="02010609060101010101" pitchFamily="2" charset="-122"/>
              </a:rPr>
              <a:t>路由器之间交换的路由信息是路由器中的完整路由表，因而随着网络规模的扩大，开销也就增加。   </a:t>
            </a:r>
            <a:endParaRPr lang="zh-CN" altLang="en-US" sz="2800" dirty="0" smtClean="0">
              <a:latin typeface="Times New Roman" panose="02020603050405020304" pitchFamily="18" charset="0"/>
              <a:ea typeface="黑体" panose="02010609060101010101" pitchFamily="2" charset="-122"/>
            </a:endParaRPr>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55600" y="939800"/>
            <a:ext cx="8547100" cy="892552"/>
          </a:xfrm>
          <a:prstGeom prst="rect">
            <a:avLst/>
          </a:prstGeom>
          <a:noFill/>
        </p:spPr>
        <p:txBody>
          <a:bodyPr wrap="square" lIns="0" tIns="0" rIns="0" rtlCol="0">
            <a:spAutoFit/>
          </a:bodyPr>
          <a:lstStyle/>
          <a:p>
            <a:pPr defTabSz="0">
              <a:lnSpc>
                <a:spcPts val="3300"/>
              </a:lnSpc>
            </a:pPr>
            <a:r>
              <a:rPr lang="en-US" altLang="zh-CN" sz="3200" dirty="0">
                <a:solidFill>
                  <a:srgbClr val="FF0000"/>
                </a:solidFill>
                <a:latin typeface="Times New Roman" panose="02020603050405020304" pitchFamily="18" charset="0"/>
                <a:ea typeface="黑体" panose="02010609060101010101" pitchFamily="2" charset="-122"/>
                <a:cs typeface="华文新魏" pitchFamily="18" charset="0"/>
              </a:rPr>
              <a:t>4</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.7.3最短路径优先协议OSPF </a:t>
            </a:r>
            <a:r>
              <a:rPr lang="zh-CN" altLang="en-US" sz="3200" dirty="0" smtClean="0">
                <a:solidFill>
                  <a:srgbClr val="FF0000"/>
                </a:solidFill>
                <a:latin typeface="Times New Roman" panose="02020603050405020304" pitchFamily="18" charset="0"/>
                <a:ea typeface="黑体" panose="02010609060101010101" pitchFamily="2" charset="-122"/>
                <a:cs typeface="华文新魏" pitchFamily="18" charset="0"/>
              </a:rPr>
              <a:t>（</a:t>
            </a:r>
            <a:r>
              <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rPr>
              <a:t>Open Shortest Path First</a:t>
            </a:r>
            <a:r>
              <a:rPr lang="zh-CN" altLang="en-US" sz="3200" dirty="0" smtClean="0">
                <a:solidFill>
                  <a:srgbClr val="FF0000"/>
                </a:solidFill>
                <a:latin typeface="Times New Roman" panose="02020603050405020304" pitchFamily="18" charset="0"/>
                <a:ea typeface="黑体" panose="02010609060101010101" pitchFamily="2" charset="-122"/>
                <a:cs typeface="华文新魏" pitchFamily="18" charset="0"/>
              </a:rPr>
              <a:t>）</a:t>
            </a:r>
            <a:endParaRPr lang="en-US" altLang="zh-CN" sz="32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Rectangle 3"/>
          <p:cNvSpPr txBox="1">
            <a:spLocks noChangeArrowheads="1"/>
          </p:cNvSpPr>
          <p:nvPr/>
        </p:nvSpPr>
        <p:spPr>
          <a:xfrm>
            <a:off x="897613" y="1905468"/>
            <a:ext cx="7611498" cy="4450300"/>
          </a:xfrm>
          <a:prstGeom prst="rect">
            <a:avLst/>
          </a:prstGeom>
          <a:noFill/>
        </p:spPr>
        <p:txBody>
          <a:bodyPr vert="horz" lIns="91440" tIns="45720" rIns="91440" bIns="45720" rtlCol="0">
            <a:normAutofit/>
          </a:bodyPr>
          <a:lstStyle/>
          <a:p>
            <a:pPr marL="514350" marR="0" lvl="0" indent="-514350" defTabSz="914400" rtl="0" eaLnBrk="1" fontAlgn="auto" latinLnBrk="0" hangingPunct="1">
              <a:lnSpc>
                <a:spcPct val="90000"/>
              </a:lnSpc>
              <a:spcBef>
                <a:spcPct val="20000"/>
              </a:spcBef>
              <a:spcAft>
                <a:spcPts val="0"/>
              </a:spcAft>
              <a:buClrTx/>
              <a:buSzPct val="70000"/>
              <a:buAutoNum type="arabicPeriod"/>
              <a:defRPr/>
            </a:pP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OSPF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协议的基本特点</a:t>
            </a:r>
            <a:endPar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endParaRPr>
          </a:p>
          <a:p>
            <a:pPr marL="514350" marR="0" lvl="0" indent="-514350" defTabSz="914400" rtl="0" eaLnBrk="1" fontAlgn="auto" latinLnBrk="0" hangingPunct="1">
              <a:lnSpc>
                <a:spcPct val="90000"/>
              </a:lnSpc>
              <a:spcBef>
                <a:spcPct val="20000"/>
              </a:spcBef>
              <a:spcAft>
                <a:spcPts val="0"/>
              </a:spcAft>
              <a:buClrTx/>
              <a:buSzPct val="70000"/>
              <a:buFont typeface="Arial" panose="020B0604020202020204" pitchFamily="34" charset="0"/>
              <a:buChar char="•"/>
              <a:defRPr/>
            </a:pP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“开放”表明 </a:t>
            </a: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OSPF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协议不是受某一家厂商控制，而是公开发表的。</a:t>
            </a:r>
            <a:endPar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endParaRPr>
          </a:p>
          <a:p>
            <a:pPr marL="457200" marR="0" lvl="0" indent="-457200" defTabSz="914400" rtl="0" eaLnBrk="1" fontAlgn="auto" latinLnBrk="0" hangingPunct="1">
              <a:spcBef>
                <a:spcPct val="20000"/>
              </a:spcBef>
              <a:spcAft>
                <a:spcPts val="0"/>
              </a:spcAft>
              <a:buClrTx/>
              <a:buSzPct val="70000"/>
              <a:buFont typeface="Arial" panose="020B0604020202020204" pitchFamily="34" charset="0"/>
              <a:buChar char="•"/>
              <a:defRPr/>
            </a:pP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“最短路径优先”是因为使用了 </a:t>
            </a:r>
            <a:r>
              <a:rPr kumimoji="0" lang="en-US" altLang="zh-CN" sz="2800" b="0" i="0" u="none" strike="noStrike" kern="1200" cap="none" spc="0" normalizeH="0" baseline="0" noProof="0" dirty="0" err="1" smtClean="0">
                <a:ln>
                  <a:noFill/>
                </a:ln>
                <a:effectLst/>
                <a:uLnTx/>
                <a:uFillTx/>
                <a:latin typeface="+mn-lt"/>
                <a:ea typeface="黑体" panose="02010609060101010101" pitchFamily="2" charset="-122"/>
                <a:cs typeface="+mn-cs"/>
              </a:rPr>
              <a:t>Dijkstra</a:t>
            </a: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提出的最短路径算法</a:t>
            </a: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SPF</a:t>
            </a:r>
            <a:endPar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endParaRPr>
          </a:p>
          <a:p>
            <a:pPr marL="457200" marR="0" lvl="0" indent="-457200" defTabSz="914400" rtl="0" eaLnBrk="1" fontAlgn="auto" latinLnBrk="0" hangingPunct="1">
              <a:spcBef>
                <a:spcPct val="20000"/>
              </a:spcBef>
              <a:spcAft>
                <a:spcPts val="0"/>
              </a:spcAft>
              <a:buClrTx/>
              <a:buSzPct val="70000"/>
              <a:buFont typeface="Arial" panose="020B0604020202020204" pitchFamily="34" charset="0"/>
              <a:buChar char="•"/>
              <a:defRPr/>
            </a:pPr>
            <a:r>
              <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rPr>
              <a:t>OSPF </a:t>
            </a: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只是一个协议的名字，它并不表示其他的路由选择协议不是“最短路径优先”。</a:t>
            </a:r>
            <a:endParaRPr kumimoji="0" lang="en-US" altLang="zh-CN" sz="2800" b="0" i="0" u="none" strike="noStrike" kern="1200" cap="none" spc="0" normalizeH="0" baseline="0" noProof="0" dirty="0" smtClean="0">
              <a:ln>
                <a:noFill/>
              </a:ln>
              <a:effectLst/>
              <a:uLnTx/>
              <a:uFillTx/>
              <a:latin typeface="+mn-lt"/>
              <a:ea typeface="黑体" panose="02010609060101010101" pitchFamily="2" charset="-122"/>
              <a:cs typeface="+mn-cs"/>
            </a:endParaRPr>
          </a:p>
          <a:p>
            <a:pPr marL="457200" marR="0" lvl="0" indent="-457200" defTabSz="914400" rtl="0" eaLnBrk="1" fontAlgn="auto" latinLnBrk="0" hangingPunct="1">
              <a:spcBef>
                <a:spcPct val="20000"/>
              </a:spcBef>
              <a:spcAft>
                <a:spcPts val="0"/>
              </a:spcAft>
              <a:buClrTx/>
              <a:buSzPct val="70000"/>
              <a:buFont typeface="Arial" panose="020B0604020202020204" pitchFamily="34" charset="0"/>
              <a:buChar char="•"/>
              <a:defRPr/>
            </a:pPr>
            <a:r>
              <a:rPr kumimoji="0" lang="zh-CN" altLang="en-US" sz="2800" b="0" i="0" u="none" strike="noStrike" kern="1200" cap="none" spc="0" normalizeH="0" baseline="0" noProof="0" dirty="0" smtClean="0">
                <a:ln>
                  <a:noFill/>
                </a:ln>
                <a:effectLst/>
                <a:uLnTx/>
                <a:uFillTx/>
                <a:latin typeface="+mn-lt"/>
                <a:ea typeface="黑体" panose="02010609060101010101" pitchFamily="2" charset="-122"/>
                <a:cs typeface="+mn-cs"/>
              </a:rPr>
              <a:t>分布式的</a:t>
            </a:r>
            <a:r>
              <a:rPr kumimoji="0" lang="zh-CN" altLang="en-US" sz="2800" b="0" i="0" u="none" strike="noStrike" kern="1200" cap="none" spc="0" normalizeH="0" baseline="0" noProof="0" dirty="0" smtClean="0">
                <a:ln>
                  <a:noFill/>
                </a:ln>
                <a:solidFill>
                  <a:schemeClr val="hlink"/>
                </a:solidFill>
                <a:effectLst/>
                <a:uLnTx/>
                <a:uFillTx/>
                <a:latin typeface="+mn-lt"/>
                <a:ea typeface="黑体" panose="02010609060101010101" pitchFamily="2" charset="-122"/>
                <a:cs typeface="+mn-cs"/>
              </a:rPr>
              <a:t>链路状态协议</a:t>
            </a:r>
            <a:r>
              <a:rPr kumimoji="0" lang="zh-CN" altLang="en-US" sz="2800" b="0" i="0" u="none" strike="noStrike" kern="1200" cap="none" spc="0" normalizeH="0" baseline="0" noProof="0" dirty="0" smtClean="0">
                <a:ln>
                  <a:noFill/>
                </a:ln>
                <a:solidFill>
                  <a:schemeClr val="tx1">
                    <a:tint val="75000"/>
                  </a:schemeClr>
                </a:solidFill>
                <a:effectLst/>
                <a:uLnTx/>
                <a:uFillTx/>
                <a:latin typeface="+mn-lt"/>
                <a:ea typeface="黑体" panose="02010609060101010101" pitchFamily="2" charset="-122"/>
                <a:cs typeface="+mn-cs"/>
              </a:rPr>
              <a:t>。</a:t>
            </a:r>
            <a:r>
              <a:rPr kumimoji="0" lang="zh-CN" altLang="en-US" sz="2400" b="0" i="0" u="none" strike="noStrike" kern="1200" cap="none" spc="0" normalizeH="0" baseline="0" noProof="0" dirty="0" smtClean="0">
                <a:ln>
                  <a:noFill/>
                </a:ln>
                <a:solidFill>
                  <a:schemeClr val="tx1">
                    <a:tint val="75000"/>
                  </a:schemeClr>
                </a:solidFill>
                <a:effectLst/>
                <a:uLnTx/>
                <a:uFillTx/>
                <a:latin typeface="+mn-lt"/>
                <a:ea typeface="黑体" panose="02010609060101010101" pitchFamily="2" charset="-122"/>
                <a:cs typeface="+mn-cs"/>
              </a:rPr>
              <a:t> </a:t>
            </a:r>
            <a:endParaRPr kumimoji="0" lang="zh-CN" altLang="en-US" sz="2400" b="0" i="0" u="none" strike="noStrike" kern="1200" cap="none" spc="0" normalizeH="0" baseline="0" noProof="0" dirty="0" smtClean="0">
              <a:ln>
                <a:noFill/>
              </a:ln>
              <a:solidFill>
                <a:schemeClr val="tx1">
                  <a:tint val="75000"/>
                </a:schemeClr>
              </a:solidFill>
              <a:effectLst/>
              <a:uLnTx/>
              <a:uFillTx/>
              <a:latin typeface="+mn-lt"/>
              <a:ea typeface="黑体" panose="02010609060101010101" pitchFamily="2" charset="-122"/>
              <a:cs typeface="+mn-cs"/>
            </a:endParaRPr>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三个要点 </a:t>
            </a:r>
            <a:endParaRPr lang="zh-CN" altLang="en-US" dirty="0" smtClean="0">
              <a:ea typeface="黑体" panose="02010609060101010101" pitchFamily="2" charset="-122"/>
            </a:endParaRPr>
          </a:p>
        </p:txBody>
      </p:sp>
      <p:sp>
        <p:nvSpPr>
          <p:cNvPr id="581635" name="Rectangle 3"/>
          <p:cNvSpPr>
            <a:spLocks noGrp="1" noChangeArrowheads="1"/>
          </p:cNvSpPr>
          <p:nvPr>
            <p:ph type="body" idx="1"/>
          </p:nvPr>
        </p:nvSpPr>
        <p:spPr>
          <a:xfrm>
            <a:off x="897613" y="1905468"/>
            <a:ext cx="7611498" cy="4450300"/>
          </a:xfrm>
          <a:noFill/>
        </p:spPr>
        <p:txBody>
          <a:bodyPr/>
          <a:lstStyle/>
          <a:p>
            <a:pPr eaLnBrk="1" hangingPunct="1">
              <a:lnSpc>
                <a:spcPct val="90000"/>
              </a:lnSpc>
            </a:pPr>
            <a:r>
              <a:rPr lang="zh-CN" altLang="en-US" sz="2800" dirty="0" smtClean="0">
                <a:solidFill>
                  <a:schemeClr val="hlink"/>
                </a:solidFill>
                <a:ea typeface="黑体" panose="02010609060101010101" pitchFamily="2" charset="-122"/>
              </a:rPr>
              <a:t>向本自治系统中所有路由器发送信息</a:t>
            </a:r>
            <a:r>
              <a:rPr lang="zh-CN" altLang="en-US" sz="2800" dirty="0" smtClean="0">
                <a:ea typeface="黑体" panose="02010609060101010101" pitchFamily="2" charset="-122"/>
              </a:rPr>
              <a:t>，这里使用的方法是洪泛法。</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发送的信息就是与本路由器</a:t>
            </a:r>
            <a:r>
              <a:rPr lang="zh-CN" altLang="en-US" sz="2800" dirty="0" smtClean="0">
                <a:solidFill>
                  <a:schemeClr val="hlink"/>
                </a:solidFill>
                <a:ea typeface="黑体" panose="02010609060101010101" pitchFamily="2" charset="-122"/>
              </a:rPr>
              <a:t>相邻</a:t>
            </a:r>
            <a:r>
              <a:rPr lang="zh-CN" altLang="en-US" sz="2800" dirty="0" smtClean="0">
                <a:ea typeface="黑体" panose="02010609060101010101" pitchFamily="2" charset="-122"/>
              </a:rPr>
              <a:t>的所有路由器的链路状态，但这只是路由器所知道的</a:t>
            </a:r>
            <a:r>
              <a:rPr lang="zh-CN" altLang="en-US" sz="2800" dirty="0" smtClean="0">
                <a:solidFill>
                  <a:schemeClr val="hlink"/>
                </a:solidFill>
                <a:ea typeface="黑体" panose="02010609060101010101" pitchFamily="2" charset="-122"/>
              </a:rPr>
              <a:t>部分信息</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lvl="1" eaLnBrk="1" hangingPunct="1">
              <a:lnSpc>
                <a:spcPct val="90000"/>
              </a:lnSpc>
            </a:pPr>
            <a:r>
              <a:rPr lang="zh-CN" altLang="en-US" sz="2400" dirty="0" smtClean="0">
                <a:solidFill>
                  <a:srgbClr val="333399"/>
                </a:solidFill>
                <a:latin typeface="Arial" panose="020B0604020202020204" pitchFamily="34" charset="0"/>
                <a:ea typeface="黑体" panose="02010609060101010101" pitchFamily="2" charset="-122"/>
              </a:rPr>
              <a:t>“链路状态”就是说明本路由器都和哪些路由器相邻，以及该链路的“</a:t>
            </a:r>
            <a:r>
              <a:rPr lang="zh-CN" altLang="en-US" sz="2400" dirty="0" smtClean="0">
                <a:solidFill>
                  <a:schemeClr val="hlink"/>
                </a:solidFill>
                <a:latin typeface="Arial" panose="020B0604020202020204" pitchFamily="34" charset="0"/>
                <a:ea typeface="黑体" panose="02010609060101010101" pitchFamily="2" charset="-122"/>
              </a:rPr>
              <a:t>度量</a:t>
            </a:r>
            <a:r>
              <a:rPr lang="zh-CN" altLang="en-US" sz="2400" dirty="0" smtClean="0">
                <a:solidFill>
                  <a:srgbClr val="333399"/>
                </a:solidFill>
                <a:latin typeface="Arial" panose="020B0604020202020204" pitchFamily="34" charset="0"/>
                <a:ea typeface="黑体" panose="02010609060101010101" pitchFamily="2" charset="-122"/>
              </a:rPr>
              <a:t>”</a:t>
            </a:r>
            <a:r>
              <a:rPr lang="en-US" altLang="zh-CN" sz="2400" dirty="0" smtClean="0">
                <a:solidFill>
                  <a:srgbClr val="333399"/>
                </a:solidFill>
                <a:latin typeface="Arial" panose="020B0604020202020204" pitchFamily="34" charset="0"/>
                <a:ea typeface="黑体" panose="02010609060101010101" pitchFamily="2" charset="-122"/>
              </a:rPr>
              <a:t>(metric)</a:t>
            </a:r>
            <a:r>
              <a:rPr lang="zh-CN" altLang="en-US" sz="2400" dirty="0" smtClean="0">
                <a:solidFill>
                  <a:srgbClr val="333399"/>
                </a:solidFill>
                <a:latin typeface="Arial" panose="020B0604020202020204" pitchFamily="34" charset="0"/>
                <a:ea typeface="黑体" panose="02010609060101010101" pitchFamily="2" charset="-122"/>
              </a:rPr>
              <a:t>。</a:t>
            </a:r>
            <a:r>
              <a:rPr lang="zh-CN" altLang="en-US" sz="2000" dirty="0" smtClean="0">
                <a:ea typeface="黑体" panose="02010609060101010101" pitchFamily="2" charset="-122"/>
              </a:rPr>
              <a:t> </a:t>
            </a:r>
            <a:endParaRPr lang="zh-CN" altLang="en-US"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只有当链路状态</a:t>
            </a:r>
            <a:r>
              <a:rPr lang="zh-CN" altLang="en-US" sz="2800" dirty="0" smtClean="0">
                <a:solidFill>
                  <a:schemeClr val="hlink"/>
                </a:solidFill>
                <a:ea typeface="黑体" panose="02010609060101010101" pitchFamily="2" charset="-122"/>
              </a:rPr>
              <a:t>发生变化</a:t>
            </a:r>
            <a:r>
              <a:rPr lang="zh-CN" altLang="en-US" sz="2800" dirty="0" smtClean="0">
                <a:ea typeface="黑体" panose="02010609060101010101" pitchFamily="2" charset="-122"/>
              </a:rPr>
              <a:t>时，路由器才用洪泛法向所有路由器发送此信息。 </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0.3|0.3"/>
</p:tagLst>
</file>

<file path=ppt/tags/tag10.xml><?xml version="1.0" encoding="utf-8"?>
<p:tagLst xmlns:p="http://schemas.openxmlformats.org/presentationml/2006/main">
  <p:tag name="TIMING" val="|0.2"/>
</p:tagLst>
</file>

<file path=ppt/tags/tag11.xml><?xml version="1.0" encoding="utf-8"?>
<p:tagLst xmlns:p="http://schemas.openxmlformats.org/presentationml/2006/main">
  <p:tag name="TIMING" val="|0.3"/>
</p:tagLst>
</file>

<file path=ppt/tags/tag12.xml><?xml version="1.0" encoding="utf-8"?>
<p:tagLst xmlns:p="http://schemas.openxmlformats.org/presentationml/2006/main">
  <p:tag name="TIMING" val="|0.3|0.2"/>
</p:tagLst>
</file>

<file path=ppt/tags/tag2.xml><?xml version="1.0" encoding="utf-8"?>
<p:tagLst xmlns:p="http://schemas.openxmlformats.org/presentationml/2006/main">
  <p:tag name="TIMING" val="|0.3|0.3"/>
</p:tagLst>
</file>

<file path=ppt/tags/tag3.xml><?xml version="1.0" encoding="utf-8"?>
<p:tagLst xmlns:p="http://schemas.openxmlformats.org/presentationml/2006/main">
  <p:tag name="TIMING" val="|0.3|0.4"/>
</p:tagLst>
</file>

<file path=ppt/tags/tag4.xml><?xml version="1.0" encoding="utf-8"?>
<p:tagLst xmlns:p="http://schemas.openxmlformats.org/presentationml/2006/main">
  <p:tag name="TIMING" val="|0.3"/>
</p:tagLst>
</file>

<file path=ppt/tags/tag5.xml><?xml version="1.0" encoding="utf-8"?>
<p:tagLst xmlns:p="http://schemas.openxmlformats.org/presentationml/2006/main">
  <p:tag name="TIMING" val="|0.3"/>
</p:tagLst>
</file>

<file path=ppt/tags/tag6.xml><?xml version="1.0" encoding="utf-8"?>
<p:tagLst xmlns:p="http://schemas.openxmlformats.org/presentationml/2006/main">
  <p:tag name="TIMING" val="|0.1"/>
</p:tagLst>
</file>

<file path=ppt/tags/tag7.xml><?xml version="1.0" encoding="utf-8"?>
<p:tagLst xmlns:p="http://schemas.openxmlformats.org/presentationml/2006/main">
  <p:tag name="TIMING" val="|0.1"/>
</p:tagLst>
</file>

<file path=ppt/tags/tag8.xml><?xml version="1.0" encoding="utf-8"?>
<p:tagLst xmlns:p="http://schemas.openxmlformats.org/presentationml/2006/main">
  <p:tag name="TIMING" val="|0.1"/>
</p:tagLst>
</file>

<file path=ppt/tags/tag9.xml><?xml version="1.0" encoding="utf-8"?>
<p:tagLst xmlns:p="http://schemas.openxmlformats.org/presentationml/2006/main">
  <p:tag name="TIMING" val="|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31242</Words>
  <Application>WPS 演示</Application>
  <PresentationFormat>自定义</PresentationFormat>
  <Paragraphs>4876</Paragraphs>
  <Slides>162</Slides>
  <Notes>140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84" baseType="lpstr">
      <vt:lpstr>Arial</vt:lpstr>
      <vt:lpstr>宋体</vt:lpstr>
      <vt:lpstr>Wingdings</vt:lpstr>
      <vt:lpstr>黑体</vt:lpstr>
      <vt:lpstr>隶书</vt:lpstr>
      <vt:lpstr>华文新魏</vt:lpstr>
      <vt:lpstr>Segoe Print</vt:lpstr>
      <vt:lpstr>Times New Roman</vt:lpstr>
      <vt:lpstr>华文楷体</vt:lpstr>
      <vt:lpstr>微软雅黑</vt:lpstr>
      <vt:lpstr>楷体_GB2312</vt:lpstr>
      <vt:lpstr>新宋体</vt:lpstr>
      <vt:lpstr>Calibri</vt:lpstr>
      <vt:lpstr>Arial Unicode MS</vt:lpstr>
      <vt:lpstr>Comic Sans MS</vt:lpstr>
      <vt:lpstr>华文楷体</vt:lpstr>
      <vt:lpstr>Symbol</vt:lpstr>
      <vt:lpstr>Tahoma</vt:lpstr>
      <vt:lpstr>Symbol</vt:lpstr>
      <vt:lpstr>MS PGothic</vt:lpstr>
      <vt:lpstr>Office Theme</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例：已知 IP 地址是 141.14.72.24，子网掩码是 255.255.192.0。试求网络地址。 </vt:lpstr>
      <vt:lpstr>在上例中，若子网掩码改为255.255.224.0。试求网络地址，讨论所得结果。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例：IP 数据报分片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典型的路由器的结构 </vt:lpstr>
      <vt:lpstr>输入端口对线路上 收到的分组的处理 </vt:lpstr>
      <vt:lpstr>输出端口将交换结构传送来的分组发送到线路 </vt:lpstr>
      <vt:lpstr>交换结构</vt:lpstr>
      <vt:lpstr>分组丢弃 </vt:lpstr>
      <vt:lpstr>PowerPoint 演示文稿</vt:lpstr>
      <vt:lpstr>PowerPoint 演示文稿</vt:lpstr>
      <vt:lpstr>自治系统 AS (Autonomous System) </vt:lpstr>
      <vt:lpstr>因特网有两大类路由选择协议 </vt:lpstr>
      <vt:lpstr>自治系统和 内部网关协议、外部网关协议 </vt:lpstr>
      <vt:lpstr>PowerPoint 演示文稿</vt:lpstr>
      <vt:lpstr>PowerPoint 演示文稿</vt:lpstr>
      <vt:lpstr>路由表的建立</vt:lpstr>
      <vt:lpstr>PowerPoint 演示文稿</vt:lpstr>
      <vt:lpstr>PowerPoint 演示文稿</vt:lpstr>
      <vt:lpstr>RIP 协议的三个要点 </vt:lpstr>
      <vt:lpstr>RIP 协议的优缺点 </vt:lpstr>
      <vt:lpstr>PowerPoint 演示文稿</vt:lpstr>
      <vt:lpstr>三个要点 </vt:lpstr>
      <vt:lpstr>链路状态数据库 (link-state database) </vt:lpstr>
      <vt:lpstr>OSPF 的区域(area) </vt:lpstr>
      <vt:lpstr>OSPF 划分为两种不同的区域 </vt:lpstr>
      <vt:lpstr>划分区域 </vt:lpstr>
      <vt:lpstr>主干路由器</vt:lpstr>
      <vt:lpstr>区域边界路由器 </vt:lpstr>
      <vt:lpstr>OSPF 直接用 IP 数据报传送 </vt:lpstr>
      <vt:lpstr>OSPF 的其他特点 </vt:lpstr>
      <vt:lpstr>OSPF 的其他特点 </vt:lpstr>
      <vt:lpstr>PowerPoint 演示文稿</vt:lpstr>
      <vt:lpstr>BGP 发言人 (BGP speaker) </vt:lpstr>
      <vt:lpstr>BGP 交换路由信息</vt:lpstr>
      <vt:lpstr>BGP 发言人和 自治系统 AS 的关系 </vt:lpstr>
      <vt:lpstr>AS 的连通图举例 </vt:lpstr>
      <vt:lpstr>BGP 发言人交换路径向量 </vt:lpstr>
      <vt:lpstr>BGP 发言人交换路径向量 </vt:lpstr>
      <vt:lpstr>BGP 协议的特点</vt:lpstr>
      <vt:lpstr>BGP-4 共使用四种报文 </vt:lpstr>
      <vt:lpstr>PowerPoint 演示文稿</vt:lpstr>
      <vt:lpstr>PowerPoint 演示文稿</vt:lpstr>
      <vt:lpstr>PowerPoint 演示文稿</vt:lpstr>
      <vt:lpstr>ICMP 差错报告报文共有 4 种 </vt:lpstr>
      <vt:lpstr>ICMP 差错报告报文的数据字段的内容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冒号十六进制记法 (colon hexadecimal notation) </vt:lpstr>
      <vt:lpstr>4.10.2  IPv6 的基本首部 </vt:lpstr>
      <vt:lpstr>IPv6 数据报的一般形式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4.10.3  IPv6 的扩展首部 1.  扩展首部及下一个首部字段 </vt:lpstr>
      <vt:lpstr>六种扩展首部 </vt:lpstr>
      <vt:lpstr>IPv6 的扩展首部 </vt:lpstr>
      <vt:lpstr>2.  扩展首部举例</vt:lpstr>
      <vt:lpstr>扩展首部举例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qzuser</cp:lastModifiedBy>
  <cp:revision>500</cp:revision>
  <dcterms:created xsi:type="dcterms:W3CDTF">2006-08-16T00:00:00Z</dcterms:created>
  <dcterms:modified xsi:type="dcterms:W3CDTF">2020-01-04T05:35:05Z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