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5"/>
  </p:notesMasterIdLst>
  <p:sldIdLst>
    <p:sldId id="256" r:id="rId2"/>
    <p:sldId id="257" r:id="rId3"/>
    <p:sldId id="259" r:id="rId4"/>
    <p:sldId id="498" r:id="rId5"/>
    <p:sldId id="500" r:id="rId6"/>
    <p:sldId id="514" r:id="rId7"/>
    <p:sldId id="501" r:id="rId8"/>
    <p:sldId id="508" r:id="rId9"/>
    <p:sldId id="510" r:id="rId10"/>
    <p:sldId id="548" r:id="rId11"/>
    <p:sldId id="299" r:id="rId12"/>
    <p:sldId id="465" r:id="rId13"/>
    <p:sldId id="515" r:id="rId14"/>
    <p:sldId id="454" r:id="rId15"/>
    <p:sldId id="305" r:id="rId16"/>
    <p:sldId id="307" r:id="rId17"/>
    <p:sldId id="308" r:id="rId18"/>
    <p:sldId id="311" r:id="rId19"/>
    <p:sldId id="466" r:id="rId20"/>
    <p:sldId id="313" r:id="rId21"/>
    <p:sldId id="549"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516" r:id="rId41"/>
    <p:sldId id="550" r:id="rId42"/>
    <p:sldId id="517" r:id="rId43"/>
    <p:sldId id="518" r:id="rId44"/>
    <p:sldId id="519" r:id="rId45"/>
    <p:sldId id="520" r:id="rId46"/>
    <p:sldId id="521" r:id="rId47"/>
    <p:sldId id="523" r:id="rId48"/>
    <p:sldId id="524" r:id="rId49"/>
    <p:sldId id="525" r:id="rId50"/>
    <p:sldId id="526" r:id="rId51"/>
    <p:sldId id="527" r:id="rId52"/>
    <p:sldId id="528" r:id="rId53"/>
    <p:sldId id="529" r:id="rId54"/>
    <p:sldId id="530" r:id="rId55"/>
    <p:sldId id="531" r:id="rId56"/>
    <p:sldId id="551" r:id="rId57"/>
    <p:sldId id="532" r:id="rId58"/>
    <p:sldId id="533" r:id="rId59"/>
    <p:sldId id="534" r:id="rId60"/>
    <p:sldId id="535" r:id="rId61"/>
    <p:sldId id="536" r:id="rId62"/>
    <p:sldId id="537" r:id="rId63"/>
    <p:sldId id="538" r:id="rId64"/>
    <p:sldId id="539" r:id="rId65"/>
    <p:sldId id="540" r:id="rId66"/>
    <p:sldId id="541" r:id="rId67"/>
    <p:sldId id="542" r:id="rId68"/>
    <p:sldId id="543" r:id="rId69"/>
    <p:sldId id="544" r:id="rId70"/>
    <p:sldId id="554" r:id="rId71"/>
    <p:sldId id="546" r:id="rId72"/>
    <p:sldId id="337" r:id="rId73"/>
    <p:sldId id="467" r:id="rId74"/>
    <p:sldId id="468" r:id="rId75"/>
    <p:sldId id="469" r:id="rId76"/>
    <p:sldId id="470" r:id="rId77"/>
    <p:sldId id="471" r:id="rId78"/>
    <p:sldId id="472" r:id="rId79"/>
    <p:sldId id="473" r:id="rId80"/>
    <p:sldId id="474" r:id="rId81"/>
    <p:sldId id="475" r:id="rId82"/>
    <p:sldId id="476" r:id="rId83"/>
    <p:sldId id="477" r:id="rId84"/>
    <p:sldId id="478" r:id="rId85"/>
    <p:sldId id="479" r:id="rId86"/>
    <p:sldId id="552" r:id="rId87"/>
    <p:sldId id="553" r:id="rId88"/>
    <p:sldId id="480" r:id="rId89"/>
    <p:sldId id="432" r:id="rId90"/>
    <p:sldId id="433" r:id="rId91"/>
    <p:sldId id="434" r:id="rId92"/>
    <p:sldId id="435" r:id="rId93"/>
    <p:sldId id="436" r:id="rId94"/>
    <p:sldId id="437" r:id="rId95"/>
    <p:sldId id="438" r:id="rId96"/>
    <p:sldId id="439" r:id="rId97"/>
    <p:sldId id="440" r:id="rId98"/>
    <p:sldId id="441" r:id="rId99"/>
    <p:sldId id="442" r:id="rId100"/>
    <p:sldId id="443" r:id="rId101"/>
    <p:sldId id="444" r:id="rId102"/>
    <p:sldId id="445" r:id="rId103"/>
    <p:sldId id="446" r:id="rId104"/>
    <p:sldId id="447" r:id="rId105"/>
    <p:sldId id="448" r:id="rId106"/>
    <p:sldId id="449" r:id="rId107"/>
    <p:sldId id="481" r:id="rId108"/>
    <p:sldId id="482" r:id="rId109"/>
    <p:sldId id="483" r:id="rId110"/>
    <p:sldId id="484" r:id="rId111"/>
    <p:sldId id="450" r:id="rId112"/>
    <p:sldId id="547" r:id="rId113"/>
    <p:sldId id="451" r:id="rId114"/>
  </p:sldIdLst>
  <p:sldSz cx="9118600" cy="68199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黑体" panose="0201060906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黑体" panose="02010609060101010101" pitchFamily="2" charset="-122"/>
              </a:defRPr>
            </a:lvl1pPr>
          </a:lstStyle>
          <a:p>
            <a:fld id="{BCAEFAB1-17EA-47D2-A1FE-59A4BDEF8588}" type="datetimeFigureOut">
              <a:rPr lang="zh-CN" altLang="en-US" smtClean="0"/>
              <a:t>2019/10/12</a:t>
            </a:fld>
            <a:endParaRPr lang="zh-CN" altLang="en-US" dirty="0"/>
          </a:p>
        </p:txBody>
      </p:sp>
      <p:sp>
        <p:nvSpPr>
          <p:cNvPr id="4" name="幻灯片图像占位符 3"/>
          <p:cNvSpPr>
            <a:spLocks noGrp="1" noRot="1" noChangeAspect="1"/>
          </p:cNvSpPr>
          <p:nvPr>
            <p:ph type="sldImg" idx="2"/>
          </p:nvPr>
        </p:nvSpPr>
        <p:spPr>
          <a:xfrm>
            <a:off x="1136650" y="685800"/>
            <a:ext cx="45847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黑体" panose="0201060906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黑体" panose="02010609060101010101" pitchFamily="2" charset="-122"/>
              </a:defRPr>
            </a:lvl1pPr>
          </a:lstStyle>
          <a:p>
            <a:fld id="{02727D82-4882-4E01-8D3C-8F77009E88FD}" type="slidenum">
              <a:rPr lang="zh-CN" altLang="en-US" smtClean="0"/>
              <a:t>‹#›</a:t>
            </a:fld>
            <a:endParaRPr lang="zh-CN" altLang="en-US" dirty="0"/>
          </a:p>
        </p:txBody>
      </p:sp>
    </p:spTree>
    <p:extLst>
      <p:ext uri="{BB962C8B-B14F-4D97-AF65-F5344CB8AC3E}">
        <p14:creationId xmlns:p14="http://schemas.microsoft.com/office/powerpoint/2010/main" val="397217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anose="02010609060101010101" pitchFamily="2" charset="-122"/>
        <a:cs typeface="+mn-cs"/>
      </a:defRPr>
    </a:lvl1pPr>
    <a:lvl2pPr marL="457200" algn="l" defTabSz="914400" rtl="0" eaLnBrk="1" latinLnBrk="0" hangingPunct="1">
      <a:defRPr sz="1200" kern="1200">
        <a:solidFill>
          <a:schemeClr val="tx1"/>
        </a:solidFill>
        <a:latin typeface="+mn-lt"/>
        <a:ea typeface="黑体" panose="02010609060101010101" pitchFamily="2" charset="-122"/>
        <a:cs typeface="+mn-cs"/>
      </a:defRPr>
    </a:lvl2pPr>
    <a:lvl3pPr marL="914400" algn="l" defTabSz="914400" rtl="0" eaLnBrk="1" latinLnBrk="0" hangingPunct="1">
      <a:defRPr sz="1200" kern="1200">
        <a:solidFill>
          <a:schemeClr val="tx1"/>
        </a:solidFill>
        <a:latin typeface="+mn-lt"/>
        <a:ea typeface="黑体" panose="02010609060101010101" pitchFamily="2" charset="-122"/>
        <a:cs typeface="+mn-cs"/>
      </a:defRPr>
    </a:lvl3pPr>
    <a:lvl4pPr marL="1371600" algn="l" defTabSz="914400" rtl="0" eaLnBrk="1" latinLnBrk="0" hangingPunct="1">
      <a:defRPr sz="1200" kern="1200">
        <a:solidFill>
          <a:schemeClr val="tx1"/>
        </a:solidFill>
        <a:latin typeface="+mn-lt"/>
        <a:ea typeface="黑体" panose="02010609060101010101" pitchFamily="2" charset="-122"/>
        <a:cs typeface="+mn-cs"/>
      </a:defRPr>
    </a:lvl4pPr>
    <a:lvl5pPr marL="1828800" algn="l" defTabSz="914400" rtl="0" eaLnBrk="1" latinLnBrk="0" hangingPunct="1">
      <a:defRPr sz="1200" kern="1200">
        <a:solidFill>
          <a:schemeClr val="tx1"/>
        </a:solidFill>
        <a:latin typeface="+mn-lt"/>
        <a:ea typeface="黑体" panose="0201060906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a:t>
            </a:fld>
            <a:endParaRPr lang="zh-CN" altLang="en-US"/>
          </a:p>
        </p:txBody>
      </p:sp>
    </p:spTree>
    <p:extLst>
      <p:ext uri="{BB962C8B-B14F-4D97-AF65-F5344CB8AC3E}">
        <p14:creationId xmlns:p14="http://schemas.microsoft.com/office/powerpoint/2010/main" val="220339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477945F-663A-4021-8ACB-672A88BEE9CA}" type="slidenum">
              <a:rPr lang="en-US" altLang="zh-CN" smtClean="0"/>
              <a:t>10</a:t>
            </a:fld>
            <a:endParaRPr lang="en-US" altLang="zh-CN"/>
          </a:p>
        </p:txBody>
      </p:sp>
    </p:spTree>
    <p:extLst>
      <p:ext uri="{BB962C8B-B14F-4D97-AF65-F5344CB8AC3E}">
        <p14:creationId xmlns:p14="http://schemas.microsoft.com/office/powerpoint/2010/main" val="389150636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101</a:t>
            </a:fld>
            <a:endParaRPr lang="zh-CN" altLang="en-US"/>
          </a:p>
        </p:txBody>
      </p:sp>
    </p:spTree>
    <p:extLst>
      <p:ext uri="{BB962C8B-B14F-4D97-AF65-F5344CB8AC3E}">
        <p14:creationId xmlns:p14="http://schemas.microsoft.com/office/powerpoint/2010/main" val="151276176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102</a:t>
            </a:fld>
            <a:endParaRPr lang="zh-CN" altLang="en-US"/>
          </a:p>
        </p:txBody>
      </p:sp>
    </p:spTree>
    <p:extLst>
      <p:ext uri="{BB962C8B-B14F-4D97-AF65-F5344CB8AC3E}">
        <p14:creationId xmlns:p14="http://schemas.microsoft.com/office/powerpoint/2010/main" val="21919886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103</a:t>
            </a:fld>
            <a:endParaRPr lang="zh-CN" altLang="en-US"/>
          </a:p>
        </p:txBody>
      </p:sp>
    </p:spTree>
    <p:extLst>
      <p:ext uri="{BB962C8B-B14F-4D97-AF65-F5344CB8AC3E}">
        <p14:creationId xmlns:p14="http://schemas.microsoft.com/office/powerpoint/2010/main" val="44102949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104</a:t>
            </a:fld>
            <a:endParaRPr lang="zh-CN" altLang="en-US"/>
          </a:p>
        </p:txBody>
      </p:sp>
    </p:spTree>
    <p:extLst>
      <p:ext uri="{BB962C8B-B14F-4D97-AF65-F5344CB8AC3E}">
        <p14:creationId xmlns:p14="http://schemas.microsoft.com/office/powerpoint/2010/main" val="4782240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105</a:t>
            </a:fld>
            <a:endParaRPr lang="zh-CN" altLang="en-US"/>
          </a:p>
        </p:txBody>
      </p:sp>
    </p:spTree>
    <p:extLst>
      <p:ext uri="{BB962C8B-B14F-4D97-AF65-F5344CB8AC3E}">
        <p14:creationId xmlns:p14="http://schemas.microsoft.com/office/powerpoint/2010/main" val="29412774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106</a:t>
            </a:fld>
            <a:endParaRPr lang="zh-CN" altLang="en-US"/>
          </a:p>
        </p:txBody>
      </p:sp>
    </p:spTree>
    <p:extLst>
      <p:ext uri="{BB962C8B-B14F-4D97-AF65-F5344CB8AC3E}">
        <p14:creationId xmlns:p14="http://schemas.microsoft.com/office/powerpoint/2010/main" val="217230565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177C7417-E78F-4983-B05F-DCE69E26EB11}" type="slidenum">
              <a:rPr lang="en-US" altLang="zh-CN"/>
              <a:t>107</a:t>
            </a:fld>
            <a:endParaRPr lang="en-US" altLang="zh-CN" dirty="0"/>
          </a:p>
        </p:txBody>
      </p:sp>
      <p:sp>
        <p:nvSpPr>
          <p:cNvPr id="241667" name="Rectangle 2"/>
          <p:cNvSpPr>
            <a:spLocks noGrp="1" noRot="1" noChangeAspect="1" noChangeArrowheads="1" noTextEdit="1"/>
          </p:cNvSpPr>
          <p:nvPr>
            <p:ph type="sldImg"/>
          </p:nvPr>
        </p:nvSpPr>
        <p:spPr/>
      </p:sp>
      <p:sp>
        <p:nvSpPr>
          <p:cNvPr id="24166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16145249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E796E2A3-F269-40C0-AC6B-2B8109AC56ED}" type="slidenum">
              <a:rPr lang="en-US" altLang="zh-CN"/>
              <a:t>108</a:t>
            </a:fld>
            <a:endParaRPr lang="en-US" altLang="zh-CN" dirty="0"/>
          </a:p>
        </p:txBody>
      </p:sp>
      <p:sp>
        <p:nvSpPr>
          <p:cNvPr id="242691" name="Rectangle 2"/>
          <p:cNvSpPr>
            <a:spLocks noGrp="1" noRot="1" noChangeAspect="1" noChangeArrowheads="1" noTextEdit="1"/>
          </p:cNvSpPr>
          <p:nvPr>
            <p:ph type="sldImg"/>
          </p:nvPr>
        </p:nvSpPr>
        <p:spPr/>
      </p:sp>
      <p:sp>
        <p:nvSpPr>
          <p:cNvPr id="242692"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57521768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F83A7E3D-07DD-4C97-933E-80402A66BC51}" type="slidenum">
              <a:rPr lang="en-US" altLang="zh-CN"/>
              <a:t>109</a:t>
            </a:fld>
            <a:endParaRPr lang="en-US" altLang="zh-CN" dirty="0"/>
          </a:p>
        </p:txBody>
      </p:sp>
      <p:sp>
        <p:nvSpPr>
          <p:cNvPr id="243715" name="Rectangle 2"/>
          <p:cNvSpPr>
            <a:spLocks noGrp="1" noRot="1" noChangeAspect="1" noChangeArrowheads="1" noTextEdit="1"/>
          </p:cNvSpPr>
          <p:nvPr>
            <p:ph type="sldImg"/>
          </p:nvPr>
        </p:nvSpPr>
        <p:spPr/>
      </p:sp>
      <p:sp>
        <p:nvSpPr>
          <p:cNvPr id="24371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5484537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110</a:t>
            </a:fld>
            <a:endParaRPr lang="en-US" altLang="zh-CN"/>
          </a:p>
        </p:txBody>
      </p:sp>
    </p:spTree>
    <p:extLst>
      <p:ext uri="{BB962C8B-B14F-4D97-AF65-F5344CB8AC3E}">
        <p14:creationId xmlns:p14="http://schemas.microsoft.com/office/powerpoint/2010/main" val="2086705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11</a:t>
            </a:fld>
            <a:endParaRPr lang="zh-CN" altLang="en-US"/>
          </a:p>
        </p:txBody>
      </p:sp>
    </p:spTree>
    <p:extLst>
      <p:ext uri="{BB962C8B-B14F-4D97-AF65-F5344CB8AC3E}">
        <p14:creationId xmlns:p14="http://schemas.microsoft.com/office/powerpoint/2010/main" val="1290180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111</a:t>
            </a:fld>
            <a:endParaRPr lang="zh-CN" altLang="en-US"/>
          </a:p>
        </p:txBody>
      </p:sp>
    </p:spTree>
    <p:extLst>
      <p:ext uri="{BB962C8B-B14F-4D97-AF65-F5344CB8AC3E}">
        <p14:creationId xmlns:p14="http://schemas.microsoft.com/office/powerpoint/2010/main" val="38554007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BC9F3A6-7428-4F79-82B2-27E4D5D4885C}" type="slidenum">
              <a:rPr lang="en-US" altLang="zh-CN" smtClean="0"/>
              <a:t>112</a:t>
            </a:fld>
            <a:endParaRPr lang="en-US" altLang="zh-CN"/>
          </a:p>
        </p:txBody>
      </p:sp>
    </p:spTree>
    <p:extLst>
      <p:ext uri="{BB962C8B-B14F-4D97-AF65-F5344CB8AC3E}">
        <p14:creationId xmlns:p14="http://schemas.microsoft.com/office/powerpoint/2010/main" val="171292650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113</a:t>
            </a:fld>
            <a:endParaRPr lang="zh-CN" altLang="en-US"/>
          </a:p>
        </p:txBody>
      </p:sp>
    </p:spTree>
    <p:extLst>
      <p:ext uri="{BB962C8B-B14F-4D97-AF65-F5344CB8AC3E}">
        <p14:creationId xmlns:p14="http://schemas.microsoft.com/office/powerpoint/2010/main" val="413052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10FB3C7-4CCC-4DF4-822F-3BE1A7A25BCC}" type="slidenum">
              <a:rPr lang="en-US" altLang="zh-CN"/>
              <a:t>12</a:t>
            </a:fld>
            <a:endParaRPr lang="en-US" altLang="zh-CN" dirty="0"/>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51666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13</a:t>
            </a:fld>
            <a:endParaRPr lang="zh-CN" altLang="en-US"/>
          </a:p>
        </p:txBody>
      </p:sp>
    </p:spTree>
    <p:extLst>
      <p:ext uri="{BB962C8B-B14F-4D97-AF65-F5344CB8AC3E}">
        <p14:creationId xmlns:p14="http://schemas.microsoft.com/office/powerpoint/2010/main" val="1727961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14</a:t>
            </a:fld>
            <a:endParaRPr lang="zh-CN" altLang="en-US"/>
          </a:p>
        </p:txBody>
      </p:sp>
    </p:spTree>
    <p:extLst>
      <p:ext uri="{BB962C8B-B14F-4D97-AF65-F5344CB8AC3E}">
        <p14:creationId xmlns:p14="http://schemas.microsoft.com/office/powerpoint/2010/main" val="2231068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15</a:t>
            </a:fld>
            <a:endParaRPr lang="zh-CN" altLang="en-US"/>
          </a:p>
        </p:txBody>
      </p:sp>
    </p:spTree>
    <p:extLst>
      <p:ext uri="{BB962C8B-B14F-4D97-AF65-F5344CB8AC3E}">
        <p14:creationId xmlns:p14="http://schemas.microsoft.com/office/powerpoint/2010/main" val="2973508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16</a:t>
            </a:fld>
            <a:endParaRPr lang="zh-CN" altLang="en-US"/>
          </a:p>
        </p:txBody>
      </p:sp>
    </p:spTree>
    <p:extLst>
      <p:ext uri="{BB962C8B-B14F-4D97-AF65-F5344CB8AC3E}">
        <p14:creationId xmlns:p14="http://schemas.microsoft.com/office/powerpoint/2010/main" val="15784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17</a:t>
            </a:fld>
            <a:endParaRPr lang="zh-CN" altLang="en-US"/>
          </a:p>
        </p:txBody>
      </p:sp>
    </p:spTree>
    <p:extLst>
      <p:ext uri="{BB962C8B-B14F-4D97-AF65-F5344CB8AC3E}">
        <p14:creationId xmlns:p14="http://schemas.microsoft.com/office/powerpoint/2010/main" val="1704149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18</a:t>
            </a:fld>
            <a:endParaRPr lang="zh-CN" altLang="en-US"/>
          </a:p>
        </p:txBody>
      </p:sp>
    </p:spTree>
    <p:extLst>
      <p:ext uri="{BB962C8B-B14F-4D97-AF65-F5344CB8AC3E}">
        <p14:creationId xmlns:p14="http://schemas.microsoft.com/office/powerpoint/2010/main" val="391642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5908076-1C70-46DB-99FA-9782E0A619BC}" type="slidenum">
              <a:rPr lang="en-US" altLang="zh-CN"/>
              <a:t>19</a:t>
            </a:fld>
            <a:endParaRPr lang="en-US" altLang="zh-CN" dirty="0"/>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533236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a:t>
            </a:fld>
            <a:endParaRPr lang="zh-CN" altLang="en-US"/>
          </a:p>
        </p:txBody>
      </p:sp>
    </p:spTree>
    <p:extLst>
      <p:ext uri="{BB962C8B-B14F-4D97-AF65-F5344CB8AC3E}">
        <p14:creationId xmlns:p14="http://schemas.microsoft.com/office/powerpoint/2010/main" val="1430674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20</a:t>
            </a:fld>
            <a:endParaRPr lang="zh-CN" altLang="en-US"/>
          </a:p>
        </p:txBody>
      </p:sp>
    </p:spTree>
    <p:extLst>
      <p:ext uri="{BB962C8B-B14F-4D97-AF65-F5344CB8AC3E}">
        <p14:creationId xmlns:p14="http://schemas.microsoft.com/office/powerpoint/2010/main" val="371579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477945F-663A-4021-8ACB-672A88BEE9CA}" type="slidenum">
              <a:rPr lang="en-US" altLang="zh-CN" smtClean="0"/>
              <a:t>21</a:t>
            </a:fld>
            <a:endParaRPr lang="en-US" altLang="zh-CN"/>
          </a:p>
        </p:txBody>
      </p:sp>
    </p:spTree>
    <p:extLst>
      <p:ext uri="{BB962C8B-B14F-4D97-AF65-F5344CB8AC3E}">
        <p14:creationId xmlns:p14="http://schemas.microsoft.com/office/powerpoint/2010/main" val="1020875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22</a:t>
            </a:fld>
            <a:endParaRPr lang="zh-CN" altLang="en-US"/>
          </a:p>
        </p:txBody>
      </p:sp>
    </p:spTree>
    <p:extLst>
      <p:ext uri="{BB962C8B-B14F-4D97-AF65-F5344CB8AC3E}">
        <p14:creationId xmlns:p14="http://schemas.microsoft.com/office/powerpoint/2010/main" val="3502619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23</a:t>
            </a:fld>
            <a:endParaRPr lang="zh-CN" altLang="en-US"/>
          </a:p>
        </p:txBody>
      </p:sp>
    </p:spTree>
    <p:extLst>
      <p:ext uri="{BB962C8B-B14F-4D97-AF65-F5344CB8AC3E}">
        <p14:creationId xmlns:p14="http://schemas.microsoft.com/office/powerpoint/2010/main" val="1087053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24</a:t>
            </a:fld>
            <a:endParaRPr lang="zh-CN" altLang="en-US"/>
          </a:p>
        </p:txBody>
      </p:sp>
    </p:spTree>
    <p:extLst>
      <p:ext uri="{BB962C8B-B14F-4D97-AF65-F5344CB8AC3E}">
        <p14:creationId xmlns:p14="http://schemas.microsoft.com/office/powerpoint/2010/main" val="1273849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25</a:t>
            </a:fld>
            <a:endParaRPr lang="zh-CN" altLang="en-US"/>
          </a:p>
        </p:txBody>
      </p:sp>
    </p:spTree>
    <p:extLst>
      <p:ext uri="{BB962C8B-B14F-4D97-AF65-F5344CB8AC3E}">
        <p14:creationId xmlns:p14="http://schemas.microsoft.com/office/powerpoint/2010/main" val="1202899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26</a:t>
            </a:fld>
            <a:endParaRPr lang="zh-CN" altLang="en-US"/>
          </a:p>
        </p:txBody>
      </p:sp>
    </p:spTree>
    <p:extLst>
      <p:ext uri="{BB962C8B-B14F-4D97-AF65-F5344CB8AC3E}">
        <p14:creationId xmlns:p14="http://schemas.microsoft.com/office/powerpoint/2010/main" val="4224469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27</a:t>
            </a:fld>
            <a:endParaRPr lang="zh-CN" altLang="en-US"/>
          </a:p>
        </p:txBody>
      </p:sp>
    </p:spTree>
    <p:extLst>
      <p:ext uri="{BB962C8B-B14F-4D97-AF65-F5344CB8AC3E}">
        <p14:creationId xmlns:p14="http://schemas.microsoft.com/office/powerpoint/2010/main" val="4146016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28</a:t>
            </a:fld>
            <a:endParaRPr lang="zh-CN" altLang="en-US"/>
          </a:p>
        </p:txBody>
      </p:sp>
    </p:spTree>
    <p:extLst>
      <p:ext uri="{BB962C8B-B14F-4D97-AF65-F5344CB8AC3E}">
        <p14:creationId xmlns:p14="http://schemas.microsoft.com/office/powerpoint/2010/main" val="4082562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29</a:t>
            </a:fld>
            <a:endParaRPr lang="zh-CN" altLang="en-US"/>
          </a:p>
        </p:txBody>
      </p:sp>
    </p:spTree>
    <p:extLst>
      <p:ext uri="{BB962C8B-B14F-4D97-AF65-F5344CB8AC3E}">
        <p14:creationId xmlns:p14="http://schemas.microsoft.com/office/powerpoint/2010/main" val="388926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a:t>
            </a:fld>
            <a:endParaRPr lang="zh-CN" altLang="en-US"/>
          </a:p>
        </p:txBody>
      </p:sp>
    </p:spTree>
    <p:extLst>
      <p:ext uri="{BB962C8B-B14F-4D97-AF65-F5344CB8AC3E}">
        <p14:creationId xmlns:p14="http://schemas.microsoft.com/office/powerpoint/2010/main" val="13924570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30</a:t>
            </a:fld>
            <a:endParaRPr lang="zh-CN" altLang="en-US"/>
          </a:p>
        </p:txBody>
      </p:sp>
    </p:spTree>
    <p:extLst>
      <p:ext uri="{BB962C8B-B14F-4D97-AF65-F5344CB8AC3E}">
        <p14:creationId xmlns:p14="http://schemas.microsoft.com/office/powerpoint/2010/main" val="234707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31</a:t>
            </a:fld>
            <a:endParaRPr lang="zh-CN" altLang="en-US"/>
          </a:p>
        </p:txBody>
      </p:sp>
    </p:spTree>
    <p:extLst>
      <p:ext uri="{BB962C8B-B14F-4D97-AF65-F5344CB8AC3E}">
        <p14:creationId xmlns:p14="http://schemas.microsoft.com/office/powerpoint/2010/main" val="3286395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32</a:t>
            </a:fld>
            <a:endParaRPr lang="zh-CN" altLang="en-US"/>
          </a:p>
        </p:txBody>
      </p:sp>
    </p:spTree>
    <p:extLst>
      <p:ext uri="{BB962C8B-B14F-4D97-AF65-F5344CB8AC3E}">
        <p14:creationId xmlns:p14="http://schemas.microsoft.com/office/powerpoint/2010/main" val="3444391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33</a:t>
            </a:fld>
            <a:endParaRPr lang="zh-CN" altLang="en-US"/>
          </a:p>
        </p:txBody>
      </p:sp>
    </p:spTree>
    <p:extLst>
      <p:ext uri="{BB962C8B-B14F-4D97-AF65-F5344CB8AC3E}">
        <p14:creationId xmlns:p14="http://schemas.microsoft.com/office/powerpoint/2010/main" val="1116178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34</a:t>
            </a:fld>
            <a:endParaRPr lang="zh-CN" altLang="en-US"/>
          </a:p>
        </p:txBody>
      </p:sp>
    </p:spTree>
    <p:extLst>
      <p:ext uri="{BB962C8B-B14F-4D97-AF65-F5344CB8AC3E}">
        <p14:creationId xmlns:p14="http://schemas.microsoft.com/office/powerpoint/2010/main" val="4199209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35</a:t>
            </a:fld>
            <a:endParaRPr lang="zh-CN" altLang="en-US"/>
          </a:p>
        </p:txBody>
      </p:sp>
    </p:spTree>
    <p:extLst>
      <p:ext uri="{BB962C8B-B14F-4D97-AF65-F5344CB8AC3E}">
        <p14:creationId xmlns:p14="http://schemas.microsoft.com/office/powerpoint/2010/main" val="3314979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36</a:t>
            </a:fld>
            <a:endParaRPr lang="zh-CN" altLang="en-US"/>
          </a:p>
        </p:txBody>
      </p:sp>
    </p:spTree>
    <p:extLst>
      <p:ext uri="{BB962C8B-B14F-4D97-AF65-F5344CB8AC3E}">
        <p14:creationId xmlns:p14="http://schemas.microsoft.com/office/powerpoint/2010/main" val="3166633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37</a:t>
            </a:fld>
            <a:endParaRPr lang="zh-CN" altLang="en-US"/>
          </a:p>
        </p:txBody>
      </p:sp>
    </p:spTree>
    <p:extLst>
      <p:ext uri="{BB962C8B-B14F-4D97-AF65-F5344CB8AC3E}">
        <p14:creationId xmlns:p14="http://schemas.microsoft.com/office/powerpoint/2010/main" val="663585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38</a:t>
            </a:fld>
            <a:endParaRPr lang="zh-CN" altLang="en-US"/>
          </a:p>
        </p:txBody>
      </p:sp>
    </p:spTree>
    <p:extLst>
      <p:ext uri="{BB962C8B-B14F-4D97-AF65-F5344CB8AC3E}">
        <p14:creationId xmlns:p14="http://schemas.microsoft.com/office/powerpoint/2010/main" val="876552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39</a:t>
            </a:fld>
            <a:endParaRPr lang="zh-CN" altLang="en-US"/>
          </a:p>
        </p:txBody>
      </p:sp>
    </p:spTree>
    <p:extLst>
      <p:ext uri="{BB962C8B-B14F-4D97-AF65-F5344CB8AC3E}">
        <p14:creationId xmlns:p14="http://schemas.microsoft.com/office/powerpoint/2010/main" val="342833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31F6328-C822-479E-BF85-787C64CC9A51}" type="slidenum">
              <a:rPr lang="en-US" altLang="zh-CN"/>
              <a:t>4</a:t>
            </a:fld>
            <a:endParaRPr lang="en-US" altLang="zh-CN" dirty="0"/>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903219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AF81A34D-3D3E-43D0-9948-7E7851683708}" type="slidenum">
              <a:rPr lang="en-US" altLang="zh-CN"/>
              <a:t>40</a:t>
            </a:fld>
            <a:endParaRPr lang="en-US" altLang="zh-CN"/>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89264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41</a:t>
            </a:fld>
            <a:endParaRPr lang="zh-CN" altLang="en-US" dirty="0"/>
          </a:p>
        </p:txBody>
      </p:sp>
    </p:spTree>
    <p:extLst>
      <p:ext uri="{BB962C8B-B14F-4D97-AF65-F5344CB8AC3E}">
        <p14:creationId xmlns:p14="http://schemas.microsoft.com/office/powerpoint/2010/main" val="3516672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42</a:t>
            </a:fld>
            <a:endParaRPr lang="zh-CN" altLang="en-US"/>
          </a:p>
        </p:txBody>
      </p:sp>
    </p:spTree>
    <p:extLst>
      <p:ext uri="{BB962C8B-B14F-4D97-AF65-F5344CB8AC3E}">
        <p14:creationId xmlns:p14="http://schemas.microsoft.com/office/powerpoint/2010/main" val="4221167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BB8AB922-7899-4A21-B7BE-3C5E8F3C621A}" type="slidenum">
              <a:rPr lang="en-US" altLang="zh-CN"/>
              <a:t>43</a:t>
            </a:fld>
            <a:endParaRPr lang="en-US" altLang="zh-CN"/>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810964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3CC7F2E0-9BBD-40E7-BFDE-982FD35E6F94}" type="slidenum">
              <a:rPr lang="en-US" altLang="zh-CN"/>
              <a:t>44</a:t>
            </a:fld>
            <a:endParaRPr lang="en-US" altLang="zh-CN"/>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12024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7595409E-4D40-406D-9B7F-00BFA9B9CCF5}" type="slidenum">
              <a:rPr lang="en-US" altLang="zh-CN"/>
              <a:t>45</a:t>
            </a:fld>
            <a:endParaRPr lang="en-US" altLang="zh-CN"/>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63377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79A96E45-1FE6-4894-99A0-4C61433F7DAB}" type="slidenum">
              <a:rPr lang="en-US" altLang="zh-CN"/>
              <a:t>46</a:t>
            </a:fld>
            <a:endParaRPr lang="en-US" altLang="zh-CN"/>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843462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47</a:t>
            </a:fld>
            <a:endParaRPr lang="zh-CN" altLang="en-US"/>
          </a:p>
        </p:txBody>
      </p:sp>
    </p:spTree>
    <p:extLst>
      <p:ext uri="{BB962C8B-B14F-4D97-AF65-F5344CB8AC3E}">
        <p14:creationId xmlns:p14="http://schemas.microsoft.com/office/powerpoint/2010/main" val="11172288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7C7EE4F9-2E8B-4821-AB00-737F00078822}" type="slidenum">
              <a:rPr lang="en-US" altLang="zh-CN"/>
              <a:t>48</a:t>
            </a:fld>
            <a:endParaRPr lang="en-US" altLang="zh-CN"/>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27689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49</a:t>
            </a:fld>
            <a:endParaRPr lang="zh-CN" altLang="en-US"/>
          </a:p>
        </p:txBody>
      </p:sp>
    </p:spTree>
    <p:extLst>
      <p:ext uri="{BB962C8B-B14F-4D97-AF65-F5344CB8AC3E}">
        <p14:creationId xmlns:p14="http://schemas.microsoft.com/office/powerpoint/2010/main" val="262118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65330D1-7E72-42F7-9A81-5153BFFBDBF6}" type="slidenum">
              <a:rPr lang="en-US" altLang="zh-CN"/>
              <a:t>5</a:t>
            </a:fld>
            <a:endParaRPr lang="en-US" altLang="zh-CN" dirty="0"/>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489904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50</a:t>
            </a:fld>
            <a:endParaRPr lang="zh-CN" altLang="en-US"/>
          </a:p>
        </p:txBody>
      </p:sp>
    </p:spTree>
    <p:extLst>
      <p:ext uri="{BB962C8B-B14F-4D97-AF65-F5344CB8AC3E}">
        <p14:creationId xmlns:p14="http://schemas.microsoft.com/office/powerpoint/2010/main" val="32213932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727D82-4882-4E01-8D3C-8F77009E88FD}" type="slidenum">
              <a:rPr lang="zh-CN" altLang="en-US" smtClean="0"/>
              <a:t>51</a:t>
            </a:fld>
            <a:endParaRPr lang="zh-CN" altLang="en-US"/>
          </a:p>
        </p:txBody>
      </p:sp>
    </p:spTree>
    <p:extLst>
      <p:ext uri="{BB962C8B-B14F-4D97-AF65-F5344CB8AC3E}">
        <p14:creationId xmlns:p14="http://schemas.microsoft.com/office/powerpoint/2010/main" val="30347596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150BEC71-0C2C-4F49-AA75-F46BBF19AFB7}" type="slidenum">
              <a:rPr lang="en-US" altLang="zh-CN"/>
              <a:t>52</a:t>
            </a:fld>
            <a:endParaRPr lang="en-US" altLang="zh-CN" dirty="0"/>
          </a:p>
        </p:txBody>
      </p:sp>
      <p:sp>
        <p:nvSpPr>
          <p:cNvPr id="220163" name="Rectangle 2"/>
          <p:cNvSpPr>
            <a:spLocks noGrp="1" noRot="1" noChangeAspect="1" noChangeArrowheads="1" noTextEdit="1"/>
          </p:cNvSpPr>
          <p:nvPr>
            <p:ph type="sldImg"/>
          </p:nvPr>
        </p:nvSpPr>
        <p:spPr/>
      </p:sp>
      <p:sp>
        <p:nvSpPr>
          <p:cNvPr id="22016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9130656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53</a:t>
            </a:fld>
            <a:endParaRPr lang="en-US" altLang="zh-CN"/>
          </a:p>
        </p:txBody>
      </p:sp>
    </p:spTree>
    <p:extLst>
      <p:ext uri="{BB962C8B-B14F-4D97-AF65-F5344CB8AC3E}">
        <p14:creationId xmlns:p14="http://schemas.microsoft.com/office/powerpoint/2010/main" val="23752988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54</a:t>
            </a:fld>
            <a:endParaRPr lang="en-US" altLang="zh-CN"/>
          </a:p>
        </p:txBody>
      </p:sp>
    </p:spTree>
    <p:extLst>
      <p:ext uri="{BB962C8B-B14F-4D97-AF65-F5344CB8AC3E}">
        <p14:creationId xmlns:p14="http://schemas.microsoft.com/office/powerpoint/2010/main" val="2545884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1F9D830E-A8EA-4746-83AF-7389E324958F}" type="slidenum">
              <a:rPr lang="en-US" altLang="zh-CN"/>
              <a:t>55</a:t>
            </a:fld>
            <a:endParaRPr lang="en-US" altLang="zh-CN" dirty="0"/>
          </a:p>
        </p:txBody>
      </p:sp>
      <p:sp>
        <p:nvSpPr>
          <p:cNvPr id="223235" name="Rectangle 2"/>
          <p:cNvSpPr>
            <a:spLocks noGrp="1" noRot="1" noChangeAspect="1" noChangeArrowheads="1" noTextEdit="1"/>
          </p:cNvSpPr>
          <p:nvPr>
            <p:ph type="sldImg"/>
          </p:nvPr>
        </p:nvSpPr>
        <p:spPr/>
      </p:sp>
      <p:sp>
        <p:nvSpPr>
          <p:cNvPr id="22323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8444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F10598C8-7412-4D10-9A83-136377E6FF40}" type="slidenum">
              <a:rPr lang="en-US" altLang="zh-CN" smtClean="0"/>
              <a:t>56</a:t>
            </a:fld>
            <a:endParaRPr lang="en-US" altLang="zh-CN"/>
          </a:p>
        </p:txBody>
      </p:sp>
    </p:spTree>
    <p:extLst>
      <p:ext uri="{BB962C8B-B14F-4D97-AF65-F5344CB8AC3E}">
        <p14:creationId xmlns:p14="http://schemas.microsoft.com/office/powerpoint/2010/main" val="41638098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57</a:t>
            </a:fld>
            <a:endParaRPr lang="en-US" altLang="zh-CN"/>
          </a:p>
        </p:txBody>
      </p:sp>
    </p:spTree>
    <p:extLst>
      <p:ext uri="{BB962C8B-B14F-4D97-AF65-F5344CB8AC3E}">
        <p14:creationId xmlns:p14="http://schemas.microsoft.com/office/powerpoint/2010/main" val="31693694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58</a:t>
            </a:fld>
            <a:endParaRPr lang="en-US" altLang="zh-CN"/>
          </a:p>
        </p:txBody>
      </p:sp>
    </p:spTree>
    <p:extLst>
      <p:ext uri="{BB962C8B-B14F-4D97-AF65-F5344CB8AC3E}">
        <p14:creationId xmlns:p14="http://schemas.microsoft.com/office/powerpoint/2010/main" val="2574514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59</a:t>
            </a:fld>
            <a:endParaRPr lang="en-US" altLang="zh-CN"/>
          </a:p>
        </p:txBody>
      </p:sp>
    </p:spTree>
    <p:extLst>
      <p:ext uri="{BB962C8B-B14F-4D97-AF65-F5344CB8AC3E}">
        <p14:creationId xmlns:p14="http://schemas.microsoft.com/office/powerpoint/2010/main" val="188335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a:t>
            </a:fld>
            <a:endParaRPr lang="zh-CN" altLang="en-US"/>
          </a:p>
        </p:txBody>
      </p:sp>
    </p:spTree>
    <p:extLst>
      <p:ext uri="{BB962C8B-B14F-4D97-AF65-F5344CB8AC3E}">
        <p14:creationId xmlns:p14="http://schemas.microsoft.com/office/powerpoint/2010/main" val="10560020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60</a:t>
            </a:fld>
            <a:endParaRPr lang="zh-CN" altLang="en-US"/>
          </a:p>
        </p:txBody>
      </p:sp>
    </p:spTree>
    <p:extLst>
      <p:ext uri="{BB962C8B-B14F-4D97-AF65-F5344CB8AC3E}">
        <p14:creationId xmlns:p14="http://schemas.microsoft.com/office/powerpoint/2010/main" val="23825938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61</a:t>
            </a:fld>
            <a:endParaRPr lang="zh-CN" altLang="en-US"/>
          </a:p>
        </p:txBody>
      </p:sp>
    </p:spTree>
    <p:extLst>
      <p:ext uri="{BB962C8B-B14F-4D97-AF65-F5344CB8AC3E}">
        <p14:creationId xmlns:p14="http://schemas.microsoft.com/office/powerpoint/2010/main" val="5697558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62</a:t>
            </a:fld>
            <a:endParaRPr lang="zh-CN" altLang="en-US"/>
          </a:p>
        </p:txBody>
      </p:sp>
    </p:spTree>
    <p:extLst>
      <p:ext uri="{BB962C8B-B14F-4D97-AF65-F5344CB8AC3E}">
        <p14:creationId xmlns:p14="http://schemas.microsoft.com/office/powerpoint/2010/main" val="10495924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63</a:t>
            </a:fld>
            <a:endParaRPr lang="zh-CN" altLang="en-US"/>
          </a:p>
        </p:txBody>
      </p:sp>
    </p:spTree>
    <p:extLst>
      <p:ext uri="{BB962C8B-B14F-4D97-AF65-F5344CB8AC3E}">
        <p14:creationId xmlns:p14="http://schemas.microsoft.com/office/powerpoint/2010/main" val="7226944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727D82-4882-4E01-8D3C-8F77009E88FD}" type="slidenum">
              <a:rPr lang="zh-CN" altLang="en-US" smtClean="0"/>
              <a:t>64</a:t>
            </a:fld>
            <a:endParaRPr lang="zh-CN" altLang="en-US"/>
          </a:p>
        </p:txBody>
      </p:sp>
    </p:spTree>
    <p:extLst>
      <p:ext uri="{BB962C8B-B14F-4D97-AF65-F5344CB8AC3E}">
        <p14:creationId xmlns:p14="http://schemas.microsoft.com/office/powerpoint/2010/main" val="38371104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65</a:t>
            </a:fld>
            <a:endParaRPr lang="zh-CN" altLang="en-US"/>
          </a:p>
        </p:txBody>
      </p:sp>
    </p:spTree>
    <p:extLst>
      <p:ext uri="{BB962C8B-B14F-4D97-AF65-F5344CB8AC3E}">
        <p14:creationId xmlns:p14="http://schemas.microsoft.com/office/powerpoint/2010/main" val="37178886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66</a:t>
            </a:fld>
            <a:endParaRPr lang="zh-CN" altLang="en-US"/>
          </a:p>
        </p:txBody>
      </p:sp>
    </p:spTree>
    <p:extLst>
      <p:ext uri="{BB962C8B-B14F-4D97-AF65-F5344CB8AC3E}">
        <p14:creationId xmlns:p14="http://schemas.microsoft.com/office/powerpoint/2010/main" val="10146130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67</a:t>
            </a:fld>
            <a:endParaRPr lang="zh-CN" altLang="en-US"/>
          </a:p>
        </p:txBody>
      </p:sp>
    </p:spTree>
    <p:extLst>
      <p:ext uri="{BB962C8B-B14F-4D97-AF65-F5344CB8AC3E}">
        <p14:creationId xmlns:p14="http://schemas.microsoft.com/office/powerpoint/2010/main" val="34006194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68</a:t>
            </a:fld>
            <a:endParaRPr lang="zh-CN" altLang="en-US"/>
          </a:p>
        </p:txBody>
      </p:sp>
    </p:spTree>
    <p:extLst>
      <p:ext uri="{BB962C8B-B14F-4D97-AF65-F5344CB8AC3E}">
        <p14:creationId xmlns:p14="http://schemas.microsoft.com/office/powerpoint/2010/main" val="35290017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69</a:t>
            </a:fld>
            <a:endParaRPr lang="zh-CN" altLang="en-US"/>
          </a:p>
        </p:txBody>
      </p:sp>
    </p:spTree>
    <p:extLst>
      <p:ext uri="{BB962C8B-B14F-4D97-AF65-F5344CB8AC3E}">
        <p14:creationId xmlns:p14="http://schemas.microsoft.com/office/powerpoint/2010/main" val="3976962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D81E11D-69CF-49BB-BAF4-F76FF6D493A7}" type="slidenum">
              <a:rPr lang="en-US" altLang="zh-CN"/>
              <a:t>7</a:t>
            </a:fld>
            <a:endParaRPr lang="en-US" altLang="zh-CN" dirty="0"/>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842988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71</a:t>
            </a:fld>
            <a:endParaRPr lang="zh-CN" altLang="en-US"/>
          </a:p>
        </p:txBody>
      </p:sp>
    </p:spTree>
    <p:extLst>
      <p:ext uri="{BB962C8B-B14F-4D97-AF65-F5344CB8AC3E}">
        <p14:creationId xmlns:p14="http://schemas.microsoft.com/office/powerpoint/2010/main" val="23290969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72</a:t>
            </a:fld>
            <a:endParaRPr lang="zh-CN" altLang="en-US"/>
          </a:p>
        </p:txBody>
      </p:sp>
    </p:spTree>
    <p:extLst>
      <p:ext uri="{BB962C8B-B14F-4D97-AF65-F5344CB8AC3E}">
        <p14:creationId xmlns:p14="http://schemas.microsoft.com/office/powerpoint/2010/main" val="37171912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966C1DE-5947-43A1-919B-F0751262BE45}" type="slidenum">
              <a:rPr lang="en-US" altLang="zh-CN"/>
              <a:t>73</a:t>
            </a:fld>
            <a:endParaRPr lang="en-US" altLang="zh-CN" dirty="0"/>
          </a:p>
        </p:txBody>
      </p:sp>
      <p:sp>
        <p:nvSpPr>
          <p:cNvPr id="250883" name="Rectangle 2"/>
          <p:cNvSpPr>
            <a:spLocks noGrp="1" noRot="1" noChangeAspect="1" noChangeArrowheads="1" noTextEdit="1"/>
          </p:cNvSpPr>
          <p:nvPr>
            <p:ph type="sldImg"/>
          </p:nvPr>
        </p:nvSpPr>
        <p:spPr/>
      </p:sp>
      <p:sp>
        <p:nvSpPr>
          <p:cNvPr id="25088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746401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ADB23984-E2CA-40FF-9CEF-4A6E1AA13902}" type="slidenum">
              <a:rPr lang="en-US" altLang="zh-CN"/>
              <a:t>74</a:t>
            </a:fld>
            <a:endParaRPr lang="en-US" altLang="zh-CN" dirty="0"/>
          </a:p>
        </p:txBody>
      </p:sp>
      <p:sp>
        <p:nvSpPr>
          <p:cNvPr id="251907" name="Rectangle 2"/>
          <p:cNvSpPr>
            <a:spLocks noGrp="1" noRot="1" noChangeAspect="1" noChangeArrowheads="1" noTextEdit="1"/>
          </p:cNvSpPr>
          <p:nvPr>
            <p:ph type="sldImg"/>
          </p:nvPr>
        </p:nvSpPr>
        <p:spPr/>
      </p:sp>
      <p:sp>
        <p:nvSpPr>
          <p:cNvPr id="25190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5071152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1DE003B-CE88-46DB-BF27-DDD13C19FA80}" type="slidenum">
              <a:rPr lang="en-US" altLang="zh-CN"/>
              <a:t>75</a:t>
            </a:fld>
            <a:endParaRPr lang="en-US" altLang="zh-CN" dirty="0"/>
          </a:p>
        </p:txBody>
      </p:sp>
      <p:sp>
        <p:nvSpPr>
          <p:cNvPr id="252931" name="Rectangle 2"/>
          <p:cNvSpPr>
            <a:spLocks noGrp="1" noRot="1" noChangeAspect="1" noChangeArrowheads="1" noTextEdit="1"/>
          </p:cNvSpPr>
          <p:nvPr>
            <p:ph type="sldImg"/>
          </p:nvPr>
        </p:nvSpPr>
        <p:spPr/>
      </p:sp>
      <p:sp>
        <p:nvSpPr>
          <p:cNvPr id="252932"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0410498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E2D266C0-A6D2-4331-B38A-D26C21168454}" type="slidenum">
              <a:rPr lang="en-US" altLang="zh-CN"/>
              <a:t>76</a:t>
            </a:fld>
            <a:endParaRPr lang="en-US" altLang="zh-CN" dirty="0"/>
          </a:p>
        </p:txBody>
      </p:sp>
      <p:sp>
        <p:nvSpPr>
          <p:cNvPr id="253955" name="Rectangle 2"/>
          <p:cNvSpPr>
            <a:spLocks noGrp="1" noRot="1" noChangeAspect="1" noChangeArrowheads="1" noTextEdit="1"/>
          </p:cNvSpPr>
          <p:nvPr>
            <p:ph type="sldImg"/>
          </p:nvPr>
        </p:nvSpPr>
        <p:spPr/>
      </p:sp>
      <p:sp>
        <p:nvSpPr>
          <p:cNvPr id="25395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6670702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D06D24BE-4ED6-44A6-A231-E08B5096B527}" type="slidenum">
              <a:rPr lang="en-US" altLang="zh-CN"/>
              <a:t>77</a:t>
            </a:fld>
            <a:endParaRPr lang="en-US" altLang="zh-CN" dirty="0"/>
          </a:p>
        </p:txBody>
      </p:sp>
      <p:sp>
        <p:nvSpPr>
          <p:cNvPr id="254979" name="Rectangle 2"/>
          <p:cNvSpPr>
            <a:spLocks noGrp="1" noRot="1" noChangeAspect="1" noChangeArrowheads="1" noTextEdit="1"/>
          </p:cNvSpPr>
          <p:nvPr>
            <p:ph type="sldImg"/>
          </p:nvPr>
        </p:nvSpPr>
        <p:spPr/>
      </p:sp>
      <p:sp>
        <p:nvSpPr>
          <p:cNvPr id="25498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6739543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5292D59C-F013-48CA-A602-9B1DB8F6B9ED}" type="slidenum">
              <a:rPr lang="en-US" altLang="zh-CN"/>
              <a:t>78</a:t>
            </a:fld>
            <a:endParaRPr lang="en-US" altLang="zh-CN" dirty="0"/>
          </a:p>
        </p:txBody>
      </p:sp>
      <p:sp>
        <p:nvSpPr>
          <p:cNvPr id="256003" name="Rectangle 2"/>
          <p:cNvSpPr>
            <a:spLocks noGrp="1" noRot="1" noChangeAspect="1" noChangeArrowheads="1" noTextEdit="1"/>
          </p:cNvSpPr>
          <p:nvPr>
            <p:ph type="sldImg"/>
          </p:nvPr>
        </p:nvSpPr>
        <p:spPr/>
      </p:sp>
      <p:sp>
        <p:nvSpPr>
          <p:cNvPr id="25600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663735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79</a:t>
            </a:fld>
            <a:endParaRPr lang="en-US" altLang="zh-CN"/>
          </a:p>
        </p:txBody>
      </p:sp>
    </p:spTree>
    <p:extLst>
      <p:ext uri="{BB962C8B-B14F-4D97-AF65-F5344CB8AC3E}">
        <p14:creationId xmlns:p14="http://schemas.microsoft.com/office/powerpoint/2010/main" val="21910142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80</a:t>
            </a:fld>
            <a:endParaRPr lang="en-US" altLang="zh-CN"/>
          </a:p>
        </p:txBody>
      </p:sp>
    </p:spTree>
    <p:extLst>
      <p:ext uri="{BB962C8B-B14F-4D97-AF65-F5344CB8AC3E}">
        <p14:creationId xmlns:p14="http://schemas.microsoft.com/office/powerpoint/2010/main" val="123709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154FD89-75F7-4FD5-9723-6C3E97AE513F}" type="slidenum">
              <a:rPr lang="en-US" altLang="zh-CN"/>
              <a:t>8</a:t>
            </a:fld>
            <a:endParaRPr lang="en-US" altLang="zh-CN" dirty="0"/>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17743664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81</a:t>
            </a:fld>
            <a:endParaRPr lang="en-US" altLang="zh-CN"/>
          </a:p>
        </p:txBody>
      </p:sp>
    </p:spTree>
    <p:extLst>
      <p:ext uri="{BB962C8B-B14F-4D97-AF65-F5344CB8AC3E}">
        <p14:creationId xmlns:p14="http://schemas.microsoft.com/office/powerpoint/2010/main" val="5625219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82</a:t>
            </a:fld>
            <a:endParaRPr lang="en-US" altLang="zh-CN"/>
          </a:p>
        </p:txBody>
      </p:sp>
    </p:spTree>
    <p:extLst>
      <p:ext uri="{BB962C8B-B14F-4D97-AF65-F5344CB8AC3E}">
        <p14:creationId xmlns:p14="http://schemas.microsoft.com/office/powerpoint/2010/main" val="25602733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83</a:t>
            </a:fld>
            <a:endParaRPr lang="en-US" altLang="zh-CN"/>
          </a:p>
        </p:txBody>
      </p:sp>
    </p:spTree>
    <p:extLst>
      <p:ext uri="{BB962C8B-B14F-4D97-AF65-F5344CB8AC3E}">
        <p14:creationId xmlns:p14="http://schemas.microsoft.com/office/powerpoint/2010/main" val="1878621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84</a:t>
            </a:fld>
            <a:endParaRPr lang="en-US" altLang="zh-CN"/>
          </a:p>
        </p:txBody>
      </p:sp>
    </p:spTree>
    <p:extLst>
      <p:ext uri="{BB962C8B-B14F-4D97-AF65-F5344CB8AC3E}">
        <p14:creationId xmlns:p14="http://schemas.microsoft.com/office/powerpoint/2010/main" val="241701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5439762-F067-4A78-A4C6-3FE4D78072B1}" type="slidenum">
              <a:rPr lang="en-US" altLang="zh-CN" smtClean="0"/>
              <a:t>85</a:t>
            </a:fld>
            <a:endParaRPr lang="en-US" altLang="zh-CN"/>
          </a:p>
        </p:txBody>
      </p:sp>
    </p:spTree>
    <p:extLst>
      <p:ext uri="{BB962C8B-B14F-4D97-AF65-F5344CB8AC3E}">
        <p14:creationId xmlns:p14="http://schemas.microsoft.com/office/powerpoint/2010/main" val="18650735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86</a:t>
            </a:fld>
            <a:endParaRPr lang="zh-CN" altLang="en-US" dirty="0"/>
          </a:p>
        </p:txBody>
      </p:sp>
    </p:spTree>
    <p:extLst>
      <p:ext uri="{BB962C8B-B14F-4D97-AF65-F5344CB8AC3E}">
        <p14:creationId xmlns:p14="http://schemas.microsoft.com/office/powerpoint/2010/main" val="924276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87</a:t>
            </a:fld>
            <a:endParaRPr lang="zh-CN" altLang="en-US" dirty="0"/>
          </a:p>
        </p:txBody>
      </p:sp>
    </p:spTree>
    <p:extLst>
      <p:ext uri="{BB962C8B-B14F-4D97-AF65-F5344CB8AC3E}">
        <p14:creationId xmlns:p14="http://schemas.microsoft.com/office/powerpoint/2010/main" val="38676070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88</a:t>
            </a:fld>
            <a:endParaRPr lang="zh-CN" altLang="en-US"/>
          </a:p>
        </p:txBody>
      </p:sp>
    </p:spTree>
    <p:extLst>
      <p:ext uri="{BB962C8B-B14F-4D97-AF65-F5344CB8AC3E}">
        <p14:creationId xmlns:p14="http://schemas.microsoft.com/office/powerpoint/2010/main" val="8002767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89</a:t>
            </a:fld>
            <a:endParaRPr lang="zh-CN" altLang="en-US"/>
          </a:p>
        </p:txBody>
      </p:sp>
    </p:spTree>
    <p:extLst>
      <p:ext uri="{BB962C8B-B14F-4D97-AF65-F5344CB8AC3E}">
        <p14:creationId xmlns:p14="http://schemas.microsoft.com/office/powerpoint/2010/main" val="31675497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90</a:t>
            </a:fld>
            <a:endParaRPr lang="zh-CN" altLang="en-US"/>
          </a:p>
        </p:txBody>
      </p:sp>
    </p:spTree>
    <p:extLst>
      <p:ext uri="{BB962C8B-B14F-4D97-AF65-F5344CB8AC3E}">
        <p14:creationId xmlns:p14="http://schemas.microsoft.com/office/powerpoint/2010/main" val="365028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875C328A-4271-49D6-88E5-C3BFA403DDF9}" type="slidenum">
              <a:rPr lang="en-US" altLang="zh-CN"/>
              <a:t>9</a:t>
            </a:fld>
            <a:endParaRPr lang="en-US" altLang="zh-CN" dirty="0"/>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0567921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91</a:t>
            </a:fld>
            <a:endParaRPr lang="zh-CN" altLang="en-US"/>
          </a:p>
        </p:txBody>
      </p:sp>
    </p:spTree>
    <p:extLst>
      <p:ext uri="{BB962C8B-B14F-4D97-AF65-F5344CB8AC3E}">
        <p14:creationId xmlns:p14="http://schemas.microsoft.com/office/powerpoint/2010/main" val="358739627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92</a:t>
            </a:fld>
            <a:endParaRPr lang="zh-CN" altLang="en-US"/>
          </a:p>
        </p:txBody>
      </p:sp>
    </p:spTree>
    <p:extLst>
      <p:ext uri="{BB962C8B-B14F-4D97-AF65-F5344CB8AC3E}">
        <p14:creationId xmlns:p14="http://schemas.microsoft.com/office/powerpoint/2010/main" val="847612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93</a:t>
            </a:fld>
            <a:endParaRPr lang="zh-CN" altLang="en-US"/>
          </a:p>
        </p:txBody>
      </p:sp>
    </p:spTree>
    <p:extLst>
      <p:ext uri="{BB962C8B-B14F-4D97-AF65-F5344CB8AC3E}">
        <p14:creationId xmlns:p14="http://schemas.microsoft.com/office/powerpoint/2010/main" val="39433910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94</a:t>
            </a:fld>
            <a:endParaRPr lang="zh-CN" altLang="en-US"/>
          </a:p>
        </p:txBody>
      </p:sp>
    </p:spTree>
    <p:extLst>
      <p:ext uri="{BB962C8B-B14F-4D97-AF65-F5344CB8AC3E}">
        <p14:creationId xmlns:p14="http://schemas.microsoft.com/office/powerpoint/2010/main" val="32161788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95</a:t>
            </a:fld>
            <a:endParaRPr lang="zh-CN" altLang="en-US"/>
          </a:p>
        </p:txBody>
      </p:sp>
    </p:spTree>
    <p:extLst>
      <p:ext uri="{BB962C8B-B14F-4D97-AF65-F5344CB8AC3E}">
        <p14:creationId xmlns:p14="http://schemas.microsoft.com/office/powerpoint/2010/main" val="19065065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96</a:t>
            </a:fld>
            <a:endParaRPr lang="zh-CN" altLang="en-US"/>
          </a:p>
        </p:txBody>
      </p:sp>
    </p:spTree>
    <p:extLst>
      <p:ext uri="{BB962C8B-B14F-4D97-AF65-F5344CB8AC3E}">
        <p14:creationId xmlns:p14="http://schemas.microsoft.com/office/powerpoint/2010/main" val="22934661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97</a:t>
            </a:fld>
            <a:endParaRPr lang="zh-CN" altLang="en-US"/>
          </a:p>
        </p:txBody>
      </p:sp>
    </p:spTree>
    <p:extLst>
      <p:ext uri="{BB962C8B-B14F-4D97-AF65-F5344CB8AC3E}">
        <p14:creationId xmlns:p14="http://schemas.microsoft.com/office/powerpoint/2010/main" val="1667766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98</a:t>
            </a:fld>
            <a:endParaRPr lang="zh-CN" altLang="en-US"/>
          </a:p>
        </p:txBody>
      </p:sp>
    </p:spTree>
    <p:extLst>
      <p:ext uri="{BB962C8B-B14F-4D97-AF65-F5344CB8AC3E}">
        <p14:creationId xmlns:p14="http://schemas.microsoft.com/office/powerpoint/2010/main" val="288755640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99</a:t>
            </a:fld>
            <a:endParaRPr lang="zh-CN" altLang="en-US"/>
          </a:p>
        </p:txBody>
      </p:sp>
    </p:spTree>
    <p:extLst>
      <p:ext uri="{BB962C8B-B14F-4D97-AF65-F5344CB8AC3E}">
        <p14:creationId xmlns:p14="http://schemas.microsoft.com/office/powerpoint/2010/main" val="36387610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t>100</a:t>
            </a:fld>
            <a:endParaRPr lang="zh-CN" altLang="en-US"/>
          </a:p>
        </p:txBody>
      </p:sp>
    </p:spTree>
    <p:extLst>
      <p:ext uri="{BB962C8B-B14F-4D97-AF65-F5344CB8AC3E}">
        <p14:creationId xmlns:p14="http://schemas.microsoft.com/office/powerpoint/2010/main" val="212646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5C5724-CC98-4116-B10D-534C6CA87BA5}" type="datetime1">
              <a:rPr lang="en-US" altLang="zh-CN" smtClean="0"/>
              <a:t>10/12/2019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373C3-7B21-4379-A50F-D90AE6EB7E62}" type="datetime1">
              <a:rPr lang="en-US" altLang="zh-CN" smtClean="0"/>
              <a:t>10/12/2019</a:t>
            </a:fld>
            <a:endParaRPr lang="en-US"/>
          </a:p>
        </p:txBody>
      </p:sp>
      <p:sp>
        <p:nvSpPr>
          <p:cNvPr id="5" name="Footer Placeholder 4"/>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E3D69B-EE94-47B4-BCE8-FF55EE752668}" type="datetime1">
              <a:rPr lang="en-US" altLang="zh-CN" smtClean="0"/>
              <a:t>10/12/2019</a:t>
            </a:fld>
            <a:endParaRPr lang="en-US"/>
          </a:p>
        </p:txBody>
      </p:sp>
      <p:sp>
        <p:nvSpPr>
          <p:cNvPr id="5" name="Footer Placeholder 4"/>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5798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3E2BC9-03D6-40FA-96F8-2DF235C65375}" type="datetime1">
              <a:rPr lang="en-US" altLang="zh-CN" smtClean="0"/>
              <a:t>10/12/2019</a:t>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8A195-1B0D-4729-8BEE-477168B9BAC2}" type="datetime1">
              <a:rPr lang="en-US" altLang="zh-CN" smtClean="0"/>
              <a:t>10/12/2019</a:t>
            </a:fld>
            <a:endParaRPr lang="en-US"/>
          </a:p>
        </p:txBody>
      </p:sp>
      <p:sp>
        <p:nvSpPr>
          <p:cNvPr id="5" name="Footer Placeholder 4"/>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758BDC-1F1D-4912-BA80-34A139E38C87}" type="datetime1">
              <a:rPr lang="en-US" altLang="zh-CN" smtClean="0"/>
              <a:t>10/12/2019</a:t>
            </a:fld>
            <a:endParaRPr lang="en-US"/>
          </a:p>
        </p:txBody>
      </p:sp>
      <p:sp>
        <p:nvSpPr>
          <p:cNvPr id="6" name="Footer Placeholder 5"/>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1C91B0-0A93-48BE-BBC7-294B8166DE18}" type="datetime1">
              <a:rPr lang="en-US" altLang="zh-CN" smtClean="0"/>
              <a:t>10/12/2019</a:t>
            </a:fld>
            <a:endParaRPr lang="en-US"/>
          </a:p>
        </p:txBody>
      </p:sp>
      <p:sp>
        <p:nvSpPr>
          <p:cNvPr id="8" name="Footer Placeholder 7"/>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2F97A9-A911-4343-BC36-E0247C13A81E}" type="datetime1">
              <a:rPr lang="en-US" altLang="zh-CN" smtClean="0"/>
              <a:t>10/12/2019</a:t>
            </a:fld>
            <a:endParaRPr lang="en-US"/>
          </a:p>
        </p:txBody>
      </p:sp>
      <p:sp>
        <p:nvSpPr>
          <p:cNvPr id="4" name="Footer Placeholder 3"/>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8B92-77AF-40BB-92D0-D3C8C981CA28}" type="datetime1">
              <a:rPr lang="en-US" altLang="zh-CN" smtClean="0"/>
              <a:t>10/12/2019</a:t>
            </a:fld>
            <a:endParaRPr lang="en-US"/>
          </a:p>
        </p:txBody>
      </p:sp>
      <p:sp>
        <p:nvSpPr>
          <p:cNvPr id="3" name="Footer Placeholder 2"/>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82B53-D196-4F4E-9385-9D4E6AA49B3C}" type="datetime1">
              <a:rPr lang="en-US" altLang="zh-CN" smtClean="0"/>
              <a:t>10/12/2019</a:t>
            </a:fld>
            <a:endParaRPr lang="en-US"/>
          </a:p>
        </p:txBody>
      </p:sp>
      <p:sp>
        <p:nvSpPr>
          <p:cNvPr id="6" name="Footer Placeholder 5"/>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110B20-A16D-4A9F-AD0F-DF82C7FA7A12}" type="datetime1">
              <a:rPr lang="en-US" altLang="zh-CN" smtClean="0"/>
              <a:t>10/12/2019</a:t>
            </a:fld>
            <a:endParaRPr lang="en-US"/>
          </a:p>
        </p:txBody>
      </p:sp>
      <p:sp>
        <p:nvSpPr>
          <p:cNvPr id="6" name="Footer Placeholder 5"/>
          <p:cNvSpPr>
            <a:spLocks noGrp="1"/>
          </p:cNvSpPr>
          <p:nvPr>
            <p:ph type="ftr" sz="quarter" idx="11"/>
          </p:nvPr>
        </p:nvSpPr>
        <p:spPr/>
        <p:txBody>
          <a:bodyPr/>
          <a:lstStyle>
            <a:lvl1pPr>
              <a:defRPr>
                <a:latin typeface="隶书" pitchFamily="49" charset="-122"/>
                <a:ea typeface="隶书" pitchFamily="49" charset="-122"/>
              </a:defRPr>
            </a:lvl1pPr>
          </a:lstStyle>
          <a:p>
            <a:r>
              <a:rPr lang="zh-CN" altLang="en-US" dirty="0" smtClean="0"/>
              <a:t>计算机科学与技术学院</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黑体" panose="02010609060101010101" pitchFamily="2" charset="-122"/>
              </a:defRPr>
            </a:lvl1pPr>
          </a:lstStyle>
          <a:p>
            <a:fld id="{329A33A2-4808-4FAE-8716-2214F05B65E3}" type="datetime1">
              <a:rPr lang="en-US" altLang="zh-CN" smtClean="0"/>
              <a:t>10/12/2019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黑体" panose="02010609060101010101" pitchFamily="2" charset="-122"/>
              </a:defRPr>
            </a:lvl1pPr>
          </a:lstStyle>
          <a:p>
            <a:r>
              <a:rPr lang="zh-CN" altLang="en-US" dirty="0" smtClean="0"/>
              <a:t>计算机科学与技术学院</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image" Target="../media/image55.jpeg"/></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56.jpeg"/></Relationships>
</file>

<file path=ppt/slides/_rels/slide10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1.xml"/><Relationship Id="rId1" Type="http://schemas.openxmlformats.org/officeDocument/2006/relationships/slideLayout" Target="../slideLayouts/slideLayout1.xml"/><Relationship Id="rId4" Type="http://schemas.openxmlformats.org/officeDocument/2006/relationships/image" Target="../media/image57.jpeg"/></Relationships>
</file>

<file path=ppt/slides/_rels/slide10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openxmlformats.org/officeDocument/2006/relationships/image" Target="../media/image58.jpeg"/></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jpeg"/><Relationship Id="rId7"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1.jpe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6.jpe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image" Target="../media/image43.jpeg"/><Relationship Id="rId13" Type="http://schemas.openxmlformats.org/officeDocument/2006/relationships/image" Target="../media/image48.jpeg"/><Relationship Id="rId3" Type="http://schemas.openxmlformats.org/officeDocument/2006/relationships/image" Target="../media/image1.jpeg"/><Relationship Id="rId7" Type="http://schemas.openxmlformats.org/officeDocument/2006/relationships/image" Target="../media/image42.jpeg"/><Relationship Id="rId12" Type="http://schemas.openxmlformats.org/officeDocument/2006/relationships/image" Target="../media/image47.jpe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41.jpeg"/><Relationship Id="rId11" Type="http://schemas.openxmlformats.org/officeDocument/2006/relationships/image" Target="../media/image46.jpeg"/><Relationship Id="rId5" Type="http://schemas.openxmlformats.org/officeDocument/2006/relationships/image" Target="../media/image40.jpeg"/><Relationship Id="rId10" Type="http://schemas.openxmlformats.org/officeDocument/2006/relationships/image" Target="../media/image45.jpeg"/><Relationship Id="rId4" Type="http://schemas.openxmlformats.org/officeDocument/2006/relationships/image" Target="../media/image39.jpeg"/><Relationship Id="rId9" Type="http://schemas.openxmlformats.org/officeDocument/2006/relationships/image" Target="../media/image4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49.jpeg"/></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5.xml"/><Relationship Id="rId1" Type="http://schemas.openxmlformats.org/officeDocument/2006/relationships/slideLayout" Target="../slideLayouts/slideLayout1.xml"/><Relationship Id="rId4" Type="http://schemas.openxmlformats.org/officeDocument/2006/relationships/image" Target="../media/image51.jpeg"/></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52.jpeg"/></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7.xml"/><Relationship Id="rId1" Type="http://schemas.openxmlformats.org/officeDocument/2006/relationships/slideLayout" Target="../slideLayouts/slideLayout1.xml"/><Relationship Id="rId4" Type="http://schemas.openxmlformats.org/officeDocument/2006/relationships/image" Target="../media/image53.jpeg"/></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5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609600" y="1524000"/>
            <a:ext cx="2564805" cy="1226361"/>
          </a:xfrm>
          <a:prstGeom prst="rect">
            <a:avLst/>
          </a:prstGeom>
          <a:noFill/>
        </p:spPr>
        <p:txBody>
          <a:bodyPr wrap="none" lIns="0" tIns="0" rIns="0" rtlCol="0">
            <a:spAutoFit/>
          </a:bodyPr>
          <a:lstStyle/>
          <a:p>
            <a:pPr defTabSz="-635">
              <a:lnSpc>
                <a:spcPts val="9900"/>
              </a:lnSpc>
            </a:pPr>
            <a:r>
              <a:rPr lang="en-US" altLang="zh-CN" sz="8000" dirty="0" smtClean="0">
                <a:solidFill>
                  <a:srgbClr val="FF0000"/>
                </a:solidFill>
                <a:latin typeface="Times New Roman" panose="02020603050405020304" pitchFamily="18" charset="0"/>
                <a:ea typeface="黑体" panose="02010609060101010101" pitchFamily="2" charset="-122"/>
                <a:cs typeface="华文新魏" pitchFamily="18" charset="0"/>
              </a:rPr>
              <a:t>第</a:t>
            </a:r>
            <a:r>
              <a:rPr lang="en-US" altLang="zh-CN" sz="80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8000" dirty="0" smtClean="0">
                <a:solidFill>
                  <a:srgbClr val="FF0000"/>
                </a:solidFill>
                <a:latin typeface="Times New Roman" panose="02020603050405020304" pitchFamily="18" charset="0"/>
                <a:ea typeface="黑体" panose="02010609060101010101" pitchFamily="2" charset="-122"/>
                <a:cs typeface="华文新魏" pitchFamily="18" charset="0"/>
              </a:rPr>
              <a:t>章</a:t>
            </a:r>
          </a:p>
        </p:txBody>
      </p:sp>
      <p:sp>
        <p:nvSpPr>
          <p:cNvPr id="5" name="TextBox 1"/>
          <p:cNvSpPr txBox="1"/>
          <p:nvPr/>
        </p:nvSpPr>
        <p:spPr>
          <a:xfrm>
            <a:off x="609600" y="3365500"/>
            <a:ext cx="3077766" cy="1097736"/>
          </a:xfrm>
          <a:prstGeom prst="rect">
            <a:avLst/>
          </a:prstGeom>
          <a:noFill/>
        </p:spPr>
        <p:txBody>
          <a:bodyPr wrap="none" lIns="0" tIns="0" rIns="0" rtlCol="0">
            <a:spAutoFit/>
          </a:bodyPr>
          <a:lstStyle/>
          <a:p>
            <a:pPr defTabSz="-635">
              <a:lnSpc>
                <a:spcPts val="8200"/>
              </a:lnSpc>
            </a:pPr>
            <a:r>
              <a:rPr lang="en-US" altLang="zh-CN" sz="8000" dirty="0" smtClean="0">
                <a:solidFill>
                  <a:srgbClr val="FF0000"/>
                </a:solidFill>
                <a:latin typeface="黑体" panose="02010609060101010101" pitchFamily="2" charset="-122"/>
                <a:ea typeface="黑体" panose="02010609060101010101" pitchFamily="2" charset="-122"/>
                <a:cs typeface="华文新魏" pitchFamily="18" charset="0"/>
              </a:rPr>
              <a:t>传输层</a:t>
            </a:r>
          </a:p>
        </p:txBody>
      </p:sp>
      <p:sp>
        <p:nvSpPr>
          <p:cNvPr id="6" name="灯片编号占位符 5"/>
          <p:cNvSpPr>
            <a:spLocks noGrp="1"/>
          </p:cNvSpPr>
          <p:nvPr>
            <p:ph type="sldNum" sz="quarter" idx="12"/>
          </p:nvPr>
        </p:nvSpPr>
        <p:spPr/>
        <p:txBody>
          <a:bodyPr/>
          <a:lstStyle/>
          <a:p>
            <a:fld id="{B6F15528-21DE-4FAA-801E-634DDDAF4B2B}" type="slidenum">
              <a:rPr lang="en-US" smtClean="0"/>
              <a:t>1</a:t>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Freeform 157"/>
          <p:cNvSpPr/>
          <p:nvPr/>
        </p:nvSpPr>
        <p:spPr bwMode="auto">
          <a:xfrm>
            <a:off x="2759327" y="3125787"/>
            <a:ext cx="550915" cy="207122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a:effectLst/>
        </p:spPr>
        <p:txBody>
          <a:bodyPr lIns="91074" tIns="45537" rIns="91074" bIns="45537"/>
          <a:lstStyle/>
          <a:p>
            <a:endParaRPr lang="zh-CN" altLang="en-US"/>
          </a:p>
        </p:txBody>
      </p:sp>
      <p:sp>
        <p:nvSpPr>
          <p:cNvPr id="8198" name="Rectangle 2"/>
          <p:cNvSpPr>
            <a:spLocks noGrp="1" noChangeArrowheads="1"/>
          </p:cNvSpPr>
          <p:nvPr>
            <p:ph type="title"/>
          </p:nvPr>
        </p:nvSpPr>
        <p:spPr>
          <a:xfrm>
            <a:off x="292872" y="142081"/>
            <a:ext cx="7750810" cy="1136650"/>
          </a:xfrm>
        </p:spPr>
        <p:txBody>
          <a:bodyPr>
            <a:normAutofit/>
          </a:bodyPr>
          <a:lstStyle/>
          <a:p>
            <a:pPr>
              <a:defRPr/>
            </a:pPr>
            <a:r>
              <a:rPr lang="zh-CN" altLang="en-US" sz="4000" dirty="0" smtClean="0">
                <a:latin typeface="黑体" panose="02010609060101010101" pitchFamily="2" charset="-122"/>
                <a:ea typeface="黑体" panose="02010609060101010101" pitchFamily="2" charset="-122"/>
              </a:rPr>
              <a:t>复用</a:t>
            </a:r>
            <a:r>
              <a:rPr lang="en-US" sz="4000" dirty="0" smtClean="0">
                <a:latin typeface="黑体" panose="02010609060101010101" pitchFamily="2" charset="-122"/>
                <a:ea typeface="黑体" panose="02010609060101010101" pitchFamily="2" charset="-122"/>
              </a:rPr>
              <a:t>/</a:t>
            </a:r>
            <a:r>
              <a:rPr lang="zh-CN" altLang="en-US" sz="4000" dirty="0" smtClean="0">
                <a:latin typeface="黑体" panose="02010609060101010101" pitchFamily="2" charset="-122"/>
                <a:ea typeface="黑体" panose="02010609060101010101" pitchFamily="2" charset="-122"/>
              </a:rPr>
              <a:t>分用</a:t>
            </a:r>
            <a:endParaRPr lang="en-US" sz="4000" dirty="0">
              <a:latin typeface="黑体" panose="02010609060101010101" pitchFamily="2" charset="-122"/>
              <a:ea typeface="黑体" panose="02010609060101010101" pitchFamily="2" charset="-122"/>
            </a:endParaRPr>
          </a:p>
        </p:txBody>
      </p:sp>
      <p:sp>
        <p:nvSpPr>
          <p:cNvPr id="9223" name="Text Box 37"/>
          <p:cNvSpPr txBox="1">
            <a:spLocks noChangeArrowheads="1"/>
          </p:cNvSpPr>
          <p:nvPr/>
        </p:nvSpPr>
        <p:spPr bwMode="auto">
          <a:xfrm>
            <a:off x="8040587" y="4046159"/>
            <a:ext cx="709713" cy="368962"/>
          </a:xfrm>
          <a:prstGeom prst="rect">
            <a:avLst/>
          </a:prstGeom>
          <a:noFill/>
          <a:ln w="9525">
            <a:noFill/>
            <a:miter lim="800000"/>
          </a:ln>
        </p:spPr>
        <p:txBody>
          <a:bodyPr wrap="none" lIns="91074" tIns="45537" rIns="91074" bIns="45537">
            <a:spAutoFit/>
          </a:bodyPr>
          <a:lstStyle/>
          <a:p>
            <a:pPr algn="ctr"/>
            <a:r>
              <a:rPr lang="en-US" altLang="zh-CN" dirty="0" smtClean="0">
                <a:latin typeface="Arial" panose="020B0604020202020204" pitchFamily="34" charset="0"/>
              </a:rPr>
              <a:t> </a:t>
            </a:r>
            <a:r>
              <a:rPr lang="zh-CN" altLang="en-US" dirty="0" smtClean="0">
                <a:latin typeface="Arial" panose="020B0604020202020204" pitchFamily="34" charset="0"/>
              </a:rPr>
              <a:t>进程</a:t>
            </a:r>
            <a:endParaRPr lang="en-US" altLang="zh-CN" dirty="0">
              <a:latin typeface="Arial" panose="020B0604020202020204" pitchFamily="34" charset="0"/>
            </a:endParaRPr>
          </a:p>
        </p:txBody>
      </p:sp>
      <p:sp>
        <p:nvSpPr>
          <p:cNvPr id="9224" name="Text Box 38"/>
          <p:cNvSpPr txBox="1">
            <a:spLocks noChangeArrowheads="1"/>
          </p:cNvSpPr>
          <p:nvPr/>
        </p:nvSpPr>
        <p:spPr bwMode="auto">
          <a:xfrm>
            <a:off x="7945951" y="3646752"/>
            <a:ext cx="781206" cy="368962"/>
          </a:xfrm>
          <a:prstGeom prst="rect">
            <a:avLst/>
          </a:prstGeom>
          <a:noFill/>
          <a:ln w="9525">
            <a:noFill/>
            <a:miter lim="800000"/>
          </a:ln>
        </p:spPr>
        <p:txBody>
          <a:bodyPr wrap="none" lIns="91074" tIns="45537" rIns="91074" bIns="45537">
            <a:spAutoFit/>
          </a:bodyPr>
          <a:lstStyle/>
          <a:p>
            <a:pPr algn="ctr"/>
            <a:r>
              <a:rPr lang="en-US" altLang="zh-CN"/>
              <a:t>socket</a:t>
            </a:r>
          </a:p>
        </p:txBody>
      </p:sp>
      <p:grpSp>
        <p:nvGrpSpPr>
          <p:cNvPr id="2" name="Group 177"/>
          <p:cNvGrpSpPr/>
          <p:nvPr/>
        </p:nvGrpSpPr>
        <p:grpSpPr bwMode="auto">
          <a:xfrm>
            <a:off x="4894917" y="1504483"/>
            <a:ext cx="3569843" cy="1416077"/>
            <a:chOff x="3092" y="953"/>
            <a:chExt cx="3861" cy="897"/>
          </a:xfrm>
        </p:grpSpPr>
        <p:grpSp>
          <p:nvGrpSpPr>
            <p:cNvPr id="3" name="Group 42"/>
            <p:cNvGrpSpPr/>
            <p:nvPr/>
          </p:nvGrpSpPr>
          <p:grpSpPr bwMode="auto">
            <a:xfrm>
              <a:off x="3216" y="953"/>
              <a:ext cx="1937" cy="310"/>
              <a:chOff x="1158" y="3644"/>
              <a:chExt cx="1554" cy="310"/>
            </a:xfrm>
          </p:grpSpPr>
          <p:sp>
            <p:nvSpPr>
              <p:cNvPr id="9349" name="Rectangle 43"/>
              <p:cNvSpPr>
                <a:spLocks noChangeArrowheads="1"/>
              </p:cNvSpPr>
              <p:nvPr/>
            </p:nvSpPr>
            <p:spPr bwMode="auto">
              <a:xfrm>
                <a:off x="1876" y="3720"/>
                <a:ext cx="94" cy="234"/>
              </a:xfrm>
              <a:prstGeom prst="rect">
                <a:avLst/>
              </a:prstGeom>
              <a:solidFill>
                <a:schemeClr val="bg1"/>
              </a:solidFill>
              <a:ln w="9525">
                <a:noFill/>
                <a:miter lim="800000"/>
              </a:ln>
            </p:spPr>
            <p:txBody>
              <a:bodyPr wrap="none" anchor="ctr">
                <a:spAutoFit/>
              </a:bodyPr>
              <a:lstStyle/>
              <a:p>
                <a:pPr algn="ctr"/>
                <a:endParaRPr lang="en-US" altLang="zh-CN"/>
              </a:p>
            </p:txBody>
          </p:sp>
          <p:sp>
            <p:nvSpPr>
              <p:cNvPr id="9350" name="Text Box 44"/>
              <p:cNvSpPr txBox="1">
                <a:spLocks noChangeArrowheads="1"/>
              </p:cNvSpPr>
              <p:nvPr/>
            </p:nvSpPr>
            <p:spPr bwMode="auto">
              <a:xfrm>
                <a:off x="1158" y="3644"/>
                <a:ext cx="1554" cy="292"/>
              </a:xfrm>
              <a:prstGeom prst="rect">
                <a:avLst/>
              </a:prstGeom>
              <a:solidFill>
                <a:schemeClr val="bg1"/>
              </a:solidFill>
              <a:ln w="9525">
                <a:noFill/>
                <a:miter lim="800000"/>
              </a:ln>
            </p:spPr>
            <p:txBody>
              <a:bodyPr wrap="none">
                <a:spAutoFit/>
              </a:bodyPr>
              <a:lstStyle/>
              <a:p>
                <a:pPr algn="ctr"/>
                <a:r>
                  <a:rPr lang="zh-CN" altLang="en-US" sz="2400" dirty="0" smtClean="0">
                    <a:solidFill>
                      <a:srgbClr val="CC0000"/>
                    </a:solidFill>
                    <a:latin typeface="Gill Sans MT" pitchFamily="34" charset="0"/>
                  </a:rPr>
                  <a:t>接收端分用</a:t>
                </a:r>
                <a:r>
                  <a:rPr lang="en-US" altLang="zh-CN" sz="2400" dirty="0" smtClean="0">
                    <a:solidFill>
                      <a:srgbClr val="CC0000"/>
                    </a:solidFill>
                    <a:latin typeface="Gill Sans MT" pitchFamily="34" charset="0"/>
                  </a:rPr>
                  <a:t>:</a:t>
                </a:r>
                <a:endParaRPr lang="en-US" altLang="zh-CN" sz="2400" dirty="0">
                  <a:solidFill>
                    <a:srgbClr val="CC0000"/>
                  </a:solidFill>
                  <a:latin typeface="Gill Sans MT" pitchFamily="34" charset="0"/>
                </a:endParaRPr>
              </a:p>
            </p:txBody>
          </p:sp>
        </p:grpSp>
        <p:sp>
          <p:nvSpPr>
            <p:cNvPr id="9347" name="Rectangle 41"/>
            <p:cNvSpPr>
              <a:spLocks noChangeArrowheads="1"/>
            </p:cNvSpPr>
            <p:nvPr/>
          </p:nvSpPr>
          <p:spPr bwMode="auto">
            <a:xfrm>
              <a:off x="3092" y="1230"/>
              <a:ext cx="3861" cy="620"/>
            </a:xfrm>
            <a:prstGeom prst="rect">
              <a:avLst/>
            </a:prstGeom>
            <a:noFill/>
            <a:ln w="19050">
              <a:solidFill>
                <a:srgbClr val="CC0000"/>
              </a:solidFill>
              <a:miter lim="800000"/>
            </a:ln>
          </p:spPr>
          <p:txBody>
            <a:bodyPr wrap="none" anchor="ctr">
              <a:spAutoFit/>
            </a:bodyPr>
            <a:lstStyle/>
            <a:p>
              <a:pPr>
                <a:lnSpc>
                  <a:spcPct val="80000"/>
                </a:lnSpc>
              </a:pPr>
              <a:r>
                <a:rPr lang="zh-CN" altLang="en-US" sz="2400" dirty="0" smtClean="0">
                  <a:latin typeface="Gill Sans MT" pitchFamily="34" charset="0"/>
                </a:rPr>
                <a:t>利用首部信息将接收到的</a:t>
              </a:r>
              <a:endParaRPr lang="en-US" altLang="zh-CN" sz="2400" dirty="0" smtClean="0">
                <a:latin typeface="Gill Sans MT" pitchFamily="34" charset="0"/>
              </a:endParaRPr>
            </a:p>
            <a:p>
              <a:pPr>
                <a:lnSpc>
                  <a:spcPct val="80000"/>
                </a:lnSpc>
              </a:pPr>
              <a:r>
                <a:rPr lang="zh-CN" altLang="en-US" sz="2400" dirty="0" smtClean="0">
                  <a:latin typeface="Gill Sans MT" pitchFamily="34" charset="0"/>
                </a:rPr>
                <a:t>报文段传送到正确的</a:t>
              </a:r>
              <a:endParaRPr lang="en-US" altLang="zh-CN" sz="2400" dirty="0">
                <a:latin typeface="Gill Sans MT" pitchFamily="34" charset="0"/>
              </a:endParaRPr>
            </a:p>
            <a:p>
              <a:pPr>
                <a:lnSpc>
                  <a:spcPct val="80000"/>
                </a:lnSpc>
              </a:pPr>
              <a:r>
                <a:rPr lang="en-US" altLang="zh-CN" sz="2400" dirty="0">
                  <a:latin typeface="Gill Sans MT" pitchFamily="34" charset="0"/>
                </a:rPr>
                <a:t>socket</a:t>
              </a:r>
            </a:p>
          </p:txBody>
        </p:sp>
      </p:grpSp>
      <p:grpSp>
        <p:nvGrpSpPr>
          <p:cNvPr id="4" name="Group 176"/>
          <p:cNvGrpSpPr/>
          <p:nvPr/>
        </p:nvGrpSpPr>
        <p:grpSpPr bwMode="auto">
          <a:xfrm>
            <a:off x="410021" y="1047442"/>
            <a:ext cx="4017883" cy="1687610"/>
            <a:chOff x="259" y="696"/>
            <a:chExt cx="2538" cy="1069"/>
          </a:xfrm>
        </p:grpSpPr>
        <p:sp>
          <p:nvSpPr>
            <p:cNvPr id="9343" name="Rectangle 46"/>
            <p:cNvSpPr>
              <a:spLocks noChangeArrowheads="1"/>
            </p:cNvSpPr>
            <p:nvPr/>
          </p:nvSpPr>
          <p:spPr bwMode="auto">
            <a:xfrm>
              <a:off x="259" y="1009"/>
              <a:ext cx="2479" cy="756"/>
            </a:xfrm>
            <a:prstGeom prst="rect">
              <a:avLst/>
            </a:prstGeom>
            <a:noFill/>
            <a:ln w="19050">
              <a:solidFill>
                <a:srgbClr val="CC0000"/>
              </a:solidFill>
              <a:miter lim="800000"/>
            </a:ln>
          </p:spPr>
          <p:txBody>
            <a:bodyPr wrap="none" anchor="ctr"/>
            <a:lstStyle/>
            <a:p>
              <a:pPr algn="ctr"/>
              <a:endParaRPr lang="en-US" altLang="zh-CN"/>
            </a:p>
          </p:txBody>
        </p:sp>
        <p:grpSp>
          <p:nvGrpSpPr>
            <p:cNvPr id="5" name="Group 47"/>
            <p:cNvGrpSpPr/>
            <p:nvPr/>
          </p:nvGrpSpPr>
          <p:grpSpPr bwMode="auto">
            <a:xfrm>
              <a:off x="639" y="696"/>
              <a:ext cx="1127" cy="406"/>
              <a:chOff x="1397" y="3536"/>
              <a:chExt cx="1083" cy="406"/>
            </a:xfrm>
          </p:grpSpPr>
          <p:sp>
            <p:nvSpPr>
              <p:cNvPr id="9345" name="Rectangle 48"/>
              <p:cNvSpPr>
                <a:spLocks noChangeArrowheads="1"/>
              </p:cNvSpPr>
              <p:nvPr/>
            </p:nvSpPr>
            <p:spPr bwMode="auto">
              <a:xfrm>
                <a:off x="1422" y="3732"/>
                <a:ext cx="1004" cy="210"/>
              </a:xfrm>
              <a:prstGeom prst="rect">
                <a:avLst/>
              </a:prstGeom>
              <a:solidFill>
                <a:schemeClr val="bg1"/>
              </a:solidFill>
              <a:ln w="9525">
                <a:noFill/>
                <a:miter lim="800000"/>
              </a:ln>
            </p:spPr>
            <p:txBody>
              <a:bodyPr wrap="none" anchor="ctr"/>
              <a:lstStyle/>
              <a:p>
                <a:pPr algn="ctr"/>
                <a:endParaRPr lang="en-US" altLang="zh-CN"/>
              </a:p>
            </p:txBody>
          </p:sp>
          <p:sp>
            <p:nvSpPr>
              <p:cNvPr id="9346" name="Text Box 49"/>
              <p:cNvSpPr txBox="1">
                <a:spLocks noChangeArrowheads="1"/>
              </p:cNvSpPr>
              <p:nvPr/>
            </p:nvSpPr>
            <p:spPr bwMode="auto">
              <a:xfrm>
                <a:off x="1397" y="3536"/>
                <a:ext cx="1083" cy="292"/>
              </a:xfrm>
              <a:prstGeom prst="rect">
                <a:avLst/>
              </a:prstGeom>
              <a:solidFill>
                <a:schemeClr val="bg1"/>
              </a:solidFill>
              <a:ln w="9525">
                <a:noFill/>
                <a:miter lim="800000"/>
              </a:ln>
            </p:spPr>
            <p:txBody>
              <a:bodyPr wrap="none">
                <a:spAutoFit/>
              </a:bodyPr>
              <a:lstStyle/>
              <a:p>
                <a:pPr algn="ctr"/>
                <a:r>
                  <a:rPr lang="zh-CN" altLang="en-US" sz="2400" dirty="0" smtClean="0">
                    <a:solidFill>
                      <a:srgbClr val="CC0000"/>
                    </a:solidFill>
                    <a:latin typeface="Gill Sans MT" pitchFamily="34" charset="0"/>
                  </a:rPr>
                  <a:t>发送端复用</a:t>
                </a:r>
                <a:r>
                  <a:rPr lang="en-US" altLang="zh-CN" sz="2400" dirty="0" smtClean="0">
                    <a:solidFill>
                      <a:srgbClr val="CC0000"/>
                    </a:solidFill>
                    <a:latin typeface="Gill Sans MT" pitchFamily="34" charset="0"/>
                  </a:rPr>
                  <a:t>:</a:t>
                </a:r>
                <a:endParaRPr lang="en-US" altLang="zh-CN" sz="2400" dirty="0">
                  <a:solidFill>
                    <a:srgbClr val="CC0000"/>
                  </a:solidFill>
                  <a:latin typeface="Gill Sans MT" pitchFamily="34" charset="0"/>
                </a:endParaRPr>
              </a:p>
            </p:txBody>
          </p:sp>
        </p:grpSp>
        <p:sp>
          <p:nvSpPr>
            <p:cNvPr id="9342" name="Text Box 45"/>
            <p:cNvSpPr txBox="1">
              <a:spLocks noChangeArrowheads="1"/>
            </p:cNvSpPr>
            <p:nvPr/>
          </p:nvSpPr>
          <p:spPr bwMode="auto">
            <a:xfrm>
              <a:off x="264" y="1068"/>
              <a:ext cx="2533" cy="433"/>
            </a:xfrm>
            <a:prstGeom prst="rect">
              <a:avLst/>
            </a:prstGeom>
            <a:noFill/>
            <a:ln w="9525">
              <a:noFill/>
              <a:miter lim="800000"/>
            </a:ln>
          </p:spPr>
          <p:txBody>
            <a:bodyPr>
              <a:spAutoFit/>
            </a:bodyPr>
            <a:lstStyle/>
            <a:p>
              <a:pPr>
                <a:lnSpc>
                  <a:spcPct val="80000"/>
                </a:lnSpc>
              </a:pPr>
              <a:r>
                <a:rPr lang="zh-CN" altLang="en-US" sz="2400" dirty="0" smtClean="0">
                  <a:latin typeface="Gill Sans MT" pitchFamily="34" charset="0"/>
                </a:rPr>
                <a:t>处理来自多个</a:t>
              </a:r>
              <a:r>
                <a:rPr lang="en-US" altLang="zh-CN" sz="2400" dirty="0" smtClean="0">
                  <a:latin typeface="Gill Sans MT" pitchFamily="34" charset="0"/>
                </a:rPr>
                <a:t>Socket</a:t>
              </a:r>
              <a:r>
                <a:rPr lang="zh-CN" altLang="en-US" sz="2400" dirty="0" smtClean="0">
                  <a:latin typeface="Gill Sans MT" pitchFamily="34" charset="0"/>
                </a:rPr>
                <a:t>的数据，加上传输层首部</a:t>
              </a:r>
              <a:endParaRPr lang="en-US" altLang="zh-CN" sz="2400" dirty="0">
                <a:latin typeface="Gill Sans MT" pitchFamily="34" charset="0"/>
              </a:endParaRPr>
            </a:p>
          </p:txBody>
        </p:sp>
      </p:grpSp>
      <p:grpSp>
        <p:nvGrpSpPr>
          <p:cNvPr id="6" name="Group 57"/>
          <p:cNvGrpSpPr/>
          <p:nvPr/>
        </p:nvGrpSpPr>
        <p:grpSpPr bwMode="auto">
          <a:xfrm>
            <a:off x="7461105" y="3720951"/>
            <a:ext cx="531918" cy="205228"/>
            <a:chOff x="344" y="1846"/>
            <a:chExt cx="336" cy="130"/>
          </a:xfrm>
        </p:grpSpPr>
        <p:sp>
          <p:nvSpPr>
            <p:cNvPr id="9338"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9339"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9340"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9341"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9228" name="Rectangle 23"/>
          <p:cNvSpPr>
            <a:spLocks noChangeArrowheads="1"/>
          </p:cNvSpPr>
          <p:nvPr/>
        </p:nvSpPr>
        <p:spPr bwMode="auto">
          <a:xfrm>
            <a:off x="3305493" y="3176305"/>
            <a:ext cx="1492855" cy="1970193"/>
          </a:xfrm>
          <a:prstGeom prst="rect">
            <a:avLst/>
          </a:prstGeom>
          <a:solidFill>
            <a:srgbClr val="000099"/>
          </a:solidFill>
          <a:ln w="9525">
            <a:no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9229" name="Rectangle 24"/>
          <p:cNvSpPr>
            <a:spLocks noChangeArrowheads="1"/>
          </p:cNvSpPr>
          <p:nvPr/>
        </p:nvSpPr>
        <p:spPr bwMode="auto">
          <a:xfrm>
            <a:off x="3270664" y="3229981"/>
            <a:ext cx="1469108" cy="1968615"/>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9230" name="Line 25"/>
          <p:cNvSpPr>
            <a:spLocks noChangeShapeType="1"/>
          </p:cNvSpPr>
          <p:nvPr/>
        </p:nvSpPr>
        <p:spPr bwMode="auto">
          <a:xfrm>
            <a:off x="3276997" y="3995642"/>
            <a:ext cx="1456443"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31" name="Text Box 26"/>
          <p:cNvSpPr txBox="1">
            <a:spLocks noChangeArrowheads="1"/>
          </p:cNvSpPr>
          <p:nvPr/>
        </p:nvSpPr>
        <p:spPr bwMode="auto">
          <a:xfrm>
            <a:off x="3348237" y="3978275"/>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9232" name="Line 27"/>
          <p:cNvSpPr>
            <a:spLocks noChangeShapeType="1"/>
          </p:cNvSpPr>
          <p:nvPr/>
        </p:nvSpPr>
        <p:spPr bwMode="auto">
          <a:xfrm>
            <a:off x="3278581" y="4311377"/>
            <a:ext cx="1453277" cy="0"/>
          </a:xfrm>
          <a:prstGeom prst="line">
            <a:avLst/>
          </a:prstGeom>
          <a:noFill/>
          <a:ln w="28575">
            <a:solidFill>
              <a:schemeClr val="tx1"/>
            </a:solidFill>
            <a:round/>
          </a:ln>
        </p:spPr>
        <p:txBody>
          <a:bodyPr wrap="none" lIns="91074" tIns="45537" rIns="91074" bIns="45537" anchor="ctr"/>
          <a:lstStyle/>
          <a:p>
            <a:endParaRPr lang="zh-CN" altLang="en-US"/>
          </a:p>
        </p:txBody>
      </p:sp>
      <p:sp>
        <p:nvSpPr>
          <p:cNvPr id="9233" name="Text Box 26"/>
          <p:cNvSpPr txBox="1">
            <a:spLocks noChangeArrowheads="1"/>
          </p:cNvSpPr>
          <p:nvPr/>
        </p:nvSpPr>
        <p:spPr bwMode="auto">
          <a:xfrm>
            <a:off x="3345071" y="3196829"/>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9234" name="Text Box 26"/>
          <p:cNvSpPr txBox="1">
            <a:spLocks noChangeArrowheads="1"/>
          </p:cNvSpPr>
          <p:nvPr/>
        </p:nvSpPr>
        <p:spPr bwMode="auto">
          <a:xfrm>
            <a:off x="3341905" y="4878123"/>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endParaRPr lang="en-US" altLang="zh-CN" sz="1400" dirty="0"/>
          </a:p>
        </p:txBody>
      </p:sp>
      <p:sp>
        <p:nvSpPr>
          <p:cNvPr id="9235" name="Text Box 26"/>
          <p:cNvSpPr txBox="1">
            <a:spLocks noChangeArrowheads="1"/>
          </p:cNvSpPr>
          <p:nvPr/>
        </p:nvSpPr>
        <p:spPr bwMode="auto">
          <a:xfrm>
            <a:off x="3341905" y="4593960"/>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9236" name="Text Box 26"/>
          <p:cNvSpPr txBox="1">
            <a:spLocks noChangeArrowheads="1"/>
          </p:cNvSpPr>
          <p:nvPr/>
        </p:nvSpPr>
        <p:spPr bwMode="auto">
          <a:xfrm>
            <a:off x="3341905" y="4297168"/>
            <a:ext cx="1313965" cy="313627"/>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r>
              <a:rPr lang="en-US" altLang="zh-CN" sz="1400" dirty="0" smtClean="0"/>
              <a:t>k</a:t>
            </a:r>
            <a:endParaRPr lang="en-US" altLang="zh-CN" sz="1400" dirty="0"/>
          </a:p>
        </p:txBody>
      </p:sp>
      <p:sp>
        <p:nvSpPr>
          <p:cNvPr id="9237" name="Oval 120"/>
          <p:cNvSpPr>
            <a:spLocks noChangeArrowheads="1"/>
          </p:cNvSpPr>
          <p:nvPr/>
        </p:nvSpPr>
        <p:spPr bwMode="auto">
          <a:xfrm>
            <a:off x="4040046" y="3569397"/>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Comic Sans MS" panose="030F0702030302020204" pitchFamily="66" charset="0"/>
              </a:rPr>
              <a:t>P2</a:t>
            </a:r>
          </a:p>
        </p:txBody>
      </p:sp>
      <p:sp>
        <p:nvSpPr>
          <p:cNvPr id="9238" name="Line 27"/>
          <p:cNvSpPr>
            <a:spLocks noChangeShapeType="1"/>
          </p:cNvSpPr>
          <p:nvPr/>
        </p:nvSpPr>
        <p:spPr bwMode="auto">
          <a:xfrm>
            <a:off x="3275415" y="4620798"/>
            <a:ext cx="1453277" cy="0"/>
          </a:xfrm>
          <a:prstGeom prst="line">
            <a:avLst/>
          </a:prstGeom>
          <a:noFill/>
          <a:ln w="28575">
            <a:solidFill>
              <a:schemeClr val="tx1"/>
            </a:solidFill>
            <a:round/>
          </a:ln>
        </p:spPr>
        <p:txBody>
          <a:bodyPr wrap="none" lIns="91074" tIns="45537" rIns="91074" bIns="45537" anchor="ctr"/>
          <a:lstStyle/>
          <a:p>
            <a:endParaRPr lang="zh-CN" altLang="en-US"/>
          </a:p>
        </p:txBody>
      </p:sp>
      <p:sp>
        <p:nvSpPr>
          <p:cNvPr id="9239" name="Line 27"/>
          <p:cNvSpPr>
            <a:spLocks noChangeShapeType="1"/>
          </p:cNvSpPr>
          <p:nvPr/>
        </p:nvSpPr>
        <p:spPr bwMode="auto">
          <a:xfrm>
            <a:off x="3272249" y="4917590"/>
            <a:ext cx="1453277" cy="0"/>
          </a:xfrm>
          <a:prstGeom prst="line">
            <a:avLst/>
          </a:prstGeom>
          <a:noFill/>
          <a:ln w="28575">
            <a:solidFill>
              <a:schemeClr val="tx1"/>
            </a:solidFill>
            <a:round/>
          </a:ln>
        </p:spPr>
        <p:txBody>
          <a:bodyPr wrap="none" lIns="91074" tIns="45537" rIns="91074" bIns="45537" anchor="ctr"/>
          <a:lstStyle/>
          <a:p>
            <a:endParaRPr lang="zh-CN" altLang="en-US"/>
          </a:p>
        </p:txBody>
      </p:sp>
      <p:sp>
        <p:nvSpPr>
          <p:cNvPr id="9240" name="Oval 128"/>
          <p:cNvSpPr>
            <a:spLocks noChangeArrowheads="1"/>
          </p:cNvSpPr>
          <p:nvPr/>
        </p:nvSpPr>
        <p:spPr bwMode="auto">
          <a:xfrm>
            <a:off x="3337154" y="3569397"/>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Comic Sans MS" panose="030F0702030302020204" pitchFamily="66" charset="0"/>
              </a:rPr>
              <a:t>P1</a:t>
            </a:r>
          </a:p>
        </p:txBody>
      </p:sp>
      <p:grpSp>
        <p:nvGrpSpPr>
          <p:cNvPr id="7" name="Group 134"/>
          <p:cNvGrpSpPr/>
          <p:nvPr/>
        </p:nvGrpSpPr>
        <p:grpSpPr bwMode="auto">
          <a:xfrm>
            <a:off x="4116035" y="3926179"/>
            <a:ext cx="411603" cy="157868"/>
            <a:chOff x="1383" y="2620"/>
            <a:chExt cx="260" cy="100"/>
          </a:xfrm>
        </p:grpSpPr>
        <p:sp>
          <p:nvSpPr>
            <p:cNvPr id="9334"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9335"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9336"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9337"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grpSp>
        <p:nvGrpSpPr>
          <p:cNvPr id="8" name="Group 135"/>
          <p:cNvGrpSpPr/>
          <p:nvPr/>
        </p:nvGrpSpPr>
        <p:grpSpPr bwMode="auto">
          <a:xfrm>
            <a:off x="3416309" y="3918285"/>
            <a:ext cx="411603" cy="157868"/>
            <a:chOff x="1383" y="2620"/>
            <a:chExt cx="260" cy="100"/>
          </a:xfrm>
        </p:grpSpPr>
        <p:sp>
          <p:nvSpPr>
            <p:cNvPr id="9330"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9331"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9332"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9333"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9245" name="Rectangle 23"/>
          <p:cNvSpPr>
            <a:spLocks noChangeArrowheads="1"/>
          </p:cNvSpPr>
          <p:nvPr/>
        </p:nvSpPr>
        <p:spPr bwMode="auto">
          <a:xfrm>
            <a:off x="5561397" y="3544139"/>
            <a:ext cx="1293384" cy="1970193"/>
          </a:xfrm>
          <a:prstGeom prst="rect">
            <a:avLst/>
          </a:prstGeom>
          <a:solidFill>
            <a:srgbClr val="000099"/>
          </a:solidFill>
          <a:ln w="9525">
            <a:no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9246" name="Rectangle 24"/>
          <p:cNvSpPr>
            <a:spLocks noChangeArrowheads="1"/>
          </p:cNvSpPr>
          <p:nvPr/>
        </p:nvSpPr>
        <p:spPr bwMode="auto">
          <a:xfrm>
            <a:off x="5523403" y="3597814"/>
            <a:ext cx="1269638" cy="1968614"/>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9247" name="Line 25"/>
          <p:cNvSpPr>
            <a:spLocks noChangeShapeType="1"/>
          </p:cNvSpPr>
          <p:nvPr/>
        </p:nvSpPr>
        <p:spPr bwMode="auto">
          <a:xfrm>
            <a:off x="5532901" y="4354002"/>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48" name="Text Box 26"/>
          <p:cNvSpPr txBox="1">
            <a:spLocks noChangeArrowheads="1"/>
          </p:cNvSpPr>
          <p:nvPr/>
        </p:nvSpPr>
        <p:spPr bwMode="auto">
          <a:xfrm>
            <a:off x="5490158" y="4336636"/>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9249" name="Line 27"/>
          <p:cNvSpPr>
            <a:spLocks noChangeShapeType="1"/>
          </p:cNvSpPr>
          <p:nvPr/>
        </p:nvSpPr>
        <p:spPr bwMode="auto">
          <a:xfrm>
            <a:off x="5540816" y="4672895"/>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50" name="Line 28"/>
          <p:cNvSpPr>
            <a:spLocks noChangeShapeType="1"/>
          </p:cNvSpPr>
          <p:nvPr/>
        </p:nvSpPr>
        <p:spPr bwMode="auto">
          <a:xfrm>
            <a:off x="5526569" y="4980738"/>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51" name="Line 29"/>
          <p:cNvSpPr>
            <a:spLocks noChangeShapeType="1"/>
          </p:cNvSpPr>
          <p:nvPr/>
        </p:nvSpPr>
        <p:spPr bwMode="auto">
          <a:xfrm>
            <a:off x="5526569" y="5264901"/>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52" name="Text Box 26"/>
          <p:cNvSpPr txBox="1">
            <a:spLocks noChangeArrowheads="1"/>
          </p:cNvSpPr>
          <p:nvPr/>
        </p:nvSpPr>
        <p:spPr bwMode="auto">
          <a:xfrm>
            <a:off x="5524986" y="3588342"/>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9253" name="Text Box 26"/>
          <p:cNvSpPr txBox="1">
            <a:spLocks noChangeArrowheads="1"/>
          </p:cNvSpPr>
          <p:nvPr/>
        </p:nvSpPr>
        <p:spPr bwMode="auto">
          <a:xfrm>
            <a:off x="5480659" y="5236484"/>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endParaRPr lang="en-US" altLang="zh-CN" sz="1400" dirty="0"/>
          </a:p>
        </p:txBody>
      </p:sp>
      <p:sp>
        <p:nvSpPr>
          <p:cNvPr id="9254" name="Text Box 26"/>
          <p:cNvSpPr txBox="1">
            <a:spLocks noChangeArrowheads="1"/>
          </p:cNvSpPr>
          <p:nvPr/>
        </p:nvSpPr>
        <p:spPr bwMode="auto">
          <a:xfrm>
            <a:off x="5499656" y="4952322"/>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9255" name="Text Box 26"/>
          <p:cNvSpPr txBox="1">
            <a:spLocks noChangeArrowheads="1"/>
          </p:cNvSpPr>
          <p:nvPr/>
        </p:nvSpPr>
        <p:spPr bwMode="auto">
          <a:xfrm>
            <a:off x="5490158" y="4658687"/>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9256" name="Oval 101"/>
          <p:cNvSpPr>
            <a:spLocks noChangeArrowheads="1"/>
          </p:cNvSpPr>
          <p:nvPr/>
        </p:nvSpPr>
        <p:spPr bwMode="auto">
          <a:xfrm>
            <a:off x="5859018" y="3927757"/>
            <a:ext cx="596825"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Comic Sans MS" panose="030F0702030302020204" pitchFamily="66" charset="0"/>
              </a:rPr>
              <a:t>P4</a:t>
            </a:r>
          </a:p>
        </p:txBody>
      </p:sp>
      <p:sp>
        <p:nvSpPr>
          <p:cNvPr id="9257" name="Freeform 103"/>
          <p:cNvSpPr/>
          <p:nvPr/>
        </p:nvSpPr>
        <p:spPr bwMode="auto">
          <a:xfrm>
            <a:off x="6805706" y="3575712"/>
            <a:ext cx="579411" cy="202702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ln>
          <a:effectLst/>
        </p:spPr>
        <p:txBody>
          <a:bodyPr lIns="91074" tIns="45537" rIns="91074" bIns="45537"/>
          <a:lstStyle/>
          <a:p>
            <a:endParaRPr lang="zh-CN" altLang="en-US"/>
          </a:p>
        </p:txBody>
      </p:sp>
      <p:sp>
        <p:nvSpPr>
          <p:cNvPr id="9258" name="Freeform 70"/>
          <p:cNvSpPr/>
          <p:nvPr/>
        </p:nvSpPr>
        <p:spPr bwMode="auto">
          <a:xfrm>
            <a:off x="633236" y="3596234"/>
            <a:ext cx="550915" cy="207122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a:effectLst/>
        </p:spPr>
        <p:txBody>
          <a:bodyPr lIns="91074" tIns="45537" rIns="91074" bIns="45537"/>
          <a:lstStyle/>
          <a:p>
            <a:endParaRPr lang="zh-CN" altLang="en-US"/>
          </a:p>
        </p:txBody>
      </p:sp>
      <p:sp>
        <p:nvSpPr>
          <p:cNvPr id="9259" name="Rectangle 23"/>
          <p:cNvSpPr>
            <a:spLocks noChangeArrowheads="1"/>
          </p:cNvSpPr>
          <p:nvPr/>
        </p:nvSpPr>
        <p:spPr bwMode="auto">
          <a:xfrm>
            <a:off x="1228478" y="3552031"/>
            <a:ext cx="1293385" cy="1970193"/>
          </a:xfrm>
          <a:prstGeom prst="rect">
            <a:avLst/>
          </a:prstGeom>
          <a:solidFill>
            <a:srgbClr val="000099"/>
          </a:solidFill>
          <a:ln w="9525">
            <a:no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9260" name="Rectangle 24"/>
          <p:cNvSpPr>
            <a:spLocks noChangeArrowheads="1"/>
          </p:cNvSpPr>
          <p:nvPr/>
        </p:nvSpPr>
        <p:spPr bwMode="auto">
          <a:xfrm>
            <a:off x="1190485" y="3605707"/>
            <a:ext cx="1269638" cy="1968615"/>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9261" name="Line 25"/>
          <p:cNvSpPr>
            <a:spLocks noChangeShapeType="1"/>
          </p:cNvSpPr>
          <p:nvPr/>
        </p:nvSpPr>
        <p:spPr bwMode="auto">
          <a:xfrm>
            <a:off x="1199982" y="4361896"/>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62" name="Text Box 26"/>
          <p:cNvSpPr txBox="1">
            <a:spLocks noChangeArrowheads="1"/>
          </p:cNvSpPr>
          <p:nvPr/>
        </p:nvSpPr>
        <p:spPr bwMode="auto">
          <a:xfrm>
            <a:off x="1157240" y="4344529"/>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9263" name="Line 27"/>
          <p:cNvSpPr>
            <a:spLocks noChangeShapeType="1"/>
          </p:cNvSpPr>
          <p:nvPr/>
        </p:nvSpPr>
        <p:spPr bwMode="auto">
          <a:xfrm>
            <a:off x="1207898" y="4680789"/>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64" name="Line 28"/>
          <p:cNvSpPr>
            <a:spLocks noChangeShapeType="1"/>
          </p:cNvSpPr>
          <p:nvPr/>
        </p:nvSpPr>
        <p:spPr bwMode="auto">
          <a:xfrm>
            <a:off x="1193650" y="4988631"/>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65" name="Line 29"/>
          <p:cNvSpPr>
            <a:spLocks noChangeShapeType="1"/>
          </p:cNvSpPr>
          <p:nvPr/>
        </p:nvSpPr>
        <p:spPr bwMode="auto">
          <a:xfrm>
            <a:off x="1193650" y="5272794"/>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9266" name="Text Box 26"/>
          <p:cNvSpPr txBox="1">
            <a:spLocks noChangeArrowheads="1"/>
          </p:cNvSpPr>
          <p:nvPr/>
        </p:nvSpPr>
        <p:spPr bwMode="auto">
          <a:xfrm>
            <a:off x="1192068" y="3596234"/>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9267" name="Text Box 26"/>
          <p:cNvSpPr txBox="1">
            <a:spLocks noChangeArrowheads="1"/>
          </p:cNvSpPr>
          <p:nvPr/>
        </p:nvSpPr>
        <p:spPr bwMode="auto">
          <a:xfrm>
            <a:off x="1147741" y="5244377"/>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endParaRPr lang="en-US" altLang="zh-CN" sz="1400" dirty="0"/>
          </a:p>
        </p:txBody>
      </p:sp>
      <p:sp>
        <p:nvSpPr>
          <p:cNvPr id="9268" name="Text Box 26"/>
          <p:cNvSpPr txBox="1">
            <a:spLocks noChangeArrowheads="1"/>
          </p:cNvSpPr>
          <p:nvPr/>
        </p:nvSpPr>
        <p:spPr bwMode="auto">
          <a:xfrm>
            <a:off x="1166738" y="4960214"/>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9269" name="Text Box 26"/>
          <p:cNvSpPr txBox="1">
            <a:spLocks noChangeArrowheads="1"/>
          </p:cNvSpPr>
          <p:nvPr/>
        </p:nvSpPr>
        <p:spPr bwMode="auto">
          <a:xfrm>
            <a:off x="1157240" y="4666580"/>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9270" name="Oval 23"/>
          <p:cNvSpPr>
            <a:spLocks noChangeArrowheads="1"/>
          </p:cNvSpPr>
          <p:nvPr/>
        </p:nvSpPr>
        <p:spPr bwMode="auto">
          <a:xfrm>
            <a:off x="1526099" y="3935651"/>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Comic Sans MS" panose="030F0702030302020204" pitchFamily="66" charset="0"/>
              </a:rPr>
              <a:t>P3</a:t>
            </a:r>
          </a:p>
        </p:txBody>
      </p:sp>
      <p:grpSp>
        <p:nvGrpSpPr>
          <p:cNvPr id="9" name="Group 149"/>
          <p:cNvGrpSpPr/>
          <p:nvPr/>
        </p:nvGrpSpPr>
        <p:grpSpPr bwMode="auto">
          <a:xfrm>
            <a:off x="1616336" y="4271910"/>
            <a:ext cx="411603" cy="157868"/>
            <a:chOff x="1287" y="2524"/>
            <a:chExt cx="260" cy="100"/>
          </a:xfrm>
        </p:grpSpPr>
        <p:sp>
          <p:nvSpPr>
            <p:cNvPr id="9326"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9327"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9328"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9329"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grpSp>
        <p:nvGrpSpPr>
          <p:cNvPr id="10" name="Group 150"/>
          <p:cNvGrpSpPr/>
          <p:nvPr/>
        </p:nvGrpSpPr>
        <p:grpSpPr bwMode="auto">
          <a:xfrm>
            <a:off x="5944505" y="4270331"/>
            <a:ext cx="411603" cy="157868"/>
            <a:chOff x="1287" y="2524"/>
            <a:chExt cx="260" cy="100"/>
          </a:xfrm>
        </p:grpSpPr>
        <p:sp>
          <p:nvSpPr>
            <p:cNvPr id="9322"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9323"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9324"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9325"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9273" name="Freeform 146"/>
          <p:cNvSpPr/>
          <p:nvPr/>
        </p:nvSpPr>
        <p:spPr bwMode="auto">
          <a:xfrm>
            <a:off x="3997304" y="3973540"/>
            <a:ext cx="2167250" cy="1978086"/>
          </a:xfrm>
          <a:custGeom>
            <a:avLst/>
            <a:gdLst>
              <a:gd name="T0" fmla="*/ 2147483647 w 1369"/>
              <a:gd name="T1" fmla="*/ 2147483647 h 1253"/>
              <a:gd name="T2" fmla="*/ 2147483647 w 1369"/>
              <a:gd name="T3" fmla="*/ 2147483647 h 1253"/>
              <a:gd name="T4" fmla="*/ 2147483647 w 1369"/>
              <a:gd name="T5" fmla="*/ 2147483647 h 1253"/>
              <a:gd name="T6" fmla="*/ 0 w 1369"/>
              <a:gd name="T7" fmla="*/ 2147483647 h 1253"/>
              <a:gd name="T8" fmla="*/ 2147483647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p:spPr>
        <p:txBody>
          <a:bodyPr wrap="none" lIns="91074" tIns="45537" rIns="91074" bIns="45537"/>
          <a:lstStyle/>
          <a:p>
            <a:endParaRPr lang="zh-CN" altLang="en-US"/>
          </a:p>
        </p:txBody>
      </p:sp>
      <p:sp>
        <p:nvSpPr>
          <p:cNvPr id="9274" name="Freeform 147"/>
          <p:cNvSpPr/>
          <p:nvPr/>
        </p:nvSpPr>
        <p:spPr bwMode="auto">
          <a:xfrm>
            <a:off x="4104437" y="4005114"/>
            <a:ext cx="1978863" cy="1866000"/>
          </a:xfrm>
          <a:custGeom>
            <a:avLst/>
            <a:gdLst>
              <a:gd name="T0" fmla="*/ 2147483647 w 1250"/>
              <a:gd name="T1" fmla="*/ 2147483647 h 1182"/>
              <a:gd name="T2" fmla="*/ 2147483647 w 1250"/>
              <a:gd name="T3" fmla="*/ 2147483647 h 1182"/>
              <a:gd name="T4" fmla="*/ 2147483647 w 1250"/>
              <a:gd name="T5" fmla="*/ 2147483647 h 1182"/>
              <a:gd name="T6" fmla="*/ 0 w 1250"/>
              <a:gd name="T7" fmla="*/ 2147483647 h 1182"/>
              <a:gd name="T8" fmla="*/ 2147483647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p:spPr>
        <p:txBody>
          <a:bodyPr wrap="none" lIns="91074" tIns="45537" rIns="91074" bIns="45537"/>
          <a:lstStyle/>
          <a:p>
            <a:endParaRPr lang="zh-CN" altLang="en-US"/>
          </a:p>
        </p:txBody>
      </p:sp>
      <p:sp>
        <p:nvSpPr>
          <p:cNvPr id="9275" name="Oval 36"/>
          <p:cNvSpPr>
            <a:spLocks noChangeArrowheads="1"/>
          </p:cNvSpPr>
          <p:nvPr/>
        </p:nvSpPr>
        <p:spPr bwMode="auto">
          <a:xfrm>
            <a:off x="7446856" y="4084047"/>
            <a:ext cx="596826" cy="303107"/>
          </a:xfrm>
          <a:prstGeom prst="ellipse">
            <a:avLst/>
          </a:prstGeom>
          <a:solidFill>
            <a:srgbClr val="CCFFFF"/>
          </a:solidFill>
          <a:ln w="9525">
            <a:solidFill>
              <a:schemeClr val="tx1"/>
            </a:solidFill>
            <a:round/>
          </a:ln>
        </p:spPr>
        <p:txBody>
          <a:bodyPr wrap="none" lIns="91074" tIns="45537" rIns="91074" bIns="45537" anchor="ctr"/>
          <a:lstStyle/>
          <a:p>
            <a:pPr algn="ctr"/>
            <a:endParaRPr lang="en-US" altLang="zh-CN">
              <a:latin typeface="Comic Sans MS" panose="030F0702030302020204" pitchFamily="66" charset="0"/>
            </a:endParaRPr>
          </a:p>
        </p:txBody>
      </p:sp>
      <p:grpSp>
        <p:nvGrpSpPr>
          <p:cNvPr id="11" name="Group 169"/>
          <p:cNvGrpSpPr/>
          <p:nvPr/>
        </p:nvGrpSpPr>
        <p:grpSpPr bwMode="auto">
          <a:xfrm>
            <a:off x="2954047" y="2838468"/>
            <a:ext cx="1288635" cy="1446071"/>
            <a:chOff x="1868" y="1796"/>
            <a:chExt cx="814" cy="916"/>
          </a:xfrm>
        </p:grpSpPr>
        <p:sp>
          <p:nvSpPr>
            <p:cNvPr id="9319" name="Oval 166"/>
            <p:cNvSpPr>
              <a:spLocks noChangeArrowheads="1"/>
            </p:cNvSpPr>
            <p:nvPr/>
          </p:nvSpPr>
          <p:spPr bwMode="auto">
            <a:xfrm>
              <a:off x="2318" y="2668"/>
              <a:ext cx="124" cy="44"/>
            </a:xfrm>
            <a:prstGeom prst="ellipse">
              <a:avLst/>
            </a:prstGeom>
            <a:noFill/>
            <a:ln w="28575">
              <a:solidFill>
                <a:srgbClr val="CC0000"/>
              </a:solidFill>
              <a:round/>
            </a:ln>
          </p:spPr>
          <p:txBody>
            <a:bodyPr wrap="none" anchor="ctr"/>
            <a:lstStyle/>
            <a:p>
              <a:pPr algn="ctr"/>
              <a:endParaRPr lang="en-US" altLang="zh-CN"/>
            </a:p>
          </p:txBody>
        </p:sp>
        <p:sp>
          <p:nvSpPr>
            <p:cNvPr id="9320" name="Oval 167"/>
            <p:cNvSpPr>
              <a:spLocks noChangeArrowheads="1"/>
            </p:cNvSpPr>
            <p:nvPr/>
          </p:nvSpPr>
          <p:spPr bwMode="auto">
            <a:xfrm>
              <a:off x="2558" y="2668"/>
              <a:ext cx="124" cy="44"/>
            </a:xfrm>
            <a:prstGeom prst="ellipse">
              <a:avLst/>
            </a:prstGeom>
            <a:noFill/>
            <a:ln w="28575">
              <a:solidFill>
                <a:srgbClr val="CC0000"/>
              </a:solidFill>
              <a:round/>
            </a:ln>
          </p:spPr>
          <p:txBody>
            <a:bodyPr wrap="none" anchor="ctr"/>
            <a:lstStyle/>
            <a:p>
              <a:pPr algn="ctr"/>
              <a:endParaRPr lang="en-US" altLang="zh-CN"/>
            </a:p>
          </p:txBody>
        </p:sp>
        <p:sp>
          <p:nvSpPr>
            <p:cNvPr id="9321" name="Freeform 168"/>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p:spPr>
          <p:txBody>
            <a:bodyPr wrap="none"/>
            <a:lstStyle/>
            <a:p>
              <a:endParaRPr lang="zh-CN" altLang="en-US"/>
            </a:p>
          </p:txBody>
        </p:sp>
      </p:grpSp>
      <p:grpSp>
        <p:nvGrpSpPr>
          <p:cNvPr id="12" name="Group 172"/>
          <p:cNvGrpSpPr/>
          <p:nvPr/>
        </p:nvGrpSpPr>
        <p:grpSpPr bwMode="auto">
          <a:xfrm>
            <a:off x="3859574" y="2794265"/>
            <a:ext cx="1044840" cy="1433442"/>
            <a:chOff x="2432" y="1758"/>
            <a:chExt cx="660" cy="908"/>
          </a:xfrm>
        </p:grpSpPr>
        <p:sp>
          <p:nvSpPr>
            <p:cNvPr id="9317" name="Oval 170"/>
            <p:cNvSpPr>
              <a:spLocks noChangeArrowheads="1"/>
            </p:cNvSpPr>
            <p:nvPr/>
          </p:nvSpPr>
          <p:spPr bwMode="auto">
            <a:xfrm>
              <a:off x="2432" y="2564"/>
              <a:ext cx="144" cy="102"/>
            </a:xfrm>
            <a:prstGeom prst="ellipse">
              <a:avLst/>
            </a:prstGeom>
            <a:noFill/>
            <a:ln w="28575">
              <a:solidFill>
                <a:srgbClr val="CC0000"/>
              </a:solidFill>
              <a:round/>
            </a:ln>
          </p:spPr>
          <p:txBody>
            <a:bodyPr wrap="none" anchor="ctr"/>
            <a:lstStyle/>
            <a:p>
              <a:pPr algn="ctr"/>
              <a:endParaRPr lang="en-US" altLang="zh-CN"/>
            </a:p>
          </p:txBody>
        </p:sp>
        <p:sp>
          <p:nvSpPr>
            <p:cNvPr id="9318" name="Freeform 171"/>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p:spPr>
          <p:txBody>
            <a:bodyPr wrap="none"/>
            <a:lstStyle/>
            <a:p>
              <a:endParaRPr lang="zh-CN" altLang="en-US"/>
            </a:p>
          </p:txBody>
        </p:sp>
      </p:grpSp>
      <p:grpSp>
        <p:nvGrpSpPr>
          <p:cNvPr id="13" name="Group 179"/>
          <p:cNvGrpSpPr/>
          <p:nvPr/>
        </p:nvGrpSpPr>
        <p:grpSpPr bwMode="auto">
          <a:xfrm>
            <a:off x="169391" y="5097561"/>
            <a:ext cx="797878" cy="824071"/>
            <a:chOff x="-44" y="1473"/>
            <a:chExt cx="981" cy="1105"/>
          </a:xfrm>
        </p:grpSpPr>
        <p:pic>
          <p:nvPicPr>
            <p:cNvPr id="9315" name="Picture 180"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9316" name="Freeform 18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ln>
            <a:effectLst/>
          </p:spPr>
          <p:txBody>
            <a:bodyPr wrap="none"/>
            <a:lstStyle/>
            <a:p>
              <a:endParaRPr lang="zh-CN" altLang="en-US"/>
            </a:p>
          </p:txBody>
        </p:sp>
      </p:grpSp>
      <p:grpSp>
        <p:nvGrpSpPr>
          <p:cNvPr id="14" name="Group 182"/>
          <p:cNvGrpSpPr/>
          <p:nvPr/>
        </p:nvGrpSpPr>
        <p:grpSpPr bwMode="auto">
          <a:xfrm flipH="1">
            <a:off x="7131823" y="5012312"/>
            <a:ext cx="786795" cy="778289"/>
            <a:chOff x="-44" y="1473"/>
            <a:chExt cx="981" cy="1105"/>
          </a:xfrm>
        </p:grpSpPr>
        <p:pic>
          <p:nvPicPr>
            <p:cNvPr id="9313" name="Picture 183"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9314" name="Freeform 184"/>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ln>
            <a:effectLst/>
          </p:spPr>
          <p:txBody>
            <a:bodyPr wrap="none"/>
            <a:lstStyle/>
            <a:p>
              <a:endParaRPr lang="zh-CN" altLang="en-US"/>
            </a:p>
          </p:txBody>
        </p:sp>
      </p:grpSp>
      <p:grpSp>
        <p:nvGrpSpPr>
          <p:cNvPr id="15" name="Group 185"/>
          <p:cNvGrpSpPr/>
          <p:nvPr/>
        </p:nvGrpSpPr>
        <p:grpSpPr bwMode="auto">
          <a:xfrm>
            <a:off x="2733998" y="4600275"/>
            <a:ext cx="357778" cy="700934"/>
            <a:chOff x="4140" y="429"/>
            <a:chExt cx="1425" cy="2396"/>
          </a:xfrm>
        </p:grpSpPr>
        <p:sp>
          <p:nvSpPr>
            <p:cNvPr id="9281" name="Freeform 186"/>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a:effectLst/>
          </p:spPr>
          <p:txBody>
            <a:bodyPr/>
            <a:lstStyle/>
            <a:p>
              <a:endParaRPr lang="zh-CN" altLang="en-US"/>
            </a:p>
          </p:txBody>
        </p:sp>
        <p:sp>
          <p:nvSpPr>
            <p:cNvPr id="9282"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w="9525">
              <a:noFill/>
              <a:miter lim="800000"/>
            </a:ln>
          </p:spPr>
          <p:txBody>
            <a:bodyPr wrap="none" anchor="ctr"/>
            <a:lstStyle/>
            <a:p>
              <a:pPr algn="ctr"/>
              <a:endParaRPr lang="en-US" altLang="zh-CN"/>
            </a:p>
          </p:txBody>
        </p:sp>
        <p:sp>
          <p:nvSpPr>
            <p:cNvPr id="9283" name="Freeform 188"/>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a:effectLst/>
          </p:spPr>
          <p:txBody>
            <a:bodyPr/>
            <a:lstStyle/>
            <a:p>
              <a:endParaRPr lang="zh-CN" altLang="en-US"/>
            </a:p>
          </p:txBody>
        </p:sp>
        <p:sp>
          <p:nvSpPr>
            <p:cNvPr id="9284" name="Freeform 189"/>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9285"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6" name="Group 191"/>
            <p:cNvGrpSpPr/>
            <p:nvPr/>
          </p:nvGrpSpPr>
          <p:grpSpPr bwMode="auto">
            <a:xfrm>
              <a:off x="4749" y="668"/>
              <a:ext cx="581" cy="145"/>
              <a:chOff x="614" y="2568"/>
              <a:chExt cx="725" cy="139"/>
            </a:xfrm>
          </p:grpSpPr>
          <p:sp>
            <p:nvSpPr>
              <p:cNvPr id="9311" name="AutoShape 192"/>
              <p:cNvSpPr>
                <a:spLocks noChangeArrowheads="1"/>
              </p:cNvSpPr>
              <p:nvPr/>
            </p:nvSpPr>
            <p:spPr bwMode="auto">
              <a:xfrm>
                <a:off x="617" y="2567"/>
                <a:ext cx="724" cy="140"/>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9312"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9287"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7" name="Group 195"/>
            <p:cNvGrpSpPr/>
            <p:nvPr/>
          </p:nvGrpSpPr>
          <p:grpSpPr bwMode="auto">
            <a:xfrm>
              <a:off x="4747" y="994"/>
              <a:ext cx="581" cy="134"/>
              <a:chOff x="614" y="2568"/>
              <a:chExt cx="725" cy="139"/>
            </a:xfrm>
          </p:grpSpPr>
          <p:sp>
            <p:nvSpPr>
              <p:cNvPr id="9309" name="AutoShape 196"/>
              <p:cNvSpPr>
                <a:spLocks noChangeArrowheads="1"/>
              </p:cNvSpPr>
              <p:nvPr/>
            </p:nvSpPr>
            <p:spPr bwMode="auto">
              <a:xfrm>
                <a:off x="612" y="2570"/>
                <a:ext cx="724" cy="146"/>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9310"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9289"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sp>
          <p:nvSpPr>
            <p:cNvPr id="9290"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8" name="Group 200"/>
            <p:cNvGrpSpPr/>
            <p:nvPr/>
          </p:nvGrpSpPr>
          <p:grpSpPr bwMode="auto">
            <a:xfrm>
              <a:off x="4735" y="1627"/>
              <a:ext cx="582" cy="151"/>
              <a:chOff x="614" y="2568"/>
              <a:chExt cx="725" cy="139"/>
            </a:xfrm>
          </p:grpSpPr>
          <p:sp>
            <p:nvSpPr>
              <p:cNvPr id="9307" name="AutoShape 201"/>
              <p:cNvSpPr>
                <a:spLocks noChangeArrowheads="1"/>
              </p:cNvSpPr>
              <p:nvPr/>
            </p:nvSpPr>
            <p:spPr bwMode="auto">
              <a:xfrm>
                <a:off x="611" y="2568"/>
                <a:ext cx="730" cy="139"/>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9308"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9292" name="Freeform 203"/>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grpSp>
          <p:nvGrpSpPr>
            <p:cNvPr id="19" name="Group 204"/>
            <p:cNvGrpSpPr/>
            <p:nvPr/>
          </p:nvGrpSpPr>
          <p:grpSpPr bwMode="auto">
            <a:xfrm>
              <a:off x="4739" y="1327"/>
              <a:ext cx="582" cy="139"/>
              <a:chOff x="614" y="2568"/>
              <a:chExt cx="725" cy="139"/>
            </a:xfrm>
          </p:grpSpPr>
          <p:sp>
            <p:nvSpPr>
              <p:cNvPr id="9305" name="AutoShape 205"/>
              <p:cNvSpPr>
                <a:spLocks noChangeArrowheads="1"/>
              </p:cNvSpPr>
              <p:nvPr/>
            </p:nvSpPr>
            <p:spPr bwMode="auto">
              <a:xfrm>
                <a:off x="614" y="2566"/>
                <a:ext cx="723" cy="140"/>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9306"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9294"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pPr algn="ctr"/>
              <a:endParaRPr lang="en-US" altLang="zh-CN"/>
            </a:p>
          </p:txBody>
        </p:sp>
        <p:sp>
          <p:nvSpPr>
            <p:cNvPr id="9295" name="Freeform 208"/>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9296" name="Freeform 209"/>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9297" name="Oval 210"/>
            <p:cNvSpPr>
              <a:spLocks noChangeArrowheads="1"/>
            </p:cNvSpPr>
            <p:nvPr/>
          </p:nvSpPr>
          <p:spPr bwMode="auto">
            <a:xfrm>
              <a:off x="5515" y="2609"/>
              <a:ext cx="50" cy="97"/>
            </a:xfrm>
            <a:prstGeom prst="ellipse">
              <a:avLst/>
            </a:prstGeom>
            <a:solidFill>
              <a:srgbClr val="333333"/>
            </a:solidFill>
            <a:ln w="9525">
              <a:noFill/>
              <a:round/>
            </a:ln>
          </p:spPr>
          <p:txBody>
            <a:bodyPr wrap="none" anchor="ctr"/>
            <a:lstStyle/>
            <a:p>
              <a:pPr algn="ctr"/>
              <a:endParaRPr lang="en-US" altLang="zh-CN"/>
            </a:p>
          </p:txBody>
        </p:sp>
        <p:sp>
          <p:nvSpPr>
            <p:cNvPr id="9298" name="Freeform 211"/>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w="9525">
              <a:noFill/>
              <a:round/>
            </a:ln>
            <a:effectLst/>
          </p:spPr>
          <p:txBody>
            <a:bodyPr/>
            <a:lstStyle/>
            <a:p>
              <a:endParaRPr lang="zh-CN" altLang="en-US"/>
            </a:p>
          </p:txBody>
        </p:sp>
        <p:sp>
          <p:nvSpPr>
            <p:cNvPr id="9299"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p>
              <a:pPr algn="ctr"/>
              <a:endParaRPr lang="en-US" altLang="zh-CN"/>
            </a:p>
          </p:txBody>
        </p:sp>
        <p:sp>
          <p:nvSpPr>
            <p:cNvPr id="9300"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pPr algn="ctr"/>
              <a:endParaRPr lang="en-US" altLang="zh-CN"/>
            </a:p>
          </p:txBody>
        </p:sp>
        <p:sp>
          <p:nvSpPr>
            <p:cNvPr id="9301" name="Oval 214"/>
            <p:cNvSpPr>
              <a:spLocks noChangeArrowheads="1"/>
            </p:cNvSpPr>
            <p:nvPr/>
          </p:nvSpPr>
          <p:spPr bwMode="auto">
            <a:xfrm>
              <a:off x="4310" y="2382"/>
              <a:ext cx="158" cy="146"/>
            </a:xfrm>
            <a:prstGeom prst="ellipse">
              <a:avLst/>
            </a:prstGeom>
            <a:solidFill>
              <a:srgbClr val="33CC33"/>
            </a:solidFill>
            <a:ln w="9525">
              <a:noFill/>
              <a:round/>
            </a:ln>
          </p:spPr>
          <p:txBody>
            <a:bodyPr wrap="none" anchor="ctr"/>
            <a:lstStyle/>
            <a:p>
              <a:pPr algn="ctr"/>
              <a:endParaRPr lang="en-US" altLang="zh-CN"/>
            </a:p>
          </p:txBody>
        </p:sp>
        <p:sp>
          <p:nvSpPr>
            <p:cNvPr id="9302" name="Oval 215"/>
            <p:cNvSpPr>
              <a:spLocks noChangeArrowheads="1"/>
            </p:cNvSpPr>
            <p:nvPr/>
          </p:nvSpPr>
          <p:spPr bwMode="auto">
            <a:xfrm>
              <a:off x="4487" y="2382"/>
              <a:ext cx="158" cy="146"/>
            </a:xfrm>
            <a:prstGeom prst="ellipse">
              <a:avLst/>
            </a:prstGeom>
            <a:solidFill>
              <a:srgbClr val="FF0000"/>
            </a:solidFill>
            <a:ln w="9525">
              <a:noFill/>
              <a:round/>
            </a:ln>
          </p:spPr>
          <p:txBody>
            <a:bodyPr wrap="none" anchor="ctr"/>
            <a:lstStyle/>
            <a:p>
              <a:pPr algn="ctr" eaLnBrk="1" hangingPunct="1"/>
              <a:endParaRPr lang="en-US" altLang="zh-CN" dirty="0">
                <a:solidFill>
                  <a:srgbClr val="FF0000"/>
                </a:solidFill>
                <a:latin typeface="Arial" panose="020B0604020202020204" pitchFamily="34" charset="0"/>
                <a:cs typeface="Arial" panose="020B0604020202020204" pitchFamily="34" charset="0"/>
              </a:endParaRPr>
            </a:p>
          </p:txBody>
        </p:sp>
        <p:sp>
          <p:nvSpPr>
            <p:cNvPr id="9303" name="Oval 216"/>
            <p:cNvSpPr>
              <a:spLocks noChangeArrowheads="1"/>
            </p:cNvSpPr>
            <p:nvPr/>
          </p:nvSpPr>
          <p:spPr bwMode="auto">
            <a:xfrm>
              <a:off x="4663" y="2382"/>
              <a:ext cx="158" cy="140"/>
            </a:xfrm>
            <a:prstGeom prst="ellipse">
              <a:avLst/>
            </a:prstGeom>
            <a:solidFill>
              <a:srgbClr val="33CC33"/>
            </a:solidFill>
            <a:ln w="9525">
              <a:noFill/>
              <a:round/>
            </a:ln>
          </p:spPr>
          <p:txBody>
            <a:bodyPr wrap="none" anchor="ctr"/>
            <a:lstStyle/>
            <a:p>
              <a:pPr algn="ctr"/>
              <a:endParaRPr lang="en-US" altLang="zh-CN"/>
            </a:p>
          </p:txBody>
        </p:sp>
        <p:sp>
          <p:nvSpPr>
            <p:cNvPr id="9304"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ln>
          </p:spPr>
          <p:txBody>
            <a:bodyPr wrap="none" anchor="ctr"/>
            <a:lstStyle/>
            <a:p>
              <a:pPr algn="ctr"/>
              <a:endParaRPr lang="en-US" altLang="zh-CN"/>
            </a:p>
          </p:txBody>
        </p:sp>
      </p:grpSp>
      <p:sp>
        <p:nvSpPr>
          <p:cNvPr id="9244" name="Freeform 142"/>
          <p:cNvSpPr/>
          <p:nvPr/>
        </p:nvSpPr>
        <p:spPr bwMode="auto">
          <a:xfrm>
            <a:off x="1852215" y="4006692"/>
            <a:ext cx="1956700" cy="1886524"/>
          </a:xfrm>
          <a:custGeom>
            <a:avLst/>
            <a:gdLst>
              <a:gd name="T0" fmla="*/ 0 w 1236"/>
              <a:gd name="T1" fmla="*/ 2147483647 h 1195"/>
              <a:gd name="T2" fmla="*/ 2147483647 w 1236"/>
              <a:gd name="T3" fmla="*/ 2147483647 h 1195"/>
              <a:gd name="T4" fmla="*/ 2147483647 w 1236"/>
              <a:gd name="T5" fmla="*/ 2147483647 h 1195"/>
              <a:gd name="T6" fmla="*/ 2147483647 w 1236"/>
              <a:gd name="T7" fmla="*/ 2147483647 h 1195"/>
              <a:gd name="T8" fmla="*/ 2147483647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p:spPr>
        <p:txBody>
          <a:bodyPr wrap="none" lIns="91074" tIns="45537" rIns="91074" bIns="45537"/>
          <a:lstStyle/>
          <a:p>
            <a:endParaRPr lang="zh-CN" altLang="en-US"/>
          </a:p>
        </p:txBody>
      </p:sp>
      <p:sp>
        <p:nvSpPr>
          <p:cNvPr id="9243" name="Freeform 141"/>
          <p:cNvSpPr/>
          <p:nvPr/>
        </p:nvSpPr>
        <p:spPr bwMode="auto">
          <a:xfrm>
            <a:off x="1788892" y="3981432"/>
            <a:ext cx="2154586" cy="1978087"/>
          </a:xfrm>
          <a:custGeom>
            <a:avLst/>
            <a:gdLst>
              <a:gd name="T0" fmla="*/ 0 w 1361"/>
              <a:gd name="T1" fmla="*/ 2147483647 h 1253"/>
              <a:gd name="T2" fmla="*/ 2147483647 w 1361"/>
              <a:gd name="T3" fmla="*/ 2147483647 h 1253"/>
              <a:gd name="T4" fmla="*/ 2147483647 w 1361"/>
              <a:gd name="T5" fmla="*/ 2147483647 h 1253"/>
              <a:gd name="T6" fmla="*/ 2147483647 w 1361"/>
              <a:gd name="T7" fmla="*/ 2147483647 h 1253"/>
              <a:gd name="T8" fmla="*/ 2147483647 w 1361"/>
              <a:gd name="T9" fmla="*/ 2147483647 h 1253"/>
              <a:gd name="T10" fmla="*/ 2147483647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p:spPr>
        <p:txBody>
          <a:bodyPr wrap="none" lIns="91074" tIns="45537" rIns="91074" bIns="45537"/>
          <a:lstStyle/>
          <a:p>
            <a:endParaRPr lang="zh-CN" altLang="en-US"/>
          </a:p>
        </p:txBody>
      </p:sp>
      <p:sp>
        <p:nvSpPr>
          <p:cNvPr id="132" name="灯片编号占位符 131"/>
          <p:cNvSpPr>
            <a:spLocks noGrp="1"/>
          </p:cNvSpPr>
          <p:nvPr>
            <p:ph type="sldNum" sz="quarter" idx="12"/>
          </p:nvPr>
        </p:nvSpPr>
        <p:spPr/>
        <p:txBody>
          <a:bodyPr/>
          <a:lstStyle/>
          <a:p>
            <a:fld id="{B6F15528-21DE-4FAA-801E-634DDDAF4B2B}" type="slidenum">
              <a:rPr lang="en-US" smtClean="0"/>
              <a:t>10</a:t>
            </a:fld>
            <a:endParaRPr lang="en-US"/>
          </a:p>
        </p:txBody>
      </p:sp>
      <p:sp>
        <p:nvSpPr>
          <p:cNvPr id="133" name="页脚占位符 132"/>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977900"/>
            <a:ext cx="6908800" cy="37338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393700" y="4927600"/>
            <a:ext cx="8160888" cy="1238801"/>
          </a:xfrm>
          <a:prstGeom prst="rect">
            <a:avLst/>
          </a:prstGeom>
          <a:noFill/>
        </p:spPr>
        <p:txBody>
          <a:bodyPr wrap="none" lIns="0" tIns="0" rIns="0" rtlCol="0">
            <a:spAutoFit/>
          </a:bodyPr>
          <a:lstStyle/>
          <a:p>
            <a:pPr defTabSz="-635">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当拥塞窗口</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增长到慢开始门限值</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a:t>
            </a:r>
          </a:p>
          <a:p>
            <a:pPr defTabSz="-635">
              <a:lnSpc>
                <a:spcPts val="33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（即当</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时），就改为执行拥塞避免算法，</a:t>
            </a:r>
          </a:p>
          <a:p>
            <a:pPr defTabSz="-635">
              <a:lnSpc>
                <a:spcPts val="31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拥塞窗口按线性规律增长。</a:t>
            </a:r>
          </a:p>
        </p:txBody>
      </p:sp>
      <p:sp>
        <p:nvSpPr>
          <p:cNvPr id="5" name="TextBox 1"/>
          <p:cNvSpPr txBox="1"/>
          <p:nvPr/>
        </p:nvSpPr>
        <p:spPr>
          <a:xfrm>
            <a:off x="7924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6" name="TextBox 1"/>
          <p:cNvSpPr txBox="1"/>
          <p:nvPr/>
        </p:nvSpPr>
        <p:spPr>
          <a:xfrm>
            <a:off x="5511800" y="1968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7" name="TextBox 1"/>
          <p:cNvSpPr txBox="1"/>
          <p:nvPr/>
        </p:nvSpPr>
        <p:spPr>
          <a:xfrm>
            <a:off x="27178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8" name="TextBox 1"/>
          <p:cNvSpPr txBox="1"/>
          <p:nvPr/>
        </p:nvSpPr>
        <p:spPr>
          <a:xfrm>
            <a:off x="32385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9" name="TextBox 1"/>
          <p:cNvSpPr txBox="1"/>
          <p:nvPr/>
        </p:nvSpPr>
        <p:spPr>
          <a:xfrm>
            <a:off x="58039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10" name="TextBox 1"/>
          <p:cNvSpPr txBox="1"/>
          <p:nvPr/>
        </p:nvSpPr>
        <p:spPr>
          <a:xfrm>
            <a:off x="63373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1" name="TextBox 1"/>
          <p:cNvSpPr txBox="1"/>
          <p:nvPr/>
        </p:nvSpPr>
        <p:spPr>
          <a:xfrm>
            <a:off x="22352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33528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3" name="TextBox 1"/>
          <p:cNvSpPr txBox="1"/>
          <p:nvPr/>
        </p:nvSpPr>
        <p:spPr>
          <a:xfrm>
            <a:off x="2057400" y="29845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4" name="TextBox 1"/>
          <p:cNvSpPr txBox="1"/>
          <p:nvPr/>
        </p:nvSpPr>
        <p:spPr>
          <a:xfrm>
            <a:off x="37719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5" name="TextBox 1"/>
          <p:cNvSpPr txBox="1"/>
          <p:nvPr/>
        </p:nvSpPr>
        <p:spPr>
          <a:xfrm>
            <a:off x="43053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6" name="TextBox 1"/>
          <p:cNvSpPr txBox="1"/>
          <p:nvPr/>
        </p:nvSpPr>
        <p:spPr>
          <a:xfrm>
            <a:off x="4749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7" name="TextBox 1"/>
          <p:cNvSpPr txBox="1"/>
          <p:nvPr/>
        </p:nvSpPr>
        <p:spPr>
          <a:xfrm>
            <a:off x="53086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8" name="TextBox 1"/>
          <p:cNvSpPr txBox="1"/>
          <p:nvPr/>
        </p:nvSpPr>
        <p:spPr>
          <a:xfrm>
            <a:off x="68961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9" name="TextBox 1"/>
          <p:cNvSpPr txBox="1"/>
          <p:nvPr/>
        </p:nvSpPr>
        <p:spPr>
          <a:xfrm>
            <a:off x="7416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20" name="TextBox 1"/>
          <p:cNvSpPr txBox="1"/>
          <p:nvPr/>
        </p:nvSpPr>
        <p:spPr>
          <a:xfrm>
            <a:off x="1282700" y="9398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1" name="TextBox 1"/>
          <p:cNvSpPr txBox="1"/>
          <p:nvPr/>
        </p:nvSpPr>
        <p:spPr>
          <a:xfrm>
            <a:off x="254000" y="25273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2" name="TextBox 1"/>
          <p:cNvSpPr txBox="1"/>
          <p:nvPr/>
        </p:nvSpPr>
        <p:spPr>
          <a:xfrm>
            <a:off x="5778500" y="1079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3" name="TextBox 1"/>
          <p:cNvSpPr txBox="1"/>
          <p:nvPr/>
        </p:nvSpPr>
        <p:spPr>
          <a:xfrm>
            <a:off x="3594100" y="32893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4" name="TextBox 1"/>
          <p:cNvSpPr txBox="1"/>
          <p:nvPr/>
        </p:nvSpPr>
        <p:spPr>
          <a:xfrm>
            <a:off x="88900" y="1854200"/>
            <a:ext cx="2064668" cy="610424"/>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0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5" name="TextBox 1"/>
          <p:cNvSpPr txBox="1"/>
          <p:nvPr/>
        </p:nvSpPr>
        <p:spPr>
          <a:xfrm>
            <a:off x="850900" y="3429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2476500" y="4318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5867400" y="4343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8" name="TextBox 1"/>
          <p:cNvSpPr txBox="1"/>
          <p:nvPr/>
        </p:nvSpPr>
        <p:spPr>
          <a:xfrm>
            <a:off x="3771900" y="10414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9" name="TextBox 1"/>
          <p:cNvSpPr txBox="1"/>
          <p:nvPr/>
        </p:nvSpPr>
        <p:spPr>
          <a:xfrm>
            <a:off x="7010400" y="1435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30" name="TextBox 1"/>
          <p:cNvSpPr txBox="1"/>
          <p:nvPr/>
        </p:nvSpPr>
        <p:spPr>
          <a:xfrm>
            <a:off x="6934200" y="17018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1" name="TextBox 1"/>
          <p:cNvSpPr txBox="1"/>
          <p:nvPr/>
        </p:nvSpPr>
        <p:spPr>
          <a:xfrm>
            <a:off x="8102600" y="35560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3" name="灯片编号占位符 32"/>
          <p:cNvSpPr>
            <a:spLocks noGrp="1"/>
          </p:cNvSpPr>
          <p:nvPr>
            <p:ph type="sldNum" sz="quarter" idx="12"/>
          </p:nvPr>
        </p:nvSpPr>
        <p:spPr/>
        <p:txBody>
          <a:bodyPr/>
          <a:lstStyle/>
          <a:p>
            <a:fld id="{B6F15528-21DE-4FAA-801E-634DDDAF4B2B}" type="slidenum">
              <a:rPr lang="en-US" smtClean="0"/>
              <a:t>100</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977900"/>
            <a:ext cx="6908800" cy="37338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7924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5" name="TextBox 1"/>
          <p:cNvSpPr txBox="1"/>
          <p:nvPr/>
        </p:nvSpPr>
        <p:spPr>
          <a:xfrm>
            <a:off x="5511800" y="1968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6" name="TextBox 1"/>
          <p:cNvSpPr txBox="1"/>
          <p:nvPr/>
        </p:nvSpPr>
        <p:spPr>
          <a:xfrm>
            <a:off x="27178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7" name="TextBox 1"/>
          <p:cNvSpPr txBox="1"/>
          <p:nvPr/>
        </p:nvSpPr>
        <p:spPr>
          <a:xfrm>
            <a:off x="32385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8" name="TextBox 1"/>
          <p:cNvSpPr txBox="1"/>
          <p:nvPr/>
        </p:nvSpPr>
        <p:spPr>
          <a:xfrm>
            <a:off x="58039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9" name="TextBox 1"/>
          <p:cNvSpPr txBox="1"/>
          <p:nvPr/>
        </p:nvSpPr>
        <p:spPr>
          <a:xfrm>
            <a:off x="63373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 name="TextBox 1"/>
          <p:cNvSpPr txBox="1"/>
          <p:nvPr/>
        </p:nvSpPr>
        <p:spPr>
          <a:xfrm>
            <a:off x="22352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1" name="TextBox 1"/>
          <p:cNvSpPr txBox="1"/>
          <p:nvPr/>
        </p:nvSpPr>
        <p:spPr>
          <a:xfrm>
            <a:off x="2057400" y="33528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29845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3" name="TextBox 1"/>
          <p:cNvSpPr txBox="1"/>
          <p:nvPr/>
        </p:nvSpPr>
        <p:spPr>
          <a:xfrm>
            <a:off x="37719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4" name="TextBox 1"/>
          <p:cNvSpPr txBox="1"/>
          <p:nvPr/>
        </p:nvSpPr>
        <p:spPr>
          <a:xfrm>
            <a:off x="43053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5" name="TextBox 1"/>
          <p:cNvSpPr txBox="1"/>
          <p:nvPr/>
        </p:nvSpPr>
        <p:spPr>
          <a:xfrm>
            <a:off x="4749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6" name="TextBox 1"/>
          <p:cNvSpPr txBox="1"/>
          <p:nvPr/>
        </p:nvSpPr>
        <p:spPr>
          <a:xfrm>
            <a:off x="53086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7" name="TextBox 1"/>
          <p:cNvSpPr txBox="1"/>
          <p:nvPr/>
        </p:nvSpPr>
        <p:spPr>
          <a:xfrm>
            <a:off x="68961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8" name="TextBox 1"/>
          <p:cNvSpPr txBox="1"/>
          <p:nvPr/>
        </p:nvSpPr>
        <p:spPr>
          <a:xfrm>
            <a:off x="7416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9" name="TextBox 1"/>
          <p:cNvSpPr txBox="1"/>
          <p:nvPr/>
        </p:nvSpPr>
        <p:spPr>
          <a:xfrm>
            <a:off x="1282700" y="9398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0" name="TextBox 1"/>
          <p:cNvSpPr txBox="1"/>
          <p:nvPr/>
        </p:nvSpPr>
        <p:spPr>
          <a:xfrm>
            <a:off x="254000" y="25273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1" name="TextBox 1"/>
          <p:cNvSpPr txBox="1"/>
          <p:nvPr/>
        </p:nvSpPr>
        <p:spPr>
          <a:xfrm>
            <a:off x="5778500" y="1079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2" name="TextBox 1"/>
          <p:cNvSpPr txBox="1"/>
          <p:nvPr/>
        </p:nvSpPr>
        <p:spPr>
          <a:xfrm>
            <a:off x="3594100" y="32893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3" name="TextBox 1"/>
          <p:cNvSpPr txBox="1"/>
          <p:nvPr/>
        </p:nvSpPr>
        <p:spPr>
          <a:xfrm>
            <a:off x="88900" y="1854200"/>
            <a:ext cx="2064668" cy="610424"/>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0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4" name="TextBox 1"/>
          <p:cNvSpPr txBox="1"/>
          <p:nvPr/>
        </p:nvSpPr>
        <p:spPr>
          <a:xfrm>
            <a:off x="850900" y="3429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5" name="TextBox 1"/>
          <p:cNvSpPr txBox="1"/>
          <p:nvPr/>
        </p:nvSpPr>
        <p:spPr>
          <a:xfrm>
            <a:off x="2476500" y="4318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5867400" y="4343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3771900" y="10414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8" name="TextBox 1"/>
          <p:cNvSpPr txBox="1"/>
          <p:nvPr/>
        </p:nvSpPr>
        <p:spPr>
          <a:xfrm>
            <a:off x="7010400" y="1435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29" name="TextBox 1"/>
          <p:cNvSpPr txBox="1"/>
          <p:nvPr/>
        </p:nvSpPr>
        <p:spPr>
          <a:xfrm>
            <a:off x="6934200" y="17018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0" name="TextBox 1"/>
          <p:cNvSpPr txBox="1"/>
          <p:nvPr/>
        </p:nvSpPr>
        <p:spPr>
          <a:xfrm>
            <a:off x="8102600" y="35560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1" name="TextBox 1"/>
          <p:cNvSpPr txBox="1"/>
          <p:nvPr/>
        </p:nvSpPr>
        <p:spPr>
          <a:xfrm>
            <a:off x="393700" y="4927600"/>
            <a:ext cx="8438207" cy="815608"/>
          </a:xfrm>
          <a:prstGeom prst="rect">
            <a:avLst/>
          </a:prstGeom>
          <a:noFill/>
        </p:spPr>
        <p:txBody>
          <a:bodyPr wrap="none" lIns="0" tIns="0" rIns="0" rtlCol="0">
            <a:spAutoFit/>
          </a:bodyPr>
          <a:lstStyle/>
          <a:p>
            <a:pPr defTabSz="-635">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假定拥塞窗口的数值增长到</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a:t>
            </a:r>
            <a:r>
              <a:rPr lang="en-US" altLang="zh-CN" sz="2800" dirty="0" smtClean="0">
                <a:solidFill>
                  <a:srgbClr val="FF6500"/>
                </a:solidFill>
                <a:latin typeface="黑体" panose="02010609060101010101" pitchFamily="2" charset="-122"/>
                <a:ea typeface="黑体" panose="02010609060101010101" pitchFamily="2" charset="-122"/>
                <a:cs typeface="黑体" panose="02010609060101010101" pitchFamily="2" charset="-122"/>
              </a:rPr>
              <a:t>网络出现超时，表</a:t>
            </a:r>
          </a:p>
          <a:p>
            <a:pPr defTabSz="-635">
              <a:lnSpc>
                <a:spcPts val="3100"/>
              </a:lnSpc>
            </a:pPr>
            <a:r>
              <a:rPr lang="en-US" altLang="zh-CN" sz="2800" dirty="0" smtClean="0">
                <a:solidFill>
                  <a:srgbClr val="FF6500"/>
                </a:solidFill>
                <a:latin typeface="黑体" panose="02010609060101010101" pitchFamily="2" charset="-122"/>
                <a:ea typeface="黑体" panose="02010609060101010101" pitchFamily="2" charset="-122"/>
                <a:cs typeface="黑体" panose="02010609060101010101" pitchFamily="2" charset="-122"/>
              </a:rPr>
              <a:t>明网络拥塞了。</a:t>
            </a:r>
          </a:p>
        </p:txBody>
      </p:sp>
      <p:sp>
        <p:nvSpPr>
          <p:cNvPr id="33" name="灯片编号占位符 32"/>
          <p:cNvSpPr>
            <a:spLocks noGrp="1"/>
          </p:cNvSpPr>
          <p:nvPr>
            <p:ph type="sldNum" sz="quarter" idx="12"/>
          </p:nvPr>
        </p:nvSpPr>
        <p:spPr/>
        <p:txBody>
          <a:bodyPr/>
          <a:lstStyle/>
          <a:p>
            <a:fld id="{B6F15528-21DE-4FAA-801E-634DDDAF4B2B}" type="slidenum">
              <a:rPr lang="en-US" smtClean="0"/>
              <a:t>101</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977900"/>
            <a:ext cx="6908800" cy="3733800"/>
          </a:xfrm>
          <a:prstGeom prst="rect">
            <a:avLst/>
          </a:prstGeom>
          <a:noFill/>
        </p:spPr>
      </p:pic>
      <p:sp>
        <p:nvSpPr>
          <p:cNvPr id="2" name="TextBox 1"/>
          <p:cNvSpPr txBox="1"/>
          <p:nvPr/>
        </p:nvSpPr>
        <p:spPr>
          <a:xfrm>
            <a:off x="16510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7924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5" name="TextBox 1"/>
          <p:cNvSpPr txBox="1"/>
          <p:nvPr/>
        </p:nvSpPr>
        <p:spPr>
          <a:xfrm>
            <a:off x="5511800" y="1968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6" name="TextBox 1"/>
          <p:cNvSpPr txBox="1"/>
          <p:nvPr/>
        </p:nvSpPr>
        <p:spPr>
          <a:xfrm>
            <a:off x="27178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7" name="TextBox 1"/>
          <p:cNvSpPr txBox="1"/>
          <p:nvPr/>
        </p:nvSpPr>
        <p:spPr>
          <a:xfrm>
            <a:off x="32385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8" name="TextBox 1"/>
          <p:cNvSpPr txBox="1"/>
          <p:nvPr/>
        </p:nvSpPr>
        <p:spPr>
          <a:xfrm>
            <a:off x="58039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9" name="TextBox 1"/>
          <p:cNvSpPr txBox="1"/>
          <p:nvPr/>
        </p:nvSpPr>
        <p:spPr>
          <a:xfrm>
            <a:off x="63373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 name="TextBox 1"/>
          <p:cNvSpPr txBox="1"/>
          <p:nvPr/>
        </p:nvSpPr>
        <p:spPr>
          <a:xfrm>
            <a:off x="22352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1" name="TextBox 1"/>
          <p:cNvSpPr txBox="1"/>
          <p:nvPr/>
        </p:nvSpPr>
        <p:spPr>
          <a:xfrm>
            <a:off x="2057400" y="33528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29845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3" name="TextBox 1"/>
          <p:cNvSpPr txBox="1"/>
          <p:nvPr/>
        </p:nvSpPr>
        <p:spPr>
          <a:xfrm>
            <a:off x="37719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4" name="TextBox 1"/>
          <p:cNvSpPr txBox="1"/>
          <p:nvPr/>
        </p:nvSpPr>
        <p:spPr>
          <a:xfrm>
            <a:off x="43053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5" name="TextBox 1"/>
          <p:cNvSpPr txBox="1"/>
          <p:nvPr/>
        </p:nvSpPr>
        <p:spPr>
          <a:xfrm>
            <a:off x="4749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6" name="TextBox 1"/>
          <p:cNvSpPr txBox="1"/>
          <p:nvPr/>
        </p:nvSpPr>
        <p:spPr>
          <a:xfrm>
            <a:off x="53086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7" name="TextBox 1"/>
          <p:cNvSpPr txBox="1"/>
          <p:nvPr/>
        </p:nvSpPr>
        <p:spPr>
          <a:xfrm>
            <a:off x="68961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8" name="TextBox 1"/>
          <p:cNvSpPr txBox="1"/>
          <p:nvPr/>
        </p:nvSpPr>
        <p:spPr>
          <a:xfrm>
            <a:off x="7416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9" name="TextBox 1"/>
          <p:cNvSpPr txBox="1"/>
          <p:nvPr/>
        </p:nvSpPr>
        <p:spPr>
          <a:xfrm>
            <a:off x="1282700" y="9398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0" name="TextBox 1"/>
          <p:cNvSpPr txBox="1"/>
          <p:nvPr/>
        </p:nvSpPr>
        <p:spPr>
          <a:xfrm>
            <a:off x="254000" y="25273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1" name="TextBox 1"/>
          <p:cNvSpPr txBox="1"/>
          <p:nvPr/>
        </p:nvSpPr>
        <p:spPr>
          <a:xfrm>
            <a:off x="5778500" y="1079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2" name="TextBox 1"/>
          <p:cNvSpPr txBox="1"/>
          <p:nvPr/>
        </p:nvSpPr>
        <p:spPr>
          <a:xfrm>
            <a:off x="3594100" y="32893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3" name="TextBox 1"/>
          <p:cNvSpPr txBox="1"/>
          <p:nvPr/>
        </p:nvSpPr>
        <p:spPr>
          <a:xfrm>
            <a:off x="88900" y="1854200"/>
            <a:ext cx="2064668" cy="610424"/>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0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4" name="TextBox 1"/>
          <p:cNvSpPr txBox="1"/>
          <p:nvPr/>
        </p:nvSpPr>
        <p:spPr>
          <a:xfrm>
            <a:off x="850900" y="3429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5" name="TextBox 1"/>
          <p:cNvSpPr txBox="1"/>
          <p:nvPr/>
        </p:nvSpPr>
        <p:spPr>
          <a:xfrm>
            <a:off x="2476500" y="4318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5867400" y="4343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3771900" y="10414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8" name="TextBox 1"/>
          <p:cNvSpPr txBox="1"/>
          <p:nvPr/>
        </p:nvSpPr>
        <p:spPr>
          <a:xfrm>
            <a:off x="7010400" y="1435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29" name="TextBox 1"/>
          <p:cNvSpPr txBox="1"/>
          <p:nvPr/>
        </p:nvSpPr>
        <p:spPr>
          <a:xfrm>
            <a:off x="6934200" y="17018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0" name="TextBox 1"/>
          <p:cNvSpPr txBox="1"/>
          <p:nvPr/>
        </p:nvSpPr>
        <p:spPr>
          <a:xfrm>
            <a:off x="8102600" y="35560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1" name="TextBox 1"/>
          <p:cNvSpPr txBox="1"/>
          <p:nvPr/>
        </p:nvSpPr>
        <p:spPr>
          <a:xfrm>
            <a:off x="393700" y="4991100"/>
            <a:ext cx="8168903" cy="1238801"/>
          </a:xfrm>
          <a:prstGeom prst="rect">
            <a:avLst/>
          </a:prstGeom>
          <a:noFill/>
        </p:spPr>
        <p:txBody>
          <a:bodyPr wrap="none" lIns="0" tIns="0" rIns="0" rtlCol="0">
            <a:spAutoFit/>
          </a:bodyPr>
          <a:lstStyle/>
          <a:p>
            <a:pPr defTabSz="-635">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更新后的</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值变为</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12</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（即发送窗口数值</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p>
          <a:p>
            <a:pPr defTabSz="-635">
              <a:lnSpc>
                <a:spcPts val="33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一半），拥塞窗口再重新设置为</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，并执行慢开始算</a:t>
            </a:r>
          </a:p>
          <a:p>
            <a:pPr defTabSz="-635">
              <a:lnSpc>
                <a:spcPts val="31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法。</a:t>
            </a:r>
          </a:p>
        </p:txBody>
      </p:sp>
      <p:sp>
        <p:nvSpPr>
          <p:cNvPr id="33" name="灯片编号占位符 32"/>
          <p:cNvSpPr>
            <a:spLocks noGrp="1"/>
          </p:cNvSpPr>
          <p:nvPr>
            <p:ph type="sldNum" sz="quarter" idx="12"/>
          </p:nvPr>
        </p:nvSpPr>
        <p:spPr/>
        <p:txBody>
          <a:bodyPr/>
          <a:lstStyle/>
          <a:p>
            <a:fld id="{B6F15528-21DE-4FAA-801E-634DDDAF4B2B}" type="slidenum">
              <a:rPr lang="en-US" smtClean="0"/>
              <a:t>102</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977900"/>
            <a:ext cx="6908800" cy="37338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7924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5" name="TextBox 1"/>
          <p:cNvSpPr txBox="1"/>
          <p:nvPr/>
        </p:nvSpPr>
        <p:spPr>
          <a:xfrm>
            <a:off x="5511800" y="1968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6" name="TextBox 1"/>
          <p:cNvSpPr txBox="1"/>
          <p:nvPr/>
        </p:nvSpPr>
        <p:spPr>
          <a:xfrm>
            <a:off x="27178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7" name="TextBox 1"/>
          <p:cNvSpPr txBox="1"/>
          <p:nvPr/>
        </p:nvSpPr>
        <p:spPr>
          <a:xfrm>
            <a:off x="32385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8" name="TextBox 1"/>
          <p:cNvSpPr txBox="1"/>
          <p:nvPr/>
        </p:nvSpPr>
        <p:spPr>
          <a:xfrm>
            <a:off x="58039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9" name="TextBox 1"/>
          <p:cNvSpPr txBox="1"/>
          <p:nvPr/>
        </p:nvSpPr>
        <p:spPr>
          <a:xfrm>
            <a:off x="63373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 name="TextBox 1"/>
          <p:cNvSpPr txBox="1"/>
          <p:nvPr/>
        </p:nvSpPr>
        <p:spPr>
          <a:xfrm>
            <a:off x="22352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1" name="TextBox 1"/>
          <p:cNvSpPr txBox="1"/>
          <p:nvPr/>
        </p:nvSpPr>
        <p:spPr>
          <a:xfrm>
            <a:off x="2057400" y="33528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29845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3" name="TextBox 1"/>
          <p:cNvSpPr txBox="1"/>
          <p:nvPr/>
        </p:nvSpPr>
        <p:spPr>
          <a:xfrm>
            <a:off x="37719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4" name="TextBox 1"/>
          <p:cNvSpPr txBox="1"/>
          <p:nvPr/>
        </p:nvSpPr>
        <p:spPr>
          <a:xfrm>
            <a:off x="43053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5" name="TextBox 1"/>
          <p:cNvSpPr txBox="1"/>
          <p:nvPr/>
        </p:nvSpPr>
        <p:spPr>
          <a:xfrm>
            <a:off x="4749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6" name="TextBox 1"/>
          <p:cNvSpPr txBox="1"/>
          <p:nvPr/>
        </p:nvSpPr>
        <p:spPr>
          <a:xfrm>
            <a:off x="53086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7" name="TextBox 1"/>
          <p:cNvSpPr txBox="1"/>
          <p:nvPr/>
        </p:nvSpPr>
        <p:spPr>
          <a:xfrm>
            <a:off x="68961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8" name="TextBox 1"/>
          <p:cNvSpPr txBox="1"/>
          <p:nvPr/>
        </p:nvSpPr>
        <p:spPr>
          <a:xfrm>
            <a:off x="7416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9" name="TextBox 1"/>
          <p:cNvSpPr txBox="1"/>
          <p:nvPr/>
        </p:nvSpPr>
        <p:spPr>
          <a:xfrm>
            <a:off x="1282700" y="9398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0" name="TextBox 1"/>
          <p:cNvSpPr txBox="1"/>
          <p:nvPr/>
        </p:nvSpPr>
        <p:spPr>
          <a:xfrm>
            <a:off x="254000" y="25273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1" name="TextBox 1"/>
          <p:cNvSpPr txBox="1"/>
          <p:nvPr/>
        </p:nvSpPr>
        <p:spPr>
          <a:xfrm>
            <a:off x="5778500" y="1079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2" name="TextBox 1"/>
          <p:cNvSpPr txBox="1"/>
          <p:nvPr/>
        </p:nvSpPr>
        <p:spPr>
          <a:xfrm>
            <a:off x="3594100" y="32893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3" name="TextBox 1"/>
          <p:cNvSpPr txBox="1"/>
          <p:nvPr/>
        </p:nvSpPr>
        <p:spPr>
          <a:xfrm>
            <a:off x="88900" y="1854200"/>
            <a:ext cx="2064668" cy="610424"/>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0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4" name="TextBox 1"/>
          <p:cNvSpPr txBox="1"/>
          <p:nvPr/>
        </p:nvSpPr>
        <p:spPr>
          <a:xfrm>
            <a:off x="850900" y="3429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5" name="TextBox 1"/>
          <p:cNvSpPr txBox="1"/>
          <p:nvPr/>
        </p:nvSpPr>
        <p:spPr>
          <a:xfrm>
            <a:off x="2476500" y="4318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5867400" y="4343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3771900" y="10414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8" name="TextBox 1"/>
          <p:cNvSpPr txBox="1"/>
          <p:nvPr/>
        </p:nvSpPr>
        <p:spPr>
          <a:xfrm>
            <a:off x="7010400" y="1435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29" name="TextBox 1"/>
          <p:cNvSpPr txBox="1"/>
          <p:nvPr/>
        </p:nvSpPr>
        <p:spPr>
          <a:xfrm>
            <a:off x="6934200" y="17018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0" name="TextBox 1"/>
          <p:cNvSpPr txBox="1"/>
          <p:nvPr/>
        </p:nvSpPr>
        <p:spPr>
          <a:xfrm>
            <a:off x="8102600" y="35560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1" name="TextBox 1"/>
          <p:cNvSpPr txBox="1"/>
          <p:nvPr/>
        </p:nvSpPr>
        <p:spPr>
          <a:xfrm>
            <a:off x="546100" y="4991100"/>
            <a:ext cx="7899598" cy="1264449"/>
          </a:xfrm>
          <a:prstGeom prst="rect">
            <a:avLst/>
          </a:prstGeom>
          <a:noFill/>
        </p:spPr>
        <p:txBody>
          <a:bodyPr wrap="none" lIns="0" tIns="0" rIns="0" rtlCol="0">
            <a:spAutoFit/>
          </a:bodyPr>
          <a:lstStyle/>
          <a:p>
            <a:pPr defTabSz="-635">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当</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12</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时改为执行拥塞避免算法，拥塞窗口</a:t>
            </a:r>
          </a:p>
          <a:p>
            <a:pPr defTabSz="-635">
              <a:lnSpc>
                <a:spcPts val="33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按按线性规律增长，每经过一个往返时延就增加一</a:t>
            </a:r>
          </a:p>
          <a:p>
            <a:pPr defTabSz="-635">
              <a:lnSpc>
                <a:spcPts val="33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MSS</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的大小。</a:t>
            </a:r>
          </a:p>
        </p:txBody>
      </p:sp>
      <p:sp>
        <p:nvSpPr>
          <p:cNvPr id="33" name="灯片编号占位符 32"/>
          <p:cNvSpPr>
            <a:spLocks noGrp="1"/>
          </p:cNvSpPr>
          <p:nvPr>
            <p:ph type="sldNum" sz="quarter" idx="12"/>
          </p:nvPr>
        </p:nvSpPr>
        <p:spPr/>
        <p:txBody>
          <a:bodyPr/>
          <a:lstStyle/>
          <a:p>
            <a:fld id="{B6F15528-21DE-4FAA-801E-634DDDAF4B2B}" type="slidenum">
              <a:rPr lang="en-US" smtClean="0"/>
              <a:t>103</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749300" y="895350"/>
            <a:ext cx="6830396" cy="624723"/>
          </a:xfrm>
          <a:prstGeom prst="rect">
            <a:avLst/>
          </a:prstGeom>
          <a:noFill/>
        </p:spPr>
        <p:txBody>
          <a:bodyPr wrap="none" lIns="0" tIns="0" rIns="0" rtlCol="0">
            <a:spAutoFit/>
          </a:bodyPr>
          <a:lstStyle/>
          <a:p>
            <a:pPr defTabSz="-635">
              <a:lnSpc>
                <a:spcPts val="5000"/>
              </a:lnSpc>
            </a:pPr>
            <a:r>
              <a:rPr lang="en-US" altLang="zh-CN" sz="32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乘法减小</a:t>
            </a:r>
            <a:r>
              <a:rPr lang="en-US" altLang="zh-CN" sz="3200" b="1" dirty="0" smtClean="0">
                <a:solidFill>
                  <a:srgbClr val="0000FF"/>
                </a:solidFill>
                <a:latin typeface="微软雅黑" panose="020B0503020204020204" pitchFamily="34" charset="-122"/>
                <a:ea typeface="微软雅黑" panose="020B0503020204020204" pitchFamily="34" charset="-122"/>
                <a:cs typeface="Comic Sans MS" panose="030F0702030302020204" pitchFamily="66" charset="0"/>
              </a:rPr>
              <a:t>(</a:t>
            </a:r>
            <a:r>
              <a:rPr lang="en-US" altLang="zh-CN" sz="3200" b="1"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multiplicative</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decrease</a:t>
            </a:r>
            <a:r>
              <a:rPr lang="en-US" altLang="zh-CN" sz="3200" b="1" dirty="0" smtClean="0">
                <a:solidFill>
                  <a:srgbClr val="0000FF"/>
                </a:solidFill>
                <a:latin typeface="微软雅黑" panose="020B0503020204020204" pitchFamily="34" charset="-122"/>
                <a:ea typeface="微软雅黑" panose="020B0503020204020204" pitchFamily="34" charset="-122"/>
                <a:cs typeface="Comic Sans MS" panose="030F0702030302020204" pitchFamily="66" charset="0"/>
              </a:rPr>
              <a:t>)</a:t>
            </a:r>
          </a:p>
        </p:txBody>
      </p:sp>
      <p:sp>
        <p:nvSpPr>
          <p:cNvPr id="3" name="TextBox 1"/>
          <p:cNvSpPr txBox="1"/>
          <p:nvPr/>
        </p:nvSpPr>
        <p:spPr>
          <a:xfrm>
            <a:off x="673100" y="1927414"/>
            <a:ext cx="7874000" cy="2015936"/>
          </a:xfrm>
          <a:prstGeom prst="rect">
            <a:avLst/>
          </a:prstGeom>
          <a:noFill/>
        </p:spPr>
        <p:txBody>
          <a:bodyPr wrap="square" lIns="0" tIns="0" rIns="0" rtlCol="0">
            <a:spAutoFit/>
          </a:bodyPr>
          <a:lstStyle/>
          <a:p>
            <a:pPr defTabSz="-635"/>
            <a:r>
              <a:rPr lang="en-US" altLang="zh-CN" sz="3200" dirty="0" smtClean="0">
                <a:latin typeface="Times New Roman" panose="02020603050405020304" pitchFamily="18" charset="0"/>
                <a:ea typeface="黑体" panose="02010609060101010101" pitchFamily="2" charset="-122"/>
                <a:cs typeface="Comic Sans MS" panose="030F0702030302020204" pitchFamily="66"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乘法减小“是指不论在慢开始阶段还是拥塞避免阶段，只要出现一次超时（</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即出现一次网络拥塞</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就把慢开始门限值ssthresh</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设置为当前的</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发送</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窗口值乘以0.5</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。当网络频繁出现拥塞时，ssthresh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值就下降得很快，</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以大大减少注入到网络中的分组数</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灯片编号占位符 8"/>
          <p:cNvSpPr>
            <a:spLocks noGrp="1"/>
          </p:cNvSpPr>
          <p:nvPr>
            <p:ph type="sldNum" sz="quarter" idx="12"/>
          </p:nvPr>
        </p:nvSpPr>
        <p:spPr/>
        <p:txBody>
          <a:bodyPr/>
          <a:lstStyle/>
          <a:p>
            <a:fld id="{B6F15528-21DE-4FAA-801E-634DDDAF4B2B}" type="slidenum">
              <a:rPr lang="en-US" smtClean="0"/>
              <a:t>104</a:t>
            </a:fld>
            <a:endParaRPr lang="en-US"/>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901700" y="755937"/>
            <a:ext cx="5562420" cy="672813"/>
          </a:xfrm>
          <a:prstGeom prst="rect">
            <a:avLst/>
          </a:prstGeom>
          <a:noFill/>
        </p:spPr>
        <p:txBody>
          <a:bodyPr wrap="none" lIns="0" tIns="0" rIns="0" rtlCol="0">
            <a:spAutoFit/>
          </a:bodyPr>
          <a:lstStyle/>
          <a:p>
            <a:pPr defTabSz="-635">
              <a:lnSpc>
                <a:spcPts val="5500"/>
              </a:lnSpc>
            </a:pPr>
            <a:r>
              <a:rPr lang="en-US" altLang="zh-CN" sz="3200"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加法增大</a:t>
            </a:r>
            <a:r>
              <a:rPr lang="en-US" altLang="zh-CN" sz="3200" b="1" dirty="0" smtClean="0">
                <a:solidFill>
                  <a:srgbClr val="0000FF"/>
                </a:solidFill>
                <a:latin typeface="微软雅黑" panose="020B0503020204020204" pitchFamily="34" charset="-122"/>
                <a:ea typeface="微软雅黑" panose="020B0503020204020204" pitchFamily="34" charset="-122"/>
                <a:cs typeface="Comic Sans MS" panose="030F0702030302020204" pitchFamily="66" charset="0"/>
              </a:rPr>
              <a:t>(additive</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dirty="0" smtClean="0">
                <a:solidFill>
                  <a:srgbClr val="0000FF"/>
                </a:solidFill>
                <a:latin typeface="微软雅黑" panose="020B0503020204020204" pitchFamily="34" charset="-122"/>
                <a:ea typeface="微软雅黑" panose="020B0503020204020204" pitchFamily="34" charset="-122"/>
                <a:cs typeface="Comic Sans MS" panose="030F0702030302020204" pitchFamily="66" charset="0"/>
              </a:rPr>
              <a:t>increase)</a:t>
            </a:r>
          </a:p>
        </p:txBody>
      </p:sp>
      <p:sp>
        <p:nvSpPr>
          <p:cNvPr id="3" name="TextBox 1"/>
          <p:cNvSpPr txBox="1"/>
          <p:nvPr/>
        </p:nvSpPr>
        <p:spPr>
          <a:xfrm>
            <a:off x="469901" y="2057400"/>
            <a:ext cx="8356599" cy="1646605"/>
          </a:xfrm>
          <a:prstGeom prst="rect">
            <a:avLst/>
          </a:prstGeom>
          <a:noFill/>
        </p:spPr>
        <p:txBody>
          <a:bodyPr wrap="square" lIns="0" tIns="0" rIns="0" rtlCol="0">
            <a:spAutoFit/>
          </a:bodyPr>
          <a:lstStyle/>
          <a:p>
            <a:pPr defTabSz="-635"/>
            <a:r>
              <a:rPr lang="en-US" altLang="zh-CN" sz="3200" dirty="0" smtClean="0">
                <a:latin typeface="Times New Roman" panose="02020603050405020304" pitchFamily="18" charset="0"/>
                <a:ea typeface="黑体" panose="02010609060101010101" pitchFamily="2" charset="-122"/>
                <a:cs typeface="Comic Sans MS" panose="030F0702030302020204" pitchFamily="66" charset="0"/>
              </a:rPr>
              <a:t>•</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加法增大”是指执行拥塞避免算法后，在收到对所有报文段的确认后（即经过一个往返时间</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就把拥塞窗口</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cwnd增加一个</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MSS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大小，使拥塞窗口缓慢增大，以防止网络过早出现拥塞</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B6F15528-21DE-4FAA-801E-634DDDAF4B2B}" type="slidenum">
              <a:rPr lang="en-US" smtClean="0"/>
              <a:t>105</a:t>
            </a:fld>
            <a:endParaRPr lang="en-US"/>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2806700" y="895350"/>
            <a:ext cx="2462213" cy="550920"/>
          </a:xfrm>
          <a:prstGeom prst="rect">
            <a:avLst/>
          </a:prstGeom>
          <a:noFill/>
        </p:spPr>
        <p:txBody>
          <a:bodyPr wrap="none" lIns="0" tIns="0" rIns="0" rtlCol="0">
            <a:spAutoFit/>
          </a:bodyPr>
          <a:lstStyle/>
          <a:p>
            <a:pPr defTabSz="-635">
              <a:lnSpc>
                <a:spcPts val="43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必须强调指出</a:t>
            </a:r>
          </a:p>
        </p:txBody>
      </p:sp>
      <p:sp>
        <p:nvSpPr>
          <p:cNvPr id="3" name="TextBox 1"/>
          <p:cNvSpPr txBox="1"/>
          <p:nvPr/>
        </p:nvSpPr>
        <p:spPr>
          <a:xfrm>
            <a:off x="876300" y="1962150"/>
            <a:ext cx="7391400" cy="1523494"/>
          </a:xfrm>
          <a:prstGeom prst="rect">
            <a:avLst/>
          </a:prstGeom>
          <a:noFill/>
        </p:spPr>
        <p:txBody>
          <a:bodyPr wrap="square" lIns="0" tIns="0" rIns="0" rtlCol="0">
            <a:spAutoFit/>
          </a:bodyPr>
          <a:lstStyle/>
          <a:p>
            <a:pPr defTabSz="-635"/>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拥塞避免</a:t>
            </a:r>
            <a:r>
              <a:rPr lang="en-US" altLang="zh-CN" sz="2400" b="1" dirty="0" err="1" smtClean="0">
                <a:latin typeface="微软雅黑" panose="020B0503020204020204" pitchFamily="34" charset="-122"/>
                <a:ea typeface="微软雅黑" panose="020B0503020204020204" pitchFamily="34" charset="-122"/>
                <a:cs typeface="Comic Sans MS" panose="030F0702030302020204" pitchFamily="66" charset="0"/>
              </a:rPr>
              <a:t>”</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并非指完全能够避免了拥塞。</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利用以上的措施要完全避免网络拥塞是不可能的</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66" charset="0"/>
              </a:rPr>
              <a:t> </a:t>
            </a:r>
          </a:p>
          <a:p>
            <a:pPr defTabSz="-635"/>
            <a:r>
              <a:rPr lang="en-US" altLang="zh-CN" sz="2400" b="1" dirty="0" smtClean="0">
                <a:latin typeface="微软雅黑" panose="020B0503020204020204" pitchFamily="34" charset="-122"/>
                <a:ea typeface="微软雅黑" panose="020B0503020204020204" pitchFamily="34" charset="-122"/>
                <a:cs typeface="Comic Sans MS" panose="030F0702030302020204" pitchFamily="66" charset="0"/>
              </a:rPr>
              <a:t>“</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拥塞避免</a:t>
            </a:r>
            <a:r>
              <a:rPr lang="en-US" altLang="zh-CN" sz="2400" b="1" dirty="0" err="1" smtClean="0">
                <a:latin typeface="微软雅黑" panose="020B0503020204020204" pitchFamily="34" charset="-122"/>
                <a:ea typeface="微软雅黑" panose="020B0503020204020204" pitchFamily="34" charset="-122"/>
                <a:cs typeface="Comic Sans MS" panose="030F0702030302020204" pitchFamily="66" charset="0"/>
              </a:rPr>
              <a:t>”</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是说在拥塞避免阶段把拥塞窗口控制为按线性规律增长</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，使网络比较不容易出现拥塞</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B6F15528-21DE-4FAA-801E-634DDDAF4B2B}" type="slidenum">
              <a:rPr lang="en-US" smtClean="0"/>
              <a:t>106</a:t>
            </a:fld>
            <a:endParaRPr lang="en-US"/>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3"/>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17763" name="Rectangle 2"/>
          <p:cNvSpPr>
            <a:spLocks noGrp="1" noChangeArrowheads="1"/>
          </p:cNvSpPr>
          <p:nvPr>
            <p:ph type="title"/>
          </p:nvPr>
        </p:nvSpPr>
        <p:spPr/>
        <p:txBody>
          <a:bodyPr>
            <a:normAutofit/>
          </a:bodyPr>
          <a:lstStyle/>
          <a:p>
            <a:pPr algn="ctr" eaLnBrk="1" hangingPunct="1"/>
            <a:r>
              <a:rPr lang="zh-CN" altLang="en-US" sz="3200" dirty="0" smtClean="0">
                <a:ea typeface="黑体" panose="02010609060101010101" pitchFamily="2" charset="-122"/>
              </a:rPr>
              <a:t>快重传和快恢复（</a:t>
            </a:r>
            <a:r>
              <a:rPr lang="en-US" altLang="zh-CN" sz="3200" dirty="0" smtClean="0">
                <a:ea typeface="黑体" panose="02010609060101010101" pitchFamily="2" charset="-122"/>
              </a:rPr>
              <a:t>TCP Reno</a:t>
            </a:r>
            <a:r>
              <a:rPr lang="zh-CN" altLang="en-US" sz="3200" dirty="0" smtClean="0">
                <a:ea typeface="黑体" panose="02010609060101010101" pitchFamily="2" charset="-122"/>
              </a:rPr>
              <a:t>）</a:t>
            </a:r>
          </a:p>
        </p:txBody>
      </p:sp>
      <p:sp>
        <p:nvSpPr>
          <p:cNvPr id="539651" name="Rectangle 3"/>
          <p:cNvSpPr>
            <a:spLocks noGrp="1" noChangeArrowheads="1"/>
          </p:cNvSpPr>
          <p:nvPr>
            <p:ph type="body" idx="4294967295"/>
          </p:nvPr>
        </p:nvSpPr>
        <p:spPr>
          <a:xfrm>
            <a:off x="1054100" y="2038350"/>
            <a:ext cx="7068499" cy="2204914"/>
          </a:xfrm>
        </p:spPr>
        <p:txBody>
          <a:bodyPr/>
          <a:lstStyle/>
          <a:p>
            <a:pPr algn="just" eaLnBrk="1" hangingPunct="1"/>
            <a:r>
              <a:rPr lang="zh-CN" altLang="en-US" sz="2400" dirty="0" smtClean="0">
                <a:latin typeface="微软雅黑" panose="020B0503020204020204" pitchFamily="34" charset="-122"/>
                <a:ea typeface="微软雅黑" panose="020B0503020204020204" pitchFamily="34" charset="-122"/>
              </a:rPr>
              <a:t>快重传算法首先要求接收方每收到一个失序的报文段后就立即发出重复确认。这样做可以让发送方及早知道有报文段没有到达接收方。 </a:t>
            </a:r>
          </a:p>
          <a:p>
            <a:pPr algn="just" eaLnBrk="1" hangingPunct="1"/>
            <a:r>
              <a:rPr lang="zh-CN" altLang="en-US" sz="2400" dirty="0" smtClean="0">
                <a:latin typeface="微软雅黑" panose="020B0503020204020204" pitchFamily="34" charset="-122"/>
                <a:ea typeface="微软雅黑" panose="020B0503020204020204" pitchFamily="34" charset="-122"/>
              </a:rPr>
              <a:t>发送方只要一连收到三个重复确认就应当立即重传对方尚未收到的报文段</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0" name="Rectangle 4"/>
          <p:cNvSpPr>
            <a:spLocks noGrp="1" noChangeArrowheads="1"/>
          </p:cNvSpPr>
          <p:nvPr>
            <p:ph type="title"/>
          </p:nvPr>
        </p:nvSpPr>
        <p:spPr>
          <a:xfrm>
            <a:off x="1147741" y="402564"/>
            <a:ext cx="6715469" cy="547802"/>
          </a:xfrm>
          <a:solidFill>
            <a:srgbClr val="FFFF99"/>
          </a:solidFill>
          <a:ln>
            <a:solidFill>
              <a:schemeClr val="folHlink"/>
            </a:solidFill>
          </a:ln>
          <a:effectLst>
            <a:outerShdw dist="35921" dir="2700000" algn="ctr" rotWithShape="0">
              <a:schemeClr val="bg2"/>
            </a:outerShdw>
          </a:effectLst>
        </p:spPr>
        <p:txBody>
          <a:bodyPr>
            <a:normAutofit fontScale="90000"/>
          </a:bodyPr>
          <a:lstStyle/>
          <a:p>
            <a:pPr algn="ctr" eaLnBrk="1" hangingPunct="1">
              <a:defRPr/>
            </a:pPr>
            <a:r>
              <a:rPr lang="zh-CN" altLang="en-US" sz="3600" dirty="0" smtClean="0">
                <a:ea typeface="黑体" panose="02010609060101010101" pitchFamily="2" charset="-122"/>
              </a:rPr>
              <a:t>快重传举例</a:t>
            </a:r>
          </a:p>
        </p:txBody>
      </p:sp>
      <p:sp>
        <p:nvSpPr>
          <p:cNvPr id="118787" name="Text Box 73"/>
          <p:cNvSpPr txBox="1">
            <a:spLocks noChangeArrowheads="1"/>
          </p:cNvSpPr>
          <p:nvPr/>
        </p:nvSpPr>
        <p:spPr bwMode="auto">
          <a:xfrm>
            <a:off x="3449554" y="1195062"/>
            <a:ext cx="876424"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发送方</a:t>
            </a:r>
          </a:p>
        </p:txBody>
      </p:sp>
      <p:sp>
        <p:nvSpPr>
          <p:cNvPr id="118788" name="Text Box 74"/>
          <p:cNvSpPr txBox="1">
            <a:spLocks noChangeArrowheads="1"/>
          </p:cNvSpPr>
          <p:nvPr/>
        </p:nvSpPr>
        <p:spPr bwMode="auto">
          <a:xfrm>
            <a:off x="6731300" y="1256630"/>
            <a:ext cx="876424"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接收方</a:t>
            </a:r>
          </a:p>
        </p:txBody>
      </p:sp>
      <p:sp>
        <p:nvSpPr>
          <p:cNvPr id="118789" name="Text Box 75"/>
          <p:cNvSpPr txBox="1">
            <a:spLocks noChangeArrowheads="1"/>
          </p:cNvSpPr>
          <p:nvPr/>
        </p:nvSpPr>
        <p:spPr bwMode="auto">
          <a:xfrm>
            <a:off x="2936634" y="1619727"/>
            <a:ext cx="98703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1</a:t>
            </a:r>
          </a:p>
        </p:txBody>
      </p:sp>
      <p:sp>
        <p:nvSpPr>
          <p:cNvPr id="118790" name="Line 76"/>
          <p:cNvSpPr>
            <a:spLocks noChangeShapeType="1"/>
          </p:cNvSpPr>
          <p:nvPr/>
        </p:nvSpPr>
        <p:spPr bwMode="auto">
          <a:xfrm>
            <a:off x="3911817" y="1862843"/>
            <a:ext cx="3390979" cy="312579"/>
          </a:xfrm>
          <a:prstGeom prst="line">
            <a:avLst/>
          </a:prstGeom>
          <a:noFill/>
          <a:ln w="38100">
            <a:solidFill>
              <a:schemeClr val="tx2"/>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791" name="Line 78"/>
          <p:cNvSpPr>
            <a:spLocks noChangeShapeType="1"/>
          </p:cNvSpPr>
          <p:nvPr/>
        </p:nvSpPr>
        <p:spPr bwMode="auto">
          <a:xfrm flipH="1">
            <a:off x="3911817" y="2296981"/>
            <a:ext cx="3390979" cy="312579"/>
          </a:xfrm>
          <a:prstGeom prst="line">
            <a:avLst/>
          </a:prstGeom>
          <a:noFill/>
          <a:ln w="381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792" name="Text Box 79"/>
          <p:cNvSpPr txBox="1">
            <a:spLocks noChangeArrowheads="1"/>
          </p:cNvSpPr>
          <p:nvPr/>
        </p:nvSpPr>
        <p:spPr bwMode="auto">
          <a:xfrm>
            <a:off x="7201479" y="2121747"/>
            <a:ext cx="1051152" cy="368962"/>
          </a:xfrm>
          <a:prstGeom prst="rect">
            <a:avLst/>
          </a:prstGeom>
          <a:noFill/>
          <a:ln w="9525">
            <a:noFill/>
            <a:miter lim="800000"/>
          </a:ln>
        </p:spPr>
        <p:txBody>
          <a:bodyPr wrap="none" lIns="91074" tIns="45537" rIns="91074" bIns="45537">
            <a:spAutoFit/>
          </a:bodyPr>
          <a:lstStyle/>
          <a:p>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确认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1</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18793" name="Text Box 81"/>
          <p:cNvSpPr txBox="1">
            <a:spLocks noChangeArrowheads="1"/>
          </p:cNvSpPr>
          <p:nvPr/>
        </p:nvSpPr>
        <p:spPr bwMode="auto">
          <a:xfrm>
            <a:off x="3918149" y="5721139"/>
            <a:ext cx="248047" cy="368962"/>
          </a:xfrm>
          <a:prstGeom prst="rect">
            <a:avLst/>
          </a:prstGeom>
          <a:noFill/>
          <a:ln w="9525">
            <a:noFill/>
            <a:miter lim="800000"/>
          </a:ln>
        </p:spPr>
        <p:txBody>
          <a:bodyPr wrap="none" lIns="91074" tIns="45537" rIns="91074" bIns="45537">
            <a:spAutoFit/>
          </a:bodyPr>
          <a:lstStyle/>
          <a:p>
            <a:r>
              <a:rPr lang="en-US" altLang="zh-CN" i="1" dirty="0">
                <a:solidFill>
                  <a:schemeClr val="folHlink"/>
                </a:solidFill>
                <a:latin typeface="Arial" panose="020B0604020202020204" pitchFamily="34" charset="0"/>
                <a:ea typeface="黑体" panose="02010609060101010101" pitchFamily="2" charset="-122"/>
              </a:rPr>
              <a:t>t</a:t>
            </a:r>
          </a:p>
        </p:txBody>
      </p:sp>
      <p:grpSp>
        <p:nvGrpSpPr>
          <p:cNvPr id="2" name="Group 82"/>
          <p:cNvGrpSpPr/>
          <p:nvPr/>
        </p:nvGrpSpPr>
        <p:grpSpPr bwMode="auto">
          <a:xfrm>
            <a:off x="3911817" y="1709712"/>
            <a:ext cx="3390979" cy="4322427"/>
            <a:chOff x="1607" y="677"/>
            <a:chExt cx="1640" cy="2728"/>
          </a:xfrm>
        </p:grpSpPr>
        <p:sp>
          <p:nvSpPr>
            <p:cNvPr id="118828" name="Line 83"/>
            <p:cNvSpPr>
              <a:spLocks noChangeShapeType="1"/>
            </p:cNvSpPr>
            <p:nvPr/>
          </p:nvSpPr>
          <p:spPr bwMode="auto">
            <a:xfrm>
              <a:off x="1607" y="677"/>
              <a:ext cx="0" cy="2728"/>
            </a:xfrm>
            <a:prstGeom prst="line">
              <a:avLst/>
            </a:prstGeom>
            <a:noFill/>
            <a:ln w="9525">
              <a:solidFill>
                <a:schemeClr val="tx2"/>
              </a:solidFill>
              <a:round/>
              <a:tailEnd type="triangle" w="sm" len="med"/>
            </a:ln>
          </p:spPr>
          <p:txBody>
            <a:bodyPr/>
            <a:lstStyle/>
            <a:p>
              <a:endParaRPr lang="zh-CN" altLang="en-US" dirty="0">
                <a:ea typeface="黑体" panose="02010609060101010101" pitchFamily="2" charset="-122"/>
              </a:endParaRPr>
            </a:p>
          </p:txBody>
        </p:sp>
        <p:sp>
          <p:nvSpPr>
            <p:cNvPr id="118829" name="Line 84"/>
            <p:cNvSpPr>
              <a:spLocks noChangeShapeType="1"/>
            </p:cNvSpPr>
            <p:nvPr/>
          </p:nvSpPr>
          <p:spPr bwMode="auto">
            <a:xfrm>
              <a:off x="3247" y="677"/>
              <a:ext cx="0" cy="2728"/>
            </a:xfrm>
            <a:prstGeom prst="line">
              <a:avLst/>
            </a:prstGeom>
            <a:noFill/>
            <a:ln w="9525">
              <a:solidFill>
                <a:schemeClr val="tx2"/>
              </a:solidFill>
              <a:round/>
              <a:tailEnd type="triangle" w="sm" len="med"/>
            </a:ln>
          </p:spPr>
          <p:txBody>
            <a:bodyPr/>
            <a:lstStyle/>
            <a:p>
              <a:endParaRPr lang="zh-CN" altLang="en-US" dirty="0">
                <a:ea typeface="黑体" panose="02010609060101010101" pitchFamily="2" charset="-122"/>
              </a:endParaRPr>
            </a:p>
          </p:txBody>
        </p:sp>
      </p:grpSp>
      <p:sp>
        <p:nvSpPr>
          <p:cNvPr id="118795" name="Text Box 86"/>
          <p:cNvSpPr txBox="1">
            <a:spLocks noChangeArrowheads="1"/>
          </p:cNvSpPr>
          <p:nvPr/>
        </p:nvSpPr>
        <p:spPr bwMode="auto">
          <a:xfrm>
            <a:off x="7201479" y="2606402"/>
            <a:ext cx="1491271" cy="366254"/>
          </a:xfrm>
          <a:prstGeom prst="rect">
            <a:avLst/>
          </a:prstGeom>
          <a:noFill/>
          <a:ln w="9525">
            <a:noFill/>
            <a:miter lim="800000"/>
          </a:ln>
        </p:spPr>
        <p:txBody>
          <a:bodyPr lIns="91074" tIns="45537" rIns="91074" bIns="45537">
            <a:spAutoFit/>
          </a:bodyPr>
          <a:lstStyle/>
          <a:p>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确认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2 </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18796" name="Line 87"/>
          <p:cNvSpPr>
            <a:spLocks noChangeShapeType="1"/>
          </p:cNvSpPr>
          <p:nvPr/>
        </p:nvSpPr>
        <p:spPr bwMode="auto">
          <a:xfrm flipH="1">
            <a:off x="3911817" y="2817946"/>
            <a:ext cx="3390979" cy="311000"/>
          </a:xfrm>
          <a:prstGeom prst="line">
            <a:avLst/>
          </a:prstGeom>
          <a:noFill/>
          <a:ln w="381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797" name="Line 88"/>
          <p:cNvSpPr>
            <a:spLocks noChangeShapeType="1"/>
          </p:cNvSpPr>
          <p:nvPr/>
        </p:nvSpPr>
        <p:spPr bwMode="auto">
          <a:xfrm flipH="1">
            <a:off x="3911817" y="3856717"/>
            <a:ext cx="3390979" cy="309421"/>
          </a:xfrm>
          <a:prstGeom prst="line">
            <a:avLst/>
          </a:prstGeom>
          <a:noFill/>
          <a:ln w="381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798" name="Line 89"/>
          <p:cNvSpPr>
            <a:spLocks noChangeShapeType="1"/>
          </p:cNvSpPr>
          <p:nvPr/>
        </p:nvSpPr>
        <p:spPr bwMode="auto">
          <a:xfrm flipH="1">
            <a:off x="3911817" y="4372946"/>
            <a:ext cx="3390979" cy="312579"/>
          </a:xfrm>
          <a:prstGeom prst="line">
            <a:avLst/>
          </a:prstGeom>
          <a:noFill/>
          <a:ln w="381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799" name="Line 90"/>
          <p:cNvSpPr>
            <a:spLocks noChangeShapeType="1"/>
          </p:cNvSpPr>
          <p:nvPr/>
        </p:nvSpPr>
        <p:spPr bwMode="auto">
          <a:xfrm flipH="1">
            <a:off x="3911817" y="4889174"/>
            <a:ext cx="3390979" cy="314157"/>
          </a:xfrm>
          <a:prstGeom prst="line">
            <a:avLst/>
          </a:prstGeom>
          <a:noFill/>
          <a:ln w="3810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800" name="Text Box 91"/>
          <p:cNvSpPr txBox="1">
            <a:spLocks noChangeArrowheads="1"/>
          </p:cNvSpPr>
          <p:nvPr/>
        </p:nvSpPr>
        <p:spPr bwMode="auto">
          <a:xfrm>
            <a:off x="2936634" y="2120168"/>
            <a:ext cx="98703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2</a:t>
            </a:r>
          </a:p>
        </p:txBody>
      </p:sp>
      <p:sp>
        <p:nvSpPr>
          <p:cNvPr id="118801" name="Text Box 92"/>
          <p:cNvSpPr txBox="1">
            <a:spLocks noChangeArrowheads="1"/>
          </p:cNvSpPr>
          <p:nvPr/>
        </p:nvSpPr>
        <p:spPr bwMode="auto">
          <a:xfrm>
            <a:off x="2936634" y="2626925"/>
            <a:ext cx="98703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3</a:t>
            </a:r>
          </a:p>
        </p:txBody>
      </p:sp>
      <p:sp>
        <p:nvSpPr>
          <p:cNvPr id="118802" name="Text Box 93"/>
          <p:cNvSpPr txBox="1">
            <a:spLocks noChangeArrowheads="1"/>
          </p:cNvSpPr>
          <p:nvPr/>
        </p:nvSpPr>
        <p:spPr bwMode="auto">
          <a:xfrm>
            <a:off x="2936634" y="3130524"/>
            <a:ext cx="98703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4</a:t>
            </a:r>
          </a:p>
        </p:txBody>
      </p:sp>
      <p:sp>
        <p:nvSpPr>
          <p:cNvPr id="118803" name="Line 94"/>
          <p:cNvSpPr>
            <a:spLocks noChangeShapeType="1"/>
          </p:cNvSpPr>
          <p:nvPr/>
        </p:nvSpPr>
        <p:spPr bwMode="auto">
          <a:xfrm>
            <a:off x="3911817" y="3438367"/>
            <a:ext cx="3390979" cy="312579"/>
          </a:xfrm>
          <a:prstGeom prst="line">
            <a:avLst/>
          </a:prstGeom>
          <a:noFill/>
          <a:ln w="38100">
            <a:solidFill>
              <a:schemeClr val="tx2"/>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804" name="Text Box 95"/>
          <p:cNvSpPr txBox="1">
            <a:spLocks noChangeArrowheads="1"/>
          </p:cNvSpPr>
          <p:nvPr/>
        </p:nvSpPr>
        <p:spPr bwMode="auto">
          <a:xfrm>
            <a:off x="5645405" y="2836890"/>
            <a:ext cx="653607" cy="399740"/>
          </a:xfrm>
          <a:prstGeom prst="rect">
            <a:avLst/>
          </a:prstGeom>
          <a:noFill/>
          <a:ln w="9525">
            <a:noFill/>
            <a:miter lim="800000"/>
          </a:ln>
        </p:spPr>
        <p:txBody>
          <a:bodyPr wrap="none" lIns="91074" tIns="45537" rIns="91074" bIns="45537">
            <a:spAutoFit/>
          </a:bodyPr>
          <a:lstStyle/>
          <a:p>
            <a:pPr algn="ctr"/>
            <a:r>
              <a:rPr lang="en-US" altLang="zh-CN" sz="2000" b="1" dirty="0">
                <a:solidFill>
                  <a:schemeClr val="folHlink"/>
                </a:solidFill>
                <a:latin typeface="Arial" panose="020B0604020202020204" pitchFamily="34" charset="0"/>
                <a:ea typeface="黑体" panose="02010609060101010101" pitchFamily="2" charset="-122"/>
              </a:rPr>
              <a:t>   </a:t>
            </a:r>
            <a:r>
              <a:rPr lang="zh-CN" altLang="en-US" sz="2000" b="1" dirty="0">
                <a:solidFill>
                  <a:schemeClr val="folHlink"/>
                </a:solidFill>
                <a:latin typeface="Arial" panose="020B0604020202020204" pitchFamily="34" charset="0"/>
                <a:ea typeface="黑体" panose="02010609060101010101" pitchFamily="2" charset="-122"/>
              </a:rPr>
              <a:t>？</a:t>
            </a:r>
          </a:p>
        </p:txBody>
      </p:sp>
      <p:sp>
        <p:nvSpPr>
          <p:cNvPr id="118805" name="Text Box 96"/>
          <p:cNvSpPr txBox="1">
            <a:spLocks noChangeArrowheads="1"/>
          </p:cNvSpPr>
          <p:nvPr/>
        </p:nvSpPr>
        <p:spPr bwMode="auto">
          <a:xfrm>
            <a:off x="2936634" y="3675169"/>
            <a:ext cx="98703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5</a:t>
            </a:r>
          </a:p>
        </p:txBody>
      </p:sp>
      <p:sp>
        <p:nvSpPr>
          <p:cNvPr id="118806" name="Text Box 97"/>
          <p:cNvSpPr txBox="1">
            <a:spLocks noChangeArrowheads="1"/>
          </p:cNvSpPr>
          <p:nvPr/>
        </p:nvSpPr>
        <p:spPr bwMode="auto">
          <a:xfrm>
            <a:off x="2936634" y="4192976"/>
            <a:ext cx="98703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6</a:t>
            </a:r>
          </a:p>
        </p:txBody>
      </p:sp>
      <p:sp>
        <p:nvSpPr>
          <p:cNvPr id="118807" name="Text Box 98"/>
          <p:cNvSpPr txBox="1">
            <a:spLocks noChangeArrowheads="1"/>
          </p:cNvSpPr>
          <p:nvPr/>
        </p:nvSpPr>
        <p:spPr bwMode="auto">
          <a:xfrm>
            <a:off x="7201478" y="3572554"/>
            <a:ext cx="1556097" cy="368962"/>
          </a:xfrm>
          <a:prstGeom prst="rect">
            <a:avLst/>
          </a:prstGeom>
          <a:noFill/>
          <a:ln w="9525">
            <a:noFill/>
            <a:miter lim="800000"/>
          </a:ln>
        </p:spPr>
        <p:txBody>
          <a:bodyPr wrap="none" lIns="91074" tIns="45537" rIns="91074" bIns="45537">
            <a:spAutoFit/>
          </a:bodyPr>
          <a:lstStyle/>
          <a:p>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重复确认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2 </a:t>
            </a:r>
            <a:endParaRPr lang="en-US" altLang="zh-CN" dirty="0">
              <a:solidFill>
                <a:schemeClr val="folHlink"/>
              </a:solidFill>
              <a:latin typeface="Arial" panose="020B0604020202020204" pitchFamily="34" charset="0"/>
              <a:ea typeface="黑体" panose="02010609060101010101" pitchFamily="2" charset="-122"/>
            </a:endParaRPr>
          </a:p>
        </p:txBody>
      </p:sp>
      <p:grpSp>
        <p:nvGrpSpPr>
          <p:cNvPr id="3" name="Group 117"/>
          <p:cNvGrpSpPr/>
          <p:nvPr/>
        </p:nvGrpSpPr>
        <p:grpSpPr bwMode="auto">
          <a:xfrm>
            <a:off x="3911817" y="5197013"/>
            <a:ext cx="3390979" cy="527279"/>
            <a:chOff x="2471" y="3292"/>
            <a:chExt cx="2142" cy="334"/>
          </a:xfrm>
        </p:grpSpPr>
        <p:sp>
          <p:nvSpPr>
            <p:cNvPr id="118826" name="Line 80"/>
            <p:cNvSpPr>
              <a:spLocks noChangeShapeType="1"/>
            </p:cNvSpPr>
            <p:nvPr/>
          </p:nvSpPr>
          <p:spPr bwMode="auto">
            <a:xfrm>
              <a:off x="2471" y="3427"/>
              <a:ext cx="2142" cy="199"/>
            </a:xfrm>
            <a:prstGeom prst="line">
              <a:avLst/>
            </a:prstGeom>
            <a:noFill/>
            <a:ln w="38100">
              <a:solidFill>
                <a:srgbClr val="990099"/>
              </a:solidFill>
              <a:round/>
              <a:tailEnd type="triangle" w="med" len="lg"/>
            </a:ln>
          </p:spPr>
          <p:txBody>
            <a:bodyPr/>
            <a:lstStyle/>
            <a:p>
              <a:endParaRPr lang="zh-CN" altLang="en-US" dirty="0">
                <a:ea typeface="黑体" panose="02010609060101010101" pitchFamily="2" charset="-122"/>
              </a:endParaRPr>
            </a:p>
          </p:txBody>
        </p:sp>
        <p:sp>
          <p:nvSpPr>
            <p:cNvPr id="118827" name="Text Box 99"/>
            <p:cNvSpPr txBox="1">
              <a:spLocks noChangeArrowheads="1"/>
            </p:cNvSpPr>
            <p:nvPr/>
          </p:nvSpPr>
          <p:spPr bwMode="auto">
            <a:xfrm rot="275181">
              <a:off x="3181" y="3292"/>
              <a:ext cx="1004" cy="253"/>
            </a:xfrm>
            <a:prstGeom prst="rect">
              <a:avLst/>
            </a:prstGeom>
            <a:noFill/>
            <a:ln w="9525">
              <a:noFill/>
              <a:miter lim="800000"/>
            </a:ln>
          </p:spPr>
          <p:txBody>
            <a:bodyPr wrap="none">
              <a:spAutoFit/>
            </a:bodyPr>
            <a:lstStyle/>
            <a:p>
              <a:r>
                <a:rPr lang="zh-CN" altLang="en-US" sz="2000" dirty="0">
                  <a:solidFill>
                    <a:srgbClr val="CC3399"/>
                  </a:solidFill>
                  <a:latin typeface="Arial" panose="020B0604020202020204" pitchFamily="34" charset="0"/>
                  <a:ea typeface="黑体" panose="02010609060101010101" pitchFamily="2" charset="-122"/>
                </a:rPr>
                <a:t>立即重传 </a:t>
              </a:r>
              <a:r>
                <a:rPr lang="en-US" altLang="zh-CN" sz="2000" dirty="0">
                  <a:solidFill>
                    <a:srgbClr val="CC3399"/>
                  </a:solidFill>
                  <a:latin typeface="Arial" panose="020B0604020202020204" pitchFamily="34" charset="0"/>
                  <a:ea typeface="黑体" panose="02010609060101010101" pitchFamily="2" charset="-122"/>
                </a:rPr>
                <a:t>M</a:t>
              </a:r>
              <a:r>
                <a:rPr lang="en-US" altLang="zh-CN" sz="2000" baseline="-25000" dirty="0">
                  <a:solidFill>
                    <a:srgbClr val="CC3399"/>
                  </a:solidFill>
                  <a:latin typeface="Arial" panose="020B0604020202020204" pitchFamily="34" charset="0"/>
                  <a:ea typeface="黑体" panose="02010609060101010101" pitchFamily="2" charset="-122"/>
                </a:rPr>
                <a:t>3</a:t>
              </a:r>
            </a:p>
          </p:txBody>
        </p:sp>
      </p:grpSp>
      <p:sp>
        <p:nvSpPr>
          <p:cNvPr id="118809" name="Text Box 100"/>
          <p:cNvSpPr txBox="1">
            <a:spLocks noChangeArrowheads="1"/>
          </p:cNvSpPr>
          <p:nvPr/>
        </p:nvSpPr>
        <p:spPr bwMode="auto">
          <a:xfrm>
            <a:off x="7201478" y="4123514"/>
            <a:ext cx="1556097" cy="368962"/>
          </a:xfrm>
          <a:prstGeom prst="rect">
            <a:avLst/>
          </a:prstGeom>
          <a:noFill/>
          <a:ln w="9525">
            <a:noFill/>
            <a:miter lim="800000"/>
          </a:ln>
        </p:spPr>
        <p:txBody>
          <a:bodyPr wrap="none" lIns="91074" tIns="45537" rIns="91074" bIns="45537">
            <a:spAutoFit/>
          </a:bodyPr>
          <a:lstStyle/>
          <a:p>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重复确认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2 </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18810" name="Text Box 103"/>
          <p:cNvSpPr txBox="1">
            <a:spLocks noChangeArrowheads="1"/>
          </p:cNvSpPr>
          <p:nvPr/>
        </p:nvSpPr>
        <p:spPr bwMode="auto">
          <a:xfrm>
            <a:off x="7201478" y="4642900"/>
            <a:ext cx="1556097" cy="368962"/>
          </a:xfrm>
          <a:prstGeom prst="rect">
            <a:avLst/>
          </a:prstGeom>
          <a:noFill/>
          <a:ln w="9525">
            <a:noFill/>
            <a:miter lim="800000"/>
          </a:ln>
        </p:spPr>
        <p:txBody>
          <a:bodyPr wrap="none" lIns="91074" tIns="45537" rIns="91074" bIns="45537">
            <a:spAutoFit/>
          </a:bodyPr>
          <a:lstStyle/>
          <a:p>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重复确认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2 </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18811" name="Text Box 104"/>
          <p:cNvSpPr txBox="1">
            <a:spLocks noChangeArrowheads="1"/>
          </p:cNvSpPr>
          <p:nvPr/>
        </p:nvSpPr>
        <p:spPr bwMode="auto">
          <a:xfrm>
            <a:off x="7293297" y="5721138"/>
            <a:ext cx="246962" cy="366254"/>
          </a:xfrm>
          <a:prstGeom prst="rect">
            <a:avLst/>
          </a:prstGeom>
          <a:noFill/>
          <a:ln w="9525">
            <a:noFill/>
            <a:miter lim="800000"/>
          </a:ln>
        </p:spPr>
        <p:txBody>
          <a:bodyPr wrap="none" lIns="91074" tIns="45537" rIns="91074" bIns="45537">
            <a:spAutoFit/>
          </a:bodyPr>
          <a:lstStyle/>
          <a:p>
            <a:r>
              <a:rPr lang="en-US" altLang="zh-CN" i="1" dirty="0">
                <a:solidFill>
                  <a:schemeClr val="folHlink"/>
                </a:solidFill>
                <a:latin typeface="Arial" panose="020B0604020202020204" pitchFamily="34" charset="0"/>
                <a:ea typeface="黑体" panose="02010609060101010101" pitchFamily="2" charset="-122"/>
              </a:rPr>
              <a:t>t</a:t>
            </a:r>
          </a:p>
        </p:txBody>
      </p:sp>
      <p:sp>
        <p:nvSpPr>
          <p:cNvPr id="118812" name="Line 110"/>
          <p:cNvSpPr>
            <a:spLocks noChangeShapeType="1"/>
          </p:cNvSpPr>
          <p:nvPr/>
        </p:nvSpPr>
        <p:spPr bwMode="auto">
          <a:xfrm>
            <a:off x="3918149" y="4994946"/>
            <a:ext cx="3389396" cy="312579"/>
          </a:xfrm>
          <a:prstGeom prst="line">
            <a:avLst/>
          </a:prstGeom>
          <a:noFill/>
          <a:ln w="38100">
            <a:solidFill>
              <a:schemeClr val="tx2"/>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813" name="Text Box 111"/>
          <p:cNvSpPr txBox="1">
            <a:spLocks noChangeArrowheads="1"/>
          </p:cNvSpPr>
          <p:nvPr/>
        </p:nvSpPr>
        <p:spPr bwMode="auto">
          <a:xfrm>
            <a:off x="2936634" y="4743936"/>
            <a:ext cx="98703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发送 </a:t>
            </a:r>
            <a:r>
              <a:rPr lang="en-US" altLang="zh-CN" dirty="0">
                <a:solidFill>
                  <a:schemeClr val="folHlink"/>
                </a:solidFill>
                <a:latin typeface="Arial" panose="020B0604020202020204" pitchFamily="34" charset="0"/>
                <a:ea typeface="黑体" panose="02010609060101010101" pitchFamily="2" charset="-122"/>
              </a:rPr>
              <a:t>M</a:t>
            </a:r>
            <a:r>
              <a:rPr lang="en-US" altLang="zh-CN" baseline="-25000" dirty="0">
                <a:solidFill>
                  <a:schemeClr val="folHlink"/>
                </a:solidFill>
                <a:latin typeface="Arial" panose="020B0604020202020204" pitchFamily="34" charset="0"/>
                <a:ea typeface="黑体" panose="02010609060101010101" pitchFamily="2" charset="-122"/>
              </a:rPr>
              <a:t>7</a:t>
            </a:r>
          </a:p>
        </p:txBody>
      </p:sp>
      <p:grpSp>
        <p:nvGrpSpPr>
          <p:cNvPr id="4" name="Group 116"/>
          <p:cNvGrpSpPr/>
          <p:nvPr/>
        </p:nvGrpSpPr>
        <p:grpSpPr bwMode="auto">
          <a:xfrm>
            <a:off x="538251" y="3959332"/>
            <a:ext cx="3346653" cy="1341878"/>
            <a:chOff x="340" y="2508"/>
            <a:chExt cx="2114" cy="850"/>
          </a:xfrm>
        </p:grpSpPr>
        <p:grpSp>
          <p:nvGrpSpPr>
            <p:cNvPr id="5" name="Group 105"/>
            <p:cNvGrpSpPr/>
            <p:nvPr/>
          </p:nvGrpSpPr>
          <p:grpSpPr bwMode="auto">
            <a:xfrm>
              <a:off x="1729" y="2635"/>
              <a:ext cx="725" cy="666"/>
              <a:chOff x="1257" y="1749"/>
              <a:chExt cx="817" cy="460"/>
            </a:xfrm>
          </p:grpSpPr>
          <p:sp>
            <p:nvSpPr>
              <p:cNvPr id="118823" name="Line 106"/>
              <p:cNvSpPr>
                <a:spLocks noChangeShapeType="1"/>
              </p:cNvSpPr>
              <p:nvPr/>
            </p:nvSpPr>
            <p:spPr bwMode="auto">
              <a:xfrm>
                <a:off x="1257" y="1749"/>
                <a:ext cx="817" cy="0"/>
              </a:xfrm>
              <a:prstGeom prst="line">
                <a:avLst/>
              </a:prstGeom>
              <a:noFill/>
              <a:ln w="28575">
                <a:solidFill>
                  <a:schemeClr val="folHlink"/>
                </a:solidFill>
                <a:prstDash val="dash"/>
                <a:round/>
                <a:headEnd type="triangle" w="med" len="lg"/>
              </a:ln>
            </p:spPr>
            <p:txBody>
              <a:bodyPr/>
              <a:lstStyle/>
              <a:p>
                <a:endParaRPr lang="zh-CN" altLang="en-US" dirty="0">
                  <a:ea typeface="黑体" panose="02010609060101010101" pitchFamily="2" charset="-122"/>
                </a:endParaRPr>
              </a:p>
            </p:txBody>
          </p:sp>
          <p:sp>
            <p:nvSpPr>
              <p:cNvPr id="118824" name="Line 107"/>
              <p:cNvSpPr>
                <a:spLocks noChangeShapeType="1"/>
              </p:cNvSpPr>
              <p:nvPr/>
            </p:nvSpPr>
            <p:spPr bwMode="auto">
              <a:xfrm>
                <a:off x="1257" y="1979"/>
                <a:ext cx="817" cy="0"/>
              </a:xfrm>
              <a:prstGeom prst="line">
                <a:avLst/>
              </a:prstGeom>
              <a:noFill/>
              <a:ln w="28575">
                <a:solidFill>
                  <a:schemeClr val="folHlink"/>
                </a:solidFill>
                <a:prstDash val="dash"/>
                <a:round/>
                <a:headEnd type="triangle" w="med" len="lg"/>
              </a:ln>
            </p:spPr>
            <p:txBody>
              <a:bodyPr/>
              <a:lstStyle/>
              <a:p>
                <a:endParaRPr lang="zh-CN" altLang="en-US" dirty="0">
                  <a:ea typeface="黑体" panose="02010609060101010101" pitchFamily="2" charset="-122"/>
                </a:endParaRPr>
              </a:p>
            </p:txBody>
          </p:sp>
          <p:sp>
            <p:nvSpPr>
              <p:cNvPr id="118825" name="Line 108"/>
              <p:cNvSpPr>
                <a:spLocks noChangeShapeType="1"/>
              </p:cNvSpPr>
              <p:nvPr/>
            </p:nvSpPr>
            <p:spPr bwMode="auto">
              <a:xfrm>
                <a:off x="1257" y="2209"/>
                <a:ext cx="817" cy="0"/>
              </a:xfrm>
              <a:prstGeom prst="line">
                <a:avLst/>
              </a:prstGeom>
              <a:noFill/>
              <a:ln w="28575">
                <a:solidFill>
                  <a:schemeClr val="folHlink"/>
                </a:solidFill>
                <a:prstDash val="dash"/>
                <a:round/>
                <a:headEnd type="triangle" w="med" len="lg"/>
              </a:ln>
            </p:spPr>
            <p:txBody>
              <a:bodyPr/>
              <a:lstStyle/>
              <a:p>
                <a:endParaRPr lang="zh-CN" altLang="en-US" dirty="0">
                  <a:ea typeface="黑体" panose="02010609060101010101" pitchFamily="2" charset="-122"/>
                </a:endParaRPr>
              </a:p>
            </p:txBody>
          </p:sp>
        </p:grpSp>
        <p:sp>
          <p:nvSpPr>
            <p:cNvPr id="118822" name="Text Box 112"/>
            <p:cNvSpPr txBox="1">
              <a:spLocks noChangeArrowheads="1"/>
            </p:cNvSpPr>
            <p:nvPr/>
          </p:nvSpPr>
          <p:spPr bwMode="auto">
            <a:xfrm>
              <a:off x="340" y="2508"/>
              <a:ext cx="1389" cy="850"/>
            </a:xfrm>
            <a:prstGeom prst="rect">
              <a:avLst/>
            </a:prstGeom>
            <a:noFill/>
            <a:ln w="9525">
              <a:solidFill>
                <a:schemeClr val="tx1"/>
              </a:solidFill>
              <a:miter lim="800000"/>
            </a:ln>
          </p:spPr>
          <p:txBody>
            <a:bodyPr>
              <a:spAutoFit/>
            </a:bodyPr>
            <a:lstStyle/>
            <a:p>
              <a:pPr algn="ctr"/>
              <a:endParaRPr lang="en-US" altLang="zh-CN" sz="900" dirty="0">
                <a:solidFill>
                  <a:schemeClr val="folHlink"/>
                </a:solidFill>
                <a:latin typeface="Arial" panose="020B0604020202020204" pitchFamily="34" charset="0"/>
                <a:ea typeface="黑体" panose="02010609060101010101" pitchFamily="2" charset="-122"/>
              </a:endParaRPr>
            </a:p>
            <a:p>
              <a:pPr algn="ctr"/>
              <a:r>
                <a:rPr lang="zh-CN" altLang="en-US" sz="2000" dirty="0">
                  <a:solidFill>
                    <a:schemeClr val="folHlink"/>
                  </a:solidFill>
                  <a:latin typeface="Arial" panose="020B0604020202020204" pitchFamily="34" charset="0"/>
                  <a:ea typeface="黑体" panose="02010609060101010101" pitchFamily="2" charset="-122"/>
                </a:rPr>
                <a:t>收到三个连续的</a:t>
              </a:r>
            </a:p>
            <a:p>
              <a:pPr algn="ctr"/>
              <a:r>
                <a:rPr lang="zh-CN" altLang="en-US" sz="2000" dirty="0">
                  <a:solidFill>
                    <a:schemeClr val="folHlink"/>
                  </a:solidFill>
                  <a:latin typeface="Arial" panose="020B0604020202020204" pitchFamily="34" charset="0"/>
                  <a:ea typeface="黑体" panose="02010609060101010101" pitchFamily="2" charset="-122"/>
                </a:rPr>
                <a:t>对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2</a:t>
              </a:r>
              <a:r>
                <a:rPr lang="en-US" altLang="zh-CN" sz="2000" dirty="0">
                  <a:solidFill>
                    <a:schemeClr val="folHlink"/>
                  </a:solidFill>
                  <a:latin typeface="Arial" panose="020B0604020202020204" pitchFamily="34" charset="0"/>
                  <a:ea typeface="黑体" panose="02010609060101010101" pitchFamily="2" charset="-122"/>
                </a:rPr>
                <a:t> </a:t>
              </a:r>
              <a:r>
                <a:rPr lang="zh-CN" altLang="en-US" sz="2000" dirty="0">
                  <a:solidFill>
                    <a:schemeClr val="folHlink"/>
                  </a:solidFill>
                  <a:latin typeface="Arial" panose="020B0604020202020204" pitchFamily="34" charset="0"/>
                  <a:ea typeface="黑体" panose="02010609060101010101" pitchFamily="2" charset="-122"/>
                </a:rPr>
                <a:t>的重复确认</a:t>
              </a:r>
            </a:p>
            <a:p>
              <a:pPr algn="ctr">
                <a:spcBef>
                  <a:spcPct val="20000"/>
                </a:spcBef>
              </a:pPr>
              <a:r>
                <a:rPr lang="zh-CN" altLang="en-US" sz="2000" dirty="0">
                  <a:solidFill>
                    <a:schemeClr val="folHlink"/>
                  </a:solidFill>
                  <a:latin typeface="Arial" panose="020B0604020202020204" pitchFamily="34" charset="0"/>
                  <a:ea typeface="黑体" panose="02010609060101010101" pitchFamily="2" charset="-122"/>
                </a:rPr>
                <a:t>立即重传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3</a:t>
              </a:r>
            </a:p>
            <a:p>
              <a:pPr algn="ctr"/>
              <a:endParaRPr lang="en-US" altLang="zh-CN" sz="900" dirty="0">
                <a:solidFill>
                  <a:schemeClr val="folHlink"/>
                </a:solidFill>
                <a:latin typeface="Arial" panose="020B0604020202020204" pitchFamily="34" charset="0"/>
                <a:ea typeface="黑体" panose="02010609060101010101" pitchFamily="2" charset="-122"/>
              </a:endParaRPr>
            </a:p>
          </p:txBody>
        </p:sp>
      </p:grpSp>
      <p:sp>
        <p:nvSpPr>
          <p:cNvPr id="118815" name="AutoShape 113"/>
          <p:cNvSpPr>
            <a:spLocks noChangeArrowheads="1"/>
          </p:cNvSpPr>
          <p:nvPr/>
        </p:nvSpPr>
        <p:spPr bwMode="auto">
          <a:xfrm>
            <a:off x="5650050" y="2551148"/>
            <a:ext cx="869116" cy="1090869"/>
          </a:xfrm>
          <a:prstGeom prst="irregularSeal1">
            <a:avLst/>
          </a:prstGeom>
          <a:solidFill>
            <a:srgbClr val="FFCCCC"/>
          </a:solidFill>
          <a:ln w="9525">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8816" name="Text Box 114"/>
          <p:cNvSpPr txBox="1">
            <a:spLocks noChangeArrowheads="1"/>
          </p:cNvSpPr>
          <p:nvPr/>
        </p:nvSpPr>
        <p:spPr bwMode="auto">
          <a:xfrm>
            <a:off x="5721289" y="2832153"/>
            <a:ext cx="645592" cy="368962"/>
          </a:xfrm>
          <a:prstGeom prst="rect">
            <a:avLst/>
          </a:prstGeom>
          <a:noFill/>
          <a:ln w="9525">
            <a:noFill/>
            <a:miter lim="800000"/>
          </a:ln>
        </p:spPr>
        <p:txBody>
          <a:bodyPr wrap="none" lIns="91074" tIns="45537" rIns="91074" bIns="45537">
            <a:spAutoFit/>
          </a:bodyPr>
          <a:lstStyle/>
          <a:p>
            <a:r>
              <a:rPr lang="zh-CN" altLang="en-US" dirty="0">
                <a:solidFill>
                  <a:schemeClr val="folHlink"/>
                </a:solidFill>
                <a:latin typeface="Arial" panose="020B0604020202020204" pitchFamily="34" charset="0"/>
                <a:ea typeface="黑体" panose="02010609060101010101" pitchFamily="2" charset="-122"/>
              </a:rPr>
              <a:t>丢失</a:t>
            </a:r>
          </a:p>
        </p:txBody>
      </p:sp>
      <p:sp>
        <p:nvSpPr>
          <p:cNvPr id="118817" name="Line 77"/>
          <p:cNvSpPr>
            <a:spLocks noChangeShapeType="1"/>
          </p:cNvSpPr>
          <p:nvPr/>
        </p:nvSpPr>
        <p:spPr bwMode="auto">
          <a:xfrm>
            <a:off x="3911817" y="2404331"/>
            <a:ext cx="3390979" cy="312579"/>
          </a:xfrm>
          <a:prstGeom prst="line">
            <a:avLst/>
          </a:prstGeom>
          <a:noFill/>
          <a:ln w="38100">
            <a:solidFill>
              <a:schemeClr val="tx2"/>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818" name="Line 85"/>
          <p:cNvSpPr>
            <a:spLocks noChangeShapeType="1"/>
          </p:cNvSpPr>
          <p:nvPr/>
        </p:nvSpPr>
        <p:spPr bwMode="auto">
          <a:xfrm>
            <a:off x="3911817" y="2920559"/>
            <a:ext cx="1825303" cy="157868"/>
          </a:xfrm>
          <a:prstGeom prst="line">
            <a:avLst/>
          </a:prstGeom>
          <a:noFill/>
          <a:ln w="38100">
            <a:solidFill>
              <a:schemeClr val="tx2"/>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819" name="Line 101"/>
          <p:cNvSpPr>
            <a:spLocks noChangeShapeType="1"/>
          </p:cNvSpPr>
          <p:nvPr/>
        </p:nvSpPr>
        <p:spPr bwMode="auto">
          <a:xfrm>
            <a:off x="3918149" y="3956174"/>
            <a:ext cx="3389396" cy="314158"/>
          </a:xfrm>
          <a:prstGeom prst="line">
            <a:avLst/>
          </a:prstGeom>
          <a:noFill/>
          <a:ln w="38100">
            <a:solidFill>
              <a:schemeClr val="tx2"/>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8820" name="Line 102"/>
          <p:cNvSpPr>
            <a:spLocks noChangeShapeType="1"/>
          </p:cNvSpPr>
          <p:nvPr/>
        </p:nvSpPr>
        <p:spPr bwMode="auto">
          <a:xfrm>
            <a:off x="3918149" y="4475560"/>
            <a:ext cx="3389396" cy="312579"/>
          </a:xfrm>
          <a:prstGeom prst="line">
            <a:avLst/>
          </a:prstGeom>
          <a:noFill/>
          <a:ln w="38100">
            <a:solidFill>
              <a:schemeClr val="tx2"/>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46" name="灯片编号占位符 45"/>
          <p:cNvSpPr>
            <a:spLocks noGrp="1"/>
          </p:cNvSpPr>
          <p:nvPr>
            <p:ph type="sldNum" sz="quarter" idx="12"/>
          </p:nvPr>
        </p:nvSpPr>
        <p:spPr/>
        <p:txBody>
          <a:bodyPr/>
          <a:lstStyle/>
          <a:p>
            <a:fld id="{B6F15528-21DE-4FAA-801E-634DDDAF4B2B}" type="slidenum">
              <a:rPr lang="en-US" smtClean="0"/>
              <a:t>108</a:t>
            </a:fld>
            <a:endParaRPr lang="en-US"/>
          </a:p>
        </p:txBody>
      </p:sp>
      <p:sp>
        <p:nvSpPr>
          <p:cNvPr id="47" name="页脚占位符 46"/>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19811" name="Rectangle 2"/>
          <p:cNvSpPr>
            <a:spLocks noGrp="1" noChangeArrowheads="1"/>
          </p:cNvSpPr>
          <p:nvPr>
            <p:ph type="title"/>
          </p:nvPr>
        </p:nvSpPr>
        <p:spPr>
          <a:xfrm>
            <a:off x="1282700" y="819150"/>
            <a:ext cx="6427347" cy="695537"/>
          </a:xfrm>
        </p:spPr>
        <p:txBody>
          <a:bodyPr>
            <a:normAutofit/>
          </a:bodyPr>
          <a:lstStyle/>
          <a:p>
            <a:pPr algn="ctr" eaLnBrk="1" hangingPunct="1"/>
            <a:r>
              <a:rPr lang="zh-CN" altLang="en-US" sz="3200" dirty="0" smtClean="0">
                <a:latin typeface="微软雅黑" panose="020B0503020204020204" pitchFamily="34" charset="-122"/>
                <a:ea typeface="微软雅黑" panose="020B0503020204020204" pitchFamily="34" charset="-122"/>
              </a:rPr>
              <a:t>快恢复算法 </a:t>
            </a:r>
          </a:p>
        </p:txBody>
      </p:sp>
      <p:sp>
        <p:nvSpPr>
          <p:cNvPr id="119812" name="Rectangle 3"/>
          <p:cNvSpPr>
            <a:spLocks noGrp="1" noChangeArrowheads="1"/>
          </p:cNvSpPr>
          <p:nvPr>
            <p:ph type="body" idx="1"/>
          </p:nvPr>
        </p:nvSpPr>
        <p:spPr>
          <a:xfrm>
            <a:off x="1040091" y="1895996"/>
            <a:ext cx="7750810" cy="4450300"/>
          </a:xfrm>
        </p:spPr>
        <p:txBody>
          <a:bodyPr>
            <a:normAutofit/>
          </a:bodyPr>
          <a:lstStyle/>
          <a:p>
            <a:pPr eaLnBrk="1" hangingPunct="1">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当发送端收到连续三个重复的确认时，就执行“乘法减小”算法，把慢开始门限 </a:t>
            </a:r>
            <a:r>
              <a:rPr lang="en-US" altLang="zh-CN" sz="2400" dirty="0" err="1" smtClean="0">
                <a:latin typeface="微软雅黑" panose="020B0503020204020204" pitchFamily="34" charset="-122"/>
                <a:ea typeface="微软雅黑" panose="020B0503020204020204" pitchFamily="34" charset="-122"/>
              </a:rPr>
              <a:t>ssthresh</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减半。但接下去不执行慢开始算法。 </a:t>
            </a:r>
          </a:p>
          <a:p>
            <a:pPr eaLnBrk="1" hangingPunct="1">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由于发送方现在认为网络很可能没有发生拥塞，因此现在不执行慢开始算法，即拥塞窗口 </a:t>
            </a:r>
            <a:r>
              <a:rPr lang="en-US" altLang="zh-CN" sz="2400" dirty="0" err="1" smtClean="0">
                <a:latin typeface="微软雅黑" panose="020B0503020204020204" pitchFamily="34" charset="-122"/>
                <a:ea typeface="微软雅黑" panose="020B0503020204020204" pitchFamily="34" charset="-122"/>
              </a:rPr>
              <a:t>cwnd</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现在不设置为 </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，而是设置为慢开始门限 </a:t>
            </a:r>
            <a:r>
              <a:rPr lang="en-US" altLang="zh-CN" sz="2400" dirty="0" err="1" smtClean="0">
                <a:latin typeface="微软雅黑" panose="020B0503020204020204" pitchFamily="34" charset="-122"/>
                <a:ea typeface="微软雅黑" panose="020B0503020204020204" pitchFamily="34" charset="-122"/>
              </a:rPr>
              <a:t>ssthresh</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减半后的数值，然后开始执行拥塞避免算法（“加法增大”），使拥塞窗口缓慢地线性增大。 </a:t>
            </a:r>
          </a:p>
        </p:txBody>
      </p:sp>
      <p:sp>
        <p:nvSpPr>
          <p:cNvPr id="5" name="灯片编号占位符 4"/>
          <p:cNvSpPr>
            <a:spLocks noGrp="1"/>
          </p:cNvSpPr>
          <p:nvPr>
            <p:ph type="sldNum" sz="quarter" idx="12"/>
          </p:nvPr>
        </p:nvSpPr>
        <p:spPr/>
        <p:txBody>
          <a:bodyPr/>
          <a:lstStyle/>
          <a:p>
            <a:fld id="{B6F15528-21DE-4FAA-801E-634DDDAF4B2B}" type="slidenum">
              <a:rPr lang="en-US" smtClean="0"/>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117600"/>
            <a:ext cx="3898503" cy="469359"/>
          </a:xfrm>
          <a:prstGeom prst="rect">
            <a:avLst/>
          </a:prstGeom>
          <a:noFill/>
        </p:spPr>
        <p:txBody>
          <a:bodyPr wrap="none" lIns="0" tIns="0" rIns="0" rtlCol="0">
            <a:spAutoFit/>
          </a:bodyPr>
          <a:lstStyle/>
          <a:p>
            <a:pPr defTabSz="-635">
              <a:lnSpc>
                <a:spcPts val="3300"/>
              </a:lnSpc>
            </a:pPr>
            <a:r>
              <a:rPr lang="en-US" altLang="zh-CN" sz="3200" dirty="0">
                <a:solidFill>
                  <a:srgbClr val="FF0000"/>
                </a:solidFill>
                <a:latin typeface="黑体" panose="02010609060101010101" pitchFamily="2" charset="-122"/>
                <a:ea typeface="黑体" panose="02010609060101010101" pitchFamily="2" charset="-122"/>
                <a:cs typeface="华文新魏" pitchFamily="18" charset="0"/>
              </a:rPr>
              <a:t>5</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.3</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用户报文协议UDP</a:t>
            </a:r>
          </a:p>
        </p:txBody>
      </p:sp>
      <p:sp>
        <p:nvSpPr>
          <p:cNvPr id="5" name="TextBox 1"/>
          <p:cNvSpPr txBox="1"/>
          <p:nvPr/>
        </p:nvSpPr>
        <p:spPr>
          <a:xfrm>
            <a:off x="469900" y="2044700"/>
            <a:ext cx="4239943" cy="366767"/>
          </a:xfrm>
          <a:prstGeom prst="rect">
            <a:avLst/>
          </a:prstGeom>
          <a:noFill/>
        </p:spPr>
        <p:txBody>
          <a:bodyPr wrap="none" lIns="0" tIns="0" rIns="0" rtlCol="0">
            <a:spAutoFit/>
          </a:bodyPr>
          <a:lstStyle/>
          <a:p>
            <a:pPr defTabSz="-635">
              <a:lnSpc>
                <a:spcPts val="2500"/>
              </a:lnSpc>
            </a:pPr>
            <a:r>
              <a:rPr lang="en-US" altLang="zh-CN" sz="2800" b="1" dirty="0">
                <a:solidFill>
                  <a:srgbClr val="CC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28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.3.1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CC0000"/>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800" dirty="0" smtClean="0">
                <a:solidFill>
                  <a:srgbClr val="CC0000"/>
                </a:solidFill>
                <a:latin typeface="楷体_GB2312" pitchFamily="18" charset="0"/>
                <a:ea typeface="黑体" panose="02010609060101010101" pitchFamily="2" charset="-122"/>
                <a:cs typeface="楷体_GB2312" pitchFamily="18" charset="0"/>
              </a:rPr>
              <a:t>协议的主要特点</a:t>
            </a:r>
          </a:p>
        </p:txBody>
      </p:sp>
      <p:sp>
        <p:nvSpPr>
          <p:cNvPr id="11" name="TextBox 1"/>
          <p:cNvSpPr txBox="1"/>
          <p:nvPr/>
        </p:nvSpPr>
        <p:spPr>
          <a:xfrm>
            <a:off x="749300" y="2421260"/>
            <a:ext cx="7581900" cy="2770502"/>
          </a:xfrm>
          <a:prstGeom prst="rect">
            <a:avLst/>
          </a:prstGeom>
          <a:noFill/>
        </p:spPr>
        <p:txBody>
          <a:bodyPr wrap="square" lIns="0" tIns="0" rIns="0" rtlCol="0">
            <a:spAutoFit/>
          </a:bodyPr>
          <a:lstStyle/>
          <a:p>
            <a:pPr marL="342900" indent="-342900" algn="just">
              <a:spcBef>
                <a:spcPct val="20000"/>
              </a:spcBef>
              <a:buFont typeface="Arial" panose="020B0604020202020204" pitchFamily="34" charset="0"/>
              <a:buChar char="•"/>
            </a:pPr>
            <a:r>
              <a:rPr lang="en-US" altLang="zh-CN" sz="2800" dirty="0" smtClean="0">
                <a:ea typeface="黑体" panose="02010609060101010101" pitchFamily="2" charset="-122"/>
              </a:rPr>
              <a:t>UDP是一种无连接的、不可靠的传输层协议</a:t>
            </a:r>
            <a:r>
              <a:rPr lang="zh-CN" altLang="en-US" sz="2800" dirty="0" smtClean="0">
                <a:ea typeface="黑体" panose="02010609060101010101" pitchFamily="2" charset="-122"/>
              </a:rPr>
              <a:t>；</a:t>
            </a:r>
            <a:endParaRPr lang="en-US" altLang="zh-CN" sz="2800" dirty="0" smtClean="0">
              <a:ea typeface="黑体" panose="02010609060101010101" pitchFamily="2" charset="-122"/>
            </a:endParaRPr>
          </a:p>
          <a:p>
            <a:pPr marL="342900" indent="-342900" algn="just" defTabSz="-635">
              <a:spcBef>
                <a:spcPct val="20000"/>
              </a:spcBef>
              <a:buFont typeface="Arial" panose="020B0604020202020204" pitchFamily="34" charset="0"/>
              <a:buChar char="•"/>
            </a:pPr>
            <a:r>
              <a:rPr lang="en-US" altLang="zh-CN" sz="2800" dirty="0" smtClean="0">
                <a:ea typeface="黑体" panose="02010609060101010101" pitchFamily="2" charset="-122"/>
              </a:rPr>
              <a:t>UDP </a:t>
            </a:r>
            <a:r>
              <a:rPr lang="zh-CN" altLang="en-US" sz="2800" dirty="0" smtClean="0">
                <a:ea typeface="黑体" panose="02010609060101010101" pitchFamily="2" charset="-122"/>
              </a:rPr>
              <a:t>只在 </a:t>
            </a:r>
            <a:r>
              <a:rPr lang="en-US" altLang="zh-CN" sz="2800" dirty="0" smtClean="0">
                <a:ea typeface="黑体" panose="02010609060101010101" pitchFamily="2" charset="-122"/>
              </a:rPr>
              <a:t>IP </a:t>
            </a:r>
            <a:r>
              <a:rPr lang="zh-CN" altLang="en-US" sz="2800" dirty="0" smtClean="0">
                <a:ea typeface="黑体" panose="02010609060101010101" pitchFamily="2" charset="-122"/>
              </a:rPr>
              <a:t>的数据报服务之上增加了很少一点的功能，即端口的功能和差错检测的功能；</a:t>
            </a:r>
            <a:endParaRPr lang="en-US" altLang="zh-CN" sz="2800" dirty="0" smtClean="0">
              <a:ea typeface="黑体" panose="02010609060101010101" pitchFamily="2" charset="-122"/>
            </a:endParaRPr>
          </a:p>
          <a:p>
            <a:pPr marL="342900" indent="-342900" algn="just" defTabSz="-635">
              <a:spcBef>
                <a:spcPct val="20000"/>
              </a:spcBef>
              <a:buFont typeface="Arial" panose="020B0604020202020204" pitchFamily="34" charset="0"/>
              <a:buChar char="•"/>
            </a:pPr>
            <a:r>
              <a:rPr lang="zh-CN" altLang="en-US" sz="2800" dirty="0" smtClean="0">
                <a:ea typeface="黑体" panose="02010609060101010101" pitchFamily="2" charset="-122"/>
              </a:rPr>
              <a:t>虽然 </a:t>
            </a:r>
            <a:r>
              <a:rPr lang="en-US" altLang="zh-CN" sz="2800" dirty="0" smtClean="0">
                <a:ea typeface="黑体" panose="02010609060101010101" pitchFamily="2" charset="-122"/>
              </a:rPr>
              <a:t>UDP </a:t>
            </a:r>
            <a:r>
              <a:rPr lang="zh-CN" altLang="en-US" sz="2800" dirty="0" smtClean="0">
                <a:ea typeface="黑体" panose="02010609060101010101" pitchFamily="2" charset="-122"/>
              </a:rPr>
              <a:t>用户数据报只能提供不可靠的交付，但 </a:t>
            </a:r>
            <a:r>
              <a:rPr lang="en-US" altLang="zh-CN" sz="2800" dirty="0" smtClean="0">
                <a:ea typeface="黑体" panose="02010609060101010101" pitchFamily="2" charset="-122"/>
              </a:rPr>
              <a:t>UDP </a:t>
            </a:r>
            <a:r>
              <a:rPr lang="zh-CN" altLang="en-US" sz="2800" dirty="0" smtClean="0">
                <a:ea typeface="黑体" panose="02010609060101010101" pitchFamily="2" charset="-122"/>
              </a:rPr>
              <a:t>在某些方面有其特殊的优点。</a:t>
            </a:r>
          </a:p>
          <a:p>
            <a:pPr defTabSz="-635">
              <a:lnSpc>
                <a:spcPts val="3100"/>
              </a:lnSpc>
            </a:pPr>
            <a:endParaRPr lang="en-US" altLang="zh-CN" sz="2600" dirty="0" smtClean="0">
              <a:solidFill>
                <a:srgbClr val="FF0000"/>
              </a:solidFill>
              <a:latin typeface="楷体_GB2312" pitchFamily="18" charset="0"/>
              <a:ea typeface="黑体" panose="02010609060101010101" pitchFamily="2" charset="-122"/>
              <a:cs typeface="楷体_GB2312" pitchFamily="18" charset="0"/>
            </a:endParaRPr>
          </a:p>
        </p:txBody>
      </p:sp>
      <p:sp>
        <p:nvSpPr>
          <p:cNvPr id="12" name="灯片编号占位符 11"/>
          <p:cNvSpPr>
            <a:spLocks noGrp="1"/>
          </p:cNvSpPr>
          <p:nvPr>
            <p:ph type="sldNum" sz="quarter" idx="12"/>
          </p:nvPr>
        </p:nvSpPr>
        <p:spPr/>
        <p:txBody>
          <a:bodyPr/>
          <a:lstStyle/>
          <a:p>
            <a:fld id="{B6F15528-21DE-4FAA-801E-634DDDAF4B2B}" type="slidenum">
              <a:rPr lang="en-US" smtClean="0"/>
              <a:t>11</a:t>
            </a:fld>
            <a:endParaRPr lang="en-US"/>
          </a:p>
        </p:txBody>
      </p:sp>
      <p:sp>
        <p:nvSpPr>
          <p:cNvPr id="13" name="页脚占位符 12"/>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3"/>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20835" name="Oval 55"/>
          <p:cNvSpPr>
            <a:spLocks noChangeArrowheads="1"/>
          </p:cNvSpPr>
          <p:nvPr/>
        </p:nvSpPr>
        <p:spPr bwMode="auto">
          <a:xfrm>
            <a:off x="3039534" y="4628691"/>
            <a:ext cx="93403"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36" name="Oval 60"/>
          <p:cNvSpPr>
            <a:spLocks noChangeArrowheads="1"/>
          </p:cNvSpPr>
          <p:nvPr/>
        </p:nvSpPr>
        <p:spPr bwMode="auto">
          <a:xfrm>
            <a:off x="3517627" y="3643594"/>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37" name="Oval 61"/>
          <p:cNvSpPr>
            <a:spLocks noChangeArrowheads="1"/>
          </p:cNvSpPr>
          <p:nvPr/>
        </p:nvSpPr>
        <p:spPr bwMode="auto">
          <a:xfrm>
            <a:off x="3756674" y="3540981"/>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38" name="Oval 62"/>
          <p:cNvSpPr>
            <a:spLocks noChangeArrowheads="1"/>
          </p:cNvSpPr>
          <p:nvPr/>
        </p:nvSpPr>
        <p:spPr bwMode="auto">
          <a:xfrm>
            <a:off x="4237933" y="3324701"/>
            <a:ext cx="93402"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39" name="Oval 63"/>
          <p:cNvSpPr>
            <a:spLocks noChangeArrowheads="1"/>
          </p:cNvSpPr>
          <p:nvPr/>
        </p:nvSpPr>
        <p:spPr bwMode="auto">
          <a:xfrm>
            <a:off x="3994137" y="3433631"/>
            <a:ext cx="93402" cy="9945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0" name="Oval 64"/>
          <p:cNvSpPr>
            <a:spLocks noChangeArrowheads="1"/>
          </p:cNvSpPr>
          <p:nvPr/>
        </p:nvSpPr>
        <p:spPr bwMode="auto">
          <a:xfrm>
            <a:off x="4476980" y="3215773"/>
            <a:ext cx="93403"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1" name="Oval 65"/>
          <p:cNvSpPr>
            <a:spLocks noChangeArrowheads="1"/>
          </p:cNvSpPr>
          <p:nvPr/>
        </p:nvSpPr>
        <p:spPr bwMode="auto">
          <a:xfrm>
            <a:off x="4711277" y="3113158"/>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2" name="Oval 67"/>
          <p:cNvSpPr>
            <a:spLocks noChangeArrowheads="1"/>
          </p:cNvSpPr>
          <p:nvPr/>
        </p:nvSpPr>
        <p:spPr bwMode="auto">
          <a:xfrm>
            <a:off x="4948741" y="2990021"/>
            <a:ext cx="93403"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3" name="Line 84"/>
          <p:cNvSpPr>
            <a:spLocks noChangeShapeType="1"/>
          </p:cNvSpPr>
          <p:nvPr/>
        </p:nvSpPr>
        <p:spPr bwMode="auto">
          <a:xfrm>
            <a:off x="2453790" y="3806199"/>
            <a:ext cx="875449" cy="0"/>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20844" name="Oval 96"/>
          <p:cNvSpPr>
            <a:spLocks noChangeArrowheads="1"/>
          </p:cNvSpPr>
          <p:nvPr/>
        </p:nvSpPr>
        <p:spPr bwMode="auto">
          <a:xfrm>
            <a:off x="5428417" y="4185082"/>
            <a:ext cx="93402"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5" name="Oval 97"/>
          <p:cNvSpPr>
            <a:spLocks noChangeArrowheads="1"/>
          </p:cNvSpPr>
          <p:nvPr/>
        </p:nvSpPr>
        <p:spPr bwMode="auto">
          <a:xfrm>
            <a:off x="5673796" y="4084047"/>
            <a:ext cx="93403"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6" name="Oval 98"/>
          <p:cNvSpPr>
            <a:spLocks noChangeArrowheads="1"/>
          </p:cNvSpPr>
          <p:nvPr/>
        </p:nvSpPr>
        <p:spPr bwMode="auto">
          <a:xfrm>
            <a:off x="5906511" y="3971960"/>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7" name="Oval 99"/>
          <p:cNvSpPr>
            <a:spLocks noChangeArrowheads="1"/>
          </p:cNvSpPr>
          <p:nvPr/>
        </p:nvSpPr>
        <p:spPr bwMode="auto">
          <a:xfrm>
            <a:off x="6143974" y="3874082"/>
            <a:ext cx="93402"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8" name="Oval 100"/>
          <p:cNvSpPr>
            <a:spLocks noChangeArrowheads="1"/>
          </p:cNvSpPr>
          <p:nvPr/>
        </p:nvSpPr>
        <p:spPr bwMode="auto">
          <a:xfrm>
            <a:off x="6386187" y="3760417"/>
            <a:ext cx="93403"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49" name="Oval 101"/>
          <p:cNvSpPr>
            <a:spLocks noChangeArrowheads="1"/>
          </p:cNvSpPr>
          <p:nvPr/>
        </p:nvSpPr>
        <p:spPr bwMode="auto">
          <a:xfrm>
            <a:off x="6625233" y="3662539"/>
            <a:ext cx="93402"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50" name="Oval 102"/>
          <p:cNvSpPr>
            <a:spLocks noChangeArrowheads="1"/>
          </p:cNvSpPr>
          <p:nvPr/>
        </p:nvSpPr>
        <p:spPr bwMode="auto">
          <a:xfrm>
            <a:off x="6864280" y="3544138"/>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51" name="Oval 103"/>
          <p:cNvSpPr>
            <a:spLocks noChangeArrowheads="1"/>
          </p:cNvSpPr>
          <p:nvPr/>
        </p:nvSpPr>
        <p:spPr bwMode="auto">
          <a:xfrm>
            <a:off x="7103327" y="3428894"/>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52" name="Oval 104"/>
          <p:cNvSpPr>
            <a:spLocks noChangeArrowheads="1"/>
          </p:cNvSpPr>
          <p:nvPr/>
        </p:nvSpPr>
        <p:spPr bwMode="auto">
          <a:xfrm>
            <a:off x="7336041" y="3332595"/>
            <a:ext cx="93403"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53" name="Freeform 68"/>
          <p:cNvSpPr/>
          <p:nvPr/>
        </p:nvSpPr>
        <p:spPr bwMode="auto">
          <a:xfrm>
            <a:off x="2293899" y="2941083"/>
            <a:ext cx="2939798" cy="2469056"/>
          </a:xfrm>
          <a:custGeom>
            <a:avLst/>
            <a:gdLst>
              <a:gd name="T0" fmla="*/ 1773 w 1773"/>
              <a:gd name="T1" fmla="*/ 0 h 1370"/>
              <a:gd name="T2" fmla="*/ 618 w 1773"/>
              <a:gd name="T3" fmla="*/ 487 h 1370"/>
              <a:gd name="T4" fmla="*/ 480 w 1773"/>
              <a:gd name="T5" fmla="*/ 961 h 1370"/>
              <a:gd name="T6" fmla="*/ 331 w 1773"/>
              <a:gd name="T7" fmla="*/ 1201 h 1370"/>
              <a:gd name="T8" fmla="*/ 187 w 1773"/>
              <a:gd name="T9" fmla="*/ 1321 h 1370"/>
              <a:gd name="T10" fmla="*/ 55 w 1773"/>
              <a:gd name="T11" fmla="*/ 1369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120854" name="Text Box 54"/>
          <p:cNvSpPr txBox="1">
            <a:spLocks noChangeArrowheads="1"/>
          </p:cNvSpPr>
          <p:nvPr/>
        </p:nvSpPr>
        <p:spPr bwMode="auto">
          <a:xfrm>
            <a:off x="1975697" y="272638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24</a:t>
            </a:r>
          </a:p>
        </p:txBody>
      </p:sp>
      <p:sp>
        <p:nvSpPr>
          <p:cNvPr id="120855" name="Rectangle 4"/>
          <p:cNvSpPr>
            <a:spLocks noGrp="1" noChangeArrowheads="1"/>
          </p:cNvSpPr>
          <p:nvPr>
            <p:ph type="title"/>
          </p:nvPr>
        </p:nvSpPr>
        <p:spPr/>
        <p:txBody>
          <a:bodyPr>
            <a:normAutofit/>
          </a:bodyPr>
          <a:lstStyle/>
          <a:p>
            <a:pPr algn="ctr" eaLnBrk="1" hangingPunct="1"/>
            <a:r>
              <a:rPr lang="zh-CN" altLang="en-US" sz="3200" dirty="0" smtClean="0">
                <a:latin typeface="微软雅黑" panose="020B0503020204020204" pitchFamily="34" charset="-122"/>
                <a:ea typeface="微软雅黑" panose="020B0503020204020204" pitchFamily="34" charset="-122"/>
              </a:rPr>
              <a:t>从连续收到三个重复的确认</a:t>
            </a:r>
            <a:br>
              <a:rPr lang="zh-CN" altLang="en-US" sz="3200" dirty="0" smtClean="0">
                <a:latin typeface="微软雅黑" panose="020B0503020204020204" pitchFamily="34" charset="-122"/>
                <a:ea typeface="微软雅黑" panose="020B0503020204020204" pitchFamily="34" charset="-122"/>
              </a:rPr>
            </a:br>
            <a:r>
              <a:rPr lang="zh-CN" altLang="en-US" sz="3200" dirty="0" smtClean="0">
                <a:latin typeface="微软雅黑" panose="020B0503020204020204" pitchFamily="34" charset="-122"/>
                <a:ea typeface="微软雅黑" panose="020B0503020204020204" pitchFamily="34" charset="-122"/>
              </a:rPr>
              <a:t>转入拥塞避免 </a:t>
            </a:r>
          </a:p>
        </p:txBody>
      </p:sp>
      <p:sp>
        <p:nvSpPr>
          <p:cNvPr id="120856" name="Line 5"/>
          <p:cNvSpPr>
            <a:spLocks noChangeShapeType="1"/>
          </p:cNvSpPr>
          <p:nvPr/>
        </p:nvSpPr>
        <p:spPr bwMode="auto">
          <a:xfrm>
            <a:off x="2373053" y="5536433"/>
            <a:ext cx="5650049" cy="0"/>
          </a:xfrm>
          <a:prstGeom prst="line">
            <a:avLst/>
          </a:prstGeom>
          <a:noFill/>
          <a:ln w="9525">
            <a:solidFill>
              <a:schemeClr val="folHlink"/>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120857" name="Line 6"/>
          <p:cNvSpPr>
            <a:spLocks noChangeShapeType="1"/>
          </p:cNvSpPr>
          <p:nvPr/>
        </p:nvSpPr>
        <p:spPr bwMode="auto">
          <a:xfrm>
            <a:off x="2373053" y="2508525"/>
            <a:ext cx="0" cy="3027909"/>
          </a:xfrm>
          <a:prstGeom prst="line">
            <a:avLst/>
          </a:prstGeom>
          <a:noFill/>
          <a:ln w="9525">
            <a:solidFill>
              <a:schemeClr val="folHlink"/>
            </a:solidFill>
            <a:round/>
            <a:head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120858" name="Line 7"/>
          <p:cNvSpPr>
            <a:spLocks noChangeShapeType="1"/>
          </p:cNvSpPr>
          <p:nvPr/>
        </p:nvSpPr>
        <p:spPr bwMode="auto">
          <a:xfrm>
            <a:off x="2612099" y="5449606"/>
            <a:ext cx="0" cy="8682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59" name="Line 8"/>
          <p:cNvSpPr>
            <a:spLocks noChangeShapeType="1"/>
          </p:cNvSpPr>
          <p:nvPr/>
        </p:nvSpPr>
        <p:spPr bwMode="auto">
          <a:xfrm>
            <a:off x="2851146"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0" name="Line 9"/>
          <p:cNvSpPr>
            <a:spLocks noChangeShapeType="1"/>
          </p:cNvSpPr>
          <p:nvPr/>
        </p:nvSpPr>
        <p:spPr bwMode="auto">
          <a:xfrm>
            <a:off x="3090192"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1" name="Line 10"/>
          <p:cNvSpPr>
            <a:spLocks noChangeShapeType="1"/>
          </p:cNvSpPr>
          <p:nvPr/>
        </p:nvSpPr>
        <p:spPr bwMode="auto">
          <a:xfrm>
            <a:off x="3329239"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2" name="Line 11"/>
          <p:cNvSpPr>
            <a:spLocks noChangeShapeType="1"/>
          </p:cNvSpPr>
          <p:nvPr/>
        </p:nvSpPr>
        <p:spPr bwMode="auto">
          <a:xfrm>
            <a:off x="3566703"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3" name="Line 12"/>
          <p:cNvSpPr>
            <a:spLocks noChangeShapeType="1"/>
          </p:cNvSpPr>
          <p:nvPr/>
        </p:nvSpPr>
        <p:spPr bwMode="auto">
          <a:xfrm>
            <a:off x="3805749"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4" name="Line 13"/>
          <p:cNvSpPr>
            <a:spLocks noChangeShapeType="1"/>
          </p:cNvSpPr>
          <p:nvPr/>
        </p:nvSpPr>
        <p:spPr bwMode="auto">
          <a:xfrm>
            <a:off x="4044796"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5" name="Line 14"/>
          <p:cNvSpPr>
            <a:spLocks noChangeShapeType="1"/>
          </p:cNvSpPr>
          <p:nvPr/>
        </p:nvSpPr>
        <p:spPr bwMode="auto">
          <a:xfrm>
            <a:off x="4283842"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6" name="Line 15"/>
          <p:cNvSpPr>
            <a:spLocks noChangeShapeType="1"/>
          </p:cNvSpPr>
          <p:nvPr/>
        </p:nvSpPr>
        <p:spPr bwMode="auto">
          <a:xfrm>
            <a:off x="4521306"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7" name="Line 16"/>
          <p:cNvSpPr>
            <a:spLocks noChangeShapeType="1"/>
          </p:cNvSpPr>
          <p:nvPr/>
        </p:nvSpPr>
        <p:spPr bwMode="auto">
          <a:xfrm>
            <a:off x="4760353"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8" name="Line 17"/>
          <p:cNvSpPr>
            <a:spLocks noChangeShapeType="1"/>
          </p:cNvSpPr>
          <p:nvPr/>
        </p:nvSpPr>
        <p:spPr bwMode="auto">
          <a:xfrm>
            <a:off x="4999399"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69" name="Line 18"/>
          <p:cNvSpPr>
            <a:spLocks noChangeShapeType="1"/>
          </p:cNvSpPr>
          <p:nvPr/>
        </p:nvSpPr>
        <p:spPr bwMode="auto">
          <a:xfrm>
            <a:off x="5238446"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0" name="Line 19"/>
          <p:cNvSpPr>
            <a:spLocks noChangeShapeType="1"/>
          </p:cNvSpPr>
          <p:nvPr/>
        </p:nvSpPr>
        <p:spPr bwMode="auto">
          <a:xfrm>
            <a:off x="5475910"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1" name="Line 20"/>
          <p:cNvSpPr>
            <a:spLocks noChangeShapeType="1"/>
          </p:cNvSpPr>
          <p:nvPr/>
        </p:nvSpPr>
        <p:spPr bwMode="auto">
          <a:xfrm>
            <a:off x="5714956" y="5449606"/>
            <a:ext cx="0" cy="86828"/>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2" name="Line 21"/>
          <p:cNvSpPr>
            <a:spLocks noChangeShapeType="1"/>
          </p:cNvSpPr>
          <p:nvPr/>
        </p:nvSpPr>
        <p:spPr bwMode="auto">
          <a:xfrm>
            <a:off x="5954003"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3" name="Line 22"/>
          <p:cNvSpPr>
            <a:spLocks noChangeShapeType="1"/>
          </p:cNvSpPr>
          <p:nvPr/>
        </p:nvSpPr>
        <p:spPr bwMode="auto">
          <a:xfrm>
            <a:off x="6193049"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4" name="Line 23"/>
          <p:cNvSpPr>
            <a:spLocks noChangeShapeType="1"/>
          </p:cNvSpPr>
          <p:nvPr/>
        </p:nvSpPr>
        <p:spPr bwMode="auto">
          <a:xfrm>
            <a:off x="6432096"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5" name="Line 24"/>
          <p:cNvSpPr>
            <a:spLocks noChangeShapeType="1"/>
          </p:cNvSpPr>
          <p:nvPr/>
        </p:nvSpPr>
        <p:spPr bwMode="auto">
          <a:xfrm>
            <a:off x="6669560"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6" name="Line 25"/>
          <p:cNvSpPr>
            <a:spLocks noChangeShapeType="1"/>
          </p:cNvSpPr>
          <p:nvPr/>
        </p:nvSpPr>
        <p:spPr bwMode="auto">
          <a:xfrm>
            <a:off x="6908606"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7" name="Line 26"/>
          <p:cNvSpPr>
            <a:spLocks noChangeShapeType="1"/>
          </p:cNvSpPr>
          <p:nvPr/>
        </p:nvSpPr>
        <p:spPr bwMode="auto">
          <a:xfrm>
            <a:off x="7147653"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8" name="Line 27"/>
          <p:cNvSpPr>
            <a:spLocks noChangeShapeType="1"/>
          </p:cNvSpPr>
          <p:nvPr/>
        </p:nvSpPr>
        <p:spPr bwMode="auto">
          <a:xfrm>
            <a:off x="7386699"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79" name="Line 28"/>
          <p:cNvSpPr>
            <a:spLocks noChangeShapeType="1"/>
          </p:cNvSpPr>
          <p:nvPr/>
        </p:nvSpPr>
        <p:spPr bwMode="auto">
          <a:xfrm>
            <a:off x="7624163" y="5364356"/>
            <a:ext cx="0" cy="172077"/>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80" name="Line 30"/>
          <p:cNvSpPr>
            <a:spLocks noChangeShapeType="1"/>
          </p:cNvSpPr>
          <p:nvPr/>
        </p:nvSpPr>
        <p:spPr bwMode="auto">
          <a:xfrm>
            <a:off x="2373053" y="5103875"/>
            <a:ext cx="239046" cy="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81" name="Line 31"/>
          <p:cNvSpPr>
            <a:spLocks noChangeShapeType="1"/>
          </p:cNvSpPr>
          <p:nvPr/>
        </p:nvSpPr>
        <p:spPr bwMode="auto">
          <a:xfrm>
            <a:off x="2373053" y="4671316"/>
            <a:ext cx="239046" cy="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82" name="Line 32"/>
          <p:cNvSpPr>
            <a:spLocks noChangeShapeType="1"/>
          </p:cNvSpPr>
          <p:nvPr/>
        </p:nvSpPr>
        <p:spPr bwMode="auto">
          <a:xfrm>
            <a:off x="2373053" y="4238758"/>
            <a:ext cx="239046" cy="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83" name="Line 33"/>
          <p:cNvSpPr>
            <a:spLocks noChangeShapeType="1"/>
          </p:cNvSpPr>
          <p:nvPr/>
        </p:nvSpPr>
        <p:spPr bwMode="auto">
          <a:xfrm>
            <a:off x="2373053" y="3806199"/>
            <a:ext cx="239046" cy="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84" name="Line 34"/>
          <p:cNvSpPr>
            <a:spLocks noChangeShapeType="1"/>
          </p:cNvSpPr>
          <p:nvPr/>
        </p:nvSpPr>
        <p:spPr bwMode="auto">
          <a:xfrm>
            <a:off x="2373053" y="3373641"/>
            <a:ext cx="239046" cy="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85" name="Line 35"/>
          <p:cNvSpPr>
            <a:spLocks noChangeShapeType="1"/>
          </p:cNvSpPr>
          <p:nvPr/>
        </p:nvSpPr>
        <p:spPr bwMode="auto">
          <a:xfrm>
            <a:off x="2373053" y="2941082"/>
            <a:ext cx="239046" cy="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886" name="Text Box 36"/>
          <p:cNvSpPr txBox="1">
            <a:spLocks noChangeArrowheads="1"/>
          </p:cNvSpPr>
          <p:nvPr/>
        </p:nvSpPr>
        <p:spPr bwMode="auto">
          <a:xfrm>
            <a:off x="2691253" y="5538012"/>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2</a:t>
            </a:r>
          </a:p>
        </p:txBody>
      </p:sp>
      <p:sp>
        <p:nvSpPr>
          <p:cNvPr id="120887" name="Text Box 37"/>
          <p:cNvSpPr txBox="1">
            <a:spLocks noChangeArrowheads="1"/>
          </p:cNvSpPr>
          <p:nvPr/>
        </p:nvSpPr>
        <p:spPr bwMode="auto">
          <a:xfrm>
            <a:off x="3169347" y="5538012"/>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4</a:t>
            </a:r>
          </a:p>
        </p:txBody>
      </p:sp>
      <p:sp>
        <p:nvSpPr>
          <p:cNvPr id="120888" name="Text Box 38"/>
          <p:cNvSpPr txBox="1">
            <a:spLocks noChangeArrowheads="1"/>
          </p:cNvSpPr>
          <p:nvPr/>
        </p:nvSpPr>
        <p:spPr bwMode="auto">
          <a:xfrm>
            <a:off x="3647441" y="5538012"/>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6</a:t>
            </a:r>
          </a:p>
        </p:txBody>
      </p:sp>
      <p:sp>
        <p:nvSpPr>
          <p:cNvPr id="120889" name="Text Box 39"/>
          <p:cNvSpPr txBox="1">
            <a:spLocks noChangeArrowheads="1"/>
          </p:cNvSpPr>
          <p:nvPr/>
        </p:nvSpPr>
        <p:spPr bwMode="auto">
          <a:xfrm>
            <a:off x="4136616" y="5538012"/>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8</a:t>
            </a:r>
          </a:p>
        </p:txBody>
      </p:sp>
      <p:sp>
        <p:nvSpPr>
          <p:cNvPr id="120890" name="Text Box 40"/>
          <p:cNvSpPr txBox="1">
            <a:spLocks noChangeArrowheads="1"/>
          </p:cNvSpPr>
          <p:nvPr/>
        </p:nvSpPr>
        <p:spPr bwMode="auto">
          <a:xfrm>
            <a:off x="4535554" y="553801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10</a:t>
            </a:r>
          </a:p>
        </p:txBody>
      </p:sp>
      <p:sp>
        <p:nvSpPr>
          <p:cNvPr id="120891" name="Text Box 41"/>
          <p:cNvSpPr txBox="1">
            <a:spLocks noChangeArrowheads="1"/>
          </p:cNvSpPr>
          <p:nvPr/>
        </p:nvSpPr>
        <p:spPr bwMode="auto">
          <a:xfrm>
            <a:off x="5051642" y="553801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12</a:t>
            </a:r>
          </a:p>
        </p:txBody>
      </p:sp>
      <p:sp>
        <p:nvSpPr>
          <p:cNvPr id="120892" name="Text Box 42"/>
          <p:cNvSpPr txBox="1">
            <a:spLocks noChangeArrowheads="1"/>
          </p:cNvSpPr>
          <p:nvPr/>
        </p:nvSpPr>
        <p:spPr bwMode="auto">
          <a:xfrm>
            <a:off x="5502822" y="553801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14</a:t>
            </a:r>
          </a:p>
        </p:txBody>
      </p:sp>
      <p:sp>
        <p:nvSpPr>
          <p:cNvPr id="120893" name="Text Box 43"/>
          <p:cNvSpPr txBox="1">
            <a:spLocks noChangeArrowheads="1"/>
          </p:cNvSpPr>
          <p:nvPr/>
        </p:nvSpPr>
        <p:spPr bwMode="auto">
          <a:xfrm>
            <a:off x="5980915" y="553801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16</a:t>
            </a:r>
          </a:p>
        </p:txBody>
      </p:sp>
      <p:sp>
        <p:nvSpPr>
          <p:cNvPr id="120894" name="Text Box 44"/>
          <p:cNvSpPr txBox="1">
            <a:spLocks noChangeArrowheads="1"/>
          </p:cNvSpPr>
          <p:nvPr/>
        </p:nvSpPr>
        <p:spPr bwMode="auto">
          <a:xfrm>
            <a:off x="6484338" y="553801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18</a:t>
            </a:r>
          </a:p>
        </p:txBody>
      </p:sp>
      <p:sp>
        <p:nvSpPr>
          <p:cNvPr id="120895" name="Text Box 45"/>
          <p:cNvSpPr txBox="1">
            <a:spLocks noChangeArrowheads="1"/>
          </p:cNvSpPr>
          <p:nvPr/>
        </p:nvSpPr>
        <p:spPr bwMode="auto">
          <a:xfrm>
            <a:off x="6962431" y="553801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20</a:t>
            </a:r>
          </a:p>
        </p:txBody>
      </p:sp>
      <p:sp>
        <p:nvSpPr>
          <p:cNvPr id="120896" name="Text Box 46"/>
          <p:cNvSpPr txBox="1">
            <a:spLocks noChangeArrowheads="1"/>
          </p:cNvSpPr>
          <p:nvPr/>
        </p:nvSpPr>
        <p:spPr bwMode="auto">
          <a:xfrm>
            <a:off x="7426277" y="5538012"/>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22</a:t>
            </a:r>
          </a:p>
        </p:txBody>
      </p:sp>
      <p:sp>
        <p:nvSpPr>
          <p:cNvPr id="120897" name="Text Box 47"/>
          <p:cNvSpPr txBox="1">
            <a:spLocks noChangeArrowheads="1"/>
          </p:cNvSpPr>
          <p:nvPr/>
        </p:nvSpPr>
        <p:spPr bwMode="auto">
          <a:xfrm>
            <a:off x="2254320" y="5538012"/>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0</a:t>
            </a:r>
          </a:p>
        </p:txBody>
      </p:sp>
      <p:sp>
        <p:nvSpPr>
          <p:cNvPr id="120898" name="Text Box 48"/>
          <p:cNvSpPr txBox="1">
            <a:spLocks noChangeArrowheads="1"/>
          </p:cNvSpPr>
          <p:nvPr/>
        </p:nvSpPr>
        <p:spPr bwMode="auto">
          <a:xfrm>
            <a:off x="2096012" y="5279108"/>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0</a:t>
            </a:r>
          </a:p>
        </p:txBody>
      </p:sp>
      <p:sp>
        <p:nvSpPr>
          <p:cNvPr id="120899" name="Text Box 49"/>
          <p:cNvSpPr txBox="1">
            <a:spLocks noChangeArrowheads="1"/>
          </p:cNvSpPr>
          <p:nvPr/>
        </p:nvSpPr>
        <p:spPr bwMode="auto">
          <a:xfrm>
            <a:off x="2096012" y="4846550"/>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4</a:t>
            </a:r>
          </a:p>
        </p:txBody>
      </p:sp>
      <p:sp>
        <p:nvSpPr>
          <p:cNvPr id="120900" name="Text Box 50"/>
          <p:cNvSpPr txBox="1">
            <a:spLocks noChangeArrowheads="1"/>
          </p:cNvSpPr>
          <p:nvPr/>
        </p:nvSpPr>
        <p:spPr bwMode="auto">
          <a:xfrm>
            <a:off x="2096012" y="4428199"/>
            <a:ext cx="31216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8</a:t>
            </a:r>
          </a:p>
        </p:txBody>
      </p:sp>
      <p:sp>
        <p:nvSpPr>
          <p:cNvPr id="120901" name="Text Box 51"/>
          <p:cNvSpPr txBox="1">
            <a:spLocks noChangeArrowheads="1"/>
          </p:cNvSpPr>
          <p:nvPr/>
        </p:nvSpPr>
        <p:spPr bwMode="auto">
          <a:xfrm>
            <a:off x="1975697" y="4009849"/>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12</a:t>
            </a:r>
          </a:p>
        </p:txBody>
      </p:sp>
      <p:sp>
        <p:nvSpPr>
          <p:cNvPr id="120902" name="Text Box 52"/>
          <p:cNvSpPr txBox="1">
            <a:spLocks noChangeArrowheads="1"/>
          </p:cNvSpPr>
          <p:nvPr/>
        </p:nvSpPr>
        <p:spPr bwMode="auto">
          <a:xfrm>
            <a:off x="1975697" y="3591499"/>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16</a:t>
            </a:r>
          </a:p>
        </p:txBody>
      </p:sp>
      <p:sp>
        <p:nvSpPr>
          <p:cNvPr id="120903" name="Text Box 53"/>
          <p:cNvSpPr txBox="1">
            <a:spLocks noChangeArrowheads="1"/>
          </p:cNvSpPr>
          <p:nvPr/>
        </p:nvSpPr>
        <p:spPr bwMode="auto">
          <a:xfrm>
            <a:off x="1975697" y="3158940"/>
            <a:ext cx="440407"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20</a:t>
            </a:r>
          </a:p>
        </p:txBody>
      </p:sp>
      <p:sp>
        <p:nvSpPr>
          <p:cNvPr id="120904" name="Oval 56"/>
          <p:cNvSpPr>
            <a:spLocks noChangeArrowheads="1"/>
          </p:cNvSpPr>
          <p:nvPr/>
        </p:nvSpPr>
        <p:spPr bwMode="auto">
          <a:xfrm>
            <a:off x="2802070" y="5061250"/>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905" name="Oval 57"/>
          <p:cNvSpPr>
            <a:spLocks noChangeArrowheads="1"/>
          </p:cNvSpPr>
          <p:nvPr/>
        </p:nvSpPr>
        <p:spPr bwMode="auto">
          <a:xfrm>
            <a:off x="2333475" y="5342255"/>
            <a:ext cx="93403"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906" name="Oval 58"/>
          <p:cNvSpPr>
            <a:spLocks noChangeArrowheads="1"/>
          </p:cNvSpPr>
          <p:nvPr/>
        </p:nvSpPr>
        <p:spPr bwMode="auto">
          <a:xfrm>
            <a:off x="2553526" y="5266478"/>
            <a:ext cx="91819"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907" name="Oval 59"/>
          <p:cNvSpPr>
            <a:spLocks noChangeArrowheads="1"/>
          </p:cNvSpPr>
          <p:nvPr/>
        </p:nvSpPr>
        <p:spPr bwMode="auto">
          <a:xfrm>
            <a:off x="3278580" y="3758839"/>
            <a:ext cx="93402" cy="101036"/>
          </a:xfrm>
          <a:prstGeom prst="ellipse">
            <a:avLst/>
          </a:prstGeom>
          <a:solidFill>
            <a:schemeClr val="tx2"/>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908" name="Oval 66"/>
          <p:cNvSpPr>
            <a:spLocks noChangeArrowheads="1"/>
          </p:cNvSpPr>
          <p:nvPr/>
        </p:nvSpPr>
        <p:spPr bwMode="auto">
          <a:xfrm>
            <a:off x="5183038" y="2881092"/>
            <a:ext cx="93403" cy="101036"/>
          </a:xfrm>
          <a:prstGeom prst="ellipse">
            <a:avLst/>
          </a:prstGeom>
          <a:solidFill>
            <a:schemeClr val="tx1"/>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20909" name="Oval 69"/>
          <p:cNvSpPr>
            <a:spLocks noChangeArrowheads="1"/>
          </p:cNvSpPr>
          <p:nvPr/>
        </p:nvSpPr>
        <p:spPr bwMode="auto">
          <a:xfrm>
            <a:off x="6390936" y="4185082"/>
            <a:ext cx="93402"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0" name="Oval 70"/>
          <p:cNvSpPr>
            <a:spLocks noChangeArrowheads="1"/>
          </p:cNvSpPr>
          <p:nvPr/>
        </p:nvSpPr>
        <p:spPr bwMode="auto">
          <a:xfrm>
            <a:off x="5665881" y="5255428"/>
            <a:ext cx="91819"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1" name="Oval 71"/>
          <p:cNvSpPr>
            <a:spLocks noChangeArrowheads="1"/>
          </p:cNvSpPr>
          <p:nvPr/>
        </p:nvSpPr>
        <p:spPr bwMode="auto">
          <a:xfrm>
            <a:off x="5909677" y="5043885"/>
            <a:ext cx="91819"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2" name="Oval 72"/>
          <p:cNvSpPr>
            <a:spLocks noChangeArrowheads="1"/>
          </p:cNvSpPr>
          <p:nvPr/>
        </p:nvSpPr>
        <p:spPr bwMode="auto">
          <a:xfrm>
            <a:off x="5422085" y="5342255"/>
            <a:ext cx="93402"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3" name="Oval 73"/>
          <p:cNvSpPr>
            <a:spLocks noChangeArrowheads="1"/>
          </p:cNvSpPr>
          <p:nvPr/>
        </p:nvSpPr>
        <p:spPr bwMode="auto">
          <a:xfrm>
            <a:off x="6137641" y="4617641"/>
            <a:ext cx="93402"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4" name="Oval 74"/>
          <p:cNvSpPr>
            <a:spLocks noChangeArrowheads="1"/>
          </p:cNvSpPr>
          <p:nvPr/>
        </p:nvSpPr>
        <p:spPr bwMode="auto">
          <a:xfrm>
            <a:off x="6625233" y="4071417"/>
            <a:ext cx="93402"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5" name="Oval 75"/>
          <p:cNvSpPr>
            <a:spLocks noChangeArrowheads="1"/>
          </p:cNvSpPr>
          <p:nvPr/>
        </p:nvSpPr>
        <p:spPr bwMode="auto">
          <a:xfrm>
            <a:off x="7336041" y="3746209"/>
            <a:ext cx="93403"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6" name="Oval 76"/>
          <p:cNvSpPr>
            <a:spLocks noChangeArrowheads="1"/>
          </p:cNvSpPr>
          <p:nvPr/>
        </p:nvSpPr>
        <p:spPr bwMode="auto">
          <a:xfrm>
            <a:off x="6859531" y="3957752"/>
            <a:ext cx="91819"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7" name="Oval 77"/>
          <p:cNvSpPr>
            <a:spLocks noChangeArrowheads="1"/>
          </p:cNvSpPr>
          <p:nvPr/>
        </p:nvSpPr>
        <p:spPr bwMode="auto">
          <a:xfrm>
            <a:off x="7096994" y="3855138"/>
            <a:ext cx="93402" cy="101036"/>
          </a:xfrm>
          <a:prstGeom prst="ellipse">
            <a:avLst/>
          </a:prstGeom>
          <a:solidFill>
            <a:srgbClr val="808080"/>
          </a:solidFill>
          <a:ln w="9525">
            <a:solidFill>
              <a:srgbClr val="808080"/>
            </a:solidFill>
            <a:round/>
          </a:ln>
        </p:spPr>
        <p:txBody>
          <a:bodyPr wrap="none" lIns="91074" tIns="45537" rIns="91074" bIns="45537" anchor="ctr"/>
          <a:lstStyle/>
          <a:p>
            <a:endParaRPr lang="zh-CN" altLang="en-US" dirty="0">
              <a:ea typeface="黑体" panose="02010609060101010101" pitchFamily="2" charset="-122"/>
            </a:endParaRPr>
          </a:p>
        </p:txBody>
      </p:sp>
      <p:sp>
        <p:nvSpPr>
          <p:cNvPr id="120918" name="Text Box 78"/>
          <p:cNvSpPr txBox="1">
            <a:spLocks noChangeArrowheads="1"/>
          </p:cNvSpPr>
          <p:nvPr/>
        </p:nvSpPr>
        <p:spPr bwMode="auto">
          <a:xfrm>
            <a:off x="7624163" y="5107032"/>
            <a:ext cx="1107256" cy="368962"/>
          </a:xfrm>
          <a:prstGeom prst="rect">
            <a:avLst/>
          </a:prstGeom>
          <a:no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传输轮次</a:t>
            </a:r>
          </a:p>
        </p:txBody>
      </p:sp>
      <p:sp>
        <p:nvSpPr>
          <p:cNvPr id="120919" name="Text Box 79"/>
          <p:cNvSpPr txBox="1">
            <a:spLocks noChangeArrowheads="1"/>
          </p:cNvSpPr>
          <p:nvPr/>
        </p:nvSpPr>
        <p:spPr bwMode="auto">
          <a:xfrm>
            <a:off x="1442196" y="2178579"/>
            <a:ext cx="1709986" cy="368962"/>
          </a:xfrm>
          <a:prstGeom prst="rect">
            <a:avLst/>
          </a:prstGeom>
          <a:no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拥塞窗口 </a:t>
            </a:r>
            <a:r>
              <a:rPr kumimoji="1" lang="en-US" altLang="zh-CN" dirty="0" err="1">
                <a:solidFill>
                  <a:schemeClr val="folHlink"/>
                </a:solidFill>
                <a:latin typeface="Arial" panose="020B0604020202020204" pitchFamily="34" charset="0"/>
                <a:ea typeface="黑体" panose="02010609060101010101" pitchFamily="2" charset="-122"/>
              </a:rPr>
              <a:t>cwnd</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120920" name="Text Box 80"/>
          <p:cNvSpPr txBox="1">
            <a:spLocks noChangeArrowheads="1"/>
          </p:cNvSpPr>
          <p:nvPr/>
        </p:nvSpPr>
        <p:spPr bwMode="auto">
          <a:xfrm>
            <a:off x="5521277" y="2259092"/>
            <a:ext cx="2287068" cy="645961"/>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收到 </a:t>
            </a:r>
            <a:r>
              <a:rPr kumimoji="1" lang="en-US" altLang="zh-CN" dirty="0">
                <a:solidFill>
                  <a:schemeClr val="folHlink"/>
                </a:solidFill>
                <a:latin typeface="Arial" panose="020B0604020202020204" pitchFamily="34" charset="0"/>
                <a:ea typeface="黑体" panose="02010609060101010101" pitchFamily="2" charset="-122"/>
              </a:rPr>
              <a:t>3 </a:t>
            </a:r>
            <a:r>
              <a:rPr kumimoji="1" lang="zh-CN" altLang="en-US" dirty="0">
                <a:solidFill>
                  <a:schemeClr val="folHlink"/>
                </a:solidFill>
                <a:latin typeface="Arial" panose="020B0604020202020204" pitchFamily="34" charset="0"/>
                <a:ea typeface="黑体" panose="02010609060101010101" pitchFamily="2" charset="-122"/>
              </a:rPr>
              <a:t>个重复的确认</a:t>
            </a:r>
          </a:p>
          <a:p>
            <a:pPr algn="ctr"/>
            <a:r>
              <a:rPr kumimoji="1" lang="zh-CN" altLang="en-US" dirty="0">
                <a:solidFill>
                  <a:schemeClr val="folHlink"/>
                </a:solidFill>
                <a:latin typeface="Arial" panose="020B0604020202020204" pitchFamily="34" charset="0"/>
                <a:ea typeface="黑体" panose="02010609060101010101" pitchFamily="2" charset="-122"/>
              </a:rPr>
              <a:t>执行快重传算法</a:t>
            </a:r>
          </a:p>
        </p:txBody>
      </p:sp>
      <p:sp>
        <p:nvSpPr>
          <p:cNvPr id="120921" name="Line 81"/>
          <p:cNvSpPr>
            <a:spLocks noChangeShapeType="1"/>
          </p:cNvSpPr>
          <p:nvPr/>
        </p:nvSpPr>
        <p:spPr bwMode="auto">
          <a:xfrm flipH="1">
            <a:off x="5259026" y="2693230"/>
            <a:ext cx="506589" cy="236802"/>
          </a:xfrm>
          <a:prstGeom prst="line">
            <a:avLst/>
          </a:prstGeom>
          <a:noFill/>
          <a:ln w="9525">
            <a:solidFill>
              <a:schemeClr val="tx2"/>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120922" name="Line 82"/>
          <p:cNvSpPr>
            <a:spLocks noChangeShapeType="1"/>
          </p:cNvSpPr>
          <p:nvPr/>
        </p:nvSpPr>
        <p:spPr bwMode="auto">
          <a:xfrm>
            <a:off x="3585700" y="3184199"/>
            <a:ext cx="599991" cy="244695"/>
          </a:xfrm>
          <a:prstGeom prst="line">
            <a:avLst/>
          </a:prstGeom>
          <a:noFill/>
          <a:ln w="9525">
            <a:solidFill>
              <a:schemeClr val="tx2"/>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120923" name="Rectangle 83"/>
          <p:cNvSpPr>
            <a:spLocks noChangeArrowheads="1"/>
          </p:cNvSpPr>
          <p:nvPr/>
        </p:nvSpPr>
        <p:spPr bwMode="auto">
          <a:xfrm>
            <a:off x="2453790" y="2854255"/>
            <a:ext cx="197887" cy="2308031"/>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20924" name="Line 86"/>
          <p:cNvSpPr>
            <a:spLocks noChangeShapeType="1"/>
          </p:cNvSpPr>
          <p:nvPr/>
        </p:nvSpPr>
        <p:spPr bwMode="auto">
          <a:xfrm rot="10800000">
            <a:off x="2453790" y="4238758"/>
            <a:ext cx="3022120" cy="9472"/>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20925" name="Rectangle 87"/>
          <p:cNvSpPr>
            <a:spLocks noChangeArrowheads="1"/>
          </p:cNvSpPr>
          <p:nvPr/>
        </p:nvSpPr>
        <p:spPr bwMode="auto">
          <a:xfrm>
            <a:off x="2771992" y="5277530"/>
            <a:ext cx="2545609" cy="172076"/>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20926" name="Rectangle 88"/>
          <p:cNvSpPr>
            <a:spLocks noChangeArrowheads="1"/>
          </p:cNvSpPr>
          <p:nvPr/>
        </p:nvSpPr>
        <p:spPr bwMode="auto">
          <a:xfrm>
            <a:off x="5874849" y="5277530"/>
            <a:ext cx="1830052" cy="172076"/>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20927" name="Line 89"/>
          <p:cNvSpPr>
            <a:spLocks noChangeShapeType="1"/>
          </p:cNvSpPr>
          <p:nvPr/>
        </p:nvSpPr>
        <p:spPr bwMode="auto">
          <a:xfrm>
            <a:off x="4799930" y="2952133"/>
            <a:ext cx="0" cy="1297675"/>
          </a:xfrm>
          <a:prstGeom prst="line">
            <a:avLst/>
          </a:prstGeom>
          <a:noFill/>
          <a:ln w="9525">
            <a:solidFill>
              <a:schemeClr val="tx1"/>
            </a:solidFill>
            <a:round/>
            <a:headEnd type="triangle" w="sm" len="me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120928" name="Text Box 90"/>
          <p:cNvSpPr txBox="1">
            <a:spLocks noChangeArrowheads="1"/>
          </p:cNvSpPr>
          <p:nvPr/>
        </p:nvSpPr>
        <p:spPr bwMode="auto">
          <a:xfrm>
            <a:off x="1000514" y="4963372"/>
            <a:ext cx="896029" cy="368962"/>
          </a:xfrm>
          <a:prstGeom prst="rect">
            <a:avLst/>
          </a:prstGeom>
          <a:noFill/>
          <a:ln w="9525">
            <a:noFill/>
            <a:miter lim="800000"/>
          </a:ln>
        </p:spPr>
        <p:txBody>
          <a:bodyPr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慢开始</a:t>
            </a:r>
          </a:p>
        </p:txBody>
      </p:sp>
      <p:sp>
        <p:nvSpPr>
          <p:cNvPr id="120929" name="Line 91"/>
          <p:cNvSpPr>
            <a:spLocks noChangeShapeType="1"/>
          </p:cNvSpPr>
          <p:nvPr/>
        </p:nvSpPr>
        <p:spPr bwMode="auto">
          <a:xfrm>
            <a:off x="1776227" y="5212803"/>
            <a:ext cx="557248" cy="172077"/>
          </a:xfrm>
          <a:prstGeom prst="line">
            <a:avLst/>
          </a:prstGeom>
          <a:noFill/>
          <a:ln w="9525">
            <a:solidFill>
              <a:schemeClr val="tx1"/>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120930" name="Text Box 92"/>
          <p:cNvSpPr txBox="1">
            <a:spLocks noChangeArrowheads="1"/>
          </p:cNvSpPr>
          <p:nvPr/>
        </p:nvSpPr>
        <p:spPr bwMode="auto">
          <a:xfrm>
            <a:off x="4198356" y="3455732"/>
            <a:ext cx="1252225" cy="368962"/>
          </a:xfrm>
          <a:prstGeom prst="rect">
            <a:avLst/>
          </a:prstGeom>
          <a:solidFill>
            <a:schemeClr val="bg1"/>
          </a:solidFill>
          <a:ln w="9525">
            <a:noFill/>
            <a:miter lim="800000"/>
          </a:ln>
        </p:spPr>
        <p:txBody>
          <a:bodyPr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a:t>
            </a:r>
            <a:r>
              <a:rPr kumimoji="1" lang="zh-CN" altLang="en-US" dirty="0">
                <a:solidFill>
                  <a:schemeClr val="folHlink"/>
                </a:solidFill>
                <a:latin typeface="Arial" panose="020B0604020202020204" pitchFamily="34" charset="0"/>
                <a:ea typeface="黑体" panose="02010609060101010101" pitchFamily="2" charset="-122"/>
              </a:rPr>
              <a:t>乘法减小”</a:t>
            </a:r>
          </a:p>
        </p:txBody>
      </p:sp>
      <p:sp>
        <p:nvSpPr>
          <p:cNvPr id="120931" name="Text Box 93"/>
          <p:cNvSpPr txBox="1">
            <a:spLocks noChangeArrowheads="1"/>
          </p:cNvSpPr>
          <p:nvPr/>
        </p:nvSpPr>
        <p:spPr bwMode="auto">
          <a:xfrm>
            <a:off x="5370595" y="3070534"/>
            <a:ext cx="1568921" cy="645961"/>
          </a:xfrm>
          <a:prstGeom prst="rect">
            <a:avLst/>
          </a:prstGeom>
          <a:noFill/>
          <a:ln w="9525">
            <a:noFill/>
            <a:miter lim="800000"/>
          </a:ln>
        </p:spPr>
        <p:txBody>
          <a:bodyPr wrap="none" lIns="91074" tIns="45537" rIns="91074" bIns="45537">
            <a:spAutoFit/>
          </a:bodyPr>
          <a:lstStyle/>
          <a:p>
            <a:pPr algn="ctr"/>
            <a:r>
              <a:rPr kumimoji="1" lang="zh-CN" altLang="en-US" dirty="0">
                <a:solidFill>
                  <a:schemeClr val="hlink"/>
                </a:solidFill>
                <a:latin typeface="Arial" panose="020B0604020202020204" pitchFamily="34" charset="0"/>
                <a:ea typeface="黑体" panose="02010609060101010101" pitchFamily="2" charset="-122"/>
              </a:rPr>
              <a:t>拥塞避免</a:t>
            </a:r>
          </a:p>
          <a:p>
            <a:pPr algn="ctr"/>
            <a:r>
              <a:rPr kumimoji="1" lang="zh-CN" altLang="en-US" dirty="0">
                <a:solidFill>
                  <a:schemeClr val="hlink"/>
                </a:solidFill>
                <a:latin typeface="Arial" panose="020B0604020202020204" pitchFamily="34" charset="0"/>
                <a:ea typeface="黑体" panose="02010609060101010101" pitchFamily="2" charset="-122"/>
              </a:rPr>
              <a:t>“加法增大”</a:t>
            </a:r>
          </a:p>
        </p:txBody>
      </p:sp>
      <p:sp>
        <p:nvSpPr>
          <p:cNvPr id="120932" name="Freeform 94"/>
          <p:cNvSpPr/>
          <p:nvPr/>
        </p:nvSpPr>
        <p:spPr bwMode="auto">
          <a:xfrm>
            <a:off x="5224198" y="2955290"/>
            <a:ext cx="2308146" cy="2443798"/>
          </a:xfrm>
          <a:custGeom>
            <a:avLst/>
            <a:gdLst>
              <a:gd name="T0" fmla="*/ 0 w 1392"/>
              <a:gd name="T1" fmla="*/ 0 h 1356"/>
              <a:gd name="T2" fmla="*/ 152 w 1392"/>
              <a:gd name="T3" fmla="*/ 1356 h 1356"/>
              <a:gd name="T4" fmla="*/ 300 w 1392"/>
              <a:gd name="T5" fmla="*/ 1300 h 1356"/>
              <a:gd name="T6" fmla="*/ 448 w 1392"/>
              <a:gd name="T7" fmla="*/ 1188 h 1356"/>
              <a:gd name="T8" fmla="*/ 576 w 1392"/>
              <a:gd name="T9" fmla="*/ 952 h 1356"/>
              <a:gd name="T10" fmla="*/ 728 w 1392"/>
              <a:gd name="T11" fmla="*/ 708 h 1356"/>
              <a:gd name="T12" fmla="*/ 1392 w 1392"/>
              <a:gd name="T13" fmla="*/ 428 h 1356"/>
              <a:gd name="T14" fmla="*/ 0 60000 65536"/>
              <a:gd name="T15" fmla="*/ 0 60000 65536"/>
              <a:gd name="T16" fmla="*/ 0 60000 65536"/>
              <a:gd name="T17" fmla="*/ 0 60000 65536"/>
              <a:gd name="T18" fmla="*/ 0 60000 65536"/>
              <a:gd name="T19" fmla="*/ 0 60000 65536"/>
              <a:gd name="T20" fmla="*/ 0 60000 65536"/>
              <a:gd name="T21" fmla="*/ 0 w 1392"/>
              <a:gd name="T22" fmla="*/ 0 h 1356"/>
              <a:gd name="T23" fmla="*/ 1392 w 1392"/>
              <a:gd name="T24" fmla="*/ 1356 h 13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56">
                <a:moveTo>
                  <a:pt x="0" y="0"/>
                </a:moveTo>
                <a:lnTo>
                  <a:pt x="152" y="1356"/>
                </a:lnTo>
                <a:lnTo>
                  <a:pt x="300" y="1300"/>
                </a:lnTo>
                <a:lnTo>
                  <a:pt x="448" y="1188"/>
                </a:lnTo>
                <a:lnTo>
                  <a:pt x="576" y="952"/>
                </a:lnTo>
                <a:lnTo>
                  <a:pt x="728" y="708"/>
                </a:lnTo>
                <a:lnTo>
                  <a:pt x="1392" y="428"/>
                </a:lnTo>
              </a:path>
            </a:pathLst>
          </a:cu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781417" name="Text Box 105"/>
          <p:cNvSpPr txBox="1">
            <a:spLocks noChangeArrowheads="1"/>
          </p:cNvSpPr>
          <p:nvPr/>
        </p:nvSpPr>
        <p:spPr bwMode="auto">
          <a:xfrm>
            <a:off x="7543424" y="2986864"/>
            <a:ext cx="1256977" cy="645961"/>
          </a:xfrm>
          <a:prstGeom prst="rect">
            <a:avLst/>
          </a:prstGeom>
          <a:solidFill>
            <a:srgbClr val="FFFF99"/>
          </a:solidFill>
          <a:ln w="9525">
            <a:noFill/>
            <a:miter lim="800000"/>
          </a:ln>
          <a:effectLst>
            <a:outerShdw dist="35921" dir="2700000" algn="ctr" rotWithShape="0">
              <a:schemeClr val="bg2"/>
            </a:outerShdw>
          </a:effectLst>
        </p:spPr>
        <p:txBody>
          <a:bodyPr wrap="none" lIns="91074" tIns="45537" rIns="91074" bIns="45537">
            <a:spAutoFit/>
          </a:bodyPr>
          <a:lstStyle/>
          <a:p>
            <a:pPr algn="ctr">
              <a:defRPr/>
            </a:pPr>
            <a:r>
              <a:rPr kumimoji="1" lang="en-US" altLang="zh-CN" dirty="0">
                <a:solidFill>
                  <a:schemeClr val="folHlink"/>
                </a:solidFill>
                <a:latin typeface="Arial" panose="020B0604020202020204" pitchFamily="34" charset="0"/>
                <a:ea typeface="黑体" panose="02010609060101010101" pitchFamily="2" charset="-122"/>
              </a:rPr>
              <a:t>TCP Reno</a:t>
            </a:r>
          </a:p>
          <a:p>
            <a:pPr algn="ctr">
              <a:defRPr/>
            </a:pPr>
            <a:r>
              <a:rPr kumimoji="1" lang="zh-CN" altLang="en-US" dirty="0">
                <a:solidFill>
                  <a:schemeClr val="folHlink"/>
                </a:solidFill>
                <a:latin typeface="Arial" panose="020B0604020202020204" pitchFamily="34" charset="0"/>
                <a:ea typeface="黑体" panose="02010609060101010101" pitchFamily="2" charset="-122"/>
              </a:rPr>
              <a:t>版本</a:t>
            </a:r>
          </a:p>
        </p:txBody>
      </p:sp>
      <p:sp>
        <p:nvSpPr>
          <p:cNvPr id="781418" name="Text Box 106"/>
          <p:cNvSpPr txBox="1">
            <a:spLocks noChangeArrowheads="1"/>
          </p:cNvSpPr>
          <p:nvPr/>
        </p:nvSpPr>
        <p:spPr bwMode="auto">
          <a:xfrm>
            <a:off x="6791347" y="4216656"/>
            <a:ext cx="1855602" cy="645961"/>
          </a:xfrm>
          <a:prstGeom prst="rect">
            <a:avLst/>
          </a:prstGeom>
          <a:solidFill>
            <a:srgbClr val="CCECFF"/>
          </a:solidFill>
          <a:ln w="9525">
            <a:noFill/>
            <a:miter lim="800000"/>
          </a:ln>
          <a:effectLst>
            <a:outerShdw dist="45791" dir="2021404" algn="ctr" rotWithShape="0">
              <a:schemeClr val="bg2"/>
            </a:outerShdw>
          </a:effectLst>
        </p:spPr>
        <p:txBody>
          <a:bodyPr wrap="none" lIns="91074" tIns="45537" rIns="91074" bIns="45537">
            <a:spAutoFit/>
          </a:bodyPr>
          <a:lstStyle/>
          <a:p>
            <a:pPr algn="ctr">
              <a:defRPr/>
            </a:pPr>
            <a:r>
              <a:rPr kumimoji="1" lang="en-US" altLang="zh-CN" dirty="0">
                <a:solidFill>
                  <a:schemeClr val="folHlink"/>
                </a:solidFill>
                <a:latin typeface="Arial" panose="020B0604020202020204" pitchFamily="34" charset="0"/>
                <a:ea typeface="黑体" panose="02010609060101010101" pitchFamily="2" charset="-122"/>
              </a:rPr>
              <a:t>TCP Tahoe </a:t>
            </a:r>
            <a:r>
              <a:rPr kumimoji="1" lang="zh-CN" altLang="en-US" dirty="0">
                <a:solidFill>
                  <a:schemeClr val="folHlink"/>
                </a:solidFill>
                <a:latin typeface="Arial" panose="020B0604020202020204" pitchFamily="34" charset="0"/>
                <a:ea typeface="黑体" panose="02010609060101010101" pitchFamily="2" charset="-122"/>
              </a:rPr>
              <a:t>版本</a:t>
            </a:r>
          </a:p>
          <a:p>
            <a:pPr algn="ctr">
              <a:defRPr/>
            </a:pPr>
            <a:r>
              <a:rPr kumimoji="1" lang="en-US" altLang="zh-CN" dirty="0">
                <a:solidFill>
                  <a:schemeClr val="folHlink"/>
                </a:solidFill>
                <a:latin typeface="Arial" panose="020B0604020202020204" pitchFamily="34" charset="0"/>
                <a:ea typeface="黑体" panose="02010609060101010101" pitchFamily="2" charset="-122"/>
              </a:rPr>
              <a:t>(</a:t>
            </a:r>
            <a:r>
              <a:rPr kumimoji="1" lang="zh-CN" altLang="en-US" dirty="0">
                <a:solidFill>
                  <a:schemeClr val="folHlink"/>
                </a:solidFill>
                <a:latin typeface="Arial" panose="020B0604020202020204" pitchFamily="34" charset="0"/>
                <a:ea typeface="黑体" panose="02010609060101010101" pitchFamily="2" charset="-122"/>
              </a:rPr>
              <a:t>已废弃不用）</a:t>
            </a:r>
          </a:p>
        </p:txBody>
      </p:sp>
      <p:sp>
        <p:nvSpPr>
          <p:cNvPr id="120935" name="Text Box 107"/>
          <p:cNvSpPr txBox="1">
            <a:spLocks noChangeArrowheads="1"/>
          </p:cNvSpPr>
          <p:nvPr/>
        </p:nvSpPr>
        <p:spPr bwMode="auto">
          <a:xfrm>
            <a:off x="87250" y="3608864"/>
            <a:ext cx="2043410" cy="368962"/>
          </a:xfrm>
          <a:prstGeom prst="rect">
            <a:avLst/>
          </a:prstGeom>
          <a:noFill/>
          <a:ln w="9525">
            <a:noFill/>
            <a:miter lim="800000"/>
          </a:ln>
        </p:spPr>
        <p:txBody>
          <a:bodyPr wrap="none" lIns="91074" tIns="45537" rIns="91074" bIns="45537">
            <a:spAutoFit/>
          </a:bodyPr>
          <a:lstStyle/>
          <a:p>
            <a:pPr algn="ctr"/>
            <a:r>
              <a:rPr kumimoji="1" lang="en-US" altLang="zh-CN" dirty="0" err="1">
                <a:solidFill>
                  <a:schemeClr val="folHlink"/>
                </a:solidFill>
                <a:latin typeface="Arial" panose="020B0604020202020204" pitchFamily="34" charset="0"/>
                <a:ea typeface="黑体" panose="02010609060101010101" pitchFamily="2" charset="-122"/>
              </a:rPr>
              <a:t>ssthresh</a:t>
            </a:r>
            <a:r>
              <a:rPr kumimoji="1" lang="en-US" altLang="zh-CN"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的初始值</a:t>
            </a:r>
          </a:p>
        </p:txBody>
      </p:sp>
      <p:sp>
        <p:nvSpPr>
          <p:cNvPr id="120936" name="Text Box 108"/>
          <p:cNvSpPr txBox="1">
            <a:spLocks noChangeArrowheads="1"/>
          </p:cNvSpPr>
          <p:nvPr/>
        </p:nvSpPr>
        <p:spPr bwMode="auto">
          <a:xfrm>
            <a:off x="2364307" y="2906351"/>
            <a:ext cx="1568921" cy="645961"/>
          </a:xfrm>
          <a:prstGeom prst="rect">
            <a:avLst/>
          </a:prstGeom>
          <a:noFill/>
          <a:ln w="9525">
            <a:noFill/>
            <a:miter lim="800000"/>
          </a:ln>
        </p:spPr>
        <p:txBody>
          <a:bodyPr wrap="none" lIns="91074" tIns="45537" rIns="91074" bIns="45537">
            <a:spAutoFit/>
          </a:bodyPr>
          <a:lstStyle/>
          <a:p>
            <a:pPr algn="ctr"/>
            <a:r>
              <a:rPr kumimoji="1" lang="zh-CN" altLang="en-US" dirty="0">
                <a:solidFill>
                  <a:schemeClr val="hlink"/>
                </a:solidFill>
                <a:latin typeface="Arial" panose="020B0604020202020204" pitchFamily="34" charset="0"/>
                <a:ea typeface="黑体" panose="02010609060101010101" pitchFamily="2" charset="-122"/>
              </a:rPr>
              <a:t>拥塞避免</a:t>
            </a:r>
          </a:p>
          <a:p>
            <a:pPr algn="ctr"/>
            <a:r>
              <a:rPr kumimoji="1" lang="zh-CN" altLang="en-US" dirty="0">
                <a:solidFill>
                  <a:schemeClr val="hlink"/>
                </a:solidFill>
                <a:latin typeface="Arial" panose="020B0604020202020204" pitchFamily="34" charset="0"/>
                <a:ea typeface="黑体" panose="02010609060101010101" pitchFamily="2" charset="-122"/>
              </a:rPr>
              <a:t>“加法增大”</a:t>
            </a:r>
          </a:p>
        </p:txBody>
      </p:sp>
      <p:sp>
        <p:nvSpPr>
          <p:cNvPr id="120937" name="Text Box 109"/>
          <p:cNvSpPr txBox="1">
            <a:spLocks noChangeArrowheads="1"/>
          </p:cNvSpPr>
          <p:nvPr/>
        </p:nvSpPr>
        <p:spPr bwMode="auto">
          <a:xfrm>
            <a:off x="252135" y="4019321"/>
            <a:ext cx="1876699" cy="368962"/>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新的 </a:t>
            </a:r>
            <a:r>
              <a:rPr kumimoji="1" lang="en-US" altLang="zh-CN" dirty="0" err="1">
                <a:solidFill>
                  <a:schemeClr val="folHlink"/>
                </a:solidFill>
                <a:latin typeface="Arial" panose="020B0604020202020204" pitchFamily="34" charset="0"/>
                <a:ea typeface="黑体" panose="02010609060101010101" pitchFamily="2" charset="-122"/>
              </a:rPr>
              <a:t>ssthresh</a:t>
            </a:r>
            <a:r>
              <a:rPr kumimoji="1" lang="en-US" altLang="zh-CN"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值</a:t>
            </a:r>
          </a:p>
        </p:txBody>
      </p:sp>
      <p:sp>
        <p:nvSpPr>
          <p:cNvPr id="120938" name="Line 110"/>
          <p:cNvSpPr>
            <a:spLocks noChangeShapeType="1"/>
          </p:cNvSpPr>
          <p:nvPr/>
        </p:nvSpPr>
        <p:spPr bwMode="auto">
          <a:xfrm>
            <a:off x="6292784" y="4492925"/>
            <a:ext cx="599991" cy="0"/>
          </a:xfrm>
          <a:prstGeom prst="line">
            <a:avLst/>
          </a:prstGeom>
          <a:noFill/>
          <a:ln w="9525">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20939" name="Line 111"/>
          <p:cNvSpPr>
            <a:spLocks noChangeShapeType="1"/>
          </p:cNvSpPr>
          <p:nvPr/>
        </p:nvSpPr>
        <p:spPr bwMode="auto">
          <a:xfrm>
            <a:off x="4831591" y="5219118"/>
            <a:ext cx="557248" cy="173655"/>
          </a:xfrm>
          <a:prstGeom prst="line">
            <a:avLst/>
          </a:prstGeom>
          <a:noFill/>
          <a:ln w="9525">
            <a:solidFill>
              <a:schemeClr val="tx2"/>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120940" name="Text Box 112"/>
          <p:cNvSpPr txBox="1">
            <a:spLocks noChangeArrowheads="1"/>
          </p:cNvSpPr>
          <p:nvPr/>
        </p:nvSpPr>
        <p:spPr bwMode="auto">
          <a:xfrm>
            <a:off x="3984639" y="4985474"/>
            <a:ext cx="1046422" cy="368962"/>
          </a:xfrm>
          <a:prstGeom prst="rect">
            <a:avLst/>
          </a:prstGeom>
          <a:noFill/>
          <a:ln w="9525">
            <a:noFill/>
            <a:miter lim="800000"/>
          </a:ln>
        </p:spPr>
        <p:txBody>
          <a:bodyPr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慢开始</a:t>
            </a:r>
          </a:p>
        </p:txBody>
      </p:sp>
      <p:sp>
        <p:nvSpPr>
          <p:cNvPr id="120941" name="Text Box 113"/>
          <p:cNvSpPr txBox="1">
            <a:spLocks noChangeArrowheads="1"/>
          </p:cNvSpPr>
          <p:nvPr/>
        </p:nvSpPr>
        <p:spPr bwMode="auto">
          <a:xfrm>
            <a:off x="4111286" y="4275067"/>
            <a:ext cx="894446" cy="366254"/>
          </a:xfrm>
          <a:prstGeom prst="rect">
            <a:avLst/>
          </a:prstGeom>
          <a:noFill/>
          <a:ln w="9525">
            <a:noFill/>
            <a:miter lim="800000"/>
          </a:ln>
        </p:spPr>
        <p:txBody>
          <a:bodyPr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快恢复</a:t>
            </a:r>
          </a:p>
        </p:txBody>
      </p:sp>
      <p:sp>
        <p:nvSpPr>
          <p:cNvPr id="120942" name="Line 114"/>
          <p:cNvSpPr>
            <a:spLocks noChangeShapeType="1"/>
          </p:cNvSpPr>
          <p:nvPr/>
        </p:nvSpPr>
        <p:spPr bwMode="auto">
          <a:xfrm flipV="1">
            <a:off x="4863253" y="4276646"/>
            <a:ext cx="584161" cy="216279"/>
          </a:xfrm>
          <a:prstGeom prst="line">
            <a:avLst/>
          </a:prstGeom>
          <a:noFill/>
          <a:ln w="9525">
            <a:solidFill>
              <a:schemeClr val="tx1"/>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120943" name="Freeform 95"/>
          <p:cNvSpPr/>
          <p:nvPr/>
        </p:nvSpPr>
        <p:spPr bwMode="auto">
          <a:xfrm>
            <a:off x="5238447" y="2930031"/>
            <a:ext cx="2217909" cy="1319777"/>
          </a:xfrm>
          <a:custGeom>
            <a:avLst/>
            <a:gdLst>
              <a:gd name="T0" fmla="*/ 0 w 1338"/>
              <a:gd name="T1" fmla="*/ 0 h 732"/>
              <a:gd name="T2" fmla="*/ 138 w 1338"/>
              <a:gd name="T3" fmla="*/ 732 h 732"/>
              <a:gd name="T4" fmla="*/ 1338 w 1338"/>
              <a:gd name="T5" fmla="*/ 234 h 732"/>
              <a:gd name="T6" fmla="*/ 0 60000 65536"/>
              <a:gd name="T7" fmla="*/ 0 60000 65536"/>
              <a:gd name="T8" fmla="*/ 0 60000 65536"/>
              <a:gd name="T9" fmla="*/ 0 w 1338"/>
              <a:gd name="T10" fmla="*/ 0 h 732"/>
              <a:gd name="T11" fmla="*/ 1338 w 1338"/>
              <a:gd name="T12" fmla="*/ 732 h 732"/>
            </a:gdLst>
            <a:ahLst/>
            <a:cxnLst>
              <a:cxn ang="T6">
                <a:pos x="T0" y="T1"/>
              </a:cxn>
              <a:cxn ang="T7">
                <a:pos x="T2" y="T3"/>
              </a:cxn>
              <a:cxn ang="T8">
                <a:pos x="T4" y="T5"/>
              </a:cxn>
            </a:cxnLst>
            <a:rect l="T9" t="T10" r="T11" b="T12"/>
            <a:pathLst>
              <a:path w="1338" h="732">
                <a:moveTo>
                  <a:pt x="0" y="0"/>
                </a:moveTo>
                <a:lnTo>
                  <a:pt x="138" y="732"/>
                </a:lnTo>
                <a:lnTo>
                  <a:pt x="1338" y="234"/>
                </a:lnTo>
              </a:path>
            </a:pathLst>
          </a:custGeom>
          <a:noFill/>
          <a:ln w="28575">
            <a:solidFill>
              <a:schemeClr val="tx2"/>
            </a:solidFill>
            <a:round/>
          </a:ln>
        </p:spPr>
        <p:txBody>
          <a:bodyPr lIns="91074" tIns="45537" rIns="91074" bIns="45537"/>
          <a:lstStyle/>
          <a:p>
            <a:endParaRPr lang="zh-CN" altLang="en-US" dirty="0">
              <a:ea typeface="黑体" panose="02010609060101010101" pitchFamily="2" charset="-122"/>
            </a:endParaRPr>
          </a:p>
        </p:txBody>
      </p:sp>
      <p:sp>
        <p:nvSpPr>
          <p:cNvPr id="120944" name="Line 85"/>
          <p:cNvSpPr>
            <a:spLocks noChangeShapeType="1"/>
          </p:cNvSpPr>
          <p:nvPr/>
        </p:nvSpPr>
        <p:spPr bwMode="auto">
          <a:xfrm>
            <a:off x="2453790" y="2941082"/>
            <a:ext cx="4375662" cy="0"/>
          </a:xfrm>
          <a:prstGeom prst="line">
            <a:avLst/>
          </a:prstGeom>
          <a:noFill/>
          <a:ln w="9525">
            <a:solidFill>
              <a:schemeClr val="tx1"/>
            </a:solidFill>
            <a:prstDash val="dash"/>
            <a:round/>
          </a:ln>
        </p:spPr>
        <p:txBody>
          <a:bodyPr wrap="none" lIns="91074" tIns="45537" rIns="91074" bIns="45537" anchor="ctr"/>
          <a:lstStyle/>
          <a:p>
            <a:endParaRPr lang="zh-CN" altLang="en-US" dirty="0">
              <a:ea typeface="黑体" panose="02010609060101010101" pitchFamily="2" charset="-122"/>
            </a:endParaRPr>
          </a:p>
        </p:txBody>
      </p:sp>
      <p:sp>
        <p:nvSpPr>
          <p:cNvPr id="113" name="灯片编号占位符 112"/>
          <p:cNvSpPr>
            <a:spLocks noGrp="1"/>
          </p:cNvSpPr>
          <p:nvPr>
            <p:ph type="sldNum" sz="quarter" idx="12"/>
          </p:nvPr>
        </p:nvSpPr>
        <p:spPr/>
        <p:txBody>
          <a:bodyPr/>
          <a:lstStyle/>
          <a:p>
            <a:fld id="{B6F15528-21DE-4FAA-801E-634DDDAF4B2B}" type="slidenum">
              <a:rPr lang="en-US" smtClean="0"/>
              <a:t>110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781418">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41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ea typeface="黑体" panose="02010609060101010101" pitchFamily="2" charset="-122"/>
              </a:rPr>
              <a:t>快重传和快恢复（</a:t>
            </a:r>
            <a:r>
              <a:rPr lang="en-US" altLang="zh-CN" sz="3200" dirty="0" smtClean="0">
                <a:ea typeface="黑体" panose="02010609060101010101" pitchFamily="2" charset="-122"/>
              </a:rPr>
              <a:t>TCP Reno</a:t>
            </a:r>
            <a:r>
              <a:rPr lang="zh-CN" altLang="en-US" sz="3200" dirty="0" smtClean="0">
                <a:ea typeface="黑体" panose="02010609060101010101" pitchFamily="2" charset="-122"/>
              </a:rPr>
              <a:t>）</a:t>
            </a:r>
            <a:endParaRPr lang="zh-CN" altLang="en-US" sz="3200" dirty="0">
              <a:ea typeface="黑体" panose="02010609060101010101" pitchFamily="2" charset="-122"/>
            </a:endParaRPr>
          </a:p>
        </p:txBody>
      </p:sp>
      <p:sp>
        <p:nvSpPr>
          <p:cNvPr id="3" name="内容占位符 2"/>
          <p:cNvSpPr>
            <a:spLocks noGrp="1"/>
          </p:cNvSpPr>
          <p:nvPr>
            <p:ph idx="1"/>
          </p:nvPr>
        </p:nvSpPr>
        <p:spPr/>
        <p:txBody>
          <a:bodyPr/>
          <a:lstStyle/>
          <a:p>
            <a:r>
              <a:rPr lang="zh-CN" altLang="en-US" sz="2400" dirty="0" smtClean="0">
                <a:latin typeface="微软雅黑" panose="020B0503020204020204" pitchFamily="34" charset="-122"/>
                <a:ea typeface="微软雅黑" panose="020B0503020204020204" pitchFamily="34" charset="-122"/>
              </a:rPr>
              <a:t>快重传：接收到三个重复确认，发送方不必等超时现象的出现就重传报文段</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快恢复：重传之后，进入拥塞避免阶段</a:t>
            </a:r>
            <a:endParaRPr lang="en-US" altLang="zh-CN" sz="2400" dirty="0" smtClean="0">
              <a:latin typeface="微软雅黑" panose="020B0503020204020204" pitchFamily="34" charset="-122"/>
              <a:ea typeface="微软雅黑" panose="020B0503020204020204" pitchFamily="34" charset="-122"/>
            </a:endParaRPr>
          </a:p>
          <a:p>
            <a:pPr marL="914400" lvl="1" indent="-514350">
              <a:buFont typeface="+mj-lt"/>
              <a:buAutoNum type="arabicPeriod"/>
            </a:pPr>
            <a:r>
              <a:rPr lang="zh-CN" altLang="en-US" sz="1800" dirty="0" smtClean="0">
                <a:ea typeface="黑体" panose="02010609060101010101" pitchFamily="2" charset="-122"/>
              </a:rPr>
              <a:t>接收到第三个重复的确认</a:t>
            </a:r>
            <a:endParaRPr lang="en-US" altLang="zh-CN" sz="1800" dirty="0" smtClean="0">
              <a:ea typeface="黑体" panose="02010609060101010101" pitchFamily="2" charset="-122"/>
            </a:endParaRPr>
          </a:p>
          <a:p>
            <a:pPr marL="914400" lvl="1" indent="-514350">
              <a:buNone/>
            </a:pPr>
            <a:r>
              <a:rPr lang="en-US" altLang="zh-CN" sz="1800" dirty="0" smtClean="0">
                <a:ea typeface="黑体" panose="02010609060101010101" pitchFamily="2" charset="-122"/>
              </a:rPr>
              <a:t>	</a:t>
            </a:r>
            <a:r>
              <a:rPr lang="en-US" altLang="zh-CN" sz="1800" dirty="0" err="1" smtClean="0">
                <a:ea typeface="黑体" panose="02010609060101010101" pitchFamily="2" charset="-122"/>
              </a:rPr>
              <a:t>ssthresh</a:t>
            </a:r>
            <a:r>
              <a:rPr lang="en-US" altLang="zh-CN" sz="1800" dirty="0" smtClean="0">
                <a:ea typeface="黑体" panose="02010609060101010101" pitchFamily="2" charset="-122"/>
              </a:rPr>
              <a:t> = </a:t>
            </a:r>
            <a:r>
              <a:rPr lang="en-US" altLang="zh-CN" sz="1800" dirty="0" err="1" smtClean="0">
                <a:ea typeface="黑体" panose="02010609060101010101" pitchFamily="2" charset="-122"/>
              </a:rPr>
              <a:t>cwnd</a:t>
            </a:r>
            <a:r>
              <a:rPr lang="en-US" altLang="zh-CN" sz="1800" dirty="0" smtClean="0">
                <a:ea typeface="黑体" panose="02010609060101010101" pitchFamily="2" charset="-122"/>
              </a:rPr>
              <a:t>/2</a:t>
            </a:r>
          </a:p>
          <a:p>
            <a:pPr marL="914400" lvl="1" indent="-514350">
              <a:buNone/>
            </a:pPr>
            <a:r>
              <a:rPr lang="en-US" altLang="zh-CN" sz="1800" dirty="0" smtClean="0">
                <a:ea typeface="黑体" panose="02010609060101010101" pitchFamily="2" charset="-122"/>
              </a:rPr>
              <a:t>	</a:t>
            </a:r>
            <a:r>
              <a:rPr lang="zh-CN" altLang="en-US" sz="1800" dirty="0" smtClean="0">
                <a:ea typeface="黑体" panose="02010609060101010101" pitchFamily="2" charset="-122"/>
              </a:rPr>
              <a:t>重传报文段</a:t>
            </a:r>
            <a:endParaRPr lang="en-US" altLang="zh-CN" sz="1800" dirty="0" smtClean="0">
              <a:ea typeface="黑体" panose="02010609060101010101" pitchFamily="2" charset="-122"/>
            </a:endParaRPr>
          </a:p>
          <a:p>
            <a:pPr marL="914400" lvl="1" indent="-514350">
              <a:buNone/>
            </a:pPr>
            <a:r>
              <a:rPr lang="en-US" altLang="zh-CN" sz="1800" dirty="0" smtClean="0">
                <a:ea typeface="黑体" panose="02010609060101010101" pitchFamily="2" charset="-122"/>
              </a:rPr>
              <a:t>	</a:t>
            </a:r>
            <a:r>
              <a:rPr lang="en-US" altLang="zh-CN" sz="1800" dirty="0" err="1" smtClean="0">
                <a:ea typeface="黑体" panose="02010609060101010101" pitchFamily="2" charset="-122"/>
              </a:rPr>
              <a:t>cwnd</a:t>
            </a:r>
            <a:r>
              <a:rPr lang="en-US" altLang="zh-CN" sz="1800" dirty="0" smtClean="0">
                <a:ea typeface="黑体" panose="02010609060101010101" pitchFamily="2" charset="-122"/>
              </a:rPr>
              <a:t> = </a:t>
            </a:r>
            <a:r>
              <a:rPr lang="en-US" altLang="zh-CN" sz="1800" dirty="0" err="1" smtClean="0">
                <a:ea typeface="黑体" panose="02010609060101010101" pitchFamily="2" charset="-122"/>
              </a:rPr>
              <a:t>ssthresh</a:t>
            </a:r>
            <a:r>
              <a:rPr lang="en-US" altLang="zh-CN" sz="1800" dirty="0" smtClean="0">
                <a:ea typeface="黑体" panose="02010609060101010101" pitchFamily="2" charset="-122"/>
              </a:rPr>
              <a:t> + 3*MSS</a:t>
            </a:r>
          </a:p>
          <a:p>
            <a:pPr marL="914400" lvl="1" indent="-514350">
              <a:buNone/>
            </a:pPr>
            <a:r>
              <a:rPr lang="en-US" altLang="zh-CN" sz="1800" dirty="0" smtClean="0">
                <a:ea typeface="黑体" panose="02010609060101010101" pitchFamily="2" charset="-122"/>
              </a:rPr>
              <a:t>2.	</a:t>
            </a:r>
            <a:r>
              <a:rPr lang="zh-CN" altLang="en-US" sz="1800" dirty="0" smtClean="0">
                <a:ea typeface="黑体" panose="02010609060101010101" pitchFamily="2" charset="-122"/>
              </a:rPr>
              <a:t>对每一个重复的确认</a:t>
            </a:r>
            <a:endParaRPr lang="en-US" altLang="zh-CN" sz="1800" dirty="0" smtClean="0">
              <a:ea typeface="黑体" panose="02010609060101010101" pitchFamily="2" charset="-122"/>
            </a:endParaRPr>
          </a:p>
          <a:p>
            <a:pPr marL="914400" lvl="1" indent="-514350">
              <a:buNone/>
            </a:pPr>
            <a:r>
              <a:rPr lang="en-US" altLang="zh-CN" sz="1800" dirty="0" smtClean="0">
                <a:ea typeface="黑体" panose="02010609060101010101" pitchFamily="2" charset="-122"/>
              </a:rPr>
              <a:t>	</a:t>
            </a:r>
            <a:r>
              <a:rPr lang="en-US" altLang="zh-CN" sz="1800" dirty="0" err="1" smtClean="0">
                <a:ea typeface="黑体" panose="02010609060101010101" pitchFamily="2" charset="-122"/>
              </a:rPr>
              <a:t>cwnd</a:t>
            </a:r>
            <a:r>
              <a:rPr lang="en-US" altLang="zh-CN" sz="1800" dirty="0" smtClean="0">
                <a:ea typeface="黑体" panose="02010609060101010101" pitchFamily="2" charset="-122"/>
              </a:rPr>
              <a:t> = </a:t>
            </a:r>
            <a:r>
              <a:rPr lang="en-US" altLang="zh-CN" sz="1800" dirty="0" err="1" smtClean="0">
                <a:ea typeface="黑体" panose="02010609060101010101" pitchFamily="2" charset="-122"/>
              </a:rPr>
              <a:t>cwnd</a:t>
            </a:r>
            <a:r>
              <a:rPr lang="en-US" altLang="zh-CN" sz="1800" dirty="0" smtClean="0">
                <a:ea typeface="黑体" panose="02010609060101010101" pitchFamily="2" charset="-122"/>
              </a:rPr>
              <a:t> + MSS</a:t>
            </a:r>
          </a:p>
          <a:p>
            <a:pPr marL="914400" lvl="1" indent="-514350">
              <a:buNone/>
            </a:pPr>
            <a:r>
              <a:rPr lang="en-US" altLang="zh-CN" sz="1800" dirty="0" smtClean="0">
                <a:ea typeface="黑体" panose="02010609060101010101" pitchFamily="2" charset="-122"/>
              </a:rPr>
              <a:t>3.	</a:t>
            </a:r>
            <a:r>
              <a:rPr lang="zh-CN" altLang="en-US" sz="1800" dirty="0" smtClean="0">
                <a:ea typeface="黑体" panose="02010609060101010101" pitchFamily="2" charset="-122"/>
              </a:rPr>
              <a:t>如果收到对重传报文段的确认</a:t>
            </a:r>
            <a:endParaRPr lang="en-US" altLang="zh-CN" sz="1800" dirty="0" smtClean="0">
              <a:ea typeface="黑体" panose="02010609060101010101" pitchFamily="2" charset="-122"/>
            </a:endParaRPr>
          </a:p>
          <a:p>
            <a:pPr marL="914400" lvl="1" indent="-514350">
              <a:buNone/>
            </a:pPr>
            <a:r>
              <a:rPr lang="en-US" altLang="zh-CN" sz="1800" dirty="0" smtClean="0">
                <a:ea typeface="黑体" panose="02010609060101010101" pitchFamily="2" charset="-122"/>
              </a:rPr>
              <a:t>	</a:t>
            </a:r>
            <a:r>
              <a:rPr lang="en-US" altLang="zh-CN" sz="1800" dirty="0" err="1" smtClean="0">
                <a:ea typeface="黑体" panose="02010609060101010101" pitchFamily="2" charset="-122"/>
              </a:rPr>
              <a:t>cwnd</a:t>
            </a:r>
            <a:r>
              <a:rPr lang="en-US" altLang="zh-CN" sz="1800" dirty="0" smtClean="0">
                <a:ea typeface="黑体" panose="02010609060101010101" pitchFamily="2" charset="-122"/>
              </a:rPr>
              <a:t> = </a:t>
            </a:r>
            <a:r>
              <a:rPr lang="en-US" altLang="zh-CN" sz="1800" dirty="0" err="1" smtClean="0">
                <a:ea typeface="黑体" panose="02010609060101010101" pitchFamily="2" charset="-122"/>
              </a:rPr>
              <a:t>ssthresh</a:t>
            </a:r>
            <a:endParaRPr lang="en-US" altLang="zh-CN" sz="1800" dirty="0" smtClean="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a:xfrm>
            <a:off x="319784" y="186285"/>
            <a:ext cx="7750810" cy="855645"/>
          </a:xfrm>
        </p:spPr>
        <p:txBody>
          <a:bodyPr/>
          <a:lstStyle/>
          <a:p>
            <a:pPr>
              <a:defRPr/>
            </a:pPr>
            <a:r>
              <a:rPr lang="en-US" sz="4000" dirty="0" smtClean="0">
                <a:latin typeface="Times New Roman" panose="02020603050405020304" pitchFamily="18" charset="0"/>
                <a:ea typeface="黑体" panose="02010609060101010101" pitchFamily="2" charset="-122"/>
              </a:rPr>
              <a:t>TCP </a:t>
            </a:r>
            <a:r>
              <a:rPr lang="zh-CN" altLang="en-US" sz="4000" dirty="0" smtClean="0">
                <a:latin typeface="Times New Roman" panose="02020603050405020304" pitchFamily="18" charset="0"/>
                <a:ea typeface="黑体" panose="02010609060101010101" pitchFamily="2" charset="-122"/>
              </a:rPr>
              <a:t>拥塞控制总结</a:t>
            </a:r>
            <a:endParaRPr lang="en-US" sz="4000" dirty="0">
              <a:latin typeface="Times New Roman" panose="02020603050405020304" pitchFamily="18" charset="0"/>
              <a:ea typeface="黑体" panose="02010609060101010101" pitchFamily="2" charset="-122"/>
            </a:endParaRPr>
          </a:p>
        </p:txBody>
      </p:sp>
      <p:grpSp>
        <p:nvGrpSpPr>
          <p:cNvPr id="2" name="Group 240"/>
          <p:cNvGrpSpPr/>
          <p:nvPr/>
        </p:nvGrpSpPr>
        <p:grpSpPr bwMode="auto">
          <a:xfrm>
            <a:off x="3432140" y="2892143"/>
            <a:ext cx="2127673" cy="813021"/>
            <a:chOff x="2168" y="1727"/>
            <a:chExt cx="1344" cy="515"/>
          </a:xfrm>
        </p:grpSpPr>
        <p:grpSp>
          <p:nvGrpSpPr>
            <p:cNvPr id="3" name="Group 171"/>
            <p:cNvGrpSpPr/>
            <p:nvPr/>
          </p:nvGrpSpPr>
          <p:grpSpPr bwMode="auto">
            <a:xfrm>
              <a:off x="2456" y="1727"/>
              <a:ext cx="767" cy="515"/>
              <a:chOff x="2456" y="1727"/>
              <a:chExt cx="767" cy="515"/>
            </a:xfrm>
          </p:grpSpPr>
          <p:sp>
            <p:nvSpPr>
              <p:cNvPr id="107629" name="Text Box 172"/>
              <p:cNvSpPr txBox="1">
                <a:spLocks noChangeArrowheads="1"/>
              </p:cNvSpPr>
              <p:nvPr/>
            </p:nvSpPr>
            <p:spPr bwMode="auto">
              <a:xfrm>
                <a:off x="2640" y="1727"/>
                <a:ext cx="278" cy="155"/>
              </a:xfrm>
              <a:prstGeom prst="rect">
                <a:avLst/>
              </a:prstGeom>
              <a:noFill/>
              <a:ln w="9525">
                <a:noFill/>
                <a:miter lim="800000"/>
              </a:ln>
            </p:spPr>
            <p:txBody>
              <a:bodyPr wrap="none">
                <a:spAutoFit/>
              </a:bodyPr>
              <a:lstStyle/>
              <a:p>
                <a:pPr eaLnBrk="1" hangingPunct="1"/>
                <a:r>
                  <a:rPr lang="zh-CN" altLang="en-US" sz="1000" dirty="0">
                    <a:latin typeface="Arial" panose="020B0604020202020204" pitchFamily="34" charset="0"/>
                  </a:rPr>
                  <a:t>超时</a:t>
                </a:r>
                <a:endParaRPr lang="en-US" altLang="zh-CN" sz="1000" dirty="0">
                  <a:latin typeface="Arial" panose="020B0604020202020204" pitchFamily="34" charset="0"/>
                </a:endParaRPr>
              </a:p>
            </p:txBody>
          </p:sp>
          <p:sp>
            <p:nvSpPr>
              <p:cNvPr id="107630" name="Text Box 173"/>
              <p:cNvSpPr txBox="1">
                <a:spLocks noChangeArrowheads="1"/>
              </p:cNvSpPr>
              <p:nvPr/>
            </p:nvSpPr>
            <p:spPr bwMode="auto">
              <a:xfrm>
                <a:off x="2456" y="1838"/>
                <a:ext cx="767" cy="404"/>
              </a:xfrm>
              <a:prstGeom prst="rect">
                <a:avLst/>
              </a:prstGeom>
              <a:noFill/>
              <a:ln w="9525">
                <a:noFill/>
                <a:miter lim="800000"/>
              </a:ln>
            </p:spPr>
            <p:txBody>
              <a:bodyPr wrap="none">
                <a:spAutoFit/>
              </a:bodyPr>
              <a:lstStyle/>
              <a:p>
                <a:pPr algn="ctr" eaLnBrk="1" hangingPunct="1">
                  <a:lnSpc>
                    <a:spcPct val="85000"/>
                  </a:lnSpc>
                </a:pPr>
                <a:r>
                  <a:rPr lang="en-US" altLang="zh-CN" sz="1000" dirty="0" err="1">
                    <a:latin typeface="Arial" panose="020B0604020202020204" pitchFamily="34" charset="0"/>
                  </a:rPr>
                  <a:t>ssthresh</a:t>
                </a:r>
                <a:r>
                  <a:rPr lang="en-US" altLang="zh-CN" sz="1000" dirty="0">
                    <a:latin typeface="Arial" panose="020B0604020202020204" pitchFamily="34" charset="0"/>
                  </a:rPr>
                  <a:t> = </a:t>
                </a:r>
                <a:r>
                  <a:rPr lang="en-US" altLang="zh-CN" sz="1000" dirty="0" err="1">
                    <a:latin typeface="Arial" panose="020B0604020202020204" pitchFamily="34" charset="0"/>
                  </a:rPr>
                  <a:t>cwnd</a:t>
                </a:r>
                <a:r>
                  <a:rPr lang="en-US" altLang="zh-CN" sz="1000" dirty="0">
                    <a:latin typeface="Arial" panose="020B0604020202020204" pitchFamily="34" charset="0"/>
                  </a:rPr>
                  <a:t>/2</a:t>
                </a:r>
              </a:p>
              <a:p>
                <a:pPr algn="ctr" eaLnBrk="1" hangingPunct="1">
                  <a:lnSpc>
                    <a:spcPct val="85000"/>
                  </a:lnSpc>
                </a:pPr>
                <a:r>
                  <a:rPr lang="en-US" altLang="zh-CN" sz="1000" dirty="0" err="1">
                    <a:latin typeface="Arial" panose="020B0604020202020204" pitchFamily="34" charset="0"/>
                  </a:rPr>
                  <a:t>cwnd</a:t>
                </a:r>
                <a:r>
                  <a:rPr lang="en-US" altLang="zh-CN" sz="1000" dirty="0">
                    <a:latin typeface="Arial" panose="020B0604020202020204" pitchFamily="34" charset="0"/>
                  </a:rPr>
                  <a:t> = 1 MSS</a:t>
                </a:r>
              </a:p>
              <a:p>
                <a:pPr algn="ctr" eaLnBrk="1" hangingPunct="1">
                  <a:lnSpc>
                    <a:spcPct val="85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 = 0</a:t>
                </a:r>
              </a:p>
              <a:p>
                <a:pPr algn="ctr" eaLnBrk="1" hangingPunct="1">
                  <a:lnSpc>
                    <a:spcPct val="85000"/>
                  </a:lnSpc>
                </a:pPr>
                <a:r>
                  <a:rPr lang="zh-CN" altLang="en-US" sz="1200" dirty="0" smtClean="0">
                    <a:latin typeface="Arial" panose="020B0604020202020204" pitchFamily="34" charset="0"/>
                  </a:rPr>
                  <a:t>重传报文段</a:t>
                </a:r>
                <a:endParaRPr lang="en-US" altLang="zh-CN" sz="1200" dirty="0">
                  <a:latin typeface="Arial" panose="020B0604020202020204" pitchFamily="34" charset="0"/>
                </a:endParaRPr>
              </a:p>
            </p:txBody>
          </p:sp>
          <p:sp>
            <p:nvSpPr>
              <p:cNvPr id="107631" name="Line 174"/>
              <p:cNvSpPr>
                <a:spLocks noChangeShapeType="1"/>
              </p:cNvSpPr>
              <p:nvPr/>
            </p:nvSpPr>
            <p:spPr bwMode="auto">
              <a:xfrm>
                <a:off x="2491" y="1857"/>
                <a:ext cx="697" cy="0"/>
              </a:xfrm>
              <a:prstGeom prst="line">
                <a:avLst/>
              </a:prstGeom>
              <a:noFill/>
              <a:ln w="9525">
                <a:solidFill>
                  <a:schemeClr val="tx1"/>
                </a:solidFill>
                <a:round/>
              </a:ln>
            </p:spPr>
            <p:txBody>
              <a:bodyPr/>
              <a:lstStyle/>
              <a:p>
                <a:endParaRPr lang="zh-CN" altLang="en-US"/>
              </a:p>
            </p:txBody>
          </p:sp>
        </p:grpSp>
        <p:sp>
          <p:nvSpPr>
            <p:cNvPr id="107628" name="Line 175"/>
            <p:cNvSpPr>
              <a:spLocks noChangeShapeType="1"/>
            </p:cNvSpPr>
            <p:nvPr/>
          </p:nvSpPr>
          <p:spPr bwMode="auto">
            <a:xfrm flipH="1">
              <a:off x="2168" y="1734"/>
              <a:ext cx="1344" cy="0"/>
            </a:xfrm>
            <a:prstGeom prst="line">
              <a:avLst/>
            </a:prstGeom>
            <a:noFill/>
            <a:ln w="9525">
              <a:solidFill>
                <a:schemeClr val="tx1"/>
              </a:solidFill>
              <a:round/>
              <a:tailEnd type="triangle" w="med" len="med"/>
            </a:ln>
          </p:spPr>
          <p:txBody>
            <a:bodyPr/>
            <a:lstStyle/>
            <a:p>
              <a:endParaRPr lang="zh-CN" altLang="en-US"/>
            </a:p>
          </p:txBody>
        </p:sp>
      </p:grpSp>
      <p:grpSp>
        <p:nvGrpSpPr>
          <p:cNvPr id="4" name="Group 239"/>
          <p:cNvGrpSpPr/>
          <p:nvPr/>
        </p:nvGrpSpPr>
        <p:grpSpPr bwMode="auto">
          <a:xfrm>
            <a:off x="3462219" y="2418541"/>
            <a:ext cx="2127673" cy="397828"/>
            <a:chOff x="2187" y="1427"/>
            <a:chExt cx="1344" cy="252"/>
          </a:xfrm>
        </p:grpSpPr>
        <p:sp>
          <p:nvSpPr>
            <p:cNvPr id="107621" name="Line 176"/>
            <p:cNvSpPr>
              <a:spLocks noChangeShapeType="1"/>
            </p:cNvSpPr>
            <p:nvPr/>
          </p:nvSpPr>
          <p:spPr bwMode="auto">
            <a:xfrm flipH="1">
              <a:off x="2187" y="1673"/>
              <a:ext cx="1344" cy="0"/>
            </a:xfrm>
            <a:prstGeom prst="line">
              <a:avLst/>
            </a:prstGeom>
            <a:noFill/>
            <a:ln w="9525">
              <a:solidFill>
                <a:schemeClr val="tx1"/>
              </a:solidFill>
              <a:round/>
              <a:headEnd type="triangle" w="med" len="med"/>
            </a:ln>
          </p:spPr>
          <p:txBody>
            <a:bodyPr/>
            <a:lstStyle/>
            <a:p>
              <a:endParaRPr lang="zh-CN" altLang="en-US"/>
            </a:p>
          </p:txBody>
        </p:sp>
        <p:sp>
          <p:nvSpPr>
            <p:cNvPr id="107622" name="Text Box 181"/>
            <p:cNvSpPr txBox="1">
              <a:spLocks noChangeArrowheads="1"/>
            </p:cNvSpPr>
            <p:nvPr/>
          </p:nvSpPr>
          <p:spPr bwMode="auto">
            <a:xfrm>
              <a:off x="2739" y="1543"/>
              <a:ext cx="172" cy="136"/>
            </a:xfrm>
            <a:prstGeom prst="rect">
              <a:avLst/>
            </a:prstGeom>
            <a:noFill/>
            <a:ln w="9525">
              <a:noFill/>
              <a:miter lim="800000"/>
            </a:ln>
          </p:spPr>
          <p:txBody>
            <a:bodyPr wrap="none">
              <a:spAutoFit/>
            </a:bodyPr>
            <a:lstStyle/>
            <a:p>
              <a:pPr algn="ctr" eaLnBrk="1" hangingPunct="1">
                <a:lnSpc>
                  <a:spcPct val="80000"/>
                </a:lnSpc>
              </a:pPr>
              <a:r>
                <a:rPr lang="en-US" altLang="zh-CN" sz="1000" dirty="0">
                  <a:latin typeface="Symbol" panose="05050102010706020507" pitchFamily="18" charset="2"/>
                </a:rPr>
                <a:t>L</a:t>
              </a:r>
              <a:endParaRPr lang="en-US" altLang="zh-CN" sz="1200" dirty="0">
                <a:latin typeface="Symbol" panose="05050102010706020507" pitchFamily="18" charset="2"/>
              </a:endParaRPr>
            </a:p>
          </p:txBody>
        </p:sp>
        <p:sp>
          <p:nvSpPr>
            <p:cNvPr id="107623" name="Line 182"/>
            <p:cNvSpPr>
              <a:spLocks noChangeShapeType="1"/>
            </p:cNvSpPr>
            <p:nvPr/>
          </p:nvSpPr>
          <p:spPr bwMode="auto">
            <a:xfrm>
              <a:off x="2572" y="1554"/>
              <a:ext cx="535" cy="0"/>
            </a:xfrm>
            <a:prstGeom prst="line">
              <a:avLst/>
            </a:prstGeom>
            <a:noFill/>
            <a:ln w="9525">
              <a:solidFill>
                <a:schemeClr val="tx1"/>
              </a:solidFill>
              <a:round/>
            </a:ln>
          </p:spPr>
          <p:txBody>
            <a:bodyPr/>
            <a:lstStyle/>
            <a:p>
              <a:endParaRPr lang="zh-CN" altLang="en-US"/>
            </a:p>
          </p:txBody>
        </p:sp>
        <p:grpSp>
          <p:nvGrpSpPr>
            <p:cNvPr id="5" name="Group 183"/>
            <p:cNvGrpSpPr/>
            <p:nvPr/>
          </p:nvGrpSpPr>
          <p:grpSpPr bwMode="auto">
            <a:xfrm>
              <a:off x="2486" y="1427"/>
              <a:ext cx="702" cy="156"/>
              <a:chOff x="2458" y="1450"/>
              <a:chExt cx="702" cy="156"/>
            </a:xfrm>
          </p:grpSpPr>
          <p:sp>
            <p:nvSpPr>
              <p:cNvPr id="107625" name="Text Box 184"/>
              <p:cNvSpPr txBox="1">
                <a:spLocks noChangeArrowheads="1"/>
              </p:cNvSpPr>
              <p:nvPr/>
            </p:nvSpPr>
            <p:spPr bwMode="auto">
              <a:xfrm>
                <a:off x="2458" y="1450"/>
                <a:ext cx="702" cy="156"/>
              </a:xfrm>
              <a:prstGeom prst="rect">
                <a:avLst/>
              </a:prstGeom>
              <a:noFill/>
              <a:ln w="9525">
                <a:noFill/>
                <a:miter lim="800000"/>
              </a:ln>
            </p:spPr>
            <p:txBody>
              <a:bodyPr wrap="none">
                <a:spAutoFit/>
              </a:bodyPr>
              <a:lstStyle/>
              <a:p>
                <a:pPr eaLnBrk="1" hangingPunct="1"/>
                <a:r>
                  <a:rPr lang="en-US" altLang="zh-CN" sz="1000" dirty="0" err="1">
                    <a:latin typeface="Arial" panose="020B0604020202020204" pitchFamily="34" charset="0"/>
                  </a:rPr>
                  <a:t>cwnd</a:t>
                </a:r>
                <a:r>
                  <a:rPr lang="en-US" altLang="zh-CN" sz="1000" dirty="0">
                    <a:latin typeface="Arial" panose="020B0604020202020204" pitchFamily="34" charset="0"/>
                  </a:rPr>
                  <a:t> &gt; </a:t>
                </a:r>
                <a:r>
                  <a:rPr lang="en-US" altLang="zh-CN" sz="1000" dirty="0" err="1">
                    <a:latin typeface="Arial" panose="020B0604020202020204" pitchFamily="34" charset="0"/>
                  </a:rPr>
                  <a:t>ssthresh</a:t>
                </a:r>
                <a:endParaRPr lang="en-US" altLang="zh-CN" sz="1000" dirty="0">
                  <a:latin typeface="Arial" panose="020B0604020202020204" pitchFamily="34" charset="0"/>
                </a:endParaRPr>
              </a:p>
            </p:txBody>
          </p:sp>
          <p:sp>
            <p:nvSpPr>
              <p:cNvPr id="107626" name="Line 185"/>
              <p:cNvSpPr>
                <a:spLocks noChangeShapeType="1"/>
              </p:cNvSpPr>
              <p:nvPr/>
            </p:nvSpPr>
            <p:spPr bwMode="auto">
              <a:xfrm>
                <a:off x="2724" y="1557"/>
                <a:ext cx="47" cy="0"/>
              </a:xfrm>
              <a:prstGeom prst="line">
                <a:avLst/>
              </a:prstGeom>
              <a:noFill/>
              <a:ln w="9525">
                <a:solidFill>
                  <a:schemeClr val="tx1"/>
                </a:solidFill>
                <a:round/>
              </a:ln>
            </p:spPr>
            <p:txBody>
              <a:bodyPr/>
              <a:lstStyle/>
              <a:p>
                <a:endParaRPr lang="zh-CN" altLang="en-US"/>
              </a:p>
            </p:txBody>
          </p:sp>
        </p:grpSp>
      </p:grpSp>
      <p:grpSp>
        <p:nvGrpSpPr>
          <p:cNvPr id="6" name="Group 242"/>
          <p:cNvGrpSpPr/>
          <p:nvPr/>
        </p:nvGrpSpPr>
        <p:grpSpPr bwMode="auto">
          <a:xfrm>
            <a:off x="5594642" y="1362402"/>
            <a:ext cx="2658009" cy="2356970"/>
            <a:chOff x="3534" y="786"/>
            <a:chExt cx="1679" cy="1493"/>
          </a:xfrm>
        </p:grpSpPr>
        <p:grpSp>
          <p:nvGrpSpPr>
            <p:cNvPr id="7" name="Group 164"/>
            <p:cNvGrpSpPr/>
            <p:nvPr/>
          </p:nvGrpSpPr>
          <p:grpSpPr bwMode="auto">
            <a:xfrm>
              <a:off x="3602" y="1330"/>
              <a:ext cx="800" cy="754"/>
              <a:chOff x="2293" y="2021"/>
              <a:chExt cx="800" cy="754"/>
            </a:xfrm>
          </p:grpSpPr>
          <p:sp>
            <p:nvSpPr>
              <p:cNvPr id="107619" name="Oval 165"/>
              <p:cNvSpPr>
                <a:spLocks noChangeArrowheads="1"/>
              </p:cNvSpPr>
              <p:nvPr/>
            </p:nvSpPr>
            <p:spPr bwMode="auto">
              <a:xfrm>
                <a:off x="2293" y="2021"/>
                <a:ext cx="800" cy="754"/>
              </a:xfrm>
              <a:prstGeom prst="ellipse">
                <a:avLst/>
              </a:prstGeom>
              <a:solidFill>
                <a:schemeClr val="accent1"/>
              </a:solidFill>
              <a:ln w="9525">
                <a:solidFill>
                  <a:schemeClr val="tx1"/>
                </a:solidFill>
                <a:round/>
              </a:ln>
            </p:spPr>
            <p:txBody>
              <a:bodyPr wrap="none" anchor="ctr"/>
              <a:lstStyle/>
              <a:p>
                <a:pPr algn="ctr"/>
                <a:endParaRPr lang="en-US" altLang="zh-CN"/>
              </a:p>
            </p:txBody>
          </p:sp>
          <p:sp>
            <p:nvSpPr>
              <p:cNvPr id="107620" name="Text Box 166"/>
              <p:cNvSpPr txBox="1">
                <a:spLocks noChangeArrowheads="1"/>
              </p:cNvSpPr>
              <p:nvPr/>
            </p:nvSpPr>
            <p:spPr bwMode="auto">
              <a:xfrm>
                <a:off x="2354" y="2191"/>
                <a:ext cx="700" cy="234"/>
              </a:xfrm>
              <a:prstGeom prst="rect">
                <a:avLst/>
              </a:prstGeom>
              <a:noFill/>
              <a:ln w="9525">
                <a:noFill/>
                <a:miter lim="800000"/>
              </a:ln>
            </p:spPr>
            <p:txBody>
              <a:bodyPr wrap="none">
                <a:spAutoFit/>
              </a:bodyPr>
              <a:lstStyle/>
              <a:p>
                <a:pPr algn="ctr" eaLnBrk="1" hangingPunct="1"/>
                <a:r>
                  <a:rPr lang="zh-CN" altLang="en-US" dirty="0" smtClean="0">
                    <a:latin typeface="Arial" panose="020B0604020202020204" pitchFamily="34" charset="0"/>
                  </a:rPr>
                  <a:t>拥塞避免</a:t>
                </a:r>
                <a:endParaRPr lang="en-US" altLang="zh-CN" dirty="0">
                  <a:latin typeface="Arial" panose="020B0604020202020204" pitchFamily="34" charset="0"/>
                </a:endParaRPr>
              </a:p>
            </p:txBody>
          </p:sp>
        </p:grpSp>
        <p:grpSp>
          <p:nvGrpSpPr>
            <p:cNvPr id="8" name="Group 190"/>
            <p:cNvGrpSpPr/>
            <p:nvPr/>
          </p:nvGrpSpPr>
          <p:grpSpPr bwMode="auto">
            <a:xfrm>
              <a:off x="3534" y="786"/>
              <a:ext cx="1379" cy="366"/>
              <a:chOff x="3557" y="904"/>
              <a:chExt cx="1379" cy="366"/>
            </a:xfrm>
          </p:grpSpPr>
          <p:sp>
            <p:nvSpPr>
              <p:cNvPr id="107615" name="Text Box 191"/>
              <p:cNvSpPr txBox="1">
                <a:spLocks noChangeArrowheads="1"/>
              </p:cNvSpPr>
              <p:nvPr/>
            </p:nvSpPr>
            <p:spPr bwMode="auto">
              <a:xfrm>
                <a:off x="3557" y="1037"/>
                <a:ext cx="1379" cy="233"/>
              </a:xfrm>
              <a:prstGeom prst="rect">
                <a:avLst/>
              </a:prstGeom>
              <a:noFill/>
              <a:ln w="9525">
                <a:noFill/>
                <a:miter lim="800000"/>
              </a:ln>
            </p:spPr>
            <p:txBody>
              <a:bodyPr wrap="none">
                <a:spAutoFit/>
              </a:bodyPr>
              <a:lstStyle/>
              <a:p>
                <a:pPr algn="ctr" eaLnBrk="1" hangingPunct="1">
                  <a:lnSpc>
                    <a:spcPct val="90000"/>
                  </a:lnSpc>
                </a:pPr>
                <a:r>
                  <a:rPr lang="en-US" altLang="zh-CN" sz="1000" dirty="0" err="1">
                    <a:latin typeface="Arial" panose="020B0604020202020204" pitchFamily="34" charset="0"/>
                  </a:rPr>
                  <a:t>cwnd</a:t>
                </a:r>
                <a:r>
                  <a:rPr lang="en-US" altLang="zh-CN" sz="1000" dirty="0">
                    <a:latin typeface="Arial" panose="020B0604020202020204" pitchFamily="34" charset="0"/>
                  </a:rPr>
                  <a:t> = </a:t>
                </a:r>
                <a:r>
                  <a:rPr lang="en-US" altLang="zh-CN" sz="1000" dirty="0" err="1">
                    <a:latin typeface="Arial" panose="020B0604020202020204" pitchFamily="34" charset="0"/>
                  </a:rPr>
                  <a:t>cwnd</a:t>
                </a:r>
                <a:r>
                  <a:rPr lang="en-US" altLang="zh-CN" sz="1000" dirty="0">
                    <a:latin typeface="Arial" panose="020B0604020202020204" pitchFamily="34" charset="0"/>
                  </a:rPr>
                  <a:t> + MSS    (MSS/</a:t>
                </a:r>
                <a:r>
                  <a:rPr lang="en-US" altLang="zh-CN" sz="1000" dirty="0" err="1">
                    <a:latin typeface="Arial" panose="020B0604020202020204" pitchFamily="34" charset="0"/>
                  </a:rPr>
                  <a:t>cwnd</a:t>
                </a:r>
                <a:r>
                  <a:rPr lang="en-US" altLang="zh-CN" sz="1000" dirty="0">
                    <a:latin typeface="Arial" panose="020B0604020202020204" pitchFamily="34" charset="0"/>
                  </a:rPr>
                  <a:t>)</a:t>
                </a:r>
              </a:p>
              <a:p>
                <a:pPr algn="ctr" eaLnBrk="1" hangingPunct="1">
                  <a:lnSpc>
                    <a:spcPct val="90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 = </a:t>
                </a:r>
                <a:r>
                  <a:rPr lang="en-US" altLang="zh-CN" sz="1000" dirty="0" smtClean="0">
                    <a:latin typeface="Arial" panose="020B0604020202020204" pitchFamily="34" charset="0"/>
                  </a:rPr>
                  <a:t>0</a:t>
                </a:r>
                <a:endParaRPr lang="en-US" altLang="zh-CN" sz="1000" dirty="0">
                  <a:latin typeface="Arial" panose="020B0604020202020204" pitchFamily="34" charset="0"/>
                </a:endParaRPr>
              </a:p>
            </p:txBody>
          </p:sp>
          <p:sp>
            <p:nvSpPr>
              <p:cNvPr id="107616" name="Line 192"/>
              <p:cNvSpPr>
                <a:spLocks noChangeShapeType="1"/>
              </p:cNvSpPr>
              <p:nvPr/>
            </p:nvSpPr>
            <p:spPr bwMode="auto">
              <a:xfrm>
                <a:off x="3976" y="1054"/>
                <a:ext cx="535" cy="0"/>
              </a:xfrm>
              <a:prstGeom prst="line">
                <a:avLst/>
              </a:prstGeom>
              <a:noFill/>
              <a:ln w="9525">
                <a:solidFill>
                  <a:schemeClr val="tx1"/>
                </a:solidFill>
                <a:round/>
              </a:ln>
            </p:spPr>
            <p:txBody>
              <a:bodyPr/>
              <a:lstStyle/>
              <a:p>
                <a:endParaRPr lang="zh-CN" altLang="en-US"/>
              </a:p>
            </p:txBody>
          </p:sp>
          <p:sp>
            <p:nvSpPr>
              <p:cNvPr id="107617" name="Text Box 193"/>
              <p:cNvSpPr txBox="1">
                <a:spLocks noChangeArrowheads="1"/>
              </p:cNvSpPr>
              <p:nvPr/>
            </p:nvSpPr>
            <p:spPr bwMode="auto">
              <a:xfrm>
                <a:off x="4014" y="923"/>
                <a:ext cx="443" cy="155"/>
              </a:xfrm>
              <a:prstGeom prst="rect">
                <a:avLst/>
              </a:prstGeom>
              <a:noFill/>
              <a:ln w="9525">
                <a:noFill/>
                <a:miter lim="800000"/>
              </a:ln>
            </p:spPr>
            <p:txBody>
              <a:bodyPr wrap="none">
                <a:spAutoFit/>
              </a:bodyPr>
              <a:lstStyle/>
              <a:p>
                <a:pPr eaLnBrk="1" hangingPunct="1"/>
                <a:r>
                  <a:rPr lang="zh-CN" altLang="en-US" sz="1000" dirty="0">
                    <a:latin typeface="Arial" panose="020B0604020202020204" pitchFamily="34" charset="0"/>
                  </a:rPr>
                  <a:t>新的</a:t>
                </a:r>
                <a:r>
                  <a:rPr lang="en-US" altLang="zh-CN" sz="1000" dirty="0" smtClean="0">
                    <a:latin typeface="Arial" panose="020B0604020202020204" pitchFamily="34" charset="0"/>
                  </a:rPr>
                  <a:t>ACK</a:t>
                </a:r>
                <a:endParaRPr lang="en-US" altLang="zh-CN" sz="1000" dirty="0">
                  <a:latin typeface="Arial" panose="020B0604020202020204" pitchFamily="34" charset="0"/>
                </a:endParaRPr>
              </a:p>
            </p:txBody>
          </p:sp>
          <p:sp>
            <p:nvSpPr>
              <p:cNvPr id="107618" name="Text Box 194"/>
              <p:cNvSpPr txBox="1">
                <a:spLocks noChangeArrowheads="1"/>
              </p:cNvSpPr>
              <p:nvPr/>
            </p:nvSpPr>
            <p:spPr bwMode="auto">
              <a:xfrm>
                <a:off x="4311" y="904"/>
                <a:ext cx="165" cy="292"/>
              </a:xfrm>
              <a:prstGeom prst="rect">
                <a:avLst/>
              </a:prstGeom>
              <a:noFill/>
              <a:ln w="9525">
                <a:noFill/>
                <a:miter lim="800000"/>
              </a:ln>
            </p:spPr>
            <p:txBody>
              <a:bodyPr wrap="none">
                <a:spAutoFit/>
              </a:bodyPr>
              <a:lstStyle/>
              <a:p>
                <a:pPr eaLnBrk="1" hangingPunct="1"/>
                <a:r>
                  <a:rPr lang="en-US" altLang="zh-CN" sz="2400" dirty="0">
                    <a:latin typeface="Times New Roman" panose="02020603050405020304" pitchFamily="18" charset="0"/>
                  </a:rPr>
                  <a:t>.</a:t>
                </a:r>
              </a:p>
            </p:txBody>
          </p:sp>
        </p:grpSp>
        <p:sp>
          <p:nvSpPr>
            <p:cNvPr id="107609" name="Freeform 195"/>
            <p:cNvSpPr/>
            <p:nvPr/>
          </p:nvSpPr>
          <p:spPr bwMode="auto">
            <a:xfrm rot="9705213">
              <a:off x="4212" y="1145"/>
              <a:ext cx="333" cy="452"/>
            </a:xfrm>
            <a:custGeom>
              <a:avLst/>
              <a:gdLst>
                <a:gd name="T0" fmla="*/ 182 w 376"/>
                <a:gd name="T1" fmla="*/ 306 h 452"/>
                <a:gd name="T2" fmla="*/ 40 w 376"/>
                <a:gd name="T3" fmla="*/ 269 h 452"/>
                <a:gd name="T4" fmla="*/ 100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p:spPr>
          <p:txBody>
            <a:bodyPr/>
            <a:lstStyle/>
            <a:p>
              <a:endParaRPr lang="zh-CN" altLang="en-US"/>
            </a:p>
          </p:txBody>
        </p:sp>
        <p:grpSp>
          <p:nvGrpSpPr>
            <p:cNvPr id="9" name="Group 196"/>
            <p:cNvGrpSpPr/>
            <p:nvPr/>
          </p:nvGrpSpPr>
          <p:grpSpPr bwMode="auto">
            <a:xfrm>
              <a:off x="4505" y="1909"/>
              <a:ext cx="708" cy="370"/>
              <a:chOff x="4270" y="2922"/>
              <a:chExt cx="708" cy="370"/>
            </a:xfrm>
          </p:grpSpPr>
          <p:sp>
            <p:nvSpPr>
              <p:cNvPr id="107612" name="Text Box 197"/>
              <p:cNvSpPr txBox="1">
                <a:spLocks noChangeArrowheads="1"/>
              </p:cNvSpPr>
              <p:nvPr/>
            </p:nvSpPr>
            <p:spPr bwMode="auto">
              <a:xfrm>
                <a:off x="4270" y="3062"/>
                <a:ext cx="708" cy="230"/>
              </a:xfrm>
              <a:prstGeom prst="rect">
                <a:avLst/>
              </a:prstGeom>
              <a:noFill/>
              <a:ln w="9525">
                <a:noFill/>
                <a:miter lim="800000"/>
              </a:ln>
            </p:spPr>
            <p:txBody>
              <a:bodyPr wrap="none">
                <a:spAutoFit/>
              </a:bodyPr>
              <a:lstStyle/>
              <a:p>
                <a:pPr algn="ctr" eaLnBrk="1" hangingPunct="1">
                  <a:lnSpc>
                    <a:spcPct val="80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a:t>
                </a:r>
              </a:p>
              <a:p>
                <a:pPr algn="ctr" eaLnBrk="1" hangingPunct="1">
                  <a:lnSpc>
                    <a:spcPct val="80000"/>
                  </a:lnSpc>
                </a:pPr>
                <a:endParaRPr lang="en-US" altLang="zh-CN" sz="1200" dirty="0">
                  <a:latin typeface="Arial" panose="020B0604020202020204" pitchFamily="34" charset="0"/>
                </a:endParaRPr>
              </a:p>
            </p:txBody>
          </p:sp>
          <p:sp>
            <p:nvSpPr>
              <p:cNvPr id="107613" name="Line 198"/>
              <p:cNvSpPr>
                <a:spLocks noChangeShapeType="1"/>
              </p:cNvSpPr>
              <p:nvPr/>
            </p:nvSpPr>
            <p:spPr bwMode="auto">
              <a:xfrm>
                <a:off x="4353" y="3071"/>
                <a:ext cx="535" cy="0"/>
              </a:xfrm>
              <a:prstGeom prst="line">
                <a:avLst/>
              </a:prstGeom>
              <a:noFill/>
              <a:ln w="9525">
                <a:solidFill>
                  <a:schemeClr val="tx1"/>
                </a:solidFill>
                <a:round/>
              </a:ln>
            </p:spPr>
            <p:txBody>
              <a:bodyPr/>
              <a:lstStyle/>
              <a:p>
                <a:endParaRPr lang="zh-CN" altLang="en-US"/>
              </a:p>
            </p:txBody>
          </p:sp>
          <p:sp>
            <p:nvSpPr>
              <p:cNvPr id="107614" name="Text Box 199"/>
              <p:cNvSpPr txBox="1">
                <a:spLocks noChangeArrowheads="1"/>
              </p:cNvSpPr>
              <p:nvPr/>
            </p:nvSpPr>
            <p:spPr bwMode="auto">
              <a:xfrm>
                <a:off x="4295" y="2922"/>
                <a:ext cx="443" cy="155"/>
              </a:xfrm>
              <a:prstGeom prst="rect">
                <a:avLst/>
              </a:prstGeom>
              <a:noFill/>
              <a:ln w="9525">
                <a:noFill/>
                <a:miter lim="800000"/>
              </a:ln>
            </p:spPr>
            <p:txBody>
              <a:bodyPr wrap="none">
                <a:spAutoFit/>
              </a:bodyPr>
              <a:lstStyle/>
              <a:p>
                <a:pPr eaLnBrk="1" hangingPunct="1"/>
                <a:r>
                  <a:rPr lang="zh-CN" altLang="en-US" sz="1000" dirty="0">
                    <a:latin typeface="Arial" panose="020B0604020202020204" pitchFamily="34" charset="0"/>
                  </a:rPr>
                  <a:t>重复</a:t>
                </a:r>
                <a:r>
                  <a:rPr lang="en-US" altLang="zh-CN" sz="1000" dirty="0" smtClean="0">
                    <a:latin typeface="Arial" panose="020B0604020202020204" pitchFamily="34" charset="0"/>
                  </a:rPr>
                  <a:t>ACK</a:t>
                </a:r>
                <a:endParaRPr lang="en-US" altLang="zh-CN" sz="1000" dirty="0">
                  <a:latin typeface="Arial" panose="020B0604020202020204" pitchFamily="34" charset="0"/>
                </a:endParaRPr>
              </a:p>
            </p:txBody>
          </p:sp>
        </p:grpSp>
        <p:sp>
          <p:nvSpPr>
            <p:cNvPr id="107611" name="Freeform 200"/>
            <p:cNvSpPr/>
            <p:nvPr/>
          </p:nvSpPr>
          <p:spPr bwMode="auto">
            <a:xfrm rot="-7516021">
              <a:off x="4290" y="1673"/>
              <a:ext cx="333" cy="452"/>
            </a:xfrm>
            <a:custGeom>
              <a:avLst/>
              <a:gdLst>
                <a:gd name="T0" fmla="*/ 182 w 376"/>
                <a:gd name="T1" fmla="*/ 306 h 452"/>
                <a:gd name="T2" fmla="*/ 40 w 376"/>
                <a:gd name="T3" fmla="*/ 269 h 452"/>
                <a:gd name="T4" fmla="*/ 100 w 376"/>
                <a:gd name="T5" fmla="*/ 0 h 452"/>
                <a:gd name="T6" fmla="*/ 0 60000 65536"/>
                <a:gd name="T7" fmla="*/ 0 60000 65536"/>
                <a:gd name="T8" fmla="*/ 0 60000 65536"/>
              </a:gdLst>
              <a:ahLst/>
              <a:cxnLst>
                <a:cxn ang="T6">
                  <a:pos x="T0" y="T1"/>
                </a:cxn>
                <a:cxn ang="T7">
                  <a:pos x="T2" y="T3"/>
                </a:cxn>
                <a:cxn ang="T8">
                  <a:pos x="T4" y="T5"/>
                </a:cxn>
              </a:cxnLst>
              <a:rect l="0" t="0" r="r" b="b"/>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ffectLst/>
          </p:spPr>
          <p:txBody>
            <a:bodyPr/>
            <a:lstStyle/>
            <a:p>
              <a:endParaRPr lang="zh-CN" altLang="en-US"/>
            </a:p>
          </p:txBody>
        </p:sp>
      </p:grpSp>
      <p:grpSp>
        <p:nvGrpSpPr>
          <p:cNvPr id="10" name="Group 245"/>
          <p:cNvGrpSpPr/>
          <p:nvPr/>
        </p:nvGrpSpPr>
        <p:grpSpPr bwMode="auto">
          <a:xfrm>
            <a:off x="4017884" y="4794456"/>
            <a:ext cx="2390467" cy="1435021"/>
            <a:chOff x="2538" y="2960"/>
            <a:chExt cx="1510" cy="909"/>
          </a:xfrm>
        </p:grpSpPr>
        <p:grpSp>
          <p:nvGrpSpPr>
            <p:cNvPr id="11" name="Group 167"/>
            <p:cNvGrpSpPr/>
            <p:nvPr/>
          </p:nvGrpSpPr>
          <p:grpSpPr bwMode="auto">
            <a:xfrm>
              <a:off x="2538" y="2960"/>
              <a:ext cx="800" cy="754"/>
              <a:chOff x="2454" y="3045"/>
              <a:chExt cx="800" cy="754"/>
            </a:xfrm>
          </p:grpSpPr>
          <p:sp>
            <p:nvSpPr>
              <p:cNvPr id="107604" name="Oval 168"/>
              <p:cNvSpPr>
                <a:spLocks noChangeArrowheads="1"/>
              </p:cNvSpPr>
              <p:nvPr/>
            </p:nvSpPr>
            <p:spPr bwMode="auto">
              <a:xfrm>
                <a:off x="2454" y="3045"/>
                <a:ext cx="800" cy="754"/>
              </a:xfrm>
              <a:prstGeom prst="ellipse">
                <a:avLst/>
              </a:prstGeom>
              <a:solidFill>
                <a:schemeClr val="accent1"/>
              </a:solidFill>
              <a:ln w="9525">
                <a:solidFill>
                  <a:schemeClr val="tx1"/>
                </a:solidFill>
                <a:round/>
              </a:ln>
            </p:spPr>
            <p:txBody>
              <a:bodyPr wrap="none" anchor="ctr"/>
              <a:lstStyle/>
              <a:p>
                <a:pPr algn="ctr"/>
                <a:endParaRPr lang="en-US" altLang="zh-CN"/>
              </a:p>
            </p:txBody>
          </p:sp>
          <p:sp>
            <p:nvSpPr>
              <p:cNvPr id="107605" name="Text Box 169"/>
              <p:cNvSpPr txBox="1">
                <a:spLocks noChangeArrowheads="1"/>
              </p:cNvSpPr>
              <p:nvPr/>
            </p:nvSpPr>
            <p:spPr bwMode="auto">
              <a:xfrm>
                <a:off x="2795" y="3212"/>
                <a:ext cx="157" cy="409"/>
              </a:xfrm>
              <a:prstGeom prst="rect">
                <a:avLst/>
              </a:prstGeom>
              <a:noFill/>
              <a:ln w="9525">
                <a:noFill/>
                <a:miter lim="800000"/>
              </a:ln>
            </p:spPr>
            <p:txBody>
              <a:bodyPr wrap="none">
                <a:spAutoFit/>
              </a:bodyPr>
              <a:lstStyle/>
              <a:p>
                <a:pPr algn="ctr" eaLnBrk="1" hangingPunct="1"/>
                <a:r>
                  <a:rPr lang="en-US" altLang="zh-CN" dirty="0">
                    <a:latin typeface="Arial" panose="020B0604020202020204" pitchFamily="34" charset="0"/>
                  </a:rPr>
                  <a:t> </a:t>
                </a:r>
              </a:p>
              <a:p>
                <a:pPr algn="ctr" eaLnBrk="1" hangingPunct="1"/>
                <a:endParaRPr lang="en-US" altLang="zh-CN" dirty="0">
                  <a:latin typeface="Arial" panose="020B0604020202020204" pitchFamily="34" charset="0"/>
                </a:endParaRPr>
              </a:p>
            </p:txBody>
          </p:sp>
          <p:sp>
            <p:nvSpPr>
              <p:cNvPr id="107606" name="Text Box 170"/>
              <p:cNvSpPr txBox="1">
                <a:spLocks noChangeArrowheads="1"/>
              </p:cNvSpPr>
              <p:nvPr/>
            </p:nvSpPr>
            <p:spPr bwMode="auto">
              <a:xfrm>
                <a:off x="2587" y="3204"/>
                <a:ext cx="554" cy="234"/>
              </a:xfrm>
              <a:prstGeom prst="rect">
                <a:avLst/>
              </a:prstGeom>
              <a:noFill/>
              <a:ln w="9525">
                <a:noFill/>
                <a:miter lim="800000"/>
              </a:ln>
            </p:spPr>
            <p:txBody>
              <a:bodyPr wrap="none">
                <a:spAutoFit/>
              </a:bodyPr>
              <a:lstStyle/>
              <a:p>
                <a:pPr algn="ctr" eaLnBrk="1" hangingPunct="1"/>
                <a:r>
                  <a:rPr lang="zh-CN" altLang="en-US" dirty="0" smtClean="0">
                    <a:latin typeface="Arial" panose="020B0604020202020204" pitchFamily="34" charset="0"/>
                  </a:rPr>
                  <a:t>快恢复</a:t>
                </a:r>
                <a:endParaRPr lang="en-US" altLang="zh-CN" dirty="0">
                  <a:latin typeface="Arial" panose="020B0604020202020204" pitchFamily="34" charset="0"/>
                </a:endParaRPr>
              </a:p>
            </p:txBody>
          </p:sp>
        </p:grpSp>
        <p:sp>
          <p:nvSpPr>
            <p:cNvPr id="107599" name="Freeform 220"/>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Lst>
              <a:ahLst/>
              <a:cxnLst>
                <a:cxn ang="T6">
                  <a:pos x="T0" y="T1"/>
                </a:cxn>
                <a:cxn ang="T7">
                  <a:pos x="T2" y="T3"/>
                </a:cxn>
                <a:cxn ang="T8">
                  <a:pos x="T4" y="T5"/>
                </a:cxn>
              </a:cxnLst>
              <a:rect l="0" t="0" r="r" b="b"/>
              <a:pathLst>
                <a:path w="384" h="161">
                  <a:moveTo>
                    <a:pt x="317" y="0"/>
                  </a:moveTo>
                  <a:cubicBezTo>
                    <a:pt x="384" y="42"/>
                    <a:pt x="378" y="149"/>
                    <a:pt x="189" y="155"/>
                  </a:cubicBezTo>
                  <a:cubicBezTo>
                    <a:pt x="0" y="161"/>
                    <a:pt x="3" y="87"/>
                    <a:pt x="59" y="13"/>
                  </a:cubicBezTo>
                </a:path>
              </a:pathLst>
            </a:custGeom>
            <a:noFill/>
            <a:ln w="9525">
              <a:solidFill>
                <a:schemeClr val="tx1"/>
              </a:solidFill>
              <a:round/>
              <a:headEnd type="none" w="med" len="med"/>
              <a:tailEnd type="triangle" w="med" len="med"/>
            </a:ln>
            <a:effectLst/>
          </p:spPr>
          <p:txBody>
            <a:bodyPr/>
            <a:lstStyle/>
            <a:p>
              <a:endParaRPr lang="zh-CN" altLang="en-US"/>
            </a:p>
          </p:txBody>
        </p:sp>
        <p:grpSp>
          <p:nvGrpSpPr>
            <p:cNvPr id="12" name="Group 221"/>
            <p:cNvGrpSpPr/>
            <p:nvPr/>
          </p:nvGrpSpPr>
          <p:grpSpPr bwMode="auto">
            <a:xfrm>
              <a:off x="3191" y="3592"/>
              <a:ext cx="857" cy="277"/>
              <a:chOff x="3542" y="3496"/>
              <a:chExt cx="857" cy="277"/>
            </a:xfrm>
          </p:grpSpPr>
          <p:sp>
            <p:nvSpPr>
              <p:cNvPr id="107601" name="Text Box 222"/>
              <p:cNvSpPr txBox="1">
                <a:spLocks noChangeArrowheads="1"/>
              </p:cNvSpPr>
              <p:nvPr/>
            </p:nvSpPr>
            <p:spPr bwMode="auto">
              <a:xfrm>
                <a:off x="3546" y="3632"/>
                <a:ext cx="853" cy="141"/>
              </a:xfrm>
              <a:prstGeom prst="rect">
                <a:avLst/>
              </a:prstGeom>
              <a:noFill/>
              <a:ln w="9525">
                <a:noFill/>
                <a:miter lim="800000"/>
              </a:ln>
            </p:spPr>
            <p:txBody>
              <a:bodyPr wrap="none">
                <a:spAutoFit/>
              </a:bodyPr>
              <a:lstStyle/>
              <a:p>
                <a:pPr eaLnBrk="1" hangingPunct="1">
                  <a:lnSpc>
                    <a:spcPct val="85000"/>
                  </a:lnSpc>
                </a:pPr>
                <a:r>
                  <a:rPr lang="en-US" altLang="zh-CN" sz="1000" dirty="0" err="1">
                    <a:latin typeface="Arial" panose="020B0604020202020204" pitchFamily="34" charset="0"/>
                  </a:rPr>
                  <a:t>cwnd</a:t>
                </a:r>
                <a:r>
                  <a:rPr lang="en-US" altLang="zh-CN" sz="1000" dirty="0">
                    <a:latin typeface="Arial" panose="020B0604020202020204" pitchFamily="34" charset="0"/>
                  </a:rPr>
                  <a:t> = </a:t>
                </a:r>
                <a:r>
                  <a:rPr lang="en-US" altLang="zh-CN" sz="1000" dirty="0" err="1">
                    <a:latin typeface="Arial" panose="020B0604020202020204" pitchFamily="34" charset="0"/>
                  </a:rPr>
                  <a:t>cwnd</a:t>
                </a:r>
                <a:r>
                  <a:rPr lang="en-US" altLang="zh-CN" sz="1000" dirty="0">
                    <a:latin typeface="Arial" panose="020B0604020202020204" pitchFamily="34" charset="0"/>
                  </a:rPr>
                  <a:t> + </a:t>
                </a:r>
                <a:r>
                  <a:rPr lang="en-US" altLang="zh-CN" sz="1000" dirty="0" smtClean="0">
                    <a:latin typeface="Arial" panose="020B0604020202020204" pitchFamily="34" charset="0"/>
                  </a:rPr>
                  <a:t>MSS</a:t>
                </a:r>
                <a:endParaRPr lang="en-US" altLang="zh-CN" sz="1000" dirty="0">
                  <a:latin typeface="Arial" panose="020B0604020202020204" pitchFamily="34" charset="0"/>
                </a:endParaRPr>
              </a:p>
            </p:txBody>
          </p:sp>
          <p:sp>
            <p:nvSpPr>
              <p:cNvPr id="107602" name="Line 223"/>
              <p:cNvSpPr>
                <a:spLocks noChangeShapeType="1"/>
              </p:cNvSpPr>
              <p:nvPr/>
            </p:nvSpPr>
            <p:spPr bwMode="auto">
              <a:xfrm>
                <a:off x="3600" y="3645"/>
                <a:ext cx="535" cy="0"/>
              </a:xfrm>
              <a:prstGeom prst="line">
                <a:avLst/>
              </a:prstGeom>
              <a:noFill/>
              <a:ln w="9525">
                <a:solidFill>
                  <a:schemeClr val="tx1"/>
                </a:solidFill>
                <a:round/>
              </a:ln>
            </p:spPr>
            <p:txBody>
              <a:bodyPr/>
              <a:lstStyle/>
              <a:p>
                <a:endParaRPr lang="zh-CN" altLang="en-US"/>
              </a:p>
            </p:txBody>
          </p:sp>
          <p:sp>
            <p:nvSpPr>
              <p:cNvPr id="107603" name="Text Box 224"/>
              <p:cNvSpPr txBox="1">
                <a:spLocks noChangeArrowheads="1"/>
              </p:cNvSpPr>
              <p:nvPr/>
            </p:nvSpPr>
            <p:spPr bwMode="auto">
              <a:xfrm>
                <a:off x="3542" y="3496"/>
                <a:ext cx="607" cy="156"/>
              </a:xfrm>
              <a:prstGeom prst="rect">
                <a:avLst/>
              </a:prstGeom>
              <a:noFill/>
              <a:ln w="9525">
                <a:noFill/>
                <a:miter lim="800000"/>
              </a:ln>
            </p:spPr>
            <p:txBody>
              <a:bodyPr wrap="none">
                <a:spAutoFit/>
              </a:bodyPr>
              <a:lstStyle/>
              <a:p>
                <a:pPr eaLnBrk="1" hangingPunct="1"/>
                <a:r>
                  <a:rPr lang="zh-CN" altLang="en-US" sz="1000" dirty="0" smtClean="0">
                    <a:latin typeface="Arial" panose="020B0604020202020204" pitchFamily="34" charset="0"/>
                  </a:rPr>
                  <a:t>重复确认</a:t>
                </a:r>
                <a:r>
                  <a:rPr lang="en-US" altLang="zh-CN" sz="1000" dirty="0" smtClean="0">
                    <a:latin typeface="Arial" panose="020B0604020202020204" pitchFamily="34" charset="0"/>
                  </a:rPr>
                  <a:t>ACK</a:t>
                </a:r>
                <a:endParaRPr lang="en-US" altLang="zh-CN" sz="1000" dirty="0">
                  <a:latin typeface="Arial" panose="020B0604020202020204" pitchFamily="34" charset="0"/>
                </a:endParaRPr>
              </a:p>
            </p:txBody>
          </p:sp>
        </p:grpSp>
      </p:grpSp>
      <p:grpSp>
        <p:nvGrpSpPr>
          <p:cNvPr id="13" name="Group 246"/>
          <p:cNvGrpSpPr/>
          <p:nvPr/>
        </p:nvGrpSpPr>
        <p:grpSpPr bwMode="auto">
          <a:xfrm>
            <a:off x="1329797" y="3482571"/>
            <a:ext cx="2757744" cy="1954408"/>
            <a:chOff x="840" y="2129"/>
            <a:chExt cx="1742" cy="1238"/>
          </a:xfrm>
        </p:grpSpPr>
        <p:grpSp>
          <p:nvGrpSpPr>
            <p:cNvPr id="14" name="Group 212"/>
            <p:cNvGrpSpPr/>
            <p:nvPr/>
          </p:nvGrpSpPr>
          <p:grpSpPr bwMode="auto">
            <a:xfrm>
              <a:off x="840" y="2818"/>
              <a:ext cx="849" cy="549"/>
              <a:chOff x="699" y="2768"/>
              <a:chExt cx="849" cy="549"/>
            </a:xfrm>
          </p:grpSpPr>
          <p:sp>
            <p:nvSpPr>
              <p:cNvPr id="107595" name="Text Box 213"/>
              <p:cNvSpPr txBox="1">
                <a:spLocks noChangeArrowheads="1"/>
              </p:cNvSpPr>
              <p:nvPr/>
            </p:nvSpPr>
            <p:spPr bwMode="auto">
              <a:xfrm>
                <a:off x="699" y="2912"/>
                <a:ext cx="836" cy="405"/>
              </a:xfrm>
              <a:prstGeom prst="rect">
                <a:avLst/>
              </a:prstGeom>
              <a:noFill/>
              <a:ln w="9525">
                <a:noFill/>
                <a:miter lim="800000"/>
              </a:ln>
            </p:spPr>
            <p:txBody>
              <a:bodyPr wrap="none">
                <a:spAutoFit/>
              </a:bodyPr>
              <a:lstStyle/>
              <a:p>
                <a:pPr algn="r" eaLnBrk="1" hangingPunct="1">
                  <a:lnSpc>
                    <a:spcPct val="80000"/>
                  </a:lnSpc>
                </a:pPr>
                <a:r>
                  <a:rPr lang="en-US" altLang="zh-CN" sz="1000" dirty="0" err="1">
                    <a:latin typeface="Arial" panose="020B0604020202020204" pitchFamily="34" charset="0"/>
                  </a:rPr>
                  <a:t>ssthresh</a:t>
                </a:r>
                <a:r>
                  <a:rPr lang="en-US" altLang="zh-CN" sz="1000" dirty="0">
                    <a:latin typeface="Arial" panose="020B0604020202020204" pitchFamily="34" charset="0"/>
                  </a:rPr>
                  <a:t>= </a:t>
                </a:r>
                <a:r>
                  <a:rPr lang="en-US" altLang="zh-CN" sz="1000" dirty="0" err="1">
                    <a:latin typeface="Arial" panose="020B0604020202020204" pitchFamily="34" charset="0"/>
                  </a:rPr>
                  <a:t>cwnd</a:t>
                </a:r>
                <a:r>
                  <a:rPr lang="en-US" altLang="zh-CN" sz="1000" dirty="0">
                    <a:latin typeface="Arial" panose="020B0604020202020204" pitchFamily="34" charset="0"/>
                  </a:rPr>
                  <a:t>/2</a:t>
                </a:r>
              </a:p>
              <a:p>
                <a:pPr algn="r" eaLnBrk="1" hangingPunct="1">
                  <a:lnSpc>
                    <a:spcPct val="80000"/>
                  </a:lnSpc>
                </a:pPr>
                <a:r>
                  <a:rPr lang="en-US" altLang="zh-CN" sz="1000" dirty="0" err="1">
                    <a:latin typeface="Arial" panose="020B0604020202020204" pitchFamily="34" charset="0"/>
                  </a:rPr>
                  <a:t>cwnd</a:t>
                </a:r>
                <a:r>
                  <a:rPr lang="en-US" altLang="zh-CN" sz="1000" dirty="0">
                    <a:latin typeface="Arial" panose="020B0604020202020204" pitchFamily="34" charset="0"/>
                  </a:rPr>
                  <a:t> = </a:t>
                </a:r>
                <a:r>
                  <a:rPr lang="en-US" altLang="zh-CN" sz="1000" dirty="0" err="1">
                    <a:latin typeface="Arial" panose="020B0604020202020204" pitchFamily="34" charset="0"/>
                  </a:rPr>
                  <a:t>ssthresh</a:t>
                </a:r>
                <a:r>
                  <a:rPr lang="en-US" altLang="zh-CN" sz="1000" dirty="0">
                    <a:latin typeface="Arial" panose="020B0604020202020204" pitchFamily="34" charset="0"/>
                  </a:rPr>
                  <a:t> + 3</a:t>
                </a:r>
              </a:p>
              <a:p>
                <a:pPr algn="ctr" eaLnBrk="1" hangingPunct="1">
                  <a:lnSpc>
                    <a:spcPct val="85000"/>
                  </a:lnSpc>
                </a:pPr>
                <a:r>
                  <a:rPr lang="zh-CN" altLang="en-US" sz="1200" dirty="0">
                    <a:latin typeface="Arial" panose="020B0604020202020204" pitchFamily="34" charset="0"/>
                  </a:rPr>
                  <a:t>重传报文段</a:t>
                </a:r>
                <a:endParaRPr lang="en-US" altLang="zh-CN" sz="1200" dirty="0">
                  <a:latin typeface="Arial" panose="020B0604020202020204" pitchFamily="34" charset="0"/>
                </a:endParaRPr>
              </a:p>
              <a:p>
                <a:pPr algn="r" eaLnBrk="1" hangingPunct="1">
                  <a:lnSpc>
                    <a:spcPct val="80000"/>
                  </a:lnSpc>
                </a:pPr>
                <a:endParaRPr lang="en-US" altLang="zh-CN" sz="1200" dirty="0">
                  <a:solidFill>
                    <a:schemeClr val="bg2"/>
                  </a:solidFill>
                  <a:latin typeface="Arial" panose="020B0604020202020204" pitchFamily="34" charset="0"/>
                </a:endParaRPr>
              </a:p>
            </p:txBody>
          </p:sp>
          <p:sp>
            <p:nvSpPr>
              <p:cNvPr id="107596" name="Line 214"/>
              <p:cNvSpPr>
                <a:spLocks noChangeShapeType="1"/>
              </p:cNvSpPr>
              <p:nvPr/>
            </p:nvSpPr>
            <p:spPr bwMode="auto">
              <a:xfrm>
                <a:off x="925" y="2913"/>
                <a:ext cx="535" cy="0"/>
              </a:xfrm>
              <a:prstGeom prst="line">
                <a:avLst/>
              </a:prstGeom>
              <a:noFill/>
              <a:ln w="9525">
                <a:solidFill>
                  <a:schemeClr val="tx1"/>
                </a:solidFill>
                <a:round/>
              </a:ln>
            </p:spPr>
            <p:txBody>
              <a:bodyPr/>
              <a:lstStyle/>
              <a:p>
                <a:endParaRPr lang="zh-CN" altLang="en-US"/>
              </a:p>
            </p:txBody>
          </p:sp>
          <p:sp>
            <p:nvSpPr>
              <p:cNvPr id="107597" name="Text Box 215"/>
              <p:cNvSpPr txBox="1">
                <a:spLocks noChangeArrowheads="1"/>
              </p:cNvSpPr>
              <p:nvPr/>
            </p:nvSpPr>
            <p:spPr bwMode="auto">
              <a:xfrm>
                <a:off x="751" y="2768"/>
                <a:ext cx="797" cy="156"/>
              </a:xfrm>
              <a:prstGeom prst="rect">
                <a:avLst/>
              </a:prstGeom>
              <a:noFill/>
              <a:ln w="9525">
                <a:noFill/>
                <a:miter lim="800000"/>
              </a:ln>
            </p:spPr>
            <p:txBody>
              <a:bodyPr wrap="none">
                <a:spAutoFit/>
              </a:bodyPr>
              <a:lstStyle/>
              <a:p>
                <a:pPr eaLnBrk="1" hangingPunct="1"/>
                <a:r>
                  <a:rPr lang="en-US" altLang="zh-CN" sz="1000" dirty="0" err="1">
                    <a:latin typeface="Arial" panose="020B0604020202020204" pitchFamily="34" charset="0"/>
                  </a:rPr>
                  <a:t>dupACKcount</a:t>
                </a:r>
                <a:r>
                  <a:rPr lang="en-US" altLang="zh-CN" sz="1000" dirty="0">
                    <a:latin typeface="Arial" panose="020B0604020202020204" pitchFamily="34" charset="0"/>
                  </a:rPr>
                  <a:t> == 3</a:t>
                </a:r>
              </a:p>
            </p:txBody>
          </p:sp>
        </p:grpSp>
        <p:grpSp>
          <p:nvGrpSpPr>
            <p:cNvPr id="15" name="Group 216"/>
            <p:cNvGrpSpPr/>
            <p:nvPr/>
          </p:nvGrpSpPr>
          <p:grpSpPr bwMode="auto">
            <a:xfrm>
              <a:off x="1813" y="2454"/>
              <a:ext cx="769" cy="507"/>
              <a:chOff x="419" y="2872"/>
              <a:chExt cx="769" cy="507"/>
            </a:xfrm>
          </p:grpSpPr>
          <p:sp>
            <p:nvSpPr>
              <p:cNvPr id="107592" name="Text Box 217"/>
              <p:cNvSpPr txBox="1">
                <a:spLocks noChangeArrowheads="1"/>
              </p:cNvSpPr>
              <p:nvPr/>
            </p:nvSpPr>
            <p:spPr bwMode="auto">
              <a:xfrm>
                <a:off x="439" y="2872"/>
                <a:ext cx="301" cy="156"/>
              </a:xfrm>
              <a:prstGeom prst="rect">
                <a:avLst/>
              </a:prstGeom>
              <a:noFill/>
              <a:ln w="9525">
                <a:noFill/>
                <a:miter lim="800000"/>
              </a:ln>
            </p:spPr>
            <p:txBody>
              <a:bodyPr wrap="none">
                <a:spAutoFit/>
              </a:bodyPr>
              <a:lstStyle/>
              <a:p>
                <a:pPr eaLnBrk="1" hangingPunct="1"/>
                <a:r>
                  <a:rPr lang="zh-CN" altLang="en-US" sz="1000" dirty="0" smtClean="0">
                    <a:latin typeface="Arial" panose="020B0604020202020204" pitchFamily="34" charset="0"/>
                  </a:rPr>
                  <a:t>超时</a:t>
                </a:r>
                <a:r>
                  <a:rPr lang="en-US" altLang="zh-CN" sz="1000" dirty="0" smtClean="0">
                    <a:latin typeface="Arial" panose="020B0604020202020204" pitchFamily="34" charset="0"/>
                  </a:rPr>
                  <a:t>t</a:t>
                </a:r>
                <a:endParaRPr lang="en-US" altLang="zh-CN" sz="1000" dirty="0">
                  <a:latin typeface="Arial" panose="020B0604020202020204" pitchFamily="34" charset="0"/>
                </a:endParaRPr>
              </a:p>
            </p:txBody>
          </p:sp>
          <p:sp>
            <p:nvSpPr>
              <p:cNvPr id="107593" name="Text Box 218"/>
              <p:cNvSpPr txBox="1">
                <a:spLocks noChangeArrowheads="1"/>
              </p:cNvSpPr>
              <p:nvPr/>
            </p:nvSpPr>
            <p:spPr bwMode="auto">
              <a:xfrm>
                <a:off x="419" y="2989"/>
                <a:ext cx="769" cy="390"/>
              </a:xfrm>
              <a:prstGeom prst="rect">
                <a:avLst/>
              </a:prstGeom>
              <a:noFill/>
              <a:ln w="9525">
                <a:noFill/>
                <a:miter lim="800000"/>
              </a:ln>
            </p:spPr>
            <p:txBody>
              <a:bodyPr wrap="none">
                <a:spAutoFit/>
              </a:bodyPr>
              <a:lstStyle/>
              <a:p>
                <a:pPr eaLnBrk="1" hangingPunct="1">
                  <a:lnSpc>
                    <a:spcPct val="85000"/>
                  </a:lnSpc>
                </a:pPr>
                <a:r>
                  <a:rPr lang="en-US" altLang="zh-CN" sz="1000" dirty="0" err="1">
                    <a:latin typeface="Arial" panose="020B0604020202020204" pitchFamily="34" charset="0"/>
                  </a:rPr>
                  <a:t>ssthresh</a:t>
                </a:r>
                <a:r>
                  <a:rPr lang="en-US" altLang="zh-CN" sz="1000" dirty="0">
                    <a:latin typeface="Arial" panose="020B0604020202020204" pitchFamily="34" charset="0"/>
                  </a:rPr>
                  <a:t> = </a:t>
                </a:r>
                <a:r>
                  <a:rPr lang="en-US" altLang="zh-CN" sz="1000" dirty="0" err="1">
                    <a:latin typeface="Arial" panose="020B0604020202020204" pitchFamily="34" charset="0"/>
                  </a:rPr>
                  <a:t>cwnd</a:t>
                </a:r>
                <a:r>
                  <a:rPr lang="en-US" altLang="zh-CN" sz="1000" dirty="0">
                    <a:latin typeface="Arial" panose="020B0604020202020204" pitchFamily="34" charset="0"/>
                  </a:rPr>
                  <a:t>/2</a:t>
                </a:r>
              </a:p>
              <a:p>
                <a:pPr eaLnBrk="1" hangingPunct="1">
                  <a:lnSpc>
                    <a:spcPct val="85000"/>
                  </a:lnSpc>
                </a:pPr>
                <a:r>
                  <a:rPr lang="en-US" altLang="zh-CN" sz="1000" dirty="0" err="1">
                    <a:latin typeface="Arial" panose="020B0604020202020204" pitchFamily="34" charset="0"/>
                  </a:rPr>
                  <a:t>cwnd</a:t>
                </a:r>
                <a:r>
                  <a:rPr lang="en-US" altLang="zh-CN" sz="1000" dirty="0">
                    <a:latin typeface="Arial" panose="020B0604020202020204" pitchFamily="34" charset="0"/>
                  </a:rPr>
                  <a:t> = 1 </a:t>
                </a:r>
              </a:p>
              <a:p>
                <a:pPr eaLnBrk="1" hangingPunct="1">
                  <a:lnSpc>
                    <a:spcPct val="85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 = 0</a:t>
                </a:r>
              </a:p>
              <a:p>
                <a:pPr>
                  <a:lnSpc>
                    <a:spcPct val="85000"/>
                  </a:lnSpc>
                </a:pPr>
                <a:r>
                  <a:rPr lang="zh-CN" altLang="en-US" sz="1000" dirty="0" smtClean="0">
                    <a:latin typeface="Arial" panose="020B0604020202020204" pitchFamily="34" charset="0"/>
                  </a:rPr>
                  <a:t>重传报文段</a:t>
                </a:r>
                <a:endParaRPr lang="en-US" altLang="zh-CN" sz="1000" dirty="0">
                  <a:latin typeface="Arial" panose="020B0604020202020204" pitchFamily="34" charset="0"/>
                </a:endParaRPr>
              </a:p>
            </p:txBody>
          </p:sp>
          <p:sp>
            <p:nvSpPr>
              <p:cNvPr id="107594" name="Line 219"/>
              <p:cNvSpPr>
                <a:spLocks noChangeShapeType="1"/>
              </p:cNvSpPr>
              <p:nvPr/>
            </p:nvSpPr>
            <p:spPr bwMode="auto">
              <a:xfrm>
                <a:off x="471" y="3014"/>
                <a:ext cx="697" cy="0"/>
              </a:xfrm>
              <a:prstGeom prst="line">
                <a:avLst/>
              </a:prstGeom>
              <a:noFill/>
              <a:ln w="9525">
                <a:solidFill>
                  <a:schemeClr val="tx1"/>
                </a:solidFill>
                <a:round/>
              </a:ln>
            </p:spPr>
            <p:txBody>
              <a:bodyPr/>
              <a:lstStyle/>
              <a:p>
                <a:endParaRPr lang="zh-CN" altLang="en-US"/>
              </a:p>
            </p:txBody>
          </p:sp>
        </p:grpSp>
        <p:sp>
          <p:nvSpPr>
            <p:cNvPr id="107590" name="Freeform 225"/>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p:spPr>
          <p:txBody>
            <a:bodyPr/>
            <a:lstStyle/>
            <a:p>
              <a:endParaRPr lang="zh-CN" altLang="en-US"/>
            </a:p>
          </p:txBody>
        </p:sp>
        <p:sp>
          <p:nvSpPr>
            <p:cNvPr id="107591" name="Freeform 226"/>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p:spPr>
          <p:txBody>
            <a:bodyPr/>
            <a:lstStyle/>
            <a:p>
              <a:endParaRPr lang="zh-CN" altLang="en-US"/>
            </a:p>
          </p:txBody>
        </p:sp>
      </p:grpSp>
      <p:grpSp>
        <p:nvGrpSpPr>
          <p:cNvPr id="16" name="Group 244"/>
          <p:cNvGrpSpPr/>
          <p:nvPr/>
        </p:nvGrpSpPr>
        <p:grpSpPr bwMode="auto">
          <a:xfrm>
            <a:off x="5336599" y="3474678"/>
            <a:ext cx="2509199" cy="1809168"/>
            <a:chOff x="3371" y="2124"/>
            <a:chExt cx="1585" cy="1146"/>
          </a:xfrm>
        </p:grpSpPr>
        <p:grpSp>
          <p:nvGrpSpPr>
            <p:cNvPr id="17" name="Group 201"/>
            <p:cNvGrpSpPr/>
            <p:nvPr/>
          </p:nvGrpSpPr>
          <p:grpSpPr bwMode="auto">
            <a:xfrm>
              <a:off x="4120" y="2796"/>
              <a:ext cx="836" cy="460"/>
              <a:chOff x="4142" y="2802"/>
              <a:chExt cx="836" cy="460"/>
            </a:xfrm>
          </p:grpSpPr>
          <p:sp>
            <p:nvSpPr>
              <p:cNvPr id="107585" name="Text Box 202"/>
              <p:cNvSpPr txBox="1">
                <a:spLocks noChangeArrowheads="1"/>
              </p:cNvSpPr>
              <p:nvPr/>
            </p:nvSpPr>
            <p:spPr bwMode="auto">
              <a:xfrm>
                <a:off x="4142" y="2956"/>
                <a:ext cx="836" cy="306"/>
              </a:xfrm>
              <a:prstGeom prst="rect">
                <a:avLst/>
              </a:prstGeom>
              <a:noFill/>
              <a:ln w="9525">
                <a:noFill/>
                <a:miter lim="800000"/>
              </a:ln>
            </p:spPr>
            <p:txBody>
              <a:bodyPr wrap="none">
                <a:spAutoFit/>
              </a:bodyPr>
              <a:lstStyle/>
              <a:p>
                <a:pPr eaLnBrk="1" hangingPunct="1">
                  <a:lnSpc>
                    <a:spcPct val="80000"/>
                  </a:lnSpc>
                </a:pPr>
                <a:r>
                  <a:rPr lang="en-US" altLang="zh-CN" sz="1000" dirty="0" err="1">
                    <a:latin typeface="Arial" panose="020B0604020202020204" pitchFamily="34" charset="0"/>
                  </a:rPr>
                  <a:t>ssthresh</a:t>
                </a:r>
                <a:r>
                  <a:rPr lang="en-US" altLang="zh-CN" sz="1000" dirty="0">
                    <a:latin typeface="Arial" panose="020B0604020202020204" pitchFamily="34" charset="0"/>
                  </a:rPr>
                  <a:t>= </a:t>
                </a:r>
                <a:r>
                  <a:rPr lang="en-US" altLang="zh-CN" sz="1000" dirty="0" err="1">
                    <a:latin typeface="Arial" panose="020B0604020202020204" pitchFamily="34" charset="0"/>
                  </a:rPr>
                  <a:t>cwnd</a:t>
                </a:r>
                <a:r>
                  <a:rPr lang="en-US" altLang="zh-CN" sz="1000" dirty="0">
                    <a:latin typeface="Arial" panose="020B0604020202020204" pitchFamily="34" charset="0"/>
                  </a:rPr>
                  <a:t>/2</a:t>
                </a:r>
              </a:p>
              <a:p>
                <a:pPr eaLnBrk="1" hangingPunct="1">
                  <a:lnSpc>
                    <a:spcPct val="80000"/>
                  </a:lnSpc>
                </a:pPr>
                <a:r>
                  <a:rPr lang="en-US" altLang="zh-CN" sz="1000" dirty="0" err="1">
                    <a:latin typeface="Arial" panose="020B0604020202020204" pitchFamily="34" charset="0"/>
                  </a:rPr>
                  <a:t>cwnd</a:t>
                </a:r>
                <a:r>
                  <a:rPr lang="en-US" altLang="zh-CN" sz="1000" dirty="0">
                    <a:latin typeface="Arial" panose="020B0604020202020204" pitchFamily="34" charset="0"/>
                  </a:rPr>
                  <a:t> = </a:t>
                </a:r>
                <a:r>
                  <a:rPr lang="en-US" altLang="zh-CN" sz="1000" dirty="0" err="1">
                    <a:latin typeface="Arial" panose="020B0604020202020204" pitchFamily="34" charset="0"/>
                  </a:rPr>
                  <a:t>ssthresh</a:t>
                </a:r>
                <a:r>
                  <a:rPr lang="en-US" altLang="zh-CN" sz="1000" dirty="0">
                    <a:latin typeface="Arial" panose="020B0604020202020204" pitchFamily="34" charset="0"/>
                  </a:rPr>
                  <a:t> + 3</a:t>
                </a:r>
              </a:p>
              <a:p>
                <a:pPr eaLnBrk="1" hangingPunct="1">
                  <a:lnSpc>
                    <a:spcPct val="80000"/>
                  </a:lnSpc>
                </a:pPr>
                <a:r>
                  <a:rPr lang="zh-CN" altLang="en-US" sz="1200" dirty="0" smtClean="0">
                    <a:latin typeface="Arial" panose="020B0604020202020204" pitchFamily="34" charset="0"/>
                  </a:rPr>
                  <a:t>重传</a:t>
                </a:r>
                <a:endParaRPr lang="en-US" altLang="zh-CN" sz="1200" dirty="0">
                  <a:latin typeface="Arial" panose="020B0604020202020204" pitchFamily="34" charset="0"/>
                </a:endParaRPr>
              </a:p>
            </p:txBody>
          </p:sp>
          <p:sp>
            <p:nvSpPr>
              <p:cNvPr id="107586" name="Line 203"/>
              <p:cNvSpPr>
                <a:spLocks noChangeShapeType="1"/>
              </p:cNvSpPr>
              <p:nvPr/>
            </p:nvSpPr>
            <p:spPr bwMode="auto">
              <a:xfrm>
                <a:off x="4211" y="2950"/>
                <a:ext cx="535" cy="0"/>
              </a:xfrm>
              <a:prstGeom prst="line">
                <a:avLst/>
              </a:prstGeom>
              <a:noFill/>
              <a:ln w="9525">
                <a:solidFill>
                  <a:schemeClr val="tx1"/>
                </a:solidFill>
                <a:round/>
              </a:ln>
            </p:spPr>
            <p:txBody>
              <a:bodyPr/>
              <a:lstStyle/>
              <a:p>
                <a:endParaRPr lang="zh-CN" altLang="en-US"/>
              </a:p>
            </p:txBody>
          </p:sp>
          <p:sp>
            <p:nvSpPr>
              <p:cNvPr id="107587" name="Text Box 204"/>
              <p:cNvSpPr txBox="1">
                <a:spLocks noChangeArrowheads="1"/>
              </p:cNvSpPr>
              <p:nvPr/>
            </p:nvSpPr>
            <p:spPr bwMode="auto">
              <a:xfrm>
                <a:off x="4154" y="2802"/>
                <a:ext cx="797" cy="156"/>
              </a:xfrm>
              <a:prstGeom prst="rect">
                <a:avLst/>
              </a:prstGeom>
              <a:noFill/>
              <a:ln w="9525">
                <a:noFill/>
                <a:miter lim="800000"/>
              </a:ln>
            </p:spPr>
            <p:txBody>
              <a:bodyPr wrap="none">
                <a:spAutoFit/>
              </a:bodyPr>
              <a:lstStyle/>
              <a:p>
                <a:pPr eaLnBrk="1" hangingPunct="1"/>
                <a:r>
                  <a:rPr lang="en-US" altLang="zh-CN" sz="1000" dirty="0" err="1">
                    <a:latin typeface="Arial" panose="020B0604020202020204" pitchFamily="34" charset="0"/>
                  </a:rPr>
                  <a:t>dupACKcount</a:t>
                </a:r>
                <a:r>
                  <a:rPr lang="en-US" altLang="zh-CN" sz="1000" dirty="0">
                    <a:latin typeface="Arial" panose="020B0604020202020204" pitchFamily="34" charset="0"/>
                  </a:rPr>
                  <a:t> == 3</a:t>
                </a:r>
              </a:p>
            </p:txBody>
          </p:sp>
        </p:grpSp>
        <p:sp>
          <p:nvSpPr>
            <p:cNvPr id="107584" name="Freeform 227"/>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Lst>
              <a:ahLst/>
              <a:cxnLst>
                <a:cxn ang="T6">
                  <a:pos x="T0" y="T1"/>
                </a:cxn>
                <a:cxn ang="T7">
                  <a:pos x="T2" y="T3"/>
                </a:cxn>
                <a:cxn ang="T8">
                  <a:pos x="T4" y="T5"/>
                </a:cxn>
              </a:cxnLst>
              <a:rect l="0" t="0" r="r" b="b"/>
              <a:pathLst>
                <a:path w="740" h="1146">
                  <a:moveTo>
                    <a:pt x="0" y="0"/>
                  </a:moveTo>
                  <a:lnTo>
                    <a:pt x="0" y="1146"/>
                  </a:lnTo>
                  <a:lnTo>
                    <a:pt x="740" y="1146"/>
                  </a:lnTo>
                </a:path>
              </a:pathLst>
            </a:custGeom>
            <a:noFill/>
            <a:ln w="9525">
              <a:solidFill>
                <a:schemeClr val="tx1"/>
              </a:solidFill>
              <a:round/>
              <a:headEnd type="none" w="med" len="med"/>
              <a:tailEnd type="triangle" w="med" len="med"/>
            </a:ln>
            <a:effectLst/>
          </p:spPr>
          <p:txBody>
            <a:bodyPr/>
            <a:lstStyle/>
            <a:p>
              <a:endParaRPr lang="zh-CN" altLang="en-US"/>
            </a:p>
          </p:txBody>
        </p:sp>
      </p:grpSp>
      <p:grpSp>
        <p:nvGrpSpPr>
          <p:cNvPr id="18" name="Group 243"/>
          <p:cNvGrpSpPr/>
          <p:nvPr/>
        </p:nvGrpSpPr>
        <p:grpSpPr bwMode="auto">
          <a:xfrm>
            <a:off x="5157709" y="3499935"/>
            <a:ext cx="1217397" cy="1659193"/>
            <a:chOff x="3258" y="2140"/>
            <a:chExt cx="769" cy="1051"/>
          </a:xfrm>
        </p:grpSpPr>
        <p:sp>
          <p:nvSpPr>
            <p:cNvPr id="107577" name="Freeform 228"/>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Lst>
              <a:ahLst/>
              <a:cxnLst>
                <a:cxn ang="T6">
                  <a:pos x="T0" y="T1"/>
                </a:cxn>
                <a:cxn ang="T7">
                  <a:pos x="T2" y="T3"/>
                </a:cxn>
                <a:cxn ang="T8">
                  <a:pos x="T4" y="T5"/>
                </a:cxn>
              </a:cxnLst>
              <a:rect l="0" t="0" r="r" b="b"/>
              <a:pathLst>
                <a:path w="700" h="1051">
                  <a:moveTo>
                    <a:pt x="700" y="1051"/>
                  </a:moveTo>
                  <a:lnTo>
                    <a:pt x="0" y="1051"/>
                  </a:lnTo>
                  <a:lnTo>
                    <a:pt x="0" y="0"/>
                  </a:lnTo>
                </a:path>
              </a:pathLst>
            </a:custGeom>
            <a:noFill/>
            <a:ln w="9525">
              <a:solidFill>
                <a:schemeClr val="tx1"/>
              </a:solidFill>
              <a:round/>
              <a:headEnd type="none" w="med" len="med"/>
              <a:tailEnd type="triangle" w="med" len="med"/>
            </a:ln>
            <a:effectLst/>
          </p:spPr>
          <p:txBody>
            <a:bodyPr/>
            <a:lstStyle/>
            <a:p>
              <a:endParaRPr lang="zh-CN" altLang="en-US"/>
            </a:p>
          </p:txBody>
        </p:sp>
        <p:grpSp>
          <p:nvGrpSpPr>
            <p:cNvPr id="19" name="Group 229"/>
            <p:cNvGrpSpPr/>
            <p:nvPr/>
          </p:nvGrpSpPr>
          <p:grpSpPr bwMode="auto">
            <a:xfrm>
              <a:off x="3258" y="2649"/>
              <a:ext cx="750" cy="530"/>
              <a:chOff x="1050" y="3496"/>
              <a:chExt cx="750" cy="530"/>
            </a:xfrm>
          </p:grpSpPr>
          <p:sp>
            <p:nvSpPr>
              <p:cNvPr id="107579" name="Text Box 230"/>
              <p:cNvSpPr txBox="1">
                <a:spLocks noChangeArrowheads="1"/>
              </p:cNvSpPr>
              <p:nvPr/>
            </p:nvSpPr>
            <p:spPr bwMode="auto">
              <a:xfrm>
                <a:off x="1050" y="3640"/>
                <a:ext cx="750" cy="386"/>
              </a:xfrm>
              <a:prstGeom prst="rect">
                <a:avLst/>
              </a:prstGeom>
              <a:noFill/>
              <a:ln w="9525">
                <a:noFill/>
                <a:miter lim="800000"/>
              </a:ln>
            </p:spPr>
            <p:txBody>
              <a:bodyPr wrap="none">
                <a:spAutoFit/>
              </a:bodyPr>
              <a:lstStyle/>
              <a:p>
                <a:pPr algn="r" eaLnBrk="1" hangingPunct="1">
                  <a:lnSpc>
                    <a:spcPct val="80000"/>
                  </a:lnSpc>
                </a:pPr>
                <a:r>
                  <a:rPr lang="en-US" altLang="zh-CN" sz="1000" dirty="0" err="1">
                    <a:latin typeface="Arial" panose="020B0604020202020204" pitchFamily="34" charset="0"/>
                  </a:rPr>
                  <a:t>cwnd</a:t>
                </a:r>
                <a:r>
                  <a:rPr lang="en-US" altLang="zh-CN" sz="1000" dirty="0">
                    <a:latin typeface="Arial" panose="020B0604020202020204" pitchFamily="34" charset="0"/>
                  </a:rPr>
                  <a:t> = </a:t>
                </a:r>
                <a:r>
                  <a:rPr lang="en-US" altLang="zh-CN" sz="1000" dirty="0" err="1">
                    <a:latin typeface="Arial" panose="020B0604020202020204" pitchFamily="34" charset="0"/>
                  </a:rPr>
                  <a:t>ssthresh</a:t>
                </a:r>
                <a:endParaRPr lang="en-US" altLang="zh-CN" sz="1000" dirty="0">
                  <a:latin typeface="Arial" panose="020B0604020202020204" pitchFamily="34" charset="0"/>
                </a:endParaRPr>
              </a:p>
              <a:p>
                <a:pPr algn="r" eaLnBrk="1" hangingPunct="1">
                  <a:lnSpc>
                    <a:spcPct val="80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 = 0</a:t>
                </a:r>
              </a:p>
              <a:p>
                <a:pPr algn="r" eaLnBrk="1" hangingPunct="1">
                  <a:lnSpc>
                    <a:spcPct val="80000"/>
                  </a:lnSpc>
                </a:pPr>
                <a:endParaRPr lang="en-US" altLang="zh-CN" sz="1000" dirty="0">
                  <a:latin typeface="Arial" panose="020B0604020202020204" pitchFamily="34" charset="0"/>
                </a:endParaRPr>
              </a:p>
              <a:p>
                <a:pPr algn="r" eaLnBrk="1" hangingPunct="1">
                  <a:lnSpc>
                    <a:spcPct val="80000"/>
                  </a:lnSpc>
                </a:pPr>
                <a:endParaRPr lang="en-US" altLang="zh-CN" sz="1200" dirty="0">
                  <a:latin typeface="Arial" panose="020B0604020202020204" pitchFamily="34" charset="0"/>
                </a:endParaRPr>
              </a:p>
            </p:txBody>
          </p:sp>
          <p:grpSp>
            <p:nvGrpSpPr>
              <p:cNvPr id="20" name="Group 231"/>
              <p:cNvGrpSpPr/>
              <p:nvPr/>
            </p:nvGrpSpPr>
            <p:grpSpPr bwMode="auto">
              <a:xfrm>
                <a:off x="1190" y="3496"/>
                <a:ext cx="582" cy="155"/>
                <a:chOff x="1190" y="3496"/>
                <a:chExt cx="582" cy="155"/>
              </a:xfrm>
            </p:grpSpPr>
            <p:sp>
              <p:nvSpPr>
                <p:cNvPr id="107581" name="Line 232"/>
                <p:cNvSpPr>
                  <a:spLocks noChangeShapeType="1"/>
                </p:cNvSpPr>
                <p:nvPr/>
              </p:nvSpPr>
              <p:spPr bwMode="auto">
                <a:xfrm>
                  <a:off x="1190" y="3641"/>
                  <a:ext cx="535" cy="0"/>
                </a:xfrm>
                <a:prstGeom prst="line">
                  <a:avLst/>
                </a:prstGeom>
                <a:noFill/>
                <a:ln w="9525">
                  <a:solidFill>
                    <a:schemeClr val="tx1"/>
                  </a:solidFill>
                  <a:round/>
                </a:ln>
              </p:spPr>
              <p:txBody>
                <a:bodyPr/>
                <a:lstStyle/>
                <a:p>
                  <a:endParaRPr lang="zh-CN" altLang="en-US"/>
                </a:p>
              </p:txBody>
            </p:sp>
            <p:sp>
              <p:nvSpPr>
                <p:cNvPr id="107582" name="Text Box 233"/>
                <p:cNvSpPr txBox="1">
                  <a:spLocks noChangeArrowheads="1"/>
                </p:cNvSpPr>
                <p:nvPr/>
              </p:nvSpPr>
              <p:spPr bwMode="auto">
                <a:xfrm>
                  <a:off x="1387" y="3496"/>
                  <a:ext cx="385" cy="155"/>
                </a:xfrm>
                <a:prstGeom prst="rect">
                  <a:avLst/>
                </a:prstGeom>
                <a:noFill/>
                <a:ln w="9525">
                  <a:noFill/>
                  <a:miter lim="800000"/>
                </a:ln>
              </p:spPr>
              <p:txBody>
                <a:bodyPr wrap="none">
                  <a:spAutoFit/>
                </a:bodyPr>
                <a:lstStyle/>
                <a:p>
                  <a:pPr algn="r" eaLnBrk="1" hangingPunct="1"/>
                  <a:r>
                    <a:rPr lang="zh-CN" altLang="en-US" sz="1000" dirty="0" smtClean="0">
                      <a:latin typeface="Arial" panose="020B0604020202020204" pitchFamily="34" charset="0"/>
                    </a:rPr>
                    <a:t>新</a:t>
                  </a:r>
                  <a:r>
                    <a:rPr lang="en-US" altLang="zh-CN" sz="1000" dirty="0" smtClean="0">
                      <a:latin typeface="Arial" panose="020B0604020202020204" pitchFamily="34" charset="0"/>
                    </a:rPr>
                    <a:t> </a:t>
                  </a:r>
                  <a:r>
                    <a:rPr lang="en-US" altLang="zh-CN" sz="1000" dirty="0">
                      <a:latin typeface="Arial" panose="020B0604020202020204" pitchFamily="34" charset="0"/>
                    </a:rPr>
                    <a:t>ACK</a:t>
                  </a:r>
                </a:p>
              </p:txBody>
            </p:sp>
          </p:grpSp>
        </p:grpSp>
      </p:grpSp>
      <p:grpSp>
        <p:nvGrpSpPr>
          <p:cNvPr id="21" name="Group 241"/>
          <p:cNvGrpSpPr/>
          <p:nvPr/>
        </p:nvGrpSpPr>
        <p:grpSpPr bwMode="auto">
          <a:xfrm>
            <a:off x="812125" y="1477645"/>
            <a:ext cx="3903899" cy="2658500"/>
            <a:chOff x="513" y="859"/>
            <a:chExt cx="2466" cy="1684"/>
          </a:xfrm>
        </p:grpSpPr>
        <p:grpSp>
          <p:nvGrpSpPr>
            <p:cNvPr id="22" name="Group 161"/>
            <p:cNvGrpSpPr/>
            <p:nvPr/>
          </p:nvGrpSpPr>
          <p:grpSpPr bwMode="auto">
            <a:xfrm>
              <a:off x="1329" y="1320"/>
              <a:ext cx="800" cy="754"/>
              <a:chOff x="996" y="1773"/>
              <a:chExt cx="800" cy="754"/>
            </a:xfrm>
          </p:grpSpPr>
          <p:sp>
            <p:nvSpPr>
              <p:cNvPr id="107575" name="Oval 162"/>
              <p:cNvSpPr>
                <a:spLocks noChangeArrowheads="1"/>
              </p:cNvSpPr>
              <p:nvPr/>
            </p:nvSpPr>
            <p:spPr bwMode="auto">
              <a:xfrm>
                <a:off x="996" y="1773"/>
                <a:ext cx="800" cy="754"/>
              </a:xfrm>
              <a:prstGeom prst="ellipse">
                <a:avLst/>
              </a:prstGeom>
              <a:solidFill>
                <a:schemeClr val="accent1"/>
              </a:solidFill>
              <a:ln w="9525">
                <a:solidFill>
                  <a:schemeClr val="tx1"/>
                </a:solidFill>
                <a:round/>
              </a:ln>
            </p:spPr>
            <p:txBody>
              <a:bodyPr wrap="none" anchor="ctr"/>
              <a:lstStyle/>
              <a:p>
                <a:pPr algn="ctr"/>
                <a:endParaRPr lang="en-US" altLang="zh-CN"/>
              </a:p>
            </p:txBody>
          </p:sp>
          <p:sp>
            <p:nvSpPr>
              <p:cNvPr id="107576" name="Text Box 163"/>
              <p:cNvSpPr txBox="1">
                <a:spLocks noChangeArrowheads="1"/>
              </p:cNvSpPr>
              <p:nvPr/>
            </p:nvSpPr>
            <p:spPr bwMode="auto">
              <a:xfrm>
                <a:off x="1124" y="1946"/>
                <a:ext cx="554" cy="234"/>
              </a:xfrm>
              <a:prstGeom prst="rect">
                <a:avLst/>
              </a:prstGeom>
              <a:noFill/>
              <a:ln w="9525">
                <a:noFill/>
                <a:miter lim="800000"/>
              </a:ln>
            </p:spPr>
            <p:txBody>
              <a:bodyPr wrap="none">
                <a:spAutoFit/>
              </a:bodyPr>
              <a:lstStyle/>
              <a:p>
                <a:pPr algn="ctr" eaLnBrk="1" hangingPunct="1"/>
                <a:r>
                  <a:rPr lang="zh-CN" altLang="en-US" dirty="0" smtClean="0">
                    <a:latin typeface="Arial" panose="020B0604020202020204" pitchFamily="34" charset="0"/>
                  </a:rPr>
                  <a:t>慢开始</a:t>
                </a:r>
                <a:endParaRPr lang="en-US" altLang="zh-CN" dirty="0">
                  <a:latin typeface="Arial" panose="020B0604020202020204" pitchFamily="34" charset="0"/>
                </a:endParaRPr>
              </a:p>
            </p:txBody>
          </p:sp>
        </p:grpSp>
        <p:grpSp>
          <p:nvGrpSpPr>
            <p:cNvPr id="23" name="Group 177"/>
            <p:cNvGrpSpPr/>
            <p:nvPr/>
          </p:nvGrpSpPr>
          <p:grpSpPr bwMode="auto">
            <a:xfrm>
              <a:off x="695" y="2026"/>
              <a:ext cx="789" cy="517"/>
              <a:chOff x="583" y="2713"/>
              <a:chExt cx="789" cy="517"/>
            </a:xfrm>
          </p:grpSpPr>
          <p:sp>
            <p:nvSpPr>
              <p:cNvPr id="107572" name="Text Box 178"/>
              <p:cNvSpPr txBox="1">
                <a:spLocks noChangeArrowheads="1"/>
              </p:cNvSpPr>
              <p:nvPr/>
            </p:nvSpPr>
            <p:spPr bwMode="auto">
              <a:xfrm>
                <a:off x="777" y="2713"/>
                <a:ext cx="278" cy="155"/>
              </a:xfrm>
              <a:prstGeom prst="rect">
                <a:avLst/>
              </a:prstGeom>
              <a:noFill/>
              <a:ln w="9525">
                <a:noFill/>
                <a:miter lim="800000"/>
              </a:ln>
            </p:spPr>
            <p:txBody>
              <a:bodyPr wrap="none">
                <a:spAutoFit/>
              </a:bodyPr>
              <a:lstStyle/>
              <a:p>
                <a:pPr eaLnBrk="1" hangingPunct="1"/>
                <a:r>
                  <a:rPr lang="zh-CN" altLang="en-US" sz="1000" dirty="0" smtClean="0">
                    <a:latin typeface="Arial" panose="020B0604020202020204" pitchFamily="34" charset="0"/>
                  </a:rPr>
                  <a:t>超时</a:t>
                </a:r>
                <a:endParaRPr lang="en-US" altLang="zh-CN" sz="1000" dirty="0">
                  <a:latin typeface="Arial" panose="020B0604020202020204" pitchFamily="34" charset="0"/>
                </a:endParaRPr>
              </a:p>
            </p:txBody>
          </p:sp>
          <p:sp>
            <p:nvSpPr>
              <p:cNvPr id="107573" name="Text Box 179"/>
              <p:cNvSpPr txBox="1">
                <a:spLocks noChangeArrowheads="1"/>
              </p:cNvSpPr>
              <p:nvPr/>
            </p:nvSpPr>
            <p:spPr bwMode="auto">
              <a:xfrm>
                <a:off x="583" y="2840"/>
                <a:ext cx="789" cy="390"/>
              </a:xfrm>
              <a:prstGeom prst="rect">
                <a:avLst/>
              </a:prstGeom>
              <a:noFill/>
              <a:ln w="9525">
                <a:noFill/>
                <a:miter lim="800000"/>
              </a:ln>
            </p:spPr>
            <p:txBody>
              <a:bodyPr wrap="none">
                <a:spAutoFit/>
              </a:bodyPr>
              <a:lstStyle/>
              <a:p>
                <a:pPr algn="ctr" eaLnBrk="1" hangingPunct="1">
                  <a:lnSpc>
                    <a:spcPct val="80000"/>
                  </a:lnSpc>
                </a:pPr>
                <a:r>
                  <a:rPr lang="en-US" altLang="zh-CN" sz="1000" dirty="0" err="1">
                    <a:latin typeface="Arial" panose="020B0604020202020204" pitchFamily="34" charset="0"/>
                  </a:rPr>
                  <a:t>ssthresh</a:t>
                </a:r>
                <a:r>
                  <a:rPr lang="en-US" altLang="zh-CN" sz="1000" dirty="0">
                    <a:latin typeface="Arial" panose="020B0604020202020204" pitchFamily="34" charset="0"/>
                  </a:rPr>
                  <a:t> = </a:t>
                </a:r>
                <a:r>
                  <a:rPr lang="en-US" altLang="zh-CN" sz="1000" dirty="0" err="1">
                    <a:latin typeface="Arial" panose="020B0604020202020204" pitchFamily="34" charset="0"/>
                  </a:rPr>
                  <a:t>cwnd</a:t>
                </a:r>
                <a:r>
                  <a:rPr lang="en-US" altLang="zh-CN" sz="1000" dirty="0">
                    <a:latin typeface="Arial" panose="020B0604020202020204" pitchFamily="34" charset="0"/>
                  </a:rPr>
                  <a:t>/2 </a:t>
                </a:r>
              </a:p>
              <a:p>
                <a:pPr algn="ctr" eaLnBrk="1" hangingPunct="1">
                  <a:lnSpc>
                    <a:spcPct val="80000"/>
                  </a:lnSpc>
                </a:pPr>
                <a:r>
                  <a:rPr lang="en-US" altLang="zh-CN" sz="1000" dirty="0" err="1">
                    <a:latin typeface="Arial" panose="020B0604020202020204" pitchFamily="34" charset="0"/>
                  </a:rPr>
                  <a:t>cwnd</a:t>
                </a:r>
                <a:r>
                  <a:rPr lang="en-US" altLang="zh-CN" sz="1000" dirty="0">
                    <a:latin typeface="Arial" panose="020B0604020202020204" pitchFamily="34" charset="0"/>
                  </a:rPr>
                  <a:t> = 1 MSS</a:t>
                </a:r>
              </a:p>
              <a:p>
                <a:pPr algn="ctr" eaLnBrk="1" hangingPunct="1">
                  <a:lnSpc>
                    <a:spcPct val="80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 = 0</a:t>
                </a:r>
              </a:p>
              <a:p>
                <a:pPr algn="ctr" eaLnBrk="1" hangingPunct="1">
                  <a:lnSpc>
                    <a:spcPct val="85000"/>
                  </a:lnSpc>
                </a:pPr>
                <a:r>
                  <a:rPr lang="zh-CN" altLang="en-US" sz="1200" dirty="0">
                    <a:latin typeface="Arial" panose="020B0604020202020204" pitchFamily="34" charset="0"/>
                  </a:rPr>
                  <a:t>重传报文段</a:t>
                </a:r>
                <a:endParaRPr lang="en-US" altLang="zh-CN" sz="1200" dirty="0">
                  <a:latin typeface="Arial" panose="020B0604020202020204" pitchFamily="34" charset="0"/>
                </a:endParaRPr>
              </a:p>
            </p:txBody>
          </p:sp>
          <p:sp>
            <p:nvSpPr>
              <p:cNvPr id="107574" name="Line 180"/>
              <p:cNvSpPr>
                <a:spLocks noChangeShapeType="1"/>
              </p:cNvSpPr>
              <p:nvPr/>
            </p:nvSpPr>
            <p:spPr bwMode="auto">
              <a:xfrm>
                <a:off x="709" y="2855"/>
                <a:ext cx="535" cy="0"/>
              </a:xfrm>
              <a:prstGeom prst="line">
                <a:avLst/>
              </a:prstGeom>
              <a:noFill/>
              <a:ln w="9525">
                <a:solidFill>
                  <a:schemeClr val="tx1"/>
                </a:solidFill>
                <a:round/>
              </a:ln>
            </p:spPr>
            <p:txBody>
              <a:bodyPr/>
              <a:lstStyle/>
              <a:p>
                <a:endParaRPr lang="zh-CN" altLang="en-US"/>
              </a:p>
            </p:txBody>
          </p:sp>
        </p:grpSp>
        <p:grpSp>
          <p:nvGrpSpPr>
            <p:cNvPr id="24" name="Group 186"/>
            <p:cNvGrpSpPr/>
            <p:nvPr/>
          </p:nvGrpSpPr>
          <p:grpSpPr bwMode="auto">
            <a:xfrm>
              <a:off x="2173" y="960"/>
              <a:ext cx="806" cy="352"/>
              <a:chOff x="2683" y="798"/>
              <a:chExt cx="806" cy="352"/>
            </a:xfrm>
          </p:grpSpPr>
          <p:sp>
            <p:nvSpPr>
              <p:cNvPr id="107569" name="Text Box 187"/>
              <p:cNvSpPr txBox="1">
                <a:spLocks noChangeArrowheads="1"/>
              </p:cNvSpPr>
              <p:nvPr/>
            </p:nvSpPr>
            <p:spPr bwMode="auto">
              <a:xfrm>
                <a:off x="2683" y="917"/>
                <a:ext cx="806" cy="233"/>
              </a:xfrm>
              <a:prstGeom prst="rect">
                <a:avLst/>
              </a:prstGeom>
              <a:noFill/>
              <a:ln w="9525">
                <a:noFill/>
                <a:miter lim="800000"/>
              </a:ln>
            </p:spPr>
            <p:txBody>
              <a:bodyPr wrap="none">
                <a:spAutoFit/>
              </a:bodyPr>
              <a:lstStyle/>
              <a:p>
                <a:pPr eaLnBrk="1" hangingPunct="1">
                  <a:lnSpc>
                    <a:spcPct val="90000"/>
                  </a:lnSpc>
                </a:pPr>
                <a:r>
                  <a:rPr lang="en-US" altLang="zh-CN" sz="1000" dirty="0" err="1">
                    <a:latin typeface="Arial" panose="020B0604020202020204" pitchFamily="34" charset="0"/>
                  </a:rPr>
                  <a:t>cwnd</a:t>
                </a:r>
                <a:r>
                  <a:rPr lang="en-US" altLang="zh-CN" sz="1000" dirty="0">
                    <a:latin typeface="Arial" panose="020B0604020202020204" pitchFamily="34" charset="0"/>
                  </a:rPr>
                  <a:t> = </a:t>
                </a:r>
                <a:r>
                  <a:rPr lang="en-US" altLang="zh-CN" sz="1000" dirty="0" err="1">
                    <a:latin typeface="Arial" panose="020B0604020202020204" pitchFamily="34" charset="0"/>
                  </a:rPr>
                  <a:t>cwnd+MSS</a:t>
                </a:r>
                <a:endParaRPr lang="en-US" altLang="zh-CN" sz="1000" dirty="0">
                  <a:latin typeface="Arial" panose="020B0604020202020204" pitchFamily="34" charset="0"/>
                </a:endParaRPr>
              </a:p>
              <a:p>
                <a:pPr eaLnBrk="1" hangingPunct="1">
                  <a:lnSpc>
                    <a:spcPct val="90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 = </a:t>
                </a:r>
                <a:r>
                  <a:rPr lang="en-US" altLang="zh-CN" sz="1000" dirty="0" smtClean="0">
                    <a:latin typeface="Arial" panose="020B0604020202020204" pitchFamily="34" charset="0"/>
                  </a:rPr>
                  <a:t>0</a:t>
                </a:r>
                <a:endParaRPr lang="en-US" altLang="zh-CN" sz="1000" dirty="0">
                  <a:latin typeface="Arial" panose="020B0604020202020204" pitchFamily="34" charset="0"/>
                </a:endParaRPr>
              </a:p>
            </p:txBody>
          </p:sp>
          <p:sp>
            <p:nvSpPr>
              <p:cNvPr id="107570" name="Line 188"/>
              <p:cNvSpPr>
                <a:spLocks noChangeShapeType="1"/>
              </p:cNvSpPr>
              <p:nvPr/>
            </p:nvSpPr>
            <p:spPr bwMode="auto">
              <a:xfrm>
                <a:off x="2744" y="934"/>
                <a:ext cx="535" cy="0"/>
              </a:xfrm>
              <a:prstGeom prst="line">
                <a:avLst/>
              </a:prstGeom>
              <a:noFill/>
              <a:ln w="9525">
                <a:solidFill>
                  <a:schemeClr val="tx1"/>
                </a:solidFill>
                <a:round/>
              </a:ln>
            </p:spPr>
            <p:txBody>
              <a:bodyPr/>
              <a:lstStyle/>
              <a:p>
                <a:endParaRPr lang="zh-CN" altLang="en-US"/>
              </a:p>
            </p:txBody>
          </p:sp>
          <p:sp>
            <p:nvSpPr>
              <p:cNvPr id="107571" name="Text Box 189"/>
              <p:cNvSpPr txBox="1">
                <a:spLocks noChangeArrowheads="1"/>
              </p:cNvSpPr>
              <p:nvPr/>
            </p:nvSpPr>
            <p:spPr bwMode="auto">
              <a:xfrm>
                <a:off x="2697" y="798"/>
                <a:ext cx="466" cy="155"/>
              </a:xfrm>
              <a:prstGeom prst="rect">
                <a:avLst/>
              </a:prstGeom>
              <a:noFill/>
              <a:ln w="9525">
                <a:noFill/>
                <a:miter lim="800000"/>
              </a:ln>
            </p:spPr>
            <p:txBody>
              <a:bodyPr wrap="none">
                <a:spAutoFit/>
              </a:bodyPr>
              <a:lstStyle/>
              <a:p>
                <a:pPr eaLnBrk="1" hangingPunct="1"/>
                <a:r>
                  <a:rPr lang="zh-CN" altLang="en-US" sz="1000" dirty="0">
                    <a:latin typeface="Arial" panose="020B0604020202020204" pitchFamily="34" charset="0"/>
                  </a:rPr>
                  <a:t>新的</a:t>
                </a:r>
                <a:r>
                  <a:rPr lang="en-US" altLang="zh-CN" sz="1000" dirty="0" smtClean="0">
                    <a:latin typeface="Arial" panose="020B0604020202020204" pitchFamily="34" charset="0"/>
                  </a:rPr>
                  <a:t> </a:t>
                </a:r>
                <a:r>
                  <a:rPr lang="en-US" altLang="zh-CN" sz="1000" dirty="0">
                    <a:latin typeface="Arial" panose="020B0604020202020204" pitchFamily="34" charset="0"/>
                  </a:rPr>
                  <a:t>ACK</a:t>
                </a:r>
              </a:p>
            </p:txBody>
          </p:sp>
        </p:grpSp>
        <p:sp>
          <p:nvSpPr>
            <p:cNvPr id="107557" name="Freeform 205"/>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p:spPr>
          <p:txBody>
            <a:bodyPr/>
            <a:lstStyle/>
            <a:p>
              <a:endParaRPr lang="zh-CN" altLang="en-US"/>
            </a:p>
          </p:txBody>
        </p:sp>
        <p:sp>
          <p:nvSpPr>
            <p:cNvPr id="107558" name="Freeform 206"/>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p:spPr>
          <p:txBody>
            <a:bodyPr/>
            <a:lstStyle/>
            <a:p>
              <a:endParaRPr lang="zh-CN" altLang="en-US"/>
            </a:p>
          </p:txBody>
        </p:sp>
        <p:grpSp>
          <p:nvGrpSpPr>
            <p:cNvPr id="25" name="Group 207"/>
            <p:cNvGrpSpPr/>
            <p:nvPr/>
          </p:nvGrpSpPr>
          <p:grpSpPr bwMode="auto">
            <a:xfrm>
              <a:off x="1461" y="859"/>
              <a:ext cx="708" cy="370"/>
              <a:chOff x="4270" y="2922"/>
              <a:chExt cx="708" cy="370"/>
            </a:xfrm>
          </p:grpSpPr>
          <p:sp>
            <p:nvSpPr>
              <p:cNvPr id="107566" name="Text Box 208"/>
              <p:cNvSpPr txBox="1">
                <a:spLocks noChangeArrowheads="1"/>
              </p:cNvSpPr>
              <p:nvPr/>
            </p:nvSpPr>
            <p:spPr bwMode="auto">
              <a:xfrm>
                <a:off x="4270" y="3062"/>
                <a:ext cx="708" cy="230"/>
              </a:xfrm>
              <a:prstGeom prst="rect">
                <a:avLst/>
              </a:prstGeom>
              <a:noFill/>
              <a:ln w="9525">
                <a:noFill/>
                <a:miter lim="800000"/>
              </a:ln>
            </p:spPr>
            <p:txBody>
              <a:bodyPr wrap="none">
                <a:spAutoFit/>
              </a:bodyPr>
              <a:lstStyle/>
              <a:p>
                <a:pPr algn="ctr" eaLnBrk="1" hangingPunct="1">
                  <a:lnSpc>
                    <a:spcPct val="80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a:t>
                </a:r>
              </a:p>
              <a:p>
                <a:pPr algn="ctr" eaLnBrk="1" hangingPunct="1">
                  <a:lnSpc>
                    <a:spcPct val="80000"/>
                  </a:lnSpc>
                </a:pPr>
                <a:endParaRPr lang="en-US" altLang="zh-CN" sz="1200" dirty="0">
                  <a:latin typeface="Arial" panose="020B0604020202020204" pitchFamily="34" charset="0"/>
                </a:endParaRPr>
              </a:p>
            </p:txBody>
          </p:sp>
          <p:sp>
            <p:nvSpPr>
              <p:cNvPr id="107567" name="Line 209"/>
              <p:cNvSpPr>
                <a:spLocks noChangeShapeType="1"/>
              </p:cNvSpPr>
              <p:nvPr/>
            </p:nvSpPr>
            <p:spPr bwMode="auto">
              <a:xfrm>
                <a:off x="4353" y="3071"/>
                <a:ext cx="535" cy="0"/>
              </a:xfrm>
              <a:prstGeom prst="line">
                <a:avLst/>
              </a:prstGeom>
              <a:noFill/>
              <a:ln w="9525">
                <a:solidFill>
                  <a:schemeClr val="tx1"/>
                </a:solidFill>
                <a:round/>
              </a:ln>
            </p:spPr>
            <p:txBody>
              <a:bodyPr/>
              <a:lstStyle/>
              <a:p>
                <a:endParaRPr lang="zh-CN" altLang="en-US"/>
              </a:p>
            </p:txBody>
          </p:sp>
          <p:sp>
            <p:nvSpPr>
              <p:cNvPr id="107568" name="Text Box 210"/>
              <p:cNvSpPr txBox="1">
                <a:spLocks noChangeArrowheads="1"/>
              </p:cNvSpPr>
              <p:nvPr/>
            </p:nvSpPr>
            <p:spPr bwMode="auto">
              <a:xfrm>
                <a:off x="4295" y="2922"/>
                <a:ext cx="443" cy="155"/>
              </a:xfrm>
              <a:prstGeom prst="rect">
                <a:avLst/>
              </a:prstGeom>
              <a:noFill/>
              <a:ln w="9525">
                <a:noFill/>
                <a:miter lim="800000"/>
              </a:ln>
            </p:spPr>
            <p:txBody>
              <a:bodyPr wrap="none">
                <a:spAutoFit/>
              </a:bodyPr>
              <a:lstStyle/>
              <a:p>
                <a:pPr eaLnBrk="1" hangingPunct="1"/>
                <a:r>
                  <a:rPr lang="zh-CN" altLang="en-US" sz="1000" dirty="0" smtClean="0">
                    <a:latin typeface="Arial" panose="020B0604020202020204" pitchFamily="34" charset="0"/>
                  </a:rPr>
                  <a:t>重复</a:t>
                </a:r>
                <a:r>
                  <a:rPr lang="en-US" altLang="zh-CN" sz="1000" dirty="0" smtClean="0">
                    <a:latin typeface="Arial" panose="020B0604020202020204" pitchFamily="34" charset="0"/>
                  </a:rPr>
                  <a:t>ACK</a:t>
                </a:r>
                <a:endParaRPr lang="en-US" altLang="zh-CN" sz="1000" dirty="0">
                  <a:latin typeface="Arial" panose="020B0604020202020204" pitchFamily="34" charset="0"/>
                </a:endParaRPr>
              </a:p>
            </p:txBody>
          </p:sp>
        </p:grpSp>
        <p:sp>
          <p:nvSpPr>
            <p:cNvPr id="107560" name="Freeform 211"/>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Lst>
              <a:ahLst/>
              <a:cxnLst>
                <a:cxn ang="T6">
                  <a:pos x="T0" y="T1"/>
                </a:cxn>
                <a:cxn ang="T7">
                  <a:pos x="T2" y="T3"/>
                </a:cxn>
                <a:cxn ang="T8">
                  <a:pos x="T4" y="T5"/>
                </a:cxn>
              </a:cxnLst>
              <a:rect l="0" t="0" r="r" b="b"/>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ffectLst/>
          </p:spPr>
          <p:txBody>
            <a:bodyPr/>
            <a:lstStyle/>
            <a:p>
              <a:endParaRPr lang="zh-CN" altLang="en-US"/>
            </a:p>
          </p:txBody>
        </p:sp>
        <p:sp>
          <p:nvSpPr>
            <p:cNvPr id="107561" name="Line 234"/>
            <p:cNvSpPr>
              <a:spLocks noChangeShapeType="1"/>
            </p:cNvSpPr>
            <p:nvPr/>
          </p:nvSpPr>
          <p:spPr bwMode="auto">
            <a:xfrm>
              <a:off x="536" y="1649"/>
              <a:ext cx="752" cy="1"/>
            </a:xfrm>
            <a:prstGeom prst="line">
              <a:avLst/>
            </a:prstGeom>
            <a:noFill/>
            <a:ln w="9525">
              <a:solidFill>
                <a:schemeClr val="tx1"/>
              </a:solidFill>
              <a:prstDash val="dash"/>
              <a:round/>
              <a:tailEnd type="triangle" w="med" len="med"/>
            </a:ln>
          </p:spPr>
          <p:txBody>
            <a:bodyPr/>
            <a:lstStyle/>
            <a:p>
              <a:endParaRPr lang="zh-CN" altLang="en-US"/>
            </a:p>
          </p:txBody>
        </p:sp>
        <p:grpSp>
          <p:nvGrpSpPr>
            <p:cNvPr id="26" name="Group 235"/>
            <p:cNvGrpSpPr/>
            <p:nvPr/>
          </p:nvGrpSpPr>
          <p:grpSpPr bwMode="auto">
            <a:xfrm>
              <a:off x="513" y="1255"/>
              <a:ext cx="750" cy="419"/>
              <a:chOff x="535" y="936"/>
              <a:chExt cx="750" cy="419"/>
            </a:xfrm>
          </p:grpSpPr>
          <p:sp>
            <p:nvSpPr>
              <p:cNvPr id="107563" name="Text Box 236"/>
              <p:cNvSpPr txBox="1">
                <a:spLocks noChangeArrowheads="1"/>
              </p:cNvSpPr>
              <p:nvPr/>
            </p:nvSpPr>
            <p:spPr bwMode="auto">
              <a:xfrm>
                <a:off x="816" y="936"/>
                <a:ext cx="172" cy="156"/>
              </a:xfrm>
              <a:prstGeom prst="rect">
                <a:avLst/>
              </a:prstGeom>
              <a:noFill/>
              <a:ln w="9525">
                <a:noFill/>
                <a:miter lim="800000"/>
              </a:ln>
            </p:spPr>
            <p:txBody>
              <a:bodyPr wrap="none">
                <a:spAutoFit/>
              </a:bodyPr>
              <a:lstStyle/>
              <a:p>
                <a:pPr eaLnBrk="1" hangingPunct="1"/>
                <a:r>
                  <a:rPr lang="en-US" altLang="zh-CN" sz="1000" dirty="0">
                    <a:latin typeface="Symbol" panose="05050102010706020507" pitchFamily="18" charset="2"/>
                  </a:rPr>
                  <a:t>L</a:t>
                </a:r>
              </a:p>
            </p:txBody>
          </p:sp>
          <p:sp>
            <p:nvSpPr>
              <p:cNvPr id="107564" name="Text Box 237"/>
              <p:cNvSpPr txBox="1">
                <a:spLocks noChangeArrowheads="1"/>
              </p:cNvSpPr>
              <p:nvPr/>
            </p:nvSpPr>
            <p:spPr bwMode="auto">
              <a:xfrm>
                <a:off x="535" y="1063"/>
                <a:ext cx="750" cy="292"/>
              </a:xfrm>
              <a:prstGeom prst="rect">
                <a:avLst/>
              </a:prstGeom>
              <a:noFill/>
              <a:ln w="9525">
                <a:noFill/>
                <a:miter lim="800000"/>
              </a:ln>
            </p:spPr>
            <p:txBody>
              <a:bodyPr wrap="none">
                <a:spAutoFit/>
              </a:bodyPr>
              <a:lstStyle/>
              <a:p>
                <a:pPr algn="ctr" eaLnBrk="1" hangingPunct="1">
                  <a:lnSpc>
                    <a:spcPct val="80000"/>
                  </a:lnSpc>
                </a:pPr>
                <a:r>
                  <a:rPr lang="en-US" altLang="zh-CN" sz="1000" dirty="0" err="1">
                    <a:latin typeface="Arial" panose="020B0604020202020204" pitchFamily="34" charset="0"/>
                  </a:rPr>
                  <a:t>cwnd</a:t>
                </a:r>
                <a:r>
                  <a:rPr lang="en-US" altLang="zh-CN" sz="1000" dirty="0">
                    <a:latin typeface="Arial" panose="020B0604020202020204" pitchFamily="34" charset="0"/>
                  </a:rPr>
                  <a:t> = 1 MSS</a:t>
                </a:r>
              </a:p>
              <a:p>
                <a:pPr algn="ctr" eaLnBrk="1" hangingPunct="1">
                  <a:lnSpc>
                    <a:spcPct val="80000"/>
                  </a:lnSpc>
                </a:pPr>
                <a:r>
                  <a:rPr lang="en-US" altLang="zh-CN" sz="1000" dirty="0" err="1">
                    <a:latin typeface="Arial" panose="020B0604020202020204" pitchFamily="34" charset="0"/>
                  </a:rPr>
                  <a:t>ssthresh</a:t>
                </a:r>
                <a:r>
                  <a:rPr lang="en-US" altLang="zh-CN" sz="1000" dirty="0">
                    <a:latin typeface="Arial" panose="020B0604020202020204" pitchFamily="34" charset="0"/>
                  </a:rPr>
                  <a:t> = 64 KB</a:t>
                </a:r>
              </a:p>
              <a:p>
                <a:pPr algn="ctr" eaLnBrk="1" hangingPunct="1">
                  <a:lnSpc>
                    <a:spcPct val="80000"/>
                  </a:lnSpc>
                </a:pPr>
                <a:r>
                  <a:rPr lang="en-US" altLang="zh-CN" sz="1000" dirty="0" err="1">
                    <a:latin typeface="Arial" panose="020B0604020202020204" pitchFamily="34" charset="0"/>
                  </a:rPr>
                  <a:t>dupACKcount</a:t>
                </a:r>
                <a:r>
                  <a:rPr lang="en-US" altLang="zh-CN" sz="1000" dirty="0">
                    <a:latin typeface="Arial" panose="020B0604020202020204" pitchFamily="34" charset="0"/>
                  </a:rPr>
                  <a:t> = 0</a:t>
                </a:r>
                <a:endParaRPr lang="en-US" altLang="zh-CN" sz="1200" dirty="0">
                  <a:latin typeface="Arial" panose="020B0604020202020204" pitchFamily="34" charset="0"/>
                </a:endParaRPr>
              </a:p>
            </p:txBody>
          </p:sp>
          <p:sp>
            <p:nvSpPr>
              <p:cNvPr id="107565" name="Line 238"/>
              <p:cNvSpPr>
                <a:spLocks noChangeShapeType="1"/>
              </p:cNvSpPr>
              <p:nvPr/>
            </p:nvSpPr>
            <p:spPr bwMode="auto">
              <a:xfrm>
                <a:off x="641" y="1078"/>
                <a:ext cx="535" cy="0"/>
              </a:xfrm>
              <a:prstGeom prst="line">
                <a:avLst/>
              </a:prstGeom>
              <a:noFill/>
              <a:ln w="9525">
                <a:solidFill>
                  <a:schemeClr val="tx1"/>
                </a:solidFill>
                <a:round/>
              </a:ln>
            </p:spPr>
            <p:txBody>
              <a:bodyPr/>
              <a:lstStyle/>
              <a:p>
                <a:endParaRPr lang="zh-CN" altLang="en-US"/>
              </a:p>
            </p:txBody>
          </p:sp>
        </p:grpSp>
      </p:grpSp>
      <p:grpSp>
        <p:nvGrpSpPr>
          <p:cNvPr id="27" name="Group 255"/>
          <p:cNvGrpSpPr/>
          <p:nvPr/>
        </p:nvGrpSpPr>
        <p:grpSpPr bwMode="auto">
          <a:xfrm>
            <a:off x="802627" y="2906352"/>
            <a:ext cx="3158265" cy="1305568"/>
            <a:chOff x="509" y="1766"/>
            <a:chExt cx="1995" cy="827"/>
          </a:xfrm>
        </p:grpSpPr>
        <p:pic>
          <p:nvPicPr>
            <p:cNvPr id="107551" name="Picture 252"/>
            <p:cNvPicPr>
              <a:picLocks noChangeAspect="1" noChangeArrowheads="1"/>
            </p:cNvPicPr>
            <p:nvPr/>
          </p:nvPicPr>
          <p:blipFill>
            <a:blip r:embed="rId3" cstate="print"/>
            <a:srcRect/>
            <a:stretch>
              <a:fillRect/>
            </a:stretch>
          </p:blipFill>
          <p:spPr bwMode="auto">
            <a:xfrm flipH="1">
              <a:off x="509" y="1992"/>
              <a:ext cx="262" cy="245"/>
            </a:xfrm>
            <a:prstGeom prst="rect">
              <a:avLst/>
            </a:prstGeom>
            <a:noFill/>
            <a:ln w="9525">
              <a:noFill/>
              <a:miter lim="800000"/>
              <a:headEnd/>
              <a:tailEnd/>
            </a:ln>
          </p:spPr>
        </p:pic>
        <p:pic>
          <p:nvPicPr>
            <p:cNvPr id="107552" name="Picture 253"/>
            <p:cNvPicPr>
              <a:picLocks noChangeAspect="1" noChangeArrowheads="1"/>
            </p:cNvPicPr>
            <p:nvPr/>
          </p:nvPicPr>
          <p:blipFill>
            <a:blip r:embed="rId3" cstate="print"/>
            <a:srcRect/>
            <a:stretch>
              <a:fillRect/>
            </a:stretch>
          </p:blipFill>
          <p:spPr bwMode="auto">
            <a:xfrm flipH="1">
              <a:off x="2242" y="1766"/>
              <a:ext cx="262" cy="245"/>
            </a:xfrm>
            <a:prstGeom prst="rect">
              <a:avLst/>
            </a:prstGeom>
            <a:noFill/>
            <a:ln w="9525">
              <a:noFill/>
              <a:miter lim="800000"/>
              <a:headEnd/>
              <a:tailEnd/>
            </a:ln>
          </p:spPr>
        </p:pic>
        <p:pic>
          <p:nvPicPr>
            <p:cNvPr id="107553" name="Picture 254"/>
            <p:cNvPicPr>
              <a:picLocks noChangeAspect="1" noChangeArrowheads="1"/>
            </p:cNvPicPr>
            <p:nvPr/>
          </p:nvPicPr>
          <p:blipFill>
            <a:blip r:embed="rId3" cstate="print"/>
            <a:srcRect/>
            <a:stretch>
              <a:fillRect/>
            </a:stretch>
          </p:blipFill>
          <p:spPr bwMode="auto">
            <a:xfrm flipH="1">
              <a:off x="2164" y="2348"/>
              <a:ext cx="262" cy="245"/>
            </a:xfrm>
            <a:prstGeom prst="rect">
              <a:avLst/>
            </a:prstGeom>
            <a:noFill/>
            <a:ln w="9525">
              <a:noFill/>
              <a:miter lim="800000"/>
              <a:headEnd/>
              <a:tailEnd/>
            </a:ln>
          </p:spPr>
        </p:pic>
      </p:grpSp>
      <p:grpSp>
        <p:nvGrpSpPr>
          <p:cNvPr id="28" name="Group 297"/>
          <p:cNvGrpSpPr/>
          <p:nvPr/>
        </p:nvGrpSpPr>
        <p:grpSpPr bwMode="auto">
          <a:xfrm>
            <a:off x="3492298" y="1142965"/>
            <a:ext cx="4321836" cy="3225245"/>
            <a:chOff x="2205" y="641"/>
            <a:chExt cx="2730" cy="2043"/>
          </a:xfrm>
        </p:grpSpPr>
        <p:grpSp>
          <p:nvGrpSpPr>
            <p:cNvPr id="29" name="Group 282"/>
            <p:cNvGrpSpPr/>
            <p:nvPr/>
          </p:nvGrpSpPr>
          <p:grpSpPr bwMode="auto">
            <a:xfrm>
              <a:off x="3381" y="2381"/>
              <a:ext cx="583" cy="303"/>
              <a:chOff x="1166" y="3601"/>
              <a:chExt cx="583" cy="303"/>
            </a:xfrm>
          </p:grpSpPr>
          <p:grpSp>
            <p:nvGrpSpPr>
              <p:cNvPr id="30" name="Group 283"/>
              <p:cNvGrpSpPr/>
              <p:nvPr/>
            </p:nvGrpSpPr>
            <p:grpSpPr bwMode="auto">
              <a:xfrm>
                <a:off x="1166" y="3601"/>
                <a:ext cx="583" cy="303"/>
                <a:chOff x="990" y="4570"/>
                <a:chExt cx="597" cy="380"/>
              </a:xfrm>
            </p:grpSpPr>
            <p:pic>
              <p:nvPicPr>
                <p:cNvPr id="107549" name="Picture 284"/>
                <p:cNvPicPr>
                  <a:picLocks noChangeAspect="1" noChangeArrowheads="1"/>
                </p:cNvPicPr>
                <p:nvPr/>
              </p:nvPicPr>
              <p:blipFill>
                <a:blip r:embed="rId4" cstate="print"/>
                <a:srcRect/>
                <a:stretch>
                  <a:fillRect/>
                </a:stretch>
              </p:blipFill>
              <p:spPr bwMode="auto">
                <a:xfrm>
                  <a:off x="990" y="4570"/>
                  <a:ext cx="597" cy="380"/>
                </a:xfrm>
                <a:prstGeom prst="rect">
                  <a:avLst/>
                </a:prstGeom>
                <a:noFill/>
                <a:ln w="9525">
                  <a:noFill/>
                  <a:miter lim="800000"/>
                  <a:headEnd/>
                  <a:tailEnd/>
                </a:ln>
              </p:spPr>
            </p:pic>
            <p:sp>
              <p:nvSpPr>
                <p:cNvPr id="107550" name="Rectangle 285"/>
                <p:cNvSpPr>
                  <a:spLocks noChangeArrowheads="1"/>
                </p:cNvSpPr>
                <p:nvPr/>
              </p:nvSpPr>
              <p:spPr bwMode="auto">
                <a:xfrm>
                  <a:off x="1124" y="4679"/>
                  <a:ext cx="358" cy="148"/>
                </a:xfrm>
                <a:prstGeom prst="rect">
                  <a:avLst/>
                </a:prstGeom>
                <a:solidFill>
                  <a:srgbClr val="FFFF00"/>
                </a:solidFill>
                <a:ln w="9525">
                  <a:noFill/>
                  <a:miter lim="800000"/>
                </a:ln>
              </p:spPr>
              <p:txBody>
                <a:bodyPr wrap="none" anchor="ctr"/>
                <a:lstStyle/>
                <a:p>
                  <a:pPr algn="ctr"/>
                  <a:endParaRPr lang="en-US" altLang="zh-CN"/>
                </a:p>
              </p:txBody>
            </p:sp>
          </p:grpSp>
          <p:sp>
            <p:nvSpPr>
              <p:cNvPr id="107548" name="Text Box 286"/>
              <p:cNvSpPr txBox="1">
                <a:spLocks noChangeArrowheads="1"/>
              </p:cNvSpPr>
              <p:nvPr/>
            </p:nvSpPr>
            <p:spPr bwMode="auto">
              <a:xfrm>
                <a:off x="1274" y="3633"/>
                <a:ext cx="397" cy="247"/>
              </a:xfrm>
              <a:prstGeom prst="rect">
                <a:avLst/>
              </a:prstGeom>
              <a:noFill/>
              <a:ln w="9525">
                <a:noFill/>
                <a:miter lim="800000"/>
              </a:ln>
            </p:spPr>
            <p:txBody>
              <a:bodyPr>
                <a:spAutoFit/>
              </a:bodyPr>
              <a:lstStyle/>
              <a:p>
                <a:pPr algn="ctr">
                  <a:lnSpc>
                    <a:spcPct val="80000"/>
                  </a:lnSpc>
                </a:pPr>
                <a:r>
                  <a:rPr lang="zh-CN" altLang="en-US" sz="1200" b="1" i="1" dirty="0" smtClean="0">
                    <a:solidFill>
                      <a:schemeClr val="accent2"/>
                    </a:solidFill>
                    <a:latin typeface="Comic Sans MS" panose="030F0702030302020204" pitchFamily="66" charset="0"/>
                  </a:rPr>
                  <a:t>新</a:t>
                </a:r>
                <a:r>
                  <a:rPr lang="en-US" altLang="zh-CN" sz="1200" b="1" i="1" dirty="0" smtClean="0">
                    <a:solidFill>
                      <a:schemeClr val="accent2"/>
                    </a:solidFill>
                    <a:latin typeface="Comic Sans MS" panose="030F0702030302020204" pitchFamily="66" charset="0"/>
                  </a:rPr>
                  <a:t>ACK</a:t>
                </a:r>
                <a:r>
                  <a:rPr lang="en-US" altLang="zh-CN" sz="1200" b="1" i="1" dirty="0">
                    <a:solidFill>
                      <a:schemeClr val="accent2"/>
                    </a:solidFill>
                    <a:latin typeface="Comic Sans MS" panose="030F0702030302020204" pitchFamily="66" charset="0"/>
                  </a:rPr>
                  <a:t>!</a:t>
                </a:r>
              </a:p>
            </p:txBody>
          </p:sp>
        </p:grpSp>
        <p:grpSp>
          <p:nvGrpSpPr>
            <p:cNvPr id="31" name="Group 287"/>
            <p:cNvGrpSpPr/>
            <p:nvPr/>
          </p:nvGrpSpPr>
          <p:grpSpPr bwMode="auto">
            <a:xfrm>
              <a:off x="2205" y="700"/>
              <a:ext cx="583" cy="303"/>
              <a:chOff x="1166" y="3601"/>
              <a:chExt cx="583" cy="303"/>
            </a:xfrm>
          </p:grpSpPr>
          <p:grpSp>
            <p:nvGrpSpPr>
              <p:cNvPr id="107520" name="Group 288"/>
              <p:cNvGrpSpPr/>
              <p:nvPr/>
            </p:nvGrpSpPr>
            <p:grpSpPr bwMode="auto">
              <a:xfrm>
                <a:off x="1166" y="3601"/>
                <a:ext cx="583" cy="303"/>
                <a:chOff x="990" y="4570"/>
                <a:chExt cx="597" cy="380"/>
              </a:xfrm>
            </p:grpSpPr>
            <p:pic>
              <p:nvPicPr>
                <p:cNvPr id="107545" name="Picture 289"/>
                <p:cNvPicPr>
                  <a:picLocks noChangeAspect="1" noChangeArrowheads="1"/>
                </p:cNvPicPr>
                <p:nvPr/>
              </p:nvPicPr>
              <p:blipFill>
                <a:blip r:embed="rId4" cstate="print"/>
                <a:srcRect/>
                <a:stretch>
                  <a:fillRect/>
                </a:stretch>
              </p:blipFill>
              <p:spPr bwMode="auto">
                <a:xfrm>
                  <a:off x="990" y="4570"/>
                  <a:ext cx="597" cy="380"/>
                </a:xfrm>
                <a:prstGeom prst="rect">
                  <a:avLst/>
                </a:prstGeom>
                <a:noFill/>
                <a:ln w="9525">
                  <a:noFill/>
                  <a:miter lim="800000"/>
                  <a:headEnd/>
                  <a:tailEnd/>
                </a:ln>
              </p:spPr>
            </p:pic>
            <p:sp>
              <p:nvSpPr>
                <p:cNvPr id="107546" name="Rectangle 290"/>
                <p:cNvSpPr>
                  <a:spLocks noChangeArrowheads="1"/>
                </p:cNvSpPr>
                <p:nvPr/>
              </p:nvSpPr>
              <p:spPr bwMode="auto">
                <a:xfrm>
                  <a:off x="1124" y="4679"/>
                  <a:ext cx="358" cy="148"/>
                </a:xfrm>
                <a:prstGeom prst="rect">
                  <a:avLst/>
                </a:prstGeom>
                <a:solidFill>
                  <a:srgbClr val="FFFF00"/>
                </a:solidFill>
                <a:ln w="9525">
                  <a:noFill/>
                  <a:miter lim="800000"/>
                </a:ln>
              </p:spPr>
              <p:txBody>
                <a:bodyPr wrap="none" anchor="ctr"/>
                <a:lstStyle/>
                <a:p>
                  <a:pPr algn="ctr"/>
                  <a:endParaRPr lang="en-US" altLang="zh-CN"/>
                </a:p>
              </p:txBody>
            </p:sp>
          </p:grpSp>
          <p:sp>
            <p:nvSpPr>
              <p:cNvPr id="107544" name="Text Box 291"/>
              <p:cNvSpPr txBox="1">
                <a:spLocks noChangeArrowheads="1"/>
              </p:cNvSpPr>
              <p:nvPr/>
            </p:nvSpPr>
            <p:spPr bwMode="auto">
              <a:xfrm>
                <a:off x="1274" y="3633"/>
                <a:ext cx="397" cy="247"/>
              </a:xfrm>
              <a:prstGeom prst="rect">
                <a:avLst/>
              </a:prstGeom>
              <a:noFill/>
              <a:ln w="9525">
                <a:noFill/>
                <a:miter lim="800000"/>
              </a:ln>
            </p:spPr>
            <p:txBody>
              <a:bodyPr>
                <a:spAutoFit/>
              </a:bodyPr>
              <a:lstStyle/>
              <a:p>
                <a:pPr algn="ctr">
                  <a:lnSpc>
                    <a:spcPct val="80000"/>
                  </a:lnSpc>
                </a:pPr>
                <a:r>
                  <a:rPr lang="zh-CN" altLang="en-US" sz="1200" b="1" i="1" dirty="0" smtClean="0">
                    <a:solidFill>
                      <a:schemeClr val="accent2"/>
                    </a:solidFill>
                    <a:latin typeface="Comic Sans MS" panose="030F0702030302020204" pitchFamily="66" charset="0"/>
                  </a:rPr>
                  <a:t>新</a:t>
                </a:r>
                <a:r>
                  <a:rPr lang="en-US" altLang="zh-CN" sz="1200" b="1" i="1" dirty="0" smtClean="0">
                    <a:solidFill>
                      <a:schemeClr val="accent2"/>
                    </a:solidFill>
                    <a:latin typeface="Comic Sans MS" panose="030F0702030302020204" pitchFamily="66" charset="0"/>
                  </a:rPr>
                  <a:t>ACK</a:t>
                </a:r>
                <a:r>
                  <a:rPr lang="en-US" altLang="zh-CN" sz="1200" b="1" i="1" dirty="0">
                    <a:solidFill>
                      <a:schemeClr val="accent2"/>
                    </a:solidFill>
                    <a:latin typeface="Comic Sans MS" panose="030F0702030302020204" pitchFamily="66" charset="0"/>
                  </a:rPr>
                  <a:t>!</a:t>
                </a:r>
              </a:p>
            </p:txBody>
          </p:sp>
        </p:grpSp>
        <p:grpSp>
          <p:nvGrpSpPr>
            <p:cNvPr id="107521" name="Group 292"/>
            <p:cNvGrpSpPr/>
            <p:nvPr/>
          </p:nvGrpSpPr>
          <p:grpSpPr bwMode="auto">
            <a:xfrm>
              <a:off x="4352" y="641"/>
              <a:ext cx="583" cy="303"/>
              <a:chOff x="1166" y="3601"/>
              <a:chExt cx="583" cy="303"/>
            </a:xfrm>
          </p:grpSpPr>
          <p:grpSp>
            <p:nvGrpSpPr>
              <p:cNvPr id="107524" name="Group 293"/>
              <p:cNvGrpSpPr/>
              <p:nvPr/>
            </p:nvGrpSpPr>
            <p:grpSpPr bwMode="auto">
              <a:xfrm>
                <a:off x="1166" y="3601"/>
                <a:ext cx="583" cy="303"/>
                <a:chOff x="990" y="4570"/>
                <a:chExt cx="597" cy="380"/>
              </a:xfrm>
            </p:grpSpPr>
            <p:pic>
              <p:nvPicPr>
                <p:cNvPr id="107541" name="Picture 294"/>
                <p:cNvPicPr>
                  <a:picLocks noChangeAspect="1" noChangeArrowheads="1"/>
                </p:cNvPicPr>
                <p:nvPr/>
              </p:nvPicPr>
              <p:blipFill>
                <a:blip r:embed="rId4" cstate="print"/>
                <a:srcRect/>
                <a:stretch>
                  <a:fillRect/>
                </a:stretch>
              </p:blipFill>
              <p:spPr bwMode="auto">
                <a:xfrm>
                  <a:off x="990" y="4570"/>
                  <a:ext cx="597" cy="380"/>
                </a:xfrm>
                <a:prstGeom prst="rect">
                  <a:avLst/>
                </a:prstGeom>
                <a:noFill/>
                <a:ln w="9525">
                  <a:noFill/>
                  <a:miter lim="800000"/>
                  <a:headEnd/>
                  <a:tailEnd/>
                </a:ln>
              </p:spPr>
            </p:pic>
            <p:sp>
              <p:nvSpPr>
                <p:cNvPr id="107542" name="Rectangle 295"/>
                <p:cNvSpPr>
                  <a:spLocks noChangeArrowheads="1"/>
                </p:cNvSpPr>
                <p:nvPr/>
              </p:nvSpPr>
              <p:spPr bwMode="auto">
                <a:xfrm>
                  <a:off x="1124" y="4679"/>
                  <a:ext cx="358" cy="148"/>
                </a:xfrm>
                <a:prstGeom prst="rect">
                  <a:avLst/>
                </a:prstGeom>
                <a:solidFill>
                  <a:srgbClr val="FFFF00"/>
                </a:solidFill>
                <a:ln w="9525">
                  <a:noFill/>
                  <a:miter lim="800000"/>
                </a:ln>
              </p:spPr>
              <p:txBody>
                <a:bodyPr wrap="none" anchor="ctr"/>
                <a:lstStyle/>
                <a:p>
                  <a:pPr algn="ctr"/>
                  <a:endParaRPr lang="en-US" altLang="zh-CN"/>
                </a:p>
              </p:txBody>
            </p:sp>
          </p:grpSp>
          <p:sp>
            <p:nvSpPr>
              <p:cNvPr id="107540" name="Text Box 296"/>
              <p:cNvSpPr txBox="1">
                <a:spLocks noChangeArrowheads="1"/>
              </p:cNvSpPr>
              <p:nvPr/>
            </p:nvSpPr>
            <p:spPr bwMode="auto">
              <a:xfrm>
                <a:off x="1274" y="3633"/>
                <a:ext cx="397" cy="247"/>
              </a:xfrm>
              <a:prstGeom prst="rect">
                <a:avLst/>
              </a:prstGeom>
              <a:noFill/>
              <a:ln w="9525">
                <a:noFill/>
                <a:miter lim="800000"/>
              </a:ln>
            </p:spPr>
            <p:txBody>
              <a:bodyPr>
                <a:spAutoFit/>
              </a:bodyPr>
              <a:lstStyle/>
              <a:p>
                <a:pPr algn="ctr">
                  <a:lnSpc>
                    <a:spcPct val="80000"/>
                  </a:lnSpc>
                </a:pPr>
                <a:r>
                  <a:rPr lang="zh-CN" altLang="en-US" sz="1200" b="1" i="1" dirty="0" smtClean="0">
                    <a:solidFill>
                      <a:schemeClr val="accent2"/>
                    </a:solidFill>
                    <a:latin typeface="Comic Sans MS" panose="030F0702030302020204" pitchFamily="66" charset="0"/>
                  </a:rPr>
                  <a:t>新</a:t>
                </a:r>
                <a:r>
                  <a:rPr lang="en-US" altLang="zh-CN" sz="1200" b="1" i="1" dirty="0" smtClean="0">
                    <a:solidFill>
                      <a:schemeClr val="accent2"/>
                    </a:solidFill>
                    <a:latin typeface="Comic Sans MS" panose="030F0702030302020204" pitchFamily="66" charset="0"/>
                  </a:rPr>
                  <a:t>ACK</a:t>
                </a:r>
                <a:r>
                  <a:rPr lang="en-US" altLang="zh-CN" sz="1200" b="1" i="1" dirty="0">
                    <a:solidFill>
                      <a:schemeClr val="accent2"/>
                    </a:solidFill>
                    <a:latin typeface="Comic Sans MS" panose="030F0702030302020204" pitchFamily="66" charset="0"/>
                  </a:rPr>
                  <a:t>!</a:t>
                </a:r>
              </a:p>
            </p:txBody>
          </p:sp>
        </p:grpSp>
      </p:grpSp>
      <p:sp>
        <p:nvSpPr>
          <p:cNvPr id="109" name="灯片编号占位符 108"/>
          <p:cNvSpPr>
            <a:spLocks noGrp="1"/>
          </p:cNvSpPr>
          <p:nvPr>
            <p:ph type="sldNum" sz="quarter" idx="12"/>
          </p:nvPr>
        </p:nvSpPr>
        <p:spPr/>
        <p:txBody>
          <a:bodyPr/>
          <a:lstStyle/>
          <a:p>
            <a:fld id="{B6F15528-21DE-4FAA-801E-634DDDAF4B2B}" type="slidenum">
              <a:rPr lang="en-US" smtClean="0"/>
              <a:t>112</a:t>
            </a:fld>
            <a:endParaRPr lang="en-US"/>
          </a:p>
        </p:txBody>
      </p:sp>
      <p:sp>
        <p:nvSpPr>
          <p:cNvPr id="110" name="页脚占位符 109"/>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130300"/>
            <a:ext cx="615553" cy="341119"/>
          </a:xfrm>
          <a:prstGeom prst="rect">
            <a:avLst/>
          </a:prstGeom>
          <a:noFill/>
        </p:spPr>
        <p:txBody>
          <a:bodyPr wrap="none" lIns="0" tIns="0" rIns="0" rtlCol="0">
            <a:spAutoFit/>
          </a:bodyPr>
          <a:lstStyle/>
          <a:p>
            <a:pPr defTabSz="-635">
              <a:lnSpc>
                <a:spcPts val="2300"/>
              </a:lnSpc>
            </a:pPr>
            <a:r>
              <a:rPr lang="en-US" altLang="zh-CN" sz="2400" u="sng" dirty="0" smtClean="0">
                <a:solidFill>
                  <a:srgbClr val="FF0000"/>
                </a:solidFill>
                <a:latin typeface="楷体_GB2312" pitchFamily="18" charset="0"/>
                <a:ea typeface="黑体" panose="02010609060101010101" pitchFamily="2" charset="-122"/>
                <a:cs typeface="楷体_GB2312" pitchFamily="18" charset="0"/>
              </a:rPr>
              <a:t>小结</a:t>
            </a:r>
          </a:p>
        </p:txBody>
      </p:sp>
      <p:sp>
        <p:nvSpPr>
          <p:cNvPr id="5" name="TextBox 1"/>
          <p:cNvSpPr txBox="1"/>
          <p:nvPr/>
        </p:nvSpPr>
        <p:spPr>
          <a:xfrm>
            <a:off x="1054100" y="1657350"/>
            <a:ext cx="7442200" cy="5996513"/>
          </a:xfrm>
          <a:prstGeom prst="rect">
            <a:avLst/>
          </a:prstGeom>
          <a:noFill/>
        </p:spPr>
        <p:txBody>
          <a:bodyPr wrap="square" lIns="0" tIns="0" rIns="0" rtlCol="0">
            <a:spAutoFit/>
          </a:bodyPr>
          <a:lstStyle/>
          <a:p>
            <a:pPr marL="342900" indent="-342900" defTabSz="-635">
              <a:lnSpc>
                <a:spcPct val="150000"/>
              </a:lnSpc>
              <a:buFont typeface="Arial" panose="020B0604020202020204" pitchFamily="34" charset="0"/>
              <a:buChar char="•"/>
            </a:pPr>
            <a:r>
              <a:rPr lang="en-US" altLang="zh-CN" sz="2000" dirty="0" err="1" smtClean="0">
                <a:latin typeface="微软雅黑" panose="020B0503020204020204" pitchFamily="34" charset="-122"/>
                <a:ea typeface="微软雅黑" panose="020B0503020204020204" pitchFamily="34" charset="-122"/>
                <a:cs typeface="楷体_GB2312" pitchFamily="18" charset="0"/>
              </a:rPr>
              <a:t>网络最本质的活动是实现分布在不同地理位置的主机之间的进程通信</a:t>
            </a:r>
            <a:r>
              <a:rPr lang="zh-CN" altLang="en-US" sz="2000" dirty="0" smtClean="0">
                <a:latin typeface="微软雅黑" panose="020B0503020204020204" pitchFamily="34" charset="-122"/>
                <a:ea typeface="微软雅黑" panose="020B0503020204020204" pitchFamily="34" charset="-122"/>
                <a:cs typeface="楷体_GB2312" pitchFamily="18" charset="0"/>
              </a:rPr>
              <a:t>。</a:t>
            </a:r>
            <a:r>
              <a:rPr lang="en-US" altLang="zh-CN" sz="2000" dirty="0" err="1" smtClean="0">
                <a:latin typeface="微软雅黑" panose="020B0503020204020204" pitchFamily="34" charset="-122"/>
                <a:ea typeface="微软雅黑" panose="020B0503020204020204" pitchFamily="34" charset="-122"/>
                <a:cs typeface="楷体_GB2312" pitchFamily="18" charset="0"/>
              </a:rPr>
              <a:t>传输层的主要功能就是为网络环境中分布式进程通信提供服务</a:t>
            </a:r>
            <a:r>
              <a:rPr lang="en-US" altLang="zh-CN" sz="2000" dirty="0" smtClean="0">
                <a:latin typeface="微软雅黑" panose="020B0503020204020204" pitchFamily="34" charset="-122"/>
                <a:ea typeface="微软雅黑" panose="020B0503020204020204" pitchFamily="34" charset="-122"/>
                <a:cs typeface="楷体_GB2312" pitchFamily="18" charset="0"/>
              </a:rPr>
              <a:t>;</a:t>
            </a:r>
          </a:p>
          <a:p>
            <a:pPr marL="342900" indent="-342900">
              <a:lnSpc>
                <a:spcPct val="150000"/>
              </a:lnSpc>
              <a:buFont typeface="Arial" panose="020B0604020202020204" pitchFamily="34" charset="0"/>
              <a:buChar char="•"/>
            </a:pPr>
            <a:r>
              <a:rPr lang="en-US" altLang="zh-CN" sz="2000" dirty="0" err="1" smtClean="0">
                <a:latin typeface="微软雅黑" panose="020B0503020204020204" pitchFamily="34" charset="-122"/>
                <a:ea typeface="微软雅黑" panose="020B0503020204020204" pitchFamily="34" charset="-122"/>
                <a:cs typeface="楷体_GB2312" pitchFamily="18" charset="0"/>
              </a:rPr>
              <a:t>网络中应用程序进程间相互作用的模式是客户</a:t>
            </a:r>
            <a:r>
              <a:rPr lang="en-US" altLang="zh-CN" sz="2000" dirty="0" smtClean="0">
                <a:latin typeface="微软雅黑" panose="020B0503020204020204" pitchFamily="34" charset="-122"/>
                <a:ea typeface="微软雅黑" panose="020B0503020204020204" pitchFamily="34" charset="-122"/>
                <a:cs typeface="楷体_GB2312" pitchFamily="18" charset="0"/>
              </a:rPr>
              <a:t>/</a:t>
            </a:r>
            <a:r>
              <a:rPr lang="en-US" altLang="zh-CN" sz="2000" dirty="0" err="1" smtClean="0">
                <a:latin typeface="微软雅黑" panose="020B0503020204020204" pitchFamily="34" charset="-122"/>
                <a:ea typeface="微软雅黑" panose="020B0503020204020204" pitchFamily="34" charset="-122"/>
                <a:cs typeface="楷体_GB2312" pitchFamily="18" charset="0"/>
              </a:rPr>
              <a:t>服务器（</a:t>
            </a:r>
            <a:r>
              <a:rPr lang="en-US" altLang="zh-CN" sz="2000" b="1" dirty="0" err="1" smtClean="0">
                <a:latin typeface="微软雅黑" panose="020B0503020204020204" pitchFamily="34" charset="-122"/>
                <a:ea typeface="微软雅黑" panose="020B0503020204020204" pitchFamily="34" charset="-122"/>
                <a:cs typeface="Times New Roman" panose="02020603050405020304" pitchFamily="18" charset="0"/>
              </a:rPr>
              <a:t>client</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err="1" smtClean="0">
                <a:latin typeface="微软雅黑" panose="020B0503020204020204" pitchFamily="34" charset="-122"/>
                <a:ea typeface="微软雅黑" panose="020B0503020204020204" pitchFamily="34" charset="-122"/>
                <a:cs typeface="Times New Roman" panose="02020603050405020304" pitchFamily="18" charset="0"/>
              </a:rPr>
              <a:t>server</a:t>
            </a:r>
            <a:r>
              <a:rPr lang="en-US" altLang="zh-CN" sz="2000" dirty="0" err="1" smtClean="0">
                <a:latin typeface="微软雅黑" panose="020B0503020204020204" pitchFamily="34" charset="-122"/>
                <a:ea typeface="微软雅黑" panose="020B0503020204020204" pitchFamily="34" charset="-122"/>
                <a:cs typeface="楷体_GB2312" pitchFamily="18" charset="0"/>
              </a:rPr>
              <a:t>）模式</a:t>
            </a:r>
            <a:r>
              <a:rPr lang="en-US" altLang="zh-CN" sz="2000" dirty="0" smtClean="0">
                <a:latin typeface="微软雅黑" panose="020B0503020204020204" pitchFamily="34" charset="-122"/>
                <a:ea typeface="微软雅黑" panose="020B0503020204020204" pitchFamily="34" charset="-122"/>
                <a:cs typeface="楷体_GB2312" pitchFamily="18" charset="0"/>
              </a:rPr>
              <a:t>;</a:t>
            </a:r>
          </a:p>
          <a:p>
            <a:pPr marL="342900" indent="-34290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Internet</a:t>
            </a:r>
            <a:r>
              <a:rPr lang="en-US" altLang="zh-CN" sz="2000" dirty="0" smtClean="0">
                <a:latin typeface="微软雅黑" panose="020B0503020204020204" pitchFamily="34" charset="-122"/>
                <a:ea typeface="微软雅黑" panose="020B0503020204020204" pitchFamily="34" charset="-122"/>
                <a:cs typeface="楷体_GB2312" pitchFamily="18" charset="0"/>
              </a:rPr>
              <a:t>传输层采用了</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TCP</a:t>
            </a:r>
            <a:r>
              <a:rPr lang="en-US" altLang="zh-CN" sz="2000" dirty="0" smtClean="0">
                <a:latin typeface="微软雅黑" panose="020B0503020204020204" pitchFamily="34" charset="-122"/>
                <a:ea typeface="微软雅黑" panose="020B0503020204020204" pitchFamily="34" charset="-122"/>
                <a:cs typeface="楷体_GB2312" pitchFamily="18" charset="0"/>
              </a:rPr>
              <a:t>协议与</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UDP</a:t>
            </a:r>
            <a:r>
              <a:rPr lang="en-US" altLang="zh-CN" sz="2000" dirty="0" smtClean="0">
                <a:latin typeface="微软雅黑" panose="020B0503020204020204" pitchFamily="34" charset="-122"/>
                <a:ea typeface="微软雅黑" panose="020B0503020204020204" pitchFamily="34" charset="-122"/>
                <a:cs typeface="楷体_GB2312" pitchFamily="18" charset="0"/>
              </a:rPr>
              <a:t>协议;</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TCP</a:t>
            </a:r>
            <a:r>
              <a:rPr lang="en-US" altLang="zh-CN" sz="2000" dirty="0" smtClean="0">
                <a:latin typeface="微软雅黑" panose="020B0503020204020204" pitchFamily="34" charset="-122"/>
                <a:ea typeface="微软雅黑" panose="020B0503020204020204" pitchFamily="34" charset="-122"/>
                <a:cs typeface="楷体_GB2312" pitchFamily="18" charset="0"/>
              </a:rPr>
              <a:t>是一种面向连接的、可靠的传输层协议</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smtClean="0">
                <a:latin typeface="微软雅黑" panose="020B0503020204020204" pitchFamily="34" charset="-122"/>
                <a:ea typeface="微软雅黑" panose="020B0503020204020204" pitchFamily="34" charset="-122"/>
                <a:cs typeface="楷体_GB2312" pitchFamily="18" charset="0"/>
              </a:rPr>
              <a:t>它在网络层</a:t>
            </a:r>
            <a:r>
              <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rPr>
              <a:t>IP</a:t>
            </a:r>
            <a:r>
              <a:rPr lang="en-US" altLang="zh-CN" sz="2000" dirty="0" smtClean="0">
                <a:latin typeface="微软雅黑" panose="020B0503020204020204" pitchFamily="34" charset="-122"/>
                <a:ea typeface="微软雅黑" panose="020B0503020204020204" pitchFamily="34" charset="-122"/>
                <a:cs typeface="楷体_GB2312" pitchFamily="18" charset="0"/>
              </a:rPr>
              <a:t>服务的基础上，向应用层提供面向连接、可靠的流传输；</a:t>
            </a:r>
          </a:p>
          <a:p>
            <a:pPr marL="342900" indent="-342900">
              <a:lnSpc>
                <a:spcPct val="150000"/>
              </a:lnSpc>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cs typeface="Times New Roman" panose="02020603050405020304" pitchFamily="18" charset="0"/>
              </a:rPr>
              <a:t>UDP</a:t>
            </a:r>
            <a:r>
              <a:rPr lang="en-US" altLang="zh-CN" sz="2000" dirty="0" err="1" smtClean="0">
                <a:latin typeface="微软雅黑" panose="020B0503020204020204" pitchFamily="34" charset="-122"/>
                <a:ea typeface="微软雅黑" panose="020B0503020204020204" pitchFamily="34" charset="-122"/>
                <a:cs typeface="楷体_GB2312" pitchFamily="18" charset="0"/>
              </a:rPr>
              <a:t>是一种无连接的、不可靠的传输层协议</a:t>
            </a:r>
            <a:r>
              <a:rPr lang="en-US" altLang="zh-CN" sz="2000" dirty="0" smtClean="0">
                <a:latin typeface="微软雅黑" panose="020B0503020204020204" pitchFamily="34" charset="-122"/>
                <a:ea typeface="微软雅黑" panose="020B0503020204020204" pitchFamily="34" charset="-122"/>
                <a:cs typeface="楷体_GB2312" pitchFamily="18" charset="0"/>
              </a:rPr>
              <a:t>。</a:t>
            </a:r>
          </a:p>
          <a:p>
            <a:pPr>
              <a:lnSpc>
                <a:spcPts val="20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a:p>
            <a:pPr>
              <a:lnSpc>
                <a:spcPts val="20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a:p>
            <a:pPr>
              <a:lnSpc>
                <a:spcPts val="20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a:p>
            <a:pPr>
              <a:lnSpc>
                <a:spcPts val="20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a:p>
            <a:pPr>
              <a:lnSpc>
                <a:spcPts val="20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a:p>
            <a:pPr defTabSz="-635">
              <a:lnSpc>
                <a:spcPts val="20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a:p>
            <a:pPr defTabSz="-635">
              <a:lnSpc>
                <a:spcPts val="20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p:txBody>
      </p:sp>
      <p:sp>
        <p:nvSpPr>
          <p:cNvPr id="12" name="TextBox 1"/>
          <p:cNvSpPr txBox="1"/>
          <p:nvPr/>
        </p:nvSpPr>
        <p:spPr>
          <a:xfrm>
            <a:off x="1231900" y="4813300"/>
            <a:ext cx="65" cy="366767"/>
          </a:xfrm>
          <a:prstGeom prst="rect">
            <a:avLst/>
          </a:prstGeom>
          <a:noFill/>
        </p:spPr>
        <p:txBody>
          <a:bodyPr wrap="none" lIns="0" tIns="0" rIns="0" rtlCol="0">
            <a:spAutoFit/>
          </a:bodyPr>
          <a:lstStyle/>
          <a:p>
            <a:pPr defTabSz="-635">
              <a:lnSpc>
                <a:spcPts val="2500"/>
              </a:lnSpc>
            </a:pPr>
            <a:endParaRPr lang="en-US" altLang="zh-CN" sz="2100" dirty="0" smtClean="0">
              <a:solidFill>
                <a:srgbClr val="33659A"/>
              </a:solidFill>
              <a:latin typeface="楷体_GB2312" pitchFamily="18" charset="0"/>
              <a:ea typeface="黑体" panose="02010609060101010101" pitchFamily="2" charset="-122"/>
              <a:cs typeface="楷体_GB2312" pitchFamily="18" charset="0"/>
            </a:endParaRPr>
          </a:p>
        </p:txBody>
      </p:sp>
      <p:sp>
        <p:nvSpPr>
          <p:cNvPr id="13" name="灯片编号占位符 12"/>
          <p:cNvSpPr>
            <a:spLocks noGrp="1"/>
          </p:cNvSpPr>
          <p:nvPr>
            <p:ph type="sldNum" sz="quarter" idx="12"/>
          </p:nvPr>
        </p:nvSpPr>
        <p:spPr/>
        <p:txBody>
          <a:bodyPr/>
          <a:lstStyle/>
          <a:p>
            <a:fld id="{B6F15528-21DE-4FAA-801E-634DDDAF4B2B}" type="slidenum">
              <a:rPr lang="en-US" smtClean="0"/>
              <a:t>113</a:t>
            </a:fld>
            <a:endParaRPr lang="en-US"/>
          </a:p>
        </p:txBody>
      </p:sp>
      <p:sp>
        <p:nvSpPr>
          <p:cNvPr id="14" name="页脚占位符 1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28675" name="Rectangle 2"/>
          <p:cNvSpPr>
            <a:spLocks noGrp="1" noChangeArrowheads="1"/>
          </p:cNvSpPr>
          <p:nvPr>
            <p:ph type="title"/>
          </p:nvPr>
        </p:nvSpPr>
        <p:spPr>
          <a:xfrm>
            <a:off x="1147741" y="213123"/>
            <a:ext cx="7288548" cy="1453964"/>
          </a:xfrm>
        </p:spPr>
        <p:txBody>
          <a:bodyPr/>
          <a:lstStyle/>
          <a:p>
            <a:pPr algn="ctr" eaLnBrk="1" hangingPunct="1"/>
            <a:r>
              <a:rPr lang="zh-CN" altLang="en-US" dirty="0" smtClean="0">
                <a:ea typeface="黑体" panose="02010609060101010101" pitchFamily="2" charset="-122"/>
              </a:rPr>
              <a:t>面向报文的 </a:t>
            </a:r>
            <a:r>
              <a:rPr lang="en-US" altLang="zh-CN" dirty="0" smtClean="0">
                <a:ea typeface="黑体" panose="02010609060101010101" pitchFamily="2" charset="-122"/>
              </a:rPr>
              <a:t>UDP</a:t>
            </a:r>
          </a:p>
        </p:txBody>
      </p:sp>
      <p:sp>
        <p:nvSpPr>
          <p:cNvPr id="28676" name="Rectangle 3"/>
          <p:cNvSpPr>
            <a:spLocks noGrp="1" noChangeArrowheads="1"/>
          </p:cNvSpPr>
          <p:nvPr>
            <p:ph type="body" idx="1"/>
          </p:nvPr>
        </p:nvSpPr>
        <p:spPr>
          <a:xfrm>
            <a:off x="1040091" y="1763387"/>
            <a:ext cx="7750810" cy="4724990"/>
          </a:xfrm>
        </p:spPr>
        <p:txBody>
          <a:bodyPr/>
          <a:lstStyle/>
          <a:p>
            <a:pPr eaLnBrk="1" hangingPunct="1"/>
            <a:r>
              <a:rPr lang="zh-CN" altLang="en-US" sz="2800" dirty="0" smtClean="0">
                <a:ea typeface="黑体" panose="02010609060101010101" pitchFamily="2" charset="-122"/>
              </a:rPr>
              <a:t>发送方 </a:t>
            </a:r>
            <a:r>
              <a:rPr lang="en-US" altLang="zh-CN" sz="2800" dirty="0" smtClean="0">
                <a:ea typeface="黑体" panose="02010609060101010101" pitchFamily="2" charset="-122"/>
              </a:rPr>
              <a:t>UDP </a:t>
            </a:r>
            <a:r>
              <a:rPr lang="zh-CN" altLang="en-US" sz="2800" dirty="0" smtClean="0">
                <a:ea typeface="黑体" panose="02010609060101010101" pitchFamily="2" charset="-122"/>
              </a:rPr>
              <a:t>对应用程序交下来的报文，在添加首部后就向下交付 </a:t>
            </a:r>
            <a:r>
              <a:rPr lang="en-US" altLang="zh-CN" sz="2800" dirty="0" smtClean="0">
                <a:ea typeface="黑体" panose="02010609060101010101" pitchFamily="2" charset="-122"/>
              </a:rPr>
              <a:t>IP </a:t>
            </a:r>
            <a:r>
              <a:rPr lang="zh-CN" altLang="en-US" sz="2800" dirty="0" smtClean="0">
                <a:ea typeface="黑体" panose="02010609060101010101" pitchFamily="2" charset="-122"/>
              </a:rPr>
              <a:t>层。</a:t>
            </a:r>
            <a:r>
              <a:rPr lang="en-US" altLang="zh-CN" sz="2800" dirty="0" smtClean="0">
                <a:ea typeface="黑体" panose="02010609060101010101" pitchFamily="2" charset="-122"/>
              </a:rPr>
              <a:t>UDP </a:t>
            </a:r>
            <a:r>
              <a:rPr lang="zh-CN" altLang="en-US" sz="2800" dirty="0" smtClean="0">
                <a:ea typeface="黑体" panose="02010609060101010101" pitchFamily="2" charset="-122"/>
              </a:rPr>
              <a:t>对应用层交下来的报文，既不合并，也不拆分，而是保留这些报文的边界。</a:t>
            </a:r>
          </a:p>
          <a:p>
            <a:pPr eaLnBrk="1" hangingPunct="1"/>
            <a:r>
              <a:rPr lang="zh-CN" altLang="en-US" sz="2800" dirty="0" smtClean="0">
                <a:ea typeface="黑体" panose="02010609060101010101" pitchFamily="2" charset="-122"/>
              </a:rPr>
              <a:t>应用层交给 </a:t>
            </a:r>
            <a:r>
              <a:rPr lang="en-US" altLang="zh-CN" sz="2800" dirty="0" smtClean="0">
                <a:ea typeface="黑体" panose="02010609060101010101" pitchFamily="2" charset="-122"/>
              </a:rPr>
              <a:t>UDP </a:t>
            </a:r>
            <a:r>
              <a:rPr lang="zh-CN" altLang="en-US" sz="2800" dirty="0" smtClean="0">
                <a:ea typeface="黑体" panose="02010609060101010101" pitchFamily="2" charset="-122"/>
              </a:rPr>
              <a:t>多长的报文，</a:t>
            </a:r>
            <a:r>
              <a:rPr lang="en-US" altLang="zh-CN" sz="2800" dirty="0" smtClean="0">
                <a:ea typeface="黑体" panose="02010609060101010101" pitchFamily="2" charset="-122"/>
              </a:rPr>
              <a:t>UDP </a:t>
            </a:r>
            <a:r>
              <a:rPr lang="zh-CN" altLang="en-US" sz="2800" dirty="0" smtClean="0">
                <a:ea typeface="黑体" panose="02010609060101010101" pitchFamily="2" charset="-122"/>
              </a:rPr>
              <a:t>就照样发送，即一次发送一个报文。</a:t>
            </a:r>
          </a:p>
          <a:p>
            <a:pPr eaLnBrk="1" hangingPunct="1"/>
            <a:r>
              <a:rPr lang="zh-CN" altLang="en-US" sz="2800" dirty="0" smtClean="0">
                <a:ea typeface="黑体" panose="02010609060101010101" pitchFamily="2" charset="-122"/>
              </a:rPr>
              <a:t>接收方 </a:t>
            </a:r>
            <a:r>
              <a:rPr lang="en-US" altLang="zh-CN" sz="2800" dirty="0" smtClean="0">
                <a:ea typeface="黑体" panose="02010609060101010101" pitchFamily="2" charset="-122"/>
              </a:rPr>
              <a:t>UDP </a:t>
            </a:r>
            <a:r>
              <a:rPr lang="zh-CN" altLang="en-US" sz="2800" dirty="0" smtClean="0">
                <a:ea typeface="黑体" panose="02010609060101010101" pitchFamily="2" charset="-122"/>
              </a:rPr>
              <a:t>对 </a:t>
            </a:r>
            <a:r>
              <a:rPr lang="en-US" altLang="zh-CN" sz="2800" dirty="0" smtClean="0">
                <a:ea typeface="黑体" panose="02010609060101010101" pitchFamily="2" charset="-122"/>
              </a:rPr>
              <a:t>IP </a:t>
            </a:r>
            <a:r>
              <a:rPr lang="zh-CN" altLang="en-US" sz="2800" dirty="0" smtClean="0">
                <a:ea typeface="黑体" panose="02010609060101010101" pitchFamily="2" charset="-122"/>
              </a:rPr>
              <a:t>层交上来的 </a:t>
            </a:r>
            <a:r>
              <a:rPr lang="en-US" altLang="zh-CN" sz="2800" dirty="0" smtClean="0">
                <a:ea typeface="黑体" panose="02010609060101010101" pitchFamily="2" charset="-122"/>
              </a:rPr>
              <a:t>UDP </a:t>
            </a:r>
            <a:r>
              <a:rPr lang="zh-CN" altLang="en-US" sz="2800" dirty="0" smtClean="0">
                <a:ea typeface="黑体" panose="02010609060101010101" pitchFamily="2" charset="-122"/>
              </a:rPr>
              <a:t>用户数据报，在去除首部后就原封不动地交付上层的应用进程，一次交付一个完整的报文。</a:t>
            </a:r>
          </a:p>
          <a:p>
            <a:pPr eaLnBrk="1" hangingPunct="1"/>
            <a:r>
              <a:rPr lang="zh-CN" altLang="en-US" sz="2800" dirty="0" smtClean="0">
                <a:ea typeface="黑体" panose="02010609060101010101" pitchFamily="2" charset="-122"/>
              </a:rPr>
              <a:t>应用程序必须选择合适大小的报文。</a:t>
            </a:r>
          </a:p>
        </p:txBody>
      </p:sp>
      <p:sp>
        <p:nvSpPr>
          <p:cNvPr id="5" name="灯片编号占位符 4"/>
          <p:cNvSpPr>
            <a:spLocks noGrp="1"/>
          </p:cNvSpPr>
          <p:nvPr>
            <p:ph type="sldNum" sz="quarter" idx="12"/>
          </p:nvPr>
        </p:nvSpPr>
        <p:spPr/>
        <p:txBody>
          <a:bodyPr/>
          <a:lstStyle/>
          <a:p>
            <a:fld id="{B6F15528-21DE-4FAA-801E-634DDDAF4B2B}"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2" charset="-122"/>
              </a:rPr>
              <a:t>UDP socket</a:t>
            </a:r>
            <a:endParaRPr lang="zh-CN" altLang="en-US" dirty="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13</a:t>
            </a:fld>
            <a:endParaRPr lang="en-US"/>
          </a:p>
        </p:txBody>
      </p:sp>
      <p:sp>
        <p:nvSpPr>
          <p:cNvPr id="7" name="内容占位符 6"/>
          <p:cNvSpPr>
            <a:spLocks noGrp="1"/>
          </p:cNvSpPr>
          <p:nvPr>
            <p:ph idx="1"/>
          </p:nvPr>
        </p:nvSpPr>
        <p:spPr/>
        <p:txBody>
          <a:bodyPr/>
          <a:lstStyle/>
          <a:p>
            <a:r>
              <a:rPr lang="zh-CN" altLang="en-US" dirty="0" smtClean="0">
                <a:ea typeface="黑体" panose="02010609060101010101" pitchFamily="2" charset="-122"/>
              </a:rPr>
              <a:t>端口号拼接到</a:t>
            </a:r>
            <a:r>
              <a:rPr lang="en-US" altLang="zh-CN" dirty="0" smtClean="0">
                <a:ea typeface="黑体" panose="02010609060101010101" pitchFamily="2" charset="-122"/>
              </a:rPr>
              <a:t>(concatenated with) IP </a:t>
            </a:r>
            <a:r>
              <a:rPr lang="zh-CN" altLang="en-US" dirty="0" smtClean="0">
                <a:ea typeface="黑体" panose="02010609060101010101" pitchFamily="2" charset="-122"/>
              </a:rPr>
              <a:t>地址即构成了</a:t>
            </a:r>
            <a:r>
              <a:rPr lang="en-US" altLang="zh-CN" dirty="0" smtClean="0">
                <a:ea typeface="黑体" panose="02010609060101010101" pitchFamily="2" charset="-122"/>
              </a:rPr>
              <a:t>socket(</a:t>
            </a:r>
            <a:r>
              <a:rPr lang="zh-CN" altLang="en-US" dirty="0" smtClean="0">
                <a:ea typeface="黑体" panose="02010609060101010101" pitchFamily="2" charset="-122"/>
              </a:rPr>
              <a:t>套接字</a:t>
            </a:r>
            <a:r>
              <a:rPr lang="en-US" altLang="zh-CN" dirty="0" smtClean="0">
                <a:ea typeface="黑体" panose="02010609060101010101" pitchFamily="2" charset="-122"/>
              </a:rPr>
              <a:t>)</a:t>
            </a:r>
            <a:r>
              <a:rPr lang="zh-CN" altLang="en-US" dirty="0" smtClean="0">
                <a:ea typeface="黑体" panose="02010609060101010101" pitchFamily="2" charset="-122"/>
              </a:rPr>
              <a:t>。 </a:t>
            </a:r>
            <a:endParaRPr lang="en-US" altLang="zh-CN" dirty="0" smtClean="0">
              <a:ea typeface="黑体" panose="02010609060101010101" pitchFamily="2" charset="-122"/>
            </a:endParaRPr>
          </a:p>
          <a:p>
            <a:r>
              <a:rPr lang="en-US" altLang="zh-CN" dirty="0" smtClean="0">
                <a:ea typeface="黑体" panose="02010609060101010101" pitchFamily="2" charset="-122"/>
              </a:rPr>
              <a:t>UDP socket</a:t>
            </a:r>
            <a:r>
              <a:rPr lang="zh-CN" altLang="en-US" dirty="0" smtClean="0">
                <a:ea typeface="黑体" panose="02010609060101010101" pitchFamily="2" charset="-122"/>
              </a:rPr>
              <a:t>是由一个包含目的</a:t>
            </a:r>
            <a:r>
              <a:rPr lang="en-US" altLang="zh-CN" dirty="0" smtClean="0">
                <a:ea typeface="黑体" panose="02010609060101010101" pitchFamily="2" charset="-122"/>
              </a:rPr>
              <a:t>IP</a:t>
            </a:r>
            <a:r>
              <a:rPr lang="zh-CN" altLang="en-US" dirty="0" smtClean="0">
                <a:ea typeface="黑体" panose="02010609060101010101" pitchFamily="2" charset="-122"/>
              </a:rPr>
              <a:t>地址和目的端口号的二元组来标识的。因此，如果两个</a:t>
            </a:r>
            <a:r>
              <a:rPr lang="en-US" altLang="zh-CN" dirty="0" smtClean="0">
                <a:ea typeface="黑体" panose="02010609060101010101" pitchFamily="2" charset="-122"/>
              </a:rPr>
              <a:t>UDP</a:t>
            </a:r>
            <a:r>
              <a:rPr lang="zh-CN" altLang="en-US" dirty="0" smtClean="0">
                <a:ea typeface="黑体" panose="02010609060101010101" pitchFamily="2" charset="-122"/>
              </a:rPr>
              <a:t>报文段有不同的源</a:t>
            </a:r>
            <a:r>
              <a:rPr lang="en-US" altLang="zh-CN" dirty="0" smtClean="0">
                <a:ea typeface="黑体" panose="02010609060101010101" pitchFamily="2" charset="-122"/>
              </a:rPr>
              <a:t>IP</a:t>
            </a:r>
            <a:r>
              <a:rPr lang="zh-CN" altLang="en-US" dirty="0" smtClean="0">
                <a:ea typeface="黑体" panose="02010609060101010101" pitchFamily="2" charset="-122"/>
              </a:rPr>
              <a:t>地址和</a:t>
            </a:r>
            <a:r>
              <a:rPr lang="en-US" altLang="zh-CN" dirty="0" smtClean="0">
                <a:ea typeface="黑体" panose="02010609060101010101" pitchFamily="2" charset="-122"/>
              </a:rPr>
              <a:t>/</a:t>
            </a:r>
            <a:r>
              <a:rPr lang="zh-CN" altLang="en-US" dirty="0" smtClean="0">
                <a:ea typeface="黑体" panose="02010609060101010101" pitchFamily="2" charset="-122"/>
              </a:rPr>
              <a:t>或源端口号，但具有相同的目的</a:t>
            </a:r>
            <a:r>
              <a:rPr lang="en-US" altLang="zh-CN" dirty="0" smtClean="0">
                <a:ea typeface="黑体" panose="02010609060101010101" pitchFamily="2" charset="-122"/>
              </a:rPr>
              <a:t>IP</a:t>
            </a:r>
            <a:r>
              <a:rPr lang="zh-CN" altLang="en-US" dirty="0" smtClean="0">
                <a:ea typeface="黑体" panose="02010609060101010101" pitchFamily="2" charset="-122"/>
              </a:rPr>
              <a:t>地址和目的端口号，那么这两个报文段将通过相同的目的套接字定向到相同的目的进程。</a:t>
            </a:r>
            <a:endParaRPr lang="zh-CN" altLang="en-US"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1447800" y="800100"/>
            <a:ext cx="2064668" cy="333938"/>
          </a:xfrm>
          <a:prstGeom prst="rect">
            <a:avLst/>
          </a:prstGeom>
          <a:noFill/>
        </p:spPr>
        <p:txBody>
          <a:bodyPr wrap="none" lIns="0" tIns="0" rIns="0" rtlCol="0">
            <a:spAutoFit/>
          </a:bodyPr>
          <a:lstStyle/>
          <a:p>
            <a:pPr defTabSz="-635">
              <a:lnSpc>
                <a:spcPts val="2400"/>
              </a:lnSpc>
            </a:pPr>
            <a:r>
              <a:rPr lang="en-US" altLang="zh-CN" sz="20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000" dirty="0" smtClean="0">
                <a:solidFill>
                  <a:srgbClr val="FF0000"/>
                </a:solidFill>
                <a:latin typeface="楷体_GB2312" pitchFamily="18" charset="0"/>
                <a:ea typeface="黑体" panose="02010609060101010101" pitchFamily="2" charset="-122"/>
                <a:cs typeface="楷体_GB2312" pitchFamily="18" charset="0"/>
              </a:rPr>
              <a:t>的复用和分用</a:t>
            </a:r>
          </a:p>
        </p:txBody>
      </p:sp>
      <p:sp>
        <p:nvSpPr>
          <p:cNvPr id="6" name="灯片编号占位符 5"/>
          <p:cNvSpPr>
            <a:spLocks noGrp="1"/>
          </p:cNvSpPr>
          <p:nvPr>
            <p:ph type="sldNum" sz="quarter" idx="12"/>
          </p:nvPr>
        </p:nvSpPr>
        <p:spPr/>
        <p:txBody>
          <a:bodyPr/>
          <a:lstStyle/>
          <a:p>
            <a:fld id="{B6F15528-21DE-4FAA-801E-634DDDAF4B2B}" type="slidenum">
              <a:rPr lang="en-US" smtClean="0"/>
              <a:t>14</a:t>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9" name="Rectangle 44"/>
          <p:cNvSpPr txBox="1">
            <a:spLocks noChangeArrowheads="1"/>
          </p:cNvSpPr>
          <p:nvPr/>
        </p:nvSpPr>
        <p:spPr>
          <a:xfrm>
            <a:off x="2862228" y="1313462"/>
            <a:ext cx="3202592" cy="721458"/>
          </a:xfrm>
          <a:prstGeom prst="rect">
            <a:avLst/>
          </a:prstGeom>
        </p:spPr>
        <p:txBody>
          <a:bodyPr vert="horz" lIns="91440" tIns="45720" rIns="91440" bIns="45720" rtlCol="0">
            <a:normAutofit fontScale="70000" lnSpcReduction="20000"/>
          </a:bodyPr>
          <a:lstStyle/>
          <a:p>
            <a:pPr marL="115570" marR="0" lvl="0" indent="-115570" defTabSz="-635" fontAlgn="auto">
              <a:lnSpc>
                <a:spcPct val="105000"/>
              </a:lnSpc>
              <a:spcBef>
                <a:spcPct val="20000"/>
              </a:spcBef>
              <a:spcAft>
                <a:spcPts val="0"/>
              </a:spcAft>
              <a:buClr>
                <a:srgbClr val="000099"/>
              </a:buClr>
              <a:buSzPct val="65000"/>
              <a:buFont typeface="Arial" panose="020B0604020202020204" pitchFamily="34" charset="0"/>
              <a:buNone/>
              <a:defRPr/>
            </a:pPr>
            <a:r>
              <a:rPr lang="en-US" altLang="zh-CN" sz="2300" b="1" dirty="0" err="1" smtClean="0">
                <a:latin typeface="Times New Roman" panose="02020603050405020304" pitchFamily="18" charset="0"/>
                <a:cs typeface="Times New Roman" panose="02020603050405020304" pitchFamily="18" charset="0"/>
              </a:rPr>
              <a:t>DatagramSocket</a:t>
            </a:r>
            <a:r>
              <a:rPr lang="en-US" altLang="zh-CN" sz="2300" b="1" dirty="0" smtClean="0">
                <a:latin typeface="Times New Roman" panose="02020603050405020304" pitchFamily="18" charset="0"/>
                <a:cs typeface="Times New Roman" panose="02020603050405020304" pitchFamily="18" charset="0"/>
              </a:rPr>
              <a:t> </a:t>
            </a:r>
            <a:r>
              <a:rPr lang="en-US" altLang="zh-CN" sz="2300" b="1" dirty="0" err="1" smtClean="0">
                <a:latin typeface="Times New Roman" panose="02020603050405020304" pitchFamily="18" charset="0"/>
                <a:cs typeface="Times New Roman" panose="02020603050405020304" pitchFamily="18" charset="0"/>
              </a:rPr>
              <a:t>serverSocket</a:t>
            </a:r>
            <a:r>
              <a:rPr lang="en-US" altLang="zh-CN" sz="2300" b="1" dirty="0" smtClean="0">
                <a:latin typeface="Times New Roman" panose="02020603050405020304" pitchFamily="18" charset="0"/>
                <a:cs typeface="Times New Roman" panose="02020603050405020304" pitchFamily="18" charset="0"/>
              </a:rPr>
              <a:t> = new </a:t>
            </a:r>
            <a:r>
              <a:rPr lang="en-US" altLang="zh-CN" sz="2300" b="1" dirty="0" err="1" smtClean="0">
                <a:latin typeface="Times New Roman" panose="02020603050405020304" pitchFamily="18" charset="0"/>
                <a:cs typeface="Times New Roman" panose="02020603050405020304" pitchFamily="18" charset="0"/>
              </a:rPr>
              <a:t>DatagramSocket</a:t>
            </a:r>
            <a:r>
              <a:rPr lang="en-US" altLang="zh-CN" sz="2300" b="1" dirty="0" smtClean="0">
                <a:latin typeface="Times New Roman" panose="02020603050405020304" pitchFamily="18" charset="0"/>
                <a:cs typeface="Times New Roman" panose="02020603050405020304" pitchFamily="18" charset="0"/>
              </a:rPr>
              <a:t> (6428);</a:t>
            </a:r>
          </a:p>
          <a:p>
            <a:pPr marL="172085" marR="0" lvl="0" indent="-172085" algn="ctr" defTabSz="914400" rtl="0" eaLnBrk="1" fontAlgn="auto" latinLnBrk="0" hangingPunct="1">
              <a:lnSpc>
                <a:spcPct val="100000"/>
              </a:lnSpc>
              <a:spcBef>
                <a:spcPct val="20000"/>
              </a:spcBef>
              <a:spcAft>
                <a:spcPts val="0"/>
              </a:spcAft>
              <a:buClrTx/>
              <a:buSzTx/>
              <a:buFont typeface="Wingdings" panose="05000000000000000000" charset="0"/>
              <a:buChar char="v"/>
              <a:defRPr/>
            </a:pPr>
            <a:endParaRPr kumimoji="0" lang="en-US" sz="4000" b="0" i="0" u="none" strike="noStrike" kern="1200" cap="none" spc="0" normalizeH="0" baseline="0" noProof="0" dirty="0">
              <a:ln>
                <a:noFill/>
              </a:ln>
              <a:solidFill>
                <a:schemeClr val="tx1">
                  <a:tint val="75000"/>
                </a:schemeClr>
              </a:solidFill>
              <a:effectLst/>
              <a:uLnTx/>
              <a:uFillTx/>
              <a:latin typeface="+mn-lt"/>
              <a:ea typeface="MS PGothic" panose="020B0600070205080204" charset="-128"/>
              <a:cs typeface="+mn-cs"/>
            </a:endParaRPr>
          </a:p>
        </p:txBody>
      </p:sp>
      <p:sp>
        <p:nvSpPr>
          <p:cNvPr id="13" name="Rectangle 24"/>
          <p:cNvSpPr>
            <a:spLocks noChangeArrowheads="1"/>
          </p:cNvSpPr>
          <p:nvPr/>
        </p:nvSpPr>
        <p:spPr bwMode="auto">
          <a:xfrm>
            <a:off x="901700" y="2787950"/>
            <a:ext cx="1269638" cy="1968615"/>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14" name="Line 25"/>
          <p:cNvSpPr>
            <a:spLocks noChangeShapeType="1"/>
          </p:cNvSpPr>
          <p:nvPr/>
        </p:nvSpPr>
        <p:spPr bwMode="auto">
          <a:xfrm>
            <a:off x="878616" y="3544139"/>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5" name="Text Box 26"/>
          <p:cNvSpPr txBox="1">
            <a:spLocks noChangeArrowheads="1"/>
          </p:cNvSpPr>
          <p:nvPr/>
        </p:nvSpPr>
        <p:spPr bwMode="auto">
          <a:xfrm>
            <a:off x="835872" y="3526772"/>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16" name="Line 27"/>
          <p:cNvSpPr>
            <a:spLocks noChangeShapeType="1"/>
          </p:cNvSpPr>
          <p:nvPr/>
        </p:nvSpPr>
        <p:spPr bwMode="auto">
          <a:xfrm>
            <a:off x="886530" y="3863032"/>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7" name="Line 28"/>
          <p:cNvSpPr>
            <a:spLocks noChangeShapeType="1"/>
          </p:cNvSpPr>
          <p:nvPr/>
        </p:nvSpPr>
        <p:spPr bwMode="auto">
          <a:xfrm>
            <a:off x="872283" y="4170875"/>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8" name="Line 29"/>
          <p:cNvSpPr>
            <a:spLocks noChangeShapeType="1"/>
          </p:cNvSpPr>
          <p:nvPr/>
        </p:nvSpPr>
        <p:spPr bwMode="auto">
          <a:xfrm>
            <a:off x="872283" y="4455037"/>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9" name="Text Box 26"/>
          <p:cNvSpPr txBox="1">
            <a:spLocks noChangeArrowheads="1"/>
          </p:cNvSpPr>
          <p:nvPr/>
        </p:nvSpPr>
        <p:spPr bwMode="auto">
          <a:xfrm>
            <a:off x="870700" y="2778478"/>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20" name="Text Box 26"/>
          <p:cNvSpPr txBox="1">
            <a:spLocks noChangeArrowheads="1"/>
          </p:cNvSpPr>
          <p:nvPr/>
        </p:nvSpPr>
        <p:spPr bwMode="auto">
          <a:xfrm>
            <a:off x="826374" y="4426620"/>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r>
              <a:rPr lang="en-US" altLang="zh-CN" sz="1400" dirty="0" smtClean="0"/>
              <a:t>l</a:t>
            </a:r>
            <a:endParaRPr lang="en-US" altLang="zh-CN" sz="1400" dirty="0"/>
          </a:p>
        </p:txBody>
      </p:sp>
      <p:sp>
        <p:nvSpPr>
          <p:cNvPr id="21" name="Text Box 26"/>
          <p:cNvSpPr txBox="1">
            <a:spLocks noChangeArrowheads="1"/>
          </p:cNvSpPr>
          <p:nvPr/>
        </p:nvSpPr>
        <p:spPr bwMode="auto">
          <a:xfrm>
            <a:off x="845371" y="4142458"/>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22" name="Text Box 26"/>
          <p:cNvSpPr txBox="1">
            <a:spLocks noChangeArrowheads="1"/>
          </p:cNvSpPr>
          <p:nvPr/>
        </p:nvSpPr>
        <p:spPr bwMode="auto">
          <a:xfrm>
            <a:off x="835872" y="3848823"/>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23" name="Oval 110"/>
          <p:cNvSpPr>
            <a:spLocks noChangeArrowheads="1"/>
          </p:cNvSpPr>
          <p:nvPr/>
        </p:nvSpPr>
        <p:spPr bwMode="auto">
          <a:xfrm>
            <a:off x="1204732" y="3062640"/>
            <a:ext cx="596825"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P3</a:t>
            </a:r>
          </a:p>
        </p:txBody>
      </p:sp>
      <p:grpSp>
        <p:nvGrpSpPr>
          <p:cNvPr id="24" name="Group 111"/>
          <p:cNvGrpSpPr/>
          <p:nvPr/>
        </p:nvGrpSpPr>
        <p:grpSpPr bwMode="auto">
          <a:xfrm>
            <a:off x="1173070" y="3384691"/>
            <a:ext cx="618988" cy="227330"/>
            <a:chOff x="1287" y="2524"/>
            <a:chExt cx="260" cy="100"/>
          </a:xfrm>
        </p:grpSpPr>
        <p:sp>
          <p:nvSpPr>
            <p:cNvPr id="25"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26"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27"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28"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30" name="Rectangle 24"/>
          <p:cNvSpPr>
            <a:spLocks noChangeArrowheads="1"/>
          </p:cNvSpPr>
          <p:nvPr/>
        </p:nvSpPr>
        <p:spPr bwMode="auto">
          <a:xfrm>
            <a:off x="3699792" y="2555884"/>
            <a:ext cx="1469108" cy="1968614"/>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31" name="Line 25"/>
          <p:cNvSpPr>
            <a:spLocks noChangeShapeType="1"/>
          </p:cNvSpPr>
          <p:nvPr/>
        </p:nvSpPr>
        <p:spPr bwMode="auto">
          <a:xfrm>
            <a:off x="3698099" y="3321545"/>
            <a:ext cx="1456443"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32" name="Text Box 26"/>
          <p:cNvSpPr txBox="1">
            <a:spLocks noChangeArrowheads="1"/>
          </p:cNvSpPr>
          <p:nvPr/>
        </p:nvSpPr>
        <p:spPr bwMode="auto">
          <a:xfrm>
            <a:off x="3769339" y="3304179"/>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33" name="Line 27"/>
          <p:cNvSpPr>
            <a:spLocks noChangeShapeType="1"/>
          </p:cNvSpPr>
          <p:nvPr/>
        </p:nvSpPr>
        <p:spPr bwMode="auto">
          <a:xfrm>
            <a:off x="3699683" y="3637280"/>
            <a:ext cx="1453277" cy="0"/>
          </a:xfrm>
          <a:prstGeom prst="line">
            <a:avLst/>
          </a:prstGeom>
          <a:noFill/>
          <a:ln w="28575">
            <a:solidFill>
              <a:schemeClr val="tx1"/>
            </a:solidFill>
            <a:round/>
          </a:ln>
        </p:spPr>
        <p:txBody>
          <a:bodyPr wrap="none" lIns="91074" tIns="45537" rIns="91074" bIns="45537" anchor="ctr"/>
          <a:lstStyle/>
          <a:p>
            <a:endParaRPr lang="zh-CN" altLang="en-US"/>
          </a:p>
        </p:txBody>
      </p:sp>
      <p:sp>
        <p:nvSpPr>
          <p:cNvPr id="34" name="Text Box 26"/>
          <p:cNvSpPr txBox="1">
            <a:spLocks noChangeArrowheads="1"/>
          </p:cNvSpPr>
          <p:nvPr/>
        </p:nvSpPr>
        <p:spPr bwMode="auto">
          <a:xfrm>
            <a:off x="3766173" y="2522732"/>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35" name="Text Box 26"/>
          <p:cNvSpPr txBox="1">
            <a:spLocks noChangeArrowheads="1"/>
          </p:cNvSpPr>
          <p:nvPr/>
        </p:nvSpPr>
        <p:spPr bwMode="auto">
          <a:xfrm>
            <a:off x="3763007" y="4204027"/>
            <a:ext cx="1313965" cy="313627"/>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r>
              <a:rPr lang="en-US" altLang="zh-CN" sz="1400" dirty="0" smtClean="0"/>
              <a:t>l</a:t>
            </a:r>
            <a:endParaRPr lang="en-US" altLang="zh-CN" sz="1400" dirty="0"/>
          </a:p>
        </p:txBody>
      </p:sp>
      <p:sp>
        <p:nvSpPr>
          <p:cNvPr id="36" name="Text Box 26"/>
          <p:cNvSpPr txBox="1">
            <a:spLocks noChangeArrowheads="1"/>
          </p:cNvSpPr>
          <p:nvPr/>
        </p:nvSpPr>
        <p:spPr bwMode="auto">
          <a:xfrm>
            <a:off x="3763007" y="3919865"/>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37" name="Text Box 26"/>
          <p:cNvSpPr txBox="1">
            <a:spLocks noChangeArrowheads="1"/>
          </p:cNvSpPr>
          <p:nvPr/>
        </p:nvSpPr>
        <p:spPr bwMode="auto">
          <a:xfrm>
            <a:off x="3763007" y="3623073"/>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38" name="Line 27"/>
          <p:cNvSpPr>
            <a:spLocks noChangeShapeType="1"/>
          </p:cNvSpPr>
          <p:nvPr/>
        </p:nvSpPr>
        <p:spPr bwMode="auto">
          <a:xfrm>
            <a:off x="3696517" y="3946701"/>
            <a:ext cx="1453277" cy="0"/>
          </a:xfrm>
          <a:prstGeom prst="line">
            <a:avLst/>
          </a:prstGeom>
          <a:noFill/>
          <a:ln w="28575">
            <a:solidFill>
              <a:schemeClr val="tx1"/>
            </a:solidFill>
            <a:round/>
          </a:ln>
        </p:spPr>
        <p:txBody>
          <a:bodyPr wrap="none" lIns="91074" tIns="45537" rIns="91074" bIns="45537" anchor="ctr"/>
          <a:lstStyle/>
          <a:p>
            <a:endParaRPr lang="zh-CN" altLang="en-US"/>
          </a:p>
        </p:txBody>
      </p:sp>
      <p:sp>
        <p:nvSpPr>
          <p:cNvPr id="39" name="Line 27"/>
          <p:cNvSpPr>
            <a:spLocks noChangeShapeType="1"/>
          </p:cNvSpPr>
          <p:nvPr/>
        </p:nvSpPr>
        <p:spPr bwMode="auto">
          <a:xfrm>
            <a:off x="3693351" y="4243493"/>
            <a:ext cx="1453277" cy="0"/>
          </a:xfrm>
          <a:prstGeom prst="line">
            <a:avLst/>
          </a:prstGeom>
          <a:noFill/>
          <a:ln w="28575">
            <a:solidFill>
              <a:schemeClr val="tx1"/>
            </a:solidFill>
            <a:round/>
          </a:ln>
        </p:spPr>
        <p:txBody>
          <a:bodyPr wrap="none" lIns="91074" tIns="45537" rIns="91074" bIns="45537" anchor="ctr"/>
          <a:lstStyle/>
          <a:p>
            <a:endParaRPr lang="zh-CN" altLang="en-US"/>
          </a:p>
        </p:txBody>
      </p:sp>
      <p:sp>
        <p:nvSpPr>
          <p:cNvPr id="40" name="Oval 128"/>
          <p:cNvSpPr>
            <a:spLocks noChangeArrowheads="1"/>
          </p:cNvSpPr>
          <p:nvPr/>
        </p:nvSpPr>
        <p:spPr bwMode="auto">
          <a:xfrm>
            <a:off x="4109702" y="2860569"/>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P1</a:t>
            </a:r>
          </a:p>
        </p:txBody>
      </p:sp>
      <p:grpSp>
        <p:nvGrpSpPr>
          <p:cNvPr id="41" name="Group 134"/>
          <p:cNvGrpSpPr/>
          <p:nvPr/>
        </p:nvGrpSpPr>
        <p:grpSpPr bwMode="auto">
          <a:xfrm>
            <a:off x="3981473" y="3174727"/>
            <a:ext cx="884947" cy="227330"/>
            <a:chOff x="1383" y="2620"/>
            <a:chExt cx="260" cy="100"/>
          </a:xfrm>
        </p:grpSpPr>
        <p:sp>
          <p:nvSpPr>
            <p:cNvPr id="42"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43"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44"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45"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47" name="Rectangle 24"/>
          <p:cNvSpPr>
            <a:spLocks noChangeArrowheads="1"/>
          </p:cNvSpPr>
          <p:nvPr/>
        </p:nvSpPr>
        <p:spPr bwMode="auto">
          <a:xfrm>
            <a:off x="6718662" y="2780057"/>
            <a:ext cx="1269638" cy="1968614"/>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48" name="Line 25"/>
          <p:cNvSpPr>
            <a:spLocks noChangeShapeType="1"/>
          </p:cNvSpPr>
          <p:nvPr/>
        </p:nvSpPr>
        <p:spPr bwMode="auto">
          <a:xfrm>
            <a:off x="6696472" y="3536245"/>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49" name="Text Box 26"/>
          <p:cNvSpPr txBox="1">
            <a:spLocks noChangeArrowheads="1"/>
          </p:cNvSpPr>
          <p:nvPr/>
        </p:nvSpPr>
        <p:spPr bwMode="auto">
          <a:xfrm>
            <a:off x="6653729" y="3518880"/>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50" name="Line 27"/>
          <p:cNvSpPr>
            <a:spLocks noChangeShapeType="1"/>
          </p:cNvSpPr>
          <p:nvPr/>
        </p:nvSpPr>
        <p:spPr bwMode="auto">
          <a:xfrm>
            <a:off x="6704388" y="3855139"/>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51" name="Line 28"/>
          <p:cNvSpPr>
            <a:spLocks noChangeShapeType="1"/>
          </p:cNvSpPr>
          <p:nvPr/>
        </p:nvSpPr>
        <p:spPr bwMode="auto">
          <a:xfrm>
            <a:off x="6690139" y="4162982"/>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52" name="Line 29"/>
          <p:cNvSpPr>
            <a:spLocks noChangeShapeType="1"/>
          </p:cNvSpPr>
          <p:nvPr/>
        </p:nvSpPr>
        <p:spPr bwMode="auto">
          <a:xfrm>
            <a:off x="6690139" y="4447144"/>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53" name="Text Box 26"/>
          <p:cNvSpPr txBox="1">
            <a:spLocks noChangeArrowheads="1"/>
          </p:cNvSpPr>
          <p:nvPr/>
        </p:nvSpPr>
        <p:spPr bwMode="auto">
          <a:xfrm>
            <a:off x="6688557" y="2770585"/>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54" name="Text Box 26"/>
          <p:cNvSpPr txBox="1">
            <a:spLocks noChangeArrowheads="1"/>
          </p:cNvSpPr>
          <p:nvPr/>
        </p:nvSpPr>
        <p:spPr bwMode="auto">
          <a:xfrm>
            <a:off x="6644231" y="4418728"/>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endParaRPr lang="en-US" altLang="zh-CN" sz="1400" dirty="0"/>
          </a:p>
        </p:txBody>
      </p:sp>
      <p:sp>
        <p:nvSpPr>
          <p:cNvPr id="55" name="Text Box 26"/>
          <p:cNvSpPr txBox="1">
            <a:spLocks noChangeArrowheads="1"/>
          </p:cNvSpPr>
          <p:nvPr/>
        </p:nvSpPr>
        <p:spPr bwMode="auto">
          <a:xfrm>
            <a:off x="6663228" y="4134565"/>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56" name="Text Box 26"/>
          <p:cNvSpPr txBox="1">
            <a:spLocks noChangeArrowheads="1"/>
          </p:cNvSpPr>
          <p:nvPr/>
        </p:nvSpPr>
        <p:spPr bwMode="auto">
          <a:xfrm>
            <a:off x="6653729" y="3840931"/>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57" name="Oval 153"/>
          <p:cNvSpPr>
            <a:spLocks noChangeArrowheads="1"/>
          </p:cNvSpPr>
          <p:nvPr/>
        </p:nvSpPr>
        <p:spPr bwMode="auto">
          <a:xfrm>
            <a:off x="7022588" y="3076849"/>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P4</a:t>
            </a:r>
          </a:p>
        </p:txBody>
      </p:sp>
      <p:grpSp>
        <p:nvGrpSpPr>
          <p:cNvPr id="59" name="Group 156"/>
          <p:cNvGrpSpPr/>
          <p:nvPr/>
        </p:nvGrpSpPr>
        <p:grpSpPr bwMode="auto">
          <a:xfrm>
            <a:off x="7016257" y="3406793"/>
            <a:ext cx="618989" cy="203650"/>
            <a:chOff x="1287" y="2524"/>
            <a:chExt cx="260" cy="100"/>
          </a:xfrm>
        </p:grpSpPr>
        <p:sp>
          <p:nvSpPr>
            <p:cNvPr id="60"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61"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62"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63"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64" name="Rectangle 173"/>
          <p:cNvSpPr>
            <a:spLocks noChangeArrowheads="1"/>
          </p:cNvSpPr>
          <p:nvPr/>
        </p:nvSpPr>
        <p:spPr bwMode="auto">
          <a:xfrm>
            <a:off x="6145557" y="1742863"/>
            <a:ext cx="2973043" cy="651996"/>
          </a:xfrm>
          <a:prstGeom prst="rect">
            <a:avLst/>
          </a:prstGeom>
          <a:noFill/>
          <a:ln w="9525">
            <a:noFill/>
            <a:miter lim="800000"/>
          </a:ln>
        </p:spPr>
        <p:txBody>
          <a:bodyPr lIns="91074" tIns="45537" rIns="91074" bIns="45537"/>
          <a:lstStyle/>
          <a:p>
            <a:pPr marL="115570" indent="-115570">
              <a:lnSpc>
                <a:spcPct val="85000"/>
              </a:lnSpc>
              <a:spcBef>
                <a:spcPct val="20000"/>
              </a:spcBef>
              <a:buClr>
                <a:srgbClr val="000099"/>
              </a:buClr>
              <a:buSzPct val="65000"/>
              <a:defRPr/>
            </a:pPr>
            <a:r>
              <a:rPr lang="en-US" altLang="zh-CN" sz="1600" b="1" dirty="0" err="1" smtClean="0">
                <a:latin typeface="Times New Roman" panose="02020603050405020304" pitchFamily="18" charset="0"/>
                <a:cs typeface="Times New Roman" panose="02020603050405020304" pitchFamily="18" charset="0"/>
              </a:rPr>
              <a:t>DatagramSocket</a:t>
            </a:r>
            <a:r>
              <a:rPr lang="en-US" altLang="zh-CN" sz="1600" b="1" dirty="0" smtClean="0">
                <a:latin typeface="Times New Roman" panose="02020603050405020304" pitchFamily="18" charset="0"/>
                <a:cs typeface="Times New Roman" panose="02020603050405020304" pitchFamily="18" charset="0"/>
              </a:rPr>
              <a:t> mySocket1 = new </a:t>
            </a:r>
            <a:r>
              <a:rPr lang="en-US" altLang="zh-CN" sz="1600" b="1" dirty="0" err="1" smtClean="0">
                <a:latin typeface="Times New Roman" panose="02020603050405020304" pitchFamily="18" charset="0"/>
                <a:cs typeface="Times New Roman" panose="02020603050405020304" pitchFamily="18" charset="0"/>
              </a:rPr>
              <a:t>DatagramSocket</a:t>
            </a:r>
            <a:r>
              <a:rPr lang="en-US" altLang="zh-CN" sz="1600" b="1" dirty="0" smtClean="0">
                <a:latin typeface="Times New Roman" panose="02020603050405020304" pitchFamily="18" charset="0"/>
                <a:cs typeface="Times New Roman" panose="02020603050405020304" pitchFamily="18" charset="0"/>
              </a:rPr>
              <a:t>(5775);</a:t>
            </a:r>
          </a:p>
          <a:p>
            <a:pPr marL="115570" indent="-115570">
              <a:lnSpc>
                <a:spcPct val="85000"/>
              </a:lnSpc>
              <a:spcBef>
                <a:spcPct val="20000"/>
              </a:spcBef>
              <a:buClr>
                <a:srgbClr val="000099"/>
              </a:buClr>
              <a:buSzPct val="65000"/>
            </a:pPr>
            <a:endParaRPr lang="en-US" altLang="zh-CN" dirty="0">
              <a:latin typeface="Courier New" panose="02070309020205020404" pitchFamily="49" charset="0"/>
            </a:endParaRPr>
          </a:p>
        </p:txBody>
      </p:sp>
      <p:sp>
        <p:nvSpPr>
          <p:cNvPr id="65" name="Rectangle 174"/>
          <p:cNvSpPr>
            <a:spLocks noChangeArrowheads="1"/>
          </p:cNvSpPr>
          <p:nvPr/>
        </p:nvSpPr>
        <p:spPr bwMode="auto">
          <a:xfrm>
            <a:off x="196303" y="1693925"/>
            <a:ext cx="2915197" cy="651995"/>
          </a:xfrm>
          <a:prstGeom prst="rect">
            <a:avLst/>
          </a:prstGeom>
          <a:noFill/>
          <a:ln w="9525">
            <a:noFill/>
            <a:miter lim="800000"/>
          </a:ln>
        </p:spPr>
        <p:txBody>
          <a:bodyPr lIns="91074" tIns="45537" rIns="91074" bIns="45537"/>
          <a:lstStyle/>
          <a:p>
            <a:pPr marL="115570" indent="-115570">
              <a:lnSpc>
                <a:spcPct val="85000"/>
              </a:lnSpc>
              <a:spcBef>
                <a:spcPct val="20000"/>
              </a:spcBef>
              <a:buClr>
                <a:srgbClr val="000099"/>
              </a:buClr>
              <a:buSzPct val="65000"/>
            </a:pPr>
            <a:r>
              <a:rPr lang="en-US" altLang="zh-CN" sz="1600" b="1" dirty="0" err="1">
                <a:latin typeface="Times New Roman" panose="02020603050405020304" pitchFamily="18" charset="0"/>
                <a:cs typeface="Times New Roman" panose="02020603050405020304" pitchFamily="18" charset="0"/>
              </a:rPr>
              <a:t>DatagramSocket</a:t>
            </a:r>
            <a:r>
              <a:rPr lang="en-US" altLang="zh-CN" sz="1600" b="1" dirty="0">
                <a:latin typeface="Times New Roman" panose="02020603050405020304" pitchFamily="18" charset="0"/>
                <a:cs typeface="Times New Roman" panose="02020603050405020304" pitchFamily="18" charset="0"/>
              </a:rPr>
              <a:t> mySocket2 = new </a:t>
            </a:r>
            <a:r>
              <a:rPr lang="en-US" altLang="zh-CN" sz="1600" b="1" dirty="0" err="1" smtClean="0">
                <a:latin typeface="Times New Roman" panose="02020603050405020304" pitchFamily="18" charset="0"/>
                <a:cs typeface="Times New Roman" panose="02020603050405020304" pitchFamily="18" charset="0"/>
              </a:rPr>
              <a:t>DatagramSocket</a:t>
            </a:r>
            <a:r>
              <a:rPr lang="en-US" altLang="zh-CN" sz="1600" b="1" dirty="0" smtClean="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(9157);</a:t>
            </a:r>
          </a:p>
          <a:p>
            <a:pPr marL="115570" indent="-115570">
              <a:lnSpc>
                <a:spcPct val="85000"/>
              </a:lnSpc>
              <a:spcBef>
                <a:spcPct val="20000"/>
              </a:spcBef>
              <a:buClr>
                <a:srgbClr val="000099"/>
              </a:buClr>
              <a:buSzPct val="65000"/>
            </a:pPr>
            <a:endParaRPr lang="en-US" altLang="zh-CN" sz="2000" dirty="0">
              <a:latin typeface="Courier New" panose="02070309020205020404" pitchFamily="49" charset="0"/>
            </a:endParaRPr>
          </a:p>
        </p:txBody>
      </p:sp>
      <p:sp>
        <p:nvSpPr>
          <p:cNvPr id="66" name="Line 177"/>
          <p:cNvSpPr>
            <a:spLocks noChangeShapeType="1"/>
          </p:cNvSpPr>
          <p:nvPr/>
        </p:nvSpPr>
        <p:spPr bwMode="auto">
          <a:xfrm>
            <a:off x="1408950" y="3487306"/>
            <a:ext cx="0" cy="2164371"/>
          </a:xfrm>
          <a:prstGeom prst="line">
            <a:avLst/>
          </a:prstGeom>
          <a:noFill/>
          <a:ln w="19050">
            <a:solidFill>
              <a:srgbClr val="CC0000"/>
            </a:solidFill>
            <a:round/>
            <a:tailEnd type="triangle" w="med" len="med"/>
          </a:ln>
        </p:spPr>
        <p:txBody>
          <a:bodyPr wrap="none" lIns="91074" tIns="45537" rIns="91074" bIns="45537"/>
          <a:lstStyle/>
          <a:p>
            <a:endParaRPr lang="zh-CN" altLang="en-US"/>
          </a:p>
        </p:txBody>
      </p:sp>
      <p:sp>
        <p:nvSpPr>
          <p:cNvPr id="67" name="Line 178"/>
          <p:cNvSpPr>
            <a:spLocks noChangeShapeType="1"/>
          </p:cNvSpPr>
          <p:nvPr/>
        </p:nvSpPr>
        <p:spPr bwMode="auto">
          <a:xfrm>
            <a:off x="4331335" y="3247347"/>
            <a:ext cx="12665" cy="2394858"/>
          </a:xfrm>
          <a:prstGeom prst="line">
            <a:avLst/>
          </a:prstGeom>
          <a:noFill/>
          <a:ln w="19050">
            <a:solidFill>
              <a:srgbClr val="CC0000"/>
            </a:solidFill>
            <a:round/>
            <a:headEnd type="triangle" w="med" len="med"/>
          </a:ln>
        </p:spPr>
        <p:txBody>
          <a:bodyPr wrap="none" lIns="91074" tIns="45537" rIns="91074" bIns="45537"/>
          <a:lstStyle/>
          <a:p>
            <a:endParaRPr lang="zh-CN" altLang="en-US"/>
          </a:p>
        </p:txBody>
      </p:sp>
      <p:sp>
        <p:nvSpPr>
          <p:cNvPr id="68" name="Line 180"/>
          <p:cNvSpPr>
            <a:spLocks noChangeShapeType="1"/>
          </p:cNvSpPr>
          <p:nvPr/>
        </p:nvSpPr>
        <p:spPr bwMode="auto">
          <a:xfrm>
            <a:off x="1408951" y="5634311"/>
            <a:ext cx="2928717" cy="0"/>
          </a:xfrm>
          <a:prstGeom prst="line">
            <a:avLst/>
          </a:prstGeom>
          <a:noFill/>
          <a:ln w="19050">
            <a:solidFill>
              <a:srgbClr val="CC0000"/>
            </a:solidFill>
            <a:round/>
            <a:tailEnd type="triangle" w="med" len="med"/>
          </a:ln>
        </p:spPr>
        <p:txBody>
          <a:bodyPr wrap="none" lIns="91074" tIns="45537" rIns="91074" bIns="45537"/>
          <a:lstStyle/>
          <a:p>
            <a:endParaRPr lang="zh-CN" altLang="en-US"/>
          </a:p>
        </p:txBody>
      </p:sp>
      <p:sp>
        <p:nvSpPr>
          <p:cNvPr id="69" name="Line 181"/>
          <p:cNvSpPr>
            <a:spLocks noChangeShapeType="1"/>
          </p:cNvSpPr>
          <p:nvPr/>
        </p:nvSpPr>
        <p:spPr bwMode="auto">
          <a:xfrm>
            <a:off x="4207854" y="3259976"/>
            <a:ext cx="0" cy="2233832"/>
          </a:xfrm>
          <a:prstGeom prst="line">
            <a:avLst/>
          </a:prstGeom>
          <a:noFill/>
          <a:ln w="19050">
            <a:solidFill>
              <a:srgbClr val="CC0000"/>
            </a:solidFill>
            <a:round/>
            <a:tailEnd type="triangle" w="med" len="med"/>
          </a:ln>
        </p:spPr>
        <p:txBody>
          <a:bodyPr wrap="none" lIns="91074" tIns="45537" rIns="91074" bIns="45537"/>
          <a:lstStyle/>
          <a:p>
            <a:endParaRPr lang="zh-CN" altLang="en-US"/>
          </a:p>
        </p:txBody>
      </p:sp>
      <p:sp>
        <p:nvSpPr>
          <p:cNvPr id="70" name="Line 182"/>
          <p:cNvSpPr>
            <a:spLocks noChangeShapeType="1"/>
          </p:cNvSpPr>
          <p:nvPr/>
        </p:nvSpPr>
        <p:spPr bwMode="auto">
          <a:xfrm>
            <a:off x="1516601" y="5476443"/>
            <a:ext cx="2732414" cy="0"/>
          </a:xfrm>
          <a:prstGeom prst="line">
            <a:avLst/>
          </a:prstGeom>
          <a:noFill/>
          <a:ln w="19050">
            <a:solidFill>
              <a:srgbClr val="CC0000"/>
            </a:solidFill>
            <a:round/>
            <a:headEnd type="triangle" w="med" len="med"/>
          </a:ln>
        </p:spPr>
        <p:txBody>
          <a:bodyPr wrap="none" lIns="91074" tIns="45537" rIns="91074" bIns="45537"/>
          <a:lstStyle/>
          <a:p>
            <a:endParaRPr lang="zh-CN" altLang="en-US"/>
          </a:p>
        </p:txBody>
      </p:sp>
      <p:sp>
        <p:nvSpPr>
          <p:cNvPr id="71" name="Line 183"/>
          <p:cNvSpPr>
            <a:spLocks noChangeShapeType="1"/>
          </p:cNvSpPr>
          <p:nvPr/>
        </p:nvSpPr>
        <p:spPr bwMode="auto">
          <a:xfrm>
            <a:off x="1510268" y="3474677"/>
            <a:ext cx="12665" cy="2006502"/>
          </a:xfrm>
          <a:prstGeom prst="line">
            <a:avLst/>
          </a:prstGeom>
          <a:noFill/>
          <a:ln w="19050">
            <a:solidFill>
              <a:srgbClr val="CC0000"/>
            </a:solidFill>
            <a:round/>
            <a:headEnd type="triangle" w="med" len="med"/>
          </a:ln>
        </p:spPr>
        <p:txBody>
          <a:bodyPr wrap="none" lIns="91074" tIns="45537" rIns="91074" bIns="45537"/>
          <a:lstStyle/>
          <a:p>
            <a:endParaRPr lang="zh-CN" altLang="en-US"/>
          </a:p>
        </p:txBody>
      </p:sp>
      <p:sp>
        <p:nvSpPr>
          <p:cNvPr id="72" name="Line 184"/>
          <p:cNvSpPr>
            <a:spLocks noChangeShapeType="1"/>
          </p:cNvSpPr>
          <p:nvPr/>
        </p:nvSpPr>
        <p:spPr bwMode="auto">
          <a:xfrm>
            <a:off x="7402530" y="3525194"/>
            <a:ext cx="0" cy="2164371"/>
          </a:xfrm>
          <a:prstGeom prst="line">
            <a:avLst/>
          </a:prstGeom>
          <a:noFill/>
          <a:ln w="19050">
            <a:solidFill>
              <a:srgbClr val="CC0000"/>
            </a:solidFill>
            <a:round/>
            <a:tailEnd type="triangle" w="med" len="med"/>
          </a:ln>
        </p:spPr>
        <p:txBody>
          <a:bodyPr wrap="none" lIns="91074" tIns="45537" rIns="91074" bIns="45537"/>
          <a:lstStyle/>
          <a:p>
            <a:endParaRPr lang="zh-CN" altLang="en-US"/>
          </a:p>
        </p:txBody>
      </p:sp>
      <p:sp>
        <p:nvSpPr>
          <p:cNvPr id="73" name="Line 185"/>
          <p:cNvSpPr>
            <a:spLocks noChangeShapeType="1"/>
          </p:cNvSpPr>
          <p:nvPr/>
        </p:nvSpPr>
        <p:spPr bwMode="auto">
          <a:xfrm>
            <a:off x="7285381" y="3493621"/>
            <a:ext cx="12665" cy="2006502"/>
          </a:xfrm>
          <a:prstGeom prst="line">
            <a:avLst/>
          </a:prstGeom>
          <a:noFill/>
          <a:ln w="19050">
            <a:solidFill>
              <a:srgbClr val="CC0000"/>
            </a:solidFill>
            <a:round/>
            <a:headEnd type="triangle" w="med" len="med"/>
          </a:ln>
        </p:spPr>
        <p:txBody>
          <a:bodyPr wrap="none" lIns="91074" tIns="45537" rIns="91074" bIns="45537"/>
          <a:lstStyle/>
          <a:p>
            <a:endParaRPr lang="zh-CN" altLang="en-US"/>
          </a:p>
        </p:txBody>
      </p:sp>
      <p:sp>
        <p:nvSpPr>
          <p:cNvPr id="74" name="Line 186"/>
          <p:cNvSpPr>
            <a:spLocks noChangeShapeType="1"/>
          </p:cNvSpPr>
          <p:nvPr/>
        </p:nvSpPr>
        <p:spPr bwMode="auto">
          <a:xfrm>
            <a:off x="4483100" y="3266291"/>
            <a:ext cx="12665" cy="2394858"/>
          </a:xfrm>
          <a:prstGeom prst="line">
            <a:avLst/>
          </a:prstGeom>
          <a:noFill/>
          <a:ln w="19050">
            <a:solidFill>
              <a:srgbClr val="CC0000"/>
            </a:solidFill>
            <a:round/>
            <a:headEnd type="triangle" w="med" len="med"/>
          </a:ln>
        </p:spPr>
        <p:txBody>
          <a:bodyPr wrap="none" lIns="91074" tIns="45537" rIns="91074" bIns="45537"/>
          <a:lstStyle/>
          <a:p>
            <a:endParaRPr lang="zh-CN" altLang="en-US"/>
          </a:p>
        </p:txBody>
      </p:sp>
      <p:sp>
        <p:nvSpPr>
          <p:cNvPr id="75" name="Line 187"/>
          <p:cNvSpPr>
            <a:spLocks noChangeShapeType="1"/>
          </p:cNvSpPr>
          <p:nvPr/>
        </p:nvSpPr>
        <p:spPr bwMode="auto">
          <a:xfrm>
            <a:off x="4635500" y="3278920"/>
            <a:ext cx="0" cy="2233832"/>
          </a:xfrm>
          <a:prstGeom prst="line">
            <a:avLst/>
          </a:prstGeom>
          <a:noFill/>
          <a:ln w="19050">
            <a:solidFill>
              <a:srgbClr val="CC0000"/>
            </a:solidFill>
            <a:round/>
            <a:tailEnd type="triangle" w="med" len="med"/>
          </a:ln>
        </p:spPr>
        <p:txBody>
          <a:bodyPr wrap="none" lIns="91074" tIns="45537" rIns="91074" bIns="45537"/>
          <a:lstStyle/>
          <a:p>
            <a:endParaRPr lang="zh-CN" altLang="en-US"/>
          </a:p>
        </p:txBody>
      </p:sp>
      <p:sp>
        <p:nvSpPr>
          <p:cNvPr id="76" name="Line 188"/>
          <p:cNvSpPr>
            <a:spLocks noChangeShapeType="1"/>
          </p:cNvSpPr>
          <p:nvPr/>
        </p:nvSpPr>
        <p:spPr bwMode="auto">
          <a:xfrm>
            <a:off x="4495977" y="5653256"/>
            <a:ext cx="2928717" cy="0"/>
          </a:xfrm>
          <a:prstGeom prst="line">
            <a:avLst/>
          </a:prstGeom>
          <a:noFill/>
          <a:ln w="19050">
            <a:solidFill>
              <a:srgbClr val="CC0000"/>
            </a:solidFill>
            <a:round/>
            <a:headEnd type="triangle" w="med" len="med"/>
          </a:ln>
        </p:spPr>
        <p:txBody>
          <a:bodyPr wrap="none" lIns="91074" tIns="45537" rIns="91074" bIns="45537"/>
          <a:lstStyle/>
          <a:p>
            <a:endParaRPr lang="zh-CN" altLang="en-US"/>
          </a:p>
        </p:txBody>
      </p:sp>
      <p:sp>
        <p:nvSpPr>
          <p:cNvPr id="77" name="Line 189"/>
          <p:cNvSpPr>
            <a:spLocks noChangeShapeType="1"/>
          </p:cNvSpPr>
          <p:nvPr/>
        </p:nvSpPr>
        <p:spPr bwMode="auto">
          <a:xfrm>
            <a:off x="4581464" y="5485915"/>
            <a:ext cx="2732414" cy="0"/>
          </a:xfrm>
          <a:prstGeom prst="line">
            <a:avLst/>
          </a:prstGeom>
          <a:noFill/>
          <a:ln w="19050">
            <a:solidFill>
              <a:srgbClr val="CC0000"/>
            </a:solidFill>
            <a:round/>
            <a:tailEnd type="triangle" w="med" len="med"/>
          </a:ln>
        </p:spPr>
        <p:txBody>
          <a:bodyPr wrap="none" lIns="91074" tIns="45537" rIns="91074" bIns="45537"/>
          <a:lstStyle/>
          <a:p>
            <a:endParaRPr lang="zh-CN" altLang="en-US"/>
          </a:p>
        </p:txBody>
      </p:sp>
      <p:grpSp>
        <p:nvGrpSpPr>
          <p:cNvPr id="78" name="Group 196"/>
          <p:cNvGrpSpPr/>
          <p:nvPr/>
        </p:nvGrpSpPr>
        <p:grpSpPr bwMode="auto">
          <a:xfrm>
            <a:off x="1225311" y="5733770"/>
            <a:ext cx="1541930" cy="655153"/>
            <a:chOff x="1380" y="3697"/>
            <a:chExt cx="974" cy="415"/>
          </a:xfrm>
        </p:grpSpPr>
        <p:sp>
          <p:nvSpPr>
            <p:cNvPr id="79"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80" name="Line 194"/>
            <p:cNvSpPr>
              <a:spLocks noChangeShapeType="1"/>
            </p:cNvSpPr>
            <p:nvPr/>
          </p:nvSpPr>
          <p:spPr bwMode="auto">
            <a:xfrm flipV="1">
              <a:off x="2179" y="3770"/>
              <a:ext cx="175" cy="0"/>
            </a:xfrm>
            <a:prstGeom prst="line">
              <a:avLst/>
            </a:prstGeom>
            <a:noFill/>
            <a:ln w="38100">
              <a:solidFill>
                <a:srgbClr val="CC0000"/>
              </a:solidFill>
              <a:round/>
              <a:tailEnd type="triangle" w="med" len="med"/>
            </a:ln>
          </p:spPr>
          <p:txBody>
            <a:bodyPr wrap="none"/>
            <a:lstStyle/>
            <a:p>
              <a:endParaRPr lang="zh-CN" altLang="en-US"/>
            </a:p>
          </p:txBody>
        </p:sp>
        <p:sp>
          <p:nvSpPr>
            <p:cNvPr id="81" name="Text Box 195"/>
            <p:cNvSpPr txBox="1">
              <a:spLocks noChangeArrowheads="1"/>
            </p:cNvSpPr>
            <p:nvPr/>
          </p:nvSpPr>
          <p:spPr bwMode="auto">
            <a:xfrm>
              <a:off x="1380" y="3822"/>
              <a:ext cx="932" cy="290"/>
            </a:xfrm>
            <a:prstGeom prst="rect">
              <a:avLst/>
            </a:prstGeom>
            <a:noFill/>
            <a:ln w="9525">
              <a:noFill/>
              <a:miter lim="800000"/>
            </a:ln>
          </p:spPr>
          <p:txBody>
            <a:bodyPr wrap="none">
              <a:spAutoFit/>
            </a:bodyPr>
            <a:lstStyle/>
            <a:p>
              <a:pPr algn="r">
                <a:lnSpc>
                  <a:spcPct val="85000"/>
                </a:lnSpc>
              </a:pPr>
              <a:r>
                <a:rPr lang="en-US" altLang="zh-CN" sz="1400" dirty="0"/>
                <a:t>source port: 9157</a:t>
              </a:r>
            </a:p>
            <a:p>
              <a:pPr algn="r">
                <a:lnSpc>
                  <a:spcPct val="85000"/>
                </a:lnSpc>
              </a:pPr>
              <a:r>
                <a:rPr lang="en-US" altLang="zh-CN" sz="1400" dirty="0" err="1"/>
                <a:t>dest</a:t>
              </a:r>
              <a:r>
                <a:rPr lang="en-US" altLang="zh-CN" sz="1400" dirty="0"/>
                <a:t> port: 6428</a:t>
              </a:r>
            </a:p>
          </p:txBody>
        </p:sp>
      </p:grpSp>
      <p:grpSp>
        <p:nvGrpSpPr>
          <p:cNvPr id="82" name="Group 201"/>
          <p:cNvGrpSpPr/>
          <p:nvPr/>
        </p:nvGrpSpPr>
        <p:grpSpPr bwMode="auto">
          <a:xfrm>
            <a:off x="2422128" y="4862339"/>
            <a:ext cx="1589422" cy="655153"/>
            <a:chOff x="2741" y="3750"/>
            <a:chExt cx="1004" cy="415"/>
          </a:xfrm>
        </p:grpSpPr>
        <p:sp>
          <p:nvSpPr>
            <p:cNvPr id="83"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84"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ln>
          </p:spPr>
          <p:txBody>
            <a:bodyPr wrap="none"/>
            <a:lstStyle/>
            <a:p>
              <a:endParaRPr lang="zh-CN" altLang="en-US"/>
            </a:p>
          </p:txBody>
        </p:sp>
        <p:sp>
          <p:nvSpPr>
            <p:cNvPr id="85" name="Text Box 200"/>
            <p:cNvSpPr txBox="1">
              <a:spLocks noChangeArrowheads="1"/>
            </p:cNvSpPr>
            <p:nvPr/>
          </p:nvSpPr>
          <p:spPr bwMode="auto">
            <a:xfrm>
              <a:off x="2813" y="3875"/>
              <a:ext cx="932" cy="290"/>
            </a:xfrm>
            <a:prstGeom prst="rect">
              <a:avLst/>
            </a:prstGeom>
            <a:noFill/>
            <a:ln w="9525">
              <a:noFill/>
              <a:miter lim="800000"/>
            </a:ln>
          </p:spPr>
          <p:txBody>
            <a:bodyPr wrap="none">
              <a:spAutoFit/>
            </a:bodyPr>
            <a:lstStyle/>
            <a:p>
              <a:pPr>
                <a:lnSpc>
                  <a:spcPct val="85000"/>
                </a:lnSpc>
              </a:pPr>
              <a:r>
                <a:rPr lang="en-US" altLang="zh-CN" sz="1400" dirty="0"/>
                <a:t>source port: 6428</a:t>
              </a:r>
            </a:p>
            <a:p>
              <a:pPr>
                <a:lnSpc>
                  <a:spcPct val="85000"/>
                </a:lnSpc>
              </a:pPr>
              <a:r>
                <a:rPr lang="en-US" altLang="zh-CN" sz="1400" dirty="0" err="1"/>
                <a:t>dest</a:t>
              </a:r>
              <a:r>
                <a:rPr lang="en-US" altLang="zh-CN" sz="1400" dirty="0"/>
                <a:t> port: 9157</a:t>
              </a:r>
            </a:p>
          </p:txBody>
        </p:sp>
      </p:grpSp>
      <p:grpSp>
        <p:nvGrpSpPr>
          <p:cNvPr id="86" name="Group 202"/>
          <p:cNvGrpSpPr/>
          <p:nvPr/>
        </p:nvGrpSpPr>
        <p:grpSpPr bwMode="auto">
          <a:xfrm>
            <a:off x="5233697" y="4862339"/>
            <a:ext cx="1541929" cy="655153"/>
            <a:chOff x="1380" y="3697"/>
            <a:chExt cx="974" cy="415"/>
          </a:xfrm>
        </p:grpSpPr>
        <p:sp>
          <p:nvSpPr>
            <p:cNvPr id="87"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88" name="Line 204"/>
            <p:cNvSpPr>
              <a:spLocks noChangeShapeType="1"/>
            </p:cNvSpPr>
            <p:nvPr/>
          </p:nvSpPr>
          <p:spPr bwMode="auto">
            <a:xfrm flipV="1">
              <a:off x="2179" y="3770"/>
              <a:ext cx="175" cy="0"/>
            </a:xfrm>
            <a:prstGeom prst="line">
              <a:avLst/>
            </a:prstGeom>
            <a:noFill/>
            <a:ln w="38100">
              <a:solidFill>
                <a:srgbClr val="CC0000"/>
              </a:solidFill>
              <a:round/>
              <a:tailEnd type="triangle" w="med" len="med"/>
            </a:ln>
          </p:spPr>
          <p:txBody>
            <a:bodyPr wrap="none"/>
            <a:lstStyle/>
            <a:p>
              <a:endParaRPr lang="zh-CN" altLang="en-US"/>
            </a:p>
          </p:txBody>
        </p:sp>
        <p:sp>
          <p:nvSpPr>
            <p:cNvPr id="89" name="Text Box 205"/>
            <p:cNvSpPr txBox="1">
              <a:spLocks noChangeArrowheads="1"/>
            </p:cNvSpPr>
            <p:nvPr/>
          </p:nvSpPr>
          <p:spPr bwMode="auto">
            <a:xfrm>
              <a:off x="1380" y="3822"/>
              <a:ext cx="932" cy="290"/>
            </a:xfrm>
            <a:prstGeom prst="rect">
              <a:avLst/>
            </a:prstGeom>
            <a:noFill/>
            <a:ln w="9525">
              <a:noFill/>
              <a:miter lim="800000"/>
            </a:ln>
          </p:spPr>
          <p:txBody>
            <a:bodyPr wrap="none">
              <a:spAutoFit/>
            </a:bodyPr>
            <a:lstStyle/>
            <a:p>
              <a:pPr algn="r">
                <a:lnSpc>
                  <a:spcPct val="85000"/>
                </a:lnSpc>
              </a:pPr>
              <a:r>
                <a:rPr lang="en-US" altLang="zh-CN" sz="1400" dirty="0"/>
                <a:t>source port: </a:t>
              </a:r>
              <a:r>
                <a:rPr lang="en-US" altLang="zh-CN" sz="1400" dirty="0" smtClean="0"/>
                <a:t>6428</a:t>
              </a:r>
              <a:endParaRPr lang="en-US" altLang="zh-CN" sz="1400" dirty="0"/>
            </a:p>
            <a:p>
              <a:pPr algn="r">
                <a:lnSpc>
                  <a:spcPct val="85000"/>
                </a:lnSpc>
              </a:pPr>
              <a:r>
                <a:rPr lang="en-US" altLang="zh-CN" sz="1400" dirty="0" err="1"/>
                <a:t>dest</a:t>
              </a:r>
              <a:r>
                <a:rPr lang="en-US" altLang="zh-CN" sz="1400" dirty="0"/>
                <a:t> port: </a:t>
              </a:r>
              <a:r>
                <a:rPr lang="en-US" altLang="zh-CN" sz="1400" dirty="0" smtClean="0"/>
                <a:t>5775</a:t>
              </a:r>
              <a:endParaRPr lang="en-US" altLang="zh-CN" sz="1400" dirty="0"/>
            </a:p>
          </p:txBody>
        </p:sp>
      </p:grpSp>
      <p:grpSp>
        <p:nvGrpSpPr>
          <p:cNvPr id="90" name="Group 206"/>
          <p:cNvGrpSpPr/>
          <p:nvPr/>
        </p:nvGrpSpPr>
        <p:grpSpPr bwMode="auto">
          <a:xfrm>
            <a:off x="4681198" y="5711669"/>
            <a:ext cx="1589421" cy="655153"/>
            <a:chOff x="2741" y="3750"/>
            <a:chExt cx="1004" cy="415"/>
          </a:xfrm>
        </p:grpSpPr>
        <p:sp>
          <p:nvSpPr>
            <p:cNvPr id="91"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92"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ln>
          </p:spPr>
          <p:txBody>
            <a:bodyPr wrap="none"/>
            <a:lstStyle/>
            <a:p>
              <a:endParaRPr lang="zh-CN" altLang="en-US"/>
            </a:p>
          </p:txBody>
        </p:sp>
        <p:sp>
          <p:nvSpPr>
            <p:cNvPr id="93" name="Text Box 209"/>
            <p:cNvSpPr txBox="1">
              <a:spLocks noChangeArrowheads="1"/>
            </p:cNvSpPr>
            <p:nvPr/>
          </p:nvSpPr>
          <p:spPr bwMode="auto">
            <a:xfrm>
              <a:off x="2813" y="3875"/>
              <a:ext cx="932" cy="290"/>
            </a:xfrm>
            <a:prstGeom prst="rect">
              <a:avLst/>
            </a:prstGeom>
            <a:noFill/>
            <a:ln w="9525">
              <a:noFill/>
              <a:miter lim="800000"/>
            </a:ln>
          </p:spPr>
          <p:txBody>
            <a:bodyPr wrap="none">
              <a:spAutoFit/>
            </a:bodyPr>
            <a:lstStyle/>
            <a:p>
              <a:pPr>
                <a:lnSpc>
                  <a:spcPct val="85000"/>
                </a:lnSpc>
              </a:pPr>
              <a:r>
                <a:rPr lang="en-US" altLang="zh-CN" sz="1400" dirty="0"/>
                <a:t>source port: </a:t>
              </a:r>
              <a:r>
                <a:rPr lang="en-US" altLang="zh-CN" sz="1400" dirty="0" smtClean="0"/>
                <a:t>5775</a:t>
              </a:r>
              <a:endParaRPr lang="en-US" altLang="zh-CN" sz="1400" dirty="0"/>
            </a:p>
            <a:p>
              <a:pPr>
                <a:lnSpc>
                  <a:spcPct val="85000"/>
                </a:lnSpc>
              </a:pPr>
              <a:r>
                <a:rPr lang="en-US" altLang="zh-CN" sz="1400" dirty="0" err="1"/>
                <a:t>dest</a:t>
              </a:r>
              <a:r>
                <a:rPr lang="en-US" altLang="zh-CN" sz="1400" dirty="0"/>
                <a:t> port: </a:t>
              </a:r>
              <a:r>
                <a:rPr lang="en-US" altLang="zh-CN" sz="1400" dirty="0" smtClean="0"/>
                <a:t>6428</a:t>
              </a:r>
              <a:endParaRPr lang="en-US" altLang="zh-CN" sz="1400" dirty="0"/>
            </a:p>
          </p:txBody>
        </p:sp>
      </p:grpSp>
      <p:grpSp>
        <p:nvGrpSpPr>
          <p:cNvPr id="94" name="Group 214"/>
          <p:cNvGrpSpPr/>
          <p:nvPr/>
        </p:nvGrpSpPr>
        <p:grpSpPr bwMode="auto">
          <a:xfrm>
            <a:off x="0" y="4357159"/>
            <a:ext cx="709224" cy="666203"/>
            <a:chOff x="-44" y="1473"/>
            <a:chExt cx="981" cy="1105"/>
          </a:xfrm>
        </p:grpSpPr>
        <p:pic>
          <p:nvPicPr>
            <p:cNvPr id="95" name="Picture 215" descr="desktop_computer_stylized_medium"/>
            <p:cNvPicPr>
              <a:picLocks noChangeAspect="1" noChangeArrowheads="1"/>
            </p:cNvPicPr>
            <p:nvPr/>
          </p:nvPicPr>
          <p:blipFill>
            <a:blip r:embed="rId5" cstate="print"/>
            <a:srcRect/>
            <a:stretch>
              <a:fillRect/>
            </a:stretch>
          </p:blipFill>
          <p:spPr bwMode="auto">
            <a:xfrm flipH="1">
              <a:off x="-44" y="1473"/>
              <a:ext cx="981" cy="1105"/>
            </a:xfrm>
            <a:prstGeom prst="rect">
              <a:avLst/>
            </a:prstGeom>
            <a:noFill/>
            <a:ln w="9525">
              <a:noFill/>
              <a:miter lim="800000"/>
              <a:headEnd/>
              <a:tailEnd/>
            </a:ln>
          </p:spPr>
        </p:pic>
        <p:sp>
          <p:nvSpPr>
            <p:cNvPr id="96" name="Freeform 21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ln>
            <a:effectLst/>
          </p:spPr>
          <p:txBody>
            <a:bodyPr wrap="none"/>
            <a:lstStyle/>
            <a:p>
              <a:endParaRPr lang="zh-CN" altLang="en-US"/>
            </a:p>
          </p:txBody>
        </p:sp>
      </p:grpSp>
      <p:grpSp>
        <p:nvGrpSpPr>
          <p:cNvPr id="97" name="Group 217"/>
          <p:cNvGrpSpPr/>
          <p:nvPr/>
        </p:nvGrpSpPr>
        <p:grpSpPr bwMode="auto">
          <a:xfrm flipH="1">
            <a:off x="8246318" y="4480296"/>
            <a:ext cx="709224" cy="666203"/>
            <a:chOff x="-44" y="1473"/>
            <a:chExt cx="981" cy="1105"/>
          </a:xfrm>
        </p:grpSpPr>
        <p:pic>
          <p:nvPicPr>
            <p:cNvPr id="98" name="Picture 218" descr="desktop_computer_stylized_medium"/>
            <p:cNvPicPr>
              <a:picLocks noChangeAspect="1" noChangeArrowheads="1"/>
            </p:cNvPicPr>
            <p:nvPr/>
          </p:nvPicPr>
          <p:blipFill>
            <a:blip r:embed="rId5" cstate="print"/>
            <a:srcRect/>
            <a:stretch>
              <a:fillRect/>
            </a:stretch>
          </p:blipFill>
          <p:spPr bwMode="auto">
            <a:xfrm flipH="1">
              <a:off x="-44" y="1473"/>
              <a:ext cx="981" cy="1105"/>
            </a:xfrm>
            <a:prstGeom prst="rect">
              <a:avLst/>
            </a:prstGeom>
            <a:noFill/>
            <a:ln w="9525">
              <a:noFill/>
              <a:miter lim="800000"/>
              <a:headEnd/>
              <a:tailEnd/>
            </a:ln>
          </p:spPr>
        </p:pic>
        <p:sp>
          <p:nvSpPr>
            <p:cNvPr id="99" name="Freeform 219"/>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ln>
            <a:effectLst/>
          </p:spPr>
          <p:txBody>
            <a:bodyPr wrap="none"/>
            <a:lstStyle/>
            <a:p>
              <a:endParaRPr lang="zh-CN" altLang="en-US"/>
            </a:p>
          </p:txBody>
        </p:sp>
      </p:grpSp>
      <p:grpSp>
        <p:nvGrpSpPr>
          <p:cNvPr id="100" name="Group 220"/>
          <p:cNvGrpSpPr/>
          <p:nvPr/>
        </p:nvGrpSpPr>
        <p:grpSpPr bwMode="auto">
          <a:xfrm>
            <a:off x="3210922" y="3775816"/>
            <a:ext cx="357778" cy="700934"/>
            <a:chOff x="4140" y="429"/>
            <a:chExt cx="1425" cy="2396"/>
          </a:xfrm>
        </p:grpSpPr>
        <p:sp>
          <p:nvSpPr>
            <p:cNvPr id="101" name="Freeform 221"/>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a:effectLst/>
          </p:spPr>
          <p:txBody>
            <a:bodyPr/>
            <a:lstStyle/>
            <a:p>
              <a:endParaRPr lang="zh-CN" altLang="en-US"/>
            </a:p>
          </p:txBody>
        </p:sp>
        <p:sp>
          <p:nvSpPr>
            <p:cNvPr id="102"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w="9525">
              <a:noFill/>
              <a:miter lim="800000"/>
            </a:ln>
          </p:spPr>
          <p:txBody>
            <a:bodyPr wrap="none" anchor="ctr"/>
            <a:lstStyle/>
            <a:p>
              <a:pPr algn="ctr"/>
              <a:endParaRPr lang="en-US" altLang="zh-CN"/>
            </a:p>
          </p:txBody>
        </p:sp>
        <p:sp>
          <p:nvSpPr>
            <p:cNvPr id="103" name="Freeform 223"/>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a:effectLst/>
          </p:spPr>
          <p:txBody>
            <a:bodyPr/>
            <a:lstStyle/>
            <a:p>
              <a:endParaRPr lang="zh-CN" altLang="en-US"/>
            </a:p>
          </p:txBody>
        </p:sp>
        <p:sp>
          <p:nvSpPr>
            <p:cNvPr id="104" name="Freeform 224"/>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105"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06" name="Group 226"/>
            <p:cNvGrpSpPr/>
            <p:nvPr/>
          </p:nvGrpSpPr>
          <p:grpSpPr bwMode="auto">
            <a:xfrm>
              <a:off x="4749" y="668"/>
              <a:ext cx="581" cy="145"/>
              <a:chOff x="614" y="2568"/>
              <a:chExt cx="725" cy="139"/>
            </a:xfrm>
          </p:grpSpPr>
          <p:sp>
            <p:nvSpPr>
              <p:cNvPr id="131" name="AutoShape 227"/>
              <p:cNvSpPr>
                <a:spLocks noChangeArrowheads="1"/>
              </p:cNvSpPr>
              <p:nvPr/>
            </p:nvSpPr>
            <p:spPr bwMode="auto">
              <a:xfrm>
                <a:off x="617" y="2567"/>
                <a:ext cx="724" cy="140"/>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32"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07"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08" name="Group 230"/>
            <p:cNvGrpSpPr/>
            <p:nvPr/>
          </p:nvGrpSpPr>
          <p:grpSpPr bwMode="auto">
            <a:xfrm>
              <a:off x="4747" y="994"/>
              <a:ext cx="581" cy="134"/>
              <a:chOff x="614" y="2568"/>
              <a:chExt cx="725" cy="139"/>
            </a:xfrm>
          </p:grpSpPr>
          <p:sp>
            <p:nvSpPr>
              <p:cNvPr id="129" name="AutoShape 231"/>
              <p:cNvSpPr>
                <a:spLocks noChangeArrowheads="1"/>
              </p:cNvSpPr>
              <p:nvPr/>
            </p:nvSpPr>
            <p:spPr bwMode="auto">
              <a:xfrm>
                <a:off x="612" y="2570"/>
                <a:ext cx="724" cy="146"/>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30"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09"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sp>
          <p:nvSpPr>
            <p:cNvPr id="110"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11" name="Group 235"/>
            <p:cNvGrpSpPr/>
            <p:nvPr/>
          </p:nvGrpSpPr>
          <p:grpSpPr bwMode="auto">
            <a:xfrm>
              <a:off x="4735" y="1627"/>
              <a:ext cx="582" cy="151"/>
              <a:chOff x="614" y="2568"/>
              <a:chExt cx="725" cy="139"/>
            </a:xfrm>
          </p:grpSpPr>
          <p:sp>
            <p:nvSpPr>
              <p:cNvPr id="127" name="AutoShape 236"/>
              <p:cNvSpPr>
                <a:spLocks noChangeArrowheads="1"/>
              </p:cNvSpPr>
              <p:nvPr/>
            </p:nvSpPr>
            <p:spPr bwMode="auto">
              <a:xfrm>
                <a:off x="611" y="2568"/>
                <a:ext cx="730" cy="139"/>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28"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12" name="Freeform 238"/>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grpSp>
          <p:nvGrpSpPr>
            <p:cNvPr id="113" name="Group 239"/>
            <p:cNvGrpSpPr/>
            <p:nvPr/>
          </p:nvGrpSpPr>
          <p:grpSpPr bwMode="auto">
            <a:xfrm>
              <a:off x="4739" y="1327"/>
              <a:ext cx="582" cy="139"/>
              <a:chOff x="614" y="2568"/>
              <a:chExt cx="725" cy="139"/>
            </a:xfrm>
          </p:grpSpPr>
          <p:sp>
            <p:nvSpPr>
              <p:cNvPr id="125" name="AutoShape 240"/>
              <p:cNvSpPr>
                <a:spLocks noChangeArrowheads="1"/>
              </p:cNvSpPr>
              <p:nvPr/>
            </p:nvSpPr>
            <p:spPr bwMode="auto">
              <a:xfrm>
                <a:off x="614" y="2566"/>
                <a:ext cx="723" cy="140"/>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26"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14"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pPr algn="ctr"/>
              <a:endParaRPr lang="en-US" altLang="zh-CN"/>
            </a:p>
          </p:txBody>
        </p:sp>
        <p:sp>
          <p:nvSpPr>
            <p:cNvPr id="115" name="Freeform 243"/>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116" name="Freeform 244"/>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117" name="Oval 245"/>
            <p:cNvSpPr>
              <a:spLocks noChangeArrowheads="1"/>
            </p:cNvSpPr>
            <p:nvPr/>
          </p:nvSpPr>
          <p:spPr bwMode="auto">
            <a:xfrm>
              <a:off x="5515" y="2609"/>
              <a:ext cx="50" cy="97"/>
            </a:xfrm>
            <a:prstGeom prst="ellipse">
              <a:avLst/>
            </a:prstGeom>
            <a:solidFill>
              <a:srgbClr val="333333"/>
            </a:solidFill>
            <a:ln w="9525">
              <a:noFill/>
              <a:round/>
            </a:ln>
          </p:spPr>
          <p:txBody>
            <a:bodyPr wrap="none" anchor="ctr"/>
            <a:lstStyle/>
            <a:p>
              <a:pPr algn="ctr"/>
              <a:endParaRPr lang="en-US" altLang="zh-CN"/>
            </a:p>
          </p:txBody>
        </p:sp>
        <p:sp>
          <p:nvSpPr>
            <p:cNvPr id="118" name="Freeform 246"/>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w="9525">
              <a:noFill/>
              <a:round/>
            </a:ln>
            <a:effectLst/>
          </p:spPr>
          <p:txBody>
            <a:bodyPr/>
            <a:lstStyle/>
            <a:p>
              <a:endParaRPr lang="zh-CN" altLang="en-US"/>
            </a:p>
          </p:txBody>
        </p:sp>
        <p:sp>
          <p:nvSpPr>
            <p:cNvPr id="119"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p>
              <a:pPr algn="ctr"/>
              <a:endParaRPr lang="en-US" altLang="zh-CN"/>
            </a:p>
          </p:txBody>
        </p:sp>
        <p:sp>
          <p:nvSpPr>
            <p:cNvPr id="120"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pPr algn="ctr"/>
              <a:endParaRPr lang="en-US" altLang="zh-CN"/>
            </a:p>
          </p:txBody>
        </p:sp>
        <p:sp>
          <p:nvSpPr>
            <p:cNvPr id="121" name="Oval 249"/>
            <p:cNvSpPr>
              <a:spLocks noChangeArrowheads="1"/>
            </p:cNvSpPr>
            <p:nvPr/>
          </p:nvSpPr>
          <p:spPr bwMode="auto">
            <a:xfrm>
              <a:off x="4310" y="2382"/>
              <a:ext cx="158" cy="146"/>
            </a:xfrm>
            <a:prstGeom prst="ellipse">
              <a:avLst/>
            </a:prstGeom>
            <a:solidFill>
              <a:srgbClr val="33CC33"/>
            </a:solidFill>
            <a:ln w="9525">
              <a:noFill/>
              <a:round/>
            </a:ln>
          </p:spPr>
          <p:txBody>
            <a:bodyPr wrap="none" anchor="ctr"/>
            <a:lstStyle/>
            <a:p>
              <a:pPr algn="ctr"/>
              <a:endParaRPr lang="en-US" altLang="zh-CN"/>
            </a:p>
          </p:txBody>
        </p:sp>
        <p:sp>
          <p:nvSpPr>
            <p:cNvPr id="122" name="Oval 250"/>
            <p:cNvSpPr>
              <a:spLocks noChangeArrowheads="1"/>
            </p:cNvSpPr>
            <p:nvPr/>
          </p:nvSpPr>
          <p:spPr bwMode="auto">
            <a:xfrm>
              <a:off x="4487" y="2382"/>
              <a:ext cx="158" cy="146"/>
            </a:xfrm>
            <a:prstGeom prst="ellipse">
              <a:avLst/>
            </a:prstGeom>
            <a:solidFill>
              <a:srgbClr val="FF0000"/>
            </a:solidFill>
            <a:ln w="9525">
              <a:noFill/>
              <a:round/>
            </a:ln>
          </p:spPr>
          <p:txBody>
            <a:bodyPr wrap="none" anchor="ctr"/>
            <a:lstStyle/>
            <a:p>
              <a:pPr algn="ctr" eaLnBrk="1" hangingPunct="1"/>
              <a:endParaRPr lang="en-US" altLang="zh-CN" dirty="0">
                <a:solidFill>
                  <a:srgbClr val="FF0000"/>
                </a:solidFill>
                <a:latin typeface="Arial" panose="020B0604020202020204" pitchFamily="34" charset="0"/>
                <a:cs typeface="Arial" panose="020B0604020202020204" pitchFamily="34" charset="0"/>
              </a:endParaRPr>
            </a:p>
          </p:txBody>
        </p:sp>
        <p:sp>
          <p:nvSpPr>
            <p:cNvPr id="123" name="Oval 251"/>
            <p:cNvSpPr>
              <a:spLocks noChangeArrowheads="1"/>
            </p:cNvSpPr>
            <p:nvPr/>
          </p:nvSpPr>
          <p:spPr bwMode="auto">
            <a:xfrm>
              <a:off x="4663" y="2382"/>
              <a:ext cx="158" cy="140"/>
            </a:xfrm>
            <a:prstGeom prst="ellipse">
              <a:avLst/>
            </a:prstGeom>
            <a:solidFill>
              <a:srgbClr val="33CC33"/>
            </a:solidFill>
            <a:ln w="9525">
              <a:noFill/>
              <a:round/>
            </a:ln>
          </p:spPr>
          <p:txBody>
            <a:bodyPr wrap="none" anchor="ctr"/>
            <a:lstStyle/>
            <a:p>
              <a:pPr algn="ctr"/>
              <a:endParaRPr lang="en-US" altLang="zh-CN"/>
            </a:p>
          </p:txBody>
        </p:sp>
        <p:sp>
          <p:nvSpPr>
            <p:cNvPr id="124"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ln>
          </p:spPr>
          <p:txBody>
            <a:bodyPr wrap="none" anchor="ctr"/>
            <a:lstStyle/>
            <a:p>
              <a:pPr algn="ct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up)">
                                      <p:cBhvr>
                                        <p:cTn id="25" dur="500"/>
                                        <p:tgtEl>
                                          <p:spTgt spid="6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par>
                                <p:cTn id="30" presetID="22" presetClass="entr" presetSubtype="8" fill="hold" nodeType="with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wipe(down)">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up)">
                                      <p:cBhvr>
                                        <p:cTn id="41" dur="500"/>
                                        <p:tgtEl>
                                          <p:spTgt spid="69"/>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wipe(right)">
                                      <p:cBhvr>
                                        <p:cTn id="45" dur="500"/>
                                        <p:tgtEl>
                                          <p:spTgt spid="70"/>
                                        </p:tgtEl>
                                      </p:cBhvr>
                                    </p:animEffect>
                                  </p:childTnLst>
                                </p:cTn>
                              </p:par>
                              <p:par>
                                <p:cTn id="46" presetID="22" presetClass="entr" presetSubtype="2" fill="hold" nodeType="with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wipe(right)">
                                      <p:cBhvr>
                                        <p:cTn id="48" dur="500"/>
                                        <p:tgtEl>
                                          <p:spTgt spid="82"/>
                                        </p:tgtEl>
                                      </p:cBhvr>
                                    </p:animEffec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ipe(down)">
                                      <p:cBhvr>
                                        <p:cTn id="52" dur="500"/>
                                        <p:tgtEl>
                                          <p:spTgt spid="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up)">
                                      <p:cBhvr>
                                        <p:cTn id="57" dur="500"/>
                                        <p:tgtEl>
                                          <p:spTgt spid="75"/>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wipe(left)">
                                      <p:cBhvr>
                                        <p:cTn id="61" dur="500"/>
                                        <p:tgtEl>
                                          <p:spTgt spid="77"/>
                                        </p:tgtEl>
                                      </p:cBhvr>
                                    </p:animEffect>
                                  </p:childTnLst>
                                </p:cTn>
                              </p:par>
                              <p:par>
                                <p:cTn id="62" presetID="22" presetClass="entr" presetSubtype="8" fill="hold"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childTnLst>
                          </p:cTn>
                        </p:par>
                        <p:par>
                          <p:cTn id="65" fill="hold">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wipe(down)">
                                      <p:cBhvr>
                                        <p:cTn id="68" dur="500"/>
                                        <p:tgtEl>
                                          <p:spTgt spid="73"/>
                                        </p:tgtEl>
                                      </p:cBhvr>
                                    </p:animEffect>
                                  </p:childTnLst>
                                </p:cTn>
                              </p:par>
                            </p:childTnLst>
                          </p:cTn>
                        </p:par>
                        <p:par>
                          <p:cTn id="69" fill="hold">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wipe(up)">
                                      <p:cBhvr>
                                        <p:cTn id="72" dur="500"/>
                                        <p:tgtEl>
                                          <p:spTgt spid="72"/>
                                        </p:tgtEl>
                                      </p:cBhvr>
                                    </p:animEffect>
                                  </p:childTnLst>
                                </p:cTn>
                              </p:par>
                            </p:childTnLst>
                          </p:cTn>
                        </p:par>
                        <p:par>
                          <p:cTn id="73" fill="hold">
                            <p:stCondLst>
                              <p:cond delay="2000"/>
                            </p:stCondLst>
                            <p:childTnLst>
                              <p:par>
                                <p:cTn id="74" presetID="22" presetClass="entr" presetSubtype="2"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right)">
                                      <p:cBhvr>
                                        <p:cTn id="76" dur="500"/>
                                        <p:tgtEl>
                                          <p:spTgt spid="76"/>
                                        </p:tgtEl>
                                      </p:cBhvr>
                                    </p:animEffect>
                                  </p:childTnLst>
                                </p:cTn>
                              </p:par>
                              <p:par>
                                <p:cTn id="77" presetID="22" presetClass="entr" presetSubtype="2"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wipe(right)">
                                      <p:cBhvr>
                                        <p:cTn id="79" dur="500"/>
                                        <p:tgtEl>
                                          <p:spTgt spid="90"/>
                                        </p:tgtEl>
                                      </p:cBhvr>
                                    </p:animEffect>
                                  </p:childTnLst>
                                </p:cTn>
                              </p:par>
                            </p:childTnLst>
                          </p:cTn>
                        </p:par>
                        <p:par>
                          <p:cTn id="80" fill="hold">
                            <p:stCondLst>
                              <p:cond delay="2500"/>
                            </p:stCondLst>
                            <p:childTnLst>
                              <p:par>
                                <p:cTn id="81" presetID="22" presetClass="entr" presetSubtype="4"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down)">
                                      <p:cBhvr>
                                        <p:cTn id="8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5" grpId="0"/>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685800" y="1079500"/>
            <a:ext cx="3634008" cy="418063"/>
          </a:xfrm>
          <a:prstGeom prst="rect">
            <a:avLst/>
          </a:prstGeom>
          <a:noFill/>
        </p:spPr>
        <p:txBody>
          <a:bodyPr wrap="none" lIns="0" tIns="0" rIns="0" rtlCol="0">
            <a:spAutoFit/>
          </a:bodyPr>
          <a:lstStyle/>
          <a:p>
            <a:pPr defTabSz="-635">
              <a:lnSpc>
                <a:spcPts val="2900"/>
              </a:lnSpc>
            </a:pP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err="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400" dirty="0" err="1" smtClean="0">
                <a:solidFill>
                  <a:srgbClr val="FF0000"/>
                </a:solidFill>
                <a:latin typeface="楷体_GB2312" pitchFamily="18" charset="0"/>
                <a:ea typeface="黑体" panose="02010609060101010101" pitchFamily="2" charset="-122"/>
                <a:cs typeface="楷体_GB2312" pitchFamily="18" charset="0"/>
              </a:rPr>
              <a:t>数据报</a:t>
            </a:r>
            <a:r>
              <a:rPr lang="zh-CN" altLang="en-US" sz="2400" dirty="0" smtClean="0">
                <a:solidFill>
                  <a:srgbClr val="FF0000"/>
                </a:solidFill>
                <a:latin typeface="楷体_GB2312" pitchFamily="18" charset="0"/>
                <a:ea typeface="黑体" panose="02010609060101010101" pitchFamily="2" charset="-122"/>
                <a:cs typeface="楷体_GB2312" pitchFamily="18" charset="0"/>
              </a:rPr>
              <a:t>首部</a:t>
            </a:r>
            <a:r>
              <a:rPr lang="en-US" altLang="zh-CN" sz="2400" dirty="0" err="1" smtClean="0">
                <a:solidFill>
                  <a:srgbClr val="FF0000"/>
                </a:solidFill>
                <a:latin typeface="楷体_GB2312" pitchFamily="18" charset="0"/>
                <a:ea typeface="黑体" panose="02010609060101010101" pitchFamily="2" charset="-122"/>
                <a:cs typeface="楷体_GB2312" pitchFamily="18" charset="0"/>
              </a:rPr>
              <a:t>格式</a:t>
            </a:r>
            <a:endParaRPr lang="en-US" altLang="zh-CN" sz="2400" dirty="0" smtClean="0">
              <a:solidFill>
                <a:srgbClr val="FF0000"/>
              </a:solidFill>
              <a:latin typeface="楷体_GB2312" pitchFamily="18" charset="0"/>
              <a:ea typeface="黑体" panose="02010609060101010101" pitchFamily="2" charset="-122"/>
              <a:cs typeface="楷体_GB2312" pitchFamily="18" charset="0"/>
            </a:endParaRPr>
          </a:p>
        </p:txBody>
      </p:sp>
      <p:sp>
        <p:nvSpPr>
          <p:cNvPr id="6" name="灯片编号占位符 5"/>
          <p:cNvSpPr>
            <a:spLocks noGrp="1"/>
          </p:cNvSpPr>
          <p:nvPr>
            <p:ph type="sldNum" sz="quarter" idx="12"/>
          </p:nvPr>
        </p:nvSpPr>
        <p:spPr/>
        <p:txBody>
          <a:bodyPr/>
          <a:lstStyle/>
          <a:p>
            <a:fld id="{B6F15528-21DE-4FAA-801E-634DDDAF4B2B}" type="slidenum">
              <a:rPr lang="en-US" smtClean="0"/>
              <a:t>15</a:t>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Freeform 3"/>
          <p:cNvSpPr/>
          <p:nvPr/>
        </p:nvSpPr>
        <p:spPr>
          <a:xfrm>
            <a:off x="2408313" y="5506720"/>
            <a:ext cx="1079753" cy="457200"/>
          </a:xfrm>
          <a:custGeom>
            <a:avLst/>
            <a:gdLst>
              <a:gd name="connsiteX0" fmla="*/ 0 w 1079753"/>
              <a:gd name="connsiteY0" fmla="*/ 0 h 457200"/>
              <a:gd name="connsiteX1" fmla="*/ 0 w 1079753"/>
              <a:gd name="connsiteY1" fmla="*/ 457200 h 457200"/>
              <a:gd name="connsiteX2" fmla="*/ 1079753 w 1079753"/>
              <a:gd name="connsiteY2" fmla="*/ 457200 h 457200"/>
              <a:gd name="connsiteX3" fmla="*/ 1079753 w 1079753"/>
              <a:gd name="connsiteY3" fmla="*/ 0 h 457200"/>
              <a:gd name="connsiteX4" fmla="*/ 0 w 1079753"/>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79753" h="457200">
                <a:moveTo>
                  <a:pt x="0" y="0"/>
                </a:moveTo>
                <a:lnTo>
                  <a:pt x="0" y="457200"/>
                </a:lnTo>
                <a:lnTo>
                  <a:pt x="1079753" y="457200"/>
                </a:lnTo>
                <a:lnTo>
                  <a:pt x="1079753" y="0"/>
                </a:lnTo>
                <a:lnTo>
                  <a:pt x="0" y="0"/>
                </a:lnTo>
              </a:path>
            </a:pathLst>
          </a:custGeom>
          <a:solidFill>
            <a:srgbClr val="CC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2398788" y="5497195"/>
            <a:ext cx="1098803" cy="476250"/>
          </a:xfrm>
          <a:custGeom>
            <a:avLst/>
            <a:gdLst>
              <a:gd name="connsiteX0" fmla="*/ 9525 w 1098803"/>
              <a:gd name="connsiteY0" fmla="*/ 9525 h 476250"/>
              <a:gd name="connsiteX1" fmla="*/ 9525 w 1098803"/>
              <a:gd name="connsiteY1" fmla="*/ 466725 h 476250"/>
              <a:gd name="connsiteX2" fmla="*/ 1089278 w 1098803"/>
              <a:gd name="connsiteY2" fmla="*/ 466725 h 476250"/>
              <a:gd name="connsiteX3" fmla="*/ 1089278 w 1098803"/>
              <a:gd name="connsiteY3" fmla="*/ 9525 h 476250"/>
              <a:gd name="connsiteX4" fmla="*/ 9525 w 1098803"/>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8803" h="476250">
                <a:moveTo>
                  <a:pt x="9525" y="9525"/>
                </a:moveTo>
                <a:lnTo>
                  <a:pt x="9525" y="466725"/>
                </a:lnTo>
                <a:lnTo>
                  <a:pt x="1089278" y="466725"/>
                </a:lnTo>
                <a:lnTo>
                  <a:pt x="1089278"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3486543" y="4570222"/>
            <a:ext cx="1080516" cy="457200"/>
          </a:xfrm>
          <a:custGeom>
            <a:avLst/>
            <a:gdLst>
              <a:gd name="connsiteX0" fmla="*/ 0 w 1080516"/>
              <a:gd name="connsiteY0" fmla="*/ 0 h 457200"/>
              <a:gd name="connsiteX1" fmla="*/ 0 w 1080516"/>
              <a:gd name="connsiteY1" fmla="*/ 457200 h 457200"/>
              <a:gd name="connsiteX2" fmla="*/ 1080516 w 1080516"/>
              <a:gd name="connsiteY2" fmla="*/ 457200 h 457200"/>
              <a:gd name="connsiteX3" fmla="*/ 1080516 w 1080516"/>
              <a:gd name="connsiteY3" fmla="*/ 0 h 457200"/>
              <a:gd name="connsiteX4" fmla="*/ 0 w 1080516"/>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80516" h="457200">
                <a:moveTo>
                  <a:pt x="0" y="0"/>
                </a:moveTo>
                <a:lnTo>
                  <a:pt x="0" y="457200"/>
                </a:lnTo>
                <a:lnTo>
                  <a:pt x="1080516" y="457200"/>
                </a:lnTo>
                <a:lnTo>
                  <a:pt x="1080516"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3480193" y="4563872"/>
            <a:ext cx="1093216" cy="469900"/>
          </a:xfrm>
          <a:custGeom>
            <a:avLst/>
            <a:gdLst>
              <a:gd name="connsiteX0" fmla="*/ 6350 w 1093216"/>
              <a:gd name="connsiteY0" fmla="*/ 6350 h 469900"/>
              <a:gd name="connsiteX1" fmla="*/ 6350 w 1093216"/>
              <a:gd name="connsiteY1" fmla="*/ 463550 h 469900"/>
              <a:gd name="connsiteX2" fmla="*/ 1086866 w 1093216"/>
              <a:gd name="connsiteY2" fmla="*/ 463550 h 469900"/>
              <a:gd name="connsiteX3" fmla="*/ 1086866 w 1093216"/>
              <a:gd name="connsiteY3" fmla="*/ 6350 h 469900"/>
              <a:gd name="connsiteX4" fmla="*/ 6350 w 1093216"/>
              <a:gd name="connsiteY4" fmla="*/ 6350 h 4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3216" h="469900">
                <a:moveTo>
                  <a:pt x="6350" y="6350"/>
                </a:moveTo>
                <a:lnTo>
                  <a:pt x="6350" y="463550"/>
                </a:lnTo>
                <a:lnTo>
                  <a:pt x="1086866" y="463550"/>
                </a:lnTo>
                <a:lnTo>
                  <a:pt x="1086866"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609737" y="5597398"/>
            <a:ext cx="798576" cy="288797"/>
          </a:xfrm>
          <a:custGeom>
            <a:avLst/>
            <a:gdLst>
              <a:gd name="connsiteX0" fmla="*/ 199644 w 798576"/>
              <a:gd name="connsiteY0" fmla="*/ 0 h 288797"/>
              <a:gd name="connsiteX1" fmla="*/ 199644 w 798576"/>
              <a:gd name="connsiteY1" fmla="*/ 72390 h 288797"/>
              <a:gd name="connsiteX2" fmla="*/ 798576 w 798576"/>
              <a:gd name="connsiteY2" fmla="*/ 72390 h 288797"/>
              <a:gd name="connsiteX3" fmla="*/ 798576 w 798576"/>
              <a:gd name="connsiteY3" fmla="*/ 216408 h 288797"/>
              <a:gd name="connsiteX4" fmla="*/ 199644 w 798576"/>
              <a:gd name="connsiteY4" fmla="*/ 216408 h 288797"/>
              <a:gd name="connsiteX5" fmla="*/ 199644 w 798576"/>
              <a:gd name="connsiteY5" fmla="*/ 288797 h 288797"/>
              <a:gd name="connsiteX6" fmla="*/ 0 w 798576"/>
              <a:gd name="connsiteY6" fmla="*/ 144017 h 288797"/>
              <a:gd name="connsiteX7" fmla="*/ 199644 w 798576"/>
              <a:gd name="connsiteY7" fmla="*/ 0 h 2887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798576" h="288797">
                <a:moveTo>
                  <a:pt x="199644" y="0"/>
                </a:moveTo>
                <a:lnTo>
                  <a:pt x="199644" y="72390"/>
                </a:lnTo>
                <a:lnTo>
                  <a:pt x="798576" y="72390"/>
                </a:lnTo>
                <a:lnTo>
                  <a:pt x="798576" y="216408"/>
                </a:lnTo>
                <a:lnTo>
                  <a:pt x="199644" y="216408"/>
                </a:lnTo>
                <a:lnTo>
                  <a:pt x="199644" y="288797"/>
                </a:lnTo>
                <a:lnTo>
                  <a:pt x="0" y="144017"/>
                </a:lnTo>
                <a:lnTo>
                  <a:pt x="199644" y="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603387" y="5591048"/>
            <a:ext cx="811276" cy="301497"/>
          </a:xfrm>
          <a:custGeom>
            <a:avLst/>
            <a:gdLst>
              <a:gd name="connsiteX0" fmla="*/ 205994 w 811276"/>
              <a:gd name="connsiteY0" fmla="*/ 6350 h 301497"/>
              <a:gd name="connsiteX1" fmla="*/ 205994 w 811276"/>
              <a:gd name="connsiteY1" fmla="*/ 78740 h 301497"/>
              <a:gd name="connsiteX2" fmla="*/ 804926 w 811276"/>
              <a:gd name="connsiteY2" fmla="*/ 78740 h 301497"/>
              <a:gd name="connsiteX3" fmla="*/ 804926 w 811276"/>
              <a:gd name="connsiteY3" fmla="*/ 222758 h 301497"/>
              <a:gd name="connsiteX4" fmla="*/ 205994 w 811276"/>
              <a:gd name="connsiteY4" fmla="*/ 222758 h 301497"/>
              <a:gd name="connsiteX5" fmla="*/ 205994 w 811276"/>
              <a:gd name="connsiteY5" fmla="*/ 295147 h 301497"/>
              <a:gd name="connsiteX6" fmla="*/ 6350 w 811276"/>
              <a:gd name="connsiteY6" fmla="*/ 150367 h 301497"/>
              <a:gd name="connsiteX7" fmla="*/ 205994 w 811276"/>
              <a:gd name="connsiteY7" fmla="*/ 6350 h 3014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11276" h="301497">
                <a:moveTo>
                  <a:pt x="205994" y="6350"/>
                </a:moveTo>
                <a:lnTo>
                  <a:pt x="205994" y="78740"/>
                </a:lnTo>
                <a:lnTo>
                  <a:pt x="804926" y="78740"/>
                </a:lnTo>
                <a:lnTo>
                  <a:pt x="804926" y="222758"/>
                </a:lnTo>
                <a:lnTo>
                  <a:pt x="205994" y="222758"/>
                </a:lnTo>
                <a:lnTo>
                  <a:pt x="205994" y="295147"/>
                </a:lnTo>
                <a:lnTo>
                  <a:pt x="6350" y="150367"/>
                </a:lnTo>
                <a:lnTo>
                  <a:pt x="205994"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989719" y="3682492"/>
            <a:ext cx="4633722" cy="457200"/>
          </a:xfrm>
          <a:custGeom>
            <a:avLst/>
            <a:gdLst>
              <a:gd name="connsiteX0" fmla="*/ 0 w 4633722"/>
              <a:gd name="connsiteY0" fmla="*/ 0 h 457200"/>
              <a:gd name="connsiteX1" fmla="*/ 0 w 4633722"/>
              <a:gd name="connsiteY1" fmla="*/ 457200 h 457200"/>
              <a:gd name="connsiteX2" fmla="*/ 4633722 w 4633722"/>
              <a:gd name="connsiteY2" fmla="*/ 457200 h 457200"/>
              <a:gd name="connsiteX3" fmla="*/ 4633722 w 4633722"/>
              <a:gd name="connsiteY3" fmla="*/ 0 h 457200"/>
              <a:gd name="connsiteX4" fmla="*/ 0 w 4633722"/>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633722" h="457200">
                <a:moveTo>
                  <a:pt x="0" y="0"/>
                </a:moveTo>
                <a:lnTo>
                  <a:pt x="0" y="457200"/>
                </a:lnTo>
                <a:lnTo>
                  <a:pt x="4633722" y="457200"/>
                </a:lnTo>
                <a:lnTo>
                  <a:pt x="463372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2980194" y="3672967"/>
            <a:ext cx="4652772" cy="476250"/>
          </a:xfrm>
          <a:custGeom>
            <a:avLst/>
            <a:gdLst>
              <a:gd name="connsiteX0" fmla="*/ 9525 w 4652772"/>
              <a:gd name="connsiteY0" fmla="*/ 9525 h 476250"/>
              <a:gd name="connsiteX1" fmla="*/ 9525 w 4652772"/>
              <a:gd name="connsiteY1" fmla="*/ 466725 h 476250"/>
              <a:gd name="connsiteX2" fmla="*/ 4643247 w 4652772"/>
              <a:gd name="connsiteY2" fmla="*/ 466725 h 476250"/>
              <a:gd name="connsiteX3" fmla="*/ 4643247 w 4652772"/>
              <a:gd name="connsiteY3" fmla="*/ 9525 h 476250"/>
              <a:gd name="connsiteX4" fmla="*/ 9525 w 4652772"/>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652772" h="476250">
                <a:moveTo>
                  <a:pt x="9525" y="9525"/>
                </a:moveTo>
                <a:lnTo>
                  <a:pt x="9525" y="466725"/>
                </a:lnTo>
                <a:lnTo>
                  <a:pt x="4643247" y="466725"/>
                </a:lnTo>
                <a:lnTo>
                  <a:pt x="4643247"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488067" y="5509768"/>
            <a:ext cx="5471922" cy="457200"/>
          </a:xfrm>
          <a:custGeom>
            <a:avLst/>
            <a:gdLst>
              <a:gd name="connsiteX0" fmla="*/ 0 w 5471922"/>
              <a:gd name="connsiteY0" fmla="*/ 0 h 457200"/>
              <a:gd name="connsiteX1" fmla="*/ 0 w 5471922"/>
              <a:gd name="connsiteY1" fmla="*/ 457200 h 457200"/>
              <a:gd name="connsiteX2" fmla="*/ 5471922 w 5471922"/>
              <a:gd name="connsiteY2" fmla="*/ 457200 h 457200"/>
              <a:gd name="connsiteX3" fmla="*/ 5471922 w 5471922"/>
              <a:gd name="connsiteY3" fmla="*/ 0 h 457200"/>
              <a:gd name="connsiteX4" fmla="*/ 0 w 5471922"/>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71922" h="457200">
                <a:moveTo>
                  <a:pt x="0" y="0"/>
                </a:moveTo>
                <a:lnTo>
                  <a:pt x="0" y="457200"/>
                </a:lnTo>
                <a:lnTo>
                  <a:pt x="5471922" y="457200"/>
                </a:lnTo>
                <a:lnTo>
                  <a:pt x="5471922" y="0"/>
                </a:lnTo>
                <a:lnTo>
                  <a:pt x="0" y="0"/>
                </a:lnTo>
              </a:path>
            </a:pathLst>
          </a:custGeom>
          <a:solidFill>
            <a:srgbClr val="CCF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478542" y="5500243"/>
            <a:ext cx="5490972" cy="476250"/>
          </a:xfrm>
          <a:custGeom>
            <a:avLst/>
            <a:gdLst>
              <a:gd name="connsiteX0" fmla="*/ 9525 w 5490972"/>
              <a:gd name="connsiteY0" fmla="*/ 9525 h 476250"/>
              <a:gd name="connsiteX1" fmla="*/ 9525 w 5490972"/>
              <a:gd name="connsiteY1" fmla="*/ 466725 h 476250"/>
              <a:gd name="connsiteX2" fmla="*/ 5481447 w 5490972"/>
              <a:gd name="connsiteY2" fmla="*/ 466725 h 476250"/>
              <a:gd name="connsiteX3" fmla="*/ 5481447 w 5490972"/>
              <a:gd name="connsiteY3" fmla="*/ 9525 h 476250"/>
              <a:gd name="connsiteX4" fmla="*/ 9525 w 5490972"/>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90972" h="476250">
                <a:moveTo>
                  <a:pt x="9525" y="9525"/>
                </a:moveTo>
                <a:lnTo>
                  <a:pt x="9525" y="466725"/>
                </a:lnTo>
                <a:lnTo>
                  <a:pt x="5481447" y="466725"/>
                </a:lnTo>
                <a:lnTo>
                  <a:pt x="5481447"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4141610" y="3676142"/>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1035189" y="2539492"/>
            <a:ext cx="6685026" cy="457200"/>
          </a:xfrm>
          <a:custGeom>
            <a:avLst/>
            <a:gdLst>
              <a:gd name="connsiteX0" fmla="*/ 0 w 6685026"/>
              <a:gd name="connsiteY0" fmla="*/ 0 h 457200"/>
              <a:gd name="connsiteX1" fmla="*/ 0 w 6685026"/>
              <a:gd name="connsiteY1" fmla="*/ 457200 h 457200"/>
              <a:gd name="connsiteX2" fmla="*/ 6685026 w 6685026"/>
              <a:gd name="connsiteY2" fmla="*/ 457200 h 457200"/>
              <a:gd name="connsiteX3" fmla="*/ 6685026 w 6685026"/>
              <a:gd name="connsiteY3" fmla="*/ 0 h 457200"/>
              <a:gd name="connsiteX4" fmla="*/ 0 w 6685026"/>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85026" h="457200">
                <a:moveTo>
                  <a:pt x="0" y="0"/>
                </a:moveTo>
                <a:lnTo>
                  <a:pt x="0" y="457200"/>
                </a:lnTo>
                <a:lnTo>
                  <a:pt x="6685026" y="457200"/>
                </a:lnTo>
                <a:lnTo>
                  <a:pt x="668502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025664" y="2529967"/>
            <a:ext cx="6704076" cy="476250"/>
          </a:xfrm>
          <a:custGeom>
            <a:avLst/>
            <a:gdLst>
              <a:gd name="connsiteX0" fmla="*/ 9525 w 6704076"/>
              <a:gd name="connsiteY0" fmla="*/ 9525 h 476250"/>
              <a:gd name="connsiteX1" fmla="*/ 9525 w 6704076"/>
              <a:gd name="connsiteY1" fmla="*/ 466725 h 476250"/>
              <a:gd name="connsiteX2" fmla="*/ 6694551 w 6704076"/>
              <a:gd name="connsiteY2" fmla="*/ 466725 h 476250"/>
              <a:gd name="connsiteX3" fmla="*/ 6694551 w 6704076"/>
              <a:gd name="connsiteY3" fmla="*/ 9525 h 476250"/>
              <a:gd name="connsiteX4" fmla="*/ 9525 w 6704076"/>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704076" h="476250">
                <a:moveTo>
                  <a:pt x="9525" y="9525"/>
                </a:moveTo>
                <a:lnTo>
                  <a:pt x="9525" y="466725"/>
                </a:lnTo>
                <a:lnTo>
                  <a:pt x="6694551" y="466725"/>
                </a:lnTo>
                <a:lnTo>
                  <a:pt x="6694551"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3254642" y="2533142"/>
            <a:ext cx="22225" cy="469900"/>
          </a:xfrm>
          <a:custGeom>
            <a:avLst/>
            <a:gdLst>
              <a:gd name="connsiteX0" fmla="*/ 6350 w 22225"/>
              <a:gd name="connsiteY0" fmla="*/ 6350 h 469900"/>
              <a:gd name="connsiteX1" fmla="*/ 9397 w 22225"/>
              <a:gd name="connsiteY1" fmla="*/ 463550 h 469900"/>
            </a:gdLst>
            <a:ahLst/>
            <a:cxnLst>
              <a:cxn ang="0">
                <a:pos x="connsiteX0" y="connsiteY0"/>
              </a:cxn>
              <a:cxn ang="1">
                <a:pos x="connsiteX1" y="connsiteY1"/>
              </a:cxn>
            </a:cxnLst>
            <a:rect l="l" t="t" r="r" b="b"/>
            <a:pathLst>
              <a:path w="22225" h="469900">
                <a:moveTo>
                  <a:pt x="6350" y="6350"/>
                </a:moveTo>
                <a:lnTo>
                  <a:pt x="9397"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5299088" y="3676142"/>
            <a:ext cx="22225" cy="469900"/>
          </a:xfrm>
          <a:custGeom>
            <a:avLst/>
            <a:gdLst>
              <a:gd name="connsiteX0" fmla="*/ 6350 w 22225"/>
              <a:gd name="connsiteY0" fmla="*/ 6350 h 469900"/>
              <a:gd name="connsiteX1" fmla="*/ 9398 w 22225"/>
              <a:gd name="connsiteY1" fmla="*/ 463550 h 469900"/>
            </a:gdLst>
            <a:ahLst/>
            <a:cxnLst>
              <a:cxn ang="0">
                <a:pos x="connsiteX0" y="connsiteY0"/>
              </a:cxn>
              <a:cxn ang="1">
                <a:pos x="connsiteX1" y="connsiteY1"/>
              </a:cxn>
            </a:cxnLst>
            <a:rect l="l" t="t" r="r" b="b"/>
            <a:pathLst>
              <a:path w="22225" h="469900">
                <a:moveTo>
                  <a:pt x="6350" y="6350"/>
                </a:moveTo>
                <a:lnTo>
                  <a:pt x="9398"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6458077" y="3676142"/>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1740039" y="3682492"/>
            <a:ext cx="1249680" cy="457200"/>
          </a:xfrm>
          <a:custGeom>
            <a:avLst/>
            <a:gdLst>
              <a:gd name="connsiteX0" fmla="*/ 0 w 1249680"/>
              <a:gd name="connsiteY0" fmla="*/ 0 h 457200"/>
              <a:gd name="connsiteX1" fmla="*/ 0 w 1249680"/>
              <a:gd name="connsiteY1" fmla="*/ 457200 h 457200"/>
              <a:gd name="connsiteX2" fmla="*/ 1249680 w 1249680"/>
              <a:gd name="connsiteY2" fmla="*/ 457200 h 457200"/>
              <a:gd name="connsiteX3" fmla="*/ 1249680 w 1249680"/>
              <a:gd name="connsiteY3" fmla="*/ 0 h 457200"/>
              <a:gd name="connsiteX4" fmla="*/ 0 w 1249680"/>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49680" h="457200">
                <a:moveTo>
                  <a:pt x="0" y="0"/>
                </a:moveTo>
                <a:lnTo>
                  <a:pt x="0" y="457200"/>
                </a:lnTo>
                <a:lnTo>
                  <a:pt x="1249680" y="457200"/>
                </a:lnTo>
                <a:lnTo>
                  <a:pt x="124968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1730514" y="3672967"/>
            <a:ext cx="1268730" cy="476250"/>
          </a:xfrm>
          <a:custGeom>
            <a:avLst/>
            <a:gdLst>
              <a:gd name="connsiteX0" fmla="*/ 1259205 w 1268730"/>
              <a:gd name="connsiteY0" fmla="*/ 466725 h 476250"/>
              <a:gd name="connsiteX1" fmla="*/ 9525 w 1268730"/>
              <a:gd name="connsiteY1" fmla="*/ 466725 h 476250"/>
              <a:gd name="connsiteX2" fmla="*/ 9525 w 1268730"/>
              <a:gd name="connsiteY2" fmla="*/ 9525 h 476250"/>
              <a:gd name="connsiteX3" fmla="*/ 1259205 w 1268730"/>
              <a:gd name="connsiteY3" fmla="*/ 9525 h 476250"/>
            </a:gdLst>
            <a:ahLst/>
            <a:cxnLst>
              <a:cxn ang="0">
                <a:pos x="connsiteX0" y="connsiteY0"/>
              </a:cxn>
              <a:cxn ang="1">
                <a:pos x="connsiteX1" y="connsiteY1"/>
              </a:cxn>
              <a:cxn ang="2">
                <a:pos x="connsiteX2" y="connsiteY2"/>
              </a:cxn>
              <a:cxn ang="3">
                <a:pos x="connsiteX3" y="connsiteY3"/>
              </a:cxn>
            </a:cxnLst>
            <a:rect l="l" t="t" r="r" b="b"/>
            <a:pathLst>
              <a:path w="1268730" h="476250">
                <a:moveTo>
                  <a:pt x="1259205" y="466725"/>
                </a:moveTo>
                <a:lnTo>
                  <a:pt x="9525" y="466725"/>
                </a:lnTo>
                <a:lnTo>
                  <a:pt x="9525" y="9525"/>
                </a:lnTo>
                <a:lnTo>
                  <a:pt x="1259205"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486540" y="2533142"/>
            <a:ext cx="22225" cy="469900"/>
          </a:xfrm>
          <a:custGeom>
            <a:avLst/>
            <a:gdLst>
              <a:gd name="connsiteX0" fmla="*/ 6350 w 22225"/>
              <a:gd name="connsiteY0" fmla="*/ 6350 h 469900"/>
              <a:gd name="connsiteX1" fmla="*/ 6350 w 22225"/>
              <a:gd name="connsiteY1" fmla="*/ 463550 h 469900"/>
            </a:gdLst>
            <a:ahLst/>
            <a:cxnLst>
              <a:cxn ang="0">
                <a:pos x="connsiteX0" y="connsiteY0"/>
              </a:cxn>
              <a:cxn ang="1">
                <a:pos x="connsiteX1" y="connsiteY1"/>
              </a:cxn>
            </a:cxnLst>
            <a:rect l="l" t="t" r="r" b="b"/>
            <a:pathLst>
              <a:path w="22225" h="469900">
                <a:moveTo>
                  <a:pt x="6350" y="6350"/>
                </a:moveTo>
                <a:lnTo>
                  <a:pt x="6350"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019927" y="2533142"/>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553327" y="2533142"/>
            <a:ext cx="22225" cy="469900"/>
          </a:xfrm>
          <a:custGeom>
            <a:avLst/>
            <a:gdLst>
              <a:gd name="connsiteX0" fmla="*/ 6350 w 22225"/>
              <a:gd name="connsiteY0" fmla="*/ 6350 h 469900"/>
              <a:gd name="connsiteX1" fmla="*/ 6350 w 22225"/>
              <a:gd name="connsiteY1" fmla="*/ 463550 h 469900"/>
            </a:gdLst>
            <a:ahLst/>
            <a:cxnLst>
              <a:cxn ang="0">
                <a:pos x="connsiteX0" y="connsiteY0"/>
              </a:cxn>
              <a:cxn ang="1">
                <a:pos x="connsiteX1" y="connsiteY1"/>
              </a:cxn>
            </a:cxnLst>
            <a:rect l="l" t="t" r="r" b="b"/>
            <a:pathLst>
              <a:path w="22225" h="469900">
                <a:moveTo>
                  <a:pt x="6350" y="6350"/>
                </a:moveTo>
                <a:lnTo>
                  <a:pt x="6350"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4567060" y="4570222"/>
            <a:ext cx="4392929" cy="457200"/>
          </a:xfrm>
          <a:custGeom>
            <a:avLst/>
            <a:gdLst>
              <a:gd name="connsiteX0" fmla="*/ 0 w 4392929"/>
              <a:gd name="connsiteY0" fmla="*/ 0 h 457200"/>
              <a:gd name="connsiteX1" fmla="*/ 0 w 4392929"/>
              <a:gd name="connsiteY1" fmla="*/ 457200 h 457200"/>
              <a:gd name="connsiteX2" fmla="*/ 4392929 w 4392929"/>
              <a:gd name="connsiteY2" fmla="*/ 457200 h 457200"/>
              <a:gd name="connsiteX3" fmla="*/ 4392929 w 4392929"/>
              <a:gd name="connsiteY3" fmla="*/ 0 h 457200"/>
              <a:gd name="connsiteX4" fmla="*/ 0 w 4392929"/>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92929" h="457200">
                <a:moveTo>
                  <a:pt x="0" y="0"/>
                </a:moveTo>
                <a:lnTo>
                  <a:pt x="0" y="457200"/>
                </a:lnTo>
                <a:lnTo>
                  <a:pt x="4392929" y="457200"/>
                </a:lnTo>
                <a:lnTo>
                  <a:pt x="4392929"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4560710" y="4563872"/>
            <a:ext cx="4405629" cy="469900"/>
          </a:xfrm>
          <a:custGeom>
            <a:avLst/>
            <a:gdLst>
              <a:gd name="connsiteX0" fmla="*/ 6350 w 4405629"/>
              <a:gd name="connsiteY0" fmla="*/ 6350 h 469900"/>
              <a:gd name="connsiteX1" fmla="*/ 6350 w 4405629"/>
              <a:gd name="connsiteY1" fmla="*/ 463550 h 469900"/>
              <a:gd name="connsiteX2" fmla="*/ 4399279 w 4405629"/>
              <a:gd name="connsiteY2" fmla="*/ 463550 h 469900"/>
              <a:gd name="connsiteX3" fmla="*/ 4399279 w 4405629"/>
              <a:gd name="connsiteY3" fmla="*/ 6350 h 469900"/>
              <a:gd name="connsiteX4" fmla="*/ 6350 w 4405629"/>
              <a:gd name="connsiteY4" fmla="*/ 6350 h 4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5629" h="469900">
                <a:moveTo>
                  <a:pt x="6350" y="6350"/>
                </a:moveTo>
                <a:lnTo>
                  <a:pt x="6350" y="463550"/>
                </a:lnTo>
                <a:lnTo>
                  <a:pt x="4399279" y="463550"/>
                </a:lnTo>
                <a:lnTo>
                  <a:pt x="4399279"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4950346" y="6041644"/>
            <a:ext cx="1172718" cy="292607"/>
          </a:xfrm>
          <a:custGeom>
            <a:avLst/>
            <a:gdLst>
              <a:gd name="connsiteX0" fmla="*/ 0 w 1172718"/>
              <a:gd name="connsiteY0" fmla="*/ 0 h 292607"/>
              <a:gd name="connsiteX1" fmla="*/ 0 w 1172718"/>
              <a:gd name="connsiteY1" fmla="*/ 292607 h 292607"/>
              <a:gd name="connsiteX2" fmla="*/ 1172718 w 1172718"/>
              <a:gd name="connsiteY2" fmla="*/ 292607 h 292607"/>
              <a:gd name="connsiteX3" fmla="*/ 1172718 w 1172718"/>
              <a:gd name="connsiteY3" fmla="*/ 0 h 292607"/>
              <a:gd name="connsiteX4" fmla="*/ 0 w 1172718"/>
              <a:gd name="connsiteY4" fmla="*/ 0 h 29260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72718" h="292607">
                <a:moveTo>
                  <a:pt x="0" y="0"/>
                </a:moveTo>
                <a:lnTo>
                  <a:pt x="0" y="292607"/>
                </a:lnTo>
                <a:lnTo>
                  <a:pt x="1172718" y="292607"/>
                </a:lnTo>
                <a:lnTo>
                  <a:pt x="117271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2" name="Freeform 3"/>
          <p:cNvSpPr/>
          <p:nvPr/>
        </p:nvSpPr>
        <p:spPr>
          <a:xfrm>
            <a:off x="6118491" y="5282692"/>
            <a:ext cx="277355" cy="416052"/>
          </a:xfrm>
          <a:custGeom>
            <a:avLst/>
            <a:gdLst>
              <a:gd name="connsiteX0" fmla="*/ 0 w 277355"/>
              <a:gd name="connsiteY0" fmla="*/ 312420 h 416052"/>
              <a:gd name="connsiteX1" fmla="*/ 69329 w 277355"/>
              <a:gd name="connsiteY1" fmla="*/ 312420 h 416052"/>
              <a:gd name="connsiteX2" fmla="*/ 69329 w 277355"/>
              <a:gd name="connsiteY2" fmla="*/ 0 h 416052"/>
              <a:gd name="connsiteX3" fmla="*/ 208026 w 277355"/>
              <a:gd name="connsiteY3" fmla="*/ 0 h 416052"/>
              <a:gd name="connsiteX4" fmla="*/ 208026 w 277355"/>
              <a:gd name="connsiteY4" fmla="*/ 312420 h 416052"/>
              <a:gd name="connsiteX5" fmla="*/ 277355 w 277355"/>
              <a:gd name="connsiteY5" fmla="*/ 312420 h 416052"/>
              <a:gd name="connsiteX6" fmla="*/ 138671 w 277355"/>
              <a:gd name="connsiteY6" fmla="*/ 416052 h 416052"/>
              <a:gd name="connsiteX7" fmla="*/ 0 w 277355"/>
              <a:gd name="connsiteY7" fmla="*/ 312420 h 41605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7355" h="416052">
                <a:moveTo>
                  <a:pt x="0" y="312420"/>
                </a:moveTo>
                <a:lnTo>
                  <a:pt x="69329" y="312420"/>
                </a:lnTo>
                <a:lnTo>
                  <a:pt x="69329" y="0"/>
                </a:lnTo>
                <a:lnTo>
                  <a:pt x="208026" y="0"/>
                </a:lnTo>
                <a:lnTo>
                  <a:pt x="208026" y="312420"/>
                </a:lnTo>
                <a:lnTo>
                  <a:pt x="277355" y="312420"/>
                </a:lnTo>
                <a:lnTo>
                  <a:pt x="138671" y="416052"/>
                </a:lnTo>
                <a:lnTo>
                  <a:pt x="0" y="31242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3" name="Freeform 3"/>
          <p:cNvSpPr/>
          <p:nvPr/>
        </p:nvSpPr>
        <p:spPr>
          <a:xfrm>
            <a:off x="6112141" y="5276342"/>
            <a:ext cx="290055" cy="428752"/>
          </a:xfrm>
          <a:custGeom>
            <a:avLst/>
            <a:gdLst>
              <a:gd name="connsiteX0" fmla="*/ 6350 w 290055"/>
              <a:gd name="connsiteY0" fmla="*/ 318770 h 428752"/>
              <a:gd name="connsiteX1" fmla="*/ 75679 w 290055"/>
              <a:gd name="connsiteY1" fmla="*/ 318770 h 428752"/>
              <a:gd name="connsiteX2" fmla="*/ 75679 w 290055"/>
              <a:gd name="connsiteY2" fmla="*/ 6350 h 428752"/>
              <a:gd name="connsiteX3" fmla="*/ 214376 w 290055"/>
              <a:gd name="connsiteY3" fmla="*/ 6350 h 428752"/>
              <a:gd name="connsiteX4" fmla="*/ 214376 w 290055"/>
              <a:gd name="connsiteY4" fmla="*/ 318770 h 428752"/>
              <a:gd name="connsiteX5" fmla="*/ 283705 w 290055"/>
              <a:gd name="connsiteY5" fmla="*/ 318770 h 428752"/>
              <a:gd name="connsiteX6" fmla="*/ 145021 w 290055"/>
              <a:gd name="connsiteY6" fmla="*/ 422402 h 428752"/>
              <a:gd name="connsiteX7" fmla="*/ 6350 w 290055"/>
              <a:gd name="connsiteY7" fmla="*/ 318770 h 42875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90055" h="428752">
                <a:moveTo>
                  <a:pt x="6350" y="318770"/>
                </a:moveTo>
                <a:lnTo>
                  <a:pt x="75679" y="318770"/>
                </a:lnTo>
                <a:lnTo>
                  <a:pt x="75679" y="6350"/>
                </a:lnTo>
                <a:lnTo>
                  <a:pt x="214376" y="6350"/>
                </a:lnTo>
                <a:lnTo>
                  <a:pt x="214376" y="318770"/>
                </a:lnTo>
                <a:lnTo>
                  <a:pt x="283705" y="318770"/>
                </a:lnTo>
                <a:lnTo>
                  <a:pt x="145021" y="422402"/>
                </a:lnTo>
                <a:lnTo>
                  <a:pt x="6350" y="31877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4" name="Freeform 3"/>
          <p:cNvSpPr/>
          <p:nvPr/>
        </p:nvSpPr>
        <p:spPr>
          <a:xfrm>
            <a:off x="3546932" y="5103812"/>
            <a:ext cx="5419725" cy="196215"/>
          </a:xfrm>
          <a:custGeom>
            <a:avLst/>
            <a:gdLst>
              <a:gd name="connsiteX0" fmla="*/ 14287 w 5419725"/>
              <a:gd name="connsiteY0" fmla="*/ 14287 h 196215"/>
              <a:gd name="connsiteX1" fmla="*/ 463105 w 5419725"/>
              <a:gd name="connsiteY1" fmla="*/ 98107 h 196215"/>
              <a:gd name="connsiteX2" fmla="*/ 2259888 w 5419725"/>
              <a:gd name="connsiteY2" fmla="*/ 98107 h 196215"/>
              <a:gd name="connsiteX3" fmla="*/ 2709468 w 5419725"/>
              <a:gd name="connsiteY3" fmla="*/ 181927 h 196215"/>
              <a:gd name="connsiteX4" fmla="*/ 3159061 w 5419725"/>
              <a:gd name="connsiteY4" fmla="*/ 98107 h 196215"/>
              <a:gd name="connsiteX5" fmla="*/ 4955845 w 5419725"/>
              <a:gd name="connsiteY5" fmla="*/ 98107 h 196215"/>
              <a:gd name="connsiteX6" fmla="*/ 5405437 w 5419725"/>
              <a:gd name="connsiteY6" fmla="*/ 14287 h 19621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5419725" h="196215">
                <a:moveTo>
                  <a:pt x="14287" y="14287"/>
                </a:moveTo>
                <a:cubicBezTo>
                  <a:pt x="14287" y="60769"/>
                  <a:pt x="215455" y="98107"/>
                  <a:pt x="463105" y="98107"/>
                </a:cubicBezTo>
                <a:lnTo>
                  <a:pt x="2259888" y="98107"/>
                </a:lnTo>
                <a:cubicBezTo>
                  <a:pt x="2508313" y="98107"/>
                  <a:pt x="2709468" y="135445"/>
                  <a:pt x="2709468" y="181927"/>
                </a:cubicBezTo>
                <a:cubicBezTo>
                  <a:pt x="2709468" y="135445"/>
                  <a:pt x="2910649" y="98107"/>
                  <a:pt x="3159061" y="98107"/>
                </a:cubicBezTo>
                <a:lnTo>
                  <a:pt x="4955845" y="98107"/>
                </a:lnTo>
                <a:cubicBezTo>
                  <a:pt x="5204257" y="98107"/>
                  <a:pt x="5405437" y="60769"/>
                  <a:pt x="5405437" y="14287"/>
                </a:cubicBezTo>
              </a:path>
            </a:pathLst>
          </a:custGeom>
          <a:ln w="25400">
            <a:solidFill>
              <a:srgbClr val="33339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35" name="Picture 3"/>
          <p:cNvPicPr>
            <a:picLocks noChangeAspect="1" noChangeArrowheads="1"/>
          </p:cNvPicPr>
          <p:nvPr/>
        </p:nvPicPr>
        <p:blipFill>
          <a:blip r:embed="rId3" cstate="print"/>
          <a:srcRect/>
          <a:stretch>
            <a:fillRect/>
          </a:stretch>
        </p:blipFill>
        <p:spPr bwMode="auto">
          <a:xfrm>
            <a:off x="152400" y="152400"/>
            <a:ext cx="127000" cy="114300"/>
          </a:xfrm>
          <a:prstGeom prst="rect">
            <a:avLst/>
          </a:prstGeom>
          <a:noFill/>
        </p:spPr>
      </p:pic>
      <p:pic>
        <p:nvPicPr>
          <p:cNvPr id="36" name="Picture 3"/>
          <p:cNvPicPr>
            <a:picLocks noChangeAspect="1" noChangeArrowheads="1"/>
          </p:cNvPicPr>
          <p:nvPr/>
        </p:nvPicPr>
        <p:blipFill>
          <a:blip r:embed="rId5" cstate="print"/>
          <a:srcRect/>
          <a:stretch>
            <a:fillRect/>
          </a:stretch>
        </p:blipFill>
        <p:spPr bwMode="auto">
          <a:xfrm>
            <a:off x="6413500" y="1739900"/>
            <a:ext cx="431800" cy="622300"/>
          </a:xfrm>
          <a:prstGeom prst="rect">
            <a:avLst/>
          </a:prstGeom>
          <a:noFill/>
        </p:spPr>
      </p:pic>
      <p:pic>
        <p:nvPicPr>
          <p:cNvPr id="37" name="Picture 3"/>
          <p:cNvPicPr>
            <a:picLocks noChangeAspect="1" noChangeArrowheads="1"/>
          </p:cNvPicPr>
          <p:nvPr/>
        </p:nvPicPr>
        <p:blipFill>
          <a:blip r:embed="rId6" cstate="print"/>
          <a:srcRect/>
          <a:stretch>
            <a:fillRect/>
          </a:stretch>
        </p:blipFill>
        <p:spPr bwMode="auto">
          <a:xfrm>
            <a:off x="1028700" y="2997200"/>
            <a:ext cx="6616700" cy="698500"/>
          </a:xfrm>
          <a:prstGeom prst="rect">
            <a:avLst/>
          </a:prstGeom>
          <a:noFill/>
        </p:spPr>
      </p:pic>
      <p:pic>
        <p:nvPicPr>
          <p:cNvPr id="38" name="Picture 3"/>
          <p:cNvPicPr>
            <a:picLocks noChangeAspect="1" noChangeArrowheads="1"/>
          </p:cNvPicPr>
          <p:nvPr/>
        </p:nvPicPr>
        <p:blipFill>
          <a:blip r:embed="rId7" cstate="print"/>
          <a:srcRect/>
          <a:stretch>
            <a:fillRect/>
          </a:stretch>
        </p:blipFill>
        <p:spPr bwMode="auto">
          <a:xfrm>
            <a:off x="2997200" y="4140200"/>
            <a:ext cx="4559300" cy="444500"/>
          </a:xfrm>
          <a:prstGeom prst="rect">
            <a:avLst/>
          </a:prstGeom>
          <a:noFill/>
        </p:spPr>
      </p:pic>
      <p:pic>
        <p:nvPicPr>
          <p:cNvPr id="39" name="Picture 3"/>
          <p:cNvPicPr>
            <a:picLocks noChangeAspect="1" noChangeArrowheads="1"/>
          </p:cNvPicPr>
          <p:nvPr/>
        </p:nvPicPr>
        <p:blipFill>
          <a:blip r:embed="rId8" cstate="print"/>
          <a:srcRect/>
          <a:stretch>
            <a:fillRect/>
          </a:stretch>
        </p:blipFill>
        <p:spPr bwMode="auto">
          <a:xfrm>
            <a:off x="2349500" y="6146800"/>
            <a:ext cx="6629400" cy="101600"/>
          </a:xfrm>
          <a:prstGeom prst="rect">
            <a:avLst/>
          </a:prstGeom>
          <a:noFill/>
        </p:spPr>
      </p:pic>
      <p:sp>
        <p:nvSpPr>
          <p:cNvPr id="40" name="TextBox 39"/>
          <p:cNvSpPr txBox="1"/>
          <p:nvPr/>
        </p:nvSpPr>
        <p:spPr>
          <a:xfrm>
            <a:off x="3035300" y="1047750"/>
            <a:ext cx="5940729" cy="610424"/>
          </a:xfrm>
          <a:prstGeom prst="rect">
            <a:avLst/>
          </a:prstGeom>
          <a:noFill/>
        </p:spPr>
        <p:txBody>
          <a:bodyPr wrap="none" lIns="0" tIns="0" rIns="0" rtlCol="0">
            <a:spAutoFit/>
          </a:bodyPr>
          <a:lstStyle/>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2400"/>
              </a:lnSpc>
              <a:tabLst>
                <a:tab pos="3162300" algn="l"/>
              </a:tabLst>
            </a:pPr>
            <a:r>
              <a:rPr lang="en-US" altLang="zh-CN" dirty="0" smtClean="0">
                <a:ea typeface="黑体" panose="02010609060101010101" pitchFamily="2" charset="-122"/>
              </a:rPr>
              <a:t>	</a:t>
            </a:r>
            <a:r>
              <a:rPr lang="en-US" altLang="zh-CN" sz="1800" dirty="0" smtClean="0">
                <a:solidFill>
                  <a:srgbClr val="000000"/>
                </a:solidFill>
                <a:latin typeface="Tahoma" panose="020B0604030504040204" pitchFamily="18" charset="0"/>
                <a:ea typeface="黑体" panose="02010609060101010101" pitchFamily="2" charset="-122"/>
                <a:cs typeface="Tahoma" panose="020B0604030504040204" pitchFamily="18" charset="0"/>
              </a:rPr>
              <a:t>IP</a:t>
            </a:r>
            <a:r>
              <a:rPr lang="en-US" altLang="zh-CN" sz="18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中的协议字段，</a:t>
            </a:r>
            <a:r>
              <a:rPr lang="en-US" altLang="zh-CN" sz="1800" dirty="0" smtClean="0">
                <a:solidFill>
                  <a:srgbClr val="000000"/>
                </a:solidFill>
                <a:latin typeface="Tahoma" panose="020B0604030504040204" pitchFamily="18" charset="0"/>
                <a:ea typeface="黑体" panose="02010609060101010101" pitchFamily="2" charset="-122"/>
                <a:cs typeface="Tahoma" panose="020B0604030504040204" pitchFamily="18" charset="0"/>
              </a:rPr>
              <a:t>UDP</a:t>
            </a:r>
            <a:r>
              <a:rPr lang="en-US" altLang="zh-CN" sz="18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为</a:t>
            </a:r>
            <a:r>
              <a:rPr lang="en-US" altLang="zh-CN" sz="1800" dirty="0" smtClean="0">
                <a:solidFill>
                  <a:srgbClr val="000000"/>
                </a:solidFill>
                <a:latin typeface="Tahoma" panose="020B0604030504040204" pitchFamily="18" charset="0"/>
                <a:ea typeface="黑体" panose="02010609060101010101" pitchFamily="2" charset="-122"/>
                <a:cs typeface="Tahoma" panose="020B0604030504040204" pitchFamily="18" charset="0"/>
              </a:rPr>
              <a:t>17</a:t>
            </a:r>
          </a:p>
        </p:txBody>
      </p:sp>
      <p:sp>
        <p:nvSpPr>
          <p:cNvPr id="41" name="TextBox 1"/>
          <p:cNvSpPr txBox="1"/>
          <p:nvPr/>
        </p:nvSpPr>
        <p:spPr>
          <a:xfrm>
            <a:off x="6540500" y="56261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p>
        </p:txBody>
      </p:sp>
      <p:sp>
        <p:nvSpPr>
          <p:cNvPr id="42" name="TextBox 1"/>
          <p:cNvSpPr txBox="1"/>
          <p:nvPr/>
        </p:nvSpPr>
        <p:spPr>
          <a:xfrm>
            <a:off x="2603500" y="5626100"/>
            <a:ext cx="64120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p>
        </p:txBody>
      </p:sp>
      <p:sp>
        <p:nvSpPr>
          <p:cNvPr id="43" name="TextBox 1"/>
          <p:cNvSpPr txBox="1"/>
          <p:nvPr/>
        </p:nvSpPr>
        <p:spPr>
          <a:xfrm>
            <a:off x="1511300" y="2603500"/>
            <a:ext cx="1115818"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p>
        </p:txBody>
      </p:sp>
      <p:sp>
        <p:nvSpPr>
          <p:cNvPr id="44" name="TextBox 1"/>
          <p:cNvSpPr txBox="1"/>
          <p:nvPr/>
        </p:nvSpPr>
        <p:spPr>
          <a:xfrm>
            <a:off x="3644900" y="2603500"/>
            <a:ext cx="1372299"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p>
        </p:txBody>
      </p:sp>
      <p:sp>
        <p:nvSpPr>
          <p:cNvPr id="45" name="TextBox 1"/>
          <p:cNvSpPr txBox="1"/>
          <p:nvPr/>
        </p:nvSpPr>
        <p:spPr>
          <a:xfrm>
            <a:off x="5676900" y="26416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46" name="TextBox 1"/>
          <p:cNvSpPr txBox="1"/>
          <p:nvPr/>
        </p:nvSpPr>
        <p:spPr>
          <a:xfrm>
            <a:off x="6108700" y="2603500"/>
            <a:ext cx="1537280"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17</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p>
        </p:txBody>
      </p:sp>
      <p:sp>
        <p:nvSpPr>
          <p:cNvPr id="47" name="TextBox 1"/>
          <p:cNvSpPr txBox="1"/>
          <p:nvPr/>
        </p:nvSpPr>
        <p:spPr>
          <a:xfrm>
            <a:off x="508000" y="2235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48" name="TextBox 1"/>
          <p:cNvSpPr txBox="1"/>
          <p:nvPr/>
        </p:nvSpPr>
        <p:spPr>
          <a:xfrm>
            <a:off x="2057400" y="22352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49" name="TextBox 1"/>
          <p:cNvSpPr txBox="1"/>
          <p:nvPr/>
        </p:nvSpPr>
        <p:spPr>
          <a:xfrm>
            <a:off x="4279900" y="22352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50" name="TextBox 1"/>
          <p:cNvSpPr txBox="1"/>
          <p:nvPr/>
        </p:nvSpPr>
        <p:spPr>
          <a:xfrm>
            <a:off x="5676900" y="22352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51" name="TextBox 1"/>
          <p:cNvSpPr txBox="1"/>
          <p:nvPr/>
        </p:nvSpPr>
        <p:spPr>
          <a:xfrm>
            <a:off x="6197600" y="22352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52" name="TextBox 1"/>
          <p:cNvSpPr txBox="1"/>
          <p:nvPr/>
        </p:nvSpPr>
        <p:spPr>
          <a:xfrm>
            <a:off x="6985000" y="22352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53" name="TextBox 1"/>
          <p:cNvSpPr txBox="1"/>
          <p:nvPr/>
        </p:nvSpPr>
        <p:spPr>
          <a:xfrm>
            <a:off x="1943100" y="3416300"/>
            <a:ext cx="769441" cy="648896"/>
          </a:xfrm>
          <a:prstGeom prst="rect">
            <a:avLst/>
          </a:prstGeom>
          <a:noFill/>
        </p:spPr>
        <p:txBody>
          <a:bodyPr wrap="none" lIns="0" tIns="0" rIns="0" rtlCol="0">
            <a:spAutoFit/>
          </a:bodyPr>
          <a:lstStyle/>
          <a:p>
            <a:pPr defTabSz="-635">
              <a:lnSpc>
                <a:spcPts val="1800"/>
              </a:lnSpc>
              <a:tabLst>
                <a:tab pos="241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12</a:t>
            </a:r>
          </a:p>
          <a:p>
            <a:pPr defTabSz="-635">
              <a:lnSpc>
                <a:spcPts val="2900"/>
              </a:lnSpc>
              <a:tabLst>
                <a:tab pos="241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伪首部</a:t>
            </a:r>
          </a:p>
        </p:txBody>
      </p:sp>
      <p:sp>
        <p:nvSpPr>
          <p:cNvPr id="54" name="TextBox 1"/>
          <p:cNvSpPr txBox="1"/>
          <p:nvPr/>
        </p:nvSpPr>
        <p:spPr>
          <a:xfrm>
            <a:off x="3086100" y="3416300"/>
            <a:ext cx="769441" cy="636072"/>
          </a:xfrm>
          <a:prstGeom prst="rect">
            <a:avLst/>
          </a:prstGeom>
          <a:noFill/>
        </p:spPr>
        <p:txBody>
          <a:bodyPr wrap="none" lIns="0" tIns="0" rIns="0" rtlCol="0">
            <a:spAutoFit/>
          </a:bodyPr>
          <a:lstStyle/>
          <a:p>
            <a:pPr defTabSz="-635">
              <a:lnSpc>
                <a:spcPts val="1800"/>
              </a:lnSpc>
              <a:tabLst>
                <a:tab pos="368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368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源端口</a:t>
            </a:r>
          </a:p>
        </p:txBody>
      </p:sp>
      <p:sp>
        <p:nvSpPr>
          <p:cNvPr id="55" name="TextBox 1"/>
          <p:cNvSpPr txBox="1"/>
          <p:nvPr/>
        </p:nvSpPr>
        <p:spPr>
          <a:xfrm>
            <a:off x="4178300" y="3416300"/>
            <a:ext cx="1025922" cy="636072"/>
          </a:xfrm>
          <a:prstGeom prst="rect">
            <a:avLst/>
          </a:prstGeom>
          <a:noFill/>
        </p:spPr>
        <p:txBody>
          <a:bodyPr wrap="none" lIns="0" tIns="0" rIns="0" rtlCol="0">
            <a:spAutoFit/>
          </a:bodyPr>
          <a:lstStyle/>
          <a:p>
            <a:pPr defTabSz="-635">
              <a:lnSpc>
                <a:spcPts val="1800"/>
              </a:lnSpc>
              <a:tabLst>
                <a:tab pos="495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495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目的端口</a:t>
            </a:r>
          </a:p>
        </p:txBody>
      </p:sp>
      <p:sp>
        <p:nvSpPr>
          <p:cNvPr id="56" name="TextBox 1"/>
          <p:cNvSpPr txBox="1"/>
          <p:nvPr/>
        </p:nvSpPr>
        <p:spPr>
          <a:xfrm>
            <a:off x="5511800" y="3416300"/>
            <a:ext cx="641201" cy="623248"/>
          </a:xfrm>
          <a:prstGeom prst="rect">
            <a:avLst/>
          </a:prstGeom>
          <a:noFill/>
        </p:spPr>
        <p:txBody>
          <a:bodyPr wrap="none" lIns="0" tIns="0" rIns="0" rtlCol="0">
            <a:spAutoFit/>
          </a:bodyPr>
          <a:lstStyle/>
          <a:p>
            <a:pPr defTabSz="-635">
              <a:lnSpc>
                <a:spcPts val="1800"/>
              </a:lnSpc>
              <a:tabLst>
                <a:tab pos="241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700"/>
              </a:lnSpc>
              <a:tabLst>
                <a:tab pos="241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p>
        </p:txBody>
      </p:sp>
      <p:sp>
        <p:nvSpPr>
          <p:cNvPr id="57" name="TextBox 1"/>
          <p:cNvSpPr txBox="1"/>
          <p:nvPr/>
        </p:nvSpPr>
        <p:spPr>
          <a:xfrm>
            <a:off x="6654800" y="3416300"/>
            <a:ext cx="769441" cy="636072"/>
          </a:xfrm>
          <a:prstGeom prst="rect">
            <a:avLst/>
          </a:prstGeom>
          <a:noFill/>
        </p:spPr>
        <p:txBody>
          <a:bodyPr wrap="none" lIns="0" tIns="0" rIns="0" rtlCol="0">
            <a:spAutoFit/>
          </a:bodyPr>
          <a:lstStyle/>
          <a:p>
            <a:pPr defTabSz="-635">
              <a:lnSpc>
                <a:spcPts val="1800"/>
              </a:lnSpc>
              <a:tabLst>
                <a:tab pos="3175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317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检验和</a:t>
            </a:r>
          </a:p>
        </p:txBody>
      </p:sp>
      <p:sp>
        <p:nvSpPr>
          <p:cNvPr id="58" name="TextBox 1"/>
          <p:cNvSpPr txBox="1"/>
          <p:nvPr/>
        </p:nvSpPr>
        <p:spPr>
          <a:xfrm>
            <a:off x="1028700" y="33909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59" name="TextBox 1"/>
          <p:cNvSpPr txBox="1"/>
          <p:nvPr/>
        </p:nvSpPr>
        <p:spPr>
          <a:xfrm>
            <a:off x="6210300" y="46863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p>
        </p:txBody>
      </p:sp>
      <p:sp>
        <p:nvSpPr>
          <p:cNvPr id="60" name="TextBox 1"/>
          <p:cNvSpPr txBox="1"/>
          <p:nvPr/>
        </p:nvSpPr>
        <p:spPr>
          <a:xfrm>
            <a:off x="7086600" y="46863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p>
        </p:txBody>
      </p:sp>
      <p:sp>
        <p:nvSpPr>
          <p:cNvPr id="61" name="TextBox 1"/>
          <p:cNvSpPr txBox="1"/>
          <p:nvPr/>
        </p:nvSpPr>
        <p:spPr>
          <a:xfrm>
            <a:off x="3708400" y="4686300"/>
            <a:ext cx="64120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p>
        </p:txBody>
      </p:sp>
      <p:sp>
        <p:nvSpPr>
          <p:cNvPr id="62" name="TextBox 1"/>
          <p:cNvSpPr txBox="1"/>
          <p:nvPr/>
        </p:nvSpPr>
        <p:spPr>
          <a:xfrm>
            <a:off x="1485900" y="4635500"/>
            <a:ext cx="184839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用户数据报</a:t>
            </a:r>
          </a:p>
        </p:txBody>
      </p:sp>
      <p:sp>
        <p:nvSpPr>
          <p:cNvPr id="63" name="TextBox 1"/>
          <p:cNvSpPr txBox="1"/>
          <p:nvPr/>
        </p:nvSpPr>
        <p:spPr>
          <a:xfrm>
            <a:off x="4991100" y="5626100"/>
            <a:ext cx="1051698" cy="764312"/>
          </a:xfrm>
          <a:prstGeom prst="rect">
            <a:avLst/>
          </a:prstGeom>
          <a:noFill/>
        </p:spPr>
        <p:txBody>
          <a:bodyPr wrap="none" lIns="0" tIns="0" rIns="0" rtlCol="0">
            <a:spAutoFit/>
          </a:bodyPr>
          <a:lstStyle/>
          <a:p>
            <a:pPr defTabSz="-635">
              <a:lnSpc>
                <a:spcPts val="1900"/>
              </a:lnSpc>
              <a:tabLst>
                <a:tab pos="6604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p>
          <a:p>
            <a:pPr>
              <a:lnSpc>
                <a:spcPts val="1000"/>
              </a:lnSpc>
            </a:pPr>
            <a:endParaRPr lang="en-US" altLang="zh-CN" dirty="0" smtClean="0">
              <a:ea typeface="黑体" panose="02010609060101010101" pitchFamily="2" charset="-122"/>
            </a:endParaRPr>
          </a:p>
          <a:p>
            <a:pPr defTabSz="-635">
              <a:lnSpc>
                <a:spcPts val="2700"/>
              </a:lnSpc>
              <a:tabLst>
                <a:tab pos="6604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数据报</a:t>
            </a:r>
          </a:p>
        </p:txBody>
      </p:sp>
      <p:sp>
        <p:nvSpPr>
          <p:cNvPr id="64" name="TextBox 1"/>
          <p:cNvSpPr txBox="1"/>
          <p:nvPr/>
        </p:nvSpPr>
        <p:spPr>
          <a:xfrm>
            <a:off x="1270000" y="52324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发送在前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255913" y="5354320"/>
            <a:ext cx="1079753" cy="457200"/>
          </a:xfrm>
          <a:custGeom>
            <a:avLst/>
            <a:gdLst>
              <a:gd name="connsiteX0" fmla="*/ 0 w 1079753"/>
              <a:gd name="connsiteY0" fmla="*/ 0 h 457200"/>
              <a:gd name="connsiteX1" fmla="*/ 0 w 1079753"/>
              <a:gd name="connsiteY1" fmla="*/ 457200 h 457200"/>
              <a:gd name="connsiteX2" fmla="*/ 1079753 w 1079753"/>
              <a:gd name="connsiteY2" fmla="*/ 457200 h 457200"/>
              <a:gd name="connsiteX3" fmla="*/ 1079753 w 1079753"/>
              <a:gd name="connsiteY3" fmla="*/ 0 h 457200"/>
              <a:gd name="connsiteX4" fmla="*/ 0 w 1079753"/>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79753" h="457200">
                <a:moveTo>
                  <a:pt x="0" y="0"/>
                </a:moveTo>
                <a:lnTo>
                  <a:pt x="0" y="457200"/>
                </a:lnTo>
                <a:lnTo>
                  <a:pt x="1079753" y="457200"/>
                </a:lnTo>
                <a:lnTo>
                  <a:pt x="1079753" y="0"/>
                </a:lnTo>
                <a:lnTo>
                  <a:pt x="0" y="0"/>
                </a:lnTo>
              </a:path>
            </a:pathLst>
          </a:custGeom>
          <a:solidFill>
            <a:srgbClr val="CC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2246388" y="5344795"/>
            <a:ext cx="1098803" cy="476250"/>
          </a:xfrm>
          <a:custGeom>
            <a:avLst/>
            <a:gdLst>
              <a:gd name="connsiteX0" fmla="*/ 9525 w 1098803"/>
              <a:gd name="connsiteY0" fmla="*/ 9525 h 476250"/>
              <a:gd name="connsiteX1" fmla="*/ 9525 w 1098803"/>
              <a:gd name="connsiteY1" fmla="*/ 466725 h 476250"/>
              <a:gd name="connsiteX2" fmla="*/ 1089278 w 1098803"/>
              <a:gd name="connsiteY2" fmla="*/ 466725 h 476250"/>
              <a:gd name="connsiteX3" fmla="*/ 1089278 w 1098803"/>
              <a:gd name="connsiteY3" fmla="*/ 9525 h 476250"/>
              <a:gd name="connsiteX4" fmla="*/ 9525 w 1098803"/>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8803" h="476250">
                <a:moveTo>
                  <a:pt x="9525" y="9525"/>
                </a:moveTo>
                <a:lnTo>
                  <a:pt x="9525" y="466725"/>
                </a:lnTo>
                <a:lnTo>
                  <a:pt x="1089278" y="466725"/>
                </a:lnTo>
                <a:lnTo>
                  <a:pt x="1089278"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3334143" y="4417822"/>
            <a:ext cx="1080516" cy="457200"/>
          </a:xfrm>
          <a:custGeom>
            <a:avLst/>
            <a:gdLst>
              <a:gd name="connsiteX0" fmla="*/ 0 w 1080516"/>
              <a:gd name="connsiteY0" fmla="*/ 0 h 457200"/>
              <a:gd name="connsiteX1" fmla="*/ 0 w 1080516"/>
              <a:gd name="connsiteY1" fmla="*/ 457200 h 457200"/>
              <a:gd name="connsiteX2" fmla="*/ 1080516 w 1080516"/>
              <a:gd name="connsiteY2" fmla="*/ 457200 h 457200"/>
              <a:gd name="connsiteX3" fmla="*/ 1080516 w 1080516"/>
              <a:gd name="connsiteY3" fmla="*/ 0 h 457200"/>
              <a:gd name="connsiteX4" fmla="*/ 0 w 1080516"/>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80516" h="457200">
                <a:moveTo>
                  <a:pt x="0" y="0"/>
                </a:moveTo>
                <a:lnTo>
                  <a:pt x="0" y="457200"/>
                </a:lnTo>
                <a:lnTo>
                  <a:pt x="1080516" y="457200"/>
                </a:lnTo>
                <a:lnTo>
                  <a:pt x="1080516"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3327793" y="4411472"/>
            <a:ext cx="1093216" cy="469900"/>
          </a:xfrm>
          <a:custGeom>
            <a:avLst/>
            <a:gdLst>
              <a:gd name="connsiteX0" fmla="*/ 6350 w 1093216"/>
              <a:gd name="connsiteY0" fmla="*/ 6350 h 469900"/>
              <a:gd name="connsiteX1" fmla="*/ 6350 w 1093216"/>
              <a:gd name="connsiteY1" fmla="*/ 463550 h 469900"/>
              <a:gd name="connsiteX2" fmla="*/ 1086866 w 1093216"/>
              <a:gd name="connsiteY2" fmla="*/ 463550 h 469900"/>
              <a:gd name="connsiteX3" fmla="*/ 1086866 w 1093216"/>
              <a:gd name="connsiteY3" fmla="*/ 6350 h 469900"/>
              <a:gd name="connsiteX4" fmla="*/ 6350 w 1093216"/>
              <a:gd name="connsiteY4" fmla="*/ 6350 h 4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3216" h="469900">
                <a:moveTo>
                  <a:pt x="6350" y="6350"/>
                </a:moveTo>
                <a:lnTo>
                  <a:pt x="6350" y="463550"/>
                </a:lnTo>
                <a:lnTo>
                  <a:pt x="1086866" y="463550"/>
                </a:lnTo>
                <a:lnTo>
                  <a:pt x="1086866"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457337" y="5444998"/>
            <a:ext cx="798576" cy="288797"/>
          </a:xfrm>
          <a:custGeom>
            <a:avLst/>
            <a:gdLst>
              <a:gd name="connsiteX0" fmla="*/ 199644 w 798576"/>
              <a:gd name="connsiteY0" fmla="*/ 0 h 288797"/>
              <a:gd name="connsiteX1" fmla="*/ 199644 w 798576"/>
              <a:gd name="connsiteY1" fmla="*/ 72390 h 288797"/>
              <a:gd name="connsiteX2" fmla="*/ 798576 w 798576"/>
              <a:gd name="connsiteY2" fmla="*/ 72390 h 288797"/>
              <a:gd name="connsiteX3" fmla="*/ 798576 w 798576"/>
              <a:gd name="connsiteY3" fmla="*/ 216408 h 288797"/>
              <a:gd name="connsiteX4" fmla="*/ 199644 w 798576"/>
              <a:gd name="connsiteY4" fmla="*/ 216408 h 288797"/>
              <a:gd name="connsiteX5" fmla="*/ 199644 w 798576"/>
              <a:gd name="connsiteY5" fmla="*/ 288797 h 288797"/>
              <a:gd name="connsiteX6" fmla="*/ 0 w 798576"/>
              <a:gd name="connsiteY6" fmla="*/ 144017 h 288797"/>
              <a:gd name="connsiteX7" fmla="*/ 199644 w 798576"/>
              <a:gd name="connsiteY7" fmla="*/ 0 h 2887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798576" h="288797">
                <a:moveTo>
                  <a:pt x="199644" y="0"/>
                </a:moveTo>
                <a:lnTo>
                  <a:pt x="199644" y="72390"/>
                </a:lnTo>
                <a:lnTo>
                  <a:pt x="798576" y="72390"/>
                </a:lnTo>
                <a:lnTo>
                  <a:pt x="798576" y="216408"/>
                </a:lnTo>
                <a:lnTo>
                  <a:pt x="199644" y="216408"/>
                </a:lnTo>
                <a:lnTo>
                  <a:pt x="199644" y="288797"/>
                </a:lnTo>
                <a:lnTo>
                  <a:pt x="0" y="144017"/>
                </a:lnTo>
                <a:lnTo>
                  <a:pt x="199644" y="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450987" y="5438648"/>
            <a:ext cx="811276" cy="301497"/>
          </a:xfrm>
          <a:custGeom>
            <a:avLst/>
            <a:gdLst>
              <a:gd name="connsiteX0" fmla="*/ 205994 w 811276"/>
              <a:gd name="connsiteY0" fmla="*/ 6350 h 301497"/>
              <a:gd name="connsiteX1" fmla="*/ 205994 w 811276"/>
              <a:gd name="connsiteY1" fmla="*/ 78740 h 301497"/>
              <a:gd name="connsiteX2" fmla="*/ 804926 w 811276"/>
              <a:gd name="connsiteY2" fmla="*/ 78740 h 301497"/>
              <a:gd name="connsiteX3" fmla="*/ 804926 w 811276"/>
              <a:gd name="connsiteY3" fmla="*/ 222758 h 301497"/>
              <a:gd name="connsiteX4" fmla="*/ 205994 w 811276"/>
              <a:gd name="connsiteY4" fmla="*/ 222758 h 301497"/>
              <a:gd name="connsiteX5" fmla="*/ 205994 w 811276"/>
              <a:gd name="connsiteY5" fmla="*/ 295147 h 301497"/>
              <a:gd name="connsiteX6" fmla="*/ 6350 w 811276"/>
              <a:gd name="connsiteY6" fmla="*/ 150367 h 301497"/>
              <a:gd name="connsiteX7" fmla="*/ 205994 w 811276"/>
              <a:gd name="connsiteY7" fmla="*/ 6350 h 3014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11276" h="301497">
                <a:moveTo>
                  <a:pt x="205994" y="6350"/>
                </a:moveTo>
                <a:lnTo>
                  <a:pt x="205994" y="78740"/>
                </a:lnTo>
                <a:lnTo>
                  <a:pt x="804926" y="78740"/>
                </a:lnTo>
                <a:lnTo>
                  <a:pt x="804926" y="222758"/>
                </a:lnTo>
                <a:lnTo>
                  <a:pt x="205994" y="222758"/>
                </a:lnTo>
                <a:lnTo>
                  <a:pt x="205994" y="295147"/>
                </a:lnTo>
                <a:lnTo>
                  <a:pt x="6350" y="150367"/>
                </a:lnTo>
                <a:lnTo>
                  <a:pt x="205994"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2837319" y="3530092"/>
            <a:ext cx="4633722" cy="457200"/>
          </a:xfrm>
          <a:custGeom>
            <a:avLst/>
            <a:gdLst>
              <a:gd name="connsiteX0" fmla="*/ 0 w 4633722"/>
              <a:gd name="connsiteY0" fmla="*/ 0 h 457200"/>
              <a:gd name="connsiteX1" fmla="*/ 0 w 4633722"/>
              <a:gd name="connsiteY1" fmla="*/ 457200 h 457200"/>
              <a:gd name="connsiteX2" fmla="*/ 4633722 w 4633722"/>
              <a:gd name="connsiteY2" fmla="*/ 457200 h 457200"/>
              <a:gd name="connsiteX3" fmla="*/ 4633722 w 4633722"/>
              <a:gd name="connsiteY3" fmla="*/ 0 h 457200"/>
              <a:gd name="connsiteX4" fmla="*/ 0 w 4633722"/>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633722" h="457200">
                <a:moveTo>
                  <a:pt x="0" y="0"/>
                </a:moveTo>
                <a:lnTo>
                  <a:pt x="0" y="457200"/>
                </a:lnTo>
                <a:lnTo>
                  <a:pt x="4633722" y="457200"/>
                </a:lnTo>
                <a:lnTo>
                  <a:pt x="463372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827794" y="3520567"/>
            <a:ext cx="4652772" cy="476250"/>
          </a:xfrm>
          <a:custGeom>
            <a:avLst/>
            <a:gdLst>
              <a:gd name="connsiteX0" fmla="*/ 9525 w 4652772"/>
              <a:gd name="connsiteY0" fmla="*/ 9525 h 476250"/>
              <a:gd name="connsiteX1" fmla="*/ 9525 w 4652772"/>
              <a:gd name="connsiteY1" fmla="*/ 466725 h 476250"/>
              <a:gd name="connsiteX2" fmla="*/ 4643247 w 4652772"/>
              <a:gd name="connsiteY2" fmla="*/ 466725 h 476250"/>
              <a:gd name="connsiteX3" fmla="*/ 4643247 w 4652772"/>
              <a:gd name="connsiteY3" fmla="*/ 9525 h 476250"/>
              <a:gd name="connsiteX4" fmla="*/ 9525 w 4652772"/>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652772" h="476250">
                <a:moveTo>
                  <a:pt x="9525" y="9525"/>
                </a:moveTo>
                <a:lnTo>
                  <a:pt x="9525" y="466725"/>
                </a:lnTo>
                <a:lnTo>
                  <a:pt x="4643247" y="466725"/>
                </a:lnTo>
                <a:lnTo>
                  <a:pt x="4643247"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3989210" y="3523742"/>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882789" y="2387092"/>
            <a:ext cx="6685026" cy="457200"/>
          </a:xfrm>
          <a:custGeom>
            <a:avLst/>
            <a:gdLst>
              <a:gd name="connsiteX0" fmla="*/ 0 w 6685026"/>
              <a:gd name="connsiteY0" fmla="*/ 0 h 457200"/>
              <a:gd name="connsiteX1" fmla="*/ 0 w 6685026"/>
              <a:gd name="connsiteY1" fmla="*/ 457200 h 457200"/>
              <a:gd name="connsiteX2" fmla="*/ 6685026 w 6685026"/>
              <a:gd name="connsiteY2" fmla="*/ 457200 h 457200"/>
              <a:gd name="connsiteX3" fmla="*/ 6685026 w 6685026"/>
              <a:gd name="connsiteY3" fmla="*/ 0 h 457200"/>
              <a:gd name="connsiteX4" fmla="*/ 0 w 6685026"/>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85026" h="457200">
                <a:moveTo>
                  <a:pt x="0" y="0"/>
                </a:moveTo>
                <a:lnTo>
                  <a:pt x="0" y="457200"/>
                </a:lnTo>
                <a:lnTo>
                  <a:pt x="6685026" y="457200"/>
                </a:lnTo>
                <a:lnTo>
                  <a:pt x="668502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873264" y="2377567"/>
            <a:ext cx="6704076" cy="476250"/>
          </a:xfrm>
          <a:custGeom>
            <a:avLst/>
            <a:gdLst>
              <a:gd name="connsiteX0" fmla="*/ 9525 w 6704076"/>
              <a:gd name="connsiteY0" fmla="*/ 9525 h 476250"/>
              <a:gd name="connsiteX1" fmla="*/ 9525 w 6704076"/>
              <a:gd name="connsiteY1" fmla="*/ 466725 h 476250"/>
              <a:gd name="connsiteX2" fmla="*/ 6694551 w 6704076"/>
              <a:gd name="connsiteY2" fmla="*/ 466725 h 476250"/>
              <a:gd name="connsiteX3" fmla="*/ 6694551 w 6704076"/>
              <a:gd name="connsiteY3" fmla="*/ 9525 h 476250"/>
              <a:gd name="connsiteX4" fmla="*/ 9525 w 6704076"/>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704076" h="476250">
                <a:moveTo>
                  <a:pt x="9525" y="9525"/>
                </a:moveTo>
                <a:lnTo>
                  <a:pt x="9525" y="466725"/>
                </a:lnTo>
                <a:lnTo>
                  <a:pt x="6694551" y="466725"/>
                </a:lnTo>
                <a:lnTo>
                  <a:pt x="6694551"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102242" y="2380742"/>
            <a:ext cx="22225" cy="469900"/>
          </a:xfrm>
          <a:custGeom>
            <a:avLst/>
            <a:gdLst>
              <a:gd name="connsiteX0" fmla="*/ 6350 w 22225"/>
              <a:gd name="connsiteY0" fmla="*/ 6350 h 469900"/>
              <a:gd name="connsiteX1" fmla="*/ 9397 w 22225"/>
              <a:gd name="connsiteY1" fmla="*/ 463550 h 469900"/>
            </a:gdLst>
            <a:ahLst/>
            <a:cxnLst>
              <a:cxn ang="0">
                <a:pos x="connsiteX0" y="connsiteY0"/>
              </a:cxn>
              <a:cxn ang="1">
                <a:pos x="connsiteX1" y="connsiteY1"/>
              </a:cxn>
            </a:cxnLst>
            <a:rect l="l" t="t" r="r" b="b"/>
            <a:pathLst>
              <a:path w="22225" h="469900">
                <a:moveTo>
                  <a:pt x="6350" y="6350"/>
                </a:moveTo>
                <a:lnTo>
                  <a:pt x="9397"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5146688" y="3523742"/>
            <a:ext cx="22225" cy="469900"/>
          </a:xfrm>
          <a:custGeom>
            <a:avLst/>
            <a:gdLst>
              <a:gd name="connsiteX0" fmla="*/ 6350 w 22225"/>
              <a:gd name="connsiteY0" fmla="*/ 6350 h 469900"/>
              <a:gd name="connsiteX1" fmla="*/ 9398 w 22225"/>
              <a:gd name="connsiteY1" fmla="*/ 463550 h 469900"/>
            </a:gdLst>
            <a:ahLst/>
            <a:cxnLst>
              <a:cxn ang="0">
                <a:pos x="connsiteX0" y="connsiteY0"/>
              </a:cxn>
              <a:cxn ang="1">
                <a:pos x="connsiteX1" y="connsiteY1"/>
              </a:cxn>
            </a:cxnLst>
            <a:rect l="l" t="t" r="r" b="b"/>
            <a:pathLst>
              <a:path w="22225" h="469900">
                <a:moveTo>
                  <a:pt x="6350" y="6350"/>
                </a:moveTo>
                <a:lnTo>
                  <a:pt x="9398"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6305677" y="3523742"/>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1587639" y="3530092"/>
            <a:ext cx="1249680" cy="457200"/>
          </a:xfrm>
          <a:custGeom>
            <a:avLst/>
            <a:gdLst>
              <a:gd name="connsiteX0" fmla="*/ 0 w 1249680"/>
              <a:gd name="connsiteY0" fmla="*/ 0 h 457200"/>
              <a:gd name="connsiteX1" fmla="*/ 0 w 1249680"/>
              <a:gd name="connsiteY1" fmla="*/ 457200 h 457200"/>
              <a:gd name="connsiteX2" fmla="*/ 1249680 w 1249680"/>
              <a:gd name="connsiteY2" fmla="*/ 457200 h 457200"/>
              <a:gd name="connsiteX3" fmla="*/ 1249680 w 1249680"/>
              <a:gd name="connsiteY3" fmla="*/ 0 h 457200"/>
              <a:gd name="connsiteX4" fmla="*/ 0 w 1249680"/>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49680" h="457200">
                <a:moveTo>
                  <a:pt x="0" y="0"/>
                </a:moveTo>
                <a:lnTo>
                  <a:pt x="0" y="457200"/>
                </a:lnTo>
                <a:lnTo>
                  <a:pt x="1249680" y="457200"/>
                </a:lnTo>
                <a:lnTo>
                  <a:pt x="124968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1578114" y="3520567"/>
            <a:ext cx="1268730" cy="476250"/>
          </a:xfrm>
          <a:custGeom>
            <a:avLst/>
            <a:gdLst>
              <a:gd name="connsiteX0" fmla="*/ 1259205 w 1268730"/>
              <a:gd name="connsiteY0" fmla="*/ 466725 h 476250"/>
              <a:gd name="connsiteX1" fmla="*/ 9525 w 1268730"/>
              <a:gd name="connsiteY1" fmla="*/ 466725 h 476250"/>
              <a:gd name="connsiteX2" fmla="*/ 9525 w 1268730"/>
              <a:gd name="connsiteY2" fmla="*/ 9525 h 476250"/>
              <a:gd name="connsiteX3" fmla="*/ 1259205 w 1268730"/>
              <a:gd name="connsiteY3" fmla="*/ 9525 h 476250"/>
            </a:gdLst>
            <a:ahLst/>
            <a:cxnLst>
              <a:cxn ang="0">
                <a:pos x="connsiteX0" y="connsiteY0"/>
              </a:cxn>
              <a:cxn ang="1">
                <a:pos x="connsiteX1" y="connsiteY1"/>
              </a:cxn>
              <a:cxn ang="2">
                <a:pos x="connsiteX2" y="connsiteY2"/>
              </a:cxn>
              <a:cxn ang="3">
                <a:pos x="connsiteX3" y="connsiteY3"/>
              </a:cxn>
            </a:cxnLst>
            <a:rect l="l" t="t" r="r" b="b"/>
            <a:pathLst>
              <a:path w="1268730" h="476250">
                <a:moveTo>
                  <a:pt x="1259205" y="466725"/>
                </a:moveTo>
                <a:lnTo>
                  <a:pt x="9525" y="466725"/>
                </a:lnTo>
                <a:lnTo>
                  <a:pt x="9525" y="9525"/>
                </a:lnTo>
                <a:lnTo>
                  <a:pt x="1259205"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334140" y="2380742"/>
            <a:ext cx="22225" cy="469900"/>
          </a:xfrm>
          <a:custGeom>
            <a:avLst/>
            <a:gdLst>
              <a:gd name="connsiteX0" fmla="*/ 6350 w 22225"/>
              <a:gd name="connsiteY0" fmla="*/ 6350 h 469900"/>
              <a:gd name="connsiteX1" fmla="*/ 6350 w 22225"/>
              <a:gd name="connsiteY1" fmla="*/ 463550 h 469900"/>
            </a:gdLst>
            <a:ahLst/>
            <a:cxnLst>
              <a:cxn ang="0">
                <a:pos x="connsiteX0" y="connsiteY0"/>
              </a:cxn>
              <a:cxn ang="1">
                <a:pos x="connsiteX1" y="connsiteY1"/>
              </a:cxn>
            </a:cxnLst>
            <a:rect l="l" t="t" r="r" b="b"/>
            <a:pathLst>
              <a:path w="22225" h="469900">
                <a:moveTo>
                  <a:pt x="6350" y="6350"/>
                </a:moveTo>
                <a:lnTo>
                  <a:pt x="6350"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5867527" y="2380742"/>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6400927" y="2380742"/>
            <a:ext cx="22225" cy="469900"/>
          </a:xfrm>
          <a:custGeom>
            <a:avLst/>
            <a:gdLst>
              <a:gd name="connsiteX0" fmla="*/ 6350 w 22225"/>
              <a:gd name="connsiteY0" fmla="*/ 6350 h 469900"/>
              <a:gd name="connsiteX1" fmla="*/ 6350 w 22225"/>
              <a:gd name="connsiteY1" fmla="*/ 463550 h 469900"/>
            </a:gdLst>
            <a:ahLst/>
            <a:cxnLst>
              <a:cxn ang="0">
                <a:pos x="connsiteX0" y="connsiteY0"/>
              </a:cxn>
              <a:cxn ang="1">
                <a:pos x="connsiteX1" y="connsiteY1"/>
              </a:cxn>
            </a:cxnLst>
            <a:rect l="l" t="t" r="r" b="b"/>
            <a:pathLst>
              <a:path w="22225" h="469900">
                <a:moveTo>
                  <a:pt x="6350" y="6350"/>
                </a:moveTo>
                <a:lnTo>
                  <a:pt x="6350"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2792361" y="3472942"/>
            <a:ext cx="4713732" cy="538734"/>
          </a:xfrm>
          <a:custGeom>
            <a:avLst/>
            <a:gdLst>
              <a:gd name="connsiteX0" fmla="*/ 38100 w 4713732"/>
              <a:gd name="connsiteY0" fmla="*/ 38100 h 538734"/>
              <a:gd name="connsiteX1" fmla="*/ 38100 w 4713732"/>
              <a:gd name="connsiteY1" fmla="*/ 500634 h 538734"/>
              <a:gd name="connsiteX2" fmla="*/ 4675632 w 4713732"/>
              <a:gd name="connsiteY2" fmla="*/ 500634 h 538734"/>
              <a:gd name="connsiteX3" fmla="*/ 4675632 w 4713732"/>
              <a:gd name="connsiteY3" fmla="*/ 38100 h 538734"/>
              <a:gd name="connsiteX4" fmla="*/ 38100 w 4713732"/>
              <a:gd name="connsiteY4" fmla="*/ 38100 h 53873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713732" h="538734">
                <a:moveTo>
                  <a:pt x="38100" y="38100"/>
                </a:moveTo>
                <a:lnTo>
                  <a:pt x="38100" y="500634"/>
                </a:lnTo>
                <a:lnTo>
                  <a:pt x="4675632" y="500634"/>
                </a:lnTo>
                <a:lnTo>
                  <a:pt x="4675632"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4414660" y="4417822"/>
            <a:ext cx="4392929" cy="457200"/>
          </a:xfrm>
          <a:custGeom>
            <a:avLst/>
            <a:gdLst>
              <a:gd name="connsiteX0" fmla="*/ 0 w 4392929"/>
              <a:gd name="connsiteY0" fmla="*/ 0 h 457200"/>
              <a:gd name="connsiteX1" fmla="*/ 0 w 4392929"/>
              <a:gd name="connsiteY1" fmla="*/ 457200 h 457200"/>
              <a:gd name="connsiteX2" fmla="*/ 4392929 w 4392929"/>
              <a:gd name="connsiteY2" fmla="*/ 457200 h 457200"/>
              <a:gd name="connsiteX3" fmla="*/ 4392929 w 4392929"/>
              <a:gd name="connsiteY3" fmla="*/ 0 h 457200"/>
              <a:gd name="connsiteX4" fmla="*/ 0 w 4392929"/>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92929" h="457200">
                <a:moveTo>
                  <a:pt x="0" y="0"/>
                </a:moveTo>
                <a:lnTo>
                  <a:pt x="0" y="457200"/>
                </a:lnTo>
                <a:lnTo>
                  <a:pt x="4392929" y="457200"/>
                </a:lnTo>
                <a:lnTo>
                  <a:pt x="4392929"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4408310" y="4411472"/>
            <a:ext cx="4405629" cy="469900"/>
          </a:xfrm>
          <a:custGeom>
            <a:avLst/>
            <a:gdLst>
              <a:gd name="connsiteX0" fmla="*/ 6350 w 4405629"/>
              <a:gd name="connsiteY0" fmla="*/ 6350 h 469900"/>
              <a:gd name="connsiteX1" fmla="*/ 6350 w 4405629"/>
              <a:gd name="connsiteY1" fmla="*/ 463550 h 469900"/>
              <a:gd name="connsiteX2" fmla="*/ 4399279 w 4405629"/>
              <a:gd name="connsiteY2" fmla="*/ 463550 h 469900"/>
              <a:gd name="connsiteX3" fmla="*/ 4399279 w 4405629"/>
              <a:gd name="connsiteY3" fmla="*/ 6350 h 469900"/>
              <a:gd name="connsiteX4" fmla="*/ 6350 w 4405629"/>
              <a:gd name="connsiteY4" fmla="*/ 6350 h 4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5629" h="469900">
                <a:moveTo>
                  <a:pt x="6350" y="6350"/>
                </a:moveTo>
                <a:lnTo>
                  <a:pt x="6350" y="463550"/>
                </a:lnTo>
                <a:lnTo>
                  <a:pt x="4399279" y="463550"/>
                </a:lnTo>
                <a:lnTo>
                  <a:pt x="4399279"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3335667" y="5357368"/>
            <a:ext cx="5471922" cy="457200"/>
          </a:xfrm>
          <a:custGeom>
            <a:avLst/>
            <a:gdLst>
              <a:gd name="connsiteX0" fmla="*/ 0 w 5471922"/>
              <a:gd name="connsiteY0" fmla="*/ 0 h 457200"/>
              <a:gd name="connsiteX1" fmla="*/ 0 w 5471922"/>
              <a:gd name="connsiteY1" fmla="*/ 457200 h 457200"/>
              <a:gd name="connsiteX2" fmla="*/ 5471922 w 5471922"/>
              <a:gd name="connsiteY2" fmla="*/ 457200 h 457200"/>
              <a:gd name="connsiteX3" fmla="*/ 5471922 w 5471922"/>
              <a:gd name="connsiteY3" fmla="*/ 0 h 457200"/>
              <a:gd name="connsiteX4" fmla="*/ 0 w 5471922"/>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71922" h="457200">
                <a:moveTo>
                  <a:pt x="0" y="0"/>
                </a:moveTo>
                <a:lnTo>
                  <a:pt x="0" y="457200"/>
                </a:lnTo>
                <a:lnTo>
                  <a:pt x="5471922" y="457200"/>
                </a:lnTo>
                <a:lnTo>
                  <a:pt x="5471922" y="0"/>
                </a:lnTo>
                <a:lnTo>
                  <a:pt x="0" y="0"/>
                </a:lnTo>
              </a:path>
            </a:pathLst>
          </a:custGeom>
          <a:solidFill>
            <a:srgbClr val="CCF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3326142" y="5347843"/>
            <a:ext cx="5490972" cy="476250"/>
          </a:xfrm>
          <a:custGeom>
            <a:avLst/>
            <a:gdLst>
              <a:gd name="connsiteX0" fmla="*/ 9525 w 5490972"/>
              <a:gd name="connsiteY0" fmla="*/ 9525 h 476250"/>
              <a:gd name="connsiteX1" fmla="*/ 9525 w 5490972"/>
              <a:gd name="connsiteY1" fmla="*/ 466725 h 476250"/>
              <a:gd name="connsiteX2" fmla="*/ 5481447 w 5490972"/>
              <a:gd name="connsiteY2" fmla="*/ 466725 h 476250"/>
              <a:gd name="connsiteX3" fmla="*/ 5481447 w 5490972"/>
              <a:gd name="connsiteY3" fmla="*/ 9525 h 476250"/>
              <a:gd name="connsiteX4" fmla="*/ 9525 w 5490972"/>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90972" h="476250">
                <a:moveTo>
                  <a:pt x="9525" y="9525"/>
                </a:moveTo>
                <a:lnTo>
                  <a:pt x="9525" y="466725"/>
                </a:lnTo>
                <a:lnTo>
                  <a:pt x="5481447" y="466725"/>
                </a:lnTo>
                <a:lnTo>
                  <a:pt x="5481447"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4797946" y="5889244"/>
            <a:ext cx="1172718" cy="292607"/>
          </a:xfrm>
          <a:custGeom>
            <a:avLst/>
            <a:gdLst>
              <a:gd name="connsiteX0" fmla="*/ 0 w 1172718"/>
              <a:gd name="connsiteY0" fmla="*/ 0 h 292607"/>
              <a:gd name="connsiteX1" fmla="*/ 0 w 1172718"/>
              <a:gd name="connsiteY1" fmla="*/ 292607 h 292607"/>
              <a:gd name="connsiteX2" fmla="*/ 1172718 w 1172718"/>
              <a:gd name="connsiteY2" fmla="*/ 292607 h 292607"/>
              <a:gd name="connsiteX3" fmla="*/ 1172718 w 1172718"/>
              <a:gd name="connsiteY3" fmla="*/ 0 h 292607"/>
              <a:gd name="connsiteX4" fmla="*/ 0 w 1172718"/>
              <a:gd name="connsiteY4" fmla="*/ 0 h 29260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72718" h="292607">
                <a:moveTo>
                  <a:pt x="0" y="0"/>
                </a:moveTo>
                <a:lnTo>
                  <a:pt x="0" y="292607"/>
                </a:lnTo>
                <a:lnTo>
                  <a:pt x="1172718" y="292607"/>
                </a:lnTo>
                <a:lnTo>
                  <a:pt x="117271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5966091" y="5130292"/>
            <a:ext cx="277355" cy="416052"/>
          </a:xfrm>
          <a:custGeom>
            <a:avLst/>
            <a:gdLst>
              <a:gd name="connsiteX0" fmla="*/ 0 w 277355"/>
              <a:gd name="connsiteY0" fmla="*/ 312420 h 416052"/>
              <a:gd name="connsiteX1" fmla="*/ 69329 w 277355"/>
              <a:gd name="connsiteY1" fmla="*/ 312420 h 416052"/>
              <a:gd name="connsiteX2" fmla="*/ 69329 w 277355"/>
              <a:gd name="connsiteY2" fmla="*/ 0 h 416052"/>
              <a:gd name="connsiteX3" fmla="*/ 208026 w 277355"/>
              <a:gd name="connsiteY3" fmla="*/ 0 h 416052"/>
              <a:gd name="connsiteX4" fmla="*/ 208026 w 277355"/>
              <a:gd name="connsiteY4" fmla="*/ 312420 h 416052"/>
              <a:gd name="connsiteX5" fmla="*/ 277355 w 277355"/>
              <a:gd name="connsiteY5" fmla="*/ 312420 h 416052"/>
              <a:gd name="connsiteX6" fmla="*/ 138671 w 277355"/>
              <a:gd name="connsiteY6" fmla="*/ 416052 h 416052"/>
              <a:gd name="connsiteX7" fmla="*/ 0 w 277355"/>
              <a:gd name="connsiteY7" fmla="*/ 312420 h 41605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7355" h="416052">
                <a:moveTo>
                  <a:pt x="0" y="312420"/>
                </a:moveTo>
                <a:lnTo>
                  <a:pt x="69329" y="312420"/>
                </a:lnTo>
                <a:lnTo>
                  <a:pt x="69329" y="0"/>
                </a:lnTo>
                <a:lnTo>
                  <a:pt x="208026" y="0"/>
                </a:lnTo>
                <a:lnTo>
                  <a:pt x="208026" y="312420"/>
                </a:lnTo>
                <a:lnTo>
                  <a:pt x="277355" y="312420"/>
                </a:lnTo>
                <a:lnTo>
                  <a:pt x="138671" y="416052"/>
                </a:lnTo>
                <a:lnTo>
                  <a:pt x="0" y="312420"/>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5959741" y="5123942"/>
            <a:ext cx="290055" cy="428752"/>
          </a:xfrm>
          <a:custGeom>
            <a:avLst/>
            <a:gdLst>
              <a:gd name="connsiteX0" fmla="*/ 6350 w 290055"/>
              <a:gd name="connsiteY0" fmla="*/ 318770 h 428752"/>
              <a:gd name="connsiteX1" fmla="*/ 75679 w 290055"/>
              <a:gd name="connsiteY1" fmla="*/ 318770 h 428752"/>
              <a:gd name="connsiteX2" fmla="*/ 75679 w 290055"/>
              <a:gd name="connsiteY2" fmla="*/ 6350 h 428752"/>
              <a:gd name="connsiteX3" fmla="*/ 214376 w 290055"/>
              <a:gd name="connsiteY3" fmla="*/ 6350 h 428752"/>
              <a:gd name="connsiteX4" fmla="*/ 214376 w 290055"/>
              <a:gd name="connsiteY4" fmla="*/ 318770 h 428752"/>
              <a:gd name="connsiteX5" fmla="*/ 283705 w 290055"/>
              <a:gd name="connsiteY5" fmla="*/ 318770 h 428752"/>
              <a:gd name="connsiteX6" fmla="*/ 145021 w 290055"/>
              <a:gd name="connsiteY6" fmla="*/ 422402 h 428752"/>
              <a:gd name="connsiteX7" fmla="*/ 6350 w 290055"/>
              <a:gd name="connsiteY7" fmla="*/ 318770 h 42875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90055" h="428752">
                <a:moveTo>
                  <a:pt x="6350" y="318770"/>
                </a:moveTo>
                <a:lnTo>
                  <a:pt x="75679" y="318770"/>
                </a:lnTo>
                <a:lnTo>
                  <a:pt x="75679" y="6350"/>
                </a:lnTo>
                <a:lnTo>
                  <a:pt x="214376" y="6350"/>
                </a:lnTo>
                <a:lnTo>
                  <a:pt x="214376" y="318770"/>
                </a:lnTo>
                <a:lnTo>
                  <a:pt x="283705" y="318770"/>
                </a:lnTo>
                <a:lnTo>
                  <a:pt x="145021" y="422402"/>
                </a:lnTo>
                <a:lnTo>
                  <a:pt x="6350" y="31877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3394532" y="4951412"/>
            <a:ext cx="5419725" cy="196215"/>
          </a:xfrm>
          <a:custGeom>
            <a:avLst/>
            <a:gdLst>
              <a:gd name="connsiteX0" fmla="*/ 14287 w 5419725"/>
              <a:gd name="connsiteY0" fmla="*/ 14287 h 196215"/>
              <a:gd name="connsiteX1" fmla="*/ 463105 w 5419725"/>
              <a:gd name="connsiteY1" fmla="*/ 98107 h 196215"/>
              <a:gd name="connsiteX2" fmla="*/ 2259888 w 5419725"/>
              <a:gd name="connsiteY2" fmla="*/ 98107 h 196215"/>
              <a:gd name="connsiteX3" fmla="*/ 2709468 w 5419725"/>
              <a:gd name="connsiteY3" fmla="*/ 181927 h 196215"/>
              <a:gd name="connsiteX4" fmla="*/ 3159061 w 5419725"/>
              <a:gd name="connsiteY4" fmla="*/ 98107 h 196215"/>
              <a:gd name="connsiteX5" fmla="*/ 4955845 w 5419725"/>
              <a:gd name="connsiteY5" fmla="*/ 98107 h 196215"/>
              <a:gd name="connsiteX6" fmla="*/ 5405437 w 5419725"/>
              <a:gd name="connsiteY6" fmla="*/ 14287 h 19621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5419725" h="196215">
                <a:moveTo>
                  <a:pt x="14287" y="14287"/>
                </a:moveTo>
                <a:cubicBezTo>
                  <a:pt x="14287" y="60769"/>
                  <a:pt x="215455" y="98107"/>
                  <a:pt x="463105" y="98107"/>
                </a:cubicBezTo>
                <a:lnTo>
                  <a:pt x="2259888" y="98107"/>
                </a:lnTo>
                <a:cubicBezTo>
                  <a:pt x="2508313" y="98107"/>
                  <a:pt x="2709468" y="135445"/>
                  <a:pt x="2709468" y="181927"/>
                </a:cubicBezTo>
                <a:cubicBezTo>
                  <a:pt x="2709468" y="135445"/>
                  <a:pt x="2910649" y="98107"/>
                  <a:pt x="3159061" y="98107"/>
                </a:cubicBezTo>
                <a:lnTo>
                  <a:pt x="4955845" y="98107"/>
                </a:lnTo>
                <a:cubicBezTo>
                  <a:pt x="5204257" y="98107"/>
                  <a:pt x="5405437" y="60769"/>
                  <a:pt x="5405437" y="14287"/>
                </a:cubicBezTo>
              </a:path>
            </a:pathLst>
          </a:custGeom>
          <a:ln w="25400">
            <a:solidFill>
              <a:srgbClr val="33339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1" name="Picture 3"/>
          <p:cNvPicPr>
            <a:picLocks noChangeAspect="1" noChangeArrowheads="1"/>
          </p:cNvPicPr>
          <p:nvPr/>
        </p:nvPicPr>
        <p:blipFill>
          <a:blip r:embed="rId4" cstate="print"/>
          <a:srcRect/>
          <a:stretch>
            <a:fillRect/>
          </a:stretch>
        </p:blipFill>
        <p:spPr bwMode="auto">
          <a:xfrm>
            <a:off x="876300" y="2844800"/>
            <a:ext cx="6616700" cy="698500"/>
          </a:xfrm>
          <a:prstGeom prst="rect">
            <a:avLst/>
          </a:prstGeom>
          <a:noFill/>
        </p:spPr>
      </p:pic>
      <p:pic>
        <p:nvPicPr>
          <p:cNvPr id="1024" name="Picture 3"/>
          <p:cNvPicPr>
            <a:picLocks noChangeAspect="1" noChangeArrowheads="1"/>
          </p:cNvPicPr>
          <p:nvPr/>
        </p:nvPicPr>
        <p:blipFill>
          <a:blip r:embed="rId5" cstate="print"/>
          <a:srcRect/>
          <a:stretch>
            <a:fillRect/>
          </a:stretch>
        </p:blipFill>
        <p:spPr bwMode="auto">
          <a:xfrm>
            <a:off x="2844800" y="3987800"/>
            <a:ext cx="4559300" cy="444500"/>
          </a:xfrm>
          <a:prstGeom prst="rect">
            <a:avLst/>
          </a:prstGeom>
          <a:noFill/>
        </p:spPr>
      </p:pic>
      <p:pic>
        <p:nvPicPr>
          <p:cNvPr id="1025" name="Picture 3"/>
          <p:cNvPicPr>
            <a:picLocks noChangeAspect="1" noChangeArrowheads="1"/>
          </p:cNvPicPr>
          <p:nvPr/>
        </p:nvPicPr>
        <p:blipFill>
          <a:blip r:embed="rId6" cstate="print"/>
          <a:srcRect/>
          <a:stretch>
            <a:fillRect/>
          </a:stretch>
        </p:blipFill>
        <p:spPr bwMode="auto">
          <a:xfrm>
            <a:off x="2197100" y="5994400"/>
            <a:ext cx="6629400" cy="101600"/>
          </a:xfrm>
          <a:prstGeom prst="rect">
            <a:avLst/>
          </a:prstGeom>
          <a:noFill/>
        </p:spPr>
      </p:pic>
      <p:sp>
        <p:nvSpPr>
          <p:cNvPr id="2" name="TextBox 1"/>
          <p:cNvSpPr txBox="1"/>
          <p:nvPr/>
        </p:nvSpPr>
        <p:spPr>
          <a:xfrm>
            <a:off x="393700" y="355600"/>
            <a:ext cx="7349256" cy="1238801"/>
          </a:xfrm>
          <a:prstGeom prst="rect">
            <a:avLst/>
          </a:prstGeom>
          <a:noFill/>
        </p:spPr>
        <p:txBody>
          <a:bodyPr wrap="none" lIns="0" tIns="0" rIns="0" rtlCol="0">
            <a:spAutoFit/>
          </a:bodyPr>
          <a:lstStyle/>
          <a:p>
            <a:pPr defTabSz="-635">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用户数据报</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有两个字段：数据字段和首部</a:t>
            </a:r>
          </a:p>
          <a:p>
            <a:pPr defTabSz="-635">
              <a:lnSpc>
                <a:spcPts val="33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字段。首部字段有</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个字节，由</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个字段组</a:t>
            </a:r>
          </a:p>
          <a:p>
            <a:pPr defTabSz="-635">
              <a:lnSpc>
                <a:spcPts val="31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成，每个字段都是两个字节。</a:t>
            </a:r>
          </a:p>
        </p:txBody>
      </p:sp>
      <p:sp>
        <p:nvSpPr>
          <p:cNvPr id="1026" name="TextBox 1"/>
          <p:cNvSpPr txBox="1"/>
          <p:nvPr/>
        </p:nvSpPr>
        <p:spPr>
          <a:xfrm>
            <a:off x="1358900" y="2451100"/>
            <a:ext cx="1115818"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p>
        </p:txBody>
      </p:sp>
      <p:sp>
        <p:nvSpPr>
          <p:cNvPr id="1028" name="TextBox 1"/>
          <p:cNvSpPr txBox="1"/>
          <p:nvPr/>
        </p:nvSpPr>
        <p:spPr>
          <a:xfrm>
            <a:off x="3492500" y="2451100"/>
            <a:ext cx="1372299"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p>
        </p:txBody>
      </p:sp>
      <p:sp>
        <p:nvSpPr>
          <p:cNvPr id="1029" name="TextBox 1"/>
          <p:cNvSpPr txBox="1"/>
          <p:nvPr/>
        </p:nvSpPr>
        <p:spPr>
          <a:xfrm>
            <a:off x="5524500" y="24892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30" name="TextBox 1"/>
          <p:cNvSpPr txBox="1"/>
          <p:nvPr/>
        </p:nvSpPr>
        <p:spPr>
          <a:xfrm>
            <a:off x="5956300" y="2451100"/>
            <a:ext cx="1537280"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17</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p>
        </p:txBody>
      </p:sp>
      <p:sp>
        <p:nvSpPr>
          <p:cNvPr id="1031" name="TextBox 1"/>
          <p:cNvSpPr txBox="1"/>
          <p:nvPr/>
        </p:nvSpPr>
        <p:spPr>
          <a:xfrm>
            <a:off x="355600" y="20828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1032" name="TextBox 1"/>
          <p:cNvSpPr txBox="1"/>
          <p:nvPr/>
        </p:nvSpPr>
        <p:spPr>
          <a:xfrm>
            <a:off x="1905000" y="20828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1033" name="TextBox 1"/>
          <p:cNvSpPr txBox="1"/>
          <p:nvPr/>
        </p:nvSpPr>
        <p:spPr>
          <a:xfrm>
            <a:off x="4127500" y="20828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1034" name="TextBox 1"/>
          <p:cNvSpPr txBox="1"/>
          <p:nvPr/>
        </p:nvSpPr>
        <p:spPr>
          <a:xfrm>
            <a:off x="5524500" y="20828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035" name="TextBox 1"/>
          <p:cNvSpPr txBox="1"/>
          <p:nvPr/>
        </p:nvSpPr>
        <p:spPr>
          <a:xfrm>
            <a:off x="6045200" y="20828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036" name="TextBox 1"/>
          <p:cNvSpPr txBox="1"/>
          <p:nvPr/>
        </p:nvSpPr>
        <p:spPr>
          <a:xfrm>
            <a:off x="6832600" y="20828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1037" name="TextBox 1"/>
          <p:cNvSpPr txBox="1"/>
          <p:nvPr/>
        </p:nvSpPr>
        <p:spPr>
          <a:xfrm>
            <a:off x="1790700" y="3263900"/>
            <a:ext cx="769441" cy="648896"/>
          </a:xfrm>
          <a:prstGeom prst="rect">
            <a:avLst/>
          </a:prstGeom>
          <a:noFill/>
        </p:spPr>
        <p:txBody>
          <a:bodyPr wrap="none" lIns="0" tIns="0" rIns="0" rtlCol="0">
            <a:spAutoFit/>
          </a:bodyPr>
          <a:lstStyle/>
          <a:p>
            <a:pPr defTabSz="-635">
              <a:lnSpc>
                <a:spcPts val="1800"/>
              </a:lnSpc>
              <a:tabLst>
                <a:tab pos="241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12</a:t>
            </a:r>
          </a:p>
          <a:p>
            <a:pPr defTabSz="-635">
              <a:lnSpc>
                <a:spcPts val="2900"/>
              </a:lnSpc>
              <a:tabLst>
                <a:tab pos="241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伪首部</a:t>
            </a:r>
          </a:p>
        </p:txBody>
      </p:sp>
      <p:sp>
        <p:nvSpPr>
          <p:cNvPr id="1038" name="TextBox 1"/>
          <p:cNvSpPr txBox="1"/>
          <p:nvPr/>
        </p:nvSpPr>
        <p:spPr>
          <a:xfrm>
            <a:off x="2933700" y="3263900"/>
            <a:ext cx="769441" cy="636072"/>
          </a:xfrm>
          <a:prstGeom prst="rect">
            <a:avLst/>
          </a:prstGeom>
          <a:noFill/>
        </p:spPr>
        <p:txBody>
          <a:bodyPr wrap="none" lIns="0" tIns="0" rIns="0" rtlCol="0">
            <a:spAutoFit/>
          </a:bodyPr>
          <a:lstStyle/>
          <a:p>
            <a:pPr defTabSz="-635">
              <a:lnSpc>
                <a:spcPts val="1800"/>
              </a:lnSpc>
              <a:tabLst>
                <a:tab pos="368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368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源端口</a:t>
            </a:r>
          </a:p>
        </p:txBody>
      </p:sp>
      <p:sp>
        <p:nvSpPr>
          <p:cNvPr id="1039" name="TextBox 1"/>
          <p:cNvSpPr txBox="1"/>
          <p:nvPr/>
        </p:nvSpPr>
        <p:spPr>
          <a:xfrm>
            <a:off x="4025900" y="3263900"/>
            <a:ext cx="1025922" cy="636072"/>
          </a:xfrm>
          <a:prstGeom prst="rect">
            <a:avLst/>
          </a:prstGeom>
          <a:noFill/>
        </p:spPr>
        <p:txBody>
          <a:bodyPr wrap="none" lIns="0" tIns="0" rIns="0" rtlCol="0">
            <a:spAutoFit/>
          </a:bodyPr>
          <a:lstStyle/>
          <a:p>
            <a:pPr defTabSz="-635">
              <a:lnSpc>
                <a:spcPts val="1800"/>
              </a:lnSpc>
              <a:tabLst>
                <a:tab pos="495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495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目的端口</a:t>
            </a:r>
          </a:p>
        </p:txBody>
      </p:sp>
      <p:sp>
        <p:nvSpPr>
          <p:cNvPr id="1040" name="TextBox 1"/>
          <p:cNvSpPr txBox="1"/>
          <p:nvPr/>
        </p:nvSpPr>
        <p:spPr>
          <a:xfrm>
            <a:off x="5359400" y="3263900"/>
            <a:ext cx="641201" cy="623248"/>
          </a:xfrm>
          <a:prstGeom prst="rect">
            <a:avLst/>
          </a:prstGeom>
          <a:noFill/>
        </p:spPr>
        <p:txBody>
          <a:bodyPr wrap="none" lIns="0" tIns="0" rIns="0" rtlCol="0">
            <a:spAutoFit/>
          </a:bodyPr>
          <a:lstStyle/>
          <a:p>
            <a:pPr defTabSz="-635">
              <a:lnSpc>
                <a:spcPts val="1800"/>
              </a:lnSpc>
              <a:tabLst>
                <a:tab pos="241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700"/>
              </a:lnSpc>
              <a:tabLst>
                <a:tab pos="241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p>
        </p:txBody>
      </p:sp>
      <p:sp>
        <p:nvSpPr>
          <p:cNvPr id="1041" name="TextBox 1"/>
          <p:cNvSpPr txBox="1"/>
          <p:nvPr/>
        </p:nvSpPr>
        <p:spPr>
          <a:xfrm>
            <a:off x="6502400" y="3263900"/>
            <a:ext cx="769441" cy="636072"/>
          </a:xfrm>
          <a:prstGeom prst="rect">
            <a:avLst/>
          </a:prstGeom>
          <a:noFill/>
        </p:spPr>
        <p:txBody>
          <a:bodyPr wrap="none" lIns="0" tIns="0" rIns="0" rtlCol="0">
            <a:spAutoFit/>
          </a:bodyPr>
          <a:lstStyle/>
          <a:p>
            <a:pPr defTabSz="-635">
              <a:lnSpc>
                <a:spcPts val="1800"/>
              </a:lnSpc>
              <a:tabLst>
                <a:tab pos="3175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317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检验和</a:t>
            </a:r>
          </a:p>
        </p:txBody>
      </p:sp>
      <p:sp>
        <p:nvSpPr>
          <p:cNvPr id="1042" name="TextBox 1"/>
          <p:cNvSpPr txBox="1"/>
          <p:nvPr/>
        </p:nvSpPr>
        <p:spPr>
          <a:xfrm>
            <a:off x="876300" y="32385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1043" name="TextBox 1"/>
          <p:cNvSpPr txBox="1"/>
          <p:nvPr/>
        </p:nvSpPr>
        <p:spPr>
          <a:xfrm>
            <a:off x="6057900" y="45212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p>
        </p:txBody>
      </p:sp>
      <p:sp>
        <p:nvSpPr>
          <p:cNvPr id="1044" name="TextBox 1"/>
          <p:cNvSpPr txBox="1"/>
          <p:nvPr/>
        </p:nvSpPr>
        <p:spPr>
          <a:xfrm>
            <a:off x="6934200" y="45212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p>
        </p:txBody>
      </p:sp>
      <p:sp>
        <p:nvSpPr>
          <p:cNvPr id="1045" name="TextBox 1"/>
          <p:cNvSpPr txBox="1"/>
          <p:nvPr/>
        </p:nvSpPr>
        <p:spPr>
          <a:xfrm>
            <a:off x="3556000" y="4521200"/>
            <a:ext cx="64120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p>
        </p:txBody>
      </p:sp>
      <p:sp>
        <p:nvSpPr>
          <p:cNvPr id="1046" name="TextBox 1"/>
          <p:cNvSpPr txBox="1"/>
          <p:nvPr/>
        </p:nvSpPr>
        <p:spPr>
          <a:xfrm>
            <a:off x="1333500" y="4521200"/>
            <a:ext cx="184839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用户数据报</a:t>
            </a:r>
          </a:p>
        </p:txBody>
      </p:sp>
      <p:sp>
        <p:nvSpPr>
          <p:cNvPr id="1047" name="TextBox 1"/>
          <p:cNvSpPr txBox="1"/>
          <p:nvPr/>
        </p:nvSpPr>
        <p:spPr>
          <a:xfrm>
            <a:off x="6388100" y="5473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p>
        </p:txBody>
      </p:sp>
      <p:sp>
        <p:nvSpPr>
          <p:cNvPr id="1048" name="TextBox 1"/>
          <p:cNvSpPr txBox="1"/>
          <p:nvPr/>
        </p:nvSpPr>
        <p:spPr>
          <a:xfrm>
            <a:off x="2451100" y="5473700"/>
            <a:ext cx="64120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p>
        </p:txBody>
      </p:sp>
      <p:sp>
        <p:nvSpPr>
          <p:cNvPr id="1049" name="TextBox 1"/>
          <p:cNvSpPr txBox="1"/>
          <p:nvPr/>
        </p:nvSpPr>
        <p:spPr>
          <a:xfrm>
            <a:off x="4838700" y="5473700"/>
            <a:ext cx="1051698" cy="764312"/>
          </a:xfrm>
          <a:prstGeom prst="rect">
            <a:avLst/>
          </a:prstGeom>
          <a:noFill/>
        </p:spPr>
        <p:txBody>
          <a:bodyPr wrap="none" lIns="0" tIns="0" rIns="0" rtlCol="0">
            <a:spAutoFit/>
          </a:bodyPr>
          <a:lstStyle/>
          <a:p>
            <a:pPr defTabSz="-635">
              <a:lnSpc>
                <a:spcPts val="1900"/>
              </a:lnSpc>
              <a:tabLst>
                <a:tab pos="6604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p>
          <a:p>
            <a:pPr>
              <a:lnSpc>
                <a:spcPts val="1000"/>
              </a:lnSpc>
            </a:pPr>
            <a:endParaRPr lang="en-US" altLang="zh-CN" dirty="0" smtClean="0">
              <a:ea typeface="黑体" panose="02010609060101010101" pitchFamily="2" charset="-122"/>
            </a:endParaRPr>
          </a:p>
          <a:p>
            <a:pPr defTabSz="-635">
              <a:lnSpc>
                <a:spcPts val="2700"/>
              </a:lnSpc>
              <a:tabLst>
                <a:tab pos="6604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数据报</a:t>
            </a:r>
          </a:p>
        </p:txBody>
      </p:sp>
      <p:sp>
        <p:nvSpPr>
          <p:cNvPr id="1050" name="TextBox 1"/>
          <p:cNvSpPr txBox="1"/>
          <p:nvPr/>
        </p:nvSpPr>
        <p:spPr>
          <a:xfrm>
            <a:off x="1117600" y="5080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发送在前</a:t>
            </a:r>
          </a:p>
        </p:txBody>
      </p:sp>
      <p:sp>
        <p:nvSpPr>
          <p:cNvPr id="59" name="灯片编号占位符 58"/>
          <p:cNvSpPr>
            <a:spLocks noGrp="1"/>
          </p:cNvSpPr>
          <p:nvPr>
            <p:ph type="sldNum" sz="quarter" idx="12"/>
          </p:nvPr>
        </p:nvSpPr>
        <p:spPr/>
        <p:txBody>
          <a:bodyPr/>
          <a:lstStyle/>
          <a:p>
            <a:fld id="{B6F15528-21DE-4FAA-801E-634DDDAF4B2B}" type="slidenum">
              <a:rPr lang="en-US" smtClean="0"/>
              <a:t>16</a:t>
            </a:fld>
            <a:endParaRPr lang="en-US"/>
          </a:p>
        </p:txBody>
      </p:sp>
      <p:sp>
        <p:nvSpPr>
          <p:cNvPr id="60" name="页脚占位符 59"/>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255913" y="5311648"/>
            <a:ext cx="1079753" cy="457200"/>
          </a:xfrm>
          <a:custGeom>
            <a:avLst/>
            <a:gdLst>
              <a:gd name="connsiteX0" fmla="*/ 0 w 1079753"/>
              <a:gd name="connsiteY0" fmla="*/ 0 h 457200"/>
              <a:gd name="connsiteX1" fmla="*/ 0 w 1079753"/>
              <a:gd name="connsiteY1" fmla="*/ 457200 h 457200"/>
              <a:gd name="connsiteX2" fmla="*/ 1079753 w 1079753"/>
              <a:gd name="connsiteY2" fmla="*/ 457200 h 457200"/>
              <a:gd name="connsiteX3" fmla="*/ 1079753 w 1079753"/>
              <a:gd name="connsiteY3" fmla="*/ 0 h 457200"/>
              <a:gd name="connsiteX4" fmla="*/ 0 w 1079753"/>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79753" h="457200">
                <a:moveTo>
                  <a:pt x="0" y="0"/>
                </a:moveTo>
                <a:lnTo>
                  <a:pt x="0" y="457200"/>
                </a:lnTo>
                <a:lnTo>
                  <a:pt x="1079753" y="457200"/>
                </a:lnTo>
                <a:lnTo>
                  <a:pt x="1079753" y="0"/>
                </a:lnTo>
                <a:lnTo>
                  <a:pt x="0" y="0"/>
                </a:lnTo>
              </a:path>
            </a:pathLst>
          </a:custGeom>
          <a:solidFill>
            <a:srgbClr val="CC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2246388" y="5302123"/>
            <a:ext cx="1098803" cy="476250"/>
          </a:xfrm>
          <a:custGeom>
            <a:avLst/>
            <a:gdLst>
              <a:gd name="connsiteX0" fmla="*/ 9525 w 1098803"/>
              <a:gd name="connsiteY0" fmla="*/ 9525 h 476250"/>
              <a:gd name="connsiteX1" fmla="*/ 9525 w 1098803"/>
              <a:gd name="connsiteY1" fmla="*/ 466725 h 476250"/>
              <a:gd name="connsiteX2" fmla="*/ 1089278 w 1098803"/>
              <a:gd name="connsiteY2" fmla="*/ 466725 h 476250"/>
              <a:gd name="connsiteX3" fmla="*/ 1089278 w 1098803"/>
              <a:gd name="connsiteY3" fmla="*/ 9525 h 476250"/>
              <a:gd name="connsiteX4" fmla="*/ 9525 w 1098803"/>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8803" h="476250">
                <a:moveTo>
                  <a:pt x="9525" y="9525"/>
                </a:moveTo>
                <a:lnTo>
                  <a:pt x="9525" y="466725"/>
                </a:lnTo>
                <a:lnTo>
                  <a:pt x="1089278" y="466725"/>
                </a:lnTo>
                <a:lnTo>
                  <a:pt x="1089278"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3334143" y="4375150"/>
            <a:ext cx="1080516" cy="457200"/>
          </a:xfrm>
          <a:custGeom>
            <a:avLst/>
            <a:gdLst>
              <a:gd name="connsiteX0" fmla="*/ 0 w 1080516"/>
              <a:gd name="connsiteY0" fmla="*/ 0 h 457200"/>
              <a:gd name="connsiteX1" fmla="*/ 0 w 1080516"/>
              <a:gd name="connsiteY1" fmla="*/ 457200 h 457200"/>
              <a:gd name="connsiteX2" fmla="*/ 1080516 w 1080516"/>
              <a:gd name="connsiteY2" fmla="*/ 457200 h 457200"/>
              <a:gd name="connsiteX3" fmla="*/ 1080516 w 1080516"/>
              <a:gd name="connsiteY3" fmla="*/ 0 h 457200"/>
              <a:gd name="connsiteX4" fmla="*/ 0 w 1080516"/>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80516" h="457200">
                <a:moveTo>
                  <a:pt x="0" y="0"/>
                </a:moveTo>
                <a:lnTo>
                  <a:pt x="0" y="457200"/>
                </a:lnTo>
                <a:lnTo>
                  <a:pt x="1080516" y="457200"/>
                </a:lnTo>
                <a:lnTo>
                  <a:pt x="1080516"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3327793" y="4368800"/>
            <a:ext cx="1093216" cy="469900"/>
          </a:xfrm>
          <a:custGeom>
            <a:avLst/>
            <a:gdLst>
              <a:gd name="connsiteX0" fmla="*/ 6350 w 1093216"/>
              <a:gd name="connsiteY0" fmla="*/ 6350 h 469900"/>
              <a:gd name="connsiteX1" fmla="*/ 6350 w 1093216"/>
              <a:gd name="connsiteY1" fmla="*/ 463550 h 469900"/>
              <a:gd name="connsiteX2" fmla="*/ 1086866 w 1093216"/>
              <a:gd name="connsiteY2" fmla="*/ 463550 h 469900"/>
              <a:gd name="connsiteX3" fmla="*/ 1086866 w 1093216"/>
              <a:gd name="connsiteY3" fmla="*/ 6350 h 469900"/>
              <a:gd name="connsiteX4" fmla="*/ 6350 w 1093216"/>
              <a:gd name="connsiteY4" fmla="*/ 6350 h 4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93216" h="469900">
                <a:moveTo>
                  <a:pt x="6350" y="6350"/>
                </a:moveTo>
                <a:lnTo>
                  <a:pt x="6350" y="463550"/>
                </a:lnTo>
                <a:lnTo>
                  <a:pt x="1086866" y="463550"/>
                </a:lnTo>
                <a:lnTo>
                  <a:pt x="1086866"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457337" y="5402326"/>
            <a:ext cx="798576" cy="288797"/>
          </a:xfrm>
          <a:custGeom>
            <a:avLst/>
            <a:gdLst>
              <a:gd name="connsiteX0" fmla="*/ 199644 w 798576"/>
              <a:gd name="connsiteY0" fmla="*/ 0 h 288797"/>
              <a:gd name="connsiteX1" fmla="*/ 199644 w 798576"/>
              <a:gd name="connsiteY1" fmla="*/ 71627 h 288797"/>
              <a:gd name="connsiteX2" fmla="*/ 798576 w 798576"/>
              <a:gd name="connsiteY2" fmla="*/ 71627 h 288797"/>
              <a:gd name="connsiteX3" fmla="*/ 798576 w 798576"/>
              <a:gd name="connsiteY3" fmla="*/ 216407 h 288797"/>
              <a:gd name="connsiteX4" fmla="*/ 199644 w 798576"/>
              <a:gd name="connsiteY4" fmla="*/ 216407 h 288797"/>
              <a:gd name="connsiteX5" fmla="*/ 199644 w 798576"/>
              <a:gd name="connsiteY5" fmla="*/ 288797 h 288797"/>
              <a:gd name="connsiteX6" fmla="*/ 0 w 798576"/>
              <a:gd name="connsiteY6" fmla="*/ 144017 h 288797"/>
              <a:gd name="connsiteX7" fmla="*/ 199644 w 798576"/>
              <a:gd name="connsiteY7" fmla="*/ 0 h 2887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798576" h="288797">
                <a:moveTo>
                  <a:pt x="199644" y="0"/>
                </a:moveTo>
                <a:lnTo>
                  <a:pt x="199644" y="71627"/>
                </a:lnTo>
                <a:lnTo>
                  <a:pt x="798576" y="71627"/>
                </a:lnTo>
                <a:lnTo>
                  <a:pt x="798576" y="216407"/>
                </a:lnTo>
                <a:lnTo>
                  <a:pt x="199644" y="216407"/>
                </a:lnTo>
                <a:lnTo>
                  <a:pt x="199644" y="288797"/>
                </a:lnTo>
                <a:lnTo>
                  <a:pt x="0" y="144017"/>
                </a:lnTo>
                <a:lnTo>
                  <a:pt x="199644" y="0"/>
                </a:lnTo>
              </a:path>
            </a:pathLst>
          </a:custGeom>
          <a:solidFill>
            <a:srgbClr val="FF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450987" y="5395976"/>
            <a:ext cx="811276" cy="301497"/>
          </a:xfrm>
          <a:custGeom>
            <a:avLst/>
            <a:gdLst>
              <a:gd name="connsiteX0" fmla="*/ 205994 w 811276"/>
              <a:gd name="connsiteY0" fmla="*/ 6350 h 301497"/>
              <a:gd name="connsiteX1" fmla="*/ 205994 w 811276"/>
              <a:gd name="connsiteY1" fmla="*/ 77977 h 301497"/>
              <a:gd name="connsiteX2" fmla="*/ 804926 w 811276"/>
              <a:gd name="connsiteY2" fmla="*/ 77977 h 301497"/>
              <a:gd name="connsiteX3" fmla="*/ 804926 w 811276"/>
              <a:gd name="connsiteY3" fmla="*/ 222757 h 301497"/>
              <a:gd name="connsiteX4" fmla="*/ 205994 w 811276"/>
              <a:gd name="connsiteY4" fmla="*/ 222757 h 301497"/>
              <a:gd name="connsiteX5" fmla="*/ 205994 w 811276"/>
              <a:gd name="connsiteY5" fmla="*/ 295147 h 301497"/>
              <a:gd name="connsiteX6" fmla="*/ 6350 w 811276"/>
              <a:gd name="connsiteY6" fmla="*/ 150367 h 301497"/>
              <a:gd name="connsiteX7" fmla="*/ 205994 w 811276"/>
              <a:gd name="connsiteY7" fmla="*/ 6350 h 30149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811276" h="301497">
                <a:moveTo>
                  <a:pt x="205994" y="6350"/>
                </a:moveTo>
                <a:lnTo>
                  <a:pt x="205994" y="77977"/>
                </a:lnTo>
                <a:lnTo>
                  <a:pt x="804926" y="77977"/>
                </a:lnTo>
                <a:lnTo>
                  <a:pt x="804926" y="222757"/>
                </a:lnTo>
                <a:lnTo>
                  <a:pt x="205994" y="222757"/>
                </a:lnTo>
                <a:lnTo>
                  <a:pt x="205994" y="295147"/>
                </a:lnTo>
                <a:lnTo>
                  <a:pt x="6350" y="150367"/>
                </a:lnTo>
                <a:lnTo>
                  <a:pt x="205994"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2830461" y="3487420"/>
            <a:ext cx="4634484" cy="457200"/>
          </a:xfrm>
          <a:custGeom>
            <a:avLst/>
            <a:gdLst>
              <a:gd name="connsiteX0" fmla="*/ 0 w 4634484"/>
              <a:gd name="connsiteY0" fmla="*/ 0 h 457200"/>
              <a:gd name="connsiteX1" fmla="*/ 0 w 4634484"/>
              <a:gd name="connsiteY1" fmla="*/ 457200 h 457200"/>
              <a:gd name="connsiteX2" fmla="*/ 4634483 w 4634484"/>
              <a:gd name="connsiteY2" fmla="*/ 457200 h 457200"/>
              <a:gd name="connsiteX3" fmla="*/ 4634483 w 4634484"/>
              <a:gd name="connsiteY3" fmla="*/ 0 h 457200"/>
              <a:gd name="connsiteX4" fmla="*/ 0 w 4634484"/>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634484" h="457200">
                <a:moveTo>
                  <a:pt x="0" y="0"/>
                </a:moveTo>
                <a:lnTo>
                  <a:pt x="0" y="457200"/>
                </a:lnTo>
                <a:lnTo>
                  <a:pt x="4634483" y="457200"/>
                </a:lnTo>
                <a:lnTo>
                  <a:pt x="4634483"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820936" y="3477895"/>
            <a:ext cx="4652772" cy="476250"/>
          </a:xfrm>
          <a:custGeom>
            <a:avLst/>
            <a:gdLst>
              <a:gd name="connsiteX0" fmla="*/ 9525 w 4652772"/>
              <a:gd name="connsiteY0" fmla="*/ 9525 h 476250"/>
              <a:gd name="connsiteX1" fmla="*/ 9525 w 4652772"/>
              <a:gd name="connsiteY1" fmla="*/ 466725 h 476250"/>
              <a:gd name="connsiteX2" fmla="*/ 4643247 w 4652772"/>
              <a:gd name="connsiteY2" fmla="*/ 466725 h 476250"/>
              <a:gd name="connsiteX3" fmla="*/ 4643247 w 4652772"/>
              <a:gd name="connsiteY3" fmla="*/ 9525 h 476250"/>
              <a:gd name="connsiteX4" fmla="*/ 9525 w 4652772"/>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652772" h="476250">
                <a:moveTo>
                  <a:pt x="9525" y="9525"/>
                </a:moveTo>
                <a:lnTo>
                  <a:pt x="9525" y="466725"/>
                </a:lnTo>
                <a:lnTo>
                  <a:pt x="4643247" y="466725"/>
                </a:lnTo>
                <a:lnTo>
                  <a:pt x="4643247"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3989210" y="3481070"/>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882789" y="2344420"/>
            <a:ext cx="6685026" cy="457200"/>
          </a:xfrm>
          <a:custGeom>
            <a:avLst/>
            <a:gdLst>
              <a:gd name="connsiteX0" fmla="*/ 0 w 6685026"/>
              <a:gd name="connsiteY0" fmla="*/ 0 h 457200"/>
              <a:gd name="connsiteX1" fmla="*/ 0 w 6685026"/>
              <a:gd name="connsiteY1" fmla="*/ 457200 h 457200"/>
              <a:gd name="connsiteX2" fmla="*/ 6685026 w 6685026"/>
              <a:gd name="connsiteY2" fmla="*/ 457200 h 457200"/>
              <a:gd name="connsiteX3" fmla="*/ 6685026 w 6685026"/>
              <a:gd name="connsiteY3" fmla="*/ 0 h 457200"/>
              <a:gd name="connsiteX4" fmla="*/ 0 w 6685026"/>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685026" h="457200">
                <a:moveTo>
                  <a:pt x="0" y="0"/>
                </a:moveTo>
                <a:lnTo>
                  <a:pt x="0" y="457200"/>
                </a:lnTo>
                <a:lnTo>
                  <a:pt x="6685026" y="457200"/>
                </a:lnTo>
                <a:lnTo>
                  <a:pt x="668502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873264" y="2334895"/>
            <a:ext cx="6704076" cy="476250"/>
          </a:xfrm>
          <a:custGeom>
            <a:avLst/>
            <a:gdLst>
              <a:gd name="connsiteX0" fmla="*/ 9525 w 6704076"/>
              <a:gd name="connsiteY0" fmla="*/ 9525 h 476250"/>
              <a:gd name="connsiteX1" fmla="*/ 9525 w 6704076"/>
              <a:gd name="connsiteY1" fmla="*/ 466725 h 476250"/>
              <a:gd name="connsiteX2" fmla="*/ 6694551 w 6704076"/>
              <a:gd name="connsiteY2" fmla="*/ 466725 h 476250"/>
              <a:gd name="connsiteX3" fmla="*/ 6694551 w 6704076"/>
              <a:gd name="connsiteY3" fmla="*/ 9525 h 476250"/>
              <a:gd name="connsiteX4" fmla="*/ 9525 w 6704076"/>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704076" h="476250">
                <a:moveTo>
                  <a:pt x="9525" y="9525"/>
                </a:moveTo>
                <a:lnTo>
                  <a:pt x="9525" y="466725"/>
                </a:lnTo>
                <a:lnTo>
                  <a:pt x="6694551" y="466725"/>
                </a:lnTo>
                <a:lnTo>
                  <a:pt x="6694551"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102242" y="2338070"/>
            <a:ext cx="22225" cy="469900"/>
          </a:xfrm>
          <a:custGeom>
            <a:avLst/>
            <a:gdLst>
              <a:gd name="connsiteX0" fmla="*/ 6350 w 22225"/>
              <a:gd name="connsiteY0" fmla="*/ 6350 h 469900"/>
              <a:gd name="connsiteX1" fmla="*/ 9397 w 22225"/>
              <a:gd name="connsiteY1" fmla="*/ 463550 h 469900"/>
            </a:gdLst>
            <a:ahLst/>
            <a:cxnLst>
              <a:cxn ang="0">
                <a:pos x="connsiteX0" y="connsiteY0"/>
              </a:cxn>
              <a:cxn ang="1">
                <a:pos x="connsiteX1" y="connsiteY1"/>
              </a:cxn>
            </a:cxnLst>
            <a:rect l="l" t="t" r="r" b="b"/>
            <a:pathLst>
              <a:path w="22225" h="469900">
                <a:moveTo>
                  <a:pt x="6350" y="6350"/>
                </a:moveTo>
                <a:lnTo>
                  <a:pt x="9397"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5146688" y="3481070"/>
            <a:ext cx="22225" cy="469900"/>
          </a:xfrm>
          <a:custGeom>
            <a:avLst/>
            <a:gdLst>
              <a:gd name="connsiteX0" fmla="*/ 6350 w 22225"/>
              <a:gd name="connsiteY0" fmla="*/ 6350 h 469900"/>
              <a:gd name="connsiteX1" fmla="*/ 9398 w 22225"/>
              <a:gd name="connsiteY1" fmla="*/ 463550 h 469900"/>
            </a:gdLst>
            <a:ahLst/>
            <a:cxnLst>
              <a:cxn ang="0">
                <a:pos x="connsiteX0" y="connsiteY0"/>
              </a:cxn>
              <a:cxn ang="1">
                <a:pos x="connsiteX1" y="connsiteY1"/>
              </a:cxn>
            </a:cxnLst>
            <a:rect l="l" t="t" r="r" b="b"/>
            <a:pathLst>
              <a:path w="22225" h="469900">
                <a:moveTo>
                  <a:pt x="6350" y="6350"/>
                </a:moveTo>
                <a:lnTo>
                  <a:pt x="9398"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6305677" y="3481070"/>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1587639" y="3487420"/>
            <a:ext cx="1249680" cy="457200"/>
          </a:xfrm>
          <a:custGeom>
            <a:avLst/>
            <a:gdLst>
              <a:gd name="connsiteX0" fmla="*/ 0 w 1249680"/>
              <a:gd name="connsiteY0" fmla="*/ 0 h 457200"/>
              <a:gd name="connsiteX1" fmla="*/ 0 w 1249680"/>
              <a:gd name="connsiteY1" fmla="*/ 457200 h 457200"/>
              <a:gd name="connsiteX2" fmla="*/ 1249680 w 1249680"/>
              <a:gd name="connsiteY2" fmla="*/ 457200 h 457200"/>
              <a:gd name="connsiteX3" fmla="*/ 1249680 w 1249680"/>
              <a:gd name="connsiteY3" fmla="*/ 0 h 457200"/>
              <a:gd name="connsiteX4" fmla="*/ 0 w 1249680"/>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49680" h="457200">
                <a:moveTo>
                  <a:pt x="0" y="0"/>
                </a:moveTo>
                <a:lnTo>
                  <a:pt x="0" y="457200"/>
                </a:lnTo>
                <a:lnTo>
                  <a:pt x="1249680" y="457200"/>
                </a:lnTo>
                <a:lnTo>
                  <a:pt x="124968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1578114" y="3477895"/>
            <a:ext cx="1268730" cy="476250"/>
          </a:xfrm>
          <a:custGeom>
            <a:avLst/>
            <a:gdLst>
              <a:gd name="connsiteX0" fmla="*/ 1259205 w 1268730"/>
              <a:gd name="connsiteY0" fmla="*/ 466725 h 476250"/>
              <a:gd name="connsiteX1" fmla="*/ 9525 w 1268730"/>
              <a:gd name="connsiteY1" fmla="*/ 466725 h 476250"/>
              <a:gd name="connsiteX2" fmla="*/ 9525 w 1268730"/>
              <a:gd name="connsiteY2" fmla="*/ 9525 h 476250"/>
              <a:gd name="connsiteX3" fmla="*/ 1259205 w 1268730"/>
              <a:gd name="connsiteY3" fmla="*/ 9525 h 476250"/>
            </a:gdLst>
            <a:ahLst/>
            <a:cxnLst>
              <a:cxn ang="0">
                <a:pos x="connsiteX0" y="connsiteY0"/>
              </a:cxn>
              <a:cxn ang="1">
                <a:pos x="connsiteX1" y="connsiteY1"/>
              </a:cxn>
              <a:cxn ang="2">
                <a:pos x="connsiteX2" y="connsiteY2"/>
              </a:cxn>
              <a:cxn ang="3">
                <a:pos x="connsiteX3" y="connsiteY3"/>
              </a:cxn>
            </a:cxnLst>
            <a:rect l="l" t="t" r="r" b="b"/>
            <a:pathLst>
              <a:path w="1268730" h="476250">
                <a:moveTo>
                  <a:pt x="1259205" y="466725"/>
                </a:moveTo>
                <a:lnTo>
                  <a:pt x="9525" y="466725"/>
                </a:lnTo>
                <a:lnTo>
                  <a:pt x="9525" y="9525"/>
                </a:lnTo>
                <a:lnTo>
                  <a:pt x="1259205" y="9525"/>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5334140" y="2338070"/>
            <a:ext cx="22225" cy="469900"/>
          </a:xfrm>
          <a:custGeom>
            <a:avLst/>
            <a:gdLst>
              <a:gd name="connsiteX0" fmla="*/ 6350 w 22225"/>
              <a:gd name="connsiteY0" fmla="*/ 6350 h 469900"/>
              <a:gd name="connsiteX1" fmla="*/ 6350 w 22225"/>
              <a:gd name="connsiteY1" fmla="*/ 463550 h 469900"/>
            </a:gdLst>
            <a:ahLst/>
            <a:cxnLst>
              <a:cxn ang="0">
                <a:pos x="connsiteX0" y="connsiteY0"/>
              </a:cxn>
              <a:cxn ang="1">
                <a:pos x="connsiteX1" y="connsiteY1"/>
              </a:cxn>
            </a:cxnLst>
            <a:rect l="l" t="t" r="r" b="b"/>
            <a:pathLst>
              <a:path w="22225" h="469900">
                <a:moveTo>
                  <a:pt x="6350" y="6350"/>
                </a:moveTo>
                <a:lnTo>
                  <a:pt x="6350"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5867527" y="2338070"/>
            <a:ext cx="22225" cy="469900"/>
          </a:xfrm>
          <a:custGeom>
            <a:avLst/>
            <a:gdLst>
              <a:gd name="connsiteX0" fmla="*/ 6350 w 22225"/>
              <a:gd name="connsiteY0" fmla="*/ 6350 h 469900"/>
              <a:gd name="connsiteX1" fmla="*/ 7873 w 22225"/>
              <a:gd name="connsiteY1" fmla="*/ 463550 h 469900"/>
            </a:gdLst>
            <a:ahLst/>
            <a:cxnLst>
              <a:cxn ang="0">
                <a:pos x="connsiteX0" y="connsiteY0"/>
              </a:cxn>
              <a:cxn ang="1">
                <a:pos x="connsiteX1" y="connsiteY1"/>
              </a:cxn>
            </a:cxnLst>
            <a:rect l="l" t="t" r="r" b="b"/>
            <a:pathLst>
              <a:path w="22225" h="469900">
                <a:moveTo>
                  <a:pt x="6350" y="6350"/>
                </a:moveTo>
                <a:lnTo>
                  <a:pt x="7873"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6400927" y="2338070"/>
            <a:ext cx="22225" cy="469900"/>
          </a:xfrm>
          <a:custGeom>
            <a:avLst/>
            <a:gdLst>
              <a:gd name="connsiteX0" fmla="*/ 6350 w 22225"/>
              <a:gd name="connsiteY0" fmla="*/ 6350 h 469900"/>
              <a:gd name="connsiteX1" fmla="*/ 6350 w 22225"/>
              <a:gd name="connsiteY1" fmla="*/ 463550 h 469900"/>
            </a:gdLst>
            <a:ahLst/>
            <a:cxnLst>
              <a:cxn ang="0">
                <a:pos x="connsiteX0" y="connsiteY0"/>
              </a:cxn>
              <a:cxn ang="1">
                <a:pos x="connsiteX1" y="connsiteY1"/>
              </a:cxn>
            </a:cxnLst>
            <a:rect l="l" t="t" r="r" b="b"/>
            <a:pathLst>
              <a:path w="22225" h="469900">
                <a:moveTo>
                  <a:pt x="6350" y="6350"/>
                </a:moveTo>
                <a:lnTo>
                  <a:pt x="6350"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539633" y="3443224"/>
            <a:ext cx="1328928" cy="537972"/>
          </a:xfrm>
          <a:custGeom>
            <a:avLst/>
            <a:gdLst>
              <a:gd name="connsiteX0" fmla="*/ 38100 w 1328928"/>
              <a:gd name="connsiteY0" fmla="*/ 38100 h 537972"/>
              <a:gd name="connsiteX1" fmla="*/ 38100 w 1328928"/>
              <a:gd name="connsiteY1" fmla="*/ 499872 h 537972"/>
              <a:gd name="connsiteX2" fmla="*/ 1290828 w 1328928"/>
              <a:gd name="connsiteY2" fmla="*/ 499872 h 537972"/>
              <a:gd name="connsiteX3" fmla="*/ 1290828 w 1328928"/>
              <a:gd name="connsiteY3" fmla="*/ 38100 h 537972"/>
              <a:gd name="connsiteX4" fmla="*/ 38100 w 1328928"/>
              <a:gd name="connsiteY4" fmla="*/ 38100 h 53797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28928" h="537972">
                <a:moveTo>
                  <a:pt x="38100" y="38100"/>
                </a:moveTo>
                <a:lnTo>
                  <a:pt x="38100" y="499872"/>
                </a:lnTo>
                <a:lnTo>
                  <a:pt x="1290828" y="499872"/>
                </a:lnTo>
                <a:lnTo>
                  <a:pt x="1290828"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4414660" y="4375150"/>
            <a:ext cx="4392929" cy="457200"/>
          </a:xfrm>
          <a:custGeom>
            <a:avLst/>
            <a:gdLst>
              <a:gd name="connsiteX0" fmla="*/ 0 w 4392929"/>
              <a:gd name="connsiteY0" fmla="*/ 0 h 457200"/>
              <a:gd name="connsiteX1" fmla="*/ 0 w 4392929"/>
              <a:gd name="connsiteY1" fmla="*/ 457200 h 457200"/>
              <a:gd name="connsiteX2" fmla="*/ 4392929 w 4392929"/>
              <a:gd name="connsiteY2" fmla="*/ 457200 h 457200"/>
              <a:gd name="connsiteX3" fmla="*/ 4392929 w 4392929"/>
              <a:gd name="connsiteY3" fmla="*/ 0 h 457200"/>
              <a:gd name="connsiteX4" fmla="*/ 0 w 4392929"/>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92929" h="457200">
                <a:moveTo>
                  <a:pt x="0" y="0"/>
                </a:moveTo>
                <a:lnTo>
                  <a:pt x="0" y="457200"/>
                </a:lnTo>
                <a:lnTo>
                  <a:pt x="4392929" y="457200"/>
                </a:lnTo>
                <a:lnTo>
                  <a:pt x="4392929"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4408310" y="4368800"/>
            <a:ext cx="4405629" cy="469900"/>
          </a:xfrm>
          <a:custGeom>
            <a:avLst/>
            <a:gdLst>
              <a:gd name="connsiteX0" fmla="*/ 6350 w 4405629"/>
              <a:gd name="connsiteY0" fmla="*/ 6350 h 469900"/>
              <a:gd name="connsiteX1" fmla="*/ 6350 w 4405629"/>
              <a:gd name="connsiteY1" fmla="*/ 463550 h 469900"/>
              <a:gd name="connsiteX2" fmla="*/ 4399279 w 4405629"/>
              <a:gd name="connsiteY2" fmla="*/ 463550 h 469900"/>
              <a:gd name="connsiteX3" fmla="*/ 4399279 w 4405629"/>
              <a:gd name="connsiteY3" fmla="*/ 6350 h 469900"/>
              <a:gd name="connsiteX4" fmla="*/ 6350 w 4405629"/>
              <a:gd name="connsiteY4" fmla="*/ 6350 h 4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5629" h="469900">
                <a:moveTo>
                  <a:pt x="6350" y="6350"/>
                </a:moveTo>
                <a:lnTo>
                  <a:pt x="6350" y="463550"/>
                </a:lnTo>
                <a:lnTo>
                  <a:pt x="4399279" y="463550"/>
                </a:lnTo>
                <a:lnTo>
                  <a:pt x="4399279"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3335667" y="5314696"/>
            <a:ext cx="5471922" cy="457200"/>
          </a:xfrm>
          <a:custGeom>
            <a:avLst/>
            <a:gdLst>
              <a:gd name="connsiteX0" fmla="*/ 0 w 5471922"/>
              <a:gd name="connsiteY0" fmla="*/ 0 h 457200"/>
              <a:gd name="connsiteX1" fmla="*/ 0 w 5471922"/>
              <a:gd name="connsiteY1" fmla="*/ 457200 h 457200"/>
              <a:gd name="connsiteX2" fmla="*/ 5471922 w 5471922"/>
              <a:gd name="connsiteY2" fmla="*/ 457200 h 457200"/>
              <a:gd name="connsiteX3" fmla="*/ 5471922 w 5471922"/>
              <a:gd name="connsiteY3" fmla="*/ 0 h 457200"/>
              <a:gd name="connsiteX4" fmla="*/ 0 w 5471922"/>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71922" h="457200">
                <a:moveTo>
                  <a:pt x="0" y="0"/>
                </a:moveTo>
                <a:lnTo>
                  <a:pt x="0" y="457200"/>
                </a:lnTo>
                <a:lnTo>
                  <a:pt x="5471922" y="457200"/>
                </a:lnTo>
                <a:lnTo>
                  <a:pt x="5471922" y="0"/>
                </a:lnTo>
                <a:lnTo>
                  <a:pt x="0" y="0"/>
                </a:lnTo>
              </a:path>
            </a:pathLst>
          </a:custGeom>
          <a:solidFill>
            <a:srgbClr val="CCF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3326142" y="5305171"/>
            <a:ext cx="5490972" cy="476250"/>
          </a:xfrm>
          <a:custGeom>
            <a:avLst/>
            <a:gdLst>
              <a:gd name="connsiteX0" fmla="*/ 9525 w 5490972"/>
              <a:gd name="connsiteY0" fmla="*/ 9525 h 476250"/>
              <a:gd name="connsiteX1" fmla="*/ 9525 w 5490972"/>
              <a:gd name="connsiteY1" fmla="*/ 466725 h 476250"/>
              <a:gd name="connsiteX2" fmla="*/ 5481447 w 5490972"/>
              <a:gd name="connsiteY2" fmla="*/ 466725 h 476250"/>
              <a:gd name="connsiteX3" fmla="*/ 5481447 w 5490972"/>
              <a:gd name="connsiteY3" fmla="*/ 9525 h 476250"/>
              <a:gd name="connsiteX4" fmla="*/ 9525 w 5490972"/>
              <a:gd name="connsiteY4" fmla="*/ 9525 h 476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490972" h="476250">
                <a:moveTo>
                  <a:pt x="9525" y="9525"/>
                </a:moveTo>
                <a:lnTo>
                  <a:pt x="9525" y="466725"/>
                </a:lnTo>
                <a:lnTo>
                  <a:pt x="5481447" y="466725"/>
                </a:lnTo>
                <a:lnTo>
                  <a:pt x="5481447" y="9525"/>
                </a:lnTo>
                <a:lnTo>
                  <a:pt x="9525" y="952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4797946" y="5846572"/>
            <a:ext cx="1172718" cy="291846"/>
          </a:xfrm>
          <a:custGeom>
            <a:avLst/>
            <a:gdLst>
              <a:gd name="connsiteX0" fmla="*/ 0 w 1172718"/>
              <a:gd name="connsiteY0" fmla="*/ 0 h 291846"/>
              <a:gd name="connsiteX1" fmla="*/ 0 w 1172718"/>
              <a:gd name="connsiteY1" fmla="*/ 291846 h 291846"/>
              <a:gd name="connsiteX2" fmla="*/ 1172718 w 1172718"/>
              <a:gd name="connsiteY2" fmla="*/ 291846 h 291846"/>
              <a:gd name="connsiteX3" fmla="*/ 1172718 w 1172718"/>
              <a:gd name="connsiteY3" fmla="*/ 0 h 291846"/>
              <a:gd name="connsiteX4" fmla="*/ 0 w 1172718"/>
              <a:gd name="connsiteY4" fmla="*/ 0 h 2918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172718" h="291846">
                <a:moveTo>
                  <a:pt x="0" y="0"/>
                </a:moveTo>
                <a:lnTo>
                  <a:pt x="0" y="291846"/>
                </a:lnTo>
                <a:lnTo>
                  <a:pt x="1172718" y="291846"/>
                </a:lnTo>
                <a:lnTo>
                  <a:pt x="117271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5966091" y="5087620"/>
            <a:ext cx="277355" cy="416051"/>
          </a:xfrm>
          <a:custGeom>
            <a:avLst/>
            <a:gdLst>
              <a:gd name="connsiteX0" fmla="*/ 0 w 277355"/>
              <a:gd name="connsiteY0" fmla="*/ 311657 h 416051"/>
              <a:gd name="connsiteX1" fmla="*/ 69329 w 277355"/>
              <a:gd name="connsiteY1" fmla="*/ 311657 h 416051"/>
              <a:gd name="connsiteX2" fmla="*/ 69329 w 277355"/>
              <a:gd name="connsiteY2" fmla="*/ 0 h 416051"/>
              <a:gd name="connsiteX3" fmla="*/ 208026 w 277355"/>
              <a:gd name="connsiteY3" fmla="*/ 0 h 416051"/>
              <a:gd name="connsiteX4" fmla="*/ 208026 w 277355"/>
              <a:gd name="connsiteY4" fmla="*/ 311657 h 416051"/>
              <a:gd name="connsiteX5" fmla="*/ 277355 w 277355"/>
              <a:gd name="connsiteY5" fmla="*/ 311657 h 416051"/>
              <a:gd name="connsiteX6" fmla="*/ 138671 w 277355"/>
              <a:gd name="connsiteY6" fmla="*/ 416051 h 416051"/>
              <a:gd name="connsiteX7" fmla="*/ 0 w 277355"/>
              <a:gd name="connsiteY7" fmla="*/ 311657 h 4160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7355" h="416051">
                <a:moveTo>
                  <a:pt x="0" y="311657"/>
                </a:moveTo>
                <a:lnTo>
                  <a:pt x="69329" y="311657"/>
                </a:lnTo>
                <a:lnTo>
                  <a:pt x="69329" y="0"/>
                </a:lnTo>
                <a:lnTo>
                  <a:pt x="208026" y="0"/>
                </a:lnTo>
                <a:lnTo>
                  <a:pt x="208026" y="311657"/>
                </a:lnTo>
                <a:lnTo>
                  <a:pt x="277355" y="311657"/>
                </a:lnTo>
                <a:lnTo>
                  <a:pt x="138671" y="416051"/>
                </a:lnTo>
                <a:lnTo>
                  <a:pt x="0" y="311657"/>
                </a:lnTo>
              </a:path>
            </a:pathLst>
          </a:custGeom>
          <a:solidFill>
            <a:srgbClr val="FFE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5959741" y="5081270"/>
            <a:ext cx="290055" cy="428751"/>
          </a:xfrm>
          <a:custGeom>
            <a:avLst/>
            <a:gdLst>
              <a:gd name="connsiteX0" fmla="*/ 6350 w 290055"/>
              <a:gd name="connsiteY0" fmla="*/ 318007 h 428751"/>
              <a:gd name="connsiteX1" fmla="*/ 75679 w 290055"/>
              <a:gd name="connsiteY1" fmla="*/ 318007 h 428751"/>
              <a:gd name="connsiteX2" fmla="*/ 75679 w 290055"/>
              <a:gd name="connsiteY2" fmla="*/ 6350 h 428751"/>
              <a:gd name="connsiteX3" fmla="*/ 214376 w 290055"/>
              <a:gd name="connsiteY3" fmla="*/ 6350 h 428751"/>
              <a:gd name="connsiteX4" fmla="*/ 214376 w 290055"/>
              <a:gd name="connsiteY4" fmla="*/ 318007 h 428751"/>
              <a:gd name="connsiteX5" fmla="*/ 283705 w 290055"/>
              <a:gd name="connsiteY5" fmla="*/ 318007 h 428751"/>
              <a:gd name="connsiteX6" fmla="*/ 145021 w 290055"/>
              <a:gd name="connsiteY6" fmla="*/ 422401 h 428751"/>
              <a:gd name="connsiteX7" fmla="*/ 6350 w 290055"/>
              <a:gd name="connsiteY7" fmla="*/ 318007 h 4287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90055" h="428751">
                <a:moveTo>
                  <a:pt x="6350" y="318007"/>
                </a:moveTo>
                <a:lnTo>
                  <a:pt x="75679" y="318007"/>
                </a:lnTo>
                <a:lnTo>
                  <a:pt x="75679" y="6350"/>
                </a:lnTo>
                <a:lnTo>
                  <a:pt x="214376" y="6350"/>
                </a:lnTo>
                <a:lnTo>
                  <a:pt x="214376" y="318007"/>
                </a:lnTo>
                <a:lnTo>
                  <a:pt x="283705" y="318007"/>
                </a:lnTo>
                <a:lnTo>
                  <a:pt x="145021" y="422401"/>
                </a:lnTo>
                <a:lnTo>
                  <a:pt x="6350" y="318007"/>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3394532" y="4907978"/>
            <a:ext cx="5419725" cy="196977"/>
          </a:xfrm>
          <a:custGeom>
            <a:avLst/>
            <a:gdLst>
              <a:gd name="connsiteX0" fmla="*/ 14287 w 5419725"/>
              <a:gd name="connsiteY0" fmla="*/ 14287 h 196977"/>
              <a:gd name="connsiteX1" fmla="*/ 463105 w 5419725"/>
              <a:gd name="connsiteY1" fmla="*/ 98869 h 196977"/>
              <a:gd name="connsiteX2" fmla="*/ 2259888 w 5419725"/>
              <a:gd name="connsiteY2" fmla="*/ 98869 h 196977"/>
              <a:gd name="connsiteX3" fmla="*/ 2709468 w 5419725"/>
              <a:gd name="connsiteY3" fmla="*/ 182689 h 196977"/>
              <a:gd name="connsiteX4" fmla="*/ 3159061 w 5419725"/>
              <a:gd name="connsiteY4" fmla="*/ 98869 h 196977"/>
              <a:gd name="connsiteX5" fmla="*/ 4955845 w 5419725"/>
              <a:gd name="connsiteY5" fmla="*/ 98869 h 196977"/>
              <a:gd name="connsiteX6" fmla="*/ 5405437 w 5419725"/>
              <a:gd name="connsiteY6" fmla="*/ 14287 h 19697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5419725" h="196977">
                <a:moveTo>
                  <a:pt x="14287" y="14287"/>
                </a:moveTo>
                <a:cubicBezTo>
                  <a:pt x="14287" y="60769"/>
                  <a:pt x="215455" y="98869"/>
                  <a:pt x="463105" y="98869"/>
                </a:cubicBezTo>
                <a:lnTo>
                  <a:pt x="2259888" y="98869"/>
                </a:lnTo>
                <a:cubicBezTo>
                  <a:pt x="2508313" y="98869"/>
                  <a:pt x="2709468" y="136207"/>
                  <a:pt x="2709468" y="182689"/>
                </a:cubicBezTo>
                <a:cubicBezTo>
                  <a:pt x="2709468" y="136207"/>
                  <a:pt x="2910649" y="98869"/>
                  <a:pt x="3159061" y="98869"/>
                </a:cubicBezTo>
                <a:lnTo>
                  <a:pt x="4955845" y="98869"/>
                </a:lnTo>
                <a:cubicBezTo>
                  <a:pt x="5204257" y="98869"/>
                  <a:pt x="5405437" y="60769"/>
                  <a:pt x="5405437" y="14287"/>
                </a:cubicBezTo>
              </a:path>
            </a:pathLst>
          </a:custGeom>
          <a:ln w="25400">
            <a:solidFill>
              <a:srgbClr val="333399">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1" name="Picture 3"/>
          <p:cNvPicPr>
            <a:picLocks noChangeAspect="1" noChangeArrowheads="1"/>
          </p:cNvPicPr>
          <p:nvPr/>
        </p:nvPicPr>
        <p:blipFill>
          <a:blip r:embed="rId4" cstate="print"/>
          <a:srcRect/>
          <a:stretch>
            <a:fillRect/>
          </a:stretch>
        </p:blipFill>
        <p:spPr bwMode="auto">
          <a:xfrm>
            <a:off x="876300" y="2806700"/>
            <a:ext cx="6616700" cy="698500"/>
          </a:xfrm>
          <a:prstGeom prst="rect">
            <a:avLst/>
          </a:prstGeom>
          <a:noFill/>
        </p:spPr>
      </p:pic>
      <p:pic>
        <p:nvPicPr>
          <p:cNvPr id="1024" name="Picture 3"/>
          <p:cNvPicPr>
            <a:picLocks noChangeAspect="1" noChangeArrowheads="1"/>
          </p:cNvPicPr>
          <p:nvPr/>
        </p:nvPicPr>
        <p:blipFill>
          <a:blip r:embed="rId5" cstate="print"/>
          <a:srcRect/>
          <a:stretch>
            <a:fillRect/>
          </a:stretch>
        </p:blipFill>
        <p:spPr bwMode="auto">
          <a:xfrm>
            <a:off x="2844800" y="3949700"/>
            <a:ext cx="4559300" cy="444500"/>
          </a:xfrm>
          <a:prstGeom prst="rect">
            <a:avLst/>
          </a:prstGeom>
          <a:noFill/>
        </p:spPr>
      </p:pic>
      <p:pic>
        <p:nvPicPr>
          <p:cNvPr id="1025" name="Picture 3"/>
          <p:cNvPicPr>
            <a:picLocks noChangeAspect="1" noChangeArrowheads="1"/>
          </p:cNvPicPr>
          <p:nvPr/>
        </p:nvPicPr>
        <p:blipFill>
          <a:blip r:embed="rId6" cstate="print"/>
          <a:srcRect/>
          <a:stretch>
            <a:fillRect/>
          </a:stretch>
        </p:blipFill>
        <p:spPr bwMode="auto">
          <a:xfrm>
            <a:off x="2197100" y="5943600"/>
            <a:ext cx="6629400" cy="101600"/>
          </a:xfrm>
          <a:prstGeom prst="rect">
            <a:avLst/>
          </a:prstGeom>
          <a:noFill/>
        </p:spPr>
      </p:pic>
      <p:sp>
        <p:nvSpPr>
          <p:cNvPr id="2" name="TextBox 1"/>
          <p:cNvSpPr txBox="1"/>
          <p:nvPr/>
        </p:nvSpPr>
        <p:spPr>
          <a:xfrm>
            <a:off x="330200" y="609600"/>
            <a:ext cx="8384796" cy="418063"/>
          </a:xfrm>
          <a:prstGeom prst="rect">
            <a:avLst/>
          </a:prstGeom>
          <a:noFill/>
        </p:spPr>
        <p:txBody>
          <a:bodyPr wrap="none" lIns="0" tIns="0" rIns="0" rtlCol="0">
            <a:spAutoFit/>
          </a:bodyPr>
          <a:lstStyle/>
          <a:p>
            <a:pPr defTabSz="-635">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在计算检验和时，临时把</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伪首部</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用户数据报</a:t>
            </a:r>
          </a:p>
        </p:txBody>
      </p:sp>
      <p:sp>
        <p:nvSpPr>
          <p:cNvPr id="1026" name="TextBox 1"/>
          <p:cNvSpPr txBox="1"/>
          <p:nvPr/>
        </p:nvSpPr>
        <p:spPr>
          <a:xfrm>
            <a:off x="330200" y="1054100"/>
            <a:ext cx="7181453" cy="392415"/>
          </a:xfrm>
          <a:prstGeom prst="rect">
            <a:avLst/>
          </a:prstGeom>
          <a:noFill/>
        </p:spPr>
        <p:txBody>
          <a:bodyPr wrap="none" lIns="0" tIns="0" rIns="0" rtlCol="0">
            <a:spAutoFit/>
          </a:bodyPr>
          <a:lstStyle/>
          <a:p>
            <a:pPr defTabSz="-635">
              <a:lnSpc>
                <a:spcPts val="27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连接在一起。伪首部仅仅是为了计算检验和</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1028" name="TextBox 1"/>
          <p:cNvSpPr txBox="1"/>
          <p:nvPr/>
        </p:nvSpPr>
        <p:spPr>
          <a:xfrm>
            <a:off x="1358900" y="2413000"/>
            <a:ext cx="1115818"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p>
        </p:txBody>
      </p:sp>
      <p:sp>
        <p:nvSpPr>
          <p:cNvPr id="1029" name="TextBox 1"/>
          <p:cNvSpPr txBox="1"/>
          <p:nvPr/>
        </p:nvSpPr>
        <p:spPr>
          <a:xfrm>
            <a:off x="3492500" y="2413000"/>
            <a:ext cx="1372299"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地址</a:t>
            </a:r>
          </a:p>
        </p:txBody>
      </p:sp>
      <p:sp>
        <p:nvSpPr>
          <p:cNvPr id="1030" name="TextBox 1"/>
          <p:cNvSpPr txBox="1"/>
          <p:nvPr/>
        </p:nvSpPr>
        <p:spPr>
          <a:xfrm>
            <a:off x="5524500" y="24511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31" name="TextBox 1"/>
          <p:cNvSpPr txBox="1"/>
          <p:nvPr/>
        </p:nvSpPr>
        <p:spPr>
          <a:xfrm>
            <a:off x="5956300" y="2413000"/>
            <a:ext cx="1537280"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17</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p>
        </p:txBody>
      </p:sp>
      <p:sp>
        <p:nvSpPr>
          <p:cNvPr id="1032" name="TextBox 1"/>
          <p:cNvSpPr txBox="1"/>
          <p:nvPr/>
        </p:nvSpPr>
        <p:spPr>
          <a:xfrm>
            <a:off x="355600" y="20447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1033" name="TextBox 1"/>
          <p:cNvSpPr txBox="1"/>
          <p:nvPr/>
        </p:nvSpPr>
        <p:spPr>
          <a:xfrm>
            <a:off x="1905000" y="20447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1034" name="TextBox 1"/>
          <p:cNvSpPr txBox="1"/>
          <p:nvPr/>
        </p:nvSpPr>
        <p:spPr>
          <a:xfrm>
            <a:off x="4127500" y="20447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1035" name="TextBox 1"/>
          <p:cNvSpPr txBox="1"/>
          <p:nvPr/>
        </p:nvSpPr>
        <p:spPr>
          <a:xfrm>
            <a:off x="5524500" y="20447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036" name="TextBox 1"/>
          <p:cNvSpPr txBox="1"/>
          <p:nvPr/>
        </p:nvSpPr>
        <p:spPr>
          <a:xfrm>
            <a:off x="6045200" y="20447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037" name="TextBox 1"/>
          <p:cNvSpPr txBox="1"/>
          <p:nvPr/>
        </p:nvSpPr>
        <p:spPr>
          <a:xfrm>
            <a:off x="6832600" y="20447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1038" name="TextBox 1"/>
          <p:cNvSpPr txBox="1"/>
          <p:nvPr/>
        </p:nvSpPr>
        <p:spPr>
          <a:xfrm>
            <a:off x="1790700" y="3213100"/>
            <a:ext cx="769441" cy="648896"/>
          </a:xfrm>
          <a:prstGeom prst="rect">
            <a:avLst/>
          </a:prstGeom>
          <a:noFill/>
        </p:spPr>
        <p:txBody>
          <a:bodyPr wrap="none" lIns="0" tIns="0" rIns="0" rtlCol="0">
            <a:spAutoFit/>
          </a:bodyPr>
          <a:lstStyle/>
          <a:p>
            <a:pPr defTabSz="-635">
              <a:lnSpc>
                <a:spcPts val="1800"/>
              </a:lnSpc>
              <a:tabLst>
                <a:tab pos="241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12</a:t>
            </a:r>
          </a:p>
          <a:p>
            <a:pPr defTabSz="-635">
              <a:lnSpc>
                <a:spcPts val="2900"/>
              </a:lnSpc>
              <a:tabLst>
                <a:tab pos="241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伪首部</a:t>
            </a:r>
          </a:p>
        </p:txBody>
      </p:sp>
      <p:sp>
        <p:nvSpPr>
          <p:cNvPr id="1039" name="TextBox 1"/>
          <p:cNvSpPr txBox="1"/>
          <p:nvPr/>
        </p:nvSpPr>
        <p:spPr>
          <a:xfrm>
            <a:off x="2933700" y="3225800"/>
            <a:ext cx="769441" cy="636072"/>
          </a:xfrm>
          <a:prstGeom prst="rect">
            <a:avLst/>
          </a:prstGeom>
          <a:noFill/>
        </p:spPr>
        <p:txBody>
          <a:bodyPr wrap="none" lIns="0" tIns="0" rIns="0" rtlCol="0">
            <a:spAutoFit/>
          </a:bodyPr>
          <a:lstStyle/>
          <a:p>
            <a:pPr defTabSz="-635">
              <a:lnSpc>
                <a:spcPts val="1800"/>
              </a:lnSpc>
              <a:tabLst>
                <a:tab pos="368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368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源端口</a:t>
            </a:r>
          </a:p>
        </p:txBody>
      </p:sp>
      <p:sp>
        <p:nvSpPr>
          <p:cNvPr id="1040" name="TextBox 1"/>
          <p:cNvSpPr txBox="1"/>
          <p:nvPr/>
        </p:nvSpPr>
        <p:spPr>
          <a:xfrm>
            <a:off x="4025900" y="3225800"/>
            <a:ext cx="1025922" cy="636072"/>
          </a:xfrm>
          <a:prstGeom prst="rect">
            <a:avLst/>
          </a:prstGeom>
          <a:noFill/>
        </p:spPr>
        <p:txBody>
          <a:bodyPr wrap="none" lIns="0" tIns="0" rIns="0" rtlCol="0">
            <a:spAutoFit/>
          </a:bodyPr>
          <a:lstStyle/>
          <a:p>
            <a:pPr defTabSz="-635">
              <a:lnSpc>
                <a:spcPts val="1800"/>
              </a:lnSpc>
              <a:tabLst>
                <a:tab pos="495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495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目的端口</a:t>
            </a:r>
          </a:p>
        </p:txBody>
      </p:sp>
      <p:sp>
        <p:nvSpPr>
          <p:cNvPr id="1041" name="TextBox 1"/>
          <p:cNvSpPr txBox="1"/>
          <p:nvPr/>
        </p:nvSpPr>
        <p:spPr>
          <a:xfrm>
            <a:off x="5359400" y="3225800"/>
            <a:ext cx="641201" cy="623248"/>
          </a:xfrm>
          <a:prstGeom prst="rect">
            <a:avLst/>
          </a:prstGeom>
          <a:noFill/>
        </p:spPr>
        <p:txBody>
          <a:bodyPr wrap="none" lIns="0" tIns="0" rIns="0" rtlCol="0">
            <a:spAutoFit/>
          </a:bodyPr>
          <a:lstStyle/>
          <a:p>
            <a:pPr defTabSz="-635">
              <a:lnSpc>
                <a:spcPts val="1800"/>
              </a:lnSpc>
              <a:tabLst>
                <a:tab pos="2413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700"/>
              </a:lnSpc>
              <a:tabLst>
                <a:tab pos="2413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p>
        </p:txBody>
      </p:sp>
      <p:sp>
        <p:nvSpPr>
          <p:cNvPr id="1042" name="TextBox 1"/>
          <p:cNvSpPr txBox="1"/>
          <p:nvPr/>
        </p:nvSpPr>
        <p:spPr>
          <a:xfrm>
            <a:off x="6502400" y="3225800"/>
            <a:ext cx="769441" cy="636072"/>
          </a:xfrm>
          <a:prstGeom prst="rect">
            <a:avLst/>
          </a:prstGeom>
          <a:noFill/>
        </p:spPr>
        <p:txBody>
          <a:bodyPr wrap="none" lIns="0" tIns="0" rIns="0" rtlCol="0">
            <a:spAutoFit/>
          </a:bodyPr>
          <a:lstStyle/>
          <a:p>
            <a:pPr defTabSz="-635">
              <a:lnSpc>
                <a:spcPts val="1800"/>
              </a:lnSpc>
              <a:tabLst>
                <a:tab pos="317500" algn="l"/>
              </a:tabLst>
            </a:pPr>
            <a:r>
              <a:rPr lang="en-US" altLang="zh-CN" dirty="0" smtClean="0">
                <a:ea typeface="黑体" panose="02010609060101010101" pitchFamily="2" charset="-122"/>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800"/>
              </a:lnSpc>
              <a:tabLst>
                <a:tab pos="317500" algn="l"/>
              </a:tabLst>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检验和</a:t>
            </a:r>
          </a:p>
        </p:txBody>
      </p:sp>
      <p:sp>
        <p:nvSpPr>
          <p:cNvPr id="1043" name="TextBox 1"/>
          <p:cNvSpPr txBox="1"/>
          <p:nvPr/>
        </p:nvSpPr>
        <p:spPr>
          <a:xfrm>
            <a:off x="876300" y="31877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1044" name="TextBox 1"/>
          <p:cNvSpPr txBox="1"/>
          <p:nvPr/>
        </p:nvSpPr>
        <p:spPr>
          <a:xfrm>
            <a:off x="6057900" y="44831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p>
        </p:txBody>
      </p:sp>
      <p:sp>
        <p:nvSpPr>
          <p:cNvPr id="1045" name="TextBox 1"/>
          <p:cNvSpPr txBox="1"/>
          <p:nvPr/>
        </p:nvSpPr>
        <p:spPr>
          <a:xfrm>
            <a:off x="6934200" y="44831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p>
        </p:txBody>
      </p:sp>
      <p:sp>
        <p:nvSpPr>
          <p:cNvPr id="1046" name="TextBox 1"/>
          <p:cNvSpPr txBox="1"/>
          <p:nvPr/>
        </p:nvSpPr>
        <p:spPr>
          <a:xfrm>
            <a:off x="3556000" y="4483100"/>
            <a:ext cx="64120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p>
        </p:txBody>
      </p:sp>
      <p:sp>
        <p:nvSpPr>
          <p:cNvPr id="1047" name="TextBox 1"/>
          <p:cNvSpPr txBox="1"/>
          <p:nvPr/>
        </p:nvSpPr>
        <p:spPr>
          <a:xfrm>
            <a:off x="1333500" y="4483100"/>
            <a:ext cx="184839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UDP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用户数据报</a:t>
            </a:r>
          </a:p>
        </p:txBody>
      </p:sp>
      <p:sp>
        <p:nvSpPr>
          <p:cNvPr id="1048" name="TextBox 1"/>
          <p:cNvSpPr txBox="1"/>
          <p:nvPr/>
        </p:nvSpPr>
        <p:spPr>
          <a:xfrm>
            <a:off x="6388100" y="54229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据</a:t>
            </a:r>
          </a:p>
        </p:txBody>
      </p:sp>
      <p:sp>
        <p:nvSpPr>
          <p:cNvPr id="1049" name="TextBox 1"/>
          <p:cNvSpPr txBox="1"/>
          <p:nvPr/>
        </p:nvSpPr>
        <p:spPr>
          <a:xfrm>
            <a:off x="2451100" y="5422900"/>
            <a:ext cx="64120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部</a:t>
            </a:r>
          </a:p>
        </p:txBody>
      </p:sp>
      <p:sp>
        <p:nvSpPr>
          <p:cNvPr id="1050" name="TextBox 1"/>
          <p:cNvSpPr txBox="1"/>
          <p:nvPr/>
        </p:nvSpPr>
        <p:spPr>
          <a:xfrm>
            <a:off x="4838700" y="5422900"/>
            <a:ext cx="1051698" cy="764312"/>
          </a:xfrm>
          <a:prstGeom prst="rect">
            <a:avLst/>
          </a:prstGeom>
          <a:noFill/>
        </p:spPr>
        <p:txBody>
          <a:bodyPr wrap="none" lIns="0" tIns="0" rIns="0" rtlCol="0">
            <a:spAutoFit/>
          </a:bodyPr>
          <a:lstStyle/>
          <a:p>
            <a:pPr defTabSz="-635">
              <a:lnSpc>
                <a:spcPts val="1900"/>
              </a:lnSpc>
              <a:tabLst>
                <a:tab pos="660400" algn="l"/>
              </a:tabLst>
            </a:pPr>
            <a:r>
              <a:rPr lang="en-US" altLang="zh-CN" dirty="0" smtClean="0">
                <a:ea typeface="黑体" panose="02010609060101010101" pitchFamily="2" charset="-122"/>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a:t>
            </a:r>
          </a:p>
          <a:p>
            <a:pPr>
              <a:lnSpc>
                <a:spcPts val="1000"/>
              </a:lnSpc>
            </a:pPr>
            <a:endParaRPr lang="en-US" altLang="zh-CN" dirty="0" smtClean="0">
              <a:ea typeface="黑体" panose="02010609060101010101" pitchFamily="2" charset="-122"/>
            </a:endParaRPr>
          </a:p>
          <a:p>
            <a:pPr defTabSz="-635">
              <a:lnSpc>
                <a:spcPts val="2700"/>
              </a:lnSpc>
              <a:tabLst>
                <a:tab pos="660400" algn="l"/>
              </a:tabLst>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数据报</a:t>
            </a:r>
          </a:p>
        </p:txBody>
      </p:sp>
      <p:sp>
        <p:nvSpPr>
          <p:cNvPr id="1051" name="TextBox 1"/>
          <p:cNvSpPr txBox="1"/>
          <p:nvPr/>
        </p:nvSpPr>
        <p:spPr>
          <a:xfrm>
            <a:off x="1117600" y="50292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发送在前</a:t>
            </a:r>
          </a:p>
        </p:txBody>
      </p:sp>
      <p:sp>
        <p:nvSpPr>
          <p:cNvPr id="60" name="灯片编号占位符 59"/>
          <p:cNvSpPr>
            <a:spLocks noGrp="1"/>
          </p:cNvSpPr>
          <p:nvPr>
            <p:ph type="sldNum" sz="quarter" idx="12"/>
          </p:nvPr>
        </p:nvSpPr>
        <p:spPr/>
        <p:txBody>
          <a:bodyPr/>
          <a:lstStyle/>
          <a:p>
            <a:fld id="{B6F15528-21DE-4FAA-801E-634DDDAF4B2B}" type="slidenum">
              <a:rPr lang="en-US" smtClean="0"/>
              <a:t>17</a:t>
            </a:fld>
            <a:endParaRPr lang="en-US"/>
          </a:p>
        </p:txBody>
      </p:sp>
      <p:sp>
        <p:nvSpPr>
          <p:cNvPr id="61" name="页脚占位符 60"/>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901700" y="977900"/>
            <a:ext cx="3482556" cy="1084912"/>
          </a:xfrm>
          <a:prstGeom prst="rect">
            <a:avLst/>
          </a:prstGeom>
          <a:noFill/>
        </p:spPr>
        <p:txBody>
          <a:bodyPr wrap="none" lIns="0" tIns="0" rIns="0" rtlCol="0">
            <a:spAutoFit/>
          </a:bodyPr>
          <a:lstStyle/>
          <a:p>
            <a:pPr defTabSz="-635">
              <a:lnSpc>
                <a:spcPts val="2900"/>
              </a:lnSpc>
            </a:pP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FF0000"/>
                </a:solidFill>
                <a:latin typeface="黑体" panose="02010609060101010101" pitchFamily="2" charset="-122"/>
                <a:ea typeface="黑体" panose="02010609060101010101" pitchFamily="2" charset="-122"/>
                <a:cs typeface="华文新魏" pitchFamily="18" charset="0"/>
              </a:rPr>
              <a:t>传输控制协议</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TCP</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3200"/>
              </a:lnSpc>
            </a:pPr>
            <a:r>
              <a:rPr lang="en-US" altLang="zh-CN" sz="2400" dirty="0">
                <a:solidFill>
                  <a:srgbClr val="CC0000"/>
                </a:solidFill>
                <a:latin typeface="Times New Roman" panose="02020603050405020304" pitchFamily="18" charset="0"/>
                <a:ea typeface="黑体" panose="02010609060101010101" pitchFamily="2" charset="-122"/>
                <a:cs typeface="华文楷体" pitchFamily="18" charset="0"/>
              </a:rPr>
              <a:t>5</a:t>
            </a:r>
            <a:r>
              <a:rPr lang="en-US" altLang="zh-CN" sz="2400" dirty="0" smtClean="0">
                <a:solidFill>
                  <a:srgbClr val="CC0000"/>
                </a:solidFill>
                <a:latin typeface="Times New Roman" panose="02020603050405020304" pitchFamily="18" charset="0"/>
                <a:ea typeface="黑体" panose="02010609060101010101" pitchFamily="2" charset="-122"/>
                <a:cs typeface="华文楷体" pitchFamily="18" charset="0"/>
              </a:rPr>
              <a:t>.4.1</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CC0000"/>
                </a:solidFill>
                <a:latin typeface="Times New Roman" panose="02020603050405020304" pitchFamily="18" charset="0"/>
                <a:ea typeface="黑体" panose="02010609060101010101" pitchFamily="2" charset="-122"/>
                <a:cs typeface="华文楷体" pitchFamily="18" charset="0"/>
              </a:rPr>
              <a:t>TCP协议的主要特点</a:t>
            </a:r>
          </a:p>
        </p:txBody>
      </p:sp>
      <p:sp>
        <p:nvSpPr>
          <p:cNvPr id="5" name="TextBox 1"/>
          <p:cNvSpPr txBox="1"/>
          <p:nvPr/>
        </p:nvSpPr>
        <p:spPr>
          <a:xfrm>
            <a:off x="1104900" y="2419350"/>
            <a:ext cx="6934200" cy="3123932"/>
          </a:xfrm>
          <a:prstGeom prst="rect">
            <a:avLst/>
          </a:prstGeom>
          <a:noFill/>
        </p:spPr>
        <p:txBody>
          <a:bodyPr wrap="square" lIns="0" tIns="0" rIns="0" rtlCol="0">
            <a:spAutoFit/>
          </a:bodyPr>
          <a:lstStyle/>
          <a:p>
            <a:pPr marL="457200" indent="-457200" defTabSz="-635">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TCP是一种面向连接的、可靠的传输层协议；</a:t>
            </a:r>
          </a:p>
          <a:p>
            <a:pPr marL="457200" indent="-457200" defTabSz="-635">
              <a:lnSpc>
                <a:spcPct val="150000"/>
              </a:lnSpc>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cs typeface="华文楷体" pitchFamily="18" charset="0"/>
              </a:rPr>
              <a:t>TCP协议建立在不可靠的网络层IP协议之上，IP不能提供任何可靠性机制，TCP的可靠性完全由自己实现</a:t>
            </a:r>
            <a:r>
              <a:rPr lang="en-US" altLang="zh-CN" sz="2400" dirty="0" smtClean="0">
                <a:latin typeface="微软雅黑" panose="020B0503020204020204" pitchFamily="34" charset="-122"/>
                <a:ea typeface="微软雅黑" panose="020B0503020204020204" pitchFamily="34" charset="-122"/>
                <a:cs typeface="华文楷体" pitchFamily="18" charset="0"/>
              </a:rPr>
              <a:t>；</a:t>
            </a:r>
          </a:p>
          <a:p>
            <a:pPr marL="457200" indent="-457200" defTabSz="-635">
              <a:lnSpc>
                <a:spcPct val="150000"/>
              </a:lnSpc>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cs typeface="华文楷体" pitchFamily="18" charset="0"/>
              </a:rPr>
              <a:t>TCP</a:t>
            </a:r>
            <a:r>
              <a:rPr lang="zh-CN" altLang="en-US" sz="2400" dirty="0" smtClean="0">
                <a:latin typeface="微软雅黑" panose="020B0503020204020204" pitchFamily="34" charset="-122"/>
                <a:ea typeface="微软雅黑" panose="020B0503020204020204" pitchFamily="34" charset="-122"/>
                <a:cs typeface="华文楷体" pitchFamily="18" charset="0"/>
              </a:rPr>
              <a:t>提供的是全双工服务</a:t>
            </a:r>
            <a:endParaRPr lang="en-US" altLang="zh-CN" sz="2400" dirty="0" smtClean="0">
              <a:latin typeface="微软雅黑" panose="020B0503020204020204" pitchFamily="34" charset="-122"/>
              <a:ea typeface="微软雅黑" panose="020B0503020204020204" pitchFamily="34" charset="-122"/>
              <a:cs typeface="华文楷体" pitchFamily="18" charset="0"/>
            </a:endParaRPr>
          </a:p>
          <a:p>
            <a:pPr defTabSz="-635">
              <a:lnSpc>
                <a:spcPts val="2400"/>
              </a:lnSpc>
            </a:pPr>
            <a:endParaRPr lang="en-US" altLang="zh-CN" sz="2600" dirty="0" smtClean="0">
              <a:solidFill>
                <a:srgbClr val="33659A"/>
              </a:solidFill>
              <a:latin typeface="华文楷体" pitchFamily="18" charset="0"/>
              <a:ea typeface="黑体" panose="02010609060101010101" pitchFamily="2" charset="-122"/>
              <a:cs typeface="华文楷体" pitchFamily="18" charset="0"/>
            </a:endParaRPr>
          </a:p>
        </p:txBody>
      </p:sp>
      <p:sp>
        <p:nvSpPr>
          <p:cNvPr id="9" name="灯片编号占位符 8"/>
          <p:cNvSpPr>
            <a:spLocks noGrp="1"/>
          </p:cNvSpPr>
          <p:nvPr>
            <p:ph type="sldNum" sz="quarter" idx="12"/>
          </p:nvPr>
        </p:nvSpPr>
        <p:spPr/>
        <p:txBody>
          <a:bodyPr/>
          <a:lstStyle/>
          <a:p>
            <a:fld id="{B6F15528-21DE-4FAA-801E-634DDDAF4B2B}" type="slidenum">
              <a:rPr lang="en-US" smtClean="0"/>
              <a:t>18</a:t>
            </a:fld>
            <a:endParaRPr lang="en-US"/>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37891" name="Rectangle 2"/>
          <p:cNvSpPr>
            <a:spLocks noGrp="1" noChangeArrowheads="1"/>
          </p:cNvSpPr>
          <p:nvPr>
            <p:ph type="title"/>
          </p:nvPr>
        </p:nvSpPr>
        <p:spPr>
          <a:xfrm>
            <a:off x="1147742" y="213123"/>
            <a:ext cx="6930769" cy="1453964"/>
          </a:xfrm>
        </p:spPr>
        <p:txBody>
          <a:bodyPr/>
          <a:lstStyle/>
          <a:p>
            <a:pPr algn="ctr" eaLnBrk="1" hangingPunct="1"/>
            <a:r>
              <a:rPr lang="zh-CN" altLang="en-US" sz="4000" dirty="0" smtClean="0">
                <a:ea typeface="黑体" panose="02010609060101010101" pitchFamily="2" charset="-122"/>
              </a:rPr>
              <a:t>面向字节流</a:t>
            </a:r>
          </a:p>
        </p:txBody>
      </p:sp>
      <p:sp>
        <p:nvSpPr>
          <p:cNvPr id="37892" name="Rectangle 3"/>
          <p:cNvSpPr>
            <a:spLocks noGrp="1" noChangeArrowheads="1"/>
          </p:cNvSpPr>
          <p:nvPr>
            <p:ph type="body" idx="1"/>
          </p:nvPr>
        </p:nvSpPr>
        <p:spPr>
          <a:xfrm>
            <a:off x="682313" y="1905468"/>
            <a:ext cx="8293809" cy="4582909"/>
          </a:xfrm>
        </p:spPr>
        <p:txBody>
          <a:bodyPr/>
          <a:lstStyle/>
          <a:p>
            <a:pPr eaLnBrk="1" hangingPunct="1"/>
            <a:r>
              <a:rPr lang="en-US" altLang="zh-CN" sz="2800" dirty="0" smtClean="0">
                <a:ea typeface="黑体" panose="02010609060101010101" pitchFamily="2" charset="-122"/>
              </a:rPr>
              <a:t>TCP </a:t>
            </a:r>
            <a:r>
              <a:rPr lang="zh-CN" altLang="en-US" sz="2800" dirty="0" smtClean="0">
                <a:ea typeface="黑体" panose="02010609060101010101" pitchFamily="2" charset="-122"/>
              </a:rPr>
              <a:t>对应用进程一次把多长的报文发送到</a:t>
            </a:r>
            <a:r>
              <a:rPr lang="en-US" altLang="zh-CN" sz="2800" dirty="0" smtClean="0">
                <a:ea typeface="黑体" panose="02010609060101010101" pitchFamily="2" charset="-122"/>
              </a:rPr>
              <a:t>TCP </a:t>
            </a:r>
            <a:r>
              <a:rPr lang="zh-CN" altLang="en-US" sz="2800" dirty="0" smtClean="0">
                <a:ea typeface="黑体" panose="02010609060101010101" pitchFamily="2" charset="-122"/>
              </a:rPr>
              <a:t>的缓存中是不关心的。</a:t>
            </a:r>
          </a:p>
          <a:p>
            <a:pPr eaLnBrk="1" hangingPunct="1"/>
            <a:r>
              <a:rPr lang="en-US" altLang="zh-CN" sz="2800" dirty="0" smtClean="0">
                <a:ea typeface="黑体" panose="02010609060101010101" pitchFamily="2" charset="-122"/>
              </a:rPr>
              <a:t>TCP </a:t>
            </a:r>
            <a:r>
              <a:rPr lang="zh-CN" altLang="en-US" sz="2800" dirty="0" smtClean="0">
                <a:ea typeface="黑体" panose="02010609060101010101" pitchFamily="2" charset="-122"/>
              </a:rPr>
              <a:t>根据对方给出的窗口值和当前网络拥塞的程度来决定一个报文段应包含多少个字节（</a:t>
            </a:r>
            <a:r>
              <a:rPr lang="en-US" altLang="zh-CN" sz="2800" dirty="0" smtClean="0">
                <a:ea typeface="黑体" panose="02010609060101010101" pitchFamily="2" charset="-122"/>
              </a:rPr>
              <a:t>UDP </a:t>
            </a:r>
            <a:r>
              <a:rPr lang="zh-CN" altLang="en-US" sz="2800" dirty="0" smtClean="0">
                <a:ea typeface="黑体" panose="02010609060101010101" pitchFamily="2" charset="-122"/>
              </a:rPr>
              <a:t>发送的报文长度是应用进程给出的）。</a:t>
            </a:r>
          </a:p>
          <a:p>
            <a:pPr eaLnBrk="1" hangingPunct="1"/>
            <a:r>
              <a:rPr lang="en-US" altLang="zh-CN" sz="2800" dirty="0" smtClean="0">
                <a:ea typeface="黑体" panose="02010609060101010101" pitchFamily="2" charset="-122"/>
              </a:rPr>
              <a:t>TCP </a:t>
            </a:r>
            <a:r>
              <a:rPr lang="zh-CN" altLang="en-US" sz="2800" dirty="0" smtClean="0">
                <a:ea typeface="黑体" panose="02010609060101010101" pitchFamily="2" charset="-122"/>
              </a:rPr>
              <a:t>可把太长的数据块划分短一些再传送。</a:t>
            </a:r>
            <a:r>
              <a:rPr lang="en-US" altLang="zh-CN" sz="2800" dirty="0" smtClean="0">
                <a:ea typeface="黑体" panose="02010609060101010101" pitchFamily="2" charset="-122"/>
              </a:rPr>
              <a:t>TCP </a:t>
            </a:r>
            <a:r>
              <a:rPr lang="zh-CN" altLang="en-US" sz="2800" dirty="0" smtClean="0">
                <a:ea typeface="黑体" panose="02010609060101010101" pitchFamily="2" charset="-122"/>
              </a:rPr>
              <a:t>也可等待积累有足够多的字节后再构成报文段发送出去。 </a:t>
            </a:r>
          </a:p>
        </p:txBody>
      </p:sp>
      <p:sp>
        <p:nvSpPr>
          <p:cNvPr id="5" name="灯片编号占位符 4"/>
          <p:cNvSpPr>
            <a:spLocks noGrp="1"/>
          </p:cNvSpPr>
          <p:nvPr>
            <p:ph type="sldNum" sz="quarter" idx="12"/>
          </p:nvPr>
        </p:nvSpPr>
        <p:spPr/>
        <p:txBody>
          <a:bodyPr/>
          <a:lstStyle/>
          <a:p>
            <a:fld id="{B6F15528-21DE-4FAA-801E-634DDDAF4B2B}"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393700" y="1066800"/>
            <a:ext cx="3077766" cy="571951"/>
          </a:xfrm>
          <a:prstGeom prst="rect">
            <a:avLst/>
          </a:prstGeom>
          <a:noFill/>
        </p:spPr>
        <p:txBody>
          <a:bodyPr wrap="none" lIns="0" tIns="0" rIns="0" rtlCol="0">
            <a:spAutoFit/>
          </a:bodyPr>
          <a:lstStyle/>
          <a:p>
            <a:pPr defTabSz="-635">
              <a:lnSpc>
                <a:spcPts val="4100"/>
              </a:lnSpc>
            </a:pPr>
            <a:r>
              <a:rPr lang="en-US" altLang="zh-CN" sz="4000" dirty="0" err="1" smtClean="0">
                <a:solidFill>
                  <a:srgbClr val="FF0000"/>
                </a:solidFill>
                <a:latin typeface="黑体" panose="02010609060101010101" pitchFamily="2" charset="-122"/>
                <a:ea typeface="黑体" panose="02010609060101010101" pitchFamily="2" charset="-122"/>
                <a:cs typeface="华文新魏" pitchFamily="18" charset="0"/>
              </a:rPr>
              <a:t>本章</a:t>
            </a:r>
            <a:r>
              <a:rPr lang="zh-CN" altLang="en-US" sz="4000" dirty="0" smtClean="0">
                <a:solidFill>
                  <a:srgbClr val="FF0000"/>
                </a:solidFill>
                <a:latin typeface="黑体" panose="02010609060101010101" pitchFamily="2" charset="-122"/>
                <a:ea typeface="黑体" panose="02010609060101010101" pitchFamily="2" charset="-122"/>
                <a:cs typeface="华文新魏" pitchFamily="18" charset="0"/>
              </a:rPr>
              <a:t>主要内容</a:t>
            </a:r>
            <a:endParaRPr lang="en-US" altLang="zh-CN" sz="40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5" name="TextBox 1"/>
          <p:cNvSpPr txBox="1"/>
          <p:nvPr/>
        </p:nvSpPr>
        <p:spPr>
          <a:xfrm>
            <a:off x="977900" y="2148483"/>
            <a:ext cx="3462486" cy="2295500"/>
          </a:xfrm>
          <a:prstGeom prst="rect">
            <a:avLst/>
          </a:prstGeom>
          <a:noFill/>
        </p:spPr>
        <p:txBody>
          <a:bodyPr wrap="none" lIns="0" tIns="0" rIns="0" rtlCol="0">
            <a:spAutoFit/>
          </a:bodyPr>
          <a:lstStyle/>
          <a:p>
            <a:pPr marL="457200" indent="-457200" defTabSz="-635">
              <a:lnSpc>
                <a:spcPct val="150000"/>
              </a:lnSpc>
              <a:buFont typeface="Wingdings" panose="05000000000000000000" pitchFamily="2" charset="2"/>
              <a:buChar char="Ø"/>
            </a:pPr>
            <a:r>
              <a:rPr lang="zh-CN" altLang="en-US" sz="2600" dirty="0" smtClean="0">
                <a:latin typeface="Times New Roman" panose="02020603050405020304" pitchFamily="18" charset="0"/>
                <a:ea typeface="黑体" panose="02010609060101010101" pitchFamily="2" charset="-122"/>
                <a:cs typeface="楷体_GB2312" pitchFamily="18" charset="0"/>
              </a:rPr>
              <a:t>传输层服务</a:t>
            </a:r>
            <a:endParaRPr lang="en-US" altLang="zh-CN" sz="2600" dirty="0">
              <a:latin typeface="Times New Roman" panose="02020603050405020304" pitchFamily="18" charset="0"/>
              <a:ea typeface="黑体" panose="02010609060101010101" pitchFamily="2" charset="-122"/>
              <a:cs typeface="楷体_GB2312" pitchFamily="18" charset="0"/>
            </a:endParaRPr>
          </a:p>
          <a:p>
            <a:pPr marL="457200" indent="-457200" defTabSz="-635">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楷体_GB2312" pitchFamily="18" charset="0"/>
              </a:rPr>
              <a:t>用户数据报协议UDP</a:t>
            </a:r>
            <a:endParaRPr lang="en-US" altLang="zh-CN" sz="2600" dirty="0">
              <a:latin typeface="Times New Roman" panose="02020603050405020304" pitchFamily="18" charset="0"/>
              <a:ea typeface="黑体" panose="02010609060101010101" pitchFamily="2" charset="-122"/>
              <a:cs typeface="楷体_GB2312" pitchFamily="18" charset="0"/>
            </a:endParaRPr>
          </a:p>
          <a:p>
            <a:pPr marL="457200" indent="-457200" defTabSz="-635">
              <a:lnSpc>
                <a:spcPct val="150000"/>
              </a:lnSpc>
              <a:buFont typeface="Wingdings" panose="05000000000000000000" pitchFamily="2" charset="2"/>
              <a:buChar char="Ø"/>
            </a:pPr>
            <a:r>
              <a:rPr lang="en-US" altLang="zh-CN" sz="2600" dirty="0" err="1" smtClean="0">
                <a:latin typeface="Times New Roman" panose="02020603050405020304" pitchFamily="18" charset="0"/>
                <a:ea typeface="黑体" panose="02010609060101010101" pitchFamily="2" charset="-122"/>
                <a:cs typeface="楷体_GB2312" pitchFamily="18" charset="0"/>
              </a:rPr>
              <a:t>传输控制协议TCP</a:t>
            </a:r>
            <a:endParaRPr lang="en-US" altLang="zh-CN" sz="2600" dirty="0" smtClean="0">
              <a:latin typeface="Times New Roman" panose="02020603050405020304" pitchFamily="18" charset="0"/>
              <a:ea typeface="黑体" panose="02010609060101010101" pitchFamily="2" charset="-122"/>
              <a:cs typeface="楷体_GB2312" pitchFamily="18" charset="0"/>
            </a:endParaRPr>
          </a:p>
          <a:p>
            <a:pPr defTabSz="-635">
              <a:lnSpc>
                <a:spcPts val="2500"/>
              </a:lnSpc>
            </a:pPr>
            <a:endParaRPr lang="en-US" altLang="zh-CN" sz="2600" dirty="0" smtClean="0">
              <a:solidFill>
                <a:srgbClr val="33659A"/>
              </a:solidFill>
              <a:latin typeface="Times New Roman" panose="02020603050405020304" pitchFamily="18" charset="0"/>
              <a:ea typeface="黑体" panose="02010609060101010101" pitchFamily="2" charset="-122"/>
              <a:cs typeface="楷体_GB2312" pitchFamily="18" charset="0"/>
            </a:endParaRPr>
          </a:p>
          <a:p>
            <a:pPr>
              <a:lnSpc>
                <a:spcPts val="1000"/>
              </a:lnSpc>
            </a:pPr>
            <a:endParaRPr lang="en-US" altLang="zh-CN" dirty="0" smtClean="0">
              <a:ea typeface="黑体" panose="02010609060101010101" pitchFamily="2" charset="-122"/>
            </a:endParaRPr>
          </a:p>
        </p:txBody>
      </p:sp>
      <p:sp>
        <p:nvSpPr>
          <p:cNvPr id="7" name="灯片编号占位符 6"/>
          <p:cNvSpPr>
            <a:spLocks noGrp="1"/>
          </p:cNvSpPr>
          <p:nvPr>
            <p:ph type="sldNum" sz="quarter" idx="12"/>
          </p:nvPr>
        </p:nvSpPr>
        <p:spPr/>
        <p:txBody>
          <a:bodyPr/>
          <a:lstStyle/>
          <a:p>
            <a:fld id="{B6F15528-21DE-4FAA-801E-634DDDAF4B2B}" type="slidenum">
              <a:rPr lang="en-US" smtClean="0"/>
              <a:t>2</a:t>
            </a:fld>
            <a:endParaRPr lang="en-US"/>
          </a:p>
        </p:txBody>
      </p:sp>
      <p:sp>
        <p:nvSpPr>
          <p:cNvPr id="8" name="页脚占位符 7"/>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1117600"/>
            <a:ext cx="2342629" cy="802784"/>
          </a:xfrm>
          <a:prstGeom prst="rect">
            <a:avLst/>
          </a:prstGeom>
          <a:noFill/>
        </p:spPr>
        <p:txBody>
          <a:bodyPr wrap="none" lIns="0" tIns="0" rIns="0" rtlCol="0">
            <a:spAutoFit/>
          </a:bodyPr>
          <a:lstStyle/>
          <a:p>
            <a:pPr defTabSz="-635">
              <a:lnSpc>
                <a:spcPts val="2400"/>
              </a:lnSpc>
              <a:tabLst>
                <a:tab pos="774700" algn="l"/>
              </a:tabLst>
            </a:pP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TCP</a:t>
            </a:r>
            <a:r>
              <a:rPr lang="zh-CN" altLang="en-US"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socket</a:t>
            </a:r>
          </a:p>
          <a:p>
            <a:pPr>
              <a:lnSpc>
                <a:spcPts val="1000"/>
              </a:lnSpc>
            </a:pPr>
            <a:endParaRPr lang="en-US" altLang="zh-CN" dirty="0" smtClean="0">
              <a:ea typeface="黑体" panose="02010609060101010101" pitchFamily="2" charset="-122"/>
            </a:endParaRPr>
          </a:p>
          <a:p>
            <a:pPr defTabSz="-635">
              <a:lnSpc>
                <a:spcPts val="2500"/>
              </a:lnSpc>
              <a:tabLst>
                <a:tab pos="774700" algn="l"/>
              </a:tabLst>
            </a:pPr>
            <a:r>
              <a:rPr lang="en-US" altLang="zh-CN" dirty="0" smtClean="0">
                <a:ea typeface="黑体" panose="02010609060101010101" pitchFamily="2" charset="-122"/>
              </a:rPr>
              <a:t>	</a:t>
            </a:r>
            <a:endParaRPr lang="en-US" altLang="zh-CN" sz="2000" u="sng" dirty="0" smtClean="0">
              <a:solidFill>
                <a:srgbClr val="CC0000"/>
              </a:solidFill>
              <a:latin typeface="楷体_GB2312" pitchFamily="18" charset="0"/>
              <a:ea typeface="黑体" panose="02010609060101010101" pitchFamily="2" charset="-122"/>
              <a:cs typeface="楷体_GB2312" pitchFamily="18" charset="0"/>
            </a:endParaRPr>
          </a:p>
        </p:txBody>
      </p:sp>
      <p:sp>
        <p:nvSpPr>
          <p:cNvPr id="19" name="灯片编号占位符 18"/>
          <p:cNvSpPr>
            <a:spLocks noGrp="1"/>
          </p:cNvSpPr>
          <p:nvPr>
            <p:ph type="sldNum" sz="quarter" idx="12"/>
          </p:nvPr>
        </p:nvSpPr>
        <p:spPr/>
        <p:txBody>
          <a:bodyPr/>
          <a:lstStyle/>
          <a:p>
            <a:fld id="{B6F15528-21DE-4FAA-801E-634DDDAF4B2B}" type="slidenum">
              <a:rPr lang="en-US" smtClean="0"/>
              <a:t>20</a:t>
            </a:fld>
            <a:endParaRPr lang="en-US"/>
          </a:p>
        </p:txBody>
      </p:sp>
      <p:sp>
        <p:nvSpPr>
          <p:cNvPr id="21" name="页脚占位符 20"/>
          <p:cNvSpPr>
            <a:spLocks noGrp="1"/>
          </p:cNvSpPr>
          <p:nvPr>
            <p:ph type="ftr" sz="quarter" idx="11"/>
          </p:nvPr>
        </p:nvSpPr>
        <p:spPr/>
        <p:txBody>
          <a:bodyPr/>
          <a:lstStyle/>
          <a:p>
            <a:r>
              <a:rPr lang="zh-CN" altLang="en-US" smtClean="0"/>
              <a:t>计算机科学与技术学院</a:t>
            </a:r>
            <a:endParaRPr lang="en-US"/>
          </a:p>
        </p:txBody>
      </p:sp>
      <p:sp>
        <p:nvSpPr>
          <p:cNvPr id="22" name="Rectangle 3"/>
          <p:cNvSpPr txBox="1">
            <a:spLocks noChangeArrowheads="1"/>
          </p:cNvSpPr>
          <p:nvPr/>
        </p:nvSpPr>
        <p:spPr>
          <a:xfrm>
            <a:off x="1042988" y="1978025"/>
            <a:ext cx="7772400" cy="4114800"/>
          </a:xfrm>
          <a:prstGeom prst="rect">
            <a:avLst/>
          </a:prstGeom>
        </p:spPr>
        <p:txBody>
          <a:bodyPr vert="horz" lIns="91440" tIns="45720" rIns="91440" bIns="45720" rtlCol="0">
            <a:normAutofit/>
          </a:bodyPr>
          <a:lstStyle/>
          <a:p>
            <a:pPr marL="342900" marR="0" lvl="0" indent="-342900" defTabSz="-635" fontAlgn="auto">
              <a:lnSpc>
                <a:spcPct val="90000"/>
              </a:lnSpc>
              <a:spcBef>
                <a:spcPct val="20000"/>
              </a:spcBef>
              <a:spcAft>
                <a:spcPts val="0"/>
              </a:spcAft>
              <a:buClrTx/>
              <a:buSzTx/>
              <a:buFont typeface="Arial" panose="020B0604020202020204" pitchFamily="34" charset="0"/>
              <a:buChar char="•"/>
              <a:defRPr/>
            </a:pPr>
            <a:r>
              <a:rPr lang="en-US" altLang="zh-CN" sz="2400" dirty="0" smtClean="0">
                <a:latin typeface="Times New Roman" panose="02020603050405020304" pitchFamily="18" charset="0"/>
                <a:ea typeface="黑体" panose="02010609060101010101" pitchFamily="2" charset="-122"/>
                <a:cs typeface="Comic Sans MS" panose="030F0702030302020204" pitchFamily="66" charset="0"/>
              </a:rPr>
              <a:t>TCP</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socket</a:t>
            </a:r>
            <a:r>
              <a:rPr lang="zh-CN" altLang="en-US" sz="2400" dirty="0" smtClean="0">
                <a:latin typeface="Times New Roman" panose="02020603050405020304" pitchFamily="18" charset="0"/>
                <a:ea typeface="黑体" panose="02010609060101010101" pitchFamily="2" charset="-122"/>
                <a:cs typeface="Times New Roman" panose="02020603050405020304" pitchFamily="18" charset="0"/>
              </a:rPr>
              <a:t>由</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4</a:t>
            </a:r>
            <a:r>
              <a:rPr lang="zh-CN" altLang="en-US" sz="2400" dirty="0" smtClean="0">
                <a:latin typeface="Times New Roman" panose="02020603050405020304" pitchFamily="18" charset="0"/>
                <a:ea typeface="黑体" panose="02010609060101010101" pitchFamily="2" charset="-122"/>
                <a:cs typeface="Times New Roman" panose="02020603050405020304" pitchFamily="18" charset="0"/>
              </a:rPr>
              <a:t>元组</a:t>
            </a:r>
            <a:r>
              <a:rPr lang="en-US" altLang="zh-CN" sz="2400" dirty="0" err="1" smtClean="0">
                <a:latin typeface="Times New Roman" panose="02020603050405020304" pitchFamily="18" charset="0"/>
                <a:ea typeface="黑体" panose="02010609060101010101" pitchFamily="2" charset="-122"/>
                <a:cs typeface="Times New Roman" panose="02020603050405020304" pitchFamily="18" charset="0"/>
              </a:rPr>
              <a:t>所确定</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。即：</a:t>
            </a:r>
          </a:p>
          <a:p>
            <a:pPr lvl="1">
              <a:buFont typeface="Calibri" panose="020F0502020204030204" pitchFamily="34" charset="0"/>
              <a:buChar char="–"/>
              <a:defRPr/>
            </a:pPr>
            <a:r>
              <a:rPr lang="zh-CN" altLang="en-US" sz="2400" dirty="0" smtClean="0">
                <a:ea typeface="MS PGothic" panose="020B0600070205080204" charset="-128"/>
              </a:rPr>
              <a:t>源</a:t>
            </a:r>
            <a:r>
              <a:rPr lang="en-US" altLang="zh-CN" sz="2400" dirty="0" smtClean="0">
                <a:ea typeface="MS PGothic" panose="020B0600070205080204" charset="-128"/>
              </a:rPr>
              <a:t>IP</a:t>
            </a:r>
            <a:r>
              <a:rPr lang="zh-CN" altLang="en-US" sz="2400" dirty="0" smtClean="0">
                <a:ea typeface="MS PGothic" panose="020B0600070205080204" charset="-128"/>
              </a:rPr>
              <a:t>地址</a:t>
            </a:r>
            <a:endParaRPr lang="en-US" altLang="zh-CN" sz="2400" dirty="0" smtClean="0">
              <a:ea typeface="MS PGothic" panose="020B0600070205080204" charset="-128"/>
            </a:endParaRPr>
          </a:p>
          <a:p>
            <a:pPr lvl="1">
              <a:buFont typeface="Calibri" panose="020F0502020204030204" pitchFamily="34" charset="0"/>
              <a:buChar char="–"/>
              <a:defRPr/>
            </a:pPr>
            <a:r>
              <a:rPr lang="zh-CN" altLang="en-US" sz="2400" dirty="0" smtClean="0">
                <a:ea typeface="MS PGothic" panose="020B0600070205080204" charset="-128"/>
              </a:rPr>
              <a:t>源端口号</a:t>
            </a:r>
            <a:endParaRPr lang="en-US" altLang="zh-CN" sz="2400" dirty="0" smtClean="0">
              <a:ea typeface="MS PGothic" panose="020B0600070205080204" charset="-128"/>
            </a:endParaRPr>
          </a:p>
          <a:p>
            <a:pPr lvl="1">
              <a:buFont typeface="Calibri" panose="020F0502020204030204" pitchFamily="34" charset="0"/>
              <a:buChar char="–"/>
              <a:defRPr/>
            </a:pPr>
            <a:r>
              <a:rPr lang="zh-CN" altLang="en-US" sz="2400" dirty="0" smtClean="0">
                <a:ea typeface="MS PGothic" panose="020B0600070205080204" charset="-128"/>
              </a:rPr>
              <a:t>目的</a:t>
            </a:r>
            <a:r>
              <a:rPr lang="en-US" altLang="zh-CN" sz="2400" dirty="0" smtClean="0">
                <a:ea typeface="MS PGothic" panose="020B0600070205080204" charset="-128"/>
              </a:rPr>
              <a:t>IP</a:t>
            </a:r>
            <a:r>
              <a:rPr lang="zh-CN" altLang="en-US" sz="2400" dirty="0" smtClean="0">
                <a:ea typeface="MS PGothic" panose="020B0600070205080204" charset="-128"/>
              </a:rPr>
              <a:t>地址</a:t>
            </a:r>
            <a:endParaRPr lang="en-US" altLang="zh-CN" sz="2400" dirty="0" smtClean="0">
              <a:ea typeface="MS PGothic" panose="020B0600070205080204" charset="-128"/>
            </a:endParaRPr>
          </a:p>
          <a:p>
            <a:pPr lvl="1">
              <a:buFont typeface="Calibri" panose="020F0502020204030204" pitchFamily="34" charset="0"/>
              <a:buChar char="–"/>
              <a:defRPr/>
            </a:pPr>
            <a:r>
              <a:rPr lang="zh-CN" altLang="en-US" sz="2400" dirty="0" smtClean="0">
                <a:ea typeface="MS PGothic" panose="020B0600070205080204" charset="-128"/>
              </a:rPr>
              <a:t>目的端口号</a:t>
            </a:r>
            <a:endParaRPr lang="en-US" altLang="zh-CN" sz="2400" dirty="0" smtClean="0">
              <a:ea typeface="MS PGothic" panose="020B0600070205080204" charset="-128"/>
            </a:endParaRPr>
          </a:p>
          <a:p>
            <a:pPr marL="342900" indent="-342900">
              <a:lnSpc>
                <a:spcPct val="90000"/>
              </a:lnSpc>
              <a:spcBef>
                <a:spcPct val="20000"/>
              </a:spcBef>
              <a:buFont typeface="Arial" panose="020B0604020202020204" pitchFamily="34" charset="0"/>
              <a:buChar char="•"/>
              <a:defRPr/>
            </a:pPr>
            <a:r>
              <a:rPr lang="zh-CN" altLang="en-US" sz="2400" dirty="0" smtClean="0">
                <a:latin typeface="Times New Roman" panose="02020603050405020304" pitchFamily="18" charset="0"/>
                <a:ea typeface="黑体" panose="02010609060101010101" pitchFamily="2" charset="-122"/>
                <a:cs typeface="Comic Sans MS" panose="030F0702030302020204" pitchFamily="66" charset="0"/>
              </a:rPr>
              <a:t>分用：接收方利用这四个字段的值来实现报文段的正确分发。</a:t>
            </a:r>
            <a:endParaRPr lang="en-US" altLang="zh-CN" sz="2400" dirty="0" smtClean="0">
              <a:latin typeface="Times New Roman" panose="02020603050405020304" pitchFamily="18" charset="0"/>
              <a:ea typeface="黑体" panose="02010609060101010101" pitchFamily="2" charset="-122"/>
              <a:cs typeface="Comic Sans MS" panose="030F0702030302020204" pitchFamily="66" charset="0"/>
            </a:endParaRPr>
          </a:p>
          <a:p>
            <a:pPr lvl="1">
              <a:buFont typeface="Calibri" panose="020F0502020204030204" pitchFamily="34" charset="0"/>
              <a:buChar char="–"/>
              <a:defRPr/>
            </a:pPr>
            <a:endParaRPr lang="en-US" altLang="zh-CN" sz="2800" dirty="0" smtClean="0">
              <a:ea typeface="黑体" panose="0201060906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title"/>
          </p:nvPr>
        </p:nvSpPr>
        <p:spPr>
          <a:xfrm>
            <a:off x="243796" y="198914"/>
            <a:ext cx="8062679" cy="929843"/>
          </a:xfrm>
        </p:spPr>
        <p:txBody>
          <a:bodyPr/>
          <a:lstStyle/>
          <a:p>
            <a:pPr>
              <a:defRPr/>
            </a:pPr>
            <a:r>
              <a:rPr lang="en-US" sz="4000" dirty="0" smtClean="0">
                <a:ea typeface="MS PGothic" panose="020B0600070205080204" charset="-128"/>
              </a:rPr>
              <a:t>TCP</a:t>
            </a:r>
            <a:r>
              <a:rPr lang="zh-CN" altLang="en-US" sz="4000" dirty="0" smtClean="0">
                <a:ea typeface="MS PGothic" panose="020B0600070205080204" charset="-128"/>
              </a:rPr>
              <a:t>分用</a:t>
            </a:r>
            <a:endParaRPr lang="en-US" sz="4000" dirty="0">
              <a:ea typeface="MS PGothic" panose="020B0600070205080204" charset="-128"/>
            </a:endParaRPr>
          </a:p>
        </p:txBody>
      </p:sp>
      <p:sp>
        <p:nvSpPr>
          <p:cNvPr id="14342" name="Freeform 5"/>
          <p:cNvSpPr/>
          <p:nvPr/>
        </p:nvSpPr>
        <p:spPr bwMode="auto">
          <a:xfrm>
            <a:off x="2811569" y="1755493"/>
            <a:ext cx="550915" cy="207122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a:effectLst/>
        </p:spPr>
        <p:txBody>
          <a:bodyPr lIns="91074" tIns="45537" rIns="91074" bIns="45537"/>
          <a:lstStyle/>
          <a:p>
            <a:endParaRPr lang="zh-CN" altLang="en-US"/>
          </a:p>
        </p:txBody>
      </p:sp>
      <p:sp>
        <p:nvSpPr>
          <p:cNvPr id="14343" name="Freeform 6"/>
          <p:cNvSpPr/>
          <p:nvPr/>
        </p:nvSpPr>
        <p:spPr bwMode="auto">
          <a:xfrm>
            <a:off x="416354" y="1933884"/>
            <a:ext cx="459096" cy="2181737"/>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ln>
          <a:effectLst/>
        </p:spPr>
        <p:txBody>
          <a:bodyPr lIns="91074" tIns="45537" rIns="91074" bIns="45537"/>
          <a:lstStyle/>
          <a:p>
            <a:endParaRPr lang="zh-CN" altLang="en-US"/>
          </a:p>
        </p:txBody>
      </p:sp>
      <p:sp>
        <p:nvSpPr>
          <p:cNvPr id="14344" name="Rectangle 23"/>
          <p:cNvSpPr>
            <a:spLocks noChangeArrowheads="1"/>
          </p:cNvSpPr>
          <p:nvPr/>
        </p:nvSpPr>
        <p:spPr bwMode="auto">
          <a:xfrm>
            <a:off x="930857" y="1900732"/>
            <a:ext cx="1293385" cy="1970193"/>
          </a:xfrm>
          <a:prstGeom prst="rect">
            <a:avLst/>
          </a:prstGeom>
          <a:solidFill>
            <a:srgbClr val="000099"/>
          </a:solidFill>
          <a:ln w="9525">
            <a:no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14345" name="Rectangle 24"/>
          <p:cNvSpPr>
            <a:spLocks noChangeArrowheads="1"/>
          </p:cNvSpPr>
          <p:nvPr/>
        </p:nvSpPr>
        <p:spPr bwMode="auto">
          <a:xfrm>
            <a:off x="892864" y="1954407"/>
            <a:ext cx="1269638" cy="1968615"/>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14346" name="Line 25"/>
          <p:cNvSpPr>
            <a:spLocks noChangeShapeType="1"/>
          </p:cNvSpPr>
          <p:nvPr/>
        </p:nvSpPr>
        <p:spPr bwMode="auto">
          <a:xfrm>
            <a:off x="902361" y="2710596"/>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4347" name="Text Box 26"/>
          <p:cNvSpPr txBox="1">
            <a:spLocks noChangeArrowheads="1"/>
          </p:cNvSpPr>
          <p:nvPr/>
        </p:nvSpPr>
        <p:spPr bwMode="auto">
          <a:xfrm>
            <a:off x="859619" y="2693229"/>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14348" name="Line 27"/>
          <p:cNvSpPr>
            <a:spLocks noChangeShapeType="1"/>
          </p:cNvSpPr>
          <p:nvPr/>
        </p:nvSpPr>
        <p:spPr bwMode="auto">
          <a:xfrm>
            <a:off x="910277" y="3029489"/>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4349" name="Line 28"/>
          <p:cNvSpPr>
            <a:spLocks noChangeShapeType="1"/>
          </p:cNvSpPr>
          <p:nvPr/>
        </p:nvSpPr>
        <p:spPr bwMode="auto">
          <a:xfrm>
            <a:off x="896029" y="3337331"/>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4350" name="Line 29"/>
          <p:cNvSpPr>
            <a:spLocks noChangeShapeType="1"/>
          </p:cNvSpPr>
          <p:nvPr/>
        </p:nvSpPr>
        <p:spPr bwMode="auto">
          <a:xfrm>
            <a:off x="896029" y="3621494"/>
            <a:ext cx="1260140" cy="3157"/>
          </a:xfrm>
          <a:prstGeom prst="line">
            <a:avLst/>
          </a:prstGeom>
          <a:noFill/>
          <a:ln w="28575">
            <a:solidFill>
              <a:schemeClr val="tx1"/>
            </a:solidFill>
            <a:round/>
          </a:ln>
        </p:spPr>
        <p:txBody>
          <a:bodyPr wrap="none" lIns="91074" tIns="45537" rIns="91074" bIns="45537" anchor="ctr"/>
          <a:lstStyle/>
          <a:p>
            <a:endParaRPr lang="zh-CN" altLang="en-US"/>
          </a:p>
        </p:txBody>
      </p:sp>
      <p:sp>
        <p:nvSpPr>
          <p:cNvPr id="14351" name="Text Box 26"/>
          <p:cNvSpPr txBox="1">
            <a:spLocks noChangeArrowheads="1"/>
          </p:cNvSpPr>
          <p:nvPr/>
        </p:nvSpPr>
        <p:spPr bwMode="auto">
          <a:xfrm>
            <a:off x="894447" y="1944934"/>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14352" name="Text Box 26"/>
          <p:cNvSpPr txBox="1">
            <a:spLocks noChangeArrowheads="1"/>
          </p:cNvSpPr>
          <p:nvPr/>
        </p:nvSpPr>
        <p:spPr bwMode="auto">
          <a:xfrm>
            <a:off x="850120" y="3593077"/>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endParaRPr lang="en-US" altLang="zh-CN" sz="1400" dirty="0"/>
          </a:p>
        </p:txBody>
      </p:sp>
      <p:sp>
        <p:nvSpPr>
          <p:cNvPr id="14353" name="Text Box 26"/>
          <p:cNvSpPr txBox="1">
            <a:spLocks noChangeArrowheads="1"/>
          </p:cNvSpPr>
          <p:nvPr/>
        </p:nvSpPr>
        <p:spPr bwMode="auto">
          <a:xfrm>
            <a:off x="869118" y="3308914"/>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14354" name="Text Box 26"/>
          <p:cNvSpPr txBox="1">
            <a:spLocks noChangeArrowheads="1"/>
          </p:cNvSpPr>
          <p:nvPr/>
        </p:nvSpPr>
        <p:spPr bwMode="auto">
          <a:xfrm>
            <a:off x="859619" y="3015280"/>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14355" name="Oval 19"/>
          <p:cNvSpPr>
            <a:spLocks noChangeArrowheads="1"/>
          </p:cNvSpPr>
          <p:nvPr/>
        </p:nvSpPr>
        <p:spPr bwMode="auto">
          <a:xfrm>
            <a:off x="1228478" y="2229097"/>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P3</a:t>
            </a:r>
          </a:p>
        </p:txBody>
      </p:sp>
      <p:grpSp>
        <p:nvGrpSpPr>
          <p:cNvPr id="2" name="Group 20"/>
          <p:cNvGrpSpPr/>
          <p:nvPr/>
        </p:nvGrpSpPr>
        <p:grpSpPr bwMode="auto">
          <a:xfrm>
            <a:off x="1196817" y="2551148"/>
            <a:ext cx="618989" cy="227330"/>
            <a:chOff x="1287" y="2524"/>
            <a:chExt cx="260" cy="100"/>
          </a:xfrm>
        </p:grpSpPr>
        <p:sp>
          <p:nvSpPr>
            <p:cNvPr id="14475"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14476"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14477"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14478"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14357" name="Rectangle 23"/>
          <p:cNvSpPr>
            <a:spLocks noChangeArrowheads="1"/>
          </p:cNvSpPr>
          <p:nvPr/>
        </p:nvSpPr>
        <p:spPr bwMode="auto">
          <a:xfrm>
            <a:off x="3422641" y="1668666"/>
            <a:ext cx="2247988" cy="1970193"/>
          </a:xfrm>
          <a:prstGeom prst="rect">
            <a:avLst/>
          </a:prstGeom>
          <a:solidFill>
            <a:srgbClr val="000099"/>
          </a:solidFill>
          <a:ln w="9525">
            <a:no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14358" name="Rectangle 24"/>
          <p:cNvSpPr>
            <a:spLocks noChangeArrowheads="1"/>
          </p:cNvSpPr>
          <p:nvPr/>
        </p:nvSpPr>
        <p:spPr bwMode="auto">
          <a:xfrm>
            <a:off x="3368816" y="1746021"/>
            <a:ext cx="2219493" cy="1968615"/>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14359" name="Text Box 26"/>
          <p:cNvSpPr txBox="1">
            <a:spLocks noChangeArrowheads="1"/>
          </p:cNvSpPr>
          <p:nvPr/>
        </p:nvSpPr>
        <p:spPr bwMode="auto">
          <a:xfrm>
            <a:off x="3793085" y="2470636"/>
            <a:ext cx="1313965" cy="313627"/>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14360" name="Text Box 26"/>
          <p:cNvSpPr txBox="1">
            <a:spLocks noChangeArrowheads="1"/>
          </p:cNvSpPr>
          <p:nvPr/>
        </p:nvSpPr>
        <p:spPr bwMode="auto">
          <a:xfrm>
            <a:off x="3846910" y="1698660"/>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14361" name="Text Box 26"/>
          <p:cNvSpPr txBox="1">
            <a:spLocks noChangeArrowheads="1"/>
          </p:cNvSpPr>
          <p:nvPr/>
        </p:nvSpPr>
        <p:spPr bwMode="auto">
          <a:xfrm>
            <a:off x="3786752" y="3370484"/>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endParaRPr lang="en-US" altLang="zh-CN" sz="1400" dirty="0"/>
          </a:p>
        </p:txBody>
      </p:sp>
      <p:sp>
        <p:nvSpPr>
          <p:cNvPr id="14362" name="Text Box 26"/>
          <p:cNvSpPr txBox="1">
            <a:spLocks noChangeArrowheads="1"/>
          </p:cNvSpPr>
          <p:nvPr/>
        </p:nvSpPr>
        <p:spPr bwMode="auto">
          <a:xfrm>
            <a:off x="3786752" y="3086321"/>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14363" name="Oval 36"/>
          <p:cNvSpPr>
            <a:spLocks noChangeArrowheads="1"/>
          </p:cNvSpPr>
          <p:nvPr/>
        </p:nvSpPr>
        <p:spPr bwMode="auto">
          <a:xfrm>
            <a:off x="3487549" y="2003346"/>
            <a:ext cx="596825"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P4</a:t>
            </a:r>
          </a:p>
        </p:txBody>
      </p:sp>
      <p:sp>
        <p:nvSpPr>
          <p:cNvPr id="14364" name="Rectangle 23"/>
          <p:cNvSpPr>
            <a:spLocks noChangeArrowheads="1"/>
          </p:cNvSpPr>
          <p:nvPr/>
        </p:nvSpPr>
        <p:spPr bwMode="auto">
          <a:xfrm>
            <a:off x="6549246" y="1892839"/>
            <a:ext cx="1293384" cy="1970193"/>
          </a:xfrm>
          <a:prstGeom prst="rect">
            <a:avLst/>
          </a:prstGeom>
          <a:solidFill>
            <a:srgbClr val="000099"/>
          </a:solidFill>
          <a:ln w="9525">
            <a:no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14365" name="Rectangle 24"/>
          <p:cNvSpPr>
            <a:spLocks noChangeArrowheads="1"/>
          </p:cNvSpPr>
          <p:nvPr/>
        </p:nvSpPr>
        <p:spPr bwMode="auto">
          <a:xfrm>
            <a:off x="6352942" y="1933884"/>
            <a:ext cx="1627417" cy="1968614"/>
          </a:xfrm>
          <a:prstGeom prst="rect">
            <a:avLst/>
          </a:prstGeom>
          <a:solidFill>
            <a:schemeClr val="bg1"/>
          </a:solidFill>
          <a:ln w="28575">
            <a:solidFill>
              <a:schemeClr val="tx1"/>
            </a:solidFill>
            <a:miter lim="800000"/>
          </a:ln>
        </p:spPr>
        <p:txBody>
          <a:bodyPr wrap="none" lIns="91074" tIns="45537" rIns="91074" bIns="45537" anchor="ctr"/>
          <a:lstStyle/>
          <a:p>
            <a:endParaRPr lang="zh-CN" altLang="zh-CN" sz="2400" dirty="0">
              <a:latin typeface="Times New Roman" panose="02020603050405020304" pitchFamily="18" charset="0"/>
            </a:endParaRPr>
          </a:p>
        </p:txBody>
      </p:sp>
      <p:sp>
        <p:nvSpPr>
          <p:cNvPr id="14366" name="Text Box 26"/>
          <p:cNvSpPr txBox="1">
            <a:spLocks noChangeArrowheads="1"/>
          </p:cNvSpPr>
          <p:nvPr/>
        </p:nvSpPr>
        <p:spPr bwMode="auto">
          <a:xfrm>
            <a:off x="6478006" y="2685337"/>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传输层</a:t>
            </a:r>
            <a:endParaRPr lang="en-US" altLang="zh-CN" sz="1400" dirty="0"/>
          </a:p>
        </p:txBody>
      </p:sp>
      <p:sp>
        <p:nvSpPr>
          <p:cNvPr id="14367" name="Text Box 26"/>
          <p:cNvSpPr txBox="1">
            <a:spLocks noChangeArrowheads="1"/>
          </p:cNvSpPr>
          <p:nvPr/>
        </p:nvSpPr>
        <p:spPr bwMode="auto">
          <a:xfrm>
            <a:off x="6512834" y="1937042"/>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应用层</a:t>
            </a:r>
            <a:endParaRPr lang="en-US" altLang="zh-CN" sz="1400" dirty="0"/>
          </a:p>
        </p:txBody>
      </p:sp>
      <p:sp>
        <p:nvSpPr>
          <p:cNvPr id="14368" name="Text Box 26"/>
          <p:cNvSpPr txBox="1">
            <a:spLocks noChangeArrowheads="1"/>
          </p:cNvSpPr>
          <p:nvPr/>
        </p:nvSpPr>
        <p:spPr bwMode="auto">
          <a:xfrm>
            <a:off x="6520750" y="3585185"/>
            <a:ext cx="1313965" cy="313627"/>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物理层</a:t>
            </a:r>
            <a:r>
              <a:rPr lang="en-US" altLang="zh-CN" sz="1400" dirty="0" smtClean="0"/>
              <a:t>l</a:t>
            </a:r>
            <a:endParaRPr lang="en-US" altLang="zh-CN" sz="1400" dirty="0"/>
          </a:p>
        </p:txBody>
      </p:sp>
      <p:sp>
        <p:nvSpPr>
          <p:cNvPr id="14369" name="Text Box 26"/>
          <p:cNvSpPr txBox="1">
            <a:spLocks noChangeArrowheads="1"/>
          </p:cNvSpPr>
          <p:nvPr/>
        </p:nvSpPr>
        <p:spPr bwMode="auto">
          <a:xfrm>
            <a:off x="6487504" y="3301022"/>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链路层</a:t>
            </a:r>
            <a:endParaRPr lang="en-US" altLang="zh-CN" sz="1400" dirty="0"/>
          </a:p>
        </p:txBody>
      </p:sp>
      <p:sp>
        <p:nvSpPr>
          <p:cNvPr id="14370" name="Text Box 26"/>
          <p:cNvSpPr txBox="1">
            <a:spLocks noChangeArrowheads="1"/>
          </p:cNvSpPr>
          <p:nvPr/>
        </p:nvSpPr>
        <p:spPr bwMode="auto">
          <a:xfrm>
            <a:off x="6478006" y="3007387"/>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14371" name="Oval 53"/>
          <p:cNvSpPr>
            <a:spLocks noChangeArrowheads="1"/>
          </p:cNvSpPr>
          <p:nvPr/>
        </p:nvSpPr>
        <p:spPr bwMode="auto">
          <a:xfrm>
            <a:off x="6433679" y="2229097"/>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P2</a:t>
            </a:r>
          </a:p>
        </p:txBody>
      </p:sp>
      <p:sp>
        <p:nvSpPr>
          <p:cNvPr id="14372" name="Freeform 54"/>
          <p:cNvSpPr/>
          <p:nvPr/>
        </p:nvSpPr>
        <p:spPr bwMode="auto">
          <a:xfrm>
            <a:off x="8004105" y="1913361"/>
            <a:ext cx="503423" cy="2121747"/>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ln>
          <a:effectLst/>
        </p:spPr>
        <p:txBody>
          <a:bodyPr lIns="91074" tIns="45537" rIns="91074" bIns="45537"/>
          <a:lstStyle/>
          <a:p>
            <a:endParaRPr lang="zh-CN" altLang="en-US"/>
          </a:p>
        </p:txBody>
      </p:sp>
      <p:grpSp>
        <p:nvGrpSpPr>
          <p:cNvPr id="3" name="Group 76"/>
          <p:cNvGrpSpPr/>
          <p:nvPr/>
        </p:nvGrpSpPr>
        <p:grpSpPr bwMode="auto">
          <a:xfrm>
            <a:off x="1975698" y="5141766"/>
            <a:ext cx="1853800" cy="655152"/>
            <a:chOff x="1183" y="3697"/>
            <a:chExt cx="1171" cy="415"/>
          </a:xfrm>
        </p:grpSpPr>
        <p:sp>
          <p:nvSpPr>
            <p:cNvPr id="14472"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14473" name="Line 78"/>
            <p:cNvSpPr>
              <a:spLocks noChangeShapeType="1"/>
            </p:cNvSpPr>
            <p:nvPr/>
          </p:nvSpPr>
          <p:spPr bwMode="auto">
            <a:xfrm flipV="1">
              <a:off x="2179" y="3770"/>
              <a:ext cx="175" cy="0"/>
            </a:xfrm>
            <a:prstGeom prst="line">
              <a:avLst/>
            </a:prstGeom>
            <a:noFill/>
            <a:ln w="38100">
              <a:solidFill>
                <a:srgbClr val="CC0000"/>
              </a:solidFill>
              <a:round/>
              <a:tailEnd type="triangle" w="med" len="med"/>
            </a:ln>
          </p:spPr>
          <p:txBody>
            <a:bodyPr wrap="none"/>
            <a:lstStyle/>
            <a:p>
              <a:endParaRPr lang="zh-CN" altLang="en-US"/>
            </a:p>
          </p:txBody>
        </p:sp>
        <p:sp>
          <p:nvSpPr>
            <p:cNvPr id="14474" name="Text Box 79"/>
            <p:cNvSpPr txBox="1">
              <a:spLocks noChangeArrowheads="1"/>
            </p:cNvSpPr>
            <p:nvPr/>
          </p:nvSpPr>
          <p:spPr bwMode="auto">
            <a:xfrm>
              <a:off x="1183" y="3822"/>
              <a:ext cx="1129" cy="290"/>
            </a:xfrm>
            <a:prstGeom prst="rect">
              <a:avLst/>
            </a:prstGeom>
            <a:noFill/>
            <a:ln w="9525">
              <a:noFill/>
              <a:miter lim="800000"/>
            </a:ln>
          </p:spPr>
          <p:txBody>
            <a:bodyPr wrap="none">
              <a:spAutoFit/>
            </a:bodyPr>
            <a:lstStyle/>
            <a:p>
              <a:pPr algn="r">
                <a:lnSpc>
                  <a:spcPct val="85000"/>
                </a:lnSpc>
              </a:pPr>
              <a:r>
                <a:rPr lang="en-US" altLang="zh-CN" sz="1400" dirty="0"/>
                <a:t>source </a:t>
              </a:r>
              <a:r>
                <a:rPr lang="en-US" altLang="zh-CN" sz="1400" dirty="0" err="1"/>
                <a:t>IP,port</a:t>
              </a:r>
              <a:r>
                <a:rPr lang="en-US" altLang="zh-CN" sz="1400" dirty="0"/>
                <a:t>: A,9157</a:t>
              </a:r>
            </a:p>
            <a:p>
              <a:pPr algn="r">
                <a:lnSpc>
                  <a:spcPct val="85000"/>
                </a:lnSpc>
              </a:pPr>
              <a:r>
                <a:rPr lang="en-US" altLang="zh-CN" sz="1400" dirty="0" err="1"/>
                <a:t>dest</a:t>
              </a:r>
              <a:r>
                <a:rPr lang="en-US" altLang="zh-CN" sz="1400" dirty="0"/>
                <a:t> IP, port: B,80</a:t>
              </a:r>
            </a:p>
          </p:txBody>
        </p:sp>
      </p:grpSp>
      <p:grpSp>
        <p:nvGrpSpPr>
          <p:cNvPr id="4" name="Group 80"/>
          <p:cNvGrpSpPr/>
          <p:nvPr/>
        </p:nvGrpSpPr>
        <p:grpSpPr bwMode="auto">
          <a:xfrm>
            <a:off x="1662244" y="4455039"/>
            <a:ext cx="1730318" cy="655153"/>
            <a:chOff x="2741" y="3750"/>
            <a:chExt cx="1093" cy="415"/>
          </a:xfrm>
        </p:grpSpPr>
        <p:sp>
          <p:nvSpPr>
            <p:cNvPr id="14469"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14470" name="Line 82"/>
            <p:cNvSpPr>
              <a:spLocks noChangeShapeType="1"/>
            </p:cNvSpPr>
            <p:nvPr/>
          </p:nvSpPr>
          <p:spPr bwMode="auto">
            <a:xfrm flipV="1">
              <a:off x="2741" y="3837"/>
              <a:ext cx="175" cy="0"/>
            </a:xfrm>
            <a:prstGeom prst="line">
              <a:avLst/>
            </a:prstGeom>
            <a:noFill/>
            <a:ln w="38100">
              <a:solidFill>
                <a:srgbClr val="CC0000"/>
              </a:solidFill>
              <a:round/>
              <a:headEnd type="triangle" w="med" len="med"/>
            </a:ln>
          </p:spPr>
          <p:txBody>
            <a:bodyPr wrap="none"/>
            <a:lstStyle/>
            <a:p>
              <a:endParaRPr lang="zh-CN" altLang="en-US"/>
            </a:p>
          </p:txBody>
        </p:sp>
        <p:sp>
          <p:nvSpPr>
            <p:cNvPr id="14471" name="Text Box 83"/>
            <p:cNvSpPr txBox="1">
              <a:spLocks noChangeArrowheads="1"/>
            </p:cNvSpPr>
            <p:nvPr/>
          </p:nvSpPr>
          <p:spPr bwMode="auto">
            <a:xfrm>
              <a:off x="2813" y="3875"/>
              <a:ext cx="1021" cy="290"/>
            </a:xfrm>
            <a:prstGeom prst="rect">
              <a:avLst/>
            </a:prstGeom>
            <a:noFill/>
            <a:ln w="9525">
              <a:noFill/>
              <a:miter lim="800000"/>
            </a:ln>
          </p:spPr>
          <p:txBody>
            <a:bodyPr wrap="none">
              <a:spAutoFit/>
            </a:bodyPr>
            <a:lstStyle/>
            <a:p>
              <a:pPr>
                <a:lnSpc>
                  <a:spcPct val="85000"/>
                </a:lnSpc>
              </a:pPr>
              <a:r>
                <a:rPr lang="en-US" altLang="zh-CN" sz="1400" dirty="0"/>
                <a:t>source </a:t>
              </a:r>
              <a:r>
                <a:rPr lang="en-US" altLang="zh-CN" sz="1400" dirty="0" err="1"/>
                <a:t>IP,port</a:t>
              </a:r>
              <a:r>
                <a:rPr lang="en-US" altLang="zh-CN" sz="1400" dirty="0"/>
                <a:t>: B,80</a:t>
              </a:r>
            </a:p>
            <a:p>
              <a:pPr>
                <a:lnSpc>
                  <a:spcPct val="85000"/>
                </a:lnSpc>
              </a:pPr>
              <a:r>
                <a:rPr lang="en-US" altLang="zh-CN" sz="1400" dirty="0" err="1"/>
                <a:t>dest</a:t>
              </a:r>
              <a:r>
                <a:rPr lang="en-US" altLang="zh-CN" sz="1400" dirty="0"/>
                <a:t> </a:t>
              </a:r>
              <a:r>
                <a:rPr lang="en-US" altLang="zh-CN" sz="1400" dirty="0" err="1"/>
                <a:t>IP,port</a:t>
              </a:r>
              <a:r>
                <a:rPr lang="en-US" altLang="zh-CN" sz="1400" dirty="0"/>
                <a:t>: A,9157</a:t>
              </a:r>
            </a:p>
          </p:txBody>
        </p:sp>
      </p:grpSp>
      <p:sp>
        <p:nvSpPr>
          <p:cNvPr id="14375" name="Text Box 93"/>
          <p:cNvSpPr txBox="1">
            <a:spLocks noChangeArrowheads="1"/>
          </p:cNvSpPr>
          <p:nvPr/>
        </p:nvSpPr>
        <p:spPr bwMode="auto">
          <a:xfrm flipH="1">
            <a:off x="88653" y="4476750"/>
            <a:ext cx="1144575" cy="313563"/>
          </a:xfrm>
          <a:prstGeom prst="rect">
            <a:avLst/>
          </a:prstGeom>
          <a:noFill/>
          <a:ln w="9525">
            <a:noFill/>
            <a:miter lim="800000"/>
          </a:ln>
        </p:spPr>
        <p:txBody>
          <a:bodyPr lIns="91074" tIns="45537" rIns="91074" bIns="45537">
            <a:spAutoFit/>
          </a:bodyPr>
          <a:lstStyle/>
          <a:p>
            <a:pPr algn="ctr">
              <a:lnSpc>
                <a:spcPct val="80000"/>
              </a:lnSpc>
            </a:pPr>
            <a:r>
              <a:rPr lang="zh-CN" altLang="en-US" dirty="0" smtClean="0">
                <a:latin typeface="Gill Sans MT" pitchFamily="34" charset="0"/>
              </a:rPr>
              <a:t>主机</a:t>
            </a:r>
            <a:r>
              <a:rPr lang="en-US" altLang="zh-CN" dirty="0" smtClean="0">
                <a:latin typeface="Gill Sans MT" pitchFamily="34" charset="0"/>
              </a:rPr>
              <a:t> </a:t>
            </a:r>
            <a:r>
              <a:rPr lang="en-US" altLang="zh-CN" dirty="0">
                <a:latin typeface="Gill Sans MT" pitchFamily="34" charset="0"/>
              </a:rPr>
              <a:t>A</a:t>
            </a:r>
          </a:p>
        </p:txBody>
      </p:sp>
      <p:sp>
        <p:nvSpPr>
          <p:cNvPr id="14376" name="Text Box 94"/>
          <p:cNvSpPr txBox="1">
            <a:spLocks noChangeArrowheads="1"/>
          </p:cNvSpPr>
          <p:nvPr/>
        </p:nvSpPr>
        <p:spPr bwMode="auto">
          <a:xfrm flipH="1">
            <a:off x="7759700" y="4400550"/>
            <a:ext cx="1144575" cy="313563"/>
          </a:xfrm>
          <a:prstGeom prst="rect">
            <a:avLst/>
          </a:prstGeom>
          <a:noFill/>
          <a:ln w="9525">
            <a:noFill/>
            <a:miter lim="800000"/>
          </a:ln>
        </p:spPr>
        <p:txBody>
          <a:bodyPr lIns="91074" tIns="45537" rIns="91074" bIns="45537">
            <a:spAutoFit/>
          </a:bodyPr>
          <a:lstStyle/>
          <a:p>
            <a:pPr algn="ctr">
              <a:lnSpc>
                <a:spcPct val="80000"/>
              </a:lnSpc>
            </a:pPr>
            <a:r>
              <a:rPr lang="zh-CN" altLang="en-US" dirty="0" smtClean="0">
                <a:latin typeface="Gill Sans MT" pitchFamily="34" charset="0"/>
              </a:rPr>
              <a:t>主机</a:t>
            </a:r>
            <a:r>
              <a:rPr lang="en-US" altLang="zh-CN" dirty="0" smtClean="0">
                <a:latin typeface="Gill Sans MT" pitchFamily="34" charset="0"/>
              </a:rPr>
              <a:t>C</a:t>
            </a:r>
            <a:endParaRPr lang="en-US" altLang="zh-CN" dirty="0">
              <a:latin typeface="Gill Sans MT" pitchFamily="34" charset="0"/>
            </a:endParaRPr>
          </a:p>
        </p:txBody>
      </p:sp>
      <p:sp>
        <p:nvSpPr>
          <p:cNvPr id="14377" name="Line 96"/>
          <p:cNvSpPr>
            <a:spLocks noChangeShapeType="1"/>
          </p:cNvSpPr>
          <p:nvPr/>
        </p:nvSpPr>
        <p:spPr bwMode="auto">
          <a:xfrm>
            <a:off x="3345070" y="3413107"/>
            <a:ext cx="2227408" cy="0"/>
          </a:xfrm>
          <a:prstGeom prst="line">
            <a:avLst/>
          </a:prstGeom>
          <a:noFill/>
          <a:ln w="19050">
            <a:solidFill>
              <a:schemeClr val="tx1"/>
            </a:solidFill>
            <a:round/>
          </a:ln>
        </p:spPr>
        <p:txBody>
          <a:bodyPr wrap="none" lIns="91074" tIns="45537" rIns="91074" bIns="45537"/>
          <a:lstStyle/>
          <a:p>
            <a:endParaRPr lang="zh-CN" altLang="en-US"/>
          </a:p>
        </p:txBody>
      </p:sp>
      <p:sp>
        <p:nvSpPr>
          <p:cNvPr id="14378" name="Line 97"/>
          <p:cNvSpPr>
            <a:spLocks noChangeShapeType="1"/>
          </p:cNvSpPr>
          <p:nvPr/>
        </p:nvSpPr>
        <p:spPr bwMode="auto">
          <a:xfrm>
            <a:off x="3360901" y="3113158"/>
            <a:ext cx="2227408" cy="0"/>
          </a:xfrm>
          <a:prstGeom prst="line">
            <a:avLst/>
          </a:prstGeom>
          <a:noFill/>
          <a:ln w="19050">
            <a:solidFill>
              <a:schemeClr val="tx1"/>
            </a:solidFill>
            <a:round/>
          </a:ln>
        </p:spPr>
        <p:txBody>
          <a:bodyPr wrap="none" lIns="91074" tIns="45537" rIns="91074" bIns="45537"/>
          <a:lstStyle/>
          <a:p>
            <a:endParaRPr lang="zh-CN" altLang="en-US"/>
          </a:p>
        </p:txBody>
      </p:sp>
      <p:sp>
        <p:nvSpPr>
          <p:cNvPr id="14379" name="Text Box 26"/>
          <p:cNvSpPr txBox="1">
            <a:spLocks noChangeArrowheads="1"/>
          </p:cNvSpPr>
          <p:nvPr/>
        </p:nvSpPr>
        <p:spPr bwMode="auto">
          <a:xfrm>
            <a:off x="3747176" y="2780057"/>
            <a:ext cx="1313965" cy="328951"/>
          </a:xfrm>
          <a:prstGeom prst="rect">
            <a:avLst/>
          </a:prstGeom>
          <a:noFill/>
          <a:ln w="9525">
            <a:noFill/>
            <a:miter lim="800000"/>
          </a:ln>
        </p:spPr>
        <p:txBody>
          <a:bodyPr lIns="91074" tIns="45537" rIns="91074" bIns="45537">
            <a:spAutoFit/>
          </a:bodyPr>
          <a:lstStyle/>
          <a:p>
            <a:pPr algn="ctr">
              <a:lnSpc>
                <a:spcPct val="110000"/>
              </a:lnSpc>
            </a:pPr>
            <a:r>
              <a:rPr lang="zh-CN" altLang="en-US" sz="1400" dirty="0" smtClean="0"/>
              <a:t>网络层</a:t>
            </a:r>
            <a:endParaRPr lang="en-US" altLang="zh-CN" sz="1400" dirty="0"/>
          </a:p>
        </p:txBody>
      </p:sp>
      <p:sp>
        <p:nvSpPr>
          <p:cNvPr id="14380" name="Line 99"/>
          <p:cNvSpPr>
            <a:spLocks noChangeShapeType="1"/>
          </p:cNvSpPr>
          <p:nvPr/>
        </p:nvSpPr>
        <p:spPr bwMode="auto">
          <a:xfrm>
            <a:off x="3364067" y="2792686"/>
            <a:ext cx="2227408" cy="0"/>
          </a:xfrm>
          <a:prstGeom prst="line">
            <a:avLst/>
          </a:prstGeom>
          <a:noFill/>
          <a:ln w="19050">
            <a:solidFill>
              <a:schemeClr val="tx1"/>
            </a:solidFill>
            <a:round/>
          </a:ln>
        </p:spPr>
        <p:txBody>
          <a:bodyPr wrap="none" lIns="91074" tIns="45537" rIns="91074" bIns="45537"/>
          <a:lstStyle/>
          <a:p>
            <a:endParaRPr lang="zh-CN" altLang="en-US"/>
          </a:p>
        </p:txBody>
      </p:sp>
      <p:sp>
        <p:nvSpPr>
          <p:cNvPr id="14381" name="Line 100"/>
          <p:cNvSpPr>
            <a:spLocks noChangeShapeType="1"/>
          </p:cNvSpPr>
          <p:nvPr/>
        </p:nvSpPr>
        <p:spPr bwMode="auto">
          <a:xfrm>
            <a:off x="3367233" y="2472214"/>
            <a:ext cx="2227408" cy="0"/>
          </a:xfrm>
          <a:prstGeom prst="line">
            <a:avLst/>
          </a:prstGeom>
          <a:noFill/>
          <a:ln w="19050">
            <a:solidFill>
              <a:schemeClr val="tx1"/>
            </a:solidFill>
            <a:round/>
          </a:ln>
        </p:spPr>
        <p:txBody>
          <a:bodyPr wrap="none" lIns="91074" tIns="45537" rIns="91074" bIns="45537"/>
          <a:lstStyle/>
          <a:p>
            <a:endParaRPr lang="zh-CN" altLang="en-US"/>
          </a:p>
        </p:txBody>
      </p:sp>
      <p:grpSp>
        <p:nvGrpSpPr>
          <p:cNvPr id="5" name="Group 101"/>
          <p:cNvGrpSpPr/>
          <p:nvPr/>
        </p:nvGrpSpPr>
        <p:grpSpPr bwMode="auto">
          <a:xfrm>
            <a:off x="3542956" y="2334869"/>
            <a:ext cx="471761" cy="227330"/>
            <a:chOff x="1287" y="2524"/>
            <a:chExt cx="260" cy="100"/>
          </a:xfrm>
        </p:grpSpPr>
        <p:sp>
          <p:nvSpPr>
            <p:cNvPr id="14465"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14466"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14467"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14468"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14383" name="Oval 106"/>
          <p:cNvSpPr>
            <a:spLocks noChangeArrowheads="1"/>
          </p:cNvSpPr>
          <p:nvPr/>
        </p:nvSpPr>
        <p:spPr bwMode="auto">
          <a:xfrm>
            <a:off x="4850588" y="2008082"/>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P6</a:t>
            </a:r>
          </a:p>
        </p:txBody>
      </p:sp>
      <p:sp>
        <p:nvSpPr>
          <p:cNvPr id="14384" name="Oval 112"/>
          <p:cNvSpPr>
            <a:spLocks noChangeArrowheads="1"/>
          </p:cNvSpPr>
          <p:nvPr/>
        </p:nvSpPr>
        <p:spPr bwMode="auto">
          <a:xfrm>
            <a:off x="4180942" y="2006503"/>
            <a:ext cx="596825"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P5</a:t>
            </a:r>
          </a:p>
        </p:txBody>
      </p:sp>
      <p:grpSp>
        <p:nvGrpSpPr>
          <p:cNvPr id="6" name="Group 118"/>
          <p:cNvGrpSpPr/>
          <p:nvPr/>
        </p:nvGrpSpPr>
        <p:grpSpPr bwMode="auto">
          <a:xfrm>
            <a:off x="4245849" y="2339605"/>
            <a:ext cx="471761" cy="227330"/>
            <a:chOff x="1287" y="2524"/>
            <a:chExt cx="260" cy="100"/>
          </a:xfrm>
        </p:grpSpPr>
        <p:sp>
          <p:nvSpPr>
            <p:cNvPr id="14461"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14462"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14463"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14464"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grpSp>
        <p:nvGrpSpPr>
          <p:cNvPr id="7" name="Group 123"/>
          <p:cNvGrpSpPr/>
          <p:nvPr/>
        </p:nvGrpSpPr>
        <p:grpSpPr bwMode="auto">
          <a:xfrm>
            <a:off x="4915496" y="2344341"/>
            <a:ext cx="471761" cy="227330"/>
            <a:chOff x="1287" y="2524"/>
            <a:chExt cx="260" cy="100"/>
          </a:xfrm>
        </p:grpSpPr>
        <p:sp>
          <p:nvSpPr>
            <p:cNvPr id="14457"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14458"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14459"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14460"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14387" name="Line 133"/>
          <p:cNvSpPr>
            <a:spLocks noChangeShapeType="1"/>
          </p:cNvSpPr>
          <p:nvPr/>
        </p:nvSpPr>
        <p:spPr bwMode="auto">
          <a:xfrm>
            <a:off x="6345026" y="3627808"/>
            <a:ext cx="1633749" cy="0"/>
          </a:xfrm>
          <a:prstGeom prst="line">
            <a:avLst/>
          </a:prstGeom>
          <a:noFill/>
          <a:ln w="19050">
            <a:solidFill>
              <a:schemeClr val="tx1"/>
            </a:solidFill>
            <a:round/>
          </a:ln>
        </p:spPr>
        <p:txBody>
          <a:bodyPr wrap="none" lIns="91074" tIns="45537" rIns="91074" bIns="45537"/>
          <a:lstStyle/>
          <a:p>
            <a:endParaRPr lang="zh-CN" altLang="en-US"/>
          </a:p>
        </p:txBody>
      </p:sp>
      <p:sp>
        <p:nvSpPr>
          <p:cNvPr id="14388" name="Line 134"/>
          <p:cNvSpPr>
            <a:spLocks noChangeShapeType="1"/>
          </p:cNvSpPr>
          <p:nvPr/>
        </p:nvSpPr>
        <p:spPr bwMode="auto">
          <a:xfrm>
            <a:off x="6335527" y="3334173"/>
            <a:ext cx="1633749" cy="0"/>
          </a:xfrm>
          <a:prstGeom prst="line">
            <a:avLst/>
          </a:prstGeom>
          <a:noFill/>
          <a:ln w="19050">
            <a:solidFill>
              <a:schemeClr val="tx1"/>
            </a:solidFill>
            <a:round/>
          </a:ln>
        </p:spPr>
        <p:txBody>
          <a:bodyPr wrap="none" lIns="91074" tIns="45537" rIns="91074" bIns="45537"/>
          <a:lstStyle/>
          <a:p>
            <a:endParaRPr lang="zh-CN" altLang="en-US"/>
          </a:p>
        </p:txBody>
      </p:sp>
      <p:sp>
        <p:nvSpPr>
          <p:cNvPr id="14389" name="Line 135"/>
          <p:cNvSpPr>
            <a:spLocks noChangeShapeType="1"/>
          </p:cNvSpPr>
          <p:nvPr/>
        </p:nvSpPr>
        <p:spPr bwMode="auto">
          <a:xfrm>
            <a:off x="6335527" y="3040539"/>
            <a:ext cx="1633749" cy="0"/>
          </a:xfrm>
          <a:prstGeom prst="line">
            <a:avLst/>
          </a:prstGeom>
          <a:noFill/>
          <a:ln w="19050">
            <a:solidFill>
              <a:schemeClr val="tx1"/>
            </a:solidFill>
            <a:round/>
          </a:ln>
        </p:spPr>
        <p:txBody>
          <a:bodyPr wrap="none" lIns="91074" tIns="45537" rIns="91074" bIns="45537"/>
          <a:lstStyle/>
          <a:p>
            <a:endParaRPr lang="zh-CN" altLang="en-US"/>
          </a:p>
        </p:txBody>
      </p:sp>
      <p:sp>
        <p:nvSpPr>
          <p:cNvPr id="14390" name="Line 136"/>
          <p:cNvSpPr>
            <a:spLocks noChangeShapeType="1"/>
          </p:cNvSpPr>
          <p:nvPr/>
        </p:nvSpPr>
        <p:spPr bwMode="auto">
          <a:xfrm>
            <a:off x="6335527" y="2737432"/>
            <a:ext cx="1633749" cy="0"/>
          </a:xfrm>
          <a:prstGeom prst="line">
            <a:avLst/>
          </a:prstGeom>
          <a:noFill/>
          <a:ln w="19050">
            <a:solidFill>
              <a:schemeClr val="tx1"/>
            </a:solidFill>
            <a:round/>
          </a:ln>
        </p:spPr>
        <p:txBody>
          <a:bodyPr wrap="none" lIns="91074" tIns="45537" rIns="91074" bIns="45537"/>
          <a:lstStyle/>
          <a:p>
            <a:endParaRPr lang="zh-CN" altLang="en-US"/>
          </a:p>
        </p:txBody>
      </p:sp>
      <p:grpSp>
        <p:nvGrpSpPr>
          <p:cNvPr id="8" name="Group 128"/>
          <p:cNvGrpSpPr/>
          <p:nvPr/>
        </p:nvGrpSpPr>
        <p:grpSpPr bwMode="auto">
          <a:xfrm>
            <a:off x="6487504" y="2565356"/>
            <a:ext cx="471761" cy="227330"/>
            <a:chOff x="1287" y="2524"/>
            <a:chExt cx="260" cy="100"/>
          </a:xfrm>
        </p:grpSpPr>
        <p:sp>
          <p:nvSpPr>
            <p:cNvPr id="14453"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14454"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14455"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14456"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grpSp>
        <p:nvGrpSpPr>
          <p:cNvPr id="9" name="Group 137"/>
          <p:cNvGrpSpPr/>
          <p:nvPr/>
        </p:nvGrpSpPr>
        <p:grpSpPr bwMode="auto">
          <a:xfrm>
            <a:off x="7280633" y="2555884"/>
            <a:ext cx="471761" cy="227330"/>
            <a:chOff x="1287" y="2524"/>
            <a:chExt cx="260" cy="100"/>
          </a:xfrm>
        </p:grpSpPr>
        <p:sp>
          <p:nvSpPr>
            <p:cNvPr id="14449"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14450"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14451"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14452"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
        <p:nvSpPr>
          <p:cNvPr id="14393" name="Oval 143"/>
          <p:cNvSpPr>
            <a:spLocks noChangeArrowheads="1"/>
          </p:cNvSpPr>
          <p:nvPr/>
        </p:nvSpPr>
        <p:spPr bwMode="auto">
          <a:xfrm>
            <a:off x="7222058" y="2224361"/>
            <a:ext cx="596826" cy="303107"/>
          </a:xfrm>
          <a:prstGeom prst="ellipse">
            <a:avLst/>
          </a:prstGeom>
          <a:solidFill>
            <a:srgbClr val="CCFFFF"/>
          </a:solidFill>
          <a:ln w="9525">
            <a:solidFill>
              <a:schemeClr val="tx1"/>
            </a:solidFill>
            <a:round/>
          </a:ln>
        </p:spPr>
        <p:txBody>
          <a:bodyPr wrap="none" lIns="91074" tIns="45537" rIns="91074" bIns="45537" anchor="ctr"/>
          <a:lstStyle/>
          <a:p>
            <a:pPr algn="ctr"/>
            <a:r>
              <a:rPr lang="en-US" altLang="zh-CN">
                <a:latin typeface="Arial" panose="020B0604020202020204" pitchFamily="34" charset="0"/>
              </a:rPr>
              <a:t>P3</a:t>
            </a:r>
          </a:p>
        </p:txBody>
      </p:sp>
      <p:sp>
        <p:nvSpPr>
          <p:cNvPr id="14394" name="Freeform 144"/>
          <p:cNvSpPr/>
          <p:nvPr/>
        </p:nvSpPr>
        <p:spPr bwMode="auto">
          <a:xfrm>
            <a:off x="1489689" y="2426433"/>
            <a:ext cx="2688087" cy="2680600"/>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p:spPr>
        <p:txBody>
          <a:bodyPr wrap="none" lIns="91074" tIns="45537" rIns="91074" bIns="45537"/>
          <a:lstStyle/>
          <a:p>
            <a:endParaRPr lang="zh-CN" altLang="en-US"/>
          </a:p>
        </p:txBody>
      </p:sp>
      <p:sp>
        <p:nvSpPr>
          <p:cNvPr id="14395" name="Freeform 145"/>
          <p:cNvSpPr/>
          <p:nvPr/>
        </p:nvSpPr>
        <p:spPr bwMode="auto">
          <a:xfrm>
            <a:off x="4467481" y="2458007"/>
            <a:ext cx="3080694" cy="3234716"/>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p:spPr>
        <p:txBody>
          <a:bodyPr wrap="none" lIns="91074" tIns="45537" rIns="91074" bIns="45537"/>
          <a:lstStyle/>
          <a:p>
            <a:endParaRPr lang="zh-CN" altLang="en-US"/>
          </a:p>
        </p:txBody>
      </p:sp>
      <p:sp>
        <p:nvSpPr>
          <p:cNvPr id="14396" name="Freeform 146"/>
          <p:cNvSpPr/>
          <p:nvPr/>
        </p:nvSpPr>
        <p:spPr bwMode="auto">
          <a:xfrm>
            <a:off x="5124464" y="2446955"/>
            <a:ext cx="1605254" cy="2451691"/>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p:spPr>
        <p:txBody>
          <a:bodyPr wrap="none" lIns="91074" tIns="45537" rIns="91074" bIns="45537"/>
          <a:lstStyle/>
          <a:p>
            <a:endParaRPr lang="zh-CN" altLang="en-US"/>
          </a:p>
        </p:txBody>
      </p:sp>
      <p:grpSp>
        <p:nvGrpSpPr>
          <p:cNvPr id="10" name="Group 147"/>
          <p:cNvGrpSpPr/>
          <p:nvPr/>
        </p:nvGrpSpPr>
        <p:grpSpPr bwMode="auto">
          <a:xfrm>
            <a:off x="5222616" y="4658690"/>
            <a:ext cx="1890209" cy="655152"/>
            <a:chOff x="2741" y="3750"/>
            <a:chExt cx="1194" cy="415"/>
          </a:xfrm>
        </p:grpSpPr>
        <p:sp>
          <p:nvSpPr>
            <p:cNvPr id="14446"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14447"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ln>
          </p:spPr>
          <p:txBody>
            <a:bodyPr wrap="none"/>
            <a:lstStyle/>
            <a:p>
              <a:endParaRPr lang="zh-CN" altLang="en-US"/>
            </a:p>
          </p:txBody>
        </p:sp>
        <p:sp>
          <p:nvSpPr>
            <p:cNvPr id="14448" name="Text Box 150"/>
            <p:cNvSpPr txBox="1">
              <a:spLocks noChangeArrowheads="1"/>
            </p:cNvSpPr>
            <p:nvPr/>
          </p:nvSpPr>
          <p:spPr bwMode="auto">
            <a:xfrm>
              <a:off x="2813" y="3875"/>
              <a:ext cx="1122" cy="290"/>
            </a:xfrm>
            <a:prstGeom prst="rect">
              <a:avLst/>
            </a:prstGeom>
            <a:noFill/>
            <a:ln w="9525">
              <a:noFill/>
              <a:miter lim="800000"/>
            </a:ln>
          </p:spPr>
          <p:txBody>
            <a:bodyPr wrap="none">
              <a:spAutoFit/>
            </a:bodyPr>
            <a:lstStyle/>
            <a:p>
              <a:pPr>
                <a:lnSpc>
                  <a:spcPct val="85000"/>
                </a:lnSpc>
              </a:pPr>
              <a:r>
                <a:rPr lang="en-US" altLang="zh-CN" sz="1400" dirty="0"/>
                <a:t>source </a:t>
              </a:r>
              <a:r>
                <a:rPr lang="en-US" altLang="zh-CN" sz="1400" dirty="0" err="1"/>
                <a:t>IP,port</a:t>
              </a:r>
              <a:r>
                <a:rPr lang="en-US" altLang="zh-CN" sz="1400" dirty="0"/>
                <a:t>: C,5775</a:t>
              </a:r>
            </a:p>
            <a:p>
              <a:pPr>
                <a:lnSpc>
                  <a:spcPct val="85000"/>
                </a:lnSpc>
              </a:pPr>
              <a:r>
                <a:rPr lang="en-US" altLang="zh-CN" sz="1400" dirty="0" err="1"/>
                <a:t>dest</a:t>
              </a:r>
              <a:r>
                <a:rPr lang="en-US" altLang="zh-CN" sz="1400" dirty="0"/>
                <a:t> </a:t>
              </a:r>
              <a:r>
                <a:rPr lang="en-US" altLang="zh-CN" sz="1400" dirty="0" err="1"/>
                <a:t>IP,port</a:t>
              </a:r>
              <a:r>
                <a:rPr lang="en-US" altLang="zh-CN" sz="1400" dirty="0"/>
                <a:t>: B,80</a:t>
              </a:r>
            </a:p>
          </p:txBody>
        </p:sp>
      </p:grpSp>
      <p:grpSp>
        <p:nvGrpSpPr>
          <p:cNvPr id="11" name="Group 151"/>
          <p:cNvGrpSpPr/>
          <p:nvPr/>
        </p:nvGrpSpPr>
        <p:grpSpPr bwMode="auto">
          <a:xfrm>
            <a:off x="5292270" y="5443294"/>
            <a:ext cx="1890209" cy="655153"/>
            <a:chOff x="2741" y="3750"/>
            <a:chExt cx="1194" cy="415"/>
          </a:xfrm>
        </p:grpSpPr>
        <p:sp>
          <p:nvSpPr>
            <p:cNvPr id="14443"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ln>
          </p:spPr>
          <p:txBody>
            <a:bodyPr wrap="none" anchor="ctr"/>
            <a:lstStyle/>
            <a:p>
              <a:pPr algn="ctr"/>
              <a:endParaRPr lang="en-US" altLang="zh-CN"/>
            </a:p>
          </p:txBody>
        </p:sp>
        <p:sp>
          <p:nvSpPr>
            <p:cNvPr id="14444"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ln>
          </p:spPr>
          <p:txBody>
            <a:bodyPr wrap="none"/>
            <a:lstStyle/>
            <a:p>
              <a:endParaRPr lang="zh-CN" altLang="en-US"/>
            </a:p>
          </p:txBody>
        </p:sp>
        <p:sp>
          <p:nvSpPr>
            <p:cNvPr id="14445" name="Text Box 154"/>
            <p:cNvSpPr txBox="1">
              <a:spLocks noChangeArrowheads="1"/>
            </p:cNvSpPr>
            <p:nvPr/>
          </p:nvSpPr>
          <p:spPr bwMode="auto">
            <a:xfrm>
              <a:off x="2813" y="3875"/>
              <a:ext cx="1122" cy="290"/>
            </a:xfrm>
            <a:prstGeom prst="rect">
              <a:avLst/>
            </a:prstGeom>
            <a:noFill/>
            <a:ln w="9525">
              <a:noFill/>
              <a:miter lim="800000"/>
            </a:ln>
          </p:spPr>
          <p:txBody>
            <a:bodyPr wrap="none">
              <a:spAutoFit/>
            </a:bodyPr>
            <a:lstStyle/>
            <a:p>
              <a:pPr>
                <a:lnSpc>
                  <a:spcPct val="85000"/>
                </a:lnSpc>
              </a:pPr>
              <a:r>
                <a:rPr lang="en-US" altLang="zh-CN" sz="1400" dirty="0"/>
                <a:t>source </a:t>
              </a:r>
              <a:r>
                <a:rPr lang="en-US" altLang="zh-CN" sz="1400" dirty="0" err="1"/>
                <a:t>IP,port</a:t>
              </a:r>
              <a:r>
                <a:rPr lang="en-US" altLang="zh-CN" sz="1400" dirty="0"/>
                <a:t>: C,9157</a:t>
              </a:r>
            </a:p>
            <a:p>
              <a:pPr>
                <a:lnSpc>
                  <a:spcPct val="85000"/>
                </a:lnSpc>
              </a:pPr>
              <a:r>
                <a:rPr lang="en-US" altLang="zh-CN" sz="1400" dirty="0" err="1"/>
                <a:t>dest</a:t>
              </a:r>
              <a:r>
                <a:rPr lang="en-US" altLang="zh-CN" sz="1400" dirty="0"/>
                <a:t> </a:t>
              </a:r>
              <a:r>
                <a:rPr lang="en-US" altLang="zh-CN" sz="1400" dirty="0" err="1"/>
                <a:t>IP,port</a:t>
              </a:r>
              <a:r>
                <a:rPr lang="en-US" altLang="zh-CN" sz="1400" dirty="0"/>
                <a:t>: B,80</a:t>
              </a:r>
            </a:p>
          </p:txBody>
        </p:sp>
      </p:grpSp>
      <p:sp>
        <p:nvSpPr>
          <p:cNvPr id="364700" name="Line 156"/>
          <p:cNvSpPr>
            <a:spLocks noChangeShapeType="1"/>
          </p:cNvSpPr>
          <p:nvPr/>
        </p:nvSpPr>
        <p:spPr bwMode="auto">
          <a:xfrm>
            <a:off x="3492297" y="5738504"/>
            <a:ext cx="284956" cy="0"/>
          </a:xfrm>
          <a:prstGeom prst="line">
            <a:avLst/>
          </a:prstGeom>
          <a:noFill/>
          <a:ln w="28575">
            <a:solidFill>
              <a:srgbClr val="CC0000"/>
            </a:solidFill>
            <a:round/>
          </a:ln>
        </p:spPr>
        <p:txBody>
          <a:bodyPr wrap="none" lIns="91074" tIns="45537" rIns="91074" bIns="45537"/>
          <a:lstStyle/>
          <a:p>
            <a:endParaRPr lang="zh-CN" altLang="en-US"/>
          </a:p>
        </p:txBody>
      </p:sp>
      <p:sp>
        <p:nvSpPr>
          <p:cNvPr id="364701" name="Line 157"/>
          <p:cNvSpPr>
            <a:spLocks noChangeShapeType="1"/>
          </p:cNvSpPr>
          <p:nvPr/>
        </p:nvSpPr>
        <p:spPr bwMode="auto">
          <a:xfrm>
            <a:off x="6552411" y="5263321"/>
            <a:ext cx="284956" cy="0"/>
          </a:xfrm>
          <a:prstGeom prst="line">
            <a:avLst/>
          </a:prstGeom>
          <a:noFill/>
          <a:ln w="28575">
            <a:solidFill>
              <a:srgbClr val="CC0000"/>
            </a:solidFill>
            <a:round/>
          </a:ln>
        </p:spPr>
        <p:txBody>
          <a:bodyPr wrap="none" lIns="91074" tIns="45537" rIns="91074" bIns="45537"/>
          <a:lstStyle/>
          <a:p>
            <a:endParaRPr lang="zh-CN" altLang="en-US"/>
          </a:p>
        </p:txBody>
      </p:sp>
      <p:sp>
        <p:nvSpPr>
          <p:cNvPr id="364702" name="Line 158"/>
          <p:cNvSpPr>
            <a:spLocks noChangeShapeType="1"/>
          </p:cNvSpPr>
          <p:nvPr/>
        </p:nvSpPr>
        <p:spPr bwMode="auto">
          <a:xfrm>
            <a:off x="6628400" y="6052661"/>
            <a:ext cx="284956" cy="0"/>
          </a:xfrm>
          <a:prstGeom prst="line">
            <a:avLst/>
          </a:prstGeom>
          <a:noFill/>
          <a:ln w="28575">
            <a:solidFill>
              <a:srgbClr val="CC0000"/>
            </a:solidFill>
            <a:round/>
          </a:ln>
        </p:spPr>
        <p:txBody>
          <a:bodyPr wrap="none" lIns="91074" tIns="45537" rIns="91074" bIns="45537"/>
          <a:lstStyle/>
          <a:p>
            <a:endParaRPr lang="zh-CN" altLang="en-US"/>
          </a:p>
        </p:txBody>
      </p:sp>
      <p:sp>
        <p:nvSpPr>
          <p:cNvPr id="14403" name="Text Box 160"/>
          <p:cNvSpPr txBox="1">
            <a:spLocks noChangeArrowheads="1"/>
          </p:cNvSpPr>
          <p:nvPr/>
        </p:nvSpPr>
        <p:spPr bwMode="auto">
          <a:xfrm flipH="1">
            <a:off x="5016500" y="3790950"/>
            <a:ext cx="1144574" cy="313563"/>
          </a:xfrm>
          <a:prstGeom prst="rect">
            <a:avLst/>
          </a:prstGeom>
          <a:noFill/>
          <a:ln w="9525">
            <a:noFill/>
            <a:miter lim="800000"/>
          </a:ln>
        </p:spPr>
        <p:txBody>
          <a:bodyPr lIns="91074" tIns="45537" rIns="91074" bIns="45537">
            <a:spAutoFit/>
          </a:bodyPr>
          <a:lstStyle/>
          <a:p>
            <a:pPr algn="ctr">
              <a:lnSpc>
                <a:spcPct val="80000"/>
              </a:lnSpc>
            </a:pPr>
            <a:r>
              <a:rPr lang="zh-CN" altLang="en-US" dirty="0" smtClean="0">
                <a:latin typeface="Gill Sans MT" pitchFamily="34" charset="0"/>
              </a:rPr>
              <a:t>服务器</a:t>
            </a:r>
            <a:r>
              <a:rPr lang="en-US" altLang="zh-CN" dirty="0" smtClean="0">
                <a:latin typeface="Gill Sans MT" pitchFamily="34" charset="0"/>
              </a:rPr>
              <a:t>B</a:t>
            </a:r>
            <a:endParaRPr lang="en-US" altLang="zh-CN" dirty="0">
              <a:latin typeface="Gill Sans MT" pitchFamily="34" charset="0"/>
            </a:endParaRPr>
          </a:p>
        </p:txBody>
      </p:sp>
      <p:grpSp>
        <p:nvGrpSpPr>
          <p:cNvPr id="12" name="Group 161"/>
          <p:cNvGrpSpPr/>
          <p:nvPr/>
        </p:nvGrpSpPr>
        <p:grpSpPr bwMode="auto">
          <a:xfrm>
            <a:off x="2813153" y="3174727"/>
            <a:ext cx="357778" cy="700934"/>
            <a:chOff x="4140" y="429"/>
            <a:chExt cx="1425" cy="2396"/>
          </a:xfrm>
        </p:grpSpPr>
        <p:sp>
          <p:nvSpPr>
            <p:cNvPr id="14411" name="Freeform 162"/>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a:effectLst/>
          </p:spPr>
          <p:txBody>
            <a:bodyPr/>
            <a:lstStyle/>
            <a:p>
              <a:endParaRPr lang="zh-CN" altLang="en-US"/>
            </a:p>
          </p:txBody>
        </p:sp>
        <p:sp>
          <p:nvSpPr>
            <p:cNvPr id="14412"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w="9525">
              <a:noFill/>
              <a:miter lim="800000"/>
            </a:ln>
          </p:spPr>
          <p:txBody>
            <a:bodyPr wrap="none" anchor="ctr"/>
            <a:lstStyle/>
            <a:p>
              <a:pPr algn="ctr"/>
              <a:endParaRPr lang="en-US" altLang="zh-CN"/>
            </a:p>
          </p:txBody>
        </p:sp>
        <p:sp>
          <p:nvSpPr>
            <p:cNvPr id="14413" name="Freeform 164"/>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a:effectLst/>
          </p:spPr>
          <p:txBody>
            <a:bodyPr/>
            <a:lstStyle/>
            <a:p>
              <a:endParaRPr lang="zh-CN" altLang="en-US"/>
            </a:p>
          </p:txBody>
        </p:sp>
        <p:sp>
          <p:nvSpPr>
            <p:cNvPr id="14414" name="Freeform 165"/>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14415"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3" name="Group 167"/>
            <p:cNvGrpSpPr/>
            <p:nvPr/>
          </p:nvGrpSpPr>
          <p:grpSpPr bwMode="auto">
            <a:xfrm>
              <a:off x="4749" y="668"/>
              <a:ext cx="581" cy="145"/>
              <a:chOff x="614" y="2568"/>
              <a:chExt cx="725" cy="139"/>
            </a:xfrm>
          </p:grpSpPr>
          <p:sp>
            <p:nvSpPr>
              <p:cNvPr id="14441" name="AutoShape 168"/>
              <p:cNvSpPr>
                <a:spLocks noChangeArrowheads="1"/>
              </p:cNvSpPr>
              <p:nvPr/>
            </p:nvSpPr>
            <p:spPr bwMode="auto">
              <a:xfrm>
                <a:off x="617" y="2567"/>
                <a:ext cx="724" cy="140"/>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4442"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4417"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4" name="Group 171"/>
            <p:cNvGrpSpPr/>
            <p:nvPr/>
          </p:nvGrpSpPr>
          <p:grpSpPr bwMode="auto">
            <a:xfrm>
              <a:off x="4747" y="994"/>
              <a:ext cx="581" cy="134"/>
              <a:chOff x="614" y="2568"/>
              <a:chExt cx="725" cy="139"/>
            </a:xfrm>
          </p:grpSpPr>
          <p:sp>
            <p:nvSpPr>
              <p:cNvPr id="14439" name="AutoShape 172"/>
              <p:cNvSpPr>
                <a:spLocks noChangeArrowheads="1"/>
              </p:cNvSpPr>
              <p:nvPr/>
            </p:nvSpPr>
            <p:spPr bwMode="auto">
              <a:xfrm>
                <a:off x="612" y="2570"/>
                <a:ext cx="724" cy="146"/>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4440"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4419"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ln>
          </p:spPr>
          <p:txBody>
            <a:bodyPr wrap="none" anchor="ctr"/>
            <a:lstStyle/>
            <a:p>
              <a:pPr algn="ctr"/>
              <a:endParaRPr lang="en-US" altLang="zh-CN"/>
            </a:p>
          </p:txBody>
        </p:sp>
        <p:sp>
          <p:nvSpPr>
            <p:cNvPr id="14420"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p>
              <a:pPr algn="ctr"/>
              <a:endParaRPr lang="en-US" altLang="zh-CN"/>
            </a:p>
          </p:txBody>
        </p:sp>
        <p:grpSp>
          <p:nvGrpSpPr>
            <p:cNvPr id="15" name="Group 176"/>
            <p:cNvGrpSpPr/>
            <p:nvPr/>
          </p:nvGrpSpPr>
          <p:grpSpPr bwMode="auto">
            <a:xfrm>
              <a:off x="4735" y="1627"/>
              <a:ext cx="582" cy="151"/>
              <a:chOff x="614" y="2568"/>
              <a:chExt cx="725" cy="139"/>
            </a:xfrm>
          </p:grpSpPr>
          <p:sp>
            <p:nvSpPr>
              <p:cNvPr id="14437" name="AutoShape 177"/>
              <p:cNvSpPr>
                <a:spLocks noChangeArrowheads="1"/>
              </p:cNvSpPr>
              <p:nvPr/>
            </p:nvSpPr>
            <p:spPr bwMode="auto">
              <a:xfrm>
                <a:off x="611" y="2568"/>
                <a:ext cx="730" cy="139"/>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4438"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4422" name="Freeform 179"/>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grpSp>
          <p:nvGrpSpPr>
            <p:cNvPr id="16" name="Group 180"/>
            <p:cNvGrpSpPr/>
            <p:nvPr/>
          </p:nvGrpSpPr>
          <p:grpSpPr bwMode="auto">
            <a:xfrm>
              <a:off x="4739" y="1327"/>
              <a:ext cx="582" cy="139"/>
              <a:chOff x="614" y="2568"/>
              <a:chExt cx="725" cy="139"/>
            </a:xfrm>
          </p:grpSpPr>
          <p:sp>
            <p:nvSpPr>
              <p:cNvPr id="14435" name="AutoShape 181"/>
              <p:cNvSpPr>
                <a:spLocks noChangeArrowheads="1"/>
              </p:cNvSpPr>
              <p:nvPr/>
            </p:nvSpPr>
            <p:spPr bwMode="auto">
              <a:xfrm>
                <a:off x="614" y="2566"/>
                <a:ext cx="723" cy="140"/>
              </a:xfrm>
              <a:prstGeom prst="roundRect">
                <a:avLst>
                  <a:gd name="adj" fmla="val 50000"/>
                </a:avLst>
              </a:prstGeom>
              <a:solidFill>
                <a:schemeClr val="tx1"/>
              </a:solidFill>
              <a:ln w="9525">
                <a:noFill/>
                <a:round/>
              </a:ln>
            </p:spPr>
            <p:txBody>
              <a:bodyPr wrap="none" anchor="ctr"/>
              <a:lstStyle/>
              <a:p>
                <a:pPr algn="ctr"/>
                <a:endParaRPr lang="en-US" altLang="zh-CN"/>
              </a:p>
            </p:txBody>
          </p:sp>
          <p:sp>
            <p:nvSpPr>
              <p:cNvPr id="14436"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pPr algn="ctr"/>
                <a:endParaRPr lang="en-US" altLang="zh-CN"/>
              </a:p>
            </p:txBody>
          </p:sp>
        </p:grpSp>
        <p:sp>
          <p:nvSpPr>
            <p:cNvPr id="14424"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pPr algn="ctr"/>
              <a:endParaRPr lang="en-US" altLang="zh-CN"/>
            </a:p>
          </p:txBody>
        </p:sp>
        <p:sp>
          <p:nvSpPr>
            <p:cNvPr id="14425" name="Freeform 184"/>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14426" name="Freeform 185"/>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a:effectLst/>
          </p:spPr>
          <p:txBody>
            <a:bodyPr/>
            <a:lstStyle/>
            <a:p>
              <a:endParaRPr lang="zh-CN" altLang="en-US"/>
            </a:p>
          </p:txBody>
        </p:sp>
        <p:sp>
          <p:nvSpPr>
            <p:cNvPr id="14427" name="Oval 186"/>
            <p:cNvSpPr>
              <a:spLocks noChangeArrowheads="1"/>
            </p:cNvSpPr>
            <p:nvPr/>
          </p:nvSpPr>
          <p:spPr bwMode="auto">
            <a:xfrm>
              <a:off x="5515" y="2609"/>
              <a:ext cx="50" cy="97"/>
            </a:xfrm>
            <a:prstGeom prst="ellipse">
              <a:avLst/>
            </a:prstGeom>
            <a:solidFill>
              <a:srgbClr val="333333"/>
            </a:solidFill>
            <a:ln w="9525">
              <a:noFill/>
              <a:round/>
            </a:ln>
          </p:spPr>
          <p:txBody>
            <a:bodyPr wrap="none" anchor="ctr"/>
            <a:lstStyle/>
            <a:p>
              <a:pPr algn="ctr"/>
              <a:endParaRPr lang="en-US" altLang="zh-CN"/>
            </a:p>
          </p:txBody>
        </p:sp>
        <p:sp>
          <p:nvSpPr>
            <p:cNvPr id="14428" name="Freeform 187"/>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w="9525">
              <a:noFill/>
              <a:round/>
            </a:ln>
            <a:effectLst/>
          </p:spPr>
          <p:txBody>
            <a:bodyPr/>
            <a:lstStyle/>
            <a:p>
              <a:endParaRPr lang="zh-CN" altLang="en-US"/>
            </a:p>
          </p:txBody>
        </p:sp>
        <p:sp>
          <p:nvSpPr>
            <p:cNvPr id="14429"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p>
              <a:pPr algn="ctr"/>
              <a:endParaRPr lang="en-US" altLang="zh-CN"/>
            </a:p>
          </p:txBody>
        </p:sp>
        <p:sp>
          <p:nvSpPr>
            <p:cNvPr id="14430"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pPr algn="ctr"/>
              <a:endParaRPr lang="en-US" altLang="zh-CN"/>
            </a:p>
          </p:txBody>
        </p:sp>
        <p:sp>
          <p:nvSpPr>
            <p:cNvPr id="14431" name="Oval 190"/>
            <p:cNvSpPr>
              <a:spLocks noChangeArrowheads="1"/>
            </p:cNvSpPr>
            <p:nvPr/>
          </p:nvSpPr>
          <p:spPr bwMode="auto">
            <a:xfrm>
              <a:off x="4310" y="2382"/>
              <a:ext cx="158" cy="146"/>
            </a:xfrm>
            <a:prstGeom prst="ellipse">
              <a:avLst/>
            </a:prstGeom>
            <a:solidFill>
              <a:srgbClr val="33CC33"/>
            </a:solidFill>
            <a:ln w="9525">
              <a:noFill/>
              <a:round/>
            </a:ln>
          </p:spPr>
          <p:txBody>
            <a:bodyPr wrap="none" anchor="ctr"/>
            <a:lstStyle/>
            <a:p>
              <a:pPr algn="ctr"/>
              <a:endParaRPr lang="en-US" altLang="zh-CN"/>
            </a:p>
          </p:txBody>
        </p:sp>
        <p:sp>
          <p:nvSpPr>
            <p:cNvPr id="14432" name="Oval 191"/>
            <p:cNvSpPr>
              <a:spLocks noChangeArrowheads="1"/>
            </p:cNvSpPr>
            <p:nvPr/>
          </p:nvSpPr>
          <p:spPr bwMode="auto">
            <a:xfrm>
              <a:off x="4487" y="2382"/>
              <a:ext cx="158" cy="146"/>
            </a:xfrm>
            <a:prstGeom prst="ellipse">
              <a:avLst/>
            </a:prstGeom>
            <a:solidFill>
              <a:srgbClr val="FF0000"/>
            </a:solidFill>
            <a:ln w="9525">
              <a:noFill/>
              <a:round/>
            </a:ln>
          </p:spPr>
          <p:txBody>
            <a:bodyPr wrap="none" anchor="ctr"/>
            <a:lstStyle/>
            <a:p>
              <a:pPr algn="ctr" eaLnBrk="1" hangingPunct="1"/>
              <a:endParaRPr lang="en-US" altLang="zh-CN" dirty="0">
                <a:solidFill>
                  <a:srgbClr val="FF0000"/>
                </a:solidFill>
                <a:latin typeface="Arial" panose="020B0604020202020204" pitchFamily="34" charset="0"/>
                <a:cs typeface="Arial" panose="020B0604020202020204" pitchFamily="34" charset="0"/>
              </a:endParaRPr>
            </a:p>
          </p:txBody>
        </p:sp>
        <p:sp>
          <p:nvSpPr>
            <p:cNvPr id="14433" name="Oval 192"/>
            <p:cNvSpPr>
              <a:spLocks noChangeArrowheads="1"/>
            </p:cNvSpPr>
            <p:nvPr/>
          </p:nvSpPr>
          <p:spPr bwMode="auto">
            <a:xfrm>
              <a:off x="4663" y="2382"/>
              <a:ext cx="158" cy="140"/>
            </a:xfrm>
            <a:prstGeom prst="ellipse">
              <a:avLst/>
            </a:prstGeom>
            <a:solidFill>
              <a:srgbClr val="33CC33"/>
            </a:solidFill>
            <a:ln w="9525">
              <a:noFill/>
              <a:round/>
            </a:ln>
          </p:spPr>
          <p:txBody>
            <a:bodyPr wrap="none" anchor="ctr"/>
            <a:lstStyle/>
            <a:p>
              <a:pPr algn="ctr"/>
              <a:endParaRPr lang="en-US" altLang="zh-CN"/>
            </a:p>
          </p:txBody>
        </p:sp>
        <p:sp>
          <p:nvSpPr>
            <p:cNvPr id="14434"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ln>
          </p:spPr>
          <p:txBody>
            <a:bodyPr wrap="none" anchor="ctr"/>
            <a:lstStyle/>
            <a:p>
              <a:pPr algn="ctr"/>
              <a:endParaRPr lang="en-US" altLang="zh-CN"/>
            </a:p>
          </p:txBody>
        </p:sp>
      </p:grpSp>
      <p:grpSp>
        <p:nvGrpSpPr>
          <p:cNvPr id="17" name="Group 194"/>
          <p:cNvGrpSpPr/>
          <p:nvPr/>
        </p:nvGrpSpPr>
        <p:grpSpPr bwMode="auto">
          <a:xfrm>
            <a:off x="-44326" y="3593078"/>
            <a:ext cx="709224" cy="666203"/>
            <a:chOff x="-44" y="1473"/>
            <a:chExt cx="981" cy="1105"/>
          </a:xfrm>
        </p:grpSpPr>
        <p:pic>
          <p:nvPicPr>
            <p:cNvPr id="14409" name="Picture 19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14410" name="Freeform 19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ln>
            <a:effectLst/>
          </p:spPr>
          <p:txBody>
            <a:bodyPr wrap="none"/>
            <a:lstStyle/>
            <a:p>
              <a:endParaRPr lang="zh-CN" altLang="en-US"/>
            </a:p>
          </p:txBody>
        </p:sp>
      </p:grpSp>
      <p:grpSp>
        <p:nvGrpSpPr>
          <p:cNvPr id="18" name="Group 197"/>
          <p:cNvGrpSpPr/>
          <p:nvPr/>
        </p:nvGrpSpPr>
        <p:grpSpPr bwMode="auto">
          <a:xfrm flipH="1">
            <a:off x="8235236" y="3509408"/>
            <a:ext cx="709224" cy="666203"/>
            <a:chOff x="-44" y="1473"/>
            <a:chExt cx="981" cy="1105"/>
          </a:xfrm>
        </p:grpSpPr>
        <p:pic>
          <p:nvPicPr>
            <p:cNvPr id="14407" name="Picture 198"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14408" name="Freeform 199"/>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ln>
            <a:effectLst/>
          </p:spPr>
          <p:txBody>
            <a:bodyPr wrap="none"/>
            <a:lstStyle/>
            <a:p>
              <a:endParaRPr lang="zh-CN" altLang="en-US"/>
            </a:p>
          </p:txBody>
        </p:sp>
      </p:grpSp>
      <p:sp>
        <p:nvSpPr>
          <p:cNvPr id="139" name="灯片编号占位符 138"/>
          <p:cNvSpPr>
            <a:spLocks noGrp="1"/>
          </p:cNvSpPr>
          <p:nvPr>
            <p:ph type="sldNum" sz="quarter" idx="12"/>
          </p:nvPr>
        </p:nvSpPr>
        <p:spPr/>
        <p:txBody>
          <a:bodyPr/>
          <a:lstStyle/>
          <a:p>
            <a:fld id="{B6F15528-21DE-4FAA-801E-634DDDAF4B2B}" type="slidenum">
              <a:rPr lang="en-US" smtClean="0"/>
              <a:t>21</a:t>
            </a:fld>
            <a:endParaRPr lang="en-US"/>
          </a:p>
        </p:txBody>
      </p:sp>
      <p:sp>
        <p:nvSpPr>
          <p:cNvPr id="140" name="页脚占位符 139"/>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4700"/>
                                        </p:tgtEl>
                                        <p:attrNameLst>
                                          <p:attrName>style.visibility</p:attrName>
                                        </p:attrNameLst>
                                      </p:cBhvr>
                                      <p:to>
                                        <p:strVal val="visible"/>
                                      </p:to>
                                    </p:set>
                                    <p:animEffect transition="in" filter="dissolve">
                                      <p:cBhvr>
                                        <p:cTn id="7" dur="500"/>
                                        <p:tgtEl>
                                          <p:spTgt spid="3647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4701"/>
                                        </p:tgtEl>
                                        <p:attrNameLst>
                                          <p:attrName>style.visibility</p:attrName>
                                        </p:attrNameLst>
                                      </p:cBhvr>
                                      <p:to>
                                        <p:strVal val="visible"/>
                                      </p:to>
                                    </p:set>
                                    <p:animEffect transition="in" filter="dissolve">
                                      <p:cBhvr>
                                        <p:cTn id="10" dur="500"/>
                                        <p:tgtEl>
                                          <p:spTgt spid="36470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4702"/>
                                        </p:tgtEl>
                                        <p:attrNameLst>
                                          <p:attrName>style.visibility</p:attrName>
                                        </p:attrNameLst>
                                      </p:cBhvr>
                                      <p:to>
                                        <p:strVal val="visible"/>
                                      </p:to>
                                    </p:set>
                                    <p:animEffect transition="in" filter="dissolve">
                                      <p:cBhvr>
                                        <p:cTn id="13"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700" grpId="0" animBg="1"/>
      <p:bldP spid="364701" grpId="0" animBg="1"/>
      <p:bldP spid="36470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4279786" y="902716"/>
            <a:ext cx="727709" cy="364236"/>
          </a:xfrm>
          <a:custGeom>
            <a:avLst/>
            <a:gdLst>
              <a:gd name="connsiteX0" fmla="*/ 0 w 727709"/>
              <a:gd name="connsiteY0" fmla="*/ 0 h 364236"/>
              <a:gd name="connsiteX1" fmla="*/ 0 w 727709"/>
              <a:gd name="connsiteY1" fmla="*/ 364236 h 364236"/>
              <a:gd name="connsiteX2" fmla="*/ 727709 w 727709"/>
              <a:gd name="connsiteY2" fmla="*/ 364236 h 364236"/>
              <a:gd name="connsiteX3" fmla="*/ 727709 w 727709"/>
              <a:gd name="connsiteY3" fmla="*/ 0 h 364236"/>
              <a:gd name="connsiteX4" fmla="*/ 0 w 727709"/>
              <a:gd name="connsiteY4" fmla="*/ 0 h 36423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27709" h="364236">
                <a:moveTo>
                  <a:pt x="0" y="0"/>
                </a:moveTo>
                <a:lnTo>
                  <a:pt x="0" y="364236"/>
                </a:lnTo>
                <a:lnTo>
                  <a:pt x="727709" y="364236"/>
                </a:lnTo>
                <a:lnTo>
                  <a:pt x="7277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95717" y="1564640"/>
            <a:ext cx="6813551" cy="25400"/>
          </a:xfrm>
          <a:custGeom>
            <a:avLst/>
            <a:gdLst>
              <a:gd name="connsiteX0" fmla="*/ 6350 w 6813551"/>
              <a:gd name="connsiteY0" fmla="*/ 6350 h 25400"/>
              <a:gd name="connsiteX1" fmla="*/ 6807201 w 6813551"/>
              <a:gd name="connsiteY1" fmla="*/ 6350 h 25400"/>
            </a:gdLst>
            <a:ahLst/>
            <a:cxnLst>
              <a:cxn ang="0">
                <a:pos x="connsiteX0" y="connsiteY0"/>
              </a:cxn>
              <a:cxn ang="1">
                <a:pos x="connsiteX1" y="connsiteY1"/>
              </a:cxn>
            </a:cxnLst>
            <a:rect l="l" t="t" r="r" b="b"/>
            <a:pathLst>
              <a:path w="6813551" h="25400">
                <a:moveTo>
                  <a:pt x="6350" y="6350"/>
                </a:moveTo>
                <a:lnTo>
                  <a:pt x="680720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195717" y="1431290"/>
            <a:ext cx="25400" cy="146050"/>
          </a:xfrm>
          <a:custGeom>
            <a:avLst/>
            <a:gdLst>
              <a:gd name="connsiteX0" fmla="*/ 6350 w 25400"/>
              <a:gd name="connsiteY0" fmla="*/ 6350 h 146050"/>
              <a:gd name="connsiteX1" fmla="*/ 6350 w 25400"/>
              <a:gd name="connsiteY1" fmla="*/ 139700 h 146050"/>
            </a:gdLst>
            <a:ahLst/>
            <a:cxnLst>
              <a:cxn ang="0">
                <a:pos x="connsiteX0" y="connsiteY0"/>
              </a:cxn>
              <a:cxn ang="1">
                <a:pos x="connsiteX1" y="connsiteY1"/>
              </a:cxn>
            </a:cxnLst>
            <a:rect l="l" t="t" r="r" b="b"/>
            <a:pathLst>
              <a:path w="25400" h="146050">
                <a:moveTo>
                  <a:pt x="6350" y="6350"/>
                </a:moveTo>
                <a:lnTo>
                  <a:pt x="6350" y="13970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408315"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620913"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833511"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046109"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259469"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470543"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2683142"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2895740" y="1431290"/>
            <a:ext cx="25400" cy="146050"/>
          </a:xfrm>
          <a:custGeom>
            <a:avLst/>
            <a:gdLst>
              <a:gd name="connsiteX0" fmla="*/ 6350 w 25400"/>
              <a:gd name="connsiteY0" fmla="*/ 6350 h 146050"/>
              <a:gd name="connsiteX1" fmla="*/ 6350 w 25400"/>
              <a:gd name="connsiteY1" fmla="*/ 139700 h 146050"/>
            </a:gdLst>
            <a:ahLst/>
            <a:cxnLst>
              <a:cxn ang="0">
                <a:pos x="connsiteX0" y="connsiteY0"/>
              </a:cxn>
              <a:cxn ang="1">
                <a:pos x="connsiteX1" y="connsiteY1"/>
              </a:cxn>
            </a:cxnLst>
            <a:rect l="l" t="t" r="r" b="b"/>
            <a:pathLst>
              <a:path w="25400" h="146050">
                <a:moveTo>
                  <a:pt x="6350" y="6350"/>
                </a:moveTo>
                <a:lnTo>
                  <a:pt x="6350" y="13970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108337"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320936"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533534"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3746893"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3959492"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170566"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383164"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4595762" y="1431290"/>
            <a:ext cx="25400" cy="146050"/>
          </a:xfrm>
          <a:custGeom>
            <a:avLst/>
            <a:gdLst>
              <a:gd name="connsiteX0" fmla="*/ 6350 w 25400"/>
              <a:gd name="connsiteY0" fmla="*/ 6350 h 146050"/>
              <a:gd name="connsiteX1" fmla="*/ 6350 w 25400"/>
              <a:gd name="connsiteY1" fmla="*/ 139700 h 146050"/>
            </a:gdLst>
            <a:ahLst/>
            <a:cxnLst>
              <a:cxn ang="0">
                <a:pos x="connsiteX0" y="connsiteY0"/>
              </a:cxn>
              <a:cxn ang="1">
                <a:pos x="connsiteX1" y="connsiteY1"/>
              </a:cxn>
            </a:cxnLst>
            <a:rect l="l" t="t" r="r" b="b"/>
            <a:pathLst>
              <a:path w="25400" h="146050">
                <a:moveTo>
                  <a:pt x="6350" y="6350"/>
                </a:moveTo>
                <a:lnTo>
                  <a:pt x="6350" y="13970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4808360"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021720"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234318"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5446916"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5659500"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5870575"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083173"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6295771" y="1431290"/>
            <a:ext cx="25400" cy="146050"/>
          </a:xfrm>
          <a:custGeom>
            <a:avLst/>
            <a:gdLst>
              <a:gd name="connsiteX0" fmla="*/ 6350 w 25400"/>
              <a:gd name="connsiteY0" fmla="*/ 6350 h 146050"/>
              <a:gd name="connsiteX1" fmla="*/ 6350 w 25400"/>
              <a:gd name="connsiteY1" fmla="*/ 139700 h 146050"/>
            </a:gdLst>
            <a:ahLst/>
            <a:cxnLst>
              <a:cxn ang="0">
                <a:pos x="connsiteX0" y="connsiteY0"/>
              </a:cxn>
              <a:cxn ang="1">
                <a:pos x="connsiteX1" y="connsiteY1"/>
              </a:cxn>
            </a:cxnLst>
            <a:rect l="l" t="t" r="r" b="b"/>
            <a:pathLst>
              <a:path w="25400" h="146050">
                <a:moveTo>
                  <a:pt x="6350" y="6350"/>
                </a:moveTo>
                <a:lnTo>
                  <a:pt x="6350" y="13970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6509144"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6721742"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6934327"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7146925"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7359523"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570597"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7783970" y="1364996"/>
            <a:ext cx="25400" cy="212344"/>
          </a:xfrm>
          <a:custGeom>
            <a:avLst/>
            <a:gdLst>
              <a:gd name="connsiteX0" fmla="*/ 6350 w 25400"/>
              <a:gd name="connsiteY0" fmla="*/ 6350 h 212344"/>
              <a:gd name="connsiteX1" fmla="*/ 6350 w 25400"/>
              <a:gd name="connsiteY1" fmla="*/ 205993 h 212344"/>
            </a:gdLst>
            <a:ahLst/>
            <a:cxnLst>
              <a:cxn ang="0">
                <a:pos x="connsiteX0" y="connsiteY0"/>
              </a:cxn>
              <a:cxn ang="1">
                <a:pos x="connsiteX1" y="connsiteY1"/>
              </a:cxn>
            </a:cxnLst>
            <a:rect l="l" t="t" r="r" b="b"/>
            <a:pathLst>
              <a:path w="25400" h="212344">
                <a:moveTo>
                  <a:pt x="6350" y="6350"/>
                </a:moveTo>
                <a:lnTo>
                  <a:pt x="6350" y="20599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7996568" y="1431290"/>
            <a:ext cx="25400" cy="146050"/>
          </a:xfrm>
          <a:custGeom>
            <a:avLst/>
            <a:gdLst>
              <a:gd name="connsiteX0" fmla="*/ 6350 w 25400"/>
              <a:gd name="connsiteY0" fmla="*/ 6350 h 146050"/>
              <a:gd name="connsiteX1" fmla="*/ 6350 w 25400"/>
              <a:gd name="connsiteY1" fmla="*/ 139700 h 146050"/>
            </a:gdLst>
            <a:ahLst/>
            <a:cxnLst>
              <a:cxn ang="0">
                <a:pos x="connsiteX0" y="connsiteY0"/>
              </a:cxn>
              <a:cxn ang="1">
                <a:pos x="connsiteX1" y="connsiteY1"/>
              </a:cxn>
            </a:cxnLst>
            <a:rect l="l" t="t" r="r" b="b"/>
            <a:pathLst>
              <a:path w="25400" h="146050">
                <a:moveTo>
                  <a:pt x="6350" y="6350"/>
                </a:moveTo>
                <a:lnTo>
                  <a:pt x="6350" y="13970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1343037" y="1305051"/>
            <a:ext cx="1418082" cy="199644"/>
          </a:xfrm>
          <a:custGeom>
            <a:avLst/>
            <a:gdLst>
              <a:gd name="connsiteX0" fmla="*/ 0 w 1418082"/>
              <a:gd name="connsiteY0" fmla="*/ 0 h 199644"/>
              <a:gd name="connsiteX1" fmla="*/ 0 w 1418082"/>
              <a:gd name="connsiteY1" fmla="*/ 199644 h 199644"/>
              <a:gd name="connsiteX2" fmla="*/ 1418082 w 1418082"/>
              <a:gd name="connsiteY2" fmla="*/ 199644 h 199644"/>
              <a:gd name="connsiteX3" fmla="*/ 1418082 w 1418082"/>
              <a:gd name="connsiteY3" fmla="*/ 0 h 199644"/>
              <a:gd name="connsiteX4" fmla="*/ 0 w 1418082"/>
              <a:gd name="connsiteY4" fmla="*/ 0 h 1996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18082" h="199644">
                <a:moveTo>
                  <a:pt x="0" y="0"/>
                </a:moveTo>
                <a:lnTo>
                  <a:pt x="0" y="199644"/>
                </a:lnTo>
                <a:lnTo>
                  <a:pt x="1418082" y="199644"/>
                </a:lnTo>
                <a:lnTo>
                  <a:pt x="141808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3043060" y="1305051"/>
            <a:ext cx="1418082" cy="199644"/>
          </a:xfrm>
          <a:custGeom>
            <a:avLst/>
            <a:gdLst>
              <a:gd name="connsiteX0" fmla="*/ 0 w 1418082"/>
              <a:gd name="connsiteY0" fmla="*/ 0 h 199644"/>
              <a:gd name="connsiteX1" fmla="*/ 0 w 1418082"/>
              <a:gd name="connsiteY1" fmla="*/ 199644 h 199644"/>
              <a:gd name="connsiteX2" fmla="*/ 1418082 w 1418082"/>
              <a:gd name="connsiteY2" fmla="*/ 199644 h 199644"/>
              <a:gd name="connsiteX3" fmla="*/ 1418082 w 1418082"/>
              <a:gd name="connsiteY3" fmla="*/ 0 h 199644"/>
              <a:gd name="connsiteX4" fmla="*/ 0 w 1418082"/>
              <a:gd name="connsiteY4" fmla="*/ 0 h 1996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18082" h="199644">
                <a:moveTo>
                  <a:pt x="0" y="0"/>
                </a:moveTo>
                <a:lnTo>
                  <a:pt x="0" y="199644"/>
                </a:lnTo>
                <a:lnTo>
                  <a:pt x="1418082" y="199644"/>
                </a:lnTo>
                <a:lnTo>
                  <a:pt x="141808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4743844" y="1305051"/>
            <a:ext cx="1417320" cy="199644"/>
          </a:xfrm>
          <a:custGeom>
            <a:avLst/>
            <a:gdLst>
              <a:gd name="connsiteX0" fmla="*/ 0 w 1417320"/>
              <a:gd name="connsiteY0" fmla="*/ 0 h 199644"/>
              <a:gd name="connsiteX1" fmla="*/ 0 w 1417320"/>
              <a:gd name="connsiteY1" fmla="*/ 199644 h 199644"/>
              <a:gd name="connsiteX2" fmla="*/ 1417320 w 1417320"/>
              <a:gd name="connsiteY2" fmla="*/ 199644 h 199644"/>
              <a:gd name="connsiteX3" fmla="*/ 1417320 w 1417320"/>
              <a:gd name="connsiteY3" fmla="*/ 0 h 199644"/>
              <a:gd name="connsiteX4" fmla="*/ 0 w 1417320"/>
              <a:gd name="connsiteY4" fmla="*/ 0 h 1996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17320" h="199644">
                <a:moveTo>
                  <a:pt x="0" y="0"/>
                </a:moveTo>
                <a:lnTo>
                  <a:pt x="0" y="199644"/>
                </a:lnTo>
                <a:lnTo>
                  <a:pt x="1417320" y="199644"/>
                </a:lnTo>
                <a:lnTo>
                  <a:pt x="141732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43866" y="1305051"/>
            <a:ext cx="1417320" cy="199644"/>
          </a:xfrm>
          <a:custGeom>
            <a:avLst/>
            <a:gdLst>
              <a:gd name="connsiteX0" fmla="*/ 0 w 1417320"/>
              <a:gd name="connsiteY0" fmla="*/ 0 h 199644"/>
              <a:gd name="connsiteX1" fmla="*/ 0 w 1417320"/>
              <a:gd name="connsiteY1" fmla="*/ 199644 h 199644"/>
              <a:gd name="connsiteX2" fmla="*/ 1417320 w 1417320"/>
              <a:gd name="connsiteY2" fmla="*/ 199644 h 199644"/>
              <a:gd name="connsiteX3" fmla="*/ 1417320 w 1417320"/>
              <a:gd name="connsiteY3" fmla="*/ 0 h 199644"/>
              <a:gd name="connsiteX4" fmla="*/ 0 w 1417320"/>
              <a:gd name="connsiteY4" fmla="*/ 0 h 1996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17320" h="199644">
                <a:moveTo>
                  <a:pt x="0" y="0"/>
                </a:moveTo>
                <a:lnTo>
                  <a:pt x="0" y="199644"/>
                </a:lnTo>
                <a:lnTo>
                  <a:pt x="1417320" y="199644"/>
                </a:lnTo>
                <a:lnTo>
                  <a:pt x="141732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44283" y="6009893"/>
            <a:ext cx="635508" cy="252222"/>
          </a:xfrm>
          <a:custGeom>
            <a:avLst/>
            <a:gdLst>
              <a:gd name="connsiteX0" fmla="*/ 159258 w 635508"/>
              <a:gd name="connsiteY0" fmla="*/ 0 h 252222"/>
              <a:gd name="connsiteX1" fmla="*/ 159258 w 635508"/>
              <a:gd name="connsiteY1" fmla="*/ 63246 h 252222"/>
              <a:gd name="connsiteX2" fmla="*/ 635508 w 635508"/>
              <a:gd name="connsiteY2" fmla="*/ 63246 h 252222"/>
              <a:gd name="connsiteX3" fmla="*/ 635508 w 635508"/>
              <a:gd name="connsiteY3" fmla="*/ 189738 h 252222"/>
              <a:gd name="connsiteX4" fmla="*/ 159258 w 635508"/>
              <a:gd name="connsiteY4" fmla="*/ 189738 h 252222"/>
              <a:gd name="connsiteX5" fmla="*/ 159258 w 635508"/>
              <a:gd name="connsiteY5" fmla="*/ 252222 h 252222"/>
              <a:gd name="connsiteX6" fmla="*/ 0 w 635508"/>
              <a:gd name="connsiteY6" fmla="*/ 126492 h 252222"/>
              <a:gd name="connsiteX7" fmla="*/ 159258 w 635508"/>
              <a:gd name="connsiteY7" fmla="*/ 0 h 2522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35508" h="252222">
                <a:moveTo>
                  <a:pt x="159258" y="0"/>
                </a:moveTo>
                <a:lnTo>
                  <a:pt x="159258" y="63246"/>
                </a:lnTo>
                <a:lnTo>
                  <a:pt x="635508" y="63246"/>
                </a:lnTo>
                <a:lnTo>
                  <a:pt x="635508" y="189738"/>
                </a:lnTo>
                <a:lnTo>
                  <a:pt x="159258" y="189738"/>
                </a:lnTo>
                <a:lnTo>
                  <a:pt x="159258" y="252222"/>
                </a:lnTo>
                <a:lnTo>
                  <a:pt x="0" y="126492"/>
                </a:lnTo>
                <a:lnTo>
                  <a:pt x="159258" y="0"/>
                </a:lnTo>
              </a:path>
            </a:pathLst>
          </a:custGeom>
          <a:solidFill>
            <a:srgbClr val="00B2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37933" y="6003543"/>
            <a:ext cx="648208" cy="264922"/>
          </a:xfrm>
          <a:custGeom>
            <a:avLst/>
            <a:gdLst>
              <a:gd name="connsiteX0" fmla="*/ 165608 w 648208"/>
              <a:gd name="connsiteY0" fmla="*/ 6350 h 264922"/>
              <a:gd name="connsiteX1" fmla="*/ 165608 w 648208"/>
              <a:gd name="connsiteY1" fmla="*/ 69596 h 264922"/>
              <a:gd name="connsiteX2" fmla="*/ 641858 w 648208"/>
              <a:gd name="connsiteY2" fmla="*/ 69596 h 264922"/>
              <a:gd name="connsiteX3" fmla="*/ 641858 w 648208"/>
              <a:gd name="connsiteY3" fmla="*/ 196088 h 264922"/>
              <a:gd name="connsiteX4" fmla="*/ 165608 w 648208"/>
              <a:gd name="connsiteY4" fmla="*/ 196088 h 264922"/>
              <a:gd name="connsiteX5" fmla="*/ 165608 w 648208"/>
              <a:gd name="connsiteY5" fmla="*/ 258572 h 264922"/>
              <a:gd name="connsiteX6" fmla="*/ 6350 w 648208"/>
              <a:gd name="connsiteY6" fmla="*/ 132842 h 264922"/>
              <a:gd name="connsiteX7" fmla="*/ 165608 w 648208"/>
              <a:gd name="connsiteY7" fmla="*/ 6350 h 26492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648208" h="264922">
                <a:moveTo>
                  <a:pt x="165608" y="6350"/>
                </a:moveTo>
                <a:lnTo>
                  <a:pt x="165608" y="69596"/>
                </a:lnTo>
                <a:lnTo>
                  <a:pt x="641858" y="69596"/>
                </a:lnTo>
                <a:lnTo>
                  <a:pt x="641858" y="196088"/>
                </a:lnTo>
                <a:lnTo>
                  <a:pt x="165608" y="196088"/>
                </a:lnTo>
                <a:lnTo>
                  <a:pt x="165608" y="258572"/>
                </a:lnTo>
                <a:lnTo>
                  <a:pt x="6350" y="132842"/>
                </a:lnTo>
                <a:lnTo>
                  <a:pt x="165608"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1246263" y="5884926"/>
            <a:ext cx="1225296" cy="504443"/>
          </a:xfrm>
          <a:custGeom>
            <a:avLst/>
            <a:gdLst>
              <a:gd name="connsiteX0" fmla="*/ 0 w 1225296"/>
              <a:gd name="connsiteY0" fmla="*/ 0 h 504443"/>
              <a:gd name="connsiteX1" fmla="*/ 0 w 1225296"/>
              <a:gd name="connsiteY1" fmla="*/ 504443 h 504443"/>
              <a:gd name="connsiteX2" fmla="*/ 1225296 w 1225296"/>
              <a:gd name="connsiteY2" fmla="*/ 504443 h 504443"/>
              <a:gd name="connsiteX3" fmla="*/ 1225296 w 1225296"/>
              <a:gd name="connsiteY3" fmla="*/ 0 h 504443"/>
              <a:gd name="connsiteX4" fmla="*/ 0 w 1225296"/>
              <a:gd name="connsiteY4" fmla="*/ 0 h 5044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25296" h="504443">
                <a:moveTo>
                  <a:pt x="0" y="0"/>
                </a:moveTo>
                <a:lnTo>
                  <a:pt x="0" y="504443"/>
                </a:lnTo>
                <a:lnTo>
                  <a:pt x="1225296" y="504443"/>
                </a:lnTo>
                <a:lnTo>
                  <a:pt x="1225296" y="0"/>
                </a:lnTo>
                <a:lnTo>
                  <a:pt x="0" y="0"/>
                </a:lnTo>
              </a:path>
            </a:pathLst>
          </a:custGeom>
          <a:solidFill>
            <a:srgbClr val="CC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1236738" y="5875401"/>
            <a:ext cx="1244346" cy="523493"/>
          </a:xfrm>
          <a:custGeom>
            <a:avLst/>
            <a:gdLst>
              <a:gd name="connsiteX0" fmla="*/ 9525 w 1244346"/>
              <a:gd name="connsiteY0" fmla="*/ 9525 h 523493"/>
              <a:gd name="connsiteX1" fmla="*/ 9525 w 1244346"/>
              <a:gd name="connsiteY1" fmla="*/ 513968 h 523493"/>
              <a:gd name="connsiteX2" fmla="*/ 1234821 w 1244346"/>
              <a:gd name="connsiteY2" fmla="*/ 513968 h 523493"/>
              <a:gd name="connsiteX3" fmla="*/ 1234821 w 1244346"/>
              <a:gd name="connsiteY3" fmla="*/ 9525 h 523493"/>
              <a:gd name="connsiteX4" fmla="*/ 9525 w 1244346"/>
              <a:gd name="connsiteY4" fmla="*/ 9525 h 52349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44346" h="523493">
                <a:moveTo>
                  <a:pt x="9525" y="9525"/>
                </a:moveTo>
                <a:lnTo>
                  <a:pt x="9525" y="513968"/>
                </a:lnTo>
                <a:lnTo>
                  <a:pt x="1234821" y="513968"/>
                </a:lnTo>
                <a:lnTo>
                  <a:pt x="1234821" y="9525"/>
                </a:lnTo>
                <a:lnTo>
                  <a:pt x="9525" y="9525"/>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5995" y="2747518"/>
            <a:ext cx="586740" cy="530351"/>
          </a:xfrm>
          <a:custGeom>
            <a:avLst/>
            <a:gdLst>
              <a:gd name="connsiteX0" fmla="*/ 0 w 586740"/>
              <a:gd name="connsiteY0" fmla="*/ 0 h 530351"/>
              <a:gd name="connsiteX1" fmla="*/ 0 w 586740"/>
              <a:gd name="connsiteY1" fmla="*/ 530351 h 530351"/>
              <a:gd name="connsiteX2" fmla="*/ 586740 w 586740"/>
              <a:gd name="connsiteY2" fmla="*/ 530351 h 530351"/>
              <a:gd name="connsiteX3" fmla="*/ 586740 w 586740"/>
              <a:gd name="connsiteY3" fmla="*/ 0 h 530351"/>
              <a:gd name="connsiteX4" fmla="*/ 0 w 586740"/>
              <a:gd name="connsiteY4" fmla="*/ 0 h 5303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6740" h="530351">
                <a:moveTo>
                  <a:pt x="0" y="0"/>
                </a:moveTo>
                <a:lnTo>
                  <a:pt x="0" y="530351"/>
                </a:lnTo>
                <a:lnTo>
                  <a:pt x="586740" y="530351"/>
                </a:lnTo>
                <a:lnTo>
                  <a:pt x="58674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7989951" y="2490724"/>
            <a:ext cx="1072895" cy="530351"/>
          </a:xfrm>
          <a:custGeom>
            <a:avLst/>
            <a:gdLst>
              <a:gd name="connsiteX0" fmla="*/ 0 w 1072895"/>
              <a:gd name="connsiteY0" fmla="*/ 0 h 530351"/>
              <a:gd name="connsiteX1" fmla="*/ 0 w 1072895"/>
              <a:gd name="connsiteY1" fmla="*/ 530351 h 530351"/>
              <a:gd name="connsiteX2" fmla="*/ 1072895 w 1072895"/>
              <a:gd name="connsiteY2" fmla="*/ 530351 h 530351"/>
              <a:gd name="connsiteX3" fmla="*/ 1072895 w 1072895"/>
              <a:gd name="connsiteY3" fmla="*/ 0 h 530351"/>
              <a:gd name="connsiteX4" fmla="*/ 0 w 1072895"/>
              <a:gd name="connsiteY4" fmla="*/ 0 h 5303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72895" h="530351">
                <a:moveTo>
                  <a:pt x="0" y="0"/>
                </a:moveTo>
                <a:lnTo>
                  <a:pt x="0" y="530351"/>
                </a:lnTo>
                <a:lnTo>
                  <a:pt x="1072895" y="530351"/>
                </a:lnTo>
                <a:lnTo>
                  <a:pt x="1072895"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1205115" y="1676146"/>
            <a:ext cx="6809993" cy="2763774"/>
          </a:xfrm>
          <a:custGeom>
            <a:avLst/>
            <a:gdLst>
              <a:gd name="connsiteX0" fmla="*/ 0 w 6809993"/>
              <a:gd name="connsiteY0" fmla="*/ 0 h 2763774"/>
              <a:gd name="connsiteX1" fmla="*/ 0 w 6809993"/>
              <a:gd name="connsiteY1" fmla="*/ 2763774 h 2763774"/>
              <a:gd name="connsiteX2" fmla="*/ 6809993 w 6809993"/>
              <a:gd name="connsiteY2" fmla="*/ 2763774 h 2763774"/>
              <a:gd name="connsiteX3" fmla="*/ 6809993 w 6809993"/>
              <a:gd name="connsiteY3" fmla="*/ 0 h 2763774"/>
              <a:gd name="connsiteX4" fmla="*/ 0 w 6809993"/>
              <a:gd name="connsiteY4" fmla="*/ 0 h 27637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09993" h="2763774">
                <a:moveTo>
                  <a:pt x="0" y="0"/>
                </a:moveTo>
                <a:lnTo>
                  <a:pt x="0" y="2763774"/>
                </a:lnTo>
                <a:lnTo>
                  <a:pt x="6809993" y="2763774"/>
                </a:lnTo>
                <a:lnTo>
                  <a:pt x="6809993"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1192415" y="1663446"/>
            <a:ext cx="6835393" cy="2789174"/>
          </a:xfrm>
          <a:custGeom>
            <a:avLst/>
            <a:gdLst>
              <a:gd name="connsiteX0" fmla="*/ 12700 w 6835393"/>
              <a:gd name="connsiteY0" fmla="*/ 12700 h 2789174"/>
              <a:gd name="connsiteX1" fmla="*/ 12700 w 6835393"/>
              <a:gd name="connsiteY1" fmla="*/ 2776474 h 2789174"/>
              <a:gd name="connsiteX2" fmla="*/ 6822693 w 6835393"/>
              <a:gd name="connsiteY2" fmla="*/ 2776474 h 2789174"/>
              <a:gd name="connsiteX3" fmla="*/ 6822693 w 6835393"/>
              <a:gd name="connsiteY3" fmla="*/ 12700 h 2789174"/>
              <a:gd name="connsiteX4" fmla="*/ 12700 w 6835393"/>
              <a:gd name="connsiteY4" fmla="*/ 12700 h 278917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35393" h="2789174">
                <a:moveTo>
                  <a:pt x="12700" y="12700"/>
                </a:moveTo>
                <a:lnTo>
                  <a:pt x="12700" y="2776474"/>
                </a:lnTo>
                <a:lnTo>
                  <a:pt x="6822693" y="2776474"/>
                </a:lnTo>
                <a:lnTo>
                  <a:pt x="6822693"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192669" y="2139950"/>
            <a:ext cx="6834124" cy="25400"/>
          </a:xfrm>
          <a:custGeom>
            <a:avLst/>
            <a:gdLst>
              <a:gd name="connsiteX0" fmla="*/ 6350 w 6834124"/>
              <a:gd name="connsiteY0" fmla="*/ 6350 h 25400"/>
              <a:gd name="connsiteX1" fmla="*/ 6827774 w 6834124"/>
              <a:gd name="connsiteY1" fmla="*/ 6350 h 25400"/>
            </a:gdLst>
            <a:ahLst/>
            <a:cxnLst>
              <a:cxn ang="0">
                <a:pos x="connsiteX0" y="connsiteY0"/>
              </a:cxn>
              <a:cxn ang="1">
                <a:pos x="connsiteX1" y="connsiteY1"/>
              </a:cxn>
            </a:cxnLst>
            <a:rect l="l" t="t" r="r" b="b"/>
            <a:pathLst>
              <a:path w="6834124" h="25400">
                <a:moveTo>
                  <a:pt x="6350" y="6350"/>
                </a:moveTo>
                <a:lnTo>
                  <a:pt x="6827774"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1204861" y="2604770"/>
            <a:ext cx="6821932" cy="25400"/>
          </a:xfrm>
          <a:custGeom>
            <a:avLst/>
            <a:gdLst>
              <a:gd name="connsiteX0" fmla="*/ 6350 w 6821932"/>
              <a:gd name="connsiteY0" fmla="*/ 6350 h 25400"/>
              <a:gd name="connsiteX1" fmla="*/ 6815582 w 6821932"/>
              <a:gd name="connsiteY1" fmla="*/ 6350 h 25400"/>
            </a:gdLst>
            <a:ahLst/>
            <a:cxnLst>
              <a:cxn ang="0">
                <a:pos x="connsiteX0" y="connsiteY0"/>
              </a:cxn>
              <a:cxn ang="1">
                <a:pos x="connsiteX1" y="connsiteY1"/>
              </a:cxn>
            </a:cxnLst>
            <a:rect l="l" t="t" r="r" b="b"/>
            <a:pathLst>
              <a:path w="6821932" h="25400">
                <a:moveTo>
                  <a:pt x="6350" y="6350"/>
                </a:moveTo>
                <a:lnTo>
                  <a:pt x="681558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1192669" y="3068065"/>
            <a:ext cx="6834124" cy="25400"/>
          </a:xfrm>
          <a:custGeom>
            <a:avLst/>
            <a:gdLst>
              <a:gd name="connsiteX0" fmla="*/ 6350 w 6834124"/>
              <a:gd name="connsiteY0" fmla="*/ 6350 h 25400"/>
              <a:gd name="connsiteX1" fmla="*/ 6827774 w 6834124"/>
              <a:gd name="connsiteY1" fmla="*/ 6350 h 25400"/>
            </a:gdLst>
            <a:ahLst/>
            <a:cxnLst>
              <a:cxn ang="0">
                <a:pos x="connsiteX0" y="connsiteY0"/>
              </a:cxn>
              <a:cxn ang="1">
                <a:pos x="connsiteX1" y="connsiteY1"/>
              </a:cxn>
            </a:cxnLst>
            <a:rect l="l" t="t" r="r" b="b"/>
            <a:pathLst>
              <a:path w="6834124" h="25400">
                <a:moveTo>
                  <a:pt x="6350" y="6350"/>
                </a:moveTo>
                <a:lnTo>
                  <a:pt x="6827774"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1192669" y="3532124"/>
            <a:ext cx="6834124" cy="25400"/>
          </a:xfrm>
          <a:custGeom>
            <a:avLst/>
            <a:gdLst>
              <a:gd name="connsiteX0" fmla="*/ 6350 w 6834124"/>
              <a:gd name="connsiteY0" fmla="*/ 6350 h 25400"/>
              <a:gd name="connsiteX1" fmla="*/ 6827774 w 6834124"/>
              <a:gd name="connsiteY1" fmla="*/ 6350 h 25400"/>
            </a:gdLst>
            <a:ahLst/>
            <a:cxnLst>
              <a:cxn ang="0">
                <a:pos x="connsiteX0" y="connsiteY0"/>
              </a:cxn>
              <a:cxn ang="1">
                <a:pos x="connsiteX1" y="connsiteY1"/>
              </a:cxn>
            </a:cxnLst>
            <a:rect l="l" t="t" r="r" b="b"/>
            <a:pathLst>
              <a:path w="6834124" h="25400">
                <a:moveTo>
                  <a:pt x="6350" y="6350"/>
                </a:moveTo>
                <a:lnTo>
                  <a:pt x="6827774"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1204861" y="3996944"/>
            <a:ext cx="6821932" cy="25400"/>
          </a:xfrm>
          <a:custGeom>
            <a:avLst/>
            <a:gdLst>
              <a:gd name="connsiteX0" fmla="*/ 6350 w 6821932"/>
              <a:gd name="connsiteY0" fmla="*/ 6350 h 25400"/>
              <a:gd name="connsiteX1" fmla="*/ 6815582 w 6821932"/>
              <a:gd name="connsiteY1" fmla="*/ 6350 h 25400"/>
            </a:gdLst>
            <a:ahLst/>
            <a:cxnLst>
              <a:cxn ang="0">
                <a:pos x="connsiteX0" y="connsiteY0"/>
              </a:cxn>
              <a:cxn ang="1">
                <a:pos x="connsiteX1" y="connsiteY1"/>
              </a:cxn>
            </a:cxnLst>
            <a:rect l="l" t="t" r="r" b="b"/>
            <a:pathLst>
              <a:path w="6821932" h="25400">
                <a:moveTo>
                  <a:pt x="6350" y="6350"/>
                </a:moveTo>
                <a:lnTo>
                  <a:pt x="681558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4605668" y="1674368"/>
            <a:ext cx="25400" cy="487426"/>
          </a:xfrm>
          <a:custGeom>
            <a:avLst/>
            <a:gdLst>
              <a:gd name="connsiteX0" fmla="*/ 6350 w 25400"/>
              <a:gd name="connsiteY0" fmla="*/ 6350 h 487426"/>
              <a:gd name="connsiteX1" fmla="*/ 6350 w 25400"/>
              <a:gd name="connsiteY1" fmla="*/ 481076 h 487426"/>
            </a:gdLst>
            <a:ahLst/>
            <a:cxnLst>
              <a:cxn ang="0">
                <a:pos x="connsiteX0" y="connsiteY0"/>
              </a:cxn>
              <a:cxn ang="1">
                <a:pos x="connsiteX1" y="connsiteY1"/>
              </a:cxn>
            </a:cxnLst>
            <a:rect l="l" t="t" r="r" b="b"/>
            <a:pathLst>
              <a:path w="25400" h="487426">
                <a:moveTo>
                  <a:pt x="6350" y="6350"/>
                </a:moveTo>
                <a:lnTo>
                  <a:pt x="6350" y="48107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610240" y="3074924"/>
            <a:ext cx="25400" cy="928623"/>
          </a:xfrm>
          <a:custGeom>
            <a:avLst/>
            <a:gdLst>
              <a:gd name="connsiteX0" fmla="*/ 6350 w 25400"/>
              <a:gd name="connsiteY0" fmla="*/ 6350 h 928623"/>
              <a:gd name="connsiteX1" fmla="*/ 6350 w 25400"/>
              <a:gd name="connsiteY1" fmla="*/ 922273 h 928623"/>
            </a:gdLst>
            <a:ahLst/>
            <a:cxnLst>
              <a:cxn ang="0">
                <a:pos x="connsiteX0" y="connsiteY0"/>
              </a:cxn>
              <a:cxn ang="1">
                <a:pos x="connsiteX1" y="connsiteY1"/>
              </a:cxn>
            </a:cxnLst>
            <a:rect l="l" t="t" r="r" b="b"/>
            <a:pathLst>
              <a:path w="25400" h="928623">
                <a:moveTo>
                  <a:pt x="6350" y="6350"/>
                </a:moveTo>
                <a:lnTo>
                  <a:pt x="6350" y="92227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2046109" y="3074924"/>
            <a:ext cx="25400" cy="475996"/>
          </a:xfrm>
          <a:custGeom>
            <a:avLst/>
            <a:gdLst>
              <a:gd name="connsiteX0" fmla="*/ 6350 w 25400"/>
              <a:gd name="connsiteY0" fmla="*/ 6350 h 475996"/>
              <a:gd name="connsiteX1" fmla="*/ 6350 w 25400"/>
              <a:gd name="connsiteY1" fmla="*/ 469646 h 475996"/>
            </a:gdLst>
            <a:ahLst/>
            <a:cxnLst>
              <a:cxn ang="0">
                <a:pos x="connsiteX0" y="connsiteY0"/>
              </a:cxn>
              <a:cxn ang="1">
                <a:pos x="connsiteX1" y="connsiteY1"/>
              </a:cxn>
            </a:cxnLst>
            <a:rect l="l" t="t" r="r" b="b"/>
            <a:pathLst>
              <a:path w="25400" h="475996">
                <a:moveTo>
                  <a:pt x="6350" y="6350"/>
                </a:moveTo>
                <a:lnTo>
                  <a:pt x="6350" y="46964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754513" y="3069590"/>
            <a:ext cx="25400" cy="469900"/>
          </a:xfrm>
          <a:custGeom>
            <a:avLst/>
            <a:gdLst>
              <a:gd name="connsiteX0" fmla="*/ 6350 w 25400"/>
              <a:gd name="connsiteY0" fmla="*/ 6350 h 469900"/>
              <a:gd name="connsiteX1" fmla="*/ 6350 w 25400"/>
              <a:gd name="connsiteY1" fmla="*/ 463550 h 469900"/>
            </a:gdLst>
            <a:ahLst/>
            <a:cxnLst>
              <a:cxn ang="0">
                <a:pos x="connsiteX0" y="connsiteY0"/>
              </a:cxn>
              <a:cxn ang="1">
                <a:pos x="connsiteX1" y="connsiteY1"/>
              </a:cxn>
            </a:cxnLst>
            <a:rect l="l" t="t" r="r" b="b"/>
            <a:pathLst>
              <a:path w="25400" h="469900">
                <a:moveTo>
                  <a:pt x="6350" y="6350"/>
                </a:moveTo>
                <a:lnTo>
                  <a:pt x="6350" y="4635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3316363" y="3074924"/>
            <a:ext cx="25400" cy="475996"/>
          </a:xfrm>
          <a:custGeom>
            <a:avLst/>
            <a:gdLst>
              <a:gd name="connsiteX0" fmla="*/ 6350 w 25400"/>
              <a:gd name="connsiteY0" fmla="*/ 6350 h 475996"/>
              <a:gd name="connsiteX1" fmla="*/ 6350 w 25400"/>
              <a:gd name="connsiteY1" fmla="*/ 469646 h 475996"/>
            </a:gdLst>
            <a:ahLst/>
            <a:cxnLst>
              <a:cxn ang="0">
                <a:pos x="connsiteX0" y="connsiteY0"/>
              </a:cxn>
              <a:cxn ang="1">
                <a:pos x="connsiteX1" y="connsiteY1"/>
              </a:cxn>
            </a:cxnLst>
            <a:rect l="l" t="t" r="r" b="b"/>
            <a:pathLst>
              <a:path w="25400" h="475996">
                <a:moveTo>
                  <a:pt x="6350" y="6350"/>
                </a:moveTo>
                <a:lnTo>
                  <a:pt x="6350" y="46964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3533534" y="3074924"/>
            <a:ext cx="25400" cy="468376"/>
          </a:xfrm>
          <a:custGeom>
            <a:avLst/>
            <a:gdLst>
              <a:gd name="connsiteX0" fmla="*/ 6350 w 25400"/>
              <a:gd name="connsiteY0" fmla="*/ 6350 h 468376"/>
              <a:gd name="connsiteX1" fmla="*/ 6350 w 25400"/>
              <a:gd name="connsiteY1" fmla="*/ 462026 h 468376"/>
            </a:gdLst>
            <a:ahLst/>
            <a:cxnLst>
              <a:cxn ang="0">
                <a:pos x="connsiteX0" y="connsiteY0"/>
              </a:cxn>
              <a:cxn ang="1">
                <a:pos x="connsiteX1" y="connsiteY1"/>
              </a:cxn>
            </a:cxnLst>
            <a:rect l="l" t="t" r="r" b="b"/>
            <a:pathLst>
              <a:path w="25400" h="468376">
                <a:moveTo>
                  <a:pt x="6350" y="6350"/>
                </a:moveTo>
                <a:lnTo>
                  <a:pt x="6350" y="46202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4179710" y="3074924"/>
            <a:ext cx="25400" cy="468376"/>
          </a:xfrm>
          <a:custGeom>
            <a:avLst/>
            <a:gdLst>
              <a:gd name="connsiteX0" fmla="*/ 6350 w 25400"/>
              <a:gd name="connsiteY0" fmla="*/ 6350 h 468376"/>
              <a:gd name="connsiteX1" fmla="*/ 6350 w 25400"/>
              <a:gd name="connsiteY1" fmla="*/ 462026 h 468376"/>
            </a:gdLst>
            <a:ahLst/>
            <a:cxnLst>
              <a:cxn ang="0">
                <a:pos x="connsiteX0" y="connsiteY0"/>
              </a:cxn>
              <a:cxn ang="1">
                <a:pos x="connsiteX1" y="connsiteY1"/>
              </a:cxn>
            </a:cxnLst>
            <a:rect l="l" t="t" r="r" b="b"/>
            <a:pathLst>
              <a:path w="25400" h="468376">
                <a:moveTo>
                  <a:pt x="6350" y="6350"/>
                </a:moveTo>
                <a:lnTo>
                  <a:pt x="6350" y="46202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7" name="Freeform 3"/>
          <p:cNvSpPr/>
          <p:nvPr/>
        </p:nvSpPr>
        <p:spPr>
          <a:xfrm>
            <a:off x="3967112" y="3074924"/>
            <a:ext cx="25400" cy="468376"/>
          </a:xfrm>
          <a:custGeom>
            <a:avLst/>
            <a:gdLst>
              <a:gd name="connsiteX0" fmla="*/ 6350 w 25400"/>
              <a:gd name="connsiteY0" fmla="*/ 6350 h 468376"/>
              <a:gd name="connsiteX1" fmla="*/ 6350 w 25400"/>
              <a:gd name="connsiteY1" fmla="*/ 462026 h 468376"/>
            </a:gdLst>
            <a:ahLst/>
            <a:cxnLst>
              <a:cxn ang="0">
                <a:pos x="connsiteX0" y="connsiteY0"/>
              </a:cxn>
              <a:cxn ang="1">
                <a:pos x="connsiteX1" y="connsiteY1"/>
              </a:cxn>
            </a:cxnLst>
            <a:rect l="l" t="t" r="r" b="b"/>
            <a:pathLst>
              <a:path w="25400" h="468376">
                <a:moveTo>
                  <a:pt x="6350" y="6350"/>
                </a:moveTo>
                <a:lnTo>
                  <a:pt x="6350" y="46202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8" name="Freeform 3"/>
          <p:cNvSpPr/>
          <p:nvPr/>
        </p:nvSpPr>
        <p:spPr>
          <a:xfrm>
            <a:off x="4397642" y="3074924"/>
            <a:ext cx="25400" cy="468376"/>
          </a:xfrm>
          <a:custGeom>
            <a:avLst/>
            <a:gdLst>
              <a:gd name="connsiteX0" fmla="*/ 6350 w 25400"/>
              <a:gd name="connsiteY0" fmla="*/ 6350 h 468376"/>
              <a:gd name="connsiteX1" fmla="*/ 6350 w 25400"/>
              <a:gd name="connsiteY1" fmla="*/ 462026 h 468376"/>
            </a:gdLst>
            <a:ahLst/>
            <a:cxnLst>
              <a:cxn ang="0">
                <a:pos x="connsiteX0" y="connsiteY0"/>
              </a:cxn>
              <a:cxn ang="1">
                <a:pos x="connsiteX1" y="connsiteY1"/>
              </a:cxn>
            </a:cxnLst>
            <a:rect l="l" t="t" r="r" b="b"/>
            <a:pathLst>
              <a:path w="25400" h="468376">
                <a:moveTo>
                  <a:pt x="6350" y="6350"/>
                </a:moveTo>
                <a:lnTo>
                  <a:pt x="6350" y="462026"/>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9" name="Freeform 3"/>
          <p:cNvSpPr/>
          <p:nvPr/>
        </p:nvSpPr>
        <p:spPr>
          <a:xfrm>
            <a:off x="6294247" y="4008374"/>
            <a:ext cx="25400" cy="442467"/>
          </a:xfrm>
          <a:custGeom>
            <a:avLst/>
            <a:gdLst>
              <a:gd name="connsiteX0" fmla="*/ 10173 w 25400"/>
              <a:gd name="connsiteY0" fmla="*/ 6350 h 442467"/>
              <a:gd name="connsiteX1" fmla="*/ 6350 w 25400"/>
              <a:gd name="connsiteY1" fmla="*/ 436117 h 442467"/>
            </a:gdLst>
            <a:ahLst/>
            <a:cxnLst>
              <a:cxn ang="0">
                <a:pos x="connsiteX0" y="connsiteY0"/>
              </a:cxn>
              <a:cxn ang="1">
                <a:pos x="connsiteX1" y="connsiteY1"/>
              </a:cxn>
            </a:cxnLst>
            <a:rect l="l" t="t" r="r" b="b"/>
            <a:pathLst>
              <a:path w="25400" h="442467">
                <a:moveTo>
                  <a:pt x="10173" y="6350"/>
                </a:moveTo>
                <a:lnTo>
                  <a:pt x="6350" y="43611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60" name="Freeform 3"/>
          <p:cNvSpPr/>
          <p:nvPr/>
        </p:nvSpPr>
        <p:spPr>
          <a:xfrm>
            <a:off x="3911740" y="5222494"/>
            <a:ext cx="4305300" cy="493776"/>
          </a:xfrm>
          <a:custGeom>
            <a:avLst/>
            <a:gdLst>
              <a:gd name="connsiteX0" fmla="*/ 0 w 4305300"/>
              <a:gd name="connsiteY0" fmla="*/ 0 h 493776"/>
              <a:gd name="connsiteX1" fmla="*/ 0 w 4305300"/>
              <a:gd name="connsiteY1" fmla="*/ 493776 h 493776"/>
              <a:gd name="connsiteX2" fmla="*/ 4305300 w 4305300"/>
              <a:gd name="connsiteY2" fmla="*/ 493776 h 493776"/>
              <a:gd name="connsiteX3" fmla="*/ 4305300 w 4305300"/>
              <a:gd name="connsiteY3" fmla="*/ 0 h 493776"/>
              <a:gd name="connsiteX4" fmla="*/ 0 w 4305300"/>
              <a:gd name="connsiteY4" fmla="*/ 0 h 4937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305300" h="493776">
                <a:moveTo>
                  <a:pt x="0" y="0"/>
                </a:moveTo>
                <a:lnTo>
                  <a:pt x="0" y="493776"/>
                </a:lnTo>
                <a:lnTo>
                  <a:pt x="4305300" y="493776"/>
                </a:lnTo>
                <a:lnTo>
                  <a:pt x="4305300"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1" name="Freeform 3"/>
          <p:cNvSpPr/>
          <p:nvPr/>
        </p:nvSpPr>
        <p:spPr>
          <a:xfrm>
            <a:off x="2484513" y="5197348"/>
            <a:ext cx="1406651" cy="505967"/>
          </a:xfrm>
          <a:custGeom>
            <a:avLst/>
            <a:gdLst>
              <a:gd name="connsiteX0" fmla="*/ 0 w 1406651"/>
              <a:gd name="connsiteY0" fmla="*/ 0 h 505967"/>
              <a:gd name="connsiteX1" fmla="*/ 0 w 1406651"/>
              <a:gd name="connsiteY1" fmla="*/ 505967 h 505967"/>
              <a:gd name="connsiteX2" fmla="*/ 1406651 w 1406651"/>
              <a:gd name="connsiteY2" fmla="*/ 505967 h 505967"/>
              <a:gd name="connsiteX3" fmla="*/ 1406651 w 1406651"/>
              <a:gd name="connsiteY3" fmla="*/ 0 h 505967"/>
              <a:gd name="connsiteX4" fmla="*/ 0 w 1406651"/>
              <a:gd name="connsiteY4" fmla="*/ 0 h 50596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6651" h="505967">
                <a:moveTo>
                  <a:pt x="0" y="0"/>
                </a:moveTo>
                <a:lnTo>
                  <a:pt x="0" y="505967"/>
                </a:lnTo>
                <a:lnTo>
                  <a:pt x="1406651" y="505967"/>
                </a:lnTo>
                <a:lnTo>
                  <a:pt x="1406651"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2" name="Freeform 3"/>
          <p:cNvSpPr/>
          <p:nvPr/>
        </p:nvSpPr>
        <p:spPr>
          <a:xfrm>
            <a:off x="2474988" y="5187823"/>
            <a:ext cx="5776722" cy="525017"/>
          </a:xfrm>
          <a:custGeom>
            <a:avLst/>
            <a:gdLst>
              <a:gd name="connsiteX0" fmla="*/ 9525 w 5776722"/>
              <a:gd name="connsiteY0" fmla="*/ 9525 h 525017"/>
              <a:gd name="connsiteX1" fmla="*/ 9525 w 5776722"/>
              <a:gd name="connsiteY1" fmla="*/ 515492 h 525017"/>
              <a:gd name="connsiteX2" fmla="*/ 5767197 w 5776722"/>
              <a:gd name="connsiteY2" fmla="*/ 515492 h 525017"/>
              <a:gd name="connsiteX3" fmla="*/ 5767197 w 5776722"/>
              <a:gd name="connsiteY3" fmla="*/ 9525 h 525017"/>
              <a:gd name="connsiteX4" fmla="*/ 9525 w 5776722"/>
              <a:gd name="connsiteY4" fmla="*/ 9525 h 52501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76722" h="525017">
                <a:moveTo>
                  <a:pt x="9525" y="9525"/>
                </a:moveTo>
                <a:lnTo>
                  <a:pt x="9525" y="515492"/>
                </a:lnTo>
                <a:lnTo>
                  <a:pt x="5767197" y="515492"/>
                </a:lnTo>
                <a:lnTo>
                  <a:pt x="5767197" y="9525"/>
                </a:lnTo>
                <a:lnTo>
                  <a:pt x="9525" y="9525"/>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3" name="Freeform 3"/>
          <p:cNvSpPr/>
          <p:nvPr/>
        </p:nvSpPr>
        <p:spPr>
          <a:xfrm>
            <a:off x="3884816" y="5201666"/>
            <a:ext cx="25400" cy="508000"/>
          </a:xfrm>
          <a:custGeom>
            <a:avLst/>
            <a:gdLst>
              <a:gd name="connsiteX0" fmla="*/ 6350 w 25400"/>
              <a:gd name="connsiteY0" fmla="*/ 6350 h 508000"/>
              <a:gd name="connsiteX1" fmla="*/ 6350 w 25400"/>
              <a:gd name="connsiteY1" fmla="*/ 501650 h 508000"/>
            </a:gdLst>
            <a:ahLst/>
            <a:cxnLst>
              <a:cxn ang="0">
                <a:pos x="connsiteX0" y="connsiteY0"/>
              </a:cxn>
              <a:cxn ang="1">
                <a:pos x="connsiteX1" y="connsiteY1"/>
              </a:cxn>
            </a:cxnLst>
            <a:rect l="l" t="t" r="r" b="b"/>
            <a:pathLst>
              <a:path w="25400" h="508000">
                <a:moveTo>
                  <a:pt x="6350" y="6350"/>
                </a:moveTo>
                <a:lnTo>
                  <a:pt x="6350" y="5016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64" name="Freeform 3"/>
          <p:cNvSpPr/>
          <p:nvPr/>
        </p:nvSpPr>
        <p:spPr>
          <a:xfrm>
            <a:off x="2471560" y="5884926"/>
            <a:ext cx="5770626" cy="504443"/>
          </a:xfrm>
          <a:custGeom>
            <a:avLst/>
            <a:gdLst>
              <a:gd name="connsiteX0" fmla="*/ 0 w 5770626"/>
              <a:gd name="connsiteY0" fmla="*/ 0 h 504443"/>
              <a:gd name="connsiteX1" fmla="*/ 0 w 5770626"/>
              <a:gd name="connsiteY1" fmla="*/ 504443 h 504443"/>
              <a:gd name="connsiteX2" fmla="*/ 5770626 w 5770626"/>
              <a:gd name="connsiteY2" fmla="*/ 504443 h 504443"/>
              <a:gd name="connsiteX3" fmla="*/ 5770626 w 5770626"/>
              <a:gd name="connsiteY3" fmla="*/ 0 h 504443"/>
              <a:gd name="connsiteX4" fmla="*/ 0 w 5770626"/>
              <a:gd name="connsiteY4" fmla="*/ 0 h 50444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70626" h="504443">
                <a:moveTo>
                  <a:pt x="0" y="0"/>
                </a:moveTo>
                <a:lnTo>
                  <a:pt x="0" y="504443"/>
                </a:lnTo>
                <a:lnTo>
                  <a:pt x="5770626" y="504443"/>
                </a:lnTo>
                <a:lnTo>
                  <a:pt x="5770626"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5" name="Freeform 3"/>
          <p:cNvSpPr/>
          <p:nvPr/>
        </p:nvSpPr>
        <p:spPr>
          <a:xfrm>
            <a:off x="2462035" y="5875401"/>
            <a:ext cx="5789676" cy="523493"/>
          </a:xfrm>
          <a:custGeom>
            <a:avLst/>
            <a:gdLst>
              <a:gd name="connsiteX0" fmla="*/ 9525 w 5789676"/>
              <a:gd name="connsiteY0" fmla="*/ 9525 h 523493"/>
              <a:gd name="connsiteX1" fmla="*/ 9525 w 5789676"/>
              <a:gd name="connsiteY1" fmla="*/ 513968 h 523493"/>
              <a:gd name="connsiteX2" fmla="*/ 5780151 w 5789676"/>
              <a:gd name="connsiteY2" fmla="*/ 513968 h 523493"/>
              <a:gd name="connsiteX3" fmla="*/ 5780151 w 5789676"/>
              <a:gd name="connsiteY3" fmla="*/ 9525 h 523493"/>
              <a:gd name="connsiteX4" fmla="*/ 9525 w 5789676"/>
              <a:gd name="connsiteY4" fmla="*/ 9525 h 52349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789676" h="523493">
                <a:moveTo>
                  <a:pt x="9525" y="9525"/>
                </a:moveTo>
                <a:lnTo>
                  <a:pt x="9525" y="513968"/>
                </a:lnTo>
                <a:lnTo>
                  <a:pt x="5780151" y="513968"/>
                </a:lnTo>
                <a:lnTo>
                  <a:pt x="5780151" y="9525"/>
                </a:lnTo>
                <a:lnTo>
                  <a:pt x="9525" y="9525"/>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6" name="Freeform 3"/>
          <p:cNvSpPr/>
          <p:nvPr/>
        </p:nvSpPr>
        <p:spPr>
          <a:xfrm>
            <a:off x="3088017" y="5701792"/>
            <a:ext cx="268224" cy="758951"/>
          </a:xfrm>
          <a:custGeom>
            <a:avLst/>
            <a:gdLst>
              <a:gd name="connsiteX0" fmla="*/ 0 w 268224"/>
              <a:gd name="connsiteY0" fmla="*/ 569213 h 758951"/>
              <a:gd name="connsiteX1" fmla="*/ 67055 w 268224"/>
              <a:gd name="connsiteY1" fmla="*/ 569213 h 758951"/>
              <a:gd name="connsiteX2" fmla="*/ 67055 w 268224"/>
              <a:gd name="connsiteY2" fmla="*/ 0 h 758951"/>
              <a:gd name="connsiteX3" fmla="*/ 201168 w 268224"/>
              <a:gd name="connsiteY3" fmla="*/ 0 h 758951"/>
              <a:gd name="connsiteX4" fmla="*/ 201168 w 268224"/>
              <a:gd name="connsiteY4" fmla="*/ 569213 h 758951"/>
              <a:gd name="connsiteX5" fmla="*/ 268224 w 268224"/>
              <a:gd name="connsiteY5" fmla="*/ 569213 h 758951"/>
              <a:gd name="connsiteX6" fmla="*/ 134112 w 268224"/>
              <a:gd name="connsiteY6" fmla="*/ 758951 h 758951"/>
              <a:gd name="connsiteX7" fmla="*/ 0 w 268224"/>
              <a:gd name="connsiteY7" fmla="*/ 569213 h 7589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68224" h="758951">
                <a:moveTo>
                  <a:pt x="0" y="569213"/>
                </a:moveTo>
                <a:lnTo>
                  <a:pt x="67055" y="569213"/>
                </a:lnTo>
                <a:lnTo>
                  <a:pt x="67055" y="0"/>
                </a:lnTo>
                <a:lnTo>
                  <a:pt x="201168" y="0"/>
                </a:lnTo>
                <a:lnTo>
                  <a:pt x="201168" y="569213"/>
                </a:lnTo>
                <a:lnTo>
                  <a:pt x="268224" y="569213"/>
                </a:lnTo>
                <a:lnTo>
                  <a:pt x="134112" y="758951"/>
                </a:lnTo>
                <a:lnTo>
                  <a:pt x="0" y="569213"/>
                </a:lnTo>
              </a:path>
            </a:pathLst>
          </a:custGeom>
          <a:solidFill>
            <a:srgbClr val="92929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7" name="Freeform 3"/>
          <p:cNvSpPr/>
          <p:nvPr/>
        </p:nvSpPr>
        <p:spPr>
          <a:xfrm>
            <a:off x="3081667" y="5695442"/>
            <a:ext cx="280924" cy="771651"/>
          </a:xfrm>
          <a:custGeom>
            <a:avLst/>
            <a:gdLst>
              <a:gd name="connsiteX0" fmla="*/ 6350 w 280924"/>
              <a:gd name="connsiteY0" fmla="*/ 575563 h 771651"/>
              <a:gd name="connsiteX1" fmla="*/ 73405 w 280924"/>
              <a:gd name="connsiteY1" fmla="*/ 575563 h 771651"/>
              <a:gd name="connsiteX2" fmla="*/ 73405 w 280924"/>
              <a:gd name="connsiteY2" fmla="*/ 6350 h 771651"/>
              <a:gd name="connsiteX3" fmla="*/ 207518 w 280924"/>
              <a:gd name="connsiteY3" fmla="*/ 6350 h 771651"/>
              <a:gd name="connsiteX4" fmla="*/ 207518 w 280924"/>
              <a:gd name="connsiteY4" fmla="*/ 575563 h 771651"/>
              <a:gd name="connsiteX5" fmla="*/ 274574 w 280924"/>
              <a:gd name="connsiteY5" fmla="*/ 575563 h 771651"/>
              <a:gd name="connsiteX6" fmla="*/ 140462 w 280924"/>
              <a:gd name="connsiteY6" fmla="*/ 765301 h 771651"/>
              <a:gd name="connsiteX7" fmla="*/ 6350 w 280924"/>
              <a:gd name="connsiteY7" fmla="*/ 575563 h 7716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80924" h="771651">
                <a:moveTo>
                  <a:pt x="6350" y="575563"/>
                </a:moveTo>
                <a:lnTo>
                  <a:pt x="73405" y="575563"/>
                </a:lnTo>
                <a:lnTo>
                  <a:pt x="73405" y="6350"/>
                </a:lnTo>
                <a:lnTo>
                  <a:pt x="207518" y="6350"/>
                </a:lnTo>
                <a:lnTo>
                  <a:pt x="207518" y="575563"/>
                </a:lnTo>
                <a:lnTo>
                  <a:pt x="274574" y="575563"/>
                </a:lnTo>
                <a:lnTo>
                  <a:pt x="140462" y="765301"/>
                </a:lnTo>
                <a:lnTo>
                  <a:pt x="6350" y="575563"/>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8" name="Freeform 3"/>
          <p:cNvSpPr/>
          <p:nvPr/>
        </p:nvSpPr>
        <p:spPr>
          <a:xfrm>
            <a:off x="6032373" y="5701792"/>
            <a:ext cx="266700" cy="758951"/>
          </a:xfrm>
          <a:custGeom>
            <a:avLst/>
            <a:gdLst>
              <a:gd name="connsiteX0" fmla="*/ 0 w 266700"/>
              <a:gd name="connsiteY0" fmla="*/ 569213 h 758951"/>
              <a:gd name="connsiteX1" fmla="*/ 67068 w 266700"/>
              <a:gd name="connsiteY1" fmla="*/ 569213 h 758951"/>
              <a:gd name="connsiteX2" fmla="*/ 67068 w 266700"/>
              <a:gd name="connsiteY2" fmla="*/ 0 h 758951"/>
              <a:gd name="connsiteX3" fmla="*/ 200418 w 266700"/>
              <a:gd name="connsiteY3" fmla="*/ 0 h 758951"/>
              <a:gd name="connsiteX4" fmla="*/ 200418 w 266700"/>
              <a:gd name="connsiteY4" fmla="*/ 569213 h 758951"/>
              <a:gd name="connsiteX5" fmla="*/ 266700 w 266700"/>
              <a:gd name="connsiteY5" fmla="*/ 569213 h 758951"/>
              <a:gd name="connsiteX6" fmla="*/ 133350 w 266700"/>
              <a:gd name="connsiteY6" fmla="*/ 758951 h 758951"/>
              <a:gd name="connsiteX7" fmla="*/ 0 w 266700"/>
              <a:gd name="connsiteY7" fmla="*/ 569213 h 7589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66700" h="758951">
                <a:moveTo>
                  <a:pt x="0" y="569213"/>
                </a:moveTo>
                <a:lnTo>
                  <a:pt x="67068" y="569213"/>
                </a:lnTo>
                <a:lnTo>
                  <a:pt x="67068" y="0"/>
                </a:lnTo>
                <a:lnTo>
                  <a:pt x="200418" y="0"/>
                </a:lnTo>
                <a:lnTo>
                  <a:pt x="200418" y="569213"/>
                </a:lnTo>
                <a:lnTo>
                  <a:pt x="266700" y="569213"/>
                </a:lnTo>
                <a:lnTo>
                  <a:pt x="133350" y="758951"/>
                </a:lnTo>
                <a:lnTo>
                  <a:pt x="0" y="569213"/>
                </a:lnTo>
              </a:path>
            </a:pathLst>
          </a:custGeom>
          <a:solidFill>
            <a:srgbClr val="FFF8BD">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69" name="Freeform 3"/>
          <p:cNvSpPr/>
          <p:nvPr/>
        </p:nvSpPr>
        <p:spPr>
          <a:xfrm>
            <a:off x="6026023" y="5695442"/>
            <a:ext cx="279400" cy="771651"/>
          </a:xfrm>
          <a:custGeom>
            <a:avLst/>
            <a:gdLst>
              <a:gd name="connsiteX0" fmla="*/ 6350 w 279400"/>
              <a:gd name="connsiteY0" fmla="*/ 575563 h 771651"/>
              <a:gd name="connsiteX1" fmla="*/ 73418 w 279400"/>
              <a:gd name="connsiteY1" fmla="*/ 575563 h 771651"/>
              <a:gd name="connsiteX2" fmla="*/ 73418 w 279400"/>
              <a:gd name="connsiteY2" fmla="*/ 6350 h 771651"/>
              <a:gd name="connsiteX3" fmla="*/ 206768 w 279400"/>
              <a:gd name="connsiteY3" fmla="*/ 6350 h 771651"/>
              <a:gd name="connsiteX4" fmla="*/ 206768 w 279400"/>
              <a:gd name="connsiteY4" fmla="*/ 575563 h 771651"/>
              <a:gd name="connsiteX5" fmla="*/ 273050 w 279400"/>
              <a:gd name="connsiteY5" fmla="*/ 575563 h 771651"/>
              <a:gd name="connsiteX6" fmla="*/ 139700 w 279400"/>
              <a:gd name="connsiteY6" fmla="*/ 765301 h 771651"/>
              <a:gd name="connsiteX7" fmla="*/ 6350 w 279400"/>
              <a:gd name="connsiteY7" fmla="*/ 575563 h 7716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279400" h="771651">
                <a:moveTo>
                  <a:pt x="6350" y="575563"/>
                </a:moveTo>
                <a:lnTo>
                  <a:pt x="73418" y="575563"/>
                </a:lnTo>
                <a:lnTo>
                  <a:pt x="73418" y="6350"/>
                </a:lnTo>
                <a:lnTo>
                  <a:pt x="206768" y="6350"/>
                </a:lnTo>
                <a:lnTo>
                  <a:pt x="206768" y="575563"/>
                </a:lnTo>
                <a:lnTo>
                  <a:pt x="273050" y="575563"/>
                </a:lnTo>
                <a:lnTo>
                  <a:pt x="139700" y="765301"/>
                </a:lnTo>
                <a:lnTo>
                  <a:pt x="6350" y="575563"/>
                </a:lnTo>
              </a:path>
            </a:pathLst>
          </a:custGeom>
          <a:solidFill>
            <a:srgbClr val="000000">
              <a:alpha val="0"/>
            </a:srgbClr>
          </a:solidFill>
          <a:ln w="12700">
            <a:solidFill>
              <a:srgbClr val="3333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70" name="Freeform 3"/>
          <p:cNvSpPr/>
          <p:nvPr/>
        </p:nvSpPr>
        <p:spPr>
          <a:xfrm>
            <a:off x="8102473" y="1653794"/>
            <a:ext cx="749554" cy="25400"/>
          </a:xfrm>
          <a:custGeom>
            <a:avLst/>
            <a:gdLst>
              <a:gd name="connsiteX0" fmla="*/ 6350 w 749554"/>
              <a:gd name="connsiteY0" fmla="*/ 6350 h 25400"/>
              <a:gd name="connsiteX1" fmla="*/ 743204 w 749554"/>
              <a:gd name="connsiteY1" fmla="*/ 6350 h 25400"/>
            </a:gdLst>
            <a:ahLst/>
            <a:cxnLst>
              <a:cxn ang="0">
                <a:pos x="connsiteX0" y="connsiteY0"/>
              </a:cxn>
              <a:cxn ang="1">
                <a:pos x="connsiteX1" y="connsiteY1"/>
              </a:cxn>
            </a:cxnLst>
            <a:rect l="l" t="t" r="r" b="b"/>
            <a:pathLst>
              <a:path w="749554" h="25400">
                <a:moveTo>
                  <a:pt x="6350" y="6350"/>
                </a:moveTo>
                <a:lnTo>
                  <a:pt x="743204"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71" name="Freeform 3"/>
          <p:cNvSpPr/>
          <p:nvPr/>
        </p:nvSpPr>
        <p:spPr>
          <a:xfrm>
            <a:off x="8102473" y="3990848"/>
            <a:ext cx="749554" cy="25400"/>
          </a:xfrm>
          <a:custGeom>
            <a:avLst/>
            <a:gdLst>
              <a:gd name="connsiteX0" fmla="*/ 6350 w 749554"/>
              <a:gd name="connsiteY0" fmla="*/ 6350 h 25400"/>
              <a:gd name="connsiteX1" fmla="*/ 743204 w 749554"/>
              <a:gd name="connsiteY1" fmla="*/ 6350 h 25400"/>
            </a:gdLst>
            <a:ahLst/>
            <a:cxnLst>
              <a:cxn ang="0">
                <a:pos x="connsiteX0" y="connsiteY0"/>
              </a:cxn>
              <a:cxn ang="1">
                <a:pos x="connsiteX1" y="connsiteY1"/>
              </a:cxn>
            </a:cxnLst>
            <a:rect l="l" t="t" r="r" b="b"/>
            <a:pathLst>
              <a:path w="749554" h="25400">
                <a:moveTo>
                  <a:pt x="6350" y="6350"/>
                </a:moveTo>
                <a:lnTo>
                  <a:pt x="743204"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72" name="Freeform 3"/>
          <p:cNvSpPr/>
          <p:nvPr/>
        </p:nvSpPr>
        <p:spPr>
          <a:xfrm>
            <a:off x="671461" y="1678940"/>
            <a:ext cx="482854" cy="25400"/>
          </a:xfrm>
          <a:custGeom>
            <a:avLst/>
            <a:gdLst>
              <a:gd name="connsiteX0" fmla="*/ 6350 w 482854"/>
              <a:gd name="connsiteY0" fmla="*/ 6350 h 25400"/>
              <a:gd name="connsiteX1" fmla="*/ 476504 w 482854"/>
              <a:gd name="connsiteY1" fmla="*/ 6350 h 25400"/>
            </a:gdLst>
            <a:ahLst/>
            <a:cxnLst>
              <a:cxn ang="0">
                <a:pos x="connsiteX0" y="connsiteY0"/>
              </a:cxn>
              <a:cxn ang="1">
                <a:pos x="connsiteX1" y="connsiteY1"/>
              </a:cxn>
            </a:cxnLst>
            <a:rect l="l" t="t" r="r" b="b"/>
            <a:pathLst>
              <a:path w="482854" h="25400">
                <a:moveTo>
                  <a:pt x="6350" y="6350"/>
                </a:moveTo>
                <a:lnTo>
                  <a:pt x="476504"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73" name="Freeform 3"/>
          <p:cNvSpPr/>
          <p:nvPr/>
        </p:nvSpPr>
        <p:spPr>
          <a:xfrm>
            <a:off x="684415" y="4420616"/>
            <a:ext cx="482854" cy="25400"/>
          </a:xfrm>
          <a:custGeom>
            <a:avLst/>
            <a:gdLst>
              <a:gd name="connsiteX0" fmla="*/ 6350 w 482854"/>
              <a:gd name="connsiteY0" fmla="*/ 6350 h 25400"/>
              <a:gd name="connsiteX1" fmla="*/ 476504 w 482854"/>
              <a:gd name="connsiteY1" fmla="*/ 6350 h 25400"/>
            </a:gdLst>
            <a:ahLst/>
            <a:cxnLst>
              <a:cxn ang="0">
                <a:pos x="connsiteX0" y="connsiteY0"/>
              </a:cxn>
              <a:cxn ang="1">
                <a:pos x="connsiteX1" y="connsiteY1"/>
              </a:cxn>
            </a:cxnLst>
            <a:rect l="l" t="t" r="r" b="b"/>
            <a:pathLst>
              <a:path w="482854" h="25400">
                <a:moveTo>
                  <a:pt x="6350" y="6350"/>
                </a:moveTo>
                <a:lnTo>
                  <a:pt x="476504"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74" name="Picture 3"/>
          <p:cNvPicPr>
            <a:picLocks noChangeAspect="1" noChangeArrowheads="1"/>
          </p:cNvPicPr>
          <p:nvPr/>
        </p:nvPicPr>
        <p:blipFill>
          <a:blip r:embed="rId4" cstate="print"/>
          <a:srcRect/>
          <a:stretch>
            <a:fillRect/>
          </a:stretch>
        </p:blipFill>
        <p:spPr bwMode="auto">
          <a:xfrm>
            <a:off x="1206500" y="1016000"/>
            <a:ext cx="6819900" cy="101600"/>
          </a:xfrm>
          <a:prstGeom prst="rect">
            <a:avLst/>
          </a:prstGeom>
          <a:noFill/>
        </p:spPr>
      </p:pic>
      <p:pic>
        <p:nvPicPr>
          <p:cNvPr id="1075" name="Picture 3"/>
          <p:cNvPicPr>
            <a:picLocks noChangeAspect="1" noChangeArrowheads="1"/>
          </p:cNvPicPr>
          <p:nvPr/>
        </p:nvPicPr>
        <p:blipFill>
          <a:blip r:embed="rId5" cstate="print"/>
          <a:srcRect/>
          <a:stretch>
            <a:fillRect/>
          </a:stretch>
        </p:blipFill>
        <p:spPr bwMode="auto">
          <a:xfrm>
            <a:off x="863600" y="1663700"/>
            <a:ext cx="114300" cy="2781300"/>
          </a:xfrm>
          <a:prstGeom prst="rect">
            <a:avLst/>
          </a:prstGeom>
          <a:noFill/>
        </p:spPr>
      </p:pic>
      <p:pic>
        <p:nvPicPr>
          <p:cNvPr id="1076" name="Picture 3"/>
          <p:cNvPicPr>
            <a:picLocks noChangeAspect="1" noChangeArrowheads="1"/>
          </p:cNvPicPr>
          <p:nvPr/>
        </p:nvPicPr>
        <p:blipFill>
          <a:blip r:embed="rId6" cstate="print"/>
          <a:srcRect/>
          <a:stretch>
            <a:fillRect/>
          </a:stretch>
        </p:blipFill>
        <p:spPr bwMode="auto">
          <a:xfrm>
            <a:off x="1219200" y="4445000"/>
            <a:ext cx="6769100" cy="762000"/>
          </a:xfrm>
          <a:prstGeom prst="rect">
            <a:avLst/>
          </a:prstGeom>
          <a:noFill/>
        </p:spPr>
      </p:pic>
      <p:pic>
        <p:nvPicPr>
          <p:cNvPr id="1077" name="Picture 3"/>
          <p:cNvPicPr>
            <a:picLocks noChangeAspect="1" noChangeArrowheads="1"/>
          </p:cNvPicPr>
          <p:nvPr/>
        </p:nvPicPr>
        <p:blipFill>
          <a:blip r:embed="rId7" cstate="print"/>
          <a:srcRect/>
          <a:stretch>
            <a:fillRect/>
          </a:stretch>
        </p:blipFill>
        <p:spPr bwMode="auto">
          <a:xfrm>
            <a:off x="8394700" y="1663700"/>
            <a:ext cx="101600" cy="2336800"/>
          </a:xfrm>
          <a:prstGeom prst="rect">
            <a:avLst/>
          </a:prstGeom>
          <a:noFill/>
        </p:spPr>
      </p:pic>
      <p:sp>
        <p:nvSpPr>
          <p:cNvPr id="2" name="TextBox 1"/>
          <p:cNvSpPr txBox="1"/>
          <p:nvPr/>
        </p:nvSpPr>
        <p:spPr>
          <a:xfrm>
            <a:off x="1358900" y="742950"/>
            <a:ext cx="3674083" cy="471283"/>
          </a:xfrm>
          <a:prstGeom prst="rect">
            <a:avLst/>
          </a:prstGeom>
          <a:noFill/>
        </p:spPr>
        <p:txBody>
          <a:bodyPr wrap="none" lIns="0" tIns="0" rIns="0" rtlCol="0">
            <a:spAutoFit/>
          </a:bodyPr>
          <a:lstStyle/>
          <a:p>
            <a:pPr>
              <a:lnSpc>
                <a:spcPts val="1000"/>
              </a:lnSpc>
            </a:pPr>
            <a:endParaRPr lang="en-US" altLang="zh-CN" dirty="0" smtClean="0">
              <a:ea typeface="黑体" panose="02010609060101010101" pitchFamily="2" charset="-122"/>
            </a:endParaRPr>
          </a:p>
          <a:p>
            <a:pPr defTabSz="-635">
              <a:lnSpc>
                <a:spcPts val="2500"/>
              </a:lnSpc>
              <a:tabLst>
                <a:tab pos="3124200" algn="l"/>
              </a:tabLst>
            </a:pPr>
            <a:r>
              <a:rPr lang="en-US" altLang="zh-CN" dirty="0" smtClean="0">
                <a:ea typeface="黑体" panose="02010609060101010101" pitchFamily="2" charset="-122"/>
              </a:rPr>
              <a:t>	</a:t>
            </a: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p>
        </p:txBody>
      </p:sp>
      <p:sp>
        <p:nvSpPr>
          <p:cNvPr id="1078" name="TextBox 1"/>
          <p:cNvSpPr txBox="1"/>
          <p:nvPr/>
        </p:nvSpPr>
        <p:spPr>
          <a:xfrm>
            <a:off x="952500" y="1244600"/>
            <a:ext cx="410369" cy="264175"/>
          </a:xfrm>
          <a:prstGeom prst="rect">
            <a:avLst/>
          </a:prstGeom>
          <a:noFill/>
        </p:spPr>
        <p:txBody>
          <a:bodyPr wrap="none" lIns="0" tIns="0" rIns="0" rtlCol="0">
            <a:spAutoFit/>
          </a:bodyPr>
          <a:lstStyle/>
          <a:p>
            <a:pPr defTabSz="-635">
              <a:lnSpc>
                <a:spcPts val="17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79" name="TextBox 1"/>
          <p:cNvSpPr txBox="1"/>
          <p:nvPr/>
        </p:nvSpPr>
        <p:spPr>
          <a:xfrm>
            <a:off x="2933700" y="12700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80" name="TextBox 1"/>
          <p:cNvSpPr txBox="1"/>
          <p:nvPr/>
        </p:nvSpPr>
        <p:spPr>
          <a:xfrm>
            <a:off x="4584700" y="12700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81" name="TextBox 1"/>
          <p:cNvSpPr txBox="1"/>
          <p:nvPr/>
        </p:nvSpPr>
        <p:spPr>
          <a:xfrm>
            <a:off x="6299200" y="12700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82" name="TextBox 1"/>
          <p:cNvSpPr txBox="1"/>
          <p:nvPr/>
        </p:nvSpPr>
        <p:spPr>
          <a:xfrm>
            <a:off x="7835900" y="12700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83" name="TextBox 1"/>
          <p:cNvSpPr txBox="1"/>
          <p:nvPr/>
        </p:nvSpPr>
        <p:spPr>
          <a:xfrm>
            <a:off x="711200" y="2819400"/>
            <a:ext cx="375103" cy="228973"/>
          </a:xfrm>
          <a:prstGeom prst="rect">
            <a:avLst/>
          </a:prstGeom>
          <a:noFill/>
        </p:spPr>
        <p:txBody>
          <a:bodyPr wrap="none" lIns="0" tIns="0" rIns="0" rtlCol="0">
            <a:spAutoFit/>
          </a:bodyPr>
          <a:lstStyle/>
          <a:p>
            <a:pPr defTabSz="-635">
              <a:lnSpc>
                <a:spcPts val="14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84" name="TextBox 1"/>
          <p:cNvSpPr txBox="1"/>
          <p:nvPr/>
        </p:nvSpPr>
        <p:spPr>
          <a:xfrm>
            <a:off x="711200" y="3022600"/>
            <a:ext cx="410369"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85" name="TextBox 1"/>
          <p:cNvSpPr txBox="1"/>
          <p:nvPr/>
        </p:nvSpPr>
        <p:spPr>
          <a:xfrm>
            <a:off x="8077200" y="2527300"/>
            <a:ext cx="872034" cy="264175"/>
          </a:xfrm>
          <a:prstGeom prst="rect">
            <a:avLst/>
          </a:prstGeom>
          <a:noFill/>
        </p:spPr>
        <p:txBody>
          <a:bodyPr wrap="none" lIns="0" tIns="0" rIns="0" rtlCol="0">
            <a:spAutoFit/>
          </a:bodyPr>
          <a:lstStyle/>
          <a:p>
            <a:pPr defTabSz="-635">
              <a:lnSpc>
                <a:spcPts val="17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字节的</a:t>
            </a:r>
          </a:p>
        </p:txBody>
      </p:sp>
      <p:sp>
        <p:nvSpPr>
          <p:cNvPr id="1086" name="TextBox 1"/>
          <p:cNvSpPr txBox="1"/>
          <p:nvPr/>
        </p:nvSpPr>
        <p:spPr>
          <a:xfrm>
            <a:off x="8115300" y="2768600"/>
            <a:ext cx="820738"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固定首部</a:t>
            </a:r>
          </a:p>
        </p:txBody>
      </p:sp>
      <p:sp>
        <p:nvSpPr>
          <p:cNvPr id="1087" name="TextBox 1"/>
          <p:cNvSpPr txBox="1"/>
          <p:nvPr/>
        </p:nvSpPr>
        <p:spPr>
          <a:xfrm>
            <a:off x="5753100" y="1828800"/>
            <a:ext cx="112851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88" name="TextBox 1"/>
          <p:cNvSpPr txBox="1"/>
          <p:nvPr/>
        </p:nvSpPr>
        <p:spPr>
          <a:xfrm>
            <a:off x="1358900" y="3181350"/>
            <a:ext cx="685800" cy="254878"/>
          </a:xfrm>
          <a:prstGeom prst="rect">
            <a:avLst/>
          </a:prstGeom>
          <a:noFill/>
        </p:spPr>
        <p:txBody>
          <a:bodyPr wrap="square" lIns="0" tIns="0" rIns="0" rtlCol="0">
            <a:spAutoFit/>
          </a:bodyPr>
          <a:lstStyle/>
          <a:p>
            <a:pPr defTabSz="-635">
              <a:lnSpc>
                <a:spcPts val="1900"/>
              </a:lnSpc>
            </a:pPr>
            <a:r>
              <a:rPr lang="en-US" altLang="zh-CN" sz="12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首部长度</a:t>
            </a:r>
            <a:endParaRPr lang="en-US" altLang="zh-CN" sz="12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89" name="TextBox 1"/>
          <p:cNvSpPr txBox="1"/>
          <p:nvPr/>
        </p:nvSpPr>
        <p:spPr>
          <a:xfrm>
            <a:off x="2387600" y="3695700"/>
            <a:ext cx="1025922"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90" name="TextBox 1"/>
          <p:cNvSpPr txBox="1"/>
          <p:nvPr/>
        </p:nvSpPr>
        <p:spPr>
          <a:xfrm>
            <a:off x="2565400" y="4114800"/>
            <a:ext cx="20518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91" name="TextBox 1"/>
          <p:cNvSpPr txBox="1"/>
          <p:nvPr/>
        </p:nvSpPr>
        <p:spPr>
          <a:xfrm>
            <a:off x="2997200" y="4114800"/>
            <a:ext cx="20518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92" name="TextBox 1"/>
          <p:cNvSpPr txBox="1"/>
          <p:nvPr/>
        </p:nvSpPr>
        <p:spPr>
          <a:xfrm>
            <a:off x="3429000" y="4114800"/>
            <a:ext cx="1538883"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93" name="TextBox 1"/>
          <p:cNvSpPr txBox="1"/>
          <p:nvPr/>
        </p:nvSpPr>
        <p:spPr>
          <a:xfrm>
            <a:off x="2476500" y="1828800"/>
            <a:ext cx="820738"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94" name="TextBox 1"/>
          <p:cNvSpPr txBox="1"/>
          <p:nvPr/>
        </p:nvSpPr>
        <p:spPr>
          <a:xfrm>
            <a:off x="4305300" y="2286000"/>
            <a:ext cx="615553"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95" name="TextBox 1"/>
          <p:cNvSpPr txBox="1"/>
          <p:nvPr/>
        </p:nvSpPr>
        <p:spPr>
          <a:xfrm>
            <a:off x="5613400" y="3695700"/>
            <a:ext cx="1436291"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96" name="TextBox 1"/>
          <p:cNvSpPr txBox="1"/>
          <p:nvPr/>
        </p:nvSpPr>
        <p:spPr>
          <a:xfrm>
            <a:off x="6019800" y="3213100"/>
            <a:ext cx="615553"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97" name="TextBox 1"/>
          <p:cNvSpPr txBox="1"/>
          <p:nvPr/>
        </p:nvSpPr>
        <p:spPr>
          <a:xfrm>
            <a:off x="4089400" y="2768600"/>
            <a:ext cx="20518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98" name="TextBox 1"/>
          <p:cNvSpPr txBox="1"/>
          <p:nvPr/>
        </p:nvSpPr>
        <p:spPr>
          <a:xfrm>
            <a:off x="4521200" y="2768600"/>
            <a:ext cx="20518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99" name="TextBox 1"/>
          <p:cNvSpPr txBox="1"/>
          <p:nvPr/>
        </p:nvSpPr>
        <p:spPr>
          <a:xfrm>
            <a:off x="4953000" y="2768600"/>
            <a:ext cx="20518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100" name="TextBox 1"/>
          <p:cNvSpPr txBox="1"/>
          <p:nvPr/>
        </p:nvSpPr>
        <p:spPr>
          <a:xfrm>
            <a:off x="2400300" y="3225800"/>
            <a:ext cx="615553"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101" name="TextBox 1"/>
          <p:cNvSpPr txBox="1"/>
          <p:nvPr/>
        </p:nvSpPr>
        <p:spPr>
          <a:xfrm>
            <a:off x="3378200" y="3136900"/>
            <a:ext cx="1259960" cy="443711"/>
          </a:xfrm>
          <a:prstGeom prst="rect">
            <a:avLst/>
          </a:prstGeom>
          <a:noFill/>
        </p:spPr>
        <p:txBody>
          <a:bodyPr wrap="none" lIns="0" tIns="0" rIns="0" rtlCol="0">
            <a:spAutoFit/>
          </a:bodyPr>
          <a:lstStyle/>
          <a:p>
            <a:pPr defTabSz="-635">
              <a:lnSpc>
                <a:spcPts val="1100"/>
              </a:lnSpc>
            </a:pP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000"/>
              </a:lnSpc>
            </a:pP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000"/>
              </a:lnSpc>
            </a:pP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2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102" name="TextBox 1"/>
          <p:cNvSpPr txBox="1"/>
          <p:nvPr/>
        </p:nvSpPr>
        <p:spPr>
          <a:xfrm>
            <a:off x="6845300" y="4114800"/>
            <a:ext cx="20518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103" name="TextBox 1"/>
          <p:cNvSpPr txBox="1"/>
          <p:nvPr/>
        </p:nvSpPr>
        <p:spPr>
          <a:xfrm>
            <a:off x="7264400" y="4114800"/>
            <a:ext cx="205184" cy="251351"/>
          </a:xfrm>
          <a:prstGeom prst="rect">
            <a:avLst/>
          </a:prstGeom>
          <a:noFill/>
        </p:spPr>
        <p:txBody>
          <a:bodyPr wrap="none" lIns="0" tIns="0" rIns="0" rtlCol="0">
            <a:spAutoFit/>
          </a:bodyPr>
          <a:lstStyle/>
          <a:p>
            <a:pPr defTabSz="-635">
              <a:lnSpc>
                <a:spcPts val="1600"/>
              </a:lnSpc>
            </a:pP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104" name="TextBox 1"/>
          <p:cNvSpPr txBox="1"/>
          <p:nvPr/>
        </p:nvSpPr>
        <p:spPr>
          <a:xfrm>
            <a:off x="5384800" y="5334000"/>
            <a:ext cx="1239506" cy="264175"/>
          </a:xfrm>
          <a:prstGeom prst="rect">
            <a:avLst/>
          </a:prstGeom>
          <a:noFill/>
        </p:spPr>
        <p:txBody>
          <a:bodyPr wrap="none" lIns="0" tIns="0" rIns="0" rtlCol="0">
            <a:spAutoFit/>
          </a:bodyPr>
          <a:lstStyle/>
          <a:p>
            <a:pPr defTabSz="-635">
              <a:lnSpc>
                <a:spcPts val="17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数据部分</a:t>
            </a:r>
          </a:p>
        </p:txBody>
      </p:sp>
      <p:sp>
        <p:nvSpPr>
          <p:cNvPr id="1105" name="TextBox 1"/>
          <p:cNvSpPr txBox="1"/>
          <p:nvPr/>
        </p:nvSpPr>
        <p:spPr>
          <a:xfrm>
            <a:off x="2768600" y="5334000"/>
            <a:ext cx="829138" cy="264175"/>
          </a:xfrm>
          <a:prstGeom prst="rect">
            <a:avLst/>
          </a:prstGeom>
          <a:noFill/>
        </p:spPr>
        <p:txBody>
          <a:bodyPr wrap="none" lIns="0" tIns="0" rIns="0" rtlCol="0">
            <a:spAutoFit/>
          </a:bodyPr>
          <a:lstStyle/>
          <a:p>
            <a:pPr defTabSz="-635">
              <a:lnSpc>
                <a:spcPts val="1700"/>
              </a:lnSpc>
            </a:pPr>
            <a:r>
              <a:rPr lang="en-US" altLang="zh-CN" sz="16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106" name="TextBox 1"/>
          <p:cNvSpPr txBox="1"/>
          <p:nvPr/>
        </p:nvSpPr>
        <p:spPr>
          <a:xfrm>
            <a:off x="1143000" y="5359400"/>
            <a:ext cx="1164806" cy="289823"/>
          </a:xfrm>
          <a:prstGeom prst="rect">
            <a:avLst/>
          </a:prstGeom>
          <a:noFill/>
        </p:spPr>
        <p:txBody>
          <a:bodyPr wrap="none" lIns="0" tIns="0" rIns="0" rtlCol="0">
            <a:spAutoFit/>
          </a:bodyPr>
          <a:lstStyle/>
          <a:p>
            <a:pPr defTabSz="-635">
              <a:lnSpc>
                <a:spcPts val="19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报文段</a:t>
            </a:r>
          </a:p>
        </p:txBody>
      </p:sp>
      <p:sp>
        <p:nvSpPr>
          <p:cNvPr id="1107" name="TextBox 1"/>
          <p:cNvSpPr txBox="1"/>
          <p:nvPr/>
        </p:nvSpPr>
        <p:spPr>
          <a:xfrm>
            <a:off x="4572000" y="6000750"/>
            <a:ext cx="1177630" cy="289823"/>
          </a:xfrm>
          <a:prstGeom prst="rect">
            <a:avLst/>
          </a:prstGeom>
          <a:noFill/>
        </p:spPr>
        <p:txBody>
          <a:bodyPr wrap="none" lIns="0" tIns="0" rIns="0" rtlCol="0">
            <a:spAutoFit/>
          </a:bodyPr>
          <a:lstStyle/>
          <a:p>
            <a:pPr defTabSz="-635">
              <a:lnSpc>
                <a:spcPts val="19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数据部分</a:t>
            </a:r>
          </a:p>
        </p:txBody>
      </p:sp>
      <p:sp>
        <p:nvSpPr>
          <p:cNvPr id="1108" name="TextBox 1"/>
          <p:cNvSpPr txBox="1"/>
          <p:nvPr/>
        </p:nvSpPr>
        <p:spPr>
          <a:xfrm>
            <a:off x="1562100" y="6000750"/>
            <a:ext cx="715965" cy="289823"/>
          </a:xfrm>
          <a:prstGeom prst="rect">
            <a:avLst/>
          </a:prstGeom>
          <a:noFill/>
        </p:spPr>
        <p:txBody>
          <a:bodyPr wrap="none" lIns="0" tIns="0" rIns="0" rtlCol="0">
            <a:spAutoFit/>
          </a:bodyPr>
          <a:lstStyle/>
          <a:p>
            <a:pPr defTabSz="-635">
              <a:lnSpc>
                <a:spcPts val="1900"/>
              </a:lnSpc>
            </a:pPr>
            <a:r>
              <a:rPr lang="en-US" altLang="zh-CN" sz="1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IP</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109" name="TextBox 1"/>
          <p:cNvSpPr txBox="1"/>
          <p:nvPr/>
        </p:nvSpPr>
        <p:spPr>
          <a:xfrm>
            <a:off x="317500" y="569595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发送在前</a:t>
            </a:r>
          </a:p>
        </p:txBody>
      </p:sp>
      <p:sp>
        <p:nvSpPr>
          <p:cNvPr id="118" name="灯片编号占位符 117"/>
          <p:cNvSpPr>
            <a:spLocks noGrp="1"/>
          </p:cNvSpPr>
          <p:nvPr>
            <p:ph type="sldNum" sz="quarter" idx="12"/>
          </p:nvPr>
        </p:nvSpPr>
        <p:spPr>
          <a:xfrm>
            <a:off x="6553200" y="6096000"/>
            <a:ext cx="2133600" cy="365125"/>
          </a:xfrm>
        </p:spPr>
        <p:txBody>
          <a:bodyPr/>
          <a:lstStyle/>
          <a:p>
            <a:fld id="{B6F15528-21DE-4FAA-801E-634DDDAF4B2B}" type="slidenum">
              <a:rPr lang="en-US" smtClean="0"/>
              <a:t>22</a:t>
            </a:fld>
            <a:endParaRPr lang="en-US"/>
          </a:p>
        </p:txBody>
      </p:sp>
      <p:sp>
        <p:nvSpPr>
          <p:cNvPr id="119" name="页脚占位符 118"/>
          <p:cNvSpPr>
            <a:spLocks noGrp="1"/>
          </p:cNvSpPr>
          <p:nvPr>
            <p:ph type="ftr" sz="quarter" idx="11"/>
          </p:nvPr>
        </p:nvSpPr>
        <p:spPr>
          <a:xfrm>
            <a:off x="3124200" y="6397625"/>
            <a:ext cx="2895600" cy="365125"/>
          </a:xfrm>
        </p:spPr>
        <p:txBody>
          <a:bodyPr/>
          <a:lstStyle/>
          <a:p>
            <a:r>
              <a:rPr lang="zh-CN" altLang="en-US" dirty="0" smtClean="0"/>
              <a:t>计算机科学与技术学院</a:t>
            </a:r>
            <a:endParaRPr lang="en-US" dirty="0"/>
          </a:p>
        </p:txBody>
      </p:sp>
      <p:sp>
        <p:nvSpPr>
          <p:cNvPr id="120" name="TextBox 119"/>
          <p:cNvSpPr txBox="1"/>
          <p:nvPr/>
        </p:nvSpPr>
        <p:spPr>
          <a:xfrm>
            <a:off x="215900" y="361950"/>
            <a:ext cx="3000821" cy="418063"/>
          </a:xfrm>
          <a:prstGeom prst="rect">
            <a:avLst/>
          </a:prstGeom>
          <a:noFill/>
        </p:spPr>
        <p:txBody>
          <a:bodyPr wrap="none" lIns="0" tIns="0" rIns="0" rtlCol="0">
            <a:spAutoFit/>
          </a:bodyPr>
          <a:lstStyle/>
          <a:p>
            <a:pPr defTabSz="-635">
              <a:lnSpc>
                <a:spcPts val="2900"/>
              </a:lnSpc>
            </a:pPr>
            <a:r>
              <a:rPr lang="en-US" altLang="zh-CN"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400" dirty="0" smtClean="0">
                <a:solidFill>
                  <a:srgbClr val="FF0000"/>
                </a:solidFill>
                <a:latin typeface="楷体_GB2312" pitchFamily="18" charset="0"/>
                <a:ea typeface="黑体" panose="02010609060101010101" pitchFamily="2" charset="-122"/>
                <a:cs typeface="楷体_GB2312" pitchFamily="18" charset="0"/>
              </a:rPr>
              <a:t>报文段格式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560463" y="634492"/>
            <a:ext cx="7831074" cy="794004"/>
          </a:xfrm>
          <a:custGeom>
            <a:avLst/>
            <a:gdLst>
              <a:gd name="connsiteX0" fmla="*/ 38100 w 7831074"/>
              <a:gd name="connsiteY0" fmla="*/ 38100 h 794004"/>
              <a:gd name="connsiteX1" fmla="*/ 38100 w 7831074"/>
              <a:gd name="connsiteY1" fmla="*/ 755904 h 794004"/>
              <a:gd name="connsiteX2" fmla="*/ 7792974 w 7831074"/>
              <a:gd name="connsiteY2" fmla="*/ 755904 h 794004"/>
              <a:gd name="connsiteX3" fmla="*/ 7792974 w 7831074"/>
              <a:gd name="connsiteY3" fmla="*/ 38100 h 794004"/>
              <a:gd name="connsiteX4" fmla="*/ 38100 w 7831074"/>
              <a:gd name="connsiteY4" fmla="*/ 38100 h 7940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1074" h="794004">
                <a:moveTo>
                  <a:pt x="38100" y="38100"/>
                </a:moveTo>
                <a:lnTo>
                  <a:pt x="38100" y="755904"/>
                </a:lnTo>
                <a:lnTo>
                  <a:pt x="7792974" y="755904"/>
                </a:lnTo>
                <a:lnTo>
                  <a:pt x="7792974"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382917" y="5065522"/>
            <a:ext cx="8424672" cy="1373124"/>
          </a:xfrm>
          <a:custGeom>
            <a:avLst/>
            <a:gdLst>
              <a:gd name="connsiteX0" fmla="*/ 0 w 8424672"/>
              <a:gd name="connsiteY0" fmla="*/ 0 h 1373124"/>
              <a:gd name="connsiteX1" fmla="*/ 0 w 8424672"/>
              <a:gd name="connsiteY1" fmla="*/ 1373124 h 1373124"/>
              <a:gd name="connsiteX2" fmla="*/ 8424672 w 8424672"/>
              <a:gd name="connsiteY2" fmla="*/ 1373124 h 1373124"/>
              <a:gd name="connsiteX3" fmla="*/ 8424672 w 8424672"/>
              <a:gd name="connsiteY3" fmla="*/ 0 h 1373124"/>
              <a:gd name="connsiteX4" fmla="*/ 0 w 8424672"/>
              <a:gd name="connsiteY4" fmla="*/ 0 h 13731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424672" h="1373124">
                <a:moveTo>
                  <a:pt x="0" y="0"/>
                </a:moveTo>
                <a:lnTo>
                  <a:pt x="0" y="1373124"/>
                </a:lnTo>
                <a:lnTo>
                  <a:pt x="8424672" y="1373124"/>
                </a:lnTo>
                <a:lnTo>
                  <a:pt x="842467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7"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8"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302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9"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60"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1"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2" name="TextBox 1"/>
          <p:cNvSpPr txBox="1"/>
          <p:nvPr/>
        </p:nvSpPr>
        <p:spPr>
          <a:xfrm>
            <a:off x="80010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3"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4"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5"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6"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7"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8"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9"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70"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1"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2"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3"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4"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5"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6"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7"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8"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9"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80"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1"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2"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3"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4"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5" name="TextBox 1"/>
          <p:cNvSpPr txBox="1"/>
          <p:nvPr/>
        </p:nvSpPr>
        <p:spPr>
          <a:xfrm>
            <a:off x="469900" y="5168900"/>
            <a:ext cx="8258671" cy="1238801"/>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源端口和目的端口字段——各占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字节。端口是传</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输层与应用层的服务接口。传输层的复用和分用功能</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都要通过端口才能实现。</a:t>
            </a:r>
          </a:p>
        </p:txBody>
      </p:sp>
      <p:sp>
        <p:nvSpPr>
          <p:cNvPr id="94" name="灯片编号占位符 93"/>
          <p:cNvSpPr>
            <a:spLocks noGrp="1"/>
          </p:cNvSpPr>
          <p:nvPr>
            <p:ph type="sldNum" sz="quarter" idx="12"/>
          </p:nvPr>
        </p:nvSpPr>
        <p:spPr/>
        <p:txBody>
          <a:bodyPr/>
          <a:lstStyle/>
          <a:p>
            <a:fld id="{B6F15528-21DE-4FAA-801E-634DDDAF4B2B}" type="slidenum">
              <a:rPr lang="en-US" smtClean="0"/>
              <a:t>23</a:t>
            </a:fld>
            <a:endParaRPr lang="en-US"/>
          </a:p>
        </p:txBody>
      </p:sp>
      <p:sp>
        <p:nvSpPr>
          <p:cNvPr id="95" name="页脚占位符 9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560463" y="1355344"/>
            <a:ext cx="7831074" cy="794004"/>
          </a:xfrm>
          <a:custGeom>
            <a:avLst/>
            <a:gdLst>
              <a:gd name="connsiteX0" fmla="*/ 38100 w 7831074"/>
              <a:gd name="connsiteY0" fmla="*/ 38100 h 794004"/>
              <a:gd name="connsiteX1" fmla="*/ 38100 w 7831074"/>
              <a:gd name="connsiteY1" fmla="*/ 755904 h 794004"/>
              <a:gd name="connsiteX2" fmla="*/ 7792974 w 7831074"/>
              <a:gd name="connsiteY2" fmla="*/ 755904 h 794004"/>
              <a:gd name="connsiteX3" fmla="*/ 7792974 w 7831074"/>
              <a:gd name="connsiteY3" fmla="*/ 38100 h 794004"/>
              <a:gd name="connsiteX4" fmla="*/ 38100 w 7831074"/>
              <a:gd name="connsiteY4" fmla="*/ 38100 h 7940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1074" h="794004">
                <a:moveTo>
                  <a:pt x="38100" y="38100"/>
                </a:moveTo>
                <a:lnTo>
                  <a:pt x="38100" y="755904"/>
                </a:lnTo>
                <a:lnTo>
                  <a:pt x="7792974" y="755904"/>
                </a:lnTo>
                <a:lnTo>
                  <a:pt x="7792974"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382917" y="5065522"/>
            <a:ext cx="8424672" cy="1373124"/>
          </a:xfrm>
          <a:custGeom>
            <a:avLst/>
            <a:gdLst>
              <a:gd name="connsiteX0" fmla="*/ 0 w 8424672"/>
              <a:gd name="connsiteY0" fmla="*/ 0 h 1373124"/>
              <a:gd name="connsiteX1" fmla="*/ 0 w 8424672"/>
              <a:gd name="connsiteY1" fmla="*/ 1373124 h 1373124"/>
              <a:gd name="connsiteX2" fmla="*/ 8424672 w 8424672"/>
              <a:gd name="connsiteY2" fmla="*/ 1373124 h 1373124"/>
              <a:gd name="connsiteX3" fmla="*/ 8424672 w 8424672"/>
              <a:gd name="connsiteY3" fmla="*/ 0 h 1373124"/>
              <a:gd name="connsiteX4" fmla="*/ 0 w 8424672"/>
              <a:gd name="connsiteY4" fmla="*/ 0 h 13731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424672" h="1373124">
                <a:moveTo>
                  <a:pt x="0" y="0"/>
                </a:moveTo>
                <a:lnTo>
                  <a:pt x="0" y="1373124"/>
                </a:lnTo>
                <a:lnTo>
                  <a:pt x="8424672" y="1373124"/>
                </a:lnTo>
                <a:lnTo>
                  <a:pt x="842467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7"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8"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635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9" name="TextBox 1"/>
          <p:cNvSpPr txBox="1"/>
          <p:nvPr/>
        </p:nvSpPr>
        <p:spPr>
          <a:xfrm>
            <a:off x="2540000" y="1016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60" name="TextBox 1"/>
          <p:cNvSpPr txBox="1"/>
          <p:nvPr/>
        </p:nvSpPr>
        <p:spPr>
          <a:xfrm>
            <a:off x="4356100" y="1016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1" name="TextBox 1"/>
          <p:cNvSpPr txBox="1"/>
          <p:nvPr/>
        </p:nvSpPr>
        <p:spPr>
          <a:xfrm>
            <a:off x="6311900" y="1016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2" name="TextBox 1"/>
          <p:cNvSpPr txBox="1"/>
          <p:nvPr/>
        </p:nvSpPr>
        <p:spPr>
          <a:xfrm>
            <a:off x="7988300" y="1016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3"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4"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5"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6"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7"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8"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9"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70"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1"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2"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3"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4"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5"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6"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7"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8"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9"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80"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1"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2"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3"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4"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5" name="TextBox 1"/>
          <p:cNvSpPr txBox="1"/>
          <p:nvPr/>
        </p:nvSpPr>
        <p:spPr>
          <a:xfrm>
            <a:off x="469900" y="5168900"/>
            <a:ext cx="8258671" cy="1238801"/>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序号字段——占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字节。TCP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连接中传送的数据流</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中的每一个字节都编上一个序号。</a:t>
            </a: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序号字段的值则指</a:t>
            </a:r>
          </a:p>
          <a:p>
            <a:pPr defTabSz="-635">
              <a:lnSpc>
                <a:spcPts val="3300"/>
              </a:lnSpc>
            </a:pP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的是本报文段所发送的数据的第一个字节的序号。</a:t>
            </a:r>
          </a:p>
        </p:txBody>
      </p:sp>
      <p:sp>
        <p:nvSpPr>
          <p:cNvPr id="94" name="灯片编号占位符 93"/>
          <p:cNvSpPr>
            <a:spLocks noGrp="1"/>
          </p:cNvSpPr>
          <p:nvPr>
            <p:ph type="sldNum" sz="quarter" idx="12"/>
          </p:nvPr>
        </p:nvSpPr>
        <p:spPr/>
        <p:txBody>
          <a:bodyPr/>
          <a:lstStyle/>
          <a:p>
            <a:fld id="{B6F15528-21DE-4FAA-801E-634DDDAF4B2B}" type="slidenum">
              <a:rPr lang="en-US" smtClean="0"/>
              <a:t>24</a:t>
            </a:fld>
            <a:endParaRPr lang="en-US"/>
          </a:p>
        </p:txBody>
      </p:sp>
      <p:sp>
        <p:nvSpPr>
          <p:cNvPr id="95" name="页脚占位符 9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560463" y="2003044"/>
            <a:ext cx="7831074" cy="794004"/>
          </a:xfrm>
          <a:custGeom>
            <a:avLst/>
            <a:gdLst>
              <a:gd name="connsiteX0" fmla="*/ 38100 w 7831074"/>
              <a:gd name="connsiteY0" fmla="*/ 38100 h 794004"/>
              <a:gd name="connsiteX1" fmla="*/ 38100 w 7831074"/>
              <a:gd name="connsiteY1" fmla="*/ 755904 h 794004"/>
              <a:gd name="connsiteX2" fmla="*/ 7792974 w 7831074"/>
              <a:gd name="connsiteY2" fmla="*/ 755904 h 794004"/>
              <a:gd name="connsiteX3" fmla="*/ 7792974 w 7831074"/>
              <a:gd name="connsiteY3" fmla="*/ 38100 h 794004"/>
              <a:gd name="connsiteX4" fmla="*/ 38100 w 7831074"/>
              <a:gd name="connsiteY4" fmla="*/ 38100 h 7940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831074" h="794004">
                <a:moveTo>
                  <a:pt x="38100" y="38100"/>
                </a:moveTo>
                <a:lnTo>
                  <a:pt x="38100" y="755904"/>
                </a:lnTo>
                <a:lnTo>
                  <a:pt x="7792974" y="755904"/>
                </a:lnTo>
                <a:lnTo>
                  <a:pt x="7792974"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469900" y="5295900"/>
            <a:ext cx="8079135" cy="1238801"/>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确认号字段——占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字节，是期望收到对方的下一</a:t>
            </a:r>
          </a:p>
          <a:p>
            <a:pPr defTabSz="-635">
              <a:lnSpc>
                <a:spcPts val="3300"/>
              </a:lnSpc>
            </a:pPr>
            <a:r>
              <a:rPr lang="en-US" altLang="zh-CN" sz="2800" dirty="0" err="1"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个报文段的数据的第一个字节的序号</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p>
          <a:p>
            <a:pPr defTabSz="-635">
              <a:lnSpc>
                <a:spcPts val="3300"/>
              </a:lnSpc>
            </a:pPr>
            <a:r>
              <a:rPr lang="zh-CN" altLang="en-US"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确认号 </a:t>
            </a:r>
            <a:r>
              <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i="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N, </a:t>
            </a:r>
            <a:r>
              <a:rPr lang="zh-CN" altLang="en-US"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则表明到序号</a:t>
            </a:r>
            <a:r>
              <a:rPr lang="en-US" altLang="zh-CN" sz="2000" i="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N-1</a:t>
            </a:r>
            <a:r>
              <a:rPr lang="zh-CN" altLang="en-US"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为止的所有数据都已正确收到</a:t>
            </a:r>
            <a:endParaRPr lang="en-US" altLang="zh-CN" sz="20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3" name="灯片编号占位符 92"/>
          <p:cNvSpPr>
            <a:spLocks noGrp="1"/>
          </p:cNvSpPr>
          <p:nvPr>
            <p:ph type="sldNum" sz="quarter" idx="12"/>
          </p:nvPr>
        </p:nvSpPr>
        <p:spPr/>
        <p:txBody>
          <a:bodyPr/>
          <a:lstStyle/>
          <a:p>
            <a:fld id="{B6F15528-21DE-4FAA-801E-634DDDAF4B2B}" type="slidenum">
              <a:rPr lang="en-US" smtClean="0"/>
              <a:t>25</a:t>
            </a:fld>
            <a:endParaRPr lang="en-US"/>
          </a:p>
        </p:txBody>
      </p:sp>
      <p:sp>
        <p:nvSpPr>
          <p:cNvPr id="94" name="页脚占位符 9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560463" y="2725420"/>
            <a:ext cx="1084326" cy="794003"/>
          </a:xfrm>
          <a:custGeom>
            <a:avLst/>
            <a:gdLst>
              <a:gd name="connsiteX0" fmla="*/ 38100 w 1084326"/>
              <a:gd name="connsiteY0" fmla="*/ 38100 h 794003"/>
              <a:gd name="connsiteX1" fmla="*/ 38100 w 1084326"/>
              <a:gd name="connsiteY1" fmla="*/ 755903 h 794003"/>
              <a:gd name="connsiteX2" fmla="*/ 1046226 w 1084326"/>
              <a:gd name="connsiteY2" fmla="*/ 755903 h 794003"/>
              <a:gd name="connsiteX3" fmla="*/ 1046226 w 1084326"/>
              <a:gd name="connsiteY3" fmla="*/ 38100 h 794003"/>
              <a:gd name="connsiteX4" fmla="*/ 38100 w 1084326"/>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84326" h="794003">
                <a:moveTo>
                  <a:pt x="38100" y="38100"/>
                </a:moveTo>
                <a:lnTo>
                  <a:pt x="38100" y="755903"/>
                </a:lnTo>
                <a:lnTo>
                  <a:pt x="1046226" y="755903"/>
                </a:lnTo>
                <a:lnTo>
                  <a:pt x="1046226"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114693" y="5065522"/>
            <a:ext cx="8981694" cy="1373124"/>
          </a:xfrm>
          <a:custGeom>
            <a:avLst/>
            <a:gdLst>
              <a:gd name="connsiteX0" fmla="*/ 0 w 8981694"/>
              <a:gd name="connsiteY0" fmla="*/ 0 h 1373124"/>
              <a:gd name="connsiteX1" fmla="*/ 0 w 8981694"/>
              <a:gd name="connsiteY1" fmla="*/ 1373124 h 1373124"/>
              <a:gd name="connsiteX2" fmla="*/ 8981694 w 8981694"/>
              <a:gd name="connsiteY2" fmla="*/ 1373124 h 1373124"/>
              <a:gd name="connsiteX3" fmla="*/ 8981694 w 8981694"/>
              <a:gd name="connsiteY3" fmla="*/ 0 h 1373124"/>
              <a:gd name="connsiteX4" fmla="*/ 0 w 8981694"/>
              <a:gd name="connsiteY4" fmla="*/ 0 h 13731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981694" h="1373124">
                <a:moveTo>
                  <a:pt x="0" y="0"/>
                </a:moveTo>
                <a:lnTo>
                  <a:pt x="0" y="1373124"/>
                </a:lnTo>
                <a:lnTo>
                  <a:pt x="8981694" y="1373124"/>
                </a:lnTo>
                <a:lnTo>
                  <a:pt x="8981694"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7"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8"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9"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60"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1"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2"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3"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4"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5"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6"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7"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8"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9"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a:p>
            <a:pPr defTabSz="-635">
              <a:lnSpc>
                <a:spcPts val="24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p>
        </p:txBody>
      </p:sp>
      <p:sp>
        <p:nvSpPr>
          <p:cNvPr id="1070"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1"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2"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3"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4"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5"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6"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7"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8"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9"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80"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1"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2"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3"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4"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5" name="TextBox 1"/>
          <p:cNvSpPr txBox="1"/>
          <p:nvPr/>
        </p:nvSpPr>
        <p:spPr>
          <a:xfrm>
            <a:off x="203200" y="5168900"/>
            <a:ext cx="8919108"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首部长度——占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位，TCP首部长度以4字节为一个单元</a:t>
            </a:r>
          </a:p>
        </p:txBody>
      </p:sp>
      <p:sp>
        <p:nvSpPr>
          <p:cNvPr id="1086" name="TextBox 1"/>
          <p:cNvSpPr txBox="1"/>
          <p:nvPr/>
        </p:nvSpPr>
        <p:spPr>
          <a:xfrm>
            <a:off x="203200" y="5588000"/>
            <a:ext cx="8859798"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来计算的，实际报头长度是20B-60B，因此，该字段值是</a:t>
            </a:r>
          </a:p>
        </p:txBody>
      </p:sp>
      <p:sp>
        <p:nvSpPr>
          <p:cNvPr id="1087" name="TextBox 1"/>
          <p:cNvSpPr txBox="1"/>
          <p:nvPr/>
        </p:nvSpPr>
        <p:spPr>
          <a:xfrm>
            <a:off x="203200" y="6019800"/>
            <a:ext cx="1736053"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5-15之间。</a:t>
            </a:r>
          </a:p>
        </p:txBody>
      </p:sp>
      <p:sp>
        <p:nvSpPr>
          <p:cNvPr id="96" name="灯片编号占位符 95"/>
          <p:cNvSpPr>
            <a:spLocks noGrp="1"/>
          </p:cNvSpPr>
          <p:nvPr>
            <p:ph type="sldNum" sz="quarter" idx="12"/>
          </p:nvPr>
        </p:nvSpPr>
        <p:spPr/>
        <p:txBody>
          <a:bodyPr/>
          <a:lstStyle/>
          <a:p>
            <a:fld id="{B6F15528-21DE-4FAA-801E-634DDDAF4B2B}" type="slidenum">
              <a:rPr lang="en-US" smtClean="0"/>
              <a:t>26</a:t>
            </a:fld>
            <a:endParaRPr lang="en-US"/>
          </a:p>
        </p:txBody>
      </p:sp>
      <p:sp>
        <p:nvSpPr>
          <p:cNvPr id="97" name="页脚占位符 96"/>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1568589" y="2725420"/>
            <a:ext cx="1504950" cy="794003"/>
          </a:xfrm>
          <a:custGeom>
            <a:avLst/>
            <a:gdLst>
              <a:gd name="connsiteX0" fmla="*/ 38100 w 1504950"/>
              <a:gd name="connsiteY0" fmla="*/ 38100 h 794003"/>
              <a:gd name="connsiteX1" fmla="*/ 38100 w 1504950"/>
              <a:gd name="connsiteY1" fmla="*/ 755903 h 794003"/>
              <a:gd name="connsiteX2" fmla="*/ 1466850 w 1504950"/>
              <a:gd name="connsiteY2" fmla="*/ 755903 h 794003"/>
              <a:gd name="connsiteX3" fmla="*/ 1466850 w 1504950"/>
              <a:gd name="connsiteY3" fmla="*/ 38100 h 794003"/>
              <a:gd name="connsiteX4" fmla="*/ 38100 w 1504950"/>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504950" h="794003">
                <a:moveTo>
                  <a:pt x="38100" y="38100"/>
                </a:moveTo>
                <a:lnTo>
                  <a:pt x="38100" y="755903"/>
                </a:lnTo>
                <a:lnTo>
                  <a:pt x="1466850" y="755903"/>
                </a:lnTo>
                <a:lnTo>
                  <a:pt x="1466850"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673100" y="5168900"/>
            <a:ext cx="7720062" cy="815608"/>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保留字段——占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6</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位，保留为今后使用，但目前</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应置为</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93" name="灯片编号占位符 92"/>
          <p:cNvSpPr>
            <a:spLocks noGrp="1"/>
          </p:cNvSpPr>
          <p:nvPr>
            <p:ph type="sldNum" sz="quarter" idx="12"/>
          </p:nvPr>
        </p:nvSpPr>
        <p:spPr/>
        <p:txBody>
          <a:bodyPr/>
          <a:lstStyle/>
          <a:p>
            <a:fld id="{B6F15528-21DE-4FAA-801E-634DDDAF4B2B}" type="slidenum">
              <a:rPr lang="en-US" smtClean="0"/>
              <a:t>27</a:t>
            </a:fld>
            <a:endParaRPr lang="en-US"/>
          </a:p>
        </p:txBody>
      </p:sp>
      <p:sp>
        <p:nvSpPr>
          <p:cNvPr id="94" name="页脚占位符 9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2947810" y="2725420"/>
            <a:ext cx="393953" cy="794003"/>
          </a:xfrm>
          <a:custGeom>
            <a:avLst/>
            <a:gdLst>
              <a:gd name="connsiteX0" fmla="*/ 38100 w 393953"/>
              <a:gd name="connsiteY0" fmla="*/ 38100 h 794003"/>
              <a:gd name="connsiteX1" fmla="*/ 38100 w 393953"/>
              <a:gd name="connsiteY1" fmla="*/ 755903 h 794003"/>
              <a:gd name="connsiteX2" fmla="*/ 355853 w 393953"/>
              <a:gd name="connsiteY2" fmla="*/ 755903 h 794003"/>
              <a:gd name="connsiteX3" fmla="*/ 355853 w 393953"/>
              <a:gd name="connsiteY3" fmla="*/ 38100 h 794003"/>
              <a:gd name="connsiteX4" fmla="*/ 38100 w 393953"/>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953" h="794003">
                <a:moveTo>
                  <a:pt x="38100" y="38100"/>
                </a:moveTo>
                <a:lnTo>
                  <a:pt x="38100" y="755903"/>
                </a:lnTo>
                <a:lnTo>
                  <a:pt x="355853" y="755903"/>
                </a:lnTo>
                <a:lnTo>
                  <a:pt x="355853"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581037" y="5065522"/>
            <a:ext cx="8154924" cy="1373124"/>
          </a:xfrm>
          <a:custGeom>
            <a:avLst/>
            <a:gdLst>
              <a:gd name="connsiteX0" fmla="*/ 0 w 8154924"/>
              <a:gd name="connsiteY0" fmla="*/ 0 h 1373124"/>
              <a:gd name="connsiteX1" fmla="*/ 0 w 8154924"/>
              <a:gd name="connsiteY1" fmla="*/ 1373124 h 1373124"/>
              <a:gd name="connsiteX2" fmla="*/ 8154924 w 8154924"/>
              <a:gd name="connsiteY2" fmla="*/ 1373124 h 1373124"/>
              <a:gd name="connsiteX3" fmla="*/ 8154924 w 8154924"/>
              <a:gd name="connsiteY3" fmla="*/ 0 h 1373124"/>
              <a:gd name="connsiteX4" fmla="*/ 0 w 8154924"/>
              <a:gd name="connsiteY4" fmla="*/ 0 h 13731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154924" h="1373124">
                <a:moveTo>
                  <a:pt x="0" y="0"/>
                </a:moveTo>
                <a:lnTo>
                  <a:pt x="0" y="1373124"/>
                </a:lnTo>
                <a:lnTo>
                  <a:pt x="8154924" y="1373124"/>
                </a:lnTo>
                <a:lnTo>
                  <a:pt x="8154924"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7"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8"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508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9" name="TextBox 1"/>
          <p:cNvSpPr txBox="1"/>
          <p:nvPr/>
        </p:nvSpPr>
        <p:spPr>
          <a:xfrm>
            <a:off x="2540000" y="889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60" name="TextBox 1"/>
          <p:cNvSpPr txBox="1"/>
          <p:nvPr/>
        </p:nvSpPr>
        <p:spPr>
          <a:xfrm>
            <a:off x="4356100" y="889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1" name="TextBox 1"/>
          <p:cNvSpPr txBox="1"/>
          <p:nvPr/>
        </p:nvSpPr>
        <p:spPr>
          <a:xfrm>
            <a:off x="6311900" y="889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2" name="TextBox 1"/>
          <p:cNvSpPr txBox="1"/>
          <p:nvPr/>
        </p:nvSpPr>
        <p:spPr>
          <a:xfrm>
            <a:off x="7988300" y="889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3"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4"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5"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6"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7"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8"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9"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70"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1"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2"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3"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4"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5"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6"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7"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8"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9"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80"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1"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2"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3"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4"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5" name="TextBox 1"/>
          <p:cNvSpPr txBox="1"/>
          <p:nvPr/>
        </p:nvSpPr>
        <p:spPr>
          <a:xfrm>
            <a:off x="673100" y="5092700"/>
            <a:ext cx="8180124" cy="1315745"/>
          </a:xfrm>
          <a:prstGeom prst="rect">
            <a:avLst/>
          </a:prstGeom>
          <a:noFill/>
        </p:spPr>
        <p:txBody>
          <a:bodyPr wrap="none" lIns="0" tIns="0" rIns="0" rtlCol="0">
            <a:spAutoFit/>
          </a:bodyPr>
          <a:lstStyle/>
          <a:p>
            <a:pPr defTabSz="-635">
              <a:lnSpc>
                <a:spcPts val="34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紧急</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URG</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当</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URG</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Symbol" panose="05050102010706020507" pitchFamily="18" charset="0"/>
                <a:ea typeface="黑体" panose="02010609060101010101" pitchFamily="2" charset="-122"/>
                <a:cs typeface="Symbol" panose="05050102010706020507"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时，表明</a:t>
            </a: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紧急指针</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a:t>
            </a:r>
          </a:p>
          <a:p>
            <a:pPr defTabSz="-635">
              <a:lnSpc>
                <a:spcPts val="32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段有效。它告诉系统此报文段中有紧急数据，应尽</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快传送(相当于高优先级的数据)。</a:t>
            </a:r>
          </a:p>
        </p:txBody>
      </p:sp>
      <p:sp>
        <p:nvSpPr>
          <p:cNvPr id="94" name="灯片编号占位符 93"/>
          <p:cNvSpPr>
            <a:spLocks noGrp="1"/>
          </p:cNvSpPr>
          <p:nvPr>
            <p:ph type="sldNum" sz="quarter" idx="12"/>
          </p:nvPr>
        </p:nvSpPr>
        <p:spPr/>
        <p:txBody>
          <a:bodyPr/>
          <a:lstStyle/>
          <a:p>
            <a:fld id="{B6F15528-21DE-4FAA-801E-634DDDAF4B2B}" type="slidenum">
              <a:rPr lang="en-US" smtClean="0"/>
              <a:t>28</a:t>
            </a:fld>
            <a:endParaRPr lang="en-US"/>
          </a:p>
        </p:txBody>
      </p:sp>
      <p:sp>
        <p:nvSpPr>
          <p:cNvPr id="95" name="页脚占位符 9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3195460" y="2725420"/>
            <a:ext cx="393953" cy="794003"/>
          </a:xfrm>
          <a:custGeom>
            <a:avLst/>
            <a:gdLst>
              <a:gd name="connsiteX0" fmla="*/ 38100 w 393953"/>
              <a:gd name="connsiteY0" fmla="*/ 38100 h 794003"/>
              <a:gd name="connsiteX1" fmla="*/ 38100 w 393953"/>
              <a:gd name="connsiteY1" fmla="*/ 755903 h 794003"/>
              <a:gd name="connsiteX2" fmla="*/ 355853 w 393953"/>
              <a:gd name="connsiteY2" fmla="*/ 755903 h 794003"/>
              <a:gd name="connsiteX3" fmla="*/ 355853 w 393953"/>
              <a:gd name="connsiteY3" fmla="*/ 38100 h 794003"/>
              <a:gd name="connsiteX4" fmla="*/ 38100 w 393953"/>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953" h="794003">
                <a:moveTo>
                  <a:pt x="38100" y="38100"/>
                </a:moveTo>
                <a:lnTo>
                  <a:pt x="38100" y="755903"/>
                </a:lnTo>
                <a:lnTo>
                  <a:pt x="355853" y="755903"/>
                </a:lnTo>
                <a:lnTo>
                  <a:pt x="355853"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673100" y="5092700"/>
            <a:ext cx="8140498" cy="905376"/>
          </a:xfrm>
          <a:prstGeom prst="rect">
            <a:avLst/>
          </a:prstGeom>
          <a:noFill/>
        </p:spPr>
        <p:txBody>
          <a:bodyPr wrap="none" lIns="0" tIns="0" rIns="0" rtlCol="0">
            <a:spAutoFit/>
          </a:bodyPr>
          <a:lstStyle/>
          <a:p>
            <a:pPr defTabSz="-635">
              <a:lnSpc>
                <a:spcPts val="34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确认</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只有当</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Symbol" panose="05050102010706020507" pitchFamily="18" charset="0"/>
                <a:ea typeface="黑体" panose="02010609060101010101" pitchFamily="2" charset="-122"/>
                <a:cs typeface="Symbol" panose="05050102010706020507"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时确认号字段才</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有效。当</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Symbol" panose="05050102010706020507" pitchFamily="18" charset="0"/>
                <a:ea typeface="黑体" panose="02010609060101010101" pitchFamily="2" charset="-122"/>
                <a:cs typeface="Symbol" panose="05050102010706020507"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0</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时，确认号无效。</a:t>
            </a:r>
          </a:p>
        </p:txBody>
      </p:sp>
      <p:sp>
        <p:nvSpPr>
          <p:cNvPr id="93" name="灯片编号占位符 92"/>
          <p:cNvSpPr>
            <a:spLocks noGrp="1"/>
          </p:cNvSpPr>
          <p:nvPr>
            <p:ph type="sldNum" sz="quarter" idx="12"/>
          </p:nvPr>
        </p:nvSpPr>
        <p:spPr/>
        <p:txBody>
          <a:bodyPr/>
          <a:lstStyle/>
          <a:p>
            <a:fld id="{B6F15528-21DE-4FAA-801E-634DDDAF4B2B}" type="slidenum">
              <a:rPr lang="en-US" smtClean="0"/>
              <a:t>29</a:t>
            </a:fld>
            <a:endParaRPr lang="en-US"/>
          </a:p>
        </p:txBody>
      </p:sp>
      <p:sp>
        <p:nvSpPr>
          <p:cNvPr id="94" name="页脚占位符 9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393700" y="1028700"/>
            <a:ext cx="3693319" cy="469359"/>
          </a:xfrm>
          <a:prstGeom prst="rect">
            <a:avLst/>
          </a:prstGeom>
          <a:noFill/>
        </p:spPr>
        <p:txBody>
          <a:bodyPr wrap="none" lIns="0" tIns="0" rIns="0" rtlCol="0">
            <a:spAutoFit/>
          </a:bodyPr>
          <a:lstStyle/>
          <a:p>
            <a:pPr defTabSz="-635">
              <a:lnSpc>
                <a:spcPts val="3300"/>
              </a:lnSpc>
            </a:pPr>
            <a:r>
              <a:rPr lang="en-US" altLang="zh-CN" sz="3200" dirty="0">
                <a:solidFill>
                  <a:srgbClr val="FF0000"/>
                </a:solidFill>
                <a:latin typeface="黑体" panose="02010609060101010101" pitchFamily="2" charset="-122"/>
                <a:ea typeface="黑体" panose="02010609060101010101" pitchFamily="2" charset="-122"/>
                <a:cs typeface="华文新魏" pitchFamily="18" charset="0"/>
              </a:rPr>
              <a:t>5</a:t>
            </a:r>
            <a:r>
              <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rPr>
              <a:t>.1</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zh-CN" altLang="en-US" sz="3200" dirty="0" smtClean="0">
                <a:latin typeface="Times New Roman" panose="02020603050405020304" pitchFamily="18" charset="0"/>
                <a:ea typeface="黑体" panose="02010609060101010101" pitchFamily="2" charset="-122"/>
                <a:cs typeface="Times New Roman" panose="02020603050405020304" pitchFamily="18" charset="0"/>
              </a:rPr>
              <a:t>传输层协议概述</a:t>
            </a:r>
            <a:endParaRPr lang="en-US" altLang="zh-CN" sz="3200" dirty="0" smtClean="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9" name="灯片编号占位符 8"/>
          <p:cNvSpPr>
            <a:spLocks noGrp="1"/>
          </p:cNvSpPr>
          <p:nvPr>
            <p:ph type="sldNum" sz="quarter" idx="12"/>
          </p:nvPr>
        </p:nvSpPr>
        <p:spPr/>
        <p:txBody>
          <a:bodyPr/>
          <a:lstStyle/>
          <a:p>
            <a:fld id="{B6F15528-21DE-4FAA-801E-634DDDAF4B2B}" type="slidenum">
              <a:rPr lang="en-US" smtClean="0"/>
              <a:t>3</a:t>
            </a:fld>
            <a:endParaRPr lang="en-US"/>
          </a:p>
        </p:txBody>
      </p:sp>
      <p:sp>
        <p:nvSpPr>
          <p:cNvPr id="10" name="页脚占位符 9"/>
          <p:cNvSpPr>
            <a:spLocks noGrp="1"/>
          </p:cNvSpPr>
          <p:nvPr>
            <p:ph type="ftr" sz="quarter" idx="11"/>
          </p:nvPr>
        </p:nvSpPr>
        <p:spPr/>
        <p:txBody>
          <a:bodyPr/>
          <a:lstStyle/>
          <a:p>
            <a:r>
              <a:rPr lang="zh-CN" altLang="en-US" smtClean="0"/>
              <a:t>计算机科学与技术学院</a:t>
            </a:r>
            <a:endParaRPr lang="en-US"/>
          </a:p>
        </p:txBody>
      </p:sp>
      <p:sp>
        <p:nvSpPr>
          <p:cNvPr id="12" name="Rectangle 64"/>
          <p:cNvSpPr txBox="1">
            <a:spLocks noChangeArrowheads="1"/>
          </p:cNvSpPr>
          <p:nvPr/>
        </p:nvSpPr>
        <p:spPr>
          <a:xfrm>
            <a:off x="971781" y="2115229"/>
            <a:ext cx="7750810" cy="424252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两个主机进行通信实际上就是两个主机中的应用进程互相通信。 </a:t>
            </a:r>
          </a:p>
          <a:p>
            <a:pPr marL="342900" marR="0" lvl="0" indent="-3429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应用进程之间的通信又称为端到端的通信。 </a:t>
            </a:r>
          </a:p>
        </p:txBody>
      </p:sp>
      <p:sp>
        <p:nvSpPr>
          <p:cNvPr id="13" name="Rectangle 2"/>
          <p:cNvSpPr txBox="1">
            <a:spLocks noChangeArrowheads="1"/>
          </p:cNvSpPr>
          <p:nvPr/>
        </p:nvSpPr>
        <p:spPr>
          <a:xfrm>
            <a:off x="-546100" y="1352550"/>
            <a:ext cx="6837367" cy="76408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0" i="0" u="none" strike="noStrike" kern="1200" cap="none" spc="0" normalizeH="0" baseline="0" noProof="0" dirty="0" smtClean="0">
                <a:ln>
                  <a:noFill/>
                </a:ln>
                <a:solidFill>
                  <a:schemeClr val="tx1"/>
                </a:solidFill>
                <a:effectLst/>
                <a:uLnTx/>
                <a:uFillTx/>
                <a:latin typeface="+mj-lt"/>
                <a:ea typeface="黑体" panose="02010609060101010101" pitchFamily="2" charset="-122"/>
                <a:cs typeface="+mj-cs"/>
              </a:rPr>
              <a:t>应用进程之间的通信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3441586" y="2725420"/>
            <a:ext cx="393953" cy="794003"/>
          </a:xfrm>
          <a:custGeom>
            <a:avLst/>
            <a:gdLst>
              <a:gd name="connsiteX0" fmla="*/ 38100 w 393953"/>
              <a:gd name="connsiteY0" fmla="*/ 38100 h 794003"/>
              <a:gd name="connsiteX1" fmla="*/ 38100 w 393953"/>
              <a:gd name="connsiteY1" fmla="*/ 755903 h 794003"/>
              <a:gd name="connsiteX2" fmla="*/ 355853 w 393953"/>
              <a:gd name="connsiteY2" fmla="*/ 755903 h 794003"/>
              <a:gd name="connsiteX3" fmla="*/ 355853 w 393953"/>
              <a:gd name="connsiteY3" fmla="*/ 38100 h 794003"/>
              <a:gd name="connsiteX4" fmla="*/ 38100 w 393953"/>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953" h="794003">
                <a:moveTo>
                  <a:pt x="38100" y="38100"/>
                </a:moveTo>
                <a:lnTo>
                  <a:pt x="38100" y="755903"/>
                </a:lnTo>
                <a:lnTo>
                  <a:pt x="355853" y="755903"/>
                </a:lnTo>
                <a:lnTo>
                  <a:pt x="355853"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238137" y="5065522"/>
            <a:ext cx="8642603" cy="1373124"/>
          </a:xfrm>
          <a:custGeom>
            <a:avLst/>
            <a:gdLst>
              <a:gd name="connsiteX0" fmla="*/ 0 w 8642603"/>
              <a:gd name="connsiteY0" fmla="*/ 0 h 1373124"/>
              <a:gd name="connsiteX1" fmla="*/ 0 w 8642603"/>
              <a:gd name="connsiteY1" fmla="*/ 1373124 h 1373124"/>
              <a:gd name="connsiteX2" fmla="*/ 8642603 w 8642603"/>
              <a:gd name="connsiteY2" fmla="*/ 1373124 h 1373124"/>
              <a:gd name="connsiteX3" fmla="*/ 8642603 w 8642603"/>
              <a:gd name="connsiteY3" fmla="*/ 0 h 1373124"/>
              <a:gd name="connsiteX4" fmla="*/ 0 w 8642603"/>
              <a:gd name="connsiteY4" fmla="*/ 0 h 13731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642603" h="1373124">
                <a:moveTo>
                  <a:pt x="0" y="0"/>
                </a:moveTo>
                <a:lnTo>
                  <a:pt x="0" y="1373124"/>
                </a:lnTo>
                <a:lnTo>
                  <a:pt x="8642603" y="1373124"/>
                </a:lnTo>
                <a:lnTo>
                  <a:pt x="8642603"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7"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8"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9"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60"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1"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2"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3"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4"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5"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6"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7"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8"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9"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70"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1"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2"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3"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4"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5"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6"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7"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8"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9"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80"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1"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2"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3"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4"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5" name="TextBox 1"/>
          <p:cNvSpPr txBox="1"/>
          <p:nvPr/>
        </p:nvSpPr>
        <p:spPr>
          <a:xfrm>
            <a:off x="330200" y="5168900"/>
            <a:ext cx="8809528"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推送</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PSH</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(PuSH)</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接收</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收到</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PSH</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的报</a:t>
            </a:r>
          </a:p>
        </p:txBody>
      </p:sp>
      <p:sp>
        <p:nvSpPr>
          <p:cNvPr id="1086" name="TextBox 1"/>
          <p:cNvSpPr txBox="1"/>
          <p:nvPr/>
        </p:nvSpPr>
        <p:spPr>
          <a:xfrm>
            <a:off x="330200" y="5588000"/>
            <a:ext cx="8258671"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文段，就尽快地交付接收应用进程，而不再等到整个</a:t>
            </a:r>
          </a:p>
        </p:txBody>
      </p:sp>
      <p:sp>
        <p:nvSpPr>
          <p:cNvPr id="1087" name="TextBox 1"/>
          <p:cNvSpPr txBox="1"/>
          <p:nvPr/>
        </p:nvSpPr>
        <p:spPr>
          <a:xfrm>
            <a:off x="330200" y="6019800"/>
            <a:ext cx="4667945"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缓存都填满了后再向上交付。</a:t>
            </a:r>
          </a:p>
        </p:txBody>
      </p:sp>
      <p:sp>
        <p:nvSpPr>
          <p:cNvPr id="96" name="灯片编号占位符 95"/>
          <p:cNvSpPr>
            <a:spLocks noGrp="1"/>
          </p:cNvSpPr>
          <p:nvPr>
            <p:ph type="sldNum" sz="quarter" idx="12"/>
          </p:nvPr>
        </p:nvSpPr>
        <p:spPr/>
        <p:txBody>
          <a:bodyPr/>
          <a:lstStyle/>
          <a:p>
            <a:fld id="{B6F15528-21DE-4FAA-801E-634DDDAF4B2B}" type="slidenum">
              <a:rPr lang="en-US" smtClean="0"/>
              <a:t>30</a:t>
            </a:fld>
            <a:endParaRPr lang="en-US"/>
          </a:p>
        </p:txBody>
      </p:sp>
      <p:sp>
        <p:nvSpPr>
          <p:cNvPr id="97" name="页脚占位符 96"/>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3699142" y="2725420"/>
            <a:ext cx="393192" cy="794003"/>
          </a:xfrm>
          <a:custGeom>
            <a:avLst/>
            <a:gdLst>
              <a:gd name="connsiteX0" fmla="*/ 38100 w 393192"/>
              <a:gd name="connsiteY0" fmla="*/ 38100 h 794003"/>
              <a:gd name="connsiteX1" fmla="*/ 38100 w 393192"/>
              <a:gd name="connsiteY1" fmla="*/ 755903 h 794003"/>
              <a:gd name="connsiteX2" fmla="*/ 355092 w 393192"/>
              <a:gd name="connsiteY2" fmla="*/ 755903 h 794003"/>
              <a:gd name="connsiteX3" fmla="*/ 355092 w 393192"/>
              <a:gd name="connsiteY3" fmla="*/ 38100 h 794003"/>
              <a:gd name="connsiteX4" fmla="*/ 38100 w 393192"/>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192" h="794003">
                <a:moveTo>
                  <a:pt x="38100" y="38100"/>
                </a:moveTo>
                <a:lnTo>
                  <a:pt x="38100" y="755903"/>
                </a:lnTo>
                <a:lnTo>
                  <a:pt x="355092" y="755903"/>
                </a:lnTo>
                <a:lnTo>
                  <a:pt x="355092"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238137" y="5065522"/>
            <a:ext cx="8893302" cy="1373124"/>
          </a:xfrm>
          <a:custGeom>
            <a:avLst/>
            <a:gdLst>
              <a:gd name="connsiteX0" fmla="*/ 0 w 8893302"/>
              <a:gd name="connsiteY0" fmla="*/ 0 h 1373124"/>
              <a:gd name="connsiteX1" fmla="*/ 0 w 8893302"/>
              <a:gd name="connsiteY1" fmla="*/ 1373124 h 1373124"/>
              <a:gd name="connsiteX2" fmla="*/ 8893302 w 8893302"/>
              <a:gd name="connsiteY2" fmla="*/ 1373124 h 1373124"/>
              <a:gd name="connsiteX3" fmla="*/ 8893302 w 8893302"/>
              <a:gd name="connsiteY3" fmla="*/ 0 h 1373124"/>
              <a:gd name="connsiteX4" fmla="*/ 0 w 8893302"/>
              <a:gd name="connsiteY4" fmla="*/ 0 h 13731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93302" h="1373124">
                <a:moveTo>
                  <a:pt x="0" y="0"/>
                </a:moveTo>
                <a:lnTo>
                  <a:pt x="0" y="1373124"/>
                </a:lnTo>
                <a:lnTo>
                  <a:pt x="8893302" y="1373124"/>
                </a:lnTo>
                <a:lnTo>
                  <a:pt x="889330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7"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8"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9"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60"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1"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2"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3"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4"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5"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6"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7"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8"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9"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70"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1"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2"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3"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4"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5"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6"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7"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8"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9"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80"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1"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2"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err="1"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3"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4"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5" name="TextBox 1"/>
          <p:cNvSpPr txBox="1"/>
          <p:nvPr/>
        </p:nvSpPr>
        <p:spPr>
          <a:xfrm>
            <a:off x="330200" y="5092700"/>
            <a:ext cx="8929624" cy="453009"/>
          </a:xfrm>
          <a:prstGeom prst="rect">
            <a:avLst/>
          </a:prstGeom>
          <a:noFill/>
        </p:spPr>
        <p:txBody>
          <a:bodyPr wrap="none" lIns="0" tIns="0" rIns="0" rtlCol="0">
            <a:spAutoFit/>
          </a:bodyPr>
          <a:lstStyle/>
          <a:p>
            <a:pPr defTabSz="-635">
              <a:lnSpc>
                <a:spcPts val="34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复位</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RST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(ReSeT)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当</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RST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Symbol" panose="05050102010706020507" pitchFamily="18" charset="0"/>
                <a:ea typeface="黑体" panose="02010609060101010101" pitchFamily="2" charset="-122"/>
                <a:cs typeface="Symbol" panose="05050102010706020507"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时，表明</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连</a:t>
            </a:r>
          </a:p>
        </p:txBody>
      </p:sp>
      <p:sp>
        <p:nvSpPr>
          <p:cNvPr id="1086" name="TextBox 1"/>
          <p:cNvSpPr txBox="1"/>
          <p:nvPr/>
        </p:nvSpPr>
        <p:spPr>
          <a:xfrm>
            <a:off x="330200" y="5588000"/>
            <a:ext cx="8617744"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接中出现严重差错（如由于主机崩溃或其他原因），必</a:t>
            </a:r>
          </a:p>
        </p:txBody>
      </p:sp>
      <p:sp>
        <p:nvSpPr>
          <p:cNvPr id="1087" name="TextBox 1"/>
          <p:cNvSpPr txBox="1"/>
          <p:nvPr/>
        </p:nvSpPr>
        <p:spPr>
          <a:xfrm>
            <a:off x="330200" y="6019800"/>
            <a:ext cx="6463308"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须释放连接，然后再重新建立传输连接。</a:t>
            </a:r>
          </a:p>
        </p:txBody>
      </p:sp>
      <p:sp>
        <p:nvSpPr>
          <p:cNvPr id="96" name="灯片编号占位符 95"/>
          <p:cNvSpPr>
            <a:spLocks noGrp="1"/>
          </p:cNvSpPr>
          <p:nvPr>
            <p:ph type="sldNum" sz="quarter" idx="12"/>
          </p:nvPr>
        </p:nvSpPr>
        <p:spPr/>
        <p:txBody>
          <a:bodyPr/>
          <a:lstStyle/>
          <a:p>
            <a:fld id="{B6F15528-21DE-4FAA-801E-634DDDAF4B2B}" type="slidenum">
              <a:rPr lang="en-US" smtClean="0"/>
              <a:t>31</a:t>
            </a:fld>
            <a:endParaRPr lang="en-US"/>
          </a:p>
        </p:txBody>
      </p:sp>
      <p:sp>
        <p:nvSpPr>
          <p:cNvPr id="97" name="页脚占位符 96"/>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3916312" y="2725420"/>
            <a:ext cx="393953" cy="794003"/>
          </a:xfrm>
          <a:custGeom>
            <a:avLst/>
            <a:gdLst>
              <a:gd name="connsiteX0" fmla="*/ 38100 w 393953"/>
              <a:gd name="connsiteY0" fmla="*/ 38100 h 794003"/>
              <a:gd name="connsiteX1" fmla="*/ 38100 w 393953"/>
              <a:gd name="connsiteY1" fmla="*/ 755903 h 794003"/>
              <a:gd name="connsiteX2" fmla="*/ 355853 w 393953"/>
              <a:gd name="connsiteY2" fmla="*/ 755903 h 794003"/>
              <a:gd name="connsiteX3" fmla="*/ 355853 w 393953"/>
              <a:gd name="connsiteY3" fmla="*/ 38100 h 794003"/>
              <a:gd name="connsiteX4" fmla="*/ 38100 w 393953"/>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953" h="794003">
                <a:moveTo>
                  <a:pt x="38100" y="38100"/>
                </a:moveTo>
                <a:lnTo>
                  <a:pt x="38100" y="755903"/>
                </a:lnTo>
                <a:lnTo>
                  <a:pt x="355853" y="755903"/>
                </a:lnTo>
                <a:lnTo>
                  <a:pt x="355853"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err="1"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330200" y="5168900"/>
            <a:ext cx="8463855"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同步</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SYN</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同步</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SYN</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表示这是一个连接请</a:t>
            </a:r>
          </a:p>
        </p:txBody>
      </p:sp>
      <p:sp>
        <p:nvSpPr>
          <p:cNvPr id="1085" name="TextBox 1"/>
          <p:cNvSpPr txBox="1"/>
          <p:nvPr/>
        </p:nvSpPr>
        <p:spPr>
          <a:xfrm>
            <a:off x="330200" y="5588000"/>
            <a:ext cx="3231654"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求或连接接受报文。</a:t>
            </a:r>
          </a:p>
        </p:txBody>
      </p:sp>
      <p:sp>
        <p:nvSpPr>
          <p:cNvPr id="94" name="灯片编号占位符 93"/>
          <p:cNvSpPr>
            <a:spLocks noGrp="1"/>
          </p:cNvSpPr>
          <p:nvPr>
            <p:ph type="sldNum" sz="quarter" idx="12"/>
          </p:nvPr>
        </p:nvSpPr>
        <p:spPr/>
        <p:txBody>
          <a:bodyPr/>
          <a:lstStyle/>
          <a:p>
            <a:fld id="{B6F15528-21DE-4FAA-801E-634DDDAF4B2B}" type="slidenum">
              <a:rPr lang="en-US" smtClean="0"/>
              <a:t>32</a:t>
            </a:fld>
            <a:endParaRPr lang="en-US"/>
          </a:p>
        </p:txBody>
      </p:sp>
      <p:sp>
        <p:nvSpPr>
          <p:cNvPr id="95" name="页脚占位符 9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4160913" y="2725420"/>
            <a:ext cx="393953" cy="794003"/>
          </a:xfrm>
          <a:custGeom>
            <a:avLst/>
            <a:gdLst>
              <a:gd name="connsiteX0" fmla="*/ 38100 w 393953"/>
              <a:gd name="connsiteY0" fmla="*/ 38100 h 794003"/>
              <a:gd name="connsiteX1" fmla="*/ 38100 w 393953"/>
              <a:gd name="connsiteY1" fmla="*/ 755903 h 794003"/>
              <a:gd name="connsiteX2" fmla="*/ 355853 w 393953"/>
              <a:gd name="connsiteY2" fmla="*/ 755903 h 794003"/>
              <a:gd name="connsiteX3" fmla="*/ 355853 w 393953"/>
              <a:gd name="connsiteY3" fmla="*/ 38100 h 794003"/>
              <a:gd name="connsiteX4" fmla="*/ 38100 w 393953"/>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953" h="794003">
                <a:moveTo>
                  <a:pt x="38100" y="38100"/>
                </a:moveTo>
                <a:lnTo>
                  <a:pt x="38100" y="755903"/>
                </a:lnTo>
                <a:lnTo>
                  <a:pt x="355853" y="755903"/>
                </a:lnTo>
                <a:lnTo>
                  <a:pt x="355853"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6" name="Freeform 3"/>
          <p:cNvSpPr/>
          <p:nvPr/>
        </p:nvSpPr>
        <p:spPr>
          <a:xfrm>
            <a:off x="238137" y="5065522"/>
            <a:ext cx="8424672" cy="1373124"/>
          </a:xfrm>
          <a:custGeom>
            <a:avLst/>
            <a:gdLst>
              <a:gd name="connsiteX0" fmla="*/ 0 w 8424672"/>
              <a:gd name="connsiteY0" fmla="*/ 0 h 1373124"/>
              <a:gd name="connsiteX1" fmla="*/ 0 w 8424672"/>
              <a:gd name="connsiteY1" fmla="*/ 1373124 h 1373124"/>
              <a:gd name="connsiteX2" fmla="*/ 8424672 w 8424672"/>
              <a:gd name="connsiteY2" fmla="*/ 1373124 h 1373124"/>
              <a:gd name="connsiteX3" fmla="*/ 8424672 w 8424672"/>
              <a:gd name="connsiteY3" fmla="*/ 0 h 1373124"/>
              <a:gd name="connsiteX4" fmla="*/ 0 w 8424672"/>
              <a:gd name="connsiteY4" fmla="*/ 0 h 137312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424672" h="1373124">
                <a:moveTo>
                  <a:pt x="0" y="0"/>
                </a:moveTo>
                <a:lnTo>
                  <a:pt x="0" y="1373124"/>
                </a:lnTo>
                <a:lnTo>
                  <a:pt x="8424672" y="1373124"/>
                </a:lnTo>
                <a:lnTo>
                  <a:pt x="842467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7"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8"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9"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60"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1"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2"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3"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4"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5"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6"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7"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8"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9"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70"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1"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2"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3"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4"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5"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6"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7"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8"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9"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80"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1"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2"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3"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4"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5" name="TextBox 1"/>
          <p:cNvSpPr txBox="1"/>
          <p:nvPr/>
        </p:nvSpPr>
        <p:spPr>
          <a:xfrm>
            <a:off x="330200" y="5168900"/>
            <a:ext cx="7684796"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终止</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FIN</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(Finish)</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用来释放一个连接。FIN</a:t>
            </a:r>
          </a:p>
        </p:txBody>
      </p:sp>
      <p:sp>
        <p:nvSpPr>
          <p:cNvPr id="1086" name="TextBox 1"/>
          <p:cNvSpPr txBox="1"/>
          <p:nvPr/>
        </p:nvSpPr>
        <p:spPr>
          <a:xfrm>
            <a:off x="330200" y="5524500"/>
            <a:ext cx="8276305" cy="453009"/>
          </a:xfrm>
          <a:prstGeom prst="rect">
            <a:avLst/>
          </a:prstGeom>
          <a:noFill/>
        </p:spPr>
        <p:txBody>
          <a:bodyPr wrap="none" lIns="0" tIns="0" rIns="0" rtlCol="0">
            <a:spAutoFit/>
          </a:bodyPr>
          <a:lstStyle/>
          <a:p>
            <a:pPr defTabSz="-635">
              <a:lnSpc>
                <a:spcPts val="3400"/>
              </a:lnSpc>
            </a:pPr>
            <a:r>
              <a:rPr lang="en-US" altLang="zh-CN" sz="2800" dirty="0" smtClean="0">
                <a:solidFill>
                  <a:srgbClr val="0000FF"/>
                </a:solidFill>
                <a:latin typeface="Symbol" panose="05050102010706020507" pitchFamily="18" charset="0"/>
                <a:ea typeface="黑体" panose="02010609060101010101" pitchFamily="2" charset="-122"/>
                <a:cs typeface="Symbol" panose="05050102010706020507"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表明此报文段的发送端的数据已发送完毕，并要</a:t>
            </a:r>
          </a:p>
        </p:txBody>
      </p:sp>
      <p:sp>
        <p:nvSpPr>
          <p:cNvPr id="1087" name="TextBox 1"/>
          <p:cNvSpPr txBox="1"/>
          <p:nvPr/>
        </p:nvSpPr>
        <p:spPr>
          <a:xfrm>
            <a:off x="330200" y="6019800"/>
            <a:ext cx="2872581" cy="392415"/>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求释放传输连接。</a:t>
            </a:r>
          </a:p>
        </p:txBody>
      </p:sp>
      <p:sp>
        <p:nvSpPr>
          <p:cNvPr id="96" name="灯片编号占位符 95"/>
          <p:cNvSpPr>
            <a:spLocks noGrp="1"/>
          </p:cNvSpPr>
          <p:nvPr>
            <p:ph type="sldNum" sz="quarter" idx="12"/>
          </p:nvPr>
        </p:nvSpPr>
        <p:spPr/>
        <p:txBody>
          <a:bodyPr/>
          <a:lstStyle/>
          <a:p>
            <a:fld id="{B6F15528-21DE-4FAA-801E-634DDDAF4B2B}" type="slidenum">
              <a:rPr lang="en-US" smtClean="0"/>
              <a:t>33</a:t>
            </a:fld>
            <a:endParaRPr lang="en-US"/>
          </a:p>
        </p:txBody>
      </p:sp>
      <p:sp>
        <p:nvSpPr>
          <p:cNvPr id="97" name="页脚占位符 96"/>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4449712" y="2725420"/>
            <a:ext cx="3928871" cy="794003"/>
          </a:xfrm>
          <a:custGeom>
            <a:avLst/>
            <a:gdLst>
              <a:gd name="connsiteX0" fmla="*/ 38100 w 3928871"/>
              <a:gd name="connsiteY0" fmla="*/ 38100 h 794003"/>
              <a:gd name="connsiteX1" fmla="*/ 38100 w 3928871"/>
              <a:gd name="connsiteY1" fmla="*/ 755903 h 794003"/>
              <a:gd name="connsiteX2" fmla="*/ 3890771 w 3928871"/>
              <a:gd name="connsiteY2" fmla="*/ 755903 h 794003"/>
              <a:gd name="connsiteX3" fmla="*/ 3890771 w 3928871"/>
              <a:gd name="connsiteY3" fmla="*/ 38100 h 794003"/>
              <a:gd name="connsiteX4" fmla="*/ 38100 w 3928871"/>
              <a:gd name="connsiteY4" fmla="*/ 38100 h 79400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28871" h="794003">
                <a:moveTo>
                  <a:pt x="38100" y="38100"/>
                </a:moveTo>
                <a:lnTo>
                  <a:pt x="38100" y="755903"/>
                </a:lnTo>
                <a:lnTo>
                  <a:pt x="3890771" y="755903"/>
                </a:lnTo>
                <a:lnTo>
                  <a:pt x="3890771"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302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80010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609600" y="4826000"/>
            <a:ext cx="8205773" cy="1367041"/>
          </a:xfrm>
          <a:prstGeom prst="rect">
            <a:avLst/>
          </a:prstGeom>
          <a:noFill/>
        </p:spPr>
        <p:txBody>
          <a:bodyPr wrap="none" lIns="0" tIns="0" rIns="0" rtlCol="0">
            <a:spAutoFit/>
          </a:bodyPr>
          <a:lstStyle/>
          <a:p>
            <a:pPr defTabSz="-635">
              <a:lnSpc>
                <a:spcPts val="39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窗口字段</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黑体" panose="02010609060101010101" pitchFamily="2" charset="-122"/>
                <a:cs typeface="Comic Sans MS" panose="030F0702030302020204" pitchFamily="66" charset="0"/>
              </a:rPr>
              <a:t>2</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字节，用来让对方设置发送窗</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口的依据，单位为字节。窗口值是</a:t>
            </a:r>
            <a:r>
              <a:rPr lang="en-US" altLang="zh-CN" sz="2800" b="1" dirty="0" smtClean="0">
                <a:solidFill>
                  <a:srgbClr val="0000FF"/>
                </a:solidFill>
                <a:latin typeface="Times New Roman" panose="02020603050405020304" pitchFamily="18" charset="0"/>
                <a:ea typeface="黑体" panose="02010609060101010101" pitchFamily="2" charset="-122"/>
                <a:cs typeface="Comic Sans MS" panose="030F0702030302020204" pitchFamily="66" charset="0"/>
              </a:rPr>
              <a:t>[0,2</a:t>
            </a:r>
            <a:r>
              <a:rPr lang="en-US" altLang="zh-CN" sz="2800" b="1" baseline="30000" dirty="0" smtClean="0">
                <a:solidFill>
                  <a:srgbClr val="0000FF"/>
                </a:solidFill>
                <a:latin typeface="Times New Roman" panose="02020603050405020304" pitchFamily="18" charset="0"/>
                <a:ea typeface="黑体" panose="02010609060101010101" pitchFamily="2" charset="-122"/>
                <a:cs typeface="Comic Sans MS" panose="030F0702030302020204" pitchFamily="66" charset="0"/>
              </a:rPr>
              <a:t>16</a:t>
            </a:r>
            <a:r>
              <a:rPr lang="en-US" altLang="zh-CN" sz="2800" b="1" dirty="0" smtClean="0">
                <a:solidFill>
                  <a:srgbClr val="0000FF"/>
                </a:solidFill>
                <a:latin typeface="Times New Roman" panose="02020603050405020304" pitchFamily="18" charset="0"/>
                <a:ea typeface="黑体" panose="02010609060101010101" pitchFamily="2" charset="-122"/>
                <a:cs typeface="Comic Sans MS" panose="030F0702030302020204" pitchFamily="66" charset="0"/>
              </a:rPr>
              <a:t>-1]</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之间的</a:t>
            </a:r>
          </a:p>
          <a:p>
            <a:pPr defTabSz="-635">
              <a:lnSpc>
                <a:spcPts val="31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整数。</a:t>
            </a:r>
          </a:p>
        </p:txBody>
      </p:sp>
      <p:sp>
        <p:nvSpPr>
          <p:cNvPr id="93" name="灯片编号占位符 92"/>
          <p:cNvSpPr>
            <a:spLocks noGrp="1"/>
          </p:cNvSpPr>
          <p:nvPr>
            <p:ph type="sldNum" sz="quarter" idx="12"/>
          </p:nvPr>
        </p:nvSpPr>
        <p:spPr/>
        <p:txBody>
          <a:bodyPr/>
          <a:lstStyle/>
          <a:p>
            <a:fld id="{B6F15528-21DE-4FAA-801E-634DDDAF4B2B}" type="slidenum">
              <a:rPr lang="en-US" smtClean="0"/>
              <a:t>34</a:t>
            </a:fld>
            <a:endParaRPr lang="en-US"/>
          </a:p>
        </p:txBody>
      </p:sp>
      <p:sp>
        <p:nvSpPr>
          <p:cNvPr id="94" name="页脚占位符 9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597039" y="3446271"/>
            <a:ext cx="3928871" cy="794004"/>
          </a:xfrm>
          <a:custGeom>
            <a:avLst/>
            <a:gdLst>
              <a:gd name="connsiteX0" fmla="*/ 38100 w 3928871"/>
              <a:gd name="connsiteY0" fmla="*/ 38100 h 794004"/>
              <a:gd name="connsiteX1" fmla="*/ 38100 w 3928871"/>
              <a:gd name="connsiteY1" fmla="*/ 755904 h 794004"/>
              <a:gd name="connsiteX2" fmla="*/ 3890771 w 3928871"/>
              <a:gd name="connsiteY2" fmla="*/ 755904 h 794004"/>
              <a:gd name="connsiteX3" fmla="*/ 3890771 w 3928871"/>
              <a:gd name="connsiteY3" fmla="*/ 38100 h 794004"/>
              <a:gd name="connsiteX4" fmla="*/ 38100 w 3928871"/>
              <a:gd name="connsiteY4" fmla="*/ 38100 h 7940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28871" h="794004">
                <a:moveTo>
                  <a:pt x="38100" y="38100"/>
                </a:moveTo>
                <a:lnTo>
                  <a:pt x="38100" y="755904"/>
                </a:lnTo>
                <a:lnTo>
                  <a:pt x="3890771" y="755904"/>
                </a:lnTo>
                <a:lnTo>
                  <a:pt x="3890771"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596900" y="5029200"/>
            <a:ext cx="8128315" cy="1661993"/>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检验和</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字节。检验和字段检验的范围包</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括首部和数据这两部分。</a:t>
            </a: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在计算检验和时，要在</a:t>
            </a:r>
          </a:p>
          <a:p>
            <a:pPr defTabSz="-635">
              <a:lnSpc>
                <a:spcPts val="3300"/>
              </a:lnSpc>
            </a:pP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报文段的前面加上</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12</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字节的伪首部(协议字段</a:t>
            </a:r>
          </a:p>
          <a:p>
            <a:pPr defTabSz="-635">
              <a:lnSpc>
                <a:spcPts val="3300"/>
              </a:lnSpc>
            </a:pPr>
            <a:r>
              <a:rPr lang="en-US" altLang="zh-CN" sz="2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为6，表示TCP)</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93" name="灯片编号占位符 92"/>
          <p:cNvSpPr>
            <a:spLocks noGrp="1"/>
          </p:cNvSpPr>
          <p:nvPr>
            <p:ph type="sldNum" sz="quarter" idx="12"/>
          </p:nvPr>
        </p:nvSpPr>
        <p:spPr/>
        <p:txBody>
          <a:bodyPr/>
          <a:lstStyle/>
          <a:p>
            <a:fld id="{B6F15528-21DE-4FAA-801E-634DDDAF4B2B}" type="slidenum">
              <a:rPr lang="en-US" smtClean="0"/>
              <a:t>35</a:t>
            </a:fld>
            <a:endParaRPr lang="en-US"/>
          </a:p>
        </p:txBody>
      </p:sp>
      <p:sp>
        <p:nvSpPr>
          <p:cNvPr id="94" name="页脚占位符 9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4449712" y="3446271"/>
            <a:ext cx="3928871" cy="794004"/>
          </a:xfrm>
          <a:custGeom>
            <a:avLst/>
            <a:gdLst>
              <a:gd name="connsiteX0" fmla="*/ 38100 w 3928871"/>
              <a:gd name="connsiteY0" fmla="*/ 38100 h 794004"/>
              <a:gd name="connsiteX1" fmla="*/ 38100 w 3928871"/>
              <a:gd name="connsiteY1" fmla="*/ 755904 h 794004"/>
              <a:gd name="connsiteX2" fmla="*/ 3890771 w 3928871"/>
              <a:gd name="connsiteY2" fmla="*/ 755904 h 794004"/>
              <a:gd name="connsiteX3" fmla="*/ 3890771 w 3928871"/>
              <a:gd name="connsiteY3" fmla="*/ 38100 h 794004"/>
              <a:gd name="connsiteX4" fmla="*/ 38100 w 3928871"/>
              <a:gd name="connsiteY4" fmla="*/ 38100 h 7940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28871" h="794004">
                <a:moveTo>
                  <a:pt x="38100" y="38100"/>
                </a:moveTo>
                <a:lnTo>
                  <a:pt x="38100" y="755904"/>
                </a:lnTo>
                <a:lnTo>
                  <a:pt x="3890771" y="755904"/>
                </a:lnTo>
                <a:lnTo>
                  <a:pt x="3890771"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876300" y="5130800"/>
            <a:ext cx="7899598" cy="1238801"/>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紧急指针字段</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16</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位，指出在本报文段中</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紧急数据共有多少个字节（紧急数据放在本报文段</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数据的最前面）。</a:t>
            </a:r>
          </a:p>
        </p:txBody>
      </p:sp>
      <p:sp>
        <p:nvSpPr>
          <p:cNvPr id="93" name="灯片编号占位符 92"/>
          <p:cNvSpPr>
            <a:spLocks noGrp="1"/>
          </p:cNvSpPr>
          <p:nvPr>
            <p:ph type="sldNum" sz="quarter" idx="12"/>
          </p:nvPr>
        </p:nvSpPr>
        <p:spPr/>
        <p:txBody>
          <a:bodyPr/>
          <a:lstStyle/>
          <a:p>
            <a:fld id="{B6F15528-21DE-4FAA-801E-634DDDAF4B2B}" type="slidenum">
              <a:rPr lang="en-US" smtClean="0"/>
              <a:t>36</a:t>
            </a:fld>
            <a:endParaRPr lang="en-US"/>
          </a:p>
        </p:txBody>
      </p:sp>
      <p:sp>
        <p:nvSpPr>
          <p:cNvPr id="94" name="页脚占位符 9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83" name="TextBox 1"/>
          <p:cNvSpPr txBox="1"/>
          <p:nvPr/>
        </p:nvSpPr>
        <p:spPr>
          <a:xfrm>
            <a:off x="520700" y="5003800"/>
            <a:ext cx="8008090" cy="841256"/>
          </a:xfrm>
          <a:prstGeom prst="rect">
            <a:avLst/>
          </a:prstGeom>
          <a:noFill/>
        </p:spPr>
        <p:txBody>
          <a:bodyPr wrap="none" lIns="0" tIns="0" rIns="0" rtlCol="0">
            <a:spAutoFit/>
          </a:bodyPr>
          <a:lstStyle/>
          <a:p>
            <a:pPr defTabSz="-635">
              <a:lnSpc>
                <a:spcPts val="29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选项字段</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长度可变。</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最初只规定了一种</a:t>
            </a:r>
          </a:p>
          <a:p>
            <a:pPr defTabSz="-635">
              <a:lnSpc>
                <a:spcPts val="3300"/>
              </a:lnSpc>
            </a:pPr>
            <a:r>
              <a:rPr lang="en-US" altLang="zh-CN" sz="28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选项，即</a:t>
            </a:r>
            <a:r>
              <a:rPr lang="en-US" altLang="zh-CN" sz="2800" dirty="0" err="1" smtClean="0">
                <a:solidFill>
                  <a:srgbClr val="00B200"/>
                </a:solidFill>
                <a:latin typeface="黑体" panose="02010609060101010101" pitchFamily="2" charset="-122"/>
                <a:ea typeface="黑体" panose="02010609060101010101" pitchFamily="2" charset="-122"/>
                <a:cs typeface="黑体" panose="02010609060101010101" pitchFamily="2" charset="-122"/>
              </a:rPr>
              <a:t>最大报文段长度</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MSS</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a:t>
            </a:r>
            <a:endPar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2" name="灯片编号占位符 91"/>
          <p:cNvSpPr>
            <a:spLocks noGrp="1"/>
          </p:cNvSpPr>
          <p:nvPr>
            <p:ph type="sldNum" sz="quarter" idx="12"/>
          </p:nvPr>
        </p:nvSpPr>
        <p:spPr/>
        <p:txBody>
          <a:bodyPr/>
          <a:lstStyle/>
          <a:p>
            <a:fld id="{B6F15528-21DE-4FAA-801E-634DDDAF4B2B}" type="slidenum">
              <a:rPr lang="en-US" smtClean="0"/>
              <a:t>37</a:t>
            </a:fld>
            <a:endParaRPr lang="en-US"/>
          </a:p>
        </p:txBody>
      </p:sp>
      <p:sp>
        <p:nvSpPr>
          <p:cNvPr id="93" name="页脚占位符 92"/>
          <p:cNvSpPr>
            <a:spLocks noGrp="1"/>
          </p:cNvSpPr>
          <p:nvPr>
            <p:ph type="ftr" sz="quarter" idx="11"/>
          </p:nvPr>
        </p:nvSpPr>
        <p:spPr/>
        <p:txBody>
          <a:bodyPr/>
          <a:lstStyle/>
          <a:p>
            <a:r>
              <a:rPr lang="zh-CN" altLang="en-US" smtClean="0"/>
              <a:t>计算机科学与技术学院</a:t>
            </a:r>
            <a:endParaRPr lang="en-US"/>
          </a:p>
        </p:txBody>
      </p:sp>
      <p:sp>
        <p:nvSpPr>
          <p:cNvPr id="9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5"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6"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7"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8"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9"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0"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1"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6"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7"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8"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9"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0"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1"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2"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3"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4"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5"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6"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7"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8"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9"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0"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1"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2"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3"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4"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5"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6"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7"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8"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9"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0"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1"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2"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3"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4"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5"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6"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7"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8"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9"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0"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1"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2"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3"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4"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5"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6"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7"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8"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9"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0"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1"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2" name="Freeform 3"/>
          <p:cNvSpPr/>
          <p:nvPr/>
        </p:nvSpPr>
        <p:spPr>
          <a:xfrm>
            <a:off x="596900" y="4095750"/>
            <a:ext cx="5867400" cy="762000"/>
          </a:xfrm>
          <a:custGeom>
            <a:avLst/>
            <a:gdLst>
              <a:gd name="connsiteX0" fmla="*/ 38100 w 3928871"/>
              <a:gd name="connsiteY0" fmla="*/ 38100 h 794004"/>
              <a:gd name="connsiteX1" fmla="*/ 38100 w 3928871"/>
              <a:gd name="connsiteY1" fmla="*/ 755904 h 794004"/>
              <a:gd name="connsiteX2" fmla="*/ 3890771 w 3928871"/>
              <a:gd name="connsiteY2" fmla="*/ 755904 h 794004"/>
              <a:gd name="connsiteX3" fmla="*/ 3890771 w 3928871"/>
              <a:gd name="connsiteY3" fmla="*/ 38100 h 794004"/>
              <a:gd name="connsiteX4" fmla="*/ 38100 w 3928871"/>
              <a:gd name="connsiteY4" fmla="*/ 38100 h 7940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28871" h="794004">
                <a:moveTo>
                  <a:pt x="38100" y="38100"/>
                </a:moveTo>
                <a:lnTo>
                  <a:pt x="38100" y="755904"/>
                </a:lnTo>
                <a:lnTo>
                  <a:pt x="3890771" y="755904"/>
                </a:lnTo>
                <a:lnTo>
                  <a:pt x="3890771"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53"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54"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sp>
        <p:nvSpPr>
          <p:cNvPr id="155" name="TextBox 154"/>
          <p:cNvSpPr txBox="1"/>
          <p:nvPr/>
        </p:nvSpPr>
        <p:spPr>
          <a:xfrm>
            <a:off x="3175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56"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57"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58"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59" name="TextBox 1"/>
          <p:cNvSpPr txBox="1"/>
          <p:nvPr/>
        </p:nvSpPr>
        <p:spPr>
          <a:xfrm>
            <a:off x="79883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60"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61"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62"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63"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64"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65"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66"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67"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68"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69"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70"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71"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72"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73"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74"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75"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76"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77"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78"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79"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80"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81"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3086100" y="457200"/>
            <a:ext cx="2051844" cy="546303"/>
          </a:xfrm>
          <a:prstGeom prst="rect">
            <a:avLst/>
          </a:prstGeom>
          <a:noFill/>
        </p:spPr>
        <p:txBody>
          <a:bodyPr wrap="none" lIns="0" tIns="0" rIns="0" rtlCol="0">
            <a:spAutoFit/>
          </a:bodyPr>
          <a:lstStyle/>
          <a:p>
            <a:pPr defTabSz="-635">
              <a:lnSpc>
                <a:spcPts val="3900"/>
              </a:lnSpc>
            </a:pPr>
            <a:r>
              <a:rPr lang="en-US" altLang="zh-CN" sz="40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其他选项</a:t>
            </a:r>
          </a:p>
        </p:txBody>
      </p:sp>
      <p:sp>
        <p:nvSpPr>
          <p:cNvPr id="3" name="TextBox 1"/>
          <p:cNvSpPr txBox="1"/>
          <p:nvPr/>
        </p:nvSpPr>
        <p:spPr>
          <a:xfrm>
            <a:off x="952501" y="1231900"/>
            <a:ext cx="7721600" cy="5560497"/>
          </a:xfrm>
          <a:prstGeom prst="rect">
            <a:avLst/>
          </a:prstGeom>
          <a:noFill/>
        </p:spPr>
        <p:txBody>
          <a:bodyPr wrap="square" lIns="0" tIns="0" rIns="0" rtlCol="0">
            <a:spAutoFit/>
          </a:bodyPr>
          <a:lstStyle/>
          <a:p>
            <a:pPr defTabSz="-635"/>
            <a:r>
              <a:rPr lang="en-US" altLang="zh-CN" sz="32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窗口扩大选项</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占  </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3</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字节，其中有一</a:t>
            </a:r>
          </a:p>
          <a:p>
            <a:pPr defTabSz="-635"/>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个字节表示移位值  </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S</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新的窗口值等于</a:t>
            </a:r>
            <a:endPar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endParaRPr>
          </a:p>
          <a:p>
            <a:pPr defTabSz="-635"/>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TCP</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首部中的窗口位数增大到</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(16</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S)</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a:t>
            </a:r>
          </a:p>
          <a:p>
            <a:pPr defTabSz="-635"/>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相当于把窗口值向左移动</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S</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位后获得实</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际的窗口大小</a:t>
            </a:r>
            <a:r>
              <a:rPr lang="zh-CN" altLang="en-US" sz="3200" dirty="0" smtClean="0">
                <a:latin typeface="Times New Roman" panose="02020603050405020304" pitchFamily="18" charset="0"/>
                <a:ea typeface="黑体" panose="02010609060101010101" pitchFamily="2" charset="-122"/>
                <a:cs typeface="Times New Roman" panose="02020603050405020304" pitchFamily="18" charset="0"/>
              </a:rPr>
              <a:t>。</a:t>
            </a:r>
            <a:endPar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endParaRPr>
          </a:p>
          <a:p>
            <a:pPr defTabSz="-635"/>
            <a:r>
              <a:rPr lang="en-US" altLang="zh-CN" sz="3200" dirty="0" err="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时间戳选项</a:t>
            </a:r>
            <a:r>
              <a:rPr lang="en-US" altLang="zh-CN" sz="32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占</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10</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字节，其中最主要</a:t>
            </a:r>
            <a:endPar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endParaRPr>
          </a:p>
          <a:p>
            <a:pPr defTabSz="-635"/>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的字段时间戳值字段（</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4</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字节）和时间戳</a:t>
            </a:r>
            <a:endPar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endParaRPr>
          </a:p>
          <a:p>
            <a:pPr defTabSz="-635"/>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回送回答字段（</a:t>
            </a:r>
            <a:r>
              <a:rPr lang="en-US" altLang="zh-CN" sz="3200" b="1" dirty="0" smtClean="0">
                <a:latin typeface="Times New Roman" panose="02020603050405020304" pitchFamily="18" charset="0"/>
                <a:ea typeface="黑体" panose="02010609060101010101" pitchFamily="2" charset="-122"/>
                <a:cs typeface="Comic Sans MS" panose="030F0702030302020204" pitchFamily="66" charset="0"/>
              </a:rPr>
              <a:t>4</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字节</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a:t>
            </a:r>
          </a:p>
          <a:p>
            <a:r>
              <a:rPr lang="en-US" altLang="zh-CN" sz="3200" dirty="0" err="1"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选择确认选项</a:t>
            </a:r>
            <a:r>
              <a:rPr lang="en-US" altLang="zh-CN" sz="32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在后面的章节介绍</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a:t>
            </a:r>
          </a:p>
          <a:p>
            <a:pPr defTabSz="-635">
              <a:lnSpc>
                <a:spcPts val="38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defTabSz="-635">
              <a:lnSpc>
                <a:spcPts val="38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B6F15528-21DE-4FAA-801E-634DDDAF4B2B}" type="slidenum">
              <a:rPr lang="en-US" smtClean="0"/>
              <a:t>38</a:t>
            </a:fld>
            <a:endParaRPr lang="en-US"/>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31837" y="523748"/>
            <a:ext cx="7688313" cy="25400"/>
          </a:xfrm>
          <a:custGeom>
            <a:avLst/>
            <a:gdLst>
              <a:gd name="connsiteX0" fmla="*/ 6350 w 7688313"/>
              <a:gd name="connsiteY0" fmla="*/ 6350 h 25400"/>
              <a:gd name="connsiteX1" fmla="*/ 7681963 w 7688313"/>
              <a:gd name="connsiteY1" fmla="*/ 6350 h 25400"/>
            </a:gdLst>
            <a:ahLst/>
            <a:cxnLst>
              <a:cxn ang="0">
                <a:pos x="connsiteX0" y="connsiteY0"/>
              </a:cxn>
              <a:cxn ang="1">
                <a:pos x="connsiteX1" y="connsiteY1"/>
              </a:cxn>
            </a:cxnLst>
            <a:rect l="l" t="t" r="r" b="b"/>
            <a:pathLst>
              <a:path w="7688313" h="25400">
                <a:moveTo>
                  <a:pt x="6350" y="6350"/>
                </a:moveTo>
                <a:lnTo>
                  <a:pt x="7681963"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631837"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11113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35116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592719"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83198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207049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3097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2551316"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79058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03061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327064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351143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37514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398921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422924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4469270"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471006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4950092"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518936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542939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5670944"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590867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614871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6387973"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662801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0" name="Freeform 3"/>
          <p:cNvSpPr/>
          <p:nvPr/>
        </p:nvSpPr>
        <p:spPr>
          <a:xfrm>
            <a:off x="6869570"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1" name="Freeform 3"/>
          <p:cNvSpPr/>
          <p:nvPr/>
        </p:nvSpPr>
        <p:spPr>
          <a:xfrm>
            <a:off x="7108825"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4" name="Freeform 3"/>
          <p:cNvSpPr/>
          <p:nvPr/>
        </p:nvSpPr>
        <p:spPr>
          <a:xfrm>
            <a:off x="7348867"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5" name="Freeform 3"/>
          <p:cNvSpPr/>
          <p:nvPr/>
        </p:nvSpPr>
        <p:spPr>
          <a:xfrm>
            <a:off x="7588123"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6" name="Freeform 3"/>
          <p:cNvSpPr/>
          <p:nvPr/>
        </p:nvSpPr>
        <p:spPr>
          <a:xfrm>
            <a:off x="7828166"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8" name="Freeform 3"/>
          <p:cNvSpPr/>
          <p:nvPr/>
        </p:nvSpPr>
        <p:spPr>
          <a:xfrm>
            <a:off x="8067421" y="225043"/>
            <a:ext cx="25400" cy="311404"/>
          </a:xfrm>
          <a:custGeom>
            <a:avLst/>
            <a:gdLst>
              <a:gd name="connsiteX0" fmla="*/ 6350 w 25400"/>
              <a:gd name="connsiteY0" fmla="*/ 6350 h 311404"/>
              <a:gd name="connsiteX1" fmla="*/ 6350 w 25400"/>
              <a:gd name="connsiteY1" fmla="*/ 305054 h 311404"/>
            </a:gdLst>
            <a:ahLst/>
            <a:cxnLst>
              <a:cxn ang="0">
                <a:pos x="connsiteX0" y="connsiteY0"/>
              </a:cxn>
              <a:cxn ang="1">
                <a:pos x="connsiteX1" y="connsiteY1"/>
              </a:cxn>
            </a:cxnLst>
            <a:rect l="l" t="t" r="r" b="b"/>
            <a:pathLst>
              <a:path w="25400" h="311404">
                <a:moveTo>
                  <a:pt x="6350" y="6350"/>
                </a:moveTo>
                <a:lnTo>
                  <a:pt x="6350" y="30505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29" name="Freeform 3"/>
          <p:cNvSpPr/>
          <p:nvPr/>
        </p:nvSpPr>
        <p:spPr>
          <a:xfrm>
            <a:off x="8307451" y="324866"/>
            <a:ext cx="25400" cy="211582"/>
          </a:xfrm>
          <a:custGeom>
            <a:avLst/>
            <a:gdLst>
              <a:gd name="connsiteX0" fmla="*/ 6350 w 25400"/>
              <a:gd name="connsiteY0" fmla="*/ 6350 h 211582"/>
              <a:gd name="connsiteX1" fmla="*/ 6350 w 25400"/>
              <a:gd name="connsiteY1" fmla="*/ 205232 h 211582"/>
            </a:gdLst>
            <a:ahLst/>
            <a:cxnLst>
              <a:cxn ang="0">
                <a:pos x="connsiteX0" y="connsiteY0"/>
              </a:cxn>
              <a:cxn ang="1">
                <a:pos x="connsiteX1" y="connsiteY1"/>
              </a:cxn>
            </a:cxnLst>
            <a:rect l="l" t="t" r="r" b="b"/>
            <a:pathLst>
              <a:path w="25400" h="211582">
                <a:moveTo>
                  <a:pt x="6350" y="6350"/>
                </a:moveTo>
                <a:lnTo>
                  <a:pt x="6350" y="205232"/>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0" name="Freeform 3"/>
          <p:cNvSpPr/>
          <p:nvPr/>
        </p:nvSpPr>
        <p:spPr>
          <a:xfrm>
            <a:off x="797445"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1" name="Freeform 3"/>
          <p:cNvSpPr/>
          <p:nvPr/>
        </p:nvSpPr>
        <p:spPr>
          <a:xfrm>
            <a:off x="2716161"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2" name="Freeform 3"/>
          <p:cNvSpPr/>
          <p:nvPr/>
        </p:nvSpPr>
        <p:spPr>
          <a:xfrm>
            <a:off x="4635640"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3" name="Freeform 3"/>
          <p:cNvSpPr/>
          <p:nvPr/>
        </p:nvSpPr>
        <p:spPr>
          <a:xfrm>
            <a:off x="6555117" y="131572"/>
            <a:ext cx="1600200" cy="300228"/>
          </a:xfrm>
          <a:custGeom>
            <a:avLst/>
            <a:gdLst>
              <a:gd name="connsiteX0" fmla="*/ 0 w 1600200"/>
              <a:gd name="connsiteY0" fmla="*/ 0 h 300228"/>
              <a:gd name="connsiteX1" fmla="*/ 0 w 1600200"/>
              <a:gd name="connsiteY1" fmla="*/ 300228 h 300228"/>
              <a:gd name="connsiteX2" fmla="*/ 1600200 w 1600200"/>
              <a:gd name="connsiteY2" fmla="*/ 300228 h 300228"/>
              <a:gd name="connsiteX3" fmla="*/ 1600200 w 1600200"/>
              <a:gd name="connsiteY3" fmla="*/ 0 h 300228"/>
              <a:gd name="connsiteX4" fmla="*/ 0 w 1600200"/>
              <a:gd name="connsiteY4" fmla="*/ 0 h 3002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00200" h="300228">
                <a:moveTo>
                  <a:pt x="0" y="0"/>
                </a:moveTo>
                <a:lnTo>
                  <a:pt x="0" y="300228"/>
                </a:lnTo>
                <a:lnTo>
                  <a:pt x="1600200" y="300228"/>
                </a:lnTo>
                <a:lnTo>
                  <a:pt x="1600200"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4" name="Freeform 3"/>
          <p:cNvSpPr/>
          <p:nvPr/>
        </p:nvSpPr>
        <p:spPr>
          <a:xfrm>
            <a:off x="-12560" y="2290318"/>
            <a:ext cx="690372" cy="638556"/>
          </a:xfrm>
          <a:custGeom>
            <a:avLst/>
            <a:gdLst>
              <a:gd name="connsiteX0" fmla="*/ 0 w 690372"/>
              <a:gd name="connsiteY0" fmla="*/ 0 h 638556"/>
              <a:gd name="connsiteX1" fmla="*/ 0 w 690372"/>
              <a:gd name="connsiteY1" fmla="*/ 638556 h 638556"/>
              <a:gd name="connsiteX2" fmla="*/ 690371 w 690372"/>
              <a:gd name="connsiteY2" fmla="*/ 638556 h 638556"/>
              <a:gd name="connsiteX3" fmla="*/ 690371 w 690372"/>
              <a:gd name="connsiteY3" fmla="*/ 0 h 638556"/>
              <a:gd name="connsiteX4" fmla="*/ 0 w 690372"/>
              <a:gd name="connsiteY4" fmla="*/ 0 h 6385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372" h="638556">
                <a:moveTo>
                  <a:pt x="0" y="0"/>
                </a:moveTo>
                <a:lnTo>
                  <a:pt x="0" y="638556"/>
                </a:lnTo>
                <a:lnTo>
                  <a:pt x="690371" y="638556"/>
                </a:lnTo>
                <a:lnTo>
                  <a:pt x="690371"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5" name="Freeform 3"/>
          <p:cNvSpPr/>
          <p:nvPr/>
        </p:nvSpPr>
        <p:spPr>
          <a:xfrm>
            <a:off x="8375523" y="1758441"/>
            <a:ext cx="689609" cy="1187958"/>
          </a:xfrm>
          <a:custGeom>
            <a:avLst/>
            <a:gdLst>
              <a:gd name="connsiteX0" fmla="*/ 0 w 689609"/>
              <a:gd name="connsiteY0" fmla="*/ 0 h 1187958"/>
              <a:gd name="connsiteX1" fmla="*/ 0 w 689609"/>
              <a:gd name="connsiteY1" fmla="*/ 1187958 h 1187958"/>
              <a:gd name="connsiteX2" fmla="*/ 689609 w 689609"/>
              <a:gd name="connsiteY2" fmla="*/ 1187958 h 1187958"/>
              <a:gd name="connsiteX3" fmla="*/ 689609 w 689609"/>
              <a:gd name="connsiteY3" fmla="*/ 0 h 1187958"/>
              <a:gd name="connsiteX4" fmla="*/ 0 w 689609"/>
              <a:gd name="connsiteY4" fmla="*/ 0 h 118795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9609" h="1187958">
                <a:moveTo>
                  <a:pt x="0" y="0"/>
                </a:moveTo>
                <a:lnTo>
                  <a:pt x="0" y="1187958"/>
                </a:lnTo>
                <a:lnTo>
                  <a:pt x="689609" y="1187958"/>
                </a:lnTo>
                <a:lnTo>
                  <a:pt x="68960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6" name="Freeform 3"/>
          <p:cNvSpPr/>
          <p:nvPr/>
        </p:nvSpPr>
        <p:spPr>
          <a:xfrm>
            <a:off x="641235" y="687070"/>
            <a:ext cx="7687055" cy="4133850"/>
          </a:xfrm>
          <a:custGeom>
            <a:avLst/>
            <a:gdLst>
              <a:gd name="connsiteX0" fmla="*/ 0 w 7687055"/>
              <a:gd name="connsiteY0" fmla="*/ 0 h 4133850"/>
              <a:gd name="connsiteX1" fmla="*/ 0 w 7687055"/>
              <a:gd name="connsiteY1" fmla="*/ 4133850 h 4133850"/>
              <a:gd name="connsiteX2" fmla="*/ 7687055 w 7687055"/>
              <a:gd name="connsiteY2" fmla="*/ 4133850 h 4133850"/>
              <a:gd name="connsiteX3" fmla="*/ 7687055 w 7687055"/>
              <a:gd name="connsiteY3" fmla="*/ 0 h 4133850"/>
              <a:gd name="connsiteX4" fmla="*/ 0 w 7687055"/>
              <a:gd name="connsiteY4" fmla="*/ 0 h 41338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87055" h="4133850">
                <a:moveTo>
                  <a:pt x="0" y="0"/>
                </a:moveTo>
                <a:lnTo>
                  <a:pt x="0" y="4133850"/>
                </a:lnTo>
                <a:lnTo>
                  <a:pt x="7687055" y="4133850"/>
                </a:lnTo>
                <a:lnTo>
                  <a:pt x="7687055"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7" name="Freeform 3"/>
          <p:cNvSpPr/>
          <p:nvPr/>
        </p:nvSpPr>
        <p:spPr>
          <a:xfrm>
            <a:off x="628535" y="674370"/>
            <a:ext cx="7712455" cy="4159250"/>
          </a:xfrm>
          <a:custGeom>
            <a:avLst/>
            <a:gdLst>
              <a:gd name="connsiteX0" fmla="*/ 12700 w 7712455"/>
              <a:gd name="connsiteY0" fmla="*/ 12700 h 4159250"/>
              <a:gd name="connsiteX1" fmla="*/ 12700 w 7712455"/>
              <a:gd name="connsiteY1" fmla="*/ 4146550 h 4159250"/>
              <a:gd name="connsiteX2" fmla="*/ 7699755 w 7712455"/>
              <a:gd name="connsiteY2" fmla="*/ 4146550 h 4159250"/>
              <a:gd name="connsiteX3" fmla="*/ 7699755 w 7712455"/>
              <a:gd name="connsiteY3" fmla="*/ 12700 h 4159250"/>
              <a:gd name="connsiteX4" fmla="*/ 12700 w 7712455"/>
              <a:gd name="connsiteY4" fmla="*/ 12700 h 4159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712455" h="4159250">
                <a:moveTo>
                  <a:pt x="12700" y="12700"/>
                </a:moveTo>
                <a:lnTo>
                  <a:pt x="12700" y="4146550"/>
                </a:lnTo>
                <a:lnTo>
                  <a:pt x="7699755" y="4146550"/>
                </a:lnTo>
                <a:lnTo>
                  <a:pt x="7699755"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38" name="Freeform 3"/>
          <p:cNvSpPr/>
          <p:nvPr/>
        </p:nvSpPr>
        <p:spPr>
          <a:xfrm>
            <a:off x="627265" y="1384046"/>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39" name="Freeform 3"/>
          <p:cNvSpPr/>
          <p:nvPr/>
        </p:nvSpPr>
        <p:spPr>
          <a:xfrm>
            <a:off x="641743" y="2078990"/>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0" name="Freeform 3"/>
          <p:cNvSpPr/>
          <p:nvPr/>
        </p:nvSpPr>
        <p:spPr>
          <a:xfrm>
            <a:off x="627265" y="2773172"/>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1" name="Freeform 3"/>
          <p:cNvSpPr/>
          <p:nvPr/>
        </p:nvSpPr>
        <p:spPr>
          <a:xfrm>
            <a:off x="627265" y="3465068"/>
            <a:ext cx="7711935" cy="25400"/>
          </a:xfrm>
          <a:custGeom>
            <a:avLst/>
            <a:gdLst>
              <a:gd name="connsiteX0" fmla="*/ 6350 w 7711935"/>
              <a:gd name="connsiteY0" fmla="*/ 6350 h 25400"/>
              <a:gd name="connsiteX1" fmla="*/ 7705585 w 7711935"/>
              <a:gd name="connsiteY1" fmla="*/ 6350 h 25400"/>
            </a:gdLst>
            <a:ahLst/>
            <a:cxnLst>
              <a:cxn ang="0">
                <a:pos x="connsiteX0" y="connsiteY0"/>
              </a:cxn>
              <a:cxn ang="1">
                <a:pos x="connsiteX1" y="connsiteY1"/>
              </a:cxn>
            </a:cxnLst>
            <a:rect l="l" t="t" r="r" b="b"/>
            <a:pathLst>
              <a:path w="7711935" h="25400">
                <a:moveTo>
                  <a:pt x="6350" y="6350"/>
                </a:moveTo>
                <a:lnTo>
                  <a:pt x="7705585"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2" name="Freeform 3"/>
          <p:cNvSpPr/>
          <p:nvPr/>
        </p:nvSpPr>
        <p:spPr>
          <a:xfrm>
            <a:off x="641743" y="4160774"/>
            <a:ext cx="7697457" cy="25400"/>
          </a:xfrm>
          <a:custGeom>
            <a:avLst/>
            <a:gdLst>
              <a:gd name="connsiteX0" fmla="*/ 6350 w 7697457"/>
              <a:gd name="connsiteY0" fmla="*/ 6350 h 25400"/>
              <a:gd name="connsiteX1" fmla="*/ 7691107 w 7697457"/>
              <a:gd name="connsiteY1" fmla="*/ 6350 h 25400"/>
            </a:gdLst>
            <a:ahLst/>
            <a:cxnLst>
              <a:cxn ang="0">
                <a:pos x="connsiteX0" y="connsiteY0"/>
              </a:cxn>
              <a:cxn ang="1">
                <a:pos x="connsiteX1" y="connsiteY1"/>
              </a:cxn>
            </a:cxnLst>
            <a:rect l="l" t="t" r="r" b="b"/>
            <a:pathLst>
              <a:path w="7697457" h="25400">
                <a:moveTo>
                  <a:pt x="6350" y="6350"/>
                </a:moveTo>
                <a:lnTo>
                  <a:pt x="7691107"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3" name="Freeform 3"/>
          <p:cNvSpPr/>
          <p:nvPr/>
        </p:nvSpPr>
        <p:spPr>
          <a:xfrm>
            <a:off x="4479938" y="688340"/>
            <a:ext cx="25400" cy="722883"/>
          </a:xfrm>
          <a:custGeom>
            <a:avLst/>
            <a:gdLst>
              <a:gd name="connsiteX0" fmla="*/ 6350 w 25400"/>
              <a:gd name="connsiteY0" fmla="*/ 6350 h 722883"/>
              <a:gd name="connsiteX1" fmla="*/ 6350 w 25400"/>
              <a:gd name="connsiteY1" fmla="*/ 716533 h 722883"/>
            </a:gdLst>
            <a:ahLst/>
            <a:cxnLst>
              <a:cxn ang="0">
                <a:pos x="connsiteX0" y="connsiteY0"/>
              </a:cxn>
              <a:cxn ang="1">
                <a:pos x="connsiteX1" y="connsiteY1"/>
              </a:cxn>
            </a:cxnLst>
            <a:rect l="l" t="t" r="r" b="b"/>
            <a:pathLst>
              <a:path w="25400" h="722883">
                <a:moveTo>
                  <a:pt x="6350" y="6350"/>
                </a:moveTo>
                <a:lnTo>
                  <a:pt x="6350" y="71653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4" name="Freeform 3"/>
          <p:cNvSpPr/>
          <p:nvPr/>
        </p:nvSpPr>
        <p:spPr>
          <a:xfrm>
            <a:off x="4486034" y="2782316"/>
            <a:ext cx="25400" cy="1382775"/>
          </a:xfrm>
          <a:custGeom>
            <a:avLst/>
            <a:gdLst>
              <a:gd name="connsiteX0" fmla="*/ 6350 w 25400"/>
              <a:gd name="connsiteY0" fmla="*/ 6350 h 1382775"/>
              <a:gd name="connsiteX1" fmla="*/ 6350 w 25400"/>
              <a:gd name="connsiteY1" fmla="*/ 1376425 h 1382775"/>
            </a:gdLst>
            <a:ahLst/>
            <a:cxnLst>
              <a:cxn ang="0">
                <a:pos x="connsiteX0" y="connsiteY0"/>
              </a:cxn>
              <a:cxn ang="1">
                <a:pos x="connsiteX1" y="connsiteY1"/>
              </a:cxn>
            </a:cxnLst>
            <a:rect l="l" t="t" r="r" b="b"/>
            <a:pathLst>
              <a:path w="25400" h="1382775">
                <a:moveTo>
                  <a:pt x="6350" y="6350"/>
                </a:moveTo>
                <a:lnTo>
                  <a:pt x="6350" y="13764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5" name="Freeform 3"/>
          <p:cNvSpPr/>
          <p:nvPr/>
        </p:nvSpPr>
        <p:spPr>
          <a:xfrm>
            <a:off x="1592719"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6" name="Freeform 3"/>
          <p:cNvSpPr/>
          <p:nvPr/>
        </p:nvSpPr>
        <p:spPr>
          <a:xfrm>
            <a:off x="3519817" y="2774696"/>
            <a:ext cx="25400" cy="696975"/>
          </a:xfrm>
          <a:custGeom>
            <a:avLst/>
            <a:gdLst>
              <a:gd name="connsiteX0" fmla="*/ 6350 w 25400"/>
              <a:gd name="connsiteY0" fmla="*/ 6350 h 696975"/>
              <a:gd name="connsiteX1" fmla="*/ 6350 w 25400"/>
              <a:gd name="connsiteY1" fmla="*/ 690625 h 696975"/>
            </a:gdLst>
            <a:ahLst/>
            <a:cxnLst>
              <a:cxn ang="0">
                <a:pos x="connsiteX0" y="connsiteY0"/>
              </a:cxn>
              <a:cxn ang="1">
                <a:pos x="connsiteX1" y="connsiteY1"/>
              </a:cxn>
            </a:cxnLst>
            <a:rect l="l" t="t" r="r" b="b"/>
            <a:pathLst>
              <a:path w="25400" h="696975">
                <a:moveTo>
                  <a:pt x="6350" y="6350"/>
                </a:moveTo>
                <a:lnTo>
                  <a:pt x="6350" y="69062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7" name="Freeform 3"/>
          <p:cNvSpPr/>
          <p:nvPr/>
        </p:nvSpPr>
        <p:spPr>
          <a:xfrm>
            <a:off x="3026042" y="2782316"/>
            <a:ext cx="25400" cy="705358"/>
          </a:xfrm>
          <a:custGeom>
            <a:avLst/>
            <a:gdLst>
              <a:gd name="connsiteX0" fmla="*/ 6350 w 25400"/>
              <a:gd name="connsiteY0" fmla="*/ 6350 h 705358"/>
              <a:gd name="connsiteX1" fmla="*/ 6350 w 25400"/>
              <a:gd name="connsiteY1" fmla="*/ 699007 h 705358"/>
            </a:gdLst>
            <a:ahLst/>
            <a:cxnLst>
              <a:cxn ang="0">
                <a:pos x="connsiteX0" y="connsiteY0"/>
              </a:cxn>
              <a:cxn ang="1">
                <a:pos x="connsiteX1" y="connsiteY1"/>
              </a:cxn>
            </a:cxnLst>
            <a:rect l="l" t="t" r="r" b="b"/>
            <a:pathLst>
              <a:path w="25400" h="705358">
                <a:moveTo>
                  <a:pt x="6350" y="6350"/>
                </a:moveTo>
                <a:lnTo>
                  <a:pt x="6350" y="69900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8" name="Freeform 3"/>
          <p:cNvSpPr/>
          <p:nvPr/>
        </p:nvSpPr>
        <p:spPr>
          <a:xfrm>
            <a:off x="3270643"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49" name="Freeform 3"/>
          <p:cNvSpPr/>
          <p:nvPr/>
        </p:nvSpPr>
        <p:spPr>
          <a:xfrm>
            <a:off x="4000640"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0" name="Freeform 3"/>
          <p:cNvSpPr/>
          <p:nvPr/>
        </p:nvSpPr>
        <p:spPr>
          <a:xfrm>
            <a:off x="3759086"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1" name="Freeform 3"/>
          <p:cNvSpPr/>
          <p:nvPr/>
        </p:nvSpPr>
        <p:spPr>
          <a:xfrm>
            <a:off x="4245242" y="2782316"/>
            <a:ext cx="25400" cy="693928"/>
          </a:xfrm>
          <a:custGeom>
            <a:avLst/>
            <a:gdLst>
              <a:gd name="connsiteX0" fmla="*/ 6350 w 25400"/>
              <a:gd name="connsiteY0" fmla="*/ 6350 h 693928"/>
              <a:gd name="connsiteX1" fmla="*/ 6350 w 25400"/>
              <a:gd name="connsiteY1" fmla="*/ 687578 h 693928"/>
            </a:gdLst>
            <a:ahLst/>
            <a:cxnLst>
              <a:cxn ang="0">
                <a:pos x="connsiteX0" y="connsiteY0"/>
              </a:cxn>
              <a:cxn ang="1">
                <a:pos x="connsiteX1" y="connsiteY1"/>
              </a:cxn>
            </a:cxnLst>
            <a:rect l="l" t="t" r="r" b="b"/>
            <a:pathLst>
              <a:path w="25400" h="693928">
                <a:moveTo>
                  <a:pt x="6350" y="6350"/>
                </a:moveTo>
                <a:lnTo>
                  <a:pt x="6350" y="687578"/>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2" name="Freeform 3"/>
          <p:cNvSpPr/>
          <p:nvPr/>
        </p:nvSpPr>
        <p:spPr>
          <a:xfrm>
            <a:off x="6386449" y="4178300"/>
            <a:ext cx="25400" cy="655065"/>
          </a:xfrm>
          <a:custGeom>
            <a:avLst/>
            <a:gdLst>
              <a:gd name="connsiteX0" fmla="*/ 9397 w 25400"/>
              <a:gd name="connsiteY0" fmla="*/ 6350 h 655065"/>
              <a:gd name="connsiteX1" fmla="*/ 6350 w 25400"/>
              <a:gd name="connsiteY1" fmla="*/ 648715 h 655065"/>
            </a:gdLst>
            <a:ahLst/>
            <a:cxnLst>
              <a:cxn ang="0">
                <a:pos x="connsiteX0" y="connsiteY0"/>
              </a:cxn>
              <a:cxn ang="1">
                <a:pos x="connsiteX1" y="connsiteY1"/>
              </a:cxn>
            </a:cxnLst>
            <a:rect l="l" t="t" r="r" b="b"/>
            <a:pathLst>
              <a:path w="25400" h="655065">
                <a:moveTo>
                  <a:pt x="9397" y="6350"/>
                </a:moveTo>
                <a:lnTo>
                  <a:pt x="6350" y="64871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3" name="Freeform 3"/>
          <p:cNvSpPr/>
          <p:nvPr/>
        </p:nvSpPr>
        <p:spPr>
          <a:xfrm>
            <a:off x="39763" y="695198"/>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4" name="Freeform 3"/>
          <p:cNvSpPr/>
          <p:nvPr/>
        </p:nvSpPr>
        <p:spPr>
          <a:xfrm>
            <a:off x="54241" y="4795520"/>
            <a:ext cx="543052" cy="25400"/>
          </a:xfrm>
          <a:custGeom>
            <a:avLst/>
            <a:gdLst>
              <a:gd name="connsiteX0" fmla="*/ 6350 w 543052"/>
              <a:gd name="connsiteY0" fmla="*/ 6350 h 25400"/>
              <a:gd name="connsiteX1" fmla="*/ 536702 w 543052"/>
              <a:gd name="connsiteY1" fmla="*/ 6350 h 25400"/>
            </a:gdLst>
            <a:ahLst/>
            <a:cxnLst>
              <a:cxn ang="0">
                <a:pos x="connsiteX0" y="connsiteY0"/>
              </a:cxn>
              <a:cxn ang="1">
                <a:pos x="connsiteX1" y="connsiteY1"/>
              </a:cxn>
            </a:cxnLst>
            <a:rect l="l" t="t" r="r" b="b"/>
            <a:pathLst>
              <a:path w="543052" h="25400">
                <a:moveTo>
                  <a:pt x="6350" y="6350"/>
                </a:moveTo>
                <a:lnTo>
                  <a:pt x="536702"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55" name="Freeform 3"/>
          <p:cNvSpPr/>
          <p:nvPr/>
        </p:nvSpPr>
        <p:spPr>
          <a:xfrm>
            <a:off x="6350127" y="4093971"/>
            <a:ext cx="2001774" cy="794004"/>
          </a:xfrm>
          <a:custGeom>
            <a:avLst/>
            <a:gdLst>
              <a:gd name="connsiteX0" fmla="*/ 38100 w 2001774"/>
              <a:gd name="connsiteY0" fmla="*/ 38100 h 794004"/>
              <a:gd name="connsiteX1" fmla="*/ 38100 w 2001774"/>
              <a:gd name="connsiteY1" fmla="*/ 755904 h 794004"/>
              <a:gd name="connsiteX2" fmla="*/ 1963674 w 2001774"/>
              <a:gd name="connsiteY2" fmla="*/ 755904 h 794004"/>
              <a:gd name="connsiteX3" fmla="*/ 1963674 w 2001774"/>
              <a:gd name="connsiteY3" fmla="*/ 38100 h 794004"/>
              <a:gd name="connsiteX4" fmla="*/ 38100 w 2001774"/>
              <a:gd name="connsiteY4" fmla="*/ 38100 h 79400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001774" h="794004">
                <a:moveTo>
                  <a:pt x="38100" y="38100"/>
                </a:moveTo>
                <a:lnTo>
                  <a:pt x="38100" y="755904"/>
                </a:lnTo>
                <a:lnTo>
                  <a:pt x="1963674" y="755904"/>
                </a:lnTo>
                <a:lnTo>
                  <a:pt x="1963674" y="38100"/>
                </a:lnTo>
                <a:lnTo>
                  <a:pt x="38100" y="38100"/>
                </a:lnTo>
              </a:path>
            </a:pathLst>
          </a:custGeom>
          <a:solidFill>
            <a:srgbClr val="000000">
              <a:alpha val="0"/>
            </a:srgbClr>
          </a:solidFill>
          <a:ln w="76200">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056" name="Picture 3"/>
          <p:cNvPicPr>
            <a:picLocks noChangeAspect="1" noChangeArrowheads="1"/>
          </p:cNvPicPr>
          <p:nvPr/>
        </p:nvPicPr>
        <p:blipFill>
          <a:blip r:embed="rId4" cstate="print"/>
          <a:srcRect/>
          <a:stretch>
            <a:fillRect/>
          </a:stretch>
        </p:blipFill>
        <p:spPr bwMode="auto">
          <a:xfrm>
            <a:off x="266700" y="673100"/>
            <a:ext cx="114300" cy="4152900"/>
          </a:xfrm>
          <a:prstGeom prst="rect">
            <a:avLst/>
          </a:prstGeom>
          <a:noFill/>
        </p:spPr>
      </p:pic>
      <p:pic>
        <p:nvPicPr>
          <p:cNvPr id="1057" name="Picture 3"/>
          <p:cNvPicPr>
            <a:picLocks noChangeAspect="1" noChangeArrowheads="1"/>
          </p:cNvPicPr>
          <p:nvPr/>
        </p:nvPicPr>
        <p:blipFill>
          <a:blip r:embed="rId5" cstate="print"/>
          <a:srcRect/>
          <a:stretch>
            <a:fillRect/>
          </a:stretch>
        </p:blipFill>
        <p:spPr bwMode="auto">
          <a:xfrm>
            <a:off x="8420100" y="647700"/>
            <a:ext cx="698500" cy="3505200"/>
          </a:xfrm>
          <a:prstGeom prst="rect">
            <a:avLst/>
          </a:prstGeom>
          <a:noFill/>
        </p:spPr>
      </p:pic>
      <p:sp>
        <p:nvSpPr>
          <p:cNvPr id="2" name="TextBox 1"/>
          <p:cNvSpPr txBox="1"/>
          <p:nvPr/>
        </p:nvSpPr>
        <p:spPr>
          <a:xfrm>
            <a:off x="330200" y="25400"/>
            <a:ext cx="448841" cy="315471"/>
          </a:xfrm>
          <a:prstGeom prst="rect">
            <a:avLst/>
          </a:prstGeom>
          <a:noFill/>
        </p:spPr>
        <p:txBody>
          <a:bodyPr wrap="none" lIns="0" tIns="0" rIns="0" rtlCol="0">
            <a:spAutoFit/>
          </a:bodyPr>
          <a:lstStyle/>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位</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058" name="TextBox 1"/>
          <p:cNvSpPr txBox="1"/>
          <p:nvPr/>
        </p:nvSpPr>
        <p:spPr>
          <a:xfrm>
            <a:off x="2540000" y="63500"/>
            <a:ext cx="12824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59" name="TextBox 1"/>
          <p:cNvSpPr txBox="1"/>
          <p:nvPr/>
        </p:nvSpPr>
        <p:spPr>
          <a:xfrm>
            <a:off x="43561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060" name="TextBox 1"/>
          <p:cNvSpPr txBox="1"/>
          <p:nvPr/>
        </p:nvSpPr>
        <p:spPr>
          <a:xfrm>
            <a:off x="63119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1061" name="TextBox 1"/>
          <p:cNvSpPr txBox="1"/>
          <p:nvPr/>
        </p:nvSpPr>
        <p:spPr>
          <a:xfrm>
            <a:off x="8001000" y="63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31</a:t>
            </a:r>
          </a:p>
        </p:txBody>
      </p:sp>
      <p:sp>
        <p:nvSpPr>
          <p:cNvPr id="1062" name="TextBox 1"/>
          <p:cNvSpPr txBox="1"/>
          <p:nvPr/>
        </p:nvSpPr>
        <p:spPr>
          <a:xfrm>
            <a:off x="76200" y="2362200"/>
            <a:ext cx="471283"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1063" name="TextBox 1"/>
          <p:cNvSpPr txBox="1"/>
          <p:nvPr/>
        </p:nvSpPr>
        <p:spPr>
          <a:xfrm>
            <a:off x="76200" y="26162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4" name="TextBox 1"/>
          <p:cNvSpPr txBox="1"/>
          <p:nvPr/>
        </p:nvSpPr>
        <p:spPr>
          <a:xfrm>
            <a:off x="8572500" y="1841500"/>
            <a:ext cx="256480" cy="279307"/>
          </a:xfrm>
          <a:prstGeom prst="rect">
            <a:avLst/>
          </a:prstGeom>
          <a:noFill/>
        </p:spPr>
        <p:txBody>
          <a:bodyPr wrap="none" lIns="0" tIns="0" rIns="0" rtlCol="0">
            <a:spAutoFit/>
          </a:bodyPr>
          <a:lstStyle/>
          <a:p>
            <a:pPr defTabSz="-635">
              <a:lnSpc>
                <a:spcPts val="1800"/>
              </a:lnSpc>
            </a:pPr>
            <a:r>
              <a:rPr lang="en-US" altLang="zh-CN" sz="20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1065" name="TextBox 1"/>
          <p:cNvSpPr txBox="1"/>
          <p:nvPr/>
        </p:nvSpPr>
        <p:spPr>
          <a:xfrm>
            <a:off x="8458200" y="2095500"/>
            <a:ext cx="512961" cy="559127"/>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字节</a:t>
            </a:r>
          </a:p>
          <a:p>
            <a:pPr defTabSz="-635">
              <a:lnSpc>
                <a:spcPts val="21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固定</a:t>
            </a:r>
          </a:p>
        </p:txBody>
      </p:sp>
      <p:sp>
        <p:nvSpPr>
          <p:cNvPr id="1066" name="TextBox 1"/>
          <p:cNvSpPr txBox="1"/>
          <p:nvPr/>
        </p:nvSpPr>
        <p:spPr>
          <a:xfrm>
            <a:off x="8458200" y="26416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p>
        </p:txBody>
      </p:sp>
      <p:sp>
        <p:nvSpPr>
          <p:cNvPr id="1067" name="TextBox 1"/>
          <p:cNvSpPr txBox="1"/>
          <p:nvPr/>
        </p:nvSpPr>
        <p:spPr>
          <a:xfrm>
            <a:off x="5765800" y="889000"/>
            <a:ext cx="141064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目</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的</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68" name="TextBox 1"/>
          <p:cNvSpPr txBox="1"/>
          <p:nvPr/>
        </p:nvSpPr>
        <p:spPr>
          <a:xfrm>
            <a:off x="876300" y="2832100"/>
            <a:ext cx="512961" cy="597599"/>
          </a:xfrm>
          <a:prstGeom prst="rect">
            <a:avLst/>
          </a:prstGeom>
          <a:noFill/>
        </p:spPr>
        <p:txBody>
          <a:bodyPr wrap="none" lIns="0" tIns="0" rIns="0" rtlCol="0">
            <a:spAutoFit/>
          </a:bodyPr>
          <a:lstStyle/>
          <a:p>
            <a:pPr defTabSz="-635">
              <a:lnSpc>
                <a:spcPts val="19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首部</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2400"/>
              </a:lnSpc>
            </a:pPr>
            <a:r>
              <a:rPr lang="en-US" altLang="zh-CN" sz="2000" dirty="0" err="1" smtClean="0">
                <a:solidFill>
                  <a:srgbClr val="33339A"/>
                </a:solidFill>
                <a:latin typeface="黑体" panose="02010609060101010101" pitchFamily="2" charset="-122"/>
                <a:ea typeface="黑体" panose="02010609060101010101" pitchFamily="2" charset="-122"/>
                <a:cs typeface="黑体" panose="02010609060101010101" pitchFamily="2" charset="-122"/>
              </a:rPr>
              <a:t>长度</a:t>
            </a:r>
            <a:endPar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p:txBody>
      </p:sp>
      <p:sp>
        <p:nvSpPr>
          <p:cNvPr id="1069" name="TextBox 1"/>
          <p:cNvSpPr txBox="1"/>
          <p:nvPr/>
        </p:nvSpPr>
        <p:spPr>
          <a:xfrm>
            <a:off x="1955800" y="36830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检</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验</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和</a:t>
            </a:r>
          </a:p>
        </p:txBody>
      </p:sp>
      <p:sp>
        <p:nvSpPr>
          <p:cNvPr id="1070" name="TextBox 1"/>
          <p:cNvSpPr txBox="1"/>
          <p:nvPr/>
        </p:nvSpPr>
        <p:spPr>
          <a:xfrm>
            <a:off x="2159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选</a:t>
            </a:r>
          </a:p>
        </p:txBody>
      </p:sp>
      <p:sp>
        <p:nvSpPr>
          <p:cNvPr id="1071" name="TextBox 1"/>
          <p:cNvSpPr txBox="1"/>
          <p:nvPr/>
        </p:nvSpPr>
        <p:spPr>
          <a:xfrm>
            <a:off x="2692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项</a:t>
            </a:r>
          </a:p>
        </p:txBody>
      </p:sp>
      <p:sp>
        <p:nvSpPr>
          <p:cNvPr id="1072" name="TextBox 1"/>
          <p:cNvSpPr txBox="1"/>
          <p:nvPr/>
        </p:nvSpPr>
        <p:spPr>
          <a:xfrm>
            <a:off x="3225800" y="4318000"/>
            <a:ext cx="1923604"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（长</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度</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变）</a:t>
            </a:r>
          </a:p>
        </p:txBody>
      </p:sp>
      <p:sp>
        <p:nvSpPr>
          <p:cNvPr id="1073" name="TextBox 1"/>
          <p:cNvSpPr txBox="1"/>
          <p:nvPr/>
        </p:nvSpPr>
        <p:spPr>
          <a:xfrm>
            <a:off x="2070100" y="8890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源</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端</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4" name="TextBox 1"/>
          <p:cNvSpPr txBox="1"/>
          <p:nvPr/>
        </p:nvSpPr>
        <p:spPr>
          <a:xfrm>
            <a:off x="4127500" y="1574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序</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75" name="TextBox 1"/>
          <p:cNvSpPr txBox="1"/>
          <p:nvPr/>
        </p:nvSpPr>
        <p:spPr>
          <a:xfrm>
            <a:off x="5613400" y="36830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紧</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急</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指</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针</a:t>
            </a:r>
          </a:p>
        </p:txBody>
      </p:sp>
      <p:sp>
        <p:nvSpPr>
          <p:cNvPr id="1076" name="TextBox 1"/>
          <p:cNvSpPr txBox="1"/>
          <p:nvPr/>
        </p:nvSpPr>
        <p:spPr>
          <a:xfrm>
            <a:off x="6057900" y="29591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窗</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口</a:t>
            </a:r>
          </a:p>
        </p:txBody>
      </p:sp>
      <p:sp>
        <p:nvSpPr>
          <p:cNvPr id="1077" name="TextBox 1"/>
          <p:cNvSpPr txBox="1"/>
          <p:nvPr/>
        </p:nvSpPr>
        <p:spPr>
          <a:xfrm>
            <a:off x="38862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确</a:t>
            </a:r>
          </a:p>
        </p:txBody>
      </p:sp>
      <p:sp>
        <p:nvSpPr>
          <p:cNvPr id="1078" name="TextBox 1"/>
          <p:cNvSpPr txBox="1"/>
          <p:nvPr/>
        </p:nvSpPr>
        <p:spPr>
          <a:xfrm>
            <a:off x="44196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认</a:t>
            </a:r>
          </a:p>
        </p:txBody>
      </p:sp>
      <p:sp>
        <p:nvSpPr>
          <p:cNvPr id="1079" name="TextBox 1"/>
          <p:cNvSpPr txBox="1"/>
          <p:nvPr/>
        </p:nvSpPr>
        <p:spPr>
          <a:xfrm>
            <a:off x="4953000" y="22987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号</a:t>
            </a:r>
          </a:p>
        </p:txBody>
      </p:sp>
      <p:sp>
        <p:nvSpPr>
          <p:cNvPr id="1080" name="TextBox 1"/>
          <p:cNvSpPr txBox="1"/>
          <p:nvPr/>
        </p:nvSpPr>
        <p:spPr>
          <a:xfrm>
            <a:off x="1981200" y="29718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保</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留</a:t>
            </a:r>
          </a:p>
        </p:txBody>
      </p:sp>
      <p:sp>
        <p:nvSpPr>
          <p:cNvPr id="1081" name="TextBox 1"/>
          <p:cNvSpPr txBox="1"/>
          <p:nvPr/>
        </p:nvSpPr>
        <p:spPr>
          <a:xfrm>
            <a:off x="3086100" y="2844800"/>
            <a:ext cx="1428276" cy="584775"/>
          </a:xfrm>
          <a:prstGeom prst="rect">
            <a:avLst/>
          </a:prstGeom>
          <a:noFill/>
        </p:spPr>
        <p:txBody>
          <a:bodyPr wrap="none" lIns="0" tIns="0" rIns="0" rtlCol="0">
            <a:spAutoFit/>
          </a:bodyPr>
          <a:lstStyle/>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U</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F</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R</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S</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I</a:t>
            </a:r>
          </a:p>
          <a:p>
            <a:pPr defTabSz="-635">
              <a:lnSpc>
                <a:spcPts val="1400"/>
              </a:lnSpc>
            </a:pP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G</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K</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H</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T</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r>
              <a:rPr lang="en-US" altLang="zh-CN" sz="1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600" b="1"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N</a:t>
            </a:r>
          </a:p>
        </p:txBody>
      </p:sp>
      <p:sp>
        <p:nvSpPr>
          <p:cNvPr id="1082" name="TextBox 1"/>
          <p:cNvSpPr txBox="1"/>
          <p:nvPr/>
        </p:nvSpPr>
        <p:spPr>
          <a:xfrm>
            <a:off x="69850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填</a:t>
            </a:r>
          </a:p>
        </p:txBody>
      </p:sp>
      <p:sp>
        <p:nvSpPr>
          <p:cNvPr id="1083" name="TextBox 1"/>
          <p:cNvSpPr txBox="1"/>
          <p:nvPr/>
        </p:nvSpPr>
        <p:spPr>
          <a:xfrm>
            <a:off x="7518400" y="4318000"/>
            <a:ext cx="256480" cy="289823"/>
          </a:xfrm>
          <a:prstGeom prst="rect">
            <a:avLst/>
          </a:prstGeom>
          <a:noFill/>
        </p:spPr>
        <p:txBody>
          <a:bodyPr wrap="none" lIns="0" tIns="0" rIns="0" rtlCol="0">
            <a:spAutoFit/>
          </a:bodyPr>
          <a:lstStyle/>
          <a:p>
            <a:pPr defTabSz="-635">
              <a:lnSpc>
                <a:spcPts val="1900"/>
              </a:lnSpc>
            </a:pPr>
            <a:r>
              <a:rPr lang="en-US" altLang="zh-CN" sz="20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充</a:t>
            </a:r>
          </a:p>
        </p:txBody>
      </p:sp>
      <p:sp>
        <p:nvSpPr>
          <p:cNvPr id="1084" name="TextBox 1"/>
          <p:cNvSpPr txBox="1"/>
          <p:nvPr/>
        </p:nvSpPr>
        <p:spPr>
          <a:xfrm>
            <a:off x="520700" y="5080000"/>
            <a:ext cx="8079135" cy="815608"/>
          </a:xfrm>
          <a:prstGeom prst="rect">
            <a:avLst/>
          </a:prstGeom>
          <a:noFill/>
        </p:spPr>
        <p:txBody>
          <a:bodyPr wrap="none" lIns="0" tIns="0" rIns="0" rtlCol="0">
            <a:spAutoFit/>
          </a:bodyPr>
          <a:lstStyle/>
          <a:p>
            <a:pPr defTabSz="-635">
              <a:lnSpc>
                <a:spcPts val="27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填充字段</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这是为了使整个首部长度是</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字节</a:t>
            </a:r>
          </a:p>
          <a:p>
            <a:pPr defTabSz="-635">
              <a:lnSpc>
                <a:spcPts val="3300"/>
              </a:lnSpc>
            </a:pPr>
            <a:r>
              <a:rPr lang="en-US" altLang="zh-CN" sz="28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的整数倍。</a:t>
            </a:r>
          </a:p>
        </p:txBody>
      </p:sp>
      <p:sp>
        <p:nvSpPr>
          <p:cNvPr id="93" name="灯片编号占位符 92"/>
          <p:cNvSpPr>
            <a:spLocks noGrp="1"/>
          </p:cNvSpPr>
          <p:nvPr>
            <p:ph type="sldNum" sz="quarter" idx="12"/>
          </p:nvPr>
        </p:nvSpPr>
        <p:spPr/>
        <p:txBody>
          <a:bodyPr/>
          <a:lstStyle/>
          <a:p>
            <a:fld id="{B6F15528-21DE-4FAA-801E-634DDDAF4B2B}" type="slidenum">
              <a:rPr lang="en-US" smtClean="0"/>
              <a:t>39</a:t>
            </a:fld>
            <a:endParaRPr lang="en-US"/>
          </a:p>
        </p:txBody>
      </p:sp>
      <p:sp>
        <p:nvSpPr>
          <p:cNvPr id="94" name="页脚占位符 9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14"/>
          <p:cNvSpPr>
            <a:spLocks noChangeArrowheads="1"/>
          </p:cNvSpPr>
          <p:nvPr/>
        </p:nvSpPr>
        <p:spPr bwMode="auto">
          <a:xfrm>
            <a:off x="180472" y="1341879"/>
            <a:ext cx="1445362" cy="2524311"/>
          </a:xfrm>
          <a:prstGeom prst="rect">
            <a:avLst/>
          </a:prstGeom>
          <a:solidFill>
            <a:srgbClr val="FFFF99"/>
          </a:solidFill>
          <a:ln w="127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267" name="Rectangle 324"/>
          <p:cNvSpPr>
            <a:spLocks noChangeArrowheads="1"/>
          </p:cNvSpPr>
          <p:nvPr/>
        </p:nvSpPr>
        <p:spPr bwMode="auto">
          <a:xfrm>
            <a:off x="7408863" y="1341879"/>
            <a:ext cx="1448528" cy="2524311"/>
          </a:xfrm>
          <a:prstGeom prst="rect">
            <a:avLst/>
          </a:prstGeom>
          <a:solidFill>
            <a:srgbClr val="FFFF99"/>
          </a:solidFill>
          <a:ln w="12700">
            <a:solidFill>
              <a:srgbClr val="333399"/>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268" name="Rectangle 313"/>
          <p:cNvSpPr>
            <a:spLocks noChangeArrowheads="1"/>
          </p:cNvSpPr>
          <p:nvPr/>
        </p:nvSpPr>
        <p:spPr bwMode="auto">
          <a:xfrm>
            <a:off x="197887" y="2445377"/>
            <a:ext cx="8664253" cy="467289"/>
          </a:xfrm>
          <a:prstGeom prst="rect">
            <a:avLst/>
          </a:prstGeom>
          <a:solidFill>
            <a:srgbClr val="CCECFF">
              <a:alpha val="67842"/>
            </a:srgbClr>
          </a:solidFill>
          <a:ln w="12700">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269" name="Rectangle 2"/>
          <p:cNvSpPr>
            <a:spLocks noGrp="1" noChangeArrowheads="1"/>
          </p:cNvSpPr>
          <p:nvPr>
            <p:ph type="title"/>
          </p:nvPr>
        </p:nvSpPr>
        <p:spPr>
          <a:xfrm>
            <a:off x="1097082" y="191021"/>
            <a:ext cx="6837366" cy="928264"/>
          </a:xfrm>
        </p:spPr>
        <p:txBody>
          <a:bodyPr>
            <a:normAutofit fontScale="90000"/>
          </a:bodyPr>
          <a:lstStyle/>
          <a:p>
            <a:pPr algn="ctr" eaLnBrk="1" hangingPunct="1"/>
            <a:r>
              <a:rPr lang="zh-CN" altLang="en-US" sz="3200" dirty="0" smtClean="0">
                <a:ea typeface="黑体" panose="02010609060101010101" pitchFamily="2" charset="-122"/>
              </a:rPr>
              <a:t>传输层为相互通信的应用进程提供了逻辑通信 </a:t>
            </a:r>
          </a:p>
        </p:txBody>
      </p:sp>
      <p:sp>
        <p:nvSpPr>
          <p:cNvPr id="11270" name="Line 315"/>
          <p:cNvSpPr>
            <a:spLocks noChangeShapeType="1"/>
          </p:cNvSpPr>
          <p:nvPr/>
        </p:nvSpPr>
        <p:spPr bwMode="auto">
          <a:xfrm>
            <a:off x="1616336" y="5113347"/>
            <a:ext cx="5773530" cy="0"/>
          </a:xfrm>
          <a:prstGeom prst="line">
            <a:avLst/>
          </a:prstGeom>
          <a:noFill/>
          <a:ln w="571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271" name="Line 316"/>
          <p:cNvSpPr>
            <a:spLocks noChangeShapeType="1"/>
          </p:cNvSpPr>
          <p:nvPr/>
        </p:nvSpPr>
        <p:spPr bwMode="auto">
          <a:xfrm>
            <a:off x="180472" y="2918981"/>
            <a:ext cx="1443778"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2" name="Line 317"/>
          <p:cNvSpPr>
            <a:spLocks noChangeShapeType="1"/>
          </p:cNvSpPr>
          <p:nvPr/>
        </p:nvSpPr>
        <p:spPr bwMode="auto">
          <a:xfrm>
            <a:off x="180472" y="3395742"/>
            <a:ext cx="1443778"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3" name="Rectangle 318"/>
          <p:cNvSpPr>
            <a:spLocks noChangeArrowheads="1"/>
          </p:cNvSpPr>
          <p:nvPr/>
        </p:nvSpPr>
        <p:spPr bwMode="auto">
          <a:xfrm>
            <a:off x="186805" y="2000189"/>
            <a:ext cx="1435863" cy="445188"/>
          </a:xfrm>
          <a:prstGeom prst="rect">
            <a:avLst/>
          </a:prstGeom>
          <a:solidFill>
            <a:srgbClr val="99FF66"/>
          </a:solidFill>
          <a:ln w="1905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274" name="Rectangle 319"/>
          <p:cNvSpPr>
            <a:spLocks noChangeArrowheads="1"/>
          </p:cNvSpPr>
          <p:nvPr/>
        </p:nvSpPr>
        <p:spPr bwMode="auto">
          <a:xfrm>
            <a:off x="145645" y="1461858"/>
            <a:ext cx="324680" cy="2397733"/>
          </a:xfrm>
          <a:prstGeom prst="rect">
            <a:avLst/>
          </a:prstGeom>
          <a:noFill/>
          <a:ln w="12700">
            <a:noFill/>
            <a:miter lim="800000"/>
          </a:ln>
        </p:spPr>
        <p:txBody>
          <a:bodyPr wrap="none" lIns="90126" tIns="44272" rIns="90126" bIns="44272">
            <a:spAutoFit/>
          </a:bodyPr>
          <a:lstStyle/>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5</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4</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3</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2</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1</a:t>
            </a:r>
          </a:p>
        </p:txBody>
      </p:sp>
      <p:grpSp>
        <p:nvGrpSpPr>
          <p:cNvPr id="2" name="Group 320"/>
          <p:cNvGrpSpPr/>
          <p:nvPr/>
        </p:nvGrpSpPr>
        <p:grpSpPr bwMode="auto">
          <a:xfrm>
            <a:off x="2885975" y="2454849"/>
            <a:ext cx="1059087" cy="1411340"/>
            <a:chOff x="2017" y="1543"/>
            <a:chExt cx="619" cy="922"/>
          </a:xfrm>
        </p:grpSpPr>
        <p:sp>
          <p:nvSpPr>
            <p:cNvPr id="11352"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11353" name="Line 322"/>
            <p:cNvSpPr>
              <a:spLocks noChangeShapeType="1"/>
            </p:cNvSpPr>
            <p:nvPr/>
          </p:nvSpPr>
          <p:spPr bwMode="auto">
            <a:xfrm>
              <a:off x="2017" y="1845"/>
              <a:ext cx="619" cy="0"/>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1354" name="Line 323"/>
            <p:cNvSpPr>
              <a:spLocks noChangeShapeType="1"/>
            </p:cNvSpPr>
            <p:nvPr/>
          </p:nvSpPr>
          <p:spPr bwMode="auto">
            <a:xfrm>
              <a:off x="2017" y="2157"/>
              <a:ext cx="619" cy="0"/>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grpSp>
      <p:sp>
        <p:nvSpPr>
          <p:cNvPr id="11276" name="Line 325"/>
          <p:cNvSpPr>
            <a:spLocks noChangeShapeType="1"/>
          </p:cNvSpPr>
          <p:nvPr/>
        </p:nvSpPr>
        <p:spPr bwMode="auto">
          <a:xfrm>
            <a:off x="7408863" y="2918981"/>
            <a:ext cx="144694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7" name="Line 326"/>
          <p:cNvSpPr>
            <a:spLocks noChangeShapeType="1"/>
          </p:cNvSpPr>
          <p:nvPr/>
        </p:nvSpPr>
        <p:spPr bwMode="auto">
          <a:xfrm>
            <a:off x="7408863" y="3395742"/>
            <a:ext cx="1446945"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78" name="Rectangle 327"/>
          <p:cNvSpPr>
            <a:spLocks noChangeArrowheads="1"/>
          </p:cNvSpPr>
          <p:nvPr/>
        </p:nvSpPr>
        <p:spPr bwMode="auto">
          <a:xfrm>
            <a:off x="7413612" y="2000189"/>
            <a:ext cx="1443778" cy="445188"/>
          </a:xfrm>
          <a:prstGeom prst="rect">
            <a:avLst/>
          </a:prstGeom>
          <a:solidFill>
            <a:srgbClr val="99FF66"/>
          </a:solidFill>
          <a:ln w="1905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3" name="Group 328"/>
          <p:cNvGrpSpPr/>
          <p:nvPr/>
        </p:nvGrpSpPr>
        <p:grpSpPr bwMode="auto">
          <a:xfrm>
            <a:off x="5073805" y="2454849"/>
            <a:ext cx="1059087" cy="1411340"/>
            <a:chOff x="3295" y="1543"/>
            <a:chExt cx="619" cy="922"/>
          </a:xfrm>
        </p:grpSpPr>
        <p:sp>
          <p:nvSpPr>
            <p:cNvPr id="11349"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ln>
          </p:spPr>
          <p:txBody>
            <a:bodyPr wrap="none" anchor="ctr"/>
            <a:lstStyle/>
            <a:p>
              <a:endParaRPr lang="zh-CN" altLang="en-US" dirty="0">
                <a:ea typeface="黑体" panose="02010609060101010101" pitchFamily="2" charset="-122"/>
              </a:endParaRPr>
            </a:p>
          </p:txBody>
        </p:sp>
        <p:sp>
          <p:nvSpPr>
            <p:cNvPr id="11350" name="Line 330"/>
            <p:cNvSpPr>
              <a:spLocks noChangeShapeType="1"/>
            </p:cNvSpPr>
            <p:nvPr/>
          </p:nvSpPr>
          <p:spPr bwMode="auto">
            <a:xfrm>
              <a:off x="3295" y="1845"/>
              <a:ext cx="619" cy="0"/>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sp>
          <p:nvSpPr>
            <p:cNvPr id="11351" name="Line 331"/>
            <p:cNvSpPr>
              <a:spLocks noChangeShapeType="1"/>
            </p:cNvSpPr>
            <p:nvPr/>
          </p:nvSpPr>
          <p:spPr bwMode="auto">
            <a:xfrm>
              <a:off x="3295" y="2157"/>
              <a:ext cx="619" cy="0"/>
            </a:xfrm>
            <a:prstGeom prst="line">
              <a:avLst/>
            </a:prstGeom>
            <a:noFill/>
            <a:ln w="12700">
              <a:solidFill>
                <a:schemeClr val="tx1"/>
              </a:solidFill>
              <a:round/>
            </a:ln>
          </p:spPr>
          <p:txBody>
            <a:bodyPr wrap="none" anchor="ctr"/>
            <a:lstStyle/>
            <a:p>
              <a:endParaRPr lang="zh-CN" altLang="en-US" dirty="0">
                <a:ea typeface="黑体" panose="02010609060101010101" pitchFamily="2" charset="-122"/>
              </a:endParaRPr>
            </a:p>
          </p:txBody>
        </p:sp>
      </p:grpSp>
      <p:sp>
        <p:nvSpPr>
          <p:cNvPr id="11280" name="Rectangle 332"/>
          <p:cNvSpPr>
            <a:spLocks noChangeArrowheads="1"/>
          </p:cNvSpPr>
          <p:nvPr/>
        </p:nvSpPr>
        <p:spPr bwMode="auto">
          <a:xfrm>
            <a:off x="2491784" y="1657614"/>
            <a:ext cx="4078041" cy="397185"/>
          </a:xfrm>
          <a:prstGeom prst="rect">
            <a:avLst/>
          </a:prstGeom>
          <a:noFill/>
          <a:ln w="12700">
            <a:noFill/>
            <a:miter lim="800000"/>
          </a:ln>
        </p:spPr>
        <p:txBody>
          <a:bodyPr lIns="90126" tIns="44272" rIns="90126" bIns="44272">
            <a:spAutoFit/>
          </a:bodyPr>
          <a:lstStyle/>
          <a:p>
            <a:pPr defTabSz="758825" eaLnBrk="0" hangingPunct="0"/>
            <a:r>
              <a:rPr kumimoji="1" lang="zh-CN" altLang="en-US" sz="2000" dirty="0" smtClean="0">
                <a:solidFill>
                  <a:srgbClr val="333399"/>
                </a:solidFill>
                <a:latin typeface="Arial" panose="020B0604020202020204" pitchFamily="34" charset="0"/>
                <a:ea typeface="黑体" panose="02010609060101010101" pitchFamily="2" charset="-122"/>
              </a:rPr>
              <a:t>传输层</a:t>
            </a:r>
            <a:r>
              <a:rPr kumimoji="1" lang="zh-CN" altLang="en-US" sz="2000" dirty="0">
                <a:solidFill>
                  <a:srgbClr val="333399"/>
                </a:solidFill>
                <a:latin typeface="Arial" panose="020B0604020202020204" pitchFamily="34" charset="0"/>
                <a:ea typeface="黑体" panose="02010609060101010101" pitchFamily="2" charset="-122"/>
              </a:rPr>
              <a:t>提供应用进程</a:t>
            </a:r>
            <a:r>
              <a:rPr kumimoji="1" lang="zh-CN" altLang="zh-CN" sz="2000" dirty="0">
                <a:solidFill>
                  <a:srgbClr val="333399"/>
                </a:solidFill>
                <a:latin typeface="Arial" panose="020B0604020202020204" pitchFamily="34" charset="0"/>
                <a:ea typeface="黑体" panose="02010609060101010101" pitchFamily="2" charset="-122"/>
              </a:rPr>
              <a:t>间的逻辑</a:t>
            </a:r>
            <a:r>
              <a:rPr kumimoji="1" lang="zh-CN" altLang="en-US" sz="2000" dirty="0">
                <a:solidFill>
                  <a:srgbClr val="333399"/>
                </a:solidFill>
                <a:latin typeface="Arial" panose="020B0604020202020204" pitchFamily="34" charset="0"/>
                <a:ea typeface="黑体" panose="02010609060101010101" pitchFamily="2" charset="-122"/>
              </a:rPr>
              <a:t>通信</a:t>
            </a:r>
          </a:p>
        </p:txBody>
      </p:sp>
      <p:sp>
        <p:nvSpPr>
          <p:cNvPr id="127309" name="Rectangle 333"/>
          <p:cNvSpPr>
            <a:spLocks noChangeArrowheads="1"/>
          </p:cNvSpPr>
          <p:nvPr/>
        </p:nvSpPr>
        <p:spPr bwMode="auto">
          <a:xfrm>
            <a:off x="180472" y="4647636"/>
            <a:ext cx="1443778" cy="880904"/>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1282" name="Freeform 334"/>
          <p:cNvSpPr/>
          <p:nvPr/>
        </p:nvSpPr>
        <p:spPr bwMode="auto">
          <a:xfrm>
            <a:off x="973601" y="4939692"/>
            <a:ext cx="653816" cy="164183"/>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1283" name="Freeform 335"/>
          <p:cNvSpPr/>
          <p:nvPr/>
        </p:nvSpPr>
        <p:spPr bwMode="auto">
          <a:xfrm>
            <a:off x="911860" y="5125976"/>
            <a:ext cx="710808" cy="18312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1284" name="Rectangle 336"/>
          <p:cNvSpPr>
            <a:spLocks noChangeArrowheads="1"/>
          </p:cNvSpPr>
          <p:nvPr/>
        </p:nvSpPr>
        <p:spPr bwMode="auto">
          <a:xfrm>
            <a:off x="410022" y="4282961"/>
            <a:ext cx="922856"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主机 </a:t>
            </a:r>
            <a:r>
              <a:rPr kumimoji="1" lang="en-US" altLang="zh-CN" sz="2000" dirty="0">
                <a:solidFill>
                  <a:srgbClr val="333399"/>
                </a:solidFill>
                <a:latin typeface="Arial" panose="020B0604020202020204" pitchFamily="34" charset="0"/>
                <a:ea typeface="黑体" panose="02010609060101010101" pitchFamily="2" charset="-122"/>
              </a:rPr>
              <a:t>A</a:t>
            </a:r>
          </a:p>
        </p:txBody>
      </p:sp>
      <p:sp>
        <p:nvSpPr>
          <p:cNvPr id="11285" name="Rectangle 337"/>
          <p:cNvSpPr>
            <a:spLocks noChangeArrowheads="1"/>
          </p:cNvSpPr>
          <p:nvPr/>
        </p:nvSpPr>
        <p:spPr bwMode="auto">
          <a:xfrm>
            <a:off x="7633662" y="4282961"/>
            <a:ext cx="937027"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主机 </a:t>
            </a:r>
            <a:r>
              <a:rPr kumimoji="1" lang="en-US" altLang="zh-CN" sz="2000" dirty="0">
                <a:solidFill>
                  <a:srgbClr val="333399"/>
                </a:solidFill>
                <a:latin typeface="Arial" panose="020B0604020202020204" pitchFamily="34" charset="0"/>
                <a:ea typeface="黑体" panose="02010609060101010101" pitchFamily="2" charset="-122"/>
              </a:rPr>
              <a:t>B</a:t>
            </a:r>
          </a:p>
        </p:txBody>
      </p:sp>
      <p:sp>
        <p:nvSpPr>
          <p:cNvPr id="11286" name="Freeform 338"/>
          <p:cNvSpPr/>
          <p:nvPr/>
        </p:nvSpPr>
        <p:spPr bwMode="auto">
          <a:xfrm>
            <a:off x="870700" y="2445377"/>
            <a:ext cx="7312294" cy="174128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a:solidFill>
              <a:srgbClr val="FF0000"/>
            </a:solidFill>
            <a:prstDash val="sysDot"/>
            <a:round/>
            <a:headEnd type="none" w="med" len="lg"/>
            <a:tailEnd type="none" w="med" len="lg"/>
          </a:ln>
        </p:spPr>
        <p:txBody>
          <a:bodyPr lIns="91074" tIns="45537" rIns="91074" bIns="45537"/>
          <a:lstStyle/>
          <a:p>
            <a:endParaRPr lang="zh-CN" altLang="en-US" dirty="0">
              <a:ea typeface="黑体" panose="02010609060101010101" pitchFamily="2" charset="-122"/>
            </a:endParaRPr>
          </a:p>
        </p:txBody>
      </p:sp>
      <p:sp>
        <p:nvSpPr>
          <p:cNvPr id="11287" name="Rectangle 339"/>
          <p:cNvSpPr>
            <a:spLocks noChangeArrowheads="1"/>
          </p:cNvSpPr>
          <p:nvPr/>
        </p:nvSpPr>
        <p:spPr bwMode="auto">
          <a:xfrm>
            <a:off x="1815806" y="1195062"/>
            <a:ext cx="1207934"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应用进程</a:t>
            </a:r>
          </a:p>
        </p:txBody>
      </p:sp>
      <p:sp>
        <p:nvSpPr>
          <p:cNvPr id="11288" name="Freeform 340"/>
          <p:cNvSpPr/>
          <p:nvPr/>
        </p:nvSpPr>
        <p:spPr bwMode="auto">
          <a:xfrm>
            <a:off x="6992510" y="1483960"/>
            <a:ext cx="536667" cy="161025"/>
          </a:xfrm>
          <a:custGeom>
            <a:avLst/>
            <a:gdLst>
              <a:gd name="T0" fmla="*/ 0 w 297"/>
              <a:gd name="T1" fmla="*/ 0 h 105"/>
              <a:gd name="T2" fmla="*/ 297 w 297"/>
              <a:gd name="T3" fmla="*/ 105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28575">
            <a:solidFill>
              <a:srgbClr val="333399"/>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11289" name="Rectangle 341"/>
          <p:cNvSpPr>
            <a:spLocks noChangeArrowheads="1"/>
          </p:cNvSpPr>
          <p:nvPr/>
        </p:nvSpPr>
        <p:spPr bwMode="auto">
          <a:xfrm>
            <a:off x="5912843" y="1195062"/>
            <a:ext cx="1207934"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应用进程</a:t>
            </a:r>
          </a:p>
        </p:txBody>
      </p:sp>
      <p:sp>
        <p:nvSpPr>
          <p:cNvPr id="11290" name="AutoShape 342"/>
          <p:cNvSpPr>
            <a:spLocks noChangeArrowheads="1"/>
          </p:cNvSpPr>
          <p:nvPr/>
        </p:nvSpPr>
        <p:spPr bwMode="auto">
          <a:xfrm>
            <a:off x="1605254" y="2004924"/>
            <a:ext cx="5798860" cy="366254"/>
          </a:xfrm>
          <a:prstGeom prst="leftRightArrow">
            <a:avLst>
              <a:gd name="adj1" fmla="val 59167"/>
              <a:gd name="adj2" fmla="val 215634"/>
            </a:avLst>
          </a:prstGeom>
          <a:solidFill>
            <a:srgbClr val="99FF66"/>
          </a:solidFill>
          <a:ln w="12700">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291" name="Rectangle 343"/>
          <p:cNvSpPr>
            <a:spLocks noChangeArrowheads="1"/>
          </p:cNvSpPr>
          <p:nvPr/>
        </p:nvSpPr>
        <p:spPr bwMode="auto">
          <a:xfrm>
            <a:off x="2939799" y="4560809"/>
            <a:ext cx="1164654"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路由器 </a:t>
            </a:r>
            <a:r>
              <a:rPr kumimoji="1" lang="en-US" altLang="zh-CN" sz="2000" dirty="0">
                <a:solidFill>
                  <a:srgbClr val="333399"/>
                </a:solidFill>
                <a:latin typeface="Arial" panose="020B0604020202020204" pitchFamily="34" charset="0"/>
                <a:ea typeface="黑体" panose="02010609060101010101" pitchFamily="2" charset="-122"/>
              </a:rPr>
              <a:t>1</a:t>
            </a:r>
          </a:p>
        </p:txBody>
      </p:sp>
      <p:pic>
        <p:nvPicPr>
          <p:cNvPr id="11292" name="Picture 344"/>
          <p:cNvPicPr>
            <a:picLocks noChangeArrowheads="1"/>
          </p:cNvPicPr>
          <p:nvPr/>
        </p:nvPicPr>
        <p:blipFill>
          <a:blip r:embed="rId3" cstate="print"/>
          <a:srcRect/>
          <a:stretch>
            <a:fillRect/>
          </a:stretch>
        </p:blipFill>
        <p:spPr bwMode="auto">
          <a:xfrm>
            <a:off x="3017370" y="4906540"/>
            <a:ext cx="721889" cy="427823"/>
          </a:xfrm>
          <a:prstGeom prst="rect">
            <a:avLst/>
          </a:prstGeom>
          <a:noFill/>
          <a:ln w="12699">
            <a:noFill/>
            <a:miter lim="800000"/>
            <a:headEnd/>
            <a:tailEnd/>
          </a:ln>
        </p:spPr>
      </p:pic>
      <p:sp>
        <p:nvSpPr>
          <p:cNvPr id="11293" name="Rectangle 345"/>
          <p:cNvSpPr>
            <a:spLocks noChangeArrowheads="1"/>
          </p:cNvSpPr>
          <p:nvPr/>
        </p:nvSpPr>
        <p:spPr bwMode="auto">
          <a:xfrm>
            <a:off x="5140294" y="4560809"/>
            <a:ext cx="1164654"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路由器 </a:t>
            </a:r>
            <a:r>
              <a:rPr kumimoji="1" lang="en-US" altLang="zh-CN" sz="2000" dirty="0">
                <a:solidFill>
                  <a:srgbClr val="333399"/>
                </a:solidFill>
                <a:latin typeface="Arial" panose="020B0604020202020204" pitchFamily="34" charset="0"/>
                <a:ea typeface="黑体" panose="02010609060101010101" pitchFamily="2" charset="-122"/>
              </a:rPr>
              <a:t>2</a:t>
            </a:r>
          </a:p>
        </p:txBody>
      </p:sp>
      <p:sp>
        <p:nvSpPr>
          <p:cNvPr id="11294" name="Oval 346"/>
          <p:cNvSpPr>
            <a:spLocks noChangeArrowheads="1"/>
          </p:cNvSpPr>
          <p:nvPr/>
        </p:nvSpPr>
        <p:spPr bwMode="auto">
          <a:xfrm>
            <a:off x="433767" y="4756565"/>
            <a:ext cx="630070" cy="312579"/>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95" name="Rectangle 347"/>
          <p:cNvSpPr>
            <a:spLocks noChangeArrowheads="1"/>
          </p:cNvSpPr>
          <p:nvPr/>
        </p:nvSpPr>
        <p:spPr bwMode="auto">
          <a:xfrm>
            <a:off x="478094" y="4706047"/>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96" name="Oval 348"/>
          <p:cNvSpPr>
            <a:spLocks noChangeArrowheads="1"/>
          </p:cNvSpPr>
          <p:nvPr/>
        </p:nvSpPr>
        <p:spPr bwMode="auto">
          <a:xfrm>
            <a:off x="8105423" y="1368717"/>
            <a:ext cx="630070" cy="353624"/>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97" name="Line 349"/>
          <p:cNvSpPr>
            <a:spLocks noChangeShapeType="1"/>
          </p:cNvSpPr>
          <p:nvPr/>
        </p:nvSpPr>
        <p:spPr bwMode="auto">
          <a:xfrm rot="5400000">
            <a:off x="2934781" y="3391006"/>
            <a:ext cx="94089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298" name="Line 350"/>
          <p:cNvSpPr>
            <a:spLocks noChangeShapeType="1"/>
          </p:cNvSpPr>
          <p:nvPr/>
        </p:nvSpPr>
        <p:spPr bwMode="auto">
          <a:xfrm rot="5400000">
            <a:off x="5118669" y="3388638"/>
            <a:ext cx="951944" cy="0"/>
          </a:xfrm>
          <a:prstGeom prst="line">
            <a:avLst/>
          </a:prstGeom>
          <a:no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pic>
        <p:nvPicPr>
          <p:cNvPr id="11299" name="Picture 351"/>
          <p:cNvPicPr>
            <a:picLocks noChangeArrowheads="1"/>
          </p:cNvPicPr>
          <p:nvPr/>
        </p:nvPicPr>
        <p:blipFill>
          <a:blip r:embed="rId4" cstate="print"/>
          <a:srcRect/>
          <a:stretch>
            <a:fillRect/>
          </a:stretch>
        </p:blipFill>
        <p:spPr bwMode="auto">
          <a:xfrm>
            <a:off x="6253207" y="4819713"/>
            <a:ext cx="902361" cy="539909"/>
          </a:xfrm>
          <a:prstGeom prst="rect">
            <a:avLst/>
          </a:prstGeom>
          <a:noFill/>
          <a:ln w="9525">
            <a:noFill/>
            <a:miter lim="800000"/>
            <a:headEnd/>
            <a:tailEnd/>
          </a:ln>
        </p:spPr>
      </p:pic>
      <p:sp>
        <p:nvSpPr>
          <p:cNvPr id="11300" name="Rectangle 352"/>
          <p:cNvSpPr>
            <a:spLocks noChangeArrowheads="1"/>
          </p:cNvSpPr>
          <p:nvPr/>
        </p:nvSpPr>
        <p:spPr bwMode="auto">
          <a:xfrm>
            <a:off x="6322863" y="4900224"/>
            <a:ext cx="77672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LAN</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pic>
        <p:nvPicPr>
          <p:cNvPr id="11301" name="Picture 353"/>
          <p:cNvPicPr>
            <a:picLocks noChangeArrowheads="1"/>
          </p:cNvPicPr>
          <p:nvPr/>
        </p:nvPicPr>
        <p:blipFill>
          <a:blip r:embed="rId4" cstate="print"/>
          <a:srcRect/>
          <a:stretch>
            <a:fillRect/>
          </a:stretch>
        </p:blipFill>
        <p:spPr bwMode="auto">
          <a:xfrm>
            <a:off x="4033714" y="4819713"/>
            <a:ext cx="986266" cy="539909"/>
          </a:xfrm>
          <a:prstGeom prst="rect">
            <a:avLst/>
          </a:prstGeom>
          <a:noFill/>
          <a:ln w="9525">
            <a:noFill/>
            <a:miter lim="800000"/>
            <a:headEnd/>
            <a:tailEnd/>
          </a:ln>
        </p:spPr>
      </p:pic>
      <p:sp>
        <p:nvSpPr>
          <p:cNvPr id="11302" name="Rectangle 354"/>
          <p:cNvSpPr>
            <a:spLocks noChangeArrowheads="1"/>
          </p:cNvSpPr>
          <p:nvPr/>
        </p:nvSpPr>
        <p:spPr bwMode="auto">
          <a:xfrm>
            <a:off x="4147697" y="4911276"/>
            <a:ext cx="772046"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WAN</a:t>
            </a:r>
          </a:p>
        </p:txBody>
      </p:sp>
      <p:sp>
        <p:nvSpPr>
          <p:cNvPr id="11303" name="Oval 355"/>
          <p:cNvSpPr>
            <a:spLocks noChangeArrowheads="1"/>
          </p:cNvSpPr>
          <p:nvPr/>
        </p:nvSpPr>
        <p:spPr bwMode="auto">
          <a:xfrm>
            <a:off x="1548262" y="5039149"/>
            <a:ext cx="153560" cy="137346"/>
          </a:xfrm>
          <a:prstGeom prst="ellipse">
            <a:avLst/>
          </a:prstGeom>
          <a:solidFill>
            <a:schemeClr val="bg1"/>
          </a:solid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304" name="Oval 356"/>
          <p:cNvSpPr>
            <a:spLocks noChangeArrowheads="1"/>
          </p:cNvSpPr>
          <p:nvPr/>
        </p:nvSpPr>
        <p:spPr bwMode="auto">
          <a:xfrm>
            <a:off x="417936" y="5124397"/>
            <a:ext cx="631654" cy="312579"/>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05" name="Rectangle 357"/>
          <p:cNvSpPr>
            <a:spLocks noChangeArrowheads="1"/>
          </p:cNvSpPr>
          <p:nvPr/>
        </p:nvSpPr>
        <p:spPr bwMode="auto">
          <a:xfrm>
            <a:off x="436933" y="5073879"/>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27334" name="Rectangle 358"/>
          <p:cNvSpPr>
            <a:spLocks noChangeArrowheads="1"/>
          </p:cNvSpPr>
          <p:nvPr/>
        </p:nvSpPr>
        <p:spPr bwMode="auto">
          <a:xfrm flipH="1">
            <a:off x="7404114" y="4647636"/>
            <a:ext cx="1443778" cy="880904"/>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1307" name="Freeform 359"/>
          <p:cNvSpPr/>
          <p:nvPr/>
        </p:nvSpPr>
        <p:spPr bwMode="auto">
          <a:xfrm flipH="1">
            <a:off x="7404114" y="4939692"/>
            <a:ext cx="653816" cy="164183"/>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1308" name="Freeform 360"/>
          <p:cNvSpPr/>
          <p:nvPr/>
        </p:nvSpPr>
        <p:spPr bwMode="auto">
          <a:xfrm flipH="1">
            <a:off x="7404114" y="5125976"/>
            <a:ext cx="709224" cy="183127"/>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1309" name="Oval 361"/>
          <p:cNvSpPr>
            <a:spLocks noChangeArrowheads="1"/>
          </p:cNvSpPr>
          <p:nvPr/>
        </p:nvSpPr>
        <p:spPr bwMode="auto">
          <a:xfrm flipH="1">
            <a:off x="7860044" y="4756565"/>
            <a:ext cx="630070" cy="312579"/>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10" name="Rectangle 362"/>
          <p:cNvSpPr>
            <a:spLocks noChangeArrowheads="1"/>
          </p:cNvSpPr>
          <p:nvPr/>
        </p:nvSpPr>
        <p:spPr bwMode="auto">
          <a:xfrm flipH="1">
            <a:off x="7871125" y="4706047"/>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3</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11" name="Oval 364"/>
          <p:cNvSpPr>
            <a:spLocks noChangeArrowheads="1"/>
          </p:cNvSpPr>
          <p:nvPr/>
        </p:nvSpPr>
        <p:spPr bwMode="auto">
          <a:xfrm flipH="1">
            <a:off x="7845796" y="5124397"/>
            <a:ext cx="630070" cy="312579"/>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12" name="Rectangle 365"/>
          <p:cNvSpPr>
            <a:spLocks noChangeArrowheads="1"/>
          </p:cNvSpPr>
          <p:nvPr/>
        </p:nvSpPr>
        <p:spPr bwMode="auto">
          <a:xfrm flipH="1">
            <a:off x="7871125" y="5088088"/>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13" name="Rectangle 366"/>
          <p:cNvSpPr>
            <a:spLocks noChangeArrowheads="1"/>
          </p:cNvSpPr>
          <p:nvPr/>
        </p:nvSpPr>
        <p:spPr bwMode="auto">
          <a:xfrm>
            <a:off x="4160362" y="2488000"/>
            <a:ext cx="746462"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层</a:t>
            </a:r>
          </a:p>
        </p:txBody>
      </p:sp>
      <p:pic>
        <p:nvPicPr>
          <p:cNvPr id="11314" name="Picture 367"/>
          <p:cNvPicPr>
            <a:picLocks noChangeArrowheads="1"/>
          </p:cNvPicPr>
          <p:nvPr/>
        </p:nvPicPr>
        <p:blipFill>
          <a:blip r:embed="rId4" cstate="print"/>
          <a:srcRect/>
          <a:stretch>
            <a:fillRect/>
          </a:stretch>
        </p:blipFill>
        <p:spPr bwMode="auto">
          <a:xfrm>
            <a:off x="1815805" y="4819713"/>
            <a:ext cx="903944" cy="539909"/>
          </a:xfrm>
          <a:prstGeom prst="rect">
            <a:avLst/>
          </a:prstGeom>
          <a:noFill/>
          <a:ln w="9525">
            <a:noFill/>
            <a:miter lim="800000"/>
            <a:headEnd/>
            <a:tailEnd/>
          </a:ln>
        </p:spPr>
      </p:pic>
      <p:sp>
        <p:nvSpPr>
          <p:cNvPr id="11315" name="Rectangle 368"/>
          <p:cNvSpPr>
            <a:spLocks noChangeArrowheads="1"/>
          </p:cNvSpPr>
          <p:nvPr/>
        </p:nvSpPr>
        <p:spPr bwMode="auto">
          <a:xfrm>
            <a:off x="1947201" y="4898647"/>
            <a:ext cx="776727"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LAN</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16" name="Freeform 370"/>
          <p:cNvSpPr/>
          <p:nvPr/>
        </p:nvSpPr>
        <p:spPr bwMode="auto">
          <a:xfrm>
            <a:off x="1541930" y="1498169"/>
            <a:ext cx="326117" cy="127873"/>
          </a:xfrm>
          <a:custGeom>
            <a:avLst/>
            <a:gdLst>
              <a:gd name="T0" fmla="*/ 174 w 174"/>
              <a:gd name="T1" fmla="*/ 0 h 84"/>
              <a:gd name="T2" fmla="*/ 0 w 174"/>
              <a:gd name="T3" fmla="*/ 84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28575">
            <a:solidFill>
              <a:srgbClr val="333399"/>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11317" name="Oval 384"/>
          <p:cNvSpPr>
            <a:spLocks noChangeArrowheads="1"/>
          </p:cNvSpPr>
          <p:nvPr/>
        </p:nvSpPr>
        <p:spPr bwMode="auto">
          <a:xfrm>
            <a:off x="256461" y="1365559"/>
            <a:ext cx="631654" cy="352045"/>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18" name="Rectangle 385"/>
          <p:cNvSpPr>
            <a:spLocks noChangeArrowheads="1"/>
          </p:cNvSpPr>
          <p:nvPr/>
        </p:nvSpPr>
        <p:spPr bwMode="auto">
          <a:xfrm>
            <a:off x="303954" y="1326092"/>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19" name="Oval 387"/>
          <p:cNvSpPr>
            <a:spLocks noChangeArrowheads="1"/>
          </p:cNvSpPr>
          <p:nvPr/>
        </p:nvSpPr>
        <p:spPr bwMode="auto">
          <a:xfrm>
            <a:off x="937190" y="1439757"/>
            <a:ext cx="631654" cy="374148"/>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20" name="Rectangle 388"/>
          <p:cNvSpPr>
            <a:spLocks noChangeArrowheads="1"/>
          </p:cNvSpPr>
          <p:nvPr/>
        </p:nvSpPr>
        <p:spPr bwMode="auto">
          <a:xfrm>
            <a:off x="967269" y="1414498"/>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21" name="Oval 389"/>
          <p:cNvSpPr>
            <a:spLocks noChangeArrowheads="1"/>
          </p:cNvSpPr>
          <p:nvPr/>
        </p:nvSpPr>
        <p:spPr bwMode="auto">
          <a:xfrm>
            <a:off x="788379" y="2382230"/>
            <a:ext cx="153560" cy="135767"/>
          </a:xfrm>
          <a:prstGeom prst="ellipse">
            <a:avLst/>
          </a:prstGeom>
          <a:solidFill>
            <a:schemeClr val="bg1"/>
          </a:solidFill>
          <a:ln w="2857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22" name="Rectangle 392"/>
          <p:cNvSpPr>
            <a:spLocks noChangeArrowheads="1"/>
          </p:cNvSpPr>
          <p:nvPr/>
        </p:nvSpPr>
        <p:spPr bwMode="auto">
          <a:xfrm>
            <a:off x="8146583" y="1319777"/>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4</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23" name="Oval 393"/>
          <p:cNvSpPr>
            <a:spLocks noChangeArrowheads="1"/>
          </p:cNvSpPr>
          <p:nvPr/>
        </p:nvSpPr>
        <p:spPr bwMode="auto">
          <a:xfrm>
            <a:off x="8097507" y="2382230"/>
            <a:ext cx="150393" cy="135767"/>
          </a:xfrm>
          <a:prstGeom prst="ellipse">
            <a:avLst/>
          </a:prstGeom>
          <a:solidFill>
            <a:schemeClr val="bg1"/>
          </a:solidFill>
          <a:ln w="2857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24" name="Rectangle 396"/>
          <p:cNvSpPr>
            <a:spLocks noChangeArrowheads="1"/>
          </p:cNvSpPr>
          <p:nvPr/>
        </p:nvSpPr>
        <p:spPr bwMode="auto">
          <a:xfrm>
            <a:off x="1815806" y="1652879"/>
            <a:ext cx="69497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端口</a:t>
            </a:r>
          </a:p>
        </p:txBody>
      </p:sp>
      <p:sp>
        <p:nvSpPr>
          <p:cNvPr id="11325" name="Rectangle 397"/>
          <p:cNvSpPr>
            <a:spLocks noChangeArrowheads="1"/>
          </p:cNvSpPr>
          <p:nvPr/>
        </p:nvSpPr>
        <p:spPr bwMode="auto">
          <a:xfrm>
            <a:off x="6550828" y="1562894"/>
            <a:ext cx="694973" cy="397185"/>
          </a:xfrm>
          <a:prstGeom prst="rect">
            <a:avLst/>
          </a:prstGeom>
          <a:noFill/>
          <a:ln w="12700">
            <a:noFill/>
            <a:miter lim="800000"/>
          </a:ln>
        </p:spPr>
        <p:txBody>
          <a:bodyPr wrap="none" lIns="90126" tIns="44272" rIns="90126" bIns="44272">
            <a:spAutoFit/>
          </a:bodyPr>
          <a:lstStyle/>
          <a:p>
            <a:pPr defTabSz="758825" eaLnBrk="0" hangingPunct="0"/>
            <a:r>
              <a:rPr kumimoji="1" lang="zh-CN" altLang="en-US" sz="2000" dirty="0">
                <a:solidFill>
                  <a:srgbClr val="333399"/>
                </a:solidFill>
                <a:latin typeface="Arial" panose="020B0604020202020204" pitchFamily="34" charset="0"/>
                <a:ea typeface="黑体" panose="02010609060101010101" pitchFamily="2" charset="-122"/>
              </a:rPr>
              <a:t>端口</a:t>
            </a:r>
          </a:p>
        </p:txBody>
      </p:sp>
      <p:sp>
        <p:nvSpPr>
          <p:cNvPr id="11326" name="Line 398"/>
          <p:cNvSpPr>
            <a:spLocks noChangeShapeType="1"/>
          </p:cNvSpPr>
          <p:nvPr/>
        </p:nvSpPr>
        <p:spPr bwMode="auto">
          <a:xfrm>
            <a:off x="7115991" y="1804433"/>
            <a:ext cx="576245" cy="135767"/>
          </a:xfrm>
          <a:prstGeom prst="line">
            <a:avLst/>
          </a:prstGeom>
          <a:noFill/>
          <a:ln w="28575">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327" name="Line 399"/>
          <p:cNvSpPr>
            <a:spLocks noChangeShapeType="1"/>
          </p:cNvSpPr>
          <p:nvPr/>
        </p:nvSpPr>
        <p:spPr bwMode="auto">
          <a:xfrm flipH="1">
            <a:off x="1302884" y="1818640"/>
            <a:ext cx="542999" cy="121559"/>
          </a:xfrm>
          <a:prstGeom prst="line">
            <a:avLst/>
          </a:prstGeom>
          <a:noFill/>
          <a:ln w="28575">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328" name="Rectangle 400"/>
          <p:cNvSpPr>
            <a:spLocks noChangeArrowheads="1"/>
          </p:cNvSpPr>
          <p:nvPr/>
        </p:nvSpPr>
        <p:spPr bwMode="auto">
          <a:xfrm>
            <a:off x="8550271" y="1446071"/>
            <a:ext cx="324680" cy="2397733"/>
          </a:xfrm>
          <a:prstGeom prst="rect">
            <a:avLst/>
          </a:prstGeom>
          <a:noFill/>
          <a:ln w="12700">
            <a:noFill/>
            <a:miter lim="800000"/>
          </a:ln>
        </p:spPr>
        <p:txBody>
          <a:bodyPr wrap="none" lIns="90126" tIns="44272" rIns="90126" bIns="44272">
            <a:spAutoFit/>
          </a:bodyPr>
          <a:lstStyle/>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5</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4</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3</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2</a:t>
            </a:r>
          </a:p>
          <a:p>
            <a:pPr defTabSz="758825" eaLnBrk="0" hangingPunct="0">
              <a:lnSpc>
                <a:spcPct val="150000"/>
              </a:lnSpc>
            </a:pPr>
            <a:r>
              <a:rPr kumimoji="1" lang="en-US" altLang="zh-CN" sz="2000" dirty="0">
                <a:solidFill>
                  <a:srgbClr val="333399"/>
                </a:solidFill>
                <a:latin typeface="Arial" panose="020B0604020202020204" pitchFamily="34" charset="0"/>
                <a:ea typeface="黑体" panose="02010609060101010101" pitchFamily="2" charset="-122"/>
              </a:rPr>
              <a:t>1</a:t>
            </a:r>
          </a:p>
        </p:txBody>
      </p:sp>
      <p:sp>
        <p:nvSpPr>
          <p:cNvPr id="11329" name="Line 401"/>
          <p:cNvSpPr>
            <a:spLocks noChangeShapeType="1"/>
          </p:cNvSpPr>
          <p:nvPr/>
        </p:nvSpPr>
        <p:spPr bwMode="auto">
          <a:xfrm>
            <a:off x="1651164" y="5727453"/>
            <a:ext cx="5749784"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1330" name="Line 402"/>
          <p:cNvSpPr>
            <a:spLocks noChangeShapeType="1"/>
          </p:cNvSpPr>
          <p:nvPr/>
        </p:nvSpPr>
        <p:spPr bwMode="auto">
          <a:xfrm flipH="1">
            <a:off x="1651164" y="5604316"/>
            <a:ext cx="0" cy="298371"/>
          </a:xfrm>
          <a:prstGeom prst="line">
            <a:avLst/>
          </a:prstGeom>
          <a:noFill/>
          <a:ln w="12700">
            <a:solidFill>
              <a:schemeClr val="tx1"/>
            </a:solidFill>
            <a:prstDash val="dash"/>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11331" name="Line 403"/>
          <p:cNvSpPr>
            <a:spLocks noChangeShapeType="1"/>
          </p:cNvSpPr>
          <p:nvPr/>
        </p:nvSpPr>
        <p:spPr bwMode="auto">
          <a:xfrm>
            <a:off x="7404114" y="5604316"/>
            <a:ext cx="7915" cy="227330"/>
          </a:xfrm>
          <a:prstGeom prst="line">
            <a:avLst/>
          </a:prstGeom>
          <a:noFill/>
          <a:ln w="12700">
            <a:solidFill>
              <a:schemeClr val="tx1"/>
            </a:solidFill>
            <a:prstDash val="dash"/>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11332" name="Rectangle 404"/>
          <p:cNvSpPr>
            <a:spLocks noChangeArrowheads="1"/>
          </p:cNvSpPr>
          <p:nvPr/>
        </p:nvSpPr>
        <p:spPr bwMode="auto">
          <a:xfrm>
            <a:off x="3376732" y="5525382"/>
            <a:ext cx="2285345" cy="397185"/>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IP </a:t>
            </a:r>
            <a:r>
              <a:rPr kumimoji="1" lang="zh-CN" altLang="en-US" sz="2000" dirty="0">
                <a:solidFill>
                  <a:srgbClr val="333399"/>
                </a:solidFill>
                <a:latin typeface="Arial" panose="020B0604020202020204" pitchFamily="34" charset="0"/>
                <a:ea typeface="黑体" panose="02010609060101010101" pitchFamily="2" charset="-122"/>
              </a:rPr>
              <a:t>协议的作用范围</a:t>
            </a:r>
          </a:p>
        </p:txBody>
      </p:sp>
      <p:sp>
        <p:nvSpPr>
          <p:cNvPr id="11333" name="Line 405"/>
          <p:cNvSpPr>
            <a:spLocks noChangeShapeType="1"/>
          </p:cNvSpPr>
          <p:nvPr/>
        </p:nvSpPr>
        <p:spPr bwMode="auto">
          <a:xfrm>
            <a:off x="664898" y="5455920"/>
            <a:ext cx="0" cy="844595"/>
          </a:xfrm>
          <a:prstGeom prst="line">
            <a:avLst/>
          </a:prstGeom>
          <a:noFill/>
          <a:ln w="12700">
            <a:solidFill>
              <a:schemeClr val="tx1"/>
            </a:solidFill>
            <a:prstDash val="dash"/>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11334" name="Line 406"/>
          <p:cNvSpPr>
            <a:spLocks noChangeShapeType="1"/>
          </p:cNvSpPr>
          <p:nvPr/>
        </p:nvSpPr>
        <p:spPr bwMode="auto">
          <a:xfrm>
            <a:off x="8141834" y="5383301"/>
            <a:ext cx="0" cy="899848"/>
          </a:xfrm>
          <a:prstGeom prst="line">
            <a:avLst/>
          </a:prstGeom>
          <a:noFill/>
          <a:ln w="12700">
            <a:solidFill>
              <a:schemeClr val="tx1"/>
            </a:solidFill>
            <a:prstDash val="dash"/>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11335" name="Line 407"/>
          <p:cNvSpPr>
            <a:spLocks noChangeShapeType="1"/>
          </p:cNvSpPr>
          <p:nvPr/>
        </p:nvSpPr>
        <p:spPr bwMode="auto">
          <a:xfrm>
            <a:off x="664898" y="6125281"/>
            <a:ext cx="7476936"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1336" name="Rectangle 408"/>
          <p:cNvSpPr>
            <a:spLocks noChangeArrowheads="1"/>
          </p:cNvSpPr>
          <p:nvPr/>
        </p:nvSpPr>
        <p:spPr bwMode="auto">
          <a:xfrm>
            <a:off x="2308146" y="5916895"/>
            <a:ext cx="4329558" cy="397185"/>
          </a:xfrm>
          <a:prstGeom prst="rect">
            <a:avLst/>
          </a:prstGeom>
          <a:solidFill>
            <a:schemeClr val="bg1"/>
          </a:solidFill>
          <a:ln w="12700">
            <a:noFill/>
            <a:miter lim="800000"/>
          </a:ln>
        </p:spPr>
        <p:txBody>
          <a:bodyPr wrap="none" lIns="90126" tIns="44272" rIns="90126" bIns="44272">
            <a:spAutoFit/>
          </a:bodyPr>
          <a:lstStyle/>
          <a:p>
            <a:pPr defTabSz="758825" eaLnBrk="0" hangingPunct="0"/>
            <a:r>
              <a:rPr kumimoji="1" lang="zh-CN" altLang="en-US" sz="2000" dirty="0" smtClean="0">
                <a:solidFill>
                  <a:srgbClr val="333399"/>
                </a:solidFill>
                <a:latin typeface="Arial" panose="020B0604020202020204" pitchFamily="34" charset="0"/>
                <a:ea typeface="黑体" panose="02010609060101010101" pitchFamily="2" charset="-122"/>
              </a:rPr>
              <a:t>传输层</a:t>
            </a:r>
            <a:r>
              <a:rPr kumimoji="1" lang="zh-CN" altLang="en-US" sz="2000" dirty="0">
                <a:solidFill>
                  <a:srgbClr val="333399"/>
                </a:solidFill>
                <a:latin typeface="Arial" panose="020B0604020202020204" pitchFamily="34" charset="0"/>
                <a:ea typeface="黑体" panose="02010609060101010101" pitchFamily="2" charset="-122"/>
              </a:rPr>
              <a:t>协议 </a:t>
            </a:r>
            <a:r>
              <a:rPr kumimoji="1" lang="en-US" altLang="zh-CN" sz="2000" dirty="0">
                <a:solidFill>
                  <a:srgbClr val="333399"/>
                </a:solidFill>
                <a:latin typeface="Arial" panose="020B0604020202020204" pitchFamily="34" charset="0"/>
                <a:ea typeface="黑体" panose="02010609060101010101" pitchFamily="2" charset="-122"/>
              </a:rPr>
              <a:t>TCP </a:t>
            </a:r>
            <a:r>
              <a:rPr kumimoji="1" lang="zh-CN" altLang="en-US" sz="2000" dirty="0">
                <a:solidFill>
                  <a:srgbClr val="333399"/>
                </a:solidFill>
                <a:latin typeface="Arial" panose="020B0604020202020204" pitchFamily="34" charset="0"/>
                <a:ea typeface="黑体" panose="02010609060101010101" pitchFamily="2" charset="-122"/>
              </a:rPr>
              <a:t>和 </a:t>
            </a:r>
            <a:r>
              <a:rPr kumimoji="1" lang="en-US" altLang="zh-CN" sz="2000" dirty="0">
                <a:solidFill>
                  <a:srgbClr val="333399"/>
                </a:solidFill>
                <a:latin typeface="Arial" panose="020B0604020202020204" pitchFamily="34" charset="0"/>
                <a:ea typeface="黑体" panose="02010609060101010101" pitchFamily="2" charset="-122"/>
              </a:rPr>
              <a:t>UDP </a:t>
            </a:r>
            <a:r>
              <a:rPr kumimoji="1" lang="zh-CN" altLang="en-US" sz="2000" dirty="0">
                <a:solidFill>
                  <a:srgbClr val="333399"/>
                </a:solidFill>
                <a:latin typeface="Arial" panose="020B0604020202020204" pitchFamily="34" charset="0"/>
                <a:ea typeface="黑体" panose="02010609060101010101" pitchFamily="2" charset="-122"/>
              </a:rPr>
              <a:t>的作用范围</a:t>
            </a:r>
          </a:p>
        </p:txBody>
      </p:sp>
      <p:pic>
        <p:nvPicPr>
          <p:cNvPr id="11337" name="Picture 409"/>
          <p:cNvPicPr>
            <a:picLocks noChangeArrowheads="1"/>
          </p:cNvPicPr>
          <p:nvPr/>
        </p:nvPicPr>
        <p:blipFill>
          <a:blip r:embed="rId3" cstate="print"/>
          <a:srcRect/>
          <a:stretch>
            <a:fillRect/>
          </a:stretch>
        </p:blipFill>
        <p:spPr bwMode="auto">
          <a:xfrm>
            <a:off x="5259026" y="4906540"/>
            <a:ext cx="721889" cy="427823"/>
          </a:xfrm>
          <a:prstGeom prst="rect">
            <a:avLst/>
          </a:prstGeom>
          <a:noFill/>
          <a:ln w="12699">
            <a:noFill/>
            <a:miter lim="800000"/>
            <a:headEnd/>
            <a:tailEnd/>
          </a:ln>
        </p:spPr>
      </p:pic>
      <p:sp>
        <p:nvSpPr>
          <p:cNvPr id="11338" name="Rectangle 411"/>
          <p:cNvSpPr>
            <a:spLocks noChangeArrowheads="1"/>
          </p:cNvSpPr>
          <p:nvPr/>
        </p:nvSpPr>
        <p:spPr bwMode="auto">
          <a:xfrm>
            <a:off x="509755" y="1880209"/>
            <a:ext cx="215300" cy="214701"/>
          </a:xfrm>
          <a:prstGeom prst="rect">
            <a:avLst/>
          </a:prstGeom>
          <a:noFill/>
          <a:ln w="38100">
            <a:solidFill>
              <a:srgbClr val="CC33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339" name="Rectangle 412"/>
          <p:cNvSpPr>
            <a:spLocks noChangeArrowheads="1"/>
          </p:cNvSpPr>
          <p:nvPr/>
        </p:nvSpPr>
        <p:spPr bwMode="auto">
          <a:xfrm>
            <a:off x="1092332" y="1880209"/>
            <a:ext cx="215300" cy="214701"/>
          </a:xfrm>
          <a:prstGeom prst="rect">
            <a:avLst/>
          </a:prstGeom>
          <a:noFill/>
          <a:ln w="38100">
            <a:solidFill>
              <a:srgbClr val="CC33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340" name="Rectangle 413"/>
          <p:cNvSpPr>
            <a:spLocks noChangeArrowheads="1"/>
          </p:cNvSpPr>
          <p:nvPr/>
        </p:nvSpPr>
        <p:spPr bwMode="auto">
          <a:xfrm>
            <a:off x="7665323" y="1892838"/>
            <a:ext cx="215300" cy="214701"/>
          </a:xfrm>
          <a:prstGeom prst="rect">
            <a:avLst/>
          </a:prstGeom>
          <a:noFill/>
          <a:ln w="38100">
            <a:solidFill>
              <a:srgbClr val="CC33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341" name="Rectangle 414"/>
          <p:cNvSpPr>
            <a:spLocks noChangeArrowheads="1"/>
          </p:cNvSpPr>
          <p:nvPr/>
        </p:nvSpPr>
        <p:spPr bwMode="auto">
          <a:xfrm>
            <a:off x="8399877" y="1892838"/>
            <a:ext cx="215300" cy="214701"/>
          </a:xfrm>
          <a:prstGeom prst="rect">
            <a:avLst/>
          </a:prstGeom>
          <a:noFill/>
          <a:ln w="38100">
            <a:solidFill>
              <a:srgbClr val="CC3300"/>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1342" name="Freeform 390"/>
          <p:cNvSpPr/>
          <p:nvPr/>
        </p:nvSpPr>
        <p:spPr bwMode="auto">
          <a:xfrm>
            <a:off x="7776140" y="1723920"/>
            <a:ext cx="330866" cy="691462"/>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 name="T10" fmla="*/ 0 60000 65536"/>
              <a:gd name="T11" fmla="*/ 0 60000 65536"/>
              <a:gd name="T12" fmla="*/ 0 60000 65536"/>
              <a:gd name="T13" fmla="*/ 0 60000 65536"/>
              <a:gd name="T14" fmla="*/ 0 60000 65536"/>
              <a:gd name="T15" fmla="*/ 0 w 193"/>
              <a:gd name="T16" fmla="*/ 0 h 453"/>
              <a:gd name="T17" fmla="*/ 193 w 193"/>
              <a:gd name="T18" fmla="*/ 453 h 453"/>
            </a:gdLst>
            <a:ahLst/>
            <a:cxnLst>
              <a:cxn ang="T10">
                <a:pos x="T0" y="T1"/>
              </a:cxn>
              <a:cxn ang="T11">
                <a:pos x="T2" y="T3"/>
              </a:cxn>
              <a:cxn ang="T12">
                <a:pos x="T4" y="T5"/>
              </a:cxn>
              <a:cxn ang="T13">
                <a:pos x="T6" y="T7"/>
              </a:cxn>
              <a:cxn ang="T14">
                <a:pos x="T8" y="T9"/>
              </a:cxn>
            </a:cxnLst>
            <a:rect l="T15" t="T16" r="T17" b="T18"/>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343" name="Freeform 391"/>
          <p:cNvSpPr/>
          <p:nvPr/>
        </p:nvSpPr>
        <p:spPr bwMode="auto">
          <a:xfrm>
            <a:off x="8225737" y="1727077"/>
            <a:ext cx="291289" cy="685147"/>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 name="T10" fmla="*/ 0 60000 65536"/>
              <a:gd name="T11" fmla="*/ 0 60000 65536"/>
              <a:gd name="T12" fmla="*/ 0 60000 65536"/>
              <a:gd name="T13" fmla="*/ 0 60000 65536"/>
              <a:gd name="T14" fmla="*/ 0 60000 65536"/>
              <a:gd name="T15" fmla="*/ 0 w 171"/>
              <a:gd name="T16" fmla="*/ 0 h 447"/>
              <a:gd name="T17" fmla="*/ 171 w 171"/>
              <a:gd name="T18" fmla="*/ 447 h 447"/>
            </a:gdLst>
            <a:ahLst/>
            <a:cxnLst>
              <a:cxn ang="T10">
                <a:pos x="T0" y="T1"/>
              </a:cxn>
              <a:cxn ang="T11">
                <a:pos x="T2" y="T3"/>
              </a:cxn>
              <a:cxn ang="T12">
                <a:pos x="T4" y="T5"/>
              </a:cxn>
              <a:cxn ang="T13">
                <a:pos x="T6" y="T7"/>
              </a:cxn>
              <a:cxn ang="T14">
                <a:pos x="T8" y="T9"/>
              </a:cxn>
            </a:cxnLst>
            <a:rect l="T15" t="T16" r="T17" b="T18"/>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344" name="Oval 394"/>
          <p:cNvSpPr>
            <a:spLocks noChangeArrowheads="1"/>
          </p:cNvSpPr>
          <p:nvPr/>
        </p:nvSpPr>
        <p:spPr bwMode="auto">
          <a:xfrm>
            <a:off x="7481685" y="1502904"/>
            <a:ext cx="628487" cy="350467"/>
          </a:xfrm>
          <a:prstGeom prst="ellipse">
            <a:avLst/>
          </a:prstGeom>
          <a:solidFill>
            <a:srgbClr val="FFCCFF"/>
          </a:solidFill>
          <a:ln w="1270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1345" name="Rectangle 395"/>
          <p:cNvSpPr>
            <a:spLocks noChangeArrowheads="1"/>
          </p:cNvSpPr>
          <p:nvPr/>
        </p:nvSpPr>
        <p:spPr bwMode="auto">
          <a:xfrm>
            <a:off x="7507014" y="1455543"/>
            <a:ext cx="61963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dirty="0">
                <a:solidFill>
                  <a:srgbClr val="333399"/>
                </a:solidFill>
                <a:latin typeface="Arial" panose="020B0604020202020204" pitchFamily="34" charset="0"/>
                <a:ea typeface="黑体" panose="02010609060101010101" pitchFamily="2" charset="-122"/>
              </a:rPr>
              <a:t>AP</a:t>
            </a:r>
            <a:r>
              <a:rPr kumimoji="1" lang="en-US" altLang="zh-CN" sz="2000" baseline="-25000" dirty="0">
                <a:solidFill>
                  <a:srgbClr val="333399"/>
                </a:solidFill>
                <a:latin typeface="Arial" panose="020B0604020202020204" pitchFamily="34" charset="0"/>
                <a:ea typeface="黑体" panose="02010609060101010101" pitchFamily="2" charset="-122"/>
              </a:rPr>
              <a:t>3</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46" name="Freeform 386"/>
          <p:cNvSpPr/>
          <p:nvPr/>
        </p:nvSpPr>
        <p:spPr bwMode="auto">
          <a:xfrm>
            <a:off x="943522" y="1787066"/>
            <a:ext cx="270709" cy="625158"/>
          </a:xfrm>
          <a:custGeom>
            <a:avLst/>
            <a:gdLst>
              <a:gd name="T0" fmla="*/ 156 w 159"/>
              <a:gd name="T1" fmla="*/ 0 h 408"/>
              <a:gd name="T2" fmla="*/ 147 w 159"/>
              <a:gd name="T3" fmla="*/ 279 h 408"/>
              <a:gd name="T4" fmla="*/ 81 w 159"/>
              <a:gd name="T5" fmla="*/ 372 h 408"/>
              <a:gd name="T6" fmla="*/ 0 w 159"/>
              <a:gd name="T7" fmla="*/ 408 h 408"/>
              <a:gd name="T8" fmla="*/ 0 60000 65536"/>
              <a:gd name="T9" fmla="*/ 0 60000 65536"/>
              <a:gd name="T10" fmla="*/ 0 60000 65536"/>
              <a:gd name="T11" fmla="*/ 0 60000 65536"/>
              <a:gd name="T12" fmla="*/ 0 w 159"/>
              <a:gd name="T13" fmla="*/ 0 h 408"/>
              <a:gd name="T14" fmla="*/ 159 w 159"/>
              <a:gd name="T15" fmla="*/ 408 h 408"/>
            </a:gdLst>
            <a:ahLst/>
            <a:cxnLst>
              <a:cxn ang="T8">
                <a:pos x="T0" y="T1"/>
              </a:cxn>
              <a:cxn ang="T9">
                <a:pos x="T2" y="T3"/>
              </a:cxn>
              <a:cxn ang="T10">
                <a:pos x="T4" y="T5"/>
              </a:cxn>
              <a:cxn ang="T11">
                <a:pos x="T6" y="T7"/>
              </a:cxn>
            </a:cxnLst>
            <a:rect l="T12" t="T13" r="T14" b="T15"/>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347" name="Freeform 383"/>
          <p:cNvSpPr/>
          <p:nvPr/>
        </p:nvSpPr>
        <p:spPr bwMode="auto">
          <a:xfrm>
            <a:off x="599992" y="1700240"/>
            <a:ext cx="254877" cy="753030"/>
          </a:xfrm>
          <a:custGeom>
            <a:avLst/>
            <a:gdLst>
              <a:gd name="T0" fmla="*/ 8 w 149"/>
              <a:gd name="T1" fmla="*/ 0 h 492"/>
              <a:gd name="T2" fmla="*/ 5 w 149"/>
              <a:gd name="T3" fmla="*/ 285 h 492"/>
              <a:gd name="T4" fmla="*/ 38 w 149"/>
              <a:gd name="T5" fmla="*/ 414 h 492"/>
              <a:gd name="T6" fmla="*/ 149 w 149"/>
              <a:gd name="T7" fmla="*/ 492 h 492"/>
              <a:gd name="T8" fmla="*/ 0 60000 65536"/>
              <a:gd name="T9" fmla="*/ 0 60000 65536"/>
              <a:gd name="T10" fmla="*/ 0 60000 65536"/>
              <a:gd name="T11" fmla="*/ 0 60000 65536"/>
              <a:gd name="T12" fmla="*/ 0 w 149"/>
              <a:gd name="T13" fmla="*/ 0 h 492"/>
              <a:gd name="T14" fmla="*/ 149 w 149"/>
              <a:gd name="T15" fmla="*/ 492 h 492"/>
            </a:gdLst>
            <a:ahLst/>
            <a:cxnLst>
              <a:cxn ang="T8">
                <a:pos x="T0" y="T1"/>
              </a:cxn>
              <a:cxn ang="T9">
                <a:pos x="T2" y="T3"/>
              </a:cxn>
              <a:cxn ang="T10">
                <a:pos x="T4" y="T5"/>
              </a:cxn>
              <a:cxn ang="T11">
                <a:pos x="T6" y="T7"/>
              </a:cxn>
            </a:cxnLst>
            <a:rect l="T12" t="T13" r="T14" b="T15"/>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11348" name="Oval 363"/>
          <p:cNvSpPr>
            <a:spLocks noChangeArrowheads="1"/>
          </p:cNvSpPr>
          <p:nvPr/>
        </p:nvSpPr>
        <p:spPr bwMode="auto">
          <a:xfrm flipH="1">
            <a:off x="7321793" y="5039149"/>
            <a:ext cx="151977" cy="137346"/>
          </a:xfrm>
          <a:prstGeom prst="ellipse">
            <a:avLst/>
          </a:prstGeom>
          <a:solidFill>
            <a:schemeClr val="bg1"/>
          </a:solidFill>
          <a:ln w="28575">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1" name="灯片编号占位符 90"/>
          <p:cNvSpPr>
            <a:spLocks noGrp="1"/>
          </p:cNvSpPr>
          <p:nvPr>
            <p:ph type="sldNum" sz="quarter" idx="12"/>
          </p:nvPr>
        </p:nvSpPr>
        <p:spPr/>
        <p:txBody>
          <a:bodyPr/>
          <a:lstStyle/>
          <a:p>
            <a:fld id="{B6F15528-21DE-4FAA-801E-634DDDAF4B2B}" type="slidenum">
              <a:rPr lang="en-US" smtClean="0"/>
              <a:t>4</a:t>
            </a:fld>
            <a:endParaRPr lang="en-US"/>
          </a:p>
        </p:txBody>
      </p:sp>
      <p:sp>
        <p:nvSpPr>
          <p:cNvPr id="92" name="页脚占位符 91"/>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20700" y="1047750"/>
            <a:ext cx="3788473" cy="418063"/>
          </a:xfrm>
          <a:prstGeom prst="rect">
            <a:avLst/>
          </a:prstGeom>
          <a:noFill/>
        </p:spPr>
        <p:txBody>
          <a:bodyPr wrap="none" lIns="0" tIns="0" rIns="0" rtlCol="0">
            <a:spAutoFit/>
          </a:bodyPr>
          <a:lstStyle/>
          <a:p>
            <a:pPr defTabSz="-635">
              <a:lnSpc>
                <a:spcPts val="2900"/>
              </a:lnSpc>
            </a:pPr>
            <a:r>
              <a:rPr lang="en-US" altLang="zh-CN" sz="32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32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.4.4 TCP</a:t>
            </a:r>
            <a:r>
              <a:rPr lang="zh-CN" altLang="en-US" sz="3200" dirty="0" smtClean="0">
                <a:solidFill>
                  <a:srgbClr val="FF0000"/>
                </a:solidFill>
                <a:latin typeface="楷体_GB2312" pitchFamily="18" charset="0"/>
                <a:ea typeface="黑体" panose="02010609060101010101" pitchFamily="2" charset="-122"/>
                <a:cs typeface="Times New Roman" panose="02020603050405020304" pitchFamily="18" charset="0"/>
              </a:rPr>
              <a:t>的可靠传输</a:t>
            </a:r>
            <a:endParaRPr lang="en-US" altLang="zh-CN" sz="3200" dirty="0" smtClean="0">
              <a:solidFill>
                <a:srgbClr val="FF0000"/>
              </a:solidFill>
              <a:latin typeface="楷体_GB2312" pitchFamily="18" charset="0"/>
              <a:ea typeface="黑体" panose="02010609060101010101" pitchFamily="2" charset="-122"/>
              <a:cs typeface="楷体_GB2312" pitchFamily="18" charset="0"/>
            </a:endParaRPr>
          </a:p>
        </p:txBody>
      </p:sp>
      <p:sp>
        <p:nvSpPr>
          <p:cNvPr id="53" name="TextBox 52"/>
          <p:cNvSpPr txBox="1"/>
          <p:nvPr/>
        </p:nvSpPr>
        <p:spPr>
          <a:xfrm>
            <a:off x="1130300" y="1657350"/>
            <a:ext cx="7162800" cy="5878532"/>
          </a:xfrm>
          <a:prstGeom prst="rect">
            <a:avLst/>
          </a:prstGeom>
          <a:noFill/>
        </p:spPr>
        <p:txBody>
          <a:bodyPr wrap="square" rtlCol="0">
            <a:spAutoFit/>
          </a:bodyPr>
          <a:lstStyle/>
          <a:p>
            <a:pPr indent="-457200">
              <a:buFont typeface="+mj-lt"/>
              <a:buAutoNum type="arabicPeriod"/>
            </a:pPr>
            <a:r>
              <a:rPr lang="zh-CN" altLang="en-US" sz="2400" dirty="0" smtClean="0">
                <a:ea typeface="黑体" panose="02010609060101010101" pitchFamily="2" charset="-122"/>
              </a:rPr>
              <a:t>可靠信道（无差错，无丢包）</a:t>
            </a:r>
            <a:endParaRPr lang="en-US" altLang="zh-CN" sz="2400" dirty="0">
              <a:ea typeface="黑体" panose="02010609060101010101" pitchFamily="2" charset="-122"/>
            </a:endParaRPr>
          </a:p>
          <a:p>
            <a:pPr indent="-457200">
              <a:buFont typeface="+mj-lt"/>
              <a:buAutoNum type="arabicPeriod"/>
            </a:pPr>
            <a:r>
              <a:rPr lang="zh-CN" altLang="en-US" sz="2400" dirty="0" smtClean="0">
                <a:ea typeface="黑体" panose="02010609060101010101" pitchFamily="2" charset="-122"/>
              </a:rPr>
              <a:t>有差错的信道</a:t>
            </a:r>
            <a:endParaRPr lang="en-US" altLang="zh-CN" sz="2400" dirty="0" smtClean="0">
              <a:ea typeface="黑体" panose="02010609060101010101" pitchFamily="2" charset="-122"/>
            </a:endParaRPr>
          </a:p>
          <a:p>
            <a:pPr marL="914400" lvl="3" indent="-457200">
              <a:buFont typeface="Calibri" panose="020F0502020204030204" pitchFamily="34" charset="0"/>
              <a:buChar char="–"/>
            </a:pPr>
            <a:r>
              <a:rPr lang="zh-CN" altLang="en-US" sz="2000" dirty="0" smtClean="0">
                <a:latin typeface="Times New Roman" panose="02020603050405020304" pitchFamily="18" charset="0"/>
                <a:ea typeface="黑体" panose="02010609060101010101" pitchFamily="2" charset="-122"/>
              </a:rPr>
              <a:t>检错：校验码</a:t>
            </a:r>
            <a:endParaRPr lang="en-US" altLang="zh-CN" sz="2000" dirty="0">
              <a:latin typeface="Times New Roman" panose="02020603050405020304" pitchFamily="18" charset="0"/>
              <a:ea typeface="黑体" panose="02010609060101010101" pitchFamily="2" charset="-122"/>
            </a:endParaRPr>
          </a:p>
          <a:p>
            <a:pPr marL="914400" lvl="3" indent="-457200">
              <a:buFont typeface="Calibri" panose="020F0502020204030204" pitchFamily="34" charset="0"/>
              <a:buChar char="–"/>
            </a:pPr>
            <a:r>
              <a:rPr lang="zh-CN" altLang="en-US" sz="2000" dirty="0">
                <a:latin typeface="Times New Roman" panose="02020603050405020304" pitchFamily="18" charset="0"/>
                <a:ea typeface="黑体" panose="02010609060101010101" pitchFamily="2" charset="-122"/>
              </a:rPr>
              <a:t>如何恢复错误：确认机制</a:t>
            </a:r>
            <a:endParaRPr lang="en-US" altLang="zh-CN" sz="2000" dirty="0">
              <a:latin typeface="Times New Roman" panose="02020603050405020304" pitchFamily="18" charset="0"/>
              <a:ea typeface="黑体" panose="02010609060101010101" pitchFamily="2" charset="-122"/>
            </a:endParaRPr>
          </a:p>
          <a:p>
            <a:pPr marL="1371600" lvl="4" indent="-457200">
              <a:buFont typeface="Arial" panose="020B0604020202020204" pitchFamily="34" charset="0"/>
              <a:buChar char="•"/>
            </a:pPr>
            <a:r>
              <a:rPr lang="en-US" altLang="zh-CN" sz="2000" dirty="0" smtClean="0">
                <a:latin typeface="Times New Roman" panose="02020603050405020304" pitchFamily="18" charset="0"/>
                <a:ea typeface="黑体" panose="02010609060101010101" pitchFamily="2" charset="-122"/>
              </a:rPr>
              <a:t> </a:t>
            </a:r>
            <a:r>
              <a:rPr lang="en-US" altLang="zh-CN" sz="2000" i="1" dirty="0" smtClean="0">
                <a:solidFill>
                  <a:srgbClr val="CC0000"/>
                </a:solidFill>
                <a:latin typeface="Times New Roman" panose="02020603050405020304" pitchFamily="18" charset="0"/>
                <a:ea typeface="黑体" panose="02010609060101010101" pitchFamily="2" charset="-122"/>
              </a:rPr>
              <a:t>acknowledgements (ACKs):</a:t>
            </a:r>
            <a:r>
              <a:rPr lang="en-US" altLang="zh-CN" sz="2000" dirty="0" smtClean="0">
                <a:latin typeface="Times New Roman" panose="02020603050405020304" pitchFamily="18" charset="0"/>
                <a:ea typeface="黑体" panose="02010609060101010101" pitchFamily="2" charset="-122"/>
              </a:rPr>
              <a:t> </a:t>
            </a:r>
            <a:r>
              <a:rPr lang="zh-CN" altLang="en-US" sz="2000" dirty="0" smtClean="0">
                <a:latin typeface="Times New Roman" panose="02020603050405020304" pitchFamily="18" charset="0"/>
                <a:ea typeface="黑体" panose="02010609060101010101" pitchFamily="2" charset="-122"/>
              </a:rPr>
              <a:t>接收方通知发送方数据正确</a:t>
            </a:r>
            <a:endParaRPr lang="en-US" altLang="zh-CN" sz="2000" dirty="0">
              <a:latin typeface="Times New Roman" panose="02020603050405020304" pitchFamily="18" charset="0"/>
              <a:ea typeface="黑体" panose="02010609060101010101" pitchFamily="2" charset="-122"/>
            </a:endParaRPr>
          </a:p>
          <a:p>
            <a:pPr marL="1371600" lvl="4" indent="-457200">
              <a:buFont typeface="Arial" panose="020B0604020202020204" pitchFamily="34" charset="0"/>
              <a:buChar char="•"/>
            </a:pPr>
            <a:r>
              <a:rPr lang="en-US" altLang="zh-CN" sz="2000" i="1" dirty="0" smtClean="0">
                <a:solidFill>
                  <a:srgbClr val="CC0000"/>
                </a:solidFill>
                <a:latin typeface="Times New Roman" panose="02020603050405020304" pitchFamily="18" charset="0"/>
                <a:ea typeface="黑体" panose="02010609060101010101" pitchFamily="2" charset="-122"/>
              </a:rPr>
              <a:t>negative acknowledgements (NAKs):</a:t>
            </a:r>
            <a:r>
              <a:rPr lang="zh-CN" altLang="en-US" sz="2000" dirty="0" smtClean="0">
                <a:latin typeface="Times New Roman" panose="02020603050405020304" pitchFamily="18" charset="0"/>
                <a:ea typeface="黑体" panose="02010609060101010101" pitchFamily="2" charset="-122"/>
              </a:rPr>
              <a:t>接收方通知发送方数据错误</a:t>
            </a:r>
            <a:endParaRPr lang="en-US" altLang="zh-CN" sz="2000" dirty="0">
              <a:latin typeface="Times New Roman" panose="02020603050405020304" pitchFamily="18" charset="0"/>
              <a:ea typeface="黑体" panose="02010609060101010101" pitchFamily="2" charset="-122"/>
            </a:endParaRPr>
          </a:p>
          <a:p>
            <a:pPr marL="914400" lvl="3" indent="-457200">
              <a:buFont typeface="Calibri" panose="020F0502020204030204" pitchFamily="34" charset="0"/>
              <a:buChar char="–"/>
            </a:pPr>
            <a:r>
              <a:rPr lang="zh-CN" altLang="en-US" sz="2000" dirty="0" smtClean="0">
                <a:latin typeface="Times New Roman" panose="02020603050405020304" pitchFamily="18" charset="0"/>
                <a:ea typeface="黑体" panose="02010609060101010101" pitchFamily="2" charset="-122"/>
              </a:rPr>
              <a:t>如果</a:t>
            </a:r>
            <a:r>
              <a:rPr lang="en-US" altLang="zh-CN" sz="2000" dirty="0" smtClean="0">
                <a:latin typeface="Times New Roman" panose="02020603050405020304" pitchFamily="18" charset="0"/>
                <a:ea typeface="黑体" panose="02010609060101010101" pitchFamily="2" charset="-122"/>
              </a:rPr>
              <a:t>ACK/NAK</a:t>
            </a:r>
            <a:r>
              <a:rPr lang="zh-CN" altLang="en-US" sz="2000" dirty="0" smtClean="0">
                <a:latin typeface="Times New Roman" panose="02020603050405020304" pitchFamily="18" charset="0"/>
                <a:ea typeface="黑体" panose="02010609060101010101" pitchFamily="2" charset="-122"/>
              </a:rPr>
              <a:t>错误：发送方重传数据包，每个数据包加上序号，接收方丢弃重复的数据包。</a:t>
            </a:r>
            <a:endParaRPr lang="en-US" altLang="zh-CN" sz="2000" dirty="0">
              <a:latin typeface="Times New Roman" panose="02020603050405020304" pitchFamily="18" charset="0"/>
              <a:ea typeface="黑体" panose="02010609060101010101" pitchFamily="2" charset="-122"/>
            </a:endParaRPr>
          </a:p>
          <a:p>
            <a:pPr marL="914400" lvl="3" indent="-457200">
              <a:buFont typeface="Calibri" panose="020F0502020204030204" pitchFamily="34" charset="0"/>
              <a:buChar char="–"/>
            </a:pPr>
            <a:r>
              <a:rPr lang="zh-CN" altLang="en-US" sz="2000" dirty="0" smtClean="0">
                <a:latin typeface="Times New Roman" panose="02020603050405020304" pitchFamily="18" charset="0"/>
                <a:ea typeface="黑体" panose="02010609060101010101" pitchFamily="2" charset="-122"/>
              </a:rPr>
              <a:t>只使用</a:t>
            </a:r>
            <a:r>
              <a:rPr lang="en-US" altLang="zh-CN" sz="2000" dirty="0" smtClean="0">
                <a:latin typeface="Times New Roman" panose="02020603050405020304" pitchFamily="18" charset="0"/>
                <a:ea typeface="黑体" panose="02010609060101010101" pitchFamily="2" charset="-122"/>
              </a:rPr>
              <a:t>ACKs</a:t>
            </a:r>
          </a:p>
          <a:p>
            <a:pPr marL="1371600" lvl="4" indent="-457200">
              <a:buFont typeface="Arial" panose="020B0604020202020204" pitchFamily="34" charset="0"/>
              <a:buChar char="•"/>
            </a:pPr>
            <a:r>
              <a:rPr lang="zh-CN" altLang="en-US" sz="2000" dirty="0">
                <a:latin typeface="Times New Roman" panose="02020603050405020304" pitchFamily="18" charset="0"/>
                <a:ea typeface="黑体" panose="02010609060101010101" pitchFamily="2" charset="-122"/>
              </a:rPr>
              <a:t>接收方发送对上一个正确接收的数据包的确认（添加序号</a:t>
            </a:r>
            <a:r>
              <a:rPr lang="zh-CN" altLang="en-US" sz="2000" dirty="0" smtClean="0">
                <a:latin typeface="Times New Roman" panose="02020603050405020304" pitchFamily="18" charset="0"/>
                <a:ea typeface="黑体" panose="02010609060101010101" pitchFamily="2" charset="-122"/>
              </a:rPr>
              <a:t>）</a:t>
            </a:r>
            <a:endParaRPr lang="en-US" altLang="zh-CN" sz="2000" dirty="0">
              <a:latin typeface="Times New Roman" panose="02020603050405020304" pitchFamily="18" charset="0"/>
              <a:ea typeface="黑体" panose="02010609060101010101" pitchFamily="2" charset="-122"/>
            </a:endParaRPr>
          </a:p>
          <a:p>
            <a:pPr marL="1371600" lvl="4" indent="-457200">
              <a:buFont typeface="Arial" panose="020B0604020202020204" pitchFamily="34" charset="0"/>
              <a:buChar char="•"/>
            </a:pPr>
            <a:r>
              <a:rPr lang="zh-CN" altLang="en-US" sz="2000" dirty="0" smtClean="0">
                <a:latin typeface="Times New Roman" panose="02020603050405020304" pitchFamily="18" charset="0"/>
                <a:ea typeface="黑体" panose="02010609060101010101" pitchFamily="2" charset="-122"/>
              </a:rPr>
              <a:t>发送方收到重复确认就重传当前数据包</a:t>
            </a:r>
            <a:endParaRPr lang="en-US" altLang="zh-CN" sz="2000" dirty="0" smtClean="0">
              <a:latin typeface="Times New Roman" panose="02020603050405020304" pitchFamily="18" charset="0"/>
              <a:ea typeface="黑体" panose="02010609060101010101" pitchFamily="2" charset="-122"/>
            </a:endParaRPr>
          </a:p>
          <a:p>
            <a:pPr marL="914400" lvl="3" indent="-457200">
              <a:buFont typeface="Calibri" panose="020F0502020204030204" pitchFamily="34" charset="0"/>
              <a:buChar char="–"/>
            </a:pPr>
            <a:endParaRPr lang="en-US" altLang="zh-CN" sz="2000" dirty="0" smtClean="0">
              <a:latin typeface="Times New Roman" panose="02020603050405020304" pitchFamily="18" charset="0"/>
              <a:ea typeface="黑体" panose="02010609060101010101" pitchFamily="2" charset="-122"/>
            </a:endParaRPr>
          </a:p>
          <a:p>
            <a:pPr marL="914400" lvl="3" indent="-457200">
              <a:buFont typeface="Calibri" panose="020F0502020204030204" pitchFamily="34" charset="0"/>
              <a:buChar char="–"/>
            </a:pPr>
            <a:endParaRPr lang="en-US" altLang="zh-CN" dirty="0" smtClean="0">
              <a:ea typeface="MS PGothic" panose="020B0600070205080204" charset="-128"/>
            </a:endParaRPr>
          </a:p>
          <a:p>
            <a:pPr marL="914400" lvl="3" indent="-457200">
              <a:buFont typeface="Calibri" panose="020F0502020204030204" pitchFamily="34" charset="0"/>
              <a:buChar char="–"/>
            </a:pPr>
            <a:endParaRPr lang="en-US" altLang="zh-CN" dirty="0" smtClean="0">
              <a:ea typeface="MS PGothic" panose="020B0600070205080204" charset="-128"/>
            </a:endParaRPr>
          </a:p>
          <a:p>
            <a:pPr indent="-457200">
              <a:buFont typeface="Arial" panose="020B0604020202020204" pitchFamily="34" charset="0"/>
              <a:buChar char="•"/>
            </a:pPr>
            <a:endParaRPr lang="en-US" altLang="zh-CN" sz="3200" dirty="0" smtClean="0">
              <a:ea typeface="黑体" panose="02010609060101010101" pitchFamily="2" charset="-122"/>
            </a:endParaRPr>
          </a:p>
        </p:txBody>
      </p:sp>
      <p:sp>
        <p:nvSpPr>
          <p:cNvPr id="54" name="灯片编号占位符 53"/>
          <p:cNvSpPr>
            <a:spLocks noGrp="1"/>
          </p:cNvSpPr>
          <p:nvPr>
            <p:ph type="sldNum" sz="quarter" idx="12"/>
          </p:nvPr>
        </p:nvSpPr>
        <p:spPr/>
        <p:txBody>
          <a:bodyPr/>
          <a:lstStyle/>
          <a:p>
            <a:fld id="{B6F15528-21DE-4FAA-801E-634DDDAF4B2B}" type="slidenum">
              <a:rPr lang="en-US" smtClean="0"/>
              <a:t>40</a:t>
            </a:fld>
            <a:endParaRPr lang="en-US"/>
          </a:p>
        </p:txBody>
      </p:sp>
      <p:sp>
        <p:nvSpPr>
          <p:cNvPr id="55" name="页脚占位符 5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800" dirty="0" smtClean="0">
                <a:ea typeface="黑体" panose="02010609060101010101" pitchFamily="2" charset="-122"/>
              </a:rPr>
              <a:t>3. </a:t>
            </a:r>
            <a:r>
              <a:rPr lang="zh-CN" altLang="en-US" sz="2800" dirty="0" smtClean="0">
                <a:ea typeface="黑体" panose="02010609060101010101" pitchFamily="2" charset="-122"/>
              </a:rPr>
              <a:t>有差错、有丢包的信道</a:t>
            </a:r>
            <a:endParaRPr lang="en-US" altLang="zh-CN" sz="2800" dirty="0" smtClean="0">
              <a:ea typeface="黑体" panose="02010609060101010101" pitchFamily="2" charset="-122"/>
            </a:endParaRPr>
          </a:p>
          <a:p>
            <a:pPr lvl="1" indent="-457200"/>
            <a:r>
              <a:rPr lang="zh-CN" altLang="en-US" sz="2000" dirty="0" smtClean="0">
                <a:latin typeface="Times New Roman" panose="02020603050405020304" pitchFamily="18" charset="0"/>
                <a:ea typeface="黑体" panose="02010609060101010101" pitchFamily="2" charset="-122"/>
              </a:rPr>
              <a:t>发送方等待一段时间，如果没收到</a:t>
            </a:r>
            <a:r>
              <a:rPr lang="en-US" altLang="zh-CN" sz="2000" dirty="0" smtClean="0">
                <a:latin typeface="Times New Roman" panose="02020603050405020304" pitchFamily="18" charset="0"/>
                <a:ea typeface="黑体" panose="02010609060101010101" pitchFamily="2" charset="-122"/>
              </a:rPr>
              <a:t>ACK,</a:t>
            </a:r>
            <a:r>
              <a:rPr lang="zh-CN" altLang="en-US" sz="2000" dirty="0" smtClean="0">
                <a:latin typeface="Times New Roman" panose="02020603050405020304" pitchFamily="18" charset="0"/>
                <a:ea typeface="黑体" panose="02010609060101010101" pitchFamily="2" charset="-122"/>
              </a:rPr>
              <a:t>则重传</a:t>
            </a:r>
            <a:endParaRPr lang="en-US" altLang="zh-CN" sz="2000" dirty="0" smtClean="0">
              <a:latin typeface="Times New Roman" panose="02020603050405020304" pitchFamily="18" charset="0"/>
              <a:ea typeface="黑体" panose="02010609060101010101" pitchFamily="2" charset="-122"/>
            </a:endParaRPr>
          </a:p>
          <a:p>
            <a:pPr lvl="1" indent="-457200"/>
            <a:r>
              <a:rPr lang="zh-CN" altLang="en-US" sz="2000" dirty="0" smtClean="0">
                <a:latin typeface="Times New Roman" panose="02020603050405020304" pitchFamily="18" charset="0"/>
                <a:ea typeface="黑体" panose="02010609060101010101" pitchFamily="2" charset="-122"/>
              </a:rPr>
              <a:t>如果数据或确认只是延迟而不是丢失，重传将导致重复报文段，序号可以解决这一问题。</a:t>
            </a:r>
            <a:endParaRPr lang="en-US" altLang="zh-CN" sz="2000" dirty="0">
              <a:latin typeface="Times New Roman" panose="02020603050405020304" pitchFamily="18" charset="0"/>
              <a:ea typeface="黑体" panose="02010609060101010101" pitchFamily="2" charset="-122"/>
            </a:endParaRPr>
          </a:p>
          <a:p>
            <a:pPr lvl="1" indent="-457200"/>
            <a:r>
              <a:rPr lang="zh-CN" altLang="en-US" sz="2000" dirty="0" smtClean="0">
                <a:latin typeface="Times New Roman" panose="02020603050405020304" pitchFamily="18" charset="0"/>
                <a:ea typeface="黑体" panose="02010609060101010101" pitchFamily="2" charset="-122"/>
              </a:rPr>
              <a:t>接收方必须在确认报文中包含序号</a:t>
            </a:r>
            <a:endParaRPr lang="en-US" altLang="zh-CN" sz="2000" dirty="0">
              <a:latin typeface="Times New Roman" panose="02020603050405020304" pitchFamily="18" charset="0"/>
              <a:ea typeface="黑体" panose="02010609060101010101" pitchFamily="2" charset="-122"/>
            </a:endParaRPr>
          </a:p>
          <a:p>
            <a:pPr lvl="1" indent="-457200"/>
            <a:r>
              <a:rPr lang="zh-CN" altLang="en-US" sz="2000" dirty="0" smtClean="0">
                <a:latin typeface="Times New Roman" panose="02020603050405020304" pitchFamily="18" charset="0"/>
                <a:ea typeface="黑体" panose="02010609060101010101" pitchFamily="2" charset="-122"/>
              </a:rPr>
              <a:t>需要一个计时器</a:t>
            </a:r>
            <a:endParaRPr lang="zh-CN" altLang="en-US" sz="2000" dirty="0">
              <a:latin typeface="Times New Roman" panose="02020603050405020304" pitchFamily="18" charset="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6" name="Line 4"/>
          <p:cNvSpPr>
            <a:spLocks noChangeShapeType="1"/>
          </p:cNvSpPr>
          <p:nvPr/>
        </p:nvSpPr>
        <p:spPr bwMode="auto">
          <a:xfrm>
            <a:off x="1597181" y="1853314"/>
            <a:ext cx="0" cy="3851981"/>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7" name="Rectangle 5"/>
          <p:cNvSpPr>
            <a:spLocks noChangeArrowheads="1"/>
          </p:cNvSpPr>
          <p:nvPr/>
        </p:nvSpPr>
        <p:spPr bwMode="auto">
          <a:xfrm>
            <a:off x="1466040" y="6164548"/>
            <a:ext cx="1685616" cy="369602"/>
          </a:xfrm>
          <a:prstGeom prst="rect">
            <a:avLst/>
          </a:prstGeom>
          <a:noFill/>
          <a:ln w="9525">
            <a:noFill/>
            <a:miter lim="800000"/>
          </a:ln>
        </p:spPr>
        <p:txBody>
          <a:bodyPr wrap="none" lIns="91707" tIns="45854" rIns="91707" bIns="45854">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(a) </a:t>
            </a:r>
            <a:r>
              <a:rPr kumimoji="1" lang="zh-CN" altLang="en-US" dirty="0">
                <a:solidFill>
                  <a:schemeClr val="folHlink"/>
                </a:solidFill>
                <a:latin typeface="Arial" panose="020B0604020202020204" pitchFamily="34" charset="0"/>
                <a:ea typeface="黑体" panose="02010609060101010101" pitchFamily="2" charset="-122"/>
              </a:rPr>
              <a:t>无差错情况</a:t>
            </a:r>
          </a:p>
        </p:txBody>
      </p:sp>
      <p:sp>
        <p:nvSpPr>
          <p:cNvPr id="8" name="Line 6"/>
          <p:cNvSpPr>
            <a:spLocks noChangeShapeType="1"/>
          </p:cNvSpPr>
          <p:nvPr/>
        </p:nvSpPr>
        <p:spPr bwMode="auto">
          <a:xfrm>
            <a:off x="1597181" y="2082223"/>
            <a:ext cx="1503936" cy="478340"/>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9" name="Line 7"/>
          <p:cNvSpPr>
            <a:spLocks noChangeShapeType="1"/>
          </p:cNvSpPr>
          <p:nvPr/>
        </p:nvSpPr>
        <p:spPr bwMode="auto">
          <a:xfrm flipH="1">
            <a:off x="1597181" y="2655284"/>
            <a:ext cx="1503936" cy="476762"/>
          </a:xfrm>
          <a:prstGeom prst="line">
            <a:avLst/>
          </a:pr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10" name="Line 8"/>
          <p:cNvSpPr>
            <a:spLocks noChangeShapeType="1"/>
          </p:cNvSpPr>
          <p:nvPr/>
        </p:nvSpPr>
        <p:spPr bwMode="auto">
          <a:xfrm>
            <a:off x="1597181" y="3226766"/>
            <a:ext cx="1503936" cy="47676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11" name="Line 9"/>
          <p:cNvSpPr>
            <a:spLocks noChangeShapeType="1"/>
          </p:cNvSpPr>
          <p:nvPr/>
        </p:nvSpPr>
        <p:spPr bwMode="auto">
          <a:xfrm flipH="1">
            <a:off x="1597181" y="3798248"/>
            <a:ext cx="1503936" cy="476762"/>
          </a:xfrm>
          <a:prstGeom prst="line">
            <a:avLst/>
          </a:pr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12" name="Line 10"/>
          <p:cNvSpPr>
            <a:spLocks noChangeShapeType="1"/>
          </p:cNvSpPr>
          <p:nvPr/>
        </p:nvSpPr>
        <p:spPr bwMode="auto">
          <a:xfrm>
            <a:off x="1597181" y="4369731"/>
            <a:ext cx="1503936" cy="478341"/>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13" name="Line 11"/>
          <p:cNvSpPr>
            <a:spLocks noChangeShapeType="1"/>
          </p:cNvSpPr>
          <p:nvPr/>
        </p:nvSpPr>
        <p:spPr bwMode="auto">
          <a:xfrm flipH="1">
            <a:off x="1597181" y="4941213"/>
            <a:ext cx="1503936" cy="478341"/>
          </a:xfrm>
          <a:prstGeom prst="line">
            <a:avLst/>
          </a:pr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14" name="Text Box 12"/>
          <p:cNvSpPr txBox="1">
            <a:spLocks noChangeArrowheads="1"/>
          </p:cNvSpPr>
          <p:nvPr/>
        </p:nvSpPr>
        <p:spPr bwMode="auto">
          <a:xfrm>
            <a:off x="1405318" y="1406548"/>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A</a:t>
            </a:r>
          </a:p>
        </p:txBody>
      </p:sp>
      <p:sp>
        <p:nvSpPr>
          <p:cNvPr id="15" name="Text Box 13"/>
          <p:cNvSpPr txBox="1">
            <a:spLocks noChangeArrowheads="1"/>
          </p:cNvSpPr>
          <p:nvPr/>
        </p:nvSpPr>
        <p:spPr bwMode="auto">
          <a:xfrm>
            <a:off x="595085" y="1749121"/>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16" name="Text Box 14"/>
          <p:cNvSpPr txBox="1">
            <a:spLocks noChangeArrowheads="1"/>
          </p:cNvSpPr>
          <p:nvPr/>
        </p:nvSpPr>
        <p:spPr bwMode="auto">
          <a:xfrm>
            <a:off x="3101117" y="2350599"/>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17" name="Text Box 15"/>
          <p:cNvSpPr txBox="1">
            <a:spLocks noChangeArrowheads="1"/>
          </p:cNvSpPr>
          <p:nvPr/>
        </p:nvSpPr>
        <p:spPr bwMode="auto">
          <a:xfrm>
            <a:off x="2951998" y="1406548"/>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B</a:t>
            </a:r>
          </a:p>
        </p:txBody>
      </p:sp>
      <p:sp>
        <p:nvSpPr>
          <p:cNvPr id="18" name="Line 16"/>
          <p:cNvSpPr>
            <a:spLocks noChangeShapeType="1"/>
          </p:cNvSpPr>
          <p:nvPr/>
        </p:nvSpPr>
        <p:spPr bwMode="auto">
          <a:xfrm>
            <a:off x="3101117" y="1853314"/>
            <a:ext cx="0" cy="3851981"/>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19" name="Text Box 17"/>
          <p:cNvSpPr txBox="1">
            <a:spLocks noChangeArrowheads="1"/>
          </p:cNvSpPr>
          <p:nvPr/>
        </p:nvSpPr>
        <p:spPr bwMode="auto">
          <a:xfrm>
            <a:off x="595085" y="2922082"/>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2</a:t>
            </a:r>
          </a:p>
        </p:txBody>
      </p:sp>
      <p:sp>
        <p:nvSpPr>
          <p:cNvPr id="20" name="Text Box 18"/>
          <p:cNvSpPr txBox="1">
            <a:spLocks noChangeArrowheads="1"/>
          </p:cNvSpPr>
          <p:nvPr/>
        </p:nvSpPr>
        <p:spPr bwMode="auto">
          <a:xfrm>
            <a:off x="595085" y="4096620"/>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3</a:t>
            </a:r>
          </a:p>
        </p:txBody>
      </p:sp>
      <p:sp>
        <p:nvSpPr>
          <p:cNvPr id="21" name="Text Box 19"/>
          <p:cNvSpPr txBox="1">
            <a:spLocks noChangeArrowheads="1"/>
          </p:cNvSpPr>
          <p:nvPr/>
        </p:nvSpPr>
        <p:spPr bwMode="auto">
          <a:xfrm>
            <a:off x="3101117" y="3493564"/>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2</a:t>
            </a:r>
          </a:p>
        </p:txBody>
      </p:sp>
      <p:sp>
        <p:nvSpPr>
          <p:cNvPr id="22" name="Text Box 20"/>
          <p:cNvSpPr txBox="1">
            <a:spLocks noChangeArrowheads="1"/>
          </p:cNvSpPr>
          <p:nvPr/>
        </p:nvSpPr>
        <p:spPr bwMode="auto">
          <a:xfrm>
            <a:off x="3101117" y="4636529"/>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3</a:t>
            </a:r>
          </a:p>
        </p:txBody>
      </p:sp>
      <p:sp>
        <p:nvSpPr>
          <p:cNvPr id="23" name="Line 21"/>
          <p:cNvSpPr>
            <a:spLocks noChangeShapeType="1"/>
          </p:cNvSpPr>
          <p:nvPr/>
        </p:nvSpPr>
        <p:spPr bwMode="auto">
          <a:xfrm>
            <a:off x="6063078" y="1853314"/>
            <a:ext cx="0" cy="3851981"/>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24" name="Line 22"/>
          <p:cNvSpPr>
            <a:spLocks noChangeShapeType="1"/>
          </p:cNvSpPr>
          <p:nvPr/>
        </p:nvSpPr>
        <p:spPr bwMode="auto">
          <a:xfrm>
            <a:off x="6063078" y="2082223"/>
            <a:ext cx="835872" cy="287320"/>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25" name="Line 23"/>
          <p:cNvSpPr>
            <a:spLocks noChangeShapeType="1"/>
          </p:cNvSpPr>
          <p:nvPr/>
        </p:nvSpPr>
        <p:spPr bwMode="auto">
          <a:xfrm flipH="1">
            <a:off x="6063078" y="2655284"/>
            <a:ext cx="1503936" cy="476762"/>
          </a:xfrm>
          <a:prstGeom prst="line">
            <a:avLst/>
          </a:prstGeom>
          <a:noFill/>
          <a:ln w="9525">
            <a:solidFill>
              <a:schemeClr val="tx1"/>
            </a:solidFill>
            <a:prstDash val="dash"/>
            <a:round/>
            <a:headEnd type="none" w="sm" len="sm"/>
            <a:tailEnd type="none" w="sm" len="med"/>
          </a:ln>
        </p:spPr>
        <p:txBody>
          <a:bodyPr lIns="91074" tIns="45537" rIns="91074" bIns="45537"/>
          <a:lstStyle/>
          <a:p>
            <a:endParaRPr lang="zh-CN" altLang="en-US" dirty="0">
              <a:ea typeface="黑体" panose="02010609060101010101" pitchFamily="2" charset="-122"/>
            </a:endParaRPr>
          </a:p>
        </p:txBody>
      </p:sp>
      <p:sp>
        <p:nvSpPr>
          <p:cNvPr id="26" name="Line 24"/>
          <p:cNvSpPr>
            <a:spLocks noChangeShapeType="1"/>
          </p:cNvSpPr>
          <p:nvPr/>
        </p:nvSpPr>
        <p:spPr bwMode="auto">
          <a:xfrm>
            <a:off x="6063078" y="3417787"/>
            <a:ext cx="1503936" cy="47676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27" name="Line 25"/>
          <p:cNvSpPr>
            <a:spLocks noChangeShapeType="1"/>
          </p:cNvSpPr>
          <p:nvPr/>
        </p:nvSpPr>
        <p:spPr bwMode="auto">
          <a:xfrm flipH="1">
            <a:off x="6063078" y="3989269"/>
            <a:ext cx="1503936" cy="476762"/>
          </a:xfrm>
          <a:prstGeom prst="line">
            <a:avLst/>
          </a:pr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28" name="Line 26"/>
          <p:cNvSpPr>
            <a:spLocks noChangeShapeType="1"/>
          </p:cNvSpPr>
          <p:nvPr/>
        </p:nvSpPr>
        <p:spPr bwMode="auto">
          <a:xfrm>
            <a:off x="6063078" y="4560751"/>
            <a:ext cx="1503936" cy="478340"/>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29" name="Text Box 27"/>
          <p:cNvSpPr txBox="1">
            <a:spLocks noChangeArrowheads="1"/>
          </p:cNvSpPr>
          <p:nvPr/>
        </p:nvSpPr>
        <p:spPr bwMode="auto">
          <a:xfrm>
            <a:off x="5901295" y="1406548"/>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A</a:t>
            </a:r>
          </a:p>
        </p:txBody>
      </p:sp>
      <p:sp>
        <p:nvSpPr>
          <p:cNvPr id="30" name="Text Box 28"/>
          <p:cNvSpPr txBox="1">
            <a:spLocks noChangeArrowheads="1"/>
          </p:cNvSpPr>
          <p:nvPr/>
        </p:nvSpPr>
        <p:spPr bwMode="auto">
          <a:xfrm>
            <a:off x="4761778" y="1749121"/>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31" name="Text Box 29"/>
          <p:cNvSpPr txBox="1">
            <a:spLocks noChangeArrowheads="1"/>
          </p:cNvSpPr>
          <p:nvPr/>
        </p:nvSpPr>
        <p:spPr bwMode="auto">
          <a:xfrm>
            <a:off x="7413146" y="1406548"/>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B</a:t>
            </a:r>
          </a:p>
        </p:txBody>
      </p:sp>
      <p:sp>
        <p:nvSpPr>
          <p:cNvPr id="32" name="Line 30"/>
          <p:cNvSpPr>
            <a:spLocks noChangeShapeType="1"/>
          </p:cNvSpPr>
          <p:nvPr/>
        </p:nvSpPr>
        <p:spPr bwMode="auto">
          <a:xfrm>
            <a:off x="7567014" y="1853314"/>
            <a:ext cx="0" cy="3851981"/>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33" name="Text Box 31"/>
          <p:cNvSpPr txBox="1">
            <a:spLocks noChangeArrowheads="1"/>
          </p:cNvSpPr>
          <p:nvPr/>
        </p:nvSpPr>
        <p:spPr bwMode="auto">
          <a:xfrm>
            <a:off x="4185533" y="3113101"/>
            <a:ext cx="1578342" cy="404142"/>
          </a:xfrm>
          <a:prstGeom prst="rect">
            <a:avLst/>
          </a:prstGeom>
          <a:solidFill>
            <a:srgbClr val="FFFF99"/>
          </a:solidFill>
          <a:ln w="9525">
            <a:solidFill>
              <a:schemeClr val="folHlink"/>
            </a:solidFill>
            <a:miter lim="800000"/>
          </a:ln>
          <a:effectLst>
            <a:outerShdw dist="53882" dir="2700000" algn="ctr" rotWithShape="0">
              <a:schemeClr val="bg2"/>
            </a:outerShdw>
          </a:effectLst>
        </p:spPr>
        <p:txBody>
          <a:bodyPr wrap="none" lIns="91074" tIns="45537" rIns="91074" bIns="45537">
            <a:spAutoFit/>
          </a:bodyPr>
          <a:lstStyle/>
          <a:p>
            <a:pPr>
              <a:defRPr/>
            </a:pPr>
            <a:r>
              <a:rPr lang="zh-CN" altLang="en-US" sz="2000" dirty="0">
                <a:solidFill>
                  <a:schemeClr val="folHlink"/>
                </a:solidFill>
                <a:latin typeface="Arial" panose="020B0604020202020204" pitchFamily="34" charset="0"/>
                <a:ea typeface="黑体" panose="02010609060101010101" pitchFamily="2" charset="-122"/>
              </a:rPr>
              <a:t>超时重传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34" name="Text Box 32"/>
          <p:cNvSpPr txBox="1">
            <a:spLocks noChangeArrowheads="1"/>
          </p:cNvSpPr>
          <p:nvPr/>
        </p:nvSpPr>
        <p:spPr bwMode="auto">
          <a:xfrm>
            <a:off x="4980245" y="4256066"/>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2</a:t>
            </a:r>
          </a:p>
        </p:txBody>
      </p:sp>
      <p:sp>
        <p:nvSpPr>
          <p:cNvPr id="35" name="Text Box 33"/>
          <p:cNvSpPr txBox="1">
            <a:spLocks noChangeArrowheads="1"/>
          </p:cNvSpPr>
          <p:nvPr/>
        </p:nvSpPr>
        <p:spPr bwMode="auto">
          <a:xfrm>
            <a:off x="7567014" y="3747731"/>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36" name="Text Box 34"/>
          <p:cNvSpPr txBox="1">
            <a:spLocks noChangeArrowheads="1"/>
          </p:cNvSpPr>
          <p:nvPr/>
        </p:nvSpPr>
        <p:spPr bwMode="auto">
          <a:xfrm>
            <a:off x="7664971" y="2224304"/>
            <a:ext cx="1466329" cy="912701"/>
          </a:xfrm>
          <a:prstGeom prst="rect">
            <a:avLst/>
          </a:prstGeom>
          <a:solidFill>
            <a:srgbClr val="FFFF99"/>
          </a:solidFill>
          <a:ln w="9525">
            <a:solidFill>
              <a:schemeClr val="folHlink"/>
            </a:solidFill>
            <a:miter lim="800000"/>
          </a:ln>
          <a:effectLst>
            <a:outerShdw dist="53882" dir="2700000" algn="ctr" rotWithShape="0">
              <a:schemeClr val="bg2"/>
            </a:outerShdw>
          </a:effectLst>
        </p:spPr>
        <p:txBody>
          <a:bodyPr wrap="none" lIns="91074" tIns="45537" rIns="91074" bIns="45537">
            <a:spAutoFit/>
          </a:bodyPr>
          <a:lstStyle/>
          <a:p>
            <a:pPr algn="ctr">
              <a:defRPr/>
            </a:pPr>
            <a:r>
              <a:rPr lang="zh-CN" altLang="en-US" sz="2000" dirty="0" smtClean="0">
                <a:solidFill>
                  <a:schemeClr val="folHlink"/>
                </a:solidFill>
                <a:latin typeface="Arial" panose="020B0604020202020204" pitchFamily="34" charset="0"/>
                <a:ea typeface="黑体" panose="02010609060101010101" pitchFamily="2" charset="-122"/>
              </a:rPr>
              <a:t>报文有差错</a:t>
            </a:r>
            <a:endParaRPr lang="en-US" altLang="zh-CN" sz="2000" dirty="0" smtClean="0">
              <a:solidFill>
                <a:schemeClr val="folHlink"/>
              </a:solidFill>
              <a:latin typeface="Arial" panose="020B0604020202020204" pitchFamily="34" charset="0"/>
              <a:ea typeface="黑体" panose="02010609060101010101" pitchFamily="2" charset="-122"/>
            </a:endParaRPr>
          </a:p>
          <a:p>
            <a:pPr algn="ctr">
              <a:defRPr/>
            </a:pPr>
            <a:r>
              <a:rPr lang="zh-CN" altLang="en-US" sz="2000" dirty="0" smtClean="0">
                <a:solidFill>
                  <a:schemeClr val="folHlink"/>
                </a:solidFill>
                <a:latin typeface="Arial" panose="020B0604020202020204" pitchFamily="34" charset="0"/>
                <a:ea typeface="黑体" panose="02010609060101010101" pitchFamily="2" charset="-122"/>
              </a:rPr>
              <a:t>或丢失</a:t>
            </a:r>
            <a:endParaRPr lang="zh-CN" altLang="en-US" sz="2000" dirty="0">
              <a:solidFill>
                <a:schemeClr val="folHlink"/>
              </a:solidFill>
              <a:latin typeface="Arial" panose="020B0604020202020204" pitchFamily="34" charset="0"/>
              <a:ea typeface="黑体" panose="02010609060101010101" pitchFamily="2" charset="-122"/>
            </a:endParaRPr>
          </a:p>
          <a:p>
            <a:pPr algn="ctr">
              <a:defRPr/>
            </a:pPr>
            <a:endParaRPr lang="zh-CN" altLang="en-US" sz="2000" baseline="-25000" dirty="0">
              <a:solidFill>
                <a:schemeClr val="folHlink"/>
              </a:solidFill>
              <a:latin typeface="Arial" panose="020B0604020202020204" pitchFamily="34" charset="0"/>
              <a:ea typeface="黑体" panose="02010609060101010101" pitchFamily="2" charset="-122"/>
            </a:endParaRPr>
          </a:p>
        </p:txBody>
      </p:sp>
      <p:sp>
        <p:nvSpPr>
          <p:cNvPr id="37" name="Line 35"/>
          <p:cNvSpPr>
            <a:spLocks noChangeShapeType="1"/>
          </p:cNvSpPr>
          <p:nvPr/>
        </p:nvSpPr>
        <p:spPr bwMode="auto">
          <a:xfrm>
            <a:off x="6898950" y="2369543"/>
            <a:ext cx="675980" cy="213121"/>
          </a:xfrm>
          <a:prstGeom prst="line">
            <a:avLst/>
          </a:prstGeom>
          <a:noFill/>
          <a:ln w="12700">
            <a:solidFill>
              <a:schemeClr val="tx1"/>
            </a:solidFill>
            <a:prstDash val="dash"/>
            <a:round/>
            <a:headEnd type="none" w="sm" len="sm"/>
            <a:tailEnd type="triangle" w="sm" len="med"/>
          </a:ln>
        </p:spPr>
        <p:txBody>
          <a:bodyPr lIns="91074" tIns="45537" rIns="91074" bIns="45537"/>
          <a:lstStyle/>
          <a:p>
            <a:endParaRPr lang="zh-CN" altLang="en-US" dirty="0">
              <a:ea typeface="黑体" panose="02010609060101010101" pitchFamily="2" charset="-122"/>
            </a:endParaRPr>
          </a:p>
        </p:txBody>
      </p:sp>
      <p:sp>
        <p:nvSpPr>
          <p:cNvPr id="38" name="Line 36"/>
          <p:cNvSpPr>
            <a:spLocks noChangeShapeType="1"/>
          </p:cNvSpPr>
          <p:nvPr/>
        </p:nvSpPr>
        <p:spPr bwMode="auto">
          <a:xfrm>
            <a:off x="5763875" y="2082223"/>
            <a:ext cx="250128" cy="0"/>
          </a:xfrm>
          <a:prstGeom prst="line">
            <a:avLst/>
          </a:prstGeom>
          <a:noFill/>
          <a:ln w="12700">
            <a:solidFill>
              <a:schemeClr val="tx1"/>
            </a:solidFill>
            <a:round/>
            <a:headEnd type="none" w="sm" len="sm"/>
            <a:tailEnd type="none" w="sm" len="sm"/>
          </a:ln>
        </p:spPr>
        <p:txBody>
          <a:bodyPr lIns="91074" tIns="45537" rIns="91074" bIns="45537"/>
          <a:lstStyle/>
          <a:p>
            <a:endParaRPr lang="zh-CN" altLang="en-US" dirty="0">
              <a:ea typeface="黑体" panose="02010609060101010101" pitchFamily="2" charset="-122"/>
            </a:endParaRPr>
          </a:p>
        </p:txBody>
      </p:sp>
      <p:sp>
        <p:nvSpPr>
          <p:cNvPr id="39" name="Line 37"/>
          <p:cNvSpPr>
            <a:spLocks noChangeShapeType="1"/>
          </p:cNvSpPr>
          <p:nvPr/>
        </p:nvSpPr>
        <p:spPr bwMode="auto">
          <a:xfrm>
            <a:off x="5763875" y="3417787"/>
            <a:ext cx="250128" cy="0"/>
          </a:xfrm>
          <a:prstGeom prst="line">
            <a:avLst/>
          </a:prstGeom>
          <a:noFill/>
          <a:ln w="12700">
            <a:solidFill>
              <a:schemeClr val="tx1"/>
            </a:solidFill>
            <a:round/>
            <a:headEnd type="none" w="sm" len="sm"/>
            <a:tailEnd type="none" w="sm" len="sm"/>
          </a:ln>
        </p:spPr>
        <p:txBody>
          <a:bodyPr lIns="91074" tIns="45537" rIns="91074" bIns="45537"/>
          <a:lstStyle/>
          <a:p>
            <a:endParaRPr lang="zh-CN" altLang="en-US" dirty="0">
              <a:ea typeface="黑体" panose="02010609060101010101" pitchFamily="2" charset="-122"/>
            </a:endParaRPr>
          </a:p>
        </p:txBody>
      </p:sp>
      <p:sp>
        <p:nvSpPr>
          <p:cNvPr id="40" name="Line 38"/>
          <p:cNvSpPr>
            <a:spLocks noChangeShapeType="1"/>
          </p:cNvSpPr>
          <p:nvPr/>
        </p:nvSpPr>
        <p:spPr bwMode="auto">
          <a:xfrm>
            <a:off x="5890522" y="2069594"/>
            <a:ext cx="0" cy="1335564"/>
          </a:xfrm>
          <a:prstGeom prst="line">
            <a:avLst/>
          </a:prstGeom>
          <a:noFill/>
          <a:ln w="12700">
            <a:solidFill>
              <a:schemeClr val="tx1"/>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grpSp>
        <p:nvGrpSpPr>
          <p:cNvPr id="2" name="Group 39"/>
          <p:cNvGrpSpPr/>
          <p:nvPr/>
        </p:nvGrpSpPr>
        <p:grpSpPr bwMode="auto">
          <a:xfrm>
            <a:off x="5594484" y="2251138"/>
            <a:ext cx="596012" cy="646707"/>
            <a:chOff x="475" y="2386"/>
            <a:chExt cx="324" cy="308"/>
          </a:xfrm>
        </p:grpSpPr>
        <p:sp>
          <p:nvSpPr>
            <p:cNvPr id="42" name="Oval 40"/>
            <p:cNvSpPr>
              <a:spLocks noChangeArrowheads="1"/>
            </p:cNvSpPr>
            <p:nvPr/>
          </p:nvSpPr>
          <p:spPr bwMode="auto">
            <a:xfrm>
              <a:off x="543" y="2505"/>
              <a:ext cx="181" cy="181"/>
            </a:xfrm>
            <a:prstGeom prst="ellipse">
              <a:avLst/>
            </a:prstGeom>
            <a:solidFill>
              <a:schemeClr val="bg1"/>
            </a:solidFill>
            <a:ln w="9525">
              <a:noFill/>
              <a:round/>
            </a:ln>
          </p:spPr>
          <p:txBody>
            <a:bodyPr wrap="none" anchor="ctr"/>
            <a:lstStyle/>
            <a:p>
              <a:endParaRPr lang="zh-CN" altLang="en-US" dirty="0">
                <a:ea typeface="黑体" panose="02010609060101010101" pitchFamily="2" charset="-122"/>
              </a:endParaRPr>
            </a:p>
          </p:txBody>
        </p:sp>
        <p:sp>
          <p:nvSpPr>
            <p:cNvPr id="43" name="Text Box 41"/>
            <p:cNvSpPr txBox="1">
              <a:spLocks noChangeArrowheads="1"/>
            </p:cNvSpPr>
            <p:nvPr/>
          </p:nvSpPr>
          <p:spPr bwMode="auto">
            <a:xfrm>
              <a:off x="475" y="2386"/>
              <a:ext cx="324" cy="308"/>
            </a:xfrm>
            <a:prstGeom prst="rect">
              <a:avLst/>
            </a:prstGeom>
            <a:noFill/>
            <a:ln w="9525">
              <a:noFill/>
              <a:miter lim="800000"/>
            </a:ln>
          </p:spPr>
          <p:txBody>
            <a:bodyPr wrap="none">
              <a:spAutoFit/>
            </a:bodyPr>
            <a:lstStyle/>
            <a:p>
              <a:r>
                <a:rPr lang="en-US" altLang="zh-CN" sz="36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p>
          </p:txBody>
        </p:sp>
      </p:grpSp>
      <p:grpSp>
        <p:nvGrpSpPr>
          <p:cNvPr id="3" name="Group 42"/>
          <p:cNvGrpSpPr/>
          <p:nvPr/>
        </p:nvGrpSpPr>
        <p:grpSpPr bwMode="auto">
          <a:xfrm>
            <a:off x="6932196" y="2274822"/>
            <a:ext cx="250128" cy="285741"/>
            <a:chOff x="3651" y="709"/>
            <a:chExt cx="136" cy="136"/>
          </a:xfrm>
        </p:grpSpPr>
        <p:sp>
          <p:nvSpPr>
            <p:cNvPr id="45" name="Line 4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p:spPr>
          <p:txBody>
            <a:bodyPr/>
            <a:lstStyle/>
            <a:p>
              <a:endParaRPr lang="zh-CN" altLang="en-US" dirty="0">
                <a:ea typeface="黑体" panose="02010609060101010101" pitchFamily="2" charset="-122"/>
              </a:endParaRPr>
            </a:p>
          </p:txBody>
        </p:sp>
        <p:sp>
          <p:nvSpPr>
            <p:cNvPr id="46" name="Line 4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p:spPr>
          <p:txBody>
            <a:bodyPr/>
            <a:lstStyle/>
            <a:p>
              <a:endParaRPr lang="zh-CN" altLang="en-US" dirty="0">
                <a:ea typeface="黑体" panose="02010609060101010101" pitchFamily="2" charset="-122"/>
              </a:endParaRPr>
            </a:p>
          </p:txBody>
        </p:sp>
      </p:grpSp>
      <p:sp>
        <p:nvSpPr>
          <p:cNvPr id="47" name="Rectangle 45"/>
          <p:cNvSpPr>
            <a:spLocks noChangeArrowheads="1"/>
          </p:cNvSpPr>
          <p:nvPr/>
        </p:nvSpPr>
        <p:spPr bwMode="auto">
          <a:xfrm>
            <a:off x="5811673" y="6164548"/>
            <a:ext cx="1454783" cy="369602"/>
          </a:xfrm>
          <a:prstGeom prst="rect">
            <a:avLst/>
          </a:prstGeom>
          <a:noFill/>
          <a:ln w="9525">
            <a:noFill/>
            <a:miter lim="800000"/>
          </a:ln>
        </p:spPr>
        <p:txBody>
          <a:bodyPr wrap="none" lIns="91707" tIns="45854" rIns="91707" bIns="45854">
            <a:spAutoFit/>
          </a:bodyPr>
          <a:lstStyle/>
          <a:p>
            <a:pPr defTabSz="758825" eaLnBrk="0" hangingPunct="0"/>
            <a:r>
              <a:rPr kumimoji="1" lang="en-US" altLang="zh-CN" dirty="0">
                <a:solidFill>
                  <a:schemeClr val="folHlink"/>
                </a:solidFill>
                <a:latin typeface="Arial" panose="020B0604020202020204" pitchFamily="34" charset="0"/>
                <a:ea typeface="黑体" panose="02010609060101010101" pitchFamily="2" charset="-122"/>
              </a:rPr>
              <a:t>(b) </a:t>
            </a:r>
            <a:r>
              <a:rPr kumimoji="1" lang="zh-CN" altLang="en-US" dirty="0">
                <a:solidFill>
                  <a:schemeClr val="folHlink"/>
                </a:solidFill>
                <a:latin typeface="Arial" panose="020B0604020202020204" pitchFamily="34" charset="0"/>
                <a:ea typeface="黑体" panose="02010609060101010101" pitchFamily="2" charset="-122"/>
              </a:rPr>
              <a:t>超时重传</a:t>
            </a:r>
          </a:p>
        </p:txBody>
      </p:sp>
      <p:sp>
        <p:nvSpPr>
          <p:cNvPr id="48" name="Rectangle 46"/>
          <p:cNvSpPr>
            <a:spLocks noChangeArrowheads="1"/>
          </p:cNvSpPr>
          <p:nvPr/>
        </p:nvSpPr>
        <p:spPr bwMode="auto">
          <a:xfrm>
            <a:off x="1568685" y="5447970"/>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49" name="Rectangle 47"/>
          <p:cNvSpPr>
            <a:spLocks noChangeArrowheads="1"/>
          </p:cNvSpPr>
          <p:nvPr/>
        </p:nvSpPr>
        <p:spPr bwMode="auto">
          <a:xfrm>
            <a:off x="3071038" y="5447970"/>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50" name="Rectangle 48"/>
          <p:cNvSpPr>
            <a:spLocks noChangeArrowheads="1"/>
          </p:cNvSpPr>
          <p:nvPr/>
        </p:nvSpPr>
        <p:spPr bwMode="auto">
          <a:xfrm>
            <a:off x="6012419" y="5447970"/>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51" name="Rectangle 49"/>
          <p:cNvSpPr>
            <a:spLocks noChangeArrowheads="1"/>
          </p:cNvSpPr>
          <p:nvPr/>
        </p:nvSpPr>
        <p:spPr bwMode="auto">
          <a:xfrm>
            <a:off x="7514773" y="5447970"/>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54" name="灯片编号占位符 53"/>
          <p:cNvSpPr>
            <a:spLocks noGrp="1"/>
          </p:cNvSpPr>
          <p:nvPr>
            <p:ph type="sldNum" sz="quarter" idx="12"/>
          </p:nvPr>
        </p:nvSpPr>
        <p:spPr/>
        <p:txBody>
          <a:bodyPr/>
          <a:lstStyle/>
          <a:p>
            <a:fld id="{B6F15528-21DE-4FAA-801E-634DDDAF4B2B}" type="slidenum">
              <a:rPr lang="en-US" smtClean="0"/>
              <a:t>42</a:t>
            </a:fld>
            <a:endParaRPr lang="en-US"/>
          </a:p>
        </p:txBody>
      </p:sp>
      <p:sp>
        <p:nvSpPr>
          <p:cNvPr id="52" name="Rectangle 2"/>
          <p:cNvSpPr>
            <a:spLocks noGrp="1" noChangeArrowheads="1"/>
          </p:cNvSpPr>
          <p:nvPr>
            <p:ph type="title"/>
          </p:nvPr>
        </p:nvSpPr>
        <p:spPr>
          <a:xfrm>
            <a:off x="1206500" y="0"/>
            <a:ext cx="7432608" cy="666750"/>
          </a:xfrm>
        </p:spPr>
        <p:txBody>
          <a:bodyPr>
            <a:normAutofit fontScale="90000"/>
          </a:bodyPr>
          <a:lstStyle/>
          <a:p>
            <a:pPr algn="ctr" eaLnBrk="1" hangingPunct="1"/>
            <a:r>
              <a:rPr lang="zh-CN" altLang="en-US" sz="4000" dirty="0" smtClean="0">
                <a:ea typeface="黑体" panose="02010609060101010101" pitchFamily="2" charset="-122"/>
              </a:rPr>
              <a:t>停止</a:t>
            </a:r>
            <a:r>
              <a:rPr lang="en-US" altLang="zh-CN" sz="4000" dirty="0" smtClean="0">
                <a:ea typeface="黑体" panose="02010609060101010101" pitchFamily="2" charset="-122"/>
              </a:rPr>
              <a:t>-</a:t>
            </a:r>
            <a:r>
              <a:rPr lang="zh-CN" altLang="en-US" sz="4000" dirty="0" smtClean="0">
                <a:ea typeface="黑体" panose="02010609060101010101" pitchFamily="2" charset="-122"/>
              </a:rPr>
              <a:t>等待</a:t>
            </a:r>
          </a:p>
        </p:txBody>
      </p:sp>
      <p:sp>
        <p:nvSpPr>
          <p:cNvPr id="53" name="TextBox 52"/>
          <p:cNvSpPr txBox="1"/>
          <p:nvPr/>
        </p:nvSpPr>
        <p:spPr>
          <a:xfrm>
            <a:off x="1816100" y="742950"/>
            <a:ext cx="5724644" cy="406265"/>
          </a:xfrm>
          <a:prstGeom prst="rect">
            <a:avLst/>
          </a:prstGeom>
          <a:noFill/>
        </p:spPr>
        <p:txBody>
          <a:bodyPr wrap="none" rtlCol="0">
            <a:spAutoFit/>
          </a:bodyPr>
          <a:lstStyle/>
          <a:p>
            <a:pPr>
              <a:lnSpc>
                <a:spcPct val="85000"/>
              </a:lnSpc>
            </a:pPr>
            <a:r>
              <a:rPr lang="zh-CN" altLang="en-US" sz="2400" dirty="0" smtClean="0">
                <a:latin typeface="黑体" panose="02010609060101010101" pitchFamily="2" charset="-122"/>
                <a:ea typeface="黑体" panose="02010609060101010101" pitchFamily="2" charset="-122"/>
              </a:rPr>
              <a:t>发送方发送一个报文段，等待接受方确认</a:t>
            </a:r>
            <a:endParaRPr lang="zh-CN" altLang="en-US" sz="24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p>
            <a:r>
              <a:rPr lang="zh-CN" altLang="en-US" smtClean="0"/>
              <a:t>计算机科学与技术学院</a:t>
            </a:r>
            <a:endParaRPr lang="zh-CN" altLang="en-US"/>
          </a:p>
        </p:txBody>
      </p:sp>
      <p:sp>
        <p:nvSpPr>
          <p:cNvPr id="44036" name="Line 4"/>
          <p:cNvSpPr>
            <a:spLocks noChangeShapeType="1"/>
          </p:cNvSpPr>
          <p:nvPr/>
        </p:nvSpPr>
        <p:spPr bwMode="auto">
          <a:xfrm>
            <a:off x="1345627" y="1851836"/>
            <a:ext cx="0" cy="3364168"/>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44037" name="Line 5"/>
          <p:cNvSpPr>
            <a:spLocks noChangeShapeType="1"/>
          </p:cNvSpPr>
          <p:nvPr/>
        </p:nvSpPr>
        <p:spPr bwMode="auto">
          <a:xfrm flipH="1">
            <a:off x="1921872" y="2551191"/>
            <a:ext cx="721889" cy="251011"/>
          </a:xfrm>
          <a:prstGeom prst="line">
            <a:avLst/>
          </a:pr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38" name="Line 6"/>
          <p:cNvSpPr>
            <a:spLocks noChangeShapeType="1"/>
          </p:cNvSpPr>
          <p:nvPr/>
        </p:nvSpPr>
        <p:spPr bwMode="auto">
          <a:xfrm>
            <a:off x="1345627" y="3218973"/>
            <a:ext cx="1298134" cy="41677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39" name="Line 7"/>
          <p:cNvSpPr>
            <a:spLocks noChangeShapeType="1"/>
          </p:cNvSpPr>
          <p:nvPr/>
        </p:nvSpPr>
        <p:spPr bwMode="auto">
          <a:xfrm flipH="1">
            <a:off x="1345627" y="3717836"/>
            <a:ext cx="1298134" cy="416772"/>
          </a:xfrm>
          <a:prstGeom prst="line">
            <a:avLst/>
          </a:pr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40" name="Line 8"/>
          <p:cNvSpPr>
            <a:spLocks noChangeShapeType="1"/>
          </p:cNvSpPr>
          <p:nvPr/>
        </p:nvSpPr>
        <p:spPr bwMode="auto">
          <a:xfrm>
            <a:off x="1345627" y="4216699"/>
            <a:ext cx="1298134" cy="41677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41" name="Text Box 9"/>
          <p:cNvSpPr txBox="1">
            <a:spLocks noChangeArrowheads="1"/>
          </p:cNvSpPr>
          <p:nvPr/>
        </p:nvSpPr>
        <p:spPr bwMode="auto">
          <a:xfrm>
            <a:off x="1183843" y="1428750"/>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A</a:t>
            </a:r>
          </a:p>
        </p:txBody>
      </p:sp>
      <p:sp>
        <p:nvSpPr>
          <p:cNvPr id="44042" name="Text Box 10"/>
          <p:cNvSpPr txBox="1">
            <a:spLocks noChangeArrowheads="1"/>
          </p:cNvSpPr>
          <p:nvPr/>
        </p:nvSpPr>
        <p:spPr bwMode="auto">
          <a:xfrm>
            <a:off x="107651" y="1747644"/>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43" name="Text Box 11"/>
          <p:cNvSpPr txBox="1">
            <a:spLocks noChangeArrowheads="1"/>
          </p:cNvSpPr>
          <p:nvPr/>
        </p:nvSpPr>
        <p:spPr bwMode="auto">
          <a:xfrm>
            <a:off x="2486727" y="1428750"/>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B</a:t>
            </a:r>
          </a:p>
        </p:txBody>
      </p:sp>
      <p:sp>
        <p:nvSpPr>
          <p:cNvPr id="44044" name="Line 12"/>
          <p:cNvSpPr>
            <a:spLocks noChangeShapeType="1"/>
          </p:cNvSpPr>
          <p:nvPr/>
        </p:nvSpPr>
        <p:spPr bwMode="auto">
          <a:xfrm>
            <a:off x="2643761" y="1851836"/>
            <a:ext cx="0" cy="3364168"/>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44045" name="Text Box 13"/>
          <p:cNvSpPr txBox="1">
            <a:spLocks noChangeArrowheads="1"/>
          </p:cNvSpPr>
          <p:nvPr/>
        </p:nvSpPr>
        <p:spPr bwMode="auto">
          <a:xfrm>
            <a:off x="188249" y="2822725"/>
            <a:ext cx="1075197" cy="707517"/>
          </a:xfrm>
          <a:prstGeom prst="rect">
            <a:avLst/>
          </a:prstGeom>
          <a:noFill/>
          <a:ln w="9525">
            <a:noFill/>
            <a:miter lim="800000"/>
          </a:ln>
        </p:spPr>
        <p:txBody>
          <a:bodyPr wrap="none" lIns="91074" tIns="45537" rIns="91074" bIns="45537">
            <a:spAutoFit/>
          </a:bodyPr>
          <a:lstStyle/>
          <a:p>
            <a:pPr algn="ctr"/>
            <a:r>
              <a:rPr lang="zh-CN" altLang="en-US" sz="2000" dirty="0">
                <a:solidFill>
                  <a:schemeClr val="folHlink"/>
                </a:solidFill>
                <a:latin typeface="Arial" panose="020B0604020202020204" pitchFamily="34" charset="0"/>
                <a:ea typeface="黑体" panose="02010609060101010101" pitchFamily="2" charset="-122"/>
              </a:rPr>
              <a:t>超时</a:t>
            </a:r>
          </a:p>
          <a:p>
            <a:pPr algn="ctr"/>
            <a:r>
              <a:rPr lang="zh-CN" altLang="en-US" sz="2000" dirty="0">
                <a:solidFill>
                  <a:schemeClr val="folHlink"/>
                </a:solidFill>
                <a:latin typeface="Arial" panose="020B0604020202020204" pitchFamily="34" charset="0"/>
                <a:ea typeface="黑体" panose="02010609060101010101" pitchFamily="2" charset="-122"/>
              </a:rPr>
              <a:t>重传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46" name="Text Box 14"/>
          <p:cNvSpPr txBox="1">
            <a:spLocks noChangeArrowheads="1"/>
          </p:cNvSpPr>
          <p:nvPr/>
        </p:nvSpPr>
        <p:spPr bwMode="auto">
          <a:xfrm>
            <a:off x="408438" y="3940431"/>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2</a:t>
            </a:r>
          </a:p>
        </p:txBody>
      </p:sp>
      <p:sp>
        <p:nvSpPr>
          <p:cNvPr id="702479" name="Text Box 15"/>
          <p:cNvSpPr txBox="1">
            <a:spLocks noChangeArrowheads="1"/>
          </p:cNvSpPr>
          <p:nvPr/>
        </p:nvSpPr>
        <p:spPr bwMode="auto">
          <a:xfrm>
            <a:off x="2741912" y="3162141"/>
            <a:ext cx="1588157" cy="1015293"/>
          </a:xfrm>
          <a:prstGeom prst="rect">
            <a:avLst/>
          </a:prstGeom>
          <a:solidFill>
            <a:srgbClr val="FFFF99"/>
          </a:solidFill>
          <a:ln w="9525">
            <a:solidFill>
              <a:schemeClr val="folHlink"/>
            </a:solidFill>
            <a:miter lim="800000"/>
          </a:ln>
          <a:effectLst>
            <a:outerShdw dist="45791" dir="3378596" algn="ctr" rotWithShape="0">
              <a:schemeClr val="bg2"/>
            </a:outerShdw>
          </a:effectLst>
        </p:spPr>
        <p:txBody>
          <a:bodyPr wrap="none" lIns="91074" tIns="45537" rIns="91074" bIns="45537">
            <a:spAutoFit/>
          </a:bodyPr>
          <a:lstStyle/>
          <a:p>
            <a:pPr>
              <a:defRPr/>
            </a:pPr>
            <a:r>
              <a:rPr lang="zh-CN" altLang="en-US" sz="2000" dirty="0" smtClean="0">
                <a:solidFill>
                  <a:schemeClr val="folHlink"/>
                </a:solidFill>
                <a:latin typeface="Arial" panose="020B0604020202020204" pitchFamily="34" charset="0"/>
                <a:ea typeface="黑体" panose="02010609060101010101" pitchFamily="2" charset="-122"/>
              </a:rPr>
              <a:t>接收</a:t>
            </a:r>
            <a:r>
              <a:rPr lang="en-US" altLang="zh-CN" sz="2000" dirty="0" smtClean="0">
                <a:solidFill>
                  <a:schemeClr val="folHlink"/>
                </a:solidFill>
                <a:latin typeface="Arial" panose="020B0604020202020204" pitchFamily="34" charset="0"/>
                <a:ea typeface="黑体" panose="02010609060101010101" pitchFamily="2" charset="-122"/>
              </a:rPr>
              <a:t>M</a:t>
            </a:r>
            <a:r>
              <a:rPr lang="en-US" altLang="zh-CN" sz="2000" baseline="-25000" dirty="0" smtClean="0">
                <a:solidFill>
                  <a:schemeClr val="folHlink"/>
                </a:solidFill>
                <a:latin typeface="Arial" panose="020B0604020202020204" pitchFamily="34" charset="0"/>
                <a:ea typeface="黑体" panose="02010609060101010101" pitchFamily="2" charset="-122"/>
              </a:rPr>
              <a:t>1</a:t>
            </a:r>
            <a:endParaRPr lang="zh-CN" altLang="en-US" sz="2000" dirty="0">
              <a:solidFill>
                <a:schemeClr val="folHlink"/>
              </a:solidFill>
              <a:latin typeface="Arial" panose="020B0604020202020204" pitchFamily="34" charset="0"/>
              <a:ea typeface="黑体" panose="02010609060101010101" pitchFamily="2" charset="-122"/>
            </a:endParaRPr>
          </a:p>
          <a:p>
            <a:pPr>
              <a:defRPr/>
            </a:pPr>
            <a:r>
              <a:rPr lang="zh-CN" altLang="en-US" sz="2000" dirty="0" smtClean="0">
                <a:solidFill>
                  <a:schemeClr val="folHlink"/>
                </a:solidFill>
                <a:latin typeface="Arial" panose="020B0604020202020204" pitchFamily="34" charset="0"/>
                <a:ea typeface="黑体" panose="02010609060101010101" pitchFamily="2" charset="-122"/>
              </a:rPr>
              <a:t>检测冗余</a:t>
            </a:r>
            <a:endParaRPr lang="en-US" altLang="zh-CN" sz="2000" dirty="0" smtClean="0">
              <a:solidFill>
                <a:schemeClr val="folHlink"/>
              </a:solidFill>
              <a:latin typeface="Arial" panose="020B0604020202020204" pitchFamily="34" charset="0"/>
              <a:ea typeface="黑体" panose="02010609060101010101" pitchFamily="2" charset="-122"/>
            </a:endParaRPr>
          </a:p>
          <a:p>
            <a:pPr>
              <a:defRPr/>
            </a:pPr>
            <a:r>
              <a:rPr lang="zh-CN" altLang="en-US" sz="2000" dirty="0" smtClean="0">
                <a:solidFill>
                  <a:schemeClr val="folHlink"/>
                </a:solidFill>
                <a:latin typeface="Arial" panose="020B0604020202020204" pitchFamily="34" charset="0"/>
                <a:ea typeface="黑体" panose="02010609060101010101" pitchFamily="2" charset="-122"/>
              </a:rPr>
              <a:t>重传</a:t>
            </a:r>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48" name="Line 16"/>
          <p:cNvSpPr>
            <a:spLocks noChangeShapeType="1"/>
          </p:cNvSpPr>
          <p:nvPr/>
        </p:nvSpPr>
        <p:spPr bwMode="auto">
          <a:xfrm flipH="1">
            <a:off x="1320297" y="2816410"/>
            <a:ext cx="582577" cy="187863"/>
          </a:xfrm>
          <a:prstGeom prst="line">
            <a:avLst/>
          </a:prstGeom>
          <a:noFill/>
          <a:ln w="12700">
            <a:solidFill>
              <a:schemeClr val="tx1"/>
            </a:solidFill>
            <a:prstDash val="dash"/>
            <a:round/>
            <a:headEnd type="none" w="sm" len="sm"/>
            <a:tailEnd type="triangle" w="sm" len="med"/>
          </a:ln>
        </p:spPr>
        <p:txBody>
          <a:bodyPr lIns="91074" tIns="45537" rIns="91074" bIns="45537"/>
          <a:lstStyle/>
          <a:p>
            <a:endParaRPr lang="zh-CN" altLang="en-US" dirty="0">
              <a:ea typeface="黑体" panose="02010609060101010101" pitchFamily="2" charset="-122"/>
            </a:endParaRPr>
          </a:p>
        </p:txBody>
      </p:sp>
      <p:sp>
        <p:nvSpPr>
          <p:cNvPr id="44049" name="Line 17"/>
          <p:cNvSpPr>
            <a:spLocks noChangeShapeType="1"/>
          </p:cNvSpPr>
          <p:nvPr/>
        </p:nvSpPr>
        <p:spPr bwMode="auto">
          <a:xfrm>
            <a:off x="1086000" y="2052328"/>
            <a:ext cx="216884" cy="0"/>
          </a:xfrm>
          <a:prstGeom prst="line">
            <a:avLst/>
          </a:prstGeom>
          <a:noFill/>
          <a:ln w="12700">
            <a:solidFill>
              <a:schemeClr val="tx1"/>
            </a:solidFill>
            <a:round/>
            <a:headEnd type="none" w="sm" len="sm"/>
            <a:tailEnd type="none" w="sm" len="sm"/>
          </a:ln>
        </p:spPr>
        <p:txBody>
          <a:bodyPr lIns="91074" tIns="45537" rIns="91074" bIns="45537"/>
          <a:lstStyle/>
          <a:p>
            <a:endParaRPr lang="zh-CN" altLang="en-US" dirty="0">
              <a:ea typeface="黑体" panose="02010609060101010101" pitchFamily="2" charset="-122"/>
            </a:endParaRPr>
          </a:p>
        </p:txBody>
      </p:sp>
      <p:sp>
        <p:nvSpPr>
          <p:cNvPr id="44050" name="Line 18"/>
          <p:cNvSpPr>
            <a:spLocks noChangeShapeType="1"/>
          </p:cNvSpPr>
          <p:nvPr/>
        </p:nvSpPr>
        <p:spPr bwMode="auto">
          <a:xfrm>
            <a:off x="1086000" y="3218973"/>
            <a:ext cx="216884" cy="0"/>
          </a:xfrm>
          <a:prstGeom prst="line">
            <a:avLst/>
          </a:prstGeom>
          <a:noFill/>
          <a:ln w="12700">
            <a:solidFill>
              <a:schemeClr val="tx1"/>
            </a:solidFill>
            <a:round/>
            <a:headEnd type="none" w="sm" len="sm"/>
            <a:tailEnd type="none" w="sm" len="sm"/>
          </a:ln>
        </p:spPr>
        <p:txBody>
          <a:bodyPr lIns="91074" tIns="45537" rIns="91074" bIns="45537"/>
          <a:lstStyle/>
          <a:p>
            <a:endParaRPr lang="zh-CN" altLang="en-US" dirty="0">
              <a:ea typeface="黑体" panose="02010609060101010101" pitchFamily="2" charset="-122"/>
            </a:endParaRPr>
          </a:p>
        </p:txBody>
      </p:sp>
      <p:sp>
        <p:nvSpPr>
          <p:cNvPr id="44051" name="Line 19"/>
          <p:cNvSpPr>
            <a:spLocks noChangeShapeType="1"/>
          </p:cNvSpPr>
          <p:nvPr/>
        </p:nvSpPr>
        <p:spPr bwMode="auto">
          <a:xfrm>
            <a:off x="1195234" y="2041278"/>
            <a:ext cx="0" cy="1166644"/>
          </a:xfrm>
          <a:prstGeom prst="line">
            <a:avLst/>
          </a:prstGeom>
          <a:noFill/>
          <a:ln w="12700">
            <a:solidFill>
              <a:schemeClr val="tx1"/>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4052" name="Oval 20"/>
          <p:cNvSpPr>
            <a:spLocks noChangeArrowheads="1"/>
          </p:cNvSpPr>
          <p:nvPr/>
        </p:nvSpPr>
        <p:spPr bwMode="auto">
          <a:xfrm>
            <a:off x="1048006" y="2418582"/>
            <a:ext cx="288122" cy="331523"/>
          </a:xfrm>
          <a:prstGeom prst="ellipse">
            <a:avLst/>
          </a:prstGeom>
          <a:solidFill>
            <a:schemeClr val="bg1"/>
          </a:solidFill>
          <a:ln w="9525">
            <a:noFill/>
            <a:round/>
          </a:ln>
        </p:spPr>
        <p:txBody>
          <a:bodyPr wrap="none" lIns="91074" tIns="45537" rIns="91074" bIns="45537" anchor="ctr"/>
          <a:lstStyle/>
          <a:p>
            <a:endParaRPr lang="zh-CN" altLang="en-US" dirty="0">
              <a:ea typeface="黑体" panose="02010609060101010101" pitchFamily="2" charset="-122"/>
            </a:endParaRPr>
          </a:p>
        </p:txBody>
      </p:sp>
      <p:sp>
        <p:nvSpPr>
          <p:cNvPr id="44053" name="Text Box 21"/>
          <p:cNvSpPr txBox="1">
            <a:spLocks noChangeArrowheads="1"/>
          </p:cNvSpPr>
          <p:nvPr/>
        </p:nvSpPr>
        <p:spPr bwMode="auto">
          <a:xfrm>
            <a:off x="897613" y="2237034"/>
            <a:ext cx="595899" cy="645961"/>
          </a:xfrm>
          <a:prstGeom prst="rect">
            <a:avLst/>
          </a:prstGeom>
          <a:noFill/>
          <a:ln w="9525">
            <a:noFill/>
            <a:miter lim="800000"/>
          </a:ln>
        </p:spPr>
        <p:txBody>
          <a:bodyPr wrap="none" lIns="91074" tIns="45537" rIns="91074" bIns="45537">
            <a:spAutoFit/>
          </a:bodyPr>
          <a:lstStyle/>
          <a:p>
            <a:r>
              <a:rPr lang="en-US" altLang="zh-CN" sz="36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p>
        </p:txBody>
      </p:sp>
      <p:grpSp>
        <p:nvGrpSpPr>
          <p:cNvPr id="2" name="Group 22"/>
          <p:cNvGrpSpPr/>
          <p:nvPr/>
        </p:nvGrpSpPr>
        <p:grpSpPr bwMode="auto">
          <a:xfrm>
            <a:off x="1875963" y="2634862"/>
            <a:ext cx="215300" cy="249432"/>
            <a:chOff x="3651" y="709"/>
            <a:chExt cx="136" cy="136"/>
          </a:xfrm>
        </p:grpSpPr>
        <p:sp>
          <p:nvSpPr>
            <p:cNvPr id="44083" name="Line 23"/>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p:spPr>
          <p:txBody>
            <a:bodyPr/>
            <a:lstStyle/>
            <a:p>
              <a:endParaRPr lang="zh-CN" altLang="en-US" dirty="0">
                <a:ea typeface="黑体" panose="02010609060101010101" pitchFamily="2" charset="-122"/>
              </a:endParaRPr>
            </a:p>
          </p:txBody>
        </p:sp>
        <p:sp>
          <p:nvSpPr>
            <p:cNvPr id="44084" name="Line 24"/>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p:spPr>
          <p:txBody>
            <a:bodyPr/>
            <a:lstStyle/>
            <a:p>
              <a:endParaRPr lang="zh-CN" altLang="en-US" dirty="0">
                <a:ea typeface="黑体" panose="02010609060101010101" pitchFamily="2" charset="-122"/>
              </a:endParaRPr>
            </a:p>
          </p:txBody>
        </p:sp>
      </p:grpSp>
      <p:sp>
        <p:nvSpPr>
          <p:cNvPr id="44055" name="Rectangle 25"/>
          <p:cNvSpPr>
            <a:spLocks noChangeArrowheads="1"/>
          </p:cNvSpPr>
          <p:nvPr/>
        </p:nvSpPr>
        <p:spPr bwMode="auto">
          <a:xfrm>
            <a:off x="1047117" y="5772150"/>
            <a:ext cx="1441959" cy="369602"/>
          </a:xfrm>
          <a:prstGeom prst="rect">
            <a:avLst/>
          </a:prstGeom>
          <a:noFill/>
          <a:ln w="9525">
            <a:noFill/>
            <a:miter lim="800000"/>
          </a:ln>
        </p:spPr>
        <p:txBody>
          <a:bodyPr wrap="none" lIns="91707" tIns="45854" rIns="91707" bIns="45854">
            <a:spAutoFit/>
          </a:bodyPr>
          <a:lstStyle/>
          <a:p>
            <a:pPr defTabSz="758825" eaLnBrk="0" hangingPunct="0"/>
            <a:r>
              <a:rPr kumimoji="1" lang="en-US" altLang="zh-CN" dirty="0" smtClean="0">
                <a:solidFill>
                  <a:schemeClr val="folHlink"/>
                </a:solidFill>
                <a:latin typeface="Arial" panose="020B0604020202020204" pitchFamily="34" charset="0"/>
                <a:ea typeface="黑体" panose="02010609060101010101" pitchFamily="2" charset="-122"/>
              </a:rPr>
              <a:t>(c) </a:t>
            </a:r>
            <a:r>
              <a:rPr kumimoji="1" lang="zh-CN" altLang="en-US" dirty="0">
                <a:solidFill>
                  <a:schemeClr val="folHlink"/>
                </a:solidFill>
                <a:latin typeface="Arial" panose="020B0604020202020204" pitchFamily="34" charset="0"/>
                <a:ea typeface="黑体" panose="02010609060101010101" pitchFamily="2" charset="-122"/>
              </a:rPr>
              <a:t>确认丢失</a:t>
            </a:r>
          </a:p>
        </p:txBody>
      </p:sp>
      <p:sp>
        <p:nvSpPr>
          <p:cNvPr id="44056" name="Line 26"/>
          <p:cNvSpPr>
            <a:spLocks noChangeShapeType="1"/>
          </p:cNvSpPr>
          <p:nvPr/>
        </p:nvSpPr>
        <p:spPr bwMode="auto">
          <a:xfrm>
            <a:off x="1340878" y="2066537"/>
            <a:ext cx="1298134" cy="41677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57" name="Text Box 27"/>
          <p:cNvSpPr txBox="1">
            <a:spLocks noChangeArrowheads="1"/>
          </p:cNvSpPr>
          <p:nvPr/>
        </p:nvSpPr>
        <p:spPr bwMode="auto">
          <a:xfrm>
            <a:off x="2669091" y="2330176"/>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58" name="Line 28"/>
          <p:cNvSpPr>
            <a:spLocks noChangeShapeType="1"/>
          </p:cNvSpPr>
          <p:nvPr/>
        </p:nvSpPr>
        <p:spPr bwMode="auto">
          <a:xfrm>
            <a:off x="6066402" y="1851836"/>
            <a:ext cx="0" cy="3364168"/>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44059" name="Line 29"/>
          <p:cNvSpPr>
            <a:spLocks noChangeShapeType="1"/>
          </p:cNvSpPr>
          <p:nvPr/>
        </p:nvSpPr>
        <p:spPr bwMode="auto">
          <a:xfrm>
            <a:off x="6066402" y="3218973"/>
            <a:ext cx="1298134" cy="41677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60" name="Line 30"/>
          <p:cNvSpPr>
            <a:spLocks noChangeShapeType="1"/>
          </p:cNvSpPr>
          <p:nvPr/>
        </p:nvSpPr>
        <p:spPr bwMode="auto">
          <a:xfrm flipH="1">
            <a:off x="6066402" y="3717836"/>
            <a:ext cx="1298134" cy="416772"/>
          </a:xfrm>
          <a:prstGeom prst="line">
            <a:avLst/>
          </a:pr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61" name="Line 31"/>
          <p:cNvSpPr>
            <a:spLocks noChangeShapeType="1"/>
          </p:cNvSpPr>
          <p:nvPr/>
        </p:nvSpPr>
        <p:spPr bwMode="auto">
          <a:xfrm>
            <a:off x="6066402" y="4216699"/>
            <a:ext cx="1298134" cy="41677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62" name="Text Box 32"/>
          <p:cNvSpPr txBox="1">
            <a:spLocks noChangeArrowheads="1"/>
          </p:cNvSpPr>
          <p:nvPr/>
        </p:nvSpPr>
        <p:spPr bwMode="auto">
          <a:xfrm>
            <a:off x="5912534" y="1428750"/>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A</a:t>
            </a:r>
          </a:p>
        </p:txBody>
      </p:sp>
      <p:sp>
        <p:nvSpPr>
          <p:cNvPr id="44063" name="Text Box 33"/>
          <p:cNvSpPr txBox="1">
            <a:spLocks noChangeArrowheads="1"/>
          </p:cNvSpPr>
          <p:nvPr/>
        </p:nvSpPr>
        <p:spPr bwMode="auto">
          <a:xfrm>
            <a:off x="4845840" y="1747644"/>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64" name="Text Box 34"/>
          <p:cNvSpPr txBox="1">
            <a:spLocks noChangeArrowheads="1"/>
          </p:cNvSpPr>
          <p:nvPr/>
        </p:nvSpPr>
        <p:spPr bwMode="auto">
          <a:xfrm>
            <a:off x="7204336" y="1428750"/>
            <a:ext cx="337815" cy="368962"/>
          </a:xfrm>
          <a:prstGeom prst="rect">
            <a:avLst/>
          </a:prstGeom>
          <a:noFill/>
          <a:ln w="9525">
            <a:noFill/>
            <a:miter lim="800000"/>
          </a:ln>
        </p:spPr>
        <p:txBody>
          <a:bodyPr wrap="none" lIns="91074" tIns="45537" rIns="91074" bIns="45537">
            <a:spAutoFit/>
          </a:bodyPr>
          <a:lstStyle/>
          <a:p>
            <a:pPr algn="ctr"/>
            <a:r>
              <a:rPr lang="en-US" altLang="zh-CN">
                <a:solidFill>
                  <a:schemeClr val="folHlink"/>
                </a:solidFill>
                <a:latin typeface="Arial" panose="020B0604020202020204" pitchFamily="34" charset="0"/>
                <a:ea typeface="黑体" panose="02010609060101010101" pitchFamily="2" charset="-122"/>
              </a:rPr>
              <a:t>B</a:t>
            </a:r>
          </a:p>
        </p:txBody>
      </p:sp>
      <p:sp>
        <p:nvSpPr>
          <p:cNvPr id="44065" name="Line 35"/>
          <p:cNvSpPr>
            <a:spLocks noChangeShapeType="1"/>
          </p:cNvSpPr>
          <p:nvPr/>
        </p:nvSpPr>
        <p:spPr bwMode="auto">
          <a:xfrm>
            <a:off x="7364536" y="1851836"/>
            <a:ext cx="0" cy="3364168"/>
          </a:xfrm>
          <a:prstGeom prst="line">
            <a:avLst/>
          </a:prstGeom>
          <a:noFill/>
          <a:ln w="12700">
            <a:solidFill>
              <a:schemeClr val="tx1"/>
            </a:solidFill>
            <a:round/>
            <a:headEnd type="none" w="sm" len="sm"/>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44066" name="Text Box 36"/>
          <p:cNvSpPr txBox="1">
            <a:spLocks noChangeArrowheads="1"/>
          </p:cNvSpPr>
          <p:nvPr/>
        </p:nvSpPr>
        <p:spPr bwMode="auto">
          <a:xfrm>
            <a:off x="4926439" y="2874822"/>
            <a:ext cx="1075197" cy="707517"/>
          </a:xfrm>
          <a:prstGeom prst="rect">
            <a:avLst/>
          </a:prstGeom>
          <a:noFill/>
          <a:ln w="9525">
            <a:noFill/>
            <a:miter lim="800000"/>
          </a:ln>
        </p:spPr>
        <p:txBody>
          <a:bodyPr wrap="none" lIns="91074" tIns="45537" rIns="91074" bIns="45537">
            <a:spAutoFit/>
          </a:bodyPr>
          <a:lstStyle/>
          <a:p>
            <a:pPr algn="ctr"/>
            <a:r>
              <a:rPr lang="zh-CN" altLang="en-US" sz="2000" dirty="0">
                <a:solidFill>
                  <a:schemeClr val="folHlink"/>
                </a:solidFill>
                <a:latin typeface="Arial" panose="020B0604020202020204" pitchFamily="34" charset="0"/>
                <a:ea typeface="黑体" panose="02010609060101010101" pitchFamily="2" charset="-122"/>
              </a:rPr>
              <a:t>超时</a:t>
            </a:r>
          </a:p>
          <a:p>
            <a:pPr algn="ctr"/>
            <a:r>
              <a:rPr lang="zh-CN" altLang="en-US" sz="2000" dirty="0">
                <a:solidFill>
                  <a:schemeClr val="folHlink"/>
                </a:solidFill>
                <a:latin typeface="Arial" panose="020B0604020202020204" pitchFamily="34" charset="0"/>
                <a:ea typeface="黑体" panose="02010609060101010101" pitchFamily="2" charset="-122"/>
              </a:rPr>
              <a:t>重传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67" name="Text Box 37"/>
          <p:cNvSpPr txBox="1">
            <a:spLocks noChangeArrowheads="1"/>
          </p:cNvSpPr>
          <p:nvPr/>
        </p:nvSpPr>
        <p:spPr bwMode="auto">
          <a:xfrm>
            <a:off x="5130796" y="3940431"/>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发送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2</a:t>
            </a:r>
          </a:p>
        </p:txBody>
      </p:sp>
      <p:sp>
        <p:nvSpPr>
          <p:cNvPr id="702502" name="Text Box 38"/>
          <p:cNvSpPr txBox="1">
            <a:spLocks noChangeArrowheads="1"/>
          </p:cNvSpPr>
          <p:nvPr/>
        </p:nvSpPr>
        <p:spPr bwMode="auto">
          <a:xfrm>
            <a:off x="7431026" y="3162141"/>
            <a:ext cx="1579924" cy="1010356"/>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lIns="91074" tIns="45537" rIns="91074" bIns="45537">
            <a:spAutoFit/>
          </a:bodyPr>
          <a:lstStyle/>
          <a:p>
            <a:pPr>
              <a:defRPr/>
            </a:pPr>
            <a:r>
              <a:rPr lang="zh-CN" altLang="en-US" sz="2000" dirty="0" smtClean="0">
                <a:solidFill>
                  <a:schemeClr val="folHlink"/>
                </a:solidFill>
                <a:latin typeface="Arial" panose="020B0604020202020204" pitchFamily="34" charset="0"/>
                <a:ea typeface="黑体" panose="02010609060101010101" pitchFamily="2" charset="-122"/>
              </a:rPr>
              <a:t>接收</a:t>
            </a:r>
            <a:r>
              <a:rPr lang="en-US" altLang="zh-CN" sz="2000" dirty="0" smtClean="0">
                <a:solidFill>
                  <a:schemeClr val="folHlink"/>
                </a:solidFill>
                <a:latin typeface="Arial" panose="020B0604020202020204" pitchFamily="34" charset="0"/>
                <a:ea typeface="黑体" panose="02010609060101010101" pitchFamily="2" charset="-122"/>
              </a:rPr>
              <a:t>M</a:t>
            </a:r>
            <a:r>
              <a:rPr lang="en-US" altLang="zh-CN" sz="2000" baseline="-25000" dirty="0" smtClean="0">
                <a:solidFill>
                  <a:schemeClr val="folHlink"/>
                </a:solidFill>
                <a:latin typeface="Arial" panose="020B0604020202020204" pitchFamily="34" charset="0"/>
                <a:ea typeface="黑体" panose="02010609060101010101" pitchFamily="2" charset="-122"/>
              </a:rPr>
              <a:t>1</a:t>
            </a:r>
            <a:endParaRPr lang="zh-CN" altLang="en-US" sz="2000" dirty="0" smtClean="0">
              <a:solidFill>
                <a:schemeClr val="folHlink"/>
              </a:solidFill>
              <a:latin typeface="Arial" panose="020B0604020202020204" pitchFamily="34" charset="0"/>
              <a:ea typeface="黑体" panose="02010609060101010101" pitchFamily="2" charset="-122"/>
            </a:endParaRPr>
          </a:p>
          <a:p>
            <a:pPr>
              <a:defRPr/>
            </a:pPr>
            <a:r>
              <a:rPr lang="zh-CN" altLang="en-US" sz="2000" dirty="0" smtClean="0">
                <a:solidFill>
                  <a:schemeClr val="folHlink"/>
                </a:solidFill>
                <a:latin typeface="Arial" panose="020B0604020202020204" pitchFamily="34" charset="0"/>
                <a:ea typeface="黑体" panose="02010609060101010101" pitchFamily="2" charset="-122"/>
              </a:rPr>
              <a:t>检测冗余</a:t>
            </a:r>
            <a:endParaRPr lang="en-US" altLang="zh-CN" sz="2000" dirty="0" smtClean="0">
              <a:solidFill>
                <a:schemeClr val="folHlink"/>
              </a:solidFill>
              <a:latin typeface="Arial" panose="020B0604020202020204" pitchFamily="34" charset="0"/>
              <a:ea typeface="黑体" panose="02010609060101010101" pitchFamily="2" charset="-122"/>
            </a:endParaRPr>
          </a:p>
          <a:p>
            <a:pPr>
              <a:defRPr/>
            </a:pPr>
            <a:r>
              <a:rPr lang="zh-CN" altLang="en-US" sz="2000" dirty="0" smtClean="0">
                <a:solidFill>
                  <a:schemeClr val="folHlink"/>
                </a:solidFill>
                <a:latin typeface="Arial" panose="020B0604020202020204" pitchFamily="34" charset="0"/>
                <a:ea typeface="黑体" panose="02010609060101010101" pitchFamily="2" charset="-122"/>
              </a:rPr>
              <a:t>重传</a:t>
            </a:r>
            <a:r>
              <a:rPr lang="zh-CN" altLang="en-US" sz="2000" dirty="0">
                <a:solidFill>
                  <a:schemeClr val="folHlink"/>
                </a:solidFill>
                <a:latin typeface="Arial" panose="020B0604020202020204" pitchFamily="34" charset="0"/>
                <a:ea typeface="黑体" panose="02010609060101010101" pitchFamily="2" charset="-122"/>
              </a:rPr>
              <a:t>确认</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69" name="Line 39"/>
          <p:cNvSpPr>
            <a:spLocks noChangeShapeType="1"/>
          </p:cNvSpPr>
          <p:nvPr/>
        </p:nvSpPr>
        <p:spPr bwMode="auto">
          <a:xfrm>
            <a:off x="5806775" y="2052328"/>
            <a:ext cx="216884" cy="0"/>
          </a:xfrm>
          <a:prstGeom prst="line">
            <a:avLst/>
          </a:prstGeom>
          <a:noFill/>
          <a:ln w="12700">
            <a:solidFill>
              <a:schemeClr val="tx1"/>
            </a:solidFill>
            <a:round/>
            <a:headEnd type="none" w="sm" len="sm"/>
            <a:tailEnd type="none" w="sm" len="sm"/>
          </a:ln>
        </p:spPr>
        <p:txBody>
          <a:bodyPr lIns="91074" tIns="45537" rIns="91074" bIns="45537"/>
          <a:lstStyle/>
          <a:p>
            <a:endParaRPr lang="zh-CN" altLang="en-US" dirty="0">
              <a:ea typeface="黑体" panose="02010609060101010101" pitchFamily="2" charset="-122"/>
            </a:endParaRPr>
          </a:p>
        </p:txBody>
      </p:sp>
      <p:sp>
        <p:nvSpPr>
          <p:cNvPr id="44070" name="Line 40"/>
          <p:cNvSpPr>
            <a:spLocks noChangeShapeType="1"/>
          </p:cNvSpPr>
          <p:nvPr/>
        </p:nvSpPr>
        <p:spPr bwMode="auto">
          <a:xfrm>
            <a:off x="5806775" y="3218973"/>
            <a:ext cx="216884" cy="0"/>
          </a:xfrm>
          <a:prstGeom prst="line">
            <a:avLst/>
          </a:prstGeom>
          <a:noFill/>
          <a:ln w="12700">
            <a:solidFill>
              <a:schemeClr val="tx1"/>
            </a:solidFill>
            <a:round/>
            <a:headEnd type="none" w="sm" len="sm"/>
            <a:tailEnd type="none" w="sm" len="sm"/>
          </a:ln>
        </p:spPr>
        <p:txBody>
          <a:bodyPr lIns="91074" tIns="45537" rIns="91074" bIns="45537"/>
          <a:lstStyle/>
          <a:p>
            <a:endParaRPr lang="zh-CN" altLang="en-US" dirty="0">
              <a:ea typeface="黑体" panose="02010609060101010101" pitchFamily="2" charset="-122"/>
            </a:endParaRPr>
          </a:p>
        </p:txBody>
      </p:sp>
      <p:sp>
        <p:nvSpPr>
          <p:cNvPr id="44071" name="Line 41"/>
          <p:cNvSpPr>
            <a:spLocks noChangeShapeType="1"/>
          </p:cNvSpPr>
          <p:nvPr/>
        </p:nvSpPr>
        <p:spPr bwMode="auto">
          <a:xfrm>
            <a:off x="5917591" y="2041278"/>
            <a:ext cx="0" cy="1166644"/>
          </a:xfrm>
          <a:prstGeom prst="line">
            <a:avLst/>
          </a:prstGeom>
          <a:noFill/>
          <a:ln w="12700">
            <a:solidFill>
              <a:schemeClr val="tx1"/>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4072" name="Oval 43"/>
          <p:cNvSpPr>
            <a:spLocks noChangeArrowheads="1"/>
          </p:cNvSpPr>
          <p:nvPr/>
        </p:nvSpPr>
        <p:spPr bwMode="auto">
          <a:xfrm>
            <a:off x="5768782" y="2418582"/>
            <a:ext cx="288122" cy="331523"/>
          </a:xfrm>
          <a:prstGeom prst="ellipse">
            <a:avLst/>
          </a:prstGeom>
          <a:solidFill>
            <a:schemeClr val="bg1"/>
          </a:solidFill>
          <a:ln w="9525">
            <a:noFill/>
            <a:round/>
          </a:ln>
        </p:spPr>
        <p:txBody>
          <a:bodyPr wrap="none" lIns="91074" tIns="45537" rIns="91074" bIns="45537" anchor="ctr"/>
          <a:lstStyle/>
          <a:p>
            <a:endParaRPr lang="zh-CN" altLang="en-US" dirty="0">
              <a:ea typeface="黑体" panose="02010609060101010101" pitchFamily="2" charset="-122"/>
            </a:endParaRPr>
          </a:p>
        </p:txBody>
      </p:sp>
      <p:sp>
        <p:nvSpPr>
          <p:cNvPr id="44073" name="Text Box 44"/>
          <p:cNvSpPr txBox="1">
            <a:spLocks noChangeArrowheads="1"/>
          </p:cNvSpPr>
          <p:nvPr/>
        </p:nvSpPr>
        <p:spPr bwMode="auto">
          <a:xfrm>
            <a:off x="5619971" y="2301760"/>
            <a:ext cx="595899" cy="645961"/>
          </a:xfrm>
          <a:prstGeom prst="rect">
            <a:avLst/>
          </a:prstGeom>
          <a:noFill/>
          <a:ln w="9525">
            <a:noFill/>
            <a:miter lim="800000"/>
          </a:ln>
        </p:spPr>
        <p:txBody>
          <a:bodyPr wrap="none" lIns="91074" tIns="45537" rIns="91074" bIns="45537">
            <a:spAutoFit/>
          </a:bodyPr>
          <a:lstStyle/>
          <a:p>
            <a:r>
              <a:rPr lang="en-US" altLang="zh-CN" sz="36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p>
        </p:txBody>
      </p:sp>
      <p:sp>
        <p:nvSpPr>
          <p:cNvPr id="44074" name="Rectangle 45"/>
          <p:cNvSpPr>
            <a:spLocks noChangeArrowheads="1"/>
          </p:cNvSpPr>
          <p:nvPr/>
        </p:nvSpPr>
        <p:spPr bwMode="auto">
          <a:xfrm>
            <a:off x="5619117" y="5783548"/>
            <a:ext cx="1454783" cy="369602"/>
          </a:xfrm>
          <a:prstGeom prst="rect">
            <a:avLst/>
          </a:prstGeom>
          <a:noFill/>
          <a:ln w="9525">
            <a:noFill/>
            <a:miter lim="800000"/>
          </a:ln>
        </p:spPr>
        <p:txBody>
          <a:bodyPr wrap="none" lIns="91707" tIns="45854" rIns="91707" bIns="45854">
            <a:spAutoFit/>
          </a:bodyPr>
          <a:lstStyle/>
          <a:p>
            <a:pPr defTabSz="758825" eaLnBrk="0" hangingPunct="0"/>
            <a:r>
              <a:rPr kumimoji="1" lang="en-US" altLang="zh-CN" dirty="0" smtClean="0">
                <a:solidFill>
                  <a:schemeClr val="folHlink"/>
                </a:solidFill>
                <a:latin typeface="Arial" panose="020B0604020202020204" pitchFamily="34" charset="0"/>
                <a:ea typeface="黑体" panose="02010609060101010101" pitchFamily="2" charset="-122"/>
              </a:rPr>
              <a:t>(d) </a:t>
            </a:r>
            <a:r>
              <a:rPr kumimoji="1" lang="zh-CN" altLang="en-US" dirty="0">
                <a:solidFill>
                  <a:schemeClr val="folHlink"/>
                </a:solidFill>
                <a:latin typeface="Arial" panose="020B0604020202020204" pitchFamily="34" charset="0"/>
                <a:ea typeface="黑体" panose="02010609060101010101" pitchFamily="2" charset="-122"/>
              </a:rPr>
              <a:t>确认迟到</a:t>
            </a:r>
          </a:p>
        </p:txBody>
      </p:sp>
      <p:sp>
        <p:nvSpPr>
          <p:cNvPr id="44075" name="Line 46"/>
          <p:cNvSpPr>
            <a:spLocks noChangeShapeType="1"/>
          </p:cNvSpPr>
          <p:nvPr/>
        </p:nvSpPr>
        <p:spPr bwMode="auto">
          <a:xfrm>
            <a:off x="6061653" y="2066537"/>
            <a:ext cx="1298134" cy="416772"/>
          </a:xfrm>
          <a:prstGeom prst="line">
            <a:avLst/>
          </a:prstGeom>
          <a:noFill/>
          <a:ln w="57150">
            <a:solidFill>
              <a:schemeClr va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44076" name="Text Box 47"/>
          <p:cNvSpPr txBox="1">
            <a:spLocks noChangeArrowheads="1"/>
          </p:cNvSpPr>
          <p:nvPr/>
        </p:nvSpPr>
        <p:spPr bwMode="auto">
          <a:xfrm>
            <a:off x="7389866" y="2330176"/>
            <a:ext cx="1075196" cy="399740"/>
          </a:xfrm>
          <a:prstGeom prst="rect">
            <a:avLst/>
          </a:prstGeom>
          <a:noFill/>
          <a:ln w="9525">
            <a:noFill/>
            <a:miter lim="800000"/>
          </a:ln>
        </p:spPr>
        <p:txBody>
          <a:bodyPr wrap="none" lIns="91074" tIns="45537" rIns="91074" bIns="45537">
            <a:spAutoFit/>
          </a:bodyPr>
          <a:lstStyle/>
          <a:p>
            <a:r>
              <a:rPr lang="zh-CN" altLang="en-US" sz="2000" dirty="0">
                <a:solidFill>
                  <a:schemeClr val="folHlink"/>
                </a:solidFill>
                <a:latin typeface="Arial" panose="020B0604020202020204" pitchFamily="34" charset="0"/>
                <a:ea typeface="黑体" panose="02010609060101010101" pitchFamily="2" charset="-122"/>
              </a:rPr>
              <a:t>确认 </a:t>
            </a:r>
            <a:r>
              <a:rPr lang="en-US" altLang="zh-CN" sz="2000" dirty="0">
                <a:solidFill>
                  <a:schemeClr val="folHlink"/>
                </a:solidFill>
                <a:latin typeface="Arial" panose="020B0604020202020204" pitchFamily="34" charset="0"/>
                <a:ea typeface="黑体" panose="02010609060101010101" pitchFamily="2" charset="-122"/>
              </a:rPr>
              <a:t>M</a:t>
            </a:r>
            <a:r>
              <a:rPr lang="en-US" altLang="zh-CN" sz="2000" baseline="-25000" dirty="0">
                <a:solidFill>
                  <a:schemeClr val="folHlink"/>
                </a:solidFill>
                <a:latin typeface="Arial" panose="020B0604020202020204" pitchFamily="34" charset="0"/>
                <a:ea typeface="黑体" panose="02010609060101010101" pitchFamily="2" charset="-122"/>
              </a:rPr>
              <a:t>1</a:t>
            </a:r>
          </a:p>
        </p:txBody>
      </p:sp>
      <p:sp>
        <p:nvSpPr>
          <p:cNvPr id="44077" name="Freeform 48"/>
          <p:cNvSpPr/>
          <p:nvPr/>
        </p:nvSpPr>
        <p:spPr bwMode="auto">
          <a:xfrm>
            <a:off x="6085399" y="2551191"/>
            <a:ext cx="1268056" cy="2249620"/>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 name="T14" fmla="*/ 0 60000 65536"/>
              <a:gd name="T15" fmla="*/ 0 60000 65536"/>
              <a:gd name="T16" fmla="*/ 0 60000 65536"/>
              <a:gd name="T17" fmla="*/ 0 60000 65536"/>
              <a:gd name="T18" fmla="*/ 0 60000 65536"/>
              <a:gd name="T19" fmla="*/ 0 60000 65536"/>
              <a:gd name="T20" fmla="*/ 0 60000 65536"/>
              <a:gd name="T21" fmla="*/ 0 w 798"/>
              <a:gd name="T22" fmla="*/ 0 h 1134"/>
              <a:gd name="T23" fmla="*/ 798 w 798"/>
              <a:gd name="T24" fmla="*/ 1134 h 1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28575">
            <a:solidFill>
              <a:schemeClr val="folHlink"/>
            </a:solidFill>
            <a:round/>
            <a:headEnd type="none" w="sm" len="sm"/>
            <a:tailEnd type="triangle" w="med" len="lg"/>
          </a:ln>
        </p:spPr>
        <p:txBody>
          <a:bodyPr lIns="91074" tIns="45537" rIns="91074" bIns="45537"/>
          <a:lstStyle/>
          <a:p>
            <a:endParaRPr lang="zh-CN" altLang="en-US" dirty="0">
              <a:ea typeface="黑体" panose="02010609060101010101" pitchFamily="2" charset="-122"/>
            </a:endParaRPr>
          </a:p>
        </p:txBody>
      </p:sp>
      <p:sp>
        <p:nvSpPr>
          <p:cNvPr id="702513" name="Text Box 49"/>
          <p:cNvSpPr txBox="1">
            <a:spLocks noChangeArrowheads="1"/>
          </p:cNvSpPr>
          <p:nvPr/>
        </p:nvSpPr>
        <p:spPr bwMode="auto">
          <a:xfrm>
            <a:off x="4396048" y="4442450"/>
            <a:ext cx="1466329" cy="1015293"/>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lgn="ctr">
              <a:defRPr/>
            </a:pPr>
            <a:r>
              <a:rPr lang="zh-CN" altLang="en-US" sz="2000" dirty="0">
                <a:solidFill>
                  <a:schemeClr val="folHlink"/>
                </a:solidFill>
                <a:latin typeface="Arial" panose="020B0604020202020204" pitchFamily="34" charset="0"/>
                <a:ea typeface="黑体" panose="02010609060101010101" pitchFamily="2" charset="-122"/>
              </a:rPr>
              <a:t>收下迟到</a:t>
            </a:r>
          </a:p>
          <a:p>
            <a:pPr algn="ctr">
              <a:defRPr/>
            </a:pPr>
            <a:r>
              <a:rPr lang="zh-CN" altLang="en-US" sz="2000" dirty="0">
                <a:solidFill>
                  <a:schemeClr val="folHlink"/>
                </a:solidFill>
                <a:latin typeface="Arial" panose="020B0604020202020204" pitchFamily="34" charset="0"/>
                <a:ea typeface="黑体" panose="02010609060101010101" pitchFamily="2" charset="-122"/>
              </a:rPr>
              <a:t>的确认</a:t>
            </a:r>
          </a:p>
          <a:p>
            <a:pPr algn="ctr">
              <a:defRPr/>
            </a:pPr>
            <a:r>
              <a:rPr lang="zh-CN" altLang="en-US" sz="2000" dirty="0" smtClean="0">
                <a:solidFill>
                  <a:schemeClr val="folHlink"/>
                </a:solidFill>
                <a:latin typeface="Arial" panose="020B0604020202020204" pitchFamily="34" charset="0"/>
                <a:ea typeface="黑体" panose="02010609060101010101" pitchFamily="2" charset="-122"/>
              </a:rPr>
              <a:t>什么</a:t>
            </a:r>
            <a:r>
              <a:rPr lang="zh-CN" altLang="en-US" sz="2000" dirty="0">
                <a:solidFill>
                  <a:schemeClr val="folHlink"/>
                </a:solidFill>
                <a:latin typeface="Arial" panose="020B0604020202020204" pitchFamily="34" charset="0"/>
                <a:ea typeface="黑体" panose="02010609060101010101" pitchFamily="2" charset="-122"/>
              </a:rPr>
              <a:t>也不做</a:t>
            </a:r>
            <a:endParaRPr lang="zh-CN" altLang="en-US" sz="2000" baseline="-25000" dirty="0">
              <a:solidFill>
                <a:schemeClr val="folHlink"/>
              </a:solidFill>
              <a:latin typeface="Arial" panose="020B0604020202020204" pitchFamily="34" charset="0"/>
              <a:ea typeface="黑体" panose="02010609060101010101" pitchFamily="2" charset="-122"/>
            </a:endParaRPr>
          </a:p>
        </p:txBody>
      </p:sp>
      <p:sp>
        <p:nvSpPr>
          <p:cNvPr id="44079" name="Rectangle 50"/>
          <p:cNvSpPr>
            <a:spLocks noChangeArrowheads="1"/>
          </p:cNvSpPr>
          <p:nvPr/>
        </p:nvSpPr>
        <p:spPr bwMode="auto">
          <a:xfrm>
            <a:off x="1321881" y="4993411"/>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44080" name="Rectangle 51"/>
          <p:cNvSpPr>
            <a:spLocks noChangeArrowheads="1"/>
          </p:cNvSpPr>
          <p:nvPr/>
        </p:nvSpPr>
        <p:spPr bwMode="auto">
          <a:xfrm>
            <a:off x="2618432" y="4993411"/>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44081" name="Rectangle 52"/>
          <p:cNvSpPr>
            <a:spLocks noChangeArrowheads="1"/>
          </p:cNvSpPr>
          <p:nvPr/>
        </p:nvSpPr>
        <p:spPr bwMode="auto">
          <a:xfrm>
            <a:off x="6031574" y="4993411"/>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44082" name="Rectangle 53"/>
          <p:cNvSpPr>
            <a:spLocks noChangeArrowheads="1"/>
          </p:cNvSpPr>
          <p:nvPr/>
        </p:nvSpPr>
        <p:spPr bwMode="auto">
          <a:xfrm>
            <a:off x="7329708" y="4993411"/>
            <a:ext cx="255737" cy="400380"/>
          </a:xfrm>
          <a:prstGeom prst="rect">
            <a:avLst/>
          </a:prstGeom>
          <a:noFill/>
          <a:ln w="9525">
            <a:noFill/>
            <a:miter lim="800000"/>
          </a:ln>
        </p:spPr>
        <p:txBody>
          <a:bodyPr wrap="none" lIns="91707" tIns="45854" rIns="91707" bIns="45854">
            <a:spAutoFit/>
          </a:bodyPr>
          <a:lstStyle/>
          <a:p>
            <a:pP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53" name="灯片编号占位符 52"/>
          <p:cNvSpPr>
            <a:spLocks noGrp="1"/>
          </p:cNvSpPr>
          <p:nvPr>
            <p:ph type="sldNum" sz="quarter" idx="12"/>
          </p:nvPr>
        </p:nvSpPr>
        <p:spPr/>
        <p:txBody>
          <a:bodyPr/>
          <a:lstStyle/>
          <a:p>
            <a:fld id="{B6F15528-21DE-4FAA-801E-634DDDAF4B2B}" type="slidenum">
              <a:rPr lang="en-US" smtClean="0"/>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p>
            <a:r>
              <a:rPr lang="zh-CN" altLang="en-US" smtClean="0"/>
              <a:t>计算机科学与技术学院</a:t>
            </a:r>
            <a:endParaRPr lang="zh-CN" altLang="en-US"/>
          </a:p>
        </p:txBody>
      </p:sp>
      <p:sp>
        <p:nvSpPr>
          <p:cNvPr id="45059" name="Rectangle 2"/>
          <p:cNvSpPr>
            <a:spLocks noGrp="1" noChangeArrowheads="1"/>
          </p:cNvSpPr>
          <p:nvPr>
            <p:ph type="title"/>
          </p:nvPr>
        </p:nvSpPr>
        <p:spPr>
          <a:xfrm>
            <a:off x="1147741" y="213123"/>
            <a:ext cx="7432608" cy="1453964"/>
          </a:xfrm>
        </p:spPr>
        <p:txBody>
          <a:bodyPr/>
          <a:lstStyle/>
          <a:p>
            <a:pPr algn="ctr" eaLnBrk="1" hangingPunct="1"/>
            <a:r>
              <a:rPr lang="zh-CN" altLang="en-US" dirty="0" smtClean="0">
                <a:ea typeface="黑体" panose="02010609060101010101" pitchFamily="2" charset="-122"/>
              </a:rPr>
              <a:t>可靠通信的实现</a:t>
            </a:r>
          </a:p>
        </p:txBody>
      </p:sp>
      <p:sp>
        <p:nvSpPr>
          <p:cNvPr id="45060" name="Rectangle 3"/>
          <p:cNvSpPr>
            <a:spLocks noGrp="1" noChangeArrowheads="1"/>
          </p:cNvSpPr>
          <p:nvPr>
            <p:ph type="body" idx="1"/>
          </p:nvPr>
        </p:nvSpPr>
        <p:spPr>
          <a:xfrm>
            <a:off x="1040091" y="1763387"/>
            <a:ext cx="7750810" cy="4510290"/>
          </a:xfrm>
        </p:spPr>
        <p:txBody>
          <a:bodyPr/>
          <a:lstStyle/>
          <a:p>
            <a:pPr eaLnBrk="1" hangingPunct="1"/>
            <a:r>
              <a:rPr lang="zh-CN" altLang="en-US" dirty="0" smtClean="0">
                <a:ea typeface="黑体" panose="02010609060101010101" pitchFamily="2" charset="-122"/>
              </a:rPr>
              <a:t>使用上述的检验码、确认、序号和超时重传机制，我们就可以</a:t>
            </a:r>
            <a:r>
              <a:rPr lang="zh-CN" altLang="en-US" dirty="0" smtClean="0">
                <a:solidFill>
                  <a:schemeClr val="hlink"/>
                </a:solidFill>
                <a:ea typeface="黑体" panose="02010609060101010101" pitchFamily="2" charset="-122"/>
              </a:rPr>
              <a:t>在不可靠的传输网络上实现可靠的通信</a:t>
            </a:r>
            <a:r>
              <a:rPr lang="zh-CN" altLang="en-US" dirty="0" smtClean="0">
                <a:ea typeface="黑体" panose="02010609060101010101" pitchFamily="2" charset="-122"/>
              </a:rPr>
              <a:t>。</a:t>
            </a:r>
          </a:p>
          <a:p>
            <a:pPr eaLnBrk="1" hangingPunct="1"/>
            <a:r>
              <a:rPr lang="zh-CN" altLang="en-US" dirty="0" smtClean="0">
                <a:ea typeface="黑体" panose="02010609060101010101" pitchFamily="2" charset="-122"/>
              </a:rPr>
              <a:t>这种可靠传输协议常称为</a:t>
            </a:r>
            <a:r>
              <a:rPr lang="zh-CN" altLang="en-US" dirty="0" smtClean="0">
                <a:solidFill>
                  <a:schemeClr val="hlink"/>
                </a:solidFill>
                <a:ea typeface="黑体" panose="02010609060101010101" pitchFamily="2" charset="-122"/>
              </a:rPr>
              <a:t>自动重传请求</a:t>
            </a:r>
            <a:r>
              <a:rPr lang="en-US" altLang="zh-CN" dirty="0" smtClean="0">
                <a:solidFill>
                  <a:schemeClr val="hlink"/>
                </a:solidFill>
                <a:ea typeface="黑体" panose="02010609060101010101" pitchFamily="2" charset="-122"/>
              </a:rPr>
              <a:t>ARQ</a:t>
            </a:r>
            <a:r>
              <a:rPr lang="en-US" altLang="zh-CN" dirty="0" smtClean="0">
                <a:ea typeface="黑体" panose="02010609060101010101" pitchFamily="2" charset="-122"/>
              </a:rPr>
              <a:t> (Automatic Repeat </a:t>
            </a:r>
            <a:r>
              <a:rPr lang="en-US" altLang="zh-CN" dirty="0" err="1" smtClean="0">
                <a:ea typeface="黑体" panose="02010609060101010101" pitchFamily="2" charset="-122"/>
              </a:rPr>
              <a:t>reQuest</a:t>
            </a:r>
            <a:r>
              <a:rPr lang="en-US" altLang="zh-CN" dirty="0" smtClean="0">
                <a:ea typeface="黑体" panose="02010609060101010101" pitchFamily="2" charset="-122"/>
              </a:rPr>
              <a:t>)</a:t>
            </a:r>
            <a:r>
              <a:rPr lang="zh-CN" altLang="en-US" dirty="0" smtClean="0">
                <a:ea typeface="黑体" panose="02010609060101010101" pitchFamily="2" charset="-122"/>
              </a:rPr>
              <a:t>。</a:t>
            </a:r>
          </a:p>
          <a:p>
            <a:pPr eaLnBrk="1" hangingPunct="1"/>
            <a:r>
              <a:rPr lang="en-US" altLang="zh-CN" dirty="0" smtClean="0">
                <a:ea typeface="黑体" panose="02010609060101010101" pitchFamily="2" charset="-122"/>
              </a:rPr>
              <a:t>ARQ </a:t>
            </a:r>
            <a:r>
              <a:rPr lang="zh-CN" altLang="en-US" dirty="0" smtClean="0">
                <a:ea typeface="黑体" panose="02010609060101010101" pitchFamily="2" charset="-122"/>
              </a:rPr>
              <a:t>表明重传的请求是</a:t>
            </a:r>
            <a:r>
              <a:rPr lang="zh-CN" altLang="en-US" dirty="0" smtClean="0">
                <a:solidFill>
                  <a:schemeClr val="hlink"/>
                </a:solidFill>
                <a:ea typeface="黑体" panose="02010609060101010101" pitchFamily="2" charset="-122"/>
              </a:rPr>
              <a:t>自动</a:t>
            </a:r>
            <a:r>
              <a:rPr lang="zh-CN" altLang="en-US" dirty="0" smtClean="0">
                <a:ea typeface="黑体" panose="02010609060101010101" pitchFamily="2" charset="-122"/>
              </a:rPr>
              <a:t>进行的。接收方不需要请求发送方重传某个出错的分组 。</a:t>
            </a:r>
          </a:p>
        </p:txBody>
      </p:sp>
      <p:sp>
        <p:nvSpPr>
          <p:cNvPr id="5" name="灯片编号占位符 4"/>
          <p:cNvSpPr>
            <a:spLocks noGrp="1"/>
          </p:cNvSpPr>
          <p:nvPr>
            <p:ph type="sldNum" sz="quarter" idx="12"/>
          </p:nvPr>
        </p:nvSpPr>
        <p:spPr/>
        <p:txBody>
          <a:bodyPr/>
          <a:lstStyle/>
          <a:p>
            <a:fld id="{B6F15528-21DE-4FAA-801E-634DDDAF4B2B}" type="slidenum">
              <a:rPr lang="en-US" smtClean="0"/>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p>
            <a:r>
              <a:rPr lang="zh-CN" altLang="en-US" smtClean="0"/>
              <a:t>计算机科学与技术学院</a:t>
            </a:r>
            <a:endParaRPr lang="zh-CN" altLang="en-US"/>
          </a:p>
        </p:txBody>
      </p:sp>
      <p:sp>
        <p:nvSpPr>
          <p:cNvPr id="46083" name="Rectangle 2"/>
          <p:cNvSpPr>
            <a:spLocks noGrp="1" noChangeArrowheads="1"/>
          </p:cNvSpPr>
          <p:nvPr>
            <p:ph type="title"/>
          </p:nvPr>
        </p:nvSpPr>
        <p:spPr>
          <a:xfrm>
            <a:off x="1147741" y="213123"/>
            <a:ext cx="7217308" cy="1453964"/>
          </a:xfrm>
        </p:spPr>
        <p:txBody>
          <a:bodyPr/>
          <a:lstStyle/>
          <a:p>
            <a:pPr algn="ctr" eaLnBrk="1" hangingPunct="1"/>
            <a:r>
              <a:rPr lang="zh-CN" altLang="en-US" dirty="0" smtClean="0">
                <a:ea typeface="黑体" panose="02010609060101010101" pitchFamily="2" charset="-122"/>
              </a:rPr>
              <a:t>信道利用率 </a:t>
            </a:r>
          </a:p>
        </p:txBody>
      </p:sp>
      <p:sp>
        <p:nvSpPr>
          <p:cNvPr id="46084" name="Rectangle 3"/>
          <p:cNvSpPr>
            <a:spLocks noGrp="1" noChangeArrowheads="1"/>
          </p:cNvSpPr>
          <p:nvPr>
            <p:ph type="body" idx="1"/>
          </p:nvPr>
        </p:nvSpPr>
        <p:spPr>
          <a:xfrm>
            <a:off x="1040091" y="1428750"/>
            <a:ext cx="7750810" cy="1217162"/>
          </a:xfrm>
        </p:spPr>
        <p:txBody>
          <a:bodyPr/>
          <a:lstStyle/>
          <a:p>
            <a:pPr eaLnBrk="1" hangingPunct="1"/>
            <a:r>
              <a:rPr lang="zh-CN" altLang="en-US" dirty="0" smtClean="0">
                <a:ea typeface="黑体" panose="02010609060101010101" pitchFamily="2" charset="-122"/>
              </a:rPr>
              <a:t>停止等待协议的优点是简单，但缺点是信道利用率太低。 </a:t>
            </a:r>
          </a:p>
        </p:txBody>
      </p:sp>
      <p:sp>
        <p:nvSpPr>
          <p:cNvPr id="46085" name="Text Box 4"/>
          <p:cNvSpPr txBox="1">
            <a:spLocks noChangeArrowheads="1"/>
          </p:cNvSpPr>
          <p:nvPr/>
        </p:nvSpPr>
        <p:spPr bwMode="auto">
          <a:xfrm>
            <a:off x="753551" y="4125136"/>
            <a:ext cx="518955" cy="461295"/>
          </a:xfrm>
          <a:prstGeom prst="rect">
            <a:avLst/>
          </a:prstGeom>
          <a:noFill/>
          <a:ln w="9525">
            <a:noFill/>
            <a:miter lim="800000"/>
          </a:ln>
        </p:spPr>
        <p:txBody>
          <a:bodyPr wrap="none" lIns="91074" tIns="45537" rIns="91074" bIns="45537">
            <a:spAutoFit/>
          </a:bodyPr>
          <a:lstStyle/>
          <a:p>
            <a:r>
              <a:rPr lang="en-US" altLang="zh-CN" sz="2400" i="1" dirty="0">
                <a:solidFill>
                  <a:schemeClr val="folHlink"/>
                </a:solidFill>
                <a:latin typeface="Arial" panose="020B0604020202020204" pitchFamily="34" charset="0"/>
                <a:ea typeface="黑体" panose="02010609060101010101" pitchFamily="2" charset="-122"/>
              </a:rPr>
              <a:t>T</a:t>
            </a:r>
            <a:r>
              <a:rPr lang="en-US" altLang="zh-CN" sz="2400" i="1" baseline="-25000" dirty="0">
                <a:solidFill>
                  <a:schemeClr val="folHlink"/>
                </a:solidFill>
                <a:latin typeface="Arial" panose="020B0604020202020204" pitchFamily="34" charset="0"/>
                <a:ea typeface="黑体" panose="02010609060101010101" pitchFamily="2" charset="-122"/>
              </a:rPr>
              <a:t>D</a:t>
            </a:r>
          </a:p>
        </p:txBody>
      </p:sp>
      <p:sp>
        <p:nvSpPr>
          <p:cNvPr id="46086" name="Line 5"/>
          <p:cNvSpPr>
            <a:spLocks noChangeShapeType="1"/>
          </p:cNvSpPr>
          <p:nvPr/>
        </p:nvSpPr>
        <p:spPr bwMode="auto">
          <a:xfrm flipV="1">
            <a:off x="842204" y="4147238"/>
            <a:ext cx="0" cy="789340"/>
          </a:xfrm>
          <a:prstGeom prst="line">
            <a:avLst/>
          </a:prstGeom>
          <a:noFill/>
          <a:ln w="9525">
            <a:solidFill>
              <a:schemeClr val="tx1"/>
            </a:solidFill>
            <a:round/>
            <a:tailEnd type="none" w="sm" len="med"/>
          </a:ln>
        </p:spPr>
        <p:txBody>
          <a:bodyPr lIns="91074" tIns="45537" rIns="91074" bIns="45537"/>
          <a:lstStyle/>
          <a:p>
            <a:endParaRPr lang="zh-CN" altLang="en-US" dirty="0">
              <a:ea typeface="黑体" panose="02010609060101010101" pitchFamily="2" charset="-122"/>
            </a:endParaRPr>
          </a:p>
        </p:txBody>
      </p:sp>
      <p:sp>
        <p:nvSpPr>
          <p:cNvPr id="46087" name="Line 6"/>
          <p:cNvSpPr>
            <a:spLocks noChangeShapeType="1"/>
          </p:cNvSpPr>
          <p:nvPr/>
        </p:nvSpPr>
        <p:spPr bwMode="auto">
          <a:xfrm>
            <a:off x="1214231" y="4208806"/>
            <a:ext cx="0" cy="39309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088" name="Line 7"/>
          <p:cNvSpPr>
            <a:spLocks noChangeShapeType="1"/>
          </p:cNvSpPr>
          <p:nvPr/>
        </p:nvSpPr>
        <p:spPr bwMode="auto">
          <a:xfrm>
            <a:off x="4475397" y="4208806"/>
            <a:ext cx="0" cy="393092"/>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089" name="Line 8"/>
          <p:cNvSpPr>
            <a:spLocks noChangeShapeType="1"/>
          </p:cNvSpPr>
          <p:nvPr/>
        </p:nvSpPr>
        <p:spPr bwMode="auto">
          <a:xfrm>
            <a:off x="1212647" y="4402984"/>
            <a:ext cx="3261166" cy="0"/>
          </a:xfrm>
          <a:prstGeom prst="line">
            <a:avLst/>
          </a:prstGeom>
          <a:noFill/>
          <a:ln w="9525">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6090" name="Text Box 9"/>
          <p:cNvSpPr txBox="1">
            <a:spLocks noChangeArrowheads="1"/>
          </p:cNvSpPr>
          <p:nvPr/>
        </p:nvSpPr>
        <p:spPr bwMode="auto">
          <a:xfrm>
            <a:off x="2399965" y="4148816"/>
            <a:ext cx="776268" cy="461295"/>
          </a:xfrm>
          <a:prstGeom prst="rect">
            <a:avLst/>
          </a:prstGeom>
          <a:solidFill>
            <a:schemeClr val="bg1"/>
          </a:solidFill>
          <a:ln w="9525">
            <a:noFill/>
            <a:miter lim="800000"/>
          </a:ln>
        </p:spPr>
        <p:txBody>
          <a:bodyPr wrap="none" lIns="91074" tIns="45537" rIns="91074" bIns="45537">
            <a:spAutoFit/>
          </a:bodyPr>
          <a:lstStyle/>
          <a:p>
            <a:r>
              <a:rPr lang="en-US" altLang="zh-CN" sz="2400" dirty="0">
                <a:solidFill>
                  <a:schemeClr val="folHlink"/>
                </a:solidFill>
                <a:latin typeface="Arial" panose="020B0604020202020204" pitchFamily="34" charset="0"/>
                <a:ea typeface="黑体" panose="02010609060101010101" pitchFamily="2" charset="-122"/>
              </a:rPr>
              <a:t>RTT</a:t>
            </a:r>
          </a:p>
        </p:txBody>
      </p:sp>
      <p:sp>
        <p:nvSpPr>
          <p:cNvPr id="46091" name="Line 10"/>
          <p:cNvSpPr>
            <a:spLocks noChangeShapeType="1"/>
          </p:cNvSpPr>
          <p:nvPr/>
        </p:nvSpPr>
        <p:spPr bwMode="auto">
          <a:xfrm rot="5400000" flipH="1" flipV="1">
            <a:off x="618989" y="4181352"/>
            <a:ext cx="0" cy="443265"/>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6092" name="Text Box 11"/>
          <p:cNvSpPr txBox="1">
            <a:spLocks noChangeArrowheads="1"/>
          </p:cNvSpPr>
          <p:nvPr/>
        </p:nvSpPr>
        <p:spPr bwMode="auto">
          <a:xfrm>
            <a:off x="178890" y="3847289"/>
            <a:ext cx="337815" cy="368962"/>
          </a:xfrm>
          <a:prstGeom prst="rect">
            <a:avLst/>
          </a:prstGeom>
          <a:noFill/>
          <a:ln w="9525">
            <a:noFill/>
            <a:miter lim="800000"/>
          </a:ln>
        </p:spPr>
        <p:txBody>
          <a:bodyPr wrap="none" lIns="91074" tIns="45537" rIns="91074" bIns="45537">
            <a:spAutoFit/>
          </a:bodyPr>
          <a:lstStyle/>
          <a:p>
            <a:r>
              <a:rPr lang="en-US" altLang="zh-CN">
                <a:solidFill>
                  <a:schemeClr val="folHlink"/>
                </a:solidFill>
                <a:latin typeface="Arial" panose="020B0604020202020204" pitchFamily="34" charset="0"/>
                <a:ea typeface="黑体" panose="02010609060101010101" pitchFamily="2" charset="-122"/>
              </a:rPr>
              <a:t>A</a:t>
            </a:r>
          </a:p>
        </p:txBody>
      </p:sp>
      <p:sp>
        <p:nvSpPr>
          <p:cNvPr id="46093" name="Line 12"/>
          <p:cNvSpPr>
            <a:spLocks noChangeShapeType="1"/>
          </p:cNvSpPr>
          <p:nvPr/>
        </p:nvSpPr>
        <p:spPr bwMode="auto">
          <a:xfrm flipV="1">
            <a:off x="4549801" y="4147238"/>
            <a:ext cx="0" cy="789340"/>
          </a:xfrm>
          <a:prstGeom prst="line">
            <a:avLst/>
          </a:prstGeom>
          <a:noFill/>
          <a:ln w="9525">
            <a:solidFill>
              <a:schemeClr val="tx1"/>
            </a:solidFill>
            <a:round/>
            <a:tailEnd type="none" w="sm" len="med"/>
          </a:ln>
        </p:spPr>
        <p:txBody>
          <a:bodyPr lIns="91074" tIns="45537" rIns="91074" bIns="45537"/>
          <a:lstStyle/>
          <a:p>
            <a:endParaRPr lang="zh-CN" altLang="en-US" dirty="0">
              <a:ea typeface="黑体" panose="02010609060101010101" pitchFamily="2" charset="-122"/>
            </a:endParaRPr>
          </a:p>
        </p:txBody>
      </p:sp>
      <p:sp>
        <p:nvSpPr>
          <p:cNvPr id="46094" name="Line 13"/>
          <p:cNvSpPr>
            <a:spLocks noChangeShapeType="1"/>
          </p:cNvSpPr>
          <p:nvPr/>
        </p:nvSpPr>
        <p:spPr bwMode="auto">
          <a:xfrm>
            <a:off x="842205" y="4799233"/>
            <a:ext cx="3707597" cy="0"/>
          </a:xfrm>
          <a:prstGeom prst="line">
            <a:avLst/>
          </a:prstGeom>
          <a:noFill/>
          <a:ln w="9525">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46095" name="Text Box 14"/>
          <p:cNvSpPr txBox="1">
            <a:spLocks noChangeArrowheads="1"/>
          </p:cNvSpPr>
          <p:nvPr/>
        </p:nvSpPr>
        <p:spPr bwMode="auto">
          <a:xfrm>
            <a:off x="1614752" y="4579796"/>
            <a:ext cx="2105607" cy="461295"/>
          </a:xfrm>
          <a:prstGeom prst="rect">
            <a:avLst/>
          </a:prstGeom>
          <a:solidFill>
            <a:schemeClr val="bg1"/>
          </a:solidFill>
          <a:ln w="9525">
            <a:noFill/>
            <a:miter lim="800000"/>
          </a:ln>
        </p:spPr>
        <p:txBody>
          <a:bodyPr wrap="none" lIns="91074" tIns="45537" rIns="91074" bIns="45537">
            <a:spAutoFit/>
          </a:bodyPr>
          <a:lstStyle/>
          <a:p>
            <a:r>
              <a:rPr lang="en-US" altLang="zh-CN" sz="2400" i="1" dirty="0">
                <a:solidFill>
                  <a:schemeClr val="folHlink"/>
                </a:solidFill>
                <a:latin typeface="Arial" panose="020B0604020202020204" pitchFamily="34" charset="0"/>
                <a:ea typeface="黑体" panose="02010609060101010101" pitchFamily="2" charset="-122"/>
              </a:rPr>
              <a:t>T</a:t>
            </a:r>
            <a:r>
              <a:rPr lang="en-US" altLang="zh-CN" sz="2400" i="1" baseline="-25000" dirty="0">
                <a:solidFill>
                  <a:schemeClr val="folHlink"/>
                </a:solidFill>
                <a:latin typeface="Arial" panose="020B0604020202020204" pitchFamily="34" charset="0"/>
                <a:ea typeface="黑体" panose="02010609060101010101" pitchFamily="2" charset="-122"/>
              </a:rPr>
              <a:t>D</a:t>
            </a:r>
            <a:r>
              <a:rPr lang="en-US" altLang="zh-CN" sz="2400" dirty="0">
                <a:solidFill>
                  <a:schemeClr val="folHlink"/>
                </a:solidFill>
                <a:latin typeface="Arial" panose="020B0604020202020204" pitchFamily="34" charset="0"/>
                <a:ea typeface="黑体" panose="02010609060101010101" pitchFamily="2" charset="-122"/>
              </a:rPr>
              <a:t> + RTT + </a:t>
            </a:r>
            <a:r>
              <a:rPr lang="en-US" altLang="zh-CN" sz="2400" i="1" dirty="0">
                <a:solidFill>
                  <a:schemeClr val="folHlink"/>
                </a:solidFill>
                <a:latin typeface="Arial" panose="020B0604020202020204" pitchFamily="34" charset="0"/>
                <a:ea typeface="黑体" panose="02010609060101010101" pitchFamily="2" charset="-122"/>
              </a:rPr>
              <a:t>T</a:t>
            </a:r>
            <a:r>
              <a:rPr lang="en-US" altLang="zh-CN" sz="2400" i="1" baseline="-25000" dirty="0">
                <a:solidFill>
                  <a:schemeClr val="folHlink"/>
                </a:solidFill>
                <a:latin typeface="Arial" panose="020B0604020202020204" pitchFamily="34" charset="0"/>
                <a:ea typeface="黑体" panose="02010609060101010101" pitchFamily="2" charset="-122"/>
              </a:rPr>
              <a:t>A</a:t>
            </a:r>
          </a:p>
        </p:txBody>
      </p:sp>
      <p:sp>
        <p:nvSpPr>
          <p:cNvPr id="46096" name="Freeform 15"/>
          <p:cNvSpPr/>
          <p:nvPr/>
        </p:nvSpPr>
        <p:spPr bwMode="auto">
          <a:xfrm>
            <a:off x="2844814" y="2705902"/>
            <a:ext cx="1690740" cy="1441336"/>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chemeClr val="folHlink"/>
          </a:solidFill>
          <a:ln w="9525">
            <a:noFill/>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46097" name="Freeform 16"/>
          <p:cNvSpPr/>
          <p:nvPr/>
        </p:nvSpPr>
        <p:spPr bwMode="auto">
          <a:xfrm>
            <a:off x="842205" y="2705902"/>
            <a:ext cx="1993111" cy="1441336"/>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chemeClr val="hlink"/>
          </a:solidFill>
          <a:ln w="9525">
            <a:noFill/>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46098" name="Text Box 17"/>
          <p:cNvSpPr txBox="1">
            <a:spLocks noChangeArrowheads="1"/>
          </p:cNvSpPr>
          <p:nvPr/>
        </p:nvSpPr>
        <p:spPr bwMode="auto">
          <a:xfrm>
            <a:off x="193137" y="2434370"/>
            <a:ext cx="337815" cy="368962"/>
          </a:xfrm>
          <a:prstGeom prst="rect">
            <a:avLst/>
          </a:prstGeom>
          <a:noFill/>
          <a:ln w="9525">
            <a:noFill/>
            <a:miter lim="800000"/>
          </a:ln>
        </p:spPr>
        <p:txBody>
          <a:bodyPr wrap="none" lIns="91074" tIns="45537" rIns="91074" bIns="45537">
            <a:spAutoFit/>
          </a:bodyPr>
          <a:lstStyle/>
          <a:p>
            <a:r>
              <a:rPr lang="en-US" altLang="zh-CN">
                <a:solidFill>
                  <a:schemeClr val="folHlink"/>
                </a:solidFill>
                <a:latin typeface="Arial" panose="020B0604020202020204" pitchFamily="34" charset="0"/>
                <a:ea typeface="黑体" panose="02010609060101010101" pitchFamily="2" charset="-122"/>
              </a:rPr>
              <a:t>B</a:t>
            </a:r>
          </a:p>
        </p:txBody>
      </p:sp>
      <p:sp>
        <p:nvSpPr>
          <p:cNvPr id="46099" name="Line 18"/>
          <p:cNvSpPr>
            <a:spLocks noChangeShapeType="1"/>
          </p:cNvSpPr>
          <p:nvPr/>
        </p:nvSpPr>
        <p:spPr bwMode="auto">
          <a:xfrm flipV="1">
            <a:off x="842205" y="2709060"/>
            <a:ext cx="1630583" cy="143817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00" name="Line 19"/>
          <p:cNvSpPr>
            <a:spLocks noChangeShapeType="1"/>
          </p:cNvSpPr>
          <p:nvPr/>
        </p:nvSpPr>
        <p:spPr bwMode="auto">
          <a:xfrm flipV="1">
            <a:off x="1212647" y="2709060"/>
            <a:ext cx="1629000" cy="143817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01" name="Line 20"/>
          <p:cNvSpPr>
            <a:spLocks noChangeShapeType="1"/>
          </p:cNvSpPr>
          <p:nvPr/>
        </p:nvSpPr>
        <p:spPr bwMode="auto">
          <a:xfrm flipH="1" flipV="1">
            <a:off x="2844814" y="2709060"/>
            <a:ext cx="1628999" cy="143817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02" name="Line 21"/>
          <p:cNvSpPr>
            <a:spLocks noChangeShapeType="1"/>
          </p:cNvSpPr>
          <p:nvPr/>
        </p:nvSpPr>
        <p:spPr bwMode="auto">
          <a:xfrm flipH="1" flipV="1">
            <a:off x="2917636" y="2709060"/>
            <a:ext cx="1632166" cy="143817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03" name="Text Box 22"/>
          <p:cNvSpPr txBox="1">
            <a:spLocks noChangeArrowheads="1"/>
          </p:cNvSpPr>
          <p:nvPr/>
        </p:nvSpPr>
        <p:spPr bwMode="auto">
          <a:xfrm rot="-2468030">
            <a:off x="820824" y="3261438"/>
            <a:ext cx="799480"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分组</a:t>
            </a:r>
          </a:p>
        </p:txBody>
      </p:sp>
      <p:sp>
        <p:nvSpPr>
          <p:cNvPr id="46104" name="Text Box 23"/>
          <p:cNvSpPr txBox="1">
            <a:spLocks noChangeArrowheads="1"/>
          </p:cNvSpPr>
          <p:nvPr/>
        </p:nvSpPr>
        <p:spPr bwMode="auto">
          <a:xfrm rot="2307784">
            <a:off x="3298359" y="2877819"/>
            <a:ext cx="799480"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确认</a:t>
            </a:r>
          </a:p>
        </p:txBody>
      </p:sp>
      <p:sp>
        <p:nvSpPr>
          <p:cNvPr id="46105" name="Text Box 24"/>
          <p:cNvSpPr txBox="1">
            <a:spLocks noChangeArrowheads="1"/>
          </p:cNvSpPr>
          <p:nvPr/>
        </p:nvSpPr>
        <p:spPr bwMode="auto">
          <a:xfrm>
            <a:off x="8480615" y="2432791"/>
            <a:ext cx="268886" cy="461295"/>
          </a:xfrm>
          <a:prstGeom prst="rect">
            <a:avLst/>
          </a:prstGeom>
          <a:noFill/>
          <a:ln w="9525">
            <a:noFill/>
            <a:miter lim="800000"/>
          </a:ln>
        </p:spPr>
        <p:txBody>
          <a:bodyPr wrap="none" lIns="91074" tIns="45537" rIns="91074" bIns="45537">
            <a:spAutoFit/>
          </a:bodyPr>
          <a:lstStyle/>
          <a:p>
            <a:r>
              <a:rPr lang="en-US" altLang="zh-CN" sz="2400" i="1" dirty="0">
                <a:solidFill>
                  <a:schemeClr val="folHlink"/>
                </a:solidFill>
                <a:latin typeface="Arial" panose="020B0604020202020204" pitchFamily="34" charset="0"/>
                <a:ea typeface="黑体" panose="02010609060101010101" pitchFamily="2" charset="-122"/>
              </a:rPr>
              <a:t>t</a:t>
            </a:r>
          </a:p>
        </p:txBody>
      </p:sp>
      <p:sp>
        <p:nvSpPr>
          <p:cNvPr id="46106" name="Text Box 25"/>
          <p:cNvSpPr txBox="1">
            <a:spLocks noChangeArrowheads="1"/>
          </p:cNvSpPr>
          <p:nvPr/>
        </p:nvSpPr>
        <p:spPr bwMode="auto">
          <a:xfrm>
            <a:off x="8480615" y="3831502"/>
            <a:ext cx="268886" cy="461295"/>
          </a:xfrm>
          <a:prstGeom prst="rect">
            <a:avLst/>
          </a:prstGeom>
          <a:noFill/>
          <a:ln w="9525">
            <a:noFill/>
            <a:miter lim="800000"/>
          </a:ln>
        </p:spPr>
        <p:txBody>
          <a:bodyPr wrap="none" lIns="91074" tIns="45537" rIns="91074" bIns="45537">
            <a:spAutoFit/>
          </a:bodyPr>
          <a:lstStyle/>
          <a:p>
            <a:r>
              <a:rPr lang="en-US" altLang="zh-CN" sz="2400" i="1" dirty="0">
                <a:solidFill>
                  <a:schemeClr val="folHlink"/>
                </a:solidFill>
                <a:latin typeface="Arial" panose="020B0604020202020204" pitchFamily="34" charset="0"/>
                <a:ea typeface="黑体" panose="02010609060101010101" pitchFamily="2" charset="-122"/>
              </a:rPr>
              <a:t>t</a:t>
            </a:r>
          </a:p>
        </p:txBody>
      </p:sp>
      <p:sp>
        <p:nvSpPr>
          <p:cNvPr id="46107" name="Line 26"/>
          <p:cNvSpPr>
            <a:spLocks noChangeShapeType="1"/>
          </p:cNvSpPr>
          <p:nvPr/>
        </p:nvSpPr>
        <p:spPr bwMode="auto">
          <a:xfrm>
            <a:off x="3956143" y="3428938"/>
            <a:ext cx="283373" cy="246274"/>
          </a:xfrm>
          <a:prstGeom prst="line">
            <a:avLst/>
          </a:prstGeom>
          <a:noFill/>
          <a:ln w="28575">
            <a:solidFill>
              <a:schemeClr val="folHlink"/>
            </a:solidFill>
            <a:round/>
            <a:headEnd type="none" w="sm" len="med"/>
            <a:tailEnd type="triangle" w="med" len="lg"/>
          </a:ln>
        </p:spPr>
        <p:txBody>
          <a:bodyPr lIns="91074" tIns="45537" rIns="91074" bIns="45537"/>
          <a:lstStyle/>
          <a:p>
            <a:endParaRPr lang="zh-CN" altLang="en-US" dirty="0">
              <a:ea typeface="黑体" panose="02010609060101010101" pitchFamily="2" charset="-122"/>
            </a:endParaRPr>
          </a:p>
        </p:txBody>
      </p:sp>
      <p:sp>
        <p:nvSpPr>
          <p:cNvPr id="46108" name="Line 27"/>
          <p:cNvSpPr>
            <a:spLocks noChangeShapeType="1"/>
          </p:cNvSpPr>
          <p:nvPr/>
        </p:nvSpPr>
        <p:spPr bwMode="auto">
          <a:xfrm rot="-5705339">
            <a:off x="1607949" y="3050417"/>
            <a:ext cx="228908" cy="307120"/>
          </a:xfrm>
          <a:prstGeom prst="line">
            <a:avLst/>
          </a:prstGeom>
          <a:noFill/>
          <a:ln w="28575">
            <a:solidFill>
              <a:schemeClr val="folHlink"/>
            </a:solidFill>
            <a:round/>
            <a:headEnd type="none" w="sm" len="med"/>
            <a:tailEnd type="triangle" w="med" len="lg"/>
          </a:ln>
        </p:spPr>
        <p:txBody>
          <a:bodyPr lIns="91074" tIns="45537" rIns="91074" bIns="45537"/>
          <a:lstStyle/>
          <a:p>
            <a:endParaRPr lang="zh-CN" altLang="en-US" dirty="0">
              <a:ea typeface="黑体" panose="02010609060101010101" pitchFamily="2" charset="-122"/>
            </a:endParaRPr>
          </a:p>
        </p:txBody>
      </p:sp>
      <p:sp>
        <p:nvSpPr>
          <p:cNvPr id="46109" name="Freeform 28"/>
          <p:cNvSpPr/>
          <p:nvPr/>
        </p:nvSpPr>
        <p:spPr bwMode="auto">
          <a:xfrm>
            <a:off x="6582490" y="2709060"/>
            <a:ext cx="1690740" cy="1442914"/>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chemeClr val="folHlink"/>
          </a:solidFill>
          <a:ln w="9525">
            <a:noFill/>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46110" name="Freeform 29"/>
          <p:cNvSpPr/>
          <p:nvPr/>
        </p:nvSpPr>
        <p:spPr bwMode="auto">
          <a:xfrm>
            <a:off x="4579881" y="2709060"/>
            <a:ext cx="1993110" cy="1442914"/>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chemeClr val="hlink"/>
          </a:solidFill>
          <a:ln w="9525">
            <a:noFill/>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46111" name="Line 30"/>
          <p:cNvSpPr>
            <a:spLocks noChangeShapeType="1"/>
          </p:cNvSpPr>
          <p:nvPr/>
        </p:nvSpPr>
        <p:spPr bwMode="auto">
          <a:xfrm flipV="1">
            <a:off x="4579881" y="2713796"/>
            <a:ext cx="1630583" cy="143817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12" name="Line 31"/>
          <p:cNvSpPr>
            <a:spLocks noChangeShapeType="1"/>
          </p:cNvSpPr>
          <p:nvPr/>
        </p:nvSpPr>
        <p:spPr bwMode="auto">
          <a:xfrm flipV="1">
            <a:off x="4950324" y="2713796"/>
            <a:ext cx="1628999" cy="143817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13" name="Line 32"/>
          <p:cNvSpPr>
            <a:spLocks noChangeShapeType="1"/>
          </p:cNvSpPr>
          <p:nvPr/>
        </p:nvSpPr>
        <p:spPr bwMode="auto">
          <a:xfrm flipH="1" flipV="1">
            <a:off x="6582490" y="2713796"/>
            <a:ext cx="1629000" cy="143817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14" name="Line 33"/>
          <p:cNvSpPr>
            <a:spLocks noChangeShapeType="1"/>
          </p:cNvSpPr>
          <p:nvPr/>
        </p:nvSpPr>
        <p:spPr bwMode="auto">
          <a:xfrm flipH="1" flipV="1">
            <a:off x="6656896" y="2713796"/>
            <a:ext cx="1630583" cy="143817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6115" name="Text Box 34"/>
          <p:cNvSpPr txBox="1">
            <a:spLocks noChangeArrowheads="1"/>
          </p:cNvSpPr>
          <p:nvPr/>
        </p:nvSpPr>
        <p:spPr bwMode="auto">
          <a:xfrm rot="-2555241">
            <a:off x="4483302" y="3334846"/>
            <a:ext cx="799480"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分组</a:t>
            </a:r>
          </a:p>
        </p:txBody>
      </p:sp>
      <p:sp>
        <p:nvSpPr>
          <p:cNvPr id="46116" name="Line 35"/>
          <p:cNvSpPr>
            <a:spLocks noChangeShapeType="1"/>
          </p:cNvSpPr>
          <p:nvPr/>
        </p:nvSpPr>
        <p:spPr bwMode="auto">
          <a:xfrm rot="-5705339">
            <a:off x="5298923" y="3084360"/>
            <a:ext cx="228909" cy="305536"/>
          </a:xfrm>
          <a:prstGeom prst="line">
            <a:avLst/>
          </a:prstGeom>
          <a:noFill/>
          <a:ln w="28575">
            <a:solidFill>
              <a:schemeClr val="folHlink"/>
            </a:solidFill>
            <a:round/>
            <a:headEnd type="none" w="sm" len="med"/>
            <a:tailEnd type="triangle" w="med" len="lg"/>
          </a:ln>
        </p:spPr>
        <p:txBody>
          <a:bodyPr lIns="91074" tIns="45537" rIns="91074" bIns="45537"/>
          <a:lstStyle/>
          <a:p>
            <a:endParaRPr lang="zh-CN" altLang="en-US" dirty="0">
              <a:ea typeface="黑体" panose="02010609060101010101" pitchFamily="2" charset="-122"/>
            </a:endParaRPr>
          </a:p>
        </p:txBody>
      </p:sp>
      <p:sp>
        <p:nvSpPr>
          <p:cNvPr id="46117" name="Text Box 36"/>
          <p:cNvSpPr txBox="1">
            <a:spLocks noChangeArrowheads="1"/>
          </p:cNvSpPr>
          <p:nvPr/>
        </p:nvSpPr>
        <p:spPr bwMode="auto">
          <a:xfrm rot="2510398">
            <a:off x="7121523" y="2952017"/>
            <a:ext cx="799480"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确认</a:t>
            </a:r>
          </a:p>
        </p:txBody>
      </p:sp>
      <p:sp>
        <p:nvSpPr>
          <p:cNvPr id="46118" name="Line 37"/>
          <p:cNvSpPr>
            <a:spLocks noChangeShapeType="1"/>
          </p:cNvSpPr>
          <p:nvPr/>
        </p:nvSpPr>
        <p:spPr bwMode="auto">
          <a:xfrm>
            <a:off x="7744478" y="3468405"/>
            <a:ext cx="283374" cy="246274"/>
          </a:xfrm>
          <a:prstGeom prst="line">
            <a:avLst/>
          </a:prstGeom>
          <a:noFill/>
          <a:ln w="28575">
            <a:solidFill>
              <a:schemeClr val="folHlink"/>
            </a:solidFill>
            <a:round/>
            <a:headEnd type="none" w="sm" len="med"/>
            <a:tailEnd type="triangle" w="med" len="lg"/>
          </a:ln>
        </p:spPr>
        <p:txBody>
          <a:bodyPr lIns="91074" tIns="45537" rIns="91074" bIns="45537"/>
          <a:lstStyle/>
          <a:p>
            <a:endParaRPr lang="zh-CN" altLang="en-US" dirty="0">
              <a:ea typeface="黑体" panose="02010609060101010101" pitchFamily="2" charset="-122"/>
            </a:endParaRPr>
          </a:p>
        </p:txBody>
      </p:sp>
      <p:sp>
        <p:nvSpPr>
          <p:cNvPr id="46119" name="Line 38"/>
          <p:cNvSpPr>
            <a:spLocks noChangeShapeType="1"/>
          </p:cNvSpPr>
          <p:nvPr/>
        </p:nvSpPr>
        <p:spPr bwMode="auto">
          <a:xfrm>
            <a:off x="617405" y="2709059"/>
            <a:ext cx="7891706" cy="0"/>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6120" name="Line 39"/>
          <p:cNvSpPr>
            <a:spLocks noChangeShapeType="1"/>
          </p:cNvSpPr>
          <p:nvPr/>
        </p:nvSpPr>
        <p:spPr bwMode="auto">
          <a:xfrm>
            <a:off x="617405" y="4147238"/>
            <a:ext cx="7891706" cy="0"/>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1" name="灯片编号占位符 40"/>
          <p:cNvSpPr>
            <a:spLocks noGrp="1"/>
          </p:cNvSpPr>
          <p:nvPr>
            <p:ph type="sldNum" sz="quarter" idx="12"/>
          </p:nvPr>
        </p:nvSpPr>
        <p:spPr/>
        <p:txBody>
          <a:bodyPr/>
          <a:lstStyle/>
          <a:p>
            <a:fld id="{B6F15528-21DE-4FAA-801E-634DDDAF4B2B}" type="slidenum">
              <a:rPr lang="en-US" smtClean="0"/>
              <a:t>45</a:t>
            </a:fld>
            <a:endParaRPr lang="en-US"/>
          </a:p>
        </p:txBody>
      </p:sp>
      <p:graphicFrame>
        <p:nvGraphicFramePr>
          <p:cNvPr id="24578" name="Object 4"/>
          <p:cNvGraphicFramePr>
            <a:graphicFrameLocks noChangeAspect="1"/>
          </p:cNvGraphicFramePr>
          <p:nvPr/>
        </p:nvGraphicFramePr>
        <p:xfrm>
          <a:off x="3340100" y="5238750"/>
          <a:ext cx="3195638" cy="1108075"/>
        </p:xfrm>
        <a:graphic>
          <a:graphicData uri="http://schemas.openxmlformats.org/presentationml/2006/ole">
            <mc:AlternateContent xmlns:mc="http://schemas.openxmlformats.org/markup-compatibility/2006">
              <mc:Choice xmlns:v="urn:schemas-microsoft-com:vml" Requires="v">
                <p:oleObj spid="_x0000_s2068" name="公式" r:id="rId4" imgW="26212800" imgH="9144000" progId="Equation.3">
                  <p:embed/>
                </p:oleObj>
              </mc:Choice>
              <mc:Fallback>
                <p:oleObj name="公式" r:id="rId4" imgW="26212800" imgH="9144000" progId="Equation.3">
                  <p:embed/>
                  <p:pic>
                    <p:nvPicPr>
                      <p:cNvPr id="0" name="Object 4"/>
                      <p:cNvPicPr>
                        <a:picLocks noChangeAspect="1"/>
                      </p:cNvPicPr>
                      <p:nvPr/>
                    </p:nvPicPr>
                    <p:blipFill>
                      <a:blip r:embed="rId5"/>
                      <a:stretch>
                        <a:fillRect/>
                      </a:stretch>
                    </p:blipFill>
                    <p:spPr>
                      <a:xfrm>
                        <a:off x="3340100" y="5238750"/>
                        <a:ext cx="3195638" cy="11080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11"/>
          </p:nvPr>
        </p:nvSpPr>
        <p:spPr>
          <a:noFill/>
        </p:spPr>
        <p:txBody>
          <a:bodyPr/>
          <a:lstStyle/>
          <a:p>
            <a:r>
              <a:rPr lang="zh-CN" altLang="en-US" smtClean="0"/>
              <a:t>计算机科学与技术学院</a:t>
            </a:r>
            <a:endParaRPr lang="zh-CN" altLang="en-US"/>
          </a:p>
        </p:txBody>
      </p:sp>
      <p:sp>
        <p:nvSpPr>
          <p:cNvPr id="47107"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流水线传输 </a:t>
            </a:r>
          </a:p>
        </p:txBody>
      </p:sp>
      <p:sp>
        <p:nvSpPr>
          <p:cNvPr id="47108" name="Rectangle 3"/>
          <p:cNvSpPr>
            <a:spLocks noGrp="1" noChangeArrowheads="1"/>
          </p:cNvSpPr>
          <p:nvPr>
            <p:ph type="body" idx="1"/>
          </p:nvPr>
        </p:nvSpPr>
        <p:spPr>
          <a:xfrm>
            <a:off x="753551" y="1763387"/>
            <a:ext cx="8037350" cy="2075964"/>
          </a:xfrm>
        </p:spPr>
        <p:txBody>
          <a:bodyPr/>
          <a:lstStyle/>
          <a:p>
            <a:pPr eaLnBrk="1" hangingPunct="1"/>
            <a:r>
              <a:rPr lang="zh-CN" altLang="en-US" sz="2800" dirty="0" smtClean="0">
                <a:ea typeface="黑体" panose="02010609060101010101" pitchFamily="2" charset="-122"/>
              </a:rPr>
              <a:t>发送方可</a:t>
            </a:r>
            <a:r>
              <a:rPr lang="zh-CN" altLang="en-US" sz="2800" dirty="0" smtClean="0">
                <a:solidFill>
                  <a:schemeClr val="hlink"/>
                </a:solidFill>
                <a:ea typeface="黑体" panose="02010609060101010101" pitchFamily="2" charset="-122"/>
              </a:rPr>
              <a:t>连续发送</a:t>
            </a:r>
            <a:r>
              <a:rPr lang="zh-CN" altLang="en-US" sz="2800" dirty="0" smtClean="0">
                <a:ea typeface="黑体" panose="02010609060101010101" pitchFamily="2" charset="-122"/>
              </a:rPr>
              <a:t>多个分组，不必每发完一个分组就停顿下来等待对方的确认。</a:t>
            </a:r>
          </a:p>
          <a:p>
            <a:pPr eaLnBrk="1" hangingPunct="1"/>
            <a:r>
              <a:rPr lang="zh-CN" altLang="en-US" sz="2800" dirty="0" smtClean="0">
                <a:ea typeface="黑体" panose="02010609060101010101" pitchFamily="2" charset="-122"/>
              </a:rPr>
              <a:t>由于信道上一直有数据不间断地传送，这种传输方式可获得很高的信道利用率。 </a:t>
            </a:r>
          </a:p>
        </p:txBody>
      </p:sp>
      <p:sp>
        <p:nvSpPr>
          <p:cNvPr id="47109" name="Freeform 4"/>
          <p:cNvSpPr/>
          <p:nvPr/>
        </p:nvSpPr>
        <p:spPr bwMode="auto">
          <a:xfrm>
            <a:off x="786797" y="3971960"/>
            <a:ext cx="6995675" cy="161814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 name="T10" fmla="*/ 0 60000 65536"/>
              <a:gd name="T11" fmla="*/ 0 60000 65536"/>
              <a:gd name="T12" fmla="*/ 0 60000 65536"/>
              <a:gd name="T13" fmla="*/ 0 60000 65536"/>
              <a:gd name="T14" fmla="*/ 0 60000 65536"/>
              <a:gd name="T15" fmla="*/ 0 w 4131"/>
              <a:gd name="T16" fmla="*/ 0 h 1088"/>
              <a:gd name="T17" fmla="*/ 4131 w 4131"/>
              <a:gd name="T18" fmla="*/ 1088 h 1088"/>
            </a:gdLst>
            <a:ahLst/>
            <a:cxnLst>
              <a:cxn ang="T10">
                <a:pos x="T0" y="T1"/>
              </a:cxn>
              <a:cxn ang="T11">
                <a:pos x="T2" y="T3"/>
              </a:cxn>
              <a:cxn ang="T12">
                <a:pos x="T4" y="T5"/>
              </a:cxn>
              <a:cxn ang="T13">
                <a:pos x="T6" y="T7"/>
              </a:cxn>
              <a:cxn ang="T14">
                <a:pos x="T8" y="T9"/>
              </a:cxn>
            </a:cxnLst>
            <a:rect l="T15" t="T16" r="T17" b="T18"/>
            <a:pathLst>
              <a:path w="4131" h="1088">
                <a:moveTo>
                  <a:pt x="0" y="1088"/>
                </a:moveTo>
                <a:lnTo>
                  <a:pt x="987" y="0"/>
                </a:lnTo>
                <a:lnTo>
                  <a:pt x="4131" y="6"/>
                </a:lnTo>
                <a:lnTo>
                  <a:pt x="3165" y="1080"/>
                </a:lnTo>
                <a:lnTo>
                  <a:pt x="0" y="1088"/>
                </a:lnTo>
                <a:close/>
              </a:path>
            </a:pathLst>
          </a:custGeom>
          <a:solidFill>
            <a:srgbClr val="FF99CC"/>
          </a:solidFill>
          <a:ln w="9525">
            <a:noFill/>
            <a:round/>
            <a:headEnd type="none" w="sm" len="med"/>
            <a:tailEnd type="none" w="sm" len="med"/>
          </a:ln>
        </p:spPr>
        <p:txBody>
          <a:bodyPr lIns="91074" tIns="45537" rIns="91074" bIns="45537"/>
          <a:lstStyle/>
          <a:p>
            <a:endParaRPr lang="zh-CN" altLang="en-US" dirty="0">
              <a:ea typeface="黑体" panose="02010609060101010101" pitchFamily="2" charset="-122"/>
            </a:endParaRPr>
          </a:p>
        </p:txBody>
      </p:sp>
      <p:sp>
        <p:nvSpPr>
          <p:cNvPr id="47110" name="Line 5"/>
          <p:cNvSpPr>
            <a:spLocks noChangeShapeType="1"/>
          </p:cNvSpPr>
          <p:nvPr/>
        </p:nvSpPr>
        <p:spPr bwMode="auto">
          <a:xfrm>
            <a:off x="512921" y="5590108"/>
            <a:ext cx="8175078" cy="0"/>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7111" name="Line 6"/>
          <p:cNvSpPr>
            <a:spLocks noChangeShapeType="1"/>
          </p:cNvSpPr>
          <p:nvPr/>
        </p:nvSpPr>
        <p:spPr bwMode="auto">
          <a:xfrm>
            <a:off x="512921" y="3971960"/>
            <a:ext cx="8175078" cy="0"/>
          </a:xfrm>
          <a:prstGeom prst="line">
            <a:avLst/>
          </a:prstGeom>
          <a:noFill/>
          <a:ln w="9525">
            <a:solidFill>
              <a:schemeClr val="tx1"/>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47112" name="Text Box 7"/>
          <p:cNvSpPr txBox="1">
            <a:spLocks noChangeArrowheads="1"/>
          </p:cNvSpPr>
          <p:nvPr/>
        </p:nvSpPr>
        <p:spPr bwMode="auto">
          <a:xfrm>
            <a:off x="151977" y="3695692"/>
            <a:ext cx="389111" cy="461295"/>
          </a:xfrm>
          <a:prstGeom prst="rect">
            <a:avLst/>
          </a:prstGeom>
          <a:noFill/>
          <a:ln w="9525">
            <a:noFill/>
            <a:miter lim="800000"/>
          </a:ln>
        </p:spPr>
        <p:txBody>
          <a:bodyPr wrap="none" lIns="91074" tIns="45537" rIns="91074" bIns="45537">
            <a:spAutoFit/>
          </a:bodyPr>
          <a:lstStyle/>
          <a:p>
            <a:r>
              <a:rPr lang="en-US" altLang="zh-CN" sz="2400" dirty="0">
                <a:solidFill>
                  <a:schemeClr val="folHlink"/>
                </a:solidFill>
                <a:latin typeface="Arial" panose="020B0604020202020204" pitchFamily="34" charset="0"/>
                <a:ea typeface="黑体" panose="02010609060101010101" pitchFamily="2" charset="-122"/>
              </a:rPr>
              <a:t>B</a:t>
            </a:r>
          </a:p>
        </p:txBody>
      </p:sp>
      <p:sp>
        <p:nvSpPr>
          <p:cNvPr id="47113" name="Line 8"/>
          <p:cNvSpPr>
            <a:spLocks noChangeShapeType="1"/>
          </p:cNvSpPr>
          <p:nvPr/>
        </p:nvSpPr>
        <p:spPr bwMode="auto">
          <a:xfrm flipV="1">
            <a:off x="775715" y="3971960"/>
            <a:ext cx="1689158"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14" name="Line 9"/>
          <p:cNvSpPr>
            <a:spLocks noChangeShapeType="1"/>
          </p:cNvSpPr>
          <p:nvPr/>
        </p:nvSpPr>
        <p:spPr bwMode="auto">
          <a:xfrm flipV="1">
            <a:off x="1161989" y="3971960"/>
            <a:ext cx="1687574"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15" name="Text Box 10"/>
          <p:cNvSpPr txBox="1">
            <a:spLocks noChangeArrowheads="1"/>
          </p:cNvSpPr>
          <p:nvPr/>
        </p:nvSpPr>
        <p:spPr bwMode="auto">
          <a:xfrm rot="-2681777">
            <a:off x="749584" y="4624586"/>
            <a:ext cx="799480" cy="461295"/>
          </a:xfrm>
          <a:prstGeom prst="rect">
            <a:avLst/>
          </a:prstGeom>
          <a:noFill/>
          <a:ln w="9525">
            <a:noFill/>
            <a:miter lim="800000"/>
          </a:ln>
        </p:spPr>
        <p:txBody>
          <a:bodyPr wrap="none" lIns="91074" tIns="45537" rIns="91074" bIns="45537">
            <a:spAutoFit/>
          </a:bodyPr>
          <a:lstStyle/>
          <a:p>
            <a:r>
              <a:rPr lang="zh-CN" altLang="en-US" sz="2400" dirty="0">
                <a:solidFill>
                  <a:schemeClr val="folHlink"/>
                </a:solidFill>
                <a:latin typeface="Arial" panose="020B0604020202020204" pitchFamily="34" charset="0"/>
                <a:ea typeface="黑体" panose="02010609060101010101" pitchFamily="2" charset="-122"/>
              </a:rPr>
              <a:t>分组</a:t>
            </a:r>
          </a:p>
        </p:txBody>
      </p:sp>
      <p:sp>
        <p:nvSpPr>
          <p:cNvPr id="47116" name="Text Box 11"/>
          <p:cNvSpPr txBox="1">
            <a:spLocks noChangeArrowheads="1"/>
          </p:cNvSpPr>
          <p:nvPr/>
        </p:nvSpPr>
        <p:spPr bwMode="auto">
          <a:xfrm>
            <a:off x="8667420" y="3670433"/>
            <a:ext cx="268886" cy="461295"/>
          </a:xfrm>
          <a:prstGeom prst="rect">
            <a:avLst/>
          </a:prstGeom>
          <a:noFill/>
          <a:ln w="9525">
            <a:noFill/>
            <a:miter lim="800000"/>
          </a:ln>
        </p:spPr>
        <p:txBody>
          <a:bodyPr wrap="none" lIns="91074" tIns="45537" rIns="91074" bIns="45537">
            <a:spAutoFit/>
          </a:bodyPr>
          <a:lstStyle/>
          <a:p>
            <a:r>
              <a:rPr lang="en-US" altLang="zh-CN" sz="2400" i="1" dirty="0">
                <a:solidFill>
                  <a:schemeClr val="folHlink"/>
                </a:solidFill>
                <a:latin typeface="Arial" panose="020B0604020202020204" pitchFamily="34" charset="0"/>
                <a:ea typeface="黑体" panose="02010609060101010101" pitchFamily="2" charset="-122"/>
              </a:rPr>
              <a:t>t</a:t>
            </a:r>
          </a:p>
        </p:txBody>
      </p:sp>
      <p:sp>
        <p:nvSpPr>
          <p:cNvPr id="47117" name="Text Box 12"/>
          <p:cNvSpPr txBox="1">
            <a:spLocks noChangeArrowheads="1"/>
          </p:cNvSpPr>
          <p:nvPr/>
        </p:nvSpPr>
        <p:spPr bwMode="auto">
          <a:xfrm>
            <a:off x="8667420" y="5247535"/>
            <a:ext cx="268886" cy="461295"/>
          </a:xfrm>
          <a:prstGeom prst="rect">
            <a:avLst/>
          </a:prstGeom>
          <a:noFill/>
          <a:ln w="9525">
            <a:noFill/>
            <a:miter lim="800000"/>
          </a:ln>
        </p:spPr>
        <p:txBody>
          <a:bodyPr wrap="none" lIns="91074" tIns="45537" rIns="91074" bIns="45537">
            <a:spAutoFit/>
          </a:bodyPr>
          <a:lstStyle/>
          <a:p>
            <a:r>
              <a:rPr lang="en-US" altLang="zh-CN" sz="2400" i="1" dirty="0">
                <a:solidFill>
                  <a:schemeClr val="folHlink"/>
                </a:solidFill>
                <a:latin typeface="Arial" panose="020B0604020202020204" pitchFamily="34" charset="0"/>
                <a:ea typeface="黑体" panose="02010609060101010101" pitchFamily="2" charset="-122"/>
              </a:rPr>
              <a:t>t</a:t>
            </a:r>
          </a:p>
        </p:txBody>
      </p:sp>
      <p:sp>
        <p:nvSpPr>
          <p:cNvPr id="47118" name="Text Box 13"/>
          <p:cNvSpPr txBox="1">
            <a:spLocks noChangeArrowheads="1"/>
          </p:cNvSpPr>
          <p:nvPr/>
        </p:nvSpPr>
        <p:spPr bwMode="auto">
          <a:xfrm>
            <a:off x="137730" y="5301209"/>
            <a:ext cx="389111" cy="461295"/>
          </a:xfrm>
          <a:prstGeom prst="rect">
            <a:avLst/>
          </a:prstGeom>
          <a:noFill/>
          <a:ln w="9525">
            <a:noFill/>
            <a:miter lim="800000"/>
          </a:ln>
        </p:spPr>
        <p:txBody>
          <a:bodyPr wrap="none" lIns="91074" tIns="45537" rIns="91074" bIns="45537">
            <a:spAutoFit/>
          </a:bodyPr>
          <a:lstStyle/>
          <a:p>
            <a:r>
              <a:rPr lang="en-US" altLang="zh-CN" sz="2400" dirty="0">
                <a:solidFill>
                  <a:schemeClr val="folHlink"/>
                </a:solidFill>
                <a:latin typeface="Arial" panose="020B0604020202020204" pitchFamily="34" charset="0"/>
                <a:ea typeface="黑体" panose="02010609060101010101" pitchFamily="2" charset="-122"/>
              </a:rPr>
              <a:t>A</a:t>
            </a:r>
          </a:p>
        </p:txBody>
      </p:sp>
      <p:sp>
        <p:nvSpPr>
          <p:cNvPr id="47119" name="Line 14"/>
          <p:cNvSpPr>
            <a:spLocks noChangeShapeType="1"/>
          </p:cNvSpPr>
          <p:nvPr/>
        </p:nvSpPr>
        <p:spPr bwMode="auto">
          <a:xfrm rot="-5705339">
            <a:off x="1501257" y="4233381"/>
            <a:ext cx="348888" cy="460679"/>
          </a:xfrm>
          <a:prstGeom prst="line">
            <a:avLst/>
          </a:prstGeom>
          <a:noFill/>
          <a:ln w="57150">
            <a:solidFill>
              <a:schemeClr val="hlink"/>
            </a:solidFill>
            <a:round/>
            <a:headEnd type="none" w="sm" len="med"/>
            <a:tailEnd type="triangle" w="med" len="lg"/>
          </a:ln>
        </p:spPr>
        <p:txBody>
          <a:bodyPr lIns="91074" tIns="45537" rIns="91074" bIns="45537"/>
          <a:lstStyle/>
          <a:p>
            <a:endParaRPr lang="zh-CN" altLang="en-US" dirty="0">
              <a:ea typeface="黑体" panose="02010609060101010101" pitchFamily="2" charset="-122"/>
            </a:endParaRPr>
          </a:p>
        </p:txBody>
      </p:sp>
      <p:sp>
        <p:nvSpPr>
          <p:cNvPr id="47120" name="Line 15"/>
          <p:cNvSpPr>
            <a:spLocks noChangeShapeType="1"/>
          </p:cNvSpPr>
          <p:nvPr/>
        </p:nvSpPr>
        <p:spPr bwMode="auto">
          <a:xfrm flipV="1">
            <a:off x="1543513" y="3976697"/>
            <a:ext cx="1689157" cy="1618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21" name="Line 16"/>
          <p:cNvSpPr>
            <a:spLocks noChangeShapeType="1"/>
          </p:cNvSpPr>
          <p:nvPr/>
        </p:nvSpPr>
        <p:spPr bwMode="auto">
          <a:xfrm flipV="1">
            <a:off x="5000983" y="3976697"/>
            <a:ext cx="1689157" cy="1618147"/>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22" name="Line 17"/>
          <p:cNvSpPr>
            <a:spLocks noChangeShapeType="1"/>
          </p:cNvSpPr>
          <p:nvPr/>
        </p:nvSpPr>
        <p:spPr bwMode="auto">
          <a:xfrm flipH="1" flipV="1">
            <a:off x="2851146" y="3976697"/>
            <a:ext cx="1689157"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23" name="Text Box 18"/>
          <p:cNvSpPr txBox="1">
            <a:spLocks noChangeArrowheads="1"/>
          </p:cNvSpPr>
          <p:nvPr/>
        </p:nvSpPr>
        <p:spPr bwMode="auto">
          <a:xfrm rot="2268438">
            <a:off x="2848653" y="4409096"/>
            <a:ext cx="817113" cy="461295"/>
          </a:xfrm>
          <a:prstGeom prst="rect">
            <a:avLst/>
          </a:prstGeom>
          <a:noFill/>
          <a:ln w="9525">
            <a:noFill/>
            <a:miter lim="800000"/>
          </a:ln>
        </p:spPr>
        <p:txBody>
          <a:bodyPr wrap="none" lIns="91074" tIns="45537" rIns="91074" bIns="45537">
            <a:spAutoFit/>
          </a:bodyPr>
          <a:lstStyle/>
          <a:p>
            <a:r>
              <a:rPr lang="en-US" altLang="zh-CN" sz="2400" dirty="0">
                <a:solidFill>
                  <a:schemeClr val="folHlink"/>
                </a:solidFill>
                <a:latin typeface="Arial" panose="020B0604020202020204" pitchFamily="34" charset="0"/>
                <a:ea typeface="黑体" panose="02010609060101010101" pitchFamily="2" charset="-122"/>
              </a:rPr>
              <a:t>ACK</a:t>
            </a:r>
          </a:p>
        </p:txBody>
      </p:sp>
      <p:sp>
        <p:nvSpPr>
          <p:cNvPr id="47124" name="Line 19"/>
          <p:cNvSpPr>
            <a:spLocks noChangeShapeType="1"/>
          </p:cNvSpPr>
          <p:nvPr/>
        </p:nvSpPr>
        <p:spPr bwMode="auto">
          <a:xfrm>
            <a:off x="3549288" y="4863915"/>
            <a:ext cx="291289" cy="277848"/>
          </a:xfrm>
          <a:prstGeom prst="line">
            <a:avLst/>
          </a:prstGeom>
          <a:noFill/>
          <a:ln w="28575">
            <a:solidFill>
              <a:schemeClr val="folHlink"/>
            </a:solidFill>
            <a:round/>
            <a:headEnd type="none" w="sm" len="med"/>
            <a:tailEnd type="triangle" w="med" len="lg"/>
          </a:ln>
        </p:spPr>
        <p:txBody>
          <a:bodyPr lIns="91074" tIns="45537" rIns="91074" bIns="45537"/>
          <a:lstStyle/>
          <a:p>
            <a:endParaRPr lang="zh-CN" altLang="en-US" dirty="0">
              <a:ea typeface="黑体" panose="02010609060101010101" pitchFamily="2" charset="-122"/>
            </a:endParaRPr>
          </a:p>
        </p:txBody>
      </p:sp>
      <p:sp>
        <p:nvSpPr>
          <p:cNvPr id="47125" name="Line 20"/>
          <p:cNvSpPr>
            <a:spLocks noChangeShapeType="1"/>
          </p:cNvSpPr>
          <p:nvPr/>
        </p:nvSpPr>
        <p:spPr bwMode="auto">
          <a:xfrm flipV="1">
            <a:off x="1926622" y="3971960"/>
            <a:ext cx="1687574"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26" name="Line 21"/>
          <p:cNvSpPr>
            <a:spLocks noChangeShapeType="1"/>
          </p:cNvSpPr>
          <p:nvPr/>
        </p:nvSpPr>
        <p:spPr bwMode="auto">
          <a:xfrm flipV="1">
            <a:off x="2311312" y="3971960"/>
            <a:ext cx="1689158"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27" name="Line 22"/>
          <p:cNvSpPr>
            <a:spLocks noChangeShapeType="1"/>
          </p:cNvSpPr>
          <p:nvPr/>
        </p:nvSpPr>
        <p:spPr bwMode="auto">
          <a:xfrm flipV="1">
            <a:off x="2713417" y="3990904"/>
            <a:ext cx="1687574"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28" name="Line 23"/>
          <p:cNvSpPr>
            <a:spLocks noChangeShapeType="1"/>
          </p:cNvSpPr>
          <p:nvPr/>
        </p:nvSpPr>
        <p:spPr bwMode="auto">
          <a:xfrm flipV="1">
            <a:off x="3082277" y="3971960"/>
            <a:ext cx="1690740"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29" name="Line 24"/>
          <p:cNvSpPr>
            <a:spLocks noChangeShapeType="1"/>
          </p:cNvSpPr>
          <p:nvPr/>
        </p:nvSpPr>
        <p:spPr bwMode="auto">
          <a:xfrm flipV="1">
            <a:off x="3854826" y="3971960"/>
            <a:ext cx="1690740"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0" name="Line 25"/>
          <p:cNvSpPr>
            <a:spLocks noChangeShapeType="1"/>
          </p:cNvSpPr>
          <p:nvPr/>
        </p:nvSpPr>
        <p:spPr bwMode="auto">
          <a:xfrm flipV="1">
            <a:off x="4242683" y="3971960"/>
            <a:ext cx="1687574"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1" name="Line 26"/>
          <p:cNvSpPr>
            <a:spLocks noChangeShapeType="1"/>
          </p:cNvSpPr>
          <p:nvPr/>
        </p:nvSpPr>
        <p:spPr bwMode="auto">
          <a:xfrm flipV="1">
            <a:off x="4627373" y="3971960"/>
            <a:ext cx="1689157"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2" name="Line 27"/>
          <p:cNvSpPr>
            <a:spLocks noChangeShapeType="1"/>
          </p:cNvSpPr>
          <p:nvPr/>
        </p:nvSpPr>
        <p:spPr bwMode="auto">
          <a:xfrm flipV="1">
            <a:off x="5015231" y="3971960"/>
            <a:ext cx="1687574"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3" name="Line 28"/>
          <p:cNvSpPr>
            <a:spLocks noChangeShapeType="1"/>
          </p:cNvSpPr>
          <p:nvPr/>
        </p:nvSpPr>
        <p:spPr bwMode="auto">
          <a:xfrm flipV="1">
            <a:off x="3463802" y="3971960"/>
            <a:ext cx="1690740"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4" name="Line 29"/>
          <p:cNvSpPr>
            <a:spLocks noChangeShapeType="1"/>
          </p:cNvSpPr>
          <p:nvPr/>
        </p:nvSpPr>
        <p:spPr bwMode="auto">
          <a:xfrm flipV="1">
            <a:off x="5384090" y="3971960"/>
            <a:ext cx="1689157"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5" name="Line 30"/>
          <p:cNvSpPr>
            <a:spLocks noChangeShapeType="1"/>
          </p:cNvSpPr>
          <p:nvPr/>
        </p:nvSpPr>
        <p:spPr bwMode="auto">
          <a:xfrm flipV="1">
            <a:off x="5756117" y="3971960"/>
            <a:ext cx="1687574"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6" name="Line 31"/>
          <p:cNvSpPr>
            <a:spLocks noChangeShapeType="1"/>
          </p:cNvSpPr>
          <p:nvPr/>
        </p:nvSpPr>
        <p:spPr bwMode="auto">
          <a:xfrm flipV="1">
            <a:off x="6126560" y="3971960"/>
            <a:ext cx="1689158" cy="1618148"/>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47137" name="Line 32"/>
          <p:cNvSpPr>
            <a:spLocks noChangeShapeType="1"/>
          </p:cNvSpPr>
          <p:nvPr/>
        </p:nvSpPr>
        <p:spPr bwMode="auto">
          <a:xfrm flipH="1" flipV="1">
            <a:off x="3234254" y="3976697"/>
            <a:ext cx="1689157"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38" name="Line 33"/>
          <p:cNvSpPr>
            <a:spLocks noChangeShapeType="1"/>
          </p:cNvSpPr>
          <p:nvPr/>
        </p:nvSpPr>
        <p:spPr bwMode="auto">
          <a:xfrm flipH="1" flipV="1">
            <a:off x="3615779" y="3976697"/>
            <a:ext cx="1689158"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39" name="Line 34"/>
          <p:cNvSpPr>
            <a:spLocks noChangeShapeType="1"/>
          </p:cNvSpPr>
          <p:nvPr/>
        </p:nvSpPr>
        <p:spPr bwMode="auto">
          <a:xfrm flipH="1" flipV="1">
            <a:off x="4000470" y="3976697"/>
            <a:ext cx="1687574"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40" name="Line 35"/>
          <p:cNvSpPr>
            <a:spLocks noChangeShapeType="1"/>
          </p:cNvSpPr>
          <p:nvPr/>
        </p:nvSpPr>
        <p:spPr bwMode="auto">
          <a:xfrm flipH="1" flipV="1">
            <a:off x="4383578" y="3976697"/>
            <a:ext cx="1687574"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41" name="Line 36"/>
          <p:cNvSpPr>
            <a:spLocks noChangeShapeType="1"/>
          </p:cNvSpPr>
          <p:nvPr/>
        </p:nvSpPr>
        <p:spPr bwMode="auto">
          <a:xfrm flipH="1" flipV="1">
            <a:off x="4765102" y="3976697"/>
            <a:ext cx="1689158"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42" name="Line 37"/>
          <p:cNvSpPr>
            <a:spLocks noChangeShapeType="1"/>
          </p:cNvSpPr>
          <p:nvPr/>
        </p:nvSpPr>
        <p:spPr bwMode="auto">
          <a:xfrm flipH="1" flipV="1">
            <a:off x="5148210" y="3976697"/>
            <a:ext cx="1687574"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43" name="Line 38"/>
          <p:cNvSpPr>
            <a:spLocks noChangeShapeType="1"/>
          </p:cNvSpPr>
          <p:nvPr/>
        </p:nvSpPr>
        <p:spPr bwMode="auto">
          <a:xfrm flipH="1" flipV="1">
            <a:off x="5531318" y="3976697"/>
            <a:ext cx="1687574"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44" name="Line 39"/>
          <p:cNvSpPr>
            <a:spLocks noChangeShapeType="1"/>
          </p:cNvSpPr>
          <p:nvPr/>
        </p:nvSpPr>
        <p:spPr bwMode="auto">
          <a:xfrm flipH="1" flipV="1">
            <a:off x="5912843" y="3976697"/>
            <a:ext cx="1690740"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45" name="Line 40"/>
          <p:cNvSpPr>
            <a:spLocks noChangeShapeType="1"/>
          </p:cNvSpPr>
          <p:nvPr/>
        </p:nvSpPr>
        <p:spPr bwMode="auto">
          <a:xfrm flipH="1" flipV="1">
            <a:off x="6295951" y="3976697"/>
            <a:ext cx="1687574"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7146" name="Line 41"/>
          <p:cNvSpPr>
            <a:spLocks noChangeShapeType="1"/>
          </p:cNvSpPr>
          <p:nvPr/>
        </p:nvSpPr>
        <p:spPr bwMode="auto">
          <a:xfrm flipH="1" flipV="1">
            <a:off x="6679058" y="3976697"/>
            <a:ext cx="1689157" cy="1618147"/>
          </a:xfrm>
          <a:prstGeom prst="line">
            <a:avLst/>
          </a:prstGeom>
          <a:noFill/>
          <a:ln w="38100">
            <a:solidFill>
              <a:schemeClr val="folHlink"/>
            </a:solidFill>
            <a:round/>
            <a:headEnd type="triangle" w="med" len="lg"/>
          </a:ln>
        </p:spPr>
        <p:txBody>
          <a:bodyPr lIns="91074" tIns="45537" rIns="91074" bIns="45537"/>
          <a:lstStyle/>
          <a:p>
            <a:endParaRPr lang="zh-CN" altLang="en-US" dirty="0">
              <a:ea typeface="黑体" panose="02010609060101010101"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anose="02010609060101010101" pitchFamily="2" charset="-122"/>
              </a:rPr>
              <a:t>流水线传输 </a:t>
            </a:r>
            <a:endParaRPr lang="zh-CN" altLang="en-US" dirty="0">
              <a:ea typeface="黑体" panose="02010609060101010101" pitchFamily="2" charset="-122"/>
            </a:endParaRPr>
          </a:p>
        </p:txBody>
      </p:sp>
      <p:sp>
        <p:nvSpPr>
          <p:cNvPr id="3" name="内容占位符 2"/>
          <p:cNvSpPr>
            <a:spLocks noGrp="1"/>
          </p:cNvSpPr>
          <p:nvPr>
            <p:ph idx="1"/>
          </p:nvPr>
        </p:nvSpPr>
        <p:spPr/>
        <p:txBody>
          <a:bodyPr/>
          <a:lstStyle/>
          <a:p>
            <a:r>
              <a:rPr lang="zh-CN" altLang="en-US" dirty="0" smtClean="0">
                <a:ea typeface="黑体" panose="02010609060101010101" pitchFamily="2" charset="-122"/>
              </a:rPr>
              <a:t>必须增加序号范围</a:t>
            </a:r>
            <a:endParaRPr lang="en-US" altLang="zh-CN" dirty="0" smtClean="0">
              <a:ea typeface="黑体" panose="02010609060101010101" pitchFamily="2" charset="-122"/>
            </a:endParaRPr>
          </a:p>
          <a:p>
            <a:r>
              <a:rPr lang="zh-CN" altLang="en-US" dirty="0" smtClean="0">
                <a:ea typeface="黑体" panose="02010609060101010101" pitchFamily="2" charset="-122"/>
              </a:rPr>
              <a:t>协议的发送方和接收方也许必须缓存多个分组。</a:t>
            </a:r>
            <a:endParaRPr lang="en-US" altLang="zh-CN" dirty="0" smtClean="0">
              <a:ea typeface="黑体" panose="02010609060101010101" pitchFamily="2" charset="-122"/>
            </a:endParaRPr>
          </a:p>
          <a:p>
            <a:r>
              <a:rPr lang="zh-CN" altLang="en-US" dirty="0" smtClean="0">
                <a:ea typeface="黑体" panose="02010609060101010101" pitchFamily="2" charset="-122"/>
              </a:rPr>
              <a:t>流水线差错恢复有两种基本方法：回退</a:t>
            </a:r>
            <a:r>
              <a:rPr lang="en-US" altLang="zh-CN" dirty="0" smtClean="0">
                <a:ea typeface="黑体" panose="02010609060101010101" pitchFamily="2" charset="-122"/>
              </a:rPr>
              <a:t>N</a:t>
            </a:r>
            <a:r>
              <a:rPr lang="zh-CN" altLang="en-US" dirty="0" smtClean="0">
                <a:ea typeface="黑体" panose="02010609060101010101" pitchFamily="2" charset="-122"/>
              </a:rPr>
              <a:t>（</a:t>
            </a:r>
            <a:r>
              <a:rPr lang="en-US" altLang="zh-CN" dirty="0" smtClean="0">
                <a:ea typeface="黑体" panose="02010609060101010101" pitchFamily="2" charset="-122"/>
              </a:rPr>
              <a:t> Go-back-N </a:t>
            </a:r>
            <a:r>
              <a:rPr lang="zh-CN" altLang="en-US" dirty="0" smtClean="0">
                <a:ea typeface="黑体" panose="02010609060101010101" pitchFamily="2" charset="-122"/>
              </a:rPr>
              <a:t>）和选择重传</a:t>
            </a:r>
            <a:endParaRPr lang="zh-CN" altLang="en-US" dirty="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a:spLocks noGrp="1"/>
          </p:cNvSpPr>
          <p:nvPr>
            <p:ph type="ftr" sz="quarter" idx="11"/>
          </p:nvPr>
        </p:nvSpPr>
        <p:spPr>
          <a:noFill/>
        </p:spPr>
        <p:txBody>
          <a:bodyPr/>
          <a:lstStyle/>
          <a:p>
            <a:r>
              <a:rPr lang="zh-CN" altLang="en-US" smtClean="0"/>
              <a:t>计算机科学与技术学院</a:t>
            </a:r>
            <a:endParaRPr lang="zh-CN" altLang="en-US"/>
          </a:p>
        </p:txBody>
      </p:sp>
      <p:sp>
        <p:nvSpPr>
          <p:cNvPr id="50179" name="Rectangle 2"/>
          <p:cNvSpPr>
            <a:spLocks noGrp="1" noChangeArrowheads="1"/>
          </p:cNvSpPr>
          <p:nvPr>
            <p:ph type="title"/>
          </p:nvPr>
        </p:nvSpPr>
        <p:spPr>
          <a:xfrm>
            <a:off x="1147741" y="213123"/>
            <a:ext cx="7146070" cy="1453964"/>
          </a:xfrm>
        </p:spPr>
        <p:txBody>
          <a:bodyPr/>
          <a:lstStyle/>
          <a:p>
            <a:pPr algn="ctr" eaLnBrk="1" hangingPunct="1"/>
            <a:r>
              <a:rPr lang="en-US" altLang="zh-CN" sz="4000" dirty="0" smtClean="0">
                <a:ea typeface="黑体" panose="02010609060101010101" pitchFamily="2" charset="-122"/>
              </a:rPr>
              <a:t>Go-back-N</a:t>
            </a:r>
            <a:r>
              <a:rPr lang="zh-CN" altLang="en-US" sz="4000" dirty="0" smtClean="0">
                <a:ea typeface="黑体" panose="02010609060101010101" pitchFamily="2" charset="-122"/>
              </a:rPr>
              <a:t>（回退 </a:t>
            </a:r>
            <a:r>
              <a:rPr lang="en-US" altLang="zh-CN" sz="4000" dirty="0" smtClean="0">
                <a:ea typeface="黑体" panose="02010609060101010101" pitchFamily="2" charset="-122"/>
              </a:rPr>
              <a:t>N</a:t>
            </a:r>
            <a:r>
              <a:rPr lang="zh-CN" altLang="en-US" sz="4000" dirty="0" smtClean="0">
                <a:ea typeface="黑体" panose="02010609060101010101" pitchFamily="2" charset="-122"/>
              </a:rPr>
              <a:t>） </a:t>
            </a:r>
          </a:p>
        </p:txBody>
      </p:sp>
      <p:sp>
        <p:nvSpPr>
          <p:cNvPr id="50180" name="Rectangle 3"/>
          <p:cNvSpPr>
            <a:spLocks noGrp="1" noChangeArrowheads="1"/>
          </p:cNvSpPr>
          <p:nvPr>
            <p:ph type="body" idx="1"/>
          </p:nvPr>
        </p:nvSpPr>
        <p:spPr>
          <a:xfrm>
            <a:off x="977900" y="1581150"/>
            <a:ext cx="7750810" cy="5056514"/>
          </a:xfrm>
        </p:spPr>
        <p:txBody>
          <a:bodyPr>
            <a:noAutofit/>
          </a:bodyPr>
          <a:lstStyle/>
          <a:p>
            <a:r>
              <a:rPr lang="zh-CN" altLang="en-US" sz="2400" dirty="0" smtClean="0">
                <a:latin typeface="Times New Roman" panose="02020603050405020304" pitchFamily="18" charset="0"/>
                <a:ea typeface="黑体" panose="02010609060101010101" pitchFamily="2" charset="-122"/>
              </a:rPr>
              <a:t>发送方可以在流水线中保持最多</a:t>
            </a:r>
            <a:r>
              <a:rPr lang="en-US" altLang="zh-CN" sz="2400" dirty="0" smtClean="0">
                <a:latin typeface="Times New Roman" panose="02020603050405020304" pitchFamily="18" charset="0"/>
                <a:ea typeface="黑体" panose="02010609060101010101" pitchFamily="2" charset="-122"/>
              </a:rPr>
              <a:t>N</a:t>
            </a:r>
            <a:r>
              <a:rPr lang="zh-CN" altLang="en-US" sz="2400" dirty="0" smtClean="0">
                <a:latin typeface="Times New Roman" panose="02020603050405020304" pitchFamily="18" charset="0"/>
                <a:ea typeface="黑体" panose="02010609060101010101" pitchFamily="2" charset="-122"/>
              </a:rPr>
              <a:t>个未确认的报文段</a:t>
            </a:r>
            <a:endParaRPr lang="en-US" altLang="zh-CN" sz="2400" dirty="0" smtClean="0">
              <a:latin typeface="Times New Roman" panose="02020603050405020304" pitchFamily="18" charset="0"/>
              <a:ea typeface="黑体" panose="02010609060101010101" pitchFamily="2" charset="-122"/>
            </a:endParaRPr>
          </a:p>
          <a:p>
            <a:r>
              <a:rPr lang="zh-CN" altLang="en-US" sz="2400" dirty="0" smtClean="0">
                <a:latin typeface="Times New Roman" panose="02020603050405020304" pitchFamily="18" charset="0"/>
                <a:ea typeface="黑体" panose="02010609060101010101" pitchFamily="2" charset="-122"/>
              </a:rPr>
              <a:t>接收方发送累积确认，即不必对收到的分组逐个发送确认，而是对按序到达的最后一个分组发送确认，这样就表示：到这个分组为止的所有分组都已正确收到了。</a:t>
            </a:r>
          </a:p>
          <a:p>
            <a:r>
              <a:rPr lang="zh-CN" altLang="en-US" sz="2400" dirty="0" smtClean="0">
                <a:latin typeface="Times New Roman" panose="02020603050405020304" pitchFamily="18" charset="0"/>
                <a:ea typeface="黑体" panose="02010609060101010101" pitchFamily="2" charset="-122"/>
              </a:rPr>
              <a:t>发送方维护最早未确认报文段的计时器，如果计时器时间到，则重传所有未确认报文段。</a:t>
            </a:r>
            <a:endParaRPr lang="en-US" altLang="zh-CN" sz="2400" dirty="0" smtClean="0">
              <a:latin typeface="Times New Roman" panose="02020603050405020304" pitchFamily="18" charset="0"/>
              <a:ea typeface="黑体" panose="02010609060101010101" pitchFamily="2" charset="-122"/>
            </a:endParaRPr>
          </a:p>
          <a:p>
            <a:r>
              <a:rPr lang="zh-CN" altLang="en-US" sz="2400" dirty="0" smtClean="0">
                <a:latin typeface="Times New Roman" panose="02020603050405020304" pitchFamily="18" charset="0"/>
                <a:ea typeface="黑体" panose="02010609060101010101" pitchFamily="2" charset="-122"/>
              </a:rPr>
              <a:t>累积确认有的优点是：容易实现，即使确认丢失也不必重传。缺点是：不能向发送方反映出接收方已经正确收到的所有分组的信息。</a:t>
            </a:r>
          </a:p>
          <a:p>
            <a:pPr>
              <a:lnSpc>
                <a:spcPct val="120000"/>
              </a:lnSpc>
            </a:pPr>
            <a:endParaRPr lang="zh-CN" altLang="en-US" sz="24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49</a:t>
            </a:fld>
            <a:endParaRPr lang="en-US"/>
          </a:p>
        </p:txBody>
      </p:sp>
      <p:sp>
        <p:nvSpPr>
          <p:cNvPr id="6" name="Line 4"/>
          <p:cNvSpPr>
            <a:spLocks noChangeShapeType="1"/>
          </p:cNvSpPr>
          <p:nvPr/>
        </p:nvSpPr>
        <p:spPr bwMode="auto">
          <a:xfrm flipH="1">
            <a:off x="3797300" y="656316"/>
            <a:ext cx="11496" cy="5039634"/>
          </a:xfrm>
          <a:prstGeom prst="line">
            <a:avLst/>
          </a:prstGeom>
          <a:noFill/>
          <a:ln w="12700">
            <a:solidFill>
              <a:schemeClr val="tx1"/>
            </a:solidFill>
            <a:round/>
            <a:headEnd type="none" w="sm" len="sm"/>
            <a:tailEnd type="triangle" w="sm" len="med"/>
          </a:ln>
        </p:spPr>
        <p:txBody>
          <a:bodyPr wrap="none" lIns="91074" tIns="45537" rIns="91074" bIns="45537" anchor="ctr"/>
          <a:lstStyle/>
          <a:p>
            <a:pPr algn="ctr"/>
            <a:endParaRPr lang="zh-CN" altLang="en-US" dirty="0">
              <a:ea typeface="黑体" panose="02010609060101010101" pitchFamily="2" charset="-122"/>
            </a:endParaRPr>
          </a:p>
        </p:txBody>
      </p:sp>
      <p:sp>
        <p:nvSpPr>
          <p:cNvPr id="7" name="Line 6"/>
          <p:cNvSpPr>
            <a:spLocks noChangeShapeType="1"/>
          </p:cNvSpPr>
          <p:nvPr/>
        </p:nvSpPr>
        <p:spPr bwMode="auto">
          <a:xfrm>
            <a:off x="3808796" y="885225"/>
            <a:ext cx="1512504" cy="238725"/>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8" name="Line 7"/>
          <p:cNvSpPr>
            <a:spLocks noChangeShapeType="1"/>
          </p:cNvSpPr>
          <p:nvPr/>
        </p:nvSpPr>
        <p:spPr bwMode="auto">
          <a:xfrm flipH="1">
            <a:off x="3797300" y="1123950"/>
            <a:ext cx="1503936" cy="19812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9" name="Line 8"/>
          <p:cNvSpPr>
            <a:spLocks noChangeShapeType="1"/>
          </p:cNvSpPr>
          <p:nvPr/>
        </p:nvSpPr>
        <p:spPr bwMode="auto">
          <a:xfrm>
            <a:off x="3797300" y="15811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0" name="Line 9"/>
          <p:cNvSpPr>
            <a:spLocks noChangeShapeType="1"/>
          </p:cNvSpPr>
          <p:nvPr/>
        </p:nvSpPr>
        <p:spPr bwMode="auto">
          <a:xfrm flipH="1">
            <a:off x="3797300" y="1809750"/>
            <a:ext cx="1503936" cy="19050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1" name="Line 10"/>
          <p:cNvSpPr>
            <a:spLocks noChangeShapeType="1"/>
          </p:cNvSpPr>
          <p:nvPr/>
        </p:nvSpPr>
        <p:spPr bwMode="auto">
          <a:xfrm>
            <a:off x="3797300" y="2266951"/>
            <a:ext cx="990600" cy="152399"/>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2" name="Line 11"/>
          <p:cNvSpPr>
            <a:spLocks noChangeShapeType="1"/>
          </p:cNvSpPr>
          <p:nvPr/>
        </p:nvSpPr>
        <p:spPr bwMode="auto">
          <a:xfrm flipH="1">
            <a:off x="3797300" y="3028950"/>
            <a:ext cx="1503936" cy="12192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3" name="Text Box 12"/>
          <p:cNvSpPr txBox="1">
            <a:spLocks noChangeArrowheads="1"/>
          </p:cNvSpPr>
          <p:nvPr/>
        </p:nvSpPr>
        <p:spPr bwMode="auto">
          <a:xfrm>
            <a:off x="3347628" y="209550"/>
            <a:ext cx="876425" cy="368962"/>
          </a:xfrm>
          <a:prstGeom prst="rect">
            <a:avLst/>
          </a:prstGeom>
          <a:noFill/>
          <a:ln w="9525">
            <a:noFill/>
            <a:miter lim="800000"/>
          </a:ln>
        </p:spPr>
        <p:txBody>
          <a:bodyPr wrap="none" lIns="91074" tIns="45537" rIns="91074" bIns="45537">
            <a:spAutoFit/>
          </a:bodyPr>
          <a:lstStyle/>
          <a:p>
            <a:pPr algn="ctr"/>
            <a:r>
              <a:rPr lang="zh-CN" altLang="en-US" dirty="0" smtClean="0">
                <a:solidFill>
                  <a:schemeClr val="folHlink"/>
                </a:solidFill>
                <a:latin typeface="Arial" panose="020B0604020202020204" pitchFamily="34" charset="0"/>
                <a:ea typeface="黑体" panose="02010609060101010101" pitchFamily="2" charset="-122"/>
              </a:rPr>
              <a:t>发送方</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4" name="Text Box 13"/>
          <p:cNvSpPr txBox="1">
            <a:spLocks noChangeArrowheads="1"/>
          </p:cNvSpPr>
          <p:nvPr/>
        </p:nvSpPr>
        <p:spPr bwMode="auto">
          <a:xfrm>
            <a:off x="2894865" y="666750"/>
            <a:ext cx="898866" cy="338185"/>
          </a:xfrm>
          <a:prstGeom prst="rect">
            <a:avLst/>
          </a:prstGeom>
          <a:noFill/>
          <a:ln w="9525">
            <a:noFill/>
            <a:miter lim="800000"/>
          </a:ln>
        </p:spPr>
        <p:txBody>
          <a:bodyPr wrap="none" lIns="91074" tIns="45537" rIns="91074" bIns="45537">
            <a:spAutoFit/>
          </a:bodyPr>
          <a:lstStyle/>
          <a:p>
            <a:pPr algn="ctr"/>
            <a:r>
              <a:rPr lang="zh-CN" altLang="en-US" sz="1600" dirty="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a:solidFill>
                  <a:schemeClr val="folHlink"/>
                </a:solidFill>
                <a:latin typeface="Arial" panose="020B0604020202020204" pitchFamily="34" charset="0"/>
                <a:ea typeface="黑体" panose="02010609060101010101" pitchFamily="2" charset="-122"/>
              </a:rPr>
              <a:t>0</a:t>
            </a:r>
          </a:p>
        </p:txBody>
      </p:sp>
      <p:sp>
        <p:nvSpPr>
          <p:cNvPr id="15" name="Text Box 14"/>
          <p:cNvSpPr txBox="1">
            <a:spLocks noChangeArrowheads="1"/>
          </p:cNvSpPr>
          <p:nvPr/>
        </p:nvSpPr>
        <p:spPr bwMode="auto">
          <a:xfrm>
            <a:off x="5333265" y="895350"/>
            <a:ext cx="898866" cy="584406"/>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0</a:t>
            </a:r>
          </a:p>
          <a:p>
            <a:pPr algn="ctr"/>
            <a:r>
              <a:rPr lang="zh-CN" altLang="en-US" sz="1600" dirty="0" smtClean="0">
                <a:solidFill>
                  <a:schemeClr val="folHlink"/>
                </a:solidFill>
                <a:latin typeface="Arial" panose="020B0604020202020204" pitchFamily="34" charset="0"/>
                <a:ea typeface="黑体" panose="02010609060101010101" pitchFamily="2" charset="-122"/>
              </a:rPr>
              <a:t>确认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a:solidFill>
                  <a:schemeClr val="folHlink"/>
                </a:solidFill>
                <a:latin typeface="Arial" panose="020B0604020202020204" pitchFamily="34" charset="0"/>
                <a:ea typeface="黑体" panose="02010609060101010101" pitchFamily="2" charset="-122"/>
              </a:rPr>
              <a:t>0</a:t>
            </a:r>
          </a:p>
        </p:txBody>
      </p:sp>
      <p:sp>
        <p:nvSpPr>
          <p:cNvPr id="16" name="Text Box 15"/>
          <p:cNvSpPr txBox="1">
            <a:spLocks noChangeArrowheads="1"/>
          </p:cNvSpPr>
          <p:nvPr/>
        </p:nvSpPr>
        <p:spPr bwMode="auto">
          <a:xfrm>
            <a:off x="4894308" y="209550"/>
            <a:ext cx="876425" cy="368962"/>
          </a:xfrm>
          <a:prstGeom prst="rect">
            <a:avLst/>
          </a:prstGeom>
          <a:noFill/>
          <a:ln w="9525">
            <a:noFill/>
            <a:miter lim="800000"/>
          </a:ln>
        </p:spPr>
        <p:txBody>
          <a:bodyPr wrap="none" lIns="91074" tIns="45537" rIns="91074" bIns="45537">
            <a:spAutoFit/>
          </a:bodyPr>
          <a:lstStyle/>
          <a:p>
            <a:pPr algn="ctr"/>
            <a:r>
              <a:rPr lang="zh-CN" altLang="en-US" dirty="0" smtClean="0">
                <a:solidFill>
                  <a:schemeClr val="folHlink"/>
                </a:solidFill>
                <a:latin typeface="Arial" panose="020B0604020202020204" pitchFamily="34" charset="0"/>
                <a:ea typeface="黑体" panose="02010609060101010101" pitchFamily="2" charset="-122"/>
              </a:rPr>
              <a:t>接收方</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7" name="Line 16"/>
          <p:cNvSpPr>
            <a:spLocks noChangeShapeType="1"/>
          </p:cNvSpPr>
          <p:nvPr/>
        </p:nvSpPr>
        <p:spPr bwMode="auto">
          <a:xfrm>
            <a:off x="5312732" y="656316"/>
            <a:ext cx="8568" cy="5039634"/>
          </a:xfrm>
          <a:prstGeom prst="line">
            <a:avLst/>
          </a:prstGeom>
          <a:noFill/>
          <a:ln w="12700">
            <a:solidFill>
              <a:schemeClr val="tx1"/>
            </a:solidFill>
            <a:round/>
            <a:headEnd type="none" w="sm" len="sm"/>
            <a:tailEnd type="triangle" w="sm" len="med"/>
          </a:ln>
        </p:spPr>
        <p:txBody>
          <a:bodyPr wrap="none" lIns="91074" tIns="45537" rIns="91074" bIns="45537" anchor="ctr"/>
          <a:lstStyle/>
          <a:p>
            <a:pPr algn="ctr"/>
            <a:endParaRPr lang="zh-CN" altLang="en-US" dirty="0">
              <a:ea typeface="黑体" panose="02010609060101010101" pitchFamily="2" charset="-122"/>
            </a:endParaRPr>
          </a:p>
        </p:txBody>
      </p:sp>
      <p:sp>
        <p:nvSpPr>
          <p:cNvPr id="18" name="Text Box 17"/>
          <p:cNvSpPr txBox="1">
            <a:spLocks noChangeArrowheads="1"/>
          </p:cNvSpPr>
          <p:nvPr/>
        </p:nvSpPr>
        <p:spPr bwMode="auto">
          <a:xfrm>
            <a:off x="2894865" y="1352550"/>
            <a:ext cx="898866" cy="338185"/>
          </a:xfrm>
          <a:prstGeom prst="rect">
            <a:avLst/>
          </a:prstGeom>
          <a:noFill/>
          <a:ln w="9525">
            <a:noFill/>
            <a:miter lim="800000"/>
          </a:ln>
        </p:spPr>
        <p:txBody>
          <a:bodyPr wrap="none" lIns="91074" tIns="45537" rIns="91074" bIns="45537">
            <a:spAutoFit/>
          </a:bodyPr>
          <a:lstStyle/>
          <a:p>
            <a:pPr algn="ctr"/>
            <a:r>
              <a:rPr lang="zh-CN" altLang="en-US" sz="1600" dirty="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a:solidFill>
                  <a:schemeClr val="folHlink"/>
                </a:solidFill>
                <a:latin typeface="Arial" panose="020B0604020202020204" pitchFamily="34" charset="0"/>
                <a:ea typeface="黑体" panose="02010609060101010101" pitchFamily="2" charset="-122"/>
              </a:rPr>
              <a:t>1</a:t>
            </a:r>
          </a:p>
        </p:txBody>
      </p:sp>
      <p:sp>
        <p:nvSpPr>
          <p:cNvPr id="19" name="Text Box 18"/>
          <p:cNvSpPr txBox="1">
            <a:spLocks noChangeArrowheads="1"/>
          </p:cNvSpPr>
          <p:nvPr/>
        </p:nvSpPr>
        <p:spPr bwMode="auto">
          <a:xfrm>
            <a:off x="2959100" y="2114550"/>
            <a:ext cx="898866" cy="338185"/>
          </a:xfrm>
          <a:prstGeom prst="rect">
            <a:avLst/>
          </a:prstGeom>
          <a:noFill/>
          <a:ln w="9525">
            <a:noFill/>
            <a:miter lim="800000"/>
          </a:ln>
        </p:spPr>
        <p:txBody>
          <a:bodyPr wrap="none" lIns="91074" tIns="45537" rIns="91074" bIns="45537">
            <a:spAutoFit/>
          </a:bodyPr>
          <a:lstStyle/>
          <a:p>
            <a:pPr algn="ctr"/>
            <a:r>
              <a:rPr lang="zh-CN" altLang="en-US" sz="1600" dirty="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a:solidFill>
                  <a:schemeClr val="folHlink"/>
                </a:solidFill>
                <a:latin typeface="Arial" panose="020B0604020202020204" pitchFamily="34" charset="0"/>
                <a:ea typeface="黑体" panose="02010609060101010101" pitchFamily="2" charset="-122"/>
              </a:rPr>
              <a:t>2</a:t>
            </a:r>
          </a:p>
        </p:txBody>
      </p:sp>
      <p:sp>
        <p:nvSpPr>
          <p:cNvPr id="20" name="Text Box 19"/>
          <p:cNvSpPr txBox="1">
            <a:spLocks noChangeArrowheads="1"/>
          </p:cNvSpPr>
          <p:nvPr/>
        </p:nvSpPr>
        <p:spPr bwMode="auto">
          <a:xfrm>
            <a:off x="5321300" y="1581150"/>
            <a:ext cx="898866" cy="584406"/>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1</a:t>
            </a:r>
          </a:p>
          <a:p>
            <a:pPr algn="ctr"/>
            <a:r>
              <a:rPr lang="zh-CN" altLang="en-US" sz="1600" dirty="0" smtClean="0">
                <a:solidFill>
                  <a:schemeClr val="folHlink"/>
                </a:solidFill>
                <a:latin typeface="Arial" panose="020B0604020202020204" pitchFamily="34" charset="0"/>
                <a:ea typeface="黑体" panose="02010609060101010101" pitchFamily="2" charset="-122"/>
              </a:rPr>
              <a:t>确认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1</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22" name="Rectangle 46"/>
          <p:cNvSpPr>
            <a:spLocks noChangeArrowheads="1"/>
          </p:cNvSpPr>
          <p:nvPr/>
        </p:nvSpPr>
        <p:spPr bwMode="auto">
          <a:xfrm>
            <a:off x="3644900" y="5695950"/>
            <a:ext cx="255737" cy="400380"/>
          </a:xfrm>
          <a:prstGeom prst="rect">
            <a:avLst/>
          </a:prstGeom>
          <a:noFill/>
          <a:ln w="9525">
            <a:noFill/>
            <a:miter lim="800000"/>
          </a:ln>
        </p:spPr>
        <p:txBody>
          <a:bodyPr wrap="none" lIns="91707" tIns="45854" rIns="91707" bIns="45854">
            <a:spAutoFit/>
          </a:bodyPr>
          <a:lstStyle/>
          <a:p>
            <a:pPr algn="ct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23" name="Rectangle 47"/>
          <p:cNvSpPr>
            <a:spLocks noChangeArrowheads="1"/>
          </p:cNvSpPr>
          <p:nvPr/>
        </p:nvSpPr>
        <p:spPr bwMode="auto">
          <a:xfrm>
            <a:off x="5217963" y="5676570"/>
            <a:ext cx="255737" cy="400380"/>
          </a:xfrm>
          <a:prstGeom prst="rect">
            <a:avLst/>
          </a:prstGeom>
          <a:noFill/>
          <a:ln w="9525">
            <a:noFill/>
            <a:miter lim="800000"/>
          </a:ln>
        </p:spPr>
        <p:txBody>
          <a:bodyPr wrap="none" lIns="91707" tIns="45854" rIns="91707" bIns="45854">
            <a:spAutoFit/>
          </a:bodyPr>
          <a:lstStyle/>
          <a:p>
            <a:pPr algn="ct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24" name="TextBox 23"/>
          <p:cNvSpPr txBox="1"/>
          <p:nvPr/>
        </p:nvSpPr>
        <p:spPr>
          <a:xfrm>
            <a:off x="4711700" y="2190750"/>
            <a:ext cx="304892" cy="369332"/>
          </a:xfrm>
          <a:prstGeom prst="rect">
            <a:avLst/>
          </a:prstGeom>
          <a:noFill/>
        </p:spPr>
        <p:txBody>
          <a:bodyPr wrap="none" rtlCol="0">
            <a:spAutoFit/>
          </a:bodyPr>
          <a:lstStyle/>
          <a:p>
            <a:r>
              <a:rPr lang="en-US" altLang="zh-CN" dirty="0" smtClean="0">
                <a:ea typeface="黑体" panose="02010609060101010101" pitchFamily="2" charset="-122"/>
              </a:rPr>
              <a:t>X</a:t>
            </a:r>
            <a:endParaRPr lang="zh-CN" altLang="en-US" dirty="0">
              <a:ea typeface="黑体" panose="02010609060101010101" pitchFamily="2" charset="-122"/>
            </a:endParaRPr>
          </a:p>
        </p:txBody>
      </p:sp>
      <p:sp>
        <p:nvSpPr>
          <p:cNvPr id="25" name="Text Box 18"/>
          <p:cNvSpPr txBox="1">
            <a:spLocks noChangeArrowheads="1"/>
          </p:cNvSpPr>
          <p:nvPr/>
        </p:nvSpPr>
        <p:spPr bwMode="auto">
          <a:xfrm>
            <a:off x="2959099" y="2647950"/>
            <a:ext cx="898867" cy="338185"/>
          </a:xfrm>
          <a:prstGeom prst="rect">
            <a:avLst/>
          </a:prstGeom>
          <a:noFill/>
          <a:ln w="9525">
            <a:noFill/>
            <a:miter lim="800000"/>
          </a:ln>
        </p:spPr>
        <p:txBody>
          <a:bodyPr wrap="none" lIns="91074" tIns="45537" rIns="91074" bIns="45537">
            <a:spAutoFit/>
          </a:bodyPr>
          <a:lstStyle/>
          <a:p>
            <a:pPr algn="ctr"/>
            <a:r>
              <a:rPr lang="zh-CN" altLang="en-US" sz="1600" dirty="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3</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26" name="TextBox 25"/>
          <p:cNvSpPr txBox="1"/>
          <p:nvPr/>
        </p:nvSpPr>
        <p:spPr>
          <a:xfrm>
            <a:off x="3416300" y="6076950"/>
            <a:ext cx="3260829" cy="369332"/>
          </a:xfrm>
          <a:prstGeom prst="rect">
            <a:avLst/>
          </a:prstGeom>
          <a:noFill/>
        </p:spPr>
        <p:txBody>
          <a:bodyPr wrap="none" rtlCol="0">
            <a:spAutoFit/>
          </a:bodyPr>
          <a:lstStyle/>
          <a:p>
            <a:r>
              <a:rPr lang="en-US" altLang="zh-CN" dirty="0" smtClean="0">
                <a:ea typeface="黑体" panose="02010609060101010101" pitchFamily="2" charset="-122"/>
              </a:rPr>
              <a:t>GBN</a:t>
            </a:r>
            <a:r>
              <a:rPr lang="zh-CN" altLang="en-US" dirty="0" smtClean="0">
                <a:ea typeface="黑体" panose="02010609060101010101" pitchFamily="2" charset="-122"/>
              </a:rPr>
              <a:t>运行过程（窗口长度为</a:t>
            </a:r>
            <a:r>
              <a:rPr lang="en-US" altLang="zh-CN" dirty="0" smtClean="0">
                <a:ea typeface="黑体" panose="02010609060101010101" pitchFamily="2" charset="-122"/>
              </a:rPr>
              <a:t>4</a:t>
            </a:r>
            <a:r>
              <a:rPr lang="zh-CN" altLang="en-US" dirty="0" smtClean="0">
                <a:ea typeface="黑体" panose="02010609060101010101" pitchFamily="2" charset="-122"/>
              </a:rPr>
              <a:t>）</a:t>
            </a:r>
            <a:endParaRPr lang="zh-CN" altLang="en-US" dirty="0">
              <a:ea typeface="黑体" panose="02010609060101010101" pitchFamily="2" charset="-122"/>
            </a:endParaRPr>
          </a:p>
        </p:txBody>
      </p:sp>
      <p:sp>
        <p:nvSpPr>
          <p:cNvPr id="27" name="Line 8"/>
          <p:cNvSpPr>
            <a:spLocks noChangeShapeType="1"/>
          </p:cNvSpPr>
          <p:nvPr/>
        </p:nvSpPr>
        <p:spPr bwMode="auto">
          <a:xfrm>
            <a:off x="3797300" y="28003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28" name="Text Box 19"/>
          <p:cNvSpPr txBox="1">
            <a:spLocks noChangeArrowheads="1"/>
          </p:cNvSpPr>
          <p:nvPr/>
        </p:nvSpPr>
        <p:spPr bwMode="auto">
          <a:xfrm>
            <a:off x="5397500" y="2724150"/>
            <a:ext cx="1366943" cy="584406"/>
          </a:xfrm>
          <a:prstGeom prst="rect">
            <a:avLst/>
          </a:prstGeom>
          <a:noFill/>
          <a:ln w="9525">
            <a:noFill/>
            <a:miter lim="800000"/>
          </a:ln>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3</a:t>
            </a:r>
            <a:r>
              <a:rPr lang="zh-CN" altLang="en-US" sz="1600" dirty="0" smtClean="0">
                <a:solidFill>
                  <a:schemeClr val="folHlink"/>
                </a:solidFill>
                <a:latin typeface="Arial" panose="020B0604020202020204" pitchFamily="34" charset="0"/>
                <a:ea typeface="黑体" panose="02010609060101010101" pitchFamily="2" charset="-122"/>
              </a:rPr>
              <a:t> </a:t>
            </a:r>
            <a:r>
              <a:rPr lang="en-US" altLang="zh-CN" sz="1600" dirty="0" smtClean="0">
                <a:solidFill>
                  <a:schemeClr val="folHlink"/>
                </a:solidFill>
                <a:latin typeface="Arial" panose="020B0604020202020204" pitchFamily="34" charset="0"/>
                <a:ea typeface="黑体" panose="02010609060101010101" pitchFamily="2" charset="-122"/>
              </a:rPr>
              <a:t>,</a:t>
            </a:r>
            <a:r>
              <a:rPr lang="zh-CN" altLang="en-US" sz="1600" dirty="0" smtClean="0">
                <a:solidFill>
                  <a:schemeClr val="folHlink"/>
                </a:solidFill>
                <a:latin typeface="Arial" panose="020B0604020202020204" pitchFamily="34" charset="0"/>
                <a:ea typeface="黑体" panose="02010609060101010101" pitchFamily="2" charset="-122"/>
              </a:rPr>
              <a:t>丢弃</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r>
              <a:rPr lang="zh-CN" altLang="en-US" sz="1600" dirty="0" smtClean="0">
                <a:solidFill>
                  <a:schemeClr val="folHlink"/>
                </a:solidFill>
                <a:latin typeface="Arial" panose="020B0604020202020204" pitchFamily="34" charset="0"/>
                <a:ea typeface="黑体" panose="02010609060101010101" pitchFamily="2" charset="-122"/>
              </a:rPr>
              <a:t>确认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1</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29" name="Text Box 18"/>
          <p:cNvSpPr txBox="1">
            <a:spLocks noChangeArrowheads="1"/>
          </p:cNvSpPr>
          <p:nvPr/>
        </p:nvSpPr>
        <p:spPr bwMode="auto">
          <a:xfrm>
            <a:off x="2898433" y="3071765"/>
            <a:ext cx="898867" cy="338185"/>
          </a:xfrm>
          <a:prstGeom prst="rect">
            <a:avLst/>
          </a:prstGeom>
          <a:noFill/>
          <a:ln w="9525">
            <a:noFill/>
            <a:miter lim="800000"/>
          </a:ln>
        </p:spPr>
        <p:txBody>
          <a:bodyPr wrap="none" lIns="91074" tIns="45537" rIns="91074" bIns="45537">
            <a:spAutoFit/>
          </a:bodyPr>
          <a:lstStyle/>
          <a:p>
            <a:pPr algn="ctr"/>
            <a:r>
              <a:rPr lang="zh-CN" altLang="en-US" sz="1600" dirty="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4</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30" name="Text Box 18"/>
          <p:cNvSpPr txBox="1">
            <a:spLocks noChangeArrowheads="1"/>
          </p:cNvSpPr>
          <p:nvPr/>
        </p:nvSpPr>
        <p:spPr bwMode="auto">
          <a:xfrm>
            <a:off x="2669205" y="2843165"/>
            <a:ext cx="1128095" cy="338185"/>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ACK0</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31" name="Line 8"/>
          <p:cNvSpPr>
            <a:spLocks noChangeShapeType="1"/>
          </p:cNvSpPr>
          <p:nvPr/>
        </p:nvSpPr>
        <p:spPr bwMode="auto">
          <a:xfrm>
            <a:off x="3797300" y="31813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32" name="Line 8"/>
          <p:cNvSpPr>
            <a:spLocks noChangeShapeType="1"/>
          </p:cNvSpPr>
          <p:nvPr/>
        </p:nvSpPr>
        <p:spPr bwMode="auto">
          <a:xfrm>
            <a:off x="3797300" y="37909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33" name="Text Box 18"/>
          <p:cNvSpPr txBox="1">
            <a:spLocks noChangeArrowheads="1"/>
          </p:cNvSpPr>
          <p:nvPr/>
        </p:nvSpPr>
        <p:spPr bwMode="auto">
          <a:xfrm>
            <a:off x="2898433" y="3638550"/>
            <a:ext cx="898867" cy="338185"/>
          </a:xfrm>
          <a:prstGeom prst="rect">
            <a:avLst/>
          </a:prstGeom>
          <a:noFill/>
          <a:ln w="9525">
            <a:noFill/>
            <a:miter lim="800000"/>
          </a:ln>
        </p:spPr>
        <p:txBody>
          <a:bodyPr wrap="none" lIns="91074" tIns="45537" rIns="91074" bIns="45537">
            <a:spAutoFit/>
          </a:bodyPr>
          <a:lstStyle/>
          <a:p>
            <a:pPr algn="ctr"/>
            <a:r>
              <a:rPr lang="zh-CN" altLang="en-US" sz="1600" dirty="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5</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34" name="Text Box 18"/>
          <p:cNvSpPr txBox="1">
            <a:spLocks noChangeArrowheads="1"/>
          </p:cNvSpPr>
          <p:nvPr/>
        </p:nvSpPr>
        <p:spPr bwMode="auto">
          <a:xfrm>
            <a:off x="2835554" y="4019550"/>
            <a:ext cx="841159" cy="338185"/>
          </a:xfrm>
          <a:prstGeom prst="rect">
            <a:avLst/>
          </a:prstGeom>
          <a:noFill/>
          <a:ln w="9525">
            <a:noFill/>
            <a:miter lim="800000"/>
          </a:ln>
        </p:spPr>
        <p:txBody>
          <a:bodyPr wrap="none" lIns="91074" tIns="45537" rIns="91074" bIns="45537">
            <a:spAutoFit/>
          </a:bodyPr>
          <a:lstStyle/>
          <a:p>
            <a:pPr algn="ct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2</a:t>
            </a:r>
            <a:r>
              <a:rPr lang="zh-CN" altLang="en-US" sz="1600" dirty="0" smtClean="0">
                <a:solidFill>
                  <a:schemeClr val="folHlink"/>
                </a:solidFill>
                <a:latin typeface="Arial" panose="020B0604020202020204" pitchFamily="34" charset="0"/>
                <a:ea typeface="黑体" panose="02010609060101010101" pitchFamily="2" charset="-122"/>
              </a:rPr>
              <a:t>超时</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35" name="Text Box 18"/>
          <p:cNvSpPr txBox="1">
            <a:spLocks noChangeArrowheads="1"/>
          </p:cNvSpPr>
          <p:nvPr/>
        </p:nvSpPr>
        <p:spPr bwMode="auto">
          <a:xfrm>
            <a:off x="2806700" y="4324350"/>
            <a:ext cx="898866" cy="1240996"/>
          </a:xfrm>
          <a:prstGeom prst="rect">
            <a:avLst/>
          </a:prstGeom>
          <a:noFill/>
          <a:ln w="9525">
            <a:noFill/>
            <a:miter lim="800000"/>
          </a:ln>
        </p:spPr>
        <p:txBody>
          <a:bodyPr wrap="none" lIns="91074" tIns="45537" rIns="91074" bIns="45537">
            <a:spAutoFit/>
          </a:bodyPr>
          <a:lstStyle/>
          <a:p>
            <a:pPr algn="ctr"/>
            <a:r>
              <a:rPr lang="zh-CN" altLang="en-US" sz="1600" dirty="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2</a:t>
            </a:r>
          </a:p>
          <a:p>
            <a:pPr algn="ctr"/>
            <a:r>
              <a:rPr lang="zh-CN" altLang="en-US" sz="1600" dirty="0" smtClean="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3</a:t>
            </a:r>
          </a:p>
          <a:p>
            <a:pPr algn="ctr"/>
            <a:r>
              <a:rPr lang="zh-CN" altLang="en-US" sz="1600" dirty="0" smtClean="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4</a:t>
            </a:r>
          </a:p>
          <a:p>
            <a:pPr algn="ctr"/>
            <a:r>
              <a:rPr lang="zh-CN" altLang="en-US" sz="1600" dirty="0" smtClean="0">
                <a:solidFill>
                  <a:schemeClr val="folHlink"/>
                </a:solidFill>
                <a:latin typeface="Arial" panose="020B0604020202020204" pitchFamily="34" charset="0"/>
                <a:ea typeface="黑体" panose="02010609060101010101" pitchFamily="2" charset="-122"/>
              </a:rPr>
              <a:t>发送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5</a:t>
            </a:r>
          </a:p>
          <a:p>
            <a:pPr algn="ctr"/>
            <a:endParaRPr lang="en-US" altLang="zh-CN" sz="1600" baseline="-25000" dirty="0" smtClean="0">
              <a:solidFill>
                <a:schemeClr val="folHlink"/>
              </a:solidFill>
              <a:latin typeface="Arial" panose="020B0604020202020204" pitchFamily="34" charset="0"/>
              <a:ea typeface="黑体" panose="02010609060101010101" pitchFamily="2" charset="-122"/>
            </a:endParaRPr>
          </a:p>
        </p:txBody>
      </p:sp>
      <p:sp>
        <p:nvSpPr>
          <p:cNvPr id="36" name="Text Box 18"/>
          <p:cNvSpPr txBox="1">
            <a:spLocks noChangeArrowheads="1"/>
          </p:cNvSpPr>
          <p:nvPr/>
        </p:nvSpPr>
        <p:spPr bwMode="auto">
          <a:xfrm>
            <a:off x="2730499" y="3409950"/>
            <a:ext cx="1128096" cy="338185"/>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ACK1</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37" name="Text Box 19"/>
          <p:cNvSpPr txBox="1">
            <a:spLocks noChangeArrowheads="1"/>
          </p:cNvSpPr>
          <p:nvPr/>
        </p:nvSpPr>
        <p:spPr bwMode="auto">
          <a:xfrm>
            <a:off x="5402157" y="3282744"/>
            <a:ext cx="1366943" cy="584406"/>
          </a:xfrm>
          <a:prstGeom prst="rect">
            <a:avLst/>
          </a:prstGeom>
          <a:noFill/>
          <a:ln w="9525">
            <a:noFill/>
            <a:miter lim="800000"/>
          </a:ln>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4</a:t>
            </a:r>
            <a:r>
              <a:rPr lang="zh-CN" altLang="en-US" sz="1600" dirty="0" smtClean="0">
                <a:solidFill>
                  <a:schemeClr val="folHlink"/>
                </a:solidFill>
                <a:latin typeface="Arial" panose="020B0604020202020204" pitchFamily="34" charset="0"/>
                <a:ea typeface="黑体" panose="02010609060101010101" pitchFamily="2" charset="-122"/>
              </a:rPr>
              <a:t> </a:t>
            </a:r>
            <a:r>
              <a:rPr lang="en-US" altLang="zh-CN" sz="1600" dirty="0" smtClean="0">
                <a:solidFill>
                  <a:schemeClr val="folHlink"/>
                </a:solidFill>
                <a:latin typeface="Arial" panose="020B0604020202020204" pitchFamily="34" charset="0"/>
                <a:ea typeface="黑体" panose="02010609060101010101" pitchFamily="2" charset="-122"/>
              </a:rPr>
              <a:t>,</a:t>
            </a:r>
            <a:r>
              <a:rPr lang="zh-CN" altLang="en-US" sz="1600" dirty="0" smtClean="0">
                <a:solidFill>
                  <a:schemeClr val="folHlink"/>
                </a:solidFill>
                <a:latin typeface="Arial" panose="020B0604020202020204" pitchFamily="34" charset="0"/>
                <a:ea typeface="黑体" panose="02010609060101010101" pitchFamily="2" charset="-122"/>
              </a:rPr>
              <a:t>丢弃</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r>
              <a:rPr lang="zh-CN" altLang="en-US" sz="1600" dirty="0" smtClean="0">
                <a:solidFill>
                  <a:schemeClr val="folHlink"/>
                </a:solidFill>
                <a:latin typeface="Arial" panose="020B0604020202020204" pitchFamily="34" charset="0"/>
                <a:ea typeface="黑体" panose="02010609060101010101" pitchFamily="2" charset="-122"/>
              </a:rPr>
              <a:t>确认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1</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38" name="Text Box 19"/>
          <p:cNvSpPr txBox="1">
            <a:spLocks noChangeArrowheads="1"/>
          </p:cNvSpPr>
          <p:nvPr/>
        </p:nvSpPr>
        <p:spPr bwMode="auto">
          <a:xfrm>
            <a:off x="5397500" y="3790950"/>
            <a:ext cx="1366943" cy="584406"/>
          </a:xfrm>
          <a:prstGeom prst="rect">
            <a:avLst/>
          </a:prstGeom>
          <a:noFill/>
          <a:ln w="9525">
            <a:noFill/>
            <a:miter lim="800000"/>
          </a:ln>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5</a:t>
            </a:r>
            <a:r>
              <a:rPr lang="zh-CN" altLang="en-US" sz="1600" dirty="0" smtClean="0">
                <a:solidFill>
                  <a:schemeClr val="folHlink"/>
                </a:solidFill>
                <a:latin typeface="Arial" panose="020B0604020202020204" pitchFamily="34" charset="0"/>
                <a:ea typeface="黑体" panose="02010609060101010101" pitchFamily="2" charset="-122"/>
              </a:rPr>
              <a:t> </a:t>
            </a:r>
            <a:r>
              <a:rPr lang="en-US" altLang="zh-CN" sz="1600" dirty="0" smtClean="0">
                <a:solidFill>
                  <a:schemeClr val="folHlink"/>
                </a:solidFill>
                <a:latin typeface="Arial" panose="020B0604020202020204" pitchFamily="34" charset="0"/>
                <a:ea typeface="黑体" panose="02010609060101010101" pitchFamily="2" charset="-122"/>
              </a:rPr>
              <a:t>,</a:t>
            </a:r>
            <a:r>
              <a:rPr lang="zh-CN" altLang="en-US" sz="1600" dirty="0" smtClean="0">
                <a:solidFill>
                  <a:schemeClr val="folHlink"/>
                </a:solidFill>
                <a:latin typeface="Arial" panose="020B0604020202020204" pitchFamily="34" charset="0"/>
                <a:ea typeface="黑体" panose="02010609060101010101" pitchFamily="2" charset="-122"/>
              </a:rPr>
              <a:t>丢弃</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r>
              <a:rPr lang="zh-CN" altLang="en-US" sz="1600" dirty="0" smtClean="0">
                <a:solidFill>
                  <a:schemeClr val="folHlink"/>
                </a:solidFill>
                <a:latin typeface="Arial" panose="020B0604020202020204" pitchFamily="34" charset="0"/>
                <a:ea typeface="黑体" panose="02010609060101010101" pitchFamily="2" charset="-122"/>
              </a:rPr>
              <a:t>确认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1</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39" name="Line 8"/>
          <p:cNvSpPr>
            <a:spLocks noChangeShapeType="1"/>
          </p:cNvSpPr>
          <p:nvPr/>
        </p:nvSpPr>
        <p:spPr bwMode="auto">
          <a:xfrm>
            <a:off x="3797300" y="44767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0" name="Line 8"/>
          <p:cNvSpPr>
            <a:spLocks noChangeShapeType="1"/>
          </p:cNvSpPr>
          <p:nvPr/>
        </p:nvSpPr>
        <p:spPr bwMode="auto">
          <a:xfrm>
            <a:off x="3797300" y="47815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1" name="Line 8"/>
          <p:cNvSpPr>
            <a:spLocks noChangeShapeType="1"/>
          </p:cNvSpPr>
          <p:nvPr/>
        </p:nvSpPr>
        <p:spPr bwMode="auto">
          <a:xfrm>
            <a:off x="3797300" y="50863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2" name="Line 8"/>
          <p:cNvSpPr>
            <a:spLocks noChangeShapeType="1"/>
          </p:cNvSpPr>
          <p:nvPr/>
        </p:nvSpPr>
        <p:spPr bwMode="auto">
          <a:xfrm>
            <a:off x="3797300" y="53911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3" name="Text Box 19"/>
          <p:cNvSpPr txBox="1">
            <a:spLocks noChangeArrowheads="1"/>
          </p:cNvSpPr>
          <p:nvPr/>
        </p:nvSpPr>
        <p:spPr bwMode="auto">
          <a:xfrm>
            <a:off x="5402157" y="4324350"/>
            <a:ext cx="1366943" cy="584406"/>
          </a:xfrm>
          <a:prstGeom prst="rect">
            <a:avLst/>
          </a:prstGeom>
          <a:noFill/>
          <a:ln w="9525">
            <a:noFill/>
            <a:miter lim="800000"/>
          </a:ln>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2</a:t>
            </a:r>
            <a:r>
              <a:rPr lang="zh-CN" altLang="en-US" sz="1600" dirty="0" smtClean="0">
                <a:solidFill>
                  <a:schemeClr val="folHlink"/>
                </a:solidFill>
                <a:latin typeface="Arial" panose="020B0604020202020204" pitchFamily="34" charset="0"/>
                <a:ea typeface="黑体" panose="02010609060101010101" pitchFamily="2" charset="-122"/>
              </a:rPr>
              <a:t> </a:t>
            </a:r>
            <a:r>
              <a:rPr lang="en-US" altLang="zh-CN" sz="1600" dirty="0" smtClean="0">
                <a:solidFill>
                  <a:schemeClr val="folHlink"/>
                </a:solidFill>
                <a:latin typeface="Arial" panose="020B0604020202020204" pitchFamily="34" charset="0"/>
                <a:ea typeface="黑体" panose="02010609060101010101" pitchFamily="2" charset="-122"/>
              </a:rPr>
              <a:t>,</a:t>
            </a:r>
            <a:r>
              <a:rPr lang="zh-CN" altLang="en-US" sz="1600" dirty="0" smtClean="0">
                <a:solidFill>
                  <a:schemeClr val="folHlink"/>
                </a:solidFill>
                <a:latin typeface="Arial" panose="020B0604020202020204" pitchFamily="34" charset="0"/>
                <a:ea typeface="黑体" panose="02010609060101010101" pitchFamily="2" charset="-122"/>
              </a:rPr>
              <a:t>交付</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r>
              <a:rPr lang="zh-CN" altLang="en-US" sz="1600" dirty="0" smtClean="0">
                <a:solidFill>
                  <a:schemeClr val="folHlink"/>
                </a:solidFill>
                <a:latin typeface="Arial" panose="020B0604020202020204" pitchFamily="34" charset="0"/>
                <a:ea typeface="黑体" panose="02010609060101010101" pitchFamily="2" charset="-122"/>
              </a:rPr>
              <a:t>确认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2</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44" name="Text Box 19"/>
          <p:cNvSpPr txBox="1">
            <a:spLocks noChangeArrowheads="1"/>
          </p:cNvSpPr>
          <p:nvPr/>
        </p:nvSpPr>
        <p:spPr bwMode="auto">
          <a:xfrm>
            <a:off x="5397500" y="4882944"/>
            <a:ext cx="1366943" cy="584406"/>
          </a:xfrm>
          <a:prstGeom prst="rect">
            <a:avLst/>
          </a:prstGeom>
          <a:noFill/>
          <a:ln w="9525">
            <a:noFill/>
            <a:miter lim="800000"/>
          </a:ln>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接收</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3</a:t>
            </a:r>
            <a:r>
              <a:rPr lang="zh-CN" altLang="en-US" sz="1600" dirty="0" smtClean="0">
                <a:solidFill>
                  <a:schemeClr val="folHlink"/>
                </a:solidFill>
                <a:latin typeface="Arial" panose="020B0604020202020204" pitchFamily="34" charset="0"/>
                <a:ea typeface="黑体" panose="02010609060101010101" pitchFamily="2" charset="-122"/>
              </a:rPr>
              <a:t> </a:t>
            </a:r>
            <a:r>
              <a:rPr lang="en-US" altLang="zh-CN" sz="1600" dirty="0" smtClean="0">
                <a:solidFill>
                  <a:schemeClr val="folHlink"/>
                </a:solidFill>
                <a:latin typeface="Arial" panose="020B0604020202020204" pitchFamily="34" charset="0"/>
                <a:ea typeface="黑体" panose="02010609060101010101" pitchFamily="2" charset="-122"/>
              </a:rPr>
              <a:t>,</a:t>
            </a:r>
            <a:r>
              <a:rPr lang="zh-CN" altLang="en-US" sz="1600" dirty="0" smtClean="0">
                <a:solidFill>
                  <a:schemeClr val="folHlink"/>
                </a:solidFill>
                <a:latin typeface="Arial" panose="020B0604020202020204" pitchFamily="34" charset="0"/>
                <a:ea typeface="黑体" panose="02010609060101010101" pitchFamily="2" charset="-122"/>
              </a:rPr>
              <a:t>交付</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r>
              <a:rPr lang="zh-CN" altLang="en-US" sz="1600" dirty="0" smtClean="0">
                <a:solidFill>
                  <a:schemeClr val="folHlink"/>
                </a:solidFill>
                <a:latin typeface="Arial" panose="020B0604020202020204" pitchFamily="34" charset="0"/>
                <a:ea typeface="黑体" panose="02010609060101010101" pitchFamily="2" charset="-122"/>
              </a:rPr>
              <a:t>确认 </a:t>
            </a:r>
            <a:r>
              <a:rPr lang="en-US" altLang="zh-CN" sz="1600" dirty="0" smtClean="0">
                <a:solidFill>
                  <a:schemeClr val="folHlink"/>
                </a:solidFill>
                <a:latin typeface="Arial" panose="020B0604020202020204" pitchFamily="34" charset="0"/>
                <a:ea typeface="黑体" panose="02010609060101010101" pitchFamily="2" charset="-122"/>
              </a:rPr>
              <a:t>M</a:t>
            </a:r>
            <a:r>
              <a:rPr lang="en-US" altLang="zh-CN" sz="1600" baseline="-25000" dirty="0" smtClean="0">
                <a:solidFill>
                  <a:schemeClr val="folHlink"/>
                </a:solidFill>
                <a:latin typeface="Arial" panose="020B0604020202020204" pitchFamily="34" charset="0"/>
                <a:ea typeface="黑体" panose="02010609060101010101" pitchFamily="2" charset="-122"/>
              </a:rPr>
              <a:t>3</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45" name="Line 7"/>
          <p:cNvSpPr>
            <a:spLocks noChangeShapeType="1"/>
          </p:cNvSpPr>
          <p:nvPr/>
        </p:nvSpPr>
        <p:spPr bwMode="auto">
          <a:xfrm flipH="1">
            <a:off x="4483100" y="4705350"/>
            <a:ext cx="818136" cy="3810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6" name="Line 7"/>
          <p:cNvSpPr>
            <a:spLocks noChangeShapeType="1"/>
          </p:cNvSpPr>
          <p:nvPr/>
        </p:nvSpPr>
        <p:spPr bwMode="auto">
          <a:xfrm flipH="1">
            <a:off x="4483100" y="5010150"/>
            <a:ext cx="818136" cy="3810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cxnSp>
        <p:nvCxnSpPr>
          <p:cNvPr id="48" name="直接连接符 47"/>
          <p:cNvCxnSpPr>
            <a:stCxn id="19" idx="1"/>
          </p:cNvCxnSpPr>
          <p:nvPr/>
        </p:nvCxnSpPr>
        <p:spPr>
          <a:xfrm flipH="1" flipV="1">
            <a:off x="2120900" y="2266950"/>
            <a:ext cx="838200" cy="1669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120900" y="2266950"/>
            <a:ext cx="0" cy="1981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120900" y="4248150"/>
            <a:ext cx="7620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4"/>
          <p:cNvSpPr>
            <a:spLocks noGrp="1"/>
          </p:cNvSpPr>
          <p:nvPr>
            <p:ph type="ftr" sz="quarter" idx="11"/>
          </p:nvPr>
        </p:nvSpPr>
        <p:spPr>
          <a:noFill/>
        </p:spPr>
        <p:txBody>
          <a:bodyPr/>
          <a:lstStyle/>
          <a:p>
            <a:r>
              <a:rPr lang="zh-CN" altLang="en-US" dirty="0" smtClean="0">
                <a:latin typeface="隶书" pitchFamily="49" charset="-122"/>
              </a:rPr>
              <a:t>计算机科学与技术学院</a:t>
            </a:r>
            <a:endParaRPr lang="zh-CN" altLang="en-US" dirty="0">
              <a:latin typeface="隶书" pitchFamily="49" charset="-122"/>
            </a:endParaRPr>
          </a:p>
        </p:txBody>
      </p:sp>
      <p:sp>
        <p:nvSpPr>
          <p:cNvPr id="1028" name="Line 41"/>
          <p:cNvSpPr>
            <a:spLocks noChangeShapeType="1"/>
          </p:cNvSpPr>
          <p:nvPr/>
        </p:nvSpPr>
        <p:spPr bwMode="auto">
          <a:xfrm>
            <a:off x="2211577" y="4054052"/>
            <a:ext cx="4912329" cy="0"/>
          </a:xfrm>
          <a:prstGeom prst="line">
            <a:avLst/>
          </a:prstGeom>
          <a:noFill/>
          <a:ln w="3810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029" name="Rectangle 30"/>
          <p:cNvSpPr>
            <a:spLocks noChangeArrowheads="1"/>
          </p:cNvSpPr>
          <p:nvPr/>
        </p:nvSpPr>
        <p:spPr bwMode="auto">
          <a:xfrm>
            <a:off x="1203149" y="2366442"/>
            <a:ext cx="1776227" cy="1027721"/>
          </a:xfrm>
          <a:prstGeom prst="rect">
            <a:avLst/>
          </a:prstGeom>
          <a:solidFill>
            <a:srgbClr val="CCE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0" name="Rectangle 36"/>
          <p:cNvSpPr>
            <a:spLocks noChangeArrowheads="1"/>
          </p:cNvSpPr>
          <p:nvPr/>
        </p:nvSpPr>
        <p:spPr bwMode="auto">
          <a:xfrm>
            <a:off x="6284869" y="2366442"/>
            <a:ext cx="1776227" cy="1027721"/>
          </a:xfrm>
          <a:prstGeom prst="rect">
            <a:avLst/>
          </a:prstGeom>
          <a:solidFill>
            <a:srgbClr val="CCE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31" name="Rectangle 2"/>
          <p:cNvSpPr>
            <a:spLocks noGrp="1" noChangeArrowheads="1"/>
          </p:cNvSpPr>
          <p:nvPr>
            <p:ph type="title"/>
          </p:nvPr>
        </p:nvSpPr>
        <p:spPr>
          <a:xfrm>
            <a:off x="1383622" y="926686"/>
            <a:ext cx="6837367" cy="764081"/>
          </a:xfrm>
        </p:spPr>
        <p:txBody>
          <a:bodyPr>
            <a:normAutofit fontScale="90000"/>
          </a:bodyPr>
          <a:lstStyle/>
          <a:p>
            <a:pPr algn="ctr" eaLnBrk="1" hangingPunct="1"/>
            <a:r>
              <a:rPr lang="zh-CN" altLang="en-US" dirty="0" smtClean="0">
                <a:ea typeface="黑体" panose="02010609060101010101" pitchFamily="2" charset="-122"/>
              </a:rPr>
              <a:t>传输层协议和网络层协议的主要区别 </a:t>
            </a:r>
          </a:p>
        </p:txBody>
      </p:sp>
      <p:sp>
        <p:nvSpPr>
          <p:cNvPr id="1032" name="Text Box 29"/>
          <p:cNvSpPr txBox="1">
            <a:spLocks noChangeArrowheads="1"/>
          </p:cNvSpPr>
          <p:nvPr/>
        </p:nvSpPr>
        <p:spPr bwMode="auto">
          <a:xfrm>
            <a:off x="1203149" y="2263828"/>
            <a:ext cx="828334" cy="1199959"/>
          </a:xfrm>
          <a:prstGeom prst="rect">
            <a:avLst/>
          </a:prstGeom>
          <a:noFill/>
          <a:ln w="9525">
            <a:noFill/>
            <a:miter lim="800000"/>
          </a:ln>
        </p:spPr>
        <p:txBody>
          <a:bodyPr wrap="none" lIns="91074" tIns="45537" rIns="91074" bIns="45537">
            <a:spAutoFit/>
          </a:bodyPr>
          <a:lstStyle/>
          <a:p>
            <a:r>
              <a:rPr kumimoji="1"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7200" dirty="0">
              <a:solidFill>
                <a:srgbClr val="333399"/>
              </a:solidFill>
              <a:latin typeface="Arial" panose="020B0604020202020204" pitchFamily="34" charset="0"/>
              <a:ea typeface="黑体" panose="02010609060101010101" pitchFamily="2" charset="-122"/>
            </a:endParaRPr>
          </a:p>
        </p:txBody>
      </p:sp>
      <p:sp>
        <p:nvSpPr>
          <p:cNvPr id="1033" name="Rectangle 31"/>
          <p:cNvSpPr>
            <a:spLocks noChangeArrowheads="1"/>
          </p:cNvSpPr>
          <p:nvPr/>
        </p:nvSpPr>
        <p:spPr bwMode="auto">
          <a:xfrm>
            <a:off x="1472274" y="1913361"/>
            <a:ext cx="1413119"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应用进程</a:t>
            </a:r>
          </a:p>
        </p:txBody>
      </p:sp>
      <p:sp>
        <p:nvSpPr>
          <p:cNvPr id="1034" name="Rectangle 32"/>
          <p:cNvSpPr>
            <a:spLocks noChangeArrowheads="1"/>
          </p:cNvSpPr>
          <p:nvPr/>
        </p:nvSpPr>
        <p:spPr bwMode="auto">
          <a:xfrm>
            <a:off x="1883878" y="2833732"/>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b="1" dirty="0">
                <a:solidFill>
                  <a:srgbClr val="333399"/>
                </a:solidFill>
                <a:latin typeface="Arial" panose="020B0604020202020204" pitchFamily="34" charset="0"/>
                <a:ea typeface="黑体" panose="02010609060101010101" pitchFamily="2" charset="-122"/>
              </a:rPr>
              <a:t>…</a:t>
            </a:r>
          </a:p>
        </p:txBody>
      </p:sp>
      <p:sp>
        <p:nvSpPr>
          <p:cNvPr id="1035" name="Text Box 33"/>
          <p:cNvSpPr txBox="1">
            <a:spLocks noChangeArrowheads="1"/>
          </p:cNvSpPr>
          <p:nvPr/>
        </p:nvSpPr>
        <p:spPr bwMode="auto">
          <a:xfrm>
            <a:off x="2179916" y="2263828"/>
            <a:ext cx="828334" cy="1199959"/>
          </a:xfrm>
          <a:prstGeom prst="rect">
            <a:avLst/>
          </a:prstGeom>
          <a:noFill/>
          <a:ln w="9525">
            <a:noFill/>
            <a:miter lim="800000"/>
          </a:ln>
        </p:spPr>
        <p:txBody>
          <a:bodyPr wrap="none" lIns="91074" tIns="45537" rIns="91074" bIns="45537">
            <a:spAutoFit/>
          </a:bodyPr>
          <a:lstStyle/>
          <a:p>
            <a:r>
              <a:rPr kumimoji="1"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7200" dirty="0">
              <a:solidFill>
                <a:srgbClr val="333399"/>
              </a:solidFill>
              <a:latin typeface="Arial" panose="020B0604020202020204" pitchFamily="34" charset="0"/>
              <a:ea typeface="黑体" panose="02010609060101010101" pitchFamily="2" charset="-122"/>
            </a:endParaRPr>
          </a:p>
        </p:txBody>
      </p:sp>
      <p:sp>
        <p:nvSpPr>
          <p:cNvPr id="1036" name="Text Box 35"/>
          <p:cNvSpPr txBox="1">
            <a:spLocks noChangeArrowheads="1"/>
          </p:cNvSpPr>
          <p:nvPr/>
        </p:nvSpPr>
        <p:spPr bwMode="auto">
          <a:xfrm>
            <a:off x="6284869" y="2263828"/>
            <a:ext cx="828334" cy="1199959"/>
          </a:xfrm>
          <a:prstGeom prst="rect">
            <a:avLst/>
          </a:prstGeom>
          <a:noFill/>
          <a:ln w="9525">
            <a:noFill/>
            <a:miter lim="800000"/>
          </a:ln>
        </p:spPr>
        <p:txBody>
          <a:bodyPr wrap="none" lIns="91074" tIns="45537" rIns="91074" bIns="45537">
            <a:spAutoFit/>
          </a:bodyPr>
          <a:lstStyle/>
          <a:p>
            <a:r>
              <a:rPr kumimoji="1"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7200" dirty="0">
              <a:solidFill>
                <a:srgbClr val="333399"/>
              </a:solidFill>
              <a:latin typeface="Arial" panose="020B0604020202020204" pitchFamily="34" charset="0"/>
              <a:ea typeface="黑体" panose="02010609060101010101" pitchFamily="2" charset="-122"/>
            </a:endParaRPr>
          </a:p>
        </p:txBody>
      </p:sp>
      <p:sp>
        <p:nvSpPr>
          <p:cNvPr id="1037" name="Rectangle 37"/>
          <p:cNvSpPr>
            <a:spLocks noChangeArrowheads="1"/>
          </p:cNvSpPr>
          <p:nvPr/>
        </p:nvSpPr>
        <p:spPr bwMode="auto">
          <a:xfrm>
            <a:off x="6553994" y="1913361"/>
            <a:ext cx="1413119" cy="458741"/>
          </a:xfrm>
          <a:prstGeom prst="rect">
            <a:avLst/>
          </a:prstGeom>
          <a:noFill/>
          <a:ln w="12700">
            <a:noFill/>
            <a:miter lim="800000"/>
          </a:ln>
        </p:spPr>
        <p:txBody>
          <a:bodyPr wrap="none" lIns="90126" tIns="44272" rIns="90126" bIns="44272">
            <a:spAutoFit/>
          </a:bodyPr>
          <a:lstStyle/>
          <a:p>
            <a:pP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应用进程</a:t>
            </a:r>
          </a:p>
        </p:txBody>
      </p:sp>
      <p:sp>
        <p:nvSpPr>
          <p:cNvPr id="1038" name="Rectangle 38"/>
          <p:cNvSpPr>
            <a:spLocks noChangeArrowheads="1"/>
          </p:cNvSpPr>
          <p:nvPr/>
        </p:nvSpPr>
        <p:spPr bwMode="auto">
          <a:xfrm>
            <a:off x="6965598" y="2833732"/>
            <a:ext cx="438493" cy="397185"/>
          </a:xfrm>
          <a:prstGeom prst="rect">
            <a:avLst/>
          </a:prstGeom>
          <a:noFill/>
          <a:ln w="12700">
            <a:noFill/>
            <a:miter lim="800000"/>
          </a:ln>
        </p:spPr>
        <p:txBody>
          <a:bodyPr wrap="none" lIns="90126" tIns="44272" rIns="90126" bIns="44272">
            <a:spAutoFit/>
          </a:bodyPr>
          <a:lstStyle/>
          <a:p>
            <a:pPr defTabSz="758825" eaLnBrk="0" hangingPunct="0"/>
            <a:r>
              <a:rPr kumimoji="1" lang="en-US" altLang="zh-CN" sz="2000" b="1" dirty="0">
                <a:solidFill>
                  <a:srgbClr val="333399"/>
                </a:solidFill>
                <a:latin typeface="Arial" panose="020B0604020202020204" pitchFamily="34" charset="0"/>
                <a:ea typeface="黑体" panose="02010609060101010101" pitchFamily="2" charset="-122"/>
              </a:rPr>
              <a:t>…</a:t>
            </a:r>
          </a:p>
        </p:txBody>
      </p:sp>
      <p:sp>
        <p:nvSpPr>
          <p:cNvPr id="1039" name="Text Box 39"/>
          <p:cNvSpPr txBox="1">
            <a:spLocks noChangeArrowheads="1"/>
          </p:cNvSpPr>
          <p:nvPr/>
        </p:nvSpPr>
        <p:spPr bwMode="auto">
          <a:xfrm>
            <a:off x="7261636" y="2263828"/>
            <a:ext cx="828334" cy="1199959"/>
          </a:xfrm>
          <a:prstGeom prst="rect">
            <a:avLst/>
          </a:prstGeom>
          <a:noFill/>
          <a:ln w="9525">
            <a:noFill/>
            <a:miter lim="800000"/>
          </a:ln>
        </p:spPr>
        <p:txBody>
          <a:bodyPr wrap="none" lIns="91074" tIns="45537" rIns="91074" bIns="45537">
            <a:spAutoFit/>
          </a:bodyPr>
          <a:lstStyle/>
          <a:p>
            <a:r>
              <a:rPr kumimoji="1" lang="en-US" altLang="zh-CN" sz="72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7200" dirty="0">
              <a:solidFill>
                <a:srgbClr val="333399"/>
              </a:solidFill>
              <a:latin typeface="Arial" panose="020B0604020202020204" pitchFamily="34" charset="0"/>
              <a:ea typeface="黑体" panose="02010609060101010101" pitchFamily="2" charset="-122"/>
            </a:endParaRPr>
          </a:p>
        </p:txBody>
      </p:sp>
      <p:pic>
        <p:nvPicPr>
          <p:cNvPr id="1040" name="Picture 40"/>
          <p:cNvPicPr>
            <a:picLocks noChangeArrowheads="1"/>
          </p:cNvPicPr>
          <p:nvPr/>
        </p:nvPicPr>
        <p:blipFill>
          <a:blip r:embed="rId4" cstate="print"/>
          <a:srcRect/>
          <a:stretch>
            <a:fillRect/>
          </a:stretch>
        </p:blipFill>
        <p:spPr bwMode="auto">
          <a:xfrm>
            <a:off x="1855382" y="3630965"/>
            <a:ext cx="531918" cy="536751"/>
          </a:xfrm>
          <a:prstGeom prst="rect">
            <a:avLst/>
          </a:prstGeom>
          <a:noFill/>
          <a:ln w="9525">
            <a:noFill/>
            <a:miter lim="800000"/>
            <a:headEnd/>
            <a:tailEnd/>
          </a:ln>
        </p:spPr>
      </p:pic>
      <p:pic>
        <p:nvPicPr>
          <p:cNvPr id="1041" name="Picture 42"/>
          <p:cNvPicPr>
            <a:picLocks noChangeArrowheads="1"/>
          </p:cNvPicPr>
          <p:nvPr/>
        </p:nvPicPr>
        <p:blipFill>
          <a:blip r:embed="rId4" cstate="print"/>
          <a:srcRect/>
          <a:stretch>
            <a:fillRect/>
          </a:stretch>
        </p:blipFill>
        <p:spPr bwMode="auto">
          <a:xfrm>
            <a:off x="6945018" y="3630965"/>
            <a:ext cx="533501" cy="536751"/>
          </a:xfrm>
          <a:prstGeom prst="rect">
            <a:avLst/>
          </a:prstGeom>
          <a:noFill/>
          <a:ln w="9525">
            <a:noFill/>
            <a:miter lim="800000"/>
            <a:headEnd/>
            <a:tailEnd/>
          </a:ln>
        </p:spPr>
      </p:pic>
      <p:sp>
        <p:nvSpPr>
          <p:cNvPr id="1042" name="AutoShape 43"/>
          <p:cNvSpPr>
            <a:spLocks noChangeArrowheads="1"/>
          </p:cNvSpPr>
          <p:nvPr/>
        </p:nvSpPr>
        <p:spPr bwMode="auto">
          <a:xfrm>
            <a:off x="7054250" y="3244190"/>
            <a:ext cx="254878" cy="569903"/>
          </a:xfrm>
          <a:prstGeom prst="upDownArrow">
            <a:avLst>
              <a:gd name="adj1" fmla="val 50000"/>
              <a:gd name="adj2" fmla="val 44845"/>
            </a:avLst>
          </a:prstGeom>
          <a:solidFill>
            <a:schemeClr val="accent1"/>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043" name="Line 44"/>
          <p:cNvSpPr>
            <a:spLocks noChangeShapeType="1"/>
          </p:cNvSpPr>
          <p:nvPr/>
        </p:nvSpPr>
        <p:spPr bwMode="auto">
          <a:xfrm>
            <a:off x="2126091" y="4137722"/>
            <a:ext cx="0" cy="1103497"/>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044" name="Line 45"/>
          <p:cNvSpPr>
            <a:spLocks noChangeShapeType="1"/>
          </p:cNvSpPr>
          <p:nvPr/>
        </p:nvSpPr>
        <p:spPr bwMode="auto">
          <a:xfrm>
            <a:off x="7209393" y="4137722"/>
            <a:ext cx="0" cy="1103497"/>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045" name="Line 46"/>
          <p:cNvSpPr>
            <a:spLocks noChangeShapeType="1"/>
          </p:cNvSpPr>
          <p:nvPr/>
        </p:nvSpPr>
        <p:spPr bwMode="auto">
          <a:xfrm>
            <a:off x="2126091" y="4987052"/>
            <a:ext cx="5083302"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46" name="Rectangle 47"/>
          <p:cNvSpPr>
            <a:spLocks noChangeArrowheads="1"/>
          </p:cNvSpPr>
          <p:nvPr/>
        </p:nvSpPr>
        <p:spPr bwMode="auto">
          <a:xfrm>
            <a:off x="2572231" y="4532392"/>
            <a:ext cx="4183109" cy="828072"/>
          </a:xfrm>
          <a:prstGeom prst="rect">
            <a:avLst/>
          </a:prstGeom>
          <a:solidFill>
            <a:schemeClr val="bg1"/>
          </a:solid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IP </a:t>
            </a:r>
            <a:r>
              <a:rPr kumimoji="1" lang="zh-CN" altLang="en-US" sz="2400" dirty="0">
                <a:solidFill>
                  <a:srgbClr val="333399"/>
                </a:solidFill>
                <a:latin typeface="Arial" panose="020B0604020202020204" pitchFamily="34" charset="0"/>
                <a:ea typeface="黑体" panose="02010609060101010101" pitchFamily="2" charset="-122"/>
              </a:rPr>
              <a:t>协议的作用范围</a:t>
            </a: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（提供主机之间的逻辑通信）</a:t>
            </a:r>
          </a:p>
        </p:txBody>
      </p:sp>
      <p:sp>
        <p:nvSpPr>
          <p:cNvPr id="1047" name="Line 48"/>
          <p:cNvSpPr>
            <a:spLocks noChangeShapeType="1"/>
          </p:cNvSpPr>
          <p:nvPr/>
        </p:nvSpPr>
        <p:spPr bwMode="auto">
          <a:xfrm>
            <a:off x="1530849" y="3244189"/>
            <a:ext cx="3166" cy="2846361"/>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048" name="Line 49"/>
          <p:cNvSpPr>
            <a:spLocks noChangeShapeType="1"/>
          </p:cNvSpPr>
          <p:nvPr/>
        </p:nvSpPr>
        <p:spPr bwMode="auto">
          <a:xfrm>
            <a:off x="7777723" y="3289970"/>
            <a:ext cx="6332" cy="2754798"/>
          </a:xfrm>
          <a:prstGeom prst="line">
            <a:avLst/>
          </a:prstGeom>
          <a:noFill/>
          <a:ln w="9525">
            <a:solidFill>
              <a:schemeClr val="tx1"/>
            </a:solidFill>
            <a:prstDash val="dash"/>
            <a:round/>
          </a:ln>
        </p:spPr>
        <p:txBody>
          <a:bodyPr lIns="91074" tIns="45537" rIns="91074" bIns="45537"/>
          <a:lstStyle/>
          <a:p>
            <a:endParaRPr lang="zh-CN" altLang="en-US" dirty="0">
              <a:ea typeface="黑体" panose="02010609060101010101" pitchFamily="2" charset="-122"/>
            </a:endParaRPr>
          </a:p>
        </p:txBody>
      </p:sp>
      <p:sp>
        <p:nvSpPr>
          <p:cNvPr id="1049" name="Line 50"/>
          <p:cNvSpPr>
            <a:spLocks noChangeShapeType="1"/>
          </p:cNvSpPr>
          <p:nvPr/>
        </p:nvSpPr>
        <p:spPr bwMode="auto">
          <a:xfrm>
            <a:off x="1534015" y="5749555"/>
            <a:ext cx="6267454" cy="0"/>
          </a:xfrm>
          <a:prstGeom prst="line">
            <a:avLst/>
          </a:prstGeom>
          <a:noFill/>
          <a:ln w="28575">
            <a:solidFill>
              <a:srgbClr val="333399"/>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50" name="Rectangle 51"/>
          <p:cNvSpPr>
            <a:spLocks noChangeArrowheads="1"/>
          </p:cNvSpPr>
          <p:nvPr/>
        </p:nvSpPr>
        <p:spPr bwMode="auto">
          <a:xfrm>
            <a:off x="2651385" y="5388037"/>
            <a:ext cx="4183109" cy="828072"/>
          </a:xfrm>
          <a:prstGeom prst="rect">
            <a:avLst/>
          </a:prstGeom>
          <a:solidFill>
            <a:schemeClr val="bg1"/>
          </a:solidFill>
          <a:ln w="12700">
            <a:noFill/>
            <a:miter lim="800000"/>
          </a:ln>
        </p:spPr>
        <p:txBody>
          <a:bodyPr wrap="none" lIns="90126" tIns="44272" rIns="90126" bIns="44272">
            <a:spAutoFit/>
          </a:bodyPr>
          <a:lstStyle/>
          <a:p>
            <a:pPr algn="ctr" defTabSz="758825" eaLnBrk="0" hangingPunct="0"/>
            <a:r>
              <a:rPr kumimoji="1" lang="en-US" altLang="zh-CN" sz="2400" dirty="0">
                <a:solidFill>
                  <a:srgbClr val="333399"/>
                </a:solidFill>
                <a:latin typeface="Arial" panose="020B0604020202020204" pitchFamily="34" charset="0"/>
                <a:ea typeface="黑体" panose="02010609060101010101" pitchFamily="2" charset="-122"/>
              </a:rPr>
              <a:t>TCP </a:t>
            </a:r>
            <a:r>
              <a:rPr kumimoji="1" lang="zh-CN" altLang="en-US" sz="2400" dirty="0">
                <a:solidFill>
                  <a:srgbClr val="333399"/>
                </a:solidFill>
                <a:latin typeface="Arial" panose="020B0604020202020204" pitchFamily="34" charset="0"/>
                <a:ea typeface="黑体" panose="02010609060101010101" pitchFamily="2" charset="-122"/>
              </a:rPr>
              <a:t>和 </a:t>
            </a:r>
            <a:r>
              <a:rPr kumimoji="1" lang="en-US" altLang="zh-CN" sz="2400" dirty="0">
                <a:solidFill>
                  <a:srgbClr val="333399"/>
                </a:solidFill>
                <a:latin typeface="Arial" panose="020B0604020202020204" pitchFamily="34" charset="0"/>
                <a:ea typeface="黑体" panose="02010609060101010101" pitchFamily="2" charset="-122"/>
              </a:rPr>
              <a:t>UDP </a:t>
            </a:r>
            <a:r>
              <a:rPr kumimoji="1" lang="zh-CN" altLang="en-US" sz="2400" dirty="0">
                <a:solidFill>
                  <a:srgbClr val="333399"/>
                </a:solidFill>
                <a:latin typeface="Arial" panose="020B0604020202020204" pitchFamily="34" charset="0"/>
                <a:ea typeface="黑体" panose="02010609060101010101" pitchFamily="2" charset="-122"/>
              </a:rPr>
              <a:t>协议的作用范围</a:t>
            </a:r>
          </a:p>
          <a:p>
            <a:pPr algn="ctr" defTabSz="758825" eaLnBrk="0" hangingPunct="0"/>
            <a:r>
              <a:rPr kumimoji="1" lang="zh-CN" altLang="en-US" sz="2400" dirty="0">
                <a:solidFill>
                  <a:srgbClr val="333399"/>
                </a:solidFill>
                <a:latin typeface="Arial" panose="020B0604020202020204" pitchFamily="34" charset="0"/>
                <a:ea typeface="黑体" panose="02010609060101010101" pitchFamily="2" charset="-122"/>
              </a:rPr>
              <a:t>（提供进程之间的逻辑通信）</a:t>
            </a:r>
          </a:p>
        </p:txBody>
      </p:sp>
      <p:sp>
        <p:nvSpPr>
          <p:cNvPr id="1051" name="AutoShape 52"/>
          <p:cNvSpPr>
            <a:spLocks noChangeArrowheads="1"/>
          </p:cNvSpPr>
          <p:nvPr/>
        </p:nvSpPr>
        <p:spPr bwMode="auto">
          <a:xfrm>
            <a:off x="1978863" y="3261554"/>
            <a:ext cx="254878" cy="569904"/>
          </a:xfrm>
          <a:prstGeom prst="upDownArrow">
            <a:avLst>
              <a:gd name="adj1" fmla="val 50000"/>
              <a:gd name="adj2" fmla="val 44845"/>
            </a:avLst>
          </a:prstGeom>
          <a:solidFill>
            <a:schemeClr val="accent1"/>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graphicFrame>
        <p:nvGraphicFramePr>
          <p:cNvPr id="1026" name="Object 53"/>
          <p:cNvGraphicFramePr>
            <a:graphicFrameLocks noChangeAspect="1"/>
          </p:cNvGraphicFramePr>
          <p:nvPr/>
        </p:nvGraphicFramePr>
        <p:xfrm>
          <a:off x="3028452" y="3064220"/>
          <a:ext cx="3191510" cy="1517112"/>
        </p:xfrm>
        <a:graphic>
          <a:graphicData uri="http://schemas.openxmlformats.org/presentationml/2006/ole">
            <mc:AlternateContent xmlns:mc="http://schemas.openxmlformats.org/markup-compatibility/2006">
              <mc:Choice xmlns:v="urn:schemas-microsoft-com:vml" Requires="v">
                <p:oleObj spid="_x0000_s1044" name="VISIO" r:id="rId5" imgW="3514725" imgH="2009775" progId="Visio.Drawing.11">
                  <p:embed/>
                </p:oleObj>
              </mc:Choice>
              <mc:Fallback>
                <p:oleObj name="VISIO" r:id="rId5" imgW="3514725" imgH="2009775" progId="Visio.Drawing.11">
                  <p:embed/>
                  <p:pic>
                    <p:nvPicPr>
                      <p:cNvPr id="0" name="Object 53"/>
                      <p:cNvPicPr>
                        <a:picLocks noChangeAspect="1"/>
                      </p:cNvPicPr>
                      <p:nvPr/>
                    </p:nvPicPr>
                    <p:blipFill>
                      <a:blip r:embed="rId6"/>
                      <a:stretch>
                        <a:fillRect/>
                      </a:stretch>
                    </p:blipFill>
                    <p:spPr>
                      <a:xfrm>
                        <a:off x="3028452" y="3064220"/>
                        <a:ext cx="3191510" cy="1517112"/>
                      </a:xfrm>
                      <a:prstGeom prst="rect">
                        <a:avLst/>
                      </a:prstGeom>
                      <a:noFill/>
                      <a:ln w="9525">
                        <a:noFill/>
                      </a:ln>
                      <a:effectLst/>
                    </p:spPr>
                  </p:pic>
                </p:oleObj>
              </mc:Fallback>
            </mc:AlternateContent>
          </a:graphicData>
        </a:graphic>
      </p:graphicFrame>
      <p:sp>
        <p:nvSpPr>
          <p:cNvPr id="1052" name="Rectangle 54"/>
          <p:cNvSpPr>
            <a:spLocks noChangeArrowheads="1"/>
          </p:cNvSpPr>
          <p:nvPr/>
        </p:nvSpPr>
        <p:spPr bwMode="auto">
          <a:xfrm>
            <a:off x="3840578" y="3574133"/>
            <a:ext cx="113099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rgbClr val="333399"/>
                </a:solidFill>
                <a:latin typeface="Arial" panose="020B0604020202020204" pitchFamily="34" charset="0"/>
                <a:ea typeface="黑体" panose="02010609060101010101" pitchFamily="2" charset="-122"/>
              </a:rPr>
              <a:t>因  特  网</a:t>
            </a:r>
          </a:p>
        </p:txBody>
      </p:sp>
      <p:sp>
        <p:nvSpPr>
          <p:cNvPr id="29" name="灯片编号占位符 28"/>
          <p:cNvSpPr>
            <a:spLocks noGrp="1"/>
          </p:cNvSpPr>
          <p:nvPr>
            <p:ph type="sldNum" sz="quarter" idx="12"/>
          </p:nvPr>
        </p:nvSpPr>
        <p:spPr/>
        <p:txBody>
          <a:bodyPr/>
          <a:lstStyle/>
          <a:p>
            <a:fld id="{B6F15528-21DE-4FAA-801E-634DDDAF4B2B}" type="slidenum">
              <a:rPr lang="en-US" smtClean="0"/>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黑体" panose="02010609060101010101" pitchFamily="2" charset="-122"/>
              </a:rPr>
              <a:t>选择重传（</a:t>
            </a:r>
            <a:r>
              <a:rPr lang="en-US" altLang="zh-CN" dirty="0" smtClean="0">
                <a:ea typeface="黑体" panose="02010609060101010101" pitchFamily="2" charset="-122"/>
              </a:rPr>
              <a:t>SR</a:t>
            </a:r>
            <a:r>
              <a:rPr lang="zh-CN" altLang="en-US" dirty="0" smtClean="0">
                <a:ea typeface="黑体" panose="02010609060101010101" pitchFamily="2" charset="-122"/>
              </a:rPr>
              <a:t>）</a:t>
            </a:r>
            <a:endParaRPr lang="zh-CN" altLang="en-US" dirty="0">
              <a:ea typeface="黑体" panose="02010609060101010101" pitchFamily="2" charset="-122"/>
            </a:endParaRPr>
          </a:p>
        </p:txBody>
      </p:sp>
      <p:sp>
        <p:nvSpPr>
          <p:cNvPr id="3" name="内容占位符 2"/>
          <p:cNvSpPr>
            <a:spLocks noGrp="1"/>
          </p:cNvSpPr>
          <p:nvPr>
            <p:ph idx="1"/>
          </p:nvPr>
        </p:nvSpPr>
        <p:spPr/>
        <p:txBody>
          <a:bodyPr>
            <a:normAutofit/>
          </a:bodyPr>
          <a:lstStyle/>
          <a:p>
            <a:r>
              <a:rPr lang="zh-CN" altLang="en-US" sz="2400" dirty="0" smtClean="0">
                <a:latin typeface="Times New Roman" panose="02020603050405020304" pitchFamily="18" charset="0"/>
                <a:ea typeface="黑体" panose="02010609060101010101" pitchFamily="2" charset="-122"/>
              </a:rPr>
              <a:t>发送方可以在流水线中保持最多</a:t>
            </a:r>
            <a:r>
              <a:rPr lang="en-US" altLang="zh-CN" sz="2400" dirty="0" smtClean="0">
                <a:latin typeface="Times New Roman" panose="02020603050405020304" pitchFamily="18" charset="0"/>
                <a:ea typeface="黑体" panose="02010609060101010101" pitchFamily="2" charset="-122"/>
              </a:rPr>
              <a:t>N</a:t>
            </a:r>
            <a:r>
              <a:rPr lang="zh-CN" altLang="en-US" sz="2400" dirty="0" smtClean="0">
                <a:latin typeface="Times New Roman" panose="02020603050405020304" pitchFamily="18" charset="0"/>
                <a:ea typeface="黑体" panose="02010609060101010101" pitchFamily="2" charset="-122"/>
              </a:rPr>
              <a:t>个未确认的报文段。</a:t>
            </a:r>
            <a:endParaRPr lang="en-US" altLang="zh-CN" sz="2400" dirty="0" smtClean="0">
              <a:latin typeface="Times New Roman" panose="02020603050405020304" pitchFamily="18" charset="0"/>
              <a:ea typeface="黑体" panose="02010609060101010101" pitchFamily="2" charset="-122"/>
            </a:endParaRPr>
          </a:p>
          <a:p>
            <a:r>
              <a:rPr lang="zh-CN" altLang="en-US" sz="2400" dirty="0" smtClean="0">
                <a:latin typeface="Times New Roman" panose="02020603050405020304" pitchFamily="18" charset="0"/>
                <a:ea typeface="黑体" panose="02010609060101010101" pitchFamily="2" charset="-122"/>
              </a:rPr>
              <a:t>要求接收方逐个的确认正确接收的报文。</a:t>
            </a:r>
            <a:endParaRPr lang="en-US" altLang="zh-CN" sz="2400" dirty="0" smtClean="0">
              <a:latin typeface="Times New Roman" panose="02020603050405020304" pitchFamily="18" charset="0"/>
              <a:ea typeface="黑体" panose="02010609060101010101" pitchFamily="2" charset="-122"/>
            </a:endParaRPr>
          </a:p>
          <a:p>
            <a:r>
              <a:rPr lang="zh-CN" altLang="en-US" sz="2400" dirty="0" smtClean="0">
                <a:latin typeface="Times New Roman" panose="02020603050405020304" pitchFamily="18" charset="0"/>
                <a:ea typeface="黑体" panose="02010609060101010101" pitchFamily="2" charset="-122"/>
              </a:rPr>
              <a:t>发送方只重传出错的</a:t>
            </a:r>
            <a:r>
              <a:rPr lang="en-US" altLang="zh-CN" sz="2400" dirty="0" smtClean="0">
                <a:latin typeface="Times New Roman" panose="02020603050405020304" pitchFamily="18" charset="0"/>
                <a:ea typeface="黑体" panose="02010609060101010101" pitchFamily="2" charset="-122"/>
              </a:rPr>
              <a:t>TCP</a:t>
            </a:r>
            <a:r>
              <a:rPr lang="zh-CN" altLang="en-US" sz="2400" dirty="0" smtClean="0">
                <a:latin typeface="Times New Roman" panose="02020603050405020304" pitchFamily="18" charset="0"/>
                <a:ea typeface="黑体" panose="02010609060101010101" pitchFamily="2" charset="-122"/>
              </a:rPr>
              <a:t>报文。</a:t>
            </a:r>
            <a:endParaRPr lang="en-US" altLang="zh-CN" sz="2400" dirty="0" smtClean="0">
              <a:latin typeface="Times New Roman" panose="02020603050405020304" pitchFamily="18" charset="0"/>
              <a:ea typeface="黑体" panose="02010609060101010101" pitchFamily="2" charset="-122"/>
            </a:endParaRPr>
          </a:p>
          <a:p>
            <a:pPr>
              <a:spcBef>
                <a:spcPct val="0"/>
              </a:spcBef>
            </a:pPr>
            <a:r>
              <a:rPr lang="zh-CN" altLang="en-US" sz="2400" dirty="0" smtClean="0">
                <a:latin typeface="Times New Roman" panose="02020603050405020304" pitchFamily="18" charset="0"/>
                <a:ea typeface="黑体" panose="02010609060101010101" pitchFamily="2" charset="-122"/>
              </a:rPr>
              <a:t>发送方为每一个未确认的报文维护计时器，计时时间到，重传未确认的报文。</a:t>
            </a:r>
            <a:endParaRPr lang="en-US" altLang="zh-CN" sz="2400" dirty="0" smtClean="0">
              <a:latin typeface="Times New Roman" panose="02020603050405020304" pitchFamily="18" charset="0"/>
              <a:ea typeface="黑体" panose="02010609060101010101" pitchFamily="2" charset="-122"/>
            </a:endParaRPr>
          </a:p>
          <a:p>
            <a:endParaRPr lang="zh-CN" altLang="en-US" dirty="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51</a:t>
            </a:fld>
            <a:endParaRPr lang="en-US"/>
          </a:p>
        </p:txBody>
      </p:sp>
      <p:sp>
        <p:nvSpPr>
          <p:cNvPr id="6" name="页脚占位符 3"/>
          <p:cNvSpPr txBox="1"/>
          <p:nvPr/>
        </p:nvSpPr>
        <p:spPr>
          <a:xfrm>
            <a:off x="3124200" y="6356350"/>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smtClean="0">
                <a:ln>
                  <a:noFill/>
                </a:ln>
                <a:solidFill>
                  <a:schemeClr val="tx2"/>
                </a:solidFill>
                <a:effectLst/>
                <a:uLnTx/>
                <a:uFillTx/>
                <a:latin typeface="+mn-lt"/>
                <a:ea typeface="隶书" pitchFamily="49" charset="-122"/>
                <a:cs typeface="+mn-cs"/>
              </a:rPr>
              <a:t>计算机科学与技术学院</a:t>
            </a:r>
            <a:endParaRPr kumimoji="0" lang="en-US" sz="1800" b="0" i="0" u="none" strike="noStrike" kern="1200" cap="none" spc="0" normalizeH="0" baseline="0" noProof="0" dirty="0">
              <a:ln>
                <a:noFill/>
              </a:ln>
              <a:solidFill>
                <a:schemeClr val="tx2"/>
              </a:solidFill>
              <a:effectLst/>
              <a:uLnTx/>
              <a:uFillTx/>
              <a:latin typeface="+mn-lt"/>
              <a:ea typeface="隶书" pitchFamily="49" charset="-122"/>
              <a:cs typeface="+mn-cs"/>
            </a:endParaRPr>
          </a:p>
        </p:txBody>
      </p:sp>
      <p:sp>
        <p:nvSpPr>
          <p:cNvPr id="7" name="灯片编号占位符 4"/>
          <p:cNvSpPr txBox="1"/>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51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Line 4"/>
          <p:cNvSpPr>
            <a:spLocks noChangeShapeType="1"/>
          </p:cNvSpPr>
          <p:nvPr/>
        </p:nvSpPr>
        <p:spPr bwMode="auto">
          <a:xfrm flipH="1">
            <a:off x="3797300" y="656316"/>
            <a:ext cx="11496" cy="5039634"/>
          </a:xfrm>
          <a:prstGeom prst="line">
            <a:avLst/>
          </a:prstGeom>
          <a:noFill/>
          <a:ln w="12700">
            <a:solidFill>
              <a:schemeClr val="tx1"/>
            </a:solidFill>
            <a:round/>
            <a:headEnd type="none" w="sm" len="sm"/>
            <a:tailEnd type="triangle" w="sm" len="med"/>
          </a:ln>
        </p:spPr>
        <p:txBody>
          <a:bodyPr wrap="none" lIns="91074" tIns="45537" rIns="91074" bIns="45537" anchor="ctr"/>
          <a:lstStyle/>
          <a:p>
            <a:pPr algn="ctr"/>
            <a:endParaRPr lang="zh-CN" altLang="en-US" dirty="0">
              <a:ea typeface="黑体" panose="02010609060101010101" pitchFamily="2" charset="-122"/>
            </a:endParaRPr>
          </a:p>
        </p:txBody>
      </p:sp>
      <p:sp>
        <p:nvSpPr>
          <p:cNvPr id="9" name="Line 6"/>
          <p:cNvSpPr>
            <a:spLocks noChangeShapeType="1"/>
          </p:cNvSpPr>
          <p:nvPr/>
        </p:nvSpPr>
        <p:spPr bwMode="auto">
          <a:xfrm>
            <a:off x="3808796" y="885225"/>
            <a:ext cx="1512504" cy="238725"/>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0" name="Line 7"/>
          <p:cNvSpPr>
            <a:spLocks noChangeShapeType="1"/>
          </p:cNvSpPr>
          <p:nvPr/>
        </p:nvSpPr>
        <p:spPr bwMode="auto">
          <a:xfrm flipH="1">
            <a:off x="3797300" y="1123950"/>
            <a:ext cx="1503936" cy="23622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1" name="Line 8"/>
          <p:cNvSpPr>
            <a:spLocks noChangeShapeType="1"/>
          </p:cNvSpPr>
          <p:nvPr/>
        </p:nvSpPr>
        <p:spPr bwMode="auto">
          <a:xfrm>
            <a:off x="3797300" y="15811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2" name="Line 9"/>
          <p:cNvSpPr>
            <a:spLocks noChangeShapeType="1"/>
          </p:cNvSpPr>
          <p:nvPr/>
        </p:nvSpPr>
        <p:spPr bwMode="auto">
          <a:xfrm flipH="1">
            <a:off x="3797300" y="1809750"/>
            <a:ext cx="1503936" cy="22098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3" name="Line 10"/>
          <p:cNvSpPr>
            <a:spLocks noChangeShapeType="1"/>
          </p:cNvSpPr>
          <p:nvPr/>
        </p:nvSpPr>
        <p:spPr bwMode="auto">
          <a:xfrm>
            <a:off x="3797300" y="2266951"/>
            <a:ext cx="990600" cy="152399"/>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4" name="Line 11"/>
          <p:cNvSpPr>
            <a:spLocks noChangeShapeType="1"/>
          </p:cNvSpPr>
          <p:nvPr/>
        </p:nvSpPr>
        <p:spPr bwMode="auto">
          <a:xfrm flipH="1">
            <a:off x="3797300" y="3028950"/>
            <a:ext cx="1503936" cy="22098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15" name="Text Box 12"/>
          <p:cNvSpPr txBox="1">
            <a:spLocks noChangeArrowheads="1"/>
          </p:cNvSpPr>
          <p:nvPr/>
        </p:nvSpPr>
        <p:spPr bwMode="auto">
          <a:xfrm>
            <a:off x="3347628" y="209550"/>
            <a:ext cx="876425" cy="368962"/>
          </a:xfrm>
          <a:prstGeom prst="rect">
            <a:avLst/>
          </a:prstGeom>
          <a:noFill/>
          <a:ln w="9525">
            <a:noFill/>
            <a:miter lim="800000"/>
          </a:ln>
        </p:spPr>
        <p:txBody>
          <a:bodyPr wrap="none" lIns="91074" tIns="45537" rIns="91074" bIns="45537">
            <a:spAutoFit/>
          </a:bodyPr>
          <a:lstStyle/>
          <a:p>
            <a:pPr algn="ctr"/>
            <a:r>
              <a:rPr lang="zh-CN" altLang="en-US" dirty="0" smtClean="0">
                <a:solidFill>
                  <a:schemeClr val="folHlink"/>
                </a:solidFill>
                <a:latin typeface="Arial" panose="020B0604020202020204" pitchFamily="34" charset="0"/>
                <a:ea typeface="黑体" panose="02010609060101010101" pitchFamily="2" charset="-122"/>
              </a:rPr>
              <a:t>发送方</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6" name="Text Box 13"/>
          <p:cNvSpPr txBox="1">
            <a:spLocks noChangeArrowheads="1"/>
          </p:cNvSpPr>
          <p:nvPr/>
        </p:nvSpPr>
        <p:spPr bwMode="auto">
          <a:xfrm>
            <a:off x="1358900" y="590550"/>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报文</a:t>
            </a:r>
            <a:r>
              <a:rPr lang="en-US" altLang="zh-CN" sz="1600" dirty="0" smtClean="0">
                <a:solidFill>
                  <a:schemeClr val="folHlink"/>
                </a:solidFill>
                <a:latin typeface="Arial" panose="020B0604020202020204" pitchFamily="34" charset="0"/>
                <a:ea typeface="黑体" panose="02010609060101010101" pitchFamily="2" charset="-122"/>
              </a:rPr>
              <a:t>0</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pPr algn="ctr"/>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17" name="Text Box 14"/>
          <p:cNvSpPr txBox="1">
            <a:spLocks noChangeArrowheads="1"/>
          </p:cNvSpPr>
          <p:nvPr/>
        </p:nvSpPr>
        <p:spPr bwMode="auto">
          <a:xfrm>
            <a:off x="5397500" y="819150"/>
            <a:ext cx="2883385" cy="748553"/>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0</a:t>
            </a:r>
            <a:r>
              <a:rPr lang="zh-CN" altLang="en-US" sz="1600" dirty="0" smtClean="0">
                <a:solidFill>
                  <a:schemeClr val="folHlink"/>
                </a:solidFill>
                <a:latin typeface="Arial" panose="020B0604020202020204" pitchFamily="34" charset="0"/>
                <a:ea typeface="黑体" panose="02010609060101010101" pitchFamily="2" charset="-122"/>
              </a:rPr>
              <a:t>，交付，</a:t>
            </a:r>
            <a:r>
              <a:rPr lang="en-US" altLang="zh-CN" sz="1600" dirty="0" smtClean="0">
                <a:solidFill>
                  <a:schemeClr val="folHlink"/>
                </a:solidFill>
                <a:latin typeface="Arial" panose="020B0604020202020204" pitchFamily="34" charset="0"/>
                <a:ea typeface="黑体" panose="02010609060101010101" pitchFamily="2" charset="-122"/>
              </a:rPr>
              <a:t>ACK0</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pPr algn="ctr"/>
            <a:endParaRPr lang="en-US" altLang="zh-CN" sz="1600" baseline="-25000" dirty="0" smtClean="0">
              <a:solidFill>
                <a:schemeClr val="folHlink"/>
              </a:solidFill>
              <a:latin typeface="Arial" panose="020B0604020202020204" pitchFamily="34" charset="0"/>
              <a:ea typeface="黑体" panose="02010609060101010101" pitchFamily="2" charset="-122"/>
            </a:endParaRPr>
          </a:p>
        </p:txBody>
      </p:sp>
      <p:sp>
        <p:nvSpPr>
          <p:cNvPr id="18" name="Text Box 15"/>
          <p:cNvSpPr txBox="1">
            <a:spLocks noChangeArrowheads="1"/>
          </p:cNvSpPr>
          <p:nvPr/>
        </p:nvSpPr>
        <p:spPr bwMode="auto">
          <a:xfrm>
            <a:off x="4894308" y="209550"/>
            <a:ext cx="876425" cy="368962"/>
          </a:xfrm>
          <a:prstGeom prst="rect">
            <a:avLst/>
          </a:prstGeom>
          <a:noFill/>
          <a:ln w="9525">
            <a:noFill/>
            <a:miter lim="800000"/>
          </a:ln>
        </p:spPr>
        <p:txBody>
          <a:bodyPr wrap="none" lIns="91074" tIns="45537" rIns="91074" bIns="45537">
            <a:spAutoFit/>
          </a:bodyPr>
          <a:lstStyle/>
          <a:p>
            <a:pPr algn="ctr"/>
            <a:r>
              <a:rPr lang="zh-CN" altLang="en-US" dirty="0" smtClean="0">
                <a:solidFill>
                  <a:schemeClr val="folHlink"/>
                </a:solidFill>
                <a:latin typeface="Arial" panose="020B0604020202020204" pitchFamily="34" charset="0"/>
                <a:ea typeface="黑体" panose="02010609060101010101" pitchFamily="2" charset="-122"/>
              </a:rPr>
              <a:t>接收方</a:t>
            </a:r>
            <a:endParaRPr lang="en-US" altLang="zh-CN" dirty="0">
              <a:solidFill>
                <a:schemeClr val="folHlink"/>
              </a:solidFill>
              <a:latin typeface="Arial" panose="020B0604020202020204" pitchFamily="34" charset="0"/>
              <a:ea typeface="黑体" panose="02010609060101010101" pitchFamily="2" charset="-122"/>
            </a:endParaRPr>
          </a:p>
        </p:txBody>
      </p:sp>
      <p:sp>
        <p:nvSpPr>
          <p:cNvPr id="19" name="Line 16"/>
          <p:cNvSpPr>
            <a:spLocks noChangeShapeType="1"/>
          </p:cNvSpPr>
          <p:nvPr/>
        </p:nvSpPr>
        <p:spPr bwMode="auto">
          <a:xfrm>
            <a:off x="5312732" y="656316"/>
            <a:ext cx="8568" cy="5039634"/>
          </a:xfrm>
          <a:prstGeom prst="line">
            <a:avLst/>
          </a:prstGeom>
          <a:noFill/>
          <a:ln w="12700">
            <a:solidFill>
              <a:schemeClr val="tx1"/>
            </a:solidFill>
            <a:round/>
            <a:headEnd type="none" w="sm" len="sm"/>
            <a:tailEnd type="triangle" w="sm" len="med"/>
          </a:ln>
        </p:spPr>
        <p:txBody>
          <a:bodyPr wrap="none" lIns="91074" tIns="45537" rIns="91074" bIns="45537" anchor="ctr"/>
          <a:lstStyle/>
          <a:p>
            <a:pPr algn="ctr"/>
            <a:endParaRPr lang="zh-CN" altLang="en-US" dirty="0">
              <a:ea typeface="黑体" panose="02010609060101010101" pitchFamily="2" charset="-122"/>
            </a:endParaRPr>
          </a:p>
        </p:txBody>
      </p:sp>
      <p:sp>
        <p:nvSpPr>
          <p:cNvPr id="23" name="Rectangle 46"/>
          <p:cNvSpPr>
            <a:spLocks noChangeArrowheads="1"/>
          </p:cNvSpPr>
          <p:nvPr/>
        </p:nvSpPr>
        <p:spPr bwMode="auto">
          <a:xfrm>
            <a:off x="3644900" y="5695950"/>
            <a:ext cx="255737" cy="400380"/>
          </a:xfrm>
          <a:prstGeom prst="rect">
            <a:avLst/>
          </a:prstGeom>
          <a:noFill/>
          <a:ln w="9525">
            <a:noFill/>
            <a:miter lim="800000"/>
          </a:ln>
        </p:spPr>
        <p:txBody>
          <a:bodyPr wrap="none" lIns="91707" tIns="45854" rIns="91707" bIns="45854">
            <a:spAutoFit/>
          </a:bodyPr>
          <a:lstStyle/>
          <a:p>
            <a:pPr algn="ct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24" name="Rectangle 47"/>
          <p:cNvSpPr>
            <a:spLocks noChangeArrowheads="1"/>
          </p:cNvSpPr>
          <p:nvPr/>
        </p:nvSpPr>
        <p:spPr bwMode="auto">
          <a:xfrm>
            <a:off x="5217963" y="5676570"/>
            <a:ext cx="255737" cy="400380"/>
          </a:xfrm>
          <a:prstGeom prst="rect">
            <a:avLst/>
          </a:prstGeom>
          <a:noFill/>
          <a:ln w="9525">
            <a:noFill/>
            <a:miter lim="800000"/>
          </a:ln>
        </p:spPr>
        <p:txBody>
          <a:bodyPr wrap="none" lIns="91707" tIns="45854" rIns="91707" bIns="45854">
            <a:spAutoFit/>
          </a:bodyPr>
          <a:lstStyle/>
          <a:p>
            <a:pPr algn="ctr" defTabSz="758825" eaLnBrk="0" hangingPunct="0"/>
            <a:r>
              <a:rPr kumimoji="1" lang="en-US" altLang="zh-CN" sz="2000" i="1" dirty="0">
                <a:solidFill>
                  <a:schemeClr val="folHlink"/>
                </a:solidFill>
                <a:latin typeface="Arial" panose="020B0604020202020204" pitchFamily="34" charset="0"/>
                <a:ea typeface="黑体" panose="02010609060101010101" pitchFamily="2" charset="-122"/>
              </a:rPr>
              <a:t>t</a:t>
            </a:r>
          </a:p>
        </p:txBody>
      </p:sp>
      <p:sp>
        <p:nvSpPr>
          <p:cNvPr id="25" name="TextBox 24"/>
          <p:cNvSpPr txBox="1"/>
          <p:nvPr/>
        </p:nvSpPr>
        <p:spPr>
          <a:xfrm>
            <a:off x="4711700" y="2190750"/>
            <a:ext cx="304892" cy="369332"/>
          </a:xfrm>
          <a:prstGeom prst="rect">
            <a:avLst/>
          </a:prstGeom>
          <a:noFill/>
        </p:spPr>
        <p:txBody>
          <a:bodyPr wrap="none" rtlCol="0">
            <a:spAutoFit/>
          </a:bodyPr>
          <a:lstStyle/>
          <a:p>
            <a:r>
              <a:rPr lang="en-US" altLang="zh-CN" dirty="0" smtClean="0">
                <a:ea typeface="黑体" panose="02010609060101010101" pitchFamily="2" charset="-122"/>
              </a:rPr>
              <a:t>X</a:t>
            </a:r>
            <a:endParaRPr lang="zh-CN" altLang="en-US" dirty="0">
              <a:ea typeface="黑体" panose="02010609060101010101" pitchFamily="2" charset="-122"/>
            </a:endParaRPr>
          </a:p>
        </p:txBody>
      </p:sp>
      <p:sp>
        <p:nvSpPr>
          <p:cNvPr id="27" name="TextBox 26"/>
          <p:cNvSpPr txBox="1"/>
          <p:nvPr/>
        </p:nvSpPr>
        <p:spPr>
          <a:xfrm>
            <a:off x="3416300" y="6076950"/>
            <a:ext cx="3071675" cy="369332"/>
          </a:xfrm>
          <a:prstGeom prst="rect">
            <a:avLst/>
          </a:prstGeom>
          <a:noFill/>
        </p:spPr>
        <p:txBody>
          <a:bodyPr wrap="none" rtlCol="0">
            <a:spAutoFit/>
          </a:bodyPr>
          <a:lstStyle/>
          <a:p>
            <a:r>
              <a:rPr lang="en-US" altLang="zh-CN" dirty="0" smtClean="0">
                <a:ea typeface="黑体" panose="02010609060101010101" pitchFamily="2" charset="-122"/>
              </a:rPr>
              <a:t>SR</a:t>
            </a:r>
            <a:r>
              <a:rPr lang="zh-CN" altLang="en-US" dirty="0" smtClean="0">
                <a:ea typeface="黑体" panose="02010609060101010101" pitchFamily="2" charset="-122"/>
              </a:rPr>
              <a:t>运行过程（窗口长度为</a:t>
            </a:r>
            <a:r>
              <a:rPr lang="en-US" altLang="zh-CN" dirty="0" smtClean="0">
                <a:ea typeface="黑体" panose="02010609060101010101" pitchFamily="2" charset="-122"/>
              </a:rPr>
              <a:t>4</a:t>
            </a:r>
            <a:r>
              <a:rPr lang="zh-CN" altLang="en-US" dirty="0" smtClean="0">
                <a:ea typeface="黑体" panose="02010609060101010101" pitchFamily="2" charset="-122"/>
              </a:rPr>
              <a:t>）</a:t>
            </a:r>
            <a:endParaRPr lang="zh-CN" altLang="en-US" dirty="0">
              <a:ea typeface="黑体" panose="02010609060101010101" pitchFamily="2" charset="-122"/>
            </a:endParaRPr>
          </a:p>
        </p:txBody>
      </p:sp>
      <p:sp>
        <p:nvSpPr>
          <p:cNvPr id="28" name="Line 8"/>
          <p:cNvSpPr>
            <a:spLocks noChangeShapeType="1"/>
          </p:cNvSpPr>
          <p:nvPr/>
        </p:nvSpPr>
        <p:spPr bwMode="auto">
          <a:xfrm>
            <a:off x="3797300" y="28003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32" name="Line 8"/>
          <p:cNvSpPr>
            <a:spLocks noChangeShapeType="1"/>
          </p:cNvSpPr>
          <p:nvPr/>
        </p:nvSpPr>
        <p:spPr bwMode="auto">
          <a:xfrm>
            <a:off x="3797300" y="40195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33" name="Line 8"/>
          <p:cNvSpPr>
            <a:spLocks noChangeShapeType="1"/>
          </p:cNvSpPr>
          <p:nvPr/>
        </p:nvSpPr>
        <p:spPr bwMode="auto">
          <a:xfrm>
            <a:off x="3797300" y="34861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0" name="Line 8"/>
          <p:cNvSpPr>
            <a:spLocks noChangeShapeType="1"/>
          </p:cNvSpPr>
          <p:nvPr/>
        </p:nvSpPr>
        <p:spPr bwMode="auto">
          <a:xfrm>
            <a:off x="3797300" y="4781550"/>
            <a:ext cx="1524000" cy="228600"/>
          </a:xfrm>
          <a:prstGeom prst="line">
            <a:avLst/>
          </a:prstGeom>
          <a:noFill/>
          <a:ln w="57150">
            <a:solidFill>
              <a:schemeClr va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6" name="Line 7"/>
          <p:cNvSpPr>
            <a:spLocks noChangeShapeType="1"/>
          </p:cNvSpPr>
          <p:nvPr/>
        </p:nvSpPr>
        <p:spPr bwMode="auto">
          <a:xfrm flipH="1">
            <a:off x="3797300" y="3714750"/>
            <a:ext cx="1503936" cy="18288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47" name="Line 7"/>
          <p:cNvSpPr>
            <a:spLocks noChangeShapeType="1"/>
          </p:cNvSpPr>
          <p:nvPr/>
        </p:nvSpPr>
        <p:spPr bwMode="auto">
          <a:xfrm flipH="1">
            <a:off x="4406900" y="4248150"/>
            <a:ext cx="894336" cy="9144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
        <p:nvSpPr>
          <p:cNvPr id="51" name="矩形 50"/>
          <p:cNvSpPr/>
          <p:nvPr/>
        </p:nvSpPr>
        <p:spPr>
          <a:xfrm>
            <a:off x="1435100" y="8953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2" name="Text Box 13"/>
          <p:cNvSpPr txBox="1">
            <a:spLocks noChangeArrowheads="1"/>
          </p:cNvSpPr>
          <p:nvPr/>
        </p:nvSpPr>
        <p:spPr bwMode="auto">
          <a:xfrm>
            <a:off x="1358900" y="1200150"/>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报文</a:t>
            </a:r>
            <a:r>
              <a:rPr lang="en-US" altLang="zh-CN" sz="1600" dirty="0" smtClean="0">
                <a:solidFill>
                  <a:schemeClr val="folHlink"/>
                </a:solidFill>
                <a:latin typeface="Arial" panose="020B0604020202020204" pitchFamily="34" charset="0"/>
                <a:ea typeface="黑体" panose="02010609060101010101" pitchFamily="2" charset="-122"/>
              </a:rPr>
              <a:t>1</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pPr algn="ctr"/>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53" name="矩形 52"/>
          <p:cNvSpPr/>
          <p:nvPr/>
        </p:nvSpPr>
        <p:spPr>
          <a:xfrm>
            <a:off x="1435100" y="15049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4" name="矩形 53"/>
          <p:cNvSpPr/>
          <p:nvPr/>
        </p:nvSpPr>
        <p:spPr>
          <a:xfrm>
            <a:off x="5702300" y="11239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5" name="Text Box 13"/>
          <p:cNvSpPr txBox="1">
            <a:spLocks noChangeArrowheads="1"/>
          </p:cNvSpPr>
          <p:nvPr/>
        </p:nvSpPr>
        <p:spPr bwMode="auto">
          <a:xfrm>
            <a:off x="1358900" y="1809750"/>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报文</a:t>
            </a:r>
            <a:r>
              <a:rPr lang="en-US" altLang="zh-CN" sz="1600" dirty="0" smtClean="0">
                <a:solidFill>
                  <a:schemeClr val="folHlink"/>
                </a:solidFill>
                <a:latin typeface="Arial" panose="020B0604020202020204" pitchFamily="34" charset="0"/>
                <a:ea typeface="黑体" panose="02010609060101010101" pitchFamily="2" charset="-122"/>
              </a:rPr>
              <a:t>2</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pPr algn="ctr"/>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56" name="矩形 55"/>
          <p:cNvSpPr/>
          <p:nvPr/>
        </p:nvSpPr>
        <p:spPr>
          <a:xfrm>
            <a:off x="1435100" y="21145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7" name="Text Box 13"/>
          <p:cNvSpPr txBox="1">
            <a:spLocks noChangeArrowheads="1"/>
          </p:cNvSpPr>
          <p:nvPr/>
        </p:nvSpPr>
        <p:spPr bwMode="auto">
          <a:xfrm>
            <a:off x="1358900" y="2343150"/>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报文</a:t>
            </a:r>
            <a:r>
              <a:rPr lang="en-US" altLang="zh-CN" sz="1600" dirty="0" smtClean="0">
                <a:solidFill>
                  <a:schemeClr val="folHlink"/>
                </a:solidFill>
                <a:latin typeface="Arial" panose="020B0604020202020204" pitchFamily="34" charset="0"/>
                <a:ea typeface="黑体" panose="02010609060101010101" pitchFamily="2" charset="-122"/>
              </a:rPr>
              <a:t>3</a:t>
            </a:r>
            <a:r>
              <a:rPr lang="zh-CN" altLang="en-US" sz="1600" dirty="0" smtClean="0">
                <a:solidFill>
                  <a:schemeClr val="folHlink"/>
                </a:solidFill>
                <a:latin typeface="Arial" panose="020B0604020202020204" pitchFamily="34" charset="0"/>
                <a:ea typeface="黑体" panose="02010609060101010101" pitchFamily="2" charset="-122"/>
              </a:rPr>
              <a:t>发送，窗口满</a:t>
            </a:r>
            <a:endParaRPr lang="en-US" altLang="zh-CN" sz="1600" dirty="0" smtClean="0">
              <a:solidFill>
                <a:schemeClr val="folHlink"/>
              </a:solidFill>
              <a:latin typeface="Arial" panose="020B0604020202020204" pitchFamily="34" charset="0"/>
              <a:ea typeface="黑体" panose="02010609060101010101" pitchFamily="2" charset="-122"/>
            </a:endParaRPr>
          </a:p>
          <a:p>
            <a:pPr algn="ctr"/>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58" name="矩形 57"/>
          <p:cNvSpPr/>
          <p:nvPr/>
        </p:nvSpPr>
        <p:spPr>
          <a:xfrm>
            <a:off x="1435100" y="26479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9" name="Text Box 14"/>
          <p:cNvSpPr txBox="1">
            <a:spLocks noChangeArrowheads="1"/>
          </p:cNvSpPr>
          <p:nvPr/>
        </p:nvSpPr>
        <p:spPr bwMode="auto">
          <a:xfrm>
            <a:off x="5409716" y="1442197"/>
            <a:ext cx="2883385" cy="748553"/>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1</a:t>
            </a:r>
            <a:r>
              <a:rPr lang="zh-CN" altLang="en-US" sz="1600" dirty="0" smtClean="0">
                <a:solidFill>
                  <a:schemeClr val="folHlink"/>
                </a:solidFill>
                <a:latin typeface="Arial" panose="020B0604020202020204" pitchFamily="34" charset="0"/>
                <a:ea typeface="黑体" panose="02010609060101010101" pitchFamily="2" charset="-122"/>
              </a:rPr>
              <a:t>，交付，</a:t>
            </a:r>
            <a:r>
              <a:rPr lang="en-US" altLang="zh-CN" sz="1600" dirty="0" smtClean="0">
                <a:solidFill>
                  <a:schemeClr val="folHlink"/>
                </a:solidFill>
                <a:latin typeface="Arial" panose="020B0604020202020204" pitchFamily="34" charset="0"/>
                <a:ea typeface="黑体" panose="02010609060101010101" pitchFamily="2" charset="-122"/>
              </a:rPr>
              <a:t>ACK1</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pPr algn="ctr"/>
            <a:endParaRPr lang="en-US" altLang="zh-CN" sz="1600" baseline="-25000" dirty="0" smtClean="0">
              <a:solidFill>
                <a:schemeClr val="folHlink"/>
              </a:solidFill>
              <a:latin typeface="Arial" panose="020B0604020202020204" pitchFamily="34" charset="0"/>
              <a:ea typeface="黑体" panose="02010609060101010101" pitchFamily="2" charset="-122"/>
            </a:endParaRPr>
          </a:p>
        </p:txBody>
      </p:sp>
      <p:sp>
        <p:nvSpPr>
          <p:cNvPr id="60" name="矩形 59"/>
          <p:cNvSpPr/>
          <p:nvPr/>
        </p:nvSpPr>
        <p:spPr>
          <a:xfrm>
            <a:off x="5930900" y="1746997"/>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1" name="Text Box 14"/>
          <p:cNvSpPr txBox="1">
            <a:spLocks noChangeArrowheads="1"/>
          </p:cNvSpPr>
          <p:nvPr/>
        </p:nvSpPr>
        <p:spPr bwMode="auto">
          <a:xfrm>
            <a:off x="5397500" y="2737597"/>
            <a:ext cx="2883385" cy="748553"/>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3</a:t>
            </a:r>
            <a:r>
              <a:rPr lang="zh-CN" altLang="en-US" sz="1600" dirty="0" smtClean="0">
                <a:solidFill>
                  <a:schemeClr val="folHlink"/>
                </a:solidFill>
                <a:latin typeface="Arial" panose="020B0604020202020204" pitchFamily="34" charset="0"/>
                <a:ea typeface="黑体" panose="02010609060101010101" pitchFamily="2" charset="-122"/>
              </a:rPr>
              <a:t>，缓存，</a:t>
            </a:r>
            <a:r>
              <a:rPr lang="en-US" altLang="zh-CN" sz="1600" dirty="0" smtClean="0">
                <a:solidFill>
                  <a:schemeClr val="folHlink"/>
                </a:solidFill>
                <a:latin typeface="Arial" panose="020B0604020202020204" pitchFamily="34" charset="0"/>
                <a:ea typeface="黑体" panose="02010609060101010101" pitchFamily="2" charset="-122"/>
              </a:rPr>
              <a:t>ACK3</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pPr algn="ctr"/>
            <a:endParaRPr lang="en-US" altLang="zh-CN" sz="1600" baseline="-25000" dirty="0" smtClean="0">
              <a:solidFill>
                <a:schemeClr val="folHlink"/>
              </a:solidFill>
              <a:latin typeface="Arial" panose="020B0604020202020204" pitchFamily="34" charset="0"/>
              <a:ea typeface="黑体" panose="02010609060101010101" pitchFamily="2" charset="-122"/>
            </a:endParaRPr>
          </a:p>
        </p:txBody>
      </p:sp>
      <p:sp>
        <p:nvSpPr>
          <p:cNvPr id="62" name="矩形 61"/>
          <p:cNvSpPr/>
          <p:nvPr/>
        </p:nvSpPr>
        <p:spPr>
          <a:xfrm>
            <a:off x="5918684" y="3042397"/>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3" name="Text Box 13"/>
          <p:cNvSpPr txBox="1">
            <a:spLocks noChangeArrowheads="1"/>
          </p:cNvSpPr>
          <p:nvPr/>
        </p:nvSpPr>
        <p:spPr bwMode="auto">
          <a:xfrm>
            <a:off x="1358900" y="3257550"/>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en-US" altLang="zh-CN" sz="1600" dirty="0" smtClean="0">
                <a:solidFill>
                  <a:schemeClr val="folHlink"/>
                </a:solidFill>
                <a:latin typeface="Arial" panose="020B0604020202020204" pitchFamily="34" charset="0"/>
                <a:ea typeface="黑体" panose="02010609060101010101" pitchFamily="2" charset="-122"/>
              </a:rPr>
              <a:t>ACK0</a:t>
            </a: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4</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64" name="矩形 63"/>
          <p:cNvSpPr/>
          <p:nvPr/>
        </p:nvSpPr>
        <p:spPr>
          <a:xfrm>
            <a:off x="1663700" y="35623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5" name="Text Box 13"/>
          <p:cNvSpPr txBox="1">
            <a:spLocks noChangeArrowheads="1"/>
          </p:cNvSpPr>
          <p:nvPr/>
        </p:nvSpPr>
        <p:spPr bwMode="auto">
          <a:xfrm>
            <a:off x="1358900" y="3892344"/>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en-US" altLang="zh-CN" sz="1600" dirty="0" smtClean="0">
                <a:solidFill>
                  <a:schemeClr val="folHlink"/>
                </a:solidFill>
                <a:latin typeface="Arial" panose="020B0604020202020204" pitchFamily="34" charset="0"/>
                <a:ea typeface="黑体" panose="02010609060101010101" pitchFamily="2" charset="-122"/>
              </a:rPr>
              <a:t>ACK1</a:t>
            </a: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5</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66" name="矩形 65"/>
          <p:cNvSpPr/>
          <p:nvPr/>
        </p:nvSpPr>
        <p:spPr>
          <a:xfrm>
            <a:off x="1892300" y="4197144"/>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7" name="Text Box 14"/>
          <p:cNvSpPr txBox="1">
            <a:spLocks noChangeArrowheads="1"/>
          </p:cNvSpPr>
          <p:nvPr/>
        </p:nvSpPr>
        <p:spPr bwMode="auto">
          <a:xfrm>
            <a:off x="5346775" y="3486150"/>
            <a:ext cx="2856865" cy="735965"/>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4</a:t>
            </a:r>
            <a:r>
              <a:rPr lang="zh-CN" altLang="en-US" sz="1600" dirty="0" smtClean="0">
                <a:solidFill>
                  <a:schemeClr val="folHlink"/>
                </a:solidFill>
                <a:latin typeface="Arial" panose="020B0604020202020204" pitchFamily="34" charset="0"/>
                <a:ea typeface="黑体" panose="02010609060101010101" pitchFamily="2" charset="-122"/>
              </a:rPr>
              <a:t>，缓存，</a:t>
            </a:r>
            <a:r>
              <a:rPr lang="en-US" altLang="zh-CN" sz="1600" dirty="0" smtClean="0">
                <a:solidFill>
                  <a:schemeClr val="folHlink"/>
                </a:solidFill>
                <a:latin typeface="Arial" panose="020B0604020202020204" pitchFamily="34" charset="0"/>
                <a:ea typeface="黑体" panose="02010609060101010101" pitchFamily="2" charset="-122"/>
              </a:rPr>
              <a:t>ACK4</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pPr algn="ctr"/>
            <a:endParaRPr lang="en-US" altLang="zh-CN" sz="1600" baseline="-25000" dirty="0" smtClean="0">
              <a:solidFill>
                <a:schemeClr val="folHlink"/>
              </a:solidFill>
              <a:latin typeface="Arial" panose="020B0604020202020204" pitchFamily="34" charset="0"/>
              <a:ea typeface="黑体" panose="02010609060101010101" pitchFamily="2" charset="-122"/>
            </a:endParaRPr>
          </a:p>
        </p:txBody>
      </p:sp>
      <p:sp>
        <p:nvSpPr>
          <p:cNvPr id="68" name="矩形 67"/>
          <p:cNvSpPr/>
          <p:nvPr/>
        </p:nvSpPr>
        <p:spPr>
          <a:xfrm>
            <a:off x="5854699" y="37909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9" name="Text Box 14"/>
          <p:cNvSpPr txBox="1">
            <a:spLocks noChangeArrowheads="1"/>
          </p:cNvSpPr>
          <p:nvPr/>
        </p:nvSpPr>
        <p:spPr bwMode="auto">
          <a:xfrm>
            <a:off x="5334560" y="4109197"/>
            <a:ext cx="2856865" cy="735965"/>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5</a:t>
            </a:r>
            <a:r>
              <a:rPr lang="zh-CN" altLang="en-US" sz="1600" dirty="0" smtClean="0">
                <a:solidFill>
                  <a:schemeClr val="folHlink"/>
                </a:solidFill>
                <a:latin typeface="Arial" panose="020B0604020202020204" pitchFamily="34" charset="0"/>
                <a:ea typeface="黑体" panose="02010609060101010101" pitchFamily="2" charset="-122"/>
              </a:rPr>
              <a:t>，缓存，</a:t>
            </a:r>
            <a:r>
              <a:rPr lang="en-US" altLang="zh-CN" sz="1600" dirty="0" smtClean="0">
                <a:solidFill>
                  <a:schemeClr val="folHlink"/>
                </a:solidFill>
                <a:latin typeface="Arial" panose="020B0604020202020204" pitchFamily="34" charset="0"/>
                <a:ea typeface="黑体" panose="02010609060101010101" pitchFamily="2" charset="-122"/>
              </a:rPr>
              <a:t>ACK5</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pPr algn="ctr"/>
            <a:endParaRPr lang="en-US" altLang="zh-CN" sz="1600" baseline="-25000" dirty="0" smtClean="0">
              <a:solidFill>
                <a:schemeClr val="folHlink"/>
              </a:solidFill>
              <a:latin typeface="Arial" panose="020B0604020202020204" pitchFamily="34" charset="0"/>
              <a:ea typeface="黑体" panose="02010609060101010101" pitchFamily="2" charset="-122"/>
            </a:endParaRPr>
          </a:p>
        </p:txBody>
      </p:sp>
      <p:sp>
        <p:nvSpPr>
          <p:cNvPr id="70" name="矩形 69"/>
          <p:cNvSpPr/>
          <p:nvPr/>
        </p:nvSpPr>
        <p:spPr>
          <a:xfrm>
            <a:off x="5842484" y="4413997"/>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1" name="Text Box 13"/>
          <p:cNvSpPr txBox="1">
            <a:spLocks noChangeArrowheads="1"/>
          </p:cNvSpPr>
          <p:nvPr/>
        </p:nvSpPr>
        <p:spPr bwMode="auto">
          <a:xfrm>
            <a:off x="1435100" y="4501944"/>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zh-CN" altLang="en-US" sz="1600" dirty="0" smtClean="0">
                <a:solidFill>
                  <a:schemeClr val="folHlink"/>
                </a:solidFill>
                <a:latin typeface="Arial" panose="020B0604020202020204" pitchFamily="34" charset="0"/>
                <a:ea typeface="黑体" panose="02010609060101010101" pitchFamily="2" charset="-122"/>
              </a:rPr>
              <a:t>报文</a:t>
            </a:r>
            <a:r>
              <a:rPr lang="en-US" altLang="zh-CN" sz="1600" dirty="0" smtClean="0">
                <a:solidFill>
                  <a:schemeClr val="folHlink"/>
                </a:solidFill>
                <a:latin typeface="Arial" panose="020B0604020202020204" pitchFamily="34" charset="0"/>
                <a:ea typeface="黑体" panose="02010609060101010101" pitchFamily="2" charset="-122"/>
              </a:rPr>
              <a:t>2</a:t>
            </a:r>
            <a:r>
              <a:rPr lang="zh-CN" altLang="en-US" sz="1600" dirty="0" smtClean="0">
                <a:solidFill>
                  <a:schemeClr val="folHlink"/>
                </a:solidFill>
                <a:latin typeface="Arial" panose="020B0604020202020204" pitchFamily="34" charset="0"/>
                <a:ea typeface="黑体" panose="02010609060101010101" pitchFamily="2" charset="-122"/>
              </a:rPr>
              <a:t>超时，重发</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72" name="矩形 71"/>
          <p:cNvSpPr/>
          <p:nvPr/>
        </p:nvSpPr>
        <p:spPr>
          <a:xfrm>
            <a:off x="1968500" y="4806744"/>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8" name="Text Box 14"/>
          <p:cNvSpPr txBox="1">
            <a:spLocks noChangeArrowheads="1"/>
          </p:cNvSpPr>
          <p:nvPr/>
        </p:nvSpPr>
        <p:spPr bwMode="auto">
          <a:xfrm>
            <a:off x="5245100" y="4718797"/>
            <a:ext cx="3954191" cy="748553"/>
          </a:xfrm>
          <a:prstGeom prst="rect">
            <a:avLst/>
          </a:prstGeom>
          <a:noFill/>
          <a:ln w="9525">
            <a:noFill/>
            <a:miter lim="800000"/>
          </a:ln>
        </p:spPr>
        <p:txBody>
          <a:bodyPr wrap="none" lIns="91074" tIns="45537" rIns="91074" bIns="45537">
            <a:spAutoFit/>
          </a:bodyPr>
          <a:lstStyle/>
          <a:p>
            <a:pPr algn="ctr"/>
            <a:r>
              <a:rPr lang="zh-CN" altLang="en-US" sz="1600" dirty="0" smtClean="0">
                <a:solidFill>
                  <a:schemeClr val="folHlink"/>
                </a:solidFill>
                <a:latin typeface="Arial" panose="020B0604020202020204" pitchFamily="34" charset="0"/>
                <a:ea typeface="黑体" panose="02010609060101010101" pitchFamily="2" charset="-122"/>
              </a:rPr>
              <a:t>收到报文</a:t>
            </a:r>
            <a:r>
              <a:rPr lang="en-US" altLang="zh-CN" sz="1600" dirty="0" smtClean="0">
                <a:solidFill>
                  <a:schemeClr val="folHlink"/>
                </a:solidFill>
                <a:latin typeface="Arial" panose="020B0604020202020204" pitchFamily="34" charset="0"/>
                <a:ea typeface="黑体" panose="02010609060101010101" pitchFamily="2" charset="-122"/>
              </a:rPr>
              <a:t>2</a:t>
            </a:r>
            <a:r>
              <a:rPr lang="zh-CN" altLang="en-US" sz="1600" dirty="0" smtClean="0">
                <a:solidFill>
                  <a:schemeClr val="folHlink"/>
                </a:solidFill>
                <a:latin typeface="Arial" panose="020B0604020202020204" pitchFamily="34" charset="0"/>
                <a:ea typeface="黑体" panose="02010609060101010101" pitchFamily="2" charset="-122"/>
              </a:rPr>
              <a:t>，</a:t>
            </a:r>
            <a:r>
              <a:rPr lang="en-US" altLang="zh-CN" sz="1600" dirty="0" smtClean="0">
                <a:solidFill>
                  <a:schemeClr val="folHlink"/>
                </a:solidFill>
                <a:latin typeface="Arial" panose="020B0604020202020204" pitchFamily="34" charset="0"/>
                <a:ea typeface="黑体" panose="02010609060101010101" pitchFamily="2" charset="-122"/>
              </a:rPr>
              <a:t>2</a:t>
            </a:r>
            <a:r>
              <a:rPr lang="zh-CN" altLang="en-US" sz="1600" dirty="0" smtClean="0">
                <a:solidFill>
                  <a:schemeClr val="folHlink"/>
                </a:solidFill>
                <a:latin typeface="Arial" panose="020B0604020202020204" pitchFamily="34" charset="0"/>
                <a:ea typeface="黑体" panose="02010609060101010101" pitchFamily="2" charset="-122"/>
              </a:rPr>
              <a:t>、</a:t>
            </a:r>
            <a:r>
              <a:rPr lang="en-US" altLang="zh-CN" sz="1600" dirty="0" smtClean="0">
                <a:solidFill>
                  <a:schemeClr val="folHlink"/>
                </a:solidFill>
                <a:latin typeface="Arial" panose="020B0604020202020204" pitchFamily="34" charset="0"/>
                <a:ea typeface="黑体" panose="02010609060101010101" pitchFamily="2" charset="-122"/>
              </a:rPr>
              <a:t>3</a:t>
            </a:r>
            <a:r>
              <a:rPr lang="zh-CN" altLang="en-US" sz="1600" dirty="0" smtClean="0">
                <a:solidFill>
                  <a:schemeClr val="folHlink"/>
                </a:solidFill>
                <a:latin typeface="Arial" panose="020B0604020202020204" pitchFamily="34" charset="0"/>
                <a:ea typeface="黑体" panose="02010609060101010101" pitchFamily="2" charset="-122"/>
              </a:rPr>
              <a:t>、</a:t>
            </a:r>
            <a:r>
              <a:rPr lang="en-US" altLang="zh-CN" sz="1600" dirty="0" smtClean="0">
                <a:solidFill>
                  <a:schemeClr val="folHlink"/>
                </a:solidFill>
                <a:latin typeface="Arial" panose="020B0604020202020204" pitchFamily="34" charset="0"/>
                <a:ea typeface="黑体" panose="02010609060101010101" pitchFamily="2" charset="-122"/>
              </a:rPr>
              <a:t>4</a:t>
            </a:r>
            <a:r>
              <a:rPr lang="zh-CN" altLang="en-US" sz="1600" dirty="0" smtClean="0">
                <a:solidFill>
                  <a:schemeClr val="folHlink"/>
                </a:solidFill>
                <a:latin typeface="Arial" panose="020B0604020202020204" pitchFamily="34" charset="0"/>
                <a:ea typeface="黑体" panose="02010609060101010101" pitchFamily="2" charset="-122"/>
              </a:rPr>
              <a:t>、</a:t>
            </a:r>
            <a:r>
              <a:rPr lang="en-US" altLang="zh-CN" sz="1600" dirty="0" smtClean="0">
                <a:solidFill>
                  <a:schemeClr val="folHlink"/>
                </a:solidFill>
                <a:latin typeface="Arial" panose="020B0604020202020204" pitchFamily="34" charset="0"/>
                <a:ea typeface="黑体" panose="02010609060101010101" pitchFamily="2" charset="-122"/>
              </a:rPr>
              <a:t>5</a:t>
            </a:r>
            <a:r>
              <a:rPr lang="zh-CN" altLang="en-US" sz="1600" dirty="0" smtClean="0">
                <a:solidFill>
                  <a:schemeClr val="folHlink"/>
                </a:solidFill>
                <a:latin typeface="Arial" panose="020B0604020202020204" pitchFamily="34" charset="0"/>
                <a:ea typeface="黑体" panose="02010609060101010101" pitchFamily="2" charset="-122"/>
              </a:rPr>
              <a:t>交付，</a:t>
            </a:r>
            <a:r>
              <a:rPr lang="en-US" altLang="zh-CN" sz="1600" dirty="0" smtClean="0">
                <a:solidFill>
                  <a:schemeClr val="folHlink"/>
                </a:solidFill>
                <a:latin typeface="Arial" panose="020B0604020202020204" pitchFamily="34" charset="0"/>
                <a:ea typeface="黑体" panose="02010609060101010101" pitchFamily="2" charset="-122"/>
              </a:rPr>
              <a:t>ACK2</a:t>
            </a:r>
            <a:r>
              <a:rPr lang="zh-CN" altLang="en-US" sz="1600" dirty="0" smtClean="0">
                <a:solidFill>
                  <a:schemeClr val="folHlink"/>
                </a:solidFill>
                <a:latin typeface="Arial" panose="020B0604020202020204" pitchFamily="34" charset="0"/>
                <a:ea typeface="黑体" panose="02010609060101010101" pitchFamily="2" charset="-122"/>
              </a:rPr>
              <a:t>发送</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smtClean="0">
              <a:solidFill>
                <a:schemeClr val="folHlink"/>
              </a:solidFill>
              <a:latin typeface="Arial" panose="020B0604020202020204" pitchFamily="34" charset="0"/>
              <a:ea typeface="黑体" panose="02010609060101010101" pitchFamily="2" charset="-122"/>
            </a:endParaRPr>
          </a:p>
          <a:p>
            <a:pPr algn="ctr"/>
            <a:endParaRPr lang="en-US" altLang="zh-CN" sz="1600" baseline="-25000" dirty="0" smtClean="0">
              <a:solidFill>
                <a:schemeClr val="folHlink"/>
              </a:solidFill>
              <a:latin typeface="Arial" panose="020B0604020202020204" pitchFamily="34" charset="0"/>
              <a:ea typeface="黑体" panose="02010609060101010101" pitchFamily="2" charset="-122"/>
            </a:endParaRPr>
          </a:p>
        </p:txBody>
      </p:sp>
      <p:sp>
        <p:nvSpPr>
          <p:cNvPr id="79" name="矩形 78"/>
          <p:cNvSpPr/>
          <p:nvPr/>
        </p:nvSpPr>
        <p:spPr>
          <a:xfrm>
            <a:off x="6692900" y="50101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0" name="Text Box 13"/>
          <p:cNvSpPr txBox="1">
            <a:spLocks noChangeArrowheads="1"/>
          </p:cNvSpPr>
          <p:nvPr/>
        </p:nvSpPr>
        <p:spPr bwMode="auto">
          <a:xfrm>
            <a:off x="1435100" y="5010150"/>
            <a:ext cx="2360805" cy="584406"/>
          </a:xfrm>
          <a:prstGeom prst="rect">
            <a:avLst/>
          </a:prstGeom>
          <a:noFill/>
          <a:ln w="9525">
            <a:noFill/>
            <a:miter lim="800000"/>
          </a:ln>
          <a:effectLst>
            <a:innerShdw blurRad="1206500" dist="50800" dir="13500000">
              <a:schemeClr val="tx1">
                <a:alpha val="0"/>
              </a:schemeClr>
            </a:innerShdw>
          </a:effectLst>
        </p:spPr>
        <p:txBody>
          <a:bodyPr wrap="none" lIns="91074" tIns="45537" rIns="91074" bIns="45537">
            <a:spAutoFit/>
          </a:bodyPr>
          <a:lstStyle/>
          <a:p>
            <a:r>
              <a:rPr lang="en-US" altLang="zh-CN" sz="1600" dirty="0" smtClean="0">
                <a:solidFill>
                  <a:schemeClr val="folHlink"/>
                </a:solidFill>
                <a:latin typeface="Arial" panose="020B0604020202020204" pitchFamily="34" charset="0"/>
                <a:ea typeface="黑体" panose="02010609060101010101" pitchFamily="2" charset="-122"/>
              </a:rPr>
              <a:t>ACK3</a:t>
            </a:r>
            <a:r>
              <a:rPr lang="zh-CN" altLang="en-US" sz="1600" dirty="0" smtClean="0">
                <a:solidFill>
                  <a:schemeClr val="folHlink"/>
                </a:solidFill>
                <a:latin typeface="Arial" panose="020B0604020202020204" pitchFamily="34" charset="0"/>
                <a:ea typeface="黑体" panose="02010609060101010101" pitchFamily="2" charset="-122"/>
              </a:rPr>
              <a:t>收到，无报文可发</a:t>
            </a:r>
            <a:endParaRPr lang="en-US" altLang="zh-CN" sz="1600" dirty="0" smtClean="0">
              <a:solidFill>
                <a:schemeClr val="folHlink"/>
              </a:solidFill>
              <a:latin typeface="Arial" panose="020B0604020202020204" pitchFamily="34" charset="0"/>
              <a:ea typeface="黑体" panose="02010609060101010101" pitchFamily="2" charset="-122"/>
            </a:endParaRPr>
          </a:p>
          <a:p>
            <a:r>
              <a:rPr lang="en-US" altLang="zh-CN" sz="1600" dirty="0" smtClean="0">
                <a:solidFill>
                  <a:schemeClr val="folHlink"/>
                </a:solidFill>
                <a:effectLst>
                  <a:outerShdw blurRad="50800" dist="50800" dir="5400000" algn="ctr" rotWithShape="0">
                    <a:srgbClr val="FFFF00"/>
                  </a:outerShdw>
                </a:effectLst>
                <a:latin typeface="Arial" panose="020B0604020202020204" pitchFamily="34" charset="0"/>
                <a:ea typeface="黑体" panose="02010609060101010101" pitchFamily="2" charset="-122"/>
              </a:rPr>
              <a:t>0  1  2  3  </a:t>
            </a:r>
            <a:r>
              <a:rPr lang="en-US" altLang="zh-CN" sz="1600" dirty="0" smtClean="0">
                <a:solidFill>
                  <a:schemeClr val="folHlink"/>
                </a:solidFill>
                <a:latin typeface="Arial" panose="020B0604020202020204" pitchFamily="34" charset="0"/>
                <a:ea typeface="黑体" panose="02010609060101010101" pitchFamily="2" charset="-122"/>
              </a:rPr>
              <a:t>4  5  6  7  8  9</a:t>
            </a:r>
            <a:endParaRPr lang="en-US" altLang="zh-CN" sz="1600" baseline="-25000" dirty="0">
              <a:solidFill>
                <a:schemeClr val="folHlink"/>
              </a:solidFill>
              <a:latin typeface="Arial" panose="020B0604020202020204" pitchFamily="34" charset="0"/>
              <a:ea typeface="黑体" panose="02010609060101010101" pitchFamily="2" charset="-122"/>
            </a:endParaRPr>
          </a:p>
        </p:txBody>
      </p:sp>
      <p:sp>
        <p:nvSpPr>
          <p:cNvPr id="81" name="矩形 80"/>
          <p:cNvSpPr/>
          <p:nvPr/>
        </p:nvSpPr>
        <p:spPr>
          <a:xfrm>
            <a:off x="1968500" y="5314950"/>
            <a:ext cx="83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2" name="Line 7"/>
          <p:cNvSpPr>
            <a:spLocks noChangeShapeType="1"/>
          </p:cNvSpPr>
          <p:nvPr/>
        </p:nvSpPr>
        <p:spPr bwMode="auto">
          <a:xfrm flipH="1">
            <a:off x="4406900" y="5010150"/>
            <a:ext cx="894336" cy="609600"/>
          </a:xfrm>
          <a:prstGeom prst="line">
            <a:avLst/>
          </a:prstGeom>
          <a:noFill/>
          <a:ln w="28575">
            <a:solidFill>
              <a:schemeClr val="folHlink"/>
            </a:solidFill>
            <a:round/>
            <a:headEnd type="none" w="sm" len="sm"/>
            <a:tailEnd type="triangle" w="med" len="lg"/>
          </a:ln>
        </p:spPr>
        <p:txBody>
          <a:bodyPr lIns="91074" tIns="45537" rIns="91074" bIns="45537"/>
          <a:lstStyle/>
          <a:p>
            <a:pPr algn="ctr"/>
            <a:endParaRPr lang="zh-CN" altLang="en-US"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755715" name="Rectangle 3"/>
          <p:cNvSpPr>
            <a:spLocks noGrp="1" noChangeArrowheads="1"/>
          </p:cNvSpPr>
          <p:nvPr>
            <p:ph type="body" idx="1"/>
          </p:nvPr>
        </p:nvSpPr>
        <p:spPr>
          <a:xfrm>
            <a:off x="1040091" y="1895996"/>
            <a:ext cx="7750810" cy="4091940"/>
          </a:xfrm>
        </p:spPr>
        <p:txBody>
          <a:bodyPr>
            <a:normAutofit lnSpcReduction="10000"/>
          </a:bodyPr>
          <a:lstStyle/>
          <a:p>
            <a:pPr eaLnBrk="1" hangingPunct="1"/>
            <a:r>
              <a:rPr lang="en-US" altLang="zh-CN" dirty="0" smtClean="0">
                <a:ea typeface="黑体" panose="02010609060101010101" pitchFamily="2" charset="-122"/>
              </a:rPr>
              <a:t>TCP </a:t>
            </a:r>
            <a:r>
              <a:rPr lang="zh-CN" altLang="en-US" dirty="0" smtClean="0">
                <a:ea typeface="黑体" panose="02010609060101010101" pitchFamily="2" charset="-122"/>
              </a:rPr>
              <a:t>每发送一个报文段，就对这个报文段设置一次计时器。只要计时器设置的重传时间到但还没有收到确认，就要重传这一报文段。</a:t>
            </a:r>
            <a:endParaRPr lang="en-US" altLang="zh-CN" dirty="0" smtClean="0">
              <a:ea typeface="黑体" panose="02010609060101010101" pitchFamily="2" charset="-122"/>
            </a:endParaRPr>
          </a:p>
          <a:p>
            <a:pPr eaLnBrk="1" hangingPunct="1"/>
            <a:r>
              <a:rPr lang="zh-CN" altLang="en-US" dirty="0" smtClean="0">
                <a:ea typeface="黑体" panose="02010609060101010101" pitchFamily="2" charset="-122"/>
              </a:rPr>
              <a:t>如何设置重传计时器的时间？</a:t>
            </a:r>
            <a:endParaRPr lang="en-US" altLang="zh-CN" dirty="0" smtClean="0">
              <a:ea typeface="黑体" panose="02010609060101010101" pitchFamily="2" charset="-122"/>
            </a:endParaRPr>
          </a:p>
          <a:p>
            <a:pPr lvl="1">
              <a:buFont typeface="Arial" panose="020B0604020202020204" pitchFamily="34" charset="0"/>
              <a:buChar char="•"/>
            </a:pPr>
            <a:r>
              <a:rPr lang="zh-CN" altLang="en-US" dirty="0" smtClean="0">
                <a:ea typeface="黑体" panose="02010609060101010101" pitchFamily="2" charset="-122"/>
              </a:rPr>
              <a:t>过小的值导致频繁的超时和不必要的重传</a:t>
            </a:r>
            <a:endParaRPr lang="en-US" altLang="zh-CN" dirty="0" smtClean="0">
              <a:ea typeface="黑体" panose="02010609060101010101" pitchFamily="2" charset="-122"/>
            </a:endParaRPr>
          </a:p>
          <a:p>
            <a:pPr lvl="1">
              <a:buFont typeface="Arial" panose="020B0604020202020204" pitchFamily="34" charset="0"/>
              <a:buChar char="•"/>
            </a:pPr>
            <a:r>
              <a:rPr lang="zh-CN" altLang="en-US" dirty="0" smtClean="0">
                <a:ea typeface="黑体" panose="02010609060101010101" pitchFamily="2" charset="-122"/>
              </a:rPr>
              <a:t>过大的值导致延迟（如果报文段丢失）</a:t>
            </a:r>
            <a:endParaRPr lang="en-US" altLang="zh-CN" dirty="0" smtClean="0">
              <a:ea typeface="黑体" panose="02010609060101010101" pitchFamily="2" charset="-122"/>
            </a:endParaRPr>
          </a:p>
          <a:p>
            <a:pPr lvl="1">
              <a:buFont typeface="Arial" panose="020B0604020202020204" pitchFamily="34" charset="0"/>
              <a:buChar char="•"/>
            </a:pPr>
            <a:r>
              <a:rPr lang="zh-CN" altLang="en-US" dirty="0" smtClean="0">
                <a:ea typeface="黑体" panose="02010609060101010101" pitchFamily="2" charset="-122"/>
              </a:rPr>
              <a:t>利用</a:t>
            </a:r>
            <a:r>
              <a:rPr lang="en-US" altLang="zh-CN" dirty="0" smtClean="0">
                <a:ea typeface="黑体" panose="02010609060101010101" pitchFamily="2" charset="-122"/>
              </a:rPr>
              <a:t>RTT(Round-Trip Time)</a:t>
            </a:r>
          </a:p>
          <a:p>
            <a:pPr eaLnBrk="1" hangingPunct="1"/>
            <a:endParaRPr lang="zh-CN" altLang="en-US" dirty="0" smtClean="0">
              <a:ea typeface="黑体" panose="02010609060101010101" pitchFamily="2" charset="-122"/>
            </a:endParaRPr>
          </a:p>
        </p:txBody>
      </p:sp>
      <p:sp>
        <p:nvSpPr>
          <p:cNvPr id="7" name="灯片编号占位符 6"/>
          <p:cNvSpPr>
            <a:spLocks noGrp="1"/>
          </p:cNvSpPr>
          <p:nvPr>
            <p:ph type="sldNum" sz="quarter" idx="12"/>
          </p:nvPr>
        </p:nvSpPr>
        <p:spPr/>
        <p:txBody>
          <a:bodyPr/>
          <a:lstStyle/>
          <a:p>
            <a:fld id="{B6F15528-21DE-4FAA-801E-634DDDAF4B2B}" type="slidenum">
              <a:rPr lang="en-US" smtClean="0"/>
              <a:t>52</a:t>
            </a:fld>
            <a:endParaRPr lang="en-US"/>
          </a:p>
        </p:txBody>
      </p:sp>
      <p:sp>
        <p:nvSpPr>
          <p:cNvPr id="8" name="Rectangle 2"/>
          <p:cNvSpPr>
            <a:spLocks noGrp="1" noChangeArrowheads="1"/>
          </p:cNvSpPr>
          <p:nvPr>
            <p:ph type="title"/>
          </p:nvPr>
        </p:nvSpPr>
        <p:spPr>
          <a:xfrm>
            <a:off x="520700" y="438150"/>
            <a:ext cx="8229600" cy="1143000"/>
          </a:xfrm>
        </p:spPr>
        <p:txBody>
          <a:bodyPr/>
          <a:lstStyle/>
          <a:p>
            <a:pPr algn="ctr" eaLnBrk="1" hangingPunct="1"/>
            <a:r>
              <a:rPr lang="en-US" altLang="zh-CN" sz="4000" dirty="0" smtClean="0">
                <a:ea typeface="黑体" panose="02010609060101010101" pitchFamily="2" charset="-122"/>
              </a:rPr>
              <a:t>TCP </a:t>
            </a:r>
            <a:r>
              <a:rPr lang="zh-CN" altLang="en-US" sz="4000" dirty="0" smtClean="0">
                <a:ea typeface="黑体" panose="02010609060101010101" pitchFamily="2" charset="-122"/>
              </a:rPr>
              <a:t>可靠传输的实现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747524" name="Rectangle 4"/>
          <p:cNvSpPr>
            <a:spLocks noChangeArrowheads="1"/>
          </p:cNvSpPr>
          <p:nvPr/>
        </p:nvSpPr>
        <p:spPr bwMode="auto">
          <a:xfrm>
            <a:off x="1112913" y="3768312"/>
            <a:ext cx="7529177" cy="96299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80900" name="Rectangle 2"/>
          <p:cNvSpPr>
            <a:spLocks noGrp="1" noChangeArrowheads="1"/>
          </p:cNvSpPr>
          <p:nvPr>
            <p:ph type="title"/>
          </p:nvPr>
        </p:nvSpPr>
        <p:spPr/>
        <p:txBody>
          <a:bodyPr/>
          <a:lstStyle/>
          <a:p>
            <a:pPr algn="ctr" eaLnBrk="1" hangingPunct="1"/>
            <a:r>
              <a:rPr lang="zh-CN" altLang="en-US" dirty="0" smtClean="0">
                <a:ea typeface="黑体" panose="02010609060101010101" pitchFamily="2" charset="-122"/>
              </a:rPr>
              <a:t>加权平均往返时间</a:t>
            </a:r>
          </a:p>
        </p:txBody>
      </p:sp>
      <p:sp>
        <p:nvSpPr>
          <p:cNvPr id="80901" name="Rectangle 3"/>
          <p:cNvSpPr>
            <a:spLocks noGrp="1" noChangeArrowheads="1"/>
          </p:cNvSpPr>
          <p:nvPr>
            <p:ph type="body" idx="1"/>
          </p:nvPr>
        </p:nvSpPr>
        <p:spPr>
          <a:xfrm>
            <a:off x="1040091" y="1763387"/>
            <a:ext cx="7750810" cy="5056513"/>
          </a:xfrm>
        </p:spPr>
        <p:txBody>
          <a:bodyPr/>
          <a:lstStyle/>
          <a:p>
            <a:pPr eaLnBrk="1" hangingPunct="1"/>
            <a:r>
              <a:rPr lang="en-US" altLang="zh-CN" sz="2400" dirty="0" smtClean="0">
                <a:ea typeface="黑体" panose="02010609060101010101" pitchFamily="2" charset="-122"/>
              </a:rPr>
              <a:t>TCP </a:t>
            </a:r>
            <a:r>
              <a:rPr lang="zh-CN" altLang="en-US" sz="2400" dirty="0" smtClean="0">
                <a:ea typeface="黑体" panose="02010609060101010101" pitchFamily="2" charset="-122"/>
              </a:rPr>
              <a:t>保留了 </a:t>
            </a:r>
            <a:r>
              <a:rPr lang="en-US" altLang="zh-CN" sz="2400" dirty="0" smtClean="0">
                <a:ea typeface="黑体" panose="02010609060101010101" pitchFamily="2" charset="-122"/>
              </a:rPr>
              <a:t>RTT </a:t>
            </a:r>
            <a:r>
              <a:rPr lang="zh-CN" altLang="en-US" sz="2400" dirty="0" smtClean="0">
                <a:ea typeface="黑体" panose="02010609060101010101" pitchFamily="2" charset="-122"/>
              </a:rPr>
              <a:t>的一个</a:t>
            </a:r>
            <a:r>
              <a:rPr lang="zh-CN" altLang="en-US" sz="2400" dirty="0" smtClean="0">
                <a:solidFill>
                  <a:schemeClr val="hlink"/>
                </a:solidFill>
                <a:ea typeface="黑体" panose="02010609060101010101" pitchFamily="2" charset="-122"/>
              </a:rPr>
              <a:t>加权平均往返时间</a:t>
            </a:r>
            <a:r>
              <a:rPr lang="zh-CN" altLang="en-US" sz="2400" dirty="0" smtClean="0">
                <a:ea typeface="黑体" panose="02010609060101010101" pitchFamily="2" charset="-122"/>
              </a:rPr>
              <a:t>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S</a:t>
            </a:r>
            <a:r>
              <a:rPr lang="zh-CN" altLang="en-US" sz="2400" dirty="0" smtClean="0">
                <a:ea typeface="黑体" panose="02010609060101010101" pitchFamily="2" charset="-122"/>
              </a:rPr>
              <a:t>（这又称为</a:t>
            </a:r>
            <a:r>
              <a:rPr lang="zh-CN" altLang="en-US" sz="2400" dirty="0" smtClean="0">
                <a:solidFill>
                  <a:schemeClr val="hlink"/>
                </a:solidFill>
                <a:ea typeface="黑体" panose="02010609060101010101" pitchFamily="2" charset="-122"/>
              </a:rPr>
              <a:t>平滑的往返时间</a:t>
            </a:r>
            <a:r>
              <a:rPr lang="zh-CN" altLang="en-US" sz="2400" dirty="0" smtClean="0">
                <a:ea typeface="黑体" panose="02010609060101010101" pitchFamily="2" charset="-122"/>
              </a:rPr>
              <a:t>）。</a:t>
            </a:r>
          </a:p>
          <a:p>
            <a:pPr eaLnBrk="1" hangingPunct="1"/>
            <a:r>
              <a:rPr lang="zh-CN" altLang="en-US" sz="2400" dirty="0" smtClean="0">
                <a:ea typeface="黑体" panose="02010609060101010101" pitchFamily="2" charset="-122"/>
              </a:rPr>
              <a:t>第一次测量到 </a:t>
            </a:r>
            <a:r>
              <a:rPr lang="en-US" altLang="zh-CN" sz="2400" dirty="0" smtClean="0">
                <a:ea typeface="黑体" panose="02010609060101010101" pitchFamily="2" charset="-122"/>
              </a:rPr>
              <a:t>RTT </a:t>
            </a:r>
            <a:r>
              <a:rPr lang="zh-CN" altLang="en-US" sz="2400" dirty="0" smtClean="0">
                <a:ea typeface="黑体" panose="02010609060101010101" pitchFamily="2" charset="-122"/>
              </a:rPr>
              <a:t>样本时，</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S </a:t>
            </a:r>
            <a:r>
              <a:rPr lang="zh-CN" altLang="en-US" sz="2400" dirty="0" smtClean="0">
                <a:ea typeface="黑体" panose="02010609060101010101" pitchFamily="2" charset="-122"/>
              </a:rPr>
              <a:t>值就取为所测量到的 </a:t>
            </a:r>
            <a:r>
              <a:rPr lang="en-US" altLang="zh-CN" sz="2400" dirty="0" smtClean="0">
                <a:ea typeface="黑体" panose="02010609060101010101" pitchFamily="2" charset="-122"/>
              </a:rPr>
              <a:t>RTT </a:t>
            </a:r>
            <a:r>
              <a:rPr lang="zh-CN" altLang="en-US" sz="2400" dirty="0" smtClean="0">
                <a:ea typeface="黑体" panose="02010609060101010101" pitchFamily="2" charset="-122"/>
              </a:rPr>
              <a:t>样本值。以后每测量到一个新的 </a:t>
            </a:r>
            <a:r>
              <a:rPr lang="en-US" altLang="zh-CN" sz="2400" dirty="0" smtClean="0">
                <a:ea typeface="黑体" panose="02010609060101010101" pitchFamily="2" charset="-122"/>
              </a:rPr>
              <a:t>RTT </a:t>
            </a:r>
            <a:r>
              <a:rPr lang="zh-CN" altLang="en-US" sz="2400" dirty="0" smtClean="0">
                <a:ea typeface="黑体" panose="02010609060101010101" pitchFamily="2" charset="-122"/>
              </a:rPr>
              <a:t>样本，就按下式重新计算一次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S</a:t>
            </a:r>
            <a:r>
              <a:rPr lang="zh-CN" altLang="en-US" sz="2400" dirty="0" smtClean="0">
                <a:ea typeface="黑体" panose="02010609060101010101" pitchFamily="2" charset="-122"/>
              </a:rPr>
              <a:t>：</a:t>
            </a:r>
          </a:p>
          <a:p>
            <a:pPr eaLnBrk="1" hangingPunct="1">
              <a:spcBef>
                <a:spcPct val="30000"/>
              </a:spcBef>
              <a:buFont typeface="Wingdings" panose="05000000000000000000" pitchFamily="2" charset="2"/>
              <a:buNone/>
            </a:pPr>
            <a:r>
              <a:rPr lang="zh-CN" altLang="en-US" sz="2800" dirty="0" smtClean="0">
                <a:ea typeface="黑体" panose="02010609060101010101" pitchFamily="2" charset="-122"/>
              </a:rPr>
              <a:t> </a:t>
            </a:r>
            <a:r>
              <a:rPr lang="zh-CN" altLang="en-US" sz="2400" dirty="0" smtClean="0">
                <a:ea typeface="黑体" panose="02010609060101010101" pitchFamily="2" charset="-122"/>
              </a:rPr>
              <a:t>新的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S</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(1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zh-CN" altLang="en-US" sz="2400" dirty="0" smtClean="0">
                <a:ea typeface="黑体" panose="02010609060101010101" pitchFamily="2" charset="-122"/>
              </a:rPr>
              <a:t>旧的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S</a:t>
            </a:r>
            <a:r>
              <a:rPr lang="en-US" altLang="zh-CN" sz="2400" dirty="0" smtClean="0">
                <a:ea typeface="黑体" panose="02010609060101010101" pitchFamily="2" charset="-122"/>
              </a:rPr>
              <a:t>) </a:t>
            </a:r>
          </a:p>
          <a:p>
            <a:pPr eaLnBrk="1" hangingPunct="1">
              <a:spcAft>
                <a:spcPct val="10000"/>
              </a:spcAft>
              <a:buFont typeface="Wingdings" panose="05000000000000000000" pitchFamily="2" charset="2"/>
              <a:buNone/>
            </a:pP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zh-CN" altLang="en-US" sz="2400" dirty="0" smtClean="0">
                <a:ea typeface="黑体" panose="02010609060101010101" pitchFamily="2" charset="-122"/>
              </a:rPr>
              <a:t>新的 </a:t>
            </a:r>
            <a:r>
              <a:rPr lang="en-US" altLang="zh-CN" sz="2400" dirty="0" smtClean="0">
                <a:ea typeface="黑体" panose="02010609060101010101" pitchFamily="2" charset="-122"/>
              </a:rPr>
              <a:t>RTT </a:t>
            </a:r>
            <a:r>
              <a:rPr lang="zh-CN" altLang="en-US" sz="2400" dirty="0" smtClean="0">
                <a:ea typeface="黑体" panose="02010609060101010101" pitchFamily="2" charset="-122"/>
              </a:rPr>
              <a:t>样本</a:t>
            </a:r>
            <a:r>
              <a:rPr lang="en-US" altLang="zh-CN" sz="2400" dirty="0" smtClean="0">
                <a:ea typeface="黑体" panose="02010609060101010101" pitchFamily="2" charset="-122"/>
              </a:rPr>
              <a:t>)</a:t>
            </a:r>
          </a:p>
          <a:p>
            <a:pPr eaLnBrk="1" hangingPunct="1"/>
            <a:r>
              <a:rPr lang="zh-CN" altLang="en-US" sz="2400" dirty="0" smtClean="0">
                <a:ea typeface="黑体" panose="02010609060101010101" pitchFamily="2" charset="-122"/>
              </a:rPr>
              <a:t>式中，</a:t>
            </a:r>
            <a:r>
              <a:rPr lang="en-US" altLang="zh-CN" sz="2400" dirty="0" smtClean="0">
                <a:ea typeface="黑体" panose="02010609060101010101" pitchFamily="2" charset="-122"/>
              </a:rPr>
              <a:t>0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1</a:t>
            </a:r>
            <a:r>
              <a:rPr lang="zh-CN" altLang="en-US" sz="2400" dirty="0" smtClean="0">
                <a:ea typeface="黑体" panose="02010609060101010101" pitchFamily="2" charset="-122"/>
              </a:rPr>
              <a:t>。若 </a:t>
            </a:r>
            <a:r>
              <a:rPr lang="zh-CN" altLang="en-US" sz="2400" dirty="0" smtClean="0">
                <a:ea typeface="黑体" panose="02010609060101010101" pitchFamily="2" charset="-122"/>
                <a:sym typeface="Symbol" panose="05050102010706020507" pitchFamily="18" charset="2"/>
              </a:rPr>
              <a:t> </a:t>
            </a:r>
            <a:r>
              <a:rPr lang="zh-CN" altLang="en-US" sz="2400" dirty="0" smtClean="0">
                <a:ea typeface="黑体" panose="02010609060101010101" pitchFamily="2" charset="-122"/>
              </a:rPr>
              <a:t>很接近于零，表示 </a:t>
            </a:r>
            <a:r>
              <a:rPr lang="en-US" altLang="zh-CN" sz="2400" dirty="0" smtClean="0">
                <a:ea typeface="黑体" panose="02010609060101010101" pitchFamily="2" charset="-122"/>
              </a:rPr>
              <a:t>RTT </a:t>
            </a:r>
            <a:r>
              <a:rPr lang="zh-CN" altLang="en-US" sz="2400" dirty="0" smtClean="0">
                <a:ea typeface="黑体" panose="02010609060101010101" pitchFamily="2" charset="-122"/>
              </a:rPr>
              <a:t>值更新较慢。若选择 </a:t>
            </a:r>
            <a:r>
              <a:rPr lang="zh-CN" altLang="en-US" sz="2400" dirty="0" smtClean="0">
                <a:ea typeface="黑体" panose="02010609060101010101" pitchFamily="2" charset="-122"/>
                <a:sym typeface="Symbol" panose="05050102010706020507" pitchFamily="18" charset="2"/>
              </a:rPr>
              <a:t> </a:t>
            </a:r>
            <a:r>
              <a:rPr lang="zh-CN" altLang="en-US" sz="2400" dirty="0" smtClean="0">
                <a:ea typeface="黑体" panose="02010609060101010101" pitchFamily="2" charset="-122"/>
              </a:rPr>
              <a:t>接近于 </a:t>
            </a:r>
            <a:r>
              <a:rPr lang="en-US" altLang="zh-CN" sz="2400" dirty="0" smtClean="0">
                <a:ea typeface="黑体" panose="02010609060101010101" pitchFamily="2" charset="-122"/>
              </a:rPr>
              <a:t>1</a:t>
            </a:r>
            <a:r>
              <a:rPr lang="zh-CN" altLang="en-US" sz="2400" dirty="0" smtClean="0">
                <a:ea typeface="黑体" panose="02010609060101010101" pitchFamily="2" charset="-122"/>
              </a:rPr>
              <a:t>，则表示 </a:t>
            </a:r>
            <a:r>
              <a:rPr lang="en-US" altLang="zh-CN" sz="2400" dirty="0" smtClean="0">
                <a:ea typeface="黑体" panose="02010609060101010101" pitchFamily="2" charset="-122"/>
              </a:rPr>
              <a:t>RTT </a:t>
            </a:r>
            <a:r>
              <a:rPr lang="zh-CN" altLang="en-US" sz="2400" dirty="0" smtClean="0">
                <a:ea typeface="黑体" panose="02010609060101010101" pitchFamily="2" charset="-122"/>
              </a:rPr>
              <a:t>值更新较快。</a:t>
            </a:r>
          </a:p>
          <a:p>
            <a:pPr eaLnBrk="1" hangingPunct="1"/>
            <a:r>
              <a:rPr lang="en-US" altLang="zh-CN" sz="2400" dirty="0" smtClean="0">
                <a:ea typeface="黑体" panose="02010609060101010101" pitchFamily="2" charset="-122"/>
              </a:rPr>
              <a:t>RFC 2988 </a:t>
            </a:r>
            <a:r>
              <a:rPr lang="zh-CN" altLang="en-US" sz="2400" dirty="0" smtClean="0">
                <a:ea typeface="黑体" panose="02010609060101010101" pitchFamily="2" charset="-122"/>
              </a:rPr>
              <a:t>推荐的 </a:t>
            </a:r>
            <a:r>
              <a:rPr lang="zh-CN" altLang="en-US" sz="2400" dirty="0" smtClean="0">
                <a:ea typeface="黑体" panose="02010609060101010101" pitchFamily="2" charset="-122"/>
                <a:sym typeface="Symbol" panose="05050102010706020507" pitchFamily="18" charset="2"/>
              </a:rPr>
              <a:t> </a:t>
            </a:r>
            <a:r>
              <a:rPr lang="zh-CN" altLang="en-US" sz="2400" dirty="0" smtClean="0">
                <a:ea typeface="黑体" panose="02010609060101010101" pitchFamily="2" charset="-122"/>
              </a:rPr>
              <a:t>值为 </a:t>
            </a:r>
            <a:r>
              <a:rPr lang="en-US" altLang="zh-CN" sz="2400" dirty="0" smtClean="0">
                <a:ea typeface="黑体" panose="02010609060101010101" pitchFamily="2" charset="-122"/>
              </a:rPr>
              <a:t>1/8</a:t>
            </a:r>
            <a:r>
              <a:rPr lang="zh-CN" altLang="en-US" sz="2400" dirty="0" smtClean="0">
                <a:ea typeface="黑体" panose="02010609060101010101" pitchFamily="2" charset="-122"/>
              </a:rPr>
              <a:t>，即 </a:t>
            </a:r>
            <a:r>
              <a:rPr lang="en-US" altLang="zh-CN" sz="2400" dirty="0" smtClean="0">
                <a:ea typeface="黑体" panose="02010609060101010101" pitchFamily="2" charset="-122"/>
              </a:rPr>
              <a:t>0.125</a:t>
            </a:r>
            <a:r>
              <a:rPr lang="zh-CN" altLang="en-US" sz="2400" dirty="0" smtClean="0">
                <a:ea typeface="黑体" panose="02010609060101010101" pitchFamily="2" charset="-122"/>
              </a:rPr>
              <a:t>。 </a:t>
            </a:r>
          </a:p>
        </p:txBody>
      </p:sp>
      <p:sp>
        <p:nvSpPr>
          <p:cNvPr id="6" name="灯片编号占位符 5"/>
          <p:cNvSpPr>
            <a:spLocks noGrp="1"/>
          </p:cNvSpPr>
          <p:nvPr>
            <p:ph type="sldNum" sz="quarter" idx="12"/>
          </p:nvPr>
        </p:nvSpPr>
        <p:spPr/>
        <p:txBody>
          <a:bodyPr/>
          <a:lstStyle/>
          <a:p>
            <a:fld id="{B6F15528-21DE-4FAA-801E-634DDDAF4B2B}" type="slidenum">
              <a:rPr lang="en-US" smtClean="0"/>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748548" name="Rectangle 4"/>
          <p:cNvSpPr>
            <a:spLocks noChangeArrowheads="1"/>
          </p:cNvSpPr>
          <p:nvPr/>
        </p:nvSpPr>
        <p:spPr bwMode="auto">
          <a:xfrm>
            <a:off x="609491" y="4916011"/>
            <a:ext cx="8323889" cy="1054559"/>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81924" name="Rectangle 2"/>
          <p:cNvSpPr>
            <a:spLocks noGrp="1" noChangeArrowheads="1"/>
          </p:cNvSpPr>
          <p:nvPr>
            <p:ph type="title"/>
          </p:nvPr>
        </p:nvSpPr>
        <p:spPr/>
        <p:txBody>
          <a:bodyPr>
            <a:normAutofit fontScale="90000"/>
          </a:bodyPr>
          <a:lstStyle/>
          <a:p>
            <a:pPr algn="ctr" eaLnBrk="1" hangingPunct="1"/>
            <a:r>
              <a:rPr lang="zh-CN" altLang="en-US" dirty="0" smtClean="0">
                <a:ea typeface="黑体" panose="02010609060101010101" pitchFamily="2" charset="-122"/>
              </a:rPr>
              <a:t>超时重传时间 </a:t>
            </a:r>
            <a:r>
              <a:rPr lang="en-US" altLang="zh-CN" dirty="0" smtClean="0">
                <a:ea typeface="黑体" panose="02010609060101010101" pitchFamily="2" charset="-122"/>
              </a:rPr>
              <a:t>RTO </a:t>
            </a:r>
            <a:r>
              <a:rPr lang="en-US" altLang="zh-CN" sz="4000" dirty="0" smtClean="0">
                <a:ea typeface="黑体" panose="02010609060101010101" pitchFamily="2" charset="-122"/>
              </a:rPr>
              <a:t>(</a:t>
            </a:r>
            <a:r>
              <a:rPr lang="en-US" altLang="zh-CN" sz="4000" dirty="0" err="1" smtClean="0">
                <a:ea typeface="黑体" panose="02010609060101010101" pitchFamily="2" charset="-122"/>
              </a:rPr>
              <a:t>RetransmissionTime</a:t>
            </a:r>
            <a:r>
              <a:rPr lang="en-US" altLang="zh-CN" sz="4000" dirty="0" smtClean="0">
                <a:ea typeface="黑体" panose="02010609060101010101" pitchFamily="2" charset="-122"/>
              </a:rPr>
              <a:t>-Out)</a:t>
            </a:r>
            <a:r>
              <a:rPr lang="en-US" altLang="zh-CN" dirty="0" smtClean="0">
                <a:ea typeface="黑体" panose="02010609060101010101" pitchFamily="2" charset="-122"/>
              </a:rPr>
              <a:t> </a:t>
            </a:r>
          </a:p>
        </p:txBody>
      </p:sp>
      <p:sp>
        <p:nvSpPr>
          <p:cNvPr id="81925" name="Rectangle 3"/>
          <p:cNvSpPr>
            <a:spLocks noGrp="1" noChangeArrowheads="1"/>
          </p:cNvSpPr>
          <p:nvPr>
            <p:ph type="body" idx="1"/>
          </p:nvPr>
        </p:nvSpPr>
        <p:spPr>
          <a:xfrm>
            <a:off x="1040091" y="1763387"/>
            <a:ext cx="7750810" cy="4797610"/>
          </a:xfrm>
        </p:spPr>
        <p:txBody>
          <a:bodyPr/>
          <a:lstStyle/>
          <a:p>
            <a:pPr eaLnBrk="1" hangingPunct="1"/>
            <a:r>
              <a:rPr lang="en-US" altLang="zh-CN" sz="2400" dirty="0" smtClean="0">
                <a:ea typeface="黑体" panose="02010609060101010101" pitchFamily="2" charset="-122"/>
              </a:rPr>
              <a:t>RTO </a:t>
            </a:r>
            <a:r>
              <a:rPr lang="zh-CN" altLang="en-US" sz="2400" dirty="0" smtClean="0">
                <a:ea typeface="黑体" panose="02010609060101010101" pitchFamily="2" charset="-122"/>
              </a:rPr>
              <a:t>应略大于上面得出的加权平均往返时间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S</a:t>
            </a:r>
            <a:r>
              <a:rPr lang="zh-CN" altLang="en-US" sz="2400" dirty="0" smtClean="0">
                <a:ea typeface="黑体" panose="02010609060101010101" pitchFamily="2" charset="-122"/>
              </a:rPr>
              <a:t>。</a:t>
            </a:r>
          </a:p>
          <a:p>
            <a:pPr eaLnBrk="1" hangingPunct="1"/>
            <a:r>
              <a:rPr lang="en-US" altLang="zh-CN" sz="2400" dirty="0" smtClean="0">
                <a:ea typeface="黑体" panose="02010609060101010101" pitchFamily="2" charset="-122"/>
              </a:rPr>
              <a:t>RFC 2988 </a:t>
            </a:r>
            <a:r>
              <a:rPr lang="zh-CN" altLang="en-US" sz="2400" dirty="0" smtClean="0">
                <a:ea typeface="黑体" panose="02010609060101010101" pitchFamily="2" charset="-122"/>
              </a:rPr>
              <a:t>建议使用下式计算 </a:t>
            </a:r>
            <a:r>
              <a:rPr lang="en-US" altLang="zh-CN" sz="2400" dirty="0" smtClean="0">
                <a:ea typeface="黑体" panose="02010609060101010101" pitchFamily="2" charset="-122"/>
              </a:rPr>
              <a:t>RTO</a:t>
            </a:r>
            <a:r>
              <a:rPr lang="zh-CN" altLang="en-US" sz="2400" dirty="0" smtClean="0">
                <a:ea typeface="黑体" panose="02010609060101010101" pitchFamily="2" charset="-122"/>
              </a:rPr>
              <a:t>：</a:t>
            </a:r>
          </a:p>
          <a:p>
            <a:pPr eaLnBrk="1" hangingPunct="1">
              <a:spcBef>
                <a:spcPct val="30000"/>
              </a:spcBef>
              <a:spcAft>
                <a:spcPct val="20000"/>
              </a:spcAft>
            </a:pPr>
            <a:r>
              <a:rPr lang="zh-CN" altLang="en-US" sz="2400" dirty="0" smtClean="0">
                <a:ea typeface="黑体" panose="02010609060101010101" pitchFamily="2" charset="-122"/>
              </a:rPr>
              <a:t>                   </a:t>
            </a:r>
            <a:r>
              <a:rPr lang="en-US" altLang="zh-CN" sz="2400" dirty="0" smtClean="0">
                <a:ea typeface="黑体" panose="02010609060101010101" pitchFamily="2" charset="-122"/>
              </a:rPr>
              <a:t>RTO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RTT</a:t>
            </a:r>
            <a:r>
              <a:rPr lang="en-US" altLang="zh-CN" sz="2400" baseline="-25000" dirty="0" smtClean="0">
                <a:ea typeface="黑体" panose="02010609060101010101" pitchFamily="2" charset="-122"/>
              </a:rPr>
              <a:t>S</a:t>
            </a:r>
            <a:r>
              <a:rPr lang="en-US" altLang="zh-CN" sz="2400" dirty="0" smtClean="0">
                <a:ea typeface="黑体" panose="02010609060101010101" pitchFamily="2" charset="-122"/>
              </a:rPr>
              <a:t> + 4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RTT</a:t>
            </a:r>
            <a:r>
              <a:rPr lang="en-US" altLang="zh-CN" sz="2400" baseline="-25000" dirty="0" smtClean="0">
                <a:ea typeface="黑体" panose="02010609060101010101" pitchFamily="2" charset="-122"/>
              </a:rPr>
              <a:t>D</a:t>
            </a:r>
            <a:endParaRPr lang="en-US" altLang="zh-CN" sz="2400" dirty="0" smtClean="0">
              <a:ea typeface="黑体" panose="02010609060101010101" pitchFamily="2" charset="-122"/>
            </a:endParaRPr>
          </a:p>
          <a:p>
            <a:pPr eaLnBrk="1" hangingPunct="1">
              <a:spcAft>
                <a:spcPct val="10000"/>
              </a:spcAft>
            </a:pP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D </a:t>
            </a:r>
            <a:r>
              <a:rPr lang="zh-CN" altLang="en-US" sz="2400" dirty="0" smtClean="0">
                <a:ea typeface="黑体" panose="02010609060101010101" pitchFamily="2" charset="-122"/>
              </a:rPr>
              <a:t>是 </a:t>
            </a:r>
            <a:r>
              <a:rPr lang="en-US" altLang="zh-CN" sz="2400" dirty="0" smtClean="0">
                <a:solidFill>
                  <a:schemeClr val="hlink"/>
                </a:solidFill>
                <a:ea typeface="黑体" panose="02010609060101010101" pitchFamily="2" charset="-122"/>
              </a:rPr>
              <a:t>RTT </a:t>
            </a:r>
            <a:r>
              <a:rPr lang="zh-CN" altLang="en-US" sz="2400" dirty="0" smtClean="0">
                <a:solidFill>
                  <a:schemeClr val="hlink"/>
                </a:solidFill>
                <a:ea typeface="黑体" panose="02010609060101010101" pitchFamily="2" charset="-122"/>
              </a:rPr>
              <a:t>的偏差的加权平均值</a:t>
            </a:r>
            <a:r>
              <a:rPr lang="zh-CN" altLang="en-US" sz="2400" dirty="0" smtClean="0">
                <a:ea typeface="黑体" panose="02010609060101010101" pitchFamily="2" charset="-122"/>
              </a:rPr>
              <a:t>。</a:t>
            </a:r>
          </a:p>
          <a:p>
            <a:pPr eaLnBrk="1" hangingPunct="1">
              <a:lnSpc>
                <a:spcPct val="110000"/>
              </a:lnSpc>
            </a:pPr>
            <a:r>
              <a:rPr lang="en-US" altLang="zh-CN" sz="2400" dirty="0" smtClean="0">
                <a:ea typeface="黑体" panose="02010609060101010101" pitchFamily="2" charset="-122"/>
              </a:rPr>
              <a:t>RFC 2988 </a:t>
            </a:r>
            <a:r>
              <a:rPr lang="zh-CN" altLang="en-US" sz="2400" dirty="0" smtClean="0">
                <a:ea typeface="黑体" panose="02010609060101010101" pitchFamily="2" charset="-122"/>
              </a:rPr>
              <a:t>建议这样计算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D</a:t>
            </a:r>
            <a:r>
              <a:rPr lang="zh-CN" altLang="en-US" sz="2400" dirty="0" smtClean="0">
                <a:ea typeface="黑体" panose="02010609060101010101" pitchFamily="2" charset="-122"/>
              </a:rPr>
              <a:t>。第一次测量时，</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D </a:t>
            </a:r>
            <a:r>
              <a:rPr lang="zh-CN" altLang="en-US" sz="2400" dirty="0" smtClean="0">
                <a:ea typeface="黑体" panose="02010609060101010101" pitchFamily="2" charset="-122"/>
              </a:rPr>
              <a:t>值取为测量到的 </a:t>
            </a:r>
            <a:r>
              <a:rPr lang="en-US" altLang="zh-CN" sz="2400" dirty="0" smtClean="0">
                <a:ea typeface="黑体" panose="02010609060101010101" pitchFamily="2" charset="-122"/>
              </a:rPr>
              <a:t>RTT </a:t>
            </a:r>
            <a:r>
              <a:rPr lang="zh-CN" altLang="en-US" sz="2400" dirty="0" smtClean="0">
                <a:ea typeface="黑体" panose="02010609060101010101" pitchFamily="2" charset="-122"/>
              </a:rPr>
              <a:t>样本值的一半。在以后的测量中，则使用下式计算加权平均的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D</a:t>
            </a:r>
            <a:r>
              <a:rPr lang="zh-CN" altLang="en-US" sz="2400" dirty="0" smtClean="0">
                <a:ea typeface="黑体" panose="02010609060101010101" pitchFamily="2" charset="-122"/>
              </a:rPr>
              <a:t>：</a:t>
            </a:r>
          </a:p>
          <a:p>
            <a:pPr eaLnBrk="1" hangingPunct="1">
              <a:spcAft>
                <a:spcPct val="20000"/>
              </a:spcAft>
              <a:buFont typeface="Wingdings" panose="05000000000000000000" pitchFamily="2" charset="2"/>
              <a:buNone/>
            </a:pPr>
            <a:r>
              <a:rPr lang="zh-CN" altLang="en-US" sz="2400" dirty="0" smtClean="0">
                <a:ea typeface="黑体" panose="02010609060101010101" pitchFamily="2" charset="-122"/>
              </a:rPr>
              <a:t>新的 </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D</a:t>
            </a:r>
            <a:r>
              <a:rPr lang="en-US" altLang="zh-CN" sz="2400" dirty="0" smtClean="0">
                <a:ea typeface="黑体" panose="02010609060101010101" pitchFamily="2" charset="-122"/>
              </a:rPr>
              <a:t> = (1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zh-CN" altLang="en-US" sz="2400" dirty="0" smtClean="0">
                <a:ea typeface="黑体" panose="02010609060101010101" pitchFamily="2" charset="-122"/>
              </a:rPr>
              <a:t>旧的</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D</a:t>
            </a:r>
            <a:r>
              <a:rPr lang="en-US" altLang="zh-CN" sz="2400" dirty="0" smtClean="0">
                <a:ea typeface="黑体" panose="02010609060101010101" pitchFamily="2" charset="-122"/>
              </a:rPr>
              <a:t>) </a:t>
            </a:r>
          </a:p>
          <a:p>
            <a:pPr eaLnBrk="1" hangingPunct="1">
              <a:spcAft>
                <a:spcPct val="15000"/>
              </a:spcAft>
              <a:buFont typeface="Wingdings" panose="05000000000000000000" pitchFamily="2" charset="2"/>
              <a:buNone/>
            </a:pPr>
            <a:r>
              <a:rPr lang="en-US" altLang="zh-CN" sz="2400" dirty="0" smtClean="0">
                <a:ea typeface="黑体" panose="02010609060101010101" pitchFamily="2" charset="-122"/>
              </a:rPr>
              <a:t>                   +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RTT</a:t>
            </a:r>
            <a:r>
              <a:rPr lang="en-US" altLang="zh-CN" sz="2400" baseline="-25000" dirty="0" smtClean="0">
                <a:ea typeface="黑体" panose="02010609060101010101" pitchFamily="2" charset="-122"/>
              </a:rPr>
              <a:t>S</a:t>
            </a:r>
            <a:r>
              <a:rPr lang="en-US" altLang="zh-CN" sz="2400" dirty="0" smtClean="0">
                <a:ea typeface="黑体" panose="02010609060101010101" pitchFamily="2" charset="-122"/>
              </a:rPr>
              <a:t> </a:t>
            </a:r>
            <a:r>
              <a:rPr lang="en-US" altLang="zh-CN" sz="2400" dirty="0" smtClean="0">
                <a:ea typeface="黑体" panose="02010609060101010101" pitchFamily="2" charset="-122"/>
                <a:sym typeface="Symbol" panose="05050102010706020507" pitchFamily="18" charset="2"/>
              </a:rPr>
              <a:t></a:t>
            </a:r>
            <a:r>
              <a:rPr lang="en-US" altLang="zh-CN" sz="2400" dirty="0" smtClean="0">
                <a:ea typeface="黑体" panose="02010609060101010101" pitchFamily="2" charset="-122"/>
              </a:rPr>
              <a:t> </a:t>
            </a:r>
            <a:r>
              <a:rPr lang="zh-CN" altLang="en-US" sz="2400" dirty="0" smtClean="0">
                <a:ea typeface="黑体" panose="02010609060101010101" pitchFamily="2" charset="-122"/>
              </a:rPr>
              <a:t>新的 </a:t>
            </a:r>
            <a:r>
              <a:rPr lang="en-US" altLang="zh-CN" sz="2400" dirty="0" smtClean="0">
                <a:ea typeface="黑体" panose="02010609060101010101" pitchFamily="2" charset="-122"/>
              </a:rPr>
              <a:t>RTT </a:t>
            </a:r>
            <a:r>
              <a:rPr lang="zh-CN" altLang="en-US" sz="2400" dirty="0" smtClean="0">
                <a:ea typeface="黑体" panose="02010609060101010101" pitchFamily="2" charset="-122"/>
              </a:rPr>
              <a:t>样本</a:t>
            </a:r>
            <a:r>
              <a:rPr lang="zh-CN" altLang="en-US" sz="2400" dirty="0" smtClean="0">
                <a:ea typeface="黑体" panose="02010609060101010101" pitchFamily="2" charset="-122"/>
                <a:sym typeface="Symbol" panose="05050102010706020507" pitchFamily="18" charset="2"/>
              </a:rPr>
              <a:t></a:t>
            </a:r>
            <a:r>
              <a:rPr lang="zh-CN" altLang="en-US" sz="2400" dirty="0" smtClean="0">
                <a:ea typeface="黑体" panose="02010609060101010101" pitchFamily="2" charset="-122"/>
              </a:rPr>
              <a:t>          </a:t>
            </a:r>
            <a:endParaRPr lang="en-US" altLang="zh-CN" sz="2400" dirty="0" smtClean="0">
              <a:ea typeface="黑体" panose="02010609060101010101" pitchFamily="2" charset="-122"/>
            </a:endParaRPr>
          </a:p>
          <a:p>
            <a:pPr eaLnBrk="1" hangingPunct="1">
              <a:spcBef>
                <a:spcPct val="40000"/>
              </a:spcBef>
            </a:pPr>
            <a:r>
              <a:rPr lang="en-US" altLang="zh-CN" sz="2400" dirty="0" smtClean="0">
                <a:ea typeface="黑体" panose="02010609060101010101" pitchFamily="2" charset="-122"/>
                <a:sym typeface="Symbol" panose="05050102010706020507" pitchFamily="18" charset="2"/>
              </a:rPr>
              <a:t> </a:t>
            </a:r>
            <a:r>
              <a:rPr lang="zh-CN" altLang="en-US" sz="2400" dirty="0" smtClean="0">
                <a:ea typeface="黑体" panose="02010609060101010101" pitchFamily="2" charset="-122"/>
              </a:rPr>
              <a:t>是个小于 </a:t>
            </a:r>
            <a:r>
              <a:rPr lang="en-US" altLang="zh-CN" sz="2400" dirty="0" smtClean="0">
                <a:ea typeface="黑体" panose="02010609060101010101" pitchFamily="2" charset="-122"/>
              </a:rPr>
              <a:t>1 </a:t>
            </a:r>
            <a:r>
              <a:rPr lang="zh-CN" altLang="en-US" sz="2400" dirty="0" smtClean="0">
                <a:ea typeface="黑体" panose="02010609060101010101" pitchFamily="2" charset="-122"/>
              </a:rPr>
              <a:t>的系数，其推荐值是 </a:t>
            </a:r>
            <a:r>
              <a:rPr lang="en-US" altLang="zh-CN" sz="2400" dirty="0" smtClean="0">
                <a:ea typeface="黑体" panose="02010609060101010101" pitchFamily="2" charset="-122"/>
              </a:rPr>
              <a:t>1/4</a:t>
            </a:r>
            <a:r>
              <a:rPr lang="zh-CN" altLang="en-US" sz="2400" dirty="0" smtClean="0">
                <a:ea typeface="黑体" panose="02010609060101010101" pitchFamily="2" charset="-122"/>
              </a:rPr>
              <a:t>，即 </a:t>
            </a:r>
            <a:r>
              <a:rPr lang="en-US" altLang="zh-CN" sz="2400" dirty="0" smtClean="0">
                <a:ea typeface="黑体" panose="02010609060101010101" pitchFamily="2" charset="-122"/>
              </a:rPr>
              <a:t>0.25</a:t>
            </a:r>
            <a:r>
              <a:rPr lang="zh-CN" altLang="en-US" sz="2400" dirty="0" smtClean="0">
                <a:ea typeface="黑体" panose="02010609060101010101" pitchFamily="2" charset="-122"/>
              </a:rPr>
              <a:t>。</a:t>
            </a:r>
          </a:p>
        </p:txBody>
      </p:sp>
      <p:sp>
        <p:nvSpPr>
          <p:cNvPr id="6" name="灯片编号占位符 5"/>
          <p:cNvSpPr>
            <a:spLocks noGrp="1"/>
          </p:cNvSpPr>
          <p:nvPr>
            <p:ph type="sldNum" sz="quarter" idx="12"/>
          </p:nvPr>
        </p:nvSpPr>
        <p:spPr/>
        <p:txBody>
          <a:bodyPr/>
          <a:lstStyle/>
          <a:p>
            <a:fld id="{B6F15528-21DE-4FAA-801E-634DDDAF4B2B}" type="slidenum">
              <a:rPr lang="en-US" smtClean="0"/>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83971" name="Rectangle 2"/>
          <p:cNvSpPr>
            <a:spLocks noGrp="1" noChangeArrowheads="1"/>
          </p:cNvSpPr>
          <p:nvPr>
            <p:ph type="title"/>
          </p:nvPr>
        </p:nvSpPr>
        <p:spPr/>
        <p:txBody>
          <a:bodyPr/>
          <a:lstStyle/>
          <a:p>
            <a:pPr algn="ctr" eaLnBrk="1" hangingPunct="1"/>
            <a:r>
              <a:rPr lang="en-US" altLang="zh-CN" dirty="0" err="1" smtClean="0">
                <a:ea typeface="黑体" panose="02010609060101010101" pitchFamily="2" charset="-122"/>
              </a:rPr>
              <a:t>Karn</a:t>
            </a:r>
            <a:r>
              <a:rPr lang="en-US" altLang="zh-CN" dirty="0" smtClean="0">
                <a:ea typeface="黑体" panose="02010609060101010101" pitchFamily="2" charset="-122"/>
              </a:rPr>
              <a:t> </a:t>
            </a:r>
            <a:r>
              <a:rPr lang="zh-CN" altLang="en-US" dirty="0" smtClean="0">
                <a:ea typeface="黑体" panose="02010609060101010101" pitchFamily="2" charset="-122"/>
              </a:rPr>
              <a:t>算法 </a:t>
            </a:r>
          </a:p>
        </p:txBody>
      </p:sp>
      <p:sp>
        <p:nvSpPr>
          <p:cNvPr id="83972" name="Rectangle 3"/>
          <p:cNvSpPr>
            <a:spLocks noGrp="1" noChangeArrowheads="1"/>
          </p:cNvSpPr>
          <p:nvPr>
            <p:ph type="body" idx="1"/>
          </p:nvPr>
        </p:nvSpPr>
        <p:spPr>
          <a:xfrm>
            <a:off x="1040091" y="1895996"/>
            <a:ext cx="7750810" cy="4091940"/>
          </a:xfrm>
        </p:spPr>
        <p:txBody>
          <a:bodyPr/>
          <a:lstStyle/>
          <a:p>
            <a:r>
              <a:rPr lang="zh-CN" altLang="en-US" dirty="0" smtClean="0">
                <a:ea typeface="黑体" panose="02010609060101010101" pitchFamily="2" charset="-122"/>
              </a:rPr>
              <a:t>在计算平均往返时间 </a:t>
            </a:r>
            <a:r>
              <a:rPr lang="en-US" altLang="zh-CN" dirty="0" smtClean="0">
                <a:ea typeface="黑体" panose="02010609060101010101" pitchFamily="2" charset="-122"/>
              </a:rPr>
              <a:t>RTT </a:t>
            </a:r>
            <a:r>
              <a:rPr lang="zh-CN" altLang="en-US" dirty="0" smtClean="0">
                <a:ea typeface="黑体" panose="02010609060101010101" pitchFamily="2" charset="-122"/>
              </a:rPr>
              <a:t>时，只要报文段重传了，就不采用其往返时间样本</a:t>
            </a:r>
            <a:endParaRPr lang="en-US" altLang="zh-CN" dirty="0" smtClean="0">
              <a:ea typeface="黑体" panose="02010609060101010101" pitchFamily="2" charset="-122"/>
            </a:endParaRPr>
          </a:p>
          <a:p>
            <a:r>
              <a:rPr lang="zh-CN" altLang="en-US" dirty="0" smtClean="0">
                <a:ea typeface="黑体" panose="02010609060101010101" pitchFamily="2" charset="-122"/>
              </a:rPr>
              <a:t>报文段每重传一次，就把</a:t>
            </a:r>
            <a:r>
              <a:rPr lang="en-US" altLang="zh-CN" dirty="0" smtClean="0">
                <a:ea typeface="黑体" panose="02010609060101010101" pitchFamily="2" charset="-122"/>
              </a:rPr>
              <a:t>RTO</a:t>
            </a:r>
            <a:r>
              <a:rPr lang="zh-CN" altLang="en-US" dirty="0" smtClean="0">
                <a:ea typeface="黑体" panose="02010609060101010101" pitchFamily="2" charset="-122"/>
              </a:rPr>
              <a:t>增大为原来的</a:t>
            </a:r>
            <a:r>
              <a:rPr lang="en-US" altLang="zh-CN" dirty="0" smtClean="0">
                <a:ea typeface="黑体" panose="02010609060101010101" pitchFamily="2" charset="-122"/>
              </a:rPr>
              <a:t>2</a:t>
            </a:r>
            <a:r>
              <a:rPr lang="zh-CN" altLang="en-US" dirty="0" smtClean="0">
                <a:ea typeface="黑体" panose="02010609060101010101" pitchFamily="2" charset="-122"/>
              </a:rPr>
              <a:t>倍，最大值</a:t>
            </a:r>
            <a:r>
              <a:rPr lang="en-US" altLang="zh-CN" dirty="0" smtClean="0">
                <a:ea typeface="黑体" panose="02010609060101010101" pitchFamily="2" charset="-122"/>
              </a:rPr>
              <a:t>64</a:t>
            </a:r>
            <a:r>
              <a:rPr lang="zh-CN" altLang="en-US" dirty="0" smtClean="0">
                <a:ea typeface="黑体" panose="02010609060101010101" pitchFamily="2" charset="-122"/>
              </a:rPr>
              <a:t>秒</a:t>
            </a:r>
            <a:endParaRPr lang="en-US" altLang="zh-CN" dirty="0" smtClean="0">
              <a:ea typeface="黑体" panose="02010609060101010101" pitchFamily="2" charset="-122"/>
            </a:endParaRPr>
          </a:p>
          <a:p>
            <a:pPr eaLnBrk="1" hangingPunct="1"/>
            <a:endParaRPr lang="zh-CN" altLang="en-US"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498674" y="348889"/>
            <a:ext cx="7750810" cy="666203"/>
          </a:xfrm>
        </p:spPr>
        <p:txBody>
          <a:bodyPr>
            <a:normAutofit fontScale="90000"/>
          </a:bodyPr>
          <a:lstStyle/>
          <a:p>
            <a:pPr>
              <a:defRPr/>
            </a:pPr>
            <a:r>
              <a:rPr lang="en-US" altLang="en-US" dirty="0" smtClean="0">
                <a:latin typeface="Times New Roman" panose="02020603050405020304" pitchFamily="18" charset="0"/>
                <a:ea typeface="黑体" panose="02010609060101010101" pitchFamily="2" charset="-122"/>
              </a:rPr>
              <a:t>TCP ACK </a:t>
            </a:r>
            <a:r>
              <a:rPr lang="zh-CN" altLang="en-US" dirty="0" smtClean="0">
                <a:latin typeface="Times New Roman" panose="02020603050405020304" pitchFamily="18" charset="0"/>
                <a:ea typeface="黑体" panose="02010609060101010101" pitchFamily="2" charset="-122"/>
              </a:rPr>
              <a:t>的生成</a:t>
            </a:r>
            <a:r>
              <a:rPr lang="en-US" sz="1800" dirty="0" smtClean="0">
                <a:latin typeface="Times New Roman" panose="02020603050405020304" pitchFamily="18" charset="0"/>
                <a:ea typeface="黑体" panose="02010609060101010101" pitchFamily="2" charset="-122"/>
              </a:rPr>
              <a:t>[</a:t>
            </a:r>
            <a:r>
              <a:rPr lang="en-US" sz="1800" dirty="0">
                <a:latin typeface="Times New Roman" panose="02020603050405020304" pitchFamily="18" charset="0"/>
                <a:ea typeface="黑体" panose="02010609060101010101" pitchFamily="2" charset="-122"/>
              </a:rPr>
              <a:t>RFC 1122, RFC 2581]</a:t>
            </a:r>
          </a:p>
        </p:txBody>
      </p:sp>
      <p:sp>
        <p:nvSpPr>
          <p:cNvPr id="72709" name="Text Box 3"/>
          <p:cNvSpPr txBox="1">
            <a:spLocks noChangeArrowheads="1"/>
          </p:cNvSpPr>
          <p:nvPr/>
        </p:nvSpPr>
        <p:spPr bwMode="auto">
          <a:xfrm>
            <a:off x="750385" y="1545529"/>
            <a:ext cx="3427915" cy="4616279"/>
          </a:xfrm>
          <a:prstGeom prst="rect">
            <a:avLst/>
          </a:prstGeom>
          <a:noFill/>
          <a:ln w="9525">
            <a:noFill/>
            <a:miter lim="800000"/>
          </a:ln>
        </p:spPr>
        <p:txBody>
          <a:bodyPr wrap="square" lIns="91074" tIns="45537" rIns="91074" bIns="45537">
            <a:spAutoFit/>
          </a:bodyPr>
          <a:lstStyle/>
          <a:p>
            <a:r>
              <a:rPr lang="zh-CN" altLang="en-US" sz="2400" dirty="0" smtClean="0">
                <a:solidFill>
                  <a:srgbClr val="CC0000"/>
                </a:solidFill>
                <a:latin typeface="Times New Roman" panose="02020603050405020304" pitchFamily="18" charset="0"/>
                <a:ea typeface="宋体" panose="02010600030101010101" pitchFamily="2" charset="-122"/>
              </a:rPr>
              <a:t>接收端事件</a:t>
            </a:r>
            <a:endParaRPr lang="en-US" altLang="zh-CN" sz="2400" dirty="0">
              <a:solidFill>
                <a:srgbClr val="CC0000"/>
              </a:solidFill>
              <a:latin typeface="Times New Roman" panose="02020603050405020304" pitchFamily="18" charset="0"/>
              <a:ea typeface="宋体" panose="02010600030101010101" pitchFamily="2" charset="-122"/>
            </a:endParaRPr>
          </a:p>
          <a:p>
            <a:endParaRPr lang="en-US" altLang="zh-CN" i="1" dirty="0">
              <a:solidFill>
                <a:srgbClr val="CC0000"/>
              </a:solidFill>
              <a:latin typeface="Arial" panose="020B0604020202020204" pitchFamily="34" charset="0"/>
            </a:endParaRPr>
          </a:p>
          <a:p>
            <a:r>
              <a:rPr lang="zh-CN" altLang="en-US" dirty="0" smtClean="0">
                <a:latin typeface="Arial" panose="020B0604020202020204" pitchFamily="34" charset="0"/>
              </a:rPr>
              <a:t>序号为</a:t>
            </a:r>
            <a:r>
              <a:rPr lang="en-US" altLang="zh-CN" dirty="0" smtClean="0">
                <a:latin typeface="Arial" panose="020B0604020202020204" pitchFamily="34" charset="0"/>
              </a:rPr>
              <a:t>#</a:t>
            </a:r>
            <a:r>
              <a:rPr lang="zh-CN" altLang="en-US" dirty="0" smtClean="0">
                <a:latin typeface="Arial" panose="020B0604020202020204" pitchFamily="34" charset="0"/>
              </a:rPr>
              <a:t>的按序报文段到达。所有到序号</a:t>
            </a:r>
            <a:r>
              <a:rPr lang="en-US" altLang="zh-CN" dirty="0" smtClean="0">
                <a:latin typeface="Arial" panose="020B0604020202020204" pitchFamily="34" charset="0"/>
              </a:rPr>
              <a:t> #</a:t>
            </a:r>
            <a:r>
              <a:rPr lang="zh-CN" altLang="en-US" dirty="0" smtClean="0">
                <a:latin typeface="Arial" panose="020B0604020202020204" pitchFamily="34" charset="0"/>
              </a:rPr>
              <a:t>的数据已经发送确认。</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序号为</a:t>
            </a:r>
            <a:r>
              <a:rPr lang="en-US" altLang="zh-CN" dirty="0" smtClean="0">
                <a:latin typeface="Arial" panose="020B0604020202020204" pitchFamily="34" charset="0"/>
              </a:rPr>
              <a:t>#</a:t>
            </a:r>
            <a:r>
              <a:rPr lang="zh-CN" altLang="en-US" dirty="0" smtClean="0">
                <a:latin typeface="Arial" panose="020B0604020202020204" pitchFamily="34" charset="0"/>
              </a:rPr>
              <a:t>的按序报文段到达。另外一个报文段等待发送确认。</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比当前期望序号</a:t>
            </a:r>
            <a:r>
              <a:rPr lang="en-US" altLang="zh-CN" dirty="0" smtClean="0">
                <a:latin typeface="Arial" panose="020B0604020202020204" pitchFamily="34" charset="0"/>
              </a:rPr>
              <a:t>#</a:t>
            </a:r>
            <a:r>
              <a:rPr lang="zh-CN" altLang="en-US" dirty="0" smtClean="0">
                <a:latin typeface="Arial" panose="020B0604020202020204" pitchFamily="34" charset="0"/>
              </a:rPr>
              <a:t>高的乱序报文段到达。检测到空隙。</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报文段到达，部分或全部填充空隙。</a:t>
            </a:r>
            <a:endParaRPr lang="en-US" altLang="zh-CN" sz="1000" dirty="0">
              <a:latin typeface="Times New Roman" panose="02020603050405020304" pitchFamily="18" charset="0"/>
            </a:endParaRPr>
          </a:p>
        </p:txBody>
      </p:sp>
      <p:sp>
        <p:nvSpPr>
          <p:cNvPr id="72710" name="Text Box 4"/>
          <p:cNvSpPr txBox="1">
            <a:spLocks noChangeArrowheads="1"/>
          </p:cNvSpPr>
          <p:nvPr/>
        </p:nvSpPr>
        <p:spPr bwMode="auto">
          <a:xfrm>
            <a:off x="4502309" y="1536057"/>
            <a:ext cx="3943191" cy="4770167"/>
          </a:xfrm>
          <a:prstGeom prst="rect">
            <a:avLst/>
          </a:prstGeom>
          <a:noFill/>
          <a:ln w="9525">
            <a:noFill/>
            <a:miter lim="800000"/>
          </a:ln>
        </p:spPr>
        <p:txBody>
          <a:bodyPr wrap="square" lIns="91074" tIns="45537" rIns="91074" bIns="45537">
            <a:spAutoFit/>
          </a:bodyPr>
          <a:lstStyle/>
          <a:p>
            <a:r>
              <a:rPr lang="en-US" altLang="zh-CN" sz="2400" dirty="0" smtClean="0">
                <a:solidFill>
                  <a:srgbClr val="CC0000"/>
                </a:solidFill>
                <a:latin typeface="Times New Roman" panose="02020603050405020304" pitchFamily="18" charset="0"/>
                <a:ea typeface="宋体" panose="02010600030101010101" pitchFamily="2" charset="-122"/>
              </a:rPr>
              <a:t>TCP </a:t>
            </a:r>
            <a:r>
              <a:rPr lang="zh-CN" altLang="en-US" sz="2400" dirty="0" smtClean="0">
                <a:solidFill>
                  <a:srgbClr val="CC0000"/>
                </a:solidFill>
                <a:latin typeface="Times New Roman" panose="02020603050405020304" pitchFamily="18" charset="0"/>
                <a:ea typeface="宋体" panose="02010600030101010101" pitchFamily="2" charset="-122"/>
              </a:rPr>
              <a:t>接收端动作</a:t>
            </a:r>
            <a:endParaRPr lang="en-US" altLang="zh-CN" sz="2400" dirty="0" smtClean="0">
              <a:solidFill>
                <a:srgbClr val="CC0000"/>
              </a:solidFill>
              <a:latin typeface="Times New Roman" panose="02020603050405020304" pitchFamily="18" charset="0"/>
              <a:ea typeface="宋体" panose="02010600030101010101" pitchFamily="2" charset="-122"/>
            </a:endParaRPr>
          </a:p>
          <a:p>
            <a:endParaRPr lang="en-US" altLang="zh-CN" i="1" dirty="0">
              <a:solidFill>
                <a:srgbClr val="CC0000"/>
              </a:solidFill>
              <a:latin typeface="Arial" panose="020B0604020202020204" pitchFamily="34" charset="0"/>
            </a:endParaRPr>
          </a:p>
          <a:p>
            <a:r>
              <a:rPr lang="zh-CN" altLang="en-US" dirty="0" smtClean="0">
                <a:latin typeface="Arial" panose="020B0604020202020204" pitchFamily="34" charset="0"/>
              </a:rPr>
              <a:t>延迟确认。等待下一个报文段至多</a:t>
            </a:r>
            <a:r>
              <a:rPr lang="en-US" altLang="zh-CN" dirty="0" smtClean="0">
                <a:latin typeface="Arial" panose="020B0604020202020204" pitchFamily="34" charset="0"/>
              </a:rPr>
              <a:t> 500ms</a:t>
            </a:r>
            <a:r>
              <a:rPr lang="zh-CN" altLang="en-US" dirty="0" smtClean="0">
                <a:latin typeface="Arial" panose="020B0604020202020204" pitchFamily="34" charset="0"/>
              </a:rPr>
              <a:t>。如果没有下一个报文段，发送确认。</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立即发送累积确认，确认这两个按序报文段。</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立即发送重复确认，表明下一个希望收到的按序报文段。</a:t>
            </a:r>
            <a:endParaRPr lang="en-US" altLang="zh-CN" dirty="0">
              <a:latin typeface="Arial" panose="020B0604020202020204" pitchFamily="34" charset="0"/>
            </a:endParaRPr>
          </a:p>
          <a:p>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如果收到的报文段从空隙的起始开始，立即发送确认。</a:t>
            </a:r>
            <a:endParaRPr lang="en-US" altLang="zh-CN" dirty="0">
              <a:latin typeface="Arial" panose="020B0604020202020204" pitchFamily="34" charset="0"/>
            </a:endParaRPr>
          </a:p>
          <a:p>
            <a:endParaRPr lang="en-US" altLang="zh-CN" sz="1000" dirty="0">
              <a:latin typeface="Times New Roman" panose="02020603050405020304" pitchFamily="18" charset="0"/>
            </a:endParaRPr>
          </a:p>
        </p:txBody>
      </p:sp>
      <p:sp>
        <p:nvSpPr>
          <p:cNvPr id="72711" name="Line 9"/>
          <p:cNvSpPr>
            <a:spLocks noChangeShapeType="1"/>
          </p:cNvSpPr>
          <p:nvPr/>
        </p:nvSpPr>
        <p:spPr bwMode="auto">
          <a:xfrm>
            <a:off x="4312338" y="1695503"/>
            <a:ext cx="0" cy="4328742"/>
          </a:xfrm>
          <a:prstGeom prst="line">
            <a:avLst/>
          </a:prstGeom>
          <a:noFill/>
          <a:ln w="28575">
            <a:solidFill>
              <a:srgbClr val="000099"/>
            </a:solidFill>
            <a:round/>
          </a:ln>
        </p:spPr>
        <p:txBody>
          <a:bodyPr wrap="none" lIns="91074" tIns="45537" rIns="91074" bIns="45537" anchor="ctr"/>
          <a:lstStyle/>
          <a:p>
            <a:endParaRPr lang="zh-CN" altLang="en-US"/>
          </a:p>
        </p:txBody>
      </p:sp>
      <p:sp>
        <p:nvSpPr>
          <p:cNvPr id="72713" name="Line 11"/>
          <p:cNvSpPr>
            <a:spLocks noChangeShapeType="1"/>
          </p:cNvSpPr>
          <p:nvPr/>
        </p:nvSpPr>
        <p:spPr bwMode="auto">
          <a:xfrm>
            <a:off x="766216" y="2132798"/>
            <a:ext cx="7473770" cy="0"/>
          </a:xfrm>
          <a:prstGeom prst="line">
            <a:avLst/>
          </a:prstGeom>
          <a:noFill/>
          <a:ln w="28575">
            <a:solidFill>
              <a:srgbClr val="000099"/>
            </a:solidFill>
            <a:round/>
          </a:ln>
        </p:spPr>
        <p:txBody>
          <a:bodyPr wrap="none" lIns="91074" tIns="45537" rIns="91074" bIns="45537"/>
          <a:lstStyle/>
          <a:p>
            <a:endParaRPr lang="zh-CN" altLang="en-US"/>
          </a:p>
        </p:txBody>
      </p:sp>
      <p:sp>
        <p:nvSpPr>
          <p:cNvPr id="72714" name="Line 12"/>
          <p:cNvSpPr>
            <a:spLocks noChangeShapeType="1"/>
          </p:cNvSpPr>
          <p:nvPr/>
        </p:nvSpPr>
        <p:spPr bwMode="auto">
          <a:xfrm>
            <a:off x="750385" y="3181042"/>
            <a:ext cx="7473770" cy="0"/>
          </a:xfrm>
          <a:prstGeom prst="line">
            <a:avLst/>
          </a:prstGeom>
          <a:noFill/>
          <a:ln w="28575">
            <a:solidFill>
              <a:srgbClr val="000099"/>
            </a:solidFill>
            <a:round/>
          </a:ln>
        </p:spPr>
        <p:txBody>
          <a:bodyPr wrap="none" lIns="91074" tIns="45537" rIns="91074" bIns="45537"/>
          <a:lstStyle/>
          <a:p>
            <a:endParaRPr lang="zh-CN" altLang="en-US"/>
          </a:p>
        </p:txBody>
      </p:sp>
      <p:sp>
        <p:nvSpPr>
          <p:cNvPr id="72715" name="Line 13"/>
          <p:cNvSpPr>
            <a:spLocks noChangeShapeType="1"/>
          </p:cNvSpPr>
          <p:nvPr/>
        </p:nvSpPr>
        <p:spPr bwMode="auto">
          <a:xfrm>
            <a:off x="767800" y="4273489"/>
            <a:ext cx="7473769" cy="0"/>
          </a:xfrm>
          <a:prstGeom prst="line">
            <a:avLst/>
          </a:prstGeom>
          <a:noFill/>
          <a:ln w="28575">
            <a:solidFill>
              <a:srgbClr val="000099"/>
            </a:solidFill>
            <a:round/>
          </a:ln>
        </p:spPr>
        <p:txBody>
          <a:bodyPr wrap="none" lIns="91074" tIns="45537" rIns="91074" bIns="45537"/>
          <a:lstStyle/>
          <a:p>
            <a:endParaRPr lang="zh-CN" altLang="en-US"/>
          </a:p>
        </p:txBody>
      </p:sp>
      <p:sp>
        <p:nvSpPr>
          <p:cNvPr id="72716" name="Line 14"/>
          <p:cNvSpPr>
            <a:spLocks noChangeShapeType="1"/>
          </p:cNvSpPr>
          <p:nvPr/>
        </p:nvSpPr>
        <p:spPr bwMode="auto">
          <a:xfrm>
            <a:off x="761467" y="5356464"/>
            <a:ext cx="7473769" cy="0"/>
          </a:xfrm>
          <a:prstGeom prst="line">
            <a:avLst/>
          </a:prstGeom>
          <a:noFill/>
          <a:ln w="28575">
            <a:solidFill>
              <a:srgbClr val="000099"/>
            </a:solidFill>
            <a:round/>
          </a:ln>
        </p:spPr>
        <p:txBody>
          <a:bodyPr wrap="none" lIns="91074" tIns="45537" rIns="91074" bIns="45537"/>
          <a:lstStyle/>
          <a:p>
            <a:endParaRPr lang="zh-CN" altLang="en-US"/>
          </a:p>
        </p:txBody>
      </p:sp>
      <p:sp>
        <p:nvSpPr>
          <p:cNvPr id="13" name="灯片编号占位符 12"/>
          <p:cNvSpPr>
            <a:spLocks noGrp="1"/>
          </p:cNvSpPr>
          <p:nvPr>
            <p:ph type="sldNum" sz="quarter" idx="12"/>
          </p:nvPr>
        </p:nvSpPr>
        <p:spPr/>
        <p:txBody>
          <a:bodyPr/>
          <a:lstStyle/>
          <a:p>
            <a:fld id="{B6F15528-21DE-4FAA-801E-634DDDAF4B2B}" type="slidenum">
              <a:rPr lang="en-US" smtClean="0"/>
              <a:t>56</a:t>
            </a:fld>
            <a:endParaRPr lang="en-US"/>
          </a:p>
        </p:txBody>
      </p:sp>
      <p:sp>
        <p:nvSpPr>
          <p:cNvPr id="14" name="页脚占位符 1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86019" name="Rectangle 2"/>
          <p:cNvSpPr>
            <a:spLocks noGrp="1" noChangeArrowheads="1"/>
          </p:cNvSpPr>
          <p:nvPr>
            <p:ph type="title"/>
          </p:nvPr>
        </p:nvSpPr>
        <p:spPr/>
        <p:txBody>
          <a:bodyPr>
            <a:normAutofit fontScale="90000"/>
          </a:bodyPr>
          <a:lstStyle/>
          <a:p>
            <a:r>
              <a:rPr lang="zh-CN" altLang="en-US" dirty="0" smtClean="0">
                <a:latin typeface="Times New Roman" panose="02020603050405020304" pitchFamily="18" charset="0"/>
                <a:ea typeface="黑体" panose="02010609060101010101" pitchFamily="2" charset="-122"/>
              </a:rPr>
              <a:t>选择确认 </a:t>
            </a:r>
            <a:r>
              <a:rPr lang="en-US" altLang="zh-CN" dirty="0" smtClean="0">
                <a:latin typeface="Times New Roman" panose="02020603050405020304" pitchFamily="18" charset="0"/>
                <a:ea typeface="黑体" panose="02010609060101010101" pitchFamily="2" charset="-122"/>
              </a:rPr>
              <a:t>SACK </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[RFC 2018] </a:t>
            </a:r>
            <a:r>
              <a:rPr lang="en-US" altLang="zh-CN" dirty="0" smtClean="0">
                <a:ea typeface="黑体" panose="02010609060101010101" pitchFamily="2" charset="-122"/>
              </a:rPr>
              <a:t/>
            </a:r>
            <a:br>
              <a:rPr lang="en-US" altLang="zh-CN" dirty="0" smtClean="0">
                <a:ea typeface="黑体" panose="02010609060101010101" pitchFamily="2" charset="-122"/>
              </a:rPr>
            </a:br>
            <a:r>
              <a:rPr lang="en-US" altLang="zh-CN" sz="4000" dirty="0" smtClean="0">
                <a:ea typeface="黑体" panose="02010609060101010101" pitchFamily="2" charset="-122"/>
              </a:rPr>
              <a:t>(Selective ACK)</a:t>
            </a:r>
            <a:r>
              <a:rPr lang="en-US" altLang="zh-CN" dirty="0" smtClean="0">
                <a:ea typeface="黑体" panose="02010609060101010101" pitchFamily="2" charset="-122"/>
              </a:rPr>
              <a:t> </a:t>
            </a:r>
          </a:p>
        </p:txBody>
      </p:sp>
      <p:sp>
        <p:nvSpPr>
          <p:cNvPr id="86020" name="Rectangle 3"/>
          <p:cNvSpPr>
            <a:spLocks noGrp="1" noChangeArrowheads="1"/>
          </p:cNvSpPr>
          <p:nvPr>
            <p:ph type="body" idx="1"/>
          </p:nvPr>
        </p:nvSpPr>
        <p:spPr/>
        <p:txBody>
          <a:bodyPr/>
          <a:lstStyle/>
          <a:p>
            <a:pPr eaLnBrk="1" hangingPunct="1"/>
            <a:r>
              <a:rPr lang="zh-CN" altLang="en-US" dirty="0" smtClean="0">
                <a:ea typeface="黑体" panose="02010609060101010101" pitchFamily="2" charset="-122"/>
              </a:rPr>
              <a:t>接收方收到了和前面的字节流不连续的字节块。</a:t>
            </a:r>
          </a:p>
          <a:p>
            <a:pPr eaLnBrk="1" hangingPunct="1"/>
            <a:r>
              <a:rPr lang="zh-CN" altLang="en-US" dirty="0" smtClean="0">
                <a:ea typeface="黑体" panose="02010609060101010101" pitchFamily="2" charset="-122"/>
              </a:rPr>
              <a:t>如果这些字节的序号都在接收窗口之内，那么接收方就先收下这些数据，但要把这些信息准确地告诉发送方，使发送方不要再重复发送这些已收到的数据。 </a:t>
            </a:r>
          </a:p>
        </p:txBody>
      </p:sp>
      <p:sp>
        <p:nvSpPr>
          <p:cNvPr id="5" name="灯片编号占位符 4"/>
          <p:cNvSpPr>
            <a:spLocks noGrp="1"/>
          </p:cNvSpPr>
          <p:nvPr>
            <p:ph type="sldNum" sz="quarter" idx="12"/>
          </p:nvPr>
        </p:nvSpPr>
        <p:spPr/>
        <p:txBody>
          <a:bodyPr/>
          <a:lstStyle/>
          <a:p>
            <a:fld id="{B6F15528-21DE-4FAA-801E-634DDDAF4B2B}" type="slidenum">
              <a:rPr lang="en-US" smtClean="0"/>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3"/>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87043" name="Rectangle 6"/>
          <p:cNvSpPr>
            <a:spLocks noChangeArrowheads="1"/>
          </p:cNvSpPr>
          <p:nvPr/>
        </p:nvSpPr>
        <p:spPr bwMode="auto">
          <a:xfrm>
            <a:off x="178890" y="2789529"/>
            <a:ext cx="2083347" cy="429401"/>
          </a:xfrm>
          <a:prstGeom prst="rect">
            <a:avLst/>
          </a:prstGeom>
          <a:solidFill>
            <a:schemeClr val="bg1"/>
          </a:solid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44" name="Rectangle 7"/>
          <p:cNvSpPr>
            <a:spLocks noChangeArrowheads="1"/>
          </p:cNvSpPr>
          <p:nvPr/>
        </p:nvSpPr>
        <p:spPr bwMode="auto">
          <a:xfrm>
            <a:off x="3123438" y="2789529"/>
            <a:ext cx="1939285" cy="429401"/>
          </a:xfrm>
          <a:prstGeom prst="rect">
            <a:avLst/>
          </a:prstGeom>
          <a:solidFill>
            <a:schemeClr val="bg1"/>
          </a:solid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45" name="Rectangle 8"/>
          <p:cNvSpPr>
            <a:spLocks noChangeArrowheads="1"/>
          </p:cNvSpPr>
          <p:nvPr/>
        </p:nvSpPr>
        <p:spPr bwMode="auto">
          <a:xfrm>
            <a:off x="5851101" y="2789529"/>
            <a:ext cx="2729248" cy="429401"/>
          </a:xfrm>
          <a:prstGeom prst="rect">
            <a:avLst/>
          </a:prstGeom>
          <a:solidFill>
            <a:schemeClr val="bg1"/>
          </a:solid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7046" name="Text Box 15"/>
          <p:cNvSpPr txBox="1">
            <a:spLocks noChangeArrowheads="1"/>
          </p:cNvSpPr>
          <p:nvPr/>
        </p:nvSpPr>
        <p:spPr bwMode="auto">
          <a:xfrm>
            <a:off x="215301" y="2836890"/>
            <a:ext cx="8493894" cy="338185"/>
          </a:xfrm>
          <a:prstGeom prst="rect">
            <a:avLst/>
          </a:prstGeom>
          <a:noFill/>
          <a:ln w="9525">
            <a:noFill/>
            <a:miter lim="800000"/>
          </a:ln>
        </p:spPr>
        <p:txBody>
          <a:bodyPr wrap="none" lIns="91074" tIns="45537" rIns="91074" bIns="45537">
            <a:spAutoFit/>
          </a:bodyPr>
          <a:lstStyle/>
          <a:p>
            <a:r>
              <a:rPr lang="en-US" altLang="zh-CN" sz="1600" dirty="0">
                <a:solidFill>
                  <a:schemeClr val="tx2"/>
                </a:solidFill>
                <a:latin typeface="Times New Roman" panose="02020603050405020304" pitchFamily="18" charset="0"/>
                <a:ea typeface="黑体" panose="02010609060101010101" pitchFamily="2" charset="-122"/>
              </a:rPr>
              <a:t>1                            1000                  1501                     3000                 3501                                    4500</a:t>
            </a:r>
          </a:p>
        </p:txBody>
      </p:sp>
      <p:sp>
        <p:nvSpPr>
          <p:cNvPr id="87047" name="Text Box 19"/>
          <p:cNvSpPr txBox="1">
            <a:spLocks noChangeArrowheads="1"/>
          </p:cNvSpPr>
          <p:nvPr/>
        </p:nvSpPr>
        <p:spPr bwMode="auto">
          <a:xfrm>
            <a:off x="1399452" y="3433631"/>
            <a:ext cx="1427857" cy="338185"/>
          </a:xfrm>
          <a:prstGeom prst="rect">
            <a:avLst/>
          </a:prstGeom>
          <a:noFill/>
          <a:ln w="9525">
            <a:noFill/>
            <a:miter lim="800000"/>
          </a:ln>
        </p:spPr>
        <p:txBody>
          <a:bodyPr wrap="none" lIns="91074" tIns="45537" rIns="91074" bIns="45537">
            <a:spAutoFit/>
          </a:bodyPr>
          <a:lstStyle/>
          <a:p>
            <a:r>
              <a:rPr lang="zh-CN" altLang="en-US" sz="1600" dirty="0">
                <a:solidFill>
                  <a:schemeClr val="tx2"/>
                </a:solidFill>
                <a:latin typeface="Times New Roman" panose="02020603050405020304" pitchFamily="18" charset="0"/>
                <a:ea typeface="黑体" panose="02010609060101010101" pitchFamily="2" charset="-122"/>
              </a:rPr>
              <a:t>确认号 </a:t>
            </a:r>
            <a:r>
              <a:rPr lang="en-US" altLang="zh-CN" sz="1600" dirty="0">
                <a:solidFill>
                  <a:schemeClr val="tx2"/>
                </a:solidFill>
                <a:latin typeface="Times New Roman" panose="02020603050405020304" pitchFamily="18" charset="0"/>
                <a:ea typeface="黑体" panose="02010609060101010101" pitchFamily="2" charset="-122"/>
              </a:rPr>
              <a:t>= 1001</a:t>
            </a:r>
          </a:p>
        </p:txBody>
      </p:sp>
      <p:sp>
        <p:nvSpPr>
          <p:cNvPr id="87048" name="Text Box 26"/>
          <p:cNvSpPr txBox="1">
            <a:spLocks noChangeArrowheads="1"/>
          </p:cNvSpPr>
          <p:nvPr/>
        </p:nvSpPr>
        <p:spPr bwMode="auto">
          <a:xfrm>
            <a:off x="2916053" y="3433631"/>
            <a:ext cx="1006268" cy="338185"/>
          </a:xfrm>
          <a:prstGeom prst="rect">
            <a:avLst/>
          </a:prstGeom>
          <a:noFill/>
          <a:ln w="9525">
            <a:noFill/>
            <a:miter lim="800000"/>
          </a:ln>
        </p:spPr>
        <p:txBody>
          <a:bodyPr wrap="none" lIns="91074" tIns="45537" rIns="91074" bIns="45537">
            <a:spAutoFit/>
          </a:bodyPr>
          <a:lstStyle/>
          <a:p>
            <a:r>
              <a:rPr lang="en-US" altLang="zh-CN" sz="1600" dirty="0">
                <a:solidFill>
                  <a:schemeClr val="tx2"/>
                </a:solidFill>
                <a:latin typeface="Times New Roman" panose="02020603050405020304" pitchFamily="18" charset="0"/>
                <a:ea typeface="黑体" panose="02010609060101010101" pitchFamily="2" charset="-122"/>
              </a:rPr>
              <a:t>L</a:t>
            </a:r>
            <a:r>
              <a:rPr lang="en-US" altLang="zh-CN" sz="1600" baseline="-25000" dirty="0">
                <a:solidFill>
                  <a:schemeClr val="tx2"/>
                </a:solidFill>
                <a:latin typeface="Times New Roman" panose="02020603050405020304" pitchFamily="18" charset="0"/>
                <a:ea typeface="黑体" panose="02010609060101010101" pitchFamily="2" charset="-122"/>
              </a:rPr>
              <a:t>1</a:t>
            </a:r>
            <a:r>
              <a:rPr lang="en-US" altLang="zh-CN" sz="1600" dirty="0">
                <a:solidFill>
                  <a:schemeClr val="tx2"/>
                </a:solidFill>
                <a:latin typeface="Times New Roman" panose="02020603050405020304" pitchFamily="18" charset="0"/>
                <a:ea typeface="黑体" panose="02010609060101010101" pitchFamily="2" charset="-122"/>
              </a:rPr>
              <a:t> = 1501</a:t>
            </a:r>
          </a:p>
        </p:txBody>
      </p:sp>
      <p:sp>
        <p:nvSpPr>
          <p:cNvPr id="87049" name="Text Box 27"/>
          <p:cNvSpPr txBox="1">
            <a:spLocks noChangeArrowheads="1"/>
          </p:cNvSpPr>
          <p:nvPr/>
        </p:nvSpPr>
        <p:spPr bwMode="auto">
          <a:xfrm>
            <a:off x="5643718" y="3433631"/>
            <a:ext cx="1006268" cy="338185"/>
          </a:xfrm>
          <a:prstGeom prst="rect">
            <a:avLst/>
          </a:prstGeom>
          <a:noFill/>
          <a:ln w="9525">
            <a:noFill/>
            <a:miter lim="800000"/>
          </a:ln>
        </p:spPr>
        <p:txBody>
          <a:bodyPr wrap="none" lIns="91074" tIns="45537" rIns="91074" bIns="45537">
            <a:spAutoFit/>
          </a:bodyPr>
          <a:lstStyle/>
          <a:p>
            <a:r>
              <a:rPr lang="en-US" altLang="zh-CN" sz="1600" dirty="0">
                <a:solidFill>
                  <a:schemeClr val="tx2"/>
                </a:solidFill>
                <a:latin typeface="Times New Roman" panose="02020603050405020304" pitchFamily="18" charset="0"/>
                <a:ea typeface="黑体" panose="02010609060101010101" pitchFamily="2" charset="-122"/>
              </a:rPr>
              <a:t>L</a:t>
            </a:r>
            <a:r>
              <a:rPr lang="en-US" altLang="zh-CN" sz="1600" baseline="-25000" dirty="0">
                <a:solidFill>
                  <a:schemeClr val="tx2"/>
                </a:solidFill>
                <a:latin typeface="Times New Roman" panose="02020603050405020304" pitchFamily="18" charset="0"/>
                <a:ea typeface="黑体" panose="02010609060101010101" pitchFamily="2" charset="-122"/>
              </a:rPr>
              <a:t>2</a:t>
            </a:r>
            <a:r>
              <a:rPr lang="en-US" altLang="zh-CN" sz="1600" dirty="0">
                <a:solidFill>
                  <a:schemeClr val="tx2"/>
                </a:solidFill>
                <a:latin typeface="Times New Roman" panose="02020603050405020304" pitchFamily="18" charset="0"/>
                <a:ea typeface="黑体" panose="02010609060101010101" pitchFamily="2" charset="-122"/>
              </a:rPr>
              <a:t> = 3501</a:t>
            </a:r>
          </a:p>
        </p:txBody>
      </p:sp>
      <p:sp>
        <p:nvSpPr>
          <p:cNvPr id="87050" name="Text Box 28"/>
          <p:cNvSpPr txBox="1">
            <a:spLocks noChangeArrowheads="1"/>
          </p:cNvSpPr>
          <p:nvPr/>
        </p:nvSpPr>
        <p:spPr bwMode="auto">
          <a:xfrm>
            <a:off x="4630540" y="3433631"/>
            <a:ext cx="1017488" cy="338185"/>
          </a:xfrm>
          <a:prstGeom prst="rect">
            <a:avLst/>
          </a:prstGeom>
          <a:noFill/>
          <a:ln w="9525">
            <a:noFill/>
            <a:miter lim="800000"/>
          </a:ln>
        </p:spPr>
        <p:txBody>
          <a:bodyPr wrap="none" lIns="91074" tIns="45537" rIns="91074" bIns="45537">
            <a:spAutoFit/>
          </a:bodyPr>
          <a:lstStyle/>
          <a:p>
            <a:r>
              <a:rPr lang="en-US" altLang="zh-CN" sz="1600" dirty="0">
                <a:solidFill>
                  <a:schemeClr val="tx2"/>
                </a:solidFill>
                <a:latin typeface="Times New Roman" panose="02020603050405020304" pitchFamily="18" charset="0"/>
                <a:ea typeface="黑体" panose="02010609060101010101" pitchFamily="2" charset="-122"/>
              </a:rPr>
              <a:t>R</a:t>
            </a:r>
            <a:r>
              <a:rPr lang="en-US" altLang="zh-CN" sz="1600" baseline="-25000" dirty="0">
                <a:solidFill>
                  <a:schemeClr val="tx2"/>
                </a:solidFill>
                <a:latin typeface="Times New Roman" panose="02020603050405020304" pitchFamily="18" charset="0"/>
                <a:ea typeface="黑体" panose="02010609060101010101" pitchFamily="2" charset="-122"/>
              </a:rPr>
              <a:t>1</a:t>
            </a:r>
            <a:r>
              <a:rPr lang="en-US" altLang="zh-CN" sz="1600" dirty="0">
                <a:solidFill>
                  <a:schemeClr val="tx2"/>
                </a:solidFill>
                <a:latin typeface="Times New Roman" panose="02020603050405020304" pitchFamily="18" charset="0"/>
                <a:ea typeface="黑体" panose="02010609060101010101" pitchFamily="2" charset="-122"/>
              </a:rPr>
              <a:t> = 3001</a:t>
            </a:r>
          </a:p>
        </p:txBody>
      </p:sp>
      <p:sp>
        <p:nvSpPr>
          <p:cNvPr id="87051" name="Text Box 29"/>
          <p:cNvSpPr txBox="1">
            <a:spLocks noChangeArrowheads="1"/>
          </p:cNvSpPr>
          <p:nvPr/>
        </p:nvSpPr>
        <p:spPr bwMode="auto">
          <a:xfrm>
            <a:off x="8075345" y="3433631"/>
            <a:ext cx="1017488" cy="338185"/>
          </a:xfrm>
          <a:prstGeom prst="rect">
            <a:avLst/>
          </a:prstGeom>
          <a:noFill/>
          <a:ln w="9525">
            <a:noFill/>
            <a:miter lim="800000"/>
          </a:ln>
        </p:spPr>
        <p:txBody>
          <a:bodyPr wrap="none" lIns="91074" tIns="45537" rIns="91074" bIns="45537">
            <a:spAutoFit/>
          </a:bodyPr>
          <a:lstStyle/>
          <a:p>
            <a:r>
              <a:rPr lang="en-US" altLang="zh-CN" sz="1600" dirty="0">
                <a:solidFill>
                  <a:schemeClr val="tx2"/>
                </a:solidFill>
                <a:latin typeface="Times New Roman" panose="02020603050405020304" pitchFamily="18" charset="0"/>
                <a:ea typeface="黑体" panose="02010609060101010101" pitchFamily="2" charset="-122"/>
              </a:rPr>
              <a:t>R</a:t>
            </a:r>
            <a:r>
              <a:rPr lang="en-US" altLang="zh-CN" sz="1600" baseline="-25000" dirty="0">
                <a:solidFill>
                  <a:schemeClr val="tx2"/>
                </a:solidFill>
                <a:latin typeface="Times New Roman" panose="02020603050405020304" pitchFamily="18" charset="0"/>
                <a:ea typeface="黑体" panose="02010609060101010101" pitchFamily="2" charset="-122"/>
              </a:rPr>
              <a:t>1</a:t>
            </a:r>
            <a:r>
              <a:rPr lang="en-US" altLang="zh-CN" sz="1600" dirty="0">
                <a:solidFill>
                  <a:schemeClr val="tx2"/>
                </a:solidFill>
                <a:latin typeface="Times New Roman" panose="02020603050405020304" pitchFamily="18" charset="0"/>
                <a:ea typeface="黑体" panose="02010609060101010101" pitchFamily="2" charset="-122"/>
              </a:rPr>
              <a:t> = 4501</a:t>
            </a:r>
          </a:p>
        </p:txBody>
      </p:sp>
      <p:sp>
        <p:nvSpPr>
          <p:cNvPr id="87052" name="Rectangle 4"/>
          <p:cNvSpPr>
            <a:spLocks noGrp="1" noChangeArrowheads="1"/>
          </p:cNvSpPr>
          <p:nvPr>
            <p:ph type="title"/>
          </p:nvPr>
        </p:nvSpPr>
        <p:spPr/>
        <p:txBody>
          <a:bodyPr/>
          <a:lstStyle/>
          <a:p>
            <a:pPr eaLnBrk="1" hangingPunct="1"/>
            <a:r>
              <a:rPr lang="zh-CN" altLang="en-US" dirty="0" smtClean="0">
                <a:ea typeface="黑体" panose="02010609060101010101" pitchFamily="2" charset="-122"/>
              </a:rPr>
              <a:t>接收到的字节流序号不连续 </a:t>
            </a:r>
          </a:p>
        </p:txBody>
      </p:sp>
      <p:sp>
        <p:nvSpPr>
          <p:cNvPr id="87053" name="Line 5"/>
          <p:cNvSpPr>
            <a:spLocks noChangeShapeType="1"/>
          </p:cNvSpPr>
          <p:nvPr/>
        </p:nvSpPr>
        <p:spPr bwMode="auto">
          <a:xfrm>
            <a:off x="178890" y="2598508"/>
            <a:ext cx="2083347" cy="0"/>
          </a:xfrm>
          <a:prstGeom prst="line">
            <a:avLst/>
          </a:prstGeom>
          <a:noFill/>
          <a:ln w="9525">
            <a:solidFill>
              <a:schemeClr val="tx1"/>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87054" name="Text Box 9"/>
          <p:cNvSpPr txBox="1">
            <a:spLocks noChangeArrowheads="1"/>
          </p:cNvSpPr>
          <p:nvPr/>
        </p:nvSpPr>
        <p:spPr bwMode="auto">
          <a:xfrm>
            <a:off x="2262237" y="2529046"/>
            <a:ext cx="645592" cy="645961"/>
          </a:xfrm>
          <a:prstGeom prst="rect">
            <a:avLst/>
          </a:prstGeom>
          <a:noFill/>
          <a:ln w="9525">
            <a:noFill/>
            <a:miter lim="800000"/>
          </a:ln>
        </p:spPr>
        <p:txBody>
          <a:bodyPr wrap="none" lIns="91074" tIns="45537" rIns="91074" bIns="45537">
            <a:spAutoFit/>
          </a:bodyPr>
          <a:lstStyle/>
          <a:p>
            <a:r>
              <a:rPr lang="en-US" altLang="zh-CN" sz="3600" b="1" dirty="0">
                <a:solidFill>
                  <a:schemeClr val="tx2"/>
                </a:solidFill>
                <a:latin typeface="Times New Roman" panose="02020603050405020304" pitchFamily="18" charset="0"/>
                <a:ea typeface="黑体" panose="02010609060101010101" pitchFamily="2" charset="-122"/>
              </a:rPr>
              <a:t>…</a:t>
            </a:r>
          </a:p>
        </p:txBody>
      </p:sp>
      <p:sp>
        <p:nvSpPr>
          <p:cNvPr id="87055" name="Text Box 10"/>
          <p:cNvSpPr txBox="1">
            <a:spLocks noChangeArrowheads="1"/>
          </p:cNvSpPr>
          <p:nvPr/>
        </p:nvSpPr>
        <p:spPr bwMode="auto">
          <a:xfrm>
            <a:off x="5062723" y="2434325"/>
            <a:ext cx="748184" cy="769072"/>
          </a:xfrm>
          <a:prstGeom prst="rect">
            <a:avLst/>
          </a:prstGeom>
          <a:noFill/>
          <a:ln w="9525">
            <a:noFill/>
            <a:miter lim="800000"/>
          </a:ln>
        </p:spPr>
        <p:txBody>
          <a:bodyPr wrap="none" lIns="91074" tIns="45537" rIns="91074" bIns="45537">
            <a:spAutoFit/>
          </a:bodyPr>
          <a:lstStyle/>
          <a:p>
            <a:r>
              <a:rPr lang="en-US" altLang="zh-CN" sz="4400" b="1" dirty="0">
                <a:solidFill>
                  <a:schemeClr val="tx2"/>
                </a:solidFill>
                <a:latin typeface="Times New Roman" panose="02020603050405020304" pitchFamily="18" charset="0"/>
                <a:ea typeface="黑体" panose="02010609060101010101" pitchFamily="2" charset="-122"/>
              </a:rPr>
              <a:t>…</a:t>
            </a:r>
          </a:p>
        </p:txBody>
      </p:sp>
      <p:sp>
        <p:nvSpPr>
          <p:cNvPr id="87056" name="Line 11"/>
          <p:cNvSpPr>
            <a:spLocks noChangeShapeType="1"/>
          </p:cNvSpPr>
          <p:nvPr/>
        </p:nvSpPr>
        <p:spPr bwMode="auto">
          <a:xfrm flipH="1">
            <a:off x="170974" y="2502209"/>
            <a:ext cx="7916" cy="263639"/>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57" name="Text Box 12"/>
          <p:cNvSpPr txBox="1">
            <a:spLocks noChangeArrowheads="1"/>
          </p:cNvSpPr>
          <p:nvPr/>
        </p:nvSpPr>
        <p:spPr bwMode="auto">
          <a:xfrm>
            <a:off x="538251" y="2404331"/>
            <a:ext cx="1415033" cy="338185"/>
          </a:xfrm>
          <a:prstGeom prst="rect">
            <a:avLst/>
          </a:prstGeom>
          <a:solidFill>
            <a:schemeClr val="bg1"/>
          </a:solidFill>
          <a:ln w="9525">
            <a:noFill/>
            <a:miter lim="800000"/>
          </a:ln>
        </p:spPr>
        <p:txBody>
          <a:bodyPr wrap="none" lIns="91074" tIns="45537" rIns="91074" bIns="45537">
            <a:spAutoFit/>
          </a:bodyPr>
          <a:lstStyle/>
          <a:p>
            <a:r>
              <a:rPr lang="zh-CN" altLang="en-US" sz="1600" dirty="0">
                <a:solidFill>
                  <a:schemeClr val="tx2"/>
                </a:solidFill>
                <a:latin typeface="Times New Roman" panose="02020603050405020304" pitchFamily="18" charset="0"/>
                <a:ea typeface="黑体" panose="02010609060101010101" pitchFamily="2" charset="-122"/>
              </a:rPr>
              <a:t>连续的字节流</a:t>
            </a:r>
          </a:p>
        </p:txBody>
      </p:sp>
      <p:sp>
        <p:nvSpPr>
          <p:cNvPr id="87058" name="Line 13"/>
          <p:cNvSpPr>
            <a:spLocks noChangeShapeType="1"/>
          </p:cNvSpPr>
          <p:nvPr/>
        </p:nvSpPr>
        <p:spPr bwMode="auto">
          <a:xfrm flipH="1">
            <a:off x="2254321" y="2502209"/>
            <a:ext cx="7916" cy="263639"/>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87059" name="Line 14"/>
          <p:cNvSpPr>
            <a:spLocks noChangeShapeType="1"/>
          </p:cNvSpPr>
          <p:nvPr/>
        </p:nvSpPr>
        <p:spPr bwMode="auto">
          <a:xfrm flipV="1">
            <a:off x="2308146" y="3075270"/>
            <a:ext cx="0" cy="429401"/>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7060" name="Text Box 16"/>
          <p:cNvSpPr txBox="1">
            <a:spLocks noChangeArrowheads="1"/>
          </p:cNvSpPr>
          <p:nvPr/>
        </p:nvSpPr>
        <p:spPr bwMode="auto">
          <a:xfrm>
            <a:off x="984682" y="2691651"/>
            <a:ext cx="491703" cy="461295"/>
          </a:xfrm>
          <a:prstGeom prst="rect">
            <a:avLst/>
          </a:prstGeom>
          <a:noFill/>
          <a:ln w="9525">
            <a:noFill/>
            <a:miter lim="800000"/>
          </a:ln>
        </p:spPr>
        <p:txBody>
          <a:bodyPr wrap="none" lIns="91074" tIns="45537" rIns="91074" bIns="45537">
            <a:spAutoFit/>
          </a:bodyPr>
          <a:lstStyle/>
          <a:p>
            <a:r>
              <a:rPr lang="en-US" altLang="zh-CN" sz="2400" dirty="0">
                <a:solidFill>
                  <a:schemeClr val="tx2"/>
                </a:solidFill>
                <a:latin typeface="Times New Roman" panose="02020603050405020304" pitchFamily="18" charset="0"/>
                <a:ea typeface="黑体" panose="02010609060101010101" pitchFamily="2" charset="-122"/>
              </a:rPr>
              <a:t>…</a:t>
            </a:r>
          </a:p>
        </p:txBody>
      </p:sp>
      <p:sp>
        <p:nvSpPr>
          <p:cNvPr id="87061" name="Text Box 17"/>
          <p:cNvSpPr txBox="1">
            <a:spLocks noChangeArrowheads="1"/>
          </p:cNvSpPr>
          <p:nvPr/>
        </p:nvSpPr>
        <p:spPr bwMode="auto">
          <a:xfrm>
            <a:off x="3856408" y="2691651"/>
            <a:ext cx="491703" cy="461295"/>
          </a:xfrm>
          <a:prstGeom prst="rect">
            <a:avLst/>
          </a:prstGeom>
          <a:noFill/>
          <a:ln w="9525">
            <a:noFill/>
            <a:miter lim="800000"/>
          </a:ln>
        </p:spPr>
        <p:txBody>
          <a:bodyPr wrap="none" lIns="91074" tIns="45537" rIns="91074" bIns="45537">
            <a:spAutoFit/>
          </a:bodyPr>
          <a:lstStyle/>
          <a:p>
            <a:r>
              <a:rPr lang="en-US" altLang="zh-CN" sz="2400" dirty="0">
                <a:solidFill>
                  <a:schemeClr val="tx2"/>
                </a:solidFill>
                <a:latin typeface="Times New Roman" panose="02020603050405020304" pitchFamily="18" charset="0"/>
                <a:ea typeface="黑体" panose="02010609060101010101" pitchFamily="2" charset="-122"/>
              </a:rPr>
              <a:t>…</a:t>
            </a:r>
          </a:p>
        </p:txBody>
      </p:sp>
      <p:sp>
        <p:nvSpPr>
          <p:cNvPr id="87062" name="Text Box 18"/>
          <p:cNvSpPr txBox="1">
            <a:spLocks noChangeArrowheads="1"/>
          </p:cNvSpPr>
          <p:nvPr/>
        </p:nvSpPr>
        <p:spPr bwMode="auto">
          <a:xfrm>
            <a:off x="7087496" y="2691651"/>
            <a:ext cx="491703" cy="461295"/>
          </a:xfrm>
          <a:prstGeom prst="rect">
            <a:avLst/>
          </a:prstGeom>
          <a:noFill/>
          <a:ln w="9525">
            <a:noFill/>
            <a:miter lim="800000"/>
          </a:ln>
        </p:spPr>
        <p:txBody>
          <a:bodyPr wrap="none" lIns="91074" tIns="45537" rIns="91074" bIns="45537">
            <a:spAutoFit/>
          </a:bodyPr>
          <a:lstStyle/>
          <a:p>
            <a:r>
              <a:rPr lang="en-US" altLang="zh-CN" sz="2400" dirty="0">
                <a:solidFill>
                  <a:schemeClr val="tx2"/>
                </a:solidFill>
                <a:latin typeface="Times New Roman" panose="02020603050405020304" pitchFamily="18" charset="0"/>
                <a:ea typeface="黑体" panose="02010609060101010101" pitchFamily="2" charset="-122"/>
              </a:rPr>
              <a:t>…</a:t>
            </a:r>
          </a:p>
        </p:txBody>
      </p:sp>
      <p:sp>
        <p:nvSpPr>
          <p:cNvPr id="87063" name="Line 20"/>
          <p:cNvSpPr>
            <a:spLocks noChangeShapeType="1"/>
          </p:cNvSpPr>
          <p:nvPr/>
        </p:nvSpPr>
        <p:spPr bwMode="auto">
          <a:xfrm flipV="1">
            <a:off x="3338738" y="3075270"/>
            <a:ext cx="0" cy="429401"/>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7064" name="Line 21"/>
          <p:cNvSpPr>
            <a:spLocks noChangeShapeType="1"/>
          </p:cNvSpPr>
          <p:nvPr/>
        </p:nvSpPr>
        <p:spPr bwMode="auto">
          <a:xfrm flipV="1">
            <a:off x="5133962" y="3075270"/>
            <a:ext cx="0" cy="429401"/>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7065" name="Line 22"/>
          <p:cNvSpPr>
            <a:spLocks noChangeShapeType="1"/>
          </p:cNvSpPr>
          <p:nvPr/>
        </p:nvSpPr>
        <p:spPr bwMode="auto">
          <a:xfrm flipV="1">
            <a:off x="6067986" y="3075270"/>
            <a:ext cx="0" cy="429401"/>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7066" name="Line 23"/>
          <p:cNvSpPr>
            <a:spLocks noChangeShapeType="1"/>
          </p:cNvSpPr>
          <p:nvPr/>
        </p:nvSpPr>
        <p:spPr bwMode="auto">
          <a:xfrm flipV="1">
            <a:off x="8651589" y="3075270"/>
            <a:ext cx="0" cy="429401"/>
          </a:xfrm>
          <a:prstGeom prst="line">
            <a:avLst/>
          </a:pr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7067" name="Text Box 24"/>
          <p:cNvSpPr txBox="1">
            <a:spLocks noChangeArrowheads="1"/>
          </p:cNvSpPr>
          <p:nvPr/>
        </p:nvSpPr>
        <p:spPr bwMode="auto">
          <a:xfrm>
            <a:off x="3409976" y="2391702"/>
            <a:ext cx="1415033" cy="338185"/>
          </a:xfrm>
          <a:prstGeom prst="rect">
            <a:avLst/>
          </a:prstGeom>
          <a:noFill/>
          <a:ln w="9525">
            <a:noFill/>
            <a:miter lim="800000"/>
          </a:ln>
        </p:spPr>
        <p:txBody>
          <a:bodyPr wrap="none" lIns="91074" tIns="45537" rIns="91074" bIns="45537">
            <a:spAutoFit/>
          </a:bodyPr>
          <a:lstStyle/>
          <a:p>
            <a:r>
              <a:rPr lang="zh-CN" altLang="en-US" sz="1600" dirty="0">
                <a:solidFill>
                  <a:schemeClr val="tx2"/>
                </a:solidFill>
                <a:latin typeface="Times New Roman" panose="02020603050405020304" pitchFamily="18" charset="0"/>
                <a:ea typeface="黑体" panose="02010609060101010101" pitchFamily="2" charset="-122"/>
              </a:rPr>
              <a:t>第一个字节块</a:t>
            </a:r>
          </a:p>
        </p:txBody>
      </p:sp>
      <p:sp>
        <p:nvSpPr>
          <p:cNvPr id="87068" name="Text Box 25"/>
          <p:cNvSpPr txBox="1">
            <a:spLocks noChangeArrowheads="1"/>
          </p:cNvSpPr>
          <p:nvPr/>
        </p:nvSpPr>
        <p:spPr bwMode="auto">
          <a:xfrm>
            <a:off x="6606236" y="2382230"/>
            <a:ext cx="1415033" cy="338185"/>
          </a:xfrm>
          <a:prstGeom prst="rect">
            <a:avLst/>
          </a:prstGeom>
          <a:noFill/>
          <a:ln w="9525">
            <a:noFill/>
            <a:miter lim="800000"/>
          </a:ln>
        </p:spPr>
        <p:txBody>
          <a:bodyPr wrap="none" lIns="91074" tIns="45537" rIns="91074" bIns="45537">
            <a:spAutoFit/>
          </a:bodyPr>
          <a:lstStyle/>
          <a:p>
            <a:r>
              <a:rPr lang="zh-CN" altLang="en-US" sz="1600" dirty="0">
                <a:solidFill>
                  <a:schemeClr val="tx2"/>
                </a:solidFill>
                <a:latin typeface="Times New Roman" panose="02020603050405020304" pitchFamily="18" charset="0"/>
                <a:ea typeface="黑体" panose="02010609060101010101" pitchFamily="2" charset="-122"/>
              </a:rPr>
              <a:t>第二个字节块</a:t>
            </a:r>
          </a:p>
        </p:txBody>
      </p:sp>
      <p:sp>
        <p:nvSpPr>
          <p:cNvPr id="87069" name="Text Box 30"/>
          <p:cNvSpPr txBox="1">
            <a:spLocks noChangeArrowheads="1"/>
          </p:cNvSpPr>
          <p:nvPr/>
        </p:nvSpPr>
        <p:spPr bwMode="auto">
          <a:xfrm>
            <a:off x="402105" y="4076153"/>
            <a:ext cx="8497100" cy="2307955"/>
          </a:xfrm>
          <a:prstGeom prst="rect">
            <a:avLst/>
          </a:prstGeom>
          <a:solidFill>
            <a:srgbClr val="FFFF99"/>
          </a:solidFill>
          <a:ln w="9525">
            <a:solidFill>
              <a:schemeClr val="folHlink"/>
            </a:solidFill>
            <a:miter lim="800000"/>
          </a:ln>
        </p:spPr>
        <p:txBody>
          <a:bodyPr wrap="none" lIns="91074" tIns="45537" rIns="91074" bIns="45537">
            <a:spAutoFit/>
          </a:bodyPr>
          <a:lstStyle/>
          <a:p>
            <a:pPr>
              <a:buFontTx/>
              <a:buChar char="•"/>
            </a:pPr>
            <a:r>
              <a:rPr lang="en-US" altLang="zh-CN" sz="2400" dirty="0">
                <a:solidFill>
                  <a:schemeClr val="tx2"/>
                </a:solidFill>
                <a:latin typeface="Arial" panose="020B0604020202020204" pitchFamily="34" charset="0"/>
                <a:ea typeface="黑体" panose="02010609060101010101" pitchFamily="2" charset="-122"/>
              </a:rPr>
              <a:t>  </a:t>
            </a:r>
            <a:r>
              <a:rPr lang="zh-CN" altLang="en-US" sz="2400" dirty="0">
                <a:solidFill>
                  <a:schemeClr val="tx2"/>
                </a:solidFill>
                <a:latin typeface="Arial" panose="020B0604020202020204" pitchFamily="34" charset="0"/>
                <a:ea typeface="黑体" panose="02010609060101010101" pitchFamily="2" charset="-122"/>
              </a:rPr>
              <a:t>和前后字节不连续的每一个字节块都有两个边界：</a:t>
            </a:r>
          </a:p>
          <a:p>
            <a:r>
              <a:rPr lang="zh-CN" altLang="en-US" sz="2400" dirty="0">
                <a:solidFill>
                  <a:schemeClr val="tx2"/>
                </a:solidFill>
                <a:latin typeface="Arial" panose="020B0604020202020204" pitchFamily="34" charset="0"/>
                <a:ea typeface="黑体" panose="02010609060101010101" pitchFamily="2" charset="-122"/>
              </a:rPr>
              <a:t>   左边界和右边界。图中用四个指针标记这些边界。</a:t>
            </a:r>
          </a:p>
          <a:p>
            <a:pPr>
              <a:buFontTx/>
              <a:buChar char="•"/>
            </a:pPr>
            <a:r>
              <a:rPr lang="zh-CN" altLang="en-US" sz="2400" dirty="0">
                <a:solidFill>
                  <a:schemeClr val="tx2"/>
                </a:solidFill>
                <a:latin typeface="Arial" panose="020B0604020202020204" pitchFamily="34" charset="0"/>
                <a:ea typeface="黑体" panose="02010609060101010101" pitchFamily="2" charset="-122"/>
              </a:rPr>
              <a:t>  第一个字节块的左边界 </a:t>
            </a:r>
            <a:r>
              <a:rPr lang="en-US" altLang="zh-CN" sz="2400" dirty="0">
                <a:solidFill>
                  <a:schemeClr val="tx2"/>
                </a:solidFill>
                <a:latin typeface="Arial" panose="020B0604020202020204" pitchFamily="34" charset="0"/>
                <a:ea typeface="黑体" panose="02010609060101010101" pitchFamily="2" charset="-122"/>
              </a:rPr>
              <a:t>L</a:t>
            </a:r>
            <a:r>
              <a:rPr lang="en-US" altLang="zh-CN" sz="2400" baseline="-25000" dirty="0">
                <a:solidFill>
                  <a:schemeClr val="tx2"/>
                </a:solidFill>
                <a:latin typeface="Arial" panose="020B0604020202020204" pitchFamily="34" charset="0"/>
                <a:ea typeface="黑体" panose="02010609060101010101" pitchFamily="2" charset="-122"/>
              </a:rPr>
              <a:t>1</a:t>
            </a:r>
            <a:r>
              <a:rPr lang="en-US" altLang="zh-CN" sz="2400" dirty="0">
                <a:solidFill>
                  <a:schemeClr val="tx2"/>
                </a:solidFill>
                <a:latin typeface="Arial" panose="020B0604020202020204" pitchFamily="34" charset="0"/>
                <a:ea typeface="黑体" panose="02010609060101010101" pitchFamily="2" charset="-122"/>
              </a:rPr>
              <a:t> = 1501</a:t>
            </a:r>
            <a:r>
              <a:rPr lang="zh-CN" altLang="en-US" sz="2400" dirty="0">
                <a:solidFill>
                  <a:schemeClr val="tx2"/>
                </a:solidFill>
                <a:latin typeface="Arial" panose="020B0604020202020204" pitchFamily="34" charset="0"/>
                <a:ea typeface="黑体" panose="02010609060101010101" pitchFamily="2" charset="-122"/>
              </a:rPr>
              <a:t>，但右边界 </a:t>
            </a:r>
            <a:r>
              <a:rPr lang="en-US" altLang="zh-CN" sz="2400" dirty="0">
                <a:solidFill>
                  <a:schemeClr val="tx2"/>
                </a:solidFill>
                <a:latin typeface="Arial" panose="020B0604020202020204" pitchFamily="34" charset="0"/>
                <a:ea typeface="黑体" panose="02010609060101010101" pitchFamily="2" charset="-122"/>
              </a:rPr>
              <a:t>R</a:t>
            </a:r>
            <a:r>
              <a:rPr lang="en-US" altLang="zh-CN" sz="2400" baseline="-25000" dirty="0">
                <a:solidFill>
                  <a:schemeClr val="tx2"/>
                </a:solidFill>
                <a:latin typeface="Arial" panose="020B0604020202020204" pitchFamily="34" charset="0"/>
                <a:ea typeface="黑体" panose="02010609060101010101" pitchFamily="2" charset="-122"/>
              </a:rPr>
              <a:t>1</a:t>
            </a:r>
            <a:r>
              <a:rPr lang="en-US" altLang="zh-CN" sz="2400" dirty="0">
                <a:solidFill>
                  <a:schemeClr val="tx2"/>
                </a:solidFill>
                <a:latin typeface="Arial" panose="020B0604020202020204" pitchFamily="34" charset="0"/>
                <a:ea typeface="黑体" panose="02010609060101010101" pitchFamily="2" charset="-122"/>
              </a:rPr>
              <a:t> = 3001</a:t>
            </a:r>
            <a:r>
              <a:rPr lang="zh-CN" altLang="en-US" sz="2400" dirty="0">
                <a:solidFill>
                  <a:schemeClr val="tx2"/>
                </a:solidFill>
                <a:latin typeface="Arial" panose="020B0604020202020204" pitchFamily="34" charset="0"/>
                <a:ea typeface="黑体" panose="02010609060101010101" pitchFamily="2" charset="-122"/>
              </a:rPr>
              <a:t>。</a:t>
            </a:r>
          </a:p>
          <a:p>
            <a:pPr>
              <a:buFontTx/>
              <a:buChar char="•"/>
            </a:pPr>
            <a:r>
              <a:rPr lang="zh-CN" altLang="en-US" sz="2400" dirty="0">
                <a:solidFill>
                  <a:schemeClr val="tx2"/>
                </a:solidFill>
                <a:latin typeface="Arial" panose="020B0604020202020204" pitchFamily="34" charset="0"/>
                <a:ea typeface="黑体" panose="02010609060101010101" pitchFamily="2" charset="-122"/>
              </a:rPr>
              <a:t>  左边界指出字节块的第一个字节的序号，但右边界减 </a:t>
            </a:r>
            <a:r>
              <a:rPr lang="en-US" altLang="zh-CN" sz="2400" dirty="0">
                <a:solidFill>
                  <a:schemeClr val="tx2"/>
                </a:solidFill>
                <a:latin typeface="Arial" panose="020B0604020202020204" pitchFamily="34" charset="0"/>
                <a:ea typeface="黑体" panose="02010609060101010101" pitchFamily="2" charset="-122"/>
              </a:rPr>
              <a:t>1 </a:t>
            </a:r>
            <a:r>
              <a:rPr lang="zh-CN" altLang="en-US" sz="2400" dirty="0">
                <a:solidFill>
                  <a:schemeClr val="tx2"/>
                </a:solidFill>
                <a:latin typeface="Arial" panose="020B0604020202020204" pitchFamily="34" charset="0"/>
                <a:ea typeface="黑体" panose="02010609060101010101" pitchFamily="2" charset="-122"/>
              </a:rPr>
              <a:t>才是</a:t>
            </a:r>
          </a:p>
          <a:p>
            <a:r>
              <a:rPr lang="zh-CN" altLang="en-US" sz="2400" dirty="0">
                <a:solidFill>
                  <a:schemeClr val="tx2"/>
                </a:solidFill>
                <a:latin typeface="Arial" panose="020B0604020202020204" pitchFamily="34" charset="0"/>
                <a:ea typeface="黑体" panose="02010609060101010101" pitchFamily="2" charset="-122"/>
              </a:rPr>
              <a:t>    字节块中的最后一个序号。</a:t>
            </a:r>
          </a:p>
          <a:p>
            <a:pPr>
              <a:buFontTx/>
              <a:buChar char="•"/>
            </a:pPr>
            <a:r>
              <a:rPr lang="zh-CN" altLang="en-US" sz="2400" dirty="0">
                <a:solidFill>
                  <a:schemeClr val="tx2"/>
                </a:solidFill>
                <a:latin typeface="Arial" panose="020B0604020202020204" pitchFamily="34" charset="0"/>
                <a:ea typeface="黑体" panose="02010609060101010101" pitchFamily="2" charset="-122"/>
              </a:rPr>
              <a:t>  第二个字节块的左边界 </a:t>
            </a:r>
            <a:r>
              <a:rPr lang="en-US" altLang="zh-CN" sz="2400" dirty="0">
                <a:solidFill>
                  <a:schemeClr val="tx2"/>
                </a:solidFill>
                <a:latin typeface="Arial" panose="020B0604020202020204" pitchFamily="34" charset="0"/>
                <a:ea typeface="黑体" panose="02010609060101010101" pitchFamily="2" charset="-122"/>
              </a:rPr>
              <a:t>L</a:t>
            </a:r>
            <a:r>
              <a:rPr lang="en-US" altLang="zh-CN" sz="2400" baseline="-25000" dirty="0">
                <a:solidFill>
                  <a:schemeClr val="tx2"/>
                </a:solidFill>
                <a:latin typeface="Arial" panose="020B0604020202020204" pitchFamily="34" charset="0"/>
                <a:ea typeface="黑体" panose="02010609060101010101" pitchFamily="2" charset="-122"/>
              </a:rPr>
              <a:t>2</a:t>
            </a:r>
            <a:r>
              <a:rPr lang="en-US" altLang="zh-CN" sz="2400" dirty="0">
                <a:solidFill>
                  <a:schemeClr val="tx2"/>
                </a:solidFill>
                <a:latin typeface="Arial" panose="020B0604020202020204" pitchFamily="34" charset="0"/>
                <a:ea typeface="黑体" panose="02010609060101010101" pitchFamily="2" charset="-122"/>
              </a:rPr>
              <a:t> = 3501</a:t>
            </a:r>
            <a:r>
              <a:rPr lang="zh-CN" altLang="en-US" sz="2400" dirty="0">
                <a:solidFill>
                  <a:schemeClr val="tx2"/>
                </a:solidFill>
                <a:latin typeface="Arial" panose="020B0604020202020204" pitchFamily="34" charset="0"/>
                <a:ea typeface="黑体" panose="02010609060101010101" pitchFamily="2" charset="-122"/>
              </a:rPr>
              <a:t>，而右边界 </a:t>
            </a:r>
            <a:r>
              <a:rPr lang="en-US" altLang="zh-CN" sz="2400" dirty="0">
                <a:solidFill>
                  <a:schemeClr val="tx2"/>
                </a:solidFill>
                <a:latin typeface="Arial" panose="020B0604020202020204" pitchFamily="34" charset="0"/>
                <a:ea typeface="黑体" panose="02010609060101010101" pitchFamily="2" charset="-122"/>
              </a:rPr>
              <a:t>R</a:t>
            </a:r>
            <a:r>
              <a:rPr lang="en-US" altLang="zh-CN" sz="2400" baseline="-25000" dirty="0">
                <a:solidFill>
                  <a:schemeClr val="tx2"/>
                </a:solidFill>
                <a:latin typeface="Arial" panose="020B0604020202020204" pitchFamily="34" charset="0"/>
                <a:ea typeface="黑体" panose="02010609060101010101" pitchFamily="2" charset="-122"/>
              </a:rPr>
              <a:t>2</a:t>
            </a:r>
            <a:r>
              <a:rPr lang="en-US" altLang="zh-CN" sz="2400" dirty="0">
                <a:solidFill>
                  <a:schemeClr val="tx2"/>
                </a:solidFill>
                <a:latin typeface="Arial" panose="020B0604020202020204" pitchFamily="34" charset="0"/>
                <a:ea typeface="黑体" panose="02010609060101010101" pitchFamily="2" charset="-122"/>
              </a:rPr>
              <a:t> = 4501</a:t>
            </a:r>
            <a:r>
              <a:rPr lang="zh-CN" altLang="en-US" sz="2400" dirty="0">
                <a:solidFill>
                  <a:schemeClr val="tx2"/>
                </a:solidFill>
                <a:latin typeface="Arial" panose="020B0604020202020204" pitchFamily="34" charset="0"/>
                <a:ea typeface="黑体" panose="02010609060101010101" pitchFamily="2" charset="-122"/>
              </a:rPr>
              <a:t>。 </a:t>
            </a:r>
          </a:p>
        </p:txBody>
      </p:sp>
      <p:sp>
        <p:nvSpPr>
          <p:cNvPr id="30" name="灯片编号占位符 29"/>
          <p:cNvSpPr>
            <a:spLocks noGrp="1"/>
          </p:cNvSpPr>
          <p:nvPr>
            <p:ph type="sldNum" sz="quarter" idx="12"/>
          </p:nvPr>
        </p:nvSpPr>
        <p:spPr/>
        <p:txBody>
          <a:bodyPr/>
          <a:lstStyle/>
          <a:p>
            <a:fld id="{B6F15528-21DE-4FAA-801E-634DDDAF4B2B}" type="slidenum">
              <a:rPr lang="en-US" smtClean="0"/>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88067" name="Rectangle 2"/>
          <p:cNvSpPr>
            <a:spLocks noGrp="1" noChangeArrowheads="1"/>
          </p:cNvSpPr>
          <p:nvPr>
            <p:ph type="title"/>
          </p:nvPr>
        </p:nvSpPr>
        <p:spPr/>
        <p:txBody>
          <a:bodyPr/>
          <a:lstStyle/>
          <a:p>
            <a:pPr algn="ctr" eaLnBrk="1" hangingPunct="1"/>
            <a:r>
              <a:rPr lang="en-US" altLang="zh-CN" dirty="0" smtClean="0">
                <a:ea typeface="黑体" panose="02010609060101010101" pitchFamily="2" charset="-122"/>
              </a:rPr>
              <a:t>RFC 2018 </a:t>
            </a:r>
            <a:r>
              <a:rPr lang="zh-CN" altLang="en-US" dirty="0" smtClean="0">
                <a:ea typeface="黑体" panose="02010609060101010101" pitchFamily="2" charset="-122"/>
              </a:rPr>
              <a:t>的规定</a:t>
            </a:r>
          </a:p>
        </p:txBody>
      </p:sp>
      <p:sp>
        <p:nvSpPr>
          <p:cNvPr id="88068" name="Rectangle 3"/>
          <p:cNvSpPr>
            <a:spLocks noGrp="1" noChangeArrowheads="1"/>
          </p:cNvSpPr>
          <p:nvPr>
            <p:ph type="body" idx="1"/>
          </p:nvPr>
        </p:nvSpPr>
        <p:spPr>
          <a:xfrm>
            <a:off x="1040091" y="1895996"/>
            <a:ext cx="7750810" cy="4091940"/>
          </a:xfrm>
        </p:spPr>
        <p:txBody>
          <a:bodyPr/>
          <a:lstStyle/>
          <a:p>
            <a:pPr eaLnBrk="1" hangingPunct="1"/>
            <a:r>
              <a:rPr lang="zh-CN" altLang="en-US" sz="2400" dirty="0" smtClean="0">
                <a:ea typeface="黑体" panose="02010609060101010101" pitchFamily="2" charset="-122"/>
              </a:rPr>
              <a:t>如果要使用选择确认，那么在建立 </a:t>
            </a:r>
            <a:r>
              <a:rPr lang="en-US" altLang="zh-CN" sz="2400" dirty="0" smtClean="0">
                <a:ea typeface="黑体" panose="02010609060101010101" pitchFamily="2" charset="-122"/>
              </a:rPr>
              <a:t>TCP </a:t>
            </a:r>
            <a:r>
              <a:rPr lang="zh-CN" altLang="en-US" sz="2400" dirty="0" smtClean="0">
                <a:ea typeface="黑体" panose="02010609060101010101" pitchFamily="2" charset="-122"/>
              </a:rPr>
              <a:t>连接时，就要在 </a:t>
            </a:r>
            <a:r>
              <a:rPr lang="en-US" altLang="zh-CN" sz="2400" dirty="0" smtClean="0">
                <a:ea typeface="黑体" panose="02010609060101010101" pitchFamily="2" charset="-122"/>
              </a:rPr>
              <a:t>TCP </a:t>
            </a:r>
            <a:r>
              <a:rPr lang="zh-CN" altLang="en-US" sz="2400" dirty="0" smtClean="0">
                <a:ea typeface="黑体" panose="02010609060101010101" pitchFamily="2" charset="-122"/>
              </a:rPr>
              <a:t>首部的选项中加上“允许 </a:t>
            </a:r>
            <a:r>
              <a:rPr lang="en-US" altLang="zh-CN" sz="2400" dirty="0" smtClean="0">
                <a:ea typeface="黑体" panose="02010609060101010101" pitchFamily="2" charset="-122"/>
              </a:rPr>
              <a:t>SACK”</a:t>
            </a:r>
            <a:r>
              <a:rPr lang="zh-CN" altLang="en-US" sz="2400" dirty="0" smtClean="0">
                <a:ea typeface="黑体" panose="02010609060101010101" pitchFamily="2" charset="-122"/>
              </a:rPr>
              <a:t>的选项，而双方必须都事先商定好。</a:t>
            </a:r>
          </a:p>
          <a:p>
            <a:pPr eaLnBrk="1" hangingPunct="1"/>
            <a:r>
              <a:rPr lang="zh-CN" altLang="en-US" sz="2400" dirty="0" smtClean="0">
                <a:ea typeface="黑体" panose="02010609060101010101" pitchFamily="2" charset="-122"/>
              </a:rPr>
              <a:t>如果使用选择确认，那么原来首部中的“确认号字段”的用法仍然不变。只是以后在 </a:t>
            </a:r>
            <a:r>
              <a:rPr lang="en-US" altLang="zh-CN" sz="2400" dirty="0" smtClean="0">
                <a:ea typeface="黑体" panose="02010609060101010101" pitchFamily="2" charset="-122"/>
              </a:rPr>
              <a:t>TCP </a:t>
            </a:r>
            <a:r>
              <a:rPr lang="zh-CN" altLang="en-US" sz="2400" dirty="0" smtClean="0">
                <a:ea typeface="黑体" panose="02010609060101010101" pitchFamily="2" charset="-122"/>
              </a:rPr>
              <a:t>报文段的首部中都增加了 </a:t>
            </a:r>
            <a:r>
              <a:rPr lang="en-US" altLang="zh-CN" sz="2400" dirty="0" smtClean="0">
                <a:ea typeface="黑体" panose="02010609060101010101" pitchFamily="2" charset="-122"/>
              </a:rPr>
              <a:t>SACK </a:t>
            </a:r>
            <a:r>
              <a:rPr lang="zh-CN" altLang="en-US" sz="2400" dirty="0" smtClean="0">
                <a:ea typeface="黑体" panose="02010609060101010101" pitchFamily="2" charset="-122"/>
              </a:rPr>
              <a:t>选项，以便报告收到的不连续的字节块的边界。</a:t>
            </a:r>
          </a:p>
          <a:p>
            <a:pPr eaLnBrk="1" hangingPunct="1"/>
            <a:r>
              <a:rPr lang="zh-CN" altLang="en-US" sz="2400" dirty="0" smtClean="0">
                <a:ea typeface="黑体" panose="02010609060101010101" pitchFamily="2" charset="-122"/>
              </a:rPr>
              <a:t>由于首部选项的长度最多只有 </a:t>
            </a:r>
            <a:r>
              <a:rPr lang="en-US" altLang="zh-CN" sz="2400" dirty="0" smtClean="0">
                <a:ea typeface="黑体" panose="02010609060101010101" pitchFamily="2" charset="-122"/>
              </a:rPr>
              <a:t>40 </a:t>
            </a:r>
            <a:r>
              <a:rPr lang="zh-CN" altLang="en-US" sz="2400" dirty="0" smtClean="0">
                <a:ea typeface="黑体" panose="02010609060101010101" pitchFamily="2" charset="-122"/>
              </a:rPr>
              <a:t>字节，而指明一个边界就要用掉 </a:t>
            </a:r>
            <a:r>
              <a:rPr lang="en-US" altLang="zh-CN" sz="2400" dirty="0" smtClean="0">
                <a:ea typeface="黑体" panose="02010609060101010101" pitchFamily="2" charset="-122"/>
              </a:rPr>
              <a:t>4 </a:t>
            </a:r>
            <a:r>
              <a:rPr lang="zh-CN" altLang="en-US" sz="2400" dirty="0" smtClean="0">
                <a:ea typeface="黑体" panose="02010609060101010101" pitchFamily="2" charset="-122"/>
              </a:rPr>
              <a:t>字节，因此在选项中最多只能指明 </a:t>
            </a:r>
            <a:r>
              <a:rPr lang="en-US" altLang="zh-CN" sz="2400" dirty="0" smtClean="0">
                <a:ea typeface="黑体" panose="02010609060101010101" pitchFamily="2" charset="-122"/>
              </a:rPr>
              <a:t>4 </a:t>
            </a:r>
            <a:r>
              <a:rPr lang="zh-CN" altLang="en-US" sz="2400" dirty="0" smtClean="0">
                <a:ea typeface="黑体" panose="02010609060101010101" pitchFamily="2" charset="-122"/>
              </a:rPr>
              <a:t>个字节块的边界信息。</a:t>
            </a:r>
          </a:p>
        </p:txBody>
      </p:sp>
      <p:sp>
        <p:nvSpPr>
          <p:cNvPr id="5" name="灯片编号占位符 4"/>
          <p:cNvSpPr>
            <a:spLocks noGrp="1"/>
          </p:cNvSpPr>
          <p:nvPr>
            <p:ph type="sldNum" sz="quarter" idx="12"/>
          </p:nvPr>
        </p:nvSpPr>
        <p:spPr/>
        <p:txBody>
          <a:bodyPr/>
          <a:lstStyle/>
          <a:p>
            <a:fld id="{B6F15528-21DE-4FAA-801E-634DDDAF4B2B}" type="slidenum">
              <a:rPr lang="en-US" smtClean="0"/>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1231900" y="1155700"/>
            <a:ext cx="6283771" cy="366767"/>
          </a:xfrm>
          <a:prstGeom prst="rect">
            <a:avLst/>
          </a:prstGeom>
          <a:noFill/>
        </p:spPr>
        <p:txBody>
          <a:bodyPr wrap="none" lIns="0" tIns="0" rIns="0" rtlCol="0">
            <a:spAutoFit/>
          </a:bodyPr>
          <a:lstStyle/>
          <a:p>
            <a:pPr defTabSz="-635">
              <a:lnSpc>
                <a:spcPts val="2500"/>
              </a:lnSpc>
            </a:pPr>
            <a:r>
              <a:rPr lang="en-US" altLang="zh-CN" sz="2100" dirty="0" smtClean="0">
                <a:latin typeface="楷体_GB2312" pitchFamily="18" charset="0"/>
                <a:ea typeface="黑体" panose="02010609060101010101" pitchFamily="2" charset="-122"/>
                <a:cs typeface="楷体_GB2312" pitchFamily="18" charset="0"/>
              </a:rPr>
              <a:t>网络环境中进程通信要解决的进程间相互作用的模式</a:t>
            </a:r>
            <a:r>
              <a:rPr lang="en-US" altLang="zh-CN" sz="2100" b="1" dirty="0" smtClean="0">
                <a:latin typeface="Times New Roman" panose="02020603050405020304" pitchFamily="18" charset="0"/>
                <a:ea typeface="黑体" panose="02010609060101010101" pitchFamily="2" charset="-122"/>
                <a:cs typeface="Times New Roman" panose="02020603050405020304" pitchFamily="18" charset="0"/>
              </a:rPr>
              <a:t>;</a:t>
            </a:r>
          </a:p>
        </p:txBody>
      </p:sp>
      <p:sp>
        <p:nvSpPr>
          <p:cNvPr id="5" name="TextBox 1"/>
          <p:cNvSpPr txBox="1"/>
          <p:nvPr/>
        </p:nvSpPr>
        <p:spPr>
          <a:xfrm>
            <a:off x="1231900" y="1549400"/>
            <a:ext cx="6883295" cy="687368"/>
          </a:xfrm>
          <a:prstGeom prst="rect">
            <a:avLst/>
          </a:prstGeom>
          <a:noFill/>
        </p:spPr>
        <p:txBody>
          <a:bodyPr wrap="none" lIns="0" tIns="0" rIns="0" rtlCol="0">
            <a:spAutoFit/>
          </a:bodyPr>
          <a:lstStyle/>
          <a:p>
            <a:pPr defTabSz="-635">
              <a:lnSpc>
                <a:spcPts val="2500"/>
              </a:lnSpc>
            </a:pPr>
            <a:r>
              <a:rPr lang="en-US" altLang="zh-CN" sz="2100" dirty="0" smtClean="0">
                <a:latin typeface="楷体_GB2312" pitchFamily="18" charset="0"/>
                <a:ea typeface="黑体" panose="02010609060101010101" pitchFamily="2" charset="-122"/>
                <a:cs typeface="楷体_GB2312" pitchFamily="18" charset="0"/>
              </a:rPr>
              <a:t>在</a:t>
            </a:r>
            <a:r>
              <a:rPr lang="en-US" altLang="zh-CN" sz="2100" b="1" dirty="0" smtClean="0">
                <a:latin typeface="Times New Roman" panose="02020603050405020304" pitchFamily="18" charset="0"/>
                <a:ea typeface="黑体" panose="02010609060101010101" pitchFamily="2" charset="-122"/>
                <a:cs typeface="Times New Roman" panose="02020603050405020304" pitchFamily="18" charset="0"/>
              </a:rPr>
              <a:t>TCP/IP</a:t>
            </a:r>
            <a:r>
              <a:rPr lang="en-US" altLang="zh-CN" sz="2100" dirty="0" smtClean="0">
                <a:latin typeface="楷体_GB2312" pitchFamily="18" charset="0"/>
                <a:ea typeface="黑体" panose="02010609060101010101" pitchFamily="2" charset="-122"/>
                <a:cs typeface="楷体_GB2312" pitchFamily="18" charset="0"/>
              </a:rPr>
              <a:t>协议体系中，进程间的相互作用采用客户</a:t>
            </a:r>
            <a:r>
              <a:rPr lang="en-US" altLang="zh-CN" sz="2100" b="1" dirty="0" smtClean="0">
                <a:latin typeface="Times New Roman" panose="02020603050405020304" pitchFamily="18" charset="0"/>
                <a:ea typeface="黑体" panose="02010609060101010101" pitchFamily="2" charset="-122"/>
                <a:cs typeface="Times New Roman" panose="02020603050405020304" pitchFamily="18" charset="0"/>
              </a:rPr>
              <a:t>/</a:t>
            </a:r>
            <a:r>
              <a:rPr lang="en-US" altLang="zh-CN" sz="2100" dirty="0" smtClean="0">
                <a:latin typeface="楷体_GB2312" pitchFamily="18" charset="0"/>
                <a:ea typeface="黑体" panose="02010609060101010101" pitchFamily="2" charset="-122"/>
                <a:cs typeface="楷体_GB2312" pitchFamily="18" charset="0"/>
              </a:rPr>
              <a:t>服务器</a:t>
            </a:r>
          </a:p>
          <a:p>
            <a:pPr defTabSz="-635">
              <a:lnSpc>
                <a:spcPts val="2500"/>
              </a:lnSpc>
            </a:pPr>
            <a:r>
              <a:rPr lang="en-US" altLang="zh-CN" sz="2100" b="1" dirty="0" smtClean="0">
                <a:latin typeface="Times New Roman" panose="02020603050405020304" pitchFamily="18" charset="0"/>
                <a:ea typeface="黑体" panose="02010609060101010101" pitchFamily="2" charset="-122"/>
                <a:cs typeface="Times New Roman" panose="02020603050405020304" pitchFamily="18" charset="0"/>
              </a:rPr>
              <a:t>(Client/Server)</a:t>
            </a:r>
            <a:r>
              <a:rPr lang="en-US" altLang="zh-CN" sz="2100" dirty="0" smtClean="0">
                <a:latin typeface="楷体_GB2312" pitchFamily="18" charset="0"/>
                <a:ea typeface="黑体" panose="02010609060101010101" pitchFamily="2" charset="-122"/>
                <a:cs typeface="楷体_GB2312" pitchFamily="18" charset="0"/>
              </a:rPr>
              <a:t>模型</a:t>
            </a:r>
            <a:r>
              <a:rPr lang="en-US" altLang="zh-CN" sz="21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100" b="1" dirty="0" smtClean="0">
                <a:latin typeface="Times New Roman" panose="02020603050405020304" pitchFamily="18" charset="0"/>
                <a:ea typeface="黑体" panose="02010609060101010101" pitchFamily="2" charset="-122"/>
                <a:cs typeface="Times New Roman" panose="02020603050405020304" pitchFamily="18" charset="0"/>
              </a:rPr>
              <a:t>;</a:t>
            </a:r>
          </a:p>
        </p:txBody>
      </p:sp>
      <p:sp>
        <p:nvSpPr>
          <p:cNvPr id="6" name="TextBox 1"/>
          <p:cNvSpPr txBox="1"/>
          <p:nvPr/>
        </p:nvSpPr>
        <p:spPr>
          <a:xfrm>
            <a:off x="1663700" y="2298700"/>
            <a:ext cx="6732612" cy="1007968"/>
          </a:xfrm>
          <a:prstGeom prst="rect">
            <a:avLst/>
          </a:prstGeom>
          <a:noFill/>
        </p:spPr>
        <p:txBody>
          <a:bodyPr wrap="none" lIns="0" tIns="0" rIns="0" rtlCol="0">
            <a:spAutoFit/>
          </a:bodyPr>
          <a:lstStyle/>
          <a:p>
            <a:pPr defTabSz="-635">
              <a:lnSpc>
                <a:spcPts val="2000"/>
              </a:lnSpc>
            </a:pPr>
            <a:r>
              <a:rPr lang="en-US" altLang="zh-CN" sz="2100" dirty="0" smtClean="0">
                <a:latin typeface="楷体_GB2312" pitchFamily="18" charset="0"/>
                <a:ea typeface="黑体" panose="02010609060101010101" pitchFamily="2" charset="-122"/>
                <a:cs typeface="楷体_GB2312" pitchFamily="18" charset="0"/>
              </a:rPr>
              <a:t>客户与服务器分别表示相互通信的两个应用程序的进程;</a:t>
            </a:r>
          </a:p>
          <a:p>
            <a:pPr defTabSz="-635">
              <a:lnSpc>
                <a:spcPts val="3000"/>
              </a:lnSpc>
            </a:pPr>
            <a:r>
              <a:rPr lang="en-US" altLang="zh-CN" sz="2100" dirty="0" smtClean="0">
                <a:latin typeface="楷体_GB2312" pitchFamily="18" charset="0"/>
                <a:ea typeface="黑体" panose="02010609060101010101" pitchFamily="2" charset="-122"/>
                <a:cs typeface="楷体_GB2312" pitchFamily="18" charset="0"/>
              </a:rPr>
              <a:t>客户向服务器发出服务请求，服务器响应客户的请求，提</a:t>
            </a:r>
          </a:p>
          <a:p>
            <a:pPr defTabSz="-635">
              <a:lnSpc>
                <a:spcPts val="2500"/>
              </a:lnSpc>
            </a:pPr>
            <a:r>
              <a:rPr lang="en-US" altLang="zh-CN" sz="2100" dirty="0" smtClean="0">
                <a:latin typeface="楷体_GB2312" pitchFamily="18" charset="0"/>
                <a:ea typeface="黑体" panose="02010609060101010101" pitchFamily="2" charset="-122"/>
                <a:cs typeface="楷体_GB2312" pitchFamily="18" charset="0"/>
              </a:rPr>
              <a:t>供客户机所需要的网络服务。</a:t>
            </a:r>
          </a:p>
        </p:txBody>
      </p:sp>
      <p:sp>
        <p:nvSpPr>
          <p:cNvPr id="8" name="灯片编号占位符 7"/>
          <p:cNvSpPr>
            <a:spLocks noGrp="1"/>
          </p:cNvSpPr>
          <p:nvPr>
            <p:ph type="sldNum" sz="quarter" idx="12"/>
          </p:nvPr>
        </p:nvSpPr>
        <p:spPr/>
        <p:txBody>
          <a:bodyPr/>
          <a:lstStyle/>
          <a:p>
            <a:fld id="{B6F15528-21DE-4FAA-801E-634DDDAF4B2B}" type="slidenum">
              <a:rPr lang="en-US" smtClean="0"/>
              <a:t>6</a:t>
            </a:fld>
            <a:endParaRPr lang="en-US"/>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pic>
        <p:nvPicPr>
          <p:cNvPr id="10" name="Picture 7"/>
          <p:cNvPicPr>
            <a:picLocks noChangeAspect="1" noChangeArrowheads="1"/>
          </p:cNvPicPr>
          <p:nvPr/>
        </p:nvPicPr>
        <p:blipFill>
          <a:blip r:embed="rId5" cstate="print"/>
          <a:srcRect/>
          <a:stretch>
            <a:fillRect/>
          </a:stretch>
        </p:blipFill>
        <p:spPr bwMode="auto">
          <a:xfrm>
            <a:off x="2085975" y="3733800"/>
            <a:ext cx="4972050" cy="2457450"/>
          </a:xfrm>
          <a:prstGeom prst="rect">
            <a:avLst/>
          </a:prstGeom>
          <a:noFill/>
          <a:ln w="9525">
            <a:noFill/>
            <a:miter lim="800000"/>
            <a:headEnd/>
            <a:tailEnd/>
          </a:ln>
          <a:effectLst/>
        </p:spPr>
      </p:pic>
      <p:sp>
        <p:nvSpPr>
          <p:cNvPr id="11" name="TextBox 10"/>
          <p:cNvSpPr txBox="1"/>
          <p:nvPr/>
        </p:nvSpPr>
        <p:spPr>
          <a:xfrm>
            <a:off x="749300" y="742950"/>
            <a:ext cx="5693866" cy="377026"/>
          </a:xfrm>
          <a:prstGeom prst="rect">
            <a:avLst/>
          </a:prstGeom>
          <a:noFill/>
        </p:spPr>
        <p:txBody>
          <a:bodyPr wrap="none" lIns="0" tIns="0" rIns="0" rtlCol="0">
            <a:spAutoFit/>
          </a:bodyPr>
          <a:lstStyle/>
          <a:p>
            <a:pPr defTabSz="-635">
              <a:lnSpc>
                <a:spcPts val="2900"/>
              </a:lnSpc>
            </a:pPr>
            <a:r>
              <a:rPr lang="en-US" altLang="zh-CN" sz="2400" dirty="0" smtClean="0">
                <a:solidFill>
                  <a:srgbClr val="FF0000"/>
                </a:solidFill>
                <a:latin typeface="黑体" panose="02010609060101010101" pitchFamily="2" charset="-122"/>
                <a:ea typeface="黑体" panose="02010609060101010101" pitchFamily="2" charset="-122"/>
                <a:cs typeface="华文新魏" pitchFamily="18" charset="0"/>
              </a:rPr>
              <a:t>进程间相互作用模式：Client/Server模型</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355600" y="1016000"/>
            <a:ext cx="3345403" cy="418063"/>
          </a:xfrm>
          <a:prstGeom prst="rect">
            <a:avLst/>
          </a:prstGeom>
          <a:noFill/>
        </p:spPr>
        <p:txBody>
          <a:bodyPr wrap="none" lIns="0" tIns="0" rIns="0" rtlCol="0">
            <a:spAutoFit/>
          </a:bodyPr>
          <a:lstStyle/>
          <a:p>
            <a:pPr defTabSz="-635">
              <a:lnSpc>
                <a:spcPts val="2900"/>
              </a:lnSpc>
            </a:pPr>
            <a:r>
              <a:rPr lang="en-US" altLang="zh-CN" sz="2800" dirty="0">
                <a:solidFill>
                  <a:srgbClr val="FF0000"/>
                </a:solidFill>
                <a:latin typeface="Times New Roman" panose="02020603050405020304" pitchFamily="18" charset="0"/>
                <a:ea typeface="黑体" panose="02010609060101010101" pitchFamily="2" charset="-122"/>
                <a:cs typeface="华文新魏" pitchFamily="18" charset="0"/>
              </a:rPr>
              <a:t>5</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.4.5</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TCP</a:t>
            </a:r>
            <a:r>
              <a:rPr lang="zh-CN" altLang="en-US" sz="2800" dirty="0" smtClean="0">
                <a:solidFill>
                  <a:srgbClr val="FF0000"/>
                </a:solidFill>
                <a:latin typeface="Times New Roman" panose="02020603050405020304" pitchFamily="18" charset="0"/>
                <a:ea typeface="黑体" panose="02010609060101010101" pitchFamily="2" charset="-122"/>
                <a:cs typeface="华文新魏" pitchFamily="18" charset="0"/>
              </a:rPr>
              <a:t>的</a:t>
            </a:r>
            <a:r>
              <a:rPr lang="en-US" altLang="zh-CN" sz="2800" dirty="0" err="1" smtClean="0">
                <a:solidFill>
                  <a:srgbClr val="FF0000"/>
                </a:solidFill>
                <a:latin typeface="Times New Roman" panose="02020603050405020304" pitchFamily="18" charset="0"/>
                <a:ea typeface="黑体" panose="02010609060101010101" pitchFamily="2" charset="-122"/>
                <a:cs typeface="华文新魏" pitchFamily="18" charset="0"/>
              </a:rPr>
              <a:t>流量控制</a:t>
            </a:r>
            <a:endPar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863601" y="1917700"/>
            <a:ext cx="7581900" cy="2386330"/>
          </a:xfrm>
          <a:prstGeom prst="rect">
            <a:avLst/>
          </a:prstGeom>
          <a:noFill/>
        </p:spPr>
        <p:txBody>
          <a:bodyPr wrap="square" lIns="0" tIns="0" rIns="0" rtlCol="0">
            <a:spAutoFit/>
          </a:bodyPr>
          <a:lstStyle/>
          <a:p>
            <a:pPr marL="342900" indent="-342900">
              <a:spcBef>
                <a:spcPct val="20000"/>
              </a:spcBef>
              <a:buFont typeface="Arial" panose="020B0604020202020204" pitchFamily="34" charset="0"/>
              <a:buChar char="•"/>
            </a:pPr>
            <a:r>
              <a:rPr lang="zh-CN" altLang="en-US" sz="2400" dirty="0" smtClean="0">
                <a:ea typeface="黑体" panose="02010609060101010101" pitchFamily="2" charset="-122"/>
              </a:rPr>
              <a:t>如果发送方把数据发送得过快，接收方就可能来不及接收，这就会造成数据的丢失。</a:t>
            </a:r>
            <a:endParaRPr lang="en-US" altLang="zh-CN" sz="2400" dirty="0" smtClean="0">
              <a:ea typeface="黑体" panose="02010609060101010101" pitchFamily="2" charset="-122"/>
            </a:endParaRPr>
          </a:p>
          <a:p>
            <a:pPr marL="342900" indent="-342900">
              <a:spcBef>
                <a:spcPct val="20000"/>
              </a:spcBef>
              <a:buFont typeface="Arial" panose="020B0604020202020204" pitchFamily="34" charset="0"/>
              <a:buChar char="•"/>
            </a:pPr>
            <a:r>
              <a:rPr lang="zh-CN" altLang="en-US" sz="2400" dirty="0" smtClean="0">
                <a:ea typeface="黑体" panose="02010609060101010101" pitchFamily="2" charset="-122"/>
              </a:rPr>
              <a:t>流量控制</a:t>
            </a:r>
            <a:r>
              <a:rPr lang="en-US" altLang="zh-CN" sz="2400" dirty="0" smtClean="0">
                <a:ea typeface="黑体" panose="02010609060101010101" pitchFamily="2" charset="-122"/>
              </a:rPr>
              <a:t>(flow control)</a:t>
            </a:r>
            <a:r>
              <a:rPr lang="zh-CN" altLang="en-US" sz="2400" dirty="0" smtClean="0">
                <a:ea typeface="黑体" panose="02010609060101010101" pitchFamily="2" charset="-122"/>
              </a:rPr>
              <a:t>就是让发送方的发送速率不要太快，让接收方来得及接收。</a:t>
            </a:r>
            <a:endParaRPr lang="en-US" altLang="zh-CN" sz="2400" dirty="0" smtClean="0">
              <a:ea typeface="黑体" panose="02010609060101010101" pitchFamily="2" charset="-122"/>
            </a:endParaRPr>
          </a:p>
          <a:p>
            <a:pPr marL="342900" indent="-342900">
              <a:spcBef>
                <a:spcPct val="20000"/>
              </a:spcBef>
              <a:buFont typeface="Arial" panose="020B0604020202020204" pitchFamily="34" charset="0"/>
              <a:buChar char="•"/>
            </a:pPr>
            <a:r>
              <a:rPr lang="zh-CN" altLang="en-US" sz="2400" dirty="0" smtClean="0">
                <a:ea typeface="黑体" panose="02010609060101010101" pitchFamily="2" charset="-122"/>
              </a:rPr>
              <a:t>利用滑动窗口机制可以很方便地在 </a:t>
            </a:r>
            <a:r>
              <a:rPr lang="en-US" altLang="zh-CN" sz="2400" dirty="0" smtClean="0">
                <a:ea typeface="黑体" panose="02010609060101010101" pitchFamily="2" charset="-122"/>
              </a:rPr>
              <a:t>TCP </a:t>
            </a:r>
            <a:r>
              <a:rPr lang="zh-CN" altLang="en-US" sz="2400" dirty="0" smtClean="0">
                <a:ea typeface="黑体" panose="02010609060101010101" pitchFamily="2" charset="-122"/>
              </a:rPr>
              <a:t>连接上实现流量控制。 </a:t>
            </a:r>
          </a:p>
        </p:txBody>
      </p:sp>
      <p:sp>
        <p:nvSpPr>
          <p:cNvPr id="6" name="灯片编号占位符 5"/>
          <p:cNvSpPr>
            <a:spLocks noGrp="1"/>
          </p:cNvSpPr>
          <p:nvPr>
            <p:ph type="sldNum" sz="quarter" idx="12"/>
          </p:nvPr>
        </p:nvSpPr>
        <p:spPr/>
        <p:txBody>
          <a:bodyPr/>
          <a:lstStyle/>
          <a:p>
            <a:fld id="{B6F15528-21DE-4FAA-801E-634DDDAF4B2B}" type="slidenum">
              <a:rPr lang="en-US" smtClean="0"/>
              <a:t>60</a:t>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169296" y="3573272"/>
            <a:ext cx="3659124" cy="1015746"/>
          </a:xfrm>
          <a:custGeom>
            <a:avLst/>
            <a:gdLst>
              <a:gd name="connsiteX0" fmla="*/ 0 w 3659124"/>
              <a:gd name="connsiteY0" fmla="*/ 0 h 1015746"/>
              <a:gd name="connsiteX1" fmla="*/ 0 w 3659124"/>
              <a:gd name="connsiteY1" fmla="*/ 1015746 h 1015746"/>
              <a:gd name="connsiteX2" fmla="*/ 3659124 w 3659124"/>
              <a:gd name="connsiteY2" fmla="*/ 1015746 h 1015746"/>
              <a:gd name="connsiteX3" fmla="*/ 3659124 w 3659124"/>
              <a:gd name="connsiteY3" fmla="*/ 0 h 1015746"/>
              <a:gd name="connsiteX4" fmla="*/ 0 w 3659124"/>
              <a:gd name="connsiteY4" fmla="*/ 0 h 10157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59124" h="1015746">
                <a:moveTo>
                  <a:pt x="0" y="0"/>
                </a:moveTo>
                <a:lnTo>
                  <a:pt x="0" y="1015746"/>
                </a:lnTo>
                <a:lnTo>
                  <a:pt x="3659124" y="1015746"/>
                </a:lnTo>
                <a:lnTo>
                  <a:pt x="3659124" y="0"/>
                </a:lnTo>
                <a:lnTo>
                  <a:pt x="0" y="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4162184" y="3566922"/>
            <a:ext cx="3672586" cy="1028446"/>
          </a:xfrm>
          <a:custGeom>
            <a:avLst/>
            <a:gdLst>
              <a:gd name="connsiteX0" fmla="*/ 6350 w 3672586"/>
              <a:gd name="connsiteY0" fmla="*/ 6350 h 1028446"/>
              <a:gd name="connsiteX1" fmla="*/ 6350 w 3672586"/>
              <a:gd name="connsiteY1" fmla="*/ 1022096 h 1028446"/>
              <a:gd name="connsiteX2" fmla="*/ 3666236 w 3672586"/>
              <a:gd name="connsiteY2" fmla="*/ 1022096 h 1028446"/>
              <a:gd name="connsiteX3" fmla="*/ 3666236 w 3672586"/>
              <a:gd name="connsiteY3" fmla="*/ 6350 h 1028446"/>
              <a:gd name="connsiteX4" fmla="*/ 6350 w 3672586"/>
              <a:gd name="connsiteY4" fmla="*/ 6350 h 10284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72586" h="1028446">
                <a:moveTo>
                  <a:pt x="6350" y="6350"/>
                </a:moveTo>
                <a:lnTo>
                  <a:pt x="6350" y="1022096"/>
                </a:lnTo>
                <a:lnTo>
                  <a:pt x="3666236" y="1022096"/>
                </a:lnTo>
                <a:lnTo>
                  <a:pt x="3666236" y="6350"/>
                </a:lnTo>
                <a:lnTo>
                  <a:pt x="6350" y="6350"/>
                </a:lnTo>
              </a:path>
            </a:pathLst>
          </a:custGeom>
          <a:solidFill>
            <a:srgbClr val="000000">
              <a:alpha val="0"/>
            </a:srgbClr>
          </a:solidFill>
          <a:ln w="12700">
            <a:solidFill>
              <a:srgbClr val="000000">
                <a:alpha val="10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3789819" y="1217168"/>
            <a:ext cx="2573274" cy="797052"/>
          </a:xfrm>
          <a:custGeom>
            <a:avLst/>
            <a:gdLst>
              <a:gd name="connsiteX0" fmla="*/ 1286256 w 2573274"/>
              <a:gd name="connsiteY0" fmla="*/ 0 h 797052"/>
              <a:gd name="connsiteX1" fmla="*/ 0 w 2573274"/>
              <a:gd name="connsiteY1" fmla="*/ 398526 h 797052"/>
              <a:gd name="connsiteX2" fmla="*/ 1286256 w 2573274"/>
              <a:gd name="connsiteY2" fmla="*/ 797052 h 797052"/>
              <a:gd name="connsiteX3" fmla="*/ 2573274 w 2573274"/>
              <a:gd name="connsiteY3" fmla="*/ 398526 h 797052"/>
              <a:gd name="connsiteX4" fmla="*/ 1286256 w 2573274"/>
              <a:gd name="connsiteY4" fmla="*/ 0 h 7970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73274" h="797052">
                <a:moveTo>
                  <a:pt x="1286256" y="0"/>
                </a:moveTo>
                <a:cubicBezTo>
                  <a:pt x="575310" y="0"/>
                  <a:pt x="0" y="178307"/>
                  <a:pt x="0" y="398526"/>
                </a:cubicBezTo>
                <a:cubicBezTo>
                  <a:pt x="0" y="618744"/>
                  <a:pt x="575310" y="797052"/>
                  <a:pt x="1286256" y="797052"/>
                </a:cubicBezTo>
                <a:cubicBezTo>
                  <a:pt x="1997202" y="797052"/>
                  <a:pt x="2573274" y="618744"/>
                  <a:pt x="2573274" y="398526"/>
                </a:cubicBezTo>
                <a:cubicBezTo>
                  <a:pt x="2573274" y="178307"/>
                  <a:pt x="1997202" y="0"/>
                  <a:pt x="1286256" y="0"/>
                </a:cubicBez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3763911" y="1192022"/>
            <a:ext cx="2573261" cy="797051"/>
          </a:xfrm>
          <a:custGeom>
            <a:avLst/>
            <a:gdLst>
              <a:gd name="connsiteX0" fmla="*/ 1287018 w 2573261"/>
              <a:gd name="connsiteY0" fmla="*/ 0 h 797051"/>
              <a:gd name="connsiteX1" fmla="*/ 0 w 2573261"/>
              <a:gd name="connsiteY1" fmla="*/ 398525 h 797051"/>
              <a:gd name="connsiteX2" fmla="*/ 1287018 w 2573261"/>
              <a:gd name="connsiteY2" fmla="*/ 797051 h 797051"/>
              <a:gd name="connsiteX3" fmla="*/ 2573261 w 2573261"/>
              <a:gd name="connsiteY3" fmla="*/ 398525 h 797051"/>
              <a:gd name="connsiteX4" fmla="*/ 1287018 w 2573261"/>
              <a:gd name="connsiteY4" fmla="*/ 0 h 7970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73261" h="797051">
                <a:moveTo>
                  <a:pt x="1287018" y="0"/>
                </a:moveTo>
                <a:cubicBezTo>
                  <a:pt x="576072" y="0"/>
                  <a:pt x="0" y="178308"/>
                  <a:pt x="0" y="398525"/>
                </a:cubicBezTo>
                <a:cubicBezTo>
                  <a:pt x="0" y="618744"/>
                  <a:pt x="576072" y="797051"/>
                  <a:pt x="1287018" y="797051"/>
                </a:cubicBezTo>
                <a:cubicBezTo>
                  <a:pt x="1997189" y="797051"/>
                  <a:pt x="2573261" y="618744"/>
                  <a:pt x="2573261" y="398525"/>
                </a:cubicBezTo>
                <a:cubicBezTo>
                  <a:pt x="2573261" y="178308"/>
                  <a:pt x="1997189" y="0"/>
                  <a:pt x="1287018" y="0"/>
                </a:cubicBez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3757561" y="1185672"/>
            <a:ext cx="2585961" cy="809751"/>
          </a:xfrm>
          <a:custGeom>
            <a:avLst/>
            <a:gdLst>
              <a:gd name="connsiteX0" fmla="*/ 1293368 w 2585961"/>
              <a:gd name="connsiteY0" fmla="*/ 6350 h 809751"/>
              <a:gd name="connsiteX1" fmla="*/ 6350 w 2585961"/>
              <a:gd name="connsiteY1" fmla="*/ 404875 h 809751"/>
              <a:gd name="connsiteX2" fmla="*/ 1293368 w 2585961"/>
              <a:gd name="connsiteY2" fmla="*/ 803401 h 809751"/>
              <a:gd name="connsiteX3" fmla="*/ 2579611 w 2585961"/>
              <a:gd name="connsiteY3" fmla="*/ 404875 h 809751"/>
              <a:gd name="connsiteX4" fmla="*/ 1293368 w 2585961"/>
              <a:gd name="connsiteY4" fmla="*/ 6350 h 80975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85961" h="809751">
                <a:moveTo>
                  <a:pt x="1293368" y="6350"/>
                </a:moveTo>
                <a:cubicBezTo>
                  <a:pt x="582422" y="6350"/>
                  <a:pt x="6350" y="184658"/>
                  <a:pt x="6350" y="404875"/>
                </a:cubicBezTo>
                <a:cubicBezTo>
                  <a:pt x="6350" y="625094"/>
                  <a:pt x="582422" y="803401"/>
                  <a:pt x="1293368" y="803401"/>
                </a:cubicBezTo>
                <a:cubicBezTo>
                  <a:pt x="2003539" y="803401"/>
                  <a:pt x="2579611" y="625094"/>
                  <a:pt x="2579611" y="404875"/>
                </a:cubicBezTo>
                <a:cubicBezTo>
                  <a:pt x="2579611" y="184658"/>
                  <a:pt x="2003539" y="6350"/>
                  <a:pt x="1293368" y="6350"/>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901839" y="2311400"/>
            <a:ext cx="7623035" cy="76200"/>
          </a:xfrm>
          <a:custGeom>
            <a:avLst/>
            <a:gdLst>
              <a:gd name="connsiteX0" fmla="*/ 19050 w 7623035"/>
              <a:gd name="connsiteY0" fmla="*/ 19050 h 76200"/>
              <a:gd name="connsiteX1" fmla="*/ 7603985 w 7623035"/>
              <a:gd name="connsiteY1" fmla="*/ 19050 h 76200"/>
            </a:gdLst>
            <a:ahLst/>
            <a:cxnLst>
              <a:cxn ang="0">
                <a:pos x="connsiteX0" y="connsiteY0"/>
              </a:cxn>
              <a:cxn ang="1">
                <a:pos x="connsiteX1" y="connsiteY1"/>
              </a:cxn>
            </a:cxnLst>
            <a:rect l="l" t="t" r="r" b="b"/>
            <a:pathLst>
              <a:path w="7623035" h="76200">
                <a:moveTo>
                  <a:pt x="19050" y="19050"/>
                </a:moveTo>
                <a:lnTo>
                  <a:pt x="7603985" y="19050"/>
                </a:lnTo>
              </a:path>
            </a:pathLst>
          </a:custGeom>
          <a:ln w="38100">
            <a:solidFill>
              <a:srgbClr val="703D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320685" y="3790950"/>
            <a:ext cx="7596111" cy="22225"/>
          </a:xfrm>
          <a:custGeom>
            <a:avLst/>
            <a:gdLst>
              <a:gd name="connsiteX0" fmla="*/ 6350 w 7596111"/>
              <a:gd name="connsiteY0" fmla="*/ 6350 h 22225"/>
              <a:gd name="connsiteX1" fmla="*/ 7589761 w 7596111"/>
              <a:gd name="connsiteY1" fmla="*/ 6350 h 22225"/>
            </a:gdLst>
            <a:ahLst/>
            <a:cxnLst>
              <a:cxn ang="0">
                <a:pos x="connsiteX0" y="connsiteY0"/>
              </a:cxn>
              <a:cxn ang="1">
                <a:pos x="connsiteX1" y="connsiteY1"/>
              </a:cxn>
            </a:cxnLst>
            <a:rect l="l" t="t" r="r" b="b"/>
            <a:pathLst>
              <a:path w="7596111" h="22225">
                <a:moveTo>
                  <a:pt x="6350" y="6350"/>
                </a:moveTo>
                <a:lnTo>
                  <a:pt x="758976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1320685" y="4357116"/>
            <a:ext cx="7596111" cy="22225"/>
          </a:xfrm>
          <a:custGeom>
            <a:avLst/>
            <a:gdLst>
              <a:gd name="connsiteX0" fmla="*/ 6350 w 7596111"/>
              <a:gd name="connsiteY0" fmla="*/ 6350 h 22225"/>
              <a:gd name="connsiteX1" fmla="*/ 7589761 w 7596111"/>
              <a:gd name="connsiteY1" fmla="*/ 6350 h 22225"/>
            </a:gdLst>
            <a:ahLst/>
            <a:cxnLst>
              <a:cxn ang="0">
                <a:pos x="connsiteX0" y="connsiteY0"/>
              </a:cxn>
              <a:cxn ang="1">
                <a:pos x="connsiteX1" y="connsiteY1"/>
              </a:cxn>
            </a:cxnLst>
            <a:rect l="l" t="t" r="r" b="b"/>
            <a:pathLst>
              <a:path w="7596111" h="22225">
                <a:moveTo>
                  <a:pt x="6350" y="6350"/>
                </a:moveTo>
                <a:lnTo>
                  <a:pt x="7589761"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2544711" y="3797300"/>
            <a:ext cx="1624584" cy="566166"/>
          </a:xfrm>
          <a:custGeom>
            <a:avLst/>
            <a:gdLst>
              <a:gd name="connsiteX0" fmla="*/ 0 w 1624584"/>
              <a:gd name="connsiteY0" fmla="*/ 0 h 566166"/>
              <a:gd name="connsiteX1" fmla="*/ 0 w 1624584"/>
              <a:gd name="connsiteY1" fmla="*/ 566165 h 566166"/>
              <a:gd name="connsiteX2" fmla="*/ 1624583 w 1624584"/>
              <a:gd name="connsiteY2" fmla="*/ 566165 h 566166"/>
              <a:gd name="connsiteX3" fmla="*/ 1624583 w 1624584"/>
              <a:gd name="connsiteY3" fmla="*/ 0 h 566166"/>
              <a:gd name="connsiteX4" fmla="*/ 0 w 1624584"/>
              <a:gd name="connsiteY4" fmla="*/ 0 h 5661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4584" h="566166">
                <a:moveTo>
                  <a:pt x="0" y="0"/>
                </a:moveTo>
                <a:lnTo>
                  <a:pt x="0" y="566165"/>
                </a:lnTo>
                <a:lnTo>
                  <a:pt x="1624583" y="566165"/>
                </a:lnTo>
                <a:lnTo>
                  <a:pt x="1624583" y="0"/>
                </a:lnTo>
                <a:lnTo>
                  <a:pt x="0" y="0"/>
                </a:lnTo>
              </a:path>
            </a:pathLst>
          </a:custGeom>
          <a:solidFill>
            <a:srgbClr val="FF00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5252860" y="3797300"/>
            <a:ext cx="272034" cy="566166"/>
          </a:xfrm>
          <a:custGeom>
            <a:avLst/>
            <a:gdLst>
              <a:gd name="connsiteX0" fmla="*/ 0 w 272034"/>
              <a:gd name="connsiteY0" fmla="*/ 0 h 566166"/>
              <a:gd name="connsiteX1" fmla="*/ 0 w 272034"/>
              <a:gd name="connsiteY1" fmla="*/ 566165 h 566166"/>
              <a:gd name="connsiteX2" fmla="*/ 272033 w 272034"/>
              <a:gd name="connsiteY2" fmla="*/ 566165 h 566166"/>
              <a:gd name="connsiteX3" fmla="*/ 272033 w 272034"/>
              <a:gd name="connsiteY3" fmla="*/ 0 h 566166"/>
              <a:gd name="connsiteX4" fmla="*/ 0 w 272034"/>
              <a:gd name="connsiteY4" fmla="*/ 0 h 56616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72034" h="566166">
                <a:moveTo>
                  <a:pt x="0" y="0"/>
                </a:moveTo>
                <a:lnTo>
                  <a:pt x="0" y="566165"/>
                </a:lnTo>
                <a:lnTo>
                  <a:pt x="272033" y="566165"/>
                </a:lnTo>
                <a:lnTo>
                  <a:pt x="272033" y="0"/>
                </a:lnTo>
                <a:lnTo>
                  <a:pt x="0" y="0"/>
                </a:lnTo>
              </a:path>
            </a:pathLst>
          </a:custGeom>
          <a:solidFill>
            <a:srgbClr val="FF00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2538361" y="2663190"/>
            <a:ext cx="22225" cy="1140459"/>
          </a:xfrm>
          <a:custGeom>
            <a:avLst/>
            <a:gdLst>
              <a:gd name="connsiteX0" fmla="*/ 6350 w 22225"/>
              <a:gd name="connsiteY0" fmla="*/ 6350 h 1140459"/>
              <a:gd name="connsiteX1" fmla="*/ 6350 w 22225"/>
              <a:gd name="connsiteY1" fmla="*/ 1134109 h 1140459"/>
            </a:gdLst>
            <a:ahLst/>
            <a:cxnLst>
              <a:cxn ang="0">
                <a:pos x="connsiteX0" y="connsiteY0"/>
              </a:cxn>
              <a:cxn ang="1">
                <a:pos x="connsiteX1" y="connsiteY1"/>
              </a:cxn>
            </a:cxnLst>
            <a:rect l="l" t="t" r="r" b="b"/>
            <a:pathLst>
              <a:path w="22225" h="1140459">
                <a:moveTo>
                  <a:pt x="6350" y="6350"/>
                </a:moveTo>
                <a:lnTo>
                  <a:pt x="6350" y="1134109"/>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4308742" y="2689351"/>
            <a:ext cx="1403603" cy="457200"/>
          </a:xfrm>
          <a:custGeom>
            <a:avLst/>
            <a:gdLst>
              <a:gd name="connsiteX0" fmla="*/ 0 w 1403603"/>
              <a:gd name="connsiteY0" fmla="*/ 0 h 457200"/>
              <a:gd name="connsiteX1" fmla="*/ 0 w 1403603"/>
              <a:gd name="connsiteY1" fmla="*/ 457200 h 457200"/>
              <a:gd name="connsiteX2" fmla="*/ 1403603 w 1403603"/>
              <a:gd name="connsiteY2" fmla="*/ 457200 h 457200"/>
              <a:gd name="connsiteX3" fmla="*/ 1403603 w 1403603"/>
              <a:gd name="connsiteY3" fmla="*/ 0 h 457200"/>
              <a:gd name="connsiteX4" fmla="*/ 0 w 1403603"/>
              <a:gd name="connsiteY4" fmla="*/ 0 h 457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3603" h="457200">
                <a:moveTo>
                  <a:pt x="0" y="0"/>
                </a:moveTo>
                <a:lnTo>
                  <a:pt x="0" y="457200"/>
                </a:lnTo>
                <a:lnTo>
                  <a:pt x="1403603" y="457200"/>
                </a:lnTo>
                <a:lnTo>
                  <a:pt x="1403603"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7809116" y="2663190"/>
            <a:ext cx="25653" cy="916431"/>
          </a:xfrm>
          <a:custGeom>
            <a:avLst/>
            <a:gdLst>
              <a:gd name="connsiteX0" fmla="*/ 6350 w 25653"/>
              <a:gd name="connsiteY0" fmla="*/ 6350 h 916431"/>
              <a:gd name="connsiteX1" fmla="*/ 19303 w 25653"/>
              <a:gd name="connsiteY1" fmla="*/ 910081 h 916431"/>
            </a:gdLst>
            <a:ahLst/>
            <a:cxnLst>
              <a:cxn ang="0">
                <a:pos x="connsiteX0" y="connsiteY0"/>
              </a:cxn>
              <a:cxn ang="1">
                <a:pos x="connsiteX1" y="connsiteY1"/>
              </a:cxn>
            </a:cxnLst>
            <a:rect l="l" t="t" r="r" b="b"/>
            <a:pathLst>
              <a:path w="25653" h="916431">
                <a:moveTo>
                  <a:pt x="6350" y="6350"/>
                </a:moveTo>
                <a:lnTo>
                  <a:pt x="19303" y="91008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8856726" y="3716147"/>
            <a:ext cx="150876" cy="691896"/>
          </a:xfrm>
          <a:custGeom>
            <a:avLst/>
            <a:gdLst>
              <a:gd name="connsiteX0" fmla="*/ 53720 w 150876"/>
              <a:gd name="connsiteY0" fmla="*/ 9525 h 691896"/>
              <a:gd name="connsiteX1" fmla="*/ 141351 w 150876"/>
              <a:gd name="connsiteY1" fmla="*/ 212216 h 691896"/>
              <a:gd name="connsiteX2" fmla="*/ 38493 w 150876"/>
              <a:gd name="connsiteY2" fmla="*/ 249554 h 691896"/>
              <a:gd name="connsiteX3" fmla="*/ 112394 w 150876"/>
              <a:gd name="connsiteY3" fmla="*/ 334136 h 691896"/>
              <a:gd name="connsiteX4" fmla="*/ 9525 w 150876"/>
              <a:gd name="connsiteY4" fmla="*/ 381381 h 691896"/>
              <a:gd name="connsiteX5" fmla="*/ 97168 w 150876"/>
              <a:gd name="connsiteY5" fmla="*/ 503301 h 691896"/>
              <a:gd name="connsiteX6" fmla="*/ 38493 w 150876"/>
              <a:gd name="connsiteY6" fmla="*/ 569595 h 691896"/>
              <a:gd name="connsiteX7" fmla="*/ 126872 w 150876"/>
              <a:gd name="connsiteY7" fmla="*/ 682371 h 69189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50876" h="691896">
                <a:moveTo>
                  <a:pt x="53720" y="9525"/>
                </a:moveTo>
                <a:lnTo>
                  <a:pt x="141351" y="212216"/>
                </a:lnTo>
                <a:lnTo>
                  <a:pt x="38493" y="249554"/>
                </a:lnTo>
                <a:lnTo>
                  <a:pt x="112394" y="334136"/>
                </a:lnTo>
                <a:lnTo>
                  <a:pt x="9525" y="381381"/>
                </a:lnTo>
                <a:lnTo>
                  <a:pt x="97168" y="503301"/>
                </a:lnTo>
                <a:lnTo>
                  <a:pt x="38493" y="569595"/>
                </a:lnTo>
                <a:lnTo>
                  <a:pt x="126872" y="68237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1254264" y="3741293"/>
            <a:ext cx="215646" cy="701802"/>
          </a:xfrm>
          <a:custGeom>
            <a:avLst/>
            <a:gdLst>
              <a:gd name="connsiteX0" fmla="*/ 51434 w 215646"/>
              <a:gd name="connsiteY0" fmla="*/ 9525 h 701802"/>
              <a:gd name="connsiteX1" fmla="*/ 206121 w 215646"/>
              <a:gd name="connsiteY1" fmla="*/ 124586 h 701802"/>
              <a:gd name="connsiteX2" fmla="*/ 27051 w 215646"/>
              <a:gd name="connsiteY2" fmla="*/ 219075 h 701802"/>
              <a:gd name="connsiteX3" fmla="*/ 170307 w 215646"/>
              <a:gd name="connsiteY3" fmla="*/ 348614 h 701802"/>
              <a:gd name="connsiteX4" fmla="*/ 9525 w 215646"/>
              <a:gd name="connsiteY4" fmla="*/ 453008 h 701802"/>
              <a:gd name="connsiteX5" fmla="*/ 170307 w 215646"/>
              <a:gd name="connsiteY5" fmla="*/ 542925 h 701802"/>
              <a:gd name="connsiteX6" fmla="*/ 45339 w 215646"/>
              <a:gd name="connsiteY6" fmla="*/ 692277 h 70180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15646" h="701802">
                <a:moveTo>
                  <a:pt x="51434" y="9525"/>
                </a:moveTo>
                <a:lnTo>
                  <a:pt x="206121" y="124586"/>
                </a:lnTo>
                <a:lnTo>
                  <a:pt x="27051" y="219075"/>
                </a:lnTo>
                <a:lnTo>
                  <a:pt x="170307" y="348614"/>
                </a:lnTo>
                <a:lnTo>
                  <a:pt x="9525" y="453008"/>
                </a:lnTo>
                <a:lnTo>
                  <a:pt x="170307" y="542925"/>
                </a:lnTo>
                <a:lnTo>
                  <a:pt x="45339" y="69227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18" name="Picture 3"/>
          <p:cNvPicPr>
            <a:picLocks noChangeAspect="1" noChangeArrowheads="1"/>
          </p:cNvPicPr>
          <p:nvPr/>
        </p:nvPicPr>
        <p:blipFill>
          <a:blip r:embed="rId4" cstate="print"/>
          <a:srcRect/>
          <a:stretch>
            <a:fillRect/>
          </a:stretch>
        </p:blipFill>
        <p:spPr bwMode="auto">
          <a:xfrm>
            <a:off x="2489200" y="1974850"/>
            <a:ext cx="5346700" cy="1841500"/>
          </a:xfrm>
          <a:prstGeom prst="rect">
            <a:avLst/>
          </a:prstGeom>
          <a:noFill/>
        </p:spPr>
      </p:pic>
      <p:pic>
        <p:nvPicPr>
          <p:cNvPr id="19" name="Picture 3"/>
          <p:cNvPicPr>
            <a:picLocks noChangeAspect="1" noChangeArrowheads="1"/>
          </p:cNvPicPr>
          <p:nvPr/>
        </p:nvPicPr>
        <p:blipFill>
          <a:blip r:embed="rId5" cstate="print"/>
          <a:srcRect/>
          <a:stretch>
            <a:fillRect/>
          </a:stretch>
        </p:blipFill>
        <p:spPr bwMode="auto">
          <a:xfrm>
            <a:off x="4102100" y="4349750"/>
            <a:ext cx="139700" cy="647700"/>
          </a:xfrm>
          <a:prstGeom prst="rect">
            <a:avLst/>
          </a:prstGeom>
          <a:noFill/>
        </p:spPr>
      </p:pic>
      <p:pic>
        <p:nvPicPr>
          <p:cNvPr id="20" name="Picture 3"/>
          <p:cNvPicPr>
            <a:picLocks noChangeAspect="1" noChangeArrowheads="1"/>
          </p:cNvPicPr>
          <p:nvPr/>
        </p:nvPicPr>
        <p:blipFill>
          <a:blip r:embed="rId6" cstate="print"/>
          <a:srcRect/>
          <a:stretch>
            <a:fillRect/>
          </a:stretch>
        </p:blipFill>
        <p:spPr bwMode="auto">
          <a:xfrm>
            <a:off x="7137400" y="4806950"/>
            <a:ext cx="1384300" cy="139700"/>
          </a:xfrm>
          <a:prstGeom prst="rect">
            <a:avLst/>
          </a:prstGeom>
          <a:noFill/>
        </p:spPr>
      </p:pic>
      <p:sp>
        <p:nvSpPr>
          <p:cNvPr id="2" name="TextBox 1"/>
          <p:cNvSpPr txBox="1"/>
          <p:nvPr/>
        </p:nvSpPr>
        <p:spPr>
          <a:xfrm>
            <a:off x="2844800" y="3892550"/>
            <a:ext cx="1077218" cy="392415"/>
          </a:xfrm>
          <a:prstGeom prst="rect">
            <a:avLst/>
          </a:prstGeom>
          <a:noFill/>
        </p:spPr>
        <p:txBody>
          <a:bodyPr wrap="none" lIns="0" tIns="0" rIns="0" rtlCol="0">
            <a:spAutoFit/>
          </a:bodyPr>
          <a:lstStyle/>
          <a:p>
            <a:pPr defTabSz="-635">
              <a:lnSpc>
                <a:spcPts val="2700"/>
              </a:lnSpc>
            </a:pPr>
            <a:r>
              <a:rPr lang="en-US" altLang="zh-CN" sz="2800" dirty="0" smtClean="0">
                <a:solidFill>
                  <a:srgbClr val="C9DE06"/>
                </a:solidFill>
                <a:latin typeface="黑体" panose="02010609060101010101" pitchFamily="2" charset="-122"/>
                <a:ea typeface="黑体" panose="02010609060101010101" pitchFamily="2" charset="-122"/>
                <a:cs typeface="黑体" panose="02010609060101010101" pitchFamily="2" charset="-122"/>
              </a:rPr>
              <a:t>已收到</a:t>
            </a:r>
          </a:p>
        </p:txBody>
      </p:sp>
      <p:sp>
        <p:nvSpPr>
          <p:cNvPr id="21" name="TextBox 1"/>
          <p:cNvSpPr txBox="1"/>
          <p:nvPr/>
        </p:nvSpPr>
        <p:spPr>
          <a:xfrm>
            <a:off x="1130300" y="361950"/>
            <a:ext cx="4526880" cy="1238801"/>
          </a:xfrm>
          <a:prstGeom prst="rect">
            <a:avLst/>
          </a:prstGeom>
          <a:noFill/>
        </p:spPr>
        <p:txBody>
          <a:bodyPr wrap="square" lIns="0" tIns="0" rIns="0" rtlCol="0">
            <a:spAutoFit/>
          </a:bodyPr>
          <a:lstStyle/>
          <a:p>
            <a:pPr defTabSz="-635">
              <a:lnSpc>
                <a:spcPts val="4300"/>
              </a:lnSpc>
              <a:tabLst>
                <a:tab pos="2247900" algn="l"/>
                <a:tab pos="3263900" algn="l"/>
              </a:tabLst>
            </a:pPr>
            <a:r>
              <a:rPr lang="en-US" altLang="zh-CN" dirty="0" smtClean="0">
                <a:ea typeface="黑体" panose="02010609060101010101" pitchFamily="2" charset="-122"/>
              </a:rPr>
              <a:t>	</a:t>
            </a:r>
            <a:r>
              <a:rPr lang="en-US" altLang="zh-CN" sz="4000" dirty="0" err="1" smtClean="0">
                <a:solidFill>
                  <a:srgbClr val="0000FF"/>
                </a:solidFill>
                <a:latin typeface="黑体" panose="02010609060101010101" pitchFamily="2" charset="-122"/>
                <a:ea typeface="黑体" panose="02010609060101010101" pitchFamily="2" charset="-122"/>
                <a:cs typeface="Times New Roman" panose="02020603050405020304" pitchFamily="18" charset="0"/>
              </a:rPr>
              <a:t>接收缓存</a:t>
            </a:r>
            <a:endParaRPr lang="en-US" altLang="zh-CN" sz="4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p:txBody>
      </p:sp>
      <p:sp>
        <p:nvSpPr>
          <p:cNvPr id="22" name="TextBox 1"/>
          <p:cNvSpPr txBox="1"/>
          <p:nvPr/>
        </p:nvSpPr>
        <p:spPr>
          <a:xfrm>
            <a:off x="4394200" y="2774950"/>
            <a:ext cx="2244204" cy="777136"/>
          </a:xfrm>
          <a:prstGeom prst="rect">
            <a:avLst/>
          </a:prstGeom>
          <a:noFill/>
        </p:spPr>
        <p:txBody>
          <a:bodyPr wrap="none" lIns="0" tIns="0" rIns="0" rtlCol="0">
            <a:spAutoFit/>
          </a:bodyPr>
          <a:lstStyle/>
          <a:p>
            <a:pPr defTabSz="-635">
              <a:lnSpc>
                <a:spcPts val="2300"/>
              </a:lnSpc>
              <a:tabLst>
                <a:tab pos="1003300" algn="l"/>
              </a:tabLst>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接收缓存</a:t>
            </a:r>
          </a:p>
          <a:p>
            <a:pPr>
              <a:lnSpc>
                <a:spcPts val="1000"/>
              </a:lnSpc>
            </a:pPr>
            <a:endParaRPr lang="en-US" altLang="zh-CN" dirty="0" smtClean="0">
              <a:ea typeface="黑体" panose="02010609060101010101" pitchFamily="2" charset="-122"/>
            </a:endParaRPr>
          </a:p>
          <a:p>
            <a:pPr defTabSz="-635">
              <a:lnSpc>
                <a:spcPts val="2400"/>
              </a:lnSpc>
              <a:tabLst>
                <a:tab pos="10033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接收窗口</a:t>
            </a:r>
          </a:p>
        </p:txBody>
      </p:sp>
      <p:sp>
        <p:nvSpPr>
          <p:cNvPr id="23" name="TextBox 1"/>
          <p:cNvSpPr txBox="1"/>
          <p:nvPr/>
        </p:nvSpPr>
        <p:spPr>
          <a:xfrm>
            <a:off x="990600" y="2990850"/>
            <a:ext cx="1538883" cy="700192"/>
          </a:xfrm>
          <a:prstGeom prst="rect">
            <a:avLst/>
          </a:prstGeom>
          <a:noFill/>
        </p:spPr>
        <p:txBody>
          <a:bodyPr wrap="none" lIns="0" tIns="0" rIns="0" rtlCol="0">
            <a:spAutoFit/>
          </a:bodyPr>
          <a:lstStyle/>
          <a:p>
            <a:pPr defTabSz="-635">
              <a:lnSpc>
                <a:spcPts val="2300"/>
              </a:lnSpc>
              <a:tabLst>
                <a:tab pos="304800" algn="l"/>
              </a:tabLst>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下一个读取</a:t>
            </a:r>
          </a:p>
          <a:p>
            <a:pPr defTabSz="-635">
              <a:lnSpc>
                <a:spcPts val="2800"/>
              </a:lnSpc>
              <a:tabLst>
                <a:tab pos="3048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的字节</a:t>
            </a:r>
          </a:p>
        </p:txBody>
      </p:sp>
      <p:sp>
        <p:nvSpPr>
          <p:cNvPr id="24" name="TextBox 1"/>
          <p:cNvSpPr txBox="1"/>
          <p:nvPr/>
        </p:nvSpPr>
        <p:spPr>
          <a:xfrm>
            <a:off x="7226300" y="4959350"/>
            <a:ext cx="1231106" cy="341119"/>
          </a:xfrm>
          <a:prstGeom prst="rect">
            <a:avLst/>
          </a:prstGeom>
          <a:noFill/>
        </p:spPr>
        <p:txBody>
          <a:bodyPr wrap="none" lIns="0" tIns="0" rIns="0" rtlCol="0">
            <a:spAutoFit/>
          </a:bodyPr>
          <a:lstStyle/>
          <a:p>
            <a:pPr defTabSz="-635">
              <a:lnSpc>
                <a:spcPts val="2300"/>
              </a:lnSpc>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序号增大</a:t>
            </a:r>
          </a:p>
        </p:txBody>
      </p:sp>
      <p:sp>
        <p:nvSpPr>
          <p:cNvPr id="25" name="TextBox 1"/>
          <p:cNvSpPr txBox="1"/>
          <p:nvPr/>
        </p:nvSpPr>
        <p:spPr>
          <a:xfrm>
            <a:off x="2895600" y="5035550"/>
            <a:ext cx="2462213" cy="700192"/>
          </a:xfrm>
          <a:prstGeom prst="rect">
            <a:avLst/>
          </a:prstGeom>
          <a:noFill/>
        </p:spPr>
        <p:txBody>
          <a:bodyPr wrap="none" lIns="0" tIns="0" rIns="0" rtlCol="0">
            <a:spAutoFit/>
          </a:bodyPr>
          <a:lstStyle/>
          <a:p>
            <a:pPr defTabSz="-635">
              <a:lnSpc>
                <a:spcPts val="2300"/>
              </a:lnSpc>
              <a:tabLst>
                <a:tab pos="152400" algn="l"/>
              </a:tabLst>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下一个期望收到的</a:t>
            </a:r>
          </a:p>
          <a:p>
            <a:pPr defTabSz="-635">
              <a:lnSpc>
                <a:spcPts val="2800"/>
              </a:lnSpc>
              <a:tabLst>
                <a:tab pos="1524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字节（确认号）</a:t>
            </a:r>
          </a:p>
        </p:txBody>
      </p:sp>
      <p:sp>
        <p:nvSpPr>
          <p:cNvPr id="27" name="灯片编号占位符 26"/>
          <p:cNvSpPr>
            <a:spLocks noGrp="1"/>
          </p:cNvSpPr>
          <p:nvPr>
            <p:ph type="sldNum" sz="quarter" idx="12"/>
          </p:nvPr>
        </p:nvSpPr>
        <p:spPr/>
        <p:txBody>
          <a:bodyPr/>
          <a:lstStyle/>
          <a:p>
            <a:fld id="{B6F15528-21DE-4FAA-801E-634DDDAF4B2B}" type="slidenum">
              <a:rPr lang="en-US" smtClean="0"/>
              <a:t>61</a:t>
            </a:fld>
            <a:endParaRPr lang="en-US"/>
          </a:p>
        </p:txBody>
      </p:sp>
      <p:sp>
        <p:nvSpPr>
          <p:cNvPr id="28" name="页脚占位符 27"/>
          <p:cNvSpPr>
            <a:spLocks noGrp="1"/>
          </p:cNvSpPr>
          <p:nvPr>
            <p:ph type="ftr" sz="quarter" idx="11"/>
          </p:nvPr>
        </p:nvSpPr>
        <p:spPr/>
        <p:txBody>
          <a:bodyPr/>
          <a:lstStyle/>
          <a:p>
            <a:r>
              <a:rPr lang="zh-CN" altLang="en-US" smtClean="0"/>
              <a:t>计算机科学与技术学院</a:t>
            </a:r>
            <a:endParaRPr lang="en-US"/>
          </a:p>
        </p:txBody>
      </p:sp>
      <p:sp>
        <p:nvSpPr>
          <p:cNvPr id="29" name="TextBox 28"/>
          <p:cNvSpPr txBox="1"/>
          <p:nvPr/>
        </p:nvSpPr>
        <p:spPr>
          <a:xfrm>
            <a:off x="1968500" y="5848350"/>
            <a:ext cx="6040115" cy="369332"/>
          </a:xfrm>
          <a:prstGeom prst="rect">
            <a:avLst/>
          </a:prstGeom>
          <a:noFill/>
        </p:spPr>
        <p:txBody>
          <a:bodyPr wrap="none" rtlCol="0">
            <a:spAutoFit/>
          </a:bodyPr>
          <a:lstStyle/>
          <a:p>
            <a:r>
              <a:rPr lang="en-US" altLang="zh-CN" b="1" dirty="0" err="1" smtClean="0">
                <a:latin typeface="Times New Roman" panose="02020603050405020304" pitchFamily="18" charset="0"/>
                <a:ea typeface="黑体" panose="02010609060101010101" pitchFamily="2" charset="-122"/>
                <a:cs typeface="Times New Roman" panose="02020603050405020304" pitchFamily="18" charset="0"/>
              </a:rPr>
              <a:t>RcvWindow</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 </a:t>
            </a:r>
            <a:r>
              <a:rPr lang="en-US" altLang="zh-CN" b="1" dirty="0" err="1" smtClean="0">
                <a:latin typeface="Times New Roman" panose="02020603050405020304" pitchFamily="18" charset="0"/>
                <a:ea typeface="黑体" panose="02010609060101010101" pitchFamily="2" charset="-122"/>
                <a:cs typeface="Times New Roman" panose="02020603050405020304" pitchFamily="18" charset="0"/>
              </a:rPr>
              <a:t>RcvBuffer</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 [</a:t>
            </a:r>
            <a:r>
              <a:rPr lang="en-US" altLang="zh-CN" b="1" dirty="0" err="1" smtClean="0">
                <a:latin typeface="Times New Roman" panose="02020603050405020304" pitchFamily="18" charset="0"/>
                <a:ea typeface="黑体" panose="02010609060101010101" pitchFamily="2" charset="-122"/>
                <a:cs typeface="Times New Roman" panose="02020603050405020304" pitchFamily="18" charset="0"/>
              </a:rPr>
              <a:t>LastByteRcvd</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 </a:t>
            </a:r>
            <a:r>
              <a:rPr lang="en-US" altLang="zh-CN" b="1" dirty="0" err="1" smtClean="0">
                <a:latin typeface="Times New Roman" panose="02020603050405020304" pitchFamily="18" charset="0"/>
                <a:ea typeface="黑体" panose="02010609060101010101" pitchFamily="2" charset="-122"/>
                <a:cs typeface="Times New Roman" panose="02020603050405020304" pitchFamily="18" charset="0"/>
              </a:rPr>
              <a:t>LastByteRead</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TextBox 29"/>
          <p:cNvSpPr txBox="1"/>
          <p:nvPr/>
        </p:nvSpPr>
        <p:spPr>
          <a:xfrm>
            <a:off x="4102100" y="1352550"/>
            <a:ext cx="2031325" cy="461665"/>
          </a:xfrm>
          <a:prstGeom prst="rect">
            <a:avLst/>
          </a:prstGeom>
          <a:noFill/>
        </p:spPr>
        <p:txBody>
          <a:bodyPr wrap="none" rtlCol="0">
            <a:spAutoFit/>
          </a:bodyPr>
          <a:lstStyle/>
          <a:p>
            <a:r>
              <a:rPr lang="en-US" altLang="zh-CN" sz="24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接收应用程序</a:t>
            </a:r>
            <a:endParaRPr lang="zh-CN" altLang="en-US" sz="2400" dirty="0">
              <a:ea typeface="黑体" panose="02010609060101010101" pitchFamily="2" charset="-122"/>
            </a:endParaRPr>
          </a:p>
        </p:txBody>
      </p:sp>
      <p:sp>
        <p:nvSpPr>
          <p:cNvPr id="31" name="TextBox 30"/>
          <p:cNvSpPr txBox="1"/>
          <p:nvPr/>
        </p:nvSpPr>
        <p:spPr>
          <a:xfrm>
            <a:off x="901700" y="1885950"/>
            <a:ext cx="607859" cy="646331"/>
          </a:xfrm>
          <a:prstGeom prst="rect">
            <a:avLst/>
          </a:prstGeom>
          <a:noFill/>
        </p:spPr>
        <p:txBody>
          <a:bodyPr wrap="none" rtlCol="0">
            <a:spAutoFit/>
          </a:bodyPr>
          <a:lstStyle/>
          <a:p>
            <a:r>
              <a:rPr lang="en-US" altLang="zh-CN"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TCP</a:t>
            </a:r>
          </a:p>
          <a:p>
            <a:endParaRPr lang="zh-CN" altLang="en-US"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925836" y="3521456"/>
            <a:ext cx="1611630" cy="534923"/>
          </a:xfrm>
          <a:custGeom>
            <a:avLst/>
            <a:gdLst>
              <a:gd name="connsiteX0" fmla="*/ 0 w 1611630"/>
              <a:gd name="connsiteY0" fmla="*/ 0 h 534923"/>
              <a:gd name="connsiteX1" fmla="*/ 0 w 1611630"/>
              <a:gd name="connsiteY1" fmla="*/ 534923 h 534923"/>
              <a:gd name="connsiteX2" fmla="*/ 1611629 w 1611630"/>
              <a:gd name="connsiteY2" fmla="*/ 534923 h 534923"/>
              <a:gd name="connsiteX3" fmla="*/ 1611629 w 1611630"/>
              <a:gd name="connsiteY3" fmla="*/ 0 h 534923"/>
              <a:gd name="connsiteX4" fmla="*/ 0 w 1611630"/>
              <a:gd name="connsiteY4" fmla="*/ 0 h 5349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11630" h="534923">
                <a:moveTo>
                  <a:pt x="0" y="0"/>
                </a:moveTo>
                <a:lnTo>
                  <a:pt x="0" y="534923"/>
                </a:lnTo>
                <a:lnTo>
                  <a:pt x="1611629" y="534923"/>
                </a:lnTo>
                <a:lnTo>
                  <a:pt x="1611629" y="0"/>
                </a:lnTo>
                <a:lnTo>
                  <a:pt x="0" y="0"/>
                </a:lnTo>
              </a:path>
            </a:pathLst>
          </a:custGeom>
          <a:solidFill>
            <a:srgbClr val="EAEA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3071890" y="1079246"/>
            <a:ext cx="2552700" cy="754380"/>
          </a:xfrm>
          <a:custGeom>
            <a:avLst/>
            <a:gdLst>
              <a:gd name="connsiteX0" fmla="*/ 1276350 w 2552700"/>
              <a:gd name="connsiteY0" fmla="*/ 0 h 754380"/>
              <a:gd name="connsiteX1" fmla="*/ 0 w 2552700"/>
              <a:gd name="connsiteY1" fmla="*/ 377190 h 754380"/>
              <a:gd name="connsiteX2" fmla="*/ 1276350 w 2552700"/>
              <a:gd name="connsiteY2" fmla="*/ 754380 h 754380"/>
              <a:gd name="connsiteX3" fmla="*/ 2552700 w 2552700"/>
              <a:gd name="connsiteY3" fmla="*/ 377190 h 754380"/>
              <a:gd name="connsiteX4" fmla="*/ 1276350 w 2552700"/>
              <a:gd name="connsiteY4" fmla="*/ 0 h 7543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52700" h="754380">
                <a:moveTo>
                  <a:pt x="1276350" y="0"/>
                </a:moveTo>
                <a:cubicBezTo>
                  <a:pt x="571500" y="0"/>
                  <a:pt x="0" y="169163"/>
                  <a:pt x="0" y="377190"/>
                </a:cubicBezTo>
                <a:cubicBezTo>
                  <a:pt x="0" y="585978"/>
                  <a:pt x="571500" y="754380"/>
                  <a:pt x="1276350" y="754380"/>
                </a:cubicBezTo>
                <a:cubicBezTo>
                  <a:pt x="1981200" y="754380"/>
                  <a:pt x="2552700" y="585978"/>
                  <a:pt x="2552700" y="377190"/>
                </a:cubicBezTo>
                <a:cubicBezTo>
                  <a:pt x="2552700" y="169163"/>
                  <a:pt x="1981200" y="0"/>
                  <a:pt x="1276350" y="0"/>
                </a:cubicBez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3046743" y="1054100"/>
            <a:ext cx="2552700" cy="754379"/>
          </a:xfrm>
          <a:custGeom>
            <a:avLst/>
            <a:gdLst>
              <a:gd name="connsiteX0" fmla="*/ 1276350 w 2552700"/>
              <a:gd name="connsiteY0" fmla="*/ 0 h 754379"/>
              <a:gd name="connsiteX1" fmla="*/ 0 w 2552700"/>
              <a:gd name="connsiteY1" fmla="*/ 377189 h 754379"/>
              <a:gd name="connsiteX2" fmla="*/ 1276350 w 2552700"/>
              <a:gd name="connsiteY2" fmla="*/ 754379 h 754379"/>
              <a:gd name="connsiteX3" fmla="*/ 2552700 w 2552700"/>
              <a:gd name="connsiteY3" fmla="*/ 377189 h 754379"/>
              <a:gd name="connsiteX4" fmla="*/ 1276350 w 2552700"/>
              <a:gd name="connsiteY4" fmla="*/ 0 h 7543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52700" h="754379">
                <a:moveTo>
                  <a:pt x="1276350" y="0"/>
                </a:moveTo>
                <a:cubicBezTo>
                  <a:pt x="570738" y="0"/>
                  <a:pt x="0" y="169163"/>
                  <a:pt x="0" y="377189"/>
                </a:cubicBezTo>
                <a:cubicBezTo>
                  <a:pt x="0" y="585216"/>
                  <a:pt x="570738" y="754379"/>
                  <a:pt x="1276350" y="754379"/>
                </a:cubicBezTo>
                <a:cubicBezTo>
                  <a:pt x="1981200" y="754379"/>
                  <a:pt x="2552700" y="585216"/>
                  <a:pt x="2552700" y="377189"/>
                </a:cubicBezTo>
                <a:cubicBezTo>
                  <a:pt x="2552700" y="169163"/>
                  <a:pt x="1981200" y="0"/>
                  <a:pt x="1276350" y="0"/>
                </a:cubicBez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3040393" y="1047750"/>
            <a:ext cx="2565400" cy="767079"/>
          </a:xfrm>
          <a:custGeom>
            <a:avLst/>
            <a:gdLst>
              <a:gd name="connsiteX0" fmla="*/ 1282700 w 2565400"/>
              <a:gd name="connsiteY0" fmla="*/ 6350 h 767079"/>
              <a:gd name="connsiteX1" fmla="*/ 6350 w 2565400"/>
              <a:gd name="connsiteY1" fmla="*/ 383539 h 767079"/>
              <a:gd name="connsiteX2" fmla="*/ 1282700 w 2565400"/>
              <a:gd name="connsiteY2" fmla="*/ 760729 h 767079"/>
              <a:gd name="connsiteX3" fmla="*/ 2559050 w 2565400"/>
              <a:gd name="connsiteY3" fmla="*/ 383539 h 767079"/>
              <a:gd name="connsiteX4" fmla="*/ 1282700 w 2565400"/>
              <a:gd name="connsiteY4" fmla="*/ 6350 h 7670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65400" h="767079">
                <a:moveTo>
                  <a:pt x="1282700" y="6350"/>
                </a:moveTo>
                <a:cubicBezTo>
                  <a:pt x="577088" y="6350"/>
                  <a:pt x="6350" y="175513"/>
                  <a:pt x="6350" y="383539"/>
                </a:cubicBezTo>
                <a:cubicBezTo>
                  <a:pt x="6350" y="591566"/>
                  <a:pt x="577088" y="760729"/>
                  <a:pt x="1282700" y="760729"/>
                </a:cubicBezTo>
                <a:cubicBezTo>
                  <a:pt x="1987550" y="760729"/>
                  <a:pt x="2559050" y="591566"/>
                  <a:pt x="2559050" y="383539"/>
                </a:cubicBezTo>
                <a:cubicBezTo>
                  <a:pt x="2559050" y="175513"/>
                  <a:pt x="1987550" y="6350"/>
                  <a:pt x="1282700" y="6350"/>
                </a:cubicBez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发送应用程序</a:t>
            </a:r>
            <a:endParaRPr lang="zh-CN" altLang="en-US" sz="2400" dirty="0">
              <a:ea typeface="黑体" panose="02010609060101010101" pitchFamily="2" charset="-122"/>
            </a:endParaRPr>
          </a:p>
        </p:txBody>
      </p:sp>
      <p:sp>
        <p:nvSpPr>
          <p:cNvPr id="7" name="Freeform 3"/>
          <p:cNvSpPr/>
          <p:nvPr/>
        </p:nvSpPr>
        <p:spPr>
          <a:xfrm>
            <a:off x="343167" y="2113280"/>
            <a:ext cx="8635733" cy="76200"/>
          </a:xfrm>
          <a:custGeom>
            <a:avLst/>
            <a:gdLst>
              <a:gd name="connsiteX0" fmla="*/ 19050 w 8635733"/>
              <a:gd name="connsiteY0" fmla="*/ 19050 h 76200"/>
              <a:gd name="connsiteX1" fmla="*/ 8616683 w 8635733"/>
              <a:gd name="connsiteY1" fmla="*/ 22097 h 76200"/>
            </a:gdLst>
            <a:ahLst/>
            <a:cxnLst>
              <a:cxn ang="0">
                <a:pos x="connsiteX0" y="connsiteY0"/>
              </a:cxn>
              <a:cxn ang="1">
                <a:pos x="connsiteX1" y="connsiteY1"/>
              </a:cxn>
            </a:cxnLst>
            <a:rect l="l" t="t" r="r" b="b"/>
            <a:pathLst>
              <a:path w="8635733" h="76200">
                <a:moveTo>
                  <a:pt x="19050" y="19050"/>
                </a:moveTo>
                <a:lnTo>
                  <a:pt x="8616683" y="22097"/>
                </a:lnTo>
              </a:path>
            </a:pathLst>
          </a:custGeom>
          <a:ln w="38100">
            <a:solidFill>
              <a:srgbClr val="703D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1971561" y="3308857"/>
            <a:ext cx="3627882" cy="961644"/>
          </a:xfrm>
          <a:custGeom>
            <a:avLst/>
            <a:gdLst>
              <a:gd name="connsiteX0" fmla="*/ 0 w 3627882"/>
              <a:gd name="connsiteY0" fmla="*/ 0 h 961644"/>
              <a:gd name="connsiteX1" fmla="*/ 0 w 3627882"/>
              <a:gd name="connsiteY1" fmla="*/ 961644 h 961644"/>
              <a:gd name="connsiteX2" fmla="*/ 3627882 w 3627882"/>
              <a:gd name="connsiteY2" fmla="*/ 961644 h 961644"/>
              <a:gd name="connsiteX3" fmla="*/ 3627882 w 3627882"/>
              <a:gd name="connsiteY3" fmla="*/ 0 h 961644"/>
              <a:gd name="connsiteX4" fmla="*/ 0 w 3627882"/>
              <a:gd name="connsiteY4" fmla="*/ 0 h 9616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27882" h="961644">
                <a:moveTo>
                  <a:pt x="0" y="0"/>
                </a:moveTo>
                <a:lnTo>
                  <a:pt x="0" y="961644"/>
                </a:lnTo>
                <a:lnTo>
                  <a:pt x="3627882" y="961644"/>
                </a:lnTo>
                <a:lnTo>
                  <a:pt x="3627882" y="0"/>
                </a:lnTo>
                <a:lnTo>
                  <a:pt x="0" y="0"/>
                </a:lnTo>
              </a:path>
            </a:pathLst>
          </a:custGeom>
          <a:solidFill>
            <a:srgbClr val="99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1965211" y="3301746"/>
            <a:ext cx="3640582" cy="975105"/>
          </a:xfrm>
          <a:custGeom>
            <a:avLst/>
            <a:gdLst>
              <a:gd name="connsiteX0" fmla="*/ 6350 w 3640582"/>
              <a:gd name="connsiteY0" fmla="*/ 6350 h 975105"/>
              <a:gd name="connsiteX1" fmla="*/ 6350 w 3640582"/>
              <a:gd name="connsiteY1" fmla="*/ 968755 h 975105"/>
              <a:gd name="connsiteX2" fmla="*/ 3634232 w 3640582"/>
              <a:gd name="connsiteY2" fmla="*/ 968755 h 975105"/>
              <a:gd name="connsiteX3" fmla="*/ 3634232 w 3640582"/>
              <a:gd name="connsiteY3" fmla="*/ 6350 h 975105"/>
              <a:gd name="connsiteX4" fmla="*/ 6350 w 3640582"/>
              <a:gd name="connsiteY4" fmla="*/ 6350 h 97510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640582" h="975105">
                <a:moveTo>
                  <a:pt x="6350" y="6350"/>
                </a:moveTo>
                <a:lnTo>
                  <a:pt x="6350" y="968755"/>
                </a:lnTo>
                <a:lnTo>
                  <a:pt x="3634232" y="968755"/>
                </a:lnTo>
                <a:lnTo>
                  <a:pt x="3634232" y="6350"/>
                </a:lnTo>
                <a:lnTo>
                  <a:pt x="6350" y="6350"/>
                </a:lnTo>
              </a:path>
            </a:pathLst>
          </a:custGeom>
          <a:solidFill>
            <a:srgbClr val="000000">
              <a:alpha val="0"/>
            </a:srgbClr>
          </a:solidFill>
          <a:ln w="12700">
            <a:solidFill>
              <a:srgbClr val="000000">
                <a:alpha val="100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355867" y="3515106"/>
            <a:ext cx="7530579" cy="22225"/>
          </a:xfrm>
          <a:custGeom>
            <a:avLst/>
            <a:gdLst>
              <a:gd name="connsiteX0" fmla="*/ 6350 w 7530579"/>
              <a:gd name="connsiteY0" fmla="*/ 6350 h 22225"/>
              <a:gd name="connsiteX1" fmla="*/ 7524229 w 7530579"/>
              <a:gd name="connsiteY1" fmla="*/ 6350 h 22225"/>
            </a:gdLst>
            <a:ahLst/>
            <a:cxnLst>
              <a:cxn ang="0">
                <a:pos x="connsiteX0" y="connsiteY0"/>
              </a:cxn>
              <a:cxn ang="1">
                <a:pos x="connsiteX1" y="connsiteY1"/>
              </a:cxn>
            </a:cxnLst>
            <a:rect l="l" t="t" r="r" b="b"/>
            <a:pathLst>
              <a:path w="7530579" h="22225">
                <a:moveTo>
                  <a:pt x="6350" y="6350"/>
                </a:moveTo>
                <a:lnTo>
                  <a:pt x="752422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355867" y="4050030"/>
            <a:ext cx="7530579" cy="22225"/>
          </a:xfrm>
          <a:custGeom>
            <a:avLst/>
            <a:gdLst>
              <a:gd name="connsiteX0" fmla="*/ 6350 w 7530579"/>
              <a:gd name="connsiteY0" fmla="*/ 6350 h 22225"/>
              <a:gd name="connsiteX1" fmla="*/ 7524229 w 7530579"/>
              <a:gd name="connsiteY1" fmla="*/ 6350 h 22225"/>
            </a:gdLst>
            <a:ahLst/>
            <a:cxnLst>
              <a:cxn ang="0">
                <a:pos x="connsiteX0" y="connsiteY0"/>
              </a:cxn>
              <a:cxn ang="1">
                <a:pos x="connsiteX1" y="connsiteY1"/>
              </a:cxn>
            </a:cxnLst>
            <a:rect l="l" t="t" r="r" b="b"/>
            <a:pathLst>
              <a:path w="7530579" h="22225">
                <a:moveTo>
                  <a:pt x="6350" y="6350"/>
                </a:moveTo>
                <a:lnTo>
                  <a:pt x="7524229" y="6350"/>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965211" y="3515106"/>
            <a:ext cx="22225" cy="547624"/>
          </a:xfrm>
          <a:custGeom>
            <a:avLst/>
            <a:gdLst>
              <a:gd name="connsiteX0" fmla="*/ 6350 w 22225"/>
              <a:gd name="connsiteY0" fmla="*/ 6350 h 547624"/>
              <a:gd name="connsiteX1" fmla="*/ 6350 w 22225"/>
              <a:gd name="connsiteY1" fmla="*/ 541273 h 547624"/>
            </a:gdLst>
            <a:ahLst/>
            <a:cxnLst>
              <a:cxn ang="0">
                <a:pos x="connsiteX0" y="connsiteY0"/>
              </a:cxn>
              <a:cxn ang="1">
                <a:pos x="connsiteX1" y="connsiteY1"/>
              </a:cxn>
            </a:cxnLst>
            <a:rect l="l" t="t" r="r" b="b"/>
            <a:pathLst>
              <a:path w="22225" h="547624">
                <a:moveTo>
                  <a:pt x="6350" y="6350"/>
                </a:moveTo>
                <a:lnTo>
                  <a:pt x="6350" y="54127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6531116" y="3515106"/>
            <a:ext cx="22225" cy="547624"/>
          </a:xfrm>
          <a:custGeom>
            <a:avLst/>
            <a:gdLst>
              <a:gd name="connsiteX0" fmla="*/ 6350 w 22225"/>
              <a:gd name="connsiteY0" fmla="*/ 6350 h 547624"/>
              <a:gd name="connsiteX1" fmla="*/ 6350 w 22225"/>
              <a:gd name="connsiteY1" fmla="*/ 541273 h 547624"/>
            </a:gdLst>
            <a:ahLst/>
            <a:cxnLst>
              <a:cxn ang="0">
                <a:pos x="connsiteX0" y="connsiteY0"/>
              </a:cxn>
              <a:cxn ang="1">
                <a:pos x="connsiteX1" y="connsiteY1"/>
              </a:cxn>
            </a:cxnLst>
            <a:rect l="l" t="t" r="r" b="b"/>
            <a:pathLst>
              <a:path w="22225" h="547624">
                <a:moveTo>
                  <a:pt x="6350" y="6350"/>
                </a:moveTo>
                <a:lnTo>
                  <a:pt x="6350" y="54127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3583191" y="2347976"/>
            <a:ext cx="1402842" cy="458723"/>
          </a:xfrm>
          <a:custGeom>
            <a:avLst/>
            <a:gdLst>
              <a:gd name="connsiteX0" fmla="*/ 0 w 1402842"/>
              <a:gd name="connsiteY0" fmla="*/ 0 h 458723"/>
              <a:gd name="connsiteX1" fmla="*/ 0 w 1402842"/>
              <a:gd name="connsiteY1" fmla="*/ 458723 h 458723"/>
              <a:gd name="connsiteX2" fmla="*/ 1402842 w 1402842"/>
              <a:gd name="connsiteY2" fmla="*/ 458723 h 458723"/>
              <a:gd name="connsiteX3" fmla="*/ 1402842 w 1402842"/>
              <a:gd name="connsiteY3" fmla="*/ 0 h 458723"/>
              <a:gd name="connsiteX4" fmla="*/ 0 w 1402842"/>
              <a:gd name="connsiteY4" fmla="*/ 0 h 4587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2842" h="458723">
                <a:moveTo>
                  <a:pt x="0" y="0"/>
                </a:moveTo>
                <a:lnTo>
                  <a:pt x="0" y="458723"/>
                </a:lnTo>
                <a:lnTo>
                  <a:pt x="1402842" y="458723"/>
                </a:lnTo>
                <a:lnTo>
                  <a:pt x="140284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4919486" y="3515106"/>
            <a:ext cx="22225" cy="547624"/>
          </a:xfrm>
          <a:custGeom>
            <a:avLst/>
            <a:gdLst>
              <a:gd name="connsiteX0" fmla="*/ 6350 w 22225"/>
              <a:gd name="connsiteY0" fmla="*/ 6350 h 547624"/>
              <a:gd name="connsiteX1" fmla="*/ 6350 w 22225"/>
              <a:gd name="connsiteY1" fmla="*/ 541273 h 547624"/>
            </a:gdLst>
            <a:ahLst/>
            <a:cxnLst>
              <a:cxn ang="0">
                <a:pos x="connsiteX0" y="connsiteY0"/>
              </a:cxn>
              <a:cxn ang="1">
                <a:pos x="connsiteX1" y="connsiteY1"/>
              </a:cxn>
            </a:cxnLst>
            <a:rect l="l" t="t" r="r" b="b"/>
            <a:pathLst>
              <a:path w="22225" h="547624">
                <a:moveTo>
                  <a:pt x="6350" y="6350"/>
                </a:moveTo>
                <a:lnTo>
                  <a:pt x="6350" y="541273"/>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1971561" y="3521456"/>
            <a:ext cx="2954274" cy="534923"/>
          </a:xfrm>
          <a:custGeom>
            <a:avLst/>
            <a:gdLst>
              <a:gd name="connsiteX0" fmla="*/ 0 w 2954274"/>
              <a:gd name="connsiteY0" fmla="*/ 0 h 534923"/>
              <a:gd name="connsiteX1" fmla="*/ 0 w 2954274"/>
              <a:gd name="connsiteY1" fmla="*/ 534923 h 534923"/>
              <a:gd name="connsiteX2" fmla="*/ 2954274 w 2954274"/>
              <a:gd name="connsiteY2" fmla="*/ 534923 h 534923"/>
              <a:gd name="connsiteX3" fmla="*/ 2954274 w 2954274"/>
              <a:gd name="connsiteY3" fmla="*/ 0 h 534923"/>
              <a:gd name="connsiteX4" fmla="*/ 0 w 2954274"/>
              <a:gd name="connsiteY4" fmla="*/ 0 h 5349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54274" h="534923">
                <a:moveTo>
                  <a:pt x="0" y="0"/>
                </a:moveTo>
                <a:lnTo>
                  <a:pt x="0" y="534923"/>
                </a:lnTo>
                <a:lnTo>
                  <a:pt x="2954274" y="534923"/>
                </a:lnTo>
                <a:lnTo>
                  <a:pt x="2954274" y="0"/>
                </a:lnTo>
                <a:lnTo>
                  <a:pt x="0" y="0"/>
                </a:lnTo>
              </a:path>
            </a:pathLst>
          </a:custGeom>
          <a:solidFill>
            <a:srgbClr val="FF00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1965211" y="2446782"/>
            <a:ext cx="22225" cy="867664"/>
          </a:xfrm>
          <a:custGeom>
            <a:avLst/>
            <a:gdLst>
              <a:gd name="connsiteX0" fmla="*/ 6350 w 22225"/>
              <a:gd name="connsiteY0" fmla="*/ 6350 h 867664"/>
              <a:gd name="connsiteX1" fmla="*/ 6350 w 22225"/>
              <a:gd name="connsiteY1" fmla="*/ 861314 h 867664"/>
            </a:gdLst>
            <a:ahLst/>
            <a:cxnLst>
              <a:cxn ang="0">
                <a:pos x="connsiteX0" y="connsiteY0"/>
              </a:cxn>
              <a:cxn ang="1">
                <a:pos x="connsiteX1" y="connsiteY1"/>
              </a:cxn>
            </a:cxnLst>
            <a:rect l="l" t="t" r="r" b="b"/>
            <a:pathLst>
              <a:path w="22225" h="867664">
                <a:moveTo>
                  <a:pt x="6350" y="6350"/>
                </a:moveTo>
                <a:lnTo>
                  <a:pt x="6350" y="861314"/>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7202425" y="2446782"/>
            <a:ext cx="22225" cy="1615948"/>
          </a:xfrm>
          <a:custGeom>
            <a:avLst/>
            <a:gdLst>
              <a:gd name="connsiteX0" fmla="*/ 6350 w 22225"/>
              <a:gd name="connsiteY0" fmla="*/ 6350 h 1615948"/>
              <a:gd name="connsiteX1" fmla="*/ 6350 w 22225"/>
              <a:gd name="connsiteY1" fmla="*/ 1609597 h 1615948"/>
            </a:gdLst>
            <a:ahLst/>
            <a:cxnLst>
              <a:cxn ang="0">
                <a:pos x="connsiteX0" y="connsiteY0"/>
              </a:cxn>
              <a:cxn ang="1">
                <a:pos x="connsiteX1" y="connsiteY1"/>
              </a:cxn>
            </a:cxnLst>
            <a:rect l="l" t="t" r="r" b="b"/>
            <a:pathLst>
              <a:path w="22225" h="1615948">
                <a:moveTo>
                  <a:pt x="6350" y="6350"/>
                </a:moveTo>
                <a:lnTo>
                  <a:pt x="6350" y="1609597"/>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7811898" y="3443351"/>
            <a:ext cx="149352" cy="655320"/>
          </a:xfrm>
          <a:custGeom>
            <a:avLst/>
            <a:gdLst>
              <a:gd name="connsiteX0" fmla="*/ 52971 w 149352"/>
              <a:gd name="connsiteY0" fmla="*/ 9525 h 655320"/>
              <a:gd name="connsiteX1" fmla="*/ 139827 w 149352"/>
              <a:gd name="connsiteY1" fmla="*/ 200786 h 655320"/>
              <a:gd name="connsiteX2" fmla="*/ 38494 w 149352"/>
              <a:gd name="connsiteY2" fmla="*/ 236600 h 655320"/>
              <a:gd name="connsiteX3" fmla="*/ 110883 w 149352"/>
              <a:gd name="connsiteY3" fmla="*/ 316610 h 655320"/>
              <a:gd name="connsiteX4" fmla="*/ 9525 w 149352"/>
              <a:gd name="connsiteY4" fmla="*/ 361568 h 655320"/>
              <a:gd name="connsiteX5" fmla="*/ 96406 w 149352"/>
              <a:gd name="connsiteY5" fmla="*/ 476631 h 655320"/>
              <a:gd name="connsiteX6" fmla="*/ 38494 w 149352"/>
              <a:gd name="connsiteY6" fmla="*/ 539115 h 655320"/>
              <a:gd name="connsiteX7" fmla="*/ 125348 w 149352"/>
              <a:gd name="connsiteY7" fmla="*/ 645795 h 65532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Lst>
            <a:rect l="l" t="t" r="r" b="b"/>
            <a:pathLst>
              <a:path w="149352" h="655320">
                <a:moveTo>
                  <a:pt x="52971" y="9525"/>
                </a:moveTo>
                <a:lnTo>
                  <a:pt x="139827" y="200786"/>
                </a:lnTo>
                <a:lnTo>
                  <a:pt x="38494" y="236600"/>
                </a:lnTo>
                <a:lnTo>
                  <a:pt x="110883" y="316610"/>
                </a:lnTo>
                <a:lnTo>
                  <a:pt x="9525" y="361568"/>
                </a:lnTo>
                <a:lnTo>
                  <a:pt x="96406" y="476631"/>
                </a:lnTo>
                <a:lnTo>
                  <a:pt x="38494" y="539115"/>
                </a:lnTo>
                <a:lnTo>
                  <a:pt x="125348" y="64579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230378" y="3486150"/>
            <a:ext cx="214122" cy="665226"/>
          </a:xfrm>
          <a:custGeom>
            <a:avLst/>
            <a:gdLst>
              <a:gd name="connsiteX0" fmla="*/ 50673 w 214122"/>
              <a:gd name="connsiteY0" fmla="*/ 9525 h 665226"/>
              <a:gd name="connsiteX1" fmla="*/ 204597 w 214122"/>
              <a:gd name="connsiteY1" fmla="*/ 118490 h 665226"/>
              <a:gd name="connsiteX2" fmla="*/ 27051 w 214122"/>
              <a:gd name="connsiteY2" fmla="*/ 207645 h 665226"/>
              <a:gd name="connsiteX3" fmla="*/ 169545 w 214122"/>
              <a:gd name="connsiteY3" fmla="*/ 330327 h 665226"/>
              <a:gd name="connsiteX4" fmla="*/ 9525 w 214122"/>
              <a:gd name="connsiteY4" fmla="*/ 429386 h 665226"/>
              <a:gd name="connsiteX5" fmla="*/ 169545 w 214122"/>
              <a:gd name="connsiteY5" fmla="*/ 514731 h 665226"/>
              <a:gd name="connsiteX6" fmla="*/ 45339 w 214122"/>
              <a:gd name="connsiteY6" fmla="*/ 655701 h 66522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214122" h="665226">
                <a:moveTo>
                  <a:pt x="50673" y="9525"/>
                </a:moveTo>
                <a:lnTo>
                  <a:pt x="204597" y="118490"/>
                </a:lnTo>
                <a:lnTo>
                  <a:pt x="27051" y="207645"/>
                </a:lnTo>
                <a:lnTo>
                  <a:pt x="169545" y="330327"/>
                </a:lnTo>
                <a:lnTo>
                  <a:pt x="9525" y="429386"/>
                </a:lnTo>
                <a:lnTo>
                  <a:pt x="169545" y="514731"/>
                </a:lnTo>
                <a:lnTo>
                  <a:pt x="45339" y="655701"/>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21" name="Picture 3"/>
          <p:cNvPicPr>
            <a:picLocks noChangeAspect="1" noChangeArrowheads="1"/>
          </p:cNvPicPr>
          <p:nvPr/>
        </p:nvPicPr>
        <p:blipFill>
          <a:blip r:embed="rId4" cstate="print"/>
          <a:srcRect/>
          <a:stretch>
            <a:fillRect/>
          </a:stretch>
        </p:blipFill>
        <p:spPr bwMode="auto">
          <a:xfrm>
            <a:off x="1968374" y="1781556"/>
            <a:ext cx="5270500" cy="1752600"/>
          </a:xfrm>
          <a:prstGeom prst="rect">
            <a:avLst/>
          </a:prstGeom>
          <a:noFill/>
        </p:spPr>
      </p:pic>
      <p:pic>
        <p:nvPicPr>
          <p:cNvPr id="22" name="Picture 3"/>
          <p:cNvPicPr>
            <a:picLocks noChangeAspect="1" noChangeArrowheads="1"/>
          </p:cNvPicPr>
          <p:nvPr/>
        </p:nvPicPr>
        <p:blipFill>
          <a:blip r:embed="rId5" cstate="print"/>
          <a:srcRect/>
          <a:stretch>
            <a:fillRect/>
          </a:stretch>
        </p:blipFill>
        <p:spPr bwMode="auto">
          <a:xfrm>
            <a:off x="1879474" y="4042156"/>
            <a:ext cx="190500" cy="520700"/>
          </a:xfrm>
          <a:prstGeom prst="rect">
            <a:avLst/>
          </a:prstGeom>
          <a:noFill/>
        </p:spPr>
      </p:pic>
      <p:pic>
        <p:nvPicPr>
          <p:cNvPr id="23" name="Picture 3"/>
          <p:cNvPicPr>
            <a:picLocks noChangeAspect="1" noChangeArrowheads="1"/>
          </p:cNvPicPr>
          <p:nvPr/>
        </p:nvPicPr>
        <p:blipFill>
          <a:blip r:embed="rId6" cstate="print"/>
          <a:srcRect/>
          <a:stretch>
            <a:fillRect/>
          </a:stretch>
        </p:blipFill>
        <p:spPr bwMode="auto">
          <a:xfrm>
            <a:off x="4825874" y="4042156"/>
            <a:ext cx="203200" cy="520700"/>
          </a:xfrm>
          <a:prstGeom prst="rect">
            <a:avLst/>
          </a:prstGeom>
          <a:noFill/>
        </p:spPr>
      </p:pic>
      <p:pic>
        <p:nvPicPr>
          <p:cNvPr id="24" name="Picture 3"/>
          <p:cNvPicPr>
            <a:picLocks noChangeAspect="1" noChangeArrowheads="1"/>
          </p:cNvPicPr>
          <p:nvPr/>
        </p:nvPicPr>
        <p:blipFill>
          <a:blip r:embed="rId7" cstate="print"/>
          <a:srcRect/>
          <a:stretch>
            <a:fillRect/>
          </a:stretch>
        </p:blipFill>
        <p:spPr bwMode="auto">
          <a:xfrm>
            <a:off x="6387974" y="4435856"/>
            <a:ext cx="1371600" cy="139700"/>
          </a:xfrm>
          <a:prstGeom prst="rect">
            <a:avLst/>
          </a:prstGeom>
          <a:noFill/>
        </p:spPr>
      </p:pic>
      <p:sp>
        <p:nvSpPr>
          <p:cNvPr id="2" name="TextBox 1"/>
          <p:cNvSpPr txBox="1"/>
          <p:nvPr/>
        </p:nvSpPr>
        <p:spPr>
          <a:xfrm>
            <a:off x="1155574" y="4575556"/>
            <a:ext cx="1538883" cy="700192"/>
          </a:xfrm>
          <a:prstGeom prst="rect">
            <a:avLst/>
          </a:prstGeom>
          <a:noFill/>
        </p:spPr>
        <p:txBody>
          <a:bodyPr wrap="none" lIns="0" tIns="0" rIns="0" rtlCol="0">
            <a:spAutoFit/>
          </a:bodyPr>
          <a:lstStyle/>
          <a:p>
            <a:pPr defTabSz="-635">
              <a:lnSpc>
                <a:spcPts val="2300"/>
              </a:lnSpc>
              <a:tabLst>
                <a:tab pos="304800" algn="l"/>
              </a:tabLst>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最后被确认</a:t>
            </a:r>
          </a:p>
          <a:p>
            <a:pPr defTabSz="-635">
              <a:lnSpc>
                <a:spcPts val="2800"/>
              </a:lnSpc>
              <a:tabLst>
                <a:tab pos="3048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的字节</a:t>
            </a:r>
          </a:p>
        </p:txBody>
      </p:sp>
      <p:sp>
        <p:nvSpPr>
          <p:cNvPr id="25" name="TextBox 1"/>
          <p:cNvSpPr txBox="1"/>
          <p:nvPr/>
        </p:nvSpPr>
        <p:spPr>
          <a:xfrm>
            <a:off x="3187700" y="209550"/>
            <a:ext cx="2298700" cy="2110834"/>
          </a:xfrm>
          <a:prstGeom prst="rect">
            <a:avLst/>
          </a:prstGeom>
          <a:noFill/>
        </p:spPr>
        <p:txBody>
          <a:bodyPr wrap="square" lIns="0" tIns="0" rIns="0" rtlCol="0">
            <a:spAutoFit/>
          </a:bodyPr>
          <a:lstStyle/>
          <a:p>
            <a:pPr defTabSz="-635">
              <a:lnSpc>
                <a:spcPts val="4300"/>
              </a:lnSpc>
              <a:tabLst>
                <a:tab pos="482600" algn="l"/>
              </a:tabLst>
            </a:pPr>
            <a:r>
              <a:rPr lang="en-US" altLang="zh-CN" sz="4000" dirty="0" smtClean="0">
                <a:solidFill>
                  <a:srgbClr val="0000FF"/>
                </a:solidFill>
                <a:latin typeface="黑体" panose="02010609060101010101" pitchFamily="2" charset="-122"/>
                <a:ea typeface="黑体" panose="02010609060101010101" pitchFamily="2" charset="-122"/>
                <a:cs typeface="Times New Roman" panose="02020603050405020304" pitchFamily="18" charset="0"/>
              </a:rPr>
              <a:t>发送缓存</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2800"/>
              </a:lnSpc>
              <a:tabLst>
                <a:tab pos="482600" algn="l"/>
              </a:tabLst>
            </a:pPr>
            <a:r>
              <a:rPr lang="en-US" altLang="zh-CN" dirty="0" smtClean="0">
                <a:ea typeface="黑体" panose="02010609060101010101" pitchFamily="2" charset="-122"/>
              </a:rPr>
              <a:t>	</a:t>
            </a:r>
            <a:endPar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26" name="TextBox 1"/>
          <p:cNvSpPr txBox="1"/>
          <p:nvPr/>
        </p:nvSpPr>
        <p:spPr>
          <a:xfrm>
            <a:off x="4267074" y="4575556"/>
            <a:ext cx="1231106" cy="700192"/>
          </a:xfrm>
          <a:prstGeom prst="rect">
            <a:avLst/>
          </a:prstGeom>
          <a:noFill/>
        </p:spPr>
        <p:txBody>
          <a:bodyPr wrap="none" lIns="0" tIns="0" rIns="0" rtlCol="0">
            <a:spAutoFit/>
          </a:bodyPr>
          <a:lstStyle/>
          <a:p>
            <a:pPr defTabSz="-635">
              <a:lnSpc>
                <a:spcPts val="2300"/>
              </a:lnSpc>
              <a:tabLst>
                <a:tab pos="152400" algn="l"/>
              </a:tabLst>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最后发送</a:t>
            </a:r>
          </a:p>
          <a:p>
            <a:pPr defTabSz="-635">
              <a:lnSpc>
                <a:spcPts val="2800"/>
              </a:lnSpc>
              <a:tabLst>
                <a:tab pos="1524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的字节</a:t>
            </a:r>
          </a:p>
        </p:txBody>
      </p:sp>
      <p:sp>
        <p:nvSpPr>
          <p:cNvPr id="27" name="TextBox 1"/>
          <p:cNvSpPr txBox="1"/>
          <p:nvPr/>
        </p:nvSpPr>
        <p:spPr>
          <a:xfrm>
            <a:off x="2971674" y="2441956"/>
            <a:ext cx="1936428" cy="1546577"/>
          </a:xfrm>
          <a:prstGeom prst="rect">
            <a:avLst/>
          </a:prstGeom>
          <a:noFill/>
        </p:spPr>
        <p:txBody>
          <a:bodyPr wrap="none" lIns="0" tIns="0" rIns="0" rtlCol="0">
            <a:spAutoFit/>
          </a:bodyPr>
          <a:lstStyle/>
          <a:p>
            <a:pPr defTabSz="-635">
              <a:lnSpc>
                <a:spcPts val="2300"/>
              </a:lnSpc>
              <a:tabLst>
                <a:tab pos="139700" algn="l"/>
                <a:tab pos="6985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发送缓存</a:t>
            </a:r>
          </a:p>
          <a:p>
            <a:pPr>
              <a:lnSpc>
                <a:spcPts val="1000"/>
              </a:lnSpc>
            </a:pPr>
            <a:endParaRPr lang="en-US" altLang="zh-CN" dirty="0" smtClean="0">
              <a:ea typeface="黑体" panose="02010609060101010101" pitchFamily="2" charset="-122"/>
            </a:endParaRPr>
          </a:p>
          <a:p>
            <a:pPr defTabSz="-635">
              <a:lnSpc>
                <a:spcPts val="2700"/>
              </a:lnSpc>
              <a:tabLst>
                <a:tab pos="139700" algn="l"/>
                <a:tab pos="698500" algn="l"/>
              </a:tabLst>
            </a:pPr>
            <a:r>
              <a:rPr lang="en-US" altLang="zh-CN" dirty="0" smtClean="0">
                <a:ea typeface="黑体" panose="02010609060101010101" pitchFamily="2" charset="-122"/>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发送窗口</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3700"/>
              </a:lnSpc>
              <a:tabLst>
                <a:tab pos="139700" algn="l"/>
                <a:tab pos="698500" algn="l"/>
              </a:tabLst>
            </a:pPr>
            <a:r>
              <a:rPr lang="en-US" altLang="zh-CN" sz="2800" dirty="0" smtClean="0">
                <a:solidFill>
                  <a:srgbClr val="C9DE06"/>
                </a:solidFill>
                <a:latin typeface="黑体" panose="02010609060101010101" pitchFamily="2" charset="-122"/>
                <a:ea typeface="黑体" panose="02010609060101010101" pitchFamily="2" charset="-122"/>
                <a:cs typeface="黑体" panose="02010609060101010101" pitchFamily="2" charset="-122"/>
              </a:rPr>
              <a:t>已发送</a:t>
            </a:r>
          </a:p>
        </p:txBody>
      </p:sp>
      <p:sp>
        <p:nvSpPr>
          <p:cNvPr id="28" name="TextBox 1"/>
          <p:cNvSpPr txBox="1"/>
          <p:nvPr/>
        </p:nvSpPr>
        <p:spPr>
          <a:xfrm>
            <a:off x="838074" y="2226056"/>
            <a:ext cx="564257" cy="329899"/>
          </a:xfrm>
          <a:prstGeom prst="rect">
            <a:avLst/>
          </a:prstGeom>
          <a:noFill/>
        </p:spPr>
        <p:txBody>
          <a:bodyPr wrap="none" lIns="0" tIns="0" rIns="0" rtlCol="0">
            <a:spAutoFit/>
          </a:bodyPr>
          <a:lstStyle/>
          <a:p>
            <a:pPr defTabSz="-635">
              <a:lnSpc>
                <a:spcPts val="2200"/>
              </a:lnSpc>
            </a:pP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TCP</a:t>
            </a:r>
          </a:p>
        </p:txBody>
      </p:sp>
      <p:sp>
        <p:nvSpPr>
          <p:cNvPr id="29" name="TextBox 1"/>
          <p:cNvSpPr txBox="1"/>
          <p:nvPr/>
        </p:nvSpPr>
        <p:spPr>
          <a:xfrm>
            <a:off x="6464174" y="4575556"/>
            <a:ext cx="1231106" cy="341119"/>
          </a:xfrm>
          <a:prstGeom prst="rect">
            <a:avLst/>
          </a:prstGeom>
          <a:noFill/>
        </p:spPr>
        <p:txBody>
          <a:bodyPr wrap="none" lIns="0" tIns="0" rIns="0" rtlCol="0">
            <a:spAutoFit/>
          </a:bodyPr>
          <a:lstStyle/>
          <a:p>
            <a:pPr defTabSz="-635">
              <a:lnSpc>
                <a:spcPts val="2300"/>
              </a:lnSpc>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序号增大</a:t>
            </a:r>
          </a:p>
        </p:txBody>
      </p:sp>
      <p:sp>
        <p:nvSpPr>
          <p:cNvPr id="31" name="灯片编号占位符 30"/>
          <p:cNvSpPr>
            <a:spLocks noGrp="1"/>
          </p:cNvSpPr>
          <p:nvPr>
            <p:ph type="sldNum" sz="quarter" idx="12"/>
          </p:nvPr>
        </p:nvSpPr>
        <p:spPr/>
        <p:txBody>
          <a:bodyPr/>
          <a:lstStyle/>
          <a:p>
            <a:fld id="{B6F15528-21DE-4FAA-801E-634DDDAF4B2B}" type="slidenum">
              <a:rPr lang="en-US" smtClean="0"/>
              <a:t>62</a:t>
            </a:fld>
            <a:endParaRPr lang="en-US"/>
          </a:p>
        </p:txBody>
      </p:sp>
      <p:sp>
        <p:nvSpPr>
          <p:cNvPr id="32" name="页脚占位符 31"/>
          <p:cNvSpPr>
            <a:spLocks noGrp="1"/>
          </p:cNvSpPr>
          <p:nvPr>
            <p:ph type="ftr" sz="quarter" idx="11"/>
          </p:nvPr>
        </p:nvSpPr>
        <p:spPr/>
        <p:txBody>
          <a:bodyPr/>
          <a:lstStyle/>
          <a:p>
            <a:r>
              <a:rPr lang="zh-CN" altLang="en-US" smtClean="0"/>
              <a:t>计算机科学与技术学院</a:t>
            </a:r>
            <a:endParaRPr lang="en-US"/>
          </a:p>
        </p:txBody>
      </p:sp>
      <p:sp>
        <p:nvSpPr>
          <p:cNvPr id="34" name="TextBox 33"/>
          <p:cNvSpPr txBox="1"/>
          <p:nvPr/>
        </p:nvSpPr>
        <p:spPr>
          <a:xfrm>
            <a:off x="1892300" y="5543550"/>
            <a:ext cx="5410200" cy="646331"/>
          </a:xfrm>
          <a:prstGeom prst="rect">
            <a:avLst/>
          </a:prstGeom>
          <a:noFill/>
        </p:spPr>
        <p:txBody>
          <a:bodyPr wrap="square" rtlCol="0">
            <a:spAutoFit/>
          </a:bodyPr>
          <a:lstStyle/>
          <a:p>
            <a:r>
              <a:rPr lang="en-US" altLang="zh-CN" b="1" dirty="0" err="1" smtClean="0">
                <a:latin typeface="Times New Roman" panose="02020603050405020304" pitchFamily="18" charset="0"/>
                <a:ea typeface="黑体" panose="02010609060101010101" pitchFamily="2" charset="-122"/>
                <a:cs typeface="Times New Roman" panose="02020603050405020304" pitchFamily="18" charset="0"/>
              </a:rPr>
              <a:t>LastByteSent</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 </a:t>
            </a:r>
            <a:r>
              <a:rPr lang="en-US" altLang="zh-CN" b="1" dirty="0" err="1" smtClean="0">
                <a:latin typeface="Times New Roman" panose="02020603050405020304" pitchFamily="18" charset="0"/>
                <a:ea typeface="黑体" panose="02010609060101010101" pitchFamily="2" charset="-122"/>
                <a:cs typeface="Times New Roman" panose="02020603050405020304" pitchFamily="18" charset="0"/>
              </a:rPr>
              <a:t>LastByteACKed</a:t>
            </a:r>
            <a:r>
              <a:rPr lang="en-US" altLang="zh-CN" b="1" dirty="0" smtClean="0">
                <a:latin typeface="Times New Roman" panose="02020603050405020304" pitchFamily="18" charset="0"/>
                <a:ea typeface="黑体" panose="02010609060101010101" pitchFamily="2" charset="-122"/>
                <a:cs typeface="Times New Roman" panose="02020603050405020304" pitchFamily="18" charset="0"/>
              </a:rPr>
              <a:t> ≤ </a:t>
            </a:r>
            <a:r>
              <a:rPr lang="en-US" altLang="zh-CN" b="1" dirty="0" err="1" smtClean="0">
                <a:latin typeface="Times New Roman" panose="02020603050405020304" pitchFamily="18" charset="0"/>
                <a:ea typeface="黑体" panose="02010609060101010101" pitchFamily="2" charset="-122"/>
                <a:cs typeface="Times New Roman" panose="02020603050405020304" pitchFamily="18" charset="0"/>
              </a:rPr>
              <a:t>RcvWindow</a:t>
            </a:r>
            <a:endParaRPr lang="zh-CN" altLang="en-US" b="1" dirty="0" smtClean="0">
              <a:latin typeface="Times New Roman" panose="02020603050405020304" pitchFamily="18" charset="0"/>
              <a:ea typeface="黑体" panose="02010609060101010101" pitchFamily="2" charset="-122"/>
              <a:cs typeface="Times New Roman" panose="02020603050405020304" pitchFamily="18" charset="0"/>
            </a:endParaRPr>
          </a:p>
          <a:p>
            <a:endParaRPr lang="zh-CN" altLang="en-US" b="1" dirty="0" smtClean="0">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1003300" y="330200"/>
            <a:ext cx="6771084" cy="597599"/>
          </a:xfrm>
          <a:prstGeom prst="rect">
            <a:avLst/>
          </a:prstGeom>
          <a:noFill/>
        </p:spPr>
        <p:txBody>
          <a:bodyPr wrap="none" lIns="0" tIns="0" rIns="0" rtlCol="0">
            <a:spAutoFit/>
          </a:bodyPr>
          <a:lstStyle/>
          <a:p>
            <a:pPr defTabSz="-635">
              <a:lnSpc>
                <a:spcPts val="4300"/>
              </a:lnSpc>
            </a:pPr>
            <a:r>
              <a:rPr lang="en-US" altLang="zh-CN" sz="4400" dirty="0" smtClean="0">
                <a:latin typeface="黑体" panose="02010609060101010101" pitchFamily="2" charset="-122"/>
                <a:ea typeface="黑体" panose="02010609060101010101" pitchFamily="2" charset="-122"/>
                <a:cs typeface="Times New Roman" panose="02020603050405020304" pitchFamily="18" charset="0"/>
              </a:rPr>
              <a:t>发送缓存与接收缓存的作用</a:t>
            </a:r>
          </a:p>
        </p:txBody>
      </p:sp>
      <p:sp>
        <p:nvSpPr>
          <p:cNvPr id="3" name="TextBox 1"/>
          <p:cNvSpPr txBox="1"/>
          <p:nvPr/>
        </p:nvSpPr>
        <p:spPr>
          <a:xfrm>
            <a:off x="838200" y="1371600"/>
            <a:ext cx="8064500" cy="3054682"/>
          </a:xfrm>
          <a:prstGeom prst="rect">
            <a:avLst/>
          </a:prstGeom>
          <a:noFill/>
        </p:spPr>
        <p:txBody>
          <a:bodyPr wrap="square" lIns="0" tIns="0" rIns="0" rtlCol="0">
            <a:spAutoFit/>
          </a:bodyPr>
          <a:lstStyle/>
          <a:p>
            <a:pPr defTabSz="-635">
              <a:lnSpc>
                <a:spcPct val="150000"/>
              </a:lnSpc>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发送缓存用来暂时存放：</a:t>
            </a:r>
          </a:p>
          <a:p>
            <a:pPr>
              <a:lnSpc>
                <a:spcPct val="150000"/>
              </a:lnSpc>
            </a:pPr>
            <a:r>
              <a:rPr lang="en-US" altLang="zh-CN" sz="2400" dirty="0" err="1" smtClean="0">
                <a:latin typeface="微软雅黑" panose="020B0503020204020204" pitchFamily="34" charset="-122"/>
                <a:ea typeface="微软雅黑" panose="020B0503020204020204" pitchFamily="34" charset="-122"/>
                <a:cs typeface="黑体" panose="02010609060101010101" pitchFamily="2" charset="-122"/>
              </a:rPr>
              <a:t>发送应用程序传送给发送方</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TCP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黑体" panose="02010609060101010101" pitchFamily="2" charset="-122"/>
              </a:rPr>
              <a:t>准备发送的数据</a:t>
            </a: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a:t>
            </a:r>
          </a:p>
          <a:p>
            <a:pPr>
              <a:lnSpc>
                <a:spcPct val="150000"/>
              </a:lnSpc>
            </a:pPr>
            <a:r>
              <a:rPr lang="en-US" altLang="zh-CN" sz="2400" b="1" dirty="0" smtClean="0">
                <a:latin typeface="微软雅黑" panose="020B0503020204020204" pitchFamily="34" charset="-122"/>
                <a:ea typeface="微软雅黑" panose="020B0503020204020204" pitchFamily="34" charset="-122"/>
                <a:cs typeface="Times New Roman" panose="02020603050405020304" pitchFamily="18" charset="0"/>
              </a:rPr>
              <a:t>TCP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latin typeface="微软雅黑" panose="020B0503020204020204" pitchFamily="34" charset="-122"/>
                <a:ea typeface="微软雅黑" panose="020B0503020204020204" pitchFamily="34" charset="-122"/>
                <a:cs typeface="黑体" panose="02010609060101010101" pitchFamily="2" charset="-122"/>
              </a:rPr>
              <a:t>已发送出但尚未收到确认的数据</a:t>
            </a:r>
            <a:r>
              <a:rPr lang="en-US" altLang="zh-CN" sz="2400" dirty="0" smtClean="0">
                <a:solidFill>
                  <a:srgbClr val="703DFF"/>
                </a:solidFill>
                <a:latin typeface="微软雅黑" panose="020B0503020204020204" pitchFamily="34" charset="-122"/>
                <a:ea typeface="微软雅黑" panose="020B0503020204020204" pitchFamily="34" charset="-122"/>
                <a:cs typeface="黑体" panose="02010609060101010101" pitchFamily="2" charset="-122"/>
              </a:rPr>
              <a:t>。</a:t>
            </a:r>
          </a:p>
          <a:p>
            <a:pPr>
              <a:lnSpc>
                <a:spcPts val="3500"/>
              </a:lnSpc>
            </a:pPr>
            <a:endParaRPr lang="en-US" altLang="zh-CN" sz="36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a:lnSpc>
                <a:spcPts val="3500"/>
              </a:lnSpc>
            </a:pPr>
            <a:endParaRPr lang="en-US" altLang="zh-CN" sz="36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defTabSz="-635">
              <a:lnSpc>
                <a:spcPts val="3500"/>
              </a:lnSpc>
            </a:pPr>
            <a:endParaRPr lang="en-US" altLang="zh-CN" sz="36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 name="TextBox 1"/>
          <p:cNvSpPr txBox="1"/>
          <p:nvPr/>
        </p:nvSpPr>
        <p:spPr>
          <a:xfrm>
            <a:off x="838200" y="3683000"/>
            <a:ext cx="7683499" cy="2249334"/>
          </a:xfrm>
          <a:prstGeom prst="rect">
            <a:avLst/>
          </a:prstGeom>
          <a:noFill/>
        </p:spPr>
        <p:txBody>
          <a:bodyPr wrap="square" lIns="0" tIns="0" rIns="0"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接收缓存用来暂时存放：</a:t>
            </a:r>
          </a:p>
          <a:p>
            <a:pPr>
              <a:lnSpc>
                <a:spcPct val="150000"/>
              </a:lnSpc>
            </a:pP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按序到达的、但尚未被接收应用程序读取的数据</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不按序到达的数据</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a:t>
            </a:r>
          </a:p>
          <a:p>
            <a:pPr defTabSz="-635">
              <a:lnSpc>
                <a:spcPts val="3500"/>
              </a:lnSpc>
            </a:pPr>
            <a:endParaRPr lang="en-US" altLang="zh-CN" sz="36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灯片编号占位符 11"/>
          <p:cNvSpPr>
            <a:spLocks noGrp="1"/>
          </p:cNvSpPr>
          <p:nvPr>
            <p:ph type="sldNum" sz="quarter" idx="12"/>
          </p:nvPr>
        </p:nvSpPr>
        <p:spPr/>
        <p:txBody>
          <a:bodyPr/>
          <a:lstStyle/>
          <a:p>
            <a:fld id="{B6F15528-21DE-4FAA-801E-634DDDAF4B2B}" type="slidenum">
              <a:rPr lang="en-US" smtClean="0"/>
              <a:t>63</a:t>
            </a:fld>
            <a:endParaRPr lang="en-US"/>
          </a:p>
        </p:txBody>
      </p:sp>
      <p:sp>
        <p:nvSpPr>
          <p:cNvPr id="13" name="页脚占位符 12"/>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338460" y="5210301"/>
            <a:ext cx="3848100" cy="955548"/>
          </a:xfrm>
          <a:custGeom>
            <a:avLst/>
            <a:gdLst>
              <a:gd name="connsiteX0" fmla="*/ 0 w 3848100"/>
              <a:gd name="connsiteY0" fmla="*/ 0 h 955548"/>
              <a:gd name="connsiteX1" fmla="*/ 0 w 3848100"/>
              <a:gd name="connsiteY1" fmla="*/ 955548 h 955548"/>
              <a:gd name="connsiteX2" fmla="*/ 3848100 w 3848100"/>
              <a:gd name="connsiteY2" fmla="*/ 955548 h 955548"/>
              <a:gd name="connsiteX3" fmla="*/ 3848100 w 3848100"/>
              <a:gd name="connsiteY3" fmla="*/ 0 h 955548"/>
              <a:gd name="connsiteX4" fmla="*/ 0 w 3848100"/>
              <a:gd name="connsiteY4" fmla="*/ 0 h 9555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48100" h="955548">
                <a:moveTo>
                  <a:pt x="0" y="0"/>
                </a:moveTo>
                <a:lnTo>
                  <a:pt x="0" y="955548"/>
                </a:lnTo>
                <a:lnTo>
                  <a:pt x="3848100" y="955548"/>
                </a:lnTo>
                <a:lnTo>
                  <a:pt x="384810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4332110" y="5203190"/>
            <a:ext cx="3860800" cy="969009"/>
          </a:xfrm>
          <a:custGeom>
            <a:avLst/>
            <a:gdLst>
              <a:gd name="connsiteX0" fmla="*/ 6350 w 3860800"/>
              <a:gd name="connsiteY0" fmla="*/ 6350 h 969009"/>
              <a:gd name="connsiteX1" fmla="*/ 6350 w 3860800"/>
              <a:gd name="connsiteY1" fmla="*/ 962659 h 969009"/>
              <a:gd name="connsiteX2" fmla="*/ 3854450 w 3860800"/>
              <a:gd name="connsiteY2" fmla="*/ 962659 h 969009"/>
              <a:gd name="connsiteX3" fmla="*/ 3854450 w 3860800"/>
              <a:gd name="connsiteY3" fmla="*/ 6350 h 969009"/>
              <a:gd name="connsiteX4" fmla="*/ 6350 w 3860800"/>
              <a:gd name="connsiteY4" fmla="*/ 6350 h 96900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860800" h="969009">
                <a:moveTo>
                  <a:pt x="6350" y="6350"/>
                </a:moveTo>
                <a:lnTo>
                  <a:pt x="6350" y="962659"/>
                </a:lnTo>
                <a:lnTo>
                  <a:pt x="3854450" y="962659"/>
                </a:lnTo>
                <a:lnTo>
                  <a:pt x="3854450" y="6350"/>
                </a:lnTo>
                <a:lnTo>
                  <a:pt x="6350" y="6350"/>
                </a:lnTo>
              </a:path>
            </a:pathLst>
          </a:custGeom>
          <a:solidFill>
            <a:srgbClr val="000000">
              <a:alpha val="0"/>
            </a:srgbClr>
          </a:solidFill>
          <a:ln w="12700">
            <a:solidFill>
              <a:srgbClr val="703D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5" name="Picture 3"/>
          <p:cNvPicPr>
            <a:picLocks noChangeAspect="1" noChangeArrowheads="1"/>
          </p:cNvPicPr>
          <p:nvPr/>
        </p:nvPicPr>
        <p:blipFill>
          <a:blip r:embed="rId4" cstate="print"/>
          <a:srcRect/>
          <a:stretch>
            <a:fillRect/>
          </a:stretch>
        </p:blipFill>
        <p:spPr bwMode="auto">
          <a:xfrm>
            <a:off x="76200" y="1803400"/>
            <a:ext cx="8915400" cy="3352800"/>
          </a:xfrm>
          <a:prstGeom prst="rect">
            <a:avLst/>
          </a:prstGeom>
          <a:noFill/>
        </p:spPr>
      </p:pic>
      <p:sp>
        <p:nvSpPr>
          <p:cNvPr id="2" name="TextBox 1"/>
          <p:cNvSpPr txBox="1"/>
          <p:nvPr/>
        </p:nvSpPr>
        <p:spPr>
          <a:xfrm>
            <a:off x="7734300" y="33274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前移</a:t>
            </a:r>
          </a:p>
        </p:txBody>
      </p:sp>
      <p:sp>
        <p:nvSpPr>
          <p:cNvPr id="6" name="TextBox 1"/>
          <p:cNvSpPr txBox="1"/>
          <p:nvPr/>
        </p:nvSpPr>
        <p:spPr>
          <a:xfrm>
            <a:off x="7467600" y="44577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不允许发送</a:t>
            </a:r>
          </a:p>
        </p:txBody>
      </p:sp>
      <p:sp>
        <p:nvSpPr>
          <p:cNvPr id="7" name="TextBox 1"/>
          <p:cNvSpPr txBox="1"/>
          <p:nvPr/>
        </p:nvSpPr>
        <p:spPr>
          <a:xfrm>
            <a:off x="254000" y="4521200"/>
            <a:ext cx="1025922" cy="597599"/>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已发送并</a:t>
            </a:r>
          </a:p>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收到确认</a:t>
            </a:r>
          </a:p>
        </p:txBody>
      </p:sp>
      <p:sp>
        <p:nvSpPr>
          <p:cNvPr id="8" name="TextBox 1"/>
          <p:cNvSpPr txBox="1"/>
          <p:nvPr/>
        </p:nvSpPr>
        <p:spPr>
          <a:xfrm>
            <a:off x="3352800" y="3606800"/>
            <a:ext cx="2045753" cy="315471"/>
          </a:xfrm>
          <a:prstGeom prst="rect">
            <a:avLst/>
          </a:prstGeom>
          <a:noFill/>
        </p:spPr>
        <p:txBody>
          <a:bodyPr wrap="none" lIns="0" tIns="0" rIns="0" rtlCol="0">
            <a:spAutoFit/>
          </a:bodyPr>
          <a:lstStyle/>
          <a:p>
            <a:pPr defTabSz="-635">
              <a:lnSpc>
                <a:spcPts val="21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的发送窗口</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9" name="TextBox 1"/>
          <p:cNvSpPr txBox="1"/>
          <p:nvPr/>
        </p:nvSpPr>
        <p:spPr>
          <a:xfrm>
            <a:off x="3492500" y="4622800"/>
            <a:ext cx="1795363"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允许发送的序号</a:t>
            </a:r>
          </a:p>
        </p:txBody>
      </p:sp>
      <p:sp>
        <p:nvSpPr>
          <p:cNvPr id="10" name="TextBox 1"/>
          <p:cNvSpPr txBox="1"/>
          <p:nvPr/>
        </p:nvSpPr>
        <p:spPr>
          <a:xfrm>
            <a:off x="127000" y="4165600"/>
            <a:ext cx="8931932" cy="261418"/>
          </a:xfrm>
          <a:prstGeom prst="rect">
            <a:avLst/>
          </a:prstGeom>
          <a:noFill/>
        </p:spPr>
        <p:txBody>
          <a:bodyPr wrap="none" lIns="0" tIns="0" rIns="0" rtlCol="0">
            <a:spAutoFit/>
          </a:bodyPr>
          <a:lstStyle/>
          <a:p>
            <a:pPr defTabSz="-635">
              <a:lnSpc>
                <a:spcPts val="1800"/>
              </a:lnSpc>
            </a:pP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56</a:t>
            </a:r>
          </a:p>
        </p:txBody>
      </p:sp>
      <p:sp>
        <p:nvSpPr>
          <p:cNvPr id="11" name="TextBox 1"/>
          <p:cNvSpPr txBox="1"/>
          <p:nvPr/>
        </p:nvSpPr>
        <p:spPr>
          <a:xfrm>
            <a:off x="1435100" y="4978400"/>
            <a:ext cx="748603" cy="315471"/>
          </a:xfrm>
          <a:prstGeom prst="rect">
            <a:avLst/>
          </a:prstGeom>
          <a:noFill/>
        </p:spPr>
        <p:txBody>
          <a:bodyPr wrap="none" lIns="0" tIns="0" rIns="0" rtlCol="0">
            <a:spAutoFit/>
          </a:bodyPr>
          <a:lstStyle/>
          <a:p>
            <a:pPr defTabSz="-635">
              <a:lnSpc>
                <a:spcPts val="21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B</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期望</a:t>
            </a:r>
          </a:p>
        </p:txBody>
      </p:sp>
      <p:sp>
        <p:nvSpPr>
          <p:cNvPr id="12" name="TextBox 1"/>
          <p:cNvSpPr txBox="1"/>
          <p:nvPr/>
        </p:nvSpPr>
        <p:spPr>
          <a:xfrm>
            <a:off x="1181100" y="52578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收到的序号</a:t>
            </a:r>
          </a:p>
        </p:txBody>
      </p:sp>
      <p:sp>
        <p:nvSpPr>
          <p:cNvPr id="13" name="TextBox 1"/>
          <p:cNvSpPr txBox="1"/>
          <p:nvPr/>
        </p:nvSpPr>
        <p:spPr>
          <a:xfrm>
            <a:off x="6946900" y="2959100"/>
            <a:ext cx="615553" cy="341119"/>
          </a:xfrm>
          <a:prstGeom prst="rect">
            <a:avLst/>
          </a:prstGeom>
          <a:noFill/>
        </p:spPr>
        <p:txBody>
          <a:bodyPr wrap="none" lIns="0" tIns="0" rIns="0" rtlCol="0">
            <a:spAutoFit/>
          </a:bodyPr>
          <a:lstStyle/>
          <a:p>
            <a:pPr defTabSz="-635">
              <a:lnSpc>
                <a:spcPts val="2300"/>
              </a:lnSpc>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前沿</a:t>
            </a:r>
          </a:p>
        </p:txBody>
      </p:sp>
      <p:sp>
        <p:nvSpPr>
          <p:cNvPr id="14" name="TextBox 1"/>
          <p:cNvSpPr txBox="1"/>
          <p:nvPr/>
        </p:nvSpPr>
        <p:spPr>
          <a:xfrm>
            <a:off x="1193800" y="2959100"/>
            <a:ext cx="615553" cy="341119"/>
          </a:xfrm>
          <a:prstGeom prst="rect">
            <a:avLst/>
          </a:prstGeom>
          <a:noFill/>
        </p:spPr>
        <p:txBody>
          <a:bodyPr wrap="none" lIns="0" tIns="0" rIns="0" rtlCol="0">
            <a:spAutoFit/>
          </a:bodyPr>
          <a:lstStyle/>
          <a:p>
            <a:pPr defTabSz="-635">
              <a:lnSpc>
                <a:spcPts val="2300"/>
              </a:lnSpc>
            </a:pP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后沿</a:t>
            </a:r>
          </a:p>
        </p:txBody>
      </p:sp>
      <p:sp>
        <p:nvSpPr>
          <p:cNvPr id="15" name="TextBox 1"/>
          <p:cNvSpPr txBox="1"/>
          <p:nvPr/>
        </p:nvSpPr>
        <p:spPr>
          <a:xfrm>
            <a:off x="2006600" y="33274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前移</a:t>
            </a:r>
          </a:p>
        </p:txBody>
      </p:sp>
      <p:sp>
        <p:nvSpPr>
          <p:cNvPr id="16" name="TextBox 1"/>
          <p:cNvSpPr txBox="1"/>
          <p:nvPr/>
        </p:nvSpPr>
        <p:spPr>
          <a:xfrm>
            <a:off x="6248400" y="3327400"/>
            <a:ext cx="512961"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收缩</a:t>
            </a:r>
          </a:p>
        </p:txBody>
      </p:sp>
      <p:sp>
        <p:nvSpPr>
          <p:cNvPr id="17" name="TextBox 1"/>
          <p:cNvSpPr txBox="1"/>
          <p:nvPr/>
        </p:nvSpPr>
        <p:spPr>
          <a:xfrm>
            <a:off x="2044700" y="38101"/>
            <a:ext cx="5390899" cy="4867999"/>
          </a:xfrm>
          <a:prstGeom prst="rect">
            <a:avLst/>
          </a:prstGeom>
          <a:noFill/>
        </p:spPr>
        <p:txBody>
          <a:bodyPr wrap="square" lIns="0" tIns="0" rIns="0" rtlCol="0">
            <a:spAutoFit/>
          </a:bodyPr>
          <a:lstStyle/>
          <a:p>
            <a:pPr defTabSz="-635">
              <a:lnSpc>
                <a:spcPts val="3800"/>
              </a:lnSpc>
              <a:tabLst>
                <a:tab pos="25400" algn="l"/>
                <a:tab pos="76200" algn="l"/>
                <a:tab pos="482600" algn="l"/>
              </a:tabLst>
            </a:pPr>
            <a:r>
              <a:rPr lang="en-US" altLang="zh-CN" dirty="0" smtClean="0">
                <a:ea typeface="黑体" panose="02010609060101010101" pitchFamily="2" charset="-122"/>
              </a:rPr>
              <a:t>	</a:t>
            </a:r>
          </a:p>
          <a:p>
            <a:pPr defTabSz="-635">
              <a:lnSpc>
                <a:spcPts val="3800"/>
              </a:lnSpc>
              <a:tabLst>
                <a:tab pos="25400" algn="l"/>
                <a:tab pos="76200" algn="l"/>
                <a:tab pos="482600" algn="l"/>
              </a:tabLst>
            </a:pPr>
            <a:r>
              <a:rPr lang="en-US" altLang="zh-CN" sz="2800" dirty="0" err="1" smtClean="0">
                <a:solidFill>
                  <a:srgbClr val="0070C0"/>
                </a:solidFill>
                <a:latin typeface="Times New Roman" panose="02020603050405020304" pitchFamily="18" charset="0"/>
                <a:ea typeface="黑体" panose="02010609060101010101" pitchFamily="2" charset="-122"/>
                <a:cs typeface="华文新魏" pitchFamily="18" charset="0"/>
              </a:rPr>
              <a:t>TCP以字节为单位的滑动窗口</a:t>
            </a:r>
            <a:endParaRPr lang="en-US" altLang="zh-CN" sz="2800" dirty="0" smtClean="0">
              <a:solidFill>
                <a:srgbClr val="0070C0"/>
              </a:solidFill>
              <a:latin typeface="Times New Roman" panose="02020603050405020304" pitchFamily="18" charset="0"/>
              <a:ea typeface="黑体" panose="02010609060101010101" pitchFamily="2" charset="-122"/>
              <a:cs typeface="华文新魏" pitchFamily="18" charset="0"/>
            </a:endParaRPr>
          </a:p>
          <a:p>
            <a:pPr defTabSz="-635">
              <a:lnSpc>
                <a:spcPts val="3800"/>
              </a:lnSpc>
              <a:tabLst>
                <a:tab pos="25400" algn="l"/>
                <a:tab pos="76200" algn="l"/>
                <a:tab pos="482600" algn="l"/>
              </a:tabLst>
            </a:pPr>
            <a:endPar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defTabSz="-635">
              <a:lnSpc>
                <a:spcPts val="3800"/>
              </a:lnSpc>
              <a:tabLst>
                <a:tab pos="25400" algn="l"/>
                <a:tab pos="76200" algn="l"/>
                <a:tab pos="482600" algn="l"/>
              </a:tabLst>
            </a:pPr>
            <a:endPar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defTabSz="-635">
              <a:lnSpc>
                <a:spcPts val="3800"/>
              </a:lnSpc>
              <a:tabLst>
                <a:tab pos="25400" algn="l"/>
                <a:tab pos="76200" algn="l"/>
                <a:tab pos="482600" algn="l"/>
              </a:tabLst>
            </a:pPr>
            <a:r>
              <a:rPr lang="en-US" altLang="zh-CN" sz="32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根据</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B</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给出的窗口值</a:t>
            </a:r>
            <a:endParaRPr lang="en-US" altLang="zh-CN" sz="32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defTabSz="-635">
              <a:lnSpc>
                <a:spcPts val="3800"/>
              </a:lnSpc>
              <a:tabLst>
                <a:tab pos="25400" algn="l"/>
                <a:tab pos="76200" algn="l"/>
                <a:tab pos="482600" algn="l"/>
              </a:tabLst>
            </a:pPr>
            <a:r>
              <a:rPr lang="en-US" altLang="zh-CN" sz="3200" dirty="0" smtClean="0">
                <a:ea typeface="黑体" panose="02010609060101010101" pitchFamily="2" charset="-122"/>
              </a:rPr>
              <a:t>		</a:t>
            </a:r>
            <a:r>
              <a:rPr lang="en-US" altLang="zh-CN" sz="32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构造出自己的发送窗口</a:t>
            </a:r>
            <a:endParaRPr lang="en-US" altLang="zh-CN" sz="32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a:p>
            <a:pPr defTabSz="-635">
              <a:lnSpc>
                <a:spcPts val="5000"/>
              </a:lnSpc>
              <a:tabLst>
                <a:tab pos="25400" algn="l"/>
                <a:tab pos="76200" algn="l"/>
                <a:tab pos="482600" algn="l"/>
              </a:tabLst>
            </a:pPr>
            <a:endPar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3800"/>
              </a:lnSpc>
              <a:tabLst>
                <a:tab pos="25400" algn="l"/>
                <a:tab pos="76200" algn="l"/>
                <a:tab pos="482600" algn="l"/>
              </a:tabLst>
            </a:pPr>
            <a:r>
              <a:rPr lang="en-US" altLang="zh-CN" dirty="0" smtClean="0">
                <a:ea typeface="黑体" panose="02010609060101010101" pitchFamily="2" charset="-122"/>
              </a:rPr>
              <a:t>			</a:t>
            </a:r>
            <a:endParaRPr lang="en-US" altLang="zh-CN" sz="32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18" name="TextBox 1"/>
          <p:cNvSpPr txBox="1"/>
          <p:nvPr/>
        </p:nvSpPr>
        <p:spPr>
          <a:xfrm>
            <a:off x="4432300" y="5295900"/>
            <a:ext cx="3590727" cy="815608"/>
          </a:xfrm>
          <a:prstGeom prst="rect">
            <a:avLst/>
          </a:prstGeom>
          <a:noFill/>
        </p:spPr>
        <p:txBody>
          <a:bodyPr wrap="none" lIns="0" tIns="0" rIns="0" rtlCol="0">
            <a:spAutoFit/>
          </a:bodyPr>
          <a:lstStyle/>
          <a:p>
            <a:pPr defTabSz="-635">
              <a:lnSpc>
                <a:spcPts val="2900"/>
              </a:lnSpc>
              <a:tabLst>
                <a:tab pos="177800" algn="l"/>
              </a:tabLst>
            </a:pPr>
            <a:r>
              <a:rPr lang="en-US" altLang="zh-CN" dirty="0" smtClean="0">
                <a:ea typeface="黑体" panose="02010609060101010101" pitchFamily="2" charset="-122"/>
              </a:rPr>
              <a:t>	</a:t>
            </a:r>
            <a:r>
              <a:rPr lang="en-US" altLang="zh-CN" sz="2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标准强烈不赞成</a:t>
            </a:r>
          </a:p>
          <a:p>
            <a:pPr defTabSz="-635">
              <a:lnSpc>
                <a:spcPts val="3100"/>
              </a:lnSpc>
              <a:tabLst>
                <a:tab pos="177800" algn="l"/>
              </a:tabLst>
            </a:pPr>
            <a:r>
              <a:rPr lang="en-US" altLang="zh-CN" sz="2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发送窗口前沿向后收缩</a:t>
            </a:r>
          </a:p>
        </p:txBody>
      </p:sp>
      <p:sp>
        <p:nvSpPr>
          <p:cNvPr id="20" name="灯片编号占位符 19"/>
          <p:cNvSpPr>
            <a:spLocks noGrp="1"/>
          </p:cNvSpPr>
          <p:nvPr>
            <p:ph type="sldNum" sz="quarter" idx="12"/>
          </p:nvPr>
        </p:nvSpPr>
        <p:spPr/>
        <p:txBody>
          <a:bodyPr/>
          <a:lstStyle/>
          <a:p>
            <a:fld id="{B6F15528-21DE-4FAA-801E-634DDDAF4B2B}" type="slidenum">
              <a:rPr lang="en-US" smtClean="0"/>
              <a:t>64</a:t>
            </a:fld>
            <a:endParaRPr lang="en-US"/>
          </a:p>
        </p:txBody>
      </p:sp>
      <p:sp>
        <p:nvSpPr>
          <p:cNvPr id="21" name="页脚占位符 20"/>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759596" y="962151"/>
            <a:ext cx="2709672" cy="396240"/>
          </a:xfrm>
          <a:custGeom>
            <a:avLst/>
            <a:gdLst>
              <a:gd name="connsiteX0" fmla="*/ 0 w 2709672"/>
              <a:gd name="connsiteY0" fmla="*/ 0 h 396240"/>
              <a:gd name="connsiteX1" fmla="*/ 0 w 2709672"/>
              <a:gd name="connsiteY1" fmla="*/ 396240 h 396240"/>
              <a:gd name="connsiteX2" fmla="*/ 2709672 w 2709672"/>
              <a:gd name="connsiteY2" fmla="*/ 396240 h 396240"/>
              <a:gd name="connsiteX3" fmla="*/ 2709672 w 2709672"/>
              <a:gd name="connsiteY3" fmla="*/ 0 h 396240"/>
              <a:gd name="connsiteX4" fmla="*/ 0 w 2709672"/>
              <a:gd name="connsiteY4" fmla="*/ 0 h 3962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709672" h="396240">
                <a:moveTo>
                  <a:pt x="0" y="0"/>
                </a:moveTo>
                <a:lnTo>
                  <a:pt x="0" y="396240"/>
                </a:lnTo>
                <a:lnTo>
                  <a:pt x="2709672" y="396240"/>
                </a:lnTo>
                <a:lnTo>
                  <a:pt x="270967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1704987" y="191770"/>
            <a:ext cx="5616701" cy="650748"/>
          </a:xfrm>
          <a:custGeom>
            <a:avLst/>
            <a:gdLst>
              <a:gd name="connsiteX0" fmla="*/ 0 w 5616701"/>
              <a:gd name="connsiteY0" fmla="*/ 0 h 650748"/>
              <a:gd name="connsiteX1" fmla="*/ 0 w 5616701"/>
              <a:gd name="connsiteY1" fmla="*/ 650748 h 650748"/>
              <a:gd name="connsiteX2" fmla="*/ 5616701 w 5616701"/>
              <a:gd name="connsiteY2" fmla="*/ 650748 h 650748"/>
              <a:gd name="connsiteX3" fmla="*/ 5616701 w 5616701"/>
              <a:gd name="connsiteY3" fmla="*/ 0 h 650748"/>
              <a:gd name="connsiteX4" fmla="*/ 0 w 5616701"/>
              <a:gd name="connsiteY4" fmla="*/ 0 h 6507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16701" h="650748">
                <a:moveTo>
                  <a:pt x="0" y="0"/>
                </a:moveTo>
                <a:lnTo>
                  <a:pt x="0" y="650748"/>
                </a:lnTo>
                <a:lnTo>
                  <a:pt x="5616701" y="650748"/>
                </a:lnTo>
                <a:lnTo>
                  <a:pt x="5616701"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679841" y="166624"/>
            <a:ext cx="5616702" cy="650748"/>
          </a:xfrm>
          <a:custGeom>
            <a:avLst/>
            <a:gdLst>
              <a:gd name="connsiteX0" fmla="*/ 0 w 5616702"/>
              <a:gd name="connsiteY0" fmla="*/ 0 h 650748"/>
              <a:gd name="connsiteX1" fmla="*/ 0 w 5616702"/>
              <a:gd name="connsiteY1" fmla="*/ 650748 h 650748"/>
              <a:gd name="connsiteX2" fmla="*/ 5616702 w 5616702"/>
              <a:gd name="connsiteY2" fmla="*/ 650748 h 650748"/>
              <a:gd name="connsiteX3" fmla="*/ 5616702 w 5616702"/>
              <a:gd name="connsiteY3" fmla="*/ 0 h 650748"/>
              <a:gd name="connsiteX4" fmla="*/ 0 w 5616702"/>
              <a:gd name="connsiteY4" fmla="*/ 0 h 6507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16702" h="650748">
                <a:moveTo>
                  <a:pt x="0" y="0"/>
                </a:moveTo>
                <a:lnTo>
                  <a:pt x="0" y="650748"/>
                </a:lnTo>
                <a:lnTo>
                  <a:pt x="5616702" y="650748"/>
                </a:lnTo>
                <a:lnTo>
                  <a:pt x="5616702"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673491" y="160274"/>
            <a:ext cx="5629402" cy="663448"/>
          </a:xfrm>
          <a:custGeom>
            <a:avLst/>
            <a:gdLst>
              <a:gd name="connsiteX0" fmla="*/ 6350 w 5629402"/>
              <a:gd name="connsiteY0" fmla="*/ 6350 h 663448"/>
              <a:gd name="connsiteX1" fmla="*/ 6350 w 5629402"/>
              <a:gd name="connsiteY1" fmla="*/ 657098 h 663448"/>
              <a:gd name="connsiteX2" fmla="*/ 5623052 w 5629402"/>
              <a:gd name="connsiteY2" fmla="*/ 657098 h 663448"/>
              <a:gd name="connsiteX3" fmla="*/ 5623052 w 5629402"/>
              <a:gd name="connsiteY3" fmla="*/ 6350 h 663448"/>
              <a:gd name="connsiteX4" fmla="*/ 6350 w 5629402"/>
              <a:gd name="connsiteY4" fmla="*/ 6350 h 6634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629402" h="663448">
                <a:moveTo>
                  <a:pt x="6350" y="6350"/>
                </a:moveTo>
                <a:lnTo>
                  <a:pt x="6350" y="657098"/>
                </a:lnTo>
                <a:lnTo>
                  <a:pt x="5623052" y="657098"/>
                </a:lnTo>
                <a:lnTo>
                  <a:pt x="5623052" y="6350"/>
                </a:lnTo>
                <a:lnTo>
                  <a:pt x="6350" y="6350"/>
                </a:lnTo>
              </a:path>
            </a:pathLst>
          </a:custGeom>
          <a:solidFill>
            <a:srgbClr val="000000">
              <a:alpha val="0"/>
            </a:srgbClr>
          </a:solidFill>
          <a:ln w="12700">
            <a:solidFill>
              <a:srgbClr val="703D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446163" y="5354320"/>
            <a:ext cx="8299703" cy="1197101"/>
          </a:xfrm>
          <a:custGeom>
            <a:avLst/>
            <a:gdLst>
              <a:gd name="connsiteX0" fmla="*/ 0 w 8299703"/>
              <a:gd name="connsiteY0" fmla="*/ 0 h 1197101"/>
              <a:gd name="connsiteX1" fmla="*/ 0 w 8299703"/>
              <a:gd name="connsiteY1" fmla="*/ 1197101 h 1197101"/>
              <a:gd name="connsiteX2" fmla="*/ 8299703 w 8299703"/>
              <a:gd name="connsiteY2" fmla="*/ 1197101 h 1197101"/>
              <a:gd name="connsiteX3" fmla="*/ 8299703 w 8299703"/>
              <a:gd name="connsiteY3" fmla="*/ 0 h 1197101"/>
              <a:gd name="connsiteX4" fmla="*/ 0 w 8299703"/>
              <a:gd name="connsiteY4" fmla="*/ 0 h 11971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299703" h="1197101">
                <a:moveTo>
                  <a:pt x="0" y="0"/>
                </a:moveTo>
                <a:lnTo>
                  <a:pt x="0" y="1197101"/>
                </a:lnTo>
                <a:lnTo>
                  <a:pt x="8299703" y="1197101"/>
                </a:lnTo>
                <a:lnTo>
                  <a:pt x="8299703"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439813" y="5347970"/>
            <a:ext cx="8312403" cy="1209801"/>
          </a:xfrm>
          <a:custGeom>
            <a:avLst/>
            <a:gdLst>
              <a:gd name="connsiteX0" fmla="*/ 6350 w 8312403"/>
              <a:gd name="connsiteY0" fmla="*/ 6350 h 1209801"/>
              <a:gd name="connsiteX1" fmla="*/ 6350 w 8312403"/>
              <a:gd name="connsiteY1" fmla="*/ 1203451 h 1209801"/>
              <a:gd name="connsiteX2" fmla="*/ 8306053 w 8312403"/>
              <a:gd name="connsiteY2" fmla="*/ 1203451 h 1209801"/>
              <a:gd name="connsiteX3" fmla="*/ 8306053 w 8312403"/>
              <a:gd name="connsiteY3" fmla="*/ 6350 h 1209801"/>
              <a:gd name="connsiteX4" fmla="*/ 6350 w 8312403"/>
              <a:gd name="connsiteY4" fmla="*/ 6350 h 12098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312403" h="1209801">
                <a:moveTo>
                  <a:pt x="6350" y="6350"/>
                </a:moveTo>
                <a:lnTo>
                  <a:pt x="6350" y="1203451"/>
                </a:lnTo>
                <a:lnTo>
                  <a:pt x="8306053" y="1203451"/>
                </a:lnTo>
                <a:lnTo>
                  <a:pt x="8306053" y="6350"/>
                </a:lnTo>
                <a:lnTo>
                  <a:pt x="6350" y="6350"/>
                </a:lnTo>
              </a:path>
            </a:pathLst>
          </a:custGeom>
          <a:solidFill>
            <a:srgbClr val="000000">
              <a:alpha val="0"/>
            </a:srgbClr>
          </a:solidFill>
          <a:ln w="12700">
            <a:solidFill>
              <a:srgbClr val="703D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9" name="Picture 3"/>
          <p:cNvPicPr>
            <a:picLocks noChangeAspect="1" noChangeArrowheads="1"/>
          </p:cNvPicPr>
          <p:nvPr/>
        </p:nvPicPr>
        <p:blipFill>
          <a:blip r:embed="rId4" cstate="print"/>
          <a:srcRect/>
          <a:stretch>
            <a:fillRect/>
          </a:stretch>
        </p:blipFill>
        <p:spPr bwMode="auto">
          <a:xfrm>
            <a:off x="1485900" y="1143000"/>
            <a:ext cx="5791200" cy="88900"/>
          </a:xfrm>
          <a:prstGeom prst="rect">
            <a:avLst/>
          </a:prstGeom>
          <a:noFill/>
        </p:spPr>
      </p:pic>
      <p:pic>
        <p:nvPicPr>
          <p:cNvPr id="10" name="Picture 3"/>
          <p:cNvPicPr>
            <a:picLocks noChangeAspect="1" noChangeArrowheads="1"/>
          </p:cNvPicPr>
          <p:nvPr/>
        </p:nvPicPr>
        <p:blipFill>
          <a:blip r:embed="rId5" cstate="print"/>
          <a:srcRect/>
          <a:stretch>
            <a:fillRect/>
          </a:stretch>
        </p:blipFill>
        <p:spPr bwMode="auto">
          <a:xfrm>
            <a:off x="76200" y="1524000"/>
            <a:ext cx="8915400" cy="1371600"/>
          </a:xfrm>
          <a:prstGeom prst="rect">
            <a:avLst/>
          </a:prstGeom>
          <a:noFill/>
        </p:spPr>
      </p:pic>
      <p:pic>
        <p:nvPicPr>
          <p:cNvPr id="11" name="Picture 3"/>
          <p:cNvPicPr>
            <a:picLocks noChangeAspect="1" noChangeArrowheads="1"/>
          </p:cNvPicPr>
          <p:nvPr/>
        </p:nvPicPr>
        <p:blipFill>
          <a:blip r:embed="rId6" cstate="print"/>
          <a:srcRect/>
          <a:stretch>
            <a:fillRect/>
          </a:stretch>
        </p:blipFill>
        <p:spPr bwMode="auto">
          <a:xfrm>
            <a:off x="38100" y="3111500"/>
            <a:ext cx="8953500" cy="2120900"/>
          </a:xfrm>
          <a:prstGeom prst="rect">
            <a:avLst/>
          </a:prstGeom>
          <a:noFill/>
        </p:spPr>
      </p:pic>
      <p:sp>
        <p:nvSpPr>
          <p:cNvPr id="2" name="TextBox 1"/>
          <p:cNvSpPr txBox="1"/>
          <p:nvPr/>
        </p:nvSpPr>
        <p:spPr>
          <a:xfrm>
            <a:off x="7467600" y="22606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不允许发送</a:t>
            </a:r>
          </a:p>
        </p:txBody>
      </p:sp>
      <p:sp>
        <p:nvSpPr>
          <p:cNvPr id="12" name="TextBox 1"/>
          <p:cNvSpPr txBox="1"/>
          <p:nvPr/>
        </p:nvSpPr>
        <p:spPr>
          <a:xfrm>
            <a:off x="266700" y="2260600"/>
            <a:ext cx="1025922" cy="597599"/>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已发送并</a:t>
            </a:r>
          </a:p>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收到确认</a:t>
            </a:r>
          </a:p>
        </p:txBody>
      </p:sp>
      <p:sp>
        <p:nvSpPr>
          <p:cNvPr id="13" name="TextBox 1"/>
          <p:cNvSpPr txBox="1"/>
          <p:nvPr/>
        </p:nvSpPr>
        <p:spPr>
          <a:xfrm>
            <a:off x="2844800" y="1028700"/>
            <a:ext cx="2542684" cy="315471"/>
          </a:xfrm>
          <a:prstGeom prst="rect">
            <a:avLst/>
          </a:prstGeom>
          <a:noFill/>
        </p:spPr>
        <p:txBody>
          <a:bodyPr wrap="none" lIns="0" tIns="0" rIns="0" rtlCol="0">
            <a:spAutoFit/>
          </a:bodyPr>
          <a:lstStyle/>
          <a:p>
            <a:pPr defTabSz="-635">
              <a:lnSpc>
                <a:spcPts val="21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的发送窗口位置不变</a:t>
            </a:r>
          </a:p>
        </p:txBody>
      </p:sp>
      <p:sp>
        <p:nvSpPr>
          <p:cNvPr id="14" name="TextBox 1"/>
          <p:cNvSpPr txBox="1"/>
          <p:nvPr/>
        </p:nvSpPr>
        <p:spPr>
          <a:xfrm>
            <a:off x="4851400" y="2438400"/>
            <a:ext cx="2308324"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允许发送但尚未发送</a:t>
            </a:r>
          </a:p>
        </p:txBody>
      </p:sp>
      <p:sp>
        <p:nvSpPr>
          <p:cNvPr id="15" name="TextBox 1"/>
          <p:cNvSpPr txBox="1"/>
          <p:nvPr/>
        </p:nvSpPr>
        <p:spPr>
          <a:xfrm>
            <a:off x="2108200" y="2451100"/>
            <a:ext cx="2308324"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已发送但未收到确认</a:t>
            </a:r>
          </a:p>
        </p:txBody>
      </p:sp>
      <p:sp>
        <p:nvSpPr>
          <p:cNvPr id="16" name="TextBox 1"/>
          <p:cNvSpPr txBox="1"/>
          <p:nvPr/>
        </p:nvSpPr>
        <p:spPr>
          <a:xfrm>
            <a:off x="101600" y="1930400"/>
            <a:ext cx="8931932" cy="261418"/>
          </a:xfrm>
          <a:prstGeom prst="rect">
            <a:avLst/>
          </a:prstGeom>
          <a:noFill/>
        </p:spPr>
        <p:txBody>
          <a:bodyPr wrap="none" lIns="0" tIns="0" rIns="0" rtlCol="0">
            <a:spAutoFit/>
          </a:bodyPr>
          <a:lstStyle/>
          <a:p>
            <a:pPr defTabSz="-635">
              <a:lnSpc>
                <a:spcPts val="1800"/>
              </a:lnSpc>
            </a:pP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56</a:t>
            </a:r>
          </a:p>
        </p:txBody>
      </p:sp>
      <p:sp>
        <p:nvSpPr>
          <p:cNvPr id="17" name="TextBox 1"/>
          <p:cNvSpPr txBox="1"/>
          <p:nvPr/>
        </p:nvSpPr>
        <p:spPr>
          <a:xfrm>
            <a:off x="1549400" y="2844800"/>
            <a:ext cx="226024" cy="328295"/>
          </a:xfrm>
          <a:prstGeom prst="rect">
            <a:avLst/>
          </a:prstGeom>
          <a:noFill/>
        </p:spPr>
        <p:txBody>
          <a:bodyPr wrap="none" lIns="0" tIns="0" rIns="0" rtlCol="0">
            <a:spAutoFit/>
          </a:bodyPr>
          <a:lstStyle/>
          <a:p>
            <a:pPr defTabSz="-635">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8" name="TextBox 1"/>
          <p:cNvSpPr txBox="1"/>
          <p:nvPr/>
        </p:nvSpPr>
        <p:spPr>
          <a:xfrm>
            <a:off x="7340600" y="2844800"/>
            <a:ext cx="226024" cy="328295"/>
          </a:xfrm>
          <a:prstGeom prst="rect">
            <a:avLst/>
          </a:prstGeom>
          <a:noFill/>
        </p:spPr>
        <p:txBody>
          <a:bodyPr wrap="none" lIns="0" tIns="0" rIns="0" rtlCol="0">
            <a:spAutoFit/>
          </a:bodyPr>
          <a:lstStyle/>
          <a:p>
            <a:pPr defTabSz="-635">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p>
        </p:txBody>
      </p:sp>
      <p:sp>
        <p:nvSpPr>
          <p:cNvPr id="19" name="TextBox 1"/>
          <p:cNvSpPr txBox="1"/>
          <p:nvPr/>
        </p:nvSpPr>
        <p:spPr>
          <a:xfrm>
            <a:off x="7467600" y="4038600"/>
            <a:ext cx="1282402"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不允许接收</a:t>
            </a:r>
          </a:p>
        </p:txBody>
      </p:sp>
      <p:sp>
        <p:nvSpPr>
          <p:cNvPr id="20" name="TextBox 1"/>
          <p:cNvSpPr txBox="1"/>
          <p:nvPr/>
        </p:nvSpPr>
        <p:spPr>
          <a:xfrm>
            <a:off x="139700" y="4038600"/>
            <a:ext cx="1282402" cy="597599"/>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已发送确认</a:t>
            </a:r>
          </a:p>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并交付主机</a:t>
            </a:r>
          </a:p>
        </p:txBody>
      </p:sp>
      <p:sp>
        <p:nvSpPr>
          <p:cNvPr id="21" name="TextBox 1"/>
          <p:cNvSpPr txBox="1"/>
          <p:nvPr/>
        </p:nvSpPr>
        <p:spPr>
          <a:xfrm>
            <a:off x="3568700" y="2844800"/>
            <a:ext cx="1518044" cy="661720"/>
          </a:xfrm>
          <a:prstGeom prst="rect">
            <a:avLst/>
          </a:prstGeom>
          <a:noFill/>
        </p:spPr>
        <p:txBody>
          <a:bodyPr wrap="none" lIns="0" tIns="0" rIns="0" rtlCol="0">
            <a:spAutoFit/>
          </a:bodyPr>
          <a:lstStyle/>
          <a:p>
            <a:pPr defTabSz="-635">
              <a:lnSpc>
                <a:spcPts val="2200"/>
              </a:lnSpc>
              <a:tabLst>
                <a:tab pos="1181100" algn="l"/>
              </a:tabLst>
            </a:pPr>
            <a:r>
              <a:rPr lang="en-US" altLang="zh-CN" dirty="0" smtClean="0">
                <a:ea typeface="黑体" panose="02010609060101010101" pitchFamily="2" charset="-122"/>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600"/>
              </a:lnSpc>
              <a:tabLst>
                <a:tab pos="1181100" algn="l"/>
              </a:tabLst>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B</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的接收窗口</a:t>
            </a:r>
          </a:p>
        </p:txBody>
      </p:sp>
      <p:sp>
        <p:nvSpPr>
          <p:cNvPr id="22" name="TextBox 1"/>
          <p:cNvSpPr txBox="1"/>
          <p:nvPr/>
        </p:nvSpPr>
        <p:spPr>
          <a:xfrm>
            <a:off x="4025900" y="42545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允许接收</a:t>
            </a:r>
          </a:p>
        </p:txBody>
      </p:sp>
      <p:sp>
        <p:nvSpPr>
          <p:cNvPr id="23" name="TextBox 1"/>
          <p:cNvSpPr txBox="1"/>
          <p:nvPr/>
        </p:nvSpPr>
        <p:spPr>
          <a:xfrm>
            <a:off x="101600" y="3721100"/>
            <a:ext cx="8931932" cy="261418"/>
          </a:xfrm>
          <a:prstGeom prst="rect">
            <a:avLst/>
          </a:prstGeom>
          <a:noFill/>
        </p:spPr>
        <p:txBody>
          <a:bodyPr wrap="none" lIns="0" tIns="0" rIns="0" rtlCol="0">
            <a:spAutoFit/>
          </a:bodyPr>
          <a:lstStyle/>
          <a:p>
            <a:pPr defTabSz="-635">
              <a:lnSpc>
                <a:spcPts val="1800"/>
              </a:lnSpc>
            </a:pP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56</a:t>
            </a:r>
          </a:p>
        </p:txBody>
      </p:sp>
      <p:sp>
        <p:nvSpPr>
          <p:cNvPr id="24" name="TextBox 1"/>
          <p:cNvSpPr txBox="1"/>
          <p:nvPr/>
        </p:nvSpPr>
        <p:spPr>
          <a:xfrm>
            <a:off x="5435600" y="1282700"/>
            <a:ext cx="1025922"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可用窗口</a:t>
            </a:r>
          </a:p>
        </p:txBody>
      </p:sp>
      <p:sp>
        <p:nvSpPr>
          <p:cNvPr id="25" name="TextBox 1"/>
          <p:cNvSpPr txBox="1"/>
          <p:nvPr/>
        </p:nvSpPr>
        <p:spPr>
          <a:xfrm>
            <a:off x="1828800" y="266700"/>
            <a:ext cx="5253746" cy="533479"/>
          </a:xfrm>
          <a:prstGeom prst="rect">
            <a:avLst/>
          </a:prstGeom>
          <a:noFill/>
        </p:spPr>
        <p:txBody>
          <a:bodyPr wrap="none" lIns="0" tIns="0" rIns="0" rtlCol="0">
            <a:spAutoFit/>
          </a:bodyPr>
          <a:lstStyle/>
          <a:p>
            <a:pPr defTabSz="-635">
              <a:lnSpc>
                <a:spcPts val="3800"/>
              </a:lnSpc>
            </a:pPr>
            <a:r>
              <a:rPr lang="en-US" altLang="zh-CN" sz="3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发送了</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11</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个字节的数据</a:t>
            </a:r>
          </a:p>
        </p:txBody>
      </p:sp>
      <p:sp>
        <p:nvSpPr>
          <p:cNvPr id="26" name="TextBox 1"/>
          <p:cNvSpPr txBox="1"/>
          <p:nvPr/>
        </p:nvSpPr>
        <p:spPr>
          <a:xfrm>
            <a:off x="533400" y="4889500"/>
            <a:ext cx="7954101" cy="1674817"/>
          </a:xfrm>
          <a:prstGeom prst="rect">
            <a:avLst/>
          </a:prstGeom>
          <a:noFill/>
        </p:spPr>
        <p:txBody>
          <a:bodyPr wrap="none" lIns="0" tIns="0" rIns="0" rtlCol="0">
            <a:spAutoFit/>
          </a:bodyPr>
          <a:lstStyle/>
          <a:p>
            <a:pPr defTabSz="-635">
              <a:lnSpc>
                <a:spcPts val="1900"/>
              </a:lnSpc>
              <a:tabLst>
                <a:tab pos="9271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未按序收到</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3200"/>
              </a:lnSpc>
              <a:tabLst>
                <a:tab pos="927100" algn="l"/>
              </a:tabLst>
            </a:pP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的发送窗口（又称为通知窗口）</a:t>
            </a:r>
          </a:p>
          <a:p>
            <a:pPr defTabSz="-635">
              <a:lnSpc>
                <a:spcPts val="2800"/>
              </a:lnSpc>
              <a:tabLst>
                <a:tab pos="927100" algn="l"/>
              </a:tabLst>
            </a:pP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已发送但尚未收到确认的字节数</a:t>
            </a:r>
          </a:p>
          <a:p>
            <a:pPr defTabSz="-635">
              <a:lnSpc>
                <a:spcPts val="2800"/>
              </a:lnSpc>
              <a:tabLst>
                <a:tab pos="927100" algn="l"/>
              </a:tabLst>
            </a:pP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允许发送但尚未发送的字节数（又称为可用窗口）</a:t>
            </a:r>
          </a:p>
        </p:txBody>
      </p:sp>
      <p:sp>
        <p:nvSpPr>
          <p:cNvPr id="28" name="灯片编号占位符 27"/>
          <p:cNvSpPr>
            <a:spLocks noGrp="1"/>
          </p:cNvSpPr>
          <p:nvPr>
            <p:ph type="sldNum" sz="quarter" idx="12"/>
          </p:nvPr>
        </p:nvSpPr>
        <p:spPr/>
        <p:txBody>
          <a:bodyPr/>
          <a:lstStyle/>
          <a:p>
            <a:fld id="{B6F15528-21DE-4FAA-801E-634DDDAF4B2B}" type="slidenum">
              <a:rPr lang="en-US" smtClean="0"/>
              <a:t>65</a:t>
            </a:fld>
            <a:endParaRPr lang="en-US"/>
          </a:p>
        </p:txBody>
      </p:sp>
      <p:sp>
        <p:nvSpPr>
          <p:cNvPr id="29" name="页脚占位符 2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200543" y="263398"/>
            <a:ext cx="7192517" cy="589026"/>
          </a:xfrm>
          <a:custGeom>
            <a:avLst/>
            <a:gdLst>
              <a:gd name="connsiteX0" fmla="*/ 0 w 7192517"/>
              <a:gd name="connsiteY0" fmla="*/ 0 h 589026"/>
              <a:gd name="connsiteX1" fmla="*/ 0 w 7192517"/>
              <a:gd name="connsiteY1" fmla="*/ 589026 h 589026"/>
              <a:gd name="connsiteX2" fmla="*/ 7192517 w 7192517"/>
              <a:gd name="connsiteY2" fmla="*/ 589026 h 589026"/>
              <a:gd name="connsiteX3" fmla="*/ 7192517 w 7192517"/>
              <a:gd name="connsiteY3" fmla="*/ 0 h 589026"/>
              <a:gd name="connsiteX4" fmla="*/ 0 w 7192517"/>
              <a:gd name="connsiteY4" fmla="*/ 0 h 5890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92517" h="589026">
                <a:moveTo>
                  <a:pt x="0" y="0"/>
                </a:moveTo>
                <a:lnTo>
                  <a:pt x="0" y="589026"/>
                </a:lnTo>
                <a:lnTo>
                  <a:pt x="7192517" y="589026"/>
                </a:lnTo>
                <a:lnTo>
                  <a:pt x="7192517"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1174635" y="238251"/>
            <a:ext cx="7193280" cy="588264"/>
          </a:xfrm>
          <a:custGeom>
            <a:avLst/>
            <a:gdLst>
              <a:gd name="connsiteX0" fmla="*/ 0 w 7193280"/>
              <a:gd name="connsiteY0" fmla="*/ 0 h 588264"/>
              <a:gd name="connsiteX1" fmla="*/ 0 w 7193280"/>
              <a:gd name="connsiteY1" fmla="*/ 588264 h 588264"/>
              <a:gd name="connsiteX2" fmla="*/ 7193280 w 7193280"/>
              <a:gd name="connsiteY2" fmla="*/ 588264 h 588264"/>
              <a:gd name="connsiteX3" fmla="*/ 7193280 w 7193280"/>
              <a:gd name="connsiteY3" fmla="*/ 0 h 588264"/>
              <a:gd name="connsiteX4" fmla="*/ 0 w 7193280"/>
              <a:gd name="connsiteY4" fmla="*/ 0 h 5882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193280" h="588264">
                <a:moveTo>
                  <a:pt x="0" y="0"/>
                </a:moveTo>
                <a:lnTo>
                  <a:pt x="0" y="588264"/>
                </a:lnTo>
                <a:lnTo>
                  <a:pt x="7193280" y="588264"/>
                </a:lnTo>
                <a:lnTo>
                  <a:pt x="7193280"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168285" y="231140"/>
            <a:ext cx="7205980" cy="601726"/>
          </a:xfrm>
          <a:custGeom>
            <a:avLst/>
            <a:gdLst>
              <a:gd name="connsiteX0" fmla="*/ 6350 w 7205980"/>
              <a:gd name="connsiteY0" fmla="*/ 6350 h 601726"/>
              <a:gd name="connsiteX1" fmla="*/ 6350 w 7205980"/>
              <a:gd name="connsiteY1" fmla="*/ 595376 h 601726"/>
              <a:gd name="connsiteX2" fmla="*/ 7199630 w 7205980"/>
              <a:gd name="connsiteY2" fmla="*/ 595376 h 601726"/>
              <a:gd name="connsiteX3" fmla="*/ 7199630 w 7205980"/>
              <a:gd name="connsiteY3" fmla="*/ 6350 h 601726"/>
              <a:gd name="connsiteX4" fmla="*/ 6350 w 7205980"/>
              <a:gd name="connsiteY4" fmla="*/ 6350 h 6017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205980" h="601726">
                <a:moveTo>
                  <a:pt x="6350" y="6350"/>
                </a:moveTo>
                <a:lnTo>
                  <a:pt x="6350" y="595376"/>
                </a:lnTo>
                <a:lnTo>
                  <a:pt x="7199630" y="595376"/>
                </a:lnTo>
                <a:lnTo>
                  <a:pt x="7199630" y="6350"/>
                </a:lnTo>
                <a:lnTo>
                  <a:pt x="6350" y="6350"/>
                </a:lnTo>
              </a:path>
            </a:pathLst>
          </a:custGeom>
          <a:solidFill>
            <a:srgbClr val="000000">
              <a:alpha val="0"/>
            </a:srgbClr>
          </a:solidFill>
          <a:ln w="12700">
            <a:solidFill>
              <a:srgbClr val="703D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8476120" y="2067051"/>
            <a:ext cx="215645" cy="287273"/>
          </a:xfrm>
          <a:custGeom>
            <a:avLst/>
            <a:gdLst>
              <a:gd name="connsiteX0" fmla="*/ 0 w 215645"/>
              <a:gd name="connsiteY0" fmla="*/ 0 h 287273"/>
              <a:gd name="connsiteX1" fmla="*/ 0 w 215645"/>
              <a:gd name="connsiteY1" fmla="*/ 287273 h 287273"/>
              <a:gd name="connsiteX2" fmla="*/ 215645 w 215645"/>
              <a:gd name="connsiteY2" fmla="*/ 287273 h 287273"/>
              <a:gd name="connsiteX3" fmla="*/ 215645 w 215645"/>
              <a:gd name="connsiteY3" fmla="*/ 0 h 287273"/>
              <a:gd name="connsiteX4" fmla="*/ 0 w 215645"/>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645" h="287273">
                <a:moveTo>
                  <a:pt x="0" y="0"/>
                </a:moveTo>
                <a:lnTo>
                  <a:pt x="0" y="287273"/>
                </a:lnTo>
                <a:lnTo>
                  <a:pt x="215645" y="287273"/>
                </a:lnTo>
                <a:lnTo>
                  <a:pt x="215645" y="0"/>
                </a:lnTo>
                <a:lnTo>
                  <a:pt x="0" y="0"/>
                </a:lnTo>
              </a:path>
            </a:pathLst>
          </a:custGeom>
          <a:solidFill>
            <a:srgbClr val="FFF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8469770" y="2059940"/>
            <a:ext cx="228345" cy="300736"/>
          </a:xfrm>
          <a:custGeom>
            <a:avLst/>
            <a:gdLst>
              <a:gd name="connsiteX0" fmla="*/ 6350 w 228345"/>
              <a:gd name="connsiteY0" fmla="*/ 6350 h 300736"/>
              <a:gd name="connsiteX1" fmla="*/ 6350 w 228345"/>
              <a:gd name="connsiteY1" fmla="*/ 294386 h 300736"/>
              <a:gd name="connsiteX2" fmla="*/ 221995 w 228345"/>
              <a:gd name="connsiteY2" fmla="*/ 294386 h 300736"/>
              <a:gd name="connsiteX3" fmla="*/ 221995 w 228345"/>
              <a:gd name="connsiteY3" fmla="*/ 6350 h 300736"/>
              <a:gd name="connsiteX4" fmla="*/ 6350 w 228345"/>
              <a:gd name="connsiteY4" fmla="*/ 6350 h 30073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8345" h="300736">
                <a:moveTo>
                  <a:pt x="6350" y="6350"/>
                </a:moveTo>
                <a:lnTo>
                  <a:pt x="6350" y="294386"/>
                </a:lnTo>
                <a:lnTo>
                  <a:pt x="221995" y="294386"/>
                </a:lnTo>
                <a:lnTo>
                  <a:pt x="221995"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8756523" y="2067051"/>
            <a:ext cx="216407" cy="287273"/>
          </a:xfrm>
          <a:custGeom>
            <a:avLst/>
            <a:gdLst>
              <a:gd name="connsiteX0" fmla="*/ 0 w 216407"/>
              <a:gd name="connsiteY0" fmla="*/ 0 h 287273"/>
              <a:gd name="connsiteX1" fmla="*/ 0 w 216407"/>
              <a:gd name="connsiteY1" fmla="*/ 287273 h 287273"/>
              <a:gd name="connsiteX2" fmla="*/ 216407 w 216407"/>
              <a:gd name="connsiteY2" fmla="*/ 287273 h 287273"/>
              <a:gd name="connsiteX3" fmla="*/ 216407 w 216407"/>
              <a:gd name="connsiteY3" fmla="*/ 0 h 287273"/>
              <a:gd name="connsiteX4" fmla="*/ 0 w 216407"/>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6407" h="287273">
                <a:moveTo>
                  <a:pt x="0" y="0"/>
                </a:moveTo>
                <a:lnTo>
                  <a:pt x="0" y="287273"/>
                </a:lnTo>
                <a:lnTo>
                  <a:pt x="216407" y="287273"/>
                </a:lnTo>
                <a:lnTo>
                  <a:pt x="216407" y="0"/>
                </a:lnTo>
                <a:lnTo>
                  <a:pt x="0" y="0"/>
                </a:lnTo>
              </a:path>
            </a:pathLst>
          </a:custGeom>
          <a:solidFill>
            <a:srgbClr val="FFF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8750173" y="2059940"/>
            <a:ext cx="229107" cy="300736"/>
          </a:xfrm>
          <a:custGeom>
            <a:avLst/>
            <a:gdLst>
              <a:gd name="connsiteX0" fmla="*/ 6350 w 229107"/>
              <a:gd name="connsiteY0" fmla="*/ 6350 h 300736"/>
              <a:gd name="connsiteX1" fmla="*/ 6350 w 229107"/>
              <a:gd name="connsiteY1" fmla="*/ 294386 h 300736"/>
              <a:gd name="connsiteX2" fmla="*/ 222757 w 229107"/>
              <a:gd name="connsiteY2" fmla="*/ 294386 h 300736"/>
              <a:gd name="connsiteX3" fmla="*/ 222757 w 229107"/>
              <a:gd name="connsiteY3" fmla="*/ 6350 h 300736"/>
              <a:gd name="connsiteX4" fmla="*/ 6350 w 229107"/>
              <a:gd name="connsiteY4" fmla="*/ 6350 h 30073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9107" h="300736">
                <a:moveTo>
                  <a:pt x="6350" y="6350"/>
                </a:moveTo>
                <a:lnTo>
                  <a:pt x="6350" y="294386"/>
                </a:lnTo>
                <a:lnTo>
                  <a:pt x="222757" y="294386"/>
                </a:lnTo>
                <a:lnTo>
                  <a:pt x="222757"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95643" y="4682998"/>
            <a:ext cx="215646" cy="287273"/>
          </a:xfrm>
          <a:custGeom>
            <a:avLst/>
            <a:gdLst>
              <a:gd name="connsiteX0" fmla="*/ 0 w 215646"/>
              <a:gd name="connsiteY0" fmla="*/ 0 h 287273"/>
              <a:gd name="connsiteX1" fmla="*/ 0 w 215646"/>
              <a:gd name="connsiteY1" fmla="*/ 287273 h 287273"/>
              <a:gd name="connsiteX2" fmla="*/ 215646 w 215646"/>
              <a:gd name="connsiteY2" fmla="*/ 287273 h 287273"/>
              <a:gd name="connsiteX3" fmla="*/ 215646 w 215646"/>
              <a:gd name="connsiteY3" fmla="*/ 0 h 287273"/>
              <a:gd name="connsiteX4" fmla="*/ 0 w 215646"/>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646" h="287273">
                <a:moveTo>
                  <a:pt x="0" y="0"/>
                </a:moveTo>
                <a:lnTo>
                  <a:pt x="0" y="287273"/>
                </a:lnTo>
                <a:lnTo>
                  <a:pt x="215646" y="287273"/>
                </a:lnTo>
                <a:lnTo>
                  <a:pt x="215646" y="0"/>
                </a:lnTo>
                <a:lnTo>
                  <a:pt x="0" y="0"/>
                </a:lnTo>
              </a:path>
            </a:pathLst>
          </a:custGeom>
          <a:solidFill>
            <a:srgbClr val="66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81356" y="4668710"/>
            <a:ext cx="244221" cy="315848"/>
          </a:xfrm>
          <a:custGeom>
            <a:avLst/>
            <a:gdLst>
              <a:gd name="connsiteX0" fmla="*/ 14287 w 244221"/>
              <a:gd name="connsiteY0" fmla="*/ 14287 h 315848"/>
              <a:gd name="connsiteX1" fmla="*/ 14287 w 244221"/>
              <a:gd name="connsiteY1" fmla="*/ 301561 h 315848"/>
              <a:gd name="connsiteX2" fmla="*/ 229933 w 244221"/>
              <a:gd name="connsiteY2" fmla="*/ 301561 h 315848"/>
              <a:gd name="connsiteX3" fmla="*/ 229933 w 244221"/>
              <a:gd name="connsiteY3" fmla="*/ 14287 h 315848"/>
              <a:gd name="connsiteX4" fmla="*/ 14287 w 244221"/>
              <a:gd name="connsiteY4" fmla="*/ 14287 h 3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4221" h="315848">
                <a:moveTo>
                  <a:pt x="14287" y="14287"/>
                </a:moveTo>
                <a:lnTo>
                  <a:pt x="14287" y="301561"/>
                </a:lnTo>
                <a:lnTo>
                  <a:pt x="229933" y="301561"/>
                </a:lnTo>
                <a:lnTo>
                  <a:pt x="22993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384441" y="4682998"/>
            <a:ext cx="215646" cy="287273"/>
          </a:xfrm>
          <a:custGeom>
            <a:avLst/>
            <a:gdLst>
              <a:gd name="connsiteX0" fmla="*/ 0 w 215646"/>
              <a:gd name="connsiteY0" fmla="*/ 0 h 287273"/>
              <a:gd name="connsiteX1" fmla="*/ 0 w 215646"/>
              <a:gd name="connsiteY1" fmla="*/ 287273 h 287273"/>
              <a:gd name="connsiteX2" fmla="*/ 215646 w 215646"/>
              <a:gd name="connsiteY2" fmla="*/ 287273 h 287273"/>
              <a:gd name="connsiteX3" fmla="*/ 215646 w 215646"/>
              <a:gd name="connsiteY3" fmla="*/ 0 h 287273"/>
              <a:gd name="connsiteX4" fmla="*/ 0 w 215646"/>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646" h="287273">
                <a:moveTo>
                  <a:pt x="0" y="0"/>
                </a:moveTo>
                <a:lnTo>
                  <a:pt x="0" y="287273"/>
                </a:lnTo>
                <a:lnTo>
                  <a:pt x="215646" y="287273"/>
                </a:lnTo>
                <a:lnTo>
                  <a:pt x="215646" y="0"/>
                </a:lnTo>
                <a:lnTo>
                  <a:pt x="0" y="0"/>
                </a:lnTo>
              </a:path>
            </a:pathLst>
          </a:custGeom>
          <a:solidFill>
            <a:srgbClr val="66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370154" y="4668710"/>
            <a:ext cx="244221" cy="315848"/>
          </a:xfrm>
          <a:custGeom>
            <a:avLst/>
            <a:gdLst>
              <a:gd name="connsiteX0" fmla="*/ 14287 w 244221"/>
              <a:gd name="connsiteY0" fmla="*/ 14287 h 315848"/>
              <a:gd name="connsiteX1" fmla="*/ 14287 w 244221"/>
              <a:gd name="connsiteY1" fmla="*/ 301561 h 315848"/>
              <a:gd name="connsiteX2" fmla="*/ 229933 w 244221"/>
              <a:gd name="connsiteY2" fmla="*/ 301561 h 315848"/>
              <a:gd name="connsiteX3" fmla="*/ 229933 w 244221"/>
              <a:gd name="connsiteY3" fmla="*/ 14287 h 315848"/>
              <a:gd name="connsiteX4" fmla="*/ 14287 w 244221"/>
              <a:gd name="connsiteY4" fmla="*/ 14287 h 3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4221" h="315848">
                <a:moveTo>
                  <a:pt x="14287" y="14287"/>
                </a:moveTo>
                <a:lnTo>
                  <a:pt x="14287" y="301561"/>
                </a:lnTo>
                <a:lnTo>
                  <a:pt x="229933" y="301561"/>
                </a:lnTo>
                <a:lnTo>
                  <a:pt x="22993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673239" y="4682998"/>
            <a:ext cx="215646" cy="287273"/>
          </a:xfrm>
          <a:custGeom>
            <a:avLst/>
            <a:gdLst>
              <a:gd name="connsiteX0" fmla="*/ 0 w 215646"/>
              <a:gd name="connsiteY0" fmla="*/ 0 h 287273"/>
              <a:gd name="connsiteX1" fmla="*/ 0 w 215646"/>
              <a:gd name="connsiteY1" fmla="*/ 287273 h 287273"/>
              <a:gd name="connsiteX2" fmla="*/ 215646 w 215646"/>
              <a:gd name="connsiteY2" fmla="*/ 287273 h 287273"/>
              <a:gd name="connsiteX3" fmla="*/ 215646 w 215646"/>
              <a:gd name="connsiteY3" fmla="*/ 0 h 287273"/>
              <a:gd name="connsiteX4" fmla="*/ 0 w 215646"/>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646" h="287273">
                <a:moveTo>
                  <a:pt x="0" y="0"/>
                </a:moveTo>
                <a:lnTo>
                  <a:pt x="0" y="287273"/>
                </a:lnTo>
                <a:lnTo>
                  <a:pt x="215646" y="287273"/>
                </a:lnTo>
                <a:lnTo>
                  <a:pt x="215646" y="0"/>
                </a:lnTo>
                <a:lnTo>
                  <a:pt x="0" y="0"/>
                </a:lnTo>
              </a:path>
            </a:pathLst>
          </a:custGeom>
          <a:solidFill>
            <a:srgbClr val="66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658952" y="4668710"/>
            <a:ext cx="244221" cy="315848"/>
          </a:xfrm>
          <a:custGeom>
            <a:avLst/>
            <a:gdLst>
              <a:gd name="connsiteX0" fmla="*/ 14287 w 244221"/>
              <a:gd name="connsiteY0" fmla="*/ 14287 h 315848"/>
              <a:gd name="connsiteX1" fmla="*/ 14287 w 244221"/>
              <a:gd name="connsiteY1" fmla="*/ 301561 h 315848"/>
              <a:gd name="connsiteX2" fmla="*/ 229933 w 244221"/>
              <a:gd name="connsiteY2" fmla="*/ 301561 h 315848"/>
              <a:gd name="connsiteX3" fmla="*/ 229933 w 244221"/>
              <a:gd name="connsiteY3" fmla="*/ 14287 h 315848"/>
              <a:gd name="connsiteX4" fmla="*/ 14287 w 244221"/>
              <a:gd name="connsiteY4" fmla="*/ 14287 h 3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4221" h="315848">
                <a:moveTo>
                  <a:pt x="14287" y="14287"/>
                </a:moveTo>
                <a:lnTo>
                  <a:pt x="14287" y="301561"/>
                </a:lnTo>
                <a:lnTo>
                  <a:pt x="229933" y="301561"/>
                </a:lnTo>
                <a:lnTo>
                  <a:pt x="22993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962037" y="4682998"/>
            <a:ext cx="216407" cy="287273"/>
          </a:xfrm>
          <a:custGeom>
            <a:avLst/>
            <a:gdLst>
              <a:gd name="connsiteX0" fmla="*/ 0 w 216407"/>
              <a:gd name="connsiteY0" fmla="*/ 0 h 287273"/>
              <a:gd name="connsiteX1" fmla="*/ 0 w 216407"/>
              <a:gd name="connsiteY1" fmla="*/ 287273 h 287273"/>
              <a:gd name="connsiteX2" fmla="*/ 216407 w 216407"/>
              <a:gd name="connsiteY2" fmla="*/ 287273 h 287273"/>
              <a:gd name="connsiteX3" fmla="*/ 216407 w 216407"/>
              <a:gd name="connsiteY3" fmla="*/ 0 h 287273"/>
              <a:gd name="connsiteX4" fmla="*/ 0 w 216407"/>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6407" h="287273">
                <a:moveTo>
                  <a:pt x="0" y="0"/>
                </a:moveTo>
                <a:lnTo>
                  <a:pt x="0" y="287273"/>
                </a:lnTo>
                <a:lnTo>
                  <a:pt x="216407" y="287273"/>
                </a:lnTo>
                <a:lnTo>
                  <a:pt x="216407" y="0"/>
                </a:lnTo>
                <a:lnTo>
                  <a:pt x="0" y="0"/>
                </a:lnTo>
              </a:path>
            </a:pathLst>
          </a:custGeom>
          <a:solidFill>
            <a:srgbClr val="66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947750" y="4668710"/>
            <a:ext cx="244221" cy="315848"/>
          </a:xfrm>
          <a:custGeom>
            <a:avLst/>
            <a:gdLst>
              <a:gd name="connsiteX0" fmla="*/ 14287 w 244221"/>
              <a:gd name="connsiteY0" fmla="*/ 14287 h 315848"/>
              <a:gd name="connsiteX1" fmla="*/ 14287 w 244221"/>
              <a:gd name="connsiteY1" fmla="*/ 301561 h 315848"/>
              <a:gd name="connsiteX2" fmla="*/ 229933 w 244221"/>
              <a:gd name="connsiteY2" fmla="*/ 301561 h 315848"/>
              <a:gd name="connsiteX3" fmla="*/ 229933 w 244221"/>
              <a:gd name="connsiteY3" fmla="*/ 14287 h 315848"/>
              <a:gd name="connsiteX4" fmla="*/ 14287 w 244221"/>
              <a:gd name="connsiteY4" fmla="*/ 14287 h 3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4221" h="315848">
                <a:moveTo>
                  <a:pt x="14287" y="14287"/>
                </a:moveTo>
                <a:lnTo>
                  <a:pt x="14287" y="301561"/>
                </a:lnTo>
                <a:lnTo>
                  <a:pt x="229933" y="301561"/>
                </a:lnTo>
                <a:lnTo>
                  <a:pt x="22993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1250835" y="4682998"/>
            <a:ext cx="216407" cy="287273"/>
          </a:xfrm>
          <a:custGeom>
            <a:avLst/>
            <a:gdLst>
              <a:gd name="connsiteX0" fmla="*/ 0 w 216407"/>
              <a:gd name="connsiteY0" fmla="*/ 0 h 287273"/>
              <a:gd name="connsiteX1" fmla="*/ 0 w 216407"/>
              <a:gd name="connsiteY1" fmla="*/ 287273 h 287273"/>
              <a:gd name="connsiteX2" fmla="*/ 216407 w 216407"/>
              <a:gd name="connsiteY2" fmla="*/ 287273 h 287273"/>
              <a:gd name="connsiteX3" fmla="*/ 216407 w 216407"/>
              <a:gd name="connsiteY3" fmla="*/ 0 h 287273"/>
              <a:gd name="connsiteX4" fmla="*/ 0 w 216407"/>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6407" h="287273">
                <a:moveTo>
                  <a:pt x="0" y="0"/>
                </a:moveTo>
                <a:lnTo>
                  <a:pt x="0" y="287273"/>
                </a:lnTo>
                <a:lnTo>
                  <a:pt x="216407" y="287273"/>
                </a:lnTo>
                <a:lnTo>
                  <a:pt x="216407" y="0"/>
                </a:lnTo>
                <a:lnTo>
                  <a:pt x="0" y="0"/>
                </a:lnTo>
              </a:path>
            </a:pathLst>
          </a:custGeom>
          <a:solidFill>
            <a:srgbClr val="66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1236548" y="4668710"/>
            <a:ext cx="244982" cy="315848"/>
          </a:xfrm>
          <a:custGeom>
            <a:avLst/>
            <a:gdLst>
              <a:gd name="connsiteX0" fmla="*/ 14287 w 244982"/>
              <a:gd name="connsiteY0" fmla="*/ 14287 h 315848"/>
              <a:gd name="connsiteX1" fmla="*/ 14287 w 244982"/>
              <a:gd name="connsiteY1" fmla="*/ 301561 h 315848"/>
              <a:gd name="connsiteX2" fmla="*/ 230695 w 244982"/>
              <a:gd name="connsiteY2" fmla="*/ 301561 h 315848"/>
              <a:gd name="connsiteX3" fmla="*/ 230695 w 244982"/>
              <a:gd name="connsiteY3" fmla="*/ 14287 h 315848"/>
              <a:gd name="connsiteX4" fmla="*/ 14287 w 244982"/>
              <a:gd name="connsiteY4" fmla="*/ 14287 h 3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4982" h="315848">
                <a:moveTo>
                  <a:pt x="14287" y="14287"/>
                </a:moveTo>
                <a:lnTo>
                  <a:pt x="14287" y="301561"/>
                </a:lnTo>
                <a:lnTo>
                  <a:pt x="230695" y="301561"/>
                </a:lnTo>
                <a:lnTo>
                  <a:pt x="230695"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1540396" y="4682998"/>
            <a:ext cx="215646" cy="287273"/>
          </a:xfrm>
          <a:custGeom>
            <a:avLst/>
            <a:gdLst>
              <a:gd name="connsiteX0" fmla="*/ 0 w 215646"/>
              <a:gd name="connsiteY0" fmla="*/ 0 h 287273"/>
              <a:gd name="connsiteX1" fmla="*/ 0 w 215646"/>
              <a:gd name="connsiteY1" fmla="*/ 287273 h 287273"/>
              <a:gd name="connsiteX2" fmla="*/ 215646 w 215646"/>
              <a:gd name="connsiteY2" fmla="*/ 287273 h 287273"/>
              <a:gd name="connsiteX3" fmla="*/ 215646 w 215646"/>
              <a:gd name="connsiteY3" fmla="*/ 0 h 287273"/>
              <a:gd name="connsiteX4" fmla="*/ 0 w 215646"/>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646" h="287273">
                <a:moveTo>
                  <a:pt x="0" y="0"/>
                </a:moveTo>
                <a:lnTo>
                  <a:pt x="0" y="287273"/>
                </a:lnTo>
                <a:lnTo>
                  <a:pt x="215646" y="287273"/>
                </a:lnTo>
                <a:lnTo>
                  <a:pt x="215646" y="0"/>
                </a:lnTo>
                <a:lnTo>
                  <a:pt x="0" y="0"/>
                </a:lnTo>
              </a:path>
            </a:pathLst>
          </a:custGeom>
          <a:solidFill>
            <a:srgbClr val="66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525346" y="4668710"/>
            <a:ext cx="244982" cy="315848"/>
          </a:xfrm>
          <a:custGeom>
            <a:avLst/>
            <a:gdLst>
              <a:gd name="connsiteX0" fmla="*/ 14287 w 244982"/>
              <a:gd name="connsiteY0" fmla="*/ 14287 h 315848"/>
              <a:gd name="connsiteX1" fmla="*/ 14287 w 244982"/>
              <a:gd name="connsiteY1" fmla="*/ 301561 h 315848"/>
              <a:gd name="connsiteX2" fmla="*/ 230695 w 244982"/>
              <a:gd name="connsiteY2" fmla="*/ 301561 h 315848"/>
              <a:gd name="connsiteX3" fmla="*/ 230695 w 244982"/>
              <a:gd name="connsiteY3" fmla="*/ 14287 h 315848"/>
              <a:gd name="connsiteX4" fmla="*/ 14287 w 244982"/>
              <a:gd name="connsiteY4" fmla="*/ 14287 h 3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4982" h="315848">
                <a:moveTo>
                  <a:pt x="14287" y="14287"/>
                </a:moveTo>
                <a:lnTo>
                  <a:pt x="14287" y="301561"/>
                </a:lnTo>
                <a:lnTo>
                  <a:pt x="230695" y="301561"/>
                </a:lnTo>
                <a:lnTo>
                  <a:pt x="230695"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829193" y="4682998"/>
            <a:ext cx="215646" cy="287273"/>
          </a:xfrm>
          <a:custGeom>
            <a:avLst/>
            <a:gdLst>
              <a:gd name="connsiteX0" fmla="*/ 0 w 215646"/>
              <a:gd name="connsiteY0" fmla="*/ 0 h 287273"/>
              <a:gd name="connsiteX1" fmla="*/ 0 w 215646"/>
              <a:gd name="connsiteY1" fmla="*/ 287273 h 287273"/>
              <a:gd name="connsiteX2" fmla="*/ 215646 w 215646"/>
              <a:gd name="connsiteY2" fmla="*/ 287273 h 287273"/>
              <a:gd name="connsiteX3" fmla="*/ 215646 w 215646"/>
              <a:gd name="connsiteY3" fmla="*/ 0 h 287273"/>
              <a:gd name="connsiteX4" fmla="*/ 0 w 215646"/>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646" h="287273">
                <a:moveTo>
                  <a:pt x="0" y="0"/>
                </a:moveTo>
                <a:lnTo>
                  <a:pt x="0" y="287273"/>
                </a:lnTo>
                <a:lnTo>
                  <a:pt x="215646" y="287273"/>
                </a:lnTo>
                <a:lnTo>
                  <a:pt x="215646" y="0"/>
                </a:lnTo>
                <a:lnTo>
                  <a:pt x="0" y="0"/>
                </a:lnTo>
              </a:path>
            </a:pathLst>
          </a:custGeom>
          <a:solidFill>
            <a:srgbClr val="66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3" name="Freeform 3"/>
          <p:cNvSpPr/>
          <p:nvPr/>
        </p:nvSpPr>
        <p:spPr>
          <a:xfrm>
            <a:off x="1814906" y="4668710"/>
            <a:ext cx="244221" cy="315848"/>
          </a:xfrm>
          <a:custGeom>
            <a:avLst/>
            <a:gdLst>
              <a:gd name="connsiteX0" fmla="*/ 14287 w 244221"/>
              <a:gd name="connsiteY0" fmla="*/ 14287 h 315848"/>
              <a:gd name="connsiteX1" fmla="*/ 14287 w 244221"/>
              <a:gd name="connsiteY1" fmla="*/ 301561 h 315848"/>
              <a:gd name="connsiteX2" fmla="*/ 229933 w 244221"/>
              <a:gd name="connsiteY2" fmla="*/ 301561 h 315848"/>
              <a:gd name="connsiteX3" fmla="*/ 229933 w 244221"/>
              <a:gd name="connsiteY3" fmla="*/ 14287 h 315848"/>
              <a:gd name="connsiteX4" fmla="*/ 14287 w 244221"/>
              <a:gd name="connsiteY4" fmla="*/ 14287 h 3158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4221" h="315848">
                <a:moveTo>
                  <a:pt x="14287" y="14287"/>
                </a:moveTo>
                <a:lnTo>
                  <a:pt x="14287" y="301561"/>
                </a:lnTo>
                <a:lnTo>
                  <a:pt x="229933" y="301561"/>
                </a:lnTo>
                <a:lnTo>
                  <a:pt x="229933" y="14287"/>
                </a:lnTo>
                <a:lnTo>
                  <a:pt x="14287" y="14287"/>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4" name="Freeform 3"/>
          <p:cNvSpPr/>
          <p:nvPr/>
        </p:nvSpPr>
        <p:spPr>
          <a:xfrm>
            <a:off x="8474596" y="4681474"/>
            <a:ext cx="215645" cy="287273"/>
          </a:xfrm>
          <a:custGeom>
            <a:avLst/>
            <a:gdLst>
              <a:gd name="connsiteX0" fmla="*/ 0 w 215645"/>
              <a:gd name="connsiteY0" fmla="*/ 0 h 287273"/>
              <a:gd name="connsiteX1" fmla="*/ 0 w 215645"/>
              <a:gd name="connsiteY1" fmla="*/ 287273 h 287273"/>
              <a:gd name="connsiteX2" fmla="*/ 215645 w 215645"/>
              <a:gd name="connsiteY2" fmla="*/ 287273 h 287273"/>
              <a:gd name="connsiteX3" fmla="*/ 215645 w 215645"/>
              <a:gd name="connsiteY3" fmla="*/ 0 h 287273"/>
              <a:gd name="connsiteX4" fmla="*/ 0 w 215645"/>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5645" h="287273">
                <a:moveTo>
                  <a:pt x="0" y="0"/>
                </a:moveTo>
                <a:lnTo>
                  <a:pt x="0" y="287273"/>
                </a:lnTo>
                <a:lnTo>
                  <a:pt x="215645" y="287273"/>
                </a:lnTo>
                <a:lnTo>
                  <a:pt x="215645" y="0"/>
                </a:lnTo>
                <a:lnTo>
                  <a:pt x="0" y="0"/>
                </a:lnTo>
              </a:path>
            </a:pathLst>
          </a:custGeom>
          <a:solidFill>
            <a:srgbClr val="FFF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5" name="Freeform 3"/>
          <p:cNvSpPr/>
          <p:nvPr/>
        </p:nvSpPr>
        <p:spPr>
          <a:xfrm>
            <a:off x="8467471" y="4675124"/>
            <a:ext cx="229107" cy="299973"/>
          </a:xfrm>
          <a:custGeom>
            <a:avLst/>
            <a:gdLst>
              <a:gd name="connsiteX0" fmla="*/ 6350 w 229107"/>
              <a:gd name="connsiteY0" fmla="*/ 6350 h 299973"/>
              <a:gd name="connsiteX1" fmla="*/ 6350 w 229107"/>
              <a:gd name="connsiteY1" fmla="*/ 293623 h 299973"/>
              <a:gd name="connsiteX2" fmla="*/ 222757 w 229107"/>
              <a:gd name="connsiteY2" fmla="*/ 293623 h 299973"/>
              <a:gd name="connsiteX3" fmla="*/ 222757 w 229107"/>
              <a:gd name="connsiteY3" fmla="*/ 6350 h 299973"/>
              <a:gd name="connsiteX4" fmla="*/ 6350 w 229107"/>
              <a:gd name="connsiteY4" fmla="*/ 6350 h 2999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9107" h="299973">
                <a:moveTo>
                  <a:pt x="6350" y="6350"/>
                </a:moveTo>
                <a:lnTo>
                  <a:pt x="6350" y="293623"/>
                </a:lnTo>
                <a:lnTo>
                  <a:pt x="222757" y="293623"/>
                </a:lnTo>
                <a:lnTo>
                  <a:pt x="222757"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6" name="Freeform 3"/>
          <p:cNvSpPr/>
          <p:nvPr/>
        </p:nvSpPr>
        <p:spPr>
          <a:xfrm>
            <a:off x="478167" y="5012944"/>
            <a:ext cx="1453896" cy="701801"/>
          </a:xfrm>
          <a:custGeom>
            <a:avLst/>
            <a:gdLst>
              <a:gd name="connsiteX0" fmla="*/ 0 w 1453896"/>
              <a:gd name="connsiteY0" fmla="*/ 0 h 701801"/>
              <a:gd name="connsiteX1" fmla="*/ 0 w 1453896"/>
              <a:gd name="connsiteY1" fmla="*/ 701801 h 701801"/>
              <a:gd name="connsiteX2" fmla="*/ 1453896 w 1453896"/>
              <a:gd name="connsiteY2" fmla="*/ 701801 h 701801"/>
              <a:gd name="connsiteX3" fmla="*/ 1453896 w 1453896"/>
              <a:gd name="connsiteY3" fmla="*/ 0 h 701801"/>
              <a:gd name="connsiteX4" fmla="*/ 0 w 1453896"/>
              <a:gd name="connsiteY4" fmla="*/ 0 h 7018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53896" h="701801">
                <a:moveTo>
                  <a:pt x="0" y="0"/>
                </a:moveTo>
                <a:lnTo>
                  <a:pt x="0" y="701801"/>
                </a:lnTo>
                <a:lnTo>
                  <a:pt x="1453896" y="701801"/>
                </a:lnTo>
                <a:lnTo>
                  <a:pt x="1453896"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7" name="Freeform 3"/>
          <p:cNvSpPr/>
          <p:nvPr/>
        </p:nvSpPr>
        <p:spPr>
          <a:xfrm>
            <a:off x="8754999" y="4681474"/>
            <a:ext cx="216407" cy="287273"/>
          </a:xfrm>
          <a:custGeom>
            <a:avLst/>
            <a:gdLst>
              <a:gd name="connsiteX0" fmla="*/ 0 w 216407"/>
              <a:gd name="connsiteY0" fmla="*/ 0 h 287273"/>
              <a:gd name="connsiteX1" fmla="*/ 0 w 216407"/>
              <a:gd name="connsiteY1" fmla="*/ 287273 h 287273"/>
              <a:gd name="connsiteX2" fmla="*/ 216407 w 216407"/>
              <a:gd name="connsiteY2" fmla="*/ 287273 h 287273"/>
              <a:gd name="connsiteX3" fmla="*/ 216407 w 216407"/>
              <a:gd name="connsiteY3" fmla="*/ 0 h 287273"/>
              <a:gd name="connsiteX4" fmla="*/ 0 w 216407"/>
              <a:gd name="connsiteY4" fmla="*/ 0 h 2872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6407" h="287273">
                <a:moveTo>
                  <a:pt x="0" y="0"/>
                </a:moveTo>
                <a:lnTo>
                  <a:pt x="0" y="287273"/>
                </a:lnTo>
                <a:lnTo>
                  <a:pt x="216407" y="287273"/>
                </a:lnTo>
                <a:lnTo>
                  <a:pt x="216407" y="0"/>
                </a:lnTo>
                <a:lnTo>
                  <a:pt x="0" y="0"/>
                </a:lnTo>
              </a:path>
            </a:pathLst>
          </a:custGeom>
          <a:solidFill>
            <a:srgbClr val="FFFF6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8" name="Freeform 3"/>
          <p:cNvSpPr/>
          <p:nvPr/>
        </p:nvSpPr>
        <p:spPr>
          <a:xfrm>
            <a:off x="8748649" y="4675124"/>
            <a:ext cx="229107" cy="299973"/>
          </a:xfrm>
          <a:custGeom>
            <a:avLst/>
            <a:gdLst>
              <a:gd name="connsiteX0" fmla="*/ 6350 w 229107"/>
              <a:gd name="connsiteY0" fmla="*/ 6350 h 299973"/>
              <a:gd name="connsiteX1" fmla="*/ 6350 w 229107"/>
              <a:gd name="connsiteY1" fmla="*/ 293623 h 299973"/>
              <a:gd name="connsiteX2" fmla="*/ 222757 w 229107"/>
              <a:gd name="connsiteY2" fmla="*/ 293623 h 299973"/>
              <a:gd name="connsiteX3" fmla="*/ 222757 w 229107"/>
              <a:gd name="connsiteY3" fmla="*/ 6350 h 299973"/>
              <a:gd name="connsiteX4" fmla="*/ 6350 w 229107"/>
              <a:gd name="connsiteY4" fmla="*/ 6350 h 29997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9107" h="299973">
                <a:moveTo>
                  <a:pt x="6350" y="6350"/>
                </a:moveTo>
                <a:lnTo>
                  <a:pt x="6350" y="293623"/>
                </a:lnTo>
                <a:lnTo>
                  <a:pt x="222757" y="293623"/>
                </a:lnTo>
                <a:lnTo>
                  <a:pt x="222757"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9" name="Freeform 3"/>
          <p:cNvSpPr/>
          <p:nvPr/>
        </p:nvSpPr>
        <p:spPr>
          <a:xfrm>
            <a:off x="2665869" y="6073648"/>
            <a:ext cx="2469642" cy="701802"/>
          </a:xfrm>
          <a:custGeom>
            <a:avLst/>
            <a:gdLst>
              <a:gd name="connsiteX0" fmla="*/ 0 w 2469642"/>
              <a:gd name="connsiteY0" fmla="*/ 0 h 701802"/>
              <a:gd name="connsiteX1" fmla="*/ 0 w 2469642"/>
              <a:gd name="connsiteY1" fmla="*/ 701802 h 701802"/>
              <a:gd name="connsiteX2" fmla="*/ 2469642 w 2469642"/>
              <a:gd name="connsiteY2" fmla="*/ 701802 h 701802"/>
              <a:gd name="connsiteX3" fmla="*/ 2469642 w 2469642"/>
              <a:gd name="connsiteY3" fmla="*/ 0 h 701802"/>
              <a:gd name="connsiteX4" fmla="*/ 0 w 2469642"/>
              <a:gd name="connsiteY4" fmla="*/ 0 h 7018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69642" h="701802">
                <a:moveTo>
                  <a:pt x="0" y="0"/>
                </a:moveTo>
                <a:lnTo>
                  <a:pt x="0" y="701802"/>
                </a:lnTo>
                <a:lnTo>
                  <a:pt x="2469642" y="701802"/>
                </a:lnTo>
                <a:lnTo>
                  <a:pt x="2469642"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0" name="Picture 3"/>
          <p:cNvPicPr>
            <a:picLocks noChangeAspect="1" noChangeArrowheads="1"/>
          </p:cNvPicPr>
          <p:nvPr/>
        </p:nvPicPr>
        <p:blipFill>
          <a:blip r:embed="rId4" cstate="print"/>
          <a:srcRect/>
          <a:stretch>
            <a:fillRect/>
          </a:stretch>
        </p:blipFill>
        <p:spPr bwMode="auto">
          <a:xfrm>
            <a:off x="76200" y="1473200"/>
            <a:ext cx="8343900" cy="1498600"/>
          </a:xfrm>
          <a:prstGeom prst="rect">
            <a:avLst/>
          </a:prstGeom>
          <a:noFill/>
        </p:spPr>
      </p:pic>
      <p:pic>
        <p:nvPicPr>
          <p:cNvPr id="31" name="Picture 3"/>
          <p:cNvPicPr>
            <a:picLocks noChangeAspect="1" noChangeArrowheads="1"/>
          </p:cNvPicPr>
          <p:nvPr/>
        </p:nvPicPr>
        <p:blipFill>
          <a:blip r:embed="rId5" cstate="print"/>
          <a:srcRect/>
          <a:stretch>
            <a:fillRect/>
          </a:stretch>
        </p:blipFill>
        <p:spPr bwMode="auto">
          <a:xfrm>
            <a:off x="2095500" y="4152900"/>
            <a:ext cx="6324600" cy="1866900"/>
          </a:xfrm>
          <a:prstGeom prst="rect">
            <a:avLst/>
          </a:prstGeom>
          <a:noFill/>
        </p:spPr>
      </p:pic>
      <p:sp>
        <p:nvSpPr>
          <p:cNvPr id="2" name="TextBox 1"/>
          <p:cNvSpPr txBox="1"/>
          <p:nvPr/>
        </p:nvSpPr>
        <p:spPr>
          <a:xfrm>
            <a:off x="5283200" y="2578100"/>
            <a:ext cx="2308324"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允许发送但尚未发送</a:t>
            </a:r>
          </a:p>
        </p:txBody>
      </p:sp>
      <p:sp>
        <p:nvSpPr>
          <p:cNvPr id="1024" name="TextBox 1"/>
          <p:cNvSpPr txBox="1"/>
          <p:nvPr/>
        </p:nvSpPr>
        <p:spPr>
          <a:xfrm>
            <a:off x="1270000" y="330200"/>
            <a:ext cx="6942413" cy="1546577"/>
          </a:xfrm>
          <a:prstGeom prst="rect">
            <a:avLst/>
          </a:prstGeom>
          <a:noFill/>
        </p:spPr>
        <p:txBody>
          <a:bodyPr wrap="none" lIns="0" tIns="0" rIns="0" rtlCol="0">
            <a:spAutoFit/>
          </a:bodyPr>
          <a:lstStyle/>
          <a:p>
            <a:pPr defTabSz="-635">
              <a:lnSpc>
                <a:spcPts val="3400"/>
              </a:lnSpc>
              <a:tabLst>
                <a:tab pos="2730500" algn="l"/>
              </a:tabLst>
            </a:pPr>
            <a:r>
              <a:rPr lang="en-US" altLang="zh-CN" sz="32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收到新的确认号，发送窗口向前滑动</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2300"/>
              </a:lnSpc>
              <a:tabLst>
                <a:tab pos="2730500" algn="l"/>
              </a:tabLst>
            </a:pPr>
            <a:r>
              <a:rPr lang="en-US" altLang="zh-CN" dirty="0" smtClean="0">
                <a:ea typeface="黑体" panose="02010609060101010101" pitchFamily="2" charset="-122"/>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的发送窗口向前滑动</a:t>
            </a:r>
          </a:p>
        </p:txBody>
      </p:sp>
      <p:sp>
        <p:nvSpPr>
          <p:cNvPr id="1025" name="TextBox 1"/>
          <p:cNvSpPr txBox="1"/>
          <p:nvPr/>
        </p:nvSpPr>
        <p:spPr>
          <a:xfrm>
            <a:off x="190500" y="2476500"/>
            <a:ext cx="2051844"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已发送并收到确认</a:t>
            </a:r>
          </a:p>
        </p:txBody>
      </p:sp>
      <p:sp>
        <p:nvSpPr>
          <p:cNvPr id="1026" name="TextBox 1"/>
          <p:cNvSpPr txBox="1"/>
          <p:nvPr/>
        </p:nvSpPr>
        <p:spPr>
          <a:xfrm>
            <a:off x="2870200" y="2616200"/>
            <a:ext cx="1538883" cy="597599"/>
          </a:xfrm>
          <a:prstGeom prst="rect">
            <a:avLst/>
          </a:prstGeom>
          <a:noFill/>
        </p:spPr>
        <p:txBody>
          <a:bodyPr wrap="none" lIns="0" tIns="0" rIns="0" rtlCol="0">
            <a:spAutoFit/>
          </a:bodyPr>
          <a:lstStyle/>
          <a:p>
            <a:pPr defTabSz="-635">
              <a:lnSpc>
                <a:spcPts val="1900"/>
              </a:lnSpc>
              <a:tabLst>
                <a:tab pos="3810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a:t>
            </a:r>
          </a:p>
          <a:p>
            <a:pPr defTabSz="-635">
              <a:lnSpc>
                <a:spcPts val="2400"/>
              </a:lnSpc>
              <a:tabLst>
                <a:tab pos="381000" algn="l"/>
              </a:tabLst>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但未收到确认</a:t>
            </a:r>
          </a:p>
        </p:txBody>
      </p:sp>
      <p:sp>
        <p:nvSpPr>
          <p:cNvPr id="1028" name="TextBox 1"/>
          <p:cNvSpPr txBox="1"/>
          <p:nvPr/>
        </p:nvSpPr>
        <p:spPr>
          <a:xfrm>
            <a:off x="101600" y="2146300"/>
            <a:ext cx="8931932" cy="225703"/>
          </a:xfrm>
          <a:prstGeom prst="rect">
            <a:avLst/>
          </a:prstGeom>
          <a:noFill/>
        </p:spPr>
        <p:txBody>
          <a:bodyPr wrap="none" lIns="0" tIns="0" rIns="0" rtlCol="0">
            <a:spAutoFit/>
          </a:bodyPr>
          <a:lstStyle/>
          <a:p>
            <a:pPr defTabSz="-635">
              <a:lnSpc>
                <a:spcPts val="1400"/>
              </a:lnSpc>
            </a:pP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56</a:t>
            </a:r>
          </a:p>
        </p:txBody>
      </p:sp>
      <p:sp>
        <p:nvSpPr>
          <p:cNvPr id="1029" name="TextBox 1"/>
          <p:cNvSpPr txBox="1"/>
          <p:nvPr/>
        </p:nvSpPr>
        <p:spPr>
          <a:xfrm>
            <a:off x="2362200" y="3009900"/>
            <a:ext cx="226024" cy="328295"/>
          </a:xfrm>
          <a:prstGeom prst="rect">
            <a:avLst/>
          </a:prstGeom>
          <a:noFill/>
        </p:spPr>
        <p:txBody>
          <a:bodyPr wrap="none" lIns="0" tIns="0" rIns="0" rtlCol="0">
            <a:spAutoFit/>
          </a:bodyPr>
          <a:lstStyle/>
          <a:p>
            <a:pPr defTabSz="-635">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030" name="TextBox 1"/>
          <p:cNvSpPr txBox="1"/>
          <p:nvPr/>
        </p:nvSpPr>
        <p:spPr>
          <a:xfrm>
            <a:off x="4749800" y="3009900"/>
            <a:ext cx="226024" cy="328295"/>
          </a:xfrm>
          <a:prstGeom prst="rect">
            <a:avLst/>
          </a:prstGeom>
          <a:noFill/>
        </p:spPr>
        <p:txBody>
          <a:bodyPr wrap="none" lIns="0" tIns="0" rIns="0" rtlCol="0">
            <a:spAutoFit/>
          </a:bodyPr>
          <a:lstStyle/>
          <a:p>
            <a:pPr defTabSz="-635">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1031" name="TextBox 1"/>
          <p:cNvSpPr txBox="1"/>
          <p:nvPr/>
        </p:nvSpPr>
        <p:spPr>
          <a:xfrm>
            <a:off x="8204200" y="2425700"/>
            <a:ext cx="872034" cy="892552"/>
          </a:xfrm>
          <a:prstGeom prst="rect">
            <a:avLst/>
          </a:prstGeom>
          <a:noFill/>
        </p:spPr>
        <p:txBody>
          <a:bodyPr wrap="none" lIns="0" tIns="0" rIns="0" rtlCol="0">
            <a:spAutoFit/>
          </a:bodyPr>
          <a:lstStyle/>
          <a:p>
            <a:pPr defTabSz="-635">
              <a:lnSpc>
                <a:spcPts val="1900"/>
              </a:lnSpc>
              <a:tabLst>
                <a:tab pos="101600" algn="l"/>
                <a:tab pos="2413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不允许</a:t>
            </a:r>
          </a:p>
          <a:p>
            <a:pPr defTabSz="-635">
              <a:lnSpc>
                <a:spcPts val="2400"/>
              </a:lnSpc>
              <a:tabLst>
                <a:tab pos="101600" algn="l"/>
                <a:tab pos="2413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a:t>
            </a:r>
          </a:p>
          <a:p>
            <a:pPr defTabSz="-635">
              <a:lnSpc>
                <a:spcPts val="2300"/>
              </a:lnSpc>
              <a:tabLst>
                <a:tab pos="101600" algn="l"/>
                <a:tab pos="241300" algn="l"/>
              </a:tabLst>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p>
        </p:txBody>
      </p:sp>
      <p:sp>
        <p:nvSpPr>
          <p:cNvPr id="1032" name="TextBox 1"/>
          <p:cNvSpPr txBox="1"/>
          <p:nvPr/>
        </p:nvSpPr>
        <p:spPr>
          <a:xfrm>
            <a:off x="4000500" y="4229100"/>
            <a:ext cx="2543966" cy="315471"/>
          </a:xfrm>
          <a:prstGeom prst="rect">
            <a:avLst/>
          </a:prstGeom>
          <a:noFill/>
        </p:spPr>
        <p:txBody>
          <a:bodyPr wrap="none" lIns="0" tIns="0" rIns="0" rtlCol="0">
            <a:spAutoFit/>
          </a:bodyPr>
          <a:lstStyle/>
          <a:p>
            <a:pPr defTabSz="-635">
              <a:lnSpc>
                <a:spcPts val="21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B</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的接收窗口向前滑动</a:t>
            </a:r>
          </a:p>
        </p:txBody>
      </p:sp>
      <p:sp>
        <p:nvSpPr>
          <p:cNvPr id="1033" name="TextBox 1"/>
          <p:cNvSpPr txBox="1"/>
          <p:nvPr/>
        </p:nvSpPr>
        <p:spPr>
          <a:xfrm>
            <a:off x="558800" y="5092700"/>
            <a:ext cx="1282402" cy="597599"/>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已发送确认</a:t>
            </a:r>
          </a:p>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并交付主机</a:t>
            </a:r>
          </a:p>
        </p:txBody>
      </p:sp>
      <p:sp>
        <p:nvSpPr>
          <p:cNvPr id="1034" name="TextBox 1"/>
          <p:cNvSpPr txBox="1"/>
          <p:nvPr/>
        </p:nvSpPr>
        <p:spPr>
          <a:xfrm>
            <a:off x="8242300" y="5092700"/>
            <a:ext cx="769441" cy="597599"/>
          </a:xfrm>
          <a:prstGeom prst="rect">
            <a:avLst/>
          </a:prstGeom>
          <a:noFill/>
        </p:spPr>
        <p:txBody>
          <a:bodyPr wrap="none" lIns="0" tIns="0" rIns="0" rtlCol="0">
            <a:spAutoFit/>
          </a:bodyPr>
          <a:lstStyle/>
          <a:p>
            <a:pPr defTabSz="-635">
              <a:lnSpc>
                <a:spcPts val="1900"/>
              </a:lnSpc>
              <a:tabLst>
                <a:tab pos="127000" algn="l"/>
              </a:tabLst>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不允许</a:t>
            </a:r>
          </a:p>
          <a:p>
            <a:pPr defTabSz="-635">
              <a:lnSpc>
                <a:spcPts val="2400"/>
              </a:lnSpc>
              <a:tabLst>
                <a:tab pos="1270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接收</a:t>
            </a:r>
          </a:p>
        </p:txBody>
      </p:sp>
      <p:sp>
        <p:nvSpPr>
          <p:cNvPr id="1035" name="TextBox 1"/>
          <p:cNvSpPr txBox="1"/>
          <p:nvPr/>
        </p:nvSpPr>
        <p:spPr>
          <a:xfrm>
            <a:off x="101600" y="4749800"/>
            <a:ext cx="8931932" cy="225703"/>
          </a:xfrm>
          <a:prstGeom prst="rect">
            <a:avLst/>
          </a:prstGeom>
          <a:noFill/>
        </p:spPr>
        <p:txBody>
          <a:bodyPr wrap="none" lIns="0" tIns="0" rIns="0" rtlCol="0">
            <a:spAutoFit/>
          </a:bodyPr>
          <a:lstStyle/>
          <a:p>
            <a:pPr defTabSz="-635">
              <a:lnSpc>
                <a:spcPts val="1400"/>
              </a:lnSpc>
            </a:pP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56</a:t>
            </a:r>
          </a:p>
        </p:txBody>
      </p:sp>
      <p:sp>
        <p:nvSpPr>
          <p:cNvPr id="1036" name="TextBox 1"/>
          <p:cNvSpPr txBox="1"/>
          <p:nvPr/>
        </p:nvSpPr>
        <p:spPr>
          <a:xfrm>
            <a:off x="2755900" y="5245100"/>
            <a:ext cx="3860800" cy="1200329"/>
          </a:xfrm>
          <a:prstGeom prst="rect">
            <a:avLst/>
          </a:prstGeom>
          <a:noFill/>
        </p:spPr>
        <p:txBody>
          <a:bodyPr wrap="square" lIns="0" tIns="0" rIns="0" rtlCol="0">
            <a:spAutoFit/>
          </a:bodyPr>
          <a:lstStyle/>
          <a:p>
            <a:pPr defTabSz="-635">
              <a:lnSpc>
                <a:spcPts val="1900"/>
              </a:lnSpc>
              <a:tabLst>
                <a:tab pos="444500" algn="l"/>
                <a:tab pos="508000" algn="l"/>
                <a:tab pos="18923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允许接收</a:t>
            </a:r>
          </a:p>
          <a:p>
            <a:pPr>
              <a:lnSpc>
                <a:spcPts val="1000"/>
              </a:lnSpc>
            </a:pPr>
            <a:endParaRPr lang="en-US" altLang="zh-CN" dirty="0" smtClean="0">
              <a:ea typeface="黑体" panose="02010609060101010101" pitchFamily="2" charset="-122"/>
            </a:endParaRPr>
          </a:p>
          <a:p>
            <a:pPr defTabSz="-635">
              <a:lnSpc>
                <a:spcPts val="2400"/>
              </a:lnSpc>
              <a:tabLst>
                <a:tab pos="444500" algn="l"/>
                <a:tab pos="508000" algn="l"/>
                <a:tab pos="18923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未按序收到</a:t>
            </a:r>
          </a:p>
          <a:p>
            <a:pPr>
              <a:lnSpc>
                <a:spcPts val="1000"/>
              </a:lnSpc>
            </a:pPr>
            <a:endParaRPr lang="en-US" altLang="zh-CN" dirty="0" smtClean="0">
              <a:ea typeface="黑体" panose="02010609060101010101" pitchFamily="2" charset="-122"/>
            </a:endParaRPr>
          </a:p>
          <a:p>
            <a:pPr defTabSz="-635">
              <a:lnSpc>
                <a:spcPts val="2700"/>
              </a:lnSpc>
              <a:tabLst>
                <a:tab pos="444500" algn="l"/>
                <a:tab pos="508000" algn="l"/>
                <a:tab pos="1892300" algn="l"/>
              </a:tabLst>
            </a:pPr>
            <a:r>
              <a:rPr lang="en-US" altLang="zh-CN" sz="2000" dirty="0" err="1" smtClean="0">
                <a:solidFill>
                  <a:srgbClr val="703DFF"/>
                </a:solidFill>
                <a:latin typeface="黑体" panose="02010609060101010101" pitchFamily="2" charset="-122"/>
                <a:ea typeface="黑体" panose="02010609060101010101" pitchFamily="2" charset="-122"/>
                <a:cs typeface="黑体" panose="02010609060101010101" pitchFamily="2" charset="-122"/>
              </a:rPr>
              <a:t>先存下，等待缺少的数据的到达</a:t>
            </a:r>
            <a:endPar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endParaRPr>
          </a:p>
        </p:txBody>
      </p:sp>
      <p:sp>
        <p:nvSpPr>
          <p:cNvPr id="45" name="灯片编号占位符 44"/>
          <p:cNvSpPr>
            <a:spLocks noGrp="1"/>
          </p:cNvSpPr>
          <p:nvPr>
            <p:ph type="sldNum" sz="quarter" idx="12"/>
          </p:nvPr>
        </p:nvSpPr>
        <p:spPr/>
        <p:txBody>
          <a:bodyPr/>
          <a:lstStyle/>
          <a:p>
            <a:fld id="{B6F15528-21DE-4FAA-801E-634DDDAF4B2B}" type="slidenum">
              <a:rPr lang="en-US" smtClean="0"/>
              <a:t>66</a:t>
            </a:fld>
            <a:endParaRPr lang="en-US"/>
          </a:p>
        </p:txBody>
      </p:sp>
      <p:sp>
        <p:nvSpPr>
          <p:cNvPr id="46" name="页脚占位符 45"/>
          <p:cNvSpPr>
            <a:spLocks noGrp="1"/>
          </p:cNvSpPr>
          <p:nvPr>
            <p:ph type="ftr" sz="quarter" idx="11"/>
          </p:nvPr>
        </p:nvSpPr>
        <p:spPr/>
        <p:txBody>
          <a:bodyPr/>
          <a:lstStyle/>
          <a:p>
            <a:r>
              <a:rPr lang="zh-CN" altLang="en-US" dirty="0" smtClean="0"/>
              <a:t>计算机科学与技术学院</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903363" y="207772"/>
            <a:ext cx="7215378" cy="1075944"/>
          </a:xfrm>
          <a:custGeom>
            <a:avLst/>
            <a:gdLst>
              <a:gd name="connsiteX0" fmla="*/ 0 w 7215378"/>
              <a:gd name="connsiteY0" fmla="*/ 0 h 1075944"/>
              <a:gd name="connsiteX1" fmla="*/ 0 w 7215378"/>
              <a:gd name="connsiteY1" fmla="*/ 1075944 h 1075944"/>
              <a:gd name="connsiteX2" fmla="*/ 7215378 w 7215378"/>
              <a:gd name="connsiteY2" fmla="*/ 1075944 h 1075944"/>
              <a:gd name="connsiteX3" fmla="*/ 7215378 w 7215378"/>
              <a:gd name="connsiteY3" fmla="*/ 0 h 1075944"/>
              <a:gd name="connsiteX4" fmla="*/ 0 w 7215378"/>
              <a:gd name="connsiteY4" fmla="*/ 0 h 10759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215378" h="1075944">
                <a:moveTo>
                  <a:pt x="0" y="0"/>
                </a:moveTo>
                <a:lnTo>
                  <a:pt x="0" y="1075944"/>
                </a:lnTo>
                <a:lnTo>
                  <a:pt x="7215378" y="1075944"/>
                </a:lnTo>
                <a:lnTo>
                  <a:pt x="7215378"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878217" y="182626"/>
            <a:ext cx="7215378" cy="1075944"/>
          </a:xfrm>
          <a:custGeom>
            <a:avLst/>
            <a:gdLst>
              <a:gd name="connsiteX0" fmla="*/ 0 w 7215378"/>
              <a:gd name="connsiteY0" fmla="*/ 0 h 1075944"/>
              <a:gd name="connsiteX1" fmla="*/ 0 w 7215378"/>
              <a:gd name="connsiteY1" fmla="*/ 1075944 h 1075944"/>
              <a:gd name="connsiteX2" fmla="*/ 7215378 w 7215378"/>
              <a:gd name="connsiteY2" fmla="*/ 1075944 h 1075944"/>
              <a:gd name="connsiteX3" fmla="*/ 7215378 w 7215378"/>
              <a:gd name="connsiteY3" fmla="*/ 0 h 1075944"/>
              <a:gd name="connsiteX4" fmla="*/ 0 w 7215378"/>
              <a:gd name="connsiteY4" fmla="*/ 0 h 10759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215378" h="1075944">
                <a:moveTo>
                  <a:pt x="0" y="0"/>
                </a:moveTo>
                <a:lnTo>
                  <a:pt x="0" y="1075944"/>
                </a:lnTo>
                <a:lnTo>
                  <a:pt x="7215378" y="1075944"/>
                </a:lnTo>
                <a:lnTo>
                  <a:pt x="721537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871867" y="176276"/>
            <a:ext cx="7227316" cy="1088644"/>
          </a:xfrm>
          <a:custGeom>
            <a:avLst/>
            <a:gdLst>
              <a:gd name="connsiteX0" fmla="*/ 6350 w 7227316"/>
              <a:gd name="connsiteY0" fmla="*/ 6350 h 1088644"/>
              <a:gd name="connsiteX1" fmla="*/ 6350 w 7227316"/>
              <a:gd name="connsiteY1" fmla="*/ 1082294 h 1088644"/>
              <a:gd name="connsiteX2" fmla="*/ 7220966 w 7227316"/>
              <a:gd name="connsiteY2" fmla="*/ 1082294 h 1088644"/>
              <a:gd name="connsiteX3" fmla="*/ 7220966 w 7227316"/>
              <a:gd name="connsiteY3" fmla="*/ 6350 h 1088644"/>
              <a:gd name="connsiteX4" fmla="*/ 6350 w 7227316"/>
              <a:gd name="connsiteY4" fmla="*/ 6350 h 10886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227316" h="1088644">
                <a:moveTo>
                  <a:pt x="6350" y="6350"/>
                </a:moveTo>
                <a:lnTo>
                  <a:pt x="6350" y="1082294"/>
                </a:lnTo>
                <a:lnTo>
                  <a:pt x="7220966" y="1082294"/>
                </a:lnTo>
                <a:lnTo>
                  <a:pt x="7220966" y="6350"/>
                </a:lnTo>
                <a:lnTo>
                  <a:pt x="6350" y="6350"/>
                </a:lnTo>
              </a:path>
            </a:pathLst>
          </a:custGeom>
          <a:solidFill>
            <a:srgbClr val="000000">
              <a:alpha val="0"/>
            </a:srgbClr>
          </a:solidFill>
          <a:ln w="12700">
            <a:solidFill>
              <a:srgbClr val="703D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6" name="Picture 3"/>
          <p:cNvPicPr>
            <a:picLocks noChangeAspect="1" noChangeArrowheads="1"/>
          </p:cNvPicPr>
          <p:nvPr/>
        </p:nvPicPr>
        <p:blipFill>
          <a:blip r:embed="rId4" cstate="print"/>
          <a:srcRect/>
          <a:stretch>
            <a:fillRect/>
          </a:stretch>
        </p:blipFill>
        <p:spPr bwMode="auto">
          <a:xfrm>
            <a:off x="76200" y="1689100"/>
            <a:ext cx="9042400" cy="1562100"/>
          </a:xfrm>
          <a:prstGeom prst="rect">
            <a:avLst/>
          </a:prstGeom>
          <a:noFill/>
        </p:spPr>
      </p:pic>
      <p:sp>
        <p:nvSpPr>
          <p:cNvPr id="2" name="TextBox 1"/>
          <p:cNvSpPr txBox="1"/>
          <p:nvPr/>
        </p:nvSpPr>
        <p:spPr>
          <a:xfrm>
            <a:off x="8305800" y="2616200"/>
            <a:ext cx="769441" cy="597599"/>
          </a:xfrm>
          <a:prstGeom prst="rect">
            <a:avLst/>
          </a:prstGeom>
          <a:noFill/>
        </p:spPr>
        <p:txBody>
          <a:bodyPr wrap="none" lIns="0" tIns="0" rIns="0" rtlCol="0">
            <a:spAutoFit/>
          </a:bodyPr>
          <a:lstStyle/>
          <a:p>
            <a:pPr defTabSz="-635">
              <a:lnSpc>
                <a:spcPts val="1900"/>
              </a:lnSpc>
              <a:tabLst>
                <a:tab pos="139700" algn="l"/>
              </a:tabLst>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不允许</a:t>
            </a:r>
          </a:p>
          <a:p>
            <a:pPr defTabSz="-635">
              <a:lnSpc>
                <a:spcPts val="2400"/>
              </a:lnSpc>
              <a:tabLst>
                <a:tab pos="1397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a:t>
            </a:r>
          </a:p>
        </p:txBody>
      </p:sp>
      <p:sp>
        <p:nvSpPr>
          <p:cNvPr id="7" name="TextBox 1"/>
          <p:cNvSpPr txBox="1"/>
          <p:nvPr/>
        </p:nvSpPr>
        <p:spPr>
          <a:xfrm>
            <a:off x="190500" y="2667000"/>
            <a:ext cx="2051844"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已发送并收到确认</a:t>
            </a:r>
          </a:p>
        </p:txBody>
      </p:sp>
      <p:sp>
        <p:nvSpPr>
          <p:cNvPr id="8" name="TextBox 1"/>
          <p:cNvSpPr txBox="1"/>
          <p:nvPr/>
        </p:nvSpPr>
        <p:spPr>
          <a:xfrm>
            <a:off x="965200" y="279400"/>
            <a:ext cx="6976269" cy="1828706"/>
          </a:xfrm>
          <a:prstGeom prst="rect">
            <a:avLst/>
          </a:prstGeom>
          <a:noFill/>
        </p:spPr>
        <p:txBody>
          <a:bodyPr wrap="none" lIns="0" tIns="0" rIns="0" rtlCol="0">
            <a:spAutoFit/>
          </a:bodyPr>
          <a:lstStyle/>
          <a:p>
            <a:pPr defTabSz="-635">
              <a:lnSpc>
                <a:spcPts val="3400"/>
              </a:lnSpc>
              <a:tabLst>
                <a:tab pos="482600" algn="l"/>
                <a:tab pos="2527300" algn="l"/>
              </a:tabLst>
            </a:pPr>
            <a:r>
              <a:rPr lang="en-US" altLang="zh-CN" dirty="0" smtClean="0">
                <a:ea typeface="黑体" panose="02010609060101010101" pitchFamily="2" charset="-122"/>
              </a:rPr>
              <a:t>	</a:t>
            </a:r>
            <a:r>
              <a:rPr lang="en-US" altLang="zh-CN" sz="32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32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2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的发送窗口内的序号都已用完，</a:t>
            </a:r>
          </a:p>
          <a:p>
            <a:pPr defTabSz="-635">
              <a:lnSpc>
                <a:spcPts val="3600"/>
              </a:lnSpc>
              <a:tabLst>
                <a:tab pos="482600" algn="l"/>
                <a:tab pos="2527300" algn="l"/>
              </a:tabLst>
            </a:pPr>
            <a:r>
              <a:rPr lang="en-US" altLang="zh-CN" sz="32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但还没有再收到确认，必须停止发送。</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2900"/>
              </a:lnSpc>
              <a:tabLst>
                <a:tab pos="482600" algn="l"/>
                <a:tab pos="2527300" algn="l"/>
              </a:tabLst>
            </a:pPr>
            <a:r>
              <a:rPr lang="en-US" altLang="zh-CN" dirty="0" smtClean="0">
                <a:ea typeface="黑体" panose="02010609060101010101" pitchFamily="2" charset="-122"/>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的发送窗口已满，有效窗口为零</a:t>
            </a:r>
          </a:p>
        </p:txBody>
      </p:sp>
      <p:sp>
        <p:nvSpPr>
          <p:cNvPr id="9" name="TextBox 1"/>
          <p:cNvSpPr txBox="1"/>
          <p:nvPr/>
        </p:nvSpPr>
        <p:spPr>
          <a:xfrm>
            <a:off x="4356100" y="2832100"/>
            <a:ext cx="2308324"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已发送但未收到确认</a:t>
            </a:r>
          </a:p>
        </p:txBody>
      </p:sp>
      <p:sp>
        <p:nvSpPr>
          <p:cNvPr id="10" name="TextBox 1"/>
          <p:cNvSpPr txBox="1"/>
          <p:nvPr/>
        </p:nvSpPr>
        <p:spPr>
          <a:xfrm>
            <a:off x="101600" y="2336800"/>
            <a:ext cx="8931932" cy="261418"/>
          </a:xfrm>
          <a:prstGeom prst="rect">
            <a:avLst/>
          </a:prstGeom>
          <a:noFill/>
        </p:spPr>
        <p:txBody>
          <a:bodyPr wrap="none" lIns="0" tIns="0" rIns="0" rtlCol="0">
            <a:spAutoFit/>
          </a:bodyPr>
          <a:lstStyle/>
          <a:p>
            <a:pPr defTabSz="-635">
              <a:lnSpc>
                <a:spcPts val="1800"/>
              </a:lnSpc>
            </a:pP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46</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47</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48</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49</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50</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51</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52</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53</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54</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55</a:t>
            </a:r>
            <a:r>
              <a:rPr lang="en-US" altLang="zh-CN" sz="14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400" dirty="0" smtClean="0">
                <a:solidFill>
                  <a:srgbClr val="000000"/>
                </a:solidFill>
                <a:latin typeface="Times New Roman" panose="02020603050405020304" pitchFamily="18" charset="0"/>
                <a:ea typeface="黑体" panose="02010609060101010101" pitchFamily="2" charset="-122"/>
                <a:cs typeface="Times New Roman" panose="02020603050405020304" pitchFamily="18" charset="0"/>
              </a:rPr>
              <a:t>56</a:t>
            </a:r>
          </a:p>
        </p:txBody>
      </p:sp>
      <p:sp>
        <p:nvSpPr>
          <p:cNvPr id="11" name="TextBox 1"/>
          <p:cNvSpPr txBox="1"/>
          <p:nvPr/>
        </p:nvSpPr>
        <p:spPr>
          <a:xfrm>
            <a:off x="2400300" y="3263900"/>
            <a:ext cx="226024" cy="328295"/>
          </a:xfrm>
          <a:prstGeom prst="rect">
            <a:avLst/>
          </a:prstGeom>
          <a:noFill/>
        </p:spPr>
        <p:txBody>
          <a:bodyPr wrap="none" lIns="0" tIns="0" rIns="0" rtlCol="0">
            <a:spAutoFit/>
          </a:bodyPr>
          <a:lstStyle/>
          <a:p>
            <a:pPr defTabSz="-635">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2" name="TextBox 1"/>
          <p:cNvSpPr txBox="1"/>
          <p:nvPr/>
        </p:nvSpPr>
        <p:spPr>
          <a:xfrm>
            <a:off x="8204200" y="3263900"/>
            <a:ext cx="226024" cy="610424"/>
          </a:xfrm>
          <a:prstGeom prst="rect">
            <a:avLst/>
          </a:prstGeom>
          <a:noFill/>
        </p:spPr>
        <p:txBody>
          <a:bodyPr wrap="none" lIns="0" tIns="0" rIns="0" rtlCol="0">
            <a:spAutoFit/>
          </a:bodyPr>
          <a:lstStyle/>
          <a:p>
            <a:pPr defTabSz="-635">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a:p>
            <a:pPr defTabSz="-635">
              <a:lnSpc>
                <a:spcPts val="22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p>
        </p:txBody>
      </p:sp>
      <p:sp>
        <p:nvSpPr>
          <p:cNvPr id="14" name="灯片编号占位符 13"/>
          <p:cNvSpPr>
            <a:spLocks noGrp="1"/>
          </p:cNvSpPr>
          <p:nvPr>
            <p:ph type="sldNum" sz="quarter" idx="12"/>
          </p:nvPr>
        </p:nvSpPr>
        <p:spPr/>
        <p:txBody>
          <a:bodyPr/>
          <a:lstStyle/>
          <a:p>
            <a:fld id="{B6F15528-21DE-4FAA-801E-634DDDAF4B2B}" type="slidenum">
              <a:rPr lang="en-US" smtClean="0"/>
              <a:t>67</a:t>
            </a:fld>
            <a:endParaRPr lang="en-US"/>
          </a:p>
        </p:txBody>
      </p:sp>
      <p:sp>
        <p:nvSpPr>
          <p:cNvPr id="15" name="页脚占位符 1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2832100" y="533400"/>
            <a:ext cx="3077766" cy="546303"/>
          </a:xfrm>
          <a:prstGeom prst="rect">
            <a:avLst/>
          </a:prstGeom>
          <a:noFill/>
        </p:spPr>
        <p:txBody>
          <a:bodyPr wrap="none" lIns="0" tIns="0" rIns="0" rtlCol="0">
            <a:spAutoFit/>
          </a:bodyPr>
          <a:lstStyle/>
          <a:p>
            <a:pPr defTabSz="-635">
              <a:lnSpc>
                <a:spcPts val="3900"/>
              </a:lnSpc>
            </a:pPr>
            <a:r>
              <a:rPr lang="en-US" altLang="zh-CN" sz="4000" dirty="0" smtClean="0">
                <a:solidFill>
                  <a:srgbClr val="FF6500"/>
                </a:solidFill>
                <a:latin typeface="Times New Roman" panose="02020603050405020304" pitchFamily="18" charset="0"/>
                <a:ea typeface="黑体" panose="02010609060101010101" pitchFamily="2" charset="-122"/>
                <a:cs typeface="Times New Roman" panose="02020603050405020304" pitchFamily="18" charset="0"/>
              </a:rPr>
              <a:t>需要强调三点</a:t>
            </a:r>
          </a:p>
        </p:txBody>
      </p:sp>
      <p:sp>
        <p:nvSpPr>
          <p:cNvPr id="3" name="TextBox 1"/>
          <p:cNvSpPr txBox="1"/>
          <p:nvPr/>
        </p:nvSpPr>
        <p:spPr>
          <a:xfrm>
            <a:off x="673100" y="1504950"/>
            <a:ext cx="8077200" cy="6763903"/>
          </a:xfrm>
          <a:prstGeom prst="rect">
            <a:avLst/>
          </a:prstGeom>
          <a:noFill/>
        </p:spPr>
        <p:txBody>
          <a:bodyPr wrap="square" lIns="0" tIns="0" rIns="0" rtlCol="0">
            <a:spAutoFit/>
          </a:bodyPr>
          <a:lstStyle/>
          <a:p>
            <a:pPr marL="342900" indent="342900">
              <a:spcBef>
                <a:spcPct val="20000"/>
              </a:spcBef>
              <a:buFont typeface="Arial" panose="020B0604020202020204" pitchFamily="34" charset="0"/>
              <a:buChar char="•"/>
            </a:pPr>
            <a:r>
              <a:rPr lang="en-US" altLang="zh-CN" sz="2800" dirty="0" smtClean="0">
                <a:latin typeface="Times New Roman" panose="02020603050405020304" pitchFamily="18" charset="0"/>
                <a:ea typeface="黑体" panose="02010609060101010101" pitchFamily="2" charset="-122"/>
              </a:rPr>
              <a:t>A  的发送窗口并不总是和  B  </a:t>
            </a:r>
            <a:r>
              <a:rPr lang="en-US" altLang="zh-CN" sz="2800" dirty="0" err="1" smtClean="0">
                <a:latin typeface="Times New Roman" panose="02020603050405020304" pitchFamily="18" charset="0"/>
                <a:ea typeface="黑体" panose="02010609060101010101" pitchFamily="2" charset="-122"/>
              </a:rPr>
              <a:t>的接收窗口</a:t>
            </a:r>
            <a:endParaRPr lang="en-US" altLang="zh-CN" sz="2800" dirty="0" smtClean="0">
              <a:latin typeface="Times New Roman" panose="02020603050405020304" pitchFamily="18" charset="0"/>
              <a:ea typeface="黑体" panose="02010609060101010101" pitchFamily="2" charset="-122"/>
            </a:endParaRPr>
          </a:p>
          <a:p>
            <a:pPr marL="342900" indent="342900">
              <a:spcBef>
                <a:spcPct val="20000"/>
              </a:spcBef>
            </a:pPr>
            <a:r>
              <a:rPr lang="en-US" altLang="zh-CN" sz="2800" dirty="0" err="1" smtClean="0">
                <a:latin typeface="Times New Roman" panose="02020603050405020304" pitchFamily="18" charset="0"/>
                <a:ea typeface="黑体" panose="02010609060101010101" pitchFamily="2" charset="-122"/>
              </a:rPr>
              <a:t>一样大（因为有一定的时间滞后</a:t>
            </a:r>
            <a:r>
              <a:rPr lang="en-US" altLang="zh-CN" sz="2800" dirty="0" smtClean="0">
                <a:latin typeface="Times New Roman" panose="02020603050405020304" pitchFamily="18" charset="0"/>
                <a:ea typeface="黑体" panose="02010609060101010101" pitchFamily="2" charset="-122"/>
              </a:rPr>
              <a:t>）。</a:t>
            </a:r>
          </a:p>
          <a:p>
            <a:pPr marL="342900" indent="342900">
              <a:spcBef>
                <a:spcPct val="20000"/>
              </a:spcBef>
              <a:buFont typeface="Arial" panose="020B0604020202020204" pitchFamily="34" charset="0"/>
              <a:buChar char="•"/>
            </a:pPr>
            <a:r>
              <a:rPr lang="en-US" altLang="zh-CN" sz="2800" dirty="0" smtClean="0">
                <a:latin typeface="Times New Roman" panose="02020603050405020304" pitchFamily="18" charset="0"/>
                <a:ea typeface="黑体" panose="02010609060101010101" pitchFamily="2" charset="-122"/>
              </a:rPr>
              <a:t>TCP  </a:t>
            </a:r>
            <a:r>
              <a:rPr lang="en-US" altLang="zh-CN" sz="2800" dirty="0" err="1" smtClean="0">
                <a:latin typeface="Times New Roman" panose="02020603050405020304" pitchFamily="18" charset="0"/>
                <a:ea typeface="黑体" panose="02010609060101010101" pitchFamily="2" charset="-122"/>
              </a:rPr>
              <a:t>标准没有规定对不按序到达的数据</a:t>
            </a:r>
            <a:endParaRPr lang="en-US" altLang="zh-CN" sz="2800" dirty="0" smtClean="0">
              <a:latin typeface="Times New Roman" panose="02020603050405020304" pitchFamily="18" charset="0"/>
              <a:ea typeface="黑体" panose="02010609060101010101" pitchFamily="2" charset="-122"/>
            </a:endParaRPr>
          </a:p>
          <a:p>
            <a:pPr marL="342900" indent="342900">
              <a:spcBef>
                <a:spcPct val="20000"/>
              </a:spcBef>
            </a:pPr>
            <a:r>
              <a:rPr lang="en-US" altLang="zh-CN" sz="2800" dirty="0" err="1" smtClean="0">
                <a:latin typeface="Times New Roman" panose="02020603050405020304" pitchFamily="18" charset="0"/>
                <a:ea typeface="黑体" panose="02010609060101010101" pitchFamily="2" charset="-122"/>
              </a:rPr>
              <a:t>应如何处理</a:t>
            </a:r>
            <a:r>
              <a:rPr lang="en-US" altLang="zh-CN" sz="2800" dirty="0" smtClean="0">
                <a:latin typeface="Times New Roman" panose="02020603050405020304" pitchFamily="18" charset="0"/>
                <a:ea typeface="黑体" panose="02010609060101010101" pitchFamily="2" charset="-122"/>
              </a:rPr>
              <a:t>。</a:t>
            </a:r>
            <a:r>
              <a:rPr lang="en-US" altLang="zh-CN" sz="2800" dirty="0" err="1" smtClean="0">
                <a:latin typeface="Times New Roman" panose="02020603050405020304" pitchFamily="18" charset="0"/>
                <a:ea typeface="黑体" panose="02010609060101010101" pitchFamily="2" charset="-122"/>
              </a:rPr>
              <a:t>通常是先临时存放在接收窗</a:t>
            </a:r>
            <a:endParaRPr lang="en-US" altLang="zh-CN" sz="2800" dirty="0" smtClean="0">
              <a:latin typeface="Times New Roman" panose="02020603050405020304" pitchFamily="18" charset="0"/>
              <a:ea typeface="黑体" panose="02010609060101010101" pitchFamily="2" charset="-122"/>
            </a:endParaRPr>
          </a:p>
          <a:p>
            <a:pPr marL="342900" indent="342900">
              <a:spcBef>
                <a:spcPct val="20000"/>
              </a:spcBef>
            </a:pPr>
            <a:r>
              <a:rPr lang="en-US" altLang="zh-CN" sz="2800" dirty="0" err="1" smtClean="0">
                <a:latin typeface="Times New Roman" panose="02020603050405020304" pitchFamily="18" charset="0"/>
                <a:ea typeface="黑体" panose="02010609060101010101" pitchFamily="2" charset="-122"/>
              </a:rPr>
              <a:t>口中，等到字节流中所缺少的字节收到后</a:t>
            </a:r>
            <a:r>
              <a:rPr lang="en-US" altLang="zh-CN" sz="2800" dirty="0" smtClean="0">
                <a:latin typeface="Times New Roman" panose="02020603050405020304" pitchFamily="18" charset="0"/>
                <a:ea typeface="黑体" panose="02010609060101010101" pitchFamily="2" charset="-122"/>
              </a:rPr>
              <a:t>，</a:t>
            </a:r>
          </a:p>
          <a:p>
            <a:pPr marL="342900" indent="342900" defTabSz="-635">
              <a:spcBef>
                <a:spcPct val="20000"/>
              </a:spcBef>
            </a:pPr>
            <a:r>
              <a:rPr lang="en-US" altLang="zh-CN" sz="2800" dirty="0" err="1" smtClean="0">
                <a:latin typeface="Times New Roman" panose="02020603050405020304" pitchFamily="18" charset="0"/>
                <a:ea typeface="黑体" panose="02010609060101010101" pitchFamily="2" charset="-122"/>
              </a:rPr>
              <a:t>再按序交付上层的应用进程</a:t>
            </a:r>
            <a:r>
              <a:rPr lang="en-US" altLang="zh-CN" sz="2800" dirty="0" smtClean="0">
                <a:latin typeface="Times New Roman" panose="02020603050405020304" pitchFamily="18" charset="0"/>
                <a:ea typeface="黑体" panose="02010609060101010101" pitchFamily="2" charset="-122"/>
              </a:rPr>
              <a:t>。</a:t>
            </a:r>
          </a:p>
          <a:p>
            <a:pPr marL="342900" indent="342900">
              <a:spcBef>
                <a:spcPct val="20000"/>
              </a:spcBef>
              <a:buFont typeface="Arial" panose="020B0604020202020204" pitchFamily="34" charset="0"/>
              <a:buChar char="•"/>
            </a:pPr>
            <a:r>
              <a:rPr lang="en-US" altLang="zh-CN" sz="2800" dirty="0" smtClean="0">
                <a:latin typeface="Times New Roman" panose="02020603050405020304" pitchFamily="18" charset="0"/>
                <a:ea typeface="黑体" panose="02010609060101010101" pitchFamily="2" charset="-122"/>
              </a:rPr>
              <a:t>TCP  </a:t>
            </a:r>
            <a:r>
              <a:rPr lang="en-US" altLang="zh-CN" sz="2800" dirty="0" err="1" smtClean="0">
                <a:latin typeface="Times New Roman" panose="02020603050405020304" pitchFamily="18" charset="0"/>
                <a:ea typeface="黑体" panose="02010609060101010101" pitchFamily="2" charset="-122"/>
              </a:rPr>
              <a:t>要求接收方必须有累积确认的功能</a:t>
            </a:r>
            <a:r>
              <a:rPr lang="en-US" altLang="zh-CN" sz="2800" dirty="0" smtClean="0">
                <a:latin typeface="Times New Roman" panose="02020603050405020304" pitchFamily="18" charset="0"/>
                <a:ea typeface="黑体" panose="02010609060101010101" pitchFamily="2" charset="-122"/>
              </a:rPr>
              <a:t>，</a:t>
            </a:r>
          </a:p>
          <a:p>
            <a:pPr marL="342900" indent="342900">
              <a:spcBef>
                <a:spcPct val="20000"/>
              </a:spcBef>
            </a:pPr>
            <a:r>
              <a:rPr lang="en-US" altLang="zh-CN" sz="2800" dirty="0" err="1" smtClean="0">
                <a:latin typeface="Times New Roman" panose="02020603050405020304" pitchFamily="18" charset="0"/>
                <a:ea typeface="黑体" panose="02010609060101010101" pitchFamily="2" charset="-122"/>
              </a:rPr>
              <a:t>这样可以减小传输开销</a:t>
            </a:r>
            <a:r>
              <a:rPr lang="en-US" altLang="zh-CN" sz="2800" dirty="0" smtClean="0">
                <a:latin typeface="Times New Roman" panose="02020603050405020304" pitchFamily="18" charset="0"/>
                <a:ea typeface="黑体" panose="02010609060101010101" pitchFamily="2" charset="-122"/>
              </a:rPr>
              <a:t>。</a:t>
            </a:r>
          </a:p>
          <a:p>
            <a:pPr>
              <a:lnSpc>
                <a:spcPts val="38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defTabSz="-635">
              <a:lnSpc>
                <a:spcPts val="38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44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a:lnSpc>
                <a:spcPts val="44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pPr defTabSz="-635">
              <a:lnSpc>
                <a:spcPts val="44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灯片编号占位符 9"/>
          <p:cNvSpPr>
            <a:spLocks noGrp="1"/>
          </p:cNvSpPr>
          <p:nvPr>
            <p:ph type="sldNum" sz="quarter" idx="12"/>
          </p:nvPr>
        </p:nvSpPr>
        <p:spPr/>
        <p:txBody>
          <a:bodyPr/>
          <a:lstStyle/>
          <a:p>
            <a:fld id="{B6F15528-21DE-4FAA-801E-634DDDAF4B2B}" type="slidenum">
              <a:rPr lang="en-US" smtClean="0"/>
              <a:t>68</a:t>
            </a:fld>
            <a:endParaRPr lang="en-US"/>
          </a:p>
        </p:txBody>
      </p:sp>
      <p:sp>
        <p:nvSpPr>
          <p:cNvPr id="11" name="页脚占位符 10"/>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414661" y="2217674"/>
            <a:ext cx="25400" cy="4145026"/>
          </a:xfrm>
          <a:custGeom>
            <a:avLst/>
            <a:gdLst>
              <a:gd name="connsiteX0" fmla="*/ 6350 w 25400"/>
              <a:gd name="connsiteY0" fmla="*/ 6350 h 4145026"/>
              <a:gd name="connsiteX1" fmla="*/ 6350 w 25400"/>
              <a:gd name="connsiteY1" fmla="*/ 4138676 h 4145026"/>
            </a:gdLst>
            <a:ahLst/>
            <a:cxnLst>
              <a:cxn ang="0">
                <a:pos x="connsiteX0" y="connsiteY0"/>
              </a:cxn>
              <a:cxn ang="1">
                <a:pos x="connsiteX1" y="connsiteY1"/>
              </a:cxn>
            </a:cxnLst>
            <a:rect l="l" t="t" r="r" b="b"/>
            <a:pathLst>
              <a:path w="25400" h="4145026">
                <a:moveTo>
                  <a:pt x="6350" y="6350"/>
                </a:moveTo>
                <a:lnTo>
                  <a:pt x="6350" y="4138676"/>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2532519" y="2868676"/>
            <a:ext cx="1163574" cy="547115"/>
          </a:xfrm>
          <a:custGeom>
            <a:avLst/>
            <a:gdLst>
              <a:gd name="connsiteX0" fmla="*/ 581406 w 1163574"/>
              <a:gd name="connsiteY0" fmla="*/ 147065 h 547115"/>
              <a:gd name="connsiteX1" fmla="*/ 449579 w 1163574"/>
              <a:gd name="connsiteY1" fmla="*/ 57911 h 547115"/>
              <a:gd name="connsiteX2" fmla="*/ 393191 w 1163574"/>
              <a:gd name="connsiteY2" fmla="*/ 160019 h 547115"/>
              <a:gd name="connsiteX3" fmla="*/ 19811 w 1163574"/>
              <a:gd name="connsiteY3" fmla="*/ 57911 h 547115"/>
              <a:gd name="connsiteX4" fmla="*/ 249173 w 1163574"/>
              <a:gd name="connsiteY4" fmla="*/ 192785 h 547115"/>
              <a:gd name="connsiteX5" fmla="*/ 0 w 1163574"/>
              <a:gd name="connsiteY5" fmla="*/ 217932 h 547115"/>
              <a:gd name="connsiteX6" fmla="*/ 200405 w 1163574"/>
              <a:gd name="connsiteY6" fmla="*/ 297941 h 547115"/>
              <a:gd name="connsiteX7" fmla="*/ 6858 w 1163574"/>
              <a:gd name="connsiteY7" fmla="*/ 369569 h 547115"/>
              <a:gd name="connsiteX8" fmla="*/ 304800 w 1163574"/>
              <a:gd name="connsiteY8" fmla="*/ 352806 h 547115"/>
              <a:gd name="connsiteX9" fmla="*/ 256032 w 1163574"/>
              <a:gd name="connsiteY9" fmla="*/ 446531 h 547115"/>
              <a:gd name="connsiteX10" fmla="*/ 415290 w 1163574"/>
              <a:gd name="connsiteY10" fmla="*/ 396239 h 547115"/>
              <a:gd name="connsiteX11" fmla="*/ 456438 w 1163574"/>
              <a:gd name="connsiteY11" fmla="*/ 547115 h 547115"/>
              <a:gd name="connsiteX12" fmla="*/ 566928 w 1163574"/>
              <a:gd name="connsiteY12" fmla="*/ 378714 h 547115"/>
              <a:gd name="connsiteX13" fmla="*/ 713232 w 1163574"/>
              <a:gd name="connsiteY13" fmla="*/ 499871 h 547115"/>
              <a:gd name="connsiteX14" fmla="*/ 755141 w 1163574"/>
              <a:gd name="connsiteY14" fmla="*/ 366521 h 547115"/>
              <a:gd name="connsiteX15" fmla="*/ 976884 w 1163574"/>
              <a:gd name="connsiteY15" fmla="*/ 458723 h 547115"/>
              <a:gd name="connsiteX16" fmla="*/ 906779 w 1163574"/>
              <a:gd name="connsiteY16" fmla="*/ 327659 h 547115"/>
              <a:gd name="connsiteX17" fmla="*/ 1163574 w 1163574"/>
              <a:gd name="connsiteY17" fmla="*/ 336803 h 547115"/>
              <a:gd name="connsiteX18" fmla="*/ 947928 w 1163574"/>
              <a:gd name="connsiteY18" fmla="*/ 265175 h 547115"/>
              <a:gd name="connsiteX19" fmla="*/ 1136141 w 1163574"/>
              <a:gd name="connsiteY19" fmla="*/ 205739 h 547115"/>
              <a:gd name="connsiteX20" fmla="*/ 899160 w 1163574"/>
              <a:gd name="connsiteY20" fmla="*/ 185165 h 547115"/>
              <a:gd name="connsiteX21" fmla="*/ 989838 w 1163574"/>
              <a:gd name="connsiteY21" fmla="*/ 112775 h 547115"/>
              <a:gd name="connsiteX22" fmla="*/ 762000 w 1163574"/>
              <a:gd name="connsiteY22" fmla="*/ 134873 h 547115"/>
              <a:gd name="connsiteX23" fmla="*/ 781812 w 1163574"/>
              <a:gd name="connsiteY23" fmla="*/ 0 h 547115"/>
              <a:gd name="connsiteX24" fmla="*/ 581406 w 1163574"/>
              <a:gd name="connsiteY24" fmla="*/ 147065 h 54711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Lst>
            <a:rect l="l" t="t" r="r" b="b"/>
            <a:pathLst>
              <a:path w="1163574" h="547115">
                <a:moveTo>
                  <a:pt x="581406" y="147065"/>
                </a:moveTo>
                <a:lnTo>
                  <a:pt x="449579" y="57911"/>
                </a:lnTo>
                <a:lnTo>
                  <a:pt x="393191" y="160019"/>
                </a:lnTo>
                <a:lnTo>
                  <a:pt x="19811" y="57911"/>
                </a:lnTo>
                <a:lnTo>
                  <a:pt x="249173" y="192785"/>
                </a:lnTo>
                <a:lnTo>
                  <a:pt x="0" y="217932"/>
                </a:lnTo>
                <a:lnTo>
                  <a:pt x="200405" y="297941"/>
                </a:lnTo>
                <a:lnTo>
                  <a:pt x="6858" y="369569"/>
                </a:lnTo>
                <a:lnTo>
                  <a:pt x="304800" y="352806"/>
                </a:lnTo>
                <a:lnTo>
                  <a:pt x="256032" y="446531"/>
                </a:lnTo>
                <a:lnTo>
                  <a:pt x="415290" y="396239"/>
                </a:lnTo>
                <a:lnTo>
                  <a:pt x="456438" y="547115"/>
                </a:lnTo>
                <a:lnTo>
                  <a:pt x="566928" y="378714"/>
                </a:lnTo>
                <a:lnTo>
                  <a:pt x="713232" y="499871"/>
                </a:lnTo>
                <a:lnTo>
                  <a:pt x="755141" y="366521"/>
                </a:lnTo>
                <a:lnTo>
                  <a:pt x="976884" y="458723"/>
                </a:lnTo>
                <a:lnTo>
                  <a:pt x="906779" y="327659"/>
                </a:lnTo>
                <a:lnTo>
                  <a:pt x="1163574" y="336803"/>
                </a:lnTo>
                <a:lnTo>
                  <a:pt x="947928" y="265175"/>
                </a:lnTo>
                <a:lnTo>
                  <a:pt x="1136141" y="205739"/>
                </a:lnTo>
                <a:lnTo>
                  <a:pt x="899160" y="185165"/>
                </a:lnTo>
                <a:lnTo>
                  <a:pt x="989838" y="112775"/>
                </a:lnTo>
                <a:lnTo>
                  <a:pt x="762000" y="134873"/>
                </a:lnTo>
                <a:lnTo>
                  <a:pt x="781812" y="0"/>
                </a:lnTo>
                <a:lnTo>
                  <a:pt x="581406" y="147065"/>
                </a:lnTo>
              </a:path>
            </a:pathLst>
          </a:custGeom>
          <a:solidFill>
            <a:srgbClr val="C9DE06">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2526169" y="2862326"/>
            <a:ext cx="1176274" cy="559815"/>
          </a:xfrm>
          <a:custGeom>
            <a:avLst/>
            <a:gdLst>
              <a:gd name="connsiteX0" fmla="*/ 587756 w 1176274"/>
              <a:gd name="connsiteY0" fmla="*/ 153415 h 559815"/>
              <a:gd name="connsiteX1" fmla="*/ 455929 w 1176274"/>
              <a:gd name="connsiteY1" fmla="*/ 64261 h 559815"/>
              <a:gd name="connsiteX2" fmla="*/ 399541 w 1176274"/>
              <a:gd name="connsiteY2" fmla="*/ 166369 h 559815"/>
              <a:gd name="connsiteX3" fmla="*/ 26161 w 1176274"/>
              <a:gd name="connsiteY3" fmla="*/ 64261 h 559815"/>
              <a:gd name="connsiteX4" fmla="*/ 255523 w 1176274"/>
              <a:gd name="connsiteY4" fmla="*/ 199135 h 559815"/>
              <a:gd name="connsiteX5" fmla="*/ 6350 w 1176274"/>
              <a:gd name="connsiteY5" fmla="*/ 224282 h 559815"/>
              <a:gd name="connsiteX6" fmla="*/ 206755 w 1176274"/>
              <a:gd name="connsiteY6" fmla="*/ 304291 h 559815"/>
              <a:gd name="connsiteX7" fmla="*/ 13208 w 1176274"/>
              <a:gd name="connsiteY7" fmla="*/ 375919 h 559815"/>
              <a:gd name="connsiteX8" fmla="*/ 311150 w 1176274"/>
              <a:gd name="connsiteY8" fmla="*/ 359156 h 559815"/>
              <a:gd name="connsiteX9" fmla="*/ 262382 w 1176274"/>
              <a:gd name="connsiteY9" fmla="*/ 452881 h 559815"/>
              <a:gd name="connsiteX10" fmla="*/ 421640 w 1176274"/>
              <a:gd name="connsiteY10" fmla="*/ 402589 h 559815"/>
              <a:gd name="connsiteX11" fmla="*/ 462788 w 1176274"/>
              <a:gd name="connsiteY11" fmla="*/ 553465 h 559815"/>
              <a:gd name="connsiteX12" fmla="*/ 573278 w 1176274"/>
              <a:gd name="connsiteY12" fmla="*/ 385064 h 559815"/>
              <a:gd name="connsiteX13" fmla="*/ 719582 w 1176274"/>
              <a:gd name="connsiteY13" fmla="*/ 506221 h 559815"/>
              <a:gd name="connsiteX14" fmla="*/ 761491 w 1176274"/>
              <a:gd name="connsiteY14" fmla="*/ 372871 h 559815"/>
              <a:gd name="connsiteX15" fmla="*/ 983234 w 1176274"/>
              <a:gd name="connsiteY15" fmla="*/ 465073 h 559815"/>
              <a:gd name="connsiteX16" fmla="*/ 913129 w 1176274"/>
              <a:gd name="connsiteY16" fmla="*/ 334009 h 559815"/>
              <a:gd name="connsiteX17" fmla="*/ 1169924 w 1176274"/>
              <a:gd name="connsiteY17" fmla="*/ 343153 h 559815"/>
              <a:gd name="connsiteX18" fmla="*/ 954278 w 1176274"/>
              <a:gd name="connsiteY18" fmla="*/ 271525 h 559815"/>
              <a:gd name="connsiteX19" fmla="*/ 1142491 w 1176274"/>
              <a:gd name="connsiteY19" fmla="*/ 212089 h 559815"/>
              <a:gd name="connsiteX20" fmla="*/ 905510 w 1176274"/>
              <a:gd name="connsiteY20" fmla="*/ 191515 h 559815"/>
              <a:gd name="connsiteX21" fmla="*/ 996188 w 1176274"/>
              <a:gd name="connsiteY21" fmla="*/ 119125 h 559815"/>
              <a:gd name="connsiteX22" fmla="*/ 768350 w 1176274"/>
              <a:gd name="connsiteY22" fmla="*/ 141223 h 559815"/>
              <a:gd name="connsiteX23" fmla="*/ 788162 w 1176274"/>
              <a:gd name="connsiteY23" fmla="*/ 6350 h 559815"/>
              <a:gd name="connsiteX24" fmla="*/ 587756 w 1176274"/>
              <a:gd name="connsiteY24" fmla="*/ 153415 h 55981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Lst>
            <a:rect l="l" t="t" r="r" b="b"/>
            <a:pathLst>
              <a:path w="1176274" h="559815">
                <a:moveTo>
                  <a:pt x="587756" y="153415"/>
                </a:moveTo>
                <a:lnTo>
                  <a:pt x="455929" y="64261"/>
                </a:lnTo>
                <a:lnTo>
                  <a:pt x="399541" y="166369"/>
                </a:lnTo>
                <a:lnTo>
                  <a:pt x="26161" y="64261"/>
                </a:lnTo>
                <a:lnTo>
                  <a:pt x="255523" y="199135"/>
                </a:lnTo>
                <a:lnTo>
                  <a:pt x="6350" y="224282"/>
                </a:lnTo>
                <a:lnTo>
                  <a:pt x="206755" y="304291"/>
                </a:lnTo>
                <a:lnTo>
                  <a:pt x="13208" y="375919"/>
                </a:lnTo>
                <a:lnTo>
                  <a:pt x="311150" y="359156"/>
                </a:lnTo>
                <a:lnTo>
                  <a:pt x="262382" y="452881"/>
                </a:lnTo>
                <a:lnTo>
                  <a:pt x="421640" y="402589"/>
                </a:lnTo>
                <a:lnTo>
                  <a:pt x="462788" y="553465"/>
                </a:lnTo>
                <a:lnTo>
                  <a:pt x="573278" y="385064"/>
                </a:lnTo>
                <a:lnTo>
                  <a:pt x="719582" y="506221"/>
                </a:lnTo>
                <a:lnTo>
                  <a:pt x="761491" y="372871"/>
                </a:lnTo>
                <a:lnTo>
                  <a:pt x="983234" y="465073"/>
                </a:lnTo>
                <a:lnTo>
                  <a:pt x="913129" y="334009"/>
                </a:lnTo>
                <a:lnTo>
                  <a:pt x="1169924" y="343153"/>
                </a:lnTo>
                <a:lnTo>
                  <a:pt x="954278" y="271525"/>
                </a:lnTo>
                <a:lnTo>
                  <a:pt x="1142491" y="212089"/>
                </a:lnTo>
                <a:lnTo>
                  <a:pt x="905510" y="191515"/>
                </a:lnTo>
                <a:lnTo>
                  <a:pt x="996188" y="119125"/>
                </a:lnTo>
                <a:lnTo>
                  <a:pt x="768350" y="141223"/>
                </a:lnTo>
                <a:lnTo>
                  <a:pt x="788162" y="6350"/>
                </a:lnTo>
                <a:lnTo>
                  <a:pt x="587756" y="15341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80733" y="2217674"/>
            <a:ext cx="25400" cy="4145026"/>
          </a:xfrm>
          <a:custGeom>
            <a:avLst/>
            <a:gdLst>
              <a:gd name="connsiteX0" fmla="*/ 6350 w 25400"/>
              <a:gd name="connsiteY0" fmla="*/ 6350 h 4145026"/>
              <a:gd name="connsiteX1" fmla="*/ 6350 w 25400"/>
              <a:gd name="connsiteY1" fmla="*/ 4138676 h 4145026"/>
            </a:gdLst>
            <a:ahLst/>
            <a:cxnLst>
              <a:cxn ang="0">
                <a:pos x="connsiteX0" y="connsiteY0"/>
              </a:cxn>
              <a:cxn ang="1">
                <a:pos x="connsiteX1" y="connsiteY1"/>
              </a:cxn>
            </a:cxnLst>
            <a:rect l="l" t="t" r="r" b="b"/>
            <a:pathLst>
              <a:path w="25400" h="4145026">
                <a:moveTo>
                  <a:pt x="6350" y="6350"/>
                </a:moveTo>
                <a:lnTo>
                  <a:pt x="6350" y="4138676"/>
                </a:lnTo>
              </a:path>
            </a:pathLst>
          </a:custGeom>
          <a:ln w="127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7" name="Picture 3"/>
          <p:cNvPicPr>
            <a:picLocks noChangeAspect="1" noChangeArrowheads="1"/>
          </p:cNvPicPr>
          <p:nvPr/>
        </p:nvPicPr>
        <p:blipFill>
          <a:blip r:embed="rId4" cstate="print"/>
          <a:srcRect/>
          <a:stretch>
            <a:fillRect/>
          </a:stretch>
        </p:blipFill>
        <p:spPr bwMode="auto">
          <a:xfrm>
            <a:off x="203200" y="2317750"/>
            <a:ext cx="3225800" cy="139700"/>
          </a:xfrm>
          <a:prstGeom prst="rect">
            <a:avLst/>
          </a:prstGeom>
          <a:noFill/>
        </p:spPr>
      </p:pic>
      <p:pic>
        <p:nvPicPr>
          <p:cNvPr id="8" name="Picture 3"/>
          <p:cNvPicPr>
            <a:picLocks noChangeAspect="1" noChangeArrowheads="1"/>
          </p:cNvPicPr>
          <p:nvPr/>
        </p:nvPicPr>
        <p:blipFill>
          <a:blip r:embed="rId5" cstate="print"/>
          <a:srcRect/>
          <a:stretch>
            <a:fillRect/>
          </a:stretch>
        </p:blipFill>
        <p:spPr bwMode="auto">
          <a:xfrm>
            <a:off x="203200" y="2736850"/>
            <a:ext cx="3225800" cy="139700"/>
          </a:xfrm>
          <a:prstGeom prst="rect">
            <a:avLst/>
          </a:prstGeom>
          <a:noFill/>
        </p:spPr>
      </p:pic>
      <p:pic>
        <p:nvPicPr>
          <p:cNvPr id="9" name="Picture 3"/>
          <p:cNvPicPr>
            <a:picLocks noChangeAspect="1" noChangeArrowheads="1"/>
          </p:cNvPicPr>
          <p:nvPr/>
        </p:nvPicPr>
        <p:blipFill>
          <a:blip r:embed="rId6" cstate="print"/>
          <a:srcRect/>
          <a:stretch>
            <a:fillRect/>
          </a:stretch>
        </p:blipFill>
        <p:spPr bwMode="auto">
          <a:xfrm>
            <a:off x="203200" y="3168650"/>
            <a:ext cx="2171700" cy="139700"/>
          </a:xfrm>
          <a:prstGeom prst="rect">
            <a:avLst/>
          </a:prstGeom>
          <a:noFill/>
        </p:spPr>
      </p:pic>
      <p:pic>
        <p:nvPicPr>
          <p:cNvPr id="10" name="Picture 3"/>
          <p:cNvPicPr>
            <a:picLocks noChangeAspect="1" noChangeArrowheads="1"/>
          </p:cNvPicPr>
          <p:nvPr/>
        </p:nvPicPr>
        <p:blipFill>
          <a:blip r:embed="rId7" cstate="print"/>
          <a:srcRect/>
          <a:stretch>
            <a:fillRect/>
          </a:stretch>
        </p:blipFill>
        <p:spPr bwMode="auto">
          <a:xfrm>
            <a:off x="177800" y="3600450"/>
            <a:ext cx="3276600" cy="139700"/>
          </a:xfrm>
          <a:prstGeom prst="rect">
            <a:avLst/>
          </a:prstGeom>
          <a:noFill/>
        </p:spPr>
      </p:pic>
      <p:pic>
        <p:nvPicPr>
          <p:cNvPr id="11" name="Picture 3"/>
          <p:cNvPicPr>
            <a:picLocks noChangeAspect="1" noChangeArrowheads="1"/>
          </p:cNvPicPr>
          <p:nvPr/>
        </p:nvPicPr>
        <p:blipFill>
          <a:blip r:embed="rId8" cstate="print"/>
          <a:srcRect/>
          <a:stretch>
            <a:fillRect/>
          </a:stretch>
        </p:blipFill>
        <p:spPr bwMode="auto">
          <a:xfrm>
            <a:off x="203200" y="4006850"/>
            <a:ext cx="3225800" cy="139700"/>
          </a:xfrm>
          <a:prstGeom prst="rect">
            <a:avLst/>
          </a:prstGeom>
          <a:noFill/>
        </p:spPr>
      </p:pic>
      <p:pic>
        <p:nvPicPr>
          <p:cNvPr id="12" name="Picture 3"/>
          <p:cNvPicPr>
            <a:picLocks noChangeAspect="1" noChangeArrowheads="1"/>
          </p:cNvPicPr>
          <p:nvPr/>
        </p:nvPicPr>
        <p:blipFill>
          <a:blip r:embed="rId9" cstate="print"/>
          <a:srcRect/>
          <a:stretch>
            <a:fillRect/>
          </a:stretch>
        </p:blipFill>
        <p:spPr bwMode="auto">
          <a:xfrm>
            <a:off x="203200" y="4438650"/>
            <a:ext cx="3213100" cy="139700"/>
          </a:xfrm>
          <a:prstGeom prst="rect">
            <a:avLst/>
          </a:prstGeom>
          <a:noFill/>
        </p:spPr>
      </p:pic>
      <p:pic>
        <p:nvPicPr>
          <p:cNvPr id="13" name="Picture 3"/>
          <p:cNvPicPr>
            <a:picLocks noChangeAspect="1" noChangeArrowheads="1"/>
          </p:cNvPicPr>
          <p:nvPr/>
        </p:nvPicPr>
        <p:blipFill>
          <a:blip r:embed="rId10" cstate="print"/>
          <a:srcRect/>
          <a:stretch>
            <a:fillRect/>
          </a:stretch>
        </p:blipFill>
        <p:spPr bwMode="auto">
          <a:xfrm>
            <a:off x="203200" y="4857750"/>
            <a:ext cx="3213100" cy="139700"/>
          </a:xfrm>
          <a:prstGeom prst="rect">
            <a:avLst/>
          </a:prstGeom>
          <a:noFill/>
        </p:spPr>
      </p:pic>
      <p:pic>
        <p:nvPicPr>
          <p:cNvPr id="14" name="Picture 3"/>
          <p:cNvPicPr>
            <a:picLocks noChangeAspect="1" noChangeArrowheads="1"/>
          </p:cNvPicPr>
          <p:nvPr/>
        </p:nvPicPr>
        <p:blipFill>
          <a:blip r:embed="rId11" cstate="print"/>
          <a:srcRect/>
          <a:stretch>
            <a:fillRect/>
          </a:stretch>
        </p:blipFill>
        <p:spPr bwMode="auto">
          <a:xfrm>
            <a:off x="177800" y="5289550"/>
            <a:ext cx="3276600" cy="139700"/>
          </a:xfrm>
          <a:prstGeom prst="rect">
            <a:avLst/>
          </a:prstGeom>
          <a:noFill/>
        </p:spPr>
      </p:pic>
      <p:pic>
        <p:nvPicPr>
          <p:cNvPr id="15" name="Picture 3"/>
          <p:cNvPicPr>
            <a:picLocks noChangeAspect="1" noChangeArrowheads="1"/>
          </p:cNvPicPr>
          <p:nvPr/>
        </p:nvPicPr>
        <p:blipFill>
          <a:blip r:embed="rId12" cstate="print"/>
          <a:srcRect/>
          <a:stretch>
            <a:fillRect/>
          </a:stretch>
        </p:blipFill>
        <p:spPr bwMode="auto">
          <a:xfrm>
            <a:off x="203200" y="5721350"/>
            <a:ext cx="3213100" cy="139700"/>
          </a:xfrm>
          <a:prstGeom prst="rect">
            <a:avLst/>
          </a:prstGeom>
          <a:noFill/>
        </p:spPr>
      </p:pic>
      <p:pic>
        <p:nvPicPr>
          <p:cNvPr id="16" name="Picture 3"/>
          <p:cNvPicPr>
            <a:picLocks noChangeAspect="1" noChangeArrowheads="1"/>
          </p:cNvPicPr>
          <p:nvPr/>
        </p:nvPicPr>
        <p:blipFill>
          <a:blip r:embed="rId13" cstate="print"/>
          <a:srcRect/>
          <a:stretch>
            <a:fillRect/>
          </a:stretch>
        </p:blipFill>
        <p:spPr bwMode="auto">
          <a:xfrm>
            <a:off x="190500" y="6153150"/>
            <a:ext cx="3251200" cy="139700"/>
          </a:xfrm>
          <a:prstGeom prst="rect">
            <a:avLst/>
          </a:prstGeom>
          <a:noFill/>
        </p:spPr>
      </p:pic>
      <p:sp>
        <p:nvSpPr>
          <p:cNvPr id="2" name="TextBox 1"/>
          <p:cNvSpPr txBox="1"/>
          <p:nvPr/>
        </p:nvSpPr>
        <p:spPr>
          <a:xfrm>
            <a:off x="1092200" y="254000"/>
            <a:ext cx="8237833" cy="1700466"/>
          </a:xfrm>
          <a:prstGeom prst="rect">
            <a:avLst/>
          </a:prstGeom>
          <a:noFill/>
        </p:spPr>
        <p:txBody>
          <a:bodyPr wrap="none" lIns="0" tIns="0" rIns="0" rtlCol="0">
            <a:spAutoFit/>
          </a:bodyPr>
          <a:lstStyle/>
          <a:p>
            <a:pPr defTabSz="-635">
              <a:lnSpc>
                <a:spcPts val="3900"/>
              </a:lnSpc>
              <a:tabLst>
                <a:tab pos="1968500" algn="l"/>
              </a:tabLst>
            </a:pPr>
            <a:r>
              <a:rPr lang="en-US" altLang="zh-CN" dirty="0" smtClean="0">
                <a:ea typeface="黑体" panose="02010609060101010101" pitchFamily="2" charset="-122"/>
              </a:rPr>
              <a:t>	</a:t>
            </a:r>
            <a:r>
              <a:rPr lang="en-US" altLang="zh-CN" sz="40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流量控制举例</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3700"/>
              </a:lnSpc>
              <a:tabLst>
                <a:tab pos="1968500" algn="l"/>
              </a:tabLst>
            </a:pPr>
            <a:r>
              <a:rPr lang="en-US" altLang="zh-CN" sz="2800" b="1" dirty="0" smtClean="0">
                <a:solidFill>
                  <a:srgbClr val="009A00"/>
                </a:solidFill>
                <a:latin typeface="Tahoma" panose="020B0604030504040204" pitchFamily="18" charset="0"/>
                <a:ea typeface="黑体" panose="02010609060101010101" pitchFamily="2" charset="-122"/>
                <a:cs typeface="Tahoma" panose="020B0604030504040204" pitchFamily="18" charset="0"/>
              </a:rPr>
              <a:t>A</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向</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Tahoma" panose="020B0604030504040204" pitchFamily="18" charset="0"/>
                <a:ea typeface="黑体" panose="02010609060101010101" pitchFamily="2" charset="-122"/>
                <a:cs typeface="Tahoma" panose="020B0604030504040204" pitchFamily="18" charset="0"/>
              </a:rPr>
              <a:t>B</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发送数据。在连接建立时，</a:t>
            </a:r>
          </a:p>
          <a:p>
            <a:pPr defTabSz="-635">
              <a:lnSpc>
                <a:spcPts val="3300"/>
              </a:lnSpc>
              <a:tabLst>
                <a:tab pos="1968500" algn="l"/>
              </a:tabLst>
            </a:pPr>
            <a:r>
              <a:rPr lang="en-US" altLang="zh-CN" sz="2800" b="1" dirty="0" smtClean="0">
                <a:solidFill>
                  <a:srgbClr val="009A00"/>
                </a:solidFill>
                <a:latin typeface="Tahoma" panose="020B0604030504040204" pitchFamily="18" charset="0"/>
                <a:ea typeface="黑体" panose="02010609060101010101" pitchFamily="2" charset="-122"/>
                <a:cs typeface="Tahoma" panose="020B0604030504040204" pitchFamily="18" charset="0"/>
              </a:rPr>
              <a:t>B</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告诉</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Tahoma" panose="020B0604030504040204" pitchFamily="18" charset="0"/>
                <a:ea typeface="黑体" panose="02010609060101010101" pitchFamily="2" charset="-122"/>
                <a:cs typeface="Tahoma" panose="020B0604030504040204" pitchFamily="18" charset="0"/>
              </a:rPr>
              <a:t>A</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我的接收窗口</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Tahoma" panose="020B0604030504040204" pitchFamily="18" charset="0"/>
                <a:ea typeface="黑体" panose="02010609060101010101" pitchFamily="2" charset="-122"/>
                <a:cs typeface="Tahoma" panose="020B0604030504040204" pitchFamily="18" charset="0"/>
              </a:rPr>
              <a:t>rwnd</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Tahoma" panose="020B0604030504040204" pitchFamily="18" charset="0"/>
                <a:ea typeface="黑体" panose="02010609060101010101" pitchFamily="2" charset="-122"/>
                <a:cs typeface="Tahoma" panose="020B0604030504040204" pitchFamily="18" charset="0"/>
              </a:rPr>
              <a:t>=</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009A00"/>
                </a:solidFill>
                <a:latin typeface="Tahoma" panose="020B0604030504040204" pitchFamily="18" charset="0"/>
                <a:ea typeface="黑体" panose="02010609060101010101" pitchFamily="2" charset="-122"/>
                <a:cs typeface="Tahoma" panose="020B0604030504040204" pitchFamily="18" charset="0"/>
              </a:rPr>
              <a:t>400</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（字节）</a:t>
            </a:r>
            <a:r>
              <a:rPr lang="en-US" altLang="zh-CN" sz="2800" b="1"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dirty="0" smtClean="0">
                <a:solidFill>
                  <a:srgbClr val="009A00"/>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17" name="TextBox 1"/>
          <p:cNvSpPr txBox="1"/>
          <p:nvPr/>
        </p:nvSpPr>
        <p:spPr>
          <a:xfrm>
            <a:off x="825500" y="2165350"/>
            <a:ext cx="1381019" cy="254172"/>
          </a:xfrm>
          <a:prstGeom prst="rect">
            <a:avLst/>
          </a:prstGeom>
          <a:noFill/>
        </p:spPr>
        <p:txBody>
          <a:bodyPr wrap="none" lIns="0" tIns="0" rIns="0" rtlCol="0">
            <a:spAutoFit/>
          </a:bodyPr>
          <a:lstStyle/>
          <a:p>
            <a:pPr defTabSz="-635">
              <a:lnSpc>
                <a:spcPts val="16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seq</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DATA</a:t>
            </a:r>
          </a:p>
        </p:txBody>
      </p:sp>
      <p:sp>
        <p:nvSpPr>
          <p:cNvPr id="18" name="TextBox 1"/>
          <p:cNvSpPr txBox="1"/>
          <p:nvPr/>
        </p:nvSpPr>
        <p:spPr>
          <a:xfrm>
            <a:off x="825500" y="2571750"/>
            <a:ext cx="1611852" cy="713016"/>
          </a:xfrm>
          <a:prstGeom prst="rect">
            <a:avLst/>
          </a:prstGeom>
          <a:noFill/>
        </p:spPr>
        <p:txBody>
          <a:bodyPr wrap="none" lIns="0" tIns="0" rIns="0" rtlCol="0">
            <a:spAutoFit/>
          </a:bodyPr>
          <a:lstStyle/>
          <a:p>
            <a:pPr defTabSz="-635">
              <a:lnSpc>
                <a:spcPts val="16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seq</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DATA</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6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seq</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DATA</a:t>
            </a:r>
          </a:p>
        </p:txBody>
      </p:sp>
      <p:sp>
        <p:nvSpPr>
          <p:cNvPr id="19" name="TextBox 1"/>
          <p:cNvSpPr txBox="1"/>
          <p:nvPr/>
        </p:nvSpPr>
        <p:spPr>
          <a:xfrm>
            <a:off x="393700" y="3448050"/>
            <a:ext cx="3056927" cy="1482457"/>
          </a:xfrm>
          <a:prstGeom prst="rect">
            <a:avLst/>
          </a:prstGeom>
          <a:noFill/>
        </p:spPr>
        <p:txBody>
          <a:bodyPr wrap="none" lIns="0" tIns="0" rIns="0" rtlCol="0">
            <a:spAutoFit/>
          </a:bodyPr>
          <a:lstStyle/>
          <a:p>
            <a:pPr defTabSz="-635">
              <a:lnSpc>
                <a:spcPts val="1600"/>
              </a:lnSpc>
              <a:tabLst>
                <a:tab pos="4318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rwnd</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300</a:t>
            </a:r>
          </a:p>
          <a:p>
            <a:pPr>
              <a:lnSpc>
                <a:spcPts val="1000"/>
              </a:lnSpc>
            </a:pPr>
            <a:endParaRPr lang="en-US" altLang="zh-CN" dirty="0" smtClean="0">
              <a:ea typeface="黑体" panose="02010609060101010101" pitchFamily="2" charset="-122"/>
            </a:endParaRPr>
          </a:p>
          <a:p>
            <a:pPr defTabSz="-635">
              <a:lnSpc>
                <a:spcPts val="1900"/>
              </a:lnSpc>
              <a:tabLst>
                <a:tab pos="431800" algn="l"/>
              </a:tabLst>
            </a:pPr>
            <a:r>
              <a:rPr lang="en-US" altLang="zh-CN" dirty="0" smtClean="0">
                <a:ea typeface="黑体" panose="02010609060101010101" pitchFamily="2" charset="-122"/>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seq</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DATA</a:t>
            </a:r>
          </a:p>
          <a:p>
            <a:pPr>
              <a:lnSpc>
                <a:spcPts val="1000"/>
              </a:lnSpc>
            </a:pPr>
            <a:endParaRPr lang="en-US" altLang="zh-CN" dirty="0" smtClean="0">
              <a:ea typeface="黑体" panose="02010609060101010101" pitchFamily="2" charset="-122"/>
            </a:endParaRPr>
          </a:p>
          <a:p>
            <a:pPr defTabSz="-635">
              <a:lnSpc>
                <a:spcPts val="2500"/>
              </a:lnSpc>
              <a:tabLst>
                <a:tab pos="431800" algn="l"/>
              </a:tabLst>
            </a:pPr>
            <a:r>
              <a:rPr lang="en-US" altLang="zh-CN" dirty="0" smtClean="0">
                <a:ea typeface="黑体" panose="02010609060101010101" pitchFamily="2" charset="-122"/>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seq</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DATA</a:t>
            </a:r>
          </a:p>
          <a:p>
            <a:pPr>
              <a:lnSpc>
                <a:spcPts val="1000"/>
              </a:lnSpc>
            </a:pPr>
            <a:endParaRPr lang="en-US" altLang="zh-CN" dirty="0" smtClean="0">
              <a:ea typeface="黑体" panose="02010609060101010101" pitchFamily="2" charset="-122"/>
            </a:endParaRPr>
          </a:p>
          <a:p>
            <a:pPr defTabSz="-635">
              <a:lnSpc>
                <a:spcPts val="2200"/>
              </a:lnSpc>
              <a:tabLst>
                <a:tab pos="431800" algn="l"/>
              </a:tabLst>
            </a:pPr>
            <a:r>
              <a:rPr lang="en-US" altLang="zh-CN" dirty="0" smtClean="0">
                <a:ea typeface="黑体" panose="02010609060101010101" pitchFamily="2" charset="-122"/>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seq</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DATA</a:t>
            </a:r>
          </a:p>
        </p:txBody>
      </p:sp>
      <p:sp>
        <p:nvSpPr>
          <p:cNvPr id="20" name="TextBox 1"/>
          <p:cNvSpPr txBox="1"/>
          <p:nvPr/>
        </p:nvSpPr>
        <p:spPr>
          <a:xfrm>
            <a:off x="393700" y="5581650"/>
            <a:ext cx="2826095" cy="674544"/>
          </a:xfrm>
          <a:prstGeom prst="rect">
            <a:avLst/>
          </a:prstGeom>
          <a:noFill/>
        </p:spPr>
        <p:txBody>
          <a:bodyPr wrap="none" lIns="0" tIns="0" rIns="0" rtlCol="0">
            <a:spAutoFit/>
          </a:bodyPr>
          <a:lstStyle/>
          <a:p>
            <a:pPr defTabSz="-635">
              <a:lnSpc>
                <a:spcPts val="1600"/>
              </a:lnSpc>
              <a:tabLst>
                <a:tab pos="508000" algn="l"/>
              </a:tabLst>
            </a:pPr>
            <a:r>
              <a:rPr lang="en-US" altLang="zh-CN" dirty="0" smtClean="0">
                <a:ea typeface="黑体" panose="02010609060101010101" pitchFamily="2" charset="-122"/>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seq</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DATA</a:t>
            </a:r>
          </a:p>
          <a:p>
            <a:pPr>
              <a:lnSpc>
                <a:spcPts val="1000"/>
              </a:lnSpc>
            </a:pPr>
            <a:endParaRPr lang="en-US" altLang="zh-CN" dirty="0" smtClean="0">
              <a:ea typeface="黑体" panose="02010609060101010101" pitchFamily="2" charset="-122"/>
            </a:endParaRPr>
          </a:p>
          <a:p>
            <a:pPr defTabSz="-635">
              <a:lnSpc>
                <a:spcPts val="2300"/>
              </a:lnSpc>
              <a:tabLst>
                <a:tab pos="5080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rwnd</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21" name="TextBox 1"/>
          <p:cNvSpPr txBox="1"/>
          <p:nvPr/>
        </p:nvSpPr>
        <p:spPr>
          <a:xfrm>
            <a:off x="330200" y="5149850"/>
            <a:ext cx="3056927" cy="254172"/>
          </a:xfrm>
          <a:prstGeom prst="rect">
            <a:avLst/>
          </a:prstGeom>
          <a:noFill/>
        </p:spPr>
        <p:txBody>
          <a:bodyPr wrap="none" lIns="0" tIns="0" rIns="0" rtlCol="0">
            <a:spAutoFit/>
          </a:bodyPr>
          <a:lstStyle/>
          <a:p>
            <a:pPr defTabSz="-635">
              <a:lnSpc>
                <a:spcPts val="16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ack</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rwnd</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100</a:t>
            </a:r>
          </a:p>
        </p:txBody>
      </p:sp>
      <p:sp>
        <p:nvSpPr>
          <p:cNvPr id="22" name="TextBox 1"/>
          <p:cNvSpPr txBox="1"/>
          <p:nvPr/>
        </p:nvSpPr>
        <p:spPr>
          <a:xfrm>
            <a:off x="101600" y="1962150"/>
            <a:ext cx="166712" cy="254172"/>
          </a:xfrm>
          <a:prstGeom prst="rect">
            <a:avLst/>
          </a:prstGeom>
          <a:noFill/>
        </p:spPr>
        <p:txBody>
          <a:bodyPr wrap="none" lIns="0" tIns="0" rIns="0" rtlCol="0">
            <a:spAutoFit/>
          </a:bodyPr>
          <a:lstStyle/>
          <a:p>
            <a:pPr defTabSz="-635">
              <a:lnSpc>
                <a:spcPts val="16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p>
        </p:txBody>
      </p:sp>
      <p:sp>
        <p:nvSpPr>
          <p:cNvPr id="23" name="TextBox 1"/>
          <p:cNvSpPr txBox="1"/>
          <p:nvPr/>
        </p:nvSpPr>
        <p:spPr>
          <a:xfrm>
            <a:off x="3314700" y="1962150"/>
            <a:ext cx="153888" cy="254172"/>
          </a:xfrm>
          <a:prstGeom prst="rect">
            <a:avLst/>
          </a:prstGeom>
          <a:noFill/>
        </p:spPr>
        <p:txBody>
          <a:bodyPr wrap="none" lIns="0" tIns="0" rIns="0" rtlCol="0">
            <a:spAutoFit/>
          </a:bodyPr>
          <a:lstStyle/>
          <a:p>
            <a:pPr defTabSz="-635">
              <a:lnSpc>
                <a:spcPts val="16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B</a:t>
            </a:r>
          </a:p>
        </p:txBody>
      </p:sp>
      <p:sp>
        <p:nvSpPr>
          <p:cNvPr id="24" name="TextBox 1"/>
          <p:cNvSpPr txBox="1"/>
          <p:nvPr/>
        </p:nvSpPr>
        <p:spPr>
          <a:xfrm>
            <a:off x="3632200" y="2660650"/>
            <a:ext cx="4539769"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发送了序号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至</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200</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，还能发送</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25" name="TextBox 1"/>
          <p:cNvSpPr txBox="1"/>
          <p:nvPr/>
        </p:nvSpPr>
        <p:spPr>
          <a:xfrm>
            <a:off x="3632200" y="2241550"/>
            <a:ext cx="4308937"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发送了序号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至</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100</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，还能发送</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26" name="TextBox 1"/>
          <p:cNvSpPr txBox="1"/>
          <p:nvPr/>
        </p:nvSpPr>
        <p:spPr>
          <a:xfrm>
            <a:off x="3632200" y="3536950"/>
            <a:ext cx="5463099" cy="1559401"/>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至</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共</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字节</a:t>
            </a:r>
          </a:p>
          <a:p>
            <a:pPr>
              <a:lnSpc>
                <a:spcPts val="1000"/>
              </a:lnSpc>
            </a:pPr>
            <a:endParaRPr lang="en-US" altLang="zh-CN" dirty="0" smtClean="0">
              <a:ea typeface="黑体" panose="02010609060101010101" pitchFamily="2" charset="-122"/>
            </a:endParaRPr>
          </a:p>
          <a:p>
            <a:pPr defTabSz="-635">
              <a:lnSpc>
                <a:spcPts val="22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发送了序号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至</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400</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，还能再发送</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字节新数据</a:t>
            </a:r>
          </a:p>
          <a:p>
            <a:pPr>
              <a:lnSpc>
                <a:spcPts val="1000"/>
              </a:lnSpc>
            </a:pPr>
            <a:endParaRPr lang="en-US" altLang="zh-CN" dirty="0" smtClean="0">
              <a:ea typeface="黑体" panose="02010609060101010101" pitchFamily="2" charset="-122"/>
            </a:endParaRPr>
          </a:p>
          <a:p>
            <a:pPr defTabSz="-635">
              <a:lnSpc>
                <a:spcPts val="24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发送了序号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至</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500</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，不能再发送新数据了</a:t>
            </a:r>
          </a:p>
          <a:p>
            <a:pPr>
              <a:lnSpc>
                <a:spcPts val="1000"/>
              </a:lnSpc>
            </a:pPr>
            <a:endParaRPr lang="en-US" altLang="zh-CN" dirty="0" smtClean="0">
              <a:ea typeface="黑体" panose="02010609060101010101" pitchFamily="2" charset="-122"/>
            </a:endParaRPr>
          </a:p>
          <a:p>
            <a:pPr defTabSz="-635">
              <a:lnSpc>
                <a:spcPts val="23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超时重传旧的数据，但不能发送新的数据</a:t>
            </a:r>
          </a:p>
        </p:txBody>
      </p:sp>
      <p:sp>
        <p:nvSpPr>
          <p:cNvPr id="27" name="TextBox 1"/>
          <p:cNvSpPr txBox="1"/>
          <p:nvPr/>
        </p:nvSpPr>
        <p:spPr>
          <a:xfrm>
            <a:off x="3619500" y="5226050"/>
            <a:ext cx="3949927"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允许</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至</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共</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字节</a:t>
            </a:r>
          </a:p>
        </p:txBody>
      </p:sp>
      <p:sp>
        <p:nvSpPr>
          <p:cNvPr id="28" name="TextBox 1"/>
          <p:cNvSpPr txBox="1"/>
          <p:nvPr/>
        </p:nvSpPr>
        <p:spPr>
          <a:xfrm>
            <a:off x="3632200" y="5657850"/>
            <a:ext cx="5334922" cy="738664"/>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发送了序号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501</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至</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600</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，不能再发送了</a:t>
            </a:r>
          </a:p>
          <a:p>
            <a:pPr>
              <a:lnSpc>
                <a:spcPts val="1000"/>
              </a:lnSpc>
            </a:pPr>
            <a:endParaRPr lang="en-US" altLang="zh-CN" dirty="0" smtClean="0">
              <a:ea typeface="黑体" panose="02010609060101010101" pitchFamily="2" charset="-122"/>
            </a:endParaRPr>
          </a:p>
          <a:p>
            <a:pPr defTabSz="-635">
              <a:lnSpc>
                <a:spcPts val="25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不允许</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再发送（到序号</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600</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为止的数据都收到了）</a:t>
            </a:r>
          </a:p>
        </p:txBody>
      </p:sp>
      <p:sp>
        <p:nvSpPr>
          <p:cNvPr id="29" name="TextBox 1"/>
          <p:cNvSpPr txBox="1"/>
          <p:nvPr/>
        </p:nvSpPr>
        <p:spPr>
          <a:xfrm>
            <a:off x="2844800" y="304165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丢失！</a:t>
            </a:r>
          </a:p>
        </p:txBody>
      </p:sp>
      <p:sp>
        <p:nvSpPr>
          <p:cNvPr id="31" name="灯片编号占位符 30"/>
          <p:cNvSpPr>
            <a:spLocks noGrp="1"/>
          </p:cNvSpPr>
          <p:nvPr>
            <p:ph type="sldNum" sz="quarter" idx="12"/>
          </p:nvPr>
        </p:nvSpPr>
        <p:spPr>
          <a:xfrm>
            <a:off x="6553200" y="6321425"/>
            <a:ext cx="2133600" cy="365125"/>
          </a:xfrm>
        </p:spPr>
        <p:txBody>
          <a:bodyPr/>
          <a:lstStyle/>
          <a:p>
            <a:fld id="{B6F15528-21DE-4FAA-801E-634DDDAF4B2B}" type="slidenum">
              <a:rPr lang="en-US" smtClean="0"/>
              <a:t>69</a:t>
            </a:fld>
            <a:endParaRPr lang="en-US" dirty="0"/>
          </a:p>
        </p:txBody>
      </p:sp>
      <p:sp>
        <p:nvSpPr>
          <p:cNvPr id="32" name="页脚占位符 31"/>
          <p:cNvSpPr>
            <a:spLocks noGrp="1"/>
          </p:cNvSpPr>
          <p:nvPr>
            <p:ph type="ftr" sz="quarter" idx="11"/>
          </p:nvPr>
        </p:nvSpPr>
        <p:spPr>
          <a:xfrm>
            <a:off x="3124200" y="6321425"/>
            <a:ext cx="2895600" cy="365125"/>
          </a:xfrm>
        </p:spPr>
        <p:txBody>
          <a:bodyPr/>
          <a:lstStyle/>
          <a:p>
            <a:r>
              <a:rPr lang="zh-CN" altLang="en-US" dirty="0" smtClean="0"/>
              <a:t>计算机科学与技术学院</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3315" name="Rectangle 2"/>
          <p:cNvSpPr>
            <a:spLocks noGrp="1" noChangeArrowheads="1"/>
          </p:cNvSpPr>
          <p:nvPr>
            <p:ph type="title"/>
          </p:nvPr>
        </p:nvSpPr>
        <p:spPr>
          <a:xfrm>
            <a:off x="1383622" y="926686"/>
            <a:ext cx="6837367" cy="764081"/>
          </a:xfrm>
        </p:spPr>
        <p:txBody>
          <a:bodyPr/>
          <a:lstStyle/>
          <a:p>
            <a:pPr algn="ctr" eaLnBrk="1" hangingPunct="1"/>
            <a:r>
              <a:rPr lang="zh-CN" altLang="en-US" dirty="0" smtClean="0">
                <a:ea typeface="黑体" panose="02010609060101010101" pitchFamily="2" charset="-122"/>
              </a:rPr>
              <a:t>传输层的主要功能 </a:t>
            </a:r>
          </a:p>
        </p:txBody>
      </p:sp>
      <p:sp>
        <p:nvSpPr>
          <p:cNvPr id="435203" name="Rectangle 3"/>
          <p:cNvSpPr>
            <a:spLocks noGrp="1" noChangeArrowheads="1"/>
          </p:cNvSpPr>
          <p:nvPr>
            <p:ph type="body" idx="1"/>
          </p:nvPr>
        </p:nvSpPr>
        <p:spPr>
          <a:xfrm>
            <a:off x="1040091" y="1905468"/>
            <a:ext cx="7750810" cy="4440828"/>
          </a:xfrm>
        </p:spPr>
        <p:txBody>
          <a:bodyPr>
            <a:normAutofit fontScale="92500" lnSpcReduction="10000"/>
          </a:bodyPr>
          <a:lstStyle/>
          <a:p>
            <a:pPr algn="just" eaLnBrk="1" hangingPunct="1"/>
            <a:r>
              <a:rPr lang="zh-CN" altLang="en-US" sz="2800" dirty="0" smtClean="0">
                <a:ea typeface="黑体" panose="02010609060101010101" pitchFamily="2" charset="-122"/>
              </a:rPr>
              <a:t>传输层为</a:t>
            </a:r>
            <a:r>
              <a:rPr lang="zh-CN" altLang="en-US" sz="2800" dirty="0" smtClean="0">
                <a:solidFill>
                  <a:schemeClr val="hlink"/>
                </a:solidFill>
                <a:ea typeface="黑体" panose="02010609060101010101" pitchFamily="2" charset="-122"/>
              </a:rPr>
              <a:t>应用进程之间</a:t>
            </a:r>
            <a:r>
              <a:rPr lang="zh-CN" altLang="en-US" sz="2800" dirty="0" smtClean="0">
                <a:ea typeface="黑体" panose="02010609060101010101" pitchFamily="2" charset="-122"/>
              </a:rPr>
              <a:t>提供</a:t>
            </a:r>
            <a:r>
              <a:rPr lang="zh-CN" altLang="en-US" sz="2800" dirty="0" smtClean="0">
                <a:solidFill>
                  <a:schemeClr val="hlink"/>
                </a:solidFill>
                <a:ea typeface="黑体" panose="02010609060101010101" pitchFamily="2" charset="-122"/>
              </a:rPr>
              <a:t>端到端的</a:t>
            </a:r>
            <a:r>
              <a:rPr lang="zh-CN" altLang="en-US" sz="2800" dirty="0" smtClean="0">
                <a:ea typeface="黑体" panose="02010609060101010101" pitchFamily="2" charset="-122"/>
              </a:rPr>
              <a:t>逻辑通信（但网络层是为</a:t>
            </a:r>
            <a:r>
              <a:rPr lang="zh-CN" altLang="en-US" sz="2800" dirty="0" smtClean="0">
                <a:solidFill>
                  <a:schemeClr val="hlink"/>
                </a:solidFill>
                <a:ea typeface="黑体" panose="02010609060101010101" pitchFamily="2" charset="-122"/>
              </a:rPr>
              <a:t>主机之间</a:t>
            </a:r>
            <a:r>
              <a:rPr lang="zh-CN" altLang="en-US" sz="2800" dirty="0" smtClean="0">
                <a:ea typeface="黑体" panose="02010609060101010101" pitchFamily="2" charset="-122"/>
              </a:rPr>
              <a:t>提供逻辑通信）。</a:t>
            </a:r>
          </a:p>
          <a:p>
            <a:pPr lvl="0" algn="just"/>
            <a:r>
              <a:rPr lang="zh-CN" altLang="en-US" sz="2800" dirty="0" smtClean="0">
                <a:ea typeface="黑体" panose="02010609060101010101" pitchFamily="2" charset="-122"/>
              </a:rPr>
              <a:t>传输层的一个很重要的功能就是复用和分用。</a:t>
            </a:r>
          </a:p>
          <a:p>
            <a:pPr algn="just" eaLnBrk="1" hangingPunct="1"/>
            <a:r>
              <a:rPr lang="zh-CN" altLang="en-US" sz="2800" dirty="0" smtClean="0">
                <a:ea typeface="黑体" panose="02010609060101010101" pitchFamily="2" charset="-122"/>
              </a:rPr>
              <a:t>传输层还要对收到的报文进行差错检测。</a:t>
            </a:r>
            <a:endParaRPr lang="en-US" altLang="zh-CN" sz="2800" dirty="0" smtClean="0">
              <a:ea typeface="黑体" panose="02010609060101010101" pitchFamily="2" charset="-122"/>
            </a:endParaRPr>
          </a:p>
          <a:p>
            <a:pPr algn="just"/>
            <a:r>
              <a:rPr lang="zh-CN" altLang="en-US" sz="2800" dirty="0" smtClean="0">
                <a:ea typeface="黑体" panose="02010609060101010101" pitchFamily="2" charset="-122"/>
              </a:rPr>
              <a:t>传输层有两种不同的传输协议，即面向连接的 </a:t>
            </a:r>
            <a:r>
              <a:rPr lang="en-US" altLang="zh-CN" sz="2800" dirty="0" smtClean="0">
                <a:ea typeface="黑体" panose="02010609060101010101" pitchFamily="2" charset="-122"/>
              </a:rPr>
              <a:t>TCP (Transmission Control Protocol)</a:t>
            </a:r>
            <a:r>
              <a:rPr lang="zh-CN" altLang="en-US" sz="2800" dirty="0" smtClean="0">
                <a:ea typeface="黑体" panose="02010609060101010101" pitchFamily="2" charset="-122"/>
              </a:rPr>
              <a:t>和无连接的</a:t>
            </a:r>
            <a:r>
              <a:rPr lang="en-US" altLang="zh-CN" sz="2800" dirty="0" smtClean="0">
                <a:ea typeface="黑体" panose="02010609060101010101" pitchFamily="2" charset="-122"/>
              </a:rPr>
              <a:t>UDP (User Datagram Protocol) </a:t>
            </a:r>
            <a:r>
              <a:rPr lang="zh-CN" altLang="en-US" sz="2800" dirty="0" smtClean="0">
                <a:ea typeface="黑体" panose="02010609060101010101" pitchFamily="2" charset="-122"/>
              </a:rPr>
              <a:t>。</a:t>
            </a:r>
          </a:p>
          <a:p>
            <a:pPr>
              <a:lnSpc>
                <a:spcPct val="120000"/>
              </a:lnSpc>
            </a:pPr>
            <a:r>
              <a:rPr lang="en-US" altLang="zh-CN" sz="2800" dirty="0" smtClean="0">
                <a:ea typeface="黑体" panose="02010609060101010101" pitchFamily="2" charset="-122"/>
              </a:rPr>
              <a:t>TCP </a:t>
            </a:r>
            <a:r>
              <a:rPr lang="zh-CN" altLang="en-US" sz="2800" dirty="0" smtClean="0">
                <a:ea typeface="黑体" panose="02010609060101010101" pitchFamily="2" charset="-122"/>
              </a:rPr>
              <a:t>传送的数据单位协议是 </a:t>
            </a:r>
            <a:r>
              <a:rPr lang="en-US" altLang="zh-CN" sz="2800" dirty="0" smtClean="0">
                <a:solidFill>
                  <a:srgbClr val="FF0000"/>
                </a:solidFill>
                <a:ea typeface="黑体" panose="02010609060101010101" pitchFamily="2" charset="-122"/>
              </a:rPr>
              <a:t>TCP </a:t>
            </a:r>
            <a:r>
              <a:rPr lang="zh-CN" altLang="en-US" sz="2800" dirty="0" smtClean="0">
                <a:solidFill>
                  <a:srgbClr val="FF0000"/>
                </a:solidFill>
                <a:ea typeface="黑体" panose="02010609060101010101" pitchFamily="2" charset="-122"/>
              </a:rPr>
              <a:t>报文段</a:t>
            </a:r>
            <a:r>
              <a:rPr lang="en-US" altLang="zh-CN" sz="2800" dirty="0" smtClean="0">
                <a:ea typeface="黑体" panose="02010609060101010101" pitchFamily="2" charset="-122"/>
              </a:rPr>
              <a:t>(segment)</a:t>
            </a:r>
          </a:p>
          <a:p>
            <a:pPr>
              <a:lnSpc>
                <a:spcPct val="120000"/>
              </a:lnSpc>
            </a:pPr>
            <a:r>
              <a:rPr lang="en-US" altLang="zh-CN" sz="2800" dirty="0" smtClean="0">
                <a:ea typeface="黑体" panose="02010609060101010101" pitchFamily="2" charset="-122"/>
              </a:rPr>
              <a:t> UDP </a:t>
            </a:r>
            <a:r>
              <a:rPr lang="zh-CN" altLang="en-US" sz="2800" dirty="0" smtClean="0">
                <a:ea typeface="黑体" panose="02010609060101010101" pitchFamily="2" charset="-122"/>
              </a:rPr>
              <a:t>传送的数据单位协议是 </a:t>
            </a:r>
            <a:r>
              <a:rPr lang="en-US" altLang="zh-CN" sz="2800" dirty="0" smtClean="0">
                <a:solidFill>
                  <a:srgbClr val="FF0000"/>
                </a:solidFill>
                <a:ea typeface="黑体" panose="02010609060101010101" pitchFamily="2" charset="-122"/>
              </a:rPr>
              <a:t>UDP </a:t>
            </a:r>
            <a:r>
              <a:rPr lang="zh-CN" altLang="en-US" sz="2800" dirty="0" smtClean="0">
                <a:solidFill>
                  <a:srgbClr val="FF0000"/>
                </a:solidFill>
                <a:ea typeface="黑体" panose="02010609060101010101" pitchFamily="2" charset="-122"/>
              </a:rPr>
              <a:t>报文</a:t>
            </a:r>
            <a:r>
              <a:rPr lang="zh-CN" altLang="en-US" sz="2800" dirty="0" smtClean="0">
                <a:ea typeface="黑体" panose="02010609060101010101" pitchFamily="2" charset="-122"/>
              </a:rPr>
              <a:t>或</a:t>
            </a:r>
            <a:r>
              <a:rPr lang="zh-CN" altLang="en-US" sz="2800" dirty="0" smtClean="0">
                <a:solidFill>
                  <a:srgbClr val="FF0000"/>
                </a:solidFill>
                <a:ea typeface="黑体" panose="02010609060101010101" pitchFamily="2" charset="-122"/>
              </a:rPr>
              <a:t>用户数据报</a:t>
            </a:r>
            <a:r>
              <a:rPr lang="zh-CN" altLang="en-US" sz="2800" dirty="0" smtClean="0">
                <a:ea typeface="黑体" panose="02010609060101010101" pitchFamily="2" charset="-122"/>
              </a:rPr>
              <a:t>。 </a:t>
            </a:r>
          </a:p>
          <a:p>
            <a:pPr algn="just"/>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5416" y="471269"/>
            <a:ext cx="8026418" cy="352947"/>
          </a:xfrm>
          <a:prstGeom prst="roundRect">
            <a:avLst>
              <a:gd name="adj" fmla="val 16667"/>
            </a:avLst>
          </a:prstGeom>
          <a:solidFill>
            <a:srgbClr val="00B050"/>
          </a:solidFill>
          <a:ln>
            <a:noFill/>
          </a:ln>
          <a:effectLst/>
          <a:extLst/>
        </p:spPr>
        <p:txBody>
          <a:bodyPr wrap="none" anchor="ctr"/>
          <a:lstStyle/>
          <a:p>
            <a:endParaRPr lang="zh-CN" altLang="en-US" sz="1795"/>
          </a:p>
        </p:txBody>
      </p:sp>
      <p:sp>
        <p:nvSpPr>
          <p:cNvPr id="3" name="Rectangle 6"/>
          <p:cNvSpPr>
            <a:spLocks noChangeArrowheads="1"/>
          </p:cNvSpPr>
          <p:nvPr/>
        </p:nvSpPr>
        <p:spPr bwMode="auto">
          <a:xfrm>
            <a:off x="3835093" y="438150"/>
            <a:ext cx="1467068" cy="39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994" b="1" dirty="0" smtClean="0">
                <a:solidFill>
                  <a:schemeClr val="bg1"/>
                </a:solidFill>
                <a:latin typeface="微软雅黑" pitchFamily="34" charset="-122"/>
                <a:ea typeface="微软雅黑" pitchFamily="34" charset="-122"/>
              </a:rPr>
              <a:t>持续计时器</a:t>
            </a:r>
            <a:endParaRPr lang="zh-CN" altLang="en-US" sz="1994"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5416" y="833359"/>
            <a:ext cx="8026418" cy="5593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1940" indent="-341940">
              <a:lnSpc>
                <a:spcPts val="3291"/>
              </a:lnSpc>
              <a:buClr>
                <a:srgbClr val="0070C0"/>
              </a:buClr>
              <a:buFont typeface="Wingdings" pitchFamily="2" charset="2"/>
              <a:buChar char="l"/>
            </a:pP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发送了零窗口的报文段后不久，</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的接收缓存又有了一些存储空间。于是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发送了 </a:t>
            </a:r>
            <a:r>
              <a:rPr lang="en-US" altLang="zh-CN" sz="2000" b="1" dirty="0" err="1">
                <a:latin typeface="微软雅黑" pitchFamily="34" charset="-122"/>
                <a:ea typeface="微软雅黑" pitchFamily="34" charset="-122"/>
              </a:rPr>
              <a:t>rwnd</a:t>
            </a:r>
            <a:r>
              <a:rPr lang="en-US" altLang="zh-CN" sz="2000" b="1" dirty="0">
                <a:latin typeface="微软雅黑" pitchFamily="34" charset="-122"/>
                <a:ea typeface="微软雅黑" pitchFamily="34" charset="-122"/>
              </a:rPr>
              <a:t> = 400 </a:t>
            </a:r>
            <a:r>
              <a:rPr lang="zh-CN" altLang="en-US" sz="2000" b="1" dirty="0">
                <a:latin typeface="微软雅黑" pitchFamily="34" charset="-122"/>
                <a:ea typeface="微软雅黑" pitchFamily="34" charset="-122"/>
              </a:rPr>
              <a:t>的报文段。</a:t>
            </a:r>
          </a:p>
          <a:p>
            <a:pPr marL="341940" indent="-341940">
              <a:lnSpc>
                <a:spcPts val="3291"/>
              </a:lnSpc>
              <a:buClr>
                <a:srgbClr val="0070C0"/>
              </a:buClr>
              <a:buFont typeface="Wingdings" pitchFamily="2" charset="2"/>
              <a:buChar char="l"/>
            </a:pPr>
            <a:r>
              <a:rPr lang="zh-CN" altLang="en-US" sz="2000" b="1" dirty="0">
                <a:latin typeface="微软雅黑" pitchFamily="34" charset="-122"/>
                <a:ea typeface="微软雅黑" pitchFamily="34" charset="-122"/>
              </a:rPr>
              <a:t>但这个报文段在传送过程中</a:t>
            </a:r>
            <a:r>
              <a:rPr lang="zh-CN" altLang="en-US" sz="2000" b="1" dirty="0">
                <a:solidFill>
                  <a:srgbClr val="0000FF"/>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了。</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一直等待收到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发送的非零窗口的通知，而 </a:t>
            </a:r>
            <a:r>
              <a:rPr lang="en-US" altLang="zh-CN" sz="2000" b="1" dirty="0">
                <a:latin typeface="微软雅黑" pitchFamily="34" charset="-122"/>
                <a:ea typeface="微软雅黑" pitchFamily="34" charset="-122"/>
              </a:rPr>
              <a:t>B </a:t>
            </a:r>
            <a:r>
              <a:rPr lang="zh-CN" altLang="en-US" sz="2000" b="1" dirty="0">
                <a:latin typeface="微软雅黑" pitchFamily="34" charset="-122"/>
                <a:ea typeface="微软雅黑" pitchFamily="34" charset="-122"/>
              </a:rPr>
              <a:t>也一直等待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发送的</a:t>
            </a:r>
            <a:r>
              <a:rPr lang="zh-CN" altLang="en-US" sz="2000" b="1" dirty="0" smtClean="0">
                <a:latin typeface="微软雅黑" pitchFamily="34" charset="-122"/>
                <a:ea typeface="微软雅黑" pitchFamily="34" charset="-122"/>
              </a:rPr>
              <a:t>数据，产生</a:t>
            </a:r>
            <a:r>
              <a:rPr lang="zh-CN" altLang="en-US" sz="2000" b="1" dirty="0">
                <a:solidFill>
                  <a:srgbClr val="0000FF"/>
                </a:solidFill>
                <a:latin typeface="微软雅黑" pitchFamily="34" charset="-122"/>
                <a:ea typeface="微软雅黑" pitchFamily="34" charset="-122"/>
              </a:rPr>
              <a:t>死锁</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1940" indent="-341940">
              <a:lnSpc>
                <a:spcPts val="3291"/>
              </a:lnSpc>
              <a:buClr>
                <a:srgbClr val="0070C0"/>
              </a:buClr>
              <a:buFont typeface="Wingdings" pitchFamily="2" charset="2"/>
              <a:buChar char="l"/>
            </a:pPr>
            <a:r>
              <a:rPr lang="zh-CN" altLang="en-US" sz="2000" b="1" dirty="0" smtClean="0">
                <a:latin typeface="微软雅黑" pitchFamily="34" charset="-122"/>
                <a:ea typeface="微软雅黑" pitchFamily="34" charset="-122"/>
              </a:rPr>
              <a:t>为了</a:t>
            </a:r>
            <a:r>
              <a:rPr lang="zh-CN" altLang="en-US" sz="2000" b="1" dirty="0">
                <a:latin typeface="微软雅黑" pitchFamily="34" charset="-122"/>
                <a:ea typeface="微软雅黑" pitchFamily="34" charset="-122"/>
              </a:rPr>
              <a:t>解决这个问题，</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为每一个连接设有一个</a:t>
            </a:r>
            <a:r>
              <a:rPr lang="zh-CN" altLang="en-US" sz="2000" b="1" dirty="0">
                <a:solidFill>
                  <a:srgbClr val="0000FF"/>
                </a:solidFill>
                <a:latin typeface="微软雅黑" pitchFamily="34" charset="-122"/>
                <a:ea typeface="微软雅黑" pitchFamily="34" charset="-122"/>
              </a:rPr>
              <a:t>持续计时器 </a:t>
            </a:r>
            <a:r>
              <a:rPr lang="en-US" altLang="zh-CN" sz="2000" b="1" dirty="0">
                <a:latin typeface="微软雅黑" pitchFamily="34" charset="-122"/>
                <a:ea typeface="微软雅黑" pitchFamily="34" charset="-122"/>
              </a:rPr>
              <a:t>(persistence timer)</a:t>
            </a:r>
            <a:r>
              <a:rPr lang="zh-CN" altLang="en-US" sz="2000" b="1" dirty="0" smtClean="0">
                <a:latin typeface="微软雅黑" pitchFamily="34" charset="-122"/>
                <a:ea typeface="微软雅黑" pitchFamily="34" charset="-122"/>
              </a:rPr>
              <a:t>。只要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连接的一方收到对方的</a:t>
            </a:r>
            <a:r>
              <a:rPr lang="zh-CN" altLang="en-US" sz="2000" b="1" dirty="0">
                <a:solidFill>
                  <a:srgbClr val="0000FF"/>
                </a:solidFill>
                <a:latin typeface="微软雅黑" pitchFamily="34" charset="-122"/>
                <a:ea typeface="微软雅黑" pitchFamily="34" charset="-122"/>
              </a:rPr>
              <a:t>零窗口</a:t>
            </a:r>
            <a:r>
              <a:rPr lang="zh-CN" altLang="en-US" sz="2000" b="1" dirty="0">
                <a:latin typeface="微软雅黑" pitchFamily="34" charset="-122"/>
                <a:ea typeface="微软雅黑" pitchFamily="34" charset="-122"/>
              </a:rPr>
              <a:t>通知，就启动该持续计时器。</a:t>
            </a:r>
          </a:p>
          <a:p>
            <a:pPr marL="341940" indent="-341940">
              <a:lnSpc>
                <a:spcPts val="3291"/>
              </a:lnSpc>
              <a:buClr>
                <a:srgbClr val="0070C0"/>
              </a:buClr>
              <a:buFont typeface="Wingdings" pitchFamily="2" charset="2"/>
              <a:buChar char="l"/>
            </a:pPr>
            <a:r>
              <a:rPr lang="zh-CN" altLang="en-US" sz="2000" b="1" dirty="0">
                <a:latin typeface="微软雅黑" pitchFamily="34" charset="-122"/>
                <a:ea typeface="微软雅黑" pitchFamily="34" charset="-122"/>
              </a:rPr>
              <a:t>若持续计时器设置的时间到期，就发送一个</a:t>
            </a:r>
            <a:r>
              <a:rPr lang="zh-CN" altLang="en-US" sz="2000" b="1" dirty="0">
                <a:solidFill>
                  <a:srgbClr val="0000FF"/>
                </a:solidFill>
                <a:latin typeface="微软雅黑" pitchFamily="34" charset="-122"/>
                <a:ea typeface="微软雅黑" pitchFamily="34" charset="-122"/>
              </a:rPr>
              <a:t>零窗口探测报文段</a:t>
            </a:r>
            <a:r>
              <a:rPr lang="zh-CN" altLang="en-US" sz="2000" b="1" dirty="0">
                <a:latin typeface="微软雅黑" pitchFamily="34" charset="-122"/>
                <a:ea typeface="微软雅黑" pitchFamily="34" charset="-122"/>
              </a:rPr>
              <a:t>（仅携带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字节的数据），而对方就在确认这个探测报文段时给出了现在的窗口值。</a:t>
            </a:r>
          </a:p>
          <a:p>
            <a:pPr marL="341940" indent="-341940">
              <a:lnSpc>
                <a:spcPts val="3291"/>
              </a:lnSpc>
              <a:buClr>
                <a:srgbClr val="0070C0"/>
              </a:buClr>
              <a:buFont typeface="Wingdings" pitchFamily="2" charset="2"/>
              <a:buChar char="l"/>
            </a:pPr>
            <a:r>
              <a:rPr lang="zh-CN" altLang="en-US" sz="2000" b="1" dirty="0">
                <a:latin typeface="微软雅黑" pitchFamily="34" charset="-122"/>
                <a:ea typeface="微软雅黑" pitchFamily="34" charset="-122"/>
              </a:rPr>
              <a:t>若窗口仍然是零，则收到这个报文段的一方就重新设置持续计时器。</a:t>
            </a:r>
          </a:p>
          <a:p>
            <a:pPr marL="341940" indent="-341940">
              <a:lnSpc>
                <a:spcPts val="3291"/>
              </a:lnSpc>
              <a:buClr>
                <a:srgbClr val="0070C0"/>
              </a:buClr>
              <a:buFont typeface="Wingdings" pitchFamily="2" charset="2"/>
              <a:buChar char="l"/>
            </a:pPr>
            <a:r>
              <a:rPr lang="zh-CN" altLang="en-US" sz="2000" b="1" dirty="0">
                <a:latin typeface="微软雅黑" pitchFamily="34" charset="-122"/>
                <a:ea typeface="微软雅黑" pitchFamily="34" charset="-122"/>
              </a:rPr>
              <a:t>若窗口不是零，则死锁的僵局就可以打破了。 </a:t>
            </a:r>
          </a:p>
          <a:p>
            <a:pPr marL="341940" indent="-341940">
              <a:lnSpc>
                <a:spcPts val="3291"/>
              </a:lnSpc>
              <a:buClr>
                <a:srgbClr val="0070C0"/>
              </a:buClr>
              <a:buFont typeface="Wingdings" pitchFamily="2" charset="2"/>
              <a:buChar char="l"/>
            </a:pPr>
            <a:endParaRPr lang="zh-CN" altLang="en-US" sz="1994" b="1" dirty="0">
              <a:latin typeface="微软雅黑" pitchFamily="34" charset="-122"/>
              <a:ea typeface="微软雅黑" pitchFamily="34" charset="-122"/>
            </a:endParaRPr>
          </a:p>
        </p:txBody>
      </p:sp>
    </p:spTree>
    <p:extLst>
      <p:ext uri="{BB962C8B-B14F-4D97-AF65-F5344CB8AC3E}">
        <p14:creationId xmlns:p14="http://schemas.microsoft.com/office/powerpoint/2010/main" val="41043373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457200" y="977900"/>
            <a:ext cx="5655394" cy="356764"/>
          </a:xfrm>
          <a:prstGeom prst="rect">
            <a:avLst/>
          </a:prstGeom>
          <a:noFill/>
        </p:spPr>
        <p:txBody>
          <a:bodyPr wrap="none" lIns="0" tIns="0" rIns="0" rtlCol="0">
            <a:spAutoFit/>
          </a:bodyPr>
          <a:lstStyle/>
          <a:p>
            <a:pPr defTabSz="-635">
              <a:lnSpc>
                <a:spcPts val="2400"/>
              </a:lnSpc>
            </a:pPr>
            <a:r>
              <a:rPr lang="en-US" altLang="zh-CN" sz="28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5</a:t>
            </a:r>
            <a:r>
              <a:rPr lang="en-US" altLang="zh-CN" sz="2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.4.6</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800" dirty="0" smtClean="0">
                <a:solidFill>
                  <a:srgbClr val="FF0000"/>
                </a:solidFill>
                <a:latin typeface="Times New Roman" panose="02020603050405020304" pitchFamily="18" charset="0"/>
                <a:ea typeface="黑体" panose="02010609060101010101" pitchFamily="2" charset="-122"/>
                <a:cs typeface="楷体_GB2312" pitchFamily="18" charset="0"/>
              </a:rPr>
              <a:t>传输连接建立与连接释放</a:t>
            </a:r>
          </a:p>
        </p:txBody>
      </p:sp>
      <p:sp>
        <p:nvSpPr>
          <p:cNvPr id="7" name="灯片编号占位符 6"/>
          <p:cNvSpPr>
            <a:spLocks noGrp="1"/>
          </p:cNvSpPr>
          <p:nvPr>
            <p:ph type="sldNum" sz="quarter" idx="12"/>
          </p:nvPr>
        </p:nvSpPr>
        <p:spPr/>
        <p:txBody>
          <a:bodyPr/>
          <a:lstStyle/>
          <a:p>
            <a:fld id="{B6F15528-21DE-4FAA-801E-634DDDAF4B2B}" type="slidenum">
              <a:rPr lang="en-US" smtClean="0"/>
              <a:t>71</a:t>
            </a:fld>
            <a:endParaRPr lang="en-US"/>
          </a:p>
        </p:txBody>
      </p:sp>
      <p:sp>
        <p:nvSpPr>
          <p:cNvPr id="8" name="页脚占位符 7"/>
          <p:cNvSpPr>
            <a:spLocks noGrp="1"/>
          </p:cNvSpPr>
          <p:nvPr>
            <p:ph type="ftr" sz="quarter" idx="11"/>
          </p:nvPr>
        </p:nvSpPr>
        <p:spPr/>
        <p:txBody>
          <a:bodyPr/>
          <a:lstStyle/>
          <a:p>
            <a:r>
              <a:rPr lang="zh-CN" altLang="en-US" smtClean="0"/>
              <a:t>计算机科学与技术学院</a:t>
            </a:r>
            <a:endParaRPr lang="en-US"/>
          </a:p>
        </p:txBody>
      </p:sp>
      <p:sp>
        <p:nvSpPr>
          <p:cNvPr id="9" name="TextBox 1"/>
          <p:cNvSpPr txBox="1"/>
          <p:nvPr/>
        </p:nvSpPr>
        <p:spPr>
          <a:xfrm>
            <a:off x="215900" y="1830854"/>
            <a:ext cx="8153400" cy="3893374"/>
          </a:xfrm>
          <a:prstGeom prst="rect">
            <a:avLst/>
          </a:prstGeom>
          <a:noFill/>
        </p:spPr>
        <p:txBody>
          <a:bodyPr wrap="square" lIns="0" tIns="0" rIns="0" rtlCol="0">
            <a:spAutoFit/>
          </a:bodyPr>
          <a:lstStyle/>
          <a:p>
            <a:pPr marL="457200" indent="-457200" defTabSz="-635">
              <a:lnSpc>
                <a:spcPct val="150000"/>
              </a:lnSpc>
              <a:buFont typeface="+mj-lt"/>
              <a:buAutoNum type="arabicPeriod"/>
              <a:tabLst>
                <a:tab pos="342900" algn="l"/>
              </a:tabLst>
            </a:pP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连接建立阶段</a:t>
            </a:r>
            <a:r>
              <a:rPr lang="en-US" altLang="zh-CN" sz="2000" b="1" dirty="0" smtClean="0">
                <a:latin typeface="微软雅黑" panose="020B0503020204020204" pitchFamily="34" charset="-122"/>
                <a:ea typeface="微软雅黑" panose="020B0503020204020204" pitchFamily="34" charset="-122"/>
                <a:cs typeface="Comic Sans MS" panose="030F0702030302020204" pitchFamily="66" charset="0"/>
              </a:rPr>
              <a:t>---</a:t>
            </a:r>
            <a:r>
              <a:rPr lang="en-US" altLang="zh-CN" sz="2000" dirty="0" err="1" smtClean="0">
                <a:latin typeface="微软雅黑" panose="020B0503020204020204" pitchFamily="34" charset="-122"/>
                <a:ea typeface="微软雅黑" panose="020B0503020204020204" pitchFamily="34" charset="-122"/>
                <a:cs typeface="Times New Roman" panose="02020603050405020304" pitchFamily="18" charset="0"/>
              </a:rPr>
              <a:t>某一对等通信实体间的</a:t>
            </a:r>
            <a:r>
              <a:rPr lang="en-US" altLang="zh-CN" sz="2000" b="1" dirty="0" err="1" smtClean="0">
                <a:latin typeface="微软雅黑" panose="020B0503020204020204" pitchFamily="34" charset="-122"/>
                <a:ea typeface="微软雅黑" panose="020B0503020204020204" pitchFamily="34" charset="-122"/>
                <a:cs typeface="Comic Sans MS" panose="030F0702030302020204" pitchFamily="66" charset="0"/>
              </a:rPr>
              <a:t>TCP</a:t>
            </a:r>
            <a:r>
              <a:rPr lang="en-US" altLang="zh-CN" sz="2000" dirty="0" err="1" smtClean="0">
                <a:latin typeface="微软雅黑" panose="020B0503020204020204" pitchFamily="34" charset="-122"/>
                <a:ea typeface="微软雅黑" panose="020B0503020204020204" pitchFamily="34" charset="-122"/>
                <a:cs typeface="Times New Roman" panose="02020603050405020304" pitchFamily="18" charset="0"/>
              </a:rPr>
              <a:t>连接建立可通过</a:t>
            </a:r>
            <a:r>
              <a:rPr lang="en-US" altLang="zh-CN" sz="2000" b="1" dirty="0" err="1" smtClean="0">
                <a:latin typeface="微软雅黑" panose="020B0503020204020204" pitchFamily="34" charset="-122"/>
                <a:ea typeface="微软雅黑" panose="020B0503020204020204" pitchFamily="34" charset="-122"/>
                <a:cs typeface="Comic Sans MS" panose="030F0702030302020204" pitchFamily="66" charset="0"/>
              </a:rPr>
              <a:t>“</a:t>
            </a:r>
            <a:r>
              <a:rPr lang="en-US" altLang="zh-CN" sz="2000" dirty="0" err="1" smtClean="0">
                <a:latin typeface="微软雅黑" panose="020B0503020204020204" pitchFamily="34" charset="-122"/>
                <a:ea typeface="微软雅黑" panose="020B0503020204020204" pitchFamily="34" charset="-122"/>
                <a:cs typeface="Times New Roman" panose="02020603050405020304" pitchFamily="18" charset="0"/>
              </a:rPr>
              <a:t>握手</a:t>
            </a:r>
            <a:r>
              <a:rPr lang="en-US" altLang="zh-CN" sz="2000" b="1" dirty="0" err="1" smtClean="0">
                <a:latin typeface="微软雅黑" panose="020B0503020204020204" pitchFamily="34" charset="-122"/>
                <a:ea typeface="微软雅黑" panose="020B0503020204020204" pitchFamily="34" charset="-122"/>
                <a:cs typeface="Comic Sans MS" panose="030F0702030302020204" pitchFamily="66" charset="0"/>
              </a:rPr>
              <a:t>”</a:t>
            </a:r>
            <a:r>
              <a:rPr lang="en-US" altLang="zh-CN" sz="2000" dirty="0" err="1" smtClean="0">
                <a:latin typeface="微软雅黑" panose="020B0503020204020204" pitchFamily="34" charset="-122"/>
                <a:ea typeface="微软雅黑" panose="020B0503020204020204" pitchFamily="34" charset="-122"/>
                <a:cs typeface="Times New Roman" panose="02020603050405020304" pitchFamily="18" charset="0"/>
              </a:rPr>
              <a:t>机制来完成</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p>
          <a:p>
            <a:pPr marL="457200" indent="-457200" defTabSz="-635">
              <a:lnSpc>
                <a:spcPct val="150000"/>
              </a:lnSpc>
              <a:buFontTx/>
              <a:buAutoNum type="arabicPeriod"/>
              <a:tabLst>
                <a:tab pos="342900" algn="l"/>
              </a:tabLst>
            </a:pPr>
            <a:r>
              <a:rPr lang="en-US" altLang="zh-CN" sz="2000" dirty="0" err="1" smtClean="0">
                <a:latin typeface="微软雅黑" panose="020B0503020204020204" pitchFamily="34" charset="-122"/>
                <a:ea typeface="微软雅黑" panose="020B0503020204020204" pitchFamily="34" charset="-122"/>
                <a:cs typeface="Comic Sans MS" panose="030F0702030302020204" pitchFamily="66" charset="0"/>
              </a:rPr>
              <a:t>数据传送阶段</a:t>
            </a:r>
            <a:r>
              <a:rPr lang="en-US" altLang="zh-CN" sz="2000" dirty="0" smtClean="0">
                <a:latin typeface="微软雅黑" panose="020B0503020204020204" pitchFamily="34" charset="-122"/>
                <a:ea typeface="微软雅黑" panose="020B0503020204020204" pitchFamily="34" charset="-122"/>
                <a:cs typeface="Comic Sans MS" panose="030F0702030302020204" pitchFamily="66" charset="0"/>
              </a:rPr>
              <a:t>---</a:t>
            </a:r>
            <a:r>
              <a:rPr lang="en-US" altLang="zh-CN" sz="2000" dirty="0" err="1" smtClean="0">
                <a:latin typeface="微软雅黑" panose="020B0503020204020204" pitchFamily="34" charset="-122"/>
                <a:ea typeface="微软雅黑" panose="020B0503020204020204" pitchFamily="34" charset="-122"/>
                <a:cs typeface="Comic Sans MS" panose="030F0702030302020204" pitchFamily="66" charset="0"/>
              </a:rPr>
              <a:t>一旦双方建立起TCP连接之后，则可进入数据传送阶段</a:t>
            </a:r>
            <a:r>
              <a:rPr lang="en-US" altLang="zh-CN" sz="2000" dirty="0" smtClean="0">
                <a:latin typeface="微软雅黑" panose="020B0503020204020204" pitchFamily="34" charset="-122"/>
                <a:ea typeface="微软雅黑" panose="020B0503020204020204" pitchFamily="34" charset="-122"/>
                <a:cs typeface="Comic Sans MS" panose="030F0702030302020204" pitchFamily="66" charset="0"/>
              </a:rPr>
              <a:t>。</a:t>
            </a:r>
          </a:p>
          <a:p>
            <a:pPr marL="457200" indent="-457200" defTabSz="-635">
              <a:lnSpc>
                <a:spcPct val="150000"/>
              </a:lnSpc>
              <a:buFontTx/>
              <a:buAutoNum type="arabicPeriod"/>
              <a:tabLst>
                <a:tab pos="342900" algn="l"/>
              </a:tabLst>
            </a:pPr>
            <a:r>
              <a:rPr lang="en-US" altLang="zh-CN" sz="2000" dirty="0" err="1" smtClean="0">
                <a:latin typeface="微软雅黑" panose="020B0503020204020204" pitchFamily="34" charset="-122"/>
                <a:ea typeface="微软雅黑" panose="020B0503020204020204" pitchFamily="34" charset="-122"/>
                <a:cs typeface="Comic Sans MS" panose="030F0702030302020204" pitchFamily="66" charset="0"/>
              </a:rPr>
              <a:t>连接关闭阶段</a:t>
            </a:r>
            <a:r>
              <a:rPr lang="en-US" altLang="zh-CN" sz="2000" dirty="0" smtClean="0">
                <a:latin typeface="微软雅黑" panose="020B0503020204020204" pitchFamily="34" charset="-122"/>
                <a:ea typeface="微软雅黑" panose="020B0503020204020204" pitchFamily="34" charset="-122"/>
                <a:cs typeface="Comic Sans MS" panose="030F0702030302020204" pitchFamily="66" charset="0"/>
              </a:rPr>
              <a:t>---当数据传送结束后，TCP发送方向接收方发送出关闭连接请求，但仍可接收数据，只有当接收方发出了对关闭连接请求的确认，发送方收到该确认后才能正式关闭该连接。</a:t>
            </a:r>
          </a:p>
          <a:p>
            <a:pPr marL="457200" indent="-457200" defTabSz="-635">
              <a:buFontTx/>
              <a:buAutoNum type="arabicPeriod"/>
              <a:tabLst>
                <a:tab pos="342900" algn="l"/>
              </a:tabLst>
            </a:pPr>
            <a:endParaRPr lang="en-US" altLang="zh-CN" sz="2000" dirty="0" smtClean="0">
              <a:latin typeface="黑体" panose="02010609060101010101" pitchFamily="2" charset="-122"/>
              <a:ea typeface="黑体" panose="02010609060101010101" pitchFamily="2" charset="-122"/>
              <a:cs typeface="Comic Sans MS" panose="030F0702030302020204" pitchFamily="66" charset="0"/>
            </a:endParaRPr>
          </a:p>
          <a:p>
            <a:pPr marL="457200" indent="-457200" defTabSz="-635">
              <a:buAutoNum type="arabicPeriod"/>
              <a:tabLst>
                <a:tab pos="342900" algn="l"/>
              </a:tabLst>
            </a:pPr>
            <a:endParaRPr lang="en-US" altLang="zh-CN" sz="2000" dirty="0" smtClean="0">
              <a:latin typeface="黑体" panose="02010609060101010101" pitchFamily="2" charset="-122"/>
              <a:ea typeface="黑体" panose="02010609060101010101" pitchFamily="2" charset="-122"/>
              <a:cs typeface="Times New Roman" panose="02020603050405020304" pitchFamily="18" charset="0"/>
            </a:endParaRPr>
          </a:p>
        </p:txBody>
      </p:sp>
      <p:sp>
        <p:nvSpPr>
          <p:cNvPr id="12" name="TextBox 11"/>
          <p:cNvSpPr txBox="1"/>
          <p:nvPr/>
        </p:nvSpPr>
        <p:spPr>
          <a:xfrm>
            <a:off x="1816100" y="1123950"/>
            <a:ext cx="3079369" cy="689869"/>
          </a:xfrm>
          <a:prstGeom prst="rect">
            <a:avLst/>
          </a:prstGeom>
          <a:noFill/>
        </p:spPr>
        <p:txBody>
          <a:bodyPr wrap="none" lIns="0" tIns="0" rIns="0" rtlCol="0">
            <a:spAutoFit/>
          </a:bodyPr>
          <a:lstStyle/>
          <a:p>
            <a:pPr defTabSz="-635">
              <a:lnSpc>
                <a:spcPts val="6100"/>
              </a:lnSpc>
            </a:pPr>
            <a:r>
              <a:rPr lang="en-US" altLang="zh-CN" sz="2000" b="1"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TCP</a:t>
            </a:r>
            <a:r>
              <a:rPr lang="en-US" altLang="zh-CN" sz="2000" dirty="0" smtClean="0">
                <a:solidFill>
                  <a:srgbClr val="0000FF"/>
                </a:solidFill>
                <a:latin typeface="黑体" panose="02010609060101010101" pitchFamily="2" charset="-122"/>
                <a:ea typeface="黑体" panose="02010609060101010101" pitchFamily="2" charset="-122"/>
                <a:cs typeface="Times New Roman" panose="02020603050405020304" pitchFamily="18" charset="0"/>
              </a:rPr>
              <a:t>通信要经历三个阶段：</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1034" name="TextBox 1"/>
          <p:cNvSpPr txBox="1"/>
          <p:nvPr/>
        </p:nvSpPr>
        <p:spPr>
          <a:xfrm>
            <a:off x="1714500" y="635000"/>
            <a:ext cx="3105017" cy="695447"/>
          </a:xfrm>
          <a:prstGeom prst="rect">
            <a:avLst/>
          </a:prstGeom>
          <a:noFill/>
        </p:spPr>
        <p:txBody>
          <a:bodyPr wrap="none" lIns="0" tIns="0" rIns="0" rtlCol="0">
            <a:spAutoFit/>
          </a:bodyPr>
          <a:lstStyle/>
          <a:p>
            <a:pPr defTabSz="-635">
              <a:lnSpc>
                <a:spcPts val="5500"/>
              </a:lnSpc>
            </a:pPr>
            <a:r>
              <a:rPr lang="en-US" altLang="zh-CN" sz="4000" b="1" dirty="0" smtClean="0">
                <a:solidFill>
                  <a:srgbClr val="6500FF"/>
                </a:solidFill>
                <a:latin typeface="Times New Roman" panose="02020603050405020304" pitchFamily="18" charset="0"/>
                <a:ea typeface="黑体" panose="02010609060101010101" pitchFamily="2" charset="-122"/>
                <a:cs typeface="Comic Sans MS" panose="030F0702030302020204" pitchFamily="66" charset="0"/>
              </a:rPr>
              <a:t>TCP</a:t>
            </a:r>
            <a:r>
              <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3600" dirty="0" err="1" smtClean="0">
                <a:solidFill>
                  <a:srgbClr val="6500FF"/>
                </a:solidFill>
                <a:latin typeface="Times New Roman" panose="02020603050405020304" pitchFamily="18" charset="0"/>
                <a:ea typeface="黑体" panose="02010609060101010101" pitchFamily="2" charset="-122"/>
                <a:cs typeface="Times New Roman" panose="02020603050405020304" pitchFamily="18" charset="0"/>
              </a:rPr>
              <a:t>连接</a:t>
            </a:r>
            <a:r>
              <a:rPr lang="zh-CN" altLang="en-US" sz="3600" dirty="0" smtClean="0">
                <a:solidFill>
                  <a:srgbClr val="6500FF"/>
                </a:solidFill>
                <a:latin typeface="Times New Roman" panose="02020603050405020304" pitchFamily="18" charset="0"/>
                <a:ea typeface="黑体" panose="02010609060101010101" pitchFamily="2" charset="-122"/>
                <a:cs typeface="Times New Roman" panose="02020603050405020304" pitchFamily="18" charset="0"/>
              </a:rPr>
              <a:t>建立</a:t>
            </a:r>
            <a:endParaRPr lang="en-US" altLang="zh-CN" sz="3600" dirty="0" smtClean="0">
              <a:solidFill>
                <a:srgbClr val="65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36" name="TextBox 1"/>
          <p:cNvSpPr txBox="1"/>
          <p:nvPr/>
        </p:nvSpPr>
        <p:spPr>
          <a:xfrm>
            <a:off x="901701" y="1657350"/>
            <a:ext cx="7848600" cy="4588436"/>
          </a:xfrm>
          <a:prstGeom prst="rect">
            <a:avLst/>
          </a:prstGeom>
          <a:noFill/>
        </p:spPr>
        <p:txBody>
          <a:bodyPr wrap="square" lIns="0" tIns="0" rIns="0" rtlCol="0">
            <a:spAutoFit/>
          </a:bodyPr>
          <a:lstStyle/>
          <a:p>
            <a:pPr defTabSz="-635">
              <a:lnSpc>
                <a:spcPct val="150000"/>
              </a:lnSpc>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连接建立过程中要解决以下三个问题：</a:t>
            </a:r>
          </a:p>
          <a:p>
            <a:pPr marL="514350" indent="-514350">
              <a:lnSpc>
                <a:spcPct val="150000"/>
              </a:lnSpc>
              <a:buFont typeface="+mj-lt"/>
              <a:buAutoNum type="arabicPeriod"/>
            </a:pPr>
            <a:r>
              <a:rPr lang="en-US" altLang="zh-CN" sz="2400" dirty="0" err="1" smtClean="0">
                <a:latin typeface="微软雅黑" panose="020B0503020204020204" pitchFamily="34" charset="-122"/>
                <a:ea typeface="微软雅黑" panose="020B0503020204020204" pitchFamily="34" charset="-122"/>
                <a:cs typeface="黑体" panose="02010609060101010101" pitchFamily="2" charset="-122"/>
              </a:rPr>
              <a:t>要使每一方能够确知对方的存在</a:t>
            </a:r>
            <a:endParaRPr lang="en-US" altLang="zh-CN" sz="2400" dirty="0" smtClean="0">
              <a:latin typeface="微软雅黑" panose="020B0503020204020204" pitchFamily="34" charset="-122"/>
              <a:ea typeface="微软雅黑" panose="020B0503020204020204" pitchFamily="34" charset="-122"/>
              <a:cs typeface="黑体" panose="02010609060101010101" pitchFamily="2" charset="-122"/>
            </a:endParaRPr>
          </a:p>
          <a:p>
            <a:pPr marL="514350" indent="-514350">
              <a:lnSpc>
                <a:spcPct val="150000"/>
              </a:lnSpc>
              <a:buFont typeface="+mj-lt"/>
              <a:buAutoNum type="arabicPeriod"/>
            </a:pPr>
            <a:r>
              <a:rPr lang="en-US" altLang="zh-CN" sz="2400" dirty="0" err="1" smtClean="0">
                <a:latin typeface="微软雅黑" panose="020B0503020204020204" pitchFamily="34" charset="-122"/>
                <a:ea typeface="微软雅黑" panose="020B0503020204020204" pitchFamily="34" charset="-122"/>
                <a:cs typeface="黑体" panose="02010609060101010101" pitchFamily="2" charset="-122"/>
              </a:rPr>
              <a:t>要允许双方协商一些参数（如最大报文段长度，最大窗口大小，服务质量等</a:t>
            </a:r>
            <a:r>
              <a:rPr lang="en-US" altLang="zh-CN" sz="2400" dirty="0" smtClean="0">
                <a:latin typeface="微软雅黑" panose="020B0503020204020204" pitchFamily="34" charset="-122"/>
                <a:ea typeface="微软雅黑" panose="020B0503020204020204" pitchFamily="34" charset="-122"/>
                <a:cs typeface="黑体" panose="02010609060101010101" pitchFamily="2" charset="-122"/>
              </a:rPr>
              <a:t>）</a:t>
            </a:r>
          </a:p>
          <a:p>
            <a:pPr marL="514350" indent="-514350">
              <a:lnSpc>
                <a:spcPct val="150000"/>
              </a:lnSpc>
              <a:buFont typeface="+mj-lt"/>
              <a:buAutoNum type="arabicPeriod"/>
            </a:pPr>
            <a:r>
              <a:rPr lang="en-US" altLang="zh-CN" sz="2400" dirty="0" err="1" smtClean="0">
                <a:latin typeface="微软雅黑" panose="020B0503020204020204" pitchFamily="34" charset="-122"/>
                <a:ea typeface="微软雅黑" panose="020B0503020204020204" pitchFamily="34" charset="-122"/>
                <a:cs typeface="黑体" panose="02010609060101010101" pitchFamily="2" charset="-122"/>
              </a:rPr>
              <a:t>能够对传输实体资源（如缓存大小，连接表中的项目等）进行分配</a:t>
            </a:r>
            <a:endParaRPr lang="en-US" altLang="zh-CN" sz="2400" dirty="0" smtClean="0">
              <a:latin typeface="微软雅黑" panose="020B0503020204020204" pitchFamily="34" charset="-122"/>
              <a:ea typeface="微软雅黑" panose="020B0503020204020204" pitchFamily="34" charset="-122"/>
              <a:cs typeface="黑体" panose="02010609060101010101" pitchFamily="2" charset="-122"/>
            </a:endParaRPr>
          </a:p>
          <a:p>
            <a:pPr defTabSz="-635">
              <a:lnSpc>
                <a:spcPts val="3300"/>
              </a:lnSpc>
            </a:pPr>
            <a:endParaRPr lang="en-US" altLang="zh-CN" sz="40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a:lnSpc>
                <a:spcPts val="3100"/>
              </a:lnSpc>
            </a:pPr>
            <a:endParaRPr lang="en-US" altLang="zh-CN" sz="3600" dirty="0" smtClean="0">
              <a:solidFill>
                <a:srgbClr val="33339A"/>
              </a:solidFill>
              <a:latin typeface="黑体" panose="02010609060101010101" pitchFamily="2" charset="-122"/>
              <a:ea typeface="黑体" panose="02010609060101010101" pitchFamily="2" charset="-122"/>
              <a:cs typeface="黑体" panose="02010609060101010101" pitchFamily="2" charset="-122"/>
            </a:endParaRPr>
          </a:p>
          <a:p>
            <a:pPr defTabSz="-635">
              <a:lnSpc>
                <a:spcPts val="3100"/>
              </a:lnSpc>
            </a:pPr>
            <a:endParaRPr lang="en-US" altLang="zh-CN" sz="32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8" name="灯片编号占位符 47"/>
          <p:cNvSpPr>
            <a:spLocks noGrp="1"/>
          </p:cNvSpPr>
          <p:nvPr>
            <p:ph type="sldNum" sz="quarter" idx="12"/>
          </p:nvPr>
        </p:nvSpPr>
        <p:spPr/>
        <p:txBody>
          <a:bodyPr/>
          <a:lstStyle/>
          <a:p>
            <a:fld id="{B6F15528-21DE-4FAA-801E-634DDDAF4B2B}" type="slidenum">
              <a:rPr lang="en-US" smtClean="0"/>
              <a:t>72</a:t>
            </a:fld>
            <a:endParaRPr lang="en-US"/>
          </a:p>
        </p:txBody>
      </p:sp>
      <p:sp>
        <p:nvSpPr>
          <p:cNvPr id="49" name="页脚占位符 4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28003" name="Rectangle 2"/>
          <p:cNvSpPr>
            <a:spLocks noGrp="1" noChangeArrowheads="1"/>
          </p:cNvSpPr>
          <p:nvPr>
            <p:ph type="title"/>
          </p:nvPr>
        </p:nvSpPr>
        <p:spPr>
          <a:xfrm>
            <a:off x="1147741" y="213123"/>
            <a:ext cx="6715469" cy="1453964"/>
          </a:xfrm>
        </p:spPr>
        <p:txBody>
          <a:bodyPr/>
          <a:lstStyle/>
          <a:p>
            <a:pPr algn="ctr" eaLnBrk="1" hangingPunct="1"/>
            <a:r>
              <a:rPr lang="zh-CN" altLang="en-US" dirty="0" smtClean="0">
                <a:ea typeface="黑体" panose="02010609060101010101" pitchFamily="2" charset="-122"/>
              </a:rPr>
              <a:t>客户服务器方式 </a:t>
            </a:r>
          </a:p>
        </p:txBody>
      </p:sp>
      <p:sp>
        <p:nvSpPr>
          <p:cNvPr id="557059" name="Rectangle 3"/>
          <p:cNvSpPr>
            <a:spLocks noGrp="1" noChangeArrowheads="1"/>
          </p:cNvSpPr>
          <p:nvPr>
            <p:ph type="body" idx="1"/>
          </p:nvPr>
        </p:nvSpPr>
        <p:spPr/>
        <p:txBody>
          <a:bodyPr/>
          <a:lstStyle/>
          <a:p>
            <a:pPr eaLnBrk="1" hangingPunct="1"/>
            <a:r>
              <a:rPr lang="en-US" altLang="zh-CN" dirty="0" smtClean="0">
                <a:ea typeface="黑体" panose="02010609060101010101" pitchFamily="2" charset="-122"/>
              </a:rPr>
              <a:t>TCP </a:t>
            </a:r>
            <a:r>
              <a:rPr lang="zh-CN" altLang="en-US" dirty="0" smtClean="0">
                <a:ea typeface="黑体" panose="02010609060101010101" pitchFamily="2" charset="-122"/>
              </a:rPr>
              <a:t>连接的建立都是采用客户服务器方式。</a:t>
            </a:r>
          </a:p>
          <a:p>
            <a:pPr eaLnBrk="1" hangingPunct="1"/>
            <a:r>
              <a:rPr lang="zh-CN" altLang="en-US" dirty="0" smtClean="0">
                <a:ea typeface="黑体" panose="02010609060101010101" pitchFamily="2" charset="-122"/>
              </a:rPr>
              <a:t>主动发起连接建立的应用进程叫做</a:t>
            </a:r>
            <a:r>
              <a:rPr lang="zh-CN" altLang="en-US" dirty="0" smtClean="0">
                <a:solidFill>
                  <a:schemeClr val="hlink"/>
                </a:solidFill>
                <a:ea typeface="黑体" panose="02010609060101010101" pitchFamily="2" charset="-122"/>
              </a:rPr>
              <a:t>客户</a:t>
            </a:r>
            <a:r>
              <a:rPr lang="en-US" altLang="zh-CN" dirty="0" smtClean="0">
                <a:ea typeface="黑体" panose="02010609060101010101" pitchFamily="2" charset="-122"/>
              </a:rPr>
              <a:t>(client)</a:t>
            </a:r>
            <a:r>
              <a:rPr lang="zh-CN" altLang="en-US" dirty="0" smtClean="0">
                <a:ea typeface="黑体" panose="02010609060101010101" pitchFamily="2" charset="-122"/>
              </a:rPr>
              <a:t>。</a:t>
            </a:r>
          </a:p>
          <a:p>
            <a:pPr eaLnBrk="1" hangingPunct="1"/>
            <a:r>
              <a:rPr lang="zh-CN" altLang="en-US" dirty="0" smtClean="0">
                <a:ea typeface="黑体" panose="02010609060101010101" pitchFamily="2" charset="-122"/>
              </a:rPr>
              <a:t>被动等待连接建立的应用进程叫做</a:t>
            </a:r>
            <a:r>
              <a:rPr lang="zh-CN" altLang="en-US" dirty="0" smtClean="0">
                <a:solidFill>
                  <a:schemeClr val="hlink"/>
                </a:solidFill>
                <a:ea typeface="黑体" panose="02010609060101010101" pitchFamily="2" charset="-122"/>
              </a:rPr>
              <a:t>服务器</a:t>
            </a:r>
            <a:r>
              <a:rPr lang="en-US" altLang="zh-CN" dirty="0" smtClean="0">
                <a:ea typeface="黑体" panose="02010609060101010101" pitchFamily="2" charset="-122"/>
              </a:rPr>
              <a:t>(server)</a:t>
            </a:r>
            <a:r>
              <a:rPr lang="zh-CN" altLang="en-US" dirty="0" smtClean="0">
                <a:ea typeface="黑体" panose="02010609060101010101" pitchFamily="2" charset="-122"/>
              </a:rPr>
              <a:t>。 </a:t>
            </a:r>
          </a:p>
        </p:txBody>
      </p:sp>
      <p:sp>
        <p:nvSpPr>
          <p:cNvPr id="5" name="灯片编号占位符 4"/>
          <p:cNvSpPr>
            <a:spLocks noGrp="1"/>
          </p:cNvSpPr>
          <p:nvPr>
            <p:ph type="sldNum" sz="quarter" idx="12"/>
          </p:nvPr>
        </p:nvSpPr>
        <p:spPr/>
        <p:txBody>
          <a:bodyPr/>
          <a:lstStyle/>
          <a:p>
            <a:fld id="{B6F15528-21DE-4FAA-801E-634DDDAF4B2B}" type="slidenum">
              <a:rPr lang="en-US" smtClean="0"/>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7"/>
          <p:cNvGrpSpPr/>
          <p:nvPr/>
        </p:nvGrpSpPr>
        <p:grpSpPr bwMode="auto">
          <a:xfrm>
            <a:off x="2333475" y="2980549"/>
            <a:ext cx="4236350" cy="3422579"/>
            <a:chOff x="1474" y="1888"/>
            <a:chExt cx="2676" cy="2432"/>
          </a:xfrm>
        </p:grpSpPr>
        <p:sp>
          <p:nvSpPr>
            <p:cNvPr id="129049" name="Line 75"/>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29050" name="Line 76"/>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sp>
        <p:nvSpPr>
          <p:cNvPr id="129027" name="Rectangle 4"/>
          <p:cNvSpPr>
            <a:spLocks noGrp="1" noChangeArrowheads="1"/>
          </p:cNvSpPr>
          <p:nvPr>
            <p:ph type="title"/>
          </p:nvPr>
        </p:nvSpPr>
        <p:spPr>
          <a:xfrm>
            <a:off x="1579925" y="688305"/>
            <a:ext cx="5493323" cy="764081"/>
          </a:xfrm>
        </p:spPr>
        <p:txBody>
          <a:bodyPr>
            <a:normAutofit fontScale="90000"/>
          </a:bodyPr>
          <a:lstStyle/>
          <a:p>
            <a:pPr algn="ctr" eaLnBrk="1" hangingPunct="1"/>
            <a:r>
              <a:rPr lang="en-US" altLang="zh-CN" sz="4000" dirty="0" smtClean="0">
                <a:ea typeface="黑体" panose="02010609060101010101" pitchFamily="2" charset="-122"/>
              </a:rPr>
              <a:t/>
            </a:r>
            <a:br>
              <a:rPr lang="en-US" altLang="zh-CN" sz="4000" dirty="0" smtClean="0">
                <a:ea typeface="黑体" panose="02010609060101010101" pitchFamily="2" charset="-122"/>
              </a:rPr>
            </a:br>
            <a:r>
              <a:rPr lang="zh-CN" altLang="en-US" sz="3200" dirty="0" smtClean="0">
                <a:ea typeface="黑体" panose="02010609060101010101" pitchFamily="2" charset="-122"/>
              </a:rPr>
              <a:t>用三次握手建立 </a:t>
            </a:r>
            <a:r>
              <a:rPr lang="en-US" altLang="zh-CN" sz="3200" dirty="0" smtClean="0">
                <a:ea typeface="黑体" panose="02010609060101010101" pitchFamily="2" charset="-122"/>
              </a:rPr>
              <a:t>TCP </a:t>
            </a:r>
            <a:r>
              <a:rPr lang="zh-CN" altLang="en-US" sz="3200" dirty="0" smtClean="0">
                <a:ea typeface="黑体" panose="02010609060101010101" pitchFamily="2" charset="-122"/>
              </a:rPr>
              <a:t>连接</a:t>
            </a:r>
            <a:r>
              <a:rPr lang="zh-CN" altLang="en-US" sz="4000" dirty="0" smtClean="0">
                <a:ea typeface="黑体" panose="02010609060101010101" pitchFamily="2" charset="-122"/>
              </a:rPr>
              <a:t> </a:t>
            </a:r>
          </a:p>
        </p:txBody>
      </p:sp>
      <p:grpSp>
        <p:nvGrpSpPr>
          <p:cNvPr id="3" name="Group 61"/>
          <p:cNvGrpSpPr/>
          <p:nvPr/>
        </p:nvGrpSpPr>
        <p:grpSpPr bwMode="auto">
          <a:xfrm>
            <a:off x="2406298" y="2963182"/>
            <a:ext cx="4100204" cy="822492"/>
            <a:chOff x="1520" y="1877"/>
            <a:chExt cx="2590" cy="521"/>
          </a:xfrm>
        </p:grpSpPr>
        <p:sp>
          <p:nvSpPr>
            <p:cNvPr id="129047" name="Rectangle 25"/>
            <p:cNvSpPr>
              <a:spLocks noChangeArrowheads="1"/>
            </p:cNvSpPr>
            <p:nvPr/>
          </p:nvSpPr>
          <p:spPr bwMode="auto">
            <a:xfrm rot="665985">
              <a:off x="2097" y="1877"/>
              <a:ext cx="1342" cy="252"/>
            </a:xfrm>
            <a:prstGeom prst="rect">
              <a:avLst/>
            </a:prstGeom>
            <a:noFill/>
            <a:ln w="12700">
              <a:noFill/>
              <a:miter lim="800000"/>
            </a:ln>
          </p:spPr>
          <p:txBody>
            <a:bodyPr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SYN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x</a:t>
              </a:r>
            </a:p>
          </p:txBody>
        </p:sp>
        <p:sp>
          <p:nvSpPr>
            <p:cNvPr id="129048" name="Line 28"/>
            <p:cNvSpPr>
              <a:spLocks noChangeShapeType="1"/>
            </p:cNvSpPr>
            <p:nvPr/>
          </p:nvSpPr>
          <p:spPr bwMode="auto">
            <a:xfrm>
              <a:off x="1520" y="1893"/>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558111" name="Rectangle 31"/>
          <p:cNvSpPr>
            <a:spLocks noChangeArrowheads="1"/>
          </p:cNvSpPr>
          <p:nvPr/>
        </p:nvSpPr>
        <p:spPr bwMode="auto">
          <a:xfrm>
            <a:off x="1432698" y="2380651"/>
            <a:ext cx="964101"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29030" name="Text Box 32"/>
          <p:cNvSpPr txBox="1">
            <a:spLocks noChangeArrowheads="1"/>
          </p:cNvSpPr>
          <p:nvPr/>
        </p:nvSpPr>
        <p:spPr bwMode="auto">
          <a:xfrm>
            <a:off x="1383621"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sp>
        <p:nvSpPr>
          <p:cNvPr id="558117" name="Rectangle 37"/>
          <p:cNvSpPr>
            <a:spLocks noChangeArrowheads="1"/>
          </p:cNvSpPr>
          <p:nvPr/>
        </p:nvSpPr>
        <p:spPr bwMode="auto">
          <a:xfrm>
            <a:off x="6508085" y="2380651"/>
            <a:ext cx="983099"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29032" name="Text Box 39"/>
          <p:cNvSpPr txBox="1">
            <a:spLocks noChangeArrowheads="1"/>
          </p:cNvSpPr>
          <p:nvPr/>
        </p:nvSpPr>
        <p:spPr bwMode="auto">
          <a:xfrm>
            <a:off x="6468507"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grpSp>
        <p:nvGrpSpPr>
          <p:cNvPr id="4" name="Group 67"/>
          <p:cNvGrpSpPr/>
          <p:nvPr/>
        </p:nvGrpSpPr>
        <p:grpSpPr bwMode="auto">
          <a:xfrm>
            <a:off x="394190" y="2045970"/>
            <a:ext cx="1317131" cy="942473"/>
            <a:chOff x="249" y="1296"/>
            <a:chExt cx="832" cy="597"/>
          </a:xfrm>
        </p:grpSpPr>
        <p:sp>
          <p:nvSpPr>
            <p:cNvPr id="129045" name="Rectangle 44"/>
            <p:cNvSpPr>
              <a:spLocks noChangeArrowheads="1"/>
            </p:cNvSpPr>
            <p:nvPr/>
          </p:nvSpPr>
          <p:spPr bwMode="auto">
            <a:xfrm>
              <a:off x="251" y="1638"/>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主动打开</a:t>
              </a:r>
            </a:p>
          </p:txBody>
        </p:sp>
        <p:sp>
          <p:nvSpPr>
            <p:cNvPr id="129046" name="Freeform 46"/>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grpSp>
        <p:nvGrpSpPr>
          <p:cNvPr id="5" name="Group 66"/>
          <p:cNvGrpSpPr/>
          <p:nvPr/>
        </p:nvGrpSpPr>
        <p:grpSpPr bwMode="auto">
          <a:xfrm>
            <a:off x="7203062" y="2053864"/>
            <a:ext cx="1394703" cy="934579"/>
            <a:chOff x="4550" y="1301"/>
            <a:chExt cx="881" cy="592"/>
          </a:xfrm>
        </p:grpSpPr>
        <p:sp>
          <p:nvSpPr>
            <p:cNvPr id="129043" name="Rectangle 45"/>
            <p:cNvSpPr>
              <a:spLocks noChangeArrowheads="1"/>
            </p:cNvSpPr>
            <p:nvPr/>
          </p:nvSpPr>
          <p:spPr bwMode="auto">
            <a:xfrm>
              <a:off x="4732" y="161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被动打开</a:t>
              </a:r>
            </a:p>
          </p:txBody>
        </p:sp>
        <p:sp>
          <p:nvSpPr>
            <p:cNvPr id="129044" name="Freeform 50"/>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pic>
        <p:nvPicPr>
          <p:cNvPr id="129035" name="Picture 53"/>
          <p:cNvPicPr>
            <a:picLocks noChangeArrowheads="1"/>
          </p:cNvPicPr>
          <p:nvPr/>
        </p:nvPicPr>
        <p:blipFill>
          <a:blip r:embed="rId3" cstate="print"/>
          <a:srcRect/>
          <a:stretch>
            <a:fillRect/>
          </a:stretch>
        </p:blipFill>
        <p:spPr bwMode="auto">
          <a:xfrm>
            <a:off x="1665411" y="1769702"/>
            <a:ext cx="500257" cy="514650"/>
          </a:xfrm>
          <a:prstGeom prst="rect">
            <a:avLst/>
          </a:prstGeom>
          <a:noFill/>
          <a:ln w="9525">
            <a:noFill/>
            <a:miter lim="800000"/>
            <a:headEnd/>
            <a:tailEnd/>
          </a:ln>
        </p:spPr>
      </p:pic>
      <p:pic>
        <p:nvPicPr>
          <p:cNvPr id="129036" name="Picture 54"/>
          <p:cNvPicPr>
            <a:picLocks noChangeArrowheads="1"/>
          </p:cNvPicPr>
          <p:nvPr/>
        </p:nvPicPr>
        <p:blipFill>
          <a:blip r:embed="rId3" cstate="print"/>
          <a:srcRect/>
          <a:stretch>
            <a:fillRect/>
          </a:stretch>
        </p:blipFill>
        <p:spPr bwMode="auto">
          <a:xfrm>
            <a:off x="6750297" y="1769702"/>
            <a:ext cx="500257" cy="514650"/>
          </a:xfrm>
          <a:prstGeom prst="rect">
            <a:avLst/>
          </a:prstGeom>
          <a:noFill/>
          <a:ln w="9525">
            <a:noFill/>
            <a:miter lim="800000"/>
            <a:headEnd/>
            <a:tailEnd/>
          </a:ln>
        </p:spPr>
      </p:pic>
      <p:sp>
        <p:nvSpPr>
          <p:cNvPr id="129037" name="Rectangle 55"/>
          <p:cNvSpPr>
            <a:spLocks noChangeArrowheads="1"/>
          </p:cNvSpPr>
          <p:nvPr/>
        </p:nvSpPr>
        <p:spPr bwMode="auto">
          <a:xfrm>
            <a:off x="2088097" y="1769702"/>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29038" name="Rectangle 56"/>
          <p:cNvSpPr>
            <a:spLocks noChangeArrowheads="1"/>
          </p:cNvSpPr>
          <p:nvPr/>
        </p:nvSpPr>
        <p:spPr bwMode="auto">
          <a:xfrm>
            <a:off x="6517584" y="1769702"/>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29039" name="Rectangle 57"/>
          <p:cNvSpPr>
            <a:spLocks noChangeArrowheads="1"/>
          </p:cNvSpPr>
          <p:nvPr/>
        </p:nvSpPr>
        <p:spPr bwMode="auto">
          <a:xfrm>
            <a:off x="1584675" y="1417655"/>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29040" name="Rectangle 58"/>
          <p:cNvSpPr>
            <a:spLocks noChangeArrowheads="1"/>
          </p:cNvSpPr>
          <p:nvPr/>
        </p:nvSpPr>
        <p:spPr bwMode="auto">
          <a:xfrm>
            <a:off x="6566659" y="1417655"/>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558140" name="Text Box 60"/>
          <p:cNvSpPr txBox="1">
            <a:spLocks noChangeArrowheads="1"/>
          </p:cNvSpPr>
          <p:nvPr/>
        </p:nvSpPr>
        <p:spPr bwMode="auto">
          <a:xfrm>
            <a:off x="2118175" y="187863"/>
            <a:ext cx="3162884" cy="584406"/>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defRPr/>
            </a:pPr>
            <a:r>
              <a:rPr lang="en-US" altLang="zh-CN" sz="3200" dirty="0" smtClean="0">
                <a:solidFill>
                  <a:srgbClr val="333399"/>
                </a:solidFill>
                <a:latin typeface="Arial" panose="020B0604020202020204" pitchFamily="34" charset="0"/>
                <a:ea typeface="黑体" panose="02010609060101010101" pitchFamily="2" charset="-122"/>
              </a:rPr>
              <a:t>TCP </a:t>
            </a:r>
            <a:r>
              <a:rPr lang="zh-CN" altLang="en-US" sz="3200" dirty="0">
                <a:solidFill>
                  <a:srgbClr val="333399"/>
                </a:solidFill>
                <a:latin typeface="Arial" panose="020B0604020202020204" pitchFamily="34" charset="0"/>
                <a:ea typeface="黑体" panose="02010609060101010101" pitchFamily="2" charset="-122"/>
              </a:rPr>
              <a:t>的连接建立</a:t>
            </a:r>
          </a:p>
        </p:txBody>
      </p:sp>
      <p:sp>
        <p:nvSpPr>
          <p:cNvPr id="558158" name="Text Box 78"/>
          <p:cNvSpPr txBox="1">
            <a:spLocks noChangeArrowheads="1"/>
          </p:cNvSpPr>
          <p:nvPr/>
        </p:nvSpPr>
        <p:spPr bwMode="auto">
          <a:xfrm>
            <a:off x="753552" y="4770773"/>
            <a:ext cx="5177025" cy="1199959"/>
          </a:xfrm>
          <a:prstGeom prst="rect">
            <a:avLst/>
          </a:prstGeom>
          <a:solidFill>
            <a:srgbClr val="FFFF99"/>
          </a:solidFill>
          <a:ln w="9525">
            <a:solidFill>
              <a:schemeClr val="folHlink"/>
            </a:solidFill>
            <a:miter lim="800000"/>
          </a:ln>
        </p:spPr>
        <p:txBody>
          <a:bodyPr wrap="none" lIns="91074" tIns="45537" rIns="91074" bIns="45537">
            <a:spAutoFit/>
          </a:bodyPr>
          <a:lstStyle/>
          <a:p>
            <a:r>
              <a:rPr lang="en-US" altLang="zh-CN">
                <a:solidFill>
                  <a:srgbClr val="333399"/>
                </a:solidFill>
                <a:latin typeface="Arial" panose="020B0604020202020204" pitchFamily="34" charset="0"/>
                <a:ea typeface="黑体" panose="02010609060101010101" pitchFamily="2" charset="-122"/>
              </a:rPr>
              <a:t>A </a:t>
            </a:r>
            <a:r>
              <a:rPr lang="zh-CN" altLang="en-US">
                <a:solidFill>
                  <a:srgbClr val="333399"/>
                </a:solidFill>
                <a:latin typeface="Arial" panose="020B0604020202020204" pitchFamily="34" charset="0"/>
                <a:ea typeface="黑体" panose="02010609060101010101" pitchFamily="2" charset="-122"/>
              </a:rPr>
              <a:t>的 </a:t>
            </a:r>
            <a:r>
              <a:rPr lang="en-US" altLang="zh-CN">
                <a:solidFill>
                  <a:srgbClr val="333399"/>
                </a:solidFill>
                <a:latin typeface="Arial" panose="020B0604020202020204" pitchFamily="34" charset="0"/>
                <a:ea typeface="黑体" panose="02010609060101010101" pitchFamily="2" charset="-122"/>
              </a:rPr>
              <a:t>TCP </a:t>
            </a:r>
            <a:r>
              <a:rPr lang="zh-CN" altLang="en-US">
                <a:solidFill>
                  <a:srgbClr val="333399"/>
                </a:solidFill>
                <a:latin typeface="Arial" panose="020B0604020202020204" pitchFamily="34" charset="0"/>
                <a:ea typeface="黑体" panose="02010609060101010101" pitchFamily="2" charset="-122"/>
              </a:rPr>
              <a:t>向 </a:t>
            </a:r>
            <a:r>
              <a:rPr lang="en-US" altLang="zh-CN">
                <a:solidFill>
                  <a:srgbClr val="333399"/>
                </a:solidFill>
                <a:latin typeface="Arial" panose="020B0604020202020204" pitchFamily="34" charset="0"/>
                <a:ea typeface="黑体" panose="02010609060101010101" pitchFamily="2" charset="-122"/>
              </a:rPr>
              <a:t>B </a:t>
            </a:r>
            <a:r>
              <a:rPr lang="zh-CN" altLang="en-US">
                <a:solidFill>
                  <a:srgbClr val="333399"/>
                </a:solidFill>
                <a:latin typeface="Arial" panose="020B0604020202020204" pitchFamily="34" charset="0"/>
                <a:ea typeface="黑体" panose="02010609060101010101" pitchFamily="2" charset="-122"/>
              </a:rPr>
              <a:t>发出连接请求报文段，其首部中的</a:t>
            </a:r>
          </a:p>
          <a:p>
            <a:r>
              <a:rPr lang="zh-CN" altLang="en-US">
                <a:solidFill>
                  <a:srgbClr val="333399"/>
                </a:solidFill>
                <a:latin typeface="Arial" panose="020B0604020202020204" pitchFamily="34" charset="0"/>
                <a:ea typeface="黑体" panose="02010609060101010101" pitchFamily="2" charset="-122"/>
              </a:rPr>
              <a:t>同步位 </a:t>
            </a:r>
            <a:r>
              <a:rPr lang="en-US" altLang="zh-CN">
                <a:solidFill>
                  <a:srgbClr val="333399"/>
                </a:solidFill>
                <a:latin typeface="Arial" panose="020B0604020202020204" pitchFamily="34" charset="0"/>
                <a:ea typeface="黑体" panose="02010609060101010101" pitchFamily="2" charset="-122"/>
              </a:rPr>
              <a:t>SYN = 1</a:t>
            </a:r>
            <a:r>
              <a:rPr lang="zh-CN" altLang="en-US">
                <a:solidFill>
                  <a:srgbClr val="333399"/>
                </a:solidFill>
                <a:latin typeface="Arial" panose="020B0604020202020204" pitchFamily="34" charset="0"/>
                <a:ea typeface="黑体" panose="02010609060101010101" pitchFamily="2" charset="-122"/>
              </a:rPr>
              <a:t>，并选择序号 </a:t>
            </a:r>
            <a:r>
              <a:rPr lang="en-US" altLang="zh-CN">
                <a:solidFill>
                  <a:srgbClr val="333399"/>
                </a:solidFill>
                <a:latin typeface="Arial" panose="020B0604020202020204" pitchFamily="34" charset="0"/>
                <a:ea typeface="黑体" panose="02010609060101010101" pitchFamily="2" charset="-122"/>
              </a:rPr>
              <a:t>seq = x</a:t>
            </a:r>
            <a:r>
              <a:rPr lang="zh-CN" altLang="en-US">
                <a:solidFill>
                  <a:srgbClr val="333399"/>
                </a:solidFill>
                <a:latin typeface="Arial" panose="020B0604020202020204" pitchFamily="34" charset="0"/>
                <a:ea typeface="黑体" panose="02010609060101010101" pitchFamily="2" charset="-122"/>
              </a:rPr>
              <a:t>，表明传送</a:t>
            </a:r>
          </a:p>
          <a:p>
            <a:r>
              <a:rPr lang="zh-CN" altLang="en-US">
                <a:solidFill>
                  <a:srgbClr val="333399"/>
                </a:solidFill>
                <a:latin typeface="Arial" panose="020B0604020202020204" pitchFamily="34" charset="0"/>
                <a:ea typeface="黑体" panose="02010609060101010101" pitchFamily="2" charset="-122"/>
              </a:rPr>
              <a:t>数据时的第一个数据字节的序号是 </a:t>
            </a:r>
            <a:r>
              <a:rPr lang="en-US" altLang="zh-CN">
                <a:solidFill>
                  <a:srgbClr val="333399"/>
                </a:solidFill>
                <a:latin typeface="Arial" panose="020B0604020202020204" pitchFamily="34" charset="0"/>
                <a:ea typeface="黑体" panose="02010609060101010101" pitchFamily="2" charset="-122"/>
              </a:rPr>
              <a:t>x</a:t>
            </a:r>
            <a:r>
              <a:rPr lang="zh-CN" altLang="en-US">
                <a:solidFill>
                  <a:srgbClr val="333399"/>
                </a:solidFill>
                <a:latin typeface="Arial" panose="020B0604020202020204" pitchFamily="34" charset="0"/>
                <a:ea typeface="黑体" panose="02010609060101010101" pitchFamily="2" charset="-122"/>
              </a:rPr>
              <a:t>。</a:t>
            </a:r>
          </a:p>
          <a:p>
            <a:endParaRPr lang="en-US" altLang="zh-CN">
              <a:solidFill>
                <a:srgbClr val="333399"/>
              </a:solidFill>
              <a:latin typeface="Arial" panose="020B0604020202020204" pitchFamily="34" charset="0"/>
              <a:ea typeface="黑体" panose="02010609060101010101" pitchFamily="2" charset="-122"/>
            </a:endParaRPr>
          </a:p>
        </p:txBody>
      </p:sp>
      <p:sp>
        <p:nvSpPr>
          <p:cNvPr id="27" name="灯片编号占位符 26"/>
          <p:cNvSpPr>
            <a:spLocks noGrp="1"/>
          </p:cNvSpPr>
          <p:nvPr>
            <p:ph type="sldNum" sz="quarter" idx="12"/>
          </p:nvPr>
        </p:nvSpPr>
        <p:spPr/>
        <p:txBody>
          <a:bodyPr/>
          <a:lstStyle/>
          <a:p>
            <a:fld id="{B6F15528-21DE-4FAA-801E-634DDDAF4B2B}" type="slidenum">
              <a:rPr lang="en-US" smtClean="0"/>
              <a:t>74</a:t>
            </a:fld>
            <a:endParaRPr lang="en-US"/>
          </a:p>
        </p:txBody>
      </p:sp>
      <p:sp>
        <p:nvSpPr>
          <p:cNvPr id="28" name="页脚占位符 27"/>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58158"/>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5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bwMode="auto">
          <a:xfrm>
            <a:off x="2333475" y="2980549"/>
            <a:ext cx="4236350" cy="3422579"/>
            <a:chOff x="1474" y="1888"/>
            <a:chExt cx="2676" cy="2432"/>
          </a:xfrm>
        </p:grpSpPr>
        <p:sp>
          <p:nvSpPr>
            <p:cNvPr id="130076" name="Line 19"/>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0077" name="Line 20"/>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sp>
        <p:nvSpPr>
          <p:cNvPr id="130051" name="Rectangle 21"/>
          <p:cNvSpPr>
            <a:spLocks noGrp="1" noChangeArrowheads="1"/>
          </p:cNvSpPr>
          <p:nvPr>
            <p:ph type="title"/>
          </p:nvPr>
        </p:nvSpPr>
        <p:spPr>
          <a:xfrm>
            <a:off x="1579925" y="688305"/>
            <a:ext cx="5493323" cy="764081"/>
          </a:xfrm>
        </p:spPr>
        <p:txBody>
          <a:bodyPr>
            <a:normAutofit fontScale="90000"/>
          </a:bodyPr>
          <a:lstStyle/>
          <a:p>
            <a:pPr algn="ctr" eaLnBrk="1" hangingPunct="1"/>
            <a:r>
              <a:rPr lang="en-US" altLang="zh-CN" sz="4000" dirty="0" smtClean="0">
                <a:ea typeface="黑体" panose="02010609060101010101" pitchFamily="2" charset="-122"/>
              </a:rPr>
              <a:t/>
            </a:r>
            <a:br>
              <a:rPr lang="en-US" altLang="zh-CN" sz="4000" dirty="0" smtClean="0">
                <a:ea typeface="黑体" panose="02010609060101010101" pitchFamily="2" charset="-122"/>
              </a:rPr>
            </a:br>
            <a:r>
              <a:rPr lang="zh-CN" altLang="en-US" sz="3200" dirty="0" smtClean="0">
                <a:ea typeface="黑体" panose="02010609060101010101" pitchFamily="2" charset="-122"/>
              </a:rPr>
              <a:t>用三次握手建立 </a:t>
            </a:r>
            <a:r>
              <a:rPr lang="en-US" altLang="zh-CN" sz="3200" dirty="0" smtClean="0">
                <a:ea typeface="黑体" panose="02010609060101010101" pitchFamily="2" charset="-122"/>
              </a:rPr>
              <a:t>TCP </a:t>
            </a:r>
            <a:r>
              <a:rPr lang="zh-CN" altLang="en-US" sz="3200" dirty="0" smtClean="0">
                <a:ea typeface="黑体" panose="02010609060101010101" pitchFamily="2" charset="-122"/>
              </a:rPr>
              <a:t>连接</a:t>
            </a:r>
            <a:r>
              <a:rPr lang="zh-CN" altLang="en-US" sz="4000" dirty="0" smtClean="0">
                <a:ea typeface="黑体" panose="02010609060101010101" pitchFamily="2" charset="-122"/>
              </a:rPr>
              <a:t> </a:t>
            </a:r>
          </a:p>
        </p:txBody>
      </p:sp>
      <p:grpSp>
        <p:nvGrpSpPr>
          <p:cNvPr id="3" name="Group 22"/>
          <p:cNvGrpSpPr/>
          <p:nvPr/>
        </p:nvGrpSpPr>
        <p:grpSpPr bwMode="auto">
          <a:xfrm>
            <a:off x="2406298" y="2963182"/>
            <a:ext cx="4100204" cy="822492"/>
            <a:chOff x="1520" y="1877"/>
            <a:chExt cx="2590" cy="521"/>
          </a:xfrm>
        </p:grpSpPr>
        <p:sp>
          <p:nvSpPr>
            <p:cNvPr id="130074" name="Rectangle 23"/>
            <p:cNvSpPr>
              <a:spLocks noChangeArrowheads="1"/>
            </p:cNvSpPr>
            <p:nvPr/>
          </p:nvSpPr>
          <p:spPr bwMode="auto">
            <a:xfrm rot="665985">
              <a:off x="2097" y="1877"/>
              <a:ext cx="1342" cy="252"/>
            </a:xfrm>
            <a:prstGeom prst="rect">
              <a:avLst/>
            </a:prstGeom>
            <a:noFill/>
            <a:ln w="12700">
              <a:noFill/>
              <a:miter lim="800000"/>
            </a:ln>
          </p:spPr>
          <p:txBody>
            <a:bodyPr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SYN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x</a:t>
              </a:r>
            </a:p>
          </p:txBody>
        </p:sp>
        <p:sp>
          <p:nvSpPr>
            <p:cNvPr id="130075"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784412" name="Rectangle 28"/>
          <p:cNvSpPr>
            <a:spLocks noChangeArrowheads="1"/>
          </p:cNvSpPr>
          <p:nvPr/>
        </p:nvSpPr>
        <p:spPr bwMode="auto">
          <a:xfrm>
            <a:off x="1432698" y="2380651"/>
            <a:ext cx="964101"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0054" name="Text Box 29"/>
          <p:cNvSpPr txBox="1">
            <a:spLocks noChangeArrowheads="1"/>
          </p:cNvSpPr>
          <p:nvPr/>
        </p:nvSpPr>
        <p:spPr bwMode="auto">
          <a:xfrm>
            <a:off x="1383621"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sp>
        <p:nvSpPr>
          <p:cNvPr id="784414" name="Rectangle 30"/>
          <p:cNvSpPr>
            <a:spLocks noChangeArrowheads="1"/>
          </p:cNvSpPr>
          <p:nvPr/>
        </p:nvSpPr>
        <p:spPr bwMode="auto">
          <a:xfrm>
            <a:off x="6508085" y="2380651"/>
            <a:ext cx="983099"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0056" name="Text Box 31"/>
          <p:cNvSpPr txBox="1">
            <a:spLocks noChangeArrowheads="1"/>
          </p:cNvSpPr>
          <p:nvPr/>
        </p:nvSpPr>
        <p:spPr bwMode="auto">
          <a:xfrm>
            <a:off x="6468507"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grpSp>
        <p:nvGrpSpPr>
          <p:cNvPr id="4" name="Group 35"/>
          <p:cNvGrpSpPr/>
          <p:nvPr/>
        </p:nvGrpSpPr>
        <p:grpSpPr bwMode="auto">
          <a:xfrm>
            <a:off x="394190" y="2045970"/>
            <a:ext cx="1317131" cy="942473"/>
            <a:chOff x="249" y="1296"/>
            <a:chExt cx="832" cy="597"/>
          </a:xfrm>
        </p:grpSpPr>
        <p:sp>
          <p:nvSpPr>
            <p:cNvPr id="130072" name="Rectangle 36"/>
            <p:cNvSpPr>
              <a:spLocks noChangeArrowheads="1"/>
            </p:cNvSpPr>
            <p:nvPr/>
          </p:nvSpPr>
          <p:spPr bwMode="auto">
            <a:xfrm>
              <a:off x="251" y="1638"/>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主动打开</a:t>
              </a:r>
            </a:p>
          </p:txBody>
        </p:sp>
        <p:sp>
          <p:nvSpPr>
            <p:cNvPr id="130073" name="Freeform 37"/>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grpSp>
        <p:nvGrpSpPr>
          <p:cNvPr id="5" name="Group 38"/>
          <p:cNvGrpSpPr/>
          <p:nvPr/>
        </p:nvGrpSpPr>
        <p:grpSpPr bwMode="auto">
          <a:xfrm>
            <a:off x="7203062" y="2053864"/>
            <a:ext cx="1394703" cy="934579"/>
            <a:chOff x="4550" y="1301"/>
            <a:chExt cx="881" cy="592"/>
          </a:xfrm>
        </p:grpSpPr>
        <p:sp>
          <p:nvSpPr>
            <p:cNvPr id="130070" name="Rectangle 39"/>
            <p:cNvSpPr>
              <a:spLocks noChangeArrowheads="1"/>
            </p:cNvSpPr>
            <p:nvPr/>
          </p:nvSpPr>
          <p:spPr bwMode="auto">
            <a:xfrm>
              <a:off x="4732" y="161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被动打开</a:t>
              </a:r>
            </a:p>
          </p:txBody>
        </p:sp>
        <p:sp>
          <p:nvSpPr>
            <p:cNvPr id="130071" name="Freeform 40"/>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pic>
        <p:nvPicPr>
          <p:cNvPr id="130059" name="Picture 41"/>
          <p:cNvPicPr>
            <a:picLocks noChangeArrowheads="1"/>
          </p:cNvPicPr>
          <p:nvPr/>
        </p:nvPicPr>
        <p:blipFill>
          <a:blip r:embed="rId3" cstate="print"/>
          <a:srcRect/>
          <a:stretch>
            <a:fillRect/>
          </a:stretch>
        </p:blipFill>
        <p:spPr bwMode="auto">
          <a:xfrm>
            <a:off x="1665411" y="1769702"/>
            <a:ext cx="500257" cy="514650"/>
          </a:xfrm>
          <a:prstGeom prst="rect">
            <a:avLst/>
          </a:prstGeom>
          <a:noFill/>
          <a:ln w="9525">
            <a:noFill/>
            <a:miter lim="800000"/>
            <a:headEnd/>
            <a:tailEnd/>
          </a:ln>
        </p:spPr>
      </p:pic>
      <p:pic>
        <p:nvPicPr>
          <p:cNvPr id="130060" name="Picture 42"/>
          <p:cNvPicPr>
            <a:picLocks noChangeArrowheads="1"/>
          </p:cNvPicPr>
          <p:nvPr/>
        </p:nvPicPr>
        <p:blipFill>
          <a:blip r:embed="rId3" cstate="print"/>
          <a:srcRect/>
          <a:stretch>
            <a:fillRect/>
          </a:stretch>
        </p:blipFill>
        <p:spPr bwMode="auto">
          <a:xfrm>
            <a:off x="6750297" y="1769702"/>
            <a:ext cx="500257" cy="514650"/>
          </a:xfrm>
          <a:prstGeom prst="rect">
            <a:avLst/>
          </a:prstGeom>
          <a:noFill/>
          <a:ln w="9525">
            <a:noFill/>
            <a:miter lim="800000"/>
            <a:headEnd/>
            <a:tailEnd/>
          </a:ln>
        </p:spPr>
      </p:pic>
      <p:sp>
        <p:nvSpPr>
          <p:cNvPr id="130061" name="Rectangle 43"/>
          <p:cNvSpPr>
            <a:spLocks noChangeArrowheads="1"/>
          </p:cNvSpPr>
          <p:nvPr/>
        </p:nvSpPr>
        <p:spPr bwMode="auto">
          <a:xfrm>
            <a:off x="2088097" y="1769702"/>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0062" name="Rectangle 44"/>
          <p:cNvSpPr>
            <a:spLocks noChangeArrowheads="1"/>
          </p:cNvSpPr>
          <p:nvPr/>
        </p:nvSpPr>
        <p:spPr bwMode="auto">
          <a:xfrm>
            <a:off x="6517584" y="1769702"/>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0063" name="Rectangle 45"/>
          <p:cNvSpPr>
            <a:spLocks noChangeArrowheads="1"/>
          </p:cNvSpPr>
          <p:nvPr/>
        </p:nvSpPr>
        <p:spPr bwMode="auto">
          <a:xfrm>
            <a:off x="1584675" y="1417655"/>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0064" name="Rectangle 46"/>
          <p:cNvSpPr>
            <a:spLocks noChangeArrowheads="1"/>
          </p:cNvSpPr>
          <p:nvPr/>
        </p:nvSpPr>
        <p:spPr bwMode="auto">
          <a:xfrm>
            <a:off x="6566659" y="1417655"/>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784431" name="Text Box 47"/>
          <p:cNvSpPr txBox="1">
            <a:spLocks noChangeArrowheads="1"/>
          </p:cNvSpPr>
          <p:nvPr/>
        </p:nvSpPr>
        <p:spPr bwMode="auto">
          <a:xfrm>
            <a:off x="2118175" y="187863"/>
            <a:ext cx="3162884" cy="584406"/>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defRPr/>
            </a:pPr>
            <a:r>
              <a:rPr lang="en-US" altLang="zh-CN" sz="3200" dirty="0" smtClean="0">
                <a:solidFill>
                  <a:srgbClr val="333399"/>
                </a:solidFill>
                <a:latin typeface="Arial" panose="020B0604020202020204" pitchFamily="34" charset="0"/>
                <a:ea typeface="黑体" panose="02010609060101010101" pitchFamily="2" charset="-122"/>
              </a:rPr>
              <a:t>TCP </a:t>
            </a:r>
            <a:r>
              <a:rPr lang="zh-CN" altLang="en-US" sz="3200" dirty="0">
                <a:solidFill>
                  <a:srgbClr val="333399"/>
                </a:solidFill>
                <a:latin typeface="Arial" panose="020B0604020202020204" pitchFamily="34" charset="0"/>
                <a:ea typeface="黑体" panose="02010609060101010101" pitchFamily="2" charset="-122"/>
              </a:rPr>
              <a:t>的连接建立</a:t>
            </a:r>
          </a:p>
        </p:txBody>
      </p:sp>
      <p:grpSp>
        <p:nvGrpSpPr>
          <p:cNvPr id="6" name="Group 48"/>
          <p:cNvGrpSpPr/>
          <p:nvPr/>
        </p:nvGrpSpPr>
        <p:grpSpPr bwMode="auto">
          <a:xfrm>
            <a:off x="2328727" y="3859875"/>
            <a:ext cx="4177775" cy="797233"/>
            <a:chOff x="1471" y="2445"/>
            <a:chExt cx="2639" cy="505"/>
          </a:xfrm>
        </p:grpSpPr>
        <p:sp>
          <p:nvSpPr>
            <p:cNvPr id="130068"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sp>
          <p:nvSpPr>
            <p:cNvPr id="130069" name="Rectangle 50"/>
            <p:cNvSpPr>
              <a:spLocks noChangeArrowheads="1"/>
            </p:cNvSpPr>
            <p:nvPr/>
          </p:nvSpPr>
          <p:spPr bwMode="auto">
            <a:xfrm rot="20990024" flipH="1">
              <a:off x="1471" y="2473"/>
              <a:ext cx="2414"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SYN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y,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x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grpSp>
      <p:sp>
        <p:nvSpPr>
          <p:cNvPr id="784435" name="Text Box 51"/>
          <p:cNvSpPr txBox="1">
            <a:spLocks noChangeArrowheads="1"/>
          </p:cNvSpPr>
          <p:nvPr/>
        </p:nvSpPr>
        <p:spPr bwMode="auto">
          <a:xfrm>
            <a:off x="609490" y="4904961"/>
            <a:ext cx="5311934" cy="1199959"/>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buFontTx/>
              <a:buChar char="•"/>
              <a:defRPr/>
            </a:pPr>
            <a:r>
              <a:rPr lang="en-US" altLang="zh-CN">
                <a:solidFill>
                  <a:srgbClr val="333399"/>
                </a:solidFill>
                <a:latin typeface="Arial" panose="020B0604020202020204" pitchFamily="34" charset="0"/>
                <a:ea typeface="黑体" panose="02010609060101010101" pitchFamily="2" charset="-122"/>
              </a:rPr>
              <a:t>  B </a:t>
            </a:r>
            <a:r>
              <a:rPr lang="zh-CN" altLang="en-US">
                <a:solidFill>
                  <a:srgbClr val="333399"/>
                </a:solidFill>
                <a:latin typeface="Arial" panose="020B0604020202020204" pitchFamily="34" charset="0"/>
                <a:ea typeface="黑体" panose="02010609060101010101" pitchFamily="2" charset="-122"/>
              </a:rPr>
              <a:t>的 </a:t>
            </a:r>
            <a:r>
              <a:rPr lang="en-US" altLang="zh-CN">
                <a:solidFill>
                  <a:srgbClr val="333399"/>
                </a:solidFill>
                <a:latin typeface="Arial" panose="020B0604020202020204" pitchFamily="34" charset="0"/>
                <a:ea typeface="黑体" panose="02010609060101010101" pitchFamily="2" charset="-122"/>
              </a:rPr>
              <a:t>TCP </a:t>
            </a:r>
            <a:r>
              <a:rPr lang="zh-CN" altLang="en-US">
                <a:solidFill>
                  <a:srgbClr val="333399"/>
                </a:solidFill>
                <a:latin typeface="Arial" panose="020B0604020202020204" pitchFamily="34" charset="0"/>
                <a:ea typeface="黑体" panose="02010609060101010101" pitchFamily="2" charset="-122"/>
              </a:rPr>
              <a:t>收到连接请求报文段后，如同意，则</a:t>
            </a:r>
          </a:p>
          <a:p>
            <a:pPr>
              <a:defRPr/>
            </a:pPr>
            <a:r>
              <a:rPr lang="zh-CN" altLang="en-US">
                <a:solidFill>
                  <a:srgbClr val="333399"/>
                </a:solidFill>
                <a:latin typeface="Arial" panose="020B0604020202020204" pitchFamily="34" charset="0"/>
                <a:ea typeface="黑体" panose="02010609060101010101" pitchFamily="2" charset="-122"/>
              </a:rPr>
              <a:t>   发回确认。</a:t>
            </a:r>
          </a:p>
          <a:p>
            <a:pPr>
              <a:buFontTx/>
              <a:buChar char="•"/>
              <a:defRPr/>
            </a:pPr>
            <a:r>
              <a:rPr lang="zh-CN" altLang="en-US">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B </a:t>
            </a:r>
            <a:r>
              <a:rPr lang="zh-CN" altLang="en-US">
                <a:solidFill>
                  <a:srgbClr val="333399"/>
                </a:solidFill>
                <a:latin typeface="Arial" panose="020B0604020202020204" pitchFamily="34" charset="0"/>
                <a:ea typeface="黑体" panose="02010609060101010101" pitchFamily="2" charset="-122"/>
              </a:rPr>
              <a:t>在确认报文段中应使 </a:t>
            </a:r>
            <a:r>
              <a:rPr lang="en-US" altLang="zh-CN">
                <a:solidFill>
                  <a:srgbClr val="333399"/>
                </a:solidFill>
                <a:latin typeface="Arial" panose="020B0604020202020204" pitchFamily="34" charset="0"/>
                <a:ea typeface="黑体" panose="02010609060101010101" pitchFamily="2" charset="-122"/>
              </a:rPr>
              <a:t>SYN = 1</a:t>
            </a:r>
            <a:r>
              <a:rPr lang="zh-CN" altLang="en-US">
                <a:solidFill>
                  <a:srgbClr val="333399"/>
                </a:solidFill>
                <a:latin typeface="Arial" panose="020B0604020202020204" pitchFamily="34" charset="0"/>
                <a:ea typeface="黑体" panose="02010609060101010101" pitchFamily="2" charset="-122"/>
              </a:rPr>
              <a:t>，使 </a:t>
            </a:r>
            <a:r>
              <a:rPr lang="en-US" altLang="zh-CN">
                <a:solidFill>
                  <a:srgbClr val="333399"/>
                </a:solidFill>
                <a:latin typeface="Arial" panose="020B0604020202020204" pitchFamily="34" charset="0"/>
                <a:ea typeface="黑体" panose="02010609060101010101" pitchFamily="2" charset="-122"/>
              </a:rPr>
              <a:t>ACK = 1</a:t>
            </a:r>
            <a:r>
              <a:rPr lang="zh-CN" altLang="en-US">
                <a:solidFill>
                  <a:srgbClr val="333399"/>
                </a:solidFill>
                <a:latin typeface="Arial" panose="020B0604020202020204" pitchFamily="34" charset="0"/>
                <a:ea typeface="黑体" panose="02010609060101010101" pitchFamily="2" charset="-122"/>
              </a:rPr>
              <a:t>，</a:t>
            </a:r>
          </a:p>
          <a:p>
            <a:pPr>
              <a:defRPr/>
            </a:pPr>
            <a:r>
              <a:rPr lang="zh-CN" altLang="en-US">
                <a:solidFill>
                  <a:srgbClr val="333399"/>
                </a:solidFill>
                <a:latin typeface="Arial" panose="020B0604020202020204" pitchFamily="34" charset="0"/>
                <a:ea typeface="黑体" panose="02010609060101010101" pitchFamily="2" charset="-122"/>
              </a:rPr>
              <a:t>   其确认号</a:t>
            </a:r>
            <a:r>
              <a:rPr lang="en-US" altLang="zh-CN">
                <a:solidFill>
                  <a:srgbClr val="333399"/>
                </a:solidFill>
                <a:latin typeface="Arial" panose="020B0604020202020204" pitchFamily="34" charset="0"/>
                <a:ea typeface="黑体" panose="02010609060101010101" pitchFamily="2" charset="-122"/>
              </a:rPr>
              <a:t>ack = x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2" charset="-122"/>
              </a:rPr>
              <a:t> 1</a:t>
            </a:r>
            <a:r>
              <a:rPr lang="zh-CN" altLang="en-US">
                <a:solidFill>
                  <a:srgbClr val="333399"/>
                </a:solidFill>
                <a:latin typeface="Arial" panose="020B0604020202020204" pitchFamily="34" charset="0"/>
                <a:ea typeface="黑体" panose="02010609060101010101" pitchFamily="2" charset="-122"/>
              </a:rPr>
              <a:t>，自己选择的序号 </a:t>
            </a:r>
            <a:r>
              <a:rPr lang="en-US" altLang="zh-CN">
                <a:solidFill>
                  <a:srgbClr val="333399"/>
                </a:solidFill>
                <a:latin typeface="Arial" panose="020B0604020202020204" pitchFamily="34" charset="0"/>
                <a:ea typeface="黑体" panose="02010609060101010101" pitchFamily="2" charset="-122"/>
              </a:rPr>
              <a:t>seq = y</a:t>
            </a:r>
            <a:r>
              <a:rPr lang="zh-CN" altLang="en-US">
                <a:solidFill>
                  <a:srgbClr val="333399"/>
                </a:solidFill>
                <a:latin typeface="Arial" panose="020B0604020202020204" pitchFamily="34" charset="0"/>
                <a:ea typeface="黑体" panose="02010609060101010101" pitchFamily="2" charset="-122"/>
              </a:rPr>
              <a:t>。</a:t>
            </a:r>
          </a:p>
        </p:txBody>
      </p:sp>
      <p:sp>
        <p:nvSpPr>
          <p:cNvPr id="30" name="灯片编号占位符 29"/>
          <p:cNvSpPr>
            <a:spLocks noGrp="1"/>
          </p:cNvSpPr>
          <p:nvPr>
            <p:ph type="sldNum" sz="quarter" idx="12"/>
          </p:nvPr>
        </p:nvSpPr>
        <p:spPr/>
        <p:txBody>
          <a:bodyPr/>
          <a:lstStyle/>
          <a:p>
            <a:fld id="{B6F15528-21DE-4FAA-801E-634DDDAF4B2B}" type="slidenum">
              <a:rPr lang="en-US" smtClean="0"/>
              <a:t>75</a:t>
            </a:fld>
            <a:endParaRPr lang="en-US"/>
          </a:p>
        </p:txBody>
      </p:sp>
      <p:sp>
        <p:nvSpPr>
          <p:cNvPr id="31" name="页脚占位符 30"/>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84435"/>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43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bwMode="auto">
          <a:xfrm>
            <a:off x="2333475" y="2980549"/>
            <a:ext cx="4236350" cy="3422579"/>
            <a:chOff x="1474" y="1888"/>
            <a:chExt cx="2676" cy="2432"/>
          </a:xfrm>
        </p:grpSpPr>
        <p:sp>
          <p:nvSpPr>
            <p:cNvPr id="131101" name="Line 19"/>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1102" name="Line 20"/>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grpSp>
        <p:nvGrpSpPr>
          <p:cNvPr id="3" name="Group 22"/>
          <p:cNvGrpSpPr/>
          <p:nvPr/>
        </p:nvGrpSpPr>
        <p:grpSpPr bwMode="auto">
          <a:xfrm>
            <a:off x="2406298" y="2963182"/>
            <a:ext cx="4100204" cy="822492"/>
            <a:chOff x="1520" y="1877"/>
            <a:chExt cx="2590" cy="521"/>
          </a:xfrm>
        </p:grpSpPr>
        <p:sp>
          <p:nvSpPr>
            <p:cNvPr id="131099" name="Rectangle 23"/>
            <p:cNvSpPr>
              <a:spLocks noChangeArrowheads="1"/>
            </p:cNvSpPr>
            <p:nvPr/>
          </p:nvSpPr>
          <p:spPr bwMode="auto">
            <a:xfrm rot="665985">
              <a:off x="2097" y="1877"/>
              <a:ext cx="1342" cy="252"/>
            </a:xfrm>
            <a:prstGeom prst="rect">
              <a:avLst/>
            </a:prstGeom>
            <a:noFill/>
            <a:ln w="12700">
              <a:noFill/>
              <a:miter lim="800000"/>
            </a:ln>
          </p:spPr>
          <p:txBody>
            <a:bodyPr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SYN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x</a:t>
              </a:r>
            </a:p>
          </p:txBody>
        </p:sp>
        <p:sp>
          <p:nvSpPr>
            <p:cNvPr id="131100"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4" name="Group 25"/>
          <p:cNvGrpSpPr/>
          <p:nvPr/>
        </p:nvGrpSpPr>
        <p:grpSpPr bwMode="auto">
          <a:xfrm>
            <a:off x="2406298" y="4729727"/>
            <a:ext cx="4100204" cy="795655"/>
            <a:chOff x="1520" y="2996"/>
            <a:chExt cx="2590" cy="504"/>
          </a:xfrm>
        </p:grpSpPr>
        <p:sp>
          <p:nvSpPr>
            <p:cNvPr id="131097" name="Rectangle 26"/>
            <p:cNvSpPr>
              <a:spLocks noChangeArrowheads="1"/>
            </p:cNvSpPr>
            <p:nvPr/>
          </p:nvSpPr>
          <p:spPr bwMode="auto">
            <a:xfrm rot="649536">
              <a:off x="1960" y="3063"/>
              <a:ext cx="2103"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x + 1,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 y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p>
          </p:txBody>
        </p:sp>
        <p:sp>
          <p:nvSpPr>
            <p:cNvPr id="131098" name="Line 27"/>
            <p:cNvSpPr>
              <a:spLocks noChangeShapeType="1"/>
            </p:cNvSpPr>
            <p:nvPr/>
          </p:nvSpPr>
          <p:spPr bwMode="auto">
            <a:xfrm>
              <a:off x="1520" y="2996"/>
              <a:ext cx="2590" cy="504"/>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786460" name="Rectangle 28"/>
          <p:cNvSpPr>
            <a:spLocks noChangeArrowheads="1"/>
          </p:cNvSpPr>
          <p:nvPr/>
        </p:nvSpPr>
        <p:spPr bwMode="auto">
          <a:xfrm>
            <a:off x="1432698" y="2380651"/>
            <a:ext cx="964101"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1078" name="Text Box 29"/>
          <p:cNvSpPr txBox="1">
            <a:spLocks noChangeArrowheads="1"/>
          </p:cNvSpPr>
          <p:nvPr/>
        </p:nvSpPr>
        <p:spPr bwMode="auto">
          <a:xfrm>
            <a:off x="1383621"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sp>
        <p:nvSpPr>
          <p:cNvPr id="786462" name="Rectangle 30"/>
          <p:cNvSpPr>
            <a:spLocks noChangeArrowheads="1"/>
          </p:cNvSpPr>
          <p:nvPr/>
        </p:nvSpPr>
        <p:spPr bwMode="auto">
          <a:xfrm>
            <a:off x="6508085" y="2380651"/>
            <a:ext cx="983099"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1080" name="Text Box 31"/>
          <p:cNvSpPr txBox="1">
            <a:spLocks noChangeArrowheads="1"/>
          </p:cNvSpPr>
          <p:nvPr/>
        </p:nvSpPr>
        <p:spPr bwMode="auto">
          <a:xfrm>
            <a:off x="6468507"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grpSp>
        <p:nvGrpSpPr>
          <p:cNvPr id="5" name="Group 35"/>
          <p:cNvGrpSpPr/>
          <p:nvPr/>
        </p:nvGrpSpPr>
        <p:grpSpPr bwMode="auto">
          <a:xfrm>
            <a:off x="394190" y="2045970"/>
            <a:ext cx="1317131" cy="942473"/>
            <a:chOff x="249" y="1296"/>
            <a:chExt cx="832" cy="597"/>
          </a:xfrm>
        </p:grpSpPr>
        <p:sp>
          <p:nvSpPr>
            <p:cNvPr id="131095" name="Rectangle 36"/>
            <p:cNvSpPr>
              <a:spLocks noChangeArrowheads="1"/>
            </p:cNvSpPr>
            <p:nvPr/>
          </p:nvSpPr>
          <p:spPr bwMode="auto">
            <a:xfrm>
              <a:off x="251" y="1638"/>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主动打开</a:t>
              </a:r>
            </a:p>
          </p:txBody>
        </p:sp>
        <p:sp>
          <p:nvSpPr>
            <p:cNvPr id="131096" name="Freeform 37"/>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grpSp>
        <p:nvGrpSpPr>
          <p:cNvPr id="6" name="Group 38"/>
          <p:cNvGrpSpPr/>
          <p:nvPr/>
        </p:nvGrpSpPr>
        <p:grpSpPr bwMode="auto">
          <a:xfrm>
            <a:off x="7203062" y="2053864"/>
            <a:ext cx="1394703" cy="934579"/>
            <a:chOff x="4550" y="1301"/>
            <a:chExt cx="881" cy="592"/>
          </a:xfrm>
        </p:grpSpPr>
        <p:sp>
          <p:nvSpPr>
            <p:cNvPr id="131093" name="Rectangle 39"/>
            <p:cNvSpPr>
              <a:spLocks noChangeArrowheads="1"/>
            </p:cNvSpPr>
            <p:nvPr/>
          </p:nvSpPr>
          <p:spPr bwMode="auto">
            <a:xfrm>
              <a:off x="4732" y="161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被动打开</a:t>
              </a:r>
            </a:p>
          </p:txBody>
        </p:sp>
        <p:sp>
          <p:nvSpPr>
            <p:cNvPr id="131094" name="Freeform 40"/>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pic>
        <p:nvPicPr>
          <p:cNvPr id="131083" name="Picture 41"/>
          <p:cNvPicPr>
            <a:picLocks noChangeArrowheads="1"/>
          </p:cNvPicPr>
          <p:nvPr/>
        </p:nvPicPr>
        <p:blipFill>
          <a:blip r:embed="rId3" cstate="print"/>
          <a:srcRect/>
          <a:stretch>
            <a:fillRect/>
          </a:stretch>
        </p:blipFill>
        <p:spPr bwMode="auto">
          <a:xfrm>
            <a:off x="1665411" y="1769702"/>
            <a:ext cx="500257" cy="514650"/>
          </a:xfrm>
          <a:prstGeom prst="rect">
            <a:avLst/>
          </a:prstGeom>
          <a:noFill/>
          <a:ln w="9525">
            <a:noFill/>
            <a:miter lim="800000"/>
            <a:headEnd/>
            <a:tailEnd/>
          </a:ln>
        </p:spPr>
      </p:pic>
      <p:pic>
        <p:nvPicPr>
          <p:cNvPr id="131084" name="Picture 42"/>
          <p:cNvPicPr>
            <a:picLocks noChangeArrowheads="1"/>
          </p:cNvPicPr>
          <p:nvPr/>
        </p:nvPicPr>
        <p:blipFill>
          <a:blip r:embed="rId3" cstate="print"/>
          <a:srcRect/>
          <a:stretch>
            <a:fillRect/>
          </a:stretch>
        </p:blipFill>
        <p:spPr bwMode="auto">
          <a:xfrm>
            <a:off x="6750297" y="1769702"/>
            <a:ext cx="500257" cy="514650"/>
          </a:xfrm>
          <a:prstGeom prst="rect">
            <a:avLst/>
          </a:prstGeom>
          <a:noFill/>
          <a:ln w="9525">
            <a:noFill/>
            <a:miter lim="800000"/>
            <a:headEnd/>
            <a:tailEnd/>
          </a:ln>
        </p:spPr>
      </p:pic>
      <p:sp>
        <p:nvSpPr>
          <p:cNvPr id="131085" name="Rectangle 43"/>
          <p:cNvSpPr>
            <a:spLocks noChangeArrowheads="1"/>
          </p:cNvSpPr>
          <p:nvPr/>
        </p:nvSpPr>
        <p:spPr bwMode="auto">
          <a:xfrm>
            <a:off x="2088097" y="1769702"/>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1086" name="Rectangle 44"/>
          <p:cNvSpPr>
            <a:spLocks noChangeArrowheads="1"/>
          </p:cNvSpPr>
          <p:nvPr/>
        </p:nvSpPr>
        <p:spPr bwMode="auto">
          <a:xfrm>
            <a:off x="6517584" y="1769702"/>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1087" name="Rectangle 45"/>
          <p:cNvSpPr>
            <a:spLocks noChangeArrowheads="1"/>
          </p:cNvSpPr>
          <p:nvPr/>
        </p:nvSpPr>
        <p:spPr bwMode="auto">
          <a:xfrm>
            <a:off x="1584675" y="1417655"/>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1088" name="Rectangle 46"/>
          <p:cNvSpPr>
            <a:spLocks noChangeArrowheads="1"/>
          </p:cNvSpPr>
          <p:nvPr/>
        </p:nvSpPr>
        <p:spPr bwMode="auto">
          <a:xfrm>
            <a:off x="6566659" y="1417655"/>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grpSp>
        <p:nvGrpSpPr>
          <p:cNvPr id="7" name="Group 48"/>
          <p:cNvGrpSpPr/>
          <p:nvPr/>
        </p:nvGrpSpPr>
        <p:grpSpPr bwMode="auto">
          <a:xfrm>
            <a:off x="2328727" y="3859875"/>
            <a:ext cx="4177775" cy="797233"/>
            <a:chOff x="1471" y="2445"/>
            <a:chExt cx="2639" cy="505"/>
          </a:xfrm>
        </p:grpSpPr>
        <p:sp>
          <p:nvSpPr>
            <p:cNvPr id="131091"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sp>
          <p:nvSpPr>
            <p:cNvPr id="131092" name="Rectangle 50"/>
            <p:cNvSpPr>
              <a:spLocks noChangeArrowheads="1"/>
            </p:cNvSpPr>
            <p:nvPr/>
          </p:nvSpPr>
          <p:spPr bwMode="auto">
            <a:xfrm rot="20990024" flipH="1">
              <a:off x="1471" y="2473"/>
              <a:ext cx="2414"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SYN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y,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x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grpSp>
      <p:sp>
        <p:nvSpPr>
          <p:cNvPr id="786483" name="Text Box 51"/>
          <p:cNvSpPr txBox="1">
            <a:spLocks noChangeArrowheads="1"/>
          </p:cNvSpPr>
          <p:nvPr/>
        </p:nvSpPr>
        <p:spPr bwMode="auto">
          <a:xfrm>
            <a:off x="524004" y="44203"/>
            <a:ext cx="8271646" cy="867560"/>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lIns="91074" tIns="45537" rIns="91074" bIns="45537">
            <a:spAutoFit/>
          </a:bodyPr>
          <a:lstStyle/>
          <a:p>
            <a:pPr algn="just">
              <a:lnSpc>
                <a:spcPct val="90000"/>
              </a:lnSpc>
              <a:buFontTx/>
              <a:buChar char="•"/>
              <a:defRPr/>
            </a:pPr>
            <a:r>
              <a:rPr lang="en-US" altLang="zh-CN">
                <a:solidFill>
                  <a:srgbClr val="333399"/>
                </a:solidFill>
                <a:latin typeface="Arial" panose="020B0604020202020204" pitchFamily="34" charset="0"/>
                <a:ea typeface="黑体" panose="02010609060101010101" pitchFamily="2" charset="-122"/>
              </a:rPr>
              <a:t>  A </a:t>
            </a:r>
            <a:r>
              <a:rPr lang="zh-CN" altLang="en-US">
                <a:solidFill>
                  <a:srgbClr val="333399"/>
                </a:solidFill>
                <a:latin typeface="Arial" panose="020B0604020202020204" pitchFamily="34" charset="0"/>
                <a:ea typeface="黑体" panose="02010609060101010101" pitchFamily="2" charset="-122"/>
              </a:rPr>
              <a:t>收到此报文段后向 </a:t>
            </a:r>
            <a:r>
              <a:rPr lang="en-US" altLang="zh-CN">
                <a:solidFill>
                  <a:srgbClr val="333399"/>
                </a:solidFill>
                <a:latin typeface="Arial" panose="020B0604020202020204" pitchFamily="34" charset="0"/>
                <a:ea typeface="黑体" panose="02010609060101010101" pitchFamily="2" charset="-122"/>
              </a:rPr>
              <a:t>B </a:t>
            </a:r>
            <a:r>
              <a:rPr lang="zh-CN" altLang="en-US">
                <a:solidFill>
                  <a:srgbClr val="333399"/>
                </a:solidFill>
                <a:latin typeface="Arial" panose="020B0604020202020204" pitchFamily="34" charset="0"/>
                <a:ea typeface="黑体" panose="02010609060101010101" pitchFamily="2" charset="-122"/>
              </a:rPr>
              <a:t>给出确认，其 </a:t>
            </a:r>
            <a:r>
              <a:rPr lang="en-US" altLang="zh-CN">
                <a:solidFill>
                  <a:srgbClr val="333399"/>
                </a:solidFill>
                <a:latin typeface="Arial" panose="020B0604020202020204" pitchFamily="34" charset="0"/>
                <a:ea typeface="黑体" panose="02010609060101010101" pitchFamily="2" charset="-122"/>
              </a:rPr>
              <a:t>ACK = 1</a:t>
            </a:r>
            <a:r>
              <a:rPr lang="zh-CN" altLang="en-US">
                <a:solidFill>
                  <a:srgbClr val="333399"/>
                </a:solidFill>
                <a:latin typeface="Arial" panose="020B0604020202020204" pitchFamily="34" charset="0"/>
                <a:ea typeface="黑体" panose="02010609060101010101" pitchFamily="2" charset="-122"/>
              </a:rPr>
              <a:t>，</a:t>
            </a:r>
          </a:p>
          <a:p>
            <a:pPr algn="just">
              <a:lnSpc>
                <a:spcPct val="90000"/>
              </a:lnSpc>
              <a:defRPr/>
            </a:pPr>
            <a:r>
              <a:rPr lang="zh-CN" altLang="en-US">
                <a:solidFill>
                  <a:srgbClr val="333399"/>
                </a:solidFill>
                <a:latin typeface="Arial" panose="020B0604020202020204" pitchFamily="34" charset="0"/>
                <a:ea typeface="黑体" panose="02010609060101010101" pitchFamily="2" charset="-122"/>
              </a:rPr>
              <a:t>   确认号 </a:t>
            </a:r>
            <a:r>
              <a:rPr lang="en-US" altLang="zh-CN">
                <a:solidFill>
                  <a:srgbClr val="333399"/>
                </a:solidFill>
                <a:latin typeface="Arial" panose="020B0604020202020204" pitchFamily="34" charset="0"/>
                <a:ea typeface="黑体" panose="02010609060101010101" pitchFamily="2" charset="-122"/>
              </a:rPr>
              <a:t>ack = y </a:t>
            </a:r>
            <a:r>
              <a:rPr lang="en-US" altLang="zh-CN">
                <a:solidFill>
                  <a:srgbClr val="333399"/>
                </a:solidFill>
                <a:latin typeface="Arial" panose="020B0604020202020204" pitchFamily="34" charset="0"/>
                <a:ea typeface="黑体" panose="02010609060101010101" pitchFamily="2" charset="-122"/>
                <a:sym typeface="Symbol" panose="05050102010706020507" pitchFamily="18" charset="2"/>
              </a:rPr>
              <a:t></a:t>
            </a:r>
            <a:r>
              <a:rPr lang="en-US" altLang="zh-CN">
                <a:solidFill>
                  <a:srgbClr val="333399"/>
                </a:solidFill>
                <a:latin typeface="Arial" panose="020B0604020202020204" pitchFamily="34" charset="0"/>
                <a:ea typeface="黑体" panose="02010609060101010101" pitchFamily="2" charset="-122"/>
              </a:rPr>
              <a:t> 1</a:t>
            </a:r>
            <a:r>
              <a:rPr lang="zh-CN" altLang="en-US">
                <a:solidFill>
                  <a:srgbClr val="333399"/>
                </a:solidFill>
                <a:latin typeface="Arial" panose="020B0604020202020204" pitchFamily="34" charset="0"/>
                <a:ea typeface="黑体" panose="02010609060101010101" pitchFamily="2" charset="-122"/>
              </a:rPr>
              <a:t>。</a:t>
            </a:r>
          </a:p>
          <a:p>
            <a:pPr algn="just">
              <a:buFontTx/>
              <a:buChar char="•"/>
              <a:defRPr/>
            </a:pPr>
            <a:r>
              <a:rPr lang="zh-CN" altLang="en-US">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A </a:t>
            </a:r>
            <a:r>
              <a:rPr lang="zh-CN" altLang="en-US">
                <a:solidFill>
                  <a:srgbClr val="333399"/>
                </a:solidFill>
                <a:latin typeface="Arial" panose="020B0604020202020204" pitchFamily="34" charset="0"/>
                <a:ea typeface="黑体" panose="02010609060101010101" pitchFamily="2" charset="-122"/>
              </a:rPr>
              <a:t>的 </a:t>
            </a:r>
            <a:r>
              <a:rPr lang="en-US" altLang="zh-CN">
                <a:solidFill>
                  <a:srgbClr val="333399"/>
                </a:solidFill>
                <a:latin typeface="Arial" panose="020B0604020202020204" pitchFamily="34" charset="0"/>
                <a:ea typeface="黑体" panose="02010609060101010101" pitchFamily="2" charset="-122"/>
              </a:rPr>
              <a:t>TCP </a:t>
            </a:r>
            <a:r>
              <a:rPr lang="zh-CN" altLang="en-US">
                <a:solidFill>
                  <a:srgbClr val="333399"/>
                </a:solidFill>
                <a:latin typeface="Arial" panose="020B0604020202020204" pitchFamily="34" charset="0"/>
                <a:ea typeface="黑体" panose="02010609060101010101" pitchFamily="2" charset="-122"/>
              </a:rPr>
              <a:t>通知上层应用进程，连接已经建立。   </a:t>
            </a:r>
          </a:p>
        </p:txBody>
      </p:sp>
      <p:sp>
        <p:nvSpPr>
          <p:cNvPr id="31" name="灯片编号占位符 30"/>
          <p:cNvSpPr>
            <a:spLocks noGrp="1"/>
          </p:cNvSpPr>
          <p:nvPr>
            <p:ph type="sldNum" sz="quarter" idx="12"/>
          </p:nvPr>
        </p:nvSpPr>
        <p:spPr/>
        <p:txBody>
          <a:bodyPr/>
          <a:lstStyle/>
          <a:p>
            <a:fld id="{B6F15528-21DE-4FAA-801E-634DDDAF4B2B}" type="slidenum">
              <a:rPr lang="en-US" smtClean="0"/>
              <a:t>76</a:t>
            </a:fld>
            <a:endParaRPr lang="en-US"/>
          </a:p>
        </p:txBody>
      </p:sp>
      <p:sp>
        <p:nvSpPr>
          <p:cNvPr id="32" name="页脚占位符 31"/>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bwMode="auto">
          <a:xfrm>
            <a:off x="2333475" y="2980549"/>
            <a:ext cx="4236350" cy="3422579"/>
            <a:chOff x="1474" y="1888"/>
            <a:chExt cx="2676" cy="2432"/>
          </a:xfrm>
        </p:grpSpPr>
        <p:sp>
          <p:nvSpPr>
            <p:cNvPr id="132128" name="Line 19"/>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2129" name="Line 20"/>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grpSp>
        <p:nvGrpSpPr>
          <p:cNvPr id="3" name="Group 22"/>
          <p:cNvGrpSpPr/>
          <p:nvPr/>
        </p:nvGrpSpPr>
        <p:grpSpPr bwMode="auto">
          <a:xfrm>
            <a:off x="2406298" y="2963182"/>
            <a:ext cx="4100204" cy="822492"/>
            <a:chOff x="1520" y="1877"/>
            <a:chExt cx="2590" cy="521"/>
          </a:xfrm>
        </p:grpSpPr>
        <p:sp>
          <p:nvSpPr>
            <p:cNvPr id="132126" name="Rectangle 23"/>
            <p:cNvSpPr>
              <a:spLocks noChangeArrowheads="1"/>
            </p:cNvSpPr>
            <p:nvPr/>
          </p:nvSpPr>
          <p:spPr bwMode="auto">
            <a:xfrm rot="665985">
              <a:off x="2097" y="1877"/>
              <a:ext cx="1342" cy="252"/>
            </a:xfrm>
            <a:prstGeom prst="rect">
              <a:avLst/>
            </a:prstGeom>
            <a:noFill/>
            <a:ln w="12700">
              <a:noFill/>
              <a:miter lim="800000"/>
            </a:ln>
          </p:spPr>
          <p:txBody>
            <a:bodyPr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SYN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x</a:t>
              </a:r>
            </a:p>
          </p:txBody>
        </p:sp>
        <p:sp>
          <p:nvSpPr>
            <p:cNvPr id="132127"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4" name="Group 25"/>
          <p:cNvGrpSpPr/>
          <p:nvPr/>
        </p:nvGrpSpPr>
        <p:grpSpPr bwMode="auto">
          <a:xfrm>
            <a:off x="2406298" y="4729727"/>
            <a:ext cx="4100204" cy="795655"/>
            <a:chOff x="1520" y="2996"/>
            <a:chExt cx="2590" cy="504"/>
          </a:xfrm>
        </p:grpSpPr>
        <p:sp>
          <p:nvSpPr>
            <p:cNvPr id="132124" name="Rectangle 26"/>
            <p:cNvSpPr>
              <a:spLocks noChangeArrowheads="1"/>
            </p:cNvSpPr>
            <p:nvPr/>
          </p:nvSpPr>
          <p:spPr bwMode="auto">
            <a:xfrm rot="649536">
              <a:off x="1960" y="3063"/>
              <a:ext cx="2103"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x + 1,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 y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p>
          </p:txBody>
        </p:sp>
        <p:sp>
          <p:nvSpPr>
            <p:cNvPr id="132125" name="Line 27"/>
            <p:cNvSpPr>
              <a:spLocks noChangeShapeType="1"/>
            </p:cNvSpPr>
            <p:nvPr/>
          </p:nvSpPr>
          <p:spPr bwMode="auto">
            <a:xfrm>
              <a:off x="1520" y="2996"/>
              <a:ext cx="2590" cy="504"/>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788508" name="Rectangle 28"/>
          <p:cNvSpPr>
            <a:spLocks noChangeArrowheads="1"/>
          </p:cNvSpPr>
          <p:nvPr/>
        </p:nvSpPr>
        <p:spPr bwMode="auto">
          <a:xfrm>
            <a:off x="1432698" y="2380651"/>
            <a:ext cx="964101"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2102" name="Text Box 29"/>
          <p:cNvSpPr txBox="1">
            <a:spLocks noChangeArrowheads="1"/>
          </p:cNvSpPr>
          <p:nvPr/>
        </p:nvSpPr>
        <p:spPr bwMode="auto">
          <a:xfrm>
            <a:off x="1383621"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sp>
        <p:nvSpPr>
          <p:cNvPr id="788510" name="Rectangle 30"/>
          <p:cNvSpPr>
            <a:spLocks noChangeArrowheads="1"/>
          </p:cNvSpPr>
          <p:nvPr/>
        </p:nvSpPr>
        <p:spPr bwMode="auto">
          <a:xfrm>
            <a:off x="6508085" y="2380651"/>
            <a:ext cx="983099"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2104" name="Text Box 31"/>
          <p:cNvSpPr txBox="1">
            <a:spLocks noChangeArrowheads="1"/>
          </p:cNvSpPr>
          <p:nvPr/>
        </p:nvSpPr>
        <p:spPr bwMode="auto">
          <a:xfrm>
            <a:off x="6468507"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grpSp>
        <p:nvGrpSpPr>
          <p:cNvPr id="5" name="Group 32"/>
          <p:cNvGrpSpPr/>
          <p:nvPr/>
        </p:nvGrpSpPr>
        <p:grpSpPr bwMode="auto">
          <a:xfrm>
            <a:off x="3305493" y="5807971"/>
            <a:ext cx="2365137" cy="366254"/>
            <a:chOff x="2088" y="3679"/>
            <a:chExt cx="1494" cy="232"/>
          </a:xfrm>
        </p:grpSpPr>
        <p:sp>
          <p:nvSpPr>
            <p:cNvPr id="132122" name="AutoShape 33"/>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ln>
          </p:spPr>
          <p:txBody>
            <a:bodyPr wrap="none" anchor="ctr"/>
            <a:lstStyle/>
            <a:p>
              <a:endParaRPr lang="zh-CN" altLang="en-US" dirty="0">
                <a:ea typeface="黑体" panose="02010609060101010101" pitchFamily="2" charset="-122"/>
              </a:endParaRPr>
            </a:p>
          </p:txBody>
        </p:sp>
        <p:sp>
          <p:nvSpPr>
            <p:cNvPr id="132123" name="Rectangle 34"/>
            <p:cNvSpPr>
              <a:spLocks noChangeArrowheads="1"/>
            </p:cNvSpPr>
            <p:nvPr/>
          </p:nvSpPr>
          <p:spPr bwMode="auto">
            <a:xfrm>
              <a:off x="2462" y="3679"/>
              <a:ext cx="699" cy="232"/>
            </a:xfrm>
            <a:prstGeom prst="rect">
              <a:avLst/>
            </a:prstGeom>
            <a:solidFill>
              <a:srgbClr val="CCECFF"/>
            </a:solidFill>
            <a:ln w="38100" cmpd="dbl">
              <a:solidFill>
                <a:schemeClr val="folHlink"/>
              </a:solid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grpSp>
      <p:grpSp>
        <p:nvGrpSpPr>
          <p:cNvPr id="6" name="Group 35"/>
          <p:cNvGrpSpPr/>
          <p:nvPr/>
        </p:nvGrpSpPr>
        <p:grpSpPr bwMode="auto">
          <a:xfrm>
            <a:off x="394190" y="2045970"/>
            <a:ext cx="1317131" cy="942473"/>
            <a:chOff x="249" y="1296"/>
            <a:chExt cx="832" cy="597"/>
          </a:xfrm>
        </p:grpSpPr>
        <p:sp>
          <p:nvSpPr>
            <p:cNvPr id="132120" name="Rectangle 36"/>
            <p:cNvSpPr>
              <a:spLocks noChangeArrowheads="1"/>
            </p:cNvSpPr>
            <p:nvPr/>
          </p:nvSpPr>
          <p:spPr bwMode="auto">
            <a:xfrm>
              <a:off x="251" y="1638"/>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主动打开</a:t>
              </a:r>
            </a:p>
          </p:txBody>
        </p:sp>
        <p:sp>
          <p:nvSpPr>
            <p:cNvPr id="132121" name="Freeform 37"/>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grpSp>
        <p:nvGrpSpPr>
          <p:cNvPr id="7" name="Group 38"/>
          <p:cNvGrpSpPr/>
          <p:nvPr/>
        </p:nvGrpSpPr>
        <p:grpSpPr bwMode="auto">
          <a:xfrm>
            <a:off x="7203062" y="2053864"/>
            <a:ext cx="1394703" cy="934579"/>
            <a:chOff x="4550" y="1301"/>
            <a:chExt cx="881" cy="592"/>
          </a:xfrm>
        </p:grpSpPr>
        <p:sp>
          <p:nvSpPr>
            <p:cNvPr id="132118" name="Rectangle 39"/>
            <p:cNvSpPr>
              <a:spLocks noChangeArrowheads="1"/>
            </p:cNvSpPr>
            <p:nvPr/>
          </p:nvSpPr>
          <p:spPr bwMode="auto">
            <a:xfrm>
              <a:off x="4732" y="161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被动打开</a:t>
              </a:r>
            </a:p>
          </p:txBody>
        </p:sp>
        <p:sp>
          <p:nvSpPr>
            <p:cNvPr id="132119" name="Freeform 40"/>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pic>
        <p:nvPicPr>
          <p:cNvPr id="132108" name="Picture 41"/>
          <p:cNvPicPr>
            <a:picLocks noChangeArrowheads="1"/>
          </p:cNvPicPr>
          <p:nvPr/>
        </p:nvPicPr>
        <p:blipFill>
          <a:blip r:embed="rId3" cstate="print"/>
          <a:srcRect/>
          <a:stretch>
            <a:fillRect/>
          </a:stretch>
        </p:blipFill>
        <p:spPr bwMode="auto">
          <a:xfrm>
            <a:off x="1665411" y="1769702"/>
            <a:ext cx="500257" cy="514650"/>
          </a:xfrm>
          <a:prstGeom prst="rect">
            <a:avLst/>
          </a:prstGeom>
          <a:noFill/>
          <a:ln w="9525">
            <a:noFill/>
            <a:miter lim="800000"/>
            <a:headEnd/>
            <a:tailEnd/>
          </a:ln>
        </p:spPr>
      </p:pic>
      <p:pic>
        <p:nvPicPr>
          <p:cNvPr id="132109" name="Picture 42"/>
          <p:cNvPicPr>
            <a:picLocks noChangeArrowheads="1"/>
          </p:cNvPicPr>
          <p:nvPr/>
        </p:nvPicPr>
        <p:blipFill>
          <a:blip r:embed="rId3" cstate="print"/>
          <a:srcRect/>
          <a:stretch>
            <a:fillRect/>
          </a:stretch>
        </p:blipFill>
        <p:spPr bwMode="auto">
          <a:xfrm>
            <a:off x="6750297" y="1769702"/>
            <a:ext cx="500257" cy="514650"/>
          </a:xfrm>
          <a:prstGeom prst="rect">
            <a:avLst/>
          </a:prstGeom>
          <a:noFill/>
          <a:ln w="9525">
            <a:noFill/>
            <a:miter lim="800000"/>
            <a:headEnd/>
            <a:tailEnd/>
          </a:ln>
        </p:spPr>
      </p:pic>
      <p:sp>
        <p:nvSpPr>
          <p:cNvPr id="132110" name="Rectangle 43"/>
          <p:cNvSpPr>
            <a:spLocks noChangeArrowheads="1"/>
          </p:cNvSpPr>
          <p:nvPr/>
        </p:nvSpPr>
        <p:spPr bwMode="auto">
          <a:xfrm>
            <a:off x="2088097" y="1769702"/>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2111" name="Rectangle 44"/>
          <p:cNvSpPr>
            <a:spLocks noChangeArrowheads="1"/>
          </p:cNvSpPr>
          <p:nvPr/>
        </p:nvSpPr>
        <p:spPr bwMode="auto">
          <a:xfrm>
            <a:off x="6517584" y="1769702"/>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2112" name="Rectangle 45"/>
          <p:cNvSpPr>
            <a:spLocks noChangeArrowheads="1"/>
          </p:cNvSpPr>
          <p:nvPr/>
        </p:nvSpPr>
        <p:spPr bwMode="auto">
          <a:xfrm>
            <a:off x="1584675" y="1417655"/>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2113" name="Rectangle 46"/>
          <p:cNvSpPr>
            <a:spLocks noChangeArrowheads="1"/>
          </p:cNvSpPr>
          <p:nvPr/>
        </p:nvSpPr>
        <p:spPr bwMode="auto">
          <a:xfrm>
            <a:off x="6566659" y="1417655"/>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grpSp>
        <p:nvGrpSpPr>
          <p:cNvPr id="8" name="Group 48"/>
          <p:cNvGrpSpPr/>
          <p:nvPr/>
        </p:nvGrpSpPr>
        <p:grpSpPr bwMode="auto">
          <a:xfrm>
            <a:off x="2328727" y="3859875"/>
            <a:ext cx="4177775" cy="797233"/>
            <a:chOff x="1471" y="2445"/>
            <a:chExt cx="2639" cy="505"/>
          </a:xfrm>
        </p:grpSpPr>
        <p:sp>
          <p:nvSpPr>
            <p:cNvPr id="132116"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sp>
          <p:nvSpPr>
            <p:cNvPr id="132117" name="Rectangle 50"/>
            <p:cNvSpPr>
              <a:spLocks noChangeArrowheads="1"/>
            </p:cNvSpPr>
            <p:nvPr/>
          </p:nvSpPr>
          <p:spPr bwMode="auto">
            <a:xfrm rot="20990024" flipH="1">
              <a:off x="1471" y="2473"/>
              <a:ext cx="2414"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SYN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y,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x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grpSp>
      <p:sp>
        <p:nvSpPr>
          <p:cNvPr id="788532" name="Text Box 52"/>
          <p:cNvSpPr txBox="1">
            <a:spLocks noChangeArrowheads="1"/>
          </p:cNvSpPr>
          <p:nvPr/>
        </p:nvSpPr>
        <p:spPr bwMode="auto">
          <a:xfrm>
            <a:off x="524004" y="254168"/>
            <a:ext cx="8271646" cy="590561"/>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lIns="91074" tIns="45537" rIns="91074" bIns="45537">
            <a:spAutoFit/>
          </a:bodyPr>
          <a:lstStyle/>
          <a:p>
            <a:pPr algn="just">
              <a:lnSpc>
                <a:spcPct val="90000"/>
              </a:lnSpc>
              <a:buFontTx/>
              <a:buChar char="•"/>
              <a:defRPr/>
            </a:pPr>
            <a:r>
              <a:rPr lang="en-US" altLang="zh-CN">
                <a:solidFill>
                  <a:srgbClr val="333399"/>
                </a:solidFill>
                <a:latin typeface="Arial" panose="020B0604020202020204" pitchFamily="34" charset="0"/>
                <a:ea typeface="黑体" panose="02010609060101010101" pitchFamily="2" charset="-122"/>
              </a:rPr>
              <a:t>   B </a:t>
            </a:r>
            <a:r>
              <a:rPr lang="zh-CN" altLang="en-US">
                <a:solidFill>
                  <a:srgbClr val="333399"/>
                </a:solidFill>
                <a:latin typeface="Arial" panose="020B0604020202020204" pitchFamily="34" charset="0"/>
                <a:ea typeface="黑体" panose="02010609060101010101" pitchFamily="2" charset="-122"/>
              </a:rPr>
              <a:t>的 </a:t>
            </a:r>
            <a:r>
              <a:rPr lang="en-US" altLang="zh-CN">
                <a:solidFill>
                  <a:srgbClr val="333399"/>
                </a:solidFill>
                <a:latin typeface="Arial" panose="020B0604020202020204" pitchFamily="34" charset="0"/>
                <a:ea typeface="黑体" panose="02010609060101010101" pitchFamily="2" charset="-122"/>
              </a:rPr>
              <a:t>TCP </a:t>
            </a:r>
            <a:r>
              <a:rPr lang="zh-CN" altLang="en-US">
                <a:solidFill>
                  <a:srgbClr val="333399"/>
                </a:solidFill>
                <a:latin typeface="Arial" panose="020B0604020202020204" pitchFamily="34" charset="0"/>
                <a:ea typeface="黑体" panose="02010609060101010101" pitchFamily="2" charset="-122"/>
              </a:rPr>
              <a:t>收到主机 </a:t>
            </a:r>
            <a:r>
              <a:rPr lang="en-US" altLang="zh-CN">
                <a:solidFill>
                  <a:srgbClr val="333399"/>
                </a:solidFill>
                <a:latin typeface="Arial" panose="020B0604020202020204" pitchFamily="34" charset="0"/>
                <a:ea typeface="黑体" panose="02010609060101010101" pitchFamily="2" charset="-122"/>
              </a:rPr>
              <a:t>A </a:t>
            </a:r>
            <a:r>
              <a:rPr lang="zh-CN" altLang="en-US">
                <a:solidFill>
                  <a:srgbClr val="333399"/>
                </a:solidFill>
                <a:latin typeface="Arial" panose="020B0604020202020204" pitchFamily="34" charset="0"/>
                <a:ea typeface="黑体" panose="02010609060101010101" pitchFamily="2" charset="-122"/>
              </a:rPr>
              <a:t>的确认后，也通知其上层</a:t>
            </a:r>
          </a:p>
          <a:p>
            <a:pPr algn="just">
              <a:lnSpc>
                <a:spcPct val="90000"/>
              </a:lnSpc>
              <a:defRPr/>
            </a:pPr>
            <a:r>
              <a:rPr lang="zh-CN" altLang="en-US">
                <a:solidFill>
                  <a:srgbClr val="333399"/>
                </a:solidFill>
                <a:latin typeface="Arial" panose="020B0604020202020204" pitchFamily="34" charset="0"/>
                <a:ea typeface="黑体" panose="02010609060101010101" pitchFamily="2" charset="-122"/>
              </a:rPr>
              <a:t>    应用进程：</a:t>
            </a:r>
            <a:r>
              <a:rPr lang="en-US" altLang="zh-CN">
                <a:solidFill>
                  <a:srgbClr val="333399"/>
                </a:solidFill>
                <a:latin typeface="Arial" panose="020B0604020202020204" pitchFamily="34" charset="0"/>
                <a:ea typeface="黑体" panose="02010609060101010101" pitchFamily="2" charset="-122"/>
              </a:rPr>
              <a:t>TCP </a:t>
            </a:r>
            <a:r>
              <a:rPr lang="zh-CN" altLang="en-US">
                <a:solidFill>
                  <a:srgbClr val="333399"/>
                </a:solidFill>
                <a:latin typeface="Arial" panose="020B0604020202020204" pitchFamily="34" charset="0"/>
                <a:ea typeface="黑体" panose="02010609060101010101" pitchFamily="2" charset="-122"/>
              </a:rPr>
              <a:t>连接已经建立。</a:t>
            </a:r>
          </a:p>
        </p:txBody>
      </p:sp>
      <p:sp>
        <p:nvSpPr>
          <p:cNvPr id="34" name="灯片编号占位符 33"/>
          <p:cNvSpPr>
            <a:spLocks noGrp="1"/>
          </p:cNvSpPr>
          <p:nvPr>
            <p:ph type="sldNum" sz="quarter" idx="12"/>
          </p:nvPr>
        </p:nvSpPr>
        <p:spPr/>
        <p:txBody>
          <a:bodyPr/>
          <a:lstStyle/>
          <a:p>
            <a:fld id="{B6F15528-21DE-4FAA-801E-634DDDAF4B2B}" type="slidenum">
              <a:rPr lang="en-US" smtClean="0"/>
              <a:t>77</a:t>
            </a:fld>
            <a:endParaRPr lang="en-US"/>
          </a:p>
        </p:txBody>
      </p:sp>
      <p:sp>
        <p:nvSpPr>
          <p:cNvPr id="35" name="页脚占位符 3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421616" y="2988443"/>
            <a:ext cx="6088565" cy="3744630"/>
            <a:chOff x="898" y="1893"/>
            <a:chExt cx="3846" cy="2372"/>
          </a:xfrm>
        </p:grpSpPr>
        <p:grpSp>
          <p:nvGrpSpPr>
            <p:cNvPr id="3" name="Group 3"/>
            <p:cNvGrpSpPr/>
            <p:nvPr/>
          </p:nvGrpSpPr>
          <p:grpSpPr bwMode="auto">
            <a:xfrm>
              <a:off x="899" y="1916"/>
              <a:ext cx="622" cy="1048"/>
              <a:chOff x="899" y="1916"/>
              <a:chExt cx="622" cy="1048"/>
            </a:xfrm>
          </p:grpSpPr>
          <p:sp>
            <p:nvSpPr>
              <p:cNvPr id="790532" name="Rectangle 4"/>
              <p:cNvSpPr>
                <a:spLocks noChangeArrowheads="1"/>
              </p:cNvSpPr>
              <p:nvPr/>
            </p:nvSpPr>
            <p:spPr bwMode="auto">
              <a:xfrm>
                <a:off x="899" y="1916"/>
                <a:ext cx="622" cy="1048"/>
              </a:xfrm>
              <a:prstGeom prst="rect">
                <a:avLst/>
              </a:prstGeom>
              <a:solidFill>
                <a:srgbClr val="FFCCCC"/>
              </a:solidFill>
              <a:ln w="12700">
                <a:no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33167" name="Rectangle 5"/>
              <p:cNvSpPr>
                <a:spLocks noChangeArrowheads="1"/>
              </p:cNvSpPr>
              <p:nvPr/>
            </p:nvSpPr>
            <p:spPr bwMode="auto">
              <a:xfrm>
                <a:off x="969" y="2169"/>
                <a:ext cx="480" cy="408"/>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SYN-</a:t>
                </a:r>
              </a:p>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SENT</a:t>
                </a:r>
              </a:p>
            </p:txBody>
          </p:sp>
        </p:grpSp>
        <p:grpSp>
          <p:nvGrpSpPr>
            <p:cNvPr id="4" name="Group 6"/>
            <p:cNvGrpSpPr/>
            <p:nvPr/>
          </p:nvGrpSpPr>
          <p:grpSpPr bwMode="auto">
            <a:xfrm>
              <a:off x="898" y="3013"/>
              <a:ext cx="634" cy="1252"/>
              <a:chOff x="898" y="3013"/>
              <a:chExt cx="634" cy="1252"/>
            </a:xfrm>
          </p:grpSpPr>
          <p:sp>
            <p:nvSpPr>
              <p:cNvPr id="790535" name="Rectangle 7"/>
              <p:cNvSpPr>
                <a:spLocks noChangeArrowheads="1"/>
              </p:cNvSpPr>
              <p:nvPr/>
            </p:nvSpPr>
            <p:spPr bwMode="auto">
              <a:xfrm>
                <a:off x="905" y="3013"/>
                <a:ext cx="609" cy="1252"/>
              </a:xfrm>
              <a:prstGeom prst="rect">
                <a:avLst/>
              </a:prstGeom>
              <a:solidFill>
                <a:srgbClr val="CCFF99"/>
              </a:solidFill>
              <a:ln w="12700">
                <a:no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33165" name="Rectangle 8"/>
              <p:cNvSpPr>
                <a:spLocks noChangeArrowheads="1"/>
              </p:cNvSpPr>
              <p:nvPr/>
            </p:nvSpPr>
            <p:spPr bwMode="auto">
              <a:xfrm>
                <a:off x="898" y="3383"/>
                <a:ext cx="634" cy="408"/>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grpSp>
        <p:grpSp>
          <p:nvGrpSpPr>
            <p:cNvPr id="5" name="Group 9"/>
            <p:cNvGrpSpPr/>
            <p:nvPr/>
          </p:nvGrpSpPr>
          <p:grpSpPr bwMode="auto">
            <a:xfrm>
              <a:off x="4111" y="2445"/>
              <a:ext cx="621" cy="1064"/>
              <a:chOff x="4111" y="2445"/>
              <a:chExt cx="621" cy="1064"/>
            </a:xfrm>
          </p:grpSpPr>
          <p:sp>
            <p:nvSpPr>
              <p:cNvPr id="790538" name="Rectangle 10"/>
              <p:cNvSpPr>
                <a:spLocks noChangeArrowheads="1"/>
              </p:cNvSpPr>
              <p:nvPr/>
            </p:nvSpPr>
            <p:spPr bwMode="auto">
              <a:xfrm>
                <a:off x="4111" y="2445"/>
                <a:ext cx="621" cy="1064"/>
              </a:xfrm>
              <a:prstGeom prst="rect">
                <a:avLst/>
              </a:prstGeom>
              <a:solidFill>
                <a:srgbClr val="FFCCCC"/>
              </a:solidFill>
              <a:ln w="12700" algn="ctr">
                <a:no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33163" name="Rectangle 11"/>
              <p:cNvSpPr>
                <a:spLocks noChangeArrowheads="1"/>
              </p:cNvSpPr>
              <p:nvPr/>
            </p:nvSpPr>
            <p:spPr bwMode="auto">
              <a:xfrm>
                <a:off x="4161" y="2721"/>
                <a:ext cx="520" cy="408"/>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SYN-</a:t>
                </a:r>
              </a:p>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RCVD</a:t>
                </a:r>
              </a:p>
            </p:txBody>
          </p:sp>
        </p:grpSp>
        <p:grpSp>
          <p:nvGrpSpPr>
            <p:cNvPr id="6" name="Group 12"/>
            <p:cNvGrpSpPr/>
            <p:nvPr/>
          </p:nvGrpSpPr>
          <p:grpSpPr bwMode="auto">
            <a:xfrm>
              <a:off x="4111" y="1893"/>
              <a:ext cx="625" cy="519"/>
              <a:chOff x="4111" y="1893"/>
              <a:chExt cx="625" cy="519"/>
            </a:xfrm>
          </p:grpSpPr>
          <p:sp>
            <p:nvSpPr>
              <p:cNvPr id="790541" name="Rectangle 13"/>
              <p:cNvSpPr>
                <a:spLocks noChangeArrowheads="1"/>
              </p:cNvSpPr>
              <p:nvPr/>
            </p:nvSpPr>
            <p:spPr bwMode="auto">
              <a:xfrm>
                <a:off x="4111" y="1893"/>
                <a:ext cx="621" cy="519"/>
              </a:xfrm>
              <a:prstGeom prst="rect">
                <a:avLst/>
              </a:prstGeom>
              <a:solidFill>
                <a:srgbClr val="FFFF99"/>
              </a:solidFill>
              <a:ln w="12700">
                <a:no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33161" name="Rectangle 14"/>
              <p:cNvSpPr>
                <a:spLocks noChangeArrowheads="1"/>
              </p:cNvSpPr>
              <p:nvPr/>
            </p:nvSpPr>
            <p:spPr bwMode="auto">
              <a:xfrm>
                <a:off x="4118" y="2004"/>
                <a:ext cx="618" cy="232"/>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LISTEN</a:t>
                </a:r>
              </a:p>
            </p:txBody>
          </p:sp>
        </p:grpSp>
        <p:grpSp>
          <p:nvGrpSpPr>
            <p:cNvPr id="7" name="Group 15"/>
            <p:cNvGrpSpPr/>
            <p:nvPr/>
          </p:nvGrpSpPr>
          <p:grpSpPr bwMode="auto">
            <a:xfrm>
              <a:off x="4110" y="3564"/>
              <a:ext cx="634" cy="701"/>
              <a:chOff x="4110" y="3564"/>
              <a:chExt cx="634" cy="701"/>
            </a:xfrm>
          </p:grpSpPr>
          <p:sp>
            <p:nvSpPr>
              <p:cNvPr id="790544" name="Rectangle 16"/>
              <p:cNvSpPr>
                <a:spLocks noChangeArrowheads="1"/>
              </p:cNvSpPr>
              <p:nvPr/>
            </p:nvSpPr>
            <p:spPr bwMode="auto">
              <a:xfrm>
                <a:off x="4111" y="3564"/>
                <a:ext cx="621" cy="701"/>
              </a:xfrm>
              <a:prstGeom prst="rect">
                <a:avLst/>
              </a:prstGeom>
              <a:solidFill>
                <a:srgbClr val="CCFF99"/>
              </a:solidFill>
              <a:ln w="12700" algn="ctr">
                <a:no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33159" name="Rectangle 17"/>
              <p:cNvSpPr>
                <a:spLocks noChangeArrowheads="1"/>
              </p:cNvSpPr>
              <p:nvPr/>
            </p:nvSpPr>
            <p:spPr bwMode="auto">
              <a:xfrm>
                <a:off x="4110" y="3708"/>
                <a:ext cx="634" cy="408"/>
              </a:xfrm>
              <a:prstGeom prst="rect">
                <a:avLst/>
              </a:prstGeom>
              <a:noFill/>
              <a:ln w="12700">
                <a:noFill/>
                <a:miter lim="800000"/>
              </a:ln>
            </p:spPr>
            <p:txBody>
              <a:bodyPr wrap="none" lIns="90488" tIns="44450" rIns="90488" bIns="44450">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grpSp>
      </p:grpSp>
      <p:sp>
        <p:nvSpPr>
          <p:cNvPr id="133123" name="Rectangle 21"/>
          <p:cNvSpPr>
            <a:spLocks noGrp="1" noChangeArrowheads="1"/>
          </p:cNvSpPr>
          <p:nvPr>
            <p:ph type="title"/>
          </p:nvPr>
        </p:nvSpPr>
        <p:spPr>
          <a:xfrm>
            <a:off x="1054100" y="438150"/>
            <a:ext cx="7324958" cy="764081"/>
          </a:xfrm>
        </p:spPr>
        <p:txBody>
          <a:bodyPr>
            <a:normAutofit fontScale="90000"/>
          </a:bodyPr>
          <a:lstStyle/>
          <a:p>
            <a:pPr algn="ctr" eaLnBrk="1" hangingPunct="1"/>
            <a:r>
              <a:rPr lang="en-US" altLang="zh-CN" sz="4000" dirty="0" smtClean="0">
                <a:ea typeface="黑体" panose="02010609060101010101" pitchFamily="2" charset="-122"/>
              </a:rPr>
              <a:t/>
            </a:r>
            <a:br>
              <a:rPr lang="en-US" altLang="zh-CN" sz="4000" dirty="0" smtClean="0">
                <a:ea typeface="黑体" panose="02010609060101010101" pitchFamily="2" charset="-122"/>
              </a:rPr>
            </a:br>
            <a:r>
              <a:rPr lang="zh-CN" altLang="en-US" sz="3200" dirty="0" smtClean="0">
                <a:ea typeface="黑体" panose="02010609060101010101" pitchFamily="2" charset="-122"/>
              </a:rPr>
              <a:t>用三次握手建立 </a:t>
            </a:r>
            <a:r>
              <a:rPr lang="en-US" altLang="zh-CN" sz="3200" dirty="0" smtClean="0">
                <a:ea typeface="黑体" panose="02010609060101010101" pitchFamily="2" charset="-122"/>
              </a:rPr>
              <a:t>TCP </a:t>
            </a:r>
            <a:r>
              <a:rPr lang="zh-CN" altLang="en-US" sz="3200" dirty="0" smtClean="0">
                <a:ea typeface="黑体" panose="02010609060101010101" pitchFamily="2" charset="-122"/>
              </a:rPr>
              <a:t>连接的各状态</a:t>
            </a:r>
            <a:r>
              <a:rPr lang="zh-CN" altLang="en-US" sz="4000" dirty="0" smtClean="0">
                <a:ea typeface="黑体" panose="02010609060101010101" pitchFamily="2" charset="-122"/>
              </a:rPr>
              <a:t> </a:t>
            </a:r>
          </a:p>
        </p:txBody>
      </p:sp>
      <p:grpSp>
        <p:nvGrpSpPr>
          <p:cNvPr id="8" name="Group 22"/>
          <p:cNvGrpSpPr/>
          <p:nvPr/>
        </p:nvGrpSpPr>
        <p:grpSpPr bwMode="auto">
          <a:xfrm>
            <a:off x="2406298" y="2963182"/>
            <a:ext cx="4100204" cy="822492"/>
            <a:chOff x="1520" y="1877"/>
            <a:chExt cx="2590" cy="521"/>
          </a:xfrm>
        </p:grpSpPr>
        <p:sp>
          <p:nvSpPr>
            <p:cNvPr id="133151" name="Rectangle 23"/>
            <p:cNvSpPr>
              <a:spLocks noChangeArrowheads="1"/>
            </p:cNvSpPr>
            <p:nvPr/>
          </p:nvSpPr>
          <p:spPr bwMode="auto">
            <a:xfrm rot="665985">
              <a:off x="2097" y="1877"/>
              <a:ext cx="1342" cy="252"/>
            </a:xfrm>
            <a:prstGeom prst="rect">
              <a:avLst/>
            </a:prstGeom>
            <a:noFill/>
            <a:ln w="12700">
              <a:noFill/>
              <a:miter lim="800000"/>
            </a:ln>
          </p:spPr>
          <p:txBody>
            <a:bodyPr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SYN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x</a:t>
              </a:r>
            </a:p>
          </p:txBody>
        </p:sp>
        <p:sp>
          <p:nvSpPr>
            <p:cNvPr id="133152" name="Line 24"/>
            <p:cNvSpPr>
              <a:spLocks noChangeShapeType="1"/>
            </p:cNvSpPr>
            <p:nvPr/>
          </p:nvSpPr>
          <p:spPr bwMode="auto">
            <a:xfrm>
              <a:off x="1520" y="1893"/>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9" name="Group 25"/>
          <p:cNvGrpSpPr/>
          <p:nvPr/>
        </p:nvGrpSpPr>
        <p:grpSpPr bwMode="auto">
          <a:xfrm>
            <a:off x="2406298" y="4729727"/>
            <a:ext cx="4100204" cy="795655"/>
            <a:chOff x="1520" y="2996"/>
            <a:chExt cx="2590" cy="504"/>
          </a:xfrm>
        </p:grpSpPr>
        <p:sp>
          <p:nvSpPr>
            <p:cNvPr id="133149" name="Rectangle 26"/>
            <p:cNvSpPr>
              <a:spLocks noChangeArrowheads="1"/>
            </p:cNvSpPr>
            <p:nvPr/>
          </p:nvSpPr>
          <p:spPr bwMode="auto">
            <a:xfrm rot="649536">
              <a:off x="1960" y="3063"/>
              <a:ext cx="2103"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x + 1,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 y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p>
          </p:txBody>
        </p:sp>
        <p:sp>
          <p:nvSpPr>
            <p:cNvPr id="133150" name="Line 27"/>
            <p:cNvSpPr>
              <a:spLocks noChangeShapeType="1"/>
            </p:cNvSpPr>
            <p:nvPr/>
          </p:nvSpPr>
          <p:spPr bwMode="auto">
            <a:xfrm>
              <a:off x="1520" y="2996"/>
              <a:ext cx="2590" cy="504"/>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790556" name="Rectangle 28"/>
          <p:cNvSpPr>
            <a:spLocks noChangeArrowheads="1"/>
          </p:cNvSpPr>
          <p:nvPr/>
        </p:nvSpPr>
        <p:spPr bwMode="auto">
          <a:xfrm>
            <a:off x="1432698" y="2380651"/>
            <a:ext cx="964101"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3127" name="Text Box 29"/>
          <p:cNvSpPr txBox="1">
            <a:spLocks noChangeArrowheads="1"/>
          </p:cNvSpPr>
          <p:nvPr/>
        </p:nvSpPr>
        <p:spPr bwMode="auto">
          <a:xfrm>
            <a:off x="1383621"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sp>
        <p:nvSpPr>
          <p:cNvPr id="790558" name="Rectangle 30"/>
          <p:cNvSpPr>
            <a:spLocks noChangeArrowheads="1"/>
          </p:cNvSpPr>
          <p:nvPr/>
        </p:nvSpPr>
        <p:spPr bwMode="auto">
          <a:xfrm>
            <a:off x="6508085" y="2380651"/>
            <a:ext cx="983099" cy="546223"/>
          </a:xfrm>
          <a:prstGeom prst="rect">
            <a:avLst/>
          </a:prstGeom>
          <a:solidFill>
            <a:srgbClr val="6633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3129" name="Text Box 31"/>
          <p:cNvSpPr txBox="1">
            <a:spLocks noChangeArrowheads="1"/>
          </p:cNvSpPr>
          <p:nvPr/>
        </p:nvSpPr>
        <p:spPr bwMode="auto">
          <a:xfrm>
            <a:off x="6468507" y="2442219"/>
            <a:ext cx="1081608" cy="368962"/>
          </a:xfrm>
          <a:prstGeom prst="rect">
            <a:avLst/>
          </a:prstGeom>
          <a:noFill/>
          <a:ln w="12700">
            <a:noFill/>
            <a:miter lim="800000"/>
          </a:ln>
        </p:spPr>
        <p:txBody>
          <a:bodyPr wrap="none" lIns="91074" tIns="45537" rIns="91074" bIns="45537">
            <a:spAutoFit/>
          </a:bodyP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grpSp>
        <p:nvGrpSpPr>
          <p:cNvPr id="10" name="Group 32"/>
          <p:cNvGrpSpPr/>
          <p:nvPr/>
        </p:nvGrpSpPr>
        <p:grpSpPr bwMode="auto">
          <a:xfrm>
            <a:off x="3305493" y="5807971"/>
            <a:ext cx="2365137" cy="366254"/>
            <a:chOff x="2088" y="3679"/>
            <a:chExt cx="1494" cy="232"/>
          </a:xfrm>
        </p:grpSpPr>
        <p:sp>
          <p:nvSpPr>
            <p:cNvPr id="133147" name="AutoShape 33"/>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ln>
          </p:spPr>
          <p:txBody>
            <a:bodyPr wrap="none" anchor="ctr"/>
            <a:lstStyle/>
            <a:p>
              <a:endParaRPr lang="zh-CN" altLang="en-US" dirty="0">
                <a:ea typeface="黑体" panose="02010609060101010101" pitchFamily="2" charset="-122"/>
              </a:endParaRPr>
            </a:p>
          </p:txBody>
        </p:sp>
        <p:sp>
          <p:nvSpPr>
            <p:cNvPr id="133148" name="Rectangle 34"/>
            <p:cNvSpPr>
              <a:spLocks noChangeArrowheads="1"/>
            </p:cNvSpPr>
            <p:nvPr/>
          </p:nvSpPr>
          <p:spPr bwMode="auto">
            <a:xfrm>
              <a:off x="2462" y="3679"/>
              <a:ext cx="699" cy="232"/>
            </a:xfrm>
            <a:prstGeom prst="rect">
              <a:avLst/>
            </a:prstGeom>
            <a:solidFill>
              <a:srgbClr val="CCECFF"/>
            </a:solidFill>
            <a:ln w="38100" cmpd="dbl">
              <a:solidFill>
                <a:schemeClr val="folHlink"/>
              </a:solid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grpSp>
      <p:grpSp>
        <p:nvGrpSpPr>
          <p:cNvPr id="11" name="Group 35"/>
          <p:cNvGrpSpPr/>
          <p:nvPr/>
        </p:nvGrpSpPr>
        <p:grpSpPr bwMode="auto">
          <a:xfrm>
            <a:off x="394190" y="2045970"/>
            <a:ext cx="1317131" cy="942473"/>
            <a:chOff x="249" y="1296"/>
            <a:chExt cx="832" cy="597"/>
          </a:xfrm>
        </p:grpSpPr>
        <p:sp>
          <p:nvSpPr>
            <p:cNvPr id="133145" name="Rectangle 36"/>
            <p:cNvSpPr>
              <a:spLocks noChangeArrowheads="1"/>
            </p:cNvSpPr>
            <p:nvPr/>
          </p:nvSpPr>
          <p:spPr bwMode="auto">
            <a:xfrm>
              <a:off x="251" y="1638"/>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主动打开</a:t>
              </a:r>
            </a:p>
          </p:txBody>
        </p:sp>
        <p:sp>
          <p:nvSpPr>
            <p:cNvPr id="133146" name="Freeform 37"/>
            <p:cNvSpPr/>
            <p:nvPr/>
          </p:nvSpPr>
          <p:spPr bwMode="auto">
            <a:xfrm>
              <a:off x="249" y="1296"/>
              <a:ext cx="832" cy="597"/>
            </a:xfrm>
            <a:custGeom>
              <a:avLst/>
              <a:gdLst>
                <a:gd name="T0" fmla="*/ 758 w 758"/>
                <a:gd name="T1" fmla="*/ 4 h 491"/>
                <a:gd name="T2" fmla="*/ 0 w 758"/>
                <a:gd name="T3" fmla="*/ 0 h 491"/>
                <a:gd name="T4" fmla="*/ 0 w 758"/>
                <a:gd name="T5" fmla="*/ 491 h 491"/>
                <a:gd name="T6" fmla="*/ 592 w 758"/>
                <a:gd name="T7" fmla="*/ 491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grpSp>
        <p:nvGrpSpPr>
          <p:cNvPr id="12" name="Group 38"/>
          <p:cNvGrpSpPr/>
          <p:nvPr/>
        </p:nvGrpSpPr>
        <p:grpSpPr bwMode="auto">
          <a:xfrm>
            <a:off x="7203062" y="2053864"/>
            <a:ext cx="1394703" cy="934579"/>
            <a:chOff x="4550" y="1301"/>
            <a:chExt cx="881" cy="592"/>
          </a:xfrm>
        </p:grpSpPr>
        <p:sp>
          <p:nvSpPr>
            <p:cNvPr id="133143" name="Rectangle 39"/>
            <p:cNvSpPr>
              <a:spLocks noChangeArrowheads="1"/>
            </p:cNvSpPr>
            <p:nvPr/>
          </p:nvSpPr>
          <p:spPr bwMode="auto">
            <a:xfrm>
              <a:off x="4732" y="161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被动打开</a:t>
              </a:r>
            </a:p>
          </p:txBody>
        </p:sp>
        <p:sp>
          <p:nvSpPr>
            <p:cNvPr id="133144" name="Freeform 40"/>
            <p:cNvSpPr/>
            <p:nvPr/>
          </p:nvSpPr>
          <p:spPr bwMode="auto">
            <a:xfrm>
              <a:off x="4550" y="1301"/>
              <a:ext cx="870" cy="592"/>
            </a:xfrm>
            <a:custGeom>
              <a:avLst/>
              <a:gdLst>
                <a:gd name="T0" fmla="*/ 0 w 792"/>
                <a:gd name="T1" fmla="*/ 0 h 487"/>
                <a:gd name="T2" fmla="*/ 792 w 792"/>
                <a:gd name="T3" fmla="*/ 4 h 487"/>
                <a:gd name="T4" fmla="*/ 792 w 792"/>
                <a:gd name="T5" fmla="*/ 487 h 487"/>
                <a:gd name="T6" fmla="*/ 183 w 792"/>
                <a:gd name="T7" fmla="*/ 480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pic>
        <p:nvPicPr>
          <p:cNvPr id="133133" name="Picture 41"/>
          <p:cNvPicPr>
            <a:picLocks noChangeArrowheads="1"/>
          </p:cNvPicPr>
          <p:nvPr/>
        </p:nvPicPr>
        <p:blipFill>
          <a:blip r:embed="rId3" cstate="print"/>
          <a:srcRect/>
          <a:stretch>
            <a:fillRect/>
          </a:stretch>
        </p:blipFill>
        <p:spPr bwMode="auto">
          <a:xfrm>
            <a:off x="1665411" y="1769702"/>
            <a:ext cx="500257" cy="514650"/>
          </a:xfrm>
          <a:prstGeom prst="rect">
            <a:avLst/>
          </a:prstGeom>
          <a:noFill/>
          <a:ln w="9525">
            <a:noFill/>
            <a:miter lim="800000"/>
            <a:headEnd/>
            <a:tailEnd/>
          </a:ln>
        </p:spPr>
      </p:pic>
      <p:pic>
        <p:nvPicPr>
          <p:cNvPr id="133134" name="Picture 42"/>
          <p:cNvPicPr>
            <a:picLocks noChangeArrowheads="1"/>
          </p:cNvPicPr>
          <p:nvPr/>
        </p:nvPicPr>
        <p:blipFill>
          <a:blip r:embed="rId3" cstate="print"/>
          <a:srcRect/>
          <a:stretch>
            <a:fillRect/>
          </a:stretch>
        </p:blipFill>
        <p:spPr bwMode="auto">
          <a:xfrm>
            <a:off x="6750297" y="1769702"/>
            <a:ext cx="500257" cy="514650"/>
          </a:xfrm>
          <a:prstGeom prst="rect">
            <a:avLst/>
          </a:prstGeom>
          <a:noFill/>
          <a:ln w="9525">
            <a:noFill/>
            <a:miter lim="800000"/>
            <a:headEnd/>
            <a:tailEnd/>
          </a:ln>
        </p:spPr>
      </p:pic>
      <p:sp>
        <p:nvSpPr>
          <p:cNvPr id="133135" name="Rectangle 43"/>
          <p:cNvSpPr>
            <a:spLocks noChangeArrowheads="1"/>
          </p:cNvSpPr>
          <p:nvPr/>
        </p:nvSpPr>
        <p:spPr bwMode="auto">
          <a:xfrm>
            <a:off x="2088097" y="1769702"/>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3136" name="Rectangle 44"/>
          <p:cNvSpPr>
            <a:spLocks noChangeArrowheads="1"/>
          </p:cNvSpPr>
          <p:nvPr/>
        </p:nvSpPr>
        <p:spPr bwMode="auto">
          <a:xfrm>
            <a:off x="6517584" y="1769702"/>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3137" name="Rectangle 45"/>
          <p:cNvSpPr>
            <a:spLocks noChangeArrowheads="1"/>
          </p:cNvSpPr>
          <p:nvPr/>
        </p:nvSpPr>
        <p:spPr bwMode="auto">
          <a:xfrm>
            <a:off x="1584675" y="1417655"/>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3138" name="Rectangle 46"/>
          <p:cNvSpPr>
            <a:spLocks noChangeArrowheads="1"/>
          </p:cNvSpPr>
          <p:nvPr/>
        </p:nvSpPr>
        <p:spPr bwMode="auto">
          <a:xfrm>
            <a:off x="6566659" y="1417655"/>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grpSp>
        <p:nvGrpSpPr>
          <p:cNvPr id="13" name="Group 48"/>
          <p:cNvGrpSpPr/>
          <p:nvPr/>
        </p:nvGrpSpPr>
        <p:grpSpPr bwMode="auto">
          <a:xfrm>
            <a:off x="2328727" y="3859875"/>
            <a:ext cx="4177775" cy="797233"/>
            <a:chOff x="1471" y="2445"/>
            <a:chExt cx="2639" cy="505"/>
          </a:xfrm>
        </p:grpSpPr>
        <p:sp>
          <p:nvSpPr>
            <p:cNvPr id="133141" name="Line 49"/>
            <p:cNvSpPr>
              <a:spLocks noChangeShapeType="1"/>
            </p:cNvSpPr>
            <p:nvPr/>
          </p:nvSpPr>
          <p:spPr bwMode="auto">
            <a:xfrm flipH="1">
              <a:off x="1520" y="2445"/>
              <a:ext cx="2590" cy="505"/>
            </a:xfrm>
            <a:prstGeom prst="line">
              <a:avLst/>
            </a:prstGeom>
            <a:noFill/>
            <a:ln w="5715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sp>
          <p:nvSpPr>
            <p:cNvPr id="133142" name="Rectangle 50"/>
            <p:cNvSpPr>
              <a:spLocks noChangeArrowheads="1"/>
            </p:cNvSpPr>
            <p:nvPr/>
          </p:nvSpPr>
          <p:spPr bwMode="auto">
            <a:xfrm rot="20990024" flipH="1">
              <a:off x="1471" y="2473"/>
              <a:ext cx="2414"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SYN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y,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x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grpSp>
      <p:sp>
        <p:nvSpPr>
          <p:cNvPr id="48" name="灯片编号占位符 47"/>
          <p:cNvSpPr>
            <a:spLocks noGrp="1"/>
          </p:cNvSpPr>
          <p:nvPr>
            <p:ph type="sldNum" sz="quarter" idx="12"/>
          </p:nvPr>
        </p:nvSpPr>
        <p:spPr/>
        <p:txBody>
          <a:bodyPr/>
          <a:lstStyle/>
          <a:p>
            <a:fld id="{B6F15528-21DE-4FAA-801E-634DDDAF4B2B}" type="slidenum">
              <a:rPr lang="en-US" smtClean="0"/>
              <a:t>78</a:t>
            </a:fld>
            <a:endParaRPr lang="en-US"/>
          </a:p>
        </p:txBody>
      </p:sp>
      <p:sp>
        <p:nvSpPr>
          <p:cNvPr id="49" name="页脚占位符 4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bwMode="auto">
          <a:xfrm>
            <a:off x="2502866" y="2336448"/>
            <a:ext cx="4236350" cy="4039844"/>
            <a:chOff x="1474" y="1888"/>
            <a:chExt cx="2676" cy="2432"/>
          </a:xfrm>
        </p:grpSpPr>
        <p:sp>
          <p:nvSpPr>
            <p:cNvPr id="134172" name="Line 55"/>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4173" name="Line 56"/>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sp>
        <p:nvSpPr>
          <p:cNvPr id="134147" name="AutoShape 5"/>
          <p:cNvSpPr>
            <a:spLocks noChangeArrowheads="1"/>
          </p:cNvSpPr>
          <p:nvPr/>
        </p:nvSpPr>
        <p:spPr bwMode="auto">
          <a:xfrm>
            <a:off x="3485965" y="1853371"/>
            <a:ext cx="2377802" cy="251011"/>
          </a:xfrm>
          <a:prstGeom prst="leftRightArrow">
            <a:avLst>
              <a:gd name="adj1" fmla="val 55880"/>
              <a:gd name="adj2" fmla="val 108285"/>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3" name="Group 58"/>
          <p:cNvGrpSpPr/>
          <p:nvPr/>
        </p:nvGrpSpPr>
        <p:grpSpPr bwMode="auto">
          <a:xfrm>
            <a:off x="2555108" y="2342762"/>
            <a:ext cx="4122367" cy="764081"/>
            <a:chOff x="1614" y="1484"/>
            <a:chExt cx="2604" cy="484"/>
          </a:xfrm>
        </p:grpSpPr>
        <p:sp>
          <p:nvSpPr>
            <p:cNvPr id="134170" name="Rectangle 6"/>
            <p:cNvSpPr>
              <a:spLocks noChangeArrowheads="1"/>
            </p:cNvSpPr>
            <p:nvPr/>
          </p:nvSpPr>
          <p:spPr bwMode="auto">
            <a:xfrm rot="597975">
              <a:off x="2490" y="1516"/>
              <a:ext cx="1180" cy="252"/>
            </a:xfrm>
            <a:prstGeom prst="rect">
              <a:avLst/>
            </a:prstGeom>
            <a:noFill/>
            <a:ln w="12700">
              <a:noFill/>
              <a:miter lim="800000"/>
            </a:ln>
          </p:spPr>
          <p:txBody>
            <a:bodyPr wrap="none"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FIN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u</a:t>
              </a:r>
            </a:p>
          </p:txBody>
        </p:sp>
        <p:sp>
          <p:nvSpPr>
            <p:cNvPr id="134171" name="Line 9"/>
            <p:cNvSpPr>
              <a:spLocks noChangeShapeType="1"/>
            </p:cNvSpPr>
            <p:nvPr/>
          </p:nvSpPr>
          <p:spPr bwMode="auto">
            <a:xfrm>
              <a:off x="1614" y="1484"/>
              <a:ext cx="2604" cy="484"/>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783375" name="Rectangle 15"/>
          <p:cNvSpPr>
            <a:spLocks noChangeArrowheads="1"/>
          </p:cNvSpPr>
          <p:nvPr/>
        </p:nvSpPr>
        <p:spPr bwMode="auto">
          <a:xfrm>
            <a:off x="1602087" y="1602361"/>
            <a:ext cx="951438" cy="669361"/>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783377" name="Rectangle 17"/>
          <p:cNvSpPr>
            <a:spLocks noChangeArrowheads="1"/>
          </p:cNvSpPr>
          <p:nvPr/>
        </p:nvSpPr>
        <p:spPr bwMode="auto">
          <a:xfrm>
            <a:off x="6674309" y="1602361"/>
            <a:ext cx="953020" cy="1471330"/>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grpSp>
        <p:nvGrpSpPr>
          <p:cNvPr id="4" name="Group 18"/>
          <p:cNvGrpSpPr/>
          <p:nvPr/>
        </p:nvGrpSpPr>
        <p:grpSpPr bwMode="auto">
          <a:xfrm>
            <a:off x="1503936" y="1520270"/>
            <a:ext cx="6261123" cy="82091"/>
            <a:chOff x="1020" y="481"/>
            <a:chExt cx="4037" cy="46"/>
          </a:xfrm>
        </p:grpSpPr>
        <p:sp>
          <p:nvSpPr>
            <p:cNvPr id="134168" name="Line 19"/>
            <p:cNvSpPr>
              <a:spLocks noChangeShapeType="1"/>
            </p:cNvSpPr>
            <p:nvPr/>
          </p:nvSpPr>
          <p:spPr bwMode="auto">
            <a:xfrm>
              <a:off x="1020" y="527"/>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sp>
          <p:nvSpPr>
            <p:cNvPr id="134169" name="Line 20"/>
            <p:cNvSpPr>
              <a:spLocks noChangeShapeType="1"/>
            </p:cNvSpPr>
            <p:nvPr/>
          </p:nvSpPr>
          <p:spPr bwMode="auto">
            <a:xfrm>
              <a:off x="1020" y="481"/>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grpSp>
      <p:sp>
        <p:nvSpPr>
          <p:cNvPr id="134152" name="Text Box 31"/>
          <p:cNvSpPr txBox="1">
            <a:spLocks noChangeArrowheads="1"/>
          </p:cNvSpPr>
          <p:nvPr/>
        </p:nvSpPr>
        <p:spPr bwMode="auto">
          <a:xfrm>
            <a:off x="1543514" y="6262626"/>
            <a:ext cx="968851" cy="334680"/>
          </a:xfrm>
          <a:prstGeom prst="rect">
            <a:avLst/>
          </a:prstGeom>
          <a:noFill/>
          <a:ln w="12700" algn="ctr">
            <a:noFill/>
            <a:miter lim="800000"/>
          </a:ln>
        </p:spPr>
        <p:txBody>
          <a:bodyPr wrap="none" lIns="91074" tIns="45537" rIns="91074" bIns="45537" anchor="ctr"/>
          <a:lstStyle/>
          <a:p>
            <a:pPr eaLnBrk="0" hangingPunct="0"/>
            <a:r>
              <a:rPr kumimoji="1" lang="en-US" altLang="zh-CN" dirty="0">
                <a:latin typeface="Times New Roman" panose="02020603050405020304" pitchFamily="18" charset="0"/>
                <a:ea typeface="黑体" panose="02010609060101010101" pitchFamily="2" charset="-122"/>
              </a:rPr>
              <a:t>CLOSED</a:t>
            </a:r>
          </a:p>
        </p:txBody>
      </p:sp>
      <p:grpSp>
        <p:nvGrpSpPr>
          <p:cNvPr id="5" name="Group 57"/>
          <p:cNvGrpSpPr/>
          <p:nvPr/>
        </p:nvGrpSpPr>
        <p:grpSpPr bwMode="auto">
          <a:xfrm>
            <a:off x="497090" y="1250316"/>
            <a:ext cx="1399452" cy="1076660"/>
            <a:chOff x="314" y="792"/>
            <a:chExt cx="884" cy="682"/>
          </a:xfrm>
        </p:grpSpPr>
        <p:sp>
          <p:nvSpPr>
            <p:cNvPr id="134166" name="Freeform 36"/>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4167" name="Rectangle 37"/>
            <p:cNvSpPr>
              <a:spLocks noChangeArrowheads="1"/>
            </p:cNvSpPr>
            <p:nvPr/>
          </p:nvSpPr>
          <p:spPr bwMode="auto">
            <a:xfrm>
              <a:off x="314" y="122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主动关闭</a:t>
              </a:r>
            </a:p>
          </p:txBody>
        </p:sp>
      </p:grpSp>
      <p:sp>
        <p:nvSpPr>
          <p:cNvPr id="134154" name="Rectangle 40"/>
          <p:cNvSpPr>
            <a:spLocks noChangeArrowheads="1"/>
          </p:cNvSpPr>
          <p:nvPr/>
        </p:nvSpPr>
        <p:spPr bwMode="auto">
          <a:xfrm>
            <a:off x="4119202" y="1768122"/>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sp>
        <p:nvSpPr>
          <p:cNvPr id="134155" name="Rectangle 43"/>
          <p:cNvSpPr>
            <a:spLocks noChangeArrowheads="1"/>
          </p:cNvSpPr>
          <p:nvPr/>
        </p:nvSpPr>
        <p:spPr bwMode="auto">
          <a:xfrm>
            <a:off x="1583091" y="1613412"/>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sp>
        <p:nvSpPr>
          <p:cNvPr id="134156" name="Rectangle 44"/>
          <p:cNvSpPr>
            <a:spLocks noChangeArrowheads="1"/>
          </p:cNvSpPr>
          <p:nvPr/>
        </p:nvSpPr>
        <p:spPr bwMode="auto">
          <a:xfrm>
            <a:off x="6655312" y="2047549"/>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pic>
        <p:nvPicPr>
          <p:cNvPr id="134157" name="Picture 45"/>
          <p:cNvPicPr>
            <a:picLocks noChangeArrowheads="1"/>
          </p:cNvPicPr>
          <p:nvPr/>
        </p:nvPicPr>
        <p:blipFill>
          <a:blip r:embed="rId3" cstate="print"/>
          <a:srcRect/>
          <a:stretch>
            <a:fillRect/>
          </a:stretch>
        </p:blipFill>
        <p:spPr bwMode="auto">
          <a:xfrm>
            <a:off x="1826887" y="964575"/>
            <a:ext cx="503423" cy="494127"/>
          </a:xfrm>
          <a:prstGeom prst="rect">
            <a:avLst/>
          </a:prstGeom>
          <a:noFill/>
          <a:ln w="9525">
            <a:noFill/>
            <a:miter lim="800000"/>
            <a:headEnd/>
            <a:tailEnd/>
          </a:ln>
        </p:spPr>
      </p:pic>
      <p:pic>
        <p:nvPicPr>
          <p:cNvPr id="134158" name="Picture 46"/>
          <p:cNvPicPr>
            <a:picLocks noChangeArrowheads="1"/>
          </p:cNvPicPr>
          <p:nvPr/>
        </p:nvPicPr>
        <p:blipFill>
          <a:blip r:embed="rId3" cstate="print"/>
          <a:srcRect/>
          <a:stretch>
            <a:fillRect/>
          </a:stretch>
        </p:blipFill>
        <p:spPr bwMode="auto">
          <a:xfrm>
            <a:off x="6899108" y="964575"/>
            <a:ext cx="503423" cy="494127"/>
          </a:xfrm>
          <a:prstGeom prst="rect">
            <a:avLst/>
          </a:prstGeom>
          <a:noFill/>
          <a:ln w="9525">
            <a:noFill/>
            <a:miter lim="800000"/>
            <a:headEnd/>
            <a:tailEnd/>
          </a:ln>
        </p:spPr>
      </p:pic>
      <p:sp>
        <p:nvSpPr>
          <p:cNvPr id="134159" name="Rectangle 47"/>
          <p:cNvSpPr>
            <a:spLocks noChangeArrowheads="1"/>
          </p:cNvSpPr>
          <p:nvPr/>
        </p:nvSpPr>
        <p:spPr bwMode="auto">
          <a:xfrm>
            <a:off x="2216327" y="933001"/>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4160" name="Rectangle 48"/>
          <p:cNvSpPr>
            <a:spLocks noChangeArrowheads="1"/>
          </p:cNvSpPr>
          <p:nvPr/>
        </p:nvSpPr>
        <p:spPr bwMode="auto">
          <a:xfrm>
            <a:off x="6704388" y="933001"/>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4161" name="Rectangle 49"/>
          <p:cNvSpPr>
            <a:spLocks noChangeArrowheads="1"/>
          </p:cNvSpPr>
          <p:nvPr/>
        </p:nvSpPr>
        <p:spPr bwMode="auto">
          <a:xfrm>
            <a:off x="1761981" y="644102"/>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4162" name="Rectangle 50"/>
          <p:cNvSpPr>
            <a:spLocks noChangeArrowheads="1"/>
          </p:cNvSpPr>
          <p:nvPr/>
        </p:nvSpPr>
        <p:spPr bwMode="auto">
          <a:xfrm>
            <a:off x="6715470" y="644102"/>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134163" name="Text Box 53"/>
          <p:cNvSpPr txBox="1">
            <a:spLocks noChangeArrowheads="1"/>
          </p:cNvSpPr>
          <p:nvPr/>
        </p:nvSpPr>
        <p:spPr bwMode="auto">
          <a:xfrm>
            <a:off x="6626816" y="5771656"/>
            <a:ext cx="968851" cy="334680"/>
          </a:xfrm>
          <a:prstGeom prst="rect">
            <a:avLst/>
          </a:prstGeom>
          <a:noFill/>
          <a:ln w="12700" algn="ctr">
            <a:noFill/>
            <a:miter lim="800000"/>
          </a:ln>
        </p:spPr>
        <p:txBody>
          <a:bodyPr wrap="none" lIns="91074" tIns="45537" rIns="91074" bIns="45537" anchor="ctr"/>
          <a:lstStyle/>
          <a:p>
            <a:pPr eaLnBrk="0" hangingPunct="0"/>
            <a:r>
              <a:rPr kumimoji="1" lang="en-US" altLang="zh-CN" dirty="0">
                <a:latin typeface="Times New Roman" panose="02020603050405020304" pitchFamily="18" charset="0"/>
                <a:ea typeface="黑体" panose="02010609060101010101" pitchFamily="2" charset="-122"/>
              </a:rPr>
              <a:t>CLOSED</a:t>
            </a:r>
          </a:p>
        </p:txBody>
      </p:sp>
      <p:sp>
        <p:nvSpPr>
          <p:cNvPr id="134164" name="Text Box 61"/>
          <p:cNvSpPr txBox="1">
            <a:spLocks noChangeArrowheads="1"/>
          </p:cNvSpPr>
          <p:nvPr/>
        </p:nvSpPr>
        <p:spPr bwMode="auto">
          <a:xfrm>
            <a:off x="2477537" y="66305"/>
            <a:ext cx="3284134" cy="584406"/>
          </a:xfrm>
          <a:prstGeom prst="rect">
            <a:avLst/>
          </a:prstGeom>
          <a:noFill/>
          <a:ln w="9525">
            <a:noFill/>
            <a:miter lim="800000"/>
          </a:ln>
        </p:spPr>
        <p:txBody>
          <a:bodyPr wrap="none" lIns="91074" tIns="45537" rIns="91074" bIns="45537">
            <a:spAutoFit/>
          </a:bodyPr>
          <a:lstStyle/>
          <a:p>
            <a:r>
              <a:rPr lang="en-US" altLang="zh-CN" sz="3200" dirty="0" smtClean="0">
                <a:solidFill>
                  <a:schemeClr val="folHlink"/>
                </a:solidFill>
                <a:latin typeface="Arial" panose="020B0604020202020204" pitchFamily="34" charset="0"/>
                <a:ea typeface="黑体" panose="02010609060101010101" pitchFamily="2" charset="-122"/>
              </a:rPr>
              <a:t>TCP</a:t>
            </a:r>
            <a:r>
              <a:rPr lang="en-US" altLang="zh-CN" sz="3200" b="1" dirty="0" smtClean="0">
                <a:solidFill>
                  <a:schemeClr val="folHlink"/>
                </a:solidFill>
                <a:latin typeface="Arial" panose="020B0604020202020204" pitchFamily="34" charset="0"/>
                <a:ea typeface="黑体" panose="02010609060101010101" pitchFamily="2" charset="-122"/>
              </a:rPr>
              <a:t> </a:t>
            </a:r>
            <a:r>
              <a:rPr lang="zh-CN" altLang="en-US" sz="3200" dirty="0">
                <a:solidFill>
                  <a:schemeClr val="folHlink"/>
                </a:solidFill>
                <a:latin typeface="Arial" panose="020B0604020202020204" pitchFamily="34" charset="0"/>
                <a:ea typeface="黑体" panose="02010609060101010101" pitchFamily="2" charset="-122"/>
              </a:rPr>
              <a:t>的连接释放 </a:t>
            </a:r>
          </a:p>
        </p:txBody>
      </p:sp>
      <p:sp>
        <p:nvSpPr>
          <p:cNvPr id="783422" name="Text Box 62"/>
          <p:cNvSpPr txBox="1">
            <a:spLocks noChangeArrowheads="1"/>
          </p:cNvSpPr>
          <p:nvPr/>
        </p:nvSpPr>
        <p:spPr bwMode="auto">
          <a:xfrm>
            <a:off x="769382" y="3706742"/>
            <a:ext cx="5008966" cy="1753957"/>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buFontTx/>
              <a:buChar char="•"/>
              <a:defRPr/>
            </a:pPr>
            <a:r>
              <a:rPr lang="en-US" altLang="zh-CN">
                <a:solidFill>
                  <a:schemeClr val="folHlink"/>
                </a:solidFill>
                <a:latin typeface="Arial" panose="020B0604020202020204" pitchFamily="34" charset="0"/>
                <a:ea typeface="黑体" panose="02010609060101010101" pitchFamily="2" charset="-122"/>
              </a:rPr>
              <a:t>  </a:t>
            </a:r>
            <a:r>
              <a:rPr lang="zh-CN" altLang="en-US">
                <a:solidFill>
                  <a:schemeClr val="folHlink"/>
                </a:solidFill>
                <a:latin typeface="Arial" panose="020B0604020202020204" pitchFamily="34" charset="0"/>
                <a:ea typeface="黑体" panose="02010609060101010101" pitchFamily="2" charset="-122"/>
              </a:rPr>
              <a:t>数据传输结束后，通信的双方都可释放连接。</a:t>
            </a:r>
          </a:p>
          <a:p>
            <a:pPr>
              <a:defRPr/>
            </a:pPr>
            <a:r>
              <a:rPr lang="zh-CN" altLang="en-US">
                <a:solidFill>
                  <a:schemeClr val="folHlink"/>
                </a:solidFill>
                <a:latin typeface="Arial" panose="020B0604020202020204" pitchFamily="34" charset="0"/>
                <a:ea typeface="黑体" panose="02010609060101010101" pitchFamily="2" charset="-122"/>
              </a:rPr>
              <a:t>   现在 </a:t>
            </a:r>
            <a:r>
              <a:rPr lang="en-US" altLang="zh-CN">
                <a:solidFill>
                  <a:schemeClr val="folHlink"/>
                </a:solidFill>
                <a:latin typeface="Arial" panose="020B0604020202020204" pitchFamily="34" charset="0"/>
                <a:ea typeface="黑体" panose="02010609060101010101" pitchFamily="2" charset="-122"/>
              </a:rPr>
              <a:t>A </a:t>
            </a:r>
            <a:r>
              <a:rPr lang="zh-CN" altLang="en-US">
                <a:solidFill>
                  <a:schemeClr val="folHlink"/>
                </a:solidFill>
                <a:latin typeface="Arial" panose="020B0604020202020204" pitchFamily="34" charset="0"/>
                <a:ea typeface="黑体" panose="02010609060101010101" pitchFamily="2" charset="-122"/>
              </a:rPr>
              <a:t>的应用进程先向其 </a:t>
            </a:r>
            <a:r>
              <a:rPr lang="en-US" altLang="zh-CN">
                <a:solidFill>
                  <a:schemeClr val="folHlink"/>
                </a:solidFill>
                <a:latin typeface="Arial" panose="020B0604020202020204" pitchFamily="34" charset="0"/>
                <a:ea typeface="黑体" panose="02010609060101010101" pitchFamily="2" charset="-122"/>
              </a:rPr>
              <a:t>TCP </a:t>
            </a:r>
            <a:r>
              <a:rPr lang="zh-CN" altLang="en-US">
                <a:solidFill>
                  <a:schemeClr val="folHlink"/>
                </a:solidFill>
                <a:latin typeface="Arial" panose="020B0604020202020204" pitchFamily="34" charset="0"/>
                <a:ea typeface="黑体" panose="02010609060101010101" pitchFamily="2" charset="-122"/>
              </a:rPr>
              <a:t>发出连接释放</a:t>
            </a:r>
          </a:p>
          <a:p>
            <a:pPr>
              <a:defRPr/>
            </a:pPr>
            <a:r>
              <a:rPr lang="zh-CN" altLang="en-US">
                <a:solidFill>
                  <a:schemeClr val="folHlink"/>
                </a:solidFill>
                <a:latin typeface="Arial" panose="020B0604020202020204" pitchFamily="34" charset="0"/>
                <a:ea typeface="黑体" panose="02010609060101010101" pitchFamily="2" charset="-122"/>
              </a:rPr>
              <a:t>   报文段，并停止再发送数据，主动关闭 </a:t>
            </a:r>
            <a:r>
              <a:rPr lang="en-US" altLang="zh-CN">
                <a:solidFill>
                  <a:schemeClr val="folHlink"/>
                </a:solidFill>
                <a:latin typeface="Arial" panose="020B0604020202020204" pitchFamily="34" charset="0"/>
                <a:ea typeface="黑体" panose="02010609060101010101" pitchFamily="2" charset="-122"/>
              </a:rPr>
              <a:t>TCP </a:t>
            </a:r>
          </a:p>
          <a:p>
            <a:pPr>
              <a:defRPr/>
            </a:pPr>
            <a:r>
              <a:rPr lang="en-US" altLang="zh-CN">
                <a:solidFill>
                  <a:schemeClr val="folHlink"/>
                </a:solidFill>
                <a:latin typeface="Arial" panose="020B0604020202020204" pitchFamily="34" charset="0"/>
                <a:ea typeface="黑体" panose="02010609060101010101" pitchFamily="2" charset="-122"/>
              </a:rPr>
              <a:t>   </a:t>
            </a:r>
            <a:r>
              <a:rPr lang="zh-CN" altLang="en-US">
                <a:solidFill>
                  <a:schemeClr val="folHlink"/>
                </a:solidFill>
                <a:latin typeface="Arial" panose="020B0604020202020204" pitchFamily="34" charset="0"/>
                <a:ea typeface="黑体" panose="02010609060101010101" pitchFamily="2" charset="-122"/>
              </a:rPr>
              <a:t>连接。</a:t>
            </a:r>
          </a:p>
          <a:p>
            <a:pPr>
              <a:buFontTx/>
              <a:buChar char="•"/>
              <a:defRPr/>
            </a:pPr>
            <a:r>
              <a:rPr lang="zh-CN" altLang="en-US">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A </a:t>
            </a:r>
            <a:r>
              <a:rPr lang="zh-CN" altLang="en-US">
                <a:solidFill>
                  <a:schemeClr val="folHlink"/>
                </a:solidFill>
                <a:latin typeface="Arial" panose="020B0604020202020204" pitchFamily="34" charset="0"/>
                <a:ea typeface="黑体" panose="02010609060101010101" pitchFamily="2" charset="-122"/>
              </a:rPr>
              <a:t>把连接释放报文段首部的 </a:t>
            </a:r>
            <a:r>
              <a:rPr lang="en-US" altLang="zh-CN">
                <a:solidFill>
                  <a:schemeClr val="folHlink"/>
                </a:solidFill>
                <a:latin typeface="Arial" panose="020B0604020202020204" pitchFamily="34" charset="0"/>
                <a:ea typeface="黑体" panose="02010609060101010101" pitchFamily="2" charset="-122"/>
              </a:rPr>
              <a:t>FIN = 1</a:t>
            </a:r>
            <a:r>
              <a:rPr lang="zh-CN" altLang="en-US">
                <a:solidFill>
                  <a:schemeClr val="folHlink"/>
                </a:solidFill>
                <a:latin typeface="Arial" panose="020B0604020202020204" pitchFamily="34" charset="0"/>
                <a:ea typeface="黑体" panose="02010609060101010101" pitchFamily="2" charset="-122"/>
              </a:rPr>
              <a:t>，其序号</a:t>
            </a:r>
          </a:p>
          <a:p>
            <a:pPr>
              <a:defRPr/>
            </a:pPr>
            <a:r>
              <a:rPr lang="zh-CN" altLang="en-US">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seq = u</a:t>
            </a:r>
            <a:r>
              <a:rPr lang="zh-CN" altLang="en-US">
                <a:solidFill>
                  <a:schemeClr val="folHlink"/>
                </a:solidFill>
                <a:latin typeface="Arial" panose="020B0604020202020204" pitchFamily="34" charset="0"/>
                <a:ea typeface="黑体" panose="02010609060101010101" pitchFamily="2" charset="-122"/>
              </a:rPr>
              <a:t>，等待 </a:t>
            </a:r>
            <a:r>
              <a:rPr lang="en-US" altLang="zh-CN">
                <a:solidFill>
                  <a:schemeClr val="folHlink"/>
                </a:solidFill>
                <a:latin typeface="Arial" panose="020B0604020202020204" pitchFamily="34" charset="0"/>
                <a:ea typeface="黑体" panose="02010609060101010101" pitchFamily="2" charset="-122"/>
              </a:rPr>
              <a:t>B </a:t>
            </a:r>
            <a:r>
              <a:rPr lang="zh-CN" altLang="en-US">
                <a:solidFill>
                  <a:schemeClr val="folHlink"/>
                </a:solidFill>
                <a:latin typeface="Arial" panose="020B0604020202020204" pitchFamily="34" charset="0"/>
                <a:ea typeface="黑体" panose="02010609060101010101" pitchFamily="2" charset="-122"/>
              </a:rPr>
              <a:t>的确认。</a:t>
            </a:r>
          </a:p>
        </p:txBody>
      </p:sp>
      <p:sp>
        <p:nvSpPr>
          <p:cNvPr id="30" name="灯片编号占位符 29"/>
          <p:cNvSpPr>
            <a:spLocks noGrp="1"/>
          </p:cNvSpPr>
          <p:nvPr>
            <p:ph type="sldNum" sz="quarter" idx="12"/>
          </p:nvPr>
        </p:nvSpPr>
        <p:spPr/>
        <p:txBody>
          <a:bodyPr/>
          <a:lstStyle/>
          <a:p>
            <a:fld id="{B6F15528-21DE-4FAA-801E-634DDDAF4B2B}" type="slidenum">
              <a:rPr lang="en-US" smtClean="0"/>
              <a:t>79</a:t>
            </a:fld>
            <a:endParaRPr lang="en-US"/>
          </a:p>
        </p:txBody>
      </p:sp>
      <p:sp>
        <p:nvSpPr>
          <p:cNvPr id="31" name="页脚占位符 30"/>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20483" name="Rectangle 2"/>
          <p:cNvSpPr>
            <a:spLocks noGrp="1" noChangeArrowheads="1"/>
          </p:cNvSpPr>
          <p:nvPr>
            <p:ph type="title"/>
          </p:nvPr>
        </p:nvSpPr>
        <p:spPr/>
        <p:txBody>
          <a:bodyPr>
            <a:normAutofit/>
          </a:bodyPr>
          <a:lstStyle/>
          <a:p>
            <a:pPr algn="ctr" eaLnBrk="1" hangingPunct="1"/>
            <a:r>
              <a:rPr lang="en-US" altLang="zh-CN" dirty="0">
                <a:ea typeface="黑体" panose="02010609060101010101" pitchFamily="2" charset="-122"/>
              </a:rPr>
              <a:t>5</a:t>
            </a:r>
            <a:r>
              <a:rPr lang="en-US" altLang="zh-CN" dirty="0" smtClean="0">
                <a:ea typeface="黑体" panose="02010609060101010101" pitchFamily="2" charset="-122"/>
              </a:rPr>
              <a:t>.2  </a:t>
            </a:r>
            <a:r>
              <a:rPr lang="zh-CN" altLang="en-US" dirty="0" smtClean="0">
                <a:ea typeface="黑体" panose="02010609060101010101" pitchFamily="2" charset="-122"/>
              </a:rPr>
              <a:t>多路复用与多路分解</a:t>
            </a:r>
          </a:p>
        </p:txBody>
      </p:sp>
      <p:sp>
        <p:nvSpPr>
          <p:cNvPr id="20484" name="Rectangle 3"/>
          <p:cNvSpPr>
            <a:spLocks noGrp="1" noChangeArrowheads="1"/>
          </p:cNvSpPr>
          <p:nvPr>
            <p:ph type="body" idx="1"/>
          </p:nvPr>
        </p:nvSpPr>
        <p:spPr>
          <a:xfrm>
            <a:off x="467012" y="1905468"/>
            <a:ext cx="8580349" cy="513882"/>
          </a:xfrm>
        </p:spPr>
        <p:txBody>
          <a:bodyPr>
            <a:normAutofit lnSpcReduction="10000"/>
          </a:bodyPr>
          <a:lstStyle/>
          <a:p>
            <a:pPr eaLnBrk="1" hangingPunct="1"/>
            <a:r>
              <a:rPr lang="zh-CN" altLang="en-US" sz="2800" dirty="0" smtClean="0">
                <a:latin typeface="Times New Roman" panose="02020603050405020304" pitchFamily="18" charset="0"/>
                <a:ea typeface="黑体" panose="02010609060101010101" pitchFamily="2" charset="-122"/>
              </a:rPr>
              <a:t>传输层和进程之间通过套接字（</a:t>
            </a:r>
            <a:r>
              <a:rPr lang="en-US" altLang="zh-CN" sz="2800" dirty="0" smtClean="0">
                <a:latin typeface="Times New Roman" panose="02020603050405020304" pitchFamily="18" charset="0"/>
                <a:ea typeface="黑体" panose="02010609060101010101" pitchFamily="2" charset="-122"/>
              </a:rPr>
              <a:t>socket</a:t>
            </a:r>
            <a:r>
              <a:rPr lang="zh-CN" altLang="en-US" sz="2800" dirty="0" smtClean="0">
                <a:latin typeface="Times New Roman" panose="02020603050405020304" pitchFamily="18" charset="0"/>
                <a:ea typeface="黑体" panose="02010609060101010101" pitchFamily="2" charset="-122"/>
              </a:rPr>
              <a:t>）传递数据</a:t>
            </a:r>
            <a:endParaRPr lang="en-US" altLang="zh-CN" sz="2800" dirty="0" smtClean="0">
              <a:latin typeface="Times New Roman" panose="02020603050405020304" pitchFamily="18" charset="0"/>
              <a:ea typeface="黑体" panose="02010609060101010101" pitchFamily="2" charset="-122"/>
            </a:endParaRPr>
          </a:p>
          <a:p>
            <a:pPr eaLnBrk="1" hangingPunct="1"/>
            <a:endParaRPr lang="en-US" altLang="zh-CN"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t>8</a:t>
            </a:fld>
            <a:endParaRPr lang="en-US"/>
          </a:p>
        </p:txBody>
      </p:sp>
      <p:sp>
        <p:nvSpPr>
          <p:cNvPr id="6" name="矩形 5"/>
          <p:cNvSpPr/>
          <p:nvPr/>
        </p:nvSpPr>
        <p:spPr>
          <a:xfrm>
            <a:off x="2730500" y="2495550"/>
            <a:ext cx="1905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anose="02010609060101010101" pitchFamily="2" charset="-122"/>
              </a:rPr>
              <a:t>应用层</a:t>
            </a:r>
            <a:endParaRPr lang="zh-CN" altLang="en-US" dirty="0">
              <a:solidFill>
                <a:schemeClr val="tx1"/>
              </a:solidFill>
              <a:ea typeface="黑体" panose="02010609060101010101" pitchFamily="2" charset="-122"/>
            </a:endParaRPr>
          </a:p>
        </p:txBody>
      </p:sp>
      <p:sp>
        <p:nvSpPr>
          <p:cNvPr id="12" name="矩形 11"/>
          <p:cNvSpPr/>
          <p:nvPr/>
        </p:nvSpPr>
        <p:spPr>
          <a:xfrm>
            <a:off x="2730500" y="2952750"/>
            <a:ext cx="1905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6" name="矩形 15"/>
          <p:cNvSpPr/>
          <p:nvPr/>
        </p:nvSpPr>
        <p:spPr>
          <a:xfrm>
            <a:off x="2730500" y="2952750"/>
            <a:ext cx="1905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anose="02010609060101010101" pitchFamily="2" charset="-122"/>
              </a:rPr>
              <a:t>传输层</a:t>
            </a:r>
            <a:endParaRPr lang="zh-CN" altLang="en-US" dirty="0">
              <a:solidFill>
                <a:schemeClr val="tx1"/>
              </a:solidFill>
              <a:ea typeface="黑体" panose="02010609060101010101" pitchFamily="2" charset="-122"/>
            </a:endParaRPr>
          </a:p>
        </p:txBody>
      </p:sp>
      <p:sp>
        <p:nvSpPr>
          <p:cNvPr id="17" name="矩形 16"/>
          <p:cNvSpPr/>
          <p:nvPr/>
        </p:nvSpPr>
        <p:spPr>
          <a:xfrm>
            <a:off x="2730500" y="3409950"/>
            <a:ext cx="1905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anose="02010609060101010101" pitchFamily="2" charset="-122"/>
              </a:rPr>
              <a:t>网络层</a:t>
            </a:r>
            <a:endParaRPr lang="zh-CN" altLang="en-US" dirty="0">
              <a:solidFill>
                <a:schemeClr val="tx1"/>
              </a:solidFill>
              <a:ea typeface="黑体" panose="02010609060101010101" pitchFamily="2" charset="-122"/>
            </a:endParaRPr>
          </a:p>
        </p:txBody>
      </p:sp>
      <p:sp>
        <p:nvSpPr>
          <p:cNvPr id="18" name="矩形 17"/>
          <p:cNvSpPr/>
          <p:nvPr/>
        </p:nvSpPr>
        <p:spPr>
          <a:xfrm>
            <a:off x="2730500" y="3867150"/>
            <a:ext cx="1905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anose="02010609060101010101" pitchFamily="2" charset="-122"/>
              </a:rPr>
              <a:t>数据链路层</a:t>
            </a:r>
            <a:endParaRPr lang="zh-CN" altLang="en-US" dirty="0">
              <a:solidFill>
                <a:schemeClr val="tx1"/>
              </a:solidFill>
              <a:ea typeface="黑体" panose="02010609060101010101" pitchFamily="2" charset="-122"/>
            </a:endParaRPr>
          </a:p>
        </p:txBody>
      </p:sp>
      <p:sp>
        <p:nvSpPr>
          <p:cNvPr id="19" name="矩形 18"/>
          <p:cNvSpPr/>
          <p:nvPr/>
        </p:nvSpPr>
        <p:spPr>
          <a:xfrm>
            <a:off x="2730500" y="4324350"/>
            <a:ext cx="1905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黑体" panose="02010609060101010101" pitchFamily="2" charset="-122"/>
              </a:rPr>
              <a:t>物理层</a:t>
            </a:r>
            <a:endParaRPr lang="zh-CN" altLang="en-US" dirty="0">
              <a:solidFill>
                <a:schemeClr val="tx1"/>
              </a:solidFill>
              <a:ea typeface="黑体" panose="02010609060101010101" pitchFamily="2" charset="-122"/>
            </a:endParaRPr>
          </a:p>
        </p:txBody>
      </p:sp>
      <p:sp>
        <p:nvSpPr>
          <p:cNvPr id="21" name="椭圆 20"/>
          <p:cNvSpPr/>
          <p:nvPr/>
        </p:nvSpPr>
        <p:spPr>
          <a:xfrm>
            <a:off x="3949700" y="2571750"/>
            <a:ext cx="7620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ea typeface="黑体" panose="02010609060101010101" pitchFamily="2" charset="-122"/>
              </a:rPr>
              <a:t>进程</a:t>
            </a:r>
            <a:endParaRPr lang="zh-CN" altLang="en-US" sz="1200" dirty="0">
              <a:solidFill>
                <a:schemeClr val="tx1"/>
              </a:solidFill>
              <a:ea typeface="黑体" panose="02010609060101010101" pitchFamily="2" charset="-122"/>
            </a:endParaRPr>
          </a:p>
        </p:txBody>
      </p:sp>
      <p:sp>
        <p:nvSpPr>
          <p:cNvPr id="22" name="Rectangle 3"/>
          <p:cNvSpPr txBox="1">
            <a:spLocks noChangeArrowheads="1"/>
          </p:cNvSpPr>
          <p:nvPr/>
        </p:nvSpPr>
        <p:spPr>
          <a:xfrm>
            <a:off x="538251" y="5086350"/>
            <a:ext cx="8580349" cy="51388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黑体" panose="02010609060101010101" pitchFamily="2" charset="-122"/>
                <a:cs typeface="+mn-cs"/>
              </a:rPr>
              <a:t>套接字有唯一标识符</a:t>
            </a:r>
            <a:endParaRPr kumimoji="0" lang="en-US" altLang="zh-CN" sz="2800" b="0" i="0" u="none" strike="noStrike" kern="1200" cap="none" spc="0" normalizeH="0" baseline="0" noProof="0" dirty="0" smtClean="0">
              <a:ln>
                <a:noFill/>
              </a:ln>
              <a:solidFill>
                <a:schemeClr val="tx1"/>
              </a:solidFill>
              <a:effectLst/>
              <a:uLnTx/>
              <a:uFillTx/>
              <a:latin typeface="+mn-lt"/>
              <a:ea typeface="黑体" panose="0201060906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zh-CN" sz="2800" b="0" i="0" u="none" strike="noStrike" kern="1200" cap="none" spc="0" normalizeH="0" baseline="0" noProof="0" dirty="0" smtClean="0">
              <a:ln>
                <a:noFill/>
              </a:ln>
              <a:solidFill>
                <a:schemeClr val="tx1"/>
              </a:solidFill>
              <a:effectLst/>
              <a:uLnTx/>
              <a:uFillTx/>
              <a:latin typeface="+mn-lt"/>
              <a:ea typeface="黑体" panose="02010609060101010101" pitchFamily="2" charset="-122"/>
              <a:cs typeface="+mn-cs"/>
            </a:endParaRPr>
          </a:p>
        </p:txBody>
      </p:sp>
      <p:grpSp>
        <p:nvGrpSpPr>
          <p:cNvPr id="15" name="Group 57"/>
          <p:cNvGrpSpPr/>
          <p:nvPr/>
        </p:nvGrpSpPr>
        <p:grpSpPr bwMode="auto">
          <a:xfrm>
            <a:off x="4025900" y="2876550"/>
            <a:ext cx="531918" cy="205228"/>
            <a:chOff x="344" y="1846"/>
            <a:chExt cx="336" cy="130"/>
          </a:xfrm>
        </p:grpSpPr>
        <p:sp>
          <p:nvSpPr>
            <p:cNvPr id="23"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ln>
          </p:spPr>
          <p:txBody>
            <a:bodyPr wrap="none" anchor="ctr"/>
            <a:lstStyle/>
            <a:p>
              <a:pPr algn="ctr"/>
              <a:endParaRPr lang="en-US" altLang="zh-CN"/>
            </a:p>
          </p:txBody>
        </p:sp>
        <p:sp>
          <p:nvSpPr>
            <p:cNvPr id="24"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ln>
          </p:spPr>
          <p:txBody>
            <a:bodyPr wrap="none" anchor="ctr"/>
            <a:lstStyle/>
            <a:p>
              <a:pPr algn="ctr"/>
              <a:endParaRPr lang="en-US" altLang="zh-CN"/>
            </a:p>
          </p:txBody>
        </p:sp>
        <p:sp>
          <p:nvSpPr>
            <p:cNvPr id="25"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ln>
          </p:spPr>
          <p:txBody>
            <a:bodyPr wrap="none" anchor="ctr"/>
            <a:lstStyle/>
            <a:p>
              <a:pPr algn="ctr"/>
              <a:endParaRPr lang="en-US" altLang="zh-CN"/>
            </a:p>
          </p:txBody>
        </p:sp>
        <p:sp>
          <p:nvSpPr>
            <p:cNvPr id="26"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ln>
          </p:spPr>
          <p:txBody>
            <a:bodyPr wrap="none" anchor="ctr"/>
            <a:lstStyle/>
            <a:p>
              <a:pPr algn="ctr"/>
              <a:endParaRPr lang="en-US" altLang="zh-CN"/>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02866" y="2336448"/>
            <a:ext cx="4236350" cy="4039844"/>
            <a:chOff x="1474" y="1888"/>
            <a:chExt cx="2676" cy="2432"/>
          </a:xfrm>
        </p:grpSpPr>
        <p:sp>
          <p:nvSpPr>
            <p:cNvPr id="135199" name="Line 3"/>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5200" name="Line 4"/>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sp>
        <p:nvSpPr>
          <p:cNvPr id="135171" name="AutoShape 6"/>
          <p:cNvSpPr>
            <a:spLocks noChangeArrowheads="1"/>
          </p:cNvSpPr>
          <p:nvPr/>
        </p:nvSpPr>
        <p:spPr bwMode="auto">
          <a:xfrm>
            <a:off x="3485965" y="1853371"/>
            <a:ext cx="2377802" cy="251011"/>
          </a:xfrm>
          <a:prstGeom prst="leftRightArrow">
            <a:avLst>
              <a:gd name="adj1" fmla="val 55880"/>
              <a:gd name="adj2" fmla="val 108285"/>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3" name="Group 8"/>
          <p:cNvGrpSpPr/>
          <p:nvPr/>
        </p:nvGrpSpPr>
        <p:grpSpPr bwMode="auto">
          <a:xfrm>
            <a:off x="2555108" y="2342762"/>
            <a:ext cx="4122367" cy="764081"/>
            <a:chOff x="1614" y="1484"/>
            <a:chExt cx="2604" cy="484"/>
          </a:xfrm>
        </p:grpSpPr>
        <p:sp>
          <p:nvSpPr>
            <p:cNvPr id="135197" name="Rectangle 9"/>
            <p:cNvSpPr>
              <a:spLocks noChangeArrowheads="1"/>
            </p:cNvSpPr>
            <p:nvPr/>
          </p:nvSpPr>
          <p:spPr bwMode="auto">
            <a:xfrm rot="597975">
              <a:off x="2490" y="1516"/>
              <a:ext cx="1180" cy="252"/>
            </a:xfrm>
            <a:prstGeom prst="rect">
              <a:avLst/>
            </a:prstGeom>
            <a:noFill/>
            <a:ln w="12700">
              <a:noFill/>
              <a:miter lim="800000"/>
            </a:ln>
          </p:spPr>
          <p:txBody>
            <a:bodyPr wrap="none"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FIN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u</a:t>
              </a:r>
            </a:p>
          </p:txBody>
        </p:sp>
        <p:sp>
          <p:nvSpPr>
            <p:cNvPr id="135198" name="Line 10"/>
            <p:cNvSpPr>
              <a:spLocks noChangeShapeType="1"/>
            </p:cNvSpPr>
            <p:nvPr/>
          </p:nvSpPr>
          <p:spPr bwMode="auto">
            <a:xfrm>
              <a:off x="1614" y="1484"/>
              <a:ext cx="2604" cy="484"/>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4" name="Group 11"/>
          <p:cNvGrpSpPr/>
          <p:nvPr/>
        </p:nvGrpSpPr>
        <p:grpSpPr bwMode="auto">
          <a:xfrm>
            <a:off x="2569356" y="3149468"/>
            <a:ext cx="4122367" cy="765660"/>
            <a:chOff x="1623" y="1995"/>
            <a:chExt cx="2604" cy="485"/>
          </a:xfrm>
        </p:grpSpPr>
        <p:sp>
          <p:nvSpPr>
            <p:cNvPr id="135195" name="Rectangle 12"/>
            <p:cNvSpPr>
              <a:spLocks noChangeArrowheads="1"/>
            </p:cNvSpPr>
            <p:nvPr/>
          </p:nvSpPr>
          <p:spPr bwMode="auto">
            <a:xfrm rot="20990024" flipH="1">
              <a:off x="1929" y="2019"/>
              <a:ext cx="182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v,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sp>
          <p:nvSpPr>
            <p:cNvPr id="135196" name="Line 13"/>
            <p:cNvSpPr>
              <a:spLocks noChangeShapeType="1"/>
            </p:cNvSpPr>
            <p:nvPr/>
          </p:nvSpPr>
          <p:spPr bwMode="auto">
            <a:xfrm flipH="1">
              <a:off x="1623" y="199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793618" name="Rectangle 18"/>
          <p:cNvSpPr>
            <a:spLocks noChangeArrowheads="1"/>
          </p:cNvSpPr>
          <p:nvPr/>
        </p:nvSpPr>
        <p:spPr bwMode="auto">
          <a:xfrm>
            <a:off x="1602087" y="1602361"/>
            <a:ext cx="951438" cy="669361"/>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793620" name="Rectangle 20"/>
          <p:cNvSpPr>
            <a:spLocks noChangeArrowheads="1"/>
          </p:cNvSpPr>
          <p:nvPr/>
        </p:nvSpPr>
        <p:spPr bwMode="auto">
          <a:xfrm>
            <a:off x="6674309" y="1602361"/>
            <a:ext cx="953020" cy="1471330"/>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grpSp>
        <p:nvGrpSpPr>
          <p:cNvPr id="5" name="Group 21"/>
          <p:cNvGrpSpPr/>
          <p:nvPr/>
        </p:nvGrpSpPr>
        <p:grpSpPr bwMode="auto">
          <a:xfrm>
            <a:off x="1503936" y="1520270"/>
            <a:ext cx="6261123" cy="82091"/>
            <a:chOff x="1020" y="481"/>
            <a:chExt cx="4037" cy="46"/>
          </a:xfrm>
        </p:grpSpPr>
        <p:sp>
          <p:nvSpPr>
            <p:cNvPr id="135193" name="Line 22"/>
            <p:cNvSpPr>
              <a:spLocks noChangeShapeType="1"/>
            </p:cNvSpPr>
            <p:nvPr/>
          </p:nvSpPr>
          <p:spPr bwMode="auto">
            <a:xfrm>
              <a:off x="1020" y="527"/>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sp>
          <p:nvSpPr>
            <p:cNvPr id="135194" name="Line 23"/>
            <p:cNvSpPr>
              <a:spLocks noChangeShapeType="1"/>
            </p:cNvSpPr>
            <p:nvPr/>
          </p:nvSpPr>
          <p:spPr bwMode="auto">
            <a:xfrm>
              <a:off x="1020" y="481"/>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grpSp>
      <p:grpSp>
        <p:nvGrpSpPr>
          <p:cNvPr id="6" name="Group 38"/>
          <p:cNvGrpSpPr/>
          <p:nvPr/>
        </p:nvGrpSpPr>
        <p:grpSpPr bwMode="auto">
          <a:xfrm>
            <a:off x="497090" y="1250316"/>
            <a:ext cx="1399452" cy="1076660"/>
            <a:chOff x="314" y="792"/>
            <a:chExt cx="884" cy="682"/>
          </a:xfrm>
        </p:grpSpPr>
        <p:sp>
          <p:nvSpPr>
            <p:cNvPr id="135191" name="Freeform 39"/>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5192" name="Rectangle 40"/>
            <p:cNvSpPr>
              <a:spLocks noChangeArrowheads="1"/>
            </p:cNvSpPr>
            <p:nvPr/>
          </p:nvSpPr>
          <p:spPr bwMode="auto">
            <a:xfrm>
              <a:off x="314" y="122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主动关闭</a:t>
              </a:r>
            </a:p>
          </p:txBody>
        </p:sp>
      </p:grpSp>
      <p:sp>
        <p:nvSpPr>
          <p:cNvPr id="135178" name="Rectangle 43"/>
          <p:cNvSpPr>
            <a:spLocks noChangeArrowheads="1"/>
          </p:cNvSpPr>
          <p:nvPr/>
        </p:nvSpPr>
        <p:spPr bwMode="auto">
          <a:xfrm>
            <a:off x="4119202" y="1768122"/>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sp>
        <p:nvSpPr>
          <p:cNvPr id="793645" name="Freeform 45"/>
          <p:cNvSpPr/>
          <p:nvPr/>
        </p:nvSpPr>
        <p:spPr bwMode="auto">
          <a:xfrm>
            <a:off x="7432610" y="1368717"/>
            <a:ext cx="571495" cy="1779172"/>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793646" name="Rectangle 46"/>
          <p:cNvSpPr>
            <a:spLocks noChangeArrowheads="1"/>
          </p:cNvSpPr>
          <p:nvPr/>
        </p:nvSpPr>
        <p:spPr bwMode="auto">
          <a:xfrm>
            <a:off x="7989858" y="1768123"/>
            <a:ext cx="643677" cy="920405"/>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通知</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应用</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进程</a:t>
            </a:r>
          </a:p>
        </p:txBody>
      </p:sp>
      <p:sp>
        <p:nvSpPr>
          <p:cNvPr id="135181" name="Rectangle 47"/>
          <p:cNvSpPr>
            <a:spLocks noChangeArrowheads="1"/>
          </p:cNvSpPr>
          <p:nvPr/>
        </p:nvSpPr>
        <p:spPr bwMode="auto">
          <a:xfrm>
            <a:off x="1583091" y="1613412"/>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sp>
        <p:nvSpPr>
          <p:cNvPr id="135182" name="Rectangle 48"/>
          <p:cNvSpPr>
            <a:spLocks noChangeArrowheads="1"/>
          </p:cNvSpPr>
          <p:nvPr/>
        </p:nvSpPr>
        <p:spPr bwMode="auto">
          <a:xfrm>
            <a:off x="6655312" y="2047549"/>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pic>
        <p:nvPicPr>
          <p:cNvPr id="135183" name="Picture 49"/>
          <p:cNvPicPr>
            <a:picLocks noChangeArrowheads="1"/>
          </p:cNvPicPr>
          <p:nvPr/>
        </p:nvPicPr>
        <p:blipFill>
          <a:blip r:embed="rId3" cstate="print"/>
          <a:srcRect/>
          <a:stretch>
            <a:fillRect/>
          </a:stretch>
        </p:blipFill>
        <p:spPr bwMode="auto">
          <a:xfrm>
            <a:off x="1826887" y="964575"/>
            <a:ext cx="503423" cy="494127"/>
          </a:xfrm>
          <a:prstGeom prst="rect">
            <a:avLst/>
          </a:prstGeom>
          <a:noFill/>
          <a:ln w="9525">
            <a:noFill/>
            <a:miter lim="800000"/>
            <a:headEnd/>
            <a:tailEnd/>
          </a:ln>
        </p:spPr>
      </p:pic>
      <p:pic>
        <p:nvPicPr>
          <p:cNvPr id="135184" name="Picture 50"/>
          <p:cNvPicPr>
            <a:picLocks noChangeArrowheads="1"/>
          </p:cNvPicPr>
          <p:nvPr/>
        </p:nvPicPr>
        <p:blipFill>
          <a:blip r:embed="rId3" cstate="print"/>
          <a:srcRect/>
          <a:stretch>
            <a:fillRect/>
          </a:stretch>
        </p:blipFill>
        <p:spPr bwMode="auto">
          <a:xfrm>
            <a:off x="6899108" y="964575"/>
            <a:ext cx="503423" cy="494127"/>
          </a:xfrm>
          <a:prstGeom prst="rect">
            <a:avLst/>
          </a:prstGeom>
          <a:noFill/>
          <a:ln w="9525">
            <a:noFill/>
            <a:miter lim="800000"/>
            <a:headEnd/>
            <a:tailEnd/>
          </a:ln>
        </p:spPr>
      </p:pic>
      <p:sp>
        <p:nvSpPr>
          <p:cNvPr id="135185" name="Rectangle 51"/>
          <p:cNvSpPr>
            <a:spLocks noChangeArrowheads="1"/>
          </p:cNvSpPr>
          <p:nvPr/>
        </p:nvSpPr>
        <p:spPr bwMode="auto">
          <a:xfrm>
            <a:off x="2216327" y="933001"/>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5186" name="Rectangle 52"/>
          <p:cNvSpPr>
            <a:spLocks noChangeArrowheads="1"/>
          </p:cNvSpPr>
          <p:nvPr/>
        </p:nvSpPr>
        <p:spPr bwMode="auto">
          <a:xfrm>
            <a:off x="6704388" y="933001"/>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5187" name="Rectangle 53"/>
          <p:cNvSpPr>
            <a:spLocks noChangeArrowheads="1"/>
          </p:cNvSpPr>
          <p:nvPr/>
        </p:nvSpPr>
        <p:spPr bwMode="auto">
          <a:xfrm>
            <a:off x="1761981" y="644102"/>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5188" name="Rectangle 54"/>
          <p:cNvSpPr>
            <a:spLocks noChangeArrowheads="1"/>
          </p:cNvSpPr>
          <p:nvPr/>
        </p:nvSpPr>
        <p:spPr bwMode="auto">
          <a:xfrm>
            <a:off x="6715470" y="644102"/>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135189" name="Text Box 57"/>
          <p:cNvSpPr txBox="1">
            <a:spLocks noChangeArrowheads="1"/>
          </p:cNvSpPr>
          <p:nvPr/>
        </p:nvSpPr>
        <p:spPr bwMode="auto">
          <a:xfrm>
            <a:off x="2692837" y="115244"/>
            <a:ext cx="1927994" cy="368962"/>
          </a:xfrm>
          <a:prstGeom prst="rect">
            <a:avLst/>
          </a:prstGeom>
          <a:noFill/>
          <a:ln w="9525">
            <a:noFill/>
            <a:miter lim="800000"/>
          </a:ln>
        </p:spPr>
        <p:txBody>
          <a:bodyPr wrap="none" lIns="91074" tIns="45537" rIns="91074" bIns="45537">
            <a:spAutoFit/>
          </a:bodyPr>
          <a:lstStyle/>
          <a:p>
            <a:r>
              <a:rPr lang="en-US" altLang="zh-CN" dirty="0" smtClean="0">
                <a:solidFill>
                  <a:schemeClr val="folHlink"/>
                </a:solidFill>
                <a:latin typeface="Arial" panose="020B0604020202020204" pitchFamily="34" charset="0"/>
                <a:ea typeface="黑体" panose="02010609060101010101" pitchFamily="2" charset="-122"/>
              </a:rPr>
              <a:t>TCP</a:t>
            </a:r>
            <a:r>
              <a:rPr lang="en-US" altLang="zh-CN" b="1" dirty="0" smtClean="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p>
        </p:txBody>
      </p:sp>
      <p:sp>
        <p:nvSpPr>
          <p:cNvPr id="793658" name="Text Box 58"/>
          <p:cNvSpPr txBox="1">
            <a:spLocks noChangeArrowheads="1"/>
          </p:cNvSpPr>
          <p:nvPr/>
        </p:nvSpPr>
        <p:spPr bwMode="auto">
          <a:xfrm>
            <a:off x="769382" y="4192976"/>
            <a:ext cx="5185361" cy="147695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buFontTx/>
              <a:buChar char="•"/>
              <a:defRPr/>
            </a:pPr>
            <a:r>
              <a:rPr lang="en-US" altLang="zh-CN">
                <a:solidFill>
                  <a:schemeClr val="folHlink"/>
                </a:solidFill>
                <a:latin typeface="Arial" panose="020B0604020202020204" pitchFamily="34" charset="0"/>
                <a:ea typeface="黑体" panose="02010609060101010101" pitchFamily="2" charset="-122"/>
              </a:rPr>
              <a:t>  B </a:t>
            </a:r>
            <a:r>
              <a:rPr lang="zh-CN" altLang="en-US">
                <a:solidFill>
                  <a:schemeClr val="folHlink"/>
                </a:solidFill>
                <a:latin typeface="Arial" panose="020B0604020202020204" pitchFamily="34" charset="0"/>
                <a:ea typeface="黑体" panose="02010609060101010101" pitchFamily="2" charset="-122"/>
              </a:rPr>
              <a:t>发出确认，确认号 </a:t>
            </a:r>
            <a:r>
              <a:rPr lang="en-US" altLang="zh-CN">
                <a:solidFill>
                  <a:schemeClr val="folHlink"/>
                </a:solidFill>
                <a:latin typeface="Arial" panose="020B0604020202020204" pitchFamily="34" charset="0"/>
                <a:ea typeface="黑体" panose="02010609060101010101" pitchFamily="2" charset="-122"/>
              </a:rPr>
              <a:t>ack = u </a:t>
            </a:r>
            <a:r>
              <a:rPr lang="en-US" altLang="zh-CN">
                <a:solidFill>
                  <a:schemeClr val="folHlink"/>
                </a:solidFill>
                <a:latin typeface="Arial" panose="020B0604020202020204" pitchFamily="34" charset="0"/>
                <a:ea typeface="黑体" panose="02010609060101010101" pitchFamily="2" charset="-122"/>
                <a:sym typeface="Symbol" panose="05050102010706020507" pitchFamily="18" charset="2"/>
              </a:rPr>
              <a:t></a:t>
            </a:r>
            <a:r>
              <a:rPr lang="en-US" altLang="zh-CN">
                <a:solidFill>
                  <a:schemeClr val="folHlink"/>
                </a:solidFill>
                <a:latin typeface="Arial" panose="020B0604020202020204" pitchFamily="34" charset="0"/>
                <a:ea typeface="黑体" panose="02010609060101010101" pitchFamily="2" charset="-122"/>
              </a:rPr>
              <a:t> 1</a:t>
            </a:r>
            <a:r>
              <a:rPr lang="zh-CN" altLang="en-US">
                <a:solidFill>
                  <a:schemeClr val="folHlink"/>
                </a:solidFill>
                <a:latin typeface="Arial" panose="020B0604020202020204" pitchFamily="34" charset="0"/>
                <a:ea typeface="黑体" panose="02010609060101010101" pitchFamily="2" charset="-122"/>
              </a:rPr>
              <a:t>，</a:t>
            </a:r>
          </a:p>
          <a:p>
            <a:pPr>
              <a:defRPr/>
            </a:pPr>
            <a:r>
              <a:rPr lang="zh-CN" altLang="en-US">
                <a:solidFill>
                  <a:schemeClr val="folHlink"/>
                </a:solidFill>
                <a:latin typeface="Arial" panose="020B0604020202020204" pitchFamily="34" charset="0"/>
                <a:ea typeface="黑体" panose="02010609060101010101" pitchFamily="2" charset="-122"/>
              </a:rPr>
              <a:t>   而这个报文段自己的序号 </a:t>
            </a:r>
            <a:r>
              <a:rPr lang="en-US" altLang="zh-CN">
                <a:solidFill>
                  <a:schemeClr val="folHlink"/>
                </a:solidFill>
                <a:latin typeface="Arial" panose="020B0604020202020204" pitchFamily="34" charset="0"/>
                <a:ea typeface="黑体" panose="02010609060101010101" pitchFamily="2" charset="-122"/>
              </a:rPr>
              <a:t>seq = v</a:t>
            </a:r>
            <a:r>
              <a:rPr lang="zh-CN" altLang="en-US">
                <a:solidFill>
                  <a:schemeClr val="folHlink"/>
                </a:solidFill>
                <a:latin typeface="Arial" panose="020B0604020202020204" pitchFamily="34" charset="0"/>
                <a:ea typeface="黑体" panose="02010609060101010101" pitchFamily="2" charset="-122"/>
              </a:rPr>
              <a:t>。</a:t>
            </a:r>
          </a:p>
          <a:p>
            <a:pPr>
              <a:buFontTx/>
              <a:buChar char="•"/>
              <a:defRPr/>
            </a:pPr>
            <a:r>
              <a:rPr lang="zh-CN" altLang="en-US">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TCP </a:t>
            </a:r>
            <a:r>
              <a:rPr lang="zh-CN" altLang="en-US">
                <a:solidFill>
                  <a:schemeClr val="folHlink"/>
                </a:solidFill>
                <a:latin typeface="Arial" panose="020B0604020202020204" pitchFamily="34" charset="0"/>
                <a:ea typeface="黑体" panose="02010609060101010101" pitchFamily="2" charset="-122"/>
              </a:rPr>
              <a:t>服务器进程通知高层应用进程。</a:t>
            </a:r>
          </a:p>
          <a:p>
            <a:pPr>
              <a:buFontTx/>
              <a:buChar char="•"/>
              <a:defRPr/>
            </a:pPr>
            <a:r>
              <a:rPr lang="zh-CN" altLang="en-US">
                <a:solidFill>
                  <a:schemeClr val="folHlink"/>
                </a:solidFill>
                <a:latin typeface="Arial" panose="020B0604020202020204" pitchFamily="34" charset="0"/>
                <a:ea typeface="黑体" panose="02010609060101010101" pitchFamily="2" charset="-122"/>
              </a:rPr>
              <a:t>  从 </a:t>
            </a:r>
            <a:r>
              <a:rPr lang="en-US" altLang="zh-CN">
                <a:solidFill>
                  <a:schemeClr val="folHlink"/>
                </a:solidFill>
                <a:latin typeface="Arial" panose="020B0604020202020204" pitchFamily="34" charset="0"/>
                <a:ea typeface="黑体" panose="02010609060101010101" pitchFamily="2" charset="-122"/>
              </a:rPr>
              <a:t>A </a:t>
            </a:r>
            <a:r>
              <a:rPr lang="zh-CN" altLang="en-US">
                <a:solidFill>
                  <a:schemeClr val="folHlink"/>
                </a:solidFill>
                <a:latin typeface="Arial" panose="020B0604020202020204" pitchFamily="34" charset="0"/>
                <a:ea typeface="黑体" panose="02010609060101010101" pitchFamily="2" charset="-122"/>
              </a:rPr>
              <a:t>到 </a:t>
            </a:r>
            <a:r>
              <a:rPr lang="en-US" altLang="zh-CN">
                <a:solidFill>
                  <a:schemeClr val="folHlink"/>
                </a:solidFill>
                <a:latin typeface="Arial" panose="020B0604020202020204" pitchFamily="34" charset="0"/>
                <a:ea typeface="黑体" panose="02010609060101010101" pitchFamily="2" charset="-122"/>
              </a:rPr>
              <a:t>B </a:t>
            </a:r>
            <a:r>
              <a:rPr lang="zh-CN" altLang="en-US">
                <a:solidFill>
                  <a:schemeClr val="folHlink"/>
                </a:solidFill>
                <a:latin typeface="Arial" panose="020B0604020202020204" pitchFamily="34" charset="0"/>
                <a:ea typeface="黑体" panose="02010609060101010101" pitchFamily="2" charset="-122"/>
              </a:rPr>
              <a:t>这个方向的连接就释放了，</a:t>
            </a:r>
            <a:r>
              <a:rPr lang="en-US" altLang="zh-CN">
                <a:solidFill>
                  <a:schemeClr val="folHlink"/>
                </a:solidFill>
                <a:latin typeface="Arial" panose="020B0604020202020204" pitchFamily="34" charset="0"/>
                <a:ea typeface="黑体" panose="02010609060101010101" pitchFamily="2" charset="-122"/>
              </a:rPr>
              <a:t>TCP </a:t>
            </a:r>
            <a:r>
              <a:rPr lang="zh-CN" altLang="en-US">
                <a:solidFill>
                  <a:schemeClr val="folHlink"/>
                </a:solidFill>
                <a:latin typeface="Arial" panose="020B0604020202020204" pitchFamily="34" charset="0"/>
                <a:ea typeface="黑体" panose="02010609060101010101" pitchFamily="2" charset="-122"/>
              </a:rPr>
              <a:t>连接</a:t>
            </a:r>
          </a:p>
          <a:p>
            <a:pPr>
              <a:defRPr/>
            </a:pPr>
            <a:r>
              <a:rPr lang="zh-CN" altLang="en-US">
                <a:solidFill>
                  <a:schemeClr val="folHlink"/>
                </a:solidFill>
                <a:latin typeface="Arial" panose="020B0604020202020204" pitchFamily="34" charset="0"/>
                <a:ea typeface="黑体" panose="02010609060101010101" pitchFamily="2" charset="-122"/>
              </a:rPr>
              <a:t>   处于</a:t>
            </a:r>
            <a:r>
              <a:rPr lang="zh-CN" altLang="en-US">
                <a:solidFill>
                  <a:schemeClr val="hlink"/>
                </a:solidFill>
                <a:latin typeface="Arial" panose="020B0604020202020204" pitchFamily="34" charset="0"/>
                <a:ea typeface="黑体" panose="02010609060101010101" pitchFamily="2" charset="-122"/>
              </a:rPr>
              <a:t>半关闭</a:t>
            </a:r>
            <a:r>
              <a:rPr lang="zh-CN" altLang="en-US">
                <a:solidFill>
                  <a:schemeClr val="folHlink"/>
                </a:solidFill>
                <a:latin typeface="Arial" panose="020B0604020202020204" pitchFamily="34" charset="0"/>
                <a:ea typeface="黑体" panose="02010609060101010101" pitchFamily="2" charset="-122"/>
              </a:rPr>
              <a:t>状态。</a:t>
            </a:r>
            <a:r>
              <a:rPr lang="en-US" altLang="zh-CN">
                <a:solidFill>
                  <a:schemeClr val="folHlink"/>
                </a:solidFill>
                <a:latin typeface="Arial" panose="020B0604020202020204" pitchFamily="34" charset="0"/>
                <a:ea typeface="黑体" panose="02010609060101010101" pitchFamily="2" charset="-122"/>
              </a:rPr>
              <a:t>B </a:t>
            </a:r>
            <a:r>
              <a:rPr lang="zh-CN" altLang="en-US">
                <a:solidFill>
                  <a:schemeClr val="folHlink"/>
                </a:solidFill>
                <a:latin typeface="Arial" panose="020B0604020202020204" pitchFamily="34" charset="0"/>
                <a:ea typeface="黑体" panose="02010609060101010101" pitchFamily="2" charset="-122"/>
              </a:rPr>
              <a:t>若发送数据，</a:t>
            </a:r>
            <a:r>
              <a:rPr lang="en-US" altLang="zh-CN">
                <a:solidFill>
                  <a:schemeClr val="folHlink"/>
                </a:solidFill>
                <a:latin typeface="Arial" panose="020B0604020202020204" pitchFamily="34" charset="0"/>
                <a:ea typeface="黑体" panose="02010609060101010101" pitchFamily="2" charset="-122"/>
              </a:rPr>
              <a:t>A </a:t>
            </a:r>
            <a:r>
              <a:rPr lang="zh-CN" altLang="en-US">
                <a:solidFill>
                  <a:schemeClr val="folHlink"/>
                </a:solidFill>
                <a:latin typeface="Arial" panose="020B0604020202020204" pitchFamily="34" charset="0"/>
                <a:ea typeface="黑体" panose="02010609060101010101" pitchFamily="2" charset="-122"/>
              </a:rPr>
              <a:t>仍要接收。</a:t>
            </a:r>
          </a:p>
        </p:txBody>
      </p:sp>
      <p:sp>
        <p:nvSpPr>
          <p:cNvPr id="33" name="灯片编号占位符 32"/>
          <p:cNvSpPr>
            <a:spLocks noGrp="1"/>
          </p:cNvSpPr>
          <p:nvPr>
            <p:ph type="sldNum" sz="quarter" idx="12"/>
          </p:nvPr>
        </p:nvSpPr>
        <p:spPr/>
        <p:txBody>
          <a:bodyPr/>
          <a:lstStyle/>
          <a:p>
            <a:fld id="{B6F15528-21DE-4FAA-801E-634DDDAF4B2B}" type="slidenum">
              <a:rPr lang="en-US" smtClean="0"/>
              <a:t>80</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93645"/>
                                        </p:tgtEl>
                                        <p:attrNameLst>
                                          <p:attrName>style.visibility</p:attrName>
                                        </p:attrNameLst>
                                      </p:cBhvr>
                                      <p:to>
                                        <p:strVal val="visible"/>
                                      </p:to>
                                    </p:set>
                                    <p:animEffect transition="in" filter="wipe(down)">
                                      <p:cBhvr>
                                        <p:cTn id="11" dur="1000"/>
                                        <p:tgtEl>
                                          <p:spTgt spid="793645"/>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793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45" grpId="0" animBg="1"/>
      <p:bldP spid="79364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02866" y="2336448"/>
            <a:ext cx="4236350" cy="4039844"/>
            <a:chOff x="1474" y="1888"/>
            <a:chExt cx="2676" cy="2432"/>
          </a:xfrm>
        </p:grpSpPr>
        <p:sp>
          <p:nvSpPr>
            <p:cNvPr id="136232" name="Line 3"/>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6233" name="Line 4"/>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sp>
        <p:nvSpPr>
          <p:cNvPr id="136195" name="AutoShape 5"/>
          <p:cNvSpPr>
            <a:spLocks noChangeArrowheads="1"/>
          </p:cNvSpPr>
          <p:nvPr/>
        </p:nvSpPr>
        <p:spPr bwMode="auto">
          <a:xfrm rot="-651552">
            <a:off x="3775672" y="3874082"/>
            <a:ext cx="674396" cy="235224"/>
          </a:xfrm>
          <a:prstGeom prst="leftArrow">
            <a:avLst>
              <a:gd name="adj1" fmla="val 53620"/>
              <a:gd name="adj2" fmla="val 119816"/>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6196" name="AutoShape 6"/>
          <p:cNvSpPr>
            <a:spLocks noChangeArrowheads="1"/>
          </p:cNvSpPr>
          <p:nvPr/>
        </p:nvSpPr>
        <p:spPr bwMode="auto">
          <a:xfrm>
            <a:off x="3485965" y="1853371"/>
            <a:ext cx="2377802" cy="251011"/>
          </a:xfrm>
          <a:prstGeom prst="leftRightArrow">
            <a:avLst>
              <a:gd name="adj1" fmla="val 55880"/>
              <a:gd name="adj2" fmla="val 108285"/>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3" name="Group 8"/>
          <p:cNvGrpSpPr/>
          <p:nvPr/>
        </p:nvGrpSpPr>
        <p:grpSpPr bwMode="auto">
          <a:xfrm>
            <a:off x="2555108" y="2342762"/>
            <a:ext cx="4122367" cy="764081"/>
            <a:chOff x="1614" y="1484"/>
            <a:chExt cx="2604" cy="484"/>
          </a:xfrm>
        </p:grpSpPr>
        <p:sp>
          <p:nvSpPr>
            <p:cNvPr id="136230" name="Rectangle 9"/>
            <p:cNvSpPr>
              <a:spLocks noChangeArrowheads="1"/>
            </p:cNvSpPr>
            <p:nvPr/>
          </p:nvSpPr>
          <p:spPr bwMode="auto">
            <a:xfrm rot="597975">
              <a:off x="2490" y="1516"/>
              <a:ext cx="1180" cy="252"/>
            </a:xfrm>
            <a:prstGeom prst="rect">
              <a:avLst/>
            </a:prstGeom>
            <a:noFill/>
            <a:ln w="12700">
              <a:noFill/>
              <a:miter lim="800000"/>
            </a:ln>
          </p:spPr>
          <p:txBody>
            <a:bodyPr wrap="none"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FIN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u</a:t>
              </a:r>
            </a:p>
          </p:txBody>
        </p:sp>
        <p:sp>
          <p:nvSpPr>
            <p:cNvPr id="136231" name="Line 10"/>
            <p:cNvSpPr>
              <a:spLocks noChangeShapeType="1"/>
            </p:cNvSpPr>
            <p:nvPr/>
          </p:nvSpPr>
          <p:spPr bwMode="auto">
            <a:xfrm>
              <a:off x="1614" y="1484"/>
              <a:ext cx="2604" cy="484"/>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4" name="Group 11"/>
          <p:cNvGrpSpPr/>
          <p:nvPr/>
        </p:nvGrpSpPr>
        <p:grpSpPr bwMode="auto">
          <a:xfrm>
            <a:off x="2569356" y="3149468"/>
            <a:ext cx="4122367" cy="765660"/>
            <a:chOff x="1623" y="1995"/>
            <a:chExt cx="2604" cy="485"/>
          </a:xfrm>
        </p:grpSpPr>
        <p:sp>
          <p:nvSpPr>
            <p:cNvPr id="136228" name="Rectangle 12"/>
            <p:cNvSpPr>
              <a:spLocks noChangeArrowheads="1"/>
            </p:cNvSpPr>
            <p:nvPr/>
          </p:nvSpPr>
          <p:spPr bwMode="auto">
            <a:xfrm rot="20990024" flipH="1">
              <a:off x="1929" y="2019"/>
              <a:ext cx="182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v,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sp>
          <p:nvSpPr>
            <p:cNvPr id="136229" name="Line 13"/>
            <p:cNvSpPr>
              <a:spLocks noChangeShapeType="1"/>
            </p:cNvSpPr>
            <p:nvPr/>
          </p:nvSpPr>
          <p:spPr bwMode="auto">
            <a:xfrm flipH="1">
              <a:off x="1623" y="199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5" name="Group 59"/>
          <p:cNvGrpSpPr/>
          <p:nvPr/>
        </p:nvGrpSpPr>
        <p:grpSpPr bwMode="auto">
          <a:xfrm>
            <a:off x="2534528" y="4063523"/>
            <a:ext cx="4122367" cy="783025"/>
            <a:chOff x="1601" y="2574"/>
            <a:chExt cx="2604" cy="496"/>
          </a:xfrm>
        </p:grpSpPr>
        <p:sp>
          <p:nvSpPr>
            <p:cNvPr id="136226" name="Line 15"/>
            <p:cNvSpPr>
              <a:spLocks noChangeShapeType="1"/>
            </p:cNvSpPr>
            <p:nvPr/>
          </p:nvSpPr>
          <p:spPr bwMode="auto">
            <a:xfrm flipH="1">
              <a:off x="1601" y="258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sp>
          <p:nvSpPr>
            <p:cNvPr id="136227" name="Rectangle 16"/>
            <p:cNvSpPr>
              <a:spLocks noChangeArrowheads="1"/>
            </p:cNvSpPr>
            <p:nvPr/>
          </p:nvSpPr>
          <p:spPr bwMode="auto">
            <a:xfrm rot="20943314" flipH="1">
              <a:off x="1802" y="2574"/>
              <a:ext cx="238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FIN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w,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grpSp>
      <p:sp>
        <p:nvSpPr>
          <p:cNvPr id="794642" name="Rectangle 18"/>
          <p:cNvSpPr>
            <a:spLocks noChangeArrowheads="1"/>
          </p:cNvSpPr>
          <p:nvPr/>
        </p:nvSpPr>
        <p:spPr bwMode="auto">
          <a:xfrm>
            <a:off x="1602087" y="1602361"/>
            <a:ext cx="951438" cy="669361"/>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794644" name="Rectangle 20"/>
          <p:cNvSpPr>
            <a:spLocks noChangeArrowheads="1"/>
          </p:cNvSpPr>
          <p:nvPr/>
        </p:nvSpPr>
        <p:spPr bwMode="auto">
          <a:xfrm>
            <a:off x="6674309" y="1602361"/>
            <a:ext cx="953020" cy="1471330"/>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grpSp>
        <p:nvGrpSpPr>
          <p:cNvPr id="6" name="Group 21"/>
          <p:cNvGrpSpPr/>
          <p:nvPr/>
        </p:nvGrpSpPr>
        <p:grpSpPr bwMode="auto">
          <a:xfrm>
            <a:off x="1503936" y="1520270"/>
            <a:ext cx="6261123" cy="82091"/>
            <a:chOff x="1020" y="481"/>
            <a:chExt cx="4037" cy="46"/>
          </a:xfrm>
        </p:grpSpPr>
        <p:sp>
          <p:nvSpPr>
            <p:cNvPr id="136224" name="Line 22"/>
            <p:cNvSpPr>
              <a:spLocks noChangeShapeType="1"/>
            </p:cNvSpPr>
            <p:nvPr/>
          </p:nvSpPr>
          <p:spPr bwMode="auto">
            <a:xfrm>
              <a:off x="1020" y="527"/>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sp>
          <p:nvSpPr>
            <p:cNvPr id="136225" name="Line 23"/>
            <p:cNvSpPr>
              <a:spLocks noChangeShapeType="1"/>
            </p:cNvSpPr>
            <p:nvPr/>
          </p:nvSpPr>
          <p:spPr bwMode="auto">
            <a:xfrm>
              <a:off x="1020" y="481"/>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grpSp>
      <p:grpSp>
        <p:nvGrpSpPr>
          <p:cNvPr id="7" name="Group 38"/>
          <p:cNvGrpSpPr/>
          <p:nvPr/>
        </p:nvGrpSpPr>
        <p:grpSpPr bwMode="auto">
          <a:xfrm>
            <a:off x="497090" y="1250316"/>
            <a:ext cx="1399452" cy="1076660"/>
            <a:chOff x="314" y="792"/>
            <a:chExt cx="884" cy="682"/>
          </a:xfrm>
        </p:grpSpPr>
        <p:sp>
          <p:nvSpPr>
            <p:cNvPr id="136222" name="Freeform 39"/>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6223" name="Rectangle 40"/>
            <p:cNvSpPr>
              <a:spLocks noChangeArrowheads="1"/>
            </p:cNvSpPr>
            <p:nvPr/>
          </p:nvSpPr>
          <p:spPr bwMode="auto">
            <a:xfrm>
              <a:off x="314" y="122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主动关闭</a:t>
              </a:r>
            </a:p>
          </p:txBody>
        </p:sp>
      </p:grpSp>
      <p:grpSp>
        <p:nvGrpSpPr>
          <p:cNvPr id="8" name="Group 58"/>
          <p:cNvGrpSpPr/>
          <p:nvPr/>
        </p:nvGrpSpPr>
        <p:grpSpPr bwMode="auto">
          <a:xfrm>
            <a:off x="7391449" y="1184011"/>
            <a:ext cx="1404201" cy="2888985"/>
            <a:chOff x="4669" y="750"/>
            <a:chExt cx="887" cy="1830"/>
          </a:xfrm>
        </p:grpSpPr>
        <p:sp>
          <p:nvSpPr>
            <p:cNvPr id="136220" name="Freeform 41"/>
            <p:cNvSpPr/>
            <p:nvPr/>
          </p:nvSpPr>
          <p:spPr bwMode="auto">
            <a:xfrm>
              <a:off x="4669" y="750"/>
              <a:ext cx="887" cy="1830"/>
            </a:xfrm>
            <a:custGeom>
              <a:avLst/>
              <a:gdLst>
                <a:gd name="T0" fmla="*/ 0 w 868"/>
                <a:gd name="T1" fmla="*/ 0 h 1493"/>
                <a:gd name="T2" fmla="*/ 868 w 868"/>
                <a:gd name="T3" fmla="*/ 7 h 1493"/>
                <a:gd name="T4" fmla="*/ 868 w 868"/>
                <a:gd name="T5" fmla="*/ 1493 h 1493"/>
                <a:gd name="T6" fmla="*/ 124 w 868"/>
                <a:gd name="T7" fmla="*/ 1493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6221" name="Rectangle 42"/>
            <p:cNvSpPr>
              <a:spLocks noChangeArrowheads="1"/>
            </p:cNvSpPr>
            <p:nvPr/>
          </p:nvSpPr>
          <p:spPr bwMode="auto">
            <a:xfrm>
              <a:off x="4855" y="2306"/>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被动关闭</a:t>
              </a:r>
            </a:p>
          </p:txBody>
        </p:sp>
      </p:grpSp>
      <p:sp>
        <p:nvSpPr>
          <p:cNvPr id="136205" name="Rectangle 43"/>
          <p:cNvSpPr>
            <a:spLocks noChangeArrowheads="1"/>
          </p:cNvSpPr>
          <p:nvPr/>
        </p:nvSpPr>
        <p:spPr bwMode="auto">
          <a:xfrm>
            <a:off x="4119202" y="1768122"/>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grpSp>
        <p:nvGrpSpPr>
          <p:cNvPr id="9" name="Group 44"/>
          <p:cNvGrpSpPr/>
          <p:nvPr/>
        </p:nvGrpSpPr>
        <p:grpSpPr bwMode="auto">
          <a:xfrm>
            <a:off x="7432607" y="1368717"/>
            <a:ext cx="1201565" cy="1779172"/>
            <a:chOff x="4695" y="867"/>
            <a:chExt cx="759" cy="1127"/>
          </a:xfrm>
        </p:grpSpPr>
        <p:sp>
          <p:nvSpPr>
            <p:cNvPr id="136218" name="Freeform 45"/>
            <p:cNvSpPr/>
            <p:nvPr/>
          </p:nvSpPr>
          <p:spPr bwMode="auto">
            <a:xfrm>
              <a:off x="4695" y="867"/>
              <a:ext cx="361" cy="1127"/>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6219" name="Rectangle 46"/>
            <p:cNvSpPr>
              <a:spLocks noChangeArrowheads="1"/>
            </p:cNvSpPr>
            <p:nvPr/>
          </p:nvSpPr>
          <p:spPr bwMode="auto">
            <a:xfrm>
              <a:off x="5047" y="1120"/>
              <a:ext cx="407" cy="583"/>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通知</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应用</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进程</a:t>
              </a:r>
            </a:p>
          </p:txBody>
        </p:sp>
      </p:grpSp>
      <p:sp>
        <p:nvSpPr>
          <p:cNvPr id="136207" name="Rectangle 47"/>
          <p:cNvSpPr>
            <a:spLocks noChangeArrowheads="1"/>
          </p:cNvSpPr>
          <p:nvPr/>
        </p:nvSpPr>
        <p:spPr bwMode="auto">
          <a:xfrm>
            <a:off x="1583091" y="1613412"/>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sp>
        <p:nvSpPr>
          <p:cNvPr id="136208" name="Rectangle 48"/>
          <p:cNvSpPr>
            <a:spLocks noChangeArrowheads="1"/>
          </p:cNvSpPr>
          <p:nvPr/>
        </p:nvSpPr>
        <p:spPr bwMode="auto">
          <a:xfrm>
            <a:off x="6655312" y="2047549"/>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pic>
        <p:nvPicPr>
          <p:cNvPr id="136209" name="Picture 49"/>
          <p:cNvPicPr>
            <a:picLocks noChangeArrowheads="1"/>
          </p:cNvPicPr>
          <p:nvPr/>
        </p:nvPicPr>
        <p:blipFill>
          <a:blip r:embed="rId3" cstate="print"/>
          <a:srcRect/>
          <a:stretch>
            <a:fillRect/>
          </a:stretch>
        </p:blipFill>
        <p:spPr bwMode="auto">
          <a:xfrm>
            <a:off x="1826887" y="964575"/>
            <a:ext cx="503423" cy="494127"/>
          </a:xfrm>
          <a:prstGeom prst="rect">
            <a:avLst/>
          </a:prstGeom>
          <a:noFill/>
          <a:ln w="9525">
            <a:noFill/>
            <a:miter lim="800000"/>
            <a:headEnd/>
            <a:tailEnd/>
          </a:ln>
        </p:spPr>
      </p:pic>
      <p:pic>
        <p:nvPicPr>
          <p:cNvPr id="136210" name="Picture 50"/>
          <p:cNvPicPr>
            <a:picLocks noChangeArrowheads="1"/>
          </p:cNvPicPr>
          <p:nvPr/>
        </p:nvPicPr>
        <p:blipFill>
          <a:blip r:embed="rId3" cstate="print"/>
          <a:srcRect/>
          <a:stretch>
            <a:fillRect/>
          </a:stretch>
        </p:blipFill>
        <p:spPr bwMode="auto">
          <a:xfrm>
            <a:off x="6899108" y="964575"/>
            <a:ext cx="503423" cy="494127"/>
          </a:xfrm>
          <a:prstGeom prst="rect">
            <a:avLst/>
          </a:prstGeom>
          <a:noFill/>
          <a:ln w="9525">
            <a:noFill/>
            <a:miter lim="800000"/>
            <a:headEnd/>
            <a:tailEnd/>
          </a:ln>
        </p:spPr>
      </p:pic>
      <p:sp>
        <p:nvSpPr>
          <p:cNvPr id="136211" name="Rectangle 51"/>
          <p:cNvSpPr>
            <a:spLocks noChangeArrowheads="1"/>
          </p:cNvSpPr>
          <p:nvPr/>
        </p:nvSpPr>
        <p:spPr bwMode="auto">
          <a:xfrm>
            <a:off x="2216327" y="933001"/>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6212" name="Rectangle 52"/>
          <p:cNvSpPr>
            <a:spLocks noChangeArrowheads="1"/>
          </p:cNvSpPr>
          <p:nvPr/>
        </p:nvSpPr>
        <p:spPr bwMode="auto">
          <a:xfrm>
            <a:off x="6704388" y="933001"/>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6213" name="Rectangle 53"/>
          <p:cNvSpPr>
            <a:spLocks noChangeArrowheads="1"/>
          </p:cNvSpPr>
          <p:nvPr/>
        </p:nvSpPr>
        <p:spPr bwMode="auto">
          <a:xfrm>
            <a:off x="1761981" y="644102"/>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6214" name="Rectangle 54"/>
          <p:cNvSpPr>
            <a:spLocks noChangeArrowheads="1"/>
          </p:cNvSpPr>
          <p:nvPr/>
        </p:nvSpPr>
        <p:spPr bwMode="auto">
          <a:xfrm>
            <a:off x="6715470" y="644102"/>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136215" name="Rectangle 55"/>
          <p:cNvSpPr>
            <a:spLocks noChangeArrowheads="1"/>
          </p:cNvSpPr>
          <p:nvPr/>
        </p:nvSpPr>
        <p:spPr bwMode="auto">
          <a:xfrm rot="-628888">
            <a:off x="4340662" y="3623785"/>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sp>
        <p:nvSpPr>
          <p:cNvPr id="136216" name="Text Box 57"/>
          <p:cNvSpPr txBox="1">
            <a:spLocks noChangeArrowheads="1"/>
          </p:cNvSpPr>
          <p:nvPr/>
        </p:nvSpPr>
        <p:spPr bwMode="auto">
          <a:xfrm>
            <a:off x="2692837" y="115244"/>
            <a:ext cx="1927994" cy="368962"/>
          </a:xfrm>
          <a:prstGeom prst="rect">
            <a:avLst/>
          </a:prstGeom>
          <a:noFill/>
          <a:ln w="9525">
            <a:noFill/>
            <a:miter lim="800000"/>
          </a:ln>
        </p:spPr>
        <p:txBody>
          <a:bodyPr wrap="none" lIns="91074" tIns="45537" rIns="91074" bIns="45537">
            <a:spAutoFit/>
          </a:bodyPr>
          <a:lstStyle/>
          <a:p>
            <a:r>
              <a:rPr lang="en-US" altLang="zh-CN" dirty="0" smtClean="0">
                <a:solidFill>
                  <a:schemeClr val="folHlink"/>
                </a:solidFill>
                <a:latin typeface="Arial" panose="020B0604020202020204" pitchFamily="34" charset="0"/>
                <a:ea typeface="黑体" panose="02010609060101010101" pitchFamily="2" charset="-122"/>
              </a:rPr>
              <a:t>TCP</a:t>
            </a:r>
            <a:r>
              <a:rPr lang="en-US" altLang="zh-CN" b="1" dirty="0" smtClean="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p>
        </p:txBody>
      </p:sp>
      <p:sp>
        <p:nvSpPr>
          <p:cNvPr id="794684" name="Text Box 60"/>
          <p:cNvSpPr txBox="1">
            <a:spLocks noChangeArrowheads="1"/>
          </p:cNvSpPr>
          <p:nvPr/>
        </p:nvSpPr>
        <p:spPr bwMode="auto">
          <a:xfrm>
            <a:off x="1491272" y="5343835"/>
            <a:ext cx="4022798" cy="645961"/>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buFontTx/>
              <a:buChar char="•"/>
              <a:defRPr/>
            </a:pPr>
            <a:r>
              <a:rPr lang="en-US" altLang="zh-CN">
                <a:solidFill>
                  <a:schemeClr val="folHlink"/>
                </a:solidFill>
                <a:latin typeface="Arial" panose="020B0604020202020204" pitchFamily="34" charset="0"/>
                <a:ea typeface="黑体" panose="02010609060101010101" pitchFamily="2" charset="-122"/>
              </a:rPr>
              <a:t>  </a:t>
            </a:r>
            <a:r>
              <a:rPr lang="zh-CN" altLang="en-US">
                <a:solidFill>
                  <a:schemeClr val="folHlink"/>
                </a:solidFill>
                <a:latin typeface="Arial" panose="020B0604020202020204" pitchFamily="34" charset="0"/>
                <a:ea typeface="黑体" panose="02010609060101010101" pitchFamily="2" charset="-122"/>
              </a:rPr>
              <a:t>若 </a:t>
            </a:r>
            <a:r>
              <a:rPr lang="en-US" altLang="zh-CN">
                <a:solidFill>
                  <a:schemeClr val="folHlink"/>
                </a:solidFill>
                <a:latin typeface="Arial" panose="020B0604020202020204" pitchFamily="34" charset="0"/>
                <a:ea typeface="黑体" panose="02010609060101010101" pitchFamily="2" charset="-122"/>
              </a:rPr>
              <a:t>B </a:t>
            </a:r>
            <a:r>
              <a:rPr lang="zh-CN" altLang="en-US">
                <a:solidFill>
                  <a:schemeClr val="folHlink"/>
                </a:solidFill>
                <a:latin typeface="Arial" panose="020B0604020202020204" pitchFamily="34" charset="0"/>
                <a:ea typeface="黑体" panose="02010609060101010101" pitchFamily="2" charset="-122"/>
              </a:rPr>
              <a:t>已经没有要向 </a:t>
            </a:r>
            <a:r>
              <a:rPr lang="en-US" altLang="zh-CN">
                <a:solidFill>
                  <a:schemeClr val="folHlink"/>
                </a:solidFill>
                <a:latin typeface="Arial" panose="020B0604020202020204" pitchFamily="34" charset="0"/>
                <a:ea typeface="黑体" panose="02010609060101010101" pitchFamily="2" charset="-122"/>
              </a:rPr>
              <a:t>A </a:t>
            </a:r>
            <a:r>
              <a:rPr lang="zh-CN" altLang="en-US">
                <a:solidFill>
                  <a:schemeClr val="folHlink"/>
                </a:solidFill>
                <a:latin typeface="Arial" panose="020B0604020202020204" pitchFamily="34" charset="0"/>
                <a:ea typeface="黑体" panose="02010609060101010101" pitchFamily="2" charset="-122"/>
              </a:rPr>
              <a:t>发送的数据，</a:t>
            </a:r>
          </a:p>
          <a:p>
            <a:pPr>
              <a:defRPr/>
            </a:pPr>
            <a:r>
              <a:rPr lang="zh-CN" altLang="en-US">
                <a:solidFill>
                  <a:schemeClr val="folHlink"/>
                </a:solidFill>
                <a:latin typeface="Arial" panose="020B0604020202020204" pitchFamily="34" charset="0"/>
                <a:ea typeface="黑体" panose="02010609060101010101" pitchFamily="2" charset="-122"/>
              </a:rPr>
              <a:t>   其应用进程就通知 </a:t>
            </a:r>
            <a:r>
              <a:rPr lang="en-US" altLang="zh-CN">
                <a:solidFill>
                  <a:schemeClr val="folHlink"/>
                </a:solidFill>
                <a:latin typeface="Arial" panose="020B0604020202020204" pitchFamily="34" charset="0"/>
                <a:ea typeface="黑体" panose="02010609060101010101" pitchFamily="2" charset="-122"/>
              </a:rPr>
              <a:t>TCP </a:t>
            </a:r>
            <a:r>
              <a:rPr lang="zh-CN" altLang="en-US">
                <a:solidFill>
                  <a:schemeClr val="folHlink"/>
                </a:solidFill>
                <a:latin typeface="Arial" panose="020B0604020202020204" pitchFamily="34" charset="0"/>
                <a:ea typeface="黑体" panose="02010609060101010101" pitchFamily="2" charset="-122"/>
              </a:rPr>
              <a:t>释放连接。 </a:t>
            </a:r>
          </a:p>
        </p:txBody>
      </p:sp>
      <p:sp>
        <p:nvSpPr>
          <p:cNvPr id="42" name="灯片编号占位符 41"/>
          <p:cNvSpPr>
            <a:spLocks noGrp="1"/>
          </p:cNvSpPr>
          <p:nvPr>
            <p:ph type="sldNum" sz="quarter" idx="12"/>
          </p:nvPr>
        </p:nvSpPr>
        <p:spPr/>
        <p:txBody>
          <a:bodyPr/>
          <a:lstStyle/>
          <a:p>
            <a:fld id="{B6F15528-21DE-4FAA-801E-634DDDAF4B2B}" type="slidenum">
              <a:rPr lang="en-US" smtClean="0"/>
              <a:t>81</a:t>
            </a:fld>
            <a:endParaRPr lang="en-US"/>
          </a:p>
        </p:txBody>
      </p:sp>
      <p:sp>
        <p:nvSpPr>
          <p:cNvPr id="43" name="页脚占位符 42"/>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468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1000"/>
                                        <p:tgtEl>
                                          <p:spTgt spid="8"/>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8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02866" y="2336448"/>
            <a:ext cx="4236350" cy="4039844"/>
            <a:chOff x="1474" y="1888"/>
            <a:chExt cx="2676" cy="2432"/>
          </a:xfrm>
        </p:grpSpPr>
        <p:sp>
          <p:nvSpPr>
            <p:cNvPr id="137259" name="Line 3"/>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7260" name="Line 4"/>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sp>
        <p:nvSpPr>
          <p:cNvPr id="137219" name="AutoShape 5"/>
          <p:cNvSpPr>
            <a:spLocks noChangeArrowheads="1"/>
          </p:cNvSpPr>
          <p:nvPr/>
        </p:nvSpPr>
        <p:spPr bwMode="auto">
          <a:xfrm rot="-651552">
            <a:off x="3775672" y="3874082"/>
            <a:ext cx="674396" cy="235224"/>
          </a:xfrm>
          <a:prstGeom prst="leftArrow">
            <a:avLst>
              <a:gd name="adj1" fmla="val 53620"/>
              <a:gd name="adj2" fmla="val 119816"/>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7220" name="AutoShape 6"/>
          <p:cNvSpPr>
            <a:spLocks noChangeArrowheads="1"/>
          </p:cNvSpPr>
          <p:nvPr/>
        </p:nvSpPr>
        <p:spPr bwMode="auto">
          <a:xfrm>
            <a:off x="3485965" y="1853371"/>
            <a:ext cx="2377802" cy="251011"/>
          </a:xfrm>
          <a:prstGeom prst="leftRightArrow">
            <a:avLst>
              <a:gd name="adj1" fmla="val 55880"/>
              <a:gd name="adj2" fmla="val 108285"/>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3" name="Group 7"/>
          <p:cNvGrpSpPr/>
          <p:nvPr/>
        </p:nvGrpSpPr>
        <p:grpSpPr bwMode="auto">
          <a:xfrm>
            <a:off x="2555108" y="2342762"/>
            <a:ext cx="4122367" cy="764081"/>
            <a:chOff x="1614" y="1484"/>
            <a:chExt cx="2604" cy="484"/>
          </a:xfrm>
        </p:grpSpPr>
        <p:sp>
          <p:nvSpPr>
            <p:cNvPr id="137257" name="Rectangle 8"/>
            <p:cNvSpPr>
              <a:spLocks noChangeArrowheads="1"/>
            </p:cNvSpPr>
            <p:nvPr/>
          </p:nvSpPr>
          <p:spPr bwMode="auto">
            <a:xfrm rot="597975">
              <a:off x="2490" y="1516"/>
              <a:ext cx="1180" cy="252"/>
            </a:xfrm>
            <a:prstGeom prst="rect">
              <a:avLst/>
            </a:prstGeom>
            <a:noFill/>
            <a:ln w="12700">
              <a:noFill/>
              <a:miter lim="800000"/>
            </a:ln>
          </p:spPr>
          <p:txBody>
            <a:bodyPr wrap="none"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FIN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u</a:t>
              </a:r>
            </a:p>
          </p:txBody>
        </p:sp>
        <p:sp>
          <p:nvSpPr>
            <p:cNvPr id="137258" name="Line 9"/>
            <p:cNvSpPr>
              <a:spLocks noChangeShapeType="1"/>
            </p:cNvSpPr>
            <p:nvPr/>
          </p:nvSpPr>
          <p:spPr bwMode="auto">
            <a:xfrm>
              <a:off x="1614" y="1484"/>
              <a:ext cx="2604" cy="484"/>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4" name="Group 10"/>
          <p:cNvGrpSpPr/>
          <p:nvPr/>
        </p:nvGrpSpPr>
        <p:grpSpPr bwMode="auto">
          <a:xfrm>
            <a:off x="2569356" y="3149468"/>
            <a:ext cx="4122367" cy="765660"/>
            <a:chOff x="1623" y="1995"/>
            <a:chExt cx="2604" cy="485"/>
          </a:xfrm>
        </p:grpSpPr>
        <p:sp>
          <p:nvSpPr>
            <p:cNvPr id="137255" name="Rectangle 11"/>
            <p:cNvSpPr>
              <a:spLocks noChangeArrowheads="1"/>
            </p:cNvSpPr>
            <p:nvPr/>
          </p:nvSpPr>
          <p:spPr bwMode="auto">
            <a:xfrm rot="20990024" flipH="1">
              <a:off x="1929" y="2019"/>
              <a:ext cx="182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v,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sp>
          <p:nvSpPr>
            <p:cNvPr id="137256" name="Line 12"/>
            <p:cNvSpPr>
              <a:spLocks noChangeShapeType="1"/>
            </p:cNvSpPr>
            <p:nvPr/>
          </p:nvSpPr>
          <p:spPr bwMode="auto">
            <a:xfrm flipH="1">
              <a:off x="1623" y="199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5" name="Group 13"/>
          <p:cNvGrpSpPr/>
          <p:nvPr/>
        </p:nvGrpSpPr>
        <p:grpSpPr bwMode="auto">
          <a:xfrm>
            <a:off x="2534528" y="4063523"/>
            <a:ext cx="4122367" cy="783025"/>
            <a:chOff x="1601" y="2574"/>
            <a:chExt cx="2604" cy="496"/>
          </a:xfrm>
        </p:grpSpPr>
        <p:sp>
          <p:nvSpPr>
            <p:cNvPr id="137253" name="Line 14"/>
            <p:cNvSpPr>
              <a:spLocks noChangeShapeType="1"/>
            </p:cNvSpPr>
            <p:nvPr/>
          </p:nvSpPr>
          <p:spPr bwMode="auto">
            <a:xfrm flipH="1">
              <a:off x="1601" y="258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sp>
          <p:nvSpPr>
            <p:cNvPr id="137254" name="Rectangle 15"/>
            <p:cNvSpPr>
              <a:spLocks noChangeArrowheads="1"/>
            </p:cNvSpPr>
            <p:nvPr/>
          </p:nvSpPr>
          <p:spPr bwMode="auto">
            <a:xfrm rot="20943314" flipH="1">
              <a:off x="1802" y="2574"/>
              <a:ext cx="238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FIN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w,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grpSp>
      <p:sp>
        <p:nvSpPr>
          <p:cNvPr id="798736" name="Rectangle 16"/>
          <p:cNvSpPr>
            <a:spLocks noChangeArrowheads="1"/>
          </p:cNvSpPr>
          <p:nvPr/>
        </p:nvSpPr>
        <p:spPr bwMode="auto">
          <a:xfrm>
            <a:off x="1602087" y="1602361"/>
            <a:ext cx="951438" cy="669361"/>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798737" name="Rectangle 17"/>
          <p:cNvSpPr>
            <a:spLocks noChangeArrowheads="1"/>
          </p:cNvSpPr>
          <p:nvPr/>
        </p:nvSpPr>
        <p:spPr bwMode="auto">
          <a:xfrm>
            <a:off x="6674309" y="1602361"/>
            <a:ext cx="953020" cy="1471330"/>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grpSp>
        <p:nvGrpSpPr>
          <p:cNvPr id="6" name="Group 18"/>
          <p:cNvGrpSpPr/>
          <p:nvPr/>
        </p:nvGrpSpPr>
        <p:grpSpPr bwMode="auto">
          <a:xfrm>
            <a:off x="1503936" y="1520270"/>
            <a:ext cx="6261123" cy="82091"/>
            <a:chOff x="1020" y="481"/>
            <a:chExt cx="4037" cy="46"/>
          </a:xfrm>
        </p:grpSpPr>
        <p:sp>
          <p:nvSpPr>
            <p:cNvPr id="137251" name="Line 19"/>
            <p:cNvSpPr>
              <a:spLocks noChangeShapeType="1"/>
            </p:cNvSpPr>
            <p:nvPr/>
          </p:nvSpPr>
          <p:spPr bwMode="auto">
            <a:xfrm>
              <a:off x="1020" y="527"/>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sp>
          <p:nvSpPr>
            <p:cNvPr id="137252" name="Line 20"/>
            <p:cNvSpPr>
              <a:spLocks noChangeShapeType="1"/>
            </p:cNvSpPr>
            <p:nvPr/>
          </p:nvSpPr>
          <p:spPr bwMode="auto">
            <a:xfrm>
              <a:off x="1020" y="481"/>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grpSp>
      <p:grpSp>
        <p:nvGrpSpPr>
          <p:cNvPr id="7" name="Group 21"/>
          <p:cNvGrpSpPr/>
          <p:nvPr/>
        </p:nvGrpSpPr>
        <p:grpSpPr bwMode="auto">
          <a:xfrm>
            <a:off x="497090" y="1250316"/>
            <a:ext cx="1399452" cy="1076660"/>
            <a:chOff x="314" y="792"/>
            <a:chExt cx="884" cy="682"/>
          </a:xfrm>
        </p:grpSpPr>
        <p:sp>
          <p:nvSpPr>
            <p:cNvPr id="137249" name="Freeform 22"/>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7250" name="Rectangle 23"/>
            <p:cNvSpPr>
              <a:spLocks noChangeArrowheads="1"/>
            </p:cNvSpPr>
            <p:nvPr/>
          </p:nvSpPr>
          <p:spPr bwMode="auto">
            <a:xfrm>
              <a:off x="314" y="122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主动关闭</a:t>
              </a:r>
            </a:p>
          </p:txBody>
        </p:sp>
      </p:grpSp>
      <p:grpSp>
        <p:nvGrpSpPr>
          <p:cNvPr id="8" name="Group 24"/>
          <p:cNvGrpSpPr/>
          <p:nvPr/>
        </p:nvGrpSpPr>
        <p:grpSpPr bwMode="auto">
          <a:xfrm>
            <a:off x="7391449" y="1184011"/>
            <a:ext cx="1404201" cy="2888985"/>
            <a:chOff x="4669" y="750"/>
            <a:chExt cx="887" cy="1830"/>
          </a:xfrm>
        </p:grpSpPr>
        <p:sp>
          <p:nvSpPr>
            <p:cNvPr id="137247" name="Freeform 25"/>
            <p:cNvSpPr/>
            <p:nvPr/>
          </p:nvSpPr>
          <p:spPr bwMode="auto">
            <a:xfrm>
              <a:off x="4669" y="750"/>
              <a:ext cx="887" cy="1830"/>
            </a:xfrm>
            <a:custGeom>
              <a:avLst/>
              <a:gdLst>
                <a:gd name="T0" fmla="*/ 0 w 868"/>
                <a:gd name="T1" fmla="*/ 0 h 1493"/>
                <a:gd name="T2" fmla="*/ 868 w 868"/>
                <a:gd name="T3" fmla="*/ 7 h 1493"/>
                <a:gd name="T4" fmla="*/ 868 w 868"/>
                <a:gd name="T5" fmla="*/ 1493 h 1493"/>
                <a:gd name="T6" fmla="*/ 124 w 868"/>
                <a:gd name="T7" fmla="*/ 1493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7248" name="Rectangle 26"/>
            <p:cNvSpPr>
              <a:spLocks noChangeArrowheads="1"/>
            </p:cNvSpPr>
            <p:nvPr/>
          </p:nvSpPr>
          <p:spPr bwMode="auto">
            <a:xfrm>
              <a:off x="4855" y="2306"/>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被动关闭</a:t>
              </a:r>
            </a:p>
          </p:txBody>
        </p:sp>
      </p:grpSp>
      <p:sp>
        <p:nvSpPr>
          <p:cNvPr id="137229" name="Rectangle 27"/>
          <p:cNvSpPr>
            <a:spLocks noChangeArrowheads="1"/>
          </p:cNvSpPr>
          <p:nvPr/>
        </p:nvSpPr>
        <p:spPr bwMode="auto">
          <a:xfrm>
            <a:off x="4119202" y="1768122"/>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grpSp>
        <p:nvGrpSpPr>
          <p:cNvPr id="9" name="Group 28"/>
          <p:cNvGrpSpPr/>
          <p:nvPr/>
        </p:nvGrpSpPr>
        <p:grpSpPr bwMode="auto">
          <a:xfrm>
            <a:off x="7432607" y="1368717"/>
            <a:ext cx="1201565" cy="1779172"/>
            <a:chOff x="4695" y="867"/>
            <a:chExt cx="759" cy="1127"/>
          </a:xfrm>
        </p:grpSpPr>
        <p:sp>
          <p:nvSpPr>
            <p:cNvPr id="137245" name="Freeform 29"/>
            <p:cNvSpPr/>
            <p:nvPr/>
          </p:nvSpPr>
          <p:spPr bwMode="auto">
            <a:xfrm>
              <a:off x="4695" y="867"/>
              <a:ext cx="361" cy="1127"/>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7246" name="Rectangle 30"/>
            <p:cNvSpPr>
              <a:spLocks noChangeArrowheads="1"/>
            </p:cNvSpPr>
            <p:nvPr/>
          </p:nvSpPr>
          <p:spPr bwMode="auto">
            <a:xfrm>
              <a:off x="5047" y="1120"/>
              <a:ext cx="407" cy="583"/>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通知</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应用</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进程</a:t>
              </a:r>
            </a:p>
          </p:txBody>
        </p:sp>
      </p:grpSp>
      <p:sp>
        <p:nvSpPr>
          <p:cNvPr id="137231" name="Rectangle 31"/>
          <p:cNvSpPr>
            <a:spLocks noChangeArrowheads="1"/>
          </p:cNvSpPr>
          <p:nvPr/>
        </p:nvSpPr>
        <p:spPr bwMode="auto">
          <a:xfrm>
            <a:off x="1583091" y="1613412"/>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sp>
        <p:nvSpPr>
          <p:cNvPr id="137232" name="Rectangle 32"/>
          <p:cNvSpPr>
            <a:spLocks noChangeArrowheads="1"/>
          </p:cNvSpPr>
          <p:nvPr/>
        </p:nvSpPr>
        <p:spPr bwMode="auto">
          <a:xfrm>
            <a:off x="6655312" y="2047549"/>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pic>
        <p:nvPicPr>
          <p:cNvPr id="137233" name="Picture 33"/>
          <p:cNvPicPr>
            <a:picLocks noChangeArrowheads="1"/>
          </p:cNvPicPr>
          <p:nvPr/>
        </p:nvPicPr>
        <p:blipFill>
          <a:blip r:embed="rId3" cstate="print"/>
          <a:srcRect/>
          <a:stretch>
            <a:fillRect/>
          </a:stretch>
        </p:blipFill>
        <p:spPr bwMode="auto">
          <a:xfrm>
            <a:off x="1826887" y="964575"/>
            <a:ext cx="503423" cy="494127"/>
          </a:xfrm>
          <a:prstGeom prst="rect">
            <a:avLst/>
          </a:prstGeom>
          <a:noFill/>
          <a:ln w="9525">
            <a:noFill/>
            <a:miter lim="800000"/>
            <a:headEnd/>
            <a:tailEnd/>
          </a:ln>
        </p:spPr>
      </p:pic>
      <p:pic>
        <p:nvPicPr>
          <p:cNvPr id="137234" name="Picture 34"/>
          <p:cNvPicPr>
            <a:picLocks noChangeArrowheads="1"/>
          </p:cNvPicPr>
          <p:nvPr/>
        </p:nvPicPr>
        <p:blipFill>
          <a:blip r:embed="rId3" cstate="print"/>
          <a:srcRect/>
          <a:stretch>
            <a:fillRect/>
          </a:stretch>
        </p:blipFill>
        <p:spPr bwMode="auto">
          <a:xfrm>
            <a:off x="6899108" y="964575"/>
            <a:ext cx="503423" cy="494127"/>
          </a:xfrm>
          <a:prstGeom prst="rect">
            <a:avLst/>
          </a:prstGeom>
          <a:noFill/>
          <a:ln w="9525">
            <a:noFill/>
            <a:miter lim="800000"/>
            <a:headEnd/>
            <a:tailEnd/>
          </a:ln>
        </p:spPr>
      </p:pic>
      <p:sp>
        <p:nvSpPr>
          <p:cNvPr id="137235" name="Rectangle 35"/>
          <p:cNvSpPr>
            <a:spLocks noChangeArrowheads="1"/>
          </p:cNvSpPr>
          <p:nvPr/>
        </p:nvSpPr>
        <p:spPr bwMode="auto">
          <a:xfrm>
            <a:off x="2216327" y="933001"/>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7236" name="Rectangle 36"/>
          <p:cNvSpPr>
            <a:spLocks noChangeArrowheads="1"/>
          </p:cNvSpPr>
          <p:nvPr/>
        </p:nvSpPr>
        <p:spPr bwMode="auto">
          <a:xfrm>
            <a:off x="6704388" y="933001"/>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7237" name="Rectangle 37"/>
          <p:cNvSpPr>
            <a:spLocks noChangeArrowheads="1"/>
          </p:cNvSpPr>
          <p:nvPr/>
        </p:nvSpPr>
        <p:spPr bwMode="auto">
          <a:xfrm>
            <a:off x="1761981" y="644102"/>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7238" name="Rectangle 38"/>
          <p:cNvSpPr>
            <a:spLocks noChangeArrowheads="1"/>
          </p:cNvSpPr>
          <p:nvPr/>
        </p:nvSpPr>
        <p:spPr bwMode="auto">
          <a:xfrm>
            <a:off x="6715470" y="644102"/>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137239" name="Rectangle 39"/>
          <p:cNvSpPr>
            <a:spLocks noChangeArrowheads="1"/>
          </p:cNvSpPr>
          <p:nvPr/>
        </p:nvSpPr>
        <p:spPr bwMode="auto">
          <a:xfrm rot="-628888">
            <a:off x="4340662" y="3623785"/>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sp>
        <p:nvSpPr>
          <p:cNvPr id="137240" name="Text Box 40"/>
          <p:cNvSpPr txBox="1">
            <a:spLocks noChangeArrowheads="1"/>
          </p:cNvSpPr>
          <p:nvPr/>
        </p:nvSpPr>
        <p:spPr bwMode="auto">
          <a:xfrm>
            <a:off x="2692837" y="115244"/>
            <a:ext cx="1927994" cy="368962"/>
          </a:xfrm>
          <a:prstGeom prst="rect">
            <a:avLst/>
          </a:prstGeom>
          <a:noFill/>
          <a:ln w="9525">
            <a:noFill/>
            <a:miter lim="800000"/>
          </a:ln>
        </p:spPr>
        <p:txBody>
          <a:bodyPr wrap="none" lIns="91074" tIns="45537" rIns="91074" bIns="45537">
            <a:spAutoFit/>
          </a:bodyPr>
          <a:lstStyle/>
          <a:p>
            <a:r>
              <a:rPr lang="en-US" altLang="zh-CN" dirty="0" smtClean="0">
                <a:solidFill>
                  <a:schemeClr val="folHlink"/>
                </a:solidFill>
                <a:latin typeface="Arial" panose="020B0604020202020204" pitchFamily="34" charset="0"/>
                <a:ea typeface="黑体" panose="02010609060101010101" pitchFamily="2" charset="-122"/>
              </a:rPr>
              <a:t>TCP</a:t>
            </a:r>
            <a:r>
              <a:rPr lang="en-US" altLang="zh-CN" b="1" dirty="0" smtClean="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p>
        </p:txBody>
      </p:sp>
      <p:sp>
        <p:nvSpPr>
          <p:cNvPr id="798762" name="Text Box 42"/>
          <p:cNvSpPr txBox="1">
            <a:spLocks noChangeArrowheads="1"/>
          </p:cNvSpPr>
          <p:nvPr/>
        </p:nvSpPr>
        <p:spPr bwMode="auto">
          <a:xfrm>
            <a:off x="682313" y="5987936"/>
            <a:ext cx="4803909" cy="368962"/>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buFontTx/>
              <a:buChar char="•"/>
              <a:defRPr/>
            </a:pPr>
            <a:r>
              <a:rPr lang="en-US" altLang="zh-CN">
                <a:solidFill>
                  <a:schemeClr val="folHlink"/>
                </a:solidFill>
                <a:latin typeface="Arial" panose="020B0604020202020204" pitchFamily="34" charset="0"/>
                <a:ea typeface="黑体" panose="02010609060101010101" pitchFamily="2" charset="-122"/>
              </a:rPr>
              <a:t>  A </a:t>
            </a:r>
            <a:r>
              <a:rPr lang="zh-CN" altLang="en-US">
                <a:solidFill>
                  <a:schemeClr val="folHlink"/>
                </a:solidFill>
                <a:latin typeface="Arial" panose="020B0604020202020204" pitchFamily="34" charset="0"/>
                <a:ea typeface="黑体" panose="02010609060101010101" pitchFamily="2" charset="-122"/>
              </a:rPr>
              <a:t>收到连接释放报文段后，必须发出确认。 </a:t>
            </a:r>
          </a:p>
        </p:txBody>
      </p:sp>
      <p:grpSp>
        <p:nvGrpSpPr>
          <p:cNvPr id="10" name="Group 45"/>
          <p:cNvGrpSpPr/>
          <p:nvPr/>
        </p:nvGrpSpPr>
        <p:grpSpPr bwMode="auto">
          <a:xfrm>
            <a:off x="2555108" y="4863916"/>
            <a:ext cx="4122367" cy="765660"/>
            <a:chOff x="1614" y="3081"/>
            <a:chExt cx="2604" cy="485"/>
          </a:xfrm>
        </p:grpSpPr>
        <p:sp>
          <p:nvSpPr>
            <p:cNvPr id="137243" name="Rectangle 43"/>
            <p:cNvSpPr>
              <a:spLocks noChangeArrowheads="1"/>
            </p:cNvSpPr>
            <p:nvPr/>
          </p:nvSpPr>
          <p:spPr bwMode="auto">
            <a:xfrm rot="610931">
              <a:off x="2010" y="3120"/>
              <a:ext cx="2136"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u + 1,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 w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p>
          </p:txBody>
        </p:sp>
        <p:sp>
          <p:nvSpPr>
            <p:cNvPr id="137244" name="Line 44"/>
            <p:cNvSpPr>
              <a:spLocks noChangeShapeType="1"/>
            </p:cNvSpPr>
            <p:nvPr/>
          </p:nvSpPr>
          <p:spPr bwMode="auto">
            <a:xfrm>
              <a:off x="1614" y="3081"/>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45" name="灯片编号占位符 44"/>
          <p:cNvSpPr>
            <a:spLocks noGrp="1"/>
          </p:cNvSpPr>
          <p:nvPr>
            <p:ph type="sldNum" sz="quarter" idx="12"/>
          </p:nvPr>
        </p:nvSpPr>
        <p:spPr/>
        <p:txBody>
          <a:bodyPr/>
          <a:lstStyle/>
          <a:p>
            <a:fld id="{B6F15528-21DE-4FAA-801E-634DDDAF4B2B}" type="slidenum">
              <a:rPr lang="en-US" smtClean="0"/>
              <a:t>82</a:t>
            </a:fld>
            <a:endParaRPr lang="en-US"/>
          </a:p>
        </p:txBody>
      </p:sp>
      <p:sp>
        <p:nvSpPr>
          <p:cNvPr id="46" name="页脚占位符 45"/>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02866" y="2336448"/>
            <a:ext cx="4236350" cy="4039844"/>
            <a:chOff x="1474" y="1888"/>
            <a:chExt cx="2676" cy="2432"/>
          </a:xfrm>
        </p:grpSpPr>
        <p:sp>
          <p:nvSpPr>
            <p:cNvPr id="138282" name="Line 3"/>
            <p:cNvSpPr>
              <a:spLocks noChangeShapeType="1"/>
            </p:cNvSpPr>
            <p:nvPr/>
          </p:nvSpPr>
          <p:spPr bwMode="auto">
            <a:xfrm>
              <a:off x="1474"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8283" name="Line 4"/>
            <p:cNvSpPr>
              <a:spLocks noChangeShapeType="1"/>
            </p:cNvSpPr>
            <p:nvPr/>
          </p:nvSpPr>
          <p:spPr bwMode="auto">
            <a:xfrm>
              <a:off x="4150" y="1888"/>
              <a:ext cx="0" cy="2432"/>
            </a:xfrm>
            <a:prstGeom prst="line">
              <a:avLst/>
            </a:pr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grpSp>
      <p:sp>
        <p:nvSpPr>
          <p:cNvPr id="138243" name="AutoShape 5"/>
          <p:cNvSpPr>
            <a:spLocks noChangeArrowheads="1"/>
          </p:cNvSpPr>
          <p:nvPr/>
        </p:nvSpPr>
        <p:spPr bwMode="auto">
          <a:xfrm rot="-651552">
            <a:off x="3775672" y="3874082"/>
            <a:ext cx="674396" cy="235224"/>
          </a:xfrm>
          <a:prstGeom prst="leftArrow">
            <a:avLst>
              <a:gd name="adj1" fmla="val 53620"/>
              <a:gd name="adj2" fmla="val 119816"/>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8244" name="AutoShape 6"/>
          <p:cNvSpPr>
            <a:spLocks noChangeArrowheads="1"/>
          </p:cNvSpPr>
          <p:nvPr/>
        </p:nvSpPr>
        <p:spPr bwMode="auto">
          <a:xfrm>
            <a:off x="3485965" y="1853371"/>
            <a:ext cx="2377802" cy="251011"/>
          </a:xfrm>
          <a:prstGeom prst="leftRightArrow">
            <a:avLst>
              <a:gd name="adj1" fmla="val 55880"/>
              <a:gd name="adj2" fmla="val 108285"/>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3" name="Group 7"/>
          <p:cNvGrpSpPr/>
          <p:nvPr/>
        </p:nvGrpSpPr>
        <p:grpSpPr bwMode="auto">
          <a:xfrm>
            <a:off x="2555108" y="2342762"/>
            <a:ext cx="4122367" cy="764081"/>
            <a:chOff x="1614" y="1484"/>
            <a:chExt cx="2604" cy="484"/>
          </a:xfrm>
        </p:grpSpPr>
        <p:sp>
          <p:nvSpPr>
            <p:cNvPr id="138280" name="Rectangle 8"/>
            <p:cNvSpPr>
              <a:spLocks noChangeArrowheads="1"/>
            </p:cNvSpPr>
            <p:nvPr/>
          </p:nvSpPr>
          <p:spPr bwMode="auto">
            <a:xfrm rot="597975">
              <a:off x="2490" y="1516"/>
              <a:ext cx="1180" cy="252"/>
            </a:xfrm>
            <a:prstGeom prst="rect">
              <a:avLst/>
            </a:prstGeom>
            <a:noFill/>
            <a:ln w="12700">
              <a:noFill/>
              <a:miter lim="800000"/>
            </a:ln>
          </p:spPr>
          <p:txBody>
            <a:bodyPr wrap="none"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FIN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u</a:t>
              </a:r>
            </a:p>
          </p:txBody>
        </p:sp>
        <p:sp>
          <p:nvSpPr>
            <p:cNvPr id="138281" name="Line 9"/>
            <p:cNvSpPr>
              <a:spLocks noChangeShapeType="1"/>
            </p:cNvSpPr>
            <p:nvPr/>
          </p:nvSpPr>
          <p:spPr bwMode="auto">
            <a:xfrm>
              <a:off x="1614" y="1484"/>
              <a:ext cx="2604" cy="484"/>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4" name="Group 10"/>
          <p:cNvGrpSpPr/>
          <p:nvPr/>
        </p:nvGrpSpPr>
        <p:grpSpPr bwMode="auto">
          <a:xfrm>
            <a:off x="2569356" y="3149468"/>
            <a:ext cx="4122367" cy="765660"/>
            <a:chOff x="1623" y="1995"/>
            <a:chExt cx="2604" cy="485"/>
          </a:xfrm>
        </p:grpSpPr>
        <p:sp>
          <p:nvSpPr>
            <p:cNvPr id="138278" name="Rectangle 11"/>
            <p:cNvSpPr>
              <a:spLocks noChangeArrowheads="1"/>
            </p:cNvSpPr>
            <p:nvPr/>
          </p:nvSpPr>
          <p:spPr bwMode="auto">
            <a:xfrm rot="20990024" flipH="1">
              <a:off x="1929" y="2019"/>
              <a:ext cx="182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v,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sp>
          <p:nvSpPr>
            <p:cNvPr id="138279" name="Line 12"/>
            <p:cNvSpPr>
              <a:spLocks noChangeShapeType="1"/>
            </p:cNvSpPr>
            <p:nvPr/>
          </p:nvSpPr>
          <p:spPr bwMode="auto">
            <a:xfrm flipH="1">
              <a:off x="1623" y="199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5" name="Group 13"/>
          <p:cNvGrpSpPr/>
          <p:nvPr/>
        </p:nvGrpSpPr>
        <p:grpSpPr bwMode="auto">
          <a:xfrm>
            <a:off x="2534528" y="4063523"/>
            <a:ext cx="4122367" cy="783025"/>
            <a:chOff x="1601" y="2574"/>
            <a:chExt cx="2604" cy="496"/>
          </a:xfrm>
        </p:grpSpPr>
        <p:sp>
          <p:nvSpPr>
            <p:cNvPr id="138276" name="Line 14"/>
            <p:cNvSpPr>
              <a:spLocks noChangeShapeType="1"/>
            </p:cNvSpPr>
            <p:nvPr/>
          </p:nvSpPr>
          <p:spPr bwMode="auto">
            <a:xfrm flipH="1">
              <a:off x="1601" y="258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sp>
          <p:nvSpPr>
            <p:cNvPr id="138277" name="Rectangle 15"/>
            <p:cNvSpPr>
              <a:spLocks noChangeArrowheads="1"/>
            </p:cNvSpPr>
            <p:nvPr/>
          </p:nvSpPr>
          <p:spPr bwMode="auto">
            <a:xfrm rot="20943314" flipH="1">
              <a:off x="1802" y="2574"/>
              <a:ext cx="238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FIN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w,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grpSp>
      <p:sp>
        <p:nvSpPr>
          <p:cNvPr id="799760" name="Rectangle 16"/>
          <p:cNvSpPr>
            <a:spLocks noChangeArrowheads="1"/>
          </p:cNvSpPr>
          <p:nvPr/>
        </p:nvSpPr>
        <p:spPr bwMode="auto">
          <a:xfrm>
            <a:off x="1602087" y="1602361"/>
            <a:ext cx="951438" cy="669361"/>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799761" name="Rectangle 17"/>
          <p:cNvSpPr>
            <a:spLocks noChangeArrowheads="1"/>
          </p:cNvSpPr>
          <p:nvPr/>
        </p:nvSpPr>
        <p:spPr bwMode="auto">
          <a:xfrm>
            <a:off x="6674309" y="1602361"/>
            <a:ext cx="953020" cy="1471330"/>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grpSp>
        <p:nvGrpSpPr>
          <p:cNvPr id="6" name="Group 18"/>
          <p:cNvGrpSpPr/>
          <p:nvPr/>
        </p:nvGrpSpPr>
        <p:grpSpPr bwMode="auto">
          <a:xfrm>
            <a:off x="1503936" y="1520270"/>
            <a:ext cx="6261123" cy="82091"/>
            <a:chOff x="1020" y="481"/>
            <a:chExt cx="4037" cy="46"/>
          </a:xfrm>
        </p:grpSpPr>
        <p:sp>
          <p:nvSpPr>
            <p:cNvPr id="138274" name="Line 19"/>
            <p:cNvSpPr>
              <a:spLocks noChangeShapeType="1"/>
            </p:cNvSpPr>
            <p:nvPr/>
          </p:nvSpPr>
          <p:spPr bwMode="auto">
            <a:xfrm>
              <a:off x="1020" y="527"/>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sp>
          <p:nvSpPr>
            <p:cNvPr id="138275" name="Line 20"/>
            <p:cNvSpPr>
              <a:spLocks noChangeShapeType="1"/>
            </p:cNvSpPr>
            <p:nvPr/>
          </p:nvSpPr>
          <p:spPr bwMode="auto">
            <a:xfrm>
              <a:off x="1020" y="481"/>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grpSp>
      <p:grpSp>
        <p:nvGrpSpPr>
          <p:cNvPr id="7" name="Group 21"/>
          <p:cNvGrpSpPr/>
          <p:nvPr/>
        </p:nvGrpSpPr>
        <p:grpSpPr bwMode="auto">
          <a:xfrm>
            <a:off x="497090" y="1250316"/>
            <a:ext cx="1399452" cy="1076660"/>
            <a:chOff x="314" y="792"/>
            <a:chExt cx="884" cy="682"/>
          </a:xfrm>
        </p:grpSpPr>
        <p:sp>
          <p:nvSpPr>
            <p:cNvPr id="138272" name="Freeform 22"/>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8273" name="Rectangle 23"/>
            <p:cNvSpPr>
              <a:spLocks noChangeArrowheads="1"/>
            </p:cNvSpPr>
            <p:nvPr/>
          </p:nvSpPr>
          <p:spPr bwMode="auto">
            <a:xfrm>
              <a:off x="314" y="122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主动关闭</a:t>
              </a:r>
            </a:p>
          </p:txBody>
        </p:sp>
      </p:grpSp>
      <p:grpSp>
        <p:nvGrpSpPr>
          <p:cNvPr id="8" name="Group 24"/>
          <p:cNvGrpSpPr/>
          <p:nvPr/>
        </p:nvGrpSpPr>
        <p:grpSpPr bwMode="auto">
          <a:xfrm>
            <a:off x="7391449" y="1184011"/>
            <a:ext cx="1404201" cy="2888985"/>
            <a:chOff x="4669" y="750"/>
            <a:chExt cx="887" cy="1830"/>
          </a:xfrm>
        </p:grpSpPr>
        <p:sp>
          <p:nvSpPr>
            <p:cNvPr id="138270" name="Freeform 25"/>
            <p:cNvSpPr/>
            <p:nvPr/>
          </p:nvSpPr>
          <p:spPr bwMode="auto">
            <a:xfrm>
              <a:off x="4669" y="750"/>
              <a:ext cx="887" cy="1830"/>
            </a:xfrm>
            <a:custGeom>
              <a:avLst/>
              <a:gdLst>
                <a:gd name="T0" fmla="*/ 0 w 868"/>
                <a:gd name="T1" fmla="*/ 0 h 1493"/>
                <a:gd name="T2" fmla="*/ 868 w 868"/>
                <a:gd name="T3" fmla="*/ 7 h 1493"/>
                <a:gd name="T4" fmla="*/ 868 w 868"/>
                <a:gd name="T5" fmla="*/ 1493 h 1493"/>
                <a:gd name="T6" fmla="*/ 124 w 868"/>
                <a:gd name="T7" fmla="*/ 1493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8271" name="Rectangle 26"/>
            <p:cNvSpPr>
              <a:spLocks noChangeArrowheads="1"/>
            </p:cNvSpPr>
            <p:nvPr/>
          </p:nvSpPr>
          <p:spPr bwMode="auto">
            <a:xfrm>
              <a:off x="4855" y="2306"/>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被动关闭</a:t>
              </a:r>
            </a:p>
          </p:txBody>
        </p:sp>
      </p:grpSp>
      <p:sp>
        <p:nvSpPr>
          <p:cNvPr id="138253" name="Rectangle 27"/>
          <p:cNvSpPr>
            <a:spLocks noChangeArrowheads="1"/>
          </p:cNvSpPr>
          <p:nvPr/>
        </p:nvSpPr>
        <p:spPr bwMode="auto">
          <a:xfrm>
            <a:off x="4119202" y="1768122"/>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grpSp>
        <p:nvGrpSpPr>
          <p:cNvPr id="9" name="Group 28"/>
          <p:cNvGrpSpPr/>
          <p:nvPr/>
        </p:nvGrpSpPr>
        <p:grpSpPr bwMode="auto">
          <a:xfrm>
            <a:off x="7432607" y="1368717"/>
            <a:ext cx="1201565" cy="1779172"/>
            <a:chOff x="4695" y="867"/>
            <a:chExt cx="759" cy="1127"/>
          </a:xfrm>
        </p:grpSpPr>
        <p:sp>
          <p:nvSpPr>
            <p:cNvPr id="138268" name="Freeform 29"/>
            <p:cNvSpPr/>
            <p:nvPr/>
          </p:nvSpPr>
          <p:spPr bwMode="auto">
            <a:xfrm>
              <a:off x="4695" y="867"/>
              <a:ext cx="361" cy="1127"/>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8269" name="Rectangle 30"/>
            <p:cNvSpPr>
              <a:spLocks noChangeArrowheads="1"/>
            </p:cNvSpPr>
            <p:nvPr/>
          </p:nvSpPr>
          <p:spPr bwMode="auto">
            <a:xfrm>
              <a:off x="5047" y="1120"/>
              <a:ext cx="407" cy="583"/>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通知</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应用</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进程</a:t>
              </a:r>
            </a:p>
          </p:txBody>
        </p:sp>
      </p:grpSp>
      <p:sp>
        <p:nvSpPr>
          <p:cNvPr id="138255" name="Rectangle 31"/>
          <p:cNvSpPr>
            <a:spLocks noChangeArrowheads="1"/>
          </p:cNvSpPr>
          <p:nvPr/>
        </p:nvSpPr>
        <p:spPr bwMode="auto">
          <a:xfrm>
            <a:off x="1583091" y="1613412"/>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sp>
        <p:nvSpPr>
          <p:cNvPr id="138256" name="Rectangle 32"/>
          <p:cNvSpPr>
            <a:spLocks noChangeArrowheads="1"/>
          </p:cNvSpPr>
          <p:nvPr/>
        </p:nvSpPr>
        <p:spPr bwMode="auto">
          <a:xfrm>
            <a:off x="6655312" y="2047549"/>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pic>
        <p:nvPicPr>
          <p:cNvPr id="138257" name="Picture 33"/>
          <p:cNvPicPr>
            <a:picLocks noChangeArrowheads="1"/>
          </p:cNvPicPr>
          <p:nvPr/>
        </p:nvPicPr>
        <p:blipFill>
          <a:blip r:embed="rId3" cstate="print"/>
          <a:srcRect/>
          <a:stretch>
            <a:fillRect/>
          </a:stretch>
        </p:blipFill>
        <p:spPr bwMode="auto">
          <a:xfrm>
            <a:off x="1826887" y="964575"/>
            <a:ext cx="503423" cy="494127"/>
          </a:xfrm>
          <a:prstGeom prst="rect">
            <a:avLst/>
          </a:prstGeom>
          <a:noFill/>
          <a:ln w="9525">
            <a:noFill/>
            <a:miter lim="800000"/>
            <a:headEnd/>
            <a:tailEnd/>
          </a:ln>
        </p:spPr>
      </p:pic>
      <p:pic>
        <p:nvPicPr>
          <p:cNvPr id="138258" name="Picture 34"/>
          <p:cNvPicPr>
            <a:picLocks noChangeArrowheads="1"/>
          </p:cNvPicPr>
          <p:nvPr/>
        </p:nvPicPr>
        <p:blipFill>
          <a:blip r:embed="rId3" cstate="print"/>
          <a:srcRect/>
          <a:stretch>
            <a:fillRect/>
          </a:stretch>
        </p:blipFill>
        <p:spPr bwMode="auto">
          <a:xfrm>
            <a:off x="6899108" y="964575"/>
            <a:ext cx="503423" cy="494127"/>
          </a:xfrm>
          <a:prstGeom prst="rect">
            <a:avLst/>
          </a:prstGeom>
          <a:noFill/>
          <a:ln w="9525">
            <a:noFill/>
            <a:miter lim="800000"/>
            <a:headEnd/>
            <a:tailEnd/>
          </a:ln>
        </p:spPr>
      </p:pic>
      <p:sp>
        <p:nvSpPr>
          <p:cNvPr id="138259" name="Rectangle 35"/>
          <p:cNvSpPr>
            <a:spLocks noChangeArrowheads="1"/>
          </p:cNvSpPr>
          <p:nvPr/>
        </p:nvSpPr>
        <p:spPr bwMode="auto">
          <a:xfrm>
            <a:off x="2216327" y="933001"/>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8260" name="Rectangle 36"/>
          <p:cNvSpPr>
            <a:spLocks noChangeArrowheads="1"/>
          </p:cNvSpPr>
          <p:nvPr/>
        </p:nvSpPr>
        <p:spPr bwMode="auto">
          <a:xfrm>
            <a:off x="6704388" y="933001"/>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8261" name="Rectangle 37"/>
          <p:cNvSpPr>
            <a:spLocks noChangeArrowheads="1"/>
          </p:cNvSpPr>
          <p:nvPr/>
        </p:nvSpPr>
        <p:spPr bwMode="auto">
          <a:xfrm>
            <a:off x="1761981" y="644102"/>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8262" name="Rectangle 38"/>
          <p:cNvSpPr>
            <a:spLocks noChangeArrowheads="1"/>
          </p:cNvSpPr>
          <p:nvPr/>
        </p:nvSpPr>
        <p:spPr bwMode="auto">
          <a:xfrm>
            <a:off x="6715470" y="644102"/>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138263" name="Rectangle 39"/>
          <p:cNvSpPr>
            <a:spLocks noChangeArrowheads="1"/>
          </p:cNvSpPr>
          <p:nvPr/>
        </p:nvSpPr>
        <p:spPr bwMode="auto">
          <a:xfrm rot="-628888">
            <a:off x="4340662" y="3623785"/>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sp>
        <p:nvSpPr>
          <p:cNvPr id="138264" name="Text Box 40"/>
          <p:cNvSpPr txBox="1">
            <a:spLocks noChangeArrowheads="1"/>
          </p:cNvSpPr>
          <p:nvPr/>
        </p:nvSpPr>
        <p:spPr bwMode="auto">
          <a:xfrm>
            <a:off x="2692837" y="115244"/>
            <a:ext cx="1927994" cy="368962"/>
          </a:xfrm>
          <a:prstGeom prst="rect">
            <a:avLst/>
          </a:prstGeom>
          <a:noFill/>
          <a:ln w="9525">
            <a:noFill/>
            <a:miter lim="800000"/>
          </a:ln>
        </p:spPr>
        <p:txBody>
          <a:bodyPr wrap="none" lIns="91074" tIns="45537" rIns="91074" bIns="45537">
            <a:spAutoFit/>
          </a:bodyPr>
          <a:lstStyle/>
          <a:p>
            <a:r>
              <a:rPr lang="en-US" altLang="zh-CN" dirty="0" smtClean="0">
                <a:solidFill>
                  <a:schemeClr val="folHlink"/>
                </a:solidFill>
                <a:latin typeface="Arial" panose="020B0604020202020204" pitchFamily="34" charset="0"/>
                <a:ea typeface="黑体" panose="02010609060101010101" pitchFamily="2" charset="-122"/>
              </a:rPr>
              <a:t>TCP</a:t>
            </a:r>
            <a:r>
              <a:rPr lang="en-US" altLang="zh-CN" b="1" dirty="0" smtClean="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的连接释放 </a:t>
            </a:r>
          </a:p>
        </p:txBody>
      </p:sp>
      <p:sp>
        <p:nvSpPr>
          <p:cNvPr id="799785" name="Text Box 41"/>
          <p:cNvSpPr txBox="1">
            <a:spLocks noChangeArrowheads="1"/>
          </p:cNvSpPr>
          <p:nvPr/>
        </p:nvSpPr>
        <p:spPr bwMode="auto">
          <a:xfrm>
            <a:off x="745636" y="5754291"/>
            <a:ext cx="5307189" cy="645961"/>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buFontTx/>
              <a:buChar char="•"/>
              <a:defRPr/>
            </a:pPr>
            <a:r>
              <a:rPr lang="en-US" altLang="zh-CN">
                <a:solidFill>
                  <a:schemeClr val="folHlink"/>
                </a:solidFill>
                <a:latin typeface="Arial" panose="020B0604020202020204" pitchFamily="34" charset="0"/>
                <a:ea typeface="黑体" panose="02010609060101010101" pitchFamily="2" charset="-122"/>
              </a:rPr>
              <a:t>  </a:t>
            </a:r>
            <a:r>
              <a:rPr lang="zh-CN" altLang="en-US">
                <a:solidFill>
                  <a:schemeClr val="folHlink"/>
                </a:solidFill>
                <a:latin typeface="Arial" panose="020B0604020202020204" pitchFamily="34" charset="0"/>
                <a:ea typeface="黑体" panose="02010609060101010101" pitchFamily="2" charset="-122"/>
              </a:rPr>
              <a:t>在确认报文段中 </a:t>
            </a:r>
            <a:r>
              <a:rPr lang="en-US" altLang="zh-CN">
                <a:solidFill>
                  <a:schemeClr val="folHlink"/>
                </a:solidFill>
                <a:latin typeface="Arial" panose="020B0604020202020204" pitchFamily="34" charset="0"/>
                <a:ea typeface="黑体" panose="02010609060101010101" pitchFamily="2" charset="-122"/>
              </a:rPr>
              <a:t>ACK = 1</a:t>
            </a:r>
            <a:r>
              <a:rPr lang="zh-CN" altLang="en-US">
                <a:solidFill>
                  <a:schemeClr val="folHlink"/>
                </a:solidFill>
                <a:latin typeface="Arial" panose="020B0604020202020204" pitchFamily="34" charset="0"/>
                <a:ea typeface="黑体" panose="02010609060101010101" pitchFamily="2" charset="-122"/>
              </a:rPr>
              <a:t>，确认号 </a:t>
            </a:r>
            <a:r>
              <a:rPr lang="en-US" altLang="zh-CN">
                <a:solidFill>
                  <a:schemeClr val="folHlink"/>
                </a:solidFill>
                <a:latin typeface="Arial" panose="020B0604020202020204" pitchFamily="34" charset="0"/>
                <a:ea typeface="黑体" panose="02010609060101010101" pitchFamily="2" charset="-122"/>
              </a:rPr>
              <a:t>ack </a:t>
            </a:r>
            <a:r>
              <a:rPr lang="en-US" altLang="zh-CN">
                <a:solidFill>
                  <a:schemeClr val="folHlink"/>
                </a:solidFill>
                <a:latin typeface="Arial" panose="020B0604020202020204" pitchFamily="34" charset="0"/>
                <a:ea typeface="黑体" panose="02010609060101010101" pitchFamily="2" charset="-122"/>
                <a:sym typeface="Symbol" panose="05050102010706020507" pitchFamily="18" charset="2"/>
              </a:rPr>
              <a:t></a:t>
            </a:r>
            <a:r>
              <a:rPr lang="en-US" altLang="zh-CN">
                <a:solidFill>
                  <a:schemeClr val="folHlink"/>
                </a:solidFill>
                <a:latin typeface="Arial" panose="020B0604020202020204" pitchFamily="34" charset="0"/>
                <a:ea typeface="黑体" panose="02010609060101010101" pitchFamily="2" charset="-122"/>
              </a:rPr>
              <a:t> w </a:t>
            </a:r>
            <a:r>
              <a:rPr lang="en-US" altLang="zh-CN">
                <a:solidFill>
                  <a:schemeClr val="folHlink"/>
                </a:solidFill>
                <a:latin typeface="Arial" panose="020B0604020202020204" pitchFamily="34" charset="0"/>
                <a:ea typeface="黑体" panose="02010609060101010101" pitchFamily="2" charset="-122"/>
                <a:sym typeface="Symbol" panose="05050102010706020507" pitchFamily="18" charset="2"/>
              </a:rPr>
              <a:t></a:t>
            </a:r>
            <a:r>
              <a:rPr lang="en-US" altLang="zh-CN">
                <a:solidFill>
                  <a:schemeClr val="folHlink"/>
                </a:solidFill>
                <a:latin typeface="Arial" panose="020B0604020202020204" pitchFamily="34" charset="0"/>
                <a:ea typeface="黑体" panose="02010609060101010101" pitchFamily="2" charset="-122"/>
              </a:rPr>
              <a:t> 1</a:t>
            </a:r>
            <a:r>
              <a:rPr lang="zh-CN" altLang="en-US">
                <a:solidFill>
                  <a:schemeClr val="folHlink"/>
                </a:solidFill>
                <a:latin typeface="Arial" panose="020B0604020202020204" pitchFamily="34" charset="0"/>
                <a:ea typeface="黑体" panose="02010609060101010101" pitchFamily="2" charset="-122"/>
              </a:rPr>
              <a:t>，</a:t>
            </a:r>
          </a:p>
          <a:p>
            <a:pPr>
              <a:defRPr/>
            </a:pPr>
            <a:r>
              <a:rPr lang="zh-CN" altLang="en-US">
                <a:solidFill>
                  <a:schemeClr val="folHlink"/>
                </a:solidFill>
                <a:latin typeface="Arial" panose="020B0604020202020204" pitchFamily="34" charset="0"/>
                <a:ea typeface="黑体" panose="02010609060101010101" pitchFamily="2" charset="-122"/>
              </a:rPr>
              <a:t>   自己的序号 </a:t>
            </a:r>
            <a:r>
              <a:rPr lang="en-US" altLang="zh-CN">
                <a:solidFill>
                  <a:schemeClr val="folHlink"/>
                </a:solidFill>
                <a:latin typeface="Arial" panose="020B0604020202020204" pitchFamily="34" charset="0"/>
                <a:ea typeface="黑体" panose="02010609060101010101" pitchFamily="2" charset="-122"/>
              </a:rPr>
              <a:t>seq = u + 1</a:t>
            </a:r>
            <a:r>
              <a:rPr lang="zh-CN" altLang="en-US">
                <a:solidFill>
                  <a:schemeClr val="folHlink"/>
                </a:solidFill>
                <a:latin typeface="Arial" panose="020B0604020202020204" pitchFamily="34" charset="0"/>
                <a:ea typeface="黑体" panose="02010609060101010101" pitchFamily="2" charset="-122"/>
              </a:rPr>
              <a:t>。 </a:t>
            </a:r>
          </a:p>
        </p:txBody>
      </p:sp>
      <p:sp>
        <p:nvSpPr>
          <p:cNvPr id="138266" name="Rectangle 42"/>
          <p:cNvSpPr>
            <a:spLocks noChangeArrowheads="1"/>
          </p:cNvSpPr>
          <p:nvPr/>
        </p:nvSpPr>
        <p:spPr bwMode="auto">
          <a:xfrm rot="610931">
            <a:off x="3181960" y="4926196"/>
            <a:ext cx="3380004" cy="366408"/>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u + 1,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 w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p>
        </p:txBody>
      </p:sp>
      <p:sp>
        <p:nvSpPr>
          <p:cNvPr id="138267" name="Line 43"/>
          <p:cNvSpPr>
            <a:spLocks noChangeShapeType="1"/>
          </p:cNvSpPr>
          <p:nvPr/>
        </p:nvSpPr>
        <p:spPr bwMode="auto">
          <a:xfrm>
            <a:off x="2555108" y="4863916"/>
            <a:ext cx="4122367" cy="765660"/>
          </a:xfrm>
          <a:prstGeom prst="line">
            <a:avLst/>
          </a:prstGeom>
          <a:noFill/>
          <a:ln w="38100">
            <a:solidFill>
              <a:schemeClr val="folHlink"/>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44" name="灯片编号占位符 43"/>
          <p:cNvSpPr>
            <a:spLocks noGrp="1"/>
          </p:cNvSpPr>
          <p:nvPr>
            <p:ph type="sldNum" sz="quarter" idx="12"/>
          </p:nvPr>
        </p:nvSpPr>
        <p:spPr/>
        <p:txBody>
          <a:bodyPr/>
          <a:lstStyle/>
          <a:p>
            <a:fld id="{B6F15528-21DE-4FAA-801E-634DDDAF4B2B}" type="slidenum">
              <a:rPr lang="en-US" smtClean="0"/>
              <a:t>83</a:t>
            </a:fld>
            <a:endParaRPr lang="en-US"/>
          </a:p>
        </p:txBody>
      </p:sp>
      <p:sp>
        <p:nvSpPr>
          <p:cNvPr id="45" name="页脚占位符 4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p:nvPr/>
        </p:nvGrpSpPr>
        <p:grpSpPr bwMode="auto">
          <a:xfrm>
            <a:off x="1543514" y="6178956"/>
            <a:ext cx="1010012" cy="525701"/>
            <a:chOff x="975" y="3914"/>
            <a:chExt cx="638" cy="333"/>
          </a:xfrm>
        </p:grpSpPr>
        <p:sp>
          <p:nvSpPr>
            <p:cNvPr id="795681" name="Rectangle 33"/>
            <p:cNvSpPr>
              <a:spLocks noChangeArrowheads="1"/>
            </p:cNvSpPr>
            <p:nvPr/>
          </p:nvSpPr>
          <p:spPr bwMode="auto">
            <a:xfrm>
              <a:off x="1012" y="3914"/>
              <a:ext cx="601" cy="333"/>
            </a:xfrm>
            <a:prstGeom prst="rect">
              <a:avLst/>
            </a:prstGeom>
            <a:solidFill>
              <a:srgbClr val="663300"/>
            </a:solidFill>
            <a:ln w="12700" algn="ctr">
              <a:no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39321" name="Text Box 34"/>
            <p:cNvSpPr txBox="1">
              <a:spLocks noChangeArrowheads="1"/>
            </p:cNvSpPr>
            <p:nvPr/>
          </p:nvSpPr>
          <p:spPr bwMode="auto">
            <a:xfrm>
              <a:off x="975" y="3967"/>
              <a:ext cx="612" cy="212"/>
            </a:xfrm>
            <a:prstGeom prst="rect">
              <a:avLst/>
            </a:prstGeom>
            <a:noFill/>
            <a:ln w="12700" algn="ctr">
              <a:noFill/>
              <a:miter lim="800000"/>
            </a:ln>
          </p:spPr>
          <p:txBody>
            <a:bodyPr wrap="none" anchor="ct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grpSp>
      <p:sp>
        <p:nvSpPr>
          <p:cNvPr id="139267" name="AutoShape 5"/>
          <p:cNvSpPr>
            <a:spLocks noChangeArrowheads="1"/>
          </p:cNvSpPr>
          <p:nvPr/>
        </p:nvSpPr>
        <p:spPr bwMode="auto">
          <a:xfrm rot="-651552">
            <a:off x="3775672" y="3874082"/>
            <a:ext cx="674396" cy="235224"/>
          </a:xfrm>
          <a:prstGeom prst="leftArrow">
            <a:avLst>
              <a:gd name="adj1" fmla="val 53620"/>
              <a:gd name="adj2" fmla="val 119816"/>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9268" name="AutoShape 6"/>
          <p:cNvSpPr>
            <a:spLocks noChangeArrowheads="1"/>
          </p:cNvSpPr>
          <p:nvPr/>
        </p:nvSpPr>
        <p:spPr bwMode="auto">
          <a:xfrm>
            <a:off x="3485965" y="1853371"/>
            <a:ext cx="2377802" cy="251011"/>
          </a:xfrm>
          <a:prstGeom prst="leftRightArrow">
            <a:avLst>
              <a:gd name="adj1" fmla="val 55880"/>
              <a:gd name="adj2" fmla="val 108285"/>
            </a:avLst>
          </a:prstGeom>
          <a:solidFill>
            <a:schemeClr val="hlink"/>
          </a:solidFill>
          <a:ln w="12700" algn="ctr">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139269" name="Rectangle 7"/>
          <p:cNvSpPr>
            <a:spLocks noChangeArrowheads="1"/>
          </p:cNvSpPr>
          <p:nvPr/>
        </p:nvSpPr>
        <p:spPr bwMode="auto">
          <a:xfrm rot="610931">
            <a:off x="3181960" y="4926196"/>
            <a:ext cx="3380004" cy="366408"/>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u + 1,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 w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p>
        </p:txBody>
      </p:sp>
      <p:grpSp>
        <p:nvGrpSpPr>
          <p:cNvPr id="3" name="Group 8"/>
          <p:cNvGrpSpPr/>
          <p:nvPr/>
        </p:nvGrpSpPr>
        <p:grpSpPr bwMode="auto">
          <a:xfrm>
            <a:off x="2555108" y="2342762"/>
            <a:ext cx="4122367" cy="764081"/>
            <a:chOff x="1614" y="1484"/>
            <a:chExt cx="2604" cy="484"/>
          </a:xfrm>
        </p:grpSpPr>
        <p:sp>
          <p:nvSpPr>
            <p:cNvPr id="139318" name="Rectangle 9"/>
            <p:cNvSpPr>
              <a:spLocks noChangeArrowheads="1"/>
            </p:cNvSpPr>
            <p:nvPr/>
          </p:nvSpPr>
          <p:spPr bwMode="auto">
            <a:xfrm rot="597975">
              <a:off x="2490" y="1516"/>
              <a:ext cx="1180" cy="252"/>
            </a:xfrm>
            <a:prstGeom prst="rect">
              <a:avLst/>
            </a:prstGeom>
            <a:noFill/>
            <a:ln w="12700">
              <a:noFill/>
              <a:miter lim="800000"/>
            </a:ln>
          </p:spPr>
          <p:txBody>
            <a:bodyPr wrap="none" lIns="90488" tIns="44450" rIns="90488" bIns="44450">
              <a:spAutoFit/>
            </a:bodyPr>
            <a:lstStyle/>
            <a:p>
              <a:pPr defTabSz="758825" eaLnBrk="0" hangingPunct="0"/>
              <a:r>
                <a:rPr kumimoji="1" lang="en-US" altLang="zh-CN" sz="2000" dirty="0">
                  <a:solidFill>
                    <a:schemeClr val="folHlink"/>
                  </a:solidFill>
                  <a:latin typeface="Times New Roman" panose="02020603050405020304" pitchFamily="18" charset="0"/>
                  <a:ea typeface="黑体" panose="02010609060101010101" pitchFamily="2" charset="-122"/>
                </a:rPr>
                <a:t>FIN = 1, </a:t>
              </a:r>
              <a:r>
                <a:rPr kumimoji="1" lang="en-US" altLang="zh-CN" sz="2000" dirty="0" err="1">
                  <a:solidFill>
                    <a:schemeClr val="folHlink"/>
                  </a:solidFill>
                  <a:latin typeface="Times New Roman" panose="02020603050405020304" pitchFamily="18" charset="0"/>
                  <a:ea typeface="黑体" panose="02010609060101010101" pitchFamily="2" charset="-122"/>
                </a:rPr>
                <a:t>seq</a:t>
              </a:r>
              <a:r>
                <a:rPr kumimoji="1" lang="en-US" altLang="zh-CN" sz="2000" dirty="0">
                  <a:solidFill>
                    <a:schemeClr val="folHlink"/>
                  </a:solidFill>
                  <a:latin typeface="Times New Roman" panose="02020603050405020304" pitchFamily="18" charset="0"/>
                  <a:ea typeface="黑体" panose="02010609060101010101" pitchFamily="2" charset="-122"/>
                </a:rPr>
                <a:t> = u</a:t>
              </a:r>
            </a:p>
          </p:txBody>
        </p:sp>
        <p:sp>
          <p:nvSpPr>
            <p:cNvPr id="139319" name="Line 10"/>
            <p:cNvSpPr>
              <a:spLocks noChangeShapeType="1"/>
            </p:cNvSpPr>
            <p:nvPr/>
          </p:nvSpPr>
          <p:spPr bwMode="auto">
            <a:xfrm>
              <a:off x="1614" y="1484"/>
              <a:ext cx="2604" cy="484"/>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grpSp>
        <p:nvGrpSpPr>
          <p:cNvPr id="4" name="Group 11"/>
          <p:cNvGrpSpPr/>
          <p:nvPr/>
        </p:nvGrpSpPr>
        <p:grpSpPr bwMode="auto">
          <a:xfrm>
            <a:off x="2569356" y="3149468"/>
            <a:ext cx="4122367" cy="765660"/>
            <a:chOff x="1623" y="1995"/>
            <a:chExt cx="2604" cy="485"/>
          </a:xfrm>
        </p:grpSpPr>
        <p:sp>
          <p:nvSpPr>
            <p:cNvPr id="139316" name="Rectangle 12"/>
            <p:cNvSpPr>
              <a:spLocks noChangeArrowheads="1"/>
            </p:cNvSpPr>
            <p:nvPr/>
          </p:nvSpPr>
          <p:spPr bwMode="auto">
            <a:xfrm rot="20990024" flipH="1">
              <a:off x="1929" y="2019"/>
              <a:ext cx="1829" cy="232"/>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v,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sp>
          <p:nvSpPr>
            <p:cNvPr id="139317" name="Line 13"/>
            <p:cNvSpPr>
              <a:spLocks noChangeShapeType="1"/>
            </p:cNvSpPr>
            <p:nvPr/>
          </p:nvSpPr>
          <p:spPr bwMode="auto">
            <a:xfrm flipH="1">
              <a:off x="1623" y="1995"/>
              <a:ext cx="2604" cy="485"/>
            </a:xfrm>
            <a:prstGeom prst="line">
              <a:avLst/>
            </a:prstGeom>
            <a:noFill/>
            <a:ln w="38100">
              <a:solidFill>
                <a:schemeClr val="folHlink"/>
              </a:solidFill>
              <a:round/>
              <a:tailEnd type="triangle" w="med" len="lg"/>
            </a:ln>
          </p:spPr>
          <p:txBody>
            <a:bodyPr wrap="none" anchor="ctr"/>
            <a:lstStyle/>
            <a:p>
              <a:endParaRPr lang="zh-CN" altLang="en-US" dirty="0">
                <a:ea typeface="黑体" panose="02010609060101010101" pitchFamily="2" charset="-122"/>
              </a:endParaRPr>
            </a:p>
          </p:txBody>
        </p:sp>
      </p:grpSp>
      <p:sp>
        <p:nvSpPr>
          <p:cNvPr id="139272" name="Line 14"/>
          <p:cNvSpPr>
            <a:spLocks noChangeShapeType="1"/>
          </p:cNvSpPr>
          <p:nvPr/>
        </p:nvSpPr>
        <p:spPr bwMode="auto">
          <a:xfrm>
            <a:off x="2555108" y="4863916"/>
            <a:ext cx="4122367" cy="765660"/>
          </a:xfrm>
          <a:prstGeom prst="line">
            <a:avLst/>
          </a:prstGeom>
          <a:noFill/>
          <a:ln w="38100">
            <a:solidFill>
              <a:schemeClr val="folHlink"/>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139273" name="Line 15"/>
          <p:cNvSpPr>
            <a:spLocks noChangeShapeType="1"/>
          </p:cNvSpPr>
          <p:nvPr/>
        </p:nvSpPr>
        <p:spPr bwMode="auto">
          <a:xfrm flipH="1">
            <a:off x="2534528" y="4080890"/>
            <a:ext cx="4122367" cy="765660"/>
          </a:xfrm>
          <a:prstGeom prst="line">
            <a:avLst/>
          </a:prstGeom>
          <a:noFill/>
          <a:ln w="38100">
            <a:solidFill>
              <a:schemeClr val="folHlink"/>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139274" name="Rectangle 16"/>
          <p:cNvSpPr>
            <a:spLocks noChangeArrowheads="1"/>
          </p:cNvSpPr>
          <p:nvPr/>
        </p:nvSpPr>
        <p:spPr bwMode="auto">
          <a:xfrm rot="20943314" flipH="1">
            <a:off x="2852808" y="4064236"/>
            <a:ext cx="3781844" cy="366408"/>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FIN = 1, ACK = 1, </a:t>
            </a:r>
            <a:r>
              <a:rPr kumimoji="1" lang="en-US" altLang="zh-CN" dirty="0" err="1">
                <a:solidFill>
                  <a:schemeClr val="folHlink"/>
                </a:solidFill>
                <a:latin typeface="Times New Roman" panose="02020603050405020304" pitchFamily="18" charset="0"/>
                <a:ea typeface="黑体" panose="02010609060101010101" pitchFamily="2" charset="-122"/>
              </a:rPr>
              <a:t>seq</a:t>
            </a:r>
            <a:r>
              <a:rPr kumimoji="1" lang="en-US" altLang="zh-CN" dirty="0">
                <a:solidFill>
                  <a:schemeClr val="folHlink"/>
                </a:solidFill>
                <a:latin typeface="Times New Roman" panose="02020603050405020304" pitchFamily="18" charset="0"/>
                <a:ea typeface="黑体" panose="02010609060101010101" pitchFamily="2" charset="-122"/>
              </a:rPr>
              <a:t> = w, </a:t>
            </a:r>
            <a:r>
              <a:rPr kumimoji="1" lang="en-US" altLang="zh-CN" dirty="0" err="1">
                <a:solidFill>
                  <a:schemeClr val="folHlink"/>
                </a:solidFill>
                <a:latin typeface="Times New Roman" panose="02020603050405020304" pitchFamily="18" charset="0"/>
                <a:ea typeface="黑体" panose="02010609060101010101" pitchFamily="2" charset="-122"/>
              </a:rPr>
              <a:t>ack</a:t>
            </a:r>
            <a:r>
              <a:rPr kumimoji="1" lang="en-US" altLang="zh-CN" dirty="0">
                <a:solidFill>
                  <a:schemeClr val="folHlink"/>
                </a:solidFill>
                <a:latin typeface="Times New Roman" panose="02020603050405020304" pitchFamily="18" charset="0"/>
                <a:ea typeface="黑体" panose="02010609060101010101" pitchFamily="2" charset="-122"/>
              </a:rPr>
              <a:t>= u </a:t>
            </a:r>
            <a:r>
              <a:rPr kumimoji="1" lang="en-US" altLang="zh-CN" b="1"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a:t>
            </a:r>
            <a:r>
              <a:rPr kumimoji="1" lang="en-US" altLang="zh-CN" dirty="0">
                <a:solidFill>
                  <a:schemeClr val="folHlink"/>
                </a:solidFill>
                <a:latin typeface="Times New Roman" panose="02020603050405020304" pitchFamily="18" charset="0"/>
                <a:ea typeface="黑体" panose="02010609060101010101" pitchFamily="2" charset="-122"/>
                <a:sym typeface="Symbol" panose="05050102010706020507" pitchFamily="18" charset="2"/>
              </a:rPr>
              <a:t> 1</a:t>
            </a:r>
            <a:endParaRPr kumimoji="1" lang="en-US" altLang="zh-CN" dirty="0">
              <a:solidFill>
                <a:schemeClr val="folHlink"/>
              </a:solidFill>
              <a:latin typeface="Times New Roman" panose="02020603050405020304" pitchFamily="18" charset="0"/>
              <a:ea typeface="黑体" panose="02010609060101010101" pitchFamily="2" charset="-122"/>
            </a:endParaRPr>
          </a:p>
        </p:txBody>
      </p:sp>
      <p:sp>
        <p:nvSpPr>
          <p:cNvPr id="795666" name="Rectangle 18"/>
          <p:cNvSpPr>
            <a:spLocks noChangeArrowheads="1"/>
          </p:cNvSpPr>
          <p:nvPr/>
        </p:nvSpPr>
        <p:spPr bwMode="auto">
          <a:xfrm>
            <a:off x="1602087" y="1602361"/>
            <a:ext cx="951438" cy="669361"/>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795667" name="Rectangle 19"/>
          <p:cNvSpPr>
            <a:spLocks noChangeArrowheads="1"/>
          </p:cNvSpPr>
          <p:nvPr/>
        </p:nvSpPr>
        <p:spPr bwMode="auto">
          <a:xfrm>
            <a:off x="1602087" y="2355392"/>
            <a:ext cx="951438" cy="1545529"/>
          </a:xfrm>
          <a:prstGeom prst="rect">
            <a:avLst/>
          </a:prstGeom>
          <a:solidFill>
            <a:srgbClr val="FFCCFF"/>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795668" name="Rectangle 20"/>
          <p:cNvSpPr>
            <a:spLocks noChangeArrowheads="1"/>
          </p:cNvSpPr>
          <p:nvPr/>
        </p:nvSpPr>
        <p:spPr bwMode="auto">
          <a:xfrm>
            <a:off x="6674309" y="1602361"/>
            <a:ext cx="953020" cy="1471330"/>
          </a:xfrm>
          <a:prstGeom prst="rect">
            <a:avLst/>
          </a:prstGeom>
          <a:solidFill>
            <a:srgbClr val="CCFF99"/>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grpSp>
        <p:nvGrpSpPr>
          <p:cNvPr id="5" name="Group 21"/>
          <p:cNvGrpSpPr/>
          <p:nvPr/>
        </p:nvGrpSpPr>
        <p:grpSpPr bwMode="auto">
          <a:xfrm>
            <a:off x="1503936" y="1520270"/>
            <a:ext cx="6261123" cy="82091"/>
            <a:chOff x="1020" y="481"/>
            <a:chExt cx="4037" cy="46"/>
          </a:xfrm>
        </p:grpSpPr>
        <p:sp>
          <p:nvSpPr>
            <p:cNvPr id="139314" name="Line 22"/>
            <p:cNvSpPr>
              <a:spLocks noChangeShapeType="1"/>
            </p:cNvSpPr>
            <p:nvPr/>
          </p:nvSpPr>
          <p:spPr bwMode="auto">
            <a:xfrm>
              <a:off x="1020" y="527"/>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sp>
          <p:nvSpPr>
            <p:cNvPr id="139315" name="Line 23"/>
            <p:cNvSpPr>
              <a:spLocks noChangeShapeType="1"/>
            </p:cNvSpPr>
            <p:nvPr/>
          </p:nvSpPr>
          <p:spPr bwMode="auto">
            <a:xfrm>
              <a:off x="1020" y="481"/>
              <a:ext cx="4037" cy="0"/>
            </a:xfrm>
            <a:prstGeom prst="line">
              <a:avLst/>
            </a:prstGeom>
            <a:noFill/>
            <a:ln w="12700">
              <a:solidFill>
                <a:schemeClr val="folHlink"/>
              </a:solidFill>
              <a:prstDash val="dash"/>
              <a:round/>
            </a:ln>
          </p:spPr>
          <p:txBody>
            <a:bodyPr/>
            <a:lstStyle/>
            <a:p>
              <a:endParaRPr lang="zh-CN" altLang="en-US" dirty="0">
                <a:ea typeface="黑体" panose="02010609060101010101" pitchFamily="2" charset="-122"/>
              </a:endParaRPr>
            </a:p>
          </p:txBody>
        </p:sp>
      </p:grpSp>
      <p:sp>
        <p:nvSpPr>
          <p:cNvPr id="139279" name="Rectangle 24"/>
          <p:cNvSpPr>
            <a:spLocks noChangeArrowheads="1"/>
          </p:cNvSpPr>
          <p:nvPr/>
        </p:nvSpPr>
        <p:spPr bwMode="auto">
          <a:xfrm>
            <a:off x="1611836" y="2688494"/>
            <a:ext cx="930358" cy="643407"/>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FIN-</a:t>
            </a:r>
          </a:p>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WAIT-1</a:t>
            </a:r>
          </a:p>
        </p:txBody>
      </p:sp>
      <p:sp>
        <p:nvSpPr>
          <p:cNvPr id="795673" name="Rectangle 25"/>
          <p:cNvSpPr>
            <a:spLocks noChangeArrowheads="1"/>
          </p:cNvSpPr>
          <p:nvPr/>
        </p:nvSpPr>
        <p:spPr bwMode="auto">
          <a:xfrm>
            <a:off x="6674309" y="3160518"/>
            <a:ext cx="953020" cy="873011"/>
          </a:xfrm>
          <a:prstGeom prst="rect">
            <a:avLst/>
          </a:prstGeom>
          <a:solidFill>
            <a:srgbClr val="FF66FF"/>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9281" name="Rectangle 26"/>
          <p:cNvSpPr>
            <a:spLocks noChangeArrowheads="1"/>
          </p:cNvSpPr>
          <p:nvPr/>
        </p:nvSpPr>
        <p:spPr bwMode="auto">
          <a:xfrm>
            <a:off x="6635277" y="3272606"/>
            <a:ext cx="989927" cy="643407"/>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CLOSE-</a:t>
            </a:r>
          </a:p>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WAIT</a:t>
            </a:r>
          </a:p>
        </p:txBody>
      </p:sp>
      <p:sp>
        <p:nvSpPr>
          <p:cNvPr id="795675" name="Rectangle 27"/>
          <p:cNvSpPr>
            <a:spLocks noChangeArrowheads="1"/>
          </p:cNvSpPr>
          <p:nvPr/>
        </p:nvSpPr>
        <p:spPr bwMode="auto">
          <a:xfrm>
            <a:off x="1602087" y="3973540"/>
            <a:ext cx="951438" cy="866695"/>
          </a:xfrm>
          <a:prstGeom prst="rect">
            <a:avLst/>
          </a:prstGeom>
          <a:solidFill>
            <a:srgbClr val="CCCC00"/>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9283" name="Rectangle 28"/>
          <p:cNvSpPr>
            <a:spLocks noChangeArrowheads="1"/>
          </p:cNvSpPr>
          <p:nvPr/>
        </p:nvSpPr>
        <p:spPr bwMode="auto">
          <a:xfrm>
            <a:off x="1611836" y="4027215"/>
            <a:ext cx="930358" cy="643407"/>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FIN-</a:t>
            </a:r>
          </a:p>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WAIT-2</a:t>
            </a:r>
          </a:p>
        </p:txBody>
      </p:sp>
      <p:sp>
        <p:nvSpPr>
          <p:cNvPr id="795677" name="Rectangle 29"/>
          <p:cNvSpPr>
            <a:spLocks noChangeArrowheads="1"/>
          </p:cNvSpPr>
          <p:nvPr/>
        </p:nvSpPr>
        <p:spPr bwMode="auto">
          <a:xfrm>
            <a:off x="6674309" y="4112464"/>
            <a:ext cx="953020" cy="1474488"/>
          </a:xfrm>
          <a:prstGeom prst="rect">
            <a:avLst/>
          </a:prstGeom>
          <a:solidFill>
            <a:srgbClr val="00FFFF"/>
          </a:solidFill>
          <a:ln w="12700">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sp>
        <p:nvSpPr>
          <p:cNvPr id="139285" name="Rectangle 30"/>
          <p:cNvSpPr>
            <a:spLocks noChangeArrowheads="1"/>
          </p:cNvSpPr>
          <p:nvPr/>
        </p:nvSpPr>
        <p:spPr bwMode="auto">
          <a:xfrm>
            <a:off x="6721217" y="4530813"/>
            <a:ext cx="814878" cy="643407"/>
          </a:xfrm>
          <a:prstGeom prst="rect">
            <a:avLst/>
          </a:prstGeom>
          <a:noFill/>
          <a:ln w="12700">
            <a:noFill/>
            <a:miter lim="800000"/>
          </a:ln>
        </p:spPr>
        <p:txBody>
          <a:bodyPr wrap="none" lIns="90126" tIns="44272" rIns="90126" bIns="44272">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LAST-</a:t>
            </a:r>
          </a:p>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ACK</a:t>
            </a:r>
          </a:p>
        </p:txBody>
      </p:sp>
      <p:grpSp>
        <p:nvGrpSpPr>
          <p:cNvPr id="6" name="Group 58"/>
          <p:cNvGrpSpPr/>
          <p:nvPr/>
        </p:nvGrpSpPr>
        <p:grpSpPr bwMode="auto">
          <a:xfrm>
            <a:off x="394190" y="4863915"/>
            <a:ext cx="2159335" cy="1261365"/>
            <a:chOff x="249" y="3081"/>
            <a:chExt cx="1364" cy="799"/>
          </a:xfrm>
        </p:grpSpPr>
        <p:sp>
          <p:nvSpPr>
            <p:cNvPr id="139309" name="Rectangle 17"/>
            <p:cNvSpPr>
              <a:spLocks noChangeArrowheads="1"/>
            </p:cNvSpPr>
            <p:nvPr/>
          </p:nvSpPr>
          <p:spPr bwMode="auto">
            <a:xfrm>
              <a:off x="249" y="3081"/>
              <a:ext cx="816"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等待 </a:t>
              </a:r>
              <a:r>
                <a:rPr kumimoji="1" lang="en-US" altLang="zh-CN" dirty="0">
                  <a:solidFill>
                    <a:schemeClr val="folHlink"/>
                  </a:solidFill>
                  <a:latin typeface="Times New Roman" panose="02020603050405020304" pitchFamily="18" charset="0"/>
                  <a:ea typeface="黑体" panose="02010609060101010101" pitchFamily="2" charset="-122"/>
                </a:rPr>
                <a:t>2MSL</a:t>
              </a:r>
            </a:p>
          </p:txBody>
        </p:sp>
        <p:sp>
          <p:nvSpPr>
            <p:cNvPr id="795679" name="Rectangle 31"/>
            <p:cNvSpPr>
              <a:spLocks noChangeArrowheads="1"/>
            </p:cNvSpPr>
            <p:nvPr/>
          </p:nvSpPr>
          <p:spPr bwMode="auto">
            <a:xfrm>
              <a:off x="1012" y="3097"/>
              <a:ext cx="601" cy="779"/>
            </a:xfrm>
            <a:prstGeom prst="rect">
              <a:avLst/>
            </a:prstGeom>
            <a:solidFill>
              <a:srgbClr val="FFFF99"/>
            </a:solidFill>
            <a:ln w="12700">
              <a:noFill/>
              <a:miter lim="800000"/>
            </a:ln>
            <a:effectLst>
              <a:outerShdw dist="35921" dir="2700000" algn="ctr" rotWithShape="0">
                <a:schemeClr val="bg2"/>
              </a:outerShdw>
            </a:effectLst>
          </p:spPr>
          <p:txBody>
            <a:bodyPr wrap="none" anchor="ctr"/>
            <a:lstStyle/>
            <a:p>
              <a:pPr>
                <a:defRPr/>
              </a:pPr>
              <a:endParaRPr lang="zh-CN" altLang="en-US" dirty="0">
                <a:ea typeface="黑体" panose="02010609060101010101" pitchFamily="2" charset="-122"/>
              </a:endParaRPr>
            </a:p>
          </p:txBody>
        </p:sp>
        <p:sp>
          <p:nvSpPr>
            <p:cNvPr id="139311" name="Rectangle 32"/>
            <p:cNvSpPr>
              <a:spLocks noChangeArrowheads="1"/>
            </p:cNvSpPr>
            <p:nvPr/>
          </p:nvSpPr>
          <p:spPr bwMode="auto">
            <a:xfrm>
              <a:off x="1052" y="3292"/>
              <a:ext cx="520" cy="408"/>
            </a:xfrm>
            <a:prstGeom prst="rect">
              <a:avLst/>
            </a:prstGeom>
            <a:noFill/>
            <a:ln w="12700">
              <a:noFill/>
              <a:miter lim="800000"/>
            </a:ln>
          </p:spPr>
          <p:txBody>
            <a:bodyPr wrap="none" lIns="90488" tIns="44450" rIns="90488" bIns="44450">
              <a:spAutoFit/>
            </a:bodyPr>
            <a:lstStyle/>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TIME-</a:t>
              </a:r>
            </a:p>
            <a:p>
              <a:pPr algn="ct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WAIT</a:t>
              </a:r>
            </a:p>
          </p:txBody>
        </p:sp>
        <p:sp>
          <p:nvSpPr>
            <p:cNvPr id="139312" name="Freeform 35"/>
            <p:cNvSpPr/>
            <p:nvPr/>
          </p:nvSpPr>
          <p:spPr bwMode="auto">
            <a:xfrm>
              <a:off x="255" y="3081"/>
              <a:ext cx="749" cy="799"/>
            </a:xfrm>
            <a:custGeom>
              <a:avLst/>
              <a:gdLst>
                <a:gd name="T0" fmla="*/ 635 w 635"/>
                <a:gd name="T1" fmla="*/ 0 h 499"/>
                <a:gd name="T2" fmla="*/ 0 w 635"/>
                <a:gd name="T3" fmla="*/ 0 h 499"/>
                <a:gd name="T4" fmla="*/ 0 w 635"/>
                <a:gd name="T5" fmla="*/ 499 h 499"/>
                <a:gd name="T6" fmla="*/ 635 w 635"/>
                <a:gd name="T7" fmla="*/ 499 h 499"/>
                <a:gd name="T8" fmla="*/ 0 60000 65536"/>
                <a:gd name="T9" fmla="*/ 0 60000 65536"/>
                <a:gd name="T10" fmla="*/ 0 60000 65536"/>
                <a:gd name="T11" fmla="*/ 0 60000 65536"/>
                <a:gd name="T12" fmla="*/ 0 w 635"/>
                <a:gd name="T13" fmla="*/ 0 h 499"/>
                <a:gd name="T14" fmla="*/ 635 w 635"/>
                <a:gd name="T15" fmla="*/ 499 h 499"/>
              </a:gdLst>
              <a:ahLst/>
              <a:cxnLst>
                <a:cxn ang="T8">
                  <a:pos x="T0" y="T1"/>
                </a:cxn>
                <a:cxn ang="T9">
                  <a:pos x="T2" y="T3"/>
                </a:cxn>
                <a:cxn ang="T10">
                  <a:pos x="T4" y="T5"/>
                </a:cxn>
                <a:cxn ang="T11">
                  <a:pos x="T6" y="T7"/>
                </a:cxn>
              </a:cxnLst>
              <a:rect l="T12" t="T13" r="T14" b="T15"/>
              <a:pathLst>
                <a:path w="635" h="499">
                  <a:moveTo>
                    <a:pt x="635" y="0"/>
                  </a:moveTo>
                  <a:lnTo>
                    <a:pt x="0" y="0"/>
                  </a:lnTo>
                  <a:lnTo>
                    <a:pt x="0" y="499"/>
                  </a:lnTo>
                  <a:lnTo>
                    <a:pt x="635" y="499"/>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9313" name="Text Box 36"/>
            <p:cNvSpPr txBox="1">
              <a:spLocks noChangeArrowheads="1"/>
            </p:cNvSpPr>
            <p:nvPr/>
          </p:nvSpPr>
          <p:spPr bwMode="auto">
            <a:xfrm>
              <a:off x="476" y="3208"/>
              <a:ext cx="377" cy="409"/>
            </a:xfrm>
            <a:prstGeom prst="rect">
              <a:avLst/>
            </a:prstGeom>
            <a:noFill/>
            <a:ln w="9525">
              <a:noFill/>
              <a:miter lim="800000"/>
            </a:ln>
          </p:spPr>
          <p:txBody>
            <a:bodyPr wrap="none">
              <a:spAutoFit/>
            </a:bodyPr>
            <a:lstStyle/>
            <a:p>
              <a:r>
                <a:rPr lang="en-US" altLang="zh-CN" sz="3600" dirty="0">
                  <a:solidFill>
                    <a:schemeClr val="folHlink"/>
                  </a:solidFill>
                  <a:latin typeface="Times New Roman" panose="02020603050405020304" pitchFamily="18" charset="0"/>
                  <a:ea typeface="黑体" panose="02010609060101010101" pitchFamily="2" charset="-122"/>
                  <a:sym typeface="Wingdings" panose="05000000000000000000" pitchFamily="2" charset="2"/>
                </a:rPr>
                <a:t></a:t>
              </a:r>
            </a:p>
          </p:txBody>
        </p:sp>
      </p:grpSp>
      <p:sp>
        <p:nvSpPr>
          <p:cNvPr id="795685" name="Rectangle 37"/>
          <p:cNvSpPr>
            <a:spLocks noChangeArrowheads="1"/>
          </p:cNvSpPr>
          <p:nvPr/>
        </p:nvSpPr>
        <p:spPr bwMode="auto">
          <a:xfrm>
            <a:off x="6674309" y="5676935"/>
            <a:ext cx="953020" cy="525701"/>
          </a:xfrm>
          <a:prstGeom prst="rect">
            <a:avLst/>
          </a:prstGeom>
          <a:solidFill>
            <a:srgbClr val="663300"/>
          </a:solidFill>
          <a:ln w="12700" algn="ctr">
            <a:noFill/>
            <a:miter lim="800000"/>
          </a:ln>
          <a:effectLst>
            <a:outerShdw dist="35921" dir="2700000" algn="ctr" rotWithShape="0">
              <a:schemeClr val="bg2"/>
            </a:outerShdw>
          </a:effectLst>
        </p:spPr>
        <p:txBody>
          <a:bodyPr wrap="none" lIns="91074" tIns="45537" rIns="91074" bIns="45537" anchor="ctr"/>
          <a:lstStyle/>
          <a:p>
            <a:pPr>
              <a:defRPr/>
            </a:pPr>
            <a:endParaRPr lang="zh-CN" altLang="en-US" dirty="0">
              <a:ea typeface="黑体" panose="02010609060101010101" pitchFamily="2" charset="-122"/>
            </a:endParaRPr>
          </a:p>
        </p:txBody>
      </p:sp>
      <p:grpSp>
        <p:nvGrpSpPr>
          <p:cNvPr id="7" name="Group 38"/>
          <p:cNvGrpSpPr/>
          <p:nvPr/>
        </p:nvGrpSpPr>
        <p:grpSpPr bwMode="auto">
          <a:xfrm>
            <a:off x="497090" y="1250316"/>
            <a:ext cx="1399452" cy="1076660"/>
            <a:chOff x="314" y="792"/>
            <a:chExt cx="884" cy="682"/>
          </a:xfrm>
        </p:grpSpPr>
        <p:sp>
          <p:nvSpPr>
            <p:cNvPr id="139307" name="Freeform 39"/>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9308" name="Rectangle 40"/>
            <p:cNvSpPr>
              <a:spLocks noChangeArrowheads="1"/>
            </p:cNvSpPr>
            <p:nvPr/>
          </p:nvSpPr>
          <p:spPr bwMode="auto">
            <a:xfrm>
              <a:off x="314" y="1227"/>
              <a:ext cx="699" cy="232"/>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主动关闭</a:t>
              </a:r>
            </a:p>
          </p:txBody>
        </p:sp>
      </p:grpSp>
      <p:sp>
        <p:nvSpPr>
          <p:cNvPr id="139289" name="Freeform 41"/>
          <p:cNvSpPr/>
          <p:nvPr/>
        </p:nvSpPr>
        <p:spPr bwMode="auto">
          <a:xfrm>
            <a:off x="7391449" y="1184011"/>
            <a:ext cx="1404201" cy="2888985"/>
          </a:xfrm>
          <a:custGeom>
            <a:avLst/>
            <a:gdLst>
              <a:gd name="T0" fmla="*/ 0 w 868"/>
              <a:gd name="T1" fmla="*/ 0 h 1493"/>
              <a:gd name="T2" fmla="*/ 868 w 868"/>
              <a:gd name="T3" fmla="*/ 7 h 1493"/>
              <a:gd name="T4" fmla="*/ 868 w 868"/>
              <a:gd name="T5" fmla="*/ 1493 h 1493"/>
              <a:gd name="T6" fmla="*/ 124 w 868"/>
              <a:gd name="T7" fmla="*/ 1493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39290" name="Rectangle 42"/>
          <p:cNvSpPr>
            <a:spLocks noChangeArrowheads="1"/>
          </p:cNvSpPr>
          <p:nvPr/>
        </p:nvSpPr>
        <p:spPr bwMode="auto">
          <a:xfrm>
            <a:off x="7685904" y="3640438"/>
            <a:ext cx="1105342"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被动关闭</a:t>
            </a:r>
          </a:p>
        </p:txBody>
      </p:sp>
      <p:sp>
        <p:nvSpPr>
          <p:cNvPr id="139291" name="Rectangle 43"/>
          <p:cNvSpPr>
            <a:spLocks noChangeArrowheads="1"/>
          </p:cNvSpPr>
          <p:nvPr/>
        </p:nvSpPr>
        <p:spPr bwMode="auto">
          <a:xfrm>
            <a:off x="4119202" y="1768122"/>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grpSp>
        <p:nvGrpSpPr>
          <p:cNvPr id="8" name="Group 44"/>
          <p:cNvGrpSpPr/>
          <p:nvPr/>
        </p:nvGrpSpPr>
        <p:grpSpPr bwMode="auto">
          <a:xfrm>
            <a:off x="7432607" y="1368717"/>
            <a:ext cx="1201565" cy="1779172"/>
            <a:chOff x="4695" y="867"/>
            <a:chExt cx="759" cy="1127"/>
          </a:xfrm>
        </p:grpSpPr>
        <p:sp>
          <p:nvSpPr>
            <p:cNvPr id="139305" name="Freeform 45"/>
            <p:cNvSpPr/>
            <p:nvPr/>
          </p:nvSpPr>
          <p:spPr bwMode="auto">
            <a:xfrm>
              <a:off x="4695" y="867"/>
              <a:ext cx="361" cy="1127"/>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tailEnd type="triangle" w="med" len="lg"/>
            </a:ln>
          </p:spPr>
          <p:txBody>
            <a:bodyPr/>
            <a:lstStyle/>
            <a:p>
              <a:endParaRPr lang="zh-CN" altLang="en-US" dirty="0">
                <a:ea typeface="黑体" panose="02010609060101010101" pitchFamily="2" charset="-122"/>
              </a:endParaRPr>
            </a:p>
          </p:txBody>
        </p:sp>
        <p:sp>
          <p:nvSpPr>
            <p:cNvPr id="139306" name="Rectangle 46"/>
            <p:cNvSpPr>
              <a:spLocks noChangeArrowheads="1"/>
            </p:cNvSpPr>
            <p:nvPr/>
          </p:nvSpPr>
          <p:spPr bwMode="auto">
            <a:xfrm>
              <a:off x="5047" y="1120"/>
              <a:ext cx="407" cy="583"/>
            </a:xfrm>
            <a:prstGeom prst="rect">
              <a:avLst/>
            </a:prstGeom>
            <a:noFill/>
            <a:ln w="12700">
              <a:noFill/>
              <a:miter lim="800000"/>
            </a:ln>
          </p:spPr>
          <p:txBody>
            <a:bodyPr wrap="none" lIns="90488" tIns="44450" rIns="90488" bIns="44450">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通知</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应用</a:t>
              </a:r>
            </a:p>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进程</a:t>
              </a:r>
            </a:p>
          </p:txBody>
        </p:sp>
      </p:grpSp>
      <p:sp>
        <p:nvSpPr>
          <p:cNvPr id="139293" name="Rectangle 47"/>
          <p:cNvSpPr>
            <a:spLocks noChangeArrowheads="1"/>
          </p:cNvSpPr>
          <p:nvPr/>
        </p:nvSpPr>
        <p:spPr bwMode="auto">
          <a:xfrm>
            <a:off x="1583091" y="1613412"/>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sp>
        <p:nvSpPr>
          <p:cNvPr id="139294" name="Rectangle 48"/>
          <p:cNvSpPr>
            <a:spLocks noChangeArrowheads="1"/>
          </p:cNvSpPr>
          <p:nvPr/>
        </p:nvSpPr>
        <p:spPr bwMode="auto">
          <a:xfrm>
            <a:off x="6655312" y="2047549"/>
            <a:ext cx="1002750" cy="643407"/>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ESTAB-</a:t>
            </a:r>
          </a:p>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LISHED</a:t>
            </a:r>
          </a:p>
        </p:txBody>
      </p:sp>
      <p:pic>
        <p:nvPicPr>
          <p:cNvPr id="139295" name="Picture 49"/>
          <p:cNvPicPr>
            <a:picLocks noChangeArrowheads="1"/>
          </p:cNvPicPr>
          <p:nvPr/>
        </p:nvPicPr>
        <p:blipFill>
          <a:blip r:embed="rId3" cstate="print"/>
          <a:srcRect/>
          <a:stretch>
            <a:fillRect/>
          </a:stretch>
        </p:blipFill>
        <p:spPr bwMode="auto">
          <a:xfrm>
            <a:off x="1826887" y="964575"/>
            <a:ext cx="503423" cy="494127"/>
          </a:xfrm>
          <a:prstGeom prst="rect">
            <a:avLst/>
          </a:prstGeom>
          <a:noFill/>
          <a:ln w="9525">
            <a:noFill/>
            <a:miter lim="800000"/>
            <a:headEnd/>
            <a:tailEnd/>
          </a:ln>
        </p:spPr>
      </p:pic>
      <p:pic>
        <p:nvPicPr>
          <p:cNvPr id="139296" name="Picture 50"/>
          <p:cNvPicPr>
            <a:picLocks noChangeArrowheads="1"/>
          </p:cNvPicPr>
          <p:nvPr/>
        </p:nvPicPr>
        <p:blipFill>
          <a:blip r:embed="rId3" cstate="print"/>
          <a:srcRect/>
          <a:stretch>
            <a:fillRect/>
          </a:stretch>
        </p:blipFill>
        <p:spPr bwMode="auto">
          <a:xfrm>
            <a:off x="6899108" y="964575"/>
            <a:ext cx="503423" cy="494127"/>
          </a:xfrm>
          <a:prstGeom prst="rect">
            <a:avLst/>
          </a:prstGeom>
          <a:noFill/>
          <a:ln w="9525">
            <a:noFill/>
            <a:miter lim="800000"/>
            <a:headEnd/>
            <a:tailEnd/>
          </a:ln>
        </p:spPr>
      </p:pic>
      <p:sp>
        <p:nvSpPr>
          <p:cNvPr id="139297" name="Rectangle 51"/>
          <p:cNvSpPr>
            <a:spLocks noChangeArrowheads="1"/>
          </p:cNvSpPr>
          <p:nvPr/>
        </p:nvSpPr>
        <p:spPr bwMode="auto">
          <a:xfrm>
            <a:off x="2216327" y="933001"/>
            <a:ext cx="348725"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A</a:t>
            </a:r>
          </a:p>
        </p:txBody>
      </p:sp>
      <p:sp>
        <p:nvSpPr>
          <p:cNvPr id="139298" name="Rectangle 52"/>
          <p:cNvSpPr>
            <a:spLocks noChangeArrowheads="1"/>
          </p:cNvSpPr>
          <p:nvPr/>
        </p:nvSpPr>
        <p:spPr bwMode="auto">
          <a:xfrm>
            <a:off x="6704388" y="933001"/>
            <a:ext cx="335901" cy="366408"/>
          </a:xfrm>
          <a:prstGeom prst="rect">
            <a:avLst/>
          </a:prstGeom>
          <a:noFill/>
          <a:ln w="12700">
            <a:noFill/>
            <a:miter lim="800000"/>
          </a:ln>
        </p:spPr>
        <p:txBody>
          <a:bodyPr wrap="none" lIns="90126" tIns="44272" rIns="90126" bIns="44272">
            <a:spAutoFit/>
          </a:bodyPr>
          <a:lstStyle/>
          <a:p>
            <a:pPr defTabSz="758825" eaLnBrk="0" hangingPunct="0"/>
            <a:r>
              <a:rPr kumimoji="1" lang="en-US" altLang="zh-CN" dirty="0">
                <a:solidFill>
                  <a:schemeClr val="folHlink"/>
                </a:solidFill>
                <a:latin typeface="Times New Roman" panose="02020603050405020304" pitchFamily="18" charset="0"/>
                <a:ea typeface="黑体" panose="02010609060101010101" pitchFamily="2" charset="-122"/>
              </a:rPr>
              <a:t>B</a:t>
            </a:r>
          </a:p>
        </p:txBody>
      </p:sp>
      <p:sp>
        <p:nvSpPr>
          <p:cNvPr id="139299" name="Rectangle 53"/>
          <p:cNvSpPr>
            <a:spLocks noChangeArrowheads="1"/>
          </p:cNvSpPr>
          <p:nvPr/>
        </p:nvSpPr>
        <p:spPr bwMode="auto">
          <a:xfrm>
            <a:off x="1761981" y="644102"/>
            <a:ext cx="643677"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客户</a:t>
            </a:r>
          </a:p>
        </p:txBody>
      </p:sp>
      <p:sp>
        <p:nvSpPr>
          <p:cNvPr id="139300" name="Rectangle 54"/>
          <p:cNvSpPr>
            <a:spLocks noChangeArrowheads="1"/>
          </p:cNvSpPr>
          <p:nvPr/>
        </p:nvSpPr>
        <p:spPr bwMode="auto">
          <a:xfrm>
            <a:off x="6715470" y="644102"/>
            <a:ext cx="874510" cy="366408"/>
          </a:xfrm>
          <a:prstGeom prst="rect">
            <a:avLst/>
          </a:prstGeom>
          <a:noFill/>
          <a:ln w="12700">
            <a:no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服务器</a:t>
            </a:r>
          </a:p>
        </p:txBody>
      </p:sp>
      <p:sp>
        <p:nvSpPr>
          <p:cNvPr id="139301" name="Rectangle 55"/>
          <p:cNvSpPr>
            <a:spLocks noChangeArrowheads="1"/>
          </p:cNvSpPr>
          <p:nvPr/>
        </p:nvSpPr>
        <p:spPr bwMode="auto">
          <a:xfrm rot="-628888">
            <a:off x="4340662" y="3623785"/>
            <a:ext cx="1105342" cy="366408"/>
          </a:xfrm>
          <a:prstGeom prst="rect">
            <a:avLst/>
          </a:prstGeom>
          <a:solidFill>
            <a:srgbClr val="CCECFF"/>
          </a:solidFill>
          <a:ln w="38100" cmpd="dbl" algn="ctr">
            <a:solidFill>
              <a:schemeClr val="folHlink"/>
            </a:solidFill>
            <a:miter lim="800000"/>
          </a:ln>
        </p:spPr>
        <p:txBody>
          <a:bodyPr wrap="none" lIns="90126" tIns="44272" rIns="90126" bIns="44272">
            <a:spAutoFit/>
          </a:bodyPr>
          <a:lstStyle/>
          <a:p>
            <a:pPr defTabSz="758825" eaLnBrk="0" hangingPunct="0"/>
            <a:r>
              <a:rPr kumimoji="1" lang="zh-CN" altLang="en-US" dirty="0">
                <a:solidFill>
                  <a:schemeClr val="folHlink"/>
                </a:solidFill>
                <a:latin typeface="Times New Roman" panose="02020603050405020304" pitchFamily="18" charset="0"/>
                <a:ea typeface="黑体" panose="02010609060101010101" pitchFamily="2" charset="-122"/>
              </a:rPr>
              <a:t>数据传送</a:t>
            </a:r>
          </a:p>
        </p:txBody>
      </p:sp>
      <p:sp>
        <p:nvSpPr>
          <p:cNvPr id="139302" name="Text Box 56"/>
          <p:cNvSpPr txBox="1">
            <a:spLocks noChangeArrowheads="1"/>
          </p:cNvSpPr>
          <p:nvPr/>
        </p:nvSpPr>
        <p:spPr bwMode="auto">
          <a:xfrm>
            <a:off x="6626816" y="5771656"/>
            <a:ext cx="968851" cy="334680"/>
          </a:xfrm>
          <a:prstGeom prst="rect">
            <a:avLst/>
          </a:prstGeom>
          <a:noFill/>
          <a:ln w="12700" algn="ctr">
            <a:noFill/>
            <a:miter lim="800000"/>
          </a:ln>
        </p:spPr>
        <p:txBody>
          <a:bodyPr wrap="none" lIns="91074" tIns="45537" rIns="91074" bIns="45537" anchor="ctr"/>
          <a:lstStyle/>
          <a:p>
            <a:pPr eaLnBrk="0" hangingPunct="0"/>
            <a:r>
              <a:rPr kumimoji="1" lang="en-US" altLang="zh-CN" dirty="0">
                <a:solidFill>
                  <a:srgbClr val="FFFF99"/>
                </a:solidFill>
                <a:latin typeface="Times New Roman" panose="02020603050405020304" pitchFamily="18" charset="0"/>
                <a:ea typeface="黑体" panose="02010609060101010101" pitchFamily="2" charset="-122"/>
              </a:rPr>
              <a:t>CLOSED</a:t>
            </a:r>
          </a:p>
        </p:txBody>
      </p:sp>
      <p:sp>
        <p:nvSpPr>
          <p:cNvPr id="139303" name="Text Box 57"/>
          <p:cNvSpPr txBox="1">
            <a:spLocks noChangeArrowheads="1"/>
          </p:cNvSpPr>
          <p:nvPr/>
        </p:nvSpPr>
        <p:spPr bwMode="auto">
          <a:xfrm>
            <a:off x="2692837" y="115244"/>
            <a:ext cx="2629148" cy="368962"/>
          </a:xfrm>
          <a:prstGeom prst="rect">
            <a:avLst/>
          </a:prstGeom>
          <a:noFill/>
          <a:ln w="9525">
            <a:noFill/>
            <a:miter lim="800000"/>
          </a:ln>
        </p:spPr>
        <p:txBody>
          <a:bodyPr wrap="none" lIns="91074" tIns="45537" rIns="91074" bIns="45537">
            <a:spAutoFit/>
          </a:bodyPr>
          <a:lstStyle/>
          <a:p>
            <a:r>
              <a:rPr lang="en-US" altLang="zh-CN">
                <a:solidFill>
                  <a:schemeClr val="folHlink"/>
                </a:solidFill>
                <a:latin typeface="Arial" panose="020B0604020202020204" pitchFamily="34" charset="0"/>
                <a:ea typeface="黑体" panose="02010609060101010101" pitchFamily="2" charset="-122"/>
              </a:rPr>
              <a:t>5.9.2   TCP</a:t>
            </a:r>
            <a:r>
              <a:rPr lang="en-US" altLang="zh-CN" b="1">
                <a:solidFill>
                  <a:schemeClr val="folHlink"/>
                </a:solidFill>
                <a:latin typeface="Arial" panose="020B0604020202020204" pitchFamily="34" charset="0"/>
                <a:ea typeface="黑体" panose="02010609060101010101" pitchFamily="2" charset="-122"/>
              </a:rPr>
              <a:t> </a:t>
            </a:r>
            <a:r>
              <a:rPr lang="zh-CN" altLang="en-US">
                <a:solidFill>
                  <a:schemeClr val="folHlink"/>
                </a:solidFill>
                <a:latin typeface="Arial" panose="020B0604020202020204" pitchFamily="34" charset="0"/>
                <a:ea typeface="黑体" panose="02010609060101010101" pitchFamily="2" charset="-122"/>
              </a:rPr>
              <a:t>的连接释放 </a:t>
            </a:r>
          </a:p>
        </p:txBody>
      </p:sp>
      <p:sp>
        <p:nvSpPr>
          <p:cNvPr id="795708" name="Text Box 60"/>
          <p:cNvSpPr txBox="1">
            <a:spLocks noChangeArrowheads="1"/>
          </p:cNvSpPr>
          <p:nvPr/>
        </p:nvSpPr>
        <p:spPr bwMode="auto">
          <a:xfrm>
            <a:off x="682313" y="91564"/>
            <a:ext cx="5185361" cy="368962"/>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lIns="91074" tIns="45537" rIns="91074" bIns="45537">
            <a:spAutoFit/>
          </a:bodyPr>
          <a:lstStyle/>
          <a:p>
            <a:pPr>
              <a:defRPr/>
            </a:pPr>
            <a:r>
              <a:rPr lang="en-US" altLang="zh-CN">
                <a:solidFill>
                  <a:schemeClr val="folHlink"/>
                </a:solidFill>
                <a:latin typeface="Arial" panose="020B0604020202020204" pitchFamily="34" charset="0"/>
                <a:ea typeface="黑体" panose="02010609060101010101" pitchFamily="2" charset="-122"/>
              </a:rPr>
              <a:t>TCP </a:t>
            </a:r>
            <a:r>
              <a:rPr lang="zh-CN" altLang="en-US">
                <a:solidFill>
                  <a:schemeClr val="folHlink"/>
                </a:solidFill>
                <a:latin typeface="Arial" panose="020B0604020202020204" pitchFamily="34" charset="0"/>
                <a:ea typeface="黑体" panose="02010609060101010101" pitchFamily="2" charset="-122"/>
              </a:rPr>
              <a:t>连接必须经过时间 </a:t>
            </a:r>
            <a:r>
              <a:rPr lang="en-US" altLang="zh-CN">
                <a:solidFill>
                  <a:schemeClr val="folHlink"/>
                </a:solidFill>
                <a:latin typeface="Arial" panose="020B0604020202020204" pitchFamily="34" charset="0"/>
                <a:ea typeface="黑体" panose="02010609060101010101" pitchFamily="2" charset="-122"/>
              </a:rPr>
              <a:t>2MSL </a:t>
            </a:r>
            <a:r>
              <a:rPr lang="zh-CN" altLang="en-US">
                <a:solidFill>
                  <a:schemeClr val="folHlink"/>
                </a:solidFill>
                <a:latin typeface="Arial" panose="020B0604020202020204" pitchFamily="34" charset="0"/>
                <a:ea typeface="黑体" panose="02010609060101010101" pitchFamily="2" charset="-122"/>
              </a:rPr>
              <a:t>后才真正释放掉。 </a:t>
            </a:r>
          </a:p>
        </p:txBody>
      </p:sp>
      <p:sp>
        <p:nvSpPr>
          <p:cNvPr id="58" name="灯片编号占位符 57"/>
          <p:cNvSpPr>
            <a:spLocks noGrp="1"/>
          </p:cNvSpPr>
          <p:nvPr>
            <p:ph type="sldNum" sz="quarter" idx="12"/>
          </p:nvPr>
        </p:nvSpPr>
        <p:spPr/>
        <p:txBody>
          <a:bodyPr/>
          <a:lstStyle/>
          <a:p>
            <a:fld id="{B6F15528-21DE-4FAA-801E-634DDDAF4B2B}" type="slidenum">
              <a:rPr lang="en-US" smtClean="0"/>
              <a:t>84</a:t>
            </a:fld>
            <a:endParaRPr lang="en-US"/>
          </a:p>
        </p:txBody>
      </p:sp>
      <p:sp>
        <p:nvSpPr>
          <p:cNvPr id="59" name="页脚占位符 5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40291" name="Rectangle 2"/>
          <p:cNvSpPr>
            <a:spLocks noGrp="1" noChangeArrowheads="1"/>
          </p:cNvSpPr>
          <p:nvPr>
            <p:ph type="title"/>
          </p:nvPr>
        </p:nvSpPr>
        <p:spPr>
          <a:xfrm>
            <a:off x="1147741" y="213123"/>
            <a:ext cx="7361370" cy="1453964"/>
          </a:xfrm>
        </p:spPr>
        <p:txBody>
          <a:bodyPr/>
          <a:lstStyle/>
          <a:p>
            <a:pPr algn="ctr" eaLnBrk="1" hangingPunct="1"/>
            <a:r>
              <a:rPr lang="en-US" altLang="zh-CN" dirty="0" smtClean="0">
                <a:ea typeface="黑体" panose="02010609060101010101" pitchFamily="2" charset="-122"/>
              </a:rPr>
              <a:t>A </a:t>
            </a:r>
            <a:r>
              <a:rPr lang="zh-CN" altLang="en-US" dirty="0" smtClean="0">
                <a:ea typeface="黑体" panose="02010609060101010101" pitchFamily="2" charset="-122"/>
              </a:rPr>
              <a:t>必须等待 </a:t>
            </a:r>
            <a:r>
              <a:rPr lang="en-US" altLang="zh-CN" dirty="0" smtClean="0">
                <a:ea typeface="黑体" panose="02010609060101010101" pitchFamily="2" charset="-122"/>
              </a:rPr>
              <a:t>2MSL </a:t>
            </a:r>
            <a:r>
              <a:rPr lang="zh-CN" altLang="en-US" dirty="0" smtClean="0">
                <a:ea typeface="黑体" panose="02010609060101010101" pitchFamily="2" charset="-122"/>
              </a:rPr>
              <a:t>的时间</a:t>
            </a:r>
          </a:p>
        </p:txBody>
      </p:sp>
      <p:sp>
        <p:nvSpPr>
          <p:cNvPr id="140292" name="Rectangle 3"/>
          <p:cNvSpPr>
            <a:spLocks noGrp="1" noChangeArrowheads="1"/>
          </p:cNvSpPr>
          <p:nvPr>
            <p:ph type="body" idx="1"/>
          </p:nvPr>
        </p:nvSpPr>
        <p:spPr>
          <a:xfrm>
            <a:off x="1040091" y="1895996"/>
            <a:ext cx="7750810" cy="4091940"/>
          </a:xfrm>
        </p:spPr>
        <p:txBody>
          <a:bodyPr/>
          <a:lstStyle/>
          <a:p>
            <a:pPr eaLnBrk="1" hangingPunct="1"/>
            <a:r>
              <a:rPr lang="zh-CN" altLang="en-US" sz="2800" dirty="0" smtClean="0">
                <a:ea typeface="黑体" panose="02010609060101010101" pitchFamily="2" charset="-122"/>
              </a:rPr>
              <a:t>第一，为了保证 </a:t>
            </a:r>
            <a:r>
              <a:rPr lang="en-US" altLang="zh-CN" sz="2800" dirty="0" smtClean="0">
                <a:ea typeface="黑体" panose="02010609060101010101" pitchFamily="2" charset="-122"/>
              </a:rPr>
              <a:t>A </a:t>
            </a:r>
            <a:r>
              <a:rPr lang="zh-CN" altLang="en-US" sz="2800" dirty="0" smtClean="0">
                <a:ea typeface="黑体" panose="02010609060101010101" pitchFamily="2" charset="-122"/>
              </a:rPr>
              <a:t>发送的最后一个 </a:t>
            </a:r>
            <a:r>
              <a:rPr lang="en-US" altLang="zh-CN" sz="2800" dirty="0" smtClean="0">
                <a:ea typeface="黑体" panose="02010609060101010101" pitchFamily="2" charset="-122"/>
              </a:rPr>
              <a:t>ACK </a:t>
            </a:r>
            <a:r>
              <a:rPr lang="zh-CN" altLang="en-US" sz="2800" dirty="0" smtClean="0">
                <a:ea typeface="黑体" panose="02010609060101010101" pitchFamily="2" charset="-122"/>
              </a:rPr>
              <a:t>报文段能够到达 </a:t>
            </a:r>
            <a:r>
              <a:rPr lang="en-US" altLang="zh-CN" sz="2800" dirty="0" smtClean="0">
                <a:ea typeface="黑体" panose="02010609060101010101" pitchFamily="2" charset="-122"/>
              </a:rPr>
              <a:t>B</a:t>
            </a:r>
            <a:r>
              <a:rPr lang="zh-CN" altLang="en-US" sz="2800" dirty="0" smtClean="0">
                <a:ea typeface="黑体" panose="02010609060101010101" pitchFamily="2" charset="-122"/>
              </a:rPr>
              <a:t>。</a:t>
            </a:r>
          </a:p>
          <a:p>
            <a:pPr eaLnBrk="1" hangingPunct="1"/>
            <a:r>
              <a:rPr lang="zh-CN" altLang="en-US" sz="2800" dirty="0" smtClean="0">
                <a:ea typeface="黑体" panose="02010609060101010101" pitchFamily="2" charset="-122"/>
              </a:rPr>
              <a:t>第二，防止 “已失效的连接请求报文段”出现在本连接中。</a:t>
            </a:r>
            <a:r>
              <a:rPr lang="en-US" altLang="zh-CN" sz="2800" dirty="0" smtClean="0">
                <a:ea typeface="黑体" panose="02010609060101010101" pitchFamily="2" charset="-122"/>
              </a:rPr>
              <a:t>A </a:t>
            </a:r>
            <a:r>
              <a:rPr lang="zh-CN" altLang="en-US" sz="2800" dirty="0" smtClean="0">
                <a:ea typeface="黑体" panose="02010609060101010101" pitchFamily="2" charset="-122"/>
              </a:rPr>
              <a:t>在发送完最后一个 </a:t>
            </a:r>
            <a:r>
              <a:rPr lang="en-US" altLang="zh-CN" sz="2800" dirty="0" smtClean="0">
                <a:ea typeface="黑体" panose="02010609060101010101" pitchFamily="2" charset="-122"/>
              </a:rPr>
              <a:t>ACK </a:t>
            </a:r>
            <a:r>
              <a:rPr lang="zh-CN" altLang="en-US" sz="2800" dirty="0" smtClean="0">
                <a:ea typeface="黑体" panose="02010609060101010101" pitchFamily="2" charset="-122"/>
              </a:rPr>
              <a:t>报文段后，再经过时间 </a:t>
            </a:r>
            <a:r>
              <a:rPr lang="en-US" altLang="zh-CN" sz="2800" dirty="0" smtClean="0">
                <a:ea typeface="黑体" panose="02010609060101010101" pitchFamily="2" charset="-122"/>
              </a:rPr>
              <a:t>2MSL</a:t>
            </a:r>
            <a:r>
              <a:rPr lang="zh-CN" altLang="en-US" sz="2800" dirty="0" smtClean="0">
                <a:ea typeface="黑体" panose="02010609060101010101" pitchFamily="2" charset="-122"/>
              </a:rPr>
              <a:t>，就可以使本连接持续的时间内所产生的所有报文段，都从网络中消失。这样就可以使下一个新的连接中不会出现这种旧的连接请求报文段。</a:t>
            </a:r>
          </a:p>
        </p:txBody>
      </p:sp>
      <p:sp>
        <p:nvSpPr>
          <p:cNvPr id="5" name="灯片编号占位符 4"/>
          <p:cNvSpPr>
            <a:spLocks noGrp="1"/>
          </p:cNvSpPr>
          <p:nvPr>
            <p:ph type="sldNum" sz="quarter" idx="12"/>
          </p:nvPr>
        </p:nvSpPr>
        <p:spPr/>
        <p:txBody>
          <a:bodyPr/>
          <a:lstStyle/>
          <a:p>
            <a:fld id="{B6F15528-21DE-4FAA-801E-634DDDAF4B2B}" type="slidenum">
              <a:rPr lang="en-US" smtClean="0"/>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状态</a:t>
            </a:r>
            <a:endParaRPr lang="zh-CN" altLang="en-US" dirty="0">
              <a:latin typeface="Times New Roman" panose="02020603050405020304" pitchFamily="18" charset="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86</a:t>
            </a:fld>
            <a:endParaRPr lang="en-US"/>
          </a:p>
        </p:txBody>
      </p:sp>
      <p:sp>
        <p:nvSpPr>
          <p:cNvPr id="7" name="椭圆 6"/>
          <p:cNvSpPr/>
          <p:nvPr/>
        </p:nvSpPr>
        <p:spPr>
          <a:xfrm>
            <a:off x="3416300" y="1581150"/>
            <a:ext cx="1447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CLOSED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8" name="椭圆 7"/>
          <p:cNvSpPr/>
          <p:nvPr/>
        </p:nvSpPr>
        <p:spPr>
          <a:xfrm>
            <a:off x="3492500" y="5010150"/>
            <a:ext cx="1676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FIN_WAIT_1</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9" name="椭圆 8"/>
          <p:cNvSpPr/>
          <p:nvPr/>
        </p:nvSpPr>
        <p:spPr>
          <a:xfrm>
            <a:off x="5245100" y="257175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SYN_SENT</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0" name="椭圆 9"/>
          <p:cNvSpPr/>
          <p:nvPr/>
        </p:nvSpPr>
        <p:spPr>
          <a:xfrm>
            <a:off x="1587500" y="2419350"/>
            <a:ext cx="1447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TIME_WAIT</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1" name="椭圆 10"/>
          <p:cNvSpPr/>
          <p:nvPr/>
        </p:nvSpPr>
        <p:spPr>
          <a:xfrm>
            <a:off x="1587500" y="3790950"/>
            <a:ext cx="1524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FIN_WAIT_2</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2" name="椭圆 11"/>
          <p:cNvSpPr/>
          <p:nvPr/>
        </p:nvSpPr>
        <p:spPr>
          <a:xfrm>
            <a:off x="5245100" y="379095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ESTABLISHED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959100" y="5772150"/>
            <a:ext cx="4031873" cy="369332"/>
          </a:xfrm>
          <a:prstGeom prst="rect">
            <a:avLst/>
          </a:prstGeom>
          <a:noFill/>
        </p:spPr>
        <p:txBody>
          <a:bodyPr wrap="none" rtlCol="0">
            <a:spAutoFit/>
          </a:bodyPr>
          <a:lstStyle/>
          <a:p>
            <a:r>
              <a:rPr lang="zh-CN" altLang="en-US" dirty="0" smtClean="0">
                <a:latin typeface="Times New Roman" panose="02020603050405020304" pitchFamily="18" charset="0"/>
                <a:ea typeface="黑体" panose="02010609060101010101" pitchFamily="2" charset="-122"/>
              </a:rPr>
              <a:t>客户端</a:t>
            </a:r>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经历的典型的</a:t>
            </a:r>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状态序列</a:t>
            </a:r>
            <a:endParaRPr lang="zh-CN" altLang="en-US" dirty="0">
              <a:latin typeface="Times New Roman" panose="02020603050405020304" pitchFamily="18" charset="0"/>
              <a:ea typeface="黑体" panose="02010609060101010101" pitchFamily="2" charset="-122"/>
            </a:endParaRPr>
          </a:p>
        </p:txBody>
      </p:sp>
      <p:sp>
        <p:nvSpPr>
          <p:cNvPr id="19" name="弧形 18"/>
          <p:cNvSpPr/>
          <p:nvPr/>
        </p:nvSpPr>
        <p:spPr>
          <a:xfrm>
            <a:off x="3721100" y="1733550"/>
            <a:ext cx="2438400" cy="16764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箭头连接符 20"/>
          <p:cNvCxnSpPr/>
          <p:nvPr/>
        </p:nvCxnSpPr>
        <p:spPr>
          <a:xfrm>
            <a:off x="6159500" y="2952750"/>
            <a:ext cx="0" cy="838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弧形 21"/>
          <p:cNvSpPr/>
          <p:nvPr/>
        </p:nvSpPr>
        <p:spPr>
          <a:xfrm rot="5400000">
            <a:off x="4406900" y="3486150"/>
            <a:ext cx="1676400" cy="16764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弧形 22"/>
          <p:cNvSpPr/>
          <p:nvPr/>
        </p:nvSpPr>
        <p:spPr>
          <a:xfrm rot="16200000">
            <a:off x="2730501" y="1352551"/>
            <a:ext cx="1219200" cy="19812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p:nvPr/>
        </p:nvSpPr>
        <p:spPr>
          <a:xfrm rot="10800000">
            <a:off x="2273300" y="3257549"/>
            <a:ext cx="2438400" cy="19050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flipV="1">
            <a:off x="2273300" y="2876550"/>
            <a:ext cx="0" cy="838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40300" y="1428750"/>
            <a:ext cx="3227165" cy="338554"/>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客户端应用程序发起一个</a:t>
            </a:r>
            <a:r>
              <a:rPr lang="en-US" altLang="zh-CN" sz="1600" dirty="0" smtClean="0">
                <a:latin typeface="Times New Roman" panose="02020603050405020304" pitchFamily="18" charset="0"/>
                <a:ea typeface="宋体" panose="02010600030101010101" pitchFamily="2" charset="-122"/>
              </a:rPr>
              <a:t>TCP</a:t>
            </a:r>
            <a:r>
              <a:rPr lang="zh-CN" altLang="en-US" sz="1600" dirty="0" smtClean="0">
                <a:latin typeface="Times New Roman" panose="02020603050405020304" pitchFamily="18" charset="0"/>
                <a:ea typeface="宋体" panose="02010600030101010101" pitchFamily="2" charset="-122"/>
              </a:rPr>
              <a:t>连接</a:t>
            </a:r>
            <a:endParaRPr lang="zh-CN" altLang="en-US" sz="1600" dirty="0">
              <a:latin typeface="Times New Roman" panose="02020603050405020304" pitchFamily="18" charset="0"/>
              <a:ea typeface="宋体" panose="02010600030101010101" pitchFamily="2" charset="-122"/>
            </a:endParaRPr>
          </a:p>
        </p:txBody>
      </p:sp>
      <p:sp>
        <p:nvSpPr>
          <p:cNvPr id="28" name="TextBox 27"/>
          <p:cNvSpPr txBox="1"/>
          <p:nvPr/>
        </p:nvSpPr>
        <p:spPr>
          <a:xfrm>
            <a:off x="6235700" y="2114550"/>
            <a:ext cx="1003801" cy="338554"/>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发送</a:t>
            </a:r>
            <a:r>
              <a:rPr lang="en-US" altLang="zh-CN" sz="1600" dirty="0" smtClean="0">
                <a:latin typeface="Times New Roman" panose="02020603050405020304" pitchFamily="18" charset="0"/>
                <a:ea typeface="宋体" panose="02010600030101010101" pitchFamily="2" charset="-122"/>
              </a:rPr>
              <a:t>SYN</a:t>
            </a:r>
            <a:endParaRPr lang="zh-CN" altLang="en-US" sz="1600" dirty="0" smtClean="0">
              <a:latin typeface="Times New Roman" panose="02020603050405020304" pitchFamily="18" charset="0"/>
              <a:ea typeface="宋体" panose="02010600030101010101" pitchFamily="2" charset="-122"/>
            </a:endParaRPr>
          </a:p>
        </p:txBody>
      </p:sp>
      <p:sp>
        <p:nvSpPr>
          <p:cNvPr id="29" name="TextBox 28"/>
          <p:cNvSpPr txBox="1"/>
          <p:nvPr/>
        </p:nvSpPr>
        <p:spPr>
          <a:xfrm>
            <a:off x="6235700" y="3105150"/>
            <a:ext cx="1640193" cy="584775"/>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接收</a:t>
            </a:r>
            <a:r>
              <a:rPr lang="en-US" altLang="zh-CN" sz="1600" dirty="0" smtClean="0">
                <a:latin typeface="Times New Roman" panose="02020603050405020304" pitchFamily="18" charset="0"/>
                <a:ea typeface="宋体" panose="02010600030101010101" pitchFamily="2" charset="-122"/>
              </a:rPr>
              <a:t>SYNACK</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r>
              <a:rPr lang="zh-CN" altLang="en-US" sz="1600" dirty="0" smtClean="0">
                <a:latin typeface="Times New Roman" panose="02020603050405020304" pitchFamily="18" charset="0"/>
                <a:ea typeface="宋体" panose="02010600030101010101" pitchFamily="2" charset="-122"/>
              </a:rPr>
              <a:t>发送</a:t>
            </a:r>
            <a:r>
              <a:rPr lang="en-US" altLang="zh-CN" sz="1600" dirty="0" smtClean="0">
                <a:latin typeface="Times New Roman" panose="02020603050405020304" pitchFamily="18" charset="0"/>
                <a:ea typeface="宋体" panose="02010600030101010101" pitchFamily="2" charset="-122"/>
              </a:rPr>
              <a:t>ACK</a:t>
            </a:r>
            <a:endParaRPr lang="zh-CN" altLang="en-US" sz="1600" dirty="0" smtClean="0">
              <a:latin typeface="Times New Roman" panose="02020603050405020304" pitchFamily="18" charset="0"/>
              <a:ea typeface="宋体" panose="02010600030101010101" pitchFamily="2" charset="-122"/>
            </a:endParaRPr>
          </a:p>
        </p:txBody>
      </p:sp>
      <p:sp>
        <p:nvSpPr>
          <p:cNvPr id="30" name="TextBox 29"/>
          <p:cNvSpPr txBox="1"/>
          <p:nvPr/>
        </p:nvSpPr>
        <p:spPr>
          <a:xfrm>
            <a:off x="6159500" y="4248150"/>
            <a:ext cx="925253" cy="338554"/>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发送</a:t>
            </a:r>
            <a:r>
              <a:rPr lang="en-US" altLang="zh-CN" sz="1600" dirty="0" smtClean="0">
                <a:latin typeface="Times New Roman" panose="02020603050405020304" pitchFamily="18" charset="0"/>
                <a:ea typeface="宋体" panose="02010600030101010101" pitchFamily="2" charset="-122"/>
              </a:rPr>
              <a:t>FIN</a:t>
            </a:r>
            <a:endParaRPr lang="zh-CN" altLang="en-US" sz="1600" dirty="0" smtClean="0">
              <a:latin typeface="Times New Roman" panose="02020603050405020304" pitchFamily="18" charset="0"/>
              <a:ea typeface="宋体" panose="02010600030101010101" pitchFamily="2" charset="-122"/>
            </a:endParaRPr>
          </a:p>
        </p:txBody>
      </p:sp>
      <p:sp>
        <p:nvSpPr>
          <p:cNvPr id="31" name="TextBox 30"/>
          <p:cNvSpPr txBox="1"/>
          <p:nvPr/>
        </p:nvSpPr>
        <p:spPr>
          <a:xfrm>
            <a:off x="5245100" y="5162550"/>
            <a:ext cx="2852063" cy="338554"/>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客户端应用程序发起关闭连接</a:t>
            </a:r>
            <a:endParaRPr lang="zh-CN" altLang="en-US" sz="1600" dirty="0">
              <a:latin typeface="Times New Roman" panose="02020603050405020304" pitchFamily="18" charset="0"/>
              <a:ea typeface="宋体" panose="02010600030101010101" pitchFamily="2" charset="-122"/>
            </a:endParaRPr>
          </a:p>
        </p:txBody>
      </p:sp>
      <p:sp>
        <p:nvSpPr>
          <p:cNvPr id="32" name="TextBox 31"/>
          <p:cNvSpPr txBox="1"/>
          <p:nvPr/>
        </p:nvSpPr>
        <p:spPr>
          <a:xfrm>
            <a:off x="1358900" y="4552950"/>
            <a:ext cx="1231427" cy="584775"/>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接收</a:t>
            </a:r>
            <a:r>
              <a:rPr lang="en-US" altLang="zh-CN" sz="1600" dirty="0" smtClean="0">
                <a:latin typeface="Times New Roman" panose="02020603050405020304" pitchFamily="18" charset="0"/>
                <a:ea typeface="宋体" panose="02010600030101010101" pitchFamily="2" charset="-122"/>
              </a:rPr>
              <a:t>ACK</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r>
              <a:rPr lang="zh-CN" altLang="en-US" sz="1600" dirty="0" smtClean="0">
                <a:latin typeface="Times New Roman" panose="02020603050405020304" pitchFamily="18" charset="0"/>
                <a:ea typeface="宋体" panose="02010600030101010101" pitchFamily="2" charset="-122"/>
              </a:rPr>
              <a:t>不发送数据</a:t>
            </a:r>
            <a:endParaRPr lang="en-US" altLang="zh-CN" sz="1600" dirty="0" smtClean="0">
              <a:latin typeface="Times New Roman" panose="02020603050405020304" pitchFamily="18" charset="0"/>
              <a:ea typeface="宋体" panose="02010600030101010101" pitchFamily="2" charset="-122"/>
            </a:endParaRPr>
          </a:p>
        </p:txBody>
      </p:sp>
      <p:sp>
        <p:nvSpPr>
          <p:cNvPr id="33" name="TextBox 32"/>
          <p:cNvSpPr txBox="1"/>
          <p:nvPr/>
        </p:nvSpPr>
        <p:spPr>
          <a:xfrm>
            <a:off x="1054100" y="3105150"/>
            <a:ext cx="1130438" cy="584775"/>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接收</a:t>
            </a:r>
            <a:r>
              <a:rPr lang="en-US" altLang="zh-CN" sz="1600" dirty="0" smtClean="0">
                <a:latin typeface="Times New Roman" panose="02020603050405020304" pitchFamily="18" charset="0"/>
                <a:ea typeface="宋体" panose="02010600030101010101" pitchFamily="2" charset="-122"/>
              </a:rPr>
              <a:t>FIN</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r>
              <a:rPr lang="zh-CN" altLang="en-US" sz="1600" dirty="0" smtClean="0">
                <a:latin typeface="Times New Roman" panose="02020603050405020304" pitchFamily="18" charset="0"/>
                <a:ea typeface="宋体" panose="02010600030101010101" pitchFamily="2" charset="-122"/>
              </a:rPr>
              <a:t>发送</a:t>
            </a:r>
            <a:r>
              <a:rPr lang="en-US" altLang="zh-CN" sz="1600" dirty="0" smtClean="0">
                <a:latin typeface="Times New Roman" panose="02020603050405020304" pitchFamily="18" charset="0"/>
                <a:ea typeface="宋体" panose="02010600030101010101" pitchFamily="2" charset="-122"/>
              </a:rPr>
              <a:t>ACK</a:t>
            </a:r>
          </a:p>
        </p:txBody>
      </p:sp>
      <p:sp>
        <p:nvSpPr>
          <p:cNvPr id="34" name="TextBox 33"/>
          <p:cNvSpPr txBox="1"/>
          <p:nvPr/>
        </p:nvSpPr>
        <p:spPr>
          <a:xfrm>
            <a:off x="1663700" y="1504950"/>
            <a:ext cx="1119217" cy="338554"/>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等待</a:t>
            </a:r>
            <a:r>
              <a:rPr lang="en-US" altLang="zh-CN" sz="1600" dirty="0" smtClean="0">
                <a:latin typeface="Times New Roman" panose="02020603050405020304" pitchFamily="18" charset="0"/>
                <a:ea typeface="宋体" panose="02010600030101010101" pitchFamily="2" charset="-122"/>
              </a:rPr>
              <a:t>2MSL</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状态</a:t>
            </a:r>
            <a:endParaRPr lang="zh-CN" altLang="en-US" dirty="0">
              <a:latin typeface="Times New Roman" panose="02020603050405020304" pitchFamily="18" charset="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87</a:t>
            </a:fld>
            <a:endParaRPr lang="en-US"/>
          </a:p>
        </p:txBody>
      </p:sp>
      <p:sp>
        <p:nvSpPr>
          <p:cNvPr id="7" name="椭圆 6"/>
          <p:cNvSpPr/>
          <p:nvPr/>
        </p:nvSpPr>
        <p:spPr>
          <a:xfrm>
            <a:off x="3416300" y="1581150"/>
            <a:ext cx="1447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CLOSED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8" name="椭圆 7"/>
          <p:cNvSpPr/>
          <p:nvPr/>
        </p:nvSpPr>
        <p:spPr>
          <a:xfrm>
            <a:off x="3492500" y="501015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ESTABLISHED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9" name="椭圆 8"/>
          <p:cNvSpPr/>
          <p:nvPr/>
        </p:nvSpPr>
        <p:spPr>
          <a:xfrm>
            <a:off x="5245100" y="257175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LISTEN</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0" name="椭圆 9"/>
          <p:cNvSpPr/>
          <p:nvPr/>
        </p:nvSpPr>
        <p:spPr>
          <a:xfrm>
            <a:off x="1587500" y="2419350"/>
            <a:ext cx="1447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LAST_ACK</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1" name="椭圆 10"/>
          <p:cNvSpPr/>
          <p:nvPr/>
        </p:nvSpPr>
        <p:spPr>
          <a:xfrm>
            <a:off x="1587500" y="3790950"/>
            <a:ext cx="1600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CLOSE_WAIT</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2" name="椭圆 11"/>
          <p:cNvSpPr/>
          <p:nvPr/>
        </p:nvSpPr>
        <p:spPr>
          <a:xfrm>
            <a:off x="5245100" y="3790950"/>
            <a:ext cx="1752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Times New Roman" panose="02020603050405020304" pitchFamily="18" charset="0"/>
                <a:cs typeface="Times New Roman" panose="02020603050405020304" pitchFamily="18" charset="0"/>
              </a:rPr>
              <a:t>SYN_RCVD</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959100" y="5772150"/>
            <a:ext cx="4031873" cy="369332"/>
          </a:xfrm>
          <a:prstGeom prst="rect">
            <a:avLst/>
          </a:prstGeom>
          <a:noFill/>
        </p:spPr>
        <p:txBody>
          <a:bodyPr wrap="none" rtlCol="0">
            <a:spAutoFit/>
          </a:bodyPr>
          <a:lstStyle/>
          <a:p>
            <a:r>
              <a:rPr lang="zh-CN" altLang="en-US" dirty="0" smtClean="0">
                <a:latin typeface="Times New Roman" panose="02020603050405020304" pitchFamily="18" charset="0"/>
                <a:ea typeface="黑体" panose="02010609060101010101" pitchFamily="2" charset="-122"/>
              </a:rPr>
              <a:t>服务器</a:t>
            </a:r>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经历的典型的</a:t>
            </a:r>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状态序列</a:t>
            </a:r>
            <a:endParaRPr lang="zh-CN" altLang="en-US" dirty="0">
              <a:latin typeface="Times New Roman" panose="02020603050405020304" pitchFamily="18" charset="0"/>
              <a:ea typeface="黑体" panose="02010609060101010101" pitchFamily="2" charset="-122"/>
            </a:endParaRPr>
          </a:p>
        </p:txBody>
      </p:sp>
      <p:sp>
        <p:nvSpPr>
          <p:cNvPr id="19" name="弧形 18"/>
          <p:cNvSpPr/>
          <p:nvPr/>
        </p:nvSpPr>
        <p:spPr>
          <a:xfrm>
            <a:off x="3721100" y="1733550"/>
            <a:ext cx="2438400" cy="16764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箭头连接符 20"/>
          <p:cNvCxnSpPr/>
          <p:nvPr/>
        </p:nvCxnSpPr>
        <p:spPr>
          <a:xfrm>
            <a:off x="6159500" y="2952750"/>
            <a:ext cx="0" cy="838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弧形 21"/>
          <p:cNvSpPr/>
          <p:nvPr/>
        </p:nvSpPr>
        <p:spPr>
          <a:xfrm rot="5400000">
            <a:off x="4406900" y="3486150"/>
            <a:ext cx="1676400" cy="16764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弧形 22"/>
          <p:cNvSpPr/>
          <p:nvPr/>
        </p:nvSpPr>
        <p:spPr>
          <a:xfrm rot="16200000">
            <a:off x="2730501" y="1352551"/>
            <a:ext cx="1219200" cy="19812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p:nvPr/>
        </p:nvSpPr>
        <p:spPr>
          <a:xfrm rot="10800000">
            <a:off x="2273300" y="3257549"/>
            <a:ext cx="2438400" cy="1905000"/>
          </a:xfrm>
          <a:prstGeom prst="arc">
            <a:avLst/>
          </a:prstGeom>
          <a:ln w="254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flipV="1">
            <a:off x="2273300" y="2876550"/>
            <a:ext cx="0" cy="838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40300" y="1428750"/>
            <a:ext cx="3647152" cy="338554"/>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服务器应用程序创建一个监听</a:t>
            </a:r>
            <a:r>
              <a:rPr lang="en-US" altLang="zh-CN" sz="1600" dirty="0" smtClean="0">
                <a:latin typeface="Times New Roman" panose="02020603050405020304" pitchFamily="18" charset="0"/>
                <a:ea typeface="宋体" panose="02010600030101010101" pitchFamily="2" charset="-122"/>
              </a:rPr>
              <a:t>SOCKET</a:t>
            </a:r>
            <a:endParaRPr lang="zh-CN" altLang="en-US" sz="1600" dirty="0">
              <a:latin typeface="Times New Roman" panose="02020603050405020304" pitchFamily="18" charset="0"/>
              <a:ea typeface="宋体" panose="02010600030101010101" pitchFamily="2" charset="-122"/>
            </a:endParaRPr>
          </a:p>
        </p:txBody>
      </p:sp>
      <p:sp>
        <p:nvSpPr>
          <p:cNvPr id="29" name="TextBox 28"/>
          <p:cNvSpPr txBox="1"/>
          <p:nvPr/>
        </p:nvSpPr>
        <p:spPr>
          <a:xfrm>
            <a:off x="6235700" y="3105150"/>
            <a:ext cx="1640193" cy="584775"/>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接收</a:t>
            </a:r>
            <a:r>
              <a:rPr lang="en-US" altLang="zh-CN" sz="1600" dirty="0" smtClean="0">
                <a:latin typeface="Times New Roman" panose="02020603050405020304" pitchFamily="18" charset="0"/>
                <a:ea typeface="宋体" panose="02010600030101010101" pitchFamily="2" charset="-122"/>
              </a:rPr>
              <a:t>SYN</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r>
              <a:rPr lang="zh-CN" altLang="en-US" sz="1600" dirty="0" smtClean="0">
                <a:latin typeface="Times New Roman" panose="02020603050405020304" pitchFamily="18" charset="0"/>
                <a:ea typeface="宋体" panose="02010600030101010101" pitchFamily="2" charset="-122"/>
              </a:rPr>
              <a:t>并发送</a:t>
            </a:r>
            <a:r>
              <a:rPr lang="en-US" altLang="zh-CN" sz="1600" dirty="0" smtClean="0">
                <a:latin typeface="Times New Roman" panose="02020603050405020304" pitchFamily="18" charset="0"/>
                <a:ea typeface="宋体" panose="02010600030101010101" pitchFamily="2" charset="-122"/>
              </a:rPr>
              <a:t>SYNACK</a:t>
            </a:r>
            <a:endParaRPr lang="zh-CN" altLang="en-US" sz="1600" dirty="0" smtClean="0">
              <a:latin typeface="Times New Roman" panose="02020603050405020304" pitchFamily="18" charset="0"/>
              <a:ea typeface="宋体" panose="02010600030101010101" pitchFamily="2" charset="-122"/>
            </a:endParaRPr>
          </a:p>
        </p:txBody>
      </p:sp>
      <p:sp>
        <p:nvSpPr>
          <p:cNvPr id="30" name="TextBox 29"/>
          <p:cNvSpPr txBox="1"/>
          <p:nvPr/>
        </p:nvSpPr>
        <p:spPr>
          <a:xfrm>
            <a:off x="6083300" y="4400550"/>
            <a:ext cx="1231427" cy="584775"/>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接收</a:t>
            </a:r>
            <a:r>
              <a:rPr lang="en-US" altLang="zh-CN" sz="1600" dirty="0" smtClean="0">
                <a:latin typeface="Times New Roman" panose="02020603050405020304" pitchFamily="18" charset="0"/>
                <a:ea typeface="宋体" panose="02010600030101010101" pitchFamily="2" charset="-122"/>
              </a:rPr>
              <a:t>ACK</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r>
              <a:rPr lang="zh-CN" altLang="en-US" sz="1600" dirty="0" smtClean="0">
                <a:latin typeface="Times New Roman" panose="02020603050405020304" pitchFamily="18" charset="0"/>
                <a:ea typeface="宋体" panose="02010600030101010101" pitchFamily="2" charset="-122"/>
              </a:rPr>
              <a:t>不发送</a:t>
            </a:r>
          </a:p>
        </p:txBody>
      </p:sp>
      <p:sp>
        <p:nvSpPr>
          <p:cNvPr id="32" name="TextBox 31"/>
          <p:cNvSpPr txBox="1"/>
          <p:nvPr/>
        </p:nvSpPr>
        <p:spPr>
          <a:xfrm>
            <a:off x="1358900" y="4552950"/>
            <a:ext cx="1130438" cy="584775"/>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接收</a:t>
            </a:r>
            <a:r>
              <a:rPr lang="en-US" altLang="zh-CN" sz="1600" dirty="0" smtClean="0">
                <a:latin typeface="Times New Roman" panose="02020603050405020304" pitchFamily="18" charset="0"/>
                <a:ea typeface="宋体" panose="02010600030101010101" pitchFamily="2" charset="-122"/>
              </a:rPr>
              <a:t>FIN</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r>
              <a:rPr lang="zh-CN" altLang="en-US" sz="1600" dirty="0" smtClean="0">
                <a:latin typeface="Times New Roman" panose="02020603050405020304" pitchFamily="18" charset="0"/>
                <a:ea typeface="宋体" panose="02010600030101010101" pitchFamily="2" charset="-122"/>
              </a:rPr>
              <a:t>发送</a:t>
            </a:r>
            <a:r>
              <a:rPr lang="en-US" altLang="zh-CN" sz="1600" dirty="0" smtClean="0">
                <a:latin typeface="Times New Roman" panose="02020603050405020304" pitchFamily="18" charset="0"/>
                <a:ea typeface="宋体" panose="02010600030101010101" pitchFamily="2" charset="-122"/>
              </a:rPr>
              <a:t>ACK</a:t>
            </a:r>
          </a:p>
        </p:txBody>
      </p:sp>
      <p:sp>
        <p:nvSpPr>
          <p:cNvPr id="33" name="TextBox 32"/>
          <p:cNvSpPr txBox="1"/>
          <p:nvPr/>
        </p:nvSpPr>
        <p:spPr>
          <a:xfrm>
            <a:off x="1130300" y="3105150"/>
            <a:ext cx="925253" cy="338554"/>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发送</a:t>
            </a:r>
            <a:r>
              <a:rPr lang="en-US" altLang="zh-CN" sz="1600" dirty="0" smtClean="0">
                <a:latin typeface="Times New Roman" panose="02020603050405020304" pitchFamily="18" charset="0"/>
                <a:ea typeface="宋体" panose="02010600030101010101" pitchFamily="2" charset="-122"/>
              </a:rPr>
              <a:t>FIN</a:t>
            </a:r>
          </a:p>
        </p:txBody>
      </p:sp>
      <p:sp>
        <p:nvSpPr>
          <p:cNvPr id="34" name="TextBox 33"/>
          <p:cNvSpPr txBox="1"/>
          <p:nvPr/>
        </p:nvSpPr>
        <p:spPr>
          <a:xfrm>
            <a:off x="1663700" y="1504950"/>
            <a:ext cx="1231427" cy="584775"/>
          </a:xfrm>
          <a:prstGeom prst="rect">
            <a:avLst/>
          </a:prstGeom>
          <a:noFill/>
        </p:spPr>
        <p:txBody>
          <a:bodyPr wrap="none" rtlCol="0">
            <a:spAutoFit/>
          </a:bodyPr>
          <a:lstStyle/>
          <a:p>
            <a:r>
              <a:rPr lang="zh-CN" altLang="en-US" sz="1600" dirty="0" smtClean="0">
                <a:latin typeface="Times New Roman" panose="02020603050405020304" pitchFamily="18" charset="0"/>
                <a:ea typeface="宋体" panose="02010600030101010101" pitchFamily="2" charset="-122"/>
              </a:rPr>
              <a:t>接收</a:t>
            </a:r>
            <a:r>
              <a:rPr lang="en-US" altLang="zh-CN" sz="1600" dirty="0" smtClean="0">
                <a:latin typeface="Times New Roman" panose="02020603050405020304" pitchFamily="18" charset="0"/>
                <a:ea typeface="宋体" panose="02010600030101010101" pitchFamily="2" charset="-122"/>
              </a:rPr>
              <a:t>ACK</a:t>
            </a:r>
            <a:r>
              <a:rPr lang="zh-CN" altLang="en-US" sz="1600" dirty="0" smtClean="0">
                <a:latin typeface="Times New Roman" panose="02020603050405020304" pitchFamily="18" charset="0"/>
                <a:ea typeface="宋体" panose="02010600030101010101" pitchFamily="2" charset="-122"/>
              </a:rPr>
              <a:t>，</a:t>
            </a:r>
            <a:endParaRPr lang="en-US" altLang="zh-CN" sz="1600" dirty="0" smtClean="0">
              <a:latin typeface="Times New Roman" panose="02020603050405020304" pitchFamily="18" charset="0"/>
              <a:ea typeface="宋体" panose="02010600030101010101" pitchFamily="2" charset="-122"/>
            </a:endParaRPr>
          </a:p>
          <a:p>
            <a:r>
              <a:rPr lang="zh-CN" altLang="en-US" sz="1600" dirty="0" smtClean="0">
                <a:latin typeface="Times New Roman" panose="02020603050405020304" pitchFamily="18" charset="0"/>
                <a:ea typeface="宋体" panose="02010600030101010101" pitchFamily="2" charset="-122"/>
              </a:rPr>
              <a:t>不发送</a:t>
            </a:r>
            <a:endParaRPr lang="en-US" altLang="zh-CN" sz="1600" dirty="0" smtClean="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228600" y="12700"/>
            <a:ext cx="1968500" cy="546100"/>
          </a:xfrm>
          <a:prstGeom prst="rect">
            <a:avLst/>
          </a:prstGeom>
          <a:noFill/>
        </p:spPr>
      </p:pic>
      <p:sp>
        <p:nvSpPr>
          <p:cNvPr id="2" name="TextBox 1"/>
          <p:cNvSpPr txBox="1"/>
          <p:nvPr/>
        </p:nvSpPr>
        <p:spPr>
          <a:xfrm>
            <a:off x="355600" y="1016000"/>
            <a:ext cx="3345403" cy="418063"/>
          </a:xfrm>
          <a:prstGeom prst="rect">
            <a:avLst/>
          </a:prstGeom>
          <a:noFill/>
        </p:spPr>
        <p:txBody>
          <a:bodyPr wrap="none" lIns="0" tIns="0" rIns="0" rtlCol="0">
            <a:spAutoFit/>
          </a:bodyPr>
          <a:lstStyle/>
          <a:p>
            <a:pPr defTabSz="-635">
              <a:lnSpc>
                <a:spcPts val="2900"/>
              </a:lnSpc>
            </a:pPr>
            <a:r>
              <a:rPr lang="en-US" altLang="zh-CN" sz="2800" dirty="0">
                <a:solidFill>
                  <a:srgbClr val="FF0000"/>
                </a:solidFill>
                <a:latin typeface="Times New Roman" panose="02020603050405020304" pitchFamily="18" charset="0"/>
                <a:ea typeface="黑体" panose="02010609060101010101" pitchFamily="2" charset="-122"/>
                <a:cs typeface="华文新魏" pitchFamily="18" charset="0"/>
              </a:rPr>
              <a:t>5</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.4.7</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rPr>
              <a:t>TCP</a:t>
            </a:r>
            <a:r>
              <a:rPr lang="zh-CN" altLang="en-US" sz="2800" dirty="0" smtClean="0">
                <a:solidFill>
                  <a:srgbClr val="FF0000"/>
                </a:solidFill>
                <a:latin typeface="Times New Roman" panose="02020603050405020304" pitchFamily="18" charset="0"/>
                <a:ea typeface="黑体" panose="02010609060101010101" pitchFamily="2" charset="-122"/>
                <a:cs typeface="华文新魏" pitchFamily="18" charset="0"/>
              </a:rPr>
              <a:t>的</a:t>
            </a:r>
            <a:r>
              <a:rPr lang="en-US" altLang="zh-CN" sz="2800" dirty="0" err="1" smtClean="0">
                <a:solidFill>
                  <a:srgbClr val="FF0000"/>
                </a:solidFill>
                <a:latin typeface="Times New Roman" panose="02020603050405020304" pitchFamily="18" charset="0"/>
                <a:ea typeface="黑体" panose="02010609060101010101" pitchFamily="2" charset="-122"/>
                <a:cs typeface="华文新魏" pitchFamily="18" charset="0"/>
              </a:rPr>
              <a:t>拥塞控制</a:t>
            </a:r>
            <a:endParaRPr lang="en-US" altLang="zh-CN" sz="2800" dirty="0" smtClean="0">
              <a:solidFill>
                <a:srgbClr val="FF0000"/>
              </a:solidFill>
              <a:latin typeface="Times New Roman" panose="02020603050405020304" pitchFamily="18" charset="0"/>
              <a:ea typeface="黑体" panose="02010609060101010101" pitchFamily="2" charset="-122"/>
              <a:cs typeface="华文新魏" pitchFamily="18" charset="0"/>
            </a:endParaRPr>
          </a:p>
        </p:txBody>
      </p:sp>
      <p:sp>
        <p:nvSpPr>
          <p:cNvPr id="5" name="TextBox 1"/>
          <p:cNvSpPr txBox="1"/>
          <p:nvPr/>
        </p:nvSpPr>
        <p:spPr>
          <a:xfrm>
            <a:off x="825500" y="1581150"/>
            <a:ext cx="7886700" cy="915122"/>
          </a:xfrm>
          <a:prstGeom prst="rect">
            <a:avLst/>
          </a:prstGeom>
          <a:noFill/>
        </p:spPr>
        <p:txBody>
          <a:bodyPr wrap="square" lIns="0" tIns="0" rIns="0" rtlCol="0">
            <a:spAutoFit/>
          </a:bodyPr>
          <a:lstStyle/>
          <a:p>
            <a:pPr marL="342900" indent="-342900">
              <a:lnSpc>
                <a:spcPct val="150000"/>
              </a:lnSpc>
              <a:spcBef>
                <a:spcPct val="200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在某段时间，若对网络中某资源的需求超过了该资源所能提供的可用部分，网络的性能就要变坏</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产生拥塞</a:t>
            </a:r>
            <a:r>
              <a:rPr lang="en-US" altLang="zh-CN" sz="2000" dirty="0" smtClean="0">
                <a:latin typeface="微软雅黑" panose="020B0503020204020204" pitchFamily="34" charset="-122"/>
                <a:ea typeface="微软雅黑" panose="020B0503020204020204" pitchFamily="34" charset="-122"/>
              </a:rPr>
              <a:t>(congestion)</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B6F15528-21DE-4FAA-801E-634DDDAF4B2B}" type="slidenum">
              <a:rPr lang="en-US" smtClean="0"/>
              <a:t>88</a:t>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a:p>
        </p:txBody>
      </p:sp>
      <p:sp>
        <p:nvSpPr>
          <p:cNvPr id="8" name="圆角矩形 7"/>
          <p:cNvSpPr/>
          <p:nvPr/>
        </p:nvSpPr>
        <p:spPr>
          <a:xfrm>
            <a:off x="556964" y="2740287"/>
            <a:ext cx="3938710" cy="3184263"/>
          </a:xfrm>
          <a:prstGeom prst="roundRect">
            <a:avLst>
              <a:gd name="adj" fmla="val 11262"/>
            </a:avLst>
          </a:prstGeom>
          <a:solidFill>
            <a:srgbClr val="99CC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667413" y="2740287"/>
            <a:ext cx="3938326" cy="3184263"/>
          </a:xfrm>
          <a:prstGeom prst="roundRect">
            <a:avLst>
              <a:gd name="adj" fmla="val 11262"/>
            </a:avLst>
          </a:prstGeom>
          <a:solidFill>
            <a:srgbClr val="CC66F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1092" y="2947208"/>
            <a:ext cx="3064545" cy="400110"/>
          </a:xfrm>
          <a:prstGeom prst="rect">
            <a:avLst/>
          </a:prstGeom>
          <a:solidFill>
            <a:srgbClr val="0000FF"/>
          </a:solid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sz="2000" b="1" dirty="0" smtClean="0">
                <a:solidFill>
                  <a:schemeClr val="bg1"/>
                </a:solidFill>
                <a:latin typeface="微软雅黑" pitchFamily="34" charset="-122"/>
                <a:ea typeface="微软雅黑" pitchFamily="34" charset="-122"/>
              </a:rPr>
              <a:t>拥塞控制</a:t>
            </a:r>
            <a:endParaRPr lang="zh-CN" altLang="en-US" sz="2000" b="1" dirty="0">
              <a:solidFill>
                <a:schemeClr val="bg1"/>
              </a:solidFill>
              <a:latin typeface="微软雅黑" pitchFamily="34" charset="-122"/>
              <a:ea typeface="微软雅黑" pitchFamily="34" charset="-122"/>
            </a:endParaRPr>
          </a:p>
        </p:txBody>
      </p:sp>
      <p:sp>
        <p:nvSpPr>
          <p:cNvPr id="11" name="矩形 10"/>
          <p:cNvSpPr/>
          <p:nvPr/>
        </p:nvSpPr>
        <p:spPr>
          <a:xfrm>
            <a:off x="5006380" y="3420783"/>
            <a:ext cx="3394717" cy="759182"/>
          </a:xfrm>
          <a:prstGeom prst="rect">
            <a:avLst/>
          </a:prstGeom>
        </p:spPr>
        <p:txBody>
          <a:bodyPr wrap="square">
            <a:spAutoFit/>
          </a:bodyPr>
          <a:lstStyle/>
          <a:p>
            <a:pPr>
              <a:lnSpc>
                <a:spcPts val="2600"/>
              </a:lnSpc>
            </a:pPr>
            <a:r>
              <a:rPr lang="zh-CN" altLang="en-US" sz="2000" b="1" dirty="0" smtClean="0">
                <a:latin typeface="微软雅黑" pitchFamily="34" charset="-122"/>
                <a:ea typeface="微软雅黑" pitchFamily="34" charset="-122"/>
              </a:rPr>
              <a:t>抑制</a:t>
            </a:r>
            <a:r>
              <a:rPr lang="zh-CN" altLang="en-US" sz="2000" b="1" dirty="0">
                <a:latin typeface="微软雅黑" pitchFamily="34" charset="-122"/>
                <a:ea typeface="微软雅黑" pitchFamily="34" charset="-122"/>
              </a:rPr>
              <a:t>发送端发送数据的速率，</a:t>
            </a:r>
            <a:r>
              <a:rPr lang="zh-CN" altLang="en-US" sz="2000" b="1" dirty="0" smtClean="0">
                <a:latin typeface="微软雅黑" pitchFamily="34" charset="-122"/>
                <a:ea typeface="微软雅黑" pitchFamily="34" charset="-122"/>
              </a:rPr>
              <a:t>以使</a:t>
            </a:r>
            <a:r>
              <a:rPr lang="zh-CN" altLang="en-US" sz="2000" b="1" dirty="0">
                <a:latin typeface="微软雅黑" pitchFamily="34" charset="-122"/>
                <a:ea typeface="微软雅黑" pitchFamily="34" charset="-122"/>
              </a:rPr>
              <a:t>接收端</a:t>
            </a:r>
            <a:r>
              <a:rPr lang="zh-CN" altLang="en-US" sz="2000" b="1" dirty="0">
                <a:solidFill>
                  <a:schemeClr val="bg1"/>
                </a:solidFill>
                <a:latin typeface="微软雅黑" pitchFamily="34" charset="-122"/>
                <a:ea typeface="微软雅黑" pitchFamily="34" charset="-122"/>
              </a:rPr>
              <a:t>来得及接收</a:t>
            </a:r>
            <a:r>
              <a:rPr lang="zh-CN" altLang="en-US" sz="2000" b="1" dirty="0">
                <a:latin typeface="微软雅黑" pitchFamily="34" charset="-122"/>
                <a:ea typeface="微软雅黑" pitchFamily="34" charset="-122"/>
              </a:rPr>
              <a:t>；</a:t>
            </a:r>
          </a:p>
        </p:txBody>
      </p:sp>
      <p:sp>
        <p:nvSpPr>
          <p:cNvPr id="12" name="矩形 11"/>
          <p:cNvSpPr/>
          <p:nvPr/>
        </p:nvSpPr>
        <p:spPr>
          <a:xfrm>
            <a:off x="5006379" y="4615714"/>
            <a:ext cx="3394717" cy="759182"/>
          </a:xfrm>
          <a:prstGeom prst="rect">
            <a:avLst/>
          </a:prstGeom>
        </p:spPr>
        <p:txBody>
          <a:bodyPr wrap="square">
            <a:spAutoFit/>
          </a:bodyPr>
          <a:lstStyle/>
          <a:p>
            <a:pPr>
              <a:lnSpc>
                <a:spcPts val="2600"/>
              </a:lnSpc>
            </a:pPr>
            <a:r>
              <a:rPr lang="zh-CN" altLang="en-US" sz="2000" b="1" dirty="0">
                <a:latin typeface="微软雅黑" pitchFamily="34" charset="-122"/>
                <a:ea typeface="微软雅黑" pitchFamily="34" charset="-122"/>
              </a:rPr>
              <a:t>是</a:t>
            </a:r>
            <a:r>
              <a:rPr lang="zh-CN" altLang="en-US" sz="2000" b="1" dirty="0" smtClean="0">
                <a:latin typeface="微软雅黑" pitchFamily="34" charset="-122"/>
                <a:ea typeface="微软雅黑" pitchFamily="34" charset="-122"/>
              </a:rPr>
              <a:t>点对点</a:t>
            </a:r>
            <a:r>
              <a:rPr lang="zh-CN" altLang="en-US" sz="2000" b="1" dirty="0">
                <a:latin typeface="微软雅黑" pitchFamily="34" charset="-122"/>
                <a:ea typeface="微软雅黑" pitchFamily="34" charset="-122"/>
              </a:rPr>
              <a:t>通信量的控制，</a:t>
            </a:r>
            <a:r>
              <a:rPr lang="zh-CN" altLang="en-US" sz="2000" b="1" dirty="0" smtClean="0">
                <a:latin typeface="微软雅黑" pitchFamily="34" charset="-122"/>
                <a:ea typeface="微软雅黑" pitchFamily="34" charset="-122"/>
              </a:rPr>
              <a:t>是</a:t>
            </a:r>
            <a:r>
              <a:rPr lang="zh-CN" altLang="en-US" sz="2000" b="1" dirty="0" smtClean="0">
                <a:solidFill>
                  <a:schemeClr val="bg1"/>
                </a:solidFill>
                <a:latin typeface="微软雅黑" pitchFamily="34" charset="-122"/>
                <a:ea typeface="微软雅黑" pitchFamily="34" charset="-122"/>
              </a:rPr>
              <a:t>端</a:t>
            </a:r>
            <a:r>
              <a:rPr lang="zh-CN" altLang="en-US" sz="2000" b="1" dirty="0">
                <a:solidFill>
                  <a:schemeClr val="bg1"/>
                </a:solidFill>
                <a:latin typeface="微软雅黑" pitchFamily="34" charset="-122"/>
                <a:ea typeface="微软雅黑" pitchFamily="34" charset="-122"/>
              </a:rPr>
              <a:t>到端</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13" name="矩形 12"/>
          <p:cNvSpPr/>
          <p:nvPr/>
        </p:nvSpPr>
        <p:spPr>
          <a:xfrm>
            <a:off x="5091143" y="2947208"/>
            <a:ext cx="3179752" cy="400110"/>
          </a:xfrm>
          <a:prstGeom prst="rect">
            <a:avLst/>
          </a:prstGeom>
          <a:solidFill>
            <a:srgbClr val="0000CC"/>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sz="2000" b="1" dirty="0" smtClean="0">
                <a:solidFill>
                  <a:schemeClr val="bg1"/>
                </a:solidFill>
                <a:latin typeface="微软雅黑" pitchFamily="34" charset="-122"/>
                <a:ea typeface="微软雅黑" pitchFamily="34" charset="-122"/>
              </a:rPr>
              <a:t>流量控制</a:t>
            </a:r>
            <a:endParaRPr lang="zh-CN" altLang="en-US" sz="2000" b="1" dirty="0">
              <a:solidFill>
                <a:schemeClr val="bg1"/>
              </a:solidFill>
              <a:latin typeface="微软雅黑" pitchFamily="34" charset="-122"/>
              <a:ea typeface="微软雅黑" pitchFamily="34" charset="-122"/>
            </a:endParaRPr>
          </a:p>
        </p:txBody>
      </p:sp>
      <p:sp>
        <p:nvSpPr>
          <p:cNvPr id="14" name="矩形 13"/>
          <p:cNvSpPr/>
          <p:nvPr/>
        </p:nvSpPr>
        <p:spPr>
          <a:xfrm>
            <a:off x="903675" y="4615714"/>
            <a:ext cx="3394717" cy="1092607"/>
          </a:xfrm>
          <a:prstGeom prst="rect">
            <a:avLst/>
          </a:prstGeom>
        </p:spPr>
        <p:txBody>
          <a:bodyPr wrap="square">
            <a:spAutoFit/>
          </a:bodyPr>
          <a:lstStyle/>
          <a:p>
            <a:pPr>
              <a:lnSpc>
                <a:spcPts val="2600"/>
              </a:lnSpc>
            </a:pPr>
            <a:r>
              <a:rPr lang="zh-CN" altLang="en-US" sz="2000" b="1" dirty="0">
                <a:latin typeface="微软雅黑" pitchFamily="34" charset="-122"/>
                <a:ea typeface="微软雅黑" pitchFamily="34" charset="-122"/>
              </a:rPr>
              <a:t>是一个</a:t>
            </a:r>
            <a:r>
              <a:rPr lang="zh-CN" altLang="en-US" sz="2000" b="1" dirty="0">
                <a:solidFill>
                  <a:srgbClr val="3333FF"/>
                </a:solidFill>
                <a:latin typeface="微软雅黑" pitchFamily="34" charset="-122"/>
                <a:ea typeface="微软雅黑" pitchFamily="34" charset="-122"/>
              </a:rPr>
              <a:t>全局性</a:t>
            </a:r>
            <a:r>
              <a:rPr lang="zh-CN" altLang="en-US" sz="2000" b="1" dirty="0">
                <a:latin typeface="微软雅黑" pitchFamily="34" charset="-122"/>
                <a:ea typeface="微软雅黑" pitchFamily="34" charset="-122"/>
              </a:rPr>
              <a:t>的过程，涉及</a:t>
            </a:r>
            <a:r>
              <a:rPr lang="zh-CN" altLang="en-US" sz="2000" b="1" dirty="0" smtClean="0">
                <a:latin typeface="微软雅黑" pitchFamily="34" charset="-122"/>
                <a:ea typeface="微软雅黑" pitchFamily="34" charset="-122"/>
              </a:rPr>
              <a:t>到与</a:t>
            </a:r>
            <a:r>
              <a:rPr lang="zh-CN" altLang="en-US" sz="2000" b="1" dirty="0">
                <a:latin typeface="微软雅黑" pitchFamily="34" charset="-122"/>
                <a:ea typeface="微软雅黑" pitchFamily="34" charset="-122"/>
              </a:rPr>
              <a:t>降低网络传输性能有关的所有因素</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5" name="矩形 14"/>
          <p:cNvSpPr/>
          <p:nvPr/>
        </p:nvSpPr>
        <p:spPr>
          <a:xfrm>
            <a:off x="903674" y="3420783"/>
            <a:ext cx="3394717" cy="1092607"/>
          </a:xfrm>
          <a:prstGeom prst="rect">
            <a:avLst/>
          </a:prstGeom>
        </p:spPr>
        <p:txBody>
          <a:bodyPr wrap="square">
            <a:spAutoFit/>
          </a:bodyPr>
          <a:lstStyle/>
          <a:p>
            <a:pPr>
              <a:lnSpc>
                <a:spcPts val="2600"/>
              </a:lnSpc>
            </a:pPr>
            <a:r>
              <a:rPr lang="zh-CN" altLang="en-US" sz="2000" b="1" dirty="0" smtClean="0">
                <a:latin typeface="微软雅黑" pitchFamily="34" charset="-122"/>
                <a:ea typeface="微软雅黑" pitchFamily="34" charset="-122"/>
              </a:rPr>
              <a:t>防止</a:t>
            </a:r>
            <a:r>
              <a:rPr lang="zh-CN" altLang="en-US" sz="2000" b="1" dirty="0">
                <a:latin typeface="微软雅黑" pitchFamily="34" charset="-122"/>
                <a:ea typeface="微软雅黑" pitchFamily="34" charset="-122"/>
              </a:rPr>
              <a:t>过多的数据注入到网络中，使网络中的路由器或链路</a:t>
            </a:r>
            <a:r>
              <a:rPr lang="zh-CN" altLang="en-US" sz="2000" b="1" dirty="0">
                <a:solidFill>
                  <a:srgbClr val="3333FF"/>
                </a:solidFill>
                <a:latin typeface="微软雅黑" pitchFamily="34" charset="-122"/>
                <a:ea typeface="微软雅黑" pitchFamily="34" charset="-122"/>
              </a:rPr>
              <a:t>不致过载</a:t>
            </a:r>
            <a:r>
              <a:rPr lang="zh-CN" altLang="en-US" sz="2000" b="1" dirty="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1079500" y="419100"/>
            <a:ext cx="2462213" cy="560474"/>
          </a:xfrm>
          <a:prstGeom prst="rect">
            <a:avLst/>
          </a:prstGeom>
          <a:noFill/>
        </p:spPr>
        <p:txBody>
          <a:bodyPr wrap="none" lIns="0" tIns="0" rIns="0" rtlCol="0">
            <a:spAutoFit/>
          </a:bodyPr>
          <a:lstStyle/>
          <a:p>
            <a:pPr defTabSz="-635">
              <a:lnSpc>
                <a:spcPts val="4400"/>
              </a:lnSpc>
            </a:pPr>
            <a:r>
              <a:rPr lang="en-US" altLang="zh-CN" sz="3200" dirty="0" err="1" smtClean="0">
                <a:latin typeface="Times New Roman" panose="02020603050405020304" pitchFamily="18" charset="0"/>
                <a:ea typeface="黑体" panose="02010609060101010101" pitchFamily="2" charset="-122"/>
                <a:cs typeface="Times New Roman" panose="02020603050405020304" pitchFamily="18" charset="0"/>
              </a:rPr>
              <a:t>拥塞控制方法</a:t>
            </a:r>
            <a:endParaRPr lang="en-US" altLang="zh-CN" sz="3600" dirty="0" smtClean="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TextBox 1"/>
          <p:cNvSpPr txBox="1"/>
          <p:nvPr/>
        </p:nvSpPr>
        <p:spPr>
          <a:xfrm>
            <a:off x="673100" y="1112788"/>
            <a:ext cx="7848600" cy="1154162"/>
          </a:xfrm>
          <a:prstGeom prst="rect">
            <a:avLst/>
          </a:prstGeom>
          <a:noFill/>
        </p:spPr>
        <p:txBody>
          <a:bodyPr wrap="square" lIns="0" tIns="0" rIns="0" rtlCol="0">
            <a:spAutoFit/>
          </a:bodyPr>
          <a:lstStyle/>
          <a:p>
            <a:pPr defTabSz="-635"/>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发送方维持一个叫做拥塞窗口  </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66" charset="0"/>
              </a:rPr>
              <a:t>cwnd</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smtClean="0">
                <a:latin typeface="微软雅黑" panose="020B0503020204020204" pitchFamily="34" charset="-122"/>
                <a:ea typeface="微软雅黑" panose="020B0503020204020204" pitchFamily="34" charset="-122"/>
                <a:cs typeface="Comic Sans MS" panose="030F0702030302020204" pitchFamily="66" charset="0"/>
              </a:rPr>
              <a:t>(congestion</a:t>
            </a:r>
          </a:p>
          <a:p>
            <a:pPr defTabSz="-635"/>
            <a:r>
              <a:rPr lang="en-US" altLang="zh-CN" sz="2400" b="1" dirty="0" smtClean="0">
                <a:latin typeface="微软雅黑" panose="020B0503020204020204" pitchFamily="34" charset="-122"/>
                <a:ea typeface="微软雅黑" panose="020B0503020204020204" pitchFamily="34" charset="-122"/>
                <a:cs typeface="Comic Sans MS" panose="030F0702030302020204" pitchFamily="66" charset="0"/>
              </a:rPr>
              <a:t>window)</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的状态变量</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拥塞窗口的大小取决于网络</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的拥塞程度，并且动态地在变化</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rgbClr val="65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1"/>
          <p:cNvSpPr txBox="1"/>
          <p:nvPr/>
        </p:nvSpPr>
        <p:spPr>
          <a:xfrm>
            <a:off x="1130300" y="2495550"/>
            <a:ext cx="5937523" cy="392415"/>
          </a:xfrm>
          <a:prstGeom prst="rect">
            <a:avLst/>
          </a:prstGeom>
          <a:noFill/>
        </p:spPr>
        <p:txBody>
          <a:bodyPr wrap="none" lIns="0" tIns="0" rIns="0" rtlCol="0">
            <a:spAutoFit/>
          </a:bodyPr>
          <a:lstStyle/>
          <a:p>
            <a:pPr defTabSz="-635">
              <a:lnSpc>
                <a:spcPts val="2700"/>
              </a:lnSpc>
            </a:pPr>
            <a:r>
              <a:rPr lang="zh-CN" altLang="en-US" sz="2800" dirty="0" smtClean="0">
                <a:latin typeface="Times New Roman" panose="02020603050405020304" pitchFamily="18" charset="0"/>
                <a:ea typeface="黑体" panose="02010609060101010101" pitchFamily="2" charset="-122"/>
                <a:cs typeface="Times New Roman" panose="02020603050405020304" pitchFamily="18" charset="0"/>
              </a:rPr>
              <a:t>发送窗口 </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min [</a:t>
            </a:r>
            <a:r>
              <a:rPr lang="zh-CN" altLang="en-US" sz="2800" dirty="0" smtClean="0">
                <a:latin typeface="Times New Roman" panose="02020603050405020304" pitchFamily="18" charset="0"/>
                <a:ea typeface="黑体" panose="02010609060101010101" pitchFamily="2" charset="-122"/>
                <a:cs typeface="Times New Roman" panose="02020603050405020304" pitchFamily="18" charset="0"/>
              </a:rPr>
              <a:t>接收窗口，拥塞窗口</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a:t>
            </a:r>
          </a:p>
        </p:txBody>
      </p:sp>
      <p:sp>
        <p:nvSpPr>
          <p:cNvPr id="6" name="TextBox 1"/>
          <p:cNvSpPr txBox="1"/>
          <p:nvPr/>
        </p:nvSpPr>
        <p:spPr>
          <a:xfrm>
            <a:off x="673100" y="3028950"/>
            <a:ext cx="7391400" cy="2457083"/>
          </a:xfrm>
          <a:prstGeom prst="rect">
            <a:avLst/>
          </a:prstGeom>
          <a:noFill/>
        </p:spPr>
        <p:txBody>
          <a:bodyPr wrap="square" lIns="0" tIns="0" rIns="0" rtlCol="0">
            <a:spAutoFit/>
          </a:bodyPr>
          <a:lstStyle/>
          <a:p>
            <a:pPr defTabSz="-635">
              <a:lnSpc>
                <a:spcPts val="29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发送方控制拥塞窗口的原则是：只要网络没有出现</a:t>
            </a:r>
          </a:p>
          <a:p>
            <a:pPr defTabSz="-635">
              <a:lnSpc>
                <a:spcPts val="33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拥塞，拥塞窗口就再增大一些，以便把更多的报文</a:t>
            </a:r>
          </a:p>
          <a:p>
            <a:pPr defTabSz="-635">
              <a:lnSpc>
                <a:spcPts val="33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段发送出去。但只要网络出现拥塞，拥塞窗口就减</a:t>
            </a:r>
          </a:p>
          <a:p>
            <a:pPr defTabSz="-635">
              <a:lnSpc>
                <a:spcPts val="3100"/>
              </a:lnSpc>
            </a:pP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小一些，以减少注入到网络中的报文段数</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p>
          <a:p>
            <a:pPr defTabSz="-635">
              <a:lnSpc>
                <a:spcPts val="31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发送方根据超时来预测网络出现拥塞，接收方可以通</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defTabSz="-635">
              <a:lnSpc>
                <a:spcPts val="31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过发送重复确认来报告</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拥塞</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B6F15528-21DE-4FAA-801E-634DDDAF4B2B}" type="slidenum">
              <a:rPr lang="en-US" smtClean="0"/>
              <a:t>89</a:t>
            </a:fld>
            <a:endParaRPr lang="en-US"/>
          </a:p>
        </p:txBody>
      </p:sp>
      <p:sp>
        <p:nvSpPr>
          <p:cNvPr id="9" name="页脚占位符 8"/>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22531" name="Rectangle 2"/>
          <p:cNvSpPr>
            <a:spLocks noGrp="1" noChangeArrowheads="1"/>
          </p:cNvSpPr>
          <p:nvPr>
            <p:ph type="title"/>
          </p:nvPr>
        </p:nvSpPr>
        <p:spPr/>
        <p:txBody>
          <a:bodyPr>
            <a:normAutofit fontScale="90000"/>
          </a:bodyPr>
          <a:lstStyle/>
          <a:p>
            <a:pPr algn="ctr" eaLnBrk="1" hangingPunct="1"/>
            <a:r>
              <a:rPr lang="zh-CN" altLang="en-US" sz="4000" dirty="0" smtClean="0">
                <a:ea typeface="黑体" panose="02010609060101010101" pitchFamily="2" charset="-122"/>
              </a:rPr>
              <a:t>端口号</a:t>
            </a:r>
            <a:r>
              <a:rPr lang="en-US" altLang="zh-CN" sz="4000" dirty="0" smtClean="0">
                <a:ea typeface="黑体" panose="02010609060101010101" pitchFamily="2" charset="-122"/>
              </a:rPr>
              <a:t>(protocol port number)</a:t>
            </a:r>
            <a:br>
              <a:rPr lang="en-US" altLang="zh-CN" sz="4000" dirty="0" smtClean="0">
                <a:ea typeface="黑体" panose="02010609060101010101" pitchFamily="2" charset="-122"/>
              </a:rPr>
            </a:br>
            <a:r>
              <a:rPr lang="zh-CN" altLang="en-US" sz="4000" dirty="0" smtClean="0">
                <a:ea typeface="黑体" panose="02010609060101010101" pitchFamily="2" charset="-122"/>
              </a:rPr>
              <a:t>简称为端口</a:t>
            </a:r>
            <a:r>
              <a:rPr lang="en-US" altLang="zh-CN" sz="4000" dirty="0" smtClean="0">
                <a:ea typeface="黑体" panose="02010609060101010101" pitchFamily="2" charset="-122"/>
              </a:rPr>
              <a:t>(port)</a:t>
            </a:r>
          </a:p>
        </p:txBody>
      </p:sp>
      <p:sp>
        <p:nvSpPr>
          <p:cNvPr id="22532" name="Rectangle 3"/>
          <p:cNvSpPr>
            <a:spLocks noGrp="1" noChangeArrowheads="1"/>
          </p:cNvSpPr>
          <p:nvPr>
            <p:ph type="body" idx="1"/>
          </p:nvPr>
        </p:nvSpPr>
        <p:spPr>
          <a:xfrm>
            <a:off x="1040091" y="1895996"/>
            <a:ext cx="7750810" cy="4091940"/>
          </a:xfrm>
        </p:spPr>
        <p:txBody>
          <a:bodyPr/>
          <a:lstStyle/>
          <a:p>
            <a:pPr algn="just"/>
            <a:r>
              <a:rPr lang="zh-CN" altLang="en-US" sz="2800" dirty="0" smtClean="0">
                <a:ea typeface="黑体" panose="02010609060101010101" pitchFamily="2" charset="-122"/>
              </a:rPr>
              <a:t>传输层使用</a:t>
            </a:r>
            <a:r>
              <a:rPr lang="zh-CN" altLang="en-US" sz="2800" dirty="0" smtClean="0">
                <a:solidFill>
                  <a:schemeClr val="hlink"/>
                </a:solidFill>
                <a:ea typeface="黑体" panose="02010609060101010101" pitchFamily="2" charset="-122"/>
              </a:rPr>
              <a:t>协议端口号</a:t>
            </a:r>
            <a:r>
              <a:rPr lang="en-US" altLang="zh-CN" sz="2800" dirty="0" smtClean="0">
                <a:ea typeface="黑体" panose="02010609060101010101" pitchFamily="2" charset="-122"/>
              </a:rPr>
              <a:t>(protocol port number)</a:t>
            </a:r>
            <a:r>
              <a:rPr lang="zh-CN" altLang="en-US" sz="2800" dirty="0" smtClean="0">
                <a:ea typeface="黑体" panose="02010609060101010101" pitchFamily="2" charset="-122"/>
              </a:rPr>
              <a:t>，或通常简称为</a:t>
            </a:r>
            <a:r>
              <a:rPr lang="zh-CN" altLang="en-US" sz="2800" dirty="0" smtClean="0">
                <a:solidFill>
                  <a:schemeClr val="hlink"/>
                </a:solidFill>
                <a:ea typeface="黑体" panose="02010609060101010101" pitchFamily="2" charset="-122"/>
              </a:rPr>
              <a:t>端口</a:t>
            </a:r>
            <a:r>
              <a:rPr lang="en-US" altLang="zh-CN" sz="2800" dirty="0" smtClean="0">
                <a:ea typeface="黑体" panose="02010609060101010101" pitchFamily="2" charset="-122"/>
              </a:rPr>
              <a:t>(port)</a:t>
            </a:r>
            <a:r>
              <a:rPr lang="zh-CN" altLang="en-US" sz="2800" dirty="0" smtClean="0">
                <a:ea typeface="黑体" panose="02010609060101010101" pitchFamily="2" charset="-122"/>
              </a:rPr>
              <a:t>。</a:t>
            </a:r>
            <a:endParaRPr lang="en-US" altLang="zh-CN" sz="2800" dirty="0" smtClean="0">
              <a:ea typeface="黑体" panose="02010609060101010101" pitchFamily="2" charset="-122"/>
            </a:endParaRPr>
          </a:p>
          <a:p>
            <a:pPr algn="just"/>
            <a:r>
              <a:rPr lang="zh-CN" altLang="en-US" sz="2800" dirty="0" smtClean="0">
                <a:ea typeface="黑体" panose="02010609060101010101" pitchFamily="2" charset="-122"/>
              </a:rPr>
              <a:t>端口用一个 </a:t>
            </a:r>
            <a:r>
              <a:rPr lang="en-US" altLang="zh-CN" sz="2800" dirty="0" smtClean="0">
                <a:ea typeface="黑体" panose="02010609060101010101" pitchFamily="2" charset="-122"/>
              </a:rPr>
              <a:t>16 </a:t>
            </a:r>
            <a:r>
              <a:rPr lang="zh-CN" altLang="en-US" sz="2800" dirty="0" smtClean="0">
                <a:ea typeface="黑体" panose="02010609060101010101" pitchFamily="2" charset="-122"/>
              </a:rPr>
              <a:t>位端口号进行标志。</a:t>
            </a:r>
          </a:p>
          <a:p>
            <a:pPr algn="just"/>
            <a:r>
              <a:rPr lang="zh-CN" altLang="en-US" sz="2800" dirty="0" smtClean="0">
                <a:ea typeface="黑体" panose="02010609060101010101" pitchFamily="2" charset="-122"/>
              </a:rPr>
              <a:t>端口号只具有</a:t>
            </a:r>
            <a:r>
              <a:rPr lang="zh-CN" altLang="en-US" sz="2800" dirty="0" smtClean="0">
                <a:solidFill>
                  <a:schemeClr val="hlink"/>
                </a:solidFill>
                <a:ea typeface="黑体" panose="02010609060101010101" pitchFamily="2" charset="-122"/>
              </a:rPr>
              <a:t>本地</a:t>
            </a:r>
            <a:r>
              <a:rPr lang="zh-CN" altLang="en-US" sz="2800" dirty="0" smtClean="0">
                <a:ea typeface="黑体" panose="02010609060101010101" pitchFamily="2" charset="-122"/>
              </a:rPr>
              <a:t>意义，即端口号只是为了标志本计算机应用层中的各进程。在因特网中不同计算机的相同端口号是没有联系的。</a:t>
            </a:r>
            <a:endParaRPr lang="en-US" altLang="zh-CN" sz="2800" dirty="0" smtClean="0">
              <a:ea typeface="黑体" panose="02010609060101010101" pitchFamily="2" charset="-122"/>
            </a:endParaRPr>
          </a:p>
          <a:p>
            <a:pPr algn="just"/>
            <a:r>
              <a:rPr lang="zh-CN" altLang="en-US" sz="2800" dirty="0" smtClean="0">
                <a:solidFill>
                  <a:schemeClr val="hlink"/>
                </a:solidFill>
                <a:ea typeface="黑体" panose="02010609060101010101" pitchFamily="2" charset="-122"/>
              </a:rPr>
              <a:t>熟知端口号</a:t>
            </a:r>
            <a:r>
              <a:rPr lang="zh-CN" altLang="en-US" sz="2800" dirty="0" smtClean="0">
                <a:ea typeface="黑体" panose="02010609060101010101" pitchFamily="2" charset="-122"/>
              </a:rPr>
              <a:t>，数值一般为 </a:t>
            </a:r>
            <a:r>
              <a:rPr lang="en-US" altLang="zh-CN" sz="2800" dirty="0" smtClean="0">
                <a:ea typeface="黑体" panose="02010609060101010101" pitchFamily="2" charset="-122"/>
              </a:rPr>
              <a:t>0~1023</a:t>
            </a:r>
            <a:r>
              <a:rPr lang="zh-CN" altLang="en-US" sz="2800" dirty="0" smtClean="0">
                <a:ea typeface="黑体" panose="02010609060101010101" pitchFamily="2" charset="-122"/>
              </a:rPr>
              <a:t>。</a:t>
            </a:r>
          </a:p>
          <a:p>
            <a:pPr algn="just"/>
            <a:endParaRPr lang="zh-CN" altLang="en-US" sz="2800" dirty="0" smtClean="0">
              <a:ea typeface="黑体" panose="02010609060101010101" pitchFamily="2" charset="-122"/>
            </a:endParaRPr>
          </a:p>
          <a:p>
            <a:pPr eaLnBrk="1" hangingPunct="1"/>
            <a:endParaRPr lang="zh-CN" altLang="en-US" sz="2800" dirty="0" smtClean="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拥塞控制</a:t>
            </a:r>
            <a:endParaRPr lang="zh-CN" altLang="en-US" dirty="0">
              <a:latin typeface="Times New Roman" panose="02020603050405020304" pitchFamily="18" charset="0"/>
              <a:ea typeface="黑体" panose="02010609060101010101" pitchFamily="2" charset="-122"/>
            </a:endParaRPr>
          </a:p>
        </p:txBody>
      </p:sp>
      <p:sp>
        <p:nvSpPr>
          <p:cNvPr id="3" name="内容占位符 2"/>
          <p:cNvSpPr>
            <a:spLocks noGrp="1"/>
          </p:cNvSpPr>
          <p:nvPr>
            <p:ph idx="1"/>
          </p:nvPr>
        </p:nvSpPr>
        <p:spPr/>
        <p:txBody>
          <a:bodyPr>
            <a:normAutofit/>
          </a:bodyPr>
          <a:lstStyle/>
          <a:p>
            <a:r>
              <a:rPr lang="zh-CN" altLang="en-US" sz="2400" dirty="0" smtClean="0">
                <a:latin typeface="Times New Roman" panose="02020603050405020304" pitchFamily="18" charset="0"/>
                <a:ea typeface="黑体" panose="02010609060101010101" pitchFamily="2" charset="-122"/>
              </a:rPr>
              <a:t>发送方维护两个变量：</a:t>
            </a:r>
            <a:r>
              <a:rPr lang="en-US" altLang="zh-CN" sz="2400" dirty="0" err="1" smtClean="0">
                <a:latin typeface="Times New Roman" panose="02020603050405020304" pitchFamily="18" charset="0"/>
                <a:ea typeface="黑体" panose="02010609060101010101" pitchFamily="2" charset="-122"/>
              </a:rPr>
              <a:t>cwnd</a:t>
            </a:r>
            <a:r>
              <a:rPr lang="en-US" altLang="zh-CN" sz="2400" dirty="0" smtClean="0">
                <a:latin typeface="Times New Roman" panose="02020603050405020304" pitchFamily="18" charset="0"/>
                <a:ea typeface="黑体" panose="02010609060101010101" pitchFamily="2" charset="-122"/>
              </a:rPr>
              <a:t>, </a:t>
            </a:r>
            <a:r>
              <a:rPr lang="en-US" altLang="zh-CN" sz="2400" dirty="0" err="1" smtClean="0">
                <a:latin typeface="Times New Roman" panose="02020603050405020304" pitchFamily="18" charset="0"/>
                <a:ea typeface="黑体" panose="02010609060101010101" pitchFamily="2" charset="-122"/>
              </a:rPr>
              <a:t>ssthresh</a:t>
            </a:r>
            <a:r>
              <a:rPr lang="en-US" altLang="zh-CN" sz="2400" dirty="0" smtClean="0">
                <a:latin typeface="Times New Roman" panose="02020603050405020304" pitchFamily="18" charset="0"/>
                <a:ea typeface="黑体" panose="02010609060101010101" pitchFamily="2" charset="-122"/>
              </a:rPr>
              <a:t>(</a:t>
            </a:r>
            <a:r>
              <a:rPr lang="zh-CN" altLang="en-US" sz="2400" dirty="0" smtClean="0">
                <a:latin typeface="Times New Roman" panose="02020603050405020304" pitchFamily="18" charset="0"/>
                <a:ea typeface="黑体" panose="02010609060101010101" pitchFamily="2" charset="-122"/>
              </a:rPr>
              <a:t>慢开始门限</a:t>
            </a:r>
            <a:r>
              <a:rPr lang="en-US" altLang="zh-CN" sz="2400" dirty="0" smtClean="0">
                <a:latin typeface="Times New Roman" panose="02020603050405020304" pitchFamily="18" charset="0"/>
                <a:ea typeface="黑体" panose="02010609060101010101" pitchFamily="2" charset="-122"/>
              </a:rPr>
              <a:t>)</a:t>
            </a:r>
          </a:p>
          <a:p>
            <a:r>
              <a:rPr lang="zh-CN" altLang="en-US" sz="2400" dirty="0" smtClean="0">
                <a:latin typeface="Times New Roman" panose="02020603050405020304" pitchFamily="18" charset="0"/>
                <a:ea typeface="黑体" panose="02010609060101010101" pitchFamily="2" charset="-122"/>
              </a:rPr>
              <a:t>慢开始和拥塞避免</a:t>
            </a:r>
            <a:endParaRPr lang="en-US" altLang="zh-CN" sz="2400" dirty="0" smtClean="0">
              <a:latin typeface="Times New Roman" panose="02020603050405020304" pitchFamily="18" charset="0"/>
              <a:ea typeface="黑体" panose="02010609060101010101" pitchFamily="2" charset="-122"/>
            </a:endParaRPr>
          </a:p>
          <a:p>
            <a:pPr lvl="1"/>
            <a:r>
              <a:rPr lang="zh-CN" altLang="en-US" sz="2000" dirty="0" smtClean="0">
                <a:latin typeface="Times New Roman" panose="02020603050405020304" pitchFamily="18" charset="0"/>
                <a:ea typeface="黑体" panose="02010609060101010101" pitchFamily="2" charset="-122"/>
              </a:rPr>
              <a:t>初始</a:t>
            </a:r>
            <a:r>
              <a:rPr lang="en-US" altLang="zh-CN" sz="2000" dirty="0" err="1" smtClean="0">
                <a:latin typeface="Times New Roman" panose="02020603050405020304" pitchFamily="18" charset="0"/>
                <a:ea typeface="黑体" panose="02010609060101010101" pitchFamily="2" charset="-122"/>
              </a:rPr>
              <a:t>cwnd</a:t>
            </a:r>
            <a:r>
              <a:rPr lang="en-US" altLang="zh-CN" sz="2000" dirty="0" smtClean="0">
                <a:latin typeface="Times New Roman" panose="02020603050405020304" pitchFamily="18" charset="0"/>
                <a:ea typeface="黑体" panose="02010609060101010101" pitchFamily="2" charset="-122"/>
              </a:rPr>
              <a:t> = 1 MSS</a:t>
            </a:r>
          </a:p>
          <a:p>
            <a:pPr marL="914400" lvl="1" indent="-514350">
              <a:buFont typeface="+mj-lt"/>
              <a:buAutoNum type="arabicPeriod"/>
            </a:pPr>
            <a:r>
              <a:rPr lang="en-US" altLang="zh-CN" sz="1900" dirty="0" smtClean="0">
                <a:latin typeface="Times New Roman" panose="02020603050405020304" pitchFamily="18" charset="0"/>
                <a:ea typeface="黑体" panose="02010609060101010101" pitchFamily="2" charset="-122"/>
              </a:rPr>
              <a:t>If </a:t>
            </a:r>
            <a:r>
              <a:rPr lang="en-US" altLang="zh-CN" sz="1900" dirty="0" err="1" smtClean="0">
                <a:latin typeface="Times New Roman" panose="02020603050405020304" pitchFamily="18" charset="0"/>
                <a:ea typeface="黑体" panose="02010609060101010101" pitchFamily="2" charset="-122"/>
              </a:rPr>
              <a:t>cwnd</a:t>
            </a:r>
            <a:r>
              <a:rPr lang="en-US" altLang="zh-CN" sz="1900" dirty="0" smtClean="0">
                <a:latin typeface="Times New Roman" panose="02020603050405020304" pitchFamily="18" charset="0"/>
                <a:ea typeface="黑体" panose="02010609060101010101" pitchFamily="2" charset="-122"/>
              </a:rPr>
              <a:t> &lt;=</a:t>
            </a:r>
            <a:r>
              <a:rPr lang="en-US" altLang="zh-CN" sz="1900" dirty="0" err="1" smtClean="0">
                <a:latin typeface="Times New Roman" panose="02020603050405020304" pitchFamily="18" charset="0"/>
                <a:ea typeface="黑体" panose="02010609060101010101" pitchFamily="2" charset="-122"/>
              </a:rPr>
              <a:t>ssthresh</a:t>
            </a:r>
            <a:r>
              <a:rPr lang="en-US" altLang="zh-CN" sz="1900" dirty="0" smtClean="0">
                <a:latin typeface="Times New Roman" panose="02020603050405020304" pitchFamily="18" charset="0"/>
                <a:ea typeface="黑体" panose="02010609060101010101" pitchFamily="2" charset="-122"/>
              </a:rPr>
              <a:t>, </a:t>
            </a:r>
            <a:r>
              <a:rPr lang="zh-CN" altLang="en-US" sz="1900" dirty="0" smtClean="0">
                <a:latin typeface="Times New Roman" panose="02020603050405020304" pitchFamily="18" charset="0"/>
                <a:ea typeface="黑体" panose="02010609060101010101" pitchFamily="2" charset="-122"/>
              </a:rPr>
              <a:t>执行慢开始算法</a:t>
            </a:r>
            <a:endParaRPr lang="en-US" altLang="zh-CN" sz="1900" dirty="0" smtClean="0">
              <a:latin typeface="Times New Roman" panose="02020603050405020304" pitchFamily="18" charset="0"/>
              <a:ea typeface="黑体" panose="02010609060101010101" pitchFamily="2" charset="-122"/>
            </a:endParaRPr>
          </a:p>
          <a:p>
            <a:pPr marL="914400" lvl="1" indent="-514350">
              <a:buNone/>
            </a:pPr>
            <a:r>
              <a:rPr lang="en-US" altLang="zh-CN" sz="1900" dirty="0" smtClean="0">
                <a:latin typeface="Times New Roman" panose="02020603050405020304" pitchFamily="18" charset="0"/>
                <a:ea typeface="黑体" panose="02010609060101010101" pitchFamily="2" charset="-122"/>
              </a:rPr>
              <a:t>        </a:t>
            </a:r>
            <a:r>
              <a:rPr lang="zh-CN" altLang="en-US" sz="1900" dirty="0" smtClean="0">
                <a:latin typeface="Times New Roman" panose="02020603050405020304" pitchFamily="18" charset="0"/>
                <a:ea typeface="黑体" panose="02010609060101010101" pitchFamily="2" charset="-122"/>
              </a:rPr>
              <a:t>每收到一个确认</a:t>
            </a:r>
            <a:endParaRPr lang="en-US" altLang="zh-CN" sz="1900" dirty="0" smtClean="0">
              <a:latin typeface="Times New Roman" panose="02020603050405020304" pitchFamily="18" charset="0"/>
              <a:ea typeface="黑体" panose="02010609060101010101" pitchFamily="2" charset="-122"/>
            </a:endParaRPr>
          </a:p>
          <a:p>
            <a:pPr marL="914400" lvl="1" indent="-514350">
              <a:buNone/>
            </a:pPr>
            <a:r>
              <a:rPr lang="en-US" altLang="zh-CN" sz="1900" dirty="0" smtClean="0">
                <a:latin typeface="Times New Roman" panose="02020603050405020304" pitchFamily="18" charset="0"/>
                <a:ea typeface="黑体" panose="02010609060101010101" pitchFamily="2" charset="-122"/>
              </a:rPr>
              <a:t>         </a:t>
            </a:r>
            <a:r>
              <a:rPr lang="en-US" altLang="zh-CN" sz="1900" dirty="0" err="1" smtClean="0">
                <a:latin typeface="Times New Roman" panose="02020603050405020304" pitchFamily="18" charset="0"/>
                <a:ea typeface="黑体" panose="02010609060101010101" pitchFamily="2" charset="-122"/>
              </a:rPr>
              <a:t>cwnd</a:t>
            </a:r>
            <a:r>
              <a:rPr lang="en-US" altLang="zh-CN" sz="1900" dirty="0" smtClean="0">
                <a:latin typeface="Times New Roman" panose="02020603050405020304" pitchFamily="18" charset="0"/>
                <a:ea typeface="黑体" panose="02010609060101010101" pitchFamily="2" charset="-122"/>
              </a:rPr>
              <a:t> = </a:t>
            </a:r>
            <a:r>
              <a:rPr lang="en-US" altLang="zh-CN" sz="1900" dirty="0" err="1" smtClean="0">
                <a:latin typeface="Times New Roman" panose="02020603050405020304" pitchFamily="18" charset="0"/>
                <a:ea typeface="黑体" panose="02010609060101010101" pitchFamily="2" charset="-122"/>
              </a:rPr>
              <a:t>cwnd</a:t>
            </a:r>
            <a:r>
              <a:rPr lang="en-US" altLang="zh-CN" sz="1900" dirty="0" smtClean="0">
                <a:latin typeface="Times New Roman" panose="02020603050405020304" pitchFamily="18" charset="0"/>
                <a:ea typeface="黑体" panose="02010609060101010101" pitchFamily="2" charset="-122"/>
              </a:rPr>
              <a:t> + MSS</a:t>
            </a:r>
          </a:p>
          <a:p>
            <a:pPr marL="914400" lvl="1" indent="-514350">
              <a:buNone/>
            </a:pPr>
            <a:r>
              <a:rPr lang="en-US" altLang="zh-CN" sz="1900" dirty="0" smtClean="0">
                <a:latin typeface="Times New Roman" panose="02020603050405020304" pitchFamily="18" charset="0"/>
                <a:ea typeface="黑体" panose="02010609060101010101" pitchFamily="2" charset="-122"/>
              </a:rPr>
              <a:t>         else   </a:t>
            </a:r>
            <a:r>
              <a:rPr lang="zh-CN" altLang="en-US" sz="1900" dirty="0" smtClean="0">
                <a:latin typeface="Times New Roman" panose="02020603050405020304" pitchFamily="18" charset="0"/>
                <a:ea typeface="黑体" panose="02010609060101010101" pitchFamily="2" charset="-122"/>
              </a:rPr>
              <a:t>执行拥塞避免算法</a:t>
            </a:r>
            <a:endParaRPr lang="en-US" altLang="zh-CN" sz="1900" dirty="0" smtClean="0">
              <a:latin typeface="Times New Roman" panose="02020603050405020304" pitchFamily="18" charset="0"/>
              <a:ea typeface="黑体" panose="02010609060101010101" pitchFamily="2" charset="-122"/>
            </a:endParaRPr>
          </a:p>
          <a:p>
            <a:pPr marL="914400" lvl="1" indent="-514350">
              <a:buNone/>
            </a:pPr>
            <a:r>
              <a:rPr lang="en-US" altLang="zh-CN" sz="1900" dirty="0" smtClean="0">
                <a:latin typeface="Times New Roman" panose="02020603050405020304" pitchFamily="18" charset="0"/>
                <a:ea typeface="黑体" panose="02010609060101010101" pitchFamily="2" charset="-122"/>
              </a:rPr>
              <a:t>         </a:t>
            </a:r>
            <a:r>
              <a:rPr lang="zh-CN" altLang="en-US" sz="1900" dirty="0" smtClean="0">
                <a:latin typeface="Times New Roman" panose="02020603050405020304" pitchFamily="18" charset="0"/>
                <a:ea typeface="黑体" panose="02010609060101010101" pitchFamily="2" charset="-122"/>
              </a:rPr>
              <a:t>每收到一个确认</a:t>
            </a:r>
            <a:endParaRPr lang="en-US" altLang="zh-CN" sz="1900" dirty="0" smtClean="0">
              <a:latin typeface="Times New Roman" panose="02020603050405020304" pitchFamily="18" charset="0"/>
              <a:ea typeface="黑体" panose="02010609060101010101" pitchFamily="2" charset="-122"/>
            </a:endParaRPr>
          </a:p>
          <a:p>
            <a:pPr marL="914400" lvl="1" indent="-514350">
              <a:buNone/>
            </a:pPr>
            <a:r>
              <a:rPr lang="en-US" altLang="zh-CN" sz="1900" dirty="0" smtClean="0">
                <a:latin typeface="Times New Roman" panose="02020603050405020304" pitchFamily="18" charset="0"/>
                <a:ea typeface="黑体" panose="02010609060101010101" pitchFamily="2" charset="-122"/>
              </a:rPr>
              <a:t>          </a:t>
            </a:r>
            <a:r>
              <a:rPr lang="en-US" altLang="zh-CN" sz="1900" dirty="0" err="1" smtClean="0">
                <a:latin typeface="Times New Roman" panose="02020603050405020304" pitchFamily="18" charset="0"/>
                <a:ea typeface="黑体" panose="02010609060101010101" pitchFamily="2" charset="-122"/>
              </a:rPr>
              <a:t>cwnd</a:t>
            </a:r>
            <a:r>
              <a:rPr lang="en-US" altLang="zh-CN" sz="1900" dirty="0" smtClean="0">
                <a:latin typeface="Times New Roman" panose="02020603050405020304" pitchFamily="18" charset="0"/>
                <a:ea typeface="黑体" panose="02010609060101010101" pitchFamily="2" charset="-122"/>
              </a:rPr>
              <a:t> = </a:t>
            </a:r>
            <a:r>
              <a:rPr lang="en-US" altLang="zh-CN" sz="1900" dirty="0" err="1" smtClean="0">
                <a:latin typeface="Times New Roman" panose="02020603050405020304" pitchFamily="18" charset="0"/>
                <a:ea typeface="黑体" panose="02010609060101010101" pitchFamily="2" charset="-122"/>
              </a:rPr>
              <a:t>cwnd</a:t>
            </a:r>
            <a:r>
              <a:rPr lang="en-US" altLang="zh-CN" sz="1900" dirty="0" smtClean="0">
                <a:latin typeface="Times New Roman" panose="02020603050405020304" pitchFamily="18" charset="0"/>
                <a:ea typeface="黑体" panose="02010609060101010101" pitchFamily="2" charset="-122"/>
              </a:rPr>
              <a:t> + MSS*MSS/</a:t>
            </a:r>
            <a:r>
              <a:rPr lang="en-US" altLang="zh-CN" sz="1900" dirty="0" err="1" smtClean="0">
                <a:latin typeface="Times New Roman" panose="02020603050405020304" pitchFamily="18" charset="0"/>
                <a:ea typeface="黑体" panose="02010609060101010101" pitchFamily="2" charset="-122"/>
              </a:rPr>
              <a:t>cwnd</a:t>
            </a:r>
            <a:endParaRPr lang="en-US" altLang="zh-CN" sz="1900" dirty="0" smtClean="0">
              <a:latin typeface="Times New Roman" panose="02020603050405020304" pitchFamily="18" charset="0"/>
              <a:ea typeface="黑体" panose="02010609060101010101" pitchFamily="2" charset="-122"/>
            </a:endParaRPr>
          </a:p>
          <a:p>
            <a:pPr marL="914400" lvl="1" indent="-514350">
              <a:buAutoNum type="arabicPeriod" startAt="2"/>
            </a:pPr>
            <a:r>
              <a:rPr lang="zh-CN" altLang="en-US" sz="1900" dirty="0" smtClean="0">
                <a:latin typeface="Times New Roman" panose="02020603050405020304" pitchFamily="18" charset="0"/>
                <a:ea typeface="黑体" panose="02010609060101010101" pitchFamily="2" charset="-122"/>
              </a:rPr>
              <a:t>当拥塞发生（超时）</a:t>
            </a:r>
            <a:endParaRPr lang="en-US" altLang="zh-CN" sz="1900" dirty="0" smtClean="0">
              <a:latin typeface="Times New Roman" panose="02020603050405020304" pitchFamily="18" charset="0"/>
              <a:ea typeface="黑体" panose="02010609060101010101" pitchFamily="2" charset="-122"/>
            </a:endParaRPr>
          </a:p>
          <a:p>
            <a:pPr marL="914400" lvl="1" indent="-514350">
              <a:buNone/>
            </a:pPr>
            <a:r>
              <a:rPr lang="en-US" altLang="zh-CN" sz="1900" dirty="0" smtClean="0">
                <a:latin typeface="Times New Roman" panose="02020603050405020304" pitchFamily="18" charset="0"/>
                <a:ea typeface="黑体" panose="02010609060101010101" pitchFamily="2" charset="-122"/>
              </a:rPr>
              <a:t>           </a:t>
            </a:r>
            <a:r>
              <a:rPr lang="en-US" altLang="zh-CN" sz="1900" dirty="0" err="1" smtClean="0">
                <a:latin typeface="Times New Roman" panose="02020603050405020304" pitchFamily="18" charset="0"/>
                <a:ea typeface="黑体" panose="02010609060101010101" pitchFamily="2" charset="-122"/>
              </a:rPr>
              <a:t>ssthresh</a:t>
            </a:r>
            <a:r>
              <a:rPr lang="en-US" altLang="zh-CN" sz="1900" dirty="0" smtClean="0">
                <a:latin typeface="Times New Roman" panose="02020603050405020304" pitchFamily="18" charset="0"/>
                <a:ea typeface="黑体" panose="02010609060101010101" pitchFamily="2" charset="-122"/>
              </a:rPr>
              <a:t> = max(2, min(</a:t>
            </a:r>
            <a:r>
              <a:rPr lang="en-US" altLang="zh-CN" sz="1900" dirty="0" err="1" smtClean="0">
                <a:latin typeface="Times New Roman" panose="02020603050405020304" pitchFamily="18" charset="0"/>
                <a:ea typeface="黑体" panose="02010609060101010101" pitchFamily="2" charset="-122"/>
              </a:rPr>
              <a:t>cwnd</a:t>
            </a:r>
            <a:r>
              <a:rPr lang="en-US" altLang="zh-CN" sz="1900" dirty="0" smtClean="0">
                <a:latin typeface="Times New Roman" panose="02020603050405020304" pitchFamily="18" charset="0"/>
                <a:ea typeface="黑体" panose="02010609060101010101" pitchFamily="2" charset="-122"/>
              </a:rPr>
              <a:t>, </a:t>
            </a:r>
            <a:r>
              <a:rPr lang="en-US" altLang="zh-CN" sz="1900" dirty="0" err="1" smtClean="0">
                <a:latin typeface="Times New Roman" panose="02020603050405020304" pitchFamily="18" charset="0"/>
                <a:ea typeface="黑体" panose="02010609060101010101" pitchFamily="2" charset="-122"/>
              </a:rPr>
              <a:t>rwnd</a:t>
            </a:r>
            <a:r>
              <a:rPr lang="en-US" altLang="zh-CN" sz="1900" dirty="0" smtClean="0">
                <a:latin typeface="Times New Roman" panose="02020603050405020304" pitchFamily="18" charset="0"/>
                <a:ea typeface="黑体" panose="02010609060101010101" pitchFamily="2" charset="-122"/>
              </a:rPr>
              <a:t>)/2)</a:t>
            </a:r>
          </a:p>
          <a:p>
            <a:pPr marL="914400" lvl="1" indent="-514350">
              <a:buNone/>
            </a:pPr>
            <a:r>
              <a:rPr lang="en-US" altLang="zh-CN" sz="1900" dirty="0" smtClean="0">
                <a:latin typeface="Times New Roman" panose="02020603050405020304" pitchFamily="18" charset="0"/>
                <a:ea typeface="黑体" panose="02010609060101010101" pitchFamily="2" charset="-122"/>
              </a:rPr>
              <a:t>            </a:t>
            </a:r>
            <a:r>
              <a:rPr lang="en-US" altLang="zh-CN" sz="1900" dirty="0" err="1" smtClean="0">
                <a:latin typeface="Times New Roman" panose="02020603050405020304" pitchFamily="18" charset="0"/>
                <a:ea typeface="黑体" panose="02010609060101010101" pitchFamily="2" charset="-122"/>
              </a:rPr>
              <a:t>cwnd</a:t>
            </a:r>
            <a:r>
              <a:rPr lang="en-US" altLang="zh-CN" sz="1900" dirty="0" smtClean="0">
                <a:latin typeface="Times New Roman" panose="02020603050405020304" pitchFamily="18" charset="0"/>
                <a:ea typeface="黑体" panose="02010609060101010101" pitchFamily="2" charset="-122"/>
              </a:rPr>
              <a:t> = 1 MSS</a:t>
            </a:r>
            <a:endParaRPr lang="zh-CN" altLang="en-US" sz="1900" dirty="0">
              <a:latin typeface="Times New Roman" panose="02020603050405020304" pitchFamily="18" charset="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84413" y="112521"/>
            <a:ext cx="6240780" cy="955548"/>
          </a:xfrm>
          <a:custGeom>
            <a:avLst/>
            <a:gdLst>
              <a:gd name="connsiteX0" fmla="*/ 0 w 6240780"/>
              <a:gd name="connsiteY0" fmla="*/ 0 h 955548"/>
              <a:gd name="connsiteX1" fmla="*/ 0 w 6240780"/>
              <a:gd name="connsiteY1" fmla="*/ 955548 h 955548"/>
              <a:gd name="connsiteX2" fmla="*/ 6240780 w 6240780"/>
              <a:gd name="connsiteY2" fmla="*/ 955548 h 955548"/>
              <a:gd name="connsiteX3" fmla="*/ 6240780 w 6240780"/>
              <a:gd name="connsiteY3" fmla="*/ 0 h 955548"/>
              <a:gd name="connsiteX4" fmla="*/ 0 w 6240780"/>
              <a:gd name="connsiteY4" fmla="*/ 0 h 9555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240780" h="955548">
                <a:moveTo>
                  <a:pt x="0" y="0"/>
                </a:moveTo>
                <a:lnTo>
                  <a:pt x="0" y="955548"/>
                </a:lnTo>
                <a:lnTo>
                  <a:pt x="6240780" y="955548"/>
                </a:lnTo>
                <a:lnTo>
                  <a:pt x="6240780"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3" name="Freeform 3"/>
          <p:cNvSpPr/>
          <p:nvPr/>
        </p:nvSpPr>
        <p:spPr>
          <a:xfrm>
            <a:off x="1659267" y="87376"/>
            <a:ext cx="6240018" cy="955548"/>
          </a:xfrm>
          <a:custGeom>
            <a:avLst/>
            <a:gdLst>
              <a:gd name="connsiteX0" fmla="*/ 0 w 6240018"/>
              <a:gd name="connsiteY0" fmla="*/ 0 h 955548"/>
              <a:gd name="connsiteX1" fmla="*/ 0 w 6240018"/>
              <a:gd name="connsiteY1" fmla="*/ 955548 h 955548"/>
              <a:gd name="connsiteX2" fmla="*/ 6240018 w 6240018"/>
              <a:gd name="connsiteY2" fmla="*/ 955548 h 955548"/>
              <a:gd name="connsiteX3" fmla="*/ 6240018 w 6240018"/>
              <a:gd name="connsiteY3" fmla="*/ 0 h 955548"/>
              <a:gd name="connsiteX4" fmla="*/ 0 w 6240018"/>
              <a:gd name="connsiteY4" fmla="*/ 0 h 9555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240018" h="955548">
                <a:moveTo>
                  <a:pt x="0" y="0"/>
                </a:moveTo>
                <a:lnTo>
                  <a:pt x="0" y="955548"/>
                </a:lnTo>
                <a:lnTo>
                  <a:pt x="6240018" y="955548"/>
                </a:lnTo>
                <a:lnTo>
                  <a:pt x="6240018" y="0"/>
                </a:lnTo>
                <a:lnTo>
                  <a:pt x="0" y="0"/>
                </a:lnTo>
              </a:path>
            </a:pathLst>
          </a:custGeom>
          <a:solidFill>
            <a:srgbClr val="FFFF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5" name="Freeform 3"/>
          <p:cNvSpPr/>
          <p:nvPr/>
        </p:nvSpPr>
        <p:spPr>
          <a:xfrm>
            <a:off x="1652917" y="81026"/>
            <a:ext cx="6252718" cy="968248"/>
          </a:xfrm>
          <a:custGeom>
            <a:avLst/>
            <a:gdLst>
              <a:gd name="connsiteX0" fmla="*/ 6350 w 6252718"/>
              <a:gd name="connsiteY0" fmla="*/ 6350 h 968248"/>
              <a:gd name="connsiteX1" fmla="*/ 6350 w 6252718"/>
              <a:gd name="connsiteY1" fmla="*/ 961898 h 968248"/>
              <a:gd name="connsiteX2" fmla="*/ 6246368 w 6252718"/>
              <a:gd name="connsiteY2" fmla="*/ 961898 h 968248"/>
              <a:gd name="connsiteX3" fmla="*/ 6246368 w 6252718"/>
              <a:gd name="connsiteY3" fmla="*/ 6350 h 968248"/>
              <a:gd name="connsiteX4" fmla="*/ 6350 w 6252718"/>
              <a:gd name="connsiteY4" fmla="*/ 6350 h 9682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252718" h="968248">
                <a:moveTo>
                  <a:pt x="6350" y="6350"/>
                </a:moveTo>
                <a:lnTo>
                  <a:pt x="6350" y="961898"/>
                </a:lnTo>
                <a:lnTo>
                  <a:pt x="6246368" y="961898"/>
                </a:lnTo>
                <a:lnTo>
                  <a:pt x="6246368" y="6350"/>
                </a:lnTo>
                <a:lnTo>
                  <a:pt x="6350" y="6350"/>
                </a:lnTo>
              </a:path>
            </a:pathLst>
          </a:custGeom>
          <a:solidFill>
            <a:srgbClr val="000000">
              <a:alpha val="0"/>
            </a:srgbClr>
          </a:solidFill>
          <a:ln w="12700">
            <a:solidFill>
              <a:srgbClr val="703D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6" name="Freeform 3"/>
          <p:cNvSpPr/>
          <p:nvPr/>
        </p:nvSpPr>
        <p:spPr>
          <a:xfrm>
            <a:off x="192417" y="1516125"/>
            <a:ext cx="1285494" cy="406145"/>
          </a:xfrm>
          <a:custGeom>
            <a:avLst/>
            <a:gdLst>
              <a:gd name="connsiteX0" fmla="*/ 0 w 1285494"/>
              <a:gd name="connsiteY0" fmla="*/ 0 h 406145"/>
              <a:gd name="connsiteX1" fmla="*/ 0 w 1285494"/>
              <a:gd name="connsiteY1" fmla="*/ 406145 h 406145"/>
              <a:gd name="connsiteX2" fmla="*/ 1285494 w 1285494"/>
              <a:gd name="connsiteY2" fmla="*/ 406145 h 406145"/>
              <a:gd name="connsiteX3" fmla="*/ 1285494 w 1285494"/>
              <a:gd name="connsiteY3" fmla="*/ 0 h 406145"/>
              <a:gd name="connsiteX4" fmla="*/ 0 w 1285494"/>
              <a:gd name="connsiteY4" fmla="*/ 0 h 4061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5494" h="406145">
                <a:moveTo>
                  <a:pt x="0" y="0"/>
                </a:moveTo>
                <a:lnTo>
                  <a:pt x="0" y="406145"/>
                </a:lnTo>
                <a:lnTo>
                  <a:pt x="1285494" y="406145"/>
                </a:lnTo>
                <a:lnTo>
                  <a:pt x="1285494"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7" name="Freeform 3"/>
          <p:cNvSpPr/>
          <p:nvPr/>
        </p:nvSpPr>
        <p:spPr>
          <a:xfrm>
            <a:off x="166509" y="1490218"/>
            <a:ext cx="1286256" cy="406908"/>
          </a:xfrm>
          <a:custGeom>
            <a:avLst/>
            <a:gdLst>
              <a:gd name="connsiteX0" fmla="*/ 0 w 1286256"/>
              <a:gd name="connsiteY0" fmla="*/ 0 h 406908"/>
              <a:gd name="connsiteX1" fmla="*/ 0 w 1286256"/>
              <a:gd name="connsiteY1" fmla="*/ 406908 h 406908"/>
              <a:gd name="connsiteX2" fmla="*/ 1286256 w 1286256"/>
              <a:gd name="connsiteY2" fmla="*/ 406908 h 406908"/>
              <a:gd name="connsiteX3" fmla="*/ 1286256 w 1286256"/>
              <a:gd name="connsiteY3" fmla="*/ 0 h 406908"/>
              <a:gd name="connsiteX4" fmla="*/ 0 w 1286256"/>
              <a:gd name="connsiteY4" fmla="*/ 0 h 4069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6256" h="406908">
                <a:moveTo>
                  <a:pt x="0" y="0"/>
                </a:moveTo>
                <a:lnTo>
                  <a:pt x="0" y="406908"/>
                </a:lnTo>
                <a:lnTo>
                  <a:pt x="1286256" y="406908"/>
                </a:lnTo>
                <a:lnTo>
                  <a:pt x="128625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8" name="Freeform 3"/>
          <p:cNvSpPr/>
          <p:nvPr/>
        </p:nvSpPr>
        <p:spPr>
          <a:xfrm>
            <a:off x="3089542" y="2716275"/>
            <a:ext cx="5968746" cy="1104900"/>
          </a:xfrm>
          <a:custGeom>
            <a:avLst/>
            <a:gdLst>
              <a:gd name="connsiteX0" fmla="*/ 0 w 5968746"/>
              <a:gd name="connsiteY0" fmla="*/ 0 h 1104900"/>
              <a:gd name="connsiteX1" fmla="*/ 0 w 5968746"/>
              <a:gd name="connsiteY1" fmla="*/ 1104900 h 1104900"/>
              <a:gd name="connsiteX2" fmla="*/ 5968746 w 5968746"/>
              <a:gd name="connsiteY2" fmla="*/ 1104900 h 1104900"/>
              <a:gd name="connsiteX3" fmla="*/ 5968746 w 5968746"/>
              <a:gd name="connsiteY3" fmla="*/ 0 h 1104900"/>
              <a:gd name="connsiteX4" fmla="*/ 0 w 5968746"/>
              <a:gd name="connsiteY4" fmla="*/ 0 h 1104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1104900">
                <a:moveTo>
                  <a:pt x="0" y="0"/>
                </a:moveTo>
                <a:lnTo>
                  <a:pt x="0" y="1104900"/>
                </a:lnTo>
                <a:lnTo>
                  <a:pt x="5968746" y="1104900"/>
                </a:lnTo>
                <a:lnTo>
                  <a:pt x="5968746"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9" name="Freeform 3"/>
          <p:cNvSpPr/>
          <p:nvPr/>
        </p:nvSpPr>
        <p:spPr>
          <a:xfrm>
            <a:off x="3098686" y="3914901"/>
            <a:ext cx="5969507" cy="1714500"/>
          </a:xfrm>
          <a:custGeom>
            <a:avLst/>
            <a:gdLst>
              <a:gd name="connsiteX0" fmla="*/ 0 w 5969507"/>
              <a:gd name="connsiteY0" fmla="*/ 0 h 1714500"/>
              <a:gd name="connsiteX1" fmla="*/ 0 w 5969507"/>
              <a:gd name="connsiteY1" fmla="*/ 1714500 h 1714500"/>
              <a:gd name="connsiteX2" fmla="*/ 5969507 w 5969507"/>
              <a:gd name="connsiteY2" fmla="*/ 1714500 h 1714500"/>
              <a:gd name="connsiteX3" fmla="*/ 5969507 w 5969507"/>
              <a:gd name="connsiteY3" fmla="*/ 0 h 1714500"/>
              <a:gd name="connsiteX4" fmla="*/ 0 w 5969507"/>
              <a:gd name="connsiteY4" fmla="*/ 0 h 1714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9507" h="1714500">
                <a:moveTo>
                  <a:pt x="0" y="0"/>
                </a:moveTo>
                <a:lnTo>
                  <a:pt x="0" y="1714500"/>
                </a:lnTo>
                <a:lnTo>
                  <a:pt x="5969507" y="1714500"/>
                </a:lnTo>
                <a:lnTo>
                  <a:pt x="5969507" y="0"/>
                </a:lnTo>
                <a:lnTo>
                  <a:pt x="0" y="0"/>
                </a:lnTo>
              </a:path>
            </a:pathLst>
          </a:custGeom>
          <a:solidFill>
            <a:srgbClr val="99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0" name="Freeform 3"/>
          <p:cNvSpPr/>
          <p:nvPr/>
        </p:nvSpPr>
        <p:spPr>
          <a:xfrm>
            <a:off x="3086493" y="1720341"/>
            <a:ext cx="5968746" cy="826008"/>
          </a:xfrm>
          <a:custGeom>
            <a:avLst/>
            <a:gdLst>
              <a:gd name="connsiteX0" fmla="*/ 0 w 5968746"/>
              <a:gd name="connsiteY0" fmla="*/ 0 h 826008"/>
              <a:gd name="connsiteX1" fmla="*/ 0 w 5968746"/>
              <a:gd name="connsiteY1" fmla="*/ 826008 h 826008"/>
              <a:gd name="connsiteX2" fmla="*/ 5968746 w 5968746"/>
              <a:gd name="connsiteY2" fmla="*/ 826008 h 826008"/>
              <a:gd name="connsiteX3" fmla="*/ 5968746 w 5968746"/>
              <a:gd name="connsiteY3" fmla="*/ 0 h 826008"/>
              <a:gd name="connsiteX4" fmla="*/ 0 w 5968746"/>
              <a:gd name="connsiteY4" fmla="*/ 0 h 8260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968746" h="826008">
                <a:moveTo>
                  <a:pt x="0" y="0"/>
                </a:moveTo>
                <a:lnTo>
                  <a:pt x="0" y="826008"/>
                </a:lnTo>
                <a:lnTo>
                  <a:pt x="5968746" y="826008"/>
                </a:lnTo>
                <a:lnTo>
                  <a:pt x="5968746"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1" name="Freeform 3"/>
          <p:cNvSpPr/>
          <p:nvPr/>
        </p:nvSpPr>
        <p:spPr>
          <a:xfrm>
            <a:off x="192417" y="2592070"/>
            <a:ext cx="1285494" cy="406146"/>
          </a:xfrm>
          <a:custGeom>
            <a:avLst/>
            <a:gdLst>
              <a:gd name="connsiteX0" fmla="*/ 0 w 1285494"/>
              <a:gd name="connsiteY0" fmla="*/ 0 h 406146"/>
              <a:gd name="connsiteX1" fmla="*/ 0 w 1285494"/>
              <a:gd name="connsiteY1" fmla="*/ 406146 h 406146"/>
              <a:gd name="connsiteX2" fmla="*/ 1285494 w 1285494"/>
              <a:gd name="connsiteY2" fmla="*/ 406146 h 406146"/>
              <a:gd name="connsiteX3" fmla="*/ 1285494 w 1285494"/>
              <a:gd name="connsiteY3" fmla="*/ 0 h 406146"/>
              <a:gd name="connsiteX4" fmla="*/ 0 w 1285494"/>
              <a:gd name="connsiteY4" fmla="*/ 0 h 4061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5494" h="406146">
                <a:moveTo>
                  <a:pt x="0" y="0"/>
                </a:moveTo>
                <a:lnTo>
                  <a:pt x="0" y="406146"/>
                </a:lnTo>
                <a:lnTo>
                  <a:pt x="1285494" y="406146"/>
                </a:lnTo>
                <a:lnTo>
                  <a:pt x="1285494"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 name="Freeform 3"/>
          <p:cNvSpPr/>
          <p:nvPr/>
        </p:nvSpPr>
        <p:spPr>
          <a:xfrm>
            <a:off x="166509" y="2566924"/>
            <a:ext cx="1286256" cy="406146"/>
          </a:xfrm>
          <a:custGeom>
            <a:avLst/>
            <a:gdLst>
              <a:gd name="connsiteX0" fmla="*/ 0 w 1286256"/>
              <a:gd name="connsiteY0" fmla="*/ 0 h 406146"/>
              <a:gd name="connsiteX1" fmla="*/ 0 w 1286256"/>
              <a:gd name="connsiteY1" fmla="*/ 406146 h 406146"/>
              <a:gd name="connsiteX2" fmla="*/ 1286256 w 1286256"/>
              <a:gd name="connsiteY2" fmla="*/ 406146 h 406146"/>
              <a:gd name="connsiteX3" fmla="*/ 1286256 w 1286256"/>
              <a:gd name="connsiteY3" fmla="*/ 0 h 406146"/>
              <a:gd name="connsiteX4" fmla="*/ 0 w 1286256"/>
              <a:gd name="connsiteY4" fmla="*/ 0 h 4061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6256" h="406146">
                <a:moveTo>
                  <a:pt x="0" y="0"/>
                </a:moveTo>
                <a:lnTo>
                  <a:pt x="0" y="406146"/>
                </a:lnTo>
                <a:lnTo>
                  <a:pt x="1286256" y="406146"/>
                </a:lnTo>
                <a:lnTo>
                  <a:pt x="1286256"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3" name="Freeform 3"/>
          <p:cNvSpPr/>
          <p:nvPr/>
        </p:nvSpPr>
        <p:spPr>
          <a:xfrm>
            <a:off x="192417" y="3686301"/>
            <a:ext cx="1285494" cy="406146"/>
          </a:xfrm>
          <a:custGeom>
            <a:avLst/>
            <a:gdLst>
              <a:gd name="connsiteX0" fmla="*/ 0 w 1285494"/>
              <a:gd name="connsiteY0" fmla="*/ 0 h 406146"/>
              <a:gd name="connsiteX1" fmla="*/ 0 w 1285494"/>
              <a:gd name="connsiteY1" fmla="*/ 406146 h 406146"/>
              <a:gd name="connsiteX2" fmla="*/ 1285494 w 1285494"/>
              <a:gd name="connsiteY2" fmla="*/ 406146 h 406146"/>
              <a:gd name="connsiteX3" fmla="*/ 1285494 w 1285494"/>
              <a:gd name="connsiteY3" fmla="*/ 0 h 406146"/>
              <a:gd name="connsiteX4" fmla="*/ 0 w 1285494"/>
              <a:gd name="connsiteY4" fmla="*/ 0 h 4061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5494" h="406146">
                <a:moveTo>
                  <a:pt x="0" y="0"/>
                </a:moveTo>
                <a:lnTo>
                  <a:pt x="0" y="406146"/>
                </a:lnTo>
                <a:lnTo>
                  <a:pt x="1285494" y="406146"/>
                </a:lnTo>
                <a:lnTo>
                  <a:pt x="1285494"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4" name="Freeform 3"/>
          <p:cNvSpPr/>
          <p:nvPr/>
        </p:nvSpPr>
        <p:spPr>
          <a:xfrm>
            <a:off x="166509" y="3660394"/>
            <a:ext cx="1286256" cy="406908"/>
          </a:xfrm>
          <a:custGeom>
            <a:avLst/>
            <a:gdLst>
              <a:gd name="connsiteX0" fmla="*/ 0 w 1286256"/>
              <a:gd name="connsiteY0" fmla="*/ 0 h 406908"/>
              <a:gd name="connsiteX1" fmla="*/ 0 w 1286256"/>
              <a:gd name="connsiteY1" fmla="*/ 406908 h 406908"/>
              <a:gd name="connsiteX2" fmla="*/ 1286256 w 1286256"/>
              <a:gd name="connsiteY2" fmla="*/ 406908 h 406908"/>
              <a:gd name="connsiteX3" fmla="*/ 1286256 w 1286256"/>
              <a:gd name="connsiteY3" fmla="*/ 0 h 406908"/>
              <a:gd name="connsiteX4" fmla="*/ 0 w 1286256"/>
              <a:gd name="connsiteY4" fmla="*/ 0 h 40690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86256" h="406908">
                <a:moveTo>
                  <a:pt x="0" y="0"/>
                </a:moveTo>
                <a:lnTo>
                  <a:pt x="0" y="406908"/>
                </a:lnTo>
                <a:lnTo>
                  <a:pt x="1286256" y="406908"/>
                </a:lnTo>
                <a:lnTo>
                  <a:pt x="1286256" y="0"/>
                </a:lnTo>
                <a:lnTo>
                  <a:pt x="0" y="0"/>
                </a:lnTo>
              </a:path>
            </a:pathLst>
          </a:custGeom>
          <a:solidFill>
            <a:srgbClr val="99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5" name="Freeform 3"/>
          <p:cNvSpPr/>
          <p:nvPr/>
        </p:nvSpPr>
        <p:spPr>
          <a:xfrm>
            <a:off x="8041018" y="1936750"/>
            <a:ext cx="902970" cy="397001"/>
          </a:xfrm>
          <a:custGeom>
            <a:avLst/>
            <a:gdLst>
              <a:gd name="connsiteX0" fmla="*/ 0 w 902970"/>
              <a:gd name="connsiteY0" fmla="*/ 0 h 397001"/>
              <a:gd name="connsiteX1" fmla="*/ 0 w 902970"/>
              <a:gd name="connsiteY1" fmla="*/ 397001 h 397001"/>
              <a:gd name="connsiteX2" fmla="*/ 902970 w 902970"/>
              <a:gd name="connsiteY2" fmla="*/ 397001 h 397001"/>
              <a:gd name="connsiteX3" fmla="*/ 902970 w 902970"/>
              <a:gd name="connsiteY3" fmla="*/ 0 h 397001"/>
              <a:gd name="connsiteX4" fmla="*/ 0 w 902970"/>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2970" h="397001">
                <a:moveTo>
                  <a:pt x="0" y="0"/>
                </a:moveTo>
                <a:lnTo>
                  <a:pt x="0" y="397001"/>
                </a:lnTo>
                <a:lnTo>
                  <a:pt x="902970" y="397001"/>
                </a:lnTo>
                <a:lnTo>
                  <a:pt x="902970"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6" name="Freeform 3"/>
          <p:cNvSpPr/>
          <p:nvPr/>
        </p:nvSpPr>
        <p:spPr>
          <a:xfrm>
            <a:off x="8015097" y="1910841"/>
            <a:ext cx="903732" cy="397001"/>
          </a:xfrm>
          <a:custGeom>
            <a:avLst/>
            <a:gdLst>
              <a:gd name="connsiteX0" fmla="*/ 0 w 903732"/>
              <a:gd name="connsiteY0" fmla="*/ 0 h 397001"/>
              <a:gd name="connsiteX1" fmla="*/ 0 w 903732"/>
              <a:gd name="connsiteY1" fmla="*/ 397001 h 397001"/>
              <a:gd name="connsiteX2" fmla="*/ 903732 w 903732"/>
              <a:gd name="connsiteY2" fmla="*/ 397001 h 397001"/>
              <a:gd name="connsiteX3" fmla="*/ 903732 w 903732"/>
              <a:gd name="connsiteY3" fmla="*/ 0 h 397001"/>
              <a:gd name="connsiteX4" fmla="*/ 0 w 903732"/>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3732" h="397001">
                <a:moveTo>
                  <a:pt x="0" y="0"/>
                </a:moveTo>
                <a:lnTo>
                  <a:pt x="0" y="397001"/>
                </a:lnTo>
                <a:lnTo>
                  <a:pt x="903732" y="397001"/>
                </a:lnTo>
                <a:lnTo>
                  <a:pt x="90373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7" name="Freeform 3"/>
          <p:cNvSpPr/>
          <p:nvPr/>
        </p:nvSpPr>
        <p:spPr>
          <a:xfrm>
            <a:off x="8041018" y="2966974"/>
            <a:ext cx="902970" cy="397002"/>
          </a:xfrm>
          <a:custGeom>
            <a:avLst/>
            <a:gdLst>
              <a:gd name="connsiteX0" fmla="*/ 0 w 902970"/>
              <a:gd name="connsiteY0" fmla="*/ 0 h 397002"/>
              <a:gd name="connsiteX1" fmla="*/ 0 w 902970"/>
              <a:gd name="connsiteY1" fmla="*/ 397002 h 397002"/>
              <a:gd name="connsiteX2" fmla="*/ 902970 w 902970"/>
              <a:gd name="connsiteY2" fmla="*/ 397002 h 397002"/>
              <a:gd name="connsiteX3" fmla="*/ 902970 w 902970"/>
              <a:gd name="connsiteY3" fmla="*/ 0 h 397002"/>
              <a:gd name="connsiteX4" fmla="*/ 0 w 902970"/>
              <a:gd name="connsiteY4" fmla="*/ 0 h 39700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2970" h="397002">
                <a:moveTo>
                  <a:pt x="0" y="0"/>
                </a:moveTo>
                <a:lnTo>
                  <a:pt x="0" y="397002"/>
                </a:lnTo>
                <a:lnTo>
                  <a:pt x="902970" y="397002"/>
                </a:lnTo>
                <a:lnTo>
                  <a:pt x="902970"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8" name="Freeform 3"/>
          <p:cNvSpPr/>
          <p:nvPr/>
        </p:nvSpPr>
        <p:spPr>
          <a:xfrm>
            <a:off x="8015097" y="2941065"/>
            <a:ext cx="903732" cy="397001"/>
          </a:xfrm>
          <a:custGeom>
            <a:avLst/>
            <a:gdLst>
              <a:gd name="connsiteX0" fmla="*/ 0 w 903732"/>
              <a:gd name="connsiteY0" fmla="*/ 0 h 397001"/>
              <a:gd name="connsiteX1" fmla="*/ 0 w 903732"/>
              <a:gd name="connsiteY1" fmla="*/ 397001 h 397001"/>
              <a:gd name="connsiteX2" fmla="*/ 903732 w 903732"/>
              <a:gd name="connsiteY2" fmla="*/ 397001 h 397001"/>
              <a:gd name="connsiteX3" fmla="*/ 903732 w 903732"/>
              <a:gd name="connsiteY3" fmla="*/ 0 h 397001"/>
              <a:gd name="connsiteX4" fmla="*/ 0 w 903732"/>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3732" h="397001">
                <a:moveTo>
                  <a:pt x="0" y="0"/>
                </a:moveTo>
                <a:lnTo>
                  <a:pt x="0" y="397001"/>
                </a:lnTo>
                <a:lnTo>
                  <a:pt x="903732" y="397001"/>
                </a:lnTo>
                <a:lnTo>
                  <a:pt x="90373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9" name="Freeform 3"/>
          <p:cNvSpPr/>
          <p:nvPr/>
        </p:nvSpPr>
        <p:spPr>
          <a:xfrm>
            <a:off x="8041018" y="4622800"/>
            <a:ext cx="902970" cy="397001"/>
          </a:xfrm>
          <a:custGeom>
            <a:avLst/>
            <a:gdLst>
              <a:gd name="connsiteX0" fmla="*/ 0 w 902970"/>
              <a:gd name="connsiteY0" fmla="*/ 0 h 397001"/>
              <a:gd name="connsiteX1" fmla="*/ 0 w 902970"/>
              <a:gd name="connsiteY1" fmla="*/ 397001 h 397001"/>
              <a:gd name="connsiteX2" fmla="*/ 902970 w 902970"/>
              <a:gd name="connsiteY2" fmla="*/ 397001 h 397001"/>
              <a:gd name="connsiteX3" fmla="*/ 902970 w 902970"/>
              <a:gd name="connsiteY3" fmla="*/ 0 h 397001"/>
              <a:gd name="connsiteX4" fmla="*/ 0 w 902970"/>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2970" h="397001">
                <a:moveTo>
                  <a:pt x="0" y="0"/>
                </a:moveTo>
                <a:lnTo>
                  <a:pt x="0" y="397001"/>
                </a:lnTo>
                <a:lnTo>
                  <a:pt x="902970" y="397001"/>
                </a:lnTo>
                <a:lnTo>
                  <a:pt x="902970"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0" name="Freeform 3"/>
          <p:cNvSpPr/>
          <p:nvPr/>
        </p:nvSpPr>
        <p:spPr>
          <a:xfrm>
            <a:off x="8015097" y="4596892"/>
            <a:ext cx="903732" cy="397001"/>
          </a:xfrm>
          <a:custGeom>
            <a:avLst/>
            <a:gdLst>
              <a:gd name="connsiteX0" fmla="*/ 0 w 903732"/>
              <a:gd name="connsiteY0" fmla="*/ 0 h 397001"/>
              <a:gd name="connsiteX1" fmla="*/ 0 w 903732"/>
              <a:gd name="connsiteY1" fmla="*/ 397001 h 397001"/>
              <a:gd name="connsiteX2" fmla="*/ 903732 w 903732"/>
              <a:gd name="connsiteY2" fmla="*/ 397001 h 397001"/>
              <a:gd name="connsiteX3" fmla="*/ 903732 w 903732"/>
              <a:gd name="connsiteY3" fmla="*/ 0 h 397001"/>
              <a:gd name="connsiteX4" fmla="*/ 0 w 903732"/>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03732" h="397001">
                <a:moveTo>
                  <a:pt x="0" y="0"/>
                </a:moveTo>
                <a:lnTo>
                  <a:pt x="0" y="397001"/>
                </a:lnTo>
                <a:lnTo>
                  <a:pt x="903732" y="397001"/>
                </a:lnTo>
                <a:lnTo>
                  <a:pt x="903732"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1" name="Freeform 3"/>
          <p:cNvSpPr/>
          <p:nvPr/>
        </p:nvSpPr>
        <p:spPr>
          <a:xfrm>
            <a:off x="192417" y="5559298"/>
            <a:ext cx="1276350" cy="397001"/>
          </a:xfrm>
          <a:custGeom>
            <a:avLst/>
            <a:gdLst>
              <a:gd name="connsiteX0" fmla="*/ 0 w 1276350"/>
              <a:gd name="connsiteY0" fmla="*/ 0 h 397001"/>
              <a:gd name="connsiteX1" fmla="*/ 0 w 1276350"/>
              <a:gd name="connsiteY1" fmla="*/ 397001 h 397001"/>
              <a:gd name="connsiteX2" fmla="*/ 1276350 w 1276350"/>
              <a:gd name="connsiteY2" fmla="*/ 397001 h 397001"/>
              <a:gd name="connsiteX3" fmla="*/ 1276350 w 1276350"/>
              <a:gd name="connsiteY3" fmla="*/ 0 h 397001"/>
              <a:gd name="connsiteX4" fmla="*/ 0 w 1276350"/>
              <a:gd name="connsiteY4" fmla="*/ 0 h 3970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76350" h="397001">
                <a:moveTo>
                  <a:pt x="0" y="0"/>
                </a:moveTo>
                <a:lnTo>
                  <a:pt x="0" y="397001"/>
                </a:lnTo>
                <a:lnTo>
                  <a:pt x="1276350" y="397001"/>
                </a:lnTo>
                <a:lnTo>
                  <a:pt x="1276350" y="0"/>
                </a:lnTo>
                <a:lnTo>
                  <a:pt x="0" y="0"/>
                </a:lnTo>
              </a:path>
            </a:pathLst>
          </a:custGeom>
          <a:solidFill>
            <a:srgbClr val="FFB8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22" name="Freeform 3"/>
          <p:cNvSpPr/>
          <p:nvPr/>
        </p:nvSpPr>
        <p:spPr>
          <a:xfrm>
            <a:off x="166509" y="5534151"/>
            <a:ext cx="1276350" cy="396240"/>
          </a:xfrm>
          <a:custGeom>
            <a:avLst/>
            <a:gdLst>
              <a:gd name="connsiteX0" fmla="*/ 0 w 1276350"/>
              <a:gd name="connsiteY0" fmla="*/ 0 h 396240"/>
              <a:gd name="connsiteX1" fmla="*/ 0 w 1276350"/>
              <a:gd name="connsiteY1" fmla="*/ 396240 h 396240"/>
              <a:gd name="connsiteX2" fmla="*/ 1276350 w 1276350"/>
              <a:gd name="connsiteY2" fmla="*/ 396240 h 396240"/>
              <a:gd name="connsiteX3" fmla="*/ 1276350 w 1276350"/>
              <a:gd name="connsiteY3" fmla="*/ 0 h 396240"/>
              <a:gd name="connsiteX4" fmla="*/ 0 w 1276350"/>
              <a:gd name="connsiteY4" fmla="*/ 0 h 39624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76350" h="396240">
                <a:moveTo>
                  <a:pt x="0" y="0"/>
                </a:moveTo>
                <a:lnTo>
                  <a:pt x="0" y="396240"/>
                </a:lnTo>
                <a:lnTo>
                  <a:pt x="1276350" y="396240"/>
                </a:lnTo>
                <a:lnTo>
                  <a:pt x="1276350" y="0"/>
                </a:lnTo>
                <a:lnTo>
                  <a:pt x="0" y="0"/>
                </a:lnTo>
              </a:path>
            </a:pathLst>
          </a:custGeom>
          <a:solidFill>
            <a:srgbClr val="CCE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23" name="Picture 3"/>
          <p:cNvPicPr>
            <a:picLocks noChangeAspect="1" noChangeArrowheads="1"/>
          </p:cNvPicPr>
          <p:nvPr/>
        </p:nvPicPr>
        <p:blipFill>
          <a:blip r:embed="rId4" cstate="print"/>
          <a:srcRect/>
          <a:stretch>
            <a:fillRect/>
          </a:stretch>
        </p:blipFill>
        <p:spPr bwMode="auto">
          <a:xfrm>
            <a:off x="3035300" y="1574800"/>
            <a:ext cx="3416300" cy="4902200"/>
          </a:xfrm>
          <a:prstGeom prst="rect">
            <a:avLst/>
          </a:prstGeom>
          <a:noFill/>
        </p:spPr>
      </p:pic>
      <p:sp>
        <p:nvSpPr>
          <p:cNvPr id="2" name="TextBox 1"/>
          <p:cNvSpPr txBox="1"/>
          <p:nvPr/>
        </p:nvSpPr>
        <p:spPr>
          <a:xfrm rot="5400000">
            <a:off x="4602014" y="6020381"/>
            <a:ext cx="359073" cy="405239"/>
          </a:xfrm>
          <a:prstGeom prst="rect">
            <a:avLst/>
          </a:prstGeom>
          <a:noFill/>
        </p:spPr>
        <p:txBody>
          <a:bodyPr wrap="none" lIns="0" tIns="0" rIns="0" rtlCol="0">
            <a:spAutoFit/>
          </a:bodyPr>
          <a:lstStyle/>
          <a:p>
            <a:pPr defTabSz="-635">
              <a:lnSpc>
                <a:spcPts val="2800"/>
              </a:lnSpc>
            </a:pPr>
            <a:r>
              <a:rPr lang="en-US" altLang="zh-CN" sz="2800" b="1"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4" name="TextBox 1"/>
          <p:cNvSpPr txBox="1"/>
          <p:nvPr/>
        </p:nvSpPr>
        <p:spPr>
          <a:xfrm>
            <a:off x="1752600" y="190500"/>
            <a:ext cx="5894242" cy="815608"/>
          </a:xfrm>
          <a:prstGeom prst="rect">
            <a:avLst/>
          </a:prstGeom>
          <a:noFill/>
        </p:spPr>
        <p:txBody>
          <a:bodyPr wrap="none" lIns="0" tIns="0" rIns="0" rtlCol="0">
            <a:spAutoFit/>
          </a:bodyPr>
          <a:lstStyle/>
          <a:p>
            <a:pPr defTabSz="-635">
              <a:lnSpc>
                <a:spcPts val="2700"/>
              </a:lnSpc>
            </a:pPr>
            <a:r>
              <a:rPr lang="en-US" altLang="zh-CN" sz="2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发送方每收到一个对新报文段的确认</a:t>
            </a:r>
          </a:p>
          <a:p>
            <a:pPr defTabSz="-635">
              <a:lnSpc>
                <a:spcPts val="3300"/>
              </a:lnSpc>
            </a:pPr>
            <a:r>
              <a:rPr lang="en-US" altLang="zh-CN" sz="2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（重传的不算在内）就使</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a:t>
            </a:r>
          </a:p>
        </p:txBody>
      </p:sp>
      <p:sp>
        <p:nvSpPr>
          <p:cNvPr id="25" name="TextBox 1"/>
          <p:cNvSpPr txBox="1"/>
          <p:nvPr/>
        </p:nvSpPr>
        <p:spPr>
          <a:xfrm>
            <a:off x="5981700" y="11557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接收方</a:t>
            </a:r>
          </a:p>
        </p:txBody>
      </p:sp>
      <p:sp>
        <p:nvSpPr>
          <p:cNvPr id="26" name="TextBox 1"/>
          <p:cNvSpPr txBox="1"/>
          <p:nvPr/>
        </p:nvSpPr>
        <p:spPr>
          <a:xfrm>
            <a:off x="2667000" y="1155700"/>
            <a:ext cx="769441" cy="289823"/>
          </a:xfrm>
          <a:prstGeom prst="rect">
            <a:avLst/>
          </a:prstGeom>
          <a:noFill/>
        </p:spPr>
        <p:txBody>
          <a:bodyPr wrap="none" lIns="0" tIns="0" rIns="0" rtlCol="0">
            <a:spAutoFit/>
          </a:bodyPr>
          <a:lstStyle/>
          <a:p>
            <a:pPr defTabSz="-635">
              <a:lnSpc>
                <a:spcPts val="19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发送方</a:t>
            </a:r>
          </a:p>
        </p:txBody>
      </p:sp>
      <p:sp>
        <p:nvSpPr>
          <p:cNvPr id="27" name="TextBox 1"/>
          <p:cNvSpPr txBox="1"/>
          <p:nvPr/>
        </p:nvSpPr>
        <p:spPr>
          <a:xfrm>
            <a:off x="254000" y="1600200"/>
            <a:ext cx="955390" cy="276999"/>
          </a:xfrm>
          <a:prstGeom prst="rect">
            <a:avLst/>
          </a:prstGeom>
          <a:noFill/>
        </p:spPr>
        <p:txBody>
          <a:bodyPr wrap="none" lIns="0" tIns="0" rIns="0" rtlCol="0">
            <a:spAutoFit/>
          </a:bodyPr>
          <a:lstStyle/>
          <a:p>
            <a:pPr defTabSz="-635">
              <a:lnSpc>
                <a:spcPts val="18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28" name="TextBox 1"/>
          <p:cNvSpPr txBox="1"/>
          <p:nvPr/>
        </p:nvSpPr>
        <p:spPr>
          <a:xfrm>
            <a:off x="2095500" y="1549400"/>
            <a:ext cx="888064" cy="333938"/>
          </a:xfrm>
          <a:prstGeom prst="rect">
            <a:avLst/>
          </a:prstGeom>
          <a:noFill/>
        </p:spPr>
        <p:txBody>
          <a:bodyPr wrap="none" lIns="0" tIns="0" rIns="0" rtlCol="0">
            <a:spAutoFit/>
          </a:bodyPr>
          <a:lstStyle/>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29" name="TextBox 1"/>
          <p:cNvSpPr txBox="1"/>
          <p:nvPr/>
        </p:nvSpPr>
        <p:spPr>
          <a:xfrm>
            <a:off x="6477000" y="2070100"/>
            <a:ext cx="888064" cy="333938"/>
          </a:xfrm>
          <a:prstGeom prst="rect">
            <a:avLst/>
          </a:prstGeom>
          <a:noFill/>
        </p:spPr>
        <p:txBody>
          <a:bodyPr wrap="none" lIns="0" tIns="0" rIns="0" rtlCol="0">
            <a:spAutoFit/>
          </a:bodyPr>
          <a:lstStyle/>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确认</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30" name="TextBox 1"/>
          <p:cNvSpPr txBox="1"/>
          <p:nvPr/>
        </p:nvSpPr>
        <p:spPr>
          <a:xfrm>
            <a:off x="1689100" y="2616200"/>
            <a:ext cx="1336904" cy="333938"/>
          </a:xfrm>
          <a:prstGeom prst="rect">
            <a:avLst/>
          </a:prstGeom>
          <a:noFill/>
        </p:spPr>
        <p:txBody>
          <a:bodyPr wrap="none" lIns="0" tIns="0" rIns="0" rtlCol="0">
            <a:spAutoFit/>
          </a:bodyPr>
          <a:lstStyle/>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p>
        </p:txBody>
      </p:sp>
      <p:sp>
        <p:nvSpPr>
          <p:cNvPr id="31" name="TextBox 1"/>
          <p:cNvSpPr txBox="1"/>
          <p:nvPr/>
        </p:nvSpPr>
        <p:spPr>
          <a:xfrm>
            <a:off x="6477000" y="3009900"/>
            <a:ext cx="1336904" cy="333938"/>
          </a:xfrm>
          <a:prstGeom prst="rect">
            <a:avLst/>
          </a:prstGeom>
          <a:noFill/>
        </p:spPr>
        <p:txBody>
          <a:bodyPr wrap="none" lIns="0" tIns="0" rIns="0" rtlCol="0">
            <a:spAutoFit/>
          </a:bodyPr>
          <a:lstStyle/>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确认</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p>
        </p:txBody>
      </p:sp>
      <p:sp>
        <p:nvSpPr>
          <p:cNvPr id="1024" name="TextBox 1"/>
          <p:cNvSpPr txBox="1"/>
          <p:nvPr/>
        </p:nvSpPr>
        <p:spPr>
          <a:xfrm>
            <a:off x="1638300" y="3733800"/>
            <a:ext cx="1336904" cy="333938"/>
          </a:xfrm>
          <a:prstGeom prst="rect">
            <a:avLst/>
          </a:prstGeom>
          <a:noFill/>
        </p:spPr>
        <p:txBody>
          <a:bodyPr wrap="none" lIns="0" tIns="0" rIns="0" rtlCol="0">
            <a:spAutoFit/>
          </a:bodyPr>
          <a:lstStyle/>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7</a:t>
            </a:r>
          </a:p>
        </p:txBody>
      </p:sp>
      <p:sp>
        <p:nvSpPr>
          <p:cNvPr id="1025" name="TextBox 1"/>
          <p:cNvSpPr txBox="1"/>
          <p:nvPr/>
        </p:nvSpPr>
        <p:spPr>
          <a:xfrm>
            <a:off x="254000" y="2679700"/>
            <a:ext cx="955390" cy="276999"/>
          </a:xfrm>
          <a:prstGeom prst="rect">
            <a:avLst/>
          </a:prstGeom>
          <a:noFill/>
        </p:spPr>
        <p:txBody>
          <a:bodyPr wrap="none" lIns="0" tIns="0" rIns="0" rtlCol="0">
            <a:spAutoFit/>
          </a:bodyPr>
          <a:lstStyle/>
          <a:p>
            <a:pPr defTabSz="-635">
              <a:lnSpc>
                <a:spcPts val="18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1026" name="TextBox 1"/>
          <p:cNvSpPr txBox="1"/>
          <p:nvPr/>
        </p:nvSpPr>
        <p:spPr>
          <a:xfrm>
            <a:off x="254000" y="3771900"/>
            <a:ext cx="955390" cy="276999"/>
          </a:xfrm>
          <a:prstGeom prst="rect">
            <a:avLst/>
          </a:prstGeom>
          <a:noFill/>
        </p:spPr>
        <p:txBody>
          <a:bodyPr wrap="none" lIns="0" tIns="0" rIns="0" rtlCol="0">
            <a:spAutoFit/>
          </a:bodyPr>
          <a:lstStyle/>
          <a:p>
            <a:pPr defTabSz="-635">
              <a:lnSpc>
                <a:spcPts val="18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1028" name="TextBox 1"/>
          <p:cNvSpPr txBox="1"/>
          <p:nvPr/>
        </p:nvSpPr>
        <p:spPr>
          <a:xfrm>
            <a:off x="3225800" y="6362700"/>
            <a:ext cx="70532" cy="279307"/>
          </a:xfrm>
          <a:prstGeom prst="rect">
            <a:avLst/>
          </a:prstGeom>
          <a:noFill/>
        </p:spPr>
        <p:txBody>
          <a:bodyPr wrap="none" lIns="0" tIns="0" rIns="0" rtlCol="0">
            <a:spAutoFit/>
          </a:bodyPr>
          <a:lstStyle/>
          <a:p>
            <a:pPr defTabSz="-635">
              <a:lnSpc>
                <a:spcPts val="1800"/>
              </a:lnSpc>
            </a:pPr>
            <a:r>
              <a:rPr lang="en-US" altLang="zh-CN" sz="2000" i="1"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t</a:t>
            </a:r>
          </a:p>
        </p:txBody>
      </p:sp>
      <p:sp>
        <p:nvSpPr>
          <p:cNvPr id="1029" name="TextBox 1"/>
          <p:cNvSpPr txBox="1"/>
          <p:nvPr/>
        </p:nvSpPr>
        <p:spPr>
          <a:xfrm>
            <a:off x="6540500" y="6362700"/>
            <a:ext cx="70532" cy="279307"/>
          </a:xfrm>
          <a:prstGeom prst="rect">
            <a:avLst/>
          </a:prstGeom>
          <a:noFill/>
        </p:spPr>
        <p:txBody>
          <a:bodyPr wrap="none" lIns="0" tIns="0" rIns="0" rtlCol="0">
            <a:spAutoFit/>
          </a:bodyPr>
          <a:lstStyle/>
          <a:p>
            <a:pPr defTabSz="-635">
              <a:lnSpc>
                <a:spcPts val="1800"/>
              </a:lnSpc>
            </a:pPr>
            <a:r>
              <a:rPr lang="en-US" altLang="zh-CN" sz="2000" i="1"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t</a:t>
            </a:r>
          </a:p>
        </p:txBody>
      </p:sp>
      <p:sp>
        <p:nvSpPr>
          <p:cNvPr id="1030" name="TextBox 1"/>
          <p:cNvSpPr txBox="1"/>
          <p:nvPr/>
        </p:nvSpPr>
        <p:spPr>
          <a:xfrm>
            <a:off x="8102600" y="1981200"/>
            <a:ext cx="705321" cy="315471"/>
          </a:xfrm>
          <a:prstGeom prst="rect">
            <a:avLst/>
          </a:prstGeom>
          <a:noFill/>
        </p:spPr>
        <p:txBody>
          <a:bodyPr wrap="none" lIns="0" tIns="0" rIns="0" rtlCol="0">
            <a:spAutoFit/>
          </a:bodyPr>
          <a:lstStyle/>
          <a:p>
            <a:pPr defTabSz="-635">
              <a:lnSpc>
                <a:spcPts val="21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轮次</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a:t>
            </a:r>
          </a:p>
        </p:txBody>
      </p:sp>
      <p:sp>
        <p:nvSpPr>
          <p:cNvPr id="1031" name="TextBox 1"/>
          <p:cNvSpPr txBox="1"/>
          <p:nvPr/>
        </p:nvSpPr>
        <p:spPr>
          <a:xfrm>
            <a:off x="8102600" y="3009900"/>
            <a:ext cx="705321" cy="315471"/>
          </a:xfrm>
          <a:prstGeom prst="rect">
            <a:avLst/>
          </a:prstGeom>
          <a:noFill/>
        </p:spPr>
        <p:txBody>
          <a:bodyPr wrap="none" lIns="0" tIns="0" rIns="0" rtlCol="0">
            <a:spAutoFit/>
          </a:bodyPr>
          <a:lstStyle/>
          <a:p>
            <a:pPr defTabSz="-635">
              <a:lnSpc>
                <a:spcPts val="21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轮次</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1032" name="TextBox 1"/>
          <p:cNvSpPr txBox="1"/>
          <p:nvPr/>
        </p:nvSpPr>
        <p:spPr>
          <a:xfrm>
            <a:off x="6477000" y="4203700"/>
            <a:ext cx="2346796" cy="777136"/>
          </a:xfrm>
          <a:prstGeom prst="rect">
            <a:avLst/>
          </a:prstGeom>
          <a:noFill/>
        </p:spPr>
        <p:txBody>
          <a:bodyPr wrap="none" lIns="0" tIns="0" rIns="0" rtlCol="0">
            <a:spAutoFit/>
          </a:bodyPr>
          <a:lstStyle/>
          <a:p>
            <a:pPr defTabSz="-635">
              <a:lnSpc>
                <a:spcPts val="2400"/>
              </a:lnSpc>
              <a:tabLst>
                <a:tab pos="1625600" algn="l"/>
              </a:tabLst>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确认</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7</a:t>
            </a:r>
          </a:p>
          <a:p>
            <a:pPr>
              <a:lnSpc>
                <a:spcPts val="1000"/>
              </a:lnSpc>
            </a:pPr>
            <a:endParaRPr lang="en-US" altLang="zh-CN" dirty="0" smtClean="0">
              <a:ea typeface="黑体" panose="02010609060101010101" pitchFamily="2" charset="-122"/>
            </a:endParaRPr>
          </a:p>
          <a:p>
            <a:pPr defTabSz="-635">
              <a:lnSpc>
                <a:spcPts val="2300"/>
              </a:lnSpc>
              <a:tabLst>
                <a:tab pos="1625600" algn="l"/>
              </a:tabLst>
            </a:pPr>
            <a:r>
              <a:rPr lang="en-US" altLang="zh-CN" dirty="0" smtClean="0">
                <a:ea typeface="黑体" panose="02010609060101010101" pitchFamily="2" charset="-122"/>
              </a:rPr>
              <a:t>	</a:t>
            </a: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轮次</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3</a:t>
            </a:r>
          </a:p>
        </p:txBody>
      </p:sp>
      <p:sp>
        <p:nvSpPr>
          <p:cNvPr id="1033" name="TextBox 1"/>
          <p:cNvSpPr txBox="1"/>
          <p:nvPr/>
        </p:nvSpPr>
        <p:spPr>
          <a:xfrm>
            <a:off x="254000" y="5638800"/>
            <a:ext cx="955390" cy="276999"/>
          </a:xfrm>
          <a:prstGeom prst="rect">
            <a:avLst/>
          </a:prstGeom>
          <a:noFill/>
        </p:spPr>
        <p:txBody>
          <a:bodyPr wrap="none" lIns="0" tIns="0" rIns="0" rtlCol="0">
            <a:spAutoFit/>
          </a:bodyPr>
          <a:lstStyle/>
          <a:p>
            <a:pPr defTabSz="-635">
              <a:lnSpc>
                <a:spcPts val="1800"/>
              </a:lnSpc>
            </a:pP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034" name="TextBox 1"/>
          <p:cNvSpPr txBox="1"/>
          <p:nvPr/>
        </p:nvSpPr>
        <p:spPr>
          <a:xfrm>
            <a:off x="1549400" y="5600700"/>
            <a:ext cx="1420261" cy="333938"/>
          </a:xfrm>
          <a:prstGeom prst="rect">
            <a:avLst/>
          </a:prstGeom>
          <a:noFill/>
        </p:spPr>
        <p:txBody>
          <a:bodyPr wrap="none" lIns="0" tIns="0" rIns="0" rtlCol="0">
            <a:spAutoFit/>
          </a:bodyPr>
          <a:lstStyle/>
          <a:p>
            <a:pPr defTabSz="-635">
              <a:lnSpc>
                <a:spcPts val="2400"/>
              </a:lnSpc>
            </a:pPr>
            <a:r>
              <a:rPr lang="en-US" altLang="zh-CN" sz="20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发送</a:t>
            </a:r>
            <a:r>
              <a:rPr lang="en-US" altLang="zh-CN" sz="20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r>
              <a:rPr lang="en-US" altLang="zh-CN" sz="20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~M</a:t>
            </a:r>
            <a:r>
              <a:rPr lang="en-US" altLang="zh-CN" sz="13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15</a:t>
            </a:r>
          </a:p>
        </p:txBody>
      </p:sp>
      <p:sp>
        <p:nvSpPr>
          <p:cNvPr id="43" name="灯片编号占位符 42"/>
          <p:cNvSpPr>
            <a:spLocks noGrp="1"/>
          </p:cNvSpPr>
          <p:nvPr>
            <p:ph type="sldNum" sz="quarter" idx="12"/>
          </p:nvPr>
        </p:nvSpPr>
        <p:spPr/>
        <p:txBody>
          <a:bodyPr/>
          <a:lstStyle/>
          <a:p>
            <a:fld id="{B6F15528-21DE-4FAA-801E-634DDDAF4B2B}" type="slidenum">
              <a:rPr lang="en-US" smtClean="0"/>
              <a:t>91</a:t>
            </a:fld>
            <a:endParaRPr lang="en-US"/>
          </a:p>
        </p:txBody>
      </p:sp>
      <p:sp>
        <p:nvSpPr>
          <p:cNvPr id="44" name="页脚占位符 4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903165" y="368300"/>
            <a:ext cx="7083669" cy="700576"/>
          </a:xfrm>
          <a:prstGeom prst="rect">
            <a:avLst/>
          </a:prstGeom>
          <a:noFill/>
        </p:spPr>
        <p:txBody>
          <a:bodyPr wrap="none" lIns="0" tIns="0" rIns="0" rtlCol="0">
            <a:spAutoFit/>
          </a:bodyPr>
          <a:lstStyle/>
          <a:p>
            <a:pPr algn="ctr" defTabSz="-635">
              <a:lnSpc>
                <a:spcPts val="5500"/>
              </a:lnSpc>
              <a:spcBef>
                <a:spcPct val="0"/>
              </a:spcBef>
            </a:pPr>
            <a:r>
              <a:rPr lang="en-US" altLang="zh-CN" sz="4400" dirty="0" smtClean="0">
                <a:latin typeface="Times New Roman" panose="02020603050405020304" pitchFamily="18" charset="0"/>
                <a:ea typeface="黑体" panose="02010609060101010101" pitchFamily="2" charset="-122"/>
                <a:cs typeface="+mj-cs"/>
              </a:rPr>
              <a:t>传输轮次(transmission  round)</a:t>
            </a:r>
          </a:p>
        </p:txBody>
      </p:sp>
      <p:sp>
        <p:nvSpPr>
          <p:cNvPr id="11" name="灯片编号占位符 10"/>
          <p:cNvSpPr>
            <a:spLocks noGrp="1"/>
          </p:cNvSpPr>
          <p:nvPr>
            <p:ph type="sldNum" sz="quarter" idx="12"/>
          </p:nvPr>
        </p:nvSpPr>
        <p:spPr/>
        <p:txBody>
          <a:bodyPr/>
          <a:lstStyle/>
          <a:p>
            <a:fld id="{B6F15528-21DE-4FAA-801E-634DDDAF4B2B}" type="slidenum">
              <a:rPr lang="en-US" smtClean="0"/>
              <a:t>92</a:t>
            </a:fld>
            <a:endParaRPr lang="en-US" dirty="0"/>
          </a:p>
        </p:txBody>
      </p:sp>
      <p:sp>
        <p:nvSpPr>
          <p:cNvPr id="12" name="页脚占位符 11"/>
          <p:cNvSpPr>
            <a:spLocks noGrp="1"/>
          </p:cNvSpPr>
          <p:nvPr>
            <p:ph type="ftr" sz="quarter" idx="11"/>
          </p:nvPr>
        </p:nvSpPr>
        <p:spPr/>
        <p:txBody>
          <a:bodyPr/>
          <a:lstStyle/>
          <a:p>
            <a:r>
              <a:rPr lang="zh-CN" altLang="en-US" smtClean="0"/>
              <a:t>计算机科学与技术学院</a:t>
            </a:r>
            <a:endParaRPr lang="en-US"/>
          </a:p>
        </p:txBody>
      </p:sp>
      <p:sp>
        <p:nvSpPr>
          <p:cNvPr id="14" name="TextBox 13"/>
          <p:cNvSpPr txBox="1"/>
          <p:nvPr/>
        </p:nvSpPr>
        <p:spPr>
          <a:xfrm>
            <a:off x="330199" y="1671991"/>
            <a:ext cx="8229600" cy="3914918"/>
          </a:xfrm>
          <a:prstGeom prst="rect">
            <a:avLst/>
          </a:prstGeom>
          <a:noFill/>
        </p:spPr>
        <p:txBody>
          <a:bodyPr wrap="square" rtlCol="0">
            <a:spAutoFit/>
          </a:bodyPr>
          <a:lstStyle/>
          <a:p>
            <a:pPr marL="342900" indent="-342900">
              <a:spcBef>
                <a:spcPct val="20000"/>
              </a:spcBef>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使用慢开始算法后，每经过一个传输轮次，拥塞窗口 </a:t>
            </a:r>
            <a:r>
              <a:rPr lang="en-US" altLang="zh-CN" sz="2400" dirty="0" err="1" smtClean="0">
                <a:latin typeface="微软雅黑" panose="020B0503020204020204" pitchFamily="34" charset="-122"/>
                <a:ea typeface="微软雅黑" panose="020B0503020204020204" pitchFamily="34" charset="-122"/>
              </a:rPr>
              <a:t>cwnd</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就加倍</a:t>
            </a:r>
            <a:r>
              <a:rPr lang="en-US" altLang="zh-CN" sz="2400" dirty="0" smtClean="0">
                <a:latin typeface="微软雅黑" panose="020B0503020204020204" pitchFamily="34" charset="-122"/>
                <a:ea typeface="微软雅黑" panose="020B0503020204020204" pitchFamily="34" charset="-122"/>
              </a:rPr>
              <a:t>。</a:t>
            </a:r>
          </a:p>
          <a:p>
            <a:pPr marL="342900" indent="-342900">
              <a:spcBef>
                <a:spcPct val="20000"/>
              </a:spcBef>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一个传输轮次所经历的时间其实就是往返时间RTT</a:t>
            </a:r>
            <a:r>
              <a:rPr lang="en-US" altLang="zh-CN" sz="2400" dirty="0" smtClean="0">
                <a:latin typeface="微软雅黑" panose="020B0503020204020204" pitchFamily="34" charset="-122"/>
                <a:ea typeface="微软雅黑" panose="020B0503020204020204" pitchFamily="34" charset="-122"/>
              </a:rPr>
              <a:t>。</a:t>
            </a:r>
          </a:p>
          <a:p>
            <a:pPr marL="342900" indent="-342900">
              <a:spcBef>
                <a:spcPct val="20000"/>
              </a:spcBef>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传输轮次”更加强调：把拥塞窗口</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cwnd</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所允许发送的报文段都连续发送出去，并收到了对已发送的最后一个字节的确认</a:t>
            </a:r>
            <a:r>
              <a:rPr lang="en-US" altLang="zh-CN" sz="2400" dirty="0" smtClean="0">
                <a:latin typeface="微软雅黑" panose="020B0503020204020204" pitchFamily="34" charset="-122"/>
                <a:ea typeface="微软雅黑" panose="020B0503020204020204" pitchFamily="34" charset="-122"/>
              </a:rPr>
              <a:t>。</a:t>
            </a:r>
          </a:p>
          <a:p>
            <a:pPr marL="342900" indent="-342900">
              <a:spcBef>
                <a:spcPct val="20000"/>
              </a:spcBef>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例如，拥塞窗口</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cwnd</a:t>
            </a:r>
            <a:r>
              <a:rPr lang="en-US" altLang="zh-CN" sz="2400" dirty="0" smtClean="0">
                <a:latin typeface="微软雅黑" panose="020B0503020204020204" pitchFamily="34" charset="-122"/>
                <a:ea typeface="微软雅黑" panose="020B0503020204020204" pitchFamily="34" charset="-122"/>
              </a:rPr>
              <a:t>  =  4，这时的往返时间RTT  </a:t>
            </a:r>
            <a:r>
              <a:rPr lang="en-US" altLang="zh-CN" sz="2400" dirty="0" err="1" smtClean="0">
                <a:latin typeface="微软雅黑" panose="020B0503020204020204" pitchFamily="34" charset="-122"/>
                <a:ea typeface="微软雅黑" panose="020B0503020204020204" pitchFamily="34" charset="-122"/>
              </a:rPr>
              <a:t>就是发送方连续发送</a:t>
            </a:r>
            <a:r>
              <a:rPr lang="en-US" altLang="zh-CN" sz="2400" dirty="0" smtClean="0">
                <a:latin typeface="微软雅黑" panose="020B0503020204020204" pitchFamily="34" charset="-122"/>
                <a:ea typeface="微软雅黑" panose="020B0503020204020204" pitchFamily="34" charset="-122"/>
              </a:rPr>
              <a:t> 4 </a:t>
            </a:r>
            <a:r>
              <a:rPr lang="en-US" altLang="zh-CN" sz="2400" dirty="0" err="1" smtClean="0">
                <a:latin typeface="微软雅黑" panose="020B0503020204020204" pitchFamily="34" charset="-122"/>
                <a:ea typeface="微软雅黑" panose="020B0503020204020204" pitchFamily="34" charset="-122"/>
              </a:rPr>
              <a:t>个报文段，并收到这</a:t>
            </a:r>
            <a:r>
              <a:rPr lang="en-US" altLang="zh-CN" sz="2400" dirty="0" smtClean="0">
                <a:latin typeface="微软雅黑" panose="020B0503020204020204" pitchFamily="34" charset="-122"/>
                <a:ea typeface="微软雅黑" panose="020B0503020204020204" pitchFamily="34" charset="-122"/>
              </a:rPr>
              <a:t> 4 </a:t>
            </a:r>
            <a:r>
              <a:rPr lang="en-US" altLang="zh-CN" sz="2400" dirty="0" err="1" smtClean="0">
                <a:latin typeface="微软雅黑" panose="020B0503020204020204" pitchFamily="34" charset="-122"/>
                <a:ea typeface="微软雅黑" panose="020B0503020204020204" pitchFamily="34" charset="-122"/>
              </a:rPr>
              <a:t>个报文段的确认</a:t>
            </a:r>
            <a:r>
              <a:rPr lang="zh-CN" altLang="en-US" sz="2400" dirty="0" err="1"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总共经历的时间</a:t>
            </a:r>
            <a:r>
              <a:rPr lang="en-US" altLang="zh-CN" sz="2400" dirty="0" smtClean="0">
                <a:latin typeface="微软雅黑" panose="020B0503020204020204" pitchFamily="34" charset="-122"/>
                <a:ea typeface="微软雅黑" panose="020B0503020204020204" pitchFamily="34" charset="-122"/>
              </a:rPr>
              <a:t>。</a:t>
            </a:r>
            <a:endParaRPr lang="en-US" altLang="zh-CN" sz="2000" dirty="0" smtClean="0">
              <a:solidFill>
                <a:srgbClr val="008000"/>
              </a:solidFill>
              <a:latin typeface="Times New Roman" panose="02020603050405020304" pitchFamily="18" charset="0"/>
              <a:ea typeface="黑体" panose="02010609060101010101" pitchFamily="2" charset="-122"/>
              <a:cs typeface="Times New Roman" panose="02020603050405020304" pitchFamily="18" charset="0"/>
            </a:endParaRPr>
          </a:p>
          <a:p>
            <a:endParaRPr lang="zh-CN" altLang="en-US"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sp>
        <p:nvSpPr>
          <p:cNvPr id="2" name="TextBox 1"/>
          <p:cNvSpPr txBox="1"/>
          <p:nvPr/>
        </p:nvSpPr>
        <p:spPr>
          <a:xfrm>
            <a:off x="2120900" y="533400"/>
            <a:ext cx="4514056" cy="597599"/>
          </a:xfrm>
          <a:prstGeom prst="rect">
            <a:avLst/>
          </a:prstGeom>
          <a:noFill/>
        </p:spPr>
        <p:txBody>
          <a:bodyPr wrap="none" lIns="0" tIns="0" rIns="0" rtlCol="0">
            <a:spAutoFit/>
          </a:bodyPr>
          <a:lstStyle/>
          <a:p>
            <a:pPr defTabSz="-635">
              <a:lnSpc>
                <a:spcPts val="4300"/>
              </a:lnSpc>
            </a:pPr>
            <a:r>
              <a:rPr lang="en-US" altLang="zh-CN" sz="4400" dirty="0" smtClean="0">
                <a:latin typeface="黑体" panose="02010609060101010101" pitchFamily="2" charset="-122"/>
                <a:ea typeface="黑体" panose="02010609060101010101" pitchFamily="2" charset="-122"/>
                <a:cs typeface="Times New Roman" panose="02020603050405020304" pitchFamily="18" charset="0"/>
              </a:rPr>
              <a:t>当网络出现拥塞时</a:t>
            </a:r>
          </a:p>
        </p:txBody>
      </p:sp>
      <p:sp>
        <p:nvSpPr>
          <p:cNvPr id="3" name="TextBox 1"/>
          <p:cNvSpPr txBox="1"/>
          <p:nvPr/>
        </p:nvSpPr>
        <p:spPr>
          <a:xfrm>
            <a:off x="901700" y="1657350"/>
            <a:ext cx="7785100" cy="3310137"/>
          </a:xfrm>
          <a:prstGeom prst="rect">
            <a:avLst/>
          </a:prstGeom>
          <a:noFill/>
        </p:spPr>
        <p:txBody>
          <a:bodyPr wrap="square" lIns="0" tIns="0" rIns="0" rtlCol="0">
            <a:spAutoFit/>
          </a:bodyPr>
          <a:lstStyle/>
          <a:p>
            <a:pPr marL="342900" indent="-342900">
              <a:lnSpc>
                <a:spcPts val="2700"/>
              </a:lnSpc>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无论在慢开始阶段还是在拥塞避免阶段，只要发送方判断网络出现拥塞（其根据就是没有按时收到确认</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就要把慢开始门限</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ssthresh</a:t>
            </a:r>
            <a:r>
              <a:rPr lang="en-US" altLang="zh-CN" sz="2400" dirty="0">
                <a:latin typeface="微软雅黑" panose="020B0503020204020204" pitchFamily="34" charset="-122"/>
                <a:ea typeface="微软雅黑" panose="020B0503020204020204" pitchFamily="34" charset="-122"/>
              </a:rPr>
              <a:t>  设置为出现拥塞时的发送方窗口值的一半（但不能小于2</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nSpc>
                <a:spcPts val="2700"/>
              </a:lnSpc>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然后把拥塞窗口</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cwnd</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重新设置为</a:t>
            </a:r>
            <a:r>
              <a:rPr lang="en-US" altLang="zh-CN" sz="2400" dirty="0">
                <a:latin typeface="微软雅黑" panose="020B0503020204020204" pitchFamily="34" charset="-122"/>
                <a:ea typeface="微软雅黑" panose="020B0503020204020204" pitchFamily="34" charset="-122"/>
              </a:rPr>
              <a:t>  1，执行慢开 </a:t>
            </a:r>
            <a:r>
              <a:rPr lang="en-US" altLang="zh-CN" sz="2400" dirty="0" err="1">
                <a:latin typeface="微软雅黑" panose="020B0503020204020204" pitchFamily="34" charset="-122"/>
                <a:ea typeface="微软雅黑" panose="020B0503020204020204" pitchFamily="34" charset="-122"/>
              </a:rPr>
              <a:t>始算法</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indent="-342900">
              <a:lnSpc>
                <a:spcPts val="2700"/>
              </a:lnSpc>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这样做的目的就是要迅速减少主机发送到网络中的报文段数，使得发生拥塞的路由器有足够时间把队列中积压的报文段处理完毕</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11" name="灯片编号占位符 10"/>
          <p:cNvSpPr>
            <a:spLocks noGrp="1"/>
          </p:cNvSpPr>
          <p:nvPr>
            <p:ph type="sldNum" sz="quarter" idx="12"/>
          </p:nvPr>
        </p:nvSpPr>
        <p:spPr/>
        <p:txBody>
          <a:bodyPr/>
          <a:lstStyle/>
          <a:p>
            <a:fld id="{B6F15528-21DE-4FAA-801E-634DDDAF4B2B}" type="slidenum">
              <a:rPr lang="en-US" smtClean="0"/>
              <a:t>93</a:t>
            </a:fld>
            <a:endParaRPr lang="en-US"/>
          </a:p>
        </p:txBody>
      </p:sp>
      <p:sp>
        <p:nvSpPr>
          <p:cNvPr id="12" name="页脚占位符 11"/>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38137" y="5786374"/>
            <a:ext cx="6822948" cy="945642"/>
          </a:xfrm>
          <a:custGeom>
            <a:avLst/>
            <a:gdLst>
              <a:gd name="connsiteX0" fmla="*/ 0 w 6822948"/>
              <a:gd name="connsiteY0" fmla="*/ 0 h 945642"/>
              <a:gd name="connsiteX1" fmla="*/ 0 w 6822948"/>
              <a:gd name="connsiteY1" fmla="*/ 945642 h 945642"/>
              <a:gd name="connsiteX2" fmla="*/ 6822948 w 6822948"/>
              <a:gd name="connsiteY2" fmla="*/ 945642 h 945642"/>
              <a:gd name="connsiteX3" fmla="*/ 6822948 w 6822948"/>
              <a:gd name="connsiteY3" fmla="*/ 0 h 945642"/>
              <a:gd name="connsiteX4" fmla="*/ 0 w 6822948"/>
              <a:gd name="connsiteY4" fmla="*/ 0 h 94564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822948" h="945642">
                <a:moveTo>
                  <a:pt x="0" y="0"/>
                </a:moveTo>
                <a:lnTo>
                  <a:pt x="0" y="945642"/>
                </a:lnTo>
                <a:lnTo>
                  <a:pt x="6822948" y="945642"/>
                </a:lnTo>
                <a:lnTo>
                  <a:pt x="6822948"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762000"/>
            <a:ext cx="6908800" cy="3733800"/>
          </a:xfrm>
          <a:prstGeom prst="rect">
            <a:avLst/>
          </a:prstGeom>
          <a:noFill/>
        </p:spPr>
      </p:pic>
      <p:sp>
        <p:nvSpPr>
          <p:cNvPr id="2" name="TextBox 1"/>
          <p:cNvSpPr txBox="1"/>
          <p:nvPr/>
        </p:nvSpPr>
        <p:spPr>
          <a:xfrm>
            <a:off x="1625600" y="165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5" name="TextBox 1"/>
          <p:cNvSpPr txBox="1"/>
          <p:nvPr/>
        </p:nvSpPr>
        <p:spPr>
          <a:xfrm>
            <a:off x="79248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6" name="TextBox 1"/>
          <p:cNvSpPr txBox="1"/>
          <p:nvPr/>
        </p:nvSpPr>
        <p:spPr>
          <a:xfrm>
            <a:off x="5511800" y="17526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7" name="TextBox 1"/>
          <p:cNvSpPr txBox="1"/>
          <p:nvPr/>
        </p:nvSpPr>
        <p:spPr>
          <a:xfrm>
            <a:off x="27178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8" name="TextBox 1"/>
          <p:cNvSpPr txBox="1"/>
          <p:nvPr/>
        </p:nvSpPr>
        <p:spPr>
          <a:xfrm>
            <a:off x="32385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9" name="TextBox 1"/>
          <p:cNvSpPr txBox="1"/>
          <p:nvPr/>
        </p:nvSpPr>
        <p:spPr>
          <a:xfrm>
            <a:off x="58039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10" name="TextBox 1"/>
          <p:cNvSpPr txBox="1"/>
          <p:nvPr/>
        </p:nvSpPr>
        <p:spPr>
          <a:xfrm>
            <a:off x="63373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1" name="TextBox 1"/>
          <p:cNvSpPr txBox="1"/>
          <p:nvPr/>
        </p:nvSpPr>
        <p:spPr>
          <a:xfrm>
            <a:off x="22352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31369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3" name="TextBox 1"/>
          <p:cNvSpPr txBox="1"/>
          <p:nvPr/>
        </p:nvSpPr>
        <p:spPr>
          <a:xfrm>
            <a:off x="2057400" y="27686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4" name="TextBox 1"/>
          <p:cNvSpPr txBox="1"/>
          <p:nvPr/>
        </p:nvSpPr>
        <p:spPr>
          <a:xfrm>
            <a:off x="37719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5" name="TextBox 1"/>
          <p:cNvSpPr txBox="1"/>
          <p:nvPr/>
        </p:nvSpPr>
        <p:spPr>
          <a:xfrm>
            <a:off x="43053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6" name="TextBox 1"/>
          <p:cNvSpPr txBox="1"/>
          <p:nvPr/>
        </p:nvSpPr>
        <p:spPr>
          <a:xfrm>
            <a:off x="47498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7" name="TextBox 1"/>
          <p:cNvSpPr txBox="1"/>
          <p:nvPr/>
        </p:nvSpPr>
        <p:spPr>
          <a:xfrm>
            <a:off x="53086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8" name="TextBox 1"/>
          <p:cNvSpPr txBox="1"/>
          <p:nvPr/>
        </p:nvSpPr>
        <p:spPr>
          <a:xfrm>
            <a:off x="68961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9" name="TextBox 1"/>
          <p:cNvSpPr txBox="1"/>
          <p:nvPr/>
        </p:nvSpPr>
        <p:spPr>
          <a:xfrm>
            <a:off x="74168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20" name="TextBox 1"/>
          <p:cNvSpPr txBox="1"/>
          <p:nvPr/>
        </p:nvSpPr>
        <p:spPr>
          <a:xfrm>
            <a:off x="1282700" y="7239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1" name="TextBox 1"/>
          <p:cNvSpPr txBox="1"/>
          <p:nvPr/>
        </p:nvSpPr>
        <p:spPr>
          <a:xfrm>
            <a:off x="254000" y="2324100"/>
            <a:ext cx="1756891" cy="302647"/>
          </a:xfrm>
          <a:prstGeom prst="rect">
            <a:avLst/>
          </a:prstGeom>
          <a:noFill/>
        </p:spPr>
        <p:txBody>
          <a:bodyPr wrap="none" lIns="0" tIns="0" rIns="0" rtlCol="0">
            <a:spAutoFit/>
          </a:bodyPr>
          <a:lstStyle/>
          <a:p>
            <a:pPr defTabSz="-635">
              <a:lnSpc>
                <a:spcPts val="2000"/>
              </a:lnSpc>
            </a:pPr>
            <a:r>
              <a:rPr lang="en-US" altLang="zh-CN" sz="1800" dirty="0" smtClean="0">
                <a:solidFill>
                  <a:srgbClr val="00B200"/>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B200"/>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00B200"/>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2" name="TextBox 1"/>
          <p:cNvSpPr txBox="1"/>
          <p:nvPr/>
        </p:nvSpPr>
        <p:spPr>
          <a:xfrm>
            <a:off x="5778500" y="8636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3" name="TextBox 1"/>
          <p:cNvSpPr txBox="1"/>
          <p:nvPr/>
        </p:nvSpPr>
        <p:spPr>
          <a:xfrm>
            <a:off x="3594100" y="30734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4" name="TextBox 1"/>
          <p:cNvSpPr txBox="1"/>
          <p:nvPr/>
        </p:nvSpPr>
        <p:spPr>
          <a:xfrm>
            <a:off x="88900" y="1638300"/>
            <a:ext cx="2064668" cy="623248"/>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100"/>
              </a:lnSpc>
              <a:tabLst>
                <a:tab pos="1841500" algn="l"/>
              </a:tabLst>
            </a:pPr>
            <a:r>
              <a:rPr lang="en-US" altLang="zh-CN" sz="1800" dirty="0" smtClean="0">
                <a:solidFill>
                  <a:srgbClr val="FF0000"/>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FF0000"/>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5" name="TextBox 1"/>
          <p:cNvSpPr txBox="1"/>
          <p:nvPr/>
        </p:nvSpPr>
        <p:spPr>
          <a:xfrm>
            <a:off x="825500" y="3200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2476500" y="41021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5867400" y="41275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8" name="TextBox 1"/>
          <p:cNvSpPr txBox="1"/>
          <p:nvPr/>
        </p:nvSpPr>
        <p:spPr>
          <a:xfrm>
            <a:off x="3771900" y="8255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9" name="TextBox 1"/>
          <p:cNvSpPr txBox="1"/>
          <p:nvPr/>
        </p:nvSpPr>
        <p:spPr>
          <a:xfrm>
            <a:off x="7010400" y="12319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30" name="TextBox 1"/>
          <p:cNvSpPr txBox="1"/>
          <p:nvPr/>
        </p:nvSpPr>
        <p:spPr>
          <a:xfrm>
            <a:off x="6934200" y="14859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1" name="TextBox 1"/>
          <p:cNvSpPr txBox="1"/>
          <p:nvPr/>
        </p:nvSpPr>
        <p:spPr>
          <a:xfrm>
            <a:off x="8102600" y="3340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1024" name="TextBox 1"/>
          <p:cNvSpPr txBox="1"/>
          <p:nvPr/>
        </p:nvSpPr>
        <p:spPr>
          <a:xfrm>
            <a:off x="330200" y="4889500"/>
            <a:ext cx="8178800" cy="770211"/>
          </a:xfrm>
          <a:prstGeom prst="rect">
            <a:avLst/>
          </a:prstGeom>
          <a:noFill/>
        </p:spPr>
        <p:txBody>
          <a:bodyPr wrap="square" lIns="0" tIns="0" rIns="0" rtlCol="0">
            <a:spAutoFit/>
          </a:bodyPr>
          <a:lstStyle/>
          <a:p>
            <a:pPr defTabSz="-635">
              <a:lnSpc>
                <a:spcPts val="2900"/>
              </a:lnSpc>
            </a:pP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当</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Times New Roman" panose="02020603050405020304" pitchFamily="18" charset="0"/>
              </a:rPr>
              <a:t>TCP</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连接进行初始化时，将拥塞窗口置为</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a:t>
            </a: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图中的窗口单位不使用字节而使用</a:t>
            </a:r>
            <a:r>
              <a:rPr lang="en-US" altLang="zh-CN" sz="2400" dirty="0">
                <a:solidFill>
                  <a:srgbClr val="00B200"/>
                </a:solidFill>
                <a:latin typeface="微软雅黑" panose="020B0503020204020204" pitchFamily="34" charset="-122"/>
                <a:ea typeface="微软雅黑" panose="020B0503020204020204" pitchFamily="34" charset="-122"/>
                <a:cs typeface="黑体" panose="02010609060101010101" pitchFamily="2" charset="-122"/>
              </a:rPr>
              <a:t>报文段</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a:t>
            </a:r>
            <a:endPar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endParaRPr>
          </a:p>
        </p:txBody>
      </p:sp>
      <p:sp>
        <p:nvSpPr>
          <p:cNvPr id="1026" name="TextBox 1"/>
          <p:cNvSpPr txBox="1"/>
          <p:nvPr/>
        </p:nvSpPr>
        <p:spPr>
          <a:xfrm>
            <a:off x="330200" y="5867400"/>
            <a:ext cx="8788400" cy="394339"/>
          </a:xfrm>
          <a:prstGeom prst="rect">
            <a:avLst/>
          </a:prstGeom>
          <a:noFill/>
        </p:spPr>
        <p:txBody>
          <a:bodyPr wrap="square" lIns="0" tIns="0" rIns="0" rtlCol="0">
            <a:spAutoFit/>
          </a:bodyPr>
          <a:lstStyle/>
          <a:p>
            <a:pPr defTabSz="-635">
              <a:lnSpc>
                <a:spcPts val="2900"/>
              </a:lnSpc>
            </a:pPr>
            <a:r>
              <a:rPr lang="en-US" altLang="zh-CN" sz="2400" dirty="0" smtClean="0">
                <a:solidFill>
                  <a:srgbClr val="FF6500"/>
                </a:solidFill>
                <a:latin typeface="微软雅黑" panose="020B0503020204020204" pitchFamily="34" charset="-122"/>
                <a:ea typeface="微软雅黑" panose="020B0503020204020204" pitchFamily="34" charset="-122"/>
                <a:cs typeface="黑体" panose="02010609060101010101" pitchFamily="2" charset="-122"/>
              </a:rPr>
              <a:t>慢开始门限的初始值设置为</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FF6500"/>
                </a:solidFill>
                <a:latin typeface="微软雅黑" panose="020B0503020204020204" pitchFamily="34" charset="-122"/>
                <a:ea typeface="微软雅黑" panose="020B0503020204020204" pitchFamily="34" charset="-122"/>
                <a:cs typeface="Times New Roman" panose="02020603050405020304" pitchFamily="18" charset="0"/>
              </a:rPr>
              <a:t>16</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solidFill>
                  <a:srgbClr val="FF6500"/>
                </a:solidFill>
                <a:latin typeface="微软雅黑" panose="020B0503020204020204" pitchFamily="34" charset="-122"/>
                <a:ea typeface="微软雅黑" panose="020B0503020204020204" pitchFamily="34" charset="-122"/>
                <a:cs typeface="黑体" panose="02010609060101010101" pitchFamily="2" charset="-122"/>
              </a:rPr>
              <a:t>个报文段</a:t>
            </a:r>
            <a:r>
              <a:rPr lang="en-US" altLang="zh-CN" sz="2400" dirty="0">
                <a:solidFill>
                  <a:srgbClr val="FF6500"/>
                </a:solidFill>
                <a:latin typeface="微软雅黑" panose="020B0503020204020204" pitchFamily="34" charset="-122"/>
                <a:ea typeface="微软雅黑" panose="020B0503020204020204" pitchFamily="34" charset="-122"/>
                <a:cs typeface="黑体" panose="02010609060101010101" pitchFamily="2" charset="-122"/>
              </a:rPr>
              <a:t>， 即</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a:solidFill>
                  <a:srgbClr val="FF6500"/>
                </a:solidFill>
                <a:latin typeface="微软雅黑" panose="020B0503020204020204" pitchFamily="34" charset="-122"/>
                <a:ea typeface="微软雅黑" panose="020B0503020204020204" pitchFamily="34" charset="-122"/>
                <a:cs typeface="Times New Roman" panose="02020603050405020304" pitchFamily="18" charset="0"/>
              </a:rPr>
              <a:t>ssthresh</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FF65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FF6500"/>
                </a:solidFill>
                <a:latin typeface="微软雅黑" panose="020B0503020204020204" pitchFamily="34" charset="-122"/>
                <a:ea typeface="微软雅黑" panose="020B0503020204020204" pitchFamily="34" charset="-122"/>
                <a:cs typeface="Times New Roman" panose="02020603050405020304" pitchFamily="18" charset="0"/>
              </a:rPr>
              <a:t>16</a:t>
            </a:r>
            <a:r>
              <a:rPr lang="en-US" altLang="zh-CN" sz="2400" dirty="0" smtClean="0">
                <a:solidFill>
                  <a:srgbClr val="FF6500"/>
                </a:solidFill>
                <a:latin typeface="黑体" panose="02010609060101010101" pitchFamily="2" charset="-122"/>
                <a:ea typeface="黑体" panose="02010609060101010101" pitchFamily="2" charset="-122"/>
                <a:cs typeface="黑体" panose="02010609060101010101" pitchFamily="2" charset="-122"/>
              </a:rPr>
              <a:t>。</a:t>
            </a:r>
            <a:endParaRPr lang="en-US" altLang="zh-CN" sz="2400" dirty="0">
              <a:solidFill>
                <a:srgbClr val="FF6500"/>
              </a:solidFill>
              <a:latin typeface="黑体" panose="02010609060101010101" pitchFamily="2" charset="-122"/>
              <a:ea typeface="黑体" panose="02010609060101010101" pitchFamily="2" charset="-122"/>
              <a:cs typeface="黑体" panose="02010609060101010101" pitchFamily="2" charset="-122"/>
            </a:endParaRPr>
          </a:p>
        </p:txBody>
      </p:sp>
      <p:sp>
        <p:nvSpPr>
          <p:cNvPr id="37" name="灯片编号占位符 36"/>
          <p:cNvSpPr>
            <a:spLocks noGrp="1"/>
          </p:cNvSpPr>
          <p:nvPr>
            <p:ph type="sldNum" sz="quarter" idx="12"/>
          </p:nvPr>
        </p:nvSpPr>
        <p:spPr/>
        <p:txBody>
          <a:bodyPr/>
          <a:lstStyle/>
          <a:p>
            <a:fld id="{B6F15528-21DE-4FAA-801E-634DDDAF4B2B}" type="slidenum">
              <a:rPr lang="en-US" smtClean="0"/>
              <a:t>94</a:t>
            </a:fld>
            <a:endParaRPr lang="en-US"/>
          </a:p>
        </p:txBody>
      </p:sp>
      <p:sp>
        <p:nvSpPr>
          <p:cNvPr id="38" name="页脚占位符 37"/>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762000"/>
            <a:ext cx="6908800" cy="37338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457200" y="4991100"/>
            <a:ext cx="8229600" cy="1142108"/>
          </a:xfrm>
          <a:prstGeom prst="rect">
            <a:avLst/>
          </a:prstGeom>
          <a:noFill/>
        </p:spPr>
        <p:txBody>
          <a:bodyPr wrap="square" lIns="0" tIns="0" rIns="0" rtlCol="0">
            <a:spAutoFit/>
          </a:bodyPr>
          <a:lstStyle/>
          <a:p>
            <a:pPr defTabSz="-635">
              <a:lnSpc>
                <a:spcPts val="2900"/>
              </a:lnSpc>
            </a:pP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发送端的发送窗口不能超过拥塞窗口</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solidFill>
                  <a:srgbClr val="33339A"/>
                </a:solidFill>
                <a:latin typeface="微软雅黑" panose="020B0503020204020204" pitchFamily="34" charset="-122"/>
                <a:ea typeface="微软雅黑" panose="020B0503020204020204" pitchFamily="34" charset="-122"/>
                <a:cs typeface="Times New Roman" panose="02020603050405020304" pitchFamily="18" charset="0"/>
              </a:rPr>
              <a:t>cwnd</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和接收端窗口</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Times New Roman" panose="02020603050405020304" pitchFamily="18" charset="0"/>
              </a:rPr>
              <a:t>rwnd</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err="1"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中的最小值。</a:t>
            </a:r>
            <a:r>
              <a:rPr lang="en-US" altLang="zh-CN" sz="2400" dirty="0" err="1" smtClean="0">
                <a:solidFill>
                  <a:srgbClr val="FF6500"/>
                </a:solidFill>
                <a:latin typeface="微软雅黑" panose="020B0503020204020204" pitchFamily="34" charset="-122"/>
                <a:ea typeface="微软雅黑" panose="020B0503020204020204" pitchFamily="34" charset="-122"/>
                <a:cs typeface="黑体" panose="02010609060101010101" pitchFamily="2" charset="-122"/>
              </a:rPr>
              <a:t>我们假定接收端窗口足够大</a:t>
            </a:r>
            <a:r>
              <a:rPr lang="en-US" altLang="zh-CN" sz="2400" dirty="0" err="1" smtClean="0">
                <a:solidFill>
                  <a:srgbClr val="FF6500"/>
                </a:solidFill>
                <a:latin typeface="微软雅黑" panose="020B0503020204020204" pitchFamily="34" charset="-122"/>
                <a:ea typeface="微软雅黑" panose="020B0503020204020204" pitchFamily="34" charset="-122"/>
                <a:cs typeface="黑体" panose="02010609060101010101" pitchFamily="2" charset="-122"/>
              </a:rPr>
              <a:t>，因此现在发送窗口的数值等于拥塞窗口的数值</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a:t>
            </a:r>
          </a:p>
        </p:txBody>
      </p:sp>
      <p:sp>
        <p:nvSpPr>
          <p:cNvPr id="5" name="TextBox 1"/>
          <p:cNvSpPr txBox="1"/>
          <p:nvPr/>
        </p:nvSpPr>
        <p:spPr>
          <a:xfrm>
            <a:off x="79248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6" name="TextBox 1"/>
          <p:cNvSpPr txBox="1"/>
          <p:nvPr/>
        </p:nvSpPr>
        <p:spPr>
          <a:xfrm>
            <a:off x="5511800" y="17526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7" name="TextBox 1"/>
          <p:cNvSpPr txBox="1"/>
          <p:nvPr/>
        </p:nvSpPr>
        <p:spPr>
          <a:xfrm>
            <a:off x="27178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8" name="TextBox 1"/>
          <p:cNvSpPr txBox="1"/>
          <p:nvPr/>
        </p:nvSpPr>
        <p:spPr>
          <a:xfrm>
            <a:off x="32385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9" name="TextBox 1"/>
          <p:cNvSpPr txBox="1"/>
          <p:nvPr/>
        </p:nvSpPr>
        <p:spPr>
          <a:xfrm>
            <a:off x="58039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10" name="TextBox 1"/>
          <p:cNvSpPr txBox="1"/>
          <p:nvPr/>
        </p:nvSpPr>
        <p:spPr>
          <a:xfrm>
            <a:off x="63373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1" name="TextBox 1"/>
          <p:cNvSpPr txBox="1"/>
          <p:nvPr/>
        </p:nvSpPr>
        <p:spPr>
          <a:xfrm>
            <a:off x="22352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31369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3" name="TextBox 1"/>
          <p:cNvSpPr txBox="1"/>
          <p:nvPr/>
        </p:nvSpPr>
        <p:spPr>
          <a:xfrm>
            <a:off x="2057400" y="27686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4" name="TextBox 1"/>
          <p:cNvSpPr txBox="1"/>
          <p:nvPr/>
        </p:nvSpPr>
        <p:spPr>
          <a:xfrm>
            <a:off x="37719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5" name="TextBox 1"/>
          <p:cNvSpPr txBox="1"/>
          <p:nvPr/>
        </p:nvSpPr>
        <p:spPr>
          <a:xfrm>
            <a:off x="4305300" y="3759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6" name="TextBox 1"/>
          <p:cNvSpPr txBox="1"/>
          <p:nvPr/>
        </p:nvSpPr>
        <p:spPr>
          <a:xfrm>
            <a:off x="47498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7" name="TextBox 1"/>
          <p:cNvSpPr txBox="1"/>
          <p:nvPr/>
        </p:nvSpPr>
        <p:spPr>
          <a:xfrm>
            <a:off x="53086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8" name="TextBox 1"/>
          <p:cNvSpPr txBox="1"/>
          <p:nvPr/>
        </p:nvSpPr>
        <p:spPr>
          <a:xfrm>
            <a:off x="68961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9" name="TextBox 1"/>
          <p:cNvSpPr txBox="1"/>
          <p:nvPr/>
        </p:nvSpPr>
        <p:spPr>
          <a:xfrm>
            <a:off x="7416800" y="37592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20" name="TextBox 1"/>
          <p:cNvSpPr txBox="1"/>
          <p:nvPr/>
        </p:nvSpPr>
        <p:spPr>
          <a:xfrm>
            <a:off x="1282700" y="7239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1" name="TextBox 1"/>
          <p:cNvSpPr txBox="1"/>
          <p:nvPr/>
        </p:nvSpPr>
        <p:spPr>
          <a:xfrm>
            <a:off x="254000" y="23114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2" name="TextBox 1"/>
          <p:cNvSpPr txBox="1"/>
          <p:nvPr/>
        </p:nvSpPr>
        <p:spPr>
          <a:xfrm>
            <a:off x="5778500" y="8636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3" name="TextBox 1"/>
          <p:cNvSpPr txBox="1"/>
          <p:nvPr/>
        </p:nvSpPr>
        <p:spPr>
          <a:xfrm>
            <a:off x="3594100" y="30734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4" name="TextBox 1"/>
          <p:cNvSpPr txBox="1"/>
          <p:nvPr/>
        </p:nvSpPr>
        <p:spPr>
          <a:xfrm>
            <a:off x="88900" y="1638300"/>
            <a:ext cx="2064668" cy="623248"/>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1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5" name="TextBox 1"/>
          <p:cNvSpPr txBox="1"/>
          <p:nvPr/>
        </p:nvSpPr>
        <p:spPr>
          <a:xfrm>
            <a:off x="850900" y="32131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2476500" y="41021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5867400" y="41275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8" name="TextBox 1"/>
          <p:cNvSpPr txBox="1"/>
          <p:nvPr/>
        </p:nvSpPr>
        <p:spPr>
          <a:xfrm>
            <a:off x="3771900" y="8255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9" name="TextBox 1"/>
          <p:cNvSpPr txBox="1"/>
          <p:nvPr/>
        </p:nvSpPr>
        <p:spPr>
          <a:xfrm>
            <a:off x="7010400" y="12319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30" name="TextBox 1"/>
          <p:cNvSpPr txBox="1"/>
          <p:nvPr/>
        </p:nvSpPr>
        <p:spPr>
          <a:xfrm>
            <a:off x="6934200" y="14859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1" name="TextBox 1"/>
          <p:cNvSpPr txBox="1"/>
          <p:nvPr/>
        </p:nvSpPr>
        <p:spPr>
          <a:xfrm>
            <a:off x="8102600" y="3340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3" name="灯片编号占位符 32"/>
          <p:cNvSpPr>
            <a:spLocks noGrp="1"/>
          </p:cNvSpPr>
          <p:nvPr>
            <p:ph type="sldNum" sz="quarter" idx="12"/>
          </p:nvPr>
        </p:nvSpPr>
        <p:spPr/>
        <p:txBody>
          <a:bodyPr/>
          <a:lstStyle/>
          <a:p>
            <a:fld id="{B6F15528-21DE-4FAA-801E-634DDDAF4B2B}" type="slidenum">
              <a:rPr lang="en-US" smtClean="0"/>
              <a:t>95</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574800" y="977900"/>
            <a:ext cx="6934200" cy="37338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393700" y="5054600"/>
            <a:ext cx="8115300" cy="770211"/>
          </a:xfrm>
          <a:prstGeom prst="rect">
            <a:avLst/>
          </a:prstGeom>
          <a:noFill/>
        </p:spPr>
        <p:txBody>
          <a:bodyPr wrap="square" lIns="0" tIns="0" rIns="0" rtlCol="0">
            <a:spAutoFit/>
          </a:bodyPr>
          <a:lstStyle/>
          <a:p>
            <a:pPr defTabSz="-635">
              <a:lnSpc>
                <a:spcPts val="2900"/>
              </a:lnSpc>
            </a:pP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在执行慢开始算法时，拥塞窗口</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Times New Roman" panose="02020603050405020304" pitchFamily="18" charset="0"/>
              </a:rPr>
              <a:t>cwnd</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的初始值为</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，发送第一个报文段</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solidFill>
                  <a:srgbClr val="33339A"/>
                </a:solidFill>
                <a:latin typeface="微软雅黑" panose="020B0503020204020204" pitchFamily="34" charset="-122"/>
                <a:ea typeface="微软雅黑" panose="020B0503020204020204" pitchFamily="34" charset="-122"/>
                <a:cs typeface="Times New Roman" panose="02020603050405020304" pitchFamily="18" charset="0"/>
              </a:rPr>
              <a:t>M0</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a:t>
            </a:r>
          </a:p>
        </p:txBody>
      </p:sp>
      <p:sp>
        <p:nvSpPr>
          <p:cNvPr id="5" name="TextBox 1"/>
          <p:cNvSpPr txBox="1"/>
          <p:nvPr/>
        </p:nvSpPr>
        <p:spPr>
          <a:xfrm>
            <a:off x="7924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6" name="TextBox 1"/>
          <p:cNvSpPr txBox="1"/>
          <p:nvPr/>
        </p:nvSpPr>
        <p:spPr>
          <a:xfrm>
            <a:off x="5511800" y="1968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7" name="TextBox 1"/>
          <p:cNvSpPr txBox="1"/>
          <p:nvPr/>
        </p:nvSpPr>
        <p:spPr>
          <a:xfrm>
            <a:off x="27178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8" name="TextBox 1"/>
          <p:cNvSpPr txBox="1"/>
          <p:nvPr/>
        </p:nvSpPr>
        <p:spPr>
          <a:xfrm>
            <a:off x="32385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9" name="TextBox 1"/>
          <p:cNvSpPr txBox="1"/>
          <p:nvPr/>
        </p:nvSpPr>
        <p:spPr>
          <a:xfrm>
            <a:off x="58039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10" name="TextBox 1"/>
          <p:cNvSpPr txBox="1"/>
          <p:nvPr/>
        </p:nvSpPr>
        <p:spPr>
          <a:xfrm>
            <a:off x="63373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1" name="TextBox 1"/>
          <p:cNvSpPr txBox="1"/>
          <p:nvPr/>
        </p:nvSpPr>
        <p:spPr>
          <a:xfrm>
            <a:off x="22352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33528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3" name="TextBox 1"/>
          <p:cNvSpPr txBox="1"/>
          <p:nvPr/>
        </p:nvSpPr>
        <p:spPr>
          <a:xfrm>
            <a:off x="2057400" y="29845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4" name="TextBox 1"/>
          <p:cNvSpPr txBox="1"/>
          <p:nvPr/>
        </p:nvSpPr>
        <p:spPr>
          <a:xfrm>
            <a:off x="37719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5" name="TextBox 1"/>
          <p:cNvSpPr txBox="1"/>
          <p:nvPr/>
        </p:nvSpPr>
        <p:spPr>
          <a:xfrm>
            <a:off x="43053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6" name="TextBox 1"/>
          <p:cNvSpPr txBox="1"/>
          <p:nvPr/>
        </p:nvSpPr>
        <p:spPr>
          <a:xfrm>
            <a:off x="4749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7" name="TextBox 1"/>
          <p:cNvSpPr txBox="1"/>
          <p:nvPr/>
        </p:nvSpPr>
        <p:spPr>
          <a:xfrm>
            <a:off x="53086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8" name="TextBox 1"/>
          <p:cNvSpPr txBox="1"/>
          <p:nvPr/>
        </p:nvSpPr>
        <p:spPr>
          <a:xfrm>
            <a:off x="68961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9" name="TextBox 1"/>
          <p:cNvSpPr txBox="1"/>
          <p:nvPr/>
        </p:nvSpPr>
        <p:spPr>
          <a:xfrm>
            <a:off x="7416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20" name="TextBox 1"/>
          <p:cNvSpPr txBox="1"/>
          <p:nvPr/>
        </p:nvSpPr>
        <p:spPr>
          <a:xfrm>
            <a:off x="1282700" y="9398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1" name="TextBox 1"/>
          <p:cNvSpPr txBox="1"/>
          <p:nvPr/>
        </p:nvSpPr>
        <p:spPr>
          <a:xfrm>
            <a:off x="254000" y="25273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2" name="TextBox 1"/>
          <p:cNvSpPr txBox="1"/>
          <p:nvPr/>
        </p:nvSpPr>
        <p:spPr>
          <a:xfrm>
            <a:off x="5778500" y="1079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3" name="TextBox 1"/>
          <p:cNvSpPr txBox="1"/>
          <p:nvPr/>
        </p:nvSpPr>
        <p:spPr>
          <a:xfrm>
            <a:off x="3594100" y="32893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4" name="TextBox 1"/>
          <p:cNvSpPr txBox="1"/>
          <p:nvPr/>
        </p:nvSpPr>
        <p:spPr>
          <a:xfrm>
            <a:off x="88900" y="1854200"/>
            <a:ext cx="2064668" cy="610424"/>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0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5" name="TextBox 1"/>
          <p:cNvSpPr txBox="1"/>
          <p:nvPr/>
        </p:nvSpPr>
        <p:spPr>
          <a:xfrm>
            <a:off x="2476500" y="4318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5867400" y="4343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3771900" y="10414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8" name="TextBox 1"/>
          <p:cNvSpPr txBox="1"/>
          <p:nvPr/>
        </p:nvSpPr>
        <p:spPr>
          <a:xfrm>
            <a:off x="7010400" y="14478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29" name="TextBox 1"/>
          <p:cNvSpPr txBox="1"/>
          <p:nvPr/>
        </p:nvSpPr>
        <p:spPr>
          <a:xfrm>
            <a:off x="6934200" y="17018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0" name="TextBox 1"/>
          <p:cNvSpPr txBox="1"/>
          <p:nvPr/>
        </p:nvSpPr>
        <p:spPr>
          <a:xfrm>
            <a:off x="8102600" y="35560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2" name="灯片编号占位符 31"/>
          <p:cNvSpPr>
            <a:spLocks noGrp="1"/>
          </p:cNvSpPr>
          <p:nvPr>
            <p:ph type="sldNum" sz="quarter" idx="12"/>
          </p:nvPr>
        </p:nvSpPr>
        <p:spPr/>
        <p:txBody>
          <a:bodyPr/>
          <a:lstStyle/>
          <a:p>
            <a:fld id="{B6F15528-21DE-4FAA-801E-634DDDAF4B2B}" type="slidenum">
              <a:rPr lang="en-US" smtClean="0"/>
              <a:t>96</a:t>
            </a:fld>
            <a:endParaRPr lang="en-US"/>
          </a:p>
        </p:txBody>
      </p:sp>
      <p:sp>
        <p:nvSpPr>
          <p:cNvPr id="33" name="页脚占位符 32"/>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977900"/>
            <a:ext cx="6908800" cy="37338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393700" y="5054600"/>
            <a:ext cx="8115300" cy="770211"/>
          </a:xfrm>
          <a:prstGeom prst="rect">
            <a:avLst/>
          </a:prstGeom>
          <a:noFill/>
        </p:spPr>
        <p:txBody>
          <a:bodyPr wrap="square" lIns="0" tIns="0" rIns="0" rtlCol="0">
            <a:spAutoFit/>
          </a:bodyPr>
          <a:lstStyle/>
          <a:p>
            <a:pPr defTabSz="-635">
              <a:lnSpc>
                <a:spcPts val="2900"/>
              </a:lnSpc>
            </a:pP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发送端每收到一个确认 ，就把 cwnd</a:t>
            </a: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 加 1。</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于是发送端可以接着发送 </a:t>
            </a: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M1和 M2两个报文段。</a:t>
            </a:r>
          </a:p>
        </p:txBody>
      </p:sp>
      <p:sp>
        <p:nvSpPr>
          <p:cNvPr id="5" name="TextBox 1"/>
          <p:cNvSpPr txBox="1"/>
          <p:nvPr/>
        </p:nvSpPr>
        <p:spPr>
          <a:xfrm>
            <a:off x="7924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6" name="TextBox 1"/>
          <p:cNvSpPr txBox="1"/>
          <p:nvPr/>
        </p:nvSpPr>
        <p:spPr>
          <a:xfrm>
            <a:off x="5511800" y="1968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7" name="TextBox 1"/>
          <p:cNvSpPr txBox="1"/>
          <p:nvPr/>
        </p:nvSpPr>
        <p:spPr>
          <a:xfrm>
            <a:off x="27178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8" name="TextBox 1"/>
          <p:cNvSpPr txBox="1"/>
          <p:nvPr/>
        </p:nvSpPr>
        <p:spPr>
          <a:xfrm>
            <a:off x="32385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9" name="TextBox 1"/>
          <p:cNvSpPr txBox="1"/>
          <p:nvPr/>
        </p:nvSpPr>
        <p:spPr>
          <a:xfrm>
            <a:off x="58039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10" name="TextBox 1"/>
          <p:cNvSpPr txBox="1"/>
          <p:nvPr/>
        </p:nvSpPr>
        <p:spPr>
          <a:xfrm>
            <a:off x="63373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1" name="TextBox 1"/>
          <p:cNvSpPr txBox="1"/>
          <p:nvPr/>
        </p:nvSpPr>
        <p:spPr>
          <a:xfrm>
            <a:off x="22352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33528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3" name="TextBox 1"/>
          <p:cNvSpPr txBox="1"/>
          <p:nvPr/>
        </p:nvSpPr>
        <p:spPr>
          <a:xfrm>
            <a:off x="2057400" y="29845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4" name="TextBox 1"/>
          <p:cNvSpPr txBox="1"/>
          <p:nvPr/>
        </p:nvSpPr>
        <p:spPr>
          <a:xfrm>
            <a:off x="37719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5" name="TextBox 1"/>
          <p:cNvSpPr txBox="1"/>
          <p:nvPr/>
        </p:nvSpPr>
        <p:spPr>
          <a:xfrm>
            <a:off x="43053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6" name="TextBox 1"/>
          <p:cNvSpPr txBox="1"/>
          <p:nvPr/>
        </p:nvSpPr>
        <p:spPr>
          <a:xfrm>
            <a:off x="4749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7" name="TextBox 1"/>
          <p:cNvSpPr txBox="1"/>
          <p:nvPr/>
        </p:nvSpPr>
        <p:spPr>
          <a:xfrm>
            <a:off x="53086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8" name="TextBox 1"/>
          <p:cNvSpPr txBox="1"/>
          <p:nvPr/>
        </p:nvSpPr>
        <p:spPr>
          <a:xfrm>
            <a:off x="68961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9" name="TextBox 1"/>
          <p:cNvSpPr txBox="1"/>
          <p:nvPr/>
        </p:nvSpPr>
        <p:spPr>
          <a:xfrm>
            <a:off x="7416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20" name="TextBox 1"/>
          <p:cNvSpPr txBox="1"/>
          <p:nvPr/>
        </p:nvSpPr>
        <p:spPr>
          <a:xfrm>
            <a:off x="1282700" y="9398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1" name="TextBox 1"/>
          <p:cNvSpPr txBox="1"/>
          <p:nvPr/>
        </p:nvSpPr>
        <p:spPr>
          <a:xfrm>
            <a:off x="254000" y="25273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2" name="TextBox 1"/>
          <p:cNvSpPr txBox="1"/>
          <p:nvPr/>
        </p:nvSpPr>
        <p:spPr>
          <a:xfrm>
            <a:off x="5778500" y="1079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3" name="TextBox 1"/>
          <p:cNvSpPr txBox="1"/>
          <p:nvPr/>
        </p:nvSpPr>
        <p:spPr>
          <a:xfrm>
            <a:off x="3594100" y="32893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4" name="TextBox 1"/>
          <p:cNvSpPr txBox="1"/>
          <p:nvPr/>
        </p:nvSpPr>
        <p:spPr>
          <a:xfrm>
            <a:off x="88900" y="1854200"/>
            <a:ext cx="2064668" cy="610424"/>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0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5" name="TextBox 1"/>
          <p:cNvSpPr txBox="1"/>
          <p:nvPr/>
        </p:nvSpPr>
        <p:spPr>
          <a:xfrm>
            <a:off x="850900" y="3429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2476500" y="4318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5867400" y="4343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8" name="TextBox 1"/>
          <p:cNvSpPr txBox="1"/>
          <p:nvPr/>
        </p:nvSpPr>
        <p:spPr>
          <a:xfrm>
            <a:off x="3771900" y="10414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9" name="TextBox 1"/>
          <p:cNvSpPr txBox="1"/>
          <p:nvPr/>
        </p:nvSpPr>
        <p:spPr>
          <a:xfrm>
            <a:off x="7010400" y="1435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30" name="TextBox 1"/>
          <p:cNvSpPr txBox="1"/>
          <p:nvPr/>
        </p:nvSpPr>
        <p:spPr>
          <a:xfrm>
            <a:off x="6934200" y="17018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1" name="TextBox 1"/>
          <p:cNvSpPr txBox="1"/>
          <p:nvPr/>
        </p:nvSpPr>
        <p:spPr>
          <a:xfrm>
            <a:off x="8102600" y="35560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3" name="灯片编号占位符 32"/>
          <p:cNvSpPr>
            <a:spLocks noGrp="1"/>
          </p:cNvSpPr>
          <p:nvPr>
            <p:ph type="sldNum" sz="quarter" idx="12"/>
          </p:nvPr>
        </p:nvSpPr>
        <p:spPr/>
        <p:txBody>
          <a:bodyPr/>
          <a:lstStyle/>
          <a:p>
            <a:fld id="{B6F15528-21DE-4FAA-801E-634DDDAF4B2B}" type="slidenum">
              <a:rPr lang="en-US" smtClean="0"/>
              <a:t>97</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1117600"/>
            <a:ext cx="6908800" cy="37465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393700" y="5144438"/>
            <a:ext cx="8115300" cy="1084912"/>
          </a:xfrm>
          <a:prstGeom prst="rect">
            <a:avLst/>
          </a:prstGeom>
          <a:noFill/>
        </p:spPr>
        <p:txBody>
          <a:bodyPr wrap="square" lIns="0" tIns="0" rIns="0" rtlCol="0">
            <a:spAutoFit/>
          </a:bodyPr>
          <a:lstStyle/>
          <a:p>
            <a:pPr defTabSz="-635">
              <a:lnSpc>
                <a:spcPts val="2700"/>
              </a:lnSpc>
            </a:pPr>
            <a:r>
              <a:rPr lang="en-US" altLang="zh-CN" sz="2400" dirty="0" err="1">
                <a:solidFill>
                  <a:srgbClr val="33339A"/>
                </a:solidFill>
                <a:latin typeface="微软雅黑" panose="020B0503020204020204" pitchFamily="34" charset="-122"/>
                <a:ea typeface="微软雅黑" panose="020B0503020204020204" pitchFamily="34" charset="-122"/>
                <a:cs typeface="黑体" panose="02010609060101010101" pitchFamily="2" charset="-122"/>
              </a:rPr>
              <a:t>接收端共发回两个确认。</a:t>
            </a:r>
            <a:r>
              <a:rPr lang="en-US" altLang="zh-CN" sz="2400" dirty="0" err="1"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发送端每收到一个对新报文段的确认</a:t>
            </a:r>
            <a:r>
              <a:rPr lang="en-US" altLang="zh-CN" sz="2400" dirty="0" err="1">
                <a:solidFill>
                  <a:srgbClr val="33339A"/>
                </a:solidFill>
                <a:latin typeface="微软雅黑" panose="020B0503020204020204" pitchFamily="34" charset="-122"/>
                <a:ea typeface="微软雅黑" panose="020B0503020204020204" pitchFamily="34" charset="-122"/>
                <a:cs typeface="黑体" panose="02010609060101010101" pitchFamily="2" charset="-122"/>
              </a:rPr>
              <a:t>，就把发送端的</a:t>
            </a: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 cwnd 加 1。现在 cwnd</a:t>
            </a: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 从 </a:t>
            </a:r>
            <a:r>
              <a:rPr lang="en-US" altLang="zh-CN" sz="2400" dirty="0" smtClean="0">
                <a:solidFill>
                  <a:srgbClr val="33339A"/>
                </a:solidFill>
                <a:latin typeface="微软雅黑" panose="020B0503020204020204" pitchFamily="34" charset="-122"/>
                <a:ea typeface="微软雅黑" panose="020B0503020204020204" pitchFamily="34" charset="-122"/>
                <a:cs typeface="黑体" panose="02010609060101010101" pitchFamily="2" charset="-122"/>
              </a:rPr>
              <a:t>2增大到 </a:t>
            </a: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4，并可接着发送后面的 4 </a:t>
            </a:r>
            <a:r>
              <a:rPr lang="en-US" altLang="zh-CN" sz="2400" dirty="0">
                <a:solidFill>
                  <a:srgbClr val="33339A"/>
                </a:solidFill>
                <a:latin typeface="微软雅黑" panose="020B0503020204020204" pitchFamily="34" charset="-122"/>
                <a:ea typeface="微软雅黑" panose="020B0503020204020204" pitchFamily="34" charset="-122"/>
                <a:cs typeface="黑体" panose="02010609060101010101" pitchFamily="2" charset="-122"/>
              </a:rPr>
              <a:t>个报文段。</a:t>
            </a:r>
          </a:p>
        </p:txBody>
      </p:sp>
      <p:sp>
        <p:nvSpPr>
          <p:cNvPr id="5" name="TextBox 1"/>
          <p:cNvSpPr txBox="1"/>
          <p:nvPr/>
        </p:nvSpPr>
        <p:spPr>
          <a:xfrm>
            <a:off x="7924800" y="41148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6" name="TextBox 1"/>
          <p:cNvSpPr txBox="1"/>
          <p:nvPr/>
        </p:nvSpPr>
        <p:spPr>
          <a:xfrm>
            <a:off x="5511800" y="21082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7" name="TextBox 1"/>
          <p:cNvSpPr txBox="1"/>
          <p:nvPr/>
        </p:nvSpPr>
        <p:spPr>
          <a:xfrm>
            <a:off x="2717800" y="41148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8" name="TextBox 1"/>
          <p:cNvSpPr txBox="1"/>
          <p:nvPr/>
        </p:nvSpPr>
        <p:spPr>
          <a:xfrm>
            <a:off x="3238500" y="41148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9" name="TextBox 1"/>
          <p:cNvSpPr txBox="1"/>
          <p:nvPr/>
        </p:nvSpPr>
        <p:spPr>
          <a:xfrm>
            <a:off x="5803900" y="41148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10" name="TextBox 1"/>
          <p:cNvSpPr txBox="1"/>
          <p:nvPr/>
        </p:nvSpPr>
        <p:spPr>
          <a:xfrm>
            <a:off x="6337300" y="41148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1" name="TextBox 1"/>
          <p:cNvSpPr txBox="1"/>
          <p:nvPr/>
        </p:nvSpPr>
        <p:spPr>
          <a:xfrm>
            <a:off x="2235200" y="41148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35052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3" name="TextBox 1"/>
          <p:cNvSpPr txBox="1"/>
          <p:nvPr/>
        </p:nvSpPr>
        <p:spPr>
          <a:xfrm>
            <a:off x="2057400" y="31242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4" name="TextBox 1"/>
          <p:cNvSpPr txBox="1"/>
          <p:nvPr/>
        </p:nvSpPr>
        <p:spPr>
          <a:xfrm>
            <a:off x="3771900" y="41148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5" name="TextBox 1"/>
          <p:cNvSpPr txBox="1"/>
          <p:nvPr/>
        </p:nvSpPr>
        <p:spPr>
          <a:xfrm>
            <a:off x="4305300" y="41148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6" name="TextBox 1"/>
          <p:cNvSpPr txBox="1"/>
          <p:nvPr/>
        </p:nvSpPr>
        <p:spPr>
          <a:xfrm>
            <a:off x="4749800" y="41148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7" name="TextBox 1"/>
          <p:cNvSpPr txBox="1"/>
          <p:nvPr/>
        </p:nvSpPr>
        <p:spPr>
          <a:xfrm>
            <a:off x="5308600" y="41148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8" name="TextBox 1"/>
          <p:cNvSpPr txBox="1"/>
          <p:nvPr/>
        </p:nvSpPr>
        <p:spPr>
          <a:xfrm>
            <a:off x="6896100" y="41148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9" name="TextBox 1"/>
          <p:cNvSpPr txBox="1"/>
          <p:nvPr/>
        </p:nvSpPr>
        <p:spPr>
          <a:xfrm>
            <a:off x="7416800" y="41148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20" name="TextBox 1"/>
          <p:cNvSpPr txBox="1"/>
          <p:nvPr/>
        </p:nvSpPr>
        <p:spPr>
          <a:xfrm>
            <a:off x="1282700" y="10795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1" name="TextBox 1"/>
          <p:cNvSpPr txBox="1"/>
          <p:nvPr/>
        </p:nvSpPr>
        <p:spPr>
          <a:xfrm>
            <a:off x="254000" y="26797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2" name="TextBox 1"/>
          <p:cNvSpPr txBox="1"/>
          <p:nvPr/>
        </p:nvSpPr>
        <p:spPr>
          <a:xfrm>
            <a:off x="5778500" y="12319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3" name="TextBox 1"/>
          <p:cNvSpPr txBox="1"/>
          <p:nvPr/>
        </p:nvSpPr>
        <p:spPr>
          <a:xfrm>
            <a:off x="3594100" y="34417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4" name="TextBox 1"/>
          <p:cNvSpPr txBox="1"/>
          <p:nvPr/>
        </p:nvSpPr>
        <p:spPr>
          <a:xfrm>
            <a:off x="88900" y="1993900"/>
            <a:ext cx="2064668" cy="623248"/>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1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5" name="TextBox 1"/>
          <p:cNvSpPr txBox="1"/>
          <p:nvPr/>
        </p:nvSpPr>
        <p:spPr>
          <a:xfrm>
            <a:off x="850900" y="35687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2476500" y="4470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5867400" y="44831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8" name="TextBox 1"/>
          <p:cNvSpPr txBox="1"/>
          <p:nvPr/>
        </p:nvSpPr>
        <p:spPr>
          <a:xfrm>
            <a:off x="3771900" y="11811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9" name="TextBox 1"/>
          <p:cNvSpPr txBox="1"/>
          <p:nvPr/>
        </p:nvSpPr>
        <p:spPr>
          <a:xfrm>
            <a:off x="7010400" y="1587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30" name="TextBox 1"/>
          <p:cNvSpPr txBox="1"/>
          <p:nvPr/>
        </p:nvSpPr>
        <p:spPr>
          <a:xfrm>
            <a:off x="6934200" y="1841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1" name="TextBox 1"/>
          <p:cNvSpPr txBox="1"/>
          <p:nvPr/>
        </p:nvSpPr>
        <p:spPr>
          <a:xfrm>
            <a:off x="8102600" y="36957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3" name="灯片编号占位符 32"/>
          <p:cNvSpPr>
            <a:spLocks noGrp="1"/>
          </p:cNvSpPr>
          <p:nvPr>
            <p:ph type="sldNum" sz="quarter" idx="12"/>
          </p:nvPr>
        </p:nvSpPr>
        <p:spPr/>
        <p:txBody>
          <a:bodyPr/>
          <a:lstStyle/>
          <a:p>
            <a:fld id="{B6F15528-21DE-4FAA-801E-634DDDAF4B2B}" type="slidenum">
              <a:rPr lang="en-US" smtClean="0"/>
              <a:t>98</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0" y="0"/>
            <a:ext cx="127000" cy="114300"/>
          </a:xfrm>
          <a:prstGeom prst="rect">
            <a:avLst/>
          </a:prstGeom>
          <a:noFill/>
        </p:spPr>
      </p:pic>
      <p:pic>
        <p:nvPicPr>
          <p:cNvPr id="3" name="Picture 3"/>
          <p:cNvPicPr>
            <a:picLocks noChangeAspect="1" noChangeArrowheads="1"/>
          </p:cNvPicPr>
          <p:nvPr/>
        </p:nvPicPr>
        <p:blipFill>
          <a:blip r:embed="rId4" cstate="print"/>
          <a:srcRect/>
          <a:stretch>
            <a:fillRect/>
          </a:stretch>
        </p:blipFill>
        <p:spPr bwMode="auto">
          <a:xfrm>
            <a:off x="1600200" y="977900"/>
            <a:ext cx="6908800" cy="3733800"/>
          </a:xfrm>
          <a:prstGeom prst="rect">
            <a:avLst/>
          </a:prstGeom>
          <a:noFill/>
        </p:spPr>
      </p:pic>
      <p:sp>
        <p:nvSpPr>
          <p:cNvPr id="2" name="TextBox 1"/>
          <p:cNvSpPr txBox="1"/>
          <p:nvPr/>
        </p:nvSpPr>
        <p:spPr>
          <a:xfrm>
            <a:off x="1625600" y="292100"/>
            <a:ext cx="6155531" cy="443711"/>
          </a:xfrm>
          <a:prstGeom prst="rect">
            <a:avLst/>
          </a:prstGeom>
          <a:noFill/>
        </p:spPr>
        <p:txBody>
          <a:bodyPr wrap="none" lIns="0" tIns="0" rIns="0" rtlCol="0">
            <a:spAutoFit/>
          </a:bodyPr>
          <a:lstStyle/>
          <a:p>
            <a:pPr defTabSz="-635">
              <a:lnSpc>
                <a:spcPts val="3100"/>
              </a:lnSpc>
            </a:pPr>
            <a:r>
              <a:rPr lang="en-US" altLang="zh-CN" sz="3200"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a:t>
            </a:r>
          </a:p>
        </p:txBody>
      </p:sp>
      <p:sp>
        <p:nvSpPr>
          <p:cNvPr id="4" name="TextBox 1"/>
          <p:cNvSpPr txBox="1"/>
          <p:nvPr/>
        </p:nvSpPr>
        <p:spPr>
          <a:xfrm>
            <a:off x="393700" y="4953000"/>
            <a:ext cx="8407751" cy="1213153"/>
          </a:xfrm>
          <a:prstGeom prst="rect">
            <a:avLst/>
          </a:prstGeom>
          <a:noFill/>
        </p:spPr>
        <p:txBody>
          <a:bodyPr wrap="none" lIns="0" tIns="0" rIns="0" rtlCol="0">
            <a:spAutoFit/>
          </a:bodyPr>
          <a:lstStyle/>
          <a:p>
            <a:pPr defTabSz="-635">
              <a:lnSpc>
                <a:spcPts val="27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发送端每收到一个对新报文段的确认，就把发送端的</a:t>
            </a:r>
          </a:p>
          <a:p>
            <a:pPr defTabSz="-635">
              <a:lnSpc>
                <a:spcPts val="33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拥塞窗口加</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，因此拥塞窗口</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随着传输轮次按指</a:t>
            </a:r>
          </a:p>
          <a:p>
            <a:pPr defTabSz="-635">
              <a:lnSpc>
                <a:spcPts val="3100"/>
              </a:lnSpc>
            </a:pPr>
            <a:r>
              <a:rPr lang="en-US" altLang="zh-CN" sz="2800" dirty="0" smtClean="0">
                <a:solidFill>
                  <a:srgbClr val="33339A"/>
                </a:solidFill>
                <a:latin typeface="黑体" panose="02010609060101010101" pitchFamily="2" charset="-122"/>
                <a:ea typeface="黑体" panose="02010609060101010101" pitchFamily="2" charset="-122"/>
                <a:cs typeface="黑体" panose="02010609060101010101" pitchFamily="2" charset="-122"/>
              </a:rPr>
              <a:t>数规律增长。</a:t>
            </a:r>
          </a:p>
        </p:txBody>
      </p:sp>
      <p:sp>
        <p:nvSpPr>
          <p:cNvPr id="5" name="TextBox 1"/>
          <p:cNvSpPr txBox="1"/>
          <p:nvPr/>
        </p:nvSpPr>
        <p:spPr>
          <a:xfrm>
            <a:off x="7924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22</a:t>
            </a:r>
          </a:p>
        </p:txBody>
      </p:sp>
      <p:sp>
        <p:nvSpPr>
          <p:cNvPr id="6" name="TextBox 1"/>
          <p:cNvSpPr txBox="1"/>
          <p:nvPr/>
        </p:nvSpPr>
        <p:spPr>
          <a:xfrm>
            <a:off x="5511800" y="19685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乘法减小</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7" name="TextBox 1"/>
          <p:cNvSpPr txBox="1"/>
          <p:nvPr/>
        </p:nvSpPr>
        <p:spPr>
          <a:xfrm>
            <a:off x="27178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a:t>
            </a:r>
          </a:p>
        </p:txBody>
      </p:sp>
      <p:sp>
        <p:nvSpPr>
          <p:cNvPr id="8" name="TextBox 1"/>
          <p:cNvSpPr txBox="1"/>
          <p:nvPr/>
        </p:nvSpPr>
        <p:spPr>
          <a:xfrm>
            <a:off x="32385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p:txBody>
      </p:sp>
      <p:sp>
        <p:nvSpPr>
          <p:cNvPr id="9" name="TextBox 1"/>
          <p:cNvSpPr txBox="1"/>
          <p:nvPr/>
        </p:nvSpPr>
        <p:spPr>
          <a:xfrm>
            <a:off x="58039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14</a:t>
            </a:r>
          </a:p>
        </p:txBody>
      </p:sp>
      <p:sp>
        <p:nvSpPr>
          <p:cNvPr id="10" name="TextBox 1"/>
          <p:cNvSpPr txBox="1"/>
          <p:nvPr/>
        </p:nvSpPr>
        <p:spPr>
          <a:xfrm>
            <a:off x="63373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11" name="TextBox 1"/>
          <p:cNvSpPr txBox="1"/>
          <p:nvPr/>
        </p:nvSpPr>
        <p:spPr>
          <a:xfrm>
            <a:off x="22352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2" name="TextBox 1"/>
          <p:cNvSpPr txBox="1"/>
          <p:nvPr/>
        </p:nvSpPr>
        <p:spPr>
          <a:xfrm>
            <a:off x="2057400" y="3352800"/>
            <a:ext cx="102592" cy="610424"/>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4</a:t>
            </a:r>
          </a:p>
          <a:p>
            <a:pPr>
              <a:lnSpc>
                <a:spcPts val="1000"/>
              </a:lnSpc>
            </a:pPr>
            <a:endParaRPr lang="en-US" altLang="zh-CN" dirty="0" smtClean="0">
              <a:ea typeface="黑体" panose="02010609060101010101" pitchFamily="2" charset="-122"/>
            </a:endParaRPr>
          </a:p>
          <a:p>
            <a:pPr defTabSz="-635">
              <a:lnSpc>
                <a:spcPts val="20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0</a:t>
            </a:r>
          </a:p>
        </p:txBody>
      </p:sp>
      <p:sp>
        <p:nvSpPr>
          <p:cNvPr id="13" name="TextBox 1"/>
          <p:cNvSpPr txBox="1"/>
          <p:nvPr/>
        </p:nvSpPr>
        <p:spPr>
          <a:xfrm>
            <a:off x="2057400" y="29845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4" name="TextBox 1"/>
          <p:cNvSpPr txBox="1"/>
          <p:nvPr/>
        </p:nvSpPr>
        <p:spPr>
          <a:xfrm>
            <a:off x="37719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6</a:t>
            </a:r>
          </a:p>
        </p:txBody>
      </p:sp>
      <p:sp>
        <p:nvSpPr>
          <p:cNvPr id="15" name="TextBox 1"/>
          <p:cNvSpPr txBox="1"/>
          <p:nvPr/>
        </p:nvSpPr>
        <p:spPr>
          <a:xfrm>
            <a:off x="4305300" y="3975100"/>
            <a:ext cx="102592"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8</a:t>
            </a:r>
          </a:p>
        </p:txBody>
      </p:sp>
      <p:sp>
        <p:nvSpPr>
          <p:cNvPr id="16" name="TextBox 1"/>
          <p:cNvSpPr txBox="1"/>
          <p:nvPr/>
        </p:nvSpPr>
        <p:spPr>
          <a:xfrm>
            <a:off x="4749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10</a:t>
            </a:r>
          </a:p>
        </p:txBody>
      </p:sp>
      <p:sp>
        <p:nvSpPr>
          <p:cNvPr id="17" name="TextBox 1"/>
          <p:cNvSpPr txBox="1"/>
          <p:nvPr/>
        </p:nvSpPr>
        <p:spPr>
          <a:xfrm>
            <a:off x="53086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18" name="TextBox 1"/>
          <p:cNvSpPr txBox="1"/>
          <p:nvPr/>
        </p:nvSpPr>
        <p:spPr>
          <a:xfrm>
            <a:off x="68961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18</a:t>
            </a:r>
          </a:p>
        </p:txBody>
      </p:sp>
      <p:sp>
        <p:nvSpPr>
          <p:cNvPr id="19" name="TextBox 1"/>
          <p:cNvSpPr txBox="1"/>
          <p:nvPr/>
        </p:nvSpPr>
        <p:spPr>
          <a:xfrm>
            <a:off x="7416800" y="3975100"/>
            <a:ext cx="205184" cy="228973"/>
          </a:xfrm>
          <a:prstGeom prst="rect">
            <a:avLst/>
          </a:prstGeom>
          <a:noFill/>
        </p:spPr>
        <p:txBody>
          <a:bodyPr wrap="none" lIns="0" tIns="0" rIns="0" rtlCol="0">
            <a:spAutoFit/>
          </a:bodyPr>
          <a:lstStyle/>
          <a:p>
            <a:pPr defTabSz="-635">
              <a:lnSpc>
                <a:spcPts val="1400"/>
              </a:lnSpc>
            </a:pP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p:txBody>
      </p:sp>
      <p:sp>
        <p:nvSpPr>
          <p:cNvPr id="20" name="TextBox 1"/>
          <p:cNvSpPr txBox="1"/>
          <p:nvPr/>
        </p:nvSpPr>
        <p:spPr>
          <a:xfrm>
            <a:off x="1282700" y="939800"/>
            <a:ext cx="1481175" cy="764312"/>
          </a:xfrm>
          <a:prstGeom prst="rect">
            <a:avLst/>
          </a:prstGeom>
          <a:noFill/>
        </p:spPr>
        <p:txBody>
          <a:bodyPr wrap="none" lIns="0" tIns="0" rIns="0" rtlCol="0">
            <a:spAutoFit/>
          </a:bodyPr>
          <a:lstStyle/>
          <a:p>
            <a:pPr defTabSz="-635">
              <a:lnSpc>
                <a:spcPts val="1900"/>
              </a:lnSpc>
              <a:tabLst>
                <a:tab pos="647700" algn="l"/>
              </a:tabLst>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拥塞窗口</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cwnd</a:t>
            </a:r>
          </a:p>
          <a:p>
            <a:pPr>
              <a:lnSpc>
                <a:spcPts val="1000"/>
              </a:lnSpc>
            </a:pPr>
            <a:endParaRPr lang="en-US" altLang="zh-CN" dirty="0" smtClean="0">
              <a:ea typeface="黑体" panose="02010609060101010101" pitchFamily="2" charset="-122"/>
            </a:endParaRPr>
          </a:p>
          <a:p>
            <a:pPr>
              <a:lnSpc>
                <a:spcPts val="1000"/>
              </a:lnSpc>
            </a:pPr>
            <a:endParaRPr lang="en-US" altLang="zh-CN" dirty="0" smtClean="0">
              <a:ea typeface="黑体" panose="02010609060101010101" pitchFamily="2" charset="-122"/>
            </a:endParaRPr>
          </a:p>
          <a:p>
            <a:pPr defTabSz="-635">
              <a:lnSpc>
                <a:spcPts val="1700"/>
              </a:lnSpc>
              <a:tabLst>
                <a:tab pos="6477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24</a:t>
            </a:r>
          </a:p>
        </p:txBody>
      </p:sp>
      <p:sp>
        <p:nvSpPr>
          <p:cNvPr id="21" name="TextBox 1"/>
          <p:cNvSpPr txBox="1"/>
          <p:nvPr/>
        </p:nvSpPr>
        <p:spPr>
          <a:xfrm>
            <a:off x="254000" y="2527300"/>
            <a:ext cx="1756891" cy="315471"/>
          </a:xfrm>
          <a:prstGeom prst="rect">
            <a:avLst/>
          </a:prstGeom>
          <a:noFill/>
        </p:spPr>
        <p:txBody>
          <a:bodyPr wrap="none" lIns="0" tIns="0" rIns="0" rtlCol="0">
            <a:spAutoFit/>
          </a:bodyPr>
          <a:lstStyle/>
          <a:p>
            <a:pPr defTabSz="-635">
              <a:lnSpc>
                <a:spcPts val="21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新的</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12</a:t>
            </a:r>
          </a:p>
        </p:txBody>
      </p:sp>
      <p:sp>
        <p:nvSpPr>
          <p:cNvPr id="22" name="TextBox 1"/>
          <p:cNvSpPr txBox="1"/>
          <p:nvPr/>
        </p:nvSpPr>
        <p:spPr>
          <a:xfrm>
            <a:off x="5778500" y="10795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网络拥塞</a:t>
            </a:r>
          </a:p>
        </p:txBody>
      </p:sp>
      <p:sp>
        <p:nvSpPr>
          <p:cNvPr id="23" name="TextBox 1"/>
          <p:cNvSpPr txBox="1"/>
          <p:nvPr/>
        </p:nvSpPr>
        <p:spPr>
          <a:xfrm>
            <a:off x="3594100" y="3289300"/>
            <a:ext cx="1384995"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指数规律增长</a:t>
            </a:r>
          </a:p>
        </p:txBody>
      </p:sp>
      <p:sp>
        <p:nvSpPr>
          <p:cNvPr id="24" name="TextBox 1"/>
          <p:cNvSpPr txBox="1"/>
          <p:nvPr/>
        </p:nvSpPr>
        <p:spPr>
          <a:xfrm>
            <a:off x="88900" y="1854200"/>
            <a:ext cx="2064668" cy="610424"/>
          </a:xfrm>
          <a:prstGeom prst="rect">
            <a:avLst/>
          </a:prstGeom>
          <a:noFill/>
        </p:spPr>
        <p:txBody>
          <a:bodyPr wrap="none" lIns="0" tIns="0" rIns="0" rtlCol="0">
            <a:spAutoFit/>
          </a:bodyPr>
          <a:lstStyle/>
          <a:p>
            <a:pPr defTabSz="-635">
              <a:lnSpc>
                <a:spcPts val="1400"/>
              </a:lnSpc>
              <a:tabLst>
                <a:tab pos="1841500" algn="l"/>
              </a:tabLst>
            </a:pPr>
            <a:r>
              <a:rPr lang="en-US" altLang="zh-CN" dirty="0" smtClean="0">
                <a:ea typeface="黑体" panose="02010609060101010101" pitchFamily="2" charset="-122"/>
              </a:rPr>
              <a:t>	</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20</a:t>
            </a:r>
          </a:p>
          <a:p>
            <a:pPr>
              <a:lnSpc>
                <a:spcPts val="1000"/>
              </a:lnSpc>
            </a:pPr>
            <a:endParaRPr lang="en-US" altLang="zh-CN" dirty="0" smtClean="0">
              <a:ea typeface="黑体" panose="02010609060101010101" pitchFamily="2" charset="-122"/>
            </a:endParaRPr>
          </a:p>
          <a:p>
            <a:pPr defTabSz="-635">
              <a:lnSpc>
                <a:spcPts val="2000"/>
              </a:lnSpc>
              <a:tabLst>
                <a:tab pos="18415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ssthresh</a:t>
            </a:r>
            <a:r>
              <a:rPr lang="en-US" altLang="zh-CN" sz="1800" dirty="0" smtClean="0">
                <a:latin typeface="Times New Roman" panose="02020603050405020304" pitchFamily="18" charset="0"/>
                <a:ea typeface="黑体" panose="02010609060101010101" pitchFamily="2" charset="-122"/>
                <a:cs typeface="Times New Roman" panose="02020603050405020304" pitchFamily="18" charset="0"/>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的初始值</a:t>
            </a:r>
            <a:r>
              <a:rPr lang="en-US" altLang="zh-CN" sz="16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16</a:t>
            </a:r>
          </a:p>
        </p:txBody>
      </p:sp>
      <p:sp>
        <p:nvSpPr>
          <p:cNvPr id="25" name="TextBox 1"/>
          <p:cNvSpPr txBox="1"/>
          <p:nvPr/>
        </p:nvSpPr>
        <p:spPr>
          <a:xfrm>
            <a:off x="850900" y="3429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6" name="TextBox 1"/>
          <p:cNvSpPr txBox="1"/>
          <p:nvPr/>
        </p:nvSpPr>
        <p:spPr>
          <a:xfrm>
            <a:off x="2476500" y="43180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7" name="TextBox 1"/>
          <p:cNvSpPr txBox="1"/>
          <p:nvPr/>
        </p:nvSpPr>
        <p:spPr>
          <a:xfrm>
            <a:off x="5867400" y="4343400"/>
            <a:ext cx="692497"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慢开始</a:t>
            </a:r>
          </a:p>
        </p:txBody>
      </p:sp>
      <p:sp>
        <p:nvSpPr>
          <p:cNvPr id="28" name="TextBox 1"/>
          <p:cNvSpPr txBox="1"/>
          <p:nvPr/>
        </p:nvSpPr>
        <p:spPr>
          <a:xfrm>
            <a:off x="3771900" y="1041400"/>
            <a:ext cx="1128514" cy="533479"/>
          </a:xfrm>
          <a:prstGeom prst="rect">
            <a:avLst/>
          </a:prstGeom>
          <a:noFill/>
        </p:spPr>
        <p:txBody>
          <a:bodyPr wrap="none" lIns="0" tIns="0" rIns="0" rtlCol="0">
            <a:spAutoFit/>
          </a:bodyPr>
          <a:lstStyle/>
          <a:p>
            <a:pPr defTabSz="-635">
              <a:lnSpc>
                <a:spcPts val="1700"/>
              </a:lnSpc>
              <a:tabLst>
                <a:tab pos="76200" algn="l"/>
              </a:tabLst>
            </a:pPr>
            <a:r>
              <a:rPr lang="en-US" altLang="zh-CN" dirty="0" smtClean="0">
                <a:ea typeface="黑体" panose="02010609060101010101" pitchFamily="2" charset="-122"/>
              </a:rPr>
              <a:t>	</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a:p>
            <a:pPr defTabSz="-635">
              <a:lnSpc>
                <a:spcPts val="2100"/>
              </a:lnSpc>
              <a:tabLst>
                <a:tab pos="76200" algn="l"/>
              </a:tabLst>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29" name="TextBox 1"/>
          <p:cNvSpPr txBox="1"/>
          <p:nvPr/>
        </p:nvSpPr>
        <p:spPr>
          <a:xfrm>
            <a:off x="7010400" y="14351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拥塞避免</a:t>
            </a:r>
          </a:p>
        </p:txBody>
      </p:sp>
      <p:sp>
        <p:nvSpPr>
          <p:cNvPr id="30" name="TextBox 1"/>
          <p:cNvSpPr txBox="1"/>
          <p:nvPr/>
        </p:nvSpPr>
        <p:spPr>
          <a:xfrm>
            <a:off x="6934200" y="1701800"/>
            <a:ext cx="1128514" cy="289823"/>
          </a:xfrm>
          <a:prstGeom prst="rect">
            <a:avLst/>
          </a:prstGeom>
          <a:noFill/>
        </p:spPr>
        <p:txBody>
          <a:bodyPr wrap="none" lIns="0" tIns="0" rIns="0" rtlCol="0">
            <a:spAutoFit/>
          </a:bodyPr>
          <a:lstStyle/>
          <a:p>
            <a:pPr defTabSz="-635">
              <a:lnSpc>
                <a:spcPts val="1900"/>
              </a:lnSpc>
            </a:pP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加法增大</a:t>
            </a:r>
            <a:r>
              <a:rPr lang="en-US" altLang="zh-CN" sz="1800" dirty="0" smtClean="0">
                <a:solidFill>
                  <a:srgbClr val="703DFF"/>
                </a:solidFill>
                <a:latin typeface="Times New Roman" panose="02020603050405020304" pitchFamily="18" charset="0"/>
                <a:ea typeface="黑体" panose="02010609060101010101" pitchFamily="2" charset="-122"/>
                <a:cs typeface="Times New Roman" panose="02020603050405020304" pitchFamily="18" charset="0"/>
              </a:rPr>
              <a:t>”</a:t>
            </a:r>
          </a:p>
        </p:txBody>
      </p:sp>
      <p:sp>
        <p:nvSpPr>
          <p:cNvPr id="31" name="TextBox 1"/>
          <p:cNvSpPr txBox="1"/>
          <p:nvPr/>
        </p:nvSpPr>
        <p:spPr>
          <a:xfrm>
            <a:off x="8102600" y="3556000"/>
            <a:ext cx="923330" cy="264175"/>
          </a:xfrm>
          <a:prstGeom prst="rect">
            <a:avLst/>
          </a:prstGeom>
          <a:noFill/>
        </p:spPr>
        <p:txBody>
          <a:bodyPr wrap="none" lIns="0" tIns="0" rIns="0" rtlCol="0">
            <a:spAutoFit/>
          </a:bodyPr>
          <a:lstStyle/>
          <a:p>
            <a:pPr defTabSz="-635">
              <a:lnSpc>
                <a:spcPts val="1700"/>
              </a:lnSpc>
            </a:pPr>
            <a:r>
              <a:rPr lang="en-US" altLang="zh-CN" sz="1800" dirty="0" smtClean="0">
                <a:solidFill>
                  <a:srgbClr val="703DFF"/>
                </a:solidFill>
                <a:latin typeface="黑体" panose="02010609060101010101" pitchFamily="2" charset="-122"/>
                <a:ea typeface="黑体" panose="02010609060101010101" pitchFamily="2" charset="-122"/>
                <a:cs typeface="黑体" panose="02010609060101010101" pitchFamily="2" charset="-122"/>
              </a:rPr>
              <a:t>传输轮次</a:t>
            </a:r>
          </a:p>
        </p:txBody>
      </p:sp>
      <p:sp>
        <p:nvSpPr>
          <p:cNvPr id="33" name="灯片编号占位符 32"/>
          <p:cNvSpPr>
            <a:spLocks noGrp="1"/>
          </p:cNvSpPr>
          <p:nvPr>
            <p:ph type="sldNum" sz="quarter" idx="12"/>
          </p:nvPr>
        </p:nvSpPr>
        <p:spPr/>
        <p:txBody>
          <a:bodyPr/>
          <a:lstStyle/>
          <a:p>
            <a:fld id="{B6F15528-21DE-4FAA-801E-634DDDAF4B2B}" type="slidenum">
              <a:rPr lang="en-US" smtClean="0"/>
              <a:t>99</a:t>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8525</Words>
  <Application>Microsoft Office PowerPoint</Application>
  <PresentationFormat>自定义</PresentationFormat>
  <Paragraphs>2566</Paragraphs>
  <Slides>113</Slides>
  <Notes>112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113</vt:i4>
      </vt:variant>
    </vt:vector>
  </HeadingPairs>
  <TitlesOfParts>
    <vt:vector size="133" baseType="lpstr">
      <vt:lpstr>MS PGothic</vt:lpstr>
      <vt:lpstr>黑体</vt:lpstr>
      <vt:lpstr>华文楷体</vt:lpstr>
      <vt:lpstr>华文新魏</vt:lpstr>
      <vt:lpstr>楷体_GB2312</vt:lpstr>
      <vt:lpstr>隶书</vt:lpstr>
      <vt:lpstr>宋体</vt:lpstr>
      <vt:lpstr>微软雅黑</vt:lpstr>
      <vt:lpstr>Arial</vt:lpstr>
      <vt:lpstr>Calibri</vt:lpstr>
      <vt:lpstr>Comic Sans MS</vt:lpstr>
      <vt:lpstr>Courier New</vt:lpstr>
      <vt:lpstr>Gill Sans MT</vt:lpstr>
      <vt:lpstr>Symbol</vt:lpstr>
      <vt:lpstr>Tahoma</vt:lpstr>
      <vt:lpstr>Times New Roman</vt:lpstr>
      <vt:lpstr>Wingdings</vt:lpstr>
      <vt:lpstr>Office Theme</vt:lpstr>
      <vt:lpstr>VISIO</vt:lpstr>
      <vt:lpstr>公式</vt:lpstr>
      <vt:lpstr>PowerPoint 演示文稿</vt:lpstr>
      <vt:lpstr>PowerPoint 演示文稿</vt:lpstr>
      <vt:lpstr>PowerPoint 演示文稿</vt:lpstr>
      <vt:lpstr>传输层为相互通信的应用进程提供了逻辑通信 </vt:lpstr>
      <vt:lpstr>传输层协议和网络层协议的主要区别 </vt:lpstr>
      <vt:lpstr>PowerPoint 演示文稿</vt:lpstr>
      <vt:lpstr>传输层的主要功能 </vt:lpstr>
      <vt:lpstr>5.2  多路复用与多路分解</vt:lpstr>
      <vt:lpstr>端口号(protocol port number) 简称为端口(port)</vt:lpstr>
      <vt:lpstr>复用/分用</vt:lpstr>
      <vt:lpstr>PowerPoint 演示文稿</vt:lpstr>
      <vt:lpstr>面向报文的 UDP</vt:lpstr>
      <vt:lpstr>UDP socket</vt:lpstr>
      <vt:lpstr>PowerPoint 演示文稿</vt:lpstr>
      <vt:lpstr>PowerPoint 演示文稿</vt:lpstr>
      <vt:lpstr>PowerPoint 演示文稿</vt:lpstr>
      <vt:lpstr>PowerPoint 演示文稿</vt:lpstr>
      <vt:lpstr>PowerPoint 演示文稿</vt:lpstr>
      <vt:lpstr>面向字节流</vt:lpstr>
      <vt:lpstr>PowerPoint 演示文稿</vt:lpstr>
      <vt:lpstr>TCP分用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停止-等待</vt:lpstr>
      <vt:lpstr>PowerPoint 演示文稿</vt:lpstr>
      <vt:lpstr>可靠通信的实现</vt:lpstr>
      <vt:lpstr>信道利用率 </vt:lpstr>
      <vt:lpstr>流水线传输 </vt:lpstr>
      <vt:lpstr>流水线传输 </vt:lpstr>
      <vt:lpstr>Go-back-N（回退 N） </vt:lpstr>
      <vt:lpstr>PowerPoint 演示文稿</vt:lpstr>
      <vt:lpstr>选择重传（SR）</vt:lpstr>
      <vt:lpstr>PowerPoint 演示文稿</vt:lpstr>
      <vt:lpstr>TCP 可靠传输的实现 </vt:lpstr>
      <vt:lpstr>加权平均往返时间</vt:lpstr>
      <vt:lpstr>超时重传时间 RTO (RetransmissionTime-Out) </vt:lpstr>
      <vt:lpstr>Karn 算法 </vt:lpstr>
      <vt:lpstr>TCP ACK 的生成[RFC 1122, RFC 2581]</vt:lpstr>
      <vt:lpstr>选择确认 SACK [RFC 2018]  (Selective ACK) </vt:lpstr>
      <vt:lpstr>接收到的字节流序号不连续 </vt:lpstr>
      <vt:lpstr>RFC 2018 的规定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客户服务器方式 </vt:lpstr>
      <vt:lpstr> 用三次握手建立 TCP 连接 </vt:lpstr>
      <vt:lpstr> 用三次握手建立 TCP 连接 </vt:lpstr>
      <vt:lpstr>PowerPoint 演示文稿</vt:lpstr>
      <vt:lpstr>PowerPoint 演示文稿</vt:lpstr>
      <vt:lpstr> 用三次握手建立 TCP 连接的各状态 </vt:lpstr>
      <vt:lpstr>PowerPoint 演示文稿</vt:lpstr>
      <vt:lpstr>PowerPoint 演示文稿</vt:lpstr>
      <vt:lpstr>PowerPoint 演示文稿</vt:lpstr>
      <vt:lpstr>PowerPoint 演示文稿</vt:lpstr>
      <vt:lpstr>PowerPoint 演示文稿</vt:lpstr>
      <vt:lpstr>PowerPoint 演示文稿</vt:lpstr>
      <vt:lpstr>A 必须等待 2MSL 的时间</vt:lpstr>
      <vt:lpstr>TCP状态</vt:lpstr>
      <vt:lpstr>TCP状态</vt:lpstr>
      <vt:lpstr>PowerPoint 演示文稿</vt:lpstr>
      <vt:lpstr>PowerPoint 演示文稿</vt:lpstr>
      <vt:lpstr>TCP拥塞控制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快重传和快恢复（TCP Reno）</vt:lpstr>
      <vt:lpstr>快重传举例</vt:lpstr>
      <vt:lpstr>快恢复算法 </vt:lpstr>
      <vt:lpstr>从连续收到三个重复的确认 转入拥塞避免 </vt:lpstr>
      <vt:lpstr>快重传和快恢复（TCP Reno）</vt:lpstr>
      <vt:lpstr>TCP 拥塞控制总结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shen@dlut.edu.cn</cp:lastModifiedBy>
  <cp:revision>266</cp:revision>
  <dcterms:created xsi:type="dcterms:W3CDTF">2006-08-16T00:00:00Z</dcterms:created>
  <dcterms:modified xsi:type="dcterms:W3CDTF">2019-10-12T05:11:17Z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