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890" r:id="rId2"/>
    <p:sldId id="857" r:id="rId3"/>
    <p:sldId id="870" r:id="rId4"/>
    <p:sldId id="871" r:id="rId5"/>
    <p:sldId id="869" r:id="rId6"/>
    <p:sldId id="872" r:id="rId7"/>
    <p:sldId id="868" r:id="rId8"/>
    <p:sldId id="863" r:id="rId9"/>
    <p:sldId id="858" r:id="rId10"/>
    <p:sldId id="859" r:id="rId11"/>
    <p:sldId id="860" r:id="rId12"/>
    <p:sldId id="861" r:id="rId13"/>
    <p:sldId id="873" r:id="rId14"/>
    <p:sldId id="874" r:id="rId15"/>
    <p:sldId id="875" r:id="rId16"/>
    <p:sldId id="878" r:id="rId17"/>
    <p:sldId id="879" r:id="rId18"/>
    <p:sldId id="882" r:id="rId19"/>
    <p:sldId id="883" r:id="rId20"/>
    <p:sldId id="884" r:id="rId21"/>
    <p:sldId id="885" r:id="rId22"/>
    <p:sldId id="886" r:id="rId23"/>
    <p:sldId id="887" r:id="rId24"/>
    <p:sldId id="888" r:id="rId25"/>
    <p:sldId id="889" r:id="rId2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CE294AAA-E8DC-2445-B69E-0E43F432FDC4}" type="slidenum">
              <a:rPr lang="en-US" sz="1300" b="0">
                <a:solidFill>
                  <a:prstClr val="black"/>
                </a:solidFill>
                <a:latin typeface="Arial" charset="0"/>
              </a:rPr>
              <a:pPr eaLnBrk="1" hangingPunct="1"/>
              <a:t>6</a:t>
            </a:fld>
            <a:endParaRPr lang="en-US" sz="1300" b="0">
              <a:solidFill>
                <a:prstClr val="black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Note: implicit assumption here:</a:t>
            </a:r>
            <a:r>
              <a:rPr lang="en-US" baseline="0" dirty="0" smtClean="0"/>
              <a:t> </a:t>
            </a:r>
            <a:r>
              <a:rPr lang="en-US" dirty="0" smtClean="0"/>
              <a:t>destination</a:t>
            </a:r>
            <a:r>
              <a:rPr lang="en-US" baseline="0" dirty="0" smtClean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59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BCE9A96-811B-42FB-A02C-3A02E825ACB0}" type="slidenum">
              <a:rPr lang="de-DE" altLang="zh-CN" sz="1300">
                <a:latin typeface="Times New Roman" panose="02020603050405020304" pitchFamily="18" charset="0"/>
              </a:rPr>
              <a:pPr/>
              <a:t>21</a:t>
            </a:fld>
            <a:endParaRPr lang="de-DE" altLang="zh-CN" sz="1300">
              <a:latin typeface="Times New Roman" panose="02020603050405020304" pitchFamily="18" charset="0"/>
            </a:endParaRPr>
          </a:p>
        </p:txBody>
      </p:sp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82600">
              <a:spcBef>
                <a:spcPct val="0"/>
              </a:spcBef>
            </a:pPr>
            <a:r>
              <a:rPr lang="en-US" altLang="zh-CN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Now I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’</a:t>
            </a:r>
            <a:r>
              <a:rPr lang="en-US" altLang="zh-CN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ll describe the API that tries to meet these goals.</a:t>
            </a:r>
          </a:p>
        </p:txBody>
      </p:sp>
      <p:sp>
        <p:nvSpPr>
          <p:cNvPr id="1208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37CC7C72-A883-41E9-8D7F-3A9A13B20A4C}" type="slidenum">
              <a:rPr lang="en-US" altLang="zh-CN" sz="1300">
                <a:latin typeface="Calibri" panose="020F0502020204030204" pitchFamily="34" charset="0"/>
              </a:rPr>
              <a:pPr algn="r"/>
              <a:t>21</a:t>
            </a:fld>
            <a:endParaRPr lang="en-US" altLang="zh-CN" sz="13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33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59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26F8A4-404F-4A16-8DB4-A5B4CD151ECB}" type="slidenum">
              <a:rPr lang="en-US" altLang="zh-CN" sz="1300">
                <a:latin typeface="Times New Roman" panose="02020603050405020304" pitchFamily="18" charset="0"/>
              </a:rPr>
              <a:pPr/>
              <a:t>25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609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743F53F6-B523-C44E-B4C1-FCBC5EB64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38D61CF4-3907-BD48-A0AD-B97C00B71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1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4E5268B6-BFED-754B-A245-6D16E75F0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64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EC0F1923-A596-1A47-A249-877B26CCB9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9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D498B073-F070-8F40-A264-45FE158B6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1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A5E2E980-7D79-7040-B5D8-18DB884801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2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F735F25A-B97A-024B-B408-E1A4C1DF4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DD8B96B1-2EDF-B64A-A4F1-BB54A74AC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6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0DCF9BDD-CFA9-4940-A134-4E3EBF4AC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7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A514D338-4107-944C-9C9F-B78F8039F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0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EFD97474-BCA4-8B48-AA21-40B47D81E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2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Defined Networking</a:t>
            </a:r>
            <a:b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软件定义网络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6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542925" y="236538"/>
            <a:ext cx="647034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 smtClean="0">
                <a:solidFill>
                  <a:srgbClr val="000099"/>
                </a:solidFill>
                <a:latin typeface="Gill Sans MT" charset="0"/>
              </a:rPr>
              <a:t>SDN perspective: SDN controller</a:t>
            </a:r>
            <a:endParaRPr lang="en-US" sz="3600" dirty="0">
              <a:solidFill>
                <a:srgbClr val="000099"/>
              </a:solidFill>
              <a:latin typeface="Gill Sans MT" charset="0"/>
            </a:endParaRP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776288"/>
            <a:ext cx="6494299" cy="21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6" name="Content Placeholder 6"/>
          <p:cNvSpPr txBox="1">
            <a:spLocks/>
          </p:cNvSpPr>
          <p:nvPr/>
        </p:nvSpPr>
        <p:spPr bwMode="auto">
          <a:xfrm>
            <a:off x="524550" y="1248707"/>
            <a:ext cx="4333436" cy="501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</a:pPr>
            <a:r>
              <a:rPr lang="en-US" i="1" dirty="0" smtClean="0">
                <a:solidFill>
                  <a:srgbClr val="CC0000"/>
                </a:solidFill>
              </a:rPr>
              <a:t>SDN controller (network OS): </a:t>
            </a:r>
          </a:p>
          <a:p>
            <a:r>
              <a:rPr lang="en-US" sz="2400" dirty="0" smtClean="0"/>
              <a:t>maintain network state information</a:t>
            </a:r>
          </a:p>
          <a:p>
            <a:r>
              <a:rPr lang="en-US" sz="2400" dirty="0" smtClean="0"/>
              <a:t>interacts with network control applications “above” via northbound API</a:t>
            </a:r>
          </a:p>
          <a:p>
            <a:r>
              <a:rPr lang="en-US" sz="2400" dirty="0" smtClean="0"/>
              <a:t>interacts with network switches “below” via southbound API</a:t>
            </a:r>
          </a:p>
          <a:p>
            <a:r>
              <a:rPr lang="en-US" sz="2400" dirty="0" smtClean="0"/>
              <a:t>implemented as distributed system for performance, scalability, fault-tolerance, robustness</a:t>
            </a:r>
          </a:p>
          <a:p>
            <a:endParaRPr lang="en-US" dirty="0" smtClean="0"/>
          </a:p>
        </p:txBody>
      </p:sp>
      <p:sp>
        <p:nvSpPr>
          <p:cNvPr id="9" name="TextBox 399"/>
          <p:cNvSpPr txBox="1">
            <a:spLocks noChangeArrowheads="1"/>
          </p:cNvSpPr>
          <p:nvPr/>
        </p:nvSpPr>
        <p:spPr bwMode="auto">
          <a:xfrm>
            <a:off x="8518490" y="5440585"/>
            <a:ext cx="28693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dirty="0"/>
              <a:t>data</a:t>
            </a:r>
          </a:p>
          <a:p>
            <a:pPr algn="ctr">
              <a:lnSpc>
                <a:spcPts val="1463"/>
              </a:lnSpc>
            </a:pPr>
            <a:r>
              <a:rPr lang="en-US" sz="1400" dirty="0"/>
              <a:t>plane</a:t>
            </a:r>
          </a:p>
        </p:txBody>
      </p:sp>
      <p:sp>
        <p:nvSpPr>
          <p:cNvPr id="10" name="TextBox 400"/>
          <p:cNvSpPr txBox="1">
            <a:spLocks noChangeArrowheads="1"/>
          </p:cNvSpPr>
          <p:nvPr/>
        </p:nvSpPr>
        <p:spPr bwMode="auto">
          <a:xfrm>
            <a:off x="8494972" y="2978227"/>
            <a:ext cx="34202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dirty="0"/>
              <a:t>control</a:t>
            </a:r>
          </a:p>
          <a:p>
            <a:pPr algn="ctr">
              <a:lnSpc>
                <a:spcPts val="1463"/>
              </a:lnSpc>
            </a:pPr>
            <a:r>
              <a:rPr lang="en-US" sz="1400" dirty="0"/>
              <a:t>plane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5272718" y="5033566"/>
            <a:ext cx="2791783" cy="1432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 flipV="1">
            <a:off x="5192283" y="3213235"/>
            <a:ext cx="3041550" cy="1856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64667" y="5329900"/>
            <a:ext cx="2979208" cy="973667"/>
            <a:chOff x="2592388" y="5601756"/>
            <a:chExt cx="4027487" cy="939800"/>
          </a:xfrm>
        </p:grpSpPr>
        <p:sp>
          <p:nvSpPr>
            <p:cNvPr id="69" name="Freeform 2"/>
            <p:cNvSpPr>
              <a:spLocks/>
            </p:cNvSpPr>
            <p:nvPr/>
          </p:nvSpPr>
          <p:spPr bwMode="auto">
            <a:xfrm>
              <a:off x="2592388" y="5601756"/>
              <a:ext cx="4027487" cy="939800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V="1">
              <a:off x="3262941" y="5752569"/>
              <a:ext cx="1316038" cy="13176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151816" y="5939894"/>
              <a:ext cx="2259013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164516" y="6044669"/>
              <a:ext cx="714375" cy="2762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4182104" y="6238344"/>
              <a:ext cx="1247775" cy="825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842504" y="5785906"/>
              <a:ext cx="1057275" cy="1238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4126541" y="5939894"/>
              <a:ext cx="1790700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5453691" y="5968469"/>
              <a:ext cx="588963" cy="26987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596441" y="5752569"/>
              <a:ext cx="814388" cy="40163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347"/>
            <p:cNvGrpSpPr>
              <a:grpSpLocks/>
            </p:cNvGrpSpPr>
            <p:nvPr/>
          </p:nvGrpSpPr>
          <p:grpSpPr bwMode="auto">
            <a:xfrm>
              <a:off x="5856401" y="5796097"/>
              <a:ext cx="588970" cy="242608"/>
              <a:chOff x="1871277" y="1576300"/>
              <a:chExt cx="1128371" cy="437861"/>
            </a:xfrm>
          </p:grpSpPr>
          <p:sp>
            <p:nvSpPr>
              <p:cNvPr id="119" name="Oval 118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2" name="Freeform 121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" name="Freeform 122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4" name="Freeform 123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" name="Freeform 124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26" name="Straight Connector 125"/>
              <p:cNvCxnSpPr>
                <a:endCxn id="121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347"/>
            <p:cNvGrpSpPr>
              <a:grpSpLocks/>
            </p:cNvGrpSpPr>
            <p:nvPr/>
          </p:nvGrpSpPr>
          <p:grpSpPr bwMode="auto">
            <a:xfrm>
              <a:off x="4375328" y="5654000"/>
              <a:ext cx="588970" cy="242608"/>
              <a:chOff x="1871277" y="1576300"/>
              <a:chExt cx="1128371" cy="437861"/>
            </a:xfrm>
          </p:grpSpPr>
          <p:sp>
            <p:nvSpPr>
              <p:cNvPr id="110" name="Oval 109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3" name="Freeform 112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" name="Freeform 113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" name="Freeform 114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" name="Freeform 115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7" name="Straight Connector 116"/>
              <p:cNvCxnSpPr>
                <a:endCxn id="11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347"/>
            <p:cNvGrpSpPr>
              <a:grpSpLocks/>
            </p:cNvGrpSpPr>
            <p:nvPr/>
          </p:nvGrpSpPr>
          <p:grpSpPr bwMode="auto">
            <a:xfrm>
              <a:off x="2848241" y="5847813"/>
              <a:ext cx="588970" cy="242608"/>
              <a:chOff x="1871277" y="1576300"/>
              <a:chExt cx="1128371" cy="437861"/>
            </a:xfrm>
          </p:grpSpPr>
          <p:sp>
            <p:nvSpPr>
              <p:cNvPr id="101" name="Oval 100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4" name="Freeform 103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" name="Freeform 104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" name="Freeform 105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" name="Freeform 106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08" name="Straight Connector 107"/>
              <p:cNvCxnSpPr>
                <a:endCxn id="103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347"/>
            <p:cNvGrpSpPr>
              <a:grpSpLocks/>
            </p:cNvGrpSpPr>
            <p:nvPr/>
          </p:nvGrpSpPr>
          <p:grpSpPr bwMode="auto">
            <a:xfrm>
              <a:off x="5166757" y="6114152"/>
              <a:ext cx="588970" cy="242608"/>
              <a:chOff x="1871277" y="1576300"/>
              <a:chExt cx="1128371" cy="437861"/>
            </a:xfrm>
          </p:grpSpPr>
          <p:sp>
            <p:nvSpPr>
              <p:cNvPr id="92" name="Oval 91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5" name="Freeform 94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" name="Freeform 95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" name="Freeform 96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" name="Freeform 97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9" name="Straight Connector 98"/>
              <p:cNvCxnSpPr>
                <a:endCxn id="94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347"/>
            <p:cNvGrpSpPr>
              <a:grpSpLocks/>
            </p:cNvGrpSpPr>
            <p:nvPr/>
          </p:nvGrpSpPr>
          <p:grpSpPr bwMode="auto">
            <a:xfrm>
              <a:off x="3704088" y="6206732"/>
              <a:ext cx="588970" cy="242608"/>
              <a:chOff x="1871277" y="1576300"/>
              <a:chExt cx="1128371" cy="437861"/>
            </a:xfrm>
          </p:grpSpPr>
          <p:sp>
            <p:nvSpPr>
              <p:cNvPr id="83" name="Oval 8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6" name="Freeform 8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" name="Freeform 8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/>
              <p:cNvCxnSpPr>
                <a:endCxn id="8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/>
          <p:cNvGrpSpPr/>
          <p:nvPr/>
        </p:nvGrpSpPr>
        <p:grpSpPr>
          <a:xfrm>
            <a:off x="4990227" y="3550652"/>
            <a:ext cx="3116606" cy="1053561"/>
            <a:chOff x="4990227" y="2877416"/>
            <a:chExt cx="3116606" cy="1053561"/>
          </a:xfrm>
        </p:grpSpPr>
        <p:sp>
          <p:nvSpPr>
            <p:cNvPr id="33" name="Rectangle 32"/>
            <p:cNvSpPr/>
            <p:nvPr/>
          </p:nvSpPr>
          <p:spPr bwMode="auto">
            <a:xfrm>
              <a:off x="5418665" y="2913389"/>
              <a:ext cx="2688168" cy="1017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5218221" y="2877416"/>
              <a:ext cx="213773" cy="1028160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20385 w 220240"/>
                <a:gd name="connsiteY0" fmla="*/ 745656 h 1058154"/>
                <a:gd name="connsiteX1" fmla="*/ 214305 w 220240"/>
                <a:gd name="connsiteY1" fmla="*/ 0 h 1058154"/>
                <a:gd name="connsiteX2" fmla="*/ 220240 w 220240"/>
                <a:gd name="connsiteY2" fmla="*/ 1027869 h 1058154"/>
                <a:gd name="connsiteX3" fmla="*/ 68 w 220240"/>
                <a:gd name="connsiteY3" fmla="*/ 986902 h 1058154"/>
                <a:gd name="connsiteX4" fmla="*/ 20385 w 220240"/>
                <a:gd name="connsiteY4" fmla="*/ 745656 h 1058154"/>
                <a:gd name="connsiteX0" fmla="*/ 20385 w 220240"/>
                <a:gd name="connsiteY0" fmla="*/ 745656 h 1068836"/>
                <a:gd name="connsiteX1" fmla="*/ 214305 w 220240"/>
                <a:gd name="connsiteY1" fmla="*/ 0 h 1068836"/>
                <a:gd name="connsiteX2" fmla="*/ 220240 w 220240"/>
                <a:gd name="connsiteY2" fmla="*/ 1027869 h 1068836"/>
                <a:gd name="connsiteX3" fmla="*/ 68 w 220240"/>
                <a:gd name="connsiteY3" fmla="*/ 986902 h 1068836"/>
                <a:gd name="connsiteX4" fmla="*/ 20385 w 220240"/>
                <a:gd name="connsiteY4" fmla="*/ 745656 h 1068836"/>
                <a:gd name="connsiteX0" fmla="*/ 15446 w 215301"/>
                <a:gd name="connsiteY0" fmla="*/ 745656 h 1057581"/>
                <a:gd name="connsiteX1" fmla="*/ 209366 w 215301"/>
                <a:gd name="connsiteY1" fmla="*/ 0 h 1057581"/>
                <a:gd name="connsiteX2" fmla="*/ 215301 w 215301"/>
                <a:gd name="connsiteY2" fmla="*/ 1027869 h 1057581"/>
                <a:gd name="connsiteX3" fmla="*/ 87 w 215301"/>
                <a:gd name="connsiteY3" fmla="*/ 888484 h 1057581"/>
                <a:gd name="connsiteX4" fmla="*/ 15446 w 215301"/>
                <a:gd name="connsiteY4" fmla="*/ 745656 h 1057581"/>
                <a:gd name="connsiteX0" fmla="*/ 15446 w 215301"/>
                <a:gd name="connsiteY0" fmla="*/ 745656 h 1063397"/>
                <a:gd name="connsiteX1" fmla="*/ 209366 w 215301"/>
                <a:gd name="connsiteY1" fmla="*/ 0 h 1063397"/>
                <a:gd name="connsiteX2" fmla="*/ 215301 w 215301"/>
                <a:gd name="connsiteY2" fmla="*/ 1027869 h 1063397"/>
                <a:gd name="connsiteX3" fmla="*/ 87 w 215301"/>
                <a:gd name="connsiteY3" fmla="*/ 888484 h 1063397"/>
                <a:gd name="connsiteX4" fmla="*/ 15446 w 215301"/>
                <a:gd name="connsiteY4" fmla="*/ 745656 h 1063397"/>
                <a:gd name="connsiteX0" fmla="*/ 15446 w 215301"/>
                <a:gd name="connsiteY0" fmla="*/ 745656 h 1027869"/>
                <a:gd name="connsiteX1" fmla="*/ 209366 w 215301"/>
                <a:gd name="connsiteY1" fmla="*/ 0 h 1027869"/>
                <a:gd name="connsiteX2" fmla="*/ 215301 w 215301"/>
                <a:gd name="connsiteY2" fmla="*/ 1027869 h 1027869"/>
                <a:gd name="connsiteX3" fmla="*/ 87 w 215301"/>
                <a:gd name="connsiteY3" fmla="*/ 888484 h 1027869"/>
                <a:gd name="connsiteX4" fmla="*/ 15446 w 215301"/>
                <a:gd name="connsiteY4" fmla="*/ 745656 h 1027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01" h="1027869">
                  <a:moveTo>
                    <a:pt x="15446" y="745656"/>
                  </a:moveTo>
                  <a:lnTo>
                    <a:pt x="209366" y="0"/>
                  </a:lnTo>
                  <a:cubicBezTo>
                    <a:pt x="211344" y="342623"/>
                    <a:pt x="213323" y="685246"/>
                    <a:pt x="215301" y="1027869"/>
                  </a:cubicBezTo>
                  <a:cubicBezTo>
                    <a:pt x="115469" y="960083"/>
                    <a:pt x="99918" y="931665"/>
                    <a:pt x="87" y="888484"/>
                  </a:cubicBezTo>
                  <a:cubicBezTo>
                    <a:pt x="-1403" y="675204"/>
                    <a:pt x="16936" y="958936"/>
                    <a:pt x="15446" y="74565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35" name="Group 950"/>
            <p:cNvGrpSpPr>
              <a:grpSpLocks/>
            </p:cNvGrpSpPr>
            <p:nvPr/>
          </p:nvGrpSpPr>
          <p:grpSpPr bwMode="auto">
            <a:xfrm>
              <a:off x="4990227" y="3351862"/>
              <a:ext cx="251561" cy="564103"/>
              <a:chOff x="4140" y="429"/>
              <a:chExt cx="1425" cy="2396"/>
            </a:xfrm>
          </p:grpSpPr>
          <p:sp>
            <p:nvSpPr>
              <p:cNvPr id="37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7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3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5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5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7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3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1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0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5377031" y="3090332"/>
              <a:ext cx="2659202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SDN Controller</a:t>
              </a:r>
            </a:p>
            <a:p>
              <a:pPr algn="ctr"/>
              <a:r>
                <a:rPr lang="en-US" sz="1600" dirty="0" smtClean="0"/>
                <a:t>(network operating system)</a:t>
              </a:r>
              <a:endParaRPr lang="en-US" sz="16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837708" y="1562205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…</a:t>
            </a:r>
            <a:endParaRPr lang="en-US" sz="3200" dirty="0">
              <a:solidFill>
                <a:srgbClr val="008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165914" y="1781366"/>
            <a:ext cx="1023471" cy="590176"/>
            <a:chOff x="4721412" y="1277470"/>
            <a:chExt cx="1023471" cy="590176"/>
          </a:xfrm>
        </p:grpSpPr>
        <p:sp>
          <p:nvSpPr>
            <p:cNvPr id="31" name="Oval 30"/>
            <p:cNvSpPr/>
            <p:nvPr/>
          </p:nvSpPr>
          <p:spPr bwMode="auto">
            <a:xfrm>
              <a:off x="4721412" y="1277470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92385" y="1374585"/>
              <a:ext cx="890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routing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00628" y="2302316"/>
            <a:ext cx="1023471" cy="590176"/>
            <a:chOff x="6106459" y="1967753"/>
            <a:chExt cx="1023471" cy="590176"/>
          </a:xfrm>
        </p:grpSpPr>
        <p:sp>
          <p:nvSpPr>
            <p:cNvPr id="29" name="Oval 28"/>
            <p:cNvSpPr/>
            <p:nvPr/>
          </p:nvSpPr>
          <p:spPr bwMode="auto">
            <a:xfrm>
              <a:off x="6106459" y="1967753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77429" y="1997637"/>
              <a:ext cx="903087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 smtClean="0"/>
                <a:t>access </a:t>
              </a:r>
            </a:p>
            <a:p>
              <a:pPr algn="ctr">
                <a:lnSpc>
                  <a:spcPct val="80000"/>
                </a:lnSpc>
              </a:pPr>
              <a:r>
                <a:rPr lang="en-US" dirty="0" smtClean="0"/>
                <a:t>control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30837" y="2260771"/>
            <a:ext cx="1023471" cy="590176"/>
            <a:chOff x="6938682" y="977153"/>
            <a:chExt cx="1023471" cy="590176"/>
          </a:xfrm>
        </p:grpSpPr>
        <p:sp>
          <p:nvSpPr>
            <p:cNvPr id="27" name="Oval 26"/>
            <p:cNvSpPr/>
            <p:nvPr/>
          </p:nvSpPr>
          <p:spPr bwMode="auto">
            <a:xfrm>
              <a:off x="6938682" y="977153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64568" y="1007037"/>
              <a:ext cx="993256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 smtClean="0"/>
                <a:t>load</a:t>
              </a:r>
            </a:p>
            <a:p>
              <a:pPr algn="ctr">
                <a:lnSpc>
                  <a:spcPct val="80000"/>
                </a:lnSpc>
              </a:pPr>
              <a:r>
                <a:rPr lang="en-US" dirty="0" smtClean="0"/>
                <a:t>balance</a:t>
              </a:r>
              <a:endParaRPr lang="en-US" dirty="0"/>
            </a:p>
          </p:txBody>
        </p:sp>
      </p:grpSp>
      <p:cxnSp>
        <p:nvCxnSpPr>
          <p:cNvPr id="19" name="Straight Arrow Connector 18"/>
          <p:cNvCxnSpPr/>
          <p:nvPr/>
        </p:nvCxnSpPr>
        <p:spPr bwMode="auto">
          <a:xfrm flipV="1">
            <a:off x="8627245" y="1721848"/>
            <a:ext cx="0" cy="1248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8652645" y="3470081"/>
            <a:ext cx="0" cy="1524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8661016" y="5885529"/>
            <a:ext cx="0" cy="414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8653320" y="5049925"/>
            <a:ext cx="0" cy="414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399"/>
          <p:cNvSpPr txBox="1">
            <a:spLocks noChangeArrowheads="1"/>
          </p:cNvSpPr>
          <p:nvPr/>
        </p:nvSpPr>
        <p:spPr bwMode="auto">
          <a:xfrm>
            <a:off x="6650715" y="4739499"/>
            <a:ext cx="1635889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i="1" dirty="0" smtClean="0"/>
              <a:t>southbound API</a:t>
            </a:r>
            <a:endParaRPr lang="en-US" sz="1400" i="1" dirty="0"/>
          </a:p>
        </p:txBody>
      </p:sp>
      <p:sp>
        <p:nvSpPr>
          <p:cNvPr id="24" name="TextBox 399"/>
          <p:cNvSpPr txBox="1">
            <a:spLocks noChangeArrowheads="1"/>
          </p:cNvSpPr>
          <p:nvPr/>
        </p:nvSpPr>
        <p:spPr bwMode="auto">
          <a:xfrm>
            <a:off x="6646778" y="3221681"/>
            <a:ext cx="1635889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i="1" dirty="0" smtClean="0"/>
              <a:t>northbound API</a:t>
            </a:r>
            <a:endParaRPr lang="en-US" sz="1400" i="1" dirty="0"/>
          </a:p>
        </p:txBody>
      </p:sp>
      <p:sp>
        <p:nvSpPr>
          <p:cNvPr id="25" name="TextBox 399"/>
          <p:cNvSpPr txBox="1">
            <a:spLocks noChangeArrowheads="1"/>
          </p:cNvSpPr>
          <p:nvPr/>
        </p:nvSpPr>
        <p:spPr bwMode="auto">
          <a:xfrm>
            <a:off x="5507651" y="6299618"/>
            <a:ext cx="2302688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i="1" dirty="0" smtClean="0"/>
              <a:t>SDN-controlled switches</a:t>
            </a:r>
            <a:endParaRPr lang="en-US" sz="1400" i="1" dirty="0"/>
          </a:p>
        </p:txBody>
      </p:sp>
      <p:sp>
        <p:nvSpPr>
          <p:cNvPr id="26" name="TextBox 399"/>
          <p:cNvSpPr txBox="1">
            <a:spLocks noChangeArrowheads="1"/>
          </p:cNvSpPr>
          <p:nvPr/>
        </p:nvSpPr>
        <p:spPr bwMode="auto">
          <a:xfrm>
            <a:off x="5707907" y="1414364"/>
            <a:ext cx="2381659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i="1" dirty="0" smtClean="0"/>
              <a:t>network-control applications</a:t>
            </a:r>
            <a:endParaRPr lang="en-US" sz="1400" i="1" dirty="0"/>
          </a:p>
        </p:txBody>
      </p:sp>
      <p:sp>
        <p:nvSpPr>
          <p:cNvPr id="128" name="Rectangle 127"/>
          <p:cNvSpPr/>
          <p:nvPr/>
        </p:nvSpPr>
        <p:spPr bwMode="auto">
          <a:xfrm>
            <a:off x="4574869" y="1147463"/>
            <a:ext cx="3794540" cy="185124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 bwMode="auto">
          <a:xfrm>
            <a:off x="4558963" y="1315163"/>
            <a:ext cx="3794540" cy="185124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 bwMode="auto">
          <a:xfrm>
            <a:off x="4587026" y="5099336"/>
            <a:ext cx="3794540" cy="1592337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542925" y="236538"/>
            <a:ext cx="72209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 smtClean="0">
                <a:solidFill>
                  <a:srgbClr val="000099"/>
                </a:solidFill>
                <a:latin typeface="Gill Sans MT" charset="0"/>
              </a:rPr>
              <a:t>SDN perspective: control applications</a:t>
            </a:r>
            <a:endParaRPr lang="en-US" sz="3600" dirty="0">
              <a:solidFill>
                <a:srgbClr val="000099"/>
              </a:solidFill>
              <a:latin typeface="Gill Sans MT" charset="0"/>
            </a:endParaRP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776288"/>
            <a:ext cx="7159501" cy="19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6" name="Content Placeholder 6"/>
          <p:cNvSpPr txBox="1">
            <a:spLocks/>
          </p:cNvSpPr>
          <p:nvPr/>
        </p:nvSpPr>
        <p:spPr bwMode="auto">
          <a:xfrm>
            <a:off x="524550" y="1248707"/>
            <a:ext cx="4333436" cy="501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</a:pPr>
            <a:r>
              <a:rPr lang="en-US" i="1" dirty="0" smtClean="0">
                <a:solidFill>
                  <a:srgbClr val="CC0000"/>
                </a:solidFill>
              </a:rPr>
              <a:t>network-control apps:</a:t>
            </a:r>
          </a:p>
          <a:p>
            <a:r>
              <a:rPr lang="en-US" sz="2400" dirty="0" smtClean="0"/>
              <a:t>“brains” of control:  implement control functions using lower-level services, API provided by SND controller</a:t>
            </a:r>
          </a:p>
          <a:p>
            <a:r>
              <a:rPr lang="en-US" sz="2400" i="1" dirty="0" smtClean="0">
                <a:solidFill>
                  <a:srgbClr val="000000"/>
                </a:solidFill>
              </a:rPr>
              <a:t>unbundled: </a:t>
            </a:r>
            <a:r>
              <a:rPr lang="en-US" sz="2400" dirty="0" smtClean="0"/>
              <a:t>can be provided by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party: distinct from routing vendor, or SDN controller</a:t>
            </a:r>
          </a:p>
          <a:p>
            <a:endParaRPr lang="en-US" dirty="0" smtClean="0"/>
          </a:p>
        </p:txBody>
      </p:sp>
      <p:sp>
        <p:nvSpPr>
          <p:cNvPr id="9" name="TextBox 399"/>
          <p:cNvSpPr txBox="1">
            <a:spLocks noChangeArrowheads="1"/>
          </p:cNvSpPr>
          <p:nvPr/>
        </p:nvSpPr>
        <p:spPr bwMode="auto">
          <a:xfrm>
            <a:off x="8518490" y="5440585"/>
            <a:ext cx="28693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dirty="0"/>
              <a:t>data</a:t>
            </a:r>
          </a:p>
          <a:p>
            <a:pPr algn="ctr">
              <a:lnSpc>
                <a:spcPts val="1463"/>
              </a:lnSpc>
            </a:pPr>
            <a:r>
              <a:rPr lang="en-US" sz="1400" dirty="0"/>
              <a:t>plane</a:t>
            </a:r>
          </a:p>
        </p:txBody>
      </p:sp>
      <p:sp>
        <p:nvSpPr>
          <p:cNvPr id="10" name="TextBox 400"/>
          <p:cNvSpPr txBox="1">
            <a:spLocks noChangeArrowheads="1"/>
          </p:cNvSpPr>
          <p:nvPr/>
        </p:nvSpPr>
        <p:spPr bwMode="auto">
          <a:xfrm>
            <a:off x="8494972" y="2978227"/>
            <a:ext cx="34202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dirty="0"/>
              <a:t>control</a:t>
            </a:r>
          </a:p>
          <a:p>
            <a:pPr algn="ctr">
              <a:lnSpc>
                <a:spcPts val="1463"/>
              </a:lnSpc>
            </a:pPr>
            <a:r>
              <a:rPr lang="en-US" sz="1400" dirty="0"/>
              <a:t>plane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5272718" y="5033566"/>
            <a:ext cx="2791783" cy="1432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 flipV="1">
            <a:off x="5192283" y="3213235"/>
            <a:ext cx="3041550" cy="1856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64667" y="5329900"/>
            <a:ext cx="2979208" cy="973667"/>
            <a:chOff x="2592388" y="5601756"/>
            <a:chExt cx="4027487" cy="939800"/>
          </a:xfrm>
        </p:grpSpPr>
        <p:sp>
          <p:nvSpPr>
            <p:cNvPr id="69" name="Freeform 2"/>
            <p:cNvSpPr>
              <a:spLocks/>
            </p:cNvSpPr>
            <p:nvPr/>
          </p:nvSpPr>
          <p:spPr bwMode="auto">
            <a:xfrm>
              <a:off x="2592388" y="5601756"/>
              <a:ext cx="4027487" cy="939800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V="1">
              <a:off x="3262941" y="5752569"/>
              <a:ext cx="1316038" cy="13176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151816" y="5939894"/>
              <a:ext cx="2259013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164516" y="6044669"/>
              <a:ext cx="714375" cy="2762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4182104" y="6238344"/>
              <a:ext cx="1247775" cy="825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842504" y="5785906"/>
              <a:ext cx="1057275" cy="1238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4126541" y="5939894"/>
              <a:ext cx="1790700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5453691" y="5968469"/>
              <a:ext cx="588963" cy="26987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596441" y="5752569"/>
              <a:ext cx="814388" cy="40163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347"/>
            <p:cNvGrpSpPr>
              <a:grpSpLocks/>
            </p:cNvGrpSpPr>
            <p:nvPr/>
          </p:nvGrpSpPr>
          <p:grpSpPr bwMode="auto">
            <a:xfrm>
              <a:off x="5856401" y="5796097"/>
              <a:ext cx="588970" cy="242608"/>
              <a:chOff x="1871277" y="1576300"/>
              <a:chExt cx="1128371" cy="437861"/>
            </a:xfrm>
          </p:grpSpPr>
          <p:sp>
            <p:nvSpPr>
              <p:cNvPr id="119" name="Oval 118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2" name="Freeform 121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" name="Freeform 122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4" name="Freeform 123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" name="Freeform 124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26" name="Straight Connector 125"/>
              <p:cNvCxnSpPr>
                <a:endCxn id="121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347"/>
            <p:cNvGrpSpPr>
              <a:grpSpLocks/>
            </p:cNvGrpSpPr>
            <p:nvPr/>
          </p:nvGrpSpPr>
          <p:grpSpPr bwMode="auto">
            <a:xfrm>
              <a:off x="4375328" y="5654000"/>
              <a:ext cx="588970" cy="242608"/>
              <a:chOff x="1871277" y="1576300"/>
              <a:chExt cx="1128371" cy="437861"/>
            </a:xfrm>
          </p:grpSpPr>
          <p:sp>
            <p:nvSpPr>
              <p:cNvPr id="110" name="Oval 109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3" name="Freeform 112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" name="Freeform 113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" name="Freeform 114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" name="Freeform 115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7" name="Straight Connector 116"/>
              <p:cNvCxnSpPr>
                <a:endCxn id="11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347"/>
            <p:cNvGrpSpPr>
              <a:grpSpLocks/>
            </p:cNvGrpSpPr>
            <p:nvPr/>
          </p:nvGrpSpPr>
          <p:grpSpPr bwMode="auto">
            <a:xfrm>
              <a:off x="2848241" y="5847813"/>
              <a:ext cx="588970" cy="242608"/>
              <a:chOff x="1871277" y="1576300"/>
              <a:chExt cx="1128371" cy="437861"/>
            </a:xfrm>
          </p:grpSpPr>
          <p:sp>
            <p:nvSpPr>
              <p:cNvPr id="101" name="Oval 100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4" name="Freeform 103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" name="Freeform 104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" name="Freeform 105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" name="Freeform 106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08" name="Straight Connector 107"/>
              <p:cNvCxnSpPr>
                <a:endCxn id="103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347"/>
            <p:cNvGrpSpPr>
              <a:grpSpLocks/>
            </p:cNvGrpSpPr>
            <p:nvPr/>
          </p:nvGrpSpPr>
          <p:grpSpPr bwMode="auto">
            <a:xfrm>
              <a:off x="5166757" y="6114152"/>
              <a:ext cx="588970" cy="242608"/>
              <a:chOff x="1871277" y="1576300"/>
              <a:chExt cx="1128371" cy="437861"/>
            </a:xfrm>
          </p:grpSpPr>
          <p:sp>
            <p:nvSpPr>
              <p:cNvPr id="92" name="Oval 91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5" name="Freeform 94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" name="Freeform 95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" name="Freeform 96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" name="Freeform 97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9" name="Straight Connector 98"/>
              <p:cNvCxnSpPr>
                <a:endCxn id="94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347"/>
            <p:cNvGrpSpPr>
              <a:grpSpLocks/>
            </p:cNvGrpSpPr>
            <p:nvPr/>
          </p:nvGrpSpPr>
          <p:grpSpPr bwMode="auto">
            <a:xfrm>
              <a:off x="3704088" y="6206732"/>
              <a:ext cx="588970" cy="242608"/>
              <a:chOff x="1871277" y="1576300"/>
              <a:chExt cx="1128371" cy="437861"/>
            </a:xfrm>
          </p:grpSpPr>
          <p:sp>
            <p:nvSpPr>
              <p:cNvPr id="83" name="Oval 8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6" name="Freeform 8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" name="Freeform 8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/>
              <p:cNvCxnSpPr>
                <a:endCxn id="8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/>
          <p:cNvGrpSpPr/>
          <p:nvPr/>
        </p:nvGrpSpPr>
        <p:grpSpPr>
          <a:xfrm>
            <a:off x="4990227" y="3550652"/>
            <a:ext cx="3116606" cy="1053561"/>
            <a:chOff x="4990227" y="2877416"/>
            <a:chExt cx="3116606" cy="1053561"/>
          </a:xfrm>
        </p:grpSpPr>
        <p:sp>
          <p:nvSpPr>
            <p:cNvPr id="33" name="Rectangle 32"/>
            <p:cNvSpPr/>
            <p:nvPr/>
          </p:nvSpPr>
          <p:spPr bwMode="auto">
            <a:xfrm>
              <a:off x="5418665" y="2913389"/>
              <a:ext cx="2688168" cy="1017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5218221" y="2877416"/>
              <a:ext cx="213773" cy="1028160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20385 w 220240"/>
                <a:gd name="connsiteY0" fmla="*/ 745656 h 1058154"/>
                <a:gd name="connsiteX1" fmla="*/ 214305 w 220240"/>
                <a:gd name="connsiteY1" fmla="*/ 0 h 1058154"/>
                <a:gd name="connsiteX2" fmla="*/ 220240 w 220240"/>
                <a:gd name="connsiteY2" fmla="*/ 1027869 h 1058154"/>
                <a:gd name="connsiteX3" fmla="*/ 68 w 220240"/>
                <a:gd name="connsiteY3" fmla="*/ 986902 h 1058154"/>
                <a:gd name="connsiteX4" fmla="*/ 20385 w 220240"/>
                <a:gd name="connsiteY4" fmla="*/ 745656 h 1058154"/>
                <a:gd name="connsiteX0" fmla="*/ 20385 w 220240"/>
                <a:gd name="connsiteY0" fmla="*/ 745656 h 1068836"/>
                <a:gd name="connsiteX1" fmla="*/ 214305 w 220240"/>
                <a:gd name="connsiteY1" fmla="*/ 0 h 1068836"/>
                <a:gd name="connsiteX2" fmla="*/ 220240 w 220240"/>
                <a:gd name="connsiteY2" fmla="*/ 1027869 h 1068836"/>
                <a:gd name="connsiteX3" fmla="*/ 68 w 220240"/>
                <a:gd name="connsiteY3" fmla="*/ 986902 h 1068836"/>
                <a:gd name="connsiteX4" fmla="*/ 20385 w 220240"/>
                <a:gd name="connsiteY4" fmla="*/ 745656 h 1068836"/>
                <a:gd name="connsiteX0" fmla="*/ 15446 w 215301"/>
                <a:gd name="connsiteY0" fmla="*/ 745656 h 1057581"/>
                <a:gd name="connsiteX1" fmla="*/ 209366 w 215301"/>
                <a:gd name="connsiteY1" fmla="*/ 0 h 1057581"/>
                <a:gd name="connsiteX2" fmla="*/ 215301 w 215301"/>
                <a:gd name="connsiteY2" fmla="*/ 1027869 h 1057581"/>
                <a:gd name="connsiteX3" fmla="*/ 87 w 215301"/>
                <a:gd name="connsiteY3" fmla="*/ 888484 h 1057581"/>
                <a:gd name="connsiteX4" fmla="*/ 15446 w 215301"/>
                <a:gd name="connsiteY4" fmla="*/ 745656 h 1057581"/>
                <a:gd name="connsiteX0" fmla="*/ 15446 w 215301"/>
                <a:gd name="connsiteY0" fmla="*/ 745656 h 1063397"/>
                <a:gd name="connsiteX1" fmla="*/ 209366 w 215301"/>
                <a:gd name="connsiteY1" fmla="*/ 0 h 1063397"/>
                <a:gd name="connsiteX2" fmla="*/ 215301 w 215301"/>
                <a:gd name="connsiteY2" fmla="*/ 1027869 h 1063397"/>
                <a:gd name="connsiteX3" fmla="*/ 87 w 215301"/>
                <a:gd name="connsiteY3" fmla="*/ 888484 h 1063397"/>
                <a:gd name="connsiteX4" fmla="*/ 15446 w 215301"/>
                <a:gd name="connsiteY4" fmla="*/ 745656 h 1063397"/>
                <a:gd name="connsiteX0" fmla="*/ 15446 w 215301"/>
                <a:gd name="connsiteY0" fmla="*/ 745656 h 1027869"/>
                <a:gd name="connsiteX1" fmla="*/ 209366 w 215301"/>
                <a:gd name="connsiteY1" fmla="*/ 0 h 1027869"/>
                <a:gd name="connsiteX2" fmla="*/ 215301 w 215301"/>
                <a:gd name="connsiteY2" fmla="*/ 1027869 h 1027869"/>
                <a:gd name="connsiteX3" fmla="*/ 87 w 215301"/>
                <a:gd name="connsiteY3" fmla="*/ 888484 h 1027869"/>
                <a:gd name="connsiteX4" fmla="*/ 15446 w 215301"/>
                <a:gd name="connsiteY4" fmla="*/ 745656 h 1027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01" h="1027869">
                  <a:moveTo>
                    <a:pt x="15446" y="745656"/>
                  </a:moveTo>
                  <a:lnTo>
                    <a:pt x="209366" y="0"/>
                  </a:lnTo>
                  <a:cubicBezTo>
                    <a:pt x="211344" y="342623"/>
                    <a:pt x="213323" y="685246"/>
                    <a:pt x="215301" y="1027869"/>
                  </a:cubicBezTo>
                  <a:cubicBezTo>
                    <a:pt x="115469" y="960083"/>
                    <a:pt x="99918" y="931665"/>
                    <a:pt x="87" y="888484"/>
                  </a:cubicBezTo>
                  <a:cubicBezTo>
                    <a:pt x="-1403" y="675204"/>
                    <a:pt x="16936" y="958936"/>
                    <a:pt x="15446" y="74565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35" name="Group 950"/>
            <p:cNvGrpSpPr>
              <a:grpSpLocks/>
            </p:cNvGrpSpPr>
            <p:nvPr/>
          </p:nvGrpSpPr>
          <p:grpSpPr bwMode="auto">
            <a:xfrm>
              <a:off x="4990227" y="3351862"/>
              <a:ext cx="251561" cy="564103"/>
              <a:chOff x="4140" y="429"/>
              <a:chExt cx="1425" cy="2396"/>
            </a:xfrm>
          </p:grpSpPr>
          <p:sp>
            <p:nvSpPr>
              <p:cNvPr id="37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7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3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5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5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7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3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1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0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5377031" y="3090332"/>
              <a:ext cx="2659202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SDN Controller</a:t>
              </a:r>
            </a:p>
            <a:p>
              <a:pPr algn="ctr"/>
              <a:r>
                <a:rPr lang="en-US" sz="1600" dirty="0" smtClean="0"/>
                <a:t>(network operating system)</a:t>
              </a:r>
              <a:endParaRPr lang="en-US" sz="16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837708" y="1562205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…</a:t>
            </a:r>
            <a:endParaRPr lang="en-US" sz="3200" dirty="0">
              <a:solidFill>
                <a:srgbClr val="008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165914" y="1781366"/>
            <a:ext cx="1023471" cy="590176"/>
            <a:chOff x="4721412" y="1277470"/>
            <a:chExt cx="1023471" cy="590176"/>
          </a:xfrm>
        </p:grpSpPr>
        <p:sp>
          <p:nvSpPr>
            <p:cNvPr id="31" name="Oval 30"/>
            <p:cNvSpPr/>
            <p:nvPr/>
          </p:nvSpPr>
          <p:spPr bwMode="auto">
            <a:xfrm>
              <a:off x="4721412" y="1277470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92385" y="1374585"/>
              <a:ext cx="890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routing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00628" y="2302316"/>
            <a:ext cx="1023471" cy="590176"/>
            <a:chOff x="6106459" y="1967753"/>
            <a:chExt cx="1023471" cy="590176"/>
          </a:xfrm>
        </p:grpSpPr>
        <p:sp>
          <p:nvSpPr>
            <p:cNvPr id="29" name="Oval 28"/>
            <p:cNvSpPr/>
            <p:nvPr/>
          </p:nvSpPr>
          <p:spPr bwMode="auto">
            <a:xfrm>
              <a:off x="6106459" y="1967753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77429" y="1997637"/>
              <a:ext cx="903087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 smtClean="0"/>
                <a:t>access </a:t>
              </a:r>
            </a:p>
            <a:p>
              <a:pPr algn="ctr">
                <a:lnSpc>
                  <a:spcPct val="80000"/>
                </a:lnSpc>
              </a:pPr>
              <a:r>
                <a:rPr lang="en-US" dirty="0" smtClean="0"/>
                <a:t>control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30837" y="2260771"/>
            <a:ext cx="1023471" cy="590176"/>
            <a:chOff x="6938682" y="977153"/>
            <a:chExt cx="1023471" cy="590176"/>
          </a:xfrm>
        </p:grpSpPr>
        <p:sp>
          <p:nvSpPr>
            <p:cNvPr id="27" name="Oval 26"/>
            <p:cNvSpPr/>
            <p:nvPr/>
          </p:nvSpPr>
          <p:spPr bwMode="auto">
            <a:xfrm>
              <a:off x="6938682" y="977153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64568" y="1007037"/>
              <a:ext cx="993256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 smtClean="0"/>
                <a:t>load</a:t>
              </a:r>
            </a:p>
            <a:p>
              <a:pPr algn="ctr">
                <a:lnSpc>
                  <a:spcPct val="80000"/>
                </a:lnSpc>
              </a:pPr>
              <a:r>
                <a:rPr lang="en-US" dirty="0" smtClean="0"/>
                <a:t>balance</a:t>
              </a:r>
              <a:endParaRPr lang="en-US" dirty="0"/>
            </a:p>
          </p:txBody>
        </p:sp>
      </p:grpSp>
      <p:cxnSp>
        <p:nvCxnSpPr>
          <p:cNvPr id="19" name="Straight Arrow Connector 18"/>
          <p:cNvCxnSpPr/>
          <p:nvPr/>
        </p:nvCxnSpPr>
        <p:spPr bwMode="auto">
          <a:xfrm flipV="1">
            <a:off x="8627245" y="1721848"/>
            <a:ext cx="0" cy="1248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8652645" y="3470081"/>
            <a:ext cx="0" cy="1524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8661016" y="5885529"/>
            <a:ext cx="0" cy="414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8653320" y="5049925"/>
            <a:ext cx="0" cy="414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399"/>
          <p:cNvSpPr txBox="1">
            <a:spLocks noChangeArrowheads="1"/>
          </p:cNvSpPr>
          <p:nvPr/>
        </p:nvSpPr>
        <p:spPr bwMode="auto">
          <a:xfrm>
            <a:off x="6650715" y="4739499"/>
            <a:ext cx="1635889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i="1" dirty="0" smtClean="0"/>
              <a:t>southbound API</a:t>
            </a:r>
            <a:endParaRPr lang="en-US" sz="1400" i="1" dirty="0"/>
          </a:p>
        </p:txBody>
      </p:sp>
      <p:sp>
        <p:nvSpPr>
          <p:cNvPr id="24" name="TextBox 399"/>
          <p:cNvSpPr txBox="1">
            <a:spLocks noChangeArrowheads="1"/>
          </p:cNvSpPr>
          <p:nvPr/>
        </p:nvSpPr>
        <p:spPr bwMode="auto">
          <a:xfrm>
            <a:off x="6646778" y="3221681"/>
            <a:ext cx="1635889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i="1" dirty="0" smtClean="0"/>
              <a:t>northbound API</a:t>
            </a:r>
            <a:endParaRPr lang="en-US" sz="1400" i="1" dirty="0"/>
          </a:p>
        </p:txBody>
      </p:sp>
      <p:sp>
        <p:nvSpPr>
          <p:cNvPr id="25" name="TextBox 399"/>
          <p:cNvSpPr txBox="1">
            <a:spLocks noChangeArrowheads="1"/>
          </p:cNvSpPr>
          <p:nvPr/>
        </p:nvSpPr>
        <p:spPr bwMode="auto">
          <a:xfrm>
            <a:off x="5507651" y="6299618"/>
            <a:ext cx="2302688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i="1" dirty="0" smtClean="0"/>
              <a:t>SDN-controlled switches</a:t>
            </a:r>
            <a:endParaRPr lang="en-US" sz="1400" i="1" dirty="0"/>
          </a:p>
        </p:txBody>
      </p:sp>
      <p:sp>
        <p:nvSpPr>
          <p:cNvPr id="26" name="TextBox 399"/>
          <p:cNvSpPr txBox="1">
            <a:spLocks noChangeArrowheads="1"/>
          </p:cNvSpPr>
          <p:nvPr/>
        </p:nvSpPr>
        <p:spPr bwMode="auto">
          <a:xfrm>
            <a:off x="5707907" y="1414364"/>
            <a:ext cx="2381659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i="1" dirty="0" smtClean="0"/>
              <a:t>network-control applications</a:t>
            </a:r>
            <a:endParaRPr lang="en-US" sz="1400" i="1" dirty="0"/>
          </a:p>
        </p:txBody>
      </p:sp>
      <p:sp>
        <p:nvSpPr>
          <p:cNvPr id="128" name="Rectangle 127"/>
          <p:cNvSpPr/>
          <p:nvPr/>
        </p:nvSpPr>
        <p:spPr bwMode="auto">
          <a:xfrm>
            <a:off x="4697273" y="3090498"/>
            <a:ext cx="3549731" cy="3442387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11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221"/>
          <p:cNvSpPr/>
          <p:nvPr/>
        </p:nvSpPr>
        <p:spPr bwMode="auto">
          <a:xfrm>
            <a:off x="2341231" y="2082088"/>
            <a:ext cx="5228030" cy="3568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438" name="Straight Connector 437"/>
          <p:cNvCxnSpPr>
            <a:endCxn id="217" idx="4"/>
          </p:cNvCxnSpPr>
          <p:nvPr/>
        </p:nvCxnSpPr>
        <p:spPr bwMode="auto">
          <a:xfrm flipH="1" flipV="1">
            <a:off x="5777281" y="1910774"/>
            <a:ext cx="605" cy="4077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5" name="Rounded Rectangle 374"/>
          <p:cNvSpPr/>
          <p:nvPr/>
        </p:nvSpPr>
        <p:spPr>
          <a:xfrm>
            <a:off x="2479739" y="3165861"/>
            <a:ext cx="4945030" cy="15537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0" name="Rounded Rectangle 379"/>
          <p:cNvSpPr/>
          <p:nvPr/>
        </p:nvSpPr>
        <p:spPr>
          <a:xfrm>
            <a:off x="2479739" y="4779178"/>
            <a:ext cx="4959028" cy="73797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6" name="Straight Connector 385"/>
          <p:cNvCxnSpPr/>
          <p:nvPr/>
        </p:nvCxnSpPr>
        <p:spPr bwMode="auto">
          <a:xfrm>
            <a:off x="2564746" y="5687428"/>
            <a:ext cx="486002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" name="TextBox 388"/>
          <p:cNvSpPr txBox="1"/>
          <p:nvPr/>
        </p:nvSpPr>
        <p:spPr>
          <a:xfrm>
            <a:off x="2496429" y="3773215"/>
            <a:ext cx="5089063" cy="32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dirty="0" smtClean="0">
                <a:latin typeface="Arial"/>
                <a:cs typeface="Arial"/>
              </a:rPr>
              <a:t>Network-wide distributed, robust  state management</a:t>
            </a:r>
          </a:p>
        </p:txBody>
      </p:sp>
      <p:sp>
        <p:nvSpPr>
          <p:cNvPr id="390" name="TextBox 389"/>
          <p:cNvSpPr txBox="1"/>
          <p:nvPr/>
        </p:nvSpPr>
        <p:spPr>
          <a:xfrm>
            <a:off x="2884907" y="5171961"/>
            <a:ext cx="4033912" cy="32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dirty="0" smtClean="0">
                <a:latin typeface="Arial"/>
                <a:cs typeface="Arial"/>
              </a:rPr>
              <a:t>Communication to/from controlled devices</a:t>
            </a:r>
          </a:p>
        </p:txBody>
      </p:sp>
      <p:grpSp>
        <p:nvGrpSpPr>
          <p:cNvPr id="401" name="Group 400"/>
          <p:cNvGrpSpPr/>
          <p:nvPr/>
        </p:nvGrpSpPr>
        <p:grpSpPr>
          <a:xfrm>
            <a:off x="2798837" y="4140643"/>
            <a:ext cx="1244650" cy="459826"/>
            <a:chOff x="3128876" y="457817"/>
            <a:chExt cx="1432326" cy="459826"/>
          </a:xfrm>
        </p:grpSpPr>
        <p:sp>
          <p:nvSpPr>
            <p:cNvPr id="402" name="Rounded Rectangle 40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3198388" y="541671"/>
              <a:ext cx="1302385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Link-state info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04" name="Group 403"/>
          <p:cNvGrpSpPr/>
          <p:nvPr/>
        </p:nvGrpSpPr>
        <p:grpSpPr>
          <a:xfrm>
            <a:off x="5882441" y="4140643"/>
            <a:ext cx="1022824" cy="459826"/>
            <a:chOff x="3086839" y="457817"/>
            <a:chExt cx="1525489" cy="459826"/>
          </a:xfrm>
        </p:grpSpPr>
        <p:sp>
          <p:nvSpPr>
            <p:cNvPr id="405" name="Rounded Rectangle 404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3086839" y="541671"/>
              <a:ext cx="1525489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switch info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07" name="Group 406"/>
          <p:cNvGrpSpPr/>
          <p:nvPr/>
        </p:nvGrpSpPr>
        <p:grpSpPr>
          <a:xfrm>
            <a:off x="4190969" y="4140643"/>
            <a:ext cx="960359" cy="459826"/>
            <a:chOff x="3128876" y="457817"/>
            <a:chExt cx="1432326" cy="459826"/>
          </a:xfrm>
        </p:grpSpPr>
        <p:sp>
          <p:nvSpPr>
            <p:cNvPr id="408" name="Rounded Rectangle 407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3205754" y="541671"/>
              <a:ext cx="1287660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host info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10" name="Group 409"/>
          <p:cNvGrpSpPr/>
          <p:nvPr/>
        </p:nvGrpSpPr>
        <p:grpSpPr>
          <a:xfrm>
            <a:off x="3647075" y="3277496"/>
            <a:ext cx="889706" cy="459826"/>
            <a:chOff x="3128876" y="457817"/>
            <a:chExt cx="1432326" cy="459826"/>
          </a:xfrm>
        </p:grpSpPr>
        <p:sp>
          <p:nvSpPr>
            <p:cNvPr id="411" name="Rounded Rectangle 410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3198565" y="541671"/>
              <a:ext cx="1302042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statistics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13" name="Group 412"/>
          <p:cNvGrpSpPr/>
          <p:nvPr/>
        </p:nvGrpSpPr>
        <p:grpSpPr>
          <a:xfrm>
            <a:off x="5445049" y="3289355"/>
            <a:ext cx="1032905" cy="459826"/>
            <a:chOff x="3079326" y="457817"/>
            <a:chExt cx="1540525" cy="459826"/>
          </a:xfrm>
        </p:grpSpPr>
        <p:sp>
          <p:nvSpPr>
            <p:cNvPr id="414" name="Rounded Rectangle 413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3079326" y="541671"/>
              <a:ext cx="1540525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flow tables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sp>
        <p:nvSpPr>
          <p:cNvPr id="416" name="TextBox 415"/>
          <p:cNvSpPr txBox="1"/>
          <p:nvPr/>
        </p:nvSpPr>
        <p:spPr>
          <a:xfrm>
            <a:off x="4667424" y="3073206"/>
            <a:ext cx="5702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… 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5213945" y="3979419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… 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18" name="Group 417"/>
          <p:cNvGrpSpPr/>
          <p:nvPr/>
        </p:nvGrpSpPr>
        <p:grpSpPr>
          <a:xfrm>
            <a:off x="3400736" y="4871857"/>
            <a:ext cx="1257452" cy="286824"/>
            <a:chOff x="3128876" y="457775"/>
            <a:chExt cx="1432326" cy="459868"/>
          </a:xfrm>
        </p:grpSpPr>
        <p:sp>
          <p:nvSpPr>
            <p:cNvPr id="419" name="Rounded Rectangle 418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3278378" y="457775"/>
              <a:ext cx="1142401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OpenFlow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21" name="Group 420"/>
          <p:cNvGrpSpPr/>
          <p:nvPr/>
        </p:nvGrpSpPr>
        <p:grpSpPr>
          <a:xfrm>
            <a:off x="5269968" y="4876640"/>
            <a:ext cx="1244650" cy="307410"/>
            <a:chOff x="3128876" y="457817"/>
            <a:chExt cx="1432326" cy="459826"/>
          </a:xfrm>
        </p:grpSpPr>
        <p:sp>
          <p:nvSpPr>
            <p:cNvPr id="422" name="Rounded Rectangle 42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3" name="TextBox 422"/>
            <p:cNvSpPr txBox="1"/>
            <p:nvPr/>
          </p:nvSpPr>
          <p:spPr>
            <a:xfrm>
              <a:off x="3446730" y="484746"/>
              <a:ext cx="805702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SNMP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sp>
        <p:nvSpPr>
          <p:cNvPr id="424" name="TextBox 423"/>
          <p:cNvSpPr txBox="1"/>
          <p:nvPr/>
        </p:nvSpPr>
        <p:spPr>
          <a:xfrm>
            <a:off x="4652725" y="4585147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… 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36" name="Straight Connector 435"/>
          <p:cNvCxnSpPr>
            <a:endCxn id="211" idx="4"/>
          </p:cNvCxnSpPr>
          <p:nvPr/>
        </p:nvCxnSpPr>
        <p:spPr bwMode="auto">
          <a:xfrm flipV="1">
            <a:off x="3368749" y="1866354"/>
            <a:ext cx="4943" cy="3880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7" name="Straight Connector 436"/>
          <p:cNvCxnSpPr>
            <a:endCxn id="215" idx="2"/>
          </p:cNvCxnSpPr>
          <p:nvPr/>
        </p:nvCxnSpPr>
        <p:spPr bwMode="auto">
          <a:xfrm flipH="1" flipV="1">
            <a:off x="4598166" y="1876324"/>
            <a:ext cx="5609" cy="30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Connector 147"/>
          <p:cNvCxnSpPr/>
          <p:nvPr/>
        </p:nvCxnSpPr>
        <p:spPr bwMode="auto">
          <a:xfrm>
            <a:off x="2606437" y="2342893"/>
            <a:ext cx="481833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6" name="Rounded Rectangle 145"/>
          <p:cNvSpPr/>
          <p:nvPr/>
        </p:nvSpPr>
        <p:spPr>
          <a:xfrm>
            <a:off x="2479739" y="2182258"/>
            <a:ext cx="4951677" cy="93298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25" name="Group 424"/>
          <p:cNvGrpSpPr/>
          <p:nvPr/>
        </p:nvGrpSpPr>
        <p:grpSpPr>
          <a:xfrm>
            <a:off x="2969133" y="2550631"/>
            <a:ext cx="1033900" cy="504412"/>
            <a:chOff x="3103238" y="432317"/>
            <a:chExt cx="1461287" cy="504412"/>
          </a:xfrm>
        </p:grpSpPr>
        <p:sp>
          <p:nvSpPr>
            <p:cNvPr id="426" name="Rounded Rectangle 425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3103238" y="432317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network graph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28" name="Group 427"/>
          <p:cNvGrpSpPr/>
          <p:nvPr/>
        </p:nvGrpSpPr>
        <p:grpSpPr>
          <a:xfrm>
            <a:off x="5936687" y="2596585"/>
            <a:ext cx="1033900" cy="459826"/>
            <a:chOff x="3103238" y="457817"/>
            <a:chExt cx="1461287" cy="459826"/>
          </a:xfrm>
        </p:grpSpPr>
        <p:sp>
          <p:nvSpPr>
            <p:cNvPr id="429" name="Rounded Rectangle 428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0" name="TextBox 429"/>
            <p:cNvSpPr txBox="1"/>
            <p:nvPr/>
          </p:nvSpPr>
          <p:spPr>
            <a:xfrm>
              <a:off x="3103238" y="553253"/>
              <a:ext cx="1461287" cy="29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intent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31" name="Group 430"/>
          <p:cNvGrpSpPr/>
          <p:nvPr/>
        </p:nvGrpSpPr>
        <p:grpSpPr>
          <a:xfrm>
            <a:off x="4160760" y="2549087"/>
            <a:ext cx="1033900" cy="504412"/>
            <a:chOff x="3103238" y="432317"/>
            <a:chExt cx="1461287" cy="504412"/>
          </a:xfrm>
        </p:grpSpPr>
        <p:sp>
          <p:nvSpPr>
            <p:cNvPr id="432" name="Rounded Rectangle 43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3103238" y="432317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err="1" smtClean="0">
                  <a:latin typeface="Arial"/>
                  <a:cs typeface="Arial"/>
                </a:rPr>
                <a:t>RESTful</a:t>
              </a:r>
              <a:endParaRPr lang="en-US" sz="1400" dirty="0" smtClean="0">
                <a:latin typeface="Arial"/>
                <a:cs typeface="Arial"/>
              </a:endParaRPr>
            </a:p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API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sp>
        <p:nvSpPr>
          <p:cNvPr id="434" name="TextBox 433"/>
          <p:cNvSpPr txBox="1"/>
          <p:nvPr/>
        </p:nvSpPr>
        <p:spPr>
          <a:xfrm>
            <a:off x="5282722" y="2399633"/>
            <a:ext cx="6279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… 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1" name="TextBox 390"/>
          <p:cNvSpPr txBox="1"/>
          <p:nvPr/>
        </p:nvSpPr>
        <p:spPr>
          <a:xfrm>
            <a:off x="2710618" y="2216488"/>
            <a:ext cx="4914815" cy="32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dirty="0" smtClean="0">
                <a:latin typeface="Arial"/>
                <a:cs typeface="Arial"/>
              </a:rPr>
              <a:t>Interface, abstractions for network control apps</a:t>
            </a:r>
          </a:p>
        </p:txBody>
      </p:sp>
      <p:cxnSp>
        <p:nvCxnSpPr>
          <p:cNvPr id="549" name="Straight Connector 548"/>
          <p:cNvCxnSpPr/>
          <p:nvPr/>
        </p:nvCxnSpPr>
        <p:spPr bwMode="auto">
          <a:xfrm>
            <a:off x="2561183" y="2010842"/>
            <a:ext cx="4753400" cy="1954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7493875" y="3521589"/>
            <a:ext cx="1462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SDN</a:t>
            </a:r>
          </a:p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3471457" y="5780474"/>
            <a:ext cx="2979208" cy="973667"/>
            <a:chOff x="2592388" y="5601756"/>
            <a:chExt cx="4027487" cy="939800"/>
          </a:xfrm>
        </p:grpSpPr>
        <p:sp>
          <p:nvSpPr>
            <p:cNvPr id="149" name="Freeform 2"/>
            <p:cNvSpPr>
              <a:spLocks/>
            </p:cNvSpPr>
            <p:nvPr/>
          </p:nvSpPr>
          <p:spPr bwMode="auto">
            <a:xfrm>
              <a:off x="2592388" y="5601756"/>
              <a:ext cx="4027487" cy="939800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0" name="Straight Connector 149"/>
            <p:cNvCxnSpPr/>
            <p:nvPr/>
          </p:nvCxnSpPr>
          <p:spPr>
            <a:xfrm flipV="1">
              <a:off x="3262941" y="5752569"/>
              <a:ext cx="1316038" cy="13176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3151816" y="5939894"/>
              <a:ext cx="2259013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3164516" y="6044669"/>
              <a:ext cx="714375" cy="2762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V="1">
              <a:off x="4182104" y="6238344"/>
              <a:ext cx="1247775" cy="825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4842504" y="5785906"/>
              <a:ext cx="1057275" cy="1238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4126541" y="5939894"/>
              <a:ext cx="1790700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5453691" y="5968469"/>
              <a:ext cx="588963" cy="26987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4596441" y="5752569"/>
              <a:ext cx="814388" cy="40163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oup 347"/>
            <p:cNvGrpSpPr>
              <a:grpSpLocks/>
            </p:cNvGrpSpPr>
            <p:nvPr/>
          </p:nvGrpSpPr>
          <p:grpSpPr bwMode="auto">
            <a:xfrm>
              <a:off x="5856401" y="5796097"/>
              <a:ext cx="588970" cy="242608"/>
              <a:chOff x="1871277" y="1576300"/>
              <a:chExt cx="1128371" cy="437861"/>
            </a:xfrm>
          </p:grpSpPr>
          <p:sp>
            <p:nvSpPr>
              <p:cNvPr id="200" name="Oval 199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3" name="Freeform 202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4" name="Freeform 203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5" name="Freeform 204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6" name="Freeform 205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07" name="Straight Connector 206"/>
              <p:cNvCxnSpPr>
                <a:endCxn id="20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347"/>
            <p:cNvGrpSpPr>
              <a:grpSpLocks/>
            </p:cNvGrpSpPr>
            <p:nvPr/>
          </p:nvGrpSpPr>
          <p:grpSpPr bwMode="auto">
            <a:xfrm>
              <a:off x="4375328" y="5654000"/>
              <a:ext cx="588970" cy="242608"/>
              <a:chOff x="1871277" y="1576300"/>
              <a:chExt cx="1128371" cy="437861"/>
            </a:xfrm>
          </p:grpSpPr>
          <p:sp>
            <p:nvSpPr>
              <p:cNvPr id="191" name="Oval 190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4" name="Freeform 193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5" name="Freeform 194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" name="Freeform 195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" name="Freeform 196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98" name="Straight Connector 197"/>
              <p:cNvCxnSpPr>
                <a:endCxn id="193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Group 347"/>
            <p:cNvGrpSpPr>
              <a:grpSpLocks/>
            </p:cNvGrpSpPr>
            <p:nvPr/>
          </p:nvGrpSpPr>
          <p:grpSpPr bwMode="auto">
            <a:xfrm>
              <a:off x="2848241" y="5847813"/>
              <a:ext cx="588970" cy="242608"/>
              <a:chOff x="1871277" y="1576300"/>
              <a:chExt cx="1128371" cy="437861"/>
            </a:xfrm>
          </p:grpSpPr>
          <p:sp>
            <p:nvSpPr>
              <p:cNvPr id="182" name="Oval 181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5" name="Freeform 184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6" name="Freeform 185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7" name="Freeform 186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8" name="Freeform 187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89" name="Straight Connector 188"/>
              <p:cNvCxnSpPr>
                <a:endCxn id="184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347"/>
            <p:cNvGrpSpPr>
              <a:grpSpLocks/>
            </p:cNvGrpSpPr>
            <p:nvPr/>
          </p:nvGrpSpPr>
          <p:grpSpPr bwMode="auto">
            <a:xfrm>
              <a:off x="5166757" y="6114152"/>
              <a:ext cx="588970" cy="242608"/>
              <a:chOff x="1871277" y="1576300"/>
              <a:chExt cx="1128371" cy="437861"/>
            </a:xfrm>
          </p:grpSpPr>
          <p:sp>
            <p:nvSpPr>
              <p:cNvPr id="172" name="Oval 171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75" name="Freeform 174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7" name="Freeform 17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8" name="Freeform 17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9" name="Freeform 17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80" name="Straight Connector 179"/>
              <p:cNvCxnSpPr>
                <a:endCxn id="174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347"/>
            <p:cNvGrpSpPr>
              <a:grpSpLocks/>
            </p:cNvGrpSpPr>
            <p:nvPr/>
          </p:nvGrpSpPr>
          <p:grpSpPr bwMode="auto">
            <a:xfrm>
              <a:off x="3704088" y="6206732"/>
              <a:ext cx="588970" cy="242608"/>
              <a:chOff x="1871277" y="1576300"/>
              <a:chExt cx="1128371" cy="437861"/>
            </a:xfrm>
          </p:grpSpPr>
          <p:sp>
            <p:nvSpPr>
              <p:cNvPr id="163" name="Oval 16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6" name="Freeform 16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" name="Freeform 16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" name="Freeform 16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" name="Freeform 16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0" name="Straight Connector 169"/>
              <p:cNvCxnSpPr>
                <a:endCxn id="16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1" name="Rectangle 630"/>
          <p:cNvSpPr/>
          <p:nvPr/>
        </p:nvSpPr>
        <p:spPr>
          <a:xfrm>
            <a:off x="2606860" y="5724971"/>
            <a:ext cx="5334198" cy="1133029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10" name="Group 209"/>
          <p:cNvGrpSpPr/>
          <p:nvPr/>
        </p:nvGrpSpPr>
        <p:grpSpPr>
          <a:xfrm>
            <a:off x="2861956" y="1276178"/>
            <a:ext cx="1023471" cy="590176"/>
            <a:chOff x="4721412" y="1277470"/>
            <a:chExt cx="1023471" cy="590176"/>
          </a:xfrm>
        </p:grpSpPr>
        <p:sp>
          <p:nvSpPr>
            <p:cNvPr id="211" name="Oval 210"/>
            <p:cNvSpPr/>
            <p:nvPr/>
          </p:nvSpPr>
          <p:spPr bwMode="auto">
            <a:xfrm>
              <a:off x="4721412" y="1277470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4792385" y="1374585"/>
              <a:ext cx="890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routing</a:t>
              </a:r>
              <a:endParaRPr lang="en-US" dirty="0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4075652" y="1301675"/>
            <a:ext cx="1023471" cy="590176"/>
            <a:chOff x="6106459" y="1967753"/>
            <a:chExt cx="1023471" cy="590176"/>
          </a:xfrm>
        </p:grpSpPr>
        <p:sp>
          <p:nvSpPr>
            <p:cNvPr id="214" name="Oval 213"/>
            <p:cNvSpPr/>
            <p:nvPr/>
          </p:nvSpPr>
          <p:spPr bwMode="auto">
            <a:xfrm>
              <a:off x="6106459" y="1967753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6177429" y="1997637"/>
              <a:ext cx="903087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 smtClean="0"/>
                <a:t>access </a:t>
              </a:r>
            </a:p>
            <a:p>
              <a:pPr algn="ctr">
                <a:lnSpc>
                  <a:spcPct val="80000"/>
                </a:lnSpc>
              </a:pPr>
              <a:r>
                <a:rPr lang="en-US" dirty="0" smtClean="0"/>
                <a:t>control</a:t>
              </a:r>
              <a:endParaRPr lang="en-US" dirty="0"/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5265545" y="1320598"/>
            <a:ext cx="1023471" cy="590176"/>
            <a:chOff x="6938682" y="977153"/>
            <a:chExt cx="1023471" cy="590176"/>
          </a:xfrm>
        </p:grpSpPr>
        <p:sp>
          <p:nvSpPr>
            <p:cNvPr id="217" name="Oval 216"/>
            <p:cNvSpPr/>
            <p:nvPr/>
          </p:nvSpPr>
          <p:spPr bwMode="auto">
            <a:xfrm>
              <a:off x="6938682" y="977153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6964568" y="1007037"/>
              <a:ext cx="993256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 smtClean="0"/>
                <a:t>load</a:t>
              </a:r>
            </a:p>
            <a:p>
              <a:pPr algn="ctr">
                <a:lnSpc>
                  <a:spcPct val="80000"/>
                </a:lnSpc>
              </a:pPr>
              <a:r>
                <a:rPr lang="en-US" dirty="0" smtClean="0"/>
                <a:t>balance</a:t>
              </a:r>
              <a:endParaRPr lang="en-US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243683" y="1143000"/>
            <a:ext cx="4965002" cy="78359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3" name="Freeform 222"/>
          <p:cNvSpPr/>
          <p:nvPr/>
        </p:nvSpPr>
        <p:spPr bwMode="auto">
          <a:xfrm rot="10800000">
            <a:off x="7562568" y="4626242"/>
            <a:ext cx="222179" cy="1166655"/>
          </a:xfrm>
          <a:custGeom>
            <a:avLst/>
            <a:gdLst>
              <a:gd name="connsiteX0" fmla="*/ 0 w 312616"/>
              <a:gd name="connsiteY0" fmla="*/ 644770 h 1367693"/>
              <a:gd name="connsiteX1" fmla="*/ 312616 w 312616"/>
              <a:gd name="connsiteY1" fmla="*/ 0 h 1367693"/>
              <a:gd name="connsiteX2" fmla="*/ 312616 w 312616"/>
              <a:gd name="connsiteY2" fmla="*/ 1016000 h 1367693"/>
              <a:gd name="connsiteX3" fmla="*/ 117231 w 312616"/>
              <a:gd name="connsiteY3" fmla="*/ 1367693 h 1367693"/>
              <a:gd name="connsiteX4" fmla="*/ 0 w 312616"/>
              <a:gd name="connsiteY4" fmla="*/ 644770 h 1367693"/>
              <a:gd name="connsiteX0" fmla="*/ 0 w 199855"/>
              <a:gd name="connsiteY0" fmla="*/ 733787 h 1367693"/>
              <a:gd name="connsiteX1" fmla="*/ 199855 w 199855"/>
              <a:gd name="connsiteY1" fmla="*/ 0 h 1367693"/>
              <a:gd name="connsiteX2" fmla="*/ 199855 w 199855"/>
              <a:gd name="connsiteY2" fmla="*/ 1016000 h 1367693"/>
              <a:gd name="connsiteX3" fmla="*/ 4470 w 199855"/>
              <a:gd name="connsiteY3" fmla="*/ 1367693 h 1367693"/>
              <a:gd name="connsiteX4" fmla="*/ 0 w 199855"/>
              <a:gd name="connsiteY4" fmla="*/ 733787 h 1367693"/>
              <a:gd name="connsiteX0" fmla="*/ 25203 w 225058"/>
              <a:gd name="connsiteY0" fmla="*/ 733787 h 1361758"/>
              <a:gd name="connsiteX1" fmla="*/ 225058 w 225058"/>
              <a:gd name="connsiteY1" fmla="*/ 0 h 1361758"/>
              <a:gd name="connsiteX2" fmla="*/ 225058 w 225058"/>
              <a:gd name="connsiteY2" fmla="*/ 1016000 h 1361758"/>
              <a:gd name="connsiteX3" fmla="*/ 0 w 225058"/>
              <a:gd name="connsiteY3" fmla="*/ 1361758 h 1361758"/>
              <a:gd name="connsiteX4" fmla="*/ 25203 w 225058"/>
              <a:gd name="connsiteY4" fmla="*/ 733787 h 1361758"/>
              <a:gd name="connsiteX0" fmla="*/ 25203 w 230992"/>
              <a:gd name="connsiteY0" fmla="*/ 787197 h 1415168"/>
              <a:gd name="connsiteX1" fmla="*/ 230992 w 230992"/>
              <a:gd name="connsiteY1" fmla="*/ 0 h 1415168"/>
              <a:gd name="connsiteX2" fmla="*/ 225058 w 230992"/>
              <a:gd name="connsiteY2" fmla="*/ 1069410 h 1415168"/>
              <a:gd name="connsiteX3" fmla="*/ 0 w 230992"/>
              <a:gd name="connsiteY3" fmla="*/ 1415168 h 1415168"/>
              <a:gd name="connsiteX4" fmla="*/ 25203 w 230992"/>
              <a:gd name="connsiteY4" fmla="*/ 787197 h 1415168"/>
              <a:gd name="connsiteX0" fmla="*/ 0 w 205789"/>
              <a:gd name="connsiteY0" fmla="*/ 787197 h 1427037"/>
              <a:gd name="connsiteX1" fmla="*/ 205789 w 205789"/>
              <a:gd name="connsiteY1" fmla="*/ 0 h 1427037"/>
              <a:gd name="connsiteX2" fmla="*/ 199855 w 205789"/>
              <a:gd name="connsiteY2" fmla="*/ 1069410 h 1427037"/>
              <a:gd name="connsiteX3" fmla="*/ 4471 w 205789"/>
              <a:gd name="connsiteY3" fmla="*/ 1427037 h 1427037"/>
              <a:gd name="connsiteX4" fmla="*/ 0 w 205789"/>
              <a:gd name="connsiteY4" fmla="*/ 787197 h 1427037"/>
              <a:gd name="connsiteX0" fmla="*/ 0 w 199855"/>
              <a:gd name="connsiteY0" fmla="*/ 745656 h 1385496"/>
              <a:gd name="connsiteX1" fmla="*/ 193920 w 199855"/>
              <a:gd name="connsiteY1" fmla="*/ 0 h 1385496"/>
              <a:gd name="connsiteX2" fmla="*/ 199855 w 199855"/>
              <a:gd name="connsiteY2" fmla="*/ 1027869 h 1385496"/>
              <a:gd name="connsiteX3" fmla="*/ 4471 w 199855"/>
              <a:gd name="connsiteY3" fmla="*/ 1385496 h 1385496"/>
              <a:gd name="connsiteX4" fmla="*/ 0 w 199855"/>
              <a:gd name="connsiteY4" fmla="*/ 745656 h 1385496"/>
              <a:gd name="connsiteX0" fmla="*/ 20385 w 220240"/>
              <a:gd name="connsiteY0" fmla="*/ 745656 h 1058154"/>
              <a:gd name="connsiteX1" fmla="*/ 214305 w 220240"/>
              <a:gd name="connsiteY1" fmla="*/ 0 h 1058154"/>
              <a:gd name="connsiteX2" fmla="*/ 220240 w 220240"/>
              <a:gd name="connsiteY2" fmla="*/ 1027869 h 1058154"/>
              <a:gd name="connsiteX3" fmla="*/ 68 w 220240"/>
              <a:gd name="connsiteY3" fmla="*/ 986902 h 1058154"/>
              <a:gd name="connsiteX4" fmla="*/ 20385 w 220240"/>
              <a:gd name="connsiteY4" fmla="*/ 745656 h 1058154"/>
              <a:gd name="connsiteX0" fmla="*/ 20385 w 220240"/>
              <a:gd name="connsiteY0" fmla="*/ 745656 h 1068836"/>
              <a:gd name="connsiteX1" fmla="*/ 214305 w 220240"/>
              <a:gd name="connsiteY1" fmla="*/ 0 h 1068836"/>
              <a:gd name="connsiteX2" fmla="*/ 220240 w 220240"/>
              <a:gd name="connsiteY2" fmla="*/ 1027869 h 1068836"/>
              <a:gd name="connsiteX3" fmla="*/ 68 w 220240"/>
              <a:gd name="connsiteY3" fmla="*/ 986902 h 1068836"/>
              <a:gd name="connsiteX4" fmla="*/ 20385 w 220240"/>
              <a:gd name="connsiteY4" fmla="*/ 745656 h 1068836"/>
              <a:gd name="connsiteX0" fmla="*/ 15446 w 215301"/>
              <a:gd name="connsiteY0" fmla="*/ 745656 h 1057581"/>
              <a:gd name="connsiteX1" fmla="*/ 209366 w 215301"/>
              <a:gd name="connsiteY1" fmla="*/ 0 h 1057581"/>
              <a:gd name="connsiteX2" fmla="*/ 215301 w 215301"/>
              <a:gd name="connsiteY2" fmla="*/ 1027869 h 1057581"/>
              <a:gd name="connsiteX3" fmla="*/ 87 w 215301"/>
              <a:gd name="connsiteY3" fmla="*/ 888484 h 1057581"/>
              <a:gd name="connsiteX4" fmla="*/ 15446 w 215301"/>
              <a:gd name="connsiteY4" fmla="*/ 745656 h 1057581"/>
              <a:gd name="connsiteX0" fmla="*/ 15446 w 215301"/>
              <a:gd name="connsiteY0" fmla="*/ 745656 h 1063397"/>
              <a:gd name="connsiteX1" fmla="*/ 209366 w 215301"/>
              <a:gd name="connsiteY1" fmla="*/ 0 h 1063397"/>
              <a:gd name="connsiteX2" fmla="*/ 215301 w 215301"/>
              <a:gd name="connsiteY2" fmla="*/ 1027869 h 1063397"/>
              <a:gd name="connsiteX3" fmla="*/ 87 w 215301"/>
              <a:gd name="connsiteY3" fmla="*/ 888484 h 1063397"/>
              <a:gd name="connsiteX4" fmla="*/ 15446 w 215301"/>
              <a:gd name="connsiteY4" fmla="*/ 745656 h 1063397"/>
              <a:gd name="connsiteX0" fmla="*/ 15446 w 215301"/>
              <a:gd name="connsiteY0" fmla="*/ 745656 h 1027869"/>
              <a:gd name="connsiteX1" fmla="*/ 209366 w 215301"/>
              <a:gd name="connsiteY1" fmla="*/ 0 h 1027869"/>
              <a:gd name="connsiteX2" fmla="*/ 215301 w 215301"/>
              <a:gd name="connsiteY2" fmla="*/ 1027869 h 1027869"/>
              <a:gd name="connsiteX3" fmla="*/ 87 w 215301"/>
              <a:gd name="connsiteY3" fmla="*/ 888484 h 1027869"/>
              <a:gd name="connsiteX4" fmla="*/ 15446 w 215301"/>
              <a:gd name="connsiteY4" fmla="*/ 745656 h 1027869"/>
              <a:gd name="connsiteX0" fmla="*/ 2945 w 215465"/>
              <a:gd name="connsiteY0" fmla="*/ 0 h 1166325"/>
              <a:gd name="connsiteX1" fmla="*/ 209530 w 215465"/>
              <a:gd name="connsiteY1" fmla="*/ 138456 h 1166325"/>
              <a:gd name="connsiteX2" fmla="*/ 215465 w 215465"/>
              <a:gd name="connsiteY2" fmla="*/ 1166325 h 1166325"/>
              <a:gd name="connsiteX3" fmla="*/ 251 w 215465"/>
              <a:gd name="connsiteY3" fmla="*/ 1026940 h 1166325"/>
              <a:gd name="connsiteX4" fmla="*/ 2945 w 215465"/>
              <a:gd name="connsiteY4" fmla="*/ 0 h 1166325"/>
              <a:gd name="connsiteX0" fmla="*/ 11247 w 223767"/>
              <a:gd name="connsiteY0" fmla="*/ 0 h 1166325"/>
              <a:gd name="connsiteX1" fmla="*/ 217832 w 223767"/>
              <a:gd name="connsiteY1" fmla="*/ 138456 h 1166325"/>
              <a:gd name="connsiteX2" fmla="*/ 223767 w 223767"/>
              <a:gd name="connsiteY2" fmla="*/ 1166325 h 1166325"/>
              <a:gd name="connsiteX3" fmla="*/ 110 w 223767"/>
              <a:gd name="connsiteY3" fmla="*/ 226631 h 1166325"/>
              <a:gd name="connsiteX4" fmla="*/ 11247 w 223767"/>
              <a:gd name="connsiteY4" fmla="*/ 0 h 1166325"/>
              <a:gd name="connsiteX0" fmla="*/ 11247 w 223767"/>
              <a:gd name="connsiteY0" fmla="*/ 0 h 1166325"/>
              <a:gd name="connsiteX1" fmla="*/ 217832 w 223767"/>
              <a:gd name="connsiteY1" fmla="*/ 138456 h 1166325"/>
              <a:gd name="connsiteX2" fmla="*/ 223767 w 223767"/>
              <a:gd name="connsiteY2" fmla="*/ 1166325 h 1166325"/>
              <a:gd name="connsiteX3" fmla="*/ 110 w 223767"/>
              <a:gd name="connsiteY3" fmla="*/ 226631 h 1166325"/>
              <a:gd name="connsiteX4" fmla="*/ 11247 w 223767"/>
              <a:gd name="connsiteY4" fmla="*/ 0 h 1166325"/>
              <a:gd name="connsiteX0" fmla="*/ 11247 w 223767"/>
              <a:gd name="connsiteY0" fmla="*/ 0 h 1166325"/>
              <a:gd name="connsiteX1" fmla="*/ 217832 w 223767"/>
              <a:gd name="connsiteY1" fmla="*/ 138456 h 1166325"/>
              <a:gd name="connsiteX2" fmla="*/ 223767 w 223767"/>
              <a:gd name="connsiteY2" fmla="*/ 1166325 h 1166325"/>
              <a:gd name="connsiteX3" fmla="*/ 110 w 223767"/>
              <a:gd name="connsiteY3" fmla="*/ 226631 h 1166325"/>
              <a:gd name="connsiteX4" fmla="*/ 11247 w 223767"/>
              <a:gd name="connsiteY4" fmla="*/ 0 h 116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67" h="1166325">
                <a:moveTo>
                  <a:pt x="11247" y="0"/>
                </a:moveTo>
                <a:lnTo>
                  <a:pt x="217832" y="138456"/>
                </a:lnTo>
                <a:cubicBezTo>
                  <a:pt x="219810" y="481079"/>
                  <a:pt x="221789" y="823702"/>
                  <a:pt x="223767" y="1166325"/>
                </a:cubicBezTo>
                <a:cubicBezTo>
                  <a:pt x="98607" y="641817"/>
                  <a:pt x="99941" y="672062"/>
                  <a:pt x="110" y="226631"/>
                </a:cubicBezTo>
                <a:cubicBezTo>
                  <a:pt x="-1380" y="13351"/>
                  <a:pt x="12737" y="213280"/>
                  <a:pt x="11247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24" name="Group 950"/>
          <p:cNvGrpSpPr>
            <a:grpSpLocks/>
          </p:cNvGrpSpPr>
          <p:nvPr/>
        </p:nvGrpSpPr>
        <p:grpSpPr bwMode="auto">
          <a:xfrm>
            <a:off x="7763077" y="5170004"/>
            <a:ext cx="251561" cy="564103"/>
            <a:chOff x="4140" y="429"/>
            <a:chExt cx="1425" cy="2396"/>
          </a:xfrm>
        </p:grpSpPr>
        <p:sp>
          <p:nvSpPr>
            <p:cNvPr id="226" name="Freeform 95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Freeform 95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95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1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6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2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3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4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4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6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2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7" name="Freeform 96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8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0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9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Freeform 97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Freeform 97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Freeform 97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6" name="Text Box 167"/>
          <p:cNvSpPr txBox="1">
            <a:spLocks noChangeArrowheads="1"/>
          </p:cNvSpPr>
          <p:nvPr/>
        </p:nvSpPr>
        <p:spPr bwMode="auto">
          <a:xfrm>
            <a:off x="542925" y="236538"/>
            <a:ext cx="6168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 smtClean="0">
                <a:solidFill>
                  <a:srgbClr val="000099"/>
                </a:solidFill>
                <a:latin typeface="Gill Sans MT" charset="0"/>
              </a:rPr>
              <a:t>Components of SDN controller</a:t>
            </a:r>
            <a:endParaRPr lang="en-US" sz="3600" dirty="0">
              <a:solidFill>
                <a:srgbClr val="000099"/>
              </a:solidFill>
              <a:latin typeface="Gill Sans MT" charset="0"/>
            </a:endParaRPr>
          </a:p>
        </p:txBody>
      </p:sp>
      <p:pic>
        <p:nvPicPr>
          <p:cNvPr id="209" name="Picture 5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776288"/>
            <a:ext cx="6181825" cy="156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9508" y="4804221"/>
            <a:ext cx="1989074" cy="1343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i="1" dirty="0" smtClean="0">
                <a:solidFill>
                  <a:srgbClr val="CC0000"/>
                </a:solidFill>
                <a:latin typeface="+mn-lt"/>
              </a:rPr>
              <a:t>communication layer</a:t>
            </a:r>
            <a:r>
              <a:rPr lang="en-US" dirty="0" smtClean="0">
                <a:latin typeface="+mn-lt"/>
              </a:rPr>
              <a:t>: communicate between SDN controller and controlled switches</a:t>
            </a:r>
            <a:endParaRPr lang="en-US" dirty="0">
              <a:latin typeface="+mn-lt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213602" y="3120682"/>
            <a:ext cx="2127384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CC0000"/>
                </a:solidFill>
                <a:latin typeface="+mn-lt"/>
              </a:rPr>
              <a:t>N</a:t>
            </a:r>
            <a:r>
              <a:rPr lang="en-US" dirty="0" smtClean="0">
                <a:solidFill>
                  <a:srgbClr val="CC0000"/>
                </a:solidFill>
                <a:latin typeface="+mn-lt"/>
              </a:rPr>
              <a:t>etwork-wide state management layer</a:t>
            </a:r>
            <a:r>
              <a:rPr lang="en-US" dirty="0" smtClean="0">
                <a:latin typeface="+mn-lt"/>
              </a:rPr>
              <a:t>: state of networks links, switches, services: a </a:t>
            </a:r>
            <a:r>
              <a:rPr lang="en-US" i="1" dirty="0" smtClean="0">
                <a:solidFill>
                  <a:srgbClr val="000099"/>
                </a:solidFill>
                <a:latin typeface="+mn-lt"/>
              </a:rPr>
              <a:t>distributed database</a:t>
            </a:r>
            <a:endParaRPr lang="en-US" i="1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267459" y="1957325"/>
            <a:ext cx="2127384" cy="109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CC0000"/>
                </a:solidFill>
                <a:latin typeface="+mn-lt"/>
              </a:rPr>
              <a:t>Interface layer to network control apps:  </a:t>
            </a:r>
            <a:r>
              <a:rPr lang="en-US" dirty="0" smtClean="0">
                <a:latin typeface="+mn-lt"/>
              </a:rPr>
              <a:t>abstractions API</a:t>
            </a:r>
            <a:endParaRPr lang="en-US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07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9" grpId="0"/>
      <p:bldP spid="2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Picture 1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58" y="854421"/>
            <a:ext cx="4626765" cy="24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916"/>
            <a:ext cx="7772400" cy="1143000"/>
          </a:xfrm>
        </p:spPr>
        <p:txBody>
          <a:bodyPr/>
          <a:lstStyle/>
          <a:p>
            <a:r>
              <a:rPr lang="en-US" dirty="0" smtClean="0"/>
              <a:t>OpenFlow protocol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350693"/>
            <a:ext cx="3810000" cy="4648200"/>
          </a:xfrm>
        </p:spPr>
        <p:txBody>
          <a:bodyPr/>
          <a:lstStyle/>
          <a:p>
            <a:r>
              <a:rPr lang="en-US" dirty="0" smtClean="0"/>
              <a:t>operates between controller, switch</a:t>
            </a:r>
          </a:p>
          <a:p>
            <a:r>
              <a:rPr lang="en-US" dirty="0" smtClean="0"/>
              <a:t>TCP used to exchange messages</a:t>
            </a:r>
          </a:p>
          <a:p>
            <a:pPr lvl="1"/>
            <a:r>
              <a:rPr lang="en-US" dirty="0" smtClean="0"/>
              <a:t>optional encryption</a:t>
            </a:r>
          </a:p>
          <a:p>
            <a:r>
              <a:rPr lang="en-US" dirty="0" smtClean="0"/>
              <a:t>three classes of  OpenFlow messages:</a:t>
            </a:r>
          </a:p>
          <a:p>
            <a:pPr lvl="1"/>
            <a:r>
              <a:rPr lang="en-US" dirty="0" smtClean="0"/>
              <a:t>controller-to-switch</a:t>
            </a:r>
          </a:p>
          <a:p>
            <a:pPr lvl="1"/>
            <a:r>
              <a:rPr lang="en-US" dirty="0" smtClean="0"/>
              <a:t>asynchronous (switch to controller)</a:t>
            </a:r>
          </a:p>
          <a:p>
            <a:pPr lvl="1"/>
            <a:r>
              <a:rPr lang="en-US" dirty="0" smtClean="0"/>
              <a:t>symmetric (</a:t>
            </a:r>
            <a:r>
              <a:rPr lang="en-US" dirty="0" err="1" smtClean="0"/>
              <a:t>misc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60628" y="1850015"/>
            <a:ext cx="3899341" cy="4512949"/>
            <a:chOff x="460628" y="1850015"/>
            <a:chExt cx="3899341" cy="4512949"/>
          </a:xfrm>
        </p:grpSpPr>
        <p:sp>
          <p:nvSpPr>
            <p:cNvPr id="9" name="Cloud 8"/>
            <p:cNvSpPr/>
            <p:nvPr/>
          </p:nvSpPr>
          <p:spPr>
            <a:xfrm>
              <a:off x="460628" y="4246149"/>
              <a:ext cx="3899341" cy="2116815"/>
            </a:xfrm>
            <a:prstGeom prst="cloud">
              <a:avLst/>
            </a:prstGeom>
            <a:noFill/>
            <a:ln>
              <a:solidFill>
                <a:srgbClr val="000090"/>
              </a:solidFill>
            </a:ln>
            <a:effectLst>
              <a:outerShdw blurRad="40000" dist="23000" dir="5400000" rotWithShape="0">
                <a:schemeClr val="accent6">
                  <a:lumMod val="40000"/>
                  <a:lumOff val="60000"/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1124345" y="4538650"/>
              <a:ext cx="1203228" cy="81902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24345" y="5357675"/>
              <a:ext cx="1203228" cy="64237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133750" y="4795599"/>
              <a:ext cx="319671" cy="102779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404480" y="4715303"/>
              <a:ext cx="1307416" cy="33724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596747" y="5245260"/>
              <a:ext cx="1115149" cy="75478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50"/>
            <p:cNvGrpSpPr>
              <a:grpSpLocks/>
            </p:cNvGrpSpPr>
            <p:nvPr/>
          </p:nvGrpSpPr>
          <p:grpSpPr bwMode="auto">
            <a:xfrm>
              <a:off x="1839080" y="2785594"/>
              <a:ext cx="549038" cy="880838"/>
              <a:chOff x="4140" y="429"/>
              <a:chExt cx="1425" cy="2396"/>
            </a:xfrm>
          </p:grpSpPr>
          <p:sp>
            <p:nvSpPr>
              <p:cNvPr id="227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2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7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8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3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4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5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5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7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53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4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8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9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51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2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0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39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9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389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4880" y="2227106"/>
              <a:ext cx="1629624" cy="431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0" name="TextBox 389"/>
            <p:cNvSpPr txBox="1"/>
            <p:nvPr/>
          </p:nvSpPr>
          <p:spPr>
            <a:xfrm>
              <a:off x="994856" y="1850015"/>
              <a:ext cx="2456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C0000"/>
                  </a:solidFill>
                </a:rPr>
                <a:t>OpenFlow Controller</a:t>
              </a:r>
              <a:endParaRPr lang="en-US" sz="2000" dirty="0">
                <a:solidFill>
                  <a:srgbClr val="CC0000"/>
                </a:solidFill>
              </a:endParaRPr>
            </a:p>
          </p:txBody>
        </p:sp>
        <p:grpSp>
          <p:nvGrpSpPr>
            <p:cNvPr id="58" name="Group 327"/>
            <p:cNvGrpSpPr>
              <a:grpSpLocks/>
            </p:cNvGrpSpPr>
            <p:nvPr/>
          </p:nvGrpSpPr>
          <p:grpSpPr bwMode="auto">
            <a:xfrm>
              <a:off x="2112211" y="5801894"/>
              <a:ext cx="736172" cy="452961"/>
              <a:chOff x="1871277" y="1576300"/>
              <a:chExt cx="1128371" cy="437861"/>
            </a:xfrm>
          </p:grpSpPr>
          <p:sp>
            <p:nvSpPr>
              <p:cNvPr id="62" name="Oval 6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5" name="Freeform 6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" name="Freeform 6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" name="Freeform 6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9" name="Straight Connector 68"/>
              <p:cNvCxnSpPr>
                <a:endCxn id="6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327"/>
            <p:cNvGrpSpPr>
              <a:grpSpLocks/>
            </p:cNvGrpSpPr>
            <p:nvPr/>
          </p:nvGrpSpPr>
          <p:grpSpPr bwMode="auto">
            <a:xfrm>
              <a:off x="3547978" y="4938294"/>
              <a:ext cx="736172" cy="452961"/>
              <a:chOff x="1871277" y="1576300"/>
              <a:chExt cx="1128371" cy="437861"/>
            </a:xfrm>
          </p:grpSpPr>
          <p:sp>
            <p:nvSpPr>
              <p:cNvPr id="72" name="Oval 7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5" name="Freeform 7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79" name="Straight Connector 78"/>
              <p:cNvCxnSpPr>
                <a:endCxn id="7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327"/>
            <p:cNvGrpSpPr>
              <a:grpSpLocks/>
            </p:cNvGrpSpPr>
            <p:nvPr/>
          </p:nvGrpSpPr>
          <p:grpSpPr bwMode="auto">
            <a:xfrm>
              <a:off x="665747" y="5144167"/>
              <a:ext cx="736172" cy="452961"/>
              <a:chOff x="1871277" y="1576300"/>
              <a:chExt cx="1128371" cy="437861"/>
            </a:xfrm>
          </p:grpSpPr>
          <p:sp>
            <p:nvSpPr>
              <p:cNvPr id="82" name="Oval 8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5" name="Freeform 8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" name="Freeform 8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9" name="Straight Connector 88"/>
              <p:cNvCxnSpPr>
                <a:endCxn id="8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327"/>
            <p:cNvGrpSpPr>
              <a:grpSpLocks/>
            </p:cNvGrpSpPr>
            <p:nvPr/>
          </p:nvGrpSpPr>
          <p:grpSpPr bwMode="auto">
            <a:xfrm>
              <a:off x="1753937" y="4440989"/>
              <a:ext cx="736172" cy="452961"/>
              <a:chOff x="1871277" y="1576300"/>
              <a:chExt cx="1128371" cy="437861"/>
            </a:xfrm>
          </p:grpSpPr>
          <p:sp>
            <p:nvSpPr>
              <p:cNvPr id="92" name="Oval 9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6" name="Freeform 95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" name="Freeform 96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" name="Freeform 97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" name="Freeform 98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00" name="Straight Connector 99"/>
              <p:cNvCxnSpPr>
                <a:endCxn id="95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5" name="Up-Down Arrow 394"/>
            <p:cNvSpPr/>
            <p:nvPr/>
          </p:nvSpPr>
          <p:spPr>
            <a:xfrm rot="21141209">
              <a:off x="2269785" y="3718179"/>
              <a:ext cx="191874" cy="2107535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2" name="Up-Down Arrow 391"/>
            <p:cNvSpPr/>
            <p:nvPr/>
          </p:nvSpPr>
          <p:spPr>
            <a:xfrm>
              <a:off x="1974262" y="3714785"/>
              <a:ext cx="191874" cy="823865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3" name="Up-Down Arrow 392"/>
            <p:cNvSpPr/>
            <p:nvPr/>
          </p:nvSpPr>
          <p:spPr>
            <a:xfrm rot="19054398">
              <a:off x="2872397" y="3460483"/>
              <a:ext cx="196901" cy="1849334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4" name="Up-Down Arrow 393"/>
            <p:cNvSpPr/>
            <p:nvPr/>
          </p:nvSpPr>
          <p:spPr>
            <a:xfrm rot="1537304" flipH="1">
              <a:off x="1441528" y="3583584"/>
              <a:ext cx="196901" cy="1720974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18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772" y="16916"/>
            <a:ext cx="8220982" cy="1143000"/>
          </a:xfrm>
        </p:spPr>
        <p:txBody>
          <a:bodyPr/>
          <a:lstStyle/>
          <a:p>
            <a:r>
              <a:rPr lang="en-US" sz="4000" dirty="0" smtClean="0"/>
              <a:t>OpenFlow: </a:t>
            </a:r>
            <a:r>
              <a:rPr lang="en-US" sz="3600" dirty="0" smtClean="0"/>
              <a:t>controller-to-switch messages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929" y="1527156"/>
            <a:ext cx="5124230" cy="4648200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rgbClr val="000090"/>
                </a:solidFill>
              </a:rPr>
              <a:t>Key controller-to-switch messages</a:t>
            </a:r>
          </a:p>
          <a:p>
            <a:r>
              <a:rPr lang="en-US" i="1" dirty="0" smtClean="0">
                <a:solidFill>
                  <a:srgbClr val="CC0000"/>
                </a:solidFill>
              </a:rPr>
              <a:t>features: </a:t>
            </a:r>
            <a:r>
              <a:rPr lang="en-US" dirty="0" smtClean="0"/>
              <a:t>controller queries switch features, switch replies</a:t>
            </a:r>
          </a:p>
          <a:p>
            <a:r>
              <a:rPr lang="en-US" i="1" dirty="0" smtClean="0">
                <a:solidFill>
                  <a:srgbClr val="CC0000"/>
                </a:solidFill>
              </a:rPr>
              <a:t>configure: </a:t>
            </a:r>
            <a:r>
              <a:rPr lang="en-US" dirty="0"/>
              <a:t>controller </a:t>
            </a:r>
            <a:r>
              <a:rPr lang="en-US" dirty="0" smtClean="0"/>
              <a:t>queries/sets </a:t>
            </a:r>
            <a:r>
              <a:rPr lang="en-US" dirty="0"/>
              <a:t>switch </a:t>
            </a:r>
            <a:r>
              <a:rPr lang="en-US" dirty="0" smtClean="0"/>
              <a:t>configuration parameters</a:t>
            </a:r>
          </a:p>
          <a:p>
            <a:r>
              <a:rPr lang="en-US" i="1" dirty="0" smtClean="0">
                <a:solidFill>
                  <a:srgbClr val="CC0000"/>
                </a:solidFill>
              </a:rPr>
              <a:t>modify-state: </a:t>
            </a:r>
            <a:r>
              <a:rPr lang="en-US" dirty="0"/>
              <a:t>add, </a:t>
            </a:r>
            <a:r>
              <a:rPr lang="en-US" dirty="0" smtClean="0"/>
              <a:t>delete, modify flow entries </a:t>
            </a:r>
            <a:r>
              <a:rPr lang="en-US" dirty="0"/>
              <a:t>in the </a:t>
            </a:r>
            <a:r>
              <a:rPr lang="en-US" dirty="0" smtClean="0"/>
              <a:t>OpenFlow tables</a:t>
            </a:r>
          </a:p>
          <a:p>
            <a:r>
              <a:rPr lang="en-US" i="1" dirty="0" smtClean="0">
                <a:solidFill>
                  <a:srgbClr val="CC0000"/>
                </a:solidFill>
              </a:rPr>
              <a:t>packet-out: </a:t>
            </a:r>
            <a:r>
              <a:rPr lang="en-US" dirty="0" smtClean="0"/>
              <a:t>controller can send this packet out of specific switch port</a:t>
            </a:r>
          </a:p>
          <a:p>
            <a:endParaRPr lang="en-US" dirty="0"/>
          </a:p>
        </p:txBody>
      </p:sp>
      <p:pic>
        <p:nvPicPr>
          <p:cNvPr id="57" name="Picture 1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58" y="854421"/>
            <a:ext cx="7651267" cy="24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5841999" y="1871579"/>
            <a:ext cx="2822601" cy="3194648"/>
            <a:chOff x="5841999" y="1871579"/>
            <a:chExt cx="2822601" cy="3194648"/>
          </a:xfrm>
        </p:grpSpPr>
        <p:sp>
          <p:nvSpPr>
            <p:cNvPr id="56" name="Oval 55"/>
            <p:cNvSpPr/>
            <p:nvPr/>
          </p:nvSpPr>
          <p:spPr>
            <a:xfrm flipH="1">
              <a:off x="6510423" y="2429821"/>
              <a:ext cx="1078571" cy="751277"/>
            </a:xfrm>
            <a:prstGeom prst="ellipse">
              <a:avLst/>
            </a:prstGeom>
            <a:ln w="22225">
              <a:solidFill>
                <a:srgbClr val="CC0000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5841999" y="1871579"/>
              <a:ext cx="2822601" cy="3194648"/>
              <a:chOff x="460628" y="1850015"/>
              <a:chExt cx="3899341" cy="4512949"/>
            </a:xfrm>
          </p:grpSpPr>
          <p:sp>
            <p:nvSpPr>
              <p:cNvPr id="73" name="Cloud 72"/>
              <p:cNvSpPr/>
              <p:nvPr/>
            </p:nvSpPr>
            <p:spPr>
              <a:xfrm>
                <a:off x="460628" y="4246149"/>
                <a:ext cx="3899341" cy="2116815"/>
              </a:xfrm>
              <a:prstGeom prst="cloud">
                <a:avLst/>
              </a:prstGeom>
              <a:noFill/>
              <a:ln>
                <a:solidFill>
                  <a:srgbClr val="000090"/>
                </a:solidFill>
              </a:ln>
              <a:effectLst>
                <a:outerShdw blurRad="40000" dist="23000" dir="5400000" rotWithShape="0">
                  <a:schemeClr val="accent6">
                    <a:lumMod val="40000"/>
                    <a:lumOff val="60000"/>
                    <a:alpha val="35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 flipV="1">
                <a:off x="1124345" y="4538650"/>
                <a:ext cx="1203228" cy="8190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124345" y="5357675"/>
                <a:ext cx="1203228" cy="6423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133750" y="4795599"/>
                <a:ext cx="319671" cy="10277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404480" y="4715303"/>
                <a:ext cx="1307416" cy="337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V="1">
                <a:off x="2596747" y="5245260"/>
                <a:ext cx="1115149" cy="7547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950"/>
              <p:cNvGrpSpPr>
                <a:grpSpLocks/>
              </p:cNvGrpSpPr>
              <p:nvPr/>
            </p:nvGrpSpPr>
            <p:grpSpPr bwMode="auto">
              <a:xfrm>
                <a:off x="1839080" y="2785594"/>
                <a:ext cx="549038" cy="880838"/>
                <a:chOff x="4140" y="429"/>
                <a:chExt cx="1425" cy="2396"/>
              </a:xfrm>
            </p:grpSpPr>
            <p:sp>
              <p:nvSpPr>
                <p:cNvPr id="127" name="Freeform 951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6 w 354"/>
                    <a:gd name="T1" fmla="*/ 0 h 2742"/>
                    <a:gd name="T2" fmla="*/ 30 w 354"/>
                    <a:gd name="T3" fmla="*/ 46 h 2742"/>
                    <a:gd name="T4" fmla="*/ 30 w 354"/>
                    <a:gd name="T5" fmla="*/ 354 h 2742"/>
                    <a:gd name="T6" fmla="*/ 0 w 354"/>
                    <a:gd name="T7" fmla="*/ 371 h 2742"/>
                    <a:gd name="T8" fmla="*/ 6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Rectangle 952"/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" name="Freeform 953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18 w 211"/>
                    <a:gd name="T3" fmla="*/ 30 h 2537"/>
                    <a:gd name="T4" fmla="*/ 2 w 211"/>
                    <a:gd name="T5" fmla="*/ 338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Freeform 954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29 w 328"/>
                    <a:gd name="T3" fmla="*/ 18 h 226"/>
                    <a:gd name="T4" fmla="*/ 29 w 328"/>
                    <a:gd name="T5" fmla="*/ 32 h 226"/>
                    <a:gd name="T6" fmla="*/ 0 w 328"/>
                    <a:gd name="T7" fmla="*/ 13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Rectangle 955"/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2" name="Group 956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57" name="AutoShape 957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8" name="AutoShape 958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3" name="Rectangle 959"/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4" name="Group 960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55" name="AutoShape 961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6" name="AutoShape 962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5" name="Rectangle 963"/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" name="Rectangle 964"/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7" name="Group 965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53" name="AutoShape 966"/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" name="AutoShape 967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8" name="Freeform 968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29 w 328"/>
                    <a:gd name="T3" fmla="*/ 17 h 226"/>
                    <a:gd name="T4" fmla="*/ 29 w 328"/>
                    <a:gd name="T5" fmla="*/ 30 h 226"/>
                    <a:gd name="T6" fmla="*/ 0 w 328"/>
                    <a:gd name="T7" fmla="*/ 12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39" name="Group 969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51" name="AutoShape 970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2" name="AutoShape 971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0" name="Rectangle 972"/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1" name="Freeform 973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26 w 296"/>
                    <a:gd name="T3" fmla="*/ 18 h 256"/>
                    <a:gd name="T4" fmla="*/ 26 w 296"/>
                    <a:gd name="T5" fmla="*/ 34 h 256"/>
                    <a:gd name="T6" fmla="*/ 0 w 296"/>
                    <a:gd name="T7" fmla="*/ 12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Freeform 974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27 w 304"/>
                    <a:gd name="T3" fmla="*/ 23 h 288"/>
                    <a:gd name="T4" fmla="*/ 25 w 304"/>
                    <a:gd name="T5" fmla="*/ 39 h 288"/>
                    <a:gd name="T6" fmla="*/ 2 w 304"/>
                    <a:gd name="T7" fmla="*/ 17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Oval 975"/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" name="Freeform 976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15 h 240"/>
                    <a:gd name="T2" fmla="*/ 2 w 306"/>
                    <a:gd name="T3" fmla="*/ 33 h 240"/>
                    <a:gd name="T4" fmla="*/ 27 w 306"/>
                    <a:gd name="T5" fmla="*/ 15 h 240"/>
                    <a:gd name="T6" fmla="*/ 26 w 306"/>
                    <a:gd name="T7" fmla="*/ 0 h 240"/>
                    <a:gd name="T8" fmla="*/ 0 w 306"/>
                    <a:gd name="T9" fmla="*/ 15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AutoShape 977"/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" name="AutoShape 978"/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7" name="Oval 979"/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Oval 980"/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9" name="Oval 981"/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" name="Rectangle 982"/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80" name="Picture 4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4880" y="2227106"/>
                <a:ext cx="1629624" cy="431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994856" y="1850015"/>
                <a:ext cx="24567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C0000"/>
                    </a:solidFill>
                  </a:rPr>
                  <a:t>OpenFlow Controller</a:t>
                </a:r>
                <a:endParaRPr lang="en-US" sz="2000" dirty="0">
                  <a:solidFill>
                    <a:srgbClr val="CC0000"/>
                  </a:solidFill>
                </a:endParaRPr>
              </a:p>
            </p:txBody>
          </p:sp>
          <p:grpSp>
            <p:nvGrpSpPr>
              <p:cNvPr id="82" name="Group 327"/>
              <p:cNvGrpSpPr>
                <a:grpSpLocks/>
              </p:cNvGrpSpPr>
              <p:nvPr/>
            </p:nvGrpSpPr>
            <p:grpSpPr bwMode="auto">
              <a:xfrm>
                <a:off x="2112211" y="5801894"/>
                <a:ext cx="736172" cy="452961"/>
                <a:chOff x="1871277" y="1576300"/>
                <a:chExt cx="1128371" cy="437861"/>
              </a:xfrm>
            </p:grpSpPr>
            <p:sp>
              <p:nvSpPr>
                <p:cNvPr id="118" name="Oval 11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1" name="Freeform 12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2" name="Freeform 12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3" name="Freeform 12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4" name="Freeform 12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5" name="Straight Connector 124"/>
                <p:cNvCxnSpPr>
                  <a:endCxn id="12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327"/>
              <p:cNvGrpSpPr>
                <a:grpSpLocks/>
              </p:cNvGrpSpPr>
              <p:nvPr/>
            </p:nvGrpSpPr>
            <p:grpSpPr bwMode="auto">
              <a:xfrm>
                <a:off x="3547978" y="4938294"/>
                <a:ext cx="736172" cy="452961"/>
                <a:chOff x="1871277" y="1576300"/>
                <a:chExt cx="1128371" cy="437861"/>
              </a:xfrm>
            </p:grpSpPr>
            <p:sp>
              <p:nvSpPr>
                <p:cNvPr id="109" name="Oval 10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2" name="Freeform 11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3" name="Freeform 11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4" name="Freeform 11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5" name="Freeform 11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16" name="Straight Connector 115"/>
                <p:cNvCxnSpPr>
                  <a:endCxn id="11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327"/>
              <p:cNvGrpSpPr>
                <a:grpSpLocks/>
              </p:cNvGrpSpPr>
              <p:nvPr/>
            </p:nvGrpSpPr>
            <p:grpSpPr bwMode="auto">
              <a:xfrm>
                <a:off x="665747" y="5144167"/>
                <a:ext cx="736172" cy="452961"/>
                <a:chOff x="1871277" y="1576300"/>
                <a:chExt cx="1128371" cy="437861"/>
              </a:xfrm>
            </p:grpSpPr>
            <p:sp>
              <p:nvSpPr>
                <p:cNvPr id="100" name="Oval 9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3" name="Freeform 10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4" name="Freeform 103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5" name="Freeform 104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6" name="Freeform 105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endCxn id="10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327"/>
              <p:cNvGrpSpPr>
                <a:grpSpLocks/>
              </p:cNvGrpSpPr>
              <p:nvPr/>
            </p:nvGrpSpPr>
            <p:grpSpPr bwMode="auto">
              <a:xfrm>
                <a:off x="1753937" y="4440989"/>
                <a:ext cx="736172" cy="452961"/>
                <a:chOff x="1871277" y="1576300"/>
                <a:chExt cx="1128371" cy="437861"/>
              </a:xfrm>
            </p:grpSpPr>
            <p:sp>
              <p:nvSpPr>
                <p:cNvPr id="90" name="Oval 8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3" name="Freeform 9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5" name="Freeform 94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6" name="Freeform 95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7" name="Freeform 96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8" name="Straight Connector 97"/>
                <p:cNvCxnSpPr>
                  <a:endCxn id="9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Up-Down Arrow 85"/>
              <p:cNvSpPr/>
              <p:nvPr/>
            </p:nvSpPr>
            <p:spPr>
              <a:xfrm rot="21141209">
                <a:off x="2269785" y="3718179"/>
                <a:ext cx="191874" cy="2107535"/>
              </a:xfrm>
              <a:prstGeom prst="upDownArrow">
                <a:avLst/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Up-Down Arrow 86"/>
              <p:cNvSpPr/>
              <p:nvPr/>
            </p:nvSpPr>
            <p:spPr>
              <a:xfrm>
                <a:off x="1974262" y="3714785"/>
                <a:ext cx="191874" cy="823865"/>
              </a:xfrm>
              <a:prstGeom prst="upDownArrow">
                <a:avLst/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Up-Down Arrow 87"/>
              <p:cNvSpPr/>
              <p:nvPr/>
            </p:nvSpPr>
            <p:spPr>
              <a:xfrm rot="19054398">
                <a:off x="2872397" y="3460483"/>
                <a:ext cx="196901" cy="1849334"/>
              </a:xfrm>
              <a:prstGeom prst="upDownArrow">
                <a:avLst/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Up-Down Arrow 88"/>
              <p:cNvSpPr/>
              <p:nvPr/>
            </p:nvSpPr>
            <p:spPr>
              <a:xfrm rot="1537304" flipH="1">
                <a:off x="1441528" y="3583584"/>
                <a:ext cx="196901" cy="1720974"/>
              </a:xfrm>
              <a:prstGeom prst="upDownArrow">
                <a:avLst/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494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1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74" y="795640"/>
            <a:ext cx="8154854" cy="19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146" y="16916"/>
            <a:ext cx="8220982" cy="1143000"/>
          </a:xfrm>
        </p:spPr>
        <p:txBody>
          <a:bodyPr/>
          <a:lstStyle/>
          <a:p>
            <a:r>
              <a:rPr lang="en-US" sz="4000" dirty="0" smtClean="0"/>
              <a:t>OpenFlow: </a:t>
            </a:r>
            <a:r>
              <a:rPr lang="en-US" sz="3600" dirty="0" smtClean="0"/>
              <a:t>switch-to-controller messages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928" y="1299900"/>
            <a:ext cx="5732959" cy="4648200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rgbClr val="000090"/>
                </a:solidFill>
              </a:rPr>
              <a:t>Key switch-to-controller messages</a:t>
            </a:r>
          </a:p>
          <a:p>
            <a:r>
              <a:rPr lang="en-US" i="1" dirty="0" smtClean="0">
                <a:solidFill>
                  <a:srgbClr val="CC0000"/>
                </a:solidFill>
              </a:rPr>
              <a:t>packet-in: </a:t>
            </a:r>
            <a:r>
              <a:rPr lang="en-US" dirty="0" smtClean="0"/>
              <a:t>transfer packet (and its control) to controller.  See packet-out message from controller</a:t>
            </a:r>
          </a:p>
          <a:p>
            <a:r>
              <a:rPr lang="en-US" i="1" dirty="0" smtClean="0">
                <a:solidFill>
                  <a:srgbClr val="CC0000"/>
                </a:solidFill>
              </a:rPr>
              <a:t>flow-removed: </a:t>
            </a:r>
            <a:r>
              <a:rPr lang="en-US" dirty="0" smtClean="0"/>
              <a:t>flow table entry deleted at switch</a:t>
            </a:r>
          </a:p>
          <a:p>
            <a:r>
              <a:rPr lang="en-US" i="1" dirty="0" smtClean="0">
                <a:solidFill>
                  <a:srgbClr val="CC0000"/>
                </a:solidFill>
              </a:rPr>
              <a:t>port status: </a:t>
            </a:r>
            <a:r>
              <a:rPr lang="en-US" dirty="0" smtClean="0"/>
              <a:t>inform controller of a change on a port.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9538" y="5108719"/>
            <a:ext cx="787625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latin typeface="+mn-lt"/>
              </a:rPr>
              <a:t>Fortunately, network operators don’t “program” switches by creating/sending OpenFlow messages directly.  Instead use higher-level abstraction at controller</a:t>
            </a:r>
            <a:endParaRPr lang="en-US" sz="2400" dirty="0">
              <a:solidFill>
                <a:srgbClr val="000090"/>
              </a:solidFill>
              <a:latin typeface="+mn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5841999" y="1644323"/>
            <a:ext cx="2822601" cy="3194648"/>
            <a:chOff x="5841999" y="1871579"/>
            <a:chExt cx="2822601" cy="3194648"/>
          </a:xfrm>
        </p:grpSpPr>
        <p:sp>
          <p:nvSpPr>
            <p:cNvPr id="59" name="Oval 58"/>
            <p:cNvSpPr/>
            <p:nvPr/>
          </p:nvSpPr>
          <p:spPr>
            <a:xfrm flipH="1">
              <a:off x="6510423" y="2429821"/>
              <a:ext cx="1078571" cy="751277"/>
            </a:xfrm>
            <a:prstGeom prst="ellipse">
              <a:avLst/>
            </a:prstGeom>
            <a:ln w="22225">
              <a:solidFill>
                <a:srgbClr val="CC0000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5841999" y="1871579"/>
              <a:ext cx="2822601" cy="3194648"/>
              <a:chOff x="460628" y="1850015"/>
              <a:chExt cx="3899341" cy="4512949"/>
            </a:xfrm>
          </p:grpSpPr>
          <p:sp>
            <p:nvSpPr>
              <p:cNvPr id="62" name="Cloud 61"/>
              <p:cNvSpPr/>
              <p:nvPr/>
            </p:nvSpPr>
            <p:spPr>
              <a:xfrm>
                <a:off x="460628" y="4246149"/>
                <a:ext cx="3899341" cy="2116815"/>
              </a:xfrm>
              <a:prstGeom prst="cloud">
                <a:avLst/>
              </a:prstGeom>
              <a:noFill/>
              <a:ln>
                <a:solidFill>
                  <a:srgbClr val="000090"/>
                </a:solidFill>
              </a:ln>
              <a:effectLst>
                <a:outerShdw blurRad="40000" dist="23000" dir="5400000" rotWithShape="0">
                  <a:schemeClr val="accent6">
                    <a:lumMod val="40000"/>
                    <a:lumOff val="60000"/>
                    <a:alpha val="35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 flipV="1">
                <a:off x="1124345" y="4538650"/>
                <a:ext cx="1203228" cy="8190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124345" y="5357675"/>
                <a:ext cx="1203228" cy="6423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133750" y="4795599"/>
                <a:ext cx="319671" cy="10277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404480" y="4715303"/>
                <a:ext cx="1307416" cy="337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V="1">
                <a:off x="2596747" y="5245260"/>
                <a:ext cx="1115149" cy="7547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Group 950"/>
              <p:cNvGrpSpPr>
                <a:grpSpLocks/>
              </p:cNvGrpSpPr>
              <p:nvPr/>
            </p:nvGrpSpPr>
            <p:grpSpPr bwMode="auto">
              <a:xfrm>
                <a:off x="1839080" y="2785594"/>
                <a:ext cx="549038" cy="880838"/>
                <a:chOff x="4140" y="429"/>
                <a:chExt cx="1425" cy="2396"/>
              </a:xfrm>
            </p:grpSpPr>
            <p:sp>
              <p:nvSpPr>
                <p:cNvPr id="116" name="Freeform 951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6 w 354"/>
                    <a:gd name="T1" fmla="*/ 0 h 2742"/>
                    <a:gd name="T2" fmla="*/ 30 w 354"/>
                    <a:gd name="T3" fmla="*/ 46 h 2742"/>
                    <a:gd name="T4" fmla="*/ 30 w 354"/>
                    <a:gd name="T5" fmla="*/ 354 h 2742"/>
                    <a:gd name="T6" fmla="*/ 0 w 354"/>
                    <a:gd name="T7" fmla="*/ 371 h 2742"/>
                    <a:gd name="T8" fmla="*/ 6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Rectangle 952"/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" name="Freeform 953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18 w 211"/>
                    <a:gd name="T3" fmla="*/ 30 h 2537"/>
                    <a:gd name="T4" fmla="*/ 2 w 211"/>
                    <a:gd name="T5" fmla="*/ 338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954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29 w 328"/>
                    <a:gd name="T3" fmla="*/ 18 h 226"/>
                    <a:gd name="T4" fmla="*/ 29 w 328"/>
                    <a:gd name="T5" fmla="*/ 32 h 226"/>
                    <a:gd name="T6" fmla="*/ 0 w 328"/>
                    <a:gd name="T7" fmla="*/ 13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Rectangle 955"/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21" name="Group 956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46" name="AutoShape 957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7" name="AutoShape 958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2" name="Rectangle 959"/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23" name="Group 960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44" name="AutoShape 961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" name="AutoShape 962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4" name="Rectangle 963"/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Rectangle 964"/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26" name="Group 965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42" name="AutoShape 966"/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3" name="AutoShape 967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7" name="Freeform 968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29 w 328"/>
                    <a:gd name="T3" fmla="*/ 17 h 226"/>
                    <a:gd name="T4" fmla="*/ 29 w 328"/>
                    <a:gd name="T5" fmla="*/ 30 h 226"/>
                    <a:gd name="T6" fmla="*/ 0 w 328"/>
                    <a:gd name="T7" fmla="*/ 12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28" name="Group 969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40" name="AutoShape 970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1" name="AutoShape 971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9" name="Rectangle 972"/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" name="Freeform 973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26 w 296"/>
                    <a:gd name="T3" fmla="*/ 18 h 256"/>
                    <a:gd name="T4" fmla="*/ 26 w 296"/>
                    <a:gd name="T5" fmla="*/ 34 h 256"/>
                    <a:gd name="T6" fmla="*/ 0 w 296"/>
                    <a:gd name="T7" fmla="*/ 12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Freeform 974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27 w 304"/>
                    <a:gd name="T3" fmla="*/ 23 h 288"/>
                    <a:gd name="T4" fmla="*/ 25 w 304"/>
                    <a:gd name="T5" fmla="*/ 39 h 288"/>
                    <a:gd name="T6" fmla="*/ 2 w 304"/>
                    <a:gd name="T7" fmla="*/ 17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" name="Oval 975"/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" name="Freeform 976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15 h 240"/>
                    <a:gd name="T2" fmla="*/ 2 w 306"/>
                    <a:gd name="T3" fmla="*/ 33 h 240"/>
                    <a:gd name="T4" fmla="*/ 27 w 306"/>
                    <a:gd name="T5" fmla="*/ 15 h 240"/>
                    <a:gd name="T6" fmla="*/ 26 w 306"/>
                    <a:gd name="T7" fmla="*/ 0 h 240"/>
                    <a:gd name="T8" fmla="*/ 0 w 306"/>
                    <a:gd name="T9" fmla="*/ 15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AutoShape 977"/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AutoShape 978"/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" name="Oval 979"/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Oval 980"/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8" name="Oval 981"/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9" name="Rectangle 982"/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69" name="Picture 4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4880" y="2227106"/>
                <a:ext cx="1629624" cy="431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994856" y="1850015"/>
                <a:ext cx="24567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C0000"/>
                    </a:solidFill>
                  </a:rPr>
                  <a:t>OpenFlow Controller</a:t>
                </a:r>
                <a:endParaRPr lang="en-US" sz="2000" dirty="0">
                  <a:solidFill>
                    <a:srgbClr val="CC0000"/>
                  </a:solidFill>
                </a:endParaRPr>
              </a:p>
            </p:txBody>
          </p:sp>
          <p:grpSp>
            <p:nvGrpSpPr>
              <p:cNvPr id="71" name="Group 327"/>
              <p:cNvGrpSpPr>
                <a:grpSpLocks/>
              </p:cNvGrpSpPr>
              <p:nvPr/>
            </p:nvGrpSpPr>
            <p:grpSpPr bwMode="auto">
              <a:xfrm>
                <a:off x="2112211" y="5801894"/>
                <a:ext cx="736172" cy="452961"/>
                <a:chOff x="1871277" y="1576300"/>
                <a:chExt cx="1128371" cy="437861"/>
              </a:xfrm>
            </p:grpSpPr>
            <p:sp>
              <p:nvSpPr>
                <p:cNvPr id="107" name="Oval 106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0" name="Freeform 109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1" name="Freeform 110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2" name="Freeform 111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3" name="Freeform 112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14" name="Straight Connector 113"/>
                <p:cNvCxnSpPr>
                  <a:endCxn id="10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327"/>
              <p:cNvGrpSpPr>
                <a:grpSpLocks/>
              </p:cNvGrpSpPr>
              <p:nvPr/>
            </p:nvGrpSpPr>
            <p:grpSpPr bwMode="auto">
              <a:xfrm>
                <a:off x="3547978" y="4938294"/>
                <a:ext cx="736172" cy="452961"/>
                <a:chOff x="1871277" y="1576300"/>
                <a:chExt cx="1128371" cy="437861"/>
              </a:xfrm>
            </p:grpSpPr>
            <p:sp>
              <p:nvSpPr>
                <p:cNvPr id="98" name="Oval 9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1" name="Freeform 10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2" name="Freeform 10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3" name="Freeform 10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4" name="Freeform 10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endCxn id="10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327"/>
              <p:cNvGrpSpPr>
                <a:grpSpLocks/>
              </p:cNvGrpSpPr>
              <p:nvPr/>
            </p:nvGrpSpPr>
            <p:grpSpPr bwMode="auto">
              <a:xfrm>
                <a:off x="665747" y="5144167"/>
                <a:ext cx="736172" cy="452961"/>
                <a:chOff x="1871277" y="1576300"/>
                <a:chExt cx="1128371" cy="437861"/>
              </a:xfrm>
            </p:grpSpPr>
            <p:sp>
              <p:nvSpPr>
                <p:cNvPr id="88" name="Oval 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1" name="Freeform 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2" name="Freeform 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3" name="Freeform 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5" name="Freeform 9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6" name="Straight Connector 95"/>
                <p:cNvCxnSpPr>
                  <a:endCxn id="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327"/>
              <p:cNvGrpSpPr>
                <a:grpSpLocks/>
              </p:cNvGrpSpPr>
              <p:nvPr/>
            </p:nvGrpSpPr>
            <p:grpSpPr bwMode="auto">
              <a:xfrm>
                <a:off x="1753937" y="4440989"/>
                <a:ext cx="736172" cy="452961"/>
                <a:chOff x="1871277" y="1576300"/>
                <a:chExt cx="1128371" cy="437861"/>
              </a:xfrm>
            </p:grpSpPr>
            <p:sp>
              <p:nvSpPr>
                <p:cNvPr id="79" name="Oval 7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82" name="Freeform 8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3" name="Freeform 8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4" name="Freeform 8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5" name="Freeform 8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86" name="Straight Connector 85"/>
                <p:cNvCxnSpPr>
                  <a:endCxn id="8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Up-Down Arrow 74"/>
              <p:cNvSpPr/>
              <p:nvPr/>
            </p:nvSpPr>
            <p:spPr>
              <a:xfrm rot="21141209">
                <a:off x="2269785" y="3718179"/>
                <a:ext cx="191874" cy="2107535"/>
              </a:xfrm>
              <a:prstGeom prst="upDownArrow">
                <a:avLst/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Up-Down Arrow 75"/>
              <p:cNvSpPr/>
              <p:nvPr/>
            </p:nvSpPr>
            <p:spPr>
              <a:xfrm>
                <a:off x="1974262" y="3714785"/>
                <a:ext cx="191874" cy="823865"/>
              </a:xfrm>
              <a:prstGeom prst="upDownArrow">
                <a:avLst/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Up-Down Arrow 76"/>
              <p:cNvSpPr/>
              <p:nvPr/>
            </p:nvSpPr>
            <p:spPr>
              <a:xfrm rot="19054398">
                <a:off x="2872397" y="3460483"/>
                <a:ext cx="196901" cy="1849334"/>
              </a:xfrm>
              <a:prstGeom prst="upDownArrow">
                <a:avLst/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Up-Down Arrow 77"/>
              <p:cNvSpPr/>
              <p:nvPr/>
            </p:nvSpPr>
            <p:spPr>
              <a:xfrm rot="1537304" flipH="1">
                <a:off x="1441528" y="3583584"/>
                <a:ext cx="196901" cy="1720974"/>
              </a:xfrm>
              <a:prstGeom prst="upDownArrow">
                <a:avLst/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152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Rounded Rectangle 374"/>
          <p:cNvSpPr/>
          <p:nvPr/>
        </p:nvSpPr>
        <p:spPr>
          <a:xfrm>
            <a:off x="441168" y="2793983"/>
            <a:ext cx="4211052" cy="106245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0" name="Rounded Rectangle 379"/>
          <p:cNvSpPr/>
          <p:nvPr/>
        </p:nvSpPr>
        <p:spPr>
          <a:xfrm>
            <a:off x="467904" y="3990524"/>
            <a:ext cx="4184316" cy="54554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6" name="Straight Connector 385"/>
          <p:cNvCxnSpPr/>
          <p:nvPr/>
        </p:nvCxnSpPr>
        <p:spPr bwMode="auto">
          <a:xfrm>
            <a:off x="508006" y="4638847"/>
            <a:ext cx="410410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1" name="Group 400"/>
          <p:cNvGrpSpPr/>
          <p:nvPr/>
        </p:nvGrpSpPr>
        <p:grpSpPr>
          <a:xfrm>
            <a:off x="590136" y="3368823"/>
            <a:ext cx="1244650" cy="411995"/>
            <a:chOff x="3128876" y="457817"/>
            <a:chExt cx="1432326" cy="459826"/>
          </a:xfrm>
        </p:grpSpPr>
        <p:sp>
          <p:nvSpPr>
            <p:cNvPr id="402" name="Rounded Rectangle 40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3178769" y="541671"/>
              <a:ext cx="1302385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Link-state info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04" name="Group 403"/>
          <p:cNvGrpSpPr/>
          <p:nvPr/>
        </p:nvGrpSpPr>
        <p:grpSpPr>
          <a:xfrm>
            <a:off x="3459852" y="3382192"/>
            <a:ext cx="1165638" cy="398626"/>
            <a:chOff x="3034354" y="534843"/>
            <a:chExt cx="1525489" cy="382800"/>
          </a:xfrm>
        </p:grpSpPr>
        <p:sp>
          <p:nvSpPr>
            <p:cNvPr id="405" name="Rounded Rectangle 404"/>
            <p:cNvSpPr/>
            <p:nvPr/>
          </p:nvSpPr>
          <p:spPr>
            <a:xfrm>
              <a:off x="3128876" y="534843"/>
              <a:ext cx="1325987" cy="3828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3034354" y="593020"/>
              <a:ext cx="1525489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switch info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07" name="Group 406"/>
          <p:cNvGrpSpPr/>
          <p:nvPr/>
        </p:nvGrpSpPr>
        <p:grpSpPr>
          <a:xfrm>
            <a:off x="1982268" y="3368823"/>
            <a:ext cx="960359" cy="411995"/>
            <a:chOff x="3128876" y="457817"/>
            <a:chExt cx="1432326" cy="459826"/>
          </a:xfrm>
        </p:grpSpPr>
        <p:sp>
          <p:nvSpPr>
            <p:cNvPr id="408" name="Rounded Rectangle 407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3205754" y="541671"/>
              <a:ext cx="1287660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host info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10" name="Group 409"/>
          <p:cNvGrpSpPr/>
          <p:nvPr/>
        </p:nvGrpSpPr>
        <p:grpSpPr>
          <a:xfrm>
            <a:off x="521932" y="2874191"/>
            <a:ext cx="889706" cy="382826"/>
            <a:chOff x="3128876" y="457817"/>
            <a:chExt cx="1432326" cy="459826"/>
          </a:xfrm>
        </p:grpSpPr>
        <p:sp>
          <p:nvSpPr>
            <p:cNvPr id="411" name="Rounded Rectangle 410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3198565" y="509557"/>
              <a:ext cx="1302043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statistics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13" name="Group 412"/>
          <p:cNvGrpSpPr/>
          <p:nvPr/>
        </p:nvGrpSpPr>
        <p:grpSpPr>
          <a:xfrm>
            <a:off x="3249716" y="2860821"/>
            <a:ext cx="1032905" cy="404965"/>
            <a:chOff x="3099264" y="457817"/>
            <a:chExt cx="1540525" cy="459826"/>
          </a:xfrm>
        </p:grpSpPr>
        <p:sp>
          <p:nvSpPr>
            <p:cNvPr id="414" name="Rounded Rectangle 413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3099264" y="526493"/>
              <a:ext cx="1540525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flow tables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sp>
        <p:nvSpPr>
          <p:cNvPr id="416" name="TextBox 415"/>
          <p:cNvSpPr txBox="1"/>
          <p:nvPr/>
        </p:nvSpPr>
        <p:spPr>
          <a:xfrm>
            <a:off x="2458723" y="2496236"/>
            <a:ext cx="5702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… 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3005244" y="3133033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… 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18" name="Group 417"/>
          <p:cNvGrpSpPr/>
          <p:nvPr/>
        </p:nvGrpSpPr>
        <p:grpSpPr>
          <a:xfrm>
            <a:off x="1076595" y="4121691"/>
            <a:ext cx="1257452" cy="286824"/>
            <a:chOff x="3128876" y="457775"/>
            <a:chExt cx="1432326" cy="459868"/>
          </a:xfrm>
        </p:grpSpPr>
        <p:sp>
          <p:nvSpPr>
            <p:cNvPr id="419" name="Rounded Rectangle 418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3278378" y="457775"/>
              <a:ext cx="1142401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OpenFlow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21" name="Group 420"/>
          <p:cNvGrpSpPr/>
          <p:nvPr/>
        </p:nvGrpSpPr>
        <p:grpSpPr>
          <a:xfrm>
            <a:off x="2945827" y="4126474"/>
            <a:ext cx="1244650" cy="307410"/>
            <a:chOff x="3128876" y="457817"/>
            <a:chExt cx="1432326" cy="459826"/>
          </a:xfrm>
        </p:grpSpPr>
        <p:sp>
          <p:nvSpPr>
            <p:cNvPr id="422" name="Rounded Rectangle 42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3" name="TextBox 422"/>
            <p:cNvSpPr txBox="1"/>
            <p:nvPr/>
          </p:nvSpPr>
          <p:spPr>
            <a:xfrm>
              <a:off x="3446730" y="484746"/>
              <a:ext cx="805702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SNMP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sp>
        <p:nvSpPr>
          <p:cNvPr id="424" name="TextBox 423"/>
          <p:cNvSpPr txBox="1"/>
          <p:nvPr/>
        </p:nvSpPr>
        <p:spPr>
          <a:xfrm>
            <a:off x="2328584" y="3796493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… 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441167" y="2098823"/>
            <a:ext cx="4211053" cy="5747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25" name="Group 424"/>
          <p:cNvGrpSpPr/>
          <p:nvPr/>
        </p:nvGrpSpPr>
        <p:grpSpPr>
          <a:xfrm>
            <a:off x="535393" y="2131433"/>
            <a:ext cx="1033900" cy="504412"/>
            <a:chOff x="3103238" y="432317"/>
            <a:chExt cx="1461287" cy="504412"/>
          </a:xfrm>
        </p:grpSpPr>
        <p:sp>
          <p:nvSpPr>
            <p:cNvPr id="426" name="Rounded Rectangle 425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3103238" y="432317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network graph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28" name="Group 427"/>
          <p:cNvGrpSpPr/>
          <p:nvPr/>
        </p:nvGrpSpPr>
        <p:grpSpPr>
          <a:xfrm>
            <a:off x="3508898" y="2156720"/>
            <a:ext cx="1033900" cy="459826"/>
            <a:chOff x="3103238" y="457817"/>
            <a:chExt cx="1461287" cy="459826"/>
          </a:xfrm>
        </p:grpSpPr>
        <p:sp>
          <p:nvSpPr>
            <p:cNvPr id="429" name="Rounded Rectangle 428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0" name="TextBox 429"/>
            <p:cNvSpPr txBox="1"/>
            <p:nvPr/>
          </p:nvSpPr>
          <p:spPr>
            <a:xfrm>
              <a:off x="3103238" y="553253"/>
              <a:ext cx="1461287" cy="29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intent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31" name="Group 430"/>
          <p:cNvGrpSpPr/>
          <p:nvPr/>
        </p:nvGrpSpPr>
        <p:grpSpPr>
          <a:xfrm>
            <a:off x="1952059" y="2129889"/>
            <a:ext cx="1033900" cy="504412"/>
            <a:chOff x="3103238" y="432317"/>
            <a:chExt cx="1461287" cy="504412"/>
          </a:xfrm>
        </p:grpSpPr>
        <p:sp>
          <p:nvSpPr>
            <p:cNvPr id="432" name="Rounded Rectangle 43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3103238" y="432317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err="1" smtClean="0">
                  <a:latin typeface="Arial"/>
                  <a:cs typeface="Arial"/>
                </a:rPr>
                <a:t>RESTful</a:t>
              </a:r>
              <a:endParaRPr lang="en-US" sz="1400" dirty="0" smtClean="0">
                <a:latin typeface="Arial"/>
                <a:cs typeface="Arial"/>
              </a:endParaRPr>
            </a:p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API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sp>
        <p:nvSpPr>
          <p:cNvPr id="434" name="TextBox 433"/>
          <p:cNvSpPr txBox="1"/>
          <p:nvPr/>
        </p:nvSpPr>
        <p:spPr>
          <a:xfrm>
            <a:off x="3007181" y="1957959"/>
            <a:ext cx="6279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… 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4" name="Straight Connector 153"/>
          <p:cNvCxnSpPr/>
          <p:nvPr/>
        </p:nvCxnSpPr>
        <p:spPr bwMode="auto">
          <a:xfrm flipV="1">
            <a:off x="521378" y="1925056"/>
            <a:ext cx="4117474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7" name="Freeform 2"/>
          <p:cNvSpPr>
            <a:spLocks/>
          </p:cNvSpPr>
          <p:nvPr/>
        </p:nvSpPr>
        <p:spPr bwMode="auto">
          <a:xfrm>
            <a:off x="509074" y="5069969"/>
            <a:ext cx="4057421" cy="1393030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66" name="Straight Connector 165"/>
          <p:cNvCxnSpPr/>
          <p:nvPr/>
        </p:nvCxnSpPr>
        <p:spPr bwMode="auto">
          <a:xfrm flipV="1">
            <a:off x="1592143" y="5453530"/>
            <a:ext cx="615520" cy="282224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" name="Straight Connector 166"/>
          <p:cNvCxnSpPr/>
          <p:nvPr/>
        </p:nvCxnSpPr>
        <p:spPr bwMode="auto">
          <a:xfrm>
            <a:off x="1581927" y="5759398"/>
            <a:ext cx="1651340" cy="1386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" name="Straight Connector 167"/>
          <p:cNvCxnSpPr>
            <a:endCxn id="353" idx="1"/>
          </p:cNvCxnSpPr>
          <p:nvPr/>
        </p:nvCxnSpPr>
        <p:spPr bwMode="auto">
          <a:xfrm>
            <a:off x="1592143" y="5816064"/>
            <a:ext cx="318002" cy="3875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Straight Connector 168"/>
          <p:cNvCxnSpPr>
            <a:stCxn id="339" idx="3"/>
          </p:cNvCxnSpPr>
          <p:nvPr/>
        </p:nvCxnSpPr>
        <p:spPr bwMode="auto">
          <a:xfrm>
            <a:off x="2893995" y="5449380"/>
            <a:ext cx="333142" cy="4213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Straight Connector 169"/>
          <p:cNvCxnSpPr/>
          <p:nvPr/>
        </p:nvCxnSpPr>
        <p:spPr bwMode="auto">
          <a:xfrm flipV="1">
            <a:off x="2371572" y="5956693"/>
            <a:ext cx="861695" cy="2754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4" name="Freeform 223"/>
          <p:cNvSpPr/>
          <p:nvPr/>
        </p:nvSpPr>
        <p:spPr>
          <a:xfrm>
            <a:off x="1449442" y="1774754"/>
            <a:ext cx="710887" cy="3730652"/>
          </a:xfrm>
          <a:custGeom>
            <a:avLst/>
            <a:gdLst>
              <a:gd name="connsiteX0" fmla="*/ 3902322 w 3902322"/>
              <a:gd name="connsiteY0" fmla="*/ 0 h 449814"/>
              <a:gd name="connsiteX1" fmla="*/ 3452563 w 3902322"/>
              <a:gd name="connsiteY1" fmla="*/ 449814 h 449814"/>
              <a:gd name="connsiteX2" fmla="*/ 343934 w 3902322"/>
              <a:gd name="connsiteY2" fmla="*/ 423354 h 449814"/>
              <a:gd name="connsiteX3" fmla="*/ 0 w 3902322"/>
              <a:gd name="connsiteY3" fmla="*/ 39690 h 449814"/>
              <a:gd name="connsiteX0" fmla="*/ 3902322 w 3902322"/>
              <a:gd name="connsiteY0" fmla="*/ 0 h 423354"/>
              <a:gd name="connsiteX1" fmla="*/ 3565324 w 3902322"/>
              <a:gd name="connsiteY1" fmla="*/ 402338 h 423354"/>
              <a:gd name="connsiteX2" fmla="*/ 343934 w 3902322"/>
              <a:gd name="connsiteY2" fmla="*/ 423354 h 423354"/>
              <a:gd name="connsiteX3" fmla="*/ 0 w 3902322"/>
              <a:gd name="connsiteY3" fmla="*/ 39690 h 423354"/>
              <a:gd name="connsiteX0" fmla="*/ 3902322 w 3902322"/>
              <a:gd name="connsiteY0" fmla="*/ 0 h 423354"/>
              <a:gd name="connsiteX1" fmla="*/ 3600933 w 3902322"/>
              <a:gd name="connsiteY1" fmla="*/ 384535 h 423354"/>
              <a:gd name="connsiteX2" fmla="*/ 343934 w 3902322"/>
              <a:gd name="connsiteY2" fmla="*/ 423354 h 423354"/>
              <a:gd name="connsiteX3" fmla="*/ 0 w 3902322"/>
              <a:gd name="connsiteY3" fmla="*/ 39690 h 423354"/>
              <a:gd name="connsiteX0" fmla="*/ 3943865 w 3943865"/>
              <a:gd name="connsiteY0" fmla="*/ 1851 h 383664"/>
              <a:gd name="connsiteX1" fmla="*/ 3600933 w 3943865"/>
              <a:gd name="connsiteY1" fmla="*/ 344845 h 383664"/>
              <a:gd name="connsiteX2" fmla="*/ 343934 w 3943865"/>
              <a:gd name="connsiteY2" fmla="*/ 383664 h 383664"/>
              <a:gd name="connsiteX3" fmla="*/ 0 w 3943865"/>
              <a:gd name="connsiteY3" fmla="*/ 0 h 383664"/>
              <a:gd name="connsiteX0" fmla="*/ 4015082 w 4015082"/>
              <a:gd name="connsiteY0" fmla="*/ 29941 h 383664"/>
              <a:gd name="connsiteX1" fmla="*/ 3600933 w 4015082"/>
              <a:gd name="connsiteY1" fmla="*/ 344845 h 383664"/>
              <a:gd name="connsiteX2" fmla="*/ 343934 w 4015082"/>
              <a:gd name="connsiteY2" fmla="*/ 383664 h 383664"/>
              <a:gd name="connsiteX3" fmla="*/ 0 w 4015082"/>
              <a:gd name="connsiteY3" fmla="*/ 0 h 383664"/>
              <a:gd name="connsiteX0" fmla="*/ 4187190 w 4187190"/>
              <a:gd name="connsiteY0" fmla="*/ 15896 h 369619"/>
              <a:gd name="connsiteX1" fmla="*/ 3773041 w 4187190"/>
              <a:gd name="connsiteY1" fmla="*/ 330800 h 369619"/>
              <a:gd name="connsiteX2" fmla="*/ 516042 w 4187190"/>
              <a:gd name="connsiteY2" fmla="*/ 369619 h 369619"/>
              <a:gd name="connsiteX3" fmla="*/ 0 w 4187190"/>
              <a:gd name="connsiteY3" fmla="*/ 0 h 369619"/>
              <a:gd name="connsiteX0" fmla="*/ 4187190 w 4187190"/>
              <a:gd name="connsiteY0" fmla="*/ 15896 h 369619"/>
              <a:gd name="connsiteX1" fmla="*/ 3749302 w 4187190"/>
              <a:gd name="connsiteY1" fmla="*/ 349527 h 369619"/>
              <a:gd name="connsiteX2" fmla="*/ 516042 w 4187190"/>
              <a:gd name="connsiteY2" fmla="*/ 369619 h 369619"/>
              <a:gd name="connsiteX3" fmla="*/ 0 w 4187190"/>
              <a:gd name="connsiteY3" fmla="*/ 0 h 369619"/>
              <a:gd name="connsiteX0" fmla="*/ 0 w 6265284"/>
              <a:gd name="connsiteY0" fmla="*/ 0 h 1092877"/>
              <a:gd name="connsiteX1" fmla="*/ 6265284 w 6265284"/>
              <a:gd name="connsiteY1" fmla="*/ 1072785 h 1092877"/>
              <a:gd name="connsiteX2" fmla="*/ 3032024 w 6265284"/>
              <a:gd name="connsiteY2" fmla="*/ 1092877 h 1092877"/>
              <a:gd name="connsiteX3" fmla="*/ 2515982 w 6265284"/>
              <a:gd name="connsiteY3" fmla="*/ 723258 h 1092877"/>
              <a:gd name="connsiteX0" fmla="*/ 0 w 3032024"/>
              <a:gd name="connsiteY0" fmla="*/ 1193950 h 2286827"/>
              <a:gd name="connsiteX1" fmla="*/ 1581391 w 3032024"/>
              <a:gd name="connsiteY1" fmla="*/ 0 h 2286827"/>
              <a:gd name="connsiteX2" fmla="*/ 3032024 w 3032024"/>
              <a:gd name="connsiteY2" fmla="*/ 2286827 h 2286827"/>
              <a:gd name="connsiteX3" fmla="*/ 2515982 w 3032024"/>
              <a:gd name="connsiteY3" fmla="*/ 1917208 h 2286827"/>
              <a:gd name="connsiteX0" fmla="*/ 0 w 2515982"/>
              <a:gd name="connsiteY0" fmla="*/ 1896586 h 2619844"/>
              <a:gd name="connsiteX1" fmla="*/ 1581391 w 2515982"/>
              <a:gd name="connsiteY1" fmla="*/ 702636 h 2619844"/>
              <a:gd name="connsiteX2" fmla="*/ 1241736 w 2515982"/>
              <a:gd name="connsiteY2" fmla="*/ 0 h 2619844"/>
              <a:gd name="connsiteX3" fmla="*/ 2515982 w 2515982"/>
              <a:gd name="connsiteY3" fmla="*/ 2619844 h 2619844"/>
              <a:gd name="connsiteX0" fmla="*/ 0 w 1581391"/>
              <a:gd name="connsiteY0" fmla="*/ 2890379 h 2890379"/>
              <a:gd name="connsiteX1" fmla="*/ 1581391 w 1581391"/>
              <a:gd name="connsiteY1" fmla="*/ 1696429 h 2890379"/>
              <a:gd name="connsiteX2" fmla="*/ 1241736 w 1581391"/>
              <a:gd name="connsiteY2" fmla="*/ 993793 h 2890379"/>
              <a:gd name="connsiteX3" fmla="*/ 1579203 w 1581391"/>
              <a:gd name="connsiteY3" fmla="*/ 0 h 2890379"/>
              <a:gd name="connsiteX0" fmla="*/ 0 w 1581391"/>
              <a:gd name="connsiteY0" fmla="*/ 2973211 h 2973211"/>
              <a:gd name="connsiteX1" fmla="*/ 1581391 w 1581391"/>
              <a:gd name="connsiteY1" fmla="*/ 1779261 h 2973211"/>
              <a:gd name="connsiteX2" fmla="*/ 1241736 w 1581391"/>
              <a:gd name="connsiteY2" fmla="*/ 1076625 h 2973211"/>
              <a:gd name="connsiteX3" fmla="*/ 1229193 w 1581391"/>
              <a:gd name="connsiteY3" fmla="*/ 0 h 2973211"/>
              <a:gd name="connsiteX0" fmla="*/ 0 w 1581391"/>
              <a:gd name="connsiteY0" fmla="*/ 3276927 h 3276927"/>
              <a:gd name="connsiteX1" fmla="*/ 1581391 w 1581391"/>
              <a:gd name="connsiteY1" fmla="*/ 2082977 h 3276927"/>
              <a:gd name="connsiteX2" fmla="*/ 1241736 w 1581391"/>
              <a:gd name="connsiteY2" fmla="*/ 1380341 h 3276927"/>
              <a:gd name="connsiteX3" fmla="*/ 1249193 w 1581391"/>
              <a:gd name="connsiteY3" fmla="*/ 0 h 3276927"/>
              <a:gd name="connsiteX0" fmla="*/ 0 w 1581391"/>
              <a:gd name="connsiteY0" fmla="*/ 2973211 h 2973211"/>
              <a:gd name="connsiteX1" fmla="*/ 1581391 w 1581391"/>
              <a:gd name="connsiteY1" fmla="*/ 1779261 h 2973211"/>
              <a:gd name="connsiteX2" fmla="*/ 1241736 w 1581391"/>
              <a:gd name="connsiteY2" fmla="*/ 1076625 h 2973211"/>
              <a:gd name="connsiteX3" fmla="*/ 1234193 w 1581391"/>
              <a:gd name="connsiteY3" fmla="*/ 0 h 2973211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241736 w 1581391"/>
              <a:gd name="connsiteY2" fmla="*/ 1112124 h 3008710"/>
              <a:gd name="connsiteX3" fmla="*/ 1239193 w 1581391"/>
              <a:gd name="connsiteY3" fmla="*/ 0 h 3008710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320792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565798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81391"/>
              <a:gd name="connsiteY0" fmla="*/ 3008710 h 3008710"/>
              <a:gd name="connsiteX1" fmla="*/ 1581391 w 1581391"/>
              <a:gd name="connsiteY1" fmla="*/ 1747705 h 3008710"/>
              <a:gd name="connsiteX2" fmla="*/ 1565798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66390"/>
              <a:gd name="connsiteY0" fmla="*/ 3008710 h 3008710"/>
              <a:gd name="connsiteX1" fmla="*/ 1566390 w 1566390"/>
              <a:gd name="connsiteY1" fmla="*/ 1747705 h 3008710"/>
              <a:gd name="connsiteX2" fmla="*/ 1565798 w 1566390"/>
              <a:gd name="connsiteY2" fmla="*/ 1270181 h 3008710"/>
              <a:gd name="connsiteX3" fmla="*/ 1241736 w 1566390"/>
              <a:gd name="connsiteY3" fmla="*/ 1112124 h 3008710"/>
              <a:gd name="connsiteX4" fmla="*/ 1239193 w 1566390"/>
              <a:gd name="connsiteY4" fmla="*/ 0 h 3008710"/>
              <a:gd name="connsiteX0" fmla="*/ 0 w 1766395"/>
              <a:gd name="connsiteY0" fmla="*/ 2988988 h 2988988"/>
              <a:gd name="connsiteX1" fmla="*/ 1766395 w 1766395"/>
              <a:gd name="connsiteY1" fmla="*/ 1747705 h 2988988"/>
              <a:gd name="connsiteX2" fmla="*/ 1765803 w 1766395"/>
              <a:gd name="connsiteY2" fmla="*/ 1270181 h 2988988"/>
              <a:gd name="connsiteX3" fmla="*/ 1441741 w 1766395"/>
              <a:gd name="connsiteY3" fmla="*/ 1112124 h 2988988"/>
              <a:gd name="connsiteX4" fmla="*/ 1439198 w 1766395"/>
              <a:gd name="connsiteY4" fmla="*/ 0 h 2988988"/>
              <a:gd name="connsiteX0" fmla="*/ 0 w 725529"/>
              <a:gd name="connsiteY0" fmla="*/ 2874009 h 2874009"/>
              <a:gd name="connsiteX1" fmla="*/ 725529 w 725529"/>
              <a:gd name="connsiteY1" fmla="*/ 1747705 h 2874009"/>
              <a:gd name="connsiteX2" fmla="*/ 724937 w 725529"/>
              <a:gd name="connsiteY2" fmla="*/ 1270181 h 2874009"/>
              <a:gd name="connsiteX3" fmla="*/ 400875 w 725529"/>
              <a:gd name="connsiteY3" fmla="*/ 1112124 h 2874009"/>
              <a:gd name="connsiteX4" fmla="*/ 398332 w 725529"/>
              <a:gd name="connsiteY4" fmla="*/ 0 h 2874009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400875 w 725529"/>
              <a:gd name="connsiteY3" fmla="*/ 1092349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42121 w 725529"/>
              <a:gd name="connsiteY3" fmla="*/ 1079165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08699 w 725529"/>
              <a:gd name="connsiteY3" fmla="*/ 1105532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08699 w 725529"/>
              <a:gd name="connsiteY3" fmla="*/ 1105532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33766 w 725529"/>
              <a:gd name="connsiteY3" fmla="*/ 1105532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00344 w 725529"/>
              <a:gd name="connsiteY3" fmla="*/ 1118716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175278 w 725529"/>
              <a:gd name="connsiteY3" fmla="*/ 1105533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75543 w 725529"/>
              <a:gd name="connsiteY3" fmla="*/ 1112125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75543 w 725529"/>
              <a:gd name="connsiteY3" fmla="*/ 1112125 h 2854234"/>
              <a:gd name="connsiteX4" fmla="*/ 264644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92254 w 725529"/>
              <a:gd name="connsiteY3" fmla="*/ 1125309 h 2854234"/>
              <a:gd name="connsiteX4" fmla="*/ 264644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2889 w 725529"/>
              <a:gd name="connsiteY3" fmla="*/ 1125309 h 2854234"/>
              <a:gd name="connsiteX4" fmla="*/ 264644 w 725529"/>
              <a:gd name="connsiteY4" fmla="*/ 0 h 2854234"/>
              <a:gd name="connsiteX0" fmla="*/ 43202 w 768731"/>
              <a:gd name="connsiteY0" fmla="*/ 2975683 h 2975683"/>
              <a:gd name="connsiteX1" fmla="*/ 768731 w 768731"/>
              <a:gd name="connsiteY1" fmla="*/ 1849379 h 2975683"/>
              <a:gd name="connsiteX2" fmla="*/ 768139 w 768731"/>
              <a:gd name="connsiteY2" fmla="*/ 1371855 h 2975683"/>
              <a:gd name="connsiteX3" fmla="*/ 66091 w 768731"/>
              <a:gd name="connsiteY3" fmla="*/ 1246758 h 2975683"/>
              <a:gd name="connsiteX4" fmla="*/ 0 w 768731"/>
              <a:gd name="connsiteY4" fmla="*/ 0 h 2975683"/>
              <a:gd name="connsiteX0" fmla="*/ 54072 w 779601"/>
              <a:gd name="connsiteY0" fmla="*/ 2975683 h 2975683"/>
              <a:gd name="connsiteX1" fmla="*/ 779601 w 779601"/>
              <a:gd name="connsiteY1" fmla="*/ 1849379 h 2975683"/>
              <a:gd name="connsiteX2" fmla="*/ 779009 w 779601"/>
              <a:gd name="connsiteY2" fmla="*/ 1371855 h 2975683"/>
              <a:gd name="connsiteX3" fmla="*/ 0 w 779601"/>
              <a:gd name="connsiteY3" fmla="*/ 1277120 h 2975683"/>
              <a:gd name="connsiteX4" fmla="*/ 10870 w 779601"/>
              <a:gd name="connsiteY4" fmla="*/ 0 h 2975683"/>
              <a:gd name="connsiteX0" fmla="*/ 62442 w 787971"/>
              <a:gd name="connsiteY0" fmla="*/ 2763147 h 2763147"/>
              <a:gd name="connsiteX1" fmla="*/ 787971 w 787971"/>
              <a:gd name="connsiteY1" fmla="*/ 1636843 h 2763147"/>
              <a:gd name="connsiteX2" fmla="*/ 787379 w 787971"/>
              <a:gd name="connsiteY2" fmla="*/ 1159319 h 2763147"/>
              <a:gd name="connsiteX3" fmla="*/ 8370 w 787971"/>
              <a:gd name="connsiteY3" fmla="*/ 1064584 h 2763147"/>
              <a:gd name="connsiteX4" fmla="*/ 0 w 787971"/>
              <a:gd name="connsiteY4" fmla="*/ 0 h 2763147"/>
              <a:gd name="connsiteX0" fmla="*/ 54072 w 779601"/>
              <a:gd name="connsiteY0" fmla="*/ 2808691 h 2808691"/>
              <a:gd name="connsiteX1" fmla="*/ 779601 w 779601"/>
              <a:gd name="connsiteY1" fmla="*/ 1682387 h 2808691"/>
              <a:gd name="connsiteX2" fmla="*/ 779009 w 779601"/>
              <a:gd name="connsiteY2" fmla="*/ 1204863 h 2808691"/>
              <a:gd name="connsiteX3" fmla="*/ 0 w 779601"/>
              <a:gd name="connsiteY3" fmla="*/ 1110128 h 2808691"/>
              <a:gd name="connsiteX4" fmla="*/ 30111 w 779601"/>
              <a:gd name="connsiteY4" fmla="*/ 0 h 2808691"/>
              <a:gd name="connsiteX0" fmla="*/ 62830 w 788359"/>
              <a:gd name="connsiteY0" fmla="*/ 2896348 h 2896348"/>
              <a:gd name="connsiteX1" fmla="*/ 788359 w 788359"/>
              <a:gd name="connsiteY1" fmla="*/ 1770044 h 2896348"/>
              <a:gd name="connsiteX2" fmla="*/ 787767 w 788359"/>
              <a:gd name="connsiteY2" fmla="*/ 1292520 h 2896348"/>
              <a:gd name="connsiteX3" fmla="*/ 8758 w 788359"/>
              <a:gd name="connsiteY3" fmla="*/ 1197785 h 2896348"/>
              <a:gd name="connsiteX4" fmla="*/ 38869 w 788359"/>
              <a:gd name="connsiteY4" fmla="*/ 87657 h 2896348"/>
              <a:gd name="connsiteX5" fmla="*/ 0 w 788359"/>
              <a:gd name="connsiteY5" fmla="*/ 69436 h 2896348"/>
              <a:gd name="connsiteX0" fmla="*/ 54072 w 818640"/>
              <a:gd name="connsiteY0" fmla="*/ 3100173 h 3100173"/>
              <a:gd name="connsiteX1" fmla="*/ 779601 w 818640"/>
              <a:gd name="connsiteY1" fmla="*/ 1973869 h 3100173"/>
              <a:gd name="connsiteX2" fmla="*/ 779009 w 818640"/>
              <a:gd name="connsiteY2" fmla="*/ 1496345 h 3100173"/>
              <a:gd name="connsiteX3" fmla="*/ 0 w 818640"/>
              <a:gd name="connsiteY3" fmla="*/ 1401610 h 3100173"/>
              <a:gd name="connsiteX4" fmla="*/ 30111 w 818640"/>
              <a:gd name="connsiteY4" fmla="*/ 291482 h 3100173"/>
              <a:gd name="connsiteX5" fmla="*/ 818579 w 818640"/>
              <a:gd name="connsiteY5" fmla="*/ 0 h 3100173"/>
              <a:gd name="connsiteX0" fmla="*/ 54072 w 818579"/>
              <a:gd name="connsiteY0" fmla="*/ 3100173 h 3100173"/>
              <a:gd name="connsiteX1" fmla="*/ 779601 w 818579"/>
              <a:gd name="connsiteY1" fmla="*/ 1973869 h 3100173"/>
              <a:gd name="connsiteX2" fmla="*/ 779009 w 818579"/>
              <a:gd name="connsiteY2" fmla="*/ 1496345 h 3100173"/>
              <a:gd name="connsiteX3" fmla="*/ 0 w 818579"/>
              <a:gd name="connsiteY3" fmla="*/ 1401610 h 3100173"/>
              <a:gd name="connsiteX4" fmla="*/ 30111 w 818579"/>
              <a:gd name="connsiteY4" fmla="*/ 291482 h 3100173"/>
              <a:gd name="connsiteX5" fmla="*/ 510732 w 818579"/>
              <a:gd name="connsiteY5" fmla="*/ 60725 h 3100173"/>
              <a:gd name="connsiteX6" fmla="*/ 818579 w 818579"/>
              <a:gd name="connsiteY6" fmla="*/ 0 h 3100173"/>
              <a:gd name="connsiteX0" fmla="*/ 54072 w 779601"/>
              <a:gd name="connsiteY0" fmla="*/ 3510065 h 3510065"/>
              <a:gd name="connsiteX1" fmla="*/ 779601 w 779601"/>
              <a:gd name="connsiteY1" fmla="*/ 2383761 h 3510065"/>
              <a:gd name="connsiteX2" fmla="*/ 779009 w 779601"/>
              <a:gd name="connsiteY2" fmla="*/ 1906237 h 3510065"/>
              <a:gd name="connsiteX3" fmla="*/ 0 w 779601"/>
              <a:gd name="connsiteY3" fmla="*/ 1811502 h 3510065"/>
              <a:gd name="connsiteX4" fmla="*/ 30111 w 779601"/>
              <a:gd name="connsiteY4" fmla="*/ 701374 h 3510065"/>
              <a:gd name="connsiteX5" fmla="*/ 510732 w 779601"/>
              <a:gd name="connsiteY5" fmla="*/ 470617 h 3510065"/>
              <a:gd name="connsiteX6" fmla="*/ 760858 w 779601"/>
              <a:gd name="connsiteY6" fmla="*/ 0 h 3510065"/>
              <a:gd name="connsiteX0" fmla="*/ 54072 w 809403"/>
              <a:gd name="connsiteY0" fmla="*/ 3510065 h 3510065"/>
              <a:gd name="connsiteX1" fmla="*/ 779601 w 809403"/>
              <a:gd name="connsiteY1" fmla="*/ 2383761 h 3510065"/>
              <a:gd name="connsiteX2" fmla="*/ 779009 w 809403"/>
              <a:gd name="connsiteY2" fmla="*/ 1906237 h 3510065"/>
              <a:gd name="connsiteX3" fmla="*/ 0 w 809403"/>
              <a:gd name="connsiteY3" fmla="*/ 1811502 h 3510065"/>
              <a:gd name="connsiteX4" fmla="*/ 30111 w 809403"/>
              <a:gd name="connsiteY4" fmla="*/ 701374 h 3510065"/>
              <a:gd name="connsiteX5" fmla="*/ 760857 w 809403"/>
              <a:gd name="connsiteY5" fmla="*/ 440254 h 3510065"/>
              <a:gd name="connsiteX6" fmla="*/ 760858 w 809403"/>
              <a:gd name="connsiteY6" fmla="*/ 0 h 3510065"/>
              <a:gd name="connsiteX0" fmla="*/ 54072 w 809403"/>
              <a:gd name="connsiteY0" fmla="*/ 3510065 h 3510065"/>
              <a:gd name="connsiteX1" fmla="*/ 779601 w 809403"/>
              <a:gd name="connsiteY1" fmla="*/ 2383761 h 3510065"/>
              <a:gd name="connsiteX2" fmla="*/ 779009 w 809403"/>
              <a:gd name="connsiteY2" fmla="*/ 1906237 h 3510065"/>
              <a:gd name="connsiteX3" fmla="*/ 0 w 809403"/>
              <a:gd name="connsiteY3" fmla="*/ 1811502 h 3510065"/>
              <a:gd name="connsiteX4" fmla="*/ 30111 w 809403"/>
              <a:gd name="connsiteY4" fmla="*/ 701374 h 3510065"/>
              <a:gd name="connsiteX5" fmla="*/ 760857 w 809403"/>
              <a:gd name="connsiteY5" fmla="*/ 440254 h 3510065"/>
              <a:gd name="connsiteX6" fmla="*/ 760858 w 809403"/>
              <a:gd name="connsiteY6" fmla="*/ 0 h 3510065"/>
              <a:gd name="connsiteX0" fmla="*/ 54072 w 779601"/>
              <a:gd name="connsiteY0" fmla="*/ 3510065 h 3510065"/>
              <a:gd name="connsiteX1" fmla="*/ 779601 w 779601"/>
              <a:gd name="connsiteY1" fmla="*/ 2383761 h 3510065"/>
              <a:gd name="connsiteX2" fmla="*/ 779009 w 779601"/>
              <a:gd name="connsiteY2" fmla="*/ 1906237 h 3510065"/>
              <a:gd name="connsiteX3" fmla="*/ 0 w 779601"/>
              <a:gd name="connsiteY3" fmla="*/ 1811502 h 3510065"/>
              <a:gd name="connsiteX4" fmla="*/ 30111 w 779601"/>
              <a:gd name="connsiteY4" fmla="*/ 701374 h 3510065"/>
              <a:gd name="connsiteX5" fmla="*/ 760857 w 779601"/>
              <a:gd name="connsiteY5" fmla="*/ 440254 h 3510065"/>
              <a:gd name="connsiteX6" fmla="*/ 760858 w 779601"/>
              <a:gd name="connsiteY6" fmla="*/ 0 h 3510065"/>
              <a:gd name="connsiteX0" fmla="*/ 54072 w 779601"/>
              <a:gd name="connsiteY0" fmla="*/ 3579994 h 3579994"/>
              <a:gd name="connsiteX1" fmla="*/ 779601 w 779601"/>
              <a:gd name="connsiteY1" fmla="*/ 2453690 h 3579994"/>
              <a:gd name="connsiteX2" fmla="*/ 779009 w 779601"/>
              <a:gd name="connsiteY2" fmla="*/ 1976166 h 3579994"/>
              <a:gd name="connsiteX3" fmla="*/ 0 w 779601"/>
              <a:gd name="connsiteY3" fmla="*/ 1881431 h 3579994"/>
              <a:gd name="connsiteX4" fmla="*/ 30111 w 779601"/>
              <a:gd name="connsiteY4" fmla="*/ 771303 h 3579994"/>
              <a:gd name="connsiteX5" fmla="*/ 760857 w 779601"/>
              <a:gd name="connsiteY5" fmla="*/ 510183 h 3579994"/>
              <a:gd name="connsiteX6" fmla="*/ 760858 w 779601"/>
              <a:gd name="connsiteY6" fmla="*/ 69929 h 3579994"/>
              <a:gd name="connsiteX0" fmla="*/ 54072 w 779601"/>
              <a:gd name="connsiteY0" fmla="*/ 3707204 h 3707204"/>
              <a:gd name="connsiteX1" fmla="*/ 779601 w 779601"/>
              <a:gd name="connsiteY1" fmla="*/ 2580900 h 3707204"/>
              <a:gd name="connsiteX2" fmla="*/ 779009 w 779601"/>
              <a:gd name="connsiteY2" fmla="*/ 2103376 h 3707204"/>
              <a:gd name="connsiteX3" fmla="*/ 0 w 779601"/>
              <a:gd name="connsiteY3" fmla="*/ 2008641 h 3707204"/>
              <a:gd name="connsiteX4" fmla="*/ 30111 w 779601"/>
              <a:gd name="connsiteY4" fmla="*/ 898513 h 3707204"/>
              <a:gd name="connsiteX5" fmla="*/ 760857 w 779601"/>
              <a:gd name="connsiteY5" fmla="*/ 637393 h 3707204"/>
              <a:gd name="connsiteX6" fmla="*/ 739550 w 779601"/>
              <a:gd name="connsiteY6" fmla="*/ 59300 h 3707204"/>
              <a:gd name="connsiteX0" fmla="*/ 54072 w 779601"/>
              <a:gd name="connsiteY0" fmla="*/ 3647904 h 3647904"/>
              <a:gd name="connsiteX1" fmla="*/ 779601 w 779601"/>
              <a:gd name="connsiteY1" fmla="*/ 2521600 h 3647904"/>
              <a:gd name="connsiteX2" fmla="*/ 779009 w 779601"/>
              <a:gd name="connsiteY2" fmla="*/ 2044076 h 3647904"/>
              <a:gd name="connsiteX3" fmla="*/ 0 w 779601"/>
              <a:gd name="connsiteY3" fmla="*/ 1949341 h 3647904"/>
              <a:gd name="connsiteX4" fmla="*/ 30111 w 779601"/>
              <a:gd name="connsiteY4" fmla="*/ 839213 h 3647904"/>
              <a:gd name="connsiteX5" fmla="*/ 760857 w 779601"/>
              <a:gd name="connsiteY5" fmla="*/ 578093 h 3647904"/>
              <a:gd name="connsiteX6" fmla="*/ 739550 w 779601"/>
              <a:gd name="connsiteY6" fmla="*/ 0 h 3647904"/>
              <a:gd name="connsiteX0" fmla="*/ 54072 w 779601"/>
              <a:gd name="connsiteY0" fmla="*/ 3557132 h 3557132"/>
              <a:gd name="connsiteX1" fmla="*/ 779601 w 779601"/>
              <a:gd name="connsiteY1" fmla="*/ 2430828 h 3557132"/>
              <a:gd name="connsiteX2" fmla="*/ 779009 w 779601"/>
              <a:gd name="connsiteY2" fmla="*/ 1953304 h 3557132"/>
              <a:gd name="connsiteX3" fmla="*/ 0 w 779601"/>
              <a:gd name="connsiteY3" fmla="*/ 1858569 h 3557132"/>
              <a:gd name="connsiteX4" fmla="*/ 30111 w 779601"/>
              <a:gd name="connsiteY4" fmla="*/ 748441 h 3557132"/>
              <a:gd name="connsiteX5" fmla="*/ 760857 w 779601"/>
              <a:gd name="connsiteY5" fmla="*/ 487321 h 3557132"/>
              <a:gd name="connsiteX6" fmla="*/ 739550 w 779601"/>
              <a:gd name="connsiteY6" fmla="*/ 0 h 3557132"/>
              <a:gd name="connsiteX0" fmla="*/ 54072 w 779601"/>
              <a:gd name="connsiteY0" fmla="*/ 3557132 h 3557132"/>
              <a:gd name="connsiteX1" fmla="*/ 779601 w 779601"/>
              <a:gd name="connsiteY1" fmla="*/ 2430828 h 3557132"/>
              <a:gd name="connsiteX2" fmla="*/ 779009 w 779601"/>
              <a:gd name="connsiteY2" fmla="*/ 1953304 h 3557132"/>
              <a:gd name="connsiteX3" fmla="*/ 0 w 779601"/>
              <a:gd name="connsiteY3" fmla="*/ 1858569 h 3557132"/>
              <a:gd name="connsiteX4" fmla="*/ 30111 w 779601"/>
              <a:gd name="connsiteY4" fmla="*/ 748441 h 3557132"/>
              <a:gd name="connsiteX5" fmla="*/ 760857 w 779601"/>
              <a:gd name="connsiteY5" fmla="*/ 487321 h 3557132"/>
              <a:gd name="connsiteX6" fmla="*/ 739550 w 779601"/>
              <a:gd name="connsiteY6" fmla="*/ 0 h 3557132"/>
              <a:gd name="connsiteX0" fmla="*/ 54072 w 779601"/>
              <a:gd name="connsiteY0" fmla="*/ 3580665 h 3580665"/>
              <a:gd name="connsiteX1" fmla="*/ 779601 w 779601"/>
              <a:gd name="connsiteY1" fmla="*/ 2454361 h 3580665"/>
              <a:gd name="connsiteX2" fmla="*/ 779009 w 779601"/>
              <a:gd name="connsiteY2" fmla="*/ 1976837 h 3580665"/>
              <a:gd name="connsiteX3" fmla="*/ 0 w 779601"/>
              <a:gd name="connsiteY3" fmla="*/ 1882102 h 3580665"/>
              <a:gd name="connsiteX4" fmla="*/ 30111 w 779601"/>
              <a:gd name="connsiteY4" fmla="*/ 771974 h 3580665"/>
              <a:gd name="connsiteX5" fmla="*/ 760857 w 779601"/>
              <a:gd name="connsiteY5" fmla="*/ 510854 h 3580665"/>
              <a:gd name="connsiteX6" fmla="*/ 735288 w 779601"/>
              <a:gd name="connsiteY6" fmla="*/ 0 h 3580665"/>
              <a:gd name="connsiteX0" fmla="*/ 54072 w 779601"/>
              <a:gd name="connsiteY0" fmla="*/ 3580665 h 3580665"/>
              <a:gd name="connsiteX1" fmla="*/ 779601 w 779601"/>
              <a:gd name="connsiteY1" fmla="*/ 2454361 h 3580665"/>
              <a:gd name="connsiteX2" fmla="*/ 779009 w 779601"/>
              <a:gd name="connsiteY2" fmla="*/ 1976837 h 3580665"/>
              <a:gd name="connsiteX3" fmla="*/ 0 w 779601"/>
              <a:gd name="connsiteY3" fmla="*/ 1882102 h 3580665"/>
              <a:gd name="connsiteX4" fmla="*/ 30111 w 779601"/>
              <a:gd name="connsiteY4" fmla="*/ 771974 h 3580665"/>
              <a:gd name="connsiteX5" fmla="*/ 760857 w 779601"/>
              <a:gd name="connsiteY5" fmla="*/ 510854 h 3580665"/>
              <a:gd name="connsiteX6" fmla="*/ 735288 w 779601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46599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46599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46599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67907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12505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12505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42337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67908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67908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67908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38076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38076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872488"/>
              <a:gd name="connsiteY0" fmla="*/ 3580665 h 3580665"/>
              <a:gd name="connsiteX1" fmla="*/ 775061 w 872488"/>
              <a:gd name="connsiteY1" fmla="*/ 2454361 h 3580665"/>
              <a:gd name="connsiteX2" fmla="*/ 872488 w 872488"/>
              <a:gd name="connsiteY2" fmla="*/ 2054161 h 3580665"/>
              <a:gd name="connsiteX3" fmla="*/ 38076 w 872488"/>
              <a:gd name="connsiteY3" fmla="*/ 1835036 h 3580665"/>
              <a:gd name="connsiteX4" fmla="*/ 0 w 872488"/>
              <a:gd name="connsiteY4" fmla="*/ 775336 h 3580665"/>
              <a:gd name="connsiteX5" fmla="*/ 756317 w 872488"/>
              <a:gd name="connsiteY5" fmla="*/ 510854 h 3580665"/>
              <a:gd name="connsiteX6" fmla="*/ 730748 w 872488"/>
              <a:gd name="connsiteY6" fmla="*/ 0 h 3580665"/>
              <a:gd name="connsiteX0" fmla="*/ 49532 w 873080"/>
              <a:gd name="connsiteY0" fmla="*/ 3580665 h 3580665"/>
              <a:gd name="connsiteX1" fmla="*/ 873080 w 873080"/>
              <a:gd name="connsiteY1" fmla="*/ 2414018 h 3580665"/>
              <a:gd name="connsiteX2" fmla="*/ 872488 w 873080"/>
              <a:gd name="connsiteY2" fmla="*/ 2054161 h 3580665"/>
              <a:gd name="connsiteX3" fmla="*/ 38076 w 873080"/>
              <a:gd name="connsiteY3" fmla="*/ 1835036 h 3580665"/>
              <a:gd name="connsiteX4" fmla="*/ 0 w 873080"/>
              <a:gd name="connsiteY4" fmla="*/ 775336 h 3580665"/>
              <a:gd name="connsiteX5" fmla="*/ 756317 w 873080"/>
              <a:gd name="connsiteY5" fmla="*/ 510854 h 3580665"/>
              <a:gd name="connsiteX6" fmla="*/ 730748 w 873080"/>
              <a:gd name="connsiteY6" fmla="*/ 0 h 3580665"/>
              <a:gd name="connsiteX0" fmla="*/ 49532 w 873080"/>
              <a:gd name="connsiteY0" fmla="*/ 3580665 h 3580665"/>
              <a:gd name="connsiteX1" fmla="*/ 873080 w 873080"/>
              <a:gd name="connsiteY1" fmla="*/ 2414018 h 3580665"/>
              <a:gd name="connsiteX2" fmla="*/ 872488 w 873080"/>
              <a:gd name="connsiteY2" fmla="*/ 2054161 h 3580665"/>
              <a:gd name="connsiteX3" fmla="*/ 38076 w 873080"/>
              <a:gd name="connsiteY3" fmla="*/ 1835036 h 3580665"/>
              <a:gd name="connsiteX4" fmla="*/ 0 w 873080"/>
              <a:gd name="connsiteY4" fmla="*/ 775336 h 3580665"/>
              <a:gd name="connsiteX5" fmla="*/ 730748 w 873080"/>
              <a:gd name="connsiteY5" fmla="*/ 0 h 3580665"/>
              <a:gd name="connsiteX0" fmla="*/ 12167 w 835715"/>
              <a:gd name="connsiteY0" fmla="*/ 3580665 h 3580665"/>
              <a:gd name="connsiteX1" fmla="*/ 835715 w 835715"/>
              <a:gd name="connsiteY1" fmla="*/ 2414018 h 3580665"/>
              <a:gd name="connsiteX2" fmla="*/ 835123 w 835715"/>
              <a:gd name="connsiteY2" fmla="*/ 2054161 h 3580665"/>
              <a:gd name="connsiteX3" fmla="*/ 711 w 835715"/>
              <a:gd name="connsiteY3" fmla="*/ 1835036 h 3580665"/>
              <a:gd name="connsiteX4" fmla="*/ 693383 w 835715"/>
              <a:gd name="connsiteY4" fmla="*/ 0 h 3580665"/>
              <a:gd name="connsiteX0" fmla="*/ 0 w 823548"/>
              <a:gd name="connsiteY0" fmla="*/ 3580665 h 3580665"/>
              <a:gd name="connsiteX1" fmla="*/ 823548 w 823548"/>
              <a:gd name="connsiteY1" fmla="*/ 2414018 h 3580665"/>
              <a:gd name="connsiteX2" fmla="*/ 822956 w 823548"/>
              <a:gd name="connsiteY2" fmla="*/ 2054161 h 3580665"/>
              <a:gd name="connsiteX3" fmla="*/ 287809 w 823548"/>
              <a:gd name="connsiteY3" fmla="*/ 1835036 h 3580665"/>
              <a:gd name="connsiteX4" fmla="*/ 681216 w 823548"/>
              <a:gd name="connsiteY4" fmla="*/ 0 h 3580665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287809 w 823548"/>
              <a:gd name="connsiteY3" fmla="*/ 1823521 h 3569150"/>
              <a:gd name="connsiteX4" fmla="*/ 20677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287809 w 823548"/>
              <a:gd name="connsiteY3" fmla="*/ 1823521 h 3569150"/>
              <a:gd name="connsiteX4" fmla="*/ 20677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287809 w 823548"/>
              <a:gd name="connsiteY3" fmla="*/ 1823521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229416 w 823548"/>
              <a:gd name="connsiteY3" fmla="*/ 1817763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178322 w 823548"/>
              <a:gd name="connsiteY3" fmla="*/ 1806247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149125 w 823548"/>
              <a:gd name="connsiteY3" fmla="*/ 1806247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149125 w 823548"/>
              <a:gd name="connsiteY3" fmla="*/ 1829278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149125 w 823548"/>
              <a:gd name="connsiteY3" fmla="*/ 1829278 h 3569150"/>
              <a:gd name="connsiteX4" fmla="*/ 126482 w 823548"/>
              <a:gd name="connsiteY4" fmla="*/ 0 h 3569150"/>
              <a:gd name="connsiteX0" fmla="*/ 0 w 823548"/>
              <a:gd name="connsiteY0" fmla="*/ 3574908 h 3574908"/>
              <a:gd name="connsiteX1" fmla="*/ 823548 w 823548"/>
              <a:gd name="connsiteY1" fmla="*/ 2408261 h 3574908"/>
              <a:gd name="connsiteX2" fmla="*/ 822956 w 823548"/>
              <a:gd name="connsiteY2" fmla="*/ 2048404 h 3574908"/>
              <a:gd name="connsiteX3" fmla="*/ 149125 w 823548"/>
              <a:gd name="connsiteY3" fmla="*/ 1835036 h 3574908"/>
              <a:gd name="connsiteX4" fmla="*/ 68088 w 823548"/>
              <a:gd name="connsiteY4" fmla="*/ 0 h 3574908"/>
              <a:gd name="connsiteX0" fmla="*/ 0 w 823548"/>
              <a:gd name="connsiteY0" fmla="*/ 3574908 h 3574908"/>
              <a:gd name="connsiteX1" fmla="*/ 823548 w 823548"/>
              <a:gd name="connsiteY1" fmla="*/ 2408261 h 3574908"/>
              <a:gd name="connsiteX2" fmla="*/ 822956 w 823548"/>
              <a:gd name="connsiteY2" fmla="*/ 2048404 h 3574908"/>
              <a:gd name="connsiteX3" fmla="*/ 134526 w 823548"/>
              <a:gd name="connsiteY3" fmla="*/ 1858067 h 3574908"/>
              <a:gd name="connsiteX4" fmla="*/ 68088 w 823548"/>
              <a:gd name="connsiteY4" fmla="*/ 0 h 3574908"/>
              <a:gd name="connsiteX0" fmla="*/ 0 w 823548"/>
              <a:gd name="connsiteY0" fmla="*/ 3580665 h 3580665"/>
              <a:gd name="connsiteX1" fmla="*/ 823548 w 823548"/>
              <a:gd name="connsiteY1" fmla="*/ 2414018 h 3580665"/>
              <a:gd name="connsiteX2" fmla="*/ 822956 w 823548"/>
              <a:gd name="connsiteY2" fmla="*/ 2054161 h 3580665"/>
              <a:gd name="connsiteX3" fmla="*/ 134526 w 823548"/>
              <a:gd name="connsiteY3" fmla="*/ 1863824 h 3580665"/>
              <a:gd name="connsiteX4" fmla="*/ 104584 w 823548"/>
              <a:gd name="connsiteY4" fmla="*/ 0 h 3580665"/>
              <a:gd name="connsiteX0" fmla="*/ 29101 w 718964"/>
              <a:gd name="connsiteY0" fmla="*/ 3359195 h 3359195"/>
              <a:gd name="connsiteX1" fmla="*/ 718964 w 718964"/>
              <a:gd name="connsiteY1" fmla="*/ 2414018 h 3359195"/>
              <a:gd name="connsiteX2" fmla="*/ 718372 w 718964"/>
              <a:gd name="connsiteY2" fmla="*/ 2054161 h 3359195"/>
              <a:gd name="connsiteX3" fmla="*/ 29942 w 718964"/>
              <a:gd name="connsiteY3" fmla="*/ 1863824 h 3359195"/>
              <a:gd name="connsiteX4" fmla="*/ 0 w 718964"/>
              <a:gd name="connsiteY4" fmla="*/ 0 h 3359195"/>
              <a:gd name="connsiteX0" fmla="*/ 15733 w 705596"/>
              <a:gd name="connsiteY0" fmla="*/ 2968987 h 2968987"/>
              <a:gd name="connsiteX1" fmla="*/ 705596 w 705596"/>
              <a:gd name="connsiteY1" fmla="*/ 2023810 h 2968987"/>
              <a:gd name="connsiteX2" fmla="*/ 705004 w 705596"/>
              <a:gd name="connsiteY2" fmla="*/ 1663953 h 2968987"/>
              <a:gd name="connsiteX3" fmla="*/ 16574 w 705596"/>
              <a:gd name="connsiteY3" fmla="*/ 1473616 h 2968987"/>
              <a:gd name="connsiteX4" fmla="*/ 0 w 705596"/>
              <a:gd name="connsiteY4" fmla="*/ 0 h 2968987"/>
              <a:gd name="connsiteX0" fmla="*/ 21024 w 710887"/>
              <a:gd name="connsiteY0" fmla="*/ 3027431 h 3027431"/>
              <a:gd name="connsiteX1" fmla="*/ 710887 w 710887"/>
              <a:gd name="connsiteY1" fmla="*/ 2082254 h 3027431"/>
              <a:gd name="connsiteX2" fmla="*/ 710295 w 710887"/>
              <a:gd name="connsiteY2" fmla="*/ 1722397 h 3027431"/>
              <a:gd name="connsiteX3" fmla="*/ 21865 w 710887"/>
              <a:gd name="connsiteY3" fmla="*/ 1532060 h 3027431"/>
              <a:gd name="connsiteX4" fmla="*/ 0 w 710887"/>
              <a:gd name="connsiteY4" fmla="*/ 0 h 3027431"/>
              <a:gd name="connsiteX0" fmla="*/ 34392 w 710887"/>
              <a:gd name="connsiteY0" fmla="*/ 2943061 h 2943061"/>
              <a:gd name="connsiteX1" fmla="*/ 710887 w 710887"/>
              <a:gd name="connsiteY1" fmla="*/ 2082254 h 2943061"/>
              <a:gd name="connsiteX2" fmla="*/ 710295 w 710887"/>
              <a:gd name="connsiteY2" fmla="*/ 1722397 h 2943061"/>
              <a:gd name="connsiteX3" fmla="*/ 21865 w 710887"/>
              <a:gd name="connsiteY3" fmla="*/ 1532060 h 2943061"/>
              <a:gd name="connsiteX4" fmla="*/ 0 w 710887"/>
              <a:gd name="connsiteY4" fmla="*/ 0 h 2943061"/>
              <a:gd name="connsiteX0" fmla="*/ 34392 w 710887"/>
              <a:gd name="connsiteY0" fmla="*/ 2943061 h 2943061"/>
              <a:gd name="connsiteX1" fmla="*/ 710887 w 710887"/>
              <a:gd name="connsiteY1" fmla="*/ 2082254 h 2943061"/>
              <a:gd name="connsiteX2" fmla="*/ 710295 w 710887"/>
              <a:gd name="connsiteY2" fmla="*/ 1722397 h 2943061"/>
              <a:gd name="connsiteX3" fmla="*/ 21865 w 710887"/>
              <a:gd name="connsiteY3" fmla="*/ 1532060 h 2943061"/>
              <a:gd name="connsiteX4" fmla="*/ 0 w 710887"/>
              <a:gd name="connsiteY4" fmla="*/ 0 h 294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887" h="2943061">
                <a:moveTo>
                  <a:pt x="34392" y="2943061"/>
                </a:moveTo>
                <a:cubicBezTo>
                  <a:pt x="643118" y="2216702"/>
                  <a:pt x="436371" y="2471136"/>
                  <a:pt x="710887" y="2082254"/>
                </a:cubicBezTo>
                <a:cubicBezTo>
                  <a:pt x="710690" y="1923079"/>
                  <a:pt x="710492" y="1881572"/>
                  <a:pt x="710295" y="1722397"/>
                </a:cubicBezTo>
                <a:cubicBezTo>
                  <a:pt x="566067" y="1680698"/>
                  <a:pt x="166093" y="1573759"/>
                  <a:pt x="21865" y="1532060"/>
                </a:cubicBezTo>
                <a:cubicBezTo>
                  <a:pt x="5542" y="849989"/>
                  <a:pt x="1676" y="727768"/>
                  <a:pt x="0" y="0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25" name="Group 224"/>
          <p:cNvGrpSpPr/>
          <p:nvPr/>
        </p:nvGrpSpPr>
        <p:grpSpPr>
          <a:xfrm>
            <a:off x="1672399" y="4825035"/>
            <a:ext cx="313044" cy="369332"/>
            <a:chOff x="418816" y="1964112"/>
            <a:chExt cx="313044" cy="369332"/>
          </a:xfrm>
        </p:grpSpPr>
        <p:sp>
          <p:nvSpPr>
            <p:cNvPr id="226" name="Oval 225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1</a:t>
              </a: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765227" y="3717809"/>
            <a:ext cx="313044" cy="369332"/>
            <a:chOff x="418816" y="1964112"/>
            <a:chExt cx="313044" cy="369332"/>
          </a:xfrm>
        </p:grpSpPr>
        <p:sp>
          <p:nvSpPr>
            <p:cNvPr id="229" name="Oval 228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2</a:t>
              </a: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1285507" y="2532088"/>
            <a:ext cx="313044" cy="369332"/>
            <a:chOff x="418816" y="1964112"/>
            <a:chExt cx="313044" cy="369332"/>
          </a:xfrm>
        </p:grpSpPr>
        <p:sp>
          <p:nvSpPr>
            <p:cNvPr id="232" name="Oval 231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3</a:t>
              </a:r>
              <a:endParaRPr lang="en-US" dirty="0">
                <a:latin typeface="Arial"/>
                <a:cs typeface="Arial"/>
              </a:endParaRPr>
            </a:p>
          </p:txBody>
        </p:sp>
      </p:grpSp>
      <p:cxnSp>
        <p:nvCxnSpPr>
          <p:cNvPr id="4" name="Straight Arrow Connector 3"/>
          <p:cNvCxnSpPr/>
          <p:nvPr/>
        </p:nvCxnSpPr>
        <p:spPr bwMode="auto">
          <a:xfrm>
            <a:off x="1635543" y="1382172"/>
            <a:ext cx="36856" cy="19959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35" name="Group 234"/>
          <p:cNvGrpSpPr/>
          <p:nvPr/>
        </p:nvGrpSpPr>
        <p:grpSpPr>
          <a:xfrm>
            <a:off x="1506590" y="1883932"/>
            <a:ext cx="313044" cy="369332"/>
            <a:chOff x="418816" y="1964112"/>
            <a:chExt cx="313044" cy="369332"/>
          </a:xfrm>
        </p:grpSpPr>
        <p:sp>
          <p:nvSpPr>
            <p:cNvPr id="236" name="Oval 235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4</a:t>
              </a: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38" name="Freeform 237"/>
          <p:cNvSpPr/>
          <p:nvPr/>
        </p:nvSpPr>
        <p:spPr>
          <a:xfrm>
            <a:off x="2295799" y="1680415"/>
            <a:ext cx="1029459" cy="3309980"/>
          </a:xfrm>
          <a:custGeom>
            <a:avLst/>
            <a:gdLst>
              <a:gd name="connsiteX0" fmla="*/ 3902322 w 3902322"/>
              <a:gd name="connsiteY0" fmla="*/ 0 h 449814"/>
              <a:gd name="connsiteX1" fmla="*/ 3452563 w 3902322"/>
              <a:gd name="connsiteY1" fmla="*/ 449814 h 449814"/>
              <a:gd name="connsiteX2" fmla="*/ 343934 w 3902322"/>
              <a:gd name="connsiteY2" fmla="*/ 423354 h 449814"/>
              <a:gd name="connsiteX3" fmla="*/ 0 w 3902322"/>
              <a:gd name="connsiteY3" fmla="*/ 39690 h 449814"/>
              <a:gd name="connsiteX0" fmla="*/ 3902322 w 3902322"/>
              <a:gd name="connsiteY0" fmla="*/ 0 h 423354"/>
              <a:gd name="connsiteX1" fmla="*/ 3565324 w 3902322"/>
              <a:gd name="connsiteY1" fmla="*/ 402338 h 423354"/>
              <a:gd name="connsiteX2" fmla="*/ 343934 w 3902322"/>
              <a:gd name="connsiteY2" fmla="*/ 423354 h 423354"/>
              <a:gd name="connsiteX3" fmla="*/ 0 w 3902322"/>
              <a:gd name="connsiteY3" fmla="*/ 39690 h 423354"/>
              <a:gd name="connsiteX0" fmla="*/ 3902322 w 3902322"/>
              <a:gd name="connsiteY0" fmla="*/ 0 h 423354"/>
              <a:gd name="connsiteX1" fmla="*/ 3600933 w 3902322"/>
              <a:gd name="connsiteY1" fmla="*/ 384535 h 423354"/>
              <a:gd name="connsiteX2" fmla="*/ 343934 w 3902322"/>
              <a:gd name="connsiteY2" fmla="*/ 423354 h 423354"/>
              <a:gd name="connsiteX3" fmla="*/ 0 w 3902322"/>
              <a:gd name="connsiteY3" fmla="*/ 39690 h 423354"/>
              <a:gd name="connsiteX0" fmla="*/ 3943865 w 3943865"/>
              <a:gd name="connsiteY0" fmla="*/ 1851 h 383664"/>
              <a:gd name="connsiteX1" fmla="*/ 3600933 w 3943865"/>
              <a:gd name="connsiteY1" fmla="*/ 344845 h 383664"/>
              <a:gd name="connsiteX2" fmla="*/ 343934 w 3943865"/>
              <a:gd name="connsiteY2" fmla="*/ 383664 h 383664"/>
              <a:gd name="connsiteX3" fmla="*/ 0 w 3943865"/>
              <a:gd name="connsiteY3" fmla="*/ 0 h 383664"/>
              <a:gd name="connsiteX0" fmla="*/ 4015082 w 4015082"/>
              <a:gd name="connsiteY0" fmla="*/ 29941 h 383664"/>
              <a:gd name="connsiteX1" fmla="*/ 3600933 w 4015082"/>
              <a:gd name="connsiteY1" fmla="*/ 344845 h 383664"/>
              <a:gd name="connsiteX2" fmla="*/ 343934 w 4015082"/>
              <a:gd name="connsiteY2" fmla="*/ 383664 h 383664"/>
              <a:gd name="connsiteX3" fmla="*/ 0 w 4015082"/>
              <a:gd name="connsiteY3" fmla="*/ 0 h 383664"/>
              <a:gd name="connsiteX0" fmla="*/ 4187190 w 4187190"/>
              <a:gd name="connsiteY0" fmla="*/ 15896 h 369619"/>
              <a:gd name="connsiteX1" fmla="*/ 3773041 w 4187190"/>
              <a:gd name="connsiteY1" fmla="*/ 330800 h 369619"/>
              <a:gd name="connsiteX2" fmla="*/ 516042 w 4187190"/>
              <a:gd name="connsiteY2" fmla="*/ 369619 h 369619"/>
              <a:gd name="connsiteX3" fmla="*/ 0 w 4187190"/>
              <a:gd name="connsiteY3" fmla="*/ 0 h 369619"/>
              <a:gd name="connsiteX0" fmla="*/ 4187190 w 4187190"/>
              <a:gd name="connsiteY0" fmla="*/ 15896 h 369619"/>
              <a:gd name="connsiteX1" fmla="*/ 3749302 w 4187190"/>
              <a:gd name="connsiteY1" fmla="*/ 349527 h 369619"/>
              <a:gd name="connsiteX2" fmla="*/ 516042 w 4187190"/>
              <a:gd name="connsiteY2" fmla="*/ 369619 h 369619"/>
              <a:gd name="connsiteX3" fmla="*/ 0 w 4187190"/>
              <a:gd name="connsiteY3" fmla="*/ 0 h 369619"/>
              <a:gd name="connsiteX0" fmla="*/ 0 w 6265284"/>
              <a:gd name="connsiteY0" fmla="*/ 0 h 1092877"/>
              <a:gd name="connsiteX1" fmla="*/ 6265284 w 6265284"/>
              <a:gd name="connsiteY1" fmla="*/ 1072785 h 1092877"/>
              <a:gd name="connsiteX2" fmla="*/ 3032024 w 6265284"/>
              <a:gd name="connsiteY2" fmla="*/ 1092877 h 1092877"/>
              <a:gd name="connsiteX3" fmla="*/ 2515982 w 6265284"/>
              <a:gd name="connsiteY3" fmla="*/ 723258 h 1092877"/>
              <a:gd name="connsiteX0" fmla="*/ 0 w 3032024"/>
              <a:gd name="connsiteY0" fmla="*/ 1193950 h 2286827"/>
              <a:gd name="connsiteX1" fmla="*/ 1581391 w 3032024"/>
              <a:gd name="connsiteY1" fmla="*/ 0 h 2286827"/>
              <a:gd name="connsiteX2" fmla="*/ 3032024 w 3032024"/>
              <a:gd name="connsiteY2" fmla="*/ 2286827 h 2286827"/>
              <a:gd name="connsiteX3" fmla="*/ 2515982 w 3032024"/>
              <a:gd name="connsiteY3" fmla="*/ 1917208 h 2286827"/>
              <a:gd name="connsiteX0" fmla="*/ 0 w 2515982"/>
              <a:gd name="connsiteY0" fmla="*/ 1896586 h 2619844"/>
              <a:gd name="connsiteX1" fmla="*/ 1581391 w 2515982"/>
              <a:gd name="connsiteY1" fmla="*/ 702636 h 2619844"/>
              <a:gd name="connsiteX2" fmla="*/ 1241736 w 2515982"/>
              <a:gd name="connsiteY2" fmla="*/ 0 h 2619844"/>
              <a:gd name="connsiteX3" fmla="*/ 2515982 w 2515982"/>
              <a:gd name="connsiteY3" fmla="*/ 2619844 h 2619844"/>
              <a:gd name="connsiteX0" fmla="*/ 0 w 1581391"/>
              <a:gd name="connsiteY0" fmla="*/ 2890379 h 2890379"/>
              <a:gd name="connsiteX1" fmla="*/ 1581391 w 1581391"/>
              <a:gd name="connsiteY1" fmla="*/ 1696429 h 2890379"/>
              <a:gd name="connsiteX2" fmla="*/ 1241736 w 1581391"/>
              <a:gd name="connsiteY2" fmla="*/ 993793 h 2890379"/>
              <a:gd name="connsiteX3" fmla="*/ 1579203 w 1581391"/>
              <a:gd name="connsiteY3" fmla="*/ 0 h 2890379"/>
              <a:gd name="connsiteX0" fmla="*/ 0 w 1581391"/>
              <a:gd name="connsiteY0" fmla="*/ 2973211 h 2973211"/>
              <a:gd name="connsiteX1" fmla="*/ 1581391 w 1581391"/>
              <a:gd name="connsiteY1" fmla="*/ 1779261 h 2973211"/>
              <a:gd name="connsiteX2" fmla="*/ 1241736 w 1581391"/>
              <a:gd name="connsiteY2" fmla="*/ 1076625 h 2973211"/>
              <a:gd name="connsiteX3" fmla="*/ 1229193 w 1581391"/>
              <a:gd name="connsiteY3" fmla="*/ 0 h 2973211"/>
              <a:gd name="connsiteX0" fmla="*/ 0 w 1581391"/>
              <a:gd name="connsiteY0" fmla="*/ 3276927 h 3276927"/>
              <a:gd name="connsiteX1" fmla="*/ 1581391 w 1581391"/>
              <a:gd name="connsiteY1" fmla="*/ 2082977 h 3276927"/>
              <a:gd name="connsiteX2" fmla="*/ 1241736 w 1581391"/>
              <a:gd name="connsiteY2" fmla="*/ 1380341 h 3276927"/>
              <a:gd name="connsiteX3" fmla="*/ 1249193 w 1581391"/>
              <a:gd name="connsiteY3" fmla="*/ 0 h 3276927"/>
              <a:gd name="connsiteX0" fmla="*/ 0 w 1581391"/>
              <a:gd name="connsiteY0" fmla="*/ 2973211 h 2973211"/>
              <a:gd name="connsiteX1" fmla="*/ 1581391 w 1581391"/>
              <a:gd name="connsiteY1" fmla="*/ 1779261 h 2973211"/>
              <a:gd name="connsiteX2" fmla="*/ 1241736 w 1581391"/>
              <a:gd name="connsiteY2" fmla="*/ 1076625 h 2973211"/>
              <a:gd name="connsiteX3" fmla="*/ 1234193 w 1581391"/>
              <a:gd name="connsiteY3" fmla="*/ 0 h 2973211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241736 w 1581391"/>
              <a:gd name="connsiteY2" fmla="*/ 1112124 h 3008710"/>
              <a:gd name="connsiteX3" fmla="*/ 1239193 w 1581391"/>
              <a:gd name="connsiteY3" fmla="*/ 0 h 3008710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320792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565798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81391"/>
              <a:gd name="connsiteY0" fmla="*/ 3008710 h 3008710"/>
              <a:gd name="connsiteX1" fmla="*/ 1581391 w 1581391"/>
              <a:gd name="connsiteY1" fmla="*/ 1747705 h 3008710"/>
              <a:gd name="connsiteX2" fmla="*/ 1565798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66390"/>
              <a:gd name="connsiteY0" fmla="*/ 3008710 h 3008710"/>
              <a:gd name="connsiteX1" fmla="*/ 1566390 w 1566390"/>
              <a:gd name="connsiteY1" fmla="*/ 1747705 h 3008710"/>
              <a:gd name="connsiteX2" fmla="*/ 1565798 w 1566390"/>
              <a:gd name="connsiteY2" fmla="*/ 1270181 h 3008710"/>
              <a:gd name="connsiteX3" fmla="*/ 1241736 w 1566390"/>
              <a:gd name="connsiteY3" fmla="*/ 1112124 h 3008710"/>
              <a:gd name="connsiteX4" fmla="*/ 1239193 w 1566390"/>
              <a:gd name="connsiteY4" fmla="*/ 0 h 3008710"/>
              <a:gd name="connsiteX0" fmla="*/ 0 w 1766395"/>
              <a:gd name="connsiteY0" fmla="*/ 2988988 h 2988988"/>
              <a:gd name="connsiteX1" fmla="*/ 1766395 w 1766395"/>
              <a:gd name="connsiteY1" fmla="*/ 1747705 h 2988988"/>
              <a:gd name="connsiteX2" fmla="*/ 1765803 w 1766395"/>
              <a:gd name="connsiteY2" fmla="*/ 1270181 h 2988988"/>
              <a:gd name="connsiteX3" fmla="*/ 1441741 w 1766395"/>
              <a:gd name="connsiteY3" fmla="*/ 1112124 h 2988988"/>
              <a:gd name="connsiteX4" fmla="*/ 1439198 w 1766395"/>
              <a:gd name="connsiteY4" fmla="*/ 0 h 2988988"/>
              <a:gd name="connsiteX0" fmla="*/ 0 w 1766395"/>
              <a:gd name="connsiteY0" fmla="*/ 2988988 h 2988988"/>
              <a:gd name="connsiteX1" fmla="*/ 1766395 w 1766395"/>
              <a:gd name="connsiteY1" fmla="*/ 1747705 h 2988988"/>
              <a:gd name="connsiteX2" fmla="*/ 579217 w 1766395"/>
              <a:gd name="connsiteY2" fmla="*/ 1319458 h 2988988"/>
              <a:gd name="connsiteX3" fmla="*/ 1441741 w 1766395"/>
              <a:gd name="connsiteY3" fmla="*/ 1112124 h 2988988"/>
              <a:gd name="connsiteX4" fmla="*/ 1439198 w 1766395"/>
              <a:gd name="connsiteY4" fmla="*/ 0 h 2988988"/>
              <a:gd name="connsiteX0" fmla="*/ 0 w 1442252"/>
              <a:gd name="connsiteY0" fmla="*/ 2988988 h 2988988"/>
              <a:gd name="connsiteX1" fmla="*/ 621443 w 1442252"/>
              <a:gd name="connsiteY1" fmla="*/ 1829833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621443 w 1442252"/>
              <a:gd name="connsiteY1" fmla="*/ 1829833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608074 w 1442252"/>
              <a:gd name="connsiteY1" fmla="*/ 1780618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608074 w 1442252"/>
              <a:gd name="connsiteY1" fmla="*/ 1780618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585794 w 1442252"/>
              <a:gd name="connsiteY1" fmla="*/ 1780618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585794 w 1442252"/>
              <a:gd name="connsiteY1" fmla="*/ 1714700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2035489"/>
              <a:gd name="connsiteY0" fmla="*/ 2876928 h 2876928"/>
              <a:gd name="connsiteX1" fmla="*/ 1179031 w 2035489"/>
              <a:gd name="connsiteY1" fmla="*/ 1714700 h 2876928"/>
              <a:gd name="connsiteX2" fmla="*/ 1172454 w 2035489"/>
              <a:gd name="connsiteY2" fmla="*/ 1319458 h 2876928"/>
              <a:gd name="connsiteX3" fmla="*/ 2034978 w 2035489"/>
              <a:gd name="connsiteY3" fmla="*/ 1112124 h 2876928"/>
              <a:gd name="connsiteX4" fmla="*/ 2032435 w 2035489"/>
              <a:gd name="connsiteY4" fmla="*/ 0 h 2876928"/>
              <a:gd name="connsiteX0" fmla="*/ 0 w 2095517"/>
              <a:gd name="connsiteY0" fmla="*/ 2876928 h 2876928"/>
              <a:gd name="connsiteX1" fmla="*/ 1179031 w 2095517"/>
              <a:gd name="connsiteY1" fmla="*/ 1714700 h 2876928"/>
              <a:gd name="connsiteX2" fmla="*/ 1172454 w 2095517"/>
              <a:gd name="connsiteY2" fmla="*/ 1319458 h 2876928"/>
              <a:gd name="connsiteX3" fmla="*/ 2095451 w 2095517"/>
              <a:gd name="connsiteY3" fmla="*/ 1525541 h 2876928"/>
              <a:gd name="connsiteX4" fmla="*/ 2032435 w 2095517"/>
              <a:gd name="connsiteY4" fmla="*/ 0 h 2876928"/>
              <a:gd name="connsiteX0" fmla="*/ 0 w 2095517"/>
              <a:gd name="connsiteY0" fmla="*/ 2876928 h 2876928"/>
              <a:gd name="connsiteX1" fmla="*/ 1179031 w 2095517"/>
              <a:gd name="connsiteY1" fmla="*/ 1714700 h 2876928"/>
              <a:gd name="connsiteX2" fmla="*/ 1757025 w 2095517"/>
              <a:gd name="connsiteY2" fmla="*/ 2019085 h 2876928"/>
              <a:gd name="connsiteX3" fmla="*/ 2095451 w 2095517"/>
              <a:gd name="connsiteY3" fmla="*/ 1525541 h 2876928"/>
              <a:gd name="connsiteX4" fmla="*/ 2032435 w 2095517"/>
              <a:gd name="connsiteY4" fmla="*/ 0 h 2876928"/>
              <a:gd name="connsiteX0" fmla="*/ 0 w 2095517"/>
              <a:gd name="connsiteY0" fmla="*/ 2876928 h 2876928"/>
              <a:gd name="connsiteX1" fmla="*/ 1058086 w 2095517"/>
              <a:gd name="connsiteY1" fmla="*/ 2128116 h 2876928"/>
              <a:gd name="connsiteX2" fmla="*/ 1757025 w 2095517"/>
              <a:gd name="connsiteY2" fmla="*/ 2019085 h 2876928"/>
              <a:gd name="connsiteX3" fmla="*/ 2095451 w 2095517"/>
              <a:gd name="connsiteY3" fmla="*/ 1525541 h 2876928"/>
              <a:gd name="connsiteX4" fmla="*/ 2032435 w 2095517"/>
              <a:gd name="connsiteY4" fmla="*/ 0 h 2876928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19085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19085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19085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703415 w 1732679"/>
              <a:gd name="connsiteY1" fmla="*/ 2070128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703415 w 1732679"/>
              <a:gd name="connsiteY1" fmla="*/ 2070128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703415 w 1732679"/>
              <a:gd name="connsiteY1" fmla="*/ 2070128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19366 w 1029264"/>
              <a:gd name="connsiteY0" fmla="*/ 2961861 h 2961861"/>
              <a:gd name="connsiteX1" fmla="*/ 0 w 1029264"/>
              <a:gd name="connsiteY1" fmla="*/ 2070128 h 2961861"/>
              <a:gd name="connsiteX2" fmla="*/ 690772 w 1029264"/>
              <a:gd name="connsiteY2" fmla="*/ 2064629 h 2961861"/>
              <a:gd name="connsiteX3" fmla="*/ 1029198 w 1029264"/>
              <a:gd name="connsiteY3" fmla="*/ 1525541 h 2961861"/>
              <a:gd name="connsiteX4" fmla="*/ 966182 w 1029264"/>
              <a:gd name="connsiteY4" fmla="*/ 0 h 2961861"/>
              <a:gd name="connsiteX0" fmla="*/ 19366 w 1029276"/>
              <a:gd name="connsiteY0" fmla="*/ 2611201 h 2611201"/>
              <a:gd name="connsiteX1" fmla="*/ 0 w 1029276"/>
              <a:gd name="connsiteY1" fmla="*/ 1719468 h 2611201"/>
              <a:gd name="connsiteX2" fmla="*/ 690772 w 1029276"/>
              <a:gd name="connsiteY2" fmla="*/ 1713969 h 2611201"/>
              <a:gd name="connsiteX3" fmla="*/ 1029198 w 1029276"/>
              <a:gd name="connsiteY3" fmla="*/ 1174881 h 2611201"/>
              <a:gd name="connsiteX4" fmla="*/ 976765 w 1029276"/>
              <a:gd name="connsiteY4" fmla="*/ 0 h 2611201"/>
              <a:gd name="connsiteX0" fmla="*/ 19366 w 1029459"/>
              <a:gd name="connsiteY0" fmla="*/ 2611201 h 2611201"/>
              <a:gd name="connsiteX1" fmla="*/ 0 w 1029459"/>
              <a:gd name="connsiteY1" fmla="*/ 1719468 h 2611201"/>
              <a:gd name="connsiteX2" fmla="*/ 690772 w 1029459"/>
              <a:gd name="connsiteY2" fmla="*/ 1713969 h 2611201"/>
              <a:gd name="connsiteX3" fmla="*/ 1029198 w 1029459"/>
              <a:gd name="connsiteY3" fmla="*/ 1174881 h 2611201"/>
              <a:gd name="connsiteX4" fmla="*/ 976765 w 1029459"/>
              <a:gd name="connsiteY4" fmla="*/ 0 h 261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459" h="2611201">
                <a:moveTo>
                  <a:pt x="19366" y="2611201"/>
                </a:moveTo>
                <a:lnTo>
                  <a:pt x="0" y="1719468"/>
                </a:lnTo>
                <a:lnTo>
                  <a:pt x="690772" y="1713969"/>
                </a:lnTo>
                <a:cubicBezTo>
                  <a:pt x="953779" y="1301650"/>
                  <a:pt x="837892" y="1502072"/>
                  <a:pt x="1029198" y="1174881"/>
                </a:cubicBezTo>
                <a:cubicBezTo>
                  <a:pt x="1031684" y="714767"/>
                  <a:pt x="1016613" y="902614"/>
                  <a:pt x="976765" y="0"/>
                </a:cubicBezTo>
              </a:path>
            </a:pathLst>
          </a:custGeom>
          <a:ln w="12700">
            <a:solidFill>
              <a:schemeClr val="tx1"/>
            </a:solidFill>
            <a:headEnd type="triangle"/>
            <a:tailEnd type="none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9" name="Straight Arrow Connector 238"/>
          <p:cNvCxnSpPr/>
          <p:nvPr/>
        </p:nvCxnSpPr>
        <p:spPr bwMode="auto">
          <a:xfrm>
            <a:off x="2334047" y="4796373"/>
            <a:ext cx="165857" cy="4440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3" name="Straight Arrow Connector 242"/>
          <p:cNvCxnSpPr/>
          <p:nvPr/>
        </p:nvCxnSpPr>
        <p:spPr bwMode="auto">
          <a:xfrm flipH="1">
            <a:off x="1630957" y="4825035"/>
            <a:ext cx="697629" cy="762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6" name="Group 245"/>
          <p:cNvGrpSpPr/>
          <p:nvPr/>
        </p:nvGrpSpPr>
        <p:grpSpPr>
          <a:xfrm rot="21446362">
            <a:off x="2189794" y="4667337"/>
            <a:ext cx="313044" cy="369332"/>
            <a:chOff x="418816" y="1964112"/>
            <a:chExt cx="313044" cy="369332"/>
          </a:xfrm>
        </p:grpSpPr>
        <p:sp>
          <p:nvSpPr>
            <p:cNvPr id="247" name="Oval 246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6</a:t>
              </a: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3130061" y="1900424"/>
            <a:ext cx="313044" cy="369332"/>
            <a:chOff x="418816" y="1964112"/>
            <a:chExt cx="313044" cy="369332"/>
          </a:xfrm>
        </p:grpSpPr>
        <p:sp>
          <p:nvSpPr>
            <p:cNvPr id="250" name="Oval 249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5</a:t>
              </a: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53" name="Oval 252"/>
          <p:cNvSpPr/>
          <p:nvPr/>
        </p:nvSpPr>
        <p:spPr>
          <a:xfrm rot="5400000">
            <a:off x="1970416" y="419579"/>
            <a:ext cx="631007" cy="22352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tailEnd type="arrow"/>
          </a:ln>
          <a:effectLst>
            <a:outerShdw blurRad="50800" dist="38100" dir="2700000" algn="tl" rotWithShape="0">
              <a:schemeClr val="accent1">
                <a:lumMod val="75000"/>
                <a:alpha val="43000"/>
              </a:scheme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336780" y="1336100"/>
            <a:ext cx="1891162" cy="509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 smtClean="0">
                <a:latin typeface="Arial"/>
                <a:cs typeface="Arial"/>
              </a:rPr>
              <a:t>Dijkstra’s link-state </a:t>
            </a:r>
          </a:p>
          <a:p>
            <a:pPr algn="ctr">
              <a:lnSpc>
                <a:spcPts val="1600"/>
              </a:lnSpc>
            </a:pPr>
            <a:r>
              <a:rPr lang="en-US" sz="1600" dirty="0" smtClean="0">
                <a:latin typeface="Arial"/>
                <a:cs typeface="Arial"/>
              </a:rPr>
              <a:t>Routing</a:t>
            </a:r>
            <a:endParaRPr lang="en-US" sz="1600" dirty="0">
              <a:latin typeface="Arial"/>
              <a:cs typeface="Arial"/>
            </a:endParaRPr>
          </a:p>
        </p:txBody>
      </p:sp>
      <p:grpSp>
        <p:nvGrpSpPr>
          <p:cNvPr id="319" name="Group 318"/>
          <p:cNvGrpSpPr/>
          <p:nvPr/>
        </p:nvGrpSpPr>
        <p:grpSpPr>
          <a:xfrm>
            <a:off x="921872" y="5536490"/>
            <a:ext cx="687402" cy="470408"/>
            <a:chOff x="1736090" y="2893762"/>
            <a:chExt cx="565150" cy="340093"/>
          </a:xfrm>
        </p:grpSpPr>
        <p:grpSp>
          <p:nvGrpSpPr>
            <p:cNvPr id="320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24" name="Oval 323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6" name="Oval 325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7" name="Freeform 326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8" name="Freeform 327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9" name="Freeform 328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0" name="Freeform 329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31" name="Straight Connector 330"/>
              <p:cNvCxnSpPr>
                <a:endCxn id="32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1" name="Group 320"/>
            <p:cNvGrpSpPr/>
            <p:nvPr/>
          </p:nvGrpSpPr>
          <p:grpSpPr>
            <a:xfrm>
              <a:off x="1828502" y="2944584"/>
              <a:ext cx="374530" cy="289271"/>
              <a:chOff x="725185" y="1779875"/>
              <a:chExt cx="374530" cy="289271"/>
            </a:xfrm>
          </p:grpSpPr>
          <p:sp>
            <p:nvSpPr>
              <p:cNvPr id="322" name="Oval 321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3" name="TextBox 322"/>
              <p:cNvSpPr txBox="1"/>
              <p:nvPr/>
            </p:nvSpPr>
            <p:spPr>
              <a:xfrm>
                <a:off x="725185" y="1779875"/>
                <a:ext cx="374530" cy="289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s1</a:t>
                </a:r>
                <a:endParaRPr lang="en-US" sz="2000" dirty="0"/>
              </a:p>
            </p:txBody>
          </p:sp>
        </p:grpSp>
      </p:grpSp>
      <p:grpSp>
        <p:nvGrpSpPr>
          <p:cNvPr id="333" name="Group 332"/>
          <p:cNvGrpSpPr/>
          <p:nvPr/>
        </p:nvGrpSpPr>
        <p:grpSpPr>
          <a:xfrm>
            <a:off x="2206593" y="5245170"/>
            <a:ext cx="687402" cy="470406"/>
            <a:chOff x="1736090" y="2893762"/>
            <a:chExt cx="565150" cy="340091"/>
          </a:xfrm>
        </p:grpSpPr>
        <p:grpSp>
          <p:nvGrpSpPr>
            <p:cNvPr id="334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38" name="Oval 33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9" name="Rectangle 33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0" name="Oval 33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1" name="Freeform 34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2" name="Freeform 34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3" name="Freeform 34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4" name="Freeform 34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45" name="Straight Connector 344"/>
              <p:cNvCxnSpPr>
                <a:endCxn id="34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5" name="Group 334"/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336" name="Oval 335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7" name="TextBox 336"/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s2</a:t>
                </a:r>
                <a:endParaRPr lang="en-US" sz="2000" dirty="0"/>
              </a:p>
            </p:txBody>
          </p:sp>
        </p:grpSp>
      </p:grpSp>
      <p:grpSp>
        <p:nvGrpSpPr>
          <p:cNvPr id="347" name="Group 346"/>
          <p:cNvGrpSpPr/>
          <p:nvPr/>
        </p:nvGrpSpPr>
        <p:grpSpPr>
          <a:xfrm>
            <a:off x="1910145" y="5999406"/>
            <a:ext cx="687402" cy="470406"/>
            <a:chOff x="1736090" y="2893762"/>
            <a:chExt cx="565150" cy="340091"/>
          </a:xfrm>
        </p:grpSpPr>
        <p:grpSp>
          <p:nvGrpSpPr>
            <p:cNvPr id="348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52" name="Oval 35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4" name="Oval 35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5" name="Freeform 35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6" name="Freeform 35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7" name="Freeform 35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8" name="Freeform 35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59" name="Straight Connector 358"/>
              <p:cNvCxnSpPr>
                <a:endCxn id="35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9" name="Group 348"/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350" name="Oval 349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1" name="TextBox 350"/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s3</a:t>
                </a:r>
                <a:endParaRPr lang="en-US" sz="2000" dirty="0"/>
              </a:p>
            </p:txBody>
          </p:sp>
        </p:grpSp>
      </p:grpSp>
      <p:grpSp>
        <p:nvGrpSpPr>
          <p:cNvPr id="361" name="Group 360"/>
          <p:cNvGrpSpPr/>
          <p:nvPr/>
        </p:nvGrpSpPr>
        <p:grpSpPr>
          <a:xfrm>
            <a:off x="3077553" y="5718280"/>
            <a:ext cx="687402" cy="470406"/>
            <a:chOff x="1736090" y="2893762"/>
            <a:chExt cx="565150" cy="340091"/>
          </a:xfrm>
        </p:grpSpPr>
        <p:grpSp>
          <p:nvGrpSpPr>
            <p:cNvPr id="362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66" name="Oval 365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8" name="Oval 367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9" name="Freeform 368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0" name="Freeform 369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1" name="Freeform 370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2" name="Freeform 371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73" name="Straight Connector 372"/>
              <p:cNvCxnSpPr>
                <a:endCxn id="36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3" name="Group 362"/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364" name="Oval 363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5" name="TextBox 364"/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s4</a:t>
                </a:r>
                <a:endParaRPr lang="en-US" sz="2000" dirty="0"/>
              </a:p>
            </p:txBody>
          </p:sp>
        </p:grpSp>
      </p:grpSp>
      <p:cxnSp>
        <p:nvCxnSpPr>
          <p:cNvPr id="240" name="Straight Arrow Connector 239"/>
          <p:cNvCxnSpPr/>
          <p:nvPr/>
        </p:nvCxnSpPr>
        <p:spPr bwMode="auto">
          <a:xfrm>
            <a:off x="2475946" y="4898482"/>
            <a:ext cx="906274" cy="7697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76" name="Picture 1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74" y="702064"/>
            <a:ext cx="8154854" cy="19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7" name="Title 1"/>
          <p:cNvSpPr txBox="1">
            <a:spLocks/>
          </p:cNvSpPr>
          <p:nvPr/>
        </p:nvSpPr>
        <p:spPr>
          <a:xfrm>
            <a:off x="354145" y="177332"/>
            <a:ext cx="8642801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r>
              <a:rPr lang="en-US" sz="3600" dirty="0" smtClean="0"/>
              <a:t>SDN: control/data plane interaction example</a:t>
            </a:r>
            <a:endParaRPr lang="en-US" sz="36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5313965" y="1234279"/>
            <a:ext cx="3388878" cy="858751"/>
            <a:chOff x="5313965" y="1301119"/>
            <a:chExt cx="3388878" cy="858751"/>
          </a:xfrm>
        </p:grpSpPr>
        <p:sp>
          <p:nvSpPr>
            <p:cNvPr id="9" name="TextBox 8"/>
            <p:cNvSpPr txBox="1"/>
            <p:nvPr/>
          </p:nvSpPr>
          <p:spPr>
            <a:xfrm>
              <a:off x="5654651" y="1315023"/>
              <a:ext cx="3048192" cy="84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solidFill>
                    <a:srgbClr val="000000"/>
                  </a:solidFill>
                  <a:latin typeface="+mn-lt"/>
                </a:rPr>
                <a:t>S1, experiencing link failure using OpenFlow port status message to notify controller</a:t>
              </a:r>
              <a:endParaRPr lang="en-US" dirty="0">
                <a:solidFill>
                  <a:srgbClr val="000000"/>
                </a:solidFill>
                <a:latin typeface="+mn-lt"/>
              </a:endParaRPr>
            </a:p>
          </p:txBody>
        </p:sp>
        <p:grpSp>
          <p:nvGrpSpPr>
            <p:cNvPr id="378" name="Group 377"/>
            <p:cNvGrpSpPr/>
            <p:nvPr/>
          </p:nvGrpSpPr>
          <p:grpSpPr>
            <a:xfrm>
              <a:off x="5313965" y="1301119"/>
              <a:ext cx="338263" cy="369332"/>
              <a:chOff x="418816" y="1964112"/>
              <a:chExt cx="313044" cy="369332"/>
            </a:xfrm>
          </p:grpSpPr>
          <p:sp>
            <p:nvSpPr>
              <p:cNvPr id="379" name="Oval 378"/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381" name="TextBox 380"/>
              <p:cNvSpPr txBox="1"/>
              <p:nvPr/>
            </p:nvSpPr>
            <p:spPr>
              <a:xfrm>
                <a:off x="418816" y="1964112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/>
                    <a:cs typeface="Arial"/>
                  </a:rPr>
                  <a:t>1</a:t>
                </a: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382" name="Group 381"/>
          <p:cNvGrpSpPr/>
          <p:nvPr/>
        </p:nvGrpSpPr>
        <p:grpSpPr>
          <a:xfrm>
            <a:off x="5359418" y="2228890"/>
            <a:ext cx="3388878" cy="858751"/>
            <a:chOff x="5313965" y="1301119"/>
            <a:chExt cx="3388878" cy="858751"/>
          </a:xfrm>
        </p:grpSpPr>
        <p:sp>
          <p:nvSpPr>
            <p:cNvPr id="383" name="TextBox 382"/>
            <p:cNvSpPr txBox="1"/>
            <p:nvPr/>
          </p:nvSpPr>
          <p:spPr>
            <a:xfrm>
              <a:off x="5654651" y="1315023"/>
              <a:ext cx="3048192" cy="84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solidFill>
                    <a:srgbClr val="000000"/>
                  </a:solidFill>
                  <a:latin typeface="+mn-lt"/>
                </a:rPr>
                <a:t>SDN controller receives OpenFlow message, updates link status info</a:t>
              </a:r>
              <a:endParaRPr lang="en-US" dirty="0">
                <a:solidFill>
                  <a:srgbClr val="000000"/>
                </a:solidFill>
                <a:latin typeface="+mn-lt"/>
              </a:endParaRPr>
            </a:p>
          </p:txBody>
        </p:sp>
        <p:grpSp>
          <p:nvGrpSpPr>
            <p:cNvPr id="384" name="Group 383"/>
            <p:cNvGrpSpPr/>
            <p:nvPr/>
          </p:nvGrpSpPr>
          <p:grpSpPr>
            <a:xfrm>
              <a:off x="5313965" y="1301119"/>
              <a:ext cx="313044" cy="369332"/>
              <a:chOff x="418816" y="1964112"/>
              <a:chExt cx="289705" cy="369332"/>
            </a:xfrm>
          </p:grpSpPr>
          <p:sp>
            <p:nvSpPr>
              <p:cNvPr id="385" name="Oval 384"/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387" name="TextBox 386"/>
              <p:cNvSpPr txBox="1"/>
              <p:nvPr/>
            </p:nvSpPr>
            <p:spPr>
              <a:xfrm>
                <a:off x="418816" y="1964112"/>
                <a:ext cx="289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/>
                    <a:cs typeface="Arial"/>
                  </a:rPr>
                  <a:t>2</a:t>
                </a: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388" name="Group 387"/>
          <p:cNvGrpSpPr/>
          <p:nvPr/>
        </p:nvGrpSpPr>
        <p:grpSpPr>
          <a:xfrm>
            <a:off x="5364768" y="3156658"/>
            <a:ext cx="3388878" cy="1357349"/>
            <a:chOff x="5313965" y="1301119"/>
            <a:chExt cx="3388878" cy="1357349"/>
          </a:xfrm>
        </p:grpSpPr>
        <p:sp>
          <p:nvSpPr>
            <p:cNvPr id="389" name="TextBox 388"/>
            <p:cNvSpPr txBox="1"/>
            <p:nvPr/>
          </p:nvSpPr>
          <p:spPr>
            <a:xfrm>
              <a:off x="5654651" y="1315023"/>
              <a:ext cx="3048192" cy="1343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solidFill>
                    <a:srgbClr val="000000"/>
                  </a:solidFill>
                  <a:latin typeface="+mn-lt"/>
                </a:rPr>
                <a:t>Dijkstra’s routing algorithm application has previously registered to be called when ever link status changes.  It is called.</a:t>
              </a:r>
              <a:endParaRPr lang="en-US" dirty="0">
                <a:solidFill>
                  <a:srgbClr val="000000"/>
                </a:solidFill>
                <a:latin typeface="+mn-lt"/>
              </a:endParaRPr>
            </a:p>
          </p:txBody>
        </p:sp>
        <p:grpSp>
          <p:nvGrpSpPr>
            <p:cNvPr id="390" name="Group 389"/>
            <p:cNvGrpSpPr/>
            <p:nvPr/>
          </p:nvGrpSpPr>
          <p:grpSpPr>
            <a:xfrm>
              <a:off x="5313965" y="1301119"/>
              <a:ext cx="313044" cy="369332"/>
              <a:chOff x="418816" y="1964112"/>
              <a:chExt cx="289705" cy="369332"/>
            </a:xfrm>
          </p:grpSpPr>
          <p:sp>
            <p:nvSpPr>
              <p:cNvPr id="391" name="Oval 390"/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392" name="TextBox 391"/>
              <p:cNvSpPr txBox="1"/>
              <p:nvPr/>
            </p:nvSpPr>
            <p:spPr>
              <a:xfrm>
                <a:off x="418816" y="1964112"/>
                <a:ext cx="289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/>
                    <a:cs typeface="Arial"/>
                  </a:rPr>
                  <a:t>3</a:t>
                </a: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393" name="Group 392"/>
          <p:cNvGrpSpPr/>
          <p:nvPr/>
        </p:nvGrpSpPr>
        <p:grpSpPr>
          <a:xfrm>
            <a:off x="5356749" y="4538949"/>
            <a:ext cx="3388878" cy="1108050"/>
            <a:chOff x="5313965" y="1301119"/>
            <a:chExt cx="3388878" cy="1108050"/>
          </a:xfrm>
        </p:grpSpPr>
        <p:sp>
          <p:nvSpPr>
            <p:cNvPr id="394" name="TextBox 393"/>
            <p:cNvSpPr txBox="1"/>
            <p:nvPr/>
          </p:nvSpPr>
          <p:spPr>
            <a:xfrm>
              <a:off x="5654651" y="1315023"/>
              <a:ext cx="3048192" cy="1094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solidFill>
                    <a:srgbClr val="000000"/>
                  </a:solidFill>
                  <a:latin typeface="+mn-lt"/>
                </a:rPr>
                <a:t>Dijkstra’s routing algorithm access network graph info, link state info in controller,  computes new routes</a:t>
              </a:r>
              <a:endParaRPr lang="en-US" dirty="0">
                <a:solidFill>
                  <a:srgbClr val="000000"/>
                </a:solidFill>
                <a:latin typeface="+mn-lt"/>
              </a:endParaRPr>
            </a:p>
          </p:txBody>
        </p:sp>
        <p:grpSp>
          <p:nvGrpSpPr>
            <p:cNvPr id="395" name="Group 394"/>
            <p:cNvGrpSpPr/>
            <p:nvPr/>
          </p:nvGrpSpPr>
          <p:grpSpPr>
            <a:xfrm>
              <a:off x="5313965" y="1301119"/>
              <a:ext cx="313044" cy="369332"/>
              <a:chOff x="418816" y="1964112"/>
              <a:chExt cx="289705" cy="369332"/>
            </a:xfrm>
          </p:grpSpPr>
          <p:sp>
            <p:nvSpPr>
              <p:cNvPr id="396" name="Oval 395"/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397" name="TextBox 396"/>
              <p:cNvSpPr txBox="1"/>
              <p:nvPr/>
            </p:nvSpPr>
            <p:spPr>
              <a:xfrm>
                <a:off x="418816" y="1964112"/>
                <a:ext cx="289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/>
                    <a:cs typeface="Arial"/>
                  </a:rPr>
                  <a:t>4</a:t>
                </a: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007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Rounded Rectangle 374"/>
          <p:cNvSpPr/>
          <p:nvPr/>
        </p:nvSpPr>
        <p:spPr>
          <a:xfrm>
            <a:off x="441168" y="2793983"/>
            <a:ext cx="4211052" cy="106245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0" name="Rounded Rectangle 379"/>
          <p:cNvSpPr/>
          <p:nvPr/>
        </p:nvSpPr>
        <p:spPr>
          <a:xfrm>
            <a:off x="467904" y="3990524"/>
            <a:ext cx="4184316" cy="54554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6" name="Straight Connector 385"/>
          <p:cNvCxnSpPr/>
          <p:nvPr/>
        </p:nvCxnSpPr>
        <p:spPr bwMode="auto">
          <a:xfrm>
            <a:off x="508006" y="4638847"/>
            <a:ext cx="410410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1" name="Group 400"/>
          <p:cNvGrpSpPr/>
          <p:nvPr/>
        </p:nvGrpSpPr>
        <p:grpSpPr>
          <a:xfrm>
            <a:off x="590136" y="3368823"/>
            <a:ext cx="1244650" cy="411995"/>
            <a:chOff x="3128876" y="457817"/>
            <a:chExt cx="1432326" cy="459826"/>
          </a:xfrm>
        </p:grpSpPr>
        <p:sp>
          <p:nvSpPr>
            <p:cNvPr id="402" name="Rounded Rectangle 40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3178769" y="541671"/>
              <a:ext cx="1302385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Link-state info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04" name="Group 403"/>
          <p:cNvGrpSpPr/>
          <p:nvPr/>
        </p:nvGrpSpPr>
        <p:grpSpPr>
          <a:xfrm>
            <a:off x="3459852" y="3382192"/>
            <a:ext cx="1165638" cy="398626"/>
            <a:chOff x="3034354" y="534843"/>
            <a:chExt cx="1525489" cy="382800"/>
          </a:xfrm>
        </p:grpSpPr>
        <p:sp>
          <p:nvSpPr>
            <p:cNvPr id="405" name="Rounded Rectangle 404"/>
            <p:cNvSpPr/>
            <p:nvPr/>
          </p:nvSpPr>
          <p:spPr>
            <a:xfrm>
              <a:off x="3128876" y="534843"/>
              <a:ext cx="1325987" cy="3828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3034354" y="593020"/>
              <a:ext cx="1525489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switch info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07" name="Group 406"/>
          <p:cNvGrpSpPr/>
          <p:nvPr/>
        </p:nvGrpSpPr>
        <p:grpSpPr>
          <a:xfrm>
            <a:off x="1982268" y="3368823"/>
            <a:ext cx="960359" cy="411995"/>
            <a:chOff x="3128876" y="457817"/>
            <a:chExt cx="1432326" cy="459826"/>
          </a:xfrm>
        </p:grpSpPr>
        <p:sp>
          <p:nvSpPr>
            <p:cNvPr id="408" name="Rounded Rectangle 407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3205754" y="541671"/>
              <a:ext cx="1287660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host info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10" name="Group 409"/>
          <p:cNvGrpSpPr/>
          <p:nvPr/>
        </p:nvGrpSpPr>
        <p:grpSpPr>
          <a:xfrm>
            <a:off x="521932" y="2874191"/>
            <a:ext cx="889706" cy="382826"/>
            <a:chOff x="3128876" y="457817"/>
            <a:chExt cx="1432326" cy="459826"/>
          </a:xfrm>
        </p:grpSpPr>
        <p:sp>
          <p:nvSpPr>
            <p:cNvPr id="411" name="Rounded Rectangle 410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3198565" y="509557"/>
              <a:ext cx="1302043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statistics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13" name="Group 412"/>
          <p:cNvGrpSpPr/>
          <p:nvPr/>
        </p:nvGrpSpPr>
        <p:grpSpPr>
          <a:xfrm>
            <a:off x="3249716" y="2860821"/>
            <a:ext cx="1032905" cy="404965"/>
            <a:chOff x="3099264" y="457817"/>
            <a:chExt cx="1540525" cy="459826"/>
          </a:xfrm>
        </p:grpSpPr>
        <p:sp>
          <p:nvSpPr>
            <p:cNvPr id="414" name="Rounded Rectangle 413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3099264" y="526493"/>
              <a:ext cx="1540525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flow tables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sp>
        <p:nvSpPr>
          <p:cNvPr id="416" name="TextBox 415"/>
          <p:cNvSpPr txBox="1"/>
          <p:nvPr/>
        </p:nvSpPr>
        <p:spPr>
          <a:xfrm>
            <a:off x="2458723" y="2496236"/>
            <a:ext cx="5702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… 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3005244" y="3133033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… 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18" name="Group 417"/>
          <p:cNvGrpSpPr/>
          <p:nvPr/>
        </p:nvGrpSpPr>
        <p:grpSpPr>
          <a:xfrm>
            <a:off x="1076595" y="4121691"/>
            <a:ext cx="1257452" cy="286824"/>
            <a:chOff x="3128876" y="457775"/>
            <a:chExt cx="1432326" cy="459868"/>
          </a:xfrm>
        </p:grpSpPr>
        <p:sp>
          <p:nvSpPr>
            <p:cNvPr id="419" name="Rounded Rectangle 418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3278378" y="457775"/>
              <a:ext cx="1142401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OpenFlow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21" name="Group 420"/>
          <p:cNvGrpSpPr/>
          <p:nvPr/>
        </p:nvGrpSpPr>
        <p:grpSpPr>
          <a:xfrm>
            <a:off x="2945827" y="4126474"/>
            <a:ext cx="1244650" cy="307410"/>
            <a:chOff x="3128876" y="457817"/>
            <a:chExt cx="1432326" cy="459826"/>
          </a:xfrm>
        </p:grpSpPr>
        <p:sp>
          <p:nvSpPr>
            <p:cNvPr id="422" name="Rounded Rectangle 42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3" name="TextBox 422"/>
            <p:cNvSpPr txBox="1"/>
            <p:nvPr/>
          </p:nvSpPr>
          <p:spPr>
            <a:xfrm>
              <a:off x="3446730" y="484746"/>
              <a:ext cx="805702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SNMP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sp>
        <p:nvSpPr>
          <p:cNvPr id="424" name="TextBox 423"/>
          <p:cNvSpPr txBox="1"/>
          <p:nvPr/>
        </p:nvSpPr>
        <p:spPr>
          <a:xfrm>
            <a:off x="2328584" y="3796493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… 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441167" y="2098823"/>
            <a:ext cx="4211053" cy="5747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25" name="Group 424"/>
          <p:cNvGrpSpPr/>
          <p:nvPr/>
        </p:nvGrpSpPr>
        <p:grpSpPr>
          <a:xfrm>
            <a:off x="535393" y="2131433"/>
            <a:ext cx="1033900" cy="504412"/>
            <a:chOff x="3103238" y="432317"/>
            <a:chExt cx="1461287" cy="504412"/>
          </a:xfrm>
        </p:grpSpPr>
        <p:sp>
          <p:nvSpPr>
            <p:cNvPr id="426" name="Rounded Rectangle 425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3103238" y="432317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network graph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28" name="Group 427"/>
          <p:cNvGrpSpPr/>
          <p:nvPr/>
        </p:nvGrpSpPr>
        <p:grpSpPr>
          <a:xfrm>
            <a:off x="3508898" y="2156720"/>
            <a:ext cx="1033900" cy="459826"/>
            <a:chOff x="3103238" y="457817"/>
            <a:chExt cx="1461287" cy="459826"/>
          </a:xfrm>
        </p:grpSpPr>
        <p:sp>
          <p:nvSpPr>
            <p:cNvPr id="429" name="Rounded Rectangle 428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0" name="TextBox 429"/>
            <p:cNvSpPr txBox="1"/>
            <p:nvPr/>
          </p:nvSpPr>
          <p:spPr>
            <a:xfrm>
              <a:off x="3103238" y="553253"/>
              <a:ext cx="1461287" cy="29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intent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grpSp>
        <p:nvGrpSpPr>
          <p:cNvPr id="431" name="Group 430"/>
          <p:cNvGrpSpPr/>
          <p:nvPr/>
        </p:nvGrpSpPr>
        <p:grpSpPr>
          <a:xfrm>
            <a:off x="1952059" y="2129889"/>
            <a:ext cx="1033900" cy="504412"/>
            <a:chOff x="3103238" y="432317"/>
            <a:chExt cx="1461287" cy="504412"/>
          </a:xfrm>
        </p:grpSpPr>
        <p:sp>
          <p:nvSpPr>
            <p:cNvPr id="432" name="Rounded Rectangle 43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3103238" y="432317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err="1" smtClean="0">
                  <a:latin typeface="Arial"/>
                  <a:cs typeface="Arial"/>
                </a:rPr>
                <a:t>RESTful</a:t>
              </a:r>
              <a:endParaRPr lang="en-US" sz="1400" dirty="0" smtClean="0">
                <a:latin typeface="Arial"/>
                <a:cs typeface="Arial"/>
              </a:endParaRPr>
            </a:p>
            <a:p>
              <a:pPr algn="ctr">
                <a:lnSpc>
                  <a:spcPts val="1600"/>
                </a:lnSpc>
              </a:pPr>
              <a:r>
                <a:rPr lang="en-US" sz="1400" dirty="0" smtClean="0">
                  <a:latin typeface="Arial"/>
                  <a:cs typeface="Arial"/>
                </a:rPr>
                <a:t>API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sp>
        <p:nvSpPr>
          <p:cNvPr id="434" name="TextBox 433"/>
          <p:cNvSpPr txBox="1"/>
          <p:nvPr/>
        </p:nvSpPr>
        <p:spPr>
          <a:xfrm>
            <a:off x="3007181" y="1957959"/>
            <a:ext cx="6279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…  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4" name="Straight Connector 153"/>
          <p:cNvCxnSpPr/>
          <p:nvPr/>
        </p:nvCxnSpPr>
        <p:spPr bwMode="auto">
          <a:xfrm flipV="1">
            <a:off x="521378" y="1925056"/>
            <a:ext cx="4117474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7" name="Freeform 2"/>
          <p:cNvSpPr>
            <a:spLocks/>
          </p:cNvSpPr>
          <p:nvPr/>
        </p:nvSpPr>
        <p:spPr bwMode="auto">
          <a:xfrm>
            <a:off x="509074" y="5069969"/>
            <a:ext cx="4057421" cy="1393030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66" name="Straight Connector 165"/>
          <p:cNvCxnSpPr/>
          <p:nvPr/>
        </p:nvCxnSpPr>
        <p:spPr bwMode="auto">
          <a:xfrm flipV="1">
            <a:off x="1592143" y="5453530"/>
            <a:ext cx="615520" cy="282224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" name="Straight Connector 166"/>
          <p:cNvCxnSpPr/>
          <p:nvPr/>
        </p:nvCxnSpPr>
        <p:spPr bwMode="auto">
          <a:xfrm>
            <a:off x="1581927" y="5759398"/>
            <a:ext cx="1651340" cy="1386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" name="Straight Connector 167"/>
          <p:cNvCxnSpPr>
            <a:endCxn id="353" idx="1"/>
          </p:cNvCxnSpPr>
          <p:nvPr/>
        </p:nvCxnSpPr>
        <p:spPr bwMode="auto">
          <a:xfrm>
            <a:off x="1592143" y="5816064"/>
            <a:ext cx="318002" cy="3875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Straight Connector 168"/>
          <p:cNvCxnSpPr>
            <a:stCxn id="339" idx="3"/>
          </p:cNvCxnSpPr>
          <p:nvPr/>
        </p:nvCxnSpPr>
        <p:spPr bwMode="auto">
          <a:xfrm>
            <a:off x="2893995" y="5449380"/>
            <a:ext cx="333142" cy="4213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Straight Connector 169"/>
          <p:cNvCxnSpPr/>
          <p:nvPr/>
        </p:nvCxnSpPr>
        <p:spPr bwMode="auto">
          <a:xfrm flipV="1">
            <a:off x="2371572" y="5956693"/>
            <a:ext cx="861695" cy="2754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4" name="Freeform 223"/>
          <p:cNvSpPr/>
          <p:nvPr/>
        </p:nvSpPr>
        <p:spPr>
          <a:xfrm>
            <a:off x="1449442" y="1774754"/>
            <a:ext cx="710887" cy="3730652"/>
          </a:xfrm>
          <a:custGeom>
            <a:avLst/>
            <a:gdLst>
              <a:gd name="connsiteX0" fmla="*/ 3902322 w 3902322"/>
              <a:gd name="connsiteY0" fmla="*/ 0 h 449814"/>
              <a:gd name="connsiteX1" fmla="*/ 3452563 w 3902322"/>
              <a:gd name="connsiteY1" fmla="*/ 449814 h 449814"/>
              <a:gd name="connsiteX2" fmla="*/ 343934 w 3902322"/>
              <a:gd name="connsiteY2" fmla="*/ 423354 h 449814"/>
              <a:gd name="connsiteX3" fmla="*/ 0 w 3902322"/>
              <a:gd name="connsiteY3" fmla="*/ 39690 h 449814"/>
              <a:gd name="connsiteX0" fmla="*/ 3902322 w 3902322"/>
              <a:gd name="connsiteY0" fmla="*/ 0 h 423354"/>
              <a:gd name="connsiteX1" fmla="*/ 3565324 w 3902322"/>
              <a:gd name="connsiteY1" fmla="*/ 402338 h 423354"/>
              <a:gd name="connsiteX2" fmla="*/ 343934 w 3902322"/>
              <a:gd name="connsiteY2" fmla="*/ 423354 h 423354"/>
              <a:gd name="connsiteX3" fmla="*/ 0 w 3902322"/>
              <a:gd name="connsiteY3" fmla="*/ 39690 h 423354"/>
              <a:gd name="connsiteX0" fmla="*/ 3902322 w 3902322"/>
              <a:gd name="connsiteY0" fmla="*/ 0 h 423354"/>
              <a:gd name="connsiteX1" fmla="*/ 3600933 w 3902322"/>
              <a:gd name="connsiteY1" fmla="*/ 384535 h 423354"/>
              <a:gd name="connsiteX2" fmla="*/ 343934 w 3902322"/>
              <a:gd name="connsiteY2" fmla="*/ 423354 h 423354"/>
              <a:gd name="connsiteX3" fmla="*/ 0 w 3902322"/>
              <a:gd name="connsiteY3" fmla="*/ 39690 h 423354"/>
              <a:gd name="connsiteX0" fmla="*/ 3943865 w 3943865"/>
              <a:gd name="connsiteY0" fmla="*/ 1851 h 383664"/>
              <a:gd name="connsiteX1" fmla="*/ 3600933 w 3943865"/>
              <a:gd name="connsiteY1" fmla="*/ 344845 h 383664"/>
              <a:gd name="connsiteX2" fmla="*/ 343934 w 3943865"/>
              <a:gd name="connsiteY2" fmla="*/ 383664 h 383664"/>
              <a:gd name="connsiteX3" fmla="*/ 0 w 3943865"/>
              <a:gd name="connsiteY3" fmla="*/ 0 h 383664"/>
              <a:gd name="connsiteX0" fmla="*/ 4015082 w 4015082"/>
              <a:gd name="connsiteY0" fmla="*/ 29941 h 383664"/>
              <a:gd name="connsiteX1" fmla="*/ 3600933 w 4015082"/>
              <a:gd name="connsiteY1" fmla="*/ 344845 h 383664"/>
              <a:gd name="connsiteX2" fmla="*/ 343934 w 4015082"/>
              <a:gd name="connsiteY2" fmla="*/ 383664 h 383664"/>
              <a:gd name="connsiteX3" fmla="*/ 0 w 4015082"/>
              <a:gd name="connsiteY3" fmla="*/ 0 h 383664"/>
              <a:gd name="connsiteX0" fmla="*/ 4187190 w 4187190"/>
              <a:gd name="connsiteY0" fmla="*/ 15896 h 369619"/>
              <a:gd name="connsiteX1" fmla="*/ 3773041 w 4187190"/>
              <a:gd name="connsiteY1" fmla="*/ 330800 h 369619"/>
              <a:gd name="connsiteX2" fmla="*/ 516042 w 4187190"/>
              <a:gd name="connsiteY2" fmla="*/ 369619 h 369619"/>
              <a:gd name="connsiteX3" fmla="*/ 0 w 4187190"/>
              <a:gd name="connsiteY3" fmla="*/ 0 h 369619"/>
              <a:gd name="connsiteX0" fmla="*/ 4187190 w 4187190"/>
              <a:gd name="connsiteY0" fmla="*/ 15896 h 369619"/>
              <a:gd name="connsiteX1" fmla="*/ 3749302 w 4187190"/>
              <a:gd name="connsiteY1" fmla="*/ 349527 h 369619"/>
              <a:gd name="connsiteX2" fmla="*/ 516042 w 4187190"/>
              <a:gd name="connsiteY2" fmla="*/ 369619 h 369619"/>
              <a:gd name="connsiteX3" fmla="*/ 0 w 4187190"/>
              <a:gd name="connsiteY3" fmla="*/ 0 h 369619"/>
              <a:gd name="connsiteX0" fmla="*/ 0 w 6265284"/>
              <a:gd name="connsiteY0" fmla="*/ 0 h 1092877"/>
              <a:gd name="connsiteX1" fmla="*/ 6265284 w 6265284"/>
              <a:gd name="connsiteY1" fmla="*/ 1072785 h 1092877"/>
              <a:gd name="connsiteX2" fmla="*/ 3032024 w 6265284"/>
              <a:gd name="connsiteY2" fmla="*/ 1092877 h 1092877"/>
              <a:gd name="connsiteX3" fmla="*/ 2515982 w 6265284"/>
              <a:gd name="connsiteY3" fmla="*/ 723258 h 1092877"/>
              <a:gd name="connsiteX0" fmla="*/ 0 w 3032024"/>
              <a:gd name="connsiteY0" fmla="*/ 1193950 h 2286827"/>
              <a:gd name="connsiteX1" fmla="*/ 1581391 w 3032024"/>
              <a:gd name="connsiteY1" fmla="*/ 0 h 2286827"/>
              <a:gd name="connsiteX2" fmla="*/ 3032024 w 3032024"/>
              <a:gd name="connsiteY2" fmla="*/ 2286827 h 2286827"/>
              <a:gd name="connsiteX3" fmla="*/ 2515982 w 3032024"/>
              <a:gd name="connsiteY3" fmla="*/ 1917208 h 2286827"/>
              <a:gd name="connsiteX0" fmla="*/ 0 w 2515982"/>
              <a:gd name="connsiteY0" fmla="*/ 1896586 h 2619844"/>
              <a:gd name="connsiteX1" fmla="*/ 1581391 w 2515982"/>
              <a:gd name="connsiteY1" fmla="*/ 702636 h 2619844"/>
              <a:gd name="connsiteX2" fmla="*/ 1241736 w 2515982"/>
              <a:gd name="connsiteY2" fmla="*/ 0 h 2619844"/>
              <a:gd name="connsiteX3" fmla="*/ 2515982 w 2515982"/>
              <a:gd name="connsiteY3" fmla="*/ 2619844 h 2619844"/>
              <a:gd name="connsiteX0" fmla="*/ 0 w 1581391"/>
              <a:gd name="connsiteY0" fmla="*/ 2890379 h 2890379"/>
              <a:gd name="connsiteX1" fmla="*/ 1581391 w 1581391"/>
              <a:gd name="connsiteY1" fmla="*/ 1696429 h 2890379"/>
              <a:gd name="connsiteX2" fmla="*/ 1241736 w 1581391"/>
              <a:gd name="connsiteY2" fmla="*/ 993793 h 2890379"/>
              <a:gd name="connsiteX3" fmla="*/ 1579203 w 1581391"/>
              <a:gd name="connsiteY3" fmla="*/ 0 h 2890379"/>
              <a:gd name="connsiteX0" fmla="*/ 0 w 1581391"/>
              <a:gd name="connsiteY0" fmla="*/ 2973211 h 2973211"/>
              <a:gd name="connsiteX1" fmla="*/ 1581391 w 1581391"/>
              <a:gd name="connsiteY1" fmla="*/ 1779261 h 2973211"/>
              <a:gd name="connsiteX2" fmla="*/ 1241736 w 1581391"/>
              <a:gd name="connsiteY2" fmla="*/ 1076625 h 2973211"/>
              <a:gd name="connsiteX3" fmla="*/ 1229193 w 1581391"/>
              <a:gd name="connsiteY3" fmla="*/ 0 h 2973211"/>
              <a:gd name="connsiteX0" fmla="*/ 0 w 1581391"/>
              <a:gd name="connsiteY0" fmla="*/ 3276927 h 3276927"/>
              <a:gd name="connsiteX1" fmla="*/ 1581391 w 1581391"/>
              <a:gd name="connsiteY1" fmla="*/ 2082977 h 3276927"/>
              <a:gd name="connsiteX2" fmla="*/ 1241736 w 1581391"/>
              <a:gd name="connsiteY2" fmla="*/ 1380341 h 3276927"/>
              <a:gd name="connsiteX3" fmla="*/ 1249193 w 1581391"/>
              <a:gd name="connsiteY3" fmla="*/ 0 h 3276927"/>
              <a:gd name="connsiteX0" fmla="*/ 0 w 1581391"/>
              <a:gd name="connsiteY0" fmla="*/ 2973211 h 2973211"/>
              <a:gd name="connsiteX1" fmla="*/ 1581391 w 1581391"/>
              <a:gd name="connsiteY1" fmla="*/ 1779261 h 2973211"/>
              <a:gd name="connsiteX2" fmla="*/ 1241736 w 1581391"/>
              <a:gd name="connsiteY2" fmla="*/ 1076625 h 2973211"/>
              <a:gd name="connsiteX3" fmla="*/ 1234193 w 1581391"/>
              <a:gd name="connsiteY3" fmla="*/ 0 h 2973211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241736 w 1581391"/>
              <a:gd name="connsiteY2" fmla="*/ 1112124 h 3008710"/>
              <a:gd name="connsiteX3" fmla="*/ 1239193 w 1581391"/>
              <a:gd name="connsiteY3" fmla="*/ 0 h 3008710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320792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565798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81391"/>
              <a:gd name="connsiteY0" fmla="*/ 3008710 h 3008710"/>
              <a:gd name="connsiteX1" fmla="*/ 1581391 w 1581391"/>
              <a:gd name="connsiteY1" fmla="*/ 1747705 h 3008710"/>
              <a:gd name="connsiteX2" fmla="*/ 1565798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66390"/>
              <a:gd name="connsiteY0" fmla="*/ 3008710 h 3008710"/>
              <a:gd name="connsiteX1" fmla="*/ 1566390 w 1566390"/>
              <a:gd name="connsiteY1" fmla="*/ 1747705 h 3008710"/>
              <a:gd name="connsiteX2" fmla="*/ 1565798 w 1566390"/>
              <a:gd name="connsiteY2" fmla="*/ 1270181 h 3008710"/>
              <a:gd name="connsiteX3" fmla="*/ 1241736 w 1566390"/>
              <a:gd name="connsiteY3" fmla="*/ 1112124 h 3008710"/>
              <a:gd name="connsiteX4" fmla="*/ 1239193 w 1566390"/>
              <a:gd name="connsiteY4" fmla="*/ 0 h 3008710"/>
              <a:gd name="connsiteX0" fmla="*/ 0 w 1766395"/>
              <a:gd name="connsiteY0" fmla="*/ 2988988 h 2988988"/>
              <a:gd name="connsiteX1" fmla="*/ 1766395 w 1766395"/>
              <a:gd name="connsiteY1" fmla="*/ 1747705 h 2988988"/>
              <a:gd name="connsiteX2" fmla="*/ 1765803 w 1766395"/>
              <a:gd name="connsiteY2" fmla="*/ 1270181 h 2988988"/>
              <a:gd name="connsiteX3" fmla="*/ 1441741 w 1766395"/>
              <a:gd name="connsiteY3" fmla="*/ 1112124 h 2988988"/>
              <a:gd name="connsiteX4" fmla="*/ 1439198 w 1766395"/>
              <a:gd name="connsiteY4" fmla="*/ 0 h 2988988"/>
              <a:gd name="connsiteX0" fmla="*/ 0 w 725529"/>
              <a:gd name="connsiteY0" fmla="*/ 2874009 h 2874009"/>
              <a:gd name="connsiteX1" fmla="*/ 725529 w 725529"/>
              <a:gd name="connsiteY1" fmla="*/ 1747705 h 2874009"/>
              <a:gd name="connsiteX2" fmla="*/ 724937 w 725529"/>
              <a:gd name="connsiteY2" fmla="*/ 1270181 h 2874009"/>
              <a:gd name="connsiteX3" fmla="*/ 400875 w 725529"/>
              <a:gd name="connsiteY3" fmla="*/ 1112124 h 2874009"/>
              <a:gd name="connsiteX4" fmla="*/ 398332 w 725529"/>
              <a:gd name="connsiteY4" fmla="*/ 0 h 2874009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400875 w 725529"/>
              <a:gd name="connsiteY3" fmla="*/ 1092349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42121 w 725529"/>
              <a:gd name="connsiteY3" fmla="*/ 1079165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08699 w 725529"/>
              <a:gd name="connsiteY3" fmla="*/ 1105532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08699 w 725529"/>
              <a:gd name="connsiteY3" fmla="*/ 1105532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33766 w 725529"/>
              <a:gd name="connsiteY3" fmla="*/ 1105532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00344 w 725529"/>
              <a:gd name="connsiteY3" fmla="*/ 1118716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175278 w 725529"/>
              <a:gd name="connsiteY3" fmla="*/ 1105533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75543 w 725529"/>
              <a:gd name="connsiteY3" fmla="*/ 1112125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75543 w 725529"/>
              <a:gd name="connsiteY3" fmla="*/ 1112125 h 2854234"/>
              <a:gd name="connsiteX4" fmla="*/ 264644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92254 w 725529"/>
              <a:gd name="connsiteY3" fmla="*/ 1125309 h 2854234"/>
              <a:gd name="connsiteX4" fmla="*/ 264644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2889 w 725529"/>
              <a:gd name="connsiteY3" fmla="*/ 1125309 h 2854234"/>
              <a:gd name="connsiteX4" fmla="*/ 264644 w 725529"/>
              <a:gd name="connsiteY4" fmla="*/ 0 h 2854234"/>
              <a:gd name="connsiteX0" fmla="*/ 43202 w 768731"/>
              <a:gd name="connsiteY0" fmla="*/ 2975683 h 2975683"/>
              <a:gd name="connsiteX1" fmla="*/ 768731 w 768731"/>
              <a:gd name="connsiteY1" fmla="*/ 1849379 h 2975683"/>
              <a:gd name="connsiteX2" fmla="*/ 768139 w 768731"/>
              <a:gd name="connsiteY2" fmla="*/ 1371855 h 2975683"/>
              <a:gd name="connsiteX3" fmla="*/ 66091 w 768731"/>
              <a:gd name="connsiteY3" fmla="*/ 1246758 h 2975683"/>
              <a:gd name="connsiteX4" fmla="*/ 0 w 768731"/>
              <a:gd name="connsiteY4" fmla="*/ 0 h 2975683"/>
              <a:gd name="connsiteX0" fmla="*/ 54072 w 779601"/>
              <a:gd name="connsiteY0" fmla="*/ 2975683 h 2975683"/>
              <a:gd name="connsiteX1" fmla="*/ 779601 w 779601"/>
              <a:gd name="connsiteY1" fmla="*/ 1849379 h 2975683"/>
              <a:gd name="connsiteX2" fmla="*/ 779009 w 779601"/>
              <a:gd name="connsiteY2" fmla="*/ 1371855 h 2975683"/>
              <a:gd name="connsiteX3" fmla="*/ 0 w 779601"/>
              <a:gd name="connsiteY3" fmla="*/ 1277120 h 2975683"/>
              <a:gd name="connsiteX4" fmla="*/ 10870 w 779601"/>
              <a:gd name="connsiteY4" fmla="*/ 0 h 2975683"/>
              <a:gd name="connsiteX0" fmla="*/ 62442 w 787971"/>
              <a:gd name="connsiteY0" fmla="*/ 2763147 h 2763147"/>
              <a:gd name="connsiteX1" fmla="*/ 787971 w 787971"/>
              <a:gd name="connsiteY1" fmla="*/ 1636843 h 2763147"/>
              <a:gd name="connsiteX2" fmla="*/ 787379 w 787971"/>
              <a:gd name="connsiteY2" fmla="*/ 1159319 h 2763147"/>
              <a:gd name="connsiteX3" fmla="*/ 8370 w 787971"/>
              <a:gd name="connsiteY3" fmla="*/ 1064584 h 2763147"/>
              <a:gd name="connsiteX4" fmla="*/ 0 w 787971"/>
              <a:gd name="connsiteY4" fmla="*/ 0 h 2763147"/>
              <a:gd name="connsiteX0" fmla="*/ 54072 w 779601"/>
              <a:gd name="connsiteY0" fmla="*/ 2808691 h 2808691"/>
              <a:gd name="connsiteX1" fmla="*/ 779601 w 779601"/>
              <a:gd name="connsiteY1" fmla="*/ 1682387 h 2808691"/>
              <a:gd name="connsiteX2" fmla="*/ 779009 w 779601"/>
              <a:gd name="connsiteY2" fmla="*/ 1204863 h 2808691"/>
              <a:gd name="connsiteX3" fmla="*/ 0 w 779601"/>
              <a:gd name="connsiteY3" fmla="*/ 1110128 h 2808691"/>
              <a:gd name="connsiteX4" fmla="*/ 30111 w 779601"/>
              <a:gd name="connsiteY4" fmla="*/ 0 h 2808691"/>
              <a:gd name="connsiteX0" fmla="*/ 62830 w 788359"/>
              <a:gd name="connsiteY0" fmla="*/ 2896348 h 2896348"/>
              <a:gd name="connsiteX1" fmla="*/ 788359 w 788359"/>
              <a:gd name="connsiteY1" fmla="*/ 1770044 h 2896348"/>
              <a:gd name="connsiteX2" fmla="*/ 787767 w 788359"/>
              <a:gd name="connsiteY2" fmla="*/ 1292520 h 2896348"/>
              <a:gd name="connsiteX3" fmla="*/ 8758 w 788359"/>
              <a:gd name="connsiteY3" fmla="*/ 1197785 h 2896348"/>
              <a:gd name="connsiteX4" fmla="*/ 38869 w 788359"/>
              <a:gd name="connsiteY4" fmla="*/ 87657 h 2896348"/>
              <a:gd name="connsiteX5" fmla="*/ 0 w 788359"/>
              <a:gd name="connsiteY5" fmla="*/ 69436 h 2896348"/>
              <a:gd name="connsiteX0" fmla="*/ 54072 w 818640"/>
              <a:gd name="connsiteY0" fmla="*/ 3100173 h 3100173"/>
              <a:gd name="connsiteX1" fmla="*/ 779601 w 818640"/>
              <a:gd name="connsiteY1" fmla="*/ 1973869 h 3100173"/>
              <a:gd name="connsiteX2" fmla="*/ 779009 w 818640"/>
              <a:gd name="connsiteY2" fmla="*/ 1496345 h 3100173"/>
              <a:gd name="connsiteX3" fmla="*/ 0 w 818640"/>
              <a:gd name="connsiteY3" fmla="*/ 1401610 h 3100173"/>
              <a:gd name="connsiteX4" fmla="*/ 30111 w 818640"/>
              <a:gd name="connsiteY4" fmla="*/ 291482 h 3100173"/>
              <a:gd name="connsiteX5" fmla="*/ 818579 w 818640"/>
              <a:gd name="connsiteY5" fmla="*/ 0 h 3100173"/>
              <a:gd name="connsiteX0" fmla="*/ 54072 w 818579"/>
              <a:gd name="connsiteY0" fmla="*/ 3100173 h 3100173"/>
              <a:gd name="connsiteX1" fmla="*/ 779601 w 818579"/>
              <a:gd name="connsiteY1" fmla="*/ 1973869 h 3100173"/>
              <a:gd name="connsiteX2" fmla="*/ 779009 w 818579"/>
              <a:gd name="connsiteY2" fmla="*/ 1496345 h 3100173"/>
              <a:gd name="connsiteX3" fmla="*/ 0 w 818579"/>
              <a:gd name="connsiteY3" fmla="*/ 1401610 h 3100173"/>
              <a:gd name="connsiteX4" fmla="*/ 30111 w 818579"/>
              <a:gd name="connsiteY4" fmla="*/ 291482 h 3100173"/>
              <a:gd name="connsiteX5" fmla="*/ 510732 w 818579"/>
              <a:gd name="connsiteY5" fmla="*/ 60725 h 3100173"/>
              <a:gd name="connsiteX6" fmla="*/ 818579 w 818579"/>
              <a:gd name="connsiteY6" fmla="*/ 0 h 3100173"/>
              <a:gd name="connsiteX0" fmla="*/ 54072 w 779601"/>
              <a:gd name="connsiteY0" fmla="*/ 3510065 h 3510065"/>
              <a:gd name="connsiteX1" fmla="*/ 779601 w 779601"/>
              <a:gd name="connsiteY1" fmla="*/ 2383761 h 3510065"/>
              <a:gd name="connsiteX2" fmla="*/ 779009 w 779601"/>
              <a:gd name="connsiteY2" fmla="*/ 1906237 h 3510065"/>
              <a:gd name="connsiteX3" fmla="*/ 0 w 779601"/>
              <a:gd name="connsiteY3" fmla="*/ 1811502 h 3510065"/>
              <a:gd name="connsiteX4" fmla="*/ 30111 w 779601"/>
              <a:gd name="connsiteY4" fmla="*/ 701374 h 3510065"/>
              <a:gd name="connsiteX5" fmla="*/ 510732 w 779601"/>
              <a:gd name="connsiteY5" fmla="*/ 470617 h 3510065"/>
              <a:gd name="connsiteX6" fmla="*/ 760858 w 779601"/>
              <a:gd name="connsiteY6" fmla="*/ 0 h 3510065"/>
              <a:gd name="connsiteX0" fmla="*/ 54072 w 809403"/>
              <a:gd name="connsiteY0" fmla="*/ 3510065 h 3510065"/>
              <a:gd name="connsiteX1" fmla="*/ 779601 w 809403"/>
              <a:gd name="connsiteY1" fmla="*/ 2383761 h 3510065"/>
              <a:gd name="connsiteX2" fmla="*/ 779009 w 809403"/>
              <a:gd name="connsiteY2" fmla="*/ 1906237 h 3510065"/>
              <a:gd name="connsiteX3" fmla="*/ 0 w 809403"/>
              <a:gd name="connsiteY3" fmla="*/ 1811502 h 3510065"/>
              <a:gd name="connsiteX4" fmla="*/ 30111 w 809403"/>
              <a:gd name="connsiteY4" fmla="*/ 701374 h 3510065"/>
              <a:gd name="connsiteX5" fmla="*/ 760857 w 809403"/>
              <a:gd name="connsiteY5" fmla="*/ 440254 h 3510065"/>
              <a:gd name="connsiteX6" fmla="*/ 760858 w 809403"/>
              <a:gd name="connsiteY6" fmla="*/ 0 h 3510065"/>
              <a:gd name="connsiteX0" fmla="*/ 54072 w 809403"/>
              <a:gd name="connsiteY0" fmla="*/ 3510065 h 3510065"/>
              <a:gd name="connsiteX1" fmla="*/ 779601 w 809403"/>
              <a:gd name="connsiteY1" fmla="*/ 2383761 h 3510065"/>
              <a:gd name="connsiteX2" fmla="*/ 779009 w 809403"/>
              <a:gd name="connsiteY2" fmla="*/ 1906237 h 3510065"/>
              <a:gd name="connsiteX3" fmla="*/ 0 w 809403"/>
              <a:gd name="connsiteY3" fmla="*/ 1811502 h 3510065"/>
              <a:gd name="connsiteX4" fmla="*/ 30111 w 809403"/>
              <a:gd name="connsiteY4" fmla="*/ 701374 h 3510065"/>
              <a:gd name="connsiteX5" fmla="*/ 760857 w 809403"/>
              <a:gd name="connsiteY5" fmla="*/ 440254 h 3510065"/>
              <a:gd name="connsiteX6" fmla="*/ 760858 w 809403"/>
              <a:gd name="connsiteY6" fmla="*/ 0 h 3510065"/>
              <a:gd name="connsiteX0" fmla="*/ 54072 w 779601"/>
              <a:gd name="connsiteY0" fmla="*/ 3510065 h 3510065"/>
              <a:gd name="connsiteX1" fmla="*/ 779601 w 779601"/>
              <a:gd name="connsiteY1" fmla="*/ 2383761 h 3510065"/>
              <a:gd name="connsiteX2" fmla="*/ 779009 w 779601"/>
              <a:gd name="connsiteY2" fmla="*/ 1906237 h 3510065"/>
              <a:gd name="connsiteX3" fmla="*/ 0 w 779601"/>
              <a:gd name="connsiteY3" fmla="*/ 1811502 h 3510065"/>
              <a:gd name="connsiteX4" fmla="*/ 30111 w 779601"/>
              <a:gd name="connsiteY4" fmla="*/ 701374 h 3510065"/>
              <a:gd name="connsiteX5" fmla="*/ 760857 w 779601"/>
              <a:gd name="connsiteY5" fmla="*/ 440254 h 3510065"/>
              <a:gd name="connsiteX6" fmla="*/ 760858 w 779601"/>
              <a:gd name="connsiteY6" fmla="*/ 0 h 3510065"/>
              <a:gd name="connsiteX0" fmla="*/ 54072 w 779601"/>
              <a:gd name="connsiteY0" fmla="*/ 3579994 h 3579994"/>
              <a:gd name="connsiteX1" fmla="*/ 779601 w 779601"/>
              <a:gd name="connsiteY1" fmla="*/ 2453690 h 3579994"/>
              <a:gd name="connsiteX2" fmla="*/ 779009 w 779601"/>
              <a:gd name="connsiteY2" fmla="*/ 1976166 h 3579994"/>
              <a:gd name="connsiteX3" fmla="*/ 0 w 779601"/>
              <a:gd name="connsiteY3" fmla="*/ 1881431 h 3579994"/>
              <a:gd name="connsiteX4" fmla="*/ 30111 w 779601"/>
              <a:gd name="connsiteY4" fmla="*/ 771303 h 3579994"/>
              <a:gd name="connsiteX5" fmla="*/ 760857 w 779601"/>
              <a:gd name="connsiteY5" fmla="*/ 510183 h 3579994"/>
              <a:gd name="connsiteX6" fmla="*/ 760858 w 779601"/>
              <a:gd name="connsiteY6" fmla="*/ 69929 h 3579994"/>
              <a:gd name="connsiteX0" fmla="*/ 54072 w 779601"/>
              <a:gd name="connsiteY0" fmla="*/ 3707204 h 3707204"/>
              <a:gd name="connsiteX1" fmla="*/ 779601 w 779601"/>
              <a:gd name="connsiteY1" fmla="*/ 2580900 h 3707204"/>
              <a:gd name="connsiteX2" fmla="*/ 779009 w 779601"/>
              <a:gd name="connsiteY2" fmla="*/ 2103376 h 3707204"/>
              <a:gd name="connsiteX3" fmla="*/ 0 w 779601"/>
              <a:gd name="connsiteY3" fmla="*/ 2008641 h 3707204"/>
              <a:gd name="connsiteX4" fmla="*/ 30111 w 779601"/>
              <a:gd name="connsiteY4" fmla="*/ 898513 h 3707204"/>
              <a:gd name="connsiteX5" fmla="*/ 760857 w 779601"/>
              <a:gd name="connsiteY5" fmla="*/ 637393 h 3707204"/>
              <a:gd name="connsiteX6" fmla="*/ 739550 w 779601"/>
              <a:gd name="connsiteY6" fmla="*/ 59300 h 3707204"/>
              <a:gd name="connsiteX0" fmla="*/ 54072 w 779601"/>
              <a:gd name="connsiteY0" fmla="*/ 3647904 h 3647904"/>
              <a:gd name="connsiteX1" fmla="*/ 779601 w 779601"/>
              <a:gd name="connsiteY1" fmla="*/ 2521600 h 3647904"/>
              <a:gd name="connsiteX2" fmla="*/ 779009 w 779601"/>
              <a:gd name="connsiteY2" fmla="*/ 2044076 h 3647904"/>
              <a:gd name="connsiteX3" fmla="*/ 0 w 779601"/>
              <a:gd name="connsiteY3" fmla="*/ 1949341 h 3647904"/>
              <a:gd name="connsiteX4" fmla="*/ 30111 w 779601"/>
              <a:gd name="connsiteY4" fmla="*/ 839213 h 3647904"/>
              <a:gd name="connsiteX5" fmla="*/ 760857 w 779601"/>
              <a:gd name="connsiteY5" fmla="*/ 578093 h 3647904"/>
              <a:gd name="connsiteX6" fmla="*/ 739550 w 779601"/>
              <a:gd name="connsiteY6" fmla="*/ 0 h 3647904"/>
              <a:gd name="connsiteX0" fmla="*/ 54072 w 779601"/>
              <a:gd name="connsiteY0" fmla="*/ 3557132 h 3557132"/>
              <a:gd name="connsiteX1" fmla="*/ 779601 w 779601"/>
              <a:gd name="connsiteY1" fmla="*/ 2430828 h 3557132"/>
              <a:gd name="connsiteX2" fmla="*/ 779009 w 779601"/>
              <a:gd name="connsiteY2" fmla="*/ 1953304 h 3557132"/>
              <a:gd name="connsiteX3" fmla="*/ 0 w 779601"/>
              <a:gd name="connsiteY3" fmla="*/ 1858569 h 3557132"/>
              <a:gd name="connsiteX4" fmla="*/ 30111 w 779601"/>
              <a:gd name="connsiteY4" fmla="*/ 748441 h 3557132"/>
              <a:gd name="connsiteX5" fmla="*/ 760857 w 779601"/>
              <a:gd name="connsiteY5" fmla="*/ 487321 h 3557132"/>
              <a:gd name="connsiteX6" fmla="*/ 739550 w 779601"/>
              <a:gd name="connsiteY6" fmla="*/ 0 h 3557132"/>
              <a:gd name="connsiteX0" fmla="*/ 54072 w 779601"/>
              <a:gd name="connsiteY0" fmla="*/ 3557132 h 3557132"/>
              <a:gd name="connsiteX1" fmla="*/ 779601 w 779601"/>
              <a:gd name="connsiteY1" fmla="*/ 2430828 h 3557132"/>
              <a:gd name="connsiteX2" fmla="*/ 779009 w 779601"/>
              <a:gd name="connsiteY2" fmla="*/ 1953304 h 3557132"/>
              <a:gd name="connsiteX3" fmla="*/ 0 w 779601"/>
              <a:gd name="connsiteY3" fmla="*/ 1858569 h 3557132"/>
              <a:gd name="connsiteX4" fmla="*/ 30111 w 779601"/>
              <a:gd name="connsiteY4" fmla="*/ 748441 h 3557132"/>
              <a:gd name="connsiteX5" fmla="*/ 760857 w 779601"/>
              <a:gd name="connsiteY5" fmla="*/ 487321 h 3557132"/>
              <a:gd name="connsiteX6" fmla="*/ 739550 w 779601"/>
              <a:gd name="connsiteY6" fmla="*/ 0 h 3557132"/>
              <a:gd name="connsiteX0" fmla="*/ 54072 w 779601"/>
              <a:gd name="connsiteY0" fmla="*/ 3580665 h 3580665"/>
              <a:gd name="connsiteX1" fmla="*/ 779601 w 779601"/>
              <a:gd name="connsiteY1" fmla="*/ 2454361 h 3580665"/>
              <a:gd name="connsiteX2" fmla="*/ 779009 w 779601"/>
              <a:gd name="connsiteY2" fmla="*/ 1976837 h 3580665"/>
              <a:gd name="connsiteX3" fmla="*/ 0 w 779601"/>
              <a:gd name="connsiteY3" fmla="*/ 1882102 h 3580665"/>
              <a:gd name="connsiteX4" fmla="*/ 30111 w 779601"/>
              <a:gd name="connsiteY4" fmla="*/ 771974 h 3580665"/>
              <a:gd name="connsiteX5" fmla="*/ 760857 w 779601"/>
              <a:gd name="connsiteY5" fmla="*/ 510854 h 3580665"/>
              <a:gd name="connsiteX6" fmla="*/ 735288 w 779601"/>
              <a:gd name="connsiteY6" fmla="*/ 0 h 3580665"/>
              <a:gd name="connsiteX0" fmla="*/ 54072 w 779601"/>
              <a:gd name="connsiteY0" fmla="*/ 3580665 h 3580665"/>
              <a:gd name="connsiteX1" fmla="*/ 779601 w 779601"/>
              <a:gd name="connsiteY1" fmla="*/ 2454361 h 3580665"/>
              <a:gd name="connsiteX2" fmla="*/ 779009 w 779601"/>
              <a:gd name="connsiteY2" fmla="*/ 1976837 h 3580665"/>
              <a:gd name="connsiteX3" fmla="*/ 0 w 779601"/>
              <a:gd name="connsiteY3" fmla="*/ 1882102 h 3580665"/>
              <a:gd name="connsiteX4" fmla="*/ 30111 w 779601"/>
              <a:gd name="connsiteY4" fmla="*/ 771974 h 3580665"/>
              <a:gd name="connsiteX5" fmla="*/ 760857 w 779601"/>
              <a:gd name="connsiteY5" fmla="*/ 510854 h 3580665"/>
              <a:gd name="connsiteX6" fmla="*/ 735288 w 779601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46599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46599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46599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67907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12505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12505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42337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67908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67908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67908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38076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38076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872488"/>
              <a:gd name="connsiteY0" fmla="*/ 3580665 h 3580665"/>
              <a:gd name="connsiteX1" fmla="*/ 775061 w 872488"/>
              <a:gd name="connsiteY1" fmla="*/ 2454361 h 3580665"/>
              <a:gd name="connsiteX2" fmla="*/ 872488 w 872488"/>
              <a:gd name="connsiteY2" fmla="*/ 2054161 h 3580665"/>
              <a:gd name="connsiteX3" fmla="*/ 38076 w 872488"/>
              <a:gd name="connsiteY3" fmla="*/ 1835036 h 3580665"/>
              <a:gd name="connsiteX4" fmla="*/ 0 w 872488"/>
              <a:gd name="connsiteY4" fmla="*/ 775336 h 3580665"/>
              <a:gd name="connsiteX5" fmla="*/ 756317 w 872488"/>
              <a:gd name="connsiteY5" fmla="*/ 510854 h 3580665"/>
              <a:gd name="connsiteX6" fmla="*/ 730748 w 872488"/>
              <a:gd name="connsiteY6" fmla="*/ 0 h 3580665"/>
              <a:gd name="connsiteX0" fmla="*/ 49532 w 873080"/>
              <a:gd name="connsiteY0" fmla="*/ 3580665 h 3580665"/>
              <a:gd name="connsiteX1" fmla="*/ 873080 w 873080"/>
              <a:gd name="connsiteY1" fmla="*/ 2414018 h 3580665"/>
              <a:gd name="connsiteX2" fmla="*/ 872488 w 873080"/>
              <a:gd name="connsiteY2" fmla="*/ 2054161 h 3580665"/>
              <a:gd name="connsiteX3" fmla="*/ 38076 w 873080"/>
              <a:gd name="connsiteY3" fmla="*/ 1835036 h 3580665"/>
              <a:gd name="connsiteX4" fmla="*/ 0 w 873080"/>
              <a:gd name="connsiteY4" fmla="*/ 775336 h 3580665"/>
              <a:gd name="connsiteX5" fmla="*/ 756317 w 873080"/>
              <a:gd name="connsiteY5" fmla="*/ 510854 h 3580665"/>
              <a:gd name="connsiteX6" fmla="*/ 730748 w 873080"/>
              <a:gd name="connsiteY6" fmla="*/ 0 h 3580665"/>
              <a:gd name="connsiteX0" fmla="*/ 49532 w 873080"/>
              <a:gd name="connsiteY0" fmla="*/ 3580665 h 3580665"/>
              <a:gd name="connsiteX1" fmla="*/ 873080 w 873080"/>
              <a:gd name="connsiteY1" fmla="*/ 2414018 h 3580665"/>
              <a:gd name="connsiteX2" fmla="*/ 872488 w 873080"/>
              <a:gd name="connsiteY2" fmla="*/ 2054161 h 3580665"/>
              <a:gd name="connsiteX3" fmla="*/ 38076 w 873080"/>
              <a:gd name="connsiteY3" fmla="*/ 1835036 h 3580665"/>
              <a:gd name="connsiteX4" fmla="*/ 0 w 873080"/>
              <a:gd name="connsiteY4" fmla="*/ 775336 h 3580665"/>
              <a:gd name="connsiteX5" fmla="*/ 730748 w 873080"/>
              <a:gd name="connsiteY5" fmla="*/ 0 h 3580665"/>
              <a:gd name="connsiteX0" fmla="*/ 12167 w 835715"/>
              <a:gd name="connsiteY0" fmla="*/ 3580665 h 3580665"/>
              <a:gd name="connsiteX1" fmla="*/ 835715 w 835715"/>
              <a:gd name="connsiteY1" fmla="*/ 2414018 h 3580665"/>
              <a:gd name="connsiteX2" fmla="*/ 835123 w 835715"/>
              <a:gd name="connsiteY2" fmla="*/ 2054161 h 3580665"/>
              <a:gd name="connsiteX3" fmla="*/ 711 w 835715"/>
              <a:gd name="connsiteY3" fmla="*/ 1835036 h 3580665"/>
              <a:gd name="connsiteX4" fmla="*/ 693383 w 835715"/>
              <a:gd name="connsiteY4" fmla="*/ 0 h 3580665"/>
              <a:gd name="connsiteX0" fmla="*/ 0 w 823548"/>
              <a:gd name="connsiteY0" fmla="*/ 3580665 h 3580665"/>
              <a:gd name="connsiteX1" fmla="*/ 823548 w 823548"/>
              <a:gd name="connsiteY1" fmla="*/ 2414018 h 3580665"/>
              <a:gd name="connsiteX2" fmla="*/ 822956 w 823548"/>
              <a:gd name="connsiteY2" fmla="*/ 2054161 h 3580665"/>
              <a:gd name="connsiteX3" fmla="*/ 287809 w 823548"/>
              <a:gd name="connsiteY3" fmla="*/ 1835036 h 3580665"/>
              <a:gd name="connsiteX4" fmla="*/ 681216 w 823548"/>
              <a:gd name="connsiteY4" fmla="*/ 0 h 3580665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287809 w 823548"/>
              <a:gd name="connsiteY3" fmla="*/ 1823521 h 3569150"/>
              <a:gd name="connsiteX4" fmla="*/ 20677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287809 w 823548"/>
              <a:gd name="connsiteY3" fmla="*/ 1823521 h 3569150"/>
              <a:gd name="connsiteX4" fmla="*/ 20677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287809 w 823548"/>
              <a:gd name="connsiteY3" fmla="*/ 1823521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229416 w 823548"/>
              <a:gd name="connsiteY3" fmla="*/ 1817763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178322 w 823548"/>
              <a:gd name="connsiteY3" fmla="*/ 1806247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149125 w 823548"/>
              <a:gd name="connsiteY3" fmla="*/ 1806247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149125 w 823548"/>
              <a:gd name="connsiteY3" fmla="*/ 1829278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149125 w 823548"/>
              <a:gd name="connsiteY3" fmla="*/ 1829278 h 3569150"/>
              <a:gd name="connsiteX4" fmla="*/ 126482 w 823548"/>
              <a:gd name="connsiteY4" fmla="*/ 0 h 3569150"/>
              <a:gd name="connsiteX0" fmla="*/ 0 w 823548"/>
              <a:gd name="connsiteY0" fmla="*/ 3574908 h 3574908"/>
              <a:gd name="connsiteX1" fmla="*/ 823548 w 823548"/>
              <a:gd name="connsiteY1" fmla="*/ 2408261 h 3574908"/>
              <a:gd name="connsiteX2" fmla="*/ 822956 w 823548"/>
              <a:gd name="connsiteY2" fmla="*/ 2048404 h 3574908"/>
              <a:gd name="connsiteX3" fmla="*/ 149125 w 823548"/>
              <a:gd name="connsiteY3" fmla="*/ 1835036 h 3574908"/>
              <a:gd name="connsiteX4" fmla="*/ 68088 w 823548"/>
              <a:gd name="connsiteY4" fmla="*/ 0 h 3574908"/>
              <a:gd name="connsiteX0" fmla="*/ 0 w 823548"/>
              <a:gd name="connsiteY0" fmla="*/ 3574908 h 3574908"/>
              <a:gd name="connsiteX1" fmla="*/ 823548 w 823548"/>
              <a:gd name="connsiteY1" fmla="*/ 2408261 h 3574908"/>
              <a:gd name="connsiteX2" fmla="*/ 822956 w 823548"/>
              <a:gd name="connsiteY2" fmla="*/ 2048404 h 3574908"/>
              <a:gd name="connsiteX3" fmla="*/ 134526 w 823548"/>
              <a:gd name="connsiteY3" fmla="*/ 1858067 h 3574908"/>
              <a:gd name="connsiteX4" fmla="*/ 68088 w 823548"/>
              <a:gd name="connsiteY4" fmla="*/ 0 h 3574908"/>
              <a:gd name="connsiteX0" fmla="*/ 0 w 823548"/>
              <a:gd name="connsiteY0" fmla="*/ 3580665 h 3580665"/>
              <a:gd name="connsiteX1" fmla="*/ 823548 w 823548"/>
              <a:gd name="connsiteY1" fmla="*/ 2414018 h 3580665"/>
              <a:gd name="connsiteX2" fmla="*/ 822956 w 823548"/>
              <a:gd name="connsiteY2" fmla="*/ 2054161 h 3580665"/>
              <a:gd name="connsiteX3" fmla="*/ 134526 w 823548"/>
              <a:gd name="connsiteY3" fmla="*/ 1863824 h 3580665"/>
              <a:gd name="connsiteX4" fmla="*/ 104584 w 823548"/>
              <a:gd name="connsiteY4" fmla="*/ 0 h 3580665"/>
              <a:gd name="connsiteX0" fmla="*/ 29101 w 718964"/>
              <a:gd name="connsiteY0" fmla="*/ 3359195 h 3359195"/>
              <a:gd name="connsiteX1" fmla="*/ 718964 w 718964"/>
              <a:gd name="connsiteY1" fmla="*/ 2414018 h 3359195"/>
              <a:gd name="connsiteX2" fmla="*/ 718372 w 718964"/>
              <a:gd name="connsiteY2" fmla="*/ 2054161 h 3359195"/>
              <a:gd name="connsiteX3" fmla="*/ 29942 w 718964"/>
              <a:gd name="connsiteY3" fmla="*/ 1863824 h 3359195"/>
              <a:gd name="connsiteX4" fmla="*/ 0 w 718964"/>
              <a:gd name="connsiteY4" fmla="*/ 0 h 3359195"/>
              <a:gd name="connsiteX0" fmla="*/ 15733 w 705596"/>
              <a:gd name="connsiteY0" fmla="*/ 2968987 h 2968987"/>
              <a:gd name="connsiteX1" fmla="*/ 705596 w 705596"/>
              <a:gd name="connsiteY1" fmla="*/ 2023810 h 2968987"/>
              <a:gd name="connsiteX2" fmla="*/ 705004 w 705596"/>
              <a:gd name="connsiteY2" fmla="*/ 1663953 h 2968987"/>
              <a:gd name="connsiteX3" fmla="*/ 16574 w 705596"/>
              <a:gd name="connsiteY3" fmla="*/ 1473616 h 2968987"/>
              <a:gd name="connsiteX4" fmla="*/ 0 w 705596"/>
              <a:gd name="connsiteY4" fmla="*/ 0 h 2968987"/>
              <a:gd name="connsiteX0" fmla="*/ 21024 w 710887"/>
              <a:gd name="connsiteY0" fmla="*/ 3027431 h 3027431"/>
              <a:gd name="connsiteX1" fmla="*/ 710887 w 710887"/>
              <a:gd name="connsiteY1" fmla="*/ 2082254 h 3027431"/>
              <a:gd name="connsiteX2" fmla="*/ 710295 w 710887"/>
              <a:gd name="connsiteY2" fmla="*/ 1722397 h 3027431"/>
              <a:gd name="connsiteX3" fmla="*/ 21865 w 710887"/>
              <a:gd name="connsiteY3" fmla="*/ 1532060 h 3027431"/>
              <a:gd name="connsiteX4" fmla="*/ 0 w 710887"/>
              <a:gd name="connsiteY4" fmla="*/ 0 h 3027431"/>
              <a:gd name="connsiteX0" fmla="*/ 34392 w 710887"/>
              <a:gd name="connsiteY0" fmla="*/ 2943061 h 2943061"/>
              <a:gd name="connsiteX1" fmla="*/ 710887 w 710887"/>
              <a:gd name="connsiteY1" fmla="*/ 2082254 h 2943061"/>
              <a:gd name="connsiteX2" fmla="*/ 710295 w 710887"/>
              <a:gd name="connsiteY2" fmla="*/ 1722397 h 2943061"/>
              <a:gd name="connsiteX3" fmla="*/ 21865 w 710887"/>
              <a:gd name="connsiteY3" fmla="*/ 1532060 h 2943061"/>
              <a:gd name="connsiteX4" fmla="*/ 0 w 710887"/>
              <a:gd name="connsiteY4" fmla="*/ 0 h 2943061"/>
              <a:gd name="connsiteX0" fmla="*/ 34392 w 710887"/>
              <a:gd name="connsiteY0" fmla="*/ 2943061 h 2943061"/>
              <a:gd name="connsiteX1" fmla="*/ 710887 w 710887"/>
              <a:gd name="connsiteY1" fmla="*/ 2082254 h 2943061"/>
              <a:gd name="connsiteX2" fmla="*/ 710295 w 710887"/>
              <a:gd name="connsiteY2" fmla="*/ 1722397 h 2943061"/>
              <a:gd name="connsiteX3" fmla="*/ 21865 w 710887"/>
              <a:gd name="connsiteY3" fmla="*/ 1532060 h 2943061"/>
              <a:gd name="connsiteX4" fmla="*/ 0 w 710887"/>
              <a:gd name="connsiteY4" fmla="*/ 0 h 294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887" h="2943061">
                <a:moveTo>
                  <a:pt x="34392" y="2943061"/>
                </a:moveTo>
                <a:cubicBezTo>
                  <a:pt x="643118" y="2216702"/>
                  <a:pt x="436371" y="2471136"/>
                  <a:pt x="710887" y="2082254"/>
                </a:cubicBezTo>
                <a:cubicBezTo>
                  <a:pt x="710690" y="1923079"/>
                  <a:pt x="710492" y="1881572"/>
                  <a:pt x="710295" y="1722397"/>
                </a:cubicBezTo>
                <a:cubicBezTo>
                  <a:pt x="566067" y="1680698"/>
                  <a:pt x="166093" y="1573759"/>
                  <a:pt x="21865" y="1532060"/>
                </a:cubicBezTo>
                <a:cubicBezTo>
                  <a:pt x="5542" y="849989"/>
                  <a:pt x="1676" y="727768"/>
                  <a:pt x="0" y="0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25" name="Group 224"/>
          <p:cNvGrpSpPr/>
          <p:nvPr/>
        </p:nvGrpSpPr>
        <p:grpSpPr>
          <a:xfrm>
            <a:off x="1672399" y="4825035"/>
            <a:ext cx="313044" cy="369332"/>
            <a:chOff x="418816" y="1964112"/>
            <a:chExt cx="313044" cy="369332"/>
          </a:xfrm>
        </p:grpSpPr>
        <p:sp>
          <p:nvSpPr>
            <p:cNvPr id="226" name="Oval 225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1</a:t>
              </a: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765227" y="3717809"/>
            <a:ext cx="313044" cy="369332"/>
            <a:chOff x="418816" y="1964112"/>
            <a:chExt cx="313044" cy="369332"/>
          </a:xfrm>
        </p:grpSpPr>
        <p:sp>
          <p:nvSpPr>
            <p:cNvPr id="229" name="Oval 228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2</a:t>
              </a: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1285507" y="2532088"/>
            <a:ext cx="313044" cy="369332"/>
            <a:chOff x="418816" y="1964112"/>
            <a:chExt cx="313044" cy="369332"/>
          </a:xfrm>
        </p:grpSpPr>
        <p:sp>
          <p:nvSpPr>
            <p:cNvPr id="232" name="Oval 231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3</a:t>
              </a:r>
              <a:endParaRPr lang="en-US" dirty="0">
                <a:latin typeface="Arial"/>
                <a:cs typeface="Arial"/>
              </a:endParaRPr>
            </a:p>
          </p:txBody>
        </p:sp>
      </p:grpSp>
      <p:cxnSp>
        <p:nvCxnSpPr>
          <p:cNvPr id="4" name="Straight Arrow Connector 3"/>
          <p:cNvCxnSpPr/>
          <p:nvPr/>
        </p:nvCxnSpPr>
        <p:spPr bwMode="auto">
          <a:xfrm>
            <a:off x="1635543" y="1382172"/>
            <a:ext cx="36856" cy="19959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35" name="Group 234"/>
          <p:cNvGrpSpPr/>
          <p:nvPr/>
        </p:nvGrpSpPr>
        <p:grpSpPr>
          <a:xfrm>
            <a:off x="1506590" y="1883932"/>
            <a:ext cx="313044" cy="369332"/>
            <a:chOff x="418816" y="1964112"/>
            <a:chExt cx="313044" cy="369332"/>
          </a:xfrm>
        </p:grpSpPr>
        <p:sp>
          <p:nvSpPr>
            <p:cNvPr id="236" name="Oval 235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4</a:t>
              </a: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38" name="Freeform 237"/>
          <p:cNvSpPr/>
          <p:nvPr/>
        </p:nvSpPr>
        <p:spPr>
          <a:xfrm>
            <a:off x="2295799" y="1680415"/>
            <a:ext cx="1029459" cy="3309980"/>
          </a:xfrm>
          <a:custGeom>
            <a:avLst/>
            <a:gdLst>
              <a:gd name="connsiteX0" fmla="*/ 3902322 w 3902322"/>
              <a:gd name="connsiteY0" fmla="*/ 0 h 449814"/>
              <a:gd name="connsiteX1" fmla="*/ 3452563 w 3902322"/>
              <a:gd name="connsiteY1" fmla="*/ 449814 h 449814"/>
              <a:gd name="connsiteX2" fmla="*/ 343934 w 3902322"/>
              <a:gd name="connsiteY2" fmla="*/ 423354 h 449814"/>
              <a:gd name="connsiteX3" fmla="*/ 0 w 3902322"/>
              <a:gd name="connsiteY3" fmla="*/ 39690 h 449814"/>
              <a:gd name="connsiteX0" fmla="*/ 3902322 w 3902322"/>
              <a:gd name="connsiteY0" fmla="*/ 0 h 423354"/>
              <a:gd name="connsiteX1" fmla="*/ 3565324 w 3902322"/>
              <a:gd name="connsiteY1" fmla="*/ 402338 h 423354"/>
              <a:gd name="connsiteX2" fmla="*/ 343934 w 3902322"/>
              <a:gd name="connsiteY2" fmla="*/ 423354 h 423354"/>
              <a:gd name="connsiteX3" fmla="*/ 0 w 3902322"/>
              <a:gd name="connsiteY3" fmla="*/ 39690 h 423354"/>
              <a:gd name="connsiteX0" fmla="*/ 3902322 w 3902322"/>
              <a:gd name="connsiteY0" fmla="*/ 0 h 423354"/>
              <a:gd name="connsiteX1" fmla="*/ 3600933 w 3902322"/>
              <a:gd name="connsiteY1" fmla="*/ 384535 h 423354"/>
              <a:gd name="connsiteX2" fmla="*/ 343934 w 3902322"/>
              <a:gd name="connsiteY2" fmla="*/ 423354 h 423354"/>
              <a:gd name="connsiteX3" fmla="*/ 0 w 3902322"/>
              <a:gd name="connsiteY3" fmla="*/ 39690 h 423354"/>
              <a:gd name="connsiteX0" fmla="*/ 3943865 w 3943865"/>
              <a:gd name="connsiteY0" fmla="*/ 1851 h 383664"/>
              <a:gd name="connsiteX1" fmla="*/ 3600933 w 3943865"/>
              <a:gd name="connsiteY1" fmla="*/ 344845 h 383664"/>
              <a:gd name="connsiteX2" fmla="*/ 343934 w 3943865"/>
              <a:gd name="connsiteY2" fmla="*/ 383664 h 383664"/>
              <a:gd name="connsiteX3" fmla="*/ 0 w 3943865"/>
              <a:gd name="connsiteY3" fmla="*/ 0 h 383664"/>
              <a:gd name="connsiteX0" fmla="*/ 4015082 w 4015082"/>
              <a:gd name="connsiteY0" fmla="*/ 29941 h 383664"/>
              <a:gd name="connsiteX1" fmla="*/ 3600933 w 4015082"/>
              <a:gd name="connsiteY1" fmla="*/ 344845 h 383664"/>
              <a:gd name="connsiteX2" fmla="*/ 343934 w 4015082"/>
              <a:gd name="connsiteY2" fmla="*/ 383664 h 383664"/>
              <a:gd name="connsiteX3" fmla="*/ 0 w 4015082"/>
              <a:gd name="connsiteY3" fmla="*/ 0 h 383664"/>
              <a:gd name="connsiteX0" fmla="*/ 4187190 w 4187190"/>
              <a:gd name="connsiteY0" fmla="*/ 15896 h 369619"/>
              <a:gd name="connsiteX1" fmla="*/ 3773041 w 4187190"/>
              <a:gd name="connsiteY1" fmla="*/ 330800 h 369619"/>
              <a:gd name="connsiteX2" fmla="*/ 516042 w 4187190"/>
              <a:gd name="connsiteY2" fmla="*/ 369619 h 369619"/>
              <a:gd name="connsiteX3" fmla="*/ 0 w 4187190"/>
              <a:gd name="connsiteY3" fmla="*/ 0 h 369619"/>
              <a:gd name="connsiteX0" fmla="*/ 4187190 w 4187190"/>
              <a:gd name="connsiteY0" fmla="*/ 15896 h 369619"/>
              <a:gd name="connsiteX1" fmla="*/ 3749302 w 4187190"/>
              <a:gd name="connsiteY1" fmla="*/ 349527 h 369619"/>
              <a:gd name="connsiteX2" fmla="*/ 516042 w 4187190"/>
              <a:gd name="connsiteY2" fmla="*/ 369619 h 369619"/>
              <a:gd name="connsiteX3" fmla="*/ 0 w 4187190"/>
              <a:gd name="connsiteY3" fmla="*/ 0 h 369619"/>
              <a:gd name="connsiteX0" fmla="*/ 0 w 6265284"/>
              <a:gd name="connsiteY0" fmla="*/ 0 h 1092877"/>
              <a:gd name="connsiteX1" fmla="*/ 6265284 w 6265284"/>
              <a:gd name="connsiteY1" fmla="*/ 1072785 h 1092877"/>
              <a:gd name="connsiteX2" fmla="*/ 3032024 w 6265284"/>
              <a:gd name="connsiteY2" fmla="*/ 1092877 h 1092877"/>
              <a:gd name="connsiteX3" fmla="*/ 2515982 w 6265284"/>
              <a:gd name="connsiteY3" fmla="*/ 723258 h 1092877"/>
              <a:gd name="connsiteX0" fmla="*/ 0 w 3032024"/>
              <a:gd name="connsiteY0" fmla="*/ 1193950 h 2286827"/>
              <a:gd name="connsiteX1" fmla="*/ 1581391 w 3032024"/>
              <a:gd name="connsiteY1" fmla="*/ 0 h 2286827"/>
              <a:gd name="connsiteX2" fmla="*/ 3032024 w 3032024"/>
              <a:gd name="connsiteY2" fmla="*/ 2286827 h 2286827"/>
              <a:gd name="connsiteX3" fmla="*/ 2515982 w 3032024"/>
              <a:gd name="connsiteY3" fmla="*/ 1917208 h 2286827"/>
              <a:gd name="connsiteX0" fmla="*/ 0 w 2515982"/>
              <a:gd name="connsiteY0" fmla="*/ 1896586 h 2619844"/>
              <a:gd name="connsiteX1" fmla="*/ 1581391 w 2515982"/>
              <a:gd name="connsiteY1" fmla="*/ 702636 h 2619844"/>
              <a:gd name="connsiteX2" fmla="*/ 1241736 w 2515982"/>
              <a:gd name="connsiteY2" fmla="*/ 0 h 2619844"/>
              <a:gd name="connsiteX3" fmla="*/ 2515982 w 2515982"/>
              <a:gd name="connsiteY3" fmla="*/ 2619844 h 2619844"/>
              <a:gd name="connsiteX0" fmla="*/ 0 w 1581391"/>
              <a:gd name="connsiteY0" fmla="*/ 2890379 h 2890379"/>
              <a:gd name="connsiteX1" fmla="*/ 1581391 w 1581391"/>
              <a:gd name="connsiteY1" fmla="*/ 1696429 h 2890379"/>
              <a:gd name="connsiteX2" fmla="*/ 1241736 w 1581391"/>
              <a:gd name="connsiteY2" fmla="*/ 993793 h 2890379"/>
              <a:gd name="connsiteX3" fmla="*/ 1579203 w 1581391"/>
              <a:gd name="connsiteY3" fmla="*/ 0 h 2890379"/>
              <a:gd name="connsiteX0" fmla="*/ 0 w 1581391"/>
              <a:gd name="connsiteY0" fmla="*/ 2973211 h 2973211"/>
              <a:gd name="connsiteX1" fmla="*/ 1581391 w 1581391"/>
              <a:gd name="connsiteY1" fmla="*/ 1779261 h 2973211"/>
              <a:gd name="connsiteX2" fmla="*/ 1241736 w 1581391"/>
              <a:gd name="connsiteY2" fmla="*/ 1076625 h 2973211"/>
              <a:gd name="connsiteX3" fmla="*/ 1229193 w 1581391"/>
              <a:gd name="connsiteY3" fmla="*/ 0 h 2973211"/>
              <a:gd name="connsiteX0" fmla="*/ 0 w 1581391"/>
              <a:gd name="connsiteY0" fmla="*/ 3276927 h 3276927"/>
              <a:gd name="connsiteX1" fmla="*/ 1581391 w 1581391"/>
              <a:gd name="connsiteY1" fmla="*/ 2082977 h 3276927"/>
              <a:gd name="connsiteX2" fmla="*/ 1241736 w 1581391"/>
              <a:gd name="connsiteY2" fmla="*/ 1380341 h 3276927"/>
              <a:gd name="connsiteX3" fmla="*/ 1249193 w 1581391"/>
              <a:gd name="connsiteY3" fmla="*/ 0 h 3276927"/>
              <a:gd name="connsiteX0" fmla="*/ 0 w 1581391"/>
              <a:gd name="connsiteY0" fmla="*/ 2973211 h 2973211"/>
              <a:gd name="connsiteX1" fmla="*/ 1581391 w 1581391"/>
              <a:gd name="connsiteY1" fmla="*/ 1779261 h 2973211"/>
              <a:gd name="connsiteX2" fmla="*/ 1241736 w 1581391"/>
              <a:gd name="connsiteY2" fmla="*/ 1076625 h 2973211"/>
              <a:gd name="connsiteX3" fmla="*/ 1234193 w 1581391"/>
              <a:gd name="connsiteY3" fmla="*/ 0 h 2973211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241736 w 1581391"/>
              <a:gd name="connsiteY2" fmla="*/ 1112124 h 3008710"/>
              <a:gd name="connsiteX3" fmla="*/ 1239193 w 1581391"/>
              <a:gd name="connsiteY3" fmla="*/ 0 h 3008710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320792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565798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81391"/>
              <a:gd name="connsiteY0" fmla="*/ 3008710 h 3008710"/>
              <a:gd name="connsiteX1" fmla="*/ 1581391 w 1581391"/>
              <a:gd name="connsiteY1" fmla="*/ 1747705 h 3008710"/>
              <a:gd name="connsiteX2" fmla="*/ 1565798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66390"/>
              <a:gd name="connsiteY0" fmla="*/ 3008710 h 3008710"/>
              <a:gd name="connsiteX1" fmla="*/ 1566390 w 1566390"/>
              <a:gd name="connsiteY1" fmla="*/ 1747705 h 3008710"/>
              <a:gd name="connsiteX2" fmla="*/ 1565798 w 1566390"/>
              <a:gd name="connsiteY2" fmla="*/ 1270181 h 3008710"/>
              <a:gd name="connsiteX3" fmla="*/ 1241736 w 1566390"/>
              <a:gd name="connsiteY3" fmla="*/ 1112124 h 3008710"/>
              <a:gd name="connsiteX4" fmla="*/ 1239193 w 1566390"/>
              <a:gd name="connsiteY4" fmla="*/ 0 h 3008710"/>
              <a:gd name="connsiteX0" fmla="*/ 0 w 1766395"/>
              <a:gd name="connsiteY0" fmla="*/ 2988988 h 2988988"/>
              <a:gd name="connsiteX1" fmla="*/ 1766395 w 1766395"/>
              <a:gd name="connsiteY1" fmla="*/ 1747705 h 2988988"/>
              <a:gd name="connsiteX2" fmla="*/ 1765803 w 1766395"/>
              <a:gd name="connsiteY2" fmla="*/ 1270181 h 2988988"/>
              <a:gd name="connsiteX3" fmla="*/ 1441741 w 1766395"/>
              <a:gd name="connsiteY3" fmla="*/ 1112124 h 2988988"/>
              <a:gd name="connsiteX4" fmla="*/ 1439198 w 1766395"/>
              <a:gd name="connsiteY4" fmla="*/ 0 h 2988988"/>
              <a:gd name="connsiteX0" fmla="*/ 0 w 1766395"/>
              <a:gd name="connsiteY0" fmla="*/ 2988988 h 2988988"/>
              <a:gd name="connsiteX1" fmla="*/ 1766395 w 1766395"/>
              <a:gd name="connsiteY1" fmla="*/ 1747705 h 2988988"/>
              <a:gd name="connsiteX2" fmla="*/ 579217 w 1766395"/>
              <a:gd name="connsiteY2" fmla="*/ 1319458 h 2988988"/>
              <a:gd name="connsiteX3" fmla="*/ 1441741 w 1766395"/>
              <a:gd name="connsiteY3" fmla="*/ 1112124 h 2988988"/>
              <a:gd name="connsiteX4" fmla="*/ 1439198 w 1766395"/>
              <a:gd name="connsiteY4" fmla="*/ 0 h 2988988"/>
              <a:gd name="connsiteX0" fmla="*/ 0 w 1442252"/>
              <a:gd name="connsiteY0" fmla="*/ 2988988 h 2988988"/>
              <a:gd name="connsiteX1" fmla="*/ 621443 w 1442252"/>
              <a:gd name="connsiteY1" fmla="*/ 1829833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621443 w 1442252"/>
              <a:gd name="connsiteY1" fmla="*/ 1829833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608074 w 1442252"/>
              <a:gd name="connsiteY1" fmla="*/ 1780618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608074 w 1442252"/>
              <a:gd name="connsiteY1" fmla="*/ 1780618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585794 w 1442252"/>
              <a:gd name="connsiteY1" fmla="*/ 1780618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585794 w 1442252"/>
              <a:gd name="connsiteY1" fmla="*/ 1714700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2035489"/>
              <a:gd name="connsiteY0" fmla="*/ 2876928 h 2876928"/>
              <a:gd name="connsiteX1" fmla="*/ 1179031 w 2035489"/>
              <a:gd name="connsiteY1" fmla="*/ 1714700 h 2876928"/>
              <a:gd name="connsiteX2" fmla="*/ 1172454 w 2035489"/>
              <a:gd name="connsiteY2" fmla="*/ 1319458 h 2876928"/>
              <a:gd name="connsiteX3" fmla="*/ 2034978 w 2035489"/>
              <a:gd name="connsiteY3" fmla="*/ 1112124 h 2876928"/>
              <a:gd name="connsiteX4" fmla="*/ 2032435 w 2035489"/>
              <a:gd name="connsiteY4" fmla="*/ 0 h 2876928"/>
              <a:gd name="connsiteX0" fmla="*/ 0 w 2095517"/>
              <a:gd name="connsiteY0" fmla="*/ 2876928 h 2876928"/>
              <a:gd name="connsiteX1" fmla="*/ 1179031 w 2095517"/>
              <a:gd name="connsiteY1" fmla="*/ 1714700 h 2876928"/>
              <a:gd name="connsiteX2" fmla="*/ 1172454 w 2095517"/>
              <a:gd name="connsiteY2" fmla="*/ 1319458 h 2876928"/>
              <a:gd name="connsiteX3" fmla="*/ 2095451 w 2095517"/>
              <a:gd name="connsiteY3" fmla="*/ 1525541 h 2876928"/>
              <a:gd name="connsiteX4" fmla="*/ 2032435 w 2095517"/>
              <a:gd name="connsiteY4" fmla="*/ 0 h 2876928"/>
              <a:gd name="connsiteX0" fmla="*/ 0 w 2095517"/>
              <a:gd name="connsiteY0" fmla="*/ 2876928 h 2876928"/>
              <a:gd name="connsiteX1" fmla="*/ 1179031 w 2095517"/>
              <a:gd name="connsiteY1" fmla="*/ 1714700 h 2876928"/>
              <a:gd name="connsiteX2" fmla="*/ 1757025 w 2095517"/>
              <a:gd name="connsiteY2" fmla="*/ 2019085 h 2876928"/>
              <a:gd name="connsiteX3" fmla="*/ 2095451 w 2095517"/>
              <a:gd name="connsiteY3" fmla="*/ 1525541 h 2876928"/>
              <a:gd name="connsiteX4" fmla="*/ 2032435 w 2095517"/>
              <a:gd name="connsiteY4" fmla="*/ 0 h 2876928"/>
              <a:gd name="connsiteX0" fmla="*/ 0 w 2095517"/>
              <a:gd name="connsiteY0" fmla="*/ 2876928 h 2876928"/>
              <a:gd name="connsiteX1" fmla="*/ 1058086 w 2095517"/>
              <a:gd name="connsiteY1" fmla="*/ 2128116 h 2876928"/>
              <a:gd name="connsiteX2" fmla="*/ 1757025 w 2095517"/>
              <a:gd name="connsiteY2" fmla="*/ 2019085 h 2876928"/>
              <a:gd name="connsiteX3" fmla="*/ 2095451 w 2095517"/>
              <a:gd name="connsiteY3" fmla="*/ 1525541 h 2876928"/>
              <a:gd name="connsiteX4" fmla="*/ 2032435 w 2095517"/>
              <a:gd name="connsiteY4" fmla="*/ 0 h 2876928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19085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19085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19085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703415 w 1732679"/>
              <a:gd name="connsiteY1" fmla="*/ 2070128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703415 w 1732679"/>
              <a:gd name="connsiteY1" fmla="*/ 2070128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703415 w 1732679"/>
              <a:gd name="connsiteY1" fmla="*/ 2070128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19366 w 1029264"/>
              <a:gd name="connsiteY0" fmla="*/ 2961861 h 2961861"/>
              <a:gd name="connsiteX1" fmla="*/ 0 w 1029264"/>
              <a:gd name="connsiteY1" fmla="*/ 2070128 h 2961861"/>
              <a:gd name="connsiteX2" fmla="*/ 690772 w 1029264"/>
              <a:gd name="connsiteY2" fmla="*/ 2064629 h 2961861"/>
              <a:gd name="connsiteX3" fmla="*/ 1029198 w 1029264"/>
              <a:gd name="connsiteY3" fmla="*/ 1525541 h 2961861"/>
              <a:gd name="connsiteX4" fmla="*/ 966182 w 1029264"/>
              <a:gd name="connsiteY4" fmla="*/ 0 h 2961861"/>
              <a:gd name="connsiteX0" fmla="*/ 19366 w 1029276"/>
              <a:gd name="connsiteY0" fmla="*/ 2611201 h 2611201"/>
              <a:gd name="connsiteX1" fmla="*/ 0 w 1029276"/>
              <a:gd name="connsiteY1" fmla="*/ 1719468 h 2611201"/>
              <a:gd name="connsiteX2" fmla="*/ 690772 w 1029276"/>
              <a:gd name="connsiteY2" fmla="*/ 1713969 h 2611201"/>
              <a:gd name="connsiteX3" fmla="*/ 1029198 w 1029276"/>
              <a:gd name="connsiteY3" fmla="*/ 1174881 h 2611201"/>
              <a:gd name="connsiteX4" fmla="*/ 976765 w 1029276"/>
              <a:gd name="connsiteY4" fmla="*/ 0 h 2611201"/>
              <a:gd name="connsiteX0" fmla="*/ 19366 w 1029459"/>
              <a:gd name="connsiteY0" fmla="*/ 2611201 h 2611201"/>
              <a:gd name="connsiteX1" fmla="*/ 0 w 1029459"/>
              <a:gd name="connsiteY1" fmla="*/ 1719468 h 2611201"/>
              <a:gd name="connsiteX2" fmla="*/ 690772 w 1029459"/>
              <a:gd name="connsiteY2" fmla="*/ 1713969 h 2611201"/>
              <a:gd name="connsiteX3" fmla="*/ 1029198 w 1029459"/>
              <a:gd name="connsiteY3" fmla="*/ 1174881 h 2611201"/>
              <a:gd name="connsiteX4" fmla="*/ 976765 w 1029459"/>
              <a:gd name="connsiteY4" fmla="*/ 0 h 261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459" h="2611201">
                <a:moveTo>
                  <a:pt x="19366" y="2611201"/>
                </a:moveTo>
                <a:lnTo>
                  <a:pt x="0" y="1719468"/>
                </a:lnTo>
                <a:lnTo>
                  <a:pt x="690772" y="1713969"/>
                </a:lnTo>
                <a:cubicBezTo>
                  <a:pt x="953779" y="1301650"/>
                  <a:pt x="837892" y="1502072"/>
                  <a:pt x="1029198" y="1174881"/>
                </a:cubicBezTo>
                <a:cubicBezTo>
                  <a:pt x="1031684" y="714767"/>
                  <a:pt x="1016613" y="902614"/>
                  <a:pt x="976765" y="0"/>
                </a:cubicBezTo>
              </a:path>
            </a:pathLst>
          </a:custGeom>
          <a:ln w="12700">
            <a:solidFill>
              <a:schemeClr val="tx1"/>
            </a:solidFill>
            <a:headEnd type="triangle"/>
            <a:tailEnd type="none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9" name="Straight Arrow Connector 238"/>
          <p:cNvCxnSpPr/>
          <p:nvPr/>
        </p:nvCxnSpPr>
        <p:spPr bwMode="auto">
          <a:xfrm>
            <a:off x="2334047" y="4796373"/>
            <a:ext cx="165857" cy="4440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3" name="Straight Arrow Connector 242"/>
          <p:cNvCxnSpPr/>
          <p:nvPr/>
        </p:nvCxnSpPr>
        <p:spPr bwMode="auto">
          <a:xfrm flipH="1">
            <a:off x="1630957" y="4825035"/>
            <a:ext cx="697629" cy="762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6" name="Group 245"/>
          <p:cNvGrpSpPr/>
          <p:nvPr/>
        </p:nvGrpSpPr>
        <p:grpSpPr>
          <a:xfrm rot="21446362">
            <a:off x="2189794" y="4667337"/>
            <a:ext cx="313044" cy="369332"/>
            <a:chOff x="418816" y="1964112"/>
            <a:chExt cx="313044" cy="369332"/>
          </a:xfrm>
        </p:grpSpPr>
        <p:sp>
          <p:nvSpPr>
            <p:cNvPr id="247" name="Oval 246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6</a:t>
              </a: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3130061" y="1900424"/>
            <a:ext cx="313044" cy="369332"/>
            <a:chOff x="418816" y="1964112"/>
            <a:chExt cx="313044" cy="369332"/>
          </a:xfrm>
        </p:grpSpPr>
        <p:sp>
          <p:nvSpPr>
            <p:cNvPr id="250" name="Oval 249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5</a:t>
              </a: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53" name="Oval 252"/>
          <p:cNvSpPr/>
          <p:nvPr/>
        </p:nvSpPr>
        <p:spPr>
          <a:xfrm rot="5400000">
            <a:off x="1970416" y="419579"/>
            <a:ext cx="631007" cy="22352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tailEnd type="arrow"/>
          </a:ln>
          <a:effectLst>
            <a:outerShdw blurRad="50800" dist="38100" dir="2700000" algn="tl" rotWithShape="0">
              <a:schemeClr val="accent1">
                <a:lumMod val="75000"/>
                <a:alpha val="43000"/>
              </a:scheme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336780" y="1336100"/>
            <a:ext cx="1891162" cy="509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 smtClean="0">
                <a:latin typeface="Arial"/>
                <a:cs typeface="Arial"/>
              </a:rPr>
              <a:t>Dijkstra’s link-state </a:t>
            </a:r>
          </a:p>
          <a:p>
            <a:pPr algn="ctr">
              <a:lnSpc>
                <a:spcPts val="1600"/>
              </a:lnSpc>
            </a:pPr>
            <a:r>
              <a:rPr lang="en-US" sz="1600" dirty="0" smtClean="0">
                <a:latin typeface="Arial"/>
                <a:cs typeface="Arial"/>
              </a:rPr>
              <a:t>Routing</a:t>
            </a:r>
            <a:endParaRPr lang="en-US" sz="1600" dirty="0">
              <a:latin typeface="Arial"/>
              <a:cs typeface="Arial"/>
            </a:endParaRPr>
          </a:p>
        </p:txBody>
      </p:sp>
      <p:grpSp>
        <p:nvGrpSpPr>
          <p:cNvPr id="319" name="Group 318"/>
          <p:cNvGrpSpPr/>
          <p:nvPr/>
        </p:nvGrpSpPr>
        <p:grpSpPr>
          <a:xfrm>
            <a:off x="921872" y="5536490"/>
            <a:ext cx="687402" cy="470408"/>
            <a:chOff x="1736090" y="2893762"/>
            <a:chExt cx="565150" cy="340093"/>
          </a:xfrm>
        </p:grpSpPr>
        <p:grpSp>
          <p:nvGrpSpPr>
            <p:cNvPr id="320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24" name="Oval 323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6" name="Oval 325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7" name="Freeform 326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8" name="Freeform 327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9" name="Freeform 328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0" name="Freeform 329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31" name="Straight Connector 330"/>
              <p:cNvCxnSpPr>
                <a:endCxn id="32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1" name="Group 320"/>
            <p:cNvGrpSpPr/>
            <p:nvPr/>
          </p:nvGrpSpPr>
          <p:grpSpPr>
            <a:xfrm>
              <a:off x="1828502" y="2944584"/>
              <a:ext cx="374530" cy="289271"/>
              <a:chOff x="725185" y="1779875"/>
              <a:chExt cx="374530" cy="289271"/>
            </a:xfrm>
          </p:grpSpPr>
          <p:sp>
            <p:nvSpPr>
              <p:cNvPr id="322" name="Oval 321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3" name="TextBox 322"/>
              <p:cNvSpPr txBox="1"/>
              <p:nvPr/>
            </p:nvSpPr>
            <p:spPr>
              <a:xfrm>
                <a:off x="725185" y="1779875"/>
                <a:ext cx="374530" cy="289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s1</a:t>
                </a:r>
                <a:endParaRPr lang="en-US" sz="2000" dirty="0"/>
              </a:p>
            </p:txBody>
          </p:sp>
        </p:grpSp>
      </p:grpSp>
      <p:grpSp>
        <p:nvGrpSpPr>
          <p:cNvPr id="333" name="Group 332"/>
          <p:cNvGrpSpPr/>
          <p:nvPr/>
        </p:nvGrpSpPr>
        <p:grpSpPr>
          <a:xfrm>
            <a:off x="2206593" y="5245170"/>
            <a:ext cx="687402" cy="470406"/>
            <a:chOff x="1736090" y="2893762"/>
            <a:chExt cx="565150" cy="340091"/>
          </a:xfrm>
        </p:grpSpPr>
        <p:grpSp>
          <p:nvGrpSpPr>
            <p:cNvPr id="334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38" name="Oval 33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9" name="Rectangle 33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0" name="Oval 33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1" name="Freeform 34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2" name="Freeform 34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3" name="Freeform 34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4" name="Freeform 34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45" name="Straight Connector 344"/>
              <p:cNvCxnSpPr>
                <a:endCxn id="34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5" name="Group 334"/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336" name="Oval 335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7" name="TextBox 336"/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s2</a:t>
                </a:r>
                <a:endParaRPr lang="en-US" sz="2000" dirty="0"/>
              </a:p>
            </p:txBody>
          </p:sp>
        </p:grpSp>
      </p:grpSp>
      <p:grpSp>
        <p:nvGrpSpPr>
          <p:cNvPr id="347" name="Group 346"/>
          <p:cNvGrpSpPr/>
          <p:nvPr/>
        </p:nvGrpSpPr>
        <p:grpSpPr>
          <a:xfrm>
            <a:off x="1910145" y="5999406"/>
            <a:ext cx="687402" cy="470406"/>
            <a:chOff x="1736090" y="2893762"/>
            <a:chExt cx="565150" cy="340091"/>
          </a:xfrm>
        </p:grpSpPr>
        <p:grpSp>
          <p:nvGrpSpPr>
            <p:cNvPr id="348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52" name="Oval 35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4" name="Oval 35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5" name="Freeform 35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6" name="Freeform 35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7" name="Freeform 35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8" name="Freeform 35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59" name="Straight Connector 358"/>
              <p:cNvCxnSpPr>
                <a:endCxn id="35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9" name="Group 348"/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350" name="Oval 349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1" name="TextBox 350"/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s3</a:t>
                </a:r>
                <a:endParaRPr lang="en-US" sz="2000" dirty="0"/>
              </a:p>
            </p:txBody>
          </p:sp>
        </p:grpSp>
      </p:grpSp>
      <p:grpSp>
        <p:nvGrpSpPr>
          <p:cNvPr id="361" name="Group 360"/>
          <p:cNvGrpSpPr/>
          <p:nvPr/>
        </p:nvGrpSpPr>
        <p:grpSpPr>
          <a:xfrm>
            <a:off x="3077553" y="5718280"/>
            <a:ext cx="687402" cy="470406"/>
            <a:chOff x="1736090" y="2893762"/>
            <a:chExt cx="565150" cy="340091"/>
          </a:xfrm>
        </p:grpSpPr>
        <p:grpSp>
          <p:nvGrpSpPr>
            <p:cNvPr id="362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66" name="Oval 365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8" name="Oval 367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9" name="Freeform 368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0" name="Freeform 369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1" name="Freeform 370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2" name="Freeform 371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73" name="Straight Connector 372"/>
              <p:cNvCxnSpPr>
                <a:endCxn id="36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3" name="Group 362"/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364" name="Oval 363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5" name="TextBox 364"/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s4</a:t>
                </a:r>
                <a:endParaRPr lang="en-US" sz="2000" dirty="0"/>
              </a:p>
            </p:txBody>
          </p:sp>
        </p:grpSp>
      </p:grpSp>
      <p:cxnSp>
        <p:nvCxnSpPr>
          <p:cNvPr id="240" name="Straight Arrow Connector 239"/>
          <p:cNvCxnSpPr/>
          <p:nvPr/>
        </p:nvCxnSpPr>
        <p:spPr bwMode="auto">
          <a:xfrm>
            <a:off x="2475946" y="4898482"/>
            <a:ext cx="906274" cy="7697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76" name="Picture 1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74" y="702064"/>
            <a:ext cx="8154854" cy="19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7" name="Title 1"/>
          <p:cNvSpPr txBox="1">
            <a:spLocks/>
          </p:cNvSpPr>
          <p:nvPr/>
        </p:nvSpPr>
        <p:spPr>
          <a:xfrm>
            <a:off x="354145" y="177332"/>
            <a:ext cx="8642801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r>
              <a:rPr lang="en-US" sz="3600" dirty="0" smtClean="0"/>
              <a:t>SDN: control/data plane interaction example</a:t>
            </a:r>
            <a:endParaRPr lang="en-US" sz="3600" dirty="0"/>
          </a:p>
        </p:txBody>
      </p:sp>
      <p:grpSp>
        <p:nvGrpSpPr>
          <p:cNvPr id="382" name="Group 381"/>
          <p:cNvGrpSpPr/>
          <p:nvPr/>
        </p:nvGrpSpPr>
        <p:grpSpPr>
          <a:xfrm>
            <a:off x="5359418" y="2228890"/>
            <a:ext cx="3388878" cy="1357349"/>
            <a:chOff x="5313965" y="1301119"/>
            <a:chExt cx="3388878" cy="1357349"/>
          </a:xfrm>
        </p:grpSpPr>
        <p:sp>
          <p:nvSpPr>
            <p:cNvPr id="383" name="TextBox 382"/>
            <p:cNvSpPr txBox="1"/>
            <p:nvPr/>
          </p:nvSpPr>
          <p:spPr>
            <a:xfrm>
              <a:off x="5654651" y="1315023"/>
              <a:ext cx="3048192" cy="1343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solidFill>
                    <a:srgbClr val="000000"/>
                  </a:solidFill>
                  <a:latin typeface="+mn-lt"/>
                </a:rPr>
                <a:t>link state routing app interacts with flow-table-computation component in SDN controller, which computes new flow tables needed</a:t>
              </a:r>
              <a:endParaRPr lang="en-US" dirty="0">
                <a:solidFill>
                  <a:srgbClr val="000000"/>
                </a:solidFill>
                <a:latin typeface="+mn-lt"/>
              </a:endParaRPr>
            </a:p>
          </p:txBody>
        </p:sp>
        <p:grpSp>
          <p:nvGrpSpPr>
            <p:cNvPr id="384" name="Group 383"/>
            <p:cNvGrpSpPr/>
            <p:nvPr/>
          </p:nvGrpSpPr>
          <p:grpSpPr>
            <a:xfrm>
              <a:off x="5313965" y="1301119"/>
              <a:ext cx="313044" cy="369332"/>
              <a:chOff x="418816" y="1964112"/>
              <a:chExt cx="289705" cy="369332"/>
            </a:xfrm>
          </p:grpSpPr>
          <p:sp>
            <p:nvSpPr>
              <p:cNvPr id="385" name="Oval 384"/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387" name="TextBox 386"/>
              <p:cNvSpPr txBox="1"/>
              <p:nvPr/>
            </p:nvSpPr>
            <p:spPr>
              <a:xfrm>
                <a:off x="418816" y="1964112"/>
                <a:ext cx="289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/>
                    <a:cs typeface="Arial"/>
                  </a:rPr>
                  <a:t>5</a:t>
                </a: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393" name="Group 392"/>
          <p:cNvGrpSpPr/>
          <p:nvPr/>
        </p:nvGrpSpPr>
        <p:grpSpPr>
          <a:xfrm>
            <a:off x="5450329" y="3736844"/>
            <a:ext cx="3388878" cy="858751"/>
            <a:chOff x="5313965" y="1301119"/>
            <a:chExt cx="3388878" cy="858751"/>
          </a:xfrm>
        </p:grpSpPr>
        <p:sp>
          <p:nvSpPr>
            <p:cNvPr id="394" name="TextBox 393"/>
            <p:cNvSpPr txBox="1"/>
            <p:nvPr/>
          </p:nvSpPr>
          <p:spPr>
            <a:xfrm>
              <a:off x="5654651" y="1315023"/>
              <a:ext cx="3048192" cy="84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 smtClean="0">
                  <a:solidFill>
                    <a:srgbClr val="000000"/>
                  </a:solidFill>
                  <a:latin typeface="+mn-lt"/>
                </a:rPr>
                <a:t>Controller uses OpenFlow to install new tables in switches that need updating</a:t>
              </a:r>
              <a:endParaRPr lang="en-US" dirty="0">
                <a:solidFill>
                  <a:srgbClr val="000000"/>
                </a:solidFill>
                <a:latin typeface="+mn-lt"/>
              </a:endParaRPr>
            </a:p>
          </p:txBody>
        </p:sp>
        <p:grpSp>
          <p:nvGrpSpPr>
            <p:cNvPr id="395" name="Group 394"/>
            <p:cNvGrpSpPr/>
            <p:nvPr/>
          </p:nvGrpSpPr>
          <p:grpSpPr>
            <a:xfrm>
              <a:off x="5313965" y="1301119"/>
              <a:ext cx="313044" cy="369332"/>
              <a:chOff x="418816" y="1964112"/>
              <a:chExt cx="289705" cy="369332"/>
            </a:xfrm>
          </p:grpSpPr>
          <p:sp>
            <p:nvSpPr>
              <p:cNvPr id="396" name="Oval 395"/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397" name="TextBox 396"/>
              <p:cNvSpPr txBox="1"/>
              <p:nvPr/>
            </p:nvSpPr>
            <p:spPr>
              <a:xfrm>
                <a:off x="418816" y="1964112"/>
                <a:ext cx="289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/>
                    <a:cs typeface="Arial"/>
                  </a:rPr>
                  <a:t>6</a:t>
                </a: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72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7" name="Picture 1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779463"/>
            <a:ext cx="772160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38" name="Title 1"/>
          <p:cNvSpPr txBox="1">
            <a:spLocks/>
          </p:cNvSpPr>
          <p:nvPr/>
        </p:nvSpPr>
        <p:spPr bwMode="auto">
          <a:xfrm>
            <a:off x="371475" y="1793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400">
                <a:solidFill>
                  <a:srgbClr val="000099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Generalized Forwarding and SDN</a:t>
            </a:r>
          </a:p>
        </p:txBody>
      </p:sp>
      <p:sp>
        <p:nvSpPr>
          <p:cNvPr id="116739" name="Rectangle 4"/>
          <p:cNvSpPr>
            <a:spLocks noChangeArrowheads="1"/>
          </p:cNvSpPr>
          <p:nvPr/>
        </p:nvSpPr>
        <p:spPr bwMode="auto">
          <a:xfrm flipV="1">
            <a:off x="3057525" y="2017713"/>
            <a:ext cx="4065588" cy="9826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16740" name="Freeform 2"/>
          <p:cNvSpPr>
            <a:spLocks/>
          </p:cNvSpPr>
          <p:nvPr/>
        </p:nvSpPr>
        <p:spPr bwMode="auto">
          <a:xfrm>
            <a:off x="3503613" y="5022850"/>
            <a:ext cx="2847975" cy="1579563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1" name="Freeform 6"/>
          <p:cNvSpPr>
            <a:spLocks/>
          </p:cNvSpPr>
          <p:nvPr/>
        </p:nvSpPr>
        <p:spPr bwMode="auto">
          <a:xfrm>
            <a:off x="4141788" y="5326063"/>
            <a:ext cx="542925" cy="2952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2" name="Freeform 91"/>
          <p:cNvSpPr>
            <a:spLocks/>
          </p:cNvSpPr>
          <p:nvPr/>
        </p:nvSpPr>
        <p:spPr bwMode="auto">
          <a:xfrm>
            <a:off x="5183188" y="5319713"/>
            <a:ext cx="504825" cy="307975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3" name="Freeform 92"/>
          <p:cNvSpPr>
            <a:spLocks/>
          </p:cNvSpPr>
          <p:nvPr/>
        </p:nvSpPr>
        <p:spPr bwMode="auto">
          <a:xfrm>
            <a:off x="4117975" y="5711825"/>
            <a:ext cx="1227138" cy="344488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4" name="Freeform 93"/>
          <p:cNvSpPr>
            <a:spLocks/>
          </p:cNvSpPr>
          <p:nvPr/>
        </p:nvSpPr>
        <p:spPr bwMode="auto">
          <a:xfrm>
            <a:off x="4464050" y="5635625"/>
            <a:ext cx="992188" cy="641350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5" name="Freeform 94"/>
          <p:cNvSpPr>
            <a:spLocks/>
          </p:cNvSpPr>
          <p:nvPr/>
        </p:nvSpPr>
        <p:spPr bwMode="auto">
          <a:xfrm>
            <a:off x="5557838" y="5699125"/>
            <a:ext cx="80962" cy="414338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6" name="Freeform 95"/>
          <p:cNvSpPr>
            <a:spLocks/>
          </p:cNvSpPr>
          <p:nvPr/>
        </p:nvSpPr>
        <p:spPr bwMode="auto">
          <a:xfrm flipV="1">
            <a:off x="4497388" y="6132513"/>
            <a:ext cx="796925" cy="203200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7" name="Freeform 96"/>
          <p:cNvSpPr>
            <a:spLocks/>
          </p:cNvSpPr>
          <p:nvPr/>
        </p:nvSpPr>
        <p:spPr bwMode="auto">
          <a:xfrm>
            <a:off x="3960813" y="5735638"/>
            <a:ext cx="222250" cy="506412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8" name="Rectangle 97"/>
          <p:cNvSpPr>
            <a:spLocks noChangeArrowheads="1"/>
          </p:cNvSpPr>
          <p:nvPr/>
        </p:nvSpPr>
        <p:spPr bwMode="auto">
          <a:xfrm>
            <a:off x="1916113" y="5449888"/>
            <a:ext cx="1206500" cy="2381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16749" name="Rectangle 98"/>
          <p:cNvSpPr>
            <a:spLocks noChangeArrowheads="1"/>
          </p:cNvSpPr>
          <p:nvPr/>
        </p:nvSpPr>
        <p:spPr bwMode="auto">
          <a:xfrm>
            <a:off x="1882775" y="5473700"/>
            <a:ext cx="1208088" cy="2381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16750" name="Line 99"/>
          <p:cNvSpPr>
            <a:spLocks noChangeShapeType="1"/>
          </p:cNvSpPr>
          <p:nvPr/>
        </p:nvSpPr>
        <p:spPr bwMode="auto">
          <a:xfrm>
            <a:off x="3154363" y="5624513"/>
            <a:ext cx="42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51" name="Text Box 101"/>
          <p:cNvSpPr txBox="1">
            <a:spLocks noChangeArrowheads="1"/>
          </p:cNvSpPr>
          <p:nvPr/>
        </p:nvSpPr>
        <p:spPr bwMode="auto">
          <a:xfrm>
            <a:off x="3987800" y="5659438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6752" name="Text Box 102"/>
          <p:cNvSpPr txBox="1">
            <a:spLocks noChangeArrowheads="1"/>
          </p:cNvSpPr>
          <p:nvPr/>
        </p:nvSpPr>
        <p:spPr bwMode="auto">
          <a:xfrm>
            <a:off x="3736975" y="573246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6753" name="Rectangle 104"/>
          <p:cNvSpPr>
            <a:spLocks noChangeArrowheads="1"/>
          </p:cNvSpPr>
          <p:nvPr/>
        </p:nvSpPr>
        <p:spPr bwMode="auto">
          <a:xfrm>
            <a:off x="2352675" y="5476875"/>
            <a:ext cx="738188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16754" name="Text Box 105"/>
          <p:cNvSpPr txBox="1">
            <a:spLocks noChangeArrowheads="1"/>
          </p:cNvSpPr>
          <p:nvPr/>
        </p:nvSpPr>
        <p:spPr bwMode="auto">
          <a:xfrm>
            <a:off x="2279650" y="5467350"/>
            <a:ext cx="944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</a:rPr>
              <a:t>0100 1101</a:t>
            </a:r>
          </a:p>
        </p:txBody>
      </p:sp>
      <p:sp>
        <p:nvSpPr>
          <p:cNvPr id="116755" name="Text Box 106"/>
          <p:cNvSpPr txBox="1">
            <a:spLocks noChangeArrowheads="1"/>
          </p:cNvSpPr>
          <p:nvPr/>
        </p:nvSpPr>
        <p:spPr bwMode="auto">
          <a:xfrm>
            <a:off x="1931988" y="6105525"/>
            <a:ext cx="15446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00"/>
                </a:solidFill>
              </a:rPr>
              <a:t>values in arriving</a:t>
            </a:r>
          </a:p>
          <a:p>
            <a:r>
              <a:rPr lang="en-US" altLang="zh-CN" sz="1400">
                <a:solidFill>
                  <a:srgbClr val="000000"/>
                </a:solidFill>
              </a:rPr>
              <a:t>packet</a:t>
            </a:r>
            <a:r>
              <a:rPr lang="ja-JP" altLang="en-US" sz="1400">
                <a:solidFill>
                  <a:srgbClr val="000000"/>
                </a:solidFill>
              </a:rPr>
              <a:t>’</a:t>
            </a:r>
            <a:r>
              <a:rPr lang="en-US" altLang="ja-JP" sz="1400">
                <a:solidFill>
                  <a:srgbClr val="000000"/>
                </a:solidFill>
              </a:rPr>
              <a:t>s header</a:t>
            </a:r>
            <a:endParaRPr lang="en-US" altLang="zh-CN" sz="1400">
              <a:solidFill>
                <a:srgbClr val="000000"/>
              </a:solidFill>
            </a:endParaRPr>
          </a:p>
        </p:txBody>
      </p:sp>
      <p:grpSp>
        <p:nvGrpSpPr>
          <p:cNvPr id="116756" name="Group 25"/>
          <p:cNvGrpSpPr>
            <a:grpSpLocks/>
          </p:cNvGrpSpPr>
          <p:nvPr/>
        </p:nvGrpSpPr>
        <p:grpSpPr bwMode="auto">
          <a:xfrm>
            <a:off x="2879725" y="2162175"/>
            <a:ext cx="4376738" cy="392113"/>
            <a:chOff x="2876479" y="1379891"/>
            <a:chExt cx="4376824" cy="393056"/>
          </a:xfrm>
        </p:grpSpPr>
        <p:sp>
          <p:nvSpPr>
            <p:cNvPr id="116977" name="Oval 5"/>
            <p:cNvSpPr>
              <a:spLocks noChangeArrowheads="1"/>
            </p:cNvSpPr>
            <p:nvPr/>
          </p:nvSpPr>
          <p:spPr bwMode="auto">
            <a:xfrm>
              <a:off x="3143886" y="1379891"/>
              <a:ext cx="3785019" cy="39305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16978" name="Text Box 108"/>
            <p:cNvSpPr txBox="1">
              <a:spLocks noChangeArrowheads="1"/>
            </p:cNvSpPr>
            <p:nvPr/>
          </p:nvSpPr>
          <p:spPr bwMode="auto">
            <a:xfrm>
              <a:off x="2876479" y="1408113"/>
              <a:ext cx="4376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>
                  <a:solidFill>
                    <a:srgbClr val="000000"/>
                  </a:solidFill>
                </a:rPr>
                <a:t>logically-centralized routing controller</a:t>
              </a:r>
            </a:p>
          </p:txBody>
        </p:sp>
      </p:grpSp>
      <p:sp>
        <p:nvSpPr>
          <p:cNvPr id="116757" name="Line 119"/>
          <p:cNvSpPr>
            <a:spLocks noChangeShapeType="1"/>
          </p:cNvSpPr>
          <p:nvPr/>
        </p:nvSpPr>
        <p:spPr bwMode="auto">
          <a:xfrm flipH="1" flipV="1">
            <a:off x="2744788" y="577215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122"/>
          <p:cNvSpPr>
            <a:spLocks/>
          </p:cNvSpPr>
          <p:nvPr/>
        </p:nvSpPr>
        <p:spPr bwMode="auto">
          <a:xfrm flipH="1">
            <a:off x="4852988" y="4848225"/>
            <a:ext cx="407987" cy="371475"/>
          </a:xfrm>
          <a:custGeom>
            <a:avLst/>
            <a:gdLst>
              <a:gd name="T0" fmla="*/ 0 w 1443"/>
              <a:gd name="T1" fmla="*/ 0 h 816"/>
              <a:gd name="T2" fmla="*/ 0 w 1443"/>
              <a:gd name="T3" fmla="*/ 0 h 816"/>
              <a:gd name="T4" fmla="*/ 0 w 1443"/>
              <a:gd name="T5" fmla="*/ 0 h 816"/>
              <a:gd name="T6" fmla="*/ 0 w 1443"/>
              <a:gd name="T7" fmla="*/ 0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Freeform 122"/>
          <p:cNvSpPr>
            <a:spLocks/>
          </p:cNvSpPr>
          <p:nvPr/>
        </p:nvSpPr>
        <p:spPr bwMode="auto">
          <a:xfrm flipH="1">
            <a:off x="5418138" y="5053013"/>
            <a:ext cx="396875" cy="471487"/>
          </a:xfrm>
          <a:custGeom>
            <a:avLst/>
            <a:gdLst>
              <a:gd name="T0" fmla="*/ 0 w 1443"/>
              <a:gd name="T1" fmla="*/ 0 h 816"/>
              <a:gd name="T2" fmla="*/ 0 w 1443"/>
              <a:gd name="T3" fmla="*/ 0 h 816"/>
              <a:gd name="T4" fmla="*/ 0 w 1443"/>
              <a:gd name="T5" fmla="*/ 0 h 816"/>
              <a:gd name="T6" fmla="*/ 0 w 1443"/>
              <a:gd name="T7" fmla="*/ 0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  <a:gd name="connsiteX0" fmla="*/ 0 w 12434"/>
              <a:gd name="connsiteY0" fmla="*/ 2860 h 12638"/>
              <a:gd name="connsiteX1" fmla="*/ 7457 w 12434"/>
              <a:gd name="connsiteY1" fmla="*/ 12443 h 12638"/>
              <a:gd name="connsiteX2" fmla="*/ 9148 w 12434"/>
              <a:gd name="connsiteY2" fmla="*/ 12517 h 12638"/>
              <a:gd name="connsiteX3" fmla="*/ 12434 w 12434"/>
              <a:gd name="connsiteY3" fmla="*/ 0 h 12638"/>
              <a:gd name="connsiteX4" fmla="*/ 0 w 12434"/>
              <a:gd name="connsiteY4" fmla="*/ 2860 h 12638"/>
              <a:gd name="connsiteX0" fmla="*/ 0 w 6870"/>
              <a:gd name="connsiteY0" fmla="*/ 0 h 12699"/>
              <a:gd name="connsiteX1" fmla="*/ 1893 w 6870"/>
              <a:gd name="connsiteY1" fmla="*/ 12504 h 12699"/>
              <a:gd name="connsiteX2" fmla="*/ 3584 w 6870"/>
              <a:gd name="connsiteY2" fmla="*/ 12578 h 12699"/>
              <a:gd name="connsiteX3" fmla="*/ 6870 w 6870"/>
              <a:gd name="connsiteY3" fmla="*/ 61 h 12699"/>
              <a:gd name="connsiteX4" fmla="*/ 0 w 6870"/>
              <a:gd name="connsiteY4" fmla="*/ 0 h 12699"/>
              <a:gd name="connsiteX0" fmla="*/ 0 w 10000"/>
              <a:gd name="connsiteY0" fmla="*/ 0 h 10000"/>
              <a:gd name="connsiteX1" fmla="*/ 2755 w 10000"/>
              <a:gd name="connsiteY1" fmla="*/ 9846 h 10000"/>
              <a:gd name="connsiteX2" fmla="*/ 5217 w 10000"/>
              <a:gd name="connsiteY2" fmla="*/ 9905 h 10000"/>
              <a:gd name="connsiteX3" fmla="*/ 10000 w 10000"/>
              <a:gd name="connsiteY3" fmla="*/ 48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2755 w 10000"/>
              <a:gd name="connsiteY1" fmla="*/ 9846 h 10000"/>
              <a:gd name="connsiteX2" fmla="*/ 5217 w 10000"/>
              <a:gd name="connsiteY2" fmla="*/ 9905 h 10000"/>
              <a:gd name="connsiteX3" fmla="*/ 10000 w 10000"/>
              <a:gd name="connsiteY3" fmla="*/ 48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2755 w 10000"/>
              <a:gd name="connsiteY1" fmla="*/ 9846 h 10000"/>
              <a:gd name="connsiteX2" fmla="*/ 5217 w 10000"/>
              <a:gd name="connsiteY2" fmla="*/ 9905 h 10000"/>
              <a:gd name="connsiteX3" fmla="*/ 10000 w 10000"/>
              <a:gd name="connsiteY3" fmla="*/ 48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229" y="5733"/>
                  <a:pt x="2358" y="5470"/>
                  <a:pt x="2755" y="9846"/>
                </a:cubicBezTo>
                <a:cubicBezTo>
                  <a:pt x="3854" y="9780"/>
                  <a:pt x="4208" y="10175"/>
                  <a:pt x="5217" y="9905"/>
                </a:cubicBezTo>
                <a:cubicBezTo>
                  <a:pt x="5361" y="4711"/>
                  <a:pt x="8316" y="3397"/>
                  <a:pt x="10000" y="48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6760" name="Group 77"/>
          <p:cNvGrpSpPr>
            <a:grpSpLocks/>
          </p:cNvGrpSpPr>
          <p:nvPr/>
        </p:nvGrpSpPr>
        <p:grpSpPr bwMode="auto">
          <a:xfrm>
            <a:off x="5345113" y="5478463"/>
            <a:ext cx="501650" cy="233362"/>
            <a:chOff x="3600" y="219"/>
            <a:chExt cx="360" cy="175"/>
          </a:xfrm>
        </p:grpSpPr>
        <p:sp>
          <p:nvSpPr>
            <p:cNvPr id="116964" name="Oval 78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16965" name="Line 7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966" name="Line 8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967" name="Rectangle 81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968" name="Oval 8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116969" name="Group 8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6974" name="Line 8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975" name="Line 85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976" name="Line 8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6970" name="Group 8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6971" name="Line 88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972" name="Line 8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973" name="Line 90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8" name="Freeform 122"/>
          <p:cNvSpPr>
            <a:spLocks/>
          </p:cNvSpPr>
          <p:nvPr/>
        </p:nvSpPr>
        <p:spPr bwMode="auto">
          <a:xfrm flipH="1">
            <a:off x="5708650" y="5572125"/>
            <a:ext cx="347663" cy="560388"/>
          </a:xfrm>
          <a:custGeom>
            <a:avLst/>
            <a:gdLst>
              <a:gd name="T0" fmla="*/ 0 w 1443"/>
              <a:gd name="T1" fmla="*/ 0 h 816"/>
              <a:gd name="T2" fmla="*/ 0 w 1443"/>
              <a:gd name="T3" fmla="*/ 0 h 816"/>
              <a:gd name="T4" fmla="*/ 0 w 1443"/>
              <a:gd name="T5" fmla="*/ 0 h 816"/>
              <a:gd name="T6" fmla="*/ 0 w 1443"/>
              <a:gd name="T7" fmla="*/ 0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  <a:gd name="connsiteX0" fmla="*/ 0 w 12434"/>
              <a:gd name="connsiteY0" fmla="*/ 5781 h 9717"/>
              <a:gd name="connsiteX1" fmla="*/ 9891 w 12434"/>
              <a:gd name="connsiteY1" fmla="*/ 9522 h 9717"/>
              <a:gd name="connsiteX2" fmla="*/ 11582 w 12434"/>
              <a:gd name="connsiteY2" fmla="*/ 9596 h 9717"/>
              <a:gd name="connsiteX3" fmla="*/ 12434 w 12434"/>
              <a:gd name="connsiteY3" fmla="*/ 0 h 9717"/>
              <a:gd name="connsiteX4" fmla="*/ 0 w 12434"/>
              <a:gd name="connsiteY4" fmla="*/ 5781 h 9717"/>
              <a:gd name="connsiteX0" fmla="*/ 918 w 10233"/>
              <a:gd name="connsiteY0" fmla="*/ 8176 h 12226"/>
              <a:gd name="connsiteX1" fmla="*/ 8873 w 10233"/>
              <a:gd name="connsiteY1" fmla="*/ 12026 h 12226"/>
              <a:gd name="connsiteX2" fmla="*/ 10233 w 10233"/>
              <a:gd name="connsiteY2" fmla="*/ 12102 h 12226"/>
              <a:gd name="connsiteX3" fmla="*/ 1241 w 10233"/>
              <a:gd name="connsiteY3" fmla="*/ 0 h 12226"/>
              <a:gd name="connsiteX4" fmla="*/ 918 w 10233"/>
              <a:gd name="connsiteY4" fmla="*/ 8176 h 12226"/>
              <a:gd name="connsiteX0" fmla="*/ 918 w 10233"/>
              <a:gd name="connsiteY0" fmla="*/ 8176 h 12226"/>
              <a:gd name="connsiteX1" fmla="*/ 8873 w 10233"/>
              <a:gd name="connsiteY1" fmla="*/ 12026 h 12226"/>
              <a:gd name="connsiteX2" fmla="*/ 10233 w 10233"/>
              <a:gd name="connsiteY2" fmla="*/ 12102 h 12226"/>
              <a:gd name="connsiteX3" fmla="*/ 1241 w 10233"/>
              <a:gd name="connsiteY3" fmla="*/ 0 h 12226"/>
              <a:gd name="connsiteX4" fmla="*/ 918 w 10233"/>
              <a:gd name="connsiteY4" fmla="*/ 8176 h 12226"/>
              <a:gd name="connsiteX0" fmla="*/ 918 w 10233"/>
              <a:gd name="connsiteY0" fmla="*/ 8176 h 12226"/>
              <a:gd name="connsiteX1" fmla="*/ 8873 w 10233"/>
              <a:gd name="connsiteY1" fmla="*/ 12026 h 12226"/>
              <a:gd name="connsiteX2" fmla="*/ 10233 w 10233"/>
              <a:gd name="connsiteY2" fmla="*/ 12102 h 12226"/>
              <a:gd name="connsiteX3" fmla="*/ 1241 w 10233"/>
              <a:gd name="connsiteY3" fmla="*/ 0 h 12226"/>
              <a:gd name="connsiteX4" fmla="*/ 918 w 10233"/>
              <a:gd name="connsiteY4" fmla="*/ 8176 h 12226"/>
              <a:gd name="connsiteX0" fmla="*/ 0 w 9315"/>
              <a:gd name="connsiteY0" fmla="*/ 8176 h 12226"/>
              <a:gd name="connsiteX1" fmla="*/ 7955 w 9315"/>
              <a:gd name="connsiteY1" fmla="*/ 12026 h 12226"/>
              <a:gd name="connsiteX2" fmla="*/ 9315 w 9315"/>
              <a:gd name="connsiteY2" fmla="*/ 12102 h 12226"/>
              <a:gd name="connsiteX3" fmla="*/ 323 w 9315"/>
              <a:gd name="connsiteY3" fmla="*/ 0 h 12226"/>
              <a:gd name="connsiteX4" fmla="*/ 0 w 9315"/>
              <a:gd name="connsiteY4" fmla="*/ 8176 h 12226"/>
              <a:gd name="connsiteX0" fmla="*/ 0 w 10000"/>
              <a:gd name="connsiteY0" fmla="*/ 6778 h 10091"/>
              <a:gd name="connsiteX1" fmla="*/ 8540 w 10000"/>
              <a:gd name="connsiteY1" fmla="*/ 9927 h 10091"/>
              <a:gd name="connsiteX2" fmla="*/ 10000 w 10000"/>
              <a:gd name="connsiteY2" fmla="*/ 9990 h 10091"/>
              <a:gd name="connsiteX3" fmla="*/ 107 w 10000"/>
              <a:gd name="connsiteY3" fmla="*/ 0 h 10091"/>
              <a:gd name="connsiteX4" fmla="*/ 0 w 10000"/>
              <a:gd name="connsiteY4" fmla="*/ 6778 h 10091"/>
              <a:gd name="connsiteX0" fmla="*/ 0 w 10000"/>
              <a:gd name="connsiteY0" fmla="*/ 6778 h 10091"/>
              <a:gd name="connsiteX1" fmla="*/ 8540 w 10000"/>
              <a:gd name="connsiteY1" fmla="*/ 9927 h 10091"/>
              <a:gd name="connsiteX2" fmla="*/ 10000 w 10000"/>
              <a:gd name="connsiteY2" fmla="*/ 9990 h 10091"/>
              <a:gd name="connsiteX3" fmla="*/ 107 w 10000"/>
              <a:gd name="connsiteY3" fmla="*/ 0 h 10091"/>
              <a:gd name="connsiteX4" fmla="*/ 0 w 10000"/>
              <a:gd name="connsiteY4" fmla="*/ 6778 h 10091"/>
              <a:gd name="connsiteX0" fmla="*/ 0 w 10000"/>
              <a:gd name="connsiteY0" fmla="*/ 6778 h 10838"/>
              <a:gd name="connsiteX1" fmla="*/ 8900 w 10000"/>
              <a:gd name="connsiteY1" fmla="*/ 10838 h 10838"/>
              <a:gd name="connsiteX2" fmla="*/ 10000 w 10000"/>
              <a:gd name="connsiteY2" fmla="*/ 9990 h 10838"/>
              <a:gd name="connsiteX3" fmla="*/ 107 w 10000"/>
              <a:gd name="connsiteY3" fmla="*/ 0 h 10838"/>
              <a:gd name="connsiteX4" fmla="*/ 0 w 10000"/>
              <a:gd name="connsiteY4" fmla="*/ 6778 h 10838"/>
              <a:gd name="connsiteX0" fmla="*/ 0 w 9339"/>
              <a:gd name="connsiteY0" fmla="*/ 6778 h 10838"/>
              <a:gd name="connsiteX1" fmla="*/ 8900 w 9339"/>
              <a:gd name="connsiteY1" fmla="*/ 10838 h 10838"/>
              <a:gd name="connsiteX2" fmla="*/ 9339 w 9339"/>
              <a:gd name="connsiteY2" fmla="*/ 8351 h 10838"/>
              <a:gd name="connsiteX3" fmla="*/ 107 w 9339"/>
              <a:gd name="connsiteY3" fmla="*/ 0 h 10838"/>
              <a:gd name="connsiteX4" fmla="*/ 0 w 9339"/>
              <a:gd name="connsiteY4" fmla="*/ 6778 h 10838"/>
              <a:gd name="connsiteX0" fmla="*/ 0 w 10000"/>
              <a:gd name="connsiteY0" fmla="*/ 6254 h 10000"/>
              <a:gd name="connsiteX1" fmla="*/ 9530 w 10000"/>
              <a:gd name="connsiteY1" fmla="*/ 10000 h 10000"/>
              <a:gd name="connsiteX2" fmla="*/ 10000 w 10000"/>
              <a:gd name="connsiteY2" fmla="*/ 7705 h 10000"/>
              <a:gd name="connsiteX3" fmla="*/ 115 w 10000"/>
              <a:gd name="connsiteY3" fmla="*/ 0 h 10000"/>
              <a:gd name="connsiteX4" fmla="*/ 0 w 10000"/>
              <a:gd name="connsiteY4" fmla="*/ 6254 h 10000"/>
              <a:gd name="connsiteX0" fmla="*/ 0 w 10000"/>
              <a:gd name="connsiteY0" fmla="*/ 6254 h 10000"/>
              <a:gd name="connsiteX1" fmla="*/ 9530 w 10000"/>
              <a:gd name="connsiteY1" fmla="*/ 10000 h 10000"/>
              <a:gd name="connsiteX2" fmla="*/ 10000 w 10000"/>
              <a:gd name="connsiteY2" fmla="*/ 7705 h 10000"/>
              <a:gd name="connsiteX3" fmla="*/ 115 w 10000"/>
              <a:gd name="connsiteY3" fmla="*/ 0 h 10000"/>
              <a:gd name="connsiteX4" fmla="*/ 0 w 10000"/>
              <a:gd name="connsiteY4" fmla="*/ 6254 h 10000"/>
              <a:gd name="connsiteX0" fmla="*/ 0 w 10000"/>
              <a:gd name="connsiteY0" fmla="*/ 6254 h 10000"/>
              <a:gd name="connsiteX1" fmla="*/ 9530 w 10000"/>
              <a:gd name="connsiteY1" fmla="*/ 10000 h 10000"/>
              <a:gd name="connsiteX2" fmla="*/ 10000 w 10000"/>
              <a:gd name="connsiteY2" fmla="*/ 7705 h 10000"/>
              <a:gd name="connsiteX3" fmla="*/ 115 w 10000"/>
              <a:gd name="connsiteY3" fmla="*/ 0 h 10000"/>
              <a:gd name="connsiteX4" fmla="*/ 0 w 10000"/>
              <a:gd name="connsiteY4" fmla="*/ 6254 h 10000"/>
              <a:gd name="connsiteX0" fmla="*/ 20 w 10020"/>
              <a:gd name="connsiteY0" fmla="*/ 7598 h 11344"/>
              <a:gd name="connsiteX1" fmla="*/ 9550 w 10020"/>
              <a:gd name="connsiteY1" fmla="*/ 11344 h 11344"/>
              <a:gd name="connsiteX2" fmla="*/ 10020 w 10020"/>
              <a:gd name="connsiteY2" fmla="*/ 9049 h 11344"/>
              <a:gd name="connsiteX3" fmla="*/ 71 w 10020"/>
              <a:gd name="connsiteY3" fmla="*/ 0 h 11344"/>
              <a:gd name="connsiteX4" fmla="*/ 20 w 10020"/>
              <a:gd name="connsiteY4" fmla="*/ 7598 h 11344"/>
              <a:gd name="connsiteX0" fmla="*/ 20 w 10020"/>
              <a:gd name="connsiteY0" fmla="*/ 7598 h 11344"/>
              <a:gd name="connsiteX1" fmla="*/ 9550 w 10020"/>
              <a:gd name="connsiteY1" fmla="*/ 11344 h 11344"/>
              <a:gd name="connsiteX2" fmla="*/ 10020 w 10020"/>
              <a:gd name="connsiteY2" fmla="*/ 9049 h 11344"/>
              <a:gd name="connsiteX3" fmla="*/ 71 w 10020"/>
              <a:gd name="connsiteY3" fmla="*/ 0 h 11344"/>
              <a:gd name="connsiteX4" fmla="*/ 20 w 10020"/>
              <a:gd name="connsiteY4" fmla="*/ 7598 h 11344"/>
              <a:gd name="connsiteX0" fmla="*/ 20 w 10020"/>
              <a:gd name="connsiteY0" fmla="*/ 7598 h 11260"/>
              <a:gd name="connsiteX1" fmla="*/ 9743 w 10020"/>
              <a:gd name="connsiteY1" fmla="*/ 11260 h 11260"/>
              <a:gd name="connsiteX2" fmla="*/ 10020 w 10020"/>
              <a:gd name="connsiteY2" fmla="*/ 9049 h 11260"/>
              <a:gd name="connsiteX3" fmla="*/ 71 w 10020"/>
              <a:gd name="connsiteY3" fmla="*/ 0 h 11260"/>
              <a:gd name="connsiteX4" fmla="*/ 20 w 10020"/>
              <a:gd name="connsiteY4" fmla="*/ 7598 h 11260"/>
              <a:gd name="connsiteX0" fmla="*/ 20 w 10020"/>
              <a:gd name="connsiteY0" fmla="*/ 7598 h 11260"/>
              <a:gd name="connsiteX1" fmla="*/ 9743 w 10020"/>
              <a:gd name="connsiteY1" fmla="*/ 11260 h 11260"/>
              <a:gd name="connsiteX2" fmla="*/ 10020 w 10020"/>
              <a:gd name="connsiteY2" fmla="*/ 9049 h 11260"/>
              <a:gd name="connsiteX3" fmla="*/ 71 w 10020"/>
              <a:gd name="connsiteY3" fmla="*/ 0 h 11260"/>
              <a:gd name="connsiteX4" fmla="*/ 20 w 10020"/>
              <a:gd name="connsiteY4" fmla="*/ 7598 h 11260"/>
              <a:gd name="connsiteX0" fmla="*/ 174 w 10174"/>
              <a:gd name="connsiteY0" fmla="*/ 9049 h 12711"/>
              <a:gd name="connsiteX1" fmla="*/ 9897 w 10174"/>
              <a:gd name="connsiteY1" fmla="*/ 12711 h 12711"/>
              <a:gd name="connsiteX2" fmla="*/ 10174 w 10174"/>
              <a:gd name="connsiteY2" fmla="*/ 10500 h 12711"/>
              <a:gd name="connsiteX3" fmla="*/ 53 w 10174"/>
              <a:gd name="connsiteY3" fmla="*/ 0 h 12711"/>
              <a:gd name="connsiteX4" fmla="*/ 174 w 10174"/>
              <a:gd name="connsiteY4" fmla="*/ 9049 h 1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4" h="12711">
                <a:moveTo>
                  <a:pt x="174" y="9049"/>
                </a:moveTo>
                <a:cubicBezTo>
                  <a:pt x="4475" y="9662"/>
                  <a:pt x="4372" y="8900"/>
                  <a:pt x="9897" y="12711"/>
                </a:cubicBezTo>
                <a:cubicBezTo>
                  <a:pt x="9952" y="11889"/>
                  <a:pt x="9533" y="10766"/>
                  <a:pt x="10174" y="10500"/>
                </a:cubicBezTo>
                <a:cubicBezTo>
                  <a:pt x="2742" y="6806"/>
                  <a:pt x="2583" y="3892"/>
                  <a:pt x="53" y="0"/>
                </a:cubicBezTo>
                <a:cubicBezTo>
                  <a:pt x="-167" y="3529"/>
                  <a:pt x="382" y="5436"/>
                  <a:pt x="174" y="9049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Freeform 122"/>
          <p:cNvSpPr>
            <a:spLocks/>
          </p:cNvSpPr>
          <p:nvPr/>
        </p:nvSpPr>
        <p:spPr bwMode="auto">
          <a:xfrm flipH="1">
            <a:off x="2563813" y="5051425"/>
            <a:ext cx="2146300" cy="454025"/>
          </a:xfrm>
          <a:custGeom>
            <a:avLst/>
            <a:gdLst>
              <a:gd name="T0" fmla="*/ 0 w 1443"/>
              <a:gd name="T1" fmla="*/ 0 h 816"/>
              <a:gd name="T2" fmla="*/ 0 w 1443"/>
              <a:gd name="T3" fmla="*/ 0 h 816"/>
              <a:gd name="T4" fmla="*/ 0 w 1443"/>
              <a:gd name="T5" fmla="*/ 0 h 816"/>
              <a:gd name="T6" fmla="*/ 0 w 1443"/>
              <a:gd name="T7" fmla="*/ 0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  <a:gd name="connsiteX0" fmla="*/ 0 w 10151"/>
              <a:gd name="connsiteY0" fmla="*/ 0 h 10495"/>
              <a:gd name="connsiteX1" fmla="*/ 7457 w 10151"/>
              <a:gd name="connsiteY1" fmla="*/ 9583 h 10495"/>
              <a:gd name="connsiteX2" fmla="*/ 10151 w 10151"/>
              <a:gd name="connsiteY2" fmla="*/ 10437 h 10495"/>
              <a:gd name="connsiteX3" fmla="*/ 10000 w 10151"/>
              <a:gd name="connsiteY3" fmla="*/ 61 h 10495"/>
              <a:gd name="connsiteX4" fmla="*/ 0 w 10151"/>
              <a:gd name="connsiteY4" fmla="*/ 0 h 10495"/>
              <a:gd name="connsiteX0" fmla="*/ 0 w 10151"/>
              <a:gd name="connsiteY0" fmla="*/ 0 h 10515"/>
              <a:gd name="connsiteX1" fmla="*/ 6036 w 10151"/>
              <a:gd name="connsiteY1" fmla="*/ 9973 h 10515"/>
              <a:gd name="connsiteX2" fmla="*/ 10151 w 10151"/>
              <a:gd name="connsiteY2" fmla="*/ 10437 h 10515"/>
              <a:gd name="connsiteX3" fmla="*/ 10000 w 10151"/>
              <a:gd name="connsiteY3" fmla="*/ 61 h 10515"/>
              <a:gd name="connsiteX4" fmla="*/ 0 w 10151"/>
              <a:gd name="connsiteY4" fmla="*/ 0 h 10515"/>
              <a:gd name="connsiteX0" fmla="*/ 0 w 11989"/>
              <a:gd name="connsiteY0" fmla="*/ 0 h 15715"/>
              <a:gd name="connsiteX1" fmla="*/ 7874 w 11989"/>
              <a:gd name="connsiteY1" fmla="*/ 15173 h 15715"/>
              <a:gd name="connsiteX2" fmla="*/ 11989 w 11989"/>
              <a:gd name="connsiteY2" fmla="*/ 15637 h 15715"/>
              <a:gd name="connsiteX3" fmla="*/ 11838 w 11989"/>
              <a:gd name="connsiteY3" fmla="*/ 5261 h 15715"/>
              <a:gd name="connsiteX4" fmla="*/ 0 w 11989"/>
              <a:gd name="connsiteY4" fmla="*/ 0 h 15715"/>
              <a:gd name="connsiteX0" fmla="*/ 0 w 13760"/>
              <a:gd name="connsiteY0" fmla="*/ 0 h 15715"/>
              <a:gd name="connsiteX1" fmla="*/ 7874 w 13760"/>
              <a:gd name="connsiteY1" fmla="*/ 15173 h 15715"/>
              <a:gd name="connsiteX2" fmla="*/ 11989 w 13760"/>
              <a:gd name="connsiteY2" fmla="*/ 15637 h 15715"/>
              <a:gd name="connsiteX3" fmla="*/ 13760 w 13760"/>
              <a:gd name="connsiteY3" fmla="*/ 61 h 15715"/>
              <a:gd name="connsiteX4" fmla="*/ 0 w 13760"/>
              <a:gd name="connsiteY4" fmla="*/ 0 h 15715"/>
              <a:gd name="connsiteX0" fmla="*/ 0 w 13760"/>
              <a:gd name="connsiteY0" fmla="*/ 0 h 15758"/>
              <a:gd name="connsiteX1" fmla="*/ 8292 w 13760"/>
              <a:gd name="connsiteY1" fmla="*/ 15563 h 15758"/>
              <a:gd name="connsiteX2" fmla="*/ 11989 w 13760"/>
              <a:gd name="connsiteY2" fmla="*/ 15637 h 15758"/>
              <a:gd name="connsiteX3" fmla="*/ 13760 w 13760"/>
              <a:gd name="connsiteY3" fmla="*/ 61 h 15758"/>
              <a:gd name="connsiteX4" fmla="*/ 0 w 13760"/>
              <a:gd name="connsiteY4" fmla="*/ 0 h 15758"/>
              <a:gd name="connsiteX0" fmla="*/ 0 w 24624"/>
              <a:gd name="connsiteY0" fmla="*/ 849 h 16607"/>
              <a:gd name="connsiteX1" fmla="*/ 8292 w 24624"/>
              <a:gd name="connsiteY1" fmla="*/ 16412 h 16607"/>
              <a:gd name="connsiteX2" fmla="*/ 11989 w 24624"/>
              <a:gd name="connsiteY2" fmla="*/ 16486 h 16607"/>
              <a:gd name="connsiteX3" fmla="*/ 24624 w 24624"/>
              <a:gd name="connsiteY3" fmla="*/ 0 h 16607"/>
              <a:gd name="connsiteX4" fmla="*/ 0 w 24624"/>
              <a:gd name="connsiteY4" fmla="*/ 849 h 16607"/>
              <a:gd name="connsiteX0" fmla="*/ 0 w 24624"/>
              <a:gd name="connsiteY0" fmla="*/ 849 h 16607"/>
              <a:gd name="connsiteX1" fmla="*/ 8292 w 24624"/>
              <a:gd name="connsiteY1" fmla="*/ 16412 h 16607"/>
              <a:gd name="connsiteX2" fmla="*/ 11989 w 24624"/>
              <a:gd name="connsiteY2" fmla="*/ 16486 h 16607"/>
              <a:gd name="connsiteX3" fmla="*/ 24624 w 24624"/>
              <a:gd name="connsiteY3" fmla="*/ 0 h 16607"/>
              <a:gd name="connsiteX4" fmla="*/ 0 w 24624"/>
              <a:gd name="connsiteY4" fmla="*/ 849 h 16607"/>
              <a:gd name="connsiteX0" fmla="*/ 0 w 28801"/>
              <a:gd name="connsiteY0" fmla="*/ 0 h 18057"/>
              <a:gd name="connsiteX1" fmla="*/ 12469 w 28801"/>
              <a:gd name="connsiteY1" fmla="*/ 17862 h 18057"/>
              <a:gd name="connsiteX2" fmla="*/ 16166 w 28801"/>
              <a:gd name="connsiteY2" fmla="*/ 17936 h 18057"/>
              <a:gd name="connsiteX3" fmla="*/ 28801 w 28801"/>
              <a:gd name="connsiteY3" fmla="*/ 1450 h 18057"/>
              <a:gd name="connsiteX4" fmla="*/ 0 w 28801"/>
              <a:gd name="connsiteY4" fmla="*/ 0 h 18057"/>
              <a:gd name="connsiteX0" fmla="*/ 0 w 37155"/>
              <a:gd name="connsiteY0" fmla="*/ 0 h 18057"/>
              <a:gd name="connsiteX1" fmla="*/ 12469 w 37155"/>
              <a:gd name="connsiteY1" fmla="*/ 17862 h 18057"/>
              <a:gd name="connsiteX2" fmla="*/ 16166 w 37155"/>
              <a:gd name="connsiteY2" fmla="*/ 17936 h 18057"/>
              <a:gd name="connsiteX3" fmla="*/ 37155 w 37155"/>
              <a:gd name="connsiteY3" fmla="*/ 50 h 18057"/>
              <a:gd name="connsiteX4" fmla="*/ 0 w 37155"/>
              <a:gd name="connsiteY4" fmla="*/ 0 h 1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5" h="18057">
                <a:moveTo>
                  <a:pt x="0" y="0"/>
                </a:moveTo>
                <a:cubicBezTo>
                  <a:pt x="3957" y="3493"/>
                  <a:pt x="10944" y="13279"/>
                  <a:pt x="12469" y="17862"/>
                </a:cubicBezTo>
                <a:cubicBezTo>
                  <a:pt x="13224" y="17777"/>
                  <a:pt x="15473" y="18279"/>
                  <a:pt x="16166" y="17936"/>
                </a:cubicBezTo>
                <a:cubicBezTo>
                  <a:pt x="15778" y="12531"/>
                  <a:pt x="29146" y="3783"/>
                  <a:pt x="37155" y="5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3" name="Text Box 100"/>
          <p:cNvSpPr txBox="1">
            <a:spLocks noChangeArrowheads="1"/>
          </p:cNvSpPr>
          <p:nvPr/>
        </p:nvSpPr>
        <p:spPr bwMode="auto">
          <a:xfrm>
            <a:off x="4073525" y="5221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116764" name="Group 7"/>
          <p:cNvGrpSpPr>
            <a:grpSpLocks/>
          </p:cNvGrpSpPr>
          <p:nvPr/>
        </p:nvGrpSpPr>
        <p:grpSpPr bwMode="auto">
          <a:xfrm>
            <a:off x="3648075" y="5500688"/>
            <a:ext cx="501650" cy="233362"/>
            <a:chOff x="3600" y="219"/>
            <a:chExt cx="360" cy="175"/>
          </a:xfrm>
        </p:grpSpPr>
        <p:sp>
          <p:nvSpPr>
            <p:cNvPr id="116951" name="Oval 8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16952" name="Line 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953" name="Line 1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954" name="Rectangle 11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955" name="Oval 1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116956" name="Group 1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6961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962" name="Line 15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963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6957" name="Group 1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6958" name="Line 18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959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960" name="Line 20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6765" name="Freeform 120"/>
          <p:cNvSpPr>
            <a:spLocks/>
          </p:cNvSpPr>
          <p:nvPr/>
        </p:nvSpPr>
        <p:spPr bwMode="auto">
          <a:xfrm>
            <a:off x="3581400" y="5621338"/>
            <a:ext cx="982663" cy="215900"/>
          </a:xfrm>
          <a:custGeom>
            <a:avLst/>
            <a:gdLst>
              <a:gd name="T0" fmla="*/ 0 w 10042"/>
              <a:gd name="T1" fmla="*/ 25234610 h 10522"/>
              <a:gd name="T2" fmla="*/ 2147483647 w 10042"/>
              <a:gd name="T3" fmla="*/ 301708329 h 10522"/>
              <a:gd name="T4" fmla="*/ 2147483647 w 10042"/>
              <a:gd name="T5" fmla="*/ 1869572549 h 105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42" h="10522">
                <a:moveTo>
                  <a:pt x="0" y="142"/>
                </a:moveTo>
                <a:cubicBezTo>
                  <a:pt x="3431" y="-228"/>
                  <a:pt x="4080" y="76"/>
                  <a:pt x="5443" y="1698"/>
                </a:cubicBezTo>
                <a:cubicBezTo>
                  <a:pt x="6937" y="3705"/>
                  <a:pt x="9198" y="6895"/>
                  <a:pt x="10042" y="10522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16766" name="Straight Connector 65"/>
          <p:cNvCxnSpPr>
            <a:cxnSpLocks noChangeShapeType="1"/>
          </p:cNvCxnSpPr>
          <p:nvPr/>
        </p:nvCxnSpPr>
        <p:spPr bwMode="auto">
          <a:xfrm>
            <a:off x="2736850" y="5473700"/>
            <a:ext cx="7938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Freeform 122"/>
          <p:cNvSpPr>
            <a:spLocks/>
          </p:cNvSpPr>
          <p:nvPr/>
        </p:nvSpPr>
        <p:spPr bwMode="auto">
          <a:xfrm flipH="1">
            <a:off x="4479925" y="6084888"/>
            <a:ext cx="2181225" cy="396875"/>
          </a:xfrm>
          <a:custGeom>
            <a:avLst/>
            <a:gdLst>
              <a:gd name="T0" fmla="*/ 0 w 1443"/>
              <a:gd name="T1" fmla="*/ 0 h 816"/>
              <a:gd name="T2" fmla="*/ 0 w 1443"/>
              <a:gd name="T3" fmla="*/ 0 h 816"/>
              <a:gd name="T4" fmla="*/ 0 w 1443"/>
              <a:gd name="T5" fmla="*/ 0 h 816"/>
              <a:gd name="T6" fmla="*/ 0 w 1443"/>
              <a:gd name="T7" fmla="*/ 0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  <a:gd name="connsiteX0" fmla="*/ 0 w 12434"/>
              <a:gd name="connsiteY0" fmla="*/ 5781 h 9717"/>
              <a:gd name="connsiteX1" fmla="*/ 9891 w 12434"/>
              <a:gd name="connsiteY1" fmla="*/ 9522 h 9717"/>
              <a:gd name="connsiteX2" fmla="*/ 11582 w 12434"/>
              <a:gd name="connsiteY2" fmla="*/ 9596 h 9717"/>
              <a:gd name="connsiteX3" fmla="*/ 12434 w 12434"/>
              <a:gd name="connsiteY3" fmla="*/ 0 h 9717"/>
              <a:gd name="connsiteX4" fmla="*/ 0 w 12434"/>
              <a:gd name="connsiteY4" fmla="*/ 5781 h 9717"/>
              <a:gd name="connsiteX0" fmla="*/ 918 w 10233"/>
              <a:gd name="connsiteY0" fmla="*/ 8176 h 12226"/>
              <a:gd name="connsiteX1" fmla="*/ 8873 w 10233"/>
              <a:gd name="connsiteY1" fmla="*/ 12026 h 12226"/>
              <a:gd name="connsiteX2" fmla="*/ 10233 w 10233"/>
              <a:gd name="connsiteY2" fmla="*/ 12102 h 12226"/>
              <a:gd name="connsiteX3" fmla="*/ 1241 w 10233"/>
              <a:gd name="connsiteY3" fmla="*/ 0 h 12226"/>
              <a:gd name="connsiteX4" fmla="*/ 918 w 10233"/>
              <a:gd name="connsiteY4" fmla="*/ 8176 h 12226"/>
              <a:gd name="connsiteX0" fmla="*/ 918 w 10233"/>
              <a:gd name="connsiteY0" fmla="*/ 8176 h 12226"/>
              <a:gd name="connsiteX1" fmla="*/ 8873 w 10233"/>
              <a:gd name="connsiteY1" fmla="*/ 12026 h 12226"/>
              <a:gd name="connsiteX2" fmla="*/ 10233 w 10233"/>
              <a:gd name="connsiteY2" fmla="*/ 12102 h 12226"/>
              <a:gd name="connsiteX3" fmla="*/ 1241 w 10233"/>
              <a:gd name="connsiteY3" fmla="*/ 0 h 12226"/>
              <a:gd name="connsiteX4" fmla="*/ 918 w 10233"/>
              <a:gd name="connsiteY4" fmla="*/ 8176 h 12226"/>
              <a:gd name="connsiteX0" fmla="*/ 918 w 10233"/>
              <a:gd name="connsiteY0" fmla="*/ 8176 h 12226"/>
              <a:gd name="connsiteX1" fmla="*/ 8873 w 10233"/>
              <a:gd name="connsiteY1" fmla="*/ 12026 h 12226"/>
              <a:gd name="connsiteX2" fmla="*/ 10233 w 10233"/>
              <a:gd name="connsiteY2" fmla="*/ 12102 h 12226"/>
              <a:gd name="connsiteX3" fmla="*/ 1241 w 10233"/>
              <a:gd name="connsiteY3" fmla="*/ 0 h 12226"/>
              <a:gd name="connsiteX4" fmla="*/ 918 w 10233"/>
              <a:gd name="connsiteY4" fmla="*/ 8176 h 12226"/>
              <a:gd name="connsiteX0" fmla="*/ 0 w 9315"/>
              <a:gd name="connsiteY0" fmla="*/ 8176 h 12226"/>
              <a:gd name="connsiteX1" fmla="*/ 7955 w 9315"/>
              <a:gd name="connsiteY1" fmla="*/ 12026 h 12226"/>
              <a:gd name="connsiteX2" fmla="*/ 9315 w 9315"/>
              <a:gd name="connsiteY2" fmla="*/ 12102 h 12226"/>
              <a:gd name="connsiteX3" fmla="*/ 323 w 9315"/>
              <a:gd name="connsiteY3" fmla="*/ 0 h 12226"/>
              <a:gd name="connsiteX4" fmla="*/ 0 w 9315"/>
              <a:gd name="connsiteY4" fmla="*/ 8176 h 12226"/>
              <a:gd name="connsiteX0" fmla="*/ 0 w 10000"/>
              <a:gd name="connsiteY0" fmla="*/ 6778 h 10091"/>
              <a:gd name="connsiteX1" fmla="*/ 8540 w 10000"/>
              <a:gd name="connsiteY1" fmla="*/ 9927 h 10091"/>
              <a:gd name="connsiteX2" fmla="*/ 10000 w 10000"/>
              <a:gd name="connsiteY2" fmla="*/ 9990 h 10091"/>
              <a:gd name="connsiteX3" fmla="*/ 107 w 10000"/>
              <a:gd name="connsiteY3" fmla="*/ 0 h 10091"/>
              <a:gd name="connsiteX4" fmla="*/ 0 w 10000"/>
              <a:gd name="connsiteY4" fmla="*/ 6778 h 10091"/>
              <a:gd name="connsiteX0" fmla="*/ 0 w 10000"/>
              <a:gd name="connsiteY0" fmla="*/ 6778 h 10091"/>
              <a:gd name="connsiteX1" fmla="*/ 8540 w 10000"/>
              <a:gd name="connsiteY1" fmla="*/ 9927 h 10091"/>
              <a:gd name="connsiteX2" fmla="*/ 10000 w 10000"/>
              <a:gd name="connsiteY2" fmla="*/ 9990 h 10091"/>
              <a:gd name="connsiteX3" fmla="*/ 107 w 10000"/>
              <a:gd name="connsiteY3" fmla="*/ 0 h 10091"/>
              <a:gd name="connsiteX4" fmla="*/ 0 w 10000"/>
              <a:gd name="connsiteY4" fmla="*/ 6778 h 10091"/>
              <a:gd name="connsiteX0" fmla="*/ 0 w 10000"/>
              <a:gd name="connsiteY0" fmla="*/ 6778 h 10838"/>
              <a:gd name="connsiteX1" fmla="*/ 8900 w 10000"/>
              <a:gd name="connsiteY1" fmla="*/ 10838 h 10838"/>
              <a:gd name="connsiteX2" fmla="*/ 10000 w 10000"/>
              <a:gd name="connsiteY2" fmla="*/ 9990 h 10838"/>
              <a:gd name="connsiteX3" fmla="*/ 107 w 10000"/>
              <a:gd name="connsiteY3" fmla="*/ 0 h 10838"/>
              <a:gd name="connsiteX4" fmla="*/ 0 w 10000"/>
              <a:gd name="connsiteY4" fmla="*/ 6778 h 10838"/>
              <a:gd name="connsiteX0" fmla="*/ 0 w 9339"/>
              <a:gd name="connsiteY0" fmla="*/ 6778 h 10838"/>
              <a:gd name="connsiteX1" fmla="*/ 8900 w 9339"/>
              <a:gd name="connsiteY1" fmla="*/ 10838 h 10838"/>
              <a:gd name="connsiteX2" fmla="*/ 9339 w 9339"/>
              <a:gd name="connsiteY2" fmla="*/ 8351 h 10838"/>
              <a:gd name="connsiteX3" fmla="*/ 107 w 9339"/>
              <a:gd name="connsiteY3" fmla="*/ 0 h 10838"/>
              <a:gd name="connsiteX4" fmla="*/ 0 w 9339"/>
              <a:gd name="connsiteY4" fmla="*/ 6778 h 10838"/>
              <a:gd name="connsiteX0" fmla="*/ 0 w 10000"/>
              <a:gd name="connsiteY0" fmla="*/ 6254 h 10000"/>
              <a:gd name="connsiteX1" fmla="*/ 9530 w 10000"/>
              <a:gd name="connsiteY1" fmla="*/ 10000 h 10000"/>
              <a:gd name="connsiteX2" fmla="*/ 10000 w 10000"/>
              <a:gd name="connsiteY2" fmla="*/ 7705 h 10000"/>
              <a:gd name="connsiteX3" fmla="*/ 115 w 10000"/>
              <a:gd name="connsiteY3" fmla="*/ 0 h 10000"/>
              <a:gd name="connsiteX4" fmla="*/ 0 w 10000"/>
              <a:gd name="connsiteY4" fmla="*/ 6254 h 10000"/>
              <a:gd name="connsiteX0" fmla="*/ 0 w 10000"/>
              <a:gd name="connsiteY0" fmla="*/ 6254 h 10000"/>
              <a:gd name="connsiteX1" fmla="*/ 9530 w 10000"/>
              <a:gd name="connsiteY1" fmla="*/ 10000 h 10000"/>
              <a:gd name="connsiteX2" fmla="*/ 10000 w 10000"/>
              <a:gd name="connsiteY2" fmla="*/ 7705 h 10000"/>
              <a:gd name="connsiteX3" fmla="*/ 115 w 10000"/>
              <a:gd name="connsiteY3" fmla="*/ 0 h 10000"/>
              <a:gd name="connsiteX4" fmla="*/ 0 w 10000"/>
              <a:gd name="connsiteY4" fmla="*/ 6254 h 10000"/>
              <a:gd name="connsiteX0" fmla="*/ 0 w 10000"/>
              <a:gd name="connsiteY0" fmla="*/ 6254 h 10000"/>
              <a:gd name="connsiteX1" fmla="*/ 9530 w 10000"/>
              <a:gd name="connsiteY1" fmla="*/ 10000 h 10000"/>
              <a:gd name="connsiteX2" fmla="*/ 10000 w 10000"/>
              <a:gd name="connsiteY2" fmla="*/ 7705 h 10000"/>
              <a:gd name="connsiteX3" fmla="*/ 115 w 10000"/>
              <a:gd name="connsiteY3" fmla="*/ 0 h 10000"/>
              <a:gd name="connsiteX4" fmla="*/ 0 w 10000"/>
              <a:gd name="connsiteY4" fmla="*/ 6254 h 10000"/>
              <a:gd name="connsiteX0" fmla="*/ 20 w 10020"/>
              <a:gd name="connsiteY0" fmla="*/ 7598 h 11344"/>
              <a:gd name="connsiteX1" fmla="*/ 9550 w 10020"/>
              <a:gd name="connsiteY1" fmla="*/ 11344 h 11344"/>
              <a:gd name="connsiteX2" fmla="*/ 10020 w 10020"/>
              <a:gd name="connsiteY2" fmla="*/ 9049 h 11344"/>
              <a:gd name="connsiteX3" fmla="*/ 71 w 10020"/>
              <a:gd name="connsiteY3" fmla="*/ 0 h 11344"/>
              <a:gd name="connsiteX4" fmla="*/ 20 w 10020"/>
              <a:gd name="connsiteY4" fmla="*/ 7598 h 11344"/>
              <a:gd name="connsiteX0" fmla="*/ 20 w 10020"/>
              <a:gd name="connsiteY0" fmla="*/ 7598 h 11344"/>
              <a:gd name="connsiteX1" fmla="*/ 9550 w 10020"/>
              <a:gd name="connsiteY1" fmla="*/ 11344 h 11344"/>
              <a:gd name="connsiteX2" fmla="*/ 10020 w 10020"/>
              <a:gd name="connsiteY2" fmla="*/ 9049 h 11344"/>
              <a:gd name="connsiteX3" fmla="*/ 71 w 10020"/>
              <a:gd name="connsiteY3" fmla="*/ 0 h 11344"/>
              <a:gd name="connsiteX4" fmla="*/ 20 w 10020"/>
              <a:gd name="connsiteY4" fmla="*/ 7598 h 11344"/>
              <a:gd name="connsiteX0" fmla="*/ 20 w 10020"/>
              <a:gd name="connsiteY0" fmla="*/ 7598 h 11260"/>
              <a:gd name="connsiteX1" fmla="*/ 9743 w 10020"/>
              <a:gd name="connsiteY1" fmla="*/ 11260 h 11260"/>
              <a:gd name="connsiteX2" fmla="*/ 10020 w 10020"/>
              <a:gd name="connsiteY2" fmla="*/ 9049 h 11260"/>
              <a:gd name="connsiteX3" fmla="*/ 71 w 10020"/>
              <a:gd name="connsiteY3" fmla="*/ 0 h 11260"/>
              <a:gd name="connsiteX4" fmla="*/ 20 w 10020"/>
              <a:gd name="connsiteY4" fmla="*/ 7598 h 11260"/>
              <a:gd name="connsiteX0" fmla="*/ 20 w 10020"/>
              <a:gd name="connsiteY0" fmla="*/ 7598 h 11260"/>
              <a:gd name="connsiteX1" fmla="*/ 9743 w 10020"/>
              <a:gd name="connsiteY1" fmla="*/ 11260 h 11260"/>
              <a:gd name="connsiteX2" fmla="*/ 10020 w 10020"/>
              <a:gd name="connsiteY2" fmla="*/ 9049 h 11260"/>
              <a:gd name="connsiteX3" fmla="*/ 71 w 10020"/>
              <a:gd name="connsiteY3" fmla="*/ 0 h 11260"/>
              <a:gd name="connsiteX4" fmla="*/ 20 w 10020"/>
              <a:gd name="connsiteY4" fmla="*/ 7598 h 11260"/>
              <a:gd name="connsiteX0" fmla="*/ 174 w 10174"/>
              <a:gd name="connsiteY0" fmla="*/ 9049 h 12711"/>
              <a:gd name="connsiteX1" fmla="*/ 9897 w 10174"/>
              <a:gd name="connsiteY1" fmla="*/ 12711 h 12711"/>
              <a:gd name="connsiteX2" fmla="*/ 10174 w 10174"/>
              <a:gd name="connsiteY2" fmla="*/ 10500 h 12711"/>
              <a:gd name="connsiteX3" fmla="*/ 53 w 10174"/>
              <a:gd name="connsiteY3" fmla="*/ 0 h 12711"/>
              <a:gd name="connsiteX4" fmla="*/ 174 w 10174"/>
              <a:gd name="connsiteY4" fmla="*/ 9049 h 12711"/>
              <a:gd name="connsiteX0" fmla="*/ 174 w 45742"/>
              <a:gd name="connsiteY0" fmla="*/ 9049 h 10516"/>
              <a:gd name="connsiteX1" fmla="*/ 45742 w 45742"/>
              <a:gd name="connsiteY1" fmla="*/ 8442 h 10516"/>
              <a:gd name="connsiteX2" fmla="*/ 10174 w 45742"/>
              <a:gd name="connsiteY2" fmla="*/ 10500 h 10516"/>
              <a:gd name="connsiteX3" fmla="*/ 53 w 45742"/>
              <a:gd name="connsiteY3" fmla="*/ 0 h 10516"/>
              <a:gd name="connsiteX4" fmla="*/ 174 w 45742"/>
              <a:gd name="connsiteY4" fmla="*/ 9049 h 10516"/>
              <a:gd name="connsiteX0" fmla="*/ 174 w 45743"/>
              <a:gd name="connsiteY0" fmla="*/ 9049 h 9101"/>
              <a:gd name="connsiteX1" fmla="*/ 45742 w 45743"/>
              <a:gd name="connsiteY1" fmla="*/ 8442 h 9101"/>
              <a:gd name="connsiteX2" fmla="*/ 45245 w 45743"/>
              <a:gd name="connsiteY2" fmla="*/ 6829 h 9101"/>
              <a:gd name="connsiteX3" fmla="*/ 53 w 45743"/>
              <a:gd name="connsiteY3" fmla="*/ 0 h 9101"/>
              <a:gd name="connsiteX4" fmla="*/ 174 w 45743"/>
              <a:gd name="connsiteY4" fmla="*/ 9049 h 9101"/>
              <a:gd name="connsiteX0" fmla="*/ 38 w 10079"/>
              <a:gd name="connsiteY0" fmla="*/ 9943 h 10000"/>
              <a:gd name="connsiteX1" fmla="*/ 10000 w 10079"/>
              <a:gd name="connsiteY1" fmla="*/ 9276 h 10000"/>
              <a:gd name="connsiteX2" fmla="*/ 10079 w 10079"/>
              <a:gd name="connsiteY2" fmla="*/ 7129 h 10000"/>
              <a:gd name="connsiteX3" fmla="*/ 12 w 10079"/>
              <a:gd name="connsiteY3" fmla="*/ 0 h 10000"/>
              <a:gd name="connsiteX4" fmla="*/ 38 w 10079"/>
              <a:gd name="connsiteY4" fmla="*/ 9943 h 10000"/>
              <a:gd name="connsiteX0" fmla="*/ 38 w 10079"/>
              <a:gd name="connsiteY0" fmla="*/ 9943 h 10000"/>
              <a:gd name="connsiteX1" fmla="*/ 10000 w 10079"/>
              <a:gd name="connsiteY1" fmla="*/ 9276 h 10000"/>
              <a:gd name="connsiteX2" fmla="*/ 10079 w 10079"/>
              <a:gd name="connsiteY2" fmla="*/ 7129 h 10000"/>
              <a:gd name="connsiteX3" fmla="*/ 12 w 10079"/>
              <a:gd name="connsiteY3" fmla="*/ 0 h 10000"/>
              <a:gd name="connsiteX4" fmla="*/ 38 w 10079"/>
              <a:gd name="connsiteY4" fmla="*/ 9943 h 10000"/>
              <a:gd name="connsiteX0" fmla="*/ 38 w 10079"/>
              <a:gd name="connsiteY0" fmla="*/ 9943 h 10062"/>
              <a:gd name="connsiteX1" fmla="*/ 10000 w 10079"/>
              <a:gd name="connsiteY1" fmla="*/ 9276 h 10062"/>
              <a:gd name="connsiteX2" fmla="*/ 10079 w 10079"/>
              <a:gd name="connsiteY2" fmla="*/ 7129 h 10062"/>
              <a:gd name="connsiteX3" fmla="*/ 12 w 10079"/>
              <a:gd name="connsiteY3" fmla="*/ 0 h 10062"/>
              <a:gd name="connsiteX4" fmla="*/ 38 w 10079"/>
              <a:gd name="connsiteY4" fmla="*/ 9943 h 10062"/>
              <a:gd name="connsiteX0" fmla="*/ 38 w 10079"/>
              <a:gd name="connsiteY0" fmla="*/ 9943 h 10062"/>
              <a:gd name="connsiteX1" fmla="*/ 10000 w 10079"/>
              <a:gd name="connsiteY1" fmla="*/ 9276 h 10062"/>
              <a:gd name="connsiteX2" fmla="*/ 10079 w 10079"/>
              <a:gd name="connsiteY2" fmla="*/ 7129 h 10062"/>
              <a:gd name="connsiteX3" fmla="*/ 12 w 10079"/>
              <a:gd name="connsiteY3" fmla="*/ 0 h 10062"/>
              <a:gd name="connsiteX4" fmla="*/ 38 w 10079"/>
              <a:gd name="connsiteY4" fmla="*/ 9943 h 10062"/>
              <a:gd name="connsiteX0" fmla="*/ 38 w 10079"/>
              <a:gd name="connsiteY0" fmla="*/ 9943 h 10055"/>
              <a:gd name="connsiteX1" fmla="*/ 10038 w 10079"/>
              <a:gd name="connsiteY1" fmla="*/ 9088 h 10055"/>
              <a:gd name="connsiteX2" fmla="*/ 10079 w 10079"/>
              <a:gd name="connsiteY2" fmla="*/ 7129 h 10055"/>
              <a:gd name="connsiteX3" fmla="*/ 12 w 10079"/>
              <a:gd name="connsiteY3" fmla="*/ 0 h 10055"/>
              <a:gd name="connsiteX4" fmla="*/ 38 w 10079"/>
              <a:gd name="connsiteY4" fmla="*/ 9943 h 10055"/>
              <a:gd name="connsiteX0" fmla="*/ 38 w 10079"/>
              <a:gd name="connsiteY0" fmla="*/ 9943 h 10055"/>
              <a:gd name="connsiteX1" fmla="*/ 10038 w 10079"/>
              <a:gd name="connsiteY1" fmla="*/ 9088 h 10055"/>
              <a:gd name="connsiteX2" fmla="*/ 10079 w 10079"/>
              <a:gd name="connsiteY2" fmla="*/ 7129 h 10055"/>
              <a:gd name="connsiteX3" fmla="*/ 12 w 10079"/>
              <a:gd name="connsiteY3" fmla="*/ 0 h 10055"/>
              <a:gd name="connsiteX4" fmla="*/ 38 w 10079"/>
              <a:gd name="connsiteY4" fmla="*/ 9943 h 10055"/>
              <a:gd name="connsiteX0" fmla="*/ 0 w 10041"/>
              <a:gd name="connsiteY0" fmla="*/ 9005 h 9117"/>
              <a:gd name="connsiteX1" fmla="*/ 10000 w 10041"/>
              <a:gd name="connsiteY1" fmla="*/ 8150 h 9117"/>
              <a:gd name="connsiteX2" fmla="*/ 10041 w 10041"/>
              <a:gd name="connsiteY2" fmla="*/ 6191 h 9117"/>
              <a:gd name="connsiteX3" fmla="*/ 613 w 10041"/>
              <a:gd name="connsiteY3" fmla="*/ 0 h 9117"/>
              <a:gd name="connsiteX4" fmla="*/ 0 w 10041"/>
              <a:gd name="connsiteY4" fmla="*/ 9005 h 9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1" h="9117">
                <a:moveTo>
                  <a:pt x="0" y="9005"/>
                </a:moveTo>
                <a:cubicBezTo>
                  <a:pt x="940" y="9678"/>
                  <a:pt x="2065" y="7058"/>
                  <a:pt x="10000" y="8150"/>
                </a:cubicBezTo>
                <a:cubicBezTo>
                  <a:pt x="10012" y="7247"/>
                  <a:pt x="9901" y="6483"/>
                  <a:pt x="10041" y="6191"/>
                </a:cubicBezTo>
                <a:cubicBezTo>
                  <a:pt x="3022" y="5602"/>
                  <a:pt x="1166" y="4276"/>
                  <a:pt x="613" y="0"/>
                </a:cubicBezTo>
                <a:cubicBezTo>
                  <a:pt x="564" y="3878"/>
                  <a:pt x="46" y="5035"/>
                  <a:pt x="0" y="9005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lumMod val="40000"/>
                  <a:lumOff val="60000"/>
                  <a:alpha val="61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6768" name="Group 21"/>
          <p:cNvGrpSpPr>
            <a:grpSpLocks/>
          </p:cNvGrpSpPr>
          <p:nvPr/>
        </p:nvGrpSpPr>
        <p:grpSpPr bwMode="auto">
          <a:xfrm>
            <a:off x="4000500" y="6242050"/>
            <a:ext cx="501650" cy="233363"/>
            <a:chOff x="3600" y="219"/>
            <a:chExt cx="360" cy="175"/>
          </a:xfrm>
        </p:grpSpPr>
        <p:sp>
          <p:nvSpPr>
            <p:cNvPr id="116938" name="Oval 22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16939" name="Line 2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940" name="Line 2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941" name="Rectangle 25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942" name="Oval 2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116943" name="Group 2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6948" name="Line 2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949" name="Line 29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950" name="Line 3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6944" name="Group 3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6945" name="Line 3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946" name="Line 3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947" name="Line 3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cxnSp>
        <p:nvCxnSpPr>
          <p:cNvPr id="116769" name="Straight Connector 81"/>
          <p:cNvCxnSpPr>
            <a:cxnSpLocks noChangeShapeType="1"/>
          </p:cNvCxnSpPr>
          <p:nvPr/>
        </p:nvCxnSpPr>
        <p:spPr bwMode="auto">
          <a:xfrm>
            <a:off x="1362075" y="3262313"/>
            <a:ext cx="585628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770" name="Text Box 106"/>
          <p:cNvSpPr txBox="1">
            <a:spLocks noChangeArrowheads="1"/>
          </p:cNvSpPr>
          <p:nvPr/>
        </p:nvSpPr>
        <p:spPr bwMode="auto">
          <a:xfrm>
            <a:off x="1203325" y="2827338"/>
            <a:ext cx="13589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00"/>
                </a:solidFill>
              </a:rPr>
              <a:t>control plane</a:t>
            </a:r>
          </a:p>
        </p:txBody>
      </p:sp>
      <p:sp>
        <p:nvSpPr>
          <p:cNvPr id="116771" name="Text Box 106"/>
          <p:cNvSpPr txBox="1">
            <a:spLocks noChangeArrowheads="1"/>
          </p:cNvSpPr>
          <p:nvPr/>
        </p:nvSpPr>
        <p:spPr bwMode="auto">
          <a:xfrm>
            <a:off x="1217613" y="3313113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00"/>
                </a:solidFill>
              </a:rPr>
              <a:t>data plane</a:t>
            </a:r>
          </a:p>
        </p:txBody>
      </p:sp>
      <p:sp>
        <p:nvSpPr>
          <p:cNvPr id="85" name="AutoShape 118"/>
          <p:cNvSpPr>
            <a:spLocks noChangeArrowheads="1"/>
          </p:cNvSpPr>
          <p:nvPr/>
        </p:nvSpPr>
        <p:spPr bwMode="auto">
          <a:xfrm rot="5400000">
            <a:off x="3175000" y="3048000"/>
            <a:ext cx="992188" cy="122238"/>
          </a:xfrm>
          <a:prstGeom prst="rightArrow">
            <a:avLst>
              <a:gd name="adj1" fmla="val 51167"/>
              <a:gd name="adj2" fmla="val 83902"/>
            </a:avLst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73" name="Freeform 91"/>
          <p:cNvSpPr>
            <a:spLocks/>
          </p:cNvSpPr>
          <p:nvPr/>
        </p:nvSpPr>
        <p:spPr bwMode="auto">
          <a:xfrm>
            <a:off x="4968875" y="5416550"/>
            <a:ext cx="474663" cy="582613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6774" name="Group 35"/>
          <p:cNvGrpSpPr>
            <a:grpSpLocks/>
          </p:cNvGrpSpPr>
          <p:nvPr/>
        </p:nvGrpSpPr>
        <p:grpSpPr bwMode="auto">
          <a:xfrm>
            <a:off x="4675188" y="5195888"/>
            <a:ext cx="501650" cy="233362"/>
            <a:chOff x="3600" y="219"/>
            <a:chExt cx="360" cy="175"/>
          </a:xfrm>
        </p:grpSpPr>
        <p:sp>
          <p:nvSpPr>
            <p:cNvPr id="116925" name="Oval 36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16926" name="Line 3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927" name="Line 3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928" name="Rectangle 39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929" name="Oval 4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116930" name="Group 4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6935" name="Line 4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936" name="Line 43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937" name="Line 4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6931" name="Group 4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6932" name="Line 46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933" name="Line 4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934" name="Line 48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6775" name="Group 63"/>
          <p:cNvGrpSpPr>
            <a:grpSpLocks/>
          </p:cNvGrpSpPr>
          <p:nvPr/>
        </p:nvGrpSpPr>
        <p:grpSpPr bwMode="auto">
          <a:xfrm>
            <a:off x="5226050" y="5962650"/>
            <a:ext cx="501650" cy="233363"/>
            <a:chOff x="3600" y="219"/>
            <a:chExt cx="360" cy="175"/>
          </a:xfrm>
        </p:grpSpPr>
        <p:sp>
          <p:nvSpPr>
            <p:cNvPr id="116912" name="Oval 64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16913" name="Line 6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914" name="Line 6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915" name="Rectangle 67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916" name="Oval 6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116917" name="Group 6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6922" name="Line 7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923" name="Line 71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924" name="Line 7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6918" name="Group 7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6919" name="Line 74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920" name="Line 7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921" name="Line 7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6776" name="TextBox 114"/>
          <p:cNvSpPr txBox="1">
            <a:spLocks noChangeArrowheads="1"/>
          </p:cNvSpPr>
          <p:nvPr/>
        </p:nvSpPr>
        <p:spPr bwMode="auto">
          <a:xfrm>
            <a:off x="401638" y="1087438"/>
            <a:ext cx="78327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>
                <a:latin typeface="Gill Sans MT" panose="020B0502020104020203" pitchFamily="34" charset="0"/>
              </a:rPr>
              <a:t>Each router contains a </a:t>
            </a:r>
            <a:r>
              <a:rPr lang="en-US" altLang="zh-CN" i="1">
                <a:solidFill>
                  <a:srgbClr val="CC0000"/>
                </a:solidFill>
                <a:latin typeface="Gill Sans MT" panose="020B0502020104020203" pitchFamily="34" charset="0"/>
              </a:rPr>
              <a:t>flow table </a:t>
            </a:r>
            <a:r>
              <a:rPr lang="en-US" altLang="zh-CN">
                <a:latin typeface="Gill Sans MT" panose="020B0502020104020203" pitchFamily="34" charset="0"/>
              </a:rPr>
              <a:t>that is computed and distributed by a </a:t>
            </a:r>
            <a:r>
              <a:rPr lang="en-US" altLang="zh-CN" i="1">
                <a:latin typeface="Gill Sans MT" panose="020B0502020104020203" pitchFamily="34" charset="0"/>
              </a:rPr>
              <a:t>logically centralized </a:t>
            </a:r>
            <a:r>
              <a:rPr lang="en-US" altLang="zh-CN">
                <a:latin typeface="Gill Sans MT" panose="020B0502020104020203" pitchFamily="34" charset="0"/>
              </a:rPr>
              <a:t>routing controller</a:t>
            </a:r>
          </a:p>
        </p:txBody>
      </p:sp>
      <p:grpSp>
        <p:nvGrpSpPr>
          <p:cNvPr id="116777" name="Group 115"/>
          <p:cNvGrpSpPr>
            <a:grpSpLocks/>
          </p:cNvGrpSpPr>
          <p:nvPr/>
        </p:nvGrpSpPr>
        <p:grpSpPr bwMode="auto">
          <a:xfrm>
            <a:off x="3498850" y="2647950"/>
            <a:ext cx="328613" cy="247650"/>
            <a:chOff x="8481778" y="1650237"/>
            <a:chExt cx="327460" cy="247650"/>
          </a:xfrm>
        </p:grpSpPr>
        <p:sp>
          <p:nvSpPr>
            <p:cNvPr id="116907" name="Rectangle 129"/>
            <p:cNvSpPr>
              <a:spLocks noChangeArrowheads="1"/>
            </p:cNvSpPr>
            <p:nvPr/>
          </p:nvSpPr>
          <p:spPr bwMode="auto">
            <a:xfrm>
              <a:off x="8483154" y="1650237"/>
              <a:ext cx="326082" cy="247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16908" name="Line 130"/>
            <p:cNvSpPr>
              <a:spLocks noChangeShapeType="1"/>
            </p:cNvSpPr>
            <p:nvPr/>
          </p:nvSpPr>
          <p:spPr bwMode="auto">
            <a:xfrm>
              <a:off x="8715682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09" name="Line 131"/>
            <p:cNvSpPr>
              <a:spLocks noChangeShapeType="1"/>
            </p:cNvSpPr>
            <p:nvPr/>
          </p:nvSpPr>
          <p:spPr bwMode="auto">
            <a:xfrm>
              <a:off x="8483154" y="1740725"/>
              <a:ext cx="3260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10" name="Line 132"/>
            <p:cNvSpPr>
              <a:spLocks noChangeShapeType="1"/>
            </p:cNvSpPr>
            <p:nvPr/>
          </p:nvSpPr>
          <p:spPr bwMode="auto">
            <a:xfrm flipV="1">
              <a:off x="8481778" y="1691512"/>
              <a:ext cx="32746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11" name="Line 130"/>
            <p:cNvSpPr>
              <a:spLocks noChangeShapeType="1"/>
            </p:cNvSpPr>
            <p:nvPr/>
          </p:nvSpPr>
          <p:spPr bwMode="auto">
            <a:xfrm>
              <a:off x="8602857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778" name="Group 121"/>
          <p:cNvGrpSpPr>
            <a:grpSpLocks/>
          </p:cNvGrpSpPr>
          <p:nvPr/>
        </p:nvGrpSpPr>
        <p:grpSpPr bwMode="auto">
          <a:xfrm>
            <a:off x="2700338" y="3592513"/>
            <a:ext cx="2005012" cy="1449387"/>
            <a:chOff x="1215873" y="2346199"/>
            <a:chExt cx="2004836" cy="1450803"/>
          </a:xfrm>
        </p:grpSpPr>
        <p:sp>
          <p:nvSpPr>
            <p:cNvPr id="116853" name="Rectangle 4"/>
            <p:cNvSpPr>
              <a:spLocks noChangeArrowheads="1"/>
            </p:cNvSpPr>
            <p:nvPr/>
          </p:nvSpPr>
          <p:spPr bwMode="auto">
            <a:xfrm>
              <a:off x="1230309" y="2346199"/>
              <a:ext cx="1990400" cy="145080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1933360" y="2662420"/>
              <a:ext cx="661929" cy="10614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1307940" y="2665598"/>
              <a:ext cx="622245" cy="10583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856" name="Rectangle 125"/>
            <p:cNvSpPr>
              <a:spLocks noChangeArrowheads="1"/>
            </p:cNvSpPr>
            <p:nvPr/>
          </p:nvSpPr>
          <p:spPr bwMode="auto">
            <a:xfrm>
              <a:off x="1302231" y="2412920"/>
              <a:ext cx="1855396" cy="248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116857" name="Text Box 110"/>
            <p:cNvSpPr txBox="1">
              <a:spLocks noChangeArrowheads="1"/>
            </p:cNvSpPr>
            <p:nvPr/>
          </p:nvSpPr>
          <p:spPr bwMode="auto">
            <a:xfrm>
              <a:off x="1509902" y="2374246"/>
              <a:ext cx="136225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>
                  <a:solidFill>
                    <a:srgbClr val="000000"/>
                  </a:solidFill>
                </a:rPr>
                <a:t>local flow table</a:t>
              </a:r>
            </a:p>
          </p:txBody>
        </p:sp>
        <p:sp>
          <p:nvSpPr>
            <p:cNvPr id="116858" name="Rectangle 127"/>
            <p:cNvSpPr>
              <a:spLocks noChangeArrowheads="1"/>
            </p:cNvSpPr>
            <p:nvPr/>
          </p:nvSpPr>
          <p:spPr bwMode="auto">
            <a:xfrm>
              <a:off x="2607523" y="2660713"/>
              <a:ext cx="542081" cy="106070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116859" name="Text Box 111"/>
            <p:cNvSpPr txBox="1">
              <a:spLocks noChangeArrowheads="1"/>
            </p:cNvSpPr>
            <p:nvPr/>
          </p:nvSpPr>
          <p:spPr bwMode="auto">
            <a:xfrm>
              <a:off x="1215873" y="2656551"/>
              <a:ext cx="200483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solidFill>
                    <a:srgbClr val="000000"/>
                  </a:solidFill>
                </a:rPr>
                <a:t>headers  counters  actions</a:t>
              </a:r>
            </a:p>
          </p:txBody>
        </p:sp>
        <p:sp>
          <p:nvSpPr>
            <p:cNvPr id="116860" name="Line 116"/>
            <p:cNvSpPr>
              <a:spLocks noChangeShapeType="1"/>
            </p:cNvSpPr>
            <p:nvPr/>
          </p:nvSpPr>
          <p:spPr bwMode="auto">
            <a:xfrm>
              <a:off x="1297142" y="2927136"/>
              <a:ext cx="18604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6861" name="Group 130"/>
            <p:cNvGrpSpPr>
              <a:grpSpLocks/>
            </p:cNvGrpSpPr>
            <p:nvPr/>
          </p:nvGrpSpPr>
          <p:grpSpPr bwMode="auto">
            <a:xfrm>
              <a:off x="1302231" y="2965801"/>
              <a:ext cx="1840959" cy="207818"/>
              <a:chOff x="1302231" y="2991457"/>
              <a:chExt cx="1840959" cy="207818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1302231" y="2991457"/>
                <a:ext cx="1840959" cy="207818"/>
                <a:chOff x="360121" y="3045496"/>
                <a:chExt cx="627425" cy="207818"/>
              </a:xfrm>
              <a:solidFill>
                <a:schemeClr val="bg1"/>
              </a:solidFill>
            </p:grpSpPr>
            <p:sp>
              <p:nvSpPr>
                <p:cNvPr id="195" name="Rectangle 194"/>
                <p:cNvSpPr/>
                <p:nvPr/>
              </p:nvSpPr>
              <p:spPr bwMode="auto">
                <a:xfrm>
                  <a:off x="360121" y="3045496"/>
                  <a:ext cx="627425" cy="207818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solidFill>
                      <a:srgbClr val="A6A6A6"/>
                    </a:solidFill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cxnSp>
              <p:nvCxnSpPr>
                <p:cNvPr id="196" name="Straight Connector 195"/>
                <p:cNvCxnSpPr/>
                <p:nvPr/>
              </p:nvCxnSpPr>
              <p:spPr bwMode="auto">
                <a:xfrm>
                  <a:off x="544967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7" name="Straight Connector 196"/>
                <p:cNvCxnSpPr/>
                <p:nvPr/>
              </p:nvCxnSpPr>
              <p:spPr bwMode="auto">
                <a:xfrm>
                  <a:off x="382554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8" name="Straight Connector 197"/>
                <p:cNvCxnSpPr/>
                <p:nvPr/>
              </p:nvCxnSpPr>
              <p:spPr bwMode="auto">
                <a:xfrm>
                  <a:off x="407636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9" name="Straight Connector 198"/>
                <p:cNvCxnSpPr/>
                <p:nvPr/>
              </p:nvCxnSpPr>
              <p:spPr bwMode="auto">
                <a:xfrm>
                  <a:off x="599093" y="3046412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0" name="Straight Connector 199"/>
                <p:cNvCxnSpPr/>
                <p:nvPr/>
              </p:nvCxnSpPr>
              <p:spPr bwMode="auto">
                <a:xfrm>
                  <a:off x="774541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1" name="Straight Connector 200"/>
                <p:cNvCxnSpPr/>
                <p:nvPr/>
              </p:nvCxnSpPr>
              <p:spPr bwMode="auto">
                <a:xfrm>
                  <a:off x="826481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2" name="Straight Connector 201"/>
                <p:cNvCxnSpPr/>
                <p:nvPr/>
              </p:nvCxnSpPr>
              <p:spPr bwMode="auto">
                <a:xfrm>
                  <a:off x="963675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3" name="Straight Connector 202"/>
                <p:cNvCxnSpPr/>
                <p:nvPr/>
              </p:nvCxnSpPr>
              <p:spPr bwMode="auto">
                <a:xfrm>
                  <a:off x="938600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16895" name="Group 182"/>
              <p:cNvGrpSpPr>
                <a:grpSpLocks/>
              </p:cNvGrpSpPr>
              <p:nvPr/>
            </p:nvGrpSpPr>
            <p:grpSpPr bwMode="auto">
              <a:xfrm>
                <a:off x="1526796" y="30772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904" name="Oval 191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116905" name="Oval 192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116906" name="Oval 193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grpSp>
            <p:nvGrpSpPr>
              <p:cNvPr id="116896" name="Group 183"/>
              <p:cNvGrpSpPr>
                <a:grpSpLocks/>
              </p:cNvGrpSpPr>
              <p:nvPr/>
            </p:nvGrpSpPr>
            <p:grpSpPr bwMode="auto">
              <a:xfrm>
                <a:off x="2145472" y="30774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901" name="Oval 188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116902" name="Oval 189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116903" name="Oval 190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grpSp>
            <p:nvGrpSpPr>
              <p:cNvPr id="116897" name="Group 184"/>
              <p:cNvGrpSpPr>
                <a:grpSpLocks/>
              </p:cNvGrpSpPr>
              <p:nvPr/>
            </p:nvGrpSpPr>
            <p:grpSpPr bwMode="auto">
              <a:xfrm>
                <a:off x="2744906" y="30776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898" name="Oval 185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116899" name="Oval 186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116900" name="Oval 187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</p:grpSp>
        <p:grpSp>
          <p:nvGrpSpPr>
            <p:cNvPr id="116862" name="Group 131"/>
            <p:cNvGrpSpPr>
              <a:grpSpLocks/>
            </p:cNvGrpSpPr>
            <p:nvPr/>
          </p:nvGrpSpPr>
          <p:grpSpPr bwMode="auto">
            <a:xfrm>
              <a:off x="1300350" y="3205689"/>
              <a:ext cx="1840959" cy="207818"/>
              <a:chOff x="1302231" y="2991457"/>
              <a:chExt cx="1840959" cy="207818"/>
            </a:xfrm>
          </p:grpSpPr>
          <p:grpSp>
            <p:nvGrpSpPr>
              <p:cNvPr id="160" name="Group 159"/>
              <p:cNvGrpSpPr/>
              <p:nvPr/>
            </p:nvGrpSpPr>
            <p:grpSpPr>
              <a:xfrm>
                <a:off x="1302231" y="2991457"/>
                <a:ext cx="1840959" cy="207818"/>
                <a:chOff x="360121" y="3045496"/>
                <a:chExt cx="627425" cy="207818"/>
              </a:xfrm>
              <a:solidFill>
                <a:schemeClr val="bg1"/>
              </a:solidFill>
            </p:grpSpPr>
            <p:sp>
              <p:nvSpPr>
                <p:cNvPr id="173" name="Rectangle 172"/>
                <p:cNvSpPr/>
                <p:nvPr/>
              </p:nvSpPr>
              <p:spPr bwMode="auto">
                <a:xfrm>
                  <a:off x="360121" y="3045496"/>
                  <a:ext cx="627425" cy="207818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solidFill>
                      <a:srgbClr val="A6A6A6"/>
                    </a:solidFill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cxnSp>
              <p:nvCxnSpPr>
                <p:cNvPr id="174" name="Straight Connector 173"/>
                <p:cNvCxnSpPr/>
                <p:nvPr/>
              </p:nvCxnSpPr>
              <p:spPr bwMode="auto">
                <a:xfrm>
                  <a:off x="544967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5" name="Straight Connector 174"/>
                <p:cNvCxnSpPr/>
                <p:nvPr/>
              </p:nvCxnSpPr>
              <p:spPr bwMode="auto">
                <a:xfrm>
                  <a:off x="382554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6" name="Straight Connector 175"/>
                <p:cNvCxnSpPr/>
                <p:nvPr/>
              </p:nvCxnSpPr>
              <p:spPr bwMode="auto">
                <a:xfrm>
                  <a:off x="407636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7" name="Straight Connector 176"/>
                <p:cNvCxnSpPr/>
                <p:nvPr/>
              </p:nvCxnSpPr>
              <p:spPr bwMode="auto">
                <a:xfrm>
                  <a:off x="599093" y="3046412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8" name="Straight Connector 177"/>
                <p:cNvCxnSpPr/>
                <p:nvPr/>
              </p:nvCxnSpPr>
              <p:spPr bwMode="auto">
                <a:xfrm>
                  <a:off x="774541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9" name="Straight Connector 178"/>
                <p:cNvCxnSpPr/>
                <p:nvPr/>
              </p:nvCxnSpPr>
              <p:spPr bwMode="auto">
                <a:xfrm>
                  <a:off x="826481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0" name="Straight Connector 179"/>
                <p:cNvCxnSpPr/>
                <p:nvPr/>
              </p:nvCxnSpPr>
              <p:spPr bwMode="auto">
                <a:xfrm>
                  <a:off x="963675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1" name="Straight Connector 180"/>
                <p:cNvCxnSpPr/>
                <p:nvPr/>
              </p:nvCxnSpPr>
              <p:spPr bwMode="auto">
                <a:xfrm>
                  <a:off x="938600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16882" name="Group 160"/>
              <p:cNvGrpSpPr>
                <a:grpSpLocks/>
              </p:cNvGrpSpPr>
              <p:nvPr/>
            </p:nvGrpSpPr>
            <p:grpSpPr bwMode="auto">
              <a:xfrm>
                <a:off x="1526796" y="30772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891" name="Oval 169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116892" name="Oval 170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116893" name="Oval 171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grpSp>
            <p:nvGrpSpPr>
              <p:cNvPr id="116883" name="Group 161"/>
              <p:cNvGrpSpPr>
                <a:grpSpLocks/>
              </p:cNvGrpSpPr>
              <p:nvPr/>
            </p:nvGrpSpPr>
            <p:grpSpPr bwMode="auto">
              <a:xfrm>
                <a:off x="2145472" y="30774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888" name="Oval 166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116889" name="Oval 167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116890" name="Oval 168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grpSp>
            <p:nvGrpSpPr>
              <p:cNvPr id="116884" name="Group 162"/>
              <p:cNvGrpSpPr>
                <a:grpSpLocks/>
              </p:cNvGrpSpPr>
              <p:nvPr/>
            </p:nvGrpSpPr>
            <p:grpSpPr bwMode="auto">
              <a:xfrm>
                <a:off x="2744906" y="30776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885" name="Oval 163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116886" name="Oval 164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116887" name="Oval 165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</p:grpSp>
        <p:grpSp>
          <p:nvGrpSpPr>
            <p:cNvPr id="116863" name="Group 132"/>
            <p:cNvGrpSpPr>
              <a:grpSpLocks/>
            </p:cNvGrpSpPr>
            <p:nvPr/>
          </p:nvGrpSpPr>
          <p:grpSpPr bwMode="auto">
            <a:xfrm>
              <a:off x="1305438" y="3513599"/>
              <a:ext cx="1840959" cy="207818"/>
              <a:chOff x="1302231" y="2991457"/>
              <a:chExt cx="1840959" cy="207818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1302231" y="2991457"/>
                <a:ext cx="1840959" cy="207818"/>
                <a:chOff x="360121" y="3045496"/>
                <a:chExt cx="627425" cy="207818"/>
              </a:xfrm>
              <a:solidFill>
                <a:schemeClr val="bg1"/>
              </a:solidFill>
            </p:grpSpPr>
            <p:sp>
              <p:nvSpPr>
                <p:cNvPr id="151" name="Rectangle 150"/>
                <p:cNvSpPr/>
                <p:nvPr/>
              </p:nvSpPr>
              <p:spPr bwMode="auto">
                <a:xfrm>
                  <a:off x="360121" y="3045496"/>
                  <a:ext cx="627425" cy="207818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solidFill>
                      <a:srgbClr val="A6A6A6"/>
                    </a:solidFill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cxnSp>
              <p:nvCxnSpPr>
                <p:cNvPr id="152" name="Straight Connector 151"/>
                <p:cNvCxnSpPr/>
                <p:nvPr/>
              </p:nvCxnSpPr>
              <p:spPr bwMode="auto">
                <a:xfrm>
                  <a:off x="544967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3" name="Straight Connector 152"/>
                <p:cNvCxnSpPr/>
                <p:nvPr/>
              </p:nvCxnSpPr>
              <p:spPr bwMode="auto">
                <a:xfrm>
                  <a:off x="382554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4" name="Straight Connector 153"/>
                <p:cNvCxnSpPr/>
                <p:nvPr/>
              </p:nvCxnSpPr>
              <p:spPr bwMode="auto">
                <a:xfrm>
                  <a:off x="407636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5" name="Straight Connector 154"/>
                <p:cNvCxnSpPr/>
                <p:nvPr/>
              </p:nvCxnSpPr>
              <p:spPr bwMode="auto">
                <a:xfrm>
                  <a:off x="599093" y="3046412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6" name="Straight Connector 155"/>
                <p:cNvCxnSpPr/>
                <p:nvPr/>
              </p:nvCxnSpPr>
              <p:spPr bwMode="auto">
                <a:xfrm>
                  <a:off x="774541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>
                  <a:off x="826481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8" name="Straight Connector 157"/>
                <p:cNvCxnSpPr/>
                <p:nvPr/>
              </p:nvCxnSpPr>
              <p:spPr bwMode="auto">
                <a:xfrm>
                  <a:off x="963675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9" name="Straight Connector 158"/>
                <p:cNvCxnSpPr/>
                <p:nvPr/>
              </p:nvCxnSpPr>
              <p:spPr bwMode="auto">
                <a:xfrm>
                  <a:off x="938600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16869" name="Group 138"/>
              <p:cNvGrpSpPr>
                <a:grpSpLocks/>
              </p:cNvGrpSpPr>
              <p:nvPr/>
            </p:nvGrpSpPr>
            <p:grpSpPr bwMode="auto">
              <a:xfrm>
                <a:off x="1526796" y="30772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878" name="Oval 147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116879" name="Oval 148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116880" name="Oval 149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grpSp>
            <p:nvGrpSpPr>
              <p:cNvPr id="116870" name="Group 139"/>
              <p:cNvGrpSpPr>
                <a:grpSpLocks/>
              </p:cNvGrpSpPr>
              <p:nvPr/>
            </p:nvGrpSpPr>
            <p:grpSpPr bwMode="auto">
              <a:xfrm>
                <a:off x="2145472" y="30774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875" name="Oval 144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116876" name="Oval 145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116877" name="Oval 146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grpSp>
            <p:nvGrpSpPr>
              <p:cNvPr id="116871" name="Group 140"/>
              <p:cNvGrpSpPr>
                <a:grpSpLocks/>
              </p:cNvGrpSpPr>
              <p:nvPr/>
            </p:nvGrpSpPr>
            <p:grpSpPr bwMode="auto">
              <a:xfrm>
                <a:off x="2744906" y="30776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872" name="Oval 141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116873" name="Oval 142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116874" name="Oval 143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</p:grpSp>
        <p:sp>
          <p:nvSpPr>
            <p:cNvPr id="116864" name="Line 113"/>
            <p:cNvSpPr>
              <a:spLocks noChangeShapeType="1"/>
            </p:cNvSpPr>
            <p:nvPr/>
          </p:nvSpPr>
          <p:spPr bwMode="auto">
            <a:xfrm>
              <a:off x="1924568" y="2656551"/>
              <a:ext cx="7938" cy="1066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65" name="Line 113"/>
            <p:cNvSpPr>
              <a:spLocks noChangeShapeType="1"/>
            </p:cNvSpPr>
            <p:nvPr/>
          </p:nvSpPr>
          <p:spPr bwMode="auto">
            <a:xfrm>
              <a:off x="2595717" y="2661363"/>
              <a:ext cx="7938" cy="1066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66" name="Line 117"/>
            <p:cNvSpPr>
              <a:spLocks noChangeShapeType="1"/>
            </p:cNvSpPr>
            <p:nvPr/>
          </p:nvSpPr>
          <p:spPr bwMode="auto">
            <a:xfrm flipV="1">
              <a:off x="1297142" y="2661362"/>
              <a:ext cx="186048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67" name="Rectangle 109"/>
            <p:cNvSpPr>
              <a:spLocks noChangeArrowheads="1"/>
            </p:cNvSpPr>
            <p:nvPr/>
          </p:nvSpPr>
          <p:spPr bwMode="auto">
            <a:xfrm>
              <a:off x="1297143" y="2412920"/>
              <a:ext cx="1860484" cy="1315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16779" name="Group 203"/>
          <p:cNvGrpSpPr>
            <a:grpSpLocks/>
          </p:cNvGrpSpPr>
          <p:nvPr/>
        </p:nvGrpSpPr>
        <p:grpSpPr bwMode="auto">
          <a:xfrm>
            <a:off x="5392738" y="4759325"/>
            <a:ext cx="430212" cy="306388"/>
            <a:chOff x="355958" y="2437424"/>
            <a:chExt cx="1990400" cy="1450803"/>
          </a:xfrm>
        </p:grpSpPr>
        <p:sp>
          <p:nvSpPr>
            <p:cNvPr id="116843" name="Rectangle 4"/>
            <p:cNvSpPr>
              <a:spLocks noChangeArrowheads="1"/>
            </p:cNvSpPr>
            <p:nvPr/>
          </p:nvSpPr>
          <p:spPr bwMode="auto">
            <a:xfrm>
              <a:off x="355958" y="2437424"/>
              <a:ext cx="1990400" cy="14508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1061045" y="2753142"/>
              <a:ext cx="661019" cy="10599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429405" y="2760662"/>
              <a:ext cx="624294" cy="10523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846" name="Rectangle 207"/>
            <p:cNvSpPr>
              <a:spLocks noChangeArrowheads="1"/>
            </p:cNvSpPr>
            <p:nvPr/>
          </p:nvSpPr>
          <p:spPr bwMode="auto">
            <a:xfrm>
              <a:off x="427880" y="2504145"/>
              <a:ext cx="1855396" cy="2484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116847" name="Rectangle 208"/>
            <p:cNvSpPr>
              <a:spLocks noChangeArrowheads="1"/>
            </p:cNvSpPr>
            <p:nvPr/>
          </p:nvSpPr>
          <p:spPr bwMode="auto">
            <a:xfrm>
              <a:off x="1733172" y="2751938"/>
              <a:ext cx="542081" cy="106070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116848" name="Line 116"/>
            <p:cNvSpPr>
              <a:spLocks noChangeShapeType="1"/>
            </p:cNvSpPr>
            <p:nvPr/>
          </p:nvSpPr>
          <p:spPr bwMode="auto">
            <a:xfrm>
              <a:off x="422791" y="3018361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49" name="Line 113"/>
            <p:cNvSpPr>
              <a:spLocks noChangeShapeType="1"/>
            </p:cNvSpPr>
            <p:nvPr/>
          </p:nvSpPr>
          <p:spPr bwMode="auto">
            <a:xfrm>
              <a:off x="1050217" y="2747776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50" name="Line 113"/>
            <p:cNvSpPr>
              <a:spLocks noChangeShapeType="1"/>
            </p:cNvSpPr>
            <p:nvPr/>
          </p:nvSpPr>
          <p:spPr bwMode="auto">
            <a:xfrm>
              <a:off x="1721366" y="2752588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51" name="Line 117"/>
            <p:cNvSpPr>
              <a:spLocks noChangeShapeType="1"/>
            </p:cNvSpPr>
            <p:nvPr/>
          </p:nvSpPr>
          <p:spPr bwMode="auto">
            <a:xfrm flipV="1">
              <a:off x="422791" y="2752587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52" name="Rectangle 109"/>
            <p:cNvSpPr>
              <a:spLocks noChangeArrowheads="1"/>
            </p:cNvSpPr>
            <p:nvPr/>
          </p:nvSpPr>
          <p:spPr bwMode="auto">
            <a:xfrm>
              <a:off x="422792" y="2504145"/>
              <a:ext cx="1860484" cy="1315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16780" name="Group 214"/>
          <p:cNvGrpSpPr>
            <a:grpSpLocks/>
          </p:cNvGrpSpPr>
          <p:nvPr/>
        </p:nvGrpSpPr>
        <p:grpSpPr bwMode="auto">
          <a:xfrm>
            <a:off x="6053138" y="5583238"/>
            <a:ext cx="430212" cy="376237"/>
            <a:chOff x="355958" y="2437424"/>
            <a:chExt cx="1990400" cy="1450803"/>
          </a:xfrm>
        </p:grpSpPr>
        <p:sp>
          <p:nvSpPr>
            <p:cNvPr id="116833" name="Rectangle 4"/>
            <p:cNvSpPr>
              <a:spLocks noChangeArrowheads="1"/>
            </p:cNvSpPr>
            <p:nvPr/>
          </p:nvSpPr>
          <p:spPr bwMode="auto">
            <a:xfrm>
              <a:off x="355958" y="2437424"/>
              <a:ext cx="1990400" cy="14508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1061045" y="2755744"/>
              <a:ext cx="661019" cy="10590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429405" y="2755744"/>
              <a:ext cx="624294" cy="10590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836" name="Rectangle 218"/>
            <p:cNvSpPr>
              <a:spLocks noChangeArrowheads="1"/>
            </p:cNvSpPr>
            <p:nvPr/>
          </p:nvSpPr>
          <p:spPr bwMode="auto">
            <a:xfrm>
              <a:off x="427880" y="2504145"/>
              <a:ext cx="1855396" cy="2484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116837" name="Rectangle 219"/>
            <p:cNvSpPr>
              <a:spLocks noChangeArrowheads="1"/>
            </p:cNvSpPr>
            <p:nvPr/>
          </p:nvSpPr>
          <p:spPr bwMode="auto">
            <a:xfrm>
              <a:off x="1733172" y="2751938"/>
              <a:ext cx="542081" cy="106070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116838" name="Line 116"/>
            <p:cNvSpPr>
              <a:spLocks noChangeShapeType="1"/>
            </p:cNvSpPr>
            <p:nvPr/>
          </p:nvSpPr>
          <p:spPr bwMode="auto">
            <a:xfrm>
              <a:off x="422791" y="3018361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39" name="Line 113"/>
            <p:cNvSpPr>
              <a:spLocks noChangeShapeType="1"/>
            </p:cNvSpPr>
            <p:nvPr/>
          </p:nvSpPr>
          <p:spPr bwMode="auto">
            <a:xfrm>
              <a:off x="1050217" y="2747776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40" name="Line 113"/>
            <p:cNvSpPr>
              <a:spLocks noChangeShapeType="1"/>
            </p:cNvSpPr>
            <p:nvPr/>
          </p:nvSpPr>
          <p:spPr bwMode="auto">
            <a:xfrm>
              <a:off x="1721366" y="2752588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41" name="Line 117"/>
            <p:cNvSpPr>
              <a:spLocks noChangeShapeType="1"/>
            </p:cNvSpPr>
            <p:nvPr/>
          </p:nvSpPr>
          <p:spPr bwMode="auto">
            <a:xfrm flipV="1">
              <a:off x="422791" y="2752587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42" name="Rectangle 109"/>
            <p:cNvSpPr>
              <a:spLocks noChangeArrowheads="1"/>
            </p:cNvSpPr>
            <p:nvPr/>
          </p:nvSpPr>
          <p:spPr bwMode="auto">
            <a:xfrm>
              <a:off x="422792" y="2504145"/>
              <a:ext cx="1860484" cy="1315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16781" name="Group 225"/>
          <p:cNvGrpSpPr>
            <a:grpSpLocks/>
          </p:cNvGrpSpPr>
          <p:nvPr/>
        </p:nvGrpSpPr>
        <p:grpSpPr bwMode="auto">
          <a:xfrm>
            <a:off x="6483350" y="6132513"/>
            <a:ext cx="431800" cy="374650"/>
            <a:chOff x="355958" y="2437424"/>
            <a:chExt cx="1990400" cy="1450803"/>
          </a:xfrm>
        </p:grpSpPr>
        <p:sp>
          <p:nvSpPr>
            <p:cNvPr id="116823" name="Rectangle 4"/>
            <p:cNvSpPr>
              <a:spLocks noChangeArrowheads="1"/>
            </p:cNvSpPr>
            <p:nvPr/>
          </p:nvSpPr>
          <p:spPr bwMode="auto">
            <a:xfrm>
              <a:off x="355958" y="2437424"/>
              <a:ext cx="1990400" cy="14508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1058452" y="2750943"/>
              <a:ext cx="665908" cy="10635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436454" y="2757092"/>
              <a:ext cx="621998" cy="10573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826" name="Rectangle 229"/>
            <p:cNvSpPr>
              <a:spLocks noChangeArrowheads="1"/>
            </p:cNvSpPr>
            <p:nvPr/>
          </p:nvSpPr>
          <p:spPr bwMode="auto">
            <a:xfrm>
              <a:off x="427880" y="2504145"/>
              <a:ext cx="1855396" cy="2484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116827" name="Rectangle 230"/>
            <p:cNvSpPr>
              <a:spLocks noChangeArrowheads="1"/>
            </p:cNvSpPr>
            <p:nvPr/>
          </p:nvSpPr>
          <p:spPr bwMode="auto">
            <a:xfrm>
              <a:off x="1733172" y="2751938"/>
              <a:ext cx="542081" cy="106070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116828" name="Line 116"/>
            <p:cNvSpPr>
              <a:spLocks noChangeShapeType="1"/>
            </p:cNvSpPr>
            <p:nvPr/>
          </p:nvSpPr>
          <p:spPr bwMode="auto">
            <a:xfrm>
              <a:off x="422791" y="3018361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29" name="Line 113"/>
            <p:cNvSpPr>
              <a:spLocks noChangeShapeType="1"/>
            </p:cNvSpPr>
            <p:nvPr/>
          </p:nvSpPr>
          <p:spPr bwMode="auto">
            <a:xfrm>
              <a:off x="1050217" y="2747776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30" name="Line 113"/>
            <p:cNvSpPr>
              <a:spLocks noChangeShapeType="1"/>
            </p:cNvSpPr>
            <p:nvPr/>
          </p:nvSpPr>
          <p:spPr bwMode="auto">
            <a:xfrm>
              <a:off x="1721366" y="2752588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31" name="Line 117"/>
            <p:cNvSpPr>
              <a:spLocks noChangeShapeType="1"/>
            </p:cNvSpPr>
            <p:nvPr/>
          </p:nvSpPr>
          <p:spPr bwMode="auto">
            <a:xfrm flipV="1">
              <a:off x="422791" y="2752587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32" name="Rectangle 109"/>
            <p:cNvSpPr>
              <a:spLocks noChangeArrowheads="1"/>
            </p:cNvSpPr>
            <p:nvPr/>
          </p:nvSpPr>
          <p:spPr bwMode="auto">
            <a:xfrm>
              <a:off x="422792" y="2504145"/>
              <a:ext cx="1860484" cy="1315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16782" name="Group 236"/>
          <p:cNvGrpSpPr>
            <a:grpSpLocks/>
          </p:cNvGrpSpPr>
          <p:nvPr/>
        </p:nvGrpSpPr>
        <p:grpSpPr bwMode="auto">
          <a:xfrm>
            <a:off x="4835525" y="4545013"/>
            <a:ext cx="431800" cy="306387"/>
            <a:chOff x="355958" y="2437424"/>
            <a:chExt cx="1990400" cy="1450803"/>
          </a:xfrm>
        </p:grpSpPr>
        <p:sp>
          <p:nvSpPr>
            <p:cNvPr id="116813" name="Rectangle 4"/>
            <p:cNvSpPr>
              <a:spLocks noChangeArrowheads="1"/>
            </p:cNvSpPr>
            <p:nvPr/>
          </p:nvSpPr>
          <p:spPr bwMode="auto">
            <a:xfrm>
              <a:off x="355958" y="2437424"/>
              <a:ext cx="1990400" cy="14508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1058452" y="2753143"/>
              <a:ext cx="665908" cy="10599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436454" y="2760658"/>
              <a:ext cx="621998" cy="10523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816" name="Rectangle 240"/>
            <p:cNvSpPr>
              <a:spLocks noChangeArrowheads="1"/>
            </p:cNvSpPr>
            <p:nvPr/>
          </p:nvSpPr>
          <p:spPr bwMode="auto">
            <a:xfrm>
              <a:off x="427880" y="2504145"/>
              <a:ext cx="1855396" cy="2484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116817" name="Rectangle 241"/>
            <p:cNvSpPr>
              <a:spLocks noChangeArrowheads="1"/>
            </p:cNvSpPr>
            <p:nvPr/>
          </p:nvSpPr>
          <p:spPr bwMode="auto">
            <a:xfrm>
              <a:off x="1733172" y="2751938"/>
              <a:ext cx="542081" cy="106070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116818" name="Line 116"/>
            <p:cNvSpPr>
              <a:spLocks noChangeShapeType="1"/>
            </p:cNvSpPr>
            <p:nvPr/>
          </p:nvSpPr>
          <p:spPr bwMode="auto">
            <a:xfrm>
              <a:off x="422791" y="3018361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19" name="Line 113"/>
            <p:cNvSpPr>
              <a:spLocks noChangeShapeType="1"/>
            </p:cNvSpPr>
            <p:nvPr/>
          </p:nvSpPr>
          <p:spPr bwMode="auto">
            <a:xfrm>
              <a:off x="1050217" y="2747776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20" name="Line 113"/>
            <p:cNvSpPr>
              <a:spLocks noChangeShapeType="1"/>
            </p:cNvSpPr>
            <p:nvPr/>
          </p:nvSpPr>
          <p:spPr bwMode="auto">
            <a:xfrm>
              <a:off x="1721366" y="2752588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21" name="Line 117"/>
            <p:cNvSpPr>
              <a:spLocks noChangeShapeType="1"/>
            </p:cNvSpPr>
            <p:nvPr/>
          </p:nvSpPr>
          <p:spPr bwMode="auto">
            <a:xfrm flipV="1">
              <a:off x="422791" y="2752587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22" name="Rectangle 109"/>
            <p:cNvSpPr>
              <a:spLocks noChangeArrowheads="1"/>
            </p:cNvSpPr>
            <p:nvPr/>
          </p:nvSpPr>
          <p:spPr bwMode="auto">
            <a:xfrm>
              <a:off x="422792" y="2504145"/>
              <a:ext cx="1860484" cy="1315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</p:grpSp>
      <p:cxnSp>
        <p:nvCxnSpPr>
          <p:cNvPr id="248" name="Straight Arrow Connector 247"/>
          <p:cNvCxnSpPr>
            <a:cxnSpLocks noChangeShapeType="1"/>
            <a:stCxn id="116793" idx="2"/>
          </p:cNvCxnSpPr>
          <p:nvPr/>
        </p:nvCxnSpPr>
        <p:spPr bwMode="auto">
          <a:xfrm>
            <a:off x="5051425" y="2895600"/>
            <a:ext cx="1588" cy="1895475"/>
          </a:xfrm>
          <a:prstGeom prst="straightConnector1">
            <a:avLst/>
          </a:prstGeom>
          <a:noFill/>
          <a:ln w="9525">
            <a:solidFill>
              <a:srgbClr val="009973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9" name="Straight Arrow Connector 248"/>
          <p:cNvCxnSpPr>
            <a:cxnSpLocks noChangeShapeType="1"/>
          </p:cNvCxnSpPr>
          <p:nvPr/>
        </p:nvCxnSpPr>
        <p:spPr bwMode="auto">
          <a:xfrm>
            <a:off x="5564188" y="2903538"/>
            <a:ext cx="44450" cy="2119312"/>
          </a:xfrm>
          <a:prstGeom prst="straightConnector1">
            <a:avLst/>
          </a:prstGeom>
          <a:noFill/>
          <a:ln w="9525">
            <a:solidFill>
              <a:srgbClr val="009973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0" name="Straight Arrow Connector 249"/>
          <p:cNvCxnSpPr>
            <a:cxnSpLocks noChangeShapeType="1"/>
          </p:cNvCxnSpPr>
          <p:nvPr/>
        </p:nvCxnSpPr>
        <p:spPr bwMode="auto">
          <a:xfrm>
            <a:off x="6196013" y="2895600"/>
            <a:ext cx="63500" cy="2944813"/>
          </a:xfrm>
          <a:prstGeom prst="straightConnector1">
            <a:avLst/>
          </a:prstGeom>
          <a:noFill/>
          <a:ln w="9525">
            <a:solidFill>
              <a:srgbClr val="009973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1" name="Straight Arrow Connector 250"/>
          <p:cNvCxnSpPr>
            <a:cxnSpLocks noChangeShapeType="1"/>
            <a:stCxn id="116808" idx="2"/>
          </p:cNvCxnSpPr>
          <p:nvPr/>
        </p:nvCxnSpPr>
        <p:spPr bwMode="auto">
          <a:xfrm>
            <a:off x="6669088" y="2895600"/>
            <a:ext cx="22225" cy="3492500"/>
          </a:xfrm>
          <a:prstGeom prst="straightConnector1">
            <a:avLst/>
          </a:prstGeom>
          <a:noFill/>
          <a:ln w="9525">
            <a:solidFill>
              <a:srgbClr val="009973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6787" name="Group 251"/>
          <p:cNvGrpSpPr>
            <a:grpSpLocks/>
          </p:cNvGrpSpPr>
          <p:nvPr/>
        </p:nvGrpSpPr>
        <p:grpSpPr bwMode="auto">
          <a:xfrm>
            <a:off x="6505575" y="2647950"/>
            <a:ext cx="327025" cy="247650"/>
            <a:chOff x="8481778" y="1650237"/>
            <a:chExt cx="327460" cy="247650"/>
          </a:xfrm>
        </p:grpSpPr>
        <p:sp>
          <p:nvSpPr>
            <p:cNvPr id="116808" name="Rectangle 129"/>
            <p:cNvSpPr>
              <a:spLocks noChangeArrowheads="1"/>
            </p:cNvSpPr>
            <p:nvPr/>
          </p:nvSpPr>
          <p:spPr bwMode="auto">
            <a:xfrm>
              <a:off x="8483154" y="1650237"/>
              <a:ext cx="326082" cy="247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16809" name="Line 130"/>
            <p:cNvSpPr>
              <a:spLocks noChangeShapeType="1"/>
            </p:cNvSpPr>
            <p:nvPr/>
          </p:nvSpPr>
          <p:spPr bwMode="auto">
            <a:xfrm>
              <a:off x="8715682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10" name="Line 131"/>
            <p:cNvSpPr>
              <a:spLocks noChangeShapeType="1"/>
            </p:cNvSpPr>
            <p:nvPr/>
          </p:nvSpPr>
          <p:spPr bwMode="auto">
            <a:xfrm>
              <a:off x="8483154" y="1740725"/>
              <a:ext cx="3260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11" name="Line 132"/>
            <p:cNvSpPr>
              <a:spLocks noChangeShapeType="1"/>
            </p:cNvSpPr>
            <p:nvPr/>
          </p:nvSpPr>
          <p:spPr bwMode="auto">
            <a:xfrm flipV="1">
              <a:off x="8481778" y="1691512"/>
              <a:ext cx="32746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12" name="Line 130"/>
            <p:cNvSpPr>
              <a:spLocks noChangeShapeType="1"/>
            </p:cNvSpPr>
            <p:nvPr/>
          </p:nvSpPr>
          <p:spPr bwMode="auto">
            <a:xfrm>
              <a:off x="8602857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788" name="Group 257"/>
          <p:cNvGrpSpPr>
            <a:grpSpLocks/>
          </p:cNvGrpSpPr>
          <p:nvPr/>
        </p:nvGrpSpPr>
        <p:grpSpPr bwMode="auto">
          <a:xfrm>
            <a:off x="6015038" y="2647950"/>
            <a:ext cx="327025" cy="247650"/>
            <a:chOff x="8481778" y="1650237"/>
            <a:chExt cx="327460" cy="247650"/>
          </a:xfrm>
        </p:grpSpPr>
        <p:sp>
          <p:nvSpPr>
            <p:cNvPr id="116803" name="Rectangle 129"/>
            <p:cNvSpPr>
              <a:spLocks noChangeArrowheads="1"/>
            </p:cNvSpPr>
            <p:nvPr/>
          </p:nvSpPr>
          <p:spPr bwMode="auto">
            <a:xfrm>
              <a:off x="8483154" y="1650237"/>
              <a:ext cx="326082" cy="247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16804" name="Line 130"/>
            <p:cNvSpPr>
              <a:spLocks noChangeShapeType="1"/>
            </p:cNvSpPr>
            <p:nvPr/>
          </p:nvSpPr>
          <p:spPr bwMode="auto">
            <a:xfrm>
              <a:off x="8715682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05" name="Line 131"/>
            <p:cNvSpPr>
              <a:spLocks noChangeShapeType="1"/>
            </p:cNvSpPr>
            <p:nvPr/>
          </p:nvSpPr>
          <p:spPr bwMode="auto">
            <a:xfrm>
              <a:off x="8483154" y="1740725"/>
              <a:ext cx="3260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06" name="Line 132"/>
            <p:cNvSpPr>
              <a:spLocks noChangeShapeType="1"/>
            </p:cNvSpPr>
            <p:nvPr/>
          </p:nvSpPr>
          <p:spPr bwMode="auto">
            <a:xfrm flipV="1">
              <a:off x="8481778" y="1691512"/>
              <a:ext cx="32746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07" name="Line 130"/>
            <p:cNvSpPr>
              <a:spLocks noChangeShapeType="1"/>
            </p:cNvSpPr>
            <p:nvPr/>
          </p:nvSpPr>
          <p:spPr bwMode="auto">
            <a:xfrm>
              <a:off x="8602857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789" name="Group 263"/>
          <p:cNvGrpSpPr>
            <a:grpSpLocks/>
          </p:cNvGrpSpPr>
          <p:nvPr/>
        </p:nvGrpSpPr>
        <p:grpSpPr bwMode="auto">
          <a:xfrm>
            <a:off x="5386388" y="2647950"/>
            <a:ext cx="327025" cy="247650"/>
            <a:chOff x="8481778" y="1650237"/>
            <a:chExt cx="327460" cy="247650"/>
          </a:xfrm>
        </p:grpSpPr>
        <p:sp>
          <p:nvSpPr>
            <p:cNvPr id="116798" name="Rectangle 129"/>
            <p:cNvSpPr>
              <a:spLocks noChangeArrowheads="1"/>
            </p:cNvSpPr>
            <p:nvPr/>
          </p:nvSpPr>
          <p:spPr bwMode="auto">
            <a:xfrm>
              <a:off x="8483154" y="1650237"/>
              <a:ext cx="326082" cy="247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16799" name="Line 130"/>
            <p:cNvSpPr>
              <a:spLocks noChangeShapeType="1"/>
            </p:cNvSpPr>
            <p:nvPr/>
          </p:nvSpPr>
          <p:spPr bwMode="auto">
            <a:xfrm>
              <a:off x="8715682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00" name="Line 131"/>
            <p:cNvSpPr>
              <a:spLocks noChangeShapeType="1"/>
            </p:cNvSpPr>
            <p:nvPr/>
          </p:nvSpPr>
          <p:spPr bwMode="auto">
            <a:xfrm>
              <a:off x="8483154" y="1740725"/>
              <a:ext cx="3260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01" name="Line 132"/>
            <p:cNvSpPr>
              <a:spLocks noChangeShapeType="1"/>
            </p:cNvSpPr>
            <p:nvPr/>
          </p:nvSpPr>
          <p:spPr bwMode="auto">
            <a:xfrm flipV="1">
              <a:off x="8481778" y="1691512"/>
              <a:ext cx="32746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02" name="Line 130"/>
            <p:cNvSpPr>
              <a:spLocks noChangeShapeType="1"/>
            </p:cNvSpPr>
            <p:nvPr/>
          </p:nvSpPr>
          <p:spPr bwMode="auto">
            <a:xfrm>
              <a:off x="8602857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790" name="Group 269"/>
          <p:cNvGrpSpPr>
            <a:grpSpLocks/>
          </p:cNvGrpSpPr>
          <p:nvPr/>
        </p:nvGrpSpPr>
        <p:grpSpPr bwMode="auto">
          <a:xfrm>
            <a:off x="4886325" y="2647950"/>
            <a:ext cx="328613" cy="247650"/>
            <a:chOff x="8481778" y="1650237"/>
            <a:chExt cx="327460" cy="247650"/>
          </a:xfrm>
        </p:grpSpPr>
        <p:sp>
          <p:nvSpPr>
            <p:cNvPr id="116793" name="Rectangle 129"/>
            <p:cNvSpPr>
              <a:spLocks noChangeArrowheads="1"/>
            </p:cNvSpPr>
            <p:nvPr/>
          </p:nvSpPr>
          <p:spPr bwMode="auto">
            <a:xfrm>
              <a:off x="8483154" y="1650237"/>
              <a:ext cx="326082" cy="247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16794" name="Line 130"/>
            <p:cNvSpPr>
              <a:spLocks noChangeShapeType="1"/>
            </p:cNvSpPr>
            <p:nvPr/>
          </p:nvSpPr>
          <p:spPr bwMode="auto">
            <a:xfrm>
              <a:off x="8715682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95" name="Line 131"/>
            <p:cNvSpPr>
              <a:spLocks noChangeShapeType="1"/>
            </p:cNvSpPr>
            <p:nvPr/>
          </p:nvSpPr>
          <p:spPr bwMode="auto">
            <a:xfrm>
              <a:off x="8483154" y="1740725"/>
              <a:ext cx="3260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96" name="Line 132"/>
            <p:cNvSpPr>
              <a:spLocks noChangeShapeType="1"/>
            </p:cNvSpPr>
            <p:nvPr/>
          </p:nvSpPr>
          <p:spPr bwMode="auto">
            <a:xfrm flipV="1">
              <a:off x="8481778" y="1691512"/>
              <a:ext cx="32746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97" name="Line 130"/>
            <p:cNvSpPr>
              <a:spLocks noChangeShapeType="1"/>
            </p:cNvSpPr>
            <p:nvPr/>
          </p:nvSpPr>
          <p:spPr bwMode="auto">
            <a:xfrm>
              <a:off x="8602857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1901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1" name="Picture 1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835025"/>
            <a:ext cx="76708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2" name="Title 1"/>
          <p:cNvSpPr>
            <a:spLocks noGrp="1"/>
          </p:cNvSpPr>
          <p:nvPr>
            <p:ph type="title"/>
          </p:nvPr>
        </p:nvSpPr>
        <p:spPr>
          <a:xfrm>
            <a:off x="452438" y="0"/>
            <a:ext cx="8435975" cy="1143000"/>
          </a:xfrm>
        </p:spPr>
        <p:txBody>
          <a:bodyPr/>
          <a:lstStyle/>
          <a:p>
            <a:r>
              <a:rPr lang="en-US" altLang="zh-CN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OpenFlow data plane abstraction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>
          <a:xfrm>
            <a:off x="431800" y="1243013"/>
            <a:ext cx="8458200" cy="5334000"/>
          </a:xfrm>
        </p:spPr>
        <p:txBody>
          <a:bodyPr/>
          <a:lstStyle/>
          <a:p>
            <a:r>
              <a:rPr lang="en-US" altLang="zh-CN" i="1" smtClean="0">
                <a:solidFill>
                  <a:srgbClr val="00009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flow</a:t>
            </a:r>
            <a:r>
              <a:rPr lang="en-US" altLang="zh-CN" smtClean="0">
                <a:solidFill>
                  <a:srgbClr val="00009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: defined by header fields</a:t>
            </a:r>
          </a:p>
          <a:p>
            <a:r>
              <a:rPr lang="en-US" altLang="zh-CN" smtClean="0">
                <a:solidFill>
                  <a:srgbClr val="00009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forwarding: simple packet-handling rules</a:t>
            </a:r>
          </a:p>
          <a:p>
            <a:pPr lvl="1"/>
            <a:r>
              <a:rPr lang="en-US" altLang="zh-CN" i="1" smtClean="0">
                <a:solidFill>
                  <a:srgbClr val="CC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Pattern</a:t>
            </a:r>
            <a:r>
              <a:rPr lang="en-US" altLang="zh-CN" i="1" smtClean="0">
                <a:solidFill>
                  <a:srgbClr val="00009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: </a:t>
            </a:r>
            <a:r>
              <a:rPr lang="en-US" altLang="zh-CN" smtClean="0">
                <a:solidFill>
                  <a:srgbClr val="00009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match </a:t>
            </a:r>
            <a:r>
              <a:rPr lang="en-US" altLang="zh-CN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values in packet header fields</a:t>
            </a:r>
          </a:p>
          <a:p>
            <a:pPr lvl="1"/>
            <a:r>
              <a:rPr lang="en-US" altLang="zh-CN" i="1" smtClean="0">
                <a:solidFill>
                  <a:srgbClr val="CC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Actions: for matched packet: </a:t>
            </a:r>
            <a:r>
              <a:rPr lang="en-US" altLang="zh-CN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drop, forward, modify, matched packet or send matched packet to controller </a:t>
            </a:r>
          </a:p>
          <a:p>
            <a:pPr lvl="1"/>
            <a:r>
              <a:rPr lang="en-US" altLang="zh-CN" i="1" smtClean="0">
                <a:solidFill>
                  <a:srgbClr val="CC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Priority</a:t>
            </a:r>
            <a:r>
              <a:rPr lang="en-US" altLang="zh-CN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: disambiguate overlapping patterns</a:t>
            </a:r>
          </a:p>
          <a:p>
            <a:pPr lvl="1"/>
            <a:r>
              <a:rPr lang="en-US" altLang="zh-CN" i="1" smtClean="0">
                <a:solidFill>
                  <a:srgbClr val="CC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Counters: </a:t>
            </a:r>
            <a:r>
              <a:rPr lang="en-US" altLang="zh-CN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#bytes and #packets</a:t>
            </a:r>
          </a:p>
        </p:txBody>
      </p:sp>
      <p:cxnSp>
        <p:nvCxnSpPr>
          <p:cNvPr id="21" name="Straight Connector 20"/>
          <p:cNvCxnSpPr>
            <a:cxnSpLocks noChangeShapeType="1"/>
          </p:cNvCxnSpPr>
          <p:nvPr/>
        </p:nvCxnSpPr>
        <p:spPr bwMode="auto">
          <a:xfrm>
            <a:off x="2393950" y="4635500"/>
            <a:ext cx="1127125" cy="1905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2"/>
          <p:cNvCxnSpPr>
            <a:cxnSpLocks noChangeShapeType="1"/>
          </p:cNvCxnSpPr>
          <p:nvPr/>
        </p:nvCxnSpPr>
        <p:spPr bwMode="auto">
          <a:xfrm>
            <a:off x="4984750" y="4635500"/>
            <a:ext cx="1127125" cy="1905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7766" name="Group 7"/>
          <p:cNvGrpSpPr>
            <a:grpSpLocks/>
          </p:cNvGrpSpPr>
          <p:nvPr/>
        </p:nvGrpSpPr>
        <p:grpSpPr bwMode="auto">
          <a:xfrm>
            <a:off x="3427413" y="4233863"/>
            <a:ext cx="1652587" cy="868362"/>
            <a:chOff x="1871277" y="1576300"/>
            <a:chExt cx="1128371" cy="437861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flipV="1">
              <a:off x="1874528" y="1694771"/>
              <a:ext cx="1125120" cy="31939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871277" y="1739597"/>
              <a:ext cx="1128371" cy="116069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20" cy="31939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2160686" y="1673158"/>
              <a:ext cx="546301" cy="160896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103238" y="1633134"/>
              <a:ext cx="661197" cy="111267"/>
            </a:xfrm>
            <a:custGeom>
              <a:avLst/>
              <a:gdLst>
                <a:gd name="T0" fmla="*/ 0 w 3723451"/>
                <a:gd name="T1" fmla="*/ 27221 h 932950"/>
                <a:gd name="T2" fmla="*/ 116342 w 3723451"/>
                <a:gd name="T3" fmla="*/ 321 h 932950"/>
                <a:gd name="T4" fmla="*/ 329542 w 3723451"/>
                <a:gd name="T5" fmla="*/ 62084 h 932950"/>
                <a:gd name="T6" fmla="*/ 532938 w 3723451"/>
                <a:gd name="T7" fmla="*/ 0 h 932950"/>
                <a:gd name="T8" fmla="*/ 661197 w 3723451"/>
                <a:gd name="T9" fmla="*/ 24705 h 932950"/>
                <a:gd name="T10" fmla="*/ 565772 w 3723451"/>
                <a:gd name="T11" fmla="*/ 55085 h 932950"/>
                <a:gd name="T12" fmla="*/ 535050 w 3723451"/>
                <a:gd name="T13" fmla="*/ 46894 h 932950"/>
                <a:gd name="T14" fmla="*/ 333288 w 3723451"/>
                <a:gd name="T15" fmla="*/ 111267 h 932950"/>
                <a:gd name="T16" fmla="*/ 126366 w 3723451"/>
                <a:gd name="T17" fmla="*/ 49262 h 932950"/>
                <a:gd name="T18" fmla="*/ 92910 w 3723451"/>
                <a:gd name="T19" fmla="*/ 55954 h 932950"/>
                <a:gd name="T20" fmla="*/ 0 w 3723451"/>
                <a:gd name="T21" fmla="*/ 27221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538978" y="1727590"/>
              <a:ext cx="241716" cy="96858"/>
            </a:xfrm>
            <a:custGeom>
              <a:avLst/>
              <a:gdLst>
                <a:gd name="T0" fmla="*/ 0 w 1366596"/>
                <a:gd name="T1" fmla="*/ 0 h 809868"/>
                <a:gd name="T2" fmla="*/ 241716 w 1366596"/>
                <a:gd name="T3" fmla="*/ 74845 h 809868"/>
                <a:gd name="T4" fmla="*/ 153005 w 1366596"/>
                <a:gd name="T5" fmla="*/ 96858 h 809868"/>
                <a:gd name="T6" fmla="*/ 814 w 1366596"/>
                <a:gd name="T7" fmla="*/ 51181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2090231" y="1729992"/>
              <a:ext cx="238465" cy="96858"/>
            </a:xfrm>
            <a:custGeom>
              <a:avLst/>
              <a:gdLst>
                <a:gd name="T0" fmla="*/ 235210 w 1348191"/>
                <a:gd name="T1" fmla="*/ 0 h 791462"/>
                <a:gd name="T2" fmla="*/ 238465 w 1348191"/>
                <a:gd name="T3" fmla="*/ 46740 h 791462"/>
                <a:gd name="T4" fmla="*/ 86271 w 1348191"/>
                <a:gd name="T5" fmla="*/ 96858 h 791462"/>
                <a:gd name="T6" fmla="*/ 0 w 1348191"/>
                <a:gd name="T7" fmla="*/ 74896 h 791462"/>
                <a:gd name="T8" fmla="*/ 235210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24" name="Straight Connector 23"/>
            <p:cNvCxnSpPr>
              <a:cxnSpLocks noChangeShapeType="1"/>
              <a:endCxn id="17" idx="2"/>
            </p:cNvCxnSpPr>
            <p:nvPr/>
          </p:nvCxnSpPr>
          <p:spPr bwMode="auto">
            <a:xfrm flipH="1" flipV="1">
              <a:off x="1871277" y="1737196"/>
              <a:ext cx="3251" cy="1232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Connector 24"/>
            <p:cNvCxnSpPr>
              <a:cxnSpLocks noChangeShapeType="1"/>
            </p:cNvCxnSpPr>
            <p:nvPr/>
          </p:nvCxnSpPr>
          <p:spPr bwMode="auto">
            <a:xfrm flipH="1" flipV="1">
              <a:off x="2996397" y="1734795"/>
              <a:ext cx="3251" cy="1232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6" name="Straight Connector 25"/>
          <p:cNvCxnSpPr>
            <a:cxnSpLocks noChangeShapeType="1"/>
          </p:cNvCxnSpPr>
          <p:nvPr/>
        </p:nvCxnSpPr>
        <p:spPr bwMode="auto">
          <a:xfrm>
            <a:off x="4883150" y="4935538"/>
            <a:ext cx="1106488" cy="35560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Connector 26"/>
          <p:cNvCxnSpPr>
            <a:cxnSpLocks noChangeShapeType="1"/>
          </p:cNvCxnSpPr>
          <p:nvPr/>
        </p:nvCxnSpPr>
        <p:spPr bwMode="auto">
          <a:xfrm flipV="1">
            <a:off x="4992688" y="4106863"/>
            <a:ext cx="1357312" cy="30480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7769" name="TextBox 8"/>
          <p:cNvSpPr txBox="1">
            <a:spLocks noChangeArrowheads="1"/>
          </p:cNvSpPr>
          <p:nvPr/>
        </p:nvSpPr>
        <p:spPr bwMode="auto">
          <a:xfrm>
            <a:off x="952500" y="5691188"/>
            <a:ext cx="78105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i="1"/>
              <a:t>Flow table in a router (computed and distributed by controller) define router</a:t>
            </a:r>
            <a:r>
              <a:rPr lang="en-US" altLang="en-US" i="1"/>
              <a:t>’</a:t>
            </a:r>
            <a:r>
              <a:rPr lang="en-US" altLang="zh-CN" i="1"/>
              <a:t>s match+action rules</a:t>
            </a:r>
          </a:p>
        </p:txBody>
      </p:sp>
    </p:spTree>
    <p:extLst>
      <p:ext uri="{BB962C8B-B14F-4D97-AF65-F5344CB8AC3E}">
        <p14:creationId xmlns:p14="http://schemas.microsoft.com/office/powerpoint/2010/main" val="203969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542925" y="236538"/>
            <a:ext cx="69218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 smtClean="0">
                <a:solidFill>
                  <a:srgbClr val="000099"/>
                </a:solidFill>
                <a:latin typeface="Gill Sans MT" charset="0"/>
              </a:rPr>
              <a:t>Software defined networking (SDN)</a:t>
            </a:r>
            <a:endParaRPr lang="en-US" sz="3600" dirty="0">
              <a:solidFill>
                <a:srgbClr val="000099"/>
              </a:solidFill>
              <a:latin typeface="Gill Sans MT" charset="0"/>
            </a:endParaRP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776288"/>
            <a:ext cx="6422481" cy="20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1427" y="1282678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Internet network layer: historically has been implemented via distributed, per-router approach</a:t>
            </a:r>
          </a:p>
          <a:p>
            <a:pPr lvl="1">
              <a:lnSpc>
                <a:spcPct val="90000"/>
              </a:lnSpc>
            </a:pPr>
            <a:r>
              <a:rPr lang="en-US" i="1" dirty="0" smtClean="0">
                <a:solidFill>
                  <a:srgbClr val="000090"/>
                </a:solidFill>
              </a:rPr>
              <a:t>monolithic</a:t>
            </a:r>
            <a:r>
              <a:rPr lang="en-US" dirty="0" smtClean="0"/>
              <a:t> router contains switching hardware, runs proprietary implementation of Internet standard protocols (IP, RIP, IS-IS, OSPF, BGP) in proprietary router OS (e.g., Cisco IOS)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different “middleboxes” for different network layer functions: firewalls, load balancers, NAT boxes, </a:t>
            </a:r>
            <a:r>
              <a:rPr lang="en-US" dirty="0" smtClean="0"/>
              <a:t>..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018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5" name="Picture 1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835025"/>
            <a:ext cx="76708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6" name="Title 1"/>
          <p:cNvSpPr>
            <a:spLocks noGrp="1"/>
          </p:cNvSpPr>
          <p:nvPr>
            <p:ph type="title"/>
          </p:nvPr>
        </p:nvSpPr>
        <p:spPr>
          <a:xfrm>
            <a:off x="452438" y="0"/>
            <a:ext cx="8435975" cy="1143000"/>
          </a:xfrm>
        </p:spPr>
        <p:txBody>
          <a:bodyPr/>
          <a:lstStyle/>
          <a:p>
            <a:r>
              <a:rPr lang="en-US" altLang="zh-CN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OpenFlow data plane abstraction</a:t>
            </a:r>
          </a:p>
        </p:txBody>
      </p:sp>
      <p:sp>
        <p:nvSpPr>
          <p:cNvPr id="118787" name="Content Placeholder 2"/>
          <p:cNvSpPr>
            <a:spLocks noGrp="1"/>
          </p:cNvSpPr>
          <p:nvPr>
            <p:ph idx="1"/>
          </p:nvPr>
        </p:nvSpPr>
        <p:spPr>
          <a:xfrm>
            <a:off x="431800" y="1243013"/>
            <a:ext cx="8458200" cy="5334000"/>
          </a:xfrm>
        </p:spPr>
        <p:txBody>
          <a:bodyPr/>
          <a:lstStyle/>
          <a:p>
            <a:r>
              <a:rPr lang="en-US" altLang="zh-CN" i="1" smtClean="0">
                <a:solidFill>
                  <a:srgbClr val="00009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flow</a:t>
            </a:r>
            <a:r>
              <a:rPr lang="en-US" altLang="zh-CN" smtClean="0">
                <a:solidFill>
                  <a:srgbClr val="00009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: defined by header fields</a:t>
            </a:r>
          </a:p>
          <a:p>
            <a:r>
              <a:rPr lang="en-US" altLang="zh-CN" smtClean="0">
                <a:solidFill>
                  <a:srgbClr val="00009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forwarding: simple packet-handling rules</a:t>
            </a:r>
          </a:p>
          <a:p>
            <a:pPr lvl="1"/>
            <a:r>
              <a:rPr lang="en-US" altLang="zh-CN" i="1" smtClean="0">
                <a:solidFill>
                  <a:srgbClr val="CC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Pattern</a:t>
            </a:r>
            <a:r>
              <a:rPr lang="en-US" altLang="zh-CN" i="1" smtClean="0">
                <a:solidFill>
                  <a:srgbClr val="00009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: </a:t>
            </a:r>
            <a:r>
              <a:rPr lang="en-US" altLang="zh-CN" smtClean="0">
                <a:solidFill>
                  <a:srgbClr val="00009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match </a:t>
            </a:r>
            <a:r>
              <a:rPr lang="en-US" altLang="zh-CN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values in packet header fields</a:t>
            </a:r>
          </a:p>
          <a:p>
            <a:pPr lvl="1"/>
            <a:r>
              <a:rPr lang="en-US" altLang="zh-CN" i="1" smtClean="0">
                <a:solidFill>
                  <a:srgbClr val="CC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Actions: for matched packet: </a:t>
            </a:r>
            <a:r>
              <a:rPr lang="en-US" altLang="zh-CN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drop, forward, modify, matched packet or send matched packet to controller </a:t>
            </a:r>
          </a:p>
          <a:p>
            <a:pPr lvl="1"/>
            <a:r>
              <a:rPr lang="en-US" altLang="zh-CN" i="1" smtClean="0">
                <a:solidFill>
                  <a:srgbClr val="CC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Priority</a:t>
            </a:r>
            <a:r>
              <a:rPr lang="en-US" altLang="zh-CN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: disambiguate overlapping patterns</a:t>
            </a:r>
          </a:p>
          <a:p>
            <a:pPr lvl="1"/>
            <a:r>
              <a:rPr lang="en-US" altLang="zh-CN" i="1" smtClean="0">
                <a:solidFill>
                  <a:srgbClr val="CC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Counters: </a:t>
            </a:r>
            <a:r>
              <a:rPr lang="en-US" altLang="zh-CN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#bytes and #packets</a:t>
            </a:r>
          </a:p>
        </p:txBody>
      </p:sp>
      <p:cxnSp>
        <p:nvCxnSpPr>
          <p:cNvPr id="21" name="Straight Connector 20"/>
          <p:cNvCxnSpPr>
            <a:cxnSpLocks noChangeShapeType="1"/>
          </p:cNvCxnSpPr>
          <p:nvPr/>
        </p:nvCxnSpPr>
        <p:spPr bwMode="auto">
          <a:xfrm>
            <a:off x="2393950" y="4635500"/>
            <a:ext cx="1127125" cy="1905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2"/>
          <p:cNvCxnSpPr>
            <a:cxnSpLocks noChangeShapeType="1"/>
          </p:cNvCxnSpPr>
          <p:nvPr/>
        </p:nvCxnSpPr>
        <p:spPr bwMode="auto">
          <a:xfrm>
            <a:off x="4984750" y="4635500"/>
            <a:ext cx="1127125" cy="1905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8790" name="Group 7"/>
          <p:cNvGrpSpPr>
            <a:grpSpLocks/>
          </p:cNvGrpSpPr>
          <p:nvPr/>
        </p:nvGrpSpPr>
        <p:grpSpPr bwMode="auto">
          <a:xfrm>
            <a:off x="3427413" y="4233863"/>
            <a:ext cx="1652587" cy="868362"/>
            <a:chOff x="1871277" y="1576300"/>
            <a:chExt cx="1128371" cy="437861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flipV="1">
              <a:off x="1874528" y="1694771"/>
              <a:ext cx="1125120" cy="31939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871277" y="1739597"/>
              <a:ext cx="1128371" cy="116069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20" cy="31939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2160686" y="1673158"/>
              <a:ext cx="546301" cy="160896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103238" y="1633134"/>
              <a:ext cx="661197" cy="111267"/>
            </a:xfrm>
            <a:custGeom>
              <a:avLst/>
              <a:gdLst>
                <a:gd name="T0" fmla="*/ 0 w 3723451"/>
                <a:gd name="T1" fmla="*/ 27221 h 932950"/>
                <a:gd name="T2" fmla="*/ 116342 w 3723451"/>
                <a:gd name="T3" fmla="*/ 321 h 932950"/>
                <a:gd name="T4" fmla="*/ 329542 w 3723451"/>
                <a:gd name="T5" fmla="*/ 62084 h 932950"/>
                <a:gd name="T6" fmla="*/ 532938 w 3723451"/>
                <a:gd name="T7" fmla="*/ 0 h 932950"/>
                <a:gd name="T8" fmla="*/ 661197 w 3723451"/>
                <a:gd name="T9" fmla="*/ 24705 h 932950"/>
                <a:gd name="T10" fmla="*/ 565772 w 3723451"/>
                <a:gd name="T11" fmla="*/ 55085 h 932950"/>
                <a:gd name="T12" fmla="*/ 535050 w 3723451"/>
                <a:gd name="T13" fmla="*/ 46894 h 932950"/>
                <a:gd name="T14" fmla="*/ 333288 w 3723451"/>
                <a:gd name="T15" fmla="*/ 111267 h 932950"/>
                <a:gd name="T16" fmla="*/ 126366 w 3723451"/>
                <a:gd name="T17" fmla="*/ 49262 h 932950"/>
                <a:gd name="T18" fmla="*/ 92910 w 3723451"/>
                <a:gd name="T19" fmla="*/ 55954 h 932950"/>
                <a:gd name="T20" fmla="*/ 0 w 3723451"/>
                <a:gd name="T21" fmla="*/ 27221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538978" y="1727590"/>
              <a:ext cx="241716" cy="96858"/>
            </a:xfrm>
            <a:custGeom>
              <a:avLst/>
              <a:gdLst>
                <a:gd name="T0" fmla="*/ 0 w 1366596"/>
                <a:gd name="T1" fmla="*/ 0 h 809868"/>
                <a:gd name="T2" fmla="*/ 241716 w 1366596"/>
                <a:gd name="T3" fmla="*/ 74845 h 809868"/>
                <a:gd name="T4" fmla="*/ 153005 w 1366596"/>
                <a:gd name="T5" fmla="*/ 96858 h 809868"/>
                <a:gd name="T6" fmla="*/ 814 w 1366596"/>
                <a:gd name="T7" fmla="*/ 51181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2090231" y="1729992"/>
              <a:ext cx="238465" cy="96858"/>
            </a:xfrm>
            <a:custGeom>
              <a:avLst/>
              <a:gdLst>
                <a:gd name="T0" fmla="*/ 235210 w 1348191"/>
                <a:gd name="T1" fmla="*/ 0 h 791462"/>
                <a:gd name="T2" fmla="*/ 238465 w 1348191"/>
                <a:gd name="T3" fmla="*/ 46740 h 791462"/>
                <a:gd name="T4" fmla="*/ 86271 w 1348191"/>
                <a:gd name="T5" fmla="*/ 96858 h 791462"/>
                <a:gd name="T6" fmla="*/ 0 w 1348191"/>
                <a:gd name="T7" fmla="*/ 74896 h 791462"/>
                <a:gd name="T8" fmla="*/ 235210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24" name="Straight Connector 23"/>
            <p:cNvCxnSpPr>
              <a:cxnSpLocks noChangeShapeType="1"/>
              <a:endCxn id="17" idx="2"/>
            </p:cNvCxnSpPr>
            <p:nvPr/>
          </p:nvCxnSpPr>
          <p:spPr bwMode="auto">
            <a:xfrm flipH="1" flipV="1">
              <a:off x="1871277" y="1737196"/>
              <a:ext cx="3251" cy="1232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Connector 24"/>
            <p:cNvCxnSpPr>
              <a:cxnSpLocks noChangeShapeType="1"/>
            </p:cNvCxnSpPr>
            <p:nvPr/>
          </p:nvCxnSpPr>
          <p:spPr bwMode="auto">
            <a:xfrm flipH="1" flipV="1">
              <a:off x="2996397" y="1734795"/>
              <a:ext cx="3251" cy="1232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6" name="Straight Connector 25"/>
          <p:cNvCxnSpPr>
            <a:cxnSpLocks noChangeShapeType="1"/>
          </p:cNvCxnSpPr>
          <p:nvPr/>
        </p:nvCxnSpPr>
        <p:spPr bwMode="auto">
          <a:xfrm>
            <a:off x="4883150" y="4935538"/>
            <a:ext cx="1106488" cy="35560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Connector 26"/>
          <p:cNvCxnSpPr>
            <a:cxnSpLocks noChangeShapeType="1"/>
          </p:cNvCxnSpPr>
          <p:nvPr/>
        </p:nvCxnSpPr>
        <p:spPr bwMode="auto">
          <a:xfrm flipV="1">
            <a:off x="4992688" y="4106863"/>
            <a:ext cx="1357312" cy="30480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333500" y="5468938"/>
            <a:ext cx="6553200" cy="1200150"/>
          </a:xfrm>
          <a:prstGeom prst="rect">
            <a:avLst/>
          </a:prstGeom>
          <a:gradFill rotWithShape="1">
            <a:gsLst>
              <a:gs pos="0">
                <a:srgbClr val="E0FFF4"/>
              </a:gs>
              <a:gs pos="64999">
                <a:srgbClr val="B2FFE3"/>
              </a:gs>
              <a:gs pos="100000">
                <a:srgbClr val="90FFDA"/>
              </a:gs>
            </a:gsLst>
            <a:lin ang="5400000" scaled="1"/>
          </a:gradFill>
          <a:ln w="9525">
            <a:solidFill>
              <a:srgbClr val="00CC98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ea typeface="ヒラギノ角ゴ Pro W3" charset="-128"/>
              </a:rPr>
              <a:t>src=1.2.*.*, dest=3.4.5.* 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ea typeface="ヒラギノ角ゴ Pro W3" charset="-128"/>
                <a:sym typeface="Wingdings" panose="05000000000000000000" pitchFamily="2" charset="2"/>
              </a:rPr>
              <a:t> drop                        </a:t>
            </a:r>
          </a:p>
          <a:p>
            <a:pPr>
              <a:buFontTx/>
              <a:buAutoNum type="arabicPeriod"/>
            </a:pP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ea typeface="ヒラギノ角ゴ Pro W3" charset="-128"/>
                <a:sym typeface="Wingdings" panose="05000000000000000000" pitchFamily="2" charset="2"/>
              </a:rPr>
              <a:t>src = *.*.*.*, dest=3.4.*.*  forward(2)</a:t>
            </a:r>
          </a:p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ea typeface="ヒラギノ角ゴ Pro W3" charset="-128"/>
                <a:sym typeface="Wingdings" panose="05000000000000000000" pitchFamily="2" charset="2"/>
              </a:rPr>
              <a:t>3.  src=10.1.2.3, dest=*.*.*.*  send to controller</a:t>
            </a:r>
            <a:endParaRPr lang="en-US" altLang="zh-CN">
              <a:solidFill>
                <a:srgbClr val="000000"/>
              </a:solidFill>
              <a:latin typeface="Calibri" panose="020F0502020204030204" pitchFamily="34" charset="0"/>
              <a:ea typeface="ヒラギノ角ゴ Pro W3" charset="-128"/>
            </a:endParaRPr>
          </a:p>
        </p:txBody>
      </p:sp>
      <p:sp>
        <p:nvSpPr>
          <p:cNvPr id="118794" name="TextBox 32"/>
          <p:cNvSpPr txBox="1">
            <a:spLocks noChangeArrowheads="1"/>
          </p:cNvSpPr>
          <p:nvPr/>
        </p:nvSpPr>
        <p:spPr bwMode="auto">
          <a:xfrm>
            <a:off x="6735763" y="5106988"/>
            <a:ext cx="1270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/>
              <a:t>* : wildcard</a:t>
            </a:r>
          </a:p>
        </p:txBody>
      </p:sp>
    </p:spTree>
    <p:extLst>
      <p:ext uri="{BB962C8B-B14F-4D97-AF65-F5344CB8AC3E}">
        <p14:creationId xmlns:p14="http://schemas.microsoft.com/office/powerpoint/2010/main" val="29891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350"/>
            <a:ext cx="7772400" cy="1143000"/>
          </a:xfrm>
        </p:spPr>
        <p:txBody>
          <a:bodyPr/>
          <a:lstStyle/>
          <a:p>
            <a:r>
              <a:rPr lang="en-US" altLang="zh-CN" smtClean="0">
                <a:ea typeface="ＭＳ Ｐゴシック" panose="020B0600070205080204" pitchFamily="34" charset="-128"/>
              </a:rPr>
              <a:t>OpenFlow: Flow Table Entries</a:t>
            </a:r>
          </a:p>
        </p:txBody>
      </p:sp>
      <p:sp>
        <p:nvSpPr>
          <p:cNvPr id="119810" name="Rectangle 2"/>
          <p:cNvSpPr>
            <a:spLocks/>
          </p:cNvSpPr>
          <p:nvPr/>
        </p:nvSpPr>
        <p:spPr bwMode="auto">
          <a:xfrm>
            <a:off x="768350" y="5356225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latin typeface="Calibri" panose="020F0502020204030204" pitchFamily="34" charset="0"/>
            </a:endParaRPr>
          </a:p>
        </p:txBody>
      </p:sp>
      <p:sp>
        <p:nvSpPr>
          <p:cNvPr id="119811" name="Rectangle 3"/>
          <p:cNvSpPr>
            <a:spLocks/>
          </p:cNvSpPr>
          <p:nvPr/>
        </p:nvSpPr>
        <p:spPr bwMode="auto">
          <a:xfrm>
            <a:off x="819150" y="5345113"/>
            <a:ext cx="581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Switch</a:t>
            </a:r>
          </a:p>
          <a:p>
            <a:r>
              <a:rPr lang="en-US" altLang="zh-CN" sz="1700">
                <a:latin typeface="Calibri" panose="020F0502020204030204" pitchFamily="34" charset="0"/>
              </a:rPr>
              <a:t>Port</a:t>
            </a:r>
          </a:p>
        </p:txBody>
      </p:sp>
      <p:sp>
        <p:nvSpPr>
          <p:cNvPr id="119812" name="Rectangle 4"/>
          <p:cNvSpPr>
            <a:spLocks/>
          </p:cNvSpPr>
          <p:nvPr/>
        </p:nvSpPr>
        <p:spPr bwMode="auto">
          <a:xfrm>
            <a:off x="2279650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latin typeface="Calibri" panose="020F0502020204030204" pitchFamily="34" charset="0"/>
            </a:endParaRPr>
          </a:p>
        </p:txBody>
      </p:sp>
      <p:sp>
        <p:nvSpPr>
          <p:cNvPr id="119813" name="Rectangle 5"/>
          <p:cNvSpPr>
            <a:spLocks/>
          </p:cNvSpPr>
          <p:nvPr/>
        </p:nvSpPr>
        <p:spPr bwMode="auto">
          <a:xfrm>
            <a:off x="2392363" y="5381625"/>
            <a:ext cx="427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MAC</a:t>
            </a:r>
          </a:p>
          <a:p>
            <a:r>
              <a:rPr lang="en-US" altLang="zh-CN" sz="1700">
                <a:latin typeface="Calibri" panose="020F0502020204030204" pitchFamily="34" charset="0"/>
              </a:rPr>
              <a:t>src</a:t>
            </a:r>
          </a:p>
        </p:txBody>
      </p:sp>
      <p:sp>
        <p:nvSpPr>
          <p:cNvPr id="119814" name="Rectangle 6"/>
          <p:cNvSpPr>
            <a:spLocks/>
          </p:cNvSpPr>
          <p:nvPr/>
        </p:nvSpPr>
        <p:spPr bwMode="auto">
          <a:xfrm>
            <a:off x="3038475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latin typeface="Calibri" panose="020F0502020204030204" pitchFamily="34" charset="0"/>
            </a:endParaRPr>
          </a:p>
        </p:txBody>
      </p:sp>
      <p:sp>
        <p:nvSpPr>
          <p:cNvPr id="119815" name="Rectangle 7"/>
          <p:cNvSpPr>
            <a:spLocks/>
          </p:cNvSpPr>
          <p:nvPr/>
        </p:nvSpPr>
        <p:spPr bwMode="auto">
          <a:xfrm>
            <a:off x="3154363" y="5381625"/>
            <a:ext cx="427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MAC</a:t>
            </a:r>
          </a:p>
          <a:p>
            <a:r>
              <a:rPr lang="en-US" altLang="zh-CN" sz="1700">
                <a:latin typeface="Calibri" panose="020F0502020204030204" pitchFamily="34" charset="0"/>
              </a:rPr>
              <a:t>dst</a:t>
            </a:r>
          </a:p>
        </p:txBody>
      </p:sp>
      <p:sp>
        <p:nvSpPr>
          <p:cNvPr id="119816" name="Rectangle 8"/>
          <p:cNvSpPr>
            <a:spLocks/>
          </p:cNvSpPr>
          <p:nvPr/>
        </p:nvSpPr>
        <p:spPr bwMode="auto">
          <a:xfrm>
            <a:off x="3768725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latin typeface="Calibri" panose="020F0502020204030204" pitchFamily="34" charset="0"/>
            </a:endParaRPr>
          </a:p>
        </p:txBody>
      </p:sp>
      <p:sp>
        <p:nvSpPr>
          <p:cNvPr id="119817" name="Rectangle 9"/>
          <p:cNvSpPr>
            <a:spLocks/>
          </p:cNvSpPr>
          <p:nvPr/>
        </p:nvSpPr>
        <p:spPr bwMode="auto">
          <a:xfrm>
            <a:off x="3956050" y="5327650"/>
            <a:ext cx="395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Eth</a:t>
            </a:r>
          </a:p>
          <a:p>
            <a:r>
              <a:rPr lang="en-US" altLang="zh-CN" sz="1700">
                <a:latin typeface="Calibri" panose="020F0502020204030204" pitchFamily="34" charset="0"/>
              </a:rPr>
              <a:t>type</a:t>
            </a:r>
          </a:p>
        </p:txBody>
      </p:sp>
      <p:sp>
        <p:nvSpPr>
          <p:cNvPr id="119818" name="Rectangle 10"/>
          <p:cNvSpPr>
            <a:spLocks/>
          </p:cNvSpPr>
          <p:nvPr/>
        </p:nvSpPr>
        <p:spPr bwMode="auto">
          <a:xfrm>
            <a:off x="1517650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latin typeface="Calibri" panose="020F0502020204030204" pitchFamily="34" charset="0"/>
            </a:endParaRPr>
          </a:p>
        </p:txBody>
      </p:sp>
      <p:sp>
        <p:nvSpPr>
          <p:cNvPr id="119819" name="Rectangle 11"/>
          <p:cNvSpPr>
            <a:spLocks/>
          </p:cNvSpPr>
          <p:nvPr/>
        </p:nvSpPr>
        <p:spPr bwMode="auto">
          <a:xfrm>
            <a:off x="1598613" y="5381625"/>
            <a:ext cx="48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VLAN</a:t>
            </a:r>
          </a:p>
          <a:p>
            <a:r>
              <a:rPr lang="en-US" altLang="zh-CN" sz="1700">
                <a:latin typeface="Calibri" panose="020F0502020204030204" pitchFamily="34" charset="0"/>
              </a:rPr>
              <a:t>ID</a:t>
            </a:r>
          </a:p>
        </p:txBody>
      </p:sp>
      <p:sp>
        <p:nvSpPr>
          <p:cNvPr id="119820" name="Rectangle 12"/>
          <p:cNvSpPr>
            <a:spLocks/>
          </p:cNvSpPr>
          <p:nvPr/>
        </p:nvSpPr>
        <p:spPr bwMode="auto">
          <a:xfrm>
            <a:off x="4518025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latin typeface="Calibri" panose="020F0502020204030204" pitchFamily="34" charset="0"/>
            </a:endParaRPr>
          </a:p>
        </p:txBody>
      </p:sp>
      <p:sp>
        <p:nvSpPr>
          <p:cNvPr id="119821" name="Rectangle 13"/>
          <p:cNvSpPr>
            <a:spLocks/>
          </p:cNvSpPr>
          <p:nvPr/>
        </p:nvSpPr>
        <p:spPr bwMode="auto">
          <a:xfrm>
            <a:off x="4724400" y="5364163"/>
            <a:ext cx="265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IP</a:t>
            </a:r>
          </a:p>
          <a:p>
            <a:r>
              <a:rPr lang="en-US" altLang="zh-CN" sz="1700">
                <a:latin typeface="Calibri" panose="020F0502020204030204" pitchFamily="34" charset="0"/>
              </a:rPr>
              <a:t>Src</a:t>
            </a:r>
          </a:p>
        </p:txBody>
      </p:sp>
      <p:sp>
        <p:nvSpPr>
          <p:cNvPr id="119822" name="Rectangle 14"/>
          <p:cNvSpPr>
            <a:spLocks/>
          </p:cNvSpPr>
          <p:nvPr/>
        </p:nvSpPr>
        <p:spPr bwMode="auto">
          <a:xfrm>
            <a:off x="5286375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latin typeface="Calibri" panose="020F0502020204030204" pitchFamily="34" charset="0"/>
            </a:endParaRPr>
          </a:p>
        </p:txBody>
      </p:sp>
      <p:sp>
        <p:nvSpPr>
          <p:cNvPr id="119823" name="Rectangle 15"/>
          <p:cNvSpPr>
            <a:spLocks/>
          </p:cNvSpPr>
          <p:nvPr/>
        </p:nvSpPr>
        <p:spPr bwMode="auto">
          <a:xfrm>
            <a:off x="5465763" y="5364163"/>
            <a:ext cx="295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IP</a:t>
            </a:r>
          </a:p>
          <a:p>
            <a:r>
              <a:rPr lang="en-US" altLang="zh-CN" sz="1700">
                <a:latin typeface="Calibri" panose="020F0502020204030204" pitchFamily="34" charset="0"/>
              </a:rPr>
              <a:t>Dst</a:t>
            </a:r>
          </a:p>
        </p:txBody>
      </p:sp>
      <p:sp>
        <p:nvSpPr>
          <p:cNvPr id="119824" name="Rectangle 16"/>
          <p:cNvSpPr>
            <a:spLocks/>
          </p:cNvSpPr>
          <p:nvPr/>
        </p:nvSpPr>
        <p:spPr bwMode="auto">
          <a:xfrm>
            <a:off x="6045200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latin typeface="Calibri" panose="020F0502020204030204" pitchFamily="34" charset="0"/>
            </a:endParaRPr>
          </a:p>
        </p:txBody>
      </p:sp>
      <p:sp>
        <p:nvSpPr>
          <p:cNvPr id="119825" name="Rectangle 17"/>
          <p:cNvSpPr>
            <a:spLocks/>
          </p:cNvSpPr>
          <p:nvPr/>
        </p:nvSpPr>
        <p:spPr bwMode="auto">
          <a:xfrm>
            <a:off x="6196013" y="5364163"/>
            <a:ext cx="373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IP</a:t>
            </a:r>
          </a:p>
          <a:p>
            <a:r>
              <a:rPr lang="en-US" altLang="zh-CN" sz="1700">
                <a:latin typeface="Calibri" panose="020F0502020204030204" pitchFamily="34" charset="0"/>
              </a:rPr>
              <a:t>Prot</a:t>
            </a:r>
          </a:p>
        </p:txBody>
      </p:sp>
      <p:sp>
        <p:nvSpPr>
          <p:cNvPr id="119826" name="Rectangle 18"/>
          <p:cNvSpPr>
            <a:spLocks/>
          </p:cNvSpPr>
          <p:nvPr/>
        </p:nvSpPr>
        <p:spPr bwMode="auto">
          <a:xfrm>
            <a:off x="6804025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latin typeface="Calibri" panose="020F0502020204030204" pitchFamily="34" charset="0"/>
            </a:endParaRPr>
          </a:p>
        </p:txBody>
      </p:sp>
      <p:sp>
        <p:nvSpPr>
          <p:cNvPr id="119827" name="Rectangle 19"/>
          <p:cNvSpPr>
            <a:spLocks/>
          </p:cNvSpPr>
          <p:nvPr/>
        </p:nvSpPr>
        <p:spPr bwMode="auto">
          <a:xfrm>
            <a:off x="6911975" y="5364163"/>
            <a:ext cx="465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TCP</a:t>
            </a:r>
          </a:p>
          <a:p>
            <a:r>
              <a:rPr lang="en-US" altLang="zh-CN" sz="1700">
                <a:latin typeface="Calibri" panose="020F0502020204030204" pitchFamily="34" charset="0"/>
              </a:rPr>
              <a:t>sport</a:t>
            </a:r>
          </a:p>
        </p:txBody>
      </p:sp>
      <p:sp>
        <p:nvSpPr>
          <p:cNvPr id="119828" name="Rectangle 20"/>
          <p:cNvSpPr>
            <a:spLocks/>
          </p:cNvSpPr>
          <p:nvPr/>
        </p:nvSpPr>
        <p:spPr bwMode="auto">
          <a:xfrm>
            <a:off x="7572375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latin typeface="Calibri" panose="020F0502020204030204" pitchFamily="34" charset="0"/>
            </a:endParaRPr>
          </a:p>
        </p:txBody>
      </p:sp>
      <p:sp>
        <p:nvSpPr>
          <p:cNvPr id="119829" name="Rectangle 21"/>
          <p:cNvSpPr>
            <a:spLocks/>
          </p:cNvSpPr>
          <p:nvPr/>
        </p:nvSpPr>
        <p:spPr bwMode="auto">
          <a:xfrm>
            <a:off x="7661275" y="5364163"/>
            <a:ext cx="50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TCP</a:t>
            </a:r>
          </a:p>
          <a:p>
            <a:r>
              <a:rPr lang="en-US" altLang="zh-CN" sz="1700">
                <a:latin typeface="Calibri" panose="020F0502020204030204" pitchFamily="34" charset="0"/>
              </a:rPr>
              <a:t>dport</a:t>
            </a:r>
          </a:p>
        </p:txBody>
      </p:sp>
      <p:sp>
        <p:nvSpPr>
          <p:cNvPr id="119830" name="Rectangle 22"/>
          <p:cNvSpPr>
            <a:spLocks/>
          </p:cNvSpPr>
          <p:nvPr/>
        </p:nvSpPr>
        <p:spPr bwMode="auto">
          <a:xfrm>
            <a:off x="785813" y="1687513"/>
            <a:ext cx="1446212" cy="687387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latin typeface="Calibri" panose="020F0502020204030204" pitchFamily="34" charset="0"/>
            </a:endParaRPr>
          </a:p>
        </p:txBody>
      </p:sp>
      <p:sp>
        <p:nvSpPr>
          <p:cNvPr id="119831" name="Rectangle 23"/>
          <p:cNvSpPr>
            <a:spLocks/>
          </p:cNvSpPr>
          <p:nvPr/>
        </p:nvSpPr>
        <p:spPr bwMode="auto">
          <a:xfrm>
            <a:off x="1127125" y="1890713"/>
            <a:ext cx="4143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latin typeface="Calibri" panose="020F0502020204030204" pitchFamily="34" charset="0"/>
              </a:rPr>
              <a:t>Rule</a:t>
            </a:r>
          </a:p>
        </p:txBody>
      </p:sp>
      <p:sp>
        <p:nvSpPr>
          <p:cNvPr id="119832" name="Rectangle 24"/>
          <p:cNvSpPr>
            <a:spLocks/>
          </p:cNvSpPr>
          <p:nvPr/>
        </p:nvSpPr>
        <p:spPr bwMode="auto">
          <a:xfrm>
            <a:off x="2232025" y="1687513"/>
            <a:ext cx="1446213" cy="687387"/>
          </a:xfrm>
          <a:prstGeom prst="rect">
            <a:avLst/>
          </a:prstGeom>
          <a:solidFill>
            <a:srgbClr val="CBE97B"/>
          </a:solidFill>
          <a:ln w="12700">
            <a:solidFill>
              <a:srgbClr val="697D3A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latin typeface="Calibri" panose="020F0502020204030204" pitchFamily="34" charset="0"/>
            </a:endParaRPr>
          </a:p>
        </p:txBody>
      </p:sp>
      <p:sp>
        <p:nvSpPr>
          <p:cNvPr id="119833" name="Rectangle 25"/>
          <p:cNvSpPr>
            <a:spLocks/>
          </p:cNvSpPr>
          <p:nvPr/>
        </p:nvSpPr>
        <p:spPr bwMode="auto">
          <a:xfrm>
            <a:off x="2405063" y="1890713"/>
            <a:ext cx="6032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latin typeface="Calibri" panose="020F0502020204030204" pitchFamily="34" charset="0"/>
              </a:rPr>
              <a:t>Action</a:t>
            </a:r>
          </a:p>
        </p:txBody>
      </p:sp>
      <p:sp>
        <p:nvSpPr>
          <p:cNvPr id="119834" name="Rectangle 26"/>
          <p:cNvSpPr>
            <a:spLocks/>
          </p:cNvSpPr>
          <p:nvPr/>
        </p:nvSpPr>
        <p:spPr bwMode="auto">
          <a:xfrm>
            <a:off x="3678238" y="1687513"/>
            <a:ext cx="1447800" cy="687387"/>
          </a:xfrm>
          <a:prstGeom prst="rect">
            <a:avLst/>
          </a:prstGeom>
          <a:solidFill>
            <a:srgbClr val="FA90AB"/>
          </a:solidFill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latin typeface="Calibri" panose="020F0502020204030204" pitchFamily="34" charset="0"/>
            </a:endParaRPr>
          </a:p>
        </p:txBody>
      </p:sp>
      <p:sp>
        <p:nvSpPr>
          <p:cNvPr id="119835" name="Rectangle 27"/>
          <p:cNvSpPr>
            <a:spLocks/>
          </p:cNvSpPr>
          <p:nvPr/>
        </p:nvSpPr>
        <p:spPr bwMode="auto">
          <a:xfrm>
            <a:off x="3998913" y="1890713"/>
            <a:ext cx="46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latin typeface="Calibri" panose="020F0502020204030204" pitchFamily="34" charset="0"/>
              </a:rPr>
              <a:t>Stats</a:t>
            </a:r>
          </a:p>
        </p:txBody>
      </p:sp>
      <p:sp>
        <p:nvSpPr>
          <p:cNvPr id="119836" name="Rectangle 28"/>
          <p:cNvSpPr>
            <a:spLocks/>
          </p:cNvSpPr>
          <p:nvPr/>
        </p:nvSpPr>
        <p:spPr bwMode="auto">
          <a:xfrm>
            <a:off x="1884363" y="3152775"/>
            <a:ext cx="5634037" cy="1776413"/>
          </a:xfrm>
          <a:prstGeom prst="rect">
            <a:avLst/>
          </a:prstGeom>
          <a:solidFill>
            <a:srgbClr val="CBE97B"/>
          </a:solidFill>
          <a:ln w="12700">
            <a:solidFill>
              <a:srgbClr val="697D3A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marL="357188" indent="-3302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zh-CN" sz="2200">
                <a:latin typeface="Calibri" panose="020F0502020204030204" pitchFamily="34" charset="0"/>
              </a:rPr>
              <a:t>Forward packet to port(s)</a:t>
            </a:r>
          </a:p>
          <a:p>
            <a:pPr>
              <a:buFontTx/>
              <a:buAutoNum type="arabicPeriod"/>
            </a:pPr>
            <a:r>
              <a:rPr lang="en-US" altLang="zh-CN" sz="2200">
                <a:latin typeface="Calibri" panose="020F0502020204030204" pitchFamily="34" charset="0"/>
              </a:rPr>
              <a:t>Encapsulate and forward to controller</a:t>
            </a:r>
          </a:p>
          <a:p>
            <a:pPr>
              <a:buFontTx/>
              <a:buAutoNum type="arabicPeriod"/>
            </a:pPr>
            <a:r>
              <a:rPr lang="en-US" altLang="zh-CN" sz="2200">
                <a:latin typeface="Calibri" panose="020F0502020204030204" pitchFamily="34" charset="0"/>
              </a:rPr>
              <a:t>Drop packet</a:t>
            </a:r>
          </a:p>
          <a:p>
            <a:pPr>
              <a:buFontTx/>
              <a:buAutoNum type="arabicPeriod"/>
            </a:pPr>
            <a:r>
              <a:rPr lang="en-US" altLang="zh-CN" sz="2200">
                <a:latin typeface="Calibri" panose="020F0502020204030204" pitchFamily="34" charset="0"/>
              </a:rPr>
              <a:t>Send to normal processing pipeline</a:t>
            </a:r>
          </a:p>
          <a:p>
            <a:pPr>
              <a:buFontTx/>
              <a:buAutoNum type="arabicPeriod"/>
            </a:pPr>
            <a:r>
              <a:rPr lang="en-US" altLang="zh-CN" sz="2200">
                <a:latin typeface="Calibri" panose="020F0502020204030204" pitchFamily="34" charset="0"/>
              </a:rPr>
              <a:t>Modify Fields</a:t>
            </a:r>
          </a:p>
        </p:txBody>
      </p:sp>
      <p:sp>
        <p:nvSpPr>
          <p:cNvPr id="119837" name="Line 30"/>
          <p:cNvSpPr>
            <a:spLocks noChangeShapeType="1"/>
          </p:cNvSpPr>
          <p:nvPr/>
        </p:nvSpPr>
        <p:spPr bwMode="auto">
          <a:xfrm>
            <a:off x="785813" y="2455863"/>
            <a:ext cx="1587" cy="28924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119838" name="Line 31"/>
          <p:cNvSpPr>
            <a:spLocks noChangeShapeType="1"/>
          </p:cNvSpPr>
          <p:nvPr/>
        </p:nvSpPr>
        <p:spPr bwMode="auto">
          <a:xfrm>
            <a:off x="2759075" y="2374900"/>
            <a:ext cx="1588" cy="7588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119839" name="Rectangle 32"/>
          <p:cNvSpPr>
            <a:spLocks/>
          </p:cNvSpPr>
          <p:nvPr/>
        </p:nvSpPr>
        <p:spPr bwMode="auto">
          <a:xfrm>
            <a:off x="3830638" y="2625725"/>
            <a:ext cx="3044825" cy="384175"/>
          </a:xfrm>
          <a:prstGeom prst="rect">
            <a:avLst/>
          </a:prstGeom>
          <a:solidFill>
            <a:srgbClr val="FA90AB"/>
          </a:solidFill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latin typeface="Calibri" panose="020F0502020204030204" pitchFamily="34" charset="0"/>
            </a:endParaRPr>
          </a:p>
        </p:txBody>
      </p:sp>
      <p:sp>
        <p:nvSpPr>
          <p:cNvPr id="119840" name="Rectangle 33"/>
          <p:cNvSpPr>
            <a:spLocks/>
          </p:cNvSpPr>
          <p:nvPr/>
        </p:nvSpPr>
        <p:spPr bwMode="auto">
          <a:xfrm>
            <a:off x="3973513" y="2647950"/>
            <a:ext cx="2581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200">
                <a:latin typeface="Calibri" panose="020F0502020204030204" pitchFamily="34" charset="0"/>
              </a:rPr>
              <a:t>Packet + byte counters</a:t>
            </a:r>
          </a:p>
        </p:txBody>
      </p:sp>
      <p:sp>
        <p:nvSpPr>
          <p:cNvPr id="119841" name="Line 34"/>
          <p:cNvSpPr>
            <a:spLocks noChangeShapeType="1"/>
          </p:cNvSpPr>
          <p:nvPr/>
        </p:nvSpPr>
        <p:spPr bwMode="auto">
          <a:xfrm rot="10800000" flipH="1">
            <a:off x="4214813" y="2374900"/>
            <a:ext cx="1587" cy="2317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zh-CN" altLang="en-US"/>
          </a:p>
        </p:txBody>
      </p:sp>
      <p:pic>
        <p:nvPicPr>
          <p:cNvPr id="119842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835025"/>
            <a:ext cx="696595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43" name="文字方塊 29"/>
          <p:cNvSpPr txBox="1">
            <a:spLocks noChangeArrowheads="1"/>
          </p:cNvSpPr>
          <p:nvPr/>
        </p:nvSpPr>
        <p:spPr bwMode="auto">
          <a:xfrm>
            <a:off x="2454275" y="6291263"/>
            <a:ext cx="960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</a:rPr>
              <a:t>Link layer</a:t>
            </a:r>
            <a:endParaRPr lang="zh-TW" altLang="en-US" sz="1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119844" name="Group 37"/>
          <p:cNvGrpSpPr>
            <a:grpSpLocks/>
          </p:cNvGrpSpPr>
          <p:nvPr/>
        </p:nvGrpSpPr>
        <p:grpSpPr bwMode="auto">
          <a:xfrm>
            <a:off x="1550988" y="6029325"/>
            <a:ext cx="2917825" cy="234950"/>
            <a:chOff x="1392851" y="2310653"/>
            <a:chExt cx="3302446" cy="234913"/>
          </a:xfrm>
        </p:grpSpPr>
        <p:cxnSp>
          <p:nvCxnSpPr>
            <p:cNvPr id="119857" name="Straight Connector 38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8" name="Straight Connector 39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9" name="Straight Connector 40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60" name="Straight Connector 41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9845" name="Group 42"/>
          <p:cNvGrpSpPr>
            <a:grpSpLocks/>
          </p:cNvGrpSpPr>
          <p:nvPr/>
        </p:nvGrpSpPr>
        <p:grpSpPr bwMode="auto">
          <a:xfrm>
            <a:off x="4564063" y="6030913"/>
            <a:ext cx="2211387" cy="234950"/>
            <a:chOff x="1392851" y="2310653"/>
            <a:chExt cx="3302446" cy="234913"/>
          </a:xfrm>
        </p:grpSpPr>
        <p:cxnSp>
          <p:nvCxnSpPr>
            <p:cNvPr id="119853" name="Straight Connector 43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4" name="Straight Connector 44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5" name="Straight Connector 45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6" name="Straight Connector 46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9846" name="Group 47"/>
          <p:cNvGrpSpPr>
            <a:grpSpLocks/>
          </p:cNvGrpSpPr>
          <p:nvPr/>
        </p:nvGrpSpPr>
        <p:grpSpPr bwMode="auto">
          <a:xfrm>
            <a:off x="6942138" y="6029325"/>
            <a:ext cx="1376362" cy="214313"/>
            <a:chOff x="1392851" y="2310653"/>
            <a:chExt cx="3302446" cy="234913"/>
          </a:xfrm>
        </p:grpSpPr>
        <p:cxnSp>
          <p:nvCxnSpPr>
            <p:cNvPr id="119849" name="Straight Connector 48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0" name="Straight Connector 49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1" name="Straight Connector 50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2" name="Straight Connector 51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9847" name="文字方塊 29"/>
          <p:cNvSpPr txBox="1">
            <a:spLocks noChangeArrowheads="1"/>
          </p:cNvSpPr>
          <p:nvPr/>
        </p:nvSpPr>
        <p:spPr bwMode="auto">
          <a:xfrm>
            <a:off x="4845050" y="6283325"/>
            <a:ext cx="1350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</a:rPr>
              <a:t>Network layer</a:t>
            </a:r>
            <a:endParaRPr lang="zh-TW" altLang="en-US" sz="1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9848" name="文字方塊 29"/>
          <p:cNvSpPr txBox="1">
            <a:spLocks noChangeArrowheads="1"/>
          </p:cNvSpPr>
          <p:nvPr/>
        </p:nvSpPr>
        <p:spPr bwMode="auto">
          <a:xfrm>
            <a:off x="6392863" y="6232525"/>
            <a:ext cx="2349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</a:rPr>
              <a:t>Transport layer</a:t>
            </a:r>
            <a:endParaRPr lang="zh-TW" altLang="en-US" sz="1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809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/>
          </p:cNvSpPr>
          <p:nvPr/>
        </p:nvSpPr>
        <p:spPr bwMode="auto">
          <a:xfrm>
            <a:off x="669925" y="1193800"/>
            <a:ext cx="3719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>
                <a:solidFill>
                  <a:srgbClr val="000090"/>
                </a:solidFill>
                <a:latin typeface="Gill Sans MT" panose="020B0502020104020203" pitchFamily="34" charset="0"/>
              </a:rPr>
              <a:t>Destination-based forwarding:</a:t>
            </a:r>
          </a:p>
        </p:txBody>
      </p:sp>
      <p:sp>
        <p:nvSpPr>
          <p:cNvPr id="121858" name="Rectangle 3"/>
          <p:cNvSpPr>
            <a:spLocks/>
          </p:cNvSpPr>
          <p:nvPr/>
        </p:nvSpPr>
        <p:spPr bwMode="auto">
          <a:xfrm>
            <a:off x="685800" y="2312988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*</a:t>
            </a:r>
          </a:p>
        </p:txBody>
      </p:sp>
      <p:grpSp>
        <p:nvGrpSpPr>
          <p:cNvPr id="121859" name="Group 4"/>
          <p:cNvGrpSpPr>
            <a:grpSpLocks/>
          </p:cNvGrpSpPr>
          <p:nvPr/>
        </p:nvGrpSpPr>
        <p:grpSpPr bwMode="auto">
          <a:xfrm>
            <a:off x="687388" y="1644650"/>
            <a:ext cx="7483475" cy="571500"/>
            <a:chOff x="0" y="0"/>
            <a:chExt cx="6704" cy="512"/>
          </a:xfrm>
        </p:grpSpPr>
        <p:sp>
          <p:nvSpPr>
            <p:cNvPr id="121944" name="Rectangle 5"/>
            <p:cNvSpPr>
              <a:spLocks/>
            </p:cNvSpPr>
            <p:nvPr/>
          </p:nvSpPr>
          <p:spPr bwMode="auto">
            <a:xfrm>
              <a:off x="0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Calibri" panose="020F0502020204030204" pitchFamily="34" charset="0"/>
              </a:endParaRPr>
            </a:p>
          </p:txBody>
        </p:sp>
        <p:sp>
          <p:nvSpPr>
            <p:cNvPr id="121945" name="Rectangle 6"/>
            <p:cNvSpPr>
              <a:spLocks/>
            </p:cNvSpPr>
            <p:nvPr/>
          </p:nvSpPr>
          <p:spPr bwMode="auto">
            <a:xfrm>
              <a:off x="3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latin typeface="Calibri" panose="020F0502020204030204" pitchFamily="34" charset="0"/>
                </a:rPr>
                <a:t>Switch</a:t>
              </a:r>
            </a:p>
            <a:p>
              <a:r>
                <a:rPr lang="en-US" altLang="zh-CN" sz="1700">
                  <a:latin typeface="Calibri" panose="020F0502020204030204" pitchFamily="34" charset="0"/>
                </a:rPr>
                <a:t>Port</a:t>
              </a:r>
            </a:p>
          </p:txBody>
        </p:sp>
        <p:sp>
          <p:nvSpPr>
            <p:cNvPr id="121946" name="Rectangle 7"/>
            <p:cNvSpPr>
              <a:spLocks/>
            </p:cNvSpPr>
            <p:nvPr/>
          </p:nvSpPr>
          <p:spPr bwMode="auto">
            <a:xfrm>
              <a:off x="592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Calibri" panose="020F0502020204030204" pitchFamily="34" charset="0"/>
              </a:endParaRPr>
            </a:p>
          </p:txBody>
        </p:sp>
        <p:sp>
          <p:nvSpPr>
            <p:cNvPr id="121947" name="Rectangle 8"/>
            <p:cNvSpPr>
              <a:spLocks/>
            </p:cNvSpPr>
            <p:nvPr/>
          </p:nvSpPr>
          <p:spPr bwMode="auto">
            <a:xfrm>
              <a:off x="588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latin typeface="Calibri" panose="020F0502020204030204" pitchFamily="34" charset="0"/>
                </a:rPr>
                <a:t>MAC</a:t>
              </a:r>
            </a:p>
            <a:p>
              <a:r>
                <a:rPr lang="en-US" altLang="zh-CN" sz="1700">
                  <a:latin typeface="Calibri" panose="020F0502020204030204" pitchFamily="34" charset="0"/>
                </a:rPr>
                <a:t>src</a:t>
              </a:r>
            </a:p>
          </p:txBody>
        </p:sp>
        <p:sp>
          <p:nvSpPr>
            <p:cNvPr id="121948" name="Rectangle 9"/>
            <p:cNvSpPr>
              <a:spLocks/>
            </p:cNvSpPr>
            <p:nvPr/>
          </p:nvSpPr>
          <p:spPr bwMode="auto">
            <a:xfrm>
              <a:off x="11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Calibri" panose="020F0502020204030204" pitchFamily="34" charset="0"/>
              </a:endParaRPr>
            </a:p>
          </p:txBody>
        </p:sp>
        <p:sp>
          <p:nvSpPr>
            <p:cNvPr id="121949" name="Rectangle 10"/>
            <p:cNvSpPr>
              <a:spLocks/>
            </p:cNvSpPr>
            <p:nvPr/>
          </p:nvSpPr>
          <p:spPr bwMode="auto">
            <a:xfrm>
              <a:off x="1212" y="0"/>
              <a:ext cx="56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latin typeface="Calibri" panose="020F0502020204030204" pitchFamily="34" charset="0"/>
                </a:rPr>
                <a:t>MAC</a:t>
              </a:r>
            </a:p>
            <a:p>
              <a:r>
                <a:rPr lang="en-US" altLang="zh-CN" sz="1700">
                  <a:latin typeface="Calibri" panose="020F0502020204030204" pitchFamily="34" charset="0"/>
                </a:rPr>
                <a:t>dst</a:t>
              </a:r>
            </a:p>
          </p:txBody>
        </p:sp>
        <p:sp>
          <p:nvSpPr>
            <p:cNvPr id="121950" name="Rectangle 11"/>
            <p:cNvSpPr>
              <a:spLocks/>
            </p:cNvSpPr>
            <p:nvPr/>
          </p:nvSpPr>
          <p:spPr bwMode="auto">
            <a:xfrm>
              <a:off x="17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Calibri" panose="020F0502020204030204" pitchFamily="34" charset="0"/>
              </a:endParaRPr>
            </a:p>
          </p:txBody>
        </p:sp>
        <p:sp>
          <p:nvSpPr>
            <p:cNvPr id="121951" name="Rectangle 12"/>
            <p:cNvSpPr>
              <a:spLocks/>
            </p:cNvSpPr>
            <p:nvPr/>
          </p:nvSpPr>
          <p:spPr bwMode="auto">
            <a:xfrm>
              <a:off x="1783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latin typeface="Calibri" panose="020F0502020204030204" pitchFamily="34" charset="0"/>
                </a:rPr>
                <a:t>Eth</a:t>
              </a:r>
            </a:p>
            <a:p>
              <a:r>
                <a:rPr lang="en-US" altLang="zh-CN" sz="1700">
                  <a:latin typeface="Calibri" panose="020F0502020204030204" pitchFamily="34" charset="0"/>
                </a:rPr>
                <a:t>type</a:t>
              </a:r>
            </a:p>
          </p:txBody>
        </p:sp>
        <p:sp>
          <p:nvSpPr>
            <p:cNvPr id="121952" name="Rectangle 13"/>
            <p:cNvSpPr>
              <a:spLocks/>
            </p:cNvSpPr>
            <p:nvPr/>
          </p:nvSpPr>
          <p:spPr bwMode="auto">
            <a:xfrm>
              <a:off x="2378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Calibri" panose="020F0502020204030204" pitchFamily="34" charset="0"/>
              </a:endParaRPr>
            </a:p>
          </p:txBody>
        </p:sp>
        <p:sp>
          <p:nvSpPr>
            <p:cNvPr id="121953" name="Rectangle 14"/>
            <p:cNvSpPr>
              <a:spLocks/>
            </p:cNvSpPr>
            <p:nvPr/>
          </p:nvSpPr>
          <p:spPr bwMode="auto">
            <a:xfrm>
              <a:off x="2380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latin typeface="Calibri" panose="020F0502020204030204" pitchFamily="34" charset="0"/>
                </a:rPr>
                <a:t>VLAN</a:t>
              </a:r>
            </a:p>
            <a:p>
              <a:r>
                <a:rPr lang="en-US" altLang="zh-CN" sz="1700">
                  <a:latin typeface="Calibri" panose="020F0502020204030204" pitchFamily="34" charset="0"/>
                </a:rPr>
                <a:t>ID</a:t>
              </a:r>
            </a:p>
          </p:txBody>
        </p:sp>
        <p:sp>
          <p:nvSpPr>
            <p:cNvPr id="121954" name="Rectangle 15"/>
            <p:cNvSpPr>
              <a:spLocks/>
            </p:cNvSpPr>
            <p:nvPr/>
          </p:nvSpPr>
          <p:spPr bwMode="auto">
            <a:xfrm>
              <a:off x="29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Calibri" panose="020F0502020204030204" pitchFamily="34" charset="0"/>
              </a:endParaRPr>
            </a:p>
          </p:txBody>
        </p:sp>
        <p:sp>
          <p:nvSpPr>
            <p:cNvPr id="121955" name="Rectangle 16"/>
            <p:cNvSpPr>
              <a:spLocks/>
            </p:cNvSpPr>
            <p:nvPr/>
          </p:nvSpPr>
          <p:spPr bwMode="auto">
            <a:xfrm>
              <a:off x="2977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latin typeface="Calibri" panose="020F0502020204030204" pitchFamily="34" charset="0"/>
                </a:rPr>
                <a:t>IP</a:t>
              </a:r>
            </a:p>
            <a:p>
              <a:r>
                <a:rPr lang="en-US" altLang="zh-CN" sz="1700">
                  <a:latin typeface="Calibri" panose="020F0502020204030204" pitchFamily="34" charset="0"/>
                </a:rPr>
                <a:t>Src</a:t>
              </a:r>
            </a:p>
          </p:txBody>
        </p:sp>
        <p:sp>
          <p:nvSpPr>
            <p:cNvPr id="121956" name="Rectangle 17"/>
            <p:cNvSpPr>
              <a:spLocks/>
            </p:cNvSpPr>
            <p:nvPr/>
          </p:nvSpPr>
          <p:spPr bwMode="auto">
            <a:xfrm>
              <a:off x="35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Calibri" panose="020F0502020204030204" pitchFamily="34" charset="0"/>
              </a:endParaRPr>
            </a:p>
          </p:txBody>
        </p:sp>
        <p:sp>
          <p:nvSpPr>
            <p:cNvPr id="121957" name="Rectangle 18"/>
            <p:cNvSpPr>
              <a:spLocks/>
            </p:cNvSpPr>
            <p:nvPr/>
          </p:nvSpPr>
          <p:spPr bwMode="auto">
            <a:xfrm>
              <a:off x="3567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latin typeface="Calibri" panose="020F0502020204030204" pitchFamily="34" charset="0"/>
                </a:rPr>
                <a:t>IP</a:t>
              </a:r>
            </a:p>
            <a:p>
              <a:r>
                <a:rPr lang="en-US" altLang="zh-CN" sz="1700">
                  <a:latin typeface="Calibri" panose="020F0502020204030204" pitchFamily="34" charset="0"/>
                </a:rPr>
                <a:t>Dst</a:t>
              </a:r>
            </a:p>
          </p:txBody>
        </p:sp>
        <p:sp>
          <p:nvSpPr>
            <p:cNvPr id="121958" name="Rectangle 19"/>
            <p:cNvSpPr>
              <a:spLocks/>
            </p:cNvSpPr>
            <p:nvPr/>
          </p:nvSpPr>
          <p:spPr bwMode="auto">
            <a:xfrm>
              <a:off x="4164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Calibri" panose="020F0502020204030204" pitchFamily="34" charset="0"/>
              </a:endParaRPr>
            </a:p>
          </p:txBody>
        </p:sp>
        <p:sp>
          <p:nvSpPr>
            <p:cNvPr id="121959" name="Rectangle 20"/>
            <p:cNvSpPr>
              <a:spLocks/>
            </p:cNvSpPr>
            <p:nvPr/>
          </p:nvSpPr>
          <p:spPr bwMode="auto">
            <a:xfrm>
              <a:off x="4165" y="0"/>
              <a:ext cx="583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latin typeface="Calibri" panose="020F0502020204030204" pitchFamily="34" charset="0"/>
                </a:rPr>
                <a:t>IP</a:t>
              </a:r>
            </a:p>
            <a:p>
              <a:r>
                <a:rPr lang="en-US" altLang="zh-CN" sz="1700">
                  <a:latin typeface="Calibri" panose="020F0502020204030204" pitchFamily="34" charset="0"/>
                </a:rPr>
                <a:t>Prot</a:t>
              </a:r>
            </a:p>
          </p:txBody>
        </p:sp>
        <p:sp>
          <p:nvSpPr>
            <p:cNvPr id="121960" name="Rectangle 21"/>
            <p:cNvSpPr>
              <a:spLocks/>
            </p:cNvSpPr>
            <p:nvPr/>
          </p:nvSpPr>
          <p:spPr bwMode="auto">
            <a:xfrm>
              <a:off x="47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Calibri" panose="020F0502020204030204" pitchFamily="34" charset="0"/>
              </a:endParaRPr>
            </a:p>
          </p:txBody>
        </p:sp>
        <p:sp>
          <p:nvSpPr>
            <p:cNvPr id="121961" name="Rectangle 22"/>
            <p:cNvSpPr>
              <a:spLocks/>
            </p:cNvSpPr>
            <p:nvPr/>
          </p:nvSpPr>
          <p:spPr bwMode="auto">
            <a:xfrm>
              <a:off x="4760" y="0"/>
              <a:ext cx="5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latin typeface="Calibri" panose="020F0502020204030204" pitchFamily="34" charset="0"/>
                </a:rPr>
                <a:t>TCP</a:t>
              </a:r>
            </a:p>
            <a:p>
              <a:r>
                <a:rPr lang="en-US" altLang="zh-CN" sz="1700">
                  <a:latin typeface="Calibri" panose="020F0502020204030204" pitchFamily="34" charset="0"/>
                </a:rPr>
                <a:t>sport</a:t>
              </a:r>
            </a:p>
          </p:txBody>
        </p:sp>
        <p:sp>
          <p:nvSpPr>
            <p:cNvPr id="121962" name="Rectangle 23"/>
            <p:cNvSpPr>
              <a:spLocks/>
            </p:cNvSpPr>
            <p:nvPr/>
          </p:nvSpPr>
          <p:spPr bwMode="auto">
            <a:xfrm>
              <a:off x="53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Calibri" panose="020F0502020204030204" pitchFamily="34" charset="0"/>
              </a:endParaRPr>
            </a:p>
          </p:txBody>
        </p:sp>
        <p:sp>
          <p:nvSpPr>
            <p:cNvPr id="121963" name="Rectangle 24"/>
            <p:cNvSpPr>
              <a:spLocks/>
            </p:cNvSpPr>
            <p:nvPr/>
          </p:nvSpPr>
          <p:spPr bwMode="auto">
            <a:xfrm>
              <a:off x="5351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latin typeface="Calibri" panose="020F0502020204030204" pitchFamily="34" charset="0"/>
                </a:rPr>
                <a:t>TCP</a:t>
              </a:r>
            </a:p>
            <a:p>
              <a:r>
                <a:rPr lang="en-US" altLang="zh-CN" sz="1700">
                  <a:latin typeface="Calibri" panose="020F0502020204030204" pitchFamily="34" charset="0"/>
                </a:rPr>
                <a:t>dport</a:t>
              </a:r>
            </a:p>
          </p:txBody>
        </p:sp>
        <p:sp>
          <p:nvSpPr>
            <p:cNvPr id="121964" name="Rectangle 25"/>
            <p:cNvSpPr>
              <a:spLocks/>
            </p:cNvSpPr>
            <p:nvPr/>
          </p:nvSpPr>
          <p:spPr bwMode="auto">
            <a:xfrm>
              <a:off x="5956" y="12"/>
              <a:ext cx="748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Calibri" panose="020F0502020204030204" pitchFamily="34" charset="0"/>
              </a:endParaRPr>
            </a:p>
          </p:txBody>
        </p:sp>
        <p:sp>
          <p:nvSpPr>
            <p:cNvPr id="121965" name="Rectangle 26"/>
            <p:cNvSpPr>
              <a:spLocks/>
            </p:cNvSpPr>
            <p:nvPr/>
          </p:nvSpPr>
          <p:spPr bwMode="auto">
            <a:xfrm>
              <a:off x="5948" y="111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latin typeface="Calibri" panose="020F0502020204030204" pitchFamily="34" charset="0"/>
                </a:rPr>
                <a:t>Action</a:t>
              </a:r>
            </a:p>
          </p:txBody>
        </p:sp>
      </p:grpSp>
      <p:sp>
        <p:nvSpPr>
          <p:cNvPr id="121860" name="Rectangle 27"/>
          <p:cNvSpPr>
            <a:spLocks/>
          </p:cNvSpPr>
          <p:nvPr/>
        </p:nvSpPr>
        <p:spPr bwMode="auto">
          <a:xfrm>
            <a:off x="1346200" y="2312988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61" name="Rectangle 28"/>
          <p:cNvSpPr>
            <a:spLocks/>
          </p:cNvSpPr>
          <p:nvPr/>
        </p:nvSpPr>
        <p:spPr bwMode="auto">
          <a:xfrm>
            <a:off x="1774825" y="2312988"/>
            <a:ext cx="11334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62" name="Rectangle 29"/>
          <p:cNvSpPr>
            <a:spLocks/>
          </p:cNvSpPr>
          <p:nvPr/>
        </p:nvSpPr>
        <p:spPr bwMode="auto">
          <a:xfrm>
            <a:off x="2667000" y="2312988"/>
            <a:ext cx="6619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63" name="Rectangle 30"/>
          <p:cNvSpPr>
            <a:spLocks/>
          </p:cNvSpPr>
          <p:nvPr/>
        </p:nvSpPr>
        <p:spPr bwMode="auto">
          <a:xfrm>
            <a:off x="3328988" y="2312988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64" name="Rectangle 31"/>
          <p:cNvSpPr>
            <a:spLocks/>
          </p:cNvSpPr>
          <p:nvPr/>
        </p:nvSpPr>
        <p:spPr bwMode="auto">
          <a:xfrm>
            <a:off x="3989388" y="2312988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65" name="Rectangle 32"/>
          <p:cNvSpPr>
            <a:spLocks/>
          </p:cNvSpPr>
          <p:nvPr/>
        </p:nvSpPr>
        <p:spPr bwMode="auto">
          <a:xfrm>
            <a:off x="4649788" y="2276475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latin typeface="Calibri" panose="020F0502020204030204" pitchFamily="34" charset="0"/>
              </a:rPr>
              <a:t>51.6.0.8</a:t>
            </a:r>
          </a:p>
        </p:txBody>
      </p:sp>
      <p:sp>
        <p:nvSpPr>
          <p:cNvPr id="121866" name="Rectangle 33"/>
          <p:cNvSpPr>
            <a:spLocks/>
          </p:cNvSpPr>
          <p:nvPr/>
        </p:nvSpPr>
        <p:spPr bwMode="auto">
          <a:xfrm>
            <a:off x="5319713" y="2312988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67" name="Rectangle 34"/>
          <p:cNvSpPr>
            <a:spLocks/>
          </p:cNvSpPr>
          <p:nvPr/>
        </p:nvSpPr>
        <p:spPr bwMode="auto">
          <a:xfrm>
            <a:off x="5980113" y="2312988"/>
            <a:ext cx="6619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68" name="Rectangle 35"/>
          <p:cNvSpPr>
            <a:spLocks/>
          </p:cNvSpPr>
          <p:nvPr/>
        </p:nvSpPr>
        <p:spPr bwMode="auto">
          <a:xfrm>
            <a:off x="6642100" y="2312988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69" name="Rectangle 36"/>
          <p:cNvSpPr>
            <a:spLocks/>
          </p:cNvSpPr>
          <p:nvPr/>
        </p:nvSpPr>
        <p:spPr bwMode="auto">
          <a:xfrm>
            <a:off x="7400925" y="2312988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port6</a:t>
            </a:r>
          </a:p>
        </p:txBody>
      </p:sp>
      <p:pic>
        <p:nvPicPr>
          <p:cNvPr id="121870" name="Picture 1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814388"/>
            <a:ext cx="235426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71" name="Rectangle 1"/>
          <p:cNvSpPr txBox="1">
            <a:spLocks noChangeArrowheads="1"/>
          </p:cNvSpPr>
          <p:nvPr/>
        </p:nvSpPr>
        <p:spPr bwMode="auto">
          <a:xfrm>
            <a:off x="533400" y="-12700"/>
            <a:ext cx="28114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400">
                <a:solidFill>
                  <a:srgbClr val="000099"/>
                </a:solidFill>
                <a:latin typeface="Gill Sans MT" panose="020B0502020104020203" pitchFamily="34" charset="0"/>
              </a:rPr>
              <a:t>Examples</a:t>
            </a:r>
            <a:endParaRPr lang="en-US" altLang="zh-CN" sz="3900">
              <a:solidFill>
                <a:srgbClr val="000099"/>
              </a:solidFill>
              <a:latin typeface="Gill Sans MT" panose="020B0502020104020203" pitchFamily="34" charset="0"/>
            </a:endParaRPr>
          </a:p>
        </p:txBody>
      </p:sp>
      <p:sp>
        <p:nvSpPr>
          <p:cNvPr id="121872" name="Rectangle 2"/>
          <p:cNvSpPr>
            <a:spLocks/>
          </p:cNvSpPr>
          <p:nvPr/>
        </p:nvSpPr>
        <p:spPr bwMode="auto">
          <a:xfrm>
            <a:off x="3048000" y="2671763"/>
            <a:ext cx="51228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zh-CN" sz="2000" i="1">
                <a:latin typeface="Gill Sans MT" panose="020B0502020104020203" pitchFamily="34" charset="0"/>
              </a:rPr>
              <a:t>IP datagrams destined to IP address  51.6.0.8 should be forwarded to router output port </a:t>
            </a:r>
            <a:r>
              <a:rPr lang="en-US" altLang="zh-CN" sz="2000">
                <a:latin typeface="Gill Sans MT" panose="020B0502020104020203" pitchFamily="34" charset="0"/>
              </a:rPr>
              <a:t>6 </a:t>
            </a:r>
          </a:p>
        </p:txBody>
      </p:sp>
      <p:sp>
        <p:nvSpPr>
          <p:cNvPr id="121873" name="Rectangle 73"/>
          <p:cNvSpPr>
            <a:spLocks/>
          </p:cNvSpPr>
          <p:nvPr/>
        </p:nvSpPr>
        <p:spPr bwMode="auto">
          <a:xfrm>
            <a:off x="685800" y="4351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*</a:t>
            </a:r>
          </a:p>
        </p:txBody>
      </p:sp>
      <p:grpSp>
        <p:nvGrpSpPr>
          <p:cNvPr id="121874" name="Group 74"/>
          <p:cNvGrpSpPr>
            <a:grpSpLocks/>
          </p:cNvGrpSpPr>
          <p:nvPr/>
        </p:nvGrpSpPr>
        <p:grpSpPr bwMode="auto">
          <a:xfrm>
            <a:off x="687388" y="3684588"/>
            <a:ext cx="7483475" cy="571500"/>
            <a:chOff x="0" y="0"/>
            <a:chExt cx="6704" cy="512"/>
          </a:xfrm>
        </p:grpSpPr>
        <p:sp>
          <p:nvSpPr>
            <p:cNvPr id="121922" name="Rectangle 75"/>
            <p:cNvSpPr>
              <a:spLocks/>
            </p:cNvSpPr>
            <p:nvPr/>
          </p:nvSpPr>
          <p:spPr bwMode="auto">
            <a:xfrm>
              <a:off x="0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Calibri" panose="020F0502020204030204" pitchFamily="34" charset="0"/>
              </a:endParaRPr>
            </a:p>
          </p:txBody>
        </p:sp>
        <p:sp>
          <p:nvSpPr>
            <p:cNvPr id="121923" name="Rectangle 76"/>
            <p:cNvSpPr>
              <a:spLocks/>
            </p:cNvSpPr>
            <p:nvPr/>
          </p:nvSpPr>
          <p:spPr bwMode="auto">
            <a:xfrm>
              <a:off x="3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latin typeface="Calibri" panose="020F0502020204030204" pitchFamily="34" charset="0"/>
                </a:rPr>
                <a:t>Switch</a:t>
              </a:r>
            </a:p>
            <a:p>
              <a:r>
                <a:rPr lang="en-US" altLang="zh-CN" sz="1700">
                  <a:latin typeface="Calibri" panose="020F0502020204030204" pitchFamily="34" charset="0"/>
                </a:rPr>
                <a:t>Port</a:t>
              </a:r>
            </a:p>
          </p:txBody>
        </p:sp>
        <p:sp>
          <p:nvSpPr>
            <p:cNvPr id="121924" name="Rectangle 77"/>
            <p:cNvSpPr>
              <a:spLocks/>
            </p:cNvSpPr>
            <p:nvPr/>
          </p:nvSpPr>
          <p:spPr bwMode="auto">
            <a:xfrm>
              <a:off x="592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Calibri" panose="020F0502020204030204" pitchFamily="34" charset="0"/>
              </a:endParaRPr>
            </a:p>
          </p:txBody>
        </p:sp>
        <p:sp>
          <p:nvSpPr>
            <p:cNvPr id="121925" name="Rectangle 78"/>
            <p:cNvSpPr>
              <a:spLocks/>
            </p:cNvSpPr>
            <p:nvPr/>
          </p:nvSpPr>
          <p:spPr bwMode="auto">
            <a:xfrm>
              <a:off x="588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latin typeface="Calibri" panose="020F0502020204030204" pitchFamily="34" charset="0"/>
                </a:rPr>
                <a:t>MAC</a:t>
              </a:r>
            </a:p>
            <a:p>
              <a:r>
                <a:rPr lang="en-US" altLang="zh-CN" sz="1700">
                  <a:latin typeface="Calibri" panose="020F0502020204030204" pitchFamily="34" charset="0"/>
                </a:rPr>
                <a:t>src</a:t>
              </a:r>
            </a:p>
          </p:txBody>
        </p:sp>
        <p:sp>
          <p:nvSpPr>
            <p:cNvPr id="121926" name="Rectangle 79"/>
            <p:cNvSpPr>
              <a:spLocks/>
            </p:cNvSpPr>
            <p:nvPr/>
          </p:nvSpPr>
          <p:spPr bwMode="auto">
            <a:xfrm>
              <a:off x="11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Calibri" panose="020F0502020204030204" pitchFamily="34" charset="0"/>
              </a:endParaRPr>
            </a:p>
          </p:txBody>
        </p:sp>
        <p:sp>
          <p:nvSpPr>
            <p:cNvPr id="121927" name="Rectangle 80"/>
            <p:cNvSpPr>
              <a:spLocks/>
            </p:cNvSpPr>
            <p:nvPr/>
          </p:nvSpPr>
          <p:spPr bwMode="auto">
            <a:xfrm>
              <a:off x="1212" y="0"/>
              <a:ext cx="56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latin typeface="Calibri" panose="020F0502020204030204" pitchFamily="34" charset="0"/>
                </a:rPr>
                <a:t>MAC</a:t>
              </a:r>
            </a:p>
            <a:p>
              <a:r>
                <a:rPr lang="en-US" altLang="zh-CN" sz="1700">
                  <a:latin typeface="Calibri" panose="020F0502020204030204" pitchFamily="34" charset="0"/>
                </a:rPr>
                <a:t>dst</a:t>
              </a:r>
            </a:p>
          </p:txBody>
        </p:sp>
        <p:sp>
          <p:nvSpPr>
            <p:cNvPr id="121928" name="Rectangle 81"/>
            <p:cNvSpPr>
              <a:spLocks/>
            </p:cNvSpPr>
            <p:nvPr/>
          </p:nvSpPr>
          <p:spPr bwMode="auto">
            <a:xfrm>
              <a:off x="17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Calibri" panose="020F0502020204030204" pitchFamily="34" charset="0"/>
              </a:endParaRPr>
            </a:p>
          </p:txBody>
        </p:sp>
        <p:sp>
          <p:nvSpPr>
            <p:cNvPr id="121929" name="Rectangle 82"/>
            <p:cNvSpPr>
              <a:spLocks/>
            </p:cNvSpPr>
            <p:nvPr/>
          </p:nvSpPr>
          <p:spPr bwMode="auto">
            <a:xfrm>
              <a:off x="1783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latin typeface="Calibri" panose="020F0502020204030204" pitchFamily="34" charset="0"/>
                </a:rPr>
                <a:t>Eth</a:t>
              </a:r>
            </a:p>
            <a:p>
              <a:r>
                <a:rPr lang="en-US" altLang="zh-CN" sz="1700">
                  <a:latin typeface="Calibri" panose="020F0502020204030204" pitchFamily="34" charset="0"/>
                </a:rPr>
                <a:t>type</a:t>
              </a:r>
            </a:p>
          </p:txBody>
        </p:sp>
        <p:sp>
          <p:nvSpPr>
            <p:cNvPr id="121930" name="Rectangle 83"/>
            <p:cNvSpPr>
              <a:spLocks/>
            </p:cNvSpPr>
            <p:nvPr/>
          </p:nvSpPr>
          <p:spPr bwMode="auto">
            <a:xfrm>
              <a:off x="2378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Calibri" panose="020F0502020204030204" pitchFamily="34" charset="0"/>
              </a:endParaRPr>
            </a:p>
          </p:txBody>
        </p:sp>
        <p:sp>
          <p:nvSpPr>
            <p:cNvPr id="121931" name="Rectangle 84"/>
            <p:cNvSpPr>
              <a:spLocks/>
            </p:cNvSpPr>
            <p:nvPr/>
          </p:nvSpPr>
          <p:spPr bwMode="auto">
            <a:xfrm>
              <a:off x="2380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latin typeface="Calibri" panose="020F0502020204030204" pitchFamily="34" charset="0"/>
                </a:rPr>
                <a:t>VLAN</a:t>
              </a:r>
            </a:p>
            <a:p>
              <a:r>
                <a:rPr lang="en-US" altLang="zh-CN" sz="1700">
                  <a:latin typeface="Calibri" panose="020F0502020204030204" pitchFamily="34" charset="0"/>
                </a:rPr>
                <a:t>ID</a:t>
              </a:r>
            </a:p>
          </p:txBody>
        </p:sp>
        <p:sp>
          <p:nvSpPr>
            <p:cNvPr id="121932" name="Rectangle 85"/>
            <p:cNvSpPr>
              <a:spLocks/>
            </p:cNvSpPr>
            <p:nvPr/>
          </p:nvSpPr>
          <p:spPr bwMode="auto">
            <a:xfrm>
              <a:off x="29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Calibri" panose="020F0502020204030204" pitchFamily="34" charset="0"/>
              </a:endParaRPr>
            </a:p>
          </p:txBody>
        </p:sp>
        <p:sp>
          <p:nvSpPr>
            <p:cNvPr id="121933" name="Rectangle 86"/>
            <p:cNvSpPr>
              <a:spLocks/>
            </p:cNvSpPr>
            <p:nvPr/>
          </p:nvSpPr>
          <p:spPr bwMode="auto">
            <a:xfrm>
              <a:off x="2977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latin typeface="Calibri" panose="020F0502020204030204" pitchFamily="34" charset="0"/>
                </a:rPr>
                <a:t>IP</a:t>
              </a:r>
            </a:p>
            <a:p>
              <a:r>
                <a:rPr lang="en-US" altLang="zh-CN" sz="1700">
                  <a:latin typeface="Calibri" panose="020F0502020204030204" pitchFamily="34" charset="0"/>
                </a:rPr>
                <a:t>Src</a:t>
              </a:r>
            </a:p>
          </p:txBody>
        </p:sp>
        <p:sp>
          <p:nvSpPr>
            <p:cNvPr id="121934" name="Rectangle 87"/>
            <p:cNvSpPr>
              <a:spLocks/>
            </p:cNvSpPr>
            <p:nvPr/>
          </p:nvSpPr>
          <p:spPr bwMode="auto">
            <a:xfrm>
              <a:off x="35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Calibri" panose="020F0502020204030204" pitchFamily="34" charset="0"/>
              </a:endParaRPr>
            </a:p>
          </p:txBody>
        </p:sp>
        <p:sp>
          <p:nvSpPr>
            <p:cNvPr id="121935" name="Rectangle 88"/>
            <p:cNvSpPr>
              <a:spLocks/>
            </p:cNvSpPr>
            <p:nvPr/>
          </p:nvSpPr>
          <p:spPr bwMode="auto">
            <a:xfrm>
              <a:off x="3567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latin typeface="Calibri" panose="020F0502020204030204" pitchFamily="34" charset="0"/>
                </a:rPr>
                <a:t>IP</a:t>
              </a:r>
            </a:p>
            <a:p>
              <a:r>
                <a:rPr lang="en-US" altLang="zh-CN" sz="1700">
                  <a:latin typeface="Calibri" panose="020F0502020204030204" pitchFamily="34" charset="0"/>
                </a:rPr>
                <a:t>Dst</a:t>
              </a:r>
            </a:p>
          </p:txBody>
        </p:sp>
        <p:sp>
          <p:nvSpPr>
            <p:cNvPr id="121936" name="Rectangle 89"/>
            <p:cNvSpPr>
              <a:spLocks/>
            </p:cNvSpPr>
            <p:nvPr/>
          </p:nvSpPr>
          <p:spPr bwMode="auto">
            <a:xfrm>
              <a:off x="4164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Calibri" panose="020F0502020204030204" pitchFamily="34" charset="0"/>
              </a:endParaRPr>
            </a:p>
          </p:txBody>
        </p:sp>
        <p:sp>
          <p:nvSpPr>
            <p:cNvPr id="121937" name="Rectangle 90"/>
            <p:cNvSpPr>
              <a:spLocks/>
            </p:cNvSpPr>
            <p:nvPr/>
          </p:nvSpPr>
          <p:spPr bwMode="auto">
            <a:xfrm>
              <a:off x="4165" y="0"/>
              <a:ext cx="583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latin typeface="Calibri" panose="020F0502020204030204" pitchFamily="34" charset="0"/>
                </a:rPr>
                <a:t>IP</a:t>
              </a:r>
            </a:p>
            <a:p>
              <a:r>
                <a:rPr lang="en-US" altLang="zh-CN" sz="1700">
                  <a:latin typeface="Calibri" panose="020F0502020204030204" pitchFamily="34" charset="0"/>
                </a:rPr>
                <a:t>Prot</a:t>
              </a:r>
            </a:p>
          </p:txBody>
        </p:sp>
        <p:sp>
          <p:nvSpPr>
            <p:cNvPr id="121938" name="Rectangle 91"/>
            <p:cNvSpPr>
              <a:spLocks/>
            </p:cNvSpPr>
            <p:nvPr/>
          </p:nvSpPr>
          <p:spPr bwMode="auto">
            <a:xfrm>
              <a:off x="47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Calibri" panose="020F0502020204030204" pitchFamily="34" charset="0"/>
              </a:endParaRPr>
            </a:p>
          </p:txBody>
        </p:sp>
        <p:sp>
          <p:nvSpPr>
            <p:cNvPr id="121939" name="Rectangle 92"/>
            <p:cNvSpPr>
              <a:spLocks/>
            </p:cNvSpPr>
            <p:nvPr/>
          </p:nvSpPr>
          <p:spPr bwMode="auto">
            <a:xfrm>
              <a:off x="4760" y="0"/>
              <a:ext cx="5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latin typeface="Calibri" panose="020F0502020204030204" pitchFamily="34" charset="0"/>
                </a:rPr>
                <a:t>TCP</a:t>
              </a:r>
            </a:p>
            <a:p>
              <a:r>
                <a:rPr lang="en-US" altLang="zh-CN" sz="1700">
                  <a:latin typeface="Calibri" panose="020F0502020204030204" pitchFamily="34" charset="0"/>
                </a:rPr>
                <a:t>sport</a:t>
              </a:r>
            </a:p>
          </p:txBody>
        </p:sp>
        <p:sp>
          <p:nvSpPr>
            <p:cNvPr id="121940" name="Rectangle 93"/>
            <p:cNvSpPr>
              <a:spLocks/>
            </p:cNvSpPr>
            <p:nvPr/>
          </p:nvSpPr>
          <p:spPr bwMode="auto">
            <a:xfrm>
              <a:off x="53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Calibri" panose="020F0502020204030204" pitchFamily="34" charset="0"/>
              </a:endParaRPr>
            </a:p>
          </p:txBody>
        </p:sp>
        <p:sp>
          <p:nvSpPr>
            <p:cNvPr id="121941" name="Rectangle 94"/>
            <p:cNvSpPr>
              <a:spLocks/>
            </p:cNvSpPr>
            <p:nvPr/>
          </p:nvSpPr>
          <p:spPr bwMode="auto">
            <a:xfrm>
              <a:off x="5351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latin typeface="Calibri" panose="020F0502020204030204" pitchFamily="34" charset="0"/>
                </a:rPr>
                <a:t>TCP</a:t>
              </a:r>
            </a:p>
            <a:p>
              <a:r>
                <a:rPr lang="en-US" altLang="zh-CN" sz="1700">
                  <a:latin typeface="Calibri" panose="020F0502020204030204" pitchFamily="34" charset="0"/>
                </a:rPr>
                <a:t>dport</a:t>
              </a:r>
            </a:p>
          </p:txBody>
        </p:sp>
        <p:sp>
          <p:nvSpPr>
            <p:cNvPr id="121942" name="Rectangle 95"/>
            <p:cNvSpPr>
              <a:spLocks/>
            </p:cNvSpPr>
            <p:nvPr/>
          </p:nvSpPr>
          <p:spPr bwMode="auto">
            <a:xfrm>
              <a:off x="5956" y="12"/>
              <a:ext cx="748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Calibri" panose="020F0502020204030204" pitchFamily="34" charset="0"/>
              </a:endParaRPr>
            </a:p>
          </p:txBody>
        </p:sp>
        <p:sp>
          <p:nvSpPr>
            <p:cNvPr id="121943" name="Rectangle 96"/>
            <p:cNvSpPr>
              <a:spLocks/>
            </p:cNvSpPr>
            <p:nvPr/>
          </p:nvSpPr>
          <p:spPr bwMode="auto">
            <a:xfrm>
              <a:off x="5948" y="111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latin typeface="Calibri" panose="020F0502020204030204" pitchFamily="34" charset="0"/>
                </a:rPr>
                <a:t>Forward</a:t>
              </a:r>
            </a:p>
          </p:txBody>
        </p:sp>
      </p:grpSp>
      <p:sp>
        <p:nvSpPr>
          <p:cNvPr id="121875" name="Rectangle 97"/>
          <p:cNvSpPr>
            <a:spLocks/>
          </p:cNvSpPr>
          <p:nvPr/>
        </p:nvSpPr>
        <p:spPr bwMode="auto">
          <a:xfrm>
            <a:off x="1346200" y="4351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76" name="Rectangle 98"/>
          <p:cNvSpPr>
            <a:spLocks/>
          </p:cNvSpPr>
          <p:nvPr/>
        </p:nvSpPr>
        <p:spPr bwMode="auto">
          <a:xfrm>
            <a:off x="1774825" y="4351338"/>
            <a:ext cx="11334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77" name="Rectangle 99"/>
          <p:cNvSpPr>
            <a:spLocks/>
          </p:cNvSpPr>
          <p:nvPr/>
        </p:nvSpPr>
        <p:spPr bwMode="auto">
          <a:xfrm>
            <a:off x="2667000" y="4351338"/>
            <a:ext cx="661988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78" name="Rectangle 100"/>
          <p:cNvSpPr>
            <a:spLocks/>
          </p:cNvSpPr>
          <p:nvPr/>
        </p:nvSpPr>
        <p:spPr bwMode="auto">
          <a:xfrm>
            <a:off x="3328988" y="4351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79" name="Rectangle 101"/>
          <p:cNvSpPr>
            <a:spLocks/>
          </p:cNvSpPr>
          <p:nvPr/>
        </p:nvSpPr>
        <p:spPr bwMode="auto">
          <a:xfrm>
            <a:off x="3989388" y="4351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80" name="Rectangle 102"/>
          <p:cNvSpPr>
            <a:spLocks/>
          </p:cNvSpPr>
          <p:nvPr/>
        </p:nvSpPr>
        <p:spPr bwMode="auto">
          <a:xfrm>
            <a:off x="4649788" y="4351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81" name="Rectangle 103"/>
          <p:cNvSpPr>
            <a:spLocks/>
          </p:cNvSpPr>
          <p:nvPr/>
        </p:nvSpPr>
        <p:spPr bwMode="auto">
          <a:xfrm>
            <a:off x="5319713" y="4351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82" name="Rectangle 104"/>
          <p:cNvSpPr>
            <a:spLocks/>
          </p:cNvSpPr>
          <p:nvPr/>
        </p:nvSpPr>
        <p:spPr bwMode="auto">
          <a:xfrm>
            <a:off x="5980113" y="4351338"/>
            <a:ext cx="66198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83" name="Rectangle 105"/>
          <p:cNvSpPr>
            <a:spLocks/>
          </p:cNvSpPr>
          <p:nvPr/>
        </p:nvSpPr>
        <p:spPr bwMode="auto">
          <a:xfrm>
            <a:off x="6642100" y="4351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22</a:t>
            </a:r>
          </a:p>
        </p:txBody>
      </p:sp>
      <p:sp>
        <p:nvSpPr>
          <p:cNvPr id="121884" name="Rectangle 106"/>
          <p:cNvSpPr>
            <a:spLocks/>
          </p:cNvSpPr>
          <p:nvPr/>
        </p:nvSpPr>
        <p:spPr bwMode="auto">
          <a:xfrm>
            <a:off x="7400925" y="4351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drop</a:t>
            </a:r>
          </a:p>
        </p:txBody>
      </p:sp>
      <p:sp>
        <p:nvSpPr>
          <p:cNvPr id="121885" name="Rectangle 2"/>
          <p:cNvSpPr>
            <a:spLocks/>
          </p:cNvSpPr>
          <p:nvPr/>
        </p:nvSpPr>
        <p:spPr bwMode="auto">
          <a:xfrm>
            <a:off x="673100" y="3187700"/>
            <a:ext cx="1000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>
                <a:solidFill>
                  <a:srgbClr val="000090"/>
                </a:solidFill>
                <a:latin typeface="Gill Sans MT" panose="020B0502020104020203" pitchFamily="34" charset="0"/>
              </a:rPr>
              <a:t>Firewall:</a:t>
            </a:r>
          </a:p>
        </p:txBody>
      </p:sp>
      <p:sp>
        <p:nvSpPr>
          <p:cNvPr id="121886" name="Rectangle 2"/>
          <p:cNvSpPr>
            <a:spLocks/>
          </p:cNvSpPr>
          <p:nvPr/>
        </p:nvSpPr>
        <p:spPr bwMode="auto">
          <a:xfrm>
            <a:off x="1757363" y="4672013"/>
            <a:ext cx="6438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zh-CN" sz="2000" i="1">
                <a:latin typeface="Gill Sans MT" panose="020B0502020104020203" pitchFamily="34" charset="0"/>
              </a:rPr>
              <a:t>do not forward (block) all datagrams destined to TCP  port 22</a:t>
            </a:r>
          </a:p>
        </p:txBody>
      </p:sp>
      <p:sp>
        <p:nvSpPr>
          <p:cNvPr id="121887" name="Rectangle 73"/>
          <p:cNvSpPr>
            <a:spLocks/>
          </p:cNvSpPr>
          <p:nvPr/>
        </p:nvSpPr>
        <p:spPr bwMode="auto">
          <a:xfrm>
            <a:off x="647700" y="6038850"/>
            <a:ext cx="660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*</a:t>
            </a:r>
          </a:p>
        </p:txBody>
      </p:sp>
      <p:grpSp>
        <p:nvGrpSpPr>
          <p:cNvPr id="121888" name="Group 74"/>
          <p:cNvGrpSpPr>
            <a:grpSpLocks/>
          </p:cNvGrpSpPr>
          <p:nvPr/>
        </p:nvGrpSpPr>
        <p:grpSpPr bwMode="auto">
          <a:xfrm>
            <a:off x="649288" y="5372100"/>
            <a:ext cx="7483475" cy="571500"/>
            <a:chOff x="0" y="0"/>
            <a:chExt cx="6704" cy="512"/>
          </a:xfrm>
        </p:grpSpPr>
        <p:sp>
          <p:nvSpPr>
            <p:cNvPr id="121900" name="Rectangle 75"/>
            <p:cNvSpPr>
              <a:spLocks/>
            </p:cNvSpPr>
            <p:nvPr/>
          </p:nvSpPr>
          <p:spPr bwMode="auto">
            <a:xfrm>
              <a:off x="0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Calibri" panose="020F0502020204030204" pitchFamily="34" charset="0"/>
              </a:endParaRPr>
            </a:p>
          </p:txBody>
        </p:sp>
        <p:sp>
          <p:nvSpPr>
            <p:cNvPr id="121901" name="Rectangle 76"/>
            <p:cNvSpPr>
              <a:spLocks/>
            </p:cNvSpPr>
            <p:nvPr/>
          </p:nvSpPr>
          <p:spPr bwMode="auto">
            <a:xfrm>
              <a:off x="3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latin typeface="Calibri" panose="020F0502020204030204" pitchFamily="34" charset="0"/>
                </a:rPr>
                <a:t>Switch</a:t>
              </a:r>
            </a:p>
            <a:p>
              <a:r>
                <a:rPr lang="en-US" altLang="zh-CN" sz="1700">
                  <a:latin typeface="Calibri" panose="020F0502020204030204" pitchFamily="34" charset="0"/>
                </a:rPr>
                <a:t>Port</a:t>
              </a:r>
            </a:p>
          </p:txBody>
        </p:sp>
        <p:sp>
          <p:nvSpPr>
            <p:cNvPr id="121902" name="Rectangle 77"/>
            <p:cNvSpPr>
              <a:spLocks/>
            </p:cNvSpPr>
            <p:nvPr/>
          </p:nvSpPr>
          <p:spPr bwMode="auto">
            <a:xfrm>
              <a:off x="592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Calibri" panose="020F0502020204030204" pitchFamily="34" charset="0"/>
              </a:endParaRPr>
            </a:p>
          </p:txBody>
        </p:sp>
        <p:sp>
          <p:nvSpPr>
            <p:cNvPr id="121903" name="Rectangle 78"/>
            <p:cNvSpPr>
              <a:spLocks/>
            </p:cNvSpPr>
            <p:nvPr/>
          </p:nvSpPr>
          <p:spPr bwMode="auto">
            <a:xfrm>
              <a:off x="588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latin typeface="Calibri" panose="020F0502020204030204" pitchFamily="34" charset="0"/>
                </a:rPr>
                <a:t>MAC</a:t>
              </a:r>
            </a:p>
            <a:p>
              <a:r>
                <a:rPr lang="en-US" altLang="zh-CN" sz="1700">
                  <a:latin typeface="Calibri" panose="020F0502020204030204" pitchFamily="34" charset="0"/>
                </a:rPr>
                <a:t>src</a:t>
              </a:r>
            </a:p>
          </p:txBody>
        </p:sp>
        <p:sp>
          <p:nvSpPr>
            <p:cNvPr id="121904" name="Rectangle 79"/>
            <p:cNvSpPr>
              <a:spLocks/>
            </p:cNvSpPr>
            <p:nvPr/>
          </p:nvSpPr>
          <p:spPr bwMode="auto">
            <a:xfrm>
              <a:off x="11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Calibri" panose="020F0502020204030204" pitchFamily="34" charset="0"/>
              </a:endParaRPr>
            </a:p>
          </p:txBody>
        </p:sp>
        <p:sp>
          <p:nvSpPr>
            <p:cNvPr id="121905" name="Rectangle 80"/>
            <p:cNvSpPr>
              <a:spLocks/>
            </p:cNvSpPr>
            <p:nvPr/>
          </p:nvSpPr>
          <p:spPr bwMode="auto">
            <a:xfrm>
              <a:off x="1212" y="0"/>
              <a:ext cx="56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latin typeface="Calibri" panose="020F0502020204030204" pitchFamily="34" charset="0"/>
                </a:rPr>
                <a:t>MAC</a:t>
              </a:r>
            </a:p>
            <a:p>
              <a:r>
                <a:rPr lang="en-US" altLang="zh-CN" sz="1700">
                  <a:latin typeface="Calibri" panose="020F0502020204030204" pitchFamily="34" charset="0"/>
                </a:rPr>
                <a:t>dst</a:t>
              </a:r>
            </a:p>
          </p:txBody>
        </p:sp>
        <p:sp>
          <p:nvSpPr>
            <p:cNvPr id="121906" name="Rectangle 81"/>
            <p:cNvSpPr>
              <a:spLocks/>
            </p:cNvSpPr>
            <p:nvPr/>
          </p:nvSpPr>
          <p:spPr bwMode="auto">
            <a:xfrm>
              <a:off x="17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Calibri" panose="020F0502020204030204" pitchFamily="34" charset="0"/>
              </a:endParaRPr>
            </a:p>
          </p:txBody>
        </p:sp>
        <p:sp>
          <p:nvSpPr>
            <p:cNvPr id="121907" name="Rectangle 82"/>
            <p:cNvSpPr>
              <a:spLocks/>
            </p:cNvSpPr>
            <p:nvPr/>
          </p:nvSpPr>
          <p:spPr bwMode="auto">
            <a:xfrm>
              <a:off x="1783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latin typeface="Calibri" panose="020F0502020204030204" pitchFamily="34" charset="0"/>
                </a:rPr>
                <a:t>Eth</a:t>
              </a:r>
            </a:p>
            <a:p>
              <a:r>
                <a:rPr lang="en-US" altLang="zh-CN" sz="1700">
                  <a:latin typeface="Calibri" panose="020F0502020204030204" pitchFamily="34" charset="0"/>
                </a:rPr>
                <a:t>type</a:t>
              </a:r>
            </a:p>
          </p:txBody>
        </p:sp>
        <p:sp>
          <p:nvSpPr>
            <p:cNvPr id="121908" name="Rectangle 83"/>
            <p:cNvSpPr>
              <a:spLocks/>
            </p:cNvSpPr>
            <p:nvPr/>
          </p:nvSpPr>
          <p:spPr bwMode="auto">
            <a:xfrm>
              <a:off x="2378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Calibri" panose="020F0502020204030204" pitchFamily="34" charset="0"/>
              </a:endParaRPr>
            </a:p>
          </p:txBody>
        </p:sp>
        <p:sp>
          <p:nvSpPr>
            <p:cNvPr id="121909" name="Rectangle 84"/>
            <p:cNvSpPr>
              <a:spLocks/>
            </p:cNvSpPr>
            <p:nvPr/>
          </p:nvSpPr>
          <p:spPr bwMode="auto">
            <a:xfrm>
              <a:off x="2380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latin typeface="Calibri" panose="020F0502020204030204" pitchFamily="34" charset="0"/>
                </a:rPr>
                <a:t>VLAN</a:t>
              </a:r>
            </a:p>
            <a:p>
              <a:r>
                <a:rPr lang="en-US" altLang="zh-CN" sz="1700">
                  <a:latin typeface="Calibri" panose="020F0502020204030204" pitchFamily="34" charset="0"/>
                </a:rPr>
                <a:t>ID</a:t>
              </a:r>
            </a:p>
          </p:txBody>
        </p:sp>
        <p:sp>
          <p:nvSpPr>
            <p:cNvPr id="121910" name="Rectangle 85"/>
            <p:cNvSpPr>
              <a:spLocks/>
            </p:cNvSpPr>
            <p:nvPr/>
          </p:nvSpPr>
          <p:spPr bwMode="auto">
            <a:xfrm>
              <a:off x="29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Calibri" panose="020F0502020204030204" pitchFamily="34" charset="0"/>
              </a:endParaRPr>
            </a:p>
          </p:txBody>
        </p:sp>
        <p:sp>
          <p:nvSpPr>
            <p:cNvPr id="121911" name="Rectangle 86"/>
            <p:cNvSpPr>
              <a:spLocks/>
            </p:cNvSpPr>
            <p:nvPr/>
          </p:nvSpPr>
          <p:spPr bwMode="auto">
            <a:xfrm>
              <a:off x="2977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latin typeface="Calibri" panose="020F0502020204030204" pitchFamily="34" charset="0"/>
                </a:rPr>
                <a:t>IP</a:t>
              </a:r>
            </a:p>
            <a:p>
              <a:r>
                <a:rPr lang="en-US" altLang="zh-CN" sz="1700">
                  <a:latin typeface="Calibri" panose="020F0502020204030204" pitchFamily="34" charset="0"/>
                </a:rPr>
                <a:t>Src</a:t>
              </a:r>
            </a:p>
          </p:txBody>
        </p:sp>
        <p:sp>
          <p:nvSpPr>
            <p:cNvPr id="121912" name="Rectangle 87"/>
            <p:cNvSpPr>
              <a:spLocks/>
            </p:cNvSpPr>
            <p:nvPr/>
          </p:nvSpPr>
          <p:spPr bwMode="auto">
            <a:xfrm>
              <a:off x="35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Calibri" panose="020F0502020204030204" pitchFamily="34" charset="0"/>
              </a:endParaRPr>
            </a:p>
          </p:txBody>
        </p:sp>
        <p:sp>
          <p:nvSpPr>
            <p:cNvPr id="121913" name="Rectangle 88"/>
            <p:cNvSpPr>
              <a:spLocks/>
            </p:cNvSpPr>
            <p:nvPr/>
          </p:nvSpPr>
          <p:spPr bwMode="auto">
            <a:xfrm>
              <a:off x="3567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latin typeface="Calibri" panose="020F0502020204030204" pitchFamily="34" charset="0"/>
                </a:rPr>
                <a:t>IP</a:t>
              </a:r>
            </a:p>
            <a:p>
              <a:r>
                <a:rPr lang="en-US" altLang="zh-CN" sz="1700">
                  <a:latin typeface="Calibri" panose="020F0502020204030204" pitchFamily="34" charset="0"/>
                </a:rPr>
                <a:t>Dst</a:t>
              </a:r>
            </a:p>
          </p:txBody>
        </p:sp>
        <p:sp>
          <p:nvSpPr>
            <p:cNvPr id="121914" name="Rectangle 89"/>
            <p:cNvSpPr>
              <a:spLocks/>
            </p:cNvSpPr>
            <p:nvPr/>
          </p:nvSpPr>
          <p:spPr bwMode="auto">
            <a:xfrm>
              <a:off x="4164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Calibri" panose="020F0502020204030204" pitchFamily="34" charset="0"/>
              </a:endParaRPr>
            </a:p>
          </p:txBody>
        </p:sp>
        <p:sp>
          <p:nvSpPr>
            <p:cNvPr id="121915" name="Rectangle 90"/>
            <p:cNvSpPr>
              <a:spLocks/>
            </p:cNvSpPr>
            <p:nvPr/>
          </p:nvSpPr>
          <p:spPr bwMode="auto">
            <a:xfrm>
              <a:off x="4165" y="0"/>
              <a:ext cx="583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latin typeface="Calibri" panose="020F0502020204030204" pitchFamily="34" charset="0"/>
                </a:rPr>
                <a:t>IP</a:t>
              </a:r>
            </a:p>
            <a:p>
              <a:r>
                <a:rPr lang="en-US" altLang="zh-CN" sz="1700">
                  <a:latin typeface="Calibri" panose="020F0502020204030204" pitchFamily="34" charset="0"/>
                </a:rPr>
                <a:t>Prot</a:t>
              </a:r>
            </a:p>
          </p:txBody>
        </p:sp>
        <p:sp>
          <p:nvSpPr>
            <p:cNvPr id="121916" name="Rectangle 91"/>
            <p:cNvSpPr>
              <a:spLocks/>
            </p:cNvSpPr>
            <p:nvPr/>
          </p:nvSpPr>
          <p:spPr bwMode="auto">
            <a:xfrm>
              <a:off x="47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Calibri" panose="020F0502020204030204" pitchFamily="34" charset="0"/>
              </a:endParaRPr>
            </a:p>
          </p:txBody>
        </p:sp>
        <p:sp>
          <p:nvSpPr>
            <p:cNvPr id="121917" name="Rectangle 92"/>
            <p:cNvSpPr>
              <a:spLocks/>
            </p:cNvSpPr>
            <p:nvPr/>
          </p:nvSpPr>
          <p:spPr bwMode="auto">
            <a:xfrm>
              <a:off x="4760" y="0"/>
              <a:ext cx="5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latin typeface="Calibri" panose="020F0502020204030204" pitchFamily="34" charset="0"/>
                </a:rPr>
                <a:t>TCP</a:t>
              </a:r>
            </a:p>
            <a:p>
              <a:r>
                <a:rPr lang="en-US" altLang="zh-CN" sz="1700">
                  <a:latin typeface="Calibri" panose="020F0502020204030204" pitchFamily="34" charset="0"/>
                </a:rPr>
                <a:t>sport</a:t>
              </a:r>
            </a:p>
          </p:txBody>
        </p:sp>
        <p:sp>
          <p:nvSpPr>
            <p:cNvPr id="121918" name="Rectangle 93"/>
            <p:cNvSpPr>
              <a:spLocks/>
            </p:cNvSpPr>
            <p:nvPr/>
          </p:nvSpPr>
          <p:spPr bwMode="auto">
            <a:xfrm>
              <a:off x="53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Calibri" panose="020F0502020204030204" pitchFamily="34" charset="0"/>
              </a:endParaRPr>
            </a:p>
          </p:txBody>
        </p:sp>
        <p:sp>
          <p:nvSpPr>
            <p:cNvPr id="121919" name="Rectangle 94"/>
            <p:cNvSpPr>
              <a:spLocks/>
            </p:cNvSpPr>
            <p:nvPr/>
          </p:nvSpPr>
          <p:spPr bwMode="auto">
            <a:xfrm>
              <a:off x="5351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latin typeface="Calibri" panose="020F0502020204030204" pitchFamily="34" charset="0"/>
                </a:rPr>
                <a:t>TCP</a:t>
              </a:r>
            </a:p>
            <a:p>
              <a:r>
                <a:rPr lang="en-US" altLang="zh-CN" sz="1700">
                  <a:latin typeface="Calibri" panose="020F0502020204030204" pitchFamily="34" charset="0"/>
                </a:rPr>
                <a:t>dport</a:t>
              </a:r>
            </a:p>
          </p:txBody>
        </p:sp>
        <p:sp>
          <p:nvSpPr>
            <p:cNvPr id="121920" name="Rectangle 95"/>
            <p:cNvSpPr>
              <a:spLocks/>
            </p:cNvSpPr>
            <p:nvPr/>
          </p:nvSpPr>
          <p:spPr bwMode="auto">
            <a:xfrm>
              <a:off x="5956" y="12"/>
              <a:ext cx="748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Calibri" panose="020F0502020204030204" pitchFamily="34" charset="0"/>
              </a:endParaRPr>
            </a:p>
          </p:txBody>
        </p:sp>
        <p:sp>
          <p:nvSpPr>
            <p:cNvPr id="121921" name="Rectangle 96"/>
            <p:cNvSpPr>
              <a:spLocks/>
            </p:cNvSpPr>
            <p:nvPr/>
          </p:nvSpPr>
          <p:spPr bwMode="auto">
            <a:xfrm>
              <a:off x="5948" y="111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latin typeface="Calibri" panose="020F0502020204030204" pitchFamily="34" charset="0"/>
                </a:rPr>
                <a:t>Forward</a:t>
              </a:r>
            </a:p>
          </p:txBody>
        </p:sp>
      </p:grpSp>
      <p:sp>
        <p:nvSpPr>
          <p:cNvPr id="121889" name="Rectangle 97"/>
          <p:cNvSpPr>
            <a:spLocks/>
          </p:cNvSpPr>
          <p:nvPr/>
        </p:nvSpPr>
        <p:spPr bwMode="auto">
          <a:xfrm>
            <a:off x="1308100" y="6038850"/>
            <a:ext cx="660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90" name="Rectangle 98"/>
          <p:cNvSpPr>
            <a:spLocks/>
          </p:cNvSpPr>
          <p:nvPr/>
        </p:nvSpPr>
        <p:spPr bwMode="auto">
          <a:xfrm>
            <a:off x="1736725" y="6038850"/>
            <a:ext cx="11334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91" name="Rectangle 99"/>
          <p:cNvSpPr>
            <a:spLocks/>
          </p:cNvSpPr>
          <p:nvPr/>
        </p:nvSpPr>
        <p:spPr bwMode="auto">
          <a:xfrm>
            <a:off x="2628900" y="6038850"/>
            <a:ext cx="661988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92" name="Rectangle 100"/>
          <p:cNvSpPr>
            <a:spLocks/>
          </p:cNvSpPr>
          <p:nvPr/>
        </p:nvSpPr>
        <p:spPr bwMode="auto">
          <a:xfrm>
            <a:off x="3290888" y="6038850"/>
            <a:ext cx="660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93" name="Rectangle 101"/>
          <p:cNvSpPr>
            <a:spLocks/>
          </p:cNvSpPr>
          <p:nvPr/>
        </p:nvSpPr>
        <p:spPr bwMode="auto">
          <a:xfrm>
            <a:off x="3948113" y="6021388"/>
            <a:ext cx="598487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900">
                <a:latin typeface="Calibri" panose="020F0502020204030204" pitchFamily="34" charset="0"/>
              </a:rPr>
              <a:t>128.119.1.1</a:t>
            </a:r>
          </a:p>
        </p:txBody>
      </p:sp>
      <p:sp>
        <p:nvSpPr>
          <p:cNvPr id="121894" name="Rectangle 102"/>
          <p:cNvSpPr>
            <a:spLocks/>
          </p:cNvSpPr>
          <p:nvPr/>
        </p:nvSpPr>
        <p:spPr bwMode="auto">
          <a:xfrm>
            <a:off x="4611688" y="6038850"/>
            <a:ext cx="660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95" name="Rectangle 103"/>
          <p:cNvSpPr>
            <a:spLocks/>
          </p:cNvSpPr>
          <p:nvPr/>
        </p:nvSpPr>
        <p:spPr bwMode="auto">
          <a:xfrm>
            <a:off x="5281613" y="6038850"/>
            <a:ext cx="660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96" name="Rectangle 104"/>
          <p:cNvSpPr>
            <a:spLocks/>
          </p:cNvSpPr>
          <p:nvPr/>
        </p:nvSpPr>
        <p:spPr bwMode="auto">
          <a:xfrm>
            <a:off x="5942013" y="6038850"/>
            <a:ext cx="66198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97" name="Rectangle 105"/>
          <p:cNvSpPr>
            <a:spLocks/>
          </p:cNvSpPr>
          <p:nvPr/>
        </p:nvSpPr>
        <p:spPr bwMode="auto">
          <a:xfrm>
            <a:off x="6604000" y="6038850"/>
            <a:ext cx="660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98" name="Rectangle 106"/>
          <p:cNvSpPr>
            <a:spLocks/>
          </p:cNvSpPr>
          <p:nvPr/>
        </p:nvSpPr>
        <p:spPr bwMode="auto">
          <a:xfrm>
            <a:off x="7362825" y="5975350"/>
            <a:ext cx="660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drop</a:t>
            </a:r>
          </a:p>
        </p:txBody>
      </p:sp>
      <p:sp>
        <p:nvSpPr>
          <p:cNvPr id="121899" name="Rectangle 2"/>
          <p:cNvSpPr>
            <a:spLocks/>
          </p:cNvSpPr>
          <p:nvPr/>
        </p:nvSpPr>
        <p:spPr bwMode="auto">
          <a:xfrm>
            <a:off x="2036763" y="6296025"/>
            <a:ext cx="6184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zh-CN" sz="2000" i="1">
                <a:latin typeface="Gill Sans MT" panose="020B0502020104020203" pitchFamily="34" charset="0"/>
              </a:rPr>
              <a:t>do not forward (block) all datagrams sent by host 128.119.1.1</a:t>
            </a:r>
          </a:p>
        </p:txBody>
      </p:sp>
    </p:spTree>
    <p:extLst>
      <p:ext uri="{BB962C8B-B14F-4D97-AF65-F5344CB8AC3E}">
        <p14:creationId xmlns:p14="http://schemas.microsoft.com/office/powerpoint/2010/main" val="3886586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/>
          </p:cNvSpPr>
          <p:nvPr/>
        </p:nvSpPr>
        <p:spPr bwMode="auto">
          <a:xfrm>
            <a:off x="669925" y="1193800"/>
            <a:ext cx="5708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>
                <a:solidFill>
                  <a:srgbClr val="000090"/>
                </a:solidFill>
                <a:latin typeface="Gill Sans MT" panose="020B0502020104020203" pitchFamily="34" charset="0"/>
              </a:rPr>
              <a:t>Destination-based layer 2 (switch) forwarding:</a:t>
            </a:r>
          </a:p>
        </p:txBody>
      </p:sp>
      <p:sp>
        <p:nvSpPr>
          <p:cNvPr id="122882" name="Rectangle 3"/>
          <p:cNvSpPr>
            <a:spLocks/>
          </p:cNvSpPr>
          <p:nvPr/>
        </p:nvSpPr>
        <p:spPr bwMode="auto">
          <a:xfrm>
            <a:off x="685800" y="2312988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*</a:t>
            </a:r>
          </a:p>
        </p:txBody>
      </p:sp>
      <p:grpSp>
        <p:nvGrpSpPr>
          <p:cNvPr id="122883" name="Group 4"/>
          <p:cNvGrpSpPr>
            <a:grpSpLocks/>
          </p:cNvGrpSpPr>
          <p:nvPr/>
        </p:nvGrpSpPr>
        <p:grpSpPr bwMode="auto">
          <a:xfrm>
            <a:off x="687388" y="1644650"/>
            <a:ext cx="7483475" cy="571500"/>
            <a:chOff x="0" y="0"/>
            <a:chExt cx="6704" cy="512"/>
          </a:xfrm>
        </p:grpSpPr>
        <p:sp>
          <p:nvSpPr>
            <p:cNvPr id="122899" name="Rectangle 5"/>
            <p:cNvSpPr>
              <a:spLocks/>
            </p:cNvSpPr>
            <p:nvPr/>
          </p:nvSpPr>
          <p:spPr bwMode="auto">
            <a:xfrm>
              <a:off x="0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Calibri" panose="020F0502020204030204" pitchFamily="34" charset="0"/>
              </a:endParaRPr>
            </a:p>
          </p:txBody>
        </p:sp>
        <p:sp>
          <p:nvSpPr>
            <p:cNvPr id="122900" name="Rectangle 6"/>
            <p:cNvSpPr>
              <a:spLocks/>
            </p:cNvSpPr>
            <p:nvPr/>
          </p:nvSpPr>
          <p:spPr bwMode="auto">
            <a:xfrm>
              <a:off x="3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latin typeface="Calibri" panose="020F0502020204030204" pitchFamily="34" charset="0"/>
                </a:rPr>
                <a:t>Switch</a:t>
              </a:r>
            </a:p>
            <a:p>
              <a:r>
                <a:rPr lang="en-US" altLang="zh-CN" sz="1700">
                  <a:latin typeface="Calibri" panose="020F0502020204030204" pitchFamily="34" charset="0"/>
                </a:rPr>
                <a:t>Port</a:t>
              </a:r>
            </a:p>
          </p:txBody>
        </p:sp>
        <p:sp>
          <p:nvSpPr>
            <p:cNvPr id="122901" name="Rectangle 7"/>
            <p:cNvSpPr>
              <a:spLocks/>
            </p:cNvSpPr>
            <p:nvPr/>
          </p:nvSpPr>
          <p:spPr bwMode="auto">
            <a:xfrm>
              <a:off x="592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Calibri" panose="020F0502020204030204" pitchFamily="34" charset="0"/>
              </a:endParaRPr>
            </a:p>
          </p:txBody>
        </p:sp>
        <p:sp>
          <p:nvSpPr>
            <p:cNvPr id="122902" name="Rectangle 8"/>
            <p:cNvSpPr>
              <a:spLocks/>
            </p:cNvSpPr>
            <p:nvPr/>
          </p:nvSpPr>
          <p:spPr bwMode="auto">
            <a:xfrm>
              <a:off x="588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latin typeface="Calibri" panose="020F0502020204030204" pitchFamily="34" charset="0"/>
                </a:rPr>
                <a:t>MAC</a:t>
              </a:r>
            </a:p>
            <a:p>
              <a:r>
                <a:rPr lang="en-US" altLang="zh-CN" sz="1700">
                  <a:latin typeface="Calibri" panose="020F0502020204030204" pitchFamily="34" charset="0"/>
                </a:rPr>
                <a:t>src</a:t>
              </a:r>
            </a:p>
          </p:txBody>
        </p:sp>
        <p:sp>
          <p:nvSpPr>
            <p:cNvPr id="122903" name="Rectangle 9"/>
            <p:cNvSpPr>
              <a:spLocks/>
            </p:cNvSpPr>
            <p:nvPr/>
          </p:nvSpPr>
          <p:spPr bwMode="auto">
            <a:xfrm>
              <a:off x="11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Calibri" panose="020F0502020204030204" pitchFamily="34" charset="0"/>
              </a:endParaRPr>
            </a:p>
          </p:txBody>
        </p:sp>
        <p:sp>
          <p:nvSpPr>
            <p:cNvPr id="122904" name="Rectangle 10"/>
            <p:cNvSpPr>
              <a:spLocks/>
            </p:cNvSpPr>
            <p:nvPr/>
          </p:nvSpPr>
          <p:spPr bwMode="auto">
            <a:xfrm>
              <a:off x="1212" y="0"/>
              <a:ext cx="56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latin typeface="Calibri" panose="020F0502020204030204" pitchFamily="34" charset="0"/>
                </a:rPr>
                <a:t>MAC</a:t>
              </a:r>
            </a:p>
            <a:p>
              <a:r>
                <a:rPr lang="en-US" altLang="zh-CN" sz="1700">
                  <a:latin typeface="Calibri" panose="020F0502020204030204" pitchFamily="34" charset="0"/>
                </a:rPr>
                <a:t>dst</a:t>
              </a:r>
            </a:p>
          </p:txBody>
        </p:sp>
        <p:sp>
          <p:nvSpPr>
            <p:cNvPr id="122905" name="Rectangle 11"/>
            <p:cNvSpPr>
              <a:spLocks/>
            </p:cNvSpPr>
            <p:nvPr/>
          </p:nvSpPr>
          <p:spPr bwMode="auto">
            <a:xfrm>
              <a:off x="17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Calibri" panose="020F0502020204030204" pitchFamily="34" charset="0"/>
              </a:endParaRPr>
            </a:p>
          </p:txBody>
        </p:sp>
        <p:sp>
          <p:nvSpPr>
            <p:cNvPr id="122906" name="Rectangle 12"/>
            <p:cNvSpPr>
              <a:spLocks/>
            </p:cNvSpPr>
            <p:nvPr/>
          </p:nvSpPr>
          <p:spPr bwMode="auto">
            <a:xfrm>
              <a:off x="1783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latin typeface="Calibri" panose="020F0502020204030204" pitchFamily="34" charset="0"/>
                </a:rPr>
                <a:t>Eth</a:t>
              </a:r>
            </a:p>
            <a:p>
              <a:r>
                <a:rPr lang="en-US" altLang="zh-CN" sz="1700">
                  <a:latin typeface="Calibri" panose="020F0502020204030204" pitchFamily="34" charset="0"/>
                </a:rPr>
                <a:t>type</a:t>
              </a:r>
            </a:p>
          </p:txBody>
        </p:sp>
        <p:sp>
          <p:nvSpPr>
            <p:cNvPr id="122907" name="Rectangle 13"/>
            <p:cNvSpPr>
              <a:spLocks/>
            </p:cNvSpPr>
            <p:nvPr/>
          </p:nvSpPr>
          <p:spPr bwMode="auto">
            <a:xfrm>
              <a:off x="2378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Calibri" panose="020F0502020204030204" pitchFamily="34" charset="0"/>
              </a:endParaRPr>
            </a:p>
          </p:txBody>
        </p:sp>
        <p:sp>
          <p:nvSpPr>
            <p:cNvPr id="122908" name="Rectangle 14"/>
            <p:cNvSpPr>
              <a:spLocks/>
            </p:cNvSpPr>
            <p:nvPr/>
          </p:nvSpPr>
          <p:spPr bwMode="auto">
            <a:xfrm>
              <a:off x="2380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latin typeface="Calibri" panose="020F0502020204030204" pitchFamily="34" charset="0"/>
                </a:rPr>
                <a:t>VLAN</a:t>
              </a:r>
            </a:p>
            <a:p>
              <a:r>
                <a:rPr lang="en-US" altLang="zh-CN" sz="1700">
                  <a:latin typeface="Calibri" panose="020F0502020204030204" pitchFamily="34" charset="0"/>
                </a:rPr>
                <a:t>ID</a:t>
              </a:r>
            </a:p>
          </p:txBody>
        </p:sp>
        <p:sp>
          <p:nvSpPr>
            <p:cNvPr id="122909" name="Rectangle 15"/>
            <p:cNvSpPr>
              <a:spLocks/>
            </p:cNvSpPr>
            <p:nvPr/>
          </p:nvSpPr>
          <p:spPr bwMode="auto">
            <a:xfrm>
              <a:off x="29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Calibri" panose="020F0502020204030204" pitchFamily="34" charset="0"/>
              </a:endParaRPr>
            </a:p>
          </p:txBody>
        </p:sp>
        <p:sp>
          <p:nvSpPr>
            <p:cNvPr id="122910" name="Rectangle 16"/>
            <p:cNvSpPr>
              <a:spLocks/>
            </p:cNvSpPr>
            <p:nvPr/>
          </p:nvSpPr>
          <p:spPr bwMode="auto">
            <a:xfrm>
              <a:off x="2977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latin typeface="Calibri" panose="020F0502020204030204" pitchFamily="34" charset="0"/>
                </a:rPr>
                <a:t>IP</a:t>
              </a:r>
            </a:p>
            <a:p>
              <a:r>
                <a:rPr lang="en-US" altLang="zh-CN" sz="1700">
                  <a:latin typeface="Calibri" panose="020F0502020204030204" pitchFamily="34" charset="0"/>
                </a:rPr>
                <a:t>Src</a:t>
              </a:r>
            </a:p>
          </p:txBody>
        </p:sp>
        <p:sp>
          <p:nvSpPr>
            <p:cNvPr id="122911" name="Rectangle 17"/>
            <p:cNvSpPr>
              <a:spLocks/>
            </p:cNvSpPr>
            <p:nvPr/>
          </p:nvSpPr>
          <p:spPr bwMode="auto">
            <a:xfrm>
              <a:off x="35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Calibri" panose="020F0502020204030204" pitchFamily="34" charset="0"/>
              </a:endParaRPr>
            </a:p>
          </p:txBody>
        </p:sp>
        <p:sp>
          <p:nvSpPr>
            <p:cNvPr id="122912" name="Rectangle 18"/>
            <p:cNvSpPr>
              <a:spLocks/>
            </p:cNvSpPr>
            <p:nvPr/>
          </p:nvSpPr>
          <p:spPr bwMode="auto">
            <a:xfrm>
              <a:off x="3567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latin typeface="Calibri" panose="020F0502020204030204" pitchFamily="34" charset="0"/>
                </a:rPr>
                <a:t>IP</a:t>
              </a:r>
            </a:p>
            <a:p>
              <a:r>
                <a:rPr lang="en-US" altLang="zh-CN" sz="1700">
                  <a:latin typeface="Calibri" panose="020F0502020204030204" pitchFamily="34" charset="0"/>
                </a:rPr>
                <a:t>Dst</a:t>
              </a:r>
            </a:p>
          </p:txBody>
        </p:sp>
        <p:sp>
          <p:nvSpPr>
            <p:cNvPr id="122913" name="Rectangle 19"/>
            <p:cNvSpPr>
              <a:spLocks/>
            </p:cNvSpPr>
            <p:nvPr/>
          </p:nvSpPr>
          <p:spPr bwMode="auto">
            <a:xfrm>
              <a:off x="4164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Calibri" panose="020F0502020204030204" pitchFamily="34" charset="0"/>
              </a:endParaRPr>
            </a:p>
          </p:txBody>
        </p:sp>
        <p:sp>
          <p:nvSpPr>
            <p:cNvPr id="122914" name="Rectangle 20"/>
            <p:cNvSpPr>
              <a:spLocks/>
            </p:cNvSpPr>
            <p:nvPr/>
          </p:nvSpPr>
          <p:spPr bwMode="auto">
            <a:xfrm>
              <a:off x="4165" y="0"/>
              <a:ext cx="583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latin typeface="Calibri" panose="020F0502020204030204" pitchFamily="34" charset="0"/>
                </a:rPr>
                <a:t>IP</a:t>
              </a:r>
            </a:p>
            <a:p>
              <a:r>
                <a:rPr lang="en-US" altLang="zh-CN" sz="1700">
                  <a:latin typeface="Calibri" panose="020F0502020204030204" pitchFamily="34" charset="0"/>
                </a:rPr>
                <a:t>Prot</a:t>
              </a:r>
            </a:p>
          </p:txBody>
        </p:sp>
        <p:sp>
          <p:nvSpPr>
            <p:cNvPr id="122915" name="Rectangle 21"/>
            <p:cNvSpPr>
              <a:spLocks/>
            </p:cNvSpPr>
            <p:nvPr/>
          </p:nvSpPr>
          <p:spPr bwMode="auto">
            <a:xfrm>
              <a:off x="47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Calibri" panose="020F0502020204030204" pitchFamily="34" charset="0"/>
              </a:endParaRPr>
            </a:p>
          </p:txBody>
        </p:sp>
        <p:sp>
          <p:nvSpPr>
            <p:cNvPr id="122916" name="Rectangle 22"/>
            <p:cNvSpPr>
              <a:spLocks/>
            </p:cNvSpPr>
            <p:nvPr/>
          </p:nvSpPr>
          <p:spPr bwMode="auto">
            <a:xfrm>
              <a:off x="4760" y="0"/>
              <a:ext cx="5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latin typeface="Calibri" panose="020F0502020204030204" pitchFamily="34" charset="0"/>
                </a:rPr>
                <a:t>TCP</a:t>
              </a:r>
            </a:p>
            <a:p>
              <a:r>
                <a:rPr lang="en-US" altLang="zh-CN" sz="1700">
                  <a:latin typeface="Calibri" panose="020F0502020204030204" pitchFamily="34" charset="0"/>
                </a:rPr>
                <a:t>sport</a:t>
              </a:r>
            </a:p>
          </p:txBody>
        </p:sp>
        <p:sp>
          <p:nvSpPr>
            <p:cNvPr id="122917" name="Rectangle 23"/>
            <p:cNvSpPr>
              <a:spLocks/>
            </p:cNvSpPr>
            <p:nvPr/>
          </p:nvSpPr>
          <p:spPr bwMode="auto">
            <a:xfrm>
              <a:off x="53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Calibri" panose="020F0502020204030204" pitchFamily="34" charset="0"/>
              </a:endParaRPr>
            </a:p>
          </p:txBody>
        </p:sp>
        <p:sp>
          <p:nvSpPr>
            <p:cNvPr id="122918" name="Rectangle 24"/>
            <p:cNvSpPr>
              <a:spLocks/>
            </p:cNvSpPr>
            <p:nvPr/>
          </p:nvSpPr>
          <p:spPr bwMode="auto">
            <a:xfrm>
              <a:off x="5351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latin typeface="Calibri" panose="020F0502020204030204" pitchFamily="34" charset="0"/>
                </a:rPr>
                <a:t>TCP</a:t>
              </a:r>
            </a:p>
            <a:p>
              <a:r>
                <a:rPr lang="en-US" altLang="zh-CN" sz="1700">
                  <a:latin typeface="Calibri" panose="020F0502020204030204" pitchFamily="34" charset="0"/>
                </a:rPr>
                <a:t>dport</a:t>
              </a:r>
            </a:p>
          </p:txBody>
        </p:sp>
        <p:sp>
          <p:nvSpPr>
            <p:cNvPr id="122919" name="Rectangle 25"/>
            <p:cNvSpPr>
              <a:spLocks/>
            </p:cNvSpPr>
            <p:nvPr/>
          </p:nvSpPr>
          <p:spPr bwMode="auto">
            <a:xfrm>
              <a:off x="5956" y="12"/>
              <a:ext cx="748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latin typeface="Calibri" panose="020F0502020204030204" pitchFamily="34" charset="0"/>
              </a:endParaRPr>
            </a:p>
          </p:txBody>
        </p:sp>
        <p:sp>
          <p:nvSpPr>
            <p:cNvPr id="122920" name="Rectangle 26"/>
            <p:cNvSpPr>
              <a:spLocks/>
            </p:cNvSpPr>
            <p:nvPr/>
          </p:nvSpPr>
          <p:spPr bwMode="auto">
            <a:xfrm>
              <a:off x="5948" y="111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latin typeface="Calibri" panose="020F0502020204030204" pitchFamily="34" charset="0"/>
                </a:rPr>
                <a:t>Action</a:t>
              </a:r>
            </a:p>
          </p:txBody>
        </p:sp>
      </p:grpSp>
      <p:sp>
        <p:nvSpPr>
          <p:cNvPr id="122884" name="Rectangle 28"/>
          <p:cNvSpPr>
            <a:spLocks/>
          </p:cNvSpPr>
          <p:nvPr/>
        </p:nvSpPr>
        <p:spPr bwMode="auto">
          <a:xfrm>
            <a:off x="2008188" y="2312988"/>
            <a:ext cx="11334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2885" name="Rectangle 29"/>
          <p:cNvSpPr>
            <a:spLocks/>
          </p:cNvSpPr>
          <p:nvPr/>
        </p:nvSpPr>
        <p:spPr bwMode="auto">
          <a:xfrm>
            <a:off x="2667000" y="2312988"/>
            <a:ext cx="6619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2886" name="Rectangle 30"/>
          <p:cNvSpPr>
            <a:spLocks/>
          </p:cNvSpPr>
          <p:nvPr/>
        </p:nvSpPr>
        <p:spPr bwMode="auto">
          <a:xfrm>
            <a:off x="3328988" y="2312988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2887" name="Rectangle 31"/>
          <p:cNvSpPr>
            <a:spLocks/>
          </p:cNvSpPr>
          <p:nvPr/>
        </p:nvSpPr>
        <p:spPr bwMode="auto">
          <a:xfrm>
            <a:off x="3989388" y="2312988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2888" name="Rectangle 32"/>
          <p:cNvSpPr>
            <a:spLocks/>
          </p:cNvSpPr>
          <p:nvPr/>
        </p:nvSpPr>
        <p:spPr bwMode="auto">
          <a:xfrm>
            <a:off x="4649788" y="2312988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2889" name="Rectangle 33"/>
          <p:cNvSpPr>
            <a:spLocks/>
          </p:cNvSpPr>
          <p:nvPr/>
        </p:nvSpPr>
        <p:spPr bwMode="auto">
          <a:xfrm>
            <a:off x="5319713" y="2312988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2890" name="Rectangle 34"/>
          <p:cNvSpPr>
            <a:spLocks/>
          </p:cNvSpPr>
          <p:nvPr/>
        </p:nvSpPr>
        <p:spPr bwMode="auto">
          <a:xfrm>
            <a:off x="5980113" y="2312988"/>
            <a:ext cx="6619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2891" name="Rectangle 35"/>
          <p:cNvSpPr>
            <a:spLocks/>
          </p:cNvSpPr>
          <p:nvPr/>
        </p:nvSpPr>
        <p:spPr bwMode="auto">
          <a:xfrm>
            <a:off x="6642100" y="2312988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2892" name="Rectangle 36"/>
          <p:cNvSpPr>
            <a:spLocks/>
          </p:cNvSpPr>
          <p:nvPr/>
        </p:nvSpPr>
        <p:spPr bwMode="auto">
          <a:xfrm>
            <a:off x="7400925" y="2312988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latin typeface="Calibri" panose="020F0502020204030204" pitchFamily="34" charset="0"/>
              </a:rPr>
              <a:t>port3</a:t>
            </a:r>
          </a:p>
        </p:txBody>
      </p:sp>
      <p:pic>
        <p:nvPicPr>
          <p:cNvPr id="122893" name="Picture 1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814388"/>
            <a:ext cx="235426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94" name="Rectangle 1"/>
          <p:cNvSpPr txBox="1">
            <a:spLocks noChangeArrowheads="1"/>
          </p:cNvSpPr>
          <p:nvPr/>
        </p:nvSpPr>
        <p:spPr bwMode="auto">
          <a:xfrm>
            <a:off x="533400" y="-12700"/>
            <a:ext cx="28114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400">
                <a:solidFill>
                  <a:srgbClr val="000099"/>
                </a:solidFill>
                <a:latin typeface="Gill Sans MT" panose="020B0502020104020203" pitchFamily="34" charset="0"/>
              </a:rPr>
              <a:t>Examples</a:t>
            </a:r>
            <a:endParaRPr lang="en-US" altLang="zh-CN" sz="3900">
              <a:solidFill>
                <a:srgbClr val="000099"/>
              </a:solidFill>
              <a:latin typeface="Gill Sans MT" panose="020B0502020104020203" pitchFamily="34" charset="0"/>
            </a:endParaRPr>
          </a:p>
        </p:txBody>
      </p:sp>
      <p:sp>
        <p:nvSpPr>
          <p:cNvPr id="122895" name="Rectangle 2"/>
          <p:cNvSpPr>
            <a:spLocks/>
          </p:cNvSpPr>
          <p:nvPr/>
        </p:nvSpPr>
        <p:spPr bwMode="auto">
          <a:xfrm>
            <a:off x="2814638" y="2692400"/>
            <a:ext cx="535622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zh-CN" sz="2000" i="1">
                <a:latin typeface="Gill Sans MT" panose="020B0502020104020203" pitchFamily="34" charset="0"/>
              </a:rPr>
              <a:t>layer 2 frames from MAC address 22:A7:23:11:E1:02 should be forwarded to output port </a:t>
            </a:r>
            <a:r>
              <a:rPr lang="en-US" altLang="zh-CN" sz="2000">
                <a:latin typeface="Gill Sans MT" panose="020B0502020104020203" pitchFamily="34" charset="0"/>
              </a:rPr>
              <a:t>6 </a:t>
            </a:r>
          </a:p>
        </p:txBody>
      </p:sp>
      <p:sp>
        <p:nvSpPr>
          <p:cNvPr id="122896" name="Rectangle 28"/>
          <p:cNvSpPr>
            <a:spLocks/>
          </p:cNvSpPr>
          <p:nvPr/>
        </p:nvSpPr>
        <p:spPr bwMode="auto">
          <a:xfrm>
            <a:off x="1320800" y="2298700"/>
            <a:ext cx="6588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100">
                <a:latin typeface="Calibri" panose="020F0502020204030204" pitchFamily="34" charset="0"/>
              </a:rPr>
              <a:t>22:A7:23:</a:t>
            </a:r>
          </a:p>
          <a:p>
            <a:r>
              <a:rPr lang="en-US" altLang="zh-CN" sz="1100">
                <a:latin typeface="Calibri" panose="020F0502020204030204" pitchFamily="34" charset="0"/>
              </a:rPr>
              <a:t>11:E1:02</a:t>
            </a:r>
          </a:p>
        </p:txBody>
      </p:sp>
    </p:spTree>
    <p:extLst>
      <p:ext uri="{BB962C8B-B14F-4D97-AF65-F5344CB8AC3E}">
        <p14:creationId xmlns:p14="http://schemas.microsoft.com/office/powerpoint/2010/main" val="2010093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5" name="Picture 1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808038"/>
            <a:ext cx="51720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06" name="Title 1"/>
          <p:cNvSpPr>
            <a:spLocks noGrp="1"/>
          </p:cNvSpPr>
          <p:nvPr>
            <p:ph type="title"/>
          </p:nvPr>
        </p:nvSpPr>
        <p:spPr>
          <a:xfrm>
            <a:off x="533400" y="-1588"/>
            <a:ext cx="7772400" cy="1143001"/>
          </a:xfrm>
        </p:spPr>
        <p:txBody>
          <a:bodyPr/>
          <a:lstStyle/>
          <a:p>
            <a:r>
              <a:rPr lang="en-US" altLang="zh-CN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OpenFlow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854200"/>
            <a:ext cx="3810000" cy="4648200"/>
          </a:xfrm>
        </p:spPr>
        <p:txBody>
          <a:bodyPr/>
          <a:lstStyle/>
          <a:p>
            <a:pPr>
              <a:spcBef>
                <a:spcPts val="0"/>
              </a:spcBef>
              <a:buClr>
                <a:srgbClr val="000090"/>
              </a:buClr>
              <a:buFont typeface="Wingdings" charset="2"/>
              <a:buChar char="§"/>
              <a:defRPr/>
            </a:pPr>
            <a:r>
              <a:rPr lang="en-US" dirty="0">
                <a:latin typeface="Calibri" charset="0"/>
              </a:rPr>
              <a:t>Router</a:t>
            </a:r>
          </a:p>
          <a:p>
            <a:pPr marL="677863" lvl="1" indent="-215900">
              <a:spcBef>
                <a:spcPts val="0"/>
              </a:spcBef>
              <a:buClr>
                <a:srgbClr val="000090"/>
              </a:buClr>
              <a:buSzPct val="101000"/>
              <a:buFont typeface="Arial"/>
              <a:buChar char="•"/>
              <a:defRPr/>
            </a:pPr>
            <a:r>
              <a:rPr lang="en-US" sz="2800" i="1" dirty="0" smtClean="0">
                <a:solidFill>
                  <a:srgbClr val="000090"/>
                </a:solidFill>
                <a:latin typeface="Calibri" charset="0"/>
              </a:rPr>
              <a:t>match</a:t>
            </a:r>
            <a:r>
              <a:rPr lang="en-US" sz="2800" i="1" dirty="0">
                <a:solidFill>
                  <a:srgbClr val="000090"/>
                </a:solidFill>
                <a:latin typeface="Calibri" charset="0"/>
              </a:rPr>
              <a:t>: </a:t>
            </a:r>
            <a:r>
              <a:rPr lang="en-US" sz="2800" dirty="0">
                <a:latin typeface="Calibri" charset="0"/>
              </a:rPr>
              <a:t>longest destination IP prefix</a:t>
            </a:r>
          </a:p>
          <a:p>
            <a:pPr marL="677863" lvl="1" indent="-215900">
              <a:spcBef>
                <a:spcPts val="0"/>
              </a:spcBef>
              <a:buClr>
                <a:srgbClr val="000090"/>
              </a:buClr>
              <a:buSzPct val="101000"/>
              <a:buFont typeface="Arial"/>
              <a:buChar char="•"/>
              <a:defRPr/>
            </a:pPr>
            <a:r>
              <a:rPr lang="en-US" sz="2800" i="1" dirty="0" smtClean="0">
                <a:solidFill>
                  <a:srgbClr val="000090"/>
                </a:solidFill>
                <a:latin typeface="Calibri" charset="0"/>
              </a:rPr>
              <a:t>action</a:t>
            </a:r>
            <a:r>
              <a:rPr lang="en-US" sz="2800" i="1" dirty="0">
                <a:solidFill>
                  <a:srgbClr val="000090"/>
                </a:solidFill>
                <a:latin typeface="Calibri" charset="0"/>
              </a:rPr>
              <a:t>: </a:t>
            </a:r>
            <a:r>
              <a:rPr lang="en-US" sz="2800" dirty="0">
                <a:latin typeface="Calibri" charset="0"/>
              </a:rPr>
              <a:t>forward out a link</a:t>
            </a:r>
          </a:p>
          <a:p>
            <a:pPr marL="338138" indent="-338138">
              <a:spcBef>
                <a:spcPts val="0"/>
              </a:spcBef>
              <a:buClr>
                <a:srgbClr val="000090"/>
              </a:buClr>
              <a:buFont typeface="Wingdings" charset="2"/>
              <a:buChar char="§"/>
              <a:defRPr/>
            </a:pPr>
            <a:r>
              <a:rPr lang="en-US" dirty="0">
                <a:latin typeface="Calibri" charset="0"/>
              </a:rPr>
              <a:t>Switch</a:t>
            </a:r>
          </a:p>
          <a:p>
            <a:pPr marL="677863" lvl="1" indent="-215900">
              <a:spcBef>
                <a:spcPts val="0"/>
              </a:spcBef>
              <a:buClr>
                <a:srgbClr val="000090"/>
              </a:buClr>
              <a:buSzPct val="100000"/>
              <a:buFont typeface="Arial"/>
              <a:buChar char="•"/>
              <a:defRPr/>
            </a:pPr>
            <a:r>
              <a:rPr lang="en-US" sz="2800" i="1" dirty="0" smtClean="0">
                <a:solidFill>
                  <a:srgbClr val="000090"/>
                </a:solidFill>
                <a:latin typeface="Calibri" charset="0"/>
              </a:rPr>
              <a:t>match</a:t>
            </a:r>
            <a:r>
              <a:rPr lang="en-US" sz="2800" i="1" dirty="0">
                <a:solidFill>
                  <a:srgbClr val="000090"/>
                </a:solidFill>
                <a:latin typeface="Calibri" charset="0"/>
              </a:rPr>
              <a:t>: </a:t>
            </a:r>
            <a:r>
              <a:rPr lang="en-US" sz="2800" dirty="0">
                <a:latin typeface="Calibri" charset="0"/>
              </a:rPr>
              <a:t>destination MAC address</a:t>
            </a:r>
          </a:p>
          <a:p>
            <a:pPr marL="677863" lvl="1" indent="-215900">
              <a:spcBef>
                <a:spcPts val="0"/>
              </a:spcBef>
              <a:buClr>
                <a:srgbClr val="000090"/>
              </a:buClr>
              <a:buSzPct val="100000"/>
              <a:buFont typeface="Arial"/>
              <a:buChar char="•"/>
              <a:defRPr/>
            </a:pPr>
            <a:r>
              <a:rPr lang="en-US" sz="2800" i="1" dirty="0" smtClean="0">
                <a:solidFill>
                  <a:srgbClr val="000090"/>
                </a:solidFill>
                <a:latin typeface="Calibri" charset="0"/>
              </a:rPr>
              <a:t>action</a:t>
            </a:r>
            <a:r>
              <a:rPr lang="en-US" sz="2800" i="1" dirty="0">
                <a:solidFill>
                  <a:srgbClr val="000090"/>
                </a:solidFill>
                <a:latin typeface="Calibri" charset="0"/>
              </a:rPr>
              <a:t>: </a:t>
            </a:r>
            <a:r>
              <a:rPr lang="en-US" sz="2800" dirty="0">
                <a:latin typeface="Calibri" charset="0"/>
              </a:rPr>
              <a:t>forward or flood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95800" y="1874838"/>
            <a:ext cx="3810000" cy="4648200"/>
          </a:xfrm>
        </p:spPr>
        <p:txBody>
          <a:bodyPr/>
          <a:lstStyle/>
          <a:p>
            <a:pPr marL="296863" indent="-296863">
              <a:spcBef>
                <a:spcPts val="0"/>
              </a:spcBef>
              <a:buClr>
                <a:srgbClr val="000090"/>
              </a:buClr>
              <a:buFont typeface="Wingdings" charset="2"/>
              <a:buChar char="§"/>
              <a:defRPr/>
            </a:pPr>
            <a:r>
              <a:rPr lang="en-US" dirty="0">
                <a:latin typeface="Calibri" charset="0"/>
              </a:rPr>
              <a:t>Firewall</a:t>
            </a:r>
          </a:p>
          <a:p>
            <a:pPr marL="508000" lvl="1" indent="-219075">
              <a:spcBef>
                <a:spcPts val="0"/>
              </a:spcBef>
              <a:buClr>
                <a:srgbClr val="000090"/>
              </a:buClr>
              <a:buFont typeface="Arial"/>
              <a:buChar char="•"/>
              <a:defRPr/>
            </a:pPr>
            <a:r>
              <a:rPr lang="en-US" sz="2800" i="1" dirty="0" smtClean="0">
                <a:solidFill>
                  <a:srgbClr val="000090"/>
                </a:solidFill>
                <a:latin typeface="Calibri" charset="0"/>
              </a:rPr>
              <a:t>match</a:t>
            </a:r>
            <a:r>
              <a:rPr lang="en-US" sz="2800" dirty="0" smtClean="0">
                <a:latin typeface="Calibri" charset="0"/>
              </a:rPr>
              <a:t>: IP addresses and TCP/UDP port numbers</a:t>
            </a:r>
          </a:p>
          <a:p>
            <a:pPr marL="508000" lvl="1" indent="-219075">
              <a:spcBef>
                <a:spcPts val="0"/>
              </a:spcBef>
              <a:buClr>
                <a:srgbClr val="000090"/>
              </a:buClr>
              <a:buFont typeface="Arial"/>
              <a:buChar char="•"/>
              <a:defRPr/>
            </a:pPr>
            <a:r>
              <a:rPr lang="en-US" sz="2800" i="1" dirty="0" smtClean="0">
                <a:solidFill>
                  <a:srgbClr val="000090"/>
                </a:solidFill>
                <a:latin typeface="Calibri" charset="0"/>
              </a:rPr>
              <a:t>action</a:t>
            </a:r>
            <a:r>
              <a:rPr lang="en-US" sz="2800" i="1" dirty="0">
                <a:solidFill>
                  <a:srgbClr val="000090"/>
                </a:solidFill>
                <a:latin typeface="Calibri" charset="0"/>
              </a:rPr>
              <a:t>: </a:t>
            </a:r>
            <a:r>
              <a:rPr lang="en-US" sz="2800" dirty="0">
                <a:latin typeface="Calibri" charset="0"/>
              </a:rPr>
              <a:t>permit or deny </a:t>
            </a:r>
          </a:p>
          <a:p>
            <a:pPr marL="296863" indent="-296863">
              <a:spcBef>
                <a:spcPts val="0"/>
              </a:spcBef>
              <a:buClr>
                <a:srgbClr val="000090"/>
              </a:buClr>
              <a:buFont typeface="Wingdings" charset="2"/>
              <a:buChar char="§"/>
              <a:defRPr/>
            </a:pPr>
            <a:r>
              <a:rPr lang="en-US" dirty="0" smtClean="0">
                <a:latin typeface="Calibri" charset="0"/>
              </a:rPr>
              <a:t>NAT</a:t>
            </a:r>
          </a:p>
          <a:p>
            <a:pPr marL="519113" lvl="1" indent="-230188">
              <a:spcBef>
                <a:spcPts val="0"/>
              </a:spcBef>
              <a:buClr>
                <a:srgbClr val="000090"/>
              </a:buClr>
              <a:buFont typeface="Arial"/>
              <a:buChar char="•"/>
              <a:defRPr/>
            </a:pPr>
            <a:r>
              <a:rPr lang="en-US" sz="2800" i="1" dirty="0" smtClean="0">
                <a:solidFill>
                  <a:srgbClr val="000090"/>
                </a:solidFill>
                <a:latin typeface="Calibri" charset="0"/>
              </a:rPr>
              <a:t>match</a:t>
            </a:r>
            <a:r>
              <a:rPr lang="en-US" sz="2800" i="1" dirty="0">
                <a:solidFill>
                  <a:srgbClr val="000090"/>
                </a:solidFill>
                <a:latin typeface="Calibri" charset="0"/>
              </a:rPr>
              <a:t>: </a:t>
            </a:r>
            <a:r>
              <a:rPr lang="en-US" sz="2800" dirty="0">
                <a:latin typeface="Calibri" charset="0"/>
              </a:rPr>
              <a:t>IP address and port</a:t>
            </a:r>
          </a:p>
          <a:p>
            <a:pPr marL="519113" lvl="1" indent="-230188">
              <a:spcBef>
                <a:spcPts val="0"/>
              </a:spcBef>
              <a:buClr>
                <a:srgbClr val="000090"/>
              </a:buClr>
              <a:buFont typeface="Arial"/>
              <a:buChar char="•"/>
              <a:defRPr/>
            </a:pPr>
            <a:r>
              <a:rPr lang="en-US" sz="2800" i="1" dirty="0" smtClean="0">
                <a:solidFill>
                  <a:srgbClr val="000090"/>
                </a:solidFill>
                <a:latin typeface="Calibri" charset="0"/>
              </a:rPr>
              <a:t>action</a:t>
            </a:r>
            <a:r>
              <a:rPr lang="en-US" sz="2800" i="1" dirty="0">
                <a:solidFill>
                  <a:srgbClr val="000090"/>
                </a:solidFill>
                <a:latin typeface="Calibri" charset="0"/>
              </a:rPr>
              <a:t>: </a:t>
            </a:r>
            <a:r>
              <a:rPr lang="en-US" sz="2800" dirty="0">
                <a:latin typeface="Calibri" charset="0"/>
              </a:rPr>
              <a:t>rewrite address and port</a:t>
            </a:r>
          </a:p>
          <a:p>
            <a:pPr marL="0">
              <a:spcBef>
                <a:spcPts val="0"/>
              </a:spcBef>
              <a:buFont typeface="Wingdings" charset="0"/>
              <a:buChar char="§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23909" name="TextBox 1"/>
          <p:cNvSpPr txBox="1">
            <a:spLocks noChangeArrowheads="1"/>
          </p:cNvSpPr>
          <p:nvPr/>
        </p:nvSpPr>
        <p:spPr bwMode="auto">
          <a:xfrm>
            <a:off x="541338" y="1214438"/>
            <a:ext cx="75199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800" i="1">
                <a:solidFill>
                  <a:srgbClr val="CC0000"/>
                </a:solidFill>
                <a:latin typeface="Calibri" panose="020F0502020204030204" pitchFamily="34" charset="0"/>
              </a:rPr>
              <a:t>match+action: </a:t>
            </a:r>
            <a:r>
              <a:rPr lang="en-US" altLang="zh-CN" sz="2800">
                <a:latin typeface="Calibri" panose="020F0502020204030204" pitchFamily="34" charset="0"/>
              </a:rPr>
              <a:t>unifies different kinds of devices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99386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638175" y="1263650"/>
            <a:ext cx="2997200" cy="1262063"/>
            <a:chOff x="637575" y="1263648"/>
            <a:chExt cx="2998252" cy="1261939"/>
          </a:xfrm>
        </p:grpSpPr>
        <p:sp>
          <p:nvSpPr>
            <p:cNvPr id="197" name="Freeform 196"/>
            <p:cNvSpPr/>
            <p:nvPr/>
          </p:nvSpPr>
          <p:spPr>
            <a:xfrm flipV="1">
              <a:off x="678864" y="2160498"/>
              <a:ext cx="2956963" cy="36508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3018 w 2975668"/>
                <a:gd name="connsiteY0" fmla="*/ 443744 h 443744"/>
                <a:gd name="connsiteX1" fmla="*/ 2225518 w 2975668"/>
                <a:gd name="connsiteY1" fmla="*/ 210910 h 443744"/>
                <a:gd name="connsiteX2" fmla="*/ 2957279 w 2975668"/>
                <a:gd name="connsiteY2" fmla="*/ 79158 h 443744"/>
                <a:gd name="connsiteX3" fmla="*/ 2754685 w 2975668"/>
                <a:gd name="connsiteY3" fmla="*/ 20410 h 443744"/>
                <a:gd name="connsiteX4" fmla="*/ 2747322 w 2975668"/>
                <a:gd name="connsiteY4" fmla="*/ 436381 h 443744"/>
                <a:gd name="connsiteX5" fmla="*/ 3018 w 2975668"/>
                <a:gd name="connsiteY5" fmla="*/ 443744 h 443744"/>
                <a:gd name="connsiteX0" fmla="*/ 3018 w 2957279"/>
                <a:gd name="connsiteY0" fmla="*/ 454405 h 454405"/>
                <a:gd name="connsiteX1" fmla="*/ 2225518 w 2957279"/>
                <a:gd name="connsiteY1" fmla="*/ 221571 h 454405"/>
                <a:gd name="connsiteX2" fmla="*/ 2957279 w 2957279"/>
                <a:gd name="connsiteY2" fmla="*/ 89819 h 454405"/>
                <a:gd name="connsiteX3" fmla="*/ 2754685 w 2957279"/>
                <a:gd name="connsiteY3" fmla="*/ 31071 h 454405"/>
                <a:gd name="connsiteX4" fmla="*/ 2747322 w 2957279"/>
                <a:gd name="connsiteY4" fmla="*/ 447042 h 454405"/>
                <a:gd name="connsiteX5" fmla="*/ 3018 w 2957279"/>
                <a:gd name="connsiteY5" fmla="*/ 454405 h 454405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54685 w 2957279"/>
                <a:gd name="connsiteY3" fmla="*/ 7282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364586 h 364586"/>
                <a:gd name="connsiteX1" fmla="*/ 2225518 w 2957279"/>
                <a:gd name="connsiteY1" fmla="*/ 131752 h 364586"/>
                <a:gd name="connsiteX2" fmla="*/ 2957279 w 2957279"/>
                <a:gd name="connsiteY2" fmla="*/ 0 h 364586"/>
                <a:gd name="connsiteX3" fmla="*/ 2780603 w 2957279"/>
                <a:gd name="connsiteY3" fmla="*/ 138232 h 364586"/>
                <a:gd name="connsiteX4" fmla="*/ 2747322 w 2957279"/>
                <a:gd name="connsiteY4" fmla="*/ 357223 h 364586"/>
                <a:gd name="connsiteX5" fmla="*/ 3018 w 2957279"/>
                <a:gd name="connsiteY5" fmla="*/ 364586 h 364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7279" h="364586">
                  <a:moveTo>
                    <a:pt x="3018" y="364586"/>
                  </a:moveTo>
                  <a:cubicBezTo>
                    <a:pt x="-83949" y="327008"/>
                    <a:pt x="1733141" y="192516"/>
                    <a:pt x="2225518" y="131752"/>
                  </a:cubicBezTo>
                  <a:cubicBezTo>
                    <a:pt x="2717895" y="70988"/>
                    <a:pt x="2402554" y="114689"/>
                    <a:pt x="2957279" y="0"/>
                  </a:cubicBezTo>
                  <a:cubicBezTo>
                    <a:pt x="2832942" y="71922"/>
                    <a:pt x="2815596" y="78695"/>
                    <a:pt x="2780603" y="138232"/>
                  </a:cubicBezTo>
                  <a:cubicBezTo>
                    <a:pt x="2745610" y="197769"/>
                    <a:pt x="2727394" y="213043"/>
                    <a:pt x="2747322" y="357223"/>
                  </a:cubicBezTo>
                  <a:lnTo>
                    <a:pt x="3018" y="36458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75" name="Group 188"/>
            <p:cNvGrpSpPr>
              <a:grpSpLocks/>
            </p:cNvGrpSpPr>
            <p:nvPr/>
          </p:nvGrpSpPr>
          <p:grpSpPr bwMode="auto">
            <a:xfrm>
              <a:off x="637575" y="1263648"/>
              <a:ext cx="2833213" cy="916517"/>
              <a:chOff x="-994833" y="4042832"/>
              <a:chExt cx="2833213" cy="916517"/>
            </a:xfrm>
          </p:grpSpPr>
          <p:sp>
            <p:nvSpPr>
              <p:cNvPr id="190" name="Rectangle 189"/>
              <p:cNvSpPr/>
              <p:nvPr/>
            </p:nvSpPr>
            <p:spPr bwMode="auto">
              <a:xfrm>
                <a:off x="-977364" y="4042832"/>
                <a:ext cx="2775924" cy="9158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077" name="TextBox 190"/>
              <p:cNvSpPr txBox="1">
                <a:spLocks noChangeArrowheads="1"/>
              </p:cNvSpPr>
              <p:nvPr/>
            </p:nvSpPr>
            <p:spPr bwMode="auto">
              <a:xfrm>
                <a:off x="-931177" y="4360336"/>
                <a:ext cx="1646504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/>
                  <a:t>IP Src = 10.3.*.*</a:t>
                </a:r>
              </a:p>
              <a:p>
                <a:r>
                  <a:rPr lang="en-US" altLang="zh-CN" sz="1600"/>
                  <a:t>IP Dst = 10.2.*.*</a:t>
                </a:r>
              </a:p>
            </p:txBody>
          </p:sp>
          <p:sp>
            <p:nvSpPr>
              <p:cNvPr id="125078" name="TextBox 191"/>
              <p:cNvSpPr txBox="1">
                <a:spLocks noChangeArrowheads="1"/>
              </p:cNvSpPr>
              <p:nvPr/>
            </p:nvSpPr>
            <p:spPr bwMode="auto">
              <a:xfrm>
                <a:off x="718763" y="449156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/>
                  <a:t>forward(3)</a:t>
                </a:r>
              </a:p>
            </p:txBody>
          </p:sp>
          <p:cxnSp>
            <p:nvCxnSpPr>
              <p:cNvPr id="125079" name="Straight Connector 192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80" name="TextBox 193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/>
                  <a:t>match</a:t>
                </a:r>
              </a:p>
            </p:txBody>
          </p:sp>
          <p:sp>
            <p:nvSpPr>
              <p:cNvPr id="125081" name="TextBox 194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/>
                  <a:t>action</a:t>
                </a:r>
              </a:p>
            </p:txBody>
          </p:sp>
          <p:cxnSp>
            <p:nvCxnSpPr>
              <p:cNvPr id="125082" name="Straight Connector 195"/>
              <p:cNvCxnSpPr>
                <a:cxnSpLocks noChangeShapeType="1"/>
              </p:cNvCxnSpPr>
              <p:nvPr/>
            </p:nvCxnSpPr>
            <p:spPr bwMode="auto">
              <a:xfrm>
                <a:off x="738264" y="4049182"/>
                <a:ext cx="1" cy="904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5956300" y="4510088"/>
            <a:ext cx="2894013" cy="2022475"/>
            <a:chOff x="5956617" y="4509743"/>
            <a:chExt cx="2893901" cy="2022127"/>
          </a:xfrm>
        </p:grpSpPr>
        <p:sp>
          <p:nvSpPr>
            <p:cNvPr id="208" name="Freeform 207"/>
            <p:cNvSpPr/>
            <p:nvPr/>
          </p:nvSpPr>
          <p:spPr>
            <a:xfrm flipH="1">
              <a:off x="5956617" y="4509743"/>
              <a:ext cx="2838340" cy="63012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979 w 2839117"/>
                <a:gd name="connsiteY0" fmla="*/ 630630 h 630630"/>
                <a:gd name="connsiteX1" fmla="*/ 2225479 w 2839117"/>
                <a:gd name="connsiteY1" fmla="*/ 397796 h 630630"/>
                <a:gd name="connsiteX2" fmla="*/ 2808948 w 2839117"/>
                <a:gd name="connsiteY2" fmla="*/ 4836 h 630630"/>
                <a:gd name="connsiteX3" fmla="*/ 2754646 w 2839117"/>
                <a:gd name="connsiteY3" fmla="*/ 207296 h 630630"/>
                <a:gd name="connsiteX4" fmla="*/ 2747283 w 2839117"/>
                <a:gd name="connsiteY4" fmla="*/ 623267 h 630630"/>
                <a:gd name="connsiteX5" fmla="*/ 2979 w 2839117"/>
                <a:gd name="connsiteY5" fmla="*/ 630630 h 63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9117" h="630630">
                  <a:moveTo>
                    <a:pt x="2979" y="630630"/>
                  </a:moveTo>
                  <a:cubicBezTo>
                    <a:pt x="-83988" y="593052"/>
                    <a:pt x="1757818" y="502095"/>
                    <a:pt x="2225479" y="397796"/>
                  </a:cubicBezTo>
                  <a:cubicBezTo>
                    <a:pt x="2693140" y="293497"/>
                    <a:pt x="2720754" y="36586"/>
                    <a:pt x="2808948" y="4836"/>
                  </a:cubicBezTo>
                  <a:cubicBezTo>
                    <a:pt x="2897142" y="-26914"/>
                    <a:pt x="2764923" y="104224"/>
                    <a:pt x="2754646" y="207296"/>
                  </a:cubicBezTo>
                  <a:cubicBezTo>
                    <a:pt x="2744369" y="310368"/>
                    <a:pt x="2727355" y="479087"/>
                    <a:pt x="2747283" y="623267"/>
                  </a:cubicBezTo>
                  <a:lnTo>
                    <a:pt x="2979" y="63063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64" name="Group 197"/>
            <p:cNvGrpSpPr>
              <a:grpSpLocks/>
            </p:cNvGrpSpPr>
            <p:nvPr/>
          </p:nvGrpSpPr>
          <p:grpSpPr bwMode="auto">
            <a:xfrm>
              <a:off x="6031592" y="5137149"/>
              <a:ext cx="2818926" cy="1394721"/>
              <a:chOff x="-999973" y="4042833"/>
              <a:chExt cx="2818926" cy="1394721"/>
            </a:xfrm>
          </p:grpSpPr>
          <p:sp>
            <p:nvSpPr>
              <p:cNvPr id="199" name="Rectangle 198"/>
              <p:cNvSpPr/>
              <p:nvPr/>
            </p:nvSpPr>
            <p:spPr bwMode="auto">
              <a:xfrm>
                <a:off x="-978114" y="4042381"/>
                <a:ext cx="2778018" cy="134438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066" name="TextBox 199"/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71503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/>
                  <a:t>ingress port = 2</a:t>
                </a:r>
              </a:p>
              <a:p>
                <a:r>
                  <a:rPr lang="en-US" altLang="zh-CN" sz="1600"/>
                  <a:t>IP Dst = 10.2.0.3</a:t>
                </a:r>
              </a:p>
              <a:p>
                <a:r>
                  <a:rPr lang="en-US" altLang="zh-CN" sz="1600"/>
                  <a:t>ingress port = 2</a:t>
                </a:r>
              </a:p>
              <a:p>
                <a:r>
                  <a:rPr lang="en-US" altLang="zh-CN" sz="1600"/>
                  <a:t>IP Dst = 10.2.0.4</a:t>
                </a:r>
              </a:p>
            </p:txBody>
          </p:sp>
          <p:sp>
            <p:nvSpPr>
              <p:cNvPr id="125067" name="TextBox 200"/>
              <p:cNvSpPr txBox="1">
                <a:spLocks noChangeArrowheads="1"/>
              </p:cNvSpPr>
              <p:nvPr/>
            </p:nvSpPr>
            <p:spPr bwMode="auto">
              <a:xfrm>
                <a:off x="671327" y="4474229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/>
                  <a:t>forward(3)</a:t>
                </a:r>
              </a:p>
            </p:txBody>
          </p:sp>
          <p:cxnSp>
            <p:nvCxnSpPr>
              <p:cNvPr id="125068" name="Straight Connector 201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69" name="TextBox 202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/>
                  <a:t>match</a:t>
                </a:r>
              </a:p>
            </p:txBody>
          </p:sp>
          <p:sp>
            <p:nvSpPr>
              <p:cNvPr id="125070" name="TextBox 203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/>
                  <a:t>action</a:t>
                </a:r>
              </a:p>
            </p:txBody>
          </p:sp>
          <p:cxnSp>
            <p:nvCxnSpPr>
              <p:cNvPr id="125071" name="Straight Connector 204"/>
              <p:cNvCxnSpPr>
                <a:cxnSpLocks noChangeShapeType="1"/>
              </p:cNvCxnSpPr>
              <p:nvPr/>
            </p:nvCxnSpPr>
            <p:spPr bwMode="auto">
              <a:xfrm>
                <a:off x="660503" y="4042833"/>
                <a:ext cx="4690" cy="1349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5072" name="Straight Connector 205"/>
              <p:cNvCxnSpPr>
                <a:cxnSpLocks noChangeShapeType="1"/>
              </p:cNvCxnSpPr>
              <p:nvPr/>
            </p:nvCxnSpPr>
            <p:spPr bwMode="auto">
              <a:xfrm>
                <a:off x="-975047" y="4896787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73" name="TextBox 206"/>
              <p:cNvSpPr txBox="1">
                <a:spLocks noChangeArrowheads="1"/>
              </p:cNvSpPr>
              <p:nvPr/>
            </p:nvSpPr>
            <p:spPr bwMode="auto">
              <a:xfrm>
                <a:off x="670712" y="497344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/>
                  <a:t>forward(4)</a:t>
                </a:r>
              </a:p>
            </p:txBody>
          </p:sp>
        </p:grpSp>
      </p:grp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587375" y="4570413"/>
            <a:ext cx="3089275" cy="2001837"/>
            <a:chOff x="587526" y="4569769"/>
            <a:chExt cx="3089750" cy="2002482"/>
          </a:xfrm>
        </p:grpSpPr>
        <p:sp>
          <p:nvSpPr>
            <p:cNvPr id="52" name="Freeform 51"/>
            <p:cNvSpPr/>
            <p:nvPr/>
          </p:nvSpPr>
          <p:spPr>
            <a:xfrm>
              <a:off x="631983" y="4569769"/>
              <a:ext cx="3045293" cy="849586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5074" h="848898">
                  <a:moveTo>
                    <a:pt x="2799" y="848898"/>
                  </a:moveTo>
                  <a:cubicBezTo>
                    <a:pt x="-84168" y="811320"/>
                    <a:pt x="1881874" y="743370"/>
                    <a:pt x="2225299" y="616064"/>
                  </a:cubicBezTo>
                  <a:cubicBezTo>
                    <a:pt x="2568724" y="488758"/>
                    <a:pt x="2941438" y="33981"/>
                    <a:pt x="3029632" y="2231"/>
                  </a:cubicBezTo>
                  <a:cubicBezTo>
                    <a:pt x="3117826" y="-29519"/>
                    <a:pt x="2801554" y="285680"/>
                    <a:pt x="2754466" y="425564"/>
                  </a:cubicBezTo>
                  <a:cubicBezTo>
                    <a:pt x="2707378" y="565448"/>
                    <a:pt x="2727175" y="697355"/>
                    <a:pt x="2747103" y="841535"/>
                  </a:cubicBezTo>
                  <a:lnTo>
                    <a:pt x="2799" y="8488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55" name="Group 50"/>
            <p:cNvGrpSpPr>
              <a:grpSpLocks/>
            </p:cNvGrpSpPr>
            <p:nvPr/>
          </p:nvGrpSpPr>
          <p:grpSpPr bwMode="auto">
            <a:xfrm>
              <a:off x="587526" y="5408083"/>
              <a:ext cx="2799140" cy="1164168"/>
              <a:chOff x="-999973" y="4042832"/>
              <a:chExt cx="2799140" cy="1164168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-977745" y="4042988"/>
                <a:ext cx="2776965" cy="116401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057" name="TextBox 8"/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646504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/>
                  <a:t>ingress port = 1</a:t>
                </a:r>
              </a:p>
              <a:p>
                <a:r>
                  <a:rPr lang="en-US" altLang="zh-CN" sz="1600"/>
                  <a:t>IP Src = 10.3.*.*</a:t>
                </a:r>
              </a:p>
              <a:p>
                <a:r>
                  <a:rPr lang="en-US" altLang="zh-CN" sz="1600"/>
                  <a:t>IP Dst = 10.2.*.*</a:t>
                </a:r>
              </a:p>
            </p:txBody>
          </p:sp>
          <p:sp>
            <p:nvSpPr>
              <p:cNvPr id="125058" name="TextBox 183"/>
              <p:cNvSpPr txBox="1">
                <a:spLocks noChangeArrowheads="1"/>
              </p:cNvSpPr>
              <p:nvPr/>
            </p:nvSpPr>
            <p:spPr bwMode="auto">
              <a:xfrm>
                <a:off x="676427" y="4576235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/>
                  <a:t>forward(4)</a:t>
                </a:r>
              </a:p>
            </p:txBody>
          </p:sp>
          <p:cxnSp>
            <p:nvCxnSpPr>
              <p:cNvPr id="125059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60" name="TextBox 185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/>
                  <a:t>match</a:t>
                </a:r>
              </a:p>
            </p:txBody>
          </p:sp>
          <p:sp>
            <p:nvSpPr>
              <p:cNvPr id="125061" name="TextBox 186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/>
                  <a:t>action</a:t>
                </a:r>
              </a:p>
            </p:txBody>
          </p:sp>
          <p:cxnSp>
            <p:nvCxnSpPr>
              <p:cNvPr id="125062" name="Straight Connector 187"/>
              <p:cNvCxnSpPr>
                <a:cxnSpLocks noChangeShapeType="1"/>
              </p:cNvCxnSpPr>
              <p:nvPr/>
            </p:nvCxnSpPr>
            <p:spPr bwMode="auto">
              <a:xfrm>
                <a:off x="634998" y="4042833"/>
                <a:ext cx="0" cy="1164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pic>
        <p:nvPicPr>
          <p:cNvPr id="124932" name="Picture 1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808038"/>
            <a:ext cx="4459288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3" name="Title 1"/>
          <p:cNvSpPr>
            <a:spLocks noGrp="1"/>
          </p:cNvSpPr>
          <p:nvPr>
            <p:ph type="title"/>
          </p:nvPr>
        </p:nvSpPr>
        <p:spPr>
          <a:xfrm>
            <a:off x="533400" y="-1588"/>
            <a:ext cx="7772400" cy="1143001"/>
          </a:xfrm>
        </p:spPr>
        <p:txBody>
          <a:bodyPr/>
          <a:lstStyle/>
          <a:p>
            <a:r>
              <a:rPr lang="en-US" altLang="zh-CN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OpenFlow example</a:t>
            </a:r>
          </a:p>
        </p:txBody>
      </p:sp>
      <p:cxnSp>
        <p:nvCxnSpPr>
          <p:cNvPr id="124934" name="Straight Connector 13"/>
          <p:cNvCxnSpPr>
            <a:cxnSpLocks noChangeShapeType="1"/>
          </p:cNvCxnSpPr>
          <p:nvPr/>
        </p:nvCxnSpPr>
        <p:spPr bwMode="auto">
          <a:xfrm>
            <a:off x="3760788" y="2562225"/>
            <a:ext cx="2157412" cy="184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5" name="Straight Connector 11"/>
          <p:cNvCxnSpPr>
            <a:cxnSpLocks noChangeShapeType="1"/>
          </p:cNvCxnSpPr>
          <p:nvPr/>
        </p:nvCxnSpPr>
        <p:spPr bwMode="auto">
          <a:xfrm>
            <a:off x="4040188" y="4497388"/>
            <a:ext cx="2046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6" name="Straight Connector 6"/>
          <p:cNvCxnSpPr>
            <a:cxnSpLocks noChangeShapeType="1"/>
          </p:cNvCxnSpPr>
          <p:nvPr/>
        </p:nvCxnSpPr>
        <p:spPr bwMode="auto">
          <a:xfrm>
            <a:off x="3841750" y="2690813"/>
            <a:ext cx="0" cy="157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7" name="Straight Connector 64"/>
          <p:cNvCxnSpPr>
            <a:cxnSpLocks noChangeShapeType="1"/>
          </p:cNvCxnSpPr>
          <p:nvPr/>
        </p:nvCxnSpPr>
        <p:spPr bwMode="auto">
          <a:xfrm flipH="1">
            <a:off x="3962400" y="3154363"/>
            <a:ext cx="1477963" cy="13112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/>
          <p:nvPr/>
        </p:nvCxnSpPr>
        <p:spPr>
          <a:xfrm flipH="1" flipV="1">
            <a:off x="3910013" y="4567238"/>
            <a:ext cx="6350" cy="6572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54338" y="4524375"/>
            <a:ext cx="53181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40" name="Group 44"/>
          <p:cNvGrpSpPr>
            <a:grpSpLocks/>
          </p:cNvGrpSpPr>
          <p:nvPr/>
        </p:nvGrpSpPr>
        <p:grpSpPr bwMode="auto">
          <a:xfrm>
            <a:off x="2355850" y="4043363"/>
            <a:ext cx="757238" cy="628650"/>
            <a:chOff x="-44" y="1473"/>
            <a:chExt cx="981" cy="1105"/>
          </a:xfrm>
        </p:grpSpPr>
        <p:pic>
          <p:nvPicPr>
            <p:cNvPr id="12505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5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4941" name="Group 44"/>
          <p:cNvGrpSpPr>
            <a:grpSpLocks/>
          </p:cNvGrpSpPr>
          <p:nvPr/>
        </p:nvGrpSpPr>
        <p:grpSpPr bwMode="auto">
          <a:xfrm>
            <a:off x="3419475" y="4892675"/>
            <a:ext cx="757238" cy="628650"/>
            <a:chOff x="188" y="1473"/>
            <a:chExt cx="981" cy="1105"/>
          </a:xfrm>
        </p:grpSpPr>
        <p:pic>
          <p:nvPicPr>
            <p:cNvPr id="12505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51" name="Freeform 46"/>
            <p:cNvSpPr>
              <a:spLocks/>
            </p:cNvSpPr>
            <p:nvPr/>
          </p:nvSpPr>
          <p:spPr bwMode="auto">
            <a:xfrm flipH="1">
              <a:off x="598" y="1587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4942" name="TextBox 9"/>
          <p:cNvSpPr txBox="1">
            <a:spLocks noChangeArrowheads="1"/>
          </p:cNvSpPr>
          <p:nvPr/>
        </p:nvSpPr>
        <p:spPr bwMode="auto">
          <a:xfrm>
            <a:off x="2500313" y="4548188"/>
            <a:ext cx="8334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400">
                <a:cs typeface="Arial" panose="020B0604020202020204" pitchFamily="34" charset="0"/>
              </a:rPr>
              <a:t>Host h1</a:t>
            </a:r>
          </a:p>
          <a:p>
            <a:pPr algn="ctr"/>
            <a:r>
              <a:rPr lang="en-US" altLang="zh-CN" sz="1400">
                <a:cs typeface="Arial" panose="020B0604020202020204" pitchFamily="34" charset="0"/>
              </a:rPr>
              <a:t>10.1.0.1</a:t>
            </a:r>
          </a:p>
          <a:p>
            <a:pPr algn="ctr"/>
            <a:endParaRPr lang="en-US" altLang="zh-CN" sz="1400">
              <a:cs typeface="Arial" panose="020B0604020202020204" pitchFamily="34" charset="0"/>
            </a:endParaRPr>
          </a:p>
        </p:txBody>
      </p:sp>
      <p:sp>
        <p:nvSpPr>
          <p:cNvPr id="124943" name="TextBox 58"/>
          <p:cNvSpPr txBox="1">
            <a:spLocks noChangeArrowheads="1"/>
          </p:cNvSpPr>
          <p:nvPr/>
        </p:nvSpPr>
        <p:spPr bwMode="auto">
          <a:xfrm>
            <a:off x="4102100" y="4949825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cs typeface="Arial" panose="020B0604020202020204" pitchFamily="34" charset="0"/>
              </a:rPr>
              <a:t>Host h2</a:t>
            </a:r>
          </a:p>
          <a:p>
            <a:r>
              <a:rPr lang="en-US" altLang="zh-CN" sz="1400">
                <a:cs typeface="Arial" panose="020B0604020202020204" pitchFamily="34" charset="0"/>
              </a:rPr>
              <a:t>10.1.0.2</a:t>
            </a:r>
          </a:p>
          <a:p>
            <a:endParaRPr lang="en-US" altLang="zh-CN" sz="1800">
              <a:cs typeface="Arial" panose="020B0604020202020204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5608638" y="4568825"/>
            <a:ext cx="306387" cy="49053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362700" y="4448175"/>
            <a:ext cx="5318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46" name="Group 44"/>
          <p:cNvGrpSpPr>
            <a:grpSpLocks/>
          </p:cNvGrpSpPr>
          <p:nvPr/>
        </p:nvGrpSpPr>
        <p:grpSpPr bwMode="auto">
          <a:xfrm>
            <a:off x="6569075" y="4221163"/>
            <a:ext cx="757238" cy="628650"/>
            <a:chOff x="-44" y="1473"/>
            <a:chExt cx="981" cy="1105"/>
          </a:xfrm>
        </p:grpSpPr>
        <p:pic>
          <p:nvPicPr>
            <p:cNvPr id="12504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4947" name="Group 44"/>
          <p:cNvGrpSpPr>
            <a:grpSpLocks/>
          </p:cNvGrpSpPr>
          <p:nvPr/>
        </p:nvGrpSpPr>
        <p:grpSpPr bwMode="auto">
          <a:xfrm>
            <a:off x="5091113" y="4835525"/>
            <a:ext cx="757237" cy="628650"/>
            <a:chOff x="-44" y="1473"/>
            <a:chExt cx="981" cy="1105"/>
          </a:xfrm>
        </p:grpSpPr>
        <p:pic>
          <p:nvPicPr>
            <p:cNvPr id="12504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4948" name="TextBox 70"/>
          <p:cNvSpPr txBox="1">
            <a:spLocks noChangeArrowheads="1"/>
          </p:cNvSpPr>
          <p:nvPr/>
        </p:nvSpPr>
        <p:spPr bwMode="auto">
          <a:xfrm>
            <a:off x="7327900" y="4249738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cs typeface="Arial" panose="020B0604020202020204" pitchFamily="34" charset="0"/>
              </a:rPr>
              <a:t>Host h4</a:t>
            </a:r>
          </a:p>
          <a:p>
            <a:r>
              <a:rPr lang="en-US" altLang="zh-CN" sz="1400">
                <a:cs typeface="Arial" panose="020B0604020202020204" pitchFamily="34" charset="0"/>
              </a:rPr>
              <a:t>10.2.0.4</a:t>
            </a:r>
          </a:p>
          <a:p>
            <a:endParaRPr lang="en-US" altLang="zh-CN" sz="1800">
              <a:cs typeface="Arial" panose="020B0604020202020204" pitchFamily="34" charset="0"/>
            </a:endParaRPr>
          </a:p>
        </p:txBody>
      </p:sp>
      <p:sp>
        <p:nvSpPr>
          <p:cNvPr id="124949" name="TextBox 71"/>
          <p:cNvSpPr txBox="1">
            <a:spLocks noChangeArrowheads="1"/>
          </p:cNvSpPr>
          <p:nvPr/>
        </p:nvSpPr>
        <p:spPr bwMode="auto">
          <a:xfrm>
            <a:off x="4981575" y="5389563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cs typeface="Arial" panose="020B0604020202020204" pitchFamily="34" charset="0"/>
              </a:rPr>
              <a:t>Host h3</a:t>
            </a:r>
          </a:p>
          <a:p>
            <a:r>
              <a:rPr lang="en-US" altLang="zh-CN" sz="1400">
                <a:cs typeface="Arial" panose="020B0604020202020204" pitchFamily="34" charset="0"/>
              </a:rPr>
              <a:t>10.2.0.3</a:t>
            </a:r>
          </a:p>
          <a:p>
            <a:endParaRPr lang="en-US" altLang="zh-CN" sz="1800">
              <a:cs typeface="Arial" panose="020B0604020202020204" pitchFamily="34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2965450" y="2681288"/>
            <a:ext cx="70643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943350" y="2014538"/>
            <a:ext cx="0" cy="4746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52" name="Group 44"/>
          <p:cNvGrpSpPr>
            <a:grpSpLocks/>
          </p:cNvGrpSpPr>
          <p:nvPr/>
        </p:nvGrpSpPr>
        <p:grpSpPr bwMode="auto">
          <a:xfrm>
            <a:off x="3462338" y="1622425"/>
            <a:ext cx="757237" cy="628650"/>
            <a:chOff x="-44" y="1473"/>
            <a:chExt cx="981" cy="1105"/>
          </a:xfrm>
        </p:grpSpPr>
        <p:pic>
          <p:nvPicPr>
            <p:cNvPr id="12504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4953" name="Group 44"/>
          <p:cNvGrpSpPr>
            <a:grpSpLocks/>
          </p:cNvGrpSpPr>
          <p:nvPr/>
        </p:nvGrpSpPr>
        <p:grpSpPr bwMode="auto">
          <a:xfrm>
            <a:off x="2408238" y="2455863"/>
            <a:ext cx="757237" cy="628650"/>
            <a:chOff x="-44" y="1473"/>
            <a:chExt cx="981" cy="1105"/>
          </a:xfrm>
        </p:grpSpPr>
        <p:pic>
          <p:nvPicPr>
            <p:cNvPr id="12504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4954" name="TextBox 83"/>
          <p:cNvSpPr txBox="1">
            <a:spLocks noChangeArrowheads="1"/>
          </p:cNvSpPr>
          <p:nvPr/>
        </p:nvSpPr>
        <p:spPr bwMode="auto">
          <a:xfrm>
            <a:off x="2497138" y="2959100"/>
            <a:ext cx="833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400">
                <a:cs typeface="Arial" panose="020B0604020202020204" pitchFamily="34" charset="0"/>
              </a:rPr>
              <a:t>Host h5</a:t>
            </a:r>
          </a:p>
          <a:p>
            <a:pPr algn="ctr"/>
            <a:r>
              <a:rPr lang="en-US" altLang="zh-CN" sz="1400">
                <a:cs typeface="Arial" panose="020B0604020202020204" pitchFamily="34" charset="0"/>
              </a:rPr>
              <a:t>10.3.0.5</a:t>
            </a:r>
          </a:p>
        </p:txBody>
      </p:sp>
      <p:sp>
        <p:nvSpPr>
          <p:cNvPr id="124955" name="TextBox 92"/>
          <p:cNvSpPr txBox="1">
            <a:spLocks noChangeArrowheads="1"/>
          </p:cNvSpPr>
          <p:nvPr/>
        </p:nvSpPr>
        <p:spPr bwMode="auto">
          <a:xfrm>
            <a:off x="3905250" y="39497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cs typeface="Arial" panose="020B0604020202020204" pitchFamily="34" charset="0"/>
              </a:rPr>
              <a:t>s1</a:t>
            </a:r>
          </a:p>
        </p:txBody>
      </p:sp>
      <p:sp>
        <p:nvSpPr>
          <p:cNvPr id="124956" name="TextBox 93"/>
          <p:cNvSpPr txBox="1">
            <a:spLocks noChangeArrowheads="1"/>
          </p:cNvSpPr>
          <p:nvPr/>
        </p:nvSpPr>
        <p:spPr bwMode="auto">
          <a:xfrm>
            <a:off x="6065838" y="397668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cs typeface="Arial" panose="020B0604020202020204" pitchFamily="34" charset="0"/>
              </a:rPr>
              <a:t>s2</a:t>
            </a:r>
          </a:p>
        </p:txBody>
      </p:sp>
      <p:sp>
        <p:nvSpPr>
          <p:cNvPr id="124957" name="TextBox 94"/>
          <p:cNvSpPr txBox="1">
            <a:spLocks noChangeArrowheads="1"/>
          </p:cNvSpPr>
          <p:nvPr/>
        </p:nvSpPr>
        <p:spPr bwMode="auto">
          <a:xfrm>
            <a:off x="4122738" y="21685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cs typeface="Arial" panose="020B0604020202020204" pitchFamily="34" charset="0"/>
              </a:rPr>
              <a:t>s3</a:t>
            </a:r>
          </a:p>
        </p:txBody>
      </p:sp>
      <p:cxnSp>
        <p:nvCxnSpPr>
          <p:cNvPr id="124958" name="Straight Connector 99"/>
          <p:cNvCxnSpPr>
            <a:cxnSpLocks noChangeShapeType="1"/>
          </p:cNvCxnSpPr>
          <p:nvPr/>
        </p:nvCxnSpPr>
        <p:spPr bwMode="auto">
          <a:xfrm>
            <a:off x="3962400" y="2871788"/>
            <a:ext cx="1392238" cy="2190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59" name="Straight Connector 102"/>
          <p:cNvCxnSpPr>
            <a:cxnSpLocks noChangeShapeType="1"/>
          </p:cNvCxnSpPr>
          <p:nvPr/>
        </p:nvCxnSpPr>
        <p:spPr bwMode="auto">
          <a:xfrm>
            <a:off x="5440363" y="3154363"/>
            <a:ext cx="533400" cy="976312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960" name="TextBox 108"/>
          <p:cNvSpPr txBox="1">
            <a:spLocks noChangeArrowheads="1"/>
          </p:cNvSpPr>
          <p:nvPr/>
        </p:nvSpPr>
        <p:spPr bwMode="auto">
          <a:xfrm>
            <a:off x="3733800" y="2173288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cs typeface="Arial" panose="020B0604020202020204" pitchFamily="34" charset="0"/>
              </a:rPr>
              <a:t>1</a:t>
            </a:r>
          </a:p>
        </p:txBody>
      </p:sp>
      <p:sp>
        <p:nvSpPr>
          <p:cNvPr id="124961" name="TextBox 109"/>
          <p:cNvSpPr txBox="1">
            <a:spLocks noChangeArrowheads="1"/>
          </p:cNvSpPr>
          <p:nvPr/>
        </p:nvSpPr>
        <p:spPr bwMode="auto">
          <a:xfrm>
            <a:off x="3265488" y="2419350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cs typeface="Arial" panose="020B0604020202020204" pitchFamily="34" charset="0"/>
              </a:rPr>
              <a:t>2</a:t>
            </a:r>
          </a:p>
        </p:txBody>
      </p:sp>
      <p:sp>
        <p:nvSpPr>
          <p:cNvPr id="124962" name="TextBox 110"/>
          <p:cNvSpPr txBox="1">
            <a:spLocks noChangeArrowheads="1"/>
          </p:cNvSpPr>
          <p:nvPr/>
        </p:nvSpPr>
        <p:spPr bwMode="auto">
          <a:xfrm>
            <a:off x="3633788" y="2751138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cs typeface="Arial" panose="020B0604020202020204" pitchFamily="34" charset="0"/>
              </a:rPr>
              <a:t>3</a:t>
            </a:r>
          </a:p>
        </p:txBody>
      </p:sp>
      <p:sp>
        <p:nvSpPr>
          <p:cNvPr id="124963" name="TextBox 111"/>
          <p:cNvSpPr txBox="1">
            <a:spLocks noChangeArrowheads="1"/>
          </p:cNvSpPr>
          <p:nvPr/>
        </p:nvSpPr>
        <p:spPr bwMode="auto">
          <a:xfrm>
            <a:off x="4111625" y="2687638"/>
            <a:ext cx="274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cs typeface="Arial" panose="020B0604020202020204" pitchFamily="34" charset="0"/>
              </a:rPr>
              <a:t>4</a:t>
            </a:r>
          </a:p>
        </p:txBody>
      </p:sp>
      <p:sp>
        <p:nvSpPr>
          <p:cNvPr id="124964" name="TextBox 112"/>
          <p:cNvSpPr txBox="1">
            <a:spLocks noChangeArrowheads="1"/>
          </p:cNvSpPr>
          <p:nvPr/>
        </p:nvSpPr>
        <p:spPr bwMode="auto">
          <a:xfrm>
            <a:off x="3636963" y="400685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cs typeface="Arial" panose="020B0604020202020204" pitchFamily="34" charset="0"/>
              </a:rPr>
              <a:t>1</a:t>
            </a:r>
          </a:p>
        </p:txBody>
      </p:sp>
      <p:sp>
        <p:nvSpPr>
          <p:cNvPr id="124965" name="TextBox 113"/>
          <p:cNvSpPr txBox="1">
            <a:spLocks noChangeArrowheads="1"/>
          </p:cNvSpPr>
          <p:nvPr/>
        </p:nvSpPr>
        <p:spPr bwMode="auto">
          <a:xfrm>
            <a:off x="3279775" y="42767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cs typeface="Arial" panose="020B0604020202020204" pitchFamily="34" charset="0"/>
              </a:rPr>
              <a:t>2</a:t>
            </a:r>
          </a:p>
        </p:txBody>
      </p:sp>
      <p:sp>
        <p:nvSpPr>
          <p:cNvPr id="124966" name="TextBox 114"/>
          <p:cNvSpPr txBox="1">
            <a:spLocks noChangeArrowheads="1"/>
          </p:cNvSpPr>
          <p:nvPr/>
        </p:nvSpPr>
        <p:spPr bwMode="auto">
          <a:xfrm>
            <a:off x="3662363" y="4624388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cs typeface="Arial" panose="020B0604020202020204" pitchFamily="34" charset="0"/>
              </a:rPr>
              <a:t>3</a:t>
            </a:r>
          </a:p>
        </p:txBody>
      </p:sp>
      <p:sp>
        <p:nvSpPr>
          <p:cNvPr id="124967" name="TextBox 115"/>
          <p:cNvSpPr txBox="1">
            <a:spLocks noChangeArrowheads="1"/>
          </p:cNvSpPr>
          <p:nvPr/>
        </p:nvSpPr>
        <p:spPr bwMode="auto">
          <a:xfrm>
            <a:off x="4170363" y="4437063"/>
            <a:ext cx="273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cs typeface="Arial" panose="020B0604020202020204" pitchFamily="34" charset="0"/>
              </a:rPr>
              <a:t>4</a:t>
            </a:r>
          </a:p>
        </p:txBody>
      </p:sp>
      <p:sp>
        <p:nvSpPr>
          <p:cNvPr id="124968" name="TextBox 117"/>
          <p:cNvSpPr txBox="1">
            <a:spLocks noChangeArrowheads="1"/>
          </p:cNvSpPr>
          <p:nvPr/>
        </p:nvSpPr>
        <p:spPr bwMode="auto">
          <a:xfrm>
            <a:off x="5427663" y="408940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cs typeface="Arial" panose="020B0604020202020204" pitchFamily="34" charset="0"/>
              </a:rPr>
              <a:t>1</a:t>
            </a:r>
          </a:p>
        </p:txBody>
      </p:sp>
      <p:sp>
        <p:nvSpPr>
          <p:cNvPr id="124969" name="TextBox 118"/>
          <p:cNvSpPr txBox="1">
            <a:spLocks noChangeArrowheads="1"/>
          </p:cNvSpPr>
          <p:nvPr/>
        </p:nvSpPr>
        <p:spPr bwMode="auto">
          <a:xfrm>
            <a:off x="5399088" y="4437063"/>
            <a:ext cx="274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cs typeface="Arial" panose="020B0604020202020204" pitchFamily="34" charset="0"/>
              </a:rPr>
              <a:t>2</a:t>
            </a:r>
          </a:p>
        </p:txBody>
      </p:sp>
      <p:sp>
        <p:nvSpPr>
          <p:cNvPr id="124970" name="TextBox 119"/>
          <p:cNvSpPr txBox="1">
            <a:spLocks noChangeArrowheads="1"/>
          </p:cNvSpPr>
          <p:nvPr/>
        </p:nvSpPr>
        <p:spPr bwMode="auto">
          <a:xfrm>
            <a:off x="5765800" y="464185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cs typeface="Arial" panose="020B0604020202020204" pitchFamily="34" charset="0"/>
              </a:rPr>
              <a:t>3</a:t>
            </a:r>
          </a:p>
        </p:txBody>
      </p:sp>
      <p:sp>
        <p:nvSpPr>
          <p:cNvPr id="124971" name="TextBox 120"/>
          <p:cNvSpPr txBox="1">
            <a:spLocks noChangeArrowheads="1"/>
          </p:cNvSpPr>
          <p:nvPr/>
        </p:nvSpPr>
        <p:spPr bwMode="auto">
          <a:xfrm>
            <a:off x="6324600" y="4394200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cs typeface="Arial" panose="020B0604020202020204" pitchFamily="34" charset="0"/>
              </a:rPr>
              <a:t>4</a:t>
            </a:r>
          </a:p>
        </p:txBody>
      </p:sp>
      <p:sp>
        <p:nvSpPr>
          <p:cNvPr id="124972" name="TextBox 150"/>
          <p:cNvSpPr txBox="1">
            <a:spLocks noChangeArrowheads="1"/>
          </p:cNvSpPr>
          <p:nvPr/>
        </p:nvSpPr>
        <p:spPr bwMode="auto">
          <a:xfrm>
            <a:off x="4191000" y="1639888"/>
            <a:ext cx="835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400">
                <a:cs typeface="Arial" panose="020B0604020202020204" pitchFamily="34" charset="0"/>
              </a:rPr>
              <a:t>Host h6</a:t>
            </a:r>
          </a:p>
          <a:p>
            <a:pPr algn="ctr"/>
            <a:r>
              <a:rPr lang="en-US" altLang="zh-CN" sz="1400">
                <a:cs typeface="Arial" panose="020B0604020202020204" pitchFamily="34" charset="0"/>
              </a:rPr>
              <a:t>10.3.0.6</a:t>
            </a:r>
          </a:p>
        </p:txBody>
      </p:sp>
      <p:grpSp>
        <p:nvGrpSpPr>
          <p:cNvPr id="124973" name="Group 7"/>
          <p:cNvGrpSpPr>
            <a:grpSpLocks/>
          </p:cNvGrpSpPr>
          <p:nvPr/>
        </p:nvGrpSpPr>
        <p:grpSpPr bwMode="auto">
          <a:xfrm>
            <a:off x="3511550" y="4257675"/>
            <a:ext cx="700088" cy="398463"/>
            <a:chOff x="1871277" y="1576300"/>
            <a:chExt cx="1128371" cy="437861"/>
          </a:xfrm>
        </p:grpSpPr>
        <p:sp>
          <p:nvSpPr>
            <p:cNvPr id="155" name="Oval 154"/>
            <p:cNvSpPr>
              <a:spLocks noChangeArrowheads="1"/>
            </p:cNvSpPr>
            <p:nvPr/>
          </p:nvSpPr>
          <p:spPr bwMode="auto">
            <a:xfrm flipV="1">
              <a:off x="1873836" y="1694924"/>
              <a:ext cx="1125812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7" name="Oval 15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2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160407" y="1673990"/>
              <a:ext cx="547554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104116" y="1633868"/>
              <a:ext cx="660135" cy="109901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3 w 3723451"/>
                <a:gd name="T5" fmla="*/ 61322 h 932950"/>
                <a:gd name="T6" fmla="*/ 532082 w 3723451"/>
                <a:gd name="T7" fmla="*/ 0 h 932950"/>
                <a:gd name="T8" fmla="*/ 660135 w 3723451"/>
                <a:gd name="T9" fmla="*/ 24402 h 932950"/>
                <a:gd name="T10" fmla="*/ 564864 w 3723451"/>
                <a:gd name="T11" fmla="*/ 54409 h 932950"/>
                <a:gd name="T12" fmla="*/ 534190 w 3723451"/>
                <a:gd name="T13" fmla="*/ 46319 h 932950"/>
                <a:gd name="T14" fmla="*/ 332753 w 3723451"/>
                <a:gd name="T15" fmla="*/ 109901 h 932950"/>
                <a:gd name="T16" fmla="*/ 126163 w 3723451"/>
                <a:gd name="T17" fmla="*/ 48658 h 932950"/>
                <a:gd name="T18" fmla="*/ 92761 w 3723451"/>
                <a:gd name="T19" fmla="*/ 55267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539089" y="1728069"/>
              <a:ext cx="240514" cy="95945"/>
            </a:xfrm>
            <a:custGeom>
              <a:avLst/>
              <a:gdLst>
                <a:gd name="T0" fmla="*/ 0 w 1366596"/>
                <a:gd name="T1" fmla="*/ 0 h 809868"/>
                <a:gd name="T2" fmla="*/ 240514 w 1366596"/>
                <a:gd name="T3" fmla="*/ 74139 h 809868"/>
                <a:gd name="T4" fmla="*/ 152244 w 1366596"/>
                <a:gd name="T5" fmla="*/ 95945 h 809868"/>
                <a:gd name="T6" fmla="*/ 810 w 1366596"/>
                <a:gd name="T7" fmla="*/ 50698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1322" y="1729813"/>
              <a:ext cx="237956" cy="97690"/>
            </a:xfrm>
            <a:custGeom>
              <a:avLst/>
              <a:gdLst>
                <a:gd name="T0" fmla="*/ 234708 w 1348191"/>
                <a:gd name="T1" fmla="*/ 0 h 791462"/>
                <a:gd name="T2" fmla="*/ 237956 w 1348191"/>
                <a:gd name="T3" fmla="*/ 47141 h 791462"/>
                <a:gd name="T4" fmla="*/ 86087 w 1348191"/>
                <a:gd name="T5" fmla="*/ 97690 h 791462"/>
                <a:gd name="T6" fmla="*/ 0 w 1348191"/>
                <a:gd name="T7" fmla="*/ 75539 h 791462"/>
                <a:gd name="T8" fmla="*/ 234708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162" name="Straight Connector 161"/>
            <p:cNvCxnSpPr>
              <a:cxnSpLocks noChangeShapeType="1"/>
              <a:endCxn id="157" idx="2"/>
            </p:cNvCxnSpPr>
            <p:nvPr/>
          </p:nvCxnSpPr>
          <p:spPr bwMode="auto">
            <a:xfrm flipH="1" flipV="1">
              <a:off x="1871277" y="1736791"/>
              <a:ext cx="2559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" name="Straight Connector 162"/>
            <p:cNvCxnSpPr>
              <a:cxnSpLocks noChangeShapeType="1"/>
            </p:cNvCxnSpPr>
            <p:nvPr/>
          </p:nvCxnSpPr>
          <p:spPr bwMode="auto">
            <a:xfrm flipH="1" flipV="1">
              <a:off x="2997089" y="1735047"/>
              <a:ext cx="2559" cy="1221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74" name="Group 7"/>
          <p:cNvGrpSpPr>
            <a:grpSpLocks/>
          </p:cNvGrpSpPr>
          <p:nvPr/>
        </p:nvGrpSpPr>
        <p:grpSpPr bwMode="auto">
          <a:xfrm>
            <a:off x="5611813" y="4262438"/>
            <a:ext cx="700087" cy="398462"/>
            <a:chOff x="1871277" y="1576300"/>
            <a:chExt cx="1128371" cy="437861"/>
          </a:xfrm>
        </p:grpSpPr>
        <p:sp>
          <p:nvSpPr>
            <p:cNvPr id="165" name="Oval 164"/>
            <p:cNvSpPr>
              <a:spLocks noChangeArrowheads="1"/>
            </p:cNvSpPr>
            <p:nvPr/>
          </p:nvSpPr>
          <p:spPr bwMode="auto">
            <a:xfrm flipV="1">
              <a:off x="1873835" y="1694924"/>
              <a:ext cx="1125813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7" name="Oval 16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3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68" name="Freeform 167"/>
            <p:cNvSpPr/>
            <p:nvPr/>
          </p:nvSpPr>
          <p:spPr bwMode="auto">
            <a:xfrm>
              <a:off x="2160405" y="1673990"/>
              <a:ext cx="547555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04115" y="1633867"/>
              <a:ext cx="660136" cy="109902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4 w 3723451"/>
                <a:gd name="T5" fmla="*/ 61322 h 932950"/>
                <a:gd name="T6" fmla="*/ 532082 w 3723451"/>
                <a:gd name="T7" fmla="*/ 0 h 932950"/>
                <a:gd name="T8" fmla="*/ 660136 w 3723451"/>
                <a:gd name="T9" fmla="*/ 24402 h 932950"/>
                <a:gd name="T10" fmla="*/ 564865 w 3723451"/>
                <a:gd name="T11" fmla="*/ 54409 h 932950"/>
                <a:gd name="T12" fmla="*/ 534191 w 3723451"/>
                <a:gd name="T13" fmla="*/ 46319 h 932950"/>
                <a:gd name="T14" fmla="*/ 332754 w 3723451"/>
                <a:gd name="T15" fmla="*/ 109902 h 932950"/>
                <a:gd name="T16" fmla="*/ 126163 w 3723451"/>
                <a:gd name="T17" fmla="*/ 48658 h 932950"/>
                <a:gd name="T18" fmla="*/ 92761 w 3723451"/>
                <a:gd name="T19" fmla="*/ 55268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2539088" y="1728068"/>
              <a:ext cx="240515" cy="95946"/>
            </a:xfrm>
            <a:custGeom>
              <a:avLst/>
              <a:gdLst>
                <a:gd name="T0" fmla="*/ 0 w 1366596"/>
                <a:gd name="T1" fmla="*/ 0 h 809868"/>
                <a:gd name="T2" fmla="*/ 240515 w 1366596"/>
                <a:gd name="T3" fmla="*/ 74140 h 809868"/>
                <a:gd name="T4" fmla="*/ 152245 w 1366596"/>
                <a:gd name="T5" fmla="*/ 95946 h 809868"/>
                <a:gd name="T6" fmla="*/ 810 w 1366596"/>
                <a:gd name="T7" fmla="*/ 50699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2091322" y="1729813"/>
              <a:ext cx="237955" cy="97690"/>
            </a:xfrm>
            <a:custGeom>
              <a:avLst/>
              <a:gdLst>
                <a:gd name="T0" fmla="*/ 234707 w 1348191"/>
                <a:gd name="T1" fmla="*/ 0 h 791462"/>
                <a:gd name="T2" fmla="*/ 237955 w 1348191"/>
                <a:gd name="T3" fmla="*/ 47141 h 791462"/>
                <a:gd name="T4" fmla="*/ 86086 w 1348191"/>
                <a:gd name="T5" fmla="*/ 97690 h 791462"/>
                <a:gd name="T6" fmla="*/ 0 w 1348191"/>
                <a:gd name="T7" fmla="*/ 75539 h 791462"/>
                <a:gd name="T8" fmla="*/ 234707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172" name="Straight Connector 171"/>
            <p:cNvCxnSpPr>
              <a:cxnSpLocks noChangeShapeType="1"/>
              <a:endCxn id="167" idx="2"/>
            </p:cNvCxnSpPr>
            <p:nvPr/>
          </p:nvCxnSpPr>
          <p:spPr bwMode="auto">
            <a:xfrm flipH="1" flipV="1">
              <a:off x="1871277" y="1736791"/>
              <a:ext cx="2558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" name="Straight Connector 172"/>
            <p:cNvCxnSpPr>
              <a:cxnSpLocks noChangeShapeType="1"/>
            </p:cNvCxnSpPr>
            <p:nvPr/>
          </p:nvCxnSpPr>
          <p:spPr bwMode="auto">
            <a:xfrm flipH="1" flipV="1">
              <a:off x="2997090" y="1735046"/>
              <a:ext cx="2558" cy="12211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75" name="Group 7"/>
          <p:cNvGrpSpPr>
            <a:grpSpLocks/>
          </p:cNvGrpSpPr>
          <p:nvPr/>
        </p:nvGrpSpPr>
        <p:grpSpPr bwMode="auto">
          <a:xfrm>
            <a:off x="3562350" y="2403475"/>
            <a:ext cx="700088" cy="398463"/>
            <a:chOff x="1871277" y="1576300"/>
            <a:chExt cx="1128371" cy="437861"/>
          </a:xfrm>
        </p:grpSpPr>
        <p:sp>
          <p:nvSpPr>
            <p:cNvPr id="175" name="Oval 174"/>
            <p:cNvSpPr>
              <a:spLocks noChangeArrowheads="1"/>
            </p:cNvSpPr>
            <p:nvPr/>
          </p:nvSpPr>
          <p:spPr bwMode="auto">
            <a:xfrm flipV="1">
              <a:off x="1873836" y="1694924"/>
              <a:ext cx="1125812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7" name="Oval 17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2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78" name="Freeform 177"/>
            <p:cNvSpPr/>
            <p:nvPr/>
          </p:nvSpPr>
          <p:spPr bwMode="auto">
            <a:xfrm>
              <a:off x="2160407" y="1673990"/>
              <a:ext cx="547554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104116" y="1633868"/>
              <a:ext cx="660135" cy="109901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3 w 3723451"/>
                <a:gd name="T5" fmla="*/ 61322 h 932950"/>
                <a:gd name="T6" fmla="*/ 532082 w 3723451"/>
                <a:gd name="T7" fmla="*/ 0 h 932950"/>
                <a:gd name="T8" fmla="*/ 660135 w 3723451"/>
                <a:gd name="T9" fmla="*/ 24402 h 932950"/>
                <a:gd name="T10" fmla="*/ 564864 w 3723451"/>
                <a:gd name="T11" fmla="*/ 54409 h 932950"/>
                <a:gd name="T12" fmla="*/ 534190 w 3723451"/>
                <a:gd name="T13" fmla="*/ 46319 h 932950"/>
                <a:gd name="T14" fmla="*/ 332753 w 3723451"/>
                <a:gd name="T15" fmla="*/ 109901 h 932950"/>
                <a:gd name="T16" fmla="*/ 126163 w 3723451"/>
                <a:gd name="T17" fmla="*/ 48658 h 932950"/>
                <a:gd name="T18" fmla="*/ 92761 w 3723451"/>
                <a:gd name="T19" fmla="*/ 55267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2539089" y="1728069"/>
              <a:ext cx="240514" cy="95945"/>
            </a:xfrm>
            <a:custGeom>
              <a:avLst/>
              <a:gdLst>
                <a:gd name="T0" fmla="*/ 0 w 1366596"/>
                <a:gd name="T1" fmla="*/ 0 h 809868"/>
                <a:gd name="T2" fmla="*/ 240514 w 1366596"/>
                <a:gd name="T3" fmla="*/ 74139 h 809868"/>
                <a:gd name="T4" fmla="*/ 152244 w 1366596"/>
                <a:gd name="T5" fmla="*/ 95945 h 809868"/>
                <a:gd name="T6" fmla="*/ 810 w 1366596"/>
                <a:gd name="T7" fmla="*/ 50698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2091322" y="1729813"/>
              <a:ext cx="237956" cy="97690"/>
            </a:xfrm>
            <a:custGeom>
              <a:avLst/>
              <a:gdLst>
                <a:gd name="T0" fmla="*/ 234708 w 1348191"/>
                <a:gd name="T1" fmla="*/ 0 h 791462"/>
                <a:gd name="T2" fmla="*/ 237956 w 1348191"/>
                <a:gd name="T3" fmla="*/ 47141 h 791462"/>
                <a:gd name="T4" fmla="*/ 86087 w 1348191"/>
                <a:gd name="T5" fmla="*/ 97690 h 791462"/>
                <a:gd name="T6" fmla="*/ 0 w 1348191"/>
                <a:gd name="T7" fmla="*/ 75539 h 791462"/>
                <a:gd name="T8" fmla="*/ 234708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182" name="Straight Connector 181"/>
            <p:cNvCxnSpPr>
              <a:cxnSpLocks noChangeShapeType="1"/>
              <a:endCxn id="177" idx="2"/>
            </p:cNvCxnSpPr>
            <p:nvPr/>
          </p:nvCxnSpPr>
          <p:spPr bwMode="auto">
            <a:xfrm flipH="1" flipV="1">
              <a:off x="1871277" y="1736791"/>
              <a:ext cx="2559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" name="Straight Connector 182"/>
            <p:cNvCxnSpPr>
              <a:cxnSpLocks noChangeShapeType="1"/>
            </p:cNvCxnSpPr>
            <p:nvPr/>
          </p:nvCxnSpPr>
          <p:spPr bwMode="auto">
            <a:xfrm flipH="1" flipV="1">
              <a:off x="2997089" y="1735047"/>
              <a:ext cx="2559" cy="1221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76" name="Group 88"/>
          <p:cNvGrpSpPr>
            <a:grpSpLocks/>
          </p:cNvGrpSpPr>
          <p:nvPr/>
        </p:nvGrpSpPr>
        <p:grpSpPr bwMode="auto">
          <a:xfrm>
            <a:off x="5016500" y="1862138"/>
            <a:ext cx="1270000" cy="1482725"/>
            <a:chOff x="5418667" y="1587500"/>
            <a:chExt cx="1270000" cy="1481667"/>
          </a:xfrm>
        </p:grpSpPr>
        <p:grpSp>
          <p:nvGrpSpPr>
            <p:cNvPr id="124978" name="Group 79"/>
            <p:cNvGrpSpPr>
              <a:grpSpLocks/>
            </p:cNvGrpSpPr>
            <p:nvPr/>
          </p:nvGrpSpPr>
          <p:grpSpPr bwMode="auto">
            <a:xfrm>
              <a:off x="5440087" y="1742411"/>
              <a:ext cx="1047344" cy="1163369"/>
              <a:chOff x="5440087" y="1742411"/>
              <a:chExt cx="1047344" cy="1163369"/>
            </a:xfrm>
          </p:grpSpPr>
          <p:grpSp>
            <p:nvGrpSpPr>
              <p:cNvPr id="124980" name="Group 950"/>
              <p:cNvGrpSpPr>
                <a:grpSpLocks/>
              </p:cNvGrpSpPr>
              <p:nvPr/>
            </p:nvGrpSpPr>
            <p:grpSpPr bwMode="auto">
              <a:xfrm>
                <a:off x="5838397" y="2273382"/>
                <a:ext cx="350328" cy="632398"/>
                <a:chOff x="4140" y="429"/>
                <a:chExt cx="1425" cy="2396"/>
              </a:xfrm>
            </p:grpSpPr>
            <p:sp>
              <p:nvSpPr>
                <p:cNvPr id="124983" name="Freeform 951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984" name="Rectangle 952"/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4985" name="Freeform 953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986" name="Freeform 954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987" name="Rectangle 955"/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4988" name="Group 956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25013" name="AutoShape 957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5014" name="AutoShape 958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24989" name="Rectangle 959"/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4990" name="Group 960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25011" name="AutoShape 961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5012" name="AutoShape 962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24991" name="Rectangle 963"/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4992" name="Rectangle 964"/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4993" name="Group 965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25009" name="AutoShape 966"/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5010" name="AutoShape 967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24994" name="Freeform 968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24995" name="Group 969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25007" name="AutoShape 970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5008" name="AutoShape 971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24996" name="Rectangle 972"/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4997" name="Freeform 973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998" name="Freeform 974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999" name="Oval 975"/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000" name="Freeform 976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01" name="AutoShape 977"/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002" name="AutoShape 978"/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003" name="Oval 979"/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004" name="Oval 980"/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zh-CN" altLang="zh-CN" sz="180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005" name="Oval 981"/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006" name="Rectangle 982"/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24981" name="Picture 4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0087" y="1742411"/>
                <a:ext cx="1039824" cy="309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982" name="TextBox 149"/>
              <p:cNvSpPr txBox="1">
                <a:spLocks noChangeArrowheads="1"/>
              </p:cNvSpPr>
              <p:nvPr/>
            </p:nvSpPr>
            <p:spPr bwMode="auto">
              <a:xfrm>
                <a:off x="5558972" y="1947149"/>
                <a:ext cx="928459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400">
                    <a:cs typeface="Arial" panose="020B0604020202020204" pitchFamily="34" charset="0"/>
                  </a:rPr>
                  <a:t>controller</a:t>
                </a:r>
              </a:p>
              <a:p>
                <a:endParaRPr lang="en-US" altLang="zh-CN" sz="18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4979" name="Rectangle 82"/>
            <p:cNvSpPr>
              <a:spLocks noChangeArrowheads="1"/>
            </p:cNvSpPr>
            <p:nvPr/>
          </p:nvSpPr>
          <p:spPr bwMode="auto">
            <a:xfrm>
              <a:off x="5418667" y="1587500"/>
              <a:ext cx="1270000" cy="1481667"/>
            </a:xfrm>
            <a:prstGeom prst="rect">
              <a:avLst/>
            </a:prstGeom>
            <a:solidFill>
              <a:schemeClr val="bg1">
                <a:alpha val="6588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</p:grpSp>
      <p:sp>
        <p:nvSpPr>
          <p:cNvPr id="124977" name="TextBox 211"/>
          <p:cNvSpPr txBox="1">
            <a:spLocks noChangeArrowheads="1"/>
          </p:cNvSpPr>
          <p:nvPr/>
        </p:nvSpPr>
        <p:spPr bwMode="auto">
          <a:xfrm>
            <a:off x="5608638" y="317500"/>
            <a:ext cx="31337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i="1">
                <a:solidFill>
                  <a:srgbClr val="CC0000"/>
                </a:solidFill>
              </a:rPr>
              <a:t>Example: </a:t>
            </a:r>
            <a:r>
              <a:rPr lang="en-US" altLang="zh-CN" sz="2000"/>
              <a:t>datagrams from hosts h5 and h6 should be sent to h3 or h4, via s1 and from there to s2</a:t>
            </a:r>
          </a:p>
        </p:txBody>
      </p:sp>
    </p:spTree>
    <p:extLst>
      <p:ext uri="{BB962C8B-B14F-4D97-AF65-F5344CB8AC3E}">
        <p14:creationId xmlns:p14="http://schemas.microsoft.com/office/powerpoint/2010/main" val="297087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3" y="819150"/>
            <a:ext cx="5858352" cy="18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5" name="Freeform 2"/>
          <p:cNvSpPr>
            <a:spLocks/>
          </p:cNvSpPr>
          <p:nvPr/>
        </p:nvSpPr>
        <p:spPr bwMode="auto">
          <a:xfrm>
            <a:off x="2592388" y="5766426"/>
            <a:ext cx="4027487" cy="939800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3222625" y="5918826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111500" y="6104563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124200" y="6210926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4141788" y="6404601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4802188" y="5950576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4086225" y="6104563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5413375" y="6133138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556125" y="5918826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28" name="Group 7"/>
          <p:cNvGrpSpPr>
            <a:grpSpLocks/>
          </p:cNvGrpSpPr>
          <p:nvPr/>
        </p:nvGrpSpPr>
        <p:grpSpPr bwMode="auto">
          <a:xfrm>
            <a:off x="3681413" y="6344276"/>
            <a:ext cx="563562" cy="293687"/>
            <a:chOff x="1871277" y="1576300"/>
            <a:chExt cx="1128371" cy="437861"/>
          </a:xfrm>
        </p:grpSpPr>
        <p:sp>
          <p:nvSpPr>
            <p:cNvPr id="318" name="Oval 317"/>
            <p:cNvSpPr/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/>
            <p:cNvSpPr/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4" name="Freeform 323"/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/>
            <p:cNvSpPr/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6" name="Freeform 325"/>
            <p:cNvSpPr/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" name="Freeform 326"/>
            <p:cNvSpPr/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22" name="Straight Connector 321"/>
            <p:cNvCxnSpPr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29" name="Group 327"/>
          <p:cNvGrpSpPr>
            <a:grpSpLocks/>
          </p:cNvGrpSpPr>
          <p:nvPr/>
        </p:nvGrpSpPr>
        <p:grpSpPr bwMode="auto">
          <a:xfrm>
            <a:off x="4376738" y="5802938"/>
            <a:ext cx="565150" cy="292100"/>
            <a:chOff x="1871277" y="1576300"/>
            <a:chExt cx="1128371" cy="437861"/>
          </a:xfrm>
        </p:grpSpPr>
        <p:sp>
          <p:nvSpPr>
            <p:cNvPr id="329" name="Oval 328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2" name="Freeform 331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4" name="Freeform 333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5" name="Freeform 334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36" name="Straight Connector 335"/>
            <p:cNvCxnSpPr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0" name="Group 337"/>
          <p:cNvGrpSpPr>
            <a:grpSpLocks/>
          </p:cNvGrpSpPr>
          <p:nvPr/>
        </p:nvGrpSpPr>
        <p:grpSpPr bwMode="auto">
          <a:xfrm>
            <a:off x="5019675" y="6256963"/>
            <a:ext cx="563563" cy="293688"/>
            <a:chOff x="1871277" y="1576300"/>
            <a:chExt cx="1128371" cy="437861"/>
          </a:xfrm>
        </p:grpSpPr>
        <p:sp>
          <p:nvSpPr>
            <p:cNvPr id="339" name="Oval 338"/>
            <p:cNvSpPr/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/>
            <p:cNvSpPr/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2" name="Freeform 341"/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/>
            <p:cNvSpPr/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4" name="Freeform 343"/>
            <p:cNvSpPr/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5" name="Freeform 344"/>
            <p:cNvSpPr/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46" name="Straight Connector 345"/>
            <p:cNvCxnSpPr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1" name="Group 347"/>
          <p:cNvGrpSpPr>
            <a:grpSpLocks/>
          </p:cNvGrpSpPr>
          <p:nvPr/>
        </p:nvGrpSpPr>
        <p:grpSpPr bwMode="auto">
          <a:xfrm>
            <a:off x="5741988" y="5942638"/>
            <a:ext cx="565150" cy="293688"/>
            <a:chOff x="1871277" y="1576300"/>
            <a:chExt cx="1128371" cy="437861"/>
          </a:xfrm>
        </p:grpSpPr>
        <p:sp>
          <p:nvSpPr>
            <p:cNvPr id="349" name="Oval 348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2" name="Freeform 351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4" name="Freeform 353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5" name="Freeform 354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56" name="Straight Connector 355"/>
            <p:cNvCxnSpPr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2" name="Group 357"/>
          <p:cNvGrpSpPr>
            <a:grpSpLocks/>
          </p:cNvGrpSpPr>
          <p:nvPr/>
        </p:nvGrpSpPr>
        <p:grpSpPr bwMode="auto">
          <a:xfrm>
            <a:off x="2714625" y="5988676"/>
            <a:ext cx="565150" cy="293687"/>
            <a:chOff x="1871277" y="1576300"/>
            <a:chExt cx="1128371" cy="437861"/>
          </a:xfrm>
        </p:grpSpPr>
        <p:sp>
          <p:nvSpPr>
            <p:cNvPr id="359" name="Oval 358"/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/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2" name="Freeform 361"/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3" name="Freeform 362"/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4" name="Freeform 363"/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5" name="Freeform 364"/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66" name="Straight Connector 365"/>
            <p:cNvCxnSpPr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757805" y="2660292"/>
            <a:ext cx="5270058" cy="3804634"/>
            <a:chOff x="1757805" y="2331054"/>
            <a:chExt cx="5270058" cy="3804634"/>
          </a:xfrm>
        </p:grpSpPr>
        <p:sp>
          <p:nvSpPr>
            <p:cNvPr id="268" name="Freeform 267"/>
            <p:cNvSpPr/>
            <p:nvPr/>
          </p:nvSpPr>
          <p:spPr>
            <a:xfrm>
              <a:off x="1776413" y="4829175"/>
              <a:ext cx="1220787" cy="920750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102350" y="4916488"/>
              <a:ext cx="925513" cy="75723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287963" y="4937125"/>
              <a:ext cx="725487" cy="110013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00538" y="4956175"/>
              <a:ext cx="514350" cy="577850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21075" y="4919663"/>
              <a:ext cx="593725" cy="121602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/>
              <p:cNvSpPr/>
              <p:nvPr/>
            </p:nvSpPr>
            <p:spPr bwMode="auto">
              <a:xfrm rot="10800000">
                <a:off x="1789113" y="2580876"/>
                <a:ext cx="1027112" cy="108307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66" name="Group 104"/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4128649" y="3720080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4128649" y="3720080"/>
                  <a:ext cx="568332" cy="11189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4128649" y="3606801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696981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128649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/>
              <p:cNvSpPr/>
              <p:nvPr/>
            </p:nvSpPr>
            <p:spPr bwMode="auto">
              <a:xfrm>
                <a:off x="1801813" y="3602038"/>
                <a:ext cx="1027112" cy="1163637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/>
              <p:cNvCxnSpPr/>
              <p:nvPr/>
            </p:nvCxnSpPr>
            <p:spPr bwMode="auto">
              <a:xfrm>
                <a:off x="1781175" y="2805113"/>
                <a:ext cx="20638" cy="202088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 bwMode="auto">
              <a:xfrm flipH="1">
                <a:off x="2817813" y="2805113"/>
                <a:ext cx="4762" cy="19764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72" name="Group 9"/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/>
                <p:cNvSpPr/>
                <p:nvPr/>
              </p:nvSpPr>
              <p:spPr bwMode="auto">
                <a:xfrm flipV="1">
                  <a:off x="2186832" y="1690517"/>
                  <a:ext cx="1194859" cy="314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/>
                <p:cNvSpPr/>
                <p:nvPr/>
              </p:nvSpPr>
              <p:spPr bwMode="auto">
                <a:xfrm>
                  <a:off x="2183302" y="1734964"/>
                  <a:ext cx="1198389" cy="11270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/>
                <p:cNvSpPr/>
                <p:nvPr/>
              </p:nvSpPr>
              <p:spPr bwMode="auto">
                <a:xfrm flipV="1">
                  <a:off x="2183302" y="1574638"/>
                  <a:ext cx="1196624" cy="3143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2" name="Freeform 371"/>
                <p:cNvSpPr/>
                <p:nvPr/>
              </p:nvSpPr>
              <p:spPr bwMode="auto">
                <a:xfrm>
                  <a:off x="2490400" y="1671469"/>
                  <a:ext cx="582428" cy="15715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/>
                <p:cNvSpPr/>
                <p:nvPr/>
              </p:nvSpPr>
              <p:spPr bwMode="auto">
                <a:xfrm>
                  <a:off x="2430393" y="1630197"/>
                  <a:ext cx="702443" cy="10952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4" name="Freeform 373"/>
                <p:cNvSpPr/>
                <p:nvPr/>
              </p:nvSpPr>
              <p:spPr bwMode="auto">
                <a:xfrm>
                  <a:off x="2892805" y="1723852"/>
                  <a:ext cx="257680" cy="952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5" name="Freeform 374"/>
                <p:cNvSpPr/>
                <p:nvPr/>
              </p:nvSpPr>
              <p:spPr bwMode="auto">
                <a:xfrm>
                  <a:off x="2418037" y="1725440"/>
                  <a:ext cx="254150" cy="9524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76" name="Straight Connector 375"/>
                <p:cNvCxnSpPr>
                  <a:endCxn id="371" idx="2"/>
                </p:cNvCxnSpPr>
                <p:nvPr/>
              </p:nvCxnSpPr>
              <p:spPr bwMode="auto">
                <a:xfrm flipH="1" flipV="1">
                  <a:off x="2183302" y="1731787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 bwMode="auto">
                <a:xfrm flipH="1" flipV="1">
                  <a:off x="3379926" y="1728615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18"/>
            <p:cNvGrpSpPr/>
            <p:nvPr/>
          </p:nvGrpSpPr>
          <p:grpSpPr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/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 bwMode="auto">
              <a:xfrm flipH="1">
                <a:off x="4019550" y="3321180"/>
                <a:ext cx="1059" cy="153657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47" name="Picture 86" descr="router_top.png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49" name="Group 82"/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4128757" y="3719873"/>
                  <a:ext cx="568304" cy="225383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4128757" y="3719873"/>
                  <a:ext cx="568304" cy="11147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4128757" y="3605971"/>
                  <a:ext cx="568304" cy="22538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697061" y="3719873"/>
                  <a:ext cx="0" cy="11147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4128757" y="3719873"/>
                  <a:ext cx="0" cy="11147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/>
              <p:cNvSpPr/>
              <p:nvPr/>
            </p:nvSpPr>
            <p:spPr bwMode="auto">
              <a:xfrm>
                <a:off x="3516313" y="3697288"/>
                <a:ext cx="498475" cy="1163637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/>
              <p:cNvCxnSpPr>
                <a:stCxn id="381" idx="2"/>
              </p:cNvCxnSpPr>
              <p:nvPr/>
            </p:nvCxnSpPr>
            <p:spPr bwMode="auto">
              <a:xfrm flipH="1">
                <a:off x="3506788" y="3262991"/>
                <a:ext cx="4762" cy="168842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3" name="Group 377"/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/>
                <p:cNvSpPr/>
                <p:nvPr/>
              </p:nvSpPr>
              <p:spPr bwMode="auto">
                <a:xfrm flipV="1">
                  <a:off x="2188256" y="1690004"/>
                  <a:ext cx="1194331" cy="31514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/>
                <p:cNvSpPr/>
                <p:nvPr/>
              </p:nvSpPr>
              <p:spPr bwMode="auto">
                <a:xfrm>
                  <a:off x="2184476" y="1735026"/>
                  <a:ext cx="1198111" cy="11255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/>
                <p:cNvSpPr/>
                <p:nvPr/>
              </p:nvSpPr>
              <p:spPr bwMode="auto">
                <a:xfrm flipV="1">
                  <a:off x="2184476" y="1574638"/>
                  <a:ext cx="1194331" cy="31514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2" name="Freeform 381"/>
                <p:cNvSpPr/>
                <p:nvPr/>
              </p:nvSpPr>
              <p:spPr bwMode="auto">
                <a:xfrm>
                  <a:off x="2490619" y="1670308"/>
                  <a:ext cx="582047" cy="15757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/>
                <p:cNvSpPr/>
                <p:nvPr/>
              </p:nvSpPr>
              <p:spPr bwMode="auto">
                <a:xfrm>
                  <a:off x="2430146" y="1630915"/>
                  <a:ext cx="702992" cy="10973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4" name="Freeform 383"/>
                <p:cNvSpPr/>
                <p:nvPr/>
              </p:nvSpPr>
              <p:spPr bwMode="auto">
                <a:xfrm>
                  <a:off x="2891248" y="1723770"/>
                  <a:ext cx="260786" cy="9567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5" name="Freeform 384"/>
                <p:cNvSpPr/>
                <p:nvPr/>
              </p:nvSpPr>
              <p:spPr bwMode="auto">
                <a:xfrm>
                  <a:off x="2418806" y="1726585"/>
                  <a:ext cx="253230" cy="92856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6" name="Straight Connector 385"/>
                <p:cNvCxnSpPr>
                  <a:endCxn id="381" idx="2"/>
                </p:cNvCxnSpPr>
                <p:nvPr/>
              </p:nvCxnSpPr>
              <p:spPr bwMode="auto">
                <a:xfrm flipH="1" flipV="1">
                  <a:off x="2184476" y="1732213"/>
                  <a:ext cx="3781" cy="12099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/>
                <p:cNvCxnSpPr/>
                <p:nvPr/>
              </p:nvCxnSpPr>
              <p:spPr bwMode="auto">
                <a:xfrm flipH="1" flipV="1">
                  <a:off x="3378806" y="1729398"/>
                  <a:ext cx="3781" cy="120996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Group 19"/>
            <p:cNvGrpSpPr/>
            <p:nvPr/>
          </p:nvGrpSpPr>
          <p:grpSpPr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/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/>
              <p:cNvCxnSpPr/>
              <p:nvPr/>
            </p:nvCxnSpPr>
            <p:spPr bwMode="auto">
              <a:xfrm>
                <a:off x="4822015" y="2642002"/>
                <a:ext cx="5573" cy="221416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8" name="Group 442"/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/>
                <p:cNvSpPr/>
                <p:nvPr/>
              </p:nvSpPr>
              <p:spPr>
                <a:xfrm>
                  <a:off x="4128758" y="3719830"/>
                  <a:ext cx="568303" cy="22542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/>
                <p:cNvSpPr/>
                <p:nvPr/>
              </p:nvSpPr>
              <p:spPr>
                <a:xfrm>
                  <a:off x="4128758" y="3719830"/>
                  <a:ext cx="568303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/>
                <p:cNvSpPr/>
                <p:nvPr/>
              </p:nvSpPr>
              <p:spPr>
                <a:xfrm>
                  <a:off x="4128758" y="3605903"/>
                  <a:ext cx="568303" cy="22542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/>
                <p:cNvCxnSpPr/>
                <p:nvPr/>
              </p:nvCxnSpPr>
              <p:spPr>
                <a:xfrm>
                  <a:off x="4697061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/>
                <p:cNvCxnSpPr/>
                <p:nvPr/>
              </p:nvCxnSpPr>
              <p:spPr>
                <a:xfrm>
                  <a:off x="4128758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 bwMode="auto">
              <a:xfrm>
                <a:off x="4324350" y="3695700"/>
                <a:ext cx="498475" cy="11636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/>
              <p:cNvCxnSpPr>
                <a:stCxn id="458" idx="2"/>
              </p:cNvCxnSpPr>
              <p:nvPr/>
            </p:nvCxnSpPr>
            <p:spPr bwMode="auto">
              <a:xfrm>
                <a:off x="4300799" y="2640496"/>
                <a:ext cx="14026" cy="230932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37" name="Group 456"/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/>
                <p:cNvSpPr/>
                <p:nvPr/>
              </p:nvSpPr>
              <p:spPr bwMode="auto">
                <a:xfrm flipV="1">
                  <a:off x="2187075" y="1689926"/>
                  <a:ext cx="1196381" cy="314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/>
                <p:cNvSpPr/>
                <p:nvPr/>
              </p:nvSpPr>
              <p:spPr bwMode="auto">
                <a:xfrm>
                  <a:off x="2183302" y="1734916"/>
                  <a:ext cx="1200154" cy="1124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/>
                <p:cNvSpPr/>
                <p:nvPr/>
              </p:nvSpPr>
              <p:spPr bwMode="auto">
                <a:xfrm flipV="1">
                  <a:off x="2183302" y="1574638"/>
                  <a:ext cx="1196379" cy="31493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61" name="Freeform 460"/>
                <p:cNvSpPr/>
                <p:nvPr/>
              </p:nvSpPr>
              <p:spPr bwMode="auto">
                <a:xfrm>
                  <a:off x="2489000" y="1670242"/>
                  <a:ext cx="584982" cy="1574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/>
                <p:cNvSpPr/>
                <p:nvPr/>
              </p:nvSpPr>
              <p:spPr bwMode="auto">
                <a:xfrm>
                  <a:off x="2428615" y="1630876"/>
                  <a:ext cx="705752" cy="10966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3" name="Freeform 462"/>
                <p:cNvSpPr/>
                <p:nvPr/>
              </p:nvSpPr>
              <p:spPr bwMode="auto">
                <a:xfrm>
                  <a:off x="2892827" y="1723668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4" name="Freeform 463"/>
                <p:cNvSpPr/>
                <p:nvPr/>
              </p:nvSpPr>
              <p:spPr bwMode="auto">
                <a:xfrm>
                  <a:off x="2417294" y="1726479"/>
                  <a:ext cx="252861" cy="9279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65" name="Straight Connector 464"/>
                <p:cNvCxnSpPr>
                  <a:endCxn id="460" idx="2"/>
                </p:cNvCxnSpPr>
                <p:nvPr/>
              </p:nvCxnSpPr>
              <p:spPr bwMode="auto">
                <a:xfrm flipH="1" flipV="1">
                  <a:off x="2183302" y="1732103"/>
                  <a:ext cx="3773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/>
                <p:cNvCxnSpPr/>
                <p:nvPr/>
              </p:nvCxnSpPr>
              <p:spPr bwMode="auto">
                <a:xfrm flipH="1" flipV="1">
                  <a:off x="3379681" y="1729292"/>
                  <a:ext cx="3775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" name="Group 20"/>
            <p:cNvGrpSpPr/>
            <p:nvPr/>
          </p:nvGrpSpPr>
          <p:grpSpPr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/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/>
              <p:cNvCxnSpPr>
                <a:stCxn id="489" idx="6"/>
              </p:cNvCxnSpPr>
              <p:nvPr/>
            </p:nvCxnSpPr>
            <p:spPr bwMode="auto">
              <a:xfrm>
                <a:off x="6003925" y="3268195"/>
                <a:ext cx="6350" cy="158117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187" name="Picture 469" descr="router_top.png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189" name="Group 471"/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/>
                <p:cNvSpPr/>
                <p:nvPr/>
              </p:nvSpPr>
              <p:spPr>
                <a:xfrm>
                  <a:off x="4128757" y="3719830"/>
                  <a:ext cx="568304" cy="22542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/>
                <p:cNvSpPr/>
                <p:nvPr/>
              </p:nvSpPr>
              <p:spPr>
                <a:xfrm>
                  <a:off x="4128757" y="3719830"/>
                  <a:ext cx="568304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/>
                <p:cNvSpPr/>
                <p:nvPr/>
              </p:nvSpPr>
              <p:spPr>
                <a:xfrm>
                  <a:off x="4128757" y="3605903"/>
                  <a:ext cx="568304" cy="22542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/>
                <p:cNvCxnSpPr/>
                <p:nvPr/>
              </p:nvCxnSpPr>
              <p:spPr>
                <a:xfrm>
                  <a:off x="4697061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/>
                <p:cNvCxnSpPr/>
                <p:nvPr/>
              </p:nvCxnSpPr>
              <p:spPr>
                <a:xfrm>
                  <a:off x="4128757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/>
              <p:cNvSpPr/>
              <p:nvPr/>
            </p:nvSpPr>
            <p:spPr bwMode="auto">
              <a:xfrm>
                <a:off x="5507038" y="3695700"/>
                <a:ext cx="498475" cy="11636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/>
              <p:cNvCxnSpPr>
                <a:stCxn id="47187" idx="1"/>
              </p:cNvCxnSpPr>
              <p:nvPr/>
            </p:nvCxnSpPr>
            <p:spPr bwMode="auto">
              <a:xfrm>
                <a:off x="5491163" y="3316941"/>
                <a:ext cx="6350" cy="163288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39" name="Group 485"/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/>
                <p:cNvSpPr/>
                <p:nvPr/>
              </p:nvSpPr>
              <p:spPr bwMode="auto">
                <a:xfrm flipV="1">
                  <a:off x="2187075" y="1689926"/>
                  <a:ext cx="1196381" cy="314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/>
                <p:cNvSpPr/>
                <p:nvPr/>
              </p:nvSpPr>
              <p:spPr bwMode="auto">
                <a:xfrm>
                  <a:off x="2183302" y="1734916"/>
                  <a:ext cx="1200154" cy="1124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/>
                <p:cNvSpPr/>
                <p:nvPr/>
              </p:nvSpPr>
              <p:spPr bwMode="auto">
                <a:xfrm flipV="1">
                  <a:off x="2183302" y="1574638"/>
                  <a:ext cx="1196379" cy="31493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90" name="Freeform 489"/>
                <p:cNvSpPr/>
                <p:nvPr/>
              </p:nvSpPr>
              <p:spPr bwMode="auto">
                <a:xfrm>
                  <a:off x="2489000" y="1670242"/>
                  <a:ext cx="584982" cy="1574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/>
                <p:cNvSpPr/>
                <p:nvPr/>
              </p:nvSpPr>
              <p:spPr bwMode="auto">
                <a:xfrm>
                  <a:off x="2428615" y="1630876"/>
                  <a:ext cx="705752" cy="10966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2" name="Freeform 491"/>
                <p:cNvSpPr/>
                <p:nvPr/>
              </p:nvSpPr>
              <p:spPr bwMode="auto">
                <a:xfrm>
                  <a:off x="2892827" y="1723668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3" name="Freeform 492"/>
                <p:cNvSpPr/>
                <p:nvPr/>
              </p:nvSpPr>
              <p:spPr bwMode="auto">
                <a:xfrm>
                  <a:off x="2417294" y="1726479"/>
                  <a:ext cx="252861" cy="9279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94" name="Straight Connector 493"/>
                <p:cNvCxnSpPr>
                  <a:endCxn id="489" idx="2"/>
                </p:cNvCxnSpPr>
                <p:nvPr/>
              </p:nvCxnSpPr>
              <p:spPr bwMode="auto">
                <a:xfrm flipH="1" flipV="1">
                  <a:off x="2183302" y="1732103"/>
                  <a:ext cx="3773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/>
                <p:cNvCxnSpPr/>
                <p:nvPr/>
              </p:nvCxnSpPr>
              <p:spPr bwMode="auto">
                <a:xfrm flipH="1" flipV="1">
                  <a:off x="3379681" y="1729292"/>
                  <a:ext cx="3775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Group 21"/>
            <p:cNvGrpSpPr/>
            <p:nvPr/>
          </p:nvGrpSpPr>
          <p:grpSpPr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/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/>
              <p:cNvCxnSpPr/>
              <p:nvPr/>
            </p:nvCxnSpPr>
            <p:spPr bwMode="auto">
              <a:xfrm>
                <a:off x="6994525" y="2845840"/>
                <a:ext cx="0" cy="1999208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60" name="Group 500"/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/>
                <p:cNvSpPr/>
                <p:nvPr/>
              </p:nvSpPr>
              <p:spPr>
                <a:xfrm>
                  <a:off x="4128757" y="3719828"/>
                  <a:ext cx="568304" cy="22542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/>
                <p:cNvSpPr/>
                <p:nvPr/>
              </p:nvSpPr>
              <p:spPr>
                <a:xfrm>
                  <a:off x="4128757" y="3719828"/>
                  <a:ext cx="568304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/>
                <p:cNvSpPr/>
                <p:nvPr/>
              </p:nvSpPr>
              <p:spPr>
                <a:xfrm>
                  <a:off x="4128757" y="3605903"/>
                  <a:ext cx="568304" cy="22542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/>
                <p:cNvCxnSpPr/>
                <p:nvPr/>
              </p:nvCxnSpPr>
              <p:spPr>
                <a:xfrm>
                  <a:off x="4697061" y="3719828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>
                <a:xfrm>
                  <a:off x="4128757" y="3719828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/>
              <p:cNvSpPr/>
              <p:nvPr/>
            </p:nvSpPr>
            <p:spPr bwMode="auto">
              <a:xfrm>
                <a:off x="6491288" y="3609696"/>
                <a:ext cx="498475" cy="123873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/>
              <p:cNvCxnSpPr/>
              <p:nvPr/>
            </p:nvCxnSpPr>
            <p:spPr bwMode="auto">
              <a:xfrm>
                <a:off x="6472366" y="2818589"/>
                <a:ext cx="9397" cy="21261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41" name="Group 514"/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/>
                <p:cNvSpPr/>
                <p:nvPr/>
              </p:nvSpPr>
              <p:spPr bwMode="auto">
                <a:xfrm flipV="1">
                  <a:off x="2187075" y="1689925"/>
                  <a:ext cx="1196381" cy="31493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/>
                <p:cNvSpPr/>
                <p:nvPr/>
              </p:nvSpPr>
              <p:spPr bwMode="auto">
                <a:xfrm>
                  <a:off x="2183302" y="1734915"/>
                  <a:ext cx="1200154" cy="11247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/>
                <p:cNvSpPr/>
                <p:nvPr/>
              </p:nvSpPr>
              <p:spPr bwMode="auto">
                <a:xfrm flipV="1">
                  <a:off x="2183302" y="1574638"/>
                  <a:ext cx="1196379" cy="31493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9" name="Freeform 518"/>
                <p:cNvSpPr/>
                <p:nvPr/>
              </p:nvSpPr>
              <p:spPr bwMode="auto">
                <a:xfrm>
                  <a:off x="2489000" y="1670242"/>
                  <a:ext cx="584982" cy="157466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/>
                <p:cNvSpPr/>
                <p:nvPr/>
              </p:nvSpPr>
              <p:spPr bwMode="auto">
                <a:xfrm>
                  <a:off x="2428615" y="1630876"/>
                  <a:ext cx="705752" cy="109663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1" name="Freeform 520"/>
                <p:cNvSpPr/>
                <p:nvPr/>
              </p:nvSpPr>
              <p:spPr bwMode="auto">
                <a:xfrm>
                  <a:off x="2892827" y="1723667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2" name="Freeform 521"/>
                <p:cNvSpPr/>
                <p:nvPr/>
              </p:nvSpPr>
              <p:spPr bwMode="auto">
                <a:xfrm>
                  <a:off x="2417294" y="1726480"/>
                  <a:ext cx="252861" cy="92791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23" name="Straight Connector 522"/>
                <p:cNvCxnSpPr>
                  <a:endCxn id="518" idx="2"/>
                </p:cNvCxnSpPr>
                <p:nvPr/>
              </p:nvCxnSpPr>
              <p:spPr bwMode="auto">
                <a:xfrm flipH="1" flipV="1">
                  <a:off x="2183302" y="1732104"/>
                  <a:ext cx="3773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Straight Connector 523"/>
                <p:cNvCxnSpPr/>
                <p:nvPr/>
              </p:nvCxnSpPr>
              <p:spPr bwMode="auto">
                <a:xfrm flipH="1" flipV="1">
                  <a:off x="3379681" y="1729291"/>
                  <a:ext cx="3775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142" name="Text Box 167"/>
          <p:cNvSpPr txBox="1">
            <a:spLocks noChangeArrowheads="1"/>
          </p:cNvSpPr>
          <p:nvPr/>
        </p:nvSpPr>
        <p:spPr bwMode="auto">
          <a:xfrm>
            <a:off x="563563" y="277813"/>
            <a:ext cx="60305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 smtClean="0">
                <a:solidFill>
                  <a:srgbClr val="000099"/>
                </a:solidFill>
                <a:latin typeface="Gill Sans MT" charset="0"/>
              </a:rPr>
              <a:t>Recall: per</a:t>
            </a:r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-router </a:t>
            </a:r>
            <a:r>
              <a:rPr lang="en-US" sz="3600" dirty="0" smtClean="0">
                <a:solidFill>
                  <a:srgbClr val="000099"/>
                </a:solidFill>
                <a:latin typeface="Gill Sans MT" charset="0"/>
              </a:rPr>
              <a:t>control plane</a:t>
            </a:r>
            <a:endParaRPr lang="en-US" sz="3600" dirty="0">
              <a:solidFill>
                <a:srgbClr val="000099"/>
              </a:solidFill>
              <a:latin typeface="Gill Sans MT" charset="0"/>
            </a:endParaRPr>
          </a:p>
        </p:txBody>
      </p:sp>
      <p:grpSp>
        <p:nvGrpSpPr>
          <p:cNvPr id="229" name="Group 228"/>
          <p:cNvGrpSpPr/>
          <p:nvPr/>
        </p:nvGrpSpPr>
        <p:grpSpPr>
          <a:xfrm>
            <a:off x="1828233" y="3016011"/>
            <a:ext cx="5112820" cy="879389"/>
            <a:chOff x="1866825" y="707349"/>
            <a:chExt cx="5112820" cy="879389"/>
          </a:xfrm>
        </p:grpSpPr>
        <p:sp>
          <p:nvSpPr>
            <p:cNvPr id="233" name="Oval 232"/>
            <p:cNvSpPr/>
            <p:nvPr/>
          </p:nvSpPr>
          <p:spPr>
            <a:xfrm>
              <a:off x="1866825" y="785347"/>
              <a:ext cx="954705" cy="491476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891781" y="783191"/>
              <a:ext cx="910613" cy="476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480"/>
                </a:lnSpc>
              </a:pPr>
              <a:r>
                <a:rPr lang="en-US" sz="1400" dirty="0" smtClean="0"/>
                <a:t>Routing</a:t>
              </a:r>
            </a:p>
            <a:p>
              <a:pPr algn="ctr">
                <a:lnSpc>
                  <a:spcPts val="1480"/>
                </a:lnSpc>
              </a:pPr>
              <a:r>
                <a:rPr lang="en-US" sz="1400" dirty="0" smtClean="0"/>
                <a:t>Algorithm</a:t>
              </a:r>
              <a:endParaRPr lang="en-US" sz="1400" dirty="0"/>
            </a:p>
          </p:txBody>
        </p:sp>
        <p:cxnSp>
          <p:nvCxnSpPr>
            <p:cNvPr id="235" name="Straight Arrow Connector 234"/>
            <p:cNvCxnSpPr/>
            <p:nvPr/>
          </p:nvCxnSpPr>
          <p:spPr>
            <a:xfrm flipV="1">
              <a:off x="2833714" y="807908"/>
              <a:ext cx="1517851" cy="213379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2750618" y="1201670"/>
              <a:ext cx="797027" cy="27926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4684666" y="894080"/>
              <a:ext cx="893541" cy="510629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>
              <a:off x="4800837" y="800746"/>
              <a:ext cx="1695897" cy="130795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/>
            <p:cNvSpPr/>
            <p:nvPr/>
          </p:nvSpPr>
          <p:spPr>
            <a:xfrm>
              <a:off x="6558622" y="894080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5572329" y="1404709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4367082" y="707349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3571953" y="1402071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>
              <a:off x="2821560" y="1106261"/>
              <a:ext cx="2738615" cy="33877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endCxn id="239" idx="2"/>
            </p:cNvCxnSpPr>
            <p:nvPr/>
          </p:nvCxnSpPr>
          <p:spPr>
            <a:xfrm flipV="1">
              <a:off x="3997124" y="985095"/>
              <a:ext cx="2561498" cy="46912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V="1">
              <a:off x="3992124" y="1509221"/>
              <a:ext cx="1580205" cy="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flipV="1">
              <a:off x="5997500" y="1083737"/>
              <a:ext cx="751103" cy="397197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TextBox 257"/>
          <p:cNvSpPr txBox="1"/>
          <p:nvPr/>
        </p:nvSpPr>
        <p:spPr>
          <a:xfrm>
            <a:off x="517479" y="1154626"/>
            <a:ext cx="820901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Individual </a:t>
            </a:r>
            <a:r>
              <a:rPr lang="en-US" sz="2400" dirty="0"/>
              <a:t>routing algorithm </a:t>
            </a:r>
            <a:r>
              <a:rPr lang="en-US" sz="2400" dirty="0" smtClean="0"/>
              <a:t>components </a:t>
            </a:r>
            <a:r>
              <a:rPr lang="en-US" sz="2400" i="1" dirty="0" smtClean="0">
                <a:solidFill>
                  <a:srgbClr val="000090"/>
                </a:solidFill>
              </a:rPr>
              <a:t>in each and every router </a:t>
            </a:r>
            <a:r>
              <a:rPr lang="en-US" sz="2400" dirty="0" smtClean="0"/>
              <a:t>interact with each other in control plane to compute forwarding tables</a:t>
            </a:r>
            <a:endParaRPr lang="en-US" sz="2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557338" y="3404226"/>
            <a:ext cx="6375400" cy="1047750"/>
            <a:chOff x="1557338" y="3074988"/>
            <a:chExt cx="6375400" cy="1047750"/>
          </a:xfrm>
        </p:grpSpPr>
        <p:sp>
          <p:nvSpPr>
            <p:cNvPr id="47115" name="TextBox 232"/>
            <p:cNvSpPr txBox="1">
              <a:spLocks noChangeArrowheads="1"/>
            </p:cNvSpPr>
            <p:nvPr/>
          </p:nvSpPr>
          <p:spPr bwMode="auto">
            <a:xfrm>
              <a:off x="7292975" y="3651250"/>
              <a:ext cx="595313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sp>
          <p:nvSpPr>
            <p:cNvPr id="47116" name="TextBox 233"/>
            <p:cNvSpPr txBox="1">
              <a:spLocks noChangeArrowheads="1"/>
            </p:cNvSpPr>
            <p:nvPr/>
          </p:nvSpPr>
          <p:spPr bwMode="auto">
            <a:xfrm>
              <a:off x="7224713" y="3074988"/>
              <a:ext cx="708025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cxnSp>
          <p:nvCxnSpPr>
            <p:cNvPr id="232" name="Straight Connector 231"/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829356" y="4031984"/>
            <a:ext cx="5126173" cy="1120753"/>
            <a:chOff x="-4746102" y="4471477"/>
            <a:chExt cx="5126173" cy="1120753"/>
          </a:xfrm>
        </p:grpSpPr>
        <p:pic>
          <p:nvPicPr>
            <p:cNvPr id="47268" name="Picture 10" descr="fig42_table.pdf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Group 25"/>
            <p:cNvGrpSpPr/>
            <p:nvPr/>
          </p:nvGrpSpPr>
          <p:grpSpPr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251" name="Group 241"/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935837" y="3912034"/>
                  <a:ext cx="425539" cy="33014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931074" y="4004093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2931074" y="4067582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>
                  <a:stCxn id="92" idx="2"/>
                </p:cNvCxnSpPr>
                <p:nvPr/>
              </p:nvCxnSpPr>
              <p:spPr>
                <a:xfrm flipH="1" flipV="1">
                  <a:off x="3147019" y="4004093"/>
                  <a:ext cx="1587" cy="23808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220" name="Group 444"/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/>
                <p:cNvSpPr/>
                <p:nvPr/>
              </p:nvSpPr>
              <p:spPr>
                <a:xfrm>
                  <a:off x="2935838" y="3911941"/>
                  <a:ext cx="425538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49" name="Straight Connector 448"/>
                <p:cNvCxnSpPr/>
                <p:nvPr/>
              </p:nvCxnSpPr>
              <p:spPr>
                <a:xfrm>
                  <a:off x="2931074" y="4004018"/>
                  <a:ext cx="425538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/>
                <p:cNvCxnSpPr/>
                <p:nvPr/>
              </p:nvCxnSpPr>
              <p:spPr>
                <a:xfrm>
                  <a:off x="2931074" y="4067519"/>
                  <a:ext cx="425538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/>
                <p:cNvCxnSpPr>
                  <a:stCxn id="448" idx="2"/>
                </p:cNvCxnSpPr>
                <p:nvPr/>
              </p:nvCxnSpPr>
              <p:spPr>
                <a:xfrm flipH="1" flipV="1">
                  <a:off x="3147019" y="4004018"/>
                  <a:ext cx="1588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91" name="Group 473"/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/>
                <p:cNvSpPr/>
                <p:nvPr/>
              </p:nvSpPr>
              <p:spPr>
                <a:xfrm>
                  <a:off x="2935837" y="3911941"/>
                  <a:ext cx="425539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2931074" y="4004018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>
                  <a:off x="2931074" y="4067519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/>
                <p:cNvCxnSpPr>
                  <a:stCxn id="477" idx="2"/>
                </p:cNvCxnSpPr>
                <p:nvPr/>
              </p:nvCxnSpPr>
              <p:spPr>
                <a:xfrm flipH="1" flipV="1">
                  <a:off x="3147019" y="4004018"/>
                  <a:ext cx="1587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2" name="Group 502"/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/>
                <p:cNvSpPr/>
                <p:nvPr/>
              </p:nvSpPr>
              <p:spPr>
                <a:xfrm>
                  <a:off x="2935837" y="3911940"/>
                  <a:ext cx="425539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7" name="Straight Connector 506"/>
                <p:cNvCxnSpPr/>
                <p:nvPr/>
              </p:nvCxnSpPr>
              <p:spPr>
                <a:xfrm>
                  <a:off x="2931074" y="4004017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/>
                <p:cNvCxnSpPr/>
                <p:nvPr/>
              </p:nvCxnSpPr>
              <p:spPr>
                <a:xfrm>
                  <a:off x="2931074" y="4067518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/>
                <p:cNvCxnSpPr>
                  <a:stCxn id="506" idx="2"/>
                </p:cNvCxnSpPr>
                <p:nvPr/>
              </p:nvCxnSpPr>
              <p:spPr>
                <a:xfrm flipH="1" flipV="1">
                  <a:off x="3147019" y="4004017"/>
                  <a:ext cx="1587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/>
          <p:cNvGrpSpPr/>
          <p:nvPr/>
        </p:nvGrpSpPr>
        <p:grpSpPr>
          <a:xfrm>
            <a:off x="2282487" y="3212142"/>
            <a:ext cx="4437063" cy="1906161"/>
            <a:chOff x="-4267279" y="3655204"/>
            <a:chExt cx="4437063" cy="1906161"/>
          </a:xfrm>
        </p:grpSpPr>
        <p:cxnSp>
          <p:nvCxnSpPr>
            <p:cNvPr id="111" name="Straight Arrow Connector 110"/>
            <p:cNvCxnSpPr/>
            <p:nvPr/>
          </p:nvCxnSpPr>
          <p:spPr bwMode="auto">
            <a:xfrm>
              <a:off x="-4267279" y="4046968"/>
              <a:ext cx="0" cy="422275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 bwMode="auto">
            <a:xfrm flipH="1">
              <a:off x="-2808366" y="4361550"/>
              <a:ext cx="154" cy="872164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Arrow Connector 445"/>
            <p:cNvCxnSpPr/>
            <p:nvPr/>
          </p:nvCxnSpPr>
          <p:spPr bwMode="auto">
            <a:xfrm>
              <a:off x="-2006807" y="3655204"/>
              <a:ext cx="6479" cy="1576923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474"/>
            <p:cNvCxnSpPr>
              <a:stCxn id="468" idx="0"/>
            </p:cNvCxnSpPr>
            <p:nvPr/>
          </p:nvCxnSpPr>
          <p:spPr bwMode="auto">
            <a:xfrm>
              <a:off x="-823524" y="4656511"/>
              <a:ext cx="5883" cy="904854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Arrow Connector 503"/>
            <p:cNvCxnSpPr/>
            <p:nvPr/>
          </p:nvCxnSpPr>
          <p:spPr bwMode="auto">
            <a:xfrm flipH="1">
              <a:off x="166609" y="3798581"/>
              <a:ext cx="3175" cy="1399277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625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453484" y="2021024"/>
            <a:ext cx="6027737" cy="1440135"/>
            <a:chOff x="1492879" y="2061336"/>
            <a:chExt cx="6027737" cy="1440135"/>
          </a:xfrm>
        </p:grpSpPr>
        <p:sp>
          <p:nvSpPr>
            <p:cNvPr id="388" name="Rectangle 387"/>
            <p:cNvSpPr/>
            <p:nvPr/>
          </p:nvSpPr>
          <p:spPr bwMode="auto">
            <a:xfrm>
              <a:off x="1929251" y="2064703"/>
              <a:ext cx="5043488" cy="1017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96" name="Freeform 395"/>
            <p:cNvSpPr/>
            <p:nvPr/>
          </p:nvSpPr>
          <p:spPr bwMode="auto">
            <a:xfrm>
              <a:off x="1739747" y="2067585"/>
              <a:ext cx="198437" cy="1385888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98" name="Freeform 397"/>
            <p:cNvSpPr/>
            <p:nvPr/>
          </p:nvSpPr>
          <p:spPr bwMode="auto">
            <a:xfrm flipH="1">
              <a:off x="6969078" y="2061336"/>
              <a:ext cx="220427" cy="1370587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0 w 219519"/>
                <a:gd name="connsiteY0" fmla="*/ 730359 h 1370199"/>
                <a:gd name="connsiteX1" fmla="*/ 219401 w 219519"/>
                <a:gd name="connsiteY1" fmla="*/ 0 h 1370199"/>
                <a:gd name="connsiteX2" fmla="*/ 199855 w 219519"/>
                <a:gd name="connsiteY2" fmla="*/ 1012572 h 1370199"/>
                <a:gd name="connsiteX3" fmla="*/ 4471 w 219519"/>
                <a:gd name="connsiteY3" fmla="*/ 1370199 h 1370199"/>
                <a:gd name="connsiteX4" fmla="*/ 0 w 219519"/>
                <a:gd name="connsiteY4" fmla="*/ 730359 h 1370199"/>
                <a:gd name="connsiteX0" fmla="*/ 0 w 219602"/>
                <a:gd name="connsiteY0" fmla="*/ 730359 h 1370199"/>
                <a:gd name="connsiteX1" fmla="*/ 219401 w 219602"/>
                <a:gd name="connsiteY1" fmla="*/ 0 h 1370199"/>
                <a:gd name="connsiteX2" fmla="*/ 210047 w 219602"/>
                <a:gd name="connsiteY2" fmla="*/ 1007473 h 1370199"/>
                <a:gd name="connsiteX3" fmla="*/ 4471 w 219602"/>
                <a:gd name="connsiteY3" fmla="*/ 1370199 h 1370199"/>
                <a:gd name="connsiteX4" fmla="*/ 0 w 219602"/>
                <a:gd name="connsiteY4" fmla="*/ 730359 h 1370199"/>
                <a:gd name="connsiteX0" fmla="*/ 0 w 220239"/>
                <a:gd name="connsiteY0" fmla="*/ 730359 h 1370199"/>
                <a:gd name="connsiteX1" fmla="*/ 219401 w 220239"/>
                <a:gd name="connsiteY1" fmla="*/ 0 h 1370199"/>
                <a:gd name="connsiteX2" fmla="*/ 220239 w 220239"/>
                <a:gd name="connsiteY2" fmla="*/ 1007473 h 1370199"/>
                <a:gd name="connsiteX3" fmla="*/ 4471 w 220239"/>
                <a:gd name="connsiteY3" fmla="*/ 1370199 h 1370199"/>
                <a:gd name="connsiteX4" fmla="*/ 0 w 220239"/>
                <a:gd name="connsiteY4" fmla="*/ 730359 h 137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48316" name="Group 950"/>
            <p:cNvGrpSpPr>
              <a:grpSpLocks/>
            </p:cNvGrpSpPr>
            <p:nvPr/>
          </p:nvGrpSpPr>
          <p:grpSpPr bwMode="auto"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48350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51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52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53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54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55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8380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81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56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57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8378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9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58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59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60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8376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7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61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362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8374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5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63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64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65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66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67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68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69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70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71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8372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73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8317" name="Group 950"/>
            <p:cNvGrpSpPr>
              <a:grpSpLocks/>
            </p:cNvGrpSpPr>
            <p:nvPr/>
          </p:nvGrpSpPr>
          <p:grpSpPr bwMode="auto"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48318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19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20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21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22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23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8348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9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24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25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8346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7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26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27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28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8344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5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29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330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8342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3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31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2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33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34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5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36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7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8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9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8340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41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8129" name="Freeform 2"/>
          <p:cNvSpPr>
            <a:spLocks/>
          </p:cNvSpPr>
          <p:nvPr/>
        </p:nvSpPr>
        <p:spPr bwMode="auto">
          <a:xfrm>
            <a:off x="2592388" y="5749925"/>
            <a:ext cx="4027487" cy="939800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3262941" y="5900738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151816" y="6088063"/>
            <a:ext cx="2259013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164516" y="6192838"/>
            <a:ext cx="714375" cy="2762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4182104" y="6386513"/>
            <a:ext cx="1247775" cy="825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4842504" y="5934075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4126541" y="6088063"/>
            <a:ext cx="1790700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5453691" y="6116638"/>
            <a:ext cx="588963" cy="26987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596441" y="5900738"/>
            <a:ext cx="814388" cy="401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261" name="Group 48260"/>
          <p:cNvGrpSpPr/>
          <p:nvPr/>
        </p:nvGrpSpPr>
        <p:grpSpPr>
          <a:xfrm>
            <a:off x="1526216" y="3003498"/>
            <a:ext cx="6978041" cy="1096962"/>
            <a:chOff x="1526216" y="3003498"/>
            <a:chExt cx="6978041" cy="1096962"/>
          </a:xfrm>
        </p:grpSpPr>
        <p:sp>
          <p:nvSpPr>
            <p:cNvPr id="48156" name="TextBox 399"/>
            <p:cNvSpPr txBox="1">
              <a:spLocks noChangeArrowheads="1"/>
            </p:cNvSpPr>
            <p:nvPr/>
          </p:nvSpPr>
          <p:spPr bwMode="auto">
            <a:xfrm>
              <a:off x="7714291" y="3628973"/>
              <a:ext cx="595313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sp>
          <p:nvSpPr>
            <p:cNvPr id="48157" name="TextBox 400"/>
            <p:cNvSpPr txBox="1">
              <a:spLocks noChangeArrowheads="1"/>
            </p:cNvSpPr>
            <p:nvPr/>
          </p:nvSpPr>
          <p:spPr bwMode="auto">
            <a:xfrm>
              <a:off x="7728579" y="3003498"/>
              <a:ext cx="709612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cxnSp>
          <p:nvCxnSpPr>
            <p:cNvPr id="302" name="Straight Connector 301"/>
            <p:cNvCxnSpPr/>
            <p:nvPr/>
          </p:nvCxnSpPr>
          <p:spPr bwMode="auto">
            <a:xfrm flipV="1">
              <a:off x="1526216" y="3579342"/>
              <a:ext cx="6978041" cy="12155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436115" y="2735108"/>
            <a:ext cx="4296530" cy="320561"/>
            <a:chOff x="2433511" y="2792111"/>
            <a:chExt cx="4296530" cy="320561"/>
          </a:xfrm>
        </p:grpSpPr>
        <p:grpSp>
          <p:nvGrpSpPr>
            <p:cNvPr id="48311" name="Group 401"/>
            <p:cNvGrpSpPr>
              <a:grpSpLocks/>
            </p:cNvGrpSpPr>
            <p:nvPr/>
          </p:nvGrpSpPr>
          <p:grpSpPr bwMode="auto">
            <a:xfrm>
              <a:off x="2433511" y="2794083"/>
              <a:ext cx="349250" cy="317387"/>
              <a:chOff x="2931664" y="3912603"/>
              <a:chExt cx="430450" cy="329314"/>
            </a:xfrm>
          </p:grpSpPr>
          <p:sp>
            <p:nvSpPr>
              <p:cNvPr id="403" name="Rectangle 402"/>
              <p:cNvSpPr/>
              <p:nvPr/>
            </p:nvSpPr>
            <p:spPr>
              <a:xfrm>
                <a:off x="2937534" y="3912858"/>
                <a:ext cx="424580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04" name="Straight Connector 403"/>
              <p:cNvCxnSpPr/>
              <p:nvPr/>
            </p:nvCxnSpPr>
            <p:spPr>
              <a:xfrm>
                <a:off x="2931664" y="4005099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2931664" y="4067691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>
                <a:stCxn id="403" idx="2"/>
              </p:cNvCxnSpPr>
              <p:nvPr/>
            </p:nvCxnSpPr>
            <p:spPr>
              <a:xfrm flipH="1" flipV="1">
                <a:off x="3148846" y="4005099"/>
                <a:ext cx="0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2" name="Group 406"/>
            <p:cNvGrpSpPr>
              <a:grpSpLocks/>
            </p:cNvGrpSpPr>
            <p:nvPr/>
          </p:nvGrpSpPr>
          <p:grpSpPr bwMode="auto">
            <a:xfrm>
              <a:off x="3348666" y="2792111"/>
              <a:ext cx="350838" cy="317387"/>
              <a:chOff x="2931664" y="3912603"/>
              <a:chExt cx="430450" cy="329314"/>
            </a:xfrm>
          </p:grpSpPr>
          <p:sp>
            <p:nvSpPr>
              <p:cNvPr id="408" name="Rectangle 407"/>
              <p:cNvSpPr/>
              <p:nvPr/>
            </p:nvSpPr>
            <p:spPr>
              <a:xfrm>
                <a:off x="2937508" y="3912861"/>
                <a:ext cx="424606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09" name="Straight Connector 408"/>
              <p:cNvCxnSpPr/>
              <p:nvPr/>
            </p:nvCxnSpPr>
            <p:spPr>
              <a:xfrm>
                <a:off x="2931664" y="4005102"/>
                <a:ext cx="42460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2931664" y="4067694"/>
                <a:ext cx="42460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>
                <a:stCxn id="408" idx="2"/>
              </p:cNvCxnSpPr>
              <p:nvPr/>
            </p:nvCxnSpPr>
            <p:spPr>
              <a:xfrm flipH="1" flipV="1">
                <a:off x="3147863" y="4005102"/>
                <a:ext cx="1947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3" name="Group 411"/>
            <p:cNvGrpSpPr>
              <a:grpSpLocks/>
            </p:cNvGrpSpPr>
            <p:nvPr/>
          </p:nvGrpSpPr>
          <p:grpSpPr bwMode="auto">
            <a:xfrm>
              <a:off x="4182104" y="2792111"/>
              <a:ext cx="350837" cy="317387"/>
              <a:chOff x="2931664" y="3912603"/>
              <a:chExt cx="430450" cy="329314"/>
            </a:xfrm>
          </p:grpSpPr>
          <p:sp>
            <p:nvSpPr>
              <p:cNvPr id="413" name="Rectangle 412"/>
              <p:cNvSpPr/>
              <p:nvPr/>
            </p:nvSpPr>
            <p:spPr>
              <a:xfrm>
                <a:off x="2937507" y="3912861"/>
                <a:ext cx="424607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14" name="Straight Connector 413"/>
              <p:cNvCxnSpPr/>
              <p:nvPr/>
            </p:nvCxnSpPr>
            <p:spPr>
              <a:xfrm>
                <a:off x="2931664" y="4005102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>
                <a:off x="2931664" y="4067694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>
                <a:stCxn id="413" idx="2"/>
              </p:cNvCxnSpPr>
              <p:nvPr/>
            </p:nvCxnSpPr>
            <p:spPr>
              <a:xfrm flipH="1" flipV="1">
                <a:off x="3147863" y="4005102"/>
                <a:ext cx="1948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4" name="Group 416"/>
            <p:cNvGrpSpPr>
              <a:grpSpLocks/>
            </p:cNvGrpSpPr>
            <p:nvPr/>
          </p:nvGrpSpPr>
          <p:grpSpPr bwMode="auto">
            <a:xfrm>
              <a:off x="5374316" y="2795285"/>
              <a:ext cx="349250" cy="317387"/>
              <a:chOff x="2931664" y="3912603"/>
              <a:chExt cx="430450" cy="329314"/>
            </a:xfrm>
          </p:grpSpPr>
          <p:sp>
            <p:nvSpPr>
              <p:cNvPr id="418" name="Rectangle 417"/>
              <p:cNvSpPr/>
              <p:nvPr/>
            </p:nvSpPr>
            <p:spPr>
              <a:xfrm>
                <a:off x="2937534" y="3912862"/>
                <a:ext cx="424580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19" name="Straight Connector 418"/>
              <p:cNvCxnSpPr/>
              <p:nvPr/>
            </p:nvCxnSpPr>
            <p:spPr>
              <a:xfrm>
                <a:off x="2931664" y="4005103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/>
              <p:cNvCxnSpPr/>
              <p:nvPr/>
            </p:nvCxnSpPr>
            <p:spPr>
              <a:xfrm>
                <a:off x="2931664" y="4067695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>
                <a:stCxn id="418" idx="2"/>
              </p:cNvCxnSpPr>
              <p:nvPr/>
            </p:nvCxnSpPr>
            <p:spPr>
              <a:xfrm flipH="1" flipV="1">
                <a:off x="3148846" y="4005103"/>
                <a:ext cx="0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5" name="Group 421"/>
            <p:cNvGrpSpPr>
              <a:grpSpLocks/>
            </p:cNvGrpSpPr>
            <p:nvPr/>
          </p:nvGrpSpPr>
          <p:grpSpPr bwMode="auto">
            <a:xfrm>
              <a:off x="6379204" y="2792111"/>
              <a:ext cx="350837" cy="317387"/>
              <a:chOff x="2931664" y="3912603"/>
              <a:chExt cx="430450" cy="329314"/>
            </a:xfrm>
          </p:grpSpPr>
          <p:sp>
            <p:nvSpPr>
              <p:cNvPr id="423" name="Rectangle 422"/>
              <p:cNvSpPr/>
              <p:nvPr/>
            </p:nvSpPr>
            <p:spPr>
              <a:xfrm>
                <a:off x="2937507" y="3912861"/>
                <a:ext cx="424607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24" name="Straight Connector 423"/>
              <p:cNvCxnSpPr/>
              <p:nvPr/>
            </p:nvCxnSpPr>
            <p:spPr>
              <a:xfrm>
                <a:off x="2931664" y="4005102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/>
              <p:cNvCxnSpPr/>
              <p:nvPr/>
            </p:nvCxnSpPr>
            <p:spPr>
              <a:xfrm>
                <a:off x="2931664" y="4067694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/>
              <p:cNvCxnSpPr>
                <a:stCxn id="423" idx="2"/>
              </p:cNvCxnSpPr>
              <p:nvPr/>
            </p:nvCxnSpPr>
            <p:spPr>
              <a:xfrm flipH="1" flipV="1">
                <a:off x="3147863" y="4005102"/>
                <a:ext cx="1948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260" name="Group 48259"/>
          <p:cNvGrpSpPr/>
          <p:nvPr/>
        </p:nvGrpSpPr>
        <p:grpSpPr>
          <a:xfrm>
            <a:off x="1856416" y="3709935"/>
            <a:ext cx="5211763" cy="2739614"/>
            <a:chOff x="1856416" y="3709935"/>
            <a:chExt cx="5211763" cy="2739614"/>
          </a:xfrm>
        </p:grpSpPr>
        <p:sp>
          <p:nvSpPr>
            <p:cNvPr id="268" name="Freeform 267"/>
            <p:cNvSpPr/>
            <p:nvPr/>
          </p:nvSpPr>
          <p:spPr>
            <a:xfrm>
              <a:off x="1876731" y="5330139"/>
              <a:ext cx="1280789" cy="75908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202668" y="5429198"/>
              <a:ext cx="865511" cy="55382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1011379"/>
                <a:gd name="connsiteY0" fmla="*/ 605727 h 758185"/>
                <a:gd name="connsiteX1" fmla="*/ 490915 w 1011379"/>
                <a:gd name="connsiteY1" fmla="*/ 13939 h 758185"/>
                <a:gd name="connsiteX2" fmla="*/ 1011379 w 1011379"/>
                <a:gd name="connsiteY2" fmla="*/ 563 h 758185"/>
                <a:gd name="connsiteX3" fmla="*/ 268780 w 1011379"/>
                <a:gd name="connsiteY3" fmla="*/ 758185 h 758185"/>
                <a:gd name="connsiteX4" fmla="*/ 0 w 1011379"/>
                <a:gd name="connsiteY4" fmla="*/ 605727 h 758185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05727"/>
                <a:gd name="connsiteX1" fmla="*/ 490915 w 1011379"/>
                <a:gd name="connsiteY1" fmla="*/ 13939 h 605727"/>
                <a:gd name="connsiteX2" fmla="*/ 1011379 w 1011379"/>
                <a:gd name="connsiteY2" fmla="*/ 563 h 605727"/>
                <a:gd name="connsiteX3" fmla="*/ 318823 w 1011379"/>
                <a:gd name="connsiteY3" fmla="*/ 553361 h 605727"/>
                <a:gd name="connsiteX4" fmla="*/ 0 w 1011379"/>
                <a:gd name="connsiteY4" fmla="*/ 605727 h 605727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378281" y="5449835"/>
              <a:ext cx="675485" cy="89677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675040"/>
                <a:gd name="connsiteY0" fmla="*/ 894029 h 896577"/>
                <a:gd name="connsiteX1" fmla="*/ 15664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  <a:gd name="connsiteX0" fmla="*/ 0 w 675040"/>
                <a:gd name="connsiteY0" fmla="*/ 894029 h 896577"/>
                <a:gd name="connsiteX1" fmla="*/ 18662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40854" y="5470471"/>
              <a:ext cx="514350" cy="40184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7341"/>
                <a:gd name="connsiteX1" fmla="*/ 0 w 514180"/>
                <a:gd name="connsiteY1" fmla="*/ 0 h 577341"/>
                <a:gd name="connsiteX2" fmla="*/ 514180 w 514180"/>
                <a:gd name="connsiteY2" fmla="*/ 10891 h 577341"/>
                <a:gd name="connsiteX3" fmla="*/ 404259 w 514180"/>
                <a:gd name="connsiteY3" fmla="*/ 386400 h 577341"/>
                <a:gd name="connsiteX4" fmla="*/ 135770 w 514180"/>
                <a:gd name="connsiteY4" fmla="*/ 577341 h 577341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02193 h 402193"/>
                <a:gd name="connsiteX1" fmla="*/ 0 w 514180"/>
                <a:gd name="connsiteY1" fmla="*/ 0 h 402193"/>
                <a:gd name="connsiteX2" fmla="*/ 514180 w 514180"/>
                <a:gd name="connsiteY2" fmla="*/ 10891 h 402193"/>
                <a:gd name="connsiteX3" fmla="*/ 404259 w 514180"/>
                <a:gd name="connsiteY3" fmla="*/ 386400 h 402193"/>
                <a:gd name="connsiteX4" fmla="*/ 100781 w 514180"/>
                <a:gd name="connsiteY4" fmla="*/ 402193 h 40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61391" y="5433960"/>
              <a:ext cx="573725" cy="1015589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  <a:gd name="connsiteX0" fmla="*/ 403236 w 574100"/>
                <a:gd name="connsiteY0" fmla="*/ 1215612 h 1215612"/>
                <a:gd name="connsiteX1" fmla="*/ 0 w 574100"/>
                <a:gd name="connsiteY1" fmla="*/ 4757 h 1215612"/>
                <a:gd name="connsiteX2" fmla="*/ 502783 w 574100"/>
                <a:gd name="connsiteY2" fmla="*/ 0 h 1215612"/>
                <a:gd name="connsiteX3" fmla="*/ 574100 w 574100"/>
                <a:gd name="connsiteY3" fmla="*/ 1014877 h 1215612"/>
                <a:gd name="connsiteX4" fmla="*/ 403236 w 574100"/>
                <a:gd name="connsiteY4" fmla="*/ 1215612 h 1215612"/>
                <a:gd name="connsiteX0" fmla="*/ 333190 w 574100"/>
                <a:gd name="connsiteY0" fmla="*/ 985695 h 1015244"/>
                <a:gd name="connsiteX1" fmla="*/ 0 w 574100"/>
                <a:gd name="connsiteY1" fmla="*/ 4757 h 1015244"/>
                <a:gd name="connsiteX2" fmla="*/ 502783 w 574100"/>
                <a:gd name="connsiteY2" fmla="*/ 0 h 1015244"/>
                <a:gd name="connsiteX3" fmla="*/ 574100 w 574100"/>
                <a:gd name="connsiteY3" fmla="*/ 1014877 h 1015244"/>
                <a:gd name="connsiteX4" fmla="*/ 333190 w 574100"/>
                <a:gd name="connsiteY4" fmla="*/ 985695 h 10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856416" y="3709935"/>
              <a:ext cx="1049338" cy="1739900"/>
              <a:chOff x="1856416" y="3709935"/>
              <a:chExt cx="1049338" cy="1739900"/>
            </a:xfrm>
          </p:grpSpPr>
          <p:sp>
            <p:nvSpPr>
              <p:cNvPr id="496" name="Rectangle 495"/>
              <p:cNvSpPr/>
              <p:nvPr/>
            </p:nvSpPr>
            <p:spPr bwMode="auto">
              <a:xfrm rot="10800000">
                <a:off x="1867529" y="3957585"/>
                <a:ext cx="1027112" cy="611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8285" name="Group 498"/>
              <p:cNvGrpSpPr>
                <a:grpSpLocks/>
              </p:cNvGrpSpPr>
              <p:nvPr/>
            </p:nvGrpSpPr>
            <p:grpSpPr bwMode="auto">
              <a:xfrm>
                <a:off x="1858805" y="5088863"/>
                <a:ext cx="1035373" cy="360972"/>
                <a:chOff x="4128636" y="3606589"/>
                <a:chExt cx="568145" cy="338667"/>
              </a:xfrm>
            </p:grpSpPr>
            <p:sp>
              <p:nvSpPr>
                <p:cNvPr id="515" name="Oval 514"/>
                <p:cNvSpPr/>
                <p:nvPr/>
              </p:nvSpPr>
              <p:spPr>
                <a:xfrm>
                  <a:off x="4129067" y="3720356"/>
                  <a:ext cx="567968" cy="2249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6" name="Rectangle 515"/>
                <p:cNvSpPr/>
                <p:nvPr/>
              </p:nvSpPr>
              <p:spPr>
                <a:xfrm>
                  <a:off x="4129067" y="3720356"/>
                  <a:ext cx="567968" cy="11170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7" name="Oval 516"/>
                <p:cNvSpPr/>
                <p:nvPr/>
              </p:nvSpPr>
              <p:spPr>
                <a:xfrm>
                  <a:off x="4129067" y="3607161"/>
                  <a:ext cx="567968" cy="2249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8" name="Straight Connector 517"/>
                <p:cNvCxnSpPr/>
                <p:nvPr/>
              </p:nvCxnSpPr>
              <p:spPr>
                <a:xfrm>
                  <a:off x="4697035" y="3720356"/>
                  <a:ext cx="0" cy="111705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/>
                <p:cNvCxnSpPr/>
                <p:nvPr/>
              </p:nvCxnSpPr>
              <p:spPr>
                <a:xfrm>
                  <a:off x="4129067" y="3720356"/>
                  <a:ext cx="0" cy="111705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0" name="Rectangle 499"/>
              <p:cNvSpPr/>
              <p:nvPr/>
            </p:nvSpPr>
            <p:spPr bwMode="auto">
              <a:xfrm>
                <a:off x="1877054" y="4704509"/>
                <a:ext cx="1028700" cy="52307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2" name="Straight Connector 501"/>
              <p:cNvCxnSpPr/>
              <p:nvPr/>
            </p:nvCxnSpPr>
            <p:spPr bwMode="auto">
              <a:xfrm>
                <a:off x="1861179" y="3981398"/>
                <a:ext cx="17462" cy="13017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 bwMode="auto">
              <a:xfrm flipH="1">
                <a:off x="2894641" y="3971873"/>
                <a:ext cx="6350" cy="127000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90" name="Group 504"/>
              <p:cNvGrpSpPr>
                <a:grpSpLocks/>
              </p:cNvGrpSpPr>
              <p:nvPr/>
            </p:nvGrpSpPr>
            <p:grpSpPr bwMode="auto">
              <a:xfrm>
                <a:off x="1856416" y="3709935"/>
                <a:ext cx="1044712" cy="399063"/>
                <a:chOff x="2183302" y="1574638"/>
                <a:chExt cx="1200154" cy="430218"/>
              </a:xfrm>
            </p:grpSpPr>
            <p:sp>
              <p:nvSpPr>
                <p:cNvPr id="506" name="Oval 505"/>
                <p:cNvSpPr/>
                <p:nvPr/>
              </p:nvSpPr>
              <p:spPr bwMode="auto">
                <a:xfrm flipV="1">
                  <a:off x="2185126" y="1689305"/>
                  <a:ext cx="1196349" cy="31490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07" name="Rectangle 506"/>
                <p:cNvSpPr/>
                <p:nvPr/>
              </p:nvSpPr>
              <p:spPr bwMode="auto">
                <a:xfrm>
                  <a:off x="2183302" y="1735513"/>
                  <a:ext cx="1198173" cy="11295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08" name="Oval 507"/>
                <p:cNvSpPr/>
                <p:nvPr/>
              </p:nvSpPr>
              <p:spPr bwMode="auto">
                <a:xfrm flipV="1">
                  <a:off x="2183302" y="1574638"/>
                  <a:ext cx="1196349" cy="31490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09" name="Freeform 508"/>
                <p:cNvSpPr/>
                <p:nvPr/>
              </p:nvSpPr>
              <p:spPr bwMode="auto">
                <a:xfrm>
                  <a:off x="2489684" y="1670478"/>
                  <a:ext cx="581762" cy="15745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0" name="Freeform 509"/>
                <p:cNvSpPr/>
                <p:nvPr/>
              </p:nvSpPr>
              <p:spPr bwMode="auto">
                <a:xfrm>
                  <a:off x="2429502" y="1629404"/>
                  <a:ext cx="703949" cy="11124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Freeform 510"/>
                <p:cNvSpPr/>
                <p:nvPr/>
              </p:nvSpPr>
              <p:spPr bwMode="auto">
                <a:xfrm>
                  <a:off x="2892723" y="1723534"/>
                  <a:ext cx="257142" cy="958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Freeform 511"/>
                <p:cNvSpPr/>
                <p:nvPr/>
              </p:nvSpPr>
              <p:spPr bwMode="auto">
                <a:xfrm>
                  <a:off x="2416736" y="1725244"/>
                  <a:ext cx="255318" cy="94130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/>
                <p:cNvCxnSpPr>
                  <a:endCxn id="508" idx="2"/>
                </p:cNvCxnSpPr>
                <p:nvPr/>
              </p:nvCxnSpPr>
              <p:spPr bwMode="auto">
                <a:xfrm flipH="1" flipV="1">
                  <a:off x="2183302" y="1732090"/>
                  <a:ext cx="1824" cy="12151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 bwMode="auto">
                <a:xfrm flipH="1" flipV="1">
                  <a:off x="3381475" y="1728667"/>
                  <a:ext cx="1823" cy="12151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/>
            <p:cNvGrpSpPr/>
            <p:nvPr/>
          </p:nvGrpSpPr>
          <p:grpSpPr>
            <a:xfrm>
              <a:off x="3566154" y="3862335"/>
              <a:ext cx="514350" cy="1670050"/>
              <a:chOff x="3566154" y="3862335"/>
              <a:chExt cx="514350" cy="1670050"/>
            </a:xfrm>
          </p:grpSpPr>
          <p:sp>
            <p:nvSpPr>
              <p:cNvPr id="549" name="Rectangle 548"/>
              <p:cNvSpPr/>
              <p:nvPr/>
            </p:nvSpPr>
            <p:spPr bwMode="auto"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0" name="Straight Connector 549"/>
              <p:cNvCxnSpPr/>
              <p:nvPr/>
            </p:nvCxnSpPr>
            <p:spPr bwMode="auto">
              <a:xfrm flipH="1">
                <a:off x="4078916" y="4019498"/>
                <a:ext cx="1588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71" name="Group 552"/>
              <p:cNvGrpSpPr>
                <a:grpSpLocks/>
              </p:cNvGrpSpPr>
              <p:nvPr/>
            </p:nvGrpSpPr>
            <p:grpSpPr bwMode="auto">
              <a:xfrm>
                <a:off x="3571302" y="5310688"/>
                <a:ext cx="507588" cy="221697"/>
                <a:chOff x="4128636" y="3606589"/>
                <a:chExt cx="568145" cy="338667"/>
              </a:xfrm>
            </p:grpSpPr>
            <p:sp>
              <p:nvSpPr>
                <p:cNvPr id="562" name="Oval 561"/>
                <p:cNvSpPr/>
                <p:nvPr/>
              </p:nvSpPr>
              <p:spPr>
                <a:xfrm>
                  <a:off x="4128204" y="371972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63" name="Rectangle 562"/>
                <p:cNvSpPr/>
                <p:nvPr/>
              </p:nvSpPr>
              <p:spPr>
                <a:xfrm>
                  <a:off x="4128204" y="3719724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64" name="Oval 563"/>
                <p:cNvSpPr/>
                <p:nvPr/>
              </p:nvSpPr>
              <p:spPr>
                <a:xfrm>
                  <a:off x="4128204" y="3605744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4696810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/>
                <p:cNvCxnSpPr/>
                <p:nvPr/>
              </p:nvCxnSpPr>
              <p:spPr>
                <a:xfrm>
                  <a:off x="4128204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4" name="Rectangle 553"/>
              <p:cNvSpPr/>
              <p:nvPr/>
            </p:nvSpPr>
            <p:spPr bwMode="auto">
              <a:xfrm>
                <a:off x="3572504" y="4575123"/>
                <a:ext cx="496887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7" name="Straight Connector 556"/>
              <p:cNvCxnSpPr/>
              <p:nvPr/>
            </p:nvCxnSpPr>
            <p:spPr bwMode="auto">
              <a:xfrm flipH="1">
                <a:off x="3566154" y="4027435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57" name="Group 538"/>
              <p:cNvGrpSpPr>
                <a:grpSpLocks/>
              </p:cNvGrpSpPr>
              <p:nvPr/>
            </p:nvGrpSpPr>
            <p:grpSpPr bwMode="auto">
              <a:xfrm>
                <a:off x="3568667" y="38623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540" name="Oval 539"/>
                <p:cNvSpPr/>
                <p:nvPr/>
              </p:nvSpPr>
              <p:spPr bwMode="auto">
                <a:xfrm flipV="1">
                  <a:off x="2188659" y="1691250"/>
                  <a:ext cx="1194966" cy="3125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41" name="Rectangle 540"/>
                <p:cNvSpPr/>
                <p:nvPr/>
              </p:nvSpPr>
              <p:spPr bwMode="auto">
                <a:xfrm>
                  <a:off x="2184879" y="1736302"/>
                  <a:ext cx="1198746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2" name="Oval 541"/>
                <p:cNvSpPr/>
                <p:nvPr/>
              </p:nvSpPr>
              <p:spPr bwMode="auto">
                <a:xfrm flipV="1">
                  <a:off x="2184879" y="1564542"/>
                  <a:ext cx="1194966" cy="31254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43" name="Freeform 542"/>
                <p:cNvSpPr/>
                <p:nvPr/>
              </p:nvSpPr>
              <p:spPr bwMode="auto">
                <a:xfrm>
                  <a:off x="2491182" y="1671539"/>
                  <a:ext cx="582357" cy="1548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4" name="Freeform 543"/>
                <p:cNvSpPr/>
                <p:nvPr/>
              </p:nvSpPr>
              <p:spPr bwMode="auto">
                <a:xfrm>
                  <a:off x="2430678" y="1629304"/>
                  <a:ext cx="703366" cy="10981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5" name="Freeform 544"/>
                <p:cNvSpPr/>
                <p:nvPr/>
              </p:nvSpPr>
              <p:spPr bwMode="auto">
                <a:xfrm>
                  <a:off x="2892025" y="1722222"/>
                  <a:ext cx="260927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6" name="Freeform 545"/>
                <p:cNvSpPr/>
                <p:nvPr/>
              </p:nvSpPr>
              <p:spPr bwMode="auto">
                <a:xfrm>
                  <a:off x="2419334" y="1725039"/>
                  <a:ext cx="253362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47" name="Straight Connector 546"/>
                <p:cNvCxnSpPr>
                  <a:endCxn id="542" idx="2"/>
                </p:cNvCxnSpPr>
                <p:nvPr/>
              </p:nvCxnSpPr>
              <p:spPr bwMode="auto">
                <a:xfrm flipH="1" flipV="1">
                  <a:off x="2184879" y="1722222"/>
                  <a:ext cx="3780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Connector 547"/>
                <p:cNvCxnSpPr/>
                <p:nvPr/>
              </p:nvCxnSpPr>
              <p:spPr bwMode="auto">
                <a:xfrm flipH="1" flipV="1">
                  <a:off x="3379845" y="1727853"/>
                  <a:ext cx="3780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/>
            <p:cNvGrpSpPr/>
            <p:nvPr/>
          </p:nvGrpSpPr>
          <p:grpSpPr>
            <a:xfrm>
              <a:off x="4348791" y="3867098"/>
              <a:ext cx="514350" cy="1670050"/>
              <a:chOff x="4348791" y="3867098"/>
              <a:chExt cx="514350" cy="1670050"/>
            </a:xfrm>
          </p:grpSpPr>
          <p:sp>
            <p:nvSpPr>
              <p:cNvPr id="579" name="Rectangle 578"/>
              <p:cNvSpPr/>
              <p:nvPr/>
            </p:nvSpPr>
            <p:spPr bwMode="auto"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0" name="Straight Connector 579"/>
              <p:cNvCxnSpPr/>
              <p:nvPr/>
            </p:nvCxnSpPr>
            <p:spPr bwMode="auto">
              <a:xfrm flipH="1">
                <a:off x="4861554" y="4024260"/>
                <a:ext cx="1587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43" name="Group 580"/>
              <p:cNvGrpSpPr>
                <a:grpSpLocks/>
              </p:cNvGrpSpPr>
              <p:nvPr/>
            </p:nvGrpSpPr>
            <p:grpSpPr bwMode="auto">
              <a:xfrm>
                <a:off x="4353939" y="5315451"/>
                <a:ext cx="507588" cy="221697"/>
                <a:chOff x="4128636" y="3606589"/>
                <a:chExt cx="568145" cy="338667"/>
              </a:xfrm>
            </p:grpSpPr>
            <p:sp>
              <p:nvSpPr>
                <p:cNvPr id="589" name="Oval 588"/>
                <p:cNvSpPr/>
                <p:nvPr/>
              </p:nvSpPr>
              <p:spPr>
                <a:xfrm>
                  <a:off x="4128205" y="3719722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0" name="Rectangle 589"/>
                <p:cNvSpPr/>
                <p:nvPr/>
              </p:nvSpPr>
              <p:spPr>
                <a:xfrm>
                  <a:off x="4128205" y="3719722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1" name="Oval 590"/>
                <p:cNvSpPr/>
                <p:nvPr/>
              </p:nvSpPr>
              <p:spPr>
                <a:xfrm>
                  <a:off x="4128205" y="360574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92" name="Straight Connector 591"/>
                <p:cNvCxnSpPr/>
                <p:nvPr/>
              </p:nvCxnSpPr>
              <p:spPr>
                <a:xfrm>
                  <a:off x="4696811" y="3719722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Straight Connector 592"/>
                <p:cNvCxnSpPr/>
                <p:nvPr/>
              </p:nvCxnSpPr>
              <p:spPr>
                <a:xfrm>
                  <a:off x="4128205" y="3719722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2" name="Rectangle 581"/>
              <p:cNvSpPr/>
              <p:nvPr/>
            </p:nvSpPr>
            <p:spPr bwMode="auto">
              <a:xfrm>
                <a:off x="4355141" y="4579885"/>
                <a:ext cx="496888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4" name="Straight Connector 583"/>
              <p:cNvCxnSpPr/>
              <p:nvPr/>
            </p:nvCxnSpPr>
            <p:spPr bwMode="auto">
              <a:xfrm flipH="1">
                <a:off x="4348791" y="4032198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29" name="Group 568"/>
              <p:cNvGrpSpPr>
                <a:grpSpLocks/>
              </p:cNvGrpSpPr>
              <p:nvPr/>
            </p:nvGrpSpPr>
            <p:grpSpPr bwMode="auto">
              <a:xfrm>
                <a:off x="4351304" y="3867098"/>
                <a:ext cx="503828" cy="248249"/>
                <a:chOff x="2183302" y="1564542"/>
                <a:chExt cx="1200154" cy="440314"/>
              </a:xfrm>
            </p:grpSpPr>
            <p:sp>
              <p:nvSpPr>
                <p:cNvPr id="570" name="Oval 569"/>
                <p:cNvSpPr/>
                <p:nvPr/>
              </p:nvSpPr>
              <p:spPr bwMode="auto">
                <a:xfrm flipV="1">
                  <a:off x="2188662" y="1691248"/>
                  <a:ext cx="1194966" cy="31254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71" name="Rectangle 570"/>
                <p:cNvSpPr/>
                <p:nvPr/>
              </p:nvSpPr>
              <p:spPr bwMode="auto">
                <a:xfrm>
                  <a:off x="2184879" y="1736300"/>
                  <a:ext cx="1198749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2" name="Oval 571"/>
                <p:cNvSpPr/>
                <p:nvPr/>
              </p:nvSpPr>
              <p:spPr bwMode="auto">
                <a:xfrm flipV="1">
                  <a:off x="2184879" y="1564542"/>
                  <a:ext cx="1194966" cy="31254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73" name="Freeform 572"/>
                <p:cNvSpPr/>
                <p:nvPr/>
              </p:nvSpPr>
              <p:spPr bwMode="auto">
                <a:xfrm>
                  <a:off x="2491185" y="1671539"/>
                  <a:ext cx="582357" cy="15486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4" name="Freeform 573"/>
                <p:cNvSpPr/>
                <p:nvPr/>
              </p:nvSpPr>
              <p:spPr bwMode="auto">
                <a:xfrm>
                  <a:off x="2430680" y="1629303"/>
                  <a:ext cx="703366" cy="10981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5" name="Freeform 574"/>
                <p:cNvSpPr/>
                <p:nvPr/>
              </p:nvSpPr>
              <p:spPr bwMode="auto">
                <a:xfrm>
                  <a:off x="2892028" y="1722222"/>
                  <a:ext cx="260925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6" name="Freeform 575"/>
                <p:cNvSpPr/>
                <p:nvPr/>
              </p:nvSpPr>
              <p:spPr bwMode="auto">
                <a:xfrm>
                  <a:off x="2419334" y="1725037"/>
                  <a:ext cx="253364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77" name="Straight Connector 576"/>
                <p:cNvCxnSpPr>
                  <a:endCxn id="572" idx="2"/>
                </p:cNvCxnSpPr>
                <p:nvPr/>
              </p:nvCxnSpPr>
              <p:spPr bwMode="auto">
                <a:xfrm flipH="1" flipV="1">
                  <a:off x="2184879" y="1722222"/>
                  <a:ext cx="3783" cy="121075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8" name="Straight Connector 577"/>
                <p:cNvCxnSpPr/>
                <p:nvPr/>
              </p:nvCxnSpPr>
              <p:spPr bwMode="auto">
                <a:xfrm flipH="1" flipV="1">
                  <a:off x="3379845" y="1727853"/>
                  <a:ext cx="3783" cy="121075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258" name="Group 48257"/>
            <p:cNvGrpSpPr/>
            <p:nvPr/>
          </p:nvGrpSpPr>
          <p:grpSpPr>
            <a:xfrm>
              <a:off x="5552116" y="3849635"/>
              <a:ext cx="514350" cy="1670050"/>
              <a:chOff x="5552116" y="3849635"/>
              <a:chExt cx="514350" cy="1670050"/>
            </a:xfrm>
          </p:grpSpPr>
          <p:sp>
            <p:nvSpPr>
              <p:cNvPr id="606" name="Rectangle 605"/>
              <p:cNvSpPr/>
              <p:nvPr/>
            </p:nvSpPr>
            <p:spPr bwMode="auto"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07" name="Straight Connector 606"/>
              <p:cNvCxnSpPr/>
              <p:nvPr/>
            </p:nvCxnSpPr>
            <p:spPr bwMode="auto">
              <a:xfrm flipH="1">
                <a:off x="6064879" y="4006798"/>
                <a:ext cx="1587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15" name="Group 607"/>
              <p:cNvGrpSpPr>
                <a:grpSpLocks/>
              </p:cNvGrpSpPr>
              <p:nvPr/>
            </p:nvGrpSpPr>
            <p:grpSpPr bwMode="auto">
              <a:xfrm>
                <a:off x="5557264" y="5297988"/>
                <a:ext cx="507588" cy="221697"/>
                <a:chOff x="4128636" y="3606589"/>
                <a:chExt cx="568145" cy="338667"/>
              </a:xfrm>
            </p:grpSpPr>
            <p:sp>
              <p:nvSpPr>
                <p:cNvPr id="616" name="Oval 615"/>
                <p:cNvSpPr/>
                <p:nvPr/>
              </p:nvSpPr>
              <p:spPr>
                <a:xfrm>
                  <a:off x="4128205" y="371972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17" name="Rectangle 616"/>
                <p:cNvSpPr/>
                <p:nvPr/>
              </p:nvSpPr>
              <p:spPr>
                <a:xfrm>
                  <a:off x="4128205" y="3719724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18" name="Oval 617"/>
                <p:cNvSpPr/>
                <p:nvPr/>
              </p:nvSpPr>
              <p:spPr>
                <a:xfrm>
                  <a:off x="4128205" y="3605744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19" name="Straight Connector 618"/>
                <p:cNvCxnSpPr/>
                <p:nvPr/>
              </p:nvCxnSpPr>
              <p:spPr>
                <a:xfrm>
                  <a:off x="4696811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/>
                <p:cNvCxnSpPr/>
                <p:nvPr/>
              </p:nvCxnSpPr>
              <p:spPr>
                <a:xfrm>
                  <a:off x="4128205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9" name="Rectangle 608"/>
              <p:cNvSpPr/>
              <p:nvPr/>
            </p:nvSpPr>
            <p:spPr bwMode="auto">
              <a:xfrm>
                <a:off x="5558466" y="4562423"/>
                <a:ext cx="496888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1" name="Straight Connector 610"/>
              <p:cNvCxnSpPr/>
              <p:nvPr/>
            </p:nvCxnSpPr>
            <p:spPr bwMode="auto">
              <a:xfrm flipH="1">
                <a:off x="5552116" y="4014735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01" name="Group 595"/>
              <p:cNvGrpSpPr>
                <a:grpSpLocks/>
              </p:cNvGrpSpPr>
              <p:nvPr/>
            </p:nvGrpSpPr>
            <p:grpSpPr bwMode="auto">
              <a:xfrm>
                <a:off x="5554629" y="38496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597" name="Oval 596"/>
                <p:cNvSpPr/>
                <p:nvPr/>
              </p:nvSpPr>
              <p:spPr bwMode="auto">
                <a:xfrm flipV="1">
                  <a:off x="2188662" y="1691250"/>
                  <a:ext cx="1194966" cy="3125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98" name="Rectangle 597"/>
                <p:cNvSpPr/>
                <p:nvPr/>
              </p:nvSpPr>
              <p:spPr bwMode="auto">
                <a:xfrm>
                  <a:off x="2184879" y="1736302"/>
                  <a:ext cx="1198749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9" name="Oval 598"/>
                <p:cNvSpPr/>
                <p:nvPr/>
              </p:nvSpPr>
              <p:spPr bwMode="auto">
                <a:xfrm flipV="1">
                  <a:off x="2184879" y="1564542"/>
                  <a:ext cx="1194966" cy="31254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00" name="Freeform 599"/>
                <p:cNvSpPr/>
                <p:nvPr/>
              </p:nvSpPr>
              <p:spPr bwMode="auto">
                <a:xfrm>
                  <a:off x="2491185" y="1671539"/>
                  <a:ext cx="582357" cy="1548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1" name="Freeform 600"/>
                <p:cNvSpPr/>
                <p:nvPr/>
              </p:nvSpPr>
              <p:spPr bwMode="auto">
                <a:xfrm>
                  <a:off x="2430680" y="1629304"/>
                  <a:ext cx="703366" cy="10981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2" name="Freeform 601"/>
                <p:cNvSpPr/>
                <p:nvPr/>
              </p:nvSpPr>
              <p:spPr bwMode="auto">
                <a:xfrm>
                  <a:off x="2892028" y="1722222"/>
                  <a:ext cx="260925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3" name="Freeform 602"/>
                <p:cNvSpPr/>
                <p:nvPr/>
              </p:nvSpPr>
              <p:spPr bwMode="auto">
                <a:xfrm>
                  <a:off x="2419334" y="1725039"/>
                  <a:ext cx="253364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04" name="Straight Connector 603"/>
                <p:cNvCxnSpPr>
                  <a:endCxn id="599" idx="2"/>
                </p:cNvCxnSpPr>
                <p:nvPr/>
              </p:nvCxnSpPr>
              <p:spPr bwMode="auto">
                <a:xfrm flipH="1" flipV="1">
                  <a:off x="2184879" y="1722222"/>
                  <a:ext cx="3783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Straight Connector 604"/>
                <p:cNvCxnSpPr/>
                <p:nvPr/>
              </p:nvCxnSpPr>
              <p:spPr bwMode="auto">
                <a:xfrm flipH="1" flipV="1">
                  <a:off x="3379845" y="1727853"/>
                  <a:ext cx="3783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259" name="Group 48258"/>
            <p:cNvGrpSpPr/>
            <p:nvPr/>
          </p:nvGrpSpPr>
          <p:grpSpPr>
            <a:xfrm>
              <a:off x="6547479" y="3836935"/>
              <a:ext cx="514350" cy="1671638"/>
              <a:chOff x="6547479" y="3836935"/>
              <a:chExt cx="514350" cy="1671638"/>
            </a:xfrm>
          </p:grpSpPr>
          <p:sp>
            <p:nvSpPr>
              <p:cNvPr id="633" name="Rectangle 632"/>
              <p:cNvSpPr/>
              <p:nvPr/>
            </p:nvSpPr>
            <p:spPr bwMode="auto"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4" name="Straight Connector 633"/>
              <p:cNvCxnSpPr/>
              <p:nvPr/>
            </p:nvCxnSpPr>
            <p:spPr bwMode="auto">
              <a:xfrm flipH="1">
                <a:off x="7060241" y="3994098"/>
                <a:ext cx="1588" cy="13668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187" name="Group 634"/>
              <p:cNvGrpSpPr>
                <a:grpSpLocks/>
              </p:cNvGrpSpPr>
              <p:nvPr/>
            </p:nvGrpSpPr>
            <p:grpSpPr bwMode="auto">
              <a:xfrm>
                <a:off x="6552627" y="5286665"/>
                <a:ext cx="507588" cy="221908"/>
                <a:chOff x="4128636" y="3606589"/>
                <a:chExt cx="568145" cy="338667"/>
              </a:xfrm>
            </p:grpSpPr>
            <p:sp>
              <p:nvSpPr>
                <p:cNvPr id="643" name="Oval 642"/>
                <p:cNvSpPr/>
                <p:nvPr/>
              </p:nvSpPr>
              <p:spPr>
                <a:xfrm>
                  <a:off x="4128204" y="3719937"/>
                  <a:ext cx="568606" cy="225319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44" name="Rectangle 643"/>
                <p:cNvSpPr/>
                <p:nvPr/>
              </p:nvSpPr>
              <p:spPr>
                <a:xfrm>
                  <a:off x="4128204" y="3719937"/>
                  <a:ext cx="568606" cy="1114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45" name="Oval 644"/>
                <p:cNvSpPr/>
                <p:nvPr/>
              </p:nvSpPr>
              <p:spPr>
                <a:xfrm>
                  <a:off x="4128204" y="3606067"/>
                  <a:ext cx="568606" cy="22531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46" name="Straight Connector 645"/>
                <p:cNvCxnSpPr/>
                <p:nvPr/>
              </p:nvCxnSpPr>
              <p:spPr>
                <a:xfrm>
                  <a:off x="4696810" y="3719937"/>
                  <a:ext cx="0" cy="11144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Straight Connector 646"/>
                <p:cNvCxnSpPr/>
                <p:nvPr/>
              </p:nvCxnSpPr>
              <p:spPr>
                <a:xfrm>
                  <a:off x="4128204" y="3719937"/>
                  <a:ext cx="0" cy="11144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6" name="Rectangle 635"/>
              <p:cNvSpPr/>
              <p:nvPr/>
            </p:nvSpPr>
            <p:spPr bwMode="auto">
              <a:xfrm>
                <a:off x="6553829" y="4551310"/>
                <a:ext cx="496887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8" name="Straight Connector 637"/>
              <p:cNvCxnSpPr/>
              <p:nvPr/>
            </p:nvCxnSpPr>
            <p:spPr bwMode="auto">
              <a:xfrm flipH="1">
                <a:off x="6547479" y="4002035"/>
                <a:ext cx="3175" cy="145256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173" name="Group 622"/>
              <p:cNvGrpSpPr>
                <a:grpSpLocks/>
              </p:cNvGrpSpPr>
              <p:nvPr/>
            </p:nvGrpSpPr>
            <p:grpSpPr bwMode="auto">
              <a:xfrm>
                <a:off x="6549992" y="3836935"/>
                <a:ext cx="503828" cy="248485"/>
                <a:chOff x="2183302" y="1564542"/>
                <a:chExt cx="1200154" cy="440314"/>
              </a:xfrm>
            </p:grpSpPr>
            <p:sp>
              <p:nvSpPr>
                <p:cNvPr id="624" name="Oval 623"/>
                <p:cNvSpPr/>
                <p:nvPr/>
              </p:nvSpPr>
              <p:spPr bwMode="auto">
                <a:xfrm flipV="1">
                  <a:off x="2188659" y="1691130"/>
                  <a:ext cx="1194966" cy="31506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25" name="Rectangle 624"/>
                <p:cNvSpPr/>
                <p:nvPr/>
              </p:nvSpPr>
              <p:spPr bwMode="auto">
                <a:xfrm>
                  <a:off x="2184879" y="1736138"/>
                  <a:ext cx="1198746" cy="112522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6" name="Oval 625"/>
                <p:cNvSpPr/>
                <p:nvPr/>
              </p:nvSpPr>
              <p:spPr bwMode="auto">
                <a:xfrm flipV="1">
                  <a:off x="2184879" y="1564542"/>
                  <a:ext cx="1194966" cy="31506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27" name="Freeform 626"/>
                <p:cNvSpPr/>
                <p:nvPr/>
              </p:nvSpPr>
              <p:spPr bwMode="auto">
                <a:xfrm>
                  <a:off x="2491182" y="1671438"/>
                  <a:ext cx="582357" cy="15753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8" name="Freeform 627"/>
                <p:cNvSpPr/>
                <p:nvPr/>
              </p:nvSpPr>
              <p:spPr bwMode="auto">
                <a:xfrm>
                  <a:off x="2430678" y="1629243"/>
                  <a:ext cx="703366" cy="11252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9" name="Freeform 628"/>
                <p:cNvSpPr/>
                <p:nvPr/>
              </p:nvSpPr>
              <p:spPr bwMode="auto">
                <a:xfrm>
                  <a:off x="2892025" y="1724886"/>
                  <a:ext cx="260927" cy="956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30" name="Freeform 629"/>
                <p:cNvSpPr/>
                <p:nvPr/>
              </p:nvSpPr>
              <p:spPr bwMode="auto">
                <a:xfrm>
                  <a:off x="2419334" y="1727698"/>
                  <a:ext cx="253362" cy="92831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31" name="Straight Connector 630"/>
                <p:cNvCxnSpPr>
                  <a:endCxn id="626" idx="2"/>
                </p:cNvCxnSpPr>
                <p:nvPr/>
              </p:nvCxnSpPr>
              <p:spPr bwMode="auto">
                <a:xfrm flipH="1" flipV="1">
                  <a:off x="2184879" y="1722072"/>
                  <a:ext cx="3780" cy="12096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2" name="Straight Connector 631"/>
                <p:cNvCxnSpPr/>
                <p:nvPr/>
              </p:nvCxnSpPr>
              <p:spPr bwMode="auto">
                <a:xfrm flipH="1" flipV="1">
                  <a:off x="3379845" y="1730512"/>
                  <a:ext cx="3780" cy="12096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" name="Group 27"/>
          <p:cNvGrpSpPr/>
          <p:nvPr/>
        </p:nvGrpSpPr>
        <p:grpSpPr>
          <a:xfrm>
            <a:off x="2381956" y="2475925"/>
            <a:ext cx="4415330" cy="2315048"/>
            <a:chOff x="2381956" y="2435173"/>
            <a:chExt cx="4415330" cy="2315048"/>
          </a:xfrm>
        </p:grpSpPr>
        <p:sp>
          <p:nvSpPr>
            <p:cNvPr id="391" name="Freeform 390"/>
            <p:cNvSpPr/>
            <p:nvPr/>
          </p:nvSpPr>
          <p:spPr>
            <a:xfrm>
              <a:off x="2381956" y="2439629"/>
              <a:ext cx="297540" cy="1743187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015941"/>
                <a:gd name="connsiteX1" fmla="*/ 0 w 307275"/>
                <a:gd name="connsiteY1" fmla="*/ 0 h 2015941"/>
                <a:gd name="connsiteX2" fmla="*/ 0 w 307275"/>
                <a:gd name="connsiteY2" fmla="*/ 2015941 h 2015941"/>
                <a:gd name="connsiteX0" fmla="*/ 228538 w 228538"/>
                <a:gd name="connsiteY0" fmla="*/ 0 h 2022548"/>
                <a:gd name="connsiteX1" fmla="*/ 0 w 228538"/>
                <a:gd name="connsiteY1" fmla="*/ 6607 h 2022548"/>
                <a:gd name="connsiteX2" fmla="*/ 0 w 228538"/>
                <a:gd name="connsiteY2" fmla="*/ 2022548 h 20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CC0000"/>
                </a:solidFill>
              </a:endParaRPr>
            </a:p>
          </p:txBody>
        </p:sp>
        <p:sp>
          <p:nvSpPr>
            <p:cNvPr id="392" name="Freeform 391"/>
            <p:cNvSpPr/>
            <p:nvPr/>
          </p:nvSpPr>
          <p:spPr>
            <a:xfrm flipH="1">
              <a:off x="6411524" y="2435173"/>
              <a:ext cx="385762" cy="2300562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117725"/>
                <a:gd name="connsiteX1" fmla="*/ 0 w 307275"/>
                <a:gd name="connsiteY1" fmla="*/ 0 h 2117725"/>
                <a:gd name="connsiteX2" fmla="*/ 0 w 307275"/>
                <a:gd name="connsiteY2" fmla="*/ 2117725 h 21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93" name="Straight Arrow Connector 392"/>
            <p:cNvCxnSpPr/>
            <p:nvPr/>
          </p:nvCxnSpPr>
          <p:spPr>
            <a:xfrm flipV="1">
              <a:off x="5791457" y="2687586"/>
              <a:ext cx="8309" cy="2062635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/>
            <p:cNvCxnSpPr/>
            <p:nvPr/>
          </p:nvCxnSpPr>
          <p:spPr>
            <a:xfrm flipV="1">
              <a:off x="4598735" y="2708225"/>
              <a:ext cx="18344" cy="2037167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Arrow Connector 394"/>
            <p:cNvCxnSpPr/>
            <p:nvPr/>
          </p:nvCxnSpPr>
          <p:spPr>
            <a:xfrm flipH="1" flipV="1">
              <a:off x="3807455" y="2762199"/>
              <a:ext cx="9009" cy="1983193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542925" y="236538"/>
            <a:ext cx="65358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zh-CN" sz="3600" dirty="0" smtClean="0">
                <a:solidFill>
                  <a:srgbClr val="000099"/>
                </a:solidFill>
                <a:latin typeface="Gill Sans MT" charset="0"/>
              </a:rPr>
              <a:t>L</a:t>
            </a:r>
            <a:r>
              <a:rPr lang="en-US" sz="3600" dirty="0" smtClean="0">
                <a:solidFill>
                  <a:srgbClr val="000099"/>
                </a:solidFill>
                <a:latin typeface="Gill Sans MT" charset="0"/>
              </a:rPr>
              <a:t>ogically </a:t>
            </a:r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centralized </a:t>
            </a:r>
            <a:r>
              <a:rPr lang="en-US" sz="3600" dirty="0" smtClean="0">
                <a:solidFill>
                  <a:srgbClr val="000099"/>
                </a:solidFill>
                <a:latin typeface="Gill Sans MT" charset="0"/>
              </a:rPr>
              <a:t>control plane</a:t>
            </a:r>
            <a:endParaRPr lang="en-US" sz="3600" dirty="0">
              <a:solidFill>
                <a:srgbClr val="000099"/>
              </a:solidFill>
              <a:latin typeface="Gill Sans MT" charset="0"/>
            </a:endParaRP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776288"/>
            <a:ext cx="7604777" cy="172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71" name="TextBox 335"/>
          <p:cNvSpPr txBox="1">
            <a:spLocks noChangeArrowheads="1"/>
          </p:cNvSpPr>
          <p:nvPr/>
        </p:nvSpPr>
        <p:spPr bwMode="auto">
          <a:xfrm>
            <a:off x="394448" y="1039914"/>
            <a:ext cx="84566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/>
              <a:t>A distinct</a:t>
            </a:r>
            <a:r>
              <a:rPr lang="en-US" dirty="0"/>
              <a:t> </a:t>
            </a:r>
            <a:r>
              <a:rPr lang="en-US" dirty="0" smtClean="0"/>
              <a:t>(typically remote) controller </a:t>
            </a:r>
            <a:r>
              <a:rPr lang="en-US" dirty="0"/>
              <a:t>interacts with local control agents (</a:t>
            </a:r>
            <a:r>
              <a:rPr lang="en-US" dirty="0" smtClean="0"/>
              <a:t>CAs) in routers to compute forwarding tables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055910" y="4687854"/>
            <a:ext cx="4956877" cy="694339"/>
            <a:chOff x="2055070" y="4690247"/>
            <a:chExt cx="4956877" cy="694339"/>
          </a:xfrm>
        </p:grpSpPr>
        <p:grpSp>
          <p:nvGrpSpPr>
            <p:cNvPr id="48273" name="Group 554"/>
            <p:cNvGrpSpPr>
              <a:grpSpLocks/>
            </p:cNvGrpSpPr>
            <p:nvPr/>
          </p:nvGrpSpPr>
          <p:grpSpPr bwMode="auto">
            <a:xfrm>
              <a:off x="3605320" y="5055434"/>
              <a:ext cx="430131" cy="329152"/>
              <a:chOff x="2931664" y="3912603"/>
              <a:chExt cx="430450" cy="329314"/>
            </a:xfrm>
          </p:grpSpPr>
          <p:sp>
            <p:nvSpPr>
              <p:cNvPr id="558" name="Rectangle 557"/>
              <p:cNvSpPr/>
              <p:nvPr/>
            </p:nvSpPr>
            <p:spPr>
              <a:xfrm>
                <a:off x="2936952" y="3913304"/>
                <a:ext cx="425766" cy="32877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9" name="Straight Connector 558"/>
              <p:cNvCxnSpPr/>
              <p:nvPr/>
            </p:nvCxnSpPr>
            <p:spPr>
              <a:xfrm>
                <a:off x="2932185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/>
              <p:cNvCxnSpPr/>
              <p:nvPr/>
            </p:nvCxnSpPr>
            <p:spPr>
              <a:xfrm>
                <a:off x="2932185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/>
              <p:cNvCxnSpPr>
                <a:stCxn id="558" idx="2"/>
              </p:cNvCxnSpPr>
              <p:nvPr/>
            </p:nvCxnSpPr>
            <p:spPr>
              <a:xfrm flipH="1" flipV="1">
                <a:off x="3148246" y="4005425"/>
                <a:ext cx="1589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45" name="Group 582"/>
            <p:cNvGrpSpPr>
              <a:grpSpLocks/>
            </p:cNvGrpSpPr>
            <p:nvPr/>
          </p:nvGrpSpPr>
          <p:grpSpPr bwMode="auto">
            <a:xfrm>
              <a:off x="4387957" y="5055368"/>
              <a:ext cx="430131" cy="329152"/>
              <a:chOff x="2931664" y="3912603"/>
              <a:chExt cx="430450" cy="329314"/>
            </a:xfrm>
          </p:grpSpPr>
          <p:sp>
            <p:nvSpPr>
              <p:cNvPr id="585" name="Rectangle 584"/>
              <p:cNvSpPr/>
              <p:nvPr/>
            </p:nvSpPr>
            <p:spPr>
              <a:xfrm>
                <a:off x="2936952" y="3913304"/>
                <a:ext cx="425766" cy="32877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6" name="Straight Connector 585"/>
              <p:cNvCxnSpPr/>
              <p:nvPr/>
            </p:nvCxnSpPr>
            <p:spPr>
              <a:xfrm>
                <a:off x="2932186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/>
              <p:cNvCxnSpPr/>
              <p:nvPr/>
            </p:nvCxnSpPr>
            <p:spPr>
              <a:xfrm>
                <a:off x="2932186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/>
              <p:cNvCxnSpPr>
                <a:stCxn id="585" idx="2"/>
              </p:cNvCxnSpPr>
              <p:nvPr/>
            </p:nvCxnSpPr>
            <p:spPr>
              <a:xfrm flipH="1" flipV="1">
                <a:off x="3148247" y="4005425"/>
                <a:ext cx="1588" cy="236653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17" name="Group 609"/>
            <p:cNvGrpSpPr>
              <a:grpSpLocks/>
            </p:cNvGrpSpPr>
            <p:nvPr/>
          </p:nvGrpSpPr>
          <p:grpSpPr bwMode="auto">
            <a:xfrm>
              <a:off x="5591804" y="5053093"/>
              <a:ext cx="430212" cy="328614"/>
              <a:chOff x="2932186" y="3913304"/>
              <a:chExt cx="430531" cy="328775"/>
            </a:xfrm>
          </p:grpSpPr>
          <p:sp>
            <p:nvSpPr>
              <p:cNvPr id="612" name="Rectangle 611"/>
              <p:cNvSpPr/>
              <p:nvPr/>
            </p:nvSpPr>
            <p:spPr>
              <a:xfrm>
                <a:off x="2936952" y="3913304"/>
                <a:ext cx="425765" cy="32877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3" name="Straight Connector 612"/>
              <p:cNvCxnSpPr/>
              <p:nvPr/>
            </p:nvCxnSpPr>
            <p:spPr>
              <a:xfrm>
                <a:off x="2932186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2932186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>
                <a:stCxn id="612" idx="2"/>
              </p:cNvCxnSpPr>
              <p:nvPr/>
            </p:nvCxnSpPr>
            <p:spPr>
              <a:xfrm flipH="1" flipV="1">
                <a:off x="3148247" y="4005425"/>
                <a:ext cx="1588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189" name="Group 636"/>
            <p:cNvGrpSpPr>
              <a:grpSpLocks/>
            </p:cNvGrpSpPr>
            <p:nvPr/>
          </p:nvGrpSpPr>
          <p:grpSpPr bwMode="auto">
            <a:xfrm>
              <a:off x="6581816" y="5045656"/>
              <a:ext cx="430131" cy="329465"/>
              <a:chOff x="2931664" y="3912603"/>
              <a:chExt cx="430450" cy="329314"/>
            </a:xfrm>
          </p:grpSpPr>
          <p:sp>
            <p:nvSpPr>
              <p:cNvPr id="639" name="Rectangle 638"/>
              <p:cNvSpPr/>
              <p:nvPr/>
            </p:nvSpPr>
            <p:spPr>
              <a:xfrm>
                <a:off x="2936952" y="3912169"/>
                <a:ext cx="425766" cy="33004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40" name="Straight Connector 639"/>
              <p:cNvCxnSpPr/>
              <p:nvPr/>
            </p:nvCxnSpPr>
            <p:spPr>
              <a:xfrm>
                <a:off x="2932185" y="4004202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/>
              <p:cNvCxnSpPr/>
              <p:nvPr/>
            </p:nvCxnSpPr>
            <p:spPr>
              <a:xfrm>
                <a:off x="2932185" y="4067673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/>
              <p:cNvCxnSpPr>
                <a:stCxn id="639" idx="2"/>
              </p:cNvCxnSpPr>
              <p:nvPr/>
            </p:nvCxnSpPr>
            <p:spPr>
              <a:xfrm flipH="1" flipV="1">
                <a:off x="3148246" y="4004202"/>
                <a:ext cx="1589" cy="23801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7" name="Group 554"/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358" name="Rectangle 357"/>
              <p:cNvSpPr/>
              <p:nvPr/>
            </p:nvSpPr>
            <p:spPr>
              <a:xfrm>
                <a:off x="2936952" y="3913304"/>
                <a:ext cx="425766" cy="32877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59" name="Straight Connector 358"/>
              <p:cNvCxnSpPr/>
              <p:nvPr/>
            </p:nvCxnSpPr>
            <p:spPr>
              <a:xfrm>
                <a:off x="2932185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>
                <a:off x="2932185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>
                <a:stCxn id="358" idx="2"/>
              </p:cNvCxnSpPr>
              <p:nvPr/>
            </p:nvCxnSpPr>
            <p:spPr>
              <a:xfrm flipH="1" flipV="1">
                <a:off x="3148246" y="4005425"/>
                <a:ext cx="1589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2" name="Group 347"/>
          <p:cNvGrpSpPr>
            <a:grpSpLocks/>
          </p:cNvGrpSpPr>
          <p:nvPr/>
        </p:nvGrpSpPr>
        <p:grpSpPr bwMode="auto">
          <a:xfrm>
            <a:off x="5856401" y="5944266"/>
            <a:ext cx="588970" cy="242608"/>
            <a:chOff x="1871277" y="1576300"/>
            <a:chExt cx="1128371" cy="437861"/>
          </a:xfrm>
        </p:grpSpPr>
        <p:sp>
          <p:nvSpPr>
            <p:cNvPr id="363" name="Oval 36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5" name="Oval 36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6" name="Freeform 36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7" name="Freeform 36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8" name="Freeform 367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9" name="Freeform 368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70" name="Straight Connector 369"/>
            <p:cNvCxnSpPr>
              <a:endCxn id="36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2" name="Group 347"/>
          <p:cNvGrpSpPr>
            <a:grpSpLocks/>
          </p:cNvGrpSpPr>
          <p:nvPr/>
        </p:nvGrpSpPr>
        <p:grpSpPr bwMode="auto">
          <a:xfrm>
            <a:off x="4375328" y="5802169"/>
            <a:ext cx="588970" cy="242608"/>
            <a:chOff x="1871277" y="1576300"/>
            <a:chExt cx="1128371" cy="437861"/>
          </a:xfrm>
        </p:grpSpPr>
        <p:sp>
          <p:nvSpPr>
            <p:cNvPr id="373" name="Oval 37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5" name="Oval 37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6" name="Freeform 37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7" name="Freeform 37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8" name="Freeform 377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9" name="Freeform 378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80" name="Straight Connector 379"/>
            <p:cNvCxnSpPr>
              <a:endCxn id="37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47"/>
          <p:cNvGrpSpPr>
            <a:grpSpLocks/>
          </p:cNvGrpSpPr>
          <p:nvPr/>
        </p:nvGrpSpPr>
        <p:grpSpPr bwMode="auto">
          <a:xfrm>
            <a:off x="2848241" y="5995982"/>
            <a:ext cx="588970" cy="242608"/>
            <a:chOff x="1871277" y="1576300"/>
            <a:chExt cx="1128371" cy="437861"/>
          </a:xfrm>
        </p:grpSpPr>
        <p:sp>
          <p:nvSpPr>
            <p:cNvPr id="383" name="Oval 38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5" name="Oval 38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6" name="Freeform 38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7" name="Freeform 38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0" name="Freeform 389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7" name="Freeform 39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99" name="Straight Connector 398"/>
            <p:cNvCxnSpPr>
              <a:endCxn id="38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347"/>
          <p:cNvGrpSpPr>
            <a:grpSpLocks/>
          </p:cNvGrpSpPr>
          <p:nvPr/>
        </p:nvGrpSpPr>
        <p:grpSpPr bwMode="auto">
          <a:xfrm>
            <a:off x="5166757" y="6262321"/>
            <a:ext cx="588970" cy="242608"/>
            <a:chOff x="1871277" y="1576300"/>
            <a:chExt cx="1128371" cy="437861"/>
          </a:xfrm>
        </p:grpSpPr>
        <p:sp>
          <p:nvSpPr>
            <p:cNvPr id="402" name="Oval 4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2" name="Oval 411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17" name="Freeform 41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2" name="Freeform 421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7" name="Freeform 42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8" name="Freeform 42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29" name="Straight Connector 428"/>
            <p:cNvCxnSpPr>
              <a:endCxn id="41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1" name="Group 347"/>
          <p:cNvGrpSpPr>
            <a:grpSpLocks/>
          </p:cNvGrpSpPr>
          <p:nvPr/>
        </p:nvGrpSpPr>
        <p:grpSpPr bwMode="auto">
          <a:xfrm>
            <a:off x="3704088" y="6354901"/>
            <a:ext cx="588970" cy="242608"/>
            <a:chOff x="1871277" y="1576300"/>
            <a:chExt cx="1128371" cy="437861"/>
          </a:xfrm>
        </p:grpSpPr>
        <p:sp>
          <p:nvSpPr>
            <p:cNvPr id="432" name="Oval 43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4" name="Oval 43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35" name="Freeform 43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6" name="Freeform 43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7" name="Freeform 43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8" name="Freeform 43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39" name="Straight Connector 438"/>
            <p:cNvCxnSpPr>
              <a:endCxn id="43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925875" y="2220187"/>
            <a:ext cx="5095391" cy="2833288"/>
            <a:chOff x="1925876" y="2212958"/>
            <a:chExt cx="5095391" cy="2833288"/>
          </a:xfrm>
        </p:grpSpPr>
        <p:grpSp>
          <p:nvGrpSpPr>
            <p:cNvPr id="12" name="Group 11"/>
            <p:cNvGrpSpPr/>
            <p:nvPr/>
          </p:nvGrpSpPr>
          <p:grpSpPr>
            <a:xfrm>
              <a:off x="2745416" y="2212958"/>
              <a:ext cx="3597533" cy="493677"/>
              <a:chOff x="2705100" y="2011398"/>
              <a:chExt cx="3597533" cy="493677"/>
            </a:xfrm>
          </p:grpSpPr>
          <p:sp>
            <p:nvSpPr>
              <p:cNvPr id="342" name="Oval 341"/>
              <p:cNvSpPr/>
              <p:nvPr/>
            </p:nvSpPr>
            <p:spPr bwMode="auto">
              <a:xfrm>
                <a:off x="2722820" y="2011398"/>
                <a:ext cx="3579813" cy="492125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9" name="Oval 388"/>
              <p:cNvSpPr/>
              <p:nvPr/>
            </p:nvSpPr>
            <p:spPr bwMode="auto">
              <a:xfrm>
                <a:off x="2705100" y="2012950"/>
                <a:ext cx="3579813" cy="492125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308" name="TextBox 389"/>
              <p:cNvSpPr txBox="1">
                <a:spLocks noChangeArrowheads="1"/>
              </p:cNvSpPr>
              <p:nvPr/>
            </p:nvSpPr>
            <p:spPr bwMode="auto">
              <a:xfrm>
                <a:off x="3452664" y="2127167"/>
                <a:ext cx="2057700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800" dirty="0">
                    <a:solidFill>
                      <a:schemeClr val="bg1"/>
                    </a:solidFill>
                  </a:rPr>
                  <a:t>Remote Controller</a:t>
                </a:r>
              </a:p>
            </p:txBody>
          </p:sp>
        </p:grpSp>
        <p:grpSp>
          <p:nvGrpSpPr>
            <p:cNvPr id="442" name="Group 441"/>
            <p:cNvGrpSpPr/>
            <p:nvPr/>
          </p:nvGrpSpPr>
          <p:grpSpPr>
            <a:xfrm>
              <a:off x="1925876" y="4223509"/>
              <a:ext cx="923540" cy="405953"/>
              <a:chOff x="2705100" y="2011398"/>
              <a:chExt cx="3597533" cy="493677"/>
            </a:xfrm>
          </p:grpSpPr>
          <p:sp>
            <p:nvSpPr>
              <p:cNvPr id="443" name="Oval 442"/>
              <p:cNvSpPr/>
              <p:nvPr/>
            </p:nvSpPr>
            <p:spPr bwMode="auto">
              <a:xfrm>
                <a:off x="2722820" y="2011398"/>
                <a:ext cx="3579813" cy="492125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4" name="Oval 443"/>
              <p:cNvSpPr/>
              <p:nvPr/>
            </p:nvSpPr>
            <p:spPr bwMode="auto">
              <a:xfrm>
                <a:off x="2705100" y="2012950"/>
                <a:ext cx="3579813" cy="492125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5" name="TextBox 389"/>
              <p:cNvSpPr txBox="1">
                <a:spLocks noChangeArrowheads="1"/>
              </p:cNvSpPr>
              <p:nvPr/>
            </p:nvSpPr>
            <p:spPr bwMode="auto">
              <a:xfrm>
                <a:off x="3901810" y="2127167"/>
                <a:ext cx="1159411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800" dirty="0" smtClean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589508" y="4760377"/>
              <a:ext cx="463568" cy="285869"/>
              <a:chOff x="3558850" y="4573304"/>
              <a:chExt cx="463568" cy="285869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47" name="Oval 446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48" name="Oval 447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49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1" name="Group 450"/>
            <p:cNvGrpSpPr/>
            <p:nvPr/>
          </p:nvGrpSpPr>
          <p:grpSpPr>
            <a:xfrm>
              <a:off x="4369656" y="4758258"/>
              <a:ext cx="463568" cy="285869"/>
              <a:chOff x="3558850" y="4573304"/>
              <a:chExt cx="463568" cy="285869"/>
            </a:xfrm>
          </p:grpSpPr>
          <p:grpSp>
            <p:nvGrpSpPr>
              <p:cNvPr id="452" name="Group 451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54" name="Oval 453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5" name="Oval 454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53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6" name="Group 455"/>
            <p:cNvGrpSpPr/>
            <p:nvPr/>
          </p:nvGrpSpPr>
          <p:grpSpPr>
            <a:xfrm>
              <a:off x="5569912" y="4756140"/>
              <a:ext cx="463568" cy="285869"/>
              <a:chOff x="3558850" y="4573304"/>
              <a:chExt cx="463568" cy="285869"/>
            </a:xfrm>
          </p:grpSpPr>
          <p:grpSp>
            <p:nvGrpSpPr>
              <p:cNvPr id="457" name="Group 456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59" name="Oval 458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58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61" name="Group 460"/>
            <p:cNvGrpSpPr/>
            <p:nvPr/>
          </p:nvGrpSpPr>
          <p:grpSpPr>
            <a:xfrm>
              <a:off x="6557699" y="4754022"/>
              <a:ext cx="463568" cy="285869"/>
              <a:chOff x="3558850" y="4573304"/>
              <a:chExt cx="463568" cy="285869"/>
            </a:xfrm>
          </p:grpSpPr>
          <p:grpSp>
            <p:nvGrpSpPr>
              <p:cNvPr id="462" name="Group 461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64" name="Oval 463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5" name="Oval 464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63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2651760" y="3017520"/>
            <a:ext cx="3972560" cy="2032000"/>
            <a:chOff x="2651760" y="3017520"/>
            <a:chExt cx="3972560" cy="2032000"/>
          </a:xfrm>
        </p:grpSpPr>
        <p:cxnSp>
          <p:nvCxnSpPr>
            <p:cNvPr id="338" name="Straight Arrow Connector 337"/>
            <p:cNvCxnSpPr/>
            <p:nvPr/>
          </p:nvCxnSpPr>
          <p:spPr bwMode="auto">
            <a:xfrm>
              <a:off x="2651760" y="3017520"/>
              <a:ext cx="0" cy="166624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/>
            <p:cNvCxnSpPr/>
            <p:nvPr/>
          </p:nvCxnSpPr>
          <p:spPr bwMode="auto">
            <a:xfrm>
              <a:off x="364744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/>
            <p:nvPr/>
          </p:nvCxnSpPr>
          <p:spPr bwMode="auto">
            <a:xfrm>
              <a:off x="446024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/>
            <p:nvPr/>
          </p:nvCxnSpPr>
          <p:spPr bwMode="auto">
            <a:xfrm>
              <a:off x="565912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/>
            <p:nvPr/>
          </p:nvCxnSpPr>
          <p:spPr bwMode="auto">
            <a:xfrm>
              <a:off x="662432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193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542925" y="236538"/>
            <a:ext cx="69218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 smtClean="0">
                <a:solidFill>
                  <a:srgbClr val="000099"/>
                </a:solidFill>
                <a:latin typeface="Gill Sans MT" charset="0"/>
              </a:rPr>
              <a:t>Software defined networking (SDN)</a:t>
            </a:r>
            <a:endParaRPr lang="en-US" sz="3600" dirty="0">
              <a:solidFill>
                <a:srgbClr val="000099"/>
              </a:solidFill>
              <a:latin typeface="Gill Sans MT" charset="0"/>
            </a:endParaRP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776288"/>
            <a:ext cx="6422481" cy="20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1426" y="1282678"/>
            <a:ext cx="8148587" cy="4648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i="1" dirty="0">
                <a:solidFill>
                  <a:srgbClr val="CC0000"/>
                </a:solidFill>
              </a:rPr>
              <a:t>W</a:t>
            </a:r>
            <a:r>
              <a:rPr lang="en-US" i="1" dirty="0" smtClean="0">
                <a:solidFill>
                  <a:srgbClr val="CC0000"/>
                </a:solidFill>
              </a:rPr>
              <a:t>hy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dirty="0" smtClean="0"/>
              <a:t>a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i="1" dirty="0" smtClean="0">
                <a:solidFill>
                  <a:srgbClr val="CC0000"/>
                </a:solidFill>
              </a:rPr>
              <a:t>logically centralized </a:t>
            </a:r>
            <a:r>
              <a:rPr lang="en-US" dirty="0" smtClean="0">
                <a:solidFill>
                  <a:srgbClr val="000000"/>
                </a:solidFill>
              </a:rPr>
              <a:t>control plane?</a:t>
            </a:r>
            <a:endParaRPr lang="en-US" dirty="0">
              <a:solidFill>
                <a:srgbClr val="000000"/>
              </a:solidFill>
            </a:endParaRPr>
          </a:p>
          <a:p>
            <a:pPr marL="635000" indent="-400050"/>
            <a:r>
              <a:rPr lang="en-US" dirty="0" smtClean="0"/>
              <a:t>easier network management: avoid router misconfigurations, greater flexibility of traffic flows</a:t>
            </a:r>
          </a:p>
          <a:p>
            <a:pPr marL="635000" indent="-400050"/>
            <a:r>
              <a:rPr lang="en-US" dirty="0" smtClean="0"/>
              <a:t>table-based forwarding allows “programming” routers</a:t>
            </a:r>
          </a:p>
          <a:p>
            <a:pPr marL="1035050" lvl="1" indent="-400050"/>
            <a:r>
              <a:rPr lang="en-US" dirty="0" smtClean="0"/>
              <a:t>centralized “programming” easier: compute tables centrally and distribute</a:t>
            </a:r>
          </a:p>
          <a:p>
            <a:pPr marL="1035050" lvl="1" indent="-400050"/>
            <a:r>
              <a:rPr lang="en-US" dirty="0" smtClean="0"/>
              <a:t>distributed “programming: more difficult: compute tables as result of distributed algorithm (protocol) implemented in each and every router </a:t>
            </a:r>
          </a:p>
          <a:p>
            <a:pPr marL="635000" indent="-400050"/>
            <a:r>
              <a:rPr lang="en-US" dirty="0" smtClean="0"/>
              <a:t>open (non-proprietary) implementation of control plane</a:t>
            </a:r>
          </a:p>
          <a:p>
            <a:pPr marL="635000" indent="-4000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3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42" y="773797"/>
            <a:ext cx="7595425" cy="24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52400" y="4859886"/>
            <a:ext cx="3276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 smtClean="0">
                <a:solidFill>
                  <a:prstClr val="black"/>
                </a:solidFill>
                <a:latin typeface="+mn-lt"/>
              </a:rPr>
              <a:t>Vertically integrated</a:t>
            </a:r>
          </a:p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 smtClean="0">
                <a:solidFill>
                  <a:prstClr val="black"/>
                </a:solidFill>
                <a:latin typeface="+mn-lt"/>
              </a:rPr>
              <a:t>Closed, proprietary</a:t>
            </a:r>
          </a:p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 smtClean="0">
                <a:solidFill>
                  <a:prstClr val="black"/>
                </a:solidFill>
                <a:latin typeface="+mn-lt"/>
              </a:rPr>
              <a:t>Slow innovation</a:t>
            </a:r>
          </a:p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 smtClean="0">
                <a:solidFill>
                  <a:prstClr val="black"/>
                </a:solidFill>
                <a:latin typeface="+mn-lt"/>
              </a:rPr>
              <a:t>Small industry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9" t="1500" r="3650" b="5499"/>
          <a:stretch>
            <a:fillRect/>
          </a:stretch>
        </p:blipFill>
        <p:spPr bwMode="auto">
          <a:xfrm>
            <a:off x="367763" y="1300457"/>
            <a:ext cx="2496173" cy="3517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609600" y="2496799"/>
            <a:ext cx="1905000" cy="965200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Specialized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Operating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System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09600" y="3538199"/>
            <a:ext cx="1905000" cy="838200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Specialized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Hardware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5440815" y="1480745"/>
            <a:ext cx="3048000" cy="417900"/>
            <a:chOff x="5334000" y="1371600"/>
            <a:chExt cx="3657600" cy="685800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83820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80772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77724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74676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71628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68580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65532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39" name="Rounded Rectangle 38"/>
            <p:cNvSpPr/>
            <p:nvPr/>
          </p:nvSpPr>
          <p:spPr bwMode="auto">
            <a:xfrm>
              <a:off x="62484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59436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56388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5334000" y="1371600"/>
              <a:ext cx="9144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400" b="1" dirty="0">
                  <a:solidFill>
                    <a:prstClr val="black"/>
                  </a:solidFill>
                  <a:latin typeface="Calibri"/>
                </a:rPr>
                <a:t>App</a:t>
              </a:r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609600" y="1658599"/>
            <a:ext cx="1905000" cy="736600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Specialized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Applications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410200" y="4875620"/>
            <a:ext cx="3200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 smtClean="0">
                <a:solidFill>
                  <a:prstClr val="black"/>
                </a:solidFill>
                <a:latin typeface="+mj-lt"/>
              </a:rPr>
              <a:t>Horizontal</a:t>
            </a:r>
          </a:p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 smtClean="0">
                <a:solidFill>
                  <a:prstClr val="black"/>
                </a:solidFill>
                <a:latin typeface="+mj-lt"/>
              </a:rPr>
              <a:t>Open interfaces</a:t>
            </a:r>
          </a:p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 smtClean="0">
                <a:solidFill>
                  <a:prstClr val="black"/>
                </a:solidFill>
                <a:latin typeface="+mj-lt"/>
              </a:rPr>
              <a:t>Rapid innovation</a:t>
            </a:r>
          </a:p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 smtClean="0">
                <a:solidFill>
                  <a:prstClr val="black"/>
                </a:solidFill>
                <a:latin typeface="+mj-lt"/>
              </a:rPr>
              <a:t>Huge industry</a:t>
            </a:r>
          </a:p>
        </p:txBody>
      </p:sp>
      <p:sp>
        <p:nvSpPr>
          <p:cNvPr id="47" name="Right Arrow 46"/>
          <p:cNvSpPr/>
          <p:nvPr/>
        </p:nvSpPr>
        <p:spPr>
          <a:xfrm>
            <a:off x="3733800" y="2437515"/>
            <a:ext cx="1143000" cy="762000"/>
          </a:xfrm>
          <a:prstGeom prst="rightArrow">
            <a:avLst>
              <a:gd name="adj1" fmla="val 50000"/>
              <a:gd name="adj2" fmla="val 68658"/>
            </a:avLst>
          </a:prstGeom>
          <a:solidFill>
            <a:srgbClr val="FF66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000" b="1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5737719" y="3484470"/>
            <a:ext cx="2721609" cy="1396073"/>
            <a:chOff x="5105400" y="3212068"/>
            <a:chExt cx="3451510" cy="1817132"/>
          </a:xfrm>
        </p:grpSpPr>
        <p:sp>
          <p:nvSpPr>
            <p:cNvPr id="23" name="Rounded Rectangle 22"/>
            <p:cNvSpPr/>
            <p:nvPr/>
          </p:nvSpPr>
          <p:spPr bwMode="auto">
            <a:xfrm>
              <a:off x="6096000" y="3874196"/>
              <a:ext cx="2424501" cy="697803"/>
            </a:xfrm>
            <a:prstGeom prst="roundRect">
              <a:avLst/>
            </a:prstGeom>
            <a:solidFill>
              <a:srgbClr val="00009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prstClr val="white"/>
                  </a:solidFill>
                  <a:latin typeface="Arial" charset="0"/>
                  <a:ea typeface="ＭＳ Ｐゴシック" charset="-128"/>
                  <a:cs typeface="ＭＳ Ｐゴシック" charset="-128"/>
                </a:rPr>
                <a:t>Microprocessor</a:t>
              </a:r>
            </a:p>
          </p:txBody>
        </p:sp>
        <p:pic>
          <p:nvPicPr>
            <p:cNvPr id="45094" name="Picture 33"/>
            <p:cNvPicPr>
              <a:picLocks noChangeAspect="1"/>
            </p:cNvPicPr>
            <p:nvPr/>
          </p:nvPicPr>
          <p:blipFill>
            <a:blip r:embed="rId5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3951732"/>
              <a:ext cx="1202196" cy="1077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5095" name="Group 51"/>
            <p:cNvGrpSpPr>
              <a:grpSpLocks/>
            </p:cNvGrpSpPr>
            <p:nvPr/>
          </p:nvGrpSpPr>
          <p:grpSpPr bwMode="auto">
            <a:xfrm>
              <a:off x="5435270" y="3212068"/>
              <a:ext cx="3121640" cy="440663"/>
              <a:chOff x="5511470" y="3200400"/>
              <a:chExt cx="3121640" cy="440663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5511470" y="3424423"/>
                <a:ext cx="3121640" cy="45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97" name="TextBox 23"/>
              <p:cNvSpPr txBox="1">
                <a:spLocks noChangeArrowheads="1"/>
              </p:cNvSpPr>
              <p:nvPr/>
            </p:nvSpPr>
            <p:spPr bwMode="auto">
              <a:xfrm>
                <a:off x="5841339" y="3200400"/>
                <a:ext cx="2465881" cy="4406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 smtClean="0">
                    <a:solidFill>
                      <a:prstClr val="black"/>
                    </a:solidFill>
                    <a:latin typeface="Arial" charset="0"/>
                  </a:rPr>
                  <a:t>Open Interface</a:t>
                </a:r>
              </a:p>
            </p:txBody>
          </p:sp>
        </p:grpSp>
      </p:grp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5183490" y="2081201"/>
            <a:ext cx="3575710" cy="1234932"/>
            <a:chOff x="5263490" y="1889268"/>
            <a:chExt cx="3575710" cy="1234932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6934200" y="2286000"/>
              <a:ext cx="762000" cy="838200"/>
            </a:xfrm>
            <a:prstGeom prst="roundRect">
              <a:avLst/>
            </a:prstGeom>
            <a:gradFill>
              <a:gsLst>
                <a:gs pos="0">
                  <a:srgbClr val="008000"/>
                </a:gs>
                <a:gs pos="100000">
                  <a:srgbClr val="00C362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>
                  <a:solidFill>
                    <a:srgbClr val="FFFFFF"/>
                  </a:solidFill>
                  <a:latin typeface="Calibri"/>
                </a:rPr>
                <a:t>Linux</a:t>
              </a: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8077200" y="2286000"/>
              <a:ext cx="762000" cy="838200"/>
            </a:xfrm>
            <a:prstGeom prst="roundRect">
              <a:avLst/>
            </a:prstGeom>
            <a:gradFill>
              <a:gsLst>
                <a:gs pos="0">
                  <a:srgbClr val="FF00FF"/>
                </a:gs>
                <a:gs pos="100000">
                  <a:srgbClr val="FF99CC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>
                  <a:solidFill>
                    <a:srgbClr val="FFFFFF"/>
                  </a:solidFill>
                  <a:latin typeface="Calibri"/>
                </a:rPr>
                <a:t>Mac</a:t>
              </a:r>
            </a:p>
            <a:p>
              <a:pPr algn="ctr" defTabSz="914400">
                <a:defRPr/>
              </a:pPr>
              <a:r>
                <a:rPr lang="en-US" sz="1600" b="1">
                  <a:solidFill>
                    <a:srgbClr val="FFFFFF"/>
                  </a:solidFill>
                  <a:latin typeface="Calibri"/>
                </a:rPr>
                <a:t>OS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5263490" y="2286000"/>
              <a:ext cx="1289710" cy="8382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100000">
                  <a:srgbClr val="F7545C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2000" b="1" dirty="0">
                  <a:solidFill>
                    <a:srgbClr val="FFFFFF"/>
                  </a:solidFill>
                  <a:latin typeface="Calibri"/>
                </a:rPr>
                <a:t>Windows</a:t>
              </a:r>
            </a:p>
            <a:p>
              <a:pPr algn="ctr" defTabSz="914400">
                <a:defRPr/>
              </a:pPr>
              <a:r>
                <a:rPr lang="en-US" sz="1800" b="1" dirty="0">
                  <a:solidFill>
                    <a:srgbClr val="FFFFFF"/>
                  </a:solidFill>
                  <a:latin typeface="Calibri"/>
                </a:rPr>
                <a:t>(OS)</a:t>
              </a:r>
            </a:p>
          </p:txBody>
        </p:sp>
        <p:sp>
          <p:nvSpPr>
            <p:cNvPr id="45086" name="TextBox 23"/>
            <p:cNvSpPr txBox="1">
              <a:spLocks noChangeArrowheads="1"/>
            </p:cNvSpPr>
            <p:nvPr/>
          </p:nvSpPr>
          <p:spPr bwMode="auto">
            <a:xfrm>
              <a:off x="6553200" y="2526268"/>
              <a:ext cx="3899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prstClr val="black"/>
                  </a:solidFill>
                  <a:latin typeface="Arial" charset="0"/>
                </a:rPr>
                <a:t>or</a:t>
              </a:r>
            </a:p>
          </p:txBody>
        </p:sp>
        <p:sp>
          <p:nvSpPr>
            <p:cNvPr id="45087" name="TextBox 24"/>
            <p:cNvSpPr txBox="1">
              <a:spLocks noChangeArrowheads="1"/>
            </p:cNvSpPr>
            <p:nvPr/>
          </p:nvSpPr>
          <p:spPr bwMode="auto">
            <a:xfrm>
              <a:off x="7696200" y="2514600"/>
              <a:ext cx="3899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prstClr val="black"/>
                  </a:solidFill>
                  <a:latin typeface="Arial" charset="0"/>
                </a:rPr>
                <a:t>or</a:t>
              </a:r>
            </a:p>
          </p:txBody>
        </p:sp>
        <p:grpSp>
          <p:nvGrpSpPr>
            <p:cNvPr id="45088" name="Group 52"/>
            <p:cNvGrpSpPr>
              <a:grpSpLocks/>
            </p:cNvGrpSpPr>
            <p:nvPr/>
          </p:nvGrpSpPr>
          <p:grpSpPr bwMode="auto">
            <a:xfrm>
              <a:off x="5943600" y="1889268"/>
              <a:ext cx="2590800" cy="338554"/>
              <a:chOff x="6019800" y="3260868"/>
              <a:chExt cx="2590800" cy="338554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6019800" y="3427413"/>
                <a:ext cx="2590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90" name="TextBox 23"/>
              <p:cNvSpPr txBox="1">
                <a:spLocks noChangeArrowheads="1"/>
              </p:cNvSpPr>
              <p:nvPr/>
            </p:nvSpPr>
            <p:spPr bwMode="auto">
              <a:xfrm>
                <a:off x="6450385" y="3260868"/>
                <a:ext cx="1621357" cy="33855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 smtClean="0">
                    <a:solidFill>
                      <a:prstClr val="black"/>
                    </a:solidFill>
                    <a:latin typeface="Arial" charset="0"/>
                  </a:rPr>
                  <a:t>Open Interface</a:t>
                </a:r>
              </a:p>
            </p:txBody>
          </p:sp>
        </p:grpSp>
      </p:grpSp>
      <p:sp>
        <p:nvSpPr>
          <p:cNvPr id="56" name="Right Arrow 55"/>
          <p:cNvSpPr/>
          <p:nvPr/>
        </p:nvSpPr>
        <p:spPr>
          <a:xfrm>
            <a:off x="3868480" y="5210723"/>
            <a:ext cx="1143000" cy="762000"/>
          </a:xfrm>
          <a:prstGeom prst="rightArrow">
            <a:avLst>
              <a:gd name="adj1" fmla="val 50000"/>
              <a:gd name="adj2" fmla="val 68658"/>
            </a:avLst>
          </a:prstGeom>
          <a:solidFill>
            <a:srgbClr val="FF66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000" b="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076" name="Title 47"/>
          <p:cNvSpPr>
            <a:spLocks noGrp="1"/>
          </p:cNvSpPr>
          <p:nvPr>
            <p:ph type="title"/>
          </p:nvPr>
        </p:nvSpPr>
        <p:spPr>
          <a:xfrm>
            <a:off x="535402" y="0"/>
            <a:ext cx="8534400" cy="1143000"/>
          </a:xfrm>
        </p:spPr>
        <p:txBody>
          <a:bodyPr/>
          <a:lstStyle/>
          <a:p>
            <a:pPr algn="l"/>
            <a:r>
              <a:rPr lang="en-US" sz="40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Analogy: mainframe to PC evolution</a:t>
            </a:r>
            <a:r>
              <a:rPr lang="en-US" sz="2400" baseline="300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*</a:t>
            </a:r>
            <a:endParaRPr lang="en-US" sz="4000" baseline="30000" dirty="0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27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6" grpId="0"/>
      <p:bldP spid="47" grpId="0" animBg="1"/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612"/>
          <p:cNvGrpSpPr>
            <a:grpSpLocks/>
          </p:cNvGrpSpPr>
          <p:nvPr/>
        </p:nvGrpSpPr>
        <p:grpSpPr bwMode="auto">
          <a:xfrm flipH="1">
            <a:off x="943464" y="2441244"/>
            <a:ext cx="855053" cy="655887"/>
            <a:chOff x="2839" y="3501"/>
            <a:chExt cx="755" cy="803"/>
          </a:xfrm>
        </p:grpSpPr>
        <p:pic>
          <p:nvPicPr>
            <p:cNvPr id="119" name="Picture 1613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Freeform 161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120835" name="Picture 75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7" y="847725"/>
            <a:ext cx="6263659" cy="19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40" name="Freeform 3"/>
          <p:cNvSpPr>
            <a:spLocks/>
          </p:cNvSpPr>
          <p:nvPr/>
        </p:nvSpPr>
        <p:spPr bwMode="auto">
          <a:xfrm>
            <a:off x="2066227" y="1330694"/>
            <a:ext cx="5142041" cy="2404002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1" name="Freeform 4"/>
          <p:cNvSpPr>
            <a:spLocks/>
          </p:cNvSpPr>
          <p:nvPr/>
        </p:nvSpPr>
        <p:spPr bwMode="auto">
          <a:xfrm>
            <a:off x="2834105" y="2267385"/>
            <a:ext cx="781590" cy="317349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7" name="Oval 10"/>
          <p:cNvSpPr>
            <a:spLocks noChangeArrowheads="1"/>
          </p:cNvSpPr>
          <p:nvPr/>
        </p:nvSpPr>
        <p:spPr bwMode="auto">
          <a:xfrm>
            <a:off x="3323170" y="3340569"/>
            <a:ext cx="715315" cy="138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8" name="Line 11"/>
          <p:cNvSpPr>
            <a:spLocks noChangeShapeType="1"/>
          </p:cNvSpPr>
          <p:nvPr/>
        </p:nvSpPr>
        <p:spPr bwMode="auto">
          <a:xfrm>
            <a:off x="3323170" y="3328626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9" name="Line 12"/>
          <p:cNvSpPr>
            <a:spLocks noChangeShapeType="1"/>
          </p:cNvSpPr>
          <p:nvPr/>
        </p:nvSpPr>
        <p:spPr bwMode="auto">
          <a:xfrm>
            <a:off x="4038485" y="3328626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50" name="Rectangle 13"/>
          <p:cNvSpPr>
            <a:spLocks noChangeArrowheads="1"/>
          </p:cNvSpPr>
          <p:nvPr/>
        </p:nvSpPr>
        <p:spPr bwMode="auto">
          <a:xfrm>
            <a:off x="3323170" y="3328626"/>
            <a:ext cx="708459" cy="8360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20851" name="Oval 14"/>
          <p:cNvSpPr>
            <a:spLocks noChangeArrowheads="1"/>
          </p:cNvSpPr>
          <p:nvPr/>
        </p:nvSpPr>
        <p:spPr bwMode="auto">
          <a:xfrm>
            <a:off x="3316314" y="3227962"/>
            <a:ext cx="715315" cy="1620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52" name="Oval 15"/>
          <p:cNvSpPr>
            <a:spLocks noChangeArrowheads="1"/>
          </p:cNvSpPr>
          <p:nvPr/>
        </p:nvSpPr>
        <p:spPr bwMode="auto">
          <a:xfrm>
            <a:off x="3314029" y="2163308"/>
            <a:ext cx="715315" cy="138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53" name="Line 16"/>
          <p:cNvSpPr>
            <a:spLocks noChangeShapeType="1"/>
          </p:cNvSpPr>
          <p:nvPr/>
        </p:nvSpPr>
        <p:spPr bwMode="auto">
          <a:xfrm>
            <a:off x="3314029" y="2151365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54" name="Line 17"/>
          <p:cNvSpPr>
            <a:spLocks noChangeShapeType="1"/>
          </p:cNvSpPr>
          <p:nvPr/>
        </p:nvSpPr>
        <p:spPr bwMode="auto">
          <a:xfrm>
            <a:off x="4029344" y="2151365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55" name="Rectangle 18"/>
          <p:cNvSpPr>
            <a:spLocks noChangeArrowheads="1"/>
          </p:cNvSpPr>
          <p:nvPr/>
        </p:nvSpPr>
        <p:spPr bwMode="auto">
          <a:xfrm>
            <a:off x="3314029" y="2151365"/>
            <a:ext cx="708459" cy="8360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20856" name="Oval 19"/>
          <p:cNvSpPr>
            <a:spLocks noChangeArrowheads="1"/>
          </p:cNvSpPr>
          <p:nvPr/>
        </p:nvSpPr>
        <p:spPr bwMode="auto">
          <a:xfrm>
            <a:off x="3307173" y="2050700"/>
            <a:ext cx="715315" cy="1620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57" name="Oval 20"/>
          <p:cNvSpPr>
            <a:spLocks noChangeArrowheads="1"/>
          </p:cNvSpPr>
          <p:nvPr/>
        </p:nvSpPr>
        <p:spPr bwMode="auto">
          <a:xfrm>
            <a:off x="4874924" y="2156483"/>
            <a:ext cx="713030" cy="138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58" name="Line 21"/>
          <p:cNvSpPr>
            <a:spLocks noChangeShapeType="1"/>
          </p:cNvSpPr>
          <p:nvPr/>
        </p:nvSpPr>
        <p:spPr bwMode="auto">
          <a:xfrm>
            <a:off x="4874924" y="2144540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59" name="Line 22"/>
          <p:cNvSpPr>
            <a:spLocks noChangeShapeType="1"/>
          </p:cNvSpPr>
          <p:nvPr/>
        </p:nvSpPr>
        <p:spPr bwMode="auto">
          <a:xfrm>
            <a:off x="5587954" y="2144540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60" name="Rectangle 23"/>
          <p:cNvSpPr>
            <a:spLocks noChangeArrowheads="1"/>
          </p:cNvSpPr>
          <p:nvPr/>
        </p:nvSpPr>
        <p:spPr bwMode="auto">
          <a:xfrm>
            <a:off x="4874924" y="2144540"/>
            <a:ext cx="706174" cy="8360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20861" name="Oval 24"/>
          <p:cNvSpPr>
            <a:spLocks noChangeArrowheads="1"/>
          </p:cNvSpPr>
          <p:nvPr/>
        </p:nvSpPr>
        <p:spPr bwMode="auto">
          <a:xfrm>
            <a:off x="4881780" y="2048994"/>
            <a:ext cx="713030" cy="1620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62" name="Oval 25"/>
          <p:cNvSpPr>
            <a:spLocks noChangeArrowheads="1"/>
          </p:cNvSpPr>
          <p:nvPr/>
        </p:nvSpPr>
        <p:spPr bwMode="auto">
          <a:xfrm>
            <a:off x="4897778" y="3335451"/>
            <a:ext cx="715315" cy="138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63" name="Line 26"/>
          <p:cNvSpPr>
            <a:spLocks noChangeShapeType="1"/>
          </p:cNvSpPr>
          <p:nvPr/>
        </p:nvSpPr>
        <p:spPr bwMode="auto">
          <a:xfrm>
            <a:off x="4897778" y="3323508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64" name="Line 27"/>
          <p:cNvSpPr>
            <a:spLocks noChangeShapeType="1"/>
          </p:cNvSpPr>
          <p:nvPr/>
        </p:nvSpPr>
        <p:spPr bwMode="auto">
          <a:xfrm>
            <a:off x="5613093" y="3323508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65" name="Rectangle 28"/>
          <p:cNvSpPr>
            <a:spLocks noChangeArrowheads="1"/>
          </p:cNvSpPr>
          <p:nvPr/>
        </p:nvSpPr>
        <p:spPr bwMode="auto">
          <a:xfrm>
            <a:off x="4897778" y="3323508"/>
            <a:ext cx="708459" cy="8360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20866" name="Oval 29"/>
          <p:cNvSpPr>
            <a:spLocks noChangeArrowheads="1"/>
          </p:cNvSpPr>
          <p:nvPr/>
        </p:nvSpPr>
        <p:spPr bwMode="auto">
          <a:xfrm>
            <a:off x="4890922" y="3222843"/>
            <a:ext cx="715315" cy="1620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67" name="Oval 30"/>
          <p:cNvSpPr>
            <a:spLocks noChangeArrowheads="1"/>
          </p:cNvSpPr>
          <p:nvPr/>
        </p:nvSpPr>
        <p:spPr bwMode="auto">
          <a:xfrm>
            <a:off x="6189001" y="2753645"/>
            <a:ext cx="715315" cy="138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68" name="Line 31"/>
          <p:cNvSpPr>
            <a:spLocks noChangeShapeType="1"/>
          </p:cNvSpPr>
          <p:nvPr/>
        </p:nvSpPr>
        <p:spPr bwMode="auto">
          <a:xfrm>
            <a:off x="6189001" y="2741702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69" name="Line 32"/>
          <p:cNvSpPr>
            <a:spLocks noChangeShapeType="1"/>
          </p:cNvSpPr>
          <p:nvPr/>
        </p:nvSpPr>
        <p:spPr bwMode="auto">
          <a:xfrm>
            <a:off x="6904316" y="2741702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0" name="Rectangle 33"/>
          <p:cNvSpPr>
            <a:spLocks noChangeArrowheads="1"/>
          </p:cNvSpPr>
          <p:nvPr/>
        </p:nvSpPr>
        <p:spPr bwMode="auto">
          <a:xfrm>
            <a:off x="6189001" y="2741702"/>
            <a:ext cx="708459" cy="8360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20871" name="Oval 34"/>
          <p:cNvSpPr>
            <a:spLocks noChangeArrowheads="1"/>
          </p:cNvSpPr>
          <p:nvPr/>
        </p:nvSpPr>
        <p:spPr bwMode="auto">
          <a:xfrm>
            <a:off x="6182145" y="2641037"/>
            <a:ext cx="715315" cy="1620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72" name="Freeform 35"/>
          <p:cNvSpPr>
            <a:spLocks/>
          </p:cNvSpPr>
          <p:nvPr/>
        </p:nvSpPr>
        <p:spPr bwMode="auto">
          <a:xfrm>
            <a:off x="5254292" y="2313451"/>
            <a:ext cx="2285" cy="890624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3" name="Freeform 36"/>
          <p:cNvSpPr>
            <a:spLocks/>
          </p:cNvSpPr>
          <p:nvPr/>
        </p:nvSpPr>
        <p:spPr bwMode="auto">
          <a:xfrm>
            <a:off x="3670544" y="2323688"/>
            <a:ext cx="2285" cy="916217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4" name="Freeform 37"/>
          <p:cNvSpPr>
            <a:spLocks/>
          </p:cNvSpPr>
          <p:nvPr/>
        </p:nvSpPr>
        <p:spPr bwMode="auto">
          <a:xfrm>
            <a:off x="4047627" y="2298096"/>
            <a:ext cx="1151817" cy="1023706"/>
          </a:xfrm>
          <a:custGeom>
            <a:avLst/>
            <a:gdLst>
              <a:gd name="T0" fmla="*/ 0 w 378"/>
              <a:gd name="T1" fmla="*/ 142610238 h 174"/>
              <a:gd name="T2" fmla="*/ 8951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5" name="Freeform 38"/>
          <p:cNvSpPr>
            <a:spLocks/>
          </p:cNvSpPr>
          <p:nvPr/>
        </p:nvSpPr>
        <p:spPr bwMode="auto">
          <a:xfrm>
            <a:off x="5617663" y="2891845"/>
            <a:ext cx="836439" cy="460668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6" name="Freeform 39"/>
          <p:cNvSpPr>
            <a:spLocks/>
          </p:cNvSpPr>
          <p:nvPr/>
        </p:nvSpPr>
        <p:spPr bwMode="auto">
          <a:xfrm>
            <a:off x="4061339" y="3372987"/>
            <a:ext cx="836439" cy="1706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7" name="Freeform 40"/>
          <p:cNvSpPr>
            <a:spLocks/>
          </p:cNvSpPr>
          <p:nvPr/>
        </p:nvSpPr>
        <p:spPr bwMode="auto">
          <a:xfrm>
            <a:off x="2710696" y="2820186"/>
            <a:ext cx="630757" cy="45043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8" name="Freeform 41"/>
          <p:cNvSpPr>
            <a:spLocks/>
          </p:cNvSpPr>
          <p:nvPr/>
        </p:nvSpPr>
        <p:spPr bwMode="auto">
          <a:xfrm>
            <a:off x="4047627" y="2195725"/>
            <a:ext cx="836439" cy="1706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9" name="Freeform 42"/>
          <p:cNvSpPr>
            <a:spLocks/>
          </p:cNvSpPr>
          <p:nvPr/>
        </p:nvSpPr>
        <p:spPr bwMode="auto">
          <a:xfrm>
            <a:off x="5590239" y="2190607"/>
            <a:ext cx="904999" cy="455549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80" name="Freeform 43"/>
          <p:cNvSpPr>
            <a:spLocks/>
          </p:cNvSpPr>
          <p:nvPr/>
        </p:nvSpPr>
        <p:spPr bwMode="auto">
          <a:xfrm>
            <a:off x="2580431" y="1458657"/>
            <a:ext cx="2536740" cy="1100484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0882" name="Group 47"/>
          <p:cNvGrpSpPr>
            <a:grpSpLocks/>
          </p:cNvGrpSpPr>
          <p:nvPr/>
        </p:nvGrpSpPr>
        <p:grpSpPr bwMode="auto">
          <a:xfrm>
            <a:off x="5034899" y="3134122"/>
            <a:ext cx="447929" cy="426544"/>
            <a:chOff x="2958" y="2425"/>
            <a:chExt cx="199" cy="250"/>
          </a:xfrm>
        </p:grpSpPr>
        <p:sp>
          <p:nvSpPr>
            <p:cNvPr id="120905" name="Rectangle 48"/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06" name="Text Box 49"/>
            <p:cNvSpPr txBox="1">
              <a:spLocks noChangeArrowheads="1"/>
            </p:cNvSpPr>
            <p:nvPr/>
          </p:nvSpPr>
          <p:spPr bwMode="auto">
            <a:xfrm>
              <a:off x="2958" y="2425"/>
              <a:ext cx="1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y</a:t>
              </a:r>
              <a:endParaRPr lang="en-US"/>
            </a:p>
          </p:txBody>
        </p:sp>
      </p:grpSp>
      <p:grpSp>
        <p:nvGrpSpPr>
          <p:cNvPr id="120883" name="Group 50"/>
          <p:cNvGrpSpPr>
            <a:grpSpLocks/>
          </p:cNvGrpSpPr>
          <p:nvPr/>
        </p:nvGrpSpPr>
        <p:grpSpPr bwMode="auto">
          <a:xfrm>
            <a:off x="3460291" y="3077818"/>
            <a:ext cx="484495" cy="491379"/>
            <a:chOff x="2951" y="2395"/>
            <a:chExt cx="213" cy="288"/>
          </a:xfrm>
        </p:grpSpPr>
        <p:sp>
          <p:nvSpPr>
            <p:cNvPr id="120903" name="Rectangle 51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04" name="Text Box 52"/>
            <p:cNvSpPr txBox="1">
              <a:spLocks noChangeArrowheads="1"/>
            </p:cNvSpPr>
            <p:nvPr/>
          </p:nvSpPr>
          <p:spPr bwMode="auto">
            <a:xfrm>
              <a:off x="2951" y="2395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x</a:t>
              </a:r>
            </a:p>
          </p:txBody>
        </p:sp>
      </p:grpSp>
      <p:grpSp>
        <p:nvGrpSpPr>
          <p:cNvPr id="120884" name="Group 53"/>
          <p:cNvGrpSpPr>
            <a:grpSpLocks/>
          </p:cNvGrpSpPr>
          <p:nvPr/>
        </p:nvGrpSpPr>
        <p:grpSpPr bwMode="auto">
          <a:xfrm>
            <a:off x="4982336" y="1956861"/>
            <a:ext cx="530202" cy="426544"/>
            <a:chOff x="2941" y="2425"/>
            <a:chExt cx="235" cy="250"/>
          </a:xfrm>
        </p:grpSpPr>
        <p:sp>
          <p:nvSpPr>
            <p:cNvPr id="120901" name="Rectangle 54"/>
            <p:cNvSpPr>
              <a:spLocks noChangeArrowheads="1"/>
            </p:cNvSpPr>
            <p:nvPr/>
          </p:nvSpPr>
          <p:spPr bwMode="auto">
            <a:xfrm>
              <a:off x="2982" y="2490"/>
              <a:ext cx="146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02" name="Text Box 55"/>
            <p:cNvSpPr txBox="1">
              <a:spLocks noChangeArrowheads="1"/>
            </p:cNvSpPr>
            <p:nvPr/>
          </p:nvSpPr>
          <p:spPr bwMode="auto">
            <a:xfrm>
              <a:off x="2941" y="2425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w</a:t>
              </a:r>
              <a:endParaRPr lang="en-US"/>
            </a:p>
          </p:txBody>
        </p:sp>
      </p:grpSp>
      <p:grpSp>
        <p:nvGrpSpPr>
          <p:cNvPr id="120885" name="Group 56"/>
          <p:cNvGrpSpPr>
            <a:grpSpLocks/>
          </p:cNvGrpSpPr>
          <p:nvPr/>
        </p:nvGrpSpPr>
        <p:grpSpPr bwMode="auto">
          <a:xfrm>
            <a:off x="3458006" y="1956861"/>
            <a:ext cx="447929" cy="426544"/>
            <a:chOff x="2958" y="2425"/>
            <a:chExt cx="199" cy="250"/>
          </a:xfrm>
        </p:grpSpPr>
        <p:sp>
          <p:nvSpPr>
            <p:cNvPr id="120899" name="Rectangle 57"/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00" name="Text Box 58"/>
            <p:cNvSpPr txBox="1">
              <a:spLocks noChangeArrowheads="1"/>
            </p:cNvSpPr>
            <p:nvPr/>
          </p:nvSpPr>
          <p:spPr bwMode="auto">
            <a:xfrm>
              <a:off x="2958" y="2425"/>
              <a:ext cx="1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v</a:t>
              </a:r>
              <a:endParaRPr lang="en-US"/>
            </a:p>
          </p:txBody>
        </p:sp>
      </p:grpSp>
      <p:grpSp>
        <p:nvGrpSpPr>
          <p:cNvPr id="120886" name="Group 59"/>
          <p:cNvGrpSpPr>
            <a:grpSpLocks/>
          </p:cNvGrpSpPr>
          <p:nvPr/>
        </p:nvGrpSpPr>
        <p:grpSpPr bwMode="auto">
          <a:xfrm>
            <a:off x="6323837" y="2499425"/>
            <a:ext cx="484495" cy="491379"/>
            <a:chOff x="2949" y="2395"/>
            <a:chExt cx="214" cy="288"/>
          </a:xfrm>
        </p:grpSpPr>
        <p:sp>
          <p:nvSpPr>
            <p:cNvPr id="120897" name="Rectangle 60"/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98" name="Text Box 61"/>
            <p:cNvSpPr txBox="1">
              <a:spLocks noChangeArrowheads="1"/>
            </p:cNvSpPr>
            <p:nvPr/>
          </p:nvSpPr>
          <p:spPr bwMode="auto">
            <a:xfrm>
              <a:off x="2949" y="2395"/>
              <a:ext cx="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z</a:t>
              </a:r>
            </a:p>
          </p:txBody>
        </p:sp>
      </p:grpSp>
      <p:sp>
        <p:nvSpPr>
          <p:cNvPr id="120887" name="Text Box 62"/>
          <p:cNvSpPr txBox="1">
            <a:spLocks noChangeArrowheads="1"/>
          </p:cNvSpPr>
          <p:nvPr/>
        </p:nvSpPr>
        <p:spPr bwMode="auto">
          <a:xfrm>
            <a:off x="2822678" y="2178663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8" name="Text Box 63"/>
          <p:cNvSpPr txBox="1">
            <a:spLocks noChangeArrowheads="1"/>
          </p:cNvSpPr>
          <p:nvPr/>
        </p:nvSpPr>
        <p:spPr bwMode="auto">
          <a:xfrm>
            <a:off x="3617981" y="255231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9" name="Text Box 64"/>
          <p:cNvSpPr txBox="1">
            <a:spLocks noChangeArrowheads="1"/>
          </p:cNvSpPr>
          <p:nvPr/>
        </p:nvSpPr>
        <p:spPr bwMode="auto">
          <a:xfrm>
            <a:off x="2623853" y="2915732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0" name="Text Box 65"/>
          <p:cNvSpPr txBox="1">
            <a:spLocks noChangeArrowheads="1"/>
          </p:cNvSpPr>
          <p:nvPr/>
        </p:nvSpPr>
        <p:spPr bwMode="auto">
          <a:xfrm>
            <a:off x="4495556" y="2710990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1" name="Text Box 66"/>
          <p:cNvSpPr txBox="1">
            <a:spLocks noChangeArrowheads="1"/>
          </p:cNvSpPr>
          <p:nvPr/>
        </p:nvSpPr>
        <p:spPr bwMode="auto">
          <a:xfrm>
            <a:off x="4351579" y="331497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2" name="Text Box 67"/>
          <p:cNvSpPr txBox="1">
            <a:spLocks noChangeArrowheads="1"/>
          </p:cNvSpPr>
          <p:nvPr/>
        </p:nvSpPr>
        <p:spPr bwMode="auto">
          <a:xfrm>
            <a:off x="5174305" y="258302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3" name="Text Box 68"/>
          <p:cNvSpPr txBox="1">
            <a:spLocks noChangeArrowheads="1"/>
          </p:cNvSpPr>
          <p:nvPr/>
        </p:nvSpPr>
        <p:spPr bwMode="auto">
          <a:xfrm>
            <a:off x="5997032" y="3033458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94" name="Text Box 69"/>
          <p:cNvSpPr txBox="1">
            <a:spLocks noChangeArrowheads="1"/>
          </p:cNvSpPr>
          <p:nvPr/>
        </p:nvSpPr>
        <p:spPr bwMode="auto">
          <a:xfrm>
            <a:off x="5935327" y="2117241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sp>
        <p:nvSpPr>
          <p:cNvPr id="120895" name="Text Box 70"/>
          <p:cNvSpPr txBox="1">
            <a:spLocks noChangeArrowheads="1"/>
          </p:cNvSpPr>
          <p:nvPr/>
        </p:nvSpPr>
        <p:spPr bwMode="auto">
          <a:xfrm>
            <a:off x="4255594" y="1861315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6" name="Text Box 71"/>
          <p:cNvSpPr txBox="1">
            <a:spLocks noChangeArrowheads="1"/>
          </p:cNvSpPr>
          <p:nvPr/>
        </p:nvSpPr>
        <p:spPr bwMode="auto">
          <a:xfrm>
            <a:off x="3453435" y="140576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>
          <a:xfrm>
            <a:off x="530774" y="170272"/>
            <a:ext cx="7772400" cy="7969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Traffic engineering: difficult</a:t>
            </a:r>
            <a:endParaRPr lang="en-US" dirty="0">
              <a:cs typeface="+mj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96464" y="2397247"/>
            <a:ext cx="978441" cy="597428"/>
            <a:chOff x="4034923" y="3926353"/>
            <a:chExt cx="978441" cy="597428"/>
          </a:xfrm>
        </p:grpSpPr>
        <p:pic>
          <p:nvPicPr>
            <p:cNvPr id="3" name="Picture 2" descr="router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3" y="3926353"/>
              <a:ext cx="978441" cy="597428"/>
            </a:xfrm>
            <a:prstGeom prst="rect">
              <a:avLst/>
            </a:prstGeom>
          </p:spPr>
        </p:pic>
        <p:sp>
          <p:nvSpPr>
            <p:cNvPr id="87" name="Text Box 46"/>
            <p:cNvSpPr txBox="1">
              <a:spLocks noChangeArrowheads="1"/>
            </p:cNvSpPr>
            <p:nvPr/>
          </p:nvSpPr>
          <p:spPr bwMode="auto">
            <a:xfrm>
              <a:off x="4339956" y="4136876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/>
                <a:t>u</a:t>
              </a:r>
              <a:endParaRPr lang="en-US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201386" y="1897890"/>
            <a:ext cx="978441" cy="597428"/>
            <a:chOff x="4034923" y="3926353"/>
            <a:chExt cx="978441" cy="597428"/>
          </a:xfrm>
        </p:grpSpPr>
        <p:pic>
          <p:nvPicPr>
            <p:cNvPr id="103" name="Picture 102" descr="router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3" y="3926353"/>
              <a:ext cx="978441" cy="597428"/>
            </a:xfrm>
            <a:prstGeom prst="rect">
              <a:avLst/>
            </a:prstGeom>
          </p:spPr>
        </p:pic>
        <p:sp>
          <p:nvSpPr>
            <p:cNvPr id="104" name="Text Box 46"/>
            <p:cNvSpPr txBox="1">
              <a:spLocks noChangeArrowheads="1"/>
            </p:cNvSpPr>
            <p:nvPr/>
          </p:nvSpPr>
          <p:spPr bwMode="auto">
            <a:xfrm>
              <a:off x="4333613" y="4136876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 smtClean="0"/>
                <a:t>v</a:t>
              </a:r>
              <a:endParaRPr lang="en-US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228455" y="3027916"/>
            <a:ext cx="978441" cy="597428"/>
            <a:chOff x="4034923" y="3926353"/>
            <a:chExt cx="978441" cy="597428"/>
          </a:xfrm>
        </p:grpSpPr>
        <p:pic>
          <p:nvPicPr>
            <p:cNvPr id="106" name="Picture 105" descr="router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3" y="3926353"/>
              <a:ext cx="978441" cy="597428"/>
            </a:xfrm>
            <a:prstGeom prst="rect">
              <a:avLst/>
            </a:prstGeom>
          </p:spPr>
        </p:pic>
        <p:sp>
          <p:nvSpPr>
            <p:cNvPr id="107" name="Text Box 46"/>
            <p:cNvSpPr txBox="1">
              <a:spLocks noChangeArrowheads="1"/>
            </p:cNvSpPr>
            <p:nvPr/>
          </p:nvSpPr>
          <p:spPr bwMode="auto">
            <a:xfrm>
              <a:off x="4346437" y="413687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 smtClean="0"/>
                <a:t>x</a:t>
              </a:r>
              <a:endParaRPr lang="en-US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759505" y="1885171"/>
            <a:ext cx="978441" cy="597428"/>
            <a:chOff x="4034923" y="3926353"/>
            <a:chExt cx="978441" cy="597428"/>
          </a:xfrm>
        </p:grpSpPr>
        <p:pic>
          <p:nvPicPr>
            <p:cNvPr id="109" name="Picture 108" descr="router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3" y="3926353"/>
              <a:ext cx="978441" cy="597428"/>
            </a:xfrm>
            <a:prstGeom prst="rect">
              <a:avLst/>
            </a:prstGeom>
          </p:spPr>
        </p:pic>
        <p:sp>
          <p:nvSpPr>
            <p:cNvPr id="110" name="Text Box 46"/>
            <p:cNvSpPr txBox="1">
              <a:spLocks noChangeArrowheads="1"/>
            </p:cNvSpPr>
            <p:nvPr/>
          </p:nvSpPr>
          <p:spPr bwMode="auto">
            <a:xfrm>
              <a:off x="4307965" y="4136876"/>
              <a:ext cx="3770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 smtClean="0"/>
                <a:t>w</a:t>
              </a:r>
              <a:endParaRPr lang="en-US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786573" y="3031908"/>
            <a:ext cx="978441" cy="597428"/>
            <a:chOff x="4034923" y="3926353"/>
            <a:chExt cx="978441" cy="597428"/>
          </a:xfrm>
        </p:grpSpPr>
        <p:pic>
          <p:nvPicPr>
            <p:cNvPr id="112" name="Picture 111" descr="router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3" y="3926353"/>
              <a:ext cx="978441" cy="597428"/>
            </a:xfrm>
            <a:prstGeom prst="rect">
              <a:avLst/>
            </a:prstGeom>
          </p:spPr>
        </p:pic>
        <p:sp>
          <p:nvSpPr>
            <p:cNvPr id="113" name="Text Box 46"/>
            <p:cNvSpPr txBox="1">
              <a:spLocks noChangeArrowheads="1"/>
            </p:cNvSpPr>
            <p:nvPr/>
          </p:nvSpPr>
          <p:spPr bwMode="auto">
            <a:xfrm>
              <a:off x="4340025" y="4136876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 smtClean="0"/>
                <a:t>y</a:t>
              </a:r>
              <a:endParaRPr lang="en-US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058604" y="2465712"/>
            <a:ext cx="978441" cy="597428"/>
            <a:chOff x="4034923" y="3926353"/>
            <a:chExt cx="978441" cy="597428"/>
          </a:xfrm>
        </p:grpSpPr>
        <p:pic>
          <p:nvPicPr>
            <p:cNvPr id="115" name="Picture 114" descr="router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3" y="3926353"/>
              <a:ext cx="978441" cy="597428"/>
            </a:xfrm>
            <a:prstGeom prst="rect">
              <a:avLst/>
            </a:prstGeom>
          </p:spPr>
        </p:pic>
        <p:sp>
          <p:nvSpPr>
            <p:cNvPr id="116" name="Text Box 46"/>
            <p:cNvSpPr txBox="1">
              <a:spLocks noChangeArrowheads="1"/>
            </p:cNvSpPr>
            <p:nvPr/>
          </p:nvSpPr>
          <p:spPr bwMode="auto">
            <a:xfrm>
              <a:off x="4346437" y="413687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 smtClean="0"/>
                <a:t>z</a:t>
              </a:r>
              <a:endParaRPr lang="en-US" dirty="0"/>
            </a:p>
          </p:txBody>
        </p:sp>
      </p:grpSp>
      <p:grpSp>
        <p:nvGrpSpPr>
          <p:cNvPr id="121" name="Group 1507"/>
          <p:cNvGrpSpPr>
            <a:grpSpLocks/>
          </p:cNvGrpSpPr>
          <p:nvPr/>
        </p:nvGrpSpPr>
        <p:grpSpPr bwMode="auto">
          <a:xfrm>
            <a:off x="7391175" y="2426604"/>
            <a:ext cx="427480" cy="711995"/>
            <a:chOff x="4140" y="429"/>
            <a:chExt cx="1425" cy="2396"/>
          </a:xfrm>
        </p:grpSpPr>
        <p:sp>
          <p:nvSpPr>
            <p:cNvPr id="122" name="Freeform 15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1509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15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5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1512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" name="Group 15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2" name="AutoShape 151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AutoShape 1515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Rectangle 1516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" name="Group 15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0" name="AutoShape 1518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utoShape 1519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0" name="Rectangle 1520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1521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" name="Group 15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8" name="AutoShape 1523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AutoShape 152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" name="Freeform 15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" name="Group 15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6" name="AutoShape 152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utoShape 1528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5" name="Rectangle 1529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5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5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Oval 1532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15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AutoShape 1534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AutoShape 1535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Oval 1536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Oval 1537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44" name="Oval 1538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Rectangle 1539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 bwMode="auto">
          <a:xfrm>
            <a:off x="1682405" y="2744686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Straight Connector 162"/>
          <p:cNvCxnSpPr/>
          <p:nvPr/>
        </p:nvCxnSpPr>
        <p:spPr bwMode="auto">
          <a:xfrm>
            <a:off x="6895267" y="2779855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717422" y="4173425"/>
            <a:ext cx="79455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000090"/>
                </a:solidFill>
              </a:rPr>
              <a:t>Q: </a:t>
            </a:r>
            <a:r>
              <a:rPr lang="en-US" sz="2400" dirty="0" smtClean="0"/>
              <a:t>what if w wants to route blue and red traffic differently?</a:t>
            </a:r>
          </a:p>
          <a:p>
            <a:endParaRPr lang="en-US" sz="2400" dirty="0" smtClean="0"/>
          </a:p>
          <a:p>
            <a:r>
              <a:rPr lang="en-US" sz="2400" i="1" u="sng" dirty="0" smtClean="0">
                <a:solidFill>
                  <a:srgbClr val="000090"/>
                </a:solidFill>
              </a:rPr>
              <a:t>A: </a:t>
            </a:r>
            <a:r>
              <a:rPr lang="en-US" sz="2400" dirty="0" smtClean="0"/>
              <a:t>can’t do it (with destination based forwarding, and LS, DV routing)</a:t>
            </a:r>
            <a:endParaRPr lang="en-US" sz="2400" dirty="0"/>
          </a:p>
        </p:txBody>
      </p:sp>
      <p:sp>
        <p:nvSpPr>
          <p:cNvPr id="2" name="Freeform 1"/>
          <p:cNvSpPr/>
          <p:nvPr/>
        </p:nvSpPr>
        <p:spPr>
          <a:xfrm>
            <a:off x="1781883" y="2123278"/>
            <a:ext cx="4644270" cy="644565"/>
          </a:xfrm>
          <a:custGeom>
            <a:avLst/>
            <a:gdLst>
              <a:gd name="connsiteX0" fmla="*/ 0 w 1876665"/>
              <a:gd name="connsiteY0" fmla="*/ 739356 h 739356"/>
              <a:gd name="connsiteX1" fmla="*/ 985723 w 1876665"/>
              <a:gd name="connsiteY1" fmla="*/ 720399 h 739356"/>
              <a:gd name="connsiteX2" fmla="*/ 1876665 w 1876665"/>
              <a:gd name="connsiteY2" fmla="*/ 0 h 739356"/>
              <a:gd name="connsiteX0" fmla="*/ 0 w 1876665"/>
              <a:gd name="connsiteY0" fmla="*/ 739356 h 739356"/>
              <a:gd name="connsiteX1" fmla="*/ 818495 w 1876665"/>
              <a:gd name="connsiteY1" fmla="*/ 720399 h 739356"/>
              <a:gd name="connsiteX2" fmla="*/ 1876665 w 1876665"/>
              <a:gd name="connsiteY2" fmla="*/ 0 h 739356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802341 w 1802341"/>
              <a:gd name="connsiteY2" fmla="*/ 0 h 630627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337821 w 1802341"/>
              <a:gd name="connsiteY2" fmla="*/ 260949 h 630627"/>
              <a:gd name="connsiteX3" fmla="*/ 1802341 w 1802341"/>
              <a:gd name="connsiteY3" fmla="*/ 0 h 630627"/>
              <a:gd name="connsiteX0" fmla="*/ 0 w 3381711"/>
              <a:gd name="connsiteY0" fmla="*/ 717610 h 717610"/>
              <a:gd name="connsiteX1" fmla="*/ 818495 w 3381711"/>
              <a:gd name="connsiteY1" fmla="*/ 698653 h 717610"/>
              <a:gd name="connsiteX2" fmla="*/ 1337821 w 3381711"/>
              <a:gd name="connsiteY2" fmla="*/ 347932 h 717610"/>
              <a:gd name="connsiteX3" fmla="*/ 3381711 w 3381711"/>
              <a:gd name="connsiteY3" fmla="*/ 0 h 717610"/>
              <a:gd name="connsiteX0" fmla="*/ 0 w 3381711"/>
              <a:gd name="connsiteY0" fmla="*/ 717611 h 717611"/>
              <a:gd name="connsiteX1" fmla="*/ 818495 w 3381711"/>
              <a:gd name="connsiteY1" fmla="*/ 698654 h 717611"/>
              <a:gd name="connsiteX2" fmla="*/ 1765180 w 3381711"/>
              <a:gd name="connsiteY2" fmla="*/ 0 h 717611"/>
              <a:gd name="connsiteX3" fmla="*/ 3381711 w 3381711"/>
              <a:gd name="connsiteY3" fmla="*/ 1 h 717611"/>
              <a:gd name="connsiteX0" fmla="*/ 0 w 3381711"/>
              <a:gd name="connsiteY0" fmla="*/ 739355 h 739355"/>
              <a:gd name="connsiteX1" fmla="*/ 818495 w 3381711"/>
              <a:gd name="connsiteY1" fmla="*/ 720398 h 739355"/>
              <a:gd name="connsiteX2" fmla="*/ 1765180 w 3381711"/>
              <a:gd name="connsiteY2" fmla="*/ 21744 h 739355"/>
              <a:gd name="connsiteX3" fmla="*/ 2935773 w 3381711"/>
              <a:gd name="connsiteY3" fmla="*/ 0 h 739355"/>
              <a:gd name="connsiteX4" fmla="*/ 3381711 w 3381711"/>
              <a:gd name="connsiteY4" fmla="*/ 21745 h 739355"/>
              <a:gd name="connsiteX0" fmla="*/ 0 w 4533723"/>
              <a:gd name="connsiteY0" fmla="*/ 739355 h 739355"/>
              <a:gd name="connsiteX1" fmla="*/ 818495 w 4533723"/>
              <a:gd name="connsiteY1" fmla="*/ 720398 h 739355"/>
              <a:gd name="connsiteX2" fmla="*/ 1765180 w 4533723"/>
              <a:gd name="connsiteY2" fmla="*/ 21744 h 739355"/>
              <a:gd name="connsiteX3" fmla="*/ 2935773 w 4533723"/>
              <a:gd name="connsiteY3" fmla="*/ 0 h 739355"/>
              <a:gd name="connsiteX4" fmla="*/ 4533723 w 4533723"/>
              <a:gd name="connsiteY4" fmla="*/ 674118 h 739355"/>
              <a:gd name="connsiteX0" fmla="*/ 0 w 4533723"/>
              <a:gd name="connsiteY0" fmla="*/ 717611 h 717611"/>
              <a:gd name="connsiteX1" fmla="*/ 818495 w 4533723"/>
              <a:gd name="connsiteY1" fmla="*/ 698654 h 717611"/>
              <a:gd name="connsiteX2" fmla="*/ 1765180 w 4533723"/>
              <a:gd name="connsiteY2" fmla="*/ 0 h 717611"/>
              <a:gd name="connsiteX3" fmla="*/ 3325971 w 4533723"/>
              <a:gd name="connsiteY3" fmla="*/ 1 h 717611"/>
              <a:gd name="connsiteX4" fmla="*/ 4533723 w 4533723"/>
              <a:gd name="connsiteY4" fmla="*/ 652374 h 717611"/>
              <a:gd name="connsiteX0" fmla="*/ 0 w 4533723"/>
              <a:gd name="connsiteY0" fmla="*/ 717610 h 717610"/>
              <a:gd name="connsiteX1" fmla="*/ 818495 w 4533723"/>
              <a:gd name="connsiteY1" fmla="*/ 698653 h 717610"/>
              <a:gd name="connsiteX2" fmla="*/ 1858085 w 4533723"/>
              <a:gd name="connsiteY2" fmla="*/ 21745 h 717610"/>
              <a:gd name="connsiteX3" fmla="*/ 3325971 w 4533723"/>
              <a:gd name="connsiteY3" fmla="*/ 0 h 717610"/>
              <a:gd name="connsiteX4" fmla="*/ 4533723 w 4533723"/>
              <a:gd name="connsiteY4" fmla="*/ 652373 h 717610"/>
              <a:gd name="connsiteX0" fmla="*/ 0 w 4533723"/>
              <a:gd name="connsiteY0" fmla="*/ 739356 h 739356"/>
              <a:gd name="connsiteX1" fmla="*/ 818495 w 4533723"/>
              <a:gd name="connsiteY1" fmla="*/ 720399 h 739356"/>
              <a:gd name="connsiteX2" fmla="*/ 1802342 w 4533723"/>
              <a:gd name="connsiteY2" fmla="*/ 0 h 739356"/>
              <a:gd name="connsiteX3" fmla="*/ 3325971 w 4533723"/>
              <a:gd name="connsiteY3" fmla="*/ 21746 h 739356"/>
              <a:gd name="connsiteX4" fmla="*/ 4533723 w 4533723"/>
              <a:gd name="connsiteY4" fmla="*/ 674119 h 739356"/>
              <a:gd name="connsiteX0" fmla="*/ 0 w 4552304"/>
              <a:gd name="connsiteY0" fmla="*/ 652373 h 720399"/>
              <a:gd name="connsiteX1" fmla="*/ 837076 w 4552304"/>
              <a:gd name="connsiteY1" fmla="*/ 720399 h 720399"/>
              <a:gd name="connsiteX2" fmla="*/ 1820923 w 4552304"/>
              <a:gd name="connsiteY2" fmla="*/ 0 h 720399"/>
              <a:gd name="connsiteX3" fmla="*/ 3344552 w 4552304"/>
              <a:gd name="connsiteY3" fmla="*/ 21746 h 720399"/>
              <a:gd name="connsiteX4" fmla="*/ 4552304 w 4552304"/>
              <a:gd name="connsiteY4" fmla="*/ 674119 h 720399"/>
              <a:gd name="connsiteX0" fmla="*/ 0 w 4552304"/>
              <a:gd name="connsiteY0" fmla="*/ 739355 h 739355"/>
              <a:gd name="connsiteX1" fmla="*/ 837076 w 4552304"/>
              <a:gd name="connsiteY1" fmla="*/ 720399 h 739355"/>
              <a:gd name="connsiteX2" fmla="*/ 1820923 w 4552304"/>
              <a:gd name="connsiteY2" fmla="*/ 0 h 739355"/>
              <a:gd name="connsiteX3" fmla="*/ 3344552 w 4552304"/>
              <a:gd name="connsiteY3" fmla="*/ 21746 h 739355"/>
              <a:gd name="connsiteX4" fmla="*/ 4552304 w 4552304"/>
              <a:gd name="connsiteY4" fmla="*/ 674119 h 739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2304" h="739355">
                <a:moveTo>
                  <a:pt x="0" y="739355"/>
                </a:moveTo>
                <a:lnTo>
                  <a:pt x="837076" y="720399"/>
                </a:lnTo>
                <a:lnTo>
                  <a:pt x="1820923" y="0"/>
                </a:lnTo>
                <a:lnTo>
                  <a:pt x="3344552" y="21746"/>
                </a:lnTo>
                <a:lnTo>
                  <a:pt x="4552304" y="674119"/>
                </a:lnTo>
              </a:path>
            </a:pathLst>
          </a:custGeom>
          <a:ln w="76200" cmpd="sng">
            <a:solidFill>
              <a:srgbClr val="CC0000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153"/>
          <p:cNvSpPr/>
          <p:nvPr/>
        </p:nvSpPr>
        <p:spPr>
          <a:xfrm flipV="1">
            <a:off x="3810198" y="2367837"/>
            <a:ext cx="2747318" cy="1595090"/>
          </a:xfrm>
          <a:custGeom>
            <a:avLst/>
            <a:gdLst>
              <a:gd name="connsiteX0" fmla="*/ 0 w 1876665"/>
              <a:gd name="connsiteY0" fmla="*/ 739356 h 739356"/>
              <a:gd name="connsiteX1" fmla="*/ 985723 w 1876665"/>
              <a:gd name="connsiteY1" fmla="*/ 720399 h 739356"/>
              <a:gd name="connsiteX2" fmla="*/ 1876665 w 1876665"/>
              <a:gd name="connsiteY2" fmla="*/ 0 h 739356"/>
              <a:gd name="connsiteX0" fmla="*/ 0 w 1876665"/>
              <a:gd name="connsiteY0" fmla="*/ 739356 h 739356"/>
              <a:gd name="connsiteX1" fmla="*/ 818495 w 1876665"/>
              <a:gd name="connsiteY1" fmla="*/ 720399 h 739356"/>
              <a:gd name="connsiteX2" fmla="*/ 1876665 w 1876665"/>
              <a:gd name="connsiteY2" fmla="*/ 0 h 739356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802341 w 1802341"/>
              <a:gd name="connsiteY2" fmla="*/ 0 h 630627"/>
              <a:gd name="connsiteX0" fmla="*/ 0 w 1707398"/>
              <a:gd name="connsiteY0" fmla="*/ 754084 h 754084"/>
              <a:gd name="connsiteX1" fmla="*/ 818495 w 1707398"/>
              <a:gd name="connsiteY1" fmla="*/ 735127 h 754084"/>
              <a:gd name="connsiteX2" fmla="*/ 1707398 w 1707398"/>
              <a:gd name="connsiteY2" fmla="*/ 0 h 754084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707398 w 1707398"/>
              <a:gd name="connsiteY3" fmla="*/ 0 h 754932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039794 w 1707398"/>
              <a:gd name="connsiteY3" fmla="*/ 537472 h 754932"/>
              <a:gd name="connsiteX4" fmla="*/ 1707398 w 1707398"/>
              <a:gd name="connsiteY4" fmla="*/ 0 h 754932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039794 w 1707398"/>
              <a:gd name="connsiteY3" fmla="*/ 537472 h 754932"/>
              <a:gd name="connsiteX4" fmla="*/ 1448573 w 1707398"/>
              <a:gd name="connsiteY4" fmla="*/ 233032 h 754932"/>
              <a:gd name="connsiteX5" fmla="*/ 1707398 w 1707398"/>
              <a:gd name="connsiteY5" fmla="*/ 0 h 754932"/>
              <a:gd name="connsiteX0" fmla="*/ 0 w 1707398"/>
              <a:gd name="connsiteY0" fmla="*/ 754084 h 1233339"/>
              <a:gd name="connsiteX1" fmla="*/ 17848 w 1707398"/>
              <a:gd name="connsiteY1" fmla="*/ 1233339 h 1233339"/>
              <a:gd name="connsiteX2" fmla="*/ 818495 w 1707398"/>
              <a:gd name="connsiteY2" fmla="*/ 735127 h 1233339"/>
              <a:gd name="connsiteX3" fmla="*/ 1039794 w 1707398"/>
              <a:gd name="connsiteY3" fmla="*/ 537472 h 1233339"/>
              <a:gd name="connsiteX4" fmla="*/ 1448573 w 1707398"/>
              <a:gd name="connsiteY4" fmla="*/ 233032 h 1233339"/>
              <a:gd name="connsiteX5" fmla="*/ 1707398 w 1707398"/>
              <a:gd name="connsiteY5" fmla="*/ 0 h 1233339"/>
              <a:gd name="connsiteX0" fmla="*/ 0 w 1707398"/>
              <a:gd name="connsiteY0" fmla="*/ 754084 h 2518282"/>
              <a:gd name="connsiteX1" fmla="*/ 17848 w 1707398"/>
              <a:gd name="connsiteY1" fmla="*/ 1233339 h 2518282"/>
              <a:gd name="connsiteX2" fmla="*/ 1487404 w 1707398"/>
              <a:gd name="connsiteY2" fmla="*/ 2518282 h 2518282"/>
              <a:gd name="connsiteX3" fmla="*/ 1039794 w 1707398"/>
              <a:gd name="connsiteY3" fmla="*/ 537472 h 2518282"/>
              <a:gd name="connsiteX4" fmla="*/ 1448573 w 1707398"/>
              <a:gd name="connsiteY4" fmla="*/ 233032 h 2518282"/>
              <a:gd name="connsiteX5" fmla="*/ 1707398 w 1707398"/>
              <a:gd name="connsiteY5" fmla="*/ 0 h 2518282"/>
              <a:gd name="connsiteX0" fmla="*/ 0 w 1707398"/>
              <a:gd name="connsiteY0" fmla="*/ 754084 h 2518282"/>
              <a:gd name="connsiteX1" fmla="*/ 17848 w 1707398"/>
              <a:gd name="connsiteY1" fmla="*/ 1233339 h 2518282"/>
              <a:gd name="connsiteX2" fmla="*/ 1487404 w 1707398"/>
              <a:gd name="connsiteY2" fmla="*/ 2518282 h 2518282"/>
              <a:gd name="connsiteX3" fmla="*/ 1429991 w 1707398"/>
              <a:gd name="connsiteY3" fmla="*/ 1255084 h 2518282"/>
              <a:gd name="connsiteX4" fmla="*/ 1448573 w 1707398"/>
              <a:gd name="connsiteY4" fmla="*/ 233032 h 2518282"/>
              <a:gd name="connsiteX5" fmla="*/ 1707398 w 1707398"/>
              <a:gd name="connsiteY5" fmla="*/ 0 h 2518282"/>
              <a:gd name="connsiteX0" fmla="*/ 0 w 2766506"/>
              <a:gd name="connsiteY0" fmla="*/ 521052 h 2285250"/>
              <a:gd name="connsiteX1" fmla="*/ 17848 w 2766506"/>
              <a:gd name="connsiteY1" fmla="*/ 1000307 h 2285250"/>
              <a:gd name="connsiteX2" fmla="*/ 1487404 w 2766506"/>
              <a:gd name="connsiteY2" fmla="*/ 2285250 h 2285250"/>
              <a:gd name="connsiteX3" fmla="*/ 1429991 w 2766506"/>
              <a:gd name="connsiteY3" fmla="*/ 1022052 h 2285250"/>
              <a:gd name="connsiteX4" fmla="*/ 1448573 w 2766506"/>
              <a:gd name="connsiteY4" fmla="*/ 0 h 2285250"/>
              <a:gd name="connsiteX5" fmla="*/ 2766506 w 2766506"/>
              <a:gd name="connsiteY5" fmla="*/ 1680598 h 2285250"/>
              <a:gd name="connsiteX0" fmla="*/ 0 w 2766506"/>
              <a:gd name="connsiteY0" fmla="*/ 0 h 1764198"/>
              <a:gd name="connsiteX1" fmla="*/ 17848 w 2766506"/>
              <a:gd name="connsiteY1" fmla="*/ 479255 h 1764198"/>
              <a:gd name="connsiteX2" fmla="*/ 1487404 w 2766506"/>
              <a:gd name="connsiteY2" fmla="*/ 1764198 h 1764198"/>
              <a:gd name="connsiteX3" fmla="*/ 1429991 w 2766506"/>
              <a:gd name="connsiteY3" fmla="*/ 501000 h 1764198"/>
              <a:gd name="connsiteX4" fmla="*/ 2766506 w 2766506"/>
              <a:gd name="connsiteY4" fmla="*/ 1159546 h 1764198"/>
              <a:gd name="connsiteX0" fmla="*/ 0 w 2766506"/>
              <a:gd name="connsiteY0" fmla="*/ 0 h 1764198"/>
              <a:gd name="connsiteX1" fmla="*/ 73590 w 2766506"/>
              <a:gd name="connsiteY1" fmla="*/ 348780 h 1764198"/>
              <a:gd name="connsiteX2" fmla="*/ 1487404 w 2766506"/>
              <a:gd name="connsiteY2" fmla="*/ 1764198 h 1764198"/>
              <a:gd name="connsiteX3" fmla="*/ 1429991 w 2766506"/>
              <a:gd name="connsiteY3" fmla="*/ 501000 h 1764198"/>
              <a:gd name="connsiteX4" fmla="*/ 2766506 w 2766506"/>
              <a:gd name="connsiteY4" fmla="*/ 1159546 h 1764198"/>
              <a:gd name="connsiteX0" fmla="*/ 56475 w 2692916"/>
              <a:gd name="connsiteY0" fmla="*/ 0 h 2090384"/>
              <a:gd name="connsiteX1" fmla="*/ 0 w 2692916"/>
              <a:gd name="connsiteY1" fmla="*/ 674966 h 2090384"/>
              <a:gd name="connsiteX2" fmla="*/ 1413814 w 2692916"/>
              <a:gd name="connsiteY2" fmla="*/ 2090384 h 2090384"/>
              <a:gd name="connsiteX3" fmla="*/ 1356401 w 2692916"/>
              <a:gd name="connsiteY3" fmla="*/ 827186 h 2090384"/>
              <a:gd name="connsiteX4" fmla="*/ 2692916 w 2692916"/>
              <a:gd name="connsiteY4" fmla="*/ 1485732 h 2090384"/>
              <a:gd name="connsiteX0" fmla="*/ 19314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356401 w 2692916"/>
              <a:gd name="connsiteY3" fmla="*/ 740203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356401 w 2692916"/>
              <a:gd name="connsiteY3" fmla="*/ 740203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07793 w 2692916"/>
              <a:gd name="connsiteY3" fmla="*/ 746884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47764 w 2692916"/>
              <a:gd name="connsiteY3" fmla="*/ 593196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13503 w 2692916"/>
              <a:gd name="connsiteY3" fmla="*/ 593196 h 2003401"/>
              <a:gd name="connsiteX4" fmla="*/ 2692916 w 2692916"/>
              <a:gd name="connsiteY4" fmla="*/ 1398749 h 2003401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413503 w 2692916"/>
              <a:gd name="connsiteY3" fmla="*/ 593196 h 1829665"/>
              <a:gd name="connsiteX4" fmla="*/ 2692916 w 2692916"/>
              <a:gd name="connsiteY4" fmla="*/ 1398749 h 1829665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390663 w 2692916"/>
              <a:gd name="connsiteY3" fmla="*/ 599877 h 1829665"/>
              <a:gd name="connsiteX4" fmla="*/ 2692916 w 2692916"/>
              <a:gd name="connsiteY4" fmla="*/ 1398749 h 1829665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407793 w 2692916"/>
              <a:gd name="connsiteY3" fmla="*/ 599877 h 1829665"/>
              <a:gd name="connsiteX4" fmla="*/ 2692916 w 2692916"/>
              <a:gd name="connsiteY4" fmla="*/ 1398749 h 182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916" h="1829665">
                <a:moveTo>
                  <a:pt x="2183" y="0"/>
                </a:moveTo>
                <a:cubicBezTo>
                  <a:pt x="1455" y="195994"/>
                  <a:pt x="728" y="391989"/>
                  <a:pt x="0" y="587983"/>
                </a:cubicBezTo>
                <a:lnTo>
                  <a:pt x="1408104" y="1829665"/>
                </a:lnTo>
                <a:cubicBezTo>
                  <a:pt x="1408000" y="1359597"/>
                  <a:pt x="1407897" y="1069945"/>
                  <a:pt x="1407793" y="599877"/>
                </a:cubicBezTo>
                <a:lnTo>
                  <a:pt x="2692916" y="1398749"/>
                </a:lnTo>
              </a:path>
            </a:pathLst>
          </a:custGeom>
          <a:ln w="76200" cmpd="sng">
            <a:solidFill>
              <a:schemeClr val="accent2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3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542925" y="236538"/>
            <a:ext cx="69218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 smtClean="0">
                <a:solidFill>
                  <a:srgbClr val="000099"/>
                </a:solidFill>
                <a:latin typeface="Gill Sans MT" charset="0"/>
              </a:rPr>
              <a:t>Software defined networking (SDN)</a:t>
            </a:r>
            <a:endParaRPr lang="en-US" sz="3600" dirty="0">
              <a:solidFill>
                <a:srgbClr val="000099"/>
              </a:solidFill>
              <a:latin typeface="Gill Sans MT" charset="0"/>
            </a:endParaRP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776288"/>
            <a:ext cx="6422481" cy="20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453484" y="1872855"/>
            <a:ext cx="7050773" cy="4668701"/>
            <a:chOff x="1453484" y="1555350"/>
            <a:chExt cx="7050773" cy="4668701"/>
          </a:xfrm>
        </p:grpSpPr>
        <p:grpSp>
          <p:nvGrpSpPr>
            <p:cNvPr id="25" name="Group 24"/>
            <p:cNvGrpSpPr/>
            <p:nvPr/>
          </p:nvGrpSpPr>
          <p:grpSpPr>
            <a:xfrm>
              <a:off x="1453484" y="1555350"/>
              <a:ext cx="6027737" cy="1440135"/>
              <a:chOff x="1492879" y="2061336"/>
              <a:chExt cx="6027737" cy="1440135"/>
            </a:xfrm>
          </p:grpSpPr>
          <p:sp>
            <p:nvSpPr>
              <p:cNvPr id="388" name="Rectangle 387"/>
              <p:cNvSpPr/>
              <p:nvPr/>
            </p:nvSpPr>
            <p:spPr bwMode="auto">
              <a:xfrm>
                <a:off x="1929251" y="2064703"/>
                <a:ext cx="5043488" cy="101758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396" name="Freeform 395"/>
              <p:cNvSpPr/>
              <p:nvPr/>
            </p:nvSpPr>
            <p:spPr bwMode="auto">
              <a:xfrm>
                <a:off x="1739747" y="2067585"/>
                <a:ext cx="198437" cy="1385888"/>
              </a:xfrm>
              <a:custGeom>
                <a:avLst/>
                <a:gdLst>
                  <a:gd name="connsiteX0" fmla="*/ 0 w 312616"/>
                  <a:gd name="connsiteY0" fmla="*/ 644770 h 1367693"/>
                  <a:gd name="connsiteX1" fmla="*/ 312616 w 312616"/>
                  <a:gd name="connsiteY1" fmla="*/ 0 h 1367693"/>
                  <a:gd name="connsiteX2" fmla="*/ 312616 w 312616"/>
                  <a:gd name="connsiteY2" fmla="*/ 1016000 h 1367693"/>
                  <a:gd name="connsiteX3" fmla="*/ 117231 w 312616"/>
                  <a:gd name="connsiteY3" fmla="*/ 1367693 h 1367693"/>
                  <a:gd name="connsiteX4" fmla="*/ 0 w 312616"/>
                  <a:gd name="connsiteY4" fmla="*/ 644770 h 1367693"/>
                  <a:gd name="connsiteX0" fmla="*/ 0 w 199855"/>
                  <a:gd name="connsiteY0" fmla="*/ 733787 h 1367693"/>
                  <a:gd name="connsiteX1" fmla="*/ 199855 w 199855"/>
                  <a:gd name="connsiteY1" fmla="*/ 0 h 1367693"/>
                  <a:gd name="connsiteX2" fmla="*/ 199855 w 199855"/>
                  <a:gd name="connsiteY2" fmla="*/ 1016000 h 1367693"/>
                  <a:gd name="connsiteX3" fmla="*/ 4470 w 199855"/>
                  <a:gd name="connsiteY3" fmla="*/ 1367693 h 1367693"/>
                  <a:gd name="connsiteX4" fmla="*/ 0 w 199855"/>
                  <a:gd name="connsiteY4" fmla="*/ 733787 h 1367693"/>
                  <a:gd name="connsiteX0" fmla="*/ 25203 w 225058"/>
                  <a:gd name="connsiteY0" fmla="*/ 733787 h 1361758"/>
                  <a:gd name="connsiteX1" fmla="*/ 225058 w 225058"/>
                  <a:gd name="connsiteY1" fmla="*/ 0 h 1361758"/>
                  <a:gd name="connsiteX2" fmla="*/ 225058 w 225058"/>
                  <a:gd name="connsiteY2" fmla="*/ 1016000 h 1361758"/>
                  <a:gd name="connsiteX3" fmla="*/ 0 w 225058"/>
                  <a:gd name="connsiteY3" fmla="*/ 1361758 h 1361758"/>
                  <a:gd name="connsiteX4" fmla="*/ 25203 w 225058"/>
                  <a:gd name="connsiteY4" fmla="*/ 733787 h 1361758"/>
                  <a:gd name="connsiteX0" fmla="*/ 25203 w 230992"/>
                  <a:gd name="connsiteY0" fmla="*/ 787197 h 1415168"/>
                  <a:gd name="connsiteX1" fmla="*/ 230992 w 230992"/>
                  <a:gd name="connsiteY1" fmla="*/ 0 h 1415168"/>
                  <a:gd name="connsiteX2" fmla="*/ 225058 w 230992"/>
                  <a:gd name="connsiteY2" fmla="*/ 1069410 h 1415168"/>
                  <a:gd name="connsiteX3" fmla="*/ 0 w 230992"/>
                  <a:gd name="connsiteY3" fmla="*/ 1415168 h 1415168"/>
                  <a:gd name="connsiteX4" fmla="*/ 25203 w 230992"/>
                  <a:gd name="connsiteY4" fmla="*/ 787197 h 1415168"/>
                  <a:gd name="connsiteX0" fmla="*/ 0 w 205789"/>
                  <a:gd name="connsiteY0" fmla="*/ 787197 h 1427037"/>
                  <a:gd name="connsiteX1" fmla="*/ 205789 w 205789"/>
                  <a:gd name="connsiteY1" fmla="*/ 0 h 1427037"/>
                  <a:gd name="connsiteX2" fmla="*/ 199855 w 205789"/>
                  <a:gd name="connsiteY2" fmla="*/ 1069410 h 1427037"/>
                  <a:gd name="connsiteX3" fmla="*/ 4471 w 205789"/>
                  <a:gd name="connsiteY3" fmla="*/ 1427037 h 1427037"/>
                  <a:gd name="connsiteX4" fmla="*/ 0 w 205789"/>
                  <a:gd name="connsiteY4" fmla="*/ 787197 h 1427037"/>
                  <a:gd name="connsiteX0" fmla="*/ 0 w 199855"/>
                  <a:gd name="connsiteY0" fmla="*/ 745656 h 1385496"/>
                  <a:gd name="connsiteX1" fmla="*/ 193920 w 199855"/>
                  <a:gd name="connsiteY1" fmla="*/ 0 h 1385496"/>
                  <a:gd name="connsiteX2" fmla="*/ 199855 w 199855"/>
                  <a:gd name="connsiteY2" fmla="*/ 1027869 h 1385496"/>
                  <a:gd name="connsiteX3" fmla="*/ 4471 w 199855"/>
                  <a:gd name="connsiteY3" fmla="*/ 1385496 h 1385496"/>
                  <a:gd name="connsiteX4" fmla="*/ 0 w 199855"/>
                  <a:gd name="connsiteY4" fmla="*/ 745656 h 1385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855" h="1385496">
                    <a:moveTo>
                      <a:pt x="0" y="745656"/>
                    </a:moveTo>
                    <a:lnTo>
                      <a:pt x="193920" y="0"/>
                    </a:lnTo>
                    <a:cubicBezTo>
                      <a:pt x="195898" y="342623"/>
                      <a:pt x="197877" y="685246"/>
                      <a:pt x="199855" y="1027869"/>
                    </a:cubicBezTo>
                    <a:lnTo>
                      <a:pt x="4471" y="1385496"/>
                    </a:lnTo>
                    <a:cubicBezTo>
                      <a:pt x="2981" y="1172216"/>
                      <a:pt x="1490" y="958936"/>
                      <a:pt x="0" y="74565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398" name="Freeform 397"/>
              <p:cNvSpPr/>
              <p:nvPr/>
            </p:nvSpPr>
            <p:spPr bwMode="auto">
              <a:xfrm flipH="1">
                <a:off x="6969078" y="2061336"/>
                <a:ext cx="220427" cy="1370587"/>
              </a:xfrm>
              <a:custGeom>
                <a:avLst/>
                <a:gdLst>
                  <a:gd name="connsiteX0" fmla="*/ 0 w 312616"/>
                  <a:gd name="connsiteY0" fmla="*/ 644770 h 1367693"/>
                  <a:gd name="connsiteX1" fmla="*/ 312616 w 312616"/>
                  <a:gd name="connsiteY1" fmla="*/ 0 h 1367693"/>
                  <a:gd name="connsiteX2" fmla="*/ 312616 w 312616"/>
                  <a:gd name="connsiteY2" fmla="*/ 1016000 h 1367693"/>
                  <a:gd name="connsiteX3" fmla="*/ 117231 w 312616"/>
                  <a:gd name="connsiteY3" fmla="*/ 1367693 h 1367693"/>
                  <a:gd name="connsiteX4" fmla="*/ 0 w 312616"/>
                  <a:gd name="connsiteY4" fmla="*/ 644770 h 1367693"/>
                  <a:gd name="connsiteX0" fmla="*/ 0 w 199855"/>
                  <a:gd name="connsiteY0" fmla="*/ 733787 h 1367693"/>
                  <a:gd name="connsiteX1" fmla="*/ 199855 w 199855"/>
                  <a:gd name="connsiteY1" fmla="*/ 0 h 1367693"/>
                  <a:gd name="connsiteX2" fmla="*/ 199855 w 199855"/>
                  <a:gd name="connsiteY2" fmla="*/ 1016000 h 1367693"/>
                  <a:gd name="connsiteX3" fmla="*/ 4470 w 199855"/>
                  <a:gd name="connsiteY3" fmla="*/ 1367693 h 1367693"/>
                  <a:gd name="connsiteX4" fmla="*/ 0 w 199855"/>
                  <a:gd name="connsiteY4" fmla="*/ 733787 h 1367693"/>
                  <a:gd name="connsiteX0" fmla="*/ 25203 w 225058"/>
                  <a:gd name="connsiteY0" fmla="*/ 733787 h 1361758"/>
                  <a:gd name="connsiteX1" fmla="*/ 225058 w 225058"/>
                  <a:gd name="connsiteY1" fmla="*/ 0 h 1361758"/>
                  <a:gd name="connsiteX2" fmla="*/ 225058 w 225058"/>
                  <a:gd name="connsiteY2" fmla="*/ 1016000 h 1361758"/>
                  <a:gd name="connsiteX3" fmla="*/ 0 w 225058"/>
                  <a:gd name="connsiteY3" fmla="*/ 1361758 h 1361758"/>
                  <a:gd name="connsiteX4" fmla="*/ 25203 w 225058"/>
                  <a:gd name="connsiteY4" fmla="*/ 733787 h 1361758"/>
                  <a:gd name="connsiteX0" fmla="*/ 25203 w 230992"/>
                  <a:gd name="connsiteY0" fmla="*/ 787197 h 1415168"/>
                  <a:gd name="connsiteX1" fmla="*/ 230992 w 230992"/>
                  <a:gd name="connsiteY1" fmla="*/ 0 h 1415168"/>
                  <a:gd name="connsiteX2" fmla="*/ 225058 w 230992"/>
                  <a:gd name="connsiteY2" fmla="*/ 1069410 h 1415168"/>
                  <a:gd name="connsiteX3" fmla="*/ 0 w 230992"/>
                  <a:gd name="connsiteY3" fmla="*/ 1415168 h 1415168"/>
                  <a:gd name="connsiteX4" fmla="*/ 25203 w 230992"/>
                  <a:gd name="connsiteY4" fmla="*/ 787197 h 1415168"/>
                  <a:gd name="connsiteX0" fmla="*/ 0 w 205789"/>
                  <a:gd name="connsiteY0" fmla="*/ 787197 h 1427037"/>
                  <a:gd name="connsiteX1" fmla="*/ 205789 w 205789"/>
                  <a:gd name="connsiteY1" fmla="*/ 0 h 1427037"/>
                  <a:gd name="connsiteX2" fmla="*/ 199855 w 205789"/>
                  <a:gd name="connsiteY2" fmla="*/ 1069410 h 1427037"/>
                  <a:gd name="connsiteX3" fmla="*/ 4471 w 205789"/>
                  <a:gd name="connsiteY3" fmla="*/ 1427037 h 1427037"/>
                  <a:gd name="connsiteX4" fmla="*/ 0 w 205789"/>
                  <a:gd name="connsiteY4" fmla="*/ 787197 h 1427037"/>
                  <a:gd name="connsiteX0" fmla="*/ 0 w 199855"/>
                  <a:gd name="connsiteY0" fmla="*/ 745656 h 1385496"/>
                  <a:gd name="connsiteX1" fmla="*/ 193920 w 199855"/>
                  <a:gd name="connsiteY1" fmla="*/ 0 h 1385496"/>
                  <a:gd name="connsiteX2" fmla="*/ 199855 w 199855"/>
                  <a:gd name="connsiteY2" fmla="*/ 1027869 h 1385496"/>
                  <a:gd name="connsiteX3" fmla="*/ 4471 w 199855"/>
                  <a:gd name="connsiteY3" fmla="*/ 1385496 h 1385496"/>
                  <a:gd name="connsiteX4" fmla="*/ 0 w 199855"/>
                  <a:gd name="connsiteY4" fmla="*/ 745656 h 1385496"/>
                  <a:gd name="connsiteX0" fmla="*/ 0 w 219519"/>
                  <a:gd name="connsiteY0" fmla="*/ 730359 h 1370199"/>
                  <a:gd name="connsiteX1" fmla="*/ 219401 w 219519"/>
                  <a:gd name="connsiteY1" fmla="*/ 0 h 1370199"/>
                  <a:gd name="connsiteX2" fmla="*/ 199855 w 219519"/>
                  <a:gd name="connsiteY2" fmla="*/ 1012572 h 1370199"/>
                  <a:gd name="connsiteX3" fmla="*/ 4471 w 219519"/>
                  <a:gd name="connsiteY3" fmla="*/ 1370199 h 1370199"/>
                  <a:gd name="connsiteX4" fmla="*/ 0 w 219519"/>
                  <a:gd name="connsiteY4" fmla="*/ 730359 h 1370199"/>
                  <a:gd name="connsiteX0" fmla="*/ 0 w 219602"/>
                  <a:gd name="connsiteY0" fmla="*/ 730359 h 1370199"/>
                  <a:gd name="connsiteX1" fmla="*/ 219401 w 219602"/>
                  <a:gd name="connsiteY1" fmla="*/ 0 h 1370199"/>
                  <a:gd name="connsiteX2" fmla="*/ 210047 w 219602"/>
                  <a:gd name="connsiteY2" fmla="*/ 1007473 h 1370199"/>
                  <a:gd name="connsiteX3" fmla="*/ 4471 w 219602"/>
                  <a:gd name="connsiteY3" fmla="*/ 1370199 h 1370199"/>
                  <a:gd name="connsiteX4" fmla="*/ 0 w 219602"/>
                  <a:gd name="connsiteY4" fmla="*/ 730359 h 1370199"/>
                  <a:gd name="connsiteX0" fmla="*/ 0 w 220239"/>
                  <a:gd name="connsiteY0" fmla="*/ 730359 h 1370199"/>
                  <a:gd name="connsiteX1" fmla="*/ 219401 w 220239"/>
                  <a:gd name="connsiteY1" fmla="*/ 0 h 1370199"/>
                  <a:gd name="connsiteX2" fmla="*/ 220239 w 220239"/>
                  <a:gd name="connsiteY2" fmla="*/ 1007473 h 1370199"/>
                  <a:gd name="connsiteX3" fmla="*/ 4471 w 220239"/>
                  <a:gd name="connsiteY3" fmla="*/ 1370199 h 1370199"/>
                  <a:gd name="connsiteX4" fmla="*/ 0 w 220239"/>
                  <a:gd name="connsiteY4" fmla="*/ 730359 h 1370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239" h="1370199">
                    <a:moveTo>
                      <a:pt x="0" y="730359"/>
                    </a:moveTo>
                    <a:cubicBezTo>
                      <a:pt x="64640" y="481807"/>
                      <a:pt x="154761" y="248552"/>
                      <a:pt x="219401" y="0"/>
                    </a:cubicBezTo>
                    <a:cubicBezTo>
                      <a:pt x="221379" y="342623"/>
                      <a:pt x="218261" y="664850"/>
                      <a:pt x="220239" y="1007473"/>
                    </a:cubicBezTo>
                    <a:lnTo>
                      <a:pt x="4471" y="1370199"/>
                    </a:lnTo>
                    <a:cubicBezTo>
                      <a:pt x="2981" y="1156919"/>
                      <a:pt x="1490" y="943639"/>
                      <a:pt x="0" y="73035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grpSp>
            <p:nvGrpSpPr>
              <p:cNvPr id="48316" name="Group 950"/>
              <p:cNvGrpSpPr>
                <a:grpSpLocks/>
              </p:cNvGrpSpPr>
              <p:nvPr/>
            </p:nvGrpSpPr>
            <p:grpSpPr bwMode="auto">
              <a:xfrm>
                <a:off x="1492879" y="2820676"/>
                <a:ext cx="338137" cy="653816"/>
                <a:chOff x="4140" y="429"/>
                <a:chExt cx="1425" cy="2396"/>
              </a:xfrm>
            </p:grpSpPr>
            <p:sp>
              <p:nvSpPr>
                <p:cNvPr id="48350" name="Freeform 951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51" name="Rectangle 952"/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52" name="Freeform 953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53" name="Freeform 954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54" name="Rectangle 955"/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8355" name="Group 956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48380" name="AutoShape 957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81" name="AutoShape 958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356" name="Rectangle 959"/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8357" name="Group 960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48378" name="AutoShape 961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79" name="AutoShape 962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358" name="Rectangle 963"/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59" name="Rectangle 964"/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8360" name="Group 965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48376" name="AutoShape 966"/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77" name="AutoShape 967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361" name="Freeform 968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8362" name="Group 969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48374" name="AutoShape 970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75" name="AutoShape 971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363" name="Rectangle 972"/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64" name="Freeform 973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65" name="Freeform 974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66" name="Oval 975"/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67" name="Freeform 976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68" name="AutoShape 977"/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69" name="AutoShape 978"/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0" name="Oval 979"/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1" name="Oval 980"/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8372" name="Oval 981"/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3" name="Rectangle 982"/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8317" name="Group 950"/>
              <p:cNvGrpSpPr>
                <a:grpSpLocks/>
              </p:cNvGrpSpPr>
              <p:nvPr/>
            </p:nvGrpSpPr>
            <p:grpSpPr bwMode="auto">
              <a:xfrm>
                <a:off x="7182479" y="2847655"/>
                <a:ext cx="338137" cy="653816"/>
                <a:chOff x="4140" y="429"/>
                <a:chExt cx="1425" cy="2396"/>
              </a:xfrm>
            </p:grpSpPr>
            <p:sp>
              <p:nvSpPr>
                <p:cNvPr id="48318" name="Freeform 951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19" name="Rectangle 952"/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20" name="Freeform 953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21" name="Freeform 954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22" name="Rectangle 955"/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8323" name="Group 956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48348" name="AutoShape 957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49" name="AutoShape 958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324" name="Rectangle 959"/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8325" name="Group 960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48346" name="AutoShape 961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47" name="AutoShape 962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326" name="Rectangle 963"/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27" name="Rectangle 964"/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8328" name="Group 965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48344" name="AutoShape 966"/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45" name="AutoShape 967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329" name="Freeform 968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8330" name="Group 969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48342" name="AutoShape 970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43" name="AutoShape 971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331" name="Rectangle 972"/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32" name="Freeform 973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33" name="Freeform 974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34" name="Oval 975"/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35" name="Freeform 976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36" name="AutoShape 977"/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37" name="AutoShape 978"/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38" name="Oval 979"/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39" name="Oval 980"/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8340" name="Oval 981"/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1" name="Rectangle 982"/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8129" name="Freeform 2"/>
            <p:cNvSpPr>
              <a:spLocks/>
            </p:cNvSpPr>
            <p:nvPr/>
          </p:nvSpPr>
          <p:spPr bwMode="auto">
            <a:xfrm>
              <a:off x="2592388" y="5284251"/>
              <a:ext cx="4027487" cy="939800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8" name="Straight Connector 147"/>
            <p:cNvCxnSpPr/>
            <p:nvPr/>
          </p:nvCxnSpPr>
          <p:spPr>
            <a:xfrm flipV="1">
              <a:off x="3262941" y="5435064"/>
              <a:ext cx="1316038" cy="13176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3151816" y="5622389"/>
              <a:ext cx="2259013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3164516" y="5727164"/>
              <a:ext cx="714375" cy="2762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V="1">
              <a:off x="4182104" y="5920839"/>
              <a:ext cx="1247775" cy="825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4842504" y="5468401"/>
              <a:ext cx="1057275" cy="1238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V="1">
              <a:off x="4126541" y="5622389"/>
              <a:ext cx="1790700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5453691" y="5650964"/>
              <a:ext cx="588963" cy="26987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4596441" y="5435064"/>
              <a:ext cx="814388" cy="40163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261" name="Group 48260"/>
            <p:cNvGrpSpPr/>
            <p:nvPr/>
          </p:nvGrpSpPr>
          <p:grpSpPr>
            <a:xfrm>
              <a:off x="1526216" y="2537824"/>
              <a:ext cx="6978041" cy="1096962"/>
              <a:chOff x="1526216" y="3003498"/>
              <a:chExt cx="6978041" cy="1096962"/>
            </a:xfrm>
          </p:grpSpPr>
          <p:sp>
            <p:nvSpPr>
              <p:cNvPr id="48156" name="TextBox 399"/>
              <p:cNvSpPr txBox="1">
                <a:spLocks noChangeArrowheads="1"/>
              </p:cNvSpPr>
              <p:nvPr/>
            </p:nvSpPr>
            <p:spPr bwMode="auto">
              <a:xfrm>
                <a:off x="7714291" y="3628973"/>
                <a:ext cx="595313" cy="471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63"/>
                  </a:lnSpc>
                </a:pPr>
                <a:r>
                  <a:rPr lang="en-US" sz="1400"/>
                  <a:t>data</a:t>
                </a:r>
              </a:p>
              <a:p>
                <a:pPr algn="ctr">
                  <a:lnSpc>
                    <a:spcPts val="1463"/>
                  </a:lnSpc>
                </a:pPr>
                <a:r>
                  <a:rPr lang="en-US" sz="1400"/>
                  <a:t>plane</a:t>
                </a:r>
              </a:p>
            </p:txBody>
          </p:sp>
          <p:sp>
            <p:nvSpPr>
              <p:cNvPr id="48157" name="TextBox 400"/>
              <p:cNvSpPr txBox="1">
                <a:spLocks noChangeArrowheads="1"/>
              </p:cNvSpPr>
              <p:nvPr/>
            </p:nvSpPr>
            <p:spPr bwMode="auto">
              <a:xfrm>
                <a:off x="7728579" y="3003498"/>
                <a:ext cx="709612" cy="471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63"/>
                  </a:lnSpc>
                </a:pPr>
                <a:r>
                  <a:rPr lang="en-US" sz="1400"/>
                  <a:t>control</a:t>
                </a:r>
              </a:p>
              <a:p>
                <a:pPr algn="ctr">
                  <a:lnSpc>
                    <a:spcPts val="1463"/>
                  </a:lnSpc>
                </a:pPr>
                <a:r>
                  <a:rPr lang="en-US" sz="1400"/>
                  <a:t>plane</a:t>
                </a:r>
              </a:p>
            </p:txBody>
          </p:sp>
          <p:cxnSp>
            <p:nvCxnSpPr>
              <p:cNvPr id="302" name="Straight Connector 301"/>
              <p:cNvCxnSpPr/>
              <p:nvPr/>
            </p:nvCxnSpPr>
            <p:spPr bwMode="auto">
              <a:xfrm flipV="1">
                <a:off x="1526216" y="3579342"/>
                <a:ext cx="6978041" cy="1215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2436115" y="2269434"/>
              <a:ext cx="4296530" cy="320561"/>
              <a:chOff x="2433511" y="2792111"/>
              <a:chExt cx="4296530" cy="320561"/>
            </a:xfrm>
          </p:grpSpPr>
          <p:grpSp>
            <p:nvGrpSpPr>
              <p:cNvPr id="48311" name="Group 401"/>
              <p:cNvGrpSpPr>
                <a:grpSpLocks/>
              </p:cNvGrpSpPr>
              <p:nvPr/>
            </p:nvGrpSpPr>
            <p:grpSpPr bwMode="auto">
              <a:xfrm>
                <a:off x="2433511" y="2794083"/>
                <a:ext cx="349250" cy="317387"/>
                <a:chOff x="2931664" y="3912603"/>
                <a:chExt cx="430450" cy="329314"/>
              </a:xfrm>
            </p:grpSpPr>
            <p:sp>
              <p:nvSpPr>
                <p:cNvPr id="403" name="Rectangle 402"/>
                <p:cNvSpPr/>
                <p:nvPr/>
              </p:nvSpPr>
              <p:spPr>
                <a:xfrm>
                  <a:off x="2937534" y="3912858"/>
                  <a:ext cx="424580" cy="3294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04" name="Straight Connector 403"/>
                <p:cNvCxnSpPr/>
                <p:nvPr/>
              </p:nvCxnSpPr>
              <p:spPr>
                <a:xfrm>
                  <a:off x="2931664" y="4005099"/>
                  <a:ext cx="424581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/>
                <p:cNvCxnSpPr/>
                <p:nvPr/>
              </p:nvCxnSpPr>
              <p:spPr>
                <a:xfrm>
                  <a:off x="2931664" y="4067691"/>
                  <a:ext cx="424581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>
                  <a:stCxn id="403" idx="2"/>
                </p:cNvCxnSpPr>
                <p:nvPr/>
              </p:nvCxnSpPr>
              <p:spPr>
                <a:xfrm flipH="1" flipV="1">
                  <a:off x="3148846" y="4005099"/>
                  <a:ext cx="0" cy="23719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312" name="Group 406"/>
              <p:cNvGrpSpPr>
                <a:grpSpLocks/>
              </p:cNvGrpSpPr>
              <p:nvPr/>
            </p:nvGrpSpPr>
            <p:grpSpPr bwMode="auto">
              <a:xfrm>
                <a:off x="3348666" y="2792111"/>
                <a:ext cx="350838" cy="317387"/>
                <a:chOff x="2931664" y="3912603"/>
                <a:chExt cx="430450" cy="329314"/>
              </a:xfrm>
            </p:grpSpPr>
            <p:sp>
              <p:nvSpPr>
                <p:cNvPr id="408" name="Rectangle 407"/>
                <p:cNvSpPr/>
                <p:nvPr/>
              </p:nvSpPr>
              <p:spPr>
                <a:xfrm>
                  <a:off x="2937508" y="3912861"/>
                  <a:ext cx="424606" cy="3294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09" name="Straight Connector 408"/>
                <p:cNvCxnSpPr/>
                <p:nvPr/>
              </p:nvCxnSpPr>
              <p:spPr>
                <a:xfrm>
                  <a:off x="2931664" y="4005102"/>
                  <a:ext cx="42460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/>
              </p:nvCxnSpPr>
              <p:spPr>
                <a:xfrm>
                  <a:off x="2931664" y="4067694"/>
                  <a:ext cx="42460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/>
                <p:cNvCxnSpPr>
                  <a:stCxn id="408" idx="2"/>
                </p:cNvCxnSpPr>
                <p:nvPr/>
              </p:nvCxnSpPr>
              <p:spPr>
                <a:xfrm flipH="1" flipV="1">
                  <a:off x="3147863" y="4005102"/>
                  <a:ext cx="1947" cy="23719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313" name="Group 411"/>
              <p:cNvGrpSpPr>
                <a:grpSpLocks/>
              </p:cNvGrpSpPr>
              <p:nvPr/>
            </p:nvGrpSpPr>
            <p:grpSpPr bwMode="auto">
              <a:xfrm>
                <a:off x="4182104" y="2792111"/>
                <a:ext cx="350837" cy="317387"/>
                <a:chOff x="2931664" y="3912603"/>
                <a:chExt cx="430450" cy="329314"/>
              </a:xfrm>
            </p:grpSpPr>
            <p:sp>
              <p:nvSpPr>
                <p:cNvPr id="413" name="Rectangle 412"/>
                <p:cNvSpPr/>
                <p:nvPr/>
              </p:nvSpPr>
              <p:spPr>
                <a:xfrm>
                  <a:off x="2937507" y="3912861"/>
                  <a:ext cx="424607" cy="3294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14" name="Straight Connector 413"/>
                <p:cNvCxnSpPr/>
                <p:nvPr/>
              </p:nvCxnSpPr>
              <p:spPr>
                <a:xfrm>
                  <a:off x="2931664" y="4005102"/>
                  <a:ext cx="424607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/>
                <p:cNvCxnSpPr/>
                <p:nvPr/>
              </p:nvCxnSpPr>
              <p:spPr>
                <a:xfrm>
                  <a:off x="2931664" y="4067694"/>
                  <a:ext cx="424607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/>
                <p:cNvCxnSpPr>
                  <a:stCxn id="413" idx="2"/>
                </p:cNvCxnSpPr>
                <p:nvPr/>
              </p:nvCxnSpPr>
              <p:spPr>
                <a:xfrm flipH="1" flipV="1">
                  <a:off x="3147863" y="4005102"/>
                  <a:ext cx="1948" cy="23719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314" name="Group 416"/>
              <p:cNvGrpSpPr>
                <a:grpSpLocks/>
              </p:cNvGrpSpPr>
              <p:nvPr/>
            </p:nvGrpSpPr>
            <p:grpSpPr bwMode="auto">
              <a:xfrm>
                <a:off x="5374316" y="2795285"/>
                <a:ext cx="349250" cy="317387"/>
                <a:chOff x="2931664" y="3912603"/>
                <a:chExt cx="430450" cy="329314"/>
              </a:xfrm>
            </p:grpSpPr>
            <p:sp>
              <p:nvSpPr>
                <p:cNvPr id="418" name="Rectangle 417"/>
                <p:cNvSpPr/>
                <p:nvPr/>
              </p:nvSpPr>
              <p:spPr>
                <a:xfrm>
                  <a:off x="2937534" y="3912862"/>
                  <a:ext cx="424580" cy="3294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19" name="Straight Connector 418"/>
                <p:cNvCxnSpPr/>
                <p:nvPr/>
              </p:nvCxnSpPr>
              <p:spPr>
                <a:xfrm>
                  <a:off x="2931664" y="4005103"/>
                  <a:ext cx="424581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/>
                <p:cNvCxnSpPr/>
                <p:nvPr/>
              </p:nvCxnSpPr>
              <p:spPr>
                <a:xfrm>
                  <a:off x="2931664" y="4067695"/>
                  <a:ext cx="424581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/>
                <p:cNvCxnSpPr>
                  <a:stCxn id="418" idx="2"/>
                </p:cNvCxnSpPr>
                <p:nvPr/>
              </p:nvCxnSpPr>
              <p:spPr>
                <a:xfrm flipH="1" flipV="1">
                  <a:off x="3148846" y="4005103"/>
                  <a:ext cx="0" cy="23719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315" name="Group 421"/>
              <p:cNvGrpSpPr>
                <a:grpSpLocks/>
              </p:cNvGrpSpPr>
              <p:nvPr/>
            </p:nvGrpSpPr>
            <p:grpSpPr bwMode="auto">
              <a:xfrm>
                <a:off x="6379204" y="2792111"/>
                <a:ext cx="350837" cy="317387"/>
                <a:chOff x="2931664" y="3912603"/>
                <a:chExt cx="430450" cy="329314"/>
              </a:xfrm>
            </p:grpSpPr>
            <p:sp>
              <p:nvSpPr>
                <p:cNvPr id="423" name="Rectangle 422"/>
                <p:cNvSpPr/>
                <p:nvPr/>
              </p:nvSpPr>
              <p:spPr>
                <a:xfrm>
                  <a:off x="2937507" y="3912861"/>
                  <a:ext cx="424607" cy="3294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24" name="Straight Connector 423"/>
                <p:cNvCxnSpPr/>
                <p:nvPr/>
              </p:nvCxnSpPr>
              <p:spPr>
                <a:xfrm>
                  <a:off x="2931664" y="4005102"/>
                  <a:ext cx="424607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/>
                <p:cNvCxnSpPr/>
                <p:nvPr/>
              </p:nvCxnSpPr>
              <p:spPr>
                <a:xfrm>
                  <a:off x="2931664" y="4067694"/>
                  <a:ext cx="424607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/>
                <p:cNvCxnSpPr>
                  <a:stCxn id="423" idx="2"/>
                </p:cNvCxnSpPr>
                <p:nvPr/>
              </p:nvCxnSpPr>
              <p:spPr>
                <a:xfrm flipH="1" flipV="1">
                  <a:off x="3147863" y="4005102"/>
                  <a:ext cx="1948" cy="23719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260" name="Group 48259"/>
            <p:cNvGrpSpPr/>
            <p:nvPr/>
          </p:nvGrpSpPr>
          <p:grpSpPr>
            <a:xfrm>
              <a:off x="1856416" y="3244261"/>
              <a:ext cx="5211763" cy="2739614"/>
              <a:chOff x="1856416" y="3709935"/>
              <a:chExt cx="5211763" cy="2739614"/>
            </a:xfrm>
          </p:grpSpPr>
          <p:sp>
            <p:nvSpPr>
              <p:cNvPr id="268" name="Freeform 267"/>
              <p:cNvSpPr/>
              <p:nvPr/>
            </p:nvSpPr>
            <p:spPr>
              <a:xfrm>
                <a:off x="1876731" y="5330139"/>
                <a:ext cx="1280789" cy="759087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325315"/>
                  <a:gd name="connsiteY0" fmla="*/ 1160935 h 1160935"/>
                  <a:gd name="connsiteX1" fmla="*/ 0 w 1325315"/>
                  <a:gd name="connsiteY1" fmla="*/ 0 h 1160935"/>
                  <a:gd name="connsiteX2" fmla="*/ 1040633 w 1325315"/>
                  <a:gd name="connsiteY2" fmla="*/ 16785 h 1160935"/>
                  <a:gd name="connsiteX3" fmla="*/ 1214315 w 1325315"/>
                  <a:gd name="connsiteY3" fmla="*/ 1064597 h 1160935"/>
                  <a:gd name="connsiteX4" fmla="*/ 448507 w 1325315"/>
                  <a:gd name="connsiteY4" fmla="*/ 1160935 h 1160935"/>
                  <a:gd name="connsiteX0" fmla="*/ 448507 w 1214315"/>
                  <a:gd name="connsiteY0" fmla="*/ 1160935 h 1160935"/>
                  <a:gd name="connsiteX1" fmla="*/ 0 w 1214315"/>
                  <a:gd name="connsiteY1" fmla="*/ 0 h 1160935"/>
                  <a:gd name="connsiteX2" fmla="*/ 1040633 w 1214315"/>
                  <a:gd name="connsiteY2" fmla="*/ 16785 h 1160935"/>
                  <a:gd name="connsiteX3" fmla="*/ 1214315 w 1214315"/>
                  <a:gd name="connsiteY3" fmla="*/ 1064597 h 1160935"/>
                  <a:gd name="connsiteX4" fmla="*/ 448507 w 1214315"/>
                  <a:gd name="connsiteY4" fmla="*/ 1160935 h 1160935"/>
                  <a:gd name="connsiteX0" fmla="*/ 448507 w 1214315"/>
                  <a:gd name="connsiteY0" fmla="*/ 1160935 h 1160935"/>
                  <a:gd name="connsiteX1" fmla="*/ 0 w 1214315"/>
                  <a:gd name="connsiteY1" fmla="*/ 0 h 1160935"/>
                  <a:gd name="connsiteX2" fmla="*/ 1040633 w 1214315"/>
                  <a:gd name="connsiteY2" fmla="*/ 16785 h 1160935"/>
                  <a:gd name="connsiteX3" fmla="*/ 1214315 w 1214315"/>
                  <a:gd name="connsiteY3" fmla="*/ 1064597 h 1160935"/>
                  <a:gd name="connsiteX4" fmla="*/ 448507 w 1214315"/>
                  <a:gd name="connsiteY4" fmla="*/ 1160935 h 1160935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25166 w 1340486"/>
                  <a:gd name="connsiteY0" fmla="*/ 746482 h 746482"/>
                  <a:gd name="connsiteX1" fmla="*/ 0 w 1340486"/>
                  <a:gd name="connsiteY1" fmla="*/ 51716 h 746482"/>
                  <a:gd name="connsiteX2" fmla="*/ 1059218 w 1340486"/>
                  <a:gd name="connsiteY2" fmla="*/ 355 h 746482"/>
                  <a:gd name="connsiteX3" fmla="*/ 1340486 w 1340486"/>
                  <a:gd name="connsiteY3" fmla="*/ 709789 h 746482"/>
                  <a:gd name="connsiteX4" fmla="*/ 1025166 w 1340486"/>
                  <a:gd name="connsiteY4" fmla="*/ 746482 h 746482"/>
                  <a:gd name="connsiteX0" fmla="*/ 1025166 w 1340486"/>
                  <a:gd name="connsiteY0" fmla="*/ 746482 h 746482"/>
                  <a:gd name="connsiteX1" fmla="*/ 0 w 1340486"/>
                  <a:gd name="connsiteY1" fmla="*/ 51716 h 746482"/>
                  <a:gd name="connsiteX2" fmla="*/ 1059218 w 1340486"/>
                  <a:gd name="connsiteY2" fmla="*/ 355 h 746482"/>
                  <a:gd name="connsiteX3" fmla="*/ 1340486 w 1340486"/>
                  <a:gd name="connsiteY3" fmla="*/ 709789 h 746482"/>
                  <a:gd name="connsiteX4" fmla="*/ 1025166 w 1340486"/>
                  <a:gd name="connsiteY4" fmla="*/ 746482 h 746482"/>
                  <a:gd name="connsiteX0" fmla="*/ 965179 w 1280499"/>
                  <a:gd name="connsiteY0" fmla="*/ 759828 h 759828"/>
                  <a:gd name="connsiteX1" fmla="*/ 0 w 1280499"/>
                  <a:gd name="connsiteY1" fmla="*/ 0 h 759828"/>
                  <a:gd name="connsiteX2" fmla="*/ 999231 w 1280499"/>
                  <a:gd name="connsiteY2" fmla="*/ 13701 h 759828"/>
                  <a:gd name="connsiteX3" fmla="*/ 1280499 w 1280499"/>
                  <a:gd name="connsiteY3" fmla="*/ 723135 h 759828"/>
                  <a:gd name="connsiteX4" fmla="*/ 965179 w 1280499"/>
                  <a:gd name="connsiteY4" fmla="*/ 759828 h 759828"/>
                  <a:gd name="connsiteX0" fmla="*/ 965179 w 1280499"/>
                  <a:gd name="connsiteY0" fmla="*/ 759828 h 759828"/>
                  <a:gd name="connsiteX1" fmla="*/ 0 w 1280499"/>
                  <a:gd name="connsiteY1" fmla="*/ 0 h 759828"/>
                  <a:gd name="connsiteX2" fmla="*/ 999231 w 1280499"/>
                  <a:gd name="connsiteY2" fmla="*/ 13701 h 759828"/>
                  <a:gd name="connsiteX3" fmla="*/ 1280499 w 1280499"/>
                  <a:gd name="connsiteY3" fmla="*/ 723135 h 759828"/>
                  <a:gd name="connsiteX4" fmla="*/ 965179 w 1280499"/>
                  <a:gd name="connsiteY4" fmla="*/ 759828 h 759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499" h="759828">
                    <a:moveTo>
                      <a:pt x="965179" y="759828"/>
                    </a:moveTo>
                    <a:cubicBezTo>
                      <a:pt x="301565" y="231725"/>
                      <a:pt x="628999" y="498939"/>
                      <a:pt x="0" y="0"/>
                    </a:cubicBezTo>
                    <a:lnTo>
                      <a:pt x="999231" y="13701"/>
                    </a:lnTo>
                    <a:cubicBezTo>
                      <a:pt x="1112985" y="379881"/>
                      <a:pt x="1055867" y="236107"/>
                      <a:pt x="1280499" y="723135"/>
                    </a:cubicBezTo>
                    <a:cubicBezTo>
                      <a:pt x="1186079" y="728668"/>
                      <a:pt x="1127207" y="701414"/>
                      <a:pt x="965179" y="75982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2" name="Freeform 271"/>
              <p:cNvSpPr/>
              <p:nvPr/>
            </p:nvSpPr>
            <p:spPr>
              <a:xfrm>
                <a:off x="6202668" y="5429198"/>
                <a:ext cx="865511" cy="553828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23004 w 954755"/>
                  <a:gd name="connsiteY0" fmla="*/ 943771 h 976186"/>
                  <a:gd name="connsiteX1" fmla="*/ 455145 w 954755"/>
                  <a:gd name="connsiteY1" fmla="*/ 11688 h 976186"/>
                  <a:gd name="connsiteX2" fmla="*/ 954755 w 954755"/>
                  <a:gd name="connsiteY2" fmla="*/ 0 h 976186"/>
                  <a:gd name="connsiteX3" fmla="*/ 728484 w 954755"/>
                  <a:gd name="connsiteY3" fmla="*/ 976186 h 976186"/>
                  <a:gd name="connsiteX4" fmla="*/ 23004 w 954755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56363"/>
                  <a:gd name="connsiteY0" fmla="*/ 932083 h 954654"/>
                  <a:gd name="connsiteX1" fmla="*/ 432141 w 956363"/>
                  <a:gd name="connsiteY1" fmla="*/ 0 h 954654"/>
                  <a:gd name="connsiteX2" fmla="*/ 956363 w 956363"/>
                  <a:gd name="connsiteY2" fmla="*/ 12924 h 954654"/>
                  <a:gd name="connsiteX3" fmla="*/ 183705 w 956363"/>
                  <a:gd name="connsiteY3" fmla="*/ 954654 h 954654"/>
                  <a:gd name="connsiteX4" fmla="*/ 0 w 956363"/>
                  <a:gd name="connsiteY4" fmla="*/ 932083 h 954654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1011379"/>
                  <a:gd name="connsiteY0" fmla="*/ 605727 h 758185"/>
                  <a:gd name="connsiteX1" fmla="*/ 490915 w 1011379"/>
                  <a:gd name="connsiteY1" fmla="*/ 13939 h 758185"/>
                  <a:gd name="connsiteX2" fmla="*/ 1011379 w 1011379"/>
                  <a:gd name="connsiteY2" fmla="*/ 563 h 758185"/>
                  <a:gd name="connsiteX3" fmla="*/ 268780 w 1011379"/>
                  <a:gd name="connsiteY3" fmla="*/ 758185 h 758185"/>
                  <a:gd name="connsiteX4" fmla="*/ 0 w 1011379"/>
                  <a:gd name="connsiteY4" fmla="*/ 605727 h 758185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05727"/>
                  <a:gd name="connsiteX1" fmla="*/ 490915 w 1011379"/>
                  <a:gd name="connsiteY1" fmla="*/ 13939 h 605727"/>
                  <a:gd name="connsiteX2" fmla="*/ 1011379 w 1011379"/>
                  <a:gd name="connsiteY2" fmla="*/ 563 h 605727"/>
                  <a:gd name="connsiteX3" fmla="*/ 318823 w 1011379"/>
                  <a:gd name="connsiteY3" fmla="*/ 553361 h 605727"/>
                  <a:gd name="connsiteX4" fmla="*/ 0 w 1011379"/>
                  <a:gd name="connsiteY4" fmla="*/ 605727 h 605727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251" h="553361">
                    <a:moveTo>
                      <a:pt x="0" y="540783"/>
                    </a:moveTo>
                    <a:cubicBezTo>
                      <a:pt x="274887" y="134762"/>
                      <a:pt x="159176" y="337938"/>
                      <a:pt x="345787" y="13939"/>
                    </a:cubicBezTo>
                    <a:cubicBezTo>
                      <a:pt x="520528" y="18247"/>
                      <a:pt x="691510" y="-3745"/>
                      <a:pt x="866251" y="563"/>
                    </a:cubicBezTo>
                    <a:cubicBezTo>
                      <a:pt x="252709" y="502795"/>
                      <a:pt x="640047" y="209256"/>
                      <a:pt x="173695" y="553361"/>
                    </a:cubicBezTo>
                    <a:cubicBezTo>
                      <a:pt x="39410" y="524725"/>
                      <a:pt x="196198" y="539317"/>
                      <a:pt x="0" y="5407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  <a:alpha val="5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3" name="Freeform 272"/>
              <p:cNvSpPr/>
              <p:nvPr/>
            </p:nvSpPr>
            <p:spPr>
              <a:xfrm>
                <a:off x="5378281" y="5449835"/>
                <a:ext cx="675485" cy="896777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27977 w 802211"/>
                  <a:gd name="connsiteY0" fmla="*/ 815791 h 976186"/>
                  <a:gd name="connsiteX1" fmla="*/ 302601 w 802211"/>
                  <a:gd name="connsiteY1" fmla="*/ 11688 h 976186"/>
                  <a:gd name="connsiteX2" fmla="*/ 802211 w 802211"/>
                  <a:gd name="connsiteY2" fmla="*/ 0 h 976186"/>
                  <a:gd name="connsiteX3" fmla="*/ 575940 w 802211"/>
                  <a:gd name="connsiteY3" fmla="*/ 976186 h 976186"/>
                  <a:gd name="connsiteX4" fmla="*/ 27977 w 802211"/>
                  <a:gd name="connsiteY4" fmla="*/ 815791 h 976186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28714 h 828714"/>
                  <a:gd name="connsiteX1" fmla="*/ 302601 w 802211"/>
                  <a:gd name="connsiteY1" fmla="*/ 0 h 828714"/>
                  <a:gd name="connsiteX2" fmla="*/ 802211 w 802211"/>
                  <a:gd name="connsiteY2" fmla="*/ 12923 h 828714"/>
                  <a:gd name="connsiteX3" fmla="*/ 236294 w 802211"/>
                  <a:gd name="connsiteY3" fmla="*/ 821751 h 828714"/>
                  <a:gd name="connsiteX4" fmla="*/ 27977 w 802211"/>
                  <a:gd name="connsiteY4" fmla="*/ 828714 h 828714"/>
                  <a:gd name="connsiteX0" fmla="*/ 56213 w 830447"/>
                  <a:gd name="connsiteY0" fmla="*/ 828714 h 828714"/>
                  <a:gd name="connsiteX1" fmla="*/ 330837 w 830447"/>
                  <a:gd name="connsiteY1" fmla="*/ 0 h 828714"/>
                  <a:gd name="connsiteX2" fmla="*/ 830447 w 830447"/>
                  <a:gd name="connsiteY2" fmla="*/ 12923 h 828714"/>
                  <a:gd name="connsiteX3" fmla="*/ 264530 w 830447"/>
                  <a:gd name="connsiteY3" fmla="*/ 821751 h 828714"/>
                  <a:gd name="connsiteX4" fmla="*/ 56213 w 830447"/>
                  <a:gd name="connsiteY4" fmla="*/ 828714 h 828714"/>
                  <a:gd name="connsiteX0" fmla="*/ 64130 w 789139"/>
                  <a:gd name="connsiteY0" fmla="*/ 794258 h 821751"/>
                  <a:gd name="connsiteX1" fmla="*/ 289529 w 789139"/>
                  <a:gd name="connsiteY1" fmla="*/ 0 h 821751"/>
                  <a:gd name="connsiteX2" fmla="*/ 789139 w 789139"/>
                  <a:gd name="connsiteY2" fmla="*/ 12923 h 821751"/>
                  <a:gd name="connsiteX3" fmla="*/ 223222 w 789139"/>
                  <a:gd name="connsiteY3" fmla="*/ 821751 h 821751"/>
                  <a:gd name="connsiteX4" fmla="*/ 64130 w 789139"/>
                  <a:gd name="connsiteY4" fmla="*/ 794258 h 821751"/>
                  <a:gd name="connsiteX0" fmla="*/ 0 w 725009"/>
                  <a:gd name="connsiteY0" fmla="*/ 794258 h 821751"/>
                  <a:gd name="connsiteX1" fmla="*/ 225399 w 725009"/>
                  <a:gd name="connsiteY1" fmla="*/ 0 h 821751"/>
                  <a:gd name="connsiteX2" fmla="*/ 725009 w 725009"/>
                  <a:gd name="connsiteY2" fmla="*/ 12923 h 821751"/>
                  <a:gd name="connsiteX3" fmla="*/ 159092 w 725009"/>
                  <a:gd name="connsiteY3" fmla="*/ 821751 h 821751"/>
                  <a:gd name="connsiteX4" fmla="*/ 0 w 725009"/>
                  <a:gd name="connsiteY4" fmla="*/ 794258 h 82175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422433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497"/>
                  <a:gd name="connsiteY0" fmla="*/ 1279028 h 1306521"/>
                  <a:gd name="connsiteX1" fmla="*/ 225399 w 725497"/>
                  <a:gd name="connsiteY1" fmla="*/ 75260 h 1306521"/>
                  <a:gd name="connsiteX2" fmla="*/ 396193 w 725497"/>
                  <a:gd name="connsiteY2" fmla="*/ 156799 h 1306521"/>
                  <a:gd name="connsiteX3" fmla="*/ 725009 w 725497"/>
                  <a:gd name="connsiteY3" fmla="*/ 205042 h 1306521"/>
                  <a:gd name="connsiteX4" fmla="*/ 159092 w 725497"/>
                  <a:gd name="connsiteY4" fmla="*/ 1306521 h 1306521"/>
                  <a:gd name="connsiteX5" fmla="*/ 0 w 725497"/>
                  <a:gd name="connsiteY5" fmla="*/ 1279028 h 1306521"/>
                  <a:gd name="connsiteX0" fmla="*/ 0 w 725239"/>
                  <a:gd name="connsiteY0" fmla="*/ 1295668 h 1323161"/>
                  <a:gd name="connsiteX1" fmla="*/ 225399 w 725239"/>
                  <a:gd name="connsiteY1" fmla="*/ 91900 h 1323161"/>
                  <a:gd name="connsiteX2" fmla="*/ 725009 w 725239"/>
                  <a:gd name="connsiteY2" fmla="*/ 221682 h 1323161"/>
                  <a:gd name="connsiteX3" fmla="*/ 159092 w 725239"/>
                  <a:gd name="connsiteY3" fmla="*/ 1323161 h 1323161"/>
                  <a:gd name="connsiteX4" fmla="*/ 0 w 725239"/>
                  <a:gd name="connsiteY4" fmla="*/ 1295668 h 1323161"/>
                  <a:gd name="connsiteX0" fmla="*/ 0 w 725221"/>
                  <a:gd name="connsiteY0" fmla="*/ 1210552 h 1238045"/>
                  <a:gd name="connsiteX1" fmla="*/ 191583 w 725221"/>
                  <a:gd name="connsiteY1" fmla="*/ 153319 h 1238045"/>
                  <a:gd name="connsiteX2" fmla="*/ 725009 w 725221"/>
                  <a:gd name="connsiteY2" fmla="*/ 136566 h 1238045"/>
                  <a:gd name="connsiteX3" fmla="*/ 159092 w 725221"/>
                  <a:gd name="connsiteY3" fmla="*/ 1238045 h 1238045"/>
                  <a:gd name="connsiteX4" fmla="*/ 0 w 725221"/>
                  <a:gd name="connsiteY4" fmla="*/ 1210552 h 1238045"/>
                  <a:gd name="connsiteX0" fmla="*/ 0 w 725305"/>
                  <a:gd name="connsiteY0" fmla="*/ 1158512 h 1186005"/>
                  <a:gd name="connsiteX1" fmla="*/ 191583 w 725305"/>
                  <a:gd name="connsiteY1" fmla="*/ 101279 h 1186005"/>
                  <a:gd name="connsiteX2" fmla="*/ 725009 w 725305"/>
                  <a:gd name="connsiteY2" fmla="*/ 84526 h 1186005"/>
                  <a:gd name="connsiteX3" fmla="*/ 159092 w 725305"/>
                  <a:gd name="connsiteY3" fmla="*/ 1186005 h 1186005"/>
                  <a:gd name="connsiteX4" fmla="*/ 0 w 725305"/>
                  <a:gd name="connsiteY4" fmla="*/ 1158512 h 1186005"/>
                  <a:gd name="connsiteX0" fmla="*/ 0 w 725009"/>
                  <a:gd name="connsiteY0" fmla="*/ 1073986 h 1101479"/>
                  <a:gd name="connsiteX1" fmla="*/ 191583 w 725009"/>
                  <a:gd name="connsiteY1" fmla="*/ 16753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074607"/>
                  <a:gd name="connsiteX1" fmla="*/ 206612 w 725009"/>
                  <a:gd name="connsiteY1" fmla="*/ 1724 h 1074607"/>
                  <a:gd name="connsiteX2" fmla="*/ 725009 w 725009"/>
                  <a:gd name="connsiteY2" fmla="*/ 0 h 1074607"/>
                  <a:gd name="connsiteX3" fmla="*/ 229048 w 725009"/>
                  <a:gd name="connsiteY3" fmla="*/ 886531 h 1074607"/>
                  <a:gd name="connsiteX4" fmla="*/ 0 w 725009"/>
                  <a:gd name="connsiteY4" fmla="*/ 1073986 h 1074607"/>
                  <a:gd name="connsiteX0" fmla="*/ 0 w 725009"/>
                  <a:gd name="connsiteY0" fmla="*/ 1073986 h 1074607"/>
                  <a:gd name="connsiteX1" fmla="*/ 206612 w 725009"/>
                  <a:gd name="connsiteY1" fmla="*/ 1724 h 1074607"/>
                  <a:gd name="connsiteX2" fmla="*/ 725009 w 725009"/>
                  <a:gd name="connsiteY2" fmla="*/ 0 h 1074607"/>
                  <a:gd name="connsiteX3" fmla="*/ 229048 w 725009"/>
                  <a:gd name="connsiteY3" fmla="*/ 886531 h 1074607"/>
                  <a:gd name="connsiteX4" fmla="*/ 0 w 725009"/>
                  <a:gd name="connsiteY4" fmla="*/ 1073986 h 1074607"/>
                  <a:gd name="connsiteX0" fmla="*/ 0 w 675040"/>
                  <a:gd name="connsiteY0" fmla="*/ 894029 h 896577"/>
                  <a:gd name="connsiteX1" fmla="*/ 156643 w 675040"/>
                  <a:gd name="connsiteY1" fmla="*/ 1724 h 896577"/>
                  <a:gd name="connsiteX2" fmla="*/ 675040 w 675040"/>
                  <a:gd name="connsiteY2" fmla="*/ 0 h 896577"/>
                  <a:gd name="connsiteX3" fmla="*/ 179079 w 675040"/>
                  <a:gd name="connsiteY3" fmla="*/ 886531 h 896577"/>
                  <a:gd name="connsiteX4" fmla="*/ 0 w 675040"/>
                  <a:gd name="connsiteY4" fmla="*/ 894029 h 896577"/>
                  <a:gd name="connsiteX0" fmla="*/ 0 w 675040"/>
                  <a:gd name="connsiteY0" fmla="*/ 894029 h 896577"/>
                  <a:gd name="connsiteX1" fmla="*/ 186623 w 675040"/>
                  <a:gd name="connsiteY1" fmla="*/ 1724 h 896577"/>
                  <a:gd name="connsiteX2" fmla="*/ 675040 w 675040"/>
                  <a:gd name="connsiteY2" fmla="*/ 0 h 896577"/>
                  <a:gd name="connsiteX3" fmla="*/ 179079 w 675040"/>
                  <a:gd name="connsiteY3" fmla="*/ 886531 h 896577"/>
                  <a:gd name="connsiteX4" fmla="*/ 0 w 675040"/>
                  <a:gd name="connsiteY4" fmla="*/ 894029 h 89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040" h="896577">
                    <a:moveTo>
                      <a:pt x="0" y="894029"/>
                    </a:moveTo>
                    <a:cubicBezTo>
                      <a:pt x="95638" y="409857"/>
                      <a:pt x="76811" y="618448"/>
                      <a:pt x="186623" y="1724"/>
                    </a:cubicBezTo>
                    <a:cubicBezTo>
                      <a:pt x="431451" y="14348"/>
                      <a:pt x="449377" y="35256"/>
                      <a:pt x="675040" y="0"/>
                    </a:cubicBezTo>
                    <a:cubicBezTo>
                      <a:pt x="276172" y="749497"/>
                      <a:pt x="462801" y="344746"/>
                      <a:pt x="179079" y="886531"/>
                    </a:cubicBezTo>
                    <a:cubicBezTo>
                      <a:pt x="44794" y="857895"/>
                      <a:pt x="92525" y="908114"/>
                      <a:pt x="0" y="8940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  <a:alpha val="5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4" name="Freeform 273"/>
              <p:cNvSpPr/>
              <p:nvPr/>
            </p:nvSpPr>
            <p:spPr>
              <a:xfrm>
                <a:off x="4340854" y="5470471"/>
                <a:ext cx="514350" cy="401843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503138"/>
                  <a:gd name="connsiteY0" fmla="*/ 961687 h 964568"/>
                  <a:gd name="connsiteX1" fmla="*/ 0 w 503138"/>
                  <a:gd name="connsiteY1" fmla="*/ 70 h 964568"/>
                  <a:gd name="connsiteX2" fmla="*/ 503138 w 503138"/>
                  <a:gd name="connsiteY2" fmla="*/ 154187 h 964568"/>
                  <a:gd name="connsiteX3" fmla="*/ 273339 w 503138"/>
                  <a:gd name="connsiteY3" fmla="*/ 964568 h 964568"/>
                  <a:gd name="connsiteX4" fmla="*/ 197928 w 503138"/>
                  <a:gd name="connsiteY4" fmla="*/ 961687 h 964568"/>
                  <a:gd name="connsiteX0" fmla="*/ 201456 w 506666"/>
                  <a:gd name="connsiteY0" fmla="*/ 807500 h 810381"/>
                  <a:gd name="connsiteX1" fmla="*/ 0 w 506666"/>
                  <a:gd name="connsiteY1" fmla="*/ 15216 h 810381"/>
                  <a:gd name="connsiteX2" fmla="*/ 506666 w 506666"/>
                  <a:gd name="connsiteY2" fmla="*/ 0 h 810381"/>
                  <a:gd name="connsiteX3" fmla="*/ 276867 w 506666"/>
                  <a:gd name="connsiteY3" fmla="*/ 810381 h 810381"/>
                  <a:gd name="connsiteX4" fmla="*/ 201456 w 506666"/>
                  <a:gd name="connsiteY4" fmla="*/ 807500 h 810381"/>
                  <a:gd name="connsiteX0" fmla="*/ 201456 w 506666"/>
                  <a:gd name="connsiteY0" fmla="*/ 807500 h 811593"/>
                  <a:gd name="connsiteX1" fmla="*/ 0 w 506666"/>
                  <a:gd name="connsiteY1" fmla="*/ 15216 h 811593"/>
                  <a:gd name="connsiteX2" fmla="*/ 506666 w 506666"/>
                  <a:gd name="connsiteY2" fmla="*/ 0 h 811593"/>
                  <a:gd name="connsiteX3" fmla="*/ 276867 w 506666"/>
                  <a:gd name="connsiteY3" fmla="*/ 810381 h 811593"/>
                  <a:gd name="connsiteX4" fmla="*/ 201456 w 506666"/>
                  <a:gd name="connsiteY4" fmla="*/ 807500 h 811593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276867 w 506666"/>
                  <a:gd name="connsiteY3" fmla="*/ 81038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789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789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45472 w 559302"/>
                  <a:gd name="connsiteY0" fmla="*/ 807500 h 807500"/>
                  <a:gd name="connsiteX1" fmla="*/ 52636 w 559302"/>
                  <a:gd name="connsiteY1" fmla="*/ 7896 h 807500"/>
                  <a:gd name="connsiteX2" fmla="*/ 559302 w 559302"/>
                  <a:gd name="connsiteY2" fmla="*/ 0 h 807500"/>
                  <a:gd name="connsiteX3" fmla="*/ 384402 w 559302"/>
                  <a:gd name="connsiteY3" fmla="*/ 803061 h 807500"/>
                  <a:gd name="connsiteX4" fmla="*/ 45472 w 559302"/>
                  <a:gd name="connsiteY4" fmla="*/ 807500 h 807500"/>
                  <a:gd name="connsiteX0" fmla="*/ 21974 w 535804"/>
                  <a:gd name="connsiteY0" fmla="*/ 807500 h 807500"/>
                  <a:gd name="connsiteX1" fmla="*/ 29138 w 535804"/>
                  <a:gd name="connsiteY1" fmla="*/ 7896 h 807500"/>
                  <a:gd name="connsiteX2" fmla="*/ 535804 w 535804"/>
                  <a:gd name="connsiteY2" fmla="*/ 0 h 807500"/>
                  <a:gd name="connsiteX3" fmla="*/ 360904 w 535804"/>
                  <a:gd name="connsiteY3" fmla="*/ 803061 h 807500"/>
                  <a:gd name="connsiteX4" fmla="*/ 21974 w 535804"/>
                  <a:gd name="connsiteY4" fmla="*/ 807500 h 807500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30473"/>
                  <a:gd name="connsiteX1" fmla="*/ 0 w 506666"/>
                  <a:gd name="connsiteY1" fmla="*/ 7896 h 830473"/>
                  <a:gd name="connsiteX2" fmla="*/ 506666 w 506666"/>
                  <a:gd name="connsiteY2" fmla="*/ 0 h 830473"/>
                  <a:gd name="connsiteX3" fmla="*/ 331766 w 506666"/>
                  <a:gd name="connsiteY3" fmla="*/ 828681 h 830473"/>
                  <a:gd name="connsiteX4" fmla="*/ 128256 w 506666"/>
                  <a:gd name="connsiteY4" fmla="*/ 829461 h 830473"/>
                  <a:gd name="connsiteX0" fmla="*/ 128256 w 506666"/>
                  <a:gd name="connsiteY0" fmla="*/ 829461 h 830473"/>
                  <a:gd name="connsiteX1" fmla="*/ 0 w 506666"/>
                  <a:gd name="connsiteY1" fmla="*/ 7896 h 830473"/>
                  <a:gd name="connsiteX2" fmla="*/ 506666 w 506666"/>
                  <a:gd name="connsiteY2" fmla="*/ 0 h 830473"/>
                  <a:gd name="connsiteX3" fmla="*/ 331766 w 506666"/>
                  <a:gd name="connsiteY3" fmla="*/ 828681 h 830473"/>
                  <a:gd name="connsiteX4" fmla="*/ 128256 w 506666"/>
                  <a:gd name="connsiteY4" fmla="*/ 829461 h 830473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7341"/>
                  <a:gd name="connsiteX1" fmla="*/ 0 w 514180"/>
                  <a:gd name="connsiteY1" fmla="*/ 0 h 577341"/>
                  <a:gd name="connsiteX2" fmla="*/ 514180 w 514180"/>
                  <a:gd name="connsiteY2" fmla="*/ 10891 h 577341"/>
                  <a:gd name="connsiteX3" fmla="*/ 404259 w 514180"/>
                  <a:gd name="connsiteY3" fmla="*/ 386400 h 577341"/>
                  <a:gd name="connsiteX4" fmla="*/ 135770 w 514180"/>
                  <a:gd name="connsiteY4" fmla="*/ 577341 h 577341"/>
                  <a:gd name="connsiteX0" fmla="*/ 100781 w 514180"/>
                  <a:gd name="connsiteY0" fmla="*/ 432218 h 432218"/>
                  <a:gd name="connsiteX1" fmla="*/ 0 w 514180"/>
                  <a:gd name="connsiteY1" fmla="*/ 0 h 432218"/>
                  <a:gd name="connsiteX2" fmla="*/ 514180 w 514180"/>
                  <a:gd name="connsiteY2" fmla="*/ 10891 h 432218"/>
                  <a:gd name="connsiteX3" fmla="*/ 404259 w 514180"/>
                  <a:gd name="connsiteY3" fmla="*/ 386400 h 432218"/>
                  <a:gd name="connsiteX4" fmla="*/ 100781 w 514180"/>
                  <a:gd name="connsiteY4" fmla="*/ 432218 h 432218"/>
                  <a:gd name="connsiteX0" fmla="*/ 100781 w 514180"/>
                  <a:gd name="connsiteY0" fmla="*/ 432218 h 432218"/>
                  <a:gd name="connsiteX1" fmla="*/ 0 w 514180"/>
                  <a:gd name="connsiteY1" fmla="*/ 0 h 432218"/>
                  <a:gd name="connsiteX2" fmla="*/ 514180 w 514180"/>
                  <a:gd name="connsiteY2" fmla="*/ 10891 h 432218"/>
                  <a:gd name="connsiteX3" fmla="*/ 404259 w 514180"/>
                  <a:gd name="connsiteY3" fmla="*/ 386400 h 432218"/>
                  <a:gd name="connsiteX4" fmla="*/ 100781 w 514180"/>
                  <a:gd name="connsiteY4" fmla="*/ 432218 h 432218"/>
                  <a:gd name="connsiteX0" fmla="*/ 100781 w 514180"/>
                  <a:gd name="connsiteY0" fmla="*/ 402193 h 402193"/>
                  <a:gd name="connsiteX1" fmla="*/ 0 w 514180"/>
                  <a:gd name="connsiteY1" fmla="*/ 0 h 402193"/>
                  <a:gd name="connsiteX2" fmla="*/ 514180 w 514180"/>
                  <a:gd name="connsiteY2" fmla="*/ 10891 h 402193"/>
                  <a:gd name="connsiteX3" fmla="*/ 404259 w 514180"/>
                  <a:gd name="connsiteY3" fmla="*/ 386400 h 402193"/>
                  <a:gd name="connsiteX4" fmla="*/ 100781 w 514180"/>
                  <a:gd name="connsiteY4" fmla="*/ 402193 h 402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4180" h="402193">
                    <a:moveTo>
                      <a:pt x="100781" y="402193"/>
                    </a:moveTo>
                    <a:cubicBezTo>
                      <a:pt x="60584" y="194221"/>
                      <a:pt x="96631" y="442038"/>
                      <a:pt x="0" y="0"/>
                    </a:cubicBezTo>
                    <a:lnTo>
                      <a:pt x="514180" y="10891"/>
                    </a:lnTo>
                    <a:cubicBezTo>
                      <a:pt x="417353" y="348331"/>
                      <a:pt x="491637" y="89943"/>
                      <a:pt x="404259" y="386400"/>
                    </a:cubicBezTo>
                    <a:cubicBezTo>
                      <a:pt x="357814" y="390704"/>
                      <a:pt x="168880" y="400727"/>
                      <a:pt x="100781" y="40219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  <a:alpha val="5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" name="Freeform 274"/>
              <p:cNvSpPr/>
              <p:nvPr/>
            </p:nvSpPr>
            <p:spPr>
              <a:xfrm>
                <a:off x="3561391" y="5433960"/>
                <a:ext cx="573725" cy="1015589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621064"/>
                  <a:gd name="connsiteY0" fmla="*/ 973305 h 973305"/>
                  <a:gd name="connsiteX1" fmla="*/ 0 w 621064"/>
                  <a:gd name="connsiteY1" fmla="*/ 11688 h 973305"/>
                  <a:gd name="connsiteX2" fmla="*/ 499610 w 621064"/>
                  <a:gd name="connsiteY2" fmla="*/ 0 h 973305"/>
                  <a:gd name="connsiteX3" fmla="*/ 558839 w 621064"/>
                  <a:gd name="connsiteY3" fmla="*/ 754682 h 973305"/>
                  <a:gd name="connsiteX4" fmla="*/ 197928 w 621064"/>
                  <a:gd name="connsiteY4" fmla="*/ 973305 h 973305"/>
                  <a:gd name="connsiteX0" fmla="*/ 197928 w 558839"/>
                  <a:gd name="connsiteY0" fmla="*/ 973305 h 973305"/>
                  <a:gd name="connsiteX1" fmla="*/ 0 w 558839"/>
                  <a:gd name="connsiteY1" fmla="*/ 11688 h 973305"/>
                  <a:gd name="connsiteX2" fmla="*/ 499610 w 558839"/>
                  <a:gd name="connsiteY2" fmla="*/ 0 h 973305"/>
                  <a:gd name="connsiteX3" fmla="*/ 558839 w 558839"/>
                  <a:gd name="connsiteY3" fmla="*/ 754682 h 973305"/>
                  <a:gd name="connsiteX4" fmla="*/ 197928 w 558839"/>
                  <a:gd name="connsiteY4" fmla="*/ 973305 h 973305"/>
                  <a:gd name="connsiteX0" fmla="*/ 197928 w 558839"/>
                  <a:gd name="connsiteY0" fmla="*/ 973305 h 973305"/>
                  <a:gd name="connsiteX1" fmla="*/ 0 w 558839"/>
                  <a:gd name="connsiteY1" fmla="*/ 11688 h 973305"/>
                  <a:gd name="connsiteX2" fmla="*/ 499610 w 558839"/>
                  <a:gd name="connsiteY2" fmla="*/ 0 h 973305"/>
                  <a:gd name="connsiteX3" fmla="*/ 558839 w 558839"/>
                  <a:gd name="connsiteY3" fmla="*/ 754682 h 973305"/>
                  <a:gd name="connsiteX4" fmla="*/ 197928 w 558839"/>
                  <a:gd name="connsiteY4" fmla="*/ 973305 h 973305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1315828 h 1315828"/>
                  <a:gd name="connsiteX1" fmla="*/ 0 w 558839"/>
                  <a:gd name="connsiteY1" fmla="*/ 531414 h 1315828"/>
                  <a:gd name="connsiteX2" fmla="*/ 506930 w 558839"/>
                  <a:gd name="connsiteY2" fmla="*/ 0 h 1315828"/>
                  <a:gd name="connsiteX3" fmla="*/ 558839 w 558839"/>
                  <a:gd name="connsiteY3" fmla="*/ 1274408 h 1315828"/>
                  <a:gd name="connsiteX4" fmla="*/ 370213 w 558839"/>
                  <a:gd name="connsiteY4" fmla="*/ 1315828 h 1315828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88119"/>
                  <a:gd name="connsiteY0" fmla="*/ 1326654 h 1326654"/>
                  <a:gd name="connsiteX1" fmla="*/ 0 w 588119"/>
                  <a:gd name="connsiteY1" fmla="*/ 554 h 1326654"/>
                  <a:gd name="connsiteX2" fmla="*/ 521570 w 588119"/>
                  <a:gd name="connsiteY2" fmla="*/ 10826 h 1326654"/>
                  <a:gd name="connsiteX3" fmla="*/ 588119 w 588119"/>
                  <a:gd name="connsiteY3" fmla="*/ 1321835 h 1326654"/>
                  <a:gd name="connsiteX4" fmla="*/ 384853 w 588119"/>
                  <a:gd name="connsiteY4" fmla="*/ 1326654 h 1326654"/>
                  <a:gd name="connsiteX0" fmla="*/ 384853 w 588119"/>
                  <a:gd name="connsiteY0" fmla="*/ 1326654 h 1326654"/>
                  <a:gd name="connsiteX1" fmla="*/ 0 w 588119"/>
                  <a:gd name="connsiteY1" fmla="*/ 554 h 1326654"/>
                  <a:gd name="connsiteX2" fmla="*/ 521570 w 588119"/>
                  <a:gd name="connsiteY2" fmla="*/ 10826 h 1326654"/>
                  <a:gd name="connsiteX3" fmla="*/ 588119 w 588119"/>
                  <a:gd name="connsiteY3" fmla="*/ 1321835 h 1326654"/>
                  <a:gd name="connsiteX4" fmla="*/ 384853 w 588119"/>
                  <a:gd name="connsiteY4" fmla="*/ 1326654 h 1326654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94113"/>
                  <a:gd name="connsiteY0" fmla="*/ 1097905 h 1179971"/>
                  <a:gd name="connsiteX1" fmla="*/ 0 w 594113"/>
                  <a:gd name="connsiteY1" fmla="*/ 4757 h 1179971"/>
                  <a:gd name="connsiteX2" fmla="*/ 502783 w 594113"/>
                  <a:gd name="connsiteY2" fmla="*/ 0 h 1179971"/>
                  <a:gd name="connsiteX3" fmla="*/ 594113 w 594113"/>
                  <a:gd name="connsiteY3" fmla="*/ 1179818 h 1179971"/>
                  <a:gd name="connsiteX4" fmla="*/ 366066 w 594113"/>
                  <a:gd name="connsiteY4" fmla="*/ 1097905 h 1179971"/>
                  <a:gd name="connsiteX0" fmla="*/ 403236 w 594113"/>
                  <a:gd name="connsiteY0" fmla="*/ 1215612 h 1215612"/>
                  <a:gd name="connsiteX1" fmla="*/ 0 w 594113"/>
                  <a:gd name="connsiteY1" fmla="*/ 4757 h 1215612"/>
                  <a:gd name="connsiteX2" fmla="*/ 502783 w 594113"/>
                  <a:gd name="connsiteY2" fmla="*/ 0 h 1215612"/>
                  <a:gd name="connsiteX3" fmla="*/ 594113 w 594113"/>
                  <a:gd name="connsiteY3" fmla="*/ 1179818 h 1215612"/>
                  <a:gd name="connsiteX4" fmla="*/ 403236 w 594113"/>
                  <a:gd name="connsiteY4" fmla="*/ 1215612 h 1215612"/>
                  <a:gd name="connsiteX0" fmla="*/ 403236 w 574100"/>
                  <a:gd name="connsiteY0" fmla="*/ 1215612 h 1215612"/>
                  <a:gd name="connsiteX1" fmla="*/ 0 w 574100"/>
                  <a:gd name="connsiteY1" fmla="*/ 4757 h 1215612"/>
                  <a:gd name="connsiteX2" fmla="*/ 502783 w 574100"/>
                  <a:gd name="connsiteY2" fmla="*/ 0 h 1215612"/>
                  <a:gd name="connsiteX3" fmla="*/ 574100 w 574100"/>
                  <a:gd name="connsiteY3" fmla="*/ 1014877 h 1215612"/>
                  <a:gd name="connsiteX4" fmla="*/ 403236 w 574100"/>
                  <a:gd name="connsiteY4" fmla="*/ 1215612 h 1215612"/>
                  <a:gd name="connsiteX0" fmla="*/ 333190 w 574100"/>
                  <a:gd name="connsiteY0" fmla="*/ 985695 h 1015244"/>
                  <a:gd name="connsiteX1" fmla="*/ 0 w 574100"/>
                  <a:gd name="connsiteY1" fmla="*/ 4757 h 1015244"/>
                  <a:gd name="connsiteX2" fmla="*/ 502783 w 574100"/>
                  <a:gd name="connsiteY2" fmla="*/ 0 h 1015244"/>
                  <a:gd name="connsiteX3" fmla="*/ 574100 w 574100"/>
                  <a:gd name="connsiteY3" fmla="*/ 1014877 h 1015244"/>
                  <a:gd name="connsiteX4" fmla="*/ 333190 w 574100"/>
                  <a:gd name="connsiteY4" fmla="*/ 985695 h 101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4100" h="1015244">
                    <a:moveTo>
                      <a:pt x="333190" y="985695"/>
                    </a:moveTo>
                    <a:cubicBezTo>
                      <a:pt x="153901" y="433090"/>
                      <a:pt x="295574" y="908506"/>
                      <a:pt x="0" y="4757"/>
                    </a:cubicBezTo>
                    <a:cubicBezTo>
                      <a:pt x="166537" y="861"/>
                      <a:pt x="336246" y="3896"/>
                      <a:pt x="502783" y="0"/>
                    </a:cubicBezTo>
                    <a:cubicBezTo>
                      <a:pt x="555943" y="995541"/>
                      <a:pt x="537473" y="350120"/>
                      <a:pt x="574100" y="1014877"/>
                    </a:cubicBezTo>
                    <a:cubicBezTo>
                      <a:pt x="476415" y="1019182"/>
                      <a:pt x="529388" y="984229"/>
                      <a:pt x="333190" y="98569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  <a:alpha val="5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1856416" y="3709935"/>
                <a:ext cx="1049338" cy="1739900"/>
                <a:chOff x="1856416" y="3709935"/>
                <a:chExt cx="1049338" cy="1739900"/>
              </a:xfrm>
            </p:grpSpPr>
            <p:sp>
              <p:nvSpPr>
                <p:cNvPr id="496" name="Rectangle 495"/>
                <p:cNvSpPr/>
                <p:nvPr/>
              </p:nvSpPr>
              <p:spPr bwMode="auto">
                <a:xfrm rot="10800000">
                  <a:off x="1867529" y="3957585"/>
                  <a:ext cx="1027112" cy="611090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grpSp>
              <p:nvGrpSpPr>
                <p:cNvPr id="48285" name="Group 498"/>
                <p:cNvGrpSpPr>
                  <a:grpSpLocks/>
                </p:cNvGrpSpPr>
                <p:nvPr/>
              </p:nvGrpSpPr>
              <p:grpSpPr bwMode="auto">
                <a:xfrm>
                  <a:off x="1858805" y="5088863"/>
                  <a:ext cx="1035373" cy="360972"/>
                  <a:chOff x="4128636" y="3606589"/>
                  <a:chExt cx="568145" cy="338667"/>
                </a:xfrm>
              </p:grpSpPr>
              <p:sp>
                <p:nvSpPr>
                  <p:cNvPr id="515" name="Oval 514"/>
                  <p:cNvSpPr/>
                  <p:nvPr/>
                </p:nvSpPr>
                <p:spPr>
                  <a:xfrm>
                    <a:off x="4129067" y="3720356"/>
                    <a:ext cx="567968" cy="224900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6" name="Rectangle 515"/>
                  <p:cNvSpPr/>
                  <p:nvPr/>
                </p:nvSpPr>
                <p:spPr>
                  <a:xfrm>
                    <a:off x="4129067" y="3720356"/>
                    <a:ext cx="567968" cy="111705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7" name="Oval 516"/>
                  <p:cNvSpPr/>
                  <p:nvPr/>
                </p:nvSpPr>
                <p:spPr>
                  <a:xfrm>
                    <a:off x="4129067" y="3607161"/>
                    <a:ext cx="567968" cy="22490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18" name="Straight Connector 517"/>
                  <p:cNvCxnSpPr/>
                  <p:nvPr/>
                </p:nvCxnSpPr>
                <p:spPr>
                  <a:xfrm>
                    <a:off x="4697035" y="3720356"/>
                    <a:ext cx="0" cy="111705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9" name="Straight Connector 518"/>
                  <p:cNvCxnSpPr/>
                  <p:nvPr/>
                </p:nvCxnSpPr>
                <p:spPr>
                  <a:xfrm>
                    <a:off x="4129067" y="3720356"/>
                    <a:ext cx="0" cy="111705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00" name="Rectangle 499"/>
                <p:cNvSpPr/>
                <p:nvPr/>
              </p:nvSpPr>
              <p:spPr bwMode="auto">
                <a:xfrm>
                  <a:off x="1877054" y="4704509"/>
                  <a:ext cx="1028700" cy="5230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60000"/>
                        <a:lumOff val="40000"/>
                        <a:alpha val="62000"/>
                      </a:schemeClr>
                    </a:gs>
                    <a:gs pos="54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2" name="Straight Connector 501"/>
                <p:cNvCxnSpPr/>
                <p:nvPr/>
              </p:nvCxnSpPr>
              <p:spPr bwMode="auto">
                <a:xfrm>
                  <a:off x="1861179" y="3981398"/>
                  <a:ext cx="17462" cy="130175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Straight Connector 502"/>
                <p:cNvCxnSpPr/>
                <p:nvPr/>
              </p:nvCxnSpPr>
              <p:spPr bwMode="auto">
                <a:xfrm flipH="1">
                  <a:off x="2894641" y="3971873"/>
                  <a:ext cx="6350" cy="12700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90" name="Group 504"/>
                <p:cNvGrpSpPr>
                  <a:grpSpLocks/>
                </p:cNvGrpSpPr>
                <p:nvPr/>
              </p:nvGrpSpPr>
              <p:grpSpPr bwMode="auto">
                <a:xfrm>
                  <a:off x="1856416" y="3709935"/>
                  <a:ext cx="1044712" cy="399063"/>
                  <a:chOff x="2183302" y="1574638"/>
                  <a:chExt cx="1200154" cy="430218"/>
                </a:xfrm>
              </p:grpSpPr>
              <p:sp>
                <p:nvSpPr>
                  <p:cNvPr id="506" name="Oval 505"/>
                  <p:cNvSpPr/>
                  <p:nvPr/>
                </p:nvSpPr>
                <p:spPr bwMode="auto">
                  <a:xfrm flipV="1">
                    <a:off x="2185126" y="1689305"/>
                    <a:ext cx="1196349" cy="314904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20000"/>
                          <a:lumOff val="80000"/>
                        </a:schemeClr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07" name="Rectangle 506"/>
                  <p:cNvSpPr/>
                  <p:nvPr/>
                </p:nvSpPr>
                <p:spPr bwMode="auto">
                  <a:xfrm>
                    <a:off x="2183302" y="1735513"/>
                    <a:ext cx="1198173" cy="11295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08" name="Oval 507"/>
                  <p:cNvSpPr/>
                  <p:nvPr/>
                </p:nvSpPr>
                <p:spPr bwMode="auto">
                  <a:xfrm flipV="1">
                    <a:off x="2183302" y="1574638"/>
                    <a:ext cx="1196349" cy="314904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09" name="Freeform 508"/>
                  <p:cNvSpPr/>
                  <p:nvPr/>
                </p:nvSpPr>
                <p:spPr bwMode="auto">
                  <a:xfrm>
                    <a:off x="2489684" y="1670478"/>
                    <a:ext cx="581762" cy="157452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0" name="Freeform 509"/>
                  <p:cNvSpPr/>
                  <p:nvPr/>
                </p:nvSpPr>
                <p:spPr bwMode="auto">
                  <a:xfrm>
                    <a:off x="2429502" y="1629404"/>
                    <a:ext cx="703949" cy="111244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1" name="Freeform 510"/>
                  <p:cNvSpPr/>
                  <p:nvPr/>
                </p:nvSpPr>
                <p:spPr bwMode="auto">
                  <a:xfrm>
                    <a:off x="2892723" y="1723534"/>
                    <a:ext cx="257142" cy="95840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2" name="Freeform 511"/>
                  <p:cNvSpPr/>
                  <p:nvPr/>
                </p:nvSpPr>
                <p:spPr bwMode="auto">
                  <a:xfrm>
                    <a:off x="2416736" y="1725244"/>
                    <a:ext cx="255318" cy="94130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13" name="Straight Connector 512"/>
                  <p:cNvCxnSpPr>
                    <a:endCxn id="508" idx="2"/>
                  </p:cNvCxnSpPr>
                  <p:nvPr/>
                </p:nvCxnSpPr>
                <p:spPr bwMode="auto">
                  <a:xfrm flipH="1" flipV="1">
                    <a:off x="2183302" y="1732090"/>
                    <a:ext cx="1824" cy="12151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/>
                  <p:cNvCxnSpPr/>
                  <p:nvPr/>
                </p:nvCxnSpPr>
                <p:spPr bwMode="auto">
                  <a:xfrm flipH="1" flipV="1">
                    <a:off x="3381475" y="1728667"/>
                    <a:ext cx="1823" cy="12151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" name="Group 29"/>
              <p:cNvGrpSpPr/>
              <p:nvPr/>
            </p:nvGrpSpPr>
            <p:grpSpPr>
              <a:xfrm>
                <a:off x="3566154" y="3862335"/>
                <a:ext cx="514350" cy="1670050"/>
                <a:chOff x="3566154" y="3862335"/>
                <a:chExt cx="514350" cy="1670050"/>
              </a:xfrm>
            </p:grpSpPr>
            <p:sp>
              <p:nvSpPr>
                <p:cNvPr id="549" name="Rectangle 548"/>
                <p:cNvSpPr/>
                <p:nvPr/>
              </p:nvSpPr>
              <p:spPr bwMode="auto">
                <a:xfrm rot="10800000">
                  <a:off x="3569201" y="3946092"/>
                  <a:ext cx="498084" cy="628647"/>
                </a:xfrm>
                <a:prstGeom prst="rect">
                  <a:avLst/>
                </a:prstGeom>
                <a:gradFill>
                  <a:gsLst>
                    <a:gs pos="100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50" name="Straight Connector 549"/>
                <p:cNvCxnSpPr/>
                <p:nvPr/>
              </p:nvCxnSpPr>
              <p:spPr bwMode="auto">
                <a:xfrm flipH="1">
                  <a:off x="4078916" y="4019498"/>
                  <a:ext cx="1588" cy="136525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71" name="Group 552"/>
                <p:cNvGrpSpPr>
                  <a:grpSpLocks/>
                </p:cNvGrpSpPr>
                <p:nvPr/>
              </p:nvGrpSpPr>
              <p:grpSpPr bwMode="auto">
                <a:xfrm>
                  <a:off x="3571302" y="5310688"/>
                  <a:ext cx="507588" cy="221697"/>
                  <a:chOff x="4128636" y="3606589"/>
                  <a:chExt cx="568145" cy="338667"/>
                </a:xfrm>
              </p:grpSpPr>
              <p:sp>
                <p:nvSpPr>
                  <p:cNvPr id="562" name="Oval 561"/>
                  <p:cNvSpPr/>
                  <p:nvPr/>
                </p:nvSpPr>
                <p:spPr>
                  <a:xfrm>
                    <a:off x="4128204" y="3719724"/>
                    <a:ext cx="568606" cy="225532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63" name="Rectangle 562"/>
                  <p:cNvSpPr/>
                  <p:nvPr/>
                </p:nvSpPr>
                <p:spPr>
                  <a:xfrm>
                    <a:off x="4128204" y="3719724"/>
                    <a:ext cx="568606" cy="111554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64" name="Oval 563"/>
                  <p:cNvSpPr/>
                  <p:nvPr/>
                </p:nvSpPr>
                <p:spPr>
                  <a:xfrm>
                    <a:off x="4128204" y="3605744"/>
                    <a:ext cx="568606" cy="225534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65" name="Straight Connector 564"/>
                  <p:cNvCxnSpPr/>
                  <p:nvPr/>
                </p:nvCxnSpPr>
                <p:spPr>
                  <a:xfrm>
                    <a:off x="4696810" y="3719724"/>
                    <a:ext cx="0" cy="11155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Straight Connector 565"/>
                  <p:cNvCxnSpPr/>
                  <p:nvPr/>
                </p:nvCxnSpPr>
                <p:spPr>
                  <a:xfrm>
                    <a:off x="4128204" y="3719724"/>
                    <a:ext cx="0" cy="11155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4" name="Rectangle 553"/>
                <p:cNvSpPr/>
                <p:nvPr/>
              </p:nvSpPr>
              <p:spPr bwMode="auto">
                <a:xfrm>
                  <a:off x="3572504" y="4575123"/>
                  <a:ext cx="496887" cy="812800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57" name="Straight Connector 556"/>
                <p:cNvCxnSpPr/>
                <p:nvPr/>
              </p:nvCxnSpPr>
              <p:spPr bwMode="auto">
                <a:xfrm flipH="1">
                  <a:off x="3566154" y="4027435"/>
                  <a:ext cx="3175" cy="145097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57" name="Group 538"/>
                <p:cNvGrpSpPr>
                  <a:grpSpLocks/>
                </p:cNvGrpSpPr>
                <p:nvPr/>
              </p:nvGrpSpPr>
              <p:grpSpPr bwMode="auto">
                <a:xfrm>
                  <a:off x="3568667" y="3862335"/>
                  <a:ext cx="503828" cy="248249"/>
                  <a:chOff x="2183302" y="1564542"/>
                  <a:chExt cx="1200154" cy="440314"/>
                </a:xfrm>
              </p:grpSpPr>
              <p:sp>
                <p:nvSpPr>
                  <p:cNvPr id="540" name="Oval 539"/>
                  <p:cNvSpPr/>
                  <p:nvPr/>
                </p:nvSpPr>
                <p:spPr bwMode="auto">
                  <a:xfrm flipV="1">
                    <a:off x="2188659" y="1691250"/>
                    <a:ext cx="1194966" cy="31254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bg1"/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41" name="Rectangle 540"/>
                  <p:cNvSpPr/>
                  <p:nvPr/>
                </p:nvSpPr>
                <p:spPr bwMode="auto">
                  <a:xfrm>
                    <a:off x="2184879" y="1736302"/>
                    <a:ext cx="1198746" cy="112629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42" name="Oval 541"/>
                  <p:cNvSpPr/>
                  <p:nvPr/>
                </p:nvSpPr>
                <p:spPr bwMode="auto">
                  <a:xfrm flipV="1">
                    <a:off x="2184879" y="1564542"/>
                    <a:ext cx="1194966" cy="31254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43" name="Freeform 542"/>
                  <p:cNvSpPr/>
                  <p:nvPr/>
                </p:nvSpPr>
                <p:spPr bwMode="auto">
                  <a:xfrm>
                    <a:off x="2491182" y="1671539"/>
                    <a:ext cx="582357" cy="154865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44" name="Freeform 543"/>
                  <p:cNvSpPr/>
                  <p:nvPr/>
                </p:nvSpPr>
                <p:spPr bwMode="auto">
                  <a:xfrm>
                    <a:off x="2430678" y="1629304"/>
                    <a:ext cx="703366" cy="109812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45" name="Freeform 544"/>
                  <p:cNvSpPr/>
                  <p:nvPr/>
                </p:nvSpPr>
                <p:spPr bwMode="auto">
                  <a:xfrm>
                    <a:off x="2892025" y="1722222"/>
                    <a:ext cx="260927" cy="95734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46" name="Freeform 545"/>
                  <p:cNvSpPr/>
                  <p:nvPr/>
                </p:nvSpPr>
                <p:spPr bwMode="auto">
                  <a:xfrm>
                    <a:off x="2419334" y="1725039"/>
                    <a:ext cx="253362" cy="95734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47" name="Straight Connector 546"/>
                  <p:cNvCxnSpPr>
                    <a:endCxn id="542" idx="2"/>
                  </p:cNvCxnSpPr>
                  <p:nvPr/>
                </p:nvCxnSpPr>
                <p:spPr bwMode="auto">
                  <a:xfrm flipH="1" flipV="1">
                    <a:off x="2184879" y="1722222"/>
                    <a:ext cx="3780" cy="121077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Straight Connector 547"/>
                  <p:cNvCxnSpPr/>
                  <p:nvPr/>
                </p:nvCxnSpPr>
                <p:spPr bwMode="auto">
                  <a:xfrm flipH="1" flipV="1">
                    <a:off x="3379845" y="1727853"/>
                    <a:ext cx="3780" cy="121077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1" name="Group 30"/>
              <p:cNvGrpSpPr/>
              <p:nvPr/>
            </p:nvGrpSpPr>
            <p:grpSpPr>
              <a:xfrm>
                <a:off x="4348791" y="3867098"/>
                <a:ext cx="514350" cy="1670050"/>
                <a:chOff x="4348791" y="3867098"/>
                <a:chExt cx="514350" cy="1670050"/>
              </a:xfrm>
            </p:grpSpPr>
            <p:sp>
              <p:nvSpPr>
                <p:cNvPr id="579" name="Rectangle 578"/>
                <p:cNvSpPr/>
                <p:nvPr/>
              </p:nvSpPr>
              <p:spPr bwMode="auto">
                <a:xfrm rot="10800000">
                  <a:off x="4351838" y="3950855"/>
                  <a:ext cx="498084" cy="628647"/>
                </a:xfrm>
                <a:prstGeom prst="rect">
                  <a:avLst/>
                </a:prstGeom>
                <a:gradFill>
                  <a:gsLst>
                    <a:gs pos="100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80" name="Straight Connector 579"/>
                <p:cNvCxnSpPr/>
                <p:nvPr/>
              </p:nvCxnSpPr>
              <p:spPr bwMode="auto">
                <a:xfrm flipH="1">
                  <a:off x="4861554" y="4024260"/>
                  <a:ext cx="1587" cy="136525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43" name="Group 580"/>
                <p:cNvGrpSpPr>
                  <a:grpSpLocks/>
                </p:cNvGrpSpPr>
                <p:nvPr/>
              </p:nvGrpSpPr>
              <p:grpSpPr bwMode="auto">
                <a:xfrm>
                  <a:off x="4353939" y="5315451"/>
                  <a:ext cx="507588" cy="221697"/>
                  <a:chOff x="4128636" y="3606589"/>
                  <a:chExt cx="568145" cy="338667"/>
                </a:xfrm>
              </p:grpSpPr>
              <p:sp>
                <p:nvSpPr>
                  <p:cNvPr id="589" name="Oval 588"/>
                  <p:cNvSpPr/>
                  <p:nvPr/>
                </p:nvSpPr>
                <p:spPr>
                  <a:xfrm>
                    <a:off x="4128205" y="3719722"/>
                    <a:ext cx="568606" cy="225534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90" name="Rectangle 589"/>
                  <p:cNvSpPr/>
                  <p:nvPr/>
                </p:nvSpPr>
                <p:spPr>
                  <a:xfrm>
                    <a:off x="4128205" y="3719722"/>
                    <a:ext cx="568606" cy="111554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91" name="Oval 590"/>
                  <p:cNvSpPr/>
                  <p:nvPr/>
                </p:nvSpPr>
                <p:spPr>
                  <a:xfrm>
                    <a:off x="4128205" y="3605744"/>
                    <a:ext cx="568606" cy="225532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92" name="Straight Connector 591"/>
                  <p:cNvCxnSpPr/>
                  <p:nvPr/>
                </p:nvCxnSpPr>
                <p:spPr>
                  <a:xfrm>
                    <a:off x="4696811" y="3719722"/>
                    <a:ext cx="0" cy="11155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Straight Connector 592"/>
                  <p:cNvCxnSpPr/>
                  <p:nvPr/>
                </p:nvCxnSpPr>
                <p:spPr>
                  <a:xfrm>
                    <a:off x="4128205" y="3719722"/>
                    <a:ext cx="0" cy="11155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2" name="Rectangle 581"/>
                <p:cNvSpPr/>
                <p:nvPr/>
              </p:nvSpPr>
              <p:spPr bwMode="auto">
                <a:xfrm>
                  <a:off x="4355141" y="4579885"/>
                  <a:ext cx="496888" cy="812800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84" name="Straight Connector 583"/>
                <p:cNvCxnSpPr/>
                <p:nvPr/>
              </p:nvCxnSpPr>
              <p:spPr bwMode="auto">
                <a:xfrm flipH="1">
                  <a:off x="4348791" y="4032198"/>
                  <a:ext cx="3175" cy="145097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29" name="Group 568"/>
                <p:cNvGrpSpPr>
                  <a:grpSpLocks/>
                </p:cNvGrpSpPr>
                <p:nvPr/>
              </p:nvGrpSpPr>
              <p:grpSpPr bwMode="auto">
                <a:xfrm>
                  <a:off x="4351304" y="3867098"/>
                  <a:ext cx="503828" cy="248249"/>
                  <a:chOff x="2183302" y="1564542"/>
                  <a:chExt cx="1200154" cy="440314"/>
                </a:xfrm>
              </p:grpSpPr>
              <p:sp>
                <p:nvSpPr>
                  <p:cNvPr id="570" name="Oval 569"/>
                  <p:cNvSpPr/>
                  <p:nvPr/>
                </p:nvSpPr>
                <p:spPr bwMode="auto">
                  <a:xfrm flipV="1">
                    <a:off x="2188662" y="1691248"/>
                    <a:ext cx="1194966" cy="312545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bg1"/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71" name="Rectangle 570"/>
                  <p:cNvSpPr/>
                  <p:nvPr/>
                </p:nvSpPr>
                <p:spPr bwMode="auto">
                  <a:xfrm>
                    <a:off x="2184879" y="1736300"/>
                    <a:ext cx="1198749" cy="112629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72" name="Oval 571"/>
                  <p:cNvSpPr/>
                  <p:nvPr/>
                </p:nvSpPr>
                <p:spPr bwMode="auto">
                  <a:xfrm flipV="1">
                    <a:off x="2184879" y="1564542"/>
                    <a:ext cx="1194966" cy="312543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73" name="Freeform 572"/>
                  <p:cNvSpPr/>
                  <p:nvPr/>
                </p:nvSpPr>
                <p:spPr bwMode="auto">
                  <a:xfrm>
                    <a:off x="2491185" y="1671539"/>
                    <a:ext cx="582357" cy="154863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74" name="Freeform 573"/>
                  <p:cNvSpPr/>
                  <p:nvPr/>
                </p:nvSpPr>
                <p:spPr bwMode="auto">
                  <a:xfrm>
                    <a:off x="2430680" y="1629303"/>
                    <a:ext cx="703366" cy="109814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75" name="Freeform 574"/>
                  <p:cNvSpPr/>
                  <p:nvPr/>
                </p:nvSpPr>
                <p:spPr bwMode="auto">
                  <a:xfrm>
                    <a:off x="2892028" y="1722222"/>
                    <a:ext cx="260925" cy="95734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76" name="Freeform 575"/>
                  <p:cNvSpPr/>
                  <p:nvPr/>
                </p:nvSpPr>
                <p:spPr bwMode="auto">
                  <a:xfrm>
                    <a:off x="2419334" y="1725037"/>
                    <a:ext cx="253364" cy="95734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77" name="Straight Connector 576"/>
                  <p:cNvCxnSpPr>
                    <a:endCxn id="572" idx="2"/>
                  </p:cNvCxnSpPr>
                  <p:nvPr/>
                </p:nvCxnSpPr>
                <p:spPr bwMode="auto">
                  <a:xfrm flipH="1" flipV="1">
                    <a:off x="2184879" y="1722222"/>
                    <a:ext cx="3783" cy="121075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Straight Connector 577"/>
                  <p:cNvCxnSpPr/>
                  <p:nvPr/>
                </p:nvCxnSpPr>
                <p:spPr bwMode="auto">
                  <a:xfrm flipH="1" flipV="1">
                    <a:off x="3379845" y="1727853"/>
                    <a:ext cx="3783" cy="121075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258" name="Group 48257"/>
              <p:cNvGrpSpPr/>
              <p:nvPr/>
            </p:nvGrpSpPr>
            <p:grpSpPr>
              <a:xfrm>
                <a:off x="5552116" y="3849635"/>
                <a:ext cx="514350" cy="1670050"/>
                <a:chOff x="5552116" y="3849635"/>
                <a:chExt cx="514350" cy="1670050"/>
              </a:xfrm>
            </p:grpSpPr>
            <p:sp>
              <p:nvSpPr>
                <p:cNvPr id="606" name="Rectangle 605"/>
                <p:cNvSpPr/>
                <p:nvPr/>
              </p:nvSpPr>
              <p:spPr bwMode="auto">
                <a:xfrm rot="10800000">
                  <a:off x="5555163" y="3933392"/>
                  <a:ext cx="498084" cy="628647"/>
                </a:xfrm>
                <a:prstGeom prst="rect">
                  <a:avLst/>
                </a:prstGeom>
                <a:gradFill>
                  <a:gsLst>
                    <a:gs pos="100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07" name="Straight Connector 606"/>
                <p:cNvCxnSpPr/>
                <p:nvPr/>
              </p:nvCxnSpPr>
              <p:spPr bwMode="auto">
                <a:xfrm flipH="1">
                  <a:off x="6064879" y="4006798"/>
                  <a:ext cx="1587" cy="136525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15" name="Group 607"/>
                <p:cNvGrpSpPr>
                  <a:grpSpLocks/>
                </p:cNvGrpSpPr>
                <p:nvPr/>
              </p:nvGrpSpPr>
              <p:grpSpPr bwMode="auto">
                <a:xfrm>
                  <a:off x="5557264" y="5297988"/>
                  <a:ext cx="507588" cy="221697"/>
                  <a:chOff x="4128636" y="3606589"/>
                  <a:chExt cx="568145" cy="338667"/>
                </a:xfrm>
              </p:grpSpPr>
              <p:sp>
                <p:nvSpPr>
                  <p:cNvPr id="616" name="Oval 615"/>
                  <p:cNvSpPr/>
                  <p:nvPr/>
                </p:nvSpPr>
                <p:spPr>
                  <a:xfrm>
                    <a:off x="4128205" y="3719724"/>
                    <a:ext cx="568606" cy="225532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17" name="Rectangle 616"/>
                  <p:cNvSpPr/>
                  <p:nvPr/>
                </p:nvSpPr>
                <p:spPr>
                  <a:xfrm>
                    <a:off x="4128205" y="3719724"/>
                    <a:ext cx="568606" cy="111554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18" name="Oval 617"/>
                  <p:cNvSpPr/>
                  <p:nvPr/>
                </p:nvSpPr>
                <p:spPr>
                  <a:xfrm>
                    <a:off x="4128205" y="3605744"/>
                    <a:ext cx="568606" cy="225534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19" name="Straight Connector 618"/>
                  <p:cNvCxnSpPr/>
                  <p:nvPr/>
                </p:nvCxnSpPr>
                <p:spPr>
                  <a:xfrm>
                    <a:off x="4696811" y="3719724"/>
                    <a:ext cx="0" cy="11155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Straight Connector 619"/>
                  <p:cNvCxnSpPr/>
                  <p:nvPr/>
                </p:nvCxnSpPr>
                <p:spPr>
                  <a:xfrm>
                    <a:off x="4128205" y="3719724"/>
                    <a:ext cx="0" cy="11155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9" name="Rectangle 608"/>
                <p:cNvSpPr/>
                <p:nvPr/>
              </p:nvSpPr>
              <p:spPr bwMode="auto">
                <a:xfrm>
                  <a:off x="5558466" y="4562423"/>
                  <a:ext cx="496888" cy="812800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11" name="Straight Connector 610"/>
                <p:cNvCxnSpPr/>
                <p:nvPr/>
              </p:nvCxnSpPr>
              <p:spPr bwMode="auto">
                <a:xfrm flipH="1">
                  <a:off x="5552116" y="4014735"/>
                  <a:ext cx="3175" cy="145097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01" name="Group 595"/>
                <p:cNvGrpSpPr>
                  <a:grpSpLocks/>
                </p:cNvGrpSpPr>
                <p:nvPr/>
              </p:nvGrpSpPr>
              <p:grpSpPr bwMode="auto">
                <a:xfrm>
                  <a:off x="5554629" y="3849635"/>
                  <a:ext cx="503828" cy="248249"/>
                  <a:chOff x="2183302" y="1564542"/>
                  <a:chExt cx="1200154" cy="440314"/>
                </a:xfrm>
              </p:grpSpPr>
              <p:sp>
                <p:nvSpPr>
                  <p:cNvPr id="597" name="Oval 596"/>
                  <p:cNvSpPr/>
                  <p:nvPr/>
                </p:nvSpPr>
                <p:spPr bwMode="auto">
                  <a:xfrm flipV="1">
                    <a:off x="2188662" y="1691250"/>
                    <a:ext cx="1194966" cy="31254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bg1"/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98" name="Rectangle 597"/>
                  <p:cNvSpPr/>
                  <p:nvPr/>
                </p:nvSpPr>
                <p:spPr bwMode="auto">
                  <a:xfrm>
                    <a:off x="2184879" y="1736302"/>
                    <a:ext cx="1198749" cy="112629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99" name="Oval 598"/>
                  <p:cNvSpPr/>
                  <p:nvPr/>
                </p:nvSpPr>
                <p:spPr bwMode="auto">
                  <a:xfrm flipV="1">
                    <a:off x="2184879" y="1564542"/>
                    <a:ext cx="1194966" cy="31254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00" name="Freeform 599"/>
                  <p:cNvSpPr/>
                  <p:nvPr/>
                </p:nvSpPr>
                <p:spPr bwMode="auto">
                  <a:xfrm>
                    <a:off x="2491185" y="1671539"/>
                    <a:ext cx="582357" cy="154865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01" name="Freeform 600"/>
                  <p:cNvSpPr/>
                  <p:nvPr/>
                </p:nvSpPr>
                <p:spPr bwMode="auto">
                  <a:xfrm>
                    <a:off x="2430680" y="1629304"/>
                    <a:ext cx="703366" cy="109812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02" name="Freeform 601"/>
                  <p:cNvSpPr/>
                  <p:nvPr/>
                </p:nvSpPr>
                <p:spPr bwMode="auto">
                  <a:xfrm>
                    <a:off x="2892028" y="1722222"/>
                    <a:ext cx="260925" cy="95734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03" name="Freeform 602"/>
                  <p:cNvSpPr/>
                  <p:nvPr/>
                </p:nvSpPr>
                <p:spPr bwMode="auto">
                  <a:xfrm>
                    <a:off x="2419334" y="1725039"/>
                    <a:ext cx="253364" cy="95734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04" name="Straight Connector 603"/>
                  <p:cNvCxnSpPr>
                    <a:endCxn id="599" idx="2"/>
                  </p:cNvCxnSpPr>
                  <p:nvPr/>
                </p:nvCxnSpPr>
                <p:spPr bwMode="auto">
                  <a:xfrm flipH="1" flipV="1">
                    <a:off x="2184879" y="1722222"/>
                    <a:ext cx="3783" cy="121077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Straight Connector 604"/>
                  <p:cNvCxnSpPr/>
                  <p:nvPr/>
                </p:nvCxnSpPr>
                <p:spPr bwMode="auto">
                  <a:xfrm flipH="1" flipV="1">
                    <a:off x="3379845" y="1727853"/>
                    <a:ext cx="3783" cy="121077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259" name="Group 48258"/>
              <p:cNvGrpSpPr/>
              <p:nvPr/>
            </p:nvGrpSpPr>
            <p:grpSpPr>
              <a:xfrm>
                <a:off x="6547479" y="3836935"/>
                <a:ext cx="514350" cy="1671638"/>
                <a:chOff x="6547479" y="3836935"/>
                <a:chExt cx="514350" cy="1671638"/>
              </a:xfrm>
            </p:grpSpPr>
            <p:sp>
              <p:nvSpPr>
                <p:cNvPr id="633" name="Rectangle 632"/>
                <p:cNvSpPr/>
                <p:nvPr/>
              </p:nvSpPr>
              <p:spPr bwMode="auto">
                <a:xfrm rot="10800000">
                  <a:off x="6550526" y="3920772"/>
                  <a:ext cx="498084" cy="629245"/>
                </a:xfrm>
                <a:prstGeom prst="rect">
                  <a:avLst/>
                </a:prstGeom>
                <a:gradFill>
                  <a:gsLst>
                    <a:gs pos="100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34" name="Straight Connector 633"/>
                <p:cNvCxnSpPr/>
                <p:nvPr/>
              </p:nvCxnSpPr>
              <p:spPr bwMode="auto">
                <a:xfrm flipH="1">
                  <a:off x="7060241" y="3994098"/>
                  <a:ext cx="1588" cy="13668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187" name="Group 634"/>
                <p:cNvGrpSpPr>
                  <a:grpSpLocks/>
                </p:cNvGrpSpPr>
                <p:nvPr/>
              </p:nvGrpSpPr>
              <p:grpSpPr bwMode="auto">
                <a:xfrm>
                  <a:off x="6552627" y="5286665"/>
                  <a:ext cx="507588" cy="221908"/>
                  <a:chOff x="4128636" y="3606589"/>
                  <a:chExt cx="568145" cy="338667"/>
                </a:xfrm>
              </p:grpSpPr>
              <p:sp>
                <p:nvSpPr>
                  <p:cNvPr id="643" name="Oval 642"/>
                  <p:cNvSpPr/>
                  <p:nvPr/>
                </p:nvSpPr>
                <p:spPr>
                  <a:xfrm>
                    <a:off x="4128204" y="3719937"/>
                    <a:ext cx="568606" cy="225319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44" name="Rectangle 643"/>
                  <p:cNvSpPr/>
                  <p:nvPr/>
                </p:nvSpPr>
                <p:spPr>
                  <a:xfrm>
                    <a:off x="4128204" y="3719937"/>
                    <a:ext cx="568606" cy="111448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45" name="Oval 644"/>
                  <p:cNvSpPr/>
                  <p:nvPr/>
                </p:nvSpPr>
                <p:spPr>
                  <a:xfrm>
                    <a:off x="4128204" y="3606067"/>
                    <a:ext cx="568606" cy="225318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4696810" y="3719937"/>
                    <a:ext cx="0" cy="111448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Straight Connector 646"/>
                  <p:cNvCxnSpPr/>
                  <p:nvPr/>
                </p:nvCxnSpPr>
                <p:spPr>
                  <a:xfrm>
                    <a:off x="4128204" y="3719937"/>
                    <a:ext cx="0" cy="111448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36" name="Rectangle 635"/>
                <p:cNvSpPr/>
                <p:nvPr/>
              </p:nvSpPr>
              <p:spPr bwMode="auto">
                <a:xfrm>
                  <a:off x="6553829" y="4551310"/>
                  <a:ext cx="496887" cy="812800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38" name="Straight Connector 637"/>
                <p:cNvCxnSpPr/>
                <p:nvPr/>
              </p:nvCxnSpPr>
              <p:spPr bwMode="auto">
                <a:xfrm flipH="1">
                  <a:off x="6547479" y="4002035"/>
                  <a:ext cx="3175" cy="145256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173" name="Group 622"/>
                <p:cNvGrpSpPr>
                  <a:grpSpLocks/>
                </p:cNvGrpSpPr>
                <p:nvPr/>
              </p:nvGrpSpPr>
              <p:grpSpPr bwMode="auto">
                <a:xfrm>
                  <a:off x="6549992" y="3836935"/>
                  <a:ext cx="503828" cy="248485"/>
                  <a:chOff x="2183302" y="1564542"/>
                  <a:chExt cx="1200154" cy="440314"/>
                </a:xfrm>
              </p:grpSpPr>
              <p:sp>
                <p:nvSpPr>
                  <p:cNvPr id="624" name="Oval 623"/>
                  <p:cNvSpPr/>
                  <p:nvPr/>
                </p:nvSpPr>
                <p:spPr bwMode="auto">
                  <a:xfrm flipV="1">
                    <a:off x="2188659" y="1691130"/>
                    <a:ext cx="1194966" cy="31506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bg1"/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25" name="Rectangle 624"/>
                  <p:cNvSpPr/>
                  <p:nvPr/>
                </p:nvSpPr>
                <p:spPr bwMode="auto">
                  <a:xfrm>
                    <a:off x="2184879" y="1736138"/>
                    <a:ext cx="1198746" cy="112522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26" name="Oval 625"/>
                  <p:cNvSpPr/>
                  <p:nvPr/>
                </p:nvSpPr>
                <p:spPr bwMode="auto">
                  <a:xfrm flipV="1">
                    <a:off x="2184879" y="1564542"/>
                    <a:ext cx="1194966" cy="315061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27" name="Freeform 626"/>
                  <p:cNvSpPr/>
                  <p:nvPr/>
                </p:nvSpPr>
                <p:spPr bwMode="auto">
                  <a:xfrm>
                    <a:off x="2491182" y="1671438"/>
                    <a:ext cx="582357" cy="157530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28" name="Freeform 627"/>
                  <p:cNvSpPr/>
                  <p:nvPr/>
                </p:nvSpPr>
                <p:spPr bwMode="auto">
                  <a:xfrm>
                    <a:off x="2430678" y="1629243"/>
                    <a:ext cx="703366" cy="112522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29" name="Freeform 628"/>
                  <p:cNvSpPr/>
                  <p:nvPr/>
                </p:nvSpPr>
                <p:spPr bwMode="auto">
                  <a:xfrm>
                    <a:off x="2892025" y="1724886"/>
                    <a:ext cx="260927" cy="95643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30" name="Freeform 629"/>
                  <p:cNvSpPr/>
                  <p:nvPr/>
                </p:nvSpPr>
                <p:spPr bwMode="auto">
                  <a:xfrm>
                    <a:off x="2419334" y="1727698"/>
                    <a:ext cx="253362" cy="92831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31" name="Straight Connector 630"/>
                  <p:cNvCxnSpPr>
                    <a:endCxn id="626" idx="2"/>
                  </p:cNvCxnSpPr>
                  <p:nvPr/>
                </p:nvCxnSpPr>
                <p:spPr bwMode="auto">
                  <a:xfrm flipH="1" flipV="1">
                    <a:off x="2184879" y="1722072"/>
                    <a:ext cx="3780" cy="120962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Straight Connector 631"/>
                  <p:cNvCxnSpPr/>
                  <p:nvPr/>
                </p:nvCxnSpPr>
                <p:spPr bwMode="auto">
                  <a:xfrm flipH="1" flipV="1">
                    <a:off x="3379845" y="1730512"/>
                    <a:ext cx="3780" cy="120960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8" name="Group 27"/>
            <p:cNvGrpSpPr/>
            <p:nvPr/>
          </p:nvGrpSpPr>
          <p:grpSpPr>
            <a:xfrm>
              <a:off x="2381956" y="2010251"/>
              <a:ext cx="4415330" cy="2315048"/>
              <a:chOff x="2381956" y="2435173"/>
              <a:chExt cx="4415330" cy="2315048"/>
            </a:xfrm>
          </p:grpSpPr>
          <p:sp>
            <p:nvSpPr>
              <p:cNvPr id="391" name="Freeform 390"/>
              <p:cNvSpPr/>
              <p:nvPr/>
            </p:nvSpPr>
            <p:spPr>
              <a:xfrm>
                <a:off x="2381956" y="2439629"/>
                <a:ext cx="297540" cy="1743187"/>
              </a:xfrm>
              <a:custGeom>
                <a:avLst/>
                <a:gdLst>
                  <a:gd name="connsiteX0" fmla="*/ 307275 w 307275"/>
                  <a:gd name="connsiteY0" fmla="*/ 0 h 1659441"/>
                  <a:gd name="connsiteX1" fmla="*/ 0 w 307275"/>
                  <a:gd name="connsiteY1" fmla="*/ 0 h 1659441"/>
                  <a:gd name="connsiteX2" fmla="*/ 0 w 307275"/>
                  <a:gd name="connsiteY2" fmla="*/ 1659441 h 1659441"/>
                  <a:gd name="connsiteX0" fmla="*/ 307275 w 307275"/>
                  <a:gd name="connsiteY0" fmla="*/ 0 h 2015941"/>
                  <a:gd name="connsiteX1" fmla="*/ 0 w 307275"/>
                  <a:gd name="connsiteY1" fmla="*/ 0 h 2015941"/>
                  <a:gd name="connsiteX2" fmla="*/ 0 w 307275"/>
                  <a:gd name="connsiteY2" fmla="*/ 2015941 h 2015941"/>
                  <a:gd name="connsiteX0" fmla="*/ 228538 w 228538"/>
                  <a:gd name="connsiteY0" fmla="*/ 0 h 2022548"/>
                  <a:gd name="connsiteX1" fmla="*/ 0 w 228538"/>
                  <a:gd name="connsiteY1" fmla="*/ 6607 h 2022548"/>
                  <a:gd name="connsiteX2" fmla="*/ 0 w 228538"/>
                  <a:gd name="connsiteY2" fmla="*/ 2022548 h 2022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538" h="2022548">
                    <a:moveTo>
                      <a:pt x="228538" y="0"/>
                    </a:moveTo>
                    <a:lnTo>
                      <a:pt x="0" y="6607"/>
                    </a:lnTo>
                    <a:lnTo>
                      <a:pt x="0" y="2022548"/>
                    </a:lnTo>
                  </a:path>
                </a:pathLst>
              </a:custGeom>
              <a:ln w="31750">
                <a:solidFill>
                  <a:srgbClr val="CC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CC0000"/>
                  </a:solidFill>
                </a:endParaRPr>
              </a:p>
            </p:txBody>
          </p:sp>
          <p:sp>
            <p:nvSpPr>
              <p:cNvPr id="392" name="Freeform 391"/>
              <p:cNvSpPr/>
              <p:nvPr/>
            </p:nvSpPr>
            <p:spPr>
              <a:xfrm flipH="1">
                <a:off x="6411524" y="2435173"/>
                <a:ext cx="385762" cy="2300562"/>
              </a:xfrm>
              <a:custGeom>
                <a:avLst/>
                <a:gdLst>
                  <a:gd name="connsiteX0" fmla="*/ 307275 w 307275"/>
                  <a:gd name="connsiteY0" fmla="*/ 0 h 1659441"/>
                  <a:gd name="connsiteX1" fmla="*/ 0 w 307275"/>
                  <a:gd name="connsiteY1" fmla="*/ 0 h 1659441"/>
                  <a:gd name="connsiteX2" fmla="*/ 0 w 307275"/>
                  <a:gd name="connsiteY2" fmla="*/ 1659441 h 1659441"/>
                  <a:gd name="connsiteX0" fmla="*/ 307275 w 307275"/>
                  <a:gd name="connsiteY0" fmla="*/ 0 h 2117725"/>
                  <a:gd name="connsiteX1" fmla="*/ 0 w 307275"/>
                  <a:gd name="connsiteY1" fmla="*/ 0 h 2117725"/>
                  <a:gd name="connsiteX2" fmla="*/ 0 w 307275"/>
                  <a:gd name="connsiteY2" fmla="*/ 2117725 h 211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275" h="2117725">
                    <a:moveTo>
                      <a:pt x="307275" y="0"/>
                    </a:moveTo>
                    <a:lnTo>
                      <a:pt x="0" y="0"/>
                    </a:lnTo>
                    <a:lnTo>
                      <a:pt x="0" y="2117725"/>
                    </a:lnTo>
                  </a:path>
                </a:pathLst>
              </a:custGeom>
              <a:ln w="31750">
                <a:solidFill>
                  <a:srgbClr val="CC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393" name="Straight Arrow Connector 392"/>
              <p:cNvCxnSpPr/>
              <p:nvPr/>
            </p:nvCxnSpPr>
            <p:spPr>
              <a:xfrm flipV="1">
                <a:off x="5791457" y="2687586"/>
                <a:ext cx="8309" cy="2062635"/>
              </a:xfrm>
              <a:prstGeom prst="straightConnector1">
                <a:avLst/>
              </a:prstGeom>
              <a:ln w="31750">
                <a:solidFill>
                  <a:srgbClr val="CC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Arrow Connector 393"/>
              <p:cNvCxnSpPr/>
              <p:nvPr/>
            </p:nvCxnSpPr>
            <p:spPr>
              <a:xfrm flipV="1">
                <a:off x="4598735" y="2708225"/>
                <a:ext cx="18344" cy="2037167"/>
              </a:xfrm>
              <a:prstGeom prst="straightConnector1">
                <a:avLst/>
              </a:prstGeom>
              <a:ln w="31750">
                <a:solidFill>
                  <a:srgbClr val="CC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Arrow Connector 394"/>
              <p:cNvCxnSpPr/>
              <p:nvPr/>
            </p:nvCxnSpPr>
            <p:spPr>
              <a:xfrm flipH="1" flipV="1">
                <a:off x="3807455" y="2762199"/>
                <a:ext cx="9009" cy="1983193"/>
              </a:xfrm>
              <a:prstGeom prst="straightConnector1">
                <a:avLst/>
              </a:prstGeom>
              <a:ln w="31750">
                <a:solidFill>
                  <a:srgbClr val="CC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2" name="Group 347"/>
            <p:cNvGrpSpPr>
              <a:grpSpLocks/>
            </p:cNvGrpSpPr>
            <p:nvPr/>
          </p:nvGrpSpPr>
          <p:grpSpPr bwMode="auto">
            <a:xfrm>
              <a:off x="5856401" y="5478592"/>
              <a:ext cx="588970" cy="242608"/>
              <a:chOff x="1871277" y="1576300"/>
              <a:chExt cx="1128371" cy="437861"/>
            </a:xfrm>
          </p:grpSpPr>
          <p:sp>
            <p:nvSpPr>
              <p:cNvPr id="363" name="Oval 36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5" name="Oval 36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6" name="Freeform 36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7" name="Freeform 36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8" name="Freeform 36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9" name="Freeform 36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70" name="Straight Connector 369"/>
              <p:cNvCxnSpPr>
                <a:endCxn id="36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2" name="Group 347"/>
            <p:cNvGrpSpPr>
              <a:grpSpLocks/>
            </p:cNvGrpSpPr>
            <p:nvPr/>
          </p:nvGrpSpPr>
          <p:grpSpPr bwMode="auto">
            <a:xfrm>
              <a:off x="4375328" y="5336495"/>
              <a:ext cx="588970" cy="242608"/>
              <a:chOff x="1871277" y="1576300"/>
              <a:chExt cx="1128371" cy="437861"/>
            </a:xfrm>
          </p:grpSpPr>
          <p:sp>
            <p:nvSpPr>
              <p:cNvPr id="373" name="Oval 37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74" name="Rectangle 37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5" name="Oval 37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76" name="Freeform 37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7" name="Freeform 37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8" name="Freeform 37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9" name="Freeform 37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80" name="Straight Connector 379"/>
              <p:cNvCxnSpPr>
                <a:endCxn id="37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2" name="Group 347"/>
            <p:cNvGrpSpPr>
              <a:grpSpLocks/>
            </p:cNvGrpSpPr>
            <p:nvPr/>
          </p:nvGrpSpPr>
          <p:grpSpPr bwMode="auto">
            <a:xfrm>
              <a:off x="2848241" y="5530308"/>
              <a:ext cx="588970" cy="242608"/>
              <a:chOff x="1871277" y="1576300"/>
              <a:chExt cx="1128371" cy="437861"/>
            </a:xfrm>
          </p:grpSpPr>
          <p:sp>
            <p:nvSpPr>
              <p:cNvPr id="383" name="Oval 38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84" name="Rectangle 38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5" name="Oval 38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86" name="Freeform 38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7" name="Freeform 38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0" name="Freeform 389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7" name="Freeform 396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99" name="Straight Connector 398"/>
              <p:cNvCxnSpPr>
                <a:endCxn id="38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1" name="Group 347"/>
            <p:cNvGrpSpPr>
              <a:grpSpLocks/>
            </p:cNvGrpSpPr>
            <p:nvPr/>
          </p:nvGrpSpPr>
          <p:grpSpPr bwMode="auto">
            <a:xfrm>
              <a:off x="5166757" y="5796647"/>
              <a:ext cx="588970" cy="242608"/>
              <a:chOff x="1871277" y="1576300"/>
              <a:chExt cx="1128371" cy="437861"/>
            </a:xfrm>
          </p:grpSpPr>
          <p:sp>
            <p:nvSpPr>
              <p:cNvPr id="402" name="Oval 401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07" name="Rectangle 406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2" name="Oval 411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17" name="Freeform 416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2" name="Freeform 421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7" name="Freeform 426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8" name="Freeform 427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29" name="Straight Connector 428"/>
              <p:cNvCxnSpPr>
                <a:endCxn id="41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1" name="Group 347"/>
            <p:cNvGrpSpPr>
              <a:grpSpLocks/>
            </p:cNvGrpSpPr>
            <p:nvPr/>
          </p:nvGrpSpPr>
          <p:grpSpPr bwMode="auto">
            <a:xfrm>
              <a:off x="3704088" y="5889227"/>
              <a:ext cx="588970" cy="242608"/>
              <a:chOff x="1871277" y="1576300"/>
              <a:chExt cx="1128371" cy="437861"/>
            </a:xfrm>
          </p:grpSpPr>
          <p:sp>
            <p:nvSpPr>
              <p:cNvPr id="432" name="Oval 431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33" name="Rectangle 432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4" name="Oval 433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35" name="Freeform 434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6" name="Freeform 435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7" name="Freeform 436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8" name="Freeform 437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39" name="Straight Connector 438"/>
              <p:cNvCxnSpPr>
                <a:endCxn id="434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1925875" y="1754513"/>
              <a:ext cx="5095391" cy="2833288"/>
              <a:chOff x="1925876" y="2212958"/>
              <a:chExt cx="5095391" cy="2833288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745416" y="2212958"/>
                <a:ext cx="3597533" cy="493677"/>
                <a:chOff x="2705100" y="2011398"/>
                <a:chExt cx="3597533" cy="493677"/>
              </a:xfrm>
            </p:grpSpPr>
            <p:sp>
              <p:nvSpPr>
                <p:cNvPr id="342" name="Oval 341"/>
                <p:cNvSpPr/>
                <p:nvPr/>
              </p:nvSpPr>
              <p:spPr bwMode="auto">
                <a:xfrm>
                  <a:off x="2722820" y="2011398"/>
                  <a:ext cx="3579813" cy="492125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9" name="Oval 388"/>
                <p:cNvSpPr/>
                <p:nvPr/>
              </p:nvSpPr>
              <p:spPr bwMode="auto">
                <a:xfrm>
                  <a:off x="2705100" y="2012950"/>
                  <a:ext cx="3579813" cy="492125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08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452664" y="2127167"/>
                  <a:ext cx="2057700" cy="2961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lnSpc>
                      <a:spcPts val="1475"/>
                    </a:lnSpc>
                  </a:pPr>
                  <a:r>
                    <a:rPr lang="en-US" sz="1800" dirty="0">
                      <a:solidFill>
                        <a:schemeClr val="bg1"/>
                      </a:solidFill>
                    </a:rPr>
                    <a:t>Remote Controller</a:t>
                  </a:r>
                </a:p>
              </p:txBody>
            </p:sp>
          </p:grpSp>
          <p:grpSp>
            <p:nvGrpSpPr>
              <p:cNvPr id="442" name="Group 441"/>
              <p:cNvGrpSpPr/>
              <p:nvPr/>
            </p:nvGrpSpPr>
            <p:grpSpPr>
              <a:xfrm>
                <a:off x="1925876" y="4223509"/>
                <a:ext cx="923540" cy="405953"/>
                <a:chOff x="2705100" y="2011398"/>
                <a:chExt cx="3597533" cy="493677"/>
              </a:xfrm>
            </p:grpSpPr>
            <p:sp>
              <p:nvSpPr>
                <p:cNvPr id="443" name="Oval 442"/>
                <p:cNvSpPr/>
                <p:nvPr/>
              </p:nvSpPr>
              <p:spPr bwMode="auto">
                <a:xfrm>
                  <a:off x="2722820" y="2011398"/>
                  <a:ext cx="3579813" cy="492125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44" name="Oval 443"/>
                <p:cNvSpPr/>
                <p:nvPr/>
              </p:nvSpPr>
              <p:spPr bwMode="auto">
                <a:xfrm>
                  <a:off x="2705100" y="2012950"/>
                  <a:ext cx="3579813" cy="492125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45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901810" y="2127167"/>
                  <a:ext cx="1159411" cy="2961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lnSpc>
                      <a:spcPts val="1475"/>
                    </a:lnSpc>
                  </a:pPr>
                  <a:r>
                    <a:rPr lang="en-US" sz="1800" dirty="0" smtClean="0">
                      <a:solidFill>
                        <a:schemeClr val="bg1"/>
                      </a:solidFill>
                    </a:rPr>
                    <a:t>CA</a:t>
                  </a:r>
                  <a:endParaRPr lang="en-US" sz="18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589508" y="4760377"/>
                <a:ext cx="463568" cy="285869"/>
                <a:chOff x="3558850" y="4573304"/>
                <a:chExt cx="463568" cy="285869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3558850" y="4577634"/>
                  <a:ext cx="463568" cy="262710"/>
                  <a:chOff x="3558850" y="4577634"/>
                  <a:chExt cx="463568" cy="262710"/>
                </a:xfrm>
              </p:grpSpPr>
              <p:sp>
                <p:nvSpPr>
                  <p:cNvPr id="447" name="Oval 446"/>
                  <p:cNvSpPr/>
                  <p:nvPr/>
                </p:nvSpPr>
                <p:spPr bwMode="auto">
                  <a:xfrm>
                    <a:off x="3573337" y="4577634"/>
                    <a:ext cx="439424" cy="261732"/>
                  </a:xfrm>
                  <a:prstGeom prst="ellipse">
                    <a:avLst/>
                  </a:prstGeom>
                  <a:solidFill>
                    <a:schemeClr val="bg1">
                      <a:alpha val="42000"/>
                    </a:schemeClr>
                  </a:solidFill>
                  <a:ln w="3175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48" name="Oval 447"/>
                  <p:cNvSpPr/>
                  <p:nvPr/>
                </p:nvSpPr>
                <p:spPr bwMode="auto">
                  <a:xfrm>
                    <a:off x="3558850" y="4587291"/>
                    <a:ext cx="463568" cy="253053"/>
                  </a:xfrm>
                  <a:prstGeom prst="ellipse">
                    <a:avLst/>
                  </a:prstGeom>
                  <a:solidFill>
                    <a:srgbClr val="CC0000">
                      <a:alpha val="42000"/>
                    </a:srgbClr>
                  </a:solidFill>
                  <a:ln w="3175">
                    <a:solidFill>
                      <a:srgbClr val="CC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449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565935" y="4573304"/>
                  <a:ext cx="434071" cy="2858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lnSpc>
                      <a:spcPts val="1475"/>
                    </a:lnSpc>
                  </a:pPr>
                  <a:r>
                    <a:rPr lang="en-US" sz="1400" dirty="0" smtClean="0">
                      <a:solidFill>
                        <a:schemeClr val="bg1"/>
                      </a:solidFill>
                    </a:rPr>
                    <a:t>CA</a:t>
                  </a:r>
                  <a:endParaRPr lang="en-US" sz="18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51" name="Group 450"/>
              <p:cNvGrpSpPr/>
              <p:nvPr/>
            </p:nvGrpSpPr>
            <p:grpSpPr>
              <a:xfrm>
                <a:off x="4369656" y="4758258"/>
                <a:ext cx="463568" cy="285869"/>
                <a:chOff x="3558850" y="4573304"/>
                <a:chExt cx="463568" cy="285869"/>
              </a:xfrm>
            </p:grpSpPr>
            <p:grpSp>
              <p:nvGrpSpPr>
                <p:cNvPr id="452" name="Group 451"/>
                <p:cNvGrpSpPr/>
                <p:nvPr/>
              </p:nvGrpSpPr>
              <p:grpSpPr>
                <a:xfrm>
                  <a:off x="3558850" y="4577634"/>
                  <a:ext cx="463568" cy="262710"/>
                  <a:chOff x="3558850" y="4577634"/>
                  <a:chExt cx="463568" cy="262710"/>
                </a:xfrm>
              </p:grpSpPr>
              <p:sp>
                <p:nvSpPr>
                  <p:cNvPr id="454" name="Oval 453"/>
                  <p:cNvSpPr/>
                  <p:nvPr/>
                </p:nvSpPr>
                <p:spPr bwMode="auto">
                  <a:xfrm>
                    <a:off x="3573337" y="4577634"/>
                    <a:ext cx="439424" cy="261732"/>
                  </a:xfrm>
                  <a:prstGeom prst="ellipse">
                    <a:avLst/>
                  </a:prstGeom>
                  <a:solidFill>
                    <a:schemeClr val="bg1">
                      <a:alpha val="42000"/>
                    </a:schemeClr>
                  </a:solidFill>
                  <a:ln w="3175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55" name="Oval 454"/>
                  <p:cNvSpPr/>
                  <p:nvPr/>
                </p:nvSpPr>
                <p:spPr bwMode="auto">
                  <a:xfrm>
                    <a:off x="3558850" y="4587291"/>
                    <a:ext cx="463568" cy="253053"/>
                  </a:xfrm>
                  <a:prstGeom prst="ellipse">
                    <a:avLst/>
                  </a:prstGeom>
                  <a:solidFill>
                    <a:srgbClr val="CC0000">
                      <a:alpha val="42000"/>
                    </a:srgbClr>
                  </a:solidFill>
                  <a:ln w="3175">
                    <a:solidFill>
                      <a:srgbClr val="CC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453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565935" y="4573304"/>
                  <a:ext cx="434071" cy="2858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lnSpc>
                      <a:spcPts val="1475"/>
                    </a:lnSpc>
                  </a:pPr>
                  <a:r>
                    <a:rPr lang="en-US" sz="1400" dirty="0" smtClean="0">
                      <a:solidFill>
                        <a:schemeClr val="bg1"/>
                      </a:solidFill>
                    </a:rPr>
                    <a:t>CA</a:t>
                  </a:r>
                  <a:endParaRPr lang="en-US" sz="18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56" name="Group 455"/>
              <p:cNvGrpSpPr/>
              <p:nvPr/>
            </p:nvGrpSpPr>
            <p:grpSpPr>
              <a:xfrm>
                <a:off x="5569912" y="4756140"/>
                <a:ext cx="463568" cy="285869"/>
                <a:chOff x="3558850" y="4573304"/>
                <a:chExt cx="463568" cy="285869"/>
              </a:xfrm>
            </p:grpSpPr>
            <p:grpSp>
              <p:nvGrpSpPr>
                <p:cNvPr id="457" name="Group 456"/>
                <p:cNvGrpSpPr/>
                <p:nvPr/>
              </p:nvGrpSpPr>
              <p:grpSpPr>
                <a:xfrm>
                  <a:off x="3558850" y="4577634"/>
                  <a:ext cx="463568" cy="262710"/>
                  <a:chOff x="3558850" y="4577634"/>
                  <a:chExt cx="463568" cy="262710"/>
                </a:xfrm>
              </p:grpSpPr>
              <p:sp>
                <p:nvSpPr>
                  <p:cNvPr id="459" name="Oval 458"/>
                  <p:cNvSpPr/>
                  <p:nvPr/>
                </p:nvSpPr>
                <p:spPr bwMode="auto">
                  <a:xfrm>
                    <a:off x="3573337" y="4577634"/>
                    <a:ext cx="439424" cy="261732"/>
                  </a:xfrm>
                  <a:prstGeom prst="ellipse">
                    <a:avLst/>
                  </a:prstGeom>
                  <a:solidFill>
                    <a:schemeClr val="bg1">
                      <a:alpha val="42000"/>
                    </a:schemeClr>
                  </a:solidFill>
                  <a:ln w="3175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60" name="Oval 459"/>
                  <p:cNvSpPr/>
                  <p:nvPr/>
                </p:nvSpPr>
                <p:spPr bwMode="auto">
                  <a:xfrm>
                    <a:off x="3558850" y="4587291"/>
                    <a:ext cx="463568" cy="253053"/>
                  </a:xfrm>
                  <a:prstGeom prst="ellipse">
                    <a:avLst/>
                  </a:prstGeom>
                  <a:solidFill>
                    <a:srgbClr val="CC0000">
                      <a:alpha val="42000"/>
                    </a:srgbClr>
                  </a:solidFill>
                  <a:ln w="3175">
                    <a:solidFill>
                      <a:srgbClr val="CC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458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565935" y="4573304"/>
                  <a:ext cx="434071" cy="2858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lnSpc>
                      <a:spcPts val="1475"/>
                    </a:lnSpc>
                  </a:pPr>
                  <a:r>
                    <a:rPr lang="en-US" sz="1400" dirty="0" smtClean="0">
                      <a:solidFill>
                        <a:schemeClr val="bg1"/>
                      </a:solidFill>
                    </a:rPr>
                    <a:t>CA</a:t>
                  </a:r>
                  <a:endParaRPr lang="en-US" sz="18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61" name="Group 460"/>
              <p:cNvGrpSpPr/>
              <p:nvPr/>
            </p:nvGrpSpPr>
            <p:grpSpPr>
              <a:xfrm>
                <a:off x="6557699" y="4754022"/>
                <a:ext cx="463568" cy="285869"/>
                <a:chOff x="3558850" y="4573304"/>
                <a:chExt cx="463568" cy="285869"/>
              </a:xfrm>
            </p:grpSpPr>
            <p:grpSp>
              <p:nvGrpSpPr>
                <p:cNvPr id="462" name="Group 461"/>
                <p:cNvGrpSpPr/>
                <p:nvPr/>
              </p:nvGrpSpPr>
              <p:grpSpPr>
                <a:xfrm>
                  <a:off x="3558850" y="4577634"/>
                  <a:ext cx="463568" cy="262710"/>
                  <a:chOff x="3558850" y="4577634"/>
                  <a:chExt cx="463568" cy="262710"/>
                </a:xfrm>
              </p:grpSpPr>
              <p:sp>
                <p:nvSpPr>
                  <p:cNvPr id="464" name="Oval 463"/>
                  <p:cNvSpPr/>
                  <p:nvPr/>
                </p:nvSpPr>
                <p:spPr bwMode="auto">
                  <a:xfrm>
                    <a:off x="3573337" y="4577634"/>
                    <a:ext cx="439424" cy="261732"/>
                  </a:xfrm>
                  <a:prstGeom prst="ellipse">
                    <a:avLst/>
                  </a:prstGeom>
                  <a:solidFill>
                    <a:schemeClr val="bg1">
                      <a:alpha val="42000"/>
                    </a:schemeClr>
                  </a:solidFill>
                  <a:ln w="3175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65" name="Oval 464"/>
                  <p:cNvSpPr/>
                  <p:nvPr/>
                </p:nvSpPr>
                <p:spPr bwMode="auto">
                  <a:xfrm>
                    <a:off x="3558850" y="4587291"/>
                    <a:ext cx="463568" cy="253053"/>
                  </a:xfrm>
                  <a:prstGeom prst="ellipse">
                    <a:avLst/>
                  </a:prstGeom>
                  <a:solidFill>
                    <a:srgbClr val="CC0000">
                      <a:alpha val="42000"/>
                    </a:srgbClr>
                  </a:solidFill>
                  <a:ln w="3175">
                    <a:solidFill>
                      <a:srgbClr val="CC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463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565935" y="4573304"/>
                  <a:ext cx="434071" cy="2858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lnSpc>
                      <a:spcPts val="1475"/>
                    </a:lnSpc>
                  </a:pPr>
                  <a:r>
                    <a:rPr lang="en-US" sz="1400" dirty="0" smtClean="0">
                      <a:solidFill>
                        <a:schemeClr val="bg1"/>
                      </a:solidFill>
                    </a:rPr>
                    <a:t>CA</a:t>
                  </a:r>
                  <a:endParaRPr lang="en-US" sz="18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" name="Group 1"/>
            <p:cNvGrpSpPr/>
            <p:nvPr/>
          </p:nvGrpSpPr>
          <p:grpSpPr>
            <a:xfrm>
              <a:off x="2050694" y="4240394"/>
              <a:ext cx="4962309" cy="697609"/>
              <a:chOff x="-3809141" y="1128902"/>
              <a:chExt cx="4962309" cy="697609"/>
            </a:xfrm>
          </p:grpSpPr>
          <p:grpSp>
            <p:nvGrpSpPr>
              <p:cNvPr id="48273" name="Group 554"/>
              <p:cNvGrpSpPr>
                <a:grpSpLocks/>
              </p:cNvGrpSpPr>
              <p:nvPr/>
            </p:nvGrpSpPr>
            <p:grpSpPr bwMode="auto">
              <a:xfrm>
                <a:off x="-2259184" y="1493681"/>
                <a:ext cx="426647" cy="330722"/>
                <a:chOff x="2932185" y="3913304"/>
                <a:chExt cx="426963" cy="330885"/>
              </a:xfrm>
            </p:grpSpPr>
            <p:sp>
              <p:nvSpPr>
                <p:cNvPr id="558" name="Rectangle 557"/>
                <p:cNvSpPr/>
                <p:nvPr/>
              </p:nvSpPr>
              <p:spPr>
                <a:xfrm>
                  <a:off x="2933382" y="3913304"/>
                  <a:ext cx="425766" cy="3287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59" name="Straight Connector 558"/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0" name="Straight Connector 559"/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Straight Connector 560"/>
                <p:cNvCxnSpPr/>
                <p:nvPr/>
              </p:nvCxnSpPr>
              <p:spPr>
                <a:xfrm flipH="1" flipV="1">
                  <a:off x="3134122" y="400542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 flipH="1" flipV="1">
                  <a:off x="3215190" y="400753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 flipH="1" flipV="1">
                  <a:off x="3290394" y="4007533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7" name="Group 554"/>
              <p:cNvGrpSpPr>
                <a:grpSpLocks/>
              </p:cNvGrpSpPr>
              <p:nvPr/>
            </p:nvGrpSpPr>
            <p:grpSpPr bwMode="auto">
              <a:xfrm>
                <a:off x="-3809141" y="1128902"/>
                <a:ext cx="675450" cy="526527"/>
                <a:chOff x="2932185" y="3913304"/>
                <a:chExt cx="430533" cy="332666"/>
              </a:xfrm>
            </p:grpSpPr>
            <p:sp>
              <p:nvSpPr>
                <p:cNvPr id="358" name="Rectangle 357"/>
                <p:cNvSpPr/>
                <p:nvPr/>
              </p:nvSpPr>
              <p:spPr>
                <a:xfrm>
                  <a:off x="2936952" y="3913304"/>
                  <a:ext cx="425766" cy="3287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59" name="Straight Connector 358"/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/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/>
              </p:nvCxnSpPr>
              <p:spPr>
                <a:xfrm flipH="1" flipV="1">
                  <a:off x="3182588" y="400542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/>
              </p:nvCxnSpPr>
              <p:spPr>
                <a:xfrm flipH="1" flipV="1">
                  <a:off x="3093297" y="4009316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/>
                <p:cNvCxnSpPr/>
                <p:nvPr/>
              </p:nvCxnSpPr>
              <p:spPr>
                <a:xfrm flipH="1" flipV="1">
                  <a:off x="3278747" y="4008109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3" name="Group 554"/>
              <p:cNvGrpSpPr>
                <a:grpSpLocks/>
              </p:cNvGrpSpPr>
              <p:nvPr/>
            </p:nvGrpSpPr>
            <p:grpSpPr bwMode="auto">
              <a:xfrm>
                <a:off x="-1475553" y="1495789"/>
                <a:ext cx="430214" cy="330722"/>
                <a:chOff x="2932185" y="3913304"/>
                <a:chExt cx="430533" cy="330885"/>
              </a:xfrm>
            </p:grpSpPr>
            <p:sp>
              <p:nvSpPr>
                <p:cNvPr id="344" name="Rectangle 343"/>
                <p:cNvSpPr/>
                <p:nvPr/>
              </p:nvSpPr>
              <p:spPr>
                <a:xfrm>
                  <a:off x="2936952" y="3913304"/>
                  <a:ext cx="425766" cy="3287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45" name="Straight Connector 344"/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 flipH="1" flipV="1">
                  <a:off x="3134122" y="400542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 flipH="1" flipV="1">
                  <a:off x="3215190" y="400753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/>
                <p:cNvCxnSpPr/>
                <p:nvPr/>
              </p:nvCxnSpPr>
              <p:spPr>
                <a:xfrm flipH="1" flipV="1">
                  <a:off x="3290394" y="4007533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554"/>
              <p:cNvGrpSpPr>
                <a:grpSpLocks/>
              </p:cNvGrpSpPr>
              <p:nvPr/>
            </p:nvGrpSpPr>
            <p:grpSpPr bwMode="auto">
              <a:xfrm>
                <a:off x="-271097" y="1490382"/>
                <a:ext cx="430214" cy="330722"/>
                <a:chOff x="2932185" y="3913304"/>
                <a:chExt cx="430533" cy="330885"/>
              </a:xfrm>
            </p:grpSpPr>
            <p:sp>
              <p:nvSpPr>
                <p:cNvPr id="351" name="Rectangle 350"/>
                <p:cNvSpPr/>
                <p:nvPr/>
              </p:nvSpPr>
              <p:spPr>
                <a:xfrm>
                  <a:off x="2936952" y="3913304"/>
                  <a:ext cx="425766" cy="3287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52" name="Straight Connector 351"/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/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/>
                <p:cNvCxnSpPr/>
                <p:nvPr/>
              </p:nvCxnSpPr>
              <p:spPr>
                <a:xfrm flipH="1" flipV="1">
                  <a:off x="3134122" y="400542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/>
                <p:cNvCxnSpPr/>
                <p:nvPr/>
              </p:nvCxnSpPr>
              <p:spPr>
                <a:xfrm flipH="1" flipV="1">
                  <a:off x="3215190" y="400753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/>
                <p:cNvCxnSpPr/>
                <p:nvPr/>
              </p:nvCxnSpPr>
              <p:spPr>
                <a:xfrm flipH="1" flipV="1">
                  <a:off x="3290394" y="4007533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1" name="Group 554"/>
              <p:cNvGrpSpPr>
                <a:grpSpLocks/>
              </p:cNvGrpSpPr>
              <p:nvPr/>
            </p:nvGrpSpPr>
            <p:grpSpPr bwMode="auto">
              <a:xfrm>
                <a:off x="722954" y="1484975"/>
                <a:ext cx="430214" cy="330722"/>
                <a:chOff x="2932185" y="3913304"/>
                <a:chExt cx="430533" cy="330885"/>
              </a:xfrm>
            </p:grpSpPr>
            <p:sp>
              <p:nvSpPr>
                <p:cNvPr id="446" name="Rectangle 445"/>
                <p:cNvSpPr/>
                <p:nvPr/>
              </p:nvSpPr>
              <p:spPr>
                <a:xfrm>
                  <a:off x="2936952" y="3913304"/>
                  <a:ext cx="425766" cy="3287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0" name="Straight Connector 449"/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Connector 467"/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Connector 468"/>
                <p:cNvCxnSpPr/>
                <p:nvPr/>
              </p:nvCxnSpPr>
              <p:spPr>
                <a:xfrm flipH="1" flipV="1">
                  <a:off x="3134122" y="400542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Straight Connector 469"/>
                <p:cNvCxnSpPr/>
                <p:nvPr/>
              </p:nvCxnSpPr>
              <p:spPr>
                <a:xfrm flipH="1" flipV="1">
                  <a:off x="3215190" y="400753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/>
                <p:cNvCxnSpPr/>
                <p:nvPr/>
              </p:nvCxnSpPr>
              <p:spPr>
                <a:xfrm flipH="1" flipV="1">
                  <a:off x="3290394" y="4007533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" name="Group 7"/>
          <p:cNvGrpSpPr/>
          <p:nvPr/>
        </p:nvGrpSpPr>
        <p:grpSpPr>
          <a:xfrm>
            <a:off x="148169" y="4974167"/>
            <a:ext cx="2561167" cy="1458683"/>
            <a:chOff x="148169" y="4974167"/>
            <a:chExt cx="2561167" cy="1458683"/>
          </a:xfrm>
        </p:grpSpPr>
        <p:sp>
          <p:nvSpPr>
            <p:cNvPr id="4" name="TextBox 3"/>
            <p:cNvSpPr txBox="1"/>
            <p:nvPr/>
          </p:nvSpPr>
          <p:spPr>
            <a:xfrm>
              <a:off x="148169" y="5588003"/>
              <a:ext cx="2561167" cy="84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3363" indent="-233363">
                <a:lnSpc>
                  <a:spcPct val="90000"/>
                </a:lnSpc>
              </a:pPr>
              <a:r>
                <a:rPr lang="en-US" b="1" i="1" dirty="0" smtClean="0">
                  <a:solidFill>
                    <a:srgbClr val="000090"/>
                  </a:solidFill>
                </a:rPr>
                <a:t>1: </a:t>
              </a:r>
              <a:r>
                <a:rPr lang="en-US" i="1" dirty="0" smtClean="0"/>
                <a:t>generalized“ flow-based” forwarding (e.g., OpenFlow)</a:t>
              </a:r>
              <a:endParaRPr lang="en-US" i="1" dirty="0"/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 bwMode="auto">
            <a:xfrm flipV="1">
              <a:off x="1428753" y="4974167"/>
              <a:ext cx="730247" cy="61383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72" name="Group 471"/>
          <p:cNvGrpSpPr/>
          <p:nvPr/>
        </p:nvGrpSpPr>
        <p:grpSpPr>
          <a:xfrm>
            <a:off x="7590196" y="3506318"/>
            <a:ext cx="1667931" cy="1399445"/>
            <a:chOff x="69488" y="5026085"/>
            <a:chExt cx="2561167" cy="1399445"/>
          </a:xfrm>
        </p:grpSpPr>
        <p:sp>
          <p:nvSpPr>
            <p:cNvPr id="473" name="TextBox 472"/>
            <p:cNvSpPr txBox="1"/>
            <p:nvPr/>
          </p:nvSpPr>
          <p:spPr>
            <a:xfrm>
              <a:off x="69488" y="5580683"/>
              <a:ext cx="2561167" cy="84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3363" indent="-233363">
                <a:lnSpc>
                  <a:spcPct val="90000"/>
                </a:lnSpc>
              </a:pPr>
              <a:r>
                <a:rPr lang="en-US" b="1" i="1" dirty="0" smtClean="0">
                  <a:solidFill>
                    <a:srgbClr val="000090"/>
                  </a:solidFill>
                </a:rPr>
                <a:t>2. </a:t>
              </a:r>
              <a:r>
                <a:rPr lang="en-US" i="1" dirty="0" smtClean="0"/>
                <a:t>control, data plane separation</a:t>
              </a:r>
              <a:endParaRPr lang="en-US" i="1" dirty="0"/>
            </a:p>
          </p:txBody>
        </p:sp>
        <p:cxnSp>
          <p:nvCxnSpPr>
            <p:cNvPr id="474" name="Straight Connector 473"/>
            <p:cNvCxnSpPr>
              <a:stCxn id="473" idx="0"/>
            </p:cNvCxnSpPr>
            <p:nvPr/>
          </p:nvCxnSpPr>
          <p:spPr bwMode="auto">
            <a:xfrm flipV="1">
              <a:off x="1350072" y="5026085"/>
              <a:ext cx="1703" cy="5545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76" name="TextBox 475"/>
          <p:cNvSpPr txBox="1"/>
          <p:nvPr/>
        </p:nvSpPr>
        <p:spPr>
          <a:xfrm>
            <a:off x="7057798" y="1089172"/>
            <a:ext cx="2086202" cy="109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>
              <a:lnSpc>
                <a:spcPct val="90000"/>
              </a:lnSpc>
            </a:pPr>
            <a:r>
              <a:rPr lang="en-US" b="1" i="1" dirty="0">
                <a:solidFill>
                  <a:srgbClr val="000090"/>
                </a:solidFill>
              </a:rPr>
              <a:t>3</a:t>
            </a:r>
            <a:r>
              <a:rPr lang="en-US" b="1" i="1" dirty="0" smtClean="0">
                <a:solidFill>
                  <a:srgbClr val="000090"/>
                </a:solidFill>
              </a:rPr>
              <a:t>. </a:t>
            </a:r>
            <a:r>
              <a:rPr lang="en-US" i="1" dirty="0" smtClean="0"/>
              <a:t>control plane functions external to data-plane switches</a:t>
            </a:r>
            <a:endParaRPr lang="en-US" i="1" dirty="0"/>
          </a:p>
        </p:txBody>
      </p:sp>
      <p:cxnSp>
        <p:nvCxnSpPr>
          <p:cNvPr id="477" name="Straight Connector 476"/>
          <p:cNvCxnSpPr/>
          <p:nvPr/>
        </p:nvCxnSpPr>
        <p:spPr bwMode="auto">
          <a:xfrm flipV="1">
            <a:off x="6672036" y="1468338"/>
            <a:ext cx="618473" cy="6453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14"/>
          <p:cNvSpPr/>
          <p:nvPr/>
        </p:nvSpPr>
        <p:spPr bwMode="auto">
          <a:xfrm>
            <a:off x="2015762" y="1310125"/>
            <a:ext cx="725674" cy="342648"/>
          </a:xfrm>
          <a:prstGeom prst="ellipse">
            <a:avLst/>
          </a:prstGeom>
          <a:solidFill>
            <a:srgbClr val="008000">
              <a:alpha val="7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8" name="Oval 477"/>
          <p:cNvSpPr/>
          <p:nvPr/>
        </p:nvSpPr>
        <p:spPr bwMode="auto">
          <a:xfrm>
            <a:off x="3014783" y="1301278"/>
            <a:ext cx="725674" cy="342648"/>
          </a:xfrm>
          <a:prstGeom prst="ellipse">
            <a:avLst/>
          </a:prstGeom>
          <a:solidFill>
            <a:srgbClr val="008000">
              <a:alpha val="7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9" name="Oval 478"/>
          <p:cNvSpPr/>
          <p:nvPr/>
        </p:nvSpPr>
        <p:spPr bwMode="auto">
          <a:xfrm>
            <a:off x="5827987" y="1292433"/>
            <a:ext cx="725674" cy="342648"/>
          </a:xfrm>
          <a:prstGeom prst="ellipse">
            <a:avLst/>
          </a:prstGeom>
          <a:solidFill>
            <a:srgbClr val="008000">
              <a:alpha val="7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33211" y="1065530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…</a:t>
            </a:r>
            <a:endParaRPr lang="en-US" sz="3200" dirty="0">
              <a:solidFill>
                <a:srgbClr val="008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11998" y="1037741"/>
            <a:ext cx="2273067" cy="844847"/>
            <a:chOff x="111998" y="1037741"/>
            <a:chExt cx="2273067" cy="844847"/>
          </a:xfrm>
        </p:grpSpPr>
        <p:sp>
          <p:nvSpPr>
            <p:cNvPr id="481" name="TextBox 480"/>
            <p:cNvSpPr txBox="1"/>
            <p:nvPr/>
          </p:nvSpPr>
          <p:spPr>
            <a:xfrm>
              <a:off x="111998" y="1037741"/>
              <a:ext cx="2273067" cy="84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3363" indent="-233363">
                <a:lnSpc>
                  <a:spcPct val="90000"/>
                </a:lnSpc>
              </a:pPr>
              <a:r>
                <a:rPr lang="en-US" b="1" i="1" dirty="0" smtClean="0">
                  <a:solidFill>
                    <a:srgbClr val="000090"/>
                  </a:solidFill>
                </a:rPr>
                <a:t>4. </a:t>
              </a:r>
              <a:r>
                <a:rPr lang="en-US" i="1" dirty="0" smtClean="0"/>
                <a:t>programmable control applications</a:t>
              </a:r>
              <a:endParaRPr lang="en-US" i="1" dirty="0"/>
            </a:p>
          </p:txBody>
        </p:sp>
        <p:cxnSp>
          <p:nvCxnSpPr>
            <p:cNvPr id="482" name="Straight Connector 481"/>
            <p:cNvCxnSpPr/>
            <p:nvPr/>
          </p:nvCxnSpPr>
          <p:spPr bwMode="auto">
            <a:xfrm flipV="1">
              <a:off x="1182107" y="1458376"/>
              <a:ext cx="652881" cy="110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83" name="Straight Connector 482"/>
          <p:cNvCxnSpPr/>
          <p:nvPr/>
        </p:nvCxnSpPr>
        <p:spPr bwMode="auto">
          <a:xfrm flipV="1">
            <a:off x="6625009" y="1469572"/>
            <a:ext cx="663883" cy="10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2013724" y="1306405"/>
            <a:ext cx="733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routing</a:t>
            </a:r>
            <a:endParaRPr lang="en-US" sz="1400" dirty="0"/>
          </a:p>
        </p:txBody>
      </p:sp>
      <p:sp>
        <p:nvSpPr>
          <p:cNvPr id="466" name="TextBox 465"/>
          <p:cNvSpPr txBox="1"/>
          <p:nvPr/>
        </p:nvSpPr>
        <p:spPr>
          <a:xfrm>
            <a:off x="3041161" y="1268141"/>
            <a:ext cx="809667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200" dirty="0" smtClean="0"/>
              <a:t>access control</a:t>
            </a:r>
            <a:endParaRPr lang="en-US" sz="1200" dirty="0"/>
          </a:p>
        </p:txBody>
      </p:sp>
      <p:sp>
        <p:nvSpPr>
          <p:cNvPr id="467" name="TextBox 466"/>
          <p:cNvSpPr txBox="1"/>
          <p:nvPr/>
        </p:nvSpPr>
        <p:spPr>
          <a:xfrm>
            <a:off x="5784611" y="1253711"/>
            <a:ext cx="809667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200" dirty="0" smtClean="0"/>
              <a:t>load</a:t>
            </a:r>
          </a:p>
          <a:p>
            <a:pPr algn="ctr">
              <a:lnSpc>
                <a:spcPct val="85000"/>
              </a:lnSpc>
            </a:pPr>
            <a:r>
              <a:rPr lang="en-US" sz="1200" dirty="0" smtClean="0"/>
              <a:t>balance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6418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542925" y="236538"/>
            <a:ext cx="71626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 smtClean="0">
                <a:solidFill>
                  <a:srgbClr val="000099"/>
                </a:solidFill>
                <a:latin typeface="Gill Sans MT" charset="0"/>
              </a:rPr>
              <a:t>SDN perspective: data plane switches</a:t>
            </a:r>
            <a:endParaRPr lang="en-US" sz="3600" dirty="0">
              <a:solidFill>
                <a:srgbClr val="000099"/>
              </a:solidFill>
              <a:latin typeface="Gill Sans MT" charset="0"/>
            </a:endParaRP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776287"/>
            <a:ext cx="7078870" cy="21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684" y="1256540"/>
            <a:ext cx="4571424" cy="5010892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rgbClr val="CC0000"/>
                </a:solidFill>
              </a:rPr>
              <a:t>Data plane switches</a:t>
            </a:r>
          </a:p>
          <a:p>
            <a:r>
              <a:rPr lang="en-US" sz="2400" dirty="0" smtClean="0"/>
              <a:t>fast, simple, commodity switches implementing generalized data-plane forwarding in hardware</a:t>
            </a:r>
          </a:p>
          <a:p>
            <a:r>
              <a:rPr lang="en-US" sz="2400" dirty="0" smtClean="0"/>
              <a:t>switch flow table computed, installed by controller</a:t>
            </a:r>
          </a:p>
          <a:p>
            <a:r>
              <a:rPr lang="en-US" sz="2400" dirty="0" smtClean="0"/>
              <a:t>API for table-based switch control (e.g., OpenFlow)</a:t>
            </a:r>
          </a:p>
          <a:p>
            <a:pPr lvl="1"/>
            <a:r>
              <a:rPr lang="en-US" sz="2000" dirty="0" smtClean="0"/>
              <a:t>defines what is controllable and what is not</a:t>
            </a:r>
          </a:p>
          <a:p>
            <a:r>
              <a:rPr lang="en-US" sz="2400" dirty="0" smtClean="0"/>
              <a:t>protocol for communicating with controller (e.g., OpenFlow)</a:t>
            </a:r>
          </a:p>
          <a:p>
            <a:endParaRPr lang="en-US" dirty="0"/>
          </a:p>
        </p:txBody>
      </p:sp>
      <p:grpSp>
        <p:nvGrpSpPr>
          <p:cNvPr id="1053" name="Group 1052"/>
          <p:cNvGrpSpPr/>
          <p:nvPr/>
        </p:nvGrpSpPr>
        <p:grpSpPr>
          <a:xfrm>
            <a:off x="4990227" y="1414364"/>
            <a:ext cx="3846765" cy="5169840"/>
            <a:chOff x="4990227" y="910464"/>
            <a:chExt cx="3846765" cy="5169840"/>
          </a:xfrm>
        </p:grpSpPr>
        <p:sp>
          <p:nvSpPr>
            <p:cNvPr id="1054" name="TextBox 399"/>
            <p:cNvSpPr txBox="1">
              <a:spLocks noChangeArrowheads="1"/>
            </p:cNvSpPr>
            <p:nvPr/>
          </p:nvSpPr>
          <p:spPr bwMode="auto">
            <a:xfrm>
              <a:off x="8518490" y="4936685"/>
              <a:ext cx="286930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 dirty="0"/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 dirty="0"/>
                <a:t>plane</a:t>
              </a:r>
            </a:p>
          </p:txBody>
        </p:sp>
        <p:sp>
          <p:nvSpPr>
            <p:cNvPr id="1055" name="TextBox 400"/>
            <p:cNvSpPr txBox="1">
              <a:spLocks noChangeArrowheads="1"/>
            </p:cNvSpPr>
            <p:nvPr/>
          </p:nvSpPr>
          <p:spPr bwMode="auto">
            <a:xfrm>
              <a:off x="8494972" y="2474327"/>
              <a:ext cx="342020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 dirty="0"/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 dirty="0"/>
                <a:t>plane</a:t>
              </a:r>
            </a:p>
          </p:txBody>
        </p:sp>
        <p:cxnSp>
          <p:nvCxnSpPr>
            <p:cNvPr id="1056" name="Straight Connector 1055"/>
            <p:cNvCxnSpPr/>
            <p:nvPr/>
          </p:nvCxnSpPr>
          <p:spPr bwMode="auto">
            <a:xfrm flipV="1">
              <a:off x="5272718" y="4529666"/>
              <a:ext cx="2791783" cy="14329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/>
            <p:cNvCxnSpPr/>
            <p:nvPr/>
          </p:nvCxnSpPr>
          <p:spPr bwMode="auto">
            <a:xfrm flipV="1">
              <a:off x="5192283" y="2709335"/>
              <a:ext cx="3041550" cy="18563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8" name="Group 1057"/>
            <p:cNvGrpSpPr/>
            <p:nvPr/>
          </p:nvGrpSpPr>
          <p:grpSpPr>
            <a:xfrm>
              <a:off x="5164667" y="4826000"/>
              <a:ext cx="2979208" cy="973667"/>
              <a:chOff x="2592388" y="5601756"/>
              <a:chExt cx="4027487" cy="939800"/>
            </a:xfrm>
          </p:grpSpPr>
          <p:sp>
            <p:nvSpPr>
              <p:cNvPr id="1114" name="Freeform 2"/>
              <p:cNvSpPr>
                <a:spLocks/>
              </p:cNvSpPr>
              <p:nvPr/>
            </p:nvSpPr>
            <p:spPr bwMode="auto">
              <a:xfrm>
                <a:off x="2592388" y="5601756"/>
                <a:ext cx="4027487" cy="939800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001" h="10125">
                    <a:moveTo>
                      <a:pt x="4" y="4039"/>
                    </a:moveTo>
                    <a:cubicBezTo>
                      <a:pt x="-29" y="2271"/>
                      <a:pt x="194" y="2100"/>
                      <a:pt x="715" y="1595"/>
                    </a:cubicBezTo>
                    <a:cubicBezTo>
                      <a:pt x="1236" y="1089"/>
                      <a:pt x="2417" y="1272"/>
                      <a:pt x="3130" y="1006"/>
                    </a:cubicBezTo>
                    <a:cubicBezTo>
                      <a:pt x="3843" y="740"/>
                      <a:pt x="4397" y="0"/>
                      <a:pt x="4995" y="0"/>
                    </a:cubicBezTo>
                    <a:cubicBezTo>
                      <a:pt x="5593" y="1"/>
                      <a:pt x="6206" y="926"/>
                      <a:pt x="6720" y="1009"/>
                    </a:cubicBezTo>
                    <a:cubicBezTo>
                      <a:pt x="7234" y="1092"/>
                      <a:pt x="7536" y="241"/>
                      <a:pt x="8082" y="497"/>
                    </a:cubicBezTo>
                    <a:cubicBezTo>
                      <a:pt x="8628" y="756"/>
                      <a:pt x="9854" y="442"/>
                      <a:pt x="9989" y="2989"/>
                    </a:cubicBezTo>
                    <a:cubicBezTo>
                      <a:pt x="10124" y="5536"/>
                      <a:pt x="9098" y="5742"/>
                      <a:pt x="8599" y="6797"/>
                    </a:cubicBezTo>
                    <a:cubicBezTo>
                      <a:pt x="8100" y="7852"/>
                      <a:pt x="7544" y="8981"/>
                      <a:pt x="6995" y="9322"/>
                    </a:cubicBezTo>
                    <a:cubicBezTo>
                      <a:pt x="6446" y="9663"/>
                      <a:pt x="5793" y="8957"/>
                      <a:pt x="5307" y="8843"/>
                    </a:cubicBezTo>
                    <a:cubicBezTo>
                      <a:pt x="4819" y="8726"/>
                      <a:pt x="4628" y="10048"/>
                      <a:pt x="4371" y="9912"/>
                    </a:cubicBezTo>
                    <a:cubicBezTo>
                      <a:pt x="4114" y="9775"/>
                      <a:pt x="3505" y="10355"/>
                      <a:pt x="3140" y="10019"/>
                    </a:cubicBezTo>
                    <a:cubicBezTo>
                      <a:pt x="2774" y="9683"/>
                      <a:pt x="2820" y="8138"/>
                      <a:pt x="2179" y="7895"/>
                    </a:cubicBezTo>
                    <a:cubicBezTo>
                      <a:pt x="1586" y="6800"/>
                      <a:pt x="1549" y="8137"/>
                      <a:pt x="1187" y="7495"/>
                    </a:cubicBezTo>
                    <a:cubicBezTo>
                      <a:pt x="825" y="6852"/>
                      <a:pt x="-7" y="6157"/>
                      <a:pt x="4" y="4039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115" name="Straight Connector 1114"/>
              <p:cNvCxnSpPr/>
              <p:nvPr/>
            </p:nvCxnSpPr>
            <p:spPr>
              <a:xfrm flipV="1">
                <a:off x="3262941" y="5752569"/>
                <a:ext cx="1316038" cy="1317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6" name="Straight Connector 1115"/>
              <p:cNvCxnSpPr/>
              <p:nvPr/>
            </p:nvCxnSpPr>
            <p:spPr>
              <a:xfrm>
                <a:off x="3151816" y="5939894"/>
                <a:ext cx="2259013" cy="298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7" name="Straight Connector 1116"/>
              <p:cNvCxnSpPr/>
              <p:nvPr/>
            </p:nvCxnSpPr>
            <p:spPr>
              <a:xfrm>
                <a:off x="3164516" y="6044669"/>
                <a:ext cx="714375" cy="276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8" name="Straight Connector 1117"/>
              <p:cNvCxnSpPr/>
              <p:nvPr/>
            </p:nvCxnSpPr>
            <p:spPr>
              <a:xfrm flipV="1">
                <a:off x="4182104" y="6238344"/>
                <a:ext cx="1247775" cy="825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9" name="Straight Connector 1118"/>
              <p:cNvCxnSpPr/>
              <p:nvPr/>
            </p:nvCxnSpPr>
            <p:spPr>
              <a:xfrm>
                <a:off x="4842504" y="5785906"/>
                <a:ext cx="1057275" cy="1238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0" name="Straight Connector 1119"/>
              <p:cNvCxnSpPr/>
              <p:nvPr/>
            </p:nvCxnSpPr>
            <p:spPr>
              <a:xfrm flipV="1">
                <a:off x="4126541" y="5939894"/>
                <a:ext cx="1790700" cy="298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1" name="Straight Connector 1120"/>
              <p:cNvCxnSpPr/>
              <p:nvPr/>
            </p:nvCxnSpPr>
            <p:spPr>
              <a:xfrm flipV="1">
                <a:off x="5453691" y="5968469"/>
                <a:ext cx="588963" cy="2698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2" name="Straight Connector 1121"/>
              <p:cNvCxnSpPr/>
              <p:nvPr/>
            </p:nvCxnSpPr>
            <p:spPr>
              <a:xfrm>
                <a:off x="4596441" y="5752569"/>
                <a:ext cx="814388" cy="4016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3" name="Group 347"/>
              <p:cNvGrpSpPr>
                <a:grpSpLocks/>
              </p:cNvGrpSpPr>
              <p:nvPr/>
            </p:nvGrpSpPr>
            <p:grpSpPr bwMode="auto">
              <a:xfrm>
                <a:off x="5856401" y="5796097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64" name="Oval 1163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65" name="Rectangle 1164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66" name="Oval 1165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67" name="Freeform 1166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68" name="Freeform 1167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69" name="Freeform 1168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70" name="Freeform 1169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171" name="Straight Connector 1170"/>
                <p:cNvCxnSpPr>
                  <a:endCxn id="1166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2" name="Straight Connector 1171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4" name="Group 347"/>
              <p:cNvGrpSpPr>
                <a:grpSpLocks/>
              </p:cNvGrpSpPr>
              <p:nvPr/>
            </p:nvGrpSpPr>
            <p:grpSpPr bwMode="auto">
              <a:xfrm>
                <a:off x="4375328" y="5654000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55" name="Oval 1154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56" name="Rectangle 1155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57" name="Oval 1156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58" name="Freeform 1157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59" name="Freeform 1158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60" name="Freeform 1159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61" name="Freeform 1160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162" name="Straight Connector 1161"/>
                <p:cNvCxnSpPr>
                  <a:endCxn id="1157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3" name="Straight Connector 1162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5" name="Group 347"/>
              <p:cNvGrpSpPr>
                <a:grpSpLocks/>
              </p:cNvGrpSpPr>
              <p:nvPr/>
            </p:nvGrpSpPr>
            <p:grpSpPr bwMode="auto">
              <a:xfrm>
                <a:off x="2848241" y="5847813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46" name="Oval 1145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47" name="Rectangle 1146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48" name="Oval 1147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49" name="Freeform 1148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50" name="Freeform 1149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51" name="Freeform 1150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52" name="Freeform 1151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153" name="Straight Connector 1152"/>
                <p:cNvCxnSpPr>
                  <a:endCxn id="1148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4" name="Straight Connector 1153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6" name="Group 347"/>
              <p:cNvGrpSpPr>
                <a:grpSpLocks/>
              </p:cNvGrpSpPr>
              <p:nvPr/>
            </p:nvGrpSpPr>
            <p:grpSpPr bwMode="auto">
              <a:xfrm>
                <a:off x="5166757" y="6114152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37" name="Oval 1136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38" name="Rectangle 1137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39" name="Oval 1138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40" name="Freeform 1139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41" name="Freeform 1140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42" name="Freeform 1141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43" name="Freeform 1142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144" name="Straight Connector 1143"/>
                <p:cNvCxnSpPr>
                  <a:endCxn id="1139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5" name="Straight Connector 1144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7" name="Group 347"/>
              <p:cNvGrpSpPr>
                <a:grpSpLocks/>
              </p:cNvGrpSpPr>
              <p:nvPr/>
            </p:nvGrpSpPr>
            <p:grpSpPr bwMode="auto">
              <a:xfrm>
                <a:off x="3704088" y="6206732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28" name="Oval 1127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29" name="Rectangle 1128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30" name="Oval 1129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31" name="Freeform 1130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32" name="Freeform 1131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33" name="Freeform 1132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34" name="Freeform 1133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135" name="Straight Connector 1134"/>
                <p:cNvCxnSpPr>
                  <a:endCxn id="1130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6" name="Straight Connector 1135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59" name="Group 1058"/>
            <p:cNvGrpSpPr/>
            <p:nvPr/>
          </p:nvGrpSpPr>
          <p:grpSpPr>
            <a:xfrm>
              <a:off x="4990227" y="3046752"/>
              <a:ext cx="3116606" cy="1053561"/>
              <a:chOff x="4990227" y="2877416"/>
              <a:chExt cx="3116606" cy="1053561"/>
            </a:xfrm>
          </p:grpSpPr>
          <p:sp>
            <p:nvSpPr>
              <p:cNvPr id="1078" name="Rectangle 1077"/>
              <p:cNvSpPr/>
              <p:nvPr/>
            </p:nvSpPr>
            <p:spPr bwMode="auto">
              <a:xfrm>
                <a:off x="5418665" y="2913389"/>
                <a:ext cx="2688168" cy="101758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079" name="Freeform 1078"/>
              <p:cNvSpPr/>
              <p:nvPr/>
            </p:nvSpPr>
            <p:spPr bwMode="auto">
              <a:xfrm>
                <a:off x="5218221" y="2877416"/>
                <a:ext cx="213773" cy="1028160"/>
              </a:xfrm>
              <a:custGeom>
                <a:avLst/>
                <a:gdLst>
                  <a:gd name="connsiteX0" fmla="*/ 0 w 312616"/>
                  <a:gd name="connsiteY0" fmla="*/ 644770 h 1367693"/>
                  <a:gd name="connsiteX1" fmla="*/ 312616 w 312616"/>
                  <a:gd name="connsiteY1" fmla="*/ 0 h 1367693"/>
                  <a:gd name="connsiteX2" fmla="*/ 312616 w 312616"/>
                  <a:gd name="connsiteY2" fmla="*/ 1016000 h 1367693"/>
                  <a:gd name="connsiteX3" fmla="*/ 117231 w 312616"/>
                  <a:gd name="connsiteY3" fmla="*/ 1367693 h 1367693"/>
                  <a:gd name="connsiteX4" fmla="*/ 0 w 312616"/>
                  <a:gd name="connsiteY4" fmla="*/ 644770 h 1367693"/>
                  <a:gd name="connsiteX0" fmla="*/ 0 w 199855"/>
                  <a:gd name="connsiteY0" fmla="*/ 733787 h 1367693"/>
                  <a:gd name="connsiteX1" fmla="*/ 199855 w 199855"/>
                  <a:gd name="connsiteY1" fmla="*/ 0 h 1367693"/>
                  <a:gd name="connsiteX2" fmla="*/ 199855 w 199855"/>
                  <a:gd name="connsiteY2" fmla="*/ 1016000 h 1367693"/>
                  <a:gd name="connsiteX3" fmla="*/ 4470 w 199855"/>
                  <a:gd name="connsiteY3" fmla="*/ 1367693 h 1367693"/>
                  <a:gd name="connsiteX4" fmla="*/ 0 w 199855"/>
                  <a:gd name="connsiteY4" fmla="*/ 733787 h 1367693"/>
                  <a:gd name="connsiteX0" fmla="*/ 25203 w 225058"/>
                  <a:gd name="connsiteY0" fmla="*/ 733787 h 1361758"/>
                  <a:gd name="connsiteX1" fmla="*/ 225058 w 225058"/>
                  <a:gd name="connsiteY1" fmla="*/ 0 h 1361758"/>
                  <a:gd name="connsiteX2" fmla="*/ 225058 w 225058"/>
                  <a:gd name="connsiteY2" fmla="*/ 1016000 h 1361758"/>
                  <a:gd name="connsiteX3" fmla="*/ 0 w 225058"/>
                  <a:gd name="connsiteY3" fmla="*/ 1361758 h 1361758"/>
                  <a:gd name="connsiteX4" fmla="*/ 25203 w 225058"/>
                  <a:gd name="connsiteY4" fmla="*/ 733787 h 1361758"/>
                  <a:gd name="connsiteX0" fmla="*/ 25203 w 230992"/>
                  <a:gd name="connsiteY0" fmla="*/ 787197 h 1415168"/>
                  <a:gd name="connsiteX1" fmla="*/ 230992 w 230992"/>
                  <a:gd name="connsiteY1" fmla="*/ 0 h 1415168"/>
                  <a:gd name="connsiteX2" fmla="*/ 225058 w 230992"/>
                  <a:gd name="connsiteY2" fmla="*/ 1069410 h 1415168"/>
                  <a:gd name="connsiteX3" fmla="*/ 0 w 230992"/>
                  <a:gd name="connsiteY3" fmla="*/ 1415168 h 1415168"/>
                  <a:gd name="connsiteX4" fmla="*/ 25203 w 230992"/>
                  <a:gd name="connsiteY4" fmla="*/ 787197 h 1415168"/>
                  <a:gd name="connsiteX0" fmla="*/ 0 w 205789"/>
                  <a:gd name="connsiteY0" fmla="*/ 787197 h 1427037"/>
                  <a:gd name="connsiteX1" fmla="*/ 205789 w 205789"/>
                  <a:gd name="connsiteY1" fmla="*/ 0 h 1427037"/>
                  <a:gd name="connsiteX2" fmla="*/ 199855 w 205789"/>
                  <a:gd name="connsiteY2" fmla="*/ 1069410 h 1427037"/>
                  <a:gd name="connsiteX3" fmla="*/ 4471 w 205789"/>
                  <a:gd name="connsiteY3" fmla="*/ 1427037 h 1427037"/>
                  <a:gd name="connsiteX4" fmla="*/ 0 w 205789"/>
                  <a:gd name="connsiteY4" fmla="*/ 787197 h 1427037"/>
                  <a:gd name="connsiteX0" fmla="*/ 0 w 199855"/>
                  <a:gd name="connsiteY0" fmla="*/ 745656 h 1385496"/>
                  <a:gd name="connsiteX1" fmla="*/ 193920 w 199855"/>
                  <a:gd name="connsiteY1" fmla="*/ 0 h 1385496"/>
                  <a:gd name="connsiteX2" fmla="*/ 199855 w 199855"/>
                  <a:gd name="connsiteY2" fmla="*/ 1027869 h 1385496"/>
                  <a:gd name="connsiteX3" fmla="*/ 4471 w 199855"/>
                  <a:gd name="connsiteY3" fmla="*/ 1385496 h 1385496"/>
                  <a:gd name="connsiteX4" fmla="*/ 0 w 199855"/>
                  <a:gd name="connsiteY4" fmla="*/ 745656 h 1385496"/>
                  <a:gd name="connsiteX0" fmla="*/ 20385 w 220240"/>
                  <a:gd name="connsiteY0" fmla="*/ 745656 h 1058154"/>
                  <a:gd name="connsiteX1" fmla="*/ 214305 w 220240"/>
                  <a:gd name="connsiteY1" fmla="*/ 0 h 1058154"/>
                  <a:gd name="connsiteX2" fmla="*/ 220240 w 220240"/>
                  <a:gd name="connsiteY2" fmla="*/ 1027869 h 1058154"/>
                  <a:gd name="connsiteX3" fmla="*/ 68 w 220240"/>
                  <a:gd name="connsiteY3" fmla="*/ 986902 h 1058154"/>
                  <a:gd name="connsiteX4" fmla="*/ 20385 w 220240"/>
                  <a:gd name="connsiteY4" fmla="*/ 745656 h 1058154"/>
                  <a:gd name="connsiteX0" fmla="*/ 20385 w 220240"/>
                  <a:gd name="connsiteY0" fmla="*/ 745656 h 1068836"/>
                  <a:gd name="connsiteX1" fmla="*/ 214305 w 220240"/>
                  <a:gd name="connsiteY1" fmla="*/ 0 h 1068836"/>
                  <a:gd name="connsiteX2" fmla="*/ 220240 w 220240"/>
                  <a:gd name="connsiteY2" fmla="*/ 1027869 h 1068836"/>
                  <a:gd name="connsiteX3" fmla="*/ 68 w 220240"/>
                  <a:gd name="connsiteY3" fmla="*/ 986902 h 1068836"/>
                  <a:gd name="connsiteX4" fmla="*/ 20385 w 220240"/>
                  <a:gd name="connsiteY4" fmla="*/ 745656 h 1068836"/>
                  <a:gd name="connsiteX0" fmla="*/ 15446 w 215301"/>
                  <a:gd name="connsiteY0" fmla="*/ 745656 h 1057581"/>
                  <a:gd name="connsiteX1" fmla="*/ 209366 w 215301"/>
                  <a:gd name="connsiteY1" fmla="*/ 0 h 1057581"/>
                  <a:gd name="connsiteX2" fmla="*/ 215301 w 215301"/>
                  <a:gd name="connsiteY2" fmla="*/ 1027869 h 1057581"/>
                  <a:gd name="connsiteX3" fmla="*/ 87 w 215301"/>
                  <a:gd name="connsiteY3" fmla="*/ 888484 h 1057581"/>
                  <a:gd name="connsiteX4" fmla="*/ 15446 w 215301"/>
                  <a:gd name="connsiteY4" fmla="*/ 745656 h 1057581"/>
                  <a:gd name="connsiteX0" fmla="*/ 15446 w 215301"/>
                  <a:gd name="connsiteY0" fmla="*/ 745656 h 1063397"/>
                  <a:gd name="connsiteX1" fmla="*/ 209366 w 215301"/>
                  <a:gd name="connsiteY1" fmla="*/ 0 h 1063397"/>
                  <a:gd name="connsiteX2" fmla="*/ 215301 w 215301"/>
                  <a:gd name="connsiteY2" fmla="*/ 1027869 h 1063397"/>
                  <a:gd name="connsiteX3" fmla="*/ 87 w 215301"/>
                  <a:gd name="connsiteY3" fmla="*/ 888484 h 1063397"/>
                  <a:gd name="connsiteX4" fmla="*/ 15446 w 215301"/>
                  <a:gd name="connsiteY4" fmla="*/ 745656 h 1063397"/>
                  <a:gd name="connsiteX0" fmla="*/ 15446 w 215301"/>
                  <a:gd name="connsiteY0" fmla="*/ 745656 h 1027869"/>
                  <a:gd name="connsiteX1" fmla="*/ 209366 w 215301"/>
                  <a:gd name="connsiteY1" fmla="*/ 0 h 1027869"/>
                  <a:gd name="connsiteX2" fmla="*/ 215301 w 215301"/>
                  <a:gd name="connsiteY2" fmla="*/ 1027869 h 1027869"/>
                  <a:gd name="connsiteX3" fmla="*/ 87 w 215301"/>
                  <a:gd name="connsiteY3" fmla="*/ 888484 h 1027869"/>
                  <a:gd name="connsiteX4" fmla="*/ 15446 w 215301"/>
                  <a:gd name="connsiteY4" fmla="*/ 745656 h 1027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301" h="1027869">
                    <a:moveTo>
                      <a:pt x="15446" y="745656"/>
                    </a:moveTo>
                    <a:lnTo>
                      <a:pt x="209366" y="0"/>
                    </a:lnTo>
                    <a:cubicBezTo>
                      <a:pt x="211344" y="342623"/>
                      <a:pt x="213323" y="685246"/>
                      <a:pt x="215301" y="1027869"/>
                    </a:cubicBezTo>
                    <a:cubicBezTo>
                      <a:pt x="115469" y="960083"/>
                      <a:pt x="99918" y="931665"/>
                      <a:pt x="87" y="888484"/>
                    </a:cubicBezTo>
                    <a:cubicBezTo>
                      <a:pt x="-1403" y="675204"/>
                      <a:pt x="16936" y="958936"/>
                      <a:pt x="15446" y="74565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grpSp>
            <p:nvGrpSpPr>
              <p:cNvPr id="1080" name="Group 950"/>
              <p:cNvGrpSpPr>
                <a:grpSpLocks/>
              </p:cNvGrpSpPr>
              <p:nvPr/>
            </p:nvGrpSpPr>
            <p:grpSpPr bwMode="auto">
              <a:xfrm>
                <a:off x="4990227" y="3351862"/>
                <a:ext cx="251561" cy="564103"/>
                <a:chOff x="4140" y="429"/>
                <a:chExt cx="1425" cy="2396"/>
              </a:xfrm>
            </p:grpSpPr>
            <p:sp>
              <p:nvSpPr>
                <p:cNvPr id="1082" name="Freeform 951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3" name="Rectangle 952"/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Freeform 953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" name="Freeform 954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6" name="Rectangle 955"/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87" name="Group 956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112" name="AutoShape 957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AutoShape 958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88" name="Rectangle 959"/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89" name="Group 960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110" name="AutoShape 961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AutoShape 962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90" name="Rectangle 963"/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Rectangle 964"/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92" name="Group 965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108" name="AutoShape 966"/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AutoShape 967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93" name="Freeform 968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094" name="Group 969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106" name="AutoShape 970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AutoShape 971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95" name="Rectangle 972"/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6" name="Freeform 973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7" name="Freeform 974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8" name="Oval 975"/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9" name="Freeform 976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0" name="AutoShape 977"/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1" name="AutoShape 978"/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2" name="Oval 979"/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3" name="Oval 980"/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04" name="Oval 981"/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5" name="Rectangle 982"/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81" name="TextBox 1080"/>
              <p:cNvSpPr txBox="1"/>
              <p:nvPr/>
            </p:nvSpPr>
            <p:spPr>
              <a:xfrm>
                <a:off x="5377031" y="3090332"/>
                <a:ext cx="265920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SDN Controller</a:t>
                </a:r>
              </a:p>
              <a:p>
                <a:pPr algn="ctr"/>
                <a:r>
                  <a:rPr lang="en-US" sz="1600" dirty="0" smtClean="0"/>
                  <a:t>(network operating system)</a:t>
                </a:r>
                <a:endParaRPr lang="en-US" sz="1600" dirty="0"/>
              </a:p>
            </p:txBody>
          </p:sp>
        </p:grpSp>
        <p:sp>
          <p:nvSpPr>
            <p:cNvPr id="1060" name="TextBox 1059"/>
            <p:cNvSpPr txBox="1"/>
            <p:nvPr/>
          </p:nvSpPr>
          <p:spPr>
            <a:xfrm>
              <a:off x="6837708" y="1058305"/>
              <a:ext cx="5950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…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grpSp>
          <p:nvGrpSpPr>
            <p:cNvPr id="1061" name="Group 1060"/>
            <p:cNvGrpSpPr/>
            <p:nvPr/>
          </p:nvGrpSpPr>
          <p:grpSpPr>
            <a:xfrm>
              <a:off x="5165914" y="1277466"/>
              <a:ext cx="1023471" cy="590176"/>
              <a:chOff x="4721412" y="1277470"/>
              <a:chExt cx="1023471" cy="590176"/>
            </a:xfrm>
          </p:grpSpPr>
          <p:sp>
            <p:nvSpPr>
              <p:cNvPr id="1076" name="Oval 1075"/>
              <p:cNvSpPr/>
              <p:nvPr/>
            </p:nvSpPr>
            <p:spPr bwMode="auto">
              <a:xfrm>
                <a:off x="4721412" y="1277470"/>
                <a:ext cx="1023471" cy="590176"/>
              </a:xfrm>
              <a:prstGeom prst="ellipse">
                <a:avLst/>
              </a:prstGeom>
              <a:solidFill>
                <a:srgbClr val="008000">
                  <a:alpha val="70000"/>
                </a:srgbClr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7" name="TextBox 1076"/>
              <p:cNvSpPr txBox="1"/>
              <p:nvPr/>
            </p:nvSpPr>
            <p:spPr>
              <a:xfrm>
                <a:off x="4792385" y="1374585"/>
                <a:ext cx="890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routing</a:t>
                </a:r>
                <a:endParaRPr lang="en-US" dirty="0"/>
              </a:p>
            </p:txBody>
          </p:sp>
        </p:grpSp>
        <p:grpSp>
          <p:nvGrpSpPr>
            <p:cNvPr id="1062" name="Group 1061"/>
            <p:cNvGrpSpPr/>
            <p:nvPr/>
          </p:nvGrpSpPr>
          <p:grpSpPr>
            <a:xfrm>
              <a:off x="6000628" y="1798416"/>
              <a:ext cx="1023471" cy="590176"/>
              <a:chOff x="6106459" y="1967753"/>
              <a:chExt cx="1023471" cy="590176"/>
            </a:xfrm>
          </p:grpSpPr>
          <p:sp>
            <p:nvSpPr>
              <p:cNvPr id="1074" name="Oval 1073"/>
              <p:cNvSpPr/>
              <p:nvPr/>
            </p:nvSpPr>
            <p:spPr bwMode="auto">
              <a:xfrm>
                <a:off x="6106459" y="1967753"/>
                <a:ext cx="1023471" cy="590176"/>
              </a:xfrm>
              <a:prstGeom prst="ellipse">
                <a:avLst/>
              </a:prstGeom>
              <a:solidFill>
                <a:srgbClr val="008000">
                  <a:alpha val="70000"/>
                </a:srgbClr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5" name="TextBox 1074"/>
              <p:cNvSpPr txBox="1"/>
              <p:nvPr/>
            </p:nvSpPr>
            <p:spPr>
              <a:xfrm>
                <a:off x="6177429" y="1997637"/>
                <a:ext cx="903087" cy="544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dirty="0" smtClean="0"/>
                  <a:t>access 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dirty="0" smtClean="0"/>
                  <a:t>control</a:t>
                </a:r>
                <a:endParaRPr lang="en-US" dirty="0"/>
              </a:p>
            </p:txBody>
          </p:sp>
        </p:grpSp>
        <p:grpSp>
          <p:nvGrpSpPr>
            <p:cNvPr id="1063" name="Group 1062"/>
            <p:cNvGrpSpPr/>
            <p:nvPr/>
          </p:nvGrpSpPr>
          <p:grpSpPr>
            <a:xfrm>
              <a:off x="7230837" y="1756871"/>
              <a:ext cx="1023471" cy="590176"/>
              <a:chOff x="6938682" y="977153"/>
              <a:chExt cx="1023471" cy="590176"/>
            </a:xfrm>
          </p:grpSpPr>
          <p:sp>
            <p:nvSpPr>
              <p:cNvPr id="1072" name="Oval 1071"/>
              <p:cNvSpPr/>
              <p:nvPr/>
            </p:nvSpPr>
            <p:spPr bwMode="auto">
              <a:xfrm>
                <a:off x="6938682" y="977153"/>
                <a:ext cx="1023471" cy="590176"/>
              </a:xfrm>
              <a:prstGeom prst="ellipse">
                <a:avLst/>
              </a:prstGeom>
              <a:solidFill>
                <a:srgbClr val="008000">
                  <a:alpha val="70000"/>
                </a:srgbClr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3" name="TextBox 1072"/>
              <p:cNvSpPr txBox="1"/>
              <p:nvPr/>
            </p:nvSpPr>
            <p:spPr>
              <a:xfrm>
                <a:off x="6964568" y="1007037"/>
                <a:ext cx="993256" cy="544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dirty="0" smtClean="0"/>
                  <a:t>load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dirty="0" smtClean="0"/>
                  <a:t>balance</a:t>
                </a:r>
                <a:endParaRPr lang="en-US" dirty="0"/>
              </a:p>
            </p:txBody>
          </p:sp>
        </p:grpSp>
        <p:cxnSp>
          <p:nvCxnSpPr>
            <p:cNvPr id="1064" name="Straight Arrow Connector 1063"/>
            <p:cNvCxnSpPr/>
            <p:nvPr/>
          </p:nvCxnSpPr>
          <p:spPr bwMode="auto">
            <a:xfrm flipV="1">
              <a:off x="8627245" y="1217948"/>
              <a:ext cx="0" cy="12488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" name="Straight Arrow Connector 1064"/>
            <p:cNvCxnSpPr/>
            <p:nvPr/>
          </p:nvCxnSpPr>
          <p:spPr bwMode="auto">
            <a:xfrm>
              <a:off x="8652645" y="2966181"/>
              <a:ext cx="0" cy="15244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6" name="Straight Arrow Connector 1065"/>
            <p:cNvCxnSpPr/>
            <p:nvPr/>
          </p:nvCxnSpPr>
          <p:spPr bwMode="auto">
            <a:xfrm>
              <a:off x="8661016" y="5381629"/>
              <a:ext cx="0" cy="4148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7" name="Straight Arrow Connector 1066"/>
            <p:cNvCxnSpPr/>
            <p:nvPr/>
          </p:nvCxnSpPr>
          <p:spPr bwMode="auto">
            <a:xfrm flipV="1">
              <a:off x="8653320" y="4546025"/>
              <a:ext cx="0" cy="4148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68" name="TextBox 399"/>
            <p:cNvSpPr txBox="1">
              <a:spLocks noChangeArrowheads="1"/>
            </p:cNvSpPr>
            <p:nvPr/>
          </p:nvSpPr>
          <p:spPr bwMode="auto">
            <a:xfrm>
              <a:off x="6650715" y="4235599"/>
              <a:ext cx="1635889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 i="1" dirty="0" smtClean="0"/>
                <a:t>southbound API</a:t>
              </a:r>
              <a:endParaRPr lang="en-US" sz="1400" i="1" dirty="0"/>
            </a:p>
          </p:txBody>
        </p:sp>
        <p:sp>
          <p:nvSpPr>
            <p:cNvPr id="1069" name="TextBox 399"/>
            <p:cNvSpPr txBox="1">
              <a:spLocks noChangeArrowheads="1"/>
            </p:cNvSpPr>
            <p:nvPr/>
          </p:nvSpPr>
          <p:spPr bwMode="auto">
            <a:xfrm>
              <a:off x="6646778" y="2717781"/>
              <a:ext cx="1635889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 i="1" dirty="0" smtClean="0"/>
                <a:t>northbound API</a:t>
              </a:r>
              <a:endParaRPr lang="en-US" sz="1400" i="1" dirty="0"/>
            </a:p>
          </p:txBody>
        </p:sp>
        <p:sp>
          <p:nvSpPr>
            <p:cNvPr id="1070" name="TextBox 399"/>
            <p:cNvSpPr txBox="1">
              <a:spLocks noChangeArrowheads="1"/>
            </p:cNvSpPr>
            <p:nvPr/>
          </p:nvSpPr>
          <p:spPr bwMode="auto">
            <a:xfrm>
              <a:off x="5507651" y="5795718"/>
              <a:ext cx="2302688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 i="1" dirty="0" smtClean="0"/>
                <a:t>SDN-controlled switches</a:t>
              </a:r>
              <a:endParaRPr lang="en-US" sz="1400" i="1" dirty="0"/>
            </a:p>
          </p:txBody>
        </p:sp>
        <p:sp>
          <p:nvSpPr>
            <p:cNvPr id="1071" name="TextBox 399"/>
            <p:cNvSpPr txBox="1">
              <a:spLocks noChangeArrowheads="1"/>
            </p:cNvSpPr>
            <p:nvPr/>
          </p:nvSpPr>
          <p:spPr bwMode="auto">
            <a:xfrm>
              <a:off x="5707907" y="910464"/>
              <a:ext cx="2381659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 i="1" dirty="0" smtClean="0"/>
                <a:t>network-control applications</a:t>
              </a:r>
              <a:endParaRPr lang="en-US" sz="1400" i="1" dirty="0"/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4785895" y="1147462"/>
            <a:ext cx="4134334" cy="3947271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9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16530</TotalTime>
  <Words>1672</Words>
  <Application>Microsoft Office PowerPoint</Application>
  <PresentationFormat>全屏显示(4:3)</PresentationFormat>
  <Paragraphs>572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ＭＳ Ｐゴシック</vt:lpstr>
      <vt:lpstr>ヒラギノ角ゴ Pro W3</vt:lpstr>
      <vt:lpstr>Arial</vt:lpstr>
      <vt:lpstr>Calibri</vt:lpstr>
      <vt:lpstr>Comic Sans MS</vt:lpstr>
      <vt:lpstr>Gill Sans MT</vt:lpstr>
      <vt:lpstr>Times New Roman</vt:lpstr>
      <vt:lpstr>Wingdings</vt:lpstr>
      <vt:lpstr>Default Design</vt:lpstr>
      <vt:lpstr>Software Defined Networking 软件定义网络</vt:lpstr>
      <vt:lpstr>PowerPoint 演示文稿</vt:lpstr>
      <vt:lpstr>PowerPoint 演示文稿</vt:lpstr>
      <vt:lpstr>PowerPoint 演示文稿</vt:lpstr>
      <vt:lpstr>PowerPoint 演示文稿</vt:lpstr>
      <vt:lpstr>Analogy: mainframe to PC evolution*</vt:lpstr>
      <vt:lpstr>Traffic engineering: difficult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OpenFlow protocol</vt:lpstr>
      <vt:lpstr>OpenFlow: controller-to-switch messages</vt:lpstr>
      <vt:lpstr>OpenFlow: switch-to-controller messages</vt:lpstr>
      <vt:lpstr>PowerPoint 演示文稿</vt:lpstr>
      <vt:lpstr>PowerPoint 演示文稿</vt:lpstr>
      <vt:lpstr>PowerPoint 演示文稿</vt:lpstr>
      <vt:lpstr>OpenFlow data plane abstraction</vt:lpstr>
      <vt:lpstr>OpenFlow data plane abstraction</vt:lpstr>
      <vt:lpstr>OpenFlow: Flow Table Entries</vt:lpstr>
      <vt:lpstr>PowerPoint 演示文稿</vt:lpstr>
      <vt:lpstr>PowerPoint 演示文稿</vt:lpstr>
      <vt:lpstr>OpenFlow abstraction</vt:lpstr>
      <vt:lpstr>OpenFlow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shen@dlut.edu.cn</cp:lastModifiedBy>
  <cp:revision>499</cp:revision>
  <dcterms:created xsi:type="dcterms:W3CDTF">1999-10-08T19:08:27Z</dcterms:created>
  <dcterms:modified xsi:type="dcterms:W3CDTF">2019-12-06T05:34:29Z</dcterms:modified>
</cp:coreProperties>
</file>