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8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0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1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0" r:id="rId3"/>
    <p:sldMasterId id="2147483664" r:id="rId4"/>
    <p:sldMasterId id="2147483666" r:id="rId5"/>
    <p:sldMasterId id="2147483669" r:id="rId6"/>
    <p:sldMasterId id="2147483688" r:id="rId7"/>
    <p:sldMasterId id="2147483711" r:id="rId8"/>
    <p:sldMasterId id="2147483893" r:id="rId9"/>
    <p:sldMasterId id="2147483902" r:id="rId10"/>
    <p:sldMasterId id="2147483906" r:id="rId11"/>
    <p:sldMasterId id="2147483910" r:id="rId12"/>
    <p:sldMasterId id="2147483914" r:id="rId13"/>
  </p:sldMasterIdLst>
  <p:notesMasterIdLst>
    <p:notesMasterId r:id="rId49"/>
  </p:notesMasterIdLst>
  <p:handoutMasterIdLst>
    <p:handoutMasterId r:id="rId50"/>
  </p:handoutMasterIdLst>
  <p:sldIdLst>
    <p:sldId id="462" r:id="rId14"/>
    <p:sldId id="479" r:id="rId15"/>
    <p:sldId id="1568" r:id="rId16"/>
    <p:sldId id="1570" r:id="rId17"/>
    <p:sldId id="1571" r:id="rId18"/>
    <p:sldId id="1572" r:id="rId19"/>
    <p:sldId id="1573" r:id="rId20"/>
    <p:sldId id="1574" r:id="rId21"/>
    <p:sldId id="1575" r:id="rId22"/>
    <p:sldId id="1576" r:id="rId23"/>
    <p:sldId id="1577" r:id="rId24"/>
    <p:sldId id="1579" r:id="rId25"/>
    <p:sldId id="1582" r:id="rId26"/>
    <p:sldId id="1583" r:id="rId27"/>
    <p:sldId id="1580" r:id="rId28"/>
    <p:sldId id="1581" r:id="rId29"/>
    <p:sldId id="1585" r:id="rId30"/>
    <p:sldId id="1584" r:id="rId31"/>
    <p:sldId id="1586" r:id="rId32"/>
    <p:sldId id="1588" r:id="rId33"/>
    <p:sldId id="1589" r:id="rId34"/>
    <p:sldId id="1590" r:id="rId35"/>
    <p:sldId id="1591" r:id="rId36"/>
    <p:sldId id="1592" r:id="rId37"/>
    <p:sldId id="1593" r:id="rId38"/>
    <p:sldId id="1594" r:id="rId39"/>
    <p:sldId id="1596" r:id="rId40"/>
    <p:sldId id="1597" r:id="rId41"/>
    <p:sldId id="1598" r:id="rId42"/>
    <p:sldId id="1600" r:id="rId43"/>
    <p:sldId id="1601" r:id="rId44"/>
    <p:sldId id="1602" r:id="rId45"/>
    <p:sldId id="1604" r:id="rId46"/>
    <p:sldId id="1605" r:id="rId47"/>
    <p:sldId id="264" r:id="rId48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2">
          <p15:clr>
            <a:srgbClr val="A4A3A4"/>
          </p15:clr>
        </p15:guide>
        <p15:guide id="2" pos="37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D2A26"/>
    <a:srgbClr val="AD2B26"/>
    <a:srgbClr val="49504F"/>
    <a:srgbClr val="B60206"/>
    <a:srgbClr val="B70006"/>
    <a:srgbClr val="FFFFE4"/>
    <a:srgbClr val="919191"/>
    <a:srgbClr val="3333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657" autoAdjust="0"/>
    <p:restoredTop sz="95344" autoAdjust="0"/>
  </p:normalViewPr>
  <p:slideViewPr>
    <p:cSldViewPr snapToGrid="0">
      <p:cViewPr>
        <p:scale>
          <a:sx n="75" d="100"/>
          <a:sy n="75" d="100"/>
        </p:scale>
        <p:origin x="-183" y="87"/>
      </p:cViewPr>
      <p:guideLst>
        <p:guide orient="horz" pos="592"/>
        <p:guide pos="37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2023/12/24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多一句没有，少一句不行，用最短时间，教会更实用的技术！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sz="6600" dirty="0">
                <a:solidFill>
                  <a:schemeClr val="accent3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L</a:t>
            </a:r>
            <a:r>
              <a:rPr lang="en-US" sz="6600" dirty="0">
                <a:solidFill>
                  <a:schemeClr val="accent4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i</a:t>
            </a:r>
            <a:r>
              <a:rPr lang="en-US" sz="6600" dirty="0">
                <a:solidFill>
                  <a:schemeClr val="accent5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n</a:t>
            </a:r>
            <a:r>
              <a:rPr lang="en-US" sz="6600" dirty="0">
                <a:solidFill>
                  <a:schemeClr val="accent6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u</a:t>
            </a:r>
            <a:r>
              <a:rPr lang="en-US" sz="6600" dirty="0">
                <a:solidFill>
                  <a:schemeClr val="tx2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x</a:t>
            </a:r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用户和权限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用户、用户组管理</a:t>
            </a:r>
          </a:p>
          <a:p>
            <a:pPr algn="l"/>
            <a:r>
              <a:rPr kumimoji="1" lang="zh-CN" altLang="en-US" sz="1600" dirty="0">
                <a:sym typeface="+mn-ea"/>
              </a:rPr>
              <a:t>查看权限控制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chmod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465" y="235839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理解用户、用户组的概念</a:t>
            </a:r>
          </a:p>
          <a:p>
            <a:r>
              <a:rPr lang="zh-CN" altLang="en-US">
                <a:solidFill>
                  <a:srgbClr val="FF0000"/>
                </a:solidFill>
              </a:rPr>
              <a:t>掌握用户、用户组管理的相关命令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用户、用户组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系统中可以：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配置多个用户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配置多个用户组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用户可以加入多个用户组中</a:t>
            </a:r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lang="en-US" altLang="zh-CN" dirty="0"/>
              <a:t>Linux</a:t>
            </a:r>
            <a:r>
              <a:rPr lang="zh-CN" altLang="en-US" dirty="0"/>
              <a:t>中关于权限的管控级别有</a:t>
            </a:r>
            <a:r>
              <a:rPr lang="en-US" altLang="zh-CN" dirty="0"/>
              <a:t>2</a:t>
            </a:r>
            <a:r>
              <a:rPr lang="zh-CN" altLang="en-US" dirty="0"/>
              <a:t>个级别，分别是：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针对用户的权限控制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针对用户组的权限控制</a:t>
            </a:r>
          </a:p>
          <a:p>
            <a:pPr>
              <a:buFont typeface="Arial" panose="020B0604020202020204" pitchFamily="34" charset="0"/>
            </a:pPr>
            <a:r>
              <a:rPr lang="zh-CN" altLang="en-US" dirty="0"/>
              <a:t>比如，针对某文件，可以控制用户的权限，也可以控制用户组的权限。</a:t>
            </a:r>
          </a:p>
          <a:p>
            <a:pPr>
              <a:buFont typeface="Arial" panose="020B0604020202020204" pitchFamily="34" charset="0"/>
            </a:pPr>
            <a:r>
              <a:rPr lang="zh-CN" altLang="en-US" dirty="0"/>
              <a:t>所以，我们需要学习在</a:t>
            </a:r>
            <a:r>
              <a:rPr lang="en-US" altLang="zh-CN" dirty="0"/>
              <a:t>Linux</a:t>
            </a:r>
            <a:r>
              <a:rPr lang="zh-CN" altLang="en-US" dirty="0"/>
              <a:t>中进行用户、用户组管理的基础命令，为后面学习权限控制打下基础。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15" y="1457325"/>
            <a:ext cx="3800475" cy="1962150"/>
          </a:xfrm>
          <a:prstGeom prst="rect">
            <a:avLst/>
          </a:prstGeom>
        </p:spPr>
      </p:pic>
      <p:pic>
        <p:nvPicPr>
          <p:cNvPr id="6" name="图片 5" descr="01 (4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940" y="4983480"/>
            <a:ext cx="1713230" cy="1713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用户组管理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以下命令需</a:t>
            </a:r>
            <a:r>
              <a:rPr lang="en-US" altLang="zh-CN" dirty="0">
                <a:solidFill>
                  <a:srgbClr val="FF0000"/>
                </a:solidFill>
              </a:rPr>
              <a:t>root</a:t>
            </a:r>
            <a:r>
              <a:rPr lang="zh-CN" altLang="en-US" dirty="0">
                <a:solidFill>
                  <a:srgbClr val="FF0000"/>
                </a:solidFill>
              </a:rPr>
              <a:t>用户执行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创建用户组</a:t>
            </a:r>
          </a:p>
          <a:p>
            <a:pPr>
              <a:buFont typeface="Arial" panose="020B0604020202020204" pitchFamily="34" charset="0"/>
            </a:pPr>
            <a:r>
              <a:rPr lang="en-US" altLang="zh-CN" dirty="0" err="1">
                <a:solidFill>
                  <a:schemeClr val="accent1"/>
                </a:solidFill>
              </a:rPr>
              <a:t>groupadd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用户组名</a:t>
            </a:r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删除用户组</a:t>
            </a:r>
          </a:p>
          <a:p>
            <a:pPr>
              <a:buFont typeface="Arial" panose="020B0604020202020204" pitchFamily="34" charset="0"/>
            </a:pPr>
            <a:r>
              <a:rPr lang="en-US" altLang="zh-CN" dirty="0" err="1">
                <a:solidFill>
                  <a:schemeClr val="accent1"/>
                </a:solidFill>
              </a:rPr>
              <a:t>groupdel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用户组名</a:t>
            </a:r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lang="zh-CN" altLang="en-US" dirty="0"/>
              <a:t>为后续演示，我们创建一个</a:t>
            </a:r>
            <a:r>
              <a:rPr lang="en-US" altLang="zh-CN" dirty="0" err="1"/>
              <a:t>itcast</a:t>
            </a:r>
            <a:r>
              <a:rPr lang="zh-CN" altLang="en-US" dirty="0"/>
              <a:t>用户组：</a:t>
            </a:r>
            <a:r>
              <a:rPr lang="en-US" altLang="zh-CN" dirty="0" err="1"/>
              <a:t>groupadd</a:t>
            </a:r>
            <a:r>
              <a:rPr lang="en-US" altLang="zh-CN" dirty="0"/>
              <a:t> </a:t>
            </a:r>
            <a:r>
              <a:rPr lang="en-US" altLang="zh-CN" dirty="0" err="1"/>
              <a:t>itcast</a:t>
            </a:r>
            <a:endParaRPr lang="en-US" altLang="zh-CN" dirty="0"/>
          </a:p>
        </p:txBody>
      </p:sp>
      <p:pic>
        <p:nvPicPr>
          <p:cNvPr id="5" name="图片 4" descr="01 (4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305" y="5003800"/>
            <a:ext cx="1678305" cy="16783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以下命令需</a:t>
            </a:r>
            <a:r>
              <a:rPr lang="en-US" altLang="zh-CN">
                <a:sym typeface="+mn-ea"/>
              </a:rPr>
              <a:t>root</a:t>
            </a:r>
            <a:r>
              <a:rPr lang="zh-CN" altLang="en-US">
                <a:sym typeface="+mn-ea"/>
              </a:rPr>
              <a:t>用户执行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创建用户</a:t>
            </a:r>
          </a:p>
          <a:p>
            <a:pPr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useradd [-g -d] </a:t>
            </a:r>
            <a:r>
              <a:rPr lang="zh-CN" altLang="en-US">
                <a:solidFill>
                  <a:schemeClr val="accent1"/>
                </a:solidFill>
              </a:rPr>
              <a:t>用户名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选项：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指定用户的组，不指定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，会创建同名组并自动加入，指定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需要组已经存在，如已存在同名组，必须使用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-g</a:t>
            </a:r>
            <a:endParaRPr lang="zh-CN" altLang="en-US" sz="1400" b="0">
              <a:latin typeface="Alibaba PuHuiTi Regular" panose="00020600040101010101" charset="-122"/>
              <a:ea typeface="Alibaba PuHuiTi Regular" panose="00020600040101010101" charset="-122"/>
              <a:cs typeface="Alibaba PuHuiTi Regular" panose="0002060004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选项：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-d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指定用户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HOME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路径，不指定，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HOME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目录默认在：</a:t>
            </a:r>
            <a:r>
              <a:rPr lang="en-US" altLang="zh-CN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/home/</a:t>
            </a: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用户名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删除用户</a:t>
            </a:r>
          </a:p>
          <a:p>
            <a:pPr lvl="0"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userdel [-r] </a:t>
            </a:r>
            <a:r>
              <a:rPr lang="zh-CN" altLang="en-US">
                <a:solidFill>
                  <a:schemeClr val="accent1"/>
                </a:solidFill>
              </a:rPr>
              <a:t>用户名</a:t>
            </a: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选项：-r，删除用户的HOME目录，不使用-r，删除用户时，HOME目录保留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查看用户所属组</a:t>
            </a:r>
          </a:p>
          <a:p>
            <a:pPr lvl="0"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id [</a:t>
            </a:r>
            <a:r>
              <a:rPr lang="zh-CN" altLang="en-US">
                <a:solidFill>
                  <a:schemeClr val="accent1"/>
                </a:solidFill>
              </a:rPr>
              <a:t>用户名</a:t>
            </a:r>
            <a:r>
              <a:rPr lang="en-US" altLang="zh-CN">
                <a:solidFill>
                  <a:schemeClr val="accent1"/>
                </a:solidFill>
              </a:rPr>
              <a:t>]</a:t>
            </a: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参数：用户名，被查看的用户，如果不提供则查看自身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修改用户所属组</a:t>
            </a:r>
          </a:p>
          <a:p>
            <a:pPr lvl="0">
              <a:buFont typeface="Arial" panose="020B0604020202020204" pitchFamily="34" charset="0"/>
            </a:pPr>
            <a:r>
              <a:rPr lang="en-US" altLang="zh-CN">
                <a:solidFill>
                  <a:schemeClr val="accent1"/>
                </a:solidFill>
              </a:rPr>
              <a:t>usermod -aG</a:t>
            </a:r>
            <a:r>
              <a:rPr lang="en-US" altLang="zh-CN"/>
              <a:t> </a:t>
            </a:r>
            <a:r>
              <a:rPr lang="zh-CN" altLang="en-US"/>
              <a:t>用户组</a:t>
            </a:r>
            <a:r>
              <a:rPr lang="en-US" altLang="zh-CN"/>
              <a:t> </a:t>
            </a:r>
            <a:r>
              <a:rPr lang="zh-CN" altLang="en-US"/>
              <a:t>用户名，将指定用户加入指定用户组</a:t>
            </a:r>
          </a:p>
          <a:p>
            <a:endParaRPr lang="zh-CN" altLang="en-US"/>
          </a:p>
        </p:txBody>
      </p:sp>
      <p:pic>
        <p:nvPicPr>
          <p:cNvPr id="4" name="图片 3" descr="01 (5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185" y="5073015"/>
            <a:ext cx="1588135" cy="1588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getent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/>
              <a:t>使用</a:t>
            </a:r>
            <a:r>
              <a:rPr lang="en-US" altLang="zh-CN"/>
              <a:t>getent</a:t>
            </a:r>
            <a:r>
              <a:rPr lang="zh-CN" altLang="en-US"/>
              <a:t>命令，可以查看当前系统中有哪些用户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语法：</a:t>
            </a:r>
            <a:r>
              <a:rPr lang="en-US" altLang="zh-CN"/>
              <a:t> getent passwd</a:t>
            </a:r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共有</a:t>
            </a:r>
            <a:r>
              <a:rPr lang="en-US" altLang="zh-CN"/>
              <a:t>7</a:t>
            </a:r>
            <a:r>
              <a:rPr lang="zh-CN" altLang="en-US"/>
              <a:t>份信息，分别是：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用户名</a:t>
            </a:r>
            <a:r>
              <a:rPr lang="en-US" altLang="zh-CN"/>
              <a:t>:</a:t>
            </a:r>
            <a:r>
              <a:rPr lang="zh-CN" altLang="en-US"/>
              <a:t>密码</a:t>
            </a:r>
            <a:r>
              <a:rPr lang="en-US" altLang="zh-CN"/>
              <a:t>(x):</a:t>
            </a:r>
            <a:r>
              <a:rPr lang="zh-CN" altLang="en-US"/>
              <a:t>用户</a:t>
            </a:r>
            <a:r>
              <a:rPr lang="en-US" altLang="zh-CN"/>
              <a:t>ID:</a:t>
            </a:r>
            <a:r>
              <a:rPr lang="zh-CN" altLang="en-US"/>
              <a:t>组</a:t>
            </a:r>
            <a:r>
              <a:rPr lang="en-US" altLang="zh-CN"/>
              <a:t>ID:</a:t>
            </a:r>
            <a:r>
              <a:rPr lang="zh-CN" altLang="en-US"/>
              <a:t>描述信息</a:t>
            </a:r>
            <a:r>
              <a:rPr lang="en-US" altLang="zh-CN"/>
              <a:t>(</a:t>
            </a:r>
            <a:r>
              <a:rPr lang="zh-CN" altLang="en-US"/>
              <a:t>无用</a:t>
            </a:r>
            <a:r>
              <a:rPr lang="en-US" altLang="zh-CN"/>
              <a:t>):HOME</a:t>
            </a:r>
            <a:r>
              <a:rPr lang="zh-CN" altLang="en-US"/>
              <a:t>目录</a:t>
            </a:r>
            <a:r>
              <a:rPr lang="en-US" altLang="zh-CN"/>
              <a:t>:</a:t>
            </a:r>
            <a:r>
              <a:rPr lang="zh-CN" altLang="en-US"/>
              <a:t>执行终端</a:t>
            </a:r>
            <a:r>
              <a:rPr lang="en-US" altLang="zh-CN"/>
              <a:t>(</a:t>
            </a:r>
            <a:r>
              <a:rPr lang="zh-CN" altLang="en-US"/>
              <a:t>默认</a:t>
            </a:r>
            <a:r>
              <a:rPr lang="en-US" altLang="zh-CN"/>
              <a:t>bash)</a:t>
            </a: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" y="2493010"/>
            <a:ext cx="4267200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4272280"/>
            <a:ext cx="4867275" cy="200025"/>
          </a:xfrm>
          <a:prstGeom prst="rect">
            <a:avLst/>
          </a:prstGeom>
        </p:spPr>
      </p:pic>
      <p:sp>
        <p:nvSpPr>
          <p:cNvPr id="6" name="上箭头 5"/>
          <p:cNvSpPr/>
          <p:nvPr/>
        </p:nvSpPr>
        <p:spPr>
          <a:xfrm>
            <a:off x="6303645" y="5404485"/>
            <a:ext cx="836930" cy="248285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4270" y="5721350"/>
            <a:ext cx="9956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后面学习</a:t>
            </a:r>
          </a:p>
        </p:txBody>
      </p:sp>
      <p:pic>
        <p:nvPicPr>
          <p:cNvPr id="8" name="图片 7" descr="01 (5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880" y="4751070"/>
            <a:ext cx="1896745" cy="1896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getent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getent</a:t>
            </a:r>
            <a:r>
              <a:rPr lang="zh-CN" altLang="en-US">
                <a:sym typeface="+mn-ea"/>
              </a:rPr>
              <a:t>命令，同样可以查看当前系统中有哪些用户组</a:t>
            </a: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语法：</a:t>
            </a:r>
            <a:r>
              <a:rPr lang="en-US" altLang="zh-CN">
                <a:sym typeface="+mn-ea"/>
              </a:rPr>
              <a:t>getent group</a:t>
            </a: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包含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份信息，组名称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组认证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显示为</a:t>
            </a:r>
            <a:r>
              <a:rPr lang="en-US" altLang="zh-CN">
                <a:sym typeface="+mn-ea"/>
              </a:rPr>
              <a:t>x):</a:t>
            </a:r>
            <a:r>
              <a:rPr lang="zh-CN" altLang="en-US">
                <a:sym typeface="+mn-ea"/>
              </a:rPr>
              <a:t>组</a:t>
            </a:r>
            <a:r>
              <a:rPr lang="en-US" altLang="zh-CN">
                <a:sym typeface="+mn-ea"/>
              </a:rPr>
              <a:t>ID</a:t>
            </a:r>
          </a:p>
          <a:p>
            <a:pPr>
              <a:buFont typeface="Arial" panose="020B0604020202020204" pitchFamily="34" charset="0"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2488565"/>
            <a:ext cx="3429000" cy="1733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" y="4222115"/>
            <a:ext cx="3429000" cy="260350"/>
          </a:xfrm>
          <a:prstGeom prst="rect">
            <a:avLst/>
          </a:prstGeom>
        </p:spPr>
      </p:pic>
      <p:pic>
        <p:nvPicPr>
          <p:cNvPr id="8" name="图片 7" descr="01 (5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560" y="4795520"/>
            <a:ext cx="185166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Linux</a:t>
            </a:r>
            <a:r>
              <a:rPr lang="zh-CN" altLang="en-US"/>
              <a:t>用户管理模式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Linux</a:t>
            </a:r>
            <a:r>
              <a:rPr lang="zh-CN" altLang="en-US" sz="1400"/>
              <a:t>可以支持多用户、多用户组、用户加入多个组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Linux</a:t>
            </a:r>
            <a:r>
              <a:rPr lang="zh-CN" altLang="en-US" sz="1400"/>
              <a:t>权限管控的单元是用户级别和用户组级别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用户、用户组相关管理命令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groupadd</a:t>
            </a:r>
            <a:r>
              <a:rPr lang="zh-CN" altLang="en-US" sz="1400"/>
              <a:t>添加组、</a:t>
            </a:r>
            <a:r>
              <a:rPr lang="en-US" altLang="zh-CN" sz="1400"/>
              <a:t>groupdel</a:t>
            </a:r>
            <a:r>
              <a:rPr lang="zh-CN" altLang="en-US" sz="1400"/>
              <a:t>删除组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useradd</a:t>
            </a:r>
            <a:r>
              <a:rPr lang="zh-CN" altLang="en-US" sz="1400"/>
              <a:t>添加用户、</a:t>
            </a:r>
            <a:r>
              <a:rPr lang="en-US" altLang="zh-CN" sz="1400"/>
              <a:t>userdel</a:t>
            </a:r>
            <a:r>
              <a:rPr lang="zh-CN" altLang="en-US" sz="1400"/>
              <a:t>删除用户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usermod</a:t>
            </a:r>
            <a:r>
              <a:rPr lang="zh-CN" altLang="en-US" sz="1400"/>
              <a:t>修改用户组、</a:t>
            </a:r>
            <a:r>
              <a:rPr lang="en-US" altLang="zh-CN" sz="1400"/>
              <a:t>id</a:t>
            </a:r>
            <a:r>
              <a:rPr lang="zh-CN" altLang="en-US" sz="1400"/>
              <a:t>命令查看用户信息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getent passwd</a:t>
            </a:r>
            <a:r>
              <a:rPr lang="zh-CN" altLang="en-US" sz="1400"/>
              <a:t>查看系统全部用户信息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getent group</a:t>
            </a:r>
            <a:r>
              <a:rPr lang="zh-CN" altLang="en-US" sz="1400"/>
              <a:t>查看系统全部组信息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查看权限控制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chmod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65" y="289179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掌握查看</a:t>
            </a:r>
            <a:r>
              <a:rPr lang="en-US" altLang="zh-CN">
                <a:solidFill>
                  <a:srgbClr val="FF0000"/>
                </a:solidFill>
              </a:rPr>
              <a:t>Linux</a:t>
            </a:r>
            <a:r>
              <a:rPr lang="zh-CN" altLang="en-US">
                <a:solidFill>
                  <a:srgbClr val="FF0000"/>
                </a:solidFill>
              </a:rPr>
              <a:t>文件的权限管控信息</a:t>
            </a:r>
          </a:p>
          <a:p>
            <a:r>
              <a:rPr lang="zh-CN" altLang="en-US">
                <a:solidFill>
                  <a:srgbClr val="FF0000"/>
                </a:solidFill>
              </a:rPr>
              <a:t>掌握读、写、执行三种权限的含义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认知root用户</a:t>
            </a: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</a:p>
          <a:p>
            <a:pPr algn="l"/>
            <a:r>
              <a:rPr kumimoji="1" lang="zh-CN" altLang="en-US" sz="1600" dirty="0">
                <a:sym typeface="+mn-ea"/>
              </a:rPr>
              <a:t>查看权限控制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chmod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465" y="183451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认知权限信息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ls -l </a:t>
            </a:r>
            <a:r>
              <a:rPr lang="zh-CN" altLang="en-US"/>
              <a:t>可以以列表形式查看内容，并显示权限细节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序号</a:t>
            </a:r>
            <a:r>
              <a:rPr lang="en-US" altLang="zh-CN"/>
              <a:t>1</a:t>
            </a:r>
            <a:r>
              <a:rPr lang="zh-CN" altLang="en-US"/>
              <a:t>，表示文件、文件夹的权限控制信息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序号</a:t>
            </a:r>
            <a:r>
              <a:rPr lang="en-US" altLang="zh-CN"/>
              <a:t>2</a:t>
            </a:r>
            <a:r>
              <a:rPr lang="zh-CN" altLang="en-US"/>
              <a:t>，表示文件、文件夹所属用户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序号</a:t>
            </a:r>
            <a:r>
              <a:rPr lang="en-US" altLang="zh-CN"/>
              <a:t>3</a:t>
            </a:r>
            <a:r>
              <a:rPr lang="zh-CN" altLang="en-US"/>
              <a:t>，表示文件、文件夹所属用户组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2113915"/>
            <a:ext cx="5429250" cy="2371725"/>
          </a:xfrm>
          <a:prstGeom prst="rect">
            <a:avLst/>
          </a:prstGeom>
        </p:spPr>
      </p:pic>
      <p:pic>
        <p:nvPicPr>
          <p:cNvPr id="5" name="图片 4" descr="01 (12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355" y="5328285"/>
            <a:ext cx="1529715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认知权限信息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让我们来解析一下序号</a:t>
            </a:r>
            <a:r>
              <a:rPr lang="en-US" altLang="zh-CN" dirty="0"/>
              <a:t>1</a:t>
            </a:r>
            <a:r>
              <a:rPr lang="zh-CN" altLang="en-US" dirty="0"/>
              <a:t>，权限细节</a:t>
            </a:r>
          </a:p>
          <a:p>
            <a:r>
              <a:rPr lang="zh-CN" altLang="en-US" dirty="0"/>
              <a:t>权限细节总共分为</a:t>
            </a:r>
            <a:r>
              <a:rPr lang="en-US" altLang="zh-CN" dirty="0"/>
              <a:t>10</a:t>
            </a:r>
            <a:r>
              <a:rPr lang="zh-CN" altLang="en-US" dirty="0"/>
              <a:t>个槽位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举例：</a:t>
            </a:r>
            <a:r>
              <a:rPr lang="en-US" altLang="zh-CN" dirty="0" err="1"/>
              <a:t>drwxr</a:t>
            </a:r>
            <a:r>
              <a:rPr lang="en-US" altLang="zh-CN" dirty="0"/>
              <a:t>-</a:t>
            </a:r>
            <a:r>
              <a:rPr lang="en-US" altLang="zh-CN" dirty="0" err="1"/>
              <a:t>xr</a:t>
            </a:r>
            <a:r>
              <a:rPr lang="en-US" altLang="zh-CN" dirty="0"/>
              <a:t>-x</a:t>
            </a:r>
            <a:r>
              <a:rPr lang="zh-CN" altLang="en-US" dirty="0"/>
              <a:t>，表示：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这是一个文件夹，首字母</a:t>
            </a:r>
            <a:r>
              <a:rPr lang="en-US" altLang="zh-CN" sz="1200" dirty="0"/>
              <a:t>d</a:t>
            </a:r>
            <a:r>
              <a:rPr lang="zh-CN" altLang="en-US" sz="1200" dirty="0"/>
              <a:t>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所属用户</a:t>
            </a:r>
            <a:r>
              <a:rPr lang="en-US" altLang="zh-CN" sz="1200" dirty="0"/>
              <a:t>(</a:t>
            </a:r>
            <a:r>
              <a:rPr lang="zh-CN" altLang="en-US" sz="1200" dirty="0"/>
              <a:t>右上角图序号</a:t>
            </a:r>
            <a:r>
              <a:rPr lang="en-US" altLang="zh-CN" sz="1200" dirty="0"/>
              <a:t>2)</a:t>
            </a:r>
            <a:r>
              <a:rPr lang="zh-CN" altLang="en-US" sz="1200" dirty="0"/>
              <a:t>的权限是：有</a:t>
            </a:r>
            <a:r>
              <a:rPr lang="en-US" altLang="zh-CN" sz="1200" dirty="0"/>
              <a:t>r</a:t>
            </a:r>
            <a:r>
              <a:rPr lang="zh-CN" altLang="en-US" sz="1200" dirty="0"/>
              <a:t>有</a:t>
            </a:r>
            <a:r>
              <a:rPr lang="en-US" altLang="zh-CN" sz="1200" dirty="0"/>
              <a:t>w</a:t>
            </a:r>
            <a:r>
              <a:rPr lang="zh-CN" altLang="en-US" sz="1200" dirty="0"/>
              <a:t>有</a:t>
            </a:r>
            <a:r>
              <a:rPr lang="en-US" altLang="zh-CN" sz="1200" dirty="0"/>
              <a:t>x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rwx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所属用户组</a:t>
            </a:r>
            <a:r>
              <a:rPr lang="en-US" altLang="zh-CN" sz="1200" dirty="0">
                <a:sym typeface="+mn-ea"/>
              </a:rPr>
              <a:t>(</a:t>
            </a:r>
            <a:r>
              <a:rPr lang="zh-CN" altLang="en-US" sz="1200" dirty="0">
                <a:sym typeface="+mn-ea"/>
              </a:rPr>
              <a:t>右上角图序号</a:t>
            </a:r>
            <a:r>
              <a:rPr lang="en-US" altLang="zh-CN" sz="1200" dirty="0">
                <a:sym typeface="+mn-ea"/>
              </a:rPr>
              <a:t>3)</a:t>
            </a:r>
            <a:r>
              <a:rPr lang="zh-CN" altLang="en-US" sz="1200" dirty="0"/>
              <a:t>的权限是：有</a:t>
            </a:r>
            <a:r>
              <a:rPr lang="en-US" altLang="zh-CN" sz="1200" dirty="0"/>
              <a:t>r</a:t>
            </a:r>
            <a:r>
              <a:rPr lang="zh-CN" altLang="en-US" sz="1200" dirty="0"/>
              <a:t>无</a:t>
            </a:r>
            <a:r>
              <a:rPr lang="en-US" altLang="zh-CN" sz="1200" dirty="0"/>
              <a:t>w</a:t>
            </a:r>
            <a:r>
              <a:rPr lang="zh-CN" altLang="en-US" sz="1200" dirty="0"/>
              <a:t>有</a:t>
            </a:r>
            <a:r>
              <a:rPr lang="en-US" altLang="zh-CN" sz="1200" dirty="0"/>
              <a:t>x</a:t>
            </a:r>
            <a:r>
              <a:rPr lang="zh-CN" altLang="en-US" sz="1200" dirty="0"/>
              <a:t>，</a:t>
            </a:r>
            <a:r>
              <a:rPr lang="en-US" altLang="zh-CN" sz="1200" dirty="0"/>
              <a:t>r-x </a:t>
            </a:r>
            <a:r>
              <a:rPr lang="zh-CN" altLang="en-US" sz="1200" dirty="0"/>
              <a:t>（</a:t>
            </a:r>
            <a:r>
              <a:rPr lang="en-US" altLang="zh-CN" sz="1200" dirty="0"/>
              <a:t>-</a:t>
            </a:r>
            <a:r>
              <a:rPr lang="zh-CN" altLang="en-US" sz="1200" dirty="0"/>
              <a:t>表示无此权限）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其它用户的权限是：有</a:t>
            </a:r>
            <a:r>
              <a:rPr lang="en-US" altLang="zh-CN" sz="1200" dirty="0"/>
              <a:t>r</a:t>
            </a:r>
            <a:r>
              <a:rPr lang="zh-CN" altLang="en-US" sz="1200" dirty="0"/>
              <a:t>无</a:t>
            </a:r>
            <a:r>
              <a:rPr lang="en-US" altLang="zh-CN" sz="1200" dirty="0"/>
              <a:t>w</a:t>
            </a:r>
            <a:r>
              <a:rPr lang="zh-CN" altLang="en-US" sz="1200" dirty="0"/>
              <a:t>有</a:t>
            </a:r>
            <a:r>
              <a:rPr lang="en-US" altLang="zh-CN" sz="1200" dirty="0"/>
              <a:t>x</a:t>
            </a:r>
            <a:r>
              <a:rPr lang="zh-CN" altLang="en-US" sz="1200" dirty="0"/>
              <a:t>，</a:t>
            </a:r>
            <a:r>
              <a:rPr lang="en-US" altLang="zh-CN" sz="1200" dirty="0"/>
              <a:t>r-x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47404"/>
          <a:stretch>
            <a:fillRect/>
          </a:stretch>
        </p:blipFill>
        <p:spPr>
          <a:xfrm>
            <a:off x="9258300" y="1656080"/>
            <a:ext cx="2855595" cy="2371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520315"/>
            <a:ext cx="7676515" cy="2048510"/>
          </a:xfrm>
          <a:prstGeom prst="rect">
            <a:avLst/>
          </a:prstGeom>
        </p:spPr>
      </p:pic>
      <p:pic>
        <p:nvPicPr>
          <p:cNvPr id="7" name="图片 6" descr="01 (135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885" y="5236845"/>
            <a:ext cx="1529715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rwx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那么，</a:t>
            </a:r>
            <a:r>
              <a:rPr lang="en-US" altLang="zh-CN" dirty="0" err="1"/>
              <a:t>rwx</a:t>
            </a:r>
            <a:r>
              <a:rPr lang="zh-CN" altLang="en-US" dirty="0"/>
              <a:t>到底代表什么呢？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</a:t>
            </a:r>
            <a:r>
              <a:rPr lang="zh-CN" altLang="en-US" dirty="0"/>
              <a:t>表示读权限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</a:t>
            </a:r>
            <a:r>
              <a:rPr lang="zh-CN" altLang="en-US" dirty="0"/>
              <a:t>表示写权限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</a:t>
            </a:r>
            <a:r>
              <a:rPr lang="zh-CN" altLang="en-US" dirty="0"/>
              <a:t>表示执行权限</a:t>
            </a:r>
          </a:p>
          <a:p>
            <a:pPr>
              <a:buFont typeface="Arial" panose="020B0604020202020204" pitchFamily="34" charset="0"/>
            </a:pPr>
            <a:r>
              <a:rPr lang="zh-CN" altLang="en-US" dirty="0"/>
              <a:t>针对文件、文件夹的不同，</a:t>
            </a:r>
            <a:r>
              <a:rPr lang="en-US" altLang="zh-CN" dirty="0" err="1"/>
              <a:t>rwx</a:t>
            </a:r>
            <a:r>
              <a:rPr lang="zh-CN" altLang="en-US" dirty="0"/>
              <a:t>的含义有细微差别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</a:t>
            </a:r>
            <a:r>
              <a:rPr lang="zh-CN" altLang="en-US" dirty="0"/>
              <a:t>，针对文件可以查看文件内容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针对文件夹，可以查看文件夹内容，如</a:t>
            </a:r>
            <a:r>
              <a:rPr lang="en-US" altLang="zh-CN" sz="1400" b="0" dirty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ls</a:t>
            </a:r>
            <a:r>
              <a:rPr lang="zh-CN" altLang="en-US" sz="1400" b="0" dirty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命令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</a:t>
            </a:r>
            <a:r>
              <a:rPr lang="zh-CN" altLang="en-US" dirty="0"/>
              <a:t>，针对文件表示可以修改此文件</a:t>
            </a: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针对文件夹，可以在文件夹内：创建、删除、改名等操作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</a:t>
            </a:r>
            <a:r>
              <a:rPr lang="zh-CN" altLang="en-US" dirty="0"/>
              <a:t>，针对文件表示可以将文件作为程序执行</a:t>
            </a: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Alibaba PuHuiTi Regular" panose="00020600040101010101" charset="-122"/>
                <a:ea typeface="Alibaba PuHuiTi Regular" panose="00020600040101010101" charset="-122"/>
                <a:cs typeface="Alibaba PuHuiTi Regular" panose="00020600040101010101" charset="-122"/>
              </a:rPr>
              <a:t>针对文件夹，表示可以更改工作目录到此文件夹，即cd进入</a:t>
            </a:r>
          </a:p>
        </p:txBody>
      </p:sp>
      <p:pic>
        <p:nvPicPr>
          <p:cNvPr id="6" name="图片 5" descr="01 (14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0" y="4943395"/>
            <a:ext cx="1864360" cy="18643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当前用户</a:t>
            </a:r>
            <a:r>
              <a:rPr lang="en-US" altLang="zh-CN"/>
              <a:t>itheima</a:t>
            </a:r>
            <a:r>
              <a:rPr lang="zh-CN" altLang="en-US"/>
              <a:t>，非文件所属用户和用户组，锁定最后三位权限为：</a:t>
            </a:r>
            <a:r>
              <a:rPr lang="en-US" altLang="zh-CN"/>
              <a:t>---</a:t>
            </a:r>
            <a:r>
              <a:rPr lang="zh-CN" altLang="en-US"/>
              <a:t>，无读取权限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1656080"/>
            <a:ext cx="3853815" cy="886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" y="3076575"/>
            <a:ext cx="4733925" cy="19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" y="3329305"/>
            <a:ext cx="2962275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30" y="3801110"/>
            <a:ext cx="3133725" cy="419100"/>
          </a:xfrm>
          <a:prstGeom prst="rect">
            <a:avLst/>
          </a:prstGeom>
        </p:spPr>
      </p:pic>
      <p:pic>
        <p:nvPicPr>
          <p:cNvPr id="8" name="图片 7" descr="01 (149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8965" y="5024755"/>
            <a:ext cx="1626870" cy="16268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ls -l </a:t>
            </a:r>
            <a:r>
              <a:rPr lang="zh-CN" altLang="en-US"/>
              <a:t>列出的权限信息如何解读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权限细节如何解读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/>
              <a:t>3. rwx</a:t>
            </a:r>
            <a:r>
              <a:rPr lang="zh-CN" altLang="en-US"/>
              <a:t>分别代表什么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80" y="2084070"/>
            <a:ext cx="2712085" cy="1184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80" y="3782695"/>
            <a:ext cx="4653280" cy="1242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380" y="5438140"/>
            <a:ext cx="3262630" cy="1165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465" y="2256790"/>
            <a:ext cx="2950845" cy="8394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</a:p>
          <a:p>
            <a:pPr algn="l"/>
            <a:r>
              <a:rPr kumimoji="1" lang="zh-CN" altLang="en-US" sz="1600" dirty="0">
                <a:sym typeface="+mn-ea"/>
              </a:rPr>
              <a:t>查看权限控制</a:t>
            </a: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修改权限控制 - chmod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 - chown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65" y="342709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掌握使用</a:t>
            </a:r>
            <a:r>
              <a:rPr lang="en-US" altLang="zh-CN">
                <a:solidFill>
                  <a:srgbClr val="FF0000"/>
                </a:solidFill>
              </a:rPr>
              <a:t>chmod</a:t>
            </a:r>
            <a:r>
              <a:rPr lang="zh-CN" altLang="en-US">
                <a:solidFill>
                  <a:srgbClr val="FF0000"/>
                </a:solidFill>
              </a:rPr>
              <a:t>修改权限信息</a:t>
            </a:r>
          </a:p>
          <a:p>
            <a:r>
              <a:rPr lang="zh-CN" altLang="en-US">
                <a:solidFill>
                  <a:srgbClr val="FF0000"/>
                </a:solidFill>
              </a:rPr>
              <a:t>掌握使用数字序号标记权限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chmod</a:t>
            </a:r>
            <a:r>
              <a:rPr dirty="0"/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我们可以使用</a:t>
            </a:r>
            <a:r>
              <a:rPr lang="en-US" altLang="zh-CN" dirty="0" err="1"/>
              <a:t>chmod</a:t>
            </a:r>
            <a:r>
              <a:rPr lang="zh-CN" altLang="en-US" dirty="0"/>
              <a:t>命令，修改文件、文件夹的权限信息。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注意，只有文件、文件夹的所属用户或</a:t>
            </a:r>
            <a:r>
              <a:rPr lang="en-US" altLang="zh-CN" dirty="0">
                <a:solidFill>
                  <a:srgbClr val="FF0000"/>
                </a:solidFill>
              </a:rPr>
              <a:t>root</a:t>
            </a:r>
            <a:r>
              <a:rPr lang="zh-CN" altLang="en-US" dirty="0">
                <a:solidFill>
                  <a:srgbClr val="FF0000"/>
                </a:solidFill>
              </a:rPr>
              <a:t>用户可以修改。</a:t>
            </a:r>
          </a:p>
          <a:p>
            <a:r>
              <a:rPr lang="zh-CN" altLang="en-US" dirty="0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选项：</a:t>
            </a:r>
            <a:r>
              <a:rPr lang="en-US" altLang="zh-CN" dirty="0"/>
              <a:t>-R</a:t>
            </a:r>
            <a:r>
              <a:rPr lang="zh-CN" altLang="en-US" dirty="0"/>
              <a:t>，对文件夹内的全部内容应用同样的操作</a:t>
            </a:r>
          </a:p>
          <a:p>
            <a:endParaRPr lang="zh-CN" altLang="en-US" dirty="0"/>
          </a:p>
          <a:p>
            <a:r>
              <a:rPr lang="zh-CN" altLang="en-US" dirty="0"/>
              <a:t>示例：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/>
                </a:solidFill>
              </a:rPr>
              <a:t>chmod</a:t>
            </a:r>
            <a:r>
              <a:rPr lang="en-US" altLang="zh-CN" dirty="0">
                <a:solidFill>
                  <a:schemeClr val="accent1"/>
                </a:solidFill>
              </a:rPr>
              <a:t> u=</a:t>
            </a:r>
            <a:r>
              <a:rPr lang="en-US" altLang="zh-CN" dirty="0" err="1">
                <a:solidFill>
                  <a:schemeClr val="accent1"/>
                </a:solidFill>
              </a:rPr>
              <a:t>rwx,g</a:t>
            </a:r>
            <a:r>
              <a:rPr lang="en-US" altLang="zh-CN" dirty="0">
                <a:solidFill>
                  <a:schemeClr val="accent1"/>
                </a:solidFill>
              </a:rPr>
              <a:t>=</a:t>
            </a:r>
            <a:r>
              <a:rPr lang="en-US" altLang="zh-CN" dirty="0" err="1">
                <a:solidFill>
                  <a:schemeClr val="accent1"/>
                </a:solidFill>
              </a:rPr>
              <a:t>rx,o</a:t>
            </a:r>
            <a:r>
              <a:rPr lang="en-US" altLang="zh-CN" dirty="0">
                <a:solidFill>
                  <a:schemeClr val="accent1"/>
                </a:solidFill>
              </a:rPr>
              <a:t>=x hello.txt</a:t>
            </a:r>
            <a:r>
              <a:rPr lang="en-US" altLang="zh-CN" dirty="0"/>
              <a:t> </a:t>
            </a:r>
            <a:r>
              <a:rPr lang="zh-CN" altLang="en-US" dirty="0"/>
              <a:t>，将文件权限修改为：</a:t>
            </a:r>
            <a:r>
              <a:rPr lang="en-US" altLang="zh-CN" dirty="0" err="1"/>
              <a:t>rwxr</a:t>
            </a:r>
            <a:r>
              <a:rPr lang="en-US" altLang="zh-CN" dirty="0"/>
              <a:t>-x--x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其中：</a:t>
            </a:r>
            <a:r>
              <a:rPr lang="en-US" altLang="zh-CN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u</a:t>
            </a:r>
            <a:r>
              <a:rPr lang="zh-CN" altLang="en-US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</a:t>
            </a:r>
            <a:r>
              <a:rPr lang="en-US" altLang="zh-CN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user</a:t>
            </a:r>
            <a:r>
              <a:rPr lang="zh-CN" altLang="en-US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所属用户权限，</a:t>
            </a:r>
            <a:r>
              <a:rPr lang="en-US" altLang="zh-CN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g</a:t>
            </a:r>
            <a:r>
              <a:rPr lang="zh-CN" altLang="en-US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</a:t>
            </a:r>
            <a:r>
              <a:rPr lang="en-US" altLang="zh-CN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group</a:t>
            </a:r>
            <a:r>
              <a:rPr lang="zh-CN" altLang="en-US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组权限，</a:t>
            </a:r>
            <a:r>
              <a:rPr lang="en-US" altLang="zh-CN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o</a:t>
            </a:r>
            <a:r>
              <a:rPr lang="zh-CN" altLang="en-US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</a:t>
            </a:r>
            <a:r>
              <a:rPr lang="en-US" altLang="zh-CN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other</a:t>
            </a:r>
            <a:r>
              <a:rPr lang="zh-CN" altLang="en-US" sz="1400" b="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其它用户权限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/>
                </a:solidFill>
              </a:rPr>
              <a:t>chmod</a:t>
            </a:r>
            <a:r>
              <a:rPr lang="en-US" altLang="zh-CN" dirty="0">
                <a:solidFill>
                  <a:schemeClr val="accent1"/>
                </a:solidFill>
              </a:rPr>
              <a:t> -R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1"/>
                </a:solidFill>
                <a:sym typeface="+mn-ea"/>
              </a:rPr>
              <a:t>u=</a:t>
            </a:r>
            <a:r>
              <a:rPr lang="en-US" altLang="zh-CN" dirty="0" err="1">
                <a:solidFill>
                  <a:schemeClr val="accent1"/>
                </a:solidFill>
                <a:sym typeface="+mn-ea"/>
              </a:rPr>
              <a:t>rwx,g</a:t>
            </a:r>
            <a:r>
              <a:rPr lang="en-US" altLang="zh-CN" dirty="0">
                <a:solidFill>
                  <a:schemeClr val="accent1"/>
                </a:solidFill>
                <a:sym typeface="+mn-ea"/>
              </a:rPr>
              <a:t>=</a:t>
            </a:r>
            <a:r>
              <a:rPr lang="en-US" altLang="zh-CN" dirty="0" err="1">
                <a:solidFill>
                  <a:schemeClr val="accent1"/>
                </a:solidFill>
                <a:sym typeface="+mn-ea"/>
              </a:rPr>
              <a:t>rx,o</a:t>
            </a:r>
            <a:r>
              <a:rPr lang="en-US" altLang="zh-CN" dirty="0">
                <a:solidFill>
                  <a:schemeClr val="accent1"/>
                </a:solidFill>
                <a:sym typeface="+mn-ea"/>
              </a:rPr>
              <a:t>=x test</a:t>
            </a:r>
            <a:r>
              <a:rPr lang="zh-CN" altLang="en-US" dirty="0">
                <a:sym typeface="+mn-ea"/>
              </a:rPr>
              <a:t>，将文件夹</a:t>
            </a:r>
            <a:r>
              <a:rPr lang="en-US" altLang="zh-CN" dirty="0">
                <a:sym typeface="+mn-ea"/>
              </a:rPr>
              <a:t>test</a:t>
            </a:r>
            <a:r>
              <a:rPr lang="zh-CN" altLang="en-US" dirty="0">
                <a:sym typeface="+mn-ea"/>
              </a:rPr>
              <a:t>以及文件夹内全部内容权限设置为：</a:t>
            </a:r>
            <a:r>
              <a:rPr lang="en-US" altLang="zh-CN" dirty="0" err="1">
                <a:sym typeface="+mn-ea"/>
              </a:rPr>
              <a:t>rwxr</a:t>
            </a:r>
            <a:r>
              <a:rPr lang="en-US" altLang="zh-CN" dirty="0">
                <a:sym typeface="+mn-ea"/>
              </a:rPr>
              <a:t>-x--x</a:t>
            </a:r>
            <a:endParaRPr lang="zh-CN" altLang="en-US" dirty="0"/>
          </a:p>
          <a:p>
            <a:r>
              <a:rPr lang="zh-CN" altLang="en-US" dirty="0"/>
              <a:t>除此之外，还有快捷写法：</a:t>
            </a:r>
            <a:r>
              <a:rPr lang="en-US" altLang="zh-CN" dirty="0" err="1"/>
              <a:t>chmod</a:t>
            </a:r>
            <a:r>
              <a:rPr lang="en-US" altLang="zh-CN" dirty="0"/>
              <a:t> 751 hello.txt</a:t>
            </a:r>
            <a:endParaRPr lang="zh-CN" altLang="en-US" dirty="0"/>
          </a:p>
          <a:p>
            <a:r>
              <a:rPr lang="zh-CN" altLang="en-US" dirty="0"/>
              <a:t>将</a:t>
            </a:r>
            <a:r>
              <a:rPr lang="en-US" altLang="zh-CN" dirty="0"/>
              <a:t>hello.txt</a:t>
            </a:r>
            <a:r>
              <a:rPr lang="zh-CN" altLang="en-US" dirty="0"/>
              <a:t>的权限修改为</a:t>
            </a:r>
            <a:r>
              <a:rPr lang="en-US" altLang="zh-CN" dirty="0"/>
              <a:t>751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那么问题来了，</a:t>
            </a:r>
            <a:r>
              <a:rPr lang="en-US" altLang="zh-CN" dirty="0">
                <a:solidFill>
                  <a:srgbClr val="FF0000"/>
                </a:solidFill>
              </a:rPr>
              <a:t>751</a:t>
            </a:r>
            <a:r>
              <a:rPr lang="zh-CN" altLang="en-US" dirty="0">
                <a:solidFill>
                  <a:srgbClr val="FF0000"/>
                </a:solidFill>
              </a:rPr>
              <a:t>表示什么意思呢？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65" y="2609215"/>
            <a:ext cx="2352675" cy="247650"/>
          </a:xfrm>
          <a:prstGeom prst="rect">
            <a:avLst/>
          </a:prstGeom>
        </p:spPr>
      </p:pic>
      <p:pic>
        <p:nvPicPr>
          <p:cNvPr id="4" name="图片 3" descr="01 (150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59060" y="4490085"/>
            <a:ext cx="2221865" cy="2221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权限的数字序号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权限可以用</a:t>
            </a:r>
            <a:r>
              <a:rPr lang="en-US" altLang="zh-CN" dirty="0"/>
              <a:t>3</a:t>
            </a:r>
            <a:r>
              <a:rPr lang="zh-CN" altLang="en-US" dirty="0"/>
              <a:t>位数字来代表，第一位数字表示用户权限，第二位表示用户组权限，第三位表示其它用户权限。</a:t>
            </a:r>
          </a:p>
          <a:p>
            <a:r>
              <a:rPr lang="zh-CN" altLang="en-US" dirty="0"/>
              <a:t>数字的细节如下：</a:t>
            </a:r>
            <a:r>
              <a:rPr lang="en-US" altLang="zh-CN" dirty="0"/>
              <a:t>r</a:t>
            </a:r>
            <a:r>
              <a:rPr lang="zh-CN" altLang="en-US" dirty="0">
                <a:sym typeface="+mn-ea"/>
              </a:rPr>
              <a:t>记为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>
                <a:sym typeface="+mn-ea"/>
              </a:rPr>
              <a:t>记为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记为</a:t>
            </a:r>
            <a:r>
              <a:rPr lang="en-US" altLang="zh-CN" dirty="0"/>
              <a:t>1</a:t>
            </a:r>
            <a:r>
              <a:rPr lang="zh-CN" altLang="en-US" dirty="0"/>
              <a:t>，可以有：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</a:t>
            </a:r>
            <a:r>
              <a:rPr lang="zh-CN" altLang="en-US" dirty="0"/>
              <a:t>：无任何权限，</a:t>
            </a:r>
            <a:r>
              <a:rPr lang="en-US" altLang="zh-CN" dirty="0"/>
              <a:t>	</a:t>
            </a:r>
            <a:r>
              <a:rPr lang="zh-CN" altLang="en-US" dirty="0"/>
              <a:t>即</a:t>
            </a:r>
            <a:r>
              <a:rPr lang="en-US" altLang="zh-CN" dirty="0"/>
              <a:t> 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：仅有</a:t>
            </a:r>
            <a:r>
              <a:rPr lang="en-US" altLang="zh-CN" dirty="0"/>
              <a:t>x</a:t>
            </a:r>
            <a:r>
              <a:rPr lang="zh-CN" altLang="en-US" dirty="0"/>
              <a:t>权限，</a:t>
            </a:r>
            <a:r>
              <a:rPr lang="en-US" altLang="zh-CN" dirty="0"/>
              <a:t>	</a:t>
            </a:r>
            <a:r>
              <a:rPr lang="zh-CN" altLang="en-US" dirty="0"/>
              <a:t>即</a:t>
            </a:r>
            <a:r>
              <a:rPr lang="en-US" altLang="zh-CN" dirty="0"/>
              <a:t> --x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：仅有</a:t>
            </a:r>
            <a:r>
              <a:rPr lang="en-US" altLang="zh-CN" dirty="0"/>
              <a:t>w</a:t>
            </a:r>
            <a:r>
              <a:rPr lang="zh-CN" altLang="en-US" dirty="0"/>
              <a:t>权限</a:t>
            </a:r>
            <a:r>
              <a:rPr lang="en-US" altLang="zh-CN" dirty="0"/>
              <a:t>	</a:t>
            </a:r>
            <a:r>
              <a:rPr lang="zh-CN" altLang="en-US" dirty="0"/>
              <a:t>即</a:t>
            </a:r>
            <a:r>
              <a:rPr lang="en-US" altLang="zh-CN" dirty="0"/>
              <a:t> -w-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：有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权限</a:t>
            </a:r>
            <a:r>
              <a:rPr lang="en-US" altLang="zh-CN" dirty="0"/>
              <a:t>	</a:t>
            </a:r>
            <a:r>
              <a:rPr lang="zh-CN" altLang="en-US" dirty="0"/>
              <a:t>即</a:t>
            </a:r>
            <a:r>
              <a:rPr lang="en-US" altLang="zh-CN" dirty="0"/>
              <a:t> -</a:t>
            </a:r>
            <a:r>
              <a:rPr lang="en-US" altLang="zh-CN" dirty="0" err="1"/>
              <a:t>wx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</a:t>
            </a:r>
            <a:r>
              <a:rPr lang="zh-CN" altLang="en-US" dirty="0"/>
              <a:t>：仅有</a:t>
            </a:r>
            <a:r>
              <a:rPr lang="en-US" altLang="zh-CN" dirty="0"/>
              <a:t>r</a:t>
            </a:r>
            <a:r>
              <a:rPr lang="zh-CN" altLang="en-US" dirty="0"/>
              <a:t>权限</a:t>
            </a:r>
            <a:r>
              <a:rPr lang="en-US" altLang="zh-CN" dirty="0"/>
              <a:t>	</a:t>
            </a:r>
            <a:r>
              <a:rPr lang="zh-CN" altLang="en-US" dirty="0"/>
              <a:t>即</a:t>
            </a:r>
            <a:r>
              <a:rPr lang="en-US" altLang="zh-CN" dirty="0"/>
              <a:t> r--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</a:t>
            </a:r>
            <a:r>
              <a:rPr lang="zh-CN" altLang="en-US" dirty="0"/>
              <a:t>：有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权限</a:t>
            </a:r>
            <a:r>
              <a:rPr lang="en-US" altLang="zh-CN" dirty="0"/>
              <a:t>	</a:t>
            </a:r>
            <a:r>
              <a:rPr lang="zh-CN" altLang="en-US" dirty="0"/>
              <a:t>即</a:t>
            </a:r>
            <a:r>
              <a:rPr lang="en-US" altLang="zh-CN" dirty="0"/>
              <a:t> r-x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</a:t>
            </a:r>
            <a:r>
              <a:rPr lang="zh-CN" altLang="en-US" dirty="0"/>
              <a:t>：有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权限</a:t>
            </a:r>
            <a:r>
              <a:rPr lang="en-US" altLang="zh-CN" dirty="0"/>
              <a:t>	</a:t>
            </a:r>
            <a:r>
              <a:rPr lang="zh-CN" altLang="en-US" dirty="0"/>
              <a:t>即</a:t>
            </a:r>
            <a:r>
              <a:rPr lang="en-US" altLang="zh-CN" dirty="0"/>
              <a:t> </a:t>
            </a:r>
            <a:r>
              <a:rPr lang="en-US" altLang="zh-CN" dirty="0" err="1"/>
              <a:t>rw</a:t>
            </a:r>
            <a:r>
              <a:rPr lang="en-US" altLang="zh-CN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7</a:t>
            </a:r>
            <a:r>
              <a:rPr lang="zh-CN" altLang="en-US" dirty="0"/>
              <a:t>：有全部权限</a:t>
            </a:r>
            <a:r>
              <a:rPr lang="en-US" altLang="zh-CN" dirty="0"/>
              <a:t>	</a:t>
            </a:r>
            <a:r>
              <a:rPr lang="zh-CN" altLang="en-US" dirty="0"/>
              <a:t>即</a:t>
            </a:r>
            <a:r>
              <a:rPr lang="en-US" altLang="zh-CN" dirty="0"/>
              <a:t> </a:t>
            </a:r>
            <a:r>
              <a:rPr lang="en-US" altLang="zh-CN" dirty="0" err="1"/>
              <a:t>rwx</a:t>
            </a:r>
            <a:endParaRPr lang="en-US" altLang="zh-CN" dirty="0"/>
          </a:p>
          <a:p>
            <a:pPr>
              <a:buFont typeface="Arial" panose="020B0604020202020204" pitchFamily="34" charset="0"/>
            </a:pPr>
            <a:r>
              <a:rPr lang="zh-CN" altLang="en-US" dirty="0"/>
              <a:t>所以</a:t>
            </a:r>
            <a:r>
              <a:rPr lang="en-US" altLang="zh-CN" dirty="0"/>
              <a:t>751</a:t>
            </a:r>
            <a:r>
              <a:rPr lang="zh-CN" altLang="en-US" dirty="0"/>
              <a:t>表示：</a:t>
            </a:r>
            <a:r>
              <a:rPr lang="en-US" altLang="zh-CN" dirty="0"/>
              <a:t> </a:t>
            </a:r>
            <a:r>
              <a:rPr lang="en-US" altLang="zh-CN" dirty="0" err="1"/>
              <a:t>rwx</a:t>
            </a:r>
            <a:r>
              <a:rPr lang="en-US" altLang="zh-CN" dirty="0"/>
              <a:t>(7) r-x(5) --x(1)</a:t>
            </a:r>
          </a:p>
        </p:txBody>
      </p:sp>
      <p:pic>
        <p:nvPicPr>
          <p:cNvPr id="4" name="图片 3" descr="01 (10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860" y="5109845"/>
            <a:ext cx="15113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</a:t>
            </a:r>
            <a:r>
              <a:rPr lang="en-US" altLang="zh-CN"/>
              <a:t>hello.txt</a:t>
            </a:r>
            <a:r>
              <a:rPr lang="zh-CN" altLang="en-US"/>
              <a:t>的权限修改为：</a:t>
            </a:r>
            <a:r>
              <a:rPr lang="en-US" altLang="zh-CN"/>
              <a:t> r-x--xr-x</a:t>
            </a:r>
            <a:r>
              <a:rPr lang="zh-CN" altLang="en-US"/>
              <a:t>，数字序号为：</a:t>
            </a:r>
          </a:p>
          <a:p>
            <a:pPr>
              <a:buFont typeface="Arial" panose="020B0604020202020204" pitchFamily="34" charset="0"/>
            </a:pPr>
            <a:r>
              <a:rPr lang="en-US" altLang="zh-CN"/>
              <a:t>chmod 515 hello.txt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hello.txt</a:t>
            </a:r>
            <a:r>
              <a:rPr lang="zh-CN" altLang="en-US">
                <a:sym typeface="+mn-ea"/>
              </a:rPr>
              <a:t>的权限修改为：</a:t>
            </a:r>
            <a:r>
              <a:rPr lang="en-US" altLang="zh-CN">
                <a:sym typeface="+mn-ea"/>
              </a:rPr>
              <a:t> -wx-w-rw-</a:t>
            </a:r>
            <a:r>
              <a:rPr lang="zh-CN" altLang="en-US">
                <a:sym typeface="+mn-ea"/>
              </a:rPr>
              <a:t>，数字序号为：</a:t>
            </a: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chmod 326 hello.txt</a:t>
            </a: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序号</a:t>
            </a:r>
            <a:r>
              <a:rPr lang="en-US" altLang="zh-CN">
                <a:sym typeface="+mn-ea"/>
              </a:rPr>
              <a:t>123</a:t>
            </a:r>
            <a:r>
              <a:rPr lang="zh-CN" altLang="en-US">
                <a:sym typeface="+mn-ea"/>
              </a:rPr>
              <a:t>代表的权限是：</a:t>
            </a:r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--x-w--wx</a:t>
            </a:r>
          </a:p>
        </p:txBody>
      </p:sp>
      <p:pic>
        <p:nvPicPr>
          <p:cNvPr id="4" name="图片 3" descr="01 (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955" y="4878705"/>
            <a:ext cx="1737360" cy="173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了解什么是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用户（超级管理员）</a:t>
            </a:r>
          </a:p>
          <a:p>
            <a:r>
              <a:rPr lang="zh-CN" altLang="en-US">
                <a:solidFill>
                  <a:srgbClr val="FF0000"/>
                </a:solidFill>
              </a:rPr>
              <a:t>掌握用户切换命令</a:t>
            </a:r>
          </a:p>
          <a:p>
            <a:r>
              <a:rPr lang="zh-CN" altLang="en-US">
                <a:solidFill>
                  <a:srgbClr val="FF0000"/>
                </a:solidFill>
              </a:rPr>
              <a:t>掌握</a:t>
            </a:r>
            <a:r>
              <a:rPr lang="en-US" altLang="zh-CN">
                <a:solidFill>
                  <a:srgbClr val="FF0000"/>
                </a:solidFill>
              </a:rPr>
              <a:t>sudo</a:t>
            </a:r>
            <a:r>
              <a:rPr lang="zh-CN" altLang="en-US">
                <a:solidFill>
                  <a:srgbClr val="FF0000"/>
                </a:solidFill>
              </a:rPr>
              <a:t>命令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chmod</a:t>
            </a:r>
            <a:r>
              <a:rPr lang="zh-CN" altLang="en-US"/>
              <a:t>命令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功能，修改文件、文件夹的权限细节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限制，只能是文件、文件夹的所属用户或</a:t>
            </a:r>
            <a:r>
              <a:rPr lang="en-US" altLang="zh-CN" sz="1400"/>
              <a:t>root</a:t>
            </a:r>
            <a:r>
              <a:rPr lang="zh-CN" altLang="en-US" sz="1400"/>
              <a:t>有权修改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选项：</a:t>
            </a:r>
            <a:r>
              <a:rPr lang="en-US" altLang="zh-CN" sz="1400"/>
              <a:t>-R</a:t>
            </a:r>
            <a:r>
              <a:rPr lang="zh-CN" altLang="en-US" sz="1400"/>
              <a:t>，对文件夹内的全部内容应用同样规则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权限的数字序号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</a:t>
            </a:r>
            <a:r>
              <a:rPr lang="zh-CN" altLang="en-US" sz="1400"/>
              <a:t>代表</a:t>
            </a:r>
            <a:r>
              <a:rPr lang="en-US" altLang="zh-CN" sz="1400"/>
              <a:t>4</a:t>
            </a:r>
            <a:r>
              <a:rPr lang="zh-CN" altLang="en-US" sz="1400"/>
              <a:t>，</a:t>
            </a:r>
            <a:r>
              <a:rPr lang="en-US" altLang="zh-CN" sz="1400"/>
              <a:t>w</a:t>
            </a:r>
            <a:r>
              <a:rPr lang="zh-CN" altLang="en-US" sz="1400"/>
              <a:t>代表</a:t>
            </a:r>
            <a:r>
              <a:rPr lang="en-US" altLang="zh-CN" sz="1400"/>
              <a:t>2</a:t>
            </a:r>
            <a:r>
              <a:rPr lang="zh-CN" altLang="en-US" sz="1400"/>
              <a:t>，</a:t>
            </a:r>
            <a:r>
              <a:rPr lang="en-US" altLang="zh-CN" sz="1400"/>
              <a:t>x</a:t>
            </a:r>
            <a:r>
              <a:rPr lang="zh-CN" altLang="en-US" sz="1400"/>
              <a:t>代表</a:t>
            </a:r>
            <a:r>
              <a:rPr lang="en-US" altLang="zh-CN" sz="140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rwx</a:t>
            </a:r>
            <a:r>
              <a:rPr lang="zh-CN" altLang="en-US" sz="1400"/>
              <a:t>的相互组合可以得到从</a:t>
            </a:r>
            <a:r>
              <a:rPr lang="en-US" altLang="zh-CN" sz="1400"/>
              <a:t>0</a:t>
            </a:r>
            <a:r>
              <a:rPr lang="zh-CN" altLang="en-US" sz="1400"/>
              <a:t>到</a:t>
            </a:r>
            <a:r>
              <a:rPr lang="en-US" altLang="zh-CN" sz="1400"/>
              <a:t>7</a:t>
            </a:r>
            <a:r>
              <a:rPr lang="zh-CN" altLang="en-US" sz="1400"/>
              <a:t>的</a:t>
            </a:r>
            <a:r>
              <a:rPr lang="en-US" altLang="zh-CN" sz="1400"/>
              <a:t>8</a:t>
            </a:r>
            <a:r>
              <a:rPr lang="zh-CN" altLang="en-US" sz="1400"/>
              <a:t>种权限组合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如</a:t>
            </a:r>
            <a:r>
              <a:rPr lang="en-US" altLang="zh-CN" sz="1400"/>
              <a:t>7</a:t>
            </a:r>
            <a:r>
              <a:rPr lang="zh-CN" altLang="en-US" sz="1400"/>
              <a:t>代表：</a:t>
            </a:r>
            <a:r>
              <a:rPr lang="en-US" altLang="zh-CN" sz="1400"/>
              <a:t>rwx</a:t>
            </a:r>
            <a:r>
              <a:rPr lang="zh-CN" altLang="en-US" sz="1400"/>
              <a:t>，</a:t>
            </a:r>
            <a:r>
              <a:rPr lang="en-US" altLang="zh-CN" sz="1400"/>
              <a:t>5</a:t>
            </a:r>
            <a:r>
              <a:rPr lang="zh-CN" altLang="en-US" sz="1400"/>
              <a:t>代表：</a:t>
            </a:r>
            <a:r>
              <a:rPr lang="en-US" altLang="zh-CN" sz="1400"/>
              <a:t>r-x</a:t>
            </a:r>
            <a:r>
              <a:rPr lang="zh-CN" altLang="en-US" sz="1400"/>
              <a:t>，</a:t>
            </a:r>
            <a:r>
              <a:rPr lang="en-US" altLang="zh-CN" sz="1400"/>
              <a:t>1</a:t>
            </a:r>
            <a:r>
              <a:rPr lang="zh-CN" altLang="en-US" sz="1400"/>
              <a:t>代表：</a:t>
            </a:r>
            <a:r>
              <a:rPr lang="en-US" altLang="zh-CN" sz="1400"/>
              <a:t>--x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3176270"/>
            <a:ext cx="235267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29335"/>
            <a:ext cx="5973445" cy="4004945"/>
          </a:xfrm>
        </p:spPr>
        <p:txBody>
          <a:bodyPr/>
          <a:lstStyle/>
          <a:p>
            <a:pPr algn="l"/>
            <a:r>
              <a:rPr kumimoji="1" lang="zh-CN" altLang="en-US" sz="1600" dirty="0">
                <a:sym typeface="+mn-ea"/>
              </a:rPr>
              <a:t>认知</a:t>
            </a:r>
            <a:r>
              <a:rPr kumimoji="1" lang="en-US" altLang="zh-CN" sz="1600" dirty="0">
                <a:sym typeface="+mn-ea"/>
              </a:rPr>
              <a:t>root</a:t>
            </a:r>
            <a:r>
              <a:rPr kumimoji="1" lang="zh-CN" altLang="en-US" sz="1600" dirty="0">
                <a:sym typeface="+mn-ea"/>
              </a:rPr>
              <a:t>用户</a:t>
            </a:r>
          </a:p>
          <a:p>
            <a:pPr algn="l"/>
            <a:r>
              <a:rPr kumimoji="1" lang="zh-CN" altLang="en-US" sz="1600" dirty="0">
                <a:sym typeface="+mn-ea"/>
              </a:rPr>
              <a:t>用户、用户组管理</a:t>
            </a:r>
          </a:p>
          <a:p>
            <a:pPr algn="l"/>
            <a:r>
              <a:rPr kumimoji="1" lang="zh-CN" altLang="en-US" sz="1600" dirty="0">
                <a:sym typeface="+mn-ea"/>
              </a:rPr>
              <a:t>查看权限控制</a:t>
            </a:r>
          </a:p>
          <a:p>
            <a:pPr algn="l"/>
            <a:r>
              <a:rPr kumimoji="1" lang="zh-CN" altLang="en-US" sz="1600" dirty="0">
                <a:sym typeface="+mn-ea"/>
              </a:rPr>
              <a:t>修改权限控制</a:t>
            </a:r>
            <a:r>
              <a:rPr kumimoji="1" lang="en-US" altLang="zh-CN" sz="1600" dirty="0">
                <a:sym typeface="+mn-ea"/>
              </a:rPr>
              <a:t> - chmod</a:t>
            </a:r>
          </a:p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修改权限控制</a:t>
            </a:r>
            <a:r>
              <a:rPr kumimoji="1" lang="en-US" altLang="zh-CN" sz="1600" dirty="0">
                <a:solidFill>
                  <a:srgbClr val="FF0000"/>
                </a:solidFill>
                <a:sym typeface="+mn-ea"/>
              </a:rPr>
              <a:t> - chown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65" y="396748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掌握使用</a:t>
            </a:r>
            <a:r>
              <a:rPr lang="en-US" altLang="zh-CN">
                <a:solidFill>
                  <a:srgbClr val="FF0000"/>
                </a:solidFill>
              </a:rPr>
              <a:t>chown</a:t>
            </a:r>
            <a:r>
              <a:rPr lang="zh-CN" altLang="en-US">
                <a:solidFill>
                  <a:srgbClr val="FF0000"/>
                </a:solidFill>
              </a:rPr>
              <a:t>修改所属用户、用户组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chown</a:t>
            </a:r>
            <a: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chown</a:t>
            </a:r>
            <a:r>
              <a:rPr lang="zh-CN" altLang="en-US"/>
              <a:t>命令，可以修改文件、文件夹的所属用户和用户组</a:t>
            </a:r>
          </a:p>
          <a:p>
            <a:r>
              <a:rPr lang="zh-CN" altLang="en-US">
                <a:solidFill>
                  <a:srgbClr val="FF0000"/>
                </a:solidFill>
              </a:rPr>
              <a:t>普通用户无法修改所属为其它用户或组，所以此命令只适用于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用户执行</a:t>
            </a:r>
            <a:endParaRPr lang="zh-CN" altLang="en-US"/>
          </a:p>
          <a:p>
            <a:r>
              <a:rPr lang="zh-CN" altLang="en-US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选项，</a:t>
            </a:r>
            <a:r>
              <a:rPr lang="en-US" altLang="zh-CN" sz="1200"/>
              <a:t>-R</a:t>
            </a:r>
            <a:r>
              <a:rPr lang="zh-CN" altLang="en-US" sz="1200"/>
              <a:t>，同</a:t>
            </a:r>
            <a:r>
              <a:rPr lang="en-US" altLang="zh-CN" sz="1200"/>
              <a:t>chmod</a:t>
            </a:r>
            <a:r>
              <a:rPr lang="zh-CN" altLang="en-US" sz="1200"/>
              <a:t>，对文件夹内全部内容应用相同规则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选项</a:t>
            </a:r>
            <a:r>
              <a:rPr lang="zh-CN" altLang="en-US" sz="1200">
                <a:sym typeface="+mn-ea"/>
              </a:rPr>
              <a:t>，</a:t>
            </a:r>
            <a:r>
              <a:rPr lang="zh-CN" altLang="en-US" sz="1200"/>
              <a:t>用户，修改所属用户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选项</a:t>
            </a:r>
            <a:r>
              <a:rPr lang="zh-CN" altLang="en-US" sz="1200">
                <a:sym typeface="+mn-ea"/>
              </a:rPr>
              <a:t>，</a:t>
            </a:r>
            <a:r>
              <a:rPr lang="zh-CN" altLang="en-US" sz="1200"/>
              <a:t>用户组，修改所属用户组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:</a:t>
            </a:r>
            <a:r>
              <a:rPr lang="zh-CN" altLang="en-US" sz="1200"/>
              <a:t>用于分隔用户和用户组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示例：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root hello.txt</a:t>
            </a:r>
            <a:r>
              <a:rPr lang="zh-CN" altLang="en-US" sz="1200"/>
              <a:t>，将</a:t>
            </a:r>
            <a:r>
              <a:rPr lang="en-US" altLang="zh-CN" sz="1200"/>
              <a:t>hello.txt</a:t>
            </a:r>
            <a:r>
              <a:rPr lang="zh-CN" altLang="en-US" sz="1200"/>
              <a:t>所属用户修改为</a:t>
            </a:r>
            <a:r>
              <a:rPr lang="en-US" altLang="zh-CN" sz="1200"/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:root hello.txt</a:t>
            </a:r>
            <a:r>
              <a:rPr lang="zh-CN" altLang="en-US" sz="1200"/>
              <a:t>，将</a:t>
            </a:r>
            <a:r>
              <a:rPr lang="en-US" altLang="zh-CN" sz="1200"/>
              <a:t>hello.txt</a:t>
            </a:r>
            <a:r>
              <a:rPr lang="zh-CN" altLang="en-US" sz="1200"/>
              <a:t>所属用户组修改为</a:t>
            </a:r>
            <a:r>
              <a:rPr lang="en-US" altLang="zh-CN" sz="1200"/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root:itheima hello.txt</a:t>
            </a:r>
            <a:r>
              <a:rPr lang="zh-CN" altLang="en-US" sz="1200"/>
              <a:t>，将</a:t>
            </a:r>
            <a:r>
              <a:rPr lang="en-US" altLang="zh-CN" sz="1200"/>
              <a:t>hello.txt</a:t>
            </a:r>
            <a:r>
              <a:rPr lang="zh-CN" altLang="en-US" sz="1200"/>
              <a:t>所属用户修改为</a:t>
            </a:r>
            <a:r>
              <a:rPr lang="en-US" altLang="zh-CN" sz="1200"/>
              <a:t>root</a:t>
            </a:r>
            <a:r>
              <a:rPr lang="zh-CN" altLang="en-US" sz="1200"/>
              <a:t>，用户组修改为</a:t>
            </a:r>
            <a:r>
              <a:rPr lang="en-US" altLang="zh-CN" sz="1200"/>
              <a:t>itheima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chown -R root test</a:t>
            </a:r>
            <a:r>
              <a:rPr lang="zh-CN" altLang="en-US" sz="1200"/>
              <a:t>，将文件夹</a:t>
            </a:r>
            <a:r>
              <a:rPr lang="en-US" altLang="zh-CN" sz="1200"/>
              <a:t>test</a:t>
            </a:r>
            <a:r>
              <a:rPr lang="zh-CN" altLang="en-US" sz="1200"/>
              <a:t>的所属用户修改为</a:t>
            </a:r>
            <a:r>
              <a:rPr lang="en-US" altLang="zh-CN" sz="1200"/>
              <a:t>root</a:t>
            </a:r>
            <a:r>
              <a:rPr lang="zh-CN" altLang="en-US" sz="1200"/>
              <a:t>并对文件夹内全部内容应用同样规则</a:t>
            </a:r>
          </a:p>
          <a:p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556510"/>
            <a:ext cx="3533775" cy="352425"/>
          </a:xfrm>
          <a:prstGeom prst="rect">
            <a:avLst/>
          </a:prstGeom>
        </p:spPr>
      </p:pic>
      <p:pic>
        <p:nvPicPr>
          <p:cNvPr id="5" name="图片 4" descr="01 (2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775" y="4678045"/>
            <a:ext cx="1931670" cy="1931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485" y="2556510"/>
            <a:ext cx="3232150" cy="14122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chown</a:t>
            </a:r>
            <a:r>
              <a:rPr lang="zh-CN" altLang="en-US"/>
              <a:t>命令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功能，修改文件、文件夹的所属用户、组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限制，</a:t>
            </a:r>
            <a:r>
              <a:rPr lang="zh-CN" sz="1400"/>
              <a:t>只可</a:t>
            </a:r>
            <a:r>
              <a:rPr lang="en-US" altLang="zh-CN" sz="1400"/>
              <a:t>root</a:t>
            </a:r>
            <a:r>
              <a:rPr lang="zh-CN" altLang="en-US" sz="1400"/>
              <a:t>执行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选项，</a:t>
            </a:r>
            <a:r>
              <a:rPr lang="en-US" altLang="zh-CN" sz="1400">
                <a:sym typeface="+mn-ea"/>
              </a:rPr>
              <a:t>-R</a:t>
            </a:r>
            <a:r>
              <a:rPr lang="zh-CN" altLang="en-US" sz="1400">
                <a:sym typeface="+mn-ea"/>
              </a:rPr>
              <a:t>，同</a:t>
            </a:r>
            <a:r>
              <a:rPr lang="en-US" altLang="zh-CN" sz="1400">
                <a:sym typeface="+mn-ea"/>
              </a:rPr>
              <a:t>chmod</a:t>
            </a:r>
            <a:r>
              <a:rPr lang="zh-CN" altLang="en-US" sz="1400">
                <a:sym typeface="+mn-ea"/>
              </a:rPr>
              <a:t>，对文件夹内全部内容应用相同规则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选项，用户，修改所属用户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选项，用户组，修改所属用户组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ym typeface="+mn-ea"/>
              </a:rPr>
              <a:t>:</a:t>
            </a:r>
            <a:r>
              <a:rPr lang="zh-CN" altLang="en-US" sz="1400">
                <a:sym typeface="+mn-ea"/>
              </a:rPr>
              <a:t>用于分隔用户和用户组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05" y="3432175"/>
            <a:ext cx="3533775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root</a:t>
            </a:r>
            <a:r>
              <a:t>用户（超级管理员）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无论是</a:t>
            </a:r>
            <a:r>
              <a:rPr lang="en-US" altLang="zh-CN"/>
              <a:t>Windows</a:t>
            </a:r>
            <a:r>
              <a:rPr lang="zh-CN" altLang="en-US"/>
              <a:t>、</a:t>
            </a:r>
            <a:r>
              <a:rPr lang="en-US" altLang="zh-CN"/>
              <a:t>MacOS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均采用多用户的管理模式进行权限管理。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系统中，拥有最大权限的账户名为：</a:t>
            </a:r>
            <a:r>
              <a:rPr lang="en-US" altLang="zh-CN"/>
              <a:t>root</a:t>
            </a:r>
            <a:r>
              <a:rPr lang="zh-CN" altLang="en-US"/>
              <a:t>（超级管理员）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而在前期，我们一直使用的账户是普通的用户：</a:t>
            </a:r>
            <a:r>
              <a:rPr lang="en-US" altLang="zh-CN"/>
              <a:t>itheima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3155950"/>
            <a:ext cx="3800475" cy="1962150"/>
          </a:xfrm>
          <a:prstGeom prst="rect">
            <a:avLst/>
          </a:prstGeom>
        </p:spPr>
      </p:pic>
      <p:pic>
        <p:nvPicPr>
          <p:cNvPr id="5" name="图片 4" descr="01 (4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215" y="5052695"/>
            <a:ext cx="16510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root</a:t>
            </a:r>
            <a:r>
              <a:rPr>
                <a:sym typeface="+mn-ea"/>
              </a:rPr>
              <a:t>用户（超级管理员）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root</a:t>
            </a:r>
            <a:r>
              <a:rPr lang="zh-CN" altLang="en-US" dirty="0"/>
              <a:t>用户拥有最大的系统操作权限，而普通用户在许多地方的权限是受限的。</a:t>
            </a:r>
          </a:p>
          <a:p>
            <a:r>
              <a:rPr lang="zh-CN" altLang="en-US" dirty="0"/>
              <a:t>演示：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使用普通用户在根目录下创建文件夹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切换到</a:t>
            </a:r>
            <a:r>
              <a:rPr lang="en-US" altLang="zh-CN" dirty="0"/>
              <a:t>root</a:t>
            </a:r>
            <a:r>
              <a:rPr lang="zh-CN" altLang="en-US" dirty="0"/>
              <a:t>用户后，继续尝试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普通用户的权限，一般在其</a:t>
            </a:r>
            <a:r>
              <a:rPr lang="en-US" altLang="zh-CN" dirty="0">
                <a:solidFill>
                  <a:srgbClr val="FF0000"/>
                </a:solidFill>
              </a:rPr>
              <a:t>HOME</a:t>
            </a:r>
            <a:r>
              <a:rPr lang="zh-CN" altLang="en-US" dirty="0">
                <a:solidFill>
                  <a:srgbClr val="FF0000"/>
                </a:solidFill>
              </a:rPr>
              <a:t>目录内是不受限的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一旦出了</a:t>
            </a:r>
            <a:r>
              <a:rPr lang="en-US" altLang="zh-CN" dirty="0">
                <a:solidFill>
                  <a:srgbClr val="FF0000"/>
                </a:solidFill>
              </a:rPr>
              <a:t>HOME</a:t>
            </a:r>
            <a:r>
              <a:rPr lang="zh-CN" altLang="en-US" dirty="0">
                <a:solidFill>
                  <a:srgbClr val="FF0000"/>
                </a:solidFill>
              </a:rPr>
              <a:t>目录，大多数地方，普通用户仅有只读和执行权限，无修改权限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2920365"/>
            <a:ext cx="3400425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65" y="3801110"/>
            <a:ext cx="4486275" cy="1076325"/>
          </a:xfrm>
          <a:prstGeom prst="rect">
            <a:avLst/>
          </a:prstGeom>
        </p:spPr>
      </p:pic>
      <p:pic>
        <p:nvPicPr>
          <p:cNvPr id="6" name="图片 5" descr="01 (4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805" y="5003800"/>
            <a:ext cx="1685290" cy="1685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su</a:t>
            </a:r>
            <a:r>
              <a:t>和</a:t>
            </a:r>
            <a:r>
              <a:rPr lang="en-US" altLang="zh-CN"/>
              <a:t>exit</a:t>
            </a:r>
            <a: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在前面，我们接触过</a:t>
            </a:r>
            <a:r>
              <a:rPr lang="en-US" altLang="zh-CN" dirty="0" err="1"/>
              <a:t>su</a:t>
            </a:r>
            <a:r>
              <a:rPr lang="zh-CN" altLang="en-US" dirty="0"/>
              <a:t>命令切换到</a:t>
            </a:r>
            <a:r>
              <a:rPr lang="en-US" altLang="zh-CN" dirty="0"/>
              <a:t>root</a:t>
            </a:r>
            <a:r>
              <a:rPr lang="zh-CN" altLang="en-US" dirty="0"/>
              <a:t>账户。</a:t>
            </a:r>
          </a:p>
          <a:p>
            <a:r>
              <a:rPr lang="en-US" altLang="zh-CN" dirty="0" err="1"/>
              <a:t>su</a:t>
            </a:r>
            <a:r>
              <a:rPr lang="zh-CN" altLang="en-US" dirty="0"/>
              <a:t>命令就是用于账户切换的系统命令，其来源英文单词：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witch 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en-US" altLang="zh-CN" dirty="0"/>
              <a:t>ser</a:t>
            </a:r>
          </a:p>
          <a:p>
            <a:r>
              <a:rPr lang="zh-CN" altLang="en-US" dirty="0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 </a:t>
            </a:r>
            <a:r>
              <a:rPr lang="zh-CN" altLang="en-US" dirty="0"/>
              <a:t>符号是可选的，表示是否在切换用户后加载环境变量（后续讲解），</a:t>
            </a:r>
            <a:r>
              <a:rPr lang="zh-CN" altLang="en-US" dirty="0">
                <a:solidFill>
                  <a:srgbClr val="FF0000"/>
                </a:solidFill>
              </a:rPr>
              <a:t>建议带上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参数：用户名，表示要切换的用户，用户名也可以省略，省略表示切换到</a:t>
            </a:r>
            <a:r>
              <a:rPr lang="en-US" altLang="zh-CN" dirty="0"/>
              <a:t>root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切换用户后，可以通过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r>
              <a:rPr lang="zh-CN" altLang="en-US" dirty="0">
                <a:solidFill>
                  <a:srgbClr val="FF0000"/>
                </a:solidFill>
              </a:rPr>
              <a:t>命令退回上一个用户，也可以使用快捷键：</a:t>
            </a:r>
            <a:r>
              <a:rPr lang="en-US" altLang="zh-CN" dirty="0">
                <a:solidFill>
                  <a:srgbClr val="FF0000"/>
                </a:solidFill>
              </a:rPr>
              <a:t>ctrl + d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使用普通用户，切换到其它用户</a:t>
            </a:r>
            <a:r>
              <a:rPr lang="zh-CN" altLang="en-US" dirty="0">
                <a:solidFill>
                  <a:srgbClr val="FF0000"/>
                </a:solidFill>
              </a:rPr>
              <a:t>需要输入密码</a:t>
            </a:r>
            <a:r>
              <a:rPr lang="zh-CN" altLang="en-US" dirty="0"/>
              <a:t>，如切换到</a:t>
            </a:r>
            <a:r>
              <a:rPr lang="en-US" altLang="zh-CN" dirty="0"/>
              <a:t>root</a:t>
            </a:r>
            <a:r>
              <a:rPr lang="zh-CN" altLang="en-US" dirty="0"/>
              <a:t>用户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root</a:t>
            </a:r>
            <a:r>
              <a:rPr lang="zh-CN" altLang="en-US" dirty="0"/>
              <a:t>用户切换到其它用户，</a:t>
            </a:r>
            <a:r>
              <a:rPr lang="zh-CN" altLang="en-US" dirty="0">
                <a:solidFill>
                  <a:srgbClr val="FF0000"/>
                </a:solidFill>
              </a:rPr>
              <a:t>无需密码</a:t>
            </a:r>
            <a:r>
              <a:rPr lang="zh-CN" altLang="en-US" dirty="0"/>
              <a:t>，可以直接切换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3111"/>
          <a:stretch>
            <a:fillRect/>
          </a:stretch>
        </p:blipFill>
        <p:spPr>
          <a:xfrm>
            <a:off x="1419225" y="2595880"/>
            <a:ext cx="1428750" cy="276860"/>
          </a:xfrm>
          <a:prstGeom prst="rect">
            <a:avLst/>
          </a:prstGeom>
        </p:spPr>
      </p:pic>
      <p:pic>
        <p:nvPicPr>
          <p:cNvPr id="7" name="图片 6" descr="01 (4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725" y="4606290"/>
            <a:ext cx="2099310" cy="2099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sudo</a:t>
            </a:r>
            <a:r>
              <a:t>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在我们得知</a:t>
            </a:r>
            <a:r>
              <a:rPr lang="en-US" altLang="zh-CN" dirty="0"/>
              <a:t>root</a:t>
            </a:r>
            <a:r>
              <a:rPr lang="zh-CN" altLang="en-US" dirty="0"/>
              <a:t>密码的时候，可以通过</a:t>
            </a:r>
            <a:r>
              <a:rPr lang="en-US" altLang="zh-CN" dirty="0" err="1"/>
              <a:t>su</a:t>
            </a:r>
            <a:r>
              <a:rPr lang="zh-CN" altLang="en-US" dirty="0"/>
              <a:t>命令切换到</a:t>
            </a:r>
            <a:r>
              <a:rPr lang="en-US" altLang="zh-CN" dirty="0"/>
              <a:t>root</a:t>
            </a:r>
            <a:r>
              <a:rPr lang="zh-CN" altLang="en-US" dirty="0"/>
              <a:t>得到最大权限。</a:t>
            </a:r>
          </a:p>
          <a:p>
            <a:r>
              <a:rPr lang="zh-CN" altLang="en-US" dirty="0"/>
              <a:t>但是我们不建议长期使用</a:t>
            </a:r>
            <a:r>
              <a:rPr lang="en-US" altLang="zh-CN" dirty="0"/>
              <a:t>root</a:t>
            </a:r>
            <a:r>
              <a:rPr lang="zh-CN" altLang="en-US" dirty="0"/>
              <a:t>用户，避免带来系统损坏。</a:t>
            </a:r>
          </a:p>
          <a:p>
            <a:endParaRPr lang="en-US" altLang="zh-CN" dirty="0"/>
          </a:p>
          <a:p>
            <a:r>
              <a:rPr lang="zh-CN" altLang="en-US" dirty="0"/>
              <a:t>我们可以使用</a:t>
            </a:r>
            <a:r>
              <a:rPr lang="en-US" altLang="zh-CN" dirty="0" err="1"/>
              <a:t>sudo</a:t>
            </a:r>
            <a:r>
              <a:rPr lang="zh-CN" altLang="en-US" dirty="0"/>
              <a:t>命令，为普通的命令授权，临时以</a:t>
            </a:r>
            <a:r>
              <a:rPr lang="en-US" altLang="zh-CN" dirty="0"/>
              <a:t>root</a:t>
            </a:r>
            <a:r>
              <a:rPr lang="zh-CN" altLang="en-US" dirty="0"/>
              <a:t>身份执行。</a:t>
            </a:r>
          </a:p>
          <a:p>
            <a:endParaRPr lang="zh-CN" altLang="en-US" dirty="0"/>
          </a:p>
          <a:p>
            <a:r>
              <a:rPr lang="zh-CN" altLang="en-US" dirty="0"/>
              <a:t>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在其它命令之前，带上</a:t>
            </a:r>
            <a:r>
              <a:rPr lang="en-US" altLang="zh-CN" dirty="0" err="1"/>
              <a:t>sudo</a:t>
            </a:r>
            <a:r>
              <a:rPr lang="zh-CN" altLang="en-US" dirty="0"/>
              <a:t>，即可为这一条命令临时赋予</a:t>
            </a:r>
            <a:r>
              <a:rPr lang="en-US" altLang="zh-CN" dirty="0"/>
              <a:t>root</a:t>
            </a:r>
            <a:r>
              <a:rPr lang="zh-CN" altLang="en-US" dirty="0"/>
              <a:t>授权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但是并不是所有的用户，都有权利使用</a:t>
            </a:r>
            <a:r>
              <a:rPr lang="en-US" altLang="zh-CN" dirty="0" err="1"/>
              <a:t>sudo</a:t>
            </a:r>
            <a:r>
              <a:rPr lang="zh-CN" altLang="en-US" dirty="0"/>
              <a:t>，我们</a:t>
            </a:r>
            <a:r>
              <a:rPr lang="zh-CN" altLang="en-US" dirty="0">
                <a:solidFill>
                  <a:srgbClr val="FF0000"/>
                </a:solidFill>
              </a:rPr>
              <a:t>需要为普通用户配置</a:t>
            </a:r>
            <a:r>
              <a:rPr lang="en-US" altLang="zh-CN" dirty="0" err="1">
                <a:solidFill>
                  <a:srgbClr val="FF0000"/>
                </a:solidFill>
              </a:rPr>
              <a:t>sudo</a:t>
            </a:r>
            <a:r>
              <a:rPr lang="zh-CN" altLang="en-US" dirty="0">
                <a:solidFill>
                  <a:srgbClr val="FF0000"/>
                </a:solidFill>
              </a:rPr>
              <a:t>认证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15" y="3865880"/>
            <a:ext cx="1247775" cy="247650"/>
          </a:xfrm>
          <a:prstGeom prst="rect">
            <a:avLst/>
          </a:prstGeom>
        </p:spPr>
      </p:pic>
      <p:pic>
        <p:nvPicPr>
          <p:cNvPr id="5" name="图片 4" descr="01 (4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245" y="5031740"/>
            <a:ext cx="1671955" cy="1671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为普通用户配置</a:t>
            </a:r>
            <a:r>
              <a:rPr lang="en-US" altLang="zh-CN"/>
              <a:t>sudo</a:t>
            </a:r>
            <a:r>
              <a:t>认证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切换到</a:t>
            </a:r>
            <a:r>
              <a:rPr lang="en-US" altLang="zh-CN"/>
              <a:t>root</a:t>
            </a:r>
            <a:r>
              <a:rPr lang="zh-CN" altLang="en-US"/>
              <a:t>用户，执行</a:t>
            </a:r>
            <a:r>
              <a:rPr lang="en-US" altLang="zh-CN"/>
              <a:t>visudo</a:t>
            </a:r>
            <a:r>
              <a:rPr lang="zh-CN" altLang="en-US"/>
              <a:t>命令，会自动通过</a:t>
            </a:r>
            <a:r>
              <a:rPr lang="en-US" altLang="zh-CN"/>
              <a:t>vi</a:t>
            </a:r>
            <a:r>
              <a:rPr lang="zh-CN" altLang="en-US"/>
              <a:t>编辑器打开：</a:t>
            </a:r>
            <a:r>
              <a:rPr lang="en-US" altLang="zh-CN"/>
              <a:t>/etc/sudoers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在文件的最后添加：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其中最后的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NOPASSWD:ALL 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表示使用</a:t>
            </a:r>
            <a:r>
              <a:rPr lang="en-US" altLang="zh-CN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sudo</a:t>
            </a:r>
            <a:r>
              <a:rPr lang="zh-CN" altLang="en-US" sz="14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命令，无需输入密码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最后通过</a:t>
            </a:r>
            <a:r>
              <a:rPr lang="en-US" altLang="zh-CN"/>
              <a:t> wq </a:t>
            </a:r>
            <a:r>
              <a:rPr lang="zh-CN" altLang="en-US"/>
              <a:t>保存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切换回普通用户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执行的命令，均以</a:t>
            </a:r>
            <a:r>
              <a:rPr lang="en-US" altLang="zh-CN"/>
              <a:t>root</a:t>
            </a:r>
            <a:r>
              <a:rPr lang="zh-CN" altLang="en-US"/>
              <a:t>运行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lvl="0">
              <a:buFont typeface="Arial" panose="020B0604020202020204" pitchFamily="34" charset="0"/>
            </a:pPr>
            <a:endParaRPr lang="zh-CN" altLang="en-US"/>
          </a:p>
          <a:p>
            <a:pPr lvl="0"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2519680"/>
            <a:ext cx="4437380" cy="226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5" y="4425315"/>
            <a:ext cx="3695700" cy="857250"/>
          </a:xfrm>
          <a:prstGeom prst="rect">
            <a:avLst/>
          </a:prstGeom>
        </p:spPr>
      </p:pic>
      <p:pic>
        <p:nvPicPr>
          <p:cNvPr id="7" name="图片 6" descr="01 (4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6775" y="5229225"/>
            <a:ext cx="1453515" cy="1453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Linux</a:t>
            </a:r>
            <a:r>
              <a:rPr lang="zh-CN" altLang="en-US"/>
              <a:t>系统的超级管理员用户是：</a:t>
            </a:r>
            <a:r>
              <a:rPr lang="en-US" altLang="zh-CN"/>
              <a:t>root</a:t>
            </a:r>
            <a:r>
              <a:rPr lang="zh-CN" altLang="en-US"/>
              <a:t>用户</a:t>
            </a:r>
          </a:p>
          <a:p>
            <a:pPr marL="0" indent="0">
              <a:buNone/>
            </a:pPr>
            <a:r>
              <a:rPr lang="en-US" altLang="zh-CN"/>
              <a:t>2. su</a:t>
            </a:r>
            <a:r>
              <a:rPr lang="zh-CN" altLang="en-US"/>
              <a:t>命令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可以切换用户，语法：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- </a:t>
            </a:r>
            <a:r>
              <a:rPr lang="zh-CN" altLang="en-US" sz="1400"/>
              <a:t>表示切换后加载环境变量，建议带上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用户可以省略，省略默认切换到</a:t>
            </a:r>
            <a:r>
              <a:rPr lang="en-US" altLang="zh-CN" sz="1400"/>
              <a:t>root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sudo</a:t>
            </a:r>
            <a:r>
              <a:rPr lang="zh-CN" altLang="en-US"/>
              <a:t>命令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可以让一条普通命令带有</a:t>
            </a:r>
            <a:r>
              <a:rPr lang="en-US" altLang="zh-CN" sz="1400"/>
              <a:t>root</a:t>
            </a:r>
            <a:r>
              <a:rPr lang="zh-CN" altLang="en-US" sz="1400"/>
              <a:t>权限，语法：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需要以</a:t>
            </a:r>
            <a:r>
              <a:rPr lang="en-US" altLang="zh-CN" sz="1400"/>
              <a:t>root</a:t>
            </a:r>
            <a:r>
              <a:rPr lang="zh-CN" altLang="en-US" sz="1400"/>
              <a:t>用户执行</a:t>
            </a:r>
            <a:r>
              <a:rPr lang="en-US" altLang="zh-CN" sz="1400"/>
              <a:t>visudo</a:t>
            </a:r>
            <a:r>
              <a:rPr lang="zh-CN" altLang="en-US" sz="1400"/>
              <a:t>命令，增加配置方可让普通用户有</a:t>
            </a:r>
            <a:r>
              <a:rPr lang="en-US" altLang="zh-CN" sz="1400"/>
              <a:t>sudo</a:t>
            </a:r>
            <a:r>
              <a:rPr lang="zh-CN" altLang="en-US" sz="1400"/>
              <a:t>命令的执行权限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3111"/>
          <a:stretch>
            <a:fillRect/>
          </a:stretch>
        </p:blipFill>
        <p:spPr>
          <a:xfrm>
            <a:off x="7292340" y="2779395"/>
            <a:ext cx="1428750" cy="276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355" y="4812665"/>
            <a:ext cx="1247775" cy="247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AzZmIwZjU2YjM3ZmIyZjYxNWQ1NTViMjdhYzBlM2EifQ=="/>
  <p:tag name="KSO_WPP_MARK_KEY" val="a19b803a-04f7-49ad-a517-4f4615f5788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5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2100</Words>
  <Application>Microsoft Office PowerPoint</Application>
  <PresentationFormat>宽屏</PresentationFormat>
  <Paragraphs>265</Paragraphs>
  <Slides>35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35</vt:i4>
      </vt:variant>
    </vt:vector>
  </HeadingPairs>
  <TitlesOfParts>
    <vt:vector size="61" baseType="lpstr">
      <vt:lpstr>Alibaba PuHuiTi B</vt:lpstr>
      <vt:lpstr>Alibaba PuHuiTi M</vt:lpstr>
      <vt:lpstr>Alibaba PuHuiTi R</vt:lpstr>
      <vt:lpstr>Alibaba PuHuiTi Regular</vt:lpstr>
      <vt:lpstr>阿里巴巴普惠体</vt:lpstr>
      <vt:lpstr>等线</vt:lpstr>
      <vt:lpstr>黑体</vt:lpstr>
      <vt:lpstr>华文楷体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1_正文设计方案</vt:lpstr>
      <vt:lpstr>45_学习目标</vt:lpstr>
      <vt:lpstr>47_学习目标</vt:lpstr>
      <vt:lpstr>48_学习目标</vt:lpstr>
      <vt:lpstr>49_学习目标</vt:lpstr>
      <vt:lpstr>50_学习目标</vt:lpstr>
      <vt:lpstr>Linux用户和权限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辰霄 张</cp:lastModifiedBy>
  <cp:revision>1948</cp:revision>
  <dcterms:created xsi:type="dcterms:W3CDTF">2022-09-27T09:38:00Z</dcterms:created>
  <dcterms:modified xsi:type="dcterms:W3CDTF">2023-12-24T03:58:11Z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8F3BE0D789E24AA8A6562930946781AC</vt:lpwstr>
  </property>
  <property fmtid="{D5CDD505-2E9C-101B-9397-08002B2CF9AE}" pid="3" name="KSOProductBuildVer">
    <vt:lpwstr>2052-11.1.0.12598</vt:lpwstr>
  </property>
  <property fmtid="{D5CDD505-2E9C-101B-9397-08002B2CF9AE}" pid="4" name="commondata">
    <vt:lpwstr>eyJoZGlkIjoiMDAzZmIwZjU2YjM3ZmIyZjYxNWQ1NTViMjdhYzBlM2EifQ==</vt:lpwstr>
  </property>
</Properties>
</file>