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8F61-6314-4EC3-8453-6C6F0254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C41C3-4FED-4644-8151-91CFBB47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521D-FDC4-423B-B3D3-70EC238A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8442-9AC8-4CCC-A0E1-A20A7F0E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AD2-DC30-4134-9943-136FE28C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0C03-5091-4D47-8198-314996CA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2918-9431-4FFB-BA55-07D041AA8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BE76-48EA-470B-9D00-B9677199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4AB9-806C-4DC4-9A14-D721A5A6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AEEC-F884-4572-ACE9-2EA7F67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E79EA-5222-4C74-AD08-F38D2700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E9F8A-4590-4306-B4D2-A1C8A383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9C56-727F-4501-BE4B-9465B9D8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60A6-A4AE-477C-B4B2-94D70608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11CC-6590-4CEC-8878-3F991F5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E22-DC22-44B9-AE34-2A3493E5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E4DD-92BD-4569-899A-9670D434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28FC-D599-4F72-9648-642F92D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4839-F8B9-4202-9EB4-9F0EB40C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0D14-AAF7-43F8-B7ED-5FAFDD70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5809-22C2-4BC9-8C62-A5EBAAC4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0D88-9716-4EE7-8E18-2F5C69E5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7BBC-7259-41AE-910D-5A5B4ABE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E256-A672-4379-9356-FE13FFBE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7B96-8EEB-437C-81A4-009D9442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1C02-1E50-42EB-9792-1AAF780E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4729-0594-4E3F-94FA-E56D0F17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C8385-A19F-482B-A893-A2AF542B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EB22-0DCF-4ED9-92BC-7B865353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6BC4D-3C84-424D-8F94-F2873FFF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685A-2AD4-400C-A1E7-C4ECB27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0513-7CE8-436C-B6E9-0CD748CB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09D3-7B74-4413-9CD7-E64E7353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8492F-69CF-4860-9C4F-EBA1DB393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4CCEE-78F0-4B45-AC7D-A9D86DCF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3DFE-B294-4AD3-93EB-020D00698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8E22-730A-41CE-A333-6FED3BD0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81247-1734-4B4B-A1AF-932DFD01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48AE4-55CC-42F4-BCD8-C5B57B16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4844-378A-43F1-BE28-02CD8E0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F21-D67C-4AEC-97CF-AAE6A04D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D0E89-E649-49F6-A731-5E1A1BC7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9A5D-C809-4BDA-9603-318F186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45763-F926-48F2-9249-C97FEA40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62A89-9296-4889-A38C-7637D7C6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6B44-46D2-434D-8124-14E9934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8886-0B40-43CF-9872-0CA53A5D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F4F3-47AC-4A22-8212-AEDDFA0A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2211-6FB3-4421-8BF0-735A4EBC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6017-9C17-432E-A407-940BDBF6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39C8A-3627-4632-8AF6-E1C9B0F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A7B02-1724-44A6-96EF-D5A4828E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98EF-9FC2-42C4-8091-8EDD5810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1BA68-B14E-4634-A2A8-BE32B8C92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EA362-C733-4B30-BFEA-11273262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522-508E-4A7B-A95B-A2766331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A8FD-749A-46E1-9919-1A785D80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7702A-AE51-42AA-A2E9-45D656E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80F74-9DCC-4EA0-9DCA-5C4758FF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EC91-809E-49AB-B93C-EE2BB280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4632-FB5E-46BC-A91F-B31A86FF4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95A-E56C-42C7-B85C-C8EF6FB5CE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BA9-C550-4508-A7F3-2805331F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F453-B588-4156-9456-B98641125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3164-8F1C-4966-9464-FA8B81F4A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93A00-9171-40F6-B5A2-86C1E78FF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1" t="36349" r="50826" b="44232"/>
          <a:stretch/>
        </p:blipFill>
        <p:spPr>
          <a:xfrm>
            <a:off x="7364284" y="441397"/>
            <a:ext cx="4105275" cy="1599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625D6-B38A-4DA7-A096-166AE03BFDA2}"/>
              </a:ext>
            </a:extLst>
          </p:cNvPr>
          <p:cNvSpPr txBox="1"/>
          <p:nvPr/>
        </p:nvSpPr>
        <p:spPr>
          <a:xfrm>
            <a:off x="0" y="441397"/>
            <a:ext cx="6433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Anytime A* and Vehicle Control Simulation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B80AD-822E-4FF0-86E4-1B07D80137BA}"/>
              </a:ext>
            </a:extLst>
          </p:cNvPr>
          <p:cNvSpPr txBox="1"/>
          <p:nvPr/>
        </p:nvSpPr>
        <p:spPr>
          <a:xfrm>
            <a:off x="-80663" y="1487940"/>
            <a:ext cx="6433570" cy="449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implemented Anytime A* for our Dynamic Global Motion Planner.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Anytime A* is a simple approach where the graph search return an initial suboptimal solution quickly and then iterates to reach an optimal solution based on the available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level of optimality of a solution is controlled by varying the heuristic by multiplying it by a weighting factor. The search is initiated with a high weight or multiplier for the heuristic and  this weight is reduced in each of the subsequent iterations until time runs out.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above concept was implemented by defining separate  sensing and control horizons for the vehicle as depicted in the image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Blue Horizon – Dynamic Obstacle Detection (Simulating a Radar)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Red Horizon – Static Obstacle Detection (Simulating a Lidar or a Camera)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Green Horizon – Control Boundary (Simulating control capabilities)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B1B727-F42E-4014-8F6D-8932726DB44B}"/>
              </a:ext>
            </a:extLst>
          </p:cNvPr>
          <p:cNvPicPr/>
          <p:nvPr/>
        </p:nvPicPr>
        <p:blipFill rotWithShape="1">
          <a:blip r:embed="rId3"/>
          <a:srcRect l="35518" t="30778" r="35533" b="30920"/>
          <a:stretch/>
        </p:blipFill>
        <p:spPr bwMode="auto">
          <a:xfrm>
            <a:off x="7514379" y="2481859"/>
            <a:ext cx="3805084" cy="2509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A18429-3E56-4BC8-B35B-CCE161F6A7BF}"/>
              </a:ext>
            </a:extLst>
          </p:cNvPr>
          <p:cNvSpPr/>
          <p:nvPr/>
        </p:nvSpPr>
        <p:spPr>
          <a:xfrm>
            <a:off x="0" y="65139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dirty="0" err="1">
                <a:effectLst/>
                <a:latin typeface="-apple-system"/>
              </a:rPr>
              <a:t>Likhachev</a:t>
            </a:r>
            <a:r>
              <a:rPr lang="en-US" sz="1100" b="0" i="0" dirty="0">
                <a:effectLst/>
                <a:latin typeface="-apple-system"/>
              </a:rPr>
              <a:t>, Maxim et al. “ARA*: Anytime A* with Provable Bounds on Sub-Optimality.” </a:t>
            </a:r>
            <a:r>
              <a:rPr lang="en-US" sz="1100" b="0" i="1" dirty="0">
                <a:effectLst/>
                <a:latin typeface="-apple-system"/>
              </a:rPr>
              <a:t>NIPS</a:t>
            </a:r>
            <a:r>
              <a:rPr lang="en-US" sz="1100" b="0" i="0" dirty="0">
                <a:effectLst/>
                <a:latin typeface="-apple-system"/>
              </a:rPr>
              <a:t> (2003).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514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25D6-B38A-4DA7-A096-166AE03BFDA2}"/>
              </a:ext>
            </a:extLst>
          </p:cNvPr>
          <p:cNvSpPr txBox="1"/>
          <p:nvPr/>
        </p:nvSpPr>
        <p:spPr>
          <a:xfrm>
            <a:off x="152169" y="141552"/>
            <a:ext cx="57766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Simulating Multiple Vehicle Controllers (Concurrent Programming)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3C6E5-D9D9-4280-B463-11096005A1BE}"/>
              </a:ext>
            </a:extLst>
          </p:cNvPr>
          <p:cNvSpPr txBox="1"/>
          <p:nvPr/>
        </p:nvSpPr>
        <p:spPr>
          <a:xfrm>
            <a:off x="285750" y="1105260"/>
            <a:ext cx="5643102" cy="5480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Generally the motion planning algorithms are implemented in a higher level controller and the results are relayed in small packages to the lower level controller.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division of tasks allows algorithms like Anytime A*  to run in the background at a different frequency while the vehicle is controlled to fulfill the previous search result.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For simulating the above concept, we implemented multithread programming.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After the first detection the A* algorithm is initiated with a new thread.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thread shares data(graph results) with the main thread using a FIFO queue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While the A* thread is running, the motion model of the vehicle continues to run on the previously generated path until the queue is empty.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 soon as a result is added to the queue, the path is updated, heuristic weight reduced and the A* thread is activated again.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process continues to loop until the detected obstacle is within the control horizon at which point the path is finalized, locked and pursued and the A* thread is shut down.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CB0D5-42ED-40B9-8992-47AE2E2F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6" r="17946"/>
          <a:stretch/>
        </p:blipFill>
        <p:spPr>
          <a:xfrm>
            <a:off x="6793882" y="114355"/>
            <a:ext cx="2358243" cy="1748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9E2F4-5D56-4B16-8A24-8780F13D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875" y="141552"/>
            <a:ext cx="2468375" cy="1721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BFBB2B-35DB-4170-8252-749380BFB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11" t="25953" r="20545" b="12900"/>
          <a:stretch/>
        </p:blipFill>
        <p:spPr>
          <a:xfrm>
            <a:off x="6793882" y="2097007"/>
            <a:ext cx="2495365" cy="174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996022-11FF-4180-9AD7-86E839369CE4}"/>
              </a:ext>
            </a:extLst>
          </p:cNvPr>
          <p:cNvPicPr/>
          <p:nvPr/>
        </p:nvPicPr>
        <p:blipFill rotWithShape="1">
          <a:blip r:embed="rId5"/>
          <a:srcRect l="38633" t="33445" r="37799" b="35379"/>
          <a:stretch/>
        </p:blipFill>
        <p:spPr bwMode="auto">
          <a:xfrm>
            <a:off x="9437875" y="2090811"/>
            <a:ext cx="2468375" cy="1748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2FC713-E54B-4E2C-8D0F-8A9FC6879F81}"/>
              </a:ext>
            </a:extLst>
          </p:cNvPr>
          <p:cNvSpPr/>
          <p:nvPr/>
        </p:nvSpPr>
        <p:spPr>
          <a:xfrm>
            <a:off x="8814462" y="3959704"/>
            <a:ext cx="1477108" cy="4396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223EF3-7F79-4627-88DC-F8A102A2395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9553016" y="4399319"/>
            <a:ext cx="1308190" cy="53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E21A67-C7E1-4705-86A7-CA7C96266267}"/>
              </a:ext>
            </a:extLst>
          </p:cNvPr>
          <p:cNvSpPr/>
          <p:nvPr/>
        </p:nvSpPr>
        <p:spPr>
          <a:xfrm>
            <a:off x="10291570" y="4929968"/>
            <a:ext cx="1139271" cy="3077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A*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8FD90A-2A7D-48F1-99A4-29767B546C5C}"/>
              </a:ext>
            </a:extLst>
          </p:cNvPr>
          <p:cNvSpPr/>
          <p:nvPr/>
        </p:nvSpPr>
        <p:spPr>
          <a:xfrm>
            <a:off x="9082480" y="5866917"/>
            <a:ext cx="1477108" cy="3077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Motion model</a:t>
            </a:r>
          </a:p>
        </p:txBody>
      </p:sp>
      <p:sp>
        <p:nvSpPr>
          <p:cNvPr id="1029" name="Diamond 1028">
            <a:extLst>
              <a:ext uri="{FF2B5EF4-FFF2-40B4-BE49-F238E27FC236}">
                <a16:creationId xmlns:a16="http://schemas.microsoft.com/office/drawing/2014/main" id="{10D8861D-268A-4079-8540-3F60BCD505DE}"/>
              </a:ext>
            </a:extLst>
          </p:cNvPr>
          <p:cNvSpPr/>
          <p:nvPr/>
        </p:nvSpPr>
        <p:spPr>
          <a:xfrm>
            <a:off x="8041564" y="4626634"/>
            <a:ext cx="1667070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While q is empty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4E09F2-ABF8-4B00-8201-2DF2E0027D90}"/>
              </a:ext>
            </a:extLst>
          </p:cNvPr>
          <p:cNvCxnSpPr>
            <a:cxnSpLocks/>
            <a:stCxn id="19" idx="2"/>
            <a:endCxn id="1029" idx="0"/>
          </p:cNvCxnSpPr>
          <p:nvPr/>
        </p:nvCxnSpPr>
        <p:spPr>
          <a:xfrm flipH="1">
            <a:off x="8875099" y="4399319"/>
            <a:ext cx="677917" cy="2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86FF5F-9243-4575-A1D4-89F9F7B3EE4F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>
            <a:off x="8875099" y="5541034"/>
            <a:ext cx="945935" cy="32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12A407-7117-40D1-ADD5-12D365921540}"/>
              </a:ext>
            </a:extLst>
          </p:cNvPr>
          <p:cNvCxnSpPr>
            <a:cxnSpLocks/>
            <a:stCxn id="1029" idx="3"/>
            <a:endCxn id="27" idx="1"/>
          </p:cNvCxnSpPr>
          <p:nvPr/>
        </p:nvCxnSpPr>
        <p:spPr>
          <a:xfrm>
            <a:off x="9708634" y="5083834"/>
            <a:ext cx="58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A26839-BEF5-430F-84A0-2F1134CE2B84}"/>
              </a:ext>
            </a:extLst>
          </p:cNvPr>
          <p:cNvSpPr/>
          <p:nvPr/>
        </p:nvSpPr>
        <p:spPr>
          <a:xfrm>
            <a:off x="9261216" y="5330588"/>
            <a:ext cx="689615" cy="307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84CE07-3EA9-4FB5-9A12-34A8EAF8A2A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9821034" y="5237699"/>
            <a:ext cx="1040172" cy="6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3B1F193-3189-4264-BEB9-E7415D1A1053}"/>
              </a:ext>
            </a:extLst>
          </p:cNvPr>
          <p:cNvSpPr/>
          <p:nvPr/>
        </p:nvSpPr>
        <p:spPr>
          <a:xfrm>
            <a:off x="10596855" y="5405288"/>
            <a:ext cx="1139271" cy="307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Map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F9C00-39D7-4F09-A758-3E4CA5C51D00}"/>
              </a:ext>
            </a:extLst>
          </p:cNvPr>
          <p:cNvSpPr/>
          <p:nvPr/>
        </p:nvSpPr>
        <p:spPr>
          <a:xfrm>
            <a:off x="9858301" y="6482778"/>
            <a:ext cx="1477108" cy="3077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Lock map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93BCB9-C082-41DC-A82A-E4283CEE7DDA}"/>
              </a:ext>
            </a:extLst>
          </p:cNvPr>
          <p:cNvSpPr/>
          <p:nvPr/>
        </p:nvSpPr>
        <p:spPr>
          <a:xfrm>
            <a:off x="10615048" y="6097932"/>
            <a:ext cx="1287899" cy="307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d to obstacle is &lt; control horizon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F71311-0762-4BFA-BAC3-02902B7AAE50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>
            <a:off x="9821034" y="6174648"/>
            <a:ext cx="775821" cy="30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7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25D6-B38A-4DA7-A096-166AE03BFDA2}"/>
              </a:ext>
            </a:extLst>
          </p:cNvPr>
          <p:cNvSpPr txBox="1"/>
          <p:nvPr/>
        </p:nvSpPr>
        <p:spPr>
          <a:xfrm>
            <a:off x="0" y="0"/>
            <a:ext cx="61727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3C6E5-D9D9-4280-B463-11096005A1BE}"/>
              </a:ext>
            </a:extLst>
          </p:cNvPr>
          <p:cNvSpPr txBox="1"/>
          <p:nvPr/>
        </p:nvSpPr>
        <p:spPr>
          <a:xfrm>
            <a:off x="148627" y="1325562"/>
            <a:ext cx="5478450" cy="4899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Three real-life intersection scenarios were chosen to implement in our behavioral module.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Car detects a Red Light (Stop)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programmed a state machine that changes the goal to the stop sign until the sign turn green.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Detection of obstacles and preplanning is halted as long as the car is stopped at the intersection.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Car Detects a Solid Green Light(Yield and go) 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car is programmed to detect a solid green light and continue on its path.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it detects oncoming traffic and detects a dynamic collision then the car yields to the oncoming traffic and only takes a turn after the car has passed.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Car Detects a Left Arrow(Priority turn)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this case, the car assumes priority and always goes before the oncoming traffic by preplanning accordingly.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88C1C-7DA3-4B12-B937-B24C1B68105E}"/>
              </a:ext>
            </a:extLst>
          </p:cNvPr>
          <p:cNvSpPr txBox="1"/>
          <p:nvPr/>
        </p:nvSpPr>
        <p:spPr>
          <a:xfrm>
            <a:off x="152169" y="141552"/>
            <a:ext cx="57766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Behavioral Planning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5E46A-F14F-4D55-A8DC-B6FC3DCB5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5" t="31410" r="35889" b="30769"/>
          <a:stretch/>
        </p:blipFill>
        <p:spPr>
          <a:xfrm>
            <a:off x="6429526" y="63865"/>
            <a:ext cx="2829900" cy="2113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55BA1-EFD8-47C0-81CB-C3E7B146B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13" t="30897" r="35818" b="31667"/>
          <a:stretch/>
        </p:blipFill>
        <p:spPr>
          <a:xfrm>
            <a:off x="9179923" y="4446915"/>
            <a:ext cx="2829900" cy="210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A5C1C-1F53-4E37-9A71-4376885458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36" t="30000" r="36178" b="31153"/>
          <a:stretch/>
        </p:blipFill>
        <p:spPr>
          <a:xfrm>
            <a:off x="7577695" y="2177336"/>
            <a:ext cx="2829900" cy="2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Bhagat</dc:creator>
  <cp:lastModifiedBy>Akshay Bhagat</cp:lastModifiedBy>
  <cp:revision>85</cp:revision>
  <dcterms:created xsi:type="dcterms:W3CDTF">2018-05-01T19:24:01Z</dcterms:created>
  <dcterms:modified xsi:type="dcterms:W3CDTF">2018-05-01T21:21:14Z</dcterms:modified>
</cp:coreProperties>
</file>