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06220F-7361-4295-8A3A-FE9092F6F0AC}">
  <a:tblStyle styleId="{2F06220F-7361-4295-8A3A-FE9092F6F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4a997f90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4a997f9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4a997f9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4a997f9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4a997f9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4a997f9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4a997f9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4a997f9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4a997f90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4a997f90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9d5e904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9d5e904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Interval: rank and order, 1degree&lt;3degree celsius, difference between 5 and 6 is same as 7 and 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Ratio: 2km &lt;3 km, meaningful 0, can never be negative,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9d5e904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9d5e904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9d5e90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9d5e90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9d5e904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9d5e904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4a997f9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4a997f9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f1e6182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f1e6182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4a997f90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4a997f9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4a997f90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4a997f90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4a997f90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4a997f90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4a997f90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4a997f90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4a997f9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74a997f9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4a997f90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4a997f90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4a997f90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4a997f90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4a997f9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4a997f9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4a997f90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74a997f90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4a997f90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4a997f90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4a997f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4a997f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4a997f9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4a997f9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4a997f90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4a997f90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4a997f9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4a997f9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4a997f90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74a997f90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74a997f90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74a997f90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4a997f90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4a997f90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4a997f9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74a997f9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4a997f90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4a997f90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4a997f9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4a997f9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4a997f90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4a997f90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4a997f9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4a997f9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4a997f9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4a997f9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4a997f9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4a997f9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4a997f9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4a997f9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4a997f9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4a997f9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4a997f9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4a997f9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4a997f9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4a997f9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in Data Science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 property which can take any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Ex- weight, height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Two kinds of variables-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Quantitative - age, height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Discrete :Number of credit cards a person have, number of windows in your room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Continuous : height, weight etc.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Qualitative/Categorical - gender, profession etc. (based on some characteristic, these categories are derived)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and Qualitative Variables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25" y="1138925"/>
            <a:ext cx="69913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variable type?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Song duration?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Length of the river?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Daily usage of instagram?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Population of a state?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Pincode?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Measurement of Variable / Variable Measurement Scales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Nominal : categorical/qualitative , no order in this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Ex- gender, color, type of flower  etc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Ordinal : value doesn’t matter here but the order/rank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941800" y="2721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{2F06220F-7361-4295-8A3A-FE9092F6F0AC}</a:tableStyleId>
              </a:tblPr>
              <a:tblGrid>
                <a:gridCol w="1947750"/>
                <a:gridCol w="1947750"/>
              </a:tblGrid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Student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/>
              <a:t>Interval</a:t>
            </a:r>
            <a:r>
              <a:rPr lang="en-GB"/>
              <a:t> : value also matters and order as well, no meaningful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Ex - temperature interval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70-80   80-90   90-100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Ratio :  value and order matters here and there is a meaningful 0 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Ex - 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4" y="225124"/>
            <a:ext cx="4937951" cy="23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5" y="2553075"/>
            <a:ext cx="4937949" cy="234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125" y="852312"/>
            <a:ext cx="3117015" cy="1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8500" y="3072600"/>
            <a:ext cx="2975474" cy="12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285875"/>
            <a:ext cx="52482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variable type?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50" y="1640075"/>
            <a:ext cx="6822250" cy="16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variable type?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50" y="1372700"/>
            <a:ext cx="6301175" cy="15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928025" y="3381825"/>
            <a:ext cx="699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Invoice : Nominal                                              Quantity: Discrete (Quant)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Name : Nominal                               Price : Continuous (Quant)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: Nominal                                             Customer Satisfaction: Ordinal(Quanti)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 Distribution: Categorical Variable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dataset: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Audi, Benz, Benz, Benz, Audi, KIA, Audi, Benz, Audi, Audi, KIA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Audi : 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Benz : 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KIA : 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34144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{2F06220F-7361-4295-8A3A-FE9092F6F0AC}</a:tableStyleId>
              </a:tblPr>
              <a:tblGrid>
                <a:gridCol w="2416000"/>
                <a:gridCol w="2416000"/>
              </a:tblGrid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Benz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Variables &amp;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Frequency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Measures of Central Tendency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Mean, Median and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Measures of Dispersion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 Distribution : Continuous Variable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771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Measures of Central Tendency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13" y="1152463"/>
            <a:ext cx="57626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63" y="1270000"/>
            <a:ext cx="68865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Median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0" r="0" t="4752"/>
          <a:stretch/>
        </p:blipFill>
        <p:spPr>
          <a:xfrm>
            <a:off x="1570475" y="1352725"/>
            <a:ext cx="5908475" cy="28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 rotWithShape="1">
          <a:blip r:embed="rId3">
            <a:alphaModFix/>
          </a:blip>
          <a:srcRect b="0" l="0" r="0" t="4743"/>
          <a:stretch/>
        </p:blipFill>
        <p:spPr>
          <a:xfrm>
            <a:off x="1214450" y="1226900"/>
            <a:ext cx="6715125" cy="2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447800"/>
            <a:ext cx="85534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use, Mean, Median or Mode?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data in the following datasets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Missing flower name in the dataset?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Age of students in a 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Missing hobby in a dataset for employees of a company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14" y="109825"/>
            <a:ext cx="2444975" cy="43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815400" y="4414800"/>
            <a:ext cx="8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0,0,65,70,80,85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Measures of dispersion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2931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0" t="8029"/>
          <a:stretch/>
        </p:blipFill>
        <p:spPr>
          <a:xfrm>
            <a:off x="4840975" y="1773250"/>
            <a:ext cx="3352725" cy="17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 rotWithShape="1">
          <a:blip r:embed="rId4">
            <a:alphaModFix/>
          </a:blip>
          <a:srcRect b="0" l="0" r="0" t="13005"/>
          <a:stretch/>
        </p:blipFill>
        <p:spPr>
          <a:xfrm>
            <a:off x="293175" y="1067013"/>
            <a:ext cx="4158650" cy="35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Variance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V. Important :  Population variance and sample variance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152" y="1017725"/>
            <a:ext cx="5134223" cy="33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452" y="445025"/>
            <a:ext cx="7479625" cy="39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Variance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4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{2F06220F-7361-4295-8A3A-FE9092F6F0AC}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µ </a:t>
                      </a:r>
                      <a:r>
                        <a:rPr lang="en-GB"/>
                        <a:t>(Mean)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x-</a:t>
                      </a:r>
                      <a:r>
                        <a:rPr lang="en-GB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µ (Mean deviation)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x-</a:t>
                      </a:r>
                      <a:r>
                        <a:rPr lang="en-GB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µ</a:t>
                      </a:r>
                      <a:r>
                        <a:rPr lang="en-GB"/>
                        <a:t>)2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1-2.83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-1.83^2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2-2.83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-0.83^2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2-2.83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-0.83^2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3-2.83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0.17^2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4-2.83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1.17^2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5-2.83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2.17^2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p42"/>
          <p:cNvSpPr txBox="1"/>
          <p:nvPr/>
        </p:nvSpPr>
        <p:spPr>
          <a:xfrm>
            <a:off x="5619400" y="4759100"/>
            <a:ext cx="35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= 0.01999/6 = variance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28" y="0"/>
            <a:ext cx="70605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Deviation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63" y="1338250"/>
            <a:ext cx="53435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Deviation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2" y="1152477"/>
            <a:ext cx="7436900" cy="357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Outliers : Percentiles and Quartiles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Question: Find the % of the numbers which are div by 6?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Numbers = 4,8,12,16,20,24,28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Percentage = ? 2/7*100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Dataset=2,2,3,4,5,5,5,6,7,8,8,8,8,8,9,9,10,11,11,12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percentile rank of 10?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values below 10/n X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16/20 X 100 = 80%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Dataset=2,2,3,4,5,5,5,6,7,8,8,8,8,8,9,9,10,11,11,12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percentile rank of 8?   9/20 x100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What value exists at percentile ranking of 25%?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Value = Percentile/100 X (n+1)</a:t>
            </a:r>
            <a:r>
              <a:rPr lang="en-GB"/>
              <a:t>    [Gives you the index position not the exact value]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What value exists at percentile ranking of 75%?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Value = 75/100 * 21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825" y="336788"/>
            <a:ext cx="58864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Descriptive Statistics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Measures of Central Tendency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Measures of Dispersion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Density functions (Probability, Density)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Distributions (Gaussian, LogNormal, </a:t>
            </a:r>
            <a:r>
              <a:rPr lang="en-GB"/>
              <a:t>Binomial</a:t>
            </a:r>
            <a:r>
              <a:rPr lang="en-GB"/>
              <a:t>, Bernoulli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Transformation and Standardization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Inferential Statistics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ANOVA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Chi square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Hypothesis Testing (p value)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Confidence Interval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360225"/>
            <a:ext cx="8520600" cy="442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636425"/>
            <a:ext cx="55054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6586875" y="3122625"/>
            <a:ext cx="384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/</a:t>
            </a:r>
            <a:r>
              <a:rPr b="1" lang="en-GB" sz="1300"/>
              <a:t>Convenient</a:t>
            </a:r>
            <a:r>
              <a:rPr b="1" lang="en-GB" sz="1300"/>
              <a:t> Sampling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sampling would be better?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Exit Poll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RBI Household survey?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Drug testing?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