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f1e2bdfd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f1e2bdfd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58f7a1e0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58f7a1e0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58f7a1e0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58f7a1e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58f7a1e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58f7a1e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55e67194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55e67194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58f7a1e0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58f7a1e0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58f7a1e0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958f7a1e0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58f7a1e0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58f7a1e0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4de8e18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4de8e18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74de8e188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74de8e188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58f7a1e0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58f7a1e0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55e6719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55e6719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74de8e188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74de8e18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74de8e188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74de8e188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74de8e188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74de8e188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74de8e188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74de8e188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74de8e188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74de8e188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74de8e188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74de8e188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74de8e188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74de8e188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74de8e188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74de8e188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74de8e188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74de8e188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74de8e188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74de8e188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f1e2bdfd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f1e2bdfd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74de8e188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74de8e188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74de8e188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74de8e188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74de8e188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74de8e188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74de8e188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74de8e188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74de8e188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74de8e188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74de8e188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74de8e188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4de8e188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74de8e188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74de8e188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74de8e188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9f1e2bdfd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9f1e2bdfd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74de8e188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74de8e188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55e6719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55e6719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9f1e2bdfd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9f1e2bdfd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9f1e2bdf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9f1e2bdf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9f1e2bdfd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9f1e2bdf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958f7a1e0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958f7a1e0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74de8e188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74de8e188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55e6719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55e6719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55e67194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55e67194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55e67194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55e67194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55e6719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55e6719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55e67194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55e6719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in Data Science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Datasets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Iris dataset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174" y="863550"/>
            <a:ext cx="5988450" cy="39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Normal Distribution and Standard Normal Distribution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00075"/>
            <a:ext cx="7816676" cy="18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3" y="3341975"/>
            <a:ext cx="1871925" cy="12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6925" y="3003571"/>
            <a:ext cx="2172125" cy="15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4563" y="3587950"/>
            <a:ext cx="320992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to convert a normal distribution into standard normal distribution?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81472"/>
            <a:ext cx="4001625" cy="29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Normalization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00" y="1491075"/>
            <a:ext cx="6908451" cy="30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which year Rishabh Pant played well?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2"/>
            <a:ext cx="3144425" cy="31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38" y="-61912"/>
            <a:ext cx="7629525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725" y="2941425"/>
            <a:ext cx="7478800" cy="20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Interview Question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have a normal distribution. What % of scores fall above 4.25?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930447"/>
            <a:ext cx="4260299" cy="203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1968" y="1930450"/>
            <a:ext cx="1871925" cy="12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Interview Question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have a normal distribution. What % of scores fall above 4.25?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930447"/>
            <a:ext cx="4260299" cy="203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925" y="2341563"/>
            <a:ext cx="426030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38" y="1324713"/>
            <a:ext cx="46005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 txBox="1"/>
          <p:nvPr/>
        </p:nvSpPr>
        <p:spPr>
          <a:xfrm>
            <a:off x="311700" y="3737575"/>
            <a:ext cx="335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GB"/>
              <a:t>less than 54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GB"/>
              <a:t>atleast 80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GB"/>
              <a:t>between 70 and 86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Outlier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Five Number Summary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Normal Distribution &amp; Standard Normal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Z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Standardization &amp; Normalization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Permutations &amp; Combinations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Answers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-GB"/>
              <a:t>0.1112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-GB"/>
              <a:t>0.0475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-GB"/>
              <a:t>0.2778</a:t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00" y="2548674"/>
            <a:ext cx="2607875" cy="254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0501" y="2548675"/>
            <a:ext cx="2966301" cy="25416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 txBox="1"/>
          <p:nvPr/>
        </p:nvSpPr>
        <p:spPr>
          <a:xfrm>
            <a:off x="84000" y="2660575"/>
            <a:ext cx="90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c)</a:t>
            </a:r>
            <a:endParaRPr/>
          </a:p>
        </p:txBody>
      </p:sp>
      <p:sp>
        <p:nvSpPr>
          <p:cNvPr id="193" name="Google Shape;193;p32"/>
          <p:cNvSpPr txBox="1"/>
          <p:nvPr/>
        </p:nvSpPr>
        <p:spPr>
          <a:xfrm>
            <a:off x="4572000" y="2548675"/>
            <a:ext cx="85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b)</a:t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2006" y="445018"/>
            <a:ext cx="2183275" cy="18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2"/>
          <p:cNvSpPr txBox="1"/>
          <p:nvPr/>
        </p:nvSpPr>
        <p:spPr>
          <a:xfrm>
            <a:off x="4572000" y="531275"/>
            <a:ext cx="85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Interview Questions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 India, the average IQ=100 with a standard deviation of 15? what % of the population would you </a:t>
            </a:r>
            <a:r>
              <a:rPr lang="en-GB"/>
              <a:t>expect</a:t>
            </a:r>
            <a:r>
              <a:rPr lang="en-GB"/>
              <a:t> to have an IQ lower than 85?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Probability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is the likelihood of </a:t>
            </a:r>
            <a:r>
              <a:rPr lang="en-GB"/>
              <a:t>occurrence</a:t>
            </a:r>
            <a:r>
              <a:rPr lang="en-GB"/>
              <a:t> of an event.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Experiment  = Rolling a die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Event = Getting a 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Find the probability of getting 6?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P(A)= 1/6</a:t>
            </a:r>
            <a:endParaRPr/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175" y="1905672"/>
            <a:ext cx="4468225" cy="218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Mutually Exclusive Events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333333"/>
                </a:solidFill>
                <a:highlight>
                  <a:srgbClr val="FFFFFF"/>
                </a:highlight>
              </a:rPr>
              <a:t>Mutually exclusive events are the events that cannot occur or happen at the same time. In other words, the probability of the events happening at the same time is zero.</a:t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288" y="2410175"/>
            <a:ext cx="635317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Calculating probability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 toss a coin, what is the probability of the coin landing on a head or a tail?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P(A or B) = P(A) + P(B)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=½ + ½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P(1 or 3 or 6) = P(1) + P(3) + P(6)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= ⅙ + ⅙ + 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Non-mutual exclusive events: Addition rule</a:t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are picking a card randomly from a desk. What is </a:t>
            </a:r>
            <a:r>
              <a:rPr lang="en-GB"/>
              <a:t>the</a:t>
            </a:r>
            <a:r>
              <a:rPr lang="en-GB"/>
              <a:t> probability of choosing a card that is a queen or a heart?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P(Q) = 4/52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P(heart) = 13/52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P(Q and heart) = 1/52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P(Q or heart) = P(Q) + P(heart) - P(Q and heart)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           = 4/52 + 13/52 - 1/52  =16/52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Independent Events : Multiplication Rule</a:t>
            </a:r>
            <a:endParaRPr/>
          </a:p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and every event is independent of the other events.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Dependent Event: Red marbles and Green marbles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04" y="3224675"/>
            <a:ext cx="2119175" cy="13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Dependent Events : Multiplication Rule</a:t>
            </a:r>
            <a:endParaRPr/>
          </a:p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and every event is independent of the other.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Dependent Event: Red marbles and Green marbles (Naive Bayes , Conditional Probability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241" name="Google Shape;2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575" y="2978188"/>
            <a:ext cx="613410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What is the probability of rolling a 5 and then a 4 in a die?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What is the probability of rolling a 5 and then a 4 in a die?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Independent Event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025" y="2213925"/>
            <a:ext cx="478155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Removing the outliers : Five Number Summary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Minimum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First Quartile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Median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Third Quartile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Maximum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What is the probability of drawing a Queen and then an Ace from a deck of cards?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311700" y="238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What is the probability of drawing a Queen and then an Ace from a deck of cards?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25" y="1185363"/>
            <a:ext cx="4658799" cy="15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25" y="2985750"/>
            <a:ext cx="4658800" cy="15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Permutations and Combinations</a:t>
            </a:r>
            <a:endParaRPr/>
          </a:p>
        </p:txBody>
      </p:sp>
      <p:sp>
        <p:nvSpPr>
          <p:cNvPr id="273" name="Google Shape;27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There are six cars in the factory, write the names of first three cars you see?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—------    —--------  —--------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Permutations</a:t>
            </a:r>
            <a:endParaRPr/>
          </a:p>
        </p:txBody>
      </p:sp>
      <p:sp>
        <p:nvSpPr>
          <p:cNvPr id="279" name="Google Shape;27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There are six cars in the factory, write the names of first three cars you see?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6               5              4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—------    —--------  —--------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49" y="2571750"/>
            <a:ext cx="3217975" cy="18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Permutations Questions</a:t>
            </a:r>
            <a:endParaRPr/>
          </a:p>
        </p:txBody>
      </p:sp>
      <p:sp>
        <p:nvSpPr>
          <p:cNvPr id="286" name="Google Shape;28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8487"/>
            <a:ext cx="8080225" cy="30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Combinations</a:t>
            </a:r>
            <a:endParaRPr/>
          </a:p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338" y="1152475"/>
            <a:ext cx="595312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Permutations</a:t>
            </a:r>
            <a:r>
              <a:rPr lang="en-GB"/>
              <a:t> and Combinations</a:t>
            </a:r>
            <a:endParaRPr/>
          </a:p>
        </p:txBody>
      </p:sp>
      <p:sp>
        <p:nvSpPr>
          <p:cNvPr id="300" name="Google Shape;30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975" y="1409850"/>
            <a:ext cx="6406725" cy="27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Combination Questions</a:t>
            </a:r>
            <a:endParaRPr/>
          </a:p>
        </p:txBody>
      </p:sp>
      <p:sp>
        <p:nvSpPr>
          <p:cNvPr id="307" name="Google Shape;30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How many ways a 6 member team can be formed having 3 men and 3 ladies from a group of 6 men and 7 ladies?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rgbClr val="273239"/>
                </a:solidFill>
                <a:highlight>
                  <a:srgbClr val="FFFFFF"/>
                </a:highlight>
              </a:rPr>
              <a:t>(A)</a:t>
            </a: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 700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rgbClr val="273239"/>
                </a:solidFill>
                <a:highlight>
                  <a:srgbClr val="FFFFFF"/>
                </a:highlight>
              </a:rPr>
              <a:t>(B)</a:t>
            </a: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 720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rgbClr val="273239"/>
                </a:solidFill>
                <a:highlight>
                  <a:srgbClr val="FFFFFF"/>
                </a:highlight>
              </a:rPr>
              <a:t>(C)</a:t>
            </a: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 120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300">
                <a:solidFill>
                  <a:srgbClr val="273239"/>
                </a:solidFill>
                <a:highlight>
                  <a:srgbClr val="FFFFFF"/>
                </a:highlight>
              </a:rPr>
              <a:t>(D)</a:t>
            </a: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 500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Combination Questions</a:t>
            </a:r>
            <a:endParaRPr/>
          </a:p>
        </p:txBody>
      </p:sp>
      <p:sp>
        <p:nvSpPr>
          <p:cNvPr id="313" name="Google Shape;31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How many ways a 6 member team can be formed having 3 men and 3 ladies from a group of 6 men and 7 ladies?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273239"/>
                </a:solidFill>
                <a:highlight>
                  <a:srgbClr val="FFFFFF"/>
                </a:highlight>
              </a:rPr>
              <a:t>(A)</a:t>
            </a: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 700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273239"/>
                </a:solidFill>
                <a:highlight>
                  <a:srgbClr val="FFFFFF"/>
                </a:highlight>
              </a:rPr>
              <a:t>(B)</a:t>
            </a: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 720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273239"/>
                </a:solidFill>
                <a:highlight>
                  <a:srgbClr val="FFFFFF"/>
                </a:highlight>
              </a:rPr>
              <a:t>(C)</a:t>
            </a: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 120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300">
                <a:solidFill>
                  <a:srgbClr val="273239"/>
                </a:solidFill>
                <a:highlight>
                  <a:srgbClr val="FFFFFF"/>
                </a:highlight>
              </a:rPr>
              <a:t>(D)</a:t>
            </a: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 500</a:t>
            </a:r>
            <a:endParaRPr/>
          </a:p>
        </p:txBody>
      </p:sp>
      <p:pic>
        <p:nvPicPr>
          <p:cNvPr id="314" name="Google Shape;31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25" y="3587625"/>
            <a:ext cx="88487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Removing the outliers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/>
              <a:t>1,2,2,2,3,3,4,5,5,5,6,6,6,6,7,8,8,9,27</a:t>
            </a:r>
            <a:endParaRPr sz="3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Lower fence = Q1 - 1.5 X IQR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Higher fence = Q3+ 1.5 X IQR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IQR = Q3-Q1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N= 19 (number of observations)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25th percentile = 25/100 X 20  = 5 (index position) i.e. </a:t>
            </a:r>
            <a:r>
              <a:rPr b="1" lang="en-GB" sz="1600"/>
              <a:t>3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75th percentile =75/100 X 20 = 15 (index) i.e. </a:t>
            </a:r>
            <a:r>
              <a:rPr b="1" lang="en-GB" sz="1600"/>
              <a:t>7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600"/>
              <a:t>IQR=Q3-Q1 = 7-3 =4</a:t>
            </a:r>
            <a:endParaRPr b="1" sz="1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003" y="795348"/>
            <a:ext cx="519887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Removing the outliers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/>
              <a:t>1,2,2,2,3,3,4,5,5,5,6,6,6,6,7,8,8,9,27</a:t>
            </a:r>
            <a:endParaRPr sz="3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Lower fence = Q1 - 1.5 X IQR = </a:t>
            </a:r>
            <a:r>
              <a:rPr lang="en-GB" sz="1600">
                <a:solidFill>
                  <a:srgbClr val="FF0000"/>
                </a:solidFill>
              </a:rPr>
              <a:t>3 - 1.5*4 = -3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Higher fence = Q3+ 1.5 X IQR = </a:t>
            </a:r>
            <a:r>
              <a:rPr lang="en-GB" sz="1600">
                <a:solidFill>
                  <a:srgbClr val="FF0000"/>
                </a:solidFill>
              </a:rPr>
              <a:t>7 + 1.5*4 = 13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Anything &gt; 13 and &lt;-3 is considered as an outlier</a:t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Lets remove the outliers from the data from what we have found.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/>
              <a:t>1,2,2,2,3,3,4,5,5,5,6,6,6,6,7,8,8,9,27</a:t>
            </a:r>
            <a:endParaRPr sz="3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900"/>
              <a:t>1,2,2,2,3,3,4,5,5,5,6,6,6,6,7,8,8,9</a:t>
            </a:r>
            <a:endParaRPr sz="3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 five number summary again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Minimum        =  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First Quartile  =  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Median           =  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Third Quartile =   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Maximum       =   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163" y="3275513"/>
            <a:ext cx="6334125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5363700" y="1667300"/>
            <a:ext cx="380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determining outliers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Distribution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542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</a:rPr>
              <a:t>Continuous data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>
                <a:solidFill>
                  <a:schemeClr val="dk1"/>
                </a:solidFill>
              </a:rPr>
              <a:t>Age= {22,34,24,23,21,20,19,18,13,14….}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400" y="1662425"/>
            <a:ext cx="4239301" cy="32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68-95-99.7 % Rule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183" y="1152475"/>
            <a:ext cx="5319267" cy="38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