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f1e2bdfd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f1e2bdf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8c2ebc36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8c2ebc36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8c2ebc36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b8c2ebc36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8c2ebc36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8c2ebc36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8c2ebc36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8c2ebc36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8c2ebc36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8c2ebc36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8c2ebc36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8c2ebc36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8c2ebc36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8c2ebc36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8c2ebc36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8c2ebc36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8c2ebc36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b8c2ebc36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8c2ebc36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8c2ebc36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55e6719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55e6719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8c2ebc36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b8c2ebc36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8c2ebc36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b8c2ebc36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8c2ebc36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8c2ebc36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8c2ebc36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8c2ebc36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b8c2ebc36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b8c2ebc36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b8c2ebc36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b8c2ebc36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b8c2ebc36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b8c2ebc36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b8c2ebc36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b8c2ebc36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b8c2ebc36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b8c2ebc36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b8f6a5c8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b8f6a5c8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8c2ebc36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8c2ebc36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830cd6f9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830cd6f9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830cd6f9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830cd6f9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b8c2ebc36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b8c2ebc36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8c2ebc36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8c2ebc36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8c2ebc36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8c2ebc36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8c2ebc36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8c2ebc3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tatisticshowto.com/probability-and-statistics/f-statistic-value-test/" TargetMode="External"/><Relationship Id="rId4" Type="http://schemas.openxmlformats.org/officeDocument/2006/relationships/hyperlink" Target="https://www.statisticshowto.com/probability-and-statistics/variance/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Probability_distribu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in Data Science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 Law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575760"/>
                </a:solidFill>
                <a:highlight>
                  <a:srgbClr val="FFFFFF"/>
                </a:highlight>
              </a:rPr>
              <a:t>The </a:t>
            </a:r>
            <a:r>
              <a:rPr b="1" lang="en-GB" sz="1400">
                <a:solidFill>
                  <a:srgbClr val="575760"/>
                </a:solidFill>
                <a:highlight>
                  <a:srgbClr val="FFFFFF"/>
                </a:highlight>
              </a:rPr>
              <a:t>power law</a:t>
            </a:r>
            <a:r>
              <a:rPr lang="en-GB" sz="1400">
                <a:solidFill>
                  <a:srgbClr val="575760"/>
                </a:solidFill>
                <a:highlight>
                  <a:srgbClr val="FFFFFF"/>
                </a:highlight>
              </a:rPr>
              <a:t> (also called the scaling law) states that a relative change in one quantity results in a proportional relative change in another.</a:t>
            </a:r>
            <a:endParaRPr sz="14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971663"/>
            <a:ext cx="448627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938" y="2414575"/>
            <a:ext cx="35147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Transformation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29" y="1618675"/>
            <a:ext cx="7487976" cy="22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Normal Distribution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A lognormal distribution is </a:t>
            </a:r>
            <a:r>
              <a:rPr b="1" lang="en-GB">
                <a:solidFill>
                  <a:srgbClr val="202124"/>
                </a:solidFill>
                <a:highlight>
                  <a:srgbClr val="FFFFFF"/>
                </a:highlight>
              </a:rPr>
              <a:t>a continuous probability distribution of a random variable in which logarithm is normally distributed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If </a:t>
            </a:r>
            <a:r>
              <a:rPr lang="en-GB"/>
              <a:t>ln(X) is normally distributed, then it is a log normal distribution.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 Thus, if the random variable has a lognormal distribution, then has a normal distribution. Likewise, if has a normal distribution, then has a lognormal distribution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Log Normal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697" y="1207850"/>
            <a:ext cx="3486375" cy="3305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275" y="232975"/>
            <a:ext cx="4593400" cy="410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38" y="981075"/>
            <a:ext cx="54959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323163"/>
            <a:ext cx="56197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13" y="409575"/>
            <a:ext cx="658177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88" y="719138"/>
            <a:ext cx="71342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848" y="685798"/>
            <a:ext cx="5539700" cy="35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900"/>
              <a:t>Distributions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Gaussian/Normal </a:t>
            </a:r>
            <a:r>
              <a:rPr lang="en-GB" sz="1900"/>
              <a:t>Distribution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Bernoulli </a:t>
            </a:r>
            <a:r>
              <a:rPr lang="en-GB" sz="1900"/>
              <a:t>Distribution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Bionomial Distribution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Pareto Distribution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Log Normal Distribution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Poisson Distribution</a:t>
            </a:r>
            <a:endParaRPr sz="1900"/>
          </a:p>
          <a:p>
            <a:pPr indent="-3040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900"/>
              <a:t>F te</a:t>
            </a:r>
            <a:r>
              <a:rPr lang="en-GB" sz="1900"/>
              <a:t>st 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040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900"/>
              <a:t>Central Limit Theorem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400175"/>
            <a:ext cx="68580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Central Limit Theorem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325" y="1260475"/>
            <a:ext cx="52673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Central Limit Theorem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792650" y="4740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https://www.youtube.com/watch?v=YAlJCEDH2uY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00" y="2001900"/>
            <a:ext cx="7855600" cy="15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Central Limit Theorem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100" y="1088625"/>
            <a:ext cx="4560300" cy="354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 Test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575760"/>
                </a:solidFill>
                <a:highlight>
                  <a:srgbClr val="FFFFFF"/>
                </a:highlight>
              </a:rPr>
              <a:t>A </a:t>
            </a:r>
            <a:r>
              <a:rPr b="1" lang="en-GB" sz="2000">
                <a:solidFill>
                  <a:srgbClr val="575760"/>
                </a:solidFill>
                <a:highlight>
                  <a:srgbClr val="FFFFFF"/>
                </a:highlight>
              </a:rPr>
              <a:t>Statistical F Test</a:t>
            </a:r>
            <a:r>
              <a:rPr lang="en-GB" sz="2000">
                <a:solidFill>
                  <a:srgbClr val="575760"/>
                </a:solidFill>
                <a:highlight>
                  <a:srgbClr val="FFFFFF"/>
                </a:highlight>
              </a:rPr>
              <a:t> uses an </a:t>
            </a:r>
            <a:r>
              <a:rPr lang="en-GB" sz="2000">
                <a:solidFill>
                  <a:srgbClr val="005C85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 Statistic</a:t>
            </a:r>
            <a:r>
              <a:rPr lang="en-GB" sz="2000">
                <a:solidFill>
                  <a:srgbClr val="575760"/>
                </a:solidFill>
                <a:highlight>
                  <a:srgbClr val="FFFFFF"/>
                </a:highlight>
              </a:rPr>
              <a:t> to compare two </a:t>
            </a:r>
            <a:r>
              <a:rPr lang="en-GB" sz="2000">
                <a:solidFill>
                  <a:srgbClr val="005C85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variances</a:t>
            </a:r>
            <a:r>
              <a:rPr lang="en-GB" sz="2000">
                <a:solidFill>
                  <a:srgbClr val="575760"/>
                </a:solidFill>
                <a:highlight>
                  <a:srgbClr val="FFFFFF"/>
                </a:highlight>
              </a:rPr>
              <a:t>, s1 and s2, by dividing them. The result is always a positive number (because variances are always positive). </a:t>
            </a:r>
            <a:endParaRPr sz="2000">
              <a:solidFill>
                <a:srgbClr val="57576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7576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575760"/>
              </a:solidFill>
              <a:highlight>
                <a:srgbClr val="FFFFFF"/>
              </a:highlight>
            </a:endParaRPr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571750"/>
            <a:ext cx="59245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863" y="3738363"/>
            <a:ext cx="18764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 Test</a:t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https://users.sussex.ac.uk/~grahamh/RM1web/F-ratio%20table%202005.pdf</a:t>
            </a:r>
            <a:endParaRPr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13" y="1795463"/>
            <a:ext cx="58197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8075" y="3425875"/>
            <a:ext cx="4572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547688"/>
            <a:ext cx="796290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175" y="135975"/>
            <a:ext cx="70866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Distributions?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why should we study data distributions"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25" y="1677725"/>
            <a:ext cx="3378375" cy="25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213375" y="1446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What is the purpose of distributions?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The distribution provides a parameterized mathematical function that can be used </a:t>
            </a:r>
            <a:r>
              <a:rPr b="1" lang="en-GB" sz="1200">
                <a:solidFill>
                  <a:srgbClr val="202124"/>
                </a:solidFill>
                <a:highlight>
                  <a:srgbClr val="FFFFFF"/>
                </a:highlight>
              </a:rPr>
              <a:t>to calculate the probability for any individual observation from the sample space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. This distribution describes the grouping or the density of the observations, called the probability density function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Bernoulli’s </a:t>
            </a:r>
            <a:r>
              <a:rPr lang="en-GB"/>
              <a:t>Distribution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202122"/>
                </a:solidFill>
                <a:highlight>
                  <a:srgbClr val="FFFFFF"/>
                </a:highlight>
              </a:rPr>
              <a:t>It is the discrete probability distribution of a random variable which takes the value 1 with probability (p and the value 0 with probability </a:t>
            </a:r>
            <a:r>
              <a:rPr lang="en-GB" sz="1850">
                <a:solidFill>
                  <a:srgbClr val="202122"/>
                </a:solidFill>
                <a:highlight>
                  <a:srgbClr val="FFFFFF"/>
                </a:highlight>
              </a:rPr>
              <a:t>q=1-p.</a:t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46" y="2387746"/>
            <a:ext cx="2871250" cy="20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98388"/>
            <a:ext cx="3158875" cy="21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11700" y="4568875"/>
            <a:ext cx="781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Probability Mass Distribution is for categorical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Binomial Distribution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Mixture of multiple bernoulli distribution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202122"/>
                </a:solidFill>
                <a:highlight>
                  <a:srgbClr val="FFFFFF"/>
                </a:highlight>
              </a:rPr>
              <a:t>The </a:t>
            </a:r>
            <a:r>
              <a:rPr b="1" lang="en-GB" sz="1650">
                <a:solidFill>
                  <a:srgbClr val="202122"/>
                </a:solidFill>
                <a:highlight>
                  <a:srgbClr val="FFFFFF"/>
                </a:highlight>
              </a:rPr>
              <a:t>binomial distribution</a:t>
            </a:r>
            <a:r>
              <a:rPr lang="en-GB" sz="1650">
                <a:solidFill>
                  <a:srgbClr val="202122"/>
                </a:solidFill>
                <a:highlight>
                  <a:srgbClr val="FFFFFF"/>
                </a:highlight>
              </a:rPr>
              <a:t> with parameters </a:t>
            </a:r>
            <a:r>
              <a:rPr i="1" lang="en-GB" sz="1650">
                <a:solidFill>
                  <a:srgbClr val="202122"/>
                </a:solidFill>
                <a:highlight>
                  <a:srgbClr val="FFFFFF"/>
                </a:highlight>
              </a:rPr>
              <a:t>n</a:t>
            </a:r>
            <a:r>
              <a:rPr lang="en-GB" sz="1650">
                <a:solidFill>
                  <a:srgbClr val="202122"/>
                </a:solidFill>
                <a:highlight>
                  <a:srgbClr val="FFFFFF"/>
                </a:highlight>
              </a:rPr>
              <a:t> and </a:t>
            </a:r>
            <a:r>
              <a:rPr i="1" lang="en-GB" sz="1650">
                <a:solidFill>
                  <a:srgbClr val="202122"/>
                </a:solidFill>
                <a:highlight>
                  <a:srgbClr val="FFFFFF"/>
                </a:highlight>
              </a:rPr>
              <a:t>p</a:t>
            </a:r>
            <a:r>
              <a:rPr lang="en-GB" sz="1650">
                <a:solidFill>
                  <a:srgbClr val="202122"/>
                </a:solidFill>
                <a:highlight>
                  <a:srgbClr val="FFFFFF"/>
                </a:highlight>
              </a:rPr>
              <a:t> is the discrete probability distribution of the number of successes in a sequence of </a:t>
            </a:r>
            <a:r>
              <a:rPr i="1" lang="en-GB" sz="1650">
                <a:solidFill>
                  <a:srgbClr val="202122"/>
                </a:solidFill>
                <a:highlight>
                  <a:srgbClr val="FFFFFF"/>
                </a:highlight>
              </a:rPr>
              <a:t>n</a:t>
            </a:r>
            <a:r>
              <a:rPr lang="en-GB" sz="1650">
                <a:solidFill>
                  <a:srgbClr val="202122"/>
                </a:solidFill>
                <a:highlight>
                  <a:srgbClr val="FFFFFF"/>
                </a:highlight>
              </a:rPr>
              <a:t> independent experiments, each asking a yes–no question, and each with its own Boolean-valued outcome: </a:t>
            </a:r>
            <a:r>
              <a:rPr i="1" lang="en-GB" sz="1650">
                <a:solidFill>
                  <a:srgbClr val="202122"/>
                </a:solidFill>
                <a:highlight>
                  <a:srgbClr val="FFFFFF"/>
                </a:highlight>
              </a:rPr>
              <a:t>success</a:t>
            </a:r>
            <a:r>
              <a:rPr lang="en-GB" sz="1650">
                <a:solidFill>
                  <a:srgbClr val="202122"/>
                </a:solidFill>
                <a:highlight>
                  <a:srgbClr val="FFFFFF"/>
                </a:highlight>
              </a:rPr>
              <a:t> (with probability </a:t>
            </a:r>
            <a:r>
              <a:rPr i="1" lang="en-GB" sz="1650">
                <a:solidFill>
                  <a:srgbClr val="202122"/>
                </a:solidFill>
                <a:highlight>
                  <a:srgbClr val="FFFFFF"/>
                </a:highlight>
              </a:rPr>
              <a:t>p</a:t>
            </a:r>
            <a:r>
              <a:rPr lang="en-GB" sz="1650">
                <a:solidFill>
                  <a:srgbClr val="202122"/>
                </a:solidFill>
                <a:highlight>
                  <a:srgbClr val="FFFFFF"/>
                </a:highlight>
              </a:rPr>
              <a:t>) or </a:t>
            </a:r>
            <a:r>
              <a:rPr i="1" lang="en-GB" sz="1650">
                <a:solidFill>
                  <a:srgbClr val="202122"/>
                </a:solidFill>
                <a:highlight>
                  <a:srgbClr val="FFFFFF"/>
                </a:highlight>
              </a:rPr>
              <a:t>failure</a:t>
            </a:r>
            <a:r>
              <a:rPr lang="en-GB" sz="1650">
                <a:solidFill>
                  <a:srgbClr val="202122"/>
                </a:solidFill>
                <a:highlight>
                  <a:srgbClr val="FFFFFF"/>
                </a:highlight>
              </a:rPr>
              <a:t> (with probability </a:t>
            </a:r>
            <a:r>
              <a:rPr lang="en-GB" sz="1850">
                <a:solidFill>
                  <a:srgbClr val="202122"/>
                </a:solidFill>
                <a:highlight>
                  <a:srgbClr val="FFFFFF"/>
                </a:highlight>
              </a:rPr>
              <a:t>q=1-p)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Notation: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B(n,p)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n= number of trials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p=success probability of each trial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275" y="445025"/>
            <a:ext cx="6034300" cy="38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for practice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054" y="1360113"/>
            <a:ext cx="5533550" cy="24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Pareto Distribution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429" y="1017025"/>
            <a:ext cx="4946075" cy="36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506"/>
              <a:buFont typeface="Arial"/>
              <a:buNone/>
            </a:pPr>
            <a:r>
              <a:rPr lang="en-GB" sz="4150">
                <a:latin typeface="Georgia"/>
                <a:ea typeface="Georgia"/>
                <a:cs typeface="Georgia"/>
                <a:sym typeface="Georgia"/>
              </a:rPr>
              <a:t>Pareto distribution</a:t>
            </a:r>
            <a:endParaRPr sz="415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02122"/>
                </a:solidFill>
                <a:highlight>
                  <a:srgbClr val="FFFFFF"/>
                </a:highlight>
              </a:rPr>
              <a:t>It is a power-law </a:t>
            </a:r>
            <a:r>
              <a:rPr lang="en-GB" sz="20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probability </a:t>
            </a:r>
            <a:r>
              <a:rPr lang="en-GB" sz="2000">
                <a:highlight>
                  <a:srgbClr val="FFFFFF"/>
                </a:highlight>
              </a:rPr>
              <a:t>distribution </a:t>
            </a:r>
            <a:r>
              <a:rPr lang="en-GB" sz="2000">
                <a:solidFill>
                  <a:srgbClr val="202122"/>
                </a:solidFill>
                <a:highlight>
                  <a:srgbClr val="FFFFFF"/>
                </a:highlight>
              </a:rPr>
              <a:t>that is used in description of social, quality control, scientific, geophysical, actuarial, and many other types of observable phenomena.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02122"/>
                </a:solidFill>
                <a:highlight>
                  <a:srgbClr val="FFFFFF"/>
                </a:highlight>
              </a:rPr>
              <a:t>The Pareto principle or "80-20 rule" stating that 80% of outcomes are due to 20% of causes was named in honour of Pareto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