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812800" y="0"/>
            <a:ext cx="15232066" cy="1016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Relationship Id="rId3" Type="http://schemas.openxmlformats.org/officeDocument/2006/relationships/image" Target="../media/image1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Relationship Id="rId3" Type="http://schemas.openxmlformats.org/officeDocument/2006/relationships/image" Target="../media/image1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Relationship Id="rId3" Type="http://schemas.openxmlformats.org/officeDocument/2006/relationships/image" Target="../media/image1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gif"/><Relationship Id="rId3" Type="http://schemas.openxmlformats.org/officeDocument/2006/relationships/image" Target="../media/image17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gif"/><Relationship Id="rId3" Type="http://schemas.openxmlformats.org/officeDocument/2006/relationships/image" Target="../media/image1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gif"/><Relationship Id="rId3" Type="http://schemas.openxmlformats.org/officeDocument/2006/relationships/image" Target="../media/image17.png"/><Relationship Id="rId4" Type="http://schemas.openxmlformats.org/officeDocument/2006/relationships/image" Target="../media/image6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gif"/><Relationship Id="rId3" Type="http://schemas.openxmlformats.org/officeDocument/2006/relationships/image" Target="../media/image17.png"/><Relationship Id="rId4" Type="http://schemas.openxmlformats.org/officeDocument/2006/relationships/image" Target="../media/image6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gif"/><Relationship Id="rId3" Type="http://schemas.openxmlformats.org/officeDocument/2006/relationships/image" Target="../media/image18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1.gif"/><Relationship Id="rId4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5.jpeg"/><Relationship Id="rId4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EE209 - Fundamentals of Electrical &amp; Electronics Engineer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EE209 - Fundamentals of Electrical &amp; Electronics Engineering</a:t>
            </a:r>
          </a:p>
        </p:txBody>
      </p:sp>
      <p:sp>
        <p:nvSpPr>
          <p:cNvPr id="120" name="M. Mert ANKARALI, PhD"/>
          <p:cNvSpPr txBox="1"/>
          <p:nvPr>
            <p:ph type="subTitle" sz="quarter" idx="1"/>
          </p:nvPr>
        </p:nvSpPr>
        <p:spPr>
          <a:xfrm>
            <a:off x="1270000" y="6019800"/>
            <a:ext cx="10464800" cy="1130300"/>
          </a:xfrm>
          <a:prstGeom prst="rect">
            <a:avLst/>
          </a:prstGeom>
        </p:spPr>
        <p:txBody>
          <a:bodyPr/>
          <a:lstStyle>
            <a:lvl1pPr defTabSz="479044">
              <a:defRPr sz="3280"/>
            </a:lvl1pPr>
          </a:lstStyle>
          <a:p>
            <a:pPr/>
            <a:r>
              <a:t>M. Mert ANKARALI, PhD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Voltage Difference"/>
          <p:cNvSpPr txBox="1"/>
          <p:nvPr>
            <p:ph type="title"/>
          </p:nvPr>
        </p:nvSpPr>
        <p:spPr>
          <a:xfrm>
            <a:off x="952500" y="-254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Voltage Difference</a:t>
            </a:r>
          </a:p>
        </p:txBody>
      </p:sp>
      <p:sp>
        <p:nvSpPr>
          <p:cNvPr id="161" name="Voltage is related to the strength of the electric field…"/>
          <p:cNvSpPr txBox="1"/>
          <p:nvPr>
            <p:ph type="body" sz="half" idx="1"/>
          </p:nvPr>
        </p:nvSpPr>
        <p:spPr>
          <a:xfrm>
            <a:off x="828476" y="1990179"/>
            <a:ext cx="11452623" cy="2442370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2000"/>
              </a:spcBef>
              <a:defRPr sz="3000"/>
            </a:pPr>
            <a:r>
              <a:t>Voltage is related to the strength of the electric field</a:t>
            </a:r>
          </a:p>
          <a:p>
            <a:pPr lvl="1">
              <a:spcBef>
                <a:spcPts val="2000"/>
              </a:spcBef>
              <a:defRPr sz="2800"/>
            </a:pPr>
            <a:r>
              <a:t>Analogous to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pressure</a:t>
            </a:r>
            <a:r>
              <a:t> in a hydraulic circuit</a:t>
            </a:r>
          </a:p>
          <a:p>
            <a:pPr>
              <a:spcBef>
                <a:spcPts val="2000"/>
              </a:spcBef>
              <a:defRPr sz="3000"/>
            </a:pPr>
            <a:r>
              <a:t>Voltage is always measured between two points, that is why it is also called potential difference.</a:t>
            </a:r>
          </a:p>
        </p:txBody>
      </p:sp>
      <p:pic>
        <p:nvPicPr>
          <p:cNvPr id="162" name="circuit-diagram.jpg" descr="circuit-diagra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2200" y="6025400"/>
            <a:ext cx="4692119" cy="317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25700" y="8312150"/>
            <a:ext cx="279400" cy="266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25700" y="6407150"/>
            <a:ext cx="279400" cy="266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9250" y="7334250"/>
            <a:ext cx="1943100" cy="279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nalogy between electrical and hydraulic circuits"/>
          <p:cNvSpPr txBox="1"/>
          <p:nvPr>
            <p:ph type="title"/>
          </p:nvPr>
        </p:nvSpPr>
        <p:spPr>
          <a:xfrm>
            <a:off x="952500" y="-254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Analogy between electrical and hydraulic circuits</a:t>
            </a:r>
          </a:p>
        </p:txBody>
      </p:sp>
      <p:sp>
        <p:nvSpPr>
          <p:cNvPr id="168" name="Voltage Difference = Pressure Difference…"/>
          <p:cNvSpPr txBox="1"/>
          <p:nvPr>
            <p:ph type="body" sz="half" idx="1"/>
          </p:nvPr>
        </p:nvSpPr>
        <p:spPr>
          <a:xfrm>
            <a:off x="828476" y="2180679"/>
            <a:ext cx="11452623" cy="2442370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2000"/>
              </a:spcBef>
              <a:defRPr sz="3000"/>
            </a:pPr>
            <a:r>
              <a:t>Voltage Difference = Pressure Difference</a:t>
            </a:r>
          </a:p>
          <a:p>
            <a:pPr>
              <a:spcBef>
                <a:spcPts val="2000"/>
              </a:spcBef>
              <a:defRPr sz="3000"/>
            </a:pPr>
            <a:r>
              <a:t>Electrical Current = Water Current</a:t>
            </a:r>
          </a:p>
          <a:p>
            <a:pPr>
              <a:spcBef>
                <a:spcPts val="2000"/>
              </a:spcBef>
              <a:defRPr sz="3000"/>
            </a:pPr>
            <a:r>
              <a:t>Resistance = Tap/Pipe Resistance</a:t>
            </a:r>
          </a:p>
        </p:txBody>
      </p:sp>
      <p:pic>
        <p:nvPicPr>
          <p:cNvPr id="169" name="circuit-diagram.jpg" descr="circuit-diagra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0200" y="6025400"/>
            <a:ext cx="4692119" cy="317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pipe.pdf" descr="pip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59309" y="6025400"/>
            <a:ext cx="4511203" cy="317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ower"/>
          <p:cNvSpPr txBox="1"/>
          <p:nvPr>
            <p:ph type="title"/>
          </p:nvPr>
        </p:nvSpPr>
        <p:spPr>
          <a:xfrm>
            <a:off x="952500" y="-254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Power</a:t>
            </a:r>
          </a:p>
        </p:txBody>
      </p:sp>
      <p:sp>
        <p:nvSpPr>
          <p:cNvPr id="173" name="P: Rate of change of energy (dissipating or absorbing)…"/>
          <p:cNvSpPr txBox="1"/>
          <p:nvPr>
            <p:ph type="body" sz="quarter" idx="1"/>
          </p:nvPr>
        </p:nvSpPr>
        <p:spPr>
          <a:xfrm>
            <a:off x="828476" y="2180679"/>
            <a:ext cx="11452623" cy="1516163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2000"/>
              </a:spcBef>
              <a:defRPr sz="30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P: </a:t>
            </a:r>
            <a:r>
              <a:t>Rate of change of energy (dissipating or absorbing)</a:t>
            </a:r>
          </a:p>
          <a:p>
            <a:pPr>
              <a:spcBef>
                <a:spcPts val="2000"/>
              </a:spcBef>
              <a:defRPr sz="3000"/>
            </a:pPr>
            <a:r>
              <a:t>Power of unit is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Watt (W)</a:t>
            </a:r>
          </a:p>
        </p:txBody>
      </p:sp>
      <p:pic>
        <p:nvPicPr>
          <p:cNvPr id="174" name="circuit-diagram.jpg" descr="circuit-diagra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0200" y="6025400"/>
            <a:ext cx="4692119" cy="317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72682" y="4127500"/>
            <a:ext cx="5663566" cy="11946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Energy"/>
          <p:cNvSpPr txBox="1"/>
          <p:nvPr>
            <p:ph type="title"/>
          </p:nvPr>
        </p:nvSpPr>
        <p:spPr>
          <a:xfrm>
            <a:off x="952500" y="-254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Energy</a:t>
            </a:r>
          </a:p>
        </p:txBody>
      </p:sp>
      <p:sp>
        <p:nvSpPr>
          <p:cNvPr id="178" name="w: Unit of energy is Joules…"/>
          <p:cNvSpPr txBox="1"/>
          <p:nvPr>
            <p:ph type="body" sz="quarter" idx="1"/>
          </p:nvPr>
        </p:nvSpPr>
        <p:spPr>
          <a:xfrm>
            <a:off x="828476" y="1939379"/>
            <a:ext cx="11452623" cy="2159001"/>
          </a:xfrm>
          <a:prstGeom prst="rect">
            <a:avLst/>
          </a:prstGeom>
        </p:spPr>
        <p:txBody>
          <a:bodyPr anchor="t"/>
          <a:lstStyle/>
          <a:p>
            <a:pPr marL="391159" indent="-391159" defTabSz="514095">
              <a:spcBef>
                <a:spcPts val="1700"/>
              </a:spcBef>
              <a:defRPr sz="264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w: </a:t>
            </a:r>
            <a:r>
              <a:t>Unit of energy is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Joules</a:t>
            </a:r>
            <a:endParaRPr b="1">
              <a:latin typeface="Helvetica"/>
              <a:ea typeface="Helvetica"/>
              <a:cs typeface="Helvetica"/>
              <a:sym typeface="Helvetica"/>
            </a:endParaRPr>
          </a:p>
          <a:p>
            <a:pPr lvl="1" marL="782319" indent="-391159" defTabSz="514095">
              <a:spcBef>
                <a:spcPts val="1700"/>
              </a:spcBef>
              <a:defRPr sz="2640"/>
            </a:pPr>
            <a:r>
              <a:t>Integral of power over time</a:t>
            </a:r>
          </a:p>
          <a:p>
            <a:pPr marL="391159" indent="-391159" defTabSz="514095">
              <a:spcBef>
                <a:spcPts val="1700"/>
              </a:spcBef>
              <a:defRPr sz="2640"/>
            </a:pPr>
            <a:r>
              <a:t>It is also common to to express electrical energy in kilo-watt hours (kWh).</a:t>
            </a:r>
          </a:p>
        </p:txBody>
      </p:sp>
      <p:pic>
        <p:nvPicPr>
          <p:cNvPr id="179" name="circuit-diagram.jpg" descr="circuit-diagra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0200" y="6025400"/>
            <a:ext cx="4692119" cy="317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50035" y="4406900"/>
            <a:ext cx="5217715" cy="8568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sistance &amp; Resistivity"/>
          <p:cNvSpPr txBox="1"/>
          <p:nvPr>
            <p:ph type="title"/>
          </p:nvPr>
        </p:nvSpPr>
        <p:spPr>
          <a:xfrm>
            <a:off x="952500" y="-254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Resistance &amp; Resistivity</a:t>
            </a:r>
          </a:p>
        </p:txBody>
      </p:sp>
      <p:sp>
        <p:nvSpPr>
          <p:cNvPr id="183" name="Electrical resistance is the reaction/resistance of a conductor to an electrical current/flow…"/>
          <p:cNvSpPr txBox="1"/>
          <p:nvPr>
            <p:ph type="body" idx="1"/>
          </p:nvPr>
        </p:nvSpPr>
        <p:spPr>
          <a:xfrm>
            <a:off x="828476" y="1786979"/>
            <a:ext cx="11686382" cy="6875513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>
              <a:spcBef>
                <a:spcPts val="2000"/>
              </a:spcBef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Electrical </a:t>
            </a:r>
            <a:r>
              <a:t>resistance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is the reaction/resistance of a conductor to an electrical current/flow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lvl="1">
              <a:spcBef>
                <a:spcPts val="2000"/>
              </a:spcBef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Voltage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drop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>
              <a:spcBef>
                <a:spcPts val="2000"/>
              </a:spcBef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Hydraulic </a:t>
            </a:r>
            <a:r>
              <a:t>resistance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is the reaction/resistance of an element to the water current/flow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lvl="1">
              <a:spcBef>
                <a:spcPts val="2000"/>
              </a:spcBef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Pressure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drop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>
              <a:spcBef>
                <a:spcPts val="2000"/>
              </a:spcBef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Unit of electrical resistance is </a:t>
            </a:r>
            <a:r>
              <a:t>Ohm (Ω)</a:t>
            </a:r>
          </a:p>
          <a:p>
            <a:pPr>
              <a:spcBef>
                <a:spcPts val="2000"/>
              </a:spcBef>
              <a:defRPr sz="2800"/>
            </a:pPr>
            <a:r>
              <a:t>Resistance of an ideal uniform cable</a:t>
            </a:r>
          </a:p>
          <a:p>
            <a:pPr>
              <a:spcBef>
                <a:spcPts val="2000"/>
              </a:spcBef>
              <a:defRPr sz="2800"/>
            </a:pPr>
            <a:r>
              <a:t>L: length, A: Area, ρρ: Resistivity ( unit: Ω.m)</a:t>
            </a:r>
          </a:p>
          <a:p>
            <a:pPr>
              <a:spcBef>
                <a:spcPts val="2000"/>
              </a:spcBef>
              <a:defRPr sz="2800"/>
            </a:pPr>
          </a:p>
          <a:p>
            <a:pPr>
              <a:spcBef>
                <a:spcPts val="2000"/>
              </a:spcBef>
              <a:defRPr sz="2800"/>
            </a:pPr>
            <a:r>
              <a:t>Ideal resistance in general ?</a:t>
            </a:r>
          </a:p>
        </p:txBody>
      </p:sp>
      <p:pic>
        <p:nvPicPr>
          <p:cNvPr id="1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55100" y="5753100"/>
            <a:ext cx="1764471" cy="10668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Ohm’s Law"/>
          <p:cNvSpPr txBox="1"/>
          <p:nvPr>
            <p:ph type="title"/>
          </p:nvPr>
        </p:nvSpPr>
        <p:spPr>
          <a:xfrm>
            <a:off x="952500" y="-254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Ohm’s Law</a:t>
            </a:r>
          </a:p>
        </p:txBody>
      </p:sp>
      <p:pic>
        <p:nvPicPr>
          <p:cNvPr id="187" name="ohms-law-illustrated.gif" descr="ohms-law-illustrated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04287" y="5907740"/>
            <a:ext cx="3773464" cy="3788711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There is a static/memoryless linear relationship between the flow current and voltage drop across a resistor"/>
          <p:cNvSpPr txBox="1"/>
          <p:nvPr>
            <p:ph type="body" sz="quarter" idx="1"/>
          </p:nvPr>
        </p:nvSpPr>
        <p:spPr>
          <a:xfrm>
            <a:off x="828476" y="2180679"/>
            <a:ext cx="11452623" cy="1243807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2000"/>
              </a:spcBef>
              <a:defRPr sz="3000"/>
            </a:pPr>
            <a:r>
              <a:t>There is a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static/memoryless linear</a:t>
            </a:r>
            <a:r>
              <a:t> relationship between the flow current and voltage drop across a resistor</a:t>
            </a:r>
          </a:p>
        </p:txBody>
      </p:sp>
      <p:pic>
        <p:nvPicPr>
          <p:cNvPr id="18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37253" y="4117116"/>
            <a:ext cx="6730294" cy="10979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What is the best conductor?"/>
          <p:cNvSpPr txBox="1"/>
          <p:nvPr>
            <p:ph type="title"/>
          </p:nvPr>
        </p:nvSpPr>
        <p:spPr>
          <a:xfrm>
            <a:off x="952500" y="-254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What is the best conductor?</a:t>
            </a:r>
          </a:p>
        </p:txBody>
      </p:sp>
      <p:pic>
        <p:nvPicPr>
          <p:cNvPr id="192" name="ohms-law-illustrated.gif" descr="ohms-law-illustrated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10687" y="5907740"/>
            <a:ext cx="3773464" cy="37887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37253" y="2237516"/>
            <a:ext cx="6730294" cy="1097994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Aluminium: 2.8210−8 Ω.m…"/>
          <p:cNvSpPr txBox="1"/>
          <p:nvPr/>
        </p:nvSpPr>
        <p:spPr>
          <a:xfrm>
            <a:off x="4228941" y="3656416"/>
            <a:ext cx="5034625" cy="1930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Aluminium:</a:t>
            </a:r>
            <a:r>
              <a:t> 2.8210</a:t>
            </a:r>
            <a:r>
              <a:rPr baseline="31999"/>
              <a:t>−8</a:t>
            </a:r>
            <a:r>
              <a:t> Ω.m</a:t>
            </a:r>
          </a:p>
          <a:p>
            <a:pPr algn="l">
              <a:defRPr sz="30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Copper:</a:t>
            </a:r>
            <a:r>
              <a:t> 1.6810</a:t>
            </a:r>
            <a:r>
              <a:rPr baseline="31999"/>
              <a:t>−8 </a:t>
            </a:r>
            <a:r>
              <a:t>Ω.m</a:t>
            </a:r>
          </a:p>
          <a:p>
            <a:pPr algn="l">
              <a:defRPr sz="30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Silver:</a:t>
            </a:r>
            <a:r>
              <a:t> 1.5910</a:t>
            </a:r>
            <a:r>
              <a:rPr baseline="31999"/>
              <a:t>−8</a:t>
            </a:r>
            <a:r>
              <a:t> Ω.m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What is the best conductor?"/>
          <p:cNvSpPr txBox="1"/>
          <p:nvPr>
            <p:ph type="title"/>
          </p:nvPr>
        </p:nvSpPr>
        <p:spPr>
          <a:xfrm>
            <a:off x="952500" y="-254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What is the best conductor?</a:t>
            </a:r>
          </a:p>
        </p:txBody>
      </p:sp>
      <p:pic>
        <p:nvPicPr>
          <p:cNvPr id="197" name="ohms-law-illustrated.gif" descr="ohms-law-illustrated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10687" y="5907740"/>
            <a:ext cx="3773464" cy="37887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37253" y="2237516"/>
            <a:ext cx="6730294" cy="1097994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Aluminium: 2.8210−8 Ω.m…"/>
          <p:cNvSpPr txBox="1"/>
          <p:nvPr/>
        </p:nvSpPr>
        <p:spPr>
          <a:xfrm>
            <a:off x="4228941" y="3656413"/>
            <a:ext cx="5034625" cy="1930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Aluminium:</a:t>
            </a:r>
            <a:r>
              <a:t> 2.8210</a:t>
            </a:r>
            <a:r>
              <a:rPr baseline="31999"/>
              <a:t>−8</a:t>
            </a:r>
            <a:r>
              <a:t> Ω.m</a:t>
            </a:r>
          </a:p>
          <a:p>
            <a:pPr algn="l">
              <a:defRPr sz="30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Copper:</a:t>
            </a:r>
            <a:r>
              <a:t> 1.6810</a:t>
            </a:r>
            <a:r>
              <a:rPr baseline="31999"/>
              <a:t>−8 </a:t>
            </a:r>
            <a:r>
              <a:t>Ω.m</a:t>
            </a:r>
          </a:p>
          <a:p>
            <a:pPr algn="l">
              <a:defRPr sz="30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Silver:</a:t>
            </a:r>
            <a:r>
              <a:t> 1.5910</a:t>
            </a:r>
            <a:r>
              <a:rPr baseline="31999"/>
              <a:t>−8</a:t>
            </a:r>
            <a:r>
              <a:t> Ω.m</a:t>
            </a:r>
          </a:p>
          <a:p>
            <a:pPr algn="l">
              <a:defRPr sz="30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Gold:</a:t>
            </a:r>
            <a:r>
              <a:t> 2.4410</a:t>
            </a:r>
            <a:r>
              <a:rPr baseline="31999"/>
              <a:t>−8 </a:t>
            </a:r>
            <a:r>
              <a:t>Ω.m</a:t>
            </a:r>
          </a:p>
        </p:txBody>
      </p:sp>
      <p:pic>
        <p:nvPicPr>
          <p:cNvPr id="200" name="gold.jpg" descr="gold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3736" y="6412112"/>
            <a:ext cx="3773464" cy="3165344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Why gold?"/>
          <p:cNvSpPr txBox="1"/>
          <p:nvPr/>
        </p:nvSpPr>
        <p:spPr>
          <a:xfrm>
            <a:off x="4870272" y="6887695"/>
            <a:ext cx="2273656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Why gold?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What is the best conductor?"/>
          <p:cNvSpPr txBox="1"/>
          <p:nvPr>
            <p:ph type="title"/>
          </p:nvPr>
        </p:nvSpPr>
        <p:spPr>
          <a:xfrm>
            <a:off x="952500" y="-254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What is the best conductor?</a:t>
            </a:r>
          </a:p>
        </p:txBody>
      </p:sp>
      <p:pic>
        <p:nvPicPr>
          <p:cNvPr id="204" name="ohms-law-illustrated.gif" descr="ohms-law-illustrated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10687" y="5907740"/>
            <a:ext cx="3773464" cy="37887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37253" y="2237516"/>
            <a:ext cx="6730294" cy="1097994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Aluminium: 2.8210−8 Ω.m…"/>
          <p:cNvSpPr txBox="1"/>
          <p:nvPr/>
        </p:nvSpPr>
        <p:spPr>
          <a:xfrm>
            <a:off x="4228941" y="3656413"/>
            <a:ext cx="5034625" cy="1930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Aluminium:</a:t>
            </a:r>
            <a:r>
              <a:t> 2.8210</a:t>
            </a:r>
            <a:r>
              <a:rPr baseline="31999"/>
              <a:t>−8</a:t>
            </a:r>
            <a:r>
              <a:t> Ω.m</a:t>
            </a:r>
          </a:p>
          <a:p>
            <a:pPr algn="l">
              <a:defRPr sz="30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Copper:</a:t>
            </a:r>
            <a:r>
              <a:t> 1.6810</a:t>
            </a:r>
            <a:r>
              <a:rPr baseline="31999"/>
              <a:t>−8 </a:t>
            </a:r>
            <a:r>
              <a:t>Ω.m</a:t>
            </a:r>
          </a:p>
          <a:p>
            <a:pPr algn="l">
              <a:defRPr sz="30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Silver:</a:t>
            </a:r>
            <a:r>
              <a:t> 1.5910−8 Ω.m</a:t>
            </a:r>
          </a:p>
          <a:p>
            <a:pPr algn="l">
              <a:defRPr sz="30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Gold:</a:t>
            </a:r>
            <a:r>
              <a:t> 2.4410</a:t>
            </a:r>
            <a:r>
              <a:rPr baseline="31999"/>
              <a:t>−8 </a:t>
            </a:r>
            <a:r>
              <a:t>Ω.m</a:t>
            </a:r>
          </a:p>
        </p:txBody>
      </p:sp>
      <p:pic>
        <p:nvPicPr>
          <p:cNvPr id="207" name="gold.jpg" descr="gold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3736" y="6412112"/>
            <a:ext cx="3773464" cy="3165344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Why gold?…"/>
          <p:cNvSpPr txBox="1"/>
          <p:nvPr/>
        </p:nvSpPr>
        <p:spPr>
          <a:xfrm>
            <a:off x="4857737" y="6887695"/>
            <a:ext cx="2298726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Why gold?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Corrosion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rms in circuit diagrams"/>
          <p:cNvSpPr txBox="1"/>
          <p:nvPr>
            <p:ph type="title"/>
          </p:nvPr>
        </p:nvSpPr>
        <p:spPr>
          <a:xfrm>
            <a:off x="952500" y="254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Terms in circuit diagrams</a:t>
            </a:r>
          </a:p>
        </p:txBody>
      </p:sp>
      <p:sp>
        <p:nvSpPr>
          <p:cNvPr id="211" name="Node: Point of connection between elements.…"/>
          <p:cNvSpPr txBox="1"/>
          <p:nvPr>
            <p:ph type="body" idx="1"/>
          </p:nvPr>
        </p:nvSpPr>
        <p:spPr>
          <a:xfrm>
            <a:off x="952500" y="19812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3000"/>
              </a:spcBef>
              <a:defRPr sz="30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Node:</a:t>
            </a:r>
            <a:r>
              <a:t> Point of connection between elements.</a:t>
            </a:r>
          </a:p>
          <a:p>
            <a:pPr>
              <a:spcBef>
                <a:spcPts val="3000"/>
              </a:spcBef>
              <a:defRPr sz="30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Branch:</a:t>
            </a:r>
            <a:r>
              <a:t> Connection between two nodes.</a:t>
            </a:r>
          </a:p>
          <a:p>
            <a:pPr>
              <a:spcBef>
                <a:spcPts val="3000"/>
              </a:spcBef>
              <a:defRPr sz="30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Loop:</a:t>
            </a:r>
            <a:r>
              <a:t> Closed loops in circuit diagram.</a:t>
            </a:r>
          </a:p>
          <a:p>
            <a:pPr>
              <a:spcBef>
                <a:spcPts val="3000"/>
              </a:spcBef>
              <a:defRPr sz="3000"/>
            </a:pPr>
            <a:r>
              <a:t>Number of Branches = # of Loops + # of Nodes - 1</a:t>
            </a:r>
          </a:p>
        </p:txBody>
      </p:sp>
      <p:pic>
        <p:nvPicPr>
          <p:cNvPr id="212" name="Electric_circuit_RCL.jpg" descr="Electric_circuit_RC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24154" y="5168900"/>
            <a:ext cx="8235157" cy="444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ypical electrical circu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Typical electrical circuit</a:t>
            </a:r>
          </a:p>
        </p:txBody>
      </p:sp>
      <p:sp>
        <p:nvSpPr>
          <p:cNvPr id="123" name="Interconnection of electrical element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Interconnection of electrical elements</a:t>
            </a:r>
          </a:p>
        </p:txBody>
      </p:sp>
      <p:pic>
        <p:nvPicPr>
          <p:cNvPr id="124" name="Electric_circuit_RCL.jpg" descr="Electric_circuit_RC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7500" y="3530600"/>
            <a:ext cx="10541000" cy="5689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Kirchhoff's Current Law"/>
          <p:cNvSpPr txBox="1"/>
          <p:nvPr>
            <p:ph type="title"/>
          </p:nvPr>
        </p:nvSpPr>
        <p:spPr>
          <a:xfrm>
            <a:off x="952500" y="381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Kirchhoff's Current Law</a:t>
            </a:r>
          </a:p>
        </p:txBody>
      </p:sp>
      <p:sp>
        <p:nvSpPr>
          <p:cNvPr id="215" name="Algebraic sum of currents entering a closed a node (or a loop) is zero"/>
          <p:cNvSpPr txBox="1"/>
          <p:nvPr>
            <p:ph type="body" sz="quarter" idx="1"/>
          </p:nvPr>
        </p:nvSpPr>
        <p:spPr>
          <a:xfrm>
            <a:off x="952500" y="2235200"/>
            <a:ext cx="11099800" cy="1192411"/>
          </a:xfrm>
          <a:prstGeom prst="rect">
            <a:avLst/>
          </a:prstGeom>
        </p:spPr>
        <p:txBody>
          <a:bodyPr anchor="t"/>
          <a:lstStyle>
            <a:lvl1pPr>
              <a:defRPr sz="3000"/>
            </a:lvl1pPr>
          </a:lstStyle>
          <a:p>
            <a:pPr/>
            <a:r>
              <a:t>Algebraic sum of currents entering a closed a node (or a loop) is zero</a:t>
            </a:r>
          </a:p>
        </p:txBody>
      </p:sp>
      <p:pic>
        <p:nvPicPr>
          <p:cNvPr id="216" name="dcp6.gif" descr="dcp6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5701605"/>
            <a:ext cx="8549269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85459" y="4159660"/>
            <a:ext cx="2588492" cy="8098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Kirchhoff's Voltage Law"/>
          <p:cNvSpPr txBox="1"/>
          <p:nvPr>
            <p:ph type="title"/>
          </p:nvPr>
        </p:nvSpPr>
        <p:spPr>
          <a:xfrm>
            <a:off x="952500" y="381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Kirchhoff's Voltage Law</a:t>
            </a:r>
          </a:p>
        </p:txBody>
      </p:sp>
      <p:sp>
        <p:nvSpPr>
          <p:cNvPr id="220" name="Algebraic sum of all voltages around a closed path (or loop) is zero."/>
          <p:cNvSpPr txBox="1"/>
          <p:nvPr>
            <p:ph type="body" sz="quarter" idx="1"/>
          </p:nvPr>
        </p:nvSpPr>
        <p:spPr>
          <a:xfrm>
            <a:off x="952500" y="2235200"/>
            <a:ext cx="11099800" cy="1192411"/>
          </a:xfrm>
          <a:prstGeom prst="rect">
            <a:avLst/>
          </a:prstGeom>
        </p:spPr>
        <p:txBody>
          <a:bodyPr anchor="t"/>
          <a:lstStyle>
            <a:lvl1pPr>
              <a:defRPr sz="3000"/>
            </a:lvl1pPr>
          </a:lstStyle>
          <a:p>
            <a:pPr/>
            <a:r>
              <a:t>Algebraic sum of all voltages around a closed path (or loop) is zero.</a:t>
            </a:r>
          </a:p>
        </p:txBody>
      </p:sp>
      <p:pic>
        <p:nvPicPr>
          <p:cNvPr id="221" name="600px-Kirchhoff_voltage_law.svg.png" descr="600px-Kirchhoff_voltage_law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02168" y="5696445"/>
            <a:ext cx="4600464" cy="40254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43856" y="3998123"/>
            <a:ext cx="3317088" cy="11278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eries resistors"/>
          <p:cNvSpPr txBox="1"/>
          <p:nvPr>
            <p:ph type="title"/>
          </p:nvPr>
        </p:nvSpPr>
        <p:spPr>
          <a:xfrm>
            <a:off x="952500" y="381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Series resistors</a:t>
            </a:r>
          </a:p>
        </p:txBody>
      </p:sp>
      <p:pic>
        <p:nvPicPr>
          <p:cNvPr id="225" name="600px-Resistors_in_Series.svg.png" descr="600px-Resistors_in_Series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2400" y="2247900"/>
            <a:ext cx="7620000" cy="254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0118" y="6066320"/>
            <a:ext cx="7044564" cy="7726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arallel resistors"/>
          <p:cNvSpPr txBox="1"/>
          <p:nvPr>
            <p:ph type="title"/>
          </p:nvPr>
        </p:nvSpPr>
        <p:spPr>
          <a:xfrm>
            <a:off x="952500" y="381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Parallel resistors</a:t>
            </a:r>
          </a:p>
        </p:txBody>
      </p:sp>
      <p:pic>
        <p:nvPicPr>
          <p:cNvPr id="229" name="600px-Resistors_in_Parallel.svg.png" descr="600px-Resistors_in_Parallel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63800" y="2641600"/>
            <a:ext cx="7620000" cy="304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25650" y="6718300"/>
            <a:ext cx="8496300" cy="1193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arallel resistors"/>
          <p:cNvSpPr txBox="1"/>
          <p:nvPr>
            <p:ph type="title"/>
          </p:nvPr>
        </p:nvSpPr>
        <p:spPr>
          <a:xfrm>
            <a:off x="952500" y="381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Parallel resistors</a:t>
            </a:r>
          </a:p>
        </p:txBody>
      </p:sp>
      <p:sp>
        <p:nvSpPr>
          <p:cNvPr id="233" name="Two resistors"/>
          <p:cNvSpPr txBox="1"/>
          <p:nvPr>
            <p:ph type="body" sz="quarter" idx="1"/>
          </p:nvPr>
        </p:nvSpPr>
        <p:spPr>
          <a:xfrm>
            <a:off x="952500" y="2235200"/>
            <a:ext cx="11099800" cy="1192411"/>
          </a:xfrm>
          <a:prstGeom prst="rect">
            <a:avLst/>
          </a:prstGeom>
        </p:spPr>
        <p:txBody>
          <a:bodyPr anchor="t"/>
          <a:lstStyle/>
          <a:p>
            <a:pPr/>
            <a:r>
              <a:t>Two resistors</a:t>
            </a:r>
          </a:p>
        </p:txBody>
      </p:sp>
      <p:pic>
        <p:nvPicPr>
          <p:cNvPr id="2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2088" y="4749800"/>
            <a:ext cx="4854162" cy="1624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onnection of Voltage Sources"/>
          <p:cNvSpPr txBox="1"/>
          <p:nvPr>
            <p:ph type="title"/>
          </p:nvPr>
        </p:nvSpPr>
        <p:spPr>
          <a:xfrm>
            <a:off x="952500" y="-254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Connection of Voltage Sources</a:t>
            </a:r>
          </a:p>
        </p:txBody>
      </p:sp>
      <p:sp>
        <p:nvSpPr>
          <p:cNvPr id="237" name="Series voltage"/>
          <p:cNvSpPr txBox="1"/>
          <p:nvPr>
            <p:ph type="body" sz="half" idx="1"/>
          </p:nvPr>
        </p:nvSpPr>
        <p:spPr>
          <a:xfrm>
            <a:off x="828476" y="1990179"/>
            <a:ext cx="11452623" cy="2442370"/>
          </a:xfrm>
          <a:prstGeom prst="rect">
            <a:avLst/>
          </a:prstGeom>
        </p:spPr>
        <p:txBody>
          <a:bodyPr anchor="t"/>
          <a:lstStyle>
            <a:lvl1pPr>
              <a:spcBef>
                <a:spcPts val="2000"/>
              </a:spcBef>
              <a:defRPr sz="3000"/>
            </a:lvl1pPr>
          </a:lstStyle>
          <a:p>
            <a:pPr/>
            <a:r>
              <a:t>Series voltage</a:t>
            </a:r>
          </a:p>
        </p:txBody>
      </p:sp>
      <p:pic>
        <p:nvPicPr>
          <p:cNvPr id="238" name="series_V.png" descr="series_V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6750" y="3219450"/>
            <a:ext cx="5219700" cy="4737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onnection of Voltage Sources"/>
          <p:cNvSpPr txBox="1"/>
          <p:nvPr>
            <p:ph type="title"/>
          </p:nvPr>
        </p:nvSpPr>
        <p:spPr>
          <a:xfrm>
            <a:off x="952500" y="-254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Connection of Voltage Sources</a:t>
            </a:r>
          </a:p>
        </p:txBody>
      </p:sp>
      <p:sp>
        <p:nvSpPr>
          <p:cNvPr id="241" name="Parallel voltage"/>
          <p:cNvSpPr txBox="1"/>
          <p:nvPr>
            <p:ph type="body" sz="half" idx="1"/>
          </p:nvPr>
        </p:nvSpPr>
        <p:spPr>
          <a:xfrm>
            <a:off x="828476" y="1990179"/>
            <a:ext cx="11452623" cy="2442370"/>
          </a:xfrm>
          <a:prstGeom prst="rect">
            <a:avLst/>
          </a:prstGeom>
        </p:spPr>
        <p:txBody>
          <a:bodyPr anchor="t"/>
          <a:lstStyle>
            <a:lvl1pPr>
              <a:spcBef>
                <a:spcPts val="2000"/>
              </a:spcBef>
              <a:defRPr sz="3000"/>
            </a:lvl1pPr>
          </a:lstStyle>
          <a:p>
            <a:pPr/>
            <a:r>
              <a:t>Parallel voltage</a:t>
            </a:r>
          </a:p>
        </p:txBody>
      </p:sp>
      <p:pic>
        <p:nvPicPr>
          <p:cNvPr id="242" name="parallel_V.png" descr="parallel_V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4502150"/>
            <a:ext cx="10058400" cy="4229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59880" y="3288013"/>
            <a:ext cx="3367440" cy="763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onnection of current sources"/>
          <p:cNvSpPr txBox="1"/>
          <p:nvPr>
            <p:ph type="title"/>
          </p:nvPr>
        </p:nvSpPr>
        <p:spPr>
          <a:xfrm>
            <a:off x="952500" y="-254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Connection of current sources</a:t>
            </a:r>
          </a:p>
        </p:txBody>
      </p:sp>
      <p:sp>
        <p:nvSpPr>
          <p:cNvPr id="246" name="Parallel current source"/>
          <p:cNvSpPr txBox="1"/>
          <p:nvPr>
            <p:ph type="body" sz="half" idx="1"/>
          </p:nvPr>
        </p:nvSpPr>
        <p:spPr>
          <a:xfrm>
            <a:off x="828476" y="1990179"/>
            <a:ext cx="11452623" cy="2442370"/>
          </a:xfrm>
          <a:prstGeom prst="rect">
            <a:avLst/>
          </a:prstGeom>
        </p:spPr>
        <p:txBody>
          <a:bodyPr anchor="t"/>
          <a:lstStyle>
            <a:lvl1pPr>
              <a:spcBef>
                <a:spcPts val="2000"/>
              </a:spcBef>
              <a:defRPr sz="3000"/>
            </a:lvl1pPr>
          </a:lstStyle>
          <a:p>
            <a:pPr/>
            <a:r>
              <a:t>Parallel current source</a:t>
            </a:r>
          </a:p>
        </p:txBody>
      </p:sp>
      <p:pic>
        <p:nvPicPr>
          <p:cNvPr id="247" name="parallel_I.png" descr="parallel_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600" y="4044950"/>
            <a:ext cx="9956800" cy="367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onnection of current sources"/>
          <p:cNvSpPr txBox="1"/>
          <p:nvPr>
            <p:ph type="title"/>
          </p:nvPr>
        </p:nvSpPr>
        <p:spPr>
          <a:xfrm>
            <a:off x="952500" y="-254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Connection of current sources</a:t>
            </a:r>
          </a:p>
        </p:txBody>
      </p:sp>
      <p:sp>
        <p:nvSpPr>
          <p:cNvPr id="250" name="Series current source"/>
          <p:cNvSpPr txBox="1"/>
          <p:nvPr>
            <p:ph type="body" sz="half" idx="1"/>
          </p:nvPr>
        </p:nvSpPr>
        <p:spPr>
          <a:xfrm>
            <a:off x="828476" y="1990179"/>
            <a:ext cx="11452623" cy="2442370"/>
          </a:xfrm>
          <a:prstGeom prst="rect">
            <a:avLst/>
          </a:prstGeom>
        </p:spPr>
        <p:txBody>
          <a:bodyPr anchor="t"/>
          <a:lstStyle>
            <a:lvl1pPr>
              <a:spcBef>
                <a:spcPts val="2000"/>
              </a:spcBef>
              <a:defRPr sz="3000"/>
            </a:lvl1pPr>
          </a:lstStyle>
          <a:p>
            <a:pPr/>
            <a:r>
              <a:t>Series current source</a:t>
            </a:r>
          </a:p>
        </p:txBody>
      </p:sp>
      <p:pic>
        <p:nvPicPr>
          <p:cNvPr id="251" name="series_I.png" descr="series_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7400" y="5562600"/>
            <a:ext cx="10490200" cy="304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27500" y="3937000"/>
            <a:ext cx="3370022" cy="81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assive sign convention"/>
          <p:cNvSpPr txBox="1"/>
          <p:nvPr>
            <p:ph type="title"/>
          </p:nvPr>
        </p:nvSpPr>
        <p:spPr>
          <a:xfrm>
            <a:off x="952500" y="-254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pPr/>
            <a:r>
              <a:t>Passive sign convention</a:t>
            </a:r>
          </a:p>
        </p:txBody>
      </p:sp>
      <p:sp>
        <p:nvSpPr>
          <p:cNvPr id="255" name="(Passive) resistors cannot produce power, only consumes it !…"/>
          <p:cNvSpPr txBox="1"/>
          <p:nvPr>
            <p:ph type="body" idx="1"/>
          </p:nvPr>
        </p:nvSpPr>
        <p:spPr>
          <a:xfrm>
            <a:off x="828476" y="2528937"/>
            <a:ext cx="11452623" cy="6524526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2000"/>
              </a:spcBef>
              <a:defRPr sz="3000"/>
            </a:pPr>
            <a:r>
              <a:t>(Passive)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resistors</a:t>
            </a:r>
            <a:r>
              <a:t> cannot produce power, only consumes it !</a:t>
            </a:r>
          </a:p>
          <a:p>
            <a:pPr>
              <a:spcBef>
                <a:spcPts val="2000"/>
              </a:spcBef>
              <a:defRPr sz="3000"/>
            </a:pPr>
          </a:p>
          <a:p>
            <a:pPr>
              <a:spcBef>
                <a:spcPts val="2000"/>
              </a:spcBef>
              <a:defRPr sz="3000"/>
            </a:pPr>
          </a:p>
          <a:p>
            <a:pPr>
              <a:spcBef>
                <a:spcPts val="2000"/>
              </a:spcBef>
              <a:defRPr sz="3000"/>
            </a:pPr>
          </a:p>
          <a:p>
            <a:pPr>
              <a:spcBef>
                <a:spcPts val="2000"/>
              </a:spcBef>
              <a:defRPr sz="3000"/>
            </a:pPr>
          </a:p>
          <a:p>
            <a:pPr>
              <a:spcBef>
                <a:spcPts val="2000"/>
              </a:spcBef>
              <a:defRPr sz="3000"/>
            </a:pPr>
          </a:p>
          <a:p>
            <a:pPr>
              <a:spcBef>
                <a:spcPts val="2000"/>
              </a:spcBef>
              <a:defRPr sz="3000"/>
            </a:pPr>
          </a:p>
          <a:p>
            <a:pPr>
              <a:spcBef>
                <a:spcPts val="2000"/>
              </a:spcBef>
              <a:defRPr sz="3000"/>
            </a:pPr>
            <a:r>
              <a:t>!Current enters the positive voltage terminal</a:t>
            </a:r>
          </a:p>
        </p:txBody>
      </p:sp>
      <p:pic>
        <p:nvPicPr>
          <p:cNvPr id="256" name="300px-Passive_sign_convention.svg.png" descr="300px-Passive_sign_convention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0700" y="3409950"/>
            <a:ext cx="3810000" cy="3695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A more generalized 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A more generalized view</a:t>
            </a:r>
          </a:p>
        </p:txBody>
      </p:sp>
      <p:sp>
        <p:nvSpPr>
          <p:cNvPr id="127" name="Take the real world problem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Take the real world problem</a:t>
            </a:r>
          </a:p>
        </p:txBody>
      </p:sp>
      <p:pic>
        <p:nvPicPr>
          <p:cNvPr id="128" name="3403005971_6bdcbb8ac5_z.jpg" descr="3403005971_6bdcbb8ac5_z.jpg"/>
          <p:cNvPicPr>
            <a:picLocks noChangeAspect="1"/>
          </p:cNvPicPr>
          <p:nvPr/>
        </p:nvPicPr>
        <p:blipFill>
          <a:blip r:embed="rId2">
            <a:extLst/>
          </a:blip>
          <a:srcRect l="0" t="1882" r="0" b="0"/>
          <a:stretch>
            <a:fillRect/>
          </a:stretch>
        </p:blipFill>
        <p:spPr>
          <a:xfrm>
            <a:off x="2903902" y="3739903"/>
            <a:ext cx="7196996" cy="52961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ower"/>
          <p:cNvSpPr txBox="1"/>
          <p:nvPr>
            <p:ph type="title"/>
          </p:nvPr>
        </p:nvSpPr>
        <p:spPr>
          <a:xfrm>
            <a:off x="952500" y="-254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pPr/>
            <a:r>
              <a:t>Power</a:t>
            </a:r>
          </a:p>
        </p:txBody>
      </p:sp>
      <p:sp>
        <p:nvSpPr>
          <p:cNvPr id="259" name="(Passive) resistors cannot produce power, only consumes it !…"/>
          <p:cNvSpPr txBox="1"/>
          <p:nvPr>
            <p:ph type="body" idx="1"/>
          </p:nvPr>
        </p:nvSpPr>
        <p:spPr>
          <a:xfrm>
            <a:off x="828476" y="2351137"/>
            <a:ext cx="11452623" cy="6524526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2000"/>
              </a:spcBef>
              <a:defRPr sz="3000"/>
            </a:pPr>
            <a:r>
              <a:t>(Passive)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resistors</a:t>
            </a:r>
            <a:r>
              <a:t> cannot produce power, only consumes it !</a:t>
            </a:r>
          </a:p>
          <a:p>
            <a:pPr>
              <a:spcBef>
                <a:spcPts val="2000"/>
              </a:spcBef>
              <a:defRPr sz="3000"/>
            </a:pPr>
          </a:p>
          <a:p>
            <a:pPr>
              <a:spcBef>
                <a:spcPts val="2000"/>
              </a:spcBef>
              <a:defRPr sz="3000"/>
            </a:pPr>
          </a:p>
          <a:p>
            <a:pPr>
              <a:spcBef>
                <a:spcPts val="2000"/>
              </a:spcBef>
              <a:defRPr sz="3000"/>
            </a:pPr>
          </a:p>
          <a:p>
            <a:pPr>
              <a:spcBef>
                <a:spcPts val="2000"/>
              </a:spcBef>
              <a:defRPr sz="3000"/>
            </a:pPr>
          </a:p>
          <a:p>
            <a:pPr>
              <a:spcBef>
                <a:spcPts val="2000"/>
              </a:spcBef>
              <a:defRPr sz="3000"/>
            </a:pPr>
          </a:p>
          <a:p>
            <a:pPr>
              <a:spcBef>
                <a:spcPts val="2000"/>
              </a:spcBef>
              <a:defRPr sz="3000"/>
            </a:pPr>
          </a:p>
          <a:p>
            <a:pPr>
              <a:spcBef>
                <a:spcPts val="2000"/>
              </a:spcBef>
              <a:defRPr sz="3000"/>
            </a:pPr>
            <a:r>
              <a:t>Absorbed Power for a Resistor &gt; 0</a:t>
            </a:r>
          </a:p>
        </p:txBody>
      </p:sp>
      <p:pic>
        <p:nvPicPr>
          <p:cNvPr id="2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3937" y="4187497"/>
            <a:ext cx="5213213" cy="19910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ort/Open circuit"/>
          <p:cNvSpPr txBox="1"/>
          <p:nvPr>
            <p:ph type="title"/>
          </p:nvPr>
        </p:nvSpPr>
        <p:spPr>
          <a:xfrm>
            <a:off x="952500" y="-254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Short/Open circuit</a:t>
            </a:r>
          </a:p>
        </p:txBody>
      </p:sp>
      <p:sp>
        <p:nvSpPr>
          <p:cNvPr id="263" name="Short circuit: Resistance &amp; voltage drop…"/>
          <p:cNvSpPr txBox="1"/>
          <p:nvPr>
            <p:ph type="body" idx="1"/>
          </p:nvPr>
        </p:nvSpPr>
        <p:spPr>
          <a:xfrm>
            <a:off x="828476" y="2180679"/>
            <a:ext cx="11347848" cy="6164511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>
              <a:spcBef>
                <a:spcPts val="2000"/>
              </a:spcBef>
              <a:defRPr sz="30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Short circuit: </a:t>
            </a:r>
            <a:r>
              <a:t>Resistance &amp; voltage drop</a:t>
            </a:r>
          </a:p>
          <a:p>
            <a:pPr>
              <a:spcBef>
                <a:spcPts val="2000"/>
              </a:spcBef>
              <a:defRPr sz="3000"/>
            </a:pPr>
          </a:p>
          <a:p>
            <a:pPr>
              <a:spcBef>
                <a:spcPts val="2000"/>
              </a:spcBef>
              <a:defRPr sz="3000"/>
            </a:pPr>
          </a:p>
          <a:p>
            <a:pPr>
              <a:spcBef>
                <a:spcPts val="2000"/>
              </a:spcBef>
              <a:defRPr sz="3000"/>
            </a:pPr>
          </a:p>
          <a:p>
            <a:pPr>
              <a:spcBef>
                <a:spcPts val="2000"/>
              </a:spcBef>
              <a:defRPr b="1" sz="3000">
                <a:latin typeface="Helvetica"/>
                <a:ea typeface="Helvetica"/>
                <a:cs typeface="Helvetica"/>
                <a:sym typeface="Helvetica"/>
              </a:defRPr>
            </a:pPr>
            <a:r>
              <a:t>Open circuit: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Resistance &amp; current</a:t>
            </a:r>
          </a:p>
        </p:txBody>
      </p:sp>
      <p:pic>
        <p:nvPicPr>
          <p:cNvPr id="26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7231" y="3498850"/>
            <a:ext cx="2883648" cy="76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22234" y="6472404"/>
            <a:ext cx="2453641" cy="76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Questions ?"/>
          <p:cNvSpPr txBox="1"/>
          <p:nvPr>
            <p:ph type="title"/>
          </p:nvPr>
        </p:nvSpPr>
        <p:spPr>
          <a:xfrm>
            <a:off x="952500" y="-254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Questions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A more generalized view"/>
          <p:cNvSpPr txBox="1"/>
          <p:nvPr>
            <p:ph type="title"/>
          </p:nvPr>
        </p:nvSpPr>
        <p:spPr>
          <a:xfrm>
            <a:off x="952500" y="381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A more generalized view</a:t>
            </a:r>
          </a:p>
        </p:txBody>
      </p:sp>
      <p:sp>
        <p:nvSpPr>
          <p:cNvPr id="131" name="Simplify and represent it with a graphical model…"/>
          <p:cNvSpPr txBox="1"/>
          <p:nvPr>
            <p:ph type="body" idx="1"/>
          </p:nvPr>
        </p:nvSpPr>
        <p:spPr>
          <a:xfrm>
            <a:off x="952500" y="2235200"/>
            <a:ext cx="11099800" cy="6647607"/>
          </a:xfrm>
          <a:prstGeom prst="rect">
            <a:avLst/>
          </a:prstGeom>
        </p:spPr>
        <p:txBody>
          <a:bodyPr anchor="t"/>
          <a:lstStyle/>
          <a:p>
            <a:pPr marL="404495" indent="-404495" defTabSz="531622">
              <a:spcBef>
                <a:spcPts val="3800"/>
              </a:spcBef>
              <a:defRPr sz="3276"/>
            </a:pPr>
            <a:r>
              <a:rPr i="1">
                <a:latin typeface="Helvetica"/>
                <a:ea typeface="Helvetica"/>
                <a:cs typeface="Helvetica"/>
                <a:sym typeface="Helvetica"/>
              </a:rPr>
              <a:t>Simplify</a:t>
            </a:r>
            <a:r>
              <a:t> and represent it with a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graphical model</a:t>
            </a:r>
            <a:endParaRPr i="1">
              <a:latin typeface="Helvetica"/>
              <a:ea typeface="Helvetica"/>
              <a:cs typeface="Helvetica"/>
              <a:sym typeface="Helvetica"/>
            </a:endParaRPr>
          </a:p>
          <a:p>
            <a:pPr marL="404495" indent="-404495" defTabSz="531622">
              <a:spcBef>
                <a:spcPts val="3800"/>
              </a:spcBef>
              <a:defRPr sz="3276"/>
            </a:pPr>
            <a:endParaRPr i="1">
              <a:latin typeface="Helvetica"/>
              <a:ea typeface="Helvetica"/>
              <a:cs typeface="Helvetica"/>
              <a:sym typeface="Helvetica"/>
            </a:endParaRPr>
          </a:p>
          <a:p>
            <a:pPr marL="404495" indent="-404495" defTabSz="531622">
              <a:spcBef>
                <a:spcPts val="3800"/>
              </a:spcBef>
              <a:defRPr sz="3276"/>
            </a:pPr>
            <a:endParaRPr i="1">
              <a:latin typeface="Helvetica"/>
              <a:ea typeface="Helvetica"/>
              <a:cs typeface="Helvetica"/>
              <a:sym typeface="Helvetica"/>
            </a:endParaRPr>
          </a:p>
          <a:p>
            <a:pPr marL="404495" indent="-404495" defTabSz="531622">
              <a:spcBef>
                <a:spcPts val="3800"/>
              </a:spcBef>
              <a:defRPr sz="3276"/>
            </a:pPr>
            <a:endParaRPr i="1">
              <a:latin typeface="Helvetica"/>
              <a:ea typeface="Helvetica"/>
              <a:cs typeface="Helvetica"/>
              <a:sym typeface="Helvetica"/>
            </a:endParaRPr>
          </a:p>
          <a:p>
            <a:pPr marL="404495" indent="-404495" defTabSz="531622">
              <a:spcBef>
                <a:spcPts val="3800"/>
              </a:spcBef>
              <a:defRPr sz="3276"/>
            </a:pPr>
            <a:endParaRPr i="1">
              <a:latin typeface="Helvetica"/>
              <a:ea typeface="Helvetica"/>
              <a:cs typeface="Helvetica"/>
              <a:sym typeface="Helvetica"/>
            </a:endParaRPr>
          </a:p>
          <a:p>
            <a:pPr marL="404495" indent="-404495" defTabSz="531622">
              <a:spcBef>
                <a:spcPts val="3800"/>
              </a:spcBef>
              <a:defRPr sz="3276"/>
            </a:pPr>
            <a:endParaRPr i="1">
              <a:latin typeface="Helvetica"/>
              <a:ea typeface="Helvetica"/>
              <a:cs typeface="Helvetica"/>
              <a:sym typeface="Helvetica"/>
            </a:endParaRPr>
          </a:p>
          <a:p>
            <a:pPr marL="404495" indent="-404495" defTabSz="531622">
              <a:spcBef>
                <a:spcPts val="3800"/>
              </a:spcBef>
              <a:defRPr sz="3276"/>
            </a:pPr>
            <a:r>
              <a:t>The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art</a:t>
            </a:r>
            <a:r>
              <a:t> of engineering</a:t>
            </a:r>
          </a:p>
        </p:txBody>
      </p:sp>
      <p:pic>
        <p:nvPicPr>
          <p:cNvPr id="132" name="Electric_circuit_RCL.jpg" descr="Electric_circuit_RC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3677" y="3206343"/>
            <a:ext cx="8717446" cy="47053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A more generalized view"/>
          <p:cNvSpPr txBox="1"/>
          <p:nvPr>
            <p:ph type="title"/>
          </p:nvPr>
        </p:nvSpPr>
        <p:spPr>
          <a:xfrm>
            <a:off x="952500" y="381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A more generalized view</a:t>
            </a:r>
          </a:p>
        </p:txBody>
      </p:sp>
      <p:sp>
        <p:nvSpPr>
          <p:cNvPr id="135" name="Represent the graphical model using a parametric mathematical model and solve (i.e. analyze)"/>
          <p:cNvSpPr txBox="1"/>
          <p:nvPr>
            <p:ph type="body" sz="quarter" idx="1"/>
          </p:nvPr>
        </p:nvSpPr>
        <p:spPr>
          <a:xfrm>
            <a:off x="952500" y="2235200"/>
            <a:ext cx="11099800" cy="1611958"/>
          </a:xfrm>
          <a:prstGeom prst="rect">
            <a:avLst/>
          </a:prstGeom>
        </p:spPr>
        <p:txBody>
          <a:bodyPr anchor="t"/>
          <a:lstStyle/>
          <a:p>
            <a:pPr/>
            <a:r>
              <a:t>Represent the graphical model using a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parametric mathematical</a:t>
            </a:r>
            <a:r>
              <a:t> model and solve (i.e. analyze)</a:t>
            </a:r>
          </a:p>
        </p:txBody>
      </p:sp>
      <p:pic>
        <p:nvPicPr>
          <p:cNvPr id="1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05211" y="4768850"/>
            <a:ext cx="6422939" cy="15459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Not limited to electrical circuits"/>
          <p:cNvSpPr txBox="1"/>
          <p:nvPr>
            <p:ph type="title"/>
          </p:nvPr>
        </p:nvSpPr>
        <p:spPr>
          <a:xfrm>
            <a:off x="952500" y="381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Not limited to electrical circuits</a:t>
            </a:r>
          </a:p>
        </p:txBody>
      </p:sp>
      <p:sp>
        <p:nvSpPr>
          <p:cNvPr id="139" name="Thermal modeling of a thruster"/>
          <p:cNvSpPr txBox="1"/>
          <p:nvPr>
            <p:ph type="body" sz="quarter" idx="1"/>
          </p:nvPr>
        </p:nvSpPr>
        <p:spPr>
          <a:xfrm>
            <a:off x="952500" y="2235200"/>
            <a:ext cx="11099800" cy="1611958"/>
          </a:xfrm>
          <a:prstGeom prst="rect">
            <a:avLst/>
          </a:prstGeom>
        </p:spPr>
        <p:txBody>
          <a:bodyPr anchor="t"/>
          <a:lstStyle/>
          <a:p>
            <a:pPr/>
            <a:r>
              <a:t>Thermal modeling of a thruster</a:t>
            </a:r>
          </a:p>
        </p:txBody>
      </p:sp>
      <p:pic>
        <p:nvPicPr>
          <p:cNvPr id="140" name="SpaceX_engine_test_fire.jpg" descr="SpaceX_engine_test_fir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800" y="5533568"/>
            <a:ext cx="4962930" cy="28855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roduct_ecosimpro_screenshot1.png" descr="product_ecosimpro_screenshot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10400" y="4244815"/>
            <a:ext cx="6470755" cy="49794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Not limited to electrical circuits"/>
          <p:cNvSpPr txBox="1"/>
          <p:nvPr>
            <p:ph type="title"/>
          </p:nvPr>
        </p:nvSpPr>
        <p:spPr>
          <a:xfrm>
            <a:off x="952500" y="381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Not limited to electrical circuits</a:t>
            </a:r>
          </a:p>
        </p:txBody>
      </p:sp>
      <p:sp>
        <p:nvSpPr>
          <p:cNvPr id="144" name="Mechanical modeling of a magnetic levitation train"/>
          <p:cNvSpPr txBox="1"/>
          <p:nvPr>
            <p:ph type="body" sz="quarter" idx="1"/>
          </p:nvPr>
        </p:nvSpPr>
        <p:spPr>
          <a:xfrm>
            <a:off x="952500" y="2235200"/>
            <a:ext cx="11099800" cy="1611958"/>
          </a:xfrm>
          <a:prstGeom prst="rect">
            <a:avLst/>
          </a:prstGeom>
        </p:spPr>
        <p:txBody>
          <a:bodyPr anchor="t"/>
          <a:lstStyle/>
          <a:p>
            <a:pPr/>
            <a:r>
              <a:t>Mechanical modeling of a magnetic levitation train</a:t>
            </a:r>
          </a:p>
        </p:txBody>
      </p:sp>
      <p:pic>
        <p:nvPicPr>
          <p:cNvPr id="145" name="Shanghai_Transrapid_002.jpg" descr="Shanghai_Transrapid_00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4934958"/>
            <a:ext cx="4257390" cy="3193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train_circuit.png" descr="train_circui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58293" y="3885257"/>
            <a:ext cx="5685902" cy="50887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Electrical Charge"/>
          <p:cNvSpPr txBox="1"/>
          <p:nvPr>
            <p:ph type="title"/>
          </p:nvPr>
        </p:nvSpPr>
        <p:spPr>
          <a:xfrm>
            <a:off x="952500" y="-254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Electrical Charge</a:t>
            </a:r>
          </a:p>
        </p:txBody>
      </p:sp>
      <p:sp>
        <p:nvSpPr>
          <p:cNvPr id="149" name="“Electric charge is the physical property of matter that causes it to experience a force when placed in an electromagnetic field” [https://en.wikipedia.org/wiki/Electric_charge]…"/>
          <p:cNvSpPr txBox="1"/>
          <p:nvPr>
            <p:ph type="body" sz="half" idx="1"/>
          </p:nvPr>
        </p:nvSpPr>
        <p:spPr>
          <a:xfrm>
            <a:off x="828476" y="1939379"/>
            <a:ext cx="11452623" cy="2442370"/>
          </a:xfrm>
          <a:prstGeom prst="rect">
            <a:avLst/>
          </a:prstGeom>
        </p:spPr>
        <p:txBody>
          <a:bodyPr anchor="t"/>
          <a:lstStyle/>
          <a:p>
            <a:pPr marL="355600" indent="-355600" defTabSz="467359">
              <a:spcBef>
                <a:spcPts val="3300"/>
              </a:spcBef>
              <a:defRPr sz="2400"/>
            </a:pPr>
            <a:r>
              <a:t>“Electric charge is the physical property of matter that causes it to experience a force when placed in an electromagnetic field” [https://en.wikipedia.org/wiki/Electric_charge]</a:t>
            </a:r>
          </a:p>
          <a:p>
            <a:pPr marL="355600" indent="-355600" defTabSz="467359">
              <a:spcBef>
                <a:spcPts val="3300"/>
              </a:spcBef>
              <a:defRPr sz="2400"/>
            </a:pPr>
            <a:r>
              <a:t>The unit of charge is Columbs (C), which is equal to charge of 6.24×10</a:t>
            </a:r>
            <a:r>
              <a:rPr baseline="31999"/>
              <a:t>18</a:t>
            </a:r>
            <a:r>
              <a:t> electrons</a:t>
            </a:r>
          </a:p>
        </p:txBody>
      </p:sp>
      <p:pic>
        <p:nvPicPr>
          <p:cNvPr id="150" name="300px-VFPt_charges_plus_minus_thumb.svg.png" descr="300px-VFPt_charges_plus_minus_thumb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53300" y="4483100"/>
            <a:ext cx="3386667" cy="254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fieldf.gif" descr="fieldf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9100" y="4483100"/>
            <a:ext cx="3769683" cy="254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charge.pdf" descr="char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28436" y="7353051"/>
            <a:ext cx="4347928" cy="2222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Electrical Current"/>
          <p:cNvSpPr txBox="1"/>
          <p:nvPr>
            <p:ph type="title"/>
          </p:nvPr>
        </p:nvSpPr>
        <p:spPr>
          <a:xfrm>
            <a:off x="952500" y="-254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Electrical Current</a:t>
            </a:r>
          </a:p>
        </p:txBody>
      </p:sp>
      <p:sp>
        <p:nvSpPr>
          <p:cNvPr id="155" name="Current is the rate of charge…"/>
          <p:cNvSpPr txBox="1"/>
          <p:nvPr>
            <p:ph type="body" sz="half" idx="1"/>
          </p:nvPr>
        </p:nvSpPr>
        <p:spPr>
          <a:xfrm>
            <a:off x="828476" y="1939379"/>
            <a:ext cx="11452623" cy="2442370"/>
          </a:xfrm>
          <a:prstGeom prst="rect">
            <a:avLst/>
          </a:prstGeom>
        </p:spPr>
        <p:txBody>
          <a:bodyPr anchor="t"/>
          <a:lstStyle/>
          <a:p>
            <a:pPr marL="422275" indent="-422275" defTabSz="554990">
              <a:spcBef>
                <a:spcPts val="3900"/>
              </a:spcBef>
              <a:defRPr sz="285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Current</a:t>
            </a:r>
            <a:r>
              <a:t> is the rate of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charge</a:t>
            </a:r>
            <a:endParaRPr b="1">
              <a:latin typeface="Helvetica"/>
              <a:ea typeface="Helvetica"/>
              <a:cs typeface="Helvetica"/>
              <a:sym typeface="Helvetica"/>
            </a:endParaRPr>
          </a:p>
          <a:p>
            <a:pPr lvl="1" marL="844550" indent="-422275" defTabSz="554990">
              <a:spcBef>
                <a:spcPts val="1900"/>
              </a:spcBef>
              <a:defRPr sz="2375"/>
            </a:pPr>
            <a:r>
              <a:t>Charge is carried by moving electrons </a:t>
            </a:r>
          </a:p>
          <a:p>
            <a:pPr marL="422275" indent="-422275" defTabSz="554990">
              <a:spcBef>
                <a:spcPts val="1900"/>
              </a:spcBef>
              <a:defRPr sz="2850"/>
            </a:pPr>
            <a:r>
              <a:t>Unit of electrical current is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Ampere (A)</a:t>
            </a:r>
            <a:endParaRPr b="1">
              <a:latin typeface="Helvetica"/>
              <a:ea typeface="Helvetica"/>
              <a:cs typeface="Helvetica"/>
              <a:sym typeface="Helvetica"/>
            </a:endParaRPr>
          </a:p>
          <a:p>
            <a:pPr lvl="1" marL="844550" indent="-422275" defTabSz="554990">
              <a:spcBef>
                <a:spcPts val="1900"/>
              </a:spcBef>
              <a:defRPr sz="2375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1 A =  1 C/sec</a:t>
            </a:r>
          </a:p>
        </p:txBody>
      </p:sp>
      <p:pic>
        <p:nvPicPr>
          <p:cNvPr id="156" name="current.pdf" descr="current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27255" y="6025400"/>
            <a:ext cx="4382076" cy="317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circuit-diagram.jpg" descr="circuit-diagram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0200" y="6025400"/>
            <a:ext cx="4692119" cy="317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28050" y="2387600"/>
            <a:ext cx="2444087" cy="10392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