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28"/>
  </p:normalViewPr>
  <p:slideViewPr>
    <p:cSldViewPr snapToGrid="0" snapToObjects="1">
      <p:cViewPr varScale="1">
        <p:scale>
          <a:sx n="84" d="100"/>
          <a:sy n="84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E209 - Fundamentals of Electrical &amp; Electronics Engineer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EE209 - Fundamentals of Electrical &amp; Electronics Engineering</a:t>
            </a:r>
          </a:p>
        </p:txBody>
      </p:sp>
      <p:sp>
        <p:nvSpPr>
          <p:cNvPr id="120" name="Dr. M. Mert ANKARALI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0198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Dr. M. Mert ANKARALI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nection of current sources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Connection of current sources</a:t>
            </a:r>
          </a:p>
        </p:txBody>
      </p:sp>
      <p:sp>
        <p:nvSpPr>
          <p:cNvPr id="161" name="Series current source"/>
          <p:cNvSpPr txBox="1">
            <a:spLocks noGrp="1"/>
          </p:cNvSpPr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r>
              <a:t>Series current source</a:t>
            </a:r>
          </a:p>
        </p:txBody>
      </p:sp>
      <p:pic>
        <p:nvPicPr>
          <p:cNvPr id="162" name="series_I.png" descr="series_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562600"/>
            <a:ext cx="10490200" cy="304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3937000"/>
            <a:ext cx="3370022" cy="81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assive sign convention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Passive sign convention</a:t>
            </a:r>
          </a:p>
        </p:txBody>
      </p:sp>
      <p:sp>
        <p:nvSpPr>
          <p:cNvPr id="166" name="(Passive) resistors cannot produce power, only consumes it !…"/>
          <p:cNvSpPr txBox="1">
            <a:spLocks noGrp="1"/>
          </p:cNvSpPr>
          <p:nvPr>
            <p:ph type="body" idx="1"/>
          </p:nvPr>
        </p:nvSpPr>
        <p:spPr>
          <a:xfrm>
            <a:off x="828476" y="2528937"/>
            <a:ext cx="11452623" cy="652452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(Passive)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resistors</a:t>
            </a:r>
            <a:r>
              <a:t> cannot produce power, only consumes it !</a:t>
            </a:r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r>
              <a:t>!Current enters the positive voltage terminal</a:t>
            </a:r>
          </a:p>
        </p:txBody>
      </p:sp>
      <p:pic>
        <p:nvPicPr>
          <p:cNvPr id="167" name="300px-Passive_sign_convention.svg.png" descr="300px-Passive_sign_conventi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3409950"/>
            <a:ext cx="3810000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wer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Power</a:t>
            </a:r>
          </a:p>
        </p:txBody>
      </p:sp>
      <p:sp>
        <p:nvSpPr>
          <p:cNvPr id="170" name="(Passive) resistors cannot produce power, only consumes it !…"/>
          <p:cNvSpPr txBox="1">
            <a:spLocks noGrp="1"/>
          </p:cNvSpPr>
          <p:nvPr>
            <p:ph type="body" idx="1"/>
          </p:nvPr>
        </p:nvSpPr>
        <p:spPr>
          <a:xfrm>
            <a:off x="828476" y="2351137"/>
            <a:ext cx="11452623" cy="652452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(Passive)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resistors</a:t>
            </a:r>
            <a:r>
              <a:t> cannot produce power, only consumes it !</a:t>
            </a:r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r>
              <a:t>Absorbed Power for a Resistor &gt; 0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37" y="4187497"/>
            <a:ext cx="5213213" cy="1991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ort/Open circuit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Short/Open circuit</a:t>
            </a:r>
          </a:p>
        </p:txBody>
      </p:sp>
      <p:sp>
        <p:nvSpPr>
          <p:cNvPr id="174" name="Short circuit: Resistance &amp; voltage drop…"/>
          <p:cNvSpPr txBox="1">
            <a:spLocks noGrp="1"/>
          </p:cNvSpPr>
          <p:nvPr>
            <p:ph type="body" idx="1"/>
          </p:nvPr>
        </p:nvSpPr>
        <p:spPr>
          <a:xfrm>
            <a:off x="828476" y="2180679"/>
            <a:ext cx="11347848" cy="616451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Short circuit: </a:t>
            </a:r>
            <a:r>
              <a:t>Resistance &amp; voltage drop</a:t>
            </a:r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/>
            </a:pPr>
            <a:endParaRPr/>
          </a:p>
          <a:p>
            <a:pPr>
              <a:spcBef>
                <a:spcPts val="2000"/>
              </a:spcBef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Open circuit: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Resistance &amp; current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31" y="3498850"/>
            <a:ext cx="2883648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34" y="6472404"/>
            <a:ext cx="245364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an you find the equivalent resistance?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Can you find the equivalent resistance?</a:t>
            </a:r>
          </a:p>
        </p:txBody>
      </p:sp>
      <p:pic>
        <p:nvPicPr>
          <p:cNvPr id="179" name="delta_wye_ex.png" descr="delta_wye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2851150"/>
            <a:ext cx="5295900" cy="486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hm’s Law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Ohm’s Law</a:t>
            </a:r>
          </a:p>
        </p:txBody>
      </p:sp>
      <p:pic>
        <p:nvPicPr>
          <p:cNvPr id="123" name="ohms-law-illustrated.gif" descr="ohms-law-illustrat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87" y="5907740"/>
            <a:ext cx="3773464" cy="378871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here is a static/memoryless linear relationship between the flow current and voltage drop across a resistor"/>
          <p:cNvSpPr txBox="1">
            <a:spLocks noGrp="1"/>
          </p:cNvSpPr>
          <p:nvPr>
            <p:ph type="body" sz="quarter" idx="1"/>
          </p:nvPr>
        </p:nvSpPr>
        <p:spPr>
          <a:xfrm>
            <a:off x="828476" y="2180679"/>
            <a:ext cx="11452623" cy="1243807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t>There is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static/memoryless linear</a:t>
            </a:r>
            <a:r>
              <a:t> relationship between the flow current and voltage drop across a resistor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53" y="4117116"/>
            <a:ext cx="6730294" cy="1097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rms in circuit diagrams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Terms in circuit diagrams</a:t>
            </a:r>
          </a:p>
        </p:txBody>
      </p:sp>
      <p:sp>
        <p:nvSpPr>
          <p:cNvPr id="128" name="Node: Point of connection between elements…"/>
          <p:cNvSpPr txBox="1">
            <a:spLocks noGrp="1"/>
          </p:cNvSpPr>
          <p:nvPr>
            <p:ph type="body" idx="1"/>
          </p:nvPr>
        </p:nvSpPr>
        <p:spPr>
          <a:xfrm>
            <a:off x="952500" y="19812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Node:</a:t>
            </a:r>
            <a:r>
              <a:t> Point of connection between elements</a:t>
            </a:r>
          </a:p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Branch:</a:t>
            </a:r>
            <a:r>
              <a:t> Connection between two nodes</a:t>
            </a:r>
          </a:p>
          <a:p>
            <a:pPr>
              <a:spcBef>
                <a:spcPts val="3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Loop:</a:t>
            </a:r>
            <a:r>
              <a:t> Closed loops in circuit diagram</a:t>
            </a:r>
          </a:p>
        </p:txBody>
      </p:sp>
      <p:pic>
        <p:nvPicPr>
          <p:cNvPr id="129" name="Electric_circuit_RCL.jpg" descr="Electric_circuit_RC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54" y="5168900"/>
            <a:ext cx="8235157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irchhoff's Current Law"/>
          <p:cNvSpPr txBox="1">
            <a:spLocks noGrp="1"/>
          </p:cNvSpPr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Kirchhoff's Current Law</a:t>
            </a:r>
          </a:p>
        </p:txBody>
      </p:sp>
      <p:sp>
        <p:nvSpPr>
          <p:cNvPr id="132" name="Algebraic sum of currents entering a closed a node (or a loop) is zero"/>
          <p:cNvSpPr txBox="1">
            <a:spLocks noGrp="1"/>
          </p:cNvSpPr>
          <p:nvPr>
            <p:ph type="body" sz="quarter" idx="1"/>
          </p:nvPr>
        </p:nvSpPr>
        <p:spPr>
          <a:xfrm>
            <a:off x="952500" y="2235200"/>
            <a:ext cx="11099800" cy="119241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Algebraic sum of currents entering a closed a node (or a loop) is zero</a:t>
            </a:r>
          </a:p>
        </p:txBody>
      </p:sp>
      <p:pic>
        <p:nvPicPr>
          <p:cNvPr id="133" name="dcp6.gif" descr="dcp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701605"/>
            <a:ext cx="8549269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59" y="4159660"/>
            <a:ext cx="2588492" cy="8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Kirchhoff's Voltage Law"/>
          <p:cNvSpPr txBox="1">
            <a:spLocks noGrp="1"/>
          </p:cNvSpPr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Kirchhoff's Voltage Law</a:t>
            </a:r>
          </a:p>
        </p:txBody>
      </p:sp>
      <p:sp>
        <p:nvSpPr>
          <p:cNvPr id="137" name="Algebraic sum of all voltages around a closed path (or loop) is zero."/>
          <p:cNvSpPr txBox="1">
            <a:spLocks noGrp="1"/>
          </p:cNvSpPr>
          <p:nvPr>
            <p:ph type="body" sz="quarter" idx="1"/>
          </p:nvPr>
        </p:nvSpPr>
        <p:spPr>
          <a:xfrm>
            <a:off x="952500" y="2235200"/>
            <a:ext cx="11099800" cy="119241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Algebraic sum of all voltages around a closed path (or loop) is zero.</a:t>
            </a:r>
          </a:p>
        </p:txBody>
      </p:sp>
      <p:pic>
        <p:nvPicPr>
          <p:cNvPr id="138" name="600px-Kirchhoff_voltage_law.svg.png" descr="600px-Kirchhoff_voltage_law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68" y="5696445"/>
            <a:ext cx="4600464" cy="4025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56" y="3998123"/>
            <a:ext cx="3317088" cy="1127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eries resistors"/>
          <p:cNvSpPr txBox="1">
            <a:spLocks noGrp="1"/>
          </p:cNvSpPr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Series resistors</a:t>
            </a:r>
          </a:p>
        </p:txBody>
      </p:sp>
      <p:pic>
        <p:nvPicPr>
          <p:cNvPr id="142" name="600px-Resistors_in_Series.svg.png" descr="600px-Resistors_in_Series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8" y="2836310"/>
            <a:ext cx="5080001" cy="169333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8" y="5256952"/>
            <a:ext cx="5397501" cy="59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600px-Resistors_in_Parallel.svg.png" descr="600px-Resistors_in_Parallel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2666976"/>
            <a:ext cx="5080000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5168853"/>
            <a:ext cx="5715000" cy="803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nection of Voltage Sources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Connection of Voltage Sources</a:t>
            </a:r>
          </a:p>
        </p:txBody>
      </p:sp>
      <p:sp>
        <p:nvSpPr>
          <p:cNvPr id="148" name="Series voltage"/>
          <p:cNvSpPr txBox="1">
            <a:spLocks noGrp="1"/>
          </p:cNvSpPr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r>
              <a:t>Series voltage</a:t>
            </a:r>
          </a:p>
        </p:txBody>
      </p:sp>
      <p:pic>
        <p:nvPicPr>
          <p:cNvPr id="149" name="series_V.png" descr="series_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3219450"/>
            <a:ext cx="5219700" cy="473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nection of Voltage Sources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Connection of Voltage Sources</a:t>
            </a:r>
          </a:p>
        </p:txBody>
      </p:sp>
      <p:sp>
        <p:nvSpPr>
          <p:cNvPr id="152" name="Parallel voltage"/>
          <p:cNvSpPr txBox="1">
            <a:spLocks noGrp="1"/>
          </p:cNvSpPr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r>
              <a:t>Parallel voltage</a:t>
            </a:r>
          </a:p>
        </p:txBody>
      </p:sp>
      <p:pic>
        <p:nvPicPr>
          <p:cNvPr id="153" name="parallel_V.png" descr="parallel_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02150"/>
            <a:ext cx="10058400" cy="4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80" y="3288013"/>
            <a:ext cx="3367440" cy="76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nection of current sources"/>
          <p:cNvSpPr txBox="1"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Connection of current sources</a:t>
            </a:r>
          </a:p>
        </p:txBody>
      </p:sp>
      <p:sp>
        <p:nvSpPr>
          <p:cNvPr id="157" name="Parallel current source"/>
          <p:cNvSpPr txBox="1">
            <a:spLocks noGrp="1"/>
          </p:cNvSpPr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3000"/>
            </a:lvl1pPr>
          </a:lstStyle>
          <a:p>
            <a:r>
              <a:t>Parallel current source</a:t>
            </a:r>
          </a:p>
        </p:txBody>
      </p:sp>
      <p:pic>
        <p:nvPicPr>
          <p:cNvPr id="158" name="parallel_I.png" descr="parallel_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44950"/>
            <a:ext cx="9956800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</vt:lpstr>
      <vt:lpstr>Helvetica Light</vt:lpstr>
      <vt:lpstr>Helvetica Neue</vt:lpstr>
      <vt:lpstr>White</vt:lpstr>
      <vt:lpstr>EE209 - Fundamentals of Electrical &amp; Electronics Engineering</vt:lpstr>
      <vt:lpstr>Ohm’s Law</vt:lpstr>
      <vt:lpstr>Terms in circuit diagrams</vt:lpstr>
      <vt:lpstr>Kirchhoff's Current Law</vt:lpstr>
      <vt:lpstr>Kirchhoff's Voltage Law</vt:lpstr>
      <vt:lpstr>Series resistors</vt:lpstr>
      <vt:lpstr>Connection of Voltage Sources</vt:lpstr>
      <vt:lpstr>Connection of Voltage Sources</vt:lpstr>
      <vt:lpstr>Connection of current sources</vt:lpstr>
      <vt:lpstr>Connection of current sources</vt:lpstr>
      <vt:lpstr>Passive sign convention</vt:lpstr>
      <vt:lpstr>Power</vt:lpstr>
      <vt:lpstr>Short/Open circuit</vt:lpstr>
      <vt:lpstr>Can you find the equivalent resistance?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EE209 - Fundamentals of Electrical &amp; Electronics Engineering</dc:title>
  <cp:lastModifiedBy>Mustafa Ankarali</cp:lastModifiedBy>
  <cp:revision>1</cp:revision>
  <dcterms:modified xsi:type="dcterms:W3CDTF">2021-10-17T10:02:51Z</dcterms:modified>
</cp:coreProperties>
</file>