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hyperlink" Target="http://mathworld.wolfram.com/MatrixInverse.htm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E209 - Fundamentals of Electrical &amp; Electronics Engine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EE209 - Fundamentals of Electrical &amp; Electronics Engineering</a:t>
            </a:r>
          </a:p>
        </p:txBody>
      </p:sp>
      <p:sp>
        <p:nvSpPr>
          <p:cNvPr id="120" name="Asst. Prof. Mustafa Mert Ankarali"/>
          <p:cNvSpPr txBox="1"/>
          <p:nvPr>
            <p:ph type="subTitle" sz="quarter" idx="1"/>
          </p:nvPr>
        </p:nvSpPr>
        <p:spPr>
          <a:xfrm>
            <a:off x="1270000" y="60198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Asst. Prof. Mustafa Mert Ankarali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xample 1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Example 1</a:t>
            </a:r>
          </a:p>
        </p:txBody>
      </p:sp>
      <p:sp>
        <p:nvSpPr>
          <p:cNvPr id="152" name="Answer: V1 = 40/3 V &amp; V2 = 20 V"/>
          <p:cNvSpPr txBox="1"/>
          <p:nvPr>
            <p:ph type="body" idx="1"/>
          </p:nvPr>
        </p:nvSpPr>
        <p:spPr>
          <a:xfrm>
            <a:off x="952500" y="2133600"/>
            <a:ext cx="11518752" cy="44451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defRPr sz="3000"/>
            </a:pPr>
            <a:r>
              <a:t>Answer: V</a:t>
            </a:r>
            <a:r>
              <a:rPr baseline="-5999"/>
              <a:t>1</a:t>
            </a:r>
            <a:r>
              <a:t> = 40/3 V &amp; V</a:t>
            </a:r>
            <a:r>
              <a:rPr baseline="-5999"/>
              <a:t>2</a:t>
            </a:r>
            <a:r>
              <a:t> = 20 V</a:t>
            </a:r>
          </a:p>
        </p:txBody>
      </p:sp>
      <p:pic>
        <p:nvPicPr>
          <p:cNvPr id="153" name="node_example1.png" descr="node_exampl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3086100"/>
            <a:ext cx="5613400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verse of a 2x2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Inverse of a 2x2 matrix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3625850"/>
            <a:ext cx="6032500" cy="298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2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 defTabSz="560831">
              <a:defRPr sz="6719"/>
            </a:lvl1pPr>
          </a:lstStyle>
          <a:p>
            <a:pPr/>
            <a:r>
              <a:t>Example 2</a:t>
            </a:r>
          </a:p>
        </p:txBody>
      </p:sp>
      <p:pic>
        <p:nvPicPr>
          <p:cNvPr id="159" name="node_example2.png" descr="node_exampl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300" y="3549650"/>
            <a:ext cx="10795000" cy="544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Answer: V1 = -6 V &amp; V2 = -42 V"/>
          <p:cNvSpPr txBox="1"/>
          <p:nvPr>
            <p:ph type="body" sz="quarter" idx="1"/>
          </p:nvPr>
        </p:nvSpPr>
        <p:spPr>
          <a:xfrm>
            <a:off x="952500" y="2133600"/>
            <a:ext cx="11518752" cy="76919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defRPr sz="3000"/>
            </a:pPr>
            <a:r>
              <a:t>Answer: V</a:t>
            </a:r>
            <a:r>
              <a:rPr baseline="-5999"/>
              <a:t>1</a:t>
            </a:r>
            <a:r>
              <a:t> = -6 V &amp; V</a:t>
            </a:r>
            <a:r>
              <a:rPr baseline="-5999"/>
              <a:t>2</a:t>
            </a:r>
            <a:r>
              <a:t> = -42 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ependent sources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Dependent sources</a:t>
            </a:r>
          </a:p>
        </p:txBody>
      </p:sp>
      <p:sp>
        <p:nvSpPr>
          <p:cNvPr id="163" name="Dependent voltage sources…"/>
          <p:cNvSpPr txBox="1"/>
          <p:nvPr>
            <p:ph type="body" sz="half" idx="1"/>
          </p:nvPr>
        </p:nvSpPr>
        <p:spPr>
          <a:xfrm>
            <a:off x="952500" y="2235200"/>
            <a:ext cx="11333559" cy="278740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2000"/>
              </a:spcBef>
              <a:defRPr sz="3000"/>
            </a:pPr>
            <a:r>
              <a:t>Dependent voltage sources</a:t>
            </a:r>
          </a:p>
          <a:p>
            <a:pPr lvl="1">
              <a:spcBef>
                <a:spcPts val="2000"/>
              </a:spcBef>
              <a:defRPr sz="2800"/>
            </a:pPr>
            <a:r>
              <a:t>Shown with a square sign</a:t>
            </a:r>
          </a:p>
          <a:p>
            <a:pPr lvl="1">
              <a:spcBef>
                <a:spcPts val="2000"/>
              </a:spcBef>
              <a:defRPr sz="2800"/>
            </a:pPr>
            <a:r>
              <a:t>Its value is dependent on another variable</a:t>
            </a:r>
          </a:p>
          <a:p>
            <a:pPr lvl="1"/>
          </a:p>
        </p:txBody>
      </p:sp>
      <p:pic>
        <p:nvPicPr>
          <p:cNvPr id="164" name="200px-Voltage_Source_(Controlled).svg.png" descr="200px-Voltage_Source_(Controlled)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2400" y="5060701"/>
            <a:ext cx="2540000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ependent sources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Dependent sources</a:t>
            </a:r>
          </a:p>
        </p:txBody>
      </p:sp>
      <p:sp>
        <p:nvSpPr>
          <p:cNvPr id="167" name="Dependent current sources…"/>
          <p:cNvSpPr txBox="1"/>
          <p:nvPr>
            <p:ph type="body" sz="half" idx="1"/>
          </p:nvPr>
        </p:nvSpPr>
        <p:spPr>
          <a:xfrm>
            <a:off x="952500" y="2235200"/>
            <a:ext cx="11333559" cy="278740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2000"/>
              </a:spcBef>
              <a:defRPr sz="3000"/>
            </a:pPr>
            <a:r>
              <a:t>Dependent current sources</a:t>
            </a:r>
          </a:p>
          <a:p>
            <a:pPr lvl="1">
              <a:spcBef>
                <a:spcPts val="2000"/>
              </a:spcBef>
              <a:defRPr sz="2800"/>
            </a:pPr>
            <a:r>
              <a:t>Shown with a square sign</a:t>
            </a:r>
          </a:p>
          <a:p>
            <a:pPr lvl="1">
              <a:spcBef>
                <a:spcPts val="2000"/>
              </a:spcBef>
              <a:defRPr sz="2800"/>
            </a:pPr>
            <a:r>
              <a:t>Its value is dependent on another variable</a:t>
            </a:r>
          </a:p>
          <a:p>
            <a:pPr lvl="1"/>
          </a:p>
        </p:txBody>
      </p:sp>
      <p:pic>
        <p:nvPicPr>
          <p:cNvPr id="168" name="current.png" descr="cur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5600" y="5009901"/>
            <a:ext cx="2133600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xample 3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Example 3</a:t>
            </a:r>
          </a:p>
        </p:txBody>
      </p:sp>
      <p:pic>
        <p:nvPicPr>
          <p:cNvPr id="171" name="node_example3.png" descr="node_exampl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2087" y="3263900"/>
            <a:ext cx="7645401" cy="497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ample 3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Example 3</a:t>
            </a:r>
          </a:p>
        </p:txBody>
      </p:sp>
      <p:pic>
        <p:nvPicPr>
          <p:cNvPr id="174" name="node_example3.png" descr="node_exampl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700" y="1854200"/>
            <a:ext cx="7645400" cy="497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1000" y="7048500"/>
            <a:ext cx="7162800" cy="165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xample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Example</a:t>
            </a:r>
          </a:p>
        </p:txBody>
      </p:sp>
      <p:sp>
        <p:nvSpPr>
          <p:cNvPr id="178" name="Answer: V1 = 4.8 V, V2 = 2.4 V, &amp; V3 = -2.4 V"/>
          <p:cNvSpPr txBox="1"/>
          <p:nvPr>
            <p:ph type="body" sz="half" idx="1"/>
          </p:nvPr>
        </p:nvSpPr>
        <p:spPr>
          <a:xfrm>
            <a:off x="828476" y="1990179"/>
            <a:ext cx="11452623" cy="244237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000"/>
              </a:spcBef>
              <a:defRPr sz="3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Answer:</a:t>
            </a:r>
            <a:r>
              <a:t> V</a:t>
            </a:r>
            <a:r>
              <a:rPr baseline="-5999"/>
              <a:t>1</a:t>
            </a:r>
            <a:r>
              <a:t> = 4.8 V, V</a:t>
            </a:r>
            <a:r>
              <a:rPr baseline="-5999"/>
              <a:t>2</a:t>
            </a:r>
            <a:r>
              <a:t> = 2.4 V, &amp; V</a:t>
            </a:r>
            <a:r>
              <a:rPr baseline="-5999"/>
              <a:t>3</a:t>
            </a:r>
            <a:r>
              <a:t> = -2.4 V</a:t>
            </a:r>
          </a:p>
        </p:txBody>
      </p:sp>
      <p:pic>
        <p:nvPicPr>
          <p:cNvPr id="179" name="node_example3.png" descr="node_exampl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2087" y="3263900"/>
            <a:ext cx="7645401" cy="497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verse of a 3x3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Inverse of a 3x3 matrix</a:t>
            </a:r>
          </a:p>
        </p:txBody>
      </p:sp>
      <p:pic>
        <p:nvPicPr>
          <p:cNvPr id="182" name="A33.gif" descr="A33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6266" y="2704782"/>
            <a:ext cx="2859134" cy="1308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nvA33.gif" descr="invA33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8857" y="4406900"/>
            <a:ext cx="4653953" cy="2959985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ource: http://mathworld.wolfram.com/MatrixInverse.html"/>
          <p:cNvSpPr txBox="1"/>
          <p:nvPr/>
        </p:nvSpPr>
        <p:spPr>
          <a:xfrm>
            <a:off x="1839531" y="8724900"/>
            <a:ext cx="978293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Source: </a:t>
            </a:r>
            <a:r>
              <a:rPr u="sng">
                <a:hlinkClick r:id="rId4" invalidUrl="" action="" tgtFrame="" tooltip="" history="1" highlightClick="0" endSnd="0"/>
              </a:rPr>
              <a:t>http://mathworld.wolfram.com/MatrixInverse.html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view"/>
          <p:cNvSpPr txBox="1"/>
          <p:nvPr>
            <p:ph type="title"/>
          </p:nvPr>
        </p:nvSpPr>
        <p:spPr>
          <a:xfrm>
            <a:off x="952500" y="-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Review</a:t>
            </a:r>
          </a:p>
        </p:txBody>
      </p:sp>
      <p:sp>
        <p:nvSpPr>
          <p:cNvPr id="123" name="Ohm’s law &amp; Resistivity…"/>
          <p:cNvSpPr txBox="1"/>
          <p:nvPr>
            <p:ph type="body" idx="1"/>
          </p:nvPr>
        </p:nvSpPr>
        <p:spPr>
          <a:xfrm>
            <a:off x="828476" y="2180679"/>
            <a:ext cx="11347849" cy="502528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spcBef>
                <a:spcPts val="2000"/>
              </a:spcBef>
              <a:defRPr sz="3700"/>
            </a:pPr>
            <a:r>
              <a:t>Ohm’s law &amp; Resistivity</a:t>
            </a:r>
          </a:p>
          <a:p>
            <a:pPr>
              <a:spcBef>
                <a:spcPts val="2000"/>
              </a:spcBef>
              <a:defRPr sz="3700"/>
            </a:pPr>
            <a:r>
              <a:t>Kirchhoff's Current Law</a:t>
            </a:r>
          </a:p>
          <a:p>
            <a:pPr>
              <a:spcBef>
                <a:spcPts val="2000"/>
              </a:spcBef>
              <a:defRPr sz="3700"/>
            </a:pPr>
            <a:r>
              <a:t>Kirchhoff's Voltage Law</a:t>
            </a:r>
          </a:p>
          <a:p>
            <a:pPr>
              <a:spcBef>
                <a:spcPts val="2000"/>
              </a:spcBef>
              <a:defRPr sz="3700"/>
            </a:pPr>
            <a:r>
              <a:t>Concepts: Node, Branch, Loop, Mesh</a:t>
            </a:r>
          </a:p>
          <a:p>
            <a:pPr>
              <a:spcBef>
                <a:spcPts val="2000"/>
              </a:spcBef>
              <a:defRPr sz="3700"/>
            </a:pPr>
            <a:r>
              <a:t>Paralel &amp; Series resistors</a:t>
            </a:r>
          </a:p>
          <a:p>
            <a:pPr marL="548216" indent="-548216">
              <a:spcBef>
                <a:spcPts val="2000"/>
              </a:spcBef>
              <a:defRPr sz="3000"/>
            </a:pPr>
            <a:r>
              <a:rPr sz="3700"/>
              <a:t>Delta-Wye Connections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nalysis methods"/>
          <p:cNvSpPr txBox="1"/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Analysis methods</a:t>
            </a:r>
          </a:p>
        </p:txBody>
      </p:sp>
      <p:sp>
        <p:nvSpPr>
          <p:cNvPr id="126" name="Scalability?"/>
          <p:cNvSpPr txBox="1"/>
          <p:nvPr>
            <p:ph type="body" idx="1"/>
          </p:nvPr>
        </p:nvSpPr>
        <p:spPr>
          <a:xfrm>
            <a:off x="952500" y="1981200"/>
            <a:ext cx="11099800" cy="62865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000"/>
              </a:spcBef>
              <a:defRPr sz="3000"/>
            </a:lvl1pPr>
          </a:lstStyle>
          <a:p>
            <a:pPr/>
            <a:r>
              <a:t>Scalability?</a:t>
            </a:r>
          </a:p>
        </p:txBody>
      </p:sp>
      <p:pic>
        <p:nvPicPr>
          <p:cNvPr id="127" name="2n26txrevcd.gif" descr="2n26txrevcd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3450" y="2895600"/>
            <a:ext cx="7672079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nalysis methods"/>
          <p:cNvSpPr txBox="1"/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Analysis methods</a:t>
            </a:r>
          </a:p>
        </p:txBody>
      </p:sp>
      <p:sp>
        <p:nvSpPr>
          <p:cNvPr id="130" name="1-Nodal Analysis…"/>
          <p:cNvSpPr txBox="1"/>
          <p:nvPr>
            <p:ph type="body" idx="1"/>
          </p:nvPr>
        </p:nvSpPr>
        <p:spPr>
          <a:xfrm>
            <a:off x="952500" y="19812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3000"/>
              </a:spcBef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1-Nodal Analysis</a:t>
            </a:r>
          </a:p>
          <a:p>
            <a:pPr lvl="1">
              <a:spcBef>
                <a:spcPts val="3000"/>
              </a:spcBef>
              <a:defRPr sz="2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Unknown:</a:t>
            </a:r>
            <a:r>
              <a:t> Node Voltages</a:t>
            </a:r>
          </a:p>
          <a:p>
            <a:pPr lvl="1">
              <a:spcBef>
                <a:spcPts val="3000"/>
              </a:spcBef>
              <a:defRPr sz="2800"/>
            </a:pPr>
            <a:r>
              <a:t>Uses Kirchhoff's Current Law</a:t>
            </a:r>
          </a:p>
          <a:p>
            <a:pPr lvl="1">
              <a:spcBef>
                <a:spcPts val="3000"/>
              </a:spcBef>
              <a:defRPr sz="3000"/>
            </a:pPr>
          </a:p>
          <a:p>
            <a:pPr>
              <a:spcBef>
                <a:spcPts val="3000"/>
              </a:spcBef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2-Mesh Analysis</a:t>
            </a:r>
          </a:p>
          <a:p>
            <a:pPr lvl="1">
              <a:spcBef>
                <a:spcPts val="3000"/>
              </a:spcBef>
              <a:defRPr sz="2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Unknown:</a:t>
            </a:r>
            <a:r>
              <a:t> Mesh Currents</a:t>
            </a:r>
          </a:p>
          <a:p>
            <a:pPr lvl="1">
              <a:spcBef>
                <a:spcPts val="3000"/>
              </a:spcBef>
              <a:defRPr sz="2800"/>
            </a:pPr>
            <a:r>
              <a:t>Uses Kirchhoff's Voltage Law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teps for nodal analysis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Steps for nodal analysis</a:t>
            </a:r>
          </a:p>
        </p:txBody>
      </p:sp>
      <p:sp>
        <p:nvSpPr>
          <p:cNvPr id="133" name="1-Choose a reference node (ground)…"/>
          <p:cNvSpPr txBox="1"/>
          <p:nvPr>
            <p:ph type="body" idx="1"/>
          </p:nvPr>
        </p:nvSpPr>
        <p:spPr>
          <a:xfrm>
            <a:off x="952500" y="2235200"/>
            <a:ext cx="11210082" cy="5751215"/>
          </a:xfrm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t>1-Choose a reference node (ground)</a:t>
            </a:r>
          </a:p>
          <a:p>
            <a:pPr>
              <a:defRPr sz="3000"/>
            </a:pPr>
            <a:r>
              <a:t>2-Label node voltages</a:t>
            </a:r>
          </a:p>
          <a:p>
            <a:pPr>
              <a:defRPr sz="3000"/>
            </a:pPr>
            <a:r>
              <a:t>3-Write KCL equations for each node</a:t>
            </a:r>
          </a:p>
          <a:p>
            <a:pPr>
              <a:defRPr sz="3000"/>
            </a:pPr>
            <a:r>
              <a:t>4-Solve the equations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hoosing reference node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Choosing reference node</a:t>
            </a:r>
          </a:p>
        </p:txBody>
      </p:sp>
      <p:sp>
        <p:nvSpPr>
          <p:cNvPr id="136" name="Node that interconnects the most branches.…"/>
          <p:cNvSpPr txBox="1"/>
          <p:nvPr>
            <p:ph type="body" sz="half" idx="1"/>
          </p:nvPr>
        </p:nvSpPr>
        <p:spPr>
          <a:xfrm>
            <a:off x="952500" y="2235200"/>
            <a:ext cx="11262966" cy="2915246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defRPr sz="3000"/>
            </a:pPr>
            <a:r>
              <a:t>Node that interconnects the most branches.</a:t>
            </a:r>
          </a:p>
          <a:p>
            <a:pPr>
              <a:defRPr sz="3000"/>
            </a:pPr>
            <a:r>
              <a:t>Usually at the bottom of circuit.</a:t>
            </a:r>
          </a:p>
          <a:p>
            <a:pPr>
              <a:defRPr sz="3000"/>
            </a:pPr>
            <a:r>
              <a:t>Label ground with one of the symbols below:</a:t>
            </a:r>
          </a:p>
        </p:txBody>
      </p:sp>
      <p:pic>
        <p:nvPicPr>
          <p:cNvPr id="137" name="9iRxn56ie.png" descr="9iRxn56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269" y="5131991"/>
            <a:ext cx="4922131" cy="2214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abel each node voltage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Label each node voltage</a:t>
            </a:r>
          </a:p>
        </p:txBody>
      </p:sp>
      <p:sp>
        <p:nvSpPr>
          <p:cNvPr id="140" name="Except ground node"/>
          <p:cNvSpPr txBox="1"/>
          <p:nvPr>
            <p:ph type="body" sz="half" idx="1"/>
          </p:nvPr>
        </p:nvSpPr>
        <p:spPr>
          <a:xfrm>
            <a:off x="952500" y="2235200"/>
            <a:ext cx="11262966" cy="291524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000"/>
            </a:lvl1pPr>
          </a:lstStyle>
          <a:p>
            <a:pPr/>
            <a:r>
              <a:t>Except ground node</a:t>
            </a:r>
          </a:p>
        </p:txBody>
      </p:sp>
      <p:pic>
        <p:nvPicPr>
          <p:cNvPr id="141" name="node2.png" descr="nod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769" y="3810000"/>
            <a:ext cx="9026426" cy="3682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rite KCL for each node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Write KCL for each node</a:t>
            </a:r>
          </a:p>
        </p:txBody>
      </p:sp>
      <p:sp>
        <p:nvSpPr>
          <p:cNvPr id="144" name="Incoming Currents + Outgoing Currents = 0…"/>
          <p:cNvSpPr txBox="1"/>
          <p:nvPr>
            <p:ph type="body" idx="1"/>
          </p:nvPr>
        </p:nvSpPr>
        <p:spPr>
          <a:xfrm>
            <a:off x="952500" y="2133600"/>
            <a:ext cx="11518752" cy="44451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defRPr sz="3000"/>
            </a:pPr>
            <a:r>
              <a:t>Incoming Currents + Outgoing Currents = 0</a:t>
            </a:r>
          </a:p>
          <a:p>
            <a:pPr>
              <a:spcBef>
                <a:spcPts val="2000"/>
              </a:spcBef>
              <a:defRPr b="1"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Suggested convention:</a:t>
            </a:r>
          </a:p>
          <a:p>
            <a:pPr lvl="1">
              <a:spcBef>
                <a:spcPts val="2000"/>
              </a:spcBef>
              <a:defRPr sz="2800"/>
            </a:pPr>
            <a:r>
              <a:t>Use − sign for incoming currents</a:t>
            </a:r>
          </a:p>
          <a:p>
            <a:pPr lvl="1">
              <a:spcBef>
                <a:spcPts val="2000"/>
              </a:spcBef>
              <a:defRPr sz="2800"/>
            </a:pPr>
            <a:r>
              <a:t>Use + sign for outgoing currents</a:t>
            </a:r>
          </a:p>
        </p:txBody>
      </p:sp>
      <p:pic>
        <p:nvPicPr>
          <p:cNvPr id="145" name="node2.png" descr="nod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187" y="5270500"/>
            <a:ext cx="9026426" cy="3682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xample 1"/>
          <p:cNvSpPr txBox="1"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Example 1</a:t>
            </a:r>
          </a:p>
        </p:txBody>
      </p:sp>
      <p:sp>
        <p:nvSpPr>
          <p:cNvPr id="148" name="Calculate node voltages"/>
          <p:cNvSpPr txBox="1"/>
          <p:nvPr>
            <p:ph type="body" idx="1"/>
          </p:nvPr>
        </p:nvSpPr>
        <p:spPr>
          <a:xfrm>
            <a:off x="952500" y="2133600"/>
            <a:ext cx="11518752" cy="44451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000"/>
            </a:lvl1pPr>
          </a:lstStyle>
          <a:p>
            <a:pPr/>
            <a:r>
              <a:t>Calculate node voltages</a:t>
            </a:r>
          </a:p>
        </p:txBody>
      </p:sp>
      <p:pic>
        <p:nvPicPr>
          <p:cNvPr id="149" name="node_example1.png" descr="node_exampl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5700" y="3086100"/>
            <a:ext cx="5613400" cy="464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