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9"/>
  </p:notesMasterIdLst>
  <p:sldIdLst>
    <p:sldId id="260" r:id="rId3"/>
    <p:sldId id="266" r:id="rId4"/>
    <p:sldId id="294" r:id="rId5"/>
    <p:sldId id="270" r:id="rId6"/>
    <p:sldId id="293" r:id="rId7"/>
    <p:sldId id="279" r:id="rId8"/>
    <p:sldId id="292" r:id="rId9"/>
    <p:sldId id="280" r:id="rId10"/>
    <p:sldId id="296" r:id="rId11"/>
    <p:sldId id="291" r:id="rId12"/>
    <p:sldId id="271" r:id="rId13"/>
    <p:sldId id="290" r:id="rId14"/>
    <p:sldId id="281" r:id="rId15"/>
    <p:sldId id="295" r:id="rId16"/>
    <p:sldId id="277" r:id="rId17"/>
    <p:sldId id="288" r:id="rId1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4660"/>
  </p:normalViewPr>
  <p:slideViewPr>
    <p:cSldViewPr snapToGrid="0" showGuides="1">
      <p:cViewPr varScale="1">
        <p:scale>
          <a:sx n="60" d="100"/>
          <a:sy n="60" d="100"/>
        </p:scale>
        <p:origin x="84" y="60"/>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92D14F"/>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0174AB"/>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803529488"/>
        <c:axId val="-803538736"/>
      </c:barChart>
      <c:catAx>
        <c:axId val="-803529488"/>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803538736"/>
        <c:crosses val="autoZero"/>
        <c:auto val="1"/>
        <c:lblAlgn val="ctr"/>
        <c:lblOffset val="100"/>
        <c:noMultiLvlLbl val="0"/>
      </c:catAx>
      <c:valAx>
        <c:axId val="-803538736"/>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803529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7A06-B06E-4BA1-8343-1CCBE8492F9B}" type="datetimeFigureOut">
              <a:rPr lang="zh-CN" altLang="en-US" smtClean="0"/>
              <a:t>2016-5-27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A2CBA-E486-4DC8-8696-C7854B0A28FD}" type="slidenum">
              <a:rPr lang="zh-CN" altLang="en-US" smtClean="0"/>
              <a:t>‹#›</a:t>
            </a:fld>
            <a:endParaRPr lang="zh-CN" altLang="en-US"/>
          </a:p>
        </p:txBody>
      </p:sp>
    </p:spTree>
    <p:extLst>
      <p:ext uri="{BB962C8B-B14F-4D97-AF65-F5344CB8AC3E}">
        <p14:creationId xmlns:p14="http://schemas.microsoft.com/office/powerpoint/2010/main" val="186401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27/5/2016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27/5/2016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27/5/2016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019929" y="492981"/>
            <a:ext cx="255564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河南农业大学</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67628" y="2488084"/>
            <a:ext cx="8608743" cy="1813178"/>
          </a:xfrm>
          <a:prstGeom prst="rect">
            <a:avLst/>
          </a:prstGeom>
          <a:noFill/>
        </p:spPr>
        <p:txBody>
          <a:bodyPr wrap="square" rtlCol="0">
            <a:spAutoFit/>
          </a:bodyPr>
          <a:lstStyle/>
          <a:p>
            <a:pPr algn="ctr"/>
            <a:r>
              <a:rPr lang="zh-CN" altLang="en-US" sz="5400" b="1" spc="300" dirty="0" smtClean="0">
                <a:solidFill>
                  <a:schemeClr val="bg1"/>
                </a:solidFill>
                <a:latin typeface="微软雅黑" panose="020B0503020204020204" pitchFamily="34" charset="-122"/>
                <a:ea typeface="微软雅黑" panose="020B0503020204020204" pitchFamily="34" charset="-122"/>
              </a:rPr>
              <a:t>基于</a:t>
            </a:r>
            <a:r>
              <a:rPr lang="en-US" altLang="zh-CN" sz="5400" b="1" spc="300" dirty="0" smtClean="0">
                <a:solidFill>
                  <a:schemeClr val="bg1"/>
                </a:solidFill>
                <a:latin typeface="微软雅黑" panose="020B0503020204020204" pitchFamily="34" charset="-122"/>
                <a:ea typeface="微软雅黑" panose="020B0503020204020204" pitchFamily="34" charset="-122"/>
              </a:rPr>
              <a:t>web</a:t>
            </a:r>
            <a:r>
              <a:rPr lang="zh-CN" altLang="en-US" sz="5400" b="1" spc="300" dirty="0" smtClean="0">
                <a:solidFill>
                  <a:schemeClr val="bg1"/>
                </a:solidFill>
                <a:latin typeface="微软雅黑" panose="020B0503020204020204" pitchFamily="34" charset="-122"/>
                <a:ea typeface="微软雅黑" panose="020B0503020204020204" pitchFamily="34" charset="-122"/>
              </a:rPr>
              <a:t>的</a:t>
            </a:r>
            <a:r>
              <a:rPr lang="en-US" altLang="zh-CN" sz="5400" b="1" spc="300" dirty="0" smtClean="0">
                <a:solidFill>
                  <a:schemeClr val="bg1"/>
                </a:solidFill>
                <a:latin typeface="微软雅黑" panose="020B0503020204020204" pitchFamily="34" charset="-122"/>
                <a:ea typeface="微软雅黑" panose="020B0503020204020204" pitchFamily="34" charset="-122"/>
              </a:rPr>
              <a:t>《</a:t>
            </a:r>
            <a:r>
              <a:rPr lang="zh-CN" altLang="en-US" sz="5400" b="1" spc="300" dirty="0" smtClean="0">
                <a:solidFill>
                  <a:schemeClr val="bg1"/>
                </a:solidFill>
                <a:latin typeface="微软雅黑" panose="020B0503020204020204" pitchFamily="34" charset="-122"/>
                <a:ea typeface="微软雅黑" panose="020B0503020204020204" pitchFamily="34" charset="-122"/>
              </a:rPr>
              <a:t>数据结构</a:t>
            </a:r>
            <a:r>
              <a:rPr lang="en-US" altLang="zh-CN" sz="5400" b="1" spc="300" dirty="0" smtClean="0">
                <a:solidFill>
                  <a:schemeClr val="bg1"/>
                </a:solidFill>
                <a:latin typeface="微软雅黑" panose="020B0503020204020204" pitchFamily="34" charset="-122"/>
                <a:ea typeface="微软雅黑" panose="020B0503020204020204" pitchFamily="34" charset="-122"/>
              </a:rPr>
              <a:t>》</a:t>
            </a:r>
            <a:r>
              <a:rPr lang="zh-CN" altLang="en-US" sz="5400" b="1" spc="300" dirty="0" smtClean="0">
                <a:solidFill>
                  <a:schemeClr val="bg1"/>
                </a:solidFill>
                <a:latin typeface="微软雅黑" panose="020B0503020204020204" pitchFamily="34" charset="-122"/>
                <a:ea typeface="微软雅黑" panose="020B0503020204020204" pitchFamily="34" charset="-122"/>
              </a:rPr>
              <a:t>核心课程设计与实现</a:t>
            </a: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夏光乾</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翁梅</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 y="-1"/>
            <a:ext cx="2147059" cy="2137559"/>
          </a:xfrm>
          <a:prstGeom prst="rect">
            <a:avLst/>
          </a:prstGeom>
        </p:spPr>
      </p:pic>
    </p:spTree>
    <p:extLst>
      <p:ext uri="{BB962C8B-B14F-4D97-AF65-F5344CB8AC3E}">
        <p14:creationId xmlns:p14="http://schemas.microsoft.com/office/powerpoint/2010/main" val="260521844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mph" presetSubtype="0" fill="hold" grpId="0" nodeType="clickEffect">
                                  <p:stCondLst>
                                    <p:cond delay="0"/>
                                  </p:stCondLst>
                                  <p:childTnLst>
                                    <p:animRot by="21600000">
                                      <p:cBhvr>
                                        <p:cTn id="29" dur="2000" fill="hold"/>
                                        <p:tgtEl>
                                          <p:spTgt spid="17"/>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20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7" grpId="0" animBg="1"/>
      <p:bldP spid="18" grpId="0"/>
      <p:bldP spid="23" grpId="0" animBg="1"/>
      <p:bldP spid="24" grpId="0" animBg="1"/>
      <p:bldP spid="25"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需求分析</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90903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使用</a:t>
            </a:r>
            <a:r>
              <a:rPr lang="zh-CN" altLang="en-US" spc="300" dirty="0" smtClean="0">
                <a:solidFill>
                  <a:schemeClr val="bg1"/>
                </a:solidFill>
                <a:latin typeface="微软雅黑" panose="020B0503020204020204" pitchFamily="34" charset="-122"/>
                <a:ea typeface="微软雅黑" panose="020B0503020204020204" pitchFamily="34" charset="-122"/>
              </a:rPr>
              <a:t>技术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需求分析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开发实现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921276416"/>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开发</a:t>
              </a:r>
              <a:r>
                <a:rPr lang="zh-CN" altLang="en-US" sz="7200" b="1" spc="300" dirty="0">
                  <a:solidFill>
                    <a:schemeClr val="bg1"/>
                  </a:solidFill>
                  <a:latin typeface="微软雅黑" panose="020B0503020204020204" pitchFamily="34" charset="-122"/>
                  <a:ea typeface="微软雅黑" panose="020B0503020204020204" pitchFamily="34" charset="-122"/>
                </a:rPr>
                <a:t>实现</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45686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开发</a:t>
            </a:r>
            <a:r>
              <a:rPr lang="zh-CN" altLang="en-US" spc="300" dirty="0">
                <a:solidFill>
                  <a:srgbClr val="666666"/>
                </a:solidFill>
                <a:latin typeface="微软雅黑" panose="020B0503020204020204" pitchFamily="34" charset="-122"/>
                <a:ea typeface="微软雅黑" panose="020B0503020204020204" pitchFamily="34" charset="-122"/>
              </a:rPr>
              <a:t>实现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使用技术 </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174AB"/>
                  </a:solidFill>
                  <a:latin typeface="微软雅黑" panose="020B0503020204020204" pitchFamily="34" charset="-122"/>
                  <a:ea typeface="微软雅黑" panose="020B0503020204020204" pitchFamily="34" charset="-122"/>
                </a:rPr>
                <a:t>TEXT</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grpSp>
        <p:nvGrpSpPr>
          <p:cNvPr id="27" name="组合 26"/>
          <p:cNvGrpSpPr/>
          <p:nvPr/>
        </p:nvGrpSpPr>
        <p:grpSpPr>
          <a:xfrm>
            <a:off x="394934" y="1879069"/>
            <a:ext cx="2246643" cy="1158571"/>
            <a:chOff x="435496" y="1542118"/>
            <a:chExt cx="2246643" cy="1158571"/>
          </a:xfrm>
        </p:grpSpPr>
        <p:sp>
          <p:nvSpPr>
            <p:cNvPr id="28" name="矩形 2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0" name="矩形 29"/>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451603" y="4347052"/>
            <a:ext cx="2246643" cy="1158571"/>
            <a:chOff x="435496" y="1542118"/>
            <a:chExt cx="2246643" cy="1158571"/>
          </a:xfrm>
        </p:grpSpPr>
        <p:sp>
          <p:nvSpPr>
            <p:cNvPr id="32" name="矩形 31"/>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4" name="矩形 3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6502424" y="4354309"/>
            <a:ext cx="2246643" cy="1158571"/>
            <a:chOff x="435496" y="1542118"/>
            <a:chExt cx="2246643" cy="1158571"/>
          </a:xfrm>
        </p:grpSpPr>
        <p:sp>
          <p:nvSpPr>
            <p:cNvPr id="36" name="矩形 35"/>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8" name="矩形 37"/>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6502424" y="1871812"/>
            <a:ext cx="2246643" cy="1158571"/>
            <a:chOff x="435496" y="1542118"/>
            <a:chExt cx="2246643" cy="1158571"/>
          </a:xfrm>
        </p:grpSpPr>
        <p:sp>
          <p:nvSpPr>
            <p:cNvPr id="40" name="矩形 39"/>
            <p:cNvSpPr/>
            <p:nvPr/>
          </p:nvSpPr>
          <p:spPr>
            <a:xfrm>
              <a:off x="435496" y="1931248"/>
              <a:ext cx="2246643"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ADD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42" name="矩形 41"/>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开发实现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使用技术 </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cstate="print"/>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sp>
        <p:nvSpPr>
          <p:cNvPr id="31" name="椭圆 30"/>
          <p:cNvSpPr/>
          <p:nvPr/>
        </p:nvSpPr>
        <p:spPr>
          <a:xfrm>
            <a:off x="2412999" y="1581061"/>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70604" y="1425323"/>
            <a:ext cx="4292600" cy="1226361"/>
            <a:chOff x="3670604" y="1284451"/>
            <a:chExt cx="4292600" cy="1226361"/>
          </a:xfrm>
        </p:grpSpPr>
        <p:sp>
          <p:nvSpPr>
            <p:cNvPr id="42" name="矩形 41"/>
            <p:cNvSpPr/>
            <p:nvPr/>
          </p:nvSpPr>
          <p:spPr>
            <a:xfrm>
              <a:off x="3670604" y="157209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28445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458209" y="3011992"/>
            <a:ext cx="4292600" cy="1226361"/>
            <a:chOff x="4458209" y="3053444"/>
            <a:chExt cx="4292600" cy="1226361"/>
          </a:xfrm>
        </p:grpSpPr>
        <p:sp>
          <p:nvSpPr>
            <p:cNvPr id="44" name="矩形 43"/>
            <p:cNvSpPr/>
            <p:nvPr/>
          </p:nvSpPr>
          <p:spPr>
            <a:xfrm>
              <a:off x="4458209" y="3341086"/>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53444"/>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70604" y="4743339"/>
            <a:ext cx="4292600" cy="1226361"/>
            <a:chOff x="3670604" y="4884211"/>
            <a:chExt cx="4292600" cy="1226361"/>
          </a:xfrm>
        </p:grpSpPr>
        <p:sp>
          <p:nvSpPr>
            <p:cNvPr id="46" name="矩形 45"/>
            <p:cNvSpPr/>
            <p:nvPr/>
          </p:nvSpPr>
          <p:spPr>
            <a:xfrm>
              <a:off x="3670604" y="517185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88421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zh-CN" altLang="en-US" sz="2400" b="1" spc="300" dirty="0" smtClean="0">
                  <a:solidFill>
                    <a:srgbClr val="0174AB"/>
                  </a:solidFill>
                  <a:latin typeface="微软雅黑" panose="020B0503020204020204" pitchFamily="34" charset="-122"/>
                  <a:ea typeface="微软雅黑" panose="020B0503020204020204" pitchFamily="34" charset="-122"/>
                </a:rPr>
                <a:t>夏光乾 </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chemeClr val="bg2">
                    <a:lumMod val="50000"/>
                  </a:schemeClr>
                </a:solidFill>
                <a:latin typeface="微软雅黑" panose="020B0503020204020204" pitchFamily="34" charset="-122"/>
                <a:ea typeface="微软雅黑" panose="020B0503020204020204" pitchFamily="34" charset="-122"/>
              </a:rPr>
              <a:t>使用技术</a:t>
            </a:r>
            <a:endParaRPr lang="zh-HK" altLang="en-US" sz="28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smtClean="0">
                <a:solidFill>
                  <a:schemeClr val="bg2">
                    <a:lumMod val="50000"/>
                  </a:schemeClr>
                </a:solidFill>
                <a:latin typeface="微软雅黑" panose="020B0503020204020204" pitchFamily="34" charset="-122"/>
                <a:ea typeface="微软雅黑" panose="020B0503020204020204" pitchFamily="34" charset="-122"/>
              </a:rPr>
              <a:t>需求分析</a:t>
            </a:r>
            <a:endParaRPr lang="zh-HK" altLang="en-US" sz="28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开发实现</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zh-CN" altLang="en-US" sz="2800" b="1" spc="300" dirty="0" smtClean="0">
                <a:solidFill>
                  <a:srgbClr val="0174AB"/>
                </a:solidFill>
                <a:latin typeface="微软雅黑" panose="020B0503020204020204" pitchFamily="34" charset="-122"/>
                <a:ea typeface="微软雅黑" panose="020B0503020204020204" pitchFamily="34" charset="-122"/>
              </a:rPr>
              <a:t>主要内容</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18175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使用技术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开发实现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2196" y="1310444"/>
            <a:ext cx="5207000" cy="4939814"/>
          </a:xfrm>
          <a:prstGeom prst="rect">
            <a:avLst/>
          </a:prstGeom>
        </p:spPr>
        <p:txBody>
          <a:bodyPr wrap="square">
            <a:spAutoFit/>
          </a:bodyPr>
          <a:lstStyle/>
          <a:p>
            <a:r>
              <a:rPr lang="en-US" altLang="zh-CN" sz="1600" dirty="0" smtClean="0">
                <a:latin typeface="+mn-ea"/>
              </a:rPr>
              <a:t>  </a:t>
            </a:r>
            <a:r>
              <a:rPr lang="zh-CN" altLang="zh-CN" sz="1600" dirty="0" smtClean="0">
                <a:latin typeface="+mn-ea"/>
              </a:rPr>
              <a:t>随着</a:t>
            </a:r>
            <a:r>
              <a:rPr lang="zh-CN" altLang="zh-CN" sz="1600" dirty="0">
                <a:latin typeface="+mn-ea"/>
              </a:rPr>
              <a:t>移动互联网和计算机技术的快速发展以及高校教学方法、教学手段的改革，基于</a:t>
            </a:r>
            <a:r>
              <a:rPr lang="en-US" altLang="zh-CN" sz="1600" dirty="0">
                <a:latin typeface="+mn-ea"/>
              </a:rPr>
              <a:t>Web</a:t>
            </a:r>
            <a:r>
              <a:rPr lang="zh-CN" altLang="zh-CN" sz="1600" dirty="0">
                <a:latin typeface="+mn-ea"/>
              </a:rPr>
              <a:t>的高校专业课程网站建设越来越受到学生的欢迎和高校的重视。高校专业课程网站开发和建设，不进改变传统教学模式、方法和手段，而且符合高校教学改革的根本要求。</a:t>
            </a:r>
          </a:p>
          <a:p>
            <a:r>
              <a:rPr lang="en-US" altLang="zh-CN" sz="1600" dirty="0" smtClean="0">
                <a:latin typeface="+mn-ea"/>
              </a:rPr>
              <a:t>  </a:t>
            </a:r>
            <a:r>
              <a:rPr lang="zh-CN" altLang="zh-CN" sz="1600" dirty="0" smtClean="0">
                <a:latin typeface="+mn-ea"/>
              </a:rPr>
              <a:t>高校</a:t>
            </a:r>
            <a:r>
              <a:rPr lang="zh-CN" altLang="zh-CN" sz="1600" dirty="0">
                <a:latin typeface="+mn-ea"/>
              </a:rPr>
              <a:t>专业课程网站建设的核心是优质的核心课程网站建设。数据结构课程作为计算机科学专业中最重要的、综合性的专业基础课之一，它是介于高等数学、计算机软件与计算机硬件三门课程之间的一门专业的核心课程。</a:t>
            </a:r>
          </a:p>
          <a:p>
            <a:r>
              <a:rPr lang="zh-CN" altLang="zh-CN" sz="1600" dirty="0">
                <a:latin typeface="+mn-ea"/>
              </a:rPr>
              <a:t>鉴于高校优质的核心课程建设需求和数据结构的重要性，本网站采用了当今最流行的</a:t>
            </a:r>
            <a:r>
              <a:rPr lang="en-US" altLang="zh-CN" sz="1600" dirty="0">
                <a:latin typeface="+mn-ea"/>
              </a:rPr>
              <a:t>web</a:t>
            </a:r>
            <a:r>
              <a:rPr lang="zh-CN" altLang="zh-CN" sz="1600" dirty="0">
                <a:latin typeface="+mn-ea"/>
              </a:rPr>
              <a:t>网站开发技术：前端</a:t>
            </a:r>
            <a:r>
              <a:rPr lang="en-US" altLang="zh-CN" sz="1600" dirty="0">
                <a:latin typeface="+mn-ea"/>
              </a:rPr>
              <a:t>HTML5</a:t>
            </a:r>
            <a:r>
              <a:rPr lang="zh-CN" altLang="zh-CN" sz="1600" dirty="0">
                <a:latin typeface="+mn-ea"/>
              </a:rPr>
              <a:t>技术，后端</a:t>
            </a:r>
            <a:r>
              <a:rPr lang="en-US" altLang="zh-CN" sz="1600" dirty="0">
                <a:latin typeface="+mn-ea"/>
              </a:rPr>
              <a:t>PHP</a:t>
            </a:r>
            <a:r>
              <a:rPr lang="zh-CN" altLang="zh-CN" sz="1600" dirty="0">
                <a:latin typeface="+mn-ea"/>
              </a:rPr>
              <a:t>技术，数据库</a:t>
            </a:r>
            <a:r>
              <a:rPr lang="en-US" altLang="zh-CN" sz="1600" dirty="0">
                <a:latin typeface="+mn-ea"/>
              </a:rPr>
              <a:t>MySQL</a:t>
            </a:r>
            <a:r>
              <a:rPr lang="zh-CN" altLang="zh-CN" sz="1600" dirty="0">
                <a:latin typeface="+mn-ea"/>
              </a:rPr>
              <a:t>和服务器</a:t>
            </a:r>
            <a:r>
              <a:rPr lang="en-US" altLang="zh-CN" sz="1600" dirty="0">
                <a:latin typeface="+mn-ea"/>
              </a:rPr>
              <a:t>Apache</a:t>
            </a:r>
            <a:r>
              <a:rPr lang="zh-CN" altLang="zh-CN" sz="1600" dirty="0">
                <a:latin typeface="+mn-ea"/>
              </a:rPr>
              <a:t>，实现了一个运行在</a:t>
            </a:r>
            <a:r>
              <a:rPr lang="en-US" altLang="zh-CN" sz="1600" dirty="0">
                <a:latin typeface="+mn-ea"/>
              </a:rPr>
              <a:t>LAMP</a:t>
            </a:r>
            <a:r>
              <a:rPr lang="zh-CN" altLang="zh-CN" sz="1600" dirty="0">
                <a:latin typeface="+mn-ea"/>
              </a:rPr>
              <a:t>环境</a:t>
            </a:r>
            <a:r>
              <a:rPr lang="en-US" altLang="zh-CN" sz="1600" dirty="0">
                <a:latin typeface="+mn-ea"/>
              </a:rPr>
              <a:t>B/S(</a:t>
            </a:r>
            <a:r>
              <a:rPr lang="zh-CN" altLang="zh-CN" sz="1600" dirty="0">
                <a:latin typeface="+mn-ea"/>
              </a:rPr>
              <a:t>浏览器</a:t>
            </a:r>
            <a:r>
              <a:rPr lang="en-US" altLang="zh-CN" sz="1600" dirty="0">
                <a:latin typeface="+mn-ea"/>
              </a:rPr>
              <a:t>/</a:t>
            </a:r>
            <a:r>
              <a:rPr lang="zh-CN" altLang="zh-CN" sz="1600" dirty="0">
                <a:latin typeface="+mn-ea"/>
              </a:rPr>
              <a:t>服务端</a:t>
            </a:r>
            <a:r>
              <a:rPr lang="en-US" altLang="zh-CN" sz="1600" dirty="0">
                <a:latin typeface="+mn-ea"/>
              </a:rPr>
              <a:t>)</a:t>
            </a:r>
            <a:r>
              <a:rPr lang="zh-CN" altLang="zh-CN" sz="1600" dirty="0">
                <a:latin typeface="+mn-ea"/>
              </a:rPr>
              <a:t>体系的数据结构核心课程网站。 </a:t>
            </a:r>
          </a:p>
          <a:p>
            <a:r>
              <a:rPr lang="en-US" altLang="zh-CN" sz="1600" dirty="0" smtClean="0">
                <a:latin typeface="+mn-ea"/>
              </a:rPr>
              <a:t>  </a:t>
            </a:r>
            <a:r>
              <a:rPr lang="zh-CN" altLang="zh-CN" sz="1600" dirty="0" smtClean="0">
                <a:latin typeface="+mn-ea"/>
              </a:rPr>
              <a:t>包含</a:t>
            </a:r>
            <a:r>
              <a:rPr lang="zh-CN" altLang="zh-CN" sz="1600" dirty="0">
                <a:latin typeface="+mn-ea"/>
              </a:rPr>
              <a:t>以下主要功能：实现了用户注册时通过</a:t>
            </a:r>
            <a:r>
              <a:rPr lang="en-US" altLang="zh-CN" sz="1600" dirty="0">
                <a:latin typeface="+mn-ea"/>
              </a:rPr>
              <a:t>email</a:t>
            </a:r>
            <a:r>
              <a:rPr lang="zh-CN" altLang="zh-CN" sz="1600" dirty="0">
                <a:latin typeface="+mn-ea"/>
              </a:rPr>
              <a:t>激活账号，登陆时使用</a:t>
            </a:r>
            <a:r>
              <a:rPr lang="en-US" altLang="zh-CN" sz="1600" dirty="0">
                <a:latin typeface="+mn-ea"/>
              </a:rPr>
              <a:t>session</a:t>
            </a:r>
            <a:r>
              <a:rPr lang="zh-CN" altLang="zh-CN" sz="1600" dirty="0">
                <a:latin typeface="+mn-ea"/>
              </a:rPr>
              <a:t>会话验证，用户权限管理，数据结构课程资源：课程视频，课程</a:t>
            </a:r>
            <a:r>
              <a:rPr lang="en-US" altLang="zh-CN" sz="1600" dirty="0">
                <a:latin typeface="+mn-ea"/>
              </a:rPr>
              <a:t>office</a:t>
            </a:r>
            <a:r>
              <a:rPr lang="zh-CN" altLang="zh-CN" sz="1600" dirty="0">
                <a:latin typeface="+mn-ea"/>
              </a:rPr>
              <a:t>文档的在线浏览与下载，老师进行作业的发布、学生上传提交完成的作业以及在线留言的功能。</a:t>
            </a: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817228"/>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549376" y="5341434"/>
            <a:ext cx="837335"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7575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使用</a:t>
            </a:r>
            <a:r>
              <a:rPr lang="zh-CN" altLang="en-US" spc="300" dirty="0" smtClean="0">
                <a:solidFill>
                  <a:schemeClr val="bg1"/>
                </a:solidFill>
                <a:latin typeface="微软雅黑" panose="020B0503020204020204" pitchFamily="34" charset="-122"/>
                <a:ea typeface="微软雅黑" panose="020B0503020204020204" pitchFamily="34" charset="-122"/>
              </a:rPr>
              <a:t>技术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开发实现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53951" y="1405054"/>
            <a:ext cx="6629961" cy="3416320"/>
          </a:xfrm>
          <a:prstGeom prst="rect">
            <a:avLst/>
          </a:prstGeom>
          <a:noFill/>
        </p:spPr>
        <p:txBody>
          <a:bodyPr wrap="square" rtlCol="0">
            <a:spAutoFit/>
          </a:bodyPr>
          <a:lstStyle/>
          <a:p>
            <a:r>
              <a:rPr lang="zh-CN" altLang="en-US" dirty="0" smtClean="0"/>
              <a:t>随着</a:t>
            </a:r>
            <a:r>
              <a:rPr lang="zh-CN" altLang="en-US" dirty="0"/>
              <a:t>移动互联网和计算机技术的快速发展以及高校教学方法、教学手段的改革，基于</a:t>
            </a:r>
            <a:r>
              <a:rPr lang="en-US" altLang="zh-CN" dirty="0"/>
              <a:t>Web</a:t>
            </a:r>
            <a:r>
              <a:rPr lang="zh-CN" altLang="en-US" dirty="0"/>
              <a:t>的高校专业课程网站建设越来越受到学生的欢迎和高校的重视。高校专业课程网站开发和建设，不进改变传统教学模式、方法和手段，而且符合高校教学改革的根本要求。</a:t>
            </a:r>
          </a:p>
          <a:p>
            <a:r>
              <a:rPr lang="zh-CN" altLang="en-US" dirty="0"/>
              <a:t>高校专业课程网站建设的核心是优质的核心课程网站建设。众所周知，数据结构课程作为计算机科学专业中最重要的、综合性的专业基础课之一，它是介于高等数学、计算机软件与计算机硬件三门课程之间的一门专业的核心课程。同时数据结构也是一门有很深度和一定理解难度的课程。</a:t>
            </a:r>
          </a:p>
          <a:p>
            <a:r>
              <a:rPr lang="zh-CN" altLang="en-US" dirty="0"/>
              <a:t>故受此启发，结合数据结构课程的重要性，最终选定这个选题：基于</a:t>
            </a:r>
            <a:r>
              <a:rPr lang="en-US" altLang="zh-CN" dirty="0"/>
              <a:t>Web</a:t>
            </a:r>
            <a:r>
              <a:rPr lang="zh-CN" altLang="en-US" dirty="0"/>
              <a:t>的</a:t>
            </a:r>
            <a:r>
              <a:rPr lang="en-US" altLang="zh-CN" dirty="0"/>
              <a:t>《</a:t>
            </a:r>
            <a:r>
              <a:rPr lang="zh-CN" altLang="en-US" dirty="0"/>
              <a:t>数据结构</a:t>
            </a:r>
            <a:r>
              <a:rPr lang="en-US" altLang="zh-CN" dirty="0"/>
              <a:t>》</a:t>
            </a:r>
            <a:r>
              <a:rPr lang="zh-CN" altLang="en-US" dirty="0"/>
              <a:t>核心课程网站的设计与实现。</a:t>
            </a:r>
          </a:p>
        </p:txBody>
      </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使用技术 </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80832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使用技术 </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开发实现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Linux</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954381"/>
          </a:xfrm>
          <a:prstGeom prst="rect">
            <a:avLst/>
          </a:prstGeom>
        </p:spPr>
        <p:txBody>
          <a:bodyPr wrap="square">
            <a:spAutoFit/>
          </a:bodyPr>
          <a:lstStyle/>
          <a:p>
            <a:pPr lvl="0" algn="just"/>
            <a:r>
              <a:rPr lang="en-US" altLang="zh-HK" sz="1100" dirty="0" smtClean="0">
                <a:solidFill>
                  <a:srgbClr val="666666"/>
                </a:solidFill>
                <a:latin typeface="微软雅黑" panose="020B0503020204020204" pitchFamily="34" charset="-122"/>
                <a:ea typeface="微软雅黑" panose="020B0503020204020204" pitchFamily="34" charset="-122"/>
              </a:rPr>
              <a:t>Linux </a:t>
            </a:r>
            <a:r>
              <a:rPr lang="zh-CN" altLang="en-US" sz="1100" dirty="0" smtClean="0">
                <a:solidFill>
                  <a:srgbClr val="666666"/>
                </a:solidFill>
                <a:latin typeface="微软雅黑" panose="020B0503020204020204" pitchFamily="34" charset="-122"/>
                <a:ea typeface="微软雅黑" panose="020B0503020204020204" pitchFamily="34" charset="-122"/>
              </a:rPr>
              <a:t>作为</a:t>
            </a:r>
            <a:r>
              <a:rPr lang="en-US" altLang="zh-CN" sz="1100" dirty="0">
                <a:solidFill>
                  <a:srgbClr val="666666"/>
                </a:solidFill>
                <a:latin typeface="微软雅黑" panose="020B0503020204020204" pitchFamily="34" charset="-122"/>
                <a:ea typeface="微软雅黑" panose="020B0503020204020204" pitchFamily="34" charset="-122"/>
              </a:rPr>
              <a:t> </a:t>
            </a:r>
            <a:r>
              <a:rPr lang="zh-CN" altLang="en-US" sz="1100" dirty="0" smtClean="0">
                <a:solidFill>
                  <a:srgbClr val="666666"/>
                </a:solidFill>
                <a:latin typeface="微软雅黑" panose="020B0503020204020204" pitchFamily="34" charset="-122"/>
                <a:ea typeface="微软雅黑" panose="020B0503020204020204" pitchFamily="34" charset="-122"/>
              </a:rPr>
              <a:t>服务器端操作系统。</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1038564"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Apache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615827"/>
          </a:xfrm>
          <a:prstGeom prst="rect">
            <a:avLst/>
          </a:prstGeom>
        </p:spPr>
        <p:txBody>
          <a:bodyPr wrap="square">
            <a:spAutoFit/>
          </a:bodyPr>
          <a:lstStyle/>
          <a:p>
            <a:pPr lvl="0" algn="just"/>
            <a:r>
              <a:rPr lang="en-US" altLang="zh-CN" sz="1100" dirty="0" smtClean="0">
                <a:solidFill>
                  <a:srgbClr val="666666"/>
                </a:solidFill>
                <a:latin typeface="微软雅黑" panose="020B0503020204020204" pitchFamily="34" charset="-122"/>
                <a:ea typeface="微软雅黑" panose="020B0503020204020204" pitchFamily="34" charset="-122"/>
              </a:rPr>
              <a:t>Apache Web Server</a:t>
            </a: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3" y="3332199"/>
            <a:ext cx="1144285"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MySQL</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785104"/>
          </a:xfrm>
          <a:prstGeom prst="rect">
            <a:avLst/>
          </a:prstGeom>
        </p:spPr>
        <p:txBody>
          <a:bodyPr wrap="square">
            <a:spAutoFit/>
          </a:bodyPr>
          <a:lstStyle/>
          <a:p>
            <a:pPr lvl="0" algn="just"/>
            <a:r>
              <a:rPr lang="en-US" altLang="zh-HK" sz="1100" dirty="0" smtClean="0">
                <a:solidFill>
                  <a:srgbClr val="666666"/>
                </a:solidFill>
                <a:latin typeface="微软雅黑" panose="020B0503020204020204" pitchFamily="34" charset="-122"/>
                <a:ea typeface="微软雅黑" panose="020B0503020204020204" pitchFamily="34" charset="-122"/>
              </a:rPr>
              <a:t>MySQL </a:t>
            </a:r>
            <a:r>
              <a:rPr lang="zh-CN" altLang="en-US" sz="1100" dirty="0" smtClean="0">
                <a:solidFill>
                  <a:srgbClr val="666666"/>
                </a:solidFill>
                <a:latin typeface="微软雅黑" panose="020B0503020204020204" pitchFamily="34" charset="-122"/>
                <a:ea typeface="微软雅黑" panose="020B0503020204020204" pitchFamily="34" charset="-122"/>
              </a:rPr>
              <a:t>数据库</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PHP</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277273"/>
          </a:xfrm>
          <a:prstGeom prst="rect">
            <a:avLst/>
          </a:prstGeom>
        </p:spPr>
        <p:txBody>
          <a:bodyPr wrap="square">
            <a:spAutoFit/>
          </a:bodyPr>
          <a:lstStyle/>
          <a:p>
            <a:pPr lvl="0" algn="just"/>
            <a:r>
              <a:rPr lang="en-US" altLang="zh-CN" sz="1100" dirty="0" smtClean="0">
                <a:solidFill>
                  <a:srgbClr val="666666"/>
                </a:solidFill>
                <a:latin typeface="微软雅黑" panose="020B0503020204020204" pitchFamily="34" charset="-122"/>
                <a:ea typeface="微软雅黑" panose="020B0503020204020204" pitchFamily="34" charset="-122"/>
              </a:rPr>
              <a:t>PHP </a:t>
            </a:r>
            <a:r>
              <a:rPr lang="zh-CN" altLang="en-US" sz="1100" dirty="0" smtClean="0">
                <a:solidFill>
                  <a:srgbClr val="666666"/>
                </a:solidFill>
                <a:latin typeface="微软雅黑" panose="020B0503020204020204" pitchFamily="34" charset="-122"/>
                <a:ea typeface="微软雅黑" panose="020B0503020204020204" pitchFamily="34" charset="-122"/>
              </a:rPr>
              <a:t>后端脚本语言</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605" y="1548982"/>
            <a:ext cx="2096313" cy="111613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24" y="1248415"/>
            <a:ext cx="1546664" cy="1784612"/>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2524" y="1548982"/>
            <a:ext cx="2289476" cy="1209230"/>
          </a:xfrm>
          <a:prstGeom prst="rect">
            <a:avLst/>
          </a:prstGeom>
        </p:spPr>
      </p:pic>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940" y="1605910"/>
            <a:ext cx="1619250" cy="1095375"/>
          </a:xfrm>
          <a:prstGeom prst="rect">
            <a:avLst/>
          </a:prstGeom>
        </p:spPr>
      </p:pic>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使用技术 </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开发实现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846463" y="3332199"/>
            <a:ext cx="1038565"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HTML5</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785104"/>
          </a:xfrm>
          <a:prstGeom prst="rect">
            <a:avLst/>
          </a:prstGeom>
        </p:spPr>
        <p:txBody>
          <a:bodyPr wrap="square">
            <a:spAutoFit/>
          </a:bodyPr>
          <a:lstStyle/>
          <a:p>
            <a:pPr lvl="0" algn="just"/>
            <a:r>
              <a:rPr lang="en-US" altLang="zh-HK" sz="1100" dirty="0" smtClean="0">
                <a:solidFill>
                  <a:srgbClr val="666666"/>
                </a:solidFill>
                <a:latin typeface="微软雅黑" panose="020B0503020204020204" pitchFamily="34" charset="-122"/>
                <a:ea typeface="微软雅黑" panose="020B0503020204020204" pitchFamily="34" charset="-122"/>
              </a:rPr>
              <a:t>HTML5 </a:t>
            </a:r>
            <a:r>
              <a:rPr lang="zh-CN" altLang="en-US" sz="1100" dirty="0" smtClean="0">
                <a:solidFill>
                  <a:srgbClr val="666666"/>
                </a:solidFill>
                <a:latin typeface="微软雅黑" panose="020B0503020204020204" pitchFamily="34" charset="-122"/>
                <a:ea typeface="微软雅黑" panose="020B0503020204020204" pitchFamily="34" charset="-122"/>
              </a:rPr>
              <a:t>网页结构</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1038564"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CSS3</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CN" sz="1100" dirty="0" smtClean="0">
                <a:solidFill>
                  <a:srgbClr val="666666"/>
                </a:solidFill>
                <a:latin typeface="微软雅黑" panose="020B0503020204020204" pitchFamily="34" charset="-122"/>
                <a:ea typeface="微软雅黑" panose="020B0503020204020204" pitchFamily="34" charset="-122"/>
              </a:rPr>
              <a:t>CSS3 </a:t>
            </a:r>
            <a:r>
              <a:rPr lang="zh-CN" altLang="en-US" sz="1100" dirty="0" smtClean="0">
                <a:solidFill>
                  <a:srgbClr val="666666"/>
                </a:solidFill>
                <a:latin typeface="微软雅黑" panose="020B0503020204020204" pitchFamily="34" charset="-122"/>
                <a:ea typeface="微软雅黑" panose="020B0503020204020204" pitchFamily="34" charset="-122"/>
              </a:rPr>
              <a:t>样式文件 渲染</a:t>
            </a:r>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3" y="3332199"/>
            <a:ext cx="1144285"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JQuery</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615827"/>
          </a:xfrm>
          <a:prstGeom prst="rect">
            <a:avLst/>
          </a:prstGeom>
        </p:spPr>
        <p:txBody>
          <a:bodyPr wrap="square">
            <a:spAutoFit/>
          </a:bodyPr>
          <a:lstStyle/>
          <a:p>
            <a:pPr lvl="0" algn="just"/>
            <a:r>
              <a:rPr lang="en-US" altLang="zh-CN" sz="1100" dirty="0" smtClean="0">
                <a:solidFill>
                  <a:srgbClr val="666666"/>
                </a:solidFill>
                <a:latin typeface="微软雅黑" panose="020B0503020204020204" pitchFamily="34" charset="-122"/>
                <a:ea typeface="微软雅黑" panose="020B0503020204020204" pitchFamily="34" charset="-122"/>
              </a:rPr>
              <a:t>JS </a:t>
            </a:r>
            <a:r>
              <a:rPr lang="zh-CN" altLang="en-US" sz="1100" dirty="0" smtClean="0">
                <a:solidFill>
                  <a:srgbClr val="666666"/>
                </a:solidFill>
                <a:latin typeface="微软雅黑" panose="020B0503020204020204" pitchFamily="34" charset="-122"/>
                <a:ea typeface="微软雅黑" panose="020B0503020204020204" pitchFamily="34" charset="-122"/>
              </a:rPr>
              <a:t>框架类库</a:t>
            </a:r>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Ajax</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107996"/>
          </a:xfrm>
          <a:prstGeom prst="rect">
            <a:avLst/>
          </a:prstGeom>
        </p:spPr>
        <p:txBody>
          <a:bodyPr wrap="square">
            <a:spAutoFit/>
          </a:bodyPr>
          <a:lstStyle/>
          <a:p>
            <a:pPr lvl="0" algn="just"/>
            <a:r>
              <a:rPr lang="en-US" altLang="zh-CN" sz="1100" dirty="0" smtClean="0">
                <a:solidFill>
                  <a:srgbClr val="666666"/>
                </a:solidFill>
                <a:latin typeface="微软雅黑" panose="020B0503020204020204" pitchFamily="34" charset="-122"/>
                <a:ea typeface="微软雅黑" panose="020B0503020204020204" pitchFamily="34" charset="-122"/>
              </a:rPr>
              <a:t>Ajax </a:t>
            </a:r>
            <a:r>
              <a:rPr lang="zh-CN" altLang="en-US" sz="1100" dirty="0" smtClean="0">
                <a:solidFill>
                  <a:srgbClr val="666666"/>
                </a:solidFill>
                <a:latin typeface="微软雅黑" panose="020B0503020204020204" pitchFamily="34" charset="-122"/>
                <a:ea typeface="微软雅黑" panose="020B0503020204020204" pitchFamily="34" charset="-122"/>
              </a:rPr>
              <a:t>异步刷新</a:t>
            </a:r>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HK" sz="1100" dirty="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57" y="1647785"/>
            <a:ext cx="1209675" cy="1209675"/>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065" y="1723985"/>
            <a:ext cx="1133475" cy="1133475"/>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710" y="1395663"/>
            <a:ext cx="1602051" cy="1612522"/>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4893" y="1971775"/>
            <a:ext cx="1978030" cy="885685"/>
          </a:xfrm>
          <a:prstGeom prst="rect">
            <a:avLst/>
          </a:prstGeom>
        </p:spPr>
      </p:pic>
    </p:spTree>
    <p:extLst>
      <p:ext uri="{BB962C8B-B14F-4D97-AF65-F5344CB8AC3E}">
        <p14:creationId xmlns:p14="http://schemas.microsoft.com/office/powerpoint/2010/main" val="1774539942"/>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1024</Words>
  <Application>Microsoft Office PowerPoint</Application>
  <PresentationFormat>全屏显示(4:3)</PresentationFormat>
  <Paragraphs>161</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Adobe 仿宋 Std R</vt:lpstr>
      <vt:lpstr>新細明體</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frms xgq</cp:lastModifiedBy>
  <cp:revision>121</cp:revision>
  <dcterms:created xsi:type="dcterms:W3CDTF">2015-02-19T23:46:49Z</dcterms:created>
  <dcterms:modified xsi:type="dcterms:W3CDTF">2016-05-26T16:47:59Z</dcterms:modified>
</cp:coreProperties>
</file>