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E57AE-1F9B-4481-8B09-657FF90A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2F2902-73B9-43D3-ADF9-885C6407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EB387-4EBD-4CA4-9269-C5EE286E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81EBE-F9C6-4A3A-947D-07A25EE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496F5-7EA6-4CC4-8B76-9AA54ADD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6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8730-3860-453A-92B3-9419E9A3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7DD1A-84F9-4AA6-9356-A1E59205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25286-BBF6-4277-94B1-2C9BC2EF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E51CF-6837-46F9-9DAB-5CCB1624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AE624-E95A-444D-8380-C141FE72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7DA1C-07F7-4392-93E0-22074FD6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C68A09-3BE4-4FFF-AB7B-733456A76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F5ACC-8DE9-4F68-86E4-50F939A8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7783C-883C-43CB-9B0F-F97279F7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36B8B-3395-4D55-82C4-5E84188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AA10B-2E2D-418B-9A45-D1BE9F39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F9693-7918-4CCB-A95B-9F2AA791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30381-6FC9-4B50-AC9F-DD7088D7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AA77F-5119-4861-92D3-0EC3F75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D3311-23A2-465E-AF0F-5BF96FB4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4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3DBC2-C4BA-49C8-AC30-55A1D32B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6387F-D1EB-4ACC-9610-7EFC17B6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BA7EF-E5C3-48B2-9256-676711D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C478-9CE2-4F4D-9EA2-CE72E800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B62EC-B050-46E9-A754-1C861DF7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5F60F-50C9-4856-981C-B5DD7495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0D10B-86E5-48F9-BF58-097F65A9A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298C9-8922-4BBF-A308-159E259E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1D7CE-0594-4B15-8E28-EA3D7F55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B7D657-898E-403A-95E5-5C44D1F9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1AF66-8236-4F4B-83DD-60DA1450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B6203-A42C-48AB-9588-B4B9B2D2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A666E-7881-4A3F-96F9-EBEE861A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DF6767-D8FA-453A-9240-5EC1FBD33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5CFF02-A4B9-4E36-BAAE-8F3C914D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759ED6-4DF0-4B11-816D-18F49DAA2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98D31C-611F-45F8-9322-87419061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67F8D-6F6B-43F3-81D9-AB869977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19910-736A-4CE0-ABD2-3C8827D1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DE1D-8F95-492D-8697-5BE40364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E643BA-F8E5-42EC-A18A-7E2DAC84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7631F-2C1B-491F-B6B0-24B63CBF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3D2C93-3809-4537-A027-C39EA0BA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4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4AA87E-88B8-4569-A308-87162854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C8052-F789-4EAE-9590-70105844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265B3D-2633-4602-8180-97B9C305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9E62B-77F4-4D53-A297-7B5A4011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812BA-7EA3-4AB4-9E8A-1455A329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F575E7-2134-411D-9CCF-646691F7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5975F-858E-4B01-80BF-77711085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AAF652-3554-4748-9BB2-5BD95CF0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4EAFA-3D65-4535-9F0E-B261206C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9C38-3976-463F-914A-D488F43D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71F033-0DC5-4FC0-AAFD-58DA78D13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5DDEE-2854-40D8-AEEA-1C44FDEC1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32ED8-F59E-40CF-A4C9-EB3B468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82F46B-5D3A-4087-BB98-A49D87E0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9B0F2C-68E3-43B1-A858-D2BB2BF3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C3A0A-8C5C-4449-9E73-AF44125C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14004-2F9C-4AD1-B629-65AE9DE2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63382-15BB-4C8C-B0B7-F3BC13EEC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603F-DF48-439A-819F-349BC629060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643FB-5F51-4754-BCC0-D87064874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B10E5-856B-4BEA-A436-D5789BE0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1C8F-ED3C-4930-9BA5-6A9EE9CB0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5091-3F9B-4950-9D77-3D8B8741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26" y="1122363"/>
            <a:ext cx="11236750" cy="23876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Проектная работа «Создание баллистического симулятора на языке программирования </a:t>
            </a:r>
            <a:r>
              <a:rPr lang="en-US" sz="4000" dirty="0"/>
              <a:t>Python</a:t>
            </a:r>
            <a:r>
              <a:rPr lang="ru-RU" sz="4000" dirty="0"/>
              <a:t>»</a:t>
            </a:r>
            <a:br>
              <a:rPr lang="ru-RU" sz="4000" dirty="0"/>
            </a:br>
            <a:r>
              <a:rPr lang="ru-RU" sz="4000" dirty="0"/>
              <a:t>по физике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D7CC6-523E-4AD9-8437-A8C25F92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219" y="4770961"/>
            <a:ext cx="5325979" cy="1655762"/>
          </a:xfrm>
        </p:spPr>
        <p:txBody>
          <a:bodyPr/>
          <a:lstStyle/>
          <a:p>
            <a:pPr algn="l"/>
            <a:r>
              <a:rPr lang="ru-RU" dirty="0"/>
              <a:t>Выполнил: Ятченко Кирилл, 10А класс</a:t>
            </a:r>
          </a:p>
          <a:p>
            <a:pPr algn="l"/>
            <a:r>
              <a:rPr lang="ru-RU" dirty="0"/>
              <a:t>Руководитель: Жунина Светлана </a:t>
            </a:r>
            <a:r>
              <a:rPr lang="ru-RU" dirty="0" err="1"/>
              <a:t>Джуманазаровна</a:t>
            </a:r>
            <a:r>
              <a:rPr lang="ru-RU" dirty="0"/>
              <a:t>, учитель физики</a:t>
            </a:r>
          </a:p>
        </p:txBody>
      </p:sp>
    </p:spTree>
    <p:extLst>
      <p:ext uri="{BB962C8B-B14F-4D97-AF65-F5344CB8AC3E}">
        <p14:creationId xmlns:p14="http://schemas.microsoft.com/office/powerpoint/2010/main" val="97915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формулы</a:t>
                </a: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E2B270-1453-4622-91C1-B36E3CE876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405125"/>
                <a:ext cx="5946732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Формулы конечных параметров: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ru-RU" sz="2400" i="1"/>
                          <m:t>полета</m:t>
                        </m:r>
                      </m:sub>
                    </m:sSub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r>
                              <a:rPr lang="en-US" sz="2400" i="1"/>
                              <m:t>𝑣</m:t>
                            </m:r>
                          </m:e>
                          <m:sub>
                            <m:r>
                              <a:rPr lang="en-US" sz="2400" i="1"/>
                              <m:t>0</m:t>
                            </m:r>
                            <m:r>
                              <a:rPr lang="en-US" sz="2400" i="1"/>
                              <m:t>𝑦</m:t>
                            </m:r>
                          </m:sub>
                        </m:sSub>
                        <m:r>
                          <a:rPr lang="en-US" sz="2400" i="1"/>
                          <m:t>+</m:t>
                        </m:r>
                        <m:rad>
                          <m:radPr>
                            <m:degHide m:val="on"/>
                            <m:ctrlPr>
                              <a:rPr lang="ru-RU" sz="2400" i="1"/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ru-RU" sz="2400" i="1"/>
                                </m:ctrlPr>
                              </m:sSubSupPr>
                              <m:e>
                                <m:r>
                                  <a:rPr lang="en-US" sz="2400" i="1"/>
                                  <m:t>𝑣</m:t>
                                </m:r>
                              </m:e>
                              <m:sub>
                                <m:r>
                                  <a:rPr lang="en-US" sz="2400" i="1"/>
                                  <m:t>0</m:t>
                                </m:r>
                                <m:r>
                                  <a:rPr lang="en-US" sz="2400" i="1"/>
                                  <m:t>𝑦</m:t>
                                </m:r>
                              </m:sub>
                              <m:sup>
                                <m:r>
                                  <a:rPr lang="en-US" sz="2400" i="1"/>
                                  <m:t>2</m:t>
                                </m:r>
                              </m:sup>
                            </m:sSubSup>
                            <m:r>
                              <a:rPr lang="en-US" sz="2400" i="1"/>
                              <m:t>+2</m:t>
                            </m:r>
                            <m:r>
                              <a:rPr lang="en-US" sz="2400"/>
                              <m:t>⋅</m:t>
                            </m:r>
                            <m:r>
                              <a:rPr lang="en-US" sz="2400" i="1"/>
                              <m:t>𝑔</m:t>
                            </m:r>
                            <m:r>
                              <a:rPr lang="en-US" sz="2400"/>
                              <m:t>⋅</m:t>
                            </m:r>
                            <m:sSub>
                              <m:sSubPr>
                                <m:ctrlPr>
                                  <a:rPr lang="ru-RU" sz="2400" i="1"/>
                                </m:ctrlPr>
                              </m:sSubPr>
                              <m:e>
                                <m:r>
                                  <a:rPr lang="en-US" sz="2400" i="1"/>
                                  <m:t>𝑦</m:t>
                                </m:r>
                              </m:e>
                              <m:sub>
                                <m:r>
                                  <a:rPr lang="en-US" sz="2400" i="1"/>
                                  <m:t>0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sz="2400" i="1"/>
                          <m:t>𝑔</m:t>
                        </m:r>
                      </m:den>
                    </m:f>
                  </m:oMath>
                </a14:m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конечный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𝑎𝑟𝑐𝑡𝑔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полета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𝑣</m:t>
                        </m:r>
                      </m:e>
                      <m:sub>
                        <m:r>
                          <a:rPr lang="ru-RU" sz="2400" i="1"/>
                          <m:t>конечная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/>
                                    </m:ctrlPr>
                                  </m:sSubPr>
                                  <m:e>
                                    <m:r>
                                      <a:rPr lang="en-US" sz="2400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/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/>
                                  <m:t>⋅</m:t>
                                </m:r>
                                <m:r>
                                  <a:rPr lang="en-US" sz="2400" i="1"/>
                                  <m:t>𝑐𝑜𝑠</m:t>
                                </m:r>
                                <m:r>
                                  <a:rPr lang="en-US" sz="2400" i="1"/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/>
                              <m:t>2</m:t>
                            </m:r>
                          </m:sup>
                        </m:sSup>
                        <m:r>
                          <a:rPr lang="en-US" sz="2400" i="1"/>
                          <m:t>+</m:t>
                        </m:r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/>
                                    </m:ctrlPr>
                                  </m:sSubPr>
                                  <m:e>
                                    <m:r>
                                      <a:rPr lang="en-US" sz="2400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/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/>
                                  <m:t>⋅</m:t>
                                </m:r>
                                <m:r>
                                  <a:rPr lang="en-US" sz="2400" i="1"/>
                                  <m:t>𝑠𝑖𝑛</m:t>
                                </m:r>
                                <m:r>
                                  <a:rPr lang="en-US" sz="2400" i="1"/>
                                  <m:t>𝛼</m:t>
                                </m:r>
                                <m:r>
                                  <a:rPr lang="en-US" sz="2400" i="1"/>
                                  <m:t>−</m:t>
                                </m:r>
                                <m:r>
                                  <a:rPr lang="en-US" sz="2400" i="1"/>
                                  <m:t>𝑔</m:t>
                                </m:r>
                                <m:r>
                                  <a:rPr lang="en-US" sz="2400"/>
                                  <m:t>⋅</m:t>
                                </m:r>
                                <m:r>
                                  <a:rPr lang="en-US" sz="2400" i="1"/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endParaRPr lang="ru-RU" sz="2200" dirty="0"/>
              </a:p>
              <a:p>
                <a:endParaRPr lang="ru-RU" sz="22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E2B270-1453-4622-91C1-B36E3CE87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405125"/>
                <a:ext cx="5946732" cy="4667250"/>
              </a:xfrm>
              <a:blipFill>
                <a:blip r:embed="rId3"/>
                <a:stretch>
                  <a:fillRect l="-1537" t="-1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5">
            <a:extLst>
              <a:ext uri="{FF2B5EF4-FFF2-40B4-BE49-F238E27FC236}">
                <a16:creationId xmlns:a16="http://schemas.microsoft.com/office/drawing/2014/main" id="{AEE3EE95-BCFB-4A34-A302-83AC7B0E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758" y="4411915"/>
            <a:ext cx="5181600" cy="13611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Траектория движения (парабола)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564626-520D-4288-B0E4-66E52A50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73" y="1466355"/>
            <a:ext cx="5688171" cy="28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3737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373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404160"/>
                <a:ext cx="5181600" cy="4351338"/>
              </a:xfrm>
            </p:spPr>
            <p:txBody>
              <a:bodyPr/>
              <a:lstStyle/>
              <a:p>
                <a:r>
                  <a:rPr lang="ru-RU" dirty="0"/>
                  <a:t>Второй закон Ньютона: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𝑚</m:t>
                      </m:r>
                      <m:r>
                        <a:rPr lang="ru-RU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𝑎</m:t>
                          </m:r>
                        </m:e>
                      </m:acc>
                      <m:r>
                        <a:rPr lang="ru-RU" i="1"/>
                        <m:t>=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тяж</m:t>
                              </m:r>
                            </m:sub>
                          </m:sSub>
                        </m:e>
                      </m:acc>
                      <m:r>
                        <a:rPr lang="ru-RU" i="1"/>
                        <m:t>+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сопр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𝑚</m:t>
                      </m:r>
                      <m:r>
                        <a:rPr lang="ru-RU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𝑎</m:t>
                          </m:r>
                        </m:e>
                      </m:acc>
                      <m:r>
                        <a:rPr lang="ru-RU" i="1"/>
                        <m:t>=</m:t>
                      </m:r>
                      <m:r>
                        <a:rPr lang="ru-RU" i="1"/>
                        <m:t>𝑚</m:t>
                      </m:r>
                      <m:r>
                        <a:rPr lang="ru-RU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𝑔</m:t>
                          </m:r>
                        </m:e>
                      </m:acc>
                      <m:r>
                        <a:rPr lang="ru-RU" i="1"/>
                        <m:t>−</m:t>
                      </m:r>
                      <m:r>
                        <a:rPr lang="ru-RU" i="1"/>
                        <m:t>𝑘</m:t>
                      </m:r>
                      <m:r>
                        <a:rPr lang="ru-RU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𝑣</m:t>
                          </m:r>
                        </m:e>
                      </m:acc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r>
                  <a:rPr lang="ru-RU" dirty="0"/>
                  <a:t>В проекциях на оси х, 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m</m:t>
                              </m:r>
                              <m:r>
                                <a:rPr lang="ru-RU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𝑎</m:t>
                                  </m:r>
                                </m:e>
                                <m:sub>
                                  <m:r>
                                    <a:rPr lang="ru-RU" i="1"/>
                                    <m:t>𝑥</m:t>
                                  </m:r>
                                </m:sub>
                              </m:sSub>
                              <m:r>
                                <a:rPr lang="ru-RU" i="1"/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ru-RU"/>
                                <m:t>k</m:t>
                              </m:r>
                              <m:r>
                                <a:rPr lang="ru-RU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m</m:t>
                              </m:r>
                              <m:r>
                                <a:rPr lang="ru-RU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𝑎</m:t>
                                  </m:r>
                                </m:e>
                                <m:sub>
                                  <m:r>
                                    <a:rPr lang="ru-RU" i="1"/>
                                    <m:t>𝑦</m:t>
                                  </m:r>
                                </m:sub>
                              </m:sSub>
                              <m:r>
                                <a:rPr lang="ru-RU" i="1"/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ru-RU"/>
                                <m:t>m</m:t>
                              </m:r>
                              <m:r>
                                <a:rPr lang="ru-RU"/>
                                <m:t>⋅</m:t>
                              </m:r>
                              <m:r>
                                <a:rPr lang="ru-RU" i="1"/>
                                <m:t>𝑔</m:t>
                              </m:r>
                              <m:r>
                                <a:rPr lang="ru-RU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/>
                                <m:t>k</m:t>
                              </m:r>
                              <m:r>
                                <a:rPr lang="ru-RU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404160"/>
                <a:ext cx="5181600" cy="4351338"/>
              </a:xfrm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4960012"/>
            <a:ext cx="5181600" cy="55858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Траектория движения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55D684-711B-454B-9E72-43CF4CAE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321" y="1404160"/>
            <a:ext cx="6569357" cy="3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6499" y="1825625"/>
                <a:ext cx="855011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200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200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Решение СЛДУ: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/>
                        <m:t>𝑥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𝑡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𝑣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  <m:r>
                            <a:rPr lang="ru-RU" sz="2000" i="1"/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ru-RU" sz="2000"/>
                            <m:t>α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ru-RU" sz="2000"/>
                        <m:t>⋅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1−</m:t>
                          </m:r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r>
                                <a:rPr lang="ru-RU" sz="2000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sz="2000" i="1"/>
                                  </m:ctrlPr>
                                </m:fPr>
                                <m:num>
                                  <m:r>
                                    <a:rPr lang="ru-RU" sz="2000" i="1"/>
                                    <m:t>−</m:t>
                                  </m:r>
                                  <m:r>
                                    <a:rPr lang="ru-RU" sz="2000" i="1"/>
                                    <m:t>𝑘𝑡</m:t>
                                  </m:r>
                                </m:num>
                                <m:den>
                                  <m:r>
                                    <a:rPr lang="ru-RU" sz="2000" i="1"/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/>
                        <m:t>y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𝑡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𝑦</m:t>
                          </m:r>
                        </m:e>
                        <m:sub>
                          <m:r>
                            <a:rPr lang="en-US" sz="2000" i="1"/>
                            <m:t>0</m:t>
                          </m:r>
                        </m:sub>
                      </m:sSub>
                      <m:r>
                        <a:rPr lang="en-US" sz="2000" i="1"/>
                        <m:t>+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𝑣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  <m:r>
                            <a:rPr lang="ru-RU" sz="2000" i="1"/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ru-RU" sz="2000"/>
                            <m:t>α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  <m:r>
                            <a:rPr lang="ru-RU" sz="2000" i="1"/>
                            <m:t>+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𝑚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  <m:r>
                                <a:rPr lang="ru-RU" sz="2000" i="1"/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𝑘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1−</m:t>
                          </m:r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r>
                                <a:rPr lang="ru-RU" sz="2000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sz="2000" i="1"/>
                                  </m:ctrlPr>
                                </m:fPr>
                                <m:num>
                                  <m:r>
                                    <a:rPr lang="ru-RU" sz="2000" i="1"/>
                                    <m:t>−</m:t>
                                  </m:r>
                                  <m:r>
                                    <a:rPr lang="ru-RU" sz="2000" i="1"/>
                                    <m:t>𝑘𝑡</m:t>
                                  </m:r>
                                </m:num>
                                <m:den>
                                  <m:r>
                                    <a:rPr lang="ru-RU" sz="2000" i="1"/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ru-RU" sz="2000" i="1"/>
                        <m:t>−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ru-RU" sz="2000" i="1"/>
                            <m:t>𝑚𝑔</m:t>
                          </m:r>
                        </m:num>
                        <m:den>
                          <m:r>
                            <a:rPr lang="ru-RU" sz="2000" i="1"/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ru-RU" sz="2000"/>
                        <m:t>t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/>
                            <m:t>x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000"/>
                            <m:t>t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/>
                            <m:t>v</m:t>
                          </m:r>
                        </m:e>
                        <m:sub>
                          <m:r>
                            <a:rPr lang="ru-RU" sz="2000" i="1"/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000"/>
                        <m:t>cosα</m:t>
                      </m:r>
                      <m:r>
                        <a:rPr lang="ru-RU" sz="2000"/>
                        <m:t>⋅</m:t>
                      </m:r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000"/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2000"/>
                                <m:t>kt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ru-RU" sz="2000"/>
                                <m:t>m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𝑣</m:t>
                          </m:r>
                        </m:e>
                        <m:sub>
                          <m:r>
                            <a:rPr lang="ru-RU" sz="2000" i="1"/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𝑡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a:rPr lang="ru-RU" sz="2000" i="1"/>
                            <m:t>𝑦</m:t>
                          </m:r>
                        </m:e>
                        <m:sup>
                          <m:r>
                            <a:rPr lang="ru-RU" sz="2000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𝑡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𝑣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  <m:r>
                            <a:rPr lang="ru-RU" sz="2000" i="1"/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ru-RU" sz="2000"/>
                            <m:t>α</m:t>
                          </m:r>
                          <m:r>
                            <a:rPr lang="ru-RU" sz="2000" i="1"/>
                            <m:t>+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𝑚𝑔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r>
                            <a:rPr lang="ru-RU" sz="2000" i="1"/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−</m:t>
                              </m:r>
                              <m:r>
                                <a:rPr lang="ru-RU" sz="2000" i="1"/>
                                <m:t>𝑘𝑡</m:t>
                              </m:r>
                            </m:num>
                            <m:den>
                              <m:r>
                                <a:rPr lang="ru-RU" sz="2000" i="1"/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ru-RU" sz="2000" i="1"/>
                        <m:t>−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ru-RU" sz="2000" i="1"/>
                            <m:t>𝑚𝑔</m:t>
                          </m:r>
                        </m:num>
                        <m:den>
                          <m:r>
                            <a:rPr lang="ru-RU" sz="2000" i="1"/>
                            <m:t>𝑘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6499" y="1825625"/>
                <a:ext cx="8550111" cy="4351338"/>
              </a:xfr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376E2E-AFE8-4FC9-8722-143D25E6A2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Общее время полета: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/>
                        </m:ctrlPr>
                      </m:sSubPr>
                      <m:e>
                        <m:r>
                          <a:rPr lang="ru-RU" sz="2000" i="1"/>
                          <m:t>𝑡</m:t>
                        </m:r>
                      </m:e>
                      <m:sub>
                        <m:r>
                          <a:rPr lang="ru-RU" sz="2000" i="1"/>
                          <m:t>полета</m:t>
                        </m:r>
                      </m:sub>
                    </m:sSub>
                    <m:r>
                      <a:rPr lang="ru-RU" sz="2000" i="1"/>
                      <m:t>=</m:t>
                    </m:r>
                    <m:f>
                      <m:fPr>
                        <m:ctrlPr>
                          <a:rPr lang="ru-RU" sz="2000" i="1"/>
                        </m:ctrlPr>
                      </m:fPr>
                      <m:num>
                        <m:r>
                          <a:rPr lang="ru-RU" sz="2000" i="1"/>
                          <m:t>−</m:t>
                        </m:r>
                        <m:r>
                          <a:rPr lang="ru-RU" sz="2000" i="1"/>
                          <m:t>𝑊</m:t>
                        </m:r>
                        <m:d>
                          <m:dPr>
                            <m:ctrlPr>
                              <a:rPr lang="ru-RU" sz="20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/>
                                </m:ctrlPr>
                              </m:fPr>
                              <m:num>
                                <m:r>
                                  <a:rPr lang="ru-RU" sz="2000" i="1"/>
                                  <m:t>𝑎</m:t>
                                </m:r>
                                <m:sSup>
                                  <m:sSupPr>
                                    <m:ctrlPr>
                                      <a:rPr lang="ru-RU" sz="2000" i="1"/>
                                    </m:ctrlPr>
                                  </m:sSupPr>
                                  <m:e>
                                    <m:r>
                                      <a:rPr lang="ru-RU" sz="2000" i="1"/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000" i="1"/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2000" i="1"/>
                                        </m:ctrlPr>
                                      </m:fPr>
                                      <m:num>
                                        <m:r>
                                          <a:rPr lang="ru-RU" sz="2000" i="1"/>
                                          <m:t>𝑎𝑐</m:t>
                                        </m:r>
                                      </m:num>
                                      <m:den>
                                        <m:r>
                                          <a:rPr lang="ru-RU" sz="2000" i="1"/>
                                          <m:t>𝑏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r>
                                  <a:rPr lang="ru-RU" sz="2000" i="1"/>
                                  <m:t>𝑏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ru-RU" sz="2000" i="1"/>
                          <m:t>𝑎</m:t>
                        </m:r>
                      </m:den>
                    </m:f>
                    <m:r>
                      <a:rPr lang="ru-RU" sz="2000" i="1"/>
                      <m:t>−</m:t>
                    </m:r>
                    <m:f>
                      <m:fPr>
                        <m:ctrlPr>
                          <a:rPr lang="ru-RU" sz="2000" i="1"/>
                        </m:ctrlPr>
                      </m:fPr>
                      <m:num>
                        <m:r>
                          <a:rPr lang="ru-RU" sz="2000" i="1"/>
                          <m:t>𝑐</m:t>
                        </m:r>
                      </m:num>
                      <m:den>
                        <m:r>
                          <a:rPr lang="ru-RU" sz="2000" i="1"/>
                          <m:t>𝑏</m:t>
                        </m:r>
                      </m:den>
                    </m:f>
                  </m:oMath>
                </a14:m>
                <a:r>
                  <a:rPr lang="ru-RU" sz="2000" dirty="0"/>
                  <a:t>, где: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/>
                        <m:t>𝑎</m:t>
                      </m:r>
                      <m:r>
                        <a:rPr lang="ru-RU" sz="2000" i="1"/>
                        <m:t>=−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ru-RU" sz="2000" i="1"/>
                            <m:t>𝑘</m:t>
                          </m:r>
                        </m:num>
                        <m:den>
                          <m:r>
                            <a:rPr lang="ru-RU" sz="2000" i="1"/>
                            <m:t>𝑚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/>
                        <m:t>𝑏</m:t>
                      </m:r>
                      <m:r>
                        <a:rPr lang="ru-RU" sz="2000" i="1"/>
                        <m:t>=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𝑚𝑔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𝑣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  <m:r>
                            <a:rPr lang="ru-RU" sz="2000" i="1"/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ru-RU" sz="2000"/>
                            <m:t>α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  <m:r>
                            <a:rPr lang="ru-RU" sz="2000" i="1"/>
                            <m:t>+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𝑚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  <m:r>
                                <a:rPr lang="ru-RU" sz="2000" i="1"/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𝑘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/>
                        <m:t>𝑐</m:t>
                      </m:r>
                      <m:r>
                        <a:rPr lang="ru-RU" sz="2000" i="1"/>
                        <m:t>=−1−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𝑦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𝑣</m:t>
                              </m:r>
                            </m:e>
                            <m:sub>
                              <m:r>
                                <a:rPr lang="ru-RU" sz="2000" i="1"/>
                                <m:t>0</m:t>
                              </m:r>
                            </m:sub>
                          </m:sSub>
                          <m:r>
                            <a:rPr lang="ru-RU" sz="2000" i="1"/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ru-RU" sz="2000"/>
                            <m:t>α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r>
                                <a:rPr lang="ru-RU" sz="2000" i="1"/>
                                <m:t>𝑚</m:t>
                              </m:r>
                            </m:num>
                            <m:den>
                              <m:r>
                                <a:rPr lang="ru-RU" sz="2000" i="1"/>
                                <m:t>𝑘</m:t>
                              </m:r>
                            </m:den>
                          </m:f>
                          <m:r>
                            <a:rPr lang="ru-RU" sz="2000" i="1"/>
                            <m:t>+</m:t>
                          </m:r>
                          <m:f>
                            <m:fPr>
                              <m:ctrlPr>
                                <a:rPr lang="ru-RU" sz="20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𝑚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  <m:r>
                                <a:rPr lang="ru-RU" sz="2000" i="1"/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2000" i="1"/>
                                  </m:ctrlPr>
                                </m:sSupPr>
                                <m:e>
                                  <m:r>
                                    <a:rPr lang="ru-RU" sz="2000" i="1"/>
                                    <m:t>𝑘</m:t>
                                  </m:r>
                                </m:e>
                                <m:sup>
                                  <m:r>
                                    <a:rPr lang="ru-RU" sz="2000" i="1"/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ru-RU" sz="2000" dirty="0"/>
                  <a:t> - </a:t>
                </a:r>
                <a:r>
                  <a:rPr lang="en-US" sz="2000" dirty="0"/>
                  <a:t>W</a:t>
                </a:r>
                <a:r>
                  <a:rPr lang="ru-RU" sz="2000" dirty="0"/>
                  <a:t>-функция Ламберта (</a:t>
                </a:r>
                <a14:m>
                  <m:oMath xmlns:m="http://schemas.openxmlformats.org/officeDocument/2006/math">
                    <m:r>
                      <a:rPr lang="ru-RU" sz="2000" i="1"/>
                      <m:t>𝑧</m:t>
                    </m:r>
                    <m:r>
                      <a:rPr lang="ru-RU" sz="2000" i="1"/>
                      <m:t>=</m:t>
                    </m:r>
                    <m:r>
                      <a:rPr lang="ru-RU" sz="2000" i="1"/>
                      <m:t>𝑊</m:t>
                    </m:r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𝑧</m:t>
                        </m:r>
                        <m:sSup>
                          <m:sSupPr>
                            <m:ctrlPr>
                              <a:rPr lang="ru-RU" sz="2000" i="1"/>
                            </m:ctrlPr>
                          </m:sSupPr>
                          <m:e>
                            <m:r>
                              <a:rPr lang="ru-RU" sz="2000" i="1"/>
                              <m:t>𝑒</m:t>
                            </m:r>
                          </m:e>
                          <m:sup>
                            <m:r>
                              <a:rPr lang="ru-RU" sz="2000" i="1"/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dirty="0"/>
                  <a:t>)</a:t>
                </a:r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376E2E-AFE8-4FC9-8722-143D25E6A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94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2572D9B-34C7-40BA-AF87-2B355ECD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𝑐𝑆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baseline="-25000" dirty="0"/>
              </a:p>
              <a:p>
                <a:r>
                  <a:rPr lang="ru-RU" dirty="0"/>
                  <a:t>Второй закон Ньютона: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𝑚</m:t>
                      </m:r>
                      <m:r>
                        <a:rPr lang="en-US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i="1"/>
                            <m:t>𝑎</m:t>
                          </m:r>
                        </m:e>
                      </m:acc>
                      <m:r>
                        <a:rPr lang="en-US" i="1"/>
                        <m:t>=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сопр</m:t>
                              </m:r>
                            </m:sub>
                          </m:sSub>
                        </m:e>
                      </m:acc>
                      <m:r>
                        <a:rPr lang="en-US" i="1"/>
                        <m:t>+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𝐹</m:t>
                              </m:r>
                            </m:e>
                            <m:sub>
                              <m:r>
                                <a:rPr lang="ru-RU" i="1"/>
                                <m:t>тяж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m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i="1"/>
                            <m:t>𝑎</m:t>
                          </m:r>
                        </m:e>
                      </m:acc>
                      <m:r>
                        <a:rPr lang="en-US" i="1"/>
                        <m:t>=−</m:t>
                      </m:r>
                      <m:r>
                        <m:rPr>
                          <m:sty m:val="p"/>
                        </m:rPr>
                        <a:rPr lang="en-US"/>
                        <m:t>kv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i="1"/>
                            <m:t>𝑣</m:t>
                          </m:r>
                        </m:e>
                      </m:acc>
                      <m:r>
                        <a:rPr lang="en-US" i="1"/>
                        <m:t>+</m:t>
                      </m:r>
                      <m:r>
                        <m:rPr>
                          <m:sty m:val="p"/>
                        </m:rPr>
                        <a:rPr lang="en-US"/>
                        <m:t>m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i="1"/>
                            <m:t>𝑔</m:t>
                          </m:r>
                        </m:e>
                      </m:ac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 проекциях на оси х, у: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𝑎</m:t>
                                  </m:r>
                                </m:e>
                                <m:sub>
                                  <m:r>
                                    <a:rPr lang="en-US" i="1"/>
                                    <m:t>𝑥</m:t>
                                  </m:r>
                                </m:sub>
                              </m:sSub>
                              <m:r>
                                <a:rPr lang="en-US" i="1"/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k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/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/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𝑣</m:t>
                                  </m:r>
                                </m:e>
                                <m:sub>
                                  <m:r>
                                    <a:rPr lang="en-US" i="1"/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𝑎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  <m:r>
                                <a:rPr lang="en-US" i="1"/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k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/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/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/>
                                <m:t>⋅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𝑣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mg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504628"/>
            <a:ext cx="5181600" cy="9262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Траектория движения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ABB70A-553C-4FDD-8587-0FA563505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3" y="1027906"/>
            <a:ext cx="6546494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3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ru-RU" dirty="0"/>
              <a:t>Алгоритмы вычисления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случаев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r>
                  <a:rPr lang="ru-RU" dirty="0"/>
                  <a:t>Нужно вычислить большое число точек траектории</a:t>
                </a:r>
              </a:p>
              <a:p>
                <a:r>
                  <a:rPr lang="ru-RU" dirty="0"/>
                  <a:t>Берем точки вида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/>
                      <m:t>i</m:t>
                    </m:r>
                    <m:r>
                      <a:rPr lang="ru-RU"/>
                      <m:t>∆</m:t>
                    </m:r>
                    <m:r>
                      <a:rPr lang="ru-RU" i="1"/>
                      <m:t>𝑡</m:t>
                    </m:r>
                    <m:r>
                      <a:rPr lang="ru-RU"/>
                      <m:t>,</m:t>
                    </m:r>
                    <m:r>
                      <a:rPr lang="ru-RU" i="1"/>
                      <m:t>𝑖</m:t>
                    </m:r>
                    <m:r>
                      <a:rPr lang="ru-RU"/>
                      <m:t>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Z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ru-RU" i="1"/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маленький         отрезок времени</a:t>
                </a:r>
              </a:p>
              <a:p>
                <a:r>
                  <a:rPr lang="ru-RU" dirty="0"/>
                  <a:t>Точки равномерно расположены на всем временном отрезке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D314C-5A58-4E72-88A7-2873E219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89" y="1652981"/>
            <a:ext cx="6389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вычисления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Для случая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: численные методы решения</a:t>
                </a:r>
              </a:p>
              <a:p>
                <a:r>
                  <a:rPr lang="ru-RU" sz="2400" dirty="0"/>
                  <a:t>Так же делим на маленькие временные отрезки длины </a:t>
                </a:r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400" dirty="0"/>
              </a:p>
              <a:p>
                <a:r>
                  <a:rPr lang="ru-RU" sz="2400" dirty="0"/>
                  <a:t>На каждом из них предполагаем равноускоренное движение тела, и из значений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точке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находим значения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dirty="0"/>
                  <a:t> в точке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96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7170" name="Picture 2" descr="Задумчивый смайлик Изображения – скачать бесплатно на Freepik">
            <a:extLst>
              <a:ext uri="{FF2B5EF4-FFF2-40B4-BE49-F238E27FC236}">
                <a16:creationId xmlns:a16="http://schemas.microsoft.com/office/drawing/2014/main" id="{B5947C9F-6BBF-4803-B042-04178BC6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819275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BB75ED-4A14-4413-92D0-DD0C0D9E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25" y="628218"/>
            <a:ext cx="3980350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r>
              <a:rPr lang="ru-RU" dirty="0"/>
              <a:t>Создание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3553B-76C6-4E97-A2B5-F117E3CF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647415"/>
            <a:ext cx="10615367" cy="1529548"/>
          </a:xfrm>
        </p:spPr>
        <p:txBody>
          <a:bodyPr>
            <a:normAutofit/>
          </a:bodyPr>
          <a:lstStyle/>
          <a:p>
            <a:r>
              <a:rPr lang="ru-RU" dirty="0"/>
              <a:t>Графический фреймворк </a:t>
            </a:r>
            <a:r>
              <a:rPr lang="en-US" dirty="0"/>
              <a:t>Dear </a:t>
            </a:r>
            <a:r>
              <a:rPr lang="en-US" dirty="0" err="1"/>
              <a:t>PyGui</a:t>
            </a:r>
            <a:endParaRPr lang="ru-RU" dirty="0"/>
          </a:p>
          <a:p>
            <a:r>
              <a:rPr lang="ru-RU" dirty="0"/>
              <a:t>Широкий выбор операций с графиками</a:t>
            </a:r>
          </a:p>
        </p:txBody>
      </p:sp>
      <p:pic>
        <p:nvPicPr>
          <p:cNvPr id="1026" name="Picture 2" descr="DearPyGui">
            <a:extLst>
              <a:ext uri="{FF2B5EF4-FFF2-40B4-BE49-F238E27FC236}">
                <a16:creationId xmlns:a16="http://schemas.microsoft.com/office/drawing/2014/main" id="{1A0901C6-FA84-4813-8C25-B46FC95B3D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73" y="1385741"/>
            <a:ext cx="6253054" cy="31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4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3553B-76C6-4E97-A2B5-F117E3CF5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Функции подсчета и отрисовки траекторий вынесены в отдельные файлы</a:t>
            </a:r>
          </a:p>
          <a:p>
            <a:r>
              <a:rPr lang="ru-RU" dirty="0"/>
              <a:t>В главном файле </a:t>
            </a:r>
            <a:r>
              <a:rPr lang="ru-RU" dirty="0" err="1"/>
              <a:t>программно</a:t>
            </a:r>
            <a:r>
              <a:rPr lang="ru-RU" dirty="0"/>
              <a:t> задается интерфейс приложения</a:t>
            </a:r>
          </a:p>
          <a:p>
            <a:r>
              <a:rPr lang="ru-RU" dirty="0"/>
              <a:t>Также в главном файле описывается логика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707629-5A6D-4132-80B3-7FD308B9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324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9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083"/>
          </a:xfrm>
        </p:spPr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4826523"/>
                <a:ext cx="10634221" cy="19042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Чугунное ядро в форме шара, радиус 20 см, начальная скорость 200 м/с, угол 30 градусов, начальная высота 1 м</a:t>
                </a:r>
              </a:p>
              <a:p>
                <a:r>
                  <a:rPr lang="ru-RU" dirty="0"/>
                  <a:t>Графики случаев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ru-RU" dirty="0"/>
                  <a:t> практически совпадают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33553B-76C6-4E97-A2B5-F117E3CF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4826523"/>
                <a:ext cx="10634221" cy="1904215"/>
              </a:xfrm>
              <a:blipFill>
                <a:blip r:embed="rId2"/>
                <a:stretch>
                  <a:fillRect l="-1146" t="-5449" r="-8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6F45E4-0CA3-4E98-AD65-B3CECC308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39477" y="866523"/>
            <a:ext cx="751304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46"/>
            <a:ext cx="10515600" cy="1032752"/>
          </a:xfrm>
        </p:spPr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3553B-76C6-4E97-A2B5-F117E3CF5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76E2E-AFE8-4FC9-8722-143D25E6A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D0405-7B31-4A9F-9D21-90BDF794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" y="948670"/>
            <a:ext cx="10973364" cy="56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2D29-BAB5-44B2-9589-8F1D8B9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2B270-1453-4622-91C1-B36E3CE8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Создать программу с графическим интерфейсом для вычислений траекторий и характеристик баллистического движения тела.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300" b="1" dirty="0"/>
              <a:t>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Изучить теорию по темам «Баллистика» и «Движение брошенного тела с учетом сопротивления среды».</a:t>
            </a:r>
          </a:p>
          <a:p>
            <a:pPr lvl="0"/>
            <a:r>
              <a:rPr lang="ru-RU" dirty="0"/>
              <a:t>Вывести формулы и зависимости, необходимые для программного вычисления траектории движения брошенного тела.</a:t>
            </a:r>
          </a:p>
          <a:p>
            <a:pPr lvl="0"/>
            <a:r>
              <a:rPr lang="ru-RU" dirty="0"/>
              <a:t>Описать алгоритмы вычисления траектории движения брошенного тела с учетом полученных результатов.</a:t>
            </a:r>
          </a:p>
          <a:p>
            <a:pPr lvl="0"/>
            <a:r>
              <a:rPr lang="ru-RU" dirty="0"/>
              <a:t>Выбрать средства создания графического интерфейса приложения.</a:t>
            </a:r>
          </a:p>
          <a:p>
            <a:pPr lvl="0"/>
            <a:r>
              <a:rPr lang="ru-RU" dirty="0"/>
              <a:t>Создать приложение, используя выбранный графический фреймворк и описанные ранее алгоритмы.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31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2D9B-34C7-40BA-AF87-2B355ECD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499"/>
            <a:ext cx="5257800" cy="5790464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83E84F-42B2-457D-B3AE-39922BB7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98623"/>
            <a:ext cx="5257800" cy="18783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QR-</a:t>
            </a:r>
            <a:r>
              <a:rPr lang="ru-RU" dirty="0"/>
              <a:t>код на </a:t>
            </a:r>
            <a:r>
              <a:rPr lang="en-US" dirty="0" err="1"/>
              <a:t>Github</a:t>
            </a:r>
            <a:r>
              <a:rPr lang="ru-RU" dirty="0"/>
              <a:t>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07330-C210-4874-860B-866AFDD0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14411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224F12-8C5B-410D-BADE-8F48067C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2155F86-48B2-48AD-899D-48074B22D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ru-RU" dirty="0"/>
              <a:t>баллистика как наука является важной в данный момент, однако школьники не обладают достаточным объёмом знаний о баллистике, а создание подобного приложения поможет им проводить расчеты даже при отсутствии нужных знаний.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47352A-E4D8-4CDB-96CE-733BFD809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ртинка</a:t>
            </a:r>
            <a:endParaRPr lang="ru-RU" dirty="0"/>
          </a:p>
        </p:txBody>
      </p:sp>
      <p:pic>
        <p:nvPicPr>
          <p:cNvPr id="4098" name="Picture 2" descr="HAWC: гиперзвуковая ракета, которая летит | Warspot.ru">
            <a:extLst>
              <a:ext uri="{FF2B5EF4-FFF2-40B4-BE49-F238E27FC236}">
                <a16:creationId xmlns:a16="http://schemas.microsoft.com/office/drawing/2014/main" id="{EFCA3D03-0CB0-4110-8AF5-A1A3389F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83" y="1825625"/>
            <a:ext cx="5370438" cy="33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0FDD1F-A99D-4780-BE99-1946758D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значимость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8746B16-53B2-4BF5-BD40-20932EB2CC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Методы:</a:t>
            </a:r>
          </a:p>
          <a:p>
            <a:pPr lvl="1"/>
            <a:r>
              <a:rPr lang="ru-RU" sz="2800" dirty="0"/>
              <a:t>анализ</a:t>
            </a:r>
          </a:p>
          <a:p>
            <a:pPr lvl="1"/>
            <a:r>
              <a:rPr lang="ru-RU" sz="2800" dirty="0"/>
              <a:t>моделирование</a:t>
            </a:r>
          </a:p>
          <a:p>
            <a:pPr lvl="1"/>
            <a:r>
              <a:rPr lang="ru-RU" sz="2800" dirty="0"/>
              <a:t>формализация</a:t>
            </a:r>
          </a:p>
          <a:p>
            <a:pPr lvl="1"/>
            <a:r>
              <a:rPr lang="ru-RU" sz="2800" dirty="0"/>
              <a:t>изучение</a:t>
            </a:r>
          </a:p>
          <a:p>
            <a:pPr lvl="1"/>
            <a:r>
              <a:rPr lang="ru-RU" sz="2800" dirty="0"/>
              <a:t>сравнение</a:t>
            </a:r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5787E-1A99-406E-B0E7-41FF171037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Теоретическая значимость</a:t>
            </a:r>
            <a:r>
              <a:rPr lang="ru-RU" dirty="0"/>
              <a:t> заключается в систематизации имеющейся информации по теме проекта.</a:t>
            </a:r>
          </a:p>
          <a:p>
            <a:r>
              <a:rPr lang="ru-RU" b="1" dirty="0"/>
              <a:t>Практическая значимость</a:t>
            </a:r>
            <a:r>
              <a:rPr lang="ru-RU" dirty="0"/>
              <a:t> заключается в упрощении проведения баллистических вычислений, а также ознакомление учеников с данной темой.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2D29-BAB5-44B2-9589-8F1D8B9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E67AE82E-3D8D-4094-A1A1-7B4FCB6F1C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Тело брошено с высоты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с начальной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 углом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, сила сопротивления среды есть функция от скорости тела</a:t>
                </a:r>
              </a:p>
              <a:p>
                <a:r>
                  <a:rPr lang="ru-RU" dirty="0"/>
                  <a:t>Требуется вычислить траекторию движения тела и другие характеристики движения</a:t>
                </a:r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E67AE82E-3D8D-4094-A1A1-7B4FCB6F1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Движение тела, брошенного под углом к горизонту, теория и онлайн  калькуляторы">
            <a:extLst>
              <a:ext uri="{FF2B5EF4-FFF2-40B4-BE49-F238E27FC236}">
                <a16:creationId xmlns:a16="http://schemas.microsoft.com/office/drawing/2014/main" id="{67CF3EC7-DF8B-4FA4-941F-C415C121E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3" b="16802"/>
          <a:stretch/>
        </p:blipFill>
        <p:spPr bwMode="auto">
          <a:xfrm>
            <a:off x="6456590" y="1825625"/>
            <a:ext cx="5225181" cy="31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2D29-BAB5-44B2-9589-8F1D8B9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сопротивления среды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CBD356-8004-4B4B-8898-5D08A26403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Направлена противоположно вектору скорости</a:t>
            </a:r>
          </a:p>
          <a:p>
            <a:r>
              <a:rPr lang="ru-RU" dirty="0"/>
              <a:t>Величина силы существенно зависит от характера обтекания встречным потоком:</a:t>
            </a:r>
          </a:p>
          <a:p>
            <a:pPr lvl="1"/>
            <a:r>
              <a:rPr lang="ru-RU" dirty="0"/>
              <a:t>ламинарный поток при       низких скоростях</a:t>
            </a:r>
          </a:p>
          <a:p>
            <a:pPr lvl="1"/>
            <a:r>
              <a:rPr lang="ru-RU" dirty="0"/>
              <a:t>турбулентный поток при высоких скоростях</a:t>
            </a:r>
          </a:p>
        </p:txBody>
      </p:sp>
      <p:pic>
        <p:nvPicPr>
          <p:cNvPr id="2050" name="Picture 2" descr="Ламинарный поток">
            <a:extLst>
              <a:ext uri="{FF2B5EF4-FFF2-40B4-BE49-F238E27FC236}">
                <a16:creationId xmlns:a16="http://schemas.microsoft.com/office/drawing/2014/main" id="{4608DA4C-B9E0-4E82-ACF2-FFA04B9582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66" y="1354997"/>
            <a:ext cx="3356990" cy="25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Шаблон оформления статьи для публикации в электронном научно-образов">
            <a:extLst>
              <a:ext uri="{FF2B5EF4-FFF2-40B4-BE49-F238E27FC236}">
                <a16:creationId xmlns:a16="http://schemas.microsoft.com/office/drawing/2014/main" id="{15832202-3EC2-4DCA-BF19-E0B6EE58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66" y="3912328"/>
            <a:ext cx="3356990" cy="1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0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Случай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F84770EE-0ADA-48FE-B8A5-34A76571A0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Закон Стокса: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𝐹</m:t>
                        </m:r>
                      </m:e>
                    </m:acc>
                    <m:r>
                      <a:rPr lang="ru-RU" i="1"/>
                      <m:t>=−6</m:t>
                    </m:r>
                    <m:r>
                      <m:rPr>
                        <m:sty m:val="p"/>
                      </m:rPr>
                      <a:rPr lang="ru-RU"/>
                      <m:t>π</m:t>
                    </m:r>
                    <m:r>
                      <a:rPr lang="ru-RU" i="1"/>
                      <m:t>𝑟</m:t>
                    </m:r>
                    <m:r>
                      <m:rPr>
                        <m:sty m:val="p"/>
                      </m:rPr>
                      <a:rPr lang="ru-RU"/>
                      <m:t>μ</m:t>
                    </m:r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𝑣</m:t>
                        </m:r>
                      </m:e>
                    </m:acc>
                  </m:oMath>
                </a14:m>
                <a:r>
                  <a:rPr lang="ru-RU" dirty="0"/>
                  <a:t>, где: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𝐹</m:t>
                        </m:r>
                      </m:e>
                    </m:acc>
                  </m:oMath>
                </a14:m>
                <a:r>
                  <a:rPr lang="ru-RU" dirty="0"/>
                  <a:t> - сила сопротивления среды </a:t>
                </a:r>
                <a:r>
                  <a:rPr lang="en-US" dirty="0"/>
                  <a:t>r </a:t>
                </a:r>
                <a:r>
                  <a:rPr lang="ru-RU" dirty="0"/>
                  <a:t>– радиус сферического объекта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μ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динамическая вязкость среды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𝑣</m:t>
                        </m:r>
                      </m:e>
                    </m:acc>
                  </m:oMath>
                </a14:m>
                <a:r>
                  <a:rPr lang="ru-RU" dirty="0"/>
                  <a:t> – скорость объекта</a:t>
                </a:r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F84770EE-0ADA-48FE-B8A5-34A76571A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1120" r="-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бъект 4">
            <a:extLst>
              <a:ext uri="{FF2B5EF4-FFF2-40B4-BE49-F238E27FC236}">
                <a16:creationId xmlns:a16="http://schemas.microsoft.com/office/drawing/2014/main" id="{95A1EA13-D190-447D-94B2-5F889048A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683A7D-9212-4567-9B6D-7BF14302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338262"/>
            <a:ext cx="5648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Случай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5207EB40-FC2C-481C-B611-213FD2AFBF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𝐹</m:t>
                        </m:r>
                      </m:e>
                      <m:sub>
                        <m:r>
                          <a:rPr lang="ru-RU" i="1"/>
                          <m:t>𝑐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𝑐𝑆</m:t>
                        </m:r>
                        <m:r>
                          <m:rPr>
                            <m:sty m:val="p"/>
                          </m:rPr>
                          <a:rPr lang="ru-RU"/>
                          <m:t>ρ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𝑣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2</m:t>
                        </m:r>
                      </m:den>
                    </m:f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ru-RU" i="1"/>
                      <m:t>𝑐</m:t>
                    </m:r>
                  </m:oMath>
                </a14:m>
                <a:r>
                  <a:rPr lang="ru-RU" dirty="0"/>
                  <a:t> – коэффициент аэродинамического сопротивления тела (зависит от формы тела)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𝑆</m:t>
                    </m:r>
                  </m:oMath>
                </a14:m>
                <a:r>
                  <a:rPr lang="ru-RU" dirty="0"/>
                  <a:t> – площадь поперечного сечения тела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ρ</m:t>
                    </m:r>
                  </m:oMath>
                </a14:m>
                <a:r>
                  <a:rPr lang="ru-RU" dirty="0"/>
                  <a:t> – плотность среды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</m:oMath>
                </a14:m>
                <a:r>
                  <a:rPr lang="ru-RU" dirty="0"/>
                  <a:t> – скорость тела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5207EB40-FC2C-481C-B611-213FD2AFB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Коэффициент сопротивления формы — Википедия">
            <a:extLst>
              <a:ext uri="{FF2B5EF4-FFF2-40B4-BE49-F238E27FC236}">
                <a16:creationId xmlns:a16="http://schemas.microsoft.com/office/drawing/2014/main" id="{A116908B-BBD9-4E33-A004-94B432E30D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71" y="1490487"/>
            <a:ext cx="2178104" cy="38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EE8E5-C5BB-4D40-88D8-CA8665830ACA}"/>
              </a:ext>
            </a:extLst>
          </p:cNvPr>
          <p:cNvSpPr txBox="1"/>
          <p:nvPr/>
        </p:nvSpPr>
        <p:spPr>
          <a:xfrm>
            <a:off x="8330152" y="5367513"/>
            <a:ext cx="293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Значения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в зависимости от формы тела</a:t>
            </a:r>
          </a:p>
        </p:txBody>
      </p:sp>
    </p:spTree>
    <p:extLst>
      <p:ext uri="{BB962C8B-B14F-4D97-AF65-F5344CB8AC3E}">
        <p14:creationId xmlns:p14="http://schemas.microsoft.com/office/powerpoint/2010/main" val="16810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Случай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64442D29-BAB5-44B2-9589-8F1D8B938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77DF685F-54C2-4595-9D7C-902CB82833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Идеальная модель, сопротивления нет</a:t>
                </a:r>
              </a:p>
              <a:p>
                <a:r>
                  <a:rPr lang="ru-RU" dirty="0"/>
                  <a:t>Изучается в школе</a:t>
                </a:r>
              </a:p>
              <a:p>
                <a:pPr marL="0" indent="0">
                  <a:buNone/>
                </a:pPr>
                <a:r>
                  <a:rPr lang="ru-RU" dirty="0"/>
                  <a:t>Основные формулы: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cosα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sinα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fun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g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inα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g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77DF685F-54C2-4595-9D7C-902CB8283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29" t="-280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890E5D52-731D-4F96-A183-6160C39B46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Формулы конечных параметров: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полета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конечная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конечный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𝑎𝑟𝑐𝑡𝑔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полета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890E5D52-731D-4F96-A183-6160C39B4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529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988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807</Words>
  <Application>Microsoft Office PowerPoint</Application>
  <PresentationFormat>Широкоэкранный</PresentationFormat>
  <Paragraphs>119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Проектная работа «Создание баллистического симулятора на языке программирования Python» по физике </vt:lpstr>
      <vt:lpstr>Цель проекта</vt:lpstr>
      <vt:lpstr>Актуальность</vt:lpstr>
      <vt:lpstr>Методы и значимость проекта</vt:lpstr>
      <vt:lpstr>Постановка задачи</vt:lpstr>
      <vt:lpstr>Сила сопротивления среды</vt:lpstr>
      <vt:lpstr>Случай 1: F=kv</vt:lpstr>
      <vt:lpstr>Случай 2: F=kv^2</vt:lpstr>
      <vt:lpstr>Случай 3: F=0</vt:lpstr>
      <vt:lpstr>F=0, формулы</vt:lpstr>
      <vt:lpstr>F=kv</vt:lpstr>
      <vt:lpstr>F=kv</vt:lpstr>
      <vt:lpstr>F=kv^2</vt:lpstr>
      <vt:lpstr>Алгоритмы вычисления</vt:lpstr>
      <vt:lpstr>Алгоритмы вычисления</vt:lpstr>
      <vt:lpstr>Создание приложения</vt:lpstr>
      <vt:lpstr>Структура приложения</vt:lpstr>
      <vt:lpstr>Пример использования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«Создание баллистического симулятора на языке программирования Python» по физике</dc:title>
  <dc:creator>Professional</dc:creator>
  <cp:lastModifiedBy>Professional</cp:lastModifiedBy>
  <cp:revision>24</cp:revision>
  <dcterms:created xsi:type="dcterms:W3CDTF">2024-05-29T10:56:55Z</dcterms:created>
  <dcterms:modified xsi:type="dcterms:W3CDTF">2024-05-29T16:17:43Z</dcterms:modified>
</cp:coreProperties>
</file>