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0d40f1230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f0d40f1230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cf6897bd3_19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ecf6897bd3_19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0d40f1230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f0d40f1230_2_1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0d40f1230_2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f0d40f1230_2_1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0d40f1230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f0d40f1230_2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0d40f1230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f0d40f1230_2_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0d40f1230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62" name="Google Shape;162;gf0d40f1230_2_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0d15671b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f0d15671b3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0d40f1230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f0d40f1230_2_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0d40f1230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f0d40f1230_2_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0d40f1230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f0d40f1230_2_1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0d40f1230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f0d40f1230_2_1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p:nvPr/>
        </p:nvSpPr>
        <p:spPr>
          <a:xfrm>
            <a:off x="1176770" y="44160"/>
            <a:ext cx="154565" cy="1657350"/>
          </a:xfrm>
          <a:prstGeom prst="round2DiagRect">
            <a:avLst>
              <a:gd fmla="val 16667" name="adj1"/>
              <a:gd fmla="val 0" name="adj2"/>
            </a:avLst>
          </a:prstGeom>
          <a:solidFill>
            <a:srgbClr val="0070C0"/>
          </a:solidFill>
          <a:ln cap="flat" cmpd="sng" w="12700">
            <a:solidFill>
              <a:srgbClr val="0070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30" name="Google Shape;130;p25"/>
          <p:cNvSpPr/>
          <p:nvPr/>
        </p:nvSpPr>
        <p:spPr>
          <a:xfrm>
            <a:off x="1176770" y="1735275"/>
            <a:ext cx="154565" cy="3345877"/>
          </a:xfrm>
          <a:prstGeom prst="round2DiagRect">
            <a:avLst>
              <a:gd fmla="val 16667" name="adj1"/>
              <a:gd fmla="val 0" name="adj2"/>
            </a:avLst>
          </a:prstGeom>
          <a:solidFill>
            <a:srgbClr val="00B0F0"/>
          </a:solidFill>
          <a:ln cap="flat" cmpd="sng" w="12700">
            <a:solidFill>
              <a:srgbClr val="00B0F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31" name="Google Shape;131;p25"/>
          <p:cNvSpPr/>
          <p:nvPr/>
        </p:nvSpPr>
        <p:spPr>
          <a:xfrm>
            <a:off x="4482913" y="2433250"/>
            <a:ext cx="178175"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 </a:t>
            </a:r>
            <a:endParaRPr sz="1100"/>
          </a:p>
        </p:txBody>
      </p:sp>
      <p:sp>
        <p:nvSpPr>
          <p:cNvPr id="132" name="Google Shape;132;p25"/>
          <p:cNvSpPr/>
          <p:nvPr/>
        </p:nvSpPr>
        <p:spPr>
          <a:xfrm>
            <a:off x="4482913" y="2433250"/>
            <a:ext cx="1460687"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p:txBody>
      </p:sp>
      <p:sp>
        <p:nvSpPr>
          <p:cNvPr id="133" name="Google Shape;133;p25"/>
          <p:cNvSpPr/>
          <p:nvPr/>
        </p:nvSpPr>
        <p:spPr>
          <a:xfrm>
            <a:off x="1686910" y="449317"/>
            <a:ext cx="4942491" cy="1285957"/>
          </a:xfrm>
          <a:prstGeom prst="rect">
            <a:avLst/>
          </a:prstGeom>
          <a:gradFill>
            <a:gsLst>
              <a:gs pos="0">
                <a:srgbClr val="2968A2"/>
              </a:gs>
              <a:gs pos="48000">
                <a:srgbClr val="5F9DD6"/>
              </a:gs>
              <a:gs pos="100000">
                <a:srgbClr val="9CC2E5"/>
              </a:gs>
            </a:gsLst>
            <a:lin ang="16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100">
                <a:solidFill>
                  <a:schemeClr val="lt1"/>
                </a:solidFill>
                <a:latin typeface="Calibri"/>
                <a:ea typeface="Calibri"/>
                <a:cs typeface="Calibri"/>
                <a:sym typeface="Calibri"/>
              </a:rPr>
              <a:t>Analyzing and Predicting </a:t>
            </a:r>
            <a:endParaRPr sz="2100">
              <a:solidFill>
                <a:schemeClr val="lt1"/>
              </a:solidFill>
              <a:latin typeface="Calibri"/>
              <a:ea typeface="Calibri"/>
              <a:cs typeface="Calibri"/>
              <a:sym typeface="Calibri"/>
            </a:endParaRPr>
          </a:p>
          <a:p>
            <a:pPr indent="0" lvl="0" marL="0" marR="0" rtl="0" algn="ctr">
              <a:spcBef>
                <a:spcPts val="0"/>
              </a:spcBef>
              <a:spcAft>
                <a:spcPts val="0"/>
              </a:spcAft>
              <a:buNone/>
            </a:pPr>
            <a:r>
              <a:rPr lang="en" sz="2100">
                <a:solidFill>
                  <a:schemeClr val="lt1"/>
                </a:solidFill>
                <a:latin typeface="Calibri"/>
                <a:ea typeface="Calibri"/>
                <a:cs typeface="Calibri"/>
                <a:sym typeface="Calibri"/>
              </a:rPr>
              <a:t>                                Airbnb Listing Price</a:t>
            </a:r>
            <a:endParaRPr sz="2100">
              <a:solidFill>
                <a:schemeClr val="lt1"/>
              </a:solidFill>
              <a:latin typeface="Calibri"/>
              <a:ea typeface="Calibri"/>
              <a:cs typeface="Calibri"/>
              <a:sym typeface="Calibri"/>
            </a:endParaRPr>
          </a:p>
        </p:txBody>
      </p:sp>
      <p:sp>
        <p:nvSpPr>
          <p:cNvPr id="134" name="Google Shape;134;p25"/>
          <p:cNvSpPr/>
          <p:nvPr/>
        </p:nvSpPr>
        <p:spPr>
          <a:xfrm>
            <a:off x="6450525" y="2388400"/>
            <a:ext cx="2385900" cy="2692800"/>
          </a:xfrm>
          <a:prstGeom prst="rect">
            <a:avLst/>
          </a:prstGeom>
          <a:gradFill>
            <a:gsLst>
              <a:gs pos="0">
                <a:srgbClr val="2968A2"/>
              </a:gs>
              <a:gs pos="48000">
                <a:srgbClr val="5F9DD6"/>
              </a:gs>
              <a:gs pos="100000">
                <a:srgbClr val="9CC2E5"/>
              </a:gs>
            </a:gsLst>
            <a:lin ang="162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1800">
                <a:solidFill>
                  <a:schemeClr val="lt1"/>
                </a:solidFill>
                <a:latin typeface="Calibri"/>
                <a:ea typeface="Calibri"/>
                <a:cs typeface="Calibri"/>
                <a:sym typeface="Calibri"/>
              </a:rPr>
              <a:t>Team 6</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 sz="1800">
                <a:solidFill>
                  <a:schemeClr val="lt1"/>
                </a:solidFill>
                <a:latin typeface="Calibri"/>
                <a:ea typeface="Calibri"/>
                <a:cs typeface="Calibri"/>
                <a:sym typeface="Calibri"/>
              </a:rPr>
              <a:t>Presented by:</a:t>
            </a:r>
            <a:endParaRPr b="0" sz="18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Aishwarya V</a:t>
            </a:r>
            <a:endParaRPr sz="1100"/>
          </a:p>
          <a:p>
            <a:pPr indent="-342900" lvl="0" marL="342900" marR="0" rtl="0" algn="l">
              <a:spcBef>
                <a:spcPts val="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Ishan Gupta</a:t>
            </a:r>
            <a:endParaRPr sz="1100"/>
          </a:p>
          <a:p>
            <a:pPr indent="-342900" lvl="0" marL="342900" marR="0" rtl="0" algn="l">
              <a:spcBef>
                <a:spcPts val="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Bhavika Patel</a:t>
            </a:r>
            <a:endParaRPr sz="1100"/>
          </a:p>
          <a:p>
            <a:pPr indent="-342900" lvl="0" marL="342900" marR="0" rtl="0" algn="l">
              <a:spcBef>
                <a:spcPts val="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Sushmita Kalidasu</a:t>
            </a:r>
            <a:endParaRPr sz="18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1800"/>
              <a:buFont typeface="Calibri"/>
              <a:buAutoNum type="arabicPeriod"/>
            </a:pPr>
            <a:r>
              <a:rPr lang="en" sz="1800">
                <a:solidFill>
                  <a:schemeClr val="lt1"/>
                </a:solidFill>
                <a:latin typeface="Calibri"/>
                <a:ea typeface="Calibri"/>
                <a:cs typeface="Calibri"/>
                <a:sym typeface="Calibri"/>
              </a:rPr>
              <a:t>Srishti Jain</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 sz="1800">
                <a:solidFill>
                  <a:schemeClr val="lt1"/>
                </a:solidFill>
                <a:latin typeface="Calibri"/>
                <a:ea typeface="Calibri"/>
                <a:cs typeface="Calibri"/>
                <a:sym typeface="Calibri"/>
              </a:rPr>
              <a:t>Mentor:Ank</a:t>
            </a:r>
            <a:r>
              <a:rPr lang="en" sz="1800">
                <a:solidFill>
                  <a:schemeClr val="lt1"/>
                </a:solidFill>
                <a:latin typeface="Calibri"/>
                <a:ea typeface="Calibri"/>
                <a:cs typeface="Calibri"/>
                <a:sym typeface="Calibri"/>
              </a:rPr>
              <a:t>u</a:t>
            </a:r>
            <a:r>
              <a:rPr lang="en" sz="1800">
                <a:solidFill>
                  <a:schemeClr val="lt1"/>
                </a:solidFill>
                <a:latin typeface="Calibri"/>
                <a:ea typeface="Calibri"/>
                <a:cs typeface="Calibri"/>
                <a:sym typeface="Calibri"/>
              </a:rPr>
              <a:t>sh Bansal</a:t>
            </a: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p:nvPr/>
        </p:nvSpPr>
        <p:spPr>
          <a:xfrm>
            <a:off x="1176770" y="44160"/>
            <a:ext cx="154565" cy="1657350"/>
          </a:xfrm>
          <a:prstGeom prst="round2DiagRect">
            <a:avLst>
              <a:gd fmla="val 16667" name="adj1"/>
              <a:gd fmla="val 0" name="adj2"/>
            </a:avLst>
          </a:prstGeom>
          <a:solidFill>
            <a:srgbClr val="0070C0"/>
          </a:solidFill>
          <a:ln cap="flat" cmpd="sng" w="12700">
            <a:solidFill>
              <a:srgbClr val="0070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29" name="Google Shape;229;p34"/>
          <p:cNvSpPr/>
          <p:nvPr/>
        </p:nvSpPr>
        <p:spPr>
          <a:xfrm>
            <a:off x="1176770" y="1735275"/>
            <a:ext cx="154565" cy="3345877"/>
          </a:xfrm>
          <a:prstGeom prst="round2DiagRect">
            <a:avLst>
              <a:gd fmla="val 16667" name="adj1"/>
              <a:gd fmla="val 0" name="adj2"/>
            </a:avLst>
          </a:prstGeom>
          <a:solidFill>
            <a:srgbClr val="00B0F0"/>
          </a:solidFill>
          <a:ln cap="flat" cmpd="sng" w="12700">
            <a:solidFill>
              <a:srgbClr val="00B0F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30" name="Google Shape;230;p34"/>
          <p:cNvSpPr txBox="1"/>
          <p:nvPr/>
        </p:nvSpPr>
        <p:spPr>
          <a:xfrm>
            <a:off x="1465244" y="735376"/>
            <a:ext cx="6364306" cy="4236674"/>
          </a:xfrm>
          <a:prstGeom prst="rect">
            <a:avLst/>
          </a:prstGeom>
          <a:noFill/>
          <a:ln>
            <a:noFill/>
          </a:ln>
        </p:spPr>
        <p:txBody>
          <a:bodyPr anchorCtr="0" anchor="t" bIns="34275" lIns="68575" spcFirstLastPara="1" rIns="68575" wrap="square" tIns="34275">
            <a:normAutofit/>
          </a:bodyPr>
          <a:lstStyle/>
          <a:p>
            <a:pPr indent="-254000" lvl="0" marL="254000" marR="0" rtl="0" algn="l">
              <a:spcBef>
                <a:spcPts val="0"/>
              </a:spcBef>
              <a:spcAft>
                <a:spcPts val="0"/>
              </a:spcAft>
              <a:buClr>
                <a:srgbClr val="0055A0"/>
              </a:buClr>
              <a:buSzPts val="1800"/>
              <a:buFont typeface="Noto Sans Symbols"/>
              <a:buChar char="⮚"/>
            </a:pPr>
            <a:r>
              <a:rPr lang="en" sz="1800">
                <a:solidFill>
                  <a:srgbClr val="0055A0"/>
                </a:solidFill>
                <a:latin typeface="Calibri"/>
                <a:ea typeface="Calibri"/>
                <a:cs typeface="Calibri"/>
                <a:sym typeface="Calibri"/>
              </a:rPr>
              <a:t>Solution architecture</a:t>
            </a:r>
            <a:endParaRPr sz="1100"/>
          </a:p>
          <a:p>
            <a:pPr indent="-139700" lvl="0" marL="254000" marR="0" rtl="0" algn="l">
              <a:spcBef>
                <a:spcPts val="400"/>
              </a:spcBef>
              <a:spcAft>
                <a:spcPts val="0"/>
              </a:spcAft>
              <a:buClr>
                <a:srgbClr val="888888"/>
              </a:buClr>
              <a:buSzPts val="1800"/>
              <a:buFont typeface="Noto Sans Symbols"/>
              <a:buNone/>
            </a:pPr>
            <a:r>
              <a:t/>
            </a:r>
            <a:endParaRPr sz="1800">
              <a:solidFill>
                <a:srgbClr val="0055A0"/>
              </a:solidFill>
              <a:latin typeface="Calibri"/>
              <a:ea typeface="Calibri"/>
              <a:cs typeface="Calibri"/>
              <a:sym typeface="Calibri"/>
            </a:endParaRPr>
          </a:p>
        </p:txBody>
      </p:sp>
      <p:sp>
        <p:nvSpPr>
          <p:cNvPr id="231" name="Google Shape;231;p34"/>
          <p:cNvSpPr txBox="1"/>
          <p:nvPr/>
        </p:nvSpPr>
        <p:spPr>
          <a:xfrm>
            <a:off x="1483674" y="40586"/>
            <a:ext cx="6403027" cy="5309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000">
                <a:solidFill>
                  <a:schemeClr val="dk1"/>
                </a:solidFill>
                <a:latin typeface="Calibri"/>
                <a:ea typeface="Calibri"/>
                <a:cs typeface="Calibri"/>
                <a:sym typeface="Calibri"/>
              </a:rPr>
              <a:t>Solution </a:t>
            </a:r>
            <a:endParaRPr b="1" sz="3000">
              <a:solidFill>
                <a:schemeClr val="dk1"/>
              </a:solidFill>
              <a:latin typeface="Calibri"/>
              <a:ea typeface="Calibri"/>
              <a:cs typeface="Calibri"/>
              <a:sym typeface="Calibri"/>
            </a:endParaRPr>
          </a:p>
        </p:txBody>
      </p:sp>
      <p:sp>
        <p:nvSpPr>
          <p:cNvPr id="232" name="Google Shape;232;p34"/>
          <p:cNvSpPr/>
          <p:nvPr/>
        </p:nvSpPr>
        <p:spPr>
          <a:xfrm>
            <a:off x="1789386" y="1197686"/>
            <a:ext cx="1269124" cy="622738"/>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Identify Data required</a:t>
            </a:r>
            <a:endParaRPr sz="1400">
              <a:solidFill>
                <a:schemeClr val="lt1"/>
              </a:solidFill>
              <a:latin typeface="Calibri"/>
              <a:ea typeface="Calibri"/>
              <a:cs typeface="Calibri"/>
              <a:sym typeface="Calibri"/>
            </a:endParaRPr>
          </a:p>
        </p:txBody>
      </p:sp>
      <p:sp>
        <p:nvSpPr>
          <p:cNvPr id="233" name="Google Shape;233;p34"/>
          <p:cNvSpPr/>
          <p:nvPr/>
        </p:nvSpPr>
        <p:spPr>
          <a:xfrm>
            <a:off x="3555124" y="1197685"/>
            <a:ext cx="1166648" cy="622738"/>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Upload csv file</a:t>
            </a:r>
            <a:endParaRPr sz="1400">
              <a:solidFill>
                <a:schemeClr val="lt1"/>
              </a:solidFill>
              <a:latin typeface="Calibri"/>
              <a:ea typeface="Calibri"/>
              <a:cs typeface="Calibri"/>
              <a:sym typeface="Calibri"/>
            </a:endParaRPr>
          </a:p>
        </p:txBody>
      </p:sp>
      <p:sp>
        <p:nvSpPr>
          <p:cNvPr id="234" name="Google Shape;234;p34"/>
          <p:cNvSpPr/>
          <p:nvPr/>
        </p:nvSpPr>
        <p:spPr>
          <a:xfrm>
            <a:off x="2743200" y="1984300"/>
            <a:ext cx="1277007" cy="70156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Pre-process data</a:t>
            </a:r>
            <a:endParaRPr sz="1400">
              <a:solidFill>
                <a:schemeClr val="lt1"/>
              </a:solidFill>
              <a:latin typeface="Calibri"/>
              <a:ea typeface="Calibri"/>
              <a:cs typeface="Calibri"/>
              <a:sym typeface="Calibri"/>
            </a:endParaRPr>
          </a:p>
        </p:txBody>
      </p:sp>
      <p:sp>
        <p:nvSpPr>
          <p:cNvPr id="235" name="Google Shape;235;p34"/>
          <p:cNvSpPr/>
          <p:nvPr/>
        </p:nvSpPr>
        <p:spPr>
          <a:xfrm>
            <a:off x="2743200" y="2872955"/>
            <a:ext cx="1277007" cy="37837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Create training and testing set</a:t>
            </a:r>
            <a:endParaRPr sz="1400">
              <a:solidFill>
                <a:schemeClr val="lt1"/>
              </a:solidFill>
              <a:latin typeface="Calibri"/>
              <a:ea typeface="Calibri"/>
              <a:cs typeface="Calibri"/>
              <a:sym typeface="Calibri"/>
            </a:endParaRPr>
          </a:p>
        </p:txBody>
      </p:sp>
      <p:sp>
        <p:nvSpPr>
          <p:cNvPr id="236" name="Google Shape;236;p34"/>
          <p:cNvSpPr/>
          <p:nvPr/>
        </p:nvSpPr>
        <p:spPr>
          <a:xfrm>
            <a:off x="2743200" y="3468809"/>
            <a:ext cx="1277007" cy="563617"/>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Select appropriate </a:t>
            </a:r>
            <a:r>
              <a:rPr lang="en">
                <a:solidFill>
                  <a:schemeClr val="lt1"/>
                </a:solidFill>
                <a:latin typeface="Calibri"/>
                <a:ea typeface="Calibri"/>
                <a:cs typeface="Calibri"/>
                <a:sym typeface="Calibri"/>
              </a:rPr>
              <a:t>algorithms</a:t>
            </a:r>
            <a:endParaRPr sz="1400">
              <a:solidFill>
                <a:schemeClr val="lt1"/>
              </a:solidFill>
              <a:latin typeface="Calibri"/>
              <a:ea typeface="Calibri"/>
              <a:cs typeface="Calibri"/>
              <a:sym typeface="Calibri"/>
            </a:endParaRPr>
          </a:p>
        </p:txBody>
      </p:sp>
      <p:sp>
        <p:nvSpPr>
          <p:cNvPr id="237" name="Google Shape;237;p34"/>
          <p:cNvSpPr/>
          <p:nvPr/>
        </p:nvSpPr>
        <p:spPr>
          <a:xfrm>
            <a:off x="2743200" y="4196302"/>
            <a:ext cx="1371600" cy="35204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Train and build the model</a:t>
            </a:r>
            <a:endParaRPr sz="1400">
              <a:solidFill>
                <a:schemeClr val="lt1"/>
              </a:solidFill>
              <a:latin typeface="Calibri"/>
              <a:ea typeface="Calibri"/>
              <a:cs typeface="Calibri"/>
              <a:sym typeface="Calibri"/>
            </a:endParaRPr>
          </a:p>
        </p:txBody>
      </p:sp>
      <p:sp>
        <p:nvSpPr>
          <p:cNvPr id="238" name="Google Shape;238;p34"/>
          <p:cNvSpPr/>
          <p:nvPr/>
        </p:nvSpPr>
        <p:spPr>
          <a:xfrm>
            <a:off x="2743200" y="4680937"/>
            <a:ext cx="1395248" cy="291114"/>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Evaluate with test data</a:t>
            </a:r>
            <a:endParaRPr sz="1400">
              <a:solidFill>
                <a:schemeClr val="lt1"/>
              </a:solidFill>
              <a:latin typeface="Calibri"/>
              <a:ea typeface="Calibri"/>
              <a:cs typeface="Calibri"/>
              <a:sym typeface="Calibri"/>
            </a:endParaRPr>
          </a:p>
        </p:txBody>
      </p:sp>
      <p:sp>
        <p:nvSpPr>
          <p:cNvPr id="239" name="Google Shape;239;p34"/>
          <p:cNvSpPr/>
          <p:nvPr/>
        </p:nvSpPr>
        <p:spPr>
          <a:xfrm>
            <a:off x="5289332" y="4666593"/>
            <a:ext cx="1237593" cy="305458"/>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Productionize and calibrate</a:t>
            </a:r>
            <a:endParaRPr sz="1400">
              <a:solidFill>
                <a:schemeClr val="lt1"/>
              </a:solidFill>
              <a:latin typeface="Calibri"/>
              <a:ea typeface="Calibri"/>
              <a:cs typeface="Calibri"/>
              <a:sym typeface="Calibri"/>
            </a:endParaRPr>
          </a:p>
        </p:txBody>
      </p:sp>
      <p:cxnSp>
        <p:nvCxnSpPr>
          <p:cNvPr id="240" name="Google Shape;240;p34"/>
          <p:cNvCxnSpPr/>
          <p:nvPr/>
        </p:nvCxnSpPr>
        <p:spPr>
          <a:xfrm>
            <a:off x="2932386" y="1820424"/>
            <a:ext cx="47296" cy="163876"/>
          </a:xfrm>
          <a:prstGeom prst="straightConnector1">
            <a:avLst/>
          </a:prstGeom>
          <a:noFill/>
          <a:ln cap="flat" cmpd="sng" w="9525">
            <a:solidFill>
              <a:schemeClr val="accent1"/>
            </a:solidFill>
            <a:prstDash val="solid"/>
            <a:miter lim="800000"/>
            <a:headEnd len="sm" w="sm" type="none"/>
            <a:tailEnd len="med" w="med" type="triangle"/>
          </a:ln>
        </p:spPr>
      </p:cxnSp>
      <p:cxnSp>
        <p:nvCxnSpPr>
          <p:cNvPr id="241" name="Google Shape;241;p34"/>
          <p:cNvCxnSpPr/>
          <p:nvPr/>
        </p:nvCxnSpPr>
        <p:spPr>
          <a:xfrm flipH="1">
            <a:off x="3736427" y="1820424"/>
            <a:ext cx="39414" cy="163876"/>
          </a:xfrm>
          <a:prstGeom prst="straightConnector1">
            <a:avLst/>
          </a:prstGeom>
          <a:noFill/>
          <a:ln cap="flat" cmpd="sng" w="9525">
            <a:solidFill>
              <a:schemeClr val="accent1"/>
            </a:solidFill>
            <a:prstDash val="solid"/>
            <a:miter lim="800000"/>
            <a:headEnd len="sm" w="sm" type="none"/>
            <a:tailEnd len="med" w="med" type="triangle"/>
          </a:ln>
        </p:spPr>
      </p:cxnSp>
      <p:cxnSp>
        <p:nvCxnSpPr>
          <p:cNvPr id="242" name="Google Shape;242;p34"/>
          <p:cNvCxnSpPr>
            <a:stCxn id="234" idx="2"/>
            <a:endCxn id="235" idx="0"/>
          </p:cNvCxnSpPr>
          <p:nvPr/>
        </p:nvCxnSpPr>
        <p:spPr>
          <a:xfrm>
            <a:off x="3381703" y="2685866"/>
            <a:ext cx="0" cy="187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3" name="Google Shape;243;p34"/>
          <p:cNvCxnSpPr>
            <a:stCxn id="235" idx="2"/>
            <a:endCxn id="236" idx="0"/>
          </p:cNvCxnSpPr>
          <p:nvPr/>
        </p:nvCxnSpPr>
        <p:spPr>
          <a:xfrm>
            <a:off x="3381703" y="3251328"/>
            <a:ext cx="0" cy="2175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4" name="Google Shape;244;p34"/>
          <p:cNvCxnSpPr/>
          <p:nvPr/>
        </p:nvCxnSpPr>
        <p:spPr>
          <a:xfrm>
            <a:off x="3393527" y="4167968"/>
            <a:ext cx="47296" cy="163876"/>
          </a:xfrm>
          <a:prstGeom prst="straightConnector1">
            <a:avLst/>
          </a:prstGeom>
          <a:noFill/>
          <a:ln cap="flat" cmpd="sng" w="9525">
            <a:solidFill>
              <a:schemeClr val="accent1"/>
            </a:solidFill>
            <a:prstDash val="solid"/>
            <a:miter lim="800000"/>
            <a:headEnd len="sm" w="sm" type="none"/>
            <a:tailEnd len="med" w="med" type="triangle"/>
          </a:ln>
        </p:spPr>
      </p:cxnSp>
      <p:cxnSp>
        <p:nvCxnSpPr>
          <p:cNvPr id="245" name="Google Shape;245;p34"/>
          <p:cNvCxnSpPr>
            <a:stCxn id="236" idx="2"/>
            <a:endCxn id="237" idx="0"/>
          </p:cNvCxnSpPr>
          <p:nvPr/>
        </p:nvCxnSpPr>
        <p:spPr>
          <a:xfrm>
            <a:off x="3381703" y="4032426"/>
            <a:ext cx="47400" cy="1638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6" name="Google Shape;246;p34"/>
          <p:cNvCxnSpPr>
            <a:stCxn id="236" idx="2"/>
            <a:endCxn id="237" idx="0"/>
          </p:cNvCxnSpPr>
          <p:nvPr/>
        </p:nvCxnSpPr>
        <p:spPr>
          <a:xfrm>
            <a:off x="3381703" y="4032426"/>
            <a:ext cx="47400" cy="1638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7" name="Google Shape;247;p34"/>
          <p:cNvCxnSpPr>
            <a:stCxn id="237" idx="2"/>
            <a:endCxn id="238" idx="0"/>
          </p:cNvCxnSpPr>
          <p:nvPr/>
        </p:nvCxnSpPr>
        <p:spPr>
          <a:xfrm>
            <a:off x="3429000" y="4548352"/>
            <a:ext cx="11700" cy="1326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8" name="Google Shape;248;p34"/>
          <p:cNvCxnSpPr>
            <a:stCxn id="238" idx="3"/>
            <a:endCxn id="239" idx="1"/>
          </p:cNvCxnSpPr>
          <p:nvPr/>
        </p:nvCxnSpPr>
        <p:spPr>
          <a:xfrm flipH="1" rot="10800000">
            <a:off x="4138448" y="4819294"/>
            <a:ext cx="1150800" cy="7200"/>
          </a:xfrm>
          <a:prstGeom prst="straightConnector1">
            <a:avLst/>
          </a:prstGeom>
          <a:noFill/>
          <a:ln cap="flat" cmpd="sng" w="9525">
            <a:solidFill>
              <a:schemeClr val="accent1"/>
            </a:solidFill>
            <a:prstDash val="solid"/>
            <a:miter lim="800000"/>
            <a:headEnd len="sm" w="sm" type="none"/>
            <a:tailEnd len="med" w="med" type="triangle"/>
          </a:ln>
        </p:spPr>
      </p:cxnSp>
      <p:sp>
        <p:nvSpPr>
          <p:cNvPr id="249" name="Google Shape;249;p34"/>
          <p:cNvSpPr/>
          <p:nvPr/>
        </p:nvSpPr>
        <p:spPr>
          <a:xfrm>
            <a:off x="4382815" y="4548352"/>
            <a:ext cx="638503" cy="302501"/>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yes</a:t>
            </a:r>
            <a:endParaRPr sz="1400">
              <a:solidFill>
                <a:schemeClr val="lt1"/>
              </a:solidFill>
              <a:latin typeface="Calibri"/>
              <a:ea typeface="Calibri"/>
              <a:cs typeface="Calibri"/>
              <a:sym typeface="Calibri"/>
            </a:endParaRPr>
          </a:p>
        </p:txBody>
      </p:sp>
      <p:cxnSp>
        <p:nvCxnSpPr>
          <p:cNvPr id="250" name="Google Shape;250;p34"/>
          <p:cNvCxnSpPr>
            <a:stCxn id="238" idx="1"/>
          </p:cNvCxnSpPr>
          <p:nvPr/>
        </p:nvCxnSpPr>
        <p:spPr>
          <a:xfrm rot="10800000">
            <a:off x="1852500" y="1820494"/>
            <a:ext cx="890700" cy="3006000"/>
          </a:xfrm>
          <a:prstGeom prst="bentConnector2">
            <a:avLst/>
          </a:prstGeom>
          <a:noFill/>
          <a:ln cap="flat" cmpd="sng" w="9525">
            <a:solidFill>
              <a:schemeClr val="accent1"/>
            </a:solidFill>
            <a:prstDash val="solid"/>
            <a:miter lim="800000"/>
            <a:headEnd len="sm" w="sm" type="none"/>
            <a:tailEnd len="med" w="med" type="triangle"/>
          </a:ln>
        </p:spPr>
      </p:cxnSp>
      <p:sp>
        <p:nvSpPr>
          <p:cNvPr id="251" name="Google Shape;251;p34"/>
          <p:cNvSpPr/>
          <p:nvPr/>
        </p:nvSpPr>
        <p:spPr>
          <a:xfrm>
            <a:off x="2088080" y="4548352"/>
            <a:ext cx="607823" cy="302501"/>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no</a:t>
            </a:r>
            <a:endParaRPr sz="1400">
              <a:solidFill>
                <a:schemeClr val="lt1"/>
              </a:solidFill>
              <a:latin typeface="Calibri"/>
              <a:ea typeface="Calibri"/>
              <a:cs typeface="Calibri"/>
              <a:sym typeface="Calibri"/>
            </a:endParaRPr>
          </a:p>
        </p:txBody>
      </p:sp>
      <p:cxnSp>
        <p:nvCxnSpPr>
          <p:cNvPr id="252" name="Google Shape;252;p34"/>
          <p:cNvCxnSpPr>
            <a:endCxn id="234" idx="1"/>
          </p:cNvCxnSpPr>
          <p:nvPr/>
        </p:nvCxnSpPr>
        <p:spPr>
          <a:xfrm>
            <a:off x="1852500" y="2335083"/>
            <a:ext cx="8907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3" name="Google Shape;253;p34"/>
          <p:cNvCxnSpPr>
            <a:endCxn id="235" idx="1"/>
          </p:cNvCxnSpPr>
          <p:nvPr/>
        </p:nvCxnSpPr>
        <p:spPr>
          <a:xfrm>
            <a:off x="1852500" y="3062142"/>
            <a:ext cx="8907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4" name="Google Shape;254;p34"/>
          <p:cNvCxnSpPr/>
          <p:nvPr/>
        </p:nvCxnSpPr>
        <p:spPr>
          <a:xfrm>
            <a:off x="1852448" y="3723815"/>
            <a:ext cx="843455"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5" name="Google Shape;255;p34"/>
          <p:cNvCxnSpPr>
            <a:endCxn id="237" idx="1"/>
          </p:cNvCxnSpPr>
          <p:nvPr/>
        </p:nvCxnSpPr>
        <p:spPr>
          <a:xfrm>
            <a:off x="1852500" y="4372327"/>
            <a:ext cx="890700" cy="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p:nvPr/>
        </p:nvSpPr>
        <p:spPr>
          <a:xfrm>
            <a:off x="1176770" y="44160"/>
            <a:ext cx="154565" cy="1657350"/>
          </a:xfrm>
          <a:prstGeom prst="round2DiagRect">
            <a:avLst>
              <a:gd fmla="val 16667" name="adj1"/>
              <a:gd fmla="val 0" name="adj2"/>
            </a:avLst>
          </a:prstGeom>
          <a:solidFill>
            <a:srgbClr val="0070C0"/>
          </a:solidFill>
          <a:ln cap="flat" cmpd="sng" w="12700">
            <a:solidFill>
              <a:srgbClr val="0070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61" name="Google Shape;261;p35"/>
          <p:cNvSpPr/>
          <p:nvPr/>
        </p:nvSpPr>
        <p:spPr>
          <a:xfrm>
            <a:off x="1176770" y="1735275"/>
            <a:ext cx="154565" cy="3345877"/>
          </a:xfrm>
          <a:prstGeom prst="round2DiagRect">
            <a:avLst>
              <a:gd fmla="val 16667" name="adj1"/>
              <a:gd fmla="val 0" name="adj2"/>
            </a:avLst>
          </a:prstGeom>
          <a:solidFill>
            <a:srgbClr val="00B0F0"/>
          </a:solidFill>
          <a:ln cap="flat" cmpd="sng" w="12700">
            <a:solidFill>
              <a:srgbClr val="00B0F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62" name="Google Shape;262;p35"/>
          <p:cNvSpPr/>
          <p:nvPr/>
        </p:nvSpPr>
        <p:spPr>
          <a:xfrm>
            <a:off x="4482913" y="2433250"/>
            <a:ext cx="178175"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p:txBody>
      </p:sp>
      <p:sp>
        <p:nvSpPr>
          <p:cNvPr id="263" name="Google Shape;263;p35"/>
          <p:cNvSpPr/>
          <p:nvPr/>
        </p:nvSpPr>
        <p:spPr>
          <a:xfrm>
            <a:off x="4482913" y="2433250"/>
            <a:ext cx="1460687"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p:txBody>
      </p:sp>
      <p:sp>
        <p:nvSpPr>
          <p:cNvPr id="264" name="Google Shape;264;p35"/>
          <p:cNvSpPr/>
          <p:nvPr/>
        </p:nvSpPr>
        <p:spPr>
          <a:xfrm>
            <a:off x="914400" y="526587"/>
            <a:ext cx="3429000" cy="85408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2400">
              <a:solidFill>
                <a:schemeClr val="dk2"/>
              </a:solidFill>
              <a:latin typeface="Calibri"/>
              <a:ea typeface="Calibri"/>
              <a:cs typeface="Calibri"/>
              <a:sym typeface="Calibri"/>
            </a:endParaRPr>
          </a:p>
          <a:p>
            <a:pPr indent="0" lvl="0" marL="0" marR="0" rtl="0" algn="l">
              <a:spcBef>
                <a:spcPts val="0"/>
              </a:spcBef>
              <a:spcAft>
                <a:spcPts val="0"/>
              </a:spcAft>
              <a:buNone/>
            </a:pPr>
            <a:br>
              <a:rPr lang="en"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sp>
        <p:nvSpPr>
          <p:cNvPr id="265" name="Google Shape;265;p35"/>
          <p:cNvSpPr/>
          <p:nvPr/>
        </p:nvSpPr>
        <p:spPr>
          <a:xfrm>
            <a:off x="2286000" y="534991"/>
            <a:ext cx="5494283" cy="5016758"/>
          </a:xfrm>
          <a:prstGeom prst="rect">
            <a:avLst/>
          </a:prstGeom>
          <a:noFill/>
          <a:ln>
            <a:noFill/>
          </a:ln>
        </p:spPr>
        <p:txBody>
          <a:bodyPr anchorCtr="0" anchor="t" bIns="34275" lIns="68575" spcFirstLastPara="1" rIns="68575" wrap="square" tIns="34275">
            <a:noAutofit/>
          </a:bodyPr>
          <a:lstStyle/>
          <a:p>
            <a:pPr indent="-95250" lvl="0" marL="0" marR="0" rtl="0" algn="l">
              <a:spcBef>
                <a:spcPts val="0"/>
              </a:spcBef>
              <a:spcAft>
                <a:spcPts val="0"/>
              </a:spcAft>
              <a:buClr>
                <a:srgbClr val="0055A0"/>
              </a:buClr>
              <a:buSzPts val="1500"/>
              <a:buFont typeface="Arial"/>
              <a:buChar char="•"/>
            </a:pPr>
            <a:r>
              <a:rPr lang="en" sz="1500">
                <a:solidFill>
                  <a:srgbClr val="0055A0"/>
                </a:solidFill>
                <a:latin typeface="Calibri"/>
                <a:ea typeface="Calibri"/>
                <a:cs typeface="Calibri"/>
                <a:sym typeface="Calibri"/>
              </a:rPr>
              <a:t>How to Increase Pricing.  </a:t>
            </a:r>
            <a:endParaRPr sz="1500">
              <a:solidFill>
                <a:srgbClr val="0055A0"/>
              </a:solidFill>
              <a:latin typeface="Noto Sans Symbols"/>
              <a:ea typeface="Noto Sans Symbols"/>
              <a:cs typeface="Noto Sans Symbols"/>
              <a:sym typeface="Noto Sans Symbols"/>
            </a:endParaRPr>
          </a:p>
          <a:p>
            <a:pPr indent="-95250" lvl="0" marL="0" marR="0" rtl="0" algn="l">
              <a:spcBef>
                <a:spcPts val="300"/>
              </a:spcBef>
              <a:spcAft>
                <a:spcPts val="0"/>
              </a:spcAft>
              <a:buClr>
                <a:srgbClr val="0055A0"/>
              </a:buClr>
              <a:buSzPts val="1500"/>
              <a:buFont typeface="Arial"/>
              <a:buChar char="•"/>
            </a:pPr>
            <a:r>
              <a:rPr lang="en" sz="1500">
                <a:solidFill>
                  <a:srgbClr val="0055A0"/>
                </a:solidFill>
                <a:latin typeface="Calibri"/>
                <a:ea typeface="Calibri"/>
                <a:cs typeface="Calibri"/>
                <a:sym typeface="Calibri"/>
              </a:rPr>
              <a:t>You can give extra parking space.</a:t>
            </a:r>
            <a:endParaRPr sz="1500">
              <a:solidFill>
                <a:srgbClr val="0055A0"/>
              </a:solidFill>
              <a:latin typeface="Arial"/>
              <a:ea typeface="Arial"/>
              <a:cs typeface="Arial"/>
              <a:sym typeface="Arial"/>
            </a:endParaRPr>
          </a:p>
          <a:p>
            <a:pPr indent="-95250" lvl="0" marL="0" marR="0" rtl="0" algn="l">
              <a:spcBef>
                <a:spcPts val="300"/>
              </a:spcBef>
              <a:spcAft>
                <a:spcPts val="0"/>
              </a:spcAft>
              <a:buClr>
                <a:srgbClr val="0055A0"/>
              </a:buClr>
              <a:buSzPts val="1500"/>
              <a:buFont typeface="Arial"/>
              <a:buChar char="•"/>
            </a:pPr>
            <a:r>
              <a:rPr lang="en" sz="1500">
                <a:solidFill>
                  <a:srgbClr val="0055A0"/>
                </a:solidFill>
                <a:latin typeface="Calibri"/>
                <a:ea typeface="Calibri"/>
                <a:cs typeface="Calibri"/>
                <a:sym typeface="Calibri"/>
              </a:rPr>
              <a:t>Complimentary breakfast.</a:t>
            </a:r>
            <a:endParaRPr sz="1500">
              <a:solidFill>
                <a:srgbClr val="0055A0"/>
              </a:solidFill>
              <a:latin typeface="Arial"/>
              <a:ea typeface="Arial"/>
              <a:cs typeface="Arial"/>
              <a:sym typeface="Arial"/>
            </a:endParaRPr>
          </a:p>
          <a:p>
            <a:pPr indent="-95250" lvl="0" marL="0" marR="0" rtl="0" algn="l">
              <a:spcBef>
                <a:spcPts val="300"/>
              </a:spcBef>
              <a:spcAft>
                <a:spcPts val="0"/>
              </a:spcAft>
              <a:buClr>
                <a:srgbClr val="0055A0"/>
              </a:buClr>
              <a:buSzPts val="1500"/>
              <a:buFont typeface="Arial"/>
              <a:buChar char="•"/>
            </a:pPr>
            <a:r>
              <a:rPr lang="en" sz="1500">
                <a:solidFill>
                  <a:srgbClr val="0055A0"/>
                </a:solidFill>
                <a:latin typeface="Calibri"/>
                <a:ea typeface="Calibri"/>
                <a:cs typeface="Calibri"/>
                <a:sym typeface="Calibri"/>
              </a:rPr>
              <a:t>If a host appears more than once, then to give him a discount</a:t>
            </a:r>
            <a:endParaRPr sz="1500">
              <a:solidFill>
                <a:srgbClr val="0055A0"/>
              </a:solidFill>
              <a:latin typeface="Arial"/>
              <a:ea typeface="Arial"/>
              <a:cs typeface="Arial"/>
              <a:sym typeface="Arial"/>
            </a:endParaRPr>
          </a:p>
          <a:p>
            <a:pPr indent="-95250" lvl="0" marL="0" marR="0" rtl="0" algn="l">
              <a:spcBef>
                <a:spcPts val="300"/>
              </a:spcBef>
              <a:spcAft>
                <a:spcPts val="0"/>
              </a:spcAft>
              <a:buClr>
                <a:srgbClr val="0055A0"/>
              </a:buClr>
              <a:buSzPts val="1500"/>
              <a:buFont typeface="Arial"/>
              <a:buChar char="•"/>
            </a:pPr>
            <a:r>
              <a:rPr lang="en" sz="1500">
                <a:solidFill>
                  <a:srgbClr val="0055A0"/>
                </a:solidFill>
                <a:latin typeface="Calibri"/>
                <a:ea typeface="Calibri"/>
                <a:cs typeface="Calibri"/>
                <a:sym typeface="Calibri"/>
              </a:rPr>
              <a:t>Basic toiletries.</a:t>
            </a:r>
            <a:endParaRPr sz="1100"/>
          </a:p>
          <a:p>
            <a:pPr indent="0" lvl="0" marL="0" marR="0" rtl="0" algn="l">
              <a:spcBef>
                <a:spcPts val="300"/>
              </a:spcBef>
              <a:spcAft>
                <a:spcPts val="0"/>
              </a:spcAft>
              <a:buClr>
                <a:schemeClr val="dk1"/>
              </a:buClr>
              <a:buSzPts val="1500"/>
              <a:buFont typeface="Arial"/>
              <a:buNone/>
            </a:pPr>
            <a:r>
              <a:t/>
            </a:r>
            <a:endParaRPr sz="1500">
              <a:solidFill>
                <a:srgbClr val="0055A0"/>
              </a:solidFill>
              <a:latin typeface="Arial"/>
              <a:ea typeface="Arial"/>
              <a:cs typeface="Arial"/>
              <a:sym typeface="Arial"/>
            </a:endParaRPr>
          </a:p>
          <a:p>
            <a:pPr indent="-247650" lvl="0" marL="254000" marR="0" rtl="0" algn="l">
              <a:spcBef>
                <a:spcPts val="0"/>
              </a:spcBef>
              <a:spcAft>
                <a:spcPts val="0"/>
              </a:spcAft>
              <a:buClr>
                <a:srgbClr val="0055A0"/>
              </a:buClr>
              <a:buSzPts val="1500"/>
              <a:buFont typeface="Noto Sans Symbols"/>
              <a:buChar char="⮚"/>
            </a:pPr>
            <a:r>
              <a:rPr i="0" lang="en" sz="1500" u="none" strike="noStrike">
                <a:solidFill>
                  <a:srgbClr val="0055A0"/>
                </a:solidFill>
                <a:latin typeface="Calibri"/>
                <a:ea typeface="Calibri"/>
                <a:cs typeface="Calibri"/>
                <a:sym typeface="Calibri"/>
              </a:rPr>
              <a:t>Any follow-up potential capstone project problems</a:t>
            </a:r>
            <a:endParaRPr sz="1100"/>
          </a:p>
          <a:p>
            <a:pPr indent="0" lvl="0" marL="0" marR="0" rtl="0" algn="l">
              <a:spcBef>
                <a:spcPts val="0"/>
              </a:spcBef>
              <a:spcAft>
                <a:spcPts val="0"/>
              </a:spcAft>
              <a:buNone/>
            </a:pPr>
            <a:r>
              <a:rPr i="0" lang="en" sz="1500" u="none" strike="noStrike">
                <a:solidFill>
                  <a:srgbClr val="0055A0"/>
                </a:solidFill>
                <a:latin typeface="Calibri"/>
                <a:ea typeface="Calibri"/>
                <a:cs typeface="Calibri"/>
                <a:sym typeface="Calibri"/>
              </a:rPr>
              <a:t>Comparing reviews with other columns and variables using natural language processing to predict future experience of customers.</a:t>
            </a:r>
            <a:endParaRPr sz="1500">
              <a:solidFill>
                <a:schemeClr val="dk1"/>
              </a:solidFill>
              <a:latin typeface="Calibri"/>
              <a:ea typeface="Calibri"/>
              <a:cs typeface="Calibri"/>
              <a:sym typeface="Calibri"/>
            </a:endParaRPr>
          </a:p>
          <a:p>
            <a:pPr indent="0" lvl="0" marL="0" marR="0" rtl="0" algn="l">
              <a:spcBef>
                <a:spcPts val="300"/>
              </a:spcBef>
              <a:spcAft>
                <a:spcPts val="0"/>
              </a:spcAft>
              <a:buNone/>
            </a:pPr>
            <a:br>
              <a:rPr b="0" lang="en" sz="1400">
                <a:solidFill>
                  <a:schemeClr val="dk1"/>
                </a:solidFill>
                <a:latin typeface="Calibri"/>
                <a:ea typeface="Calibri"/>
                <a:cs typeface="Calibri"/>
                <a:sym typeface="Calibri"/>
              </a:rPr>
            </a:br>
            <a:endParaRPr b="0" sz="1400">
              <a:solidFill>
                <a:schemeClr val="dk1"/>
              </a:solidFill>
              <a:latin typeface="Calibri"/>
              <a:ea typeface="Calibri"/>
              <a:cs typeface="Calibri"/>
              <a:sym typeface="Calibri"/>
            </a:endParaRPr>
          </a:p>
          <a:p>
            <a:pPr indent="0" lvl="0" marL="0" marR="0" rtl="0" algn="l">
              <a:spcBef>
                <a:spcPts val="300"/>
              </a:spcBef>
              <a:spcAft>
                <a:spcPts val="0"/>
              </a:spcAft>
              <a:buNone/>
            </a:pPr>
            <a:r>
              <a:rPr lang="en" sz="1500">
                <a:solidFill>
                  <a:srgbClr val="0055A0"/>
                </a:solidFill>
                <a:latin typeface="Calibri"/>
                <a:ea typeface="Calibri"/>
                <a:cs typeface="Calibri"/>
                <a:sym typeface="Calibri"/>
              </a:rPr>
              <a:t>Using the above mentioned algorithms; we were able to predict the target variable with an accuracy of</a:t>
            </a:r>
            <a:endParaRPr sz="1100"/>
          </a:p>
          <a:p>
            <a:pPr indent="0" lvl="0" marL="0" marR="0" rtl="0" algn="l">
              <a:spcBef>
                <a:spcPts val="300"/>
              </a:spcBef>
              <a:spcAft>
                <a:spcPts val="0"/>
              </a:spcAft>
              <a:buNone/>
            </a:pPr>
            <a:r>
              <a:rPr lang="en" sz="1500">
                <a:solidFill>
                  <a:srgbClr val="0055A0"/>
                </a:solidFill>
                <a:latin typeface="Calibri"/>
                <a:ea typeface="Calibri"/>
                <a:cs typeface="Calibri"/>
                <a:sym typeface="Calibri"/>
              </a:rPr>
              <a:t> (Accuracy Score - XGBRegressor - 67% to 68%).</a:t>
            </a:r>
            <a:endParaRPr b="0" sz="1500">
              <a:solidFill>
                <a:schemeClr val="dk1"/>
              </a:solidFill>
              <a:latin typeface="Calibri"/>
              <a:ea typeface="Calibri"/>
              <a:cs typeface="Calibri"/>
              <a:sym typeface="Calibri"/>
            </a:endParaRPr>
          </a:p>
          <a:p>
            <a:pPr indent="0" lvl="0" marL="0" marR="0" rtl="0" algn="l">
              <a:spcBef>
                <a:spcPts val="300"/>
              </a:spcBef>
              <a:spcAft>
                <a:spcPts val="0"/>
              </a:spcAft>
              <a:buNone/>
            </a:pPr>
            <a:br>
              <a:rPr b="0" lang="en" sz="1500">
                <a:solidFill>
                  <a:schemeClr val="dk1"/>
                </a:solidFill>
                <a:latin typeface="Calibri"/>
                <a:ea typeface="Calibri"/>
                <a:cs typeface="Calibri"/>
                <a:sym typeface="Calibri"/>
              </a:rPr>
            </a:br>
            <a:r>
              <a:rPr lang="en" sz="1500">
                <a:solidFill>
                  <a:srgbClr val="0055A0"/>
                </a:solidFill>
                <a:latin typeface="Calibri"/>
                <a:ea typeface="Calibri"/>
                <a:cs typeface="Calibri"/>
                <a:sym typeface="Calibri"/>
              </a:rPr>
              <a:t>The factors that decide Airbnb rent in Berlin are:</a:t>
            </a:r>
            <a:endParaRPr b="0" sz="1500">
              <a:solidFill>
                <a:schemeClr val="dk1"/>
              </a:solidFill>
              <a:latin typeface="Calibri"/>
              <a:ea typeface="Calibri"/>
              <a:cs typeface="Calibri"/>
              <a:sym typeface="Calibri"/>
            </a:endParaRPr>
          </a:p>
          <a:p>
            <a:pPr indent="-247650" lvl="0" marL="254000" marR="0" rtl="0" algn="l">
              <a:spcBef>
                <a:spcPts val="300"/>
              </a:spcBef>
              <a:spcAft>
                <a:spcPts val="0"/>
              </a:spcAft>
              <a:buClr>
                <a:srgbClr val="0055A0"/>
              </a:buClr>
              <a:buSzPts val="1500"/>
              <a:buFont typeface="Arial"/>
              <a:buChar char="•"/>
            </a:pPr>
            <a:r>
              <a:rPr lang="en" sz="1500">
                <a:solidFill>
                  <a:srgbClr val="0055A0"/>
                </a:solidFill>
                <a:latin typeface="Calibri"/>
                <a:ea typeface="Calibri"/>
                <a:cs typeface="Calibri"/>
                <a:sym typeface="Calibri"/>
              </a:rPr>
              <a:t>The property type </a:t>
            </a:r>
            <a:endParaRPr sz="1100"/>
          </a:p>
          <a:p>
            <a:pPr indent="-247650" lvl="0" marL="254000" marR="0" rtl="0" algn="l">
              <a:spcBef>
                <a:spcPts val="300"/>
              </a:spcBef>
              <a:spcAft>
                <a:spcPts val="0"/>
              </a:spcAft>
              <a:buClr>
                <a:srgbClr val="0055A0"/>
              </a:buClr>
              <a:buSzPts val="1500"/>
              <a:buFont typeface="Arial"/>
              <a:buChar char="•"/>
            </a:pPr>
            <a:r>
              <a:rPr lang="en" sz="1500">
                <a:solidFill>
                  <a:srgbClr val="0055A0"/>
                </a:solidFill>
                <a:latin typeface="Calibri"/>
                <a:ea typeface="Calibri"/>
                <a:cs typeface="Calibri"/>
                <a:sym typeface="Calibri"/>
              </a:rPr>
              <a:t>Location and size.</a:t>
            </a:r>
            <a:endParaRPr b="0" sz="1500">
              <a:solidFill>
                <a:schemeClr val="dk1"/>
              </a:solidFill>
              <a:latin typeface="Calibri"/>
              <a:ea typeface="Calibri"/>
              <a:cs typeface="Calibri"/>
              <a:sym typeface="Calibri"/>
            </a:endParaRPr>
          </a:p>
          <a:p>
            <a:pPr indent="0" lvl="0" marL="0" marR="0" rtl="0" algn="l">
              <a:spcBef>
                <a:spcPts val="0"/>
              </a:spcBef>
              <a:spcAft>
                <a:spcPts val="0"/>
              </a:spcAft>
              <a:buNone/>
            </a:pPr>
            <a:br>
              <a:rPr lang="en"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sp>
        <p:nvSpPr>
          <p:cNvPr id="266" name="Google Shape;266;p35"/>
          <p:cNvSpPr/>
          <p:nvPr/>
        </p:nvSpPr>
        <p:spPr>
          <a:xfrm>
            <a:off x="1820918" y="118241"/>
            <a:ext cx="1915510" cy="408346"/>
          </a:xfrm>
          <a:prstGeom prst="roundRect">
            <a:avLst>
              <a:gd fmla="val 16667" name="adj"/>
            </a:avLst>
          </a:prstGeom>
          <a:gradFill>
            <a:gsLst>
              <a:gs pos="0">
                <a:srgbClr val="2968A2"/>
              </a:gs>
              <a:gs pos="48000">
                <a:srgbClr val="5F9DD6"/>
              </a:gs>
              <a:gs pos="100000">
                <a:srgbClr val="9CC2E5"/>
              </a:gs>
            </a:gsLst>
            <a:lin ang="16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100">
                <a:solidFill>
                  <a:schemeClr val="lt1"/>
                </a:solidFill>
                <a:latin typeface="Calibri"/>
                <a:ea typeface="Calibri"/>
                <a:cs typeface="Calibri"/>
                <a:sym typeface="Calibri"/>
              </a:rPr>
              <a:t>Solution</a:t>
            </a:r>
            <a:endParaRPr sz="2100">
              <a:solidFill>
                <a:schemeClr val="lt1"/>
              </a:solidFill>
              <a:latin typeface="Calibri"/>
              <a:ea typeface="Calibri"/>
              <a:cs typeface="Calibri"/>
              <a:sym typeface="Calibri"/>
            </a:endParaRPr>
          </a:p>
        </p:txBody>
      </p:sp>
      <p:sp>
        <p:nvSpPr>
          <p:cNvPr id="267" name="Google Shape;267;p35"/>
          <p:cNvSpPr/>
          <p:nvPr/>
        </p:nvSpPr>
        <p:spPr>
          <a:xfrm>
            <a:off x="1820918" y="2850395"/>
            <a:ext cx="1915509" cy="452481"/>
          </a:xfrm>
          <a:prstGeom prst="roundRect">
            <a:avLst>
              <a:gd fmla="val 16667" name="adj"/>
            </a:avLst>
          </a:prstGeom>
          <a:gradFill>
            <a:gsLst>
              <a:gs pos="0">
                <a:srgbClr val="2968A2"/>
              </a:gs>
              <a:gs pos="48000">
                <a:srgbClr val="5F9DD6"/>
              </a:gs>
              <a:gs pos="100000">
                <a:srgbClr val="9CC2E5"/>
              </a:gs>
            </a:gsLst>
            <a:lin ang="162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1800">
                <a:solidFill>
                  <a:schemeClr val="lt1"/>
                </a:solidFill>
                <a:latin typeface="Calibri"/>
                <a:ea typeface="Calibri"/>
                <a:cs typeface="Calibri"/>
                <a:sym typeface="Calibri"/>
              </a:rPr>
              <a:t>      Conclusion</a:t>
            </a:r>
            <a:endParaRPr b="0"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p:nvPr/>
        </p:nvSpPr>
        <p:spPr>
          <a:xfrm>
            <a:off x="1176770" y="44160"/>
            <a:ext cx="154565" cy="1657350"/>
          </a:xfrm>
          <a:prstGeom prst="round2DiagRect">
            <a:avLst>
              <a:gd fmla="val 16667" name="adj1"/>
              <a:gd fmla="val 0" name="adj2"/>
            </a:avLst>
          </a:prstGeom>
          <a:solidFill>
            <a:srgbClr val="0070C0"/>
          </a:solidFill>
          <a:ln cap="flat" cmpd="sng" w="12700">
            <a:solidFill>
              <a:srgbClr val="0070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73" name="Google Shape;273;p36"/>
          <p:cNvSpPr/>
          <p:nvPr/>
        </p:nvSpPr>
        <p:spPr>
          <a:xfrm>
            <a:off x="1176770" y="1735275"/>
            <a:ext cx="154565" cy="3345877"/>
          </a:xfrm>
          <a:prstGeom prst="round2DiagRect">
            <a:avLst>
              <a:gd fmla="val 16667" name="adj1"/>
              <a:gd fmla="val 0" name="adj2"/>
            </a:avLst>
          </a:prstGeom>
          <a:solidFill>
            <a:srgbClr val="00B0F0"/>
          </a:solidFill>
          <a:ln cap="flat" cmpd="sng" w="12700">
            <a:solidFill>
              <a:srgbClr val="00B0F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74" name="Google Shape;274;p36"/>
          <p:cNvSpPr/>
          <p:nvPr/>
        </p:nvSpPr>
        <p:spPr>
          <a:xfrm>
            <a:off x="4482913" y="2433250"/>
            <a:ext cx="178175"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p:txBody>
      </p:sp>
      <p:sp>
        <p:nvSpPr>
          <p:cNvPr id="275" name="Google Shape;275;p36"/>
          <p:cNvSpPr/>
          <p:nvPr/>
        </p:nvSpPr>
        <p:spPr>
          <a:xfrm>
            <a:off x="4482913" y="2433250"/>
            <a:ext cx="1460687"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p:txBody>
      </p:sp>
      <p:sp>
        <p:nvSpPr>
          <p:cNvPr id="276" name="Google Shape;276;p36"/>
          <p:cNvSpPr/>
          <p:nvPr/>
        </p:nvSpPr>
        <p:spPr>
          <a:xfrm>
            <a:off x="914400" y="526587"/>
            <a:ext cx="3429000" cy="85408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2400">
              <a:solidFill>
                <a:schemeClr val="dk2"/>
              </a:solidFill>
              <a:latin typeface="Calibri"/>
              <a:ea typeface="Calibri"/>
              <a:cs typeface="Calibri"/>
              <a:sym typeface="Calibri"/>
            </a:endParaRPr>
          </a:p>
          <a:p>
            <a:pPr indent="0" lvl="0" marL="0" marR="0" rtl="0" algn="l">
              <a:spcBef>
                <a:spcPts val="0"/>
              </a:spcBef>
              <a:spcAft>
                <a:spcPts val="0"/>
              </a:spcAft>
              <a:buNone/>
            </a:pPr>
            <a:br>
              <a:rPr lang="en"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sp>
        <p:nvSpPr>
          <p:cNvPr id="277" name="Google Shape;277;p36"/>
          <p:cNvSpPr/>
          <p:nvPr/>
        </p:nvSpPr>
        <p:spPr>
          <a:xfrm>
            <a:off x="3392338" y="1701510"/>
            <a:ext cx="3641834" cy="1190297"/>
          </a:xfrm>
          <a:prstGeom prst="roundRect">
            <a:avLst>
              <a:gd fmla="val 16667" name="adj"/>
            </a:avLst>
          </a:prstGeom>
          <a:gradFill>
            <a:gsLst>
              <a:gs pos="0">
                <a:srgbClr val="2968A2"/>
              </a:gs>
              <a:gs pos="48000">
                <a:srgbClr val="5F9DD6"/>
              </a:gs>
              <a:gs pos="100000">
                <a:srgbClr val="9CC2E5"/>
              </a:gs>
            </a:gsLst>
            <a:lin ang="16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4100">
                <a:solidFill>
                  <a:schemeClr val="lt1"/>
                </a:solidFill>
                <a:latin typeface="Calibri"/>
                <a:ea typeface="Calibri"/>
                <a:cs typeface="Calibri"/>
                <a:sym typeface="Calibri"/>
              </a:rPr>
              <a:t>Thanks!</a:t>
            </a:r>
            <a:endParaRPr sz="41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p:nvPr/>
        </p:nvSpPr>
        <p:spPr>
          <a:xfrm>
            <a:off x="1176770" y="44160"/>
            <a:ext cx="154565" cy="1657350"/>
          </a:xfrm>
          <a:prstGeom prst="round2DiagRect">
            <a:avLst>
              <a:gd fmla="val 16667" name="adj1"/>
              <a:gd fmla="val 0" name="adj2"/>
            </a:avLst>
          </a:prstGeom>
          <a:solidFill>
            <a:srgbClr val="0070C0"/>
          </a:solidFill>
          <a:ln cap="flat" cmpd="sng" w="12700">
            <a:solidFill>
              <a:srgbClr val="0070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40" name="Google Shape;140;p26"/>
          <p:cNvSpPr/>
          <p:nvPr/>
        </p:nvSpPr>
        <p:spPr>
          <a:xfrm>
            <a:off x="1176770" y="1735275"/>
            <a:ext cx="154565" cy="3345877"/>
          </a:xfrm>
          <a:prstGeom prst="round2DiagRect">
            <a:avLst>
              <a:gd fmla="val 16667" name="adj1"/>
              <a:gd fmla="val 0" name="adj2"/>
            </a:avLst>
          </a:prstGeom>
          <a:solidFill>
            <a:srgbClr val="00B0F0"/>
          </a:solidFill>
          <a:ln cap="flat" cmpd="sng" w="12700">
            <a:solidFill>
              <a:srgbClr val="00B0F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41" name="Google Shape;141;p26"/>
          <p:cNvSpPr/>
          <p:nvPr/>
        </p:nvSpPr>
        <p:spPr>
          <a:xfrm>
            <a:off x="4482913" y="2433250"/>
            <a:ext cx="178175"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p:txBody>
      </p:sp>
      <p:sp>
        <p:nvSpPr>
          <p:cNvPr id="142" name="Google Shape;142;p26"/>
          <p:cNvSpPr/>
          <p:nvPr/>
        </p:nvSpPr>
        <p:spPr>
          <a:xfrm>
            <a:off x="4482913" y="2433250"/>
            <a:ext cx="1460687"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p:txBody>
      </p:sp>
      <p:sp>
        <p:nvSpPr>
          <p:cNvPr id="143" name="Google Shape;143;p26"/>
          <p:cNvSpPr/>
          <p:nvPr/>
        </p:nvSpPr>
        <p:spPr>
          <a:xfrm>
            <a:off x="1789386" y="299545"/>
            <a:ext cx="2191407" cy="417786"/>
          </a:xfrm>
          <a:prstGeom prst="roundRect">
            <a:avLst>
              <a:gd fmla="val 16667" name="adj"/>
            </a:avLst>
          </a:prstGeom>
          <a:gradFill>
            <a:gsLst>
              <a:gs pos="0">
                <a:srgbClr val="2968A2"/>
              </a:gs>
              <a:gs pos="48000">
                <a:srgbClr val="5F9DD6"/>
              </a:gs>
              <a:gs pos="100000">
                <a:srgbClr val="9CC2E5"/>
              </a:gs>
            </a:gsLst>
            <a:lin ang="16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AGENDA:</a:t>
            </a:r>
            <a:endParaRPr sz="1100"/>
          </a:p>
        </p:txBody>
      </p:sp>
      <p:sp>
        <p:nvSpPr>
          <p:cNvPr id="144" name="Google Shape;144;p26"/>
          <p:cNvSpPr/>
          <p:nvPr/>
        </p:nvSpPr>
        <p:spPr>
          <a:xfrm>
            <a:off x="2601311" y="1103586"/>
            <a:ext cx="2892972" cy="441435"/>
          </a:xfrm>
          <a:prstGeom prst="roundRect">
            <a:avLst>
              <a:gd fmla="val 16667" name="adj"/>
            </a:avLst>
          </a:prstGeom>
          <a:gradFill>
            <a:gsLst>
              <a:gs pos="0">
                <a:srgbClr val="2968A2"/>
              </a:gs>
              <a:gs pos="48000">
                <a:srgbClr val="5F9DD6"/>
              </a:gs>
              <a:gs pos="100000">
                <a:srgbClr val="9CC2E5"/>
              </a:gs>
            </a:gsLst>
            <a:lin ang="16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Project Overview</a:t>
            </a:r>
            <a:endParaRPr sz="1100"/>
          </a:p>
        </p:txBody>
      </p:sp>
      <p:sp>
        <p:nvSpPr>
          <p:cNvPr id="145" name="Google Shape;145;p26"/>
          <p:cNvSpPr/>
          <p:nvPr/>
        </p:nvSpPr>
        <p:spPr>
          <a:xfrm>
            <a:off x="2601311" y="1931276"/>
            <a:ext cx="2892972" cy="441435"/>
          </a:xfrm>
          <a:prstGeom prst="roundRect">
            <a:avLst>
              <a:gd fmla="val 16667" name="adj"/>
            </a:avLst>
          </a:prstGeom>
          <a:gradFill>
            <a:gsLst>
              <a:gs pos="0">
                <a:srgbClr val="2968A2"/>
              </a:gs>
              <a:gs pos="48000">
                <a:srgbClr val="5F9DD6"/>
              </a:gs>
              <a:gs pos="100000">
                <a:srgbClr val="9CC2E5"/>
              </a:gs>
            </a:gsLst>
            <a:lin ang="16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About the dataset</a:t>
            </a:r>
            <a:endParaRPr sz="1100"/>
          </a:p>
        </p:txBody>
      </p:sp>
      <p:sp>
        <p:nvSpPr>
          <p:cNvPr id="146" name="Google Shape;146;p26"/>
          <p:cNvSpPr/>
          <p:nvPr/>
        </p:nvSpPr>
        <p:spPr>
          <a:xfrm>
            <a:off x="2601311" y="2768269"/>
            <a:ext cx="2892972" cy="492672"/>
          </a:xfrm>
          <a:prstGeom prst="roundRect">
            <a:avLst>
              <a:gd fmla="val 16667" name="adj"/>
            </a:avLst>
          </a:prstGeom>
          <a:gradFill>
            <a:gsLst>
              <a:gs pos="0">
                <a:srgbClr val="2968A2"/>
              </a:gs>
              <a:gs pos="48000">
                <a:srgbClr val="5F9DD6"/>
              </a:gs>
              <a:gs pos="100000">
                <a:srgbClr val="9CC2E5"/>
              </a:gs>
            </a:gsLst>
            <a:lin ang="16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Exploratory Data Analysis</a:t>
            </a:r>
            <a:endParaRPr sz="1100"/>
          </a:p>
        </p:txBody>
      </p:sp>
      <p:sp>
        <p:nvSpPr>
          <p:cNvPr id="147" name="Google Shape;147;p26"/>
          <p:cNvSpPr/>
          <p:nvPr/>
        </p:nvSpPr>
        <p:spPr>
          <a:xfrm>
            <a:off x="2601311" y="3628750"/>
            <a:ext cx="2892972" cy="503236"/>
          </a:xfrm>
          <a:prstGeom prst="roundRect">
            <a:avLst>
              <a:gd fmla="val 16667" name="adj"/>
            </a:avLst>
          </a:prstGeom>
          <a:gradFill>
            <a:gsLst>
              <a:gs pos="0">
                <a:srgbClr val="2968A2"/>
              </a:gs>
              <a:gs pos="48000">
                <a:srgbClr val="5F9DD6"/>
              </a:gs>
              <a:gs pos="100000">
                <a:srgbClr val="9CC2E5"/>
              </a:gs>
            </a:gsLst>
            <a:lin ang="162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 sz="1400">
                <a:solidFill>
                  <a:schemeClr val="lt1"/>
                </a:solidFill>
                <a:latin typeface="Calibri"/>
                <a:ea typeface="Calibri"/>
                <a:cs typeface="Calibri"/>
                <a:sym typeface="Calibri"/>
              </a:rPr>
              <a:t>        Machine Learning Algorithms</a:t>
            </a:r>
            <a:endParaRPr b="0" sz="1400">
              <a:solidFill>
                <a:schemeClr val="lt1"/>
              </a:solidFill>
              <a:latin typeface="Calibri"/>
              <a:ea typeface="Calibri"/>
              <a:cs typeface="Calibri"/>
              <a:sym typeface="Calibri"/>
            </a:endParaRPr>
          </a:p>
          <a:p>
            <a:pPr indent="0" lvl="0" marL="0" marR="0" rtl="0" algn="l">
              <a:spcBef>
                <a:spcPts val="0"/>
              </a:spcBef>
              <a:spcAft>
                <a:spcPts val="0"/>
              </a:spcAft>
              <a:buNone/>
            </a:pPr>
            <a:br>
              <a:rPr lang="en" sz="1400">
                <a:solidFill>
                  <a:schemeClr val="lt1"/>
                </a:solidFill>
                <a:latin typeface="Calibri"/>
                <a:ea typeface="Calibri"/>
                <a:cs typeface="Calibri"/>
                <a:sym typeface="Calibri"/>
              </a:rPr>
            </a:br>
            <a:endParaRPr b="0" sz="1400">
              <a:solidFill>
                <a:schemeClr val="lt1"/>
              </a:solidFill>
              <a:latin typeface="Calibri"/>
              <a:ea typeface="Calibri"/>
              <a:cs typeface="Calibri"/>
              <a:sym typeface="Calibri"/>
            </a:endParaRPr>
          </a:p>
        </p:txBody>
      </p:sp>
      <p:sp>
        <p:nvSpPr>
          <p:cNvPr id="148" name="Google Shape;148;p26"/>
          <p:cNvSpPr/>
          <p:nvPr/>
        </p:nvSpPr>
        <p:spPr>
          <a:xfrm>
            <a:off x="2585545" y="4499795"/>
            <a:ext cx="2908738" cy="465083"/>
          </a:xfrm>
          <a:prstGeom prst="roundRect">
            <a:avLst>
              <a:gd fmla="val 16667" name="adj"/>
            </a:avLst>
          </a:prstGeom>
          <a:gradFill>
            <a:gsLst>
              <a:gs pos="0">
                <a:srgbClr val="2968A2"/>
              </a:gs>
              <a:gs pos="48000">
                <a:srgbClr val="5F9DD6"/>
              </a:gs>
              <a:gs pos="100000">
                <a:srgbClr val="9CC2E5"/>
              </a:gs>
            </a:gsLst>
            <a:lin ang="16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Conclusion &amp; Future Work</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p:nvPr/>
        </p:nvSpPr>
        <p:spPr>
          <a:xfrm>
            <a:off x="1176770" y="44160"/>
            <a:ext cx="154565" cy="1657350"/>
          </a:xfrm>
          <a:prstGeom prst="round2DiagRect">
            <a:avLst>
              <a:gd fmla="val 16667" name="adj1"/>
              <a:gd fmla="val 0" name="adj2"/>
            </a:avLst>
          </a:prstGeom>
          <a:solidFill>
            <a:srgbClr val="0070C0"/>
          </a:solidFill>
          <a:ln cap="flat" cmpd="sng" w="12700">
            <a:solidFill>
              <a:srgbClr val="0070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54" name="Google Shape;154;p27"/>
          <p:cNvSpPr/>
          <p:nvPr/>
        </p:nvSpPr>
        <p:spPr>
          <a:xfrm>
            <a:off x="1176770" y="1735275"/>
            <a:ext cx="154565" cy="3345877"/>
          </a:xfrm>
          <a:prstGeom prst="round2DiagRect">
            <a:avLst>
              <a:gd fmla="val 16667" name="adj1"/>
              <a:gd fmla="val 0" name="adj2"/>
            </a:avLst>
          </a:prstGeom>
          <a:solidFill>
            <a:srgbClr val="00B0F0"/>
          </a:solidFill>
          <a:ln cap="flat" cmpd="sng" w="12700">
            <a:solidFill>
              <a:srgbClr val="00B0F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55" name="Google Shape;155;p27"/>
          <p:cNvSpPr/>
          <p:nvPr/>
        </p:nvSpPr>
        <p:spPr>
          <a:xfrm>
            <a:off x="4482913" y="2433250"/>
            <a:ext cx="178175"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p:txBody>
      </p:sp>
      <p:sp>
        <p:nvSpPr>
          <p:cNvPr id="156" name="Google Shape;156;p27"/>
          <p:cNvSpPr/>
          <p:nvPr/>
        </p:nvSpPr>
        <p:spPr>
          <a:xfrm>
            <a:off x="4482913" y="2433250"/>
            <a:ext cx="1460687"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p:txBody>
      </p:sp>
      <p:sp>
        <p:nvSpPr>
          <p:cNvPr id="157" name="Google Shape;157;p27"/>
          <p:cNvSpPr/>
          <p:nvPr/>
        </p:nvSpPr>
        <p:spPr>
          <a:xfrm>
            <a:off x="1797269" y="386255"/>
            <a:ext cx="3610303" cy="1315255"/>
          </a:xfrm>
          <a:prstGeom prst="roundRect">
            <a:avLst>
              <a:gd fmla="val 16667" name="adj"/>
            </a:avLst>
          </a:prstGeom>
          <a:gradFill>
            <a:gsLst>
              <a:gs pos="0">
                <a:srgbClr val="2968A2"/>
              </a:gs>
              <a:gs pos="48000">
                <a:srgbClr val="5F9DD6"/>
              </a:gs>
              <a:gs pos="100000">
                <a:srgbClr val="9CC2E5"/>
              </a:gs>
            </a:gsLst>
            <a:lin ang="162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1400">
                <a:solidFill>
                  <a:schemeClr val="lt1"/>
                </a:solidFill>
                <a:latin typeface="Calibri"/>
                <a:ea typeface="Calibri"/>
                <a:cs typeface="Calibri"/>
                <a:sym typeface="Calibri"/>
              </a:rPr>
              <a:t>About AirBNB :</a:t>
            </a:r>
            <a:endParaRPr b="0" sz="1400">
              <a:solidFill>
                <a:schemeClr val="lt1"/>
              </a:solidFill>
              <a:latin typeface="Calibri"/>
              <a:ea typeface="Calibri"/>
              <a:cs typeface="Calibri"/>
              <a:sym typeface="Calibri"/>
            </a:endParaRPr>
          </a:p>
          <a:p>
            <a:pPr indent="0" lvl="0" marL="0" marR="0" rtl="0" algn="l">
              <a:spcBef>
                <a:spcPts val="0"/>
              </a:spcBef>
              <a:spcAft>
                <a:spcPts val="0"/>
              </a:spcAft>
              <a:buNone/>
            </a:pPr>
            <a:br>
              <a:rPr b="0" lang="en" sz="1400">
                <a:solidFill>
                  <a:schemeClr val="lt1"/>
                </a:solidFill>
                <a:latin typeface="Calibri"/>
                <a:ea typeface="Calibri"/>
                <a:cs typeface="Calibri"/>
                <a:sym typeface="Calibri"/>
              </a:rPr>
            </a:br>
            <a:r>
              <a:rPr lang="en" sz="1400">
                <a:solidFill>
                  <a:schemeClr val="lt1"/>
                </a:solidFill>
                <a:latin typeface="Calibri"/>
                <a:ea typeface="Calibri"/>
                <a:cs typeface="Calibri"/>
                <a:sym typeface="Calibri"/>
              </a:rPr>
              <a:t>American Co. operates an online market place for vacation rentals and tourism activities.</a:t>
            </a:r>
            <a:endParaRPr b="0" sz="1400">
              <a:solidFill>
                <a:schemeClr val="lt1"/>
              </a:solidFill>
              <a:latin typeface="Calibri"/>
              <a:ea typeface="Calibri"/>
              <a:cs typeface="Calibri"/>
              <a:sym typeface="Calibri"/>
            </a:endParaRPr>
          </a:p>
        </p:txBody>
      </p:sp>
      <p:sp>
        <p:nvSpPr>
          <p:cNvPr id="158" name="Google Shape;158;p27"/>
          <p:cNvSpPr/>
          <p:nvPr/>
        </p:nvSpPr>
        <p:spPr>
          <a:xfrm>
            <a:off x="5849007" y="3350173"/>
            <a:ext cx="3176752" cy="1793327"/>
          </a:xfrm>
          <a:prstGeom prst="wave">
            <a:avLst>
              <a:gd fmla="val 12500" name="adj1"/>
              <a:gd fmla="val 0" name="adj2"/>
            </a:avLst>
          </a:prstGeom>
          <a:gradFill>
            <a:gsLst>
              <a:gs pos="0">
                <a:srgbClr val="2968A2"/>
              </a:gs>
              <a:gs pos="48000">
                <a:srgbClr val="5F9DD6"/>
              </a:gs>
              <a:gs pos="100000">
                <a:srgbClr val="9CC2E5"/>
              </a:gs>
            </a:gsLst>
            <a:lin ang="162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 sz="1400">
                <a:solidFill>
                  <a:schemeClr val="lt1"/>
                </a:solidFill>
                <a:latin typeface="Calibri"/>
                <a:ea typeface="Calibri"/>
                <a:cs typeface="Calibri"/>
                <a:sym typeface="Calibri"/>
              </a:rPr>
              <a:t>Solution:</a:t>
            </a:r>
            <a:endParaRPr b="0" sz="1400">
              <a:solidFill>
                <a:schemeClr val="lt1"/>
              </a:solidFill>
              <a:latin typeface="Calibri"/>
              <a:ea typeface="Calibri"/>
              <a:cs typeface="Calibri"/>
              <a:sym typeface="Calibri"/>
            </a:endParaRPr>
          </a:p>
          <a:p>
            <a:pPr indent="0" lvl="0" marL="0" marR="0" rtl="0" algn="l">
              <a:spcBef>
                <a:spcPts val="0"/>
              </a:spcBef>
              <a:spcAft>
                <a:spcPts val="0"/>
              </a:spcAft>
              <a:buNone/>
            </a:pPr>
            <a:r>
              <a:rPr lang="en" sz="1400">
                <a:solidFill>
                  <a:schemeClr val="lt1"/>
                </a:solidFill>
                <a:latin typeface="Calibri"/>
                <a:ea typeface="Calibri"/>
                <a:cs typeface="Calibri"/>
                <a:sym typeface="Calibri"/>
              </a:rPr>
              <a:t>Considering Basic Features from listings </a:t>
            </a:r>
            <a:endParaRPr b="0" sz="1400">
              <a:solidFill>
                <a:schemeClr val="lt1"/>
              </a:solidFill>
              <a:latin typeface="Calibri"/>
              <a:ea typeface="Calibri"/>
              <a:cs typeface="Calibri"/>
              <a:sym typeface="Calibri"/>
            </a:endParaRPr>
          </a:p>
          <a:p>
            <a:pPr indent="0" lvl="0" marL="0" marR="0" rtl="0" algn="l">
              <a:spcBef>
                <a:spcPts val="0"/>
              </a:spcBef>
              <a:spcAft>
                <a:spcPts val="0"/>
              </a:spcAft>
              <a:buNone/>
            </a:pPr>
            <a:r>
              <a:rPr lang="en" sz="1400">
                <a:solidFill>
                  <a:schemeClr val="lt1"/>
                </a:solidFill>
                <a:latin typeface="Calibri"/>
                <a:ea typeface="Calibri"/>
                <a:cs typeface="Calibri"/>
                <a:sym typeface="Calibri"/>
              </a:rPr>
              <a:t>eg: Price, , Property Types, Neighborhood will be Analyzed and algorithms will be used  to give the best Accuracy for price</a:t>
            </a:r>
            <a:r>
              <a:rPr lang="en">
                <a:solidFill>
                  <a:schemeClr val="lt1"/>
                </a:solidFill>
                <a:latin typeface="Calibri"/>
                <a:ea typeface="Calibri"/>
                <a:cs typeface="Calibri"/>
                <a:sym typeface="Calibri"/>
              </a:rPr>
              <a:t>.</a:t>
            </a:r>
            <a:r>
              <a:rPr lang="en" sz="1400">
                <a:solidFill>
                  <a:schemeClr val="lt1"/>
                </a:solidFill>
                <a:latin typeface="Calibri"/>
                <a:ea typeface="Calibri"/>
                <a:cs typeface="Calibri"/>
                <a:sym typeface="Calibri"/>
              </a:rPr>
              <a:t> </a:t>
            </a:r>
            <a:endParaRPr b="0" sz="1400">
              <a:solidFill>
                <a:schemeClr val="lt1"/>
              </a:solidFill>
              <a:latin typeface="Calibri"/>
              <a:ea typeface="Calibri"/>
              <a:cs typeface="Calibri"/>
              <a:sym typeface="Calibri"/>
            </a:endParaRPr>
          </a:p>
          <a:p>
            <a:pPr indent="0" lvl="0" marL="0" marR="0" rtl="0" algn="l">
              <a:spcBef>
                <a:spcPts val="0"/>
              </a:spcBef>
              <a:spcAft>
                <a:spcPts val="0"/>
              </a:spcAft>
              <a:buNone/>
            </a:pPr>
            <a:br>
              <a:rPr lang="en" sz="1400">
                <a:solidFill>
                  <a:schemeClr val="lt1"/>
                </a:solidFill>
                <a:latin typeface="Calibri"/>
                <a:ea typeface="Calibri"/>
                <a:cs typeface="Calibri"/>
                <a:sym typeface="Calibri"/>
              </a:rPr>
            </a:br>
            <a:endParaRPr sz="1400">
              <a:solidFill>
                <a:schemeClr val="lt1"/>
              </a:solidFill>
              <a:latin typeface="Calibri"/>
              <a:ea typeface="Calibri"/>
              <a:cs typeface="Calibri"/>
              <a:sym typeface="Calibri"/>
            </a:endParaRPr>
          </a:p>
        </p:txBody>
      </p:sp>
      <p:sp>
        <p:nvSpPr>
          <p:cNvPr id="159" name="Google Shape;159;p27"/>
          <p:cNvSpPr/>
          <p:nvPr/>
        </p:nvSpPr>
        <p:spPr>
          <a:xfrm>
            <a:off x="2372711" y="2002220"/>
            <a:ext cx="4343400" cy="1316420"/>
          </a:xfrm>
          <a:prstGeom prst="snip1Rect">
            <a:avLst>
              <a:gd fmla="val 16667" name="adj"/>
            </a:avLst>
          </a:prstGeom>
          <a:gradFill>
            <a:gsLst>
              <a:gs pos="0">
                <a:srgbClr val="2968A2"/>
              </a:gs>
              <a:gs pos="48000">
                <a:srgbClr val="5F9DD6"/>
              </a:gs>
              <a:gs pos="100000">
                <a:srgbClr val="9CC2E5"/>
              </a:gs>
            </a:gsLst>
            <a:lin ang="162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lt1"/>
                </a:solidFill>
                <a:latin typeface="Calibri"/>
                <a:ea typeface="Calibri"/>
                <a:cs typeface="Calibri"/>
                <a:sym typeface="Calibri"/>
              </a:rPr>
              <a:t>Problem Statement:</a:t>
            </a:r>
            <a:endParaRPr sz="1100"/>
          </a:p>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a:p>
            <a:pPr indent="0" lvl="0" marL="0" marR="0" rtl="0" algn="l">
              <a:spcBef>
                <a:spcPts val="0"/>
              </a:spcBef>
              <a:spcAft>
                <a:spcPts val="0"/>
              </a:spcAft>
              <a:buNone/>
            </a:pPr>
            <a:r>
              <a:rPr lang="en" sz="1400">
                <a:solidFill>
                  <a:schemeClr val="lt1"/>
                </a:solidFill>
                <a:latin typeface="Calibri"/>
                <a:ea typeface="Calibri"/>
                <a:cs typeface="Calibri"/>
                <a:sym typeface="Calibri"/>
              </a:rPr>
              <a:t>Price is an important concern for c</a:t>
            </a:r>
            <a:r>
              <a:rPr lang="en">
                <a:solidFill>
                  <a:schemeClr val="lt1"/>
                </a:solidFill>
                <a:latin typeface="Calibri"/>
                <a:ea typeface="Calibri"/>
                <a:cs typeface="Calibri"/>
                <a:sym typeface="Calibri"/>
              </a:rPr>
              <a:t>u</a:t>
            </a:r>
            <a:r>
              <a:rPr lang="en" sz="1400">
                <a:solidFill>
                  <a:schemeClr val="lt1"/>
                </a:solidFill>
                <a:latin typeface="Calibri"/>
                <a:ea typeface="Calibri"/>
                <a:cs typeface="Calibri"/>
                <a:sym typeface="Calibri"/>
              </a:rPr>
              <a:t>stomer booking online.</a:t>
            </a:r>
            <a:endParaRPr sz="14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p:nvPr/>
        </p:nvSpPr>
        <p:spPr>
          <a:xfrm>
            <a:off x="1176770" y="44160"/>
            <a:ext cx="154565" cy="1657350"/>
          </a:xfrm>
          <a:prstGeom prst="round2DiagRect">
            <a:avLst>
              <a:gd fmla="val 16667" name="adj1"/>
              <a:gd fmla="val 0" name="adj2"/>
            </a:avLst>
          </a:prstGeom>
          <a:solidFill>
            <a:srgbClr val="0070C0"/>
          </a:solidFill>
          <a:ln cap="flat" cmpd="sng" w="12700">
            <a:solidFill>
              <a:srgbClr val="0070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65" name="Google Shape;165;p28"/>
          <p:cNvSpPr/>
          <p:nvPr/>
        </p:nvSpPr>
        <p:spPr>
          <a:xfrm>
            <a:off x="1176770" y="1735275"/>
            <a:ext cx="154565" cy="3345877"/>
          </a:xfrm>
          <a:prstGeom prst="round2DiagRect">
            <a:avLst>
              <a:gd fmla="val 16667" name="adj1"/>
              <a:gd fmla="val 0" name="adj2"/>
            </a:avLst>
          </a:prstGeom>
          <a:solidFill>
            <a:srgbClr val="00B0F0"/>
          </a:solidFill>
          <a:ln cap="flat" cmpd="sng" w="12700">
            <a:solidFill>
              <a:srgbClr val="00B0F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66" name="Google Shape;166;p28"/>
          <p:cNvSpPr/>
          <p:nvPr/>
        </p:nvSpPr>
        <p:spPr>
          <a:xfrm>
            <a:off x="4482913" y="2433250"/>
            <a:ext cx="178175"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p:txBody>
      </p:sp>
      <p:sp>
        <p:nvSpPr>
          <p:cNvPr id="167" name="Google Shape;167;p28"/>
          <p:cNvSpPr/>
          <p:nvPr/>
        </p:nvSpPr>
        <p:spPr>
          <a:xfrm>
            <a:off x="4482913" y="2433250"/>
            <a:ext cx="1460687"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p:txBody>
      </p:sp>
      <p:sp>
        <p:nvSpPr>
          <p:cNvPr id="168" name="Google Shape;168;p28"/>
          <p:cNvSpPr/>
          <p:nvPr/>
        </p:nvSpPr>
        <p:spPr>
          <a:xfrm>
            <a:off x="1647496" y="321042"/>
            <a:ext cx="2714046" cy="551793"/>
          </a:xfrm>
          <a:prstGeom prst="roundRect">
            <a:avLst>
              <a:gd fmla="val 16667" name="adj"/>
            </a:avLst>
          </a:prstGeom>
          <a:gradFill>
            <a:gsLst>
              <a:gs pos="0">
                <a:srgbClr val="2968A2"/>
              </a:gs>
              <a:gs pos="48000">
                <a:srgbClr val="5F9DD6"/>
              </a:gs>
              <a:gs pos="100000">
                <a:srgbClr val="9CC2E5"/>
              </a:gs>
            </a:gsLst>
            <a:lin ang="16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3000">
                <a:solidFill>
                  <a:schemeClr val="lt1"/>
                </a:solidFill>
                <a:latin typeface="Calibri"/>
                <a:ea typeface="Calibri"/>
                <a:cs typeface="Calibri"/>
                <a:sym typeface="Calibri"/>
              </a:rPr>
              <a:t>Data Set</a:t>
            </a:r>
            <a:endParaRPr sz="3000">
              <a:solidFill>
                <a:schemeClr val="lt1"/>
              </a:solidFill>
              <a:latin typeface="Calibri"/>
              <a:ea typeface="Calibri"/>
              <a:cs typeface="Calibri"/>
              <a:sym typeface="Calibri"/>
            </a:endParaRPr>
          </a:p>
        </p:txBody>
      </p:sp>
      <p:sp>
        <p:nvSpPr>
          <p:cNvPr id="169" name="Google Shape;169;p28"/>
          <p:cNvSpPr/>
          <p:nvPr/>
        </p:nvSpPr>
        <p:spPr>
          <a:xfrm>
            <a:off x="2222938" y="1158766"/>
            <a:ext cx="6361387" cy="3775841"/>
          </a:xfrm>
          <a:prstGeom prst="roundRect">
            <a:avLst>
              <a:gd fmla="val 16667" name="adj"/>
            </a:avLst>
          </a:prstGeom>
          <a:gradFill>
            <a:gsLst>
              <a:gs pos="0">
                <a:srgbClr val="2968A2"/>
              </a:gs>
              <a:gs pos="48000">
                <a:srgbClr val="5F9DD6"/>
              </a:gs>
              <a:gs pos="100000">
                <a:srgbClr val="9CC2E5"/>
              </a:gs>
            </a:gsLst>
            <a:lin ang="162000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1800">
                <a:solidFill>
                  <a:schemeClr val="lt1"/>
                </a:solidFill>
                <a:latin typeface="Calibri"/>
                <a:ea typeface="Calibri"/>
                <a:cs typeface="Calibri"/>
                <a:sym typeface="Calibri"/>
              </a:rPr>
              <a:t>The data set comprises of 23K rows and 96 columns.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 sz="1800">
                <a:solidFill>
                  <a:schemeClr val="lt1"/>
                </a:solidFill>
                <a:latin typeface="Calibri"/>
                <a:ea typeface="Calibri"/>
                <a:cs typeface="Calibri"/>
                <a:sym typeface="Calibri"/>
              </a:rPr>
              <a:t>It consists of Airbnb properties present in Berlin location and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 sz="1800">
                <a:solidFill>
                  <a:schemeClr val="lt1"/>
                </a:solidFill>
                <a:latin typeface="Calibri"/>
                <a:ea typeface="Calibri"/>
                <a:cs typeface="Calibri"/>
                <a:sym typeface="Calibri"/>
              </a:rPr>
              <a:t>each listing comprises information about the property (e.g. property type, </a:t>
            </a:r>
            <a:r>
              <a:rPr lang="en" sz="1800">
                <a:solidFill>
                  <a:schemeClr val="lt1"/>
                </a:solidFill>
                <a:latin typeface="Calibri"/>
                <a:ea typeface="Calibri"/>
                <a:cs typeface="Calibri"/>
                <a:sym typeface="Calibri"/>
              </a:rPr>
              <a:t>accommodates</a:t>
            </a:r>
            <a:r>
              <a:rPr lang="en" sz="1800">
                <a:solidFill>
                  <a:schemeClr val="lt1"/>
                </a:solidFill>
                <a:latin typeface="Calibri"/>
                <a:ea typeface="Calibri"/>
                <a:cs typeface="Calibri"/>
                <a:sym typeface="Calibri"/>
              </a:rPr>
              <a:t>, location, number of accommodated guests, cancellation policy, lap - friendly etc) Also, we have columns related to host (e.g. whether the host is a super host, whether the identity of the host has been verified).</a:t>
            </a:r>
            <a:endParaRPr sz="18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800">
                <a:solidFill>
                  <a:schemeClr val="lt1"/>
                </a:solidFill>
                <a:latin typeface="Calibri"/>
                <a:ea typeface="Calibri"/>
                <a:cs typeface="Calibri"/>
                <a:sym typeface="Calibri"/>
              </a:rPr>
              <a:t> &gt;&gt; Our target - price</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p:nvPr/>
        </p:nvSpPr>
        <p:spPr>
          <a:xfrm>
            <a:off x="1176770" y="44160"/>
            <a:ext cx="154500" cy="1657200"/>
          </a:xfrm>
          <a:prstGeom prst="round2DiagRect">
            <a:avLst>
              <a:gd fmla="val 16667" name="adj1"/>
              <a:gd fmla="val 0" name="adj2"/>
            </a:avLst>
          </a:prstGeom>
          <a:solidFill>
            <a:srgbClr val="0070C0"/>
          </a:solidFill>
          <a:ln cap="flat" cmpd="sng" w="12700">
            <a:solidFill>
              <a:srgbClr val="0070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75" name="Google Shape;175;p29"/>
          <p:cNvSpPr/>
          <p:nvPr/>
        </p:nvSpPr>
        <p:spPr>
          <a:xfrm>
            <a:off x="1176770" y="1735275"/>
            <a:ext cx="154500" cy="3345900"/>
          </a:xfrm>
          <a:prstGeom prst="round2DiagRect">
            <a:avLst>
              <a:gd fmla="val 16667" name="adj1"/>
              <a:gd fmla="val 0" name="adj2"/>
            </a:avLst>
          </a:prstGeom>
          <a:solidFill>
            <a:srgbClr val="00B0F0"/>
          </a:solidFill>
          <a:ln cap="flat" cmpd="sng" w="12700">
            <a:solidFill>
              <a:srgbClr val="00B0F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76" name="Google Shape;176;p29"/>
          <p:cNvSpPr/>
          <p:nvPr/>
        </p:nvSpPr>
        <p:spPr>
          <a:xfrm>
            <a:off x="4482913" y="2433250"/>
            <a:ext cx="178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p:txBody>
      </p:sp>
      <p:sp>
        <p:nvSpPr>
          <p:cNvPr id="177" name="Google Shape;177;p29"/>
          <p:cNvSpPr/>
          <p:nvPr/>
        </p:nvSpPr>
        <p:spPr>
          <a:xfrm>
            <a:off x="4482913" y="2433250"/>
            <a:ext cx="1460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p:txBody>
      </p:sp>
      <p:sp>
        <p:nvSpPr>
          <p:cNvPr id="178" name="Google Shape;178;p29"/>
          <p:cNvSpPr/>
          <p:nvPr/>
        </p:nvSpPr>
        <p:spPr>
          <a:xfrm>
            <a:off x="1647496" y="321042"/>
            <a:ext cx="2714100" cy="551700"/>
          </a:xfrm>
          <a:prstGeom prst="roundRect">
            <a:avLst>
              <a:gd fmla="val 16667" name="adj"/>
            </a:avLst>
          </a:prstGeom>
          <a:gradFill>
            <a:gsLst>
              <a:gs pos="0">
                <a:srgbClr val="2968A2"/>
              </a:gs>
              <a:gs pos="48000">
                <a:srgbClr val="5F9DD6"/>
              </a:gs>
              <a:gs pos="100000">
                <a:srgbClr val="9CC2E5"/>
              </a:gs>
            </a:gsLst>
            <a:lin ang="16200038"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3000">
                <a:solidFill>
                  <a:schemeClr val="lt1"/>
                </a:solidFill>
                <a:latin typeface="Calibri"/>
                <a:ea typeface="Calibri"/>
                <a:cs typeface="Calibri"/>
                <a:sym typeface="Calibri"/>
              </a:rPr>
              <a:t>EDA ANALYSIS</a:t>
            </a:r>
            <a:endParaRPr sz="3000">
              <a:solidFill>
                <a:schemeClr val="lt1"/>
              </a:solidFill>
              <a:latin typeface="Calibri"/>
              <a:ea typeface="Calibri"/>
              <a:cs typeface="Calibri"/>
              <a:sym typeface="Calibri"/>
            </a:endParaRPr>
          </a:p>
        </p:txBody>
      </p:sp>
      <p:sp>
        <p:nvSpPr>
          <p:cNvPr id="179" name="Google Shape;179;p29"/>
          <p:cNvSpPr/>
          <p:nvPr/>
        </p:nvSpPr>
        <p:spPr>
          <a:xfrm>
            <a:off x="2222938" y="1158766"/>
            <a:ext cx="6361500" cy="3775800"/>
          </a:xfrm>
          <a:prstGeom prst="roundRect">
            <a:avLst>
              <a:gd fmla="val 16667" name="adj"/>
            </a:avLst>
          </a:prstGeom>
          <a:gradFill>
            <a:gsLst>
              <a:gs pos="0">
                <a:srgbClr val="2968A2"/>
              </a:gs>
              <a:gs pos="48000">
                <a:srgbClr val="5F9DD6"/>
              </a:gs>
              <a:gs pos="100000">
                <a:srgbClr val="9CC2E5"/>
              </a:gs>
            </a:gsLst>
            <a:lin ang="16200038"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1800">
                <a:solidFill>
                  <a:schemeClr val="lt1"/>
                </a:solidFill>
                <a:latin typeface="Calibri"/>
                <a:ea typeface="Calibri"/>
                <a:cs typeface="Calibri"/>
                <a:sym typeface="Calibri"/>
              </a:rPr>
              <a:t>We start by analysis on the dataset</a:t>
            </a:r>
            <a:endParaRPr b="0" sz="1800">
              <a:solidFill>
                <a:schemeClr val="lt1"/>
              </a:solidFill>
              <a:latin typeface="Calibri"/>
              <a:ea typeface="Calibri"/>
              <a:cs typeface="Calibri"/>
              <a:sym typeface="Calibri"/>
            </a:endParaRPr>
          </a:p>
          <a:p>
            <a:pPr indent="-114300" lvl="0" marL="0" marR="0" rtl="0" algn="l">
              <a:spcBef>
                <a:spcPts val="0"/>
              </a:spcBef>
              <a:spcAft>
                <a:spcPts val="0"/>
              </a:spcAft>
              <a:buClr>
                <a:schemeClr val="lt1"/>
              </a:buClr>
              <a:buSzPts val="1800"/>
              <a:buFont typeface="Arial"/>
              <a:buChar char="•"/>
            </a:pPr>
            <a:r>
              <a:rPr lang="en" sz="1800">
                <a:solidFill>
                  <a:schemeClr val="lt1"/>
                </a:solidFill>
                <a:latin typeface="Calibri"/>
                <a:ea typeface="Calibri"/>
                <a:cs typeface="Calibri"/>
                <a:sym typeface="Calibri"/>
              </a:rPr>
              <a:t>First, errors in the dataset are considered and after their identification, they are fixed</a:t>
            </a:r>
            <a:endParaRPr sz="1100"/>
          </a:p>
          <a:p>
            <a:pPr indent="-114300" lvl="0" marL="0" marR="0" rtl="0" algn="l">
              <a:spcBef>
                <a:spcPts val="0"/>
              </a:spcBef>
              <a:spcAft>
                <a:spcPts val="0"/>
              </a:spcAft>
              <a:buClr>
                <a:schemeClr val="lt1"/>
              </a:buClr>
              <a:buSzPts val="1800"/>
              <a:buFont typeface="Arial"/>
              <a:buChar char="•"/>
            </a:pPr>
            <a:r>
              <a:rPr lang="en" sz="1800">
                <a:solidFill>
                  <a:schemeClr val="lt1"/>
                </a:solidFill>
                <a:latin typeface="Calibri"/>
                <a:ea typeface="Calibri"/>
                <a:cs typeface="Calibri"/>
                <a:sym typeface="Calibri"/>
              </a:rPr>
              <a:t>And then target column is checked for the errors</a:t>
            </a:r>
            <a:endParaRPr sz="1100"/>
          </a:p>
          <a:p>
            <a:pPr indent="-114300" lvl="0" marL="0" marR="0" rtl="0" algn="l">
              <a:spcBef>
                <a:spcPts val="0"/>
              </a:spcBef>
              <a:spcAft>
                <a:spcPts val="0"/>
              </a:spcAft>
              <a:buClr>
                <a:schemeClr val="lt1"/>
              </a:buClr>
              <a:buSzPts val="1800"/>
              <a:buFont typeface="Arial"/>
              <a:buChar char="•"/>
            </a:pPr>
            <a:r>
              <a:rPr lang="en" sz="1800">
                <a:solidFill>
                  <a:schemeClr val="lt1"/>
                </a:solidFill>
                <a:latin typeface="Calibri"/>
                <a:ea typeface="Calibri"/>
                <a:cs typeface="Calibri"/>
                <a:sym typeface="Calibri"/>
              </a:rPr>
              <a:t>Outliers in the target column are dealt with</a:t>
            </a:r>
            <a:endParaRPr sz="1100"/>
          </a:p>
          <a:p>
            <a:pPr indent="-114300" lvl="0" marL="0" marR="0" rtl="0" algn="l">
              <a:spcBef>
                <a:spcPts val="0"/>
              </a:spcBef>
              <a:spcAft>
                <a:spcPts val="0"/>
              </a:spcAft>
              <a:buClr>
                <a:schemeClr val="lt1"/>
              </a:buClr>
              <a:buSzPts val="1800"/>
              <a:buFont typeface="Arial"/>
              <a:buChar char="•"/>
            </a:pPr>
            <a:r>
              <a:rPr lang="en" sz="1800">
                <a:solidFill>
                  <a:schemeClr val="lt1"/>
                </a:solidFill>
                <a:latin typeface="Calibri"/>
                <a:ea typeface="Calibri"/>
                <a:cs typeface="Calibri"/>
                <a:sym typeface="Calibri"/>
              </a:rPr>
              <a:t>Then, the null values are imputed </a:t>
            </a:r>
            <a:endParaRPr sz="1100"/>
          </a:p>
          <a:p>
            <a:pPr indent="-114300" lvl="0" marL="0" marR="0" rtl="0" algn="l">
              <a:spcBef>
                <a:spcPts val="0"/>
              </a:spcBef>
              <a:spcAft>
                <a:spcPts val="0"/>
              </a:spcAft>
              <a:buClr>
                <a:schemeClr val="lt1"/>
              </a:buClr>
              <a:buSzPts val="1800"/>
              <a:buFont typeface="Arial"/>
              <a:buChar char="•"/>
            </a:pPr>
            <a:r>
              <a:rPr lang="en" sz="1800">
                <a:solidFill>
                  <a:schemeClr val="lt1"/>
                </a:solidFill>
                <a:latin typeface="Calibri"/>
                <a:ea typeface="Calibri"/>
                <a:cs typeface="Calibri"/>
                <a:sym typeface="Calibri"/>
              </a:rPr>
              <a:t>The co-linear relationship of the columns is analysed</a:t>
            </a:r>
            <a:endParaRPr sz="1100"/>
          </a:p>
          <a:p>
            <a:pPr indent="-114300" lvl="0" marL="0" marR="0" rtl="0" algn="l">
              <a:spcBef>
                <a:spcPts val="0"/>
              </a:spcBef>
              <a:spcAft>
                <a:spcPts val="0"/>
              </a:spcAft>
              <a:buClr>
                <a:schemeClr val="lt1"/>
              </a:buClr>
              <a:buSzPts val="1800"/>
              <a:buFont typeface="Arial"/>
              <a:buChar char="•"/>
            </a:pPr>
            <a:r>
              <a:rPr lang="en" sz="1800">
                <a:solidFill>
                  <a:schemeClr val="lt1"/>
                </a:solidFill>
                <a:latin typeface="Calibri"/>
                <a:ea typeface="Calibri"/>
                <a:cs typeface="Calibri"/>
                <a:sym typeface="Calibri"/>
              </a:rPr>
              <a:t>Any other discrepancy in the data is dealt with</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p:nvPr/>
        </p:nvSpPr>
        <p:spPr>
          <a:xfrm>
            <a:off x="1176770" y="44160"/>
            <a:ext cx="154565" cy="1657350"/>
          </a:xfrm>
          <a:prstGeom prst="round2DiagRect">
            <a:avLst>
              <a:gd fmla="val 16667" name="adj1"/>
              <a:gd fmla="val 0" name="adj2"/>
            </a:avLst>
          </a:prstGeom>
          <a:solidFill>
            <a:srgbClr val="0070C0"/>
          </a:solidFill>
          <a:ln cap="flat" cmpd="sng" w="12700">
            <a:solidFill>
              <a:srgbClr val="0070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85" name="Google Shape;185;p30"/>
          <p:cNvSpPr/>
          <p:nvPr/>
        </p:nvSpPr>
        <p:spPr>
          <a:xfrm>
            <a:off x="1176770" y="1735275"/>
            <a:ext cx="154565" cy="3345877"/>
          </a:xfrm>
          <a:prstGeom prst="round2DiagRect">
            <a:avLst>
              <a:gd fmla="val 16667" name="adj1"/>
              <a:gd fmla="val 0" name="adj2"/>
            </a:avLst>
          </a:prstGeom>
          <a:solidFill>
            <a:srgbClr val="00B0F0"/>
          </a:solidFill>
          <a:ln cap="flat" cmpd="sng" w="12700">
            <a:solidFill>
              <a:srgbClr val="00B0F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86" name="Google Shape;186;p30"/>
          <p:cNvSpPr/>
          <p:nvPr/>
        </p:nvSpPr>
        <p:spPr>
          <a:xfrm>
            <a:off x="4482913" y="2433250"/>
            <a:ext cx="178175"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p:txBody>
      </p:sp>
      <p:sp>
        <p:nvSpPr>
          <p:cNvPr id="187" name="Google Shape;187;p30"/>
          <p:cNvSpPr/>
          <p:nvPr/>
        </p:nvSpPr>
        <p:spPr>
          <a:xfrm>
            <a:off x="4482913" y="2433250"/>
            <a:ext cx="1460687"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p:txBody>
      </p:sp>
      <p:sp>
        <p:nvSpPr>
          <p:cNvPr id="188" name="Google Shape;188;p30"/>
          <p:cNvSpPr/>
          <p:nvPr/>
        </p:nvSpPr>
        <p:spPr>
          <a:xfrm>
            <a:off x="1836682" y="449317"/>
            <a:ext cx="2940269" cy="614855"/>
          </a:xfrm>
          <a:prstGeom prst="roundRect">
            <a:avLst>
              <a:gd fmla="val 16667" name="adj"/>
            </a:avLst>
          </a:prstGeom>
          <a:gradFill>
            <a:gsLst>
              <a:gs pos="0">
                <a:srgbClr val="2968A2"/>
              </a:gs>
              <a:gs pos="48000">
                <a:srgbClr val="5F9DD6"/>
              </a:gs>
              <a:gs pos="100000">
                <a:srgbClr val="9CC2E5"/>
              </a:gs>
            </a:gsLst>
            <a:lin ang="16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2100">
                <a:solidFill>
                  <a:schemeClr val="lt1"/>
                </a:solidFill>
                <a:latin typeface="Calibri"/>
                <a:ea typeface="Calibri"/>
                <a:cs typeface="Calibri"/>
                <a:sym typeface="Calibri"/>
              </a:rPr>
              <a:t>GEOSPATIAL ANALYSIS</a:t>
            </a:r>
            <a:endParaRPr sz="2100">
              <a:solidFill>
                <a:schemeClr val="lt1"/>
              </a:solidFill>
              <a:latin typeface="Calibri"/>
              <a:ea typeface="Calibri"/>
              <a:cs typeface="Calibri"/>
              <a:sym typeface="Calibri"/>
            </a:endParaRPr>
          </a:p>
        </p:txBody>
      </p:sp>
      <p:sp>
        <p:nvSpPr>
          <p:cNvPr id="189" name="Google Shape;189;p30"/>
          <p:cNvSpPr/>
          <p:nvPr/>
        </p:nvSpPr>
        <p:spPr>
          <a:xfrm>
            <a:off x="2301766" y="1701510"/>
            <a:ext cx="6329855" cy="2389642"/>
          </a:xfrm>
          <a:prstGeom prst="roundRect">
            <a:avLst>
              <a:gd fmla="val 16667" name="adj"/>
            </a:avLst>
          </a:prstGeom>
          <a:gradFill>
            <a:gsLst>
              <a:gs pos="0">
                <a:srgbClr val="2968A2"/>
              </a:gs>
              <a:gs pos="48000">
                <a:srgbClr val="5F9DD6"/>
              </a:gs>
              <a:gs pos="100000">
                <a:srgbClr val="9CC2E5"/>
              </a:gs>
            </a:gsLst>
            <a:lin ang="162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800">
                <a:solidFill>
                  <a:schemeClr val="lt1"/>
                </a:solidFill>
                <a:latin typeface="Calibri"/>
                <a:ea typeface="Calibri"/>
                <a:cs typeface="Calibri"/>
                <a:sym typeface="Calibri"/>
              </a:rPr>
              <a:t>LIBRARY USED- FOLIUM</a:t>
            </a:r>
            <a:endParaRPr b="0" sz="1800">
              <a:solidFill>
                <a:schemeClr val="lt1"/>
              </a:solidFill>
              <a:latin typeface="Calibri"/>
              <a:ea typeface="Calibri"/>
              <a:cs typeface="Calibri"/>
              <a:sym typeface="Calibri"/>
            </a:endParaRPr>
          </a:p>
          <a:p>
            <a:pPr indent="0" lvl="0" marL="0" marR="0" rtl="0" algn="l">
              <a:spcBef>
                <a:spcPts val="0"/>
              </a:spcBef>
              <a:spcAft>
                <a:spcPts val="0"/>
              </a:spcAft>
              <a:buNone/>
            </a:pPr>
            <a:br>
              <a:rPr b="0" lang="en" sz="1400">
                <a:solidFill>
                  <a:schemeClr val="lt1"/>
                </a:solidFill>
                <a:latin typeface="Calibri"/>
                <a:ea typeface="Calibri"/>
                <a:cs typeface="Calibri"/>
                <a:sym typeface="Calibri"/>
              </a:rPr>
            </a:br>
            <a:r>
              <a:rPr lang="en" sz="2100">
                <a:solidFill>
                  <a:schemeClr val="lt1"/>
                </a:solidFill>
                <a:latin typeface="Calibri"/>
                <a:ea typeface="Calibri"/>
                <a:cs typeface="Calibri"/>
                <a:sym typeface="Calibri"/>
              </a:rPr>
              <a:t>The location of each and every Airbnb from the center and its price will be analyzed and plotted depending on different elements-</a:t>
            </a:r>
            <a:endParaRPr b="0" sz="2100">
              <a:solidFill>
                <a:schemeClr val="lt1"/>
              </a:solidFill>
              <a:latin typeface="Calibri"/>
              <a:ea typeface="Calibri"/>
              <a:cs typeface="Calibri"/>
              <a:sym typeface="Calibri"/>
            </a:endParaRPr>
          </a:p>
          <a:p>
            <a:pPr indent="-336550" lvl="0" marL="342900" marR="0" rtl="0" algn="l">
              <a:spcBef>
                <a:spcPts val="0"/>
              </a:spcBef>
              <a:spcAft>
                <a:spcPts val="0"/>
              </a:spcAft>
              <a:buClr>
                <a:schemeClr val="lt1"/>
              </a:buClr>
              <a:buSzPts val="2100"/>
              <a:buFont typeface="Arial"/>
              <a:buChar char="•"/>
            </a:pPr>
            <a:r>
              <a:rPr lang="en" sz="2100">
                <a:solidFill>
                  <a:schemeClr val="lt1"/>
                </a:solidFill>
                <a:latin typeface="Calibri"/>
                <a:ea typeface="Calibri"/>
                <a:cs typeface="Calibri"/>
                <a:sym typeface="Calibri"/>
              </a:rPr>
              <a:t>Neighborhood</a:t>
            </a:r>
            <a:endParaRPr sz="2100">
              <a:solidFill>
                <a:schemeClr val="lt1"/>
              </a:solidFill>
              <a:latin typeface="Calibri"/>
              <a:ea typeface="Calibri"/>
              <a:cs typeface="Calibri"/>
              <a:sym typeface="Calibri"/>
            </a:endParaRPr>
          </a:p>
          <a:p>
            <a:pPr indent="-336550" lvl="0" marL="342900" marR="0" rtl="0" algn="l">
              <a:spcBef>
                <a:spcPts val="0"/>
              </a:spcBef>
              <a:spcAft>
                <a:spcPts val="0"/>
              </a:spcAft>
              <a:buClr>
                <a:schemeClr val="lt1"/>
              </a:buClr>
              <a:buSzPts val="2100"/>
              <a:buFont typeface="Arial"/>
              <a:buChar char="•"/>
            </a:pPr>
            <a:r>
              <a:rPr lang="en" sz="2100">
                <a:solidFill>
                  <a:schemeClr val="lt1"/>
                </a:solidFill>
                <a:latin typeface="Calibri"/>
                <a:ea typeface="Calibri"/>
                <a:cs typeface="Calibri"/>
                <a:sym typeface="Calibri"/>
              </a:rPr>
              <a:t>Room type</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p:nvPr/>
        </p:nvSpPr>
        <p:spPr>
          <a:xfrm>
            <a:off x="1176770" y="44160"/>
            <a:ext cx="154565" cy="1657350"/>
          </a:xfrm>
          <a:prstGeom prst="round2DiagRect">
            <a:avLst>
              <a:gd fmla="val 16667" name="adj1"/>
              <a:gd fmla="val 0" name="adj2"/>
            </a:avLst>
          </a:prstGeom>
          <a:solidFill>
            <a:srgbClr val="0070C0"/>
          </a:solidFill>
          <a:ln cap="flat" cmpd="sng" w="12700">
            <a:solidFill>
              <a:srgbClr val="0070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95" name="Google Shape;195;p31"/>
          <p:cNvSpPr/>
          <p:nvPr/>
        </p:nvSpPr>
        <p:spPr>
          <a:xfrm>
            <a:off x="1176770" y="1735275"/>
            <a:ext cx="154565" cy="3345877"/>
          </a:xfrm>
          <a:prstGeom prst="round2DiagRect">
            <a:avLst>
              <a:gd fmla="val 16667" name="adj1"/>
              <a:gd fmla="val 0" name="adj2"/>
            </a:avLst>
          </a:prstGeom>
          <a:solidFill>
            <a:srgbClr val="00B0F0"/>
          </a:solidFill>
          <a:ln cap="flat" cmpd="sng" w="12700">
            <a:solidFill>
              <a:srgbClr val="00B0F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96" name="Google Shape;196;p31"/>
          <p:cNvSpPr/>
          <p:nvPr/>
        </p:nvSpPr>
        <p:spPr>
          <a:xfrm>
            <a:off x="4482913" y="2433250"/>
            <a:ext cx="178175"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p:txBody>
      </p:sp>
      <p:sp>
        <p:nvSpPr>
          <p:cNvPr id="197" name="Google Shape;197;p31"/>
          <p:cNvSpPr/>
          <p:nvPr/>
        </p:nvSpPr>
        <p:spPr>
          <a:xfrm>
            <a:off x="4482913" y="2433250"/>
            <a:ext cx="1460687"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p:txBody>
      </p:sp>
      <p:sp>
        <p:nvSpPr>
          <p:cNvPr id="198" name="Google Shape;198;p31"/>
          <p:cNvSpPr/>
          <p:nvPr/>
        </p:nvSpPr>
        <p:spPr>
          <a:xfrm>
            <a:off x="1844566" y="575441"/>
            <a:ext cx="2816521" cy="630621"/>
          </a:xfrm>
          <a:prstGeom prst="roundRect">
            <a:avLst>
              <a:gd fmla="val 16667" name="adj"/>
            </a:avLst>
          </a:prstGeom>
          <a:gradFill>
            <a:gsLst>
              <a:gs pos="0">
                <a:srgbClr val="2968A2"/>
              </a:gs>
              <a:gs pos="48000">
                <a:srgbClr val="5F9DD6"/>
              </a:gs>
              <a:gs pos="100000">
                <a:srgbClr val="9CC2E5"/>
              </a:gs>
            </a:gsLst>
            <a:lin ang="16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2400">
                <a:solidFill>
                  <a:schemeClr val="lt1"/>
                </a:solidFill>
                <a:latin typeface="Calibri"/>
                <a:ea typeface="Calibri"/>
                <a:cs typeface="Calibri"/>
                <a:sym typeface="Calibri"/>
              </a:rPr>
              <a:t>NEIGHBOURHOOD</a:t>
            </a:r>
            <a:endParaRPr sz="2400">
              <a:solidFill>
                <a:schemeClr val="lt1"/>
              </a:solidFill>
              <a:latin typeface="Calibri"/>
              <a:ea typeface="Calibri"/>
              <a:cs typeface="Calibri"/>
              <a:sym typeface="Calibri"/>
            </a:endParaRPr>
          </a:p>
        </p:txBody>
      </p:sp>
      <p:pic>
        <p:nvPicPr>
          <p:cNvPr descr="https://lh4.googleusercontent.com/JF7smMXH8dpIf9soWwwvJ-m4jMEx9O8yP8AovdMclLVvCMiTEwgEP9Vf_m-Gz1RpoIqVo4t5zrNCbC8I7pzkHCK53TRm6a6otuDXfBtbHJkhN1d9jVepJ4-27K9DJ-gQP7w6ND35J2o=s0" id="199" name="Google Shape;199;p31"/>
          <p:cNvPicPr preferRelativeResize="0"/>
          <p:nvPr/>
        </p:nvPicPr>
        <p:blipFill rotWithShape="1">
          <a:blip r:embed="rId3">
            <a:alphaModFix/>
          </a:blip>
          <a:srcRect b="0" l="0" r="0" t="0"/>
          <a:stretch/>
        </p:blipFill>
        <p:spPr>
          <a:xfrm>
            <a:off x="5365072" y="2571750"/>
            <a:ext cx="3730105" cy="2493476"/>
          </a:xfrm>
          <a:prstGeom prst="rect">
            <a:avLst/>
          </a:prstGeom>
          <a:noFill/>
          <a:ln>
            <a:noFill/>
          </a:ln>
        </p:spPr>
      </p:pic>
      <p:pic>
        <p:nvPicPr>
          <p:cNvPr descr="https://lh5.googleusercontent.com/LYCcddmWvSOr3gcYZefIl9LHO-8bdPDaoL9FxMt-bk6Ap3UEBb9YRqDu3hB902bmvql2lcsPs15fR1I3bfd4tH2c6bmNLKq-EkQyP4xaqN6aM6T7DH3XM8wHzJNSZOScHUoC81c-Gz4=s0" id="200" name="Google Shape;200;p31"/>
          <p:cNvPicPr preferRelativeResize="0"/>
          <p:nvPr/>
        </p:nvPicPr>
        <p:blipFill rotWithShape="1">
          <a:blip r:embed="rId4">
            <a:alphaModFix/>
          </a:blip>
          <a:srcRect b="0" l="0" r="0" t="0"/>
          <a:stretch/>
        </p:blipFill>
        <p:spPr>
          <a:xfrm>
            <a:off x="1442544" y="2571750"/>
            <a:ext cx="3922528" cy="2488974"/>
          </a:xfrm>
          <a:prstGeom prst="rect">
            <a:avLst/>
          </a:prstGeom>
          <a:noFill/>
          <a:ln>
            <a:noFill/>
          </a:ln>
        </p:spPr>
      </p:pic>
      <p:sp>
        <p:nvSpPr>
          <p:cNvPr id="201" name="Google Shape;201;p31"/>
          <p:cNvSpPr/>
          <p:nvPr/>
        </p:nvSpPr>
        <p:spPr>
          <a:xfrm>
            <a:off x="2774731" y="2222938"/>
            <a:ext cx="1426780" cy="268014"/>
          </a:xfrm>
          <a:prstGeom prst="roundRect">
            <a:avLst>
              <a:gd fmla="val 16667" name="adj"/>
            </a:avLst>
          </a:prstGeom>
          <a:gradFill>
            <a:gsLst>
              <a:gs pos="0">
                <a:srgbClr val="2968A2"/>
              </a:gs>
              <a:gs pos="48000">
                <a:srgbClr val="5F9DD6"/>
              </a:gs>
              <a:gs pos="100000">
                <a:srgbClr val="9CC2E5"/>
              </a:gs>
            </a:gsLst>
            <a:lin ang="16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Mean Price </a:t>
            </a:r>
            <a:endParaRPr sz="1400">
              <a:solidFill>
                <a:schemeClr val="lt1"/>
              </a:solidFill>
              <a:latin typeface="Calibri"/>
              <a:ea typeface="Calibri"/>
              <a:cs typeface="Calibri"/>
              <a:sym typeface="Calibri"/>
            </a:endParaRPr>
          </a:p>
        </p:txBody>
      </p:sp>
      <p:sp>
        <p:nvSpPr>
          <p:cNvPr id="202" name="Google Shape;202;p31"/>
          <p:cNvSpPr/>
          <p:nvPr/>
        </p:nvSpPr>
        <p:spPr>
          <a:xfrm>
            <a:off x="6469438" y="2222938"/>
            <a:ext cx="1521372" cy="268014"/>
          </a:xfrm>
          <a:prstGeom prst="roundRect">
            <a:avLst>
              <a:gd fmla="val 16667" name="adj"/>
            </a:avLst>
          </a:prstGeom>
          <a:gradFill>
            <a:gsLst>
              <a:gs pos="0">
                <a:srgbClr val="2968A2"/>
              </a:gs>
              <a:gs pos="48000">
                <a:srgbClr val="5F9DD6"/>
              </a:gs>
              <a:gs pos="100000">
                <a:srgbClr val="9CC2E5"/>
              </a:gs>
            </a:gsLst>
            <a:lin ang="16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Calibri"/>
                <a:ea typeface="Calibri"/>
                <a:cs typeface="Calibri"/>
                <a:sym typeface="Calibri"/>
              </a:rPr>
              <a:t>Median Price</a:t>
            </a:r>
            <a:endParaRPr sz="14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p:nvPr/>
        </p:nvSpPr>
        <p:spPr>
          <a:xfrm>
            <a:off x="1176770" y="44160"/>
            <a:ext cx="154565" cy="1657350"/>
          </a:xfrm>
          <a:prstGeom prst="round2DiagRect">
            <a:avLst>
              <a:gd fmla="val 16667" name="adj1"/>
              <a:gd fmla="val 0" name="adj2"/>
            </a:avLst>
          </a:prstGeom>
          <a:solidFill>
            <a:srgbClr val="0070C0"/>
          </a:solidFill>
          <a:ln cap="flat" cmpd="sng" w="12700">
            <a:solidFill>
              <a:srgbClr val="0070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08" name="Google Shape;208;p32"/>
          <p:cNvSpPr/>
          <p:nvPr/>
        </p:nvSpPr>
        <p:spPr>
          <a:xfrm>
            <a:off x="1176770" y="1735275"/>
            <a:ext cx="154565" cy="3345877"/>
          </a:xfrm>
          <a:prstGeom prst="round2DiagRect">
            <a:avLst>
              <a:gd fmla="val 16667" name="adj1"/>
              <a:gd fmla="val 0" name="adj2"/>
            </a:avLst>
          </a:prstGeom>
          <a:solidFill>
            <a:srgbClr val="00B0F0"/>
          </a:solidFill>
          <a:ln cap="flat" cmpd="sng" w="12700">
            <a:solidFill>
              <a:srgbClr val="00B0F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09" name="Google Shape;209;p32"/>
          <p:cNvSpPr/>
          <p:nvPr/>
        </p:nvSpPr>
        <p:spPr>
          <a:xfrm>
            <a:off x="4482913" y="2433250"/>
            <a:ext cx="178175"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p:txBody>
      </p:sp>
      <p:sp>
        <p:nvSpPr>
          <p:cNvPr id="210" name="Google Shape;210;p32"/>
          <p:cNvSpPr/>
          <p:nvPr/>
        </p:nvSpPr>
        <p:spPr>
          <a:xfrm>
            <a:off x="9027319" y="6463562"/>
            <a:ext cx="863795" cy="27699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p:txBody>
      </p:sp>
      <p:sp>
        <p:nvSpPr>
          <p:cNvPr id="211" name="Google Shape;211;p32"/>
          <p:cNvSpPr/>
          <p:nvPr/>
        </p:nvSpPr>
        <p:spPr>
          <a:xfrm>
            <a:off x="1658132" y="872835"/>
            <a:ext cx="3555124" cy="827689"/>
          </a:xfrm>
          <a:prstGeom prst="roundRect">
            <a:avLst>
              <a:gd fmla="val 16667" name="adj"/>
            </a:avLst>
          </a:prstGeom>
          <a:gradFill>
            <a:gsLst>
              <a:gs pos="0">
                <a:srgbClr val="2968A2"/>
              </a:gs>
              <a:gs pos="48000">
                <a:srgbClr val="5F9DD6"/>
              </a:gs>
              <a:gs pos="100000">
                <a:srgbClr val="9CC2E5"/>
              </a:gs>
            </a:gsLst>
            <a:lin ang="16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700">
                <a:solidFill>
                  <a:schemeClr val="lt1"/>
                </a:solidFill>
                <a:latin typeface="Calibri"/>
                <a:ea typeface="Calibri"/>
                <a:cs typeface="Calibri"/>
                <a:sym typeface="Calibri"/>
              </a:rPr>
              <a:t>GEOSPATIAL ANALYSIS</a:t>
            </a:r>
            <a:endParaRPr sz="1100"/>
          </a:p>
        </p:txBody>
      </p:sp>
      <p:pic>
        <p:nvPicPr>
          <p:cNvPr descr="https://lh6.googleusercontent.com/MW1vQ3KxucmA5IUIbwC4LsBZ-F4zO6o0Tt54bJ7x6Z7SiKK6MmZukTz1sdy_UqG-ckmIObBwu60-020zaJKlGeuhlpdSKx0qE3Dnfjni0RXUCtnp0uoBEJgcApSpGNwKEbcHC1J5nw8=s0" id="212" name="Google Shape;212;p32"/>
          <p:cNvPicPr preferRelativeResize="0"/>
          <p:nvPr/>
        </p:nvPicPr>
        <p:blipFill rotWithShape="1">
          <a:blip r:embed="rId3">
            <a:alphaModFix/>
          </a:blip>
          <a:srcRect b="0" l="0" r="0" t="0"/>
          <a:stretch/>
        </p:blipFill>
        <p:spPr>
          <a:xfrm>
            <a:off x="4661087" y="2058637"/>
            <a:ext cx="4021767" cy="2640340"/>
          </a:xfrm>
          <a:prstGeom prst="rect">
            <a:avLst/>
          </a:prstGeom>
          <a:solidFill>
            <a:schemeClr val="lt1"/>
          </a:solidFill>
          <a:ln cap="flat" cmpd="sng" w="12700">
            <a:solidFill>
              <a:schemeClr val="dk1"/>
            </a:solidFill>
            <a:prstDash val="solid"/>
            <a:miter lim="800000"/>
            <a:headEnd len="sm" w="sm" type="none"/>
            <a:tailEnd len="sm" w="sm" type="none"/>
          </a:ln>
        </p:spPr>
      </p:pic>
      <p:sp>
        <p:nvSpPr>
          <p:cNvPr id="213" name="Google Shape;213;p32"/>
          <p:cNvSpPr/>
          <p:nvPr/>
        </p:nvSpPr>
        <p:spPr>
          <a:xfrm>
            <a:off x="2317460" y="2433250"/>
            <a:ext cx="2049517" cy="944694"/>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ROOM TYPE</a:t>
            </a:r>
            <a:endParaRPr b="0" sz="14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ENTIRE APT- </a:t>
            </a:r>
            <a:r>
              <a:rPr lang="en" sz="1400">
                <a:solidFill>
                  <a:schemeClr val="accent4"/>
                </a:solidFill>
                <a:latin typeface="Calibri"/>
                <a:ea typeface="Calibri"/>
                <a:cs typeface="Calibri"/>
                <a:sym typeface="Calibri"/>
              </a:rPr>
              <a:t>YELLOW</a:t>
            </a:r>
            <a:endParaRPr b="0" sz="1400">
              <a:solidFill>
                <a:schemeClr val="accent4"/>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PRIVATE ROOM- </a:t>
            </a:r>
            <a:r>
              <a:rPr lang="en" sz="1400">
                <a:solidFill>
                  <a:srgbClr val="FF0000"/>
                </a:solidFill>
                <a:latin typeface="Calibri"/>
                <a:ea typeface="Calibri"/>
                <a:cs typeface="Calibri"/>
                <a:sym typeface="Calibri"/>
              </a:rPr>
              <a:t>RED</a:t>
            </a:r>
            <a:endParaRPr b="0" sz="1400">
              <a:solidFill>
                <a:srgbClr val="FF0000"/>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SHARED ROOM- </a:t>
            </a:r>
            <a:r>
              <a:rPr lang="en" sz="1400">
                <a:solidFill>
                  <a:srgbClr val="00B0F0"/>
                </a:solidFill>
                <a:latin typeface="Calibri"/>
                <a:ea typeface="Calibri"/>
                <a:cs typeface="Calibri"/>
                <a:sym typeface="Calibri"/>
              </a:rPr>
              <a:t>CYAN</a:t>
            </a:r>
            <a:endParaRPr sz="1400">
              <a:solidFill>
                <a:srgbClr val="00B0F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p:nvPr/>
        </p:nvSpPr>
        <p:spPr>
          <a:xfrm>
            <a:off x="1176770" y="44160"/>
            <a:ext cx="154565" cy="1657350"/>
          </a:xfrm>
          <a:prstGeom prst="round2DiagRect">
            <a:avLst>
              <a:gd fmla="val 16667" name="adj1"/>
              <a:gd fmla="val 0" name="adj2"/>
            </a:avLst>
          </a:prstGeom>
          <a:solidFill>
            <a:srgbClr val="0070C0"/>
          </a:solidFill>
          <a:ln cap="flat" cmpd="sng" w="12700">
            <a:solidFill>
              <a:srgbClr val="0070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19" name="Google Shape;219;p33"/>
          <p:cNvSpPr/>
          <p:nvPr/>
        </p:nvSpPr>
        <p:spPr>
          <a:xfrm>
            <a:off x="1176770" y="1735275"/>
            <a:ext cx="154565" cy="3345877"/>
          </a:xfrm>
          <a:prstGeom prst="round2DiagRect">
            <a:avLst>
              <a:gd fmla="val 16667" name="adj1"/>
              <a:gd fmla="val 0" name="adj2"/>
            </a:avLst>
          </a:prstGeom>
          <a:solidFill>
            <a:srgbClr val="00B0F0"/>
          </a:solidFill>
          <a:ln cap="flat" cmpd="sng" w="12700">
            <a:solidFill>
              <a:srgbClr val="00B0F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220" name="Google Shape;220;p33"/>
          <p:cNvSpPr/>
          <p:nvPr/>
        </p:nvSpPr>
        <p:spPr>
          <a:xfrm>
            <a:off x="4482913" y="2433250"/>
            <a:ext cx="178175"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p:txBody>
      </p:sp>
      <p:sp>
        <p:nvSpPr>
          <p:cNvPr id="221" name="Google Shape;221;p33"/>
          <p:cNvSpPr/>
          <p:nvPr/>
        </p:nvSpPr>
        <p:spPr>
          <a:xfrm>
            <a:off x="4482913" y="2433250"/>
            <a:ext cx="1460687"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 </a:t>
            </a:r>
            <a:endParaRPr sz="1100"/>
          </a:p>
        </p:txBody>
      </p:sp>
      <p:sp>
        <p:nvSpPr>
          <p:cNvPr id="222" name="Google Shape;222;p33"/>
          <p:cNvSpPr/>
          <p:nvPr/>
        </p:nvSpPr>
        <p:spPr>
          <a:xfrm>
            <a:off x="1756667" y="1101435"/>
            <a:ext cx="6913179" cy="4131900"/>
          </a:xfrm>
          <a:prstGeom prst="rect">
            <a:avLst/>
          </a:prstGeom>
          <a:noFill/>
          <a:ln>
            <a:noFill/>
          </a:ln>
        </p:spPr>
        <p:txBody>
          <a:bodyPr anchorCtr="0" anchor="t" bIns="34275" lIns="68575" spcFirstLastPara="1" rIns="68575" wrap="square" tIns="34275">
            <a:noAutofit/>
          </a:bodyPr>
          <a:lstStyle/>
          <a:p>
            <a:pPr indent="-215900" lvl="0" marL="215900" marR="0" rtl="0" algn="l">
              <a:spcBef>
                <a:spcPts val="0"/>
              </a:spcBef>
              <a:spcAft>
                <a:spcPts val="0"/>
              </a:spcAft>
              <a:buClr>
                <a:srgbClr val="1E4E79"/>
              </a:buClr>
              <a:buSzPts val="1800"/>
              <a:buFont typeface="Noto Sans Symbols"/>
              <a:buChar char="⮚"/>
            </a:pPr>
            <a:r>
              <a:rPr lang="en" sz="1800">
                <a:solidFill>
                  <a:srgbClr val="1E4E79"/>
                </a:solidFill>
                <a:latin typeface="Calibri"/>
                <a:ea typeface="Calibri"/>
                <a:cs typeface="Calibri"/>
                <a:sym typeface="Calibri"/>
              </a:rPr>
              <a:t>Algorithm used</a:t>
            </a:r>
            <a:r>
              <a:rPr lang="en" sz="1400">
                <a:solidFill>
                  <a:srgbClr val="1E4E79"/>
                </a:solidFill>
                <a:latin typeface="Calibri"/>
                <a:ea typeface="Calibri"/>
                <a:cs typeface="Calibri"/>
                <a:sym typeface="Calibri"/>
              </a:rPr>
              <a:t>: </a:t>
            </a:r>
            <a:r>
              <a:rPr lang="en" sz="1500">
                <a:solidFill>
                  <a:srgbClr val="1E4E79"/>
                </a:solidFill>
                <a:latin typeface="Calibri"/>
                <a:ea typeface="Calibri"/>
                <a:cs typeface="Calibri"/>
                <a:sym typeface="Calibri"/>
              </a:rPr>
              <a:t>XGBoost Regressor</a:t>
            </a:r>
            <a:endParaRPr sz="1500">
              <a:solidFill>
                <a:srgbClr val="1E4E79"/>
              </a:solidFill>
              <a:latin typeface="Calibri"/>
              <a:ea typeface="Calibri"/>
              <a:cs typeface="Calibri"/>
              <a:sym typeface="Calibri"/>
            </a:endParaRPr>
          </a:p>
          <a:p>
            <a:pPr indent="-209550" lvl="0" marL="215900" marR="0" rtl="0" algn="l">
              <a:spcBef>
                <a:spcPts val="0"/>
              </a:spcBef>
              <a:spcAft>
                <a:spcPts val="0"/>
              </a:spcAft>
              <a:buClr>
                <a:srgbClr val="1E4E79"/>
              </a:buClr>
              <a:buSzPts val="1500"/>
              <a:buFont typeface="Noto Sans Symbols"/>
              <a:buChar char="⮚"/>
            </a:pPr>
            <a:r>
              <a:rPr lang="en" sz="1500">
                <a:solidFill>
                  <a:srgbClr val="1E4E79"/>
                </a:solidFill>
                <a:latin typeface="Calibri"/>
                <a:ea typeface="Calibri"/>
                <a:cs typeface="Calibri"/>
                <a:sym typeface="Calibri"/>
              </a:rPr>
              <a:t>Reason for use: </a:t>
            </a:r>
            <a:endParaRPr sz="1100"/>
          </a:p>
          <a:p>
            <a:pPr indent="-215900" lvl="0" marL="215900" marR="0" rtl="0" algn="l">
              <a:spcBef>
                <a:spcPts val="0"/>
              </a:spcBef>
              <a:spcAft>
                <a:spcPts val="0"/>
              </a:spcAft>
              <a:buClr>
                <a:srgbClr val="1E4E79"/>
              </a:buClr>
              <a:buSzPts val="1400"/>
              <a:buFont typeface="Arial"/>
              <a:buChar char="•"/>
            </a:pPr>
            <a:r>
              <a:rPr lang="en" sz="1400">
                <a:solidFill>
                  <a:srgbClr val="1E4E79"/>
                </a:solidFill>
                <a:latin typeface="Calibri"/>
                <a:ea typeface="Calibri"/>
                <a:cs typeface="Calibri"/>
                <a:sym typeface="Calibri"/>
              </a:rPr>
              <a:t>We are trying to predict price which is a continuous variable.</a:t>
            </a:r>
            <a:endParaRPr sz="1100"/>
          </a:p>
          <a:p>
            <a:pPr indent="-215900" lvl="0" marL="215900" marR="0" rtl="0" algn="l">
              <a:spcBef>
                <a:spcPts val="0"/>
              </a:spcBef>
              <a:spcAft>
                <a:spcPts val="0"/>
              </a:spcAft>
              <a:buClr>
                <a:srgbClr val="1E4E79"/>
              </a:buClr>
              <a:buSzPts val="1400"/>
              <a:buFont typeface="Arial"/>
              <a:buChar char="•"/>
            </a:pPr>
            <a:r>
              <a:rPr lang="en" sz="1400">
                <a:solidFill>
                  <a:srgbClr val="1E4E79"/>
                </a:solidFill>
                <a:latin typeface="Calibri"/>
                <a:ea typeface="Calibri"/>
                <a:cs typeface="Calibri"/>
                <a:sym typeface="Calibri"/>
              </a:rPr>
              <a:t>It is a decision-tree-based ensemble ML algorithm that uses a gradient boosting framework.</a:t>
            </a:r>
            <a:endParaRPr sz="1100"/>
          </a:p>
          <a:p>
            <a:pPr indent="-215900" lvl="0" marL="215900" marR="0" rtl="0" algn="l">
              <a:spcBef>
                <a:spcPts val="0"/>
              </a:spcBef>
              <a:spcAft>
                <a:spcPts val="0"/>
              </a:spcAft>
              <a:buClr>
                <a:srgbClr val="1E4E79"/>
              </a:buClr>
              <a:buSzPts val="1400"/>
              <a:buFont typeface="Arial"/>
              <a:buChar char="•"/>
            </a:pPr>
            <a:r>
              <a:rPr lang="en" sz="1400">
                <a:solidFill>
                  <a:srgbClr val="1E4E79"/>
                </a:solidFill>
                <a:latin typeface="Calibri"/>
                <a:ea typeface="Calibri"/>
                <a:cs typeface="Calibri"/>
                <a:sym typeface="Calibri"/>
              </a:rPr>
              <a:t>This prediction problems involve </a:t>
            </a:r>
            <a:r>
              <a:rPr lang="en">
                <a:solidFill>
                  <a:srgbClr val="1E4E79"/>
                </a:solidFill>
                <a:latin typeface="Calibri"/>
                <a:ea typeface="Calibri"/>
                <a:cs typeface="Calibri"/>
                <a:sym typeface="Calibri"/>
              </a:rPr>
              <a:t>un</a:t>
            </a:r>
            <a:r>
              <a:rPr lang="en" sz="1400">
                <a:solidFill>
                  <a:srgbClr val="1E4E79"/>
                </a:solidFill>
                <a:latin typeface="Calibri"/>
                <a:ea typeface="Calibri"/>
                <a:cs typeface="Calibri"/>
                <a:sym typeface="Calibri"/>
              </a:rPr>
              <a:t>structured data. </a:t>
            </a:r>
            <a:endParaRPr sz="1400">
              <a:solidFill>
                <a:srgbClr val="1E4E79"/>
              </a:solidFill>
              <a:latin typeface="Calibri"/>
              <a:ea typeface="Calibri"/>
              <a:cs typeface="Calibri"/>
              <a:sym typeface="Calibri"/>
            </a:endParaRPr>
          </a:p>
          <a:p>
            <a:pPr indent="-127000" lvl="0" marL="215900" marR="0" rtl="0" algn="l">
              <a:spcBef>
                <a:spcPts val="0"/>
              </a:spcBef>
              <a:spcAft>
                <a:spcPts val="0"/>
              </a:spcAft>
              <a:buClr>
                <a:schemeClr val="dk1"/>
              </a:buClr>
              <a:buSzPts val="1400"/>
              <a:buFont typeface="Arial"/>
              <a:buNone/>
            </a:pPr>
            <a:r>
              <a:t/>
            </a:r>
            <a:endParaRPr sz="1400">
              <a:solidFill>
                <a:srgbClr val="1E4E79"/>
              </a:solidFill>
              <a:latin typeface="Calibri"/>
              <a:ea typeface="Calibri"/>
              <a:cs typeface="Calibri"/>
              <a:sym typeface="Calibri"/>
            </a:endParaRPr>
          </a:p>
          <a:p>
            <a:pPr indent="-215900" lvl="0" marL="215900" marR="0" rtl="0" algn="l">
              <a:spcBef>
                <a:spcPts val="0"/>
              </a:spcBef>
              <a:spcAft>
                <a:spcPts val="0"/>
              </a:spcAft>
              <a:buClr>
                <a:srgbClr val="1E4E79"/>
              </a:buClr>
              <a:buSzPts val="1400"/>
              <a:buFont typeface="Noto Sans Symbols"/>
              <a:buChar char="⮚"/>
            </a:pPr>
            <a:r>
              <a:rPr lang="en" sz="1400">
                <a:solidFill>
                  <a:srgbClr val="1E4E79"/>
                </a:solidFill>
                <a:latin typeface="Calibri"/>
                <a:ea typeface="Calibri"/>
                <a:cs typeface="Calibri"/>
                <a:sym typeface="Calibri"/>
              </a:rPr>
              <a:t> </a:t>
            </a:r>
            <a:r>
              <a:rPr lang="en" sz="1500">
                <a:solidFill>
                  <a:srgbClr val="1E4E79"/>
                </a:solidFill>
                <a:latin typeface="Calibri"/>
                <a:ea typeface="Calibri"/>
                <a:cs typeface="Calibri"/>
                <a:sym typeface="Calibri"/>
              </a:rPr>
              <a:t>Advantage:               </a:t>
            </a:r>
            <a:endParaRPr sz="1100"/>
          </a:p>
          <a:p>
            <a:pPr indent="0" lvl="0" marL="0" marR="0" rtl="0" algn="l">
              <a:spcBef>
                <a:spcPts val="0"/>
              </a:spcBef>
              <a:spcAft>
                <a:spcPts val="0"/>
              </a:spcAft>
              <a:buNone/>
            </a:pPr>
            <a:r>
              <a:rPr lang="en" sz="1400">
                <a:solidFill>
                  <a:srgbClr val="1E4E79"/>
                </a:solidFill>
                <a:latin typeface="Calibri"/>
                <a:ea typeface="Calibri"/>
                <a:cs typeface="Calibri"/>
                <a:sym typeface="Calibri"/>
              </a:rPr>
              <a:t>           If one can actually do it accurately, fast and secretly for as long as the market assumptions stay stationary, one will get appropriate price and he/she can enjoy the stay.</a:t>
            </a:r>
            <a:endParaRPr sz="1100"/>
          </a:p>
          <a:p>
            <a:pPr indent="0" lvl="0" marL="0" marR="0" rtl="0" algn="l">
              <a:spcBef>
                <a:spcPts val="0"/>
              </a:spcBef>
              <a:spcAft>
                <a:spcPts val="0"/>
              </a:spcAft>
              <a:buNone/>
            </a:pPr>
            <a:r>
              <a:t/>
            </a:r>
            <a:endParaRPr sz="1500">
              <a:solidFill>
                <a:srgbClr val="1E4E79"/>
              </a:solidFill>
              <a:latin typeface="Calibri"/>
              <a:ea typeface="Calibri"/>
              <a:cs typeface="Calibri"/>
              <a:sym typeface="Calibri"/>
            </a:endParaRPr>
          </a:p>
          <a:p>
            <a:pPr indent="-209550" lvl="0" marL="215900" marR="0" rtl="0" algn="l">
              <a:spcBef>
                <a:spcPts val="0"/>
              </a:spcBef>
              <a:spcAft>
                <a:spcPts val="0"/>
              </a:spcAft>
              <a:buClr>
                <a:srgbClr val="1E4E79"/>
              </a:buClr>
              <a:buSzPts val="1500"/>
              <a:buFont typeface="Noto Sans Symbols"/>
              <a:buChar char="⮚"/>
            </a:pPr>
            <a:r>
              <a:rPr lang="en" sz="1500">
                <a:solidFill>
                  <a:srgbClr val="1E4E79"/>
                </a:solidFill>
                <a:latin typeface="Calibri"/>
                <a:ea typeface="Calibri"/>
                <a:cs typeface="Calibri"/>
                <a:sym typeface="Calibri"/>
              </a:rPr>
              <a:t>Disadvantage</a:t>
            </a:r>
            <a:r>
              <a:rPr lang="en" sz="1400">
                <a:solidFill>
                  <a:srgbClr val="1E4E79"/>
                </a:solidFill>
                <a:latin typeface="Calibri"/>
                <a:ea typeface="Calibri"/>
                <a:cs typeface="Calibri"/>
                <a:sym typeface="Calibri"/>
              </a:rPr>
              <a:t>:</a:t>
            </a:r>
            <a:endParaRPr sz="1100"/>
          </a:p>
          <a:p>
            <a:pPr indent="0" lvl="0" marL="0" marR="0" rtl="0" algn="l">
              <a:spcBef>
                <a:spcPts val="0"/>
              </a:spcBef>
              <a:spcAft>
                <a:spcPts val="0"/>
              </a:spcAft>
              <a:buNone/>
            </a:pPr>
            <a:r>
              <a:rPr lang="en" sz="1400">
                <a:solidFill>
                  <a:srgbClr val="1E4E79"/>
                </a:solidFill>
                <a:latin typeface="Calibri"/>
                <a:ea typeface="Calibri"/>
                <a:cs typeface="Calibri"/>
                <a:sym typeface="Calibri"/>
              </a:rPr>
              <a:t> Practically impossible to do, if new travel and stay apps with a better pricing (discounts)come into market. In this Highly competitive field any relevant insights will be made in private space. It will work only till other competitors are with higher price and no more modifications are done to the data. </a:t>
            </a:r>
            <a:endParaRPr sz="1100"/>
          </a:p>
          <a:p>
            <a:pPr indent="0" lvl="0" marL="0" marR="0" rtl="0" algn="ctr">
              <a:spcBef>
                <a:spcPts val="0"/>
              </a:spcBef>
              <a:spcAft>
                <a:spcPts val="0"/>
              </a:spcAft>
              <a:buNone/>
            </a:pPr>
            <a:r>
              <a:t/>
            </a:r>
            <a:endParaRPr sz="2400">
              <a:solidFill>
                <a:schemeClr val="dk2"/>
              </a:solidFill>
              <a:latin typeface="Calibri"/>
              <a:ea typeface="Calibri"/>
              <a:cs typeface="Calibri"/>
              <a:sym typeface="Calibri"/>
            </a:endParaRPr>
          </a:p>
          <a:p>
            <a:pPr indent="0" lvl="0" marL="0" marR="0" rtl="0" algn="l">
              <a:spcBef>
                <a:spcPts val="0"/>
              </a:spcBef>
              <a:spcAft>
                <a:spcPts val="0"/>
              </a:spcAft>
              <a:buNone/>
            </a:pPr>
            <a:br>
              <a:rPr lang="en"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sp>
        <p:nvSpPr>
          <p:cNvPr id="223" name="Google Shape;223;p33"/>
          <p:cNvSpPr/>
          <p:nvPr/>
        </p:nvSpPr>
        <p:spPr>
          <a:xfrm>
            <a:off x="1686911" y="212834"/>
            <a:ext cx="2490952" cy="457200"/>
          </a:xfrm>
          <a:prstGeom prst="roundRect">
            <a:avLst>
              <a:gd fmla="val 16667" name="adj"/>
            </a:avLst>
          </a:prstGeom>
          <a:gradFill>
            <a:gsLst>
              <a:gs pos="0">
                <a:srgbClr val="2968A2"/>
              </a:gs>
              <a:gs pos="48000">
                <a:srgbClr val="5F9DD6"/>
              </a:gs>
              <a:gs pos="100000">
                <a:srgbClr val="9CC2E5"/>
              </a:gs>
            </a:gsLst>
            <a:lin ang="16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700">
                <a:solidFill>
                  <a:schemeClr val="lt1"/>
                </a:solidFill>
                <a:latin typeface="Calibri"/>
                <a:ea typeface="Calibri"/>
                <a:cs typeface="Calibri"/>
                <a:sym typeface="Calibri"/>
              </a:rPr>
              <a:t>Algorithms:</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