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3" r:id="rId8"/>
    <p:sldId id="265" r:id="rId9"/>
    <p:sldId id="267" r:id="rId10"/>
    <p:sldId id="270" r:id="rId11"/>
    <p:sldId id="275" r:id="rId12"/>
    <p:sldId id="277" r:id="rId13"/>
    <p:sldId id="280" r:id="rId14"/>
    <p:sldId id="28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2679065"/>
          </a:xfrm>
        </p:spPr>
        <p:txBody>
          <a:bodyPr/>
          <a:lstStyle/>
          <a:p>
            <a:r>
              <a:rPr lang="en-IN" altLang="en-US" dirty="0"/>
              <a:t>Assignment on</a:t>
            </a:r>
            <a:br>
              <a:rPr lang="en-IN" altLang="en-US" dirty="0"/>
            </a:br>
            <a:r>
              <a:rPr lang="en-IN" altLang="en-US" dirty="0"/>
              <a:t> 1)software devlopment lifecycle </a:t>
            </a:r>
            <a:br>
              <a:rPr lang="en-IN" altLang="en-US" dirty="0"/>
            </a:br>
            <a:r>
              <a:rPr lang="en-IN" altLang="en-US" dirty="0"/>
              <a:t>2)Introduction of java and Its basic concepts</a:t>
            </a:r>
            <a:endParaRPr lang="en-I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642350" y="5310505"/>
            <a:ext cx="2710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altLang="en-US"/>
              <a:t>TO </a:t>
            </a:r>
            <a:endParaRPr lang="en-IN" altLang="en-US"/>
          </a:p>
          <a:p>
            <a:pPr algn="ctr"/>
            <a:r>
              <a:rPr lang="en-IN" altLang="en-US"/>
              <a:t>THE MENTOR  </a:t>
            </a:r>
            <a:endParaRPr lang="en-IN" altLang="en-US"/>
          </a:p>
          <a:p>
            <a:pPr algn="ctr"/>
            <a:r>
              <a:rPr lang="en-IN" altLang="en-US"/>
              <a:t>LALITHA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75030" y="3651250"/>
            <a:ext cx="2710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altLang="en-US"/>
              <a:t>FROM </a:t>
            </a:r>
            <a:endParaRPr lang="en-IN" altLang="en-US"/>
          </a:p>
          <a:p>
            <a:pPr algn="ctr"/>
            <a:r>
              <a:rPr lang="en-IN" altLang="en-US"/>
              <a:t>PAVAN KALYAN</a:t>
            </a:r>
            <a:endParaRPr lang="en-IN" altLang="en-US"/>
          </a:p>
          <a:p>
            <a:pPr algn="ctr"/>
            <a:r>
              <a:rPr lang="en-IN" altLang="en-US"/>
              <a:t>RANI TARABAI BATCH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322580"/>
            <a:ext cx="11520170" cy="6261100"/>
          </a:xfrm>
        </p:spPr>
        <p:txBody>
          <a:bodyPr/>
          <a:p>
            <a:r>
              <a:rPr lang="en-US" sz="1800">
                <a:sym typeface="+mn-ea"/>
              </a:rPr>
              <a:t>Java has two categories in which data types are segregated</a:t>
            </a:r>
            <a:endParaRPr lang="en-US" sz="1800"/>
          </a:p>
          <a:p>
            <a:r>
              <a:rPr lang="en-US" sz="1800"/>
              <a:t>Primitive Data Type: such as boolean, char, int, short, byte, long, float, and double</a:t>
            </a:r>
            <a:endParaRPr lang="en-US" sz="1800"/>
          </a:p>
          <a:p>
            <a:r>
              <a:rPr lang="en-US" sz="1800"/>
              <a:t>Non-Primitive Data Type or Object Data type: such as String, Array, etc.                                                                                                   Types Of Primitive Data Types</a:t>
            </a:r>
            <a:endParaRPr lang="en-US" sz="1800"/>
          </a:p>
          <a:p>
            <a:r>
              <a:rPr lang="en-US" sz="1800"/>
              <a:t>Primitive data are only single values and have no special capabilities. There are 8 primitive dat</a:t>
            </a:r>
            <a:r>
              <a:rPr lang="en-IN" altLang="en-US" sz="1800"/>
              <a:t>a </a:t>
            </a:r>
            <a:r>
              <a:rPr lang="en-US" sz="1800"/>
              <a:t>types. </a:t>
            </a:r>
            <a:endParaRPr lang="en-US" sz="1800"/>
          </a:p>
          <a:p>
            <a:r>
              <a:rPr lang="en-US" sz="1800">
                <a:sym typeface="+mn-ea"/>
              </a:rPr>
              <a:t>Type 1: boolean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</a:t>
            </a:r>
            <a:r>
              <a:rPr lang="en-US" sz="1800">
                <a:sym typeface="+mn-ea"/>
              </a:rPr>
              <a:t>Boolean data type represents only one bit of information either true or false  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</a:t>
            </a:r>
            <a:r>
              <a:rPr lang="en-US" sz="1800">
                <a:sym typeface="+mn-ea"/>
              </a:rPr>
              <a:t>Syntax: boolean booleanVar;</a:t>
            </a:r>
            <a:endParaRPr lang="en-US" sz="1800"/>
          </a:p>
          <a:p>
            <a:r>
              <a:rPr lang="en-US" sz="1800">
                <a:sym typeface="+mn-ea"/>
              </a:rPr>
              <a:t>Type 2: byte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</a:t>
            </a:r>
            <a:r>
              <a:rPr lang="en-US" sz="1800">
                <a:sym typeface="+mn-ea"/>
              </a:rPr>
              <a:t>The byte data type is an 8-bit signed two’s complement integer. The byte data type is useful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 </a:t>
            </a:r>
            <a:r>
              <a:rPr lang="en-IN" altLang="en-US" sz="1800">
                <a:sym typeface="+mn-ea"/>
              </a:rPr>
              <a:t>          F</a:t>
            </a:r>
            <a:r>
              <a:rPr lang="en-US" sz="1800">
                <a:sym typeface="+mn-ea"/>
              </a:rPr>
              <a:t>or saving memory in large arrays. </a:t>
            </a:r>
            <a:r>
              <a:rPr lang="en-IN" altLang="en-US" sz="1800">
                <a:sym typeface="+mn-ea"/>
              </a:rPr>
              <a:t>   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</a:t>
            </a:r>
            <a:r>
              <a:rPr lang="en-US" sz="1800">
                <a:sym typeface="+mn-ea"/>
              </a:rPr>
              <a:t>Syntax: byte byteVar;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</a:t>
            </a:r>
            <a:r>
              <a:rPr lang="en-US" sz="1800">
                <a:sym typeface="+mn-ea"/>
              </a:rPr>
              <a:t>Size: 1 byte (8 bits)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Type 3: short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The short data type is a 16-bit signed two’s complement integer. Similar to byte, use a short to save memory in large arrays, in situations where the memory savings actually matters.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</a:t>
            </a:r>
            <a:r>
              <a:rPr lang="en-US" sz="1800">
                <a:sym typeface="+mn-ea"/>
              </a:rPr>
              <a:t>Syntax: short shortVar;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</a:t>
            </a:r>
            <a:r>
              <a:rPr lang="en-US" sz="1800">
                <a:sym typeface="+mn-ea"/>
              </a:rPr>
              <a:t>Size: 2 byte (16 bits)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0" y="242570"/>
            <a:ext cx="11249660" cy="6351270"/>
          </a:xfrm>
        </p:spPr>
        <p:txBody>
          <a:bodyPr/>
          <a:p>
            <a:pPr marL="0" indent="0">
              <a:buNone/>
            </a:pPr>
            <a:r>
              <a:rPr lang="en-US" sz="1800">
                <a:sym typeface="+mn-ea"/>
              </a:rPr>
              <a:t>Type 4: int</a:t>
            </a:r>
            <a:endParaRPr lang="en-US" sz="1800"/>
          </a:p>
          <a:p>
            <a:r>
              <a:rPr lang="en-US" sz="1800">
                <a:sym typeface="+mn-ea"/>
              </a:rPr>
              <a:t>It is a 32-bit signed two’s complement integer.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</a:t>
            </a:r>
            <a:r>
              <a:rPr lang="en-US" sz="1800">
                <a:sym typeface="+mn-ea"/>
              </a:rPr>
              <a:t>Syntax: int intVar;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</a:t>
            </a:r>
            <a:r>
              <a:rPr lang="en-US" sz="1800">
                <a:sym typeface="+mn-ea"/>
              </a:rPr>
              <a:t>Size: 4 byte ( 32 bits 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Type 5: long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</a:t>
            </a:r>
            <a:r>
              <a:rPr lang="en-US" sz="1800">
                <a:sym typeface="+mn-ea"/>
              </a:rPr>
              <a:t> The range of a long is quite large. The long data type is a 64-bit two’s complement integer </a:t>
            </a:r>
            <a:r>
              <a:rPr lang="en-IN" altLang="en-US" sz="1800">
                <a:sym typeface="+mn-ea"/>
              </a:rPr>
              <a:t>                     </a:t>
            </a:r>
            <a:r>
              <a:rPr lang="en-US" sz="1800">
                <a:sym typeface="+mn-ea"/>
              </a:rPr>
              <a:t>and is useful for those occasions where an int type is not large enough</a:t>
            </a:r>
            <a:r>
              <a:rPr lang="en-IN" altLang="en-US" sz="1800">
                <a:sym typeface="+mn-ea"/>
              </a:rPr>
              <a:t> </a:t>
            </a:r>
            <a:r>
              <a:rPr lang="en-US" sz="1800">
                <a:sym typeface="+mn-ea"/>
              </a:rPr>
              <a:t>to hold the desired value.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</a:t>
            </a:r>
            <a:r>
              <a:rPr lang="en-US" sz="1800">
                <a:sym typeface="+mn-ea"/>
              </a:rPr>
              <a:t>Syntax: long longVar;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</a:t>
            </a:r>
            <a:r>
              <a:rPr lang="en-US" sz="1800">
                <a:sym typeface="+mn-ea"/>
              </a:rPr>
              <a:t>Size: 8 byte (64 bits)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Type 6: float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The float data type is a single-precision 32-bit IEEE 754 floating-point. Use a float (instead of double) if you need to save memory in large arrays of floating-point numbers.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</a:t>
            </a:r>
            <a:r>
              <a:rPr lang="en-US" sz="1800">
                <a:sym typeface="+mn-ea"/>
              </a:rPr>
              <a:t>Syntax: float floatVar;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</a:t>
            </a:r>
            <a:r>
              <a:rPr lang="en-US" sz="1800">
                <a:sym typeface="+mn-ea"/>
              </a:rPr>
              <a:t>Size: 4 byte (32 bits)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</a:t>
            </a:r>
            <a:r>
              <a:rPr lang="en-US" sz="1800">
                <a:sym typeface="+mn-ea"/>
              </a:rPr>
              <a:t>Type 7: double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The double data type is a double-precision 64-bit IEEE 754 floating-point. For decimal values, this data type is generally the default choice.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Syntax:double doubleVar;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</a:t>
            </a:r>
            <a:r>
              <a:rPr lang="en-US" sz="1800">
                <a:sym typeface="+mn-ea"/>
              </a:rPr>
              <a:t>Size: 8 bytes or 64 bits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4495"/>
            <a:ext cx="10972800" cy="6006465"/>
          </a:xfrm>
        </p:spPr>
        <p:txBody>
          <a:bodyPr/>
          <a:p>
            <a:pPr marL="0" indent="0">
              <a:buNone/>
            </a:pPr>
            <a:r>
              <a:rPr lang="en-IN" altLang="en-US" sz="1800"/>
              <a:t>      </a:t>
            </a:r>
            <a:r>
              <a:rPr lang="en-IN" altLang="en-US" sz="1600"/>
              <a:t>Type-8</a:t>
            </a:r>
            <a:endParaRPr lang="en-IN" altLang="en-US" sz="1600"/>
          </a:p>
          <a:p>
            <a:r>
              <a:rPr lang="en-IN" altLang="en-US" sz="1600"/>
              <a:t>C</a:t>
            </a:r>
            <a:r>
              <a:rPr lang="en-US" sz="1600"/>
              <a:t>har Data Type</a:t>
            </a:r>
            <a:endParaRPr lang="en-US" sz="1600"/>
          </a:p>
          <a:p>
            <a:r>
              <a:rPr lang="en-US" sz="1600"/>
              <a:t>The char data type is a single 16-bit Unicode character.&amp;The char data type is used to store characters.                                                    Syntax: </a:t>
            </a:r>
            <a:endParaRPr lang="en-US" sz="1600"/>
          </a:p>
          <a:p>
            <a:pPr marL="0" indent="0">
              <a:buNone/>
            </a:pPr>
            <a:r>
              <a:rPr lang="en-IN" altLang="en-US" sz="1600"/>
              <a:t>      </a:t>
            </a:r>
            <a:r>
              <a:rPr lang="en-US" sz="1600"/>
              <a:t>char: charVar;</a:t>
            </a:r>
            <a:endParaRPr lang="en-US" sz="1600"/>
          </a:p>
          <a:p>
            <a:pPr marL="0" indent="0">
              <a:buNone/>
            </a:pPr>
            <a:r>
              <a:rPr lang="en-IN" altLang="en-US" sz="1600"/>
              <a:t>      </a:t>
            </a:r>
            <a:r>
              <a:rPr lang="en-US" sz="1600"/>
              <a:t>Size: 2 byte (16 bits)</a:t>
            </a:r>
            <a:endParaRPr lang="en-US" sz="1600"/>
          </a:p>
          <a:p>
            <a:pPr marL="0" indent="0">
              <a:buNone/>
            </a:pPr>
            <a:r>
              <a:rPr lang="en-IN" altLang="en-US" sz="1800"/>
              <a:t>                                    Non-Primitive Data Type or Reference Data Types</a:t>
            </a:r>
            <a:endParaRPr lang="en-IN" altLang="en-US" sz="1800"/>
          </a:p>
          <a:p>
            <a:r>
              <a:rPr lang="en-IN" altLang="en-US" sz="1800"/>
              <a:t>The Reference Data Types will contain a memory address of variable values because the reference types won’t store the variable value directly in memory. They are strings, objects, arrays, etc. 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</a:t>
            </a:r>
            <a:r>
              <a:rPr lang="en-US" sz="2000">
                <a:sym typeface="+mn-ea"/>
              </a:rPr>
              <a:t>Scanner Class in Java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1)</a:t>
            </a:r>
            <a:r>
              <a:rPr lang="en-US" sz="1800">
                <a:sym typeface="+mn-ea"/>
              </a:rPr>
              <a:t>Scanner is a class in java.util package used for obtaining the input of the primitive types like int, double, etc. and strings. 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2)</a:t>
            </a:r>
            <a:r>
              <a:rPr lang="en-US" sz="1800">
                <a:sym typeface="+mn-ea"/>
              </a:rPr>
              <a:t>To read numerical values of a certain data type </a:t>
            </a:r>
            <a:r>
              <a:rPr lang="en-IN" altLang="en-US" sz="1800">
                <a:sym typeface="+mn-ea"/>
              </a:rPr>
              <a:t>ABC</a:t>
            </a:r>
            <a:r>
              <a:rPr lang="en-US" sz="1800">
                <a:sym typeface="+mn-ea"/>
              </a:rPr>
              <a:t>, the function to use is next</a:t>
            </a:r>
            <a:r>
              <a:rPr lang="en-IN" altLang="en-US" sz="1800">
                <a:sym typeface="+mn-ea"/>
              </a:rPr>
              <a:t>ABC</a:t>
            </a:r>
            <a:r>
              <a:rPr lang="en-US" sz="1800">
                <a:sym typeface="+mn-ea"/>
              </a:rPr>
              <a:t>(). For example, to read a value of type short, we can use nextShort()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3)</a:t>
            </a:r>
            <a:r>
              <a:rPr lang="en-US" sz="1800">
                <a:sym typeface="+mn-ea"/>
              </a:rPr>
              <a:t>To read strings, we use nextLine().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4)</a:t>
            </a:r>
            <a:r>
              <a:rPr lang="en-US" sz="1800">
                <a:sym typeface="+mn-ea"/>
              </a:rPr>
              <a:t>To read a single character, we use next().charAt(0). next() function returns the next token/word in the input as a string and charAt(0) function returns the first character in that string</a:t>
            </a:r>
            <a:endParaRPr lang="en-US" sz="1800"/>
          </a:p>
          <a:p>
            <a:endParaRPr lang="en-I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operators in java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Arithmetic Operators: They are used to perform simple arithmetic operations on primitive data types. </a:t>
            </a:r>
            <a:endParaRPr lang="en-US"/>
          </a:p>
          <a:p>
            <a:endParaRPr lang="en-US"/>
          </a:p>
          <a:p>
            <a:r>
              <a:rPr lang="en-US"/>
              <a:t>* : Multiplication</a:t>
            </a:r>
            <a:endParaRPr lang="en-US"/>
          </a:p>
          <a:p>
            <a:r>
              <a:rPr lang="en-US"/>
              <a:t>/ : Division</a:t>
            </a:r>
            <a:endParaRPr lang="en-US"/>
          </a:p>
          <a:p>
            <a:r>
              <a:rPr lang="en-US"/>
              <a:t>% : Modulo</a:t>
            </a:r>
            <a:endParaRPr lang="en-US"/>
          </a:p>
          <a:p>
            <a:r>
              <a:rPr lang="en-US"/>
              <a:t>+ : Addition</a:t>
            </a:r>
            <a:endParaRPr lang="en-US"/>
          </a:p>
          <a:p>
            <a:r>
              <a:rPr lang="en-US"/>
              <a:t>– : Subtraction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05" y="312420"/>
            <a:ext cx="11725910" cy="6546215"/>
          </a:xfrm>
        </p:spPr>
        <p:txBody>
          <a:bodyPr/>
          <a:p>
            <a:pPr marL="0" indent="0">
              <a:buNone/>
            </a:pPr>
            <a:r>
              <a:rPr lang="en-IN" altLang="en-US" sz="1600"/>
              <a:t> 2}</a:t>
            </a:r>
            <a:r>
              <a:rPr lang="en-US" sz="1600"/>
              <a:t>Relational Operators: These operators are used to check for relations like equality, greater than, and less than</a:t>
            </a:r>
            <a:endParaRPr lang="en-US" sz="1600"/>
          </a:p>
          <a:p>
            <a:r>
              <a:rPr lang="en-US" sz="1600"/>
              <a:t>==, Equal to returns true if the left-hand side is equal to the right-hand side.</a:t>
            </a:r>
            <a:endParaRPr lang="en-US" sz="1600"/>
          </a:p>
          <a:p>
            <a:r>
              <a:rPr lang="en-US" sz="1600"/>
              <a:t>!=, Not Equal to returns true if the left-hand side is not equal to the right-hand side.</a:t>
            </a:r>
            <a:endParaRPr lang="en-US" sz="1600"/>
          </a:p>
          <a:p>
            <a:r>
              <a:rPr lang="en-US" sz="1600"/>
              <a:t>&lt;, less than: returns true if the left-hand side is less than the right-hand side.</a:t>
            </a:r>
            <a:endParaRPr lang="en-US" sz="1600"/>
          </a:p>
          <a:p>
            <a:pPr marL="0" indent="0">
              <a:buNone/>
            </a:pPr>
            <a:r>
              <a:rPr lang="en-IN" altLang="en-US" sz="1600"/>
              <a:t>3)Logical Operators: These operators are used to perform “logical AND” and “logical OR” operations, i.e., a function similar to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  </a:t>
            </a:r>
            <a:r>
              <a:rPr lang="en-IN" altLang="en-US" sz="1600">
                <a:sym typeface="+mn-ea"/>
              </a:rPr>
              <a:t>AND gate and OR gate in digital electronics. 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 &amp;&amp;, Logical AND: returns true when both conditions are true.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  ||, Logical OR: returns true if at least one condition is true.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  !, Logical NOT: returns true when a condition is false and vice-versa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4)Ternary operator: Ternary operator is a shorthand version of the if-else statement. 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 It has three operands and hence the name ternary.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5)Bitwise Operators: These operators are used to perform the manipulation of individual bits of a number. 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               They can be used with any of the integer types.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&amp;, Bitwise AND operator: returns bit by bit AND of input values.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|, Bitwise OR operator: returns bit by bit OR of input values.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       ^, Bitwise XOR operator: returns bit-by-bit XOR of input values.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6) Assignment Operator: ‘=’ Assignment operator is used to assigning a value to any variable.      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+=, for adding left operand with right operand and then assigning it to the variable on the left.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-=, for subtracting right operand from left operand and then assigning it to the variable on the left.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 *=, for multiplying left operand with right operand and then assigning it to the variable on the left.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 /=, for dividing left operand by right operand and then assigning it to the variable on the left.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/>
              <a:t>          %=, for assigning modulo of left operand by right operand and then assigning it to the variable on the left.         </a:t>
            </a:r>
            <a:endParaRPr lang="en-I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1325"/>
            <a:ext cx="10972800" cy="582613"/>
          </a:xfrm>
        </p:spPr>
        <p:txBody>
          <a:bodyPr/>
          <a:p>
            <a:r>
              <a:rPr lang="en-US">
                <a:sym typeface="+mn-ea"/>
              </a:rPr>
              <a:t>Software development life cycle 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problem definition </a:t>
            </a:r>
            <a:endParaRPr lang="en-US" sz="3600"/>
          </a:p>
          <a:p>
            <a:r>
              <a:rPr lang="en-US" sz="3600"/>
              <a:t>analysis and design </a:t>
            </a:r>
            <a:endParaRPr lang="en-US" sz="3600"/>
          </a:p>
          <a:p>
            <a:r>
              <a:rPr lang="en-US" sz="3600"/>
              <a:t>flowchart </a:t>
            </a:r>
            <a:endParaRPr lang="en-US" sz="3600"/>
          </a:p>
          <a:p>
            <a:r>
              <a:rPr lang="en-US" sz="3600"/>
              <a:t>algorithm </a:t>
            </a:r>
            <a:endParaRPr lang="en-US" sz="3600"/>
          </a:p>
          <a:p>
            <a:r>
              <a:rPr lang="en-US" sz="3600"/>
              <a:t>coding and implementation</a:t>
            </a:r>
            <a:endParaRPr lang="en-US" sz="3600"/>
          </a:p>
          <a:p>
            <a:r>
              <a:rPr lang="en-US" sz="3600"/>
              <a:t> testing and debugging </a:t>
            </a:r>
            <a:endParaRPr lang="en-US" sz="3600"/>
          </a:p>
          <a:p>
            <a:r>
              <a:rPr lang="en-US" sz="3600"/>
              <a:t>documentation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9430" y="502285"/>
            <a:ext cx="10972800" cy="5605145"/>
          </a:xfrm>
        </p:spPr>
        <p:txBody>
          <a:bodyPr/>
          <a:p>
            <a:r>
              <a:rPr lang="en-US" sz="2000"/>
              <a:t>Problem: problem must be analysed whether</a:t>
            </a:r>
            <a:r>
              <a:rPr lang="en-IN" altLang="en-US" sz="2000"/>
              <a:t> it</a:t>
            </a:r>
            <a:r>
              <a:rPr lang="en-US" sz="2000"/>
              <a:t> is a  small problem or it's complex problems 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                     </a:t>
            </a:r>
            <a:r>
              <a:rPr lang="en-US" sz="2000"/>
              <a:t>If there small problem can be solved immediately 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                     </a:t>
            </a:r>
            <a:r>
              <a:rPr lang="en-US" sz="2000"/>
              <a:t>In   case if is a complex problem is divided into sub  problems called modules</a:t>
            </a:r>
            <a:endParaRPr lang="en-US" sz="2000"/>
          </a:p>
          <a:p>
            <a:r>
              <a:rPr lang="en-IN" altLang="en-US" sz="2000"/>
              <a:t>Algorithem: </a:t>
            </a:r>
            <a:r>
              <a:rPr lang="en-US" sz="2000"/>
              <a:t>Algorith</a:t>
            </a:r>
            <a:r>
              <a:rPr lang="en-IN" altLang="en-US" sz="2000"/>
              <a:t>e</a:t>
            </a:r>
            <a:r>
              <a:rPr lang="en-US" sz="2000"/>
              <a:t>m step by step process to solve a given problem is called algorith</a:t>
            </a:r>
            <a:r>
              <a:rPr lang="en-IN" altLang="en-US" sz="2000"/>
              <a:t>e</a:t>
            </a:r>
            <a:r>
              <a:rPr lang="en-US" sz="2000"/>
              <a:t>m</a:t>
            </a:r>
            <a:endParaRPr lang="en-US" sz="2000"/>
          </a:p>
          <a:p>
            <a:r>
              <a:rPr lang="en-IN" altLang="en-US" sz="2000">
                <a:sym typeface="+mn-ea"/>
              </a:rPr>
              <a:t>F</a:t>
            </a:r>
            <a:r>
              <a:rPr lang="en-US" sz="2000">
                <a:sym typeface="+mn-ea"/>
              </a:rPr>
              <a:t>lowchart </a:t>
            </a:r>
            <a:r>
              <a:rPr lang="en-IN" altLang="en-US" sz="2000">
                <a:sym typeface="+mn-ea"/>
              </a:rPr>
              <a:t>: </a:t>
            </a:r>
            <a:r>
              <a:rPr lang="en-IN" altLang="en-US" sz="2000"/>
              <a:t>F</a:t>
            </a:r>
            <a:r>
              <a:rPr lang="en-US" sz="2000"/>
              <a:t>lowchart is a diagrammatic pictorial representation of algorith</a:t>
            </a:r>
            <a:r>
              <a:rPr lang="en-IN" altLang="en-US" sz="2000"/>
              <a:t>e</a:t>
            </a:r>
            <a:r>
              <a:rPr lang="en-US" sz="2000"/>
              <a:t>m is called </a:t>
            </a:r>
            <a:endParaRPr lang="en-US" sz="2000"/>
          </a:p>
          <a:p>
            <a:r>
              <a:rPr lang="en-US" sz="2000"/>
              <a:t> </a:t>
            </a:r>
            <a:r>
              <a:rPr lang="en-IN" altLang="en-US" sz="2000"/>
              <a:t>                   </a:t>
            </a:r>
            <a:r>
              <a:rPr lang="en-US" sz="2000">
                <a:sym typeface="+mn-ea"/>
              </a:rPr>
              <a:t>flowchart</a:t>
            </a:r>
            <a:r>
              <a:rPr lang="en-IN" altLang="en-US" sz="2000"/>
              <a:t>              </a:t>
            </a:r>
            <a:endParaRPr lang="en-US" sz="2000"/>
          </a:p>
          <a:p>
            <a:r>
              <a:rPr lang="en-US" sz="2000"/>
              <a:t> Analysis and design</a:t>
            </a:r>
            <a:r>
              <a:rPr lang="en-IN" altLang="en-US" sz="2000"/>
              <a:t>: </a:t>
            </a:r>
            <a:r>
              <a:rPr lang="en-US" sz="2000"/>
              <a:t> we have to analysis the problem and we have to design a particular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IN" altLang="en-US" sz="2000"/>
              <a:t>                                    </a:t>
            </a:r>
            <a:r>
              <a:rPr lang="en-US" sz="2000">
                <a:sym typeface="+mn-ea"/>
              </a:rPr>
              <a:t>solution for it</a:t>
            </a:r>
            <a:r>
              <a:rPr lang="en-US" sz="2000"/>
              <a:t> </a:t>
            </a:r>
            <a:r>
              <a:rPr lang="en-IN" altLang="en-US" sz="2000"/>
              <a:t>                    </a:t>
            </a:r>
            <a:endParaRPr lang="en-US" sz="2000"/>
          </a:p>
          <a:p>
            <a:r>
              <a:rPr lang="en-US" sz="2000"/>
              <a:t> Coding and implementation : algorithm and flowcharts are converted into computer </a:t>
            </a:r>
            <a:r>
              <a:rPr lang="en-IN" altLang="en-US" sz="2000"/>
              <a:t>   </a:t>
            </a:r>
            <a:endParaRPr lang="en-IN" altLang="en-US" sz="2000"/>
          </a:p>
          <a:p>
            <a:r>
              <a:rPr lang="en-IN" altLang="en-US" sz="2000"/>
              <a:t>                                                  </a:t>
            </a:r>
            <a:r>
              <a:rPr lang="en-US" sz="2000">
                <a:sym typeface="+mn-ea"/>
              </a:rPr>
              <a:t>language</a:t>
            </a:r>
            <a:r>
              <a:rPr lang="en-IN" altLang="en-US" sz="2000">
                <a:sym typeface="+mn-ea"/>
              </a:rPr>
              <a:t> </a:t>
            </a:r>
            <a:endParaRPr lang="en-US" sz="2000"/>
          </a:p>
          <a:p>
            <a:r>
              <a:rPr lang="en-US" sz="2000"/>
              <a:t> Testing and debugging</a:t>
            </a:r>
            <a:r>
              <a:rPr lang="en-IN" altLang="en-US" sz="2000"/>
              <a:t> :</a:t>
            </a:r>
            <a:r>
              <a:rPr lang="en-US" sz="2000">
                <a:sym typeface="+mn-ea"/>
              </a:rPr>
              <a:t>Testing is to find a error in a program is called  testing</a:t>
            </a:r>
            <a:endParaRPr lang="en-US" sz="2000"/>
          </a:p>
          <a:p>
            <a:r>
              <a:rPr lang="en-US" sz="2000"/>
              <a:t> Debugging</a:t>
            </a:r>
            <a:r>
              <a:rPr lang="en-IN" altLang="en-US" sz="2000"/>
              <a:t>:</a:t>
            </a:r>
            <a:r>
              <a:rPr lang="en-US" sz="2000"/>
              <a:t> </a:t>
            </a:r>
            <a:r>
              <a:rPr lang="en-IN" altLang="en-US" sz="2000"/>
              <a:t>I</a:t>
            </a:r>
            <a:r>
              <a:rPr lang="en-US" sz="2000"/>
              <a:t>t is a process to correct error is called the debugging</a:t>
            </a:r>
            <a:endParaRPr lang="en-US" sz="2000"/>
          </a:p>
          <a:p>
            <a:r>
              <a:rPr lang="en-US" sz="2000"/>
              <a:t>Documentation</a:t>
            </a:r>
            <a:r>
              <a:rPr lang="en-IN" altLang="en-US" sz="2000"/>
              <a:t>:It</a:t>
            </a:r>
            <a:r>
              <a:rPr lang="en-US" sz="2000"/>
              <a:t> is nothing but checking all the process and verify all the process are correct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       </a:t>
            </a:r>
            <a:r>
              <a:rPr lang="en-US" sz="2000"/>
              <a:t> </a:t>
            </a:r>
            <a:r>
              <a:rPr lang="en-IN" altLang="en-US" sz="2000"/>
              <a:t>     </a:t>
            </a:r>
            <a:r>
              <a:rPr lang="en-US" sz="2000"/>
              <a:t> </a:t>
            </a:r>
            <a:r>
              <a:rPr lang="en-IN" altLang="en-US" sz="2000"/>
              <a:t>                  </a:t>
            </a:r>
            <a:r>
              <a:rPr lang="en-US" sz="2000"/>
              <a:t>or not</a:t>
            </a:r>
            <a:r>
              <a:rPr lang="en-IN" altLang="en-US" sz="2000"/>
              <a:t> and making a document</a:t>
            </a:r>
            <a:endParaRPr lang="en-I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Introduction of Java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95" y="698500"/>
            <a:ext cx="11101705" cy="5429250"/>
          </a:xfrm>
        </p:spPr>
        <p:txBody>
          <a:bodyPr/>
          <a:p>
            <a:pPr marL="0" indent="0">
              <a:buNone/>
            </a:pPr>
            <a:r>
              <a:rPr lang="en-IN" altLang="en-US" sz="1800"/>
              <a:t>ABOUT JAVA</a:t>
            </a:r>
            <a:endParaRPr lang="en-US" sz="1800"/>
          </a:p>
          <a:p>
            <a:r>
              <a:rPr lang="en-US" sz="1800"/>
              <a:t>Java is a platform oriented or system dependent language</a:t>
            </a:r>
            <a:endParaRPr lang="en-US" sz="1800"/>
          </a:p>
          <a:p>
            <a:r>
              <a:rPr lang="en-US" sz="1800"/>
              <a:t> Java is used in mobile application, web application, ap</a:t>
            </a:r>
            <a:r>
              <a:rPr lang="en-IN" altLang="en-US" sz="1800"/>
              <a:t>p</a:t>
            </a:r>
            <a:r>
              <a:rPr lang="en-US" sz="1800"/>
              <a:t>application</a:t>
            </a:r>
            <a:endParaRPr lang="en-US" sz="1800"/>
          </a:p>
          <a:p>
            <a:r>
              <a:rPr lang="en-IN" altLang="en-US" sz="1800"/>
              <a:t>J</a:t>
            </a:r>
            <a:r>
              <a:rPr lang="en-US" sz="1800"/>
              <a:t>ava is also a high level language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Needs of Java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Java is mainly used to develop internet applications</a:t>
            </a:r>
            <a:endParaRPr lang="en-US" sz="1800"/>
          </a:p>
          <a:p>
            <a:r>
              <a:rPr lang="en-US" sz="1800"/>
              <a:t>It is stand alone application</a:t>
            </a:r>
            <a:endParaRPr lang="en-US" sz="1800"/>
          </a:p>
          <a:p>
            <a:r>
              <a:rPr lang="en-US" sz="1800"/>
              <a:t>It can be executed in current system</a:t>
            </a:r>
            <a:endParaRPr lang="en-US" sz="1800"/>
          </a:p>
          <a:p>
            <a:r>
              <a:rPr lang="en-US" sz="1800"/>
              <a:t>It can be executed from remote system</a:t>
            </a:r>
            <a:endParaRPr lang="en-US" sz="1800"/>
          </a:p>
          <a:p>
            <a:pPr marL="0" indent="0">
              <a:buNone/>
            </a:pPr>
            <a:r>
              <a:rPr lang="en-IN" altLang="en-US" sz="1800"/>
              <a:t>CLASSIFICATION OF JAVA</a:t>
            </a:r>
            <a:endParaRPr lang="en-IN" alt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Java standard edition</a:t>
            </a:r>
            <a:r>
              <a:rPr lang="en-IN" altLang="en-US" sz="1800">
                <a:sym typeface="+mn-ea"/>
              </a:rPr>
              <a:t>(core java)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Java enterprise edition</a:t>
            </a:r>
            <a:r>
              <a:rPr lang="en-IN" altLang="en-US" sz="1800">
                <a:sym typeface="+mn-ea"/>
              </a:rPr>
              <a:t>(advanced java)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Java micro edition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" y="102870"/>
            <a:ext cx="10972800" cy="582613"/>
          </a:xfrm>
        </p:spPr>
        <p:txBody>
          <a:bodyPr/>
          <a:p>
            <a:r>
              <a:rPr lang="en-US" sz="2400">
                <a:sym typeface="+mn-ea"/>
              </a:rPr>
              <a:t>Java standard edition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5" y="685800"/>
            <a:ext cx="11646535" cy="5936615"/>
          </a:xfrm>
        </p:spPr>
        <p:txBody>
          <a:bodyPr/>
          <a:p>
            <a:pPr marL="0" indent="0">
              <a:buNone/>
            </a:pPr>
            <a:r>
              <a:rPr lang="en-IN" altLang="en-US" sz="1800">
                <a:sym typeface="+mn-ea"/>
              </a:rPr>
              <a:t>1)</a:t>
            </a:r>
            <a:r>
              <a:rPr lang="en-US" sz="1800">
                <a:sym typeface="+mn-ea"/>
              </a:rPr>
              <a:t>Java standard edition</a:t>
            </a:r>
            <a:r>
              <a:rPr lang="en-IN" altLang="en-US" sz="1800">
                <a:sym typeface="+mn-ea"/>
              </a:rPr>
              <a:t>:</a:t>
            </a:r>
            <a:r>
              <a:rPr lang="en-US" sz="1800"/>
              <a:t>Java standard edition and it is also called as core Java and it is used to develop the window apps, desktop applications </a:t>
            </a:r>
            <a:r>
              <a:rPr lang="en-IN" altLang="en-US" sz="1800"/>
              <a:t>was </a:t>
            </a:r>
            <a:r>
              <a:rPr lang="en-US" sz="1800"/>
              <a:t> used</a:t>
            </a:r>
            <a:endParaRPr lang="en-US" sz="1800"/>
          </a:p>
          <a:p>
            <a:r>
              <a:rPr lang="en-US" sz="1800"/>
              <a:t>Windows all classified into two types</a:t>
            </a:r>
            <a:endParaRPr lang="en-US" sz="1800"/>
          </a:p>
          <a:p>
            <a:r>
              <a:rPr lang="en-US" sz="1800"/>
              <a:t>Graphical user interface</a:t>
            </a:r>
            <a:endParaRPr lang="en-US" sz="1800"/>
          </a:p>
          <a:p>
            <a:r>
              <a:rPr lang="en-US" sz="1800"/>
              <a:t>Comm</a:t>
            </a:r>
            <a:r>
              <a:rPr lang="en-IN" altLang="en-US" sz="1800"/>
              <a:t>and </a:t>
            </a:r>
            <a:r>
              <a:rPr lang="en-US" sz="1800"/>
              <a:t>user interface</a:t>
            </a:r>
            <a:endParaRPr lang="en-US" sz="1800"/>
          </a:p>
          <a:p>
            <a:r>
              <a:rPr lang="en-US" sz="1800"/>
              <a:t>when it comes to </a:t>
            </a:r>
            <a:r>
              <a:rPr lang="en-IN" altLang="en-US" sz="1800"/>
              <a:t>windows the </a:t>
            </a:r>
            <a:r>
              <a:rPr lang="en-US" sz="1800"/>
              <a:t>window Docs is the first version of windows </a:t>
            </a:r>
            <a:r>
              <a:rPr lang="en-IN" altLang="en-US" sz="1800"/>
              <a:t>.</a:t>
            </a:r>
            <a:endParaRPr lang="en-IN" altLang="en-US" sz="1800"/>
          </a:p>
          <a:p>
            <a:r>
              <a:rPr lang="en-US" sz="1800"/>
              <a:t>under windows docs works on command mode so if we don't know command mode and we can't operate the operating system </a:t>
            </a:r>
            <a:r>
              <a:rPr lang="en-IN" altLang="en-US" sz="1800"/>
              <a:t>only</a:t>
            </a:r>
            <a:r>
              <a:rPr lang="en-US" sz="1800"/>
              <a:t> the  educated person can operate the command user interface</a:t>
            </a:r>
            <a:endParaRPr lang="en-US" sz="1800"/>
          </a:p>
          <a:p>
            <a:r>
              <a:rPr lang="en-US" sz="1800"/>
              <a:t>After a lot of time </a:t>
            </a:r>
            <a:r>
              <a:rPr lang="en-IN" altLang="en-US" sz="1800"/>
              <a:t>G</a:t>
            </a:r>
            <a:r>
              <a:rPr lang="en-US" sz="1800"/>
              <a:t>ui</a:t>
            </a:r>
            <a:r>
              <a:rPr lang="en-IN" altLang="en-US" sz="1800"/>
              <a:t> introduced it is</a:t>
            </a:r>
            <a:r>
              <a:rPr lang="en-US" sz="1800"/>
              <a:t> nothing but graphical user interface was introduced the use of this is even the uneducated person can also operate</a:t>
            </a:r>
            <a:endParaRPr lang="en-US" sz="1800"/>
          </a:p>
          <a:p>
            <a:r>
              <a:rPr lang="en-IN" altLang="en-US" sz="2400">
                <a:sym typeface="+mn-ea"/>
              </a:rPr>
              <a:t>J</a:t>
            </a:r>
            <a:r>
              <a:rPr lang="en-US" sz="2400">
                <a:sym typeface="+mn-ea"/>
              </a:rPr>
              <a:t>ava enterprise edition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We can implement web application and we can also develop the web  application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Java enterprise edition is classified into two types 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1)</a:t>
            </a:r>
            <a:r>
              <a:rPr lang="en-US" sz="1800">
                <a:sym typeface="+mn-ea"/>
              </a:rPr>
              <a:t>static website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</a:t>
            </a:r>
            <a:r>
              <a:rPr lang="en-IN" altLang="en-US" sz="1800">
                <a:sym typeface="+mn-ea"/>
              </a:rPr>
              <a:t>2)</a:t>
            </a:r>
            <a:r>
              <a:rPr lang="en-US" sz="1800">
                <a:sym typeface="+mn-ea"/>
              </a:rPr>
              <a:t>dynamic website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static websites :</a:t>
            </a:r>
            <a:r>
              <a:rPr lang="en-US" sz="1800">
                <a:sym typeface="+mn-ea"/>
              </a:rPr>
              <a:t>Static website does it does not change dynamically perform actions which are nothing but </a:t>
            </a:r>
            <a:r>
              <a:rPr lang="en-IN" altLang="en-US" sz="1800">
                <a:sym typeface="+mn-ea"/>
              </a:rPr>
              <a:t>PDF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Dynamic website:</a:t>
            </a:r>
            <a:r>
              <a:rPr lang="en-US" sz="1800">
                <a:sym typeface="+mn-ea"/>
              </a:rPr>
              <a:t>Dynamic website are changes dynamically perform ac</a:t>
            </a:r>
            <a:r>
              <a:rPr lang="en-IN" altLang="en-US" sz="1800">
                <a:sym typeface="+mn-ea"/>
              </a:rPr>
              <a:t>tions </a:t>
            </a:r>
            <a:r>
              <a:rPr lang="en-US" sz="1800">
                <a:sym typeface="+mn-ea"/>
              </a:rPr>
              <a:t> </a:t>
            </a:r>
            <a:r>
              <a:rPr lang="en-IN" altLang="en-US" sz="1800">
                <a:sym typeface="+mn-ea"/>
              </a:rPr>
              <a:t>like  </a:t>
            </a:r>
            <a:r>
              <a:rPr lang="en-US" sz="1800">
                <a:sym typeface="+mn-ea"/>
              </a:rPr>
              <a:t>online website </a:t>
            </a:r>
            <a:endParaRPr lang="en-US" sz="1800"/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>
                <a:sym typeface="+mn-ea"/>
              </a:rPr>
              <a:t>J</a:t>
            </a:r>
            <a:r>
              <a:rPr lang="en-US" sz="2000">
                <a:sym typeface="+mn-ea"/>
              </a:rPr>
              <a:t>ava micro edition</a:t>
            </a:r>
            <a:r>
              <a:rPr lang="en-IN" altLang="en-US" sz="2000">
                <a:sym typeface="+mn-ea"/>
              </a:rPr>
              <a:t>:</a:t>
            </a:r>
            <a:endParaRPr lang="en-IN" alt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" y="659765"/>
            <a:ext cx="11409045" cy="5467985"/>
          </a:xfrm>
        </p:spPr>
        <p:txBody>
          <a:bodyPr/>
          <a:p>
            <a:r>
              <a:rPr lang="en-IN" altLang="en-US" sz="1800"/>
              <a:t>J</a:t>
            </a:r>
            <a:r>
              <a:rPr lang="en-US" sz="1800"/>
              <a:t>ava micro edition they are used to develop the mobile application and Android language are used to develop Android application and it runs from the year of 2002 to 2008</a:t>
            </a:r>
            <a:endParaRPr lang="en-US" sz="1800"/>
          </a:p>
          <a:p>
            <a:r>
              <a:rPr lang="en-US" sz="1800"/>
              <a:t>By right now Java micro edition to develop mobile application and Android application &amp; Android operating system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History of Java</a:t>
            </a:r>
            <a:r>
              <a:rPr lang="en-IN" altLang="en-US" sz="2000">
                <a:sym typeface="+mn-ea"/>
              </a:rPr>
              <a:t>: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   </a:t>
            </a:r>
            <a:r>
              <a:rPr lang="en-IN" altLang="en-US" sz="1800">
                <a:sym typeface="+mn-ea"/>
              </a:rPr>
              <a:t>1 </a:t>
            </a:r>
            <a:r>
              <a:rPr lang="en-US" sz="1800">
                <a:sym typeface="+mn-ea"/>
              </a:rPr>
              <a:t>James Gosling is the founder of Java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2)</a:t>
            </a:r>
            <a:r>
              <a:rPr lang="en-US" sz="1800">
                <a:sym typeface="+mn-ea"/>
              </a:rPr>
              <a:t>11 </a:t>
            </a:r>
            <a:r>
              <a:rPr lang="en-IN" altLang="en-US" sz="1800">
                <a:sym typeface="+mn-ea"/>
              </a:rPr>
              <a:t>java </a:t>
            </a:r>
            <a:r>
              <a:rPr lang="en-US" sz="1800">
                <a:sym typeface="+mn-ea"/>
              </a:rPr>
              <a:t>soft people</a:t>
            </a:r>
            <a:r>
              <a:rPr lang="en-IN" altLang="en-US" sz="1800">
                <a:sym typeface="+mn-ea"/>
              </a:rPr>
              <a:t> and james gosling</a:t>
            </a:r>
            <a:r>
              <a:rPr lang="en-US" sz="1800">
                <a:sym typeface="+mn-ea"/>
              </a:rPr>
              <a:t> work </a:t>
            </a:r>
            <a:r>
              <a:rPr lang="en-IN" altLang="en-US" sz="1800">
                <a:sym typeface="+mn-ea"/>
              </a:rPr>
              <a:t>was</a:t>
            </a:r>
            <a:r>
              <a:rPr lang="en-US" sz="1800">
                <a:sym typeface="+mn-ea"/>
              </a:rPr>
              <a:t> develope</a:t>
            </a:r>
            <a:r>
              <a:rPr lang="en-IN" altLang="en-US" sz="1800">
                <a:sym typeface="+mn-ea"/>
              </a:rPr>
              <a:t>d</a:t>
            </a:r>
            <a:r>
              <a:rPr lang="en-US" sz="1800">
                <a:sym typeface="+mn-ea"/>
              </a:rPr>
              <a:t> Java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3)</a:t>
            </a:r>
            <a:r>
              <a:rPr lang="en-US" sz="1800">
                <a:sym typeface="+mn-ea"/>
              </a:rPr>
              <a:t>Java logo was coffee because the consume a lot of coffee so</a:t>
            </a:r>
            <a:r>
              <a:rPr lang="en-IN" altLang="en-US" sz="1800">
                <a:sym typeface="+mn-ea"/>
              </a:rPr>
              <a:t>  they </a:t>
            </a:r>
            <a:r>
              <a:rPr lang="en-US" sz="1800">
                <a:sym typeface="+mn-ea"/>
              </a:rPr>
              <a:t> ke</a:t>
            </a:r>
            <a:r>
              <a:rPr lang="en-IN" altLang="en-US" sz="1800">
                <a:sym typeface="+mn-ea"/>
              </a:rPr>
              <a:t>pt </a:t>
            </a:r>
            <a:r>
              <a:rPr lang="en-US" sz="1800">
                <a:sym typeface="+mn-ea"/>
              </a:rPr>
              <a:t> symbol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4)</a:t>
            </a:r>
            <a:r>
              <a:rPr lang="en-US" sz="1800">
                <a:sym typeface="+mn-ea"/>
              </a:rPr>
              <a:t>In 1990 a company name </a:t>
            </a:r>
            <a:r>
              <a:rPr lang="en-IN" altLang="en-US" sz="1800">
                <a:sym typeface="+mn-ea"/>
              </a:rPr>
              <a:t>“</a:t>
            </a:r>
            <a:r>
              <a:rPr lang="en-US" sz="1800">
                <a:sym typeface="+mn-ea"/>
              </a:rPr>
              <a:t>sun micro system. Inc</a:t>
            </a:r>
            <a:r>
              <a:rPr lang="en-IN" altLang="en-US" sz="1800">
                <a:sym typeface="+mn-ea"/>
              </a:rPr>
              <a:t>”</a:t>
            </a:r>
            <a:r>
              <a:rPr lang="en-US" sz="1800">
                <a:sym typeface="+mn-ea"/>
              </a:rPr>
              <a:t> wanted to develop a project is </a:t>
            </a:r>
            <a:r>
              <a:rPr lang="en-IN" altLang="en-US" sz="1800">
                <a:sym typeface="+mn-ea"/>
              </a:rPr>
              <a:t>“</a:t>
            </a:r>
            <a:r>
              <a:rPr lang="en-US" sz="1800">
                <a:sym typeface="+mn-ea"/>
              </a:rPr>
              <a:t>consume electronic </a:t>
            </a:r>
            <a:r>
              <a:rPr lang="en-IN" altLang="en-US" sz="1800">
                <a:sym typeface="+mn-ea"/>
              </a:rPr>
              <a:t>  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   </a:t>
            </a:r>
            <a:r>
              <a:rPr lang="en-US" sz="1800">
                <a:sym typeface="+mn-ea"/>
              </a:rPr>
              <a:t>device that can be co</a:t>
            </a:r>
            <a:r>
              <a:rPr lang="en-IN" altLang="en-US" sz="1800">
                <a:sym typeface="+mn-ea"/>
              </a:rPr>
              <a:t>ntrolled</a:t>
            </a:r>
            <a:r>
              <a:rPr lang="en-US" sz="1800">
                <a:sym typeface="+mn-ea"/>
              </a:rPr>
              <a:t> by remote </a:t>
            </a:r>
            <a:r>
              <a:rPr lang="en-IN" altLang="en-US" sz="1800">
                <a:sym typeface="+mn-ea"/>
              </a:rPr>
              <a:t>“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5)They </a:t>
            </a:r>
            <a:r>
              <a:rPr lang="en-US" sz="1800">
                <a:sym typeface="+mn-ea"/>
              </a:rPr>
              <a:t>develop </a:t>
            </a:r>
            <a:r>
              <a:rPr lang="en-IN" altLang="en-US" sz="1800">
                <a:sym typeface="+mn-ea"/>
              </a:rPr>
              <a:t>a new</a:t>
            </a:r>
            <a:r>
              <a:rPr lang="en-US" sz="1800">
                <a:sym typeface="+mn-ea"/>
              </a:rPr>
              <a:t> language called Java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6)</a:t>
            </a:r>
            <a:r>
              <a:rPr lang="en-US" sz="1800">
                <a:sym typeface="+mn-ea"/>
              </a:rPr>
              <a:t>Before keeping </a:t>
            </a:r>
            <a:r>
              <a:rPr lang="en-IN" altLang="en-US" sz="1800">
                <a:sym typeface="+mn-ea"/>
              </a:rPr>
              <a:t>the</a:t>
            </a:r>
            <a:r>
              <a:rPr lang="en-US" sz="1800">
                <a:sym typeface="+mn-ea"/>
              </a:rPr>
              <a:t> name Java they kept </a:t>
            </a:r>
            <a:r>
              <a:rPr lang="en-IN" altLang="en-US" sz="1800">
                <a:sym typeface="+mn-ea"/>
              </a:rPr>
              <a:t>the</a:t>
            </a:r>
            <a:r>
              <a:rPr lang="en-US" sz="1800">
                <a:sym typeface="+mn-ea"/>
              </a:rPr>
              <a:t> name called Oak but that oak name was registered by </a:t>
            </a:r>
            <a:r>
              <a:rPr lang="en-IN" altLang="en-US" sz="1800">
                <a:sym typeface="+mn-ea"/>
              </a:rPr>
              <a:t>                                                                </a:t>
            </a:r>
            <a:endParaRPr lang="en-US" sz="1800"/>
          </a:p>
          <a:p>
            <a:pPr marL="0" indent="0">
              <a:buNone/>
            </a:pPr>
            <a:r>
              <a:rPr lang="en-IN" altLang="en-US" sz="1800"/>
              <a:t>          another company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Structure  of java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10" y="1164590"/>
            <a:ext cx="11210290" cy="5457825"/>
          </a:xfrm>
        </p:spPr>
        <p:txBody>
          <a:bodyPr/>
          <a:p>
            <a:pPr marL="0" indent="0">
              <a:buNone/>
            </a:pPr>
            <a:r>
              <a:rPr sz="1800">
                <a:sym typeface="+mn-ea"/>
              </a:rPr>
              <a:t>  </a:t>
            </a:r>
            <a:r>
              <a:rPr lang="en-IN" sz="1800">
                <a:sym typeface="+mn-ea"/>
              </a:rPr>
              <a:t>Java is classified into two types </a:t>
            </a:r>
            <a:endParaRPr lang="en-IN" sz="1800">
              <a:sym typeface="+mn-ea"/>
            </a:endParaRPr>
          </a:p>
          <a:p>
            <a:pPr marL="0" indent="0">
              <a:buNone/>
            </a:pPr>
            <a:r>
              <a:rPr lang="en-IN" sz="1800">
                <a:sym typeface="+mn-ea"/>
              </a:rPr>
              <a:t>java delopment kit -JDK</a:t>
            </a:r>
            <a:endParaRPr lang="en-IN" sz="1800">
              <a:sym typeface="+mn-ea"/>
            </a:endParaRPr>
          </a:p>
          <a:p>
            <a:pPr marL="0" indent="0">
              <a:buNone/>
            </a:pPr>
            <a:r>
              <a:rPr lang="en-IN" sz="1800">
                <a:sym typeface="+mn-ea"/>
              </a:rPr>
              <a:t>java run time -JRE</a:t>
            </a:r>
            <a:endParaRPr lang="en-IN" sz="1800">
              <a:sym typeface="+mn-ea"/>
            </a:endParaRPr>
          </a:p>
          <a:p>
            <a:pPr marL="0" indent="0">
              <a:buNone/>
            </a:pPr>
            <a:r>
              <a:rPr lang="en-IN" sz="1800">
                <a:sym typeface="+mn-ea"/>
              </a:rPr>
              <a:t> Java devolopment kit :To devolop program we use JDK &amp; to build operation</a:t>
            </a:r>
            <a:endParaRPr lang="en-IN" sz="1800">
              <a:sym typeface="+mn-ea"/>
            </a:endParaRPr>
          </a:p>
          <a:p>
            <a:pPr marL="0" indent="0">
              <a:buNone/>
            </a:pPr>
            <a:r>
              <a:rPr lang="en-IN" sz="1800">
                <a:sym typeface="+mn-ea"/>
              </a:rPr>
              <a:t>java run time :To run the program we use JRE</a:t>
            </a:r>
            <a:r>
              <a:rPr sz="1800">
                <a:sym typeface="+mn-ea"/>
              </a:rPr>
              <a:t>     </a:t>
            </a:r>
            <a:endParaRPr sz="1800">
              <a:sym typeface="+mn-ea"/>
            </a:endParaRPr>
          </a:p>
          <a:p>
            <a:pPr marL="0" indent="0">
              <a:buNone/>
            </a:pPr>
            <a:r>
              <a:rPr lang="en-IN" sz="1800">
                <a:sym typeface="+mn-ea"/>
              </a:rPr>
              <a:t>java virtual machine:It devolop program into machine devolop language</a:t>
            </a:r>
            <a:r>
              <a:rPr sz="1800">
                <a:sym typeface="+mn-ea"/>
              </a:rPr>
              <a:t>                              </a:t>
            </a:r>
            <a:endParaRPr sz="1800"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47260" y="3319780"/>
            <a:ext cx="1665605" cy="28702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JAVA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5860" y="3922395"/>
            <a:ext cx="1426845" cy="32702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JDK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77785" y="3922395"/>
            <a:ext cx="1477645" cy="32702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JDK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33945" y="4872355"/>
            <a:ext cx="1923415" cy="42545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JRE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3"/>
          </p:cNvCxnSpPr>
          <p:nvPr/>
        </p:nvCxnSpPr>
        <p:spPr>
          <a:xfrm flipH="1">
            <a:off x="3862705" y="3606800"/>
            <a:ext cx="1717675" cy="479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>
            <a:stCxn id="4" idx="2"/>
            <a:endCxn id="6" idx="1"/>
          </p:cNvCxnSpPr>
          <p:nvPr/>
        </p:nvCxnSpPr>
        <p:spPr>
          <a:xfrm>
            <a:off x="5580380" y="3606800"/>
            <a:ext cx="2097405" cy="479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395970" y="4249420"/>
            <a:ext cx="20955" cy="6229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ounded Rectangle 11"/>
          <p:cNvSpPr/>
          <p:nvPr/>
        </p:nvSpPr>
        <p:spPr>
          <a:xfrm>
            <a:off x="1129030" y="5599430"/>
            <a:ext cx="1289050" cy="2876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.JAVA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71165" y="5599430"/>
            <a:ext cx="1289050" cy="2876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.class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32375" y="5599430"/>
            <a:ext cx="1289050" cy="2876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JVM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93585" y="5599430"/>
            <a:ext cx="1289050" cy="2876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OUT PUT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2418080" y="5743575"/>
            <a:ext cx="55308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4260215" y="5743575"/>
            <a:ext cx="704850" cy="146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6321425" y="5743575"/>
            <a:ext cx="77216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Text Box 20"/>
          <p:cNvSpPr txBox="1"/>
          <p:nvPr/>
        </p:nvSpPr>
        <p:spPr>
          <a:xfrm>
            <a:off x="940435" y="5986145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SOURCECODE</a:t>
            </a:r>
            <a:endParaRPr lang="en-I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971165" y="59861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BYTE CODE</a:t>
            </a:r>
            <a:endParaRPr lang="en-I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273300" y="5231130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Java c</a:t>
            </a:r>
            <a:endParaRPr lang="en-IN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311015" y="5297805"/>
            <a:ext cx="72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JAVA</a:t>
            </a:r>
            <a:endParaRPr lang="en-IN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4965065" y="6045200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MACHINE CODE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1170"/>
            <a:ext cx="10972800" cy="5916295"/>
          </a:xfrm>
        </p:spPr>
        <p:txBody>
          <a:bodyPr/>
          <a:p>
            <a:r>
              <a:rPr lang="en-IN" altLang="en-US" sz="1800"/>
              <a:t>system indepence :</a:t>
            </a:r>
            <a:r>
              <a:rPr lang="en-US" sz="1800"/>
              <a:t>System independence is a java bite code is not machine independent and can be </a:t>
            </a:r>
            <a:r>
              <a:rPr lang="en-IN" altLang="en-US" sz="1800"/>
              <a:t>       </a:t>
            </a:r>
            <a:r>
              <a:rPr lang="en-US" sz="1800"/>
              <a:t>run only on any machine</a:t>
            </a:r>
            <a:r>
              <a:rPr lang="en-IN" altLang="en-US" sz="1800"/>
              <a:t>     </a:t>
            </a:r>
            <a:endParaRPr lang="en-IN" altLang="en-US" sz="1800"/>
          </a:p>
          <a:p>
            <a:endParaRPr lang="en-US" sz="1800"/>
          </a:p>
          <a:p>
            <a:r>
              <a:rPr lang="en-US" sz="1800"/>
              <a:t> Secure: security problem like ever droppin and virus threats </a:t>
            </a:r>
            <a:r>
              <a:rPr lang="en-IN" altLang="en-US" sz="1800"/>
              <a:t>can</a:t>
            </a:r>
            <a:r>
              <a:rPr lang="en-US" sz="1800"/>
              <a:t> b</a:t>
            </a:r>
            <a:r>
              <a:rPr lang="en-IN" altLang="en-US" sz="1800"/>
              <a:t>e </a:t>
            </a:r>
            <a:r>
              <a:rPr lang="en-US" sz="1800"/>
              <a:t>eliminated all minimise by using Java on internet</a:t>
            </a:r>
            <a:endParaRPr lang="en-US" sz="1800"/>
          </a:p>
          <a:p>
            <a:endParaRPr lang="en-US" sz="1800"/>
          </a:p>
          <a:p>
            <a:r>
              <a:rPr lang="en-US" sz="1800"/>
              <a:t> Portability: </a:t>
            </a:r>
            <a:r>
              <a:rPr lang="en-IN" altLang="en-US" sz="1800"/>
              <a:t>I</a:t>
            </a:r>
            <a:r>
              <a:rPr lang="en-US" sz="1800"/>
              <a:t>t is a program yield are same result on every machine program is called portability.</a:t>
            </a:r>
            <a:endParaRPr lang="en-US" sz="1800"/>
          </a:p>
          <a:p>
            <a:r>
              <a:rPr lang="en-IN" altLang="en-US" sz="1800"/>
              <a:t>Interpreter:</a:t>
            </a:r>
            <a:r>
              <a:rPr lang="en-US" sz="1800"/>
              <a:t> Interpreter it checked line by line for a program and checked error </a:t>
            </a:r>
            <a:r>
              <a:rPr lang="en-IN" altLang="en-US" sz="1800"/>
              <a:t>    </a:t>
            </a:r>
            <a:r>
              <a:rPr lang="en-US" sz="1800"/>
              <a:t>line by line on a take more time</a:t>
            </a:r>
            <a:endParaRPr lang="en-US" sz="1800"/>
          </a:p>
          <a:p>
            <a:r>
              <a:rPr lang="en-US" sz="1800"/>
              <a:t> Compiler: compiler convert high level language to machine level language </a:t>
            </a:r>
            <a:endParaRPr lang="en-US" sz="1800"/>
          </a:p>
          <a:p>
            <a:r>
              <a:rPr lang="en-US" sz="1800">
                <a:sym typeface="+mn-ea"/>
              </a:rPr>
              <a:t>Scalability: java platform can be implemented on a</a:t>
            </a:r>
            <a:r>
              <a:rPr lang="en-IN" altLang="en-US" sz="1800">
                <a:sym typeface="+mn-ea"/>
              </a:rPr>
              <a:t> w</a:t>
            </a:r>
            <a:r>
              <a:rPr lang="en-US" sz="1800">
                <a:sym typeface="+mn-ea"/>
              </a:rPr>
              <a:t>ide range of computer with varying levels of resources for embedded devices to mainframe computer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Multi thread : A thread represent on individual process to execute a group of statement JVM uses several threats to execute different block to code creating multiple thread is called multiple thread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High performance: </a:t>
            </a:r>
            <a:r>
              <a:rPr lang="en-IN" altLang="en-US" sz="1800">
                <a:sym typeface="+mn-ea"/>
              </a:rPr>
              <a:t>T</a:t>
            </a:r>
            <a:r>
              <a:rPr lang="en-US" sz="1800">
                <a:sym typeface="+mn-ea"/>
              </a:rPr>
              <a:t>he problem with interpreter inside the JVM is slow </a:t>
            </a:r>
            <a:r>
              <a:rPr lang="en-IN" altLang="en-US" sz="1800">
                <a:sym typeface="+mn-ea"/>
              </a:rPr>
              <a:t>so they kept a command JIT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/>
              <a:t>                                   compiler so now  </a:t>
            </a:r>
            <a:r>
              <a:rPr lang="en-US" sz="1800">
                <a:sym typeface="+mn-ea"/>
              </a:rPr>
              <a:t>JVM both the interpreter Jit compiler work together to run </a:t>
            </a:r>
            <a:r>
              <a:rPr lang="en-IN" altLang="en-US" sz="1800">
                <a:sym typeface="+mn-ea"/>
              </a:rPr>
              <a:t>program</a:t>
            </a:r>
            <a:endParaRPr lang="en-US" sz="1800"/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Dis</a:t>
            </a:r>
            <a:r>
              <a:rPr lang="en-US" sz="1800">
                <a:sym typeface="+mn-ea"/>
              </a:rPr>
              <a:t>tributed: </a:t>
            </a:r>
            <a:r>
              <a:rPr lang="en-IN" altLang="en-US" sz="1800">
                <a:sym typeface="+mn-ea"/>
              </a:rPr>
              <a:t>I</a:t>
            </a:r>
            <a:r>
              <a:rPr lang="en-US" sz="1800">
                <a:sym typeface="+mn-ea"/>
              </a:rPr>
              <a:t>nformation is distributed on various computers on a network using Java we can write 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progr</a:t>
            </a:r>
            <a:r>
              <a:rPr lang="en-IN" altLang="en-US" sz="1800">
                <a:sym typeface="+mn-ea"/>
              </a:rPr>
              <a:t>am </a:t>
            </a:r>
            <a:r>
              <a:rPr lang="en-US" sz="1800">
                <a:sym typeface="+mn-ea"/>
              </a:rPr>
              <a:t>which capture information and distributed to clients. 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. 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1446530" y="102870"/>
            <a:ext cx="383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FEATURES OF JAVA :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" y="431800"/>
            <a:ext cx="11447780" cy="6003290"/>
          </a:xfrm>
        </p:spPr>
        <p:txBody>
          <a:bodyPr/>
          <a:p>
            <a:r>
              <a:rPr lang="en-US" sz="1800"/>
              <a:t>Oops (object oriented programming language): basic concepts of oops</a:t>
            </a:r>
            <a:r>
              <a:rPr lang="en-IN" altLang="en-US" sz="1800"/>
              <a:t> are:</a:t>
            </a:r>
            <a:endParaRPr lang="en-US" sz="1800"/>
          </a:p>
          <a:p>
            <a:r>
              <a:rPr lang="en-US" sz="1800"/>
              <a:t>Object and classes</a:t>
            </a:r>
            <a:endParaRPr lang="en-US" sz="1800"/>
          </a:p>
          <a:p>
            <a:r>
              <a:rPr lang="en-US" sz="1800"/>
              <a:t>Encapsulation</a:t>
            </a:r>
            <a:endParaRPr lang="en-US" sz="1800"/>
          </a:p>
          <a:p>
            <a:r>
              <a:rPr lang="en-US" sz="1800"/>
              <a:t>Abstraction</a:t>
            </a:r>
            <a:endParaRPr lang="en-US" sz="1800"/>
          </a:p>
          <a:p>
            <a:r>
              <a:rPr lang="en-US" sz="1800"/>
              <a:t>Inheritance</a:t>
            </a:r>
            <a:endParaRPr lang="en-US" sz="1800"/>
          </a:p>
          <a:p>
            <a:r>
              <a:rPr lang="en-US" sz="1800"/>
              <a:t>Polymorphism</a:t>
            </a:r>
            <a:endParaRPr lang="en-US" sz="1800"/>
          </a:p>
          <a:p>
            <a:r>
              <a:rPr lang="en-IN" altLang="en-US" sz="1800">
                <a:sym typeface="+mn-ea"/>
              </a:rPr>
              <a:t>1)</a:t>
            </a:r>
            <a:r>
              <a:rPr lang="en-US" sz="1800">
                <a:sym typeface="+mn-ea"/>
              </a:rPr>
              <a:t>Object: they are until ment it is in OOPS they may present a person, place etc of date or any item that are program has to handle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classes :</a:t>
            </a:r>
            <a:r>
              <a:rPr lang="en-US" sz="1800">
                <a:sym typeface="+mn-ea"/>
              </a:rPr>
              <a:t> </a:t>
            </a:r>
            <a:r>
              <a:rPr lang="en-IN" altLang="en-US" sz="1800">
                <a:sym typeface="+mn-ea"/>
              </a:rPr>
              <a:t>I</a:t>
            </a:r>
            <a:r>
              <a:rPr lang="en-US" sz="1800">
                <a:sym typeface="+mn-ea"/>
              </a:rPr>
              <a:t>t has been define we can create a number of objects belongs to a class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 </a:t>
            </a:r>
            <a:r>
              <a:rPr lang="en-IN" altLang="en-US" sz="1800">
                <a:sym typeface="+mn-ea"/>
              </a:rPr>
              <a:t>  2)  data  encapulation: if a mechanism that associate the code under data manipulation into a single unit                                                                                                                                                 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keep them safe from external interface.</a:t>
            </a:r>
            <a:endParaRPr lang="en-IN" alt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3)</a:t>
            </a:r>
            <a:r>
              <a:rPr lang="en-US" sz="1800">
                <a:sym typeface="+mn-ea"/>
              </a:rPr>
              <a:t>Data abstraction: the technique of creating new data well suited to application is known as data abstraction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4)I</a:t>
            </a:r>
            <a:r>
              <a:rPr lang="en-US" sz="1800">
                <a:sym typeface="+mn-ea"/>
              </a:rPr>
              <a:t>nheritance: </a:t>
            </a:r>
            <a:r>
              <a:rPr lang="en-IN" altLang="en-US" sz="1800">
                <a:sym typeface="+mn-ea"/>
              </a:rPr>
              <a:t>I</a:t>
            </a:r>
            <a:r>
              <a:rPr lang="en-US" sz="1800">
                <a:sym typeface="+mn-ea"/>
              </a:rPr>
              <a:t>t is a property which is used to extend definition of an existing class. The extension can be </a:t>
            </a:r>
            <a:r>
              <a:rPr lang="en-IN" altLang="en-US" sz="1800">
                <a:sym typeface="+mn-ea"/>
              </a:rPr>
              <a:t>done </a:t>
            </a:r>
            <a:r>
              <a:rPr lang="en-US" sz="1800">
                <a:sym typeface="+mn-ea"/>
              </a:rPr>
              <a:t>by declared some other classes</a:t>
            </a:r>
            <a:r>
              <a:rPr lang="en-IN" altLang="en-US" sz="1800">
                <a:sym typeface="+mn-ea"/>
              </a:rPr>
              <a:t>T</a:t>
            </a:r>
            <a:r>
              <a:rPr lang="en-US" sz="1800">
                <a:sym typeface="+mn-ea"/>
              </a:rPr>
              <a:t>he class originally present is called base class the class which extended with the help of inheritance property is called derived class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5)</a:t>
            </a:r>
            <a:r>
              <a:rPr lang="en-US" sz="1800">
                <a:sym typeface="+mn-ea"/>
              </a:rPr>
              <a:t>Polymorphism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1)The word polymorphism is it from latin word poly means many and morphs means forms.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2) polymorphism is nothing but the ability to access the different implementation of function using same name.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12076</Words>
  <Application>WPS Presentation</Application>
  <PresentationFormat>Widescreen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Assignment on  1)software devlopment lifecycle  2)Introduction of java and Its basic concepts</vt:lpstr>
      <vt:lpstr>Software development life cycle </vt:lpstr>
      <vt:lpstr>PowerPoint 演示文稿</vt:lpstr>
      <vt:lpstr>Introduction of Java</vt:lpstr>
      <vt:lpstr>Java standard edition</vt:lpstr>
      <vt:lpstr>Java micro edition:</vt:lpstr>
      <vt:lpstr>Structure  of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operators in java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 1)software devlopment lifecycle  2)Introduction of java and Its basic concepts</dc:title>
  <dc:creator/>
  <cp:lastModifiedBy>aryan</cp:lastModifiedBy>
  <cp:revision>9</cp:revision>
  <dcterms:created xsi:type="dcterms:W3CDTF">2022-10-21T03:00:00Z</dcterms:created>
  <dcterms:modified xsi:type="dcterms:W3CDTF">2022-11-09T17:59:00Z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4BDA768F04F8472BA011F59D593CB3D5</vt:lpwstr>
  </property>
  <property fmtid="{D5CDD505-2E9C-101B-9397-08002B2CF9AE}" pid="3" name="KSOProductBuildVer">
    <vt:lpwstr>1033-11.2.0.11380</vt:lpwstr>
  </property>
</Properties>
</file>