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0236E8-07CF-4326-B75B-FD163B92F8EC}" v="3" dt="2023-02-21T22:50:17.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nagareshma5555@gmail.com" userId="fb8f383b856d19fc" providerId="LiveId" clId="{CB0236E8-07CF-4326-B75B-FD163B92F8EC}"/>
    <pc:docChg chg="undo custSel addSld delSld modSld">
      <pc:chgData name="lakshminagareshma5555@gmail.com" userId="fb8f383b856d19fc" providerId="LiveId" clId="{CB0236E8-07CF-4326-B75B-FD163B92F8EC}" dt="2023-02-24T09:42:05.378" v="563" actId="20577"/>
      <pc:docMkLst>
        <pc:docMk/>
      </pc:docMkLst>
      <pc:sldChg chg="modSp mod">
        <pc:chgData name="lakshminagareshma5555@gmail.com" userId="fb8f383b856d19fc" providerId="LiveId" clId="{CB0236E8-07CF-4326-B75B-FD163B92F8EC}" dt="2023-02-21T22:22:22.567" v="5" actId="20577"/>
        <pc:sldMkLst>
          <pc:docMk/>
          <pc:sldMk cId="3899131019" sldId="259"/>
        </pc:sldMkLst>
        <pc:spChg chg="mod">
          <ac:chgData name="lakshminagareshma5555@gmail.com" userId="fb8f383b856d19fc" providerId="LiveId" clId="{CB0236E8-07CF-4326-B75B-FD163B92F8EC}" dt="2023-02-21T22:22:22.567" v="5" actId="20577"/>
          <ac:spMkLst>
            <pc:docMk/>
            <pc:sldMk cId="3899131019" sldId="259"/>
            <ac:spMk id="2" creationId="{2D04F54A-EB77-C003-01C8-ADC8A7C289EB}"/>
          </ac:spMkLst>
        </pc:spChg>
      </pc:sldChg>
      <pc:sldChg chg="modSp new mod">
        <pc:chgData name="lakshminagareshma5555@gmail.com" userId="fb8f383b856d19fc" providerId="LiveId" clId="{CB0236E8-07CF-4326-B75B-FD163B92F8EC}" dt="2023-02-21T22:25:22.709" v="33" actId="27636"/>
        <pc:sldMkLst>
          <pc:docMk/>
          <pc:sldMk cId="559317364" sldId="260"/>
        </pc:sldMkLst>
        <pc:spChg chg="mod">
          <ac:chgData name="lakshminagareshma5555@gmail.com" userId="fb8f383b856d19fc" providerId="LiveId" clId="{CB0236E8-07CF-4326-B75B-FD163B92F8EC}" dt="2023-02-21T22:23:34.647" v="29" actId="1076"/>
          <ac:spMkLst>
            <pc:docMk/>
            <pc:sldMk cId="559317364" sldId="260"/>
            <ac:spMk id="2" creationId="{A743AFD3-9F3F-7DBB-91A0-2E251FD99EAC}"/>
          </ac:spMkLst>
        </pc:spChg>
        <pc:spChg chg="mod">
          <ac:chgData name="lakshminagareshma5555@gmail.com" userId="fb8f383b856d19fc" providerId="LiveId" clId="{CB0236E8-07CF-4326-B75B-FD163B92F8EC}" dt="2023-02-21T22:25:22.709" v="33" actId="27636"/>
          <ac:spMkLst>
            <pc:docMk/>
            <pc:sldMk cId="559317364" sldId="260"/>
            <ac:spMk id="3" creationId="{0F0601C6-9A9B-E897-E9FA-22169CE596B4}"/>
          </ac:spMkLst>
        </pc:spChg>
      </pc:sldChg>
      <pc:sldChg chg="addSp modSp new mod">
        <pc:chgData name="lakshminagareshma5555@gmail.com" userId="fb8f383b856d19fc" providerId="LiveId" clId="{CB0236E8-07CF-4326-B75B-FD163B92F8EC}" dt="2023-02-24T09:28:21.428" v="492" actId="20577"/>
        <pc:sldMkLst>
          <pc:docMk/>
          <pc:sldMk cId="2300620114" sldId="261"/>
        </pc:sldMkLst>
        <pc:spChg chg="add mod">
          <ac:chgData name="lakshminagareshma5555@gmail.com" userId="fb8f383b856d19fc" providerId="LiveId" clId="{CB0236E8-07CF-4326-B75B-FD163B92F8EC}" dt="2023-02-24T09:28:21.428" v="492" actId="20577"/>
          <ac:spMkLst>
            <pc:docMk/>
            <pc:sldMk cId="2300620114" sldId="261"/>
            <ac:spMk id="2" creationId="{1FE8CDD0-9743-BE8E-554B-7797D17FE6AF}"/>
          </ac:spMkLst>
        </pc:spChg>
      </pc:sldChg>
      <pc:sldChg chg="modSp new mod">
        <pc:chgData name="lakshminagareshma5555@gmail.com" userId="fb8f383b856d19fc" providerId="LiveId" clId="{CB0236E8-07CF-4326-B75B-FD163B92F8EC}" dt="2023-02-21T22:35:38.401" v="306" actId="20577"/>
        <pc:sldMkLst>
          <pc:docMk/>
          <pc:sldMk cId="2162734950" sldId="262"/>
        </pc:sldMkLst>
        <pc:spChg chg="mod">
          <ac:chgData name="lakshminagareshma5555@gmail.com" userId="fb8f383b856d19fc" providerId="LiveId" clId="{CB0236E8-07CF-4326-B75B-FD163B92F8EC}" dt="2023-02-21T22:30:57.833" v="282" actId="20577"/>
          <ac:spMkLst>
            <pc:docMk/>
            <pc:sldMk cId="2162734950" sldId="262"/>
            <ac:spMk id="2" creationId="{26DDCB71-A408-4A96-E914-9860D832A7CF}"/>
          </ac:spMkLst>
        </pc:spChg>
        <pc:spChg chg="mod">
          <ac:chgData name="lakshminagareshma5555@gmail.com" userId="fb8f383b856d19fc" providerId="LiveId" clId="{CB0236E8-07CF-4326-B75B-FD163B92F8EC}" dt="2023-02-21T22:35:38.401" v="306" actId="20577"/>
          <ac:spMkLst>
            <pc:docMk/>
            <pc:sldMk cId="2162734950" sldId="262"/>
            <ac:spMk id="3" creationId="{C3F73FE8-62A9-FB00-74F0-287804575207}"/>
          </ac:spMkLst>
        </pc:spChg>
      </pc:sldChg>
      <pc:sldChg chg="delSp modSp new mod">
        <pc:chgData name="lakshminagareshma5555@gmail.com" userId="fb8f383b856d19fc" providerId="LiveId" clId="{CB0236E8-07CF-4326-B75B-FD163B92F8EC}" dt="2023-02-24T09:39:09.285" v="539" actId="27636"/>
        <pc:sldMkLst>
          <pc:docMk/>
          <pc:sldMk cId="1706289105" sldId="263"/>
        </pc:sldMkLst>
        <pc:spChg chg="del">
          <ac:chgData name="lakshminagareshma5555@gmail.com" userId="fb8f383b856d19fc" providerId="LiveId" clId="{CB0236E8-07CF-4326-B75B-FD163B92F8EC}" dt="2023-02-21T22:36:39.117" v="310" actId="478"/>
          <ac:spMkLst>
            <pc:docMk/>
            <pc:sldMk cId="1706289105" sldId="263"/>
            <ac:spMk id="2" creationId="{4ABD2FEF-F8FF-8259-3AC2-8EF536101D3D}"/>
          </ac:spMkLst>
        </pc:spChg>
        <pc:spChg chg="mod">
          <ac:chgData name="lakshminagareshma5555@gmail.com" userId="fb8f383b856d19fc" providerId="LiveId" clId="{CB0236E8-07CF-4326-B75B-FD163B92F8EC}" dt="2023-02-24T09:39:09.285" v="539" actId="27636"/>
          <ac:spMkLst>
            <pc:docMk/>
            <pc:sldMk cId="1706289105" sldId="263"/>
            <ac:spMk id="3" creationId="{6386B4FE-87E2-A1DE-55B6-FB5BD4052CAD}"/>
          </ac:spMkLst>
        </pc:spChg>
      </pc:sldChg>
      <pc:sldChg chg="addSp modSp new mod">
        <pc:chgData name="lakshminagareshma5555@gmail.com" userId="fb8f383b856d19fc" providerId="LiveId" clId="{CB0236E8-07CF-4326-B75B-FD163B92F8EC}" dt="2023-02-24T09:42:05.378" v="563" actId="20577"/>
        <pc:sldMkLst>
          <pc:docMk/>
          <pc:sldMk cId="2531717096" sldId="264"/>
        </pc:sldMkLst>
        <pc:spChg chg="add mod">
          <ac:chgData name="lakshminagareshma5555@gmail.com" userId="fb8f383b856d19fc" providerId="LiveId" clId="{CB0236E8-07CF-4326-B75B-FD163B92F8EC}" dt="2023-02-24T09:42:05.378" v="563" actId="20577"/>
          <ac:spMkLst>
            <pc:docMk/>
            <pc:sldMk cId="2531717096" sldId="264"/>
            <ac:spMk id="2" creationId="{BA479F58-483A-D80D-59B4-DFFDE654987F}"/>
          </ac:spMkLst>
        </pc:spChg>
      </pc:sldChg>
      <pc:sldChg chg="new del">
        <pc:chgData name="lakshminagareshma5555@gmail.com" userId="fb8f383b856d19fc" providerId="LiveId" clId="{CB0236E8-07CF-4326-B75B-FD163B92F8EC}" dt="2023-02-21T22:39:29.508" v="359" actId="47"/>
        <pc:sldMkLst>
          <pc:docMk/>
          <pc:sldMk cId="4127695236" sldId="264"/>
        </pc:sldMkLst>
      </pc:sldChg>
      <pc:sldChg chg="addSp modSp new mod">
        <pc:chgData name="lakshminagareshma5555@gmail.com" userId="fb8f383b856d19fc" providerId="LiveId" clId="{CB0236E8-07CF-4326-B75B-FD163B92F8EC}" dt="2023-02-21T22:51:01.342" v="460" actId="255"/>
        <pc:sldMkLst>
          <pc:docMk/>
          <pc:sldMk cId="3340405375" sldId="265"/>
        </pc:sldMkLst>
        <pc:spChg chg="add mod">
          <ac:chgData name="lakshminagareshma5555@gmail.com" userId="fb8f383b856d19fc" providerId="LiveId" clId="{CB0236E8-07CF-4326-B75B-FD163B92F8EC}" dt="2023-02-21T22:51:01.342" v="460" actId="255"/>
          <ac:spMkLst>
            <pc:docMk/>
            <pc:sldMk cId="3340405375" sldId="265"/>
            <ac:spMk id="2" creationId="{D635E321-DB32-0E25-23DF-443D410CCC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2/24/2023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2/24/2023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7DE3-3DD7-349C-F75A-89D35E950D0D}"/>
              </a:ext>
            </a:extLst>
          </p:cNvPr>
          <p:cNvSpPr>
            <a:spLocks noGrp="1"/>
          </p:cNvSpPr>
          <p:nvPr>
            <p:ph type="ctrTitle"/>
          </p:nvPr>
        </p:nvSpPr>
        <p:spPr>
          <a:xfrm>
            <a:off x="2352503" y="2366108"/>
            <a:ext cx="8702350" cy="977621"/>
          </a:xfrm>
        </p:spPr>
        <p:txBody>
          <a:bodyPr>
            <a:normAutofit/>
          </a:bodyPr>
          <a:lstStyle/>
          <a:p>
            <a:r>
              <a:rPr lang="en-IN" sz="2400" dirty="0"/>
              <a:t>Assignments   on   polymorphism  and  abstraction</a:t>
            </a:r>
          </a:p>
        </p:txBody>
      </p:sp>
      <p:sp>
        <p:nvSpPr>
          <p:cNvPr id="3" name="Subtitle 2">
            <a:extLst>
              <a:ext uri="{FF2B5EF4-FFF2-40B4-BE49-F238E27FC236}">
                <a16:creationId xmlns:a16="http://schemas.microsoft.com/office/drawing/2014/main" id="{8F17E502-D092-5748-8BF2-2F55FDF0EA85}"/>
              </a:ext>
            </a:extLst>
          </p:cNvPr>
          <p:cNvSpPr>
            <a:spLocks noGrp="1"/>
          </p:cNvSpPr>
          <p:nvPr>
            <p:ph type="subTitle" idx="1"/>
          </p:nvPr>
        </p:nvSpPr>
        <p:spPr>
          <a:xfrm>
            <a:off x="1097279" y="3732415"/>
            <a:ext cx="1712423" cy="977621"/>
          </a:xfrm>
        </p:spPr>
        <p:txBody>
          <a:bodyPr>
            <a:normAutofit fontScale="92500"/>
          </a:bodyPr>
          <a:lstStyle/>
          <a:p>
            <a:r>
              <a:rPr lang="en-IN" dirty="0"/>
              <a:t>        From </a:t>
            </a:r>
          </a:p>
          <a:p>
            <a:r>
              <a:rPr lang="en-IN" dirty="0"/>
              <a:t> </a:t>
            </a:r>
            <a:r>
              <a:rPr lang="en-IN" dirty="0" err="1"/>
              <a:t>pavankalyan</a:t>
            </a:r>
            <a:r>
              <a:rPr lang="en-IN" dirty="0"/>
              <a:t>          </a:t>
            </a:r>
          </a:p>
          <a:p>
            <a:endParaRPr lang="en-IN" dirty="0"/>
          </a:p>
          <a:p>
            <a:endParaRPr lang="en-IN" dirty="0"/>
          </a:p>
        </p:txBody>
      </p:sp>
      <p:sp>
        <p:nvSpPr>
          <p:cNvPr id="4" name="Subtitle 2">
            <a:extLst>
              <a:ext uri="{FF2B5EF4-FFF2-40B4-BE49-F238E27FC236}">
                <a16:creationId xmlns:a16="http://schemas.microsoft.com/office/drawing/2014/main" id="{2B3B2451-6A3A-A0F5-B73E-42682DDDFF82}"/>
              </a:ext>
            </a:extLst>
          </p:cNvPr>
          <p:cNvSpPr txBox="1">
            <a:spLocks/>
          </p:cNvSpPr>
          <p:nvPr/>
        </p:nvSpPr>
        <p:spPr>
          <a:xfrm>
            <a:off x="8055033" y="4580313"/>
            <a:ext cx="1961804" cy="1354974"/>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dirty="0"/>
              <a:t>        to </a:t>
            </a:r>
          </a:p>
          <a:p>
            <a:r>
              <a:rPr lang="en-IN" dirty="0"/>
              <a:t>     Karun </a:t>
            </a:r>
          </a:p>
          <a:p>
            <a:endParaRPr lang="en-IN" dirty="0"/>
          </a:p>
        </p:txBody>
      </p:sp>
    </p:spTree>
    <p:extLst>
      <p:ext uri="{BB962C8B-B14F-4D97-AF65-F5344CB8AC3E}">
        <p14:creationId xmlns:p14="http://schemas.microsoft.com/office/powerpoint/2010/main" val="141911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35E321-DB32-0E25-23DF-443D410CCCBF}"/>
              </a:ext>
            </a:extLst>
          </p:cNvPr>
          <p:cNvSpPr txBox="1"/>
          <p:nvPr/>
        </p:nvSpPr>
        <p:spPr>
          <a:xfrm>
            <a:off x="1546167" y="980902"/>
            <a:ext cx="8354291" cy="2462213"/>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r>
              <a:rPr lang="en-IN" sz="2800" dirty="0"/>
              <a:t>                      THANKYOU</a:t>
            </a:r>
          </a:p>
          <a:p>
            <a:endParaRPr lang="en-IN" dirty="0"/>
          </a:p>
        </p:txBody>
      </p:sp>
    </p:spTree>
    <p:extLst>
      <p:ext uri="{BB962C8B-B14F-4D97-AF65-F5344CB8AC3E}">
        <p14:creationId xmlns:p14="http://schemas.microsoft.com/office/powerpoint/2010/main" val="334040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E544-2773-CC80-FF7A-E6E032B5785A}"/>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D76FAA58-168D-365D-B4B6-DC3ACAB0D90E}"/>
              </a:ext>
            </a:extLst>
          </p:cNvPr>
          <p:cNvSpPr>
            <a:spLocks noGrp="1"/>
          </p:cNvSpPr>
          <p:nvPr>
            <p:ph sz="half" idx="1"/>
          </p:nvPr>
        </p:nvSpPr>
        <p:spPr>
          <a:xfrm>
            <a:off x="274320" y="1936865"/>
            <a:ext cx="7207135" cy="4181301"/>
          </a:xfrm>
        </p:spPr>
        <p:txBody>
          <a:bodyPr>
            <a:normAutofit/>
          </a:bodyPr>
          <a:lstStyle/>
          <a:p>
            <a:r>
              <a:rPr lang="en-US" b="1" i="0" dirty="0">
                <a:solidFill>
                  <a:srgbClr val="333333"/>
                </a:solidFill>
                <a:effectLst/>
                <a:latin typeface="inter-bold"/>
              </a:rPr>
              <a:t>Polymorphism in Java</a:t>
            </a:r>
            <a:r>
              <a:rPr lang="en-US" b="0" i="0" dirty="0">
                <a:solidFill>
                  <a:srgbClr val="333333"/>
                </a:solidFill>
                <a:effectLst/>
                <a:latin typeface="inter-regular"/>
              </a:rPr>
              <a:t> is a concept by which we can perform a </a:t>
            </a:r>
            <a:r>
              <a:rPr lang="en-US" b="0" i="1" dirty="0">
                <a:solidFill>
                  <a:srgbClr val="333333"/>
                </a:solidFill>
                <a:effectLst/>
                <a:latin typeface="inter-regular"/>
              </a:rPr>
              <a:t>single action in different ways by using a common name</a:t>
            </a:r>
          </a:p>
          <a:p>
            <a:r>
              <a:rPr lang="en-US" b="0" i="0" dirty="0">
                <a:solidFill>
                  <a:srgbClr val="333333"/>
                </a:solidFill>
                <a:effectLst/>
                <a:latin typeface="inter-regular"/>
              </a:rPr>
              <a:t>. Polymorphism is derived from  Greek words: poly and morphs. The word "poly" means many and "morphs" means forms. So polymorphism means many forms.</a:t>
            </a:r>
          </a:p>
          <a:p>
            <a:pPr marL="0" indent="0">
              <a:lnSpc>
                <a:spcPct val="150000"/>
              </a:lnSpc>
              <a:buNone/>
            </a:pPr>
            <a:r>
              <a:rPr lang="en-IN" sz="2000" b="1" dirty="0">
                <a:latin typeface="Times New Roman" panose="02020603050405020304" pitchFamily="18" charset="0"/>
                <a:cs typeface="Times New Roman" panose="02020603050405020304" pitchFamily="18" charset="0"/>
              </a:rPr>
              <a:t>In Java polymorphism is mainly divided into two types:</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Compile-time Polymorphism(Method overloading/Static binding)</a:t>
            </a:r>
          </a:p>
          <a:p>
            <a:pPr marL="342900" indent="-3429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Runtime Polymorphism(Method overriding/Dynamic binding)</a:t>
            </a:r>
          </a:p>
          <a:p>
            <a:endParaRPr lang="en-IN" dirty="0"/>
          </a:p>
        </p:txBody>
      </p:sp>
      <p:pic>
        <p:nvPicPr>
          <p:cNvPr id="5" name="Picture 4">
            <a:extLst>
              <a:ext uri="{FF2B5EF4-FFF2-40B4-BE49-F238E27FC236}">
                <a16:creationId xmlns:a16="http://schemas.microsoft.com/office/drawing/2014/main" id="{F00DE338-FC37-6C56-98D1-F68F8BF87B3A}"/>
              </a:ext>
            </a:extLst>
          </p:cNvPr>
          <p:cNvPicPr>
            <a:picLocks noChangeAspect="1"/>
          </p:cNvPicPr>
          <p:nvPr/>
        </p:nvPicPr>
        <p:blipFill>
          <a:blip r:embed="rId2"/>
          <a:stretch>
            <a:fillRect/>
          </a:stretch>
        </p:blipFill>
        <p:spPr>
          <a:xfrm>
            <a:off x="7844036" y="2025131"/>
            <a:ext cx="3953435" cy="3916269"/>
          </a:xfrm>
          <a:prstGeom prst="rect">
            <a:avLst/>
          </a:prstGeom>
        </p:spPr>
      </p:pic>
    </p:spTree>
    <p:extLst>
      <p:ext uri="{BB962C8B-B14F-4D97-AF65-F5344CB8AC3E}">
        <p14:creationId xmlns:p14="http://schemas.microsoft.com/office/powerpoint/2010/main" val="135134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138F-35D1-860C-4772-E67F3AEAB1FB}"/>
              </a:ext>
            </a:extLst>
          </p:cNvPr>
          <p:cNvSpPr>
            <a:spLocks noGrp="1"/>
          </p:cNvSpPr>
          <p:nvPr>
            <p:ph type="title"/>
          </p:nvPr>
        </p:nvSpPr>
        <p:spPr/>
        <p:txBody>
          <a:bodyPr/>
          <a:lstStyle/>
          <a:p>
            <a:r>
              <a:rPr lang="en-IN" dirty="0"/>
              <a:t>Method overloading</a:t>
            </a:r>
          </a:p>
        </p:txBody>
      </p:sp>
      <p:sp>
        <p:nvSpPr>
          <p:cNvPr id="3" name="Content Placeholder 2">
            <a:extLst>
              <a:ext uri="{FF2B5EF4-FFF2-40B4-BE49-F238E27FC236}">
                <a16:creationId xmlns:a16="http://schemas.microsoft.com/office/drawing/2014/main" id="{FC9A5785-FF28-2F0F-DFB8-0FE60FD8ACFD}"/>
              </a:ext>
            </a:extLst>
          </p:cNvPr>
          <p:cNvSpPr>
            <a:spLocks noGrp="1"/>
          </p:cNvSpPr>
          <p:nvPr>
            <p:ph idx="1"/>
          </p:nvPr>
        </p:nvSpPr>
        <p:spPr>
          <a:xfrm>
            <a:off x="357447" y="2447994"/>
            <a:ext cx="10697407" cy="3450613"/>
          </a:xfrm>
        </p:spPr>
        <p:txBody>
          <a:bodyPr>
            <a:normAutofit fontScale="92500" lnSpcReduction="10000"/>
          </a:bodyPr>
          <a:lstStyle/>
          <a:p>
            <a:r>
              <a:rPr lang="en-US" b="0" i="0" dirty="0">
                <a:solidFill>
                  <a:srgbClr val="333333"/>
                </a:solidFill>
                <a:effectLst/>
                <a:latin typeface="inter-regular"/>
              </a:rPr>
              <a:t>If a </a:t>
            </a:r>
            <a:r>
              <a:rPr lang="en-US" dirty="0">
                <a:solidFill>
                  <a:srgbClr val="008000"/>
                </a:solidFill>
                <a:latin typeface="inter-regular"/>
              </a:rPr>
              <a:t>class </a:t>
            </a:r>
            <a:r>
              <a:rPr lang="en-US" b="0" i="0" dirty="0">
                <a:solidFill>
                  <a:srgbClr val="333333"/>
                </a:solidFill>
                <a:effectLst/>
                <a:latin typeface="inter-regular"/>
              </a:rPr>
              <a:t> has multiple methods having same name but different in parameters, it is known as </a:t>
            </a:r>
            <a:r>
              <a:rPr lang="en-US" b="1" i="0" dirty="0">
                <a:solidFill>
                  <a:srgbClr val="333333"/>
                </a:solidFill>
                <a:effectLst/>
                <a:latin typeface="inter-bold"/>
              </a:rPr>
              <a:t>Method Overloading</a:t>
            </a:r>
            <a:r>
              <a:rPr lang="en-US" b="0" i="0" dirty="0">
                <a:solidFill>
                  <a:srgbClr val="333333"/>
                </a:solidFill>
                <a:effectLst/>
                <a:latin typeface="inter-regular"/>
              </a:rPr>
              <a:t>.</a:t>
            </a:r>
          </a:p>
          <a:p>
            <a:pPr algn="just"/>
            <a:r>
              <a:rPr lang="en-US" b="0" i="0" dirty="0">
                <a:solidFill>
                  <a:srgbClr val="610B4B"/>
                </a:solidFill>
                <a:effectLst/>
                <a:latin typeface="erdana"/>
              </a:rPr>
              <a:t>Advantage of method overloading</a:t>
            </a:r>
          </a:p>
          <a:p>
            <a:pPr algn="just"/>
            <a:r>
              <a:rPr lang="en-US" b="0" i="0" dirty="0">
                <a:solidFill>
                  <a:srgbClr val="333333"/>
                </a:solidFill>
                <a:effectLst/>
                <a:latin typeface="inter-regular"/>
              </a:rPr>
              <a:t>Method overloading </a:t>
            </a:r>
            <a:r>
              <a:rPr lang="en-US" b="0" i="1" dirty="0">
                <a:solidFill>
                  <a:srgbClr val="333333"/>
                </a:solidFill>
                <a:effectLst/>
                <a:latin typeface="inter-regular"/>
              </a:rPr>
              <a:t>increases the readability of the program</a:t>
            </a:r>
            <a:r>
              <a:rPr lang="en-US" b="0" i="0" dirty="0">
                <a:solidFill>
                  <a:srgbClr val="333333"/>
                </a:solidFill>
                <a:effectLst/>
                <a:latin typeface="inter-regular"/>
              </a:rPr>
              <a:t>.</a:t>
            </a:r>
          </a:p>
          <a:p>
            <a:pPr algn="just"/>
            <a:r>
              <a:rPr lang="en-US" b="0" i="0" dirty="0">
                <a:solidFill>
                  <a:srgbClr val="610B4B"/>
                </a:solidFill>
                <a:effectLst/>
                <a:latin typeface="erdana"/>
              </a:rPr>
              <a:t>Different ways to overload the method</a:t>
            </a:r>
          </a:p>
          <a:p>
            <a:pPr algn="just"/>
            <a:r>
              <a:rPr lang="en-US" b="0" i="0" dirty="0">
                <a:solidFill>
                  <a:srgbClr val="333333"/>
                </a:solidFill>
                <a:effectLst/>
                <a:latin typeface="inter-regular"/>
              </a:rPr>
              <a:t>There are two ways to overload the method in java</a:t>
            </a:r>
          </a:p>
          <a:p>
            <a:pPr algn="just">
              <a:buFont typeface="+mj-lt"/>
              <a:buAutoNum type="arabicPeriod"/>
            </a:pPr>
            <a:r>
              <a:rPr lang="en-US" b="0" i="0" dirty="0">
                <a:solidFill>
                  <a:srgbClr val="000000"/>
                </a:solidFill>
                <a:effectLst/>
                <a:latin typeface="inter-regular"/>
              </a:rPr>
              <a:t>By changing number of arguments</a:t>
            </a:r>
          </a:p>
          <a:p>
            <a:pPr algn="just">
              <a:buFont typeface="+mj-lt"/>
              <a:buAutoNum type="arabicPeriod"/>
            </a:pPr>
            <a:r>
              <a:rPr lang="en-US" b="0" i="0" dirty="0">
                <a:solidFill>
                  <a:srgbClr val="000000"/>
                </a:solidFill>
                <a:effectLst/>
                <a:latin typeface="inter-regular"/>
              </a:rPr>
              <a:t>By changing the data type</a:t>
            </a:r>
          </a:p>
          <a:p>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97327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4F54A-EB77-C003-01C8-ADC8A7C289EB}"/>
              </a:ext>
            </a:extLst>
          </p:cNvPr>
          <p:cNvSpPr txBox="1"/>
          <p:nvPr/>
        </p:nvSpPr>
        <p:spPr>
          <a:xfrm flipH="1">
            <a:off x="386541" y="199505"/>
            <a:ext cx="9497292" cy="6186309"/>
          </a:xfrm>
          <a:prstGeom prst="rect">
            <a:avLst/>
          </a:prstGeom>
          <a:noFill/>
        </p:spPr>
        <p:txBody>
          <a:bodyPr wrap="square" rtlCol="0">
            <a:spAutoFit/>
          </a:bodyPr>
          <a:lstStyle/>
          <a:p>
            <a:r>
              <a:rPr lang="en-IN" dirty="0"/>
              <a:t>//overloading</a:t>
            </a:r>
          </a:p>
          <a:p>
            <a:r>
              <a:rPr lang="en-IN" dirty="0"/>
              <a:t>class space</a:t>
            </a:r>
          </a:p>
          <a:p>
            <a:r>
              <a:rPr lang="en-IN" dirty="0"/>
              <a:t>{</a:t>
            </a:r>
          </a:p>
          <a:p>
            <a:r>
              <a:rPr lang="en-IN" dirty="0"/>
              <a:t>  void arjun(int </a:t>
            </a:r>
            <a:r>
              <a:rPr lang="en-IN" dirty="0" err="1"/>
              <a:t>a,float</a:t>
            </a:r>
            <a:r>
              <a:rPr lang="en-IN" dirty="0"/>
              <a:t> </a:t>
            </a:r>
            <a:r>
              <a:rPr lang="en-IN" dirty="0" err="1"/>
              <a:t>b,String</a:t>
            </a:r>
            <a:r>
              <a:rPr lang="en-IN" dirty="0"/>
              <a:t> c)</a:t>
            </a:r>
          </a:p>
          <a:p>
            <a:r>
              <a:rPr lang="en-IN" dirty="0"/>
              <a:t>{    </a:t>
            </a:r>
          </a:p>
          <a:p>
            <a:r>
              <a:rPr lang="en-IN" dirty="0" err="1"/>
              <a:t>System.out.println</a:t>
            </a:r>
            <a:r>
              <a:rPr lang="en-IN" dirty="0"/>
              <a:t>(a+" "+b+" "+c); </a:t>
            </a:r>
          </a:p>
          <a:p>
            <a:r>
              <a:rPr lang="en-IN" dirty="0"/>
              <a:t> }  </a:t>
            </a:r>
          </a:p>
          <a:p>
            <a:r>
              <a:rPr lang="en-IN" dirty="0"/>
              <a:t>void arjun(float </a:t>
            </a:r>
            <a:r>
              <a:rPr lang="en-IN" dirty="0" err="1"/>
              <a:t>b,int</a:t>
            </a:r>
            <a:r>
              <a:rPr lang="en-IN" dirty="0"/>
              <a:t> </a:t>
            </a:r>
            <a:r>
              <a:rPr lang="en-IN" dirty="0" err="1"/>
              <a:t>a,String</a:t>
            </a:r>
            <a:r>
              <a:rPr lang="en-IN" dirty="0"/>
              <a:t> c)</a:t>
            </a:r>
          </a:p>
          <a:p>
            <a:r>
              <a:rPr lang="en-IN" dirty="0"/>
              <a:t>{   </a:t>
            </a:r>
          </a:p>
          <a:p>
            <a:r>
              <a:rPr lang="en-IN" dirty="0"/>
              <a:t> </a:t>
            </a:r>
            <a:r>
              <a:rPr lang="en-IN" dirty="0" err="1"/>
              <a:t>System.out.println</a:t>
            </a:r>
            <a:r>
              <a:rPr lang="en-IN" dirty="0"/>
              <a:t>(a+" "+b+" "+c); </a:t>
            </a:r>
          </a:p>
          <a:p>
            <a:r>
              <a:rPr lang="en-IN" dirty="0"/>
              <a:t> }  </a:t>
            </a:r>
          </a:p>
          <a:p>
            <a:r>
              <a:rPr lang="en-IN" dirty="0"/>
              <a:t>void arjun(float </a:t>
            </a:r>
            <a:r>
              <a:rPr lang="en-IN" dirty="0" err="1"/>
              <a:t>b,String</a:t>
            </a:r>
            <a:r>
              <a:rPr lang="en-IN" dirty="0"/>
              <a:t> </a:t>
            </a:r>
            <a:r>
              <a:rPr lang="en-IN" dirty="0" err="1"/>
              <a:t>c,int</a:t>
            </a:r>
            <a:r>
              <a:rPr lang="en-IN" dirty="0"/>
              <a:t> a)</a:t>
            </a:r>
          </a:p>
          <a:p>
            <a:r>
              <a:rPr lang="en-IN" dirty="0"/>
              <a:t>{    </a:t>
            </a:r>
            <a:r>
              <a:rPr lang="en-IN" dirty="0" err="1"/>
              <a:t>System.out.println</a:t>
            </a:r>
            <a:r>
              <a:rPr lang="en-IN" dirty="0"/>
              <a:t>(a+" "+b+" "+c);  }</a:t>
            </a:r>
          </a:p>
          <a:p>
            <a:r>
              <a:rPr lang="en-IN" dirty="0"/>
              <a:t>}</a:t>
            </a:r>
          </a:p>
          <a:p>
            <a:r>
              <a:rPr lang="en-IN" dirty="0"/>
              <a:t>class overload2</a:t>
            </a:r>
          </a:p>
          <a:p>
            <a:r>
              <a:rPr lang="en-IN" dirty="0"/>
              <a:t>{  public static void main(String </a:t>
            </a:r>
            <a:r>
              <a:rPr lang="en-IN" dirty="0" err="1"/>
              <a:t>args</a:t>
            </a:r>
            <a:r>
              <a:rPr lang="en-IN" dirty="0"/>
              <a:t>[])</a:t>
            </a:r>
          </a:p>
          <a:p>
            <a:r>
              <a:rPr lang="en-IN" dirty="0"/>
              <a:t>{    space s=new space();    </a:t>
            </a:r>
          </a:p>
          <a:p>
            <a:r>
              <a:rPr lang="en-IN" dirty="0" err="1"/>
              <a:t>s.arjun</a:t>
            </a:r>
            <a:r>
              <a:rPr lang="en-IN" dirty="0"/>
              <a:t>(10,18.6f,"pavan");   </a:t>
            </a:r>
          </a:p>
          <a:p>
            <a:r>
              <a:rPr lang="en-IN" dirty="0"/>
              <a:t>  </a:t>
            </a:r>
            <a:r>
              <a:rPr lang="en-IN" dirty="0" err="1"/>
              <a:t>s.arjun</a:t>
            </a:r>
            <a:r>
              <a:rPr lang="en-IN" dirty="0"/>
              <a:t>(18.6f,10,"pavan");   </a:t>
            </a:r>
          </a:p>
          <a:p>
            <a:r>
              <a:rPr lang="en-IN" dirty="0"/>
              <a:t> </a:t>
            </a:r>
            <a:r>
              <a:rPr lang="en-IN" dirty="0" err="1"/>
              <a:t>s.arjun</a:t>
            </a:r>
            <a:r>
              <a:rPr lang="en-IN" dirty="0"/>
              <a:t>(18.6f,"pavan",10); </a:t>
            </a:r>
          </a:p>
          <a:p>
            <a:r>
              <a:rPr lang="en-IN" dirty="0"/>
              <a:t> }</a:t>
            </a:r>
          </a:p>
          <a:p>
            <a:r>
              <a:rPr lang="en-IN" dirty="0"/>
              <a:t>}</a:t>
            </a:r>
          </a:p>
        </p:txBody>
      </p:sp>
    </p:spTree>
    <p:extLst>
      <p:ext uri="{BB962C8B-B14F-4D97-AF65-F5344CB8AC3E}">
        <p14:creationId xmlns:p14="http://schemas.microsoft.com/office/powerpoint/2010/main" val="389913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AFD3-9F3F-7DBB-91A0-2E251FD99EAC}"/>
              </a:ext>
            </a:extLst>
          </p:cNvPr>
          <p:cNvSpPr>
            <a:spLocks noGrp="1"/>
          </p:cNvSpPr>
          <p:nvPr>
            <p:ph type="title"/>
          </p:nvPr>
        </p:nvSpPr>
        <p:spPr>
          <a:xfrm>
            <a:off x="1451579" y="1062214"/>
            <a:ext cx="9603275" cy="1049235"/>
          </a:xfrm>
        </p:spPr>
        <p:txBody>
          <a:bodyPr/>
          <a:lstStyle/>
          <a:p>
            <a:r>
              <a:rPr lang="en-IN" dirty="0"/>
              <a:t>Method </a:t>
            </a:r>
            <a:r>
              <a:rPr lang="en-IN" dirty="0" err="1"/>
              <a:t>Overridding</a:t>
            </a:r>
            <a:r>
              <a:rPr lang="en-IN" dirty="0"/>
              <a:t> </a:t>
            </a:r>
          </a:p>
        </p:txBody>
      </p:sp>
      <p:sp>
        <p:nvSpPr>
          <p:cNvPr id="3" name="Content Placeholder 2">
            <a:extLst>
              <a:ext uri="{FF2B5EF4-FFF2-40B4-BE49-F238E27FC236}">
                <a16:creationId xmlns:a16="http://schemas.microsoft.com/office/drawing/2014/main" id="{0F0601C6-9A9B-E897-E9FA-22169CE596B4}"/>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If subclass (child class) has the same method as declared in the parent class, it is known as </a:t>
            </a:r>
            <a:r>
              <a:rPr lang="en-US" b="1" i="0" dirty="0">
                <a:solidFill>
                  <a:srgbClr val="333333"/>
                </a:solidFill>
                <a:effectLst/>
                <a:latin typeface="inter-bold"/>
              </a:rPr>
              <a:t>method overriding in Java</a:t>
            </a:r>
            <a:r>
              <a:rPr lang="en-US" b="0" i="0" dirty="0">
                <a:solidFill>
                  <a:srgbClr val="333333"/>
                </a:solidFill>
                <a:effectLst/>
                <a:latin typeface="inter-regular"/>
              </a:rPr>
              <a:t>.</a:t>
            </a:r>
          </a:p>
          <a:p>
            <a:pPr algn="just"/>
            <a:r>
              <a:rPr lang="en-US" b="0" i="0" dirty="0">
                <a:solidFill>
                  <a:srgbClr val="333333"/>
                </a:solidFill>
                <a:effectLst/>
                <a:latin typeface="inter-regular"/>
              </a:rPr>
              <a:t>In other words, If a subclass provides the specific implementation of the method that has been declared by one of its parent class, it is known as method overriding.</a:t>
            </a:r>
          </a:p>
          <a:p>
            <a:pPr algn="just"/>
            <a:r>
              <a:rPr lang="en-US" b="0" i="0" dirty="0">
                <a:solidFill>
                  <a:srgbClr val="610B4B"/>
                </a:solidFill>
                <a:effectLst/>
                <a:latin typeface="erdana"/>
              </a:rPr>
              <a:t>Rules for Java Method Overriding</a:t>
            </a:r>
          </a:p>
          <a:p>
            <a:pPr algn="just">
              <a:buFont typeface="+mj-lt"/>
              <a:buAutoNum type="arabicPeriod"/>
            </a:pPr>
            <a:r>
              <a:rPr lang="en-US" b="0" i="0" dirty="0">
                <a:solidFill>
                  <a:srgbClr val="000000"/>
                </a:solidFill>
                <a:effectLst/>
                <a:latin typeface="inter-regular"/>
              </a:rPr>
              <a:t>The method must have the same name as in the parent class</a:t>
            </a:r>
          </a:p>
          <a:p>
            <a:pPr algn="just">
              <a:buFont typeface="+mj-lt"/>
              <a:buAutoNum type="arabicPeriod"/>
            </a:pPr>
            <a:r>
              <a:rPr lang="en-US" b="0" i="0" dirty="0">
                <a:solidFill>
                  <a:srgbClr val="000000"/>
                </a:solidFill>
                <a:effectLst/>
                <a:latin typeface="inter-regular"/>
              </a:rPr>
              <a:t>The method must have the same parameter as in the parent class.</a:t>
            </a:r>
          </a:p>
          <a:p>
            <a:pPr algn="just">
              <a:buFont typeface="+mj-lt"/>
              <a:buAutoNum type="arabicPeriod"/>
            </a:pPr>
            <a:r>
              <a:rPr lang="en-US" b="0" i="0" dirty="0">
                <a:solidFill>
                  <a:srgbClr val="000000"/>
                </a:solidFill>
                <a:effectLst/>
                <a:latin typeface="inter-regular"/>
              </a:rPr>
              <a:t>There must be an IS-A relationship (inheritance).</a:t>
            </a:r>
          </a:p>
          <a:p>
            <a:pPr marL="0" indent="0">
              <a:buNone/>
            </a:pPr>
            <a:endParaRPr lang="en-IN" dirty="0"/>
          </a:p>
        </p:txBody>
      </p:sp>
    </p:spTree>
    <p:extLst>
      <p:ext uri="{BB962C8B-B14F-4D97-AF65-F5344CB8AC3E}">
        <p14:creationId xmlns:p14="http://schemas.microsoft.com/office/powerpoint/2010/main" val="55931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8CDD0-9743-BE8E-554B-7797D17FE6AF}"/>
              </a:ext>
            </a:extLst>
          </p:cNvPr>
          <p:cNvSpPr txBox="1"/>
          <p:nvPr/>
        </p:nvSpPr>
        <p:spPr>
          <a:xfrm>
            <a:off x="223056" y="-83127"/>
            <a:ext cx="11363501" cy="7017306"/>
          </a:xfrm>
          <a:prstGeom prst="rect">
            <a:avLst/>
          </a:prstGeom>
          <a:noFill/>
        </p:spPr>
        <p:txBody>
          <a:bodyPr wrap="square" rtlCol="0">
            <a:spAutoFit/>
          </a:bodyPr>
          <a:lstStyle/>
          <a:p>
            <a:r>
              <a:rPr lang="en-IN" dirty="0"/>
              <a:t>class bank</a:t>
            </a:r>
          </a:p>
          <a:p>
            <a:r>
              <a:rPr lang="en-IN" dirty="0"/>
              <a:t>{  </a:t>
            </a:r>
          </a:p>
          <a:p>
            <a:r>
              <a:rPr lang="en-IN" dirty="0"/>
              <a:t> void </a:t>
            </a:r>
            <a:r>
              <a:rPr lang="en-IN" dirty="0" err="1"/>
              <a:t>rateofinterest</a:t>
            </a:r>
            <a:r>
              <a:rPr lang="en-IN" dirty="0"/>
              <a:t>(){     </a:t>
            </a:r>
          </a:p>
          <a:p>
            <a:r>
              <a:rPr lang="en-IN" dirty="0" err="1"/>
              <a:t>System.out.println</a:t>
            </a:r>
            <a:r>
              <a:rPr lang="en-IN" dirty="0"/>
              <a:t>("</a:t>
            </a:r>
            <a:r>
              <a:rPr lang="en-IN" dirty="0" err="1"/>
              <a:t>aryan</a:t>
            </a:r>
            <a:r>
              <a:rPr lang="en-IN" dirty="0"/>
              <a:t> has 20");   </a:t>
            </a:r>
          </a:p>
          <a:p>
            <a:r>
              <a:rPr lang="en-IN" dirty="0"/>
              <a:t>}}</a:t>
            </a:r>
          </a:p>
          <a:p>
            <a:r>
              <a:rPr lang="en-IN" dirty="0"/>
              <a:t>class rbi extends bank{  </a:t>
            </a:r>
          </a:p>
          <a:p>
            <a:r>
              <a:rPr lang="en-IN" dirty="0"/>
              <a:t> void </a:t>
            </a:r>
            <a:r>
              <a:rPr lang="en-IN" dirty="0" err="1"/>
              <a:t>rateofinterest</a:t>
            </a:r>
            <a:r>
              <a:rPr lang="en-IN" dirty="0"/>
              <a:t>(){ </a:t>
            </a:r>
          </a:p>
          <a:p>
            <a:r>
              <a:rPr lang="en-IN" dirty="0" err="1"/>
              <a:t>Super.rateofinterest</a:t>
            </a:r>
            <a:r>
              <a:rPr lang="en-IN" dirty="0"/>
              <a:t>();  </a:t>
            </a:r>
          </a:p>
          <a:p>
            <a:r>
              <a:rPr lang="en-IN" dirty="0"/>
              <a:t>  </a:t>
            </a:r>
            <a:r>
              <a:rPr lang="en-IN" dirty="0" err="1"/>
              <a:t>System.out.println</a:t>
            </a:r>
            <a:r>
              <a:rPr lang="en-IN" dirty="0"/>
              <a:t>("</a:t>
            </a:r>
            <a:r>
              <a:rPr lang="en-IN" dirty="0" err="1"/>
              <a:t>aryan</a:t>
            </a:r>
            <a:r>
              <a:rPr lang="en-IN" dirty="0"/>
              <a:t> has 200");  </a:t>
            </a:r>
          </a:p>
          <a:p>
            <a:r>
              <a:rPr lang="en-IN" dirty="0"/>
              <a:t> }}</a:t>
            </a:r>
          </a:p>
          <a:p>
            <a:r>
              <a:rPr lang="en-IN" dirty="0"/>
              <a:t>class </a:t>
            </a:r>
            <a:r>
              <a:rPr lang="en-IN" dirty="0" err="1"/>
              <a:t>sbi</a:t>
            </a:r>
            <a:r>
              <a:rPr lang="en-IN" dirty="0"/>
              <a:t> extends bank{  </a:t>
            </a:r>
          </a:p>
          <a:p>
            <a:r>
              <a:rPr lang="en-IN" dirty="0"/>
              <a:t> void </a:t>
            </a:r>
            <a:r>
              <a:rPr lang="en-IN" dirty="0" err="1"/>
              <a:t>rateofinterest</a:t>
            </a:r>
            <a:r>
              <a:rPr lang="en-IN" dirty="0"/>
              <a:t>(){   </a:t>
            </a:r>
          </a:p>
          <a:p>
            <a:r>
              <a:rPr lang="en-IN" dirty="0"/>
              <a:t>  </a:t>
            </a:r>
            <a:r>
              <a:rPr lang="en-IN" dirty="0" err="1"/>
              <a:t>System.out.println</a:t>
            </a:r>
            <a:r>
              <a:rPr lang="en-IN" dirty="0"/>
              <a:t>("</a:t>
            </a:r>
            <a:r>
              <a:rPr lang="en-IN" dirty="0" err="1"/>
              <a:t>aryan</a:t>
            </a:r>
            <a:r>
              <a:rPr lang="en-IN" dirty="0"/>
              <a:t> has 2000");  </a:t>
            </a:r>
          </a:p>
          <a:p>
            <a:r>
              <a:rPr lang="en-IN" dirty="0"/>
              <a:t> }}</a:t>
            </a:r>
          </a:p>
          <a:p>
            <a:r>
              <a:rPr lang="en-IN" dirty="0"/>
              <a:t>class override23{  </a:t>
            </a:r>
          </a:p>
          <a:p>
            <a:r>
              <a:rPr lang="en-IN" dirty="0"/>
              <a:t>public static void main(String </a:t>
            </a:r>
            <a:r>
              <a:rPr lang="en-IN" dirty="0" err="1"/>
              <a:t>args</a:t>
            </a:r>
            <a:r>
              <a:rPr lang="en-IN" dirty="0"/>
              <a:t>[]){   </a:t>
            </a:r>
          </a:p>
          <a:p>
            <a:r>
              <a:rPr lang="en-IN" dirty="0"/>
              <a:t> bank b=new bank();   </a:t>
            </a:r>
          </a:p>
          <a:p>
            <a:r>
              <a:rPr lang="en-IN" dirty="0"/>
              <a:t> rbi be=new rbi();    </a:t>
            </a:r>
          </a:p>
          <a:p>
            <a:r>
              <a:rPr lang="en-IN" dirty="0" err="1"/>
              <a:t>sbi</a:t>
            </a:r>
            <a:r>
              <a:rPr lang="en-IN" dirty="0"/>
              <a:t> s=new </a:t>
            </a:r>
            <a:r>
              <a:rPr lang="en-IN" dirty="0" err="1"/>
              <a:t>sbi</a:t>
            </a:r>
            <a:r>
              <a:rPr lang="en-IN" dirty="0"/>
              <a:t>();    </a:t>
            </a:r>
          </a:p>
          <a:p>
            <a:r>
              <a:rPr lang="en-IN" dirty="0"/>
              <a:t>bank e;   </a:t>
            </a:r>
          </a:p>
          <a:p>
            <a:r>
              <a:rPr lang="en-IN" dirty="0"/>
              <a:t> </a:t>
            </a:r>
            <a:r>
              <a:rPr lang="en-IN" dirty="0" err="1"/>
              <a:t>b.rateofinterest</a:t>
            </a:r>
            <a:r>
              <a:rPr lang="en-IN" dirty="0"/>
              <a:t>();    </a:t>
            </a:r>
          </a:p>
          <a:p>
            <a:r>
              <a:rPr lang="en-IN" dirty="0"/>
              <a:t>e=be;   </a:t>
            </a:r>
          </a:p>
          <a:p>
            <a:r>
              <a:rPr lang="en-IN" dirty="0"/>
              <a:t> </a:t>
            </a:r>
            <a:r>
              <a:rPr lang="en-IN" dirty="0" err="1"/>
              <a:t>e.rateofinterest</a:t>
            </a:r>
            <a:r>
              <a:rPr lang="en-IN" dirty="0"/>
              <a:t>();   </a:t>
            </a:r>
          </a:p>
          <a:p>
            <a:r>
              <a:rPr lang="en-IN" dirty="0"/>
              <a:t>  e=s;  </a:t>
            </a:r>
          </a:p>
          <a:p>
            <a:r>
              <a:rPr lang="en-IN" dirty="0"/>
              <a:t>  </a:t>
            </a:r>
            <a:r>
              <a:rPr lang="en-IN" dirty="0" err="1"/>
              <a:t>e.rateofinterest</a:t>
            </a:r>
            <a:r>
              <a:rPr lang="en-IN" dirty="0"/>
              <a:t>();  }}</a:t>
            </a:r>
          </a:p>
        </p:txBody>
      </p:sp>
    </p:spTree>
    <p:extLst>
      <p:ext uri="{BB962C8B-B14F-4D97-AF65-F5344CB8AC3E}">
        <p14:creationId xmlns:p14="http://schemas.microsoft.com/office/powerpoint/2010/main" val="230062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CB71-A408-4A96-E914-9860D832A7CF}"/>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a16="http://schemas.microsoft.com/office/drawing/2014/main" id="{C3F73FE8-62A9-FB00-74F0-287804575207}"/>
              </a:ext>
            </a:extLst>
          </p:cNvPr>
          <p:cNvSpPr>
            <a:spLocks noGrp="1"/>
          </p:cNvSpPr>
          <p:nvPr>
            <p:ph idx="1"/>
          </p:nvPr>
        </p:nvSpPr>
        <p:spPr>
          <a:xfrm>
            <a:off x="490451" y="1853754"/>
            <a:ext cx="11546378" cy="3612591"/>
          </a:xfrm>
        </p:spPr>
        <p:txBody>
          <a:bodyPr/>
          <a:lstStyle/>
          <a:p>
            <a:pPr algn="just"/>
            <a:r>
              <a:rPr lang="en-US" b="0" i="0" dirty="0">
                <a:solidFill>
                  <a:srgbClr val="610B38"/>
                </a:solidFill>
                <a:effectLst/>
                <a:latin typeface="erdana"/>
              </a:rPr>
              <a:t>Abstraction in Java</a:t>
            </a:r>
          </a:p>
          <a:p>
            <a:pPr algn="just"/>
            <a:r>
              <a:rPr lang="en-US" b="1" i="0" dirty="0">
                <a:solidFill>
                  <a:srgbClr val="333333"/>
                </a:solidFill>
                <a:effectLst/>
                <a:latin typeface="inter-bold"/>
              </a:rPr>
              <a:t>Abstraction</a:t>
            </a:r>
            <a:r>
              <a:rPr lang="en-US" b="0" i="0" dirty="0">
                <a:solidFill>
                  <a:srgbClr val="333333"/>
                </a:solidFill>
                <a:effectLst/>
                <a:latin typeface="inter-regular"/>
              </a:rPr>
              <a:t> is a process of hiding the implementation details and showing only functionality to the user.</a:t>
            </a:r>
          </a:p>
          <a:p>
            <a:pPr algn="just"/>
            <a:r>
              <a:rPr lang="en-US" b="0" i="0" dirty="0">
                <a:solidFill>
                  <a:srgbClr val="333333"/>
                </a:solidFill>
                <a:effectLst/>
                <a:latin typeface="inter-regular"/>
              </a:rPr>
              <a:t>Another way, it shows only essential things to the user and hides the internal details, for example, sending SMS where you type the text and send the message. You don't know the internal processing about the message delivery.</a:t>
            </a:r>
          </a:p>
          <a:p>
            <a:pPr algn="just"/>
            <a:r>
              <a:rPr lang="en-US" b="0" i="0" dirty="0">
                <a:solidFill>
                  <a:srgbClr val="610B38"/>
                </a:solidFill>
                <a:effectLst/>
                <a:latin typeface="erdana"/>
              </a:rPr>
              <a:t>Abstract class in Java</a:t>
            </a:r>
          </a:p>
          <a:p>
            <a:pPr algn="just"/>
            <a:r>
              <a:rPr lang="en-US" b="0" i="0" dirty="0">
                <a:solidFill>
                  <a:srgbClr val="333333"/>
                </a:solidFill>
                <a:effectLst/>
                <a:latin typeface="inter-regular"/>
              </a:rPr>
              <a:t>A class which is declared with the abstract keyword is known as an abstract class in </a:t>
            </a:r>
            <a:r>
              <a:rPr lang="en-US" dirty="0">
                <a:solidFill>
                  <a:srgbClr val="008000"/>
                </a:solidFill>
                <a:latin typeface="inter-regular"/>
              </a:rPr>
              <a:t>Java</a:t>
            </a:r>
            <a:r>
              <a:rPr lang="en-US" b="0" i="0" dirty="0">
                <a:solidFill>
                  <a:srgbClr val="333333"/>
                </a:solidFill>
                <a:effectLst/>
                <a:latin typeface="inter-regular"/>
              </a:rPr>
              <a:t>. It can have abstract and non-abstract methods (method with the body).</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16273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6B4FE-87E2-A1DE-55B6-FB5BD4052CAD}"/>
              </a:ext>
            </a:extLst>
          </p:cNvPr>
          <p:cNvSpPr>
            <a:spLocks noGrp="1"/>
          </p:cNvSpPr>
          <p:nvPr>
            <p:ph idx="1"/>
          </p:nvPr>
        </p:nvSpPr>
        <p:spPr>
          <a:xfrm>
            <a:off x="216132" y="207817"/>
            <a:ext cx="11975868" cy="6758248"/>
          </a:xfrm>
        </p:spPr>
        <p:txBody>
          <a:bodyPr>
            <a:normAutofit fontScale="92500" lnSpcReduction="20000"/>
          </a:bodyPr>
          <a:lstStyle/>
          <a:p>
            <a:pPr marL="0" indent="0" algn="just">
              <a:buNone/>
            </a:pPr>
            <a:r>
              <a:rPr lang="en-US" b="0" dirty="0">
                <a:solidFill>
                  <a:srgbClr val="610B4B"/>
                </a:solidFill>
                <a:effectLst/>
                <a:latin typeface="tahoma" panose="020B0604030504040204" pitchFamily="34" charset="0"/>
              </a:rPr>
              <a:t>                                 Example of Abstract class that has an abstract method</a:t>
            </a:r>
          </a:p>
          <a:p>
            <a:pPr algn="just"/>
            <a:r>
              <a:rPr lang="en-US" b="0" i="0" dirty="0">
                <a:solidFill>
                  <a:srgbClr val="333333"/>
                </a:solidFill>
                <a:effectLst/>
                <a:latin typeface="inter-regular"/>
              </a:rPr>
              <a:t>In this example, Bike is an abstract class that contains only one abstract method run. Its implementation is provided by the Honda class.</a:t>
            </a:r>
          </a:p>
          <a:p>
            <a:pPr algn="just"/>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Bike{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run();</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Honda4 </a:t>
            </a:r>
            <a:r>
              <a:rPr lang="en-US" b="1" i="0" dirty="0">
                <a:solidFill>
                  <a:srgbClr val="006699"/>
                </a:solidFill>
                <a:effectLst/>
                <a:latin typeface="inter-regular"/>
              </a:rPr>
              <a:t>extends</a:t>
            </a:r>
            <a:r>
              <a:rPr lang="en-US" b="0" i="0" dirty="0">
                <a:solidFill>
                  <a:srgbClr val="000000"/>
                </a:solidFill>
                <a:effectLst/>
                <a:latin typeface="inter-regular"/>
              </a:rPr>
              <a:t> Bike{  </a:t>
            </a:r>
          </a:p>
          <a:p>
            <a:pPr marL="0" indent="0" algn="just">
              <a:buNone/>
            </a:pPr>
            <a:r>
              <a:rPr lang="en-US" b="1" i="0" dirty="0">
                <a:solidFill>
                  <a:srgbClr val="006699"/>
                </a:solidFill>
                <a:effectLst/>
                <a:latin typeface="inter-regular"/>
              </a:rPr>
              <a:t>void</a:t>
            </a:r>
            <a:r>
              <a:rPr lang="en-US" b="0" i="0" dirty="0">
                <a:solidFill>
                  <a:srgbClr val="000000"/>
                </a:solidFill>
                <a:effectLst/>
                <a:latin typeface="inter-regular"/>
              </a:rPr>
              <a:t> run()</a:t>
            </a:r>
          </a:p>
          <a:p>
            <a:pPr marL="0" indent="0" algn="just">
              <a:buNone/>
            </a:pPr>
            <a:r>
              <a:rPr lang="en-US" b="0" i="0" dirty="0">
                <a:solidFill>
                  <a:srgbClr val="000000"/>
                </a:solidFill>
                <a:effectLst/>
                <a:latin typeface="inter-regular"/>
              </a:rPr>
              <a:t>{</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"running safely"</a:t>
            </a:r>
            <a:r>
              <a:rPr lang="en-US" b="0" i="0" dirty="0">
                <a:solidFill>
                  <a:srgbClr val="000000"/>
                </a:solidFill>
                <a:effectLst/>
                <a:latin typeface="inter-regular"/>
              </a:rPr>
              <a:t>);</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Bike obj = </a:t>
            </a:r>
            <a:r>
              <a:rPr lang="en-US" b="1" i="0" dirty="0">
                <a:solidFill>
                  <a:srgbClr val="006699"/>
                </a:solidFill>
                <a:effectLst/>
                <a:latin typeface="inter-regular"/>
              </a:rPr>
              <a:t>new</a:t>
            </a:r>
            <a:r>
              <a:rPr lang="en-US" b="0" i="0" dirty="0">
                <a:solidFill>
                  <a:srgbClr val="000000"/>
                </a:solidFill>
                <a:effectLst/>
                <a:latin typeface="inter-regular"/>
              </a:rPr>
              <a:t> Honda4();  </a:t>
            </a:r>
          </a:p>
          <a:p>
            <a:pPr marL="0" indent="0" algn="just">
              <a:buNone/>
            </a:pPr>
            <a:r>
              <a:rPr lang="en-US" b="0" i="0" dirty="0" err="1">
                <a:solidFill>
                  <a:srgbClr val="000000"/>
                </a:solidFill>
                <a:effectLst/>
                <a:latin typeface="inter-regular"/>
              </a:rPr>
              <a:t>obj.run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70628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479F58-483A-D80D-59B4-DFFDE654987F}"/>
              </a:ext>
            </a:extLst>
          </p:cNvPr>
          <p:cNvSpPr txBox="1"/>
          <p:nvPr/>
        </p:nvSpPr>
        <p:spPr>
          <a:xfrm rot="10800000" flipH="1" flipV="1">
            <a:off x="515390" y="188654"/>
            <a:ext cx="8121533" cy="6186309"/>
          </a:xfrm>
          <a:prstGeom prst="rect">
            <a:avLst/>
          </a:prstGeom>
          <a:noFill/>
        </p:spPr>
        <p:txBody>
          <a:bodyPr wrap="square" rtlCol="0">
            <a:spAutoFit/>
          </a:bodyPr>
          <a:lstStyle/>
          <a:p>
            <a:pPr algn="just"/>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Shape{  </a:t>
            </a:r>
          </a:p>
          <a:p>
            <a:pPr algn="just"/>
            <a:r>
              <a:rPr lang="en-IN" b="1" i="0" dirty="0">
                <a:solidFill>
                  <a:srgbClr val="006699"/>
                </a:solidFill>
                <a:effectLst/>
                <a:latin typeface="inter-regular"/>
              </a:rPr>
              <a:t>abstract</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draw();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Rectangle </a:t>
            </a:r>
            <a:r>
              <a:rPr lang="en-IN" b="1" i="0" dirty="0">
                <a:solidFill>
                  <a:srgbClr val="006699"/>
                </a:solidFill>
                <a:effectLst/>
                <a:latin typeface="inter-regular"/>
              </a:rPr>
              <a:t>extends</a:t>
            </a:r>
            <a:r>
              <a:rPr lang="en-IN" b="0" i="0" dirty="0">
                <a:solidFill>
                  <a:srgbClr val="000000"/>
                </a:solidFill>
                <a:effectLst/>
                <a:latin typeface="inter-regular"/>
              </a:rPr>
              <a:t> Shape{  </a:t>
            </a:r>
          </a:p>
          <a:p>
            <a:pPr algn="just"/>
            <a:r>
              <a:rPr lang="en-IN" b="1" i="0" dirty="0">
                <a:solidFill>
                  <a:srgbClr val="006699"/>
                </a:solidFill>
                <a:effectLst/>
                <a:latin typeface="inter-regular"/>
              </a:rPr>
              <a:t>void</a:t>
            </a:r>
            <a:r>
              <a:rPr lang="en-IN" b="0" i="0" dirty="0">
                <a:solidFill>
                  <a:srgbClr val="000000"/>
                </a:solidFill>
                <a:effectLst/>
                <a:latin typeface="inter-regular"/>
              </a:rPr>
              <a:t> draw()</a:t>
            </a:r>
          </a:p>
          <a:p>
            <a:pPr algn="just"/>
            <a:r>
              <a:rPr lang="en-IN" b="0" i="0" dirty="0">
                <a:solidFill>
                  <a:srgbClr val="000000"/>
                </a:solidFill>
                <a:effectLst/>
                <a:latin typeface="inter-regular"/>
              </a:rPr>
              <a:t>{</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rectangle"</a:t>
            </a:r>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Circle1 </a:t>
            </a:r>
            <a:r>
              <a:rPr lang="en-IN" b="1" i="0" dirty="0">
                <a:solidFill>
                  <a:srgbClr val="006699"/>
                </a:solidFill>
                <a:effectLst/>
                <a:latin typeface="inter-regular"/>
              </a:rPr>
              <a:t>extends</a:t>
            </a:r>
            <a:r>
              <a:rPr lang="en-IN" b="0" i="0" dirty="0">
                <a:solidFill>
                  <a:srgbClr val="000000"/>
                </a:solidFill>
                <a:effectLst/>
                <a:latin typeface="inter-regular"/>
              </a:rPr>
              <a:t> Shape{  </a:t>
            </a:r>
          </a:p>
          <a:p>
            <a:pPr algn="just"/>
            <a:r>
              <a:rPr lang="en-IN" b="1" i="0" dirty="0">
                <a:solidFill>
                  <a:srgbClr val="006699"/>
                </a:solidFill>
                <a:effectLst/>
                <a:latin typeface="inter-regular"/>
              </a:rPr>
              <a:t>void</a:t>
            </a:r>
            <a:r>
              <a:rPr lang="en-IN" b="0" i="0" dirty="0">
                <a:solidFill>
                  <a:srgbClr val="000000"/>
                </a:solidFill>
                <a:effectLst/>
                <a:latin typeface="inter-regular"/>
              </a:rPr>
              <a:t> draw()</a:t>
            </a:r>
          </a:p>
          <a:p>
            <a:pPr algn="just"/>
            <a:r>
              <a:rPr lang="en-IN" b="0" i="0" dirty="0">
                <a:solidFill>
                  <a:srgbClr val="000000"/>
                </a:solidFill>
                <a:effectLst/>
                <a:latin typeface="inter-regular"/>
              </a:rPr>
              <a:t>{</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"drawing circle"</a:t>
            </a:r>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TestAbstraction1{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a:solidFill>
                  <a:srgbClr val="000000"/>
                </a:solidFill>
                <a:effectLst/>
                <a:latin typeface="inter-regular"/>
              </a:rPr>
              <a:t>Shape </a:t>
            </a:r>
            <a:r>
              <a:rPr lang="en-IN" b="0" i="0" dirty="0">
                <a:solidFill>
                  <a:srgbClr val="000000"/>
                </a:solidFill>
                <a:effectLst/>
                <a:latin typeface="inter-regular"/>
              </a:rPr>
              <a:t>s=</a:t>
            </a:r>
            <a:r>
              <a:rPr lang="en-IN" b="1" i="0" dirty="0">
                <a:solidFill>
                  <a:srgbClr val="006699"/>
                </a:solidFill>
                <a:effectLst/>
                <a:latin typeface="inter-regular"/>
              </a:rPr>
              <a:t>new</a:t>
            </a:r>
            <a:r>
              <a:rPr lang="en-IN" b="0" i="0" dirty="0">
                <a:solidFill>
                  <a:srgbClr val="000000"/>
                </a:solidFill>
                <a:effectLst/>
                <a:latin typeface="inter-regular"/>
              </a:rPr>
              <a:t> Circle1</a:t>
            </a:r>
          </a:p>
          <a:p>
            <a:pPr algn="just"/>
            <a:r>
              <a:rPr lang="en-IN" b="0" i="0" dirty="0" err="1">
                <a:solidFill>
                  <a:srgbClr val="000000"/>
                </a:solidFill>
                <a:effectLst/>
                <a:latin typeface="inter-regular"/>
              </a:rPr>
              <a:t>s.draw</a:t>
            </a:r>
            <a:r>
              <a:rPr lang="en-IN" b="0" i="0" dirty="0">
                <a:solidFill>
                  <a:srgbClr val="000000"/>
                </a:solidFill>
                <a:effectLst/>
                <a:latin typeface="inter-regular"/>
              </a:rPr>
              <a:t>();  </a:t>
            </a:r>
          </a:p>
          <a:p>
            <a:pPr algn="just"/>
            <a:r>
              <a:rPr lang="en-IN" dirty="0">
                <a:solidFill>
                  <a:srgbClr val="000000"/>
                </a:solidFill>
                <a:latin typeface="inter-regular"/>
              </a:rPr>
              <a: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25317170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115</TotalTime>
  <Words>787</Words>
  <Application>Microsoft Office PowerPoint</Application>
  <PresentationFormat>Widescreen</PresentationFormat>
  <Paragraphs>122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erdana</vt:lpstr>
      <vt:lpstr>Gill Sans MT</vt:lpstr>
      <vt:lpstr>inter-bold</vt:lpstr>
      <vt:lpstr>inter-regular</vt:lpstr>
      <vt:lpstr>tahoma</vt:lpstr>
      <vt:lpstr>Times New Roman</vt:lpstr>
      <vt:lpstr>Gallery</vt:lpstr>
      <vt:lpstr>Assignments   on   polymorphism  and  abstraction</vt:lpstr>
      <vt:lpstr>polymorphism</vt:lpstr>
      <vt:lpstr>Method overloading</vt:lpstr>
      <vt:lpstr>PowerPoint Presentation</vt:lpstr>
      <vt:lpstr>Method Overridding </vt:lpstr>
      <vt:lpstr>PowerPoint Presentation</vt:lpstr>
      <vt:lpstr>abstraction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Assignments   on   polymorphism  and  abstraction</dc:title>
  <dc:creator>lakshminagareshma5555@gmail.com</dc:creator>
  <cp:lastModifiedBy>lakshminagareshma5555@gmail.com</cp:lastModifiedBy>
  <cp:revision>1</cp:revision>
  <dcterms:created xsi:type="dcterms:W3CDTF">2023-02-21T22:05:21Z</dcterms:created>
  <dcterms:modified xsi:type="dcterms:W3CDTF">2023-02-24T09:42:11Z</dcterms:modified>
</cp:coreProperties>
</file>