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56" r:id="rId3"/>
    <p:sldId id="257" r:id="rId4"/>
    <p:sldId id="259" r:id="rId5"/>
    <p:sldId id="260" r:id="rId6"/>
    <p:sldId id="264" r:id="rId7"/>
    <p:sldId id="265" r:id="rId8"/>
    <p:sldId id="266" r:id="rId9"/>
    <p:sldId id="267" r:id="rId10"/>
    <p:sldId id="288" r:id="rId11"/>
    <p:sldId id="289" r:id="rId12"/>
    <p:sldId id="290" r:id="rId13"/>
    <p:sldId id="292" r:id="rId14"/>
    <p:sldId id="268" r:id="rId15"/>
    <p:sldId id="269" r:id="rId16"/>
    <p:sldId id="270" r:id="rId17"/>
    <p:sldId id="271" r:id="rId18"/>
    <p:sldId id="272" r:id="rId19"/>
    <p:sldId id="273" r:id="rId20"/>
    <p:sldId id="274" r:id="rId21"/>
    <p:sldId id="275" r:id="rId22"/>
    <p:sldId id="276" r:id="rId23"/>
    <p:sldId id="283" r:id="rId24"/>
    <p:sldId id="278" r:id="rId25"/>
    <p:sldId id="285" r:id="rId26"/>
    <p:sldId id="284" r:id="rId27"/>
    <p:sldId id="282" r:id="rId28"/>
    <p:sldId id="286" r:id="rId29"/>
    <p:sldId id="287" r:id="rId30"/>
    <p:sldId id="291" r:id="rId31"/>
    <p:sldId id="27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DC8D0-F999-B318-663E-5EC393CDC2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CAE9F03-D86E-CE3F-A5FF-79C453AA14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5E0FE88-6447-1DF9-7700-FBEAC121C75C}"/>
              </a:ext>
            </a:extLst>
          </p:cNvPr>
          <p:cNvSpPr>
            <a:spLocks noGrp="1"/>
          </p:cNvSpPr>
          <p:nvPr>
            <p:ph type="dt" sz="half" idx="10"/>
          </p:nvPr>
        </p:nvSpPr>
        <p:spPr/>
        <p:txBody>
          <a:bodyPr/>
          <a:lstStyle/>
          <a:p>
            <a:fld id="{75AE7E3B-918B-4D2D-B715-07C60E5BF87C}" type="datetimeFigureOut">
              <a:rPr lang="en-IN" smtClean="0"/>
              <a:t>21-11-2022</a:t>
            </a:fld>
            <a:endParaRPr lang="en-IN"/>
          </a:p>
        </p:txBody>
      </p:sp>
      <p:sp>
        <p:nvSpPr>
          <p:cNvPr id="5" name="Footer Placeholder 4">
            <a:extLst>
              <a:ext uri="{FF2B5EF4-FFF2-40B4-BE49-F238E27FC236}">
                <a16:creationId xmlns:a16="http://schemas.microsoft.com/office/drawing/2014/main" id="{335952F0-1702-794A-7216-F551559809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C7B227-FDB9-2B10-744F-5393C57418DF}"/>
              </a:ext>
            </a:extLst>
          </p:cNvPr>
          <p:cNvSpPr>
            <a:spLocks noGrp="1"/>
          </p:cNvSpPr>
          <p:nvPr>
            <p:ph type="sldNum" sz="quarter" idx="12"/>
          </p:nvPr>
        </p:nvSpPr>
        <p:spPr/>
        <p:txBody>
          <a:bodyPr/>
          <a:lstStyle/>
          <a:p>
            <a:fld id="{B9F89822-78AB-47E8-BB9F-A68A01AD3E4B}" type="slidenum">
              <a:rPr lang="en-IN" smtClean="0"/>
              <a:t>‹#›</a:t>
            </a:fld>
            <a:endParaRPr lang="en-IN"/>
          </a:p>
        </p:txBody>
      </p:sp>
    </p:spTree>
    <p:extLst>
      <p:ext uri="{BB962C8B-B14F-4D97-AF65-F5344CB8AC3E}">
        <p14:creationId xmlns:p14="http://schemas.microsoft.com/office/powerpoint/2010/main" val="3577510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E7B19-B03E-2742-47F0-D55CC0A4B3C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ADCF68-84DE-CC43-5FC6-5DE3B1E688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651D52-A604-FBC3-0D4A-E16D12592B86}"/>
              </a:ext>
            </a:extLst>
          </p:cNvPr>
          <p:cNvSpPr>
            <a:spLocks noGrp="1"/>
          </p:cNvSpPr>
          <p:nvPr>
            <p:ph type="dt" sz="half" idx="10"/>
          </p:nvPr>
        </p:nvSpPr>
        <p:spPr/>
        <p:txBody>
          <a:bodyPr/>
          <a:lstStyle/>
          <a:p>
            <a:fld id="{75AE7E3B-918B-4D2D-B715-07C60E5BF87C}" type="datetimeFigureOut">
              <a:rPr lang="en-IN" smtClean="0"/>
              <a:t>21-11-2022</a:t>
            </a:fld>
            <a:endParaRPr lang="en-IN"/>
          </a:p>
        </p:txBody>
      </p:sp>
      <p:sp>
        <p:nvSpPr>
          <p:cNvPr id="5" name="Footer Placeholder 4">
            <a:extLst>
              <a:ext uri="{FF2B5EF4-FFF2-40B4-BE49-F238E27FC236}">
                <a16:creationId xmlns:a16="http://schemas.microsoft.com/office/drawing/2014/main" id="{06A88326-6CA7-2720-BDFC-3C20813F66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CFE258-7AB8-498F-4459-C24B4A277678}"/>
              </a:ext>
            </a:extLst>
          </p:cNvPr>
          <p:cNvSpPr>
            <a:spLocks noGrp="1"/>
          </p:cNvSpPr>
          <p:nvPr>
            <p:ph type="sldNum" sz="quarter" idx="12"/>
          </p:nvPr>
        </p:nvSpPr>
        <p:spPr/>
        <p:txBody>
          <a:bodyPr/>
          <a:lstStyle/>
          <a:p>
            <a:fld id="{B9F89822-78AB-47E8-BB9F-A68A01AD3E4B}" type="slidenum">
              <a:rPr lang="en-IN" smtClean="0"/>
              <a:t>‹#›</a:t>
            </a:fld>
            <a:endParaRPr lang="en-IN"/>
          </a:p>
        </p:txBody>
      </p:sp>
    </p:spTree>
    <p:extLst>
      <p:ext uri="{BB962C8B-B14F-4D97-AF65-F5344CB8AC3E}">
        <p14:creationId xmlns:p14="http://schemas.microsoft.com/office/powerpoint/2010/main" val="2418310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844434-2AFF-B060-6754-EF5DCFFA11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F3035C-1673-8DC3-B2E2-88F3E84665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35BCA3-E707-17D6-7525-9DF0AE35AA57}"/>
              </a:ext>
            </a:extLst>
          </p:cNvPr>
          <p:cNvSpPr>
            <a:spLocks noGrp="1"/>
          </p:cNvSpPr>
          <p:nvPr>
            <p:ph type="dt" sz="half" idx="10"/>
          </p:nvPr>
        </p:nvSpPr>
        <p:spPr/>
        <p:txBody>
          <a:bodyPr/>
          <a:lstStyle/>
          <a:p>
            <a:fld id="{75AE7E3B-918B-4D2D-B715-07C60E5BF87C}" type="datetimeFigureOut">
              <a:rPr lang="en-IN" smtClean="0"/>
              <a:t>21-11-2022</a:t>
            </a:fld>
            <a:endParaRPr lang="en-IN"/>
          </a:p>
        </p:txBody>
      </p:sp>
      <p:sp>
        <p:nvSpPr>
          <p:cNvPr id="5" name="Footer Placeholder 4">
            <a:extLst>
              <a:ext uri="{FF2B5EF4-FFF2-40B4-BE49-F238E27FC236}">
                <a16:creationId xmlns:a16="http://schemas.microsoft.com/office/drawing/2014/main" id="{03EE2070-655E-CFB5-B89B-FEF167A1D0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153CE1-C22C-2A98-78CC-AB5BE8E1F43A}"/>
              </a:ext>
            </a:extLst>
          </p:cNvPr>
          <p:cNvSpPr>
            <a:spLocks noGrp="1"/>
          </p:cNvSpPr>
          <p:nvPr>
            <p:ph type="sldNum" sz="quarter" idx="12"/>
          </p:nvPr>
        </p:nvSpPr>
        <p:spPr/>
        <p:txBody>
          <a:bodyPr/>
          <a:lstStyle/>
          <a:p>
            <a:fld id="{B9F89822-78AB-47E8-BB9F-A68A01AD3E4B}" type="slidenum">
              <a:rPr lang="en-IN" smtClean="0"/>
              <a:t>‹#›</a:t>
            </a:fld>
            <a:endParaRPr lang="en-IN"/>
          </a:p>
        </p:txBody>
      </p:sp>
    </p:spTree>
    <p:extLst>
      <p:ext uri="{BB962C8B-B14F-4D97-AF65-F5344CB8AC3E}">
        <p14:creationId xmlns:p14="http://schemas.microsoft.com/office/powerpoint/2010/main" val="3306515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A0699-DC3F-9020-71C6-75317E5E3C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DC6B9D-BAEC-1D8C-58DA-BB9B682BBE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2A80E7-50B8-9640-A622-C45E56BA966F}"/>
              </a:ext>
            </a:extLst>
          </p:cNvPr>
          <p:cNvSpPr>
            <a:spLocks noGrp="1"/>
          </p:cNvSpPr>
          <p:nvPr>
            <p:ph type="dt" sz="half" idx="10"/>
          </p:nvPr>
        </p:nvSpPr>
        <p:spPr/>
        <p:txBody>
          <a:bodyPr/>
          <a:lstStyle/>
          <a:p>
            <a:fld id="{75AE7E3B-918B-4D2D-B715-07C60E5BF87C}" type="datetimeFigureOut">
              <a:rPr lang="en-IN" smtClean="0"/>
              <a:t>21-11-2022</a:t>
            </a:fld>
            <a:endParaRPr lang="en-IN"/>
          </a:p>
        </p:txBody>
      </p:sp>
      <p:sp>
        <p:nvSpPr>
          <p:cNvPr id="5" name="Footer Placeholder 4">
            <a:extLst>
              <a:ext uri="{FF2B5EF4-FFF2-40B4-BE49-F238E27FC236}">
                <a16:creationId xmlns:a16="http://schemas.microsoft.com/office/drawing/2014/main" id="{06B59F37-5ACE-E590-0B7F-778E8D1048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FA3A7A-BCBF-F907-8421-63DAC795EDB4}"/>
              </a:ext>
            </a:extLst>
          </p:cNvPr>
          <p:cNvSpPr>
            <a:spLocks noGrp="1"/>
          </p:cNvSpPr>
          <p:nvPr>
            <p:ph type="sldNum" sz="quarter" idx="12"/>
          </p:nvPr>
        </p:nvSpPr>
        <p:spPr/>
        <p:txBody>
          <a:bodyPr/>
          <a:lstStyle/>
          <a:p>
            <a:fld id="{B9F89822-78AB-47E8-BB9F-A68A01AD3E4B}" type="slidenum">
              <a:rPr lang="en-IN" smtClean="0"/>
              <a:t>‹#›</a:t>
            </a:fld>
            <a:endParaRPr lang="en-IN"/>
          </a:p>
        </p:txBody>
      </p:sp>
    </p:spTree>
    <p:extLst>
      <p:ext uri="{BB962C8B-B14F-4D97-AF65-F5344CB8AC3E}">
        <p14:creationId xmlns:p14="http://schemas.microsoft.com/office/powerpoint/2010/main" val="32576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E36CD-06E5-A8BE-A40C-BDDC8CA2F7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CAAA29-9008-882C-5647-CFE75D4549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7AE8DD-4A0C-B360-05D3-088E706E92DE}"/>
              </a:ext>
            </a:extLst>
          </p:cNvPr>
          <p:cNvSpPr>
            <a:spLocks noGrp="1"/>
          </p:cNvSpPr>
          <p:nvPr>
            <p:ph type="dt" sz="half" idx="10"/>
          </p:nvPr>
        </p:nvSpPr>
        <p:spPr/>
        <p:txBody>
          <a:bodyPr/>
          <a:lstStyle/>
          <a:p>
            <a:fld id="{75AE7E3B-918B-4D2D-B715-07C60E5BF87C}" type="datetimeFigureOut">
              <a:rPr lang="en-IN" smtClean="0"/>
              <a:t>21-11-2022</a:t>
            </a:fld>
            <a:endParaRPr lang="en-IN"/>
          </a:p>
        </p:txBody>
      </p:sp>
      <p:sp>
        <p:nvSpPr>
          <p:cNvPr id="5" name="Footer Placeholder 4">
            <a:extLst>
              <a:ext uri="{FF2B5EF4-FFF2-40B4-BE49-F238E27FC236}">
                <a16:creationId xmlns:a16="http://schemas.microsoft.com/office/drawing/2014/main" id="{86D930A4-98CF-E625-786D-6DCDC2196B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69632D-8FF6-83AA-6F7E-3A3B374CA172}"/>
              </a:ext>
            </a:extLst>
          </p:cNvPr>
          <p:cNvSpPr>
            <a:spLocks noGrp="1"/>
          </p:cNvSpPr>
          <p:nvPr>
            <p:ph type="sldNum" sz="quarter" idx="12"/>
          </p:nvPr>
        </p:nvSpPr>
        <p:spPr/>
        <p:txBody>
          <a:bodyPr/>
          <a:lstStyle/>
          <a:p>
            <a:fld id="{B9F89822-78AB-47E8-BB9F-A68A01AD3E4B}" type="slidenum">
              <a:rPr lang="en-IN" smtClean="0"/>
              <a:t>‹#›</a:t>
            </a:fld>
            <a:endParaRPr lang="en-IN"/>
          </a:p>
        </p:txBody>
      </p:sp>
    </p:spTree>
    <p:extLst>
      <p:ext uri="{BB962C8B-B14F-4D97-AF65-F5344CB8AC3E}">
        <p14:creationId xmlns:p14="http://schemas.microsoft.com/office/powerpoint/2010/main" val="3641523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88437-6026-2EE3-46C9-4FAB79E41B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C9EE58-6CD5-9178-C057-A80359A565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67B4CE8-8BD3-E3BC-BCA6-6E8EBD614A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689952E-9CE8-B17F-7649-04AF53073D48}"/>
              </a:ext>
            </a:extLst>
          </p:cNvPr>
          <p:cNvSpPr>
            <a:spLocks noGrp="1"/>
          </p:cNvSpPr>
          <p:nvPr>
            <p:ph type="dt" sz="half" idx="10"/>
          </p:nvPr>
        </p:nvSpPr>
        <p:spPr/>
        <p:txBody>
          <a:bodyPr/>
          <a:lstStyle/>
          <a:p>
            <a:fld id="{75AE7E3B-918B-4D2D-B715-07C60E5BF87C}" type="datetimeFigureOut">
              <a:rPr lang="en-IN" smtClean="0"/>
              <a:t>21-11-2022</a:t>
            </a:fld>
            <a:endParaRPr lang="en-IN"/>
          </a:p>
        </p:txBody>
      </p:sp>
      <p:sp>
        <p:nvSpPr>
          <p:cNvPr id="6" name="Footer Placeholder 5">
            <a:extLst>
              <a:ext uri="{FF2B5EF4-FFF2-40B4-BE49-F238E27FC236}">
                <a16:creationId xmlns:a16="http://schemas.microsoft.com/office/drawing/2014/main" id="{808D1792-82CE-6618-2715-40D6343602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D25CAA-9130-932A-307C-FFD11F3FAF49}"/>
              </a:ext>
            </a:extLst>
          </p:cNvPr>
          <p:cNvSpPr>
            <a:spLocks noGrp="1"/>
          </p:cNvSpPr>
          <p:nvPr>
            <p:ph type="sldNum" sz="quarter" idx="12"/>
          </p:nvPr>
        </p:nvSpPr>
        <p:spPr/>
        <p:txBody>
          <a:bodyPr/>
          <a:lstStyle/>
          <a:p>
            <a:fld id="{B9F89822-78AB-47E8-BB9F-A68A01AD3E4B}" type="slidenum">
              <a:rPr lang="en-IN" smtClean="0"/>
              <a:t>‹#›</a:t>
            </a:fld>
            <a:endParaRPr lang="en-IN"/>
          </a:p>
        </p:txBody>
      </p:sp>
    </p:spTree>
    <p:extLst>
      <p:ext uri="{BB962C8B-B14F-4D97-AF65-F5344CB8AC3E}">
        <p14:creationId xmlns:p14="http://schemas.microsoft.com/office/powerpoint/2010/main" val="1947765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560BB-443B-A180-8066-73B6441F515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E5899A-B890-95B3-A774-A68AFC9AC8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824D69-7B0E-59C3-47BC-6DE1264A07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6D23164-A56C-18ED-01FB-C7D0811C85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6200A9-023F-EFAE-B96F-B2259D171A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D60EB38-B4C7-D1EF-AA9E-DDEB93763F49}"/>
              </a:ext>
            </a:extLst>
          </p:cNvPr>
          <p:cNvSpPr>
            <a:spLocks noGrp="1"/>
          </p:cNvSpPr>
          <p:nvPr>
            <p:ph type="dt" sz="half" idx="10"/>
          </p:nvPr>
        </p:nvSpPr>
        <p:spPr/>
        <p:txBody>
          <a:bodyPr/>
          <a:lstStyle/>
          <a:p>
            <a:fld id="{75AE7E3B-918B-4D2D-B715-07C60E5BF87C}" type="datetimeFigureOut">
              <a:rPr lang="en-IN" smtClean="0"/>
              <a:t>21-11-2022</a:t>
            </a:fld>
            <a:endParaRPr lang="en-IN"/>
          </a:p>
        </p:txBody>
      </p:sp>
      <p:sp>
        <p:nvSpPr>
          <p:cNvPr id="8" name="Footer Placeholder 7">
            <a:extLst>
              <a:ext uri="{FF2B5EF4-FFF2-40B4-BE49-F238E27FC236}">
                <a16:creationId xmlns:a16="http://schemas.microsoft.com/office/drawing/2014/main" id="{28D67385-6C6D-9D1E-A872-90032BDE577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6404C11-B6AD-0525-7EF1-AD1895DE8FE5}"/>
              </a:ext>
            </a:extLst>
          </p:cNvPr>
          <p:cNvSpPr>
            <a:spLocks noGrp="1"/>
          </p:cNvSpPr>
          <p:nvPr>
            <p:ph type="sldNum" sz="quarter" idx="12"/>
          </p:nvPr>
        </p:nvSpPr>
        <p:spPr/>
        <p:txBody>
          <a:bodyPr/>
          <a:lstStyle/>
          <a:p>
            <a:fld id="{B9F89822-78AB-47E8-BB9F-A68A01AD3E4B}" type="slidenum">
              <a:rPr lang="en-IN" smtClean="0"/>
              <a:t>‹#›</a:t>
            </a:fld>
            <a:endParaRPr lang="en-IN"/>
          </a:p>
        </p:txBody>
      </p:sp>
    </p:spTree>
    <p:extLst>
      <p:ext uri="{BB962C8B-B14F-4D97-AF65-F5344CB8AC3E}">
        <p14:creationId xmlns:p14="http://schemas.microsoft.com/office/powerpoint/2010/main" val="171777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34DB9-29B0-340D-BBA9-072EDCFE615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BFFECA5-15FC-C98E-B8E3-8A355BBB6F64}"/>
              </a:ext>
            </a:extLst>
          </p:cNvPr>
          <p:cNvSpPr>
            <a:spLocks noGrp="1"/>
          </p:cNvSpPr>
          <p:nvPr>
            <p:ph type="dt" sz="half" idx="10"/>
          </p:nvPr>
        </p:nvSpPr>
        <p:spPr/>
        <p:txBody>
          <a:bodyPr/>
          <a:lstStyle/>
          <a:p>
            <a:fld id="{75AE7E3B-918B-4D2D-B715-07C60E5BF87C}" type="datetimeFigureOut">
              <a:rPr lang="en-IN" smtClean="0"/>
              <a:t>21-11-2022</a:t>
            </a:fld>
            <a:endParaRPr lang="en-IN"/>
          </a:p>
        </p:txBody>
      </p:sp>
      <p:sp>
        <p:nvSpPr>
          <p:cNvPr id="4" name="Footer Placeholder 3">
            <a:extLst>
              <a:ext uri="{FF2B5EF4-FFF2-40B4-BE49-F238E27FC236}">
                <a16:creationId xmlns:a16="http://schemas.microsoft.com/office/drawing/2014/main" id="{8570CECF-C9C9-7184-ABA0-67244194373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95FA9E6-D6D9-4A03-7C26-8EB30821FCEE}"/>
              </a:ext>
            </a:extLst>
          </p:cNvPr>
          <p:cNvSpPr>
            <a:spLocks noGrp="1"/>
          </p:cNvSpPr>
          <p:nvPr>
            <p:ph type="sldNum" sz="quarter" idx="12"/>
          </p:nvPr>
        </p:nvSpPr>
        <p:spPr/>
        <p:txBody>
          <a:bodyPr/>
          <a:lstStyle/>
          <a:p>
            <a:fld id="{B9F89822-78AB-47E8-BB9F-A68A01AD3E4B}" type="slidenum">
              <a:rPr lang="en-IN" smtClean="0"/>
              <a:t>‹#›</a:t>
            </a:fld>
            <a:endParaRPr lang="en-IN"/>
          </a:p>
        </p:txBody>
      </p:sp>
    </p:spTree>
    <p:extLst>
      <p:ext uri="{BB962C8B-B14F-4D97-AF65-F5344CB8AC3E}">
        <p14:creationId xmlns:p14="http://schemas.microsoft.com/office/powerpoint/2010/main" val="2932230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13724B-C25C-A582-E327-FF517B216C05}"/>
              </a:ext>
            </a:extLst>
          </p:cNvPr>
          <p:cNvSpPr>
            <a:spLocks noGrp="1"/>
          </p:cNvSpPr>
          <p:nvPr>
            <p:ph type="dt" sz="half" idx="10"/>
          </p:nvPr>
        </p:nvSpPr>
        <p:spPr/>
        <p:txBody>
          <a:bodyPr/>
          <a:lstStyle/>
          <a:p>
            <a:fld id="{75AE7E3B-918B-4D2D-B715-07C60E5BF87C}" type="datetimeFigureOut">
              <a:rPr lang="en-IN" smtClean="0"/>
              <a:t>21-11-2022</a:t>
            </a:fld>
            <a:endParaRPr lang="en-IN"/>
          </a:p>
        </p:txBody>
      </p:sp>
      <p:sp>
        <p:nvSpPr>
          <p:cNvPr id="3" name="Footer Placeholder 2">
            <a:extLst>
              <a:ext uri="{FF2B5EF4-FFF2-40B4-BE49-F238E27FC236}">
                <a16:creationId xmlns:a16="http://schemas.microsoft.com/office/drawing/2014/main" id="{87374DF4-13AA-0E5F-0B60-5F14C4D1624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EF24BF9-0ACF-BE3E-4F38-178BBCC26263}"/>
              </a:ext>
            </a:extLst>
          </p:cNvPr>
          <p:cNvSpPr>
            <a:spLocks noGrp="1"/>
          </p:cNvSpPr>
          <p:nvPr>
            <p:ph type="sldNum" sz="quarter" idx="12"/>
          </p:nvPr>
        </p:nvSpPr>
        <p:spPr/>
        <p:txBody>
          <a:bodyPr/>
          <a:lstStyle/>
          <a:p>
            <a:fld id="{B9F89822-78AB-47E8-BB9F-A68A01AD3E4B}" type="slidenum">
              <a:rPr lang="en-IN" smtClean="0"/>
              <a:t>‹#›</a:t>
            </a:fld>
            <a:endParaRPr lang="en-IN"/>
          </a:p>
        </p:txBody>
      </p:sp>
    </p:spTree>
    <p:extLst>
      <p:ext uri="{BB962C8B-B14F-4D97-AF65-F5344CB8AC3E}">
        <p14:creationId xmlns:p14="http://schemas.microsoft.com/office/powerpoint/2010/main" val="2501598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46F95-82A0-D989-4AF2-D6FA186599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852B718-28C5-15ED-3166-2464A05601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F9F109A-B866-8E44-6026-42D679135E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B1A6DA-9B86-B62E-F415-EFEFDE21A6D1}"/>
              </a:ext>
            </a:extLst>
          </p:cNvPr>
          <p:cNvSpPr>
            <a:spLocks noGrp="1"/>
          </p:cNvSpPr>
          <p:nvPr>
            <p:ph type="dt" sz="half" idx="10"/>
          </p:nvPr>
        </p:nvSpPr>
        <p:spPr/>
        <p:txBody>
          <a:bodyPr/>
          <a:lstStyle/>
          <a:p>
            <a:fld id="{75AE7E3B-918B-4D2D-B715-07C60E5BF87C}" type="datetimeFigureOut">
              <a:rPr lang="en-IN" smtClean="0"/>
              <a:t>21-11-2022</a:t>
            </a:fld>
            <a:endParaRPr lang="en-IN"/>
          </a:p>
        </p:txBody>
      </p:sp>
      <p:sp>
        <p:nvSpPr>
          <p:cNvPr id="6" name="Footer Placeholder 5">
            <a:extLst>
              <a:ext uri="{FF2B5EF4-FFF2-40B4-BE49-F238E27FC236}">
                <a16:creationId xmlns:a16="http://schemas.microsoft.com/office/drawing/2014/main" id="{4E931529-6F34-5F20-365D-4646E16C6B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4A3CF1-8C71-B157-1A15-DD2BC0C10B94}"/>
              </a:ext>
            </a:extLst>
          </p:cNvPr>
          <p:cNvSpPr>
            <a:spLocks noGrp="1"/>
          </p:cNvSpPr>
          <p:nvPr>
            <p:ph type="sldNum" sz="quarter" idx="12"/>
          </p:nvPr>
        </p:nvSpPr>
        <p:spPr/>
        <p:txBody>
          <a:bodyPr/>
          <a:lstStyle/>
          <a:p>
            <a:fld id="{B9F89822-78AB-47E8-BB9F-A68A01AD3E4B}" type="slidenum">
              <a:rPr lang="en-IN" smtClean="0"/>
              <a:t>‹#›</a:t>
            </a:fld>
            <a:endParaRPr lang="en-IN"/>
          </a:p>
        </p:txBody>
      </p:sp>
    </p:spTree>
    <p:extLst>
      <p:ext uri="{BB962C8B-B14F-4D97-AF65-F5344CB8AC3E}">
        <p14:creationId xmlns:p14="http://schemas.microsoft.com/office/powerpoint/2010/main" val="4027799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31125-4664-8F55-EB9D-D43BF970A5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62A0A48-C798-CF08-F6B6-F2C680F37C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00443E5-BC8B-135A-0CB9-D1890405E2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FF0413-4674-82D1-D29D-CF5D74D85301}"/>
              </a:ext>
            </a:extLst>
          </p:cNvPr>
          <p:cNvSpPr>
            <a:spLocks noGrp="1"/>
          </p:cNvSpPr>
          <p:nvPr>
            <p:ph type="dt" sz="half" idx="10"/>
          </p:nvPr>
        </p:nvSpPr>
        <p:spPr/>
        <p:txBody>
          <a:bodyPr/>
          <a:lstStyle/>
          <a:p>
            <a:fld id="{75AE7E3B-918B-4D2D-B715-07C60E5BF87C}" type="datetimeFigureOut">
              <a:rPr lang="en-IN" smtClean="0"/>
              <a:t>21-11-2022</a:t>
            </a:fld>
            <a:endParaRPr lang="en-IN"/>
          </a:p>
        </p:txBody>
      </p:sp>
      <p:sp>
        <p:nvSpPr>
          <p:cNvPr id="6" name="Footer Placeholder 5">
            <a:extLst>
              <a:ext uri="{FF2B5EF4-FFF2-40B4-BE49-F238E27FC236}">
                <a16:creationId xmlns:a16="http://schemas.microsoft.com/office/drawing/2014/main" id="{ADECE48F-DD52-0C2E-47CB-CE2014185B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F117FA-986C-845D-7ED1-0454070640C2}"/>
              </a:ext>
            </a:extLst>
          </p:cNvPr>
          <p:cNvSpPr>
            <a:spLocks noGrp="1"/>
          </p:cNvSpPr>
          <p:nvPr>
            <p:ph type="sldNum" sz="quarter" idx="12"/>
          </p:nvPr>
        </p:nvSpPr>
        <p:spPr/>
        <p:txBody>
          <a:bodyPr/>
          <a:lstStyle/>
          <a:p>
            <a:fld id="{B9F89822-78AB-47E8-BB9F-A68A01AD3E4B}" type="slidenum">
              <a:rPr lang="en-IN" smtClean="0"/>
              <a:t>‹#›</a:t>
            </a:fld>
            <a:endParaRPr lang="en-IN"/>
          </a:p>
        </p:txBody>
      </p:sp>
    </p:spTree>
    <p:extLst>
      <p:ext uri="{BB962C8B-B14F-4D97-AF65-F5344CB8AC3E}">
        <p14:creationId xmlns:p14="http://schemas.microsoft.com/office/powerpoint/2010/main" val="2635111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40C86C-FE63-9A1D-5563-60E02DA540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422842-0A24-6902-7792-90B4903371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7830B7-AD83-A69A-7334-AC84E0DB06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AE7E3B-918B-4D2D-B715-07C60E5BF87C}" type="datetimeFigureOut">
              <a:rPr lang="en-IN" smtClean="0"/>
              <a:t>21-11-2022</a:t>
            </a:fld>
            <a:endParaRPr lang="en-IN"/>
          </a:p>
        </p:txBody>
      </p:sp>
      <p:sp>
        <p:nvSpPr>
          <p:cNvPr id="5" name="Footer Placeholder 4">
            <a:extLst>
              <a:ext uri="{FF2B5EF4-FFF2-40B4-BE49-F238E27FC236}">
                <a16:creationId xmlns:a16="http://schemas.microsoft.com/office/drawing/2014/main" id="{6A28483D-263C-EC0E-6349-C5E124A704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C78C598-90A6-73B6-32E9-2C193B9233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F89822-78AB-47E8-BB9F-A68A01AD3E4B}" type="slidenum">
              <a:rPr lang="en-IN" smtClean="0"/>
              <a:t>‹#›</a:t>
            </a:fld>
            <a:endParaRPr lang="en-IN"/>
          </a:p>
        </p:txBody>
      </p:sp>
    </p:spTree>
    <p:extLst>
      <p:ext uri="{BB962C8B-B14F-4D97-AF65-F5344CB8AC3E}">
        <p14:creationId xmlns:p14="http://schemas.microsoft.com/office/powerpoint/2010/main" val="1958054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375ECE-1F77-B298-01A9-668A2CFCD95A}"/>
              </a:ext>
            </a:extLst>
          </p:cNvPr>
          <p:cNvSpPr>
            <a:spLocks noGrp="1"/>
          </p:cNvSpPr>
          <p:nvPr>
            <p:ph idx="1"/>
          </p:nvPr>
        </p:nvSpPr>
        <p:spPr>
          <a:xfrm>
            <a:off x="1520170" y="2501153"/>
            <a:ext cx="8946541" cy="3626222"/>
          </a:xfrm>
        </p:spPr>
        <p:txBody>
          <a:bodyPr/>
          <a:lstStyle/>
          <a:p>
            <a:pPr marL="0" indent="0" algn="ctr">
              <a:buNone/>
            </a:pPr>
            <a:r>
              <a:rPr lang="en-GB" sz="4400" b="1" dirty="0">
                <a:latin typeface="Times New Roman" panose="02020603050405020304" pitchFamily="18" charset="0"/>
                <a:cs typeface="Times New Roman" panose="02020603050405020304" pitchFamily="18" charset="0"/>
              </a:rPr>
              <a:t>Good Afternoon</a:t>
            </a:r>
          </a:p>
          <a:p>
            <a:pPr marL="0" indent="0">
              <a:buNone/>
            </a:pPr>
            <a:endParaRPr lang="en-IN" dirty="0"/>
          </a:p>
        </p:txBody>
      </p:sp>
    </p:spTree>
    <p:extLst>
      <p:ext uri="{BB962C8B-B14F-4D97-AF65-F5344CB8AC3E}">
        <p14:creationId xmlns:p14="http://schemas.microsoft.com/office/powerpoint/2010/main" val="1038257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A6A3C-4A49-D41A-0CFB-094F6AD52BE4}"/>
              </a:ext>
            </a:extLst>
          </p:cNvPr>
          <p:cNvSpPr>
            <a:spLocks noGrp="1"/>
          </p:cNvSpPr>
          <p:nvPr>
            <p:ph type="title"/>
          </p:nvPr>
        </p:nvSpPr>
        <p:spPr/>
        <p:txBody>
          <a:bodyPr>
            <a:normAutofit/>
          </a:bodyPr>
          <a:lstStyle/>
          <a:p>
            <a:pPr algn="ctr"/>
            <a:r>
              <a:rPr lang="en-GB" b="1" dirty="0">
                <a:latin typeface="Times New Roman" panose="02020603050405020304" pitchFamily="18" charset="0"/>
                <a:cs typeface="Times New Roman" panose="02020603050405020304" pitchFamily="18" charset="0"/>
              </a:rPr>
              <a:t>C</a:t>
            </a:r>
            <a:r>
              <a:rPr lang="en-GB" b="1" i="0" dirty="0">
                <a:effectLst/>
                <a:latin typeface="Times New Roman" panose="02020603050405020304" pitchFamily="18" charset="0"/>
                <a:cs typeface="Times New Roman" panose="02020603050405020304" pitchFamily="18" charset="0"/>
              </a:rPr>
              <a:t>onstructor</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215C6FA-E421-531B-DCE4-30AC6F573497}"/>
              </a:ext>
            </a:extLst>
          </p:cNvPr>
          <p:cNvSpPr>
            <a:spLocks noGrp="1"/>
          </p:cNvSpPr>
          <p:nvPr>
            <p:ph idx="1"/>
          </p:nvPr>
        </p:nvSpPr>
        <p:spPr/>
        <p:txBody>
          <a:bodyPr>
            <a:normAutofit/>
          </a:bodyPr>
          <a:lstStyle/>
          <a:p>
            <a:pPr>
              <a:lnSpc>
                <a:spcPct val="150000"/>
              </a:lnSpc>
            </a:pPr>
            <a:r>
              <a:rPr lang="en-GB" sz="1800" i="0" dirty="0">
                <a:effectLst/>
                <a:latin typeface="Times New Roman" panose="02020603050405020304" pitchFamily="18" charset="0"/>
                <a:cs typeface="Times New Roman" panose="02020603050405020304" pitchFamily="18" charset="0"/>
              </a:rPr>
              <a:t>A constructor in Java is a special method that is used to initialize objects. The constructor is called when an object of a class is created.</a:t>
            </a:r>
          </a:p>
          <a:p>
            <a:pPr marL="0" indent="0" algn="ctr">
              <a:lnSpc>
                <a:spcPct val="150000"/>
              </a:lnSpc>
              <a:buNone/>
            </a:pPr>
            <a:r>
              <a:rPr lang="en-GB" sz="1800" b="1" dirty="0">
                <a:latin typeface="Times New Roman" panose="02020603050405020304" pitchFamily="18" charset="0"/>
                <a:cs typeface="Times New Roman" panose="02020603050405020304" pitchFamily="18" charset="0"/>
              </a:rPr>
              <a:t>Or </a:t>
            </a:r>
            <a:endParaRPr lang="en-GB" sz="1800" b="1" i="0" dirty="0">
              <a:effectLst/>
              <a:latin typeface="Times New Roman" panose="02020603050405020304" pitchFamily="18" charset="0"/>
              <a:cs typeface="Times New Roman" panose="02020603050405020304" pitchFamily="18" charset="0"/>
            </a:endParaRPr>
          </a:p>
          <a:p>
            <a:pPr>
              <a:lnSpc>
                <a:spcPct val="150000"/>
              </a:lnSpc>
            </a:pPr>
            <a:r>
              <a:rPr lang="en-GB" sz="1800" dirty="0">
                <a:latin typeface="Times New Roman" panose="02020603050405020304" pitchFamily="18" charset="0"/>
                <a:cs typeface="Times New Roman" panose="02020603050405020304" pitchFamily="18" charset="0"/>
              </a:rPr>
              <a:t>In Java a constructor is a block of codes similar to the method. It is called when an instance of the class is created.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1647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8D91E-699D-60F7-26EB-831D58285A7F}"/>
              </a:ext>
            </a:extLst>
          </p:cNvPr>
          <p:cNvSpPr>
            <a:spLocks noGrp="1"/>
          </p:cNvSpPr>
          <p:nvPr>
            <p:ph type="title"/>
          </p:nvPr>
        </p:nvSpPr>
        <p:spPr/>
        <p:txBody>
          <a:bodyPr/>
          <a:lstStyle/>
          <a:p>
            <a:pPr algn="ctr"/>
            <a:r>
              <a:rPr lang="en-GB" b="1" dirty="0">
                <a:latin typeface="Times New Roman" panose="02020603050405020304" pitchFamily="18" charset="0"/>
                <a:cs typeface="Times New Roman" panose="02020603050405020304" pitchFamily="18" charset="0"/>
              </a:rPr>
              <a:t>Rules for creating Java constructor</a:t>
            </a:r>
            <a:br>
              <a:rPr lang="en-GB" dirty="0"/>
            </a:br>
            <a:endParaRPr lang="en-IN" dirty="0"/>
          </a:p>
        </p:txBody>
      </p:sp>
      <p:sp>
        <p:nvSpPr>
          <p:cNvPr id="3" name="Content Placeholder 2">
            <a:extLst>
              <a:ext uri="{FF2B5EF4-FFF2-40B4-BE49-F238E27FC236}">
                <a16:creationId xmlns:a16="http://schemas.microsoft.com/office/drawing/2014/main" id="{C7E703E8-F066-9827-73FE-0C7F4E70BA9E}"/>
              </a:ext>
            </a:extLst>
          </p:cNvPr>
          <p:cNvSpPr>
            <a:spLocks noGrp="1"/>
          </p:cNvSpPr>
          <p:nvPr>
            <p:ph idx="1"/>
          </p:nvPr>
        </p:nvSpPr>
        <p:spPr>
          <a:xfrm>
            <a:off x="838199" y="1825625"/>
            <a:ext cx="11008659" cy="4351338"/>
          </a:xfrm>
        </p:spPr>
        <p:txBody>
          <a:bodyPr>
            <a:normAutofit/>
          </a:bodyPr>
          <a:lstStyle/>
          <a:p>
            <a:pPr>
              <a:lnSpc>
                <a:spcPct val="150000"/>
              </a:lnSpc>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There are two rules defined for the constructor.</a:t>
            </a:r>
          </a:p>
          <a:p>
            <a:pPr marL="514350" indent="-514350">
              <a:lnSpc>
                <a:spcPct val="150000"/>
              </a:lnSpc>
              <a:buFont typeface="+mj-lt"/>
              <a:buAutoNum type="arabicPeriod"/>
            </a:pPr>
            <a:r>
              <a:rPr lang="en-GB" sz="1800" dirty="0">
                <a:latin typeface="Times New Roman" panose="02020603050405020304" pitchFamily="18" charset="0"/>
                <a:cs typeface="Times New Roman" panose="02020603050405020304" pitchFamily="18" charset="0"/>
              </a:rPr>
              <a:t>Constructor name must be the same as its class name.</a:t>
            </a:r>
          </a:p>
          <a:p>
            <a:pPr marL="514350" indent="-514350">
              <a:lnSpc>
                <a:spcPct val="150000"/>
              </a:lnSpc>
              <a:buFont typeface="+mj-lt"/>
              <a:buAutoNum type="arabicPeriod"/>
            </a:pPr>
            <a:r>
              <a:rPr lang="en-GB" sz="1800" dirty="0">
                <a:latin typeface="Times New Roman" panose="02020603050405020304" pitchFamily="18" charset="0"/>
                <a:cs typeface="Times New Roman" panose="02020603050405020304" pitchFamily="18" charset="0"/>
              </a:rPr>
              <a:t>A Java constructor cannot be abstract, static, final, and synchronized.</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8054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0D1C4-F99B-C5DA-62EB-277E9C5BDEF2}"/>
              </a:ext>
            </a:extLst>
          </p:cNvPr>
          <p:cNvSpPr>
            <a:spLocks noGrp="1"/>
          </p:cNvSpPr>
          <p:nvPr>
            <p:ph type="title"/>
          </p:nvPr>
        </p:nvSpPr>
        <p:spPr/>
        <p:txBody>
          <a:bodyPr>
            <a:normAutofit/>
          </a:bodyPr>
          <a:lstStyle/>
          <a:p>
            <a:pPr algn="ctr"/>
            <a:r>
              <a:rPr lang="en-GB" b="1" dirty="0">
                <a:latin typeface="Times New Roman" panose="02020603050405020304" pitchFamily="18" charset="0"/>
                <a:cs typeface="Times New Roman" panose="02020603050405020304" pitchFamily="18" charset="0"/>
              </a:rPr>
              <a:t>Types of constructors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7D4CE5-9224-7925-36EB-4D02F4A1A40C}"/>
              </a:ext>
            </a:extLst>
          </p:cNvPr>
          <p:cNvSpPr>
            <a:spLocks noGrp="1"/>
          </p:cNvSpPr>
          <p:nvPr>
            <p:ph idx="1"/>
          </p:nvPr>
        </p:nvSpPr>
        <p:spPr/>
        <p:txBody>
          <a:bodyPr>
            <a:normAutofit/>
          </a:bodyPr>
          <a:lstStyle/>
          <a:p>
            <a:pPr>
              <a:lnSpc>
                <a:spcPct val="150000"/>
              </a:lnSpc>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There are two types of constructors in Java:</a:t>
            </a:r>
          </a:p>
          <a:p>
            <a:pPr>
              <a:lnSpc>
                <a:spcPct val="150000"/>
              </a:lnSpc>
            </a:pPr>
            <a:r>
              <a:rPr lang="en-GB" sz="1800" b="1" dirty="0">
                <a:latin typeface="Times New Roman" panose="02020603050405020304" pitchFamily="18" charset="0"/>
                <a:cs typeface="Times New Roman" panose="02020603050405020304" pitchFamily="18" charset="0"/>
              </a:rPr>
              <a:t>No-</a:t>
            </a:r>
            <a:r>
              <a:rPr lang="en-GB" sz="1800" b="1" dirty="0" err="1">
                <a:latin typeface="Times New Roman" panose="02020603050405020304" pitchFamily="18" charset="0"/>
                <a:cs typeface="Times New Roman" panose="02020603050405020304" pitchFamily="18" charset="0"/>
              </a:rPr>
              <a:t>arg</a:t>
            </a:r>
            <a:r>
              <a:rPr lang="en-GB" sz="1800" b="1" dirty="0">
                <a:latin typeface="Times New Roman" panose="02020603050405020304" pitchFamily="18" charset="0"/>
                <a:cs typeface="Times New Roman" panose="02020603050405020304" pitchFamily="18" charset="0"/>
              </a:rPr>
              <a:t> constructor, (Default).</a:t>
            </a:r>
          </a:p>
          <a:p>
            <a:pPr marL="0" indent="0">
              <a:lnSpc>
                <a:spcPct val="150000"/>
              </a:lnSpc>
              <a:buNone/>
            </a:pPr>
            <a:r>
              <a:rPr lang="en-GB" sz="1800" dirty="0">
                <a:latin typeface="Times New Roman" panose="02020603050405020304" pitchFamily="18" charset="0"/>
                <a:cs typeface="Times New Roman" panose="02020603050405020304" pitchFamily="18" charset="0"/>
              </a:rPr>
              <a:t>A constructor is called "Default Constructor" when it doesn't have any parameter.</a:t>
            </a:r>
          </a:p>
          <a:p>
            <a:pPr marL="0" indent="0">
              <a:lnSpc>
                <a:spcPct val="150000"/>
              </a:lnSpc>
              <a:buNone/>
            </a:pPr>
            <a:endParaRPr lang="en-GB" sz="1800" dirty="0">
              <a:latin typeface="Times New Roman" panose="02020603050405020304" pitchFamily="18" charset="0"/>
              <a:cs typeface="Times New Roman" panose="02020603050405020304" pitchFamily="18" charset="0"/>
            </a:endParaRPr>
          </a:p>
          <a:p>
            <a:pPr>
              <a:lnSpc>
                <a:spcPct val="150000"/>
              </a:lnSpc>
            </a:pPr>
            <a:r>
              <a:rPr lang="en-GB" sz="1800" b="1" dirty="0">
                <a:latin typeface="Times New Roman" panose="02020603050405020304" pitchFamily="18" charset="0"/>
                <a:cs typeface="Times New Roman" panose="02020603050405020304" pitchFamily="18" charset="0"/>
              </a:rPr>
              <a:t>Parameterized Constructor</a:t>
            </a:r>
          </a:p>
          <a:p>
            <a:pPr marL="0" indent="0">
              <a:lnSpc>
                <a:spcPct val="150000"/>
              </a:lnSpc>
              <a:buNone/>
            </a:pPr>
            <a:r>
              <a:rPr lang="en-GB" sz="1800" dirty="0">
                <a:latin typeface="Times New Roman" panose="02020603050405020304" pitchFamily="18" charset="0"/>
                <a:cs typeface="Times New Roman" panose="02020603050405020304" pitchFamily="18" charset="0"/>
              </a:rPr>
              <a:t>A constructor which has a specific number of parameters is called a parameterized constructor.</a:t>
            </a:r>
          </a:p>
          <a:p>
            <a:pPr marL="0" indent="0">
              <a:lnSpc>
                <a:spcPct val="150000"/>
              </a:lnSpc>
              <a:buNone/>
            </a:pPr>
            <a:r>
              <a:rPr lang="en-GB" sz="1800" dirty="0">
                <a:latin typeface="Times New Roman" panose="02020603050405020304" pitchFamily="18" charset="0"/>
                <a:cs typeface="Times New Roman" panose="02020603050405020304" pitchFamily="18" charset="0"/>
              </a:rPr>
              <a:t>The parameterized constructor is used to provide different values to distinct  objects. However, you can provide the same values also.</a:t>
            </a:r>
          </a:p>
          <a:p>
            <a:pPr marL="0" indent="0">
              <a:lnSpc>
                <a:spcPct val="150000"/>
              </a:lnSpc>
              <a:buNone/>
            </a:pP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0974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E2C04-2244-A9B5-5BB8-4BD1E3348998}"/>
              </a:ext>
            </a:extLst>
          </p:cNvPr>
          <p:cNvSpPr>
            <a:spLocks noGrp="1"/>
          </p:cNvSpPr>
          <p:nvPr>
            <p:ph type="title"/>
          </p:nvPr>
        </p:nvSpPr>
        <p:spPr/>
        <p:txBody>
          <a:bodyPr>
            <a:normAutofit/>
          </a:bodyPr>
          <a:lstStyle/>
          <a:p>
            <a:pPr algn="ctr"/>
            <a:r>
              <a:rPr lang="en-GB" b="1" dirty="0">
                <a:latin typeface="Times New Roman" panose="02020603050405020304" pitchFamily="18" charset="0"/>
                <a:cs typeface="Times New Roman" panose="02020603050405020304" pitchFamily="18" charset="0"/>
              </a:rPr>
              <a:t>Example of Constructor</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2CF9C0-F8A0-0E1D-2E41-21D31E3016C8}"/>
              </a:ext>
            </a:extLst>
          </p:cNvPr>
          <p:cNvSpPr>
            <a:spLocks noGrp="1"/>
          </p:cNvSpPr>
          <p:nvPr>
            <p:ph idx="1"/>
          </p:nvPr>
        </p:nvSpPr>
        <p:spPr>
          <a:xfrm>
            <a:off x="838200" y="1825625"/>
            <a:ext cx="10901082" cy="4351338"/>
          </a:xfrm>
        </p:spPr>
        <p:txBody>
          <a:bodyPr>
            <a:normAutofit/>
          </a:bodyPr>
          <a:lstStyle/>
          <a:p>
            <a:pPr>
              <a:lnSpc>
                <a:spcPct val="150000"/>
              </a:lnSpc>
            </a:pPr>
            <a:r>
              <a:rPr lang="en-IN" sz="1800" dirty="0">
                <a:latin typeface="Times New Roman" panose="02020603050405020304" pitchFamily="18" charset="0"/>
                <a:cs typeface="Times New Roman" panose="02020603050405020304" pitchFamily="18" charset="0"/>
              </a:rPr>
              <a:t>class Product{  I</a:t>
            </a:r>
          </a:p>
          <a:p>
            <a:pPr>
              <a:lnSpc>
                <a:spcPct val="150000"/>
              </a:lnSpc>
            </a:pPr>
            <a:r>
              <a:rPr lang="en-IN" sz="1800" dirty="0">
                <a:latin typeface="Times New Roman" panose="02020603050405020304" pitchFamily="18" charset="0"/>
                <a:cs typeface="Times New Roman" panose="02020603050405020304" pitchFamily="18" charset="0"/>
              </a:rPr>
              <a:t>int id;  </a:t>
            </a:r>
          </a:p>
          <a:p>
            <a:pPr>
              <a:lnSpc>
                <a:spcPct val="150000"/>
              </a:lnSpc>
            </a:pPr>
            <a:r>
              <a:rPr lang="en-IN" sz="1800" dirty="0">
                <a:latin typeface="Times New Roman" panose="02020603050405020304" pitchFamily="18" charset="0"/>
                <a:cs typeface="Times New Roman" panose="02020603050405020304" pitchFamily="18" charset="0"/>
              </a:rPr>
              <a:t>String name;  </a:t>
            </a:r>
          </a:p>
          <a:p>
            <a:pPr>
              <a:lnSpc>
                <a:spcPct val="150000"/>
              </a:lnSpc>
            </a:pPr>
            <a:r>
              <a:rPr lang="en-IN" sz="1800" dirty="0">
                <a:latin typeface="Times New Roman" panose="02020603050405020304" pitchFamily="18" charset="0"/>
                <a:cs typeface="Times New Roman" panose="02020603050405020304" pitchFamily="18" charset="0"/>
              </a:rPr>
              <a:t>String description;  </a:t>
            </a:r>
          </a:p>
          <a:p>
            <a:pPr>
              <a:lnSpc>
                <a:spcPct val="150000"/>
              </a:lnSpc>
            </a:pPr>
            <a:r>
              <a:rPr lang="en-IN" sz="1800" dirty="0">
                <a:latin typeface="Times New Roman" panose="02020603050405020304" pitchFamily="18" charset="0"/>
                <a:cs typeface="Times New Roman" panose="02020603050405020304" pitchFamily="18" charset="0"/>
              </a:rPr>
              <a:t>Product(int </a:t>
            </a:r>
            <a:r>
              <a:rPr lang="en-IN" sz="1800" dirty="0" err="1">
                <a:latin typeface="Times New Roman" panose="02020603050405020304" pitchFamily="18" charset="0"/>
                <a:cs typeface="Times New Roman" panose="02020603050405020304" pitchFamily="18" charset="0"/>
              </a:rPr>
              <a:t>id,String</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name,String</a:t>
            </a:r>
            <a:r>
              <a:rPr lang="en-IN" sz="1800" dirty="0">
                <a:latin typeface="Times New Roman" panose="02020603050405020304" pitchFamily="18" charset="0"/>
                <a:cs typeface="Times New Roman" panose="02020603050405020304" pitchFamily="18" charset="0"/>
              </a:rPr>
              <a:t> description){   </a:t>
            </a:r>
            <a:r>
              <a:rPr lang="en-IN" sz="1800" b="1" dirty="0">
                <a:latin typeface="Times New Roman" panose="02020603050405020304" pitchFamily="18" charset="0"/>
                <a:cs typeface="Times New Roman" panose="02020603050405020304" pitchFamily="18" charset="0"/>
              </a:rPr>
              <a:t>// This is </a:t>
            </a:r>
            <a:r>
              <a:rPr lang="en-GB" sz="1800" b="1" dirty="0">
                <a:latin typeface="Times New Roman" panose="02020603050405020304" pitchFamily="18" charset="0"/>
                <a:cs typeface="Times New Roman" panose="02020603050405020304" pitchFamily="18" charset="0"/>
              </a:rPr>
              <a:t>C</a:t>
            </a:r>
            <a:r>
              <a:rPr lang="en-GB" sz="1800" b="1" i="0" dirty="0">
                <a:effectLst/>
                <a:latin typeface="Times New Roman" panose="02020603050405020304" pitchFamily="18" charset="0"/>
                <a:cs typeface="Times New Roman" panose="02020603050405020304" pitchFamily="18" charset="0"/>
              </a:rPr>
              <a:t>onstructor</a:t>
            </a:r>
            <a:r>
              <a:rPr lang="en-IN" sz="1800" b="1" dirty="0">
                <a:latin typeface="Times New Roman" panose="02020603050405020304" pitchFamily="18" charset="0"/>
                <a:cs typeface="Times New Roman" panose="02020603050405020304" pitchFamily="18" charset="0"/>
              </a:rPr>
              <a:t> </a:t>
            </a:r>
          </a:p>
          <a:p>
            <a:pPr>
              <a:lnSpc>
                <a:spcPct val="150000"/>
              </a:lnSpc>
            </a:pPr>
            <a:r>
              <a:rPr lang="en-IN" sz="1800" dirty="0">
                <a:latin typeface="Times New Roman" panose="02020603050405020304" pitchFamily="18" charset="0"/>
                <a:cs typeface="Times New Roman" panose="02020603050405020304" pitchFamily="18" charset="0"/>
              </a:rPr>
              <a:t>this.id=id;    </a:t>
            </a:r>
          </a:p>
          <a:p>
            <a:pPr>
              <a:lnSpc>
                <a:spcPct val="150000"/>
              </a:lnSpc>
            </a:pPr>
            <a:r>
              <a:rPr lang="en-IN" sz="1800" dirty="0">
                <a:latin typeface="Times New Roman" panose="02020603050405020304" pitchFamily="18" charset="0"/>
                <a:cs typeface="Times New Roman" panose="02020603050405020304" pitchFamily="18" charset="0"/>
              </a:rPr>
              <a:t>this.name=name;    </a:t>
            </a:r>
          </a:p>
          <a:p>
            <a:pPr>
              <a:lnSpc>
                <a:spcPct val="150000"/>
              </a:lnSpc>
            </a:pPr>
            <a:r>
              <a:rPr lang="en-IN" sz="1800" dirty="0" err="1">
                <a:latin typeface="Times New Roman" panose="02020603050405020304" pitchFamily="18" charset="0"/>
                <a:cs typeface="Times New Roman" panose="02020603050405020304" pitchFamily="18" charset="0"/>
              </a:rPr>
              <a:t>this.description</a:t>
            </a:r>
            <a:r>
              <a:rPr lang="en-IN" sz="1800" dirty="0">
                <a:latin typeface="Times New Roman" panose="02020603050405020304" pitchFamily="18" charset="0"/>
                <a:cs typeface="Times New Roman" panose="02020603050405020304" pitchFamily="18" charset="0"/>
              </a:rPr>
              <a:t>=description;  }}</a:t>
            </a:r>
          </a:p>
        </p:txBody>
      </p:sp>
    </p:spTree>
    <p:extLst>
      <p:ext uri="{BB962C8B-B14F-4D97-AF65-F5344CB8AC3E}">
        <p14:creationId xmlns:p14="http://schemas.microsoft.com/office/powerpoint/2010/main" val="3966515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67FAB-7E37-218E-EF64-06B4DFD23F21}"/>
              </a:ext>
            </a:extLst>
          </p:cNvPr>
          <p:cNvSpPr>
            <a:spLocks noGrp="1"/>
          </p:cNvSpPr>
          <p:nvPr>
            <p:ph type="title"/>
          </p:nvPr>
        </p:nvSpPr>
        <p:spPr/>
        <p:txBody>
          <a:bodyPr>
            <a:normAutofit/>
          </a:bodyPr>
          <a:lstStyle/>
          <a:p>
            <a:pPr algn="ctr"/>
            <a:r>
              <a:rPr lang="en-GB" b="1" i="0" dirty="0">
                <a:effectLst/>
                <a:latin typeface="arial" panose="020B0604020202020204" pitchFamily="34" charset="0"/>
              </a:rPr>
              <a:t>Inheritance</a:t>
            </a:r>
            <a:endParaRPr lang="en-IN" b="1" dirty="0"/>
          </a:p>
        </p:txBody>
      </p:sp>
      <p:sp>
        <p:nvSpPr>
          <p:cNvPr id="3" name="Content Placeholder 2">
            <a:extLst>
              <a:ext uri="{FF2B5EF4-FFF2-40B4-BE49-F238E27FC236}">
                <a16:creationId xmlns:a16="http://schemas.microsoft.com/office/drawing/2014/main" id="{311D3C79-8EE3-48C5-A127-EA4704DEC17E}"/>
              </a:ext>
            </a:extLst>
          </p:cNvPr>
          <p:cNvSpPr>
            <a:spLocks noGrp="1"/>
          </p:cNvSpPr>
          <p:nvPr>
            <p:ph idx="1"/>
          </p:nvPr>
        </p:nvSpPr>
        <p:spPr/>
        <p:txBody>
          <a:bodyPr>
            <a:normAutofit/>
          </a:bodyPr>
          <a:lstStyle/>
          <a:p>
            <a:pPr>
              <a:lnSpc>
                <a:spcPct val="150000"/>
              </a:lnSpc>
            </a:pPr>
            <a:r>
              <a:rPr lang="en-GB" sz="1800" i="0" dirty="0">
                <a:effectLst/>
                <a:latin typeface="Times New Roman" panose="02020603050405020304" pitchFamily="18" charset="0"/>
                <a:cs typeface="Times New Roman" panose="02020603050405020304" pitchFamily="18" charset="0"/>
              </a:rPr>
              <a:t>Inheritance in Java is a concept that acquires the properties from one class to other classes; for example, the relationship between father and son. </a:t>
            </a:r>
          </a:p>
          <a:p>
            <a:pPr>
              <a:lnSpc>
                <a:spcPct val="150000"/>
              </a:lnSpc>
            </a:pPr>
            <a:r>
              <a:rPr lang="en-GB" sz="1800" i="0" dirty="0">
                <a:effectLst/>
                <a:latin typeface="Times New Roman" panose="02020603050405020304" pitchFamily="18" charset="0"/>
                <a:cs typeface="Times New Roman" panose="02020603050405020304" pitchFamily="18" charset="0"/>
              </a:rPr>
              <a:t>Inheritance in Java is a process of acquiring all the behaviours of a parent object.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7777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041C6-DA22-E517-6F31-423640AADF4B}"/>
              </a:ext>
            </a:extLst>
          </p:cNvPr>
          <p:cNvSpPr>
            <a:spLocks noGrp="1"/>
          </p:cNvSpPr>
          <p:nvPr>
            <p:ph type="title"/>
          </p:nvPr>
        </p:nvSpPr>
        <p:spPr/>
        <p:txBody>
          <a:bodyPr>
            <a:normAutofit/>
          </a:bodyPr>
          <a:lstStyle/>
          <a:p>
            <a:pPr algn="ctr"/>
            <a:r>
              <a:rPr lang="en-GB" b="1" dirty="0">
                <a:latin typeface="Times New Roman" panose="02020603050405020304" pitchFamily="18" charset="0"/>
                <a:cs typeface="Times New Roman" panose="02020603050405020304" pitchFamily="18" charset="0"/>
              </a:rPr>
              <a:t>Types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531F081-E426-030D-8072-F58FF7268F36}"/>
              </a:ext>
            </a:extLst>
          </p:cNvPr>
          <p:cNvSpPr>
            <a:spLocks noGrp="1"/>
          </p:cNvSpPr>
          <p:nvPr>
            <p:ph idx="1"/>
          </p:nvPr>
        </p:nvSpPr>
        <p:spPr/>
        <p:txBody>
          <a:bodyPr/>
          <a:lstStyle/>
          <a:p>
            <a:pPr algn="l">
              <a:lnSpc>
                <a:spcPct val="150000"/>
              </a:lnSpc>
              <a:buFont typeface="Arial" panose="020B0604020202020204" pitchFamily="34" charset="0"/>
              <a:buChar char="•"/>
            </a:pPr>
            <a:r>
              <a:rPr lang="en-GB" sz="1800" b="0" i="0" dirty="0">
                <a:effectLst/>
                <a:latin typeface="Times New Roman" panose="02020603050405020304" pitchFamily="18" charset="0"/>
                <a:cs typeface="Times New Roman" panose="02020603050405020304" pitchFamily="18" charset="0"/>
              </a:rPr>
              <a:t>Single inheritance.</a:t>
            </a:r>
          </a:p>
          <a:p>
            <a:pPr algn="l">
              <a:lnSpc>
                <a:spcPct val="150000"/>
              </a:lnSpc>
              <a:buFont typeface="Arial" panose="020B0604020202020204" pitchFamily="34" charset="0"/>
              <a:buChar char="•"/>
            </a:pPr>
            <a:r>
              <a:rPr lang="en-GB" sz="1800" b="0" i="0" dirty="0">
                <a:effectLst/>
                <a:latin typeface="Times New Roman" panose="02020603050405020304" pitchFamily="18" charset="0"/>
                <a:cs typeface="Times New Roman" panose="02020603050405020304" pitchFamily="18" charset="0"/>
              </a:rPr>
              <a:t>Multi-level inheritance.</a:t>
            </a:r>
          </a:p>
          <a:p>
            <a:pPr algn="l">
              <a:lnSpc>
                <a:spcPct val="150000"/>
              </a:lnSpc>
              <a:buFont typeface="Arial" panose="020B0604020202020204" pitchFamily="34" charset="0"/>
              <a:buChar char="•"/>
            </a:pPr>
            <a:r>
              <a:rPr lang="en-GB" sz="1800" b="0" i="0" dirty="0">
                <a:effectLst/>
                <a:latin typeface="Times New Roman" panose="02020603050405020304" pitchFamily="18" charset="0"/>
                <a:cs typeface="Times New Roman" panose="02020603050405020304" pitchFamily="18" charset="0"/>
              </a:rPr>
              <a:t>Multiple inheritance.</a:t>
            </a:r>
          </a:p>
          <a:p>
            <a:pPr algn="l">
              <a:lnSpc>
                <a:spcPct val="150000"/>
              </a:lnSpc>
              <a:buFont typeface="Arial" panose="020B0604020202020204" pitchFamily="34" charset="0"/>
              <a:buChar char="•"/>
            </a:pPr>
            <a:r>
              <a:rPr lang="en-GB" sz="1800" b="0" i="0" dirty="0">
                <a:effectLst/>
                <a:latin typeface="Times New Roman" panose="02020603050405020304" pitchFamily="18" charset="0"/>
                <a:cs typeface="Times New Roman" panose="02020603050405020304" pitchFamily="18" charset="0"/>
              </a:rPr>
              <a:t>Hierarchical Inheritance.</a:t>
            </a:r>
          </a:p>
          <a:p>
            <a:pPr algn="l">
              <a:lnSpc>
                <a:spcPct val="150000"/>
              </a:lnSpc>
              <a:buFont typeface="Arial" panose="020B0604020202020204" pitchFamily="34" charset="0"/>
              <a:buChar char="•"/>
            </a:pPr>
            <a:r>
              <a:rPr lang="en-GB" sz="1800" b="0" i="0" dirty="0">
                <a:effectLst/>
                <a:latin typeface="Times New Roman" panose="02020603050405020304" pitchFamily="18" charset="0"/>
                <a:cs typeface="Times New Roman" panose="02020603050405020304" pitchFamily="18" charset="0"/>
              </a:rPr>
              <a:t>Hybrid Inheritance.</a:t>
            </a:r>
          </a:p>
          <a:p>
            <a:endParaRPr lang="en-IN" dirty="0"/>
          </a:p>
        </p:txBody>
      </p:sp>
    </p:spTree>
    <p:extLst>
      <p:ext uri="{BB962C8B-B14F-4D97-AF65-F5344CB8AC3E}">
        <p14:creationId xmlns:p14="http://schemas.microsoft.com/office/powerpoint/2010/main" val="1979157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6B2F2-354F-1717-46F1-9472761840AC}"/>
              </a:ext>
            </a:extLst>
          </p:cNvPr>
          <p:cNvSpPr>
            <a:spLocks noGrp="1"/>
          </p:cNvSpPr>
          <p:nvPr>
            <p:ph type="title"/>
          </p:nvPr>
        </p:nvSpPr>
        <p:spPr/>
        <p:txBody>
          <a:bodyPr/>
          <a:lstStyle/>
          <a:p>
            <a:pPr algn="ctr"/>
            <a:r>
              <a:rPr lang="en-GB" b="1" i="0" dirty="0">
                <a:effectLst/>
                <a:latin typeface="Times New Roman" panose="02020603050405020304" pitchFamily="18" charset="0"/>
                <a:cs typeface="Times New Roman" panose="02020603050405020304" pitchFamily="18" charset="0"/>
              </a:rPr>
              <a:t>Single inheritance.</a:t>
            </a:r>
            <a:br>
              <a:rPr lang="en-GB" b="0" i="0" dirty="0">
                <a:solidFill>
                  <a:srgbClr val="BDC1C6"/>
                </a:solidFill>
                <a:effectLst/>
                <a:latin typeface="arial" panose="020B0604020202020204" pitchFamily="34" charset="0"/>
              </a:rPr>
            </a:br>
            <a:endParaRPr lang="en-IN" dirty="0"/>
          </a:p>
        </p:txBody>
      </p:sp>
      <p:pic>
        <p:nvPicPr>
          <p:cNvPr id="5" name="Content Placeholder 4">
            <a:extLst>
              <a:ext uri="{FF2B5EF4-FFF2-40B4-BE49-F238E27FC236}">
                <a16:creationId xmlns:a16="http://schemas.microsoft.com/office/drawing/2014/main" id="{84E89B52-327D-16B9-8411-BE9D98CEE545}"/>
              </a:ext>
            </a:extLst>
          </p:cNvPr>
          <p:cNvPicPr>
            <a:picLocks noGrp="1" noChangeAspect="1"/>
          </p:cNvPicPr>
          <p:nvPr>
            <p:ph idx="1"/>
          </p:nvPr>
        </p:nvPicPr>
        <p:blipFill>
          <a:blip r:embed="rId2"/>
          <a:stretch>
            <a:fillRect/>
          </a:stretch>
        </p:blipFill>
        <p:spPr>
          <a:xfrm>
            <a:off x="3635188" y="1690688"/>
            <a:ext cx="4921624" cy="3665600"/>
          </a:xfrm>
        </p:spPr>
      </p:pic>
    </p:spTree>
    <p:extLst>
      <p:ext uri="{BB962C8B-B14F-4D97-AF65-F5344CB8AC3E}">
        <p14:creationId xmlns:p14="http://schemas.microsoft.com/office/powerpoint/2010/main" val="881077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BFBEE-0512-5816-E72A-D51ABD59A05F}"/>
              </a:ext>
            </a:extLst>
          </p:cNvPr>
          <p:cNvSpPr>
            <a:spLocks noGrp="1"/>
          </p:cNvSpPr>
          <p:nvPr>
            <p:ph type="title"/>
          </p:nvPr>
        </p:nvSpPr>
        <p:spPr/>
        <p:txBody>
          <a:bodyPr/>
          <a:lstStyle/>
          <a:p>
            <a:pPr algn="ctr"/>
            <a:r>
              <a:rPr lang="en-GB" b="1" i="0" dirty="0">
                <a:effectLst/>
                <a:latin typeface="Times New Roman" panose="02020603050405020304" pitchFamily="18" charset="0"/>
                <a:cs typeface="Times New Roman" panose="02020603050405020304" pitchFamily="18" charset="0"/>
              </a:rPr>
              <a:t>Multi-level inheritance.</a:t>
            </a:r>
            <a:br>
              <a:rPr lang="en-GB" b="0" i="0" dirty="0">
                <a:solidFill>
                  <a:srgbClr val="BDC1C6"/>
                </a:solidFill>
                <a:effectLst/>
                <a:latin typeface="arial" panose="020B0604020202020204" pitchFamily="34" charset="0"/>
              </a:rPr>
            </a:br>
            <a:endParaRPr lang="en-IN" dirty="0"/>
          </a:p>
        </p:txBody>
      </p:sp>
      <p:pic>
        <p:nvPicPr>
          <p:cNvPr id="5" name="Content Placeholder 4">
            <a:extLst>
              <a:ext uri="{FF2B5EF4-FFF2-40B4-BE49-F238E27FC236}">
                <a16:creationId xmlns:a16="http://schemas.microsoft.com/office/drawing/2014/main" id="{B1429D7D-DE85-1D9C-2DD8-EB791DBB125E}"/>
              </a:ext>
            </a:extLst>
          </p:cNvPr>
          <p:cNvPicPr>
            <a:picLocks noGrp="1" noChangeAspect="1"/>
          </p:cNvPicPr>
          <p:nvPr>
            <p:ph idx="1"/>
          </p:nvPr>
        </p:nvPicPr>
        <p:blipFill>
          <a:blip r:embed="rId2"/>
          <a:stretch>
            <a:fillRect/>
          </a:stretch>
        </p:blipFill>
        <p:spPr>
          <a:xfrm>
            <a:off x="4106194" y="1842247"/>
            <a:ext cx="4042724" cy="3643209"/>
          </a:xfrm>
        </p:spPr>
      </p:pic>
    </p:spTree>
    <p:extLst>
      <p:ext uri="{BB962C8B-B14F-4D97-AF65-F5344CB8AC3E}">
        <p14:creationId xmlns:p14="http://schemas.microsoft.com/office/powerpoint/2010/main" val="1260167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2A3C3-9E00-0847-4678-68B010265317}"/>
              </a:ext>
            </a:extLst>
          </p:cNvPr>
          <p:cNvSpPr>
            <a:spLocks noGrp="1"/>
          </p:cNvSpPr>
          <p:nvPr>
            <p:ph type="title"/>
          </p:nvPr>
        </p:nvSpPr>
        <p:spPr/>
        <p:txBody>
          <a:bodyPr/>
          <a:lstStyle/>
          <a:p>
            <a:pPr algn="ctr"/>
            <a:r>
              <a:rPr lang="en-GB" b="1" i="0" dirty="0">
                <a:effectLst/>
                <a:latin typeface="Times New Roman" panose="02020603050405020304" pitchFamily="18" charset="0"/>
                <a:cs typeface="Times New Roman" panose="02020603050405020304" pitchFamily="18" charset="0"/>
              </a:rPr>
              <a:t>Hierarchical Inheritance.</a:t>
            </a:r>
            <a:br>
              <a:rPr lang="en-GB" b="0" i="0" dirty="0">
                <a:solidFill>
                  <a:srgbClr val="BDC1C6"/>
                </a:solidFill>
                <a:effectLst/>
                <a:latin typeface="arial" panose="020B0604020202020204" pitchFamily="34" charset="0"/>
              </a:rPr>
            </a:br>
            <a:endParaRPr lang="en-IN" dirty="0"/>
          </a:p>
        </p:txBody>
      </p:sp>
      <p:pic>
        <p:nvPicPr>
          <p:cNvPr id="5" name="Content Placeholder 4">
            <a:extLst>
              <a:ext uri="{FF2B5EF4-FFF2-40B4-BE49-F238E27FC236}">
                <a16:creationId xmlns:a16="http://schemas.microsoft.com/office/drawing/2014/main" id="{054A29DB-1E3C-8627-6A37-87DC276442DC}"/>
              </a:ext>
            </a:extLst>
          </p:cNvPr>
          <p:cNvPicPr>
            <a:picLocks noGrp="1" noChangeAspect="1"/>
          </p:cNvPicPr>
          <p:nvPr>
            <p:ph idx="1"/>
          </p:nvPr>
        </p:nvPicPr>
        <p:blipFill>
          <a:blip r:embed="rId2"/>
          <a:stretch>
            <a:fillRect/>
          </a:stretch>
        </p:blipFill>
        <p:spPr>
          <a:xfrm>
            <a:off x="2783540" y="1165650"/>
            <a:ext cx="6078071" cy="3854348"/>
          </a:xfrm>
        </p:spPr>
      </p:pic>
    </p:spTree>
    <p:extLst>
      <p:ext uri="{BB962C8B-B14F-4D97-AF65-F5344CB8AC3E}">
        <p14:creationId xmlns:p14="http://schemas.microsoft.com/office/powerpoint/2010/main" val="3504936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A7B9F-7BB2-AF56-7A06-BF7A2D8B6B34}"/>
              </a:ext>
            </a:extLst>
          </p:cNvPr>
          <p:cNvSpPr>
            <a:spLocks noGrp="1"/>
          </p:cNvSpPr>
          <p:nvPr>
            <p:ph type="title"/>
          </p:nvPr>
        </p:nvSpPr>
        <p:spPr/>
        <p:txBody>
          <a:bodyPr/>
          <a:lstStyle/>
          <a:p>
            <a:pPr algn="ctr"/>
            <a:r>
              <a:rPr lang="en-GB" b="1" i="0" dirty="0">
                <a:effectLst/>
                <a:latin typeface="Times New Roman" panose="02020603050405020304" pitchFamily="18" charset="0"/>
                <a:cs typeface="Times New Roman" panose="02020603050405020304" pitchFamily="18" charset="0"/>
              </a:rPr>
              <a:t>Hybrid Inheritance.</a:t>
            </a:r>
            <a:br>
              <a:rPr lang="en-GB" b="0" i="0" dirty="0">
                <a:solidFill>
                  <a:srgbClr val="BDC1C6"/>
                </a:solidFill>
                <a:effectLst/>
                <a:latin typeface="arial" panose="020B0604020202020204" pitchFamily="34" charset="0"/>
              </a:rPr>
            </a:br>
            <a:endParaRPr lang="en-IN" dirty="0"/>
          </a:p>
        </p:txBody>
      </p:sp>
      <p:pic>
        <p:nvPicPr>
          <p:cNvPr id="5" name="Content Placeholder 4">
            <a:extLst>
              <a:ext uri="{FF2B5EF4-FFF2-40B4-BE49-F238E27FC236}">
                <a16:creationId xmlns:a16="http://schemas.microsoft.com/office/drawing/2014/main" id="{15B8C940-DF13-EFE4-71ED-ADBEDE0CCDAA}"/>
              </a:ext>
            </a:extLst>
          </p:cNvPr>
          <p:cNvPicPr>
            <a:picLocks noGrp="1" noChangeAspect="1"/>
          </p:cNvPicPr>
          <p:nvPr>
            <p:ph idx="1"/>
          </p:nvPr>
        </p:nvPicPr>
        <p:blipFill>
          <a:blip r:embed="rId2"/>
          <a:stretch>
            <a:fillRect/>
          </a:stretch>
        </p:blipFill>
        <p:spPr>
          <a:xfrm>
            <a:off x="3227294" y="2003613"/>
            <a:ext cx="6024282" cy="3398052"/>
          </a:xfrm>
        </p:spPr>
      </p:pic>
    </p:spTree>
    <p:extLst>
      <p:ext uri="{BB962C8B-B14F-4D97-AF65-F5344CB8AC3E}">
        <p14:creationId xmlns:p14="http://schemas.microsoft.com/office/powerpoint/2010/main" val="3458234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57375-AF68-6C9E-B4BA-8B2BC9354979}"/>
              </a:ext>
            </a:extLst>
          </p:cNvPr>
          <p:cNvSpPr>
            <a:spLocks noGrp="1"/>
          </p:cNvSpPr>
          <p:nvPr>
            <p:ph type="ctrTitle"/>
          </p:nvPr>
        </p:nvSpPr>
        <p:spPr>
          <a:xfrm>
            <a:off x="905435" y="0"/>
            <a:ext cx="10381129" cy="766483"/>
          </a:xfrm>
        </p:spPr>
        <p:txBody>
          <a:bodyPr>
            <a:normAutofit/>
          </a:bodyPr>
          <a:lstStyle/>
          <a:p>
            <a:r>
              <a:rPr lang="en-GB" sz="4400" b="1" dirty="0">
                <a:latin typeface="Times New Roman" panose="02020603050405020304" pitchFamily="18" charset="0"/>
                <a:cs typeface="Times New Roman" panose="02020603050405020304" pitchFamily="18" charset="0"/>
              </a:rPr>
              <a:t>Content</a:t>
            </a:r>
            <a:endParaRPr lang="en-IN" sz="4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566A364-8B41-74B6-E2DD-958EFB0E8C72}"/>
              </a:ext>
            </a:extLst>
          </p:cNvPr>
          <p:cNvSpPr>
            <a:spLocks noGrp="1"/>
          </p:cNvSpPr>
          <p:nvPr>
            <p:ph type="subTitle" idx="1"/>
          </p:nvPr>
        </p:nvSpPr>
        <p:spPr>
          <a:xfrm>
            <a:off x="201706" y="995083"/>
            <a:ext cx="11416553" cy="6279776"/>
          </a:xfrm>
        </p:spPr>
        <p:txBody>
          <a:bodyPr>
            <a:noAutofit/>
          </a:bodyPr>
          <a:lstStyle/>
          <a:p>
            <a:pPr marL="342900" indent="-342900" algn="just">
              <a:lnSpc>
                <a:spcPct val="150000"/>
              </a:lnSpc>
              <a:buFont typeface="Wingdings" panose="05000000000000000000" pitchFamily="2" charset="2"/>
              <a:buChar char="Ø"/>
            </a:pPr>
            <a:r>
              <a:rPr lang="en-GB" sz="1800" b="1" dirty="0">
                <a:latin typeface="Times New Roman" panose="02020603050405020304" pitchFamily="18" charset="0"/>
                <a:cs typeface="Times New Roman" panose="02020603050405020304" pitchFamily="18" charset="0"/>
              </a:rPr>
              <a:t>Introduction of OOPs</a:t>
            </a:r>
          </a:p>
          <a:p>
            <a:pPr marL="285750" indent="-285750" algn="just">
              <a:lnSpc>
                <a:spcPct val="150000"/>
              </a:lnSpc>
              <a:buFont typeface="Wingdings" panose="05000000000000000000" pitchFamily="2" charset="2"/>
              <a:buChar char="Ø"/>
            </a:pPr>
            <a:r>
              <a:rPr lang="en-GB" sz="1800" b="1" dirty="0">
                <a:latin typeface="Times New Roman" panose="02020603050405020304" pitchFamily="18" charset="0"/>
                <a:cs typeface="Times New Roman" panose="02020603050405020304" pitchFamily="18" charset="0"/>
              </a:rPr>
              <a:t>What is class and object</a:t>
            </a:r>
          </a:p>
          <a:p>
            <a:pPr marL="342900" indent="-342900" algn="just">
              <a:lnSpc>
                <a:spcPct val="150000"/>
              </a:lnSpc>
              <a:buFont typeface="Wingdings" panose="05000000000000000000" pitchFamily="2" charset="2"/>
              <a:buChar char="Ø"/>
            </a:pPr>
            <a:r>
              <a:rPr lang="en-GB" sz="1800" b="1" i="0" dirty="0">
                <a:effectLst/>
                <a:latin typeface="Times New Roman" panose="02020603050405020304" pitchFamily="18" charset="0"/>
                <a:cs typeface="Times New Roman" panose="02020603050405020304" pitchFamily="18" charset="0"/>
              </a:rPr>
              <a:t>Encapsulation</a:t>
            </a:r>
          </a:p>
          <a:p>
            <a:pPr marL="342900" indent="-342900" algn="just">
              <a:lnSpc>
                <a:spcPct val="150000"/>
              </a:lnSpc>
              <a:buFont typeface="Wingdings" panose="05000000000000000000" pitchFamily="2" charset="2"/>
              <a:buChar char="Ø"/>
            </a:pPr>
            <a:r>
              <a:rPr lang="en-GB" sz="1800" b="1" dirty="0">
                <a:latin typeface="Times New Roman" panose="02020603050405020304" pitchFamily="18" charset="0"/>
                <a:cs typeface="Times New Roman" panose="02020603050405020304" pitchFamily="18" charset="0"/>
              </a:rPr>
              <a:t>C</a:t>
            </a:r>
            <a:r>
              <a:rPr lang="en-GB" sz="1800" b="1" i="0" dirty="0">
                <a:effectLst/>
                <a:latin typeface="Times New Roman" panose="02020603050405020304" pitchFamily="18" charset="0"/>
                <a:cs typeface="Times New Roman" panose="02020603050405020304" pitchFamily="18" charset="0"/>
              </a:rPr>
              <a:t>onstructor</a:t>
            </a:r>
          </a:p>
          <a:p>
            <a:pPr marL="342900" indent="-342900" algn="just">
              <a:lnSpc>
                <a:spcPct val="150000"/>
              </a:lnSpc>
              <a:buFont typeface="Wingdings" panose="05000000000000000000" pitchFamily="2" charset="2"/>
              <a:buChar char="Ø"/>
            </a:pPr>
            <a:r>
              <a:rPr lang="en-GB" sz="1800" b="1" i="0" dirty="0">
                <a:effectLst/>
                <a:latin typeface="Times New Roman" panose="02020603050405020304" pitchFamily="18" charset="0"/>
                <a:cs typeface="Times New Roman" panose="02020603050405020304" pitchFamily="18" charset="0"/>
              </a:rPr>
              <a:t>Inheritance</a:t>
            </a:r>
            <a:endParaRPr lang="en-GB" sz="1800" b="1"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GB" sz="1800" b="1" dirty="0">
                <a:latin typeface="Times New Roman" panose="02020603050405020304" pitchFamily="18" charset="0"/>
                <a:cs typeface="Times New Roman" panose="02020603050405020304" pitchFamily="18" charset="0"/>
              </a:rPr>
              <a:t>Type of inheritance</a:t>
            </a:r>
          </a:p>
          <a:p>
            <a:pPr marL="342900" indent="-342900" algn="just">
              <a:lnSpc>
                <a:spcPct val="150000"/>
              </a:lnSpc>
              <a:buFont typeface="Wingdings" panose="05000000000000000000" pitchFamily="2" charset="2"/>
              <a:buChar char="Ø"/>
            </a:pPr>
            <a:r>
              <a:rPr lang="en-GB" sz="1800" b="1" dirty="0">
                <a:latin typeface="Times New Roman" panose="02020603050405020304" pitchFamily="18" charset="0"/>
                <a:cs typeface="Times New Roman" panose="02020603050405020304" pitchFamily="18" charset="0"/>
              </a:rPr>
              <a:t>Aggregation</a:t>
            </a:r>
          </a:p>
          <a:p>
            <a:pPr marL="342900" indent="-342900" algn="just">
              <a:lnSpc>
                <a:spcPct val="150000"/>
              </a:lnSpc>
              <a:buFont typeface="Wingdings" panose="05000000000000000000" pitchFamily="2" charset="2"/>
              <a:buChar char="Ø"/>
            </a:pPr>
            <a:r>
              <a:rPr lang="en-GB" sz="1800" b="1" i="0" dirty="0">
                <a:effectLst/>
                <a:latin typeface="Times New Roman" panose="02020603050405020304" pitchFamily="18" charset="0"/>
                <a:cs typeface="Times New Roman" panose="02020603050405020304" pitchFamily="18" charset="0"/>
              </a:rPr>
              <a:t>Overriding and Overloading.</a:t>
            </a:r>
          </a:p>
          <a:p>
            <a:pPr marL="342900" indent="-342900" algn="just">
              <a:lnSpc>
                <a:spcPct val="150000"/>
              </a:lnSpc>
              <a:buFont typeface="Wingdings" panose="05000000000000000000" pitchFamily="2" charset="2"/>
              <a:buChar char="Ø"/>
            </a:pPr>
            <a:r>
              <a:rPr lang="en-IN" sz="1800" b="1" dirty="0">
                <a:latin typeface="Times New Roman" panose="02020603050405020304" pitchFamily="18" charset="0"/>
                <a:cs typeface="Times New Roman" panose="02020603050405020304" pitchFamily="18" charset="0"/>
              </a:rPr>
              <a:t>Package</a:t>
            </a:r>
          </a:p>
          <a:p>
            <a:pPr marL="342900" indent="-342900" algn="just">
              <a:lnSpc>
                <a:spcPct val="150000"/>
              </a:lnSpc>
              <a:buFont typeface="Wingdings" panose="05000000000000000000" pitchFamily="2" charset="2"/>
              <a:buChar char="Ø"/>
            </a:pPr>
            <a:r>
              <a:rPr lang="en-GB" sz="1800" b="1" dirty="0">
                <a:latin typeface="Times New Roman" panose="02020603050405020304" pitchFamily="18" charset="0"/>
                <a:cs typeface="Times New Roman" panose="02020603050405020304" pitchFamily="18" charset="0"/>
              </a:rPr>
              <a:t>Keywords</a:t>
            </a:r>
          </a:p>
        </p:txBody>
      </p:sp>
    </p:spTree>
    <p:extLst>
      <p:ext uri="{BB962C8B-B14F-4D97-AF65-F5344CB8AC3E}">
        <p14:creationId xmlns:p14="http://schemas.microsoft.com/office/powerpoint/2010/main" val="3726222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DBCEB-3082-F0BE-2F53-EB718E9FE1FD}"/>
              </a:ext>
            </a:extLst>
          </p:cNvPr>
          <p:cNvSpPr>
            <a:spLocks noGrp="1"/>
          </p:cNvSpPr>
          <p:nvPr>
            <p:ph type="title"/>
          </p:nvPr>
        </p:nvSpPr>
        <p:spPr/>
        <p:txBody>
          <a:bodyPr/>
          <a:lstStyle/>
          <a:p>
            <a:pPr algn="ctr"/>
            <a:r>
              <a:rPr lang="en-GB" b="1" dirty="0">
                <a:latin typeface="Times New Roman" panose="02020603050405020304" pitchFamily="18" charset="0"/>
                <a:cs typeface="Times New Roman" panose="02020603050405020304" pitchFamily="18" charset="0"/>
              </a:rPr>
              <a:t>Aggregation</a:t>
            </a:r>
            <a:br>
              <a:rPr lang="en-GB" dirty="0"/>
            </a:br>
            <a:endParaRPr lang="en-IN" dirty="0"/>
          </a:p>
        </p:txBody>
      </p:sp>
      <p:sp>
        <p:nvSpPr>
          <p:cNvPr id="3" name="Content Placeholder 2">
            <a:extLst>
              <a:ext uri="{FF2B5EF4-FFF2-40B4-BE49-F238E27FC236}">
                <a16:creationId xmlns:a16="http://schemas.microsoft.com/office/drawing/2014/main" id="{60393F5C-A11E-76A5-8AE4-7F31D0676BC5}"/>
              </a:ext>
            </a:extLst>
          </p:cNvPr>
          <p:cNvSpPr>
            <a:spLocks noGrp="1"/>
          </p:cNvSpPr>
          <p:nvPr>
            <p:ph idx="1"/>
          </p:nvPr>
        </p:nvSpPr>
        <p:spPr/>
        <p:txBody>
          <a:bodyPr>
            <a:normAutofit/>
          </a:bodyPr>
          <a:lstStyle/>
          <a:p>
            <a:pPr marL="0" indent="0">
              <a:lnSpc>
                <a:spcPct val="150000"/>
              </a:lnSpc>
              <a:buNone/>
            </a:pPr>
            <a:r>
              <a:rPr lang="en-GB" sz="1800" dirty="0">
                <a:latin typeface="Times New Roman" panose="02020603050405020304" pitchFamily="18" charset="0"/>
                <a:cs typeface="Times New Roman" panose="02020603050405020304" pitchFamily="18" charset="0"/>
              </a:rPr>
              <a:t>When an object A contains a reference to another object B or we can say Object A has a HAS-A relationship with Object B, then it is termed as Aggregation.</a:t>
            </a:r>
          </a:p>
          <a:p>
            <a:pPr marL="0" indent="0">
              <a:lnSpc>
                <a:spcPct val="150000"/>
              </a:lnSpc>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5836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D5581-F047-AC1C-346E-BAD0292BD452}"/>
              </a:ext>
            </a:extLst>
          </p:cNvPr>
          <p:cNvSpPr>
            <a:spLocks noGrp="1"/>
          </p:cNvSpPr>
          <p:nvPr>
            <p:ph type="title"/>
          </p:nvPr>
        </p:nvSpPr>
        <p:spPr>
          <a:xfrm>
            <a:off x="838200" y="359335"/>
            <a:ext cx="10515600" cy="643404"/>
          </a:xfrm>
        </p:spPr>
        <p:txBody>
          <a:bodyPr>
            <a:normAutofit fontScale="90000"/>
          </a:bodyPr>
          <a:lstStyle/>
          <a:p>
            <a:pPr algn="ctr"/>
            <a:r>
              <a:rPr lang="en-GB" sz="4400" b="1" dirty="0">
                <a:latin typeface="Times New Roman" panose="02020603050405020304" pitchFamily="18" charset="0"/>
                <a:cs typeface="Times New Roman" panose="02020603050405020304" pitchFamily="18" charset="0"/>
              </a:rPr>
              <a:t>Example</a:t>
            </a:r>
            <a:r>
              <a:rPr lang="en-GB" sz="4400" dirty="0">
                <a:latin typeface="Times New Roman" panose="02020603050405020304" pitchFamily="18" charset="0"/>
                <a:cs typeface="Times New Roman" panose="02020603050405020304" pitchFamily="18" charset="0"/>
              </a:rPr>
              <a:t> </a:t>
            </a:r>
            <a:br>
              <a:rPr lang="en-GB" sz="44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24117CF-3F7A-FE0F-3C4F-D82F57D12660}"/>
              </a:ext>
            </a:extLst>
          </p:cNvPr>
          <p:cNvSpPr>
            <a:spLocks noGrp="1"/>
          </p:cNvSpPr>
          <p:nvPr>
            <p:ph idx="1"/>
          </p:nvPr>
        </p:nvSpPr>
        <p:spPr>
          <a:xfrm>
            <a:off x="838200" y="753035"/>
            <a:ext cx="10515600" cy="5423928"/>
          </a:xfrm>
        </p:spPr>
        <p:txBody>
          <a:bodyPr>
            <a:normAutofit/>
          </a:bodyPr>
          <a:lstStyle/>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class Address{​​</a:t>
            </a:r>
          </a:p>
          <a:p>
            <a:r>
              <a:rPr lang="en-IN" sz="1800" dirty="0">
                <a:latin typeface="Times New Roman" panose="02020603050405020304" pitchFamily="18" charset="0"/>
                <a:cs typeface="Times New Roman" panose="02020603050405020304" pitchFamily="18" charset="0"/>
              </a:rPr>
              <a:t>String state;</a:t>
            </a:r>
          </a:p>
          <a:p>
            <a:r>
              <a:rPr lang="en-IN" sz="1800" dirty="0">
                <a:latin typeface="Times New Roman" panose="02020603050405020304" pitchFamily="18" charset="0"/>
                <a:cs typeface="Times New Roman" panose="02020603050405020304" pitchFamily="18" charset="0"/>
              </a:rPr>
              <a:t>String city;</a:t>
            </a:r>
          </a:p>
          <a:p>
            <a:r>
              <a:rPr lang="en-IN" sz="1800" dirty="0">
                <a:latin typeface="Times New Roman" panose="02020603050405020304" pitchFamily="18" charset="0"/>
                <a:cs typeface="Times New Roman" panose="02020603050405020304" pitchFamily="18" charset="0"/>
              </a:rPr>
              <a:t>String </a:t>
            </a:r>
            <a:r>
              <a:rPr lang="en-IN" sz="1800" dirty="0" err="1">
                <a:latin typeface="Times New Roman" panose="02020603050405020304" pitchFamily="18" charset="0"/>
                <a:cs typeface="Times New Roman" panose="02020603050405020304" pitchFamily="18" charset="0"/>
              </a:rPr>
              <a:t>streetname</a:t>
            </a:r>
            <a:r>
              <a:rPr lang="en-IN" sz="1800" dirty="0">
                <a:latin typeface="Times New Roman" panose="02020603050405020304" pitchFamily="18" charset="0"/>
                <a:cs typeface="Times New Roman" panose="02020603050405020304" pitchFamily="18" charset="0"/>
              </a:rPr>
              <a:t>;</a:t>
            </a:r>
          </a:p>
          <a:p>
            <a:r>
              <a:rPr lang="en-IN" sz="1800" dirty="0">
                <a:latin typeface="Times New Roman" panose="02020603050405020304" pitchFamily="18" charset="0"/>
                <a:cs typeface="Times New Roman" panose="02020603050405020304" pitchFamily="18" charset="0"/>
              </a:rPr>
              <a:t>int </a:t>
            </a:r>
            <a:r>
              <a:rPr lang="en-IN" sz="1800" dirty="0" err="1">
                <a:latin typeface="Times New Roman" panose="02020603050405020304" pitchFamily="18" charset="0"/>
                <a:cs typeface="Times New Roman" panose="02020603050405020304" pitchFamily="18" charset="0"/>
              </a:rPr>
              <a:t>drno</a:t>
            </a:r>
            <a:r>
              <a:rPr lang="en-IN" sz="1800" dirty="0">
                <a:latin typeface="Times New Roman" panose="02020603050405020304" pitchFamily="18" charset="0"/>
                <a:cs typeface="Times New Roman" panose="02020603050405020304" pitchFamily="18" charset="0"/>
              </a:rPr>
              <a:t>;</a:t>
            </a:r>
          </a:p>
          <a:p>
            <a:r>
              <a:rPr lang="en-IN" sz="1800" dirty="0">
                <a:latin typeface="Times New Roman" panose="02020603050405020304" pitchFamily="18" charset="0"/>
                <a:cs typeface="Times New Roman" panose="02020603050405020304" pitchFamily="18" charset="0"/>
              </a:rPr>
              <a:t>Address(String </a:t>
            </a:r>
            <a:r>
              <a:rPr lang="en-IN" sz="1800" dirty="0" err="1">
                <a:latin typeface="Times New Roman" panose="02020603050405020304" pitchFamily="18" charset="0"/>
                <a:cs typeface="Times New Roman" panose="02020603050405020304" pitchFamily="18" charset="0"/>
              </a:rPr>
              <a:t>state,String</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city,String</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streetname,int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drno</a:t>
            </a:r>
            <a:r>
              <a:rPr lang="en-IN" sz="1800" dirty="0">
                <a:latin typeface="Times New Roman" panose="02020603050405020304" pitchFamily="18" charset="0"/>
                <a:cs typeface="Times New Roman" panose="02020603050405020304" pitchFamily="18" charset="0"/>
              </a:rPr>
              <a:t>){​​</a:t>
            </a:r>
          </a:p>
          <a:p>
            <a:r>
              <a:rPr lang="en-IN" sz="1800" dirty="0" err="1">
                <a:latin typeface="Times New Roman" panose="02020603050405020304" pitchFamily="18" charset="0"/>
                <a:cs typeface="Times New Roman" panose="02020603050405020304" pitchFamily="18" charset="0"/>
              </a:rPr>
              <a:t>this.state</a:t>
            </a:r>
            <a:r>
              <a:rPr lang="en-IN" sz="1800" dirty="0">
                <a:latin typeface="Times New Roman" panose="02020603050405020304" pitchFamily="18" charset="0"/>
                <a:cs typeface="Times New Roman" panose="02020603050405020304" pitchFamily="18" charset="0"/>
              </a:rPr>
              <a:t>=state;</a:t>
            </a:r>
          </a:p>
          <a:p>
            <a:r>
              <a:rPr lang="en-IN" sz="1800" dirty="0" err="1">
                <a:latin typeface="Times New Roman" panose="02020603050405020304" pitchFamily="18" charset="0"/>
                <a:cs typeface="Times New Roman" panose="02020603050405020304" pitchFamily="18" charset="0"/>
              </a:rPr>
              <a:t>this.city</a:t>
            </a:r>
            <a:r>
              <a:rPr lang="en-IN" sz="1800" dirty="0">
                <a:latin typeface="Times New Roman" panose="02020603050405020304" pitchFamily="18" charset="0"/>
                <a:cs typeface="Times New Roman" panose="02020603050405020304" pitchFamily="18" charset="0"/>
              </a:rPr>
              <a:t>=city;</a:t>
            </a:r>
          </a:p>
          <a:p>
            <a:r>
              <a:rPr lang="en-IN" sz="1800" dirty="0" err="1">
                <a:latin typeface="Times New Roman" panose="02020603050405020304" pitchFamily="18" charset="0"/>
                <a:cs typeface="Times New Roman" panose="02020603050405020304" pitchFamily="18" charset="0"/>
              </a:rPr>
              <a:t>this.streetname</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streetname</a:t>
            </a:r>
            <a:r>
              <a:rPr lang="en-IN" sz="1800" dirty="0">
                <a:latin typeface="Times New Roman" panose="02020603050405020304" pitchFamily="18" charset="0"/>
                <a:cs typeface="Times New Roman" panose="02020603050405020304" pitchFamily="18" charset="0"/>
              </a:rPr>
              <a:t>;</a:t>
            </a:r>
          </a:p>
          <a:p>
            <a:r>
              <a:rPr lang="en-IN" sz="1800" dirty="0" err="1">
                <a:latin typeface="Times New Roman" panose="02020603050405020304" pitchFamily="18" charset="0"/>
                <a:cs typeface="Times New Roman" panose="02020603050405020304" pitchFamily="18" charset="0"/>
              </a:rPr>
              <a:t>this.drno</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drno</a:t>
            </a:r>
            <a:r>
              <a:rPr lang="en-IN" sz="1800" dirty="0">
                <a:latin typeface="Times New Roman" panose="02020603050405020304" pitchFamily="18" charset="0"/>
                <a:cs typeface="Times New Roman" panose="02020603050405020304" pitchFamily="18" charset="0"/>
              </a:rPr>
              <a:t>;</a:t>
            </a:r>
          </a:p>
          <a:p>
            <a:r>
              <a:rPr lang="en-IN" sz="1800" dirty="0">
                <a:latin typeface="Times New Roman" panose="02020603050405020304" pitchFamily="18" charset="0"/>
                <a:cs typeface="Times New Roman" panose="02020603050405020304" pitchFamily="18" charset="0"/>
              </a:rPr>
              <a:t>}​​</a:t>
            </a:r>
          </a:p>
          <a:p>
            <a:r>
              <a:rPr lang="en-IN"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64618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64DD00-57E5-1898-A3C8-1D6E2176DB3B}"/>
              </a:ext>
            </a:extLst>
          </p:cNvPr>
          <p:cNvSpPr>
            <a:spLocks noGrp="1"/>
          </p:cNvSpPr>
          <p:nvPr>
            <p:ph idx="1"/>
          </p:nvPr>
        </p:nvSpPr>
        <p:spPr>
          <a:xfrm>
            <a:off x="838200" y="242047"/>
            <a:ext cx="10515600" cy="5934916"/>
          </a:xfrm>
        </p:spPr>
        <p:txBody>
          <a:bodyPr>
            <a:noAutofit/>
          </a:bodyPr>
          <a:lstStyle/>
          <a:p>
            <a:r>
              <a:rPr lang="en-IN" sz="1800" dirty="0">
                <a:latin typeface="Times New Roman" panose="02020603050405020304" pitchFamily="18" charset="0"/>
                <a:cs typeface="Times New Roman" panose="02020603050405020304" pitchFamily="18" charset="0"/>
              </a:rPr>
              <a:t>class Employee{​​</a:t>
            </a:r>
          </a:p>
          <a:p>
            <a:r>
              <a:rPr lang="en-IN" sz="1800" dirty="0">
                <a:latin typeface="Times New Roman" panose="02020603050405020304" pitchFamily="18" charset="0"/>
                <a:cs typeface="Times New Roman" panose="02020603050405020304" pitchFamily="18" charset="0"/>
              </a:rPr>
              <a:t>int </a:t>
            </a:r>
            <a:r>
              <a:rPr lang="en-IN" sz="1800" dirty="0" err="1">
                <a:latin typeface="Times New Roman" panose="02020603050405020304" pitchFamily="18" charset="0"/>
                <a:cs typeface="Times New Roman" panose="02020603050405020304" pitchFamily="18" charset="0"/>
              </a:rPr>
              <a:t>eid</a:t>
            </a:r>
            <a:r>
              <a:rPr lang="en-IN" sz="1800" dirty="0">
                <a:latin typeface="Times New Roman" panose="02020603050405020304" pitchFamily="18" charset="0"/>
                <a:cs typeface="Times New Roman" panose="02020603050405020304" pitchFamily="18" charset="0"/>
              </a:rPr>
              <a:t>;</a:t>
            </a:r>
          </a:p>
          <a:p>
            <a:r>
              <a:rPr lang="en-IN" sz="1800" dirty="0">
                <a:latin typeface="Times New Roman" panose="02020603050405020304" pitchFamily="18" charset="0"/>
                <a:cs typeface="Times New Roman" panose="02020603050405020304" pitchFamily="18" charset="0"/>
              </a:rPr>
              <a:t>String </a:t>
            </a:r>
            <a:r>
              <a:rPr lang="en-IN" sz="1800" dirty="0" err="1">
                <a:latin typeface="Times New Roman" panose="02020603050405020304" pitchFamily="18" charset="0"/>
                <a:cs typeface="Times New Roman" panose="02020603050405020304" pitchFamily="18" charset="0"/>
              </a:rPr>
              <a:t>ename</a:t>
            </a:r>
            <a:r>
              <a:rPr lang="en-IN" sz="1800" dirty="0">
                <a:latin typeface="Times New Roman" panose="02020603050405020304" pitchFamily="18" charset="0"/>
                <a:cs typeface="Times New Roman" panose="02020603050405020304" pitchFamily="18" charset="0"/>
              </a:rPr>
              <a:t>;</a:t>
            </a:r>
          </a:p>
          <a:p>
            <a:r>
              <a:rPr lang="en-IN" sz="1800" dirty="0">
                <a:latin typeface="Times New Roman" panose="02020603050405020304" pitchFamily="18" charset="0"/>
                <a:cs typeface="Times New Roman" panose="02020603050405020304" pitchFamily="18" charset="0"/>
              </a:rPr>
              <a:t>String </a:t>
            </a:r>
            <a:r>
              <a:rPr lang="en-IN" sz="1800" dirty="0" err="1">
                <a:latin typeface="Times New Roman" panose="02020603050405020304" pitchFamily="18" charset="0"/>
                <a:cs typeface="Times New Roman" panose="02020603050405020304" pitchFamily="18" charset="0"/>
              </a:rPr>
              <a:t>edept</a:t>
            </a:r>
            <a:r>
              <a:rPr lang="en-IN" sz="1800" dirty="0">
                <a:latin typeface="Times New Roman" panose="02020603050405020304" pitchFamily="18" charset="0"/>
                <a:cs typeface="Times New Roman" panose="02020603050405020304" pitchFamily="18" charset="0"/>
              </a:rPr>
              <a:t>;</a:t>
            </a:r>
          </a:p>
          <a:p>
            <a:r>
              <a:rPr lang="en-IN" sz="1800" dirty="0">
                <a:latin typeface="Times New Roman" panose="02020603050405020304" pitchFamily="18" charset="0"/>
                <a:cs typeface="Times New Roman" panose="02020603050405020304" pitchFamily="18" charset="0"/>
              </a:rPr>
              <a:t>int </a:t>
            </a:r>
            <a:r>
              <a:rPr lang="en-IN" sz="1800" dirty="0" err="1">
                <a:latin typeface="Times New Roman" panose="02020603050405020304" pitchFamily="18" charset="0"/>
                <a:cs typeface="Times New Roman" panose="02020603050405020304" pitchFamily="18" charset="0"/>
              </a:rPr>
              <a:t>esalary</a:t>
            </a:r>
            <a:r>
              <a:rPr lang="en-IN" sz="1800" dirty="0">
                <a:latin typeface="Times New Roman" panose="02020603050405020304" pitchFamily="18" charset="0"/>
                <a:cs typeface="Times New Roman" panose="02020603050405020304" pitchFamily="18" charset="0"/>
              </a:rPr>
              <a:t>;</a:t>
            </a:r>
          </a:p>
          <a:p>
            <a:r>
              <a:rPr lang="en-IN" sz="1800" dirty="0">
                <a:latin typeface="Times New Roman" panose="02020603050405020304" pitchFamily="18" charset="0"/>
                <a:cs typeface="Times New Roman" panose="02020603050405020304" pitchFamily="18" charset="0"/>
              </a:rPr>
              <a:t>Address address;(This is </a:t>
            </a:r>
            <a:r>
              <a:rPr lang="en-IN" sz="1800" dirty="0" err="1">
                <a:latin typeface="Times New Roman" panose="02020603050405020304" pitchFamily="18" charset="0"/>
                <a:cs typeface="Times New Roman" panose="02020603050405020304" pitchFamily="18" charset="0"/>
              </a:rPr>
              <a:t>aggretation</a:t>
            </a:r>
            <a:r>
              <a:rPr lang="en-IN" sz="1800" dirty="0">
                <a:latin typeface="Times New Roman" panose="02020603050405020304" pitchFamily="18" charset="0"/>
                <a:cs typeface="Times New Roman" panose="02020603050405020304" pitchFamily="18" charset="0"/>
              </a:rPr>
              <a:t> ) // </a:t>
            </a:r>
            <a:r>
              <a:rPr lang="en-GB" sz="1200" b="0" i="0" dirty="0">
                <a:solidFill>
                  <a:srgbClr val="BDC1C6"/>
                </a:solidFill>
                <a:effectLst/>
                <a:latin typeface="arial" panose="020B0604020202020204" pitchFamily="34" charset="0"/>
              </a:rPr>
              <a:t> </a:t>
            </a:r>
            <a:r>
              <a:rPr lang="en-GB" sz="1800" b="1" i="0" dirty="0">
                <a:effectLst/>
                <a:latin typeface="Times New Roman" panose="02020603050405020304" pitchFamily="18" charset="0"/>
                <a:cs typeface="Times New Roman" panose="02020603050405020304" pitchFamily="18" charset="0"/>
              </a:rPr>
              <a:t>the main benefit of using Aggregation is code re-usability.</a:t>
            </a:r>
            <a:endParaRPr lang="en-IN" sz="1800" b="1"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Employee(int </a:t>
            </a:r>
            <a:r>
              <a:rPr lang="en-IN" sz="1800" dirty="0" err="1">
                <a:latin typeface="Times New Roman" panose="02020603050405020304" pitchFamily="18" charset="0"/>
                <a:cs typeface="Times New Roman" panose="02020603050405020304" pitchFamily="18" charset="0"/>
              </a:rPr>
              <a:t>eid,String</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ename,String</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edept,int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esalary,Address</a:t>
            </a:r>
            <a:r>
              <a:rPr lang="en-IN" sz="1800" dirty="0">
                <a:latin typeface="Times New Roman" panose="02020603050405020304" pitchFamily="18" charset="0"/>
                <a:cs typeface="Times New Roman" panose="02020603050405020304" pitchFamily="18" charset="0"/>
              </a:rPr>
              <a:t> address){​​</a:t>
            </a:r>
          </a:p>
          <a:p>
            <a:r>
              <a:rPr lang="en-IN" sz="1800" dirty="0" err="1">
                <a:latin typeface="Times New Roman" panose="02020603050405020304" pitchFamily="18" charset="0"/>
                <a:cs typeface="Times New Roman" panose="02020603050405020304" pitchFamily="18" charset="0"/>
              </a:rPr>
              <a:t>this.eid</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eid</a:t>
            </a:r>
            <a:r>
              <a:rPr lang="en-IN" sz="1800" dirty="0">
                <a:latin typeface="Times New Roman" panose="02020603050405020304" pitchFamily="18" charset="0"/>
                <a:cs typeface="Times New Roman" panose="02020603050405020304" pitchFamily="18" charset="0"/>
              </a:rPr>
              <a:t>;</a:t>
            </a:r>
          </a:p>
          <a:p>
            <a:r>
              <a:rPr lang="en-IN" sz="1800" dirty="0" err="1">
                <a:latin typeface="Times New Roman" panose="02020603050405020304" pitchFamily="18" charset="0"/>
                <a:cs typeface="Times New Roman" panose="02020603050405020304" pitchFamily="18" charset="0"/>
              </a:rPr>
              <a:t>this.ename</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ename</a:t>
            </a:r>
            <a:r>
              <a:rPr lang="en-IN" sz="1800" dirty="0">
                <a:latin typeface="Times New Roman" panose="02020603050405020304" pitchFamily="18" charset="0"/>
                <a:cs typeface="Times New Roman" panose="02020603050405020304" pitchFamily="18" charset="0"/>
              </a:rPr>
              <a:t>;</a:t>
            </a:r>
          </a:p>
          <a:p>
            <a:r>
              <a:rPr lang="en-IN" sz="1800" dirty="0" err="1">
                <a:latin typeface="Times New Roman" panose="02020603050405020304" pitchFamily="18" charset="0"/>
                <a:cs typeface="Times New Roman" panose="02020603050405020304" pitchFamily="18" charset="0"/>
              </a:rPr>
              <a:t>this.edept</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edept</a:t>
            </a:r>
            <a:r>
              <a:rPr lang="en-IN" sz="1800" dirty="0">
                <a:latin typeface="Times New Roman" panose="02020603050405020304" pitchFamily="18" charset="0"/>
                <a:cs typeface="Times New Roman" panose="02020603050405020304" pitchFamily="18" charset="0"/>
              </a:rPr>
              <a:t>;</a:t>
            </a:r>
          </a:p>
          <a:p>
            <a:r>
              <a:rPr lang="en-IN" sz="1800" dirty="0" err="1">
                <a:latin typeface="Times New Roman" panose="02020603050405020304" pitchFamily="18" charset="0"/>
                <a:cs typeface="Times New Roman" panose="02020603050405020304" pitchFamily="18" charset="0"/>
              </a:rPr>
              <a:t>this.esalary</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esalary</a:t>
            </a:r>
            <a:r>
              <a:rPr lang="en-IN" sz="1800" dirty="0">
                <a:latin typeface="Times New Roman" panose="02020603050405020304" pitchFamily="18" charset="0"/>
                <a:cs typeface="Times New Roman" panose="02020603050405020304" pitchFamily="18" charset="0"/>
              </a:rPr>
              <a:t>;</a:t>
            </a:r>
          </a:p>
          <a:p>
            <a:r>
              <a:rPr lang="en-IN" sz="1800" dirty="0" err="1">
                <a:latin typeface="Times New Roman" panose="02020603050405020304" pitchFamily="18" charset="0"/>
                <a:cs typeface="Times New Roman" panose="02020603050405020304" pitchFamily="18" charset="0"/>
              </a:rPr>
              <a:t>this.address</a:t>
            </a:r>
            <a:r>
              <a:rPr lang="en-IN" sz="1800" dirty="0">
                <a:latin typeface="Times New Roman" panose="02020603050405020304" pitchFamily="18" charset="0"/>
                <a:cs typeface="Times New Roman" panose="02020603050405020304" pitchFamily="18" charset="0"/>
              </a:rPr>
              <a:t>=address;</a:t>
            </a:r>
          </a:p>
          <a:p>
            <a:r>
              <a:rPr lang="en-IN" sz="1800" dirty="0">
                <a:latin typeface="Times New Roman" panose="02020603050405020304" pitchFamily="18" charset="0"/>
                <a:cs typeface="Times New Roman" panose="02020603050405020304" pitchFamily="18" charset="0"/>
              </a:rPr>
              <a:t>}​​</a:t>
            </a:r>
          </a:p>
          <a:p>
            <a:r>
              <a:rPr lang="en-IN"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13426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0186A-9CA6-AA25-FACB-004523821330}"/>
              </a:ext>
            </a:extLst>
          </p:cNvPr>
          <p:cNvSpPr>
            <a:spLocks noGrp="1"/>
          </p:cNvSpPr>
          <p:nvPr>
            <p:ph type="title"/>
          </p:nvPr>
        </p:nvSpPr>
        <p:spPr/>
        <p:txBody>
          <a:bodyPr>
            <a:normAutofit/>
          </a:bodyPr>
          <a:lstStyle/>
          <a:p>
            <a:pPr algn="ctr"/>
            <a:r>
              <a:rPr lang="en-GB" b="1" dirty="0">
                <a:latin typeface="Times New Roman" panose="02020603050405020304" pitchFamily="18" charset="0"/>
                <a:cs typeface="Times New Roman" panose="02020603050405020304" pitchFamily="18" charset="0"/>
              </a:rPr>
              <a:t>Polymorphism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4F19C7-96DD-3EF9-55E3-F5D5F200924C}"/>
              </a:ext>
            </a:extLst>
          </p:cNvPr>
          <p:cNvSpPr>
            <a:spLocks noGrp="1"/>
          </p:cNvSpPr>
          <p:nvPr>
            <p:ph idx="1"/>
          </p:nvPr>
        </p:nvSpPr>
        <p:spPr>
          <a:xfrm>
            <a:off x="838200" y="1825625"/>
            <a:ext cx="7404847" cy="4351338"/>
          </a:xfrm>
        </p:spPr>
        <p:txBody>
          <a:bodyPr>
            <a:normAutofit/>
          </a:bodyPr>
          <a:lstStyle/>
          <a:p>
            <a:pPr marL="0" indent="0">
              <a:lnSpc>
                <a:spcPct val="150000"/>
              </a:lnSpc>
              <a:buNone/>
            </a:pPr>
            <a:r>
              <a:rPr lang="en-GB" sz="1800" dirty="0">
                <a:latin typeface="Times New Roman" panose="02020603050405020304" pitchFamily="18" charset="0"/>
                <a:cs typeface="Times New Roman" panose="02020603050405020304" pitchFamily="18" charset="0"/>
              </a:rPr>
              <a:t>Polymorphism means having many forms. In simple words, we can define polymorphism as the ability of a message to be displayed in more than one form.</a:t>
            </a:r>
          </a:p>
          <a:p>
            <a:pPr marL="0" indent="0">
              <a:lnSpc>
                <a:spcPct val="150000"/>
              </a:lnSpc>
              <a:buNone/>
            </a:pPr>
            <a:r>
              <a:rPr lang="en-IN" sz="1800" b="1" dirty="0">
                <a:latin typeface="Times New Roman" panose="02020603050405020304" pitchFamily="18" charset="0"/>
                <a:cs typeface="Times New Roman" panose="02020603050405020304" pitchFamily="18" charset="0"/>
              </a:rPr>
              <a:t>In Java polymorphism is mainly divided into two types:</a:t>
            </a:r>
            <a:endParaRPr lang="en-IN" sz="18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IN" sz="1800" dirty="0">
                <a:latin typeface="Times New Roman" panose="02020603050405020304" pitchFamily="18" charset="0"/>
                <a:cs typeface="Times New Roman" panose="02020603050405020304" pitchFamily="18" charset="0"/>
              </a:rPr>
              <a:t>Compile-time Polymorphism(Method overloading/Static binding)</a:t>
            </a:r>
          </a:p>
          <a:p>
            <a:pPr marL="342900" indent="-342900">
              <a:lnSpc>
                <a:spcPct val="150000"/>
              </a:lnSpc>
              <a:buFont typeface="+mj-lt"/>
              <a:buAutoNum type="arabicPeriod"/>
            </a:pPr>
            <a:r>
              <a:rPr lang="en-IN" sz="1800" dirty="0">
                <a:latin typeface="Times New Roman" panose="02020603050405020304" pitchFamily="18" charset="0"/>
                <a:cs typeface="Times New Roman" panose="02020603050405020304" pitchFamily="18" charset="0"/>
              </a:rPr>
              <a:t>Runtime Polymorphism(Method overriding/Dynamic binding)</a:t>
            </a:r>
          </a:p>
        </p:txBody>
      </p:sp>
      <p:pic>
        <p:nvPicPr>
          <p:cNvPr id="6" name="Picture 5">
            <a:extLst>
              <a:ext uri="{FF2B5EF4-FFF2-40B4-BE49-F238E27FC236}">
                <a16:creationId xmlns:a16="http://schemas.microsoft.com/office/drawing/2014/main" id="{8B2E5231-326A-42A5-5E23-5CA0DCCEF0C4}"/>
              </a:ext>
            </a:extLst>
          </p:cNvPr>
          <p:cNvPicPr>
            <a:picLocks noChangeAspect="1"/>
          </p:cNvPicPr>
          <p:nvPr/>
        </p:nvPicPr>
        <p:blipFill>
          <a:blip r:embed="rId2"/>
          <a:stretch>
            <a:fillRect/>
          </a:stretch>
        </p:blipFill>
        <p:spPr>
          <a:xfrm>
            <a:off x="7785847" y="1825625"/>
            <a:ext cx="3953435" cy="3916269"/>
          </a:xfrm>
          <a:prstGeom prst="rect">
            <a:avLst/>
          </a:prstGeom>
        </p:spPr>
      </p:pic>
    </p:spTree>
    <p:extLst>
      <p:ext uri="{BB962C8B-B14F-4D97-AF65-F5344CB8AC3E}">
        <p14:creationId xmlns:p14="http://schemas.microsoft.com/office/powerpoint/2010/main" val="3264756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55C31-D6CC-496A-4FF4-7033F9D03915}"/>
              </a:ext>
            </a:extLst>
          </p:cNvPr>
          <p:cNvSpPr>
            <a:spLocks noGrp="1"/>
          </p:cNvSpPr>
          <p:nvPr>
            <p:ph type="title"/>
          </p:nvPr>
        </p:nvSpPr>
        <p:spPr/>
        <p:txBody>
          <a:bodyPr/>
          <a:lstStyle/>
          <a:p>
            <a:pPr algn="ctr"/>
            <a:r>
              <a:rPr lang="en-GB" sz="4400" b="1" i="0" dirty="0">
                <a:effectLst/>
                <a:latin typeface="Times New Roman" panose="02020603050405020304" pitchFamily="18" charset="0"/>
                <a:cs typeface="Times New Roman" panose="02020603050405020304" pitchFamily="18" charset="0"/>
              </a:rPr>
              <a:t>Overriding and Overloading</a:t>
            </a:r>
            <a:r>
              <a:rPr lang="en-GB" sz="4400" i="0" dirty="0">
                <a:effectLst/>
                <a:latin typeface="Times New Roman" panose="02020603050405020304" pitchFamily="18" charset="0"/>
                <a:cs typeface="Times New Roman" panose="02020603050405020304" pitchFamily="18" charset="0"/>
              </a:rPr>
              <a:t>.</a:t>
            </a:r>
            <a:br>
              <a:rPr lang="en-GB" sz="4400" i="0" dirty="0">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F1792F3-7C4F-9917-407E-06C0F8059E5C}"/>
              </a:ext>
            </a:extLst>
          </p:cNvPr>
          <p:cNvSpPr>
            <a:spLocks noGrp="1"/>
          </p:cNvSpPr>
          <p:nvPr>
            <p:ph idx="1"/>
          </p:nvPr>
        </p:nvSpPr>
        <p:spPr/>
        <p:txBody>
          <a:bodyPr/>
          <a:lstStyle/>
          <a:p>
            <a:pPr algn="just">
              <a:lnSpc>
                <a:spcPct val="150000"/>
              </a:lnSpc>
            </a:pPr>
            <a:r>
              <a:rPr lang="en-GB" sz="1800" i="0" dirty="0">
                <a:effectLst/>
                <a:latin typeface="Times New Roman" panose="02020603050405020304" pitchFamily="18" charset="0"/>
                <a:cs typeface="Times New Roman" panose="02020603050405020304" pitchFamily="18" charset="0"/>
              </a:rPr>
              <a:t>When there are multiple methods with the same name but different parameters then these methods are said to be overloaded. method can be overloaded by change in the number of arguments or/and a change in the type of arguments is called overloading </a:t>
            </a:r>
          </a:p>
          <a:p>
            <a:pPr algn="just">
              <a:lnSpc>
                <a:spcPct val="150000"/>
              </a:lnSpc>
            </a:pPr>
            <a:r>
              <a:rPr lang="en-GB" sz="1800" i="0" dirty="0">
                <a:effectLst/>
                <a:latin typeface="Times New Roman" panose="02020603050405020304" pitchFamily="18" charset="0"/>
                <a:cs typeface="Times New Roman" panose="02020603050405020304" pitchFamily="18" charset="0"/>
              </a:rPr>
              <a:t>If subclass (child class) has the same method as declared in the parent class, it is known as method overriding in Java.</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3387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78F7F-C10E-6B89-7741-E63FAE95E4E1}"/>
              </a:ext>
            </a:extLst>
          </p:cNvPr>
          <p:cNvSpPr>
            <a:spLocks noGrp="1"/>
          </p:cNvSpPr>
          <p:nvPr>
            <p:ph type="title"/>
          </p:nvPr>
        </p:nvSpPr>
        <p:spPr>
          <a:xfrm>
            <a:off x="4240306" y="266232"/>
            <a:ext cx="10515600" cy="414804"/>
          </a:xfrm>
        </p:spPr>
        <p:txBody>
          <a:bodyPr>
            <a:normAutofit fontScale="90000"/>
          </a:bodyPr>
          <a:lstStyle/>
          <a:p>
            <a:r>
              <a:rPr lang="en-GB" sz="4400" b="1" i="0" dirty="0">
                <a:effectLst/>
                <a:latin typeface="Times New Roman" panose="02020603050405020304" pitchFamily="18" charset="0"/>
                <a:cs typeface="Times New Roman" panose="02020603050405020304" pitchFamily="18" charset="0"/>
              </a:rPr>
              <a:t>Overloading</a:t>
            </a:r>
            <a:r>
              <a:rPr lang="en-GB" b="1" dirty="0">
                <a:latin typeface="Times New Roman" panose="02020603050405020304" pitchFamily="18" charset="0"/>
                <a:cs typeface="Times New Roman" panose="02020603050405020304" pitchFamily="18" charset="0"/>
              </a:rPr>
              <a:t> </a:t>
            </a:r>
            <a:endParaRPr lang="en-IN" dirty="0"/>
          </a:p>
        </p:txBody>
      </p:sp>
      <p:sp>
        <p:nvSpPr>
          <p:cNvPr id="3" name="Content Placeholder 2">
            <a:extLst>
              <a:ext uri="{FF2B5EF4-FFF2-40B4-BE49-F238E27FC236}">
                <a16:creationId xmlns:a16="http://schemas.microsoft.com/office/drawing/2014/main" id="{0CC6B20A-C3CD-621F-BF6A-DE8988EB191F}"/>
              </a:ext>
            </a:extLst>
          </p:cNvPr>
          <p:cNvSpPr>
            <a:spLocks noGrp="1"/>
          </p:cNvSpPr>
          <p:nvPr>
            <p:ph idx="1"/>
          </p:nvPr>
        </p:nvSpPr>
        <p:spPr>
          <a:xfrm>
            <a:off x="349624" y="681036"/>
            <a:ext cx="11842376" cy="6176963"/>
          </a:xfrm>
        </p:spPr>
        <p:txBody>
          <a:bodyPr>
            <a:normAutofit fontScale="55000" lnSpcReduction="20000"/>
          </a:bodyPr>
          <a:lstStyle/>
          <a:p>
            <a:r>
              <a:rPr lang="en-IN" dirty="0"/>
              <a:t>class Student{</a:t>
            </a:r>
          </a:p>
          <a:p>
            <a:r>
              <a:rPr lang="en-IN" dirty="0"/>
              <a:t>  String name;</a:t>
            </a:r>
          </a:p>
          <a:p>
            <a:r>
              <a:rPr lang="en-IN" dirty="0"/>
              <a:t>  int age;</a:t>
            </a:r>
          </a:p>
          <a:p>
            <a:r>
              <a:rPr lang="en-IN" dirty="0"/>
              <a:t>  String address;</a:t>
            </a:r>
          </a:p>
          <a:p>
            <a:r>
              <a:rPr lang="en-IN" dirty="0"/>
              <a:t>  // constructor</a:t>
            </a:r>
          </a:p>
          <a:p>
            <a:r>
              <a:rPr lang="en-IN" dirty="0"/>
              <a:t>  Student(){</a:t>
            </a:r>
          </a:p>
          <a:p>
            <a:r>
              <a:rPr lang="en-IN" dirty="0"/>
              <a:t>    this.name="unknown";</a:t>
            </a:r>
          </a:p>
          <a:p>
            <a:r>
              <a:rPr lang="en-IN" dirty="0"/>
              <a:t>    </a:t>
            </a:r>
            <a:r>
              <a:rPr lang="en-IN" dirty="0" err="1"/>
              <a:t>this.age</a:t>
            </a:r>
            <a:r>
              <a:rPr lang="en-IN" dirty="0"/>
              <a:t>=0;</a:t>
            </a:r>
          </a:p>
          <a:p>
            <a:r>
              <a:rPr lang="en-IN" dirty="0"/>
              <a:t>    </a:t>
            </a:r>
            <a:r>
              <a:rPr lang="en-IN" dirty="0" err="1"/>
              <a:t>this.address</a:t>
            </a:r>
            <a:r>
              <a:rPr lang="en-IN" dirty="0"/>
              <a:t>="not </a:t>
            </a:r>
            <a:r>
              <a:rPr lang="en-IN" dirty="0" err="1"/>
              <a:t>aviable</a:t>
            </a:r>
            <a:r>
              <a:rPr lang="en-IN" dirty="0"/>
              <a:t>";</a:t>
            </a:r>
          </a:p>
          <a:p>
            <a:r>
              <a:rPr lang="en-IN" dirty="0"/>
              <a:t>  }</a:t>
            </a:r>
          </a:p>
          <a:p>
            <a:r>
              <a:rPr lang="en-IN" dirty="0"/>
              <a:t>  void </a:t>
            </a:r>
            <a:r>
              <a:rPr lang="en-IN" dirty="0" err="1"/>
              <a:t>setInfo</a:t>
            </a:r>
            <a:r>
              <a:rPr lang="en-IN" dirty="0"/>
              <a:t>(int </a:t>
            </a:r>
            <a:r>
              <a:rPr lang="en-IN" dirty="0" err="1"/>
              <a:t>age,String</a:t>
            </a:r>
            <a:r>
              <a:rPr lang="en-IN" dirty="0"/>
              <a:t> name){</a:t>
            </a:r>
          </a:p>
          <a:p>
            <a:r>
              <a:rPr lang="en-IN" dirty="0"/>
              <a:t>    </a:t>
            </a:r>
            <a:r>
              <a:rPr lang="en-IN" dirty="0" err="1"/>
              <a:t>this.age</a:t>
            </a:r>
            <a:r>
              <a:rPr lang="en-IN" dirty="0"/>
              <a:t>=age;</a:t>
            </a:r>
          </a:p>
          <a:p>
            <a:r>
              <a:rPr lang="en-IN" dirty="0"/>
              <a:t>    this.name=name;</a:t>
            </a:r>
          </a:p>
          <a:p>
            <a:r>
              <a:rPr lang="en-IN" dirty="0"/>
              <a:t>  }</a:t>
            </a:r>
          </a:p>
          <a:p>
            <a:r>
              <a:rPr lang="en-IN" dirty="0"/>
              <a:t>  void </a:t>
            </a:r>
            <a:r>
              <a:rPr lang="en-IN" dirty="0" err="1"/>
              <a:t>setInfo</a:t>
            </a:r>
            <a:r>
              <a:rPr lang="en-IN" dirty="0"/>
              <a:t>(String </a:t>
            </a:r>
            <a:r>
              <a:rPr lang="en-IN" dirty="0" err="1"/>
              <a:t>name,int</a:t>
            </a:r>
            <a:r>
              <a:rPr lang="en-IN" dirty="0"/>
              <a:t> </a:t>
            </a:r>
            <a:r>
              <a:rPr lang="en-IN" dirty="0" err="1"/>
              <a:t>age,String</a:t>
            </a:r>
            <a:r>
              <a:rPr lang="en-IN" dirty="0"/>
              <a:t> address){</a:t>
            </a:r>
          </a:p>
          <a:p>
            <a:r>
              <a:rPr lang="en-IN" dirty="0"/>
              <a:t>    this.name=name;</a:t>
            </a:r>
          </a:p>
          <a:p>
            <a:r>
              <a:rPr lang="en-IN" dirty="0"/>
              <a:t>    </a:t>
            </a:r>
            <a:r>
              <a:rPr lang="en-IN" dirty="0" err="1"/>
              <a:t>this.age</a:t>
            </a:r>
            <a:r>
              <a:rPr lang="en-IN" dirty="0"/>
              <a:t>=age;</a:t>
            </a:r>
          </a:p>
          <a:p>
            <a:r>
              <a:rPr lang="en-IN" dirty="0"/>
              <a:t>    </a:t>
            </a:r>
            <a:r>
              <a:rPr lang="en-IN" dirty="0" err="1"/>
              <a:t>this.address</a:t>
            </a:r>
            <a:r>
              <a:rPr lang="en-IN" dirty="0"/>
              <a:t>=address;</a:t>
            </a:r>
          </a:p>
          <a:p>
            <a:r>
              <a:rPr lang="en-IN" dirty="0"/>
              <a:t>  }</a:t>
            </a:r>
          </a:p>
          <a:p>
            <a:r>
              <a:rPr lang="en-IN" dirty="0"/>
              <a:t>}</a:t>
            </a:r>
          </a:p>
        </p:txBody>
      </p:sp>
    </p:spTree>
    <p:extLst>
      <p:ext uri="{BB962C8B-B14F-4D97-AF65-F5344CB8AC3E}">
        <p14:creationId xmlns:p14="http://schemas.microsoft.com/office/powerpoint/2010/main" val="3246920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7154C2-43D6-177C-CD1D-D8D1BF2F48DA}"/>
              </a:ext>
            </a:extLst>
          </p:cNvPr>
          <p:cNvSpPr>
            <a:spLocks noGrp="1"/>
          </p:cNvSpPr>
          <p:nvPr>
            <p:ph idx="1"/>
          </p:nvPr>
        </p:nvSpPr>
        <p:spPr>
          <a:xfrm>
            <a:off x="838200" y="1559859"/>
            <a:ext cx="10515600" cy="4617104"/>
          </a:xfrm>
        </p:spPr>
        <p:txBody>
          <a:bodyPr>
            <a:normAutofit fontScale="85000" lnSpcReduction="20000"/>
          </a:bodyPr>
          <a:lstStyle/>
          <a:p>
            <a:r>
              <a:rPr lang="en-IN" dirty="0"/>
              <a:t>class Vehicle{ </a:t>
            </a:r>
          </a:p>
          <a:p>
            <a:r>
              <a:rPr lang="en-IN" dirty="0"/>
              <a:t> void run(){    </a:t>
            </a:r>
          </a:p>
          <a:p>
            <a:r>
              <a:rPr lang="en-IN" dirty="0" err="1"/>
              <a:t>System.out.println</a:t>
            </a:r>
            <a:r>
              <a:rPr lang="en-IN" dirty="0"/>
              <a:t>("Vehicle is running"); </a:t>
            </a:r>
          </a:p>
          <a:p>
            <a:r>
              <a:rPr lang="en-IN" dirty="0"/>
              <a:t> }}</a:t>
            </a:r>
          </a:p>
          <a:p>
            <a:r>
              <a:rPr lang="en-IN" dirty="0"/>
              <a:t>class Bike extends Vehicle{  </a:t>
            </a:r>
          </a:p>
          <a:p>
            <a:r>
              <a:rPr lang="en-IN" dirty="0"/>
              <a:t>//overriding  </a:t>
            </a:r>
          </a:p>
          <a:p>
            <a:r>
              <a:rPr lang="en-IN" dirty="0"/>
              <a:t>void run(){    </a:t>
            </a:r>
          </a:p>
          <a:p>
            <a:r>
              <a:rPr lang="en-IN" dirty="0" err="1"/>
              <a:t>System.out.println</a:t>
            </a:r>
            <a:r>
              <a:rPr lang="en-IN" dirty="0"/>
              <a:t>("Bike is running");  </a:t>
            </a:r>
          </a:p>
          <a:p>
            <a:r>
              <a:rPr lang="en-IN" dirty="0"/>
              <a:t>}}class Car{  </a:t>
            </a:r>
          </a:p>
          <a:p>
            <a:r>
              <a:rPr lang="en-IN" dirty="0"/>
              <a:t>public static void main(String args[]){   </a:t>
            </a:r>
          </a:p>
          <a:p>
            <a:r>
              <a:rPr lang="en-IN" dirty="0"/>
              <a:t> Bike b=new Bike();    </a:t>
            </a:r>
          </a:p>
          <a:p>
            <a:r>
              <a:rPr lang="en-IN" dirty="0" err="1"/>
              <a:t>b.run</a:t>
            </a:r>
            <a:r>
              <a:rPr lang="en-IN" dirty="0"/>
              <a:t>();  }}</a:t>
            </a:r>
          </a:p>
        </p:txBody>
      </p:sp>
      <p:sp>
        <p:nvSpPr>
          <p:cNvPr id="5" name="TextBox 4">
            <a:extLst>
              <a:ext uri="{FF2B5EF4-FFF2-40B4-BE49-F238E27FC236}">
                <a16:creationId xmlns:a16="http://schemas.microsoft.com/office/drawing/2014/main" id="{16468929-8C20-6317-A54E-5C8E86DE3B13}"/>
              </a:ext>
            </a:extLst>
          </p:cNvPr>
          <p:cNvSpPr txBox="1"/>
          <p:nvPr/>
        </p:nvSpPr>
        <p:spPr>
          <a:xfrm>
            <a:off x="3173505" y="296316"/>
            <a:ext cx="5163671" cy="769441"/>
          </a:xfrm>
          <a:prstGeom prst="rect">
            <a:avLst/>
          </a:prstGeom>
          <a:noFill/>
        </p:spPr>
        <p:txBody>
          <a:bodyPr wrap="square" rtlCol="0">
            <a:spAutoFit/>
          </a:bodyPr>
          <a:lstStyle/>
          <a:p>
            <a:pPr algn="ctr"/>
            <a:r>
              <a:rPr lang="en-GB" sz="4400" b="1" i="0" dirty="0">
                <a:effectLst/>
                <a:latin typeface="Times New Roman" panose="02020603050405020304" pitchFamily="18" charset="0"/>
                <a:cs typeface="Times New Roman" panose="02020603050405020304" pitchFamily="18" charset="0"/>
              </a:rPr>
              <a:t>Overriding</a:t>
            </a:r>
            <a:endParaRPr lang="en-IN" sz="4400" dirty="0"/>
          </a:p>
        </p:txBody>
      </p:sp>
    </p:spTree>
    <p:extLst>
      <p:ext uri="{BB962C8B-B14F-4D97-AF65-F5344CB8AC3E}">
        <p14:creationId xmlns:p14="http://schemas.microsoft.com/office/powerpoint/2010/main" val="25517018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0134F-16E1-7AE0-2627-8BC5386FBEE3}"/>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 What is package in java?</a:t>
            </a:r>
          </a:p>
        </p:txBody>
      </p:sp>
      <p:sp>
        <p:nvSpPr>
          <p:cNvPr id="3" name="Content Placeholder 2">
            <a:extLst>
              <a:ext uri="{FF2B5EF4-FFF2-40B4-BE49-F238E27FC236}">
                <a16:creationId xmlns:a16="http://schemas.microsoft.com/office/drawing/2014/main" id="{AD826F10-5287-35C3-0A85-46B0D344AEE1}"/>
              </a:ext>
            </a:extLst>
          </p:cNvPr>
          <p:cNvSpPr>
            <a:spLocks noGrp="1"/>
          </p:cNvSpPr>
          <p:nvPr>
            <p:ph idx="1"/>
          </p:nvPr>
        </p:nvSpPr>
        <p:spPr/>
        <p:txBody>
          <a:bodyPr>
            <a:normAutofit/>
          </a:bodyPr>
          <a:lstStyle/>
          <a:p>
            <a:pPr>
              <a:lnSpc>
                <a:spcPct val="150000"/>
              </a:lnSpc>
            </a:pPr>
            <a:r>
              <a:rPr lang="en-IN" sz="1800" dirty="0">
                <a:latin typeface="Times New Roman" panose="02020603050405020304" pitchFamily="18" charset="0"/>
                <a:cs typeface="Times New Roman" panose="02020603050405020304" pitchFamily="18" charset="0"/>
              </a:rPr>
              <a:t>A java package is a group of similar types of classes, interfaces and sub-packages.</a:t>
            </a:r>
          </a:p>
          <a:p>
            <a:pPr>
              <a:lnSpc>
                <a:spcPct val="150000"/>
              </a:lnSpc>
            </a:pPr>
            <a:r>
              <a:rPr lang="en-IN" sz="1800" dirty="0">
                <a:latin typeface="Times New Roman" panose="02020603050405020304" pitchFamily="18" charset="0"/>
                <a:cs typeface="Times New Roman" panose="02020603050405020304" pitchFamily="18" charset="0"/>
              </a:rPr>
              <a:t>Package in java can be categorized in two form, built-in package and user-defined package.</a:t>
            </a:r>
          </a:p>
          <a:p>
            <a:pPr>
              <a:lnSpc>
                <a:spcPct val="150000"/>
              </a:lnSpc>
            </a:pPr>
            <a:r>
              <a:rPr lang="en-IN" sz="1800" dirty="0">
                <a:latin typeface="Times New Roman" panose="02020603050405020304" pitchFamily="18" charset="0"/>
                <a:cs typeface="Times New Roman" panose="02020603050405020304" pitchFamily="18" charset="0"/>
              </a:rPr>
              <a:t>There are many built-in packages such as java, lang, swing, net, io, util, </a:t>
            </a:r>
            <a:r>
              <a:rPr lang="en-IN" sz="1800" dirty="0" err="1">
                <a:latin typeface="Times New Roman" panose="02020603050405020304" pitchFamily="18" charset="0"/>
                <a:cs typeface="Times New Roman" panose="02020603050405020304" pitchFamily="18" charset="0"/>
              </a:rPr>
              <a:t>sql</a:t>
            </a:r>
            <a:r>
              <a:rPr lang="en-IN" sz="1800" dirty="0">
                <a:latin typeface="Times New Roman" panose="02020603050405020304" pitchFamily="18" charset="0"/>
                <a:cs typeface="Times New Roman" panose="02020603050405020304" pitchFamily="18" charset="0"/>
              </a:rPr>
              <a:t> etc.</a:t>
            </a:r>
          </a:p>
        </p:txBody>
      </p:sp>
    </p:spTree>
    <p:extLst>
      <p:ext uri="{BB962C8B-B14F-4D97-AF65-F5344CB8AC3E}">
        <p14:creationId xmlns:p14="http://schemas.microsoft.com/office/powerpoint/2010/main" val="1086705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1EB93-4DE9-D969-4E05-CA93C77C8BCD}"/>
              </a:ext>
            </a:extLst>
          </p:cNvPr>
          <p:cNvSpPr>
            <a:spLocks noGrp="1"/>
          </p:cNvSpPr>
          <p:nvPr>
            <p:ph type="title"/>
          </p:nvPr>
        </p:nvSpPr>
        <p:spPr>
          <a:xfrm>
            <a:off x="838200" y="365126"/>
            <a:ext cx="10515600" cy="845110"/>
          </a:xfrm>
        </p:spPr>
        <p:txBody>
          <a:bodyPr>
            <a:normAutofit fontScale="90000"/>
          </a:bodyPr>
          <a:lstStyle/>
          <a:p>
            <a:pPr algn="ctr"/>
            <a:r>
              <a:rPr lang="en-GB" b="1" dirty="0">
                <a:latin typeface="Times New Roman" panose="02020603050405020304" pitchFamily="18" charset="0"/>
                <a:cs typeface="Times New Roman" panose="02020603050405020304" pitchFamily="18" charset="0"/>
              </a:rPr>
              <a:t>Super keyword</a:t>
            </a:r>
            <a:br>
              <a:rPr lang="en-GB" dirty="0"/>
            </a:br>
            <a:endParaRPr lang="en-IN" dirty="0"/>
          </a:p>
        </p:txBody>
      </p:sp>
      <p:sp>
        <p:nvSpPr>
          <p:cNvPr id="3" name="Content Placeholder 2">
            <a:extLst>
              <a:ext uri="{FF2B5EF4-FFF2-40B4-BE49-F238E27FC236}">
                <a16:creationId xmlns:a16="http://schemas.microsoft.com/office/drawing/2014/main" id="{6F207409-E8D7-8352-CD56-1FF987607309}"/>
              </a:ext>
            </a:extLst>
          </p:cNvPr>
          <p:cNvSpPr>
            <a:spLocks noGrp="1"/>
          </p:cNvSpPr>
          <p:nvPr>
            <p:ph idx="1"/>
          </p:nvPr>
        </p:nvSpPr>
        <p:spPr>
          <a:xfrm>
            <a:off x="838200" y="1021976"/>
            <a:ext cx="10515600" cy="5154987"/>
          </a:xfrm>
        </p:spPr>
        <p:txBody>
          <a:bodyPr>
            <a:normAutofit/>
          </a:bodyPr>
          <a:lstStyle/>
          <a:p>
            <a:pPr>
              <a:lnSpc>
                <a:spcPct val="150000"/>
              </a:lnSpc>
            </a:pPr>
            <a:r>
              <a:rPr lang="en-GB" sz="1800" dirty="0">
                <a:latin typeface="Times New Roman" panose="02020603050405020304" pitchFamily="18" charset="0"/>
                <a:cs typeface="Times New Roman" panose="02020603050405020304" pitchFamily="18" charset="0"/>
              </a:rPr>
              <a:t>The super keyword in Java is a reference variable which is used to refer immediate parent class object.</a:t>
            </a:r>
          </a:p>
          <a:p>
            <a:pPr marL="0" indent="0">
              <a:lnSpc>
                <a:spcPct val="150000"/>
              </a:lnSpc>
              <a:buNone/>
            </a:pPr>
            <a:r>
              <a:rPr lang="en-GB" sz="1800" b="1" dirty="0">
                <a:latin typeface="Times New Roman" panose="02020603050405020304" pitchFamily="18" charset="0"/>
                <a:cs typeface="Times New Roman" panose="02020603050405020304" pitchFamily="18" charset="0"/>
              </a:rPr>
              <a:t>Usage of Java super Keyword</a:t>
            </a:r>
          </a:p>
          <a:p>
            <a:pPr marL="514350" indent="-514350">
              <a:lnSpc>
                <a:spcPct val="150000"/>
              </a:lnSpc>
              <a:buFont typeface="+mj-lt"/>
              <a:buAutoNum type="arabicPeriod"/>
            </a:pPr>
            <a:r>
              <a:rPr lang="en-GB" sz="1800" dirty="0">
                <a:latin typeface="Times New Roman" panose="02020603050405020304" pitchFamily="18" charset="0"/>
                <a:cs typeface="Times New Roman" panose="02020603050405020304" pitchFamily="18" charset="0"/>
              </a:rPr>
              <a:t>super can be used to refer immediate parent class instance variable.</a:t>
            </a:r>
          </a:p>
          <a:p>
            <a:pPr marL="514350" indent="-514350">
              <a:lnSpc>
                <a:spcPct val="150000"/>
              </a:lnSpc>
              <a:buFont typeface="+mj-lt"/>
              <a:buAutoNum type="arabicPeriod"/>
            </a:pPr>
            <a:r>
              <a:rPr lang="en-GB" sz="1800" dirty="0">
                <a:latin typeface="Times New Roman" panose="02020603050405020304" pitchFamily="18" charset="0"/>
                <a:cs typeface="Times New Roman" panose="02020603050405020304" pitchFamily="18" charset="0"/>
              </a:rPr>
              <a:t>super can be used to invoke immediate parent class method.</a:t>
            </a:r>
          </a:p>
          <a:p>
            <a:pPr marL="514350" indent="-514350">
              <a:lnSpc>
                <a:spcPct val="150000"/>
              </a:lnSpc>
              <a:buFont typeface="+mj-lt"/>
              <a:buAutoNum type="arabicPeriod"/>
            </a:pPr>
            <a:r>
              <a:rPr lang="en-GB" sz="1800" dirty="0">
                <a:latin typeface="Times New Roman" panose="02020603050405020304" pitchFamily="18" charset="0"/>
                <a:cs typeface="Times New Roman" panose="02020603050405020304" pitchFamily="18" charset="0"/>
              </a:rPr>
              <a:t>super() can be used to invoke immediate parent class constructor.</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4882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1701B-9CA9-768E-CD3C-84A34333CC2A}"/>
              </a:ext>
            </a:extLst>
          </p:cNvPr>
          <p:cNvSpPr>
            <a:spLocks noGrp="1"/>
          </p:cNvSpPr>
          <p:nvPr>
            <p:ph type="title"/>
          </p:nvPr>
        </p:nvSpPr>
        <p:spPr>
          <a:xfrm>
            <a:off x="838200" y="365125"/>
            <a:ext cx="10515600" cy="1114051"/>
          </a:xfrm>
        </p:spPr>
        <p:txBody>
          <a:bodyPr/>
          <a:lstStyle/>
          <a:p>
            <a:pPr algn="ctr"/>
            <a:r>
              <a:rPr lang="en-GB" b="1" dirty="0">
                <a:latin typeface="Times New Roman" panose="02020603050405020304" pitchFamily="18" charset="0"/>
                <a:cs typeface="Times New Roman" panose="02020603050405020304" pitchFamily="18" charset="0"/>
              </a:rPr>
              <a:t>Final keyword</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BF71DA-4C1A-B15C-D45F-97EBD1860F5E}"/>
              </a:ext>
            </a:extLst>
          </p:cNvPr>
          <p:cNvSpPr>
            <a:spLocks noGrp="1"/>
          </p:cNvSpPr>
          <p:nvPr>
            <p:ph idx="1"/>
          </p:nvPr>
        </p:nvSpPr>
        <p:spPr/>
        <p:txBody>
          <a:bodyPr>
            <a:normAutofit/>
          </a:bodyPr>
          <a:lstStyle/>
          <a:p>
            <a:pPr>
              <a:lnSpc>
                <a:spcPct val="150000"/>
              </a:lnSpc>
            </a:pPr>
            <a:r>
              <a:rPr lang="en-GB" sz="1800" dirty="0">
                <a:latin typeface="Times New Roman" panose="02020603050405020304" pitchFamily="18" charset="0"/>
                <a:cs typeface="Times New Roman" panose="02020603050405020304" pitchFamily="18" charset="0"/>
              </a:rPr>
              <a:t>The final keyword in java is used to restrict the user. The java final keyword can be used in many context. </a:t>
            </a:r>
          </a:p>
          <a:p>
            <a:pPr marL="0" indent="0">
              <a:lnSpc>
                <a:spcPct val="150000"/>
              </a:lnSpc>
              <a:buNone/>
            </a:pPr>
            <a:r>
              <a:rPr lang="en-GB" sz="1800" b="1" dirty="0">
                <a:latin typeface="Times New Roman" panose="02020603050405020304" pitchFamily="18" charset="0"/>
                <a:cs typeface="Times New Roman" panose="02020603050405020304" pitchFamily="18" charset="0"/>
              </a:rPr>
              <a:t>Final can be:</a:t>
            </a:r>
          </a:p>
          <a:p>
            <a:pPr marL="514350" indent="-514350">
              <a:lnSpc>
                <a:spcPct val="150000"/>
              </a:lnSpc>
              <a:buFont typeface="+mj-lt"/>
              <a:buAutoNum type="arabicPeriod"/>
            </a:pPr>
            <a:r>
              <a:rPr lang="en-GB" sz="1800" dirty="0">
                <a:latin typeface="Times New Roman" panose="02020603050405020304" pitchFamily="18" charset="0"/>
                <a:cs typeface="Times New Roman" panose="02020603050405020304" pitchFamily="18" charset="0"/>
              </a:rPr>
              <a:t>variable--if declare with a final keyword we cannot change value</a:t>
            </a:r>
          </a:p>
          <a:p>
            <a:pPr marL="514350" indent="-514350">
              <a:lnSpc>
                <a:spcPct val="150000"/>
              </a:lnSpc>
              <a:buFont typeface="+mj-lt"/>
              <a:buAutoNum type="arabicPeriod"/>
            </a:pPr>
            <a:r>
              <a:rPr lang="en-GB" sz="1800" dirty="0">
                <a:latin typeface="Times New Roman" panose="02020603050405020304" pitchFamily="18" charset="0"/>
                <a:cs typeface="Times New Roman" panose="02020603050405020304" pitchFamily="18" charset="0"/>
              </a:rPr>
              <a:t>method--if declare with a final keyword we cannot override</a:t>
            </a:r>
          </a:p>
          <a:p>
            <a:pPr marL="514350" indent="-514350">
              <a:lnSpc>
                <a:spcPct val="150000"/>
              </a:lnSpc>
              <a:buFont typeface="+mj-lt"/>
              <a:buAutoNum type="arabicPeriod"/>
            </a:pPr>
            <a:r>
              <a:rPr lang="en-GB" sz="1800" dirty="0">
                <a:latin typeface="Times New Roman" panose="02020603050405020304" pitchFamily="18" charset="0"/>
                <a:cs typeface="Times New Roman" panose="02020603050405020304" pitchFamily="18" charset="0"/>
              </a:rPr>
              <a:t>class--if declare with final keyword we cannot inherit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0760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D3AF7-6E11-F01C-BDEB-50A8C6047EF9}"/>
              </a:ext>
            </a:extLst>
          </p:cNvPr>
          <p:cNvSpPr>
            <a:spLocks noGrp="1"/>
          </p:cNvSpPr>
          <p:nvPr>
            <p:ph type="title"/>
          </p:nvPr>
        </p:nvSpPr>
        <p:spPr>
          <a:xfrm>
            <a:off x="838200" y="176867"/>
            <a:ext cx="10515600" cy="1325563"/>
          </a:xfrm>
        </p:spPr>
        <p:txBody>
          <a:bodyPr>
            <a:normAutofit/>
          </a:bodyPr>
          <a:lstStyle/>
          <a:p>
            <a:pPr algn="ctr"/>
            <a:r>
              <a:rPr lang="en-GB" b="1" dirty="0">
                <a:latin typeface="Times New Roman" panose="02020603050405020304" pitchFamily="18" charset="0"/>
                <a:cs typeface="Times New Roman" panose="02020603050405020304" pitchFamily="18" charset="0"/>
              </a:rPr>
              <a:t>Introduction of OOPs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EE2375E-0D21-4426-B5DD-BE1AE36C0D67}"/>
              </a:ext>
            </a:extLst>
          </p:cNvPr>
          <p:cNvSpPr>
            <a:spLocks noGrp="1"/>
          </p:cNvSpPr>
          <p:nvPr>
            <p:ph idx="1"/>
          </p:nvPr>
        </p:nvSpPr>
        <p:spPr>
          <a:xfrm>
            <a:off x="703729" y="1502430"/>
            <a:ext cx="10515600" cy="4872598"/>
          </a:xfrm>
        </p:spPr>
        <p:txBody>
          <a:bodyPr>
            <a:normAutofit/>
          </a:bodyPr>
          <a:lstStyle/>
          <a:p>
            <a:pPr>
              <a:lnSpc>
                <a:spcPct val="150000"/>
              </a:lnSpc>
            </a:pPr>
            <a:r>
              <a:rPr lang="en-GB" sz="1800" i="0" dirty="0">
                <a:effectLst/>
                <a:latin typeface="Times New Roman" panose="02020603050405020304" pitchFamily="18" charset="0"/>
                <a:cs typeface="Times New Roman" panose="02020603050405020304" pitchFamily="18" charset="0"/>
              </a:rPr>
              <a:t>Object-oriented programming (OOP) is a style of programming characterized by the identification of classes of objects closely linked with the methods with which they are associated.</a:t>
            </a:r>
          </a:p>
          <a:p>
            <a:pPr>
              <a:lnSpc>
                <a:spcPct val="150000"/>
              </a:lnSpc>
            </a:pPr>
            <a:r>
              <a:rPr lang="en-GB" sz="1800" i="0" dirty="0">
                <a:effectLst/>
                <a:latin typeface="Times New Roman" panose="02020603050405020304" pitchFamily="18" charset="0"/>
                <a:cs typeface="Times New Roman" panose="02020603050405020304" pitchFamily="18" charset="0"/>
              </a:rPr>
              <a:t>OOP mainly focuses on the objects that are required to be manipulated instead of logic.</a:t>
            </a:r>
          </a:p>
          <a:p>
            <a:pPr>
              <a:lnSpc>
                <a:spcPct val="150000"/>
              </a:lnSpc>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31549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65C3F-4CF0-EB71-FDB8-E7A62F00FDFD}"/>
              </a:ext>
            </a:extLst>
          </p:cNvPr>
          <p:cNvSpPr>
            <a:spLocks noGrp="1"/>
          </p:cNvSpPr>
          <p:nvPr>
            <p:ph type="title"/>
          </p:nvPr>
        </p:nvSpPr>
        <p:spPr/>
        <p:txBody>
          <a:bodyPr/>
          <a:lstStyle/>
          <a:p>
            <a:pPr algn="ctr"/>
            <a:r>
              <a:rPr lang="en-GB" b="1" dirty="0">
                <a:latin typeface="Times New Roman" panose="02020603050405020304" pitchFamily="18" charset="0"/>
                <a:cs typeface="Times New Roman" panose="02020603050405020304" pitchFamily="18" charset="0"/>
              </a:rPr>
              <a:t>this keyword</a:t>
            </a:r>
            <a:br>
              <a:rPr lang="en-GB" dirty="0"/>
            </a:br>
            <a:endParaRPr lang="en-IN" dirty="0"/>
          </a:p>
        </p:txBody>
      </p:sp>
      <p:sp>
        <p:nvSpPr>
          <p:cNvPr id="3" name="Content Placeholder 2">
            <a:extLst>
              <a:ext uri="{FF2B5EF4-FFF2-40B4-BE49-F238E27FC236}">
                <a16:creationId xmlns:a16="http://schemas.microsoft.com/office/drawing/2014/main" id="{505F349D-0AF2-C4B3-B66A-B0F0F03C2965}"/>
              </a:ext>
            </a:extLst>
          </p:cNvPr>
          <p:cNvSpPr>
            <a:spLocks noGrp="1"/>
          </p:cNvSpPr>
          <p:nvPr>
            <p:ph idx="1"/>
          </p:nvPr>
        </p:nvSpPr>
        <p:spPr/>
        <p:txBody>
          <a:bodyPr>
            <a:normAutofit/>
          </a:bodyPr>
          <a:lstStyle/>
          <a:p>
            <a:pPr>
              <a:lnSpc>
                <a:spcPct val="150000"/>
              </a:lnSpc>
            </a:pPr>
            <a:r>
              <a:rPr lang="en-GB" sz="1800" dirty="0">
                <a:latin typeface="Times New Roman" panose="02020603050405020304" pitchFamily="18" charset="0"/>
                <a:cs typeface="Times New Roman" panose="02020603050405020304" pitchFamily="18" charset="0"/>
              </a:rPr>
              <a:t>It is used to refer current class instance variables</a:t>
            </a:r>
          </a:p>
          <a:p>
            <a:pPr>
              <a:lnSpc>
                <a:spcPct val="150000"/>
              </a:lnSpc>
            </a:pPr>
            <a:r>
              <a:rPr lang="en-GB" sz="1800" dirty="0">
                <a:latin typeface="Times New Roman" panose="02020603050405020304" pitchFamily="18" charset="0"/>
                <a:cs typeface="Times New Roman" panose="02020603050405020304" pitchFamily="18" charset="0"/>
              </a:rPr>
              <a:t>it is used to refer current class instance methods</a:t>
            </a:r>
          </a:p>
          <a:p>
            <a:pPr>
              <a:lnSpc>
                <a:spcPct val="150000"/>
              </a:lnSpc>
            </a:pPr>
            <a:r>
              <a:rPr lang="en-GB" sz="1800" dirty="0">
                <a:latin typeface="Times New Roman" panose="02020603050405020304" pitchFamily="18" charset="0"/>
                <a:cs typeface="Times New Roman" panose="02020603050405020304" pitchFamily="18" charset="0"/>
              </a:rPr>
              <a:t>it is used for refer current class constructor</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1282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EE3F8E-A28D-0517-DD8C-D79EE4ADECA4}"/>
              </a:ext>
            </a:extLst>
          </p:cNvPr>
          <p:cNvSpPr>
            <a:spLocks noGrp="1"/>
          </p:cNvSpPr>
          <p:nvPr>
            <p:ph idx="1"/>
          </p:nvPr>
        </p:nvSpPr>
        <p:spPr>
          <a:xfrm>
            <a:off x="838200" y="2581835"/>
            <a:ext cx="10515600" cy="3595128"/>
          </a:xfrm>
        </p:spPr>
        <p:txBody>
          <a:bodyPr/>
          <a:lstStyle/>
          <a:p>
            <a:pPr marL="0" indent="0" algn="ctr">
              <a:buNone/>
            </a:pPr>
            <a:r>
              <a:rPr lang="en-GB" sz="4800" b="1" dirty="0">
                <a:latin typeface="Times New Roman" panose="02020603050405020304" pitchFamily="18" charset="0"/>
                <a:cs typeface="Times New Roman" panose="02020603050405020304" pitchFamily="18" charset="0"/>
              </a:rPr>
              <a:t>Thanks</a:t>
            </a:r>
            <a:r>
              <a:rPr lang="en-GB"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4919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5E591-A8AD-7F2A-5040-91CA474888CA}"/>
              </a:ext>
            </a:extLst>
          </p:cNvPr>
          <p:cNvSpPr>
            <a:spLocks noGrp="1"/>
          </p:cNvSpPr>
          <p:nvPr>
            <p:ph type="title"/>
          </p:nvPr>
        </p:nvSpPr>
        <p:spPr/>
        <p:txBody>
          <a:bodyPr>
            <a:normAutofit/>
          </a:bodyPr>
          <a:lstStyle/>
          <a:p>
            <a:pPr algn="ctr"/>
            <a:r>
              <a:rPr lang="en-GB" b="1" dirty="0">
                <a:latin typeface="Times New Roman" panose="02020603050405020304" pitchFamily="18" charset="0"/>
                <a:cs typeface="Times New Roman" panose="02020603050405020304" pitchFamily="18" charset="0"/>
              </a:rPr>
              <a:t>What is class and object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A88211-E519-62C7-2A66-D183D85FFCFD}"/>
              </a:ext>
            </a:extLst>
          </p:cNvPr>
          <p:cNvSpPr>
            <a:spLocks noGrp="1"/>
          </p:cNvSpPr>
          <p:nvPr>
            <p:ph idx="1"/>
          </p:nvPr>
        </p:nvSpPr>
        <p:spPr>
          <a:xfrm>
            <a:off x="838200" y="1825625"/>
            <a:ext cx="10309411" cy="4351338"/>
          </a:xfrm>
        </p:spPr>
        <p:txBody>
          <a:bodyPr>
            <a:normAutofit/>
          </a:bodyPr>
          <a:lstStyle/>
          <a:p>
            <a:pPr marL="0" indent="0" algn="just">
              <a:lnSpc>
                <a:spcPct val="150000"/>
              </a:lnSpc>
              <a:buNone/>
            </a:pPr>
            <a:r>
              <a:rPr lang="en-GB" sz="2000" b="1" dirty="0">
                <a:latin typeface="Times New Roman" panose="02020603050405020304" pitchFamily="18" charset="0"/>
                <a:cs typeface="Times New Roman" panose="02020603050405020304" pitchFamily="18" charset="0"/>
              </a:rPr>
              <a:t>Class</a:t>
            </a:r>
          </a:p>
          <a:p>
            <a:pPr marL="0" indent="0" algn="just">
              <a:lnSpc>
                <a:spcPct val="150000"/>
              </a:lnSpc>
              <a:buNone/>
            </a:pPr>
            <a:r>
              <a:rPr lang="en-GB" sz="1800" dirty="0">
                <a:latin typeface="Times New Roman" panose="02020603050405020304" pitchFamily="18" charset="0"/>
                <a:cs typeface="Times New Roman" panose="02020603050405020304" pitchFamily="18" charset="0"/>
              </a:rPr>
              <a:t>Collection of similar objects is called class.</a:t>
            </a:r>
          </a:p>
          <a:p>
            <a:pPr marL="0" indent="0" algn="just">
              <a:lnSpc>
                <a:spcPct val="150000"/>
              </a:lnSpc>
              <a:buNone/>
            </a:pPr>
            <a:r>
              <a:rPr lang="en-GB" sz="1800" dirty="0">
                <a:latin typeface="Times New Roman" panose="02020603050405020304" pitchFamily="18" charset="0"/>
                <a:cs typeface="Times New Roman" panose="02020603050405020304" pitchFamily="18" charset="0"/>
              </a:rPr>
              <a:t>class contains properties/state and behaviour/methods of an object.</a:t>
            </a:r>
          </a:p>
          <a:p>
            <a:pPr marL="0" indent="0" algn="just">
              <a:lnSpc>
                <a:spcPct val="150000"/>
              </a:lnSpc>
              <a:buNone/>
            </a:pPr>
            <a:r>
              <a:rPr lang="en-GB" sz="2000" b="1" dirty="0">
                <a:latin typeface="Times New Roman" panose="02020603050405020304" pitchFamily="18" charset="0"/>
                <a:cs typeface="Times New Roman" panose="02020603050405020304" pitchFamily="18" charset="0"/>
              </a:rPr>
              <a:t>Object</a:t>
            </a:r>
          </a:p>
          <a:p>
            <a:pPr marL="0" indent="0" algn="just">
              <a:lnSpc>
                <a:spcPct val="150000"/>
              </a:lnSpc>
              <a:buNone/>
            </a:pPr>
            <a:r>
              <a:rPr lang="en-GB" sz="1800" dirty="0">
                <a:latin typeface="Times New Roman" panose="02020603050405020304" pitchFamily="18" charset="0"/>
                <a:cs typeface="Times New Roman" panose="02020603050405020304" pitchFamily="18" charset="0"/>
              </a:rPr>
              <a:t>Object means a real-world entity such as a pen, chair, table, computer, watch, etc.</a:t>
            </a:r>
          </a:p>
          <a:p>
            <a:pPr marL="0" indent="0" algn="just">
              <a:lnSpc>
                <a:spcPct val="150000"/>
              </a:lnSpc>
              <a:buNone/>
            </a:pPr>
            <a:r>
              <a:rPr lang="en-GB" sz="1800" dirty="0">
                <a:latin typeface="Times New Roman" panose="02020603050405020304" pitchFamily="18" charset="0"/>
                <a:cs typeface="Times New Roman" panose="02020603050405020304" pitchFamily="18" charset="0"/>
              </a:rPr>
              <a:t>Any entity that has state and behaviour is known as an object.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9370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F5CA0B-D7E8-E545-4236-289CBE9B93AE}"/>
              </a:ext>
            </a:extLst>
          </p:cNvPr>
          <p:cNvSpPr>
            <a:spLocks noGrp="1"/>
          </p:cNvSpPr>
          <p:nvPr>
            <p:ph idx="1"/>
          </p:nvPr>
        </p:nvSpPr>
        <p:spPr>
          <a:xfrm>
            <a:off x="838200" y="443753"/>
            <a:ext cx="10515600" cy="5733210"/>
          </a:xfrm>
        </p:spPr>
        <p:txBody>
          <a:bodyPr>
            <a:normAutofit lnSpcReduction="10000"/>
          </a:bodyPr>
          <a:lstStyle/>
          <a:p>
            <a:pPr marL="0" indent="0" algn="just">
              <a:lnSpc>
                <a:spcPct val="150000"/>
              </a:lnSpc>
              <a:buNone/>
            </a:pPr>
            <a:r>
              <a:rPr lang="en-GB" sz="2000" b="1" dirty="0">
                <a:latin typeface="Times New Roman" panose="02020603050405020304" pitchFamily="18" charset="0"/>
                <a:cs typeface="Times New Roman" panose="02020603050405020304" pitchFamily="18" charset="0"/>
              </a:rPr>
              <a:t>For e.g. </a:t>
            </a:r>
          </a:p>
          <a:p>
            <a:pPr marL="0" indent="0" algn="just">
              <a:lnSpc>
                <a:spcPct val="150000"/>
              </a:lnSpc>
              <a:buNone/>
            </a:pPr>
            <a:r>
              <a:rPr lang="en-GB" sz="1800" dirty="0">
                <a:latin typeface="Times New Roman" panose="02020603050405020304" pitchFamily="18" charset="0"/>
                <a:cs typeface="Times New Roman" panose="02020603050405020304" pitchFamily="18" charset="0"/>
              </a:rPr>
              <a:t>Car-  This is </a:t>
            </a:r>
            <a:r>
              <a:rPr lang="en-GB" sz="1800" b="1" dirty="0">
                <a:latin typeface="Times New Roman" panose="02020603050405020304" pitchFamily="18" charset="0"/>
                <a:cs typeface="Times New Roman" panose="02020603050405020304" pitchFamily="18" charset="0"/>
              </a:rPr>
              <a:t>class</a:t>
            </a:r>
          </a:p>
          <a:p>
            <a:pPr marL="0" indent="0" algn="just">
              <a:lnSpc>
                <a:spcPct val="150000"/>
              </a:lnSpc>
              <a:buNone/>
            </a:pPr>
            <a:r>
              <a:rPr lang="en-GB" sz="1800" b="1" dirty="0">
                <a:latin typeface="Times New Roman" panose="02020603050405020304" pitchFamily="18" charset="0"/>
                <a:cs typeface="Times New Roman" panose="02020603050405020304" pitchFamily="18" charset="0"/>
              </a:rPr>
              <a:t>Objec</a:t>
            </a:r>
            <a:r>
              <a:rPr lang="en-GB" sz="1800" dirty="0">
                <a:latin typeface="Times New Roman" panose="02020603050405020304" pitchFamily="18" charset="0"/>
                <a:cs typeface="Times New Roman" panose="02020603050405020304" pitchFamily="18" charset="0"/>
              </a:rPr>
              <a:t>t is :-</a:t>
            </a:r>
            <a:endParaRPr lang="en-IN" sz="1800" dirty="0">
              <a:latin typeface="Times New Roman" panose="02020603050405020304" pitchFamily="18" charset="0"/>
              <a:cs typeface="Times New Roman" panose="02020603050405020304" pitchFamily="18" charset="0"/>
            </a:endParaRPr>
          </a:p>
          <a:p>
            <a:pPr marL="0" indent="0" algn="just">
              <a:lnSpc>
                <a:spcPct val="150000"/>
              </a:lnSpc>
              <a:buNone/>
            </a:pPr>
            <a:r>
              <a:rPr lang="en-GB" sz="1800" dirty="0">
                <a:latin typeface="Times New Roman" panose="02020603050405020304" pitchFamily="18" charset="0"/>
                <a:cs typeface="Times New Roman" panose="02020603050405020304" pitchFamily="18" charset="0"/>
              </a:rPr>
              <a:t>Brand name </a:t>
            </a:r>
          </a:p>
          <a:p>
            <a:pPr marL="0" indent="0" algn="just">
              <a:lnSpc>
                <a:spcPct val="150000"/>
              </a:lnSpc>
              <a:buNone/>
            </a:pPr>
            <a:r>
              <a:rPr lang="en-GB" sz="1800" dirty="0">
                <a:latin typeface="Times New Roman" panose="02020603050405020304" pitchFamily="18" charset="0"/>
                <a:cs typeface="Times New Roman" panose="02020603050405020304" pitchFamily="18" charset="0"/>
              </a:rPr>
              <a:t>Model</a:t>
            </a:r>
          </a:p>
          <a:p>
            <a:pPr marL="0" indent="0" algn="just">
              <a:lnSpc>
                <a:spcPct val="150000"/>
              </a:lnSpc>
              <a:buNone/>
            </a:pPr>
            <a:r>
              <a:rPr lang="en-GB" sz="1800" dirty="0">
                <a:latin typeface="Times New Roman" panose="02020603050405020304" pitchFamily="18" charset="0"/>
                <a:cs typeface="Times New Roman" panose="02020603050405020304" pitchFamily="18" charset="0"/>
              </a:rPr>
              <a:t>Name</a:t>
            </a:r>
          </a:p>
          <a:p>
            <a:pPr marL="0" indent="0" algn="just">
              <a:lnSpc>
                <a:spcPct val="150000"/>
              </a:lnSpc>
              <a:buNone/>
            </a:pPr>
            <a:r>
              <a:rPr lang="en-GB" sz="1800" dirty="0">
                <a:latin typeface="Times New Roman" panose="02020603050405020304" pitchFamily="18" charset="0"/>
                <a:cs typeface="Times New Roman" panose="02020603050405020304" pitchFamily="18" charset="0"/>
              </a:rPr>
              <a:t>Car number</a:t>
            </a:r>
          </a:p>
          <a:p>
            <a:pPr marL="0" indent="0" algn="just">
              <a:lnSpc>
                <a:spcPct val="150000"/>
              </a:lnSpc>
              <a:buNone/>
            </a:pPr>
            <a:r>
              <a:rPr lang="en-GB" sz="1800" b="1" dirty="0">
                <a:latin typeface="Times New Roman" panose="02020603050405020304" pitchFamily="18" charset="0"/>
                <a:cs typeface="Times New Roman" panose="02020603050405020304" pitchFamily="18" charset="0"/>
              </a:rPr>
              <a:t>Behaviour </a:t>
            </a:r>
            <a:r>
              <a:rPr lang="en-GB" sz="1800" dirty="0">
                <a:latin typeface="Times New Roman" panose="02020603050405020304" pitchFamily="18" charset="0"/>
                <a:cs typeface="Times New Roman" panose="02020603050405020304" pitchFamily="18" charset="0"/>
              </a:rPr>
              <a:t>is:-</a:t>
            </a:r>
          </a:p>
          <a:p>
            <a:pPr marL="0" indent="0" algn="just">
              <a:lnSpc>
                <a:spcPct val="150000"/>
              </a:lnSpc>
              <a:buNone/>
            </a:pPr>
            <a:r>
              <a:rPr lang="en-GB" sz="1800" dirty="0">
                <a:latin typeface="Times New Roman" panose="02020603050405020304" pitchFamily="18" charset="0"/>
                <a:cs typeface="Times New Roman" panose="02020603050405020304" pitchFamily="18" charset="0"/>
              </a:rPr>
              <a:t>Mileage()</a:t>
            </a:r>
          </a:p>
          <a:p>
            <a:pPr marL="0" indent="0" algn="just">
              <a:lnSpc>
                <a:spcPct val="150000"/>
              </a:lnSpc>
              <a:buNone/>
            </a:pPr>
            <a:r>
              <a:rPr lang="en-GB" sz="1800" dirty="0">
                <a:latin typeface="Times New Roman" panose="02020603050405020304" pitchFamily="18" charset="0"/>
                <a:cs typeface="Times New Roman" panose="02020603050405020304" pitchFamily="18" charset="0"/>
              </a:rPr>
              <a:t>Comfort()</a:t>
            </a:r>
          </a:p>
          <a:p>
            <a:pPr marL="0" indent="0" algn="just">
              <a:lnSpc>
                <a:spcPct val="150000"/>
              </a:lnSpc>
              <a:buNone/>
            </a:pPr>
            <a:r>
              <a:rPr lang="en-GB" sz="1800" dirty="0">
                <a:latin typeface="Times New Roman" panose="02020603050405020304" pitchFamily="18" charset="0"/>
                <a:cs typeface="Times New Roman" panose="02020603050405020304" pitchFamily="18" charset="0"/>
              </a:rPr>
              <a:t>Wheel drive ().</a:t>
            </a:r>
          </a:p>
          <a:p>
            <a:pPr marL="0" indent="0">
              <a:buNone/>
            </a:pPr>
            <a:endParaRPr lang="en-GB" dirty="0"/>
          </a:p>
          <a:p>
            <a:pPr marL="0" indent="0">
              <a:buNone/>
            </a:pPr>
            <a:endParaRPr lang="en-GB" dirty="0"/>
          </a:p>
        </p:txBody>
      </p:sp>
      <p:pic>
        <p:nvPicPr>
          <p:cNvPr id="4" name="Picture 3">
            <a:extLst>
              <a:ext uri="{FF2B5EF4-FFF2-40B4-BE49-F238E27FC236}">
                <a16:creationId xmlns:a16="http://schemas.microsoft.com/office/drawing/2014/main" id="{E1E43641-1D80-9B5E-112C-657DD9412B93}"/>
              </a:ext>
            </a:extLst>
          </p:cNvPr>
          <p:cNvPicPr>
            <a:picLocks noChangeAspect="1"/>
          </p:cNvPicPr>
          <p:nvPr/>
        </p:nvPicPr>
        <p:blipFill>
          <a:blip r:embed="rId2"/>
          <a:stretch>
            <a:fillRect/>
          </a:stretch>
        </p:blipFill>
        <p:spPr>
          <a:xfrm>
            <a:off x="5432611" y="1058675"/>
            <a:ext cx="5337944" cy="4508407"/>
          </a:xfrm>
          <a:prstGeom prst="rect">
            <a:avLst/>
          </a:prstGeom>
        </p:spPr>
      </p:pic>
    </p:spTree>
    <p:extLst>
      <p:ext uri="{BB962C8B-B14F-4D97-AF65-F5344CB8AC3E}">
        <p14:creationId xmlns:p14="http://schemas.microsoft.com/office/powerpoint/2010/main" val="3643086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CB003-7F2A-9D57-E735-3736A6228C48}"/>
              </a:ext>
            </a:extLst>
          </p:cNvPr>
          <p:cNvSpPr>
            <a:spLocks noGrp="1"/>
          </p:cNvSpPr>
          <p:nvPr>
            <p:ph type="title"/>
          </p:nvPr>
        </p:nvSpPr>
        <p:spPr/>
        <p:txBody>
          <a:bodyPr>
            <a:normAutofit/>
          </a:bodyPr>
          <a:lstStyle/>
          <a:p>
            <a:pPr algn="ctr"/>
            <a:r>
              <a:rPr lang="en-GB" b="1" i="0" dirty="0">
                <a:effectLst/>
                <a:latin typeface="Times New Roman" panose="02020603050405020304" pitchFamily="18" charset="0"/>
                <a:cs typeface="Times New Roman" panose="02020603050405020304" pitchFamily="18" charset="0"/>
              </a:rPr>
              <a:t>Encapsulation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1C3072D-D788-50E2-1397-4CEB68C3800E}"/>
              </a:ext>
            </a:extLst>
          </p:cNvPr>
          <p:cNvSpPr>
            <a:spLocks noGrp="1"/>
          </p:cNvSpPr>
          <p:nvPr>
            <p:ph idx="1"/>
          </p:nvPr>
        </p:nvSpPr>
        <p:spPr>
          <a:xfrm>
            <a:off x="838199" y="1825625"/>
            <a:ext cx="7579659" cy="4351338"/>
          </a:xfrm>
        </p:spPr>
        <p:txBody>
          <a:bodyPr/>
          <a:lstStyle/>
          <a:p>
            <a:pPr>
              <a:lnSpc>
                <a:spcPct val="150000"/>
              </a:lnSpc>
            </a:pPr>
            <a:r>
              <a:rPr lang="en-GB" sz="2400" i="0" dirty="0">
                <a:effectLst/>
                <a:latin typeface="Times New Roman" panose="02020603050405020304" pitchFamily="18" charset="0"/>
                <a:cs typeface="Times New Roman" panose="02020603050405020304" pitchFamily="18" charset="0"/>
              </a:rPr>
              <a:t>Encapsulation in Java is the process by which data (variables) and the code that acts upon them (methods) are integrated as a single unit.</a:t>
            </a:r>
          </a:p>
          <a:p>
            <a:pPr marL="0" indent="0">
              <a:buNone/>
            </a:pPr>
            <a:endParaRPr lang="en-IN" dirty="0"/>
          </a:p>
        </p:txBody>
      </p:sp>
      <p:pic>
        <p:nvPicPr>
          <p:cNvPr id="6" name="Picture 5">
            <a:extLst>
              <a:ext uri="{FF2B5EF4-FFF2-40B4-BE49-F238E27FC236}">
                <a16:creationId xmlns:a16="http://schemas.microsoft.com/office/drawing/2014/main" id="{E735B62A-9F15-ED7D-EA05-072CE608B75F}"/>
              </a:ext>
            </a:extLst>
          </p:cNvPr>
          <p:cNvPicPr>
            <a:picLocks noChangeAspect="1"/>
          </p:cNvPicPr>
          <p:nvPr/>
        </p:nvPicPr>
        <p:blipFill>
          <a:blip r:embed="rId2"/>
          <a:stretch>
            <a:fillRect/>
          </a:stretch>
        </p:blipFill>
        <p:spPr>
          <a:xfrm>
            <a:off x="8579223" y="1943893"/>
            <a:ext cx="3092823" cy="2533977"/>
          </a:xfrm>
          <a:prstGeom prst="rect">
            <a:avLst/>
          </a:prstGeom>
        </p:spPr>
      </p:pic>
    </p:spTree>
    <p:extLst>
      <p:ext uri="{BB962C8B-B14F-4D97-AF65-F5344CB8AC3E}">
        <p14:creationId xmlns:p14="http://schemas.microsoft.com/office/powerpoint/2010/main" val="3821925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8CFB7-9107-D577-7F3C-5FD448270A42}"/>
              </a:ext>
            </a:extLst>
          </p:cNvPr>
          <p:cNvSpPr>
            <a:spLocks noGrp="1"/>
          </p:cNvSpPr>
          <p:nvPr>
            <p:ph type="title"/>
          </p:nvPr>
        </p:nvSpPr>
        <p:spPr/>
        <p:txBody>
          <a:bodyPr/>
          <a:lstStyle/>
          <a:p>
            <a:pPr algn="ctr"/>
            <a:r>
              <a:rPr lang="en-GB" b="1" dirty="0">
                <a:latin typeface="Times New Roman" panose="02020603050405020304" pitchFamily="18" charset="0"/>
                <a:cs typeface="Times New Roman" panose="02020603050405020304" pitchFamily="18" charset="0"/>
              </a:rPr>
              <a:t>Four types of Java access modifiers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8D9786-ACE4-1C37-87B5-4864CBF16541}"/>
              </a:ext>
            </a:extLst>
          </p:cNvPr>
          <p:cNvSpPr>
            <a:spLocks noGrp="1"/>
          </p:cNvSpPr>
          <p:nvPr>
            <p:ph idx="1"/>
          </p:nvPr>
        </p:nvSpPr>
        <p:spPr>
          <a:xfrm>
            <a:off x="838200" y="1825625"/>
            <a:ext cx="6907306" cy="4351338"/>
          </a:xfrm>
        </p:spPr>
        <p:txBody>
          <a:bodyPr>
            <a:normAutofit fontScale="92500" lnSpcReduction="20000"/>
          </a:bodyPr>
          <a:lstStyle/>
          <a:p>
            <a:pPr>
              <a:lnSpc>
                <a:spcPct val="150000"/>
              </a:lnSpc>
            </a:pPr>
            <a:r>
              <a:rPr lang="en-GB" sz="1800" b="1" dirty="0">
                <a:latin typeface="Times New Roman" panose="02020603050405020304" pitchFamily="18" charset="0"/>
                <a:cs typeface="Times New Roman" panose="02020603050405020304" pitchFamily="18" charset="0"/>
              </a:rPr>
              <a:t>Private: </a:t>
            </a:r>
            <a:r>
              <a:rPr lang="en-GB" sz="1800" dirty="0">
                <a:latin typeface="Times New Roman" panose="02020603050405020304" pitchFamily="18" charset="0"/>
                <a:cs typeface="Times New Roman" panose="02020603050405020304" pitchFamily="18" charset="0"/>
              </a:rPr>
              <a:t>The access level of a private modifier is only within the class. It cannot be accessed from outside the class.</a:t>
            </a:r>
          </a:p>
          <a:p>
            <a:pPr>
              <a:lnSpc>
                <a:spcPct val="150000"/>
              </a:lnSpc>
            </a:pPr>
            <a:r>
              <a:rPr lang="en-GB" sz="1800" b="1" dirty="0">
                <a:latin typeface="Times New Roman" panose="02020603050405020304" pitchFamily="18" charset="0"/>
                <a:cs typeface="Times New Roman" panose="02020603050405020304" pitchFamily="18" charset="0"/>
              </a:rPr>
              <a:t>Default: </a:t>
            </a:r>
            <a:r>
              <a:rPr lang="en-GB" sz="1800" dirty="0">
                <a:latin typeface="Times New Roman" panose="02020603050405020304" pitchFamily="18" charset="0"/>
                <a:cs typeface="Times New Roman" panose="02020603050405020304" pitchFamily="18" charset="0"/>
              </a:rPr>
              <a:t>The access level of a default modifier is only within the package. It cannot be accessed from outside the package. If you do not specify any access level, it will be the default.</a:t>
            </a:r>
          </a:p>
          <a:p>
            <a:pPr>
              <a:lnSpc>
                <a:spcPct val="150000"/>
              </a:lnSpc>
            </a:pPr>
            <a:r>
              <a:rPr lang="en-GB" sz="1800" b="1" dirty="0">
                <a:latin typeface="Times New Roman" panose="02020603050405020304" pitchFamily="18" charset="0"/>
                <a:cs typeface="Times New Roman" panose="02020603050405020304" pitchFamily="18" charset="0"/>
              </a:rPr>
              <a:t>Protected: </a:t>
            </a:r>
            <a:r>
              <a:rPr lang="en-GB" sz="1800" dirty="0">
                <a:latin typeface="Times New Roman" panose="02020603050405020304" pitchFamily="18" charset="0"/>
                <a:cs typeface="Times New Roman" panose="02020603050405020304" pitchFamily="18" charset="0"/>
              </a:rPr>
              <a:t>The access level of a protected modifier is within the package and outside the package through child class. If you do not make the child class, it cannot be accessed from outside the package.</a:t>
            </a:r>
          </a:p>
          <a:p>
            <a:pPr>
              <a:lnSpc>
                <a:spcPct val="150000"/>
              </a:lnSpc>
            </a:pPr>
            <a:r>
              <a:rPr lang="en-GB" sz="1800" b="1" dirty="0">
                <a:latin typeface="Times New Roman" panose="02020603050405020304" pitchFamily="18" charset="0"/>
                <a:cs typeface="Times New Roman" panose="02020603050405020304" pitchFamily="18" charset="0"/>
              </a:rPr>
              <a:t>Public: </a:t>
            </a:r>
            <a:r>
              <a:rPr lang="en-GB" sz="1800" dirty="0">
                <a:latin typeface="Times New Roman" panose="02020603050405020304" pitchFamily="18" charset="0"/>
                <a:cs typeface="Times New Roman" panose="02020603050405020304" pitchFamily="18" charset="0"/>
              </a:rPr>
              <a:t>The access level of a public modifier is everywhere. It can be accessed from within the class, outside the class, within the package and outside the package.</a:t>
            </a:r>
          </a:p>
          <a:p>
            <a:endParaRPr lang="en-IN" dirty="0"/>
          </a:p>
        </p:txBody>
      </p:sp>
      <p:pic>
        <p:nvPicPr>
          <p:cNvPr id="6" name="Picture 5">
            <a:extLst>
              <a:ext uri="{FF2B5EF4-FFF2-40B4-BE49-F238E27FC236}">
                <a16:creationId xmlns:a16="http://schemas.microsoft.com/office/drawing/2014/main" id="{1F336C65-938C-E42E-A5CE-52B3BA7FD397}"/>
              </a:ext>
            </a:extLst>
          </p:cNvPr>
          <p:cNvPicPr>
            <a:picLocks noChangeAspect="1"/>
          </p:cNvPicPr>
          <p:nvPr/>
        </p:nvPicPr>
        <p:blipFill>
          <a:blip r:embed="rId2"/>
          <a:stretch>
            <a:fillRect/>
          </a:stretch>
        </p:blipFill>
        <p:spPr>
          <a:xfrm>
            <a:off x="7947213" y="2460812"/>
            <a:ext cx="3814972" cy="1990164"/>
          </a:xfrm>
          <a:prstGeom prst="rect">
            <a:avLst/>
          </a:prstGeom>
        </p:spPr>
      </p:pic>
    </p:spTree>
    <p:extLst>
      <p:ext uri="{BB962C8B-B14F-4D97-AF65-F5344CB8AC3E}">
        <p14:creationId xmlns:p14="http://schemas.microsoft.com/office/powerpoint/2010/main" val="3948148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6F18E-6E71-D0DD-440C-AAA080BE0BB7}"/>
              </a:ext>
            </a:extLst>
          </p:cNvPr>
          <p:cNvSpPr>
            <a:spLocks noGrp="1"/>
          </p:cNvSpPr>
          <p:nvPr>
            <p:ph type="title"/>
          </p:nvPr>
        </p:nvSpPr>
        <p:spPr>
          <a:xfrm>
            <a:off x="838200" y="0"/>
            <a:ext cx="10515600" cy="1129553"/>
          </a:xfrm>
        </p:spPr>
        <p:txBody>
          <a:bodyPr>
            <a:normAutofit/>
          </a:bodyPr>
          <a:lstStyle/>
          <a:p>
            <a:pPr algn="ctr"/>
            <a:r>
              <a:rPr lang="en-GB" b="1" dirty="0">
                <a:latin typeface="Times New Roman" panose="02020603050405020304" pitchFamily="18" charset="0"/>
                <a:cs typeface="Times New Roman" panose="02020603050405020304" pitchFamily="18" charset="0"/>
              </a:rPr>
              <a:t>Example of </a:t>
            </a:r>
            <a:r>
              <a:rPr lang="en-GB" b="1" i="0" dirty="0">
                <a:effectLst/>
                <a:latin typeface="Times New Roman" panose="02020603050405020304" pitchFamily="18" charset="0"/>
                <a:cs typeface="Times New Roman" panose="02020603050405020304" pitchFamily="18" charset="0"/>
              </a:rPr>
              <a:t>Encapsulation</a:t>
            </a:r>
            <a:r>
              <a:rPr lang="en-GB"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29EC7C-C8C0-1555-B501-70594F1E67FE}"/>
              </a:ext>
            </a:extLst>
          </p:cNvPr>
          <p:cNvSpPr>
            <a:spLocks noGrp="1"/>
          </p:cNvSpPr>
          <p:nvPr>
            <p:ph idx="1"/>
          </p:nvPr>
        </p:nvSpPr>
        <p:spPr>
          <a:xfrm>
            <a:off x="268941" y="941294"/>
            <a:ext cx="11923059" cy="5916705"/>
          </a:xfrm>
        </p:spPr>
        <p:txBody>
          <a:bodyPr>
            <a:normAutofit fontScale="92500" lnSpcReduction="20000"/>
          </a:bodyPr>
          <a:lstStyle/>
          <a:p>
            <a:pPr>
              <a:lnSpc>
                <a:spcPct val="120000"/>
              </a:lnSpc>
            </a:pPr>
            <a:r>
              <a:rPr lang="en-IN" sz="1900" dirty="0">
                <a:latin typeface="Times New Roman" panose="02020603050405020304" pitchFamily="18" charset="0"/>
                <a:cs typeface="Times New Roman" panose="02020603050405020304" pitchFamily="18" charset="0"/>
              </a:rPr>
              <a:t>class Student{</a:t>
            </a:r>
          </a:p>
          <a:p>
            <a:pPr>
              <a:lnSpc>
                <a:spcPct val="120000"/>
              </a:lnSpc>
            </a:pPr>
            <a:r>
              <a:rPr lang="en-IN" sz="1900" dirty="0">
                <a:latin typeface="Times New Roman" panose="02020603050405020304" pitchFamily="18" charset="0"/>
                <a:cs typeface="Times New Roman" panose="02020603050405020304" pitchFamily="18" charset="0"/>
              </a:rPr>
              <a:t>  private int </a:t>
            </a:r>
            <a:r>
              <a:rPr lang="en-IN" sz="1900" dirty="0" err="1">
                <a:latin typeface="Times New Roman" panose="02020603050405020304" pitchFamily="18" charset="0"/>
                <a:cs typeface="Times New Roman" panose="02020603050405020304" pitchFamily="18" charset="0"/>
              </a:rPr>
              <a:t>rollno</a:t>
            </a:r>
            <a:r>
              <a:rPr lang="en-IN" sz="1900" dirty="0">
                <a:latin typeface="Times New Roman" panose="02020603050405020304" pitchFamily="18" charset="0"/>
                <a:cs typeface="Times New Roman" panose="02020603050405020304" pitchFamily="18" charset="0"/>
              </a:rPr>
              <a:t>;</a:t>
            </a:r>
          </a:p>
          <a:p>
            <a:pPr>
              <a:lnSpc>
                <a:spcPct val="120000"/>
              </a:lnSpc>
            </a:pPr>
            <a:r>
              <a:rPr lang="en-IN" sz="1900" dirty="0">
                <a:latin typeface="Times New Roman" panose="02020603050405020304" pitchFamily="18" charset="0"/>
                <a:cs typeface="Times New Roman" panose="02020603050405020304" pitchFamily="18" charset="0"/>
              </a:rPr>
              <a:t>  private String name;</a:t>
            </a:r>
          </a:p>
          <a:p>
            <a:pPr>
              <a:lnSpc>
                <a:spcPct val="120000"/>
              </a:lnSpc>
            </a:pPr>
            <a:r>
              <a:rPr lang="en-IN" sz="1900" b="1" dirty="0">
                <a:latin typeface="Times New Roman" panose="02020603050405020304" pitchFamily="18" charset="0"/>
                <a:cs typeface="Times New Roman" panose="02020603050405020304" pitchFamily="18" charset="0"/>
              </a:rPr>
              <a:t>  //setters are used to assign the value</a:t>
            </a:r>
          </a:p>
          <a:p>
            <a:pPr>
              <a:lnSpc>
                <a:spcPct val="120000"/>
              </a:lnSpc>
            </a:pPr>
            <a:r>
              <a:rPr lang="en-IN" sz="1900" b="1" dirty="0">
                <a:latin typeface="Times New Roman" panose="02020603050405020304" pitchFamily="18" charset="0"/>
                <a:cs typeface="Times New Roman" panose="02020603050405020304" pitchFamily="18" charset="0"/>
              </a:rPr>
              <a:t>  void </a:t>
            </a:r>
            <a:r>
              <a:rPr lang="en-IN" sz="1900" b="1" dirty="0" err="1">
                <a:latin typeface="Times New Roman" panose="02020603050405020304" pitchFamily="18" charset="0"/>
                <a:cs typeface="Times New Roman" panose="02020603050405020304" pitchFamily="18" charset="0"/>
              </a:rPr>
              <a:t>setRollno</a:t>
            </a:r>
            <a:r>
              <a:rPr lang="en-IN" sz="1900" b="1" dirty="0">
                <a:latin typeface="Times New Roman" panose="02020603050405020304" pitchFamily="18" charset="0"/>
                <a:cs typeface="Times New Roman" panose="02020603050405020304" pitchFamily="18" charset="0"/>
              </a:rPr>
              <a:t>(int </a:t>
            </a:r>
            <a:r>
              <a:rPr lang="en-IN" sz="1900" b="1" dirty="0" err="1">
                <a:latin typeface="Times New Roman" panose="02020603050405020304" pitchFamily="18" charset="0"/>
                <a:cs typeface="Times New Roman" panose="02020603050405020304" pitchFamily="18" charset="0"/>
              </a:rPr>
              <a:t>rollno</a:t>
            </a:r>
            <a:r>
              <a:rPr lang="en-IN" sz="1900" b="1" dirty="0">
                <a:latin typeface="Times New Roman" panose="02020603050405020304" pitchFamily="18" charset="0"/>
                <a:cs typeface="Times New Roman" panose="02020603050405020304" pitchFamily="18" charset="0"/>
              </a:rPr>
              <a:t>){</a:t>
            </a:r>
          </a:p>
          <a:p>
            <a:pPr>
              <a:lnSpc>
                <a:spcPct val="120000"/>
              </a:lnSpc>
            </a:pPr>
            <a:r>
              <a:rPr lang="en-IN" sz="1900" b="1" dirty="0">
                <a:latin typeface="Times New Roman" panose="02020603050405020304" pitchFamily="18" charset="0"/>
                <a:cs typeface="Times New Roman" panose="02020603050405020304" pitchFamily="18" charset="0"/>
              </a:rPr>
              <a:t>    </a:t>
            </a:r>
            <a:r>
              <a:rPr lang="en-IN" sz="1900" b="1" dirty="0" err="1">
                <a:latin typeface="Times New Roman" panose="02020603050405020304" pitchFamily="18" charset="0"/>
                <a:cs typeface="Times New Roman" panose="02020603050405020304" pitchFamily="18" charset="0"/>
              </a:rPr>
              <a:t>this.rollno</a:t>
            </a:r>
            <a:r>
              <a:rPr lang="en-IN" sz="1900" b="1" dirty="0">
                <a:latin typeface="Times New Roman" panose="02020603050405020304" pitchFamily="18" charset="0"/>
                <a:cs typeface="Times New Roman" panose="02020603050405020304" pitchFamily="18" charset="0"/>
              </a:rPr>
              <a:t>=</a:t>
            </a:r>
            <a:r>
              <a:rPr lang="en-IN" sz="1900" b="1" dirty="0" err="1">
                <a:latin typeface="Times New Roman" panose="02020603050405020304" pitchFamily="18" charset="0"/>
                <a:cs typeface="Times New Roman" panose="02020603050405020304" pitchFamily="18" charset="0"/>
              </a:rPr>
              <a:t>rollno</a:t>
            </a:r>
            <a:r>
              <a:rPr lang="en-IN" sz="1900" b="1" dirty="0">
                <a:latin typeface="Times New Roman" panose="02020603050405020304" pitchFamily="18" charset="0"/>
                <a:cs typeface="Times New Roman" panose="02020603050405020304" pitchFamily="18" charset="0"/>
              </a:rPr>
              <a:t>;</a:t>
            </a:r>
          </a:p>
          <a:p>
            <a:pPr>
              <a:lnSpc>
                <a:spcPct val="120000"/>
              </a:lnSpc>
            </a:pPr>
            <a:r>
              <a:rPr lang="en-IN" sz="1900" b="1" dirty="0">
                <a:latin typeface="Times New Roman" panose="02020603050405020304" pitchFamily="18" charset="0"/>
                <a:cs typeface="Times New Roman" panose="02020603050405020304" pitchFamily="18" charset="0"/>
              </a:rPr>
              <a:t>  }</a:t>
            </a:r>
          </a:p>
          <a:p>
            <a:pPr>
              <a:lnSpc>
                <a:spcPct val="120000"/>
              </a:lnSpc>
            </a:pPr>
            <a:r>
              <a:rPr lang="en-IN" sz="1900" dirty="0">
                <a:latin typeface="Times New Roman" panose="02020603050405020304" pitchFamily="18" charset="0"/>
                <a:cs typeface="Times New Roman" panose="02020603050405020304" pitchFamily="18" charset="0"/>
              </a:rPr>
              <a:t>  void </a:t>
            </a:r>
            <a:r>
              <a:rPr lang="en-IN" sz="1900" dirty="0" err="1">
                <a:latin typeface="Times New Roman" panose="02020603050405020304" pitchFamily="18" charset="0"/>
                <a:cs typeface="Times New Roman" panose="02020603050405020304" pitchFamily="18" charset="0"/>
              </a:rPr>
              <a:t>setName</a:t>
            </a:r>
            <a:r>
              <a:rPr lang="en-IN" sz="1900" dirty="0">
                <a:latin typeface="Times New Roman" panose="02020603050405020304" pitchFamily="18" charset="0"/>
                <a:cs typeface="Times New Roman" panose="02020603050405020304" pitchFamily="18" charset="0"/>
              </a:rPr>
              <a:t>(String name){</a:t>
            </a:r>
          </a:p>
          <a:p>
            <a:pPr>
              <a:lnSpc>
                <a:spcPct val="120000"/>
              </a:lnSpc>
            </a:pPr>
            <a:r>
              <a:rPr lang="en-IN" sz="1900" dirty="0">
                <a:latin typeface="Times New Roman" panose="02020603050405020304" pitchFamily="18" charset="0"/>
                <a:cs typeface="Times New Roman" panose="02020603050405020304" pitchFamily="18" charset="0"/>
              </a:rPr>
              <a:t>    this.name=name;</a:t>
            </a:r>
          </a:p>
          <a:p>
            <a:pPr>
              <a:lnSpc>
                <a:spcPct val="120000"/>
              </a:lnSpc>
            </a:pPr>
            <a:r>
              <a:rPr lang="en-IN" sz="1900" dirty="0">
                <a:latin typeface="Times New Roman" panose="02020603050405020304" pitchFamily="18" charset="0"/>
                <a:cs typeface="Times New Roman" panose="02020603050405020304" pitchFamily="18" charset="0"/>
              </a:rPr>
              <a:t>  }</a:t>
            </a:r>
          </a:p>
          <a:p>
            <a:pPr>
              <a:lnSpc>
                <a:spcPct val="120000"/>
              </a:lnSpc>
            </a:pPr>
            <a:r>
              <a:rPr lang="en-IN" sz="1900" b="1" dirty="0">
                <a:latin typeface="Times New Roman" panose="02020603050405020304" pitchFamily="18" charset="0"/>
                <a:cs typeface="Times New Roman" panose="02020603050405020304" pitchFamily="18" charset="0"/>
              </a:rPr>
              <a:t> //getters are used to print the data</a:t>
            </a:r>
          </a:p>
          <a:p>
            <a:pPr>
              <a:lnSpc>
                <a:spcPct val="120000"/>
              </a:lnSpc>
            </a:pPr>
            <a:r>
              <a:rPr lang="en-IN" sz="1900" b="1" dirty="0">
                <a:latin typeface="Times New Roman" panose="02020603050405020304" pitchFamily="18" charset="0"/>
                <a:cs typeface="Times New Roman" panose="02020603050405020304" pitchFamily="18" charset="0"/>
              </a:rPr>
              <a:t>  int </a:t>
            </a:r>
            <a:r>
              <a:rPr lang="en-IN" sz="1900" b="1" dirty="0" err="1">
                <a:latin typeface="Times New Roman" panose="02020603050405020304" pitchFamily="18" charset="0"/>
                <a:cs typeface="Times New Roman" panose="02020603050405020304" pitchFamily="18" charset="0"/>
              </a:rPr>
              <a:t>getRollno</a:t>
            </a:r>
            <a:r>
              <a:rPr lang="en-IN" sz="1900" b="1" dirty="0">
                <a:latin typeface="Times New Roman" panose="02020603050405020304" pitchFamily="18" charset="0"/>
                <a:cs typeface="Times New Roman" panose="02020603050405020304" pitchFamily="18" charset="0"/>
              </a:rPr>
              <a:t>(){</a:t>
            </a:r>
          </a:p>
          <a:p>
            <a:pPr>
              <a:lnSpc>
                <a:spcPct val="120000"/>
              </a:lnSpc>
            </a:pPr>
            <a:r>
              <a:rPr lang="en-IN" sz="1900" b="1" dirty="0">
                <a:latin typeface="Times New Roman" panose="02020603050405020304" pitchFamily="18" charset="0"/>
                <a:cs typeface="Times New Roman" panose="02020603050405020304" pitchFamily="18" charset="0"/>
              </a:rPr>
              <a:t>    return </a:t>
            </a:r>
            <a:r>
              <a:rPr lang="en-IN" sz="1900" b="1" dirty="0" err="1">
                <a:latin typeface="Times New Roman" panose="02020603050405020304" pitchFamily="18" charset="0"/>
                <a:cs typeface="Times New Roman" panose="02020603050405020304" pitchFamily="18" charset="0"/>
              </a:rPr>
              <a:t>rollno</a:t>
            </a:r>
            <a:r>
              <a:rPr lang="en-IN" sz="1900" b="1" dirty="0">
                <a:latin typeface="Times New Roman" panose="02020603050405020304" pitchFamily="18" charset="0"/>
                <a:cs typeface="Times New Roman" panose="02020603050405020304" pitchFamily="18" charset="0"/>
              </a:rPr>
              <a:t>;</a:t>
            </a:r>
          </a:p>
          <a:p>
            <a:pPr>
              <a:lnSpc>
                <a:spcPct val="120000"/>
              </a:lnSpc>
            </a:pPr>
            <a:r>
              <a:rPr lang="en-IN" sz="1900" b="1" dirty="0">
                <a:latin typeface="Times New Roman" panose="02020603050405020304" pitchFamily="18" charset="0"/>
                <a:cs typeface="Times New Roman" panose="02020603050405020304" pitchFamily="18" charset="0"/>
              </a:rPr>
              <a:t>  }</a:t>
            </a:r>
          </a:p>
          <a:p>
            <a:pPr>
              <a:lnSpc>
                <a:spcPct val="120000"/>
              </a:lnSpc>
            </a:pPr>
            <a:endParaRPr lang="en-IN" sz="1800" dirty="0">
              <a:latin typeface="Times New Roman" panose="02020603050405020304" pitchFamily="18" charset="0"/>
              <a:cs typeface="Times New Roman" panose="02020603050405020304" pitchFamily="18" charset="0"/>
            </a:endParaRPr>
          </a:p>
          <a:p>
            <a:pPr>
              <a:lnSpc>
                <a:spcPct val="120000"/>
              </a:lnSpc>
            </a:pPr>
            <a:endParaRPr lang="en-IN" dirty="0"/>
          </a:p>
        </p:txBody>
      </p:sp>
    </p:spTree>
    <p:extLst>
      <p:ext uri="{BB962C8B-B14F-4D97-AF65-F5344CB8AC3E}">
        <p14:creationId xmlns:p14="http://schemas.microsoft.com/office/powerpoint/2010/main" val="2952149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6064D4-10C5-639D-CA3D-C2146113B113}"/>
              </a:ext>
            </a:extLst>
          </p:cNvPr>
          <p:cNvSpPr>
            <a:spLocks noGrp="1"/>
          </p:cNvSpPr>
          <p:nvPr>
            <p:ph idx="1"/>
          </p:nvPr>
        </p:nvSpPr>
        <p:spPr>
          <a:xfrm>
            <a:off x="107576" y="121024"/>
            <a:ext cx="12084424" cy="6736975"/>
          </a:xfrm>
        </p:spPr>
        <p:txBody>
          <a:bodyPr>
            <a:noAutofit/>
          </a:bodyPr>
          <a:lstStyle/>
          <a:p>
            <a:pPr>
              <a:lnSpc>
                <a:spcPct val="120000"/>
              </a:lnSpc>
            </a:pPr>
            <a:r>
              <a:rPr lang="en-IN" sz="1800" dirty="0">
                <a:latin typeface="Times New Roman" panose="02020603050405020304" pitchFamily="18" charset="0"/>
                <a:cs typeface="Times New Roman" panose="02020603050405020304" pitchFamily="18" charset="0"/>
              </a:rPr>
              <a:t>String </a:t>
            </a:r>
            <a:r>
              <a:rPr lang="en-IN" sz="1800" dirty="0" err="1">
                <a:latin typeface="Times New Roman" panose="02020603050405020304" pitchFamily="18" charset="0"/>
                <a:cs typeface="Times New Roman" panose="02020603050405020304" pitchFamily="18" charset="0"/>
              </a:rPr>
              <a:t>getName</a:t>
            </a:r>
            <a:r>
              <a:rPr lang="en-IN" sz="1800" dirty="0">
                <a:latin typeface="Times New Roman" panose="02020603050405020304" pitchFamily="18" charset="0"/>
                <a:cs typeface="Times New Roman" panose="02020603050405020304" pitchFamily="18" charset="0"/>
              </a:rPr>
              <a:t>(){</a:t>
            </a:r>
          </a:p>
          <a:p>
            <a:pPr>
              <a:lnSpc>
                <a:spcPct val="120000"/>
              </a:lnSpc>
            </a:pPr>
            <a:r>
              <a:rPr lang="en-IN" sz="1800" dirty="0">
                <a:latin typeface="Times New Roman" panose="02020603050405020304" pitchFamily="18" charset="0"/>
                <a:cs typeface="Times New Roman" panose="02020603050405020304" pitchFamily="18" charset="0"/>
              </a:rPr>
              <a:t>    return name;</a:t>
            </a:r>
          </a:p>
          <a:p>
            <a:pPr>
              <a:lnSpc>
                <a:spcPct val="120000"/>
              </a:lnSpc>
            </a:pPr>
            <a:r>
              <a:rPr lang="en-IN" sz="1800" dirty="0">
                <a:latin typeface="Times New Roman" panose="02020603050405020304" pitchFamily="18" charset="0"/>
                <a:cs typeface="Times New Roman" panose="02020603050405020304" pitchFamily="18" charset="0"/>
              </a:rPr>
              <a:t>  }</a:t>
            </a:r>
          </a:p>
          <a:p>
            <a:pPr>
              <a:lnSpc>
                <a:spcPct val="120000"/>
              </a:lnSpc>
            </a:pPr>
            <a:r>
              <a:rPr lang="en-IN" sz="1800" dirty="0">
                <a:latin typeface="Times New Roman" panose="02020603050405020304" pitchFamily="18" charset="0"/>
                <a:cs typeface="Times New Roman" panose="02020603050405020304" pitchFamily="18" charset="0"/>
              </a:rPr>
              <a:t>}</a:t>
            </a:r>
          </a:p>
          <a:p>
            <a:pPr>
              <a:lnSpc>
                <a:spcPct val="120000"/>
              </a:lnSpc>
            </a:pPr>
            <a:r>
              <a:rPr lang="en-IN" sz="1800" dirty="0">
                <a:latin typeface="Times New Roman" panose="02020603050405020304" pitchFamily="18" charset="0"/>
                <a:cs typeface="Times New Roman" panose="02020603050405020304" pitchFamily="18" charset="0"/>
              </a:rPr>
              <a:t>class Sample{</a:t>
            </a:r>
          </a:p>
          <a:p>
            <a:pPr>
              <a:lnSpc>
                <a:spcPct val="120000"/>
              </a:lnSpc>
            </a:pPr>
            <a:r>
              <a:rPr lang="en-IN" sz="1800" dirty="0">
                <a:latin typeface="Times New Roman" panose="02020603050405020304" pitchFamily="18" charset="0"/>
                <a:cs typeface="Times New Roman" panose="02020603050405020304" pitchFamily="18" charset="0"/>
              </a:rPr>
              <a:t>  public static void main(String args[]){</a:t>
            </a:r>
          </a:p>
          <a:p>
            <a:pPr>
              <a:lnSpc>
                <a:spcPct val="120000"/>
              </a:lnSpc>
            </a:pPr>
            <a:r>
              <a:rPr lang="en-IN" sz="1800" dirty="0">
                <a:latin typeface="Times New Roman" panose="02020603050405020304" pitchFamily="18" charset="0"/>
                <a:cs typeface="Times New Roman" panose="02020603050405020304" pitchFamily="18" charset="0"/>
              </a:rPr>
              <a:t>    Student </a:t>
            </a:r>
            <a:r>
              <a:rPr lang="en-IN" sz="1800" dirty="0" err="1">
                <a:latin typeface="Times New Roman" panose="02020603050405020304" pitchFamily="18" charset="0"/>
                <a:cs typeface="Times New Roman" panose="02020603050405020304" pitchFamily="18" charset="0"/>
              </a:rPr>
              <a:t>st</a:t>
            </a:r>
            <a:r>
              <a:rPr lang="en-IN" sz="1800" dirty="0">
                <a:latin typeface="Times New Roman" panose="02020603050405020304" pitchFamily="18" charset="0"/>
                <a:cs typeface="Times New Roman" panose="02020603050405020304" pitchFamily="18" charset="0"/>
              </a:rPr>
              <a:t>=new Student();</a:t>
            </a:r>
          </a:p>
          <a:p>
            <a:pPr>
              <a:lnSpc>
                <a:spcPct val="120000"/>
              </a:lnSpc>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st.setRollno</a:t>
            </a:r>
            <a:r>
              <a:rPr lang="en-IN" sz="1800" dirty="0">
                <a:latin typeface="Times New Roman" panose="02020603050405020304" pitchFamily="18" charset="0"/>
                <a:cs typeface="Times New Roman" panose="02020603050405020304" pitchFamily="18" charset="0"/>
              </a:rPr>
              <a:t>(1234);</a:t>
            </a:r>
          </a:p>
          <a:p>
            <a:pPr>
              <a:lnSpc>
                <a:spcPct val="120000"/>
              </a:lnSpc>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st.setName</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laltha</a:t>
            </a:r>
            <a:r>
              <a:rPr lang="en-IN" sz="1800" dirty="0">
                <a:latin typeface="Times New Roman" panose="02020603050405020304" pitchFamily="18" charset="0"/>
                <a:cs typeface="Times New Roman" panose="02020603050405020304" pitchFamily="18" charset="0"/>
              </a:rPr>
              <a:t>");</a:t>
            </a:r>
          </a:p>
          <a:p>
            <a:pPr>
              <a:lnSpc>
                <a:spcPct val="120000"/>
              </a:lnSpc>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System.out.println</a:t>
            </a:r>
            <a:r>
              <a:rPr lang="en-IN" sz="1800" dirty="0">
                <a:latin typeface="Times New Roman" panose="02020603050405020304" pitchFamily="18" charset="0"/>
                <a:cs typeface="Times New Roman" panose="02020603050405020304" pitchFamily="18" charset="0"/>
              </a:rPr>
              <a:t>(</a:t>
            </a:r>
            <a:r>
              <a:rPr lang="en-IN" sz="1800" dirty="0" err="1">
                <a:latin typeface="Times New Roman" panose="02020603050405020304" pitchFamily="18" charset="0"/>
                <a:cs typeface="Times New Roman" panose="02020603050405020304" pitchFamily="18" charset="0"/>
              </a:rPr>
              <a:t>st.getRollno</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st.getName</a:t>
            </a:r>
            <a:r>
              <a:rPr lang="en-IN" sz="1800" dirty="0">
                <a:latin typeface="Times New Roman" panose="02020603050405020304" pitchFamily="18" charset="0"/>
                <a:cs typeface="Times New Roman" panose="02020603050405020304" pitchFamily="18" charset="0"/>
              </a:rPr>
              <a:t>());</a:t>
            </a:r>
          </a:p>
          <a:p>
            <a:pPr>
              <a:lnSpc>
                <a:spcPct val="120000"/>
              </a:lnSpc>
            </a:pPr>
            <a:r>
              <a:rPr lang="en-IN" sz="1800" dirty="0">
                <a:latin typeface="Times New Roman" panose="02020603050405020304" pitchFamily="18" charset="0"/>
                <a:cs typeface="Times New Roman" panose="02020603050405020304" pitchFamily="18" charset="0"/>
              </a:rPr>
              <a:t>  }</a:t>
            </a:r>
          </a:p>
          <a:p>
            <a:pPr>
              <a:lnSpc>
                <a:spcPct val="120000"/>
              </a:lnSpc>
            </a:pPr>
            <a:r>
              <a:rPr lang="en-IN"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898213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TotalTime>
  <Words>1467</Words>
  <Application>Microsoft Office PowerPoint</Application>
  <PresentationFormat>Widescreen</PresentationFormat>
  <Paragraphs>199</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arial</vt:lpstr>
      <vt:lpstr>Calibri</vt:lpstr>
      <vt:lpstr>Calibri Light</vt:lpstr>
      <vt:lpstr>Times New Roman</vt:lpstr>
      <vt:lpstr>Wingdings</vt:lpstr>
      <vt:lpstr>Office Theme</vt:lpstr>
      <vt:lpstr>PowerPoint Presentation</vt:lpstr>
      <vt:lpstr>Content</vt:lpstr>
      <vt:lpstr>Introduction of OOPs</vt:lpstr>
      <vt:lpstr>What is class and object</vt:lpstr>
      <vt:lpstr>PowerPoint Presentation</vt:lpstr>
      <vt:lpstr>Encapsulation</vt:lpstr>
      <vt:lpstr>Four types of Java access modifiers</vt:lpstr>
      <vt:lpstr>Example of Encapsulation </vt:lpstr>
      <vt:lpstr>PowerPoint Presentation</vt:lpstr>
      <vt:lpstr>Constructor</vt:lpstr>
      <vt:lpstr>Rules for creating Java constructor </vt:lpstr>
      <vt:lpstr>Types of constructors</vt:lpstr>
      <vt:lpstr>Example of Constructor</vt:lpstr>
      <vt:lpstr>Inheritance</vt:lpstr>
      <vt:lpstr>Types</vt:lpstr>
      <vt:lpstr>Single inheritance. </vt:lpstr>
      <vt:lpstr>Multi-level inheritance. </vt:lpstr>
      <vt:lpstr>Hierarchical Inheritance. </vt:lpstr>
      <vt:lpstr>Hybrid Inheritance. </vt:lpstr>
      <vt:lpstr>Aggregation </vt:lpstr>
      <vt:lpstr>Example  </vt:lpstr>
      <vt:lpstr>PowerPoint Presentation</vt:lpstr>
      <vt:lpstr>Polymorphism</vt:lpstr>
      <vt:lpstr>Overriding and Overloading. </vt:lpstr>
      <vt:lpstr>Overloading </vt:lpstr>
      <vt:lpstr>PowerPoint Presentation</vt:lpstr>
      <vt:lpstr> What is package in java?</vt:lpstr>
      <vt:lpstr>Super keyword </vt:lpstr>
      <vt:lpstr>Final keyword</vt:lpstr>
      <vt:lpstr>this keyword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dc:title>
  <dc:creator>Amit Sharma</dc:creator>
  <cp:lastModifiedBy>Amit Sharma</cp:lastModifiedBy>
  <cp:revision>27</cp:revision>
  <dcterms:created xsi:type="dcterms:W3CDTF">2022-11-13T07:46:19Z</dcterms:created>
  <dcterms:modified xsi:type="dcterms:W3CDTF">2022-11-21T07:20:41Z</dcterms:modified>
</cp:coreProperties>
</file>