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Trebuchet MS" charset="1" panose="020B0603020202020204"/>
      <p:regular r:id="rId19"/>
    </p:embeddedFont>
    <p:embeddedFont>
      <p:font typeface="TT Rounds Condensed" charset="1" panose="02000506030000020003"/>
      <p:regular r:id="rId20"/>
    </p:embeddedFont>
    <p:embeddedFont>
      <p:font typeface="Trebuchet MS Bold" charset="1" panose="020B0703020202020204"/>
      <p:regular r:id="rId21"/>
    </p:embeddedFont>
    <p:embeddedFont>
      <p:font typeface="Times New Roman" charset="1" panose="02030502070405020303"/>
      <p:regular r:id="rId22"/>
    </p:embeddedFont>
    <p:embeddedFont>
      <p:font typeface="TT Rounds Condensed Bold" charset="1" panose="020008060300000200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sp>
        <p:nvSpPr>
          <p:cNvPr name="Freeform 22" id="22"/>
          <p:cNvSpPr/>
          <p:nvPr/>
        </p:nvSpPr>
        <p:spPr>
          <a:xfrm flipH="false" flipV="false" rot="0">
            <a:off x="1314360" y="1486080"/>
            <a:ext cx="2614680" cy="2000160"/>
          </a:xfrm>
          <a:custGeom>
            <a:avLst/>
            <a:gdLst/>
            <a:ahLst/>
            <a:cxnLst/>
            <a:rect r="r" b="b" t="t" l="l"/>
            <a:pathLst>
              <a:path h="2000160" w="2614680">
                <a:moveTo>
                  <a:pt x="0" y="0"/>
                </a:moveTo>
                <a:lnTo>
                  <a:pt x="2614680" y="0"/>
                </a:lnTo>
                <a:lnTo>
                  <a:pt x="2614680" y="2000160"/>
                </a:lnTo>
                <a:lnTo>
                  <a:pt x="0" y="20001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500" y="1785780"/>
            <a:ext cx="2500200" cy="2157840"/>
            <a:chOff x="0" y="0"/>
            <a:chExt cx="3333600" cy="2877120"/>
          </a:xfrm>
        </p:grpSpPr>
        <p:sp>
          <p:nvSpPr>
            <p:cNvPr name="Freeform 24" id="24"/>
            <p:cNvSpPr/>
            <p:nvPr/>
          </p:nvSpPr>
          <p:spPr>
            <a:xfrm flipH="false" flipV="false" rot="0">
              <a:off x="0" y="0"/>
              <a:ext cx="3333623" cy="2877058"/>
            </a:xfrm>
            <a:custGeom>
              <a:avLst/>
              <a:gdLst/>
              <a:ahLst/>
              <a:cxnLst/>
              <a:rect r="r" b="b" t="t" l="l"/>
              <a:pathLst>
                <a:path h="2877058" w="3333623">
                  <a:moveTo>
                    <a:pt x="2613533" y="0"/>
                  </a:moveTo>
                  <a:lnTo>
                    <a:pt x="718820" y="0"/>
                  </a:lnTo>
                  <a:lnTo>
                    <a:pt x="0" y="1437894"/>
                  </a:lnTo>
                  <a:lnTo>
                    <a:pt x="718820" y="2877058"/>
                  </a:lnTo>
                  <a:lnTo>
                    <a:pt x="2613533" y="2877058"/>
                  </a:lnTo>
                  <a:lnTo>
                    <a:pt x="3333623" y="1437894"/>
                  </a:lnTo>
                  <a:lnTo>
                    <a:pt x="2613533" y="0"/>
                  </a:lnTo>
                  <a:close/>
                </a:path>
              </a:pathLst>
            </a:custGeom>
            <a:solidFill>
              <a:srgbClr val="42D0A1"/>
            </a:solidFill>
          </p:spPr>
        </p:sp>
      </p:grpSp>
      <p:grpSp>
        <p:nvGrpSpPr>
          <p:cNvPr name="Group 25" id="25"/>
          <p:cNvGrpSpPr/>
          <p:nvPr/>
        </p:nvGrpSpPr>
        <p:grpSpPr>
          <a:xfrm rot="0">
            <a:off x="5700780" y="7844040"/>
            <a:ext cx="1085940" cy="928260"/>
            <a:chOff x="0" y="0"/>
            <a:chExt cx="1447920" cy="1237680"/>
          </a:xfrm>
        </p:grpSpPr>
        <p:sp>
          <p:nvSpPr>
            <p:cNvPr name="Freeform 26" id="26"/>
            <p:cNvSpPr/>
            <p:nvPr/>
          </p:nvSpPr>
          <p:spPr>
            <a:xfrm flipH="false" flipV="false" rot="0">
              <a:off x="0" y="0"/>
              <a:ext cx="1449197" cy="1237742"/>
            </a:xfrm>
            <a:custGeom>
              <a:avLst/>
              <a:gdLst/>
              <a:ahLst/>
              <a:cxnLst/>
              <a:rect r="r" b="b" t="t" l="l"/>
              <a:pathLst>
                <a:path h="1237742" w="1449197">
                  <a:moveTo>
                    <a:pt x="1139063" y="0"/>
                  </a:moveTo>
                  <a:lnTo>
                    <a:pt x="308864" y="0"/>
                  </a:lnTo>
                  <a:lnTo>
                    <a:pt x="0" y="618871"/>
                  </a:lnTo>
                  <a:lnTo>
                    <a:pt x="308864" y="1237742"/>
                  </a:lnTo>
                  <a:lnTo>
                    <a:pt x="1139063" y="1237742"/>
                  </a:lnTo>
                  <a:lnTo>
                    <a:pt x="1449197" y="618871"/>
                  </a:lnTo>
                  <a:lnTo>
                    <a:pt x="1139063" y="0"/>
                  </a:lnTo>
                  <a:close/>
                </a:path>
              </a:pathLst>
            </a:custGeom>
            <a:solidFill>
              <a:srgbClr val="42AF51"/>
            </a:solidFill>
          </p:spPr>
        </p:sp>
      </p:grpSp>
      <p:sp>
        <p:nvSpPr>
          <p:cNvPr name="TextBox 27" id="27"/>
          <p:cNvSpPr txBox="true"/>
          <p:nvPr/>
        </p:nvSpPr>
        <p:spPr>
          <a:xfrm rot="0">
            <a:off x="-1243080" y="-50610"/>
            <a:ext cx="14973120" cy="2299170"/>
          </a:xfrm>
          <a:prstGeom prst="rect">
            <a:avLst/>
          </a:prstGeom>
        </p:spPr>
        <p:txBody>
          <a:bodyPr anchor="t" rtlCol="false" tIns="0" lIns="0" bIns="0" rIns="0">
            <a:spAutoFit/>
          </a:bodyPr>
          <a:lstStyle/>
          <a:p>
            <a:pPr algn="l">
              <a:lnSpc>
                <a:spcPts val="5759"/>
              </a:lnSpc>
            </a:pPr>
            <a:r>
              <a:rPr lang="en-US" b="true" sz="4800" spc="-1">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660" y="9701100"/>
            <a:ext cx="3214620" cy="300240"/>
          </a:xfrm>
          <a:custGeom>
            <a:avLst/>
            <a:gdLst/>
            <a:ahLst/>
            <a:cxnLst/>
            <a:rect r="r" b="b" t="t" l="l"/>
            <a:pathLst>
              <a:path h="300240" w="3214620">
                <a:moveTo>
                  <a:pt x="0" y="0"/>
                </a:moveTo>
                <a:lnTo>
                  <a:pt x="3214620" y="0"/>
                </a:lnTo>
                <a:lnTo>
                  <a:pt x="3214620" y="300240"/>
                </a:lnTo>
                <a:lnTo>
                  <a:pt x="0" y="300240"/>
                </a:lnTo>
                <a:lnTo>
                  <a:pt x="0" y="0"/>
                </a:lnTo>
                <a:close/>
              </a:path>
            </a:pathLst>
          </a:custGeom>
          <a:blipFill>
            <a:blip r:embed="rId4"/>
            <a:stretch>
              <a:fillRect l="-66747" t="0" r="-66747" b="0"/>
            </a:stretch>
          </a:blipFill>
        </p:spPr>
      </p:sp>
      <p:sp>
        <p:nvSpPr>
          <p:cNvPr name="TextBox 29" id="29"/>
          <p:cNvSpPr txBox="true"/>
          <p:nvPr/>
        </p:nvSpPr>
        <p:spPr>
          <a:xfrm rot="0">
            <a:off x="17029980" y="9707595"/>
            <a:ext cx="22626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&lt;number&gt;</a:t>
            </a:r>
          </a:p>
        </p:txBody>
      </p:sp>
      <p:sp>
        <p:nvSpPr>
          <p:cNvPr name="TextBox 30" id="30"/>
          <p:cNvSpPr txBox="true"/>
          <p:nvPr/>
        </p:nvSpPr>
        <p:spPr>
          <a:xfrm rot="0">
            <a:off x="2847060" y="4714965"/>
            <a:ext cx="14076540" cy="3257550"/>
          </a:xfrm>
          <a:prstGeom prst="rect">
            <a:avLst/>
          </a:prstGeom>
        </p:spPr>
        <p:txBody>
          <a:bodyPr anchor="t" rtlCol="false" tIns="0" lIns="0" bIns="0" rIns="0">
            <a:spAutoFit/>
          </a:bodyPr>
          <a:lstStyle/>
          <a:p>
            <a:pPr algn="l">
              <a:lnSpc>
                <a:spcPts val="4320"/>
              </a:lnSpc>
            </a:pPr>
            <a:r>
              <a:rPr lang="en-US" sz="3600" spc="28">
                <a:solidFill>
                  <a:srgbClr val="000000"/>
                </a:solidFill>
                <a:latin typeface="TT Rounds Condensed"/>
                <a:ea typeface="TT Rounds Condensed"/>
                <a:cs typeface="TT Rounds Condensed"/>
                <a:sym typeface="TT Rounds Condensed"/>
              </a:rPr>
              <a:t>STUDENT NAME:RANJANI. R</a:t>
            </a:r>
          </a:p>
          <a:p>
            <a:pPr algn="l">
              <a:lnSpc>
                <a:spcPts val="4320"/>
              </a:lnSpc>
            </a:pPr>
            <a:r>
              <a:rPr lang="en-US" sz="3600" spc="32">
                <a:solidFill>
                  <a:srgbClr val="000000"/>
                </a:solidFill>
                <a:latin typeface="TT Rounds Condensed"/>
                <a:ea typeface="TT Rounds Condensed"/>
                <a:cs typeface="TT Rounds Condensed"/>
                <a:sym typeface="TT Rounds Condensed"/>
              </a:rPr>
              <a:t>REGISTER NUMBER:312200396/72FCBB5F4E0A38EA00946432F84529F4</a:t>
            </a:r>
          </a:p>
          <a:p>
            <a:pPr algn="l">
              <a:lnSpc>
                <a:spcPts val="4320"/>
              </a:lnSpc>
            </a:pPr>
            <a:r>
              <a:rPr lang="en-US" sz="3600" spc="32">
                <a:solidFill>
                  <a:srgbClr val="000000"/>
                </a:solidFill>
                <a:latin typeface="TT Rounds Condensed"/>
                <a:ea typeface="TT Rounds Condensed"/>
                <a:cs typeface="TT Rounds Condensed"/>
                <a:sym typeface="TT Rounds Condensed"/>
              </a:rPr>
              <a:t>DEPARTMENT: B.COM COMMERCE</a:t>
            </a:r>
          </a:p>
          <a:p>
            <a:pPr algn="l">
              <a:lnSpc>
                <a:spcPts val="4320"/>
              </a:lnSpc>
            </a:pPr>
            <a:r>
              <a:rPr lang="en-US" sz="3600" spc="32">
                <a:solidFill>
                  <a:srgbClr val="000000"/>
                </a:solidFill>
                <a:latin typeface="TT Rounds Condensed"/>
                <a:ea typeface="TT Rounds Condensed"/>
                <a:cs typeface="TT Rounds Condensed"/>
                <a:sym typeface="TT Rounds Condensed"/>
              </a:rPr>
              <a:t>COLLEGE: S.I.V.E.T.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grpSp>
        <p:nvGrpSpPr>
          <p:cNvPr name="Group 22" id="22"/>
          <p:cNvGrpSpPr/>
          <p:nvPr/>
        </p:nvGrpSpPr>
        <p:grpSpPr>
          <a:xfrm rot="0">
            <a:off x="14030280" y="8844120"/>
            <a:ext cx="271620" cy="271080"/>
            <a:chOff x="0" y="0"/>
            <a:chExt cx="362160" cy="361440"/>
          </a:xfrm>
        </p:grpSpPr>
        <p:sp>
          <p:nvSpPr>
            <p:cNvPr name="Freeform 23" id="23"/>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Freeform 24" id="24"/>
          <p:cNvSpPr/>
          <p:nvPr/>
        </p:nvSpPr>
        <p:spPr>
          <a:xfrm flipH="false" flipV="false" rot="0">
            <a:off x="2500200" y="9701100"/>
            <a:ext cx="114480" cy="266760"/>
          </a:xfrm>
          <a:custGeom>
            <a:avLst/>
            <a:gdLst/>
            <a:ahLst/>
            <a:cxnLst/>
            <a:rect r="r" b="b" t="t" l="l"/>
            <a:pathLst>
              <a:path h="266760" w="114480">
                <a:moveTo>
                  <a:pt x="0" y="0"/>
                </a:moveTo>
                <a:lnTo>
                  <a:pt x="114480" y="0"/>
                </a:lnTo>
                <a:lnTo>
                  <a:pt x="114480" y="266760"/>
                </a:lnTo>
                <a:lnTo>
                  <a:pt x="0" y="266760"/>
                </a:lnTo>
                <a:lnTo>
                  <a:pt x="0" y="0"/>
                </a:lnTo>
                <a:close/>
              </a:path>
            </a:pathLst>
          </a:custGeom>
          <a:blipFill>
            <a:blip r:embed="rId2"/>
            <a:stretch>
              <a:fillRect l="-66509" t="0" r="-66509" b="0"/>
            </a:stretch>
          </a:blipFill>
        </p:spPr>
      </p:sp>
      <p:sp>
        <p:nvSpPr>
          <p:cNvPr name="TextBox 25" id="25"/>
          <p:cNvSpPr txBox="true"/>
          <p:nvPr/>
        </p:nvSpPr>
        <p:spPr>
          <a:xfrm rot="0">
            <a:off x="16916580" y="9708135"/>
            <a:ext cx="34290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10</a:t>
            </a:r>
          </a:p>
        </p:txBody>
      </p:sp>
      <p:sp>
        <p:nvSpPr>
          <p:cNvPr name="TextBox 26" id="26"/>
          <p:cNvSpPr txBox="true"/>
          <p:nvPr/>
        </p:nvSpPr>
        <p:spPr>
          <a:xfrm rot="0">
            <a:off x="1109700" y="430050"/>
            <a:ext cx="4955580" cy="2220810"/>
          </a:xfrm>
          <a:prstGeom prst="rect">
            <a:avLst/>
          </a:prstGeom>
        </p:spPr>
        <p:txBody>
          <a:bodyPr anchor="t" rtlCol="false" tIns="0" lIns="0" bIns="0" rIns="0">
            <a:spAutoFit/>
          </a:bodyPr>
          <a:lstStyle/>
          <a:p>
            <a:pPr algn="l">
              <a:lnSpc>
                <a:spcPts val="8640"/>
              </a:lnSpc>
            </a:pPr>
            <a:r>
              <a:rPr lang="en-US" b="true" sz="7200" spc="-1">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8400"/>
            <a:ext cx="685800" cy="685800"/>
            <a:chOff x="0" y="0"/>
            <a:chExt cx="914400" cy="914400"/>
          </a:xfrm>
        </p:grpSpPr>
        <p:sp>
          <p:nvSpPr>
            <p:cNvPr name="Freeform 28" id="28"/>
            <p:cNvSpPr/>
            <p:nvPr/>
          </p:nvSpPr>
          <p:spPr>
            <a:xfrm flipH="false" flipV="false" rot="0">
              <a:off x="0" y="0"/>
              <a:ext cx="915670" cy="914400"/>
            </a:xfrm>
            <a:custGeom>
              <a:avLst/>
              <a:gdLst/>
              <a:ahLst/>
              <a:cxnLst/>
              <a:rect r="r" b="b" t="t" l="l"/>
              <a:pathLst>
                <a:path h="914400" w="915670">
                  <a:moveTo>
                    <a:pt x="915670" y="0"/>
                  </a:moveTo>
                  <a:lnTo>
                    <a:pt x="0" y="0"/>
                  </a:lnTo>
                  <a:lnTo>
                    <a:pt x="0" y="914400"/>
                  </a:lnTo>
                  <a:lnTo>
                    <a:pt x="915670" y="914400"/>
                  </a:lnTo>
                  <a:lnTo>
                    <a:pt x="915670" y="0"/>
                  </a:lnTo>
                  <a:close/>
                </a:path>
              </a:pathLst>
            </a:custGeom>
            <a:solidFill>
              <a:srgbClr val="42AF51"/>
            </a:solidFill>
          </p:spPr>
        </p:sp>
      </p:grpSp>
      <p:sp>
        <p:nvSpPr>
          <p:cNvPr name="TextBox 29" id="29"/>
          <p:cNvSpPr txBox="true"/>
          <p:nvPr/>
        </p:nvSpPr>
        <p:spPr>
          <a:xfrm rot="0">
            <a:off x="1199700" y="2403555"/>
            <a:ext cx="13735800" cy="6148065"/>
          </a:xfrm>
          <a:prstGeom prst="rect">
            <a:avLst/>
          </a:prstGeom>
        </p:spPr>
        <p:txBody>
          <a:bodyPr anchor="t" rtlCol="false" tIns="0" lIns="0" bIns="0" rIns="0">
            <a:spAutoFit/>
          </a:bodyPr>
          <a:lstStyle/>
          <a:p>
            <a:pPr algn="l">
              <a:lnSpc>
                <a:spcPts val="2627"/>
              </a:lnSpc>
            </a:pPr>
            <a:r>
              <a:rPr lang="en-US" b="true" sz="2189" spc="18">
                <a:solidFill>
                  <a:srgbClr val="000000"/>
                </a:solidFill>
                <a:latin typeface="TT Rounds Condensed Bold"/>
                <a:ea typeface="TT Rounds Condensed Bold"/>
                <a:cs typeface="TT Rounds Condensed Bold"/>
                <a:sym typeface="TT Rounds Condensed Bold"/>
              </a:rPr>
              <a:t>Data Collection</a:t>
            </a:r>
          </a:p>
          <a:p>
            <a:pPr algn="l">
              <a:lnSpc>
                <a:spcPts val="2627"/>
              </a:lnSpc>
            </a:pPr>
          </a:p>
          <a:p>
            <a:pPr algn="l">
              <a:lnSpc>
                <a:spcPts val="2627"/>
              </a:lnSpc>
            </a:pPr>
            <a:r>
              <a:rPr lang="en-US" b="true" sz="2189" spc="18">
                <a:solidFill>
                  <a:srgbClr val="000000"/>
                </a:solidFill>
                <a:latin typeface="TT Rounds Condensed Bold"/>
                <a:ea typeface="TT Rounds Condensed Bold"/>
                <a:cs typeface="TT Rounds Condensed Bold"/>
                <a:sym typeface="TT Rounds Condensed Bold"/>
              </a:rPr>
              <a:t>Data Preparation</a:t>
            </a:r>
          </a:p>
          <a:p>
            <a:pPr algn="l">
              <a:lnSpc>
                <a:spcPts val="2627"/>
              </a:lnSpc>
            </a:pPr>
          </a:p>
          <a:p>
            <a:pPr algn="l">
              <a:lnSpc>
                <a:spcPts val="2627"/>
              </a:lnSpc>
            </a:pPr>
            <a:r>
              <a:rPr lang="en-US" b="true" sz="2189" spc="18">
                <a:solidFill>
                  <a:srgbClr val="000000"/>
                </a:solidFill>
                <a:latin typeface="TT Rounds Condensed Bold"/>
                <a:ea typeface="TT Rounds Condensed Bold"/>
                <a:cs typeface="TT Rounds Condensed Bold"/>
                <a:sym typeface="TT Rounds Condensed Bold"/>
              </a:rPr>
              <a:t>Visualization and Reporting</a:t>
            </a:r>
          </a:p>
          <a:p>
            <a:pPr algn="l">
              <a:lnSpc>
                <a:spcPts val="2627"/>
              </a:lnSpc>
            </a:pPr>
          </a:p>
          <a:p>
            <a:pPr algn="l">
              <a:lnSpc>
                <a:spcPts val="2627"/>
              </a:lnSpc>
            </a:pPr>
            <a:r>
              <a:rPr lang="en-US" b="true" sz="2189" spc="18">
                <a:solidFill>
                  <a:srgbClr val="000000"/>
                </a:solidFill>
                <a:latin typeface="TT Rounds Condensed Bold"/>
                <a:ea typeface="TT Rounds Condensed Bold"/>
                <a:cs typeface="TT Rounds Condensed Bold"/>
                <a:sym typeface="TT Rounds Condensed Bold"/>
              </a:rPr>
              <a:t>Analysis and Interpretation</a:t>
            </a:r>
          </a:p>
          <a:p>
            <a:pPr algn="l">
              <a:lnSpc>
                <a:spcPts val="2627"/>
              </a:lnSpc>
            </a:pPr>
          </a:p>
          <a:p>
            <a:pPr algn="l">
              <a:lnSpc>
                <a:spcPts val="2627"/>
              </a:lnSpc>
            </a:pPr>
            <a:r>
              <a:rPr lang="en-US" sz="2189" spc="18">
                <a:solidFill>
                  <a:srgbClr val="000000"/>
                </a:solidFill>
                <a:latin typeface="TT Rounds Condensed"/>
                <a:ea typeface="TT Rounds Condensed"/>
                <a:cs typeface="TT Rounds Condensed"/>
                <a:sym typeface="TT Rounds Condensed"/>
              </a:rPr>
              <a:t>Look for patterns in the data that might indicate high or low performance.</a:t>
            </a:r>
          </a:p>
          <a:p>
            <a:pPr algn="l">
              <a:lnSpc>
                <a:spcPts val="2627"/>
              </a:lnSpc>
            </a:pPr>
            <a:r>
              <a:rPr lang="en-US" sz="2189" spc="18">
                <a:solidFill>
                  <a:srgbClr val="000000"/>
                </a:solidFill>
                <a:latin typeface="TT Rounds Condensed"/>
                <a:ea typeface="TT Rounds Condensed"/>
                <a:cs typeface="TT Rounds Condensed"/>
                <a:sym typeface="TT Rounds Condensed"/>
              </a:rPr>
              <a:t>Compare performance across different teams, departments, or time periods.</a:t>
            </a:r>
          </a:p>
          <a:p>
            <a:pPr algn="l">
              <a:lnSpc>
                <a:spcPts val="2627"/>
              </a:lnSpc>
            </a:pPr>
            <a:r>
              <a:rPr lang="en-US" sz="2189" spc="18">
                <a:solidFill>
                  <a:srgbClr val="000000"/>
                </a:solidFill>
                <a:latin typeface="TT Rounds Condensed"/>
                <a:ea typeface="TT Rounds Condensed"/>
                <a:cs typeface="TT Rounds Condensed"/>
                <a:sym typeface="TT Rounds Condensed"/>
              </a:rPr>
              <a:t>Create interactive dashboards to visualize performance metrics and trends.</a:t>
            </a:r>
          </a:p>
          <a:p>
            <a:pPr algn="l">
              <a:lnSpc>
                <a:spcPts val="2627"/>
              </a:lnSpc>
            </a:pPr>
            <a:r>
              <a:rPr lang="en-US" sz="2189" spc="18">
                <a:solidFill>
                  <a:srgbClr val="000000"/>
                </a:solidFill>
                <a:latin typeface="TT Rounds Condensed"/>
                <a:ea typeface="TT Rounds Condensed"/>
                <a:cs typeface="TT Rounds Condensed"/>
                <a:sym typeface="TT Rounds Condensed"/>
              </a:rPr>
              <a:t>Generate detailed reports highlighting key insights, trends, and recommendations.</a:t>
            </a:r>
          </a:p>
          <a:p>
            <a:pPr algn="l">
              <a:lnSpc>
                <a:spcPts val="2627"/>
              </a:lnSpc>
            </a:pPr>
            <a:r>
              <a:rPr lang="en-US" sz="2189" spc="18">
                <a:solidFill>
                  <a:srgbClr val="000000"/>
                </a:solidFill>
                <a:latin typeface="TT Rounds Condensed"/>
                <a:ea typeface="TT Rounds Condensed"/>
                <a:cs typeface="TT Rounds Condensed"/>
                <a:sym typeface="TT Rounds Condensed"/>
              </a:rPr>
              <a:t>Ensure that data is accurate and complete. Address any inconsistencies or missing values.</a:t>
            </a:r>
          </a:p>
          <a:p>
            <a:pPr algn="l">
              <a:lnSpc>
                <a:spcPts val="2627"/>
              </a:lnSpc>
            </a:pPr>
            <a:r>
              <a:rPr lang="en-US" sz="2189" spc="18">
                <a:solidFill>
                  <a:srgbClr val="000000"/>
                </a:solidFill>
                <a:latin typeface="TT Rounds Condensed"/>
                <a:ea typeface="TT Rounds Condensed"/>
                <a:cs typeface="TT Rounds Condensed"/>
                <a:sym typeface="TT Rounds Condensed"/>
              </a:rPr>
              <a:t>Combine data from different sources to get a comprehensive view of performance.</a:t>
            </a:r>
          </a:p>
          <a:p>
            <a:pPr algn="l">
              <a:lnSpc>
                <a:spcPts val="2627"/>
              </a:lnSpc>
            </a:pPr>
            <a:r>
              <a:rPr lang="en-US" sz="2189" spc="18">
                <a:solidFill>
                  <a:srgbClr val="000000"/>
                </a:solidFill>
                <a:latin typeface="TT Rounds Condensed"/>
                <a:ea typeface="TT Rounds Condensed"/>
                <a:cs typeface="TT Rounds Condensed"/>
                <a:sym typeface="TT Rounds Condensed"/>
              </a:rPr>
              <a:t>Gather data from various sources such as performance reviews, KPIs, attendance records, and employee surveys.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grpSp>
        <p:nvGrpSpPr>
          <p:cNvPr name="Group 22" id="22"/>
          <p:cNvGrpSpPr/>
          <p:nvPr/>
        </p:nvGrpSpPr>
        <p:grpSpPr>
          <a:xfrm rot="0">
            <a:off x="14030280" y="8043840"/>
            <a:ext cx="685800" cy="685800"/>
            <a:chOff x="0" y="0"/>
            <a:chExt cx="914400" cy="914400"/>
          </a:xfrm>
        </p:grpSpPr>
        <p:sp>
          <p:nvSpPr>
            <p:cNvPr name="Freeform 23" id="23"/>
            <p:cNvSpPr/>
            <p:nvPr/>
          </p:nvSpPr>
          <p:spPr>
            <a:xfrm flipH="false" flipV="false" rot="0">
              <a:off x="0" y="0"/>
              <a:ext cx="914400" cy="915670"/>
            </a:xfrm>
            <a:custGeom>
              <a:avLst/>
              <a:gdLst/>
              <a:ahLst/>
              <a:cxnLst/>
              <a:rect r="r" b="b" t="t" l="l"/>
              <a:pathLst>
                <a:path h="915670" w="914400">
                  <a:moveTo>
                    <a:pt x="914400" y="0"/>
                  </a:moveTo>
                  <a:lnTo>
                    <a:pt x="0" y="0"/>
                  </a:lnTo>
                  <a:lnTo>
                    <a:pt x="0" y="915670"/>
                  </a:lnTo>
                  <a:lnTo>
                    <a:pt x="914400" y="915670"/>
                  </a:lnTo>
                  <a:lnTo>
                    <a:pt x="914400" y="0"/>
                  </a:lnTo>
                  <a:close/>
                </a:path>
              </a:pathLst>
            </a:custGeom>
            <a:solidFill>
              <a:srgbClr val="42AF51"/>
            </a:solidFill>
          </p:spPr>
        </p:sp>
      </p:grpSp>
      <p:grpSp>
        <p:nvGrpSpPr>
          <p:cNvPr name="Group 24" id="24"/>
          <p:cNvGrpSpPr/>
          <p:nvPr/>
        </p:nvGrpSpPr>
        <p:grpSpPr>
          <a:xfrm rot="0">
            <a:off x="10044000" y="2543400"/>
            <a:ext cx="471420" cy="485460"/>
            <a:chOff x="0" y="0"/>
            <a:chExt cx="628560" cy="647280"/>
          </a:xfrm>
        </p:grpSpPr>
        <p:sp>
          <p:nvSpPr>
            <p:cNvPr name="Freeform 25" id="25"/>
            <p:cNvSpPr/>
            <p:nvPr/>
          </p:nvSpPr>
          <p:spPr>
            <a:xfrm flipH="false" flipV="false" rot="0">
              <a:off x="0" y="0"/>
              <a:ext cx="628523" cy="648589"/>
            </a:xfrm>
            <a:custGeom>
              <a:avLst/>
              <a:gdLst/>
              <a:ahLst/>
              <a:cxnLst/>
              <a:rect r="r" b="b" t="t" l="l"/>
              <a:pathLst>
                <a:path h="648589" w="628523">
                  <a:moveTo>
                    <a:pt x="628523" y="0"/>
                  </a:moveTo>
                  <a:lnTo>
                    <a:pt x="0" y="0"/>
                  </a:lnTo>
                  <a:lnTo>
                    <a:pt x="0" y="648589"/>
                  </a:lnTo>
                  <a:lnTo>
                    <a:pt x="628523" y="648589"/>
                  </a:lnTo>
                  <a:lnTo>
                    <a:pt x="628523" y="0"/>
                  </a:lnTo>
                  <a:close/>
                </a:path>
              </a:pathLst>
            </a:custGeom>
            <a:solidFill>
              <a:srgbClr val="2D83C3"/>
            </a:solidFill>
          </p:spPr>
        </p:sp>
      </p:grpSp>
      <p:grpSp>
        <p:nvGrpSpPr>
          <p:cNvPr name="Group 26" id="26"/>
          <p:cNvGrpSpPr/>
          <p:nvPr/>
        </p:nvGrpSpPr>
        <p:grpSpPr>
          <a:xfrm rot="0">
            <a:off x="14030280" y="8844120"/>
            <a:ext cx="271620" cy="271080"/>
            <a:chOff x="0" y="0"/>
            <a:chExt cx="362160" cy="361440"/>
          </a:xfrm>
        </p:grpSpPr>
        <p:sp>
          <p:nvSpPr>
            <p:cNvPr name="Freeform 27" id="27"/>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Freeform 28" id="28"/>
          <p:cNvSpPr/>
          <p:nvPr/>
        </p:nvSpPr>
        <p:spPr>
          <a:xfrm flipH="false" flipV="false" rot="0">
            <a:off x="2500200" y="9701100"/>
            <a:ext cx="114480" cy="266760"/>
          </a:xfrm>
          <a:custGeom>
            <a:avLst/>
            <a:gdLst/>
            <a:ahLst/>
            <a:cxnLst/>
            <a:rect r="r" b="b" t="t" l="l"/>
            <a:pathLst>
              <a:path h="266760" w="114480">
                <a:moveTo>
                  <a:pt x="0" y="0"/>
                </a:moveTo>
                <a:lnTo>
                  <a:pt x="114480" y="0"/>
                </a:lnTo>
                <a:lnTo>
                  <a:pt x="114480" y="266760"/>
                </a:lnTo>
                <a:lnTo>
                  <a:pt x="0" y="266760"/>
                </a:lnTo>
                <a:lnTo>
                  <a:pt x="0" y="0"/>
                </a:lnTo>
                <a:close/>
              </a:path>
            </a:pathLst>
          </a:custGeom>
          <a:blipFill>
            <a:blip r:embed="rId2"/>
            <a:stretch>
              <a:fillRect l="-66509" t="0" r="-66509" b="0"/>
            </a:stretch>
          </a:blipFill>
        </p:spPr>
      </p:sp>
      <p:sp>
        <p:nvSpPr>
          <p:cNvPr name="TextBox 29" id="29"/>
          <p:cNvSpPr txBox="true"/>
          <p:nvPr/>
        </p:nvSpPr>
        <p:spPr>
          <a:xfrm rot="0">
            <a:off x="1132920" y="572610"/>
            <a:ext cx="16021260" cy="1141350"/>
          </a:xfrm>
          <a:prstGeom prst="rect">
            <a:avLst/>
          </a:prstGeom>
        </p:spPr>
        <p:txBody>
          <a:bodyPr anchor="t" rtlCol="false" tIns="0" lIns="0" bIns="0" rIns="0">
            <a:spAutoFit/>
          </a:bodyPr>
          <a:lstStyle/>
          <a:p>
            <a:pPr algn="l">
              <a:lnSpc>
                <a:spcPts val="8640"/>
              </a:lnSpc>
            </a:pPr>
            <a:r>
              <a:rPr lang="en-US" b="true" sz="7200" spc="-1">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6580" y="9708135"/>
            <a:ext cx="34290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11</a:t>
            </a:r>
          </a:p>
        </p:txBody>
      </p:sp>
      <p:sp>
        <p:nvSpPr>
          <p:cNvPr name="Freeform 31" id="31"/>
          <p:cNvSpPr/>
          <p:nvPr/>
        </p:nvSpPr>
        <p:spPr>
          <a:xfrm flipH="false" flipV="false" rot="0">
            <a:off x="1133460" y="2388420"/>
            <a:ext cx="11558700" cy="7103160"/>
          </a:xfrm>
          <a:custGeom>
            <a:avLst/>
            <a:gdLst/>
            <a:ahLst/>
            <a:cxnLst/>
            <a:rect r="r" b="b" t="t" l="l"/>
            <a:pathLst>
              <a:path h="7103160" w="11558700">
                <a:moveTo>
                  <a:pt x="0" y="0"/>
                </a:moveTo>
                <a:lnTo>
                  <a:pt x="11558700" y="0"/>
                </a:lnTo>
                <a:lnTo>
                  <a:pt x="11558700" y="7103160"/>
                </a:lnTo>
                <a:lnTo>
                  <a:pt x="0" y="7103160"/>
                </a:lnTo>
                <a:lnTo>
                  <a:pt x="0" y="0"/>
                </a:lnTo>
                <a:close/>
              </a:path>
            </a:pathLst>
          </a:custGeom>
          <a:blipFill>
            <a:blip r:embed="rId3"/>
            <a:stretch>
              <a:fillRect l="0" t="-23" r="0" b="-23"/>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sp>
        <p:nvSpPr>
          <p:cNvPr name="TextBox 22" id="22"/>
          <p:cNvSpPr txBox="true"/>
          <p:nvPr/>
        </p:nvSpPr>
        <p:spPr>
          <a:xfrm rot="0">
            <a:off x="1222920" y="482265"/>
            <a:ext cx="15841260" cy="1184895"/>
          </a:xfrm>
          <a:prstGeom prst="rect">
            <a:avLst/>
          </a:prstGeom>
        </p:spPr>
        <p:txBody>
          <a:bodyPr anchor="t" rtlCol="false" tIns="0" lIns="0" bIns="0" rIns="0">
            <a:spAutoFit/>
          </a:bodyPr>
          <a:lstStyle/>
          <a:p>
            <a:pPr algn="l">
              <a:lnSpc>
                <a:spcPts val="8640"/>
              </a:lnSpc>
            </a:pPr>
            <a:r>
              <a:rPr lang="en-US" b="true" sz="7200" spc="-1">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003680" y="2403555"/>
            <a:ext cx="11797740" cy="6009825"/>
          </a:xfrm>
          <a:prstGeom prst="rect">
            <a:avLst/>
          </a:prstGeom>
        </p:spPr>
        <p:txBody>
          <a:bodyPr anchor="t" rtlCol="false" tIns="0" lIns="0" bIns="0" rIns="0">
            <a:spAutoFit/>
          </a:bodyPr>
          <a:lstStyle/>
          <a:p>
            <a:pPr algn="just">
              <a:lnSpc>
                <a:spcPts val="3767"/>
              </a:lnSpc>
            </a:pPr>
            <a:r>
              <a:rPr lang="en-US" sz="3139" spc="27">
                <a:solidFill>
                  <a:srgbClr val="000000"/>
                </a:solidFill>
                <a:latin typeface="TT Rounds Condensed"/>
                <a:ea typeface="TT Rounds Condensed"/>
                <a:cs typeface="TT Rounds Condensed"/>
                <a:sym typeface="TT Rounds Condensed"/>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180" cy="10287000"/>
            <a:chOff x="0" y="0"/>
            <a:chExt cx="24384240" cy="13716000"/>
          </a:xfrm>
        </p:grpSpPr>
        <p:sp>
          <p:nvSpPr>
            <p:cNvPr name="Freeform 3" id="3"/>
            <p:cNvSpPr/>
            <p:nvPr/>
          </p:nvSpPr>
          <p:spPr>
            <a:xfrm flipH="false" flipV="false" rot="0">
              <a:off x="0" y="0"/>
              <a:ext cx="24385524" cy="13716000"/>
            </a:xfrm>
            <a:custGeom>
              <a:avLst/>
              <a:gdLst/>
              <a:ahLst/>
              <a:cxnLst/>
              <a:rect r="r" b="b" t="t" l="l"/>
              <a:pathLst>
                <a:path h="13716000" w="24385524">
                  <a:moveTo>
                    <a:pt x="24385524" y="0"/>
                  </a:moveTo>
                  <a:lnTo>
                    <a:pt x="0" y="0"/>
                  </a:lnTo>
                  <a:lnTo>
                    <a:pt x="0" y="13716000"/>
                  </a:lnTo>
                  <a:lnTo>
                    <a:pt x="24385524" y="13716000"/>
                  </a:lnTo>
                  <a:lnTo>
                    <a:pt x="24385524" y="0"/>
                  </a:lnTo>
                  <a:close/>
                </a:path>
              </a:pathLst>
            </a:custGeom>
            <a:solidFill>
              <a:srgbClr val="F1F1F1"/>
            </a:solidFill>
          </p:spPr>
        </p:sp>
      </p:grpSp>
      <p:sp>
        <p:nvSpPr>
          <p:cNvPr name="Freeform 4" id="4"/>
          <p:cNvSpPr/>
          <p:nvPr/>
        </p:nvSpPr>
        <p:spPr>
          <a:xfrm flipH="false" flipV="false" rot="0">
            <a:off x="11165580" y="0"/>
            <a:ext cx="7129620" cy="10294020"/>
          </a:xfrm>
          <a:custGeom>
            <a:avLst/>
            <a:gdLst/>
            <a:ahLst/>
            <a:cxnLst/>
            <a:rect r="r" b="b" t="t" l="l"/>
            <a:pathLst>
              <a:path h="10294020" w="7129620">
                <a:moveTo>
                  <a:pt x="0" y="0"/>
                </a:moveTo>
                <a:lnTo>
                  <a:pt x="7129620" y="0"/>
                </a:lnTo>
                <a:lnTo>
                  <a:pt x="7129620" y="10294020"/>
                </a:lnTo>
                <a:lnTo>
                  <a:pt x="0" y="10294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60"/>
            <a:ext cx="671760" cy="4271940"/>
            <a:chOff x="0" y="0"/>
            <a:chExt cx="895680" cy="5695920"/>
          </a:xfrm>
        </p:grpSpPr>
        <p:sp>
          <p:nvSpPr>
            <p:cNvPr name="Freeform 6" id="6"/>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grpSp>
        <p:nvGrpSpPr>
          <p:cNvPr name="Group 7" id="7"/>
          <p:cNvGrpSpPr/>
          <p:nvPr/>
        </p:nvGrpSpPr>
        <p:grpSpPr>
          <a:xfrm rot="0">
            <a:off x="14030280" y="8043840"/>
            <a:ext cx="685800" cy="685800"/>
            <a:chOff x="0" y="0"/>
            <a:chExt cx="914400" cy="914400"/>
          </a:xfrm>
        </p:grpSpPr>
        <p:sp>
          <p:nvSpPr>
            <p:cNvPr name="Freeform 8" id="8"/>
            <p:cNvSpPr/>
            <p:nvPr/>
          </p:nvSpPr>
          <p:spPr>
            <a:xfrm flipH="false" flipV="false" rot="0">
              <a:off x="0" y="0"/>
              <a:ext cx="914400" cy="915670"/>
            </a:xfrm>
            <a:custGeom>
              <a:avLst/>
              <a:gdLst/>
              <a:ahLst/>
              <a:cxnLst/>
              <a:rect r="r" b="b" t="t" l="l"/>
              <a:pathLst>
                <a:path h="915670" w="914400">
                  <a:moveTo>
                    <a:pt x="914400" y="0"/>
                  </a:moveTo>
                  <a:lnTo>
                    <a:pt x="0" y="0"/>
                  </a:lnTo>
                  <a:lnTo>
                    <a:pt x="0" y="915670"/>
                  </a:lnTo>
                  <a:lnTo>
                    <a:pt x="914400" y="915670"/>
                  </a:lnTo>
                  <a:lnTo>
                    <a:pt x="914400" y="0"/>
                  </a:lnTo>
                  <a:close/>
                </a:path>
              </a:pathLst>
            </a:custGeom>
            <a:solidFill>
              <a:srgbClr val="42AF51"/>
            </a:solidFill>
          </p:spPr>
        </p:sp>
      </p:grpSp>
      <p:grpSp>
        <p:nvGrpSpPr>
          <p:cNvPr name="Group 9" id="9"/>
          <p:cNvGrpSpPr/>
          <p:nvPr/>
        </p:nvGrpSpPr>
        <p:grpSpPr>
          <a:xfrm rot="0">
            <a:off x="10044000" y="2543400"/>
            <a:ext cx="471420" cy="485460"/>
            <a:chOff x="0" y="0"/>
            <a:chExt cx="628560" cy="647280"/>
          </a:xfrm>
        </p:grpSpPr>
        <p:sp>
          <p:nvSpPr>
            <p:cNvPr name="Freeform 10" id="10"/>
            <p:cNvSpPr/>
            <p:nvPr/>
          </p:nvSpPr>
          <p:spPr>
            <a:xfrm flipH="false" flipV="false" rot="0">
              <a:off x="0" y="0"/>
              <a:ext cx="628523" cy="648589"/>
            </a:xfrm>
            <a:custGeom>
              <a:avLst/>
              <a:gdLst/>
              <a:ahLst/>
              <a:cxnLst/>
              <a:rect r="r" b="b" t="t" l="l"/>
              <a:pathLst>
                <a:path h="648589" w="628523">
                  <a:moveTo>
                    <a:pt x="628523" y="0"/>
                  </a:moveTo>
                  <a:lnTo>
                    <a:pt x="0" y="0"/>
                  </a:lnTo>
                  <a:lnTo>
                    <a:pt x="0" y="648589"/>
                  </a:lnTo>
                  <a:lnTo>
                    <a:pt x="628523" y="648589"/>
                  </a:lnTo>
                  <a:lnTo>
                    <a:pt x="628523" y="0"/>
                  </a:lnTo>
                  <a:close/>
                </a:path>
              </a:pathLst>
            </a:custGeom>
            <a:solidFill>
              <a:srgbClr val="2D83C3"/>
            </a:solidFill>
          </p:spPr>
        </p:sp>
      </p:grpSp>
      <p:grpSp>
        <p:nvGrpSpPr>
          <p:cNvPr name="Group 11" id="11"/>
          <p:cNvGrpSpPr/>
          <p:nvPr/>
        </p:nvGrpSpPr>
        <p:grpSpPr>
          <a:xfrm rot="0">
            <a:off x="14030280" y="8844120"/>
            <a:ext cx="271620" cy="271080"/>
            <a:chOff x="0" y="0"/>
            <a:chExt cx="362160" cy="361440"/>
          </a:xfrm>
        </p:grpSpPr>
        <p:sp>
          <p:nvSpPr>
            <p:cNvPr name="Freeform 12" id="12"/>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TextBox 13" id="13"/>
          <p:cNvSpPr txBox="true"/>
          <p:nvPr/>
        </p:nvSpPr>
        <p:spPr>
          <a:xfrm rot="0">
            <a:off x="1109160" y="1252275"/>
            <a:ext cx="5864940" cy="1938585"/>
          </a:xfrm>
          <a:prstGeom prst="rect">
            <a:avLst/>
          </a:prstGeom>
        </p:spPr>
        <p:txBody>
          <a:bodyPr anchor="t" rtlCol="false" tIns="0" lIns="0" bIns="0" rIns="0">
            <a:spAutoFit/>
          </a:bodyPr>
          <a:lstStyle/>
          <a:p>
            <a:pPr algn="l">
              <a:lnSpc>
                <a:spcPts val="7559"/>
              </a:lnSpc>
            </a:pPr>
            <a:r>
              <a:rPr lang="en-US" b="true" sz="6300" spc="-1">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660" y="9701100"/>
            <a:ext cx="3214620" cy="300240"/>
          </a:xfrm>
          <a:custGeom>
            <a:avLst/>
            <a:gdLst/>
            <a:ahLst/>
            <a:cxnLst/>
            <a:rect r="r" b="b" t="t" l="l"/>
            <a:pathLst>
              <a:path h="300240" w="3214620">
                <a:moveTo>
                  <a:pt x="0" y="0"/>
                </a:moveTo>
                <a:lnTo>
                  <a:pt x="3214620" y="0"/>
                </a:lnTo>
                <a:lnTo>
                  <a:pt x="3214620" y="300240"/>
                </a:lnTo>
                <a:lnTo>
                  <a:pt x="0" y="300240"/>
                </a:lnTo>
                <a:lnTo>
                  <a:pt x="0" y="0"/>
                </a:lnTo>
                <a:close/>
              </a:path>
            </a:pathLst>
          </a:custGeom>
          <a:blipFill>
            <a:blip r:embed="rId4"/>
            <a:stretch>
              <a:fillRect l="-66747" t="0" r="-66747" b="0"/>
            </a:stretch>
          </a:blipFill>
        </p:spPr>
      </p:sp>
      <p:sp>
        <p:nvSpPr>
          <p:cNvPr name="Freeform 15" id="15"/>
          <p:cNvSpPr/>
          <p:nvPr/>
        </p:nvSpPr>
        <p:spPr>
          <a:xfrm flipH="false" flipV="false" rot="0">
            <a:off x="699840" y="9615240"/>
            <a:ext cx="5558220" cy="443340"/>
          </a:xfrm>
          <a:custGeom>
            <a:avLst/>
            <a:gdLst/>
            <a:ahLst/>
            <a:cxnLst/>
            <a:rect r="r" b="b" t="t" l="l"/>
            <a:pathLst>
              <a:path h="443340" w="5558220">
                <a:moveTo>
                  <a:pt x="0" y="0"/>
                </a:moveTo>
                <a:lnTo>
                  <a:pt x="5558220" y="0"/>
                </a:lnTo>
                <a:lnTo>
                  <a:pt x="5558220" y="443340"/>
                </a:lnTo>
                <a:lnTo>
                  <a:pt x="0" y="443340"/>
                </a:lnTo>
                <a:lnTo>
                  <a:pt x="0" y="0"/>
                </a:lnTo>
                <a:close/>
              </a:path>
            </a:pathLst>
          </a:custGeom>
          <a:blipFill>
            <a:blip r:embed="rId5"/>
            <a:stretch>
              <a:fillRect l="0" t="-79" r="0" b="-79"/>
            </a:stretch>
          </a:blipFill>
        </p:spPr>
      </p:sp>
      <p:sp>
        <p:nvSpPr>
          <p:cNvPr name="TextBox 16" id="16"/>
          <p:cNvSpPr txBox="true"/>
          <p:nvPr/>
        </p:nvSpPr>
        <p:spPr>
          <a:xfrm rot="0">
            <a:off x="17029980" y="9707595"/>
            <a:ext cx="22626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&lt;number&gt;</a:t>
            </a:r>
          </a:p>
        </p:txBody>
      </p:sp>
      <p:sp>
        <p:nvSpPr>
          <p:cNvPr name="TextBox 17" id="17"/>
          <p:cNvSpPr txBox="true"/>
          <p:nvPr/>
        </p:nvSpPr>
        <p:spPr>
          <a:xfrm rot="0">
            <a:off x="1916280" y="3097290"/>
            <a:ext cx="12709800" cy="2191650"/>
          </a:xfrm>
          <a:prstGeom prst="rect">
            <a:avLst/>
          </a:prstGeom>
        </p:spPr>
        <p:txBody>
          <a:bodyPr anchor="t" rtlCol="false" tIns="0" lIns="0" bIns="0" rIns="0">
            <a:spAutoFit/>
          </a:bodyPr>
          <a:lstStyle/>
          <a:p>
            <a:pPr algn="l">
              <a:lnSpc>
                <a:spcPts val="7920"/>
              </a:lnSpc>
            </a:pPr>
            <a:r>
              <a:rPr lang="en-US" b="true" sz="6600" spc="-1">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480" y="42660"/>
            <a:ext cx="18721800" cy="10287000"/>
            <a:chOff x="0" y="0"/>
            <a:chExt cx="24962400" cy="13716000"/>
          </a:xfrm>
        </p:grpSpPr>
        <p:sp>
          <p:nvSpPr>
            <p:cNvPr name="Freeform 3" id="3"/>
            <p:cNvSpPr/>
            <p:nvPr/>
          </p:nvSpPr>
          <p:spPr>
            <a:xfrm flipH="false" flipV="false" rot="0">
              <a:off x="0" y="0"/>
              <a:ext cx="24962358" cy="13716000"/>
            </a:xfrm>
            <a:custGeom>
              <a:avLst/>
              <a:gdLst/>
              <a:ahLst/>
              <a:cxnLst/>
              <a:rect r="r" b="b" t="t" l="l"/>
              <a:pathLst>
                <a:path h="13716000" w="24962358">
                  <a:moveTo>
                    <a:pt x="24962358" y="0"/>
                  </a:moveTo>
                  <a:lnTo>
                    <a:pt x="0" y="0"/>
                  </a:lnTo>
                  <a:lnTo>
                    <a:pt x="0" y="13716000"/>
                  </a:lnTo>
                  <a:lnTo>
                    <a:pt x="24962358" y="13716000"/>
                  </a:lnTo>
                  <a:lnTo>
                    <a:pt x="24962358" y="0"/>
                  </a:lnTo>
                  <a:close/>
                </a:path>
              </a:pathLst>
            </a:custGeom>
            <a:solidFill>
              <a:srgbClr val="F1F1F1"/>
            </a:solidFill>
          </p:spPr>
        </p:sp>
      </p:grpSp>
      <p:sp>
        <p:nvSpPr>
          <p:cNvPr name="Freeform 4" id="4"/>
          <p:cNvSpPr/>
          <p:nvPr/>
        </p:nvSpPr>
        <p:spPr>
          <a:xfrm flipH="false" flipV="false" rot="0">
            <a:off x="11165580" y="0"/>
            <a:ext cx="7129620" cy="10294020"/>
          </a:xfrm>
          <a:custGeom>
            <a:avLst/>
            <a:gdLst/>
            <a:ahLst/>
            <a:cxnLst/>
            <a:rect r="r" b="b" t="t" l="l"/>
            <a:pathLst>
              <a:path h="10294020" w="7129620">
                <a:moveTo>
                  <a:pt x="0" y="0"/>
                </a:moveTo>
                <a:lnTo>
                  <a:pt x="7129620" y="0"/>
                </a:lnTo>
                <a:lnTo>
                  <a:pt x="7129620" y="10294020"/>
                </a:lnTo>
                <a:lnTo>
                  <a:pt x="0" y="10294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60"/>
            <a:ext cx="671760" cy="4271940"/>
            <a:chOff x="0" y="0"/>
            <a:chExt cx="895680" cy="5695920"/>
          </a:xfrm>
        </p:grpSpPr>
        <p:sp>
          <p:nvSpPr>
            <p:cNvPr name="Freeform 6" id="6"/>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sp>
        <p:nvSpPr>
          <p:cNvPr name="TextBox 7" id="7"/>
          <p:cNvSpPr txBox="true"/>
          <p:nvPr/>
        </p:nvSpPr>
        <p:spPr>
          <a:xfrm rot="0">
            <a:off x="1128600" y="9720195"/>
            <a:ext cx="2660040" cy="494985"/>
          </a:xfrm>
          <a:prstGeom prst="rect">
            <a:avLst/>
          </a:prstGeom>
        </p:spPr>
        <p:txBody>
          <a:bodyPr anchor="t" rtlCol="false" tIns="0" lIns="0" bIns="0" rIns="0">
            <a:spAutoFit/>
          </a:bodyPr>
          <a:lstStyle/>
          <a:p>
            <a:pPr algn="l">
              <a:lnSpc>
                <a:spcPts val="1909"/>
              </a:lnSpc>
            </a:pPr>
            <a:r>
              <a:rPr lang="en-US" sz="1650" spc="-1">
                <a:solidFill>
                  <a:srgbClr val="2D83C3"/>
                </a:solidFill>
                <a:latin typeface="Trebuchet MS"/>
                <a:ea typeface="Trebuchet MS"/>
                <a:cs typeface="Trebuchet MS"/>
                <a:sym typeface="Trebuchet MS"/>
              </a:rPr>
              <a:t>3/21/2024  </a:t>
            </a:r>
            <a:r>
              <a:rPr lang="en-US" b="true" sz="1650" spc="-1">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080" y="671760"/>
            <a:ext cx="543240" cy="542700"/>
            <a:chOff x="0" y="0"/>
            <a:chExt cx="724320" cy="723600"/>
          </a:xfrm>
        </p:grpSpPr>
        <p:sp>
          <p:nvSpPr>
            <p:cNvPr name="Freeform 9" id="9"/>
            <p:cNvSpPr/>
            <p:nvPr/>
          </p:nvSpPr>
          <p:spPr>
            <a:xfrm flipH="false" flipV="false" rot="0">
              <a:off x="0" y="0"/>
              <a:ext cx="723900" cy="723773"/>
            </a:xfrm>
            <a:custGeom>
              <a:avLst/>
              <a:gdLst/>
              <a:ahLst/>
              <a:cxnLst/>
              <a:rect r="r" b="b" t="t" l="l"/>
              <a:pathLst>
                <a:path h="723773" w="723900">
                  <a:moveTo>
                    <a:pt x="362204" y="0"/>
                  </a:moveTo>
                  <a:lnTo>
                    <a:pt x="265684" y="12700"/>
                  </a:lnTo>
                  <a:lnTo>
                    <a:pt x="179324" y="48260"/>
                  </a:lnTo>
                  <a:lnTo>
                    <a:pt x="105410" y="105410"/>
                  </a:lnTo>
                  <a:lnTo>
                    <a:pt x="48260" y="179070"/>
                  </a:lnTo>
                  <a:lnTo>
                    <a:pt x="12700" y="265303"/>
                  </a:lnTo>
                  <a:lnTo>
                    <a:pt x="0" y="361823"/>
                  </a:lnTo>
                  <a:lnTo>
                    <a:pt x="12700" y="457073"/>
                  </a:lnTo>
                  <a:lnTo>
                    <a:pt x="48260" y="543433"/>
                  </a:lnTo>
                  <a:lnTo>
                    <a:pt x="105410" y="617093"/>
                  </a:lnTo>
                  <a:lnTo>
                    <a:pt x="179070" y="674243"/>
                  </a:lnTo>
                  <a:lnTo>
                    <a:pt x="265430" y="709803"/>
                  </a:lnTo>
                  <a:lnTo>
                    <a:pt x="361950" y="723773"/>
                  </a:lnTo>
                  <a:lnTo>
                    <a:pt x="457200" y="709803"/>
                  </a:lnTo>
                  <a:lnTo>
                    <a:pt x="543560" y="674243"/>
                  </a:lnTo>
                  <a:lnTo>
                    <a:pt x="617220" y="617093"/>
                  </a:lnTo>
                  <a:lnTo>
                    <a:pt x="674370" y="543433"/>
                  </a:lnTo>
                  <a:lnTo>
                    <a:pt x="709930" y="457073"/>
                  </a:lnTo>
                  <a:lnTo>
                    <a:pt x="723900" y="361823"/>
                  </a:lnTo>
                  <a:lnTo>
                    <a:pt x="709930" y="265303"/>
                  </a:lnTo>
                  <a:lnTo>
                    <a:pt x="674370" y="178943"/>
                  </a:lnTo>
                  <a:lnTo>
                    <a:pt x="617220" y="105283"/>
                  </a:lnTo>
                  <a:lnTo>
                    <a:pt x="543560" y="48133"/>
                  </a:lnTo>
                  <a:lnTo>
                    <a:pt x="457454" y="12700"/>
                  </a:lnTo>
                  <a:lnTo>
                    <a:pt x="362204" y="0"/>
                  </a:lnTo>
                  <a:close/>
                </a:path>
              </a:pathLst>
            </a:custGeom>
            <a:solidFill>
              <a:srgbClr val="EBEBEB"/>
            </a:solidFill>
          </p:spPr>
        </p:sp>
      </p:grpSp>
      <p:sp>
        <p:nvSpPr>
          <p:cNvPr name="Freeform 10" id="10"/>
          <p:cNvSpPr/>
          <p:nvPr/>
        </p:nvSpPr>
        <p:spPr>
          <a:xfrm flipH="false" flipV="false" rot="0">
            <a:off x="16516440" y="8415360"/>
            <a:ext cx="971460" cy="971460"/>
          </a:xfrm>
          <a:custGeom>
            <a:avLst/>
            <a:gdLst/>
            <a:ahLst/>
            <a:cxnLst/>
            <a:rect r="r" b="b" t="t" l="l"/>
            <a:pathLst>
              <a:path h="971460" w="971460">
                <a:moveTo>
                  <a:pt x="0" y="0"/>
                </a:moveTo>
                <a:lnTo>
                  <a:pt x="971460" y="0"/>
                </a:lnTo>
                <a:lnTo>
                  <a:pt x="971460" y="971460"/>
                </a:lnTo>
                <a:lnTo>
                  <a:pt x="0" y="9714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440" y="9201060"/>
            <a:ext cx="371520" cy="371520"/>
          </a:xfrm>
          <a:custGeom>
            <a:avLst/>
            <a:gdLst/>
            <a:ahLst/>
            <a:cxnLst/>
            <a:rect r="r" b="b" t="t" l="l"/>
            <a:pathLst>
              <a:path h="371520" w="371520">
                <a:moveTo>
                  <a:pt x="0" y="0"/>
                </a:moveTo>
                <a:lnTo>
                  <a:pt x="371520" y="0"/>
                </a:lnTo>
                <a:lnTo>
                  <a:pt x="371520" y="371520"/>
                </a:lnTo>
                <a:lnTo>
                  <a:pt x="0" y="371520"/>
                </a:lnTo>
                <a:lnTo>
                  <a:pt x="0" y="0"/>
                </a:lnTo>
                <a:close/>
              </a:path>
            </a:pathLst>
          </a:custGeom>
          <a:blipFill>
            <a:blip r:embed="rId6"/>
            <a:stretch>
              <a:fillRect l="0" t="0" r="0" b="0"/>
            </a:stretch>
          </a:blipFill>
        </p:spPr>
      </p:sp>
      <p:sp>
        <p:nvSpPr>
          <p:cNvPr name="Freeform 12" id="12"/>
          <p:cNvSpPr/>
          <p:nvPr/>
        </p:nvSpPr>
        <p:spPr>
          <a:xfrm flipH="false" flipV="false" rot="0">
            <a:off x="699840" y="9615240"/>
            <a:ext cx="5558220" cy="443340"/>
          </a:xfrm>
          <a:custGeom>
            <a:avLst/>
            <a:gdLst/>
            <a:ahLst/>
            <a:cxnLst/>
            <a:rect r="r" b="b" t="t" l="l"/>
            <a:pathLst>
              <a:path h="443340" w="5558220">
                <a:moveTo>
                  <a:pt x="0" y="0"/>
                </a:moveTo>
                <a:lnTo>
                  <a:pt x="5558220" y="0"/>
                </a:lnTo>
                <a:lnTo>
                  <a:pt x="5558220" y="443340"/>
                </a:lnTo>
                <a:lnTo>
                  <a:pt x="0" y="443340"/>
                </a:lnTo>
                <a:lnTo>
                  <a:pt x="0" y="0"/>
                </a:lnTo>
                <a:close/>
              </a:path>
            </a:pathLst>
          </a:custGeom>
          <a:blipFill>
            <a:blip r:embed="rId7"/>
            <a:stretch>
              <a:fillRect l="0" t="-79" r="0" b="-79"/>
            </a:stretch>
          </a:blipFill>
        </p:spPr>
      </p:sp>
      <p:sp>
        <p:nvSpPr>
          <p:cNvPr name="Freeform 13" id="13"/>
          <p:cNvSpPr/>
          <p:nvPr/>
        </p:nvSpPr>
        <p:spPr>
          <a:xfrm flipH="false" flipV="false" rot="0">
            <a:off x="71280" y="5729400"/>
            <a:ext cx="2600640" cy="4514940"/>
          </a:xfrm>
          <a:custGeom>
            <a:avLst/>
            <a:gdLst/>
            <a:ahLst/>
            <a:cxnLst/>
            <a:rect r="r" b="b" t="t" l="l"/>
            <a:pathLst>
              <a:path h="4514940" w="2600640">
                <a:moveTo>
                  <a:pt x="0" y="0"/>
                </a:moveTo>
                <a:lnTo>
                  <a:pt x="2600640" y="0"/>
                </a:lnTo>
                <a:lnTo>
                  <a:pt x="2600640" y="4514940"/>
                </a:lnTo>
                <a:lnTo>
                  <a:pt x="0" y="4514940"/>
                </a:lnTo>
                <a:lnTo>
                  <a:pt x="0" y="0"/>
                </a:lnTo>
                <a:close/>
              </a:path>
            </a:pathLst>
          </a:custGeom>
          <a:blipFill>
            <a:blip r:embed="rId8"/>
            <a:stretch>
              <a:fillRect l="0" t="-1" r="0" b="-1"/>
            </a:stretch>
          </a:blipFill>
        </p:spPr>
      </p:sp>
      <p:sp>
        <p:nvSpPr>
          <p:cNvPr name="TextBox 14" id="14"/>
          <p:cNvSpPr txBox="true"/>
          <p:nvPr/>
        </p:nvSpPr>
        <p:spPr>
          <a:xfrm rot="0">
            <a:off x="1109700" y="663330"/>
            <a:ext cx="3535920" cy="2220810"/>
          </a:xfrm>
          <a:prstGeom prst="rect">
            <a:avLst/>
          </a:prstGeom>
        </p:spPr>
        <p:txBody>
          <a:bodyPr anchor="t" rtlCol="false" tIns="0" lIns="0" bIns="0" rIns="0">
            <a:spAutoFit/>
          </a:bodyPr>
          <a:lstStyle/>
          <a:p>
            <a:pPr algn="l">
              <a:lnSpc>
                <a:spcPts val="8640"/>
              </a:lnSpc>
            </a:pPr>
            <a:r>
              <a:rPr lang="en-US" b="true" sz="7200" spc="-1">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29980" y="9707595"/>
            <a:ext cx="22626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&lt;number&gt;</a:t>
            </a:r>
          </a:p>
        </p:txBody>
      </p:sp>
      <p:sp>
        <p:nvSpPr>
          <p:cNvPr name="TextBox 16" id="16"/>
          <p:cNvSpPr txBox="true"/>
          <p:nvPr/>
        </p:nvSpPr>
        <p:spPr>
          <a:xfrm rot="0">
            <a:off x="3854880" y="1523295"/>
            <a:ext cx="7363800" cy="7177905"/>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spc="-1">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grpSp>
        <p:nvGrpSpPr>
          <p:cNvPr name="Group 22" id="22"/>
          <p:cNvGrpSpPr/>
          <p:nvPr/>
        </p:nvGrpSpPr>
        <p:grpSpPr>
          <a:xfrm rot="0">
            <a:off x="14030280" y="8043840"/>
            <a:ext cx="685800" cy="685800"/>
            <a:chOff x="0" y="0"/>
            <a:chExt cx="914400" cy="914400"/>
          </a:xfrm>
        </p:grpSpPr>
        <p:sp>
          <p:nvSpPr>
            <p:cNvPr name="Freeform 23" id="23"/>
            <p:cNvSpPr/>
            <p:nvPr/>
          </p:nvSpPr>
          <p:spPr>
            <a:xfrm flipH="false" flipV="false" rot="0">
              <a:off x="0" y="0"/>
              <a:ext cx="914400" cy="915670"/>
            </a:xfrm>
            <a:custGeom>
              <a:avLst/>
              <a:gdLst/>
              <a:ahLst/>
              <a:cxnLst/>
              <a:rect r="r" b="b" t="t" l="l"/>
              <a:pathLst>
                <a:path h="915670" w="914400">
                  <a:moveTo>
                    <a:pt x="914400" y="0"/>
                  </a:moveTo>
                  <a:lnTo>
                    <a:pt x="0" y="0"/>
                  </a:lnTo>
                  <a:lnTo>
                    <a:pt x="0" y="915670"/>
                  </a:lnTo>
                  <a:lnTo>
                    <a:pt x="914400" y="915670"/>
                  </a:lnTo>
                  <a:lnTo>
                    <a:pt x="914400" y="0"/>
                  </a:lnTo>
                  <a:close/>
                </a:path>
              </a:pathLst>
            </a:custGeom>
            <a:solidFill>
              <a:srgbClr val="42AF51"/>
            </a:solidFill>
          </p:spPr>
        </p:sp>
      </p:grpSp>
      <p:grpSp>
        <p:nvGrpSpPr>
          <p:cNvPr name="Group 24" id="24"/>
          <p:cNvGrpSpPr/>
          <p:nvPr/>
        </p:nvGrpSpPr>
        <p:grpSpPr>
          <a:xfrm rot="0">
            <a:off x="14030280" y="8844120"/>
            <a:ext cx="271620" cy="271080"/>
            <a:chOff x="0" y="0"/>
            <a:chExt cx="362160" cy="361440"/>
          </a:xfrm>
        </p:grpSpPr>
        <p:sp>
          <p:nvSpPr>
            <p:cNvPr name="Freeform 25" id="25"/>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Freeform 26" id="26"/>
          <p:cNvSpPr/>
          <p:nvPr/>
        </p:nvSpPr>
        <p:spPr>
          <a:xfrm flipH="false" flipV="false" rot="0">
            <a:off x="11987460" y="4400460"/>
            <a:ext cx="4142880" cy="4886460"/>
          </a:xfrm>
          <a:custGeom>
            <a:avLst/>
            <a:gdLst/>
            <a:ahLst/>
            <a:cxnLst/>
            <a:rect r="r" b="b" t="t" l="l"/>
            <a:pathLst>
              <a:path h="4886460" w="4142880">
                <a:moveTo>
                  <a:pt x="0" y="0"/>
                </a:moveTo>
                <a:lnTo>
                  <a:pt x="4142880" y="0"/>
                </a:lnTo>
                <a:lnTo>
                  <a:pt x="4142880" y="4886460"/>
                </a:lnTo>
                <a:lnTo>
                  <a:pt x="0" y="4886460"/>
                </a:lnTo>
                <a:lnTo>
                  <a:pt x="0" y="0"/>
                </a:lnTo>
                <a:close/>
              </a:path>
            </a:pathLst>
          </a:custGeom>
          <a:blipFill>
            <a:blip r:embed="rId2"/>
            <a:stretch>
              <a:fillRect l="-28" t="0" r="-28" b="0"/>
            </a:stretch>
          </a:blipFill>
        </p:spPr>
      </p:sp>
      <p:grpSp>
        <p:nvGrpSpPr>
          <p:cNvPr name="Group 27" id="27"/>
          <p:cNvGrpSpPr/>
          <p:nvPr/>
        </p:nvGrpSpPr>
        <p:grpSpPr>
          <a:xfrm rot="0">
            <a:off x="10044000" y="2543400"/>
            <a:ext cx="471420" cy="485460"/>
            <a:chOff x="0" y="0"/>
            <a:chExt cx="628560" cy="647280"/>
          </a:xfrm>
        </p:grpSpPr>
        <p:sp>
          <p:nvSpPr>
            <p:cNvPr name="Freeform 28" id="28"/>
            <p:cNvSpPr/>
            <p:nvPr/>
          </p:nvSpPr>
          <p:spPr>
            <a:xfrm flipH="false" flipV="false" rot="0">
              <a:off x="0" y="0"/>
              <a:ext cx="628523" cy="648589"/>
            </a:xfrm>
            <a:custGeom>
              <a:avLst/>
              <a:gdLst/>
              <a:ahLst/>
              <a:cxnLst/>
              <a:rect r="r" b="b" t="t" l="l"/>
              <a:pathLst>
                <a:path h="648589" w="628523">
                  <a:moveTo>
                    <a:pt x="628523" y="0"/>
                  </a:moveTo>
                  <a:lnTo>
                    <a:pt x="0" y="0"/>
                  </a:lnTo>
                  <a:lnTo>
                    <a:pt x="0" y="648589"/>
                  </a:lnTo>
                  <a:lnTo>
                    <a:pt x="628523" y="648589"/>
                  </a:lnTo>
                  <a:lnTo>
                    <a:pt x="628523" y="0"/>
                  </a:lnTo>
                  <a:close/>
                </a:path>
              </a:pathLst>
            </a:custGeom>
            <a:solidFill>
              <a:srgbClr val="2D83C3"/>
            </a:solidFill>
          </p:spPr>
        </p:sp>
      </p:grpSp>
      <p:sp>
        <p:nvSpPr>
          <p:cNvPr name="TextBox 29" id="29"/>
          <p:cNvSpPr txBox="true"/>
          <p:nvPr/>
        </p:nvSpPr>
        <p:spPr>
          <a:xfrm rot="0">
            <a:off x="1132920" y="585375"/>
            <a:ext cx="16021260" cy="988185"/>
          </a:xfrm>
          <a:prstGeom prst="rect">
            <a:avLst/>
          </a:prstGeom>
        </p:spPr>
        <p:txBody>
          <a:bodyPr anchor="t" rtlCol="false" tIns="0" lIns="0" bIns="0" rIns="0">
            <a:spAutoFit/>
          </a:bodyPr>
          <a:lstStyle/>
          <a:p>
            <a:pPr algn="l">
              <a:lnSpc>
                <a:spcPts val="7559"/>
              </a:lnSpc>
            </a:pPr>
            <a:r>
              <a:rPr lang="en-US" b="true" sz="6300" spc="-1">
                <a:solidFill>
                  <a:srgbClr val="000000"/>
                </a:solidFill>
                <a:latin typeface="Trebuchet MS Bold"/>
                <a:ea typeface="Trebuchet MS Bold"/>
                <a:cs typeface="Trebuchet MS Bold"/>
                <a:sym typeface="Trebuchet MS Bold"/>
              </a:rPr>
              <a:t>PROBLEM	STATEMENT</a:t>
            </a:r>
          </a:p>
        </p:txBody>
      </p:sp>
      <p:sp>
        <p:nvSpPr>
          <p:cNvPr name="TextBox 30" id="30"/>
          <p:cNvSpPr txBox="true"/>
          <p:nvPr/>
        </p:nvSpPr>
        <p:spPr>
          <a:xfrm rot="0">
            <a:off x="17029980" y="9707595"/>
            <a:ext cx="22626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&lt;number&gt;</a:t>
            </a:r>
          </a:p>
        </p:txBody>
      </p:sp>
      <p:sp>
        <p:nvSpPr>
          <p:cNvPr name="Freeform 31" id="31"/>
          <p:cNvSpPr/>
          <p:nvPr/>
        </p:nvSpPr>
        <p:spPr>
          <a:xfrm flipH="false" flipV="false" rot="0">
            <a:off x="1014660" y="9701100"/>
            <a:ext cx="3214620" cy="300240"/>
          </a:xfrm>
          <a:custGeom>
            <a:avLst/>
            <a:gdLst/>
            <a:ahLst/>
            <a:cxnLst/>
            <a:rect r="r" b="b" t="t" l="l"/>
            <a:pathLst>
              <a:path h="300240" w="3214620">
                <a:moveTo>
                  <a:pt x="0" y="0"/>
                </a:moveTo>
                <a:lnTo>
                  <a:pt x="3214620" y="0"/>
                </a:lnTo>
                <a:lnTo>
                  <a:pt x="3214620" y="300240"/>
                </a:lnTo>
                <a:lnTo>
                  <a:pt x="0" y="300240"/>
                </a:lnTo>
                <a:lnTo>
                  <a:pt x="0" y="0"/>
                </a:lnTo>
                <a:close/>
              </a:path>
            </a:pathLst>
          </a:custGeom>
          <a:blipFill>
            <a:blip r:embed="rId3"/>
            <a:stretch>
              <a:fillRect l="-66747" t="0" r="-66747" b="0"/>
            </a:stretch>
          </a:blipFill>
        </p:spPr>
      </p:sp>
      <p:sp>
        <p:nvSpPr>
          <p:cNvPr name="TextBox 32" id="32"/>
          <p:cNvSpPr txBox="true"/>
          <p:nvPr/>
        </p:nvSpPr>
        <p:spPr>
          <a:xfrm rot="0">
            <a:off x="1003680" y="2403555"/>
            <a:ext cx="8597700" cy="5454705"/>
          </a:xfrm>
          <a:prstGeom prst="rect">
            <a:avLst/>
          </a:prstGeom>
        </p:spPr>
        <p:txBody>
          <a:bodyPr anchor="t" rtlCol="false" tIns="0" lIns="0" bIns="0" rIns="0">
            <a:spAutoFit/>
          </a:bodyPr>
          <a:lstStyle/>
          <a:p>
            <a:pPr algn="just">
              <a:lnSpc>
                <a:spcPts val="4031"/>
              </a:lnSpc>
            </a:pPr>
            <a:r>
              <a:rPr lang="en-US" sz="3359" spc="29">
                <a:solidFill>
                  <a:srgbClr val="000000"/>
                </a:solidFill>
                <a:latin typeface="TT Rounds Condensed"/>
                <a:ea typeface="TT Rounds Condensed"/>
                <a:cs typeface="TT Rounds Condensed"/>
                <a:sym typeface="TT Rounds Condensed"/>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grpSp>
        <p:nvGrpSpPr>
          <p:cNvPr name="Group 22" id="22"/>
          <p:cNvGrpSpPr/>
          <p:nvPr/>
        </p:nvGrpSpPr>
        <p:grpSpPr>
          <a:xfrm rot="0">
            <a:off x="14030280" y="8043840"/>
            <a:ext cx="685800" cy="685800"/>
            <a:chOff x="0" y="0"/>
            <a:chExt cx="914400" cy="914400"/>
          </a:xfrm>
        </p:grpSpPr>
        <p:sp>
          <p:nvSpPr>
            <p:cNvPr name="Freeform 23" id="23"/>
            <p:cNvSpPr/>
            <p:nvPr/>
          </p:nvSpPr>
          <p:spPr>
            <a:xfrm flipH="false" flipV="false" rot="0">
              <a:off x="0" y="0"/>
              <a:ext cx="914400" cy="915670"/>
            </a:xfrm>
            <a:custGeom>
              <a:avLst/>
              <a:gdLst/>
              <a:ahLst/>
              <a:cxnLst/>
              <a:rect r="r" b="b" t="t" l="l"/>
              <a:pathLst>
                <a:path h="915670" w="914400">
                  <a:moveTo>
                    <a:pt x="914400" y="0"/>
                  </a:moveTo>
                  <a:lnTo>
                    <a:pt x="0" y="0"/>
                  </a:lnTo>
                  <a:lnTo>
                    <a:pt x="0" y="915670"/>
                  </a:lnTo>
                  <a:lnTo>
                    <a:pt x="914400" y="915670"/>
                  </a:lnTo>
                  <a:lnTo>
                    <a:pt x="914400" y="0"/>
                  </a:lnTo>
                  <a:close/>
                </a:path>
              </a:pathLst>
            </a:custGeom>
            <a:solidFill>
              <a:srgbClr val="42AF51"/>
            </a:solidFill>
          </p:spPr>
        </p:sp>
      </p:grpSp>
      <p:grpSp>
        <p:nvGrpSpPr>
          <p:cNvPr name="Group 24" id="24"/>
          <p:cNvGrpSpPr/>
          <p:nvPr/>
        </p:nvGrpSpPr>
        <p:grpSpPr>
          <a:xfrm rot="0">
            <a:off x="14030280" y="8844120"/>
            <a:ext cx="271620" cy="271080"/>
            <a:chOff x="0" y="0"/>
            <a:chExt cx="362160" cy="361440"/>
          </a:xfrm>
        </p:grpSpPr>
        <p:sp>
          <p:nvSpPr>
            <p:cNvPr name="Freeform 25" id="25"/>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Freeform 26" id="26"/>
          <p:cNvSpPr/>
          <p:nvPr/>
        </p:nvSpPr>
        <p:spPr>
          <a:xfrm flipH="false" flipV="false" rot="0">
            <a:off x="12987540" y="3971700"/>
            <a:ext cx="5300640" cy="5715360"/>
          </a:xfrm>
          <a:custGeom>
            <a:avLst/>
            <a:gdLst/>
            <a:ahLst/>
            <a:cxnLst/>
            <a:rect r="r" b="b" t="t" l="l"/>
            <a:pathLst>
              <a:path h="5715360" w="5300640">
                <a:moveTo>
                  <a:pt x="0" y="0"/>
                </a:moveTo>
                <a:lnTo>
                  <a:pt x="5300640" y="0"/>
                </a:lnTo>
                <a:lnTo>
                  <a:pt x="5300640" y="5715360"/>
                </a:lnTo>
                <a:lnTo>
                  <a:pt x="0" y="5715360"/>
                </a:lnTo>
                <a:lnTo>
                  <a:pt x="0" y="0"/>
                </a:lnTo>
                <a:close/>
              </a:path>
            </a:pathLst>
          </a:custGeom>
          <a:blipFill>
            <a:blip r:embed="rId2"/>
            <a:stretch>
              <a:fillRect l="-3" t="0" r="-3" b="0"/>
            </a:stretch>
          </a:blipFill>
        </p:spPr>
      </p:sp>
      <p:grpSp>
        <p:nvGrpSpPr>
          <p:cNvPr name="Group 27" id="27"/>
          <p:cNvGrpSpPr/>
          <p:nvPr/>
        </p:nvGrpSpPr>
        <p:grpSpPr>
          <a:xfrm rot="0">
            <a:off x="10044000" y="2543400"/>
            <a:ext cx="471420" cy="485460"/>
            <a:chOff x="0" y="0"/>
            <a:chExt cx="628560" cy="647280"/>
          </a:xfrm>
        </p:grpSpPr>
        <p:sp>
          <p:nvSpPr>
            <p:cNvPr name="Freeform 28" id="28"/>
            <p:cNvSpPr/>
            <p:nvPr/>
          </p:nvSpPr>
          <p:spPr>
            <a:xfrm flipH="false" flipV="false" rot="0">
              <a:off x="0" y="0"/>
              <a:ext cx="628523" cy="648589"/>
            </a:xfrm>
            <a:custGeom>
              <a:avLst/>
              <a:gdLst/>
              <a:ahLst/>
              <a:cxnLst/>
              <a:rect r="r" b="b" t="t" l="l"/>
              <a:pathLst>
                <a:path h="648589" w="628523">
                  <a:moveTo>
                    <a:pt x="628523" y="0"/>
                  </a:moveTo>
                  <a:lnTo>
                    <a:pt x="0" y="0"/>
                  </a:lnTo>
                  <a:lnTo>
                    <a:pt x="0" y="648589"/>
                  </a:lnTo>
                  <a:lnTo>
                    <a:pt x="628523" y="648589"/>
                  </a:lnTo>
                  <a:lnTo>
                    <a:pt x="628523" y="0"/>
                  </a:lnTo>
                  <a:close/>
                </a:path>
              </a:pathLst>
            </a:custGeom>
            <a:solidFill>
              <a:srgbClr val="2D83C3"/>
            </a:solidFill>
          </p:spPr>
        </p:sp>
      </p:grpSp>
      <p:sp>
        <p:nvSpPr>
          <p:cNvPr name="TextBox 29" id="29"/>
          <p:cNvSpPr txBox="true"/>
          <p:nvPr/>
        </p:nvSpPr>
        <p:spPr>
          <a:xfrm rot="0">
            <a:off x="1132920" y="585375"/>
            <a:ext cx="16021260" cy="988185"/>
          </a:xfrm>
          <a:prstGeom prst="rect">
            <a:avLst/>
          </a:prstGeom>
        </p:spPr>
        <p:txBody>
          <a:bodyPr anchor="t" rtlCol="false" tIns="0" lIns="0" bIns="0" rIns="0">
            <a:spAutoFit/>
          </a:bodyPr>
          <a:lstStyle/>
          <a:p>
            <a:pPr algn="l">
              <a:lnSpc>
                <a:spcPts val="7559"/>
              </a:lnSpc>
            </a:pPr>
            <a:r>
              <a:rPr lang="en-US" b="true" sz="6300" spc="-1">
                <a:solidFill>
                  <a:srgbClr val="000000"/>
                </a:solidFill>
                <a:latin typeface="Trebuchet MS Bold"/>
                <a:ea typeface="Trebuchet MS Bold"/>
                <a:cs typeface="Trebuchet MS Bold"/>
                <a:sym typeface="Trebuchet MS Bold"/>
              </a:rPr>
              <a:t>PROJECT	OVERVIEW</a:t>
            </a:r>
          </a:p>
        </p:txBody>
      </p:sp>
      <p:sp>
        <p:nvSpPr>
          <p:cNvPr name="TextBox 30" id="30"/>
          <p:cNvSpPr txBox="true"/>
          <p:nvPr/>
        </p:nvSpPr>
        <p:spPr>
          <a:xfrm rot="0">
            <a:off x="17029980" y="9707595"/>
            <a:ext cx="22626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&lt;number&gt;</a:t>
            </a:r>
          </a:p>
        </p:txBody>
      </p:sp>
      <p:sp>
        <p:nvSpPr>
          <p:cNvPr name="Freeform 31" id="31"/>
          <p:cNvSpPr/>
          <p:nvPr/>
        </p:nvSpPr>
        <p:spPr>
          <a:xfrm flipH="false" flipV="false" rot="0">
            <a:off x="1014660" y="9701100"/>
            <a:ext cx="3214620" cy="300240"/>
          </a:xfrm>
          <a:custGeom>
            <a:avLst/>
            <a:gdLst/>
            <a:ahLst/>
            <a:cxnLst/>
            <a:rect r="r" b="b" t="t" l="l"/>
            <a:pathLst>
              <a:path h="300240" w="3214620">
                <a:moveTo>
                  <a:pt x="0" y="0"/>
                </a:moveTo>
                <a:lnTo>
                  <a:pt x="3214620" y="0"/>
                </a:lnTo>
                <a:lnTo>
                  <a:pt x="3214620" y="300240"/>
                </a:lnTo>
                <a:lnTo>
                  <a:pt x="0" y="300240"/>
                </a:lnTo>
                <a:lnTo>
                  <a:pt x="0" y="0"/>
                </a:lnTo>
                <a:close/>
              </a:path>
            </a:pathLst>
          </a:custGeom>
          <a:blipFill>
            <a:blip r:embed="rId3"/>
            <a:stretch>
              <a:fillRect l="-66747" t="0" r="-66747" b="0"/>
            </a:stretch>
          </a:blipFill>
        </p:spPr>
      </p:sp>
      <p:sp>
        <p:nvSpPr>
          <p:cNvPr name="TextBox 32" id="32"/>
          <p:cNvSpPr txBox="true"/>
          <p:nvPr/>
        </p:nvSpPr>
        <p:spPr>
          <a:xfrm rot="0">
            <a:off x="1003680" y="2404095"/>
            <a:ext cx="8671140" cy="6562245"/>
          </a:xfrm>
          <a:prstGeom prst="rect">
            <a:avLst/>
          </a:prstGeom>
        </p:spPr>
        <p:txBody>
          <a:bodyPr anchor="t" rtlCol="false" tIns="0" lIns="0" bIns="0" rIns="0">
            <a:spAutoFit/>
          </a:bodyPr>
          <a:lstStyle/>
          <a:p>
            <a:pPr algn="just">
              <a:lnSpc>
                <a:spcPts val="3767"/>
              </a:lnSpc>
            </a:pPr>
            <a:r>
              <a:rPr lang="en-US" sz="3139" spc="27">
                <a:solidFill>
                  <a:srgbClr val="000000"/>
                </a:solidFill>
                <a:latin typeface="TT Rounds Condensed"/>
                <a:ea typeface="TT Rounds Condensed"/>
                <a:cs typeface="TT Rounds Condensed"/>
                <a:sym typeface="TT Rounds Condensed"/>
              </a:rPr>
              <a:t>The project aims to evaluate employee performance by collecting and analyzing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grpSp>
        <p:nvGrpSpPr>
          <p:cNvPr name="Group 22" id="22"/>
          <p:cNvGrpSpPr/>
          <p:nvPr/>
        </p:nvGrpSpPr>
        <p:grpSpPr>
          <a:xfrm rot="0">
            <a:off x="14030280" y="8043840"/>
            <a:ext cx="685800" cy="685800"/>
            <a:chOff x="0" y="0"/>
            <a:chExt cx="914400" cy="914400"/>
          </a:xfrm>
        </p:grpSpPr>
        <p:sp>
          <p:nvSpPr>
            <p:cNvPr name="Freeform 23" id="23"/>
            <p:cNvSpPr/>
            <p:nvPr/>
          </p:nvSpPr>
          <p:spPr>
            <a:xfrm flipH="false" flipV="false" rot="0">
              <a:off x="0" y="0"/>
              <a:ext cx="914400" cy="915670"/>
            </a:xfrm>
            <a:custGeom>
              <a:avLst/>
              <a:gdLst/>
              <a:ahLst/>
              <a:cxnLst/>
              <a:rect r="r" b="b" t="t" l="l"/>
              <a:pathLst>
                <a:path h="915670" w="914400">
                  <a:moveTo>
                    <a:pt x="914400" y="0"/>
                  </a:moveTo>
                  <a:lnTo>
                    <a:pt x="0" y="0"/>
                  </a:lnTo>
                  <a:lnTo>
                    <a:pt x="0" y="915670"/>
                  </a:lnTo>
                  <a:lnTo>
                    <a:pt x="914400" y="915670"/>
                  </a:lnTo>
                  <a:lnTo>
                    <a:pt x="914400" y="0"/>
                  </a:lnTo>
                  <a:close/>
                </a:path>
              </a:pathLst>
            </a:custGeom>
            <a:solidFill>
              <a:srgbClr val="42AF51"/>
            </a:solidFill>
          </p:spPr>
        </p:sp>
      </p:grpSp>
      <p:grpSp>
        <p:nvGrpSpPr>
          <p:cNvPr name="Group 24" id="24"/>
          <p:cNvGrpSpPr/>
          <p:nvPr/>
        </p:nvGrpSpPr>
        <p:grpSpPr>
          <a:xfrm rot="0">
            <a:off x="10044000" y="2543400"/>
            <a:ext cx="471420" cy="485460"/>
            <a:chOff x="0" y="0"/>
            <a:chExt cx="628560" cy="647280"/>
          </a:xfrm>
        </p:grpSpPr>
        <p:sp>
          <p:nvSpPr>
            <p:cNvPr name="Freeform 25" id="25"/>
            <p:cNvSpPr/>
            <p:nvPr/>
          </p:nvSpPr>
          <p:spPr>
            <a:xfrm flipH="false" flipV="false" rot="0">
              <a:off x="0" y="0"/>
              <a:ext cx="628523" cy="648589"/>
            </a:xfrm>
            <a:custGeom>
              <a:avLst/>
              <a:gdLst/>
              <a:ahLst/>
              <a:cxnLst/>
              <a:rect r="r" b="b" t="t" l="l"/>
              <a:pathLst>
                <a:path h="648589" w="628523">
                  <a:moveTo>
                    <a:pt x="628523" y="0"/>
                  </a:moveTo>
                  <a:lnTo>
                    <a:pt x="0" y="0"/>
                  </a:lnTo>
                  <a:lnTo>
                    <a:pt x="0" y="648589"/>
                  </a:lnTo>
                  <a:lnTo>
                    <a:pt x="628523" y="648589"/>
                  </a:lnTo>
                  <a:lnTo>
                    <a:pt x="628523" y="0"/>
                  </a:lnTo>
                  <a:close/>
                </a:path>
              </a:pathLst>
            </a:custGeom>
            <a:solidFill>
              <a:srgbClr val="2D83C3"/>
            </a:solidFill>
          </p:spPr>
        </p:sp>
      </p:grpSp>
      <p:grpSp>
        <p:nvGrpSpPr>
          <p:cNvPr name="Group 26" id="26"/>
          <p:cNvGrpSpPr/>
          <p:nvPr/>
        </p:nvGrpSpPr>
        <p:grpSpPr>
          <a:xfrm rot="0">
            <a:off x="14030280" y="8844120"/>
            <a:ext cx="271620" cy="271080"/>
            <a:chOff x="0" y="0"/>
            <a:chExt cx="362160" cy="361440"/>
          </a:xfrm>
        </p:grpSpPr>
        <p:sp>
          <p:nvSpPr>
            <p:cNvPr name="Freeform 27" id="27"/>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TextBox 28" id="28"/>
          <p:cNvSpPr txBox="true"/>
          <p:nvPr/>
        </p:nvSpPr>
        <p:spPr>
          <a:xfrm rot="0">
            <a:off x="1132920" y="585375"/>
            <a:ext cx="16021260" cy="750045"/>
          </a:xfrm>
          <a:prstGeom prst="rect">
            <a:avLst/>
          </a:prstGeom>
        </p:spPr>
        <p:txBody>
          <a:bodyPr anchor="t" rtlCol="false" tIns="0" lIns="0" bIns="0" rIns="0">
            <a:spAutoFit/>
          </a:bodyPr>
          <a:lstStyle/>
          <a:p>
            <a:pPr algn="l">
              <a:lnSpc>
                <a:spcPts val="5759"/>
              </a:lnSpc>
            </a:pPr>
            <a:r>
              <a:rPr lang="en-US" b="true" sz="4800" spc="-1">
                <a:solidFill>
                  <a:srgbClr val="000000"/>
                </a:solidFill>
                <a:latin typeface="Trebuchet MS Bold"/>
                <a:ea typeface="Trebuchet MS Bold"/>
                <a:cs typeface="Trebuchet MS Bold"/>
                <a:sym typeface="Trebuchet MS Bold"/>
              </a:rPr>
              <a:t>WHO ARE THE END USERS?</a:t>
            </a:r>
          </a:p>
        </p:txBody>
      </p:sp>
      <p:sp>
        <p:nvSpPr>
          <p:cNvPr name="TextBox 29" id="29"/>
          <p:cNvSpPr txBox="true"/>
          <p:nvPr/>
        </p:nvSpPr>
        <p:spPr>
          <a:xfrm rot="0">
            <a:off x="17029980" y="9707595"/>
            <a:ext cx="22626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&lt;number&gt;</a:t>
            </a:r>
          </a:p>
        </p:txBody>
      </p:sp>
      <p:sp>
        <p:nvSpPr>
          <p:cNvPr name="Freeform 30" id="30"/>
          <p:cNvSpPr/>
          <p:nvPr/>
        </p:nvSpPr>
        <p:spPr>
          <a:xfrm flipH="false" flipV="false" rot="0">
            <a:off x="1085940" y="9258300"/>
            <a:ext cx="3271860" cy="728460"/>
          </a:xfrm>
          <a:custGeom>
            <a:avLst/>
            <a:gdLst/>
            <a:ahLst/>
            <a:cxnLst/>
            <a:rect r="r" b="b" t="t" l="l"/>
            <a:pathLst>
              <a:path h="728460" w="3271860">
                <a:moveTo>
                  <a:pt x="0" y="0"/>
                </a:moveTo>
                <a:lnTo>
                  <a:pt x="3271860" y="0"/>
                </a:lnTo>
                <a:lnTo>
                  <a:pt x="3271860" y="728460"/>
                </a:lnTo>
                <a:lnTo>
                  <a:pt x="0" y="728460"/>
                </a:lnTo>
                <a:lnTo>
                  <a:pt x="0" y="0"/>
                </a:lnTo>
                <a:close/>
              </a:path>
            </a:pathLst>
          </a:custGeom>
          <a:blipFill>
            <a:blip r:embed="rId2"/>
            <a:stretch>
              <a:fillRect l="0" t="-14" r="0" b="-14"/>
            </a:stretch>
          </a:blipFill>
        </p:spPr>
      </p:sp>
      <p:sp>
        <p:nvSpPr>
          <p:cNvPr name="TextBox 31" id="31"/>
          <p:cNvSpPr txBox="true"/>
          <p:nvPr/>
        </p:nvSpPr>
        <p:spPr>
          <a:xfrm rot="0">
            <a:off x="1004220" y="2413080"/>
            <a:ext cx="16279200" cy="2490300"/>
          </a:xfrm>
          <a:prstGeom prst="rect">
            <a:avLst/>
          </a:prstGeom>
        </p:spPr>
        <p:txBody>
          <a:bodyPr anchor="t" rtlCol="false" tIns="0" lIns="0" bIns="0" rIns="0">
            <a:spAutoFit/>
          </a:bodyPr>
          <a:lstStyle/>
          <a:p>
            <a:pPr algn="l" marL="734753" indent="-367377" lvl="1">
              <a:lnSpc>
                <a:spcPts val="4871"/>
              </a:lnSpc>
              <a:buFont typeface="Arial"/>
              <a:buChar char="•"/>
            </a:pPr>
            <a:r>
              <a:rPr lang="en-US" sz="4059" spc="36">
                <a:solidFill>
                  <a:srgbClr val="000000"/>
                </a:solidFill>
                <a:latin typeface="TT Rounds Condensed"/>
                <a:ea typeface="TT Rounds Condensed"/>
                <a:cs typeface="TT Rounds Condensed"/>
                <a:sym typeface="TT Rounds Condensed"/>
              </a:rPr>
              <a:t>HR Managers</a:t>
            </a:r>
          </a:p>
          <a:p>
            <a:pPr algn="l" marL="734753" indent="-367377" lvl="1">
              <a:lnSpc>
                <a:spcPts val="4871"/>
              </a:lnSpc>
              <a:buFont typeface="Arial"/>
              <a:buChar char="•"/>
            </a:pPr>
            <a:r>
              <a:rPr lang="en-US" sz="4059" spc="36">
                <a:solidFill>
                  <a:srgbClr val="000000"/>
                </a:solidFill>
                <a:latin typeface="TT Rounds Condensed"/>
                <a:ea typeface="TT Rounds Condensed"/>
                <a:cs typeface="TT Rounds Condensed"/>
                <a:sym typeface="TT Rounds Condensed"/>
              </a:rPr>
              <a:t>Team Leaders/Managers</a:t>
            </a:r>
          </a:p>
          <a:p>
            <a:pPr algn="l" marL="734753" indent="-367377" lvl="1">
              <a:lnSpc>
                <a:spcPts val="4871"/>
              </a:lnSpc>
              <a:buFont typeface="Arial"/>
              <a:buChar char="•"/>
            </a:pPr>
            <a:r>
              <a:rPr lang="en-US" sz="4059" spc="36">
                <a:solidFill>
                  <a:srgbClr val="000000"/>
                </a:solidFill>
                <a:latin typeface="TT Rounds Condensed"/>
                <a:ea typeface="TT Rounds Condensed"/>
                <a:cs typeface="TT Rounds Condensed"/>
                <a:sym typeface="TT Rounds Condensed"/>
              </a:rPr>
              <a:t>Senior Management/Executives</a:t>
            </a:r>
          </a:p>
          <a:p>
            <a:pPr algn="l" marL="734753" indent="-367377" lvl="1">
              <a:lnSpc>
                <a:spcPts val="4871"/>
              </a:lnSpc>
              <a:buFont typeface="Arial"/>
              <a:buChar char="•"/>
            </a:pPr>
            <a:r>
              <a:rPr lang="en-US" sz="4059" spc="36">
                <a:solidFill>
                  <a:srgbClr val="000000"/>
                </a:solidFill>
                <a:latin typeface="TT Rounds Condensed"/>
                <a:ea typeface="TT Rounds Condensed"/>
                <a:cs typeface="TT Rounds Condensed"/>
                <a:sym typeface="TT Rounds Condensed"/>
              </a:rPr>
              <a:t>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sp>
        <p:nvSpPr>
          <p:cNvPr name="Freeform 22" id="22"/>
          <p:cNvSpPr/>
          <p:nvPr/>
        </p:nvSpPr>
        <p:spPr>
          <a:xfrm flipH="false" flipV="false" rot="0">
            <a:off x="0" y="2214540"/>
            <a:ext cx="4043520" cy="4871880"/>
          </a:xfrm>
          <a:custGeom>
            <a:avLst/>
            <a:gdLst/>
            <a:ahLst/>
            <a:cxnLst/>
            <a:rect r="r" b="b" t="t" l="l"/>
            <a:pathLst>
              <a:path h="4871880" w="4043520">
                <a:moveTo>
                  <a:pt x="0" y="0"/>
                </a:moveTo>
                <a:lnTo>
                  <a:pt x="4043520" y="0"/>
                </a:lnTo>
                <a:lnTo>
                  <a:pt x="4043520" y="4871880"/>
                </a:lnTo>
                <a:lnTo>
                  <a:pt x="0" y="4871880"/>
                </a:lnTo>
                <a:lnTo>
                  <a:pt x="0" y="0"/>
                </a:lnTo>
                <a:close/>
              </a:path>
            </a:pathLst>
          </a:custGeom>
          <a:blipFill>
            <a:blip r:embed="rId2"/>
            <a:stretch>
              <a:fillRect l="-10" t="0" r="-10" b="0"/>
            </a:stretch>
          </a:blipFill>
        </p:spPr>
      </p:sp>
      <p:grpSp>
        <p:nvGrpSpPr>
          <p:cNvPr name="Group 23" id="23"/>
          <p:cNvGrpSpPr/>
          <p:nvPr/>
        </p:nvGrpSpPr>
        <p:grpSpPr>
          <a:xfrm rot="0">
            <a:off x="14030280" y="8043840"/>
            <a:ext cx="685800" cy="685800"/>
            <a:chOff x="0" y="0"/>
            <a:chExt cx="914400" cy="914400"/>
          </a:xfrm>
        </p:grpSpPr>
        <p:sp>
          <p:nvSpPr>
            <p:cNvPr name="Freeform 24" id="24"/>
            <p:cNvSpPr/>
            <p:nvPr/>
          </p:nvSpPr>
          <p:spPr>
            <a:xfrm flipH="false" flipV="false" rot="0">
              <a:off x="0" y="0"/>
              <a:ext cx="914400" cy="915670"/>
            </a:xfrm>
            <a:custGeom>
              <a:avLst/>
              <a:gdLst/>
              <a:ahLst/>
              <a:cxnLst/>
              <a:rect r="r" b="b" t="t" l="l"/>
              <a:pathLst>
                <a:path h="915670" w="914400">
                  <a:moveTo>
                    <a:pt x="914400" y="0"/>
                  </a:moveTo>
                  <a:lnTo>
                    <a:pt x="0" y="0"/>
                  </a:lnTo>
                  <a:lnTo>
                    <a:pt x="0" y="915670"/>
                  </a:lnTo>
                  <a:lnTo>
                    <a:pt x="914400" y="915670"/>
                  </a:lnTo>
                  <a:lnTo>
                    <a:pt x="914400" y="0"/>
                  </a:lnTo>
                  <a:close/>
                </a:path>
              </a:pathLst>
            </a:custGeom>
            <a:solidFill>
              <a:srgbClr val="42AF51"/>
            </a:solidFill>
          </p:spPr>
        </p:sp>
      </p:grpSp>
      <p:grpSp>
        <p:nvGrpSpPr>
          <p:cNvPr name="Group 25" id="25"/>
          <p:cNvGrpSpPr/>
          <p:nvPr/>
        </p:nvGrpSpPr>
        <p:grpSpPr>
          <a:xfrm rot="0">
            <a:off x="10044000" y="2543400"/>
            <a:ext cx="471420" cy="485460"/>
            <a:chOff x="0" y="0"/>
            <a:chExt cx="628560" cy="647280"/>
          </a:xfrm>
        </p:grpSpPr>
        <p:sp>
          <p:nvSpPr>
            <p:cNvPr name="Freeform 26" id="26"/>
            <p:cNvSpPr/>
            <p:nvPr/>
          </p:nvSpPr>
          <p:spPr>
            <a:xfrm flipH="false" flipV="false" rot="0">
              <a:off x="0" y="0"/>
              <a:ext cx="628523" cy="648589"/>
            </a:xfrm>
            <a:custGeom>
              <a:avLst/>
              <a:gdLst/>
              <a:ahLst/>
              <a:cxnLst/>
              <a:rect r="r" b="b" t="t" l="l"/>
              <a:pathLst>
                <a:path h="648589" w="628523">
                  <a:moveTo>
                    <a:pt x="628523" y="0"/>
                  </a:moveTo>
                  <a:lnTo>
                    <a:pt x="0" y="0"/>
                  </a:lnTo>
                  <a:lnTo>
                    <a:pt x="0" y="648589"/>
                  </a:lnTo>
                  <a:lnTo>
                    <a:pt x="628523" y="648589"/>
                  </a:lnTo>
                  <a:lnTo>
                    <a:pt x="628523" y="0"/>
                  </a:lnTo>
                  <a:close/>
                </a:path>
              </a:pathLst>
            </a:custGeom>
            <a:solidFill>
              <a:srgbClr val="2D83C3"/>
            </a:solidFill>
          </p:spPr>
        </p:sp>
      </p:grpSp>
      <p:grpSp>
        <p:nvGrpSpPr>
          <p:cNvPr name="Group 27" id="27"/>
          <p:cNvGrpSpPr/>
          <p:nvPr/>
        </p:nvGrpSpPr>
        <p:grpSpPr>
          <a:xfrm rot="0">
            <a:off x="14030280" y="8844120"/>
            <a:ext cx="271620" cy="271080"/>
            <a:chOff x="0" y="0"/>
            <a:chExt cx="362160" cy="361440"/>
          </a:xfrm>
        </p:grpSpPr>
        <p:sp>
          <p:nvSpPr>
            <p:cNvPr name="Freeform 28" id="28"/>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TextBox 29" id="29"/>
          <p:cNvSpPr txBox="true"/>
          <p:nvPr/>
        </p:nvSpPr>
        <p:spPr>
          <a:xfrm rot="0">
            <a:off x="1132920" y="582135"/>
            <a:ext cx="16021260" cy="1662645"/>
          </a:xfrm>
          <a:prstGeom prst="rect">
            <a:avLst/>
          </a:prstGeom>
        </p:spPr>
        <p:txBody>
          <a:bodyPr anchor="t" rtlCol="false" tIns="0" lIns="0" bIns="0" rIns="0">
            <a:spAutoFit/>
          </a:bodyPr>
          <a:lstStyle/>
          <a:p>
            <a:pPr algn="l">
              <a:lnSpc>
                <a:spcPts val="6480"/>
              </a:lnSpc>
            </a:pPr>
            <a:r>
              <a:rPr lang="en-US" b="true" sz="5400" spc="-1">
                <a:solidFill>
                  <a:srgbClr val="000000"/>
                </a:solidFill>
                <a:latin typeface="Trebuchet MS Bold"/>
                <a:ea typeface="Trebuchet MS Bold"/>
                <a:cs typeface="Trebuchet MS Bold"/>
                <a:sym typeface="Trebuchet MS Bold"/>
              </a:rPr>
              <a:t>OUR SOLUTION AND ITS VALUE PROPOSITION</a:t>
            </a:r>
          </a:p>
        </p:txBody>
      </p:sp>
      <p:sp>
        <p:nvSpPr>
          <p:cNvPr name="TextBox 30" id="30"/>
          <p:cNvSpPr txBox="true"/>
          <p:nvPr/>
        </p:nvSpPr>
        <p:spPr>
          <a:xfrm rot="0">
            <a:off x="17029980" y="9707595"/>
            <a:ext cx="226260" cy="28834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&lt;number&gt;</a:t>
            </a:r>
          </a:p>
        </p:txBody>
      </p:sp>
      <p:sp>
        <p:nvSpPr>
          <p:cNvPr name="Freeform 31" id="31"/>
          <p:cNvSpPr/>
          <p:nvPr/>
        </p:nvSpPr>
        <p:spPr>
          <a:xfrm flipH="false" flipV="false" rot="0">
            <a:off x="1014660" y="9701100"/>
            <a:ext cx="3214620" cy="300240"/>
          </a:xfrm>
          <a:custGeom>
            <a:avLst/>
            <a:gdLst/>
            <a:ahLst/>
            <a:cxnLst/>
            <a:rect r="r" b="b" t="t" l="l"/>
            <a:pathLst>
              <a:path h="300240" w="3214620">
                <a:moveTo>
                  <a:pt x="0" y="0"/>
                </a:moveTo>
                <a:lnTo>
                  <a:pt x="3214620" y="0"/>
                </a:lnTo>
                <a:lnTo>
                  <a:pt x="3214620" y="300240"/>
                </a:lnTo>
                <a:lnTo>
                  <a:pt x="0" y="300240"/>
                </a:lnTo>
                <a:lnTo>
                  <a:pt x="0" y="0"/>
                </a:lnTo>
                <a:close/>
              </a:path>
            </a:pathLst>
          </a:custGeom>
          <a:blipFill>
            <a:blip r:embed="rId3"/>
            <a:stretch>
              <a:fillRect l="-66747" t="0" r="-66747" b="0"/>
            </a:stretch>
          </a:blipFill>
        </p:spPr>
      </p:sp>
      <p:sp>
        <p:nvSpPr>
          <p:cNvPr name="TextBox 32" id="32"/>
          <p:cNvSpPr txBox="true"/>
          <p:nvPr/>
        </p:nvSpPr>
        <p:spPr>
          <a:xfrm rot="0">
            <a:off x="4587660" y="3680460"/>
            <a:ext cx="12823740" cy="32306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Conditional Formatting: Missing</a:t>
            </a:r>
          </a:p>
          <a:p>
            <a:pPr algn="l" marL="488632" indent="-244316" lvl="1">
              <a:lnSpc>
                <a:spcPts val="3240"/>
              </a:lnSpc>
            </a:pPr>
          </a:p>
          <a:p>
            <a:pPr algn="l" marL="488632" indent="-244316" lvl="1">
              <a:lnSpc>
                <a:spcPts val="3240"/>
              </a:lnSpc>
            </a:pPr>
            <a:r>
              <a:rPr lang="en-US" sz="2700" spc="23">
                <a:solidFill>
                  <a:srgbClr val="000000"/>
                </a:solidFill>
                <a:latin typeface="TT Rounds Condensed"/>
                <a:ea typeface="TT Rounds Condensed"/>
                <a:cs typeface="TT Rounds Condensed"/>
                <a:sym typeface="TT Rounds Condensed"/>
              </a:rPr>
              <a:t>Filter: Remove</a:t>
            </a:r>
          </a:p>
          <a:p>
            <a:pPr algn="l" marL="488632" indent="-244316" lvl="1">
              <a:lnSpc>
                <a:spcPts val="3240"/>
              </a:lnSpc>
            </a:pPr>
            <a:r>
              <a:rPr lang="en-US" sz="2700" spc="23">
                <a:solidFill>
                  <a:srgbClr val="000000"/>
                </a:solidFill>
                <a:latin typeface="TT Rounds Condensed"/>
                <a:ea typeface="TT Rounds Condensed"/>
                <a:cs typeface="TT Rounds Condensed"/>
                <a:sym typeface="TT Rounds Condensed"/>
              </a:rPr>
              <a:t>Formula: Performance</a:t>
            </a:r>
          </a:p>
          <a:p>
            <a:pPr algn="l" marL="488632" indent="-244316" lvl="1">
              <a:lnSpc>
                <a:spcPts val="3240"/>
              </a:lnSpc>
            </a:pPr>
            <a:r>
              <a:rPr lang="en-US" sz="2700" spc="23">
                <a:solidFill>
                  <a:srgbClr val="000000"/>
                </a:solidFill>
                <a:latin typeface="TT Rounds Condensed"/>
                <a:ea typeface="TT Rounds Condensed"/>
                <a:cs typeface="TT Rounds Condensed"/>
                <a:sym typeface="TT Rounds Condensed"/>
              </a:rPr>
              <a:t>Pivot: Summary</a:t>
            </a:r>
          </a:p>
          <a:p>
            <a:pPr algn="l" marL="488632" indent="-244316" lvl="1">
              <a:lnSpc>
                <a:spcPts val="3240"/>
              </a:lnSpc>
            </a:pPr>
            <a:r>
              <a:rPr lang="en-US" sz="2700" spc="23">
                <a:solidFill>
                  <a:srgbClr val="000000"/>
                </a:solidFill>
                <a:latin typeface="TT Rounds Condensed"/>
                <a:ea typeface="TT Rounds Condensed"/>
                <a:cs typeface="TT Rounds Condensed"/>
                <a:sym typeface="TT Rounds Condensed"/>
              </a:rPr>
              <a:t>Graph: Data Visualization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sp>
        <p:nvSpPr>
          <p:cNvPr name="TextBox 22" id="22"/>
          <p:cNvSpPr txBox="true"/>
          <p:nvPr/>
        </p:nvSpPr>
        <p:spPr>
          <a:xfrm rot="0">
            <a:off x="1222920" y="606090"/>
            <a:ext cx="15841260" cy="1061070"/>
          </a:xfrm>
          <a:prstGeom prst="rect">
            <a:avLst/>
          </a:prstGeom>
        </p:spPr>
        <p:txBody>
          <a:bodyPr anchor="t" rtlCol="false" tIns="0" lIns="0" bIns="0" rIns="0">
            <a:spAutoFit/>
          </a:bodyPr>
          <a:lstStyle/>
          <a:p>
            <a:pPr algn="l">
              <a:lnSpc>
                <a:spcPts val="8640"/>
              </a:lnSpc>
            </a:pPr>
            <a:r>
              <a:rPr lang="en-US" b="true" sz="7200" spc="-1">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3460" y="2184660"/>
            <a:ext cx="16279200" cy="6552180"/>
          </a:xfrm>
          <a:prstGeom prst="rect">
            <a:avLst/>
          </a:prstGeom>
        </p:spPr>
        <p:txBody>
          <a:bodyPr anchor="t" rtlCol="false" tIns="0" lIns="0" bIns="0" rIns="0">
            <a:spAutoFit/>
          </a:bodyPr>
          <a:lstStyle/>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Employee: Naan Mudhalvan Portal</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26 features</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9 features</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Employee ID: Numerical Values</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Name: Text</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Employee Type</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Performance level</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Gender: Male and Female</a:t>
            </a:r>
          </a:p>
          <a:p>
            <a:pPr algn="l" marL="839718" indent="-419859" lvl="1">
              <a:lnSpc>
                <a:spcPts val="5567"/>
              </a:lnSpc>
              <a:buFont typeface="Arial"/>
              <a:buChar char="•"/>
            </a:pPr>
            <a:r>
              <a:rPr lang="en-US" sz="4639" spc="41">
                <a:solidFill>
                  <a:srgbClr val="000000"/>
                </a:solidFill>
                <a:latin typeface="TT Rounds Condensed"/>
                <a:ea typeface="TT Rounds Condensed"/>
                <a:cs typeface="TT Rounds Condensed"/>
                <a:sym typeface="TT Rounds Condensed"/>
              </a:rPr>
              <a:t>Employee Rating: Numerical Values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00" y="0"/>
            <a:ext cx="1843020" cy="10294020"/>
            <a:chOff x="0" y="0"/>
            <a:chExt cx="2457360" cy="13725360"/>
          </a:xfrm>
        </p:grpSpPr>
        <p:sp>
          <p:nvSpPr>
            <p:cNvPr name="Freeform 3" id="3"/>
            <p:cNvSpPr/>
            <p:nvPr/>
          </p:nvSpPr>
          <p:spPr>
            <a:xfrm flipH="false" flipV="false" rot="0">
              <a:off x="127" y="7747"/>
              <a:ext cx="2457069" cy="13709904"/>
            </a:xfrm>
            <a:custGeom>
              <a:avLst/>
              <a:gdLst/>
              <a:ahLst/>
              <a:cxnLst/>
              <a:rect r="r" b="b" t="t" l="l"/>
              <a:pathLst>
                <a:path h="13709904" w="2457069">
                  <a:moveTo>
                    <a:pt x="18415" y="0"/>
                  </a:moveTo>
                  <a:lnTo>
                    <a:pt x="2457069" y="13706602"/>
                  </a:lnTo>
                  <a:lnTo>
                    <a:pt x="2438654" y="13709904"/>
                  </a:lnTo>
                  <a:lnTo>
                    <a:pt x="0" y="3302"/>
                  </a:lnTo>
                  <a:close/>
                </a:path>
              </a:pathLst>
            </a:custGeom>
            <a:solidFill>
              <a:srgbClr val="5FCAEE"/>
            </a:solidFill>
          </p:spPr>
        </p:sp>
      </p:grpSp>
      <p:grpSp>
        <p:nvGrpSpPr>
          <p:cNvPr name="Group 4" id="4"/>
          <p:cNvGrpSpPr/>
          <p:nvPr/>
        </p:nvGrpSpPr>
        <p:grpSpPr>
          <a:xfrm rot="0">
            <a:off x="11165580" y="5533920"/>
            <a:ext cx="7129620" cy="4760100"/>
            <a:chOff x="0" y="0"/>
            <a:chExt cx="9506160" cy="6346800"/>
          </a:xfrm>
        </p:grpSpPr>
        <p:sp>
          <p:nvSpPr>
            <p:cNvPr name="Freeform 5" id="5"/>
            <p:cNvSpPr/>
            <p:nvPr/>
          </p:nvSpPr>
          <p:spPr>
            <a:xfrm flipH="false" flipV="false" rot="0">
              <a:off x="4191" y="1524"/>
              <a:ext cx="9497822" cy="6342380"/>
            </a:xfrm>
            <a:custGeom>
              <a:avLst/>
              <a:gdLst/>
              <a:ahLst/>
              <a:cxnLst/>
              <a:rect r="r" b="b" t="t" l="l"/>
              <a:pathLst>
                <a:path h="6342380" w="9497822">
                  <a:moveTo>
                    <a:pt x="9497822" y="15621"/>
                  </a:moveTo>
                  <a:lnTo>
                    <a:pt x="10414" y="6342380"/>
                  </a:lnTo>
                  <a:lnTo>
                    <a:pt x="0" y="6326886"/>
                  </a:lnTo>
                  <a:lnTo>
                    <a:pt x="9487408" y="0"/>
                  </a:lnTo>
                  <a:close/>
                </a:path>
              </a:pathLst>
            </a:custGeom>
            <a:solidFill>
              <a:srgbClr val="5FCAEE"/>
            </a:solidFill>
          </p:spPr>
        </p:sp>
      </p:grpSp>
      <p:grpSp>
        <p:nvGrpSpPr>
          <p:cNvPr name="Group 6" id="6"/>
          <p:cNvGrpSpPr/>
          <p:nvPr/>
        </p:nvGrpSpPr>
        <p:grpSpPr>
          <a:xfrm rot="0">
            <a:off x="13773240" y="0"/>
            <a:ext cx="4514940" cy="10287000"/>
            <a:chOff x="0" y="0"/>
            <a:chExt cx="6019920" cy="13716000"/>
          </a:xfrm>
        </p:grpSpPr>
        <p:sp>
          <p:nvSpPr>
            <p:cNvPr name="Freeform 7" id="7"/>
            <p:cNvSpPr/>
            <p:nvPr/>
          </p:nvSpPr>
          <p:spPr>
            <a:xfrm flipH="false" flipV="false" rot="0">
              <a:off x="0" y="0"/>
              <a:ext cx="6019927" cy="13716000"/>
            </a:xfrm>
            <a:custGeom>
              <a:avLst/>
              <a:gdLst/>
              <a:ahLst/>
              <a:cxnLst/>
              <a:rect r="r" b="b" t="t" l="l"/>
              <a:pathLst>
                <a:path h="13716000" w="6019927">
                  <a:moveTo>
                    <a:pt x="6019927" y="0"/>
                  </a:moveTo>
                  <a:lnTo>
                    <a:pt x="4089019" y="0"/>
                  </a:lnTo>
                  <a:lnTo>
                    <a:pt x="0" y="13716000"/>
                  </a:lnTo>
                  <a:lnTo>
                    <a:pt x="6019927" y="13716000"/>
                  </a:lnTo>
                  <a:lnTo>
                    <a:pt x="6019927" y="0"/>
                  </a:lnTo>
                  <a:close/>
                </a:path>
              </a:pathLst>
            </a:custGeom>
            <a:solidFill>
              <a:srgbClr val="5FCAEE">
                <a:alpha val="35686"/>
              </a:srgbClr>
            </a:solidFill>
          </p:spPr>
        </p:sp>
      </p:grpSp>
      <p:grpSp>
        <p:nvGrpSpPr>
          <p:cNvPr name="Group 8" id="8"/>
          <p:cNvGrpSpPr/>
          <p:nvPr/>
        </p:nvGrpSpPr>
        <p:grpSpPr>
          <a:xfrm rot="0">
            <a:off x="14403960" y="0"/>
            <a:ext cx="3884220" cy="10287000"/>
            <a:chOff x="0" y="0"/>
            <a:chExt cx="5178960" cy="13716000"/>
          </a:xfrm>
        </p:grpSpPr>
        <p:sp>
          <p:nvSpPr>
            <p:cNvPr name="Freeform 9" id="9"/>
            <p:cNvSpPr/>
            <p:nvPr/>
          </p:nvSpPr>
          <p:spPr>
            <a:xfrm flipH="false" flipV="false" rot="0">
              <a:off x="0" y="0"/>
              <a:ext cx="5178933" cy="13716000"/>
            </a:xfrm>
            <a:custGeom>
              <a:avLst/>
              <a:gdLst/>
              <a:ahLst/>
              <a:cxnLst/>
              <a:rect r="r" b="b" t="t" l="l"/>
              <a:pathLst>
                <a:path h="13716000" w="5178933">
                  <a:moveTo>
                    <a:pt x="5178933" y="0"/>
                  </a:moveTo>
                  <a:lnTo>
                    <a:pt x="0" y="0"/>
                  </a:lnTo>
                  <a:lnTo>
                    <a:pt x="2417318" y="13716000"/>
                  </a:lnTo>
                  <a:lnTo>
                    <a:pt x="5178933" y="13716000"/>
                  </a:lnTo>
                  <a:lnTo>
                    <a:pt x="5178933" y="0"/>
                  </a:lnTo>
                  <a:close/>
                </a:path>
              </a:pathLst>
            </a:custGeom>
            <a:solidFill>
              <a:srgbClr val="5FCAEE">
                <a:alpha val="19608"/>
              </a:srgbClr>
            </a:solidFill>
          </p:spPr>
        </p:sp>
      </p:grpSp>
      <p:grpSp>
        <p:nvGrpSpPr>
          <p:cNvPr name="Group 10" id="10"/>
          <p:cNvGrpSpPr/>
          <p:nvPr/>
        </p:nvGrpSpPr>
        <p:grpSpPr>
          <a:xfrm rot="0">
            <a:off x="13401720" y="4572180"/>
            <a:ext cx="4886460" cy="5714820"/>
            <a:chOff x="0" y="0"/>
            <a:chExt cx="6515280" cy="7619760"/>
          </a:xfrm>
        </p:grpSpPr>
        <p:sp>
          <p:nvSpPr>
            <p:cNvPr name="Freeform 11" id="11"/>
            <p:cNvSpPr/>
            <p:nvPr/>
          </p:nvSpPr>
          <p:spPr>
            <a:xfrm flipH="false" flipV="false" rot="0">
              <a:off x="0" y="0"/>
              <a:ext cx="6515227" cy="7621016"/>
            </a:xfrm>
            <a:custGeom>
              <a:avLst/>
              <a:gdLst/>
              <a:ahLst/>
              <a:cxnLst/>
              <a:rect r="r" b="b" t="t" l="l"/>
              <a:pathLst>
                <a:path h="7621016" w="6515227">
                  <a:moveTo>
                    <a:pt x="6515227" y="0"/>
                  </a:moveTo>
                  <a:lnTo>
                    <a:pt x="0" y="7621016"/>
                  </a:lnTo>
                  <a:lnTo>
                    <a:pt x="6515227" y="7621016"/>
                  </a:lnTo>
                  <a:lnTo>
                    <a:pt x="6515227" y="0"/>
                  </a:lnTo>
                  <a:close/>
                </a:path>
              </a:pathLst>
            </a:custGeom>
            <a:solidFill>
              <a:srgbClr val="17AFE3">
                <a:alpha val="65882"/>
              </a:srgbClr>
            </a:solidFill>
          </p:spPr>
        </p:sp>
      </p:grpSp>
      <p:grpSp>
        <p:nvGrpSpPr>
          <p:cNvPr name="Group 12" id="12"/>
          <p:cNvGrpSpPr/>
          <p:nvPr/>
        </p:nvGrpSpPr>
        <p:grpSpPr>
          <a:xfrm rot="0">
            <a:off x="14006520" y="0"/>
            <a:ext cx="4281660" cy="10287000"/>
            <a:chOff x="0" y="0"/>
            <a:chExt cx="5708880" cy="13716000"/>
          </a:xfrm>
        </p:grpSpPr>
        <p:sp>
          <p:nvSpPr>
            <p:cNvPr name="Freeform 13" id="13"/>
            <p:cNvSpPr/>
            <p:nvPr/>
          </p:nvSpPr>
          <p:spPr>
            <a:xfrm flipH="false" flipV="false" rot="0">
              <a:off x="0" y="0"/>
              <a:ext cx="5708904" cy="13716000"/>
            </a:xfrm>
            <a:custGeom>
              <a:avLst/>
              <a:gdLst/>
              <a:ahLst/>
              <a:cxnLst/>
              <a:rect r="r" b="b" t="t" l="l"/>
              <a:pathLst>
                <a:path h="13716000" w="5708904">
                  <a:moveTo>
                    <a:pt x="5708904" y="0"/>
                  </a:moveTo>
                  <a:lnTo>
                    <a:pt x="0" y="0"/>
                  </a:lnTo>
                  <a:lnTo>
                    <a:pt x="4940300" y="13716000"/>
                  </a:lnTo>
                  <a:lnTo>
                    <a:pt x="5708904" y="13716000"/>
                  </a:lnTo>
                  <a:lnTo>
                    <a:pt x="5708904" y="0"/>
                  </a:lnTo>
                  <a:close/>
                </a:path>
              </a:pathLst>
            </a:custGeom>
            <a:solidFill>
              <a:srgbClr val="17AFE3">
                <a:alpha val="49804"/>
              </a:srgbClr>
            </a:solidFill>
          </p:spPr>
        </p:sp>
      </p:grpSp>
      <p:grpSp>
        <p:nvGrpSpPr>
          <p:cNvPr name="Group 14" id="14"/>
          <p:cNvGrpSpPr/>
          <p:nvPr/>
        </p:nvGrpSpPr>
        <p:grpSpPr>
          <a:xfrm rot="0">
            <a:off x="16344720" y="0"/>
            <a:ext cx="1943460" cy="10287000"/>
            <a:chOff x="0" y="0"/>
            <a:chExt cx="2591280" cy="13716000"/>
          </a:xfrm>
        </p:grpSpPr>
        <p:sp>
          <p:nvSpPr>
            <p:cNvPr name="Freeform 15" id="15"/>
            <p:cNvSpPr/>
            <p:nvPr/>
          </p:nvSpPr>
          <p:spPr>
            <a:xfrm flipH="false" flipV="false" rot="0">
              <a:off x="0" y="0"/>
              <a:ext cx="2591308" cy="13716000"/>
            </a:xfrm>
            <a:custGeom>
              <a:avLst/>
              <a:gdLst/>
              <a:ahLst/>
              <a:cxnLst/>
              <a:rect r="r" b="b" t="t" l="l"/>
              <a:pathLst>
                <a:path h="13716000" w="2591308">
                  <a:moveTo>
                    <a:pt x="2591308" y="0"/>
                  </a:moveTo>
                  <a:lnTo>
                    <a:pt x="2046097" y="0"/>
                  </a:lnTo>
                  <a:lnTo>
                    <a:pt x="0" y="13716000"/>
                  </a:lnTo>
                  <a:lnTo>
                    <a:pt x="2591308" y="13716000"/>
                  </a:lnTo>
                  <a:lnTo>
                    <a:pt x="2591308" y="0"/>
                  </a:lnTo>
                  <a:close/>
                </a:path>
              </a:pathLst>
            </a:custGeom>
            <a:solidFill>
              <a:srgbClr val="2D83C3">
                <a:alpha val="69804"/>
              </a:srgbClr>
            </a:solidFill>
          </p:spPr>
        </p:sp>
      </p:grpSp>
      <p:grpSp>
        <p:nvGrpSpPr>
          <p:cNvPr name="Group 16" id="16"/>
          <p:cNvGrpSpPr/>
          <p:nvPr/>
        </p:nvGrpSpPr>
        <p:grpSpPr>
          <a:xfrm rot="0">
            <a:off x="16404660" y="0"/>
            <a:ext cx="1883520" cy="10287000"/>
            <a:chOff x="0" y="0"/>
            <a:chExt cx="2511360" cy="13716000"/>
          </a:xfrm>
        </p:grpSpPr>
        <p:sp>
          <p:nvSpPr>
            <p:cNvPr name="Freeform 17" id="17"/>
            <p:cNvSpPr/>
            <p:nvPr/>
          </p:nvSpPr>
          <p:spPr>
            <a:xfrm flipH="false" flipV="false" rot="0">
              <a:off x="0" y="0"/>
              <a:ext cx="2511425" cy="13716000"/>
            </a:xfrm>
            <a:custGeom>
              <a:avLst/>
              <a:gdLst/>
              <a:ahLst/>
              <a:cxnLst/>
              <a:rect r="r" b="b" t="t" l="l"/>
              <a:pathLst>
                <a:path h="13716000" w="2511425">
                  <a:moveTo>
                    <a:pt x="2511298" y="0"/>
                  </a:moveTo>
                  <a:lnTo>
                    <a:pt x="0" y="0"/>
                  </a:lnTo>
                  <a:lnTo>
                    <a:pt x="2229358" y="13716000"/>
                  </a:lnTo>
                  <a:lnTo>
                    <a:pt x="2511425" y="13716000"/>
                  </a:lnTo>
                  <a:lnTo>
                    <a:pt x="2511425" y="0"/>
                  </a:lnTo>
                  <a:close/>
                </a:path>
              </a:pathLst>
            </a:custGeom>
            <a:solidFill>
              <a:srgbClr val="226192">
                <a:alpha val="80000"/>
              </a:srgbClr>
            </a:solidFill>
          </p:spPr>
        </p:sp>
      </p:grpSp>
      <p:grpSp>
        <p:nvGrpSpPr>
          <p:cNvPr name="Group 18" id="18"/>
          <p:cNvGrpSpPr/>
          <p:nvPr/>
        </p:nvGrpSpPr>
        <p:grpSpPr>
          <a:xfrm rot="0">
            <a:off x="15559020" y="5386500"/>
            <a:ext cx="2729160" cy="4900500"/>
            <a:chOff x="0" y="0"/>
            <a:chExt cx="3638880" cy="6534000"/>
          </a:xfrm>
        </p:grpSpPr>
        <p:sp>
          <p:nvSpPr>
            <p:cNvPr name="Freeform 19" id="19"/>
            <p:cNvSpPr/>
            <p:nvPr/>
          </p:nvSpPr>
          <p:spPr>
            <a:xfrm flipH="false" flipV="false" rot="0">
              <a:off x="0" y="0"/>
              <a:ext cx="3638931" cy="6534023"/>
            </a:xfrm>
            <a:custGeom>
              <a:avLst/>
              <a:gdLst/>
              <a:ahLst/>
              <a:cxnLst/>
              <a:rect r="r" b="b" t="t" l="l"/>
              <a:pathLst>
                <a:path h="6534023" w="3638931">
                  <a:moveTo>
                    <a:pt x="3638931" y="0"/>
                  </a:moveTo>
                  <a:lnTo>
                    <a:pt x="0" y="6534023"/>
                  </a:lnTo>
                  <a:lnTo>
                    <a:pt x="3638931" y="6534023"/>
                  </a:lnTo>
                  <a:lnTo>
                    <a:pt x="3638931" y="0"/>
                  </a:lnTo>
                  <a:close/>
                </a:path>
              </a:pathLst>
            </a:custGeom>
            <a:solidFill>
              <a:srgbClr val="17AFE3">
                <a:alpha val="65882"/>
              </a:srgbClr>
            </a:solidFill>
          </p:spPr>
        </p:sp>
      </p:grpSp>
      <p:grpSp>
        <p:nvGrpSpPr>
          <p:cNvPr name="Group 20" id="20"/>
          <p:cNvGrpSpPr/>
          <p:nvPr/>
        </p:nvGrpSpPr>
        <p:grpSpPr>
          <a:xfrm rot="0">
            <a:off x="0" y="6015060"/>
            <a:ext cx="671760" cy="4271940"/>
            <a:chOff x="0" y="0"/>
            <a:chExt cx="895680" cy="5695920"/>
          </a:xfrm>
        </p:grpSpPr>
        <p:sp>
          <p:nvSpPr>
            <p:cNvPr name="Freeform 21" id="21"/>
            <p:cNvSpPr/>
            <p:nvPr/>
          </p:nvSpPr>
          <p:spPr>
            <a:xfrm flipH="false" flipV="false" rot="0">
              <a:off x="0" y="0"/>
              <a:ext cx="895731" cy="5695950"/>
            </a:xfrm>
            <a:custGeom>
              <a:avLst/>
              <a:gdLst/>
              <a:ahLst/>
              <a:cxnLst/>
              <a:rect r="r" b="b" t="t" l="l"/>
              <a:pathLst>
                <a:path h="5695950" w="895731">
                  <a:moveTo>
                    <a:pt x="0" y="0"/>
                  </a:moveTo>
                  <a:lnTo>
                    <a:pt x="0" y="5695950"/>
                  </a:lnTo>
                  <a:lnTo>
                    <a:pt x="895731" y="5695950"/>
                  </a:lnTo>
                  <a:lnTo>
                    <a:pt x="0" y="0"/>
                  </a:lnTo>
                  <a:close/>
                </a:path>
              </a:pathLst>
            </a:custGeom>
            <a:solidFill>
              <a:srgbClr val="5FCAEE">
                <a:alpha val="69804"/>
              </a:srgbClr>
            </a:solidFill>
          </p:spPr>
        </p:sp>
      </p:grpSp>
      <p:sp>
        <p:nvSpPr>
          <p:cNvPr name="TextBox 22" id="22"/>
          <p:cNvSpPr txBox="true"/>
          <p:nvPr/>
        </p:nvSpPr>
        <p:spPr>
          <a:xfrm rot="0">
            <a:off x="1128600" y="9720195"/>
            <a:ext cx="2660040" cy="494985"/>
          </a:xfrm>
          <a:prstGeom prst="rect">
            <a:avLst/>
          </a:prstGeom>
        </p:spPr>
        <p:txBody>
          <a:bodyPr anchor="t" rtlCol="false" tIns="0" lIns="0" bIns="0" rIns="0">
            <a:spAutoFit/>
          </a:bodyPr>
          <a:lstStyle/>
          <a:p>
            <a:pPr algn="l">
              <a:lnSpc>
                <a:spcPts val="1909"/>
              </a:lnSpc>
            </a:pPr>
            <a:r>
              <a:rPr lang="en-US" sz="1650" spc="-1">
                <a:solidFill>
                  <a:srgbClr val="2D83C3"/>
                </a:solidFill>
                <a:latin typeface="Trebuchet MS"/>
                <a:ea typeface="Trebuchet MS"/>
                <a:cs typeface="Trebuchet MS"/>
                <a:sym typeface="Trebuchet MS"/>
              </a:rPr>
              <a:t>3/21/2024  </a:t>
            </a:r>
            <a:r>
              <a:rPr lang="en-US" b="true" sz="1650" spc="-1">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280" y="8043840"/>
            <a:ext cx="685800" cy="685800"/>
            <a:chOff x="0" y="0"/>
            <a:chExt cx="914400" cy="914400"/>
          </a:xfrm>
        </p:grpSpPr>
        <p:sp>
          <p:nvSpPr>
            <p:cNvPr name="Freeform 24" id="24"/>
            <p:cNvSpPr/>
            <p:nvPr/>
          </p:nvSpPr>
          <p:spPr>
            <a:xfrm flipH="false" flipV="false" rot="0">
              <a:off x="0" y="0"/>
              <a:ext cx="914400" cy="915670"/>
            </a:xfrm>
            <a:custGeom>
              <a:avLst/>
              <a:gdLst/>
              <a:ahLst/>
              <a:cxnLst/>
              <a:rect r="r" b="b" t="t" l="l"/>
              <a:pathLst>
                <a:path h="915670" w="914400">
                  <a:moveTo>
                    <a:pt x="914400" y="0"/>
                  </a:moveTo>
                  <a:lnTo>
                    <a:pt x="0" y="0"/>
                  </a:lnTo>
                  <a:lnTo>
                    <a:pt x="0" y="915670"/>
                  </a:lnTo>
                  <a:lnTo>
                    <a:pt x="914400" y="915670"/>
                  </a:lnTo>
                  <a:lnTo>
                    <a:pt x="914400" y="0"/>
                  </a:lnTo>
                  <a:close/>
                </a:path>
              </a:pathLst>
            </a:custGeom>
            <a:solidFill>
              <a:srgbClr val="42AF51"/>
            </a:solidFill>
          </p:spPr>
        </p:sp>
      </p:grpSp>
      <p:grpSp>
        <p:nvGrpSpPr>
          <p:cNvPr name="Group 25" id="25"/>
          <p:cNvGrpSpPr/>
          <p:nvPr/>
        </p:nvGrpSpPr>
        <p:grpSpPr>
          <a:xfrm rot="0">
            <a:off x="10044000" y="2543400"/>
            <a:ext cx="471420" cy="485460"/>
            <a:chOff x="0" y="0"/>
            <a:chExt cx="628560" cy="647280"/>
          </a:xfrm>
        </p:grpSpPr>
        <p:sp>
          <p:nvSpPr>
            <p:cNvPr name="Freeform 26" id="26"/>
            <p:cNvSpPr/>
            <p:nvPr/>
          </p:nvSpPr>
          <p:spPr>
            <a:xfrm flipH="false" flipV="false" rot="0">
              <a:off x="0" y="0"/>
              <a:ext cx="628523" cy="648589"/>
            </a:xfrm>
            <a:custGeom>
              <a:avLst/>
              <a:gdLst/>
              <a:ahLst/>
              <a:cxnLst/>
              <a:rect r="r" b="b" t="t" l="l"/>
              <a:pathLst>
                <a:path h="648589" w="628523">
                  <a:moveTo>
                    <a:pt x="628523" y="0"/>
                  </a:moveTo>
                  <a:lnTo>
                    <a:pt x="0" y="0"/>
                  </a:lnTo>
                  <a:lnTo>
                    <a:pt x="0" y="648589"/>
                  </a:lnTo>
                  <a:lnTo>
                    <a:pt x="628523" y="648589"/>
                  </a:lnTo>
                  <a:lnTo>
                    <a:pt x="628523" y="0"/>
                  </a:lnTo>
                  <a:close/>
                </a:path>
              </a:pathLst>
            </a:custGeom>
            <a:solidFill>
              <a:srgbClr val="2D83C3"/>
            </a:solidFill>
          </p:spPr>
        </p:sp>
      </p:grpSp>
      <p:grpSp>
        <p:nvGrpSpPr>
          <p:cNvPr name="Group 27" id="27"/>
          <p:cNvGrpSpPr/>
          <p:nvPr/>
        </p:nvGrpSpPr>
        <p:grpSpPr>
          <a:xfrm rot="0">
            <a:off x="14030280" y="8844120"/>
            <a:ext cx="271620" cy="271080"/>
            <a:chOff x="0" y="0"/>
            <a:chExt cx="362160" cy="361440"/>
          </a:xfrm>
        </p:grpSpPr>
        <p:sp>
          <p:nvSpPr>
            <p:cNvPr name="Freeform 28" id="28"/>
            <p:cNvSpPr/>
            <p:nvPr/>
          </p:nvSpPr>
          <p:spPr>
            <a:xfrm flipH="false" flipV="false" rot="0">
              <a:off x="0" y="0"/>
              <a:ext cx="362204" cy="361442"/>
            </a:xfrm>
            <a:custGeom>
              <a:avLst/>
              <a:gdLst/>
              <a:ahLst/>
              <a:cxnLst/>
              <a:rect r="r" b="b" t="t" l="l"/>
              <a:pathLst>
                <a:path h="361442" w="362204">
                  <a:moveTo>
                    <a:pt x="362204" y="0"/>
                  </a:moveTo>
                  <a:lnTo>
                    <a:pt x="0" y="0"/>
                  </a:lnTo>
                  <a:lnTo>
                    <a:pt x="0" y="361442"/>
                  </a:lnTo>
                  <a:lnTo>
                    <a:pt x="362204" y="361442"/>
                  </a:lnTo>
                  <a:lnTo>
                    <a:pt x="362204" y="0"/>
                  </a:lnTo>
                  <a:close/>
                </a:path>
              </a:pathLst>
            </a:custGeom>
            <a:solidFill>
              <a:srgbClr val="2D936B"/>
            </a:solidFill>
          </p:spPr>
        </p:sp>
      </p:grpSp>
      <p:sp>
        <p:nvSpPr>
          <p:cNvPr name="Freeform 29" id="29"/>
          <p:cNvSpPr/>
          <p:nvPr/>
        </p:nvSpPr>
        <p:spPr>
          <a:xfrm flipH="false" flipV="false" rot="0">
            <a:off x="99900" y="5072220"/>
            <a:ext cx="3700620" cy="5128920"/>
          </a:xfrm>
          <a:custGeom>
            <a:avLst/>
            <a:gdLst/>
            <a:ahLst/>
            <a:cxnLst/>
            <a:rect r="r" b="b" t="t" l="l"/>
            <a:pathLst>
              <a:path h="5128920" w="3700620">
                <a:moveTo>
                  <a:pt x="0" y="0"/>
                </a:moveTo>
                <a:lnTo>
                  <a:pt x="3700620" y="0"/>
                </a:lnTo>
                <a:lnTo>
                  <a:pt x="3700620" y="5128920"/>
                </a:lnTo>
                <a:lnTo>
                  <a:pt x="0" y="5128920"/>
                </a:lnTo>
                <a:lnTo>
                  <a:pt x="0" y="0"/>
                </a:lnTo>
                <a:close/>
              </a:path>
            </a:pathLst>
          </a:custGeom>
          <a:blipFill>
            <a:blip r:embed="rId2"/>
            <a:stretch>
              <a:fillRect l="0" t="-1434" r="0" b="-1434"/>
            </a:stretch>
          </a:blipFill>
        </p:spPr>
      </p:sp>
      <p:sp>
        <p:nvSpPr>
          <p:cNvPr name="TextBox 30" id="30"/>
          <p:cNvSpPr txBox="true"/>
          <p:nvPr/>
        </p:nvSpPr>
        <p:spPr>
          <a:xfrm rot="0">
            <a:off x="1132920" y="585375"/>
            <a:ext cx="16021260" cy="1128585"/>
          </a:xfrm>
          <a:prstGeom prst="rect">
            <a:avLst/>
          </a:prstGeom>
        </p:spPr>
        <p:txBody>
          <a:bodyPr anchor="t" rtlCol="false" tIns="0" lIns="0" bIns="0" rIns="0">
            <a:spAutoFit/>
          </a:bodyPr>
          <a:lstStyle/>
          <a:p>
            <a:pPr algn="l">
              <a:lnSpc>
                <a:spcPts val="7559"/>
              </a:lnSpc>
            </a:pPr>
            <a:r>
              <a:rPr lang="en-US" b="true" sz="6300" spc="-1">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6580" y="9708135"/>
            <a:ext cx="342900" cy="265125"/>
          </a:xfrm>
          <a:prstGeom prst="rect">
            <a:avLst/>
          </a:prstGeom>
        </p:spPr>
        <p:txBody>
          <a:bodyPr anchor="t" rtlCol="false" tIns="0" lIns="0" bIns="0" rIns="0">
            <a:spAutoFit/>
          </a:bodyPr>
          <a:lstStyle/>
          <a:p>
            <a:pPr algn="l">
              <a:lnSpc>
                <a:spcPts val="1980"/>
              </a:lnSpc>
            </a:pPr>
            <a:r>
              <a:rPr lang="en-US" sz="1650" spc="-1">
                <a:solidFill>
                  <a:srgbClr val="2D936B"/>
                </a:solidFill>
                <a:latin typeface="Trebuchet MS"/>
                <a:ea typeface="Trebuchet MS"/>
                <a:cs typeface="Trebuchet MS"/>
                <a:sym typeface="Trebuchet MS"/>
              </a:rPr>
              <a:t>9</a:t>
            </a:r>
          </a:p>
        </p:txBody>
      </p:sp>
      <p:sp>
        <p:nvSpPr>
          <p:cNvPr name="TextBox 32" id="32"/>
          <p:cNvSpPr txBox="true"/>
          <p:nvPr/>
        </p:nvSpPr>
        <p:spPr>
          <a:xfrm rot="0">
            <a:off x="3878640" y="3625575"/>
            <a:ext cx="12933360" cy="3297405"/>
          </a:xfrm>
          <a:prstGeom prst="rect">
            <a:avLst/>
          </a:prstGeom>
        </p:spPr>
        <p:txBody>
          <a:bodyPr anchor="t" rtlCol="false" tIns="0" lIns="0" bIns="0" rIns="0">
            <a:spAutoFit/>
          </a:bodyPr>
          <a:lstStyle/>
          <a:p>
            <a:pPr algn="just">
              <a:lnSpc>
                <a:spcPts val="5040"/>
              </a:lnSpc>
            </a:pPr>
            <a:r>
              <a:rPr lang="en-US" sz="4200" spc="37">
                <a:solidFill>
                  <a:srgbClr val="000000"/>
                </a:solidFill>
                <a:latin typeface="TT Rounds Condensed"/>
                <a:ea typeface="TT Rounds Condensed"/>
                <a:cs typeface="TT Rounds Condensed"/>
                <a:sym typeface="TT Rounds Condensed"/>
              </a:rPr>
              <a:t>=IFS(Z9&gt;=5,”VERY HIGH”,Z9&gt;=4,”HIGH”,Z9&gt;=3,”MED”,TRUE,”LOW”)</a:t>
            </a:r>
          </a:p>
          <a:p>
            <a:pPr algn="just">
              <a:lnSpc>
                <a:spcPts val="50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DAGP4pLX_50</dc:identifier>
  <dcterms:modified xsi:type="dcterms:W3CDTF">2011-08-01T06:04:30Z</dcterms:modified>
  <cp:revision>1</cp:revision>
  <dc:title>RANJANI. R NANMUDHALVAN PPT</dc:title>
</cp:coreProperties>
</file>