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2" r:id="rId4"/>
    <p:sldId id="263" r:id="rId5"/>
    <p:sldId id="264" r:id="rId6"/>
    <p:sldId id="270" r:id="rId7"/>
    <p:sldId id="269" r:id="rId8"/>
    <p:sldId id="260" r:id="rId9"/>
    <p:sldId id="258" r:id="rId10"/>
    <p:sldId id="261" r:id="rId11"/>
    <p:sldId id="266" r:id="rId12"/>
    <p:sldId id="267" r:id="rId13"/>
    <p:sldId id="279" r:id="rId14"/>
    <p:sldId id="280" r:id="rId15"/>
    <p:sldId id="281" r:id="rId16"/>
    <p:sldId id="283" r:id="rId17"/>
    <p:sldId id="284" r:id="rId18"/>
    <p:sldId id="268" r:id="rId19"/>
    <p:sldId id="282" r:id="rId20"/>
    <p:sldId id="287" r:id="rId21"/>
    <p:sldId id="285" r:id="rId22"/>
    <p:sldId id="286" r:id="rId23"/>
    <p:sldId id="273" r:id="rId24"/>
    <p:sldId id="288" r:id="rId25"/>
    <p:sldId id="274" r:id="rId26"/>
    <p:sldId id="275" r:id="rId27"/>
    <p:sldId id="276" r:id="rId28"/>
    <p:sldId id="277" r:id="rId29"/>
    <p:sldId id="272" r:id="rId30"/>
    <p:sldId id="271" r:id="rId31"/>
    <p:sldId id="27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6B2A8-2FB3-437A-8398-8F9946AB80B7}" type="datetimeFigureOut">
              <a:rPr lang="en-IN" smtClean="0"/>
              <a:t>31-05-2022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BAB89-DD87-41FA-8F8D-03CECDAD26BC}" type="slidenum">
              <a:rPr lang="en-IN" smtClean="0"/>
              <a:t>‹#›</a:t>
            </a:fld>
            <a:endParaRPr lang="en-IN"/>
          </a:p>
        </p:txBody>
      </p:sp>
    </p:spTree>
    <p:extLst>
      <p:ext uri="{BB962C8B-B14F-4D97-AF65-F5344CB8AC3E}">
        <p14:creationId xmlns:p14="http://schemas.microsoft.com/office/powerpoint/2010/main" val="403833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07BAB89-DD87-41FA-8F8D-03CECDAD26BC}" type="slidenum">
              <a:rPr lang="en-IN" smtClean="0"/>
              <a:t>5</a:t>
            </a:fld>
            <a:endParaRPr lang="en-IN"/>
          </a:p>
        </p:txBody>
      </p:sp>
    </p:spTree>
    <p:extLst>
      <p:ext uri="{BB962C8B-B14F-4D97-AF65-F5344CB8AC3E}">
        <p14:creationId xmlns:p14="http://schemas.microsoft.com/office/powerpoint/2010/main" val="398509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C0FFA3-3640-4434-85EB-04CDB49CA3B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19568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C0FFA3-3640-4434-85EB-04CDB49CA3B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197234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C0FFA3-3640-4434-85EB-04CDB49CA3B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43793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C0FFA3-3640-4434-85EB-04CDB49CA3B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169884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0FFA3-3640-4434-85EB-04CDB49CA3B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372385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C0FFA3-3640-4434-85EB-04CDB49CA3BF}"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119351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C0FFA3-3640-4434-85EB-04CDB49CA3BF}"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264907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C0FFA3-3640-4434-85EB-04CDB49CA3BF}"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128328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0FFA3-3640-4434-85EB-04CDB49CA3BF}"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194384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0FFA3-3640-4434-85EB-04CDB49CA3BF}"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45446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0FFA3-3640-4434-85EB-04CDB49CA3BF}"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1DF79-FFE5-4903-B76F-CC6EA4C079C4}" type="slidenum">
              <a:rPr lang="en-IN" smtClean="0"/>
              <a:t>‹#›</a:t>
            </a:fld>
            <a:endParaRPr lang="en-IN"/>
          </a:p>
        </p:txBody>
      </p:sp>
    </p:spTree>
    <p:extLst>
      <p:ext uri="{BB962C8B-B14F-4D97-AF65-F5344CB8AC3E}">
        <p14:creationId xmlns:p14="http://schemas.microsoft.com/office/powerpoint/2010/main" val="129309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0FFA3-3640-4434-85EB-04CDB49CA3BF}" type="datetimeFigureOut">
              <a:rPr lang="en-IN" smtClean="0"/>
              <a:t>31-05-2022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1DF79-FFE5-4903-B76F-CC6EA4C079C4}" type="slidenum">
              <a:rPr lang="en-IN" smtClean="0"/>
              <a:t>‹#›</a:t>
            </a:fld>
            <a:endParaRPr lang="en-IN"/>
          </a:p>
        </p:txBody>
      </p:sp>
    </p:spTree>
    <p:extLst>
      <p:ext uri="{BB962C8B-B14F-4D97-AF65-F5344CB8AC3E}">
        <p14:creationId xmlns:p14="http://schemas.microsoft.com/office/powerpoint/2010/main" val="360800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wZMLkiDSjohQ5wedAentouGoRUH2e79f/vie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0982" y="1260384"/>
            <a:ext cx="6817743" cy="3975849"/>
          </a:xfrm>
        </p:spPr>
        <p:txBody>
          <a:bodyPr>
            <a:normAutofit fontScale="90000"/>
          </a:bodyPr>
          <a:lstStyle/>
          <a:p>
            <a:r>
              <a:rPr lang="en-IN" b="1" dirty="0" smtClean="0"/>
              <a:t>GIT HUB</a:t>
            </a:r>
            <a:br>
              <a:rPr lang="en-IN" b="1" dirty="0" smtClean="0"/>
            </a:br>
            <a:r>
              <a:rPr lang="en-IN" b="1" dirty="0"/>
              <a:t> </a:t>
            </a:r>
            <a:r>
              <a:rPr lang="en-IN" b="1" dirty="0" smtClean="0"/>
              <a:t>or</a:t>
            </a:r>
            <a:br>
              <a:rPr lang="en-IN" b="1" dirty="0" smtClean="0"/>
            </a:br>
            <a:r>
              <a:rPr lang="en-IN" b="1" dirty="0" smtClean="0"/>
              <a:t>Bit Bucket</a:t>
            </a:r>
            <a:br>
              <a:rPr lang="en-IN" b="1" dirty="0" smtClean="0"/>
            </a:br>
            <a:r>
              <a:rPr lang="en-IN" b="1" dirty="0" smtClean="0"/>
              <a:t>or</a:t>
            </a:r>
            <a:br>
              <a:rPr lang="en-IN" b="1" dirty="0" smtClean="0"/>
            </a:br>
            <a:r>
              <a:rPr lang="en-IN" b="1" dirty="0" smtClean="0"/>
              <a:t> SVN(</a:t>
            </a:r>
            <a:r>
              <a:rPr lang="en-IN" b="1" dirty="0" err="1" smtClean="0"/>
              <a:t>SubVersion</a:t>
            </a:r>
            <a:r>
              <a:rPr lang="en-IN" b="1" dirty="0" smtClean="0"/>
              <a:t>)</a:t>
            </a:r>
            <a:endParaRPr lang="en-IN" b="1" dirty="0"/>
          </a:p>
        </p:txBody>
      </p:sp>
      <p:sp>
        <p:nvSpPr>
          <p:cNvPr id="3" name="TextBox 2"/>
          <p:cNvSpPr txBox="1"/>
          <p:nvPr/>
        </p:nvSpPr>
        <p:spPr>
          <a:xfrm>
            <a:off x="2958861" y="388189"/>
            <a:ext cx="5545108" cy="584775"/>
          </a:xfrm>
          <a:prstGeom prst="rect">
            <a:avLst/>
          </a:prstGeom>
          <a:noFill/>
        </p:spPr>
        <p:txBody>
          <a:bodyPr wrap="none" rtlCol="0">
            <a:spAutoFit/>
          </a:bodyPr>
          <a:lstStyle/>
          <a:p>
            <a:r>
              <a:rPr lang="en-IN" sz="3200" dirty="0" smtClean="0"/>
              <a:t>Source Code Management Tools</a:t>
            </a:r>
            <a:endParaRPr lang="en-IN" sz="3200" dirty="0"/>
          </a:p>
        </p:txBody>
      </p:sp>
    </p:spTree>
    <p:extLst>
      <p:ext uri="{BB962C8B-B14F-4D97-AF65-F5344CB8AC3E}">
        <p14:creationId xmlns:p14="http://schemas.microsoft.com/office/powerpoint/2010/main" val="389470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7925" y="1785668"/>
            <a:ext cx="2493033" cy="1483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Local Machine</a:t>
            </a:r>
            <a:endParaRPr lang="en-IN" dirty="0"/>
          </a:p>
        </p:txBody>
      </p:sp>
      <p:sp>
        <p:nvSpPr>
          <p:cNvPr id="5" name="Oval 4"/>
          <p:cNvSpPr/>
          <p:nvPr/>
        </p:nvSpPr>
        <p:spPr>
          <a:xfrm>
            <a:off x="8678174" y="1682151"/>
            <a:ext cx="2613803" cy="1518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GIT HUB</a:t>
            </a:r>
            <a:endParaRPr lang="en-IN" dirty="0"/>
          </a:p>
        </p:txBody>
      </p:sp>
      <p:sp>
        <p:nvSpPr>
          <p:cNvPr id="6" name="Right Arrow 5"/>
          <p:cNvSpPr/>
          <p:nvPr/>
        </p:nvSpPr>
        <p:spPr>
          <a:xfrm>
            <a:off x="5080958" y="2035834"/>
            <a:ext cx="3579963" cy="879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Push the data to Git Hub Repository</a:t>
            </a:r>
            <a:endParaRPr lang="en-IN" dirty="0"/>
          </a:p>
        </p:txBody>
      </p:sp>
    </p:spTree>
    <p:extLst>
      <p:ext uri="{BB962C8B-B14F-4D97-AF65-F5344CB8AC3E}">
        <p14:creationId xmlns:p14="http://schemas.microsoft.com/office/powerpoint/2010/main" val="332802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2219" y="327804"/>
            <a:ext cx="1694053" cy="369332"/>
          </a:xfrm>
          <a:prstGeom prst="rect">
            <a:avLst/>
          </a:prstGeom>
          <a:noFill/>
        </p:spPr>
        <p:txBody>
          <a:bodyPr wrap="none" rtlCol="0">
            <a:spAutoFit/>
          </a:bodyPr>
          <a:lstStyle/>
          <a:p>
            <a:r>
              <a:rPr lang="en-IN" dirty="0" smtClean="0"/>
              <a:t>Git BASH CMDS </a:t>
            </a:r>
            <a:endParaRPr lang="en-IN" dirty="0"/>
          </a:p>
        </p:txBody>
      </p:sp>
      <p:sp>
        <p:nvSpPr>
          <p:cNvPr id="4" name="Rectangle 3"/>
          <p:cNvSpPr/>
          <p:nvPr/>
        </p:nvSpPr>
        <p:spPr>
          <a:xfrm>
            <a:off x="598097" y="697136"/>
            <a:ext cx="5009073" cy="553998"/>
          </a:xfrm>
          <a:prstGeom prst="rect">
            <a:avLst/>
          </a:prstGeom>
        </p:spPr>
        <p:txBody>
          <a:bodyPr wrap="square">
            <a:spAutoFit/>
          </a:bodyPr>
          <a:lstStyle/>
          <a:p>
            <a:endParaRPr lang="en-IN" sz="1000" dirty="0">
              <a:latin typeface="Lucida Console" panose="020B0609040504020204" pitchFamily="49" charset="0"/>
            </a:endParaRPr>
          </a:p>
          <a:p>
            <a:r>
              <a:rPr lang="sv-SE" sz="1000" dirty="0">
                <a:solidFill>
                  <a:srgbClr val="00BF00"/>
                </a:solidFill>
                <a:latin typeface="Lucida Console" panose="020B0609040504020204" pitchFamily="49" charset="0"/>
              </a:rPr>
              <a:t>Aslam Shaik@DESKTOP-GJA41R4 </a:t>
            </a:r>
            <a:r>
              <a:rPr lang="sv-SE" sz="1000" dirty="0">
                <a:solidFill>
                  <a:srgbClr val="BF00BF"/>
                </a:solidFill>
                <a:latin typeface="Lucida Console" panose="020B0609040504020204" pitchFamily="49" charset="0"/>
              </a:rPr>
              <a:t>MINGW64 </a:t>
            </a:r>
            <a:r>
              <a:rPr lang="sv-SE" sz="1000" dirty="0">
                <a:solidFill>
                  <a:srgbClr val="BFBF00"/>
                </a:solidFill>
                <a:latin typeface="Lucida Console" panose="020B0609040504020204" pitchFamily="49" charset="0"/>
              </a:rPr>
              <a:t>~/Desktop</a:t>
            </a:r>
            <a:r>
              <a:rPr lang="sv-SE" sz="1000" dirty="0">
                <a:solidFill>
                  <a:srgbClr val="00BFBF"/>
                </a:solidFill>
                <a:latin typeface="Lucida Console" panose="020B0609040504020204" pitchFamily="49" charset="0"/>
              </a:rPr>
              <a:t> (master)</a:t>
            </a:r>
          </a:p>
          <a:p>
            <a:r>
              <a:rPr lang="en-IN" sz="1000" dirty="0">
                <a:solidFill>
                  <a:prstClr val="black"/>
                </a:solidFill>
                <a:latin typeface="Lucida Console" panose="020B0609040504020204" pitchFamily="49" charset="0"/>
              </a:rPr>
              <a:t>$ git clone git@github.com:akramshaik12345/April-</a:t>
            </a:r>
            <a:r>
              <a:rPr lang="en-IN" sz="1000" dirty="0" err="1">
                <a:solidFill>
                  <a:prstClr val="black"/>
                </a:solidFill>
                <a:latin typeface="Lucida Console" panose="020B0609040504020204" pitchFamily="49" charset="0"/>
              </a:rPr>
              <a:t>practice.git</a:t>
            </a:r>
            <a:endParaRPr lang="en-IN" sz="1000" dirty="0">
              <a:solidFill>
                <a:prstClr val="black"/>
              </a:solidFill>
              <a:latin typeface="Lucida Console" panose="020B0609040504020204" pitchFamily="49" charset="0"/>
            </a:endParaRPr>
          </a:p>
        </p:txBody>
      </p:sp>
      <p:sp>
        <p:nvSpPr>
          <p:cNvPr id="5" name="Left-Right Arrow 4"/>
          <p:cNvSpPr/>
          <p:nvPr/>
        </p:nvSpPr>
        <p:spPr>
          <a:xfrm>
            <a:off x="888521" y="474454"/>
            <a:ext cx="3700732" cy="4226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Local Machine </a:t>
            </a:r>
            <a:endParaRPr lang="en-IN" dirty="0"/>
          </a:p>
        </p:txBody>
      </p:sp>
      <p:sp>
        <p:nvSpPr>
          <p:cNvPr id="6" name="Left-Right Arrow 5"/>
          <p:cNvSpPr/>
          <p:nvPr/>
        </p:nvSpPr>
        <p:spPr>
          <a:xfrm>
            <a:off x="1785668" y="1251134"/>
            <a:ext cx="3528204"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Git Hub Repository SSH URL</a:t>
            </a:r>
            <a:endParaRPr lang="en-IN" dirty="0"/>
          </a:p>
        </p:txBody>
      </p:sp>
      <p:sp>
        <p:nvSpPr>
          <p:cNvPr id="8" name="Down Arrow 7"/>
          <p:cNvSpPr/>
          <p:nvPr/>
        </p:nvSpPr>
        <p:spPr>
          <a:xfrm>
            <a:off x="396816" y="1328468"/>
            <a:ext cx="1388852" cy="7418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GIT</a:t>
            </a:r>
          </a:p>
          <a:p>
            <a:pPr algn="ctr"/>
            <a:r>
              <a:rPr lang="en-IN" dirty="0" smtClean="0"/>
              <a:t>CMD</a:t>
            </a:r>
            <a:endParaRPr lang="en-IN" dirty="0"/>
          </a:p>
        </p:txBody>
      </p:sp>
      <p:sp>
        <p:nvSpPr>
          <p:cNvPr id="9" name="Heptagon 8"/>
          <p:cNvSpPr/>
          <p:nvPr/>
        </p:nvSpPr>
        <p:spPr>
          <a:xfrm>
            <a:off x="276045" y="897148"/>
            <a:ext cx="396815" cy="241539"/>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1" name="TextBox 10"/>
          <p:cNvSpPr txBox="1"/>
          <p:nvPr/>
        </p:nvSpPr>
        <p:spPr>
          <a:xfrm>
            <a:off x="5656989" y="833251"/>
            <a:ext cx="5887830" cy="923330"/>
          </a:xfrm>
          <a:prstGeom prst="rect">
            <a:avLst/>
          </a:prstGeom>
          <a:noFill/>
        </p:spPr>
        <p:txBody>
          <a:bodyPr wrap="none" rtlCol="0">
            <a:spAutoFit/>
          </a:bodyPr>
          <a:lstStyle/>
          <a:p>
            <a:r>
              <a:rPr lang="en-IN" dirty="0" smtClean="0"/>
              <a:t>Clone the Repository From GIT HUB Server to Local Machine.</a:t>
            </a:r>
          </a:p>
          <a:p>
            <a:endParaRPr lang="en-IN" dirty="0"/>
          </a:p>
          <a:p>
            <a:r>
              <a:rPr lang="en-IN" dirty="0" smtClean="0"/>
              <a:t>Clone means Download in our LM ( Local Machine )</a:t>
            </a:r>
            <a:endParaRPr lang="en-IN" dirty="0"/>
          </a:p>
        </p:txBody>
      </p:sp>
    </p:spTree>
    <p:extLst>
      <p:ext uri="{BB962C8B-B14F-4D97-AF65-F5344CB8AC3E}">
        <p14:creationId xmlns:p14="http://schemas.microsoft.com/office/powerpoint/2010/main" val="300873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8872" y="287990"/>
            <a:ext cx="7654213" cy="369332"/>
          </a:xfrm>
          <a:prstGeom prst="rect">
            <a:avLst/>
          </a:prstGeom>
        </p:spPr>
        <p:txBody>
          <a:bodyPr wrap="square">
            <a:spAutoFit/>
          </a:bodyPr>
          <a:lstStyle/>
          <a:p>
            <a:r>
              <a:rPr lang="en-IN" dirty="0"/>
              <a:t>https://drive.google.com/file/d/17rqwsd6r7piZZa7Q5pZZ082CCVqNrlUQ/view</a:t>
            </a:r>
          </a:p>
        </p:txBody>
      </p:sp>
      <p:sp>
        <p:nvSpPr>
          <p:cNvPr id="3" name="TextBox 2"/>
          <p:cNvSpPr txBox="1"/>
          <p:nvPr/>
        </p:nvSpPr>
        <p:spPr>
          <a:xfrm>
            <a:off x="2202024" y="1520890"/>
            <a:ext cx="3657600" cy="1754326"/>
          </a:xfrm>
          <a:prstGeom prst="rect">
            <a:avLst/>
          </a:prstGeom>
          <a:noFill/>
        </p:spPr>
        <p:txBody>
          <a:bodyPr wrap="square" rtlCol="0">
            <a:spAutoFit/>
          </a:bodyPr>
          <a:lstStyle/>
          <a:p>
            <a:r>
              <a:rPr lang="en-IN" dirty="0" smtClean="0"/>
              <a:t>Local folder to create the repository</a:t>
            </a:r>
          </a:p>
          <a:p>
            <a:r>
              <a:rPr lang="en-IN" dirty="0" smtClean="0"/>
              <a:t>Git push</a:t>
            </a:r>
          </a:p>
          <a:p>
            <a:r>
              <a:rPr lang="en-IN" dirty="0" smtClean="0"/>
              <a:t>Git pull</a:t>
            </a:r>
          </a:p>
          <a:p>
            <a:r>
              <a:rPr lang="en-IN" dirty="0" smtClean="0"/>
              <a:t>Git fetch</a:t>
            </a:r>
          </a:p>
          <a:p>
            <a:r>
              <a:rPr lang="en-IN" dirty="0" smtClean="0"/>
              <a:t>How to prod and client that work</a:t>
            </a:r>
          </a:p>
          <a:p>
            <a:r>
              <a:rPr lang="en-IN" dirty="0" smtClean="0"/>
              <a:t>How to create the branch</a:t>
            </a:r>
            <a:endParaRPr lang="en-IN" dirty="0"/>
          </a:p>
        </p:txBody>
      </p:sp>
      <p:sp>
        <p:nvSpPr>
          <p:cNvPr id="4" name="Rectangle 3"/>
          <p:cNvSpPr/>
          <p:nvPr/>
        </p:nvSpPr>
        <p:spPr>
          <a:xfrm>
            <a:off x="2450841" y="642840"/>
            <a:ext cx="7542244" cy="369332"/>
          </a:xfrm>
          <a:prstGeom prst="rect">
            <a:avLst/>
          </a:prstGeom>
        </p:spPr>
        <p:txBody>
          <a:bodyPr wrap="square">
            <a:spAutoFit/>
          </a:bodyPr>
          <a:lstStyle/>
          <a:p>
            <a:r>
              <a:rPr lang="en-IN" dirty="0" smtClean="0"/>
              <a:t>https://drive.google.com/file/d/1eFrHts3f9K2fSX955SBo3tv63qIXUJ_x/view</a:t>
            </a:r>
            <a:endParaRPr lang="en-IN" dirty="0"/>
          </a:p>
        </p:txBody>
      </p:sp>
      <p:sp>
        <p:nvSpPr>
          <p:cNvPr id="5" name="TextBox 4"/>
          <p:cNvSpPr txBox="1"/>
          <p:nvPr/>
        </p:nvSpPr>
        <p:spPr>
          <a:xfrm>
            <a:off x="10343072" y="657322"/>
            <a:ext cx="1173192" cy="369332"/>
          </a:xfrm>
          <a:prstGeom prst="rect">
            <a:avLst/>
          </a:prstGeom>
          <a:noFill/>
        </p:spPr>
        <p:txBody>
          <a:bodyPr wrap="square" rtlCol="0">
            <a:spAutoFit/>
          </a:bodyPr>
          <a:lstStyle/>
          <a:p>
            <a:r>
              <a:rPr lang="en-IN" dirty="0" smtClean="0"/>
              <a:t>Part 2</a:t>
            </a:r>
            <a:endParaRPr lang="en-IN" dirty="0"/>
          </a:p>
        </p:txBody>
      </p:sp>
      <p:sp>
        <p:nvSpPr>
          <p:cNvPr id="6" name="Right Brace 5"/>
          <p:cNvSpPr/>
          <p:nvPr/>
        </p:nvSpPr>
        <p:spPr>
          <a:xfrm>
            <a:off x="9920377" y="465826"/>
            <a:ext cx="184677" cy="6987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680148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846" y="1028343"/>
            <a:ext cx="6096000" cy="5170646"/>
          </a:xfrm>
          <a:prstGeom prst="rect">
            <a:avLst/>
          </a:prstGeom>
        </p:spPr>
        <p:txBody>
          <a:bodyPr>
            <a:spAutoFit/>
          </a:bodyPr>
          <a:lstStyle/>
          <a:p>
            <a:r>
              <a:rPr lang="en-IN" sz="1000" dirty="0">
                <a:solidFill>
                  <a:srgbClr val="00BF00"/>
                </a:solidFill>
                <a:latin typeface="Lucida Console" panose="020B0609040504020204" pitchFamily="49" charset="0"/>
              </a:rPr>
              <a:t>Aslam Shaik@DESKTOP-GJA41R4 </a:t>
            </a:r>
            <a:r>
              <a:rPr lang="en-IN" sz="1000" dirty="0">
                <a:solidFill>
                  <a:srgbClr val="BF00BF"/>
                </a:solidFill>
                <a:latin typeface="Lucida Console" panose="020B0609040504020204" pitchFamily="49" charset="0"/>
              </a:rPr>
              <a:t>MINGW64 </a:t>
            </a:r>
            <a:r>
              <a:rPr lang="en-IN" sz="1000" dirty="0">
                <a:solidFill>
                  <a:srgbClr val="BFBF00"/>
                </a:solidFill>
                <a:latin typeface="Lucida Console" panose="020B0609040504020204" pitchFamily="49" charset="0"/>
              </a:rPr>
              <a:t>~/Desktop/New folder (3)</a:t>
            </a:r>
            <a:r>
              <a:rPr lang="en-IN" sz="1000" dirty="0">
                <a:solidFill>
                  <a:srgbClr val="00BFBF"/>
                </a:solidFill>
                <a:latin typeface="Lucida Console" panose="020B0609040504020204" pitchFamily="49" charset="0"/>
              </a:rPr>
              <a:t> (master)</a:t>
            </a:r>
          </a:p>
          <a:p>
            <a:r>
              <a:rPr lang="en-IN" sz="1000" dirty="0">
                <a:solidFill>
                  <a:prstClr val="black"/>
                </a:solidFill>
                <a:latin typeface="Lucida Console" panose="020B0609040504020204" pitchFamily="49" charset="0"/>
              </a:rPr>
              <a:t>$ cat .git/</a:t>
            </a:r>
            <a:r>
              <a:rPr lang="en-IN" sz="1000" dirty="0" err="1">
                <a:solidFill>
                  <a:prstClr val="black"/>
                </a:solidFill>
                <a:latin typeface="Lucida Console" panose="020B0609040504020204" pitchFamily="49" charset="0"/>
              </a:rPr>
              <a:t>config</a:t>
            </a:r>
            <a:endParaRPr lang="en-IN"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cat: .</a:t>
            </a:r>
            <a:r>
              <a:rPr lang="en-US" sz="1000" dirty="0" err="1">
                <a:solidFill>
                  <a:prstClr val="black"/>
                </a:solidFill>
                <a:latin typeface="Lucida Console" panose="020B0609040504020204" pitchFamily="49" charset="0"/>
              </a:rPr>
              <a:t>git</a:t>
            </a:r>
            <a:r>
              <a:rPr lang="en-US" sz="1000" dirty="0">
                <a:solidFill>
                  <a:prstClr val="black"/>
                </a:solidFill>
                <a:latin typeface="Lucida Console" panose="020B0609040504020204" pitchFamily="49" charset="0"/>
              </a:rPr>
              <a:t>/</a:t>
            </a:r>
            <a:r>
              <a:rPr lang="en-US" sz="1000" dirty="0" err="1">
                <a:solidFill>
                  <a:prstClr val="black"/>
                </a:solidFill>
                <a:latin typeface="Lucida Console" panose="020B0609040504020204" pitchFamily="49" charset="0"/>
              </a:rPr>
              <a:t>config</a:t>
            </a:r>
            <a:r>
              <a:rPr lang="en-US" sz="1000" dirty="0">
                <a:solidFill>
                  <a:prstClr val="black"/>
                </a:solidFill>
                <a:latin typeface="Lucida Console" panose="020B0609040504020204" pitchFamily="49" charset="0"/>
              </a:rPr>
              <a:t>: No such file or directory</a:t>
            </a:r>
          </a:p>
          <a:p>
            <a:endParaRPr lang="en-IN" sz="1000" dirty="0">
              <a:solidFill>
                <a:prstClr val="black"/>
              </a:solidFill>
              <a:latin typeface="Lucida Console" panose="020B0609040504020204" pitchFamily="49" charset="0"/>
            </a:endParaRPr>
          </a:p>
          <a:p>
            <a:r>
              <a:rPr lang="en-IN" sz="1000" dirty="0">
                <a:solidFill>
                  <a:srgbClr val="00BF00"/>
                </a:solidFill>
                <a:latin typeface="Lucida Console" panose="020B0609040504020204" pitchFamily="49" charset="0"/>
              </a:rPr>
              <a:t>Aslam Shaik@DESKTOP-GJA41R4 </a:t>
            </a:r>
            <a:r>
              <a:rPr lang="en-IN" sz="1000" dirty="0">
                <a:solidFill>
                  <a:srgbClr val="BF00BF"/>
                </a:solidFill>
                <a:latin typeface="Lucida Console" panose="020B0609040504020204" pitchFamily="49" charset="0"/>
              </a:rPr>
              <a:t>MINGW64 </a:t>
            </a:r>
            <a:r>
              <a:rPr lang="en-IN" sz="1000" dirty="0">
                <a:solidFill>
                  <a:srgbClr val="BFBF00"/>
                </a:solidFill>
                <a:latin typeface="Lucida Console" panose="020B0609040504020204" pitchFamily="49" charset="0"/>
              </a:rPr>
              <a:t>~/Desktop/New folder (3)</a:t>
            </a:r>
            <a:r>
              <a:rPr lang="en-IN" sz="1000" dirty="0">
                <a:solidFill>
                  <a:srgbClr val="00BFBF"/>
                </a:solidFill>
                <a:latin typeface="Lucida Console" panose="020B0609040504020204" pitchFamily="49" charset="0"/>
              </a:rPr>
              <a:t> (master)</a:t>
            </a:r>
          </a:p>
          <a:p>
            <a:r>
              <a:rPr lang="en-IN" sz="1000" dirty="0">
                <a:solidFill>
                  <a:prstClr val="black"/>
                </a:solidFill>
                <a:latin typeface="Lucida Console" panose="020B0609040504020204" pitchFamily="49" charset="0"/>
              </a:rPr>
              <a:t>$ git </a:t>
            </a:r>
            <a:r>
              <a:rPr lang="en-IN" sz="1000" dirty="0" err="1">
                <a:solidFill>
                  <a:prstClr val="black"/>
                </a:solidFill>
                <a:latin typeface="Lucida Console" panose="020B0609040504020204" pitchFamily="49" charset="0"/>
              </a:rPr>
              <a:t>init</a:t>
            </a:r>
            <a:endParaRPr lang="en-IN" sz="1000"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Initialized empty </a:t>
            </a:r>
            <a:r>
              <a:rPr lang="en-US" sz="1000" dirty="0" err="1">
                <a:solidFill>
                  <a:prstClr val="black"/>
                </a:solidFill>
                <a:latin typeface="Lucida Console" panose="020B0609040504020204" pitchFamily="49" charset="0"/>
              </a:rPr>
              <a:t>Git</a:t>
            </a:r>
            <a:r>
              <a:rPr lang="en-US" sz="1000" dirty="0">
                <a:solidFill>
                  <a:prstClr val="black"/>
                </a:solidFill>
                <a:latin typeface="Lucida Console" panose="020B0609040504020204" pitchFamily="49" charset="0"/>
              </a:rPr>
              <a:t> repository in C:/Users/Aslam Shaik/Desktop/New folder (3)/.</a:t>
            </a:r>
            <a:r>
              <a:rPr lang="en-US" sz="1000" dirty="0" err="1">
                <a:solidFill>
                  <a:prstClr val="black"/>
                </a:solidFill>
                <a:latin typeface="Lucida Console" panose="020B0609040504020204" pitchFamily="49" charset="0"/>
              </a:rPr>
              <a:t>git</a:t>
            </a:r>
            <a:r>
              <a:rPr lang="en-US" sz="1000" dirty="0">
                <a:solidFill>
                  <a:prstClr val="black"/>
                </a:solidFill>
                <a:latin typeface="Lucida Console" panose="020B0609040504020204" pitchFamily="49" charset="0"/>
              </a:rPr>
              <a:t>/</a:t>
            </a:r>
          </a:p>
          <a:p>
            <a:endParaRPr lang="en-IN" sz="1000" dirty="0">
              <a:solidFill>
                <a:prstClr val="black"/>
              </a:solidFill>
              <a:latin typeface="Lucida Console" panose="020B0609040504020204" pitchFamily="49" charset="0"/>
            </a:endParaRPr>
          </a:p>
          <a:p>
            <a:r>
              <a:rPr lang="en-IN" sz="1000" dirty="0">
                <a:solidFill>
                  <a:srgbClr val="00BF00"/>
                </a:solidFill>
                <a:latin typeface="Lucida Console" panose="020B0609040504020204" pitchFamily="49" charset="0"/>
              </a:rPr>
              <a:t>Aslam Shaik@DESKTOP-GJA41R4 </a:t>
            </a:r>
            <a:r>
              <a:rPr lang="en-IN" sz="1000" dirty="0">
                <a:solidFill>
                  <a:srgbClr val="BF00BF"/>
                </a:solidFill>
                <a:latin typeface="Lucida Console" panose="020B0609040504020204" pitchFamily="49" charset="0"/>
              </a:rPr>
              <a:t>MINGW64 </a:t>
            </a:r>
            <a:r>
              <a:rPr lang="en-IN" sz="1000" dirty="0">
                <a:solidFill>
                  <a:srgbClr val="BFBF00"/>
                </a:solidFill>
                <a:latin typeface="Lucida Console" panose="020B0609040504020204" pitchFamily="49" charset="0"/>
              </a:rPr>
              <a:t>~/Desktop/New folder (3)</a:t>
            </a:r>
            <a:r>
              <a:rPr lang="en-IN" sz="1000" dirty="0">
                <a:solidFill>
                  <a:srgbClr val="00BFBF"/>
                </a:solidFill>
                <a:latin typeface="Lucida Console" panose="020B0609040504020204" pitchFamily="49" charset="0"/>
              </a:rPr>
              <a:t> (master)</a:t>
            </a:r>
          </a:p>
          <a:p>
            <a:r>
              <a:rPr lang="en-IN" sz="1000" dirty="0">
                <a:solidFill>
                  <a:prstClr val="black"/>
                </a:solidFill>
                <a:latin typeface="Lucida Console" panose="020B0609040504020204" pitchFamily="49" charset="0"/>
              </a:rPr>
              <a:t>$ </a:t>
            </a:r>
            <a:r>
              <a:rPr lang="en-IN" sz="1000" dirty="0" err="1">
                <a:solidFill>
                  <a:prstClr val="black"/>
                </a:solidFill>
                <a:latin typeface="Lucida Console" panose="020B0609040504020204" pitchFamily="49" charset="0"/>
              </a:rPr>
              <a:t>ll</a:t>
            </a:r>
            <a:endParaRPr lang="en-IN" sz="1000" dirty="0">
              <a:solidFill>
                <a:prstClr val="black"/>
              </a:solidFill>
              <a:latin typeface="Lucida Console" panose="020B0609040504020204" pitchFamily="49" charset="0"/>
            </a:endParaRPr>
          </a:p>
          <a:p>
            <a:r>
              <a:rPr lang="en-IN" sz="1000" dirty="0">
                <a:solidFill>
                  <a:prstClr val="black"/>
                </a:solidFill>
                <a:latin typeface="Lucida Console" panose="020B0609040504020204" pitchFamily="49" charset="0"/>
              </a:rPr>
              <a:t>total 2425634</a:t>
            </a:r>
          </a:p>
          <a:p>
            <a:r>
              <a:rPr lang="en-US" sz="1000" dirty="0">
                <a:solidFill>
                  <a:prstClr val="black"/>
                </a:solidFill>
                <a:latin typeface="Lucida Console" panose="020B0609040504020204" pitchFamily="49" charset="0"/>
              </a:rPr>
              <a:t>-</a:t>
            </a:r>
            <a:r>
              <a:rPr lang="en-US" sz="1000" dirty="0" err="1">
                <a:solidFill>
                  <a:prstClr val="black"/>
                </a:solidFill>
                <a:latin typeface="Lucida Console" panose="020B0609040504020204" pitchFamily="49" charset="0"/>
              </a:rPr>
              <a:t>rw</a:t>
            </a:r>
            <a:r>
              <a:rPr lang="en-US" sz="1000" dirty="0">
                <a:solidFill>
                  <a:prstClr val="black"/>
                </a:solidFill>
                <a:latin typeface="Lucida Console" panose="020B0609040504020204" pitchFamily="49" charset="0"/>
              </a:rPr>
              <a:t>-r--r-- 1 Aslam Shaik 197121 2098117127 May  2 11:05  AWS-20220502T052408Z-001.zip</a:t>
            </a:r>
          </a:p>
          <a:p>
            <a:r>
              <a:rPr lang="en-US" sz="1000" dirty="0">
                <a:solidFill>
                  <a:prstClr val="black"/>
                </a:solidFill>
                <a:latin typeface="Lucida Console" panose="020B0609040504020204" pitchFamily="49" charset="0"/>
              </a:rPr>
              <a:t>-</a:t>
            </a:r>
            <a:r>
              <a:rPr lang="en-US" sz="1000" dirty="0" err="1">
                <a:solidFill>
                  <a:prstClr val="black"/>
                </a:solidFill>
                <a:latin typeface="Lucida Console" panose="020B0609040504020204" pitchFamily="49" charset="0"/>
              </a:rPr>
              <a:t>rw</a:t>
            </a:r>
            <a:r>
              <a:rPr lang="en-US" sz="1000" dirty="0">
                <a:solidFill>
                  <a:prstClr val="black"/>
                </a:solidFill>
                <a:latin typeface="Lucida Console" panose="020B0609040504020204" pitchFamily="49" charset="0"/>
              </a:rPr>
              <a:t>-r--r-- 1 Aslam Shaik 197121  385706064 May  2 10:58  AWS-20220502T052408Z-002.zip</a:t>
            </a:r>
          </a:p>
          <a:p>
            <a:r>
              <a:rPr lang="pt-BR" sz="1000" dirty="0">
                <a:solidFill>
                  <a:prstClr val="black"/>
                </a:solidFill>
                <a:latin typeface="Lucida Console" panose="020B0609040504020204" pitchFamily="49" charset="0"/>
              </a:rPr>
              <a:t>-rw-r--r-- 1 Aslam Shaik 197121       2145 Apr 29 23:32  AWS.txt</a:t>
            </a:r>
          </a:p>
          <a:p>
            <a:r>
              <a:rPr lang="en-IN" sz="1000" dirty="0">
                <a:solidFill>
                  <a:prstClr val="black"/>
                </a:solidFill>
                <a:latin typeface="Lucida Console" panose="020B0609040504020204" pitchFamily="49" charset="0"/>
              </a:rPr>
              <a:t>-</a:t>
            </a:r>
            <a:r>
              <a:rPr lang="en-IN" sz="1000" dirty="0" err="1">
                <a:solidFill>
                  <a:prstClr val="black"/>
                </a:solidFill>
                <a:latin typeface="Lucida Console" panose="020B0609040504020204" pitchFamily="49" charset="0"/>
              </a:rPr>
              <a:t>rw</a:t>
            </a:r>
            <a:r>
              <a:rPr lang="en-IN" sz="1000" dirty="0">
                <a:solidFill>
                  <a:prstClr val="black"/>
                </a:solidFill>
                <a:latin typeface="Lucida Console" panose="020B0609040504020204" pitchFamily="49" charset="0"/>
              </a:rPr>
              <a:t>-r--r-- 1 Aslam Shaik 197121       5943 May  7 22:58 'DevOps Classes.txt'</a:t>
            </a:r>
          </a:p>
          <a:p>
            <a:r>
              <a:rPr lang="en-US" sz="1000" dirty="0" err="1">
                <a:solidFill>
                  <a:prstClr val="black"/>
                </a:solidFill>
                <a:latin typeface="Lucida Console" panose="020B0609040504020204" pitchFamily="49" charset="0"/>
              </a:rPr>
              <a:t>drwxr</a:t>
            </a:r>
            <a:r>
              <a:rPr lang="en-US" sz="1000" dirty="0">
                <a:solidFill>
                  <a:prstClr val="black"/>
                </a:solidFill>
                <a:latin typeface="Lucida Console" panose="020B0609040504020204" pitchFamily="49" charset="0"/>
              </a:rPr>
              <a:t>-</a:t>
            </a:r>
            <a:r>
              <a:rPr lang="en-US" sz="1000" dirty="0" err="1">
                <a:solidFill>
                  <a:prstClr val="black"/>
                </a:solidFill>
                <a:latin typeface="Lucida Console" panose="020B0609040504020204" pitchFamily="49" charset="0"/>
              </a:rPr>
              <a:t>xr</a:t>
            </a:r>
            <a:r>
              <a:rPr lang="en-US" sz="1000" dirty="0">
                <a:solidFill>
                  <a:prstClr val="black"/>
                </a:solidFill>
                <a:latin typeface="Lucida Console" panose="020B0609040504020204" pitchFamily="49" charset="0"/>
              </a:rPr>
              <a:t>-x 1 Aslam Shaik 197121          0 May  7 23:16 </a:t>
            </a:r>
            <a:r>
              <a:rPr lang="en-US" sz="1000" dirty="0">
                <a:solidFill>
                  <a:srgbClr val="6060FF"/>
                </a:solidFill>
                <a:latin typeface="Lucida Console" panose="020B0609040504020204" pitchFamily="49" charset="0"/>
              </a:rPr>
              <a:t>'DevOps PPT'</a:t>
            </a:r>
            <a:r>
              <a:rPr lang="en-US" sz="1000" dirty="0">
                <a:solidFill>
                  <a:prstClr val="black"/>
                </a:solidFill>
                <a:latin typeface="Lucida Console" panose="020B0609040504020204" pitchFamily="49" charset="0"/>
              </a:rPr>
              <a:t>/</a:t>
            </a:r>
          </a:p>
          <a:p>
            <a:r>
              <a:rPr lang="pt-BR" sz="1000" dirty="0">
                <a:solidFill>
                  <a:prstClr val="black"/>
                </a:solidFill>
                <a:latin typeface="Lucida Console" panose="020B0609040504020204" pitchFamily="49" charset="0"/>
              </a:rPr>
              <a:t>-rw-r--r-- 1 Aslam Shaik 197121        550 Mar 19 13:18 'Docker class.txt'</a:t>
            </a:r>
          </a:p>
          <a:p>
            <a:r>
              <a:rPr lang="en-IN" sz="1000" dirty="0" err="1">
                <a:solidFill>
                  <a:prstClr val="black"/>
                </a:solidFill>
                <a:latin typeface="Lucida Console" panose="020B0609040504020204" pitchFamily="49" charset="0"/>
              </a:rPr>
              <a:t>drwxr</a:t>
            </a:r>
            <a:r>
              <a:rPr lang="en-IN" sz="1000" dirty="0">
                <a:solidFill>
                  <a:prstClr val="black"/>
                </a:solidFill>
                <a:latin typeface="Lucida Console" panose="020B0609040504020204" pitchFamily="49" charset="0"/>
              </a:rPr>
              <a:t>-</a:t>
            </a:r>
            <a:r>
              <a:rPr lang="en-IN" sz="1000" dirty="0" err="1">
                <a:solidFill>
                  <a:prstClr val="black"/>
                </a:solidFill>
                <a:latin typeface="Lucida Console" panose="020B0609040504020204" pitchFamily="49" charset="0"/>
              </a:rPr>
              <a:t>xr</a:t>
            </a:r>
            <a:r>
              <a:rPr lang="en-IN" sz="1000" dirty="0">
                <a:solidFill>
                  <a:prstClr val="black"/>
                </a:solidFill>
                <a:latin typeface="Lucida Console" panose="020B0609040504020204" pitchFamily="49" charset="0"/>
              </a:rPr>
              <a:t>-x 1 Aslam Shaik 197121          0 May  7 14:01 </a:t>
            </a:r>
            <a:r>
              <a:rPr lang="en-IN" sz="1000" dirty="0">
                <a:solidFill>
                  <a:srgbClr val="6060FF"/>
                </a:solidFill>
                <a:latin typeface="Lucida Console" panose="020B0609040504020204" pitchFamily="49" charset="0"/>
              </a:rPr>
              <a:t>'IDC Payslip'</a:t>
            </a:r>
            <a:r>
              <a:rPr lang="en-IN" sz="1000" dirty="0">
                <a:solidFill>
                  <a:prstClr val="black"/>
                </a:solidFill>
                <a:latin typeface="Lucida Console" panose="020B0609040504020204" pitchFamily="49" charset="0"/>
              </a:rPr>
              <a:t>/</a:t>
            </a:r>
          </a:p>
          <a:p>
            <a:r>
              <a:rPr lang="pt-BR" sz="1000" dirty="0">
                <a:solidFill>
                  <a:prstClr val="black"/>
                </a:solidFill>
                <a:latin typeface="Lucida Console" panose="020B0609040504020204" pitchFamily="49" charset="0"/>
              </a:rPr>
              <a:t>-rw-r--r-- 1 Aslam Shaik 197121        507 Mar 16 12:17 'MVN Class.txt'</a:t>
            </a:r>
          </a:p>
          <a:p>
            <a:r>
              <a:rPr lang="en-IN" sz="1000" dirty="0" err="1">
                <a:solidFill>
                  <a:prstClr val="black"/>
                </a:solidFill>
                <a:latin typeface="Lucida Console" panose="020B0609040504020204" pitchFamily="49" charset="0"/>
              </a:rPr>
              <a:t>drwxr</a:t>
            </a:r>
            <a:r>
              <a:rPr lang="en-IN" sz="1000" dirty="0">
                <a:solidFill>
                  <a:prstClr val="black"/>
                </a:solidFill>
                <a:latin typeface="Lucida Console" panose="020B0609040504020204" pitchFamily="49" charset="0"/>
              </a:rPr>
              <a:t>-</a:t>
            </a:r>
            <a:r>
              <a:rPr lang="en-IN" sz="1000" dirty="0" err="1">
                <a:solidFill>
                  <a:prstClr val="black"/>
                </a:solidFill>
                <a:latin typeface="Lucida Console" panose="020B0609040504020204" pitchFamily="49" charset="0"/>
              </a:rPr>
              <a:t>xr</a:t>
            </a:r>
            <a:r>
              <a:rPr lang="en-IN" sz="1000" dirty="0">
                <a:solidFill>
                  <a:prstClr val="black"/>
                </a:solidFill>
                <a:latin typeface="Lucida Console" panose="020B0609040504020204" pitchFamily="49" charset="0"/>
              </a:rPr>
              <a:t>-x 1 Aslam Shaik 197121          0 Apr 12 19:24 </a:t>
            </a:r>
            <a:r>
              <a:rPr lang="en-IN" sz="1000" dirty="0">
                <a:solidFill>
                  <a:srgbClr val="6060FF"/>
                </a:solidFill>
                <a:latin typeface="Lucida Console" panose="020B0609040504020204" pitchFamily="49" charset="0"/>
              </a:rPr>
              <a:t>'Spatial Tech'</a:t>
            </a:r>
            <a:r>
              <a:rPr lang="en-IN" sz="1000" dirty="0">
                <a:solidFill>
                  <a:prstClr val="black"/>
                </a:solidFill>
                <a:latin typeface="Lucida Console" panose="020B0609040504020204" pitchFamily="49" charset="0"/>
              </a:rPr>
              <a:t>/</a:t>
            </a:r>
          </a:p>
          <a:p>
            <a:endParaRPr lang="en-IN" sz="1000" dirty="0">
              <a:solidFill>
                <a:prstClr val="black"/>
              </a:solidFill>
              <a:latin typeface="Lucida Console" panose="020B0609040504020204" pitchFamily="49" charset="0"/>
            </a:endParaRPr>
          </a:p>
          <a:p>
            <a:r>
              <a:rPr lang="en-IN" sz="1000" dirty="0">
                <a:solidFill>
                  <a:srgbClr val="00BF00"/>
                </a:solidFill>
                <a:latin typeface="Lucida Console" panose="020B0609040504020204" pitchFamily="49" charset="0"/>
              </a:rPr>
              <a:t>Aslam Shaik@DESKTOP-GJA41R4 </a:t>
            </a:r>
            <a:r>
              <a:rPr lang="en-IN" sz="1000" dirty="0">
                <a:solidFill>
                  <a:srgbClr val="BF00BF"/>
                </a:solidFill>
                <a:latin typeface="Lucida Console" panose="020B0609040504020204" pitchFamily="49" charset="0"/>
              </a:rPr>
              <a:t>MINGW64 </a:t>
            </a:r>
            <a:r>
              <a:rPr lang="en-IN" sz="1000" dirty="0">
                <a:solidFill>
                  <a:srgbClr val="BFBF00"/>
                </a:solidFill>
                <a:latin typeface="Lucida Console" panose="020B0609040504020204" pitchFamily="49" charset="0"/>
              </a:rPr>
              <a:t>~/Desktop/New folder (3)</a:t>
            </a:r>
            <a:r>
              <a:rPr lang="en-IN" sz="1000" dirty="0">
                <a:solidFill>
                  <a:srgbClr val="00BFBF"/>
                </a:solidFill>
                <a:latin typeface="Lucida Console" panose="020B0609040504020204" pitchFamily="49" charset="0"/>
              </a:rPr>
              <a:t> (master)</a:t>
            </a:r>
          </a:p>
          <a:p>
            <a:r>
              <a:rPr lang="en-IN" sz="1000" dirty="0">
                <a:solidFill>
                  <a:prstClr val="black"/>
                </a:solidFill>
                <a:latin typeface="Lucida Console" panose="020B0609040504020204" pitchFamily="49" charset="0"/>
              </a:rPr>
              <a:t>$ cat .git/</a:t>
            </a:r>
            <a:r>
              <a:rPr lang="en-IN" sz="1000" dirty="0" err="1">
                <a:solidFill>
                  <a:prstClr val="black"/>
                </a:solidFill>
                <a:latin typeface="Lucida Console" panose="020B0609040504020204" pitchFamily="49" charset="0"/>
              </a:rPr>
              <a:t>config</a:t>
            </a:r>
            <a:endParaRPr lang="en-IN" sz="1000" dirty="0">
              <a:solidFill>
                <a:prstClr val="black"/>
              </a:solidFill>
              <a:latin typeface="Lucida Console" panose="020B0609040504020204" pitchFamily="49" charset="0"/>
            </a:endParaRPr>
          </a:p>
          <a:p>
            <a:r>
              <a:rPr lang="en-IN" sz="1000" dirty="0">
                <a:solidFill>
                  <a:prstClr val="black"/>
                </a:solidFill>
                <a:latin typeface="Lucida Console" panose="020B0609040504020204" pitchFamily="49" charset="0"/>
              </a:rPr>
              <a:t>[core]</a:t>
            </a:r>
          </a:p>
          <a:p>
            <a:r>
              <a:rPr lang="en-IN" sz="1000" dirty="0">
                <a:solidFill>
                  <a:prstClr val="black"/>
                </a:solidFill>
                <a:latin typeface="Lucida Console" panose="020B0609040504020204" pitchFamily="49" charset="0"/>
              </a:rPr>
              <a:t>        </a:t>
            </a:r>
            <a:r>
              <a:rPr lang="en-IN" sz="1000" dirty="0" err="1">
                <a:solidFill>
                  <a:prstClr val="black"/>
                </a:solidFill>
                <a:latin typeface="Lucida Console" panose="020B0609040504020204" pitchFamily="49" charset="0"/>
              </a:rPr>
              <a:t>repositoryformatversion</a:t>
            </a:r>
            <a:r>
              <a:rPr lang="en-IN" sz="1000" dirty="0">
                <a:solidFill>
                  <a:prstClr val="black"/>
                </a:solidFill>
                <a:latin typeface="Lucida Console" panose="020B0609040504020204" pitchFamily="49" charset="0"/>
              </a:rPr>
              <a:t> = 0</a:t>
            </a:r>
          </a:p>
          <a:p>
            <a:r>
              <a:rPr lang="en-IN" sz="1000" dirty="0">
                <a:solidFill>
                  <a:prstClr val="black"/>
                </a:solidFill>
                <a:latin typeface="Lucida Console" panose="020B0609040504020204" pitchFamily="49" charset="0"/>
              </a:rPr>
              <a:t>        </a:t>
            </a:r>
            <a:r>
              <a:rPr lang="en-IN" sz="1000" dirty="0" err="1">
                <a:solidFill>
                  <a:prstClr val="black"/>
                </a:solidFill>
                <a:latin typeface="Lucida Console" panose="020B0609040504020204" pitchFamily="49" charset="0"/>
              </a:rPr>
              <a:t>filemode</a:t>
            </a:r>
            <a:r>
              <a:rPr lang="en-IN" sz="1000" dirty="0">
                <a:solidFill>
                  <a:prstClr val="black"/>
                </a:solidFill>
                <a:latin typeface="Lucida Console" panose="020B0609040504020204" pitchFamily="49" charset="0"/>
              </a:rPr>
              <a:t> = false</a:t>
            </a:r>
          </a:p>
          <a:p>
            <a:r>
              <a:rPr lang="en-IN" sz="1000" dirty="0">
                <a:solidFill>
                  <a:prstClr val="black"/>
                </a:solidFill>
                <a:latin typeface="Lucida Console" panose="020B0609040504020204" pitchFamily="49" charset="0"/>
              </a:rPr>
              <a:t>        bare = false</a:t>
            </a:r>
          </a:p>
          <a:p>
            <a:r>
              <a:rPr lang="en-IN" sz="1000" dirty="0">
                <a:solidFill>
                  <a:prstClr val="black"/>
                </a:solidFill>
                <a:latin typeface="Lucida Console" panose="020B0609040504020204" pitchFamily="49" charset="0"/>
              </a:rPr>
              <a:t>        </a:t>
            </a:r>
            <a:r>
              <a:rPr lang="en-IN" sz="1000" dirty="0" err="1">
                <a:solidFill>
                  <a:prstClr val="black"/>
                </a:solidFill>
                <a:latin typeface="Lucida Console" panose="020B0609040504020204" pitchFamily="49" charset="0"/>
              </a:rPr>
              <a:t>logallrefupdates</a:t>
            </a:r>
            <a:r>
              <a:rPr lang="en-IN" sz="1000" dirty="0">
                <a:solidFill>
                  <a:prstClr val="black"/>
                </a:solidFill>
                <a:latin typeface="Lucida Console" panose="020B0609040504020204" pitchFamily="49" charset="0"/>
              </a:rPr>
              <a:t> = true</a:t>
            </a:r>
          </a:p>
          <a:p>
            <a:r>
              <a:rPr lang="en-IN" sz="1000" dirty="0">
                <a:solidFill>
                  <a:prstClr val="black"/>
                </a:solidFill>
                <a:latin typeface="Lucida Console" panose="020B0609040504020204" pitchFamily="49" charset="0"/>
              </a:rPr>
              <a:t>        </a:t>
            </a:r>
            <a:r>
              <a:rPr lang="en-IN" sz="1000" dirty="0" err="1">
                <a:solidFill>
                  <a:prstClr val="black"/>
                </a:solidFill>
                <a:latin typeface="Lucida Console" panose="020B0609040504020204" pitchFamily="49" charset="0"/>
              </a:rPr>
              <a:t>symlinks</a:t>
            </a:r>
            <a:r>
              <a:rPr lang="en-IN" sz="1000" dirty="0">
                <a:solidFill>
                  <a:prstClr val="black"/>
                </a:solidFill>
                <a:latin typeface="Lucida Console" panose="020B0609040504020204" pitchFamily="49" charset="0"/>
              </a:rPr>
              <a:t> = false</a:t>
            </a:r>
          </a:p>
          <a:p>
            <a:r>
              <a:rPr lang="en-IN" sz="1000" dirty="0">
                <a:solidFill>
                  <a:prstClr val="black"/>
                </a:solidFill>
                <a:latin typeface="Lucida Console" panose="020B0609040504020204" pitchFamily="49" charset="0"/>
              </a:rPr>
              <a:t>        </a:t>
            </a:r>
            <a:r>
              <a:rPr lang="en-IN" sz="1000" dirty="0" err="1">
                <a:solidFill>
                  <a:prstClr val="black"/>
                </a:solidFill>
                <a:latin typeface="Lucida Console" panose="020B0609040504020204" pitchFamily="49" charset="0"/>
              </a:rPr>
              <a:t>ignorecase</a:t>
            </a:r>
            <a:r>
              <a:rPr lang="en-IN" sz="1000" dirty="0">
                <a:solidFill>
                  <a:prstClr val="black"/>
                </a:solidFill>
                <a:latin typeface="Lucida Console" panose="020B0609040504020204" pitchFamily="49" charset="0"/>
              </a:rPr>
              <a:t> = true</a:t>
            </a:r>
          </a:p>
        </p:txBody>
      </p:sp>
      <p:sp>
        <p:nvSpPr>
          <p:cNvPr id="3" name="Rectangle 2"/>
          <p:cNvSpPr/>
          <p:nvPr/>
        </p:nvSpPr>
        <p:spPr>
          <a:xfrm>
            <a:off x="3874312" y="233715"/>
            <a:ext cx="3546227" cy="369332"/>
          </a:xfrm>
          <a:prstGeom prst="rect">
            <a:avLst/>
          </a:prstGeom>
        </p:spPr>
        <p:txBody>
          <a:bodyPr wrap="none">
            <a:spAutoFit/>
          </a:bodyPr>
          <a:lstStyle/>
          <a:p>
            <a:r>
              <a:rPr lang="en-IN" dirty="0"/>
              <a:t>Local folder to create the repository</a:t>
            </a:r>
          </a:p>
        </p:txBody>
      </p:sp>
    </p:spTree>
    <p:extLst>
      <p:ext uri="{BB962C8B-B14F-4D97-AF65-F5344CB8AC3E}">
        <p14:creationId xmlns:p14="http://schemas.microsoft.com/office/powerpoint/2010/main" val="14067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09808" y="345859"/>
            <a:ext cx="968535" cy="369332"/>
          </a:xfrm>
          <a:prstGeom prst="rect">
            <a:avLst/>
          </a:prstGeom>
        </p:spPr>
        <p:txBody>
          <a:bodyPr wrap="none">
            <a:spAutoFit/>
          </a:bodyPr>
          <a:lstStyle/>
          <a:p>
            <a:r>
              <a:rPr lang="en-IN" dirty="0"/>
              <a:t>Git push</a:t>
            </a:r>
          </a:p>
        </p:txBody>
      </p:sp>
      <p:sp>
        <p:nvSpPr>
          <p:cNvPr id="4" name="TextBox 3"/>
          <p:cNvSpPr txBox="1"/>
          <p:nvPr/>
        </p:nvSpPr>
        <p:spPr>
          <a:xfrm>
            <a:off x="2907101" y="1500997"/>
            <a:ext cx="4520241" cy="369332"/>
          </a:xfrm>
          <a:prstGeom prst="rect">
            <a:avLst/>
          </a:prstGeom>
          <a:noFill/>
        </p:spPr>
        <p:txBody>
          <a:bodyPr wrap="square" rtlCol="0">
            <a:spAutoFit/>
          </a:bodyPr>
          <a:lstStyle/>
          <a:p>
            <a:r>
              <a:rPr lang="en-IN" dirty="0" smtClean="0"/>
              <a:t>Changes in LM will push the Remote repo</a:t>
            </a:r>
            <a:endParaRPr lang="en-IN" dirty="0"/>
          </a:p>
        </p:txBody>
      </p:sp>
      <p:sp>
        <p:nvSpPr>
          <p:cNvPr id="5" name="Rectangle 4"/>
          <p:cNvSpPr/>
          <p:nvPr/>
        </p:nvSpPr>
        <p:spPr>
          <a:xfrm>
            <a:off x="5362706" y="2471469"/>
            <a:ext cx="862737" cy="369332"/>
          </a:xfrm>
          <a:prstGeom prst="rect">
            <a:avLst/>
          </a:prstGeom>
        </p:spPr>
        <p:txBody>
          <a:bodyPr wrap="none">
            <a:spAutoFit/>
          </a:bodyPr>
          <a:lstStyle/>
          <a:p>
            <a:r>
              <a:rPr lang="en-IN" dirty="0"/>
              <a:t>Git pull</a:t>
            </a:r>
          </a:p>
        </p:txBody>
      </p:sp>
      <p:sp>
        <p:nvSpPr>
          <p:cNvPr id="6" name="TextBox 5"/>
          <p:cNvSpPr txBox="1"/>
          <p:nvPr/>
        </p:nvSpPr>
        <p:spPr>
          <a:xfrm>
            <a:off x="1639019" y="3140015"/>
            <a:ext cx="5115464" cy="369332"/>
          </a:xfrm>
          <a:prstGeom prst="rect">
            <a:avLst/>
          </a:prstGeom>
          <a:noFill/>
        </p:spPr>
        <p:txBody>
          <a:bodyPr wrap="square" rtlCol="0">
            <a:spAutoFit/>
          </a:bodyPr>
          <a:lstStyle/>
          <a:p>
            <a:r>
              <a:rPr lang="en-IN" dirty="0" smtClean="0"/>
              <a:t>Latest changes in repo will get the local machine</a:t>
            </a:r>
            <a:endParaRPr lang="en-IN" dirty="0"/>
          </a:p>
        </p:txBody>
      </p:sp>
    </p:spTree>
    <p:extLst>
      <p:ext uri="{BB962C8B-B14F-4D97-AF65-F5344CB8AC3E}">
        <p14:creationId xmlns:p14="http://schemas.microsoft.com/office/powerpoint/2010/main" val="295842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3450" y="337232"/>
            <a:ext cx="985976" cy="369332"/>
          </a:xfrm>
          <a:prstGeom prst="rect">
            <a:avLst/>
          </a:prstGeom>
        </p:spPr>
        <p:txBody>
          <a:bodyPr wrap="none">
            <a:spAutoFit/>
          </a:bodyPr>
          <a:lstStyle/>
          <a:p>
            <a:r>
              <a:rPr lang="en-IN" dirty="0"/>
              <a:t>Git fetch</a:t>
            </a:r>
          </a:p>
        </p:txBody>
      </p:sp>
      <p:sp>
        <p:nvSpPr>
          <p:cNvPr id="3" name="TextBox 2"/>
          <p:cNvSpPr txBox="1"/>
          <p:nvPr/>
        </p:nvSpPr>
        <p:spPr>
          <a:xfrm>
            <a:off x="1837426" y="1061049"/>
            <a:ext cx="5469148" cy="1200329"/>
          </a:xfrm>
          <a:prstGeom prst="rect">
            <a:avLst/>
          </a:prstGeom>
          <a:noFill/>
        </p:spPr>
        <p:txBody>
          <a:bodyPr wrap="square" rtlCol="0">
            <a:spAutoFit/>
          </a:bodyPr>
          <a:lstStyle/>
          <a:p>
            <a:r>
              <a:rPr lang="en-IN" dirty="0" smtClean="0"/>
              <a:t>It will track or </a:t>
            </a:r>
            <a:r>
              <a:rPr lang="en-IN" dirty="0" err="1" smtClean="0"/>
              <a:t>downladed</a:t>
            </a:r>
            <a:r>
              <a:rPr lang="en-IN" dirty="0" smtClean="0"/>
              <a:t> the remote changes but it does not reflect the on to your local working directory , to reflect the on to your local working </a:t>
            </a:r>
            <a:r>
              <a:rPr lang="en-IN" dirty="0" err="1" smtClean="0"/>
              <a:t>irectory</a:t>
            </a:r>
            <a:r>
              <a:rPr lang="en-IN" dirty="0" smtClean="0"/>
              <a:t> we need to do git merge </a:t>
            </a:r>
            <a:endParaRPr lang="en-IN" dirty="0"/>
          </a:p>
        </p:txBody>
      </p:sp>
    </p:spTree>
    <p:extLst>
      <p:ext uri="{BB962C8B-B14F-4D97-AF65-F5344CB8AC3E}">
        <p14:creationId xmlns:p14="http://schemas.microsoft.com/office/powerpoint/2010/main" val="150130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1912" y="483882"/>
            <a:ext cx="3294107" cy="369332"/>
          </a:xfrm>
          <a:prstGeom prst="rect">
            <a:avLst/>
          </a:prstGeom>
        </p:spPr>
        <p:txBody>
          <a:bodyPr wrap="none">
            <a:spAutoFit/>
          </a:bodyPr>
          <a:lstStyle/>
          <a:p>
            <a:r>
              <a:rPr lang="en-IN" dirty="0"/>
              <a:t>How to prod and client that work</a:t>
            </a:r>
          </a:p>
        </p:txBody>
      </p:sp>
    </p:spTree>
    <p:extLst>
      <p:ext uri="{BB962C8B-B14F-4D97-AF65-F5344CB8AC3E}">
        <p14:creationId xmlns:p14="http://schemas.microsoft.com/office/powerpoint/2010/main" val="2320759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3700" y="225088"/>
            <a:ext cx="2575257" cy="369332"/>
          </a:xfrm>
          <a:prstGeom prst="rect">
            <a:avLst/>
          </a:prstGeom>
        </p:spPr>
        <p:txBody>
          <a:bodyPr wrap="none">
            <a:spAutoFit/>
          </a:bodyPr>
          <a:lstStyle/>
          <a:p>
            <a:r>
              <a:rPr lang="en-IN" dirty="0"/>
              <a:t>How to create the branch</a:t>
            </a:r>
          </a:p>
        </p:txBody>
      </p:sp>
      <p:sp>
        <p:nvSpPr>
          <p:cNvPr id="3" name="TextBox 2"/>
          <p:cNvSpPr txBox="1"/>
          <p:nvPr/>
        </p:nvSpPr>
        <p:spPr>
          <a:xfrm>
            <a:off x="2510287" y="1319842"/>
            <a:ext cx="2725947" cy="1200329"/>
          </a:xfrm>
          <a:prstGeom prst="rect">
            <a:avLst/>
          </a:prstGeom>
          <a:noFill/>
        </p:spPr>
        <p:txBody>
          <a:bodyPr wrap="square" rtlCol="0">
            <a:spAutoFit/>
          </a:bodyPr>
          <a:lstStyle/>
          <a:p>
            <a:r>
              <a:rPr lang="en-IN" dirty="0" smtClean="0"/>
              <a:t>Git Branch </a:t>
            </a:r>
            <a:r>
              <a:rPr lang="en-IN" dirty="0" err="1" smtClean="0"/>
              <a:t>Branchname</a:t>
            </a:r>
            <a:endParaRPr lang="en-IN" dirty="0" smtClean="0"/>
          </a:p>
          <a:p>
            <a:r>
              <a:rPr lang="en-IN" dirty="0" smtClean="0"/>
              <a:t>Git branch</a:t>
            </a:r>
          </a:p>
          <a:p>
            <a:r>
              <a:rPr lang="en-IN" dirty="0" smtClean="0"/>
              <a:t>Git </a:t>
            </a:r>
            <a:r>
              <a:rPr lang="en-IN" dirty="0" err="1" smtClean="0"/>
              <a:t>checkput</a:t>
            </a:r>
            <a:r>
              <a:rPr lang="en-IN" dirty="0" smtClean="0"/>
              <a:t> </a:t>
            </a:r>
            <a:r>
              <a:rPr lang="en-IN" dirty="0" err="1" smtClean="0"/>
              <a:t>branchname</a:t>
            </a:r>
            <a:endParaRPr lang="en-IN" dirty="0" smtClean="0"/>
          </a:p>
          <a:p>
            <a:r>
              <a:rPr lang="en-IN" dirty="0" smtClean="0"/>
              <a:t>Git push </a:t>
            </a:r>
            <a:r>
              <a:rPr lang="en-IN" dirty="0" err="1" smtClean="0"/>
              <a:t>repourl</a:t>
            </a:r>
            <a:endParaRPr lang="en-IN" dirty="0"/>
          </a:p>
        </p:txBody>
      </p:sp>
      <p:sp>
        <p:nvSpPr>
          <p:cNvPr id="4" name="TextBox 3"/>
          <p:cNvSpPr txBox="1"/>
          <p:nvPr/>
        </p:nvSpPr>
        <p:spPr>
          <a:xfrm flipH="1">
            <a:off x="3778370" y="2631056"/>
            <a:ext cx="7168550" cy="923330"/>
          </a:xfrm>
          <a:prstGeom prst="rect">
            <a:avLst/>
          </a:prstGeom>
          <a:noFill/>
        </p:spPr>
        <p:txBody>
          <a:bodyPr wrap="square" rtlCol="0">
            <a:spAutoFit/>
          </a:bodyPr>
          <a:lstStyle/>
          <a:p>
            <a:r>
              <a:rPr lang="en-IN" dirty="0" smtClean="0"/>
              <a:t>Git branch –r </a:t>
            </a:r>
            <a:r>
              <a:rPr lang="en-IN" dirty="0" smtClean="0">
                <a:sym typeface="Wingdings" panose="05000000000000000000" pitchFamily="2" charset="2"/>
              </a:rPr>
              <a:t>show the remote branches</a:t>
            </a:r>
          </a:p>
          <a:p>
            <a:r>
              <a:rPr lang="en-IN" dirty="0" smtClean="0">
                <a:sym typeface="Wingdings" panose="05000000000000000000" pitchFamily="2" charset="2"/>
              </a:rPr>
              <a:t>Git branch –</a:t>
            </a:r>
            <a:r>
              <a:rPr lang="en-IN" dirty="0" err="1" smtClean="0">
                <a:sym typeface="Wingdings" panose="05000000000000000000" pitchFamily="2" charset="2"/>
              </a:rPr>
              <a:t>ashow</a:t>
            </a:r>
            <a:r>
              <a:rPr lang="en-IN" dirty="0" smtClean="0">
                <a:sym typeface="Wingdings" panose="05000000000000000000" pitchFamily="2" charset="2"/>
              </a:rPr>
              <a:t> local and remote branches</a:t>
            </a:r>
          </a:p>
          <a:p>
            <a:r>
              <a:rPr lang="en-IN" dirty="0"/>
              <a:t>git checkout -b </a:t>
            </a:r>
            <a:r>
              <a:rPr lang="en-IN" dirty="0" smtClean="0"/>
              <a:t>branch </a:t>
            </a:r>
            <a:r>
              <a:rPr lang="en-IN" dirty="0" smtClean="0">
                <a:sym typeface="Wingdings" panose="05000000000000000000" pitchFamily="2" charset="2"/>
              </a:rPr>
              <a:t> it </a:t>
            </a:r>
            <a:r>
              <a:rPr lang="en-IN" dirty="0" err="1" smtClean="0">
                <a:sym typeface="Wingdings" panose="05000000000000000000" pitchFamily="2" charset="2"/>
              </a:rPr>
              <a:t>creat</a:t>
            </a:r>
            <a:r>
              <a:rPr lang="en-IN" dirty="0" smtClean="0">
                <a:sym typeface="Wingdings" panose="05000000000000000000" pitchFamily="2" charset="2"/>
              </a:rPr>
              <a:t> the branch and jump to on the branch</a:t>
            </a:r>
            <a:endParaRPr lang="en-IN" dirty="0"/>
          </a:p>
        </p:txBody>
      </p:sp>
    </p:spTree>
    <p:extLst>
      <p:ext uri="{BB962C8B-B14F-4D97-AF65-F5344CB8AC3E}">
        <p14:creationId xmlns:p14="http://schemas.microsoft.com/office/powerpoint/2010/main" val="1525879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1592" y="325312"/>
            <a:ext cx="8531290" cy="369332"/>
          </a:xfrm>
          <a:prstGeom prst="rect">
            <a:avLst/>
          </a:prstGeom>
        </p:spPr>
        <p:txBody>
          <a:bodyPr wrap="square">
            <a:spAutoFit/>
          </a:bodyPr>
          <a:lstStyle/>
          <a:p>
            <a:r>
              <a:rPr lang="en-IN" dirty="0"/>
              <a:t>https://drive.google.com/file/d/1ycr4MrkM2-af38jSgvrjbfalM9ywxHBT/view?usp=sharing</a:t>
            </a:r>
          </a:p>
        </p:txBody>
      </p:sp>
      <p:sp>
        <p:nvSpPr>
          <p:cNvPr id="3" name="TextBox 2"/>
          <p:cNvSpPr txBox="1"/>
          <p:nvPr/>
        </p:nvSpPr>
        <p:spPr>
          <a:xfrm>
            <a:off x="1390261" y="1306284"/>
            <a:ext cx="2304661" cy="369332"/>
          </a:xfrm>
          <a:prstGeom prst="rect">
            <a:avLst/>
          </a:prstGeom>
          <a:noFill/>
        </p:spPr>
        <p:txBody>
          <a:bodyPr wrap="square" rtlCol="0">
            <a:spAutoFit/>
          </a:bodyPr>
          <a:lstStyle/>
          <a:p>
            <a:r>
              <a:rPr lang="en-IN" dirty="0" smtClean="0"/>
              <a:t>Branch conflicts</a:t>
            </a:r>
            <a:endParaRPr lang="en-IN" dirty="0"/>
          </a:p>
        </p:txBody>
      </p:sp>
      <p:sp>
        <p:nvSpPr>
          <p:cNvPr id="4" name="TextBox 3"/>
          <p:cNvSpPr txBox="1"/>
          <p:nvPr/>
        </p:nvSpPr>
        <p:spPr>
          <a:xfrm>
            <a:off x="1726164" y="1782148"/>
            <a:ext cx="2901820" cy="923330"/>
          </a:xfrm>
          <a:prstGeom prst="rect">
            <a:avLst/>
          </a:prstGeom>
          <a:noFill/>
        </p:spPr>
        <p:txBody>
          <a:bodyPr wrap="square" rtlCol="0">
            <a:spAutoFit/>
          </a:bodyPr>
          <a:lstStyle/>
          <a:p>
            <a:r>
              <a:rPr lang="en-IN" dirty="0" smtClean="0"/>
              <a:t>How to resolve the conflicts</a:t>
            </a:r>
          </a:p>
          <a:p>
            <a:r>
              <a:rPr lang="en-IN" dirty="0" smtClean="0"/>
              <a:t>Git branch merge</a:t>
            </a:r>
          </a:p>
          <a:p>
            <a:r>
              <a:rPr lang="en-IN" dirty="0" smtClean="0"/>
              <a:t>How to use cherry-pick </a:t>
            </a:r>
          </a:p>
        </p:txBody>
      </p:sp>
      <p:sp>
        <p:nvSpPr>
          <p:cNvPr id="5" name="TextBox 4"/>
          <p:cNvSpPr txBox="1"/>
          <p:nvPr/>
        </p:nvSpPr>
        <p:spPr>
          <a:xfrm>
            <a:off x="121298" y="242596"/>
            <a:ext cx="1166326" cy="646331"/>
          </a:xfrm>
          <a:prstGeom prst="rect">
            <a:avLst/>
          </a:prstGeom>
          <a:noFill/>
        </p:spPr>
        <p:txBody>
          <a:bodyPr wrap="square" rtlCol="0">
            <a:spAutoFit/>
          </a:bodyPr>
          <a:lstStyle/>
          <a:p>
            <a:r>
              <a:rPr lang="en-IN" dirty="0" smtClean="0"/>
              <a:t>Voice Mismatch</a:t>
            </a:r>
            <a:endParaRPr lang="en-IN" dirty="0"/>
          </a:p>
        </p:txBody>
      </p:sp>
      <p:sp>
        <p:nvSpPr>
          <p:cNvPr id="6" name="TextBox 5"/>
          <p:cNvSpPr txBox="1"/>
          <p:nvPr/>
        </p:nvSpPr>
        <p:spPr>
          <a:xfrm>
            <a:off x="1404256" y="4015392"/>
            <a:ext cx="2632906" cy="369332"/>
          </a:xfrm>
          <a:prstGeom prst="rect">
            <a:avLst/>
          </a:prstGeom>
          <a:noFill/>
        </p:spPr>
        <p:txBody>
          <a:bodyPr wrap="square" rtlCol="0">
            <a:spAutoFit/>
          </a:bodyPr>
          <a:lstStyle/>
          <a:p>
            <a:r>
              <a:rPr lang="en-IN" dirty="0" smtClean="0"/>
              <a:t>Stashing  -- 2:00 (2</a:t>
            </a:r>
            <a:r>
              <a:rPr lang="en-IN" baseline="30000" dirty="0" smtClean="0"/>
              <a:t>nd</a:t>
            </a:r>
            <a:r>
              <a:rPr lang="en-IN" dirty="0" smtClean="0"/>
              <a:t> </a:t>
            </a:r>
            <a:r>
              <a:rPr lang="en-IN" dirty="0" err="1" smtClean="0"/>
              <a:t>url</a:t>
            </a:r>
            <a:r>
              <a:rPr lang="en-IN" dirty="0" smtClean="0"/>
              <a:t>)</a:t>
            </a:r>
            <a:endParaRPr lang="en-IN" dirty="0"/>
          </a:p>
        </p:txBody>
      </p:sp>
      <p:sp>
        <p:nvSpPr>
          <p:cNvPr id="7" name="TextBox 6"/>
          <p:cNvSpPr txBox="1"/>
          <p:nvPr/>
        </p:nvSpPr>
        <p:spPr>
          <a:xfrm>
            <a:off x="1390261" y="2982477"/>
            <a:ext cx="2453951" cy="369332"/>
          </a:xfrm>
          <a:prstGeom prst="rect">
            <a:avLst/>
          </a:prstGeom>
          <a:noFill/>
        </p:spPr>
        <p:txBody>
          <a:bodyPr wrap="square" rtlCol="0">
            <a:spAutoFit/>
          </a:bodyPr>
          <a:lstStyle/>
          <a:p>
            <a:r>
              <a:rPr lang="en-IN" dirty="0" smtClean="0"/>
              <a:t>Delete the branch </a:t>
            </a:r>
            <a:endParaRPr lang="en-IN" dirty="0"/>
          </a:p>
        </p:txBody>
      </p:sp>
      <p:sp>
        <p:nvSpPr>
          <p:cNvPr id="8" name="Rectangle 7"/>
          <p:cNvSpPr/>
          <p:nvPr/>
        </p:nvSpPr>
        <p:spPr>
          <a:xfrm>
            <a:off x="1726164" y="3259476"/>
            <a:ext cx="2604816" cy="369332"/>
          </a:xfrm>
          <a:prstGeom prst="rect">
            <a:avLst/>
          </a:prstGeom>
        </p:spPr>
        <p:txBody>
          <a:bodyPr wrap="none">
            <a:spAutoFit/>
          </a:bodyPr>
          <a:lstStyle/>
          <a:p>
            <a:r>
              <a:rPr lang="en-IN" dirty="0"/>
              <a:t>How to Delete the Branch</a:t>
            </a:r>
          </a:p>
        </p:txBody>
      </p:sp>
      <p:sp>
        <p:nvSpPr>
          <p:cNvPr id="9" name="Rectangle 8"/>
          <p:cNvSpPr/>
          <p:nvPr/>
        </p:nvSpPr>
        <p:spPr>
          <a:xfrm>
            <a:off x="2161591" y="674152"/>
            <a:ext cx="8913845" cy="369332"/>
          </a:xfrm>
          <a:prstGeom prst="rect">
            <a:avLst/>
          </a:prstGeom>
        </p:spPr>
        <p:txBody>
          <a:bodyPr wrap="square">
            <a:spAutoFit/>
          </a:bodyPr>
          <a:lstStyle/>
          <a:p>
            <a:r>
              <a:rPr lang="en-IN" dirty="0"/>
              <a:t>https://drive.google.com/file/d/1oeOxWFa78pBqIcF4ZrjLWmD0lVyc-eeF/view?usp=sharing</a:t>
            </a:r>
          </a:p>
        </p:txBody>
      </p:sp>
      <p:sp>
        <p:nvSpPr>
          <p:cNvPr id="10" name="Right Brace 9"/>
          <p:cNvSpPr/>
          <p:nvPr/>
        </p:nvSpPr>
        <p:spPr>
          <a:xfrm>
            <a:off x="10877909" y="439947"/>
            <a:ext cx="267419" cy="6035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p:cNvSpPr txBox="1"/>
          <p:nvPr/>
        </p:nvSpPr>
        <p:spPr>
          <a:xfrm>
            <a:off x="11248845" y="628433"/>
            <a:ext cx="828136" cy="369332"/>
          </a:xfrm>
          <a:prstGeom prst="rect">
            <a:avLst/>
          </a:prstGeom>
          <a:noFill/>
        </p:spPr>
        <p:txBody>
          <a:bodyPr wrap="square" rtlCol="0">
            <a:spAutoFit/>
          </a:bodyPr>
          <a:lstStyle/>
          <a:p>
            <a:r>
              <a:rPr lang="en-IN" dirty="0" smtClean="0"/>
              <a:t>Part 3</a:t>
            </a:r>
            <a:endParaRPr lang="en-IN" dirty="0"/>
          </a:p>
        </p:txBody>
      </p:sp>
    </p:spTree>
    <p:extLst>
      <p:ext uri="{BB962C8B-B14F-4D97-AF65-F5344CB8AC3E}">
        <p14:creationId xmlns:p14="http://schemas.microsoft.com/office/powerpoint/2010/main" val="1721594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9111" y="294101"/>
            <a:ext cx="2790700" cy="369332"/>
          </a:xfrm>
          <a:prstGeom prst="rect">
            <a:avLst/>
          </a:prstGeom>
        </p:spPr>
        <p:txBody>
          <a:bodyPr wrap="none">
            <a:spAutoFit/>
          </a:bodyPr>
          <a:lstStyle/>
          <a:p>
            <a:r>
              <a:rPr lang="en-IN" dirty="0"/>
              <a:t>How to resolve the conflicts</a:t>
            </a:r>
          </a:p>
        </p:txBody>
      </p:sp>
      <p:sp>
        <p:nvSpPr>
          <p:cNvPr id="3" name="TextBox 2"/>
          <p:cNvSpPr txBox="1"/>
          <p:nvPr/>
        </p:nvSpPr>
        <p:spPr>
          <a:xfrm>
            <a:off x="1396733" y="1095554"/>
            <a:ext cx="9317275" cy="923330"/>
          </a:xfrm>
          <a:prstGeom prst="rect">
            <a:avLst/>
          </a:prstGeom>
          <a:noFill/>
        </p:spPr>
        <p:txBody>
          <a:bodyPr wrap="square" rtlCol="0">
            <a:spAutoFit/>
          </a:bodyPr>
          <a:lstStyle/>
          <a:p>
            <a:r>
              <a:rPr lang="en-IN" dirty="0" smtClean="0"/>
              <a:t>In Repository same file and same line is developer write some code at that time conflict will occur.</a:t>
            </a:r>
          </a:p>
          <a:p>
            <a:endParaRPr lang="en-IN" dirty="0"/>
          </a:p>
          <a:p>
            <a:r>
              <a:rPr lang="en-IN" dirty="0" smtClean="0"/>
              <a:t>Every changes need to add file and commit. </a:t>
            </a:r>
            <a:endParaRPr lang="en-IN" dirty="0"/>
          </a:p>
        </p:txBody>
      </p:sp>
      <p:sp>
        <p:nvSpPr>
          <p:cNvPr id="5" name="TextBox 4"/>
          <p:cNvSpPr txBox="1"/>
          <p:nvPr/>
        </p:nvSpPr>
        <p:spPr>
          <a:xfrm>
            <a:off x="1475117" y="2544792"/>
            <a:ext cx="2613804" cy="1477328"/>
          </a:xfrm>
          <a:prstGeom prst="rect">
            <a:avLst/>
          </a:prstGeom>
          <a:noFill/>
        </p:spPr>
        <p:txBody>
          <a:bodyPr wrap="square" rtlCol="0">
            <a:spAutoFit/>
          </a:bodyPr>
          <a:lstStyle/>
          <a:p>
            <a:r>
              <a:rPr lang="en-IN" dirty="0" smtClean="0"/>
              <a:t>Touch filename</a:t>
            </a:r>
          </a:p>
          <a:p>
            <a:r>
              <a:rPr lang="en-IN" dirty="0" smtClean="0"/>
              <a:t>Git add .</a:t>
            </a:r>
          </a:p>
          <a:p>
            <a:r>
              <a:rPr lang="en-IN" dirty="0" smtClean="0"/>
              <a:t>Notepad filename</a:t>
            </a:r>
          </a:p>
          <a:p>
            <a:r>
              <a:rPr lang="en-IN" dirty="0" smtClean="0"/>
              <a:t>Git commit –m “</a:t>
            </a:r>
            <a:r>
              <a:rPr lang="en-IN" dirty="0" err="1" smtClean="0"/>
              <a:t>conficts</a:t>
            </a:r>
            <a:r>
              <a:rPr lang="en-IN" dirty="0" smtClean="0"/>
              <a:t>”</a:t>
            </a:r>
          </a:p>
          <a:p>
            <a:r>
              <a:rPr lang="en-IN" dirty="0" smtClean="0"/>
              <a:t>Git push	</a:t>
            </a:r>
            <a:r>
              <a:rPr lang="en-IN" dirty="0" err="1" smtClean="0"/>
              <a:t>reponame</a:t>
            </a:r>
            <a:endParaRPr lang="en-IN" dirty="0"/>
          </a:p>
        </p:txBody>
      </p:sp>
      <p:sp>
        <p:nvSpPr>
          <p:cNvPr id="6" name="TextBox 5"/>
          <p:cNvSpPr txBox="1"/>
          <p:nvPr/>
        </p:nvSpPr>
        <p:spPr>
          <a:xfrm>
            <a:off x="1656272" y="2175460"/>
            <a:ext cx="1682151" cy="369332"/>
          </a:xfrm>
          <a:prstGeom prst="rect">
            <a:avLst/>
          </a:prstGeom>
          <a:noFill/>
        </p:spPr>
        <p:txBody>
          <a:bodyPr wrap="square" rtlCol="0">
            <a:spAutoFit/>
          </a:bodyPr>
          <a:lstStyle/>
          <a:p>
            <a:r>
              <a:rPr lang="en-IN" dirty="0" smtClean="0">
                <a:solidFill>
                  <a:srgbClr val="FF0000"/>
                </a:solidFill>
              </a:rPr>
              <a:t>Local Machine</a:t>
            </a:r>
            <a:endParaRPr lang="en-IN" dirty="0">
              <a:solidFill>
                <a:srgbClr val="FF0000"/>
              </a:solidFill>
            </a:endParaRPr>
          </a:p>
        </p:txBody>
      </p:sp>
      <p:sp>
        <p:nvSpPr>
          <p:cNvPr id="7" name="TextBox 6"/>
          <p:cNvSpPr txBox="1"/>
          <p:nvPr/>
        </p:nvSpPr>
        <p:spPr>
          <a:xfrm>
            <a:off x="6883880" y="2097172"/>
            <a:ext cx="1457864" cy="369332"/>
          </a:xfrm>
          <a:prstGeom prst="rect">
            <a:avLst/>
          </a:prstGeom>
          <a:noFill/>
        </p:spPr>
        <p:txBody>
          <a:bodyPr wrap="square" rtlCol="0">
            <a:spAutoFit/>
          </a:bodyPr>
          <a:lstStyle/>
          <a:p>
            <a:r>
              <a:rPr lang="en-IN" dirty="0" smtClean="0">
                <a:solidFill>
                  <a:srgbClr val="FF0000"/>
                </a:solidFill>
              </a:rPr>
              <a:t>Another Dev</a:t>
            </a:r>
            <a:endParaRPr lang="en-IN" dirty="0">
              <a:solidFill>
                <a:srgbClr val="FF0000"/>
              </a:solidFill>
            </a:endParaRPr>
          </a:p>
        </p:txBody>
      </p:sp>
      <p:sp>
        <p:nvSpPr>
          <p:cNvPr id="8" name="TextBox 7"/>
          <p:cNvSpPr txBox="1"/>
          <p:nvPr/>
        </p:nvSpPr>
        <p:spPr>
          <a:xfrm>
            <a:off x="4459112" y="2483756"/>
            <a:ext cx="7083032" cy="369332"/>
          </a:xfrm>
          <a:prstGeom prst="rect">
            <a:avLst/>
          </a:prstGeom>
          <a:noFill/>
        </p:spPr>
        <p:txBody>
          <a:bodyPr wrap="square" rtlCol="0">
            <a:spAutoFit/>
          </a:bodyPr>
          <a:lstStyle/>
          <a:p>
            <a:r>
              <a:rPr lang="en-IN" dirty="0" smtClean="0"/>
              <a:t>Same filename and same line push the code at that time will get conflict   </a:t>
            </a:r>
            <a:endParaRPr lang="en-IN" dirty="0"/>
          </a:p>
        </p:txBody>
      </p:sp>
      <p:sp>
        <p:nvSpPr>
          <p:cNvPr id="9" name="TextBox 8"/>
          <p:cNvSpPr txBox="1"/>
          <p:nvPr/>
        </p:nvSpPr>
        <p:spPr>
          <a:xfrm>
            <a:off x="2812212" y="4206786"/>
            <a:ext cx="9264770" cy="369332"/>
          </a:xfrm>
          <a:prstGeom prst="rect">
            <a:avLst/>
          </a:prstGeom>
          <a:noFill/>
        </p:spPr>
        <p:txBody>
          <a:bodyPr wrap="square" rtlCol="0">
            <a:spAutoFit/>
          </a:bodyPr>
          <a:lstStyle/>
          <a:p>
            <a:r>
              <a:rPr lang="en-IN" dirty="0" smtClean="0"/>
              <a:t>We have to discussed that person and change the line as per suggestion and adjust the our line</a:t>
            </a:r>
            <a:endParaRPr lang="en-IN" dirty="0"/>
          </a:p>
        </p:txBody>
      </p:sp>
    </p:spTree>
    <p:extLst>
      <p:ext uri="{BB962C8B-B14F-4D97-AF65-F5344CB8AC3E}">
        <p14:creationId xmlns:p14="http://schemas.microsoft.com/office/powerpoint/2010/main" val="21628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6765" y="138700"/>
            <a:ext cx="7982427" cy="1200329"/>
          </a:xfrm>
          <a:prstGeom prst="rect">
            <a:avLst/>
          </a:prstGeom>
        </p:spPr>
        <p:txBody>
          <a:bodyPr wrap="square">
            <a:spAutoFit/>
          </a:bodyPr>
          <a:lstStyle/>
          <a:p>
            <a:r>
              <a:rPr lang="en-IN" b="1" dirty="0" smtClean="0"/>
              <a:t>                                                                </a:t>
            </a:r>
            <a:endParaRPr lang="en-IN" b="1" dirty="0"/>
          </a:p>
          <a:p>
            <a:r>
              <a:rPr lang="en-IN" dirty="0" smtClean="0">
                <a:hlinkClick r:id="rId2"/>
              </a:rPr>
              <a:t>https://drive.google.com/file/d/1wZMLkiDSjohQ5wedAentouGoRUH2e79f/view</a:t>
            </a:r>
            <a:endParaRPr lang="en-IN" dirty="0" smtClean="0"/>
          </a:p>
          <a:p>
            <a:endParaRPr lang="en-IN" dirty="0" smtClean="0"/>
          </a:p>
          <a:p>
            <a:r>
              <a:rPr lang="en-IN" dirty="0"/>
              <a:t>https://drive.google.com/file/d/1dij031NeT6tAFG9z0u5F6VHLbdkNeINu/view</a:t>
            </a:r>
          </a:p>
        </p:txBody>
      </p:sp>
      <p:sp>
        <p:nvSpPr>
          <p:cNvPr id="3" name="Content Placeholder 2"/>
          <p:cNvSpPr>
            <a:spLocks noGrp="1"/>
          </p:cNvSpPr>
          <p:nvPr>
            <p:ph idx="1"/>
          </p:nvPr>
        </p:nvSpPr>
        <p:spPr>
          <a:xfrm>
            <a:off x="838200" y="1825625"/>
            <a:ext cx="10515600" cy="4351338"/>
          </a:xfrm>
        </p:spPr>
        <p:txBody>
          <a:bodyPr>
            <a:normAutofit/>
          </a:bodyPr>
          <a:lstStyle/>
          <a:p>
            <a:r>
              <a:rPr lang="en-IN" dirty="0" smtClean="0"/>
              <a:t>Git Hub Registration</a:t>
            </a:r>
          </a:p>
          <a:p>
            <a:r>
              <a:rPr lang="en-IN" dirty="0" smtClean="0"/>
              <a:t>Git Bash Client Installation in our system( Local Machine)</a:t>
            </a:r>
          </a:p>
          <a:p>
            <a:r>
              <a:rPr lang="en-IN" dirty="0" smtClean="0"/>
              <a:t>Basic CMDs</a:t>
            </a:r>
          </a:p>
          <a:p>
            <a:r>
              <a:rPr lang="en-IN" dirty="0" smtClean="0"/>
              <a:t>Create Repository in </a:t>
            </a:r>
            <a:r>
              <a:rPr lang="en-IN" dirty="0" err="1" smtClean="0"/>
              <a:t>Github</a:t>
            </a:r>
            <a:r>
              <a:rPr lang="en-IN" dirty="0" smtClean="0"/>
              <a:t> Server</a:t>
            </a:r>
          </a:p>
          <a:p>
            <a:r>
              <a:rPr lang="en-IN" dirty="0" smtClean="0"/>
              <a:t>Cloud (Storage ) – by using </a:t>
            </a:r>
            <a:r>
              <a:rPr lang="en-IN" dirty="0" err="1" smtClean="0"/>
              <a:t>url</a:t>
            </a:r>
            <a:r>
              <a:rPr lang="en-IN" dirty="0" smtClean="0"/>
              <a:t> we can access data </a:t>
            </a:r>
          </a:p>
          <a:p>
            <a:r>
              <a:rPr lang="en-IN" dirty="0" smtClean="0"/>
              <a:t>Git CMDS in Local Machine</a:t>
            </a:r>
          </a:p>
          <a:p>
            <a:r>
              <a:rPr lang="en-US" dirty="0" smtClean="0"/>
              <a:t>How to provide the access to user</a:t>
            </a:r>
          </a:p>
          <a:p>
            <a:r>
              <a:rPr lang="en-US" dirty="0" smtClean="0"/>
              <a:t>How to delete the repo</a:t>
            </a:r>
          </a:p>
          <a:p>
            <a:pPr marL="0" indent="0">
              <a:buNone/>
            </a:pPr>
            <a:endParaRPr lang="en-IN" dirty="0"/>
          </a:p>
        </p:txBody>
      </p:sp>
      <p:sp>
        <p:nvSpPr>
          <p:cNvPr id="4" name="Title 1"/>
          <p:cNvSpPr>
            <a:spLocks noGrp="1"/>
          </p:cNvSpPr>
          <p:nvPr>
            <p:ph type="title"/>
          </p:nvPr>
        </p:nvSpPr>
        <p:spPr>
          <a:xfrm>
            <a:off x="3978215" y="1348333"/>
            <a:ext cx="2250057" cy="250166"/>
          </a:xfrm>
        </p:spPr>
        <p:txBody>
          <a:bodyPr>
            <a:normAutofit fontScale="90000"/>
          </a:bodyPr>
          <a:lstStyle/>
          <a:p>
            <a:r>
              <a:rPr lang="en-IN" dirty="0" smtClean="0"/>
              <a:t>Content</a:t>
            </a:r>
            <a:endParaRPr lang="en-IN" dirty="0"/>
          </a:p>
        </p:txBody>
      </p:sp>
      <p:sp>
        <p:nvSpPr>
          <p:cNvPr id="2" name="Right Brace 1"/>
          <p:cNvSpPr/>
          <p:nvPr/>
        </p:nvSpPr>
        <p:spPr>
          <a:xfrm>
            <a:off x="9471804" y="612475"/>
            <a:ext cx="94890" cy="7265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9696090" y="862641"/>
            <a:ext cx="992037" cy="369332"/>
          </a:xfrm>
          <a:prstGeom prst="rect">
            <a:avLst/>
          </a:prstGeom>
          <a:noFill/>
        </p:spPr>
        <p:txBody>
          <a:bodyPr wrap="square" rtlCol="0">
            <a:spAutoFit/>
          </a:bodyPr>
          <a:lstStyle/>
          <a:p>
            <a:r>
              <a:rPr lang="en-IN" dirty="0" smtClean="0"/>
              <a:t>Part 1</a:t>
            </a:r>
            <a:endParaRPr lang="en-IN" dirty="0"/>
          </a:p>
        </p:txBody>
      </p:sp>
    </p:spTree>
    <p:extLst>
      <p:ext uri="{BB962C8B-B14F-4D97-AF65-F5344CB8AC3E}">
        <p14:creationId xmlns:p14="http://schemas.microsoft.com/office/powerpoint/2010/main" val="1206757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2206" y="242342"/>
            <a:ext cx="1814728" cy="369332"/>
          </a:xfrm>
          <a:prstGeom prst="rect">
            <a:avLst/>
          </a:prstGeom>
        </p:spPr>
        <p:txBody>
          <a:bodyPr wrap="none">
            <a:spAutoFit/>
          </a:bodyPr>
          <a:lstStyle/>
          <a:p>
            <a:r>
              <a:rPr lang="en-IN" dirty="0"/>
              <a:t>Git branch merge</a:t>
            </a:r>
          </a:p>
        </p:txBody>
      </p:sp>
      <p:sp>
        <p:nvSpPr>
          <p:cNvPr id="3" name="TextBox 2"/>
          <p:cNvSpPr txBox="1"/>
          <p:nvPr/>
        </p:nvSpPr>
        <p:spPr>
          <a:xfrm>
            <a:off x="2096217" y="1043796"/>
            <a:ext cx="9644334" cy="369332"/>
          </a:xfrm>
          <a:prstGeom prst="rect">
            <a:avLst/>
          </a:prstGeom>
          <a:noFill/>
        </p:spPr>
        <p:txBody>
          <a:bodyPr wrap="square" rtlCol="0">
            <a:spAutoFit/>
          </a:bodyPr>
          <a:lstStyle/>
          <a:p>
            <a:r>
              <a:rPr lang="en-IN" dirty="0" smtClean="0"/>
              <a:t>For merger we have to move out of that branch and merger the branch from source to </a:t>
            </a:r>
            <a:r>
              <a:rPr lang="en-IN" dirty="0" err="1" smtClean="0"/>
              <a:t>derstination</a:t>
            </a:r>
            <a:r>
              <a:rPr lang="en-IN" dirty="0" smtClean="0"/>
              <a:t> </a:t>
            </a:r>
            <a:endParaRPr lang="en-IN" dirty="0"/>
          </a:p>
        </p:txBody>
      </p:sp>
    </p:spTree>
    <p:extLst>
      <p:ext uri="{BB962C8B-B14F-4D97-AF65-F5344CB8AC3E}">
        <p14:creationId xmlns:p14="http://schemas.microsoft.com/office/powerpoint/2010/main" val="342210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6050" y="544266"/>
            <a:ext cx="2398029" cy="369332"/>
          </a:xfrm>
          <a:prstGeom prst="rect">
            <a:avLst/>
          </a:prstGeom>
        </p:spPr>
        <p:txBody>
          <a:bodyPr wrap="none">
            <a:spAutoFit/>
          </a:bodyPr>
          <a:lstStyle/>
          <a:p>
            <a:r>
              <a:rPr lang="en-IN" dirty="0"/>
              <a:t>How to use cherry-pick </a:t>
            </a:r>
          </a:p>
        </p:txBody>
      </p:sp>
      <p:sp>
        <p:nvSpPr>
          <p:cNvPr id="3" name="TextBox 2"/>
          <p:cNvSpPr txBox="1"/>
          <p:nvPr/>
        </p:nvSpPr>
        <p:spPr>
          <a:xfrm>
            <a:off x="2268747" y="1268083"/>
            <a:ext cx="6029864" cy="369332"/>
          </a:xfrm>
          <a:prstGeom prst="rect">
            <a:avLst/>
          </a:prstGeom>
          <a:noFill/>
        </p:spPr>
        <p:txBody>
          <a:bodyPr wrap="square" rtlCol="0">
            <a:spAutoFit/>
          </a:bodyPr>
          <a:lstStyle/>
          <a:p>
            <a:r>
              <a:rPr lang="en-IN" dirty="0" smtClean="0"/>
              <a:t>Particular commit to move from one branch to another branch</a:t>
            </a:r>
            <a:endParaRPr lang="en-IN" dirty="0"/>
          </a:p>
        </p:txBody>
      </p:sp>
      <p:sp>
        <p:nvSpPr>
          <p:cNvPr id="4" name="TextBox 3"/>
          <p:cNvSpPr txBox="1"/>
          <p:nvPr/>
        </p:nvSpPr>
        <p:spPr>
          <a:xfrm>
            <a:off x="1035169" y="1807234"/>
            <a:ext cx="2835273" cy="369332"/>
          </a:xfrm>
          <a:prstGeom prst="rect">
            <a:avLst/>
          </a:prstGeom>
          <a:noFill/>
        </p:spPr>
        <p:txBody>
          <a:bodyPr wrap="square" rtlCol="0">
            <a:spAutoFit/>
          </a:bodyPr>
          <a:lstStyle/>
          <a:p>
            <a:r>
              <a:rPr lang="en-IN" dirty="0" err="1" smtClean="0"/>
              <a:t>Cherrypick</a:t>
            </a:r>
            <a:r>
              <a:rPr lang="en-IN" dirty="0" smtClean="0"/>
              <a:t> </a:t>
            </a:r>
            <a:r>
              <a:rPr lang="en-IN" dirty="0" err="1" smtClean="0"/>
              <a:t>cmd</a:t>
            </a:r>
            <a:endParaRPr lang="en-IN" dirty="0"/>
          </a:p>
        </p:txBody>
      </p:sp>
      <p:sp>
        <p:nvSpPr>
          <p:cNvPr id="5" name="TextBox 4"/>
          <p:cNvSpPr txBox="1"/>
          <p:nvPr/>
        </p:nvSpPr>
        <p:spPr>
          <a:xfrm>
            <a:off x="1500996" y="2449901"/>
            <a:ext cx="2932981"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Git cherry-pick </a:t>
            </a:r>
            <a:r>
              <a:rPr lang="en-IN" dirty="0" err="1" smtClean="0"/>
              <a:t>commitid</a:t>
            </a:r>
            <a:endParaRPr lang="en-IN" dirty="0" smtClean="0"/>
          </a:p>
          <a:p>
            <a:pPr marL="285750" indent="-285750">
              <a:buFont typeface="Wingdings" panose="05000000000000000000" pitchFamily="2" charset="2"/>
              <a:buChar char="Ø"/>
            </a:pPr>
            <a:r>
              <a:rPr lang="en-IN" dirty="0" smtClean="0"/>
              <a:t>Git push </a:t>
            </a:r>
            <a:endParaRPr lang="en-IN" dirty="0"/>
          </a:p>
        </p:txBody>
      </p:sp>
      <p:sp>
        <p:nvSpPr>
          <p:cNvPr id="6" name="TextBox 5"/>
          <p:cNvSpPr txBox="1"/>
          <p:nvPr/>
        </p:nvSpPr>
        <p:spPr>
          <a:xfrm>
            <a:off x="5667555" y="2176566"/>
            <a:ext cx="4684143" cy="369332"/>
          </a:xfrm>
          <a:prstGeom prst="rect">
            <a:avLst/>
          </a:prstGeom>
          <a:noFill/>
        </p:spPr>
        <p:txBody>
          <a:bodyPr wrap="square" rtlCol="0">
            <a:spAutoFit/>
          </a:bodyPr>
          <a:lstStyle/>
          <a:p>
            <a:r>
              <a:rPr lang="en-IN" dirty="0" smtClean="0"/>
              <a:t>Note – switch to that branch and enter the </a:t>
            </a:r>
            <a:r>
              <a:rPr lang="en-IN" dirty="0" err="1" smtClean="0"/>
              <a:t>cmd</a:t>
            </a:r>
            <a:r>
              <a:rPr lang="en-IN" dirty="0" smtClean="0"/>
              <a:t> </a:t>
            </a:r>
            <a:endParaRPr lang="en-IN" dirty="0"/>
          </a:p>
        </p:txBody>
      </p:sp>
    </p:spTree>
    <p:extLst>
      <p:ext uri="{BB962C8B-B14F-4D97-AF65-F5344CB8AC3E}">
        <p14:creationId xmlns:p14="http://schemas.microsoft.com/office/powerpoint/2010/main" val="1233597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9969" y="458002"/>
            <a:ext cx="970522" cy="369332"/>
          </a:xfrm>
          <a:prstGeom prst="rect">
            <a:avLst/>
          </a:prstGeom>
        </p:spPr>
        <p:txBody>
          <a:bodyPr wrap="none">
            <a:spAutoFit/>
          </a:bodyPr>
          <a:lstStyle/>
          <a:p>
            <a:r>
              <a:rPr lang="en-IN" dirty="0"/>
              <a:t>Stashing</a:t>
            </a:r>
          </a:p>
        </p:txBody>
      </p:sp>
      <p:sp>
        <p:nvSpPr>
          <p:cNvPr id="3" name="TextBox 2"/>
          <p:cNvSpPr txBox="1"/>
          <p:nvPr/>
        </p:nvSpPr>
        <p:spPr>
          <a:xfrm>
            <a:off x="1345721" y="1164565"/>
            <a:ext cx="1716656" cy="369332"/>
          </a:xfrm>
          <a:prstGeom prst="rect">
            <a:avLst/>
          </a:prstGeom>
          <a:noFill/>
        </p:spPr>
        <p:txBody>
          <a:bodyPr wrap="square" rtlCol="0">
            <a:spAutoFit/>
          </a:bodyPr>
          <a:lstStyle/>
          <a:p>
            <a:r>
              <a:rPr lang="en-IN" dirty="0" smtClean="0"/>
              <a:t>Stashing CMDS</a:t>
            </a:r>
            <a:endParaRPr lang="en-IN" dirty="0"/>
          </a:p>
        </p:txBody>
      </p:sp>
      <p:sp>
        <p:nvSpPr>
          <p:cNvPr id="4" name="TextBox 3"/>
          <p:cNvSpPr txBox="1"/>
          <p:nvPr/>
        </p:nvSpPr>
        <p:spPr>
          <a:xfrm>
            <a:off x="2053087" y="1794294"/>
            <a:ext cx="1544128" cy="172529"/>
          </a:xfrm>
          <a:prstGeom prst="rect">
            <a:avLst/>
          </a:prstGeom>
          <a:noFill/>
        </p:spPr>
        <p:txBody>
          <a:bodyPr wrap="square" rtlCol="0">
            <a:spAutoFit/>
          </a:bodyPr>
          <a:lstStyle/>
          <a:p>
            <a:endParaRPr lang="en-IN" dirty="0"/>
          </a:p>
        </p:txBody>
      </p:sp>
      <p:sp>
        <p:nvSpPr>
          <p:cNvPr id="5" name="TextBox 4"/>
          <p:cNvSpPr txBox="1"/>
          <p:nvPr/>
        </p:nvSpPr>
        <p:spPr>
          <a:xfrm>
            <a:off x="1483742" y="1742535"/>
            <a:ext cx="9652960" cy="4524315"/>
          </a:xfrm>
          <a:prstGeom prst="rect">
            <a:avLst/>
          </a:prstGeom>
          <a:noFill/>
        </p:spPr>
        <p:txBody>
          <a:bodyPr wrap="square" rtlCol="0">
            <a:spAutoFit/>
          </a:bodyPr>
          <a:lstStyle/>
          <a:p>
            <a:pPr marL="342900" indent="-342900">
              <a:buFont typeface="+mj-lt"/>
              <a:buAutoNum type="arabicPeriod"/>
            </a:pPr>
            <a:r>
              <a:rPr lang="en-IN" dirty="0" smtClean="0"/>
              <a:t>Git stash – it will move your changes to stashing area with latest commit message and commit id</a:t>
            </a:r>
          </a:p>
          <a:p>
            <a:pPr marL="342900" indent="-342900">
              <a:buFont typeface="+mj-lt"/>
              <a:buAutoNum type="arabicPeriod"/>
            </a:pPr>
            <a:r>
              <a:rPr lang="en-IN" dirty="0" smtClean="0"/>
              <a:t>Git stash list – show the list of </a:t>
            </a:r>
            <a:r>
              <a:rPr lang="en-IN" dirty="0" err="1" smtClean="0"/>
              <a:t>stashids</a:t>
            </a:r>
            <a:endParaRPr lang="en-IN" dirty="0" smtClean="0"/>
          </a:p>
          <a:p>
            <a:pPr marL="342900" indent="-342900">
              <a:buFont typeface="+mj-lt"/>
              <a:buAutoNum type="arabicPeriod"/>
            </a:pPr>
            <a:r>
              <a:rPr lang="en-IN" dirty="0"/>
              <a:t>Git </a:t>
            </a:r>
            <a:r>
              <a:rPr lang="en-IN" dirty="0" smtClean="0"/>
              <a:t>stash pop – it will get back from stashing to local working directory and it will delete the stash </a:t>
            </a:r>
            <a:r>
              <a:rPr lang="en-IN" dirty="0" err="1" smtClean="0"/>
              <a:t>entires</a:t>
            </a:r>
            <a:endParaRPr lang="en-IN" dirty="0" smtClean="0"/>
          </a:p>
          <a:p>
            <a:pPr marL="342900" indent="-342900">
              <a:buFont typeface="+mj-lt"/>
              <a:buAutoNum type="arabicPeriod"/>
            </a:pPr>
            <a:r>
              <a:rPr lang="en-IN" dirty="0"/>
              <a:t>Git </a:t>
            </a:r>
            <a:r>
              <a:rPr lang="en-IN" dirty="0" smtClean="0"/>
              <a:t>stash save “message” – it will move the changes to stashing area with custom message</a:t>
            </a:r>
            <a:endParaRPr lang="en-IN" dirty="0"/>
          </a:p>
          <a:p>
            <a:pPr marL="342900" indent="-342900">
              <a:buFont typeface="+mj-lt"/>
              <a:buAutoNum type="arabicPeriod"/>
            </a:pPr>
            <a:r>
              <a:rPr lang="en-IN" dirty="0"/>
              <a:t>Git </a:t>
            </a:r>
            <a:r>
              <a:rPr lang="en-IN" dirty="0" smtClean="0"/>
              <a:t>stash apply – change from stashing to local working directory and it wont delete the stash </a:t>
            </a:r>
            <a:r>
              <a:rPr lang="en-IN" dirty="0" err="1" smtClean="0"/>
              <a:t>entires</a:t>
            </a:r>
            <a:endParaRPr lang="en-IN" dirty="0" smtClean="0"/>
          </a:p>
          <a:p>
            <a:pPr marL="342900" indent="-342900">
              <a:buFont typeface="+mj-lt"/>
              <a:buAutoNum type="arabicPeriod"/>
            </a:pPr>
            <a:r>
              <a:rPr lang="en-IN" dirty="0"/>
              <a:t>Git </a:t>
            </a:r>
            <a:r>
              <a:rPr lang="en-IN" dirty="0" smtClean="0"/>
              <a:t>stash drop </a:t>
            </a:r>
            <a:r>
              <a:rPr lang="en-IN" dirty="0" err="1" smtClean="0"/>
              <a:t>stashid</a:t>
            </a:r>
            <a:r>
              <a:rPr lang="en-IN" dirty="0" smtClean="0"/>
              <a:t> – delete the particular </a:t>
            </a:r>
            <a:r>
              <a:rPr lang="en-IN" dirty="0" err="1" smtClean="0"/>
              <a:t>stashid</a:t>
            </a:r>
            <a:endParaRPr lang="en-IN" dirty="0" smtClean="0"/>
          </a:p>
          <a:p>
            <a:pPr marL="342900" indent="-342900">
              <a:buFont typeface="+mj-lt"/>
              <a:buAutoNum type="arabicPeriod"/>
            </a:pPr>
            <a:r>
              <a:rPr lang="en-IN" dirty="0"/>
              <a:t>Git </a:t>
            </a:r>
            <a:r>
              <a:rPr lang="en-IN" dirty="0" smtClean="0"/>
              <a:t>stash clear – clear the all </a:t>
            </a:r>
            <a:r>
              <a:rPr lang="en-IN" dirty="0" smtClean="0"/>
              <a:t>stash</a:t>
            </a:r>
          </a:p>
          <a:p>
            <a:pPr marL="342900" indent="-342900">
              <a:buFont typeface="+mj-lt"/>
              <a:buAutoNum type="arabicPeriod"/>
            </a:pPr>
            <a:endParaRPr lang="en-IN" dirty="0"/>
          </a:p>
          <a:p>
            <a:pPr marL="342900" indent="-342900">
              <a:buFont typeface="+mj-lt"/>
              <a:buAutoNum type="arabicPeriod"/>
            </a:pPr>
            <a:r>
              <a:rPr lang="en-IN" dirty="0" smtClean="0"/>
              <a:t>Note – when you want to move the file to stashing area  that file </a:t>
            </a:r>
            <a:r>
              <a:rPr lang="en-IN" dirty="0" err="1" smtClean="0"/>
              <a:t>shoud</a:t>
            </a:r>
            <a:r>
              <a:rPr lang="en-IN" dirty="0" smtClean="0"/>
              <a:t> be in staging area</a:t>
            </a: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
        <p:nvSpPr>
          <p:cNvPr id="6" name="TextBox 5"/>
          <p:cNvSpPr txBox="1"/>
          <p:nvPr/>
        </p:nvSpPr>
        <p:spPr>
          <a:xfrm>
            <a:off x="5602944" y="1026065"/>
            <a:ext cx="4511615" cy="646331"/>
          </a:xfrm>
          <a:prstGeom prst="rect">
            <a:avLst/>
          </a:prstGeom>
          <a:noFill/>
        </p:spPr>
        <p:txBody>
          <a:bodyPr wrap="square" rtlCol="0">
            <a:spAutoFit/>
          </a:bodyPr>
          <a:lstStyle/>
          <a:p>
            <a:r>
              <a:rPr lang="en-IN" dirty="0" smtClean="0"/>
              <a:t>Note – when have another when working on file then only will do stash</a:t>
            </a:r>
            <a:endParaRPr lang="en-IN" dirty="0"/>
          </a:p>
        </p:txBody>
      </p:sp>
    </p:spTree>
    <p:extLst>
      <p:ext uri="{BB962C8B-B14F-4D97-AF65-F5344CB8AC3E}">
        <p14:creationId xmlns:p14="http://schemas.microsoft.com/office/powerpoint/2010/main" val="3612809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504" y="284997"/>
            <a:ext cx="9123873" cy="369332"/>
          </a:xfrm>
          <a:prstGeom prst="rect">
            <a:avLst/>
          </a:prstGeom>
        </p:spPr>
        <p:txBody>
          <a:bodyPr wrap="square">
            <a:spAutoFit/>
          </a:bodyPr>
          <a:lstStyle/>
          <a:p>
            <a:r>
              <a:rPr lang="en-IN" dirty="0"/>
              <a:t>https://drive.google.com/file/d/1USjmsYVNleQoRLgD5yYbn4ihJqRQE-_N/view?usp=sharing</a:t>
            </a:r>
          </a:p>
        </p:txBody>
      </p:sp>
      <p:sp>
        <p:nvSpPr>
          <p:cNvPr id="3" name="TextBox 2"/>
          <p:cNvSpPr txBox="1"/>
          <p:nvPr/>
        </p:nvSpPr>
        <p:spPr>
          <a:xfrm>
            <a:off x="9859992" y="284997"/>
            <a:ext cx="888521" cy="369332"/>
          </a:xfrm>
          <a:prstGeom prst="rect">
            <a:avLst/>
          </a:prstGeom>
          <a:noFill/>
        </p:spPr>
        <p:txBody>
          <a:bodyPr wrap="square" rtlCol="0">
            <a:spAutoFit/>
          </a:bodyPr>
          <a:lstStyle/>
          <a:p>
            <a:r>
              <a:rPr lang="en-IN" dirty="0" smtClean="0"/>
              <a:t>Part 4</a:t>
            </a:r>
            <a:endParaRPr lang="en-IN" dirty="0"/>
          </a:p>
        </p:txBody>
      </p:sp>
      <p:sp>
        <p:nvSpPr>
          <p:cNvPr id="5" name="TextBox 4"/>
          <p:cNvSpPr txBox="1"/>
          <p:nvPr/>
        </p:nvSpPr>
        <p:spPr>
          <a:xfrm>
            <a:off x="1802920" y="1552755"/>
            <a:ext cx="7919050" cy="341632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How to Git reset –</a:t>
            </a:r>
            <a:r>
              <a:rPr lang="en-IN" dirty="0" smtClean="0"/>
              <a:t>hard  origin/master </a:t>
            </a:r>
            <a:r>
              <a:rPr lang="en-IN" dirty="0" smtClean="0">
                <a:sym typeface="Wingdings" panose="05000000000000000000" pitchFamily="2" charset="2"/>
              </a:rPr>
              <a:t> it will reset local repo </a:t>
            </a:r>
            <a:r>
              <a:rPr lang="en-IN" dirty="0" err="1" smtClean="0">
                <a:sym typeface="Wingdings" panose="05000000000000000000" pitchFamily="2" charset="2"/>
              </a:rPr>
              <a:t>upto</a:t>
            </a:r>
            <a:r>
              <a:rPr lang="en-IN" dirty="0" smtClean="0">
                <a:sym typeface="Wingdings" panose="05000000000000000000" pitchFamily="2" charset="2"/>
              </a:rPr>
              <a:t> the latest pull</a:t>
            </a:r>
            <a:endParaRPr lang="en-IN" dirty="0" smtClean="0"/>
          </a:p>
          <a:p>
            <a:pPr marL="285750" indent="-285750">
              <a:buFont typeface="Arial" panose="020B0604020202020204" pitchFamily="34" charset="0"/>
              <a:buChar char="•"/>
            </a:pPr>
            <a:r>
              <a:rPr lang="en-IN" dirty="0" smtClean="0"/>
              <a:t>How to Git revert commit id </a:t>
            </a:r>
            <a:r>
              <a:rPr lang="en-IN" dirty="0" smtClean="0">
                <a:sym typeface="Wingdings" panose="05000000000000000000" pitchFamily="2" charset="2"/>
              </a:rPr>
              <a:t>it will delete the changes what you have been committed</a:t>
            </a:r>
          </a:p>
          <a:p>
            <a:pPr marL="285750" indent="-285750">
              <a:buFont typeface="Arial" panose="020B0604020202020204" pitchFamily="34" charset="0"/>
              <a:buChar char="•"/>
            </a:pPr>
            <a:r>
              <a:rPr lang="en-US" dirty="0" smtClean="0">
                <a:sym typeface="Wingdings" panose="05000000000000000000" pitchFamily="2" charset="2"/>
              </a:rPr>
              <a:t>How to do the fork  if you want to get repo from one account to another act then we use fork – 13:00</a:t>
            </a:r>
          </a:p>
          <a:p>
            <a:pPr marL="285750" indent="-285750">
              <a:buFont typeface="Arial" panose="020B0604020202020204" pitchFamily="34" charset="0"/>
              <a:buChar char="•"/>
            </a:pPr>
            <a:r>
              <a:rPr lang="en-US" dirty="0">
                <a:solidFill>
                  <a:srgbClr val="FF0000"/>
                </a:solidFill>
                <a:sym typeface="Wingdings" panose="05000000000000000000" pitchFamily="2" charset="2"/>
              </a:rPr>
              <a:t>Branch Strategy – 20:00 (high imp) </a:t>
            </a:r>
          </a:p>
          <a:p>
            <a:pPr marL="285750" indent="-285750">
              <a:buFont typeface="Arial" panose="020B0604020202020204" pitchFamily="34" charset="0"/>
              <a:buChar char="•"/>
            </a:pPr>
            <a:endParaRPr lang="en-US" dirty="0" smtClean="0">
              <a:sym typeface="Wingdings" panose="05000000000000000000" pitchFamily="2" charset="2"/>
            </a:endParaRPr>
          </a:p>
          <a:p>
            <a:pPr marL="285750" indent="-285750">
              <a:buFont typeface="Arial" panose="020B0604020202020204" pitchFamily="34" charset="0"/>
              <a:buChar char="•"/>
            </a:pPr>
            <a:r>
              <a:rPr lang="en-US" dirty="0" smtClean="0">
                <a:sym typeface="Wingdings" panose="05000000000000000000" pitchFamily="2" charset="2"/>
              </a:rPr>
              <a:t>Pull request for reviewers – 23:00</a:t>
            </a:r>
          </a:p>
          <a:p>
            <a:pPr marL="285750" indent="-285750">
              <a:buFont typeface="Arial" panose="020B0604020202020204" pitchFamily="34" charset="0"/>
              <a:buChar char="•"/>
            </a:pPr>
            <a:r>
              <a:rPr lang="en-US" dirty="0" smtClean="0">
                <a:sym typeface="Wingdings" panose="05000000000000000000" pitchFamily="2" charset="2"/>
              </a:rPr>
              <a:t>Branch Protection Rules – 26:50</a:t>
            </a:r>
          </a:p>
          <a:p>
            <a:pPr marL="285750" indent="-285750">
              <a:buFont typeface="Arial" panose="020B0604020202020204" pitchFamily="34" charset="0"/>
              <a:buChar char="•"/>
            </a:pPr>
            <a:r>
              <a:rPr lang="en-US" dirty="0" err="1" smtClean="0">
                <a:sym typeface="Wingdings" panose="05000000000000000000" pitchFamily="2" charset="2"/>
              </a:rPr>
              <a:t>Git</a:t>
            </a:r>
            <a:r>
              <a:rPr lang="en-US" dirty="0" smtClean="0">
                <a:sym typeface="Wingdings" panose="05000000000000000000" pitchFamily="2" charset="2"/>
              </a:rPr>
              <a:t> Tags – 28:50 ( push the origin </a:t>
            </a:r>
            <a:r>
              <a:rPr lang="en-US" dirty="0" err="1" smtClean="0">
                <a:sym typeface="Wingdings" panose="05000000000000000000" pitchFamily="2" charset="2"/>
              </a:rPr>
              <a:t>tagname</a:t>
            </a:r>
            <a:r>
              <a:rPr lang="en-US" dirty="0" smtClean="0">
                <a:sym typeface="Wingdings" panose="05000000000000000000" pitchFamily="2" charset="2"/>
              </a:rPr>
              <a:t>)</a:t>
            </a:r>
          </a:p>
          <a:p>
            <a:pPr marL="285750" indent="-285750">
              <a:buFont typeface="Arial" panose="020B0604020202020204" pitchFamily="34" charset="0"/>
              <a:buChar char="•"/>
            </a:pPr>
            <a:r>
              <a:rPr lang="en-US" dirty="0" smtClean="0">
                <a:sym typeface="Wingdings" panose="05000000000000000000" pitchFamily="2" charset="2"/>
              </a:rPr>
              <a:t>Access repo to any one – 18:00</a:t>
            </a:r>
            <a:endParaRPr lang="en-IN" dirty="0"/>
          </a:p>
        </p:txBody>
      </p:sp>
    </p:spTree>
    <p:extLst>
      <p:ext uri="{BB962C8B-B14F-4D97-AF65-F5344CB8AC3E}">
        <p14:creationId xmlns:p14="http://schemas.microsoft.com/office/powerpoint/2010/main" val="626382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08" y="1155939"/>
            <a:ext cx="10187796" cy="1754326"/>
          </a:xfrm>
          <a:prstGeom prst="rect">
            <a:avLst/>
          </a:prstGeom>
          <a:noFill/>
        </p:spPr>
        <p:txBody>
          <a:bodyPr wrap="square" rtlCol="0">
            <a:spAutoFit/>
          </a:bodyPr>
          <a:lstStyle/>
          <a:p>
            <a:r>
              <a:rPr lang="en-IN" dirty="0" smtClean="0"/>
              <a:t>When we got requirement initially we are not directly push the dev branch we are create the new branch dev branch is called future branch so we are working in future branch once the work is done future branch we are going raise the pull request dev then that will be approval the respective leads once it done so we are going to merge dev branch if it every thing fine in dev branch .we are moving our changes from dev </a:t>
            </a:r>
            <a:r>
              <a:rPr lang="en-IN" smtClean="0"/>
              <a:t>to </a:t>
            </a:r>
            <a:r>
              <a:rPr lang="en-IN" smtClean="0"/>
              <a:t>staging </a:t>
            </a:r>
            <a:r>
              <a:rPr lang="en-IN" dirty="0" smtClean="0"/>
              <a:t>. In staging also fine. then we are going to move the </a:t>
            </a:r>
            <a:r>
              <a:rPr lang="en-IN" dirty="0" err="1" smtClean="0"/>
              <a:t>prepod</a:t>
            </a:r>
            <a:r>
              <a:rPr lang="en-IN" dirty="0" smtClean="0"/>
              <a:t> to prod.</a:t>
            </a:r>
          </a:p>
          <a:p>
            <a:r>
              <a:rPr lang="en-IN" dirty="0" smtClean="0"/>
              <a:t> </a:t>
            </a:r>
            <a:endParaRPr lang="en-IN" dirty="0"/>
          </a:p>
        </p:txBody>
      </p:sp>
      <p:sp>
        <p:nvSpPr>
          <p:cNvPr id="3" name="Rectangle 2"/>
          <p:cNvSpPr/>
          <p:nvPr/>
        </p:nvSpPr>
        <p:spPr>
          <a:xfrm>
            <a:off x="4435982" y="259594"/>
            <a:ext cx="1712648" cy="369332"/>
          </a:xfrm>
          <a:prstGeom prst="rect">
            <a:avLst/>
          </a:prstGeom>
        </p:spPr>
        <p:txBody>
          <a:bodyPr wrap="none">
            <a:spAutoFit/>
          </a:bodyPr>
          <a:lstStyle/>
          <a:p>
            <a:r>
              <a:rPr lang="en-US" dirty="0">
                <a:solidFill>
                  <a:srgbClr val="FF0000"/>
                </a:solidFill>
                <a:sym typeface="Wingdings" panose="05000000000000000000" pitchFamily="2" charset="2"/>
              </a:rPr>
              <a:t>Branch Strategy </a:t>
            </a:r>
            <a:endParaRPr lang="en-IN" dirty="0"/>
          </a:p>
        </p:txBody>
      </p:sp>
      <p:sp>
        <p:nvSpPr>
          <p:cNvPr id="4" name="Rectangle 3"/>
          <p:cNvSpPr/>
          <p:nvPr/>
        </p:nvSpPr>
        <p:spPr>
          <a:xfrm>
            <a:off x="494522" y="3387012"/>
            <a:ext cx="1464907" cy="690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dev</a:t>
            </a:r>
            <a:endParaRPr lang="en-IN" dirty="0"/>
          </a:p>
        </p:txBody>
      </p:sp>
      <p:sp>
        <p:nvSpPr>
          <p:cNvPr id="5" name="Rectangle 4"/>
          <p:cNvSpPr/>
          <p:nvPr/>
        </p:nvSpPr>
        <p:spPr>
          <a:xfrm>
            <a:off x="2789853" y="3349690"/>
            <a:ext cx="1436914" cy="793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Stagging</a:t>
            </a:r>
            <a:endParaRPr lang="en-IN" dirty="0"/>
          </a:p>
        </p:txBody>
      </p:sp>
      <p:sp>
        <p:nvSpPr>
          <p:cNvPr id="6" name="Rectangle 5"/>
          <p:cNvSpPr/>
          <p:nvPr/>
        </p:nvSpPr>
        <p:spPr>
          <a:xfrm>
            <a:off x="4711716" y="3335694"/>
            <a:ext cx="1436914" cy="793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Pre=pod</a:t>
            </a:r>
            <a:endParaRPr lang="en-IN" dirty="0"/>
          </a:p>
        </p:txBody>
      </p:sp>
      <p:sp>
        <p:nvSpPr>
          <p:cNvPr id="7" name="Rectangle 6"/>
          <p:cNvSpPr/>
          <p:nvPr/>
        </p:nvSpPr>
        <p:spPr>
          <a:xfrm>
            <a:off x="7262326" y="3349690"/>
            <a:ext cx="1436914" cy="793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PROD</a:t>
            </a:r>
            <a:endParaRPr lang="en-IN" dirty="0"/>
          </a:p>
        </p:txBody>
      </p:sp>
      <p:cxnSp>
        <p:nvCxnSpPr>
          <p:cNvPr id="9" name="Straight Arrow Connector 8"/>
          <p:cNvCxnSpPr>
            <a:stCxn id="4" idx="3"/>
            <a:endCxn id="5" idx="1"/>
          </p:cNvCxnSpPr>
          <p:nvPr/>
        </p:nvCxnSpPr>
        <p:spPr>
          <a:xfrm>
            <a:off x="1959429" y="3732245"/>
            <a:ext cx="830424" cy="13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987289" y="3884645"/>
            <a:ext cx="830424" cy="13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07971" y="3884645"/>
            <a:ext cx="830424" cy="13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94522" y="4142792"/>
            <a:ext cx="65315" cy="129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98408" y="5411755"/>
            <a:ext cx="1826335"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Future branch</a:t>
            </a:r>
            <a:endParaRPr lang="en-IN" dirty="0"/>
          </a:p>
        </p:txBody>
      </p:sp>
    </p:spTree>
    <p:extLst>
      <p:ext uri="{BB962C8B-B14F-4D97-AF65-F5344CB8AC3E}">
        <p14:creationId xmlns:p14="http://schemas.microsoft.com/office/powerpoint/2010/main" val="98205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3546" y="500658"/>
            <a:ext cx="6950015" cy="369332"/>
          </a:xfrm>
          <a:prstGeom prst="rect">
            <a:avLst/>
          </a:prstGeom>
        </p:spPr>
        <p:txBody>
          <a:bodyPr wrap="square">
            <a:spAutoFit/>
          </a:bodyPr>
          <a:lstStyle/>
          <a:p>
            <a:r>
              <a:rPr lang="en-IN" dirty="0" smtClean="0"/>
              <a:t>How to Git </a:t>
            </a:r>
            <a:r>
              <a:rPr lang="en-IN" dirty="0"/>
              <a:t>reset –hard/repo </a:t>
            </a:r>
            <a:r>
              <a:rPr lang="en-IN" dirty="0">
                <a:sym typeface="Wingdings" panose="05000000000000000000" pitchFamily="2" charset="2"/>
              </a:rPr>
              <a:t> it will reset local repo </a:t>
            </a:r>
            <a:r>
              <a:rPr lang="en-IN" dirty="0" err="1">
                <a:sym typeface="Wingdings" panose="05000000000000000000" pitchFamily="2" charset="2"/>
              </a:rPr>
              <a:t>upto</a:t>
            </a:r>
            <a:r>
              <a:rPr lang="en-IN" dirty="0">
                <a:sym typeface="Wingdings" panose="05000000000000000000" pitchFamily="2" charset="2"/>
              </a:rPr>
              <a:t> the latest pull</a:t>
            </a:r>
            <a:endParaRPr lang="en-IN" dirty="0"/>
          </a:p>
        </p:txBody>
      </p:sp>
      <p:sp>
        <p:nvSpPr>
          <p:cNvPr id="4" name="Rectangle 3"/>
          <p:cNvSpPr/>
          <p:nvPr/>
        </p:nvSpPr>
        <p:spPr>
          <a:xfrm>
            <a:off x="165100" y="1035090"/>
            <a:ext cx="5730875" cy="3908762"/>
          </a:xfrm>
          <a:prstGeom prst="rect">
            <a:avLst/>
          </a:prstGeom>
        </p:spPr>
        <p:txBody>
          <a:bodyPr wrap="square">
            <a:spAutoFit/>
          </a:bodyPr>
          <a:lstStyle/>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a:t>
            </a:r>
            <a:r>
              <a:rPr lang="en-IN" sz="800" dirty="0">
                <a:solidFill>
                  <a:srgbClr val="00BFBF"/>
                </a:solidFill>
                <a:latin typeface="Lucida Console" panose="020B0609040504020204" pitchFamily="49" charset="0"/>
              </a:rPr>
              <a:t> (master)</a:t>
            </a:r>
          </a:p>
          <a:p>
            <a:r>
              <a:rPr lang="en-IN" sz="800" dirty="0">
                <a:solidFill>
                  <a:prstClr val="black"/>
                </a:solidFill>
                <a:latin typeface="Lucida Console" panose="020B0609040504020204" pitchFamily="49" charset="0"/>
              </a:rPr>
              <a:t>$ git clone https://github.com/akramshaik12345/Engineer.git</a:t>
            </a:r>
          </a:p>
          <a:p>
            <a:r>
              <a:rPr lang="en-IN" sz="800" dirty="0">
                <a:solidFill>
                  <a:prstClr val="black"/>
                </a:solidFill>
                <a:latin typeface="Lucida Console" panose="020B0609040504020204" pitchFamily="49" charset="0"/>
              </a:rPr>
              <a:t>Cloning into 'Engineer'...</a:t>
            </a:r>
          </a:p>
          <a:p>
            <a:r>
              <a:rPr lang="en-US" sz="800" dirty="0">
                <a:solidFill>
                  <a:prstClr val="black"/>
                </a:solidFill>
                <a:latin typeface="Lucida Console" panose="020B0609040504020204" pitchFamily="49" charset="0"/>
              </a:rPr>
              <a:t>remote: Enumerating objects: 24, done.</a:t>
            </a:r>
          </a:p>
          <a:p>
            <a:r>
              <a:rPr lang="en-US" sz="800" dirty="0">
                <a:solidFill>
                  <a:prstClr val="black"/>
                </a:solidFill>
                <a:latin typeface="Lucida Console" panose="020B0609040504020204" pitchFamily="49" charset="0"/>
              </a:rPr>
              <a:t>remote: Counting objects: 100% (24/24), done.</a:t>
            </a:r>
          </a:p>
          <a:p>
            <a:r>
              <a:rPr lang="en-US" sz="800" dirty="0">
                <a:solidFill>
                  <a:prstClr val="black"/>
                </a:solidFill>
                <a:latin typeface="Lucida Console" panose="020B0609040504020204" pitchFamily="49" charset="0"/>
              </a:rPr>
              <a:t>remote: Compressing objects: 100% (17/17), done.</a:t>
            </a:r>
          </a:p>
          <a:p>
            <a:r>
              <a:rPr lang="en-IN" sz="800" dirty="0">
                <a:solidFill>
                  <a:prstClr val="black"/>
                </a:solidFill>
                <a:latin typeface="Lucida Console" panose="020B0609040504020204" pitchFamily="49" charset="0"/>
              </a:rPr>
              <a:t>remote: Total 24 (delta 6), reused 7 (delta 1), pack-reused 0</a:t>
            </a:r>
          </a:p>
          <a:p>
            <a:r>
              <a:rPr lang="en-US" sz="800" dirty="0">
                <a:solidFill>
                  <a:prstClr val="black"/>
                </a:solidFill>
                <a:latin typeface="Lucida Console" panose="020B0609040504020204" pitchFamily="49" charset="0"/>
              </a:rPr>
              <a:t>Receiving objects: 100% (24/24), done.</a:t>
            </a:r>
          </a:p>
          <a:p>
            <a:r>
              <a:rPr lang="en-US" sz="800" dirty="0">
                <a:solidFill>
                  <a:prstClr val="black"/>
                </a:solidFill>
                <a:latin typeface="Lucida Console" panose="020B0609040504020204" pitchFamily="49" charset="0"/>
              </a:rPr>
              <a:t>Resolving deltas: 100% (6/6), done.</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a:t>
            </a:r>
            <a:r>
              <a:rPr lang="en-IN" sz="800" dirty="0">
                <a:solidFill>
                  <a:srgbClr val="00BFBF"/>
                </a:solidFill>
                <a:latin typeface="Lucida Console" panose="020B0609040504020204" pitchFamily="49" charset="0"/>
              </a:rPr>
              <a:t> (master)</a:t>
            </a:r>
          </a:p>
          <a:p>
            <a:r>
              <a:rPr lang="en-IN" sz="800" dirty="0">
                <a:solidFill>
                  <a:prstClr val="black"/>
                </a:solidFill>
                <a:latin typeface="Lucida Console" panose="020B0609040504020204" pitchFamily="49" charset="0"/>
              </a:rPr>
              <a:t>$ </a:t>
            </a:r>
            <a:r>
              <a:rPr lang="en-IN" sz="800" dirty="0" err="1">
                <a:solidFill>
                  <a:prstClr val="black"/>
                </a:solidFill>
                <a:latin typeface="Lucida Console" panose="020B0609040504020204" pitchFamily="49" charset="0"/>
              </a:rPr>
              <a:t>ll</a:t>
            </a:r>
            <a:endParaRPr lang="en-IN" sz="800" dirty="0">
              <a:solidFill>
                <a:prstClr val="black"/>
              </a:solidFill>
              <a:latin typeface="Lucida Console" panose="020B0609040504020204" pitchFamily="49" charset="0"/>
            </a:endParaRPr>
          </a:p>
          <a:p>
            <a:r>
              <a:rPr lang="en-IN" sz="800" dirty="0">
                <a:solidFill>
                  <a:prstClr val="black"/>
                </a:solidFill>
                <a:latin typeface="Lucida Console" panose="020B0609040504020204" pitchFamily="49" charset="0"/>
              </a:rPr>
              <a:t>total 2291</a:t>
            </a:r>
          </a:p>
          <a:p>
            <a:r>
              <a:rPr lang="pt-BR" sz="800" dirty="0">
                <a:solidFill>
                  <a:prstClr val="black"/>
                </a:solidFill>
                <a:latin typeface="Lucida Console" panose="020B0609040504020204" pitchFamily="49" charset="0"/>
              </a:rPr>
              <a:t>-rw-r--r-- 1 Aslam Shaik 197121   30327 Apr 27 09:23  AWS.pptx</a:t>
            </a:r>
          </a:p>
          <a:p>
            <a:r>
              <a:rPr lang="en-US" sz="800" dirty="0" err="1">
                <a:solidFill>
                  <a:prstClr val="black"/>
                </a:solidFill>
                <a:latin typeface="Lucida Console" panose="020B0609040504020204" pitchFamily="49" charset="0"/>
              </a:rPr>
              <a:t>drwxr</a:t>
            </a:r>
            <a:r>
              <a:rPr lang="en-US" sz="800" dirty="0">
                <a:solidFill>
                  <a:prstClr val="black"/>
                </a:solidFill>
                <a:latin typeface="Lucida Console" panose="020B0609040504020204" pitchFamily="49" charset="0"/>
              </a:rPr>
              <a:t>-</a:t>
            </a:r>
            <a:r>
              <a:rPr lang="en-US" sz="800" dirty="0" err="1">
                <a:solidFill>
                  <a:prstClr val="black"/>
                </a:solidFill>
                <a:latin typeface="Lucida Console" panose="020B0609040504020204" pitchFamily="49" charset="0"/>
              </a:rPr>
              <a:t>xr</a:t>
            </a:r>
            <a:r>
              <a:rPr lang="en-US" sz="800" dirty="0">
                <a:solidFill>
                  <a:prstClr val="black"/>
                </a:solidFill>
                <a:latin typeface="Lucida Console" panose="020B0609040504020204" pitchFamily="49" charset="0"/>
              </a:rPr>
              <a:t>-x 1 Aslam Shaik 197121       0 May  7 14:14  </a:t>
            </a:r>
            <a:r>
              <a:rPr lang="en-US" sz="800" dirty="0">
                <a:solidFill>
                  <a:srgbClr val="6060FF"/>
                </a:solidFill>
                <a:latin typeface="Lucida Console" panose="020B0609040504020204" pitchFamily="49" charset="0"/>
              </a:rPr>
              <a:t>Engineer</a:t>
            </a:r>
            <a:r>
              <a:rPr lang="en-US" sz="800" dirty="0">
                <a:solidFill>
                  <a:prstClr val="black"/>
                </a:solidFill>
                <a:latin typeface="Lucida Console" panose="020B0609040504020204" pitchFamily="49" charset="0"/>
              </a:rPr>
              <a:t>/</a:t>
            </a:r>
          </a:p>
          <a:p>
            <a:r>
              <a:rPr lang="en-US" sz="800" dirty="0">
                <a:solidFill>
                  <a:prstClr val="black"/>
                </a:solidFill>
                <a:latin typeface="Lucida Console" panose="020B0609040504020204" pitchFamily="49" charset="0"/>
              </a:rPr>
              <a:t>-</a:t>
            </a:r>
            <a:r>
              <a:rPr lang="en-US" sz="800" dirty="0" err="1">
                <a:solidFill>
                  <a:prstClr val="black"/>
                </a:solidFill>
                <a:latin typeface="Lucida Console" panose="020B0609040504020204" pitchFamily="49" charset="0"/>
              </a:rPr>
              <a:t>rw</a:t>
            </a:r>
            <a:r>
              <a:rPr lang="en-US" sz="800" dirty="0">
                <a:solidFill>
                  <a:prstClr val="black"/>
                </a:solidFill>
                <a:latin typeface="Lucida Console" panose="020B0609040504020204" pitchFamily="49" charset="0"/>
              </a:rPr>
              <a:t>-r--r-- 1 Aslam Shaik 197121 2108429 May  7 14:06 'GIT HUB.pptx'</a:t>
            </a:r>
          </a:p>
          <a:p>
            <a:r>
              <a:rPr lang="en-IN" sz="800" dirty="0">
                <a:solidFill>
                  <a:prstClr val="black"/>
                </a:solidFill>
                <a:latin typeface="Lucida Console" panose="020B0609040504020204" pitchFamily="49" charset="0"/>
              </a:rPr>
              <a:t>-</a:t>
            </a:r>
            <a:r>
              <a:rPr lang="en-IN" sz="800" dirty="0" err="1">
                <a:solidFill>
                  <a:prstClr val="black"/>
                </a:solidFill>
                <a:latin typeface="Lucida Console" panose="020B0609040504020204" pitchFamily="49" charset="0"/>
              </a:rPr>
              <a:t>rw</a:t>
            </a:r>
            <a:r>
              <a:rPr lang="en-IN" sz="800" dirty="0">
                <a:solidFill>
                  <a:prstClr val="black"/>
                </a:solidFill>
                <a:latin typeface="Lucida Console" panose="020B0609040504020204" pitchFamily="49" charset="0"/>
              </a:rPr>
              <a:t>-r--r-- 1 Aslam Shaik 197121  197312 May  6 22:26  Jenkins.pptx</a:t>
            </a:r>
          </a:p>
          <a:p>
            <a:r>
              <a:rPr lang="pt-BR" sz="800" dirty="0">
                <a:solidFill>
                  <a:prstClr val="black"/>
                </a:solidFill>
                <a:latin typeface="Lucida Console" panose="020B0609040504020204" pitchFamily="49" charset="0"/>
              </a:rPr>
              <a:t>-rw-r--r-- 1 Aslam Shaik 197121     165 Apr 27 09:20 '~$AWS.pptx'</a:t>
            </a:r>
          </a:p>
          <a:p>
            <a:r>
              <a:rPr lang="en-IN" sz="800" dirty="0">
                <a:solidFill>
                  <a:prstClr val="black"/>
                </a:solidFill>
                <a:latin typeface="Lucida Console" panose="020B0609040504020204" pitchFamily="49" charset="0"/>
              </a:rPr>
              <a:t>-</a:t>
            </a:r>
            <a:r>
              <a:rPr lang="en-IN" sz="800" dirty="0" err="1">
                <a:solidFill>
                  <a:prstClr val="black"/>
                </a:solidFill>
                <a:latin typeface="Lucida Console" panose="020B0609040504020204" pitchFamily="49" charset="0"/>
              </a:rPr>
              <a:t>rw</a:t>
            </a:r>
            <a:r>
              <a:rPr lang="en-IN" sz="800" dirty="0">
                <a:solidFill>
                  <a:prstClr val="black"/>
                </a:solidFill>
                <a:latin typeface="Lucida Console" panose="020B0609040504020204" pitchFamily="49" charset="0"/>
              </a:rPr>
              <a:t>-r--r-- 1 Aslam Shaik 197121     165 Apr 16 07:46 '~$GIT HUB.pptx'</a:t>
            </a:r>
          </a:p>
          <a:p>
            <a:r>
              <a:rPr lang="en-IN" sz="800" dirty="0">
                <a:solidFill>
                  <a:prstClr val="black"/>
                </a:solidFill>
                <a:latin typeface="Lucida Console" panose="020B0609040504020204" pitchFamily="49" charset="0"/>
              </a:rPr>
              <a:t>-</a:t>
            </a:r>
            <a:r>
              <a:rPr lang="en-IN" sz="800" dirty="0" err="1">
                <a:solidFill>
                  <a:prstClr val="black"/>
                </a:solidFill>
                <a:latin typeface="Lucida Console" panose="020B0609040504020204" pitchFamily="49" charset="0"/>
              </a:rPr>
              <a:t>rw</a:t>
            </a:r>
            <a:r>
              <a:rPr lang="en-IN" sz="800" dirty="0">
                <a:solidFill>
                  <a:prstClr val="black"/>
                </a:solidFill>
                <a:latin typeface="Lucida Console" panose="020B0609040504020204" pitchFamily="49" charset="0"/>
              </a:rPr>
              <a:t>-r--r-- 1 Aslam Shaik 197121     165 Apr 18 22:20 '~$Jenkins.pptx'</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a:t>
            </a:r>
            <a:r>
              <a:rPr lang="en-IN" sz="800" dirty="0">
                <a:solidFill>
                  <a:srgbClr val="00BFBF"/>
                </a:solidFill>
                <a:latin typeface="Lucida Console" panose="020B0609040504020204" pitchFamily="49" charset="0"/>
              </a:rPr>
              <a:t> (master)</a:t>
            </a:r>
          </a:p>
          <a:p>
            <a:r>
              <a:rPr lang="en-IN" sz="800" dirty="0">
                <a:solidFill>
                  <a:prstClr val="black"/>
                </a:solidFill>
                <a:latin typeface="Lucida Console" panose="020B0609040504020204" pitchFamily="49" charset="0"/>
              </a:rPr>
              <a:t>$ cd Engineer/</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a:t>
            </a:r>
            <a:r>
              <a:rPr lang="en-IN" sz="800" dirty="0" err="1">
                <a:solidFill>
                  <a:prstClr val="black"/>
                </a:solidFill>
                <a:latin typeface="Lucida Console" panose="020B0609040504020204" pitchFamily="49" charset="0"/>
              </a:rPr>
              <a:t>ll</a:t>
            </a:r>
            <a:endParaRPr lang="en-IN" sz="800" dirty="0">
              <a:solidFill>
                <a:prstClr val="black"/>
              </a:solidFill>
              <a:latin typeface="Lucida Console" panose="020B0609040504020204" pitchFamily="49" charset="0"/>
            </a:endParaRPr>
          </a:p>
          <a:p>
            <a:r>
              <a:rPr lang="en-IN" sz="800" dirty="0">
                <a:solidFill>
                  <a:prstClr val="black"/>
                </a:solidFill>
                <a:latin typeface="Lucida Console" panose="020B0609040504020204" pitchFamily="49" charset="0"/>
              </a:rPr>
              <a:t>total 3</a:t>
            </a:r>
          </a:p>
          <a:p>
            <a:r>
              <a:rPr lang="en-IN" sz="800" dirty="0">
                <a:solidFill>
                  <a:prstClr val="black"/>
                </a:solidFill>
                <a:latin typeface="Lucida Console" panose="020B0609040504020204" pitchFamily="49" charset="0"/>
              </a:rPr>
              <a:t>-</a:t>
            </a:r>
            <a:r>
              <a:rPr lang="en-IN" sz="800" dirty="0" err="1">
                <a:solidFill>
                  <a:prstClr val="black"/>
                </a:solidFill>
                <a:latin typeface="Lucida Console" panose="020B0609040504020204" pitchFamily="49" charset="0"/>
              </a:rPr>
              <a:t>rw</a:t>
            </a:r>
            <a:r>
              <a:rPr lang="en-IN" sz="800" dirty="0">
                <a:solidFill>
                  <a:prstClr val="black"/>
                </a:solidFill>
                <a:latin typeface="Lucida Console" panose="020B0609040504020204" pitchFamily="49" charset="0"/>
              </a:rPr>
              <a:t>-r--r-- 1 Aslam Shaik 197121  18 May  7 14:14 README.md</a:t>
            </a:r>
          </a:p>
          <a:p>
            <a:r>
              <a:rPr lang="en-US" sz="800" dirty="0">
                <a:solidFill>
                  <a:prstClr val="black"/>
                </a:solidFill>
                <a:latin typeface="Lucida Console" panose="020B0609040504020204" pitchFamily="49" charset="0"/>
              </a:rPr>
              <a:t>-</a:t>
            </a:r>
            <a:r>
              <a:rPr lang="en-US" sz="800" dirty="0" err="1">
                <a:solidFill>
                  <a:prstClr val="black"/>
                </a:solidFill>
                <a:latin typeface="Lucida Console" panose="020B0609040504020204" pitchFamily="49" charset="0"/>
              </a:rPr>
              <a:t>rw</a:t>
            </a:r>
            <a:r>
              <a:rPr lang="en-US" sz="800" dirty="0">
                <a:solidFill>
                  <a:prstClr val="black"/>
                </a:solidFill>
                <a:latin typeface="Lucida Console" panose="020B0609040504020204" pitchFamily="49" charset="0"/>
              </a:rPr>
              <a:t>-r--r-- 1 Aslam Shaik 197121  12 May  7 14:14 chestha.txt</a:t>
            </a:r>
          </a:p>
          <a:p>
            <a:r>
              <a:rPr lang="pt-BR" sz="800" dirty="0">
                <a:solidFill>
                  <a:prstClr val="black"/>
                </a:solidFill>
                <a:latin typeface="Lucida Console" panose="020B0609040504020204" pitchFamily="49" charset="0"/>
              </a:rPr>
              <a:t>-rw-r--r-- 1 Aslam Shaik 197121 105 May  7 14:14 e1</a:t>
            </a:r>
          </a:p>
          <a:p>
            <a:r>
              <a:rPr lang="en-IN" sz="800" dirty="0">
                <a:solidFill>
                  <a:prstClr val="black"/>
                </a:solidFill>
                <a:latin typeface="Lucida Console" panose="020B0609040504020204" pitchFamily="49" charset="0"/>
              </a:rPr>
              <a:t>-</a:t>
            </a:r>
            <a:r>
              <a:rPr lang="en-IN" sz="800" dirty="0" err="1">
                <a:solidFill>
                  <a:prstClr val="black"/>
                </a:solidFill>
                <a:latin typeface="Lucida Console" panose="020B0609040504020204" pitchFamily="49" charset="0"/>
              </a:rPr>
              <a:t>rw</a:t>
            </a:r>
            <a:r>
              <a:rPr lang="en-IN" sz="800" dirty="0">
                <a:solidFill>
                  <a:prstClr val="black"/>
                </a:solidFill>
                <a:latin typeface="Lucida Console" panose="020B0609040504020204" pitchFamily="49" charset="0"/>
              </a:rPr>
              <a:t>-r--r-- 1 Aslam Shaik 197121   0 May  7 14:14 g5</a:t>
            </a:r>
          </a:p>
        </p:txBody>
      </p:sp>
      <p:sp>
        <p:nvSpPr>
          <p:cNvPr id="5" name="Rectangle 4"/>
          <p:cNvSpPr/>
          <p:nvPr/>
        </p:nvSpPr>
        <p:spPr>
          <a:xfrm>
            <a:off x="5895975" y="869990"/>
            <a:ext cx="6096000" cy="4031873"/>
          </a:xfrm>
          <a:prstGeom prst="rect">
            <a:avLst/>
          </a:prstGeom>
        </p:spPr>
        <p:txBody>
          <a:bodyPr>
            <a:spAutoFit/>
          </a:bodyPr>
          <a:lstStyle/>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cat e1</a:t>
            </a:r>
          </a:p>
          <a:p>
            <a:r>
              <a:rPr lang="en-IN" sz="800" dirty="0">
                <a:solidFill>
                  <a:prstClr val="black"/>
                </a:solidFill>
                <a:latin typeface="Lucida Console" panose="020B0609040504020204" pitchFamily="49" charset="0"/>
              </a:rPr>
              <a:t>e1 created</a:t>
            </a:r>
          </a:p>
          <a:p>
            <a:r>
              <a:rPr lang="en-US" sz="800" dirty="0">
                <a:solidFill>
                  <a:prstClr val="black"/>
                </a:solidFill>
                <a:latin typeface="Lucida Console" panose="020B0609040504020204" pitchFamily="49" charset="0"/>
              </a:rPr>
              <a:t>hi how is this </a:t>
            </a:r>
            <a:r>
              <a:rPr lang="en-US" sz="800" dirty="0" err="1">
                <a:solidFill>
                  <a:prstClr val="black"/>
                </a:solidFill>
                <a:latin typeface="Lucida Console" panose="020B0609040504020204" pitchFamily="49" charset="0"/>
              </a:rPr>
              <a:t>github</a:t>
            </a:r>
            <a:r>
              <a:rPr lang="en-US" sz="800" dirty="0">
                <a:solidFill>
                  <a:prstClr val="black"/>
                </a:solidFill>
                <a:latin typeface="Lucida Console" panose="020B0609040504020204" pitchFamily="49" charset="0"/>
              </a:rPr>
              <a:t> practice</a:t>
            </a:r>
          </a:p>
          <a:p>
            <a:r>
              <a:rPr lang="en-US" sz="800" dirty="0">
                <a:solidFill>
                  <a:prstClr val="black"/>
                </a:solidFill>
                <a:latin typeface="Lucida Console" panose="020B0609040504020204" pitchFamily="49" charset="0"/>
              </a:rPr>
              <a:t>good do practice more to understanding</a:t>
            </a:r>
          </a:p>
          <a:p>
            <a:r>
              <a:rPr lang="en-IN" sz="800" dirty="0">
                <a:solidFill>
                  <a:prstClr val="black"/>
                </a:solidFill>
                <a:latin typeface="Lucida Console" panose="020B0609040504020204" pitchFamily="49" charset="0"/>
              </a:rPr>
              <a:t>done changes</a:t>
            </a:r>
          </a:p>
          <a:p>
            <a:r>
              <a:rPr lang="en-IN" sz="800" dirty="0">
                <a:solidFill>
                  <a:prstClr val="black"/>
                </a:solidFill>
                <a:latin typeface="Lucida Console" panose="020B0609040504020204" pitchFamily="49" charset="0"/>
              </a:rPr>
              <a:t>doing</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cat &gt;&gt; e1</a:t>
            </a:r>
          </a:p>
          <a:p>
            <a:r>
              <a:rPr lang="en-US" sz="800" dirty="0">
                <a:solidFill>
                  <a:prstClr val="black"/>
                </a:solidFill>
                <a:latin typeface="Lucida Console" panose="020B0609040504020204" pitchFamily="49" charset="0"/>
              </a:rPr>
              <a:t>this is checking for </a:t>
            </a:r>
            <a:r>
              <a:rPr lang="en-US" sz="800" dirty="0" err="1">
                <a:solidFill>
                  <a:prstClr val="black"/>
                </a:solidFill>
                <a:latin typeface="Lucida Console" panose="020B0609040504020204" pitchFamily="49" charset="0"/>
              </a:rPr>
              <a:t>git</a:t>
            </a:r>
            <a:r>
              <a:rPr lang="en-US" sz="800" dirty="0">
                <a:solidFill>
                  <a:prstClr val="black"/>
                </a:solidFill>
                <a:latin typeface="Lucida Console" panose="020B0609040504020204" pitchFamily="49" charset="0"/>
              </a:rPr>
              <a:t> reset --hard </a:t>
            </a:r>
            <a:r>
              <a:rPr lang="en-US" sz="800" dirty="0" err="1">
                <a:solidFill>
                  <a:prstClr val="black"/>
                </a:solidFill>
                <a:latin typeface="Lucida Console" panose="020B0609040504020204" pitchFamily="49" charset="0"/>
              </a:rPr>
              <a:t>orgin</a:t>
            </a:r>
            <a:r>
              <a:rPr lang="en-US" sz="800" dirty="0">
                <a:solidFill>
                  <a:prstClr val="black"/>
                </a:solidFill>
                <a:latin typeface="Lucida Console" panose="020B0609040504020204" pitchFamily="49" charset="0"/>
              </a:rPr>
              <a:t>/main</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cat e1</a:t>
            </a:r>
          </a:p>
          <a:p>
            <a:r>
              <a:rPr lang="en-IN" sz="800" dirty="0">
                <a:solidFill>
                  <a:prstClr val="black"/>
                </a:solidFill>
                <a:latin typeface="Lucida Console" panose="020B0609040504020204" pitchFamily="49" charset="0"/>
              </a:rPr>
              <a:t>e1 created</a:t>
            </a:r>
          </a:p>
          <a:p>
            <a:r>
              <a:rPr lang="en-US" sz="800" dirty="0">
                <a:solidFill>
                  <a:prstClr val="black"/>
                </a:solidFill>
                <a:latin typeface="Lucida Console" panose="020B0609040504020204" pitchFamily="49" charset="0"/>
              </a:rPr>
              <a:t>hi how is this </a:t>
            </a:r>
            <a:r>
              <a:rPr lang="en-US" sz="800" dirty="0" err="1">
                <a:solidFill>
                  <a:prstClr val="black"/>
                </a:solidFill>
                <a:latin typeface="Lucida Console" panose="020B0609040504020204" pitchFamily="49" charset="0"/>
              </a:rPr>
              <a:t>github</a:t>
            </a:r>
            <a:r>
              <a:rPr lang="en-US" sz="800" dirty="0">
                <a:solidFill>
                  <a:prstClr val="black"/>
                </a:solidFill>
                <a:latin typeface="Lucida Console" panose="020B0609040504020204" pitchFamily="49" charset="0"/>
              </a:rPr>
              <a:t> practice</a:t>
            </a:r>
          </a:p>
          <a:p>
            <a:r>
              <a:rPr lang="en-US" sz="800" dirty="0">
                <a:solidFill>
                  <a:prstClr val="black"/>
                </a:solidFill>
                <a:latin typeface="Lucida Console" panose="020B0609040504020204" pitchFamily="49" charset="0"/>
              </a:rPr>
              <a:t>good do practice more to understanding</a:t>
            </a:r>
          </a:p>
          <a:p>
            <a:r>
              <a:rPr lang="en-IN" sz="800" dirty="0">
                <a:solidFill>
                  <a:prstClr val="black"/>
                </a:solidFill>
                <a:latin typeface="Lucida Console" panose="020B0609040504020204" pitchFamily="49" charset="0"/>
              </a:rPr>
              <a:t>done changes</a:t>
            </a:r>
          </a:p>
          <a:p>
            <a:r>
              <a:rPr lang="en-IN" sz="800" dirty="0">
                <a:solidFill>
                  <a:prstClr val="black"/>
                </a:solidFill>
                <a:latin typeface="Lucida Console" panose="020B0609040504020204" pitchFamily="49" charset="0"/>
              </a:rPr>
              <a:t>doing</a:t>
            </a:r>
          </a:p>
          <a:p>
            <a:r>
              <a:rPr lang="en-US" sz="800" dirty="0">
                <a:solidFill>
                  <a:prstClr val="black"/>
                </a:solidFill>
                <a:latin typeface="Lucida Console" panose="020B0609040504020204" pitchFamily="49" charset="0"/>
              </a:rPr>
              <a:t>this is checking for </a:t>
            </a:r>
            <a:r>
              <a:rPr lang="en-US" sz="800" dirty="0" err="1">
                <a:solidFill>
                  <a:prstClr val="black"/>
                </a:solidFill>
                <a:latin typeface="Lucida Console" panose="020B0609040504020204" pitchFamily="49" charset="0"/>
              </a:rPr>
              <a:t>git</a:t>
            </a:r>
            <a:r>
              <a:rPr lang="en-US" sz="800" dirty="0">
                <a:solidFill>
                  <a:prstClr val="black"/>
                </a:solidFill>
                <a:latin typeface="Lucida Console" panose="020B0609040504020204" pitchFamily="49" charset="0"/>
              </a:rPr>
              <a:t> reset --hard </a:t>
            </a:r>
            <a:r>
              <a:rPr lang="en-US" sz="800" dirty="0" err="1">
                <a:solidFill>
                  <a:prstClr val="black"/>
                </a:solidFill>
                <a:latin typeface="Lucida Console" panose="020B0609040504020204" pitchFamily="49" charset="0"/>
              </a:rPr>
              <a:t>orgin</a:t>
            </a:r>
            <a:r>
              <a:rPr lang="en-US" sz="800" dirty="0">
                <a:solidFill>
                  <a:prstClr val="black"/>
                </a:solidFill>
                <a:latin typeface="Lucida Console" panose="020B0609040504020204" pitchFamily="49" charset="0"/>
              </a:rPr>
              <a:t>/main</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git reset --hard origin/main</a:t>
            </a:r>
          </a:p>
          <a:p>
            <a:r>
              <a:rPr lang="en-US" sz="800" dirty="0">
                <a:solidFill>
                  <a:prstClr val="black"/>
                </a:solidFill>
                <a:latin typeface="Lucida Console" panose="020B0609040504020204" pitchFamily="49" charset="0"/>
              </a:rPr>
              <a:t>HEAD is now at 66ddb1b Update e1</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cat e1</a:t>
            </a:r>
          </a:p>
          <a:p>
            <a:r>
              <a:rPr lang="en-IN" sz="800" dirty="0">
                <a:solidFill>
                  <a:prstClr val="black"/>
                </a:solidFill>
                <a:latin typeface="Lucida Console" panose="020B0609040504020204" pitchFamily="49" charset="0"/>
              </a:rPr>
              <a:t>e1 created</a:t>
            </a:r>
          </a:p>
          <a:p>
            <a:r>
              <a:rPr lang="en-US" sz="800" dirty="0">
                <a:solidFill>
                  <a:prstClr val="black"/>
                </a:solidFill>
                <a:latin typeface="Lucida Console" panose="020B0609040504020204" pitchFamily="49" charset="0"/>
              </a:rPr>
              <a:t>hi how is this </a:t>
            </a:r>
            <a:r>
              <a:rPr lang="en-US" sz="800" dirty="0" err="1">
                <a:solidFill>
                  <a:prstClr val="black"/>
                </a:solidFill>
                <a:latin typeface="Lucida Console" panose="020B0609040504020204" pitchFamily="49" charset="0"/>
              </a:rPr>
              <a:t>github</a:t>
            </a:r>
            <a:r>
              <a:rPr lang="en-US" sz="800" dirty="0">
                <a:solidFill>
                  <a:prstClr val="black"/>
                </a:solidFill>
                <a:latin typeface="Lucida Console" panose="020B0609040504020204" pitchFamily="49" charset="0"/>
              </a:rPr>
              <a:t> practice</a:t>
            </a:r>
          </a:p>
          <a:p>
            <a:r>
              <a:rPr lang="en-US" sz="800" dirty="0">
                <a:solidFill>
                  <a:prstClr val="black"/>
                </a:solidFill>
                <a:latin typeface="Lucida Console" panose="020B0609040504020204" pitchFamily="49" charset="0"/>
              </a:rPr>
              <a:t>good do practice more to understanding</a:t>
            </a:r>
          </a:p>
          <a:p>
            <a:r>
              <a:rPr lang="en-IN" sz="800" dirty="0">
                <a:solidFill>
                  <a:prstClr val="black"/>
                </a:solidFill>
                <a:latin typeface="Lucida Console" panose="020B0609040504020204" pitchFamily="49" charset="0"/>
              </a:rPr>
              <a:t>done changes</a:t>
            </a:r>
          </a:p>
          <a:p>
            <a:r>
              <a:rPr lang="en-IN" sz="800" dirty="0">
                <a:solidFill>
                  <a:prstClr val="black"/>
                </a:solidFill>
                <a:latin typeface="Lucida Console" panose="020B0609040504020204" pitchFamily="49" charset="0"/>
              </a:rPr>
              <a:t>doing</a:t>
            </a:r>
          </a:p>
        </p:txBody>
      </p:sp>
      <p:sp>
        <p:nvSpPr>
          <p:cNvPr id="6" name="Up Arrow 5"/>
          <p:cNvSpPr/>
          <p:nvPr/>
        </p:nvSpPr>
        <p:spPr>
          <a:xfrm>
            <a:off x="895350" y="238125"/>
            <a:ext cx="885825" cy="952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Clone the </a:t>
            </a:r>
            <a:r>
              <a:rPr lang="en-US" sz="800" dirty="0" err="1" smtClean="0"/>
              <a:t>url</a:t>
            </a:r>
            <a:endParaRPr lang="en-IN" sz="800" dirty="0"/>
          </a:p>
        </p:txBody>
      </p:sp>
      <p:sp>
        <p:nvSpPr>
          <p:cNvPr id="7" name="Left Arrow 6"/>
          <p:cNvSpPr/>
          <p:nvPr/>
        </p:nvSpPr>
        <p:spPr>
          <a:xfrm>
            <a:off x="4067175" y="2600325"/>
            <a:ext cx="1247775" cy="4999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Clone folder name</a:t>
            </a:r>
            <a:endParaRPr lang="en-IN" sz="1000" dirty="0">
              <a:solidFill>
                <a:schemeClr val="bg1"/>
              </a:solidFill>
            </a:endParaRPr>
          </a:p>
        </p:txBody>
      </p:sp>
      <p:sp>
        <p:nvSpPr>
          <p:cNvPr id="3" name="TextBox 2"/>
          <p:cNvSpPr txBox="1"/>
          <p:nvPr/>
        </p:nvSpPr>
        <p:spPr>
          <a:xfrm>
            <a:off x="3933645" y="5451894"/>
            <a:ext cx="5210355" cy="369332"/>
          </a:xfrm>
          <a:prstGeom prst="rect">
            <a:avLst/>
          </a:prstGeom>
          <a:noFill/>
        </p:spPr>
        <p:txBody>
          <a:bodyPr wrap="square" rtlCol="0">
            <a:spAutoFit/>
          </a:bodyPr>
          <a:lstStyle/>
          <a:p>
            <a:r>
              <a:rPr lang="en-IN" dirty="0" smtClean="0"/>
              <a:t>It will reset the changes </a:t>
            </a:r>
            <a:r>
              <a:rPr lang="en-IN" dirty="0" err="1" smtClean="0"/>
              <a:t>upto</a:t>
            </a:r>
            <a:r>
              <a:rPr lang="en-IN" dirty="0" smtClean="0"/>
              <a:t> latest pull or commit</a:t>
            </a:r>
            <a:endParaRPr lang="en-IN" dirty="0"/>
          </a:p>
        </p:txBody>
      </p:sp>
    </p:spTree>
    <p:extLst>
      <p:ext uri="{BB962C8B-B14F-4D97-AF65-F5344CB8AC3E}">
        <p14:creationId xmlns:p14="http://schemas.microsoft.com/office/powerpoint/2010/main" val="2212214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599" y="543610"/>
            <a:ext cx="8601075" cy="369332"/>
          </a:xfrm>
          <a:prstGeom prst="rect">
            <a:avLst/>
          </a:prstGeom>
        </p:spPr>
        <p:txBody>
          <a:bodyPr wrap="square">
            <a:spAutoFit/>
          </a:bodyPr>
          <a:lstStyle/>
          <a:p>
            <a:r>
              <a:rPr lang="en-IN" dirty="0"/>
              <a:t>How to Git revert commit id </a:t>
            </a:r>
            <a:r>
              <a:rPr lang="en-IN" dirty="0">
                <a:sym typeface="Wingdings" panose="05000000000000000000" pitchFamily="2" charset="2"/>
              </a:rPr>
              <a:t>it will delete the changes what you have been committed</a:t>
            </a:r>
            <a:endParaRPr lang="en-IN" dirty="0"/>
          </a:p>
        </p:txBody>
      </p:sp>
      <p:pic>
        <p:nvPicPr>
          <p:cNvPr id="3" name="Picture 2"/>
          <p:cNvPicPr>
            <a:picLocks noChangeAspect="1"/>
          </p:cNvPicPr>
          <p:nvPr/>
        </p:nvPicPr>
        <p:blipFill>
          <a:blip r:embed="rId2"/>
          <a:stretch>
            <a:fillRect/>
          </a:stretch>
        </p:blipFill>
        <p:spPr>
          <a:xfrm>
            <a:off x="7305675" y="3152865"/>
            <a:ext cx="4705350" cy="2646759"/>
          </a:xfrm>
          <a:prstGeom prst="rect">
            <a:avLst/>
          </a:prstGeom>
        </p:spPr>
      </p:pic>
      <p:pic>
        <p:nvPicPr>
          <p:cNvPr id="4" name="Picture 3"/>
          <p:cNvPicPr>
            <a:picLocks noChangeAspect="1"/>
          </p:cNvPicPr>
          <p:nvPr/>
        </p:nvPicPr>
        <p:blipFill>
          <a:blip r:embed="rId3"/>
          <a:stretch>
            <a:fillRect/>
          </a:stretch>
        </p:blipFill>
        <p:spPr>
          <a:xfrm>
            <a:off x="1745455" y="4784319"/>
            <a:ext cx="4448175" cy="2202061"/>
          </a:xfrm>
          <a:prstGeom prst="rect">
            <a:avLst/>
          </a:prstGeom>
        </p:spPr>
      </p:pic>
      <p:sp>
        <p:nvSpPr>
          <p:cNvPr id="5" name="Rectangle 4"/>
          <p:cNvSpPr/>
          <p:nvPr/>
        </p:nvSpPr>
        <p:spPr>
          <a:xfrm>
            <a:off x="338136" y="912942"/>
            <a:ext cx="6096000" cy="3416320"/>
          </a:xfrm>
          <a:prstGeom prst="rect">
            <a:avLst/>
          </a:prstGeom>
        </p:spPr>
        <p:txBody>
          <a:bodyPr>
            <a:spAutoFit/>
          </a:bodyPr>
          <a:lstStyle/>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a:t>
            </a:r>
            <a:r>
              <a:rPr lang="en-IN" sz="800" dirty="0" err="1">
                <a:solidFill>
                  <a:prstClr val="black"/>
                </a:solidFill>
                <a:latin typeface="Lucida Console" panose="020B0609040504020204" pitchFamily="49" charset="0"/>
              </a:rPr>
              <a:t>ll</a:t>
            </a:r>
            <a:endParaRPr lang="en-IN" sz="800" dirty="0">
              <a:solidFill>
                <a:prstClr val="black"/>
              </a:solidFill>
              <a:latin typeface="Lucida Console" panose="020B0609040504020204" pitchFamily="49" charset="0"/>
            </a:endParaRPr>
          </a:p>
          <a:p>
            <a:r>
              <a:rPr lang="en-IN" sz="800" dirty="0">
                <a:solidFill>
                  <a:prstClr val="black"/>
                </a:solidFill>
                <a:latin typeface="Lucida Console" panose="020B0609040504020204" pitchFamily="49" charset="0"/>
              </a:rPr>
              <a:t>total 3</a:t>
            </a:r>
          </a:p>
          <a:p>
            <a:r>
              <a:rPr lang="en-IN" sz="800" dirty="0">
                <a:solidFill>
                  <a:prstClr val="black"/>
                </a:solidFill>
                <a:latin typeface="Lucida Console" panose="020B0609040504020204" pitchFamily="49" charset="0"/>
              </a:rPr>
              <a:t>-</a:t>
            </a:r>
            <a:r>
              <a:rPr lang="en-IN" sz="800" dirty="0" err="1">
                <a:solidFill>
                  <a:prstClr val="black"/>
                </a:solidFill>
                <a:latin typeface="Lucida Console" panose="020B0609040504020204" pitchFamily="49" charset="0"/>
              </a:rPr>
              <a:t>rw</a:t>
            </a:r>
            <a:r>
              <a:rPr lang="en-IN" sz="800" dirty="0">
                <a:solidFill>
                  <a:prstClr val="black"/>
                </a:solidFill>
                <a:latin typeface="Lucida Console" panose="020B0609040504020204" pitchFamily="49" charset="0"/>
              </a:rPr>
              <a:t>-r--r-- 1 Aslam Shaik 197121  18 May  7 14:14 README.md</a:t>
            </a:r>
          </a:p>
          <a:p>
            <a:r>
              <a:rPr lang="en-US" sz="800" dirty="0">
                <a:solidFill>
                  <a:prstClr val="black"/>
                </a:solidFill>
                <a:latin typeface="Lucida Console" panose="020B0609040504020204" pitchFamily="49" charset="0"/>
              </a:rPr>
              <a:t>-</a:t>
            </a:r>
            <a:r>
              <a:rPr lang="en-US" sz="800" dirty="0" err="1">
                <a:solidFill>
                  <a:prstClr val="black"/>
                </a:solidFill>
                <a:latin typeface="Lucida Console" panose="020B0609040504020204" pitchFamily="49" charset="0"/>
              </a:rPr>
              <a:t>rw</a:t>
            </a:r>
            <a:r>
              <a:rPr lang="en-US" sz="800" dirty="0">
                <a:solidFill>
                  <a:prstClr val="black"/>
                </a:solidFill>
                <a:latin typeface="Lucida Console" panose="020B0609040504020204" pitchFamily="49" charset="0"/>
              </a:rPr>
              <a:t>-r--r-- 1 Aslam Shaik 197121  12 May  7 14:14 chestha.txt</a:t>
            </a:r>
          </a:p>
          <a:p>
            <a:r>
              <a:rPr lang="pt-BR" sz="800" dirty="0">
                <a:solidFill>
                  <a:prstClr val="black"/>
                </a:solidFill>
                <a:latin typeface="Lucida Console" panose="020B0609040504020204" pitchFamily="49" charset="0"/>
              </a:rPr>
              <a:t>-rw-r--r-- 1 Aslam Shaik 197121 105 May  7 14:47 e1</a:t>
            </a:r>
          </a:p>
          <a:p>
            <a:r>
              <a:rPr lang="en-IN" sz="800" dirty="0">
                <a:solidFill>
                  <a:prstClr val="black"/>
                </a:solidFill>
                <a:latin typeface="Lucida Console" panose="020B0609040504020204" pitchFamily="49" charset="0"/>
              </a:rPr>
              <a:t>-</a:t>
            </a:r>
            <a:r>
              <a:rPr lang="en-IN" sz="800" dirty="0" err="1">
                <a:solidFill>
                  <a:prstClr val="black"/>
                </a:solidFill>
                <a:latin typeface="Lucida Console" panose="020B0609040504020204" pitchFamily="49" charset="0"/>
              </a:rPr>
              <a:t>rw</a:t>
            </a:r>
            <a:r>
              <a:rPr lang="en-IN" sz="800" dirty="0">
                <a:solidFill>
                  <a:prstClr val="black"/>
                </a:solidFill>
                <a:latin typeface="Lucida Console" panose="020B0609040504020204" pitchFamily="49" charset="0"/>
              </a:rPr>
              <a:t>-r--r-- 1 Aslam Shaik 197121   0 May  7 14:14 g5</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touch f1</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git add . &amp;&amp; git commit -m "git revert </a:t>
            </a:r>
            <a:r>
              <a:rPr lang="en-IN" sz="800" dirty="0" err="1">
                <a:solidFill>
                  <a:prstClr val="black"/>
                </a:solidFill>
                <a:latin typeface="Lucida Console" panose="020B0609040504020204" pitchFamily="49" charset="0"/>
              </a:rPr>
              <a:t>commitid</a:t>
            </a:r>
            <a:r>
              <a:rPr lang="en-IN" sz="800" dirty="0">
                <a:solidFill>
                  <a:prstClr val="black"/>
                </a:solidFill>
                <a:latin typeface="Lucida Console" panose="020B0609040504020204" pitchFamily="49" charset="0"/>
              </a:rPr>
              <a:t>"</a:t>
            </a:r>
          </a:p>
          <a:p>
            <a:r>
              <a:rPr lang="en-IN" sz="800" dirty="0">
                <a:solidFill>
                  <a:prstClr val="black"/>
                </a:solidFill>
                <a:latin typeface="Lucida Console" panose="020B0609040504020204" pitchFamily="49" charset="0"/>
              </a:rPr>
              <a:t>[main 07384f1] git revert </a:t>
            </a:r>
            <a:r>
              <a:rPr lang="en-IN" sz="800" dirty="0" err="1">
                <a:solidFill>
                  <a:prstClr val="black"/>
                </a:solidFill>
                <a:latin typeface="Lucida Console" panose="020B0609040504020204" pitchFamily="49" charset="0"/>
              </a:rPr>
              <a:t>commitid</a:t>
            </a:r>
            <a:endParaRPr lang="en-IN" sz="800" dirty="0">
              <a:solidFill>
                <a:prstClr val="black"/>
              </a:solidFill>
              <a:latin typeface="Lucida Console" panose="020B0609040504020204" pitchFamily="49" charset="0"/>
            </a:endParaRPr>
          </a:p>
          <a:p>
            <a:r>
              <a:rPr lang="en-IN" sz="800" dirty="0">
                <a:solidFill>
                  <a:prstClr val="black"/>
                </a:solidFill>
                <a:latin typeface="Lucida Console" panose="020B0609040504020204" pitchFamily="49" charset="0"/>
              </a:rPr>
              <a:t> 1 file changed, 0 insertions(+), 0 deletions(-)</a:t>
            </a:r>
          </a:p>
          <a:p>
            <a:r>
              <a:rPr lang="en-IN" sz="800" dirty="0">
                <a:solidFill>
                  <a:prstClr val="black"/>
                </a:solidFill>
                <a:latin typeface="Lucida Console" panose="020B0609040504020204" pitchFamily="49" charset="0"/>
              </a:rPr>
              <a:t> create mode 100644 f1</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git log</a:t>
            </a:r>
          </a:p>
          <a:p>
            <a:r>
              <a:rPr lang="en-IN" sz="800" dirty="0">
                <a:solidFill>
                  <a:srgbClr val="BFBF00"/>
                </a:solidFill>
                <a:latin typeface="Lucida Console" panose="020B0609040504020204" pitchFamily="49" charset="0"/>
              </a:rPr>
              <a:t>commit 07384f17955cbeb4875a04b6bbbaa332b19935c5 (</a:t>
            </a:r>
            <a:r>
              <a:rPr lang="en-IN" sz="800" dirty="0">
                <a:solidFill>
                  <a:srgbClr val="40FFFF"/>
                </a:solidFill>
                <a:latin typeface="Lucida Console" panose="020B0609040504020204" pitchFamily="49" charset="0"/>
              </a:rPr>
              <a:t>HEAD -&gt; </a:t>
            </a:r>
            <a:r>
              <a:rPr lang="en-IN" sz="800" dirty="0">
                <a:solidFill>
                  <a:srgbClr val="40FF40"/>
                </a:solidFill>
                <a:latin typeface="Lucida Console" panose="020B0609040504020204" pitchFamily="49" charset="0"/>
              </a:rPr>
              <a:t>main</a:t>
            </a:r>
            <a:r>
              <a:rPr lang="en-IN" sz="800" dirty="0">
                <a:solidFill>
                  <a:srgbClr val="BFBF00"/>
                </a:solidFill>
                <a:latin typeface="Lucida Console" panose="020B0609040504020204" pitchFamily="49" charset="0"/>
              </a:rPr>
              <a:t>)</a:t>
            </a:r>
          </a:p>
          <a:p>
            <a:r>
              <a:rPr lang="en-IN" sz="800" dirty="0">
                <a:solidFill>
                  <a:prstClr val="black"/>
                </a:solidFill>
                <a:latin typeface="Lucida Console" panose="020B0609040504020204" pitchFamily="49" charset="0"/>
              </a:rPr>
              <a:t>Author: akramshaik12345 &lt;akramshaikccna@gmail.com&gt;</a:t>
            </a:r>
          </a:p>
          <a:p>
            <a:r>
              <a:rPr lang="en-US" sz="800" dirty="0">
                <a:solidFill>
                  <a:prstClr val="black"/>
                </a:solidFill>
                <a:latin typeface="Lucida Console" panose="020B0609040504020204" pitchFamily="49" charset="0"/>
              </a:rPr>
              <a:t>Date:   Sat May 7 14:49:04 2022 +0530</a:t>
            </a:r>
          </a:p>
          <a:p>
            <a:endParaRPr lang="en-IN" sz="800" dirty="0">
              <a:solidFill>
                <a:prstClr val="black"/>
              </a:solidFill>
              <a:latin typeface="Lucida Console" panose="020B0609040504020204" pitchFamily="49" charset="0"/>
            </a:endParaRPr>
          </a:p>
          <a:p>
            <a:r>
              <a:rPr lang="en-IN" sz="800" dirty="0">
                <a:solidFill>
                  <a:prstClr val="black"/>
                </a:solidFill>
                <a:latin typeface="Lucida Console" panose="020B0609040504020204" pitchFamily="49" charset="0"/>
              </a:rPr>
              <a:t>    git revert </a:t>
            </a:r>
            <a:r>
              <a:rPr lang="en-IN" sz="800" dirty="0" err="1">
                <a:solidFill>
                  <a:prstClr val="black"/>
                </a:solidFill>
                <a:latin typeface="Lucida Console" panose="020B0609040504020204" pitchFamily="49" charset="0"/>
              </a:rPr>
              <a:t>commitid</a:t>
            </a:r>
            <a:endParaRPr lang="en-IN" sz="800" dirty="0">
              <a:solidFill>
                <a:prstClr val="black"/>
              </a:solidFill>
              <a:latin typeface="Lucida Console" panose="020B0609040504020204" pitchFamily="49" charset="0"/>
            </a:endParaRPr>
          </a:p>
        </p:txBody>
      </p:sp>
      <p:sp>
        <p:nvSpPr>
          <p:cNvPr id="6" name="Rectangle 5"/>
          <p:cNvSpPr/>
          <p:nvPr/>
        </p:nvSpPr>
        <p:spPr>
          <a:xfrm>
            <a:off x="5915025" y="912942"/>
            <a:ext cx="6096000" cy="1692771"/>
          </a:xfrm>
          <a:prstGeom prst="rect">
            <a:avLst/>
          </a:prstGeom>
        </p:spPr>
        <p:txBody>
          <a:bodyPr>
            <a:spAutoFit/>
          </a:bodyPr>
          <a:lstStyle/>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git revert 07384f17955cbeb4875a04b6bbbaa332b19935c5</a:t>
            </a:r>
          </a:p>
          <a:p>
            <a:r>
              <a:rPr lang="en-IN" sz="800" dirty="0">
                <a:solidFill>
                  <a:prstClr val="black"/>
                </a:solidFill>
                <a:latin typeface="Lucida Console" panose="020B0609040504020204" pitchFamily="49" charset="0"/>
              </a:rPr>
              <a:t>[main 5f7aaa1] Revert "git revert </a:t>
            </a:r>
            <a:r>
              <a:rPr lang="en-IN" sz="800" dirty="0" err="1">
                <a:solidFill>
                  <a:prstClr val="black"/>
                </a:solidFill>
                <a:latin typeface="Lucida Console" panose="020B0609040504020204" pitchFamily="49" charset="0"/>
              </a:rPr>
              <a:t>commitid</a:t>
            </a:r>
            <a:r>
              <a:rPr lang="en-IN" sz="800" dirty="0">
                <a:solidFill>
                  <a:prstClr val="black"/>
                </a:solidFill>
                <a:latin typeface="Lucida Console" panose="020B0609040504020204" pitchFamily="49" charset="0"/>
              </a:rPr>
              <a:t>"</a:t>
            </a:r>
          </a:p>
          <a:p>
            <a:r>
              <a:rPr lang="en-IN" sz="800" dirty="0">
                <a:solidFill>
                  <a:prstClr val="black"/>
                </a:solidFill>
                <a:latin typeface="Lucida Console" panose="020B0609040504020204" pitchFamily="49" charset="0"/>
              </a:rPr>
              <a:t> 1 file changed, 0 insertions(+), 0 deletions(-)</a:t>
            </a:r>
          </a:p>
          <a:p>
            <a:r>
              <a:rPr lang="en-IN" sz="800" dirty="0">
                <a:solidFill>
                  <a:prstClr val="black"/>
                </a:solidFill>
                <a:latin typeface="Lucida Console" panose="020B0609040504020204" pitchFamily="49" charset="0"/>
              </a:rPr>
              <a:t> delete mode 100644 f1</a:t>
            </a:r>
          </a:p>
          <a:p>
            <a:endParaRPr lang="en-IN" sz="800" dirty="0">
              <a:solidFill>
                <a:prstClr val="black"/>
              </a:solidFill>
              <a:latin typeface="Lucida Console" panose="020B0609040504020204" pitchFamily="49" charset="0"/>
            </a:endParaRPr>
          </a:p>
          <a:p>
            <a:r>
              <a:rPr lang="en-IN" sz="800" dirty="0">
                <a:solidFill>
                  <a:srgbClr val="00BF00"/>
                </a:solidFill>
                <a:latin typeface="Lucida Console" panose="020B0609040504020204" pitchFamily="49" charset="0"/>
              </a:rPr>
              <a:t>Aslam Shaik@DESKTOP-GJA41R4 </a:t>
            </a:r>
            <a:r>
              <a:rPr lang="en-IN" sz="800" dirty="0">
                <a:solidFill>
                  <a:srgbClr val="BF00BF"/>
                </a:solidFill>
                <a:latin typeface="Lucida Console" panose="020B0609040504020204" pitchFamily="49" charset="0"/>
              </a:rPr>
              <a:t>MINGW64 </a:t>
            </a:r>
            <a:r>
              <a:rPr lang="en-IN" sz="800" dirty="0">
                <a:solidFill>
                  <a:srgbClr val="BFBF00"/>
                </a:solidFill>
                <a:latin typeface="Lucida Console" panose="020B0609040504020204" pitchFamily="49" charset="0"/>
              </a:rPr>
              <a:t>~/Desktop/New folder (3)/DevOps PPT/Engineer</a:t>
            </a:r>
            <a:r>
              <a:rPr lang="en-IN" sz="800" dirty="0">
                <a:solidFill>
                  <a:srgbClr val="00BFBF"/>
                </a:solidFill>
                <a:latin typeface="Lucida Console" panose="020B0609040504020204" pitchFamily="49" charset="0"/>
              </a:rPr>
              <a:t> (main)</a:t>
            </a:r>
          </a:p>
          <a:p>
            <a:r>
              <a:rPr lang="en-IN" sz="800" dirty="0">
                <a:solidFill>
                  <a:prstClr val="black"/>
                </a:solidFill>
                <a:latin typeface="Lucida Console" panose="020B0609040504020204" pitchFamily="49" charset="0"/>
              </a:rPr>
              <a:t>$ </a:t>
            </a:r>
            <a:r>
              <a:rPr lang="en-IN" sz="800" dirty="0" err="1">
                <a:solidFill>
                  <a:prstClr val="black"/>
                </a:solidFill>
                <a:latin typeface="Lucida Console" panose="020B0609040504020204" pitchFamily="49" charset="0"/>
              </a:rPr>
              <a:t>ll</a:t>
            </a:r>
            <a:endParaRPr lang="en-IN" sz="800" dirty="0">
              <a:solidFill>
                <a:prstClr val="black"/>
              </a:solidFill>
              <a:latin typeface="Lucida Console" panose="020B0609040504020204" pitchFamily="49" charset="0"/>
            </a:endParaRPr>
          </a:p>
          <a:p>
            <a:r>
              <a:rPr lang="en-IN" sz="800" dirty="0">
                <a:solidFill>
                  <a:prstClr val="black"/>
                </a:solidFill>
                <a:latin typeface="Lucida Console" panose="020B0609040504020204" pitchFamily="49" charset="0"/>
              </a:rPr>
              <a:t>total 3</a:t>
            </a:r>
          </a:p>
          <a:p>
            <a:r>
              <a:rPr lang="en-IN" sz="800" dirty="0">
                <a:solidFill>
                  <a:prstClr val="black"/>
                </a:solidFill>
                <a:latin typeface="Lucida Console" panose="020B0609040504020204" pitchFamily="49" charset="0"/>
              </a:rPr>
              <a:t>-</a:t>
            </a:r>
            <a:r>
              <a:rPr lang="en-IN" sz="800" dirty="0" err="1">
                <a:solidFill>
                  <a:prstClr val="black"/>
                </a:solidFill>
                <a:latin typeface="Lucida Console" panose="020B0609040504020204" pitchFamily="49" charset="0"/>
              </a:rPr>
              <a:t>rw</a:t>
            </a:r>
            <a:r>
              <a:rPr lang="en-IN" sz="800" dirty="0">
                <a:solidFill>
                  <a:prstClr val="black"/>
                </a:solidFill>
                <a:latin typeface="Lucida Console" panose="020B0609040504020204" pitchFamily="49" charset="0"/>
              </a:rPr>
              <a:t>-r--r-- 1 Aslam Shaik 197121  18 May  7 14:14 README.md</a:t>
            </a:r>
          </a:p>
          <a:p>
            <a:r>
              <a:rPr lang="en-US" sz="800" dirty="0">
                <a:solidFill>
                  <a:prstClr val="black"/>
                </a:solidFill>
                <a:latin typeface="Lucida Console" panose="020B0609040504020204" pitchFamily="49" charset="0"/>
              </a:rPr>
              <a:t>-</a:t>
            </a:r>
            <a:r>
              <a:rPr lang="en-US" sz="800" dirty="0" err="1">
                <a:solidFill>
                  <a:prstClr val="black"/>
                </a:solidFill>
                <a:latin typeface="Lucida Console" panose="020B0609040504020204" pitchFamily="49" charset="0"/>
              </a:rPr>
              <a:t>rw</a:t>
            </a:r>
            <a:r>
              <a:rPr lang="en-US" sz="800" dirty="0">
                <a:solidFill>
                  <a:prstClr val="black"/>
                </a:solidFill>
                <a:latin typeface="Lucida Console" panose="020B0609040504020204" pitchFamily="49" charset="0"/>
              </a:rPr>
              <a:t>-r--r-- 1 Aslam Shaik 197121  12 May  7 14:14 chestha.txt</a:t>
            </a:r>
          </a:p>
          <a:p>
            <a:r>
              <a:rPr lang="pt-BR" sz="800" dirty="0">
                <a:solidFill>
                  <a:prstClr val="black"/>
                </a:solidFill>
                <a:latin typeface="Lucida Console" panose="020B0609040504020204" pitchFamily="49" charset="0"/>
              </a:rPr>
              <a:t>-rw-r--r-- 1 Aslam Shaik 197121 105 May  7 14:47 e1</a:t>
            </a:r>
          </a:p>
          <a:p>
            <a:r>
              <a:rPr lang="en-IN" sz="800" dirty="0">
                <a:solidFill>
                  <a:prstClr val="black"/>
                </a:solidFill>
                <a:latin typeface="Lucida Console" panose="020B0609040504020204" pitchFamily="49" charset="0"/>
              </a:rPr>
              <a:t>-</a:t>
            </a:r>
            <a:r>
              <a:rPr lang="en-IN" sz="800" dirty="0" err="1">
                <a:solidFill>
                  <a:prstClr val="black"/>
                </a:solidFill>
                <a:latin typeface="Lucida Console" panose="020B0609040504020204" pitchFamily="49" charset="0"/>
              </a:rPr>
              <a:t>rw</a:t>
            </a:r>
            <a:r>
              <a:rPr lang="en-IN" sz="800" dirty="0">
                <a:solidFill>
                  <a:prstClr val="black"/>
                </a:solidFill>
                <a:latin typeface="Lucida Console" panose="020B0609040504020204" pitchFamily="49" charset="0"/>
              </a:rPr>
              <a:t>-r--r-- 1 Aslam Shaik 197121   0 May  7 14:14 g5</a:t>
            </a:r>
          </a:p>
        </p:txBody>
      </p:sp>
      <p:sp>
        <p:nvSpPr>
          <p:cNvPr id="10" name="Down Arrow 9"/>
          <p:cNvSpPr/>
          <p:nvPr/>
        </p:nvSpPr>
        <p:spPr>
          <a:xfrm>
            <a:off x="9239250" y="1202663"/>
            <a:ext cx="1924050" cy="19610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prstClr val="black"/>
                </a:solidFill>
                <a:latin typeface="Lucida Console" panose="020B0609040504020204" pitchFamily="49" charset="0"/>
              </a:rPr>
              <a:t>git revert </a:t>
            </a:r>
            <a:r>
              <a:rPr lang="en-IN" sz="1000" dirty="0">
                <a:solidFill>
                  <a:prstClr val="black"/>
                </a:solidFill>
                <a:latin typeface="Lucida Console" panose="020B0609040504020204" pitchFamily="49" charset="0"/>
              </a:rPr>
              <a:t>07384f17955cbeb4875a04b6bbbaa332b19935c5</a:t>
            </a:r>
            <a:endParaRPr lang="en-IN" sz="1000" dirty="0"/>
          </a:p>
        </p:txBody>
      </p:sp>
      <p:sp>
        <p:nvSpPr>
          <p:cNvPr id="11" name="Down Arrow 10"/>
          <p:cNvSpPr/>
          <p:nvPr/>
        </p:nvSpPr>
        <p:spPr>
          <a:xfrm rot="5400000">
            <a:off x="6660355" y="5322452"/>
            <a:ext cx="419100" cy="371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055643" y="6162110"/>
            <a:ext cx="3287429" cy="646331"/>
          </a:xfrm>
          <a:prstGeom prst="rect">
            <a:avLst/>
          </a:prstGeom>
          <a:noFill/>
        </p:spPr>
        <p:txBody>
          <a:bodyPr wrap="square" rtlCol="0">
            <a:spAutoFit/>
          </a:bodyPr>
          <a:lstStyle/>
          <a:p>
            <a:r>
              <a:rPr lang="en-IN" dirty="0" smtClean="0"/>
              <a:t>It delete the changes with </a:t>
            </a:r>
            <a:r>
              <a:rPr lang="en-IN" dirty="0" err="1" smtClean="0"/>
              <a:t>comit</a:t>
            </a:r>
            <a:r>
              <a:rPr lang="en-IN" dirty="0" smtClean="0"/>
              <a:t> id</a:t>
            </a:r>
            <a:endParaRPr lang="en-IN" dirty="0"/>
          </a:p>
        </p:txBody>
      </p:sp>
    </p:spTree>
    <p:extLst>
      <p:ext uri="{BB962C8B-B14F-4D97-AF65-F5344CB8AC3E}">
        <p14:creationId xmlns:p14="http://schemas.microsoft.com/office/powerpoint/2010/main" val="3788890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8859" y="348734"/>
            <a:ext cx="2633093" cy="369332"/>
          </a:xfrm>
          <a:prstGeom prst="rect">
            <a:avLst/>
          </a:prstGeom>
        </p:spPr>
        <p:txBody>
          <a:bodyPr wrap="none">
            <a:spAutoFit/>
          </a:bodyPr>
          <a:lstStyle/>
          <a:p>
            <a:r>
              <a:rPr lang="en-US" dirty="0">
                <a:sym typeface="Wingdings" panose="05000000000000000000" pitchFamily="2" charset="2"/>
              </a:rPr>
              <a:t>Pull request for </a:t>
            </a:r>
            <a:r>
              <a:rPr lang="en-US" dirty="0" smtClean="0">
                <a:sym typeface="Wingdings" panose="05000000000000000000" pitchFamily="2" charset="2"/>
              </a:rPr>
              <a:t>reviewers </a:t>
            </a:r>
            <a:endParaRPr lang="en-IN" dirty="0"/>
          </a:p>
        </p:txBody>
      </p:sp>
    </p:spTree>
    <p:extLst>
      <p:ext uri="{BB962C8B-B14F-4D97-AF65-F5344CB8AC3E}">
        <p14:creationId xmlns:p14="http://schemas.microsoft.com/office/powerpoint/2010/main" val="3416570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8739" y="367784"/>
            <a:ext cx="2425921" cy="369332"/>
          </a:xfrm>
          <a:prstGeom prst="rect">
            <a:avLst/>
          </a:prstGeom>
        </p:spPr>
        <p:txBody>
          <a:bodyPr wrap="none">
            <a:spAutoFit/>
          </a:bodyPr>
          <a:lstStyle/>
          <a:p>
            <a:r>
              <a:rPr lang="en-US" dirty="0">
                <a:sym typeface="Wingdings" panose="05000000000000000000" pitchFamily="2" charset="2"/>
              </a:rPr>
              <a:t>Branch Protection Rules</a:t>
            </a:r>
            <a:endParaRPr lang="en-IN" dirty="0"/>
          </a:p>
        </p:txBody>
      </p:sp>
      <p:pic>
        <p:nvPicPr>
          <p:cNvPr id="3" name="Picture 2"/>
          <p:cNvPicPr>
            <a:picLocks noChangeAspect="1"/>
          </p:cNvPicPr>
          <p:nvPr/>
        </p:nvPicPr>
        <p:blipFill>
          <a:blip r:embed="rId2"/>
          <a:stretch>
            <a:fillRect/>
          </a:stretch>
        </p:blipFill>
        <p:spPr>
          <a:xfrm>
            <a:off x="1638300" y="1216818"/>
            <a:ext cx="8267700" cy="4650581"/>
          </a:xfrm>
          <a:prstGeom prst="rect">
            <a:avLst/>
          </a:prstGeom>
        </p:spPr>
      </p:pic>
    </p:spTree>
    <p:extLst>
      <p:ext uri="{BB962C8B-B14F-4D97-AF65-F5344CB8AC3E}">
        <p14:creationId xmlns:p14="http://schemas.microsoft.com/office/powerpoint/2010/main" val="1555650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331" y="362634"/>
            <a:ext cx="8908211" cy="369332"/>
          </a:xfrm>
          <a:prstGeom prst="rect">
            <a:avLst/>
          </a:prstGeom>
        </p:spPr>
        <p:txBody>
          <a:bodyPr wrap="square">
            <a:spAutoFit/>
          </a:bodyPr>
          <a:lstStyle/>
          <a:p>
            <a:r>
              <a:rPr lang="en-IN" dirty="0"/>
              <a:t>https://drive.google.com/file/d/1sf9_enBZTWAOV-lk-eQW3XjNQ1NcUOLy/view?usp=sharing</a:t>
            </a:r>
          </a:p>
        </p:txBody>
      </p:sp>
      <p:sp>
        <p:nvSpPr>
          <p:cNvPr id="3" name="TextBox 2"/>
          <p:cNvSpPr txBox="1"/>
          <p:nvPr/>
        </p:nvSpPr>
        <p:spPr>
          <a:xfrm>
            <a:off x="10256808" y="362634"/>
            <a:ext cx="931653" cy="369332"/>
          </a:xfrm>
          <a:prstGeom prst="rect">
            <a:avLst/>
          </a:prstGeom>
          <a:noFill/>
        </p:spPr>
        <p:txBody>
          <a:bodyPr wrap="square" rtlCol="0">
            <a:spAutoFit/>
          </a:bodyPr>
          <a:lstStyle/>
          <a:p>
            <a:r>
              <a:rPr lang="en-IN" dirty="0" smtClean="0"/>
              <a:t>Part 5</a:t>
            </a:r>
            <a:endParaRPr lang="en-IN" dirty="0"/>
          </a:p>
        </p:txBody>
      </p:sp>
    </p:spTree>
    <p:extLst>
      <p:ext uri="{BB962C8B-B14F-4D97-AF65-F5344CB8AC3E}">
        <p14:creationId xmlns:p14="http://schemas.microsoft.com/office/powerpoint/2010/main" val="313494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6928" y="769203"/>
            <a:ext cx="9471804" cy="1335642"/>
          </a:xfrm>
          <a:prstGeom prst="rect">
            <a:avLst/>
          </a:prstGeom>
        </p:spPr>
      </p:pic>
      <p:sp>
        <p:nvSpPr>
          <p:cNvPr id="3" name="Rectangle 2"/>
          <p:cNvSpPr/>
          <p:nvPr/>
        </p:nvSpPr>
        <p:spPr>
          <a:xfrm>
            <a:off x="4183811" y="319981"/>
            <a:ext cx="2573653" cy="369332"/>
          </a:xfrm>
          <a:prstGeom prst="rect">
            <a:avLst/>
          </a:prstGeom>
        </p:spPr>
        <p:txBody>
          <a:bodyPr wrap="none">
            <a:spAutoFit/>
          </a:bodyPr>
          <a:lstStyle/>
          <a:p>
            <a:r>
              <a:rPr lang="en-IN" dirty="0" smtClean="0"/>
              <a:t>Git Hub Registration Page</a:t>
            </a:r>
          </a:p>
        </p:txBody>
      </p:sp>
      <p:sp>
        <p:nvSpPr>
          <p:cNvPr id="4" name="Right Arrow 3"/>
          <p:cNvSpPr/>
          <p:nvPr/>
        </p:nvSpPr>
        <p:spPr>
          <a:xfrm>
            <a:off x="10092906" y="833175"/>
            <a:ext cx="1406105" cy="603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Click on Sign up</a:t>
            </a:r>
            <a:endParaRPr lang="en-IN" sz="1100" dirty="0"/>
          </a:p>
        </p:txBody>
      </p:sp>
      <p:pic>
        <p:nvPicPr>
          <p:cNvPr id="5" name="Picture 4"/>
          <p:cNvPicPr>
            <a:picLocks noChangeAspect="1"/>
          </p:cNvPicPr>
          <p:nvPr/>
        </p:nvPicPr>
        <p:blipFill>
          <a:blip r:embed="rId3"/>
          <a:stretch>
            <a:fillRect/>
          </a:stretch>
        </p:blipFill>
        <p:spPr>
          <a:xfrm>
            <a:off x="1086928" y="2358246"/>
            <a:ext cx="7553325" cy="1169958"/>
          </a:xfrm>
          <a:prstGeom prst="rect">
            <a:avLst/>
          </a:prstGeom>
        </p:spPr>
      </p:pic>
      <p:sp>
        <p:nvSpPr>
          <p:cNvPr id="6" name="Right Arrow 5"/>
          <p:cNvSpPr/>
          <p:nvPr/>
        </p:nvSpPr>
        <p:spPr>
          <a:xfrm>
            <a:off x="3528204" y="3045125"/>
            <a:ext cx="3088256" cy="327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Enter mail ****@gamil.com</a:t>
            </a:r>
            <a:endParaRPr lang="en-IN" sz="1400" dirty="0"/>
          </a:p>
        </p:txBody>
      </p:sp>
      <p:sp>
        <p:nvSpPr>
          <p:cNvPr id="7" name="Isosceles Triangle 6"/>
          <p:cNvSpPr/>
          <p:nvPr/>
        </p:nvSpPr>
        <p:spPr>
          <a:xfrm>
            <a:off x="9721955" y="1613161"/>
            <a:ext cx="2406770" cy="1915065"/>
          </a:xfrm>
          <a:prstGeom prs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In Real they will provide repository Details</a:t>
            </a:r>
            <a:endParaRPr lang="en-IN" sz="1200" dirty="0"/>
          </a:p>
        </p:txBody>
      </p:sp>
      <p:sp>
        <p:nvSpPr>
          <p:cNvPr id="8" name="Oval 7"/>
          <p:cNvSpPr/>
          <p:nvPr/>
        </p:nvSpPr>
        <p:spPr>
          <a:xfrm>
            <a:off x="5538158" y="5266999"/>
            <a:ext cx="3252159" cy="16994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Register the Git Hub Registration Page</a:t>
            </a:r>
            <a:endParaRPr lang="en-IN" dirty="0"/>
          </a:p>
        </p:txBody>
      </p:sp>
      <p:pic>
        <p:nvPicPr>
          <p:cNvPr id="9" name="Picture 8"/>
          <p:cNvPicPr>
            <a:picLocks noChangeAspect="1"/>
          </p:cNvPicPr>
          <p:nvPr/>
        </p:nvPicPr>
        <p:blipFill>
          <a:blip r:embed="rId4"/>
          <a:stretch>
            <a:fillRect/>
          </a:stretch>
        </p:blipFill>
        <p:spPr>
          <a:xfrm>
            <a:off x="621101" y="3562708"/>
            <a:ext cx="6090250" cy="1738795"/>
          </a:xfrm>
          <a:prstGeom prst="rect">
            <a:avLst/>
          </a:prstGeom>
        </p:spPr>
      </p:pic>
      <p:pic>
        <p:nvPicPr>
          <p:cNvPr id="10" name="Picture 9"/>
          <p:cNvPicPr>
            <a:picLocks noChangeAspect="1"/>
          </p:cNvPicPr>
          <p:nvPr/>
        </p:nvPicPr>
        <p:blipFill>
          <a:blip r:embed="rId5"/>
          <a:stretch>
            <a:fillRect/>
          </a:stretch>
        </p:blipFill>
        <p:spPr>
          <a:xfrm>
            <a:off x="120771" y="5437075"/>
            <a:ext cx="5391509" cy="1420925"/>
          </a:xfrm>
          <a:prstGeom prst="rect">
            <a:avLst/>
          </a:prstGeom>
        </p:spPr>
      </p:pic>
      <p:pic>
        <p:nvPicPr>
          <p:cNvPr id="11" name="Picture 10"/>
          <p:cNvPicPr>
            <a:picLocks noChangeAspect="1"/>
          </p:cNvPicPr>
          <p:nvPr/>
        </p:nvPicPr>
        <p:blipFill>
          <a:blip r:embed="rId6"/>
          <a:stretch>
            <a:fillRect/>
          </a:stretch>
        </p:blipFill>
        <p:spPr>
          <a:xfrm>
            <a:off x="8621185" y="3562708"/>
            <a:ext cx="3524479" cy="3076395"/>
          </a:xfrm>
          <a:prstGeom prst="rect">
            <a:avLst/>
          </a:prstGeom>
        </p:spPr>
      </p:pic>
    </p:spTree>
    <p:extLst>
      <p:ext uri="{BB962C8B-B14F-4D97-AF65-F5344CB8AC3E}">
        <p14:creationId xmlns:p14="http://schemas.microsoft.com/office/powerpoint/2010/main" val="110316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925" y="1139488"/>
            <a:ext cx="9169879" cy="1569660"/>
          </a:xfrm>
          <a:prstGeom prst="rect">
            <a:avLst/>
          </a:prstGeom>
        </p:spPr>
        <p:txBody>
          <a:bodyPr wrap="square">
            <a:spAutoFit/>
          </a:bodyPr>
          <a:lstStyle/>
          <a:p>
            <a:pPr marL="228600" indent="-228600">
              <a:buFont typeface="+mj-lt"/>
              <a:buAutoNum type="arabicParenR"/>
            </a:pPr>
            <a:endParaRPr lang="en-IN" sz="1200" dirty="0" smtClean="0">
              <a:solidFill>
                <a:prstClr val="black"/>
              </a:solidFill>
              <a:latin typeface="Lucida Console" panose="020B0609040504020204" pitchFamily="49" charset="0"/>
            </a:endParaRPr>
          </a:p>
          <a:p>
            <a:pPr marL="228600" indent="-228600">
              <a:buFont typeface="+mj-lt"/>
              <a:buAutoNum type="arabicParenR"/>
            </a:pPr>
            <a:r>
              <a:rPr lang="en-IN" sz="1200" dirty="0" smtClean="0">
                <a:solidFill>
                  <a:prstClr val="black"/>
                </a:solidFill>
                <a:latin typeface="Lucida Console" panose="020B0609040504020204" pitchFamily="49" charset="0"/>
              </a:rPr>
              <a:t>Git Clone </a:t>
            </a:r>
            <a:r>
              <a:rPr lang="en-IN" sz="1200" dirty="0" err="1" smtClean="0">
                <a:solidFill>
                  <a:prstClr val="black"/>
                </a:solidFill>
                <a:latin typeface="Lucida Console" panose="020B0609040504020204" pitchFamily="49" charset="0"/>
              </a:rPr>
              <a:t>repourl</a:t>
            </a:r>
            <a:endParaRPr lang="en-IN" sz="1200" dirty="0" smtClean="0">
              <a:solidFill>
                <a:prstClr val="black"/>
              </a:solidFill>
              <a:latin typeface="Lucida Console" panose="020B0609040504020204" pitchFamily="49" charset="0"/>
            </a:endParaRPr>
          </a:p>
          <a:p>
            <a:pPr marL="228600" indent="-228600">
              <a:buFont typeface="+mj-lt"/>
              <a:buAutoNum type="arabicParenR"/>
            </a:pPr>
            <a:r>
              <a:rPr lang="en-IN" sz="1200" dirty="0" smtClean="0">
                <a:solidFill>
                  <a:prstClr val="black"/>
                </a:solidFill>
                <a:latin typeface="Lucida Console" panose="020B0609040504020204" pitchFamily="49" charset="0"/>
              </a:rPr>
              <a:t>Touch File name</a:t>
            </a:r>
          </a:p>
          <a:p>
            <a:pPr marL="228600" indent="-228600">
              <a:buFont typeface="+mj-lt"/>
              <a:buAutoNum type="arabicParenR"/>
            </a:pPr>
            <a:r>
              <a:rPr lang="en-IN" sz="1200" dirty="0">
                <a:solidFill>
                  <a:prstClr val="black"/>
                </a:solidFill>
                <a:latin typeface="Lucida Console" panose="020B0609040504020204" pitchFamily="49" charset="0"/>
              </a:rPr>
              <a:t>Git add .</a:t>
            </a:r>
            <a:endParaRPr lang="en-IN" sz="1200" dirty="0" smtClean="0">
              <a:solidFill>
                <a:prstClr val="black"/>
              </a:solidFill>
              <a:latin typeface="Lucida Console" panose="020B0609040504020204" pitchFamily="49" charset="0"/>
            </a:endParaRPr>
          </a:p>
          <a:p>
            <a:pPr marL="228600" indent="-228600">
              <a:buFont typeface="+mj-lt"/>
              <a:buAutoNum type="arabicParenR"/>
            </a:pPr>
            <a:r>
              <a:rPr lang="en-IN" sz="1200" dirty="0">
                <a:solidFill>
                  <a:prstClr val="black"/>
                </a:solidFill>
                <a:latin typeface="Lucida Console" panose="020B0609040504020204" pitchFamily="49" charset="0"/>
              </a:rPr>
              <a:t>Git commit –m “message”</a:t>
            </a:r>
          </a:p>
          <a:p>
            <a:pPr marL="228600" indent="-228600">
              <a:buFont typeface="+mj-lt"/>
              <a:buAutoNum type="arabicParenR"/>
            </a:pPr>
            <a:r>
              <a:rPr lang="en-IN" sz="1200" dirty="0" smtClean="0">
                <a:solidFill>
                  <a:prstClr val="black"/>
                </a:solidFill>
                <a:latin typeface="Lucida Console" panose="020B0609040504020204" pitchFamily="49" charset="0"/>
              </a:rPr>
              <a:t>Git </a:t>
            </a:r>
            <a:r>
              <a:rPr lang="en-IN" sz="1200" dirty="0">
                <a:solidFill>
                  <a:prstClr val="black"/>
                </a:solidFill>
                <a:latin typeface="Lucida Console" panose="020B0609040504020204" pitchFamily="49" charset="0"/>
              </a:rPr>
              <a:t>push </a:t>
            </a:r>
            <a:r>
              <a:rPr lang="en-IN" sz="1200" dirty="0" err="1">
                <a:solidFill>
                  <a:prstClr val="black"/>
                </a:solidFill>
                <a:latin typeface="Lucida Console" panose="020B0609040504020204" pitchFamily="49" charset="0"/>
              </a:rPr>
              <a:t>repourl</a:t>
            </a:r>
            <a:r>
              <a:rPr lang="en-IN" sz="1200" dirty="0" smtClean="0">
                <a:solidFill>
                  <a:prstClr val="black"/>
                </a:solidFill>
                <a:latin typeface="Lucida Console" panose="020B0609040504020204" pitchFamily="49" charset="0"/>
              </a:rPr>
              <a:t>  </a:t>
            </a:r>
          </a:p>
          <a:p>
            <a:pPr marL="228600" indent="-228600">
              <a:buFont typeface="+mj-lt"/>
              <a:buAutoNum type="arabicParenR"/>
            </a:pPr>
            <a:endParaRPr lang="en-IN" sz="1200" dirty="0">
              <a:solidFill>
                <a:prstClr val="black"/>
              </a:solidFill>
              <a:latin typeface="Lucida Console" panose="020B0609040504020204" pitchFamily="49" charset="0"/>
            </a:endParaRPr>
          </a:p>
          <a:p>
            <a:r>
              <a:rPr lang="en-IN" sz="1200" dirty="0" smtClean="0">
                <a:solidFill>
                  <a:prstClr val="black"/>
                </a:solidFill>
                <a:latin typeface="Lucida Console" panose="020B0609040504020204" pitchFamily="49" charset="0"/>
              </a:rPr>
              <a:t>                       </a:t>
            </a:r>
            <a:endParaRPr lang="en-IN" sz="1200" dirty="0">
              <a:solidFill>
                <a:prstClr val="black"/>
              </a:solidFill>
              <a:latin typeface="Lucida Console" panose="020B0609040504020204" pitchFamily="49" charset="0"/>
            </a:endParaRPr>
          </a:p>
        </p:txBody>
      </p:sp>
      <p:sp>
        <p:nvSpPr>
          <p:cNvPr id="3" name="Rectangle 2"/>
          <p:cNvSpPr/>
          <p:nvPr/>
        </p:nvSpPr>
        <p:spPr>
          <a:xfrm>
            <a:off x="3433822" y="216158"/>
            <a:ext cx="4666382" cy="923330"/>
          </a:xfrm>
          <a:prstGeom prst="rect">
            <a:avLst/>
          </a:prstGeom>
          <a:noFill/>
        </p:spPr>
        <p:txBody>
          <a:bodyPr wrap="square" lIns="91440" tIns="45720" rIns="91440" bIns="45720">
            <a:spAutoFit/>
          </a:bodyPr>
          <a:lstStyle/>
          <a:p>
            <a:pPr algn="ctr"/>
            <a:r>
              <a:rPr lang="en-US" sz="5400" b="1" u="sng"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Git</a:t>
            </a:r>
            <a:r>
              <a:rPr lang="en-US" sz="5400" b="1" u="sng"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5400" b="1"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Bash </a:t>
            </a:r>
            <a:r>
              <a:rPr lang="en-US" sz="5400" b="1" u="sng"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CMDs</a:t>
            </a:r>
            <a:endParaRPr lang="en-US" sz="5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TextBox 3"/>
          <p:cNvSpPr txBox="1"/>
          <p:nvPr/>
        </p:nvSpPr>
        <p:spPr>
          <a:xfrm>
            <a:off x="474453" y="954822"/>
            <a:ext cx="2191109" cy="369332"/>
          </a:xfrm>
          <a:prstGeom prst="rect">
            <a:avLst/>
          </a:prstGeom>
          <a:noFill/>
        </p:spPr>
        <p:txBody>
          <a:bodyPr wrap="square" rtlCol="0">
            <a:spAutoFit/>
          </a:bodyPr>
          <a:lstStyle/>
          <a:p>
            <a:r>
              <a:rPr lang="en-IN" dirty="0" smtClean="0">
                <a:solidFill>
                  <a:srgbClr val="C00000"/>
                </a:solidFill>
              </a:rPr>
              <a:t>Add File Git CMDs</a:t>
            </a:r>
            <a:endParaRPr lang="en-IN" dirty="0">
              <a:solidFill>
                <a:srgbClr val="C00000"/>
              </a:solidFill>
            </a:endParaRPr>
          </a:p>
        </p:txBody>
      </p:sp>
      <p:sp>
        <p:nvSpPr>
          <p:cNvPr id="5" name="Rectangle 4"/>
          <p:cNvSpPr/>
          <p:nvPr/>
        </p:nvSpPr>
        <p:spPr>
          <a:xfrm>
            <a:off x="301925" y="3463504"/>
            <a:ext cx="6096000" cy="830997"/>
          </a:xfrm>
          <a:prstGeom prst="rect">
            <a:avLst/>
          </a:prstGeom>
        </p:spPr>
        <p:txBody>
          <a:bodyPr>
            <a:spAutoFit/>
          </a:bodyPr>
          <a:lstStyle/>
          <a:p>
            <a:pPr marL="228600" indent="-228600">
              <a:buFont typeface="+mj-lt"/>
              <a:buAutoNum type="arabicParenR"/>
            </a:pPr>
            <a:r>
              <a:rPr lang="en-IN" sz="1200" dirty="0">
                <a:solidFill>
                  <a:prstClr val="black"/>
                </a:solidFill>
                <a:latin typeface="Lucida Console" panose="020B0609040504020204" pitchFamily="49" charset="0"/>
              </a:rPr>
              <a:t>G</a:t>
            </a:r>
            <a:r>
              <a:rPr lang="en-IN" sz="1200" dirty="0" smtClean="0">
                <a:solidFill>
                  <a:prstClr val="black"/>
                </a:solidFill>
                <a:latin typeface="Lucida Console" panose="020B0609040504020204" pitchFamily="49" charset="0"/>
              </a:rPr>
              <a:t>it </a:t>
            </a:r>
            <a:r>
              <a:rPr lang="en-IN" sz="1200" dirty="0">
                <a:solidFill>
                  <a:prstClr val="black"/>
                </a:solidFill>
                <a:latin typeface="Lucida Console" panose="020B0609040504020204" pitchFamily="49" charset="0"/>
              </a:rPr>
              <a:t>branch </a:t>
            </a:r>
            <a:r>
              <a:rPr lang="en-IN" sz="1200" dirty="0" err="1">
                <a:solidFill>
                  <a:prstClr val="black"/>
                </a:solidFill>
                <a:latin typeface="Lucida Console" panose="020B0609040504020204" pitchFamily="49" charset="0"/>
              </a:rPr>
              <a:t>Branchname</a:t>
            </a:r>
            <a:r>
              <a:rPr lang="en-IN" sz="1200" dirty="0">
                <a:solidFill>
                  <a:prstClr val="black"/>
                </a:solidFill>
                <a:latin typeface="Lucida Console" panose="020B0609040504020204" pitchFamily="49" charset="0"/>
              </a:rPr>
              <a:t>(list)</a:t>
            </a:r>
          </a:p>
          <a:p>
            <a:pPr marL="228600" indent="-228600">
              <a:buFont typeface="+mj-lt"/>
              <a:buAutoNum type="arabicParenR"/>
            </a:pPr>
            <a:r>
              <a:rPr lang="en-IN" sz="1200" dirty="0">
                <a:solidFill>
                  <a:prstClr val="black"/>
                </a:solidFill>
                <a:latin typeface="Lucida Console" panose="020B0609040504020204" pitchFamily="49" charset="0"/>
              </a:rPr>
              <a:t>Git branch  </a:t>
            </a:r>
          </a:p>
          <a:p>
            <a:pPr marL="228600" indent="-228600">
              <a:buFont typeface="+mj-lt"/>
              <a:buAutoNum type="arabicParenR"/>
            </a:pPr>
            <a:r>
              <a:rPr lang="en-IN" sz="1200" dirty="0">
                <a:solidFill>
                  <a:prstClr val="black"/>
                </a:solidFill>
                <a:latin typeface="Lucida Console" panose="020B0609040504020204" pitchFamily="49" charset="0"/>
              </a:rPr>
              <a:t>Git checkout </a:t>
            </a:r>
            <a:r>
              <a:rPr lang="en-IN" sz="1200" dirty="0" err="1">
                <a:solidFill>
                  <a:prstClr val="black"/>
                </a:solidFill>
                <a:latin typeface="Lucida Console" panose="020B0609040504020204" pitchFamily="49" charset="0"/>
              </a:rPr>
              <a:t>Branchname</a:t>
            </a:r>
            <a:r>
              <a:rPr lang="en-IN" sz="1200" dirty="0">
                <a:solidFill>
                  <a:prstClr val="black"/>
                </a:solidFill>
                <a:latin typeface="Lucida Console" panose="020B0609040504020204" pitchFamily="49" charset="0"/>
              </a:rPr>
              <a:t>(list) </a:t>
            </a:r>
          </a:p>
          <a:p>
            <a:pPr marL="228600" indent="-228600">
              <a:buFont typeface="+mj-lt"/>
              <a:buAutoNum type="arabicParenR"/>
            </a:pPr>
            <a:r>
              <a:rPr lang="en-IN" sz="1200" dirty="0" smtClean="0">
                <a:solidFill>
                  <a:prstClr val="black"/>
                </a:solidFill>
                <a:latin typeface="Lucida Console" panose="020B0609040504020204" pitchFamily="49" charset="0"/>
              </a:rPr>
              <a:t>Git Push </a:t>
            </a:r>
            <a:r>
              <a:rPr lang="en-IN" sz="1200" dirty="0" err="1" smtClean="0">
                <a:solidFill>
                  <a:prstClr val="black"/>
                </a:solidFill>
                <a:latin typeface="Lucida Console" panose="020B0609040504020204" pitchFamily="49" charset="0"/>
              </a:rPr>
              <a:t>repourl</a:t>
            </a:r>
            <a:endParaRPr lang="en-IN" sz="1200" dirty="0">
              <a:solidFill>
                <a:prstClr val="black"/>
              </a:solidFill>
              <a:latin typeface="Lucida Console" panose="020B0609040504020204" pitchFamily="49" charset="0"/>
            </a:endParaRPr>
          </a:p>
        </p:txBody>
      </p:sp>
      <p:sp>
        <p:nvSpPr>
          <p:cNvPr id="6" name="TextBox 5"/>
          <p:cNvSpPr txBox="1"/>
          <p:nvPr/>
        </p:nvSpPr>
        <p:spPr>
          <a:xfrm>
            <a:off x="583721" y="3030890"/>
            <a:ext cx="2191109" cy="369332"/>
          </a:xfrm>
          <a:prstGeom prst="rect">
            <a:avLst/>
          </a:prstGeom>
          <a:noFill/>
        </p:spPr>
        <p:txBody>
          <a:bodyPr wrap="square" rtlCol="0">
            <a:spAutoFit/>
          </a:bodyPr>
          <a:lstStyle/>
          <a:p>
            <a:r>
              <a:rPr lang="en-IN" dirty="0" smtClean="0">
                <a:solidFill>
                  <a:srgbClr val="C00000"/>
                </a:solidFill>
              </a:rPr>
              <a:t>Add Branch Git CMDs</a:t>
            </a:r>
            <a:endParaRPr lang="en-IN" dirty="0">
              <a:solidFill>
                <a:srgbClr val="C00000"/>
              </a:solidFill>
            </a:endParaRPr>
          </a:p>
        </p:txBody>
      </p:sp>
      <p:sp>
        <p:nvSpPr>
          <p:cNvPr id="7" name="TextBox 6"/>
          <p:cNvSpPr txBox="1"/>
          <p:nvPr/>
        </p:nvSpPr>
        <p:spPr>
          <a:xfrm>
            <a:off x="301925" y="4969766"/>
            <a:ext cx="3131897" cy="1015663"/>
          </a:xfrm>
          <a:prstGeom prst="rect">
            <a:avLst/>
          </a:prstGeom>
          <a:noFill/>
        </p:spPr>
        <p:txBody>
          <a:bodyPr wrap="square" rtlCol="0">
            <a:spAutoFit/>
          </a:bodyPr>
          <a:lstStyle/>
          <a:p>
            <a:pPr marL="342900" indent="-342900">
              <a:buFont typeface="+mj-lt"/>
              <a:buAutoNum type="arabicParenR"/>
            </a:pPr>
            <a:r>
              <a:rPr lang="en-IN" sz="1400" dirty="0" smtClean="0"/>
              <a:t>Git Pull</a:t>
            </a:r>
          </a:p>
          <a:p>
            <a:pPr marL="342900" indent="-342900">
              <a:buFont typeface="+mj-lt"/>
              <a:buAutoNum type="arabicParenR"/>
            </a:pPr>
            <a:r>
              <a:rPr lang="en-IN" sz="1400" dirty="0" smtClean="0"/>
              <a:t>Git remote add </a:t>
            </a:r>
            <a:r>
              <a:rPr lang="en-IN" sz="1400" dirty="0" err="1" smtClean="0"/>
              <a:t>orgin</a:t>
            </a:r>
            <a:r>
              <a:rPr lang="en-IN" sz="1400" dirty="0" smtClean="0"/>
              <a:t> repo</a:t>
            </a:r>
          </a:p>
          <a:p>
            <a:pPr marL="342900" indent="-342900">
              <a:buFont typeface="+mj-lt"/>
              <a:buAutoNum type="arabicParenR"/>
            </a:pPr>
            <a:r>
              <a:rPr lang="en-IN" sz="1400" dirty="0"/>
              <a:t>cat .git/</a:t>
            </a:r>
            <a:r>
              <a:rPr lang="en-IN" sz="1400" dirty="0" err="1"/>
              <a:t>config</a:t>
            </a:r>
            <a:endParaRPr lang="en-IN" sz="1400" dirty="0" smtClean="0"/>
          </a:p>
          <a:p>
            <a:endParaRPr lang="en-IN" dirty="0"/>
          </a:p>
        </p:txBody>
      </p:sp>
      <p:sp>
        <p:nvSpPr>
          <p:cNvPr id="8" name="Left Arrow Callout 7"/>
          <p:cNvSpPr/>
          <p:nvPr/>
        </p:nvSpPr>
        <p:spPr>
          <a:xfrm>
            <a:off x="1430545" y="1361558"/>
            <a:ext cx="7558179" cy="914400"/>
          </a:xfrm>
          <a:prstGeom prst="leftArrowCallout">
            <a:avLst>
              <a:gd name="adj1" fmla="val 15566"/>
              <a:gd name="adj2" fmla="val 12736"/>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 create a file by using touch </a:t>
            </a:r>
            <a:r>
              <a:rPr lang="en-IN" dirty="0" err="1" smtClean="0"/>
              <a:t>cmd</a:t>
            </a:r>
            <a:r>
              <a:rPr lang="en-IN" dirty="0" smtClean="0"/>
              <a:t>(touch filename)</a:t>
            </a:r>
          </a:p>
          <a:p>
            <a:pPr algn="ctr"/>
            <a:r>
              <a:rPr lang="en-IN" dirty="0">
                <a:solidFill>
                  <a:prstClr val="black"/>
                </a:solidFill>
                <a:latin typeface="Lucida Console" panose="020B0609040504020204" pitchFamily="49" charset="0"/>
              </a:rPr>
              <a:t>Git </a:t>
            </a:r>
            <a:r>
              <a:rPr lang="en-IN" dirty="0" smtClean="0">
                <a:solidFill>
                  <a:prstClr val="black"/>
                </a:solidFill>
                <a:latin typeface="Lucida Console" panose="020B0609040504020204" pitchFamily="49" charset="0"/>
              </a:rPr>
              <a:t>status ( to check every stage)</a:t>
            </a:r>
            <a:endParaRPr lang="en-IN" dirty="0"/>
          </a:p>
        </p:txBody>
      </p:sp>
      <p:sp>
        <p:nvSpPr>
          <p:cNvPr id="9" name="TextBox 8"/>
          <p:cNvSpPr txBox="1"/>
          <p:nvPr/>
        </p:nvSpPr>
        <p:spPr>
          <a:xfrm>
            <a:off x="6573328" y="2820838"/>
            <a:ext cx="2777706" cy="369332"/>
          </a:xfrm>
          <a:prstGeom prst="rect">
            <a:avLst/>
          </a:prstGeom>
          <a:noFill/>
        </p:spPr>
        <p:txBody>
          <a:bodyPr wrap="square" rtlCol="0">
            <a:spAutoFit/>
          </a:bodyPr>
          <a:lstStyle/>
          <a:p>
            <a:r>
              <a:rPr lang="en-IN" dirty="0" smtClean="0"/>
              <a:t>Branch CMDS</a:t>
            </a:r>
            <a:endParaRPr lang="en-IN" dirty="0"/>
          </a:p>
        </p:txBody>
      </p:sp>
      <p:sp>
        <p:nvSpPr>
          <p:cNvPr id="10" name="TextBox 9"/>
          <p:cNvSpPr txBox="1"/>
          <p:nvPr/>
        </p:nvSpPr>
        <p:spPr>
          <a:xfrm>
            <a:off x="6167887" y="3354503"/>
            <a:ext cx="5357004" cy="3693319"/>
          </a:xfrm>
          <a:prstGeom prst="rect">
            <a:avLst/>
          </a:prstGeom>
          <a:noFill/>
        </p:spPr>
        <p:txBody>
          <a:bodyPr wrap="square" rtlCol="0">
            <a:spAutoFit/>
          </a:bodyPr>
          <a:lstStyle/>
          <a:p>
            <a:r>
              <a:rPr lang="en-IN" dirty="0" smtClean="0"/>
              <a:t>Git Branch </a:t>
            </a:r>
            <a:r>
              <a:rPr lang="en-IN" dirty="0" err="1" smtClean="0"/>
              <a:t>BranchName</a:t>
            </a:r>
            <a:endParaRPr lang="en-IN" dirty="0" smtClean="0"/>
          </a:p>
          <a:p>
            <a:r>
              <a:rPr lang="en-IN" dirty="0" smtClean="0"/>
              <a:t>Git </a:t>
            </a:r>
            <a:r>
              <a:rPr lang="en-IN" dirty="0" err="1" smtClean="0"/>
              <a:t>Checkoput</a:t>
            </a:r>
            <a:r>
              <a:rPr lang="en-IN" dirty="0" smtClean="0"/>
              <a:t> </a:t>
            </a:r>
            <a:r>
              <a:rPr lang="en-IN" dirty="0" err="1" smtClean="0"/>
              <a:t>branchName</a:t>
            </a:r>
            <a:endParaRPr lang="en-IN" dirty="0" smtClean="0"/>
          </a:p>
          <a:p>
            <a:r>
              <a:rPr lang="en-IN" dirty="0"/>
              <a:t> git push --delete origin </a:t>
            </a:r>
            <a:r>
              <a:rPr lang="en-IN" dirty="0" err="1" smtClean="0"/>
              <a:t>branchname</a:t>
            </a:r>
            <a:r>
              <a:rPr lang="en-IN" dirty="0" smtClean="0"/>
              <a:t> – delete the remote repo</a:t>
            </a:r>
          </a:p>
          <a:p>
            <a:r>
              <a:rPr lang="en-IN" dirty="0" smtClean="0"/>
              <a:t>Git Branch –D </a:t>
            </a:r>
            <a:r>
              <a:rPr lang="en-IN" dirty="0" err="1" smtClean="0"/>
              <a:t>branchname</a:t>
            </a:r>
            <a:r>
              <a:rPr lang="en-IN" dirty="0" smtClean="0"/>
              <a:t> – delete branch in local </a:t>
            </a:r>
            <a:r>
              <a:rPr lang="en-IN" dirty="0" smtClean="0"/>
              <a:t>system</a:t>
            </a:r>
          </a:p>
          <a:p>
            <a:r>
              <a:rPr lang="en-IN" dirty="0" smtClean="0"/>
              <a:t>Git log –</a:t>
            </a:r>
            <a:r>
              <a:rPr lang="en-IN" dirty="0" err="1" smtClean="0"/>
              <a:t>oneline</a:t>
            </a:r>
            <a:r>
              <a:rPr lang="en-IN" dirty="0" smtClean="0"/>
              <a:t> – will get commit id </a:t>
            </a:r>
            <a:r>
              <a:rPr lang="en-IN" dirty="0" err="1" smtClean="0"/>
              <a:t>dispectration</a:t>
            </a:r>
            <a:endParaRPr lang="en-IN" dirty="0" smtClean="0"/>
          </a:p>
          <a:p>
            <a:r>
              <a:rPr lang="en-IN" dirty="0" smtClean="0"/>
              <a:t>Git rebase –</a:t>
            </a:r>
            <a:r>
              <a:rPr lang="en-IN" dirty="0" err="1" smtClean="0"/>
              <a:t>i</a:t>
            </a:r>
            <a:r>
              <a:rPr lang="en-IN" dirty="0" smtClean="0"/>
              <a:t> HEAD-5 – last commit will it</a:t>
            </a:r>
          </a:p>
          <a:p>
            <a:endParaRPr lang="en-IN" dirty="0"/>
          </a:p>
          <a:p>
            <a:r>
              <a:rPr lang="en-IN" dirty="0" smtClean="0"/>
              <a:t>Git rebase –abort – rebase session w  </a:t>
            </a:r>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955745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2875" y="370936"/>
            <a:ext cx="4011283" cy="369332"/>
          </a:xfrm>
          <a:prstGeom prst="rect">
            <a:avLst/>
          </a:prstGeom>
          <a:noFill/>
        </p:spPr>
        <p:txBody>
          <a:bodyPr wrap="square" rtlCol="0">
            <a:spAutoFit/>
          </a:bodyPr>
          <a:lstStyle/>
          <a:p>
            <a:r>
              <a:rPr lang="en-IN" dirty="0" smtClean="0"/>
              <a:t>How to change the private to public</a:t>
            </a:r>
            <a:endParaRPr lang="en-IN" dirty="0"/>
          </a:p>
        </p:txBody>
      </p:sp>
      <p:sp>
        <p:nvSpPr>
          <p:cNvPr id="3" name="Rectangle 2"/>
          <p:cNvSpPr/>
          <p:nvPr/>
        </p:nvSpPr>
        <p:spPr>
          <a:xfrm>
            <a:off x="3048000" y="2551837"/>
            <a:ext cx="6096000" cy="1754326"/>
          </a:xfrm>
          <a:prstGeom prst="rect">
            <a:avLst/>
          </a:prstGeom>
        </p:spPr>
        <p:txBody>
          <a:bodyPr>
            <a:spAutoFit/>
          </a:bodyPr>
          <a:lstStyle/>
          <a:p>
            <a:pPr>
              <a:buFont typeface="+mj-lt"/>
              <a:buAutoNum type="arabicPeriod"/>
            </a:pPr>
            <a:r>
              <a:rPr lang="en-US" dirty="0">
                <a:solidFill>
                  <a:srgbClr val="202124"/>
                </a:solidFill>
                <a:latin typeface="arial" panose="020B0604020202020204" pitchFamily="34" charset="0"/>
              </a:rPr>
              <a:t>On GitHub.com, navigate to the main page of the repository.</a:t>
            </a:r>
          </a:p>
          <a:p>
            <a:pPr>
              <a:buFont typeface="+mj-lt"/>
              <a:buAutoNum type="arabicPeriod"/>
            </a:pPr>
            <a:r>
              <a:rPr lang="en-US" dirty="0">
                <a:solidFill>
                  <a:srgbClr val="202124"/>
                </a:solidFill>
                <a:latin typeface="arial" panose="020B0604020202020204" pitchFamily="34" charset="0"/>
              </a:rPr>
              <a:t>Under your repository name, click Settings.</a:t>
            </a:r>
          </a:p>
          <a:p>
            <a:pPr>
              <a:buFont typeface="+mj-lt"/>
              <a:buAutoNum type="arabicPeriod"/>
            </a:pPr>
            <a:r>
              <a:rPr lang="en-US" dirty="0">
                <a:solidFill>
                  <a:srgbClr val="202124"/>
                </a:solidFill>
                <a:latin typeface="arial" panose="020B0604020202020204" pitchFamily="34" charset="0"/>
              </a:rPr>
              <a:t>Under "Danger Zone", to the right of to "Change repository visibility", click Change visibility.</a:t>
            </a:r>
          </a:p>
          <a:p>
            <a:pPr>
              <a:buFont typeface="+mj-lt"/>
              <a:buAutoNum type="arabicPeriod"/>
            </a:pPr>
            <a:r>
              <a:rPr lang="en-US" dirty="0">
                <a:solidFill>
                  <a:srgbClr val="202124"/>
                </a:solidFill>
                <a:latin typeface="arial" panose="020B0604020202020204" pitchFamily="34" charset="0"/>
              </a:rPr>
              <a:t>Select a visibility.</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555098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6865" y="437280"/>
            <a:ext cx="7952792" cy="369332"/>
          </a:xfrm>
          <a:prstGeom prst="rect">
            <a:avLst/>
          </a:prstGeom>
        </p:spPr>
        <p:txBody>
          <a:bodyPr wrap="square">
            <a:spAutoFit/>
          </a:bodyPr>
          <a:lstStyle/>
          <a:p>
            <a:r>
              <a:rPr lang="en-IN" dirty="0"/>
              <a:t>https://drive.google.com/file/d/1nYE80mCe92PF_wNDyAjONLCdjkm3VvsA/view</a:t>
            </a:r>
          </a:p>
        </p:txBody>
      </p:sp>
      <p:sp>
        <p:nvSpPr>
          <p:cNvPr id="3" name="Rectangle 2"/>
          <p:cNvSpPr/>
          <p:nvPr/>
        </p:nvSpPr>
        <p:spPr>
          <a:xfrm>
            <a:off x="2366864" y="931802"/>
            <a:ext cx="7663543" cy="369332"/>
          </a:xfrm>
          <a:prstGeom prst="rect">
            <a:avLst/>
          </a:prstGeom>
        </p:spPr>
        <p:txBody>
          <a:bodyPr wrap="square">
            <a:spAutoFit/>
          </a:bodyPr>
          <a:lstStyle/>
          <a:p>
            <a:r>
              <a:rPr lang="en-IN" dirty="0"/>
              <a:t>https://drive.google.com/file/d/1E72dp0fDnfwfqOUQfGnJ1IaqyoGzGm1K/view</a:t>
            </a:r>
          </a:p>
        </p:txBody>
      </p:sp>
      <p:sp>
        <p:nvSpPr>
          <p:cNvPr id="4" name="TextBox 3"/>
          <p:cNvSpPr txBox="1"/>
          <p:nvPr/>
        </p:nvSpPr>
        <p:spPr>
          <a:xfrm>
            <a:off x="2733869" y="242596"/>
            <a:ext cx="2827176" cy="369332"/>
          </a:xfrm>
          <a:prstGeom prst="rect">
            <a:avLst/>
          </a:prstGeom>
          <a:noFill/>
        </p:spPr>
        <p:txBody>
          <a:bodyPr wrap="square" rtlCol="0">
            <a:spAutoFit/>
          </a:bodyPr>
          <a:lstStyle/>
          <a:p>
            <a:r>
              <a:rPr lang="en-IN" dirty="0" smtClean="0"/>
              <a:t>Srikanth develops </a:t>
            </a:r>
            <a:r>
              <a:rPr lang="en-IN" dirty="0" err="1" smtClean="0"/>
              <a:t>clases</a:t>
            </a:r>
            <a:endParaRPr lang="en-IN" dirty="0"/>
          </a:p>
        </p:txBody>
      </p:sp>
      <p:sp>
        <p:nvSpPr>
          <p:cNvPr id="5" name="TextBox 4"/>
          <p:cNvSpPr txBox="1"/>
          <p:nvPr/>
        </p:nvSpPr>
        <p:spPr>
          <a:xfrm>
            <a:off x="1838131" y="2425959"/>
            <a:ext cx="2024742" cy="369332"/>
          </a:xfrm>
          <a:prstGeom prst="rect">
            <a:avLst/>
          </a:prstGeom>
          <a:noFill/>
        </p:spPr>
        <p:txBody>
          <a:bodyPr wrap="square" rtlCol="0">
            <a:spAutoFit/>
          </a:bodyPr>
          <a:lstStyle/>
          <a:p>
            <a:r>
              <a:rPr lang="en-IN" dirty="0" smtClean="0"/>
              <a:t>Rebase in 2</a:t>
            </a:r>
            <a:r>
              <a:rPr lang="en-IN" baseline="30000" dirty="0" smtClean="0"/>
              <a:t>nd</a:t>
            </a:r>
            <a:r>
              <a:rPr lang="en-IN" dirty="0" smtClean="0"/>
              <a:t> </a:t>
            </a:r>
            <a:r>
              <a:rPr lang="en-IN" dirty="0" err="1" smtClean="0"/>
              <a:t>url</a:t>
            </a:r>
            <a:endParaRPr lang="en-IN" dirty="0"/>
          </a:p>
        </p:txBody>
      </p:sp>
    </p:spTree>
    <p:extLst>
      <p:ext uri="{BB962C8B-B14F-4D97-AF65-F5344CB8AC3E}">
        <p14:creationId xmlns:p14="http://schemas.microsoft.com/office/powerpoint/2010/main" val="107800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73262" y="509760"/>
            <a:ext cx="5496569" cy="369332"/>
          </a:xfrm>
          <a:prstGeom prst="rect">
            <a:avLst/>
          </a:prstGeom>
        </p:spPr>
        <p:txBody>
          <a:bodyPr wrap="none">
            <a:spAutoFit/>
          </a:bodyPr>
          <a:lstStyle/>
          <a:p>
            <a:r>
              <a:rPr lang="en-IN" dirty="0" smtClean="0"/>
              <a:t>Git Bash Client Installation in our system( Local Machine)</a:t>
            </a:r>
          </a:p>
        </p:txBody>
      </p:sp>
      <p:pic>
        <p:nvPicPr>
          <p:cNvPr id="4" name="Picture 3"/>
          <p:cNvPicPr>
            <a:picLocks noChangeAspect="1"/>
          </p:cNvPicPr>
          <p:nvPr/>
        </p:nvPicPr>
        <p:blipFill>
          <a:blip r:embed="rId2"/>
          <a:stretch>
            <a:fillRect/>
          </a:stretch>
        </p:blipFill>
        <p:spPr>
          <a:xfrm>
            <a:off x="1802921" y="895350"/>
            <a:ext cx="3988998" cy="2347508"/>
          </a:xfrm>
          <a:prstGeom prst="rect">
            <a:avLst/>
          </a:prstGeom>
        </p:spPr>
      </p:pic>
      <p:sp>
        <p:nvSpPr>
          <p:cNvPr id="5" name="Right Arrow 4"/>
          <p:cNvSpPr/>
          <p:nvPr/>
        </p:nvSpPr>
        <p:spPr>
          <a:xfrm>
            <a:off x="500332" y="879092"/>
            <a:ext cx="1302589" cy="268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Double Click .exe</a:t>
            </a:r>
            <a:endParaRPr lang="en-IN" sz="1000" dirty="0"/>
          </a:p>
        </p:txBody>
      </p:sp>
      <p:sp>
        <p:nvSpPr>
          <p:cNvPr id="7" name="Right Arrow 6"/>
          <p:cNvSpPr/>
          <p:nvPr/>
        </p:nvSpPr>
        <p:spPr>
          <a:xfrm>
            <a:off x="3597216" y="2976113"/>
            <a:ext cx="1276710" cy="146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Click Next</a:t>
            </a:r>
            <a:endParaRPr lang="en-IN" sz="1000" dirty="0"/>
          </a:p>
        </p:txBody>
      </p:sp>
      <p:pic>
        <p:nvPicPr>
          <p:cNvPr id="8" name="Picture 7"/>
          <p:cNvPicPr>
            <a:picLocks noChangeAspect="1"/>
          </p:cNvPicPr>
          <p:nvPr/>
        </p:nvPicPr>
        <p:blipFill>
          <a:blip r:embed="rId3"/>
          <a:stretch>
            <a:fillRect/>
          </a:stretch>
        </p:blipFill>
        <p:spPr>
          <a:xfrm>
            <a:off x="5864525" y="1017644"/>
            <a:ext cx="2727385" cy="2225214"/>
          </a:xfrm>
          <a:prstGeom prst="rect">
            <a:avLst/>
          </a:prstGeom>
        </p:spPr>
      </p:pic>
      <p:sp>
        <p:nvSpPr>
          <p:cNvPr id="9" name="Right Arrow 8"/>
          <p:cNvSpPr/>
          <p:nvPr/>
        </p:nvSpPr>
        <p:spPr>
          <a:xfrm>
            <a:off x="6303018" y="3033627"/>
            <a:ext cx="1276710" cy="146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Click Next</a:t>
            </a:r>
            <a:endParaRPr lang="en-IN" sz="1000" dirty="0"/>
          </a:p>
        </p:txBody>
      </p:sp>
      <p:sp>
        <p:nvSpPr>
          <p:cNvPr id="2" name="Oval 1"/>
          <p:cNvSpPr/>
          <p:nvPr/>
        </p:nvSpPr>
        <p:spPr>
          <a:xfrm>
            <a:off x="4097547" y="3700732"/>
            <a:ext cx="4011283" cy="175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Clink on Next steps and install the Git bash Client in your local machine</a:t>
            </a:r>
            <a:endParaRPr lang="en-IN" dirty="0"/>
          </a:p>
        </p:txBody>
      </p:sp>
    </p:spTree>
    <p:extLst>
      <p:ext uri="{BB962C8B-B14F-4D97-AF65-F5344CB8AC3E}">
        <p14:creationId xmlns:p14="http://schemas.microsoft.com/office/powerpoint/2010/main" val="108818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525" y="337232"/>
            <a:ext cx="3432286" cy="369332"/>
          </a:xfrm>
          <a:prstGeom prst="rect">
            <a:avLst/>
          </a:prstGeom>
        </p:spPr>
        <p:txBody>
          <a:bodyPr wrap="none">
            <a:spAutoFit/>
          </a:bodyPr>
          <a:lstStyle/>
          <a:p>
            <a:r>
              <a:rPr lang="en-IN" dirty="0"/>
              <a:t>Create Repository in </a:t>
            </a:r>
            <a:r>
              <a:rPr lang="en-IN" dirty="0" err="1"/>
              <a:t>Github</a:t>
            </a:r>
            <a:r>
              <a:rPr lang="en-IN" dirty="0"/>
              <a:t> Server</a:t>
            </a:r>
          </a:p>
        </p:txBody>
      </p:sp>
      <p:pic>
        <p:nvPicPr>
          <p:cNvPr id="3" name="Picture 2"/>
          <p:cNvPicPr>
            <a:picLocks noChangeAspect="1"/>
          </p:cNvPicPr>
          <p:nvPr/>
        </p:nvPicPr>
        <p:blipFill>
          <a:blip r:embed="rId3"/>
          <a:stretch>
            <a:fillRect/>
          </a:stretch>
        </p:blipFill>
        <p:spPr>
          <a:xfrm>
            <a:off x="120769" y="706564"/>
            <a:ext cx="5000912" cy="2813013"/>
          </a:xfrm>
          <a:prstGeom prst="rect">
            <a:avLst/>
          </a:prstGeom>
        </p:spPr>
      </p:pic>
      <p:sp>
        <p:nvSpPr>
          <p:cNvPr id="4" name="Right Arrow 3"/>
          <p:cNvSpPr/>
          <p:nvPr/>
        </p:nvSpPr>
        <p:spPr>
          <a:xfrm rot="10800000">
            <a:off x="4925683" y="1086928"/>
            <a:ext cx="836762" cy="181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4"/>
          <a:stretch>
            <a:fillRect/>
          </a:stretch>
        </p:blipFill>
        <p:spPr>
          <a:xfrm>
            <a:off x="6901096" y="689311"/>
            <a:ext cx="5210370" cy="2930833"/>
          </a:xfrm>
          <a:prstGeom prst="rect">
            <a:avLst/>
          </a:prstGeom>
        </p:spPr>
      </p:pic>
      <p:sp>
        <p:nvSpPr>
          <p:cNvPr id="6" name="TextBox 5"/>
          <p:cNvSpPr txBox="1"/>
          <p:nvPr/>
        </p:nvSpPr>
        <p:spPr>
          <a:xfrm>
            <a:off x="5798346" y="1980564"/>
            <a:ext cx="461986" cy="369332"/>
          </a:xfrm>
          <a:prstGeom prst="rect">
            <a:avLst/>
          </a:prstGeom>
          <a:noFill/>
        </p:spPr>
        <p:txBody>
          <a:bodyPr wrap="none" rtlCol="0">
            <a:spAutoFit/>
          </a:bodyPr>
          <a:lstStyle/>
          <a:p>
            <a:r>
              <a:rPr lang="en-IN" dirty="0" smtClean="0"/>
              <a:t>OR</a:t>
            </a:r>
            <a:endParaRPr lang="en-IN" dirty="0"/>
          </a:p>
        </p:txBody>
      </p:sp>
      <p:sp>
        <p:nvSpPr>
          <p:cNvPr id="7" name="Down Arrow 6"/>
          <p:cNvSpPr/>
          <p:nvPr/>
        </p:nvSpPr>
        <p:spPr>
          <a:xfrm>
            <a:off x="7796812" y="1371600"/>
            <a:ext cx="146649" cy="793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5"/>
          <a:stretch>
            <a:fillRect/>
          </a:stretch>
        </p:blipFill>
        <p:spPr>
          <a:xfrm>
            <a:off x="258794" y="4162935"/>
            <a:ext cx="4563373" cy="2566897"/>
          </a:xfrm>
          <a:prstGeom prst="rect">
            <a:avLst/>
          </a:prstGeom>
        </p:spPr>
      </p:pic>
      <p:sp>
        <p:nvSpPr>
          <p:cNvPr id="10" name="Right Arrow 9"/>
          <p:cNvSpPr/>
          <p:nvPr/>
        </p:nvSpPr>
        <p:spPr>
          <a:xfrm>
            <a:off x="2846716" y="4773522"/>
            <a:ext cx="1431985" cy="672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Any name will for practice but real time as different </a:t>
            </a:r>
            <a:endParaRPr lang="en-IN" sz="800" dirty="0"/>
          </a:p>
        </p:txBody>
      </p:sp>
      <p:sp>
        <p:nvSpPr>
          <p:cNvPr id="12" name="Left Arrow 11"/>
          <p:cNvSpPr/>
          <p:nvPr/>
        </p:nvSpPr>
        <p:spPr>
          <a:xfrm>
            <a:off x="448574" y="5184475"/>
            <a:ext cx="914400" cy="6211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Public will see all user</a:t>
            </a:r>
            <a:endParaRPr lang="en-IN" sz="900" dirty="0"/>
          </a:p>
        </p:txBody>
      </p:sp>
      <p:sp>
        <p:nvSpPr>
          <p:cNvPr id="13" name="Right Arrow 12"/>
          <p:cNvSpPr/>
          <p:nvPr/>
        </p:nvSpPr>
        <p:spPr>
          <a:xfrm>
            <a:off x="1850366" y="5667047"/>
            <a:ext cx="1419045" cy="422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Private will secure the repository</a:t>
            </a:r>
            <a:endParaRPr lang="en-IN" sz="900" dirty="0"/>
          </a:p>
        </p:txBody>
      </p:sp>
      <p:cxnSp>
        <p:nvCxnSpPr>
          <p:cNvPr id="16" name="Elbow Connector 15"/>
          <p:cNvCxnSpPr/>
          <p:nvPr/>
        </p:nvCxnSpPr>
        <p:spPr>
          <a:xfrm>
            <a:off x="4822167" y="6446915"/>
            <a:ext cx="655607" cy="241540"/>
          </a:xfrm>
          <a:prstGeom prst="bentConnector3">
            <a:avLst>
              <a:gd name="adj1" fmla="val 5000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77714" y="6483025"/>
            <a:ext cx="2637325" cy="369332"/>
          </a:xfrm>
          <a:prstGeom prst="rect">
            <a:avLst/>
          </a:prstGeom>
          <a:noFill/>
        </p:spPr>
        <p:txBody>
          <a:bodyPr wrap="none" rtlCol="0">
            <a:spAutoFit/>
          </a:bodyPr>
          <a:lstStyle/>
          <a:p>
            <a:r>
              <a:rPr lang="en-IN" dirty="0" smtClean="0"/>
              <a:t>Click on Create Repository</a:t>
            </a:r>
            <a:endParaRPr lang="en-IN" dirty="0"/>
          </a:p>
        </p:txBody>
      </p:sp>
      <p:sp>
        <p:nvSpPr>
          <p:cNvPr id="19" name="Left-Right Arrow 18"/>
          <p:cNvSpPr/>
          <p:nvPr/>
        </p:nvSpPr>
        <p:spPr>
          <a:xfrm>
            <a:off x="5149970" y="2542083"/>
            <a:ext cx="1746406" cy="107806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a:t>Two Ways to create the Repository</a:t>
            </a:r>
            <a:endParaRPr lang="en-IN" sz="1050" dirty="0"/>
          </a:p>
        </p:txBody>
      </p:sp>
      <p:sp>
        <p:nvSpPr>
          <p:cNvPr id="22" name="Hexagon 21"/>
          <p:cNvSpPr/>
          <p:nvPr/>
        </p:nvSpPr>
        <p:spPr>
          <a:xfrm>
            <a:off x="6435306" y="4390845"/>
            <a:ext cx="2674188" cy="148754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If missed to select readme in creating repository . Got to setting page and select the readme file and commit the repository</a:t>
            </a:r>
            <a:endParaRPr lang="en-IN" sz="1400" dirty="0"/>
          </a:p>
        </p:txBody>
      </p:sp>
      <p:cxnSp>
        <p:nvCxnSpPr>
          <p:cNvPr id="24" name="Straight Arrow Connector 23"/>
          <p:cNvCxnSpPr/>
          <p:nvPr/>
        </p:nvCxnSpPr>
        <p:spPr>
          <a:xfrm flipV="1">
            <a:off x="2053087" y="5446383"/>
            <a:ext cx="4537494" cy="7646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21681" y="5516765"/>
            <a:ext cx="1524776" cy="246221"/>
          </a:xfrm>
          <a:prstGeom prst="rect">
            <a:avLst/>
          </a:prstGeom>
          <a:noFill/>
        </p:spPr>
        <p:txBody>
          <a:bodyPr wrap="none" rtlCol="0">
            <a:spAutoFit/>
          </a:bodyPr>
          <a:lstStyle/>
          <a:p>
            <a:r>
              <a:rPr lang="en-IN" sz="1000" dirty="0" smtClean="0"/>
              <a:t>About Readme if unselect</a:t>
            </a:r>
            <a:endParaRPr lang="en-IN" sz="1000" dirty="0"/>
          </a:p>
        </p:txBody>
      </p:sp>
    </p:spTree>
    <p:extLst>
      <p:ext uri="{BB962C8B-B14F-4D97-AF65-F5344CB8AC3E}">
        <p14:creationId xmlns:p14="http://schemas.microsoft.com/office/powerpoint/2010/main" val="422331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2696" y="897148"/>
            <a:ext cx="6134338" cy="3450565"/>
          </a:xfrm>
          <a:prstGeom prst="rect">
            <a:avLst/>
          </a:prstGeom>
        </p:spPr>
      </p:pic>
      <p:sp>
        <p:nvSpPr>
          <p:cNvPr id="3" name="Rectangle 2"/>
          <p:cNvSpPr/>
          <p:nvPr/>
        </p:nvSpPr>
        <p:spPr>
          <a:xfrm>
            <a:off x="3245447" y="112946"/>
            <a:ext cx="3361305" cy="369332"/>
          </a:xfrm>
          <a:prstGeom prst="rect">
            <a:avLst/>
          </a:prstGeom>
        </p:spPr>
        <p:txBody>
          <a:bodyPr wrap="none">
            <a:spAutoFit/>
          </a:bodyPr>
          <a:lstStyle/>
          <a:p>
            <a:r>
              <a:rPr lang="en-US" dirty="0"/>
              <a:t>How to provide the access to user</a:t>
            </a:r>
          </a:p>
        </p:txBody>
      </p:sp>
      <p:sp>
        <p:nvSpPr>
          <p:cNvPr id="4" name="Left Arrow Callout 3"/>
          <p:cNvSpPr/>
          <p:nvPr/>
        </p:nvSpPr>
        <p:spPr>
          <a:xfrm>
            <a:off x="1733909" y="1897812"/>
            <a:ext cx="1431985" cy="603849"/>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a:t>
            </a:r>
            <a:r>
              <a:rPr lang="en-US" dirty="0" err="1" smtClean="0"/>
              <a:t>tocken</a:t>
            </a:r>
            <a:endParaRPr lang="en-IN" dirty="0"/>
          </a:p>
        </p:txBody>
      </p:sp>
      <p:pic>
        <p:nvPicPr>
          <p:cNvPr id="5" name="Picture 4"/>
          <p:cNvPicPr>
            <a:picLocks noChangeAspect="1"/>
          </p:cNvPicPr>
          <p:nvPr/>
        </p:nvPicPr>
        <p:blipFill>
          <a:blip r:embed="rId3"/>
          <a:stretch>
            <a:fillRect/>
          </a:stretch>
        </p:blipFill>
        <p:spPr>
          <a:xfrm>
            <a:off x="6754482" y="1009291"/>
            <a:ext cx="4937185" cy="2073821"/>
          </a:xfrm>
          <a:prstGeom prst="rect">
            <a:avLst/>
          </a:prstGeom>
        </p:spPr>
      </p:pic>
      <p:sp>
        <p:nvSpPr>
          <p:cNvPr id="6" name="Right Arrow Callout 5"/>
          <p:cNvSpPr/>
          <p:nvPr/>
        </p:nvSpPr>
        <p:spPr>
          <a:xfrm>
            <a:off x="4166559" y="2682815"/>
            <a:ext cx="1500996" cy="50033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setting</a:t>
            </a:r>
            <a:endParaRPr lang="en-IN" dirty="0"/>
          </a:p>
        </p:txBody>
      </p:sp>
      <p:sp>
        <p:nvSpPr>
          <p:cNvPr id="7" name="Curved Right Arrow 6"/>
          <p:cNvSpPr/>
          <p:nvPr/>
        </p:nvSpPr>
        <p:spPr>
          <a:xfrm>
            <a:off x="9670211" y="1906438"/>
            <a:ext cx="914400" cy="63835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Click to generate token</a:t>
            </a:r>
            <a:endParaRPr lang="en-IN" sz="1200" dirty="0">
              <a:solidFill>
                <a:schemeClr val="tx1"/>
              </a:solidFill>
            </a:endParaRPr>
          </a:p>
        </p:txBody>
      </p:sp>
      <p:pic>
        <p:nvPicPr>
          <p:cNvPr id="8" name="Picture 7"/>
          <p:cNvPicPr>
            <a:picLocks noChangeAspect="1"/>
          </p:cNvPicPr>
          <p:nvPr/>
        </p:nvPicPr>
        <p:blipFill>
          <a:blip r:embed="rId4"/>
          <a:stretch>
            <a:fillRect/>
          </a:stretch>
        </p:blipFill>
        <p:spPr>
          <a:xfrm>
            <a:off x="6124754" y="2932981"/>
            <a:ext cx="5429850" cy="3054290"/>
          </a:xfrm>
          <a:prstGeom prst="rect">
            <a:avLst/>
          </a:prstGeom>
        </p:spPr>
      </p:pic>
      <p:sp>
        <p:nvSpPr>
          <p:cNvPr id="9" name="Oval 8"/>
          <p:cNvSpPr/>
          <p:nvPr/>
        </p:nvSpPr>
        <p:spPr>
          <a:xfrm>
            <a:off x="1207698" y="4882551"/>
            <a:ext cx="3933645" cy="1233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Once access available will push the code to from any  user to repo </a:t>
            </a:r>
            <a:endParaRPr lang="en-IN" dirty="0"/>
          </a:p>
        </p:txBody>
      </p:sp>
    </p:spTree>
    <p:extLst>
      <p:ext uri="{BB962C8B-B14F-4D97-AF65-F5344CB8AC3E}">
        <p14:creationId xmlns:p14="http://schemas.microsoft.com/office/powerpoint/2010/main" val="77565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236" y="216462"/>
            <a:ext cx="2420599" cy="369332"/>
          </a:xfrm>
          <a:prstGeom prst="rect">
            <a:avLst/>
          </a:prstGeom>
        </p:spPr>
        <p:txBody>
          <a:bodyPr wrap="none">
            <a:spAutoFit/>
          </a:bodyPr>
          <a:lstStyle/>
          <a:p>
            <a:r>
              <a:rPr lang="en-US" dirty="0"/>
              <a:t>How </a:t>
            </a:r>
            <a:r>
              <a:rPr lang="en-US" dirty="0" smtClean="0"/>
              <a:t>to </a:t>
            </a:r>
            <a:r>
              <a:rPr lang="en-US" dirty="0"/>
              <a:t>delete the repo</a:t>
            </a:r>
            <a:endParaRPr lang="en-IN" dirty="0"/>
          </a:p>
        </p:txBody>
      </p:sp>
      <p:pic>
        <p:nvPicPr>
          <p:cNvPr id="3" name="Picture 2"/>
          <p:cNvPicPr>
            <a:picLocks noChangeAspect="1"/>
          </p:cNvPicPr>
          <p:nvPr/>
        </p:nvPicPr>
        <p:blipFill>
          <a:blip r:embed="rId2"/>
          <a:stretch>
            <a:fillRect/>
          </a:stretch>
        </p:blipFill>
        <p:spPr>
          <a:xfrm>
            <a:off x="350987" y="764966"/>
            <a:ext cx="2107541" cy="1373397"/>
          </a:xfrm>
          <a:prstGeom prst="rect">
            <a:avLst/>
          </a:prstGeom>
        </p:spPr>
      </p:pic>
      <p:sp>
        <p:nvSpPr>
          <p:cNvPr id="4" name="Oval 3"/>
          <p:cNvSpPr/>
          <p:nvPr/>
        </p:nvSpPr>
        <p:spPr>
          <a:xfrm>
            <a:off x="1466491" y="1846053"/>
            <a:ext cx="1035169" cy="241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a:t>
            </a:r>
            <a:endParaRPr lang="en-IN" dirty="0"/>
          </a:p>
        </p:txBody>
      </p:sp>
      <p:cxnSp>
        <p:nvCxnSpPr>
          <p:cNvPr id="6" name="Straight Arrow Connector 5"/>
          <p:cNvCxnSpPr>
            <a:endCxn id="4" idx="3"/>
          </p:cNvCxnSpPr>
          <p:nvPr/>
        </p:nvCxnSpPr>
        <p:spPr>
          <a:xfrm>
            <a:off x="1259457" y="1889185"/>
            <a:ext cx="358631" cy="1630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3366998" y="723141"/>
            <a:ext cx="5961834" cy="1709508"/>
          </a:xfrm>
          <a:prstGeom prst="rect">
            <a:avLst/>
          </a:prstGeom>
        </p:spPr>
      </p:pic>
      <p:sp>
        <p:nvSpPr>
          <p:cNvPr id="8" name="Oval 7"/>
          <p:cNvSpPr/>
          <p:nvPr/>
        </p:nvSpPr>
        <p:spPr>
          <a:xfrm>
            <a:off x="8246853" y="992038"/>
            <a:ext cx="1276709" cy="50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Click on setting</a:t>
            </a:r>
            <a:endParaRPr lang="en-IN" sz="1400" dirty="0"/>
          </a:p>
        </p:txBody>
      </p:sp>
      <p:pic>
        <p:nvPicPr>
          <p:cNvPr id="9" name="Picture 8"/>
          <p:cNvPicPr>
            <a:picLocks noChangeAspect="1"/>
          </p:cNvPicPr>
          <p:nvPr/>
        </p:nvPicPr>
        <p:blipFill>
          <a:blip r:embed="rId4"/>
          <a:stretch>
            <a:fillRect/>
          </a:stretch>
        </p:blipFill>
        <p:spPr>
          <a:xfrm>
            <a:off x="498535" y="3262582"/>
            <a:ext cx="4211488" cy="1966207"/>
          </a:xfrm>
          <a:prstGeom prst="rect">
            <a:avLst/>
          </a:prstGeom>
        </p:spPr>
      </p:pic>
      <p:sp>
        <p:nvSpPr>
          <p:cNvPr id="10" name="Oval 9"/>
          <p:cNvSpPr/>
          <p:nvPr/>
        </p:nvSpPr>
        <p:spPr>
          <a:xfrm>
            <a:off x="750498" y="2648309"/>
            <a:ext cx="3165894" cy="528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Danger Zone</a:t>
            </a:r>
            <a:endParaRPr lang="en-IN" dirty="0"/>
          </a:p>
        </p:txBody>
      </p:sp>
      <p:sp>
        <p:nvSpPr>
          <p:cNvPr id="11" name="Left Arrow Callout 10"/>
          <p:cNvSpPr/>
          <p:nvPr/>
        </p:nvSpPr>
        <p:spPr>
          <a:xfrm>
            <a:off x="4546121" y="4891177"/>
            <a:ext cx="1259456" cy="337612"/>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Delete the Repo</a:t>
            </a:r>
            <a:endParaRPr lang="en-IN" sz="1200" dirty="0"/>
          </a:p>
        </p:txBody>
      </p:sp>
      <p:pic>
        <p:nvPicPr>
          <p:cNvPr id="12" name="Picture 11"/>
          <p:cNvPicPr>
            <a:picLocks noChangeAspect="1"/>
          </p:cNvPicPr>
          <p:nvPr/>
        </p:nvPicPr>
        <p:blipFill>
          <a:blip r:embed="rId5"/>
          <a:stretch>
            <a:fillRect/>
          </a:stretch>
        </p:blipFill>
        <p:spPr>
          <a:xfrm>
            <a:off x="5934020" y="2993366"/>
            <a:ext cx="4792927" cy="3285316"/>
          </a:xfrm>
          <a:prstGeom prst="rect">
            <a:avLst/>
          </a:prstGeom>
        </p:spPr>
      </p:pic>
      <p:sp>
        <p:nvSpPr>
          <p:cNvPr id="13" name="Notched Right Arrow 12"/>
          <p:cNvSpPr/>
          <p:nvPr/>
        </p:nvSpPr>
        <p:spPr>
          <a:xfrm>
            <a:off x="8048445" y="4373592"/>
            <a:ext cx="2191110" cy="23291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Type the same to confirm</a:t>
            </a:r>
            <a:endParaRPr lang="en-IN" sz="1400" dirty="0"/>
          </a:p>
        </p:txBody>
      </p:sp>
    </p:spTree>
    <p:extLst>
      <p:ext uri="{BB962C8B-B14F-4D97-AF65-F5344CB8AC3E}">
        <p14:creationId xmlns:p14="http://schemas.microsoft.com/office/powerpoint/2010/main" val="300646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276" y="350508"/>
            <a:ext cx="10515600" cy="4351338"/>
          </a:xfrm>
        </p:spPr>
        <p:txBody>
          <a:bodyPr/>
          <a:lstStyle/>
          <a:p>
            <a:r>
              <a:rPr lang="en-IN" dirty="0" smtClean="0"/>
              <a:t>GIT , BIT Bucket , SVN – Called As </a:t>
            </a:r>
            <a:r>
              <a:rPr lang="en-IN" dirty="0" err="1" smtClean="0"/>
              <a:t>scm</a:t>
            </a:r>
            <a:r>
              <a:rPr lang="en-IN" dirty="0" smtClean="0"/>
              <a:t> tools ( Source code management tools)</a:t>
            </a:r>
          </a:p>
          <a:p>
            <a:r>
              <a:rPr lang="en-IN" dirty="0" smtClean="0"/>
              <a:t>Developer project will store in </a:t>
            </a:r>
            <a:r>
              <a:rPr lang="en-IN" dirty="0" err="1" smtClean="0"/>
              <a:t>scm</a:t>
            </a:r>
            <a:r>
              <a:rPr lang="en-IN" dirty="0" smtClean="0"/>
              <a:t>.</a:t>
            </a:r>
          </a:p>
          <a:p>
            <a:r>
              <a:rPr lang="en-IN" dirty="0" smtClean="0"/>
              <a:t>Git have by default main branch</a:t>
            </a:r>
            <a:endParaRPr lang="en-IN" dirty="0"/>
          </a:p>
        </p:txBody>
      </p:sp>
    </p:spTree>
    <p:extLst>
      <p:ext uri="{BB962C8B-B14F-4D97-AF65-F5344CB8AC3E}">
        <p14:creationId xmlns:p14="http://schemas.microsoft.com/office/powerpoint/2010/main" val="25582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4408" y="1086928"/>
            <a:ext cx="1699403" cy="9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Dev - 1</a:t>
            </a:r>
            <a:endParaRPr lang="en-IN" dirty="0"/>
          </a:p>
        </p:txBody>
      </p:sp>
      <p:sp>
        <p:nvSpPr>
          <p:cNvPr id="5" name="Rectangle 4"/>
          <p:cNvSpPr/>
          <p:nvPr/>
        </p:nvSpPr>
        <p:spPr>
          <a:xfrm>
            <a:off x="2484408" y="2855340"/>
            <a:ext cx="1699403" cy="9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Dev -2</a:t>
            </a:r>
            <a:endParaRPr lang="en-IN" dirty="0"/>
          </a:p>
        </p:txBody>
      </p:sp>
      <p:sp>
        <p:nvSpPr>
          <p:cNvPr id="6" name="Rectangle 5"/>
          <p:cNvSpPr/>
          <p:nvPr/>
        </p:nvSpPr>
        <p:spPr>
          <a:xfrm>
            <a:off x="2484408" y="4589246"/>
            <a:ext cx="1699403" cy="98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Dev -3</a:t>
            </a:r>
            <a:endParaRPr lang="en-IN" dirty="0"/>
          </a:p>
        </p:txBody>
      </p:sp>
      <p:sp>
        <p:nvSpPr>
          <p:cNvPr id="7" name="Oval 6"/>
          <p:cNvSpPr/>
          <p:nvPr/>
        </p:nvSpPr>
        <p:spPr>
          <a:xfrm>
            <a:off x="7556740" y="2424023"/>
            <a:ext cx="3200400" cy="18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SCM TOOL ( GIT HUB , BITBUCKET, SVN) Store in Repository</a:t>
            </a:r>
            <a:endParaRPr lang="en-IN" dirty="0"/>
          </a:p>
        </p:txBody>
      </p:sp>
      <p:cxnSp>
        <p:nvCxnSpPr>
          <p:cNvPr id="9" name="Straight Arrow Connector 8"/>
          <p:cNvCxnSpPr>
            <a:stCxn id="4" idx="3"/>
          </p:cNvCxnSpPr>
          <p:nvPr/>
        </p:nvCxnSpPr>
        <p:spPr>
          <a:xfrm>
            <a:off x="4183811" y="1578634"/>
            <a:ext cx="3571336" cy="136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2"/>
          </p:cNvCxnSpPr>
          <p:nvPr/>
        </p:nvCxnSpPr>
        <p:spPr>
          <a:xfrm>
            <a:off x="4119113" y="3200398"/>
            <a:ext cx="3437627" cy="12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198195" y="3670541"/>
            <a:ext cx="3453435" cy="11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602469" y="243695"/>
            <a:ext cx="6636422" cy="1200329"/>
          </a:xfrm>
          <a:prstGeom prst="rect">
            <a:avLst/>
          </a:prstGeom>
        </p:spPr>
        <p:txBody>
          <a:bodyPr wrap="square">
            <a:spAutoFit/>
          </a:bodyPr>
          <a:lstStyle/>
          <a:p>
            <a:pPr marL="285750" indent="-285750">
              <a:buFont typeface="Arial" panose="020B0604020202020204" pitchFamily="34" charset="0"/>
              <a:buChar char="•"/>
            </a:pPr>
            <a:r>
              <a:rPr lang="en-IN" dirty="0" smtClean="0"/>
              <a:t>Developer test the code and store the code in </a:t>
            </a:r>
            <a:r>
              <a:rPr lang="en-IN" dirty="0" err="1" smtClean="0"/>
              <a:t>scm</a:t>
            </a:r>
            <a:r>
              <a:rPr lang="en-IN" dirty="0" smtClean="0"/>
              <a:t>.( local repository )</a:t>
            </a:r>
          </a:p>
          <a:p>
            <a:pPr marL="285750" indent="-285750">
              <a:buFont typeface="Arial" panose="020B0604020202020204" pitchFamily="34" charset="0"/>
              <a:buChar char="•"/>
            </a:pPr>
            <a:r>
              <a:rPr lang="en-IN" dirty="0" smtClean="0"/>
              <a:t>Every repository have  </a:t>
            </a:r>
            <a:r>
              <a:rPr lang="en-IN" dirty="0" err="1" smtClean="0"/>
              <a:t>url</a:t>
            </a:r>
            <a:r>
              <a:rPr lang="en-IN" dirty="0" smtClean="0"/>
              <a:t>(HHTP , SSH)</a:t>
            </a:r>
          </a:p>
          <a:p>
            <a:pPr marL="285750" indent="-285750">
              <a:buFont typeface="Arial" panose="020B0604020202020204" pitchFamily="34" charset="0"/>
              <a:buChar char="•"/>
            </a:pPr>
            <a:endParaRPr lang="en-IN" dirty="0"/>
          </a:p>
        </p:txBody>
      </p:sp>
      <p:sp>
        <p:nvSpPr>
          <p:cNvPr id="16" name="TextBox 15"/>
          <p:cNvSpPr txBox="1"/>
          <p:nvPr/>
        </p:nvSpPr>
        <p:spPr>
          <a:xfrm>
            <a:off x="4865298" y="2156604"/>
            <a:ext cx="636713" cy="369332"/>
          </a:xfrm>
          <a:prstGeom prst="rect">
            <a:avLst/>
          </a:prstGeom>
          <a:noFill/>
        </p:spPr>
        <p:txBody>
          <a:bodyPr wrap="none" rtlCol="0">
            <a:spAutoFit/>
          </a:bodyPr>
          <a:lstStyle/>
          <a:p>
            <a:r>
              <a:rPr lang="en-IN" dirty="0" smtClean="0"/>
              <a:t>Push</a:t>
            </a:r>
          </a:p>
        </p:txBody>
      </p:sp>
      <p:sp>
        <p:nvSpPr>
          <p:cNvPr id="18" name="TextBox 17"/>
          <p:cNvSpPr txBox="1"/>
          <p:nvPr/>
        </p:nvSpPr>
        <p:spPr>
          <a:xfrm>
            <a:off x="5017698" y="3404556"/>
            <a:ext cx="636713" cy="369332"/>
          </a:xfrm>
          <a:prstGeom prst="rect">
            <a:avLst/>
          </a:prstGeom>
          <a:noFill/>
        </p:spPr>
        <p:txBody>
          <a:bodyPr wrap="none" rtlCol="0">
            <a:spAutoFit/>
          </a:bodyPr>
          <a:lstStyle/>
          <a:p>
            <a:r>
              <a:rPr lang="en-IN" dirty="0" smtClean="0"/>
              <a:t>Push</a:t>
            </a:r>
          </a:p>
        </p:txBody>
      </p:sp>
      <p:sp>
        <p:nvSpPr>
          <p:cNvPr id="19" name="TextBox 18"/>
          <p:cNvSpPr txBox="1"/>
          <p:nvPr/>
        </p:nvSpPr>
        <p:spPr>
          <a:xfrm>
            <a:off x="5017698" y="4543240"/>
            <a:ext cx="636713" cy="369332"/>
          </a:xfrm>
          <a:prstGeom prst="rect">
            <a:avLst/>
          </a:prstGeom>
          <a:noFill/>
        </p:spPr>
        <p:txBody>
          <a:bodyPr wrap="none" rtlCol="0">
            <a:spAutoFit/>
          </a:bodyPr>
          <a:lstStyle/>
          <a:p>
            <a:r>
              <a:rPr lang="en-IN" dirty="0" smtClean="0"/>
              <a:t>Push</a:t>
            </a:r>
          </a:p>
        </p:txBody>
      </p:sp>
    </p:spTree>
    <p:extLst>
      <p:ext uri="{BB962C8B-B14F-4D97-AF65-F5344CB8AC3E}">
        <p14:creationId xmlns:p14="http://schemas.microsoft.com/office/powerpoint/2010/main" val="417286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6818</TotalTime>
  <Words>2344</Words>
  <Application>Microsoft Office PowerPoint</Application>
  <PresentationFormat>Widescreen</PresentationFormat>
  <Paragraphs>348</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vt:lpstr>
      <vt:lpstr>Calibri</vt:lpstr>
      <vt:lpstr>Calibri Light</vt:lpstr>
      <vt:lpstr>Lucida Console</vt:lpstr>
      <vt:lpstr>Wingdings</vt:lpstr>
      <vt:lpstr>Office Theme</vt:lpstr>
      <vt:lpstr>GIT HUB  or Bit Bucket or  SVN(SubVersion)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dc:title>
  <dc:creator>Aslam Shaik</dc:creator>
  <cp:lastModifiedBy>Aslam Shaik</cp:lastModifiedBy>
  <cp:revision>144</cp:revision>
  <dcterms:created xsi:type="dcterms:W3CDTF">2022-04-16T02:12:50Z</dcterms:created>
  <dcterms:modified xsi:type="dcterms:W3CDTF">2022-05-31T11:29:01Z</dcterms:modified>
</cp:coreProperties>
</file>