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99DB463-3916-4CFA-A15D-B351B9C20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1892300"/>
            <a:ext cx="8081433" cy="2158536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The Typical </a:t>
            </a:r>
            <a:r>
              <a:rPr lang="en-US" altLang="zh-CN" dirty="0">
                <a:solidFill>
                  <a:schemeClr val="tx1"/>
                </a:solidFill>
              </a:rPr>
              <a:t>artificial neural networks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6E6B29BE-8B04-4245-9832-AA9DE5A3D3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807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72896" y="582384"/>
            <a:ext cx="2121408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/>
              <a:t>Advantages </a:t>
            </a:r>
            <a:endParaRPr lang="zh-CN" altLang="en-US" sz="2800" dirty="0"/>
          </a:p>
        </p:txBody>
      </p:sp>
      <p:sp>
        <p:nvSpPr>
          <p:cNvPr id="5" name="椭圆 4"/>
          <p:cNvSpPr/>
          <p:nvPr/>
        </p:nvSpPr>
        <p:spPr>
          <a:xfrm>
            <a:off x="1072896" y="1723197"/>
            <a:ext cx="329184" cy="2887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82496" y="1452068"/>
            <a:ext cx="78272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It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has the unique best approximation characteristics, and there is no local minimum problem.</a:t>
            </a:r>
            <a:endParaRPr lang="zh-CN" altLang="en-US" sz="2400" dirty="0"/>
          </a:p>
        </p:txBody>
      </p:sp>
      <p:sp>
        <p:nvSpPr>
          <p:cNvPr id="7" name="椭圆 6"/>
          <p:cNvSpPr/>
          <p:nvPr/>
        </p:nvSpPr>
        <p:spPr>
          <a:xfrm>
            <a:off x="1072896" y="2686365"/>
            <a:ext cx="329184" cy="2887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82496" y="2559606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 smtClean="0"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RBF </a:t>
            </a:r>
            <a:r>
              <a:rPr lang="en-US" altLang="zh-CN" sz="2400" dirty="0"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neural network has strong input and output mapping function</a:t>
            </a:r>
            <a:endParaRPr lang="zh-CN" altLang="en-US" sz="2400" dirty="0">
              <a:latin typeface="+mj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72896" y="3723278"/>
            <a:ext cx="329184" cy="2887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682496" y="3636816"/>
            <a:ext cx="82670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etwork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connection weight and output linear relationship</a:t>
            </a:r>
            <a:endParaRPr lang="zh-CN" altLang="en-US" sz="2400" dirty="0"/>
          </a:p>
        </p:txBody>
      </p:sp>
      <p:sp>
        <p:nvSpPr>
          <p:cNvPr id="11" name="椭圆 10"/>
          <p:cNvSpPr/>
          <p:nvPr/>
        </p:nvSpPr>
        <p:spPr>
          <a:xfrm>
            <a:off x="1072896" y="4673728"/>
            <a:ext cx="329184" cy="2887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682496" y="4587266"/>
            <a:ext cx="38356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Good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classification ability.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1682496" y="5537716"/>
            <a:ext cx="51139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The learning process converges fast</a:t>
            </a:r>
            <a:endParaRPr lang="zh-CN" altLang="en-US" sz="2400" dirty="0"/>
          </a:p>
        </p:txBody>
      </p:sp>
      <p:sp>
        <p:nvSpPr>
          <p:cNvPr id="14" name="椭圆 13"/>
          <p:cNvSpPr/>
          <p:nvPr/>
        </p:nvSpPr>
        <p:spPr>
          <a:xfrm>
            <a:off x="1072896" y="5552166"/>
            <a:ext cx="329184" cy="2887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81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40608" y="2304288"/>
            <a:ext cx="4852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accent1"/>
                </a:solidFill>
              </a:rPr>
              <a:t>THANK YOU</a:t>
            </a:r>
            <a:endParaRPr lang="zh-CN" altLang="en-US" sz="4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55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="" xmlns:a16="http://schemas.microsoft.com/office/drawing/2014/main" id="{D3BDBFBF-FDE2-4C2A-8A45-8F4B1CDDFBAE}"/>
              </a:ext>
            </a:extLst>
          </p:cNvPr>
          <p:cNvSpPr/>
          <p:nvPr/>
        </p:nvSpPr>
        <p:spPr>
          <a:xfrm>
            <a:off x="1409700" y="685801"/>
            <a:ext cx="317500" cy="3048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C542B276-F8EE-451C-A1CE-AC9154522ABD}"/>
              </a:ext>
            </a:extLst>
          </p:cNvPr>
          <p:cNvSpPr txBox="1"/>
          <p:nvPr/>
        </p:nvSpPr>
        <p:spPr>
          <a:xfrm>
            <a:off x="1836928" y="2470441"/>
            <a:ext cx="742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3200" b="1" dirty="0"/>
              <a:t>Back-Propagation neural network</a:t>
            </a:r>
          </a:p>
        </p:txBody>
      </p:sp>
      <p:sp>
        <p:nvSpPr>
          <p:cNvPr id="6" name="椭圆 5">
            <a:extLst>
              <a:ext uri="{FF2B5EF4-FFF2-40B4-BE49-F238E27FC236}">
                <a16:creationId xmlns="" xmlns:a16="http://schemas.microsoft.com/office/drawing/2014/main" id="{0E4FD453-41C4-456E-8CED-7796E0580BBA}"/>
              </a:ext>
            </a:extLst>
          </p:cNvPr>
          <p:cNvSpPr/>
          <p:nvPr/>
        </p:nvSpPr>
        <p:spPr>
          <a:xfrm>
            <a:off x="1409700" y="2610429"/>
            <a:ext cx="317500" cy="3048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71C16F07-A6B3-42CC-86D4-E5443A3AA68B}"/>
              </a:ext>
            </a:extLst>
          </p:cNvPr>
          <p:cNvSpPr txBox="1"/>
          <p:nvPr/>
        </p:nvSpPr>
        <p:spPr>
          <a:xfrm>
            <a:off x="1727200" y="545813"/>
            <a:ext cx="548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Perceptron neural network</a:t>
            </a:r>
            <a:endParaRPr lang="zh-CN" altLang="en-US" sz="3200" b="1" dirty="0"/>
          </a:p>
        </p:txBody>
      </p:sp>
      <p:sp>
        <p:nvSpPr>
          <p:cNvPr id="7" name="椭圆 6">
            <a:extLst>
              <a:ext uri="{FF2B5EF4-FFF2-40B4-BE49-F238E27FC236}">
                <a16:creationId xmlns="" xmlns:a16="http://schemas.microsoft.com/office/drawing/2014/main" id="{0E4FD453-41C4-456E-8CED-7796E0580BBA}"/>
              </a:ext>
            </a:extLst>
          </p:cNvPr>
          <p:cNvSpPr/>
          <p:nvPr/>
        </p:nvSpPr>
        <p:spPr>
          <a:xfrm>
            <a:off x="1409700" y="4451421"/>
            <a:ext cx="317500" cy="3048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836928" y="4280655"/>
            <a:ext cx="8081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zh-CN" sz="3600" b="1" dirty="0">
                <a:solidFill>
                  <a:srgbClr val="434343"/>
                </a:solidFill>
              </a:rPr>
              <a:t>Radial basis function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296795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256032"/>
            <a:ext cx="8596668" cy="1320800"/>
          </a:xfrm>
        </p:spPr>
        <p:txBody>
          <a:bodyPr/>
          <a:lstStyle/>
          <a:p>
            <a:r>
              <a:rPr lang="en-US" altLang="zh-CN" b="1" dirty="0">
                <a:solidFill>
                  <a:schemeClr val="tx1"/>
                </a:solidFill>
              </a:rPr>
              <a:t>Perceptron neural network</a:t>
            </a:r>
            <a:r>
              <a:rPr lang="zh-CN" altLang="en-US" b="1" dirty="0"/>
              <a:t/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03788" y="1207008"/>
            <a:ext cx="56381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Single neuron perceptron is an early neural network model proposed by an American scholar in 1957. 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567606" y="3207528"/>
            <a:ext cx="55405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 The </a:t>
            </a:r>
            <a:r>
              <a:rPr lang="en-US" altLang="zh-CN" sz="2800" dirty="0" smtClean="0"/>
              <a:t>perceptron processing </a:t>
            </a:r>
            <a:r>
              <a:rPr lang="en-US" altLang="zh-CN" sz="2800" dirty="0"/>
              <a:t>unit weights and operates on n inputs.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183969" y="4321889"/>
                <a:ext cx="3586879" cy="8547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  <m:t>Net</m:t>
                          </m:r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(</m:t>
                          </m:r>
                          <m:limUpp>
                            <m:limUpp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limLow>
                                <m:limLow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𝛴</m:t>
                                  </m:r>
                                </m:e>
                                <m:lim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sz="2800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lim>
                              </m:limLow>
                            </m:e>
                            <m:lim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lim>
                          </m:limUpp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969" y="4321889"/>
                <a:ext cx="3586879" cy="85472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椭圆 9"/>
          <p:cNvSpPr/>
          <p:nvPr/>
        </p:nvSpPr>
        <p:spPr>
          <a:xfrm>
            <a:off x="7675562" y="1742349"/>
            <a:ext cx="1209675" cy="11620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6808787" y="1618524"/>
            <a:ext cx="923925" cy="504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6818312" y="1980474"/>
            <a:ext cx="866775" cy="294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6784975" y="2387509"/>
            <a:ext cx="919162" cy="31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6799262" y="2532924"/>
            <a:ext cx="923925" cy="20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7"/>
          <p:cNvSpPr txBox="1"/>
          <p:nvPr/>
        </p:nvSpPr>
        <p:spPr>
          <a:xfrm>
            <a:off x="6484937" y="1313724"/>
            <a:ext cx="371475" cy="3810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endParaRPr lang="en-US" sz="1050" kern="10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7"/>
          <p:cNvSpPr txBox="1"/>
          <p:nvPr/>
        </p:nvSpPr>
        <p:spPr>
          <a:xfrm>
            <a:off x="6437312" y="1761399"/>
            <a:ext cx="371475" cy="3810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pic>
        <p:nvPicPr>
          <p:cNvPr id="17" name="图片 16"/>
          <p:cNvPicPr/>
          <p:nvPr/>
        </p:nvPicPr>
        <p:blipFill>
          <a:blip r:embed="rId3"/>
          <a:stretch>
            <a:fillRect/>
          </a:stretch>
        </p:blipFill>
        <p:spPr>
          <a:xfrm>
            <a:off x="6569392" y="1836329"/>
            <a:ext cx="170815" cy="237490"/>
          </a:xfrm>
          <a:prstGeom prst="rect">
            <a:avLst/>
          </a:prstGeom>
        </p:spPr>
      </p:pic>
      <p:pic>
        <p:nvPicPr>
          <p:cNvPr id="18" name="图片 17"/>
          <p:cNvPicPr/>
          <p:nvPr/>
        </p:nvPicPr>
        <p:blipFill>
          <a:blip r:embed="rId4"/>
          <a:stretch>
            <a:fillRect/>
          </a:stretch>
        </p:blipFill>
        <p:spPr>
          <a:xfrm>
            <a:off x="6569392" y="2226854"/>
            <a:ext cx="170815" cy="237490"/>
          </a:xfrm>
          <a:prstGeom prst="rect">
            <a:avLst/>
          </a:prstGeom>
        </p:spPr>
      </p:pic>
      <p:sp>
        <p:nvSpPr>
          <p:cNvPr id="19" name="文本框 12"/>
          <p:cNvSpPr txBox="1"/>
          <p:nvPr/>
        </p:nvSpPr>
        <p:spPr>
          <a:xfrm>
            <a:off x="6475412" y="2380524"/>
            <a:ext cx="362649" cy="371892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zh-CN" sz="1050" kern="10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。。。</a:t>
            </a:r>
            <a:r>
              <a:rPr lang="en-US" sz="1050" kern="10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sz="1050" kern="10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0" name="图片 19"/>
          <p:cNvPicPr/>
          <p:nvPr/>
        </p:nvPicPr>
        <p:blipFill>
          <a:blip r:embed="rId5"/>
          <a:stretch>
            <a:fillRect/>
          </a:stretch>
        </p:blipFill>
        <p:spPr>
          <a:xfrm>
            <a:off x="7188517" y="1569629"/>
            <a:ext cx="189865" cy="237490"/>
          </a:xfrm>
          <a:prstGeom prst="rect">
            <a:avLst/>
          </a:prstGeom>
        </p:spPr>
      </p:pic>
      <p:pic>
        <p:nvPicPr>
          <p:cNvPr id="21" name="图片 20"/>
          <p:cNvPicPr/>
          <p:nvPr/>
        </p:nvPicPr>
        <p:blipFill>
          <a:blip r:embed="rId6"/>
          <a:stretch>
            <a:fillRect/>
          </a:stretch>
        </p:blipFill>
        <p:spPr>
          <a:xfrm>
            <a:off x="7217092" y="1941104"/>
            <a:ext cx="199390" cy="237490"/>
          </a:xfrm>
          <a:prstGeom prst="rect">
            <a:avLst/>
          </a:prstGeom>
        </p:spPr>
      </p:pic>
      <p:pic>
        <p:nvPicPr>
          <p:cNvPr id="22" name="图片 21"/>
          <p:cNvPicPr/>
          <p:nvPr/>
        </p:nvPicPr>
        <p:blipFill>
          <a:blip r:embed="rId7"/>
          <a:stretch>
            <a:fillRect/>
          </a:stretch>
        </p:blipFill>
        <p:spPr>
          <a:xfrm>
            <a:off x="7217092" y="2645954"/>
            <a:ext cx="199390" cy="237490"/>
          </a:xfrm>
          <a:prstGeom prst="rect">
            <a:avLst/>
          </a:prstGeom>
        </p:spPr>
      </p:pic>
      <p:pic>
        <p:nvPicPr>
          <p:cNvPr id="23" name="图片 22"/>
          <p:cNvPicPr/>
          <p:nvPr/>
        </p:nvPicPr>
        <p:blipFill>
          <a:blip r:embed="rId8"/>
          <a:stretch>
            <a:fillRect/>
          </a:stretch>
        </p:blipFill>
        <p:spPr>
          <a:xfrm>
            <a:off x="8207692" y="2245904"/>
            <a:ext cx="132715" cy="189865"/>
          </a:xfrm>
          <a:prstGeom prst="rect">
            <a:avLst/>
          </a:prstGeom>
        </p:spPr>
      </p:pic>
      <p:cxnSp>
        <p:nvCxnSpPr>
          <p:cNvPr id="24" name="直接箭头连接符 23"/>
          <p:cNvCxnSpPr/>
          <p:nvPr/>
        </p:nvCxnSpPr>
        <p:spPr>
          <a:xfrm>
            <a:off x="8904287" y="2332899"/>
            <a:ext cx="600075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图片 24"/>
          <p:cNvPicPr/>
          <p:nvPr/>
        </p:nvPicPr>
        <p:blipFill>
          <a:blip r:embed="rId9"/>
          <a:stretch>
            <a:fillRect/>
          </a:stretch>
        </p:blipFill>
        <p:spPr>
          <a:xfrm>
            <a:off x="9093517" y="2123349"/>
            <a:ext cx="161290" cy="208915"/>
          </a:xfrm>
          <a:prstGeom prst="rect">
            <a:avLst/>
          </a:prstGeom>
        </p:spPr>
      </p:pic>
      <p:pic>
        <p:nvPicPr>
          <p:cNvPr id="26" name="图片 25"/>
          <p:cNvPicPr/>
          <p:nvPr/>
        </p:nvPicPr>
        <p:blipFill>
          <a:blip r:embed="rId10"/>
          <a:stretch>
            <a:fillRect/>
          </a:stretch>
        </p:blipFill>
        <p:spPr>
          <a:xfrm>
            <a:off x="9504362" y="2160814"/>
            <a:ext cx="151765" cy="1708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6465054" y="1378415"/>
                <a:ext cx="4122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054" y="1378415"/>
                <a:ext cx="412228" cy="30777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6456545" y="2691806"/>
                <a:ext cx="42825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545" y="2691806"/>
                <a:ext cx="428258" cy="30777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798685" y="5265584"/>
                <a:ext cx="4357446" cy="10534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𝑁𝑒𝑡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mr>
                        <m:mr>
                          <m:e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mr>
                      </m:m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𝑁𝑒𝑡</m:t>
                            </m:r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</m:mr>
                        <m:m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𝑁𝑒𝑡</m:t>
                            </m:r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685" y="5265584"/>
                <a:ext cx="4357446" cy="1053494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283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5" grpId="0"/>
      <p:bldP spid="16" grpId="0"/>
      <p:bldP spid="19" grpId="0"/>
      <p:bldP spid="28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865632" y="537897"/>
            <a:ext cx="2145792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/>
              <a:t>function</a:t>
            </a:r>
            <a:endParaRPr lang="zh-CN" altLang="en-US" sz="2800" dirty="0"/>
          </a:p>
        </p:txBody>
      </p:sp>
      <p:sp>
        <p:nvSpPr>
          <p:cNvPr id="28" name="文本框 27"/>
          <p:cNvSpPr txBox="1"/>
          <p:nvPr/>
        </p:nvSpPr>
        <p:spPr>
          <a:xfrm>
            <a:off x="1722120" y="1559243"/>
            <a:ext cx="3703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pattern </a:t>
            </a:r>
            <a:r>
              <a:rPr lang="en-US" altLang="zh-CN" sz="2400" dirty="0" smtClean="0"/>
              <a:t>recognizer</a:t>
            </a:r>
            <a:endParaRPr lang="zh-CN" altLang="en-US" sz="2400" dirty="0"/>
          </a:p>
        </p:txBody>
      </p:sp>
      <p:sp>
        <p:nvSpPr>
          <p:cNvPr id="30" name="文本框 29"/>
          <p:cNvSpPr txBox="1"/>
          <p:nvPr/>
        </p:nvSpPr>
        <p:spPr>
          <a:xfrm>
            <a:off x="1706880" y="2926660"/>
            <a:ext cx="293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Implementation of logical functions</a:t>
            </a:r>
            <a:endParaRPr lang="zh-CN" altLang="en-US" sz="2400" dirty="0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263" y="2277839"/>
            <a:ext cx="4307634" cy="19426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5425440" y="4323174"/>
                <a:ext cx="320315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𝑁𝑒𝑡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5440" y="4323174"/>
                <a:ext cx="3203151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文本框 37"/>
          <p:cNvSpPr txBox="1"/>
          <p:nvPr/>
        </p:nvSpPr>
        <p:spPr>
          <a:xfrm>
            <a:off x="4498848" y="4887516"/>
            <a:ext cx="59984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When x1=x2=0,Net&lt;0,y(Net)=0</a:t>
            </a:r>
          </a:p>
          <a:p>
            <a:r>
              <a:rPr lang="en-US" altLang="zh-CN" sz="2400" dirty="0"/>
              <a:t>When either x1 or x2 is equal to </a:t>
            </a:r>
            <a:r>
              <a:rPr lang="en-US" altLang="zh-CN" sz="2400" dirty="0" smtClean="0"/>
              <a:t>1,Net&gt;0 is always establish, so y(Net)=1.</a:t>
            </a:r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2" name="椭圆 1"/>
          <p:cNvSpPr/>
          <p:nvPr/>
        </p:nvSpPr>
        <p:spPr>
          <a:xfrm>
            <a:off x="865632" y="1592092"/>
            <a:ext cx="426720" cy="443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865632" y="3122293"/>
            <a:ext cx="426720" cy="443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54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7" grpId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72896" y="582384"/>
            <a:ext cx="5205984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/>
              <a:t>Advantages </a:t>
            </a:r>
            <a:r>
              <a:rPr lang="en-US" altLang="zh-CN" sz="2800" dirty="0" smtClean="0"/>
              <a:t>and limitations</a:t>
            </a:r>
            <a:endParaRPr lang="zh-CN" altLang="en-US" sz="2800" dirty="0"/>
          </a:p>
        </p:txBody>
      </p:sp>
      <p:sp>
        <p:nvSpPr>
          <p:cNvPr id="5" name="椭圆 4"/>
          <p:cNvSpPr/>
          <p:nvPr/>
        </p:nvSpPr>
        <p:spPr>
          <a:xfrm>
            <a:off x="1194816" y="1463040"/>
            <a:ext cx="402336" cy="426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914144" y="1366540"/>
            <a:ext cx="3243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Advantages</a:t>
            </a: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2615184" y="2056852"/>
            <a:ext cx="5462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Perceptron model is simple and easy to </a:t>
            </a:r>
            <a:r>
              <a:rPr lang="en-US" altLang="zh-CN" sz="2400" dirty="0" smtClean="0"/>
              <a:t>implement</a:t>
            </a:r>
            <a:endParaRPr lang="zh-CN" altLang="en-US" sz="2400" dirty="0"/>
          </a:p>
        </p:txBody>
      </p:sp>
      <p:sp>
        <p:nvSpPr>
          <p:cNvPr id="8" name="椭圆 7"/>
          <p:cNvSpPr/>
          <p:nvPr/>
        </p:nvSpPr>
        <p:spPr>
          <a:xfrm>
            <a:off x="1194816" y="3255264"/>
            <a:ext cx="402336" cy="3779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914144" y="3207014"/>
            <a:ext cx="4364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limitations</a:t>
            </a:r>
            <a:endParaRPr lang="zh-CN" altLang="en-US" sz="2800" dirty="0"/>
          </a:p>
        </p:txBody>
      </p:sp>
      <p:sp>
        <p:nvSpPr>
          <p:cNvPr id="10" name="椭圆 9"/>
          <p:cNvSpPr/>
          <p:nvPr/>
        </p:nvSpPr>
        <p:spPr>
          <a:xfrm>
            <a:off x="1999488" y="2280090"/>
            <a:ext cx="316992" cy="2885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615184" y="3991170"/>
            <a:ext cx="6272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It can’t implement “</a:t>
            </a:r>
            <a:r>
              <a:rPr lang="en-US" altLang="zh-CN" sz="2400" dirty="0" err="1" smtClean="0"/>
              <a:t>xor</a:t>
            </a:r>
            <a:r>
              <a:rPr lang="en-US" altLang="zh-CN" sz="2400" dirty="0" smtClean="0"/>
              <a:t>” </a:t>
            </a:r>
            <a:r>
              <a:rPr lang="en-US" altLang="zh-CN" sz="2400" dirty="0"/>
              <a:t>operation</a:t>
            </a:r>
            <a:endParaRPr lang="zh-CN" altLang="en-US" sz="2400" dirty="0"/>
          </a:p>
        </p:txBody>
      </p:sp>
      <p:sp>
        <p:nvSpPr>
          <p:cNvPr id="12" name="椭圆 11"/>
          <p:cNvSpPr/>
          <p:nvPr/>
        </p:nvSpPr>
        <p:spPr>
          <a:xfrm>
            <a:off x="1999488" y="4903118"/>
            <a:ext cx="329184" cy="2887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615184" y="479949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kern="100" dirty="0" smtClean="0"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It </a:t>
            </a:r>
            <a:r>
              <a:rPr lang="en-US" altLang="zh-CN" sz="2400" kern="100" dirty="0"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can only solve linear separable problem</a:t>
            </a:r>
            <a:endParaRPr lang="zh-CN" altLang="zh-CN" sz="2400" kern="100" dirty="0">
              <a:latin typeface="+mj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effectLst/>
              <a:latin typeface="+mj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999488" y="4081362"/>
            <a:ext cx="316992" cy="2885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23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70432" y="597408"/>
            <a:ext cx="6449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2800" b="1"/>
              <a:t>Back-Propagation neural network</a:t>
            </a:r>
            <a:endParaRPr lang="en-US" altLang="zh-CN" sz="28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" y="2449988"/>
            <a:ext cx="6706536" cy="326753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170432" y="1120628"/>
            <a:ext cx="81381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BP (Back Propagation) neural network is a neural network learning algorithm. It is composed of input layer, intermediate layer and output layer.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5323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65632" y="537897"/>
            <a:ext cx="2145792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/>
              <a:t>function</a:t>
            </a:r>
            <a:endParaRPr lang="zh-CN" altLang="en-US" sz="2800" dirty="0"/>
          </a:p>
        </p:txBody>
      </p:sp>
      <p:sp>
        <p:nvSpPr>
          <p:cNvPr id="6" name="椭圆 5"/>
          <p:cNvSpPr/>
          <p:nvPr/>
        </p:nvSpPr>
        <p:spPr>
          <a:xfrm>
            <a:off x="865632" y="1543324"/>
            <a:ext cx="426720" cy="443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640448" y="1489496"/>
            <a:ext cx="34644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Function approximation</a:t>
            </a:r>
            <a:endParaRPr lang="zh-CN" altLang="en-US" sz="2400" dirty="0"/>
          </a:p>
        </p:txBody>
      </p:sp>
      <p:sp>
        <p:nvSpPr>
          <p:cNvPr id="8" name="椭圆 7"/>
          <p:cNvSpPr/>
          <p:nvPr/>
        </p:nvSpPr>
        <p:spPr>
          <a:xfrm>
            <a:off x="865632" y="2604028"/>
            <a:ext cx="426720" cy="443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640448" y="2586335"/>
            <a:ext cx="29851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pattern </a:t>
            </a:r>
            <a:r>
              <a:rPr lang="en-US" altLang="zh-CN" sz="2400" dirty="0" smtClean="0"/>
              <a:t>recognition</a:t>
            </a:r>
            <a:endParaRPr lang="zh-CN" altLang="en-US" sz="2400" dirty="0"/>
          </a:p>
        </p:txBody>
      </p:sp>
      <p:sp>
        <p:nvSpPr>
          <p:cNvPr id="10" name="椭圆 9"/>
          <p:cNvSpPr/>
          <p:nvPr/>
        </p:nvSpPr>
        <p:spPr>
          <a:xfrm>
            <a:off x="865632" y="3823228"/>
            <a:ext cx="426720" cy="443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640448" y="3823228"/>
            <a:ext cx="19880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classification</a:t>
            </a:r>
            <a:endParaRPr lang="zh-CN" altLang="en-US" sz="2400" dirty="0"/>
          </a:p>
        </p:txBody>
      </p:sp>
      <p:sp>
        <p:nvSpPr>
          <p:cNvPr id="12" name="椭圆 11"/>
          <p:cNvSpPr/>
          <p:nvPr/>
        </p:nvSpPr>
        <p:spPr>
          <a:xfrm>
            <a:off x="865632" y="5005852"/>
            <a:ext cx="426720" cy="443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640448" y="5060562"/>
            <a:ext cx="26917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 data compression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9385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72896" y="582384"/>
            <a:ext cx="2121408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/>
              <a:t>Advantages 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1871471" y="1518003"/>
            <a:ext cx="50577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Strong ability of nonlinear mapping</a:t>
            </a:r>
            <a:endParaRPr lang="zh-CN" altLang="en-US" sz="2400" dirty="0"/>
          </a:p>
        </p:txBody>
      </p:sp>
      <p:sp>
        <p:nvSpPr>
          <p:cNvPr id="8" name="椭圆 7"/>
          <p:cNvSpPr/>
          <p:nvPr/>
        </p:nvSpPr>
        <p:spPr>
          <a:xfrm>
            <a:off x="1072896" y="2698558"/>
            <a:ext cx="329184" cy="2887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871471" y="2343557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/>
              <a:t>It has the ability of associative memory of external stimuli and input information</a:t>
            </a:r>
            <a:endParaRPr lang="zh-CN" altLang="en-US" sz="2400" dirty="0"/>
          </a:p>
        </p:txBody>
      </p:sp>
      <p:sp>
        <p:nvSpPr>
          <p:cNvPr id="10" name="椭圆 9"/>
          <p:cNvSpPr/>
          <p:nvPr/>
        </p:nvSpPr>
        <p:spPr>
          <a:xfrm>
            <a:off x="1072896" y="1613341"/>
            <a:ext cx="329184" cy="2887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072896" y="3639405"/>
            <a:ext cx="329184" cy="2887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871471" y="3460748"/>
            <a:ext cx="66080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It has </a:t>
            </a:r>
            <a:r>
              <a:rPr lang="en-US" altLang="zh-CN" sz="2400" dirty="0"/>
              <a:t>a strong ability to recognize and classify external input samples</a:t>
            </a:r>
            <a:endParaRPr lang="zh-CN" altLang="en-US" sz="2400" dirty="0"/>
          </a:p>
        </p:txBody>
      </p:sp>
      <p:sp>
        <p:nvSpPr>
          <p:cNvPr id="13" name="椭圆 12"/>
          <p:cNvSpPr/>
          <p:nvPr/>
        </p:nvSpPr>
        <p:spPr>
          <a:xfrm>
            <a:off x="1072896" y="4897519"/>
            <a:ext cx="329184" cy="2887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871471" y="4897519"/>
            <a:ext cx="45881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Ability to optimize computation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1294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22271" y="574286"/>
            <a:ext cx="8081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zh-CN" sz="3600" b="1" dirty="0" smtClean="0">
                <a:solidFill>
                  <a:srgbClr val="434343"/>
                </a:solidFill>
                <a:latin typeface="+mj-lt"/>
              </a:rPr>
              <a:t>Radial </a:t>
            </a:r>
            <a:r>
              <a:rPr lang="en-US" altLang="zh-CN" sz="3600" b="1" dirty="0">
                <a:solidFill>
                  <a:srgbClr val="434343"/>
                </a:solidFill>
                <a:latin typeface="+mj-lt"/>
              </a:rPr>
              <a:t>basis function neural network</a:t>
            </a:r>
            <a:endParaRPr lang="en-US" altLang="zh-CN" sz="3600" b="1" i="0" dirty="0">
              <a:solidFill>
                <a:srgbClr val="434343"/>
              </a:solidFill>
              <a:effectLst/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99744" y="1620934"/>
            <a:ext cx="89001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Radial Basis Function (RBF - Radial Basis Function) neural network is made up of J.M </a:t>
            </a:r>
            <a:r>
              <a:rPr lang="en-US" altLang="zh-CN" sz="2800" dirty="0" err="1">
                <a:ea typeface="宋体" panose="02010600030101010101" pitchFamily="2" charset="-122"/>
                <a:cs typeface="Times New Roman" panose="02020603050405020304" pitchFamily="18" charset="0"/>
              </a:rPr>
              <a:t>oody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 and C.D </a:t>
            </a:r>
            <a:r>
              <a:rPr lang="en-US" altLang="zh-CN" sz="2800" dirty="0" err="1">
                <a:ea typeface="宋体" panose="02010600030101010101" pitchFamily="2" charset="-122"/>
                <a:cs typeface="Times New Roman" panose="02020603050405020304" pitchFamily="18" charset="0"/>
              </a:rPr>
              <a:t>arken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 presented in the late 80 s as a kind of neural 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network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en-US" sz="28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16" y="3138023"/>
            <a:ext cx="6973273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71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393</TotalTime>
  <Words>336</Words>
  <Application>Microsoft Office PowerPoint</Application>
  <PresentationFormat>宽屏</PresentationFormat>
  <Paragraphs>46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方正姚体</vt:lpstr>
      <vt:lpstr>华文新魏</vt:lpstr>
      <vt:lpstr>宋体</vt:lpstr>
      <vt:lpstr>Arial</vt:lpstr>
      <vt:lpstr>Cambria Math</vt:lpstr>
      <vt:lpstr>Times New Roman</vt:lpstr>
      <vt:lpstr>Trebuchet MS</vt:lpstr>
      <vt:lpstr>Wingdings 3</vt:lpstr>
      <vt:lpstr>平面</vt:lpstr>
      <vt:lpstr>The Typical artificial neural networks</vt:lpstr>
      <vt:lpstr>PowerPoint 演示文稿</vt:lpstr>
      <vt:lpstr>Perceptron neural network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Typical artificial neural networks</dc:title>
  <dc:creator>xu kexin</dc:creator>
  <cp:lastModifiedBy>Windows 用户</cp:lastModifiedBy>
  <cp:revision>31</cp:revision>
  <dcterms:created xsi:type="dcterms:W3CDTF">2018-11-27T02:27:23Z</dcterms:created>
  <dcterms:modified xsi:type="dcterms:W3CDTF">2018-11-28T08:39:28Z</dcterms:modified>
</cp:coreProperties>
</file>