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1" r:id="rId4"/>
    <p:sldId id="262" r:id="rId5"/>
    <p:sldId id="258" r:id="rId6"/>
    <p:sldId id="264" r:id="rId7"/>
    <p:sldId id="265" r:id="rId8"/>
    <p:sldId id="260" r:id="rId9"/>
    <p:sldId id="268" r:id="rId10"/>
    <p:sldId id="263" r:id="rId11"/>
    <p:sldId id="269" r:id="rId12"/>
    <p:sldId id="273" r:id="rId13"/>
    <p:sldId id="270" r:id="rId14"/>
    <p:sldId id="274" r:id="rId15"/>
    <p:sldId id="275" r:id="rId16"/>
    <p:sldId id="271" r:id="rId17"/>
    <p:sldId id="266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8" d="100"/>
          <a:sy n="78" d="100"/>
        </p:scale>
        <p:origin x="10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917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5FA4C-466B-E213-3121-7F00EEBF6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4690B-60FE-32A9-AEB2-8F14AC705B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EF477-3FAF-4802-99CD-BB40E3B4E4B4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4515F-6CE9-9971-26C1-8909E2D160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Technology is the application of knowledge.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CC4D9-809E-5C90-94DD-31998FA7F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938A-7FEA-422A-B7F7-247E93D94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29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566C-1FAA-4725-812E-BD36540B8140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Technology is the application of knowledge.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786D-33EB-4B72-B5E8-060D0075B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14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841F-00EC-0844-1FED-9B3B84DE8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3FECC-692B-F829-63CE-202E6BC12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5C94-5CA7-A289-26CF-4DB6B633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6208-3A70-4D6A-AC11-CEAB50DC26AE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4FB6-C470-0B4E-66CE-F1FFD0B6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8083-B025-70D1-263A-5D8AA3FF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0121-F4C6-9512-CC8E-EA532EE9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9DF6-9A4F-5846-E595-AC60E17F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038F-9DA9-8F0D-EB13-781B6F2F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DCF3-9161-47FE-AA44-DD5670818D17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62D2-A8C8-350A-9BA3-7CC66D4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676F-1F65-406A-1917-C0064A85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DFAB1-FDD6-7E25-69C9-B10F04672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C67F-D5EA-745E-D497-2BAB89B3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EA3A2-2E77-A797-1116-CB9722CE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AB543-763E-4D7D-A366-0C0E0403F1E8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BD13-E0BC-3288-AE1E-9B1E1CEA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298B-5913-1C20-90B8-6F23614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61EB-21D3-1477-8C57-6FABF023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C5C70EE-ADEA-A2BF-C7C8-E0D3FB5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4E891-CFA7-BE9D-D3C0-4608C543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DD15-ACF4-4327-83DA-C43BEFED19A1}" type="datetime1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2B62-9FE3-41F7-2B6A-3014BEFD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221B-C599-CE59-F449-C5B9DAE4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47DC-AAAB-D892-A346-B45BAD70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40E2-51E2-2AB0-15FD-6FC48FD8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2E9C-3B80-6CCA-E36F-55B30260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6CF9-6F04-43BA-94D2-8E8B18A6035B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50223-BFB4-6CCF-31C8-72263079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9CD7-119E-5159-0706-AA00954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664-FF4B-843E-8E92-C55DE012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D0E8-3B02-7704-E0C6-8A8E1F417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BA3E-43E9-61D6-8233-3F8D33F40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EA10-49C2-815E-7A91-C9C4B2D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1514-1F85-4CE7-B1C9-F646CBF98CC6}" type="datetime1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2F0A-FDBE-2216-DD50-430253E4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424C6-90D6-8327-7061-5AD4B86B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8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C152-A8AB-CFD0-AB57-DB2CB072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7142-BEBB-38D4-2305-553A4116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1BFA-5F76-21FA-DB8A-66843A78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D8A04-BA25-3E32-C0A6-5AA761930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0F699-F94D-ECF2-9344-60EB29455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CF6C9-BDB8-B301-434C-4E9C20E9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818-C77D-4491-8147-A7427444095A}" type="datetime1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0399F-6C33-1A6F-7B9A-284BAE61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D811F-3CEF-76A7-EE54-00E7948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BBB-A596-EFD3-230F-C5D035F2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F40CA-7FFB-62C6-6543-23BB3C1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64F9-2609-44E5-A0BF-A47FC10963DB}" type="datetime1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F930D-68B4-8743-B2F8-6FCF50BE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2E1AE-FE2D-24E2-5A2C-5089154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0ED6-4624-32A3-0112-E931E748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27AC-011B-4AD2-B2E4-7F739FF68CC7}" type="datetime1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B9678-AF10-B230-3ABE-6CB61F85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EFF29-D3EA-0F95-F614-731D090C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2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D0D-EDE5-6BC7-B04E-17DDDBD5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4529-BF13-4F0E-C720-EC97210B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52D5-6CE4-FF7D-A761-6F01F255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10EFB-7A31-341C-1877-3E466DA8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488F-1FF7-4365-B95A-29BE42386325}" type="datetime1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0FC0-D321-6E5F-FB51-38FF240E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408E-DFCB-86F0-100C-09C3606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7E3E-6D00-DF9E-4BD7-D8938F80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CDC0-0FC4-559D-C633-9E836537E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FF1A1-91D9-10BA-2F36-F45BB459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A46B5-5D50-DAEC-3298-36E0B28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FE01-5C58-4DAD-8C09-7A983FA77246}" type="datetime1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EE48-935B-AEF5-32F8-7A90296D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8335-C589-1997-2C43-3829E23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D82CE-25AF-B1C4-2260-7B1622E3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76EC0-DB68-4084-9B17-A9752E04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0FEB-8488-7A3F-9D37-AD09264A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DD15-ACF4-4327-83DA-C43BEFED19A1}" type="datetime1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D613-193A-042D-B454-EAFD63E8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987F-F33F-709D-B54E-CF761E72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E032-4DF2-4849-93E3-A3122B8CC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AD44-FECA-BE2D-EB50-942E2860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2554612"/>
            <a:ext cx="9383486" cy="874388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QUANTUM COMPUTER</a:t>
            </a:r>
            <a:endParaRPr lang="en-IN" sz="5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AC6DE-09EF-2884-776F-0F368F4C1CE7}"/>
              </a:ext>
            </a:extLst>
          </p:cNvPr>
          <p:cNvSpPr txBox="1"/>
          <p:nvPr/>
        </p:nvSpPr>
        <p:spPr>
          <a:xfrm>
            <a:off x="4364227" y="4894969"/>
            <a:ext cx="383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C91A8-2A26-A256-CCE7-C3F4E5FD8101}"/>
              </a:ext>
            </a:extLst>
          </p:cNvPr>
          <p:cNvSpPr txBox="1"/>
          <p:nvPr/>
        </p:nvSpPr>
        <p:spPr>
          <a:xfrm>
            <a:off x="6396598" y="3429000"/>
            <a:ext cx="509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- A new era of future computing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33C3A-1657-1A54-757D-7B8F190F7AFB}"/>
              </a:ext>
            </a:extLst>
          </p:cNvPr>
          <p:cNvSpPr/>
          <p:nvPr/>
        </p:nvSpPr>
        <p:spPr>
          <a:xfrm>
            <a:off x="1287293" y="2317063"/>
            <a:ext cx="9990307" cy="1750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1B07-5BBC-DB3F-BFFD-3D28E1B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3"/>
            <a:ext cx="186003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67C3DC7-F9BB-2A95-3C94-6DD5791C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459"/>
              </p:ext>
            </p:extLst>
          </p:nvPr>
        </p:nvGraphicFramePr>
        <p:xfrm>
          <a:off x="1005019" y="1240983"/>
          <a:ext cx="9982772" cy="530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128">
                  <a:extLst>
                    <a:ext uri="{9D8B030D-6E8A-4147-A177-3AD203B41FA5}">
                      <a16:colId xmlns:a16="http://schemas.microsoft.com/office/drawing/2014/main" val="2004897853"/>
                    </a:ext>
                  </a:extLst>
                </a:gridCol>
                <a:gridCol w="3326322">
                  <a:extLst>
                    <a:ext uri="{9D8B030D-6E8A-4147-A177-3AD203B41FA5}">
                      <a16:colId xmlns:a16="http://schemas.microsoft.com/office/drawing/2014/main" val="3487881398"/>
                    </a:ext>
                  </a:extLst>
                </a:gridCol>
                <a:gridCol w="3326322">
                  <a:extLst>
                    <a:ext uri="{9D8B030D-6E8A-4147-A177-3AD203B41FA5}">
                      <a16:colId xmlns:a16="http://schemas.microsoft.com/office/drawing/2014/main" val="247276958"/>
                    </a:ext>
                  </a:extLst>
                </a:gridCol>
              </a:tblGrid>
              <a:tr h="4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68111"/>
                  </a:ext>
                </a:extLst>
              </a:tr>
              <a:tr h="799595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1982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Richard Feynman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 of creating machines based on the laws of quantum mechanics.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878012"/>
                  </a:ext>
                </a:extLst>
              </a:tr>
              <a:tr h="988621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1985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Deutsch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the quantum turning machine, showing that quantum circuits are universal.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255193"/>
                  </a:ext>
                </a:extLst>
              </a:tr>
              <a:tr h="77240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1994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 Shor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quantum algorithm to factor very large numbers in polynomial time(n^2).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17914"/>
                  </a:ext>
                </a:extLst>
              </a:tr>
              <a:tr h="96051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1997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Lov Grover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Develops a quantum search algorithm with 0 complexity.</a:t>
                      </a: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first tiny quantum computer was built.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38433"/>
                  </a:ext>
                </a:extLst>
              </a:tr>
              <a:tr h="799595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Emanuel Knill, Raymond Laflamme, and Rudy Martinez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built both a 4-qubit and a 7-qubit quantum computer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8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7F125D-034C-938C-EAE8-0F45D120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757" y="1930234"/>
            <a:ext cx="8839685" cy="4525319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quantum computing, a qubit is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quantum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smallest possible unit of computation in quantum computing.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in both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possible states at once, a condition known as a superposition.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 is known as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bit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of quantum computer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photons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atoms, electrons, molecules or something else.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FBA5-FC2B-E7A2-EEF5-285A75C0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557" y="402447"/>
            <a:ext cx="458288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qubits 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3D0-A01B-13CC-DCFB-BD1E909B9BCB}"/>
              </a:ext>
            </a:extLst>
          </p:cNvPr>
          <p:cNvSpPr/>
          <p:nvPr/>
        </p:nvSpPr>
        <p:spPr>
          <a:xfrm>
            <a:off x="0" y="0"/>
            <a:ext cx="1392188" cy="105967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472A6-2216-A653-0166-7D0C6AC92AE8}"/>
              </a:ext>
            </a:extLst>
          </p:cNvPr>
          <p:cNvSpPr/>
          <p:nvPr/>
        </p:nvSpPr>
        <p:spPr>
          <a:xfrm>
            <a:off x="819721" y="71374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0E7B5-9518-9518-C7FA-8C99CE128449}"/>
              </a:ext>
            </a:extLst>
          </p:cNvPr>
          <p:cNvSpPr/>
          <p:nvPr/>
        </p:nvSpPr>
        <p:spPr>
          <a:xfrm>
            <a:off x="1674112" y="32634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5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CCA7BD-1995-BCC6-7191-4854773D4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8220"/>
              </p:ext>
            </p:extLst>
          </p:nvPr>
        </p:nvGraphicFramePr>
        <p:xfrm>
          <a:off x="2183364" y="576984"/>
          <a:ext cx="7664854" cy="570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628">
                  <a:extLst>
                    <a:ext uri="{9D8B030D-6E8A-4147-A177-3AD203B41FA5}">
                      <a16:colId xmlns:a16="http://schemas.microsoft.com/office/drawing/2014/main" val="4039659180"/>
                    </a:ext>
                  </a:extLst>
                </a:gridCol>
                <a:gridCol w="3832226">
                  <a:extLst>
                    <a:ext uri="{9D8B030D-6E8A-4147-A177-3AD203B41FA5}">
                      <a16:colId xmlns:a16="http://schemas.microsoft.com/office/drawing/2014/main" val="4055286530"/>
                    </a:ext>
                  </a:extLst>
                </a:gridCol>
              </a:tblGrid>
              <a:tr h="7623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Qubit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19548"/>
                  </a:ext>
                </a:extLst>
              </a:tr>
              <a:tr h="1260938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It’s a single unit of information that has a value of either 0 or 1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can hold a one, a zero or a combination of these.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65897"/>
                  </a:ext>
                </a:extLst>
              </a:tr>
              <a:tr h="923313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Bits are used in classical computers.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Qubits(Quantum bits) are use in quantum computer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07736"/>
                  </a:ext>
                </a:extLst>
              </a:tr>
              <a:tr h="923313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Bits are slow.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Qubits are faster.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2873"/>
                  </a:ext>
                </a:extLst>
              </a:tr>
              <a:tr h="1834091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is stored in bits, which take the discrete values 0 and 1.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qubit can be in states labelled (0 and 1), but it can also be in a superposition of these states, a|0} + b|1}, where a and b are complex numbers.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178"/>
                  </a:ext>
                </a:extLst>
              </a:tr>
            </a:tbl>
          </a:graphicData>
        </a:graphic>
      </p:graphicFrame>
      <p:pic>
        <p:nvPicPr>
          <p:cNvPr id="5" name="Picture 2" descr="Quantum Computing + eHealth">
            <a:extLst>
              <a:ext uri="{FF2B5EF4-FFF2-40B4-BE49-F238E27FC236}">
                <a16:creationId xmlns:a16="http://schemas.microsoft.com/office/drawing/2014/main" id="{485C1201-76C8-E074-B4B8-E794A8775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0" r="-77"/>
          <a:stretch/>
        </p:blipFill>
        <p:spPr bwMode="auto">
          <a:xfrm>
            <a:off x="10008636" y="2455423"/>
            <a:ext cx="2110517" cy="19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antum Computing + eHealth">
            <a:extLst>
              <a:ext uri="{FF2B5EF4-FFF2-40B4-BE49-F238E27FC236}">
                <a16:creationId xmlns:a16="http://schemas.microsoft.com/office/drawing/2014/main" id="{8F15EF2A-449C-2524-68B5-35835A975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" t="466" r="57754" b="-466"/>
          <a:stretch/>
        </p:blipFill>
        <p:spPr bwMode="auto">
          <a:xfrm>
            <a:off x="401217" y="2234912"/>
            <a:ext cx="1548881" cy="19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2048B-6F74-F072-649D-7841A2AB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780" y="1981254"/>
            <a:ext cx="9257522" cy="4351338"/>
          </a:xfrm>
        </p:spPr>
        <p:txBody>
          <a:bodyPr>
            <a:normAutofit fontScale="92500"/>
          </a:bodyPr>
          <a:lstStyle/>
          <a:p>
            <a:r>
              <a:rPr lang="pt-BR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quantum computer </a:t>
            </a:r>
            <a:r>
              <a:rPr lang="pt-BR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qubits </a:t>
            </a:r>
            <a:r>
              <a:rPr lang="pt-BR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run multidimensional quantum algorithms.</a:t>
            </a:r>
          </a:p>
          <a:p>
            <a:endParaRPr lang="pt-BR" sz="23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quantum processors </a:t>
            </a:r>
            <a:r>
              <a:rPr lang="en-US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to be very cold </a:t>
            </a:r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about a hundredth of a degree above absolute zero. To achieve this, we use super-cooled </a:t>
            </a:r>
            <a:r>
              <a:rPr lang="en-US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superfluid to create superconductors.</a:t>
            </a:r>
          </a:p>
          <a:p>
            <a:endParaRPr lang="en-US" sz="23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electrons pass through superconductors </a:t>
            </a:r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match up, forming "Cooper pairs." These pairs can </a:t>
            </a:r>
            <a:r>
              <a:rPr lang="en-US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 a charge across insulators</a:t>
            </a:r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through a process known as </a:t>
            </a:r>
            <a:r>
              <a:rPr lang="en-US" sz="2300" b="1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tunneling. </a:t>
            </a:r>
          </a:p>
          <a:p>
            <a:endParaRPr lang="en-US" sz="23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superconductors placed on either side of an insulator form a Josephson junction</a:t>
            </a:r>
            <a:endParaRPr lang="en-US" sz="23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93D13-57A2-CB82-EE47-4AE25756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490732"/>
            <a:ext cx="658368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quantum computer works?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45AEC-A08A-441A-B896-1AE72E4BB6DD}"/>
              </a:ext>
            </a:extLst>
          </p:cNvPr>
          <p:cNvSpPr/>
          <p:nvPr/>
        </p:nvSpPr>
        <p:spPr>
          <a:xfrm>
            <a:off x="0" y="0"/>
            <a:ext cx="1369314" cy="10223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03443-29BA-8FC4-B10F-689BE2716B95}"/>
              </a:ext>
            </a:extLst>
          </p:cNvPr>
          <p:cNvSpPr/>
          <p:nvPr/>
        </p:nvSpPr>
        <p:spPr>
          <a:xfrm>
            <a:off x="808291" y="70231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D9785-17AE-8A03-3864-199A229321B9}"/>
              </a:ext>
            </a:extLst>
          </p:cNvPr>
          <p:cNvSpPr/>
          <p:nvPr/>
        </p:nvSpPr>
        <p:spPr>
          <a:xfrm>
            <a:off x="1662682" y="31491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Question Is What Happened to the Question Mark? – Proof That Blog">
            <a:extLst>
              <a:ext uri="{FF2B5EF4-FFF2-40B4-BE49-F238E27FC236}">
                <a16:creationId xmlns:a16="http://schemas.microsoft.com/office/drawing/2014/main" id="{30FD6A99-C859-2F89-60BD-A8DE6851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4803459"/>
            <a:ext cx="204216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8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ECF4B-9260-390D-151D-04EF9003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4" y="1958253"/>
            <a:ext cx="9911080" cy="4351338"/>
          </a:xfrm>
        </p:spPr>
        <p:txBody>
          <a:bodyPr>
            <a:normAutofit/>
          </a:bodyPr>
          <a:lstStyle/>
          <a:p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is the ability of a quantu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system 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in multiple states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same time.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 allows quantum objects to simultaneously(occurring at the same ti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me)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 in more than one state or location.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Entanglement is when </a:t>
            </a: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particles link together </a:t>
            </a:r>
            <a:r>
              <a:rPr lang="en-US" sz="2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certain way no matter how far apart they are in space. Their state remains the same.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EFBA-FC85-8E2F-F094-ACCCA3760ACA}"/>
              </a:ext>
            </a:extLst>
          </p:cNvPr>
          <p:cNvSpPr/>
          <p:nvPr/>
        </p:nvSpPr>
        <p:spPr>
          <a:xfrm>
            <a:off x="0" y="0"/>
            <a:ext cx="1369314" cy="10223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00CD4-79ED-8D7D-7147-587C244BFEC5}"/>
              </a:ext>
            </a:extLst>
          </p:cNvPr>
          <p:cNvSpPr/>
          <p:nvPr/>
        </p:nvSpPr>
        <p:spPr>
          <a:xfrm>
            <a:off x="808291" y="70231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76B3-B85C-C586-BFC8-A1DEEB116EB9}"/>
              </a:ext>
            </a:extLst>
          </p:cNvPr>
          <p:cNvSpPr/>
          <p:nvPr/>
        </p:nvSpPr>
        <p:spPr>
          <a:xfrm>
            <a:off x="1662682" y="31491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0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3C3BF0-83A7-77F7-0DDE-3C8304B1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4" y="1981254"/>
            <a:ext cx="9825255" cy="4351338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qubit is in a superposition of the 1 state and the 0 state, and it performed an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with another qubit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same superposition, then one calculation actually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obtains 4 results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1/1, 1/0, 0/1 and 0/0.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a quantum computer to perform multiple computations simultaneously(parallel) is called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parallelism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qubits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quantum computer, then it will have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2^n different states.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experimentally, it can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more information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 to regular bits.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9B7F6-574A-B92F-F64A-5BD47BF7AB43}"/>
              </a:ext>
            </a:extLst>
          </p:cNvPr>
          <p:cNvSpPr/>
          <p:nvPr/>
        </p:nvSpPr>
        <p:spPr>
          <a:xfrm>
            <a:off x="0" y="0"/>
            <a:ext cx="1369314" cy="10223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EB00C-14D5-4F7F-8D30-2CE3CD013338}"/>
              </a:ext>
            </a:extLst>
          </p:cNvPr>
          <p:cNvSpPr/>
          <p:nvPr/>
        </p:nvSpPr>
        <p:spPr>
          <a:xfrm>
            <a:off x="808291" y="70231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AEE61-1E46-F4E3-A790-975E9D48CC00}"/>
              </a:ext>
            </a:extLst>
          </p:cNvPr>
          <p:cNvSpPr/>
          <p:nvPr/>
        </p:nvSpPr>
        <p:spPr>
          <a:xfrm>
            <a:off x="1662682" y="31491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6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4C2524-4BEF-2ACE-D739-AC78AA52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75390"/>
              </p:ext>
            </p:extLst>
          </p:nvPr>
        </p:nvGraphicFramePr>
        <p:xfrm>
          <a:off x="1381822" y="968092"/>
          <a:ext cx="9733217" cy="522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18">
                  <a:extLst>
                    <a:ext uri="{9D8B030D-6E8A-4147-A177-3AD203B41FA5}">
                      <a16:colId xmlns:a16="http://schemas.microsoft.com/office/drawing/2014/main" val="2575967562"/>
                    </a:ext>
                  </a:extLst>
                </a:gridCol>
                <a:gridCol w="4978399">
                  <a:extLst>
                    <a:ext uri="{9D8B030D-6E8A-4147-A177-3AD203B41FA5}">
                      <a16:colId xmlns:a16="http://schemas.microsoft.com/office/drawing/2014/main" val="2388010107"/>
                    </a:ext>
                  </a:extLst>
                </a:gridCol>
              </a:tblGrid>
              <a:tr h="6236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27331"/>
                  </a:ext>
                </a:extLst>
              </a:tr>
              <a:tr h="861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Quantum computing required less power.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Quantum CPU will have efficiency and heating problems of its 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60370"/>
                  </a:ext>
                </a:extLst>
              </a:tr>
              <a:tr h="1069339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can execute any task very faster and very accurately compared to a classical computer.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 quantum computers are largely prototypes that are still bulky(large and heavy), complicated and expensive .</a:t>
                      </a:r>
                      <a:endParaRPr lang="en-IN" sz="1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10288"/>
                  </a:ext>
                </a:extLst>
              </a:tr>
              <a:tr h="963598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Quantum computers are incredibly fast and effective. </a:t>
                      </a:r>
                      <a:endParaRPr lang="en-IN" sz="1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developed quantum computer became so costly.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8074"/>
                  </a:ext>
                </a:extLst>
              </a:tr>
              <a:tr h="171167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Quantum computers are able to analyze the data to provide feedback much more efficiently than traditional computers.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the processing in these computers is done very deeply so it needs a temperature of negative 460 degrees F. This is the lowest temperature of the universe and it is very difficult to maintain that temperature.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869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9C4071-0AC1-B49D-E7CF-9493C133596A}"/>
              </a:ext>
            </a:extLst>
          </p:cNvPr>
          <p:cNvSpPr txBox="1"/>
          <p:nvPr/>
        </p:nvSpPr>
        <p:spPr>
          <a:xfrm>
            <a:off x="1259633" y="382553"/>
            <a:ext cx="25845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limitations: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4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8B6-5D4F-E495-8496-669B1D41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BCB4-1E14-E626-AB68-52905D21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424"/>
            <a:ext cx="10515600" cy="388219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with the help of machine learning can help in developing various techniques to fight against these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threats.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solve complex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problems.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indexing of very large databases.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 can be used in cryptography (quantum key distribution).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49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D15B75-055E-354E-221C-19D7FA44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139696"/>
            <a:ext cx="10576560" cy="4108704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in its budget 2020 has announced a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Mission on Quantum Technologies &amp; Applications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total budget outlay of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 8000 Crore for a period of five years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implemented by the Department of Science &amp; Technology (DST).</a:t>
            </a:r>
          </a:p>
          <a:p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5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 Quantum hubs 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country.</a:t>
            </a:r>
          </a:p>
          <a:p>
            <a:endParaRPr lang="en-US" sz="25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Quantum research parks </a:t>
            </a:r>
            <a:r>
              <a:rPr lang="en-US" sz="25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 India.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E6017-FD10-038E-8920-A7FF4CB8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5704"/>
            <a:ext cx="6712909" cy="121145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Indian government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Government of India - Wikipedia">
            <a:extLst>
              <a:ext uri="{FF2B5EF4-FFF2-40B4-BE49-F238E27FC236}">
                <a16:creationId xmlns:a16="http://schemas.microsoft.com/office/drawing/2014/main" id="{F1F3B0F8-AE2B-F133-CDC7-D9CDE201D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925" y="66762"/>
            <a:ext cx="292326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0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372630-3EE4-F5F6-2BEE-EDD6C716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13" y="247993"/>
            <a:ext cx="3498374" cy="96302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status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1,045 Current Status Images, Stock Photos &amp; Vectors | Shutterstock">
            <a:extLst>
              <a:ext uri="{FF2B5EF4-FFF2-40B4-BE49-F238E27FC236}">
                <a16:creationId xmlns:a16="http://schemas.microsoft.com/office/drawing/2014/main" id="{8435EF9A-1FAB-56D7-8704-FD137D1A5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4" r="15550" b="40127"/>
          <a:stretch/>
        </p:blipFill>
        <p:spPr bwMode="auto">
          <a:xfrm>
            <a:off x="8693627" y="4896091"/>
            <a:ext cx="3498374" cy="19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5257AEFA-2741-3DE4-A45A-3AF009A3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23" y="1586428"/>
            <a:ext cx="9896353" cy="4537276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many companies/countries are trying to make quantum computers.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hopes to have a 1,000-qubit quantum computer in place by 2023.</a:t>
            </a:r>
          </a:p>
          <a:p>
            <a:endParaRPr lang="en-US" sz="23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3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been working on building a quantum computer for years and has spent billions of dollars. It expects to have its quantum computer ready by 2029.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and private investments totaled $35.5 billion by 2022 across a range of quantum technologies.’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6E904-453F-7130-E3EA-5A08729182F3}"/>
              </a:ext>
            </a:extLst>
          </p:cNvPr>
          <p:cNvSpPr/>
          <p:nvPr/>
        </p:nvSpPr>
        <p:spPr>
          <a:xfrm>
            <a:off x="0" y="0"/>
            <a:ext cx="860030" cy="81704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F526A3-3277-1948-AC80-06D13A40B6C6}"/>
              </a:ext>
            </a:extLst>
          </p:cNvPr>
          <p:cNvSpPr/>
          <p:nvPr/>
        </p:nvSpPr>
        <p:spPr>
          <a:xfrm>
            <a:off x="299007" y="497009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47231-97B7-C21F-E8BA-21928E84F96C}"/>
              </a:ext>
            </a:extLst>
          </p:cNvPr>
          <p:cNvSpPr/>
          <p:nvPr/>
        </p:nvSpPr>
        <p:spPr>
          <a:xfrm>
            <a:off x="1153398" y="109605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CA16-1604-9393-0E2D-CA90931F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818" y="2405592"/>
            <a:ext cx="5747870" cy="3304427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Generations of computer.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quantum technology.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quantum technology.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Quantum computer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BF87E-2C66-FB06-2CBC-4B011FDDA3D6}"/>
              </a:ext>
            </a:extLst>
          </p:cNvPr>
          <p:cNvSpPr txBox="1"/>
          <p:nvPr/>
        </p:nvSpPr>
        <p:spPr>
          <a:xfrm>
            <a:off x="1678171" y="1359158"/>
            <a:ext cx="239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699A6-A272-5218-7AFC-45B8CBFF0DE5}"/>
              </a:ext>
            </a:extLst>
          </p:cNvPr>
          <p:cNvCxnSpPr>
            <a:cxnSpLocks/>
          </p:cNvCxnSpPr>
          <p:nvPr/>
        </p:nvCxnSpPr>
        <p:spPr>
          <a:xfrm>
            <a:off x="0" y="699796"/>
            <a:ext cx="2873829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33172E-55B5-BFAD-088D-4F9FF609FDBE}"/>
              </a:ext>
            </a:extLst>
          </p:cNvPr>
          <p:cNvCxnSpPr>
            <a:cxnSpLocks/>
          </p:cNvCxnSpPr>
          <p:nvPr/>
        </p:nvCxnSpPr>
        <p:spPr>
          <a:xfrm>
            <a:off x="2873829" y="671803"/>
            <a:ext cx="0" cy="68735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6FA9F-4FBA-319A-1BE5-885875FAD037}"/>
              </a:ext>
            </a:extLst>
          </p:cNvPr>
          <p:cNvSpPr/>
          <p:nvPr/>
        </p:nvSpPr>
        <p:spPr>
          <a:xfrm>
            <a:off x="8485632" y="3272296"/>
            <a:ext cx="3531079" cy="3416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Computer Repair Logo Vector Art, Icons, and Graphics for Free Download">
            <a:extLst>
              <a:ext uri="{FF2B5EF4-FFF2-40B4-BE49-F238E27FC236}">
                <a16:creationId xmlns:a16="http://schemas.microsoft.com/office/drawing/2014/main" id="{68B3B709-8F89-2FDD-5D58-727DA74B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32" y="4656210"/>
            <a:ext cx="1453912" cy="14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D930C7-5564-A5B5-B442-F43B2D40CE55}"/>
              </a:ext>
            </a:extLst>
          </p:cNvPr>
          <p:cNvCxnSpPr/>
          <p:nvPr/>
        </p:nvCxnSpPr>
        <p:spPr>
          <a:xfrm>
            <a:off x="1586204" y="699796"/>
            <a:ext cx="0" cy="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357337-C3E0-2B67-44E7-25FCD96D3344}"/>
              </a:ext>
            </a:extLst>
          </p:cNvPr>
          <p:cNvSpPr txBox="1"/>
          <p:nvPr/>
        </p:nvSpPr>
        <p:spPr>
          <a:xfrm>
            <a:off x="8573617" y="3549294"/>
            <a:ext cx="3443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quantum computing?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quantum computer?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qubits?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quantum computers work?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A6E65E-671D-A7F6-BFF9-F11F0669092E}"/>
              </a:ext>
            </a:extLst>
          </p:cNvPr>
          <p:cNvCxnSpPr>
            <a:cxnSpLocks/>
          </p:cNvCxnSpPr>
          <p:nvPr/>
        </p:nvCxnSpPr>
        <p:spPr>
          <a:xfrm>
            <a:off x="5188038" y="4108580"/>
            <a:ext cx="1007489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162 L 0.18294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8B692FF-A2FB-F0DE-E9D6-DD8A4D1A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993" y="2857044"/>
            <a:ext cx="4709160" cy="1043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311E36-1D52-A9EB-5459-A5E8B0A2C403}"/>
              </a:ext>
            </a:extLst>
          </p:cNvPr>
          <p:cNvSpPr/>
          <p:nvPr/>
        </p:nvSpPr>
        <p:spPr>
          <a:xfrm>
            <a:off x="7755039" y="-150472"/>
            <a:ext cx="5046562" cy="7008471"/>
          </a:xfrm>
          <a:prstGeom prst="triangle">
            <a:avLst>
              <a:gd name="adj" fmla="val 7643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BCEE6C5-D791-60E4-F8F9-ED37950090B0}"/>
              </a:ext>
            </a:extLst>
          </p:cNvPr>
          <p:cNvSpPr/>
          <p:nvPr/>
        </p:nvSpPr>
        <p:spPr>
          <a:xfrm rot="10800000">
            <a:off x="8565266" y="-11575"/>
            <a:ext cx="5382228" cy="6772563"/>
          </a:xfrm>
          <a:prstGeom prst="triangle">
            <a:avLst>
              <a:gd name="adj" fmla="val 5645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6064-3F1A-76D6-CF78-ECCA0E1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19" y="818935"/>
            <a:ext cx="7107595" cy="746909"/>
          </a:xfrm>
          <a:ln w="12700">
            <a:noFill/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Generations of computer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1CF7E1-2206-73F0-E98D-FCA8E65C6FE8}"/>
              </a:ext>
            </a:extLst>
          </p:cNvPr>
          <p:cNvSpPr/>
          <p:nvPr/>
        </p:nvSpPr>
        <p:spPr>
          <a:xfrm>
            <a:off x="2594660" y="2136778"/>
            <a:ext cx="7805115" cy="3839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9337766-FEFC-2F23-00BA-E9273B3B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0" y="2230000"/>
            <a:ext cx="7805115" cy="3713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generation computers (1940-1956)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tubes</a:t>
            </a:r>
          </a:p>
          <a:p>
            <a:pPr marL="457200" lvl="1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generation computers (1956-1963)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</a:t>
            </a:r>
          </a:p>
          <a:p>
            <a:pPr lvl="1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Third generation computers (1964-1971) 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5D89AD-8FE0-1809-FF77-DEA7B467825D}"/>
              </a:ext>
            </a:extLst>
          </p:cNvPr>
          <p:cNvSpPr/>
          <p:nvPr/>
        </p:nvSpPr>
        <p:spPr>
          <a:xfrm>
            <a:off x="0" y="0"/>
            <a:ext cx="1470900" cy="123672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E99AC8-1808-C8F8-E062-8CCF8B928FA6}"/>
              </a:ext>
            </a:extLst>
          </p:cNvPr>
          <p:cNvSpPr/>
          <p:nvPr/>
        </p:nvSpPr>
        <p:spPr>
          <a:xfrm>
            <a:off x="767601" y="713060"/>
            <a:ext cx="1240510" cy="109516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08184A-EA4C-6BF9-04D9-07AD296398E9}"/>
              </a:ext>
            </a:extLst>
          </p:cNvPr>
          <p:cNvSpPr/>
          <p:nvPr/>
        </p:nvSpPr>
        <p:spPr>
          <a:xfrm>
            <a:off x="1666168" y="381662"/>
            <a:ext cx="855340" cy="79395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57DC-7CE4-F182-B4F2-37F6E7AF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9" y="890643"/>
            <a:ext cx="6201573" cy="746909"/>
          </a:xfrm>
          <a:ln w="12700">
            <a:noFill/>
          </a:ln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Generations of computer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1813B-003D-4940-CBB1-C49C4D465BA6}"/>
              </a:ext>
            </a:extLst>
          </p:cNvPr>
          <p:cNvSpPr/>
          <p:nvPr/>
        </p:nvSpPr>
        <p:spPr>
          <a:xfrm>
            <a:off x="2713280" y="2134242"/>
            <a:ext cx="8122361" cy="3969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49583-B365-BF95-1BF2-3640930DF32B}"/>
              </a:ext>
            </a:extLst>
          </p:cNvPr>
          <p:cNvSpPr txBox="1">
            <a:spLocks/>
          </p:cNvSpPr>
          <p:nvPr/>
        </p:nvSpPr>
        <p:spPr>
          <a:xfrm>
            <a:off x="3728045" y="2635555"/>
            <a:ext cx="7107596" cy="340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F30565-BD6E-79D2-4D02-9ECCA754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280" y="2185145"/>
            <a:ext cx="7905952" cy="3717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computers (1971-present)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Micro-processors</a:t>
            </a:r>
          </a:p>
          <a:p>
            <a:pPr lvl="1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Fifth generation computers (present-beyond)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</a:p>
          <a:p>
            <a:pPr lvl="1"/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Sixth generation computers (future) 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computers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22C5B-71E2-EABF-3C8F-B4B767E00FB9}"/>
              </a:ext>
            </a:extLst>
          </p:cNvPr>
          <p:cNvSpPr/>
          <p:nvPr/>
        </p:nvSpPr>
        <p:spPr>
          <a:xfrm>
            <a:off x="0" y="0"/>
            <a:ext cx="1454658" cy="126409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0D6B1-F828-DE17-0843-6FFFDD21FACC}"/>
              </a:ext>
            </a:extLst>
          </p:cNvPr>
          <p:cNvSpPr/>
          <p:nvPr/>
        </p:nvSpPr>
        <p:spPr>
          <a:xfrm>
            <a:off x="759667" y="788022"/>
            <a:ext cx="1232202" cy="104757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D3DC5-04A9-0189-79BD-9D781F941ADC}"/>
              </a:ext>
            </a:extLst>
          </p:cNvPr>
          <p:cNvSpPr/>
          <p:nvPr/>
        </p:nvSpPr>
        <p:spPr>
          <a:xfrm>
            <a:off x="1655654" y="443536"/>
            <a:ext cx="849611" cy="75945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3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967E-3585-189B-DAC4-46E567DD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98" y="2209806"/>
            <a:ext cx="10515600" cy="401519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technology that works by using the principles of quantum mechanics.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principles of quantum mechanics that quantum technology primarily relies on are quantum superposition and quantum entanglement.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superposition: is a physics theory that subatomic particles can exist in multiple states at once.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entanglement: occurs when two atoms joined or fixed together despite being separated by space.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quantum technology was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outlined in a 1997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Gerard J. Milburn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then followed by a 2003 article by Jonathan P. Dowling.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B12A4-4114-CFC7-59C1-ECA8C7500C2E}"/>
              </a:ext>
            </a:extLst>
          </p:cNvPr>
          <p:cNvSpPr txBox="1"/>
          <p:nvPr/>
        </p:nvSpPr>
        <p:spPr>
          <a:xfrm>
            <a:off x="2749865" y="819837"/>
            <a:ext cx="773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quantum technology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6E8FA-3DAF-3C2A-F16A-37558B6FFF27}"/>
              </a:ext>
            </a:extLst>
          </p:cNvPr>
          <p:cNvSpPr/>
          <p:nvPr/>
        </p:nvSpPr>
        <p:spPr>
          <a:xfrm>
            <a:off x="0" y="0"/>
            <a:ext cx="1405890" cy="128016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2CC23-58CB-B84F-079B-7C930F8B1B48}"/>
              </a:ext>
            </a:extLst>
          </p:cNvPr>
          <p:cNvSpPr/>
          <p:nvPr/>
        </p:nvSpPr>
        <p:spPr>
          <a:xfrm>
            <a:off x="860398" y="580419"/>
            <a:ext cx="1098233" cy="100256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E35F5-A196-7259-DBBB-8C71545F36EE}"/>
              </a:ext>
            </a:extLst>
          </p:cNvPr>
          <p:cNvSpPr/>
          <p:nvPr/>
        </p:nvSpPr>
        <p:spPr>
          <a:xfrm>
            <a:off x="1699258" y="30983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DFBE-6B00-8DCB-EF58-59B7B609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2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quantum technology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696F-6E4F-5702-8184-67ACA678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83" y="2068187"/>
            <a:ext cx="5048250" cy="4092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Quantum computing </a:t>
            </a:r>
          </a:p>
          <a:p>
            <a:endParaRPr lang="en-US" dirty="0"/>
          </a:p>
          <a:p>
            <a:r>
              <a:rPr lang="en-US" dirty="0"/>
              <a:t>Quantum sensors</a:t>
            </a:r>
          </a:p>
          <a:p>
            <a:endParaRPr lang="en-US" dirty="0"/>
          </a:p>
          <a:p>
            <a:r>
              <a:rPr lang="en-US" dirty="0"/>
              <a:t>Quantum communication</a:t>
            </a:r>
          </a:p>
          <a:p>
            <a:endParaRPr lang="en-US" dirty="0"/>
          </a:p>
          <a:p>
            <a:r>
              <a:rPr lang="en-US" dirty="0"/>
              <a:t>Quantum simulation</a:t>
            </a:r>
          </a:p>
          <a:p>
            <a:endParaRPr lang="en-US" dirty="0"/>
          </a:p>
          <a:p>
            <a:r>
              <a:rPr lang="en-US" dirty="0"/>
              <a:t>Quantum cryptography</a:t>
            </a: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060D29-CE5C-2DB2-2D00-3975E969CFDB}"/>
              </a:ext>
            </a:extLst>
          </p:cNvPr>
          <p:cNvSpPr/>
          <p:nvPr/>
        </p:nvSpPr>
        <p:spPr>
          <a:xfrm>
            <a:off x="0" y="0"/>
            <a:ext cx="1405890" cy="101727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5A83D-EE2F-B563-3E91-7331A7B65F5A}"/>
              </a:ext>
            </a:extLst>
          </p:cNvPr>
          <p:cNvSpPr/>
          <p:nvPr/>
        </p:nvSpPr>
        <p:spPr>
          <a:xfrm>
            <a:off x="844867" y="69723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8D6C9-B976-8066-006F-82EF74EE721C}"/>
              </a:ext>
            </a:extLst>
          </p:cNvPr>
          <p:cNvSpPr/>
          <p:nvPr/>
        </p:nvSpPr>
        <p:spPr>
          <a:xfrm>
            <a:off x="1699258" y="30983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Quantum for everyone” – The Online Course to Learn a Practical Approach to  Quantum Technologies for You and Your Business">
            <a:extLst>
              <a:ext uri="{FF2B5EF4-FFF2-40B4-BE49-F238E27FC236}">
                <a16:creationId xmlns:a16="http://schemas.microsoft.com/office/drawing/2014/main" id="{C4B84CCF-5DE7-DB3E-810C-0511CB6A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70" y="2914649"/>
            <a:ext cx="4125388" cy="336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92C-2DE0-080A-405E-FBBD40F7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30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 ??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New Research Could Make Quantum Tech Viable in Outer Space | Tom's Hardware">
            <a:extLst>
              <a:ext uri="{FF2B5EF4-FFF2-40B4-BE49-F238E27FC236}">
                <a16:creationId xmlns:a16="http://schemas.microsoft.com/office/drawing/2014/main" id="{ADE64817-27A5-3A0A-2AAA-9B4CFEEE1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D55B08-8612-95A4-771A-83D60ACA580C}"/>
              </a:ext>
            </a:extLst>
          </p:cNvPr>
          <p:cNvSpPr txBox="1">
            <a:spLocks/>
          </p:cNvSpPr>
          <p:nvPr/>
        </p:nvSpPr>
        <p:spPr>
          <a:xfrm>
            <a:off x="990600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quantum computer is a computation device that makes direct use of quantum-mechanical phenomena, such as superposition and entanglement, to perform operations on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5BFB-C5C6-0718-0653-085A435E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quantum computing 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285B-99DF-BA64-79F3-5121A9C1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84108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principles of quantum theory, which explains the nature and behavior of energy and matter on the quantum(atomic or subatomic) level.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quantum computer is a computation device that makes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use of quantum-mechanical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phenomena, such as superposition and entanglement, to perform operations on data.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is essentially harnessing and exploiting the amazing laws of quantum mechanics to process information.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42C7E-DF48-2DFA-2FC2-31CA65C3FB24}"/>
              </a:ext>
            </a:extLst>
          </p:cNvPr>
          <p:cNvSpPr/>
          <p:nvPr/>
        </p:nvSpPr>
        <p:spPr>
          <a:xfrm>
            <a:off x="0" y="0"/>
            <a:ext cx="1296162" cy="111918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CE581-E8BA-81E2-A549-1E63F9D26BB7}"/>
              </a:ext>
            </a:extLst>
          </p:cNvPr>
          <p:cNvSpPr/>
          <p:nvPr/>
        </p:nvSpPr>
        <p:spPr>
          <a:xfrm>
            <a:off x="735139" y="799154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A3C63-DFCA-62FE-44EA-EC74CDFBD573}"/>
              </a:ext>
            </a:extLst>
          </p:cNvPr>
          <p:cNvSpPr/>
          <p:nvPr/>
        </p:nvSpPr>
        <p:spPr>
          <a:xfrm>
            <a:off x="1589530" y="411750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3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F60C-CC4C-9BE8-FCC2-42B55AC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9" y="5271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quantum computer 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BE3A-9068-4022-00D9-FF35BB25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2071895"/>
            <a:ext cx="10515600" cy="3893850"/>
          </a:xfrm>
        </p:spPr>
        <p:txBody>
          <a:bodyPr>
            <a:noAutofit/>
          </a:bodyPr>
          <a:lstStyle/>
          <a:p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AI systems will be able to </a:t>
            </a: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large amounts of information quickly and accurately.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2300" b="0" i="0" dirty="0">
                <a:solidFill>
                  <a:srgbClr val="BDC1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computers can </a:t>
            </a:r>
            <a:r>
              <a:rPr lang="en-US" sz="2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several tasks at the same time</a:t>
            </a:r>
            <a:r>
              <a:rPr lang="en-US" sz="23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for significantly faster results.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some problems, supercomputers aren’t that super.</a:t>
            </a:r>
          </a:p>
          <a:p>
            <a:endParaRPr lang="en-US" sz="2300" dirty="0">
              <a:solidFill>
                <a:srgbClr val="16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300" b="1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complex problems</a:t>
            </a:r>
            <a:r>
              <a:rPr lang="en-US" sz="2300" dirty="0">
                <a:solidFill>
                  <a:srgbClr val="1616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that supercomputer can’t able to solve.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2238F-E780-FAE6-6141-F025E0F8D848}"/>
              </a:ext>
            </a:extLst>
          </p:cNvPr>
          <p:cNvSpPr/>
          <p:nvPr/>
        </p:nvSpPr>
        <p:spPr>
          <a:xfrm>
            <a:off x="0" y="0"/>
            <a:ext cx="1369314" cy="10223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1B210-119A-C85C-6974-2360A0DD19BB}"/>
              </a:ext>
            </a:extLst>
          </p:cNvPr>
          <p:cNvSpPr/>
          <p:nvPr/>
        </p:nvSpPr>
        <p:spPr>
          <a:xfrm>
            <a:off x="808291" y="702316"/>
            <a:ext cx="1098233" cy="89153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FA0D-0680-9A7E-C76D-D696D0A96C17}"/>
              </a:ext>
            </a:extLst>
          </p:cNvPr>
          <p:cNvSpPr/>
          <p:nvPr/>
        </p:nvSpPr>
        <p:spPr>
          <a:xfrm>
            <a:off x="1662682" y="314912"/>
            <a:ext cx="757239" cy="646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5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1271</Words>
  <Application>Microsoft Office PowerPoint</Application>
  <PresentationFormat>Widescreen</PresentationFormat>
  <Paragraphs>163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Courier New</vt:lpstr>
      <vt:lpstr>IBM Plex Sans</vt:lpstr>
      <vt:lpstr>Times New Roman</vt:lpstr>
      <vt:lpstr>Wingdings</vt:lpstr>
      <vt:lpstr>Office Theme</vt:lpstr>
      <vt:lpstr>QUANTUM COMPUTER</vt:lpstr>
      <vt:lpstr>PowerPoint Presentation</vt:lpstr>
      <vt:lpstr>Generations of computer</vt:lpstr>
      <vt:lpstr>Generations of computer</vt:lpstr>
      <vt:lpstr>PowerPoint Presentation</vt:lpstr>
      <vt:lpstr>Applications of quantum technology</vt:lpstr>
      <vt:lpstr>Quantum computer ??</vt:lpstr>
      <vt:lpstr>What is quantum computing ?</vt:lpstr>
      <vt:lpstr>Why quantum computer ?</vt:lpstr>
      <vt:lpstr>History:</vt:lpstr>
      <vt:lpstr>What is qubits ?</vt:lpstr>
      <vt:lpstr>PowerPoint Presentation</vt:lpstr>
      <vt:lpstr>How quantum computer works?</vt:lpstr>
      <vt:lpstr>PowerPoint Presentation</vt:lpstr>
      <vt:lpstr>PowerPoint Presentation</vt:lpstr>
      <vt:lpstr>PowerPoint Presentation</vt:lpstr>
      <vt:lpstr>Applications:</vt:lpstr>
      <vt:lpstr>Contribution of Indian government</vt:lpstr>
      <vt:lpstr>Present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TECHNOLOGY</dc:title>
  <dc:creator>Tisha Bhesaniya</dc:creator>
  <cp:lastModifiedBy>Tisha Bhesaniya</cp:lastModifiedBy>
  <cp:revision>149</cp:revision>
  <dcterms:created xsi:type="dcterms:W3CDTF">2022-11-16T07:56:18Z</dcterms:created>
  <dcterms:modified xsi:type="dcterms:W3CDTF">2023-04-20T19:13:36Z</dcterms:modified>
</cp:coreProperties>
</file>