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67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57300"/>
          </a:xfrm>
          <a:custGeom>
            <a:avLst/>
            <a:gdLst/>
            <a:ahLst/>
            <a:cxnLst/>
            <a:rect l="l" t="t" r="r" b="b"/>
            <a:pathLst>
              <a:path w="12192000" h="1257300">
                <a:moveTo>
                  <a:pt x="12192000" y="0"/>
                </a:moveTo>
                <a:lnTo>
                  <a:pt x="0" y="0"/>
                </a:lnTo>
                <a:lnTo>
                  <a:pt x="0" y="1257300"/>
                </a:lnTo>
                <a:lnTo>
                  <a:pt x="12192000" y="12573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8346" y="213931"/>
            <a:ext cx="9195307" cy="7214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14690"/>
            <a:ext cx="10339070" cy="421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acklacey/udemy-course-eda-sql-and-modellin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reference/react" TargetMode="External"/><Relationship Id="rId2" Type="http://schemas.openxmlformats.org/officeDocument/2006/relationships/hyperlink" Target="https://nodejs.org/en/learn/getting-started/how-much-javascript-do-you-need-to-know-to-use-nodej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cloudinary.com/docum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7561" y="1683659"/>
            <a:ext cx="601687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Min</a:t>
            </a:r>
            <a:r>
              <a:rPr lang="en-US" dirty="0"/>
              <a:t>i</a:t>
            </a:r>
            <a:r>
              <a:rPr spc="-140" dirty="0"/>
              <a:t> </a:t>
            </a:r>
            <a:r>
              <a:rPr dirty="0"/>
              <a:t>Project</a:t>
            </a:r>
            <a:r>
              <a:rPr spc="-135" dirty="0"/>
              <a:t> </a:t>
            </a:r>
            <a:r>
              <a:rPr spc="-10" dirty="0"/>
              <a:t>(KCA353)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239" y="3177567"/>
            <a:ext cx="11217761" cy="2308833"/>
          </a:xfrm>
          <a:prstGeom prst="rect">
            <a:avLst/>
          </a:prstGeom>
        </p:spPr>
        <p:txBody>
          <a:bodyPr vert="horz" wrap="square" lIns="0" tIns="80010" rIns="0" bIns="0" rtlCol="0">
            <a:noAutofit/>
          </a:bodyPr>
          <a:lstStyle/>
          <a:p>
            <a:pPr marL="4608195" marR="4219575" lvl="6" indent="10795" algn="l">
              <a:lnSpc>
                <a:spcPts val="3750"/>
              </a:lnSpc>
              <a:spcBef>
                <a:spcPts val="630"/>
              </a:spcBef>
            </a:pPr>
            <a:r>
              <a:rPr lang="en-US" altLang="en-US" sz="3200" b="1" spc="-1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Study Notion</a:t>
            </a:r>
            <a:endParaRPr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R="2355215" algn="ctr">
              <a:lnSpc>
                <a:spcPct val="100000"/>
              </a:lnSpc>
              <a:spcBef>
                <a:spcPts val="725"/>
              </a:spcBef>
            </a:pPr>
            <a:r>
              <a:rPr lang="en-US" altLang="en-US" sz="2000" b="1" dirty="0">
                <a:latin typeface="Times New Roman" panose="02020603050405020304"/>
                <a:cs typeface="Times New Roman" panose="02020603050405020304"/>
              </a:rPr>
              <a:t>                                     </a:t>
            </a:r>
            <a:r>
              <a:rPr altLang="en-US" sz="2000" b="1" dirty="0">
                <a:latin typeface="Times New Roman" panose="02020603050405020304"/>
                <a:cs typeface="Times New Roman" panose="02020603050405020304"/>
              </a:rPr>
              <a:t>Rakshit Rajput 2300290140134</a:t>
            </a:r>
          </a:p>
          <a:p>
            <a:pPr marR="2355215" algn="ctr">
              <a:lnSpc>
                <a:spcPct val="100000"/>
              </a:lnSpc>
              <a:spcBef>
                <a:spcPts val="725"/>
              </a:spcBef>
            </a:pPr>
            <a:r>
              <a:rPr lang="en-US" altLang="en-US" sz="2000" b="1" dirty="0">
                <a:latin typeface="Times New Roman" panose="02020603050405020304"/>
                <a:cs typeface="Times New Roman" panose="02020603050405020304"/>
              </a:rPr>
              <a:t>                                    </a:t>
            </a:r>
            <a:r>
              <a:rPr altLang="en-US" sz="2000" b="1" dirty="0" err="1">
                <a:latin typeface="Times New Roman" panose="02020603050405020304"/>
                <a:cs typeface="Times New Roman" panose="02020603050405020304"/>
              </a:rPr>
              <a:t>Prashu</a:t>
            </a:r>
            <a:r>
              <a:rPr altLang="en-US" sz="2000" b="1" dirty="0">
                <a:latin typeface="Times New Roman" panose="02020603050405020304"/>
                <a:cs typeface="Times New Roman" panose="02020603050405020304"/>
              </a:rPr>
              <a:t> Pandey 2300290140124</a:t>
            </a:r>
          </a:p>
          <a:p>
            <a:pPr marR="2355215" algn="ctr">
              <a:lnSpc>
                <a:spcPct val="100000"/>
              </a:lnSpc>
              <a:spcBef>
                <a:spcPts val="725"/>
              </a:spcBef>
            </a:pPr>
            <a:r>
              <a:rPr lang="en-US" altLang="en-US" sz="2000" b="1" dirty="0">
                <a:latin typeface="Times New Roman" panose="02020603050405020304"/>
                <a:cs typeface="Times New Roman" panose="02020603050405020304"/>
              </a:rPr>
              <a:t>                                 </a:t>
            </a:r>
            <a:r>
              <a:rPr altLang="en-US" sz="2000" b="1" dirty="0">
                <a:latin typeface="Times New Roman" panose="02020603050405020304"/>
                <a:cs typeface="Times New Roman" panose="02020603050405020304"/>
              </a:rPr>
              <a:t>Payal </a:t>
            </a:r>
            <a:r>
              <a:rPr altLang="en-US" sz="2000" b="1" dirty="0" err="1">
                <a:latin typeface="Times New Roman" panose="02020603050405020304"/>
                <a:cs typeface="Times New Roman" panose="02020603050405020304"/>
              </a:rPr>
              <a:t>Pundir</a:t>
            </a:r>
            <a:r>
              <a:rPr alt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altLang="en-US" sz="2000" b="1" dirty="0">
                <a:latin typeface="Times New Roman" panose="02020603050405020304"/>
                <a:cs typeface="Times New Roman" panose="02020603050405020304"/>
              </a:rPr>
              <a:t>2300290140114</a:t>
            </a:r>
          </a:p>
          <a:p>
            <a:pPr marR="2355215" algn="ctr">
              <a:lnSpc>
                <a:spcPct val="100000"/>
              </a:lnSpc>
              <a:spcBef>
                <a:spcPts val="725"/>
              </a:spcBef>
            </a:pPr>
            <a:r>
              <a:rPr lang="en-US" altLang="en-US" sz="2000" b="1" dirty="0">
                <a:latin typeface="Times New Roman" panose="02020603050405020304"/>
                <a:cs typeface="Times New Roman" panose="02020603050405020304"/>
              </a:rPr>
              <a:t>                                  </a:t>
            </a:r>
            <a:r>
              <a:rPr altLang="en-US" sz="2000" b="1" dirty="0">
                <a:latin typeface="Times New Roman" panose="02020603050405020304"/>
                <a:cs typeface="Times New Roman" panose="02020603050405020304"/>
              </a:rPr>
              <a:t>Sameer Sinha 2300290</a:t>
            </a:r>
            <a:r>
              <a:rPr lang="en-US" altLang="" sz="2000" b="1" dirty="0">
                <a:latin typeface="Times New Roman" panose="02020603050405020304"/>
                <a:cs typeface="Times New Roman" panose="02020603050405020304"/>
              </a:rPr>
              <a:t>140</a:t>
            </a:r>
            <a:r>
              <a:rPr altLang="en-US" sz="2000" b="1" dirty="0">
                <a:latin typeface="Times New Roman" panose="02020603050405020304"/>
                <a:cs typeface="Times New Roman" panose="02020603050405020304"/>
              </a:rPr>
              <a:t>156</a:t>
            </a:r>
            <a:endParaRPr lang="en-US" altLang="en-US" sz="2000" b="1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7" y="0"/>
            <a:ext cx="12136932" cy="1390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05200" y="2606039"/>
            <a:ext cx="8161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ODD SEMESTER 2024-25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A6618-8775-6AAC-22B7-96842AB62992}"/>
              </a:ext>
            </a:extLst>
          </p:cNvPr>
          <p:cNvSpPr txBox="1"/>
          <p:nvPr/>
        </p:nvSpPr>
        <p:spPr>
          <a:xfrm>
            <a:off x="7467600" y="5715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lang="en-US" sz="1800" b="1" spc="-6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b="1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Supervisor</a:t>
            </a:r>
          </a:p>
          <a:p>
            <a:r>
              <a:rPr lang="en-US" altLang="en-US" b="1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Mrs.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Monika 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Kansal</a:t>
            </a:r>
            <a:endParaRPr lang="en-US" altLang="en-US" sz="1800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Associate Professor</a:t>
            </a:r>
            <a:endParaRPr lang="en-US" altLang="en-US" sz="18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05075">
              <a:lnSpc>
                <a:spcPct val="100000"/>
              </a:lnSpc>
              <a:spcBef>
                <a:spcPts val="130"/>
              </a:spcBef>
            </a:pPr>
            <a:r>
              <a:rPr dirty="0"/>
              <a:t>Modules</a:t>
            </a:r>
            <a:r>
              <a:rPr spc="-120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43000" y="1371600"/>
            <a:ext cx="102704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Supplementary Modules:</a:t>
            </a:r>
          </a:p>
          <a:p>
            <a:endParaRPr lang="en-US" dirty="0"/>
          </a:p>
          <a:p>
            <a:r>
              <a:rPr lang="en-US" b="1" dirty="0"/>
              <a:t>Admin Module:</a:t>
            </a:r>
          </a:p>
          <a:p>
            <a:endParaRPr lang="en-US" dirty="0"/>
          </a:p>
          <a:p>
            <a:r>
              <a:rPr lang="en-US" i="1" dirty="0"/>
              <a:t>User Management:</a:t>
            </a:r>
            <a:r>
              <a:rPr lang="en-US" dirty="0"/>
              <a:t> Admins can manage instructors, learners, and courses, along with monitoring platform usage.</a:t>
            </a:r>
          </a:p>
          <a:p>
            <a:endParaRPr lang="en-US" dirty="0"/>
          </a:p>
          <a:p>
            <a:r>
              <a:rPr lang="en-US" i="1" dirty="0"/>
              <a:t>System</a:t>
            </a:r>
            <a:r>
              <a:rPr lang="en-US" b="1" i="1" dirty="0"/>
              <a:t> </a:t>
            </a:r>
            <a:r>
              <a:rPr lang="en-US" i="1" dirty="0"/>
              <a:t>Management:</a:t>
            </a:r>
            <a:r>
              <a:rPr lang="en-US" dirty="0"/>
              <a:t> Admins oversee backend tasks, performance monitoring, and troubleshooting.</a:t>
            </a:r>
          </a:p>
          <a:p>
            <a:endParaRPr lang="en-US" dirty="0"/>
          </a:p>
          <a:p>
            <a:r>
              <a:rPr lang="en-US" i="1" dirty="0"/>
              <a:t>Reports</a:t>
            </a:r>
            <a:r>
              <a:rPr lang="en-US" b="1" i="1" dirty="0"/>
              <a:t> </a:t>
            </a:r>
            <a:r>
              <a:rPr lang="en-US" i="1" dirty="0"/>
              <a:t>Generation:</a:t>
            </a:r>
            <a:r>
              <a:rPr lang="en-US" dirty="0"/>
              <a:t> Admins can generate reports on course enrollments, completion rates, and learner engagement.</a:t>
            </a:r>
          </a:p>
          <a:p>
            <a:endParaRPr lang="en-US" b="1" dirty="0"/>
          </a:p>
          <a:p>
            <a:r>
              <a:rPr lang="en-US" b="1" dirty="0"/>
              <a:t>Certification Module:</a:t>
            </a:r>
            <a:endParaRPr lang="en-US" dirty="0"/>
          </a:p>
          <a:p>
            <a:r>
              <a:rPr lang="en-US" b="1" i="1" dirty="0"/>
              <a:t>Automated Certificates:</a:t>
            </a:r>
            <a:r>
              <a:rPr lang="en-US" dirty="0"/>
              <a:t> Upon successful completion of courses, learners receive downloadable certificates.</a:t>
            </a:r>
          </a:p>
          <a:p>
            <a:endParaRPr lang="en-US" dirty="0"/>
          </a:p>
          <a:p>
            <a:r>
              <a:rPr lang="en-US" b="1" i="1" dirty="0"/>
              <a:t>Progress Tracking:</a:t>
            </a:r>
            <a:r>
              <a:rPr lang="en-US" dirty="0"/>
              <a:t> Track learner progress and display the percentage of course completed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05075">
              <a:lnSpc>
                <a:spcPct val="100000"/>
              </a:lnSpc>
              <a:spcBef>
                <a:spcPts val="130"/>
              </a:spcBef>
            </a:pPr>
            <a:r>
              <a:rPr dirty="0"/>
              <a:t>Modules</a:t>
            </a:r>
            <a:r>
              <a:rPr spc="-120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09320" y="2057400"/>
            <a:ext cx="103733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Additional Modules</a:t>
            </a:r>
          </a:p>
          <a:p>
            <a:endParaRPr lang="en-US" b="1" dirty="0"/>
          </a:p>
          <a:p>
            <a:r>
              <a:rPr lang="en-US" b="1" i="1" dirty="0"/>
              <a:t>Discussion Forum:</a:t>
            </a:r>
          </a:p>
          <a:p>
            <a:endParaRPr lang="en-US" dirty="0"/>
          </a:p>
          <a:p>
            <a:r>
              <a:rPr lang="en-US" i="1" dirty="0"/>
              <a:t>Peer Interaction:</a:t>
            </a:r>
            <a:r>
              <a:rPr lang="en-US" dirty="0"/>
              <a:t> Learners can ask questions, discuss topics, and collaborate with peers.</a:t>
            </a:r>
          </a:p>
          <a:p>
            <a:r>
              <a:rPr lang="en-US" i="1" dirty="0"/>
              <a:t>Instructor Engagement:</a:t>
            </a:r>
            <a:r>
              <a:rPr lang="en-US" dirty="0"/>
              <a:t> Instructors can monitor discussions and provide clarifications.</a:t>
            </a:r>
          </a:p>
          <a:p>
            <a:endParaRPr lang="en-US" dirty="0"/>
          </a:p>
          <a:p>
            <a:r>
              <a:rPr lang="en-US" b="1" dirty="0"/>
              <a:t>Feedback and Review System:</a:t>
            </a:r>
          </a:p>
          <a:p>
            <a:endParaRPr lang="en-US" dirty="0"/>
          </a:p>
          <a:p>
            <a:r>
              <a:rPr lang="en-US" i="1" dirty="0"/>
              <a:t>Course Ratings</a:t>
            </a:r>
            <a:r>
              <a:rPr lang="en-US" dirty="0"/>
              <a:t>: Learners can rate and review courses, providing feedback to improve the content.</a:t>
            </a:r>
          </a:p>
          <a:p>
            <a:r>
              <a:rPr lang="en-US" dirty="0"/>
              <a:t>Instructor Feedback: Instructors receive feedback on teaching effectiveness, helping them improve course delivery.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946" y="228536"/>
            <a:ext cx="9195307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45310" algn="l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Workflow</a:t>
            </a:r>
            <a:endParaRPr spc="-10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8A08C377-BB9C-E1CD-F165-247B260F5B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27439"/>
            <a:ext cx="78486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5506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Reports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859339"/>
            <a:ext cx="891540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Sample Reports for the Online Learning Platform</a:t>
            </a:r>
          </a:p>
          <a:p>
            <a:r>
              <a:rPr lang="en-IN" dirty="0">
                <a:hlinkClick r:id="rId2"/>
              </a:rPr>
              <a:t>Udemy Course EDA, SQL and modelling 👩‍🏫 (kaggle.com)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Learner Progress Reports: Detailed view of learner activities, course progress, quiz scores, and assessment results.</a:t>
            </a:r>
          </a:p>
          <a:p>
            <a:endParaRPr lang="en-US" dirty="0"/>
          </a:p>
          <a:p>
            <a:r>
              <a:rPr lang="en-US" dirty="0"/>
              <a:t>Course Completion Reports: Reports on the number of students completing courses, and average time taken.</a:t>
            </a:r>
          </a:p>
          <a:p>
            <a:endParaRPr lang="en-US" dirty="0"/>
          </a:p>
          <a:p>
            <a:r>
              <a:rPr lang="en-US" dirty="0"/>
              <a:t>Instructor Performance Reports: Feedback and ratings for instructors, showing their effectiveness.</a:t>
            </a:r>
          </a:p>
          <a:p>
            <a:endParaRPr lang="en-US" dirty="0"/>
          </a:p>
          <a:p>
            <a:r>
              <a:rPr lang="en-US" dirty="0"/>
              <a:t>Platform Usage Reports: Track platform traffic, popular courses, and peak usage times.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47775"/>
          </a:xfrm>
          <a:custGeom>
            <a:avLst/>
            <a:gdLst/>
            <a:ahLst/>
            <a:cxnLst/>
            <a:rect l="l" t="t" r="r" b="b"/>
            <a:pathLst>
              <a:path w="12192000" h="1247775">
                <a:moveTo>
                  <a:pt x="12192000" y="0"/>
                </a:moveTo>
                <a:lnTo>
                  <a:pt x="0" y="0"/>
                </a:lnTo>
                <a:lnTo>
                  <a:pt x="0" y="1247775"/>
                </a:lnTo>
                <a:lnTo>
                  <a:pt x="12192000" y="12477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0440" y="220027"/>
            <a:ext cx="26155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828800" y="1828800"/>
            <a:ext cx="9089390" cy="3886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Documentation </a:t>
            </a:r>
            <a:r>
              <a:rPr lang="en-US" dirty="0">
                <a:hlinkClick r:id="rId2"/>
              </a:rPr>
              <a:t>Node.js — How much JavaScript do you need to know to use Node.js? (nodejs.org)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React.js Documentation  </a:t>
            </a:r>
            <a:r>
              <a:rPr lang="en-IN" dirty="0">
                <a:hlinkClick r:id="rId3"/>
              </a:rPr>
              <a:t>React Reference Overview – React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Documentation  </a:t>
            </a:r>
            <a:r>
              <a:rPr lang="fr-FR" dirty="0"/>
              <a:t>expressjs.com/en/guide/routing.html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Cloudinary</a:t>
            </a:r>
            <a:r>
              <a:rPr lang="en-US" dirty="0"/>
              <a:t> Documentation </a:t>
            </a:r>
            <a:r>
              <a:rPr lang="en-US" dirty="0" err="1">
                <a:hlinkClick r:id="rId4"/>
              </a:rPr>
              <a:t>Cloudinary</a:t>
            </a:r>
            <a:r>
              <a:rPr lang="en-US" dirty="0">
                <a:hlinkClick r:id="rId4"/>
              </a:rPr>
              <a:t> Image &amp; Video Management - Documentation Home | </a:t>
            </a:r>
            <a:r>
              <a:rPr lang="en-US" dirty="0" err="1">
                <a:hlinkClick r:id="rId4"/>
              </a:rPr>
              <a:t>Cloudinary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Documentation </a:t>
            </a:r>
            <a:r>
              <a:rPr lang="en-IN" dirty="0">
                <a:hlinkClick r:id="rId5"/>
              </a:rPr>
              <a:t>MongoDB Documentation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66825"/>
          </a:xfrm>
          <a:custGeom>
            <a:avLst/>
            <a:gdLst/>
            <a:ahLst/>
            <a:cxnLst/>
            <a:rect l="l" t="t" r="r" b="b"/>
            <a:pathLst>
              <a:path w="12192000" h="1266825">
                <a:moveTo>
                  <a:pt x="12192000" y="0"/>
                </a:moveTo>
                <a:lnTo>
                  <a:pt x="0" y="0"/>
                </a:lnTo>
                <a:lnTo>
                  <a:pt x="0" y="1266825"/>
                </a:lnTo>
                <a:lnTo>
                  <a:pt x="12192000" y="12668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3918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7575" y="1714690"/>
            <a:ext cx="10339070" cy="42725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dirty="0"/>
              <a:t>Introduction</a:t>
            </a: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dirty="0"/>
              <a:t>Literature</a:t>
            </a:r>
            <a:r>
              <a:rPr spc="-30" dirty="0"/>
              <a:t> </a:t>
            </a:r>
            <a:r>
              <a:rPr dirty="0"/>
              <a:t>Review</a:t>
            </a:r>
            <a:r>
              <a:rPr spc="-60" dirty="0"/>
              <a:t> </a:t>
            </a: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dirty="0"/>
              <a:t>Objective</a:t>
            </a:r>
            <a:r>
              <a:rPr spc="-1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Project</a:t>
            </a:r>
            <a:r>
              <a:rPr spc="-25" dirty="0"/>
              <a:t> </a:t>
            </a: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spc="-10" dirty="0"/>
              <a:t>Technology</a:t>
            </a:r>
          </a:p>
          <a:p>
            <a:pPr marL="355600" indent="-342900">
              <a:lnSpc>
                <a:spcPts val="1810"/>
              </a:lnSpc>
              <a:spcBef>
                <a:spcPts val="590"/>
              </a:spcBef>
              <a:buFont typeface="Symbol" panose="05050102010706020507"/>
              <a:buChar char=""/>
              <a:tabLst>
                <a:tab pos="355600" algn="l"/>
              </a:tabLst>
            </a:pPr>
            <a:r>
              <a:rPr dirty="0"/>
              <a:t>Hardware</a:t>
            </a:r>
            <a:r>
              <a:rPr spc="-25" dirty="0"/>
              <a:t> </a:t>
            </a:r>
            <a:r>
              <a:rPr spc="-10" dirty="0"/>
              <a:t>Requirements</a:t>
            </a:r>
            <a:r>
              <a:rPr spc="-75" dirty="0"/>
              <a:t> </a:t>
            </a:r>
            <a:r>
              <a:rPr dirty="0"/>
              <a:t>(Development</a:t>
            </a:r>
            <a:r>
              <a:rPr spc="-35" dirty="0"/>
              <a:t> </a:t>
            </a:r>
            <a:r>
              <a:rPr dirty="0"/>
              <a:t>Environment,</a:t>
            </a:r>
            <a:r>
              <a:rPr spc="-60" dirty="0"/>
              <a:t> </a:t>
            </a:r>
            <a:r>
              <a:rPr dirty="0"/>
              <a:t>Server</a:t>
            </a:r>
            <a:r>
              <a:rPr spc="-55" dirty="0"/>
              <a:t> </a:t>
            </a:r>
            <a:r>
              <a:rPr dirty="0"/>
              <a:t>requirement</a:t>
            </a:r>
            <a:r>
              <a:rPr spc="-35" dirty="0"/>
              <a:t> </a:t>
            </a:r>
            <a:r>
              <a:rPr dirty="0"/>
              <a:t>(if</a:t>
            </a:r>
            <a:r>
              <a:rPr spc="-55" dirty="0"/>
              <a:t> </a:t>
            </a:r>
            <a:r>
              <a:rPr dirty="0"/>
              <a:t>required),</a:t>
            </a:r>
            <a:r>
              <a:rPr spc="-60" dirty="0"/>
              <a:t> </a:t>
            </a:r>
            <a:r>
              <a:rPr dirty="0"/>
              <a:t>Client</a:t>
            </a:r>
            <a:r>
              <a:rPr spc="-35" dirty="0"/>
              <a:t> </a:t>
            </a:r>
            <a:r>
              <a:rPr dirty="0"/>
              <a:t>requirement</a:t>
            </a:r>
            <a:r>
              <a:rPr spc="-35" dirty="0"/>
              <a:t> </a:t>
            </a:r>
            <a:r>
              <a:rPr spc="-25" dirty="0"/>
              <a:t>(if</a:t>
            </a:r>
          </a:p>
          <a:p>
            <a:pPr marL="355600">
              <a:lnSpc>
                <a:spcPts val="1810"/>
              </a:lnSpc>
            </a:pPr>
            <a:r>
              <a:rPr spc="-10" dirty="0"/>
              <a:t>required).</a:t>
            </a:r>
          </a:p>
          <a:p>
            <a:pPr marL="355600" marR="5080" indent="-343535">
              <a:lnSpc>
                <a:spcPct val="77000"/>
              </a:lnSpc>
              <a:spcBef>
                <a:spcPts val="1125"/>
              </a:spcBef>
              <a:buFont typeface="Symbol" panose="05050102010706020507"/>
              <a:buChar char=""/>
              <a:tabLst>
                <a:tab pos="355600" algn="l"/>
              </a:tabLst>
            </a:pPr>
            <a:r>
              <a:rPr dirty="0"/>
              <a:t>Software</a:t>
            </a:r>
            <a:r>
              <a:rPr spc="-90" dirty="0"/>
              <a:t> </a:t>
            </a:r>
            <a:r>
              <a:rPr dirty="0"/>
              <a:t>Requirements</a:t>
            </a:r>
            <a:r>
              <a:rPr spc="5" dirty="0"/>
              <a:t> </a:t>
            </a:r>
            <a:r>
              <a:rPr dirty="0"/>
              <a:t>(Language</a:t>
            </a:r>
            <a:r>
              <a:rPr spc="-8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Platforms</a:t>
            </a:r>
            <a:r>
              <a:rPr spc="-70" dirty="0"/>
              <a:t> </a:t>
            </a:r>
            <a:r>
              <a:rPr dirty="0"/>
              <a:t>like</a:t>
            </a:r>
            <a:r>
              <a:rPr spc="-15" dirty="0"/>
              <a:t> </a:t>
            </a:r>
            <a:r>
              <a:rPr spc="-10" dirty="0"/>
              <a:t>Frameworks,</a:t>
            </a:r>
            <a:r>
              <a:rPr spc="-50" dirty="0"/>
              <a:t> </a:t>
            </a:r>
            <a:r>
              <a:rPr dirty="0"/>
              <a:t>VS</a:t>
            </a:r>
            <a:r>
              <a:rPr spc="10" dirty="0"/>
              <a:t> </a:t>
            </a:r>
            <a:r>
              <a:rPr dirty="0"/>
              <a:t>code,</a:t>
            </a:r>
            <a:r>
              <a:rPr spc="-55" dirty="0"/>
              <a:t> </a:t>
            </a:r>
            <a:r>
              <a:rPr dirty="0"/>
              <a:t>Android</a:t>
            </a:r>
            <a:r>
              <a:rPr spc="-35" dirty="0"/>
              <a:t> </a:t>
            </a:r>
            <a:r>
              <a:rPr dirty="0"/>
              <a:t>Studio</a:t>
            </a:r>
            <a:r>
              <a:rPr spc="-4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Jupyter</a:t>
            </a:r>
            <a:r>
              <a:rPr spc="-15" dirty="0"/>
              <a:t> </a:t>
            </a:r>
            <a:r>
              <a:rPr spc="-10" dirty="0"/>
              <a:t>notebook </a:t>
            </a:r>
            <a:r>
              <a:rPr dirty="0"/>
              <a:t>etc.</a:t>
            </a:r>
            <a:r>
              <a:rPr spc="-5" dirty="0"/>
              <a:t> </a:t>
            </a:r>
            <a:r>
              <a:rPr spc="-50" dirty="0"/>
              <a:t>)</a:t>
            </a: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pc="-50" dirty="0"/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dirty="0"/>
              <a:t>Modules</a:t>
            </a:r>
            <a:r>
              <a:rPr spc="-45" dirty="0"/>
              <a:t> </a:t>
            </a: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spc="-20" dirty="0"/>
              <a:t>Workflow</a:t>
            </a:r>
            <a:r>
              <a:rPr spc="-50" dirty="0"/>
              <a:t> </a:t>
            </a:r>
            <a:endParaRPr spc="-10" dirty="0"/>
          </a:p>
          <a:p>
            <a:pPr marL="241300" marR="318135" indent="-229235">
              <a:lnSpc>
                <a:spcPts val="1650"/>
              </a:lnSpc>
              <a:spcBef>
                <a:spcPts val="965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dirty="0"/>
              <a:t>Reports</a:t>
            </a:r>
            <a:r>
              <a:rPr spc="-75" dirty="0"/>
              <a:t> </a:t>
            </a:r>
            <a:r>
              <a:rPr dirty="0"/>
              <a:t>(For</a:t>
            </a:r>
            <a:r>
              <a:rPr spc="-50" dirty="0"/>
              <a:t> </a:t>
            </a:r>
            <a:r>
              <a:rPr dirty="0"/>
              <a:t>Example:</a:t>
            </a:r>
            <a:r>
              <a:rPr spc="-35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Student</a:t>
            </a:r>
            <a:r>
              <a:rPr spc="-30" dirty="0"/>
              <a:t> </a:t>
            </a:r>
            <a:r>
              <a:rPr dirty="0"/>
              <a:t>Monitoring</a:t>
            </a:r>
            <a:r>
              <a:rPr spc="-45" dirty="0"/>
              <a:t> </a:t>
            </a:r>
            <a:r>
              <a:rPr dirty="0"/>
              <a:t>System,</a:t>
            </a:r>
            <a:r>
              <a:rPr spc="-55" dirty="0"/>
              <a:t> </a:t>
            </a:r>
            <a:r>
              <a:rPr dirty="0"/>
              <a:t>so</a:t>
            </a:r>
            <a:r>
              <a:rPr spc="-40" dirty="0"/>
              <a:t> </a:t>
            </a:r>
            <a:r>
              <a:rPr dirty="0"/>
              <a:t>reports like:</a:t>
            </a:r>
            <a:r>
              <a:rPr spc="-30" dirty="0"/>
              <a:t> </a:t>
            </a:r>
            <a:r>
              <a:rPr dirty="0"/>
              <a:t>Student</a:t>
            </a:r>
            <a:r>
              <a:rPr spc="-35" dirty="0"/>
              <a:t> </a:t>
            </a:r>
            <a:r>
              <a:rPr dirty="0"/>
              <a:t>Marks,</a:t>
            </a:r>
            <a:r>
              <a:rPr spc="-55" dirty="0"/>
              <a:t> </a:t>
            </a:r>
            <a:r>
              <a:rPr dirty="0"/>
              <a:t>Subjects,</a:t>
            </a:r>
            <a:r>
              <a:rPr spc="-55" dirty="0"/>
              <a:t> </a:t>
            </a:r>
            <a:r>
              <a:rPr spc="-10" dirty="0"/>
              <a:t>companies </a:t>
            </a:r>
            <a:r>
              <a:rPr dirty="0"/>
              <a:t>visit, and</a:t>
            </a:r>
            <a:r>
              <a:rPr spc="-50" dirty="0"/>
              <a:t> </a:t>
            </a:r>
            <a:r>
              <a:rPr dirty="0"/>
              <a:t>student</a:t>
            </a:r>
            <a:r>
              <a:rPr spc="-45" dirty="0"/>
              <a:t> </a:t>
            </a:r>
            <a:r>
              <a:rPr dirty="0"/>
              <a:t>appears</a:t>
            </a:r>
            <a:r>
              <a:rPr spc="-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placement</a:t>
            </a:r>
            <a:r>
              <a:rPr spc="-40" dirty="0"/>
              <a:t> </a:t>
            </a:r>
            <a:r>
              <a:rPr spc="-10" dirty="0"/>
              <a:t>etc.)</a:t>
            </a: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Wingdings" panose="05000000000000000000"/>
              <a:buChar char=""/>
              <a:tabLst>
                <a:tab pos="241300" algn="l"/>
              </a:tabLst>
            </a:pPr>
            <a:r>
              <a:rPr dirty="0"/>
              <a:t>References</a:t>
            </a:r>
            <a:r>
              <a:rPr spc="-35" dirty="0"/>
              <a:t> 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28725"/>
          </a:xfrm>
          <a:custGeom>
            <a:avLst/>
            <a:gdLst/>
            <a:ahLst/>
            <a:cxnLst/>
            <a:rect l="l" t="t" r="r" b="b"/>
            <a:pathLst>
              <a:path w="12192000" h="1228725">
                <a:moveTo>
                  <a:pt x="12192000" y="0"/>
                </a:moveTo>
                <a:lnTo>
                  <a:pt x="0" y="0"/>
                </a:lnTo>
                <a:lnTo>
                  <a:pt x="0" y="1228725"/>
                </a:lnTo>
                <a:lnTo>
                  <a:pt x="12192000" y="12287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848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31240" y="1838325"/>
            <a:ext cx="10170160" cy="4098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Online Learning Platform for Accessible and Flexible Education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aims to develop an online learning platform offering diverse courses across multiple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platform provides tools for instructors to create interactive content (videos, quizzes, etc.) and for learners to engage with the material flexibly.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goal is to make quality education accessible and adaptable to all learners, regardless of their geographical location or personal schedules.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26335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-26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676400" y="1676400"/>
            <a:ext cx="9272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Online Learning Platforms: A Review of Literature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Reach: Online platforms eliminate geographic barriers, allowing access to education from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Flexibility: Online education provides time flexibility, making it ideal for working professionals and remote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Scalability: Platforms can easily scale to accommodate increasing numbers of learners with minimal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Cost-Effectiveness: Lower operational costs for both learners and institutions as compared to traditional classrooms.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55090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-195" dirty="0"/>
              <a:t> </a:t>
            </a:r>
            <a:r>
              <a:rPr dirty="0"/>
              <a:t>Review</a:t>
            </a:r>
            <a:r>
              <a:rPr spc="-200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789430" y="1447800"/>
            <a:ext cx="8984615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 Key Factors in Effective E-Learning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Interactivity: Engaging learners through quizzes, live sessions, and forums enhances understanding and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Learner Autonomy: Self-paced courses improve learner satisfaction and completion rates, particularly for adult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Completion Rates: Studies show that learners who receive certificates upon completion are more likely to finish their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Learning: Peer discussions and collaborative projects foster a sense of community, improving motivation and learning outcomes.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47775"/>
          </a:xfrm>
          <a:custGeom>
            <a:avLst/>
            <a:gdLst/>
            <a:ahLst/>
            <a:cxnLst/>
            <a:rect l="l" t="t" r="r" b="b"/>
            <a:pathLst>
              <a:path w="12192000" h="1247775">
                <a:moveTo>
                  <a:pt x="12192000" y="0"/>
                </a:moveTo>
                <a:lnTo>
                  <a:pt x="0" y="0"/>
                </a:lnTo>
                <a:lnTo>
                  <a:pt x="0" y="1247775"/>
                </a:lnTo>
                <a:lnTo>
                  <a:pt x="12192000" y="12477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74825">
              <a:lnSpc>
                <a:spcPct val="100000"/>
              </a:lnSpc>
              <a:spcBef>
                <a:spcPts val="130"/>
              </a:spcBef>
            </a:pPr>
            <a:r>
              <a:rPr dirty="0"/>
              <a:t>Objective</a:t>
            </a:r>
            <a:r>
              <a:rPr spc="-8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498600" y="1443990"/>
            <a:ext cx="84410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Key Objectives of the Online Learning Platform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Course Diversity:</a:t>
            </a:r>
            <a:r>
              <a:rPr lang="en-US"/>
              <a:t> Provide courses covering various fields including technology, humanities, business, and 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Interactive Content:</a:t>
            </a:r>
            <a:r>
              <a:rPr lang="en-US"/>
              <a:t> Equip instructors with tools to create multimedia-rich, engaging content such as videos, quizzes, and assignments.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Learner Flexibility:</a:t>
            </a:r>
            <a:r>
              <a:rPr lang="en-US"/>
              <a:t> Offer self-paced courses that allow learners to study anytime, anywhere.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Certification:</a:t>
            </a:r>
            <a:r>
              <a:rPr lang="en-US"/>
              <a:t> Issue completion certificates to help learners validate their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Scalability:</a:t>
            </a:r>
            <a:r>
              <a:rPr lang="en-US"/>
              <a:t> Design the platform to support an increasing number of courses and learners as demand grows.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Technology</a:t>
            </a:r>
            <a:r>
              <a:rPr spc="-215" dirty="0"/>
              <a:t> </a:t>
            </a:r>
            <a:r>
              <a:rPr dirty="0"/>
              <a:t>(Hardware</a:t>
            </a:r>
            <a:r>
              <a:rPr spc="-180" dirty="0"/>
              <a:t> </a:t>
            </a:r>
            <a:r>
              <a:rPr spc="-10" dirty="0"/>
              <a:t>Requirements)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19200" y="2133600"/>
            <a:ext cx="9893935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Development Environment: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Minimum</a:t>
            </a:r>
            <a:r>
              <a:rPr lang="en-US" dirty="0"/>
              <a:t>: Intel i3 Processor, 8GB RAM</a:t>
            </a:r>
          </a:p>
          <a:p>
            <a:endParaRPr lang="en-US" dirty="0"/>
          </a:p>
          <a:p>
            <a:r>
              <a:rPr lang="en-US" dirty="0"/>
              <a:t>Cloud-based infrastructure (</a:t>
            </a:r>
            <a:r>
              <a:rPr lang="en-US" b="1" dirty="0"/>
              <a:t>AWS</a:t>
            </a:r>
            <a:r>
              <a:rPr lang="en-US" dirty="0"/>
              <a:t>) for scalability and high availability.</a:t>
            </a:r>
          </a:p>
          <a:p>
            <a:r>
              <a:rPr lang="en-US" dirty="0"/>
              <a:t>Must support multiple concurrent users, with load balancing to ensure smooth performance.</a:t>
            </a:r>
          </a:p>
          <a:p>
            <a:endParaRPr lang="en-US" dirty="0"/>
          </a:p>
          <a:p>
            <a:r>
              <a:rPr lang="en-US" b="1" dirty="0"/>
              <a:t>Client Requirement (if applicable):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laptop/PC or mobile device with internet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optimized for mobile and desktop browsers for seamless use on different devices.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Technology</a:t>
            </a:r>
            <a:r>
              <a:rPr spc="-204" dirty="0"/>
              <a:t> </a:t>
            </a:r>
            <a:r>
              <a:rPr dirty="0"/>
              <a:t>(Software</a:t>
            </a:r>
            <a:r>
              <a:rPr spc="-229" dirty="0"/>
              <a:t> </a:t>
            </a:r>
            <a:r>
              <a:rPr spc="-10" dirty="0"/>
              <a:t>Requirements)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14400" y="1371600"/>
            <a:ext cx="10000615" cy="5059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b="1" dirty="0"/>
              <a:t>Languages &amp; Frameworks:</a:t>
            </a:r>
          </a:p>
          <a:p>
            <a:endParaRPr lang="en-US" dirty="0"/>
          </a:p>
          <a:p>
            <a:r>
              <a:rPr lang="en-US" b="1" dirty="0"/>
              <a:t>Frontend</a:t>
            </a:r>
            <a:r>
              <a:rPr lang="en-US" dirty="0"/>
              <a:t>: HTML5, CSS3, JavaScript (React) for dynamic and responsive interfaces.</a:t>
            </a:r>
          </a:p>
          <a:p>
            <a:endParaRPr lang="en-US" dirty="0"/>
          </a:p>
          <a:p>
            <a:r>
              <a:rPr lang="en-US" b="1" dirty="0"/>
              <a:t>Backend</a:t>
            </a:r>
            <a:r>
              <a:rPr lang="en-US" dirty="0"/>
              <a:t>: Node.js, Express and </a:t>
            </a:r>
            <a:r>
              <a:rPr lang="en-US" dirty="0" err="1"/>
              <a:t>Cloudinary</a:t>
            </a:r>
            <a:r>
              <a:rPr lang="en-US" dirty="0"/>
              <a:t> for managing user data, course content, and authentication(Using JWT), Postman for API Testing.</a:t>
            </a:r>
          </a:p>
          <a:p>
            <a:endParaRPr lang="en-US" dirty="0"/>
          </a:p>
          <a:p>
            <a:r>
              <a:rPr lang="en-US" b="1" dirty="0"/>
              <a:t>Platforms &amp; IDEs:</a:t>
            </a:r>
            <a:endParaRPr lang="en-US" dirty="0"/>
          </a:p>
          <a:p>
            <a:r>
              <a:rPr lang="en-US" dirty="0"/>
              <a:t>VS Code: Primary code editor for development.</a:t>
            </a:r>
          </a:p>
          <a:p>
            <a:endParaRPr lang="en-US" dirty="0"/>
          </a:p>
          <a:p>
            <a:r>
              <a:rPr lang="en-US" b="1" dirty="0"/>
              <a:t>Database</a:t>
            </a:r>
            <a:r>
              <a:rPr lang="en-US" dirty="0"/>
              <a:t>:</a:t>
            </a:r>
          </a:p>
          <a:p>
            <a:r>
              <a:rPr lang="en-US" dirty="0"/>
              <a:t>MongoDB for handling user data, course enrollments, and assessments.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28725"/>
          </a:xfrm>
          <a:custGeom>
            <a:avLst/>
            <a:gdLst/>
            <a:ahLst/>
            <a:cxnLst/>
            <a:rect l="l" t="t" r="r" b="b"/>
            <a:pathLst>
              <a:path w="12192000" h="1228725">
                <a:moveTo>
                  <a:pt x="12192000" y="0"/>
                </a:moveTo>
                <a:lnTo>
                  <a:pt x="0" y="0"/>
                </a:lnTo>
                <a:lnTo>
                  <a:pt x="0" y="1228725"/>
                </a:lnTo>
                <a:lnTo>
                  <a:pt x="12192000" y="12287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769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Modules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2057400"/>
            <a:ext cx="104578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Core Modules of the Platform</a:t>
            </a:r>
          </a:p>
          <a:p>
            <a:endParaRPr lang="en-US" b="1"/>
          </a:p>
          <a:p>
            <a:r>
              <a:rPr lang="en-US" b="1"/>
              <a:t>Instructor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Course Creation:</a:t>
            </a:r>
            <a:r>
              <a:rPr lang="en-US"/>
              <a:t> Instructors can upload videos, assignments, and quizzes using an intuitive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Learner Analytics:</a:t>
            </a:r>
            <a:r>
              <a:rPr lang="en-US"/>
              <a:t> Tools for tracking student progress and engagement, with insights into learner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Interactive Features:</a:t>
            </a:r>
            <a:r>
              <a:rPr lang="en-US"/>
              <a:t> Live sessions, discussion boards, and peer collaboration to increase engagement.</a:t>
            </a:r>
          </a:p>
          <a:p>
            <a:endParaRPr lang="en-US" b="1"/>
          </a:p>
          <a:p>
            <a:r>
              <a:rPr lang="en-US" b="1"/>
              <a:t>Learner Module: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Course Access:</a:t>
            </a:r>
            <a:r>
              <a:rPr lang="en-US"/>
              <a:t> Learners can browse courses, enroll, and track their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Self-Paced Learning:</a:t>
            </a:r>
            <a:r>
              <a:rPr lang="en-US"/>
              <a:t> Flexibility to pause, revisit, and complete lessons at their own convenience.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Quizzes &amp; Assessments: </a:t>
            </a:r>
            <a:r>
              <a:rPr lang="en-US"/>
              <a:t>Regular quizzes to reinforce learning, with immediate feedback.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1027</Words>
  <Application>Microsoft Office PowerPoint</Application>
  <PresentationFormat>Widescreen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Office Theme</vt:lpstr>
      <vt:lpstr>Mini Project (KCA353)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Modules (Contd.)</vt:lpstr>
      <vt:lpstr>Workflow</vt:lpstr>
      <vt:lpstr>Reports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(KCA353)</dc:title>
  <dc:creator>Rakshit rajput</dc:creator>
  <cp:lastModifiedBy>Rakshit rajput</cp:lastModifiedBy>
  <cp:revision>7</cp:revision>
  <dcterms:created xsi:type="dcterms:W3CDTF">2024-09-23T06:13:00Z</dcterms:created>
  <dcterms:modified xsi:type="dcterms:W3CDTF">2024-09-24T07:02:48Z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2024-09-22T11:00:00Z</vt:filetime>
  </property>
  <property fmtid="{D5CDD505-2E9C-101B-9397-08002B2CF9AE}" pid="3" name="LastSaved">
    <vt:filetime>2024-09-22T11:00:00Z</vt:filetime>
  </property>
  <property fmtid="{D5CDD505-2E9C-101B-9397-08002B2CF9AE}" pid="4" name="ICV">
    <vt:lpwstr>87DACE44061C4BA79F0738AAB838335D_12</vt:lpwstr>
  </property>
  <property fmtid="{D5CDD505-2E9C-101B-9397-08002B2CF9AE}" pid="5" name="KSOProductBuildVer">
    <vt:lpwstr>1033-12.2.0.13472</vt:lpwstr>
  </property>
</Properties>
</file>