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3BE7-0C4C-4700-B6C6-5F9F1DD1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1F2EC-CD49-448C-A521-7CCB4C05A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AD41-A463-4BEB-858A-1DAD9B35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5241-33F9-44A1-8B09-7A35E847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ECEC-BF45-434D-8727-0B00EB14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F7A1-7525-48B9-8C3A-62B6076D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4967D-515A-4479-9892-F68C019F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72C0-74D7-4C87-B094-58DBC1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A35F-DDDF-4057-BF35-7B421951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8634-906D-475E-A1D8-DDB99DB1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7AA53-14B9-4263-BB8E-7743740F5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BCA1-7E5D-4077-AE8C-63FEA723A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E1FA-FE5E-4BB8-A09D-3EE01826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E128-1A40-47A0-9854-DBE8CE89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E757-54E0-465D-A00F-BD721D0D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FC54-C12B-4C35-95A3-EB870494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AAB9-322F-4DAA-89F8-36F1D873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C30F-0EF5-4507-9AB9-9B89B3D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FC6DA-03C9-4420-94D5-E21F4683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89EA-C54B-4C6A-9B6B-6085AFE8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0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5790-32CA-45D5-89E8-A43CEF18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8E963-4DC5-4E9F-99E7-D7B1D646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5015-046E-493A-BEB4-85F4BE17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8637-D0CF-4E99-BD4F-0B69E7DE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61FF-9BD8-4CD0-8E65-B90AF9D1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3E5A-723D-4D0A-9F4F-1B2A68C0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B4FF-3B45-4FC4-B7D5-FF97A4BC4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126E-39D7-4BDB-A9D8-A0693FE8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134FD-EFD2-4907-ADBB-5D203F39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37CC-5C6C-4809-8F96-CE1E302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86E4A-70D1-4E46-9BA0-7C61937F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9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2421-A997-44BB-B520-2E6D7449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AAD5-AFAF-4B2A-90F3-2DF8541A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A878-FFF9-40BE-A743-162FAD81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15E58-4BA4-4CCF-ADE0-7597A24BA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D91E-3972-40AF-8DB7-7333128F5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130D8-C95F-4D4B-A42A-9F6EBB83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E03E1-F6E9-4A2E-AB64-9474750B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920EA-9C58-40DC-9068-66F7E308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8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1257-C36A-41AF-A5D8-04047D05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FA50E-248E-4FCF-8B29-007C76E4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E6CE6-5F3A-45A8-BFD2-D8CD3DFC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95D91-F513-410C-8EE9-640EF765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5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CCDAE-5229-4CFD-BE5F-CCAD2BEA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05D45-6B84-4EE1-86A0-03F55534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B284-6E46-4FFD-8A4C-46D10401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8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516E-74F0-4017-9FA2-156418F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DD06-F8C0-4314-A5A9-FD4BBD2B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12A75-93C4-4A82-BD47-9AE9FB9F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7931C-09C9-4EEF-A6A9-4B22F81F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B28F3-BD41-4213-B587-FE2A739B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F5A3F-9A4C-4FCD-B07B-02EC4921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9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0685-0B57-47F4-8F5A-DFFDDBA5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38688-7EC7-4449-BA7D-7CB118D6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D6AC7-4294-43FA-9D21-BFE2722D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C151-70B1-4EBD-BF59-9130FF35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AA2A-3DF9-45C3-AC07-13D7F23D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4806-665E-494A-A42C-5891475B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5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DA6D3-ACDE-4787-88C6-3DF9A640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7296-CB96-49FB-9274-12F758425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1D6E-720D-40F6-9307-D3AE5DBE9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C188-8064-4BB8-B5F8-0F57815CBA5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B91C-3205-4008-87EE-E8CF9AB2D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6782-9A08-46AF-B3D6-BB6D683F5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0D1A-7A78-4E42-BCB7-B7D5A4B9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ACF-1443-46D4-9862-E3427566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2" y="2235200"/>
            <a:ext cx="11877675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Complex Instruction Set Computer (CISC) and </a:t>
            </a:r>
            <a:br>
              <a:rPr lang="en-US" b="1" dirty="0"/>
            </a:br>
            <a:r>
              <a:rPr lang="en-US" b="1" dirty="0"/>
              <a:t>Reduced Instruction Set Computer (RISC)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6046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1D965-1C5E-476B-9F56-E0117A912DC8}"/>
              </a:ext>
            </a:extLst>
          </p:cNvPr>
          <p:cNvSpPr txBox="1"/>
          <p:nvPr/>
        </p:nvSpPr>
        <p:spPr>
          <a:xfrm>
            <a:off x="114300" y="1975823"/>
            <a:ext cx="1173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dirty="0"/>
              <a:t>microprocessor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processing unit on a single chip.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performs the core functions of a computer CPU.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multipurpose programmable silicon chip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constructed using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Metal Oxide Semiconductor (MOS) technology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is clock-driven and register-based.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accepts binary data as input and provides output after processing it as per the specification of instructions stored in the memory.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97623-9316-6CA3-984F-831EC5C6536F}"/>
              </a:ext>
            </a:extLst>
          </p:cNvPr>
          <p:cNvSpPr txBox="1"/>
          <p:nvPr/>
        </p:nvSpPr>
        <p:spPr>
          <a:xfrm>
            <a:off x="2357120" y="38937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Microprocessor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5433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E13D0-438F-45D0-9940-2D039AC5DBF3}"/>
              </a:ext>
            </a:extLst>
          </p:cNvPr>
          <p:cNvSpPr txBox="1"/>
          <p:nvPr/>
        </p:nvSpPr>
        <p:spPr>
          <a:xfrm>
            <a:off x="409575" y="138143"/>
            <a:ext cx="1163955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microprocessor: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–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of complete instructions 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the microprocessor executes is termed the instruction set.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Length –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bits processed in a single instruction is called 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 length or word size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Greater the word size, the larger the processing power of the CPU.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Clock Speed –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Clock speed determines how fast a single instruction can be executed in a processor. The microprocessor’s pace is controlled by the System Clock.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Clock speeds are generally measured in millions of cycles per second (MHz) and thousand million cycles per second (GHz). </a:t>
            </a:r>
          </a:p>
        </p:txBody>
      </p:sp>
    </p:spTree>
    <p:extLst>
      <p:ext uri="{BB962C8B-B14F-4D97-AF65-F5344CB8AC3E}">
        <p14:creationId xmlns:p14="http://schemas.microsoft.com/office/powerpoint/2010/main" val="3273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49895C-255C-4FE3-A615-E44F30E0D1E2}"/>
              </a:ext>
            </a:extLst>
          </p:cNvPr>
          <p:cNvSpPr txBox="1"/>
          <p:nvPr/>
        </p:nvSpPr>
        <p:spPr>
          <a:xfrm>
            <a:off x="342899" y="318611"/>
            <a:ext cx="1170622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Microprocessors: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Besides the classification based on the word length, the classification is also based on the architecture i.e. 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of the microprocessor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categorized into RISC and CISC.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629072-102A-45C6-844E-80937D0BC882}"/>
              </a:ext>
            </a:extLst>
          </p:cNvPr>
          <p:cNvSpPr txBox="1"/>
          <p:nvPr/>
        </p:nvSpPr>
        <p:spPr>
          <a:xfrm>
            <a:off x="190500" y="178564"/>
            <a:ext cx="11868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RISC: </a:t>
            </a:r>
            <a:b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stands for Reduced Instruction Set Computer.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microprocessor architecture that uses a 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set of instructions of </a:t>
            </a:r>
            <a:r>
              <a:rPr lang="en-US" sz="22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 length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simple instructions that are generally executed in one clock cycle.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 chips are relatively simple to design and inexpensive.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setback of this design is that the computer has to repeatedly perform simple operations to execute a larger program having a large number of processing operations. </a:t>
            </a:r>
          </a:p>
          <a:p>
            <a:pPr algn="l" fontAlgn="base"/>
            <a:b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SPARC, POWER PC, etc.</a:t>
            </a:r>
          </a:p>
        </p:txBody>
      </p:sp>
      <p:pic>
        <p:nvPicPr>
          <p:cNvPr id="2050" name="Picture 2" descr="RISC vs CISC">
            <a:extLst>
              <a:ext uri="{FF2B5EF4-FFF2-40B4-BE49-F238E27FC236}">
                <a16:creationId xmlns:a16="http://schemas.microsoft.com/office/drawing/2014/main" id="{C913481B-D6E2-4B26-8148-995367F5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571750"/>
            <a:ext cx="476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1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30B46-BF45-4669-8F2F-222071E87816}"/>
              </a:ext>
            </a:extLst>
          </p:cNvPr>
          <p:cNvSpPr txBox="1"/>
          <p:nvPr/>
        </p:nvSpPr>
        <p:spPr>
          <a:xfrm>
            <a:off x="190500" y="68640"/>
            <a:ext cx="1152525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CISC: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stands for Complex Instruction Set Computer.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processors offer the users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hundreds of instructions of </a:t>
            </a:r>
            <a:r>
              <a:rPr lang="en-US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sizes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 architecture includes a complete 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special-purpose circuits 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carry out these instructions at a very high speed.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interact with memory by using complex addressing modes.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 processors reduce the program size and hence lesser number of memory cycles are required to execute the programs.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increases the overall speed of execution. </a:t>
            </a:r>
            <a:b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 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 architecture, AMD</a:t>
            </a:r>
          </a:p>
        </p:txBody>
      </p:sp>
      <p:pic>
        <p:nvPicPr>
          <p:cNvPr id="1028" name="Picture 4" descr="RISC vs CISC">
            <a:extLst>
              <a:ext uri="{FF2B5EF4-FFF2-40B4-BE49-F238E27FC236}">
                <a16:creationId xmlns:a16="http://schemas.microsoft.com/office/drawing/2014/main" id="{B61AA85A-9266-40C5-BB4F-687D08FE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52763"/>
            <a:ext cx="52387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2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B49B4-8E19-4D9B-AA35-46DD58D45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72718"/>
              </p:ext>
            </p:extLst>
          </p:nvPr>
        </p:nvGraphicFramePr>
        <p:xfrm>
          <a:off x="126726" y="728345"/>
          <a:ext cx="11851914" cy="5961893"/>
        </p:xfrm>
        <a:graphic>
          <a:graphicData uri="http://schemas.openxmlformats.org/drawingml/2006/table">
            <a:tbl>
              <a:tblPr/>
              <a:tblGrid>
                <a:gridCol w="5925957">
                  <a:extLst>
                    <a:ext uri="{9D8B030D-6E8A-4147-A177-3AD203B41FA5}">
                      <a16:colId xmlns:a16="http://schemas.microsoft.com/office/drawing/2014/main" val="2581772454"/>
                    </a:ext>
                  </a:extLst>
                </a:gridCol>
                <a:gridCol w="5925957">
                  <a:extLst>
                    <a:ext uri="{9D8B030D-6E8A-4147-A177-3AD203B41FA5}">
                      <a16:colId xmlns:a16="http://schemas.microsoft.com/office/drawing/2014/main" val="1273014799"/>
                    </a:ext>
                  </a:extLst>
                </a:gridCol>
              </a:tblGrid>
              <a:tr h="52577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</a:t>
                      </a:r>
                    </a:p>
                  </a:txBody>
                  <a:tcPr marL="21302" marR="21302" marT="21302" marB="21302">
                    <a:lnL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</a:t>
                      </a:r>
                    </a:p>
                  </a:txBody>
                  <a:tcPr marL="21302" marR="21302" marT="21302" marB="21302">
                    <a:lnL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435657"/>
                  </a:ext>
                </a:extLst>
              </a:tr>
              <a:tr h="5074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Reduced Instruction Set Computer.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Complex Instruction Set Computer.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909353"/>
                  </a:ext>
                </a:extLst>
              </a:tr>
              <a:tr h="9784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emphasizes on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optimize the instruction set.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emphasizes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hardware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optimize the instruction set.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6055"/>
                  </a:ext>
                </a:extLst>
              </a:tr>
              <a:tr h="9784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hardwired unit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programming in the RISC Processor.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Microprogramming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unit in CISC Processor.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83580"/>
                  </a:ext>
                </a:extLst>
              </a:tr>
              <a:tr h="9784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register sets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store the instruction.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a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register set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store the instruction.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538108"/>
                  </a:ext>
                </a:extLst>
              </a:tr>
              <a:tr h="5074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 has simple decoding of instruction.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 has complex decoding of instruction.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04472"/>
                  </a:ext>
                </a:extLst>
              </a:tr>
              <a:tr h="5074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of the pipeline are simple in RISC.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of the pipeline are difficult in CISC.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1617"/>
                  </a:ext>
                </a:extLst>
              </a:tr>
              <a:tr h="9784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a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number of instruction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requires less time to execute the instructions.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large number of instruction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requires more time to execute the instructions.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95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99FEB6-E61D-458C-9C0B-09D12E1B367B}"/>
              </a:ext>
            </a:extLst>
          </p:cNvPr>
          <p:cNvSpPr txBox="1"/>
          <p:nvPr/>
        </p:nvSpPr>
        <p:spPr>
          <a:xfrm>
            <a:off x="209551" y="167762"/>
            <a:ext cx="116681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610B38"/>
                </a:solidFill>
                <a:effectLst/>
                <a:latin typeface="erdana"/>
              </a:rPr>
              <a:t>Difference between the RISC and CISC Processors</a:t>
            </a:r>
          </a:p>
        </p:txBody>
      </p:sp>
    </p:spTree>
    <p:extLst>
      <p:ext uri="{BB962C8B-B14F-4D97-AF65-F5344CB8AC3E}">
        <p14:creationId xmlns:p14="http://schemas.microsoft.com/office/powerpoint/2010/main" val="147500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B49B4-8E19-4D9B-AA35-46DD58D45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67406"/>
              </p:ext>
            </p:extLst>
          </p:nvPr>
        </p:nvGraphicFramePr>
        <p:xfrm>
          <a:off x="126726" y="728346"/>
          <a:ext cx="11851914" cy="6093578"/>
        </p:xfrm>
        <a:graphic>
          <a:graphicData uri="http://schemas.openxmlformats.org/drawingml/2006/table">
            <a:tbl>
              <a:tblPr/>
              <a:tblGrid>
                <a:gridCol w="5925957">
                  <a:extLst>
                    <a:ext uri="{9D8B030D-6E8A-4147-A177-3AD203B41FA5}">
                      <a16:colId xmlns:a16="http://schemas.microsoft.com/office/drawing/2014/main" val="2581772454"/>
                    </a:ext>
                  </a:extLst>
                </a:gridCol>
                <a:gridCol w="5925957">
                  <a:extLst>
                    <a:ext uri="{9D8B030D-6E8A-4147-A177-3AD203B41FA5}">
                      <a16:colId xmlns:a16="http://schemas.microsoft.com/office/drawing/2014/main" val="1273014799"/>
                    </a:ext>
                  </a:extLst>
                </a:gridCol>
              </a:tblGrid>
              <a:tr h="162091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</a:t>
                      </a:r>
                    </a:p>
                  </a:txBody>
                  <a:tcPr marL="21302" marR="21302" marT="21302" marB="21302">
                    <a:lnL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</a:t>
                      </a:r>
                    </a:p>
                  </a:txBody>
                  <a:tcPr marL="21302" marR="21302" marT="21302" marB="21302">
                    <a:lnL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435657"/>
                  </a:ext>
                </a:extLst>
              </a:tr>
              <a:tr h="6637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and STORE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are independent instructions in the register-to-register a program's interaction.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LOAD and STORE instruction in the memory-to-memory interaction of a program.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33721"/>
                  </a:ext>
                </a:extLst>
              </a:tr>
              <a:tr h="3511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 has more transistors on memory registers.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 has transistors to store complex instructions.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16600"/>
                  </a:ext>
                </a:extLst>
              </a:tr>
              <a:tr h="246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execution time of RISC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very short.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execution time of CISC is longer.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82322"/>
                  </a:ext>
                </a:extLst>
              </a:tr>
              <a:tr h="6637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 architecture can be used with high-end applications like telecommunication, image processing, video processing, etc.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 architecture can be used with low-end applications like home automation, security system, etc.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68884"/>
                  </a:ext>
                </a:extLst>
              </a:tr>
              <a:tr h="246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format instruction.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format instruction.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53585"/>
                  </a:ext>
                </a:extLst>
              </a:tr>
              <a:tr h="4553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program written for RISC architecture needs to take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space in memory.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written for CISC architecture tends to take 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space in memory.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99290"/>
                  </a:ext>
                </a:extLst>
              </a:tr>
              <a:tr h="5595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of RISC: ARM, PA-RISC, Power Architecture, Alpha, AVR, ARC and the SPARC.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 of CISC: VAX, Motorola 68000 family, System/360, AMD and the Intel x86 CPUs.</a:t>
                      </a:r>
                    </a:p>
                  </a:txBody>
                  <a:tcPr marL="14201" marR="14201" marT="14201" marB="142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626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99FEB6-E61D-458C-9C0B-09D12E1B367B}"/>
              </a:ext>
            </a:extLst>
          </p:cNvPr>
          <p:cNvSpPr txBox="1"/>
          <p:nvPr/>
        </p:nvSpPr>
        <p:spPr>
          <a:xfrm>
            <a:off x="126726" y="167759"/>
            <a:ext cx="6386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610B38"/>
                </a:solidFill>
                <a:effectLst/>
                <a:latin typeface="erdana"/>
              </a:rPr>
              <a:t>Difference between the RISC and CISC Processors</a:t>
            </a:r>
          </a:p>
        </p:txBody>
      </p:sp>
    </p:spTree>
    <p:extLst>
      <p:ext uri="{BB962C8B-B14F-4D97-AF65-F5344CB8AC3E}">
        <p14:creationId xmlns:p14="http://schemas.microsoft.com/office/powerpoint/2010/main" val="146787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2DFEF-E1A2-43B5-89FF-164E4DB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78" y="0"/>
            <a:ext cx="8907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6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757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erdana</vt:lpstr>
      <vt:lpstr>Times New Roman</vt:lpstr>
      <vt:lpstr>Wingdings</vt:lpstr>
      <vt:lpstr>Office Theme</vt:lpstr>
      <vt:lpstr>Complex Instruction Set Computer (CISC) and  Reduced Instruction Set Computer (RISC)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amit.goyal</dc:creator>
  <cp:lastModifiedBy>amit.goyal</cp:lastModifiedBy>
  <cp:revision>12</cp:revision>
  <dcterms:created xsi:type="dcterms:W3CDTF">2022-01-24T06:54:29Z</dcterms:created>
  <dcterms:modified xsi:type="dcterms:W3CDTF">2023-12-11T01:34:10Z</dcterms:modified>
</cp:coreProperties>
</file>