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60" r:id="rId5"/>
    <p:sldId id="266" r:id="rId6"/>
    <p:sldId id="272" r:id="rId7"/>
    <p:sldId id="257" r:id="rId8"/>
    <p:sldId id="267" r:id="rId9"/>
    <p:sldId id="258" r:id="rId10"/>
    <p:sldId id="268" r:id="rId11"/>
    <p:sldId id="259" r:id="rId12"/>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A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54"/>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3073"/>
          <p:cNvSpPr>
            <a:spLocks noGrp="1"/>
          </p:cNvSpPr>
          <p:nvPr>
            <p:ph type="ctrTitle"/>
          </p:nvPr>
        </p:nvSpPr>
        <p:spPr>
          <a:xfrm>
            <a:off x="685800" y="1557020"/>
            <a:ext cx="7772400" cy="1470025"/>
          </a:xfrm>
        </p:spPr>
        <p:txBody>
          <a:bodyPr anchor="ctr" anchorCtr="0"/>
          <a:p>
            <a:pPr algn="ctr" defTabSz="914400">
              <a:buClrTx/>
              <a:buSzTx/>
              <a:buFontTx/>
              <a:buNone/>
            </a:pPr>
            <a:r>
              <a:rPr sz="4400" kern="1200" baseline="0">
                <a:latin typeface="Arial" panose="020B0604020202020204" pitchFamily="34" charset="0"/>
                <a:ea typeface="宋体" pitchFamily="2" charset="-122"/>
              </a:rPr>
              <a:t>Reducing the Service</a:t>
            </a:r>
            <a:r>
              <a:rPr lang="x-none" sz="4400" kern="1200" baseline="0">
                <a:latin typeface="Arial" panose="020B0604020202020204" pitchFamily="34" charset="0"/>
                <a:ea typeface="宋体" pitchFamily="2" charset="-122"/>
              </a:rPr>
              <a:t> </a:t>
            </a:r>
            <a:r>
              <a:rPr sz="4400" kern="1200" baseline="0">
                <a:latin typeface="Arial" panose="020B0604020202020204" pitchFamily="34" charset="0"/>
                <a:ea typeface="宋体" pitchFamily="2" charset="-122"/>
              </a:rPr>
              <a:t>Function Chain Backup Cost over the Edge and Cloud by a Self-adapting Scheme</a:t>
            </a:r>
            <a:endParaRPr sz="4400" kern="1200" baseline="0">
              <a:latin typeface="Arial" panose="020B0604020202020204" pitchFamily="34" charset="0"/>
              <a:ea typeface="宋体" pitchFamily="2" charset="-122"/>
            </a:endParaRPr>
          </a:p>
        </p:txBody>
      </p:sp>
      <p:sp>
        <p:nvSpPr>
          <p:cNvPr id="3075" name="副标题 3074"/>
          <p:cNvSpPr>
            <a:spLocks noGrp="1"/>
          </p:cNvSpPr>
          <p:nvPr>
            <p:ph type="subTitle" idx="1"/>
          </p:nvPr>
        </p:nvSpPr>
        <p:spPr>
          <a:xfrm>
            <a:off x="1371600" y="4436745"/>
            <a:ext cx="6400800" cy="1752600"/>
          </a:xfrm>
        </p:spPr>
        <p:txBody>
          <a:bodyPr/>
          <a:p>
            <a:pPr defTabSz="914400">
              <a:buClrTx/>
              <a:buSzTx/>
              <a:buFontTx/>
            </a:pPr>
            <a:r>
              <a:rPr sz="2400" kern="1200" baseline="0">
                <a:latin typeface="Arial" panose="020B0604020202020204" pitchFamily="34" charset="0"/>
                <a:ea typeface="宋体" pitchFamily="2" charset="-122"/>
              </a:rPr>
              <a:t>Xiaojun Shang , Yaodong Huang , Zhenhua Liu, and Yuanyuan Yang , Fellow, IEEE</a:t>
            </a:r>
            <a:endParaRPr sz="2400" kern="1200" baseline="0">
              <a:latin typeface="Arial" panose="020B0604020202020204" pitchFamily="34" charset="0"/>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a:t>Load of each server</a:t>
            </a:r>
            <a:endParaRPr lang="x-none" altLang="zh-CN"/>
          </a:p>
        </p:txBody>
      </p:sp>
      <p:pic>
        <p:nvPicPr>
          <p:cNvPr id="4" name="内容占位符 3" descr="result"/>
          <p:cNvPicPr>
            <a:picLocks noChangeAspect="1"/>
          </p:cNvPicPr>
          <p:nvPr>
            <p:ph idx="1"/>
          </p:nvPr>
        </p:nvPicPr>
        <p:blipFill>
          <a:blip r:embed="rId1"/>
          <a:stretch>
            <a:fillRect/>
          </a:stretch>
        </p:blipFill>
        <p:spPr>
          <a:xfrm>
            <a:off x="1187450" y="1155065"/>
            <a:ext cx="3606165" cy="2705100"/>
          </a:xfrm>
          <a:prstGeom prst="rect">
            <a:avLst/>
          </a:prstGeom>
        </p:spPr>
      </p:pic>
      <p:pic>
        <p:nvPicPr>
          <p:cNvPr id="3" name="图片 2" descr="r4"/>
          <p:cNvPicPr>
            <a:picLocks noChangeAspect="1"/>
          </p:cNvPicPr>
          <p:nvPr/>
        </p:nvPicPr>
        <p:blipFill>
          <a:blip r:embed="rId2"/>
          <a:stretch>
            <a:fillRect/>
          </a:stretch>
        </p:blipFill>
        <p:spPr>
          <a:xfrm>
            <a:off x="1235075" y="3836035"/>
            <a:ext cx="3510915" cy="2633980"/>
          </a:xfrm>
          <a:prstGeom prst="rect">
            <a:avLst/>
          </a:prstGeom>
        </p:spPr>
      </p:pic>
      <p:pic>
        <p:nvPicPr>
          <p:cNvPr id="5" name="图片 4" descr="r3"/>
          <p:cNvPicPr>
            <a:picLocks noChangeAspect="1"/>
          </p:cNvPicPr>
          <p:nvPr/>
        </p:nvPicPr>
        <p:blipFill>
          <a:blip r:embed="rId3"/>
          <a:stretch>
            <a:fillRect/>
          </a:stretch>
        </p:blipFill>
        <p:spPr>
          <a:xfrm>
            <a:off x="5027930" y="1152525"/>
            <a:ext cx="3576955" cy="2683510"/>
          </a:xfrm>
          <a:prstGeom prst="rect">
            <a:avLst/>
          </a:prstGeom>
        </p:spPr>
      </p:pic>
      <p:pic>
        <p:nvPicPr>
          <p:cNvPr id="8" name="图片 7" descr="r2"/>
          <p:cNvPicPr>
            <a:picLocks noChangeAspect="1"/>
          </p:cNvPicPr>
          <p:nvPr/>
        </p:nvPicPr>
        <p:blipFill>
          <a:blip r:embed="rId4"/>
          <a:stretch>
            <a:fillRect/>
          </a:stretch>
        </p:blipFill>
        <p:spPr>
          <a:xfrm>
            <a:off x="5076190" y="3836035"/>
            <a:ext cx="3743960" cy="28079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Backup method</a:t>
            </a:r>
            <a:endParaRPr lang="en-US" altLang="zh-CN"/>
          </a:p>
        </p:txBody>
      </p:sp>
      <p:pic>
        <p:nvPicPr>
          <p:cNvPr id="4" name="内容占位符 3" descr="sab"/>
          <p:cNvPicPr>
            <a:picLocks noChangeAspect="1"/>
          </p:cNvPicPr>
          <p:nvPr>
            <p:ph idx="1"/>
          </p:nvPr>
        </p:nvPicPr>
        <p:blipFill>
          <a:blip r:embed="rId1"/>
          <a:stretch>
            <a:fillRect/>
          </a:stretch>
        </p:blipFill>
        <p:spPr>
          <a:xfrm>
            <a:off x="467360" y="1844675"/>
            <a:ext cx="8229600" cy="27819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pulp"/>
          <p:cNvPicPr>
            <a:picLocks noChangeAspect="1"/>
          </p:cNvPicPr>
          <p:nvPr>
            <p:ph idx="1"/>
          </p:nvPr>
        </p:nvPicPr>
        <p:blipFill>
          <a:blip r:embed="rId1"/>
          <a:stretch>
            <a:fillRect/>
          </a:stretch>
        </p:blipFill>
        <p:spPr>
          <a:xfrm>
            <a:off x="683895" y="620395"/>
            <a:ext cx="2536825" cy="648970"/>
          </a:xfrm>
          <a:prstGeom prst="rect">
            <a:avLst/>
          </a:prstGeom>
        </p:spPr>
      </p:pic>
      <p:sp>
        <p:nvSpPr>
          <p:cNvPr id="5" name="文本框 4"/>
          <p:cNvSpPr txBox="1"/>
          <p:nvPr/>
        </p:nvSpPr>
        <p:spPr>
          <a:xfrm>
            <a:off x="683895" y="1557020"/>
            <a:ext cx="8060690" cy="2722880"/>
          </a:xfrm>
          <a:prstGeom prst="rect">
            <a:avLst/>
          </a:prstGeom>
          <a:noFill/>
        </p:spPr>
        <p:txBody>
          <a:bodyPr wrap="square" rtlCol="0">
            <a:spAutoFit/>
          </a:bodyPr>
          <a:p>
            <a:pPr algn="l">
              <a:lnSpc>
                <a:spcPct val="150000"/>
              </a:lnSpc>
            </a:pPr>
            <a:endParaRPr lang="zh-CN" altLang="en-US"/>
          </a:p>
          <a:p>
            <a:pPr marL="285750" indent="-285750" algn="l">
              <a:lnSpc>
                <a:spcPct val="150000"/>
              </a:lnSpc>
              <a:buFont typeface="Arial" panose="020B0604020202020204" pitchFamily="34" charset="0"/>
              <a:buChar char="•"/>
            </a:pPr>
            <a:r>
              <a:rPr lang="zh-CN" altLang="en-US" sz="2400"/>
              <a:t>Python脚本语言的一个库，使用户能够描述数学程序。</a:t>
            </a:r>
            <a:endParaRPr lang="zh-CN" altLang="en-US" sz="2400"/>
          </a:p>
          <a:p>
            <a:pPr marL="285750" indent="-285750" algn="l">
              <a:lnSpc>
                <a:spcPct val="150000"/>
              </a:lnSpc>
              <a:buFont typeface="Arial" panose="020B0604020202020204" pitchFamily="34" charset="0"/>
              <a:buChar char="•"/>
            </a:pPr>
            <a:r>
              <a:rPr lang="zh-CN" altLang="en-US" sz="2400"/>
              <a:t>提供代表优化问题和决策变量的Python对象</a:t>
            </a:r>
            <a:endParaRPr lang="zh-CN" altLang="en-US" sz="2400"/>
          </a:p>
          <a:p>
            <a:pPr marL="285750" indent="-285750" algn="l">
              <a:lnSpc>
                <a:spcPct val="150000"/>
              </a:lnSpc>
              <a:buFont typeface="Arial" panose="020B0604020202020204" pitchFamily="34" charset="0"/>
              <a:buChar char="•"/>
            </a:pPr>
            <a:r>
              <a:rPr lang="zh-CN" altLang="en-US" sz="2400">
                <a:gradFill>
                  <a:gsLst>
                    <a:gs pos="0">
                      <a:srgbClr val="E30000"/>
                    </a:gs>
                    <a:gs pos="100000">
                      <a:srgbClr val="760303"/>
                    </a:gs>
                  </a:gsLst>
                  <a:lin scaled="0"/>
                </a:gradFill>
                <a:sym typeface="+mn-ea"/>
              </a:rPr>
              <a:t>具有线性优化能力</a:t>
            </a:r>
            <a:endParaRPr lang="zh-CN" altLang="en-US" sz="2400">
              <a:gradFill>
                <a:gsLst>
                  <a:gs pos="0">
                    <a:srgbClr val="E30000"/>
                  </a:gs>
                  <a:gs pos="100000">
                    <a:srgbClr val="760303"/>
                  </a:gs>
                </a:gsLst>
                <a:lin scaled="0"/>
              </a:gradFill>
            </a:endParaRPr>
          </a:p>
          <a:p>
            <a:pPr marL="285750" indent="-285750" algn="l">
              <a:lnSpc>
                <a:spcPct val="150000"/>
              </a:lnSpc>
              <a:buFont typeface="Arial" panose="020B0604020202020204" pitchFamily="34" charset="0"/>
              <a:buChar char="•"/>
            </a:pPr>
            <a:r>
              <a:rPr lang="zh-CN" altLang="en-US" sz="2400"/>
              <a:t>PuLP的重点是支持线性和混合整数模型。</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p1"/>
          <p:cNvPicPr>
            <a:picLocks noChangeAspect="1"/>
          </p:cNvPicPr>
          <p:nvPr>
            <p:ph idx="1"/>
          </p:nvPr>
        </p:nvPicPr>
        <p:blipFill>
          <a:blip r:embed="rId1"/>
          <a:stretch>
            <a:fillRect/>
          </a:stretch>
        </p:blipFill>
        <p:spPr>
          <a:xfrm>
            <a:off x="1187450" y="2416810"/>
            <a:ext cx="5772150" cy="866775"/>
          </a:xfrm>
          <a:prstGeom prst="rect">
            <a:avLst/>
          </a:prstGeom>
        </p:spPr>
      </p:pic>
      <p:pic>
        <p:nvPicPr>
          <p:cNvPr id="6" name="图片 5" descr="constraint2"/>
          <p:cNvPicPr>
            <a:picLocks noChangeAspect="1"/>
          </p:cNvPicPr>
          <p:nvPr/>
        </p:nvPicPr>
        <p:blipFill>
          <a:blip r:embed="rId2"/>
          <a:stretch>
            <a:fillRect/>
          </a:stretch>
        </p:blipFill>
        <p:spPr>
          <a:xfrm>
            <a:off x="972185" y="5368925"/>
            <a:ext cx="5715000" cy="838200"/>
          </a:xfrm>
          <a:prstGeom prst="rect">
            <a:avLst/>
          </a:prstGeom>
        </p:spPr>
      </p:pic>
      <p:pic>
        <p:nvPicPr>
          <p:cNvPr id="7" name="图片 6" descr="constraint"/>
          <p:cNvPicPr>
            <a:picLocks noChangeAspect="1"/>
          </p:cNvPicPr>
          <p:nvPr/>
        </p:nvPicPr>
        <p:blipFill>
          <a:blip r:embed="rId3"/>
          <a:stretch>
            <a:fillRect/>
          </a:stretch>
        </p:blipFill>
        <p:spPr>
          <a:xfrm>
            <a:off x="1619250" y="3639820"/>
            <a:ext cx="5724525" cy="1400175"/>
          </a:xfrm>
          <a:prstGeom prst="rect">
            <a:avLst/>
          </a:prstGeom>
        </p:spPr>
      </p:pic>
      <p:sp>
        <p:nvSpPr>
          <p:cNvPr id="8" name="文本框 7"/>
          <p:cNvSpPr txBox="1"/>
          <p:nvPr/>
        </p:nvSpPr>
        <p:spPr>
          <a:xfrm>
            <a:off x="353695" y="548005"/>
            <a:ext cx="8243570" cy="1414780"/>
          </a:xfrm>
          <a:prstGeom prst="rect">
            <a:avLst/>
          </a:prstGeom>
          <a:noFill/>
        </p:spPr>
        <p:txBody>
          <a:bodyPr wrap="square" rtlCol="0">
            <a:spAutoFit/>
          </a:bodyPr>
          <a:p>
            <a:pPr algn="l"/>
            <a:r>
              <a:rPr lang="x-none" altLang="zh-CN" sz="4000">
                <a:sym typeface="+mn-ea"/>
              </a:rPr>
              <a:t>Static </a:t>
            </a:r>
            <a:r>
              <a:rPr lang="en-US" altLang="x-none" sz="4000">
                <a:sym typeface="+mn-ea"/>
              </a:rPr>
              <a:t>B</a:t>
            </a:r>
            <a:r>
              <a:rPr lang="x-none" altLang="zh-CN" sz="4000">
                <a:sym typeface="+mn-ea"/>
              </a:rPr>
              <a:t>ackup </a:t>
            </a:r>
            <a:r>
              <a:rPr lang="en-US" altLang="x-none" sz="4000">
                <a:sym typeface="+mn-ea"/>
              </a:rPr>
              <a:t>D</a:t>
            </a:r>
            <a:r>
              <a:rPr lang="x-none" altLang="zh-CN" sz="4000">
                <a:sym typeface="+mn-ea"/>
              </a:rPr>
              <a:t>epolyment </a:t>
            </a:r>
            <a:r>
              <a:rPr lang="en-US" altLang="x-none" sz="4000">
                <a:sym typeface="+mn-ea"/>
              </a:rPr>
              <a:t>Stratege</a:t>
            </a:r>
            <a:endParaRPr lang="en-US" altLang="zh-CN" sz="4000"/>
          </a:p>
          <a:p>
            <a:pPr algn="l"/>
            <a:r>
              <a:rPr lang="en-US" altLang="zh-CN" sz="2800"/>
              <a:t>Aim: minimize backup cost :</a:t>
            </a:r>
            <a:endParaRPr lang="en-US" altLang="zh-CN" sz="2800"/>
          </a:p>
          <a:p>
            <a:pPr algn="l"/>
            <a:r>
              <a:rPr lang="en-US" altLang="zh-CN"/>
              <a:t>By deploying backup onto the edge servers as much as possible.</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LPcode"/>
          <p:cNvPicPr>
            <a:picLocks noChangeAspect="1"/>
          </p:cNvPicPr>
          <p:nvPr>
            <p:ph idx="1"/>
          </p:nvPr>
        </p:nvPicPr>
        <p:blipFill>
          <a:blip r:embed="rId1"/>
          <a:stretch>
            <a:fillRect/>
          </a:stretch>
        </p:blipFill>
        <p:spPr>
          <a:xfrm>
            <a:off x="35560" y="188595"/>
            <a:ext cx="9024620" cy="57619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8356600" cy="762000"/>
          </a:xfrm>
        </p:spPr>
        <p:txBody>
          <a:bodyPr/>
          <a:p>
            <a:pPr algn="l"/>
            <a:r>
              <a:rPr lang="x-none" altLang="zh-CN" sz="4000"/>
              <a:t>Static ackup depolyment algorithm</a:t>
            </a:r>
            <a:endParaRPr lang="x-none" altLang="zh-CN" sz="4000"/>
          </a:p>
        </p:txBody>
      </p:sp>
      <p:pic>
        <p:nvPicPr>
          <p:cNvPr id="4" name="内容占位符 3" descr="a1"/>
          <p:cNvPicPr>
            <a:picLocks noChangeAspect="1"/>
          </p:cNvPicPr>
          <p:nvPr>
            <p:ph idx="1"/>
          </p:nvPr>
        </p:nvPicPr>
        <p:blipFill>
          <a:blip r:embed="rId1"/>
          <a:stretch>
            <a:fillRect/>
          </a:stretch>
        </p:blipFill>
        <p:spPr>
          <a:xfrm>
            <a:off x="683260" y="1268730"/>
            <a:ext cx="4683125" cy="4667250"/>
          </a:xfrm>
          <a:prstGeom prst="rect">
            <a:avLst/>
          </a:prstGeom>
        </p:spPr>
      </p:pic>
      <p:sp>
        <p:nvSpPr>
          <p:cNvPr id="3" name="文本框 2"/>
          <p:cNvSpPr txBox="1"/>
          <p:nvPr/>
        </p:nvSpPr>
        <p:spPr>
          <a:xfrm>
            <a:off x="5219700" y="1988820"/>
            <a:ext cx="3861435" cy="4523105"/>
          </a:xfrm>
          <a:prstGeom prst="rect">
            <a:avLst/>
          </a:prstGeom>
          <a:noFill/>
        </p:spPr>
        <p:txBody>
          <a:bodyPr wrap="square" rtlCol="0">
            <a:spAutoFit/>
          </a:bodyPr>
          <a:p>
            <a:r>
              <a:rPr lang="en-US" altLang="zh-CN" sz="1800"/>
              <a:t>2-8 line: </a:t>
            </a:r>
            <a:endParaRPr lang="en-US" altLang="zh-CN" sz="1800"/>
          </a:p>
          <a:p>
            <a:r>
              <a:rPr lang="en-US" altLang="zh-CN" sz="1800"/>
              <a:t>transform [0,1] to {0,1}</a:t>
            </a:r>
            <a:endParaRPr lang="en-US" altLang="zh-CN" sz="1800"/>
          </a:p>
          <a:p>
            <a:endParaRPr lang="en-US" altLang="zh-CN" sz="1800"/>
          </a:p>
          <a:p>
            <a:endParaRPr lang="en-US" altLang="zh-CN" sz="1800"/>
          </a:p>
          <a:p>
            <a:endParaRPr lang="en-US" altLang="zh-CN" sz="1800"/>
          </a:p>
          <a:p>
            <a:r>
              <a:rPr lang="en-US" altLang="zh-CN" sz="1800"/>
              <a:t>9-15 line: </a:t>
            </a:r>
            <a:endParaRPr lang="en-US" altLang="zh-CN" sz="1800"/>
          </a:p>
          <a:p>
            <a:r>
              <a:rPr lang="en-US" altLang="zh-CN" sz="1800"/>
              <a:t>backup into cloud server</a:t>
            </a:r>
            <a:endParaRPr lang="en-US" altLang="zh-CN" sz="1800"/>
          </a:p>
          <a:p>
            <a:endParaRPr lang="en-US" altLang="zh-CN" sz="1800"/>
          </a:p>
          <a:p>
            <a:endParaRPr lang="en-US" altLang="zh-CN" sz="1800"/>
          </a:p>
          <a:p>
            <a:endParaRPr lang="en-US" altLang="zh-CN" sz="1800"/>
          </a:p>
          <a:p>
            <a:r>
              <a:rPr lang="en-US" altLang="zh-CN" sz="1800"/>
              <a:t>16-20 line: </a:t>
            </a:r>
            <a:endParaRPr lang="en-US" altLang="zh-CN" sz="1800"/>
          </a:p>
          <a:p>
            <a:r>
              <a:rPr lang="en-US" altLang="zh-CN" sz="1800"/>
              <a:t>check again whether it can be placed on the edge servers</a:t>
            </a:r>
            <a:endParaRPr lang="en-US" altLang="zh-CN" sz="1800"/>
          </a:p>
          <a:p>
            <a:endParaRPr lang="en-US" altLang="zh-CN" sz="1800"/>
          </a:p>
          <a:p>
            <a:endParaRPr lang="zh-CN" altLang="en-US" sz="1800"/>
          </a:p>
          <a:p>
            <a:endParaRPr lang="zh-CN" altLang="en-US" sz="1800"/>
          </a:p>
        </p:txBody>
      </p:sp>
      <p:sp>
        <p:nvSpPr>
          <p:cNvPr id="7" name="矩形 6"/>
          <p:cNvSpPr/>
          <p:nvPr/>
        </p:nvSpPr>
        <p:spPr>
          <a:xfrm>
            <a:off x="683895" y="2132965"/>
            <a:ext cx="3096260" cy="1352550"/>
          </a:xfrm>
          <a:prstGeom prst="rect">
            <a:avLst/>
          </a:prstGeom>
          <a:noFill/>
          <a:ln w="19050">
            <a:solidFill>
              <a:schemeClr val="accent6">
                <a:lumMod val="40000"/>
                <a:lumOff val="60000"/>
              </a:schemeClr>
            </a:solidFill>
            <a:prstDash val="sysDash"/>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矩形 7"/>
          <p:cNvSpPr/>
          <p:nvPr/>
        </p:nvSpPr>
        <p:spPr>
          <a:xfrm>
            <a:off x="683895" y="3500755"/>
            <a:ext cx="3286125" cy="1286510"/>
          </a:xfrm>
          <a:prstGeom prst="rect">
            <a:avLst/>
          </a:prstGeom>
          <a:noFill/>
          <a:ln w="19050">
            <a:solidFill>
              <a:schemeClr val="accent5">
                <a:lumMod val="75000"/>
              </a:schemeClr>
            </a:solidFill>
            <a:prstDash val="sysDash"/>
          </a:ln>
          <a:extLst>
            <a:ext uri="{909E8E84-426E-40DD-AFC4-6F175D3DCCD1}">
              <a14:hiddenFill xmlns:a14="http://schemas.microsoft.com/office/drawing/2010/main">
                <a:solidFill>
                  <a:schemeClr val="accent1">
                    <a:lumMod val="50000"/>
                  </a:schemeClr>
                </a:solidFill>
              </a14:hiddenFill>
            </a:ext>
          </a:extLst>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9" name="矩形 8"/>
          <p:cNvSpPr/>
          <p:nvPr/>
        </p:nvSpPr>
        <p:spPr>
          <a:xfrm>
            <a:off x="683895" y="4802505"/>
            <a:ext cx="4474210" cy="1070610"/>
          </a:xfrm>
          <a:prstGeom prst="rect">
            <a:avLst/>
          </a:prstGeom>
          <a:noFill/>
          <a:ln w="19050">
            <a:solidFill>
              <a:srgbClr val="E5A919"/>
            </a:solidFill>
            <a:prstDash val="sysDash"/>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db"/>
          <p:cNvPicPr>
            <a:picLocks noChangeAspect="1"/>
          </p:cNvPicPr>
          <p:nvPr>
            <p:ph idx="1"/>
          </p:nvPr>
        </p:nvPicPr>
        <p:blipFill>
          <a:blip r:embed="rId1"/>
          <a:stretch>
            <a:fillRect/>
          </a:stretch>
        </p:blipFill>
        <p:spPr>
          <a:xfrm>
            <a:off x="1331595" y="2564765"/>
            <a:ext cx="5724525" cy="2828925"/>
          </a:xfrm>
          <a:prstGeom prst="rect">
            <a:avLst/>
          </a:prstGeom>
        </p:spPr>
      </p:pic>
      <p:sp>
        <p:nvSpPr>
          <p:cNvPr id="8" name="文本框 7"/>
          <p:cNvSpPr txBox="1"/>
          <p:nvPr/>
        </p:nvSpPr>
        <p:spPr>
          <a:xfrm>
            <a:off x="96520" y="548005"/>
            <a:ext cx="8968740" cy="1353185"/>
          </a:xfrm>
          <a:prstGeom prst="rect">
            <a:avLst/>
          </a:prstGeom>
          <a:noFill/>
        </p:spPr>
        <p:txBody>
          <a:bodyPr wrap="square" rtlCol="0">
            <a:spAutoFit/>
          </a:bodyPr>
          <a:p>
            <a:pPr algn="l"/>
            <a:r>
              <a:rPr lang="en-US" altLang="x-none" sz="4000">
                <a:sym typeface="+mn-ea"/>
              </a:rPr>
              <a:t>Dynamic</a:t>
            </a:r>
            <a:r>
              <a:rPr lang="x-none" altLang="zh-CN" sz="4000">
                <a:sym typeface="+mn-ea"/>
              </a:rPr>
              <a:t> </a:t>
            </a:r>
            <a:r>
              <a:rPr lang="en-US" altLang="x-none" sz="4000">
                <a:sym typeface="+mn-ea"/>
              </a:rPr>
              <a:t>B</a:t>
            </a:r>
            <a:r>
              <a:rPr lang="x-none" altLang="zh-CN" sz="4000">
                <a:sym typeface="+mn-ea"/>
              </a:rPr>
              <a:t>ackup </a:t>
            </a:r>
            <a:r>
              <a:rPr lang="en-US" altLang="x-none" sz="4000">
                <a:sym typeface="+mn-ea"/>
              </a:rPr>
              <a:t>D</a:t>
            </a:r>
            <a:r>
              <a:rPr lang="x-none" altLang="zh-CN" sz="4000">
                <a:sym typeface="+mn-ea"/>
              </a:rPr>
              <a:t>epolyment </a:t>
            </a:r>
            <a:r>
              <a:rPr lang="en-US" altLang="x-none" sz="4000">
                <a:sym typeface="+mn-ea"/>
              </a:rPr>
              <a:t>Stratege</a:t>
            </a:r>
            <a:endParaRPr lang="en-US" altLang="zh-CN" sz="4000"/>
          </a:p>
          <a:p>
            <a:pPr algn="l"/>
            <a:r>
              <a:rPr lang="en-US" altLang="zh-CN" sz="2400"/>
              <a:t>Aim: assure the avalability of SFCs  &amp;  minimize servers’ load :</a:t>
            </a:r>
            <a:endParaRPr lang="en-US" altLang="zh-CN" sz="2400"/>
          </a:p>
          <a:p>
            <a:pPr algn="l"/>
            <a:r>
              <a:rPr lang="en-US" altLang="zh-CN"/>
              <a:t>By deploying more backup automatically &amp; adjusting the dynamic backups.</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44133"/>
            <a:ext cx="8229600" cy="1143000"/>
          </a:xfrm>
        </p:spPr>
        <p:txBody>
          <a:bodyPr/>
          <a:p>
            <a:r>
              <a:rPr lang="x-none" altLang="zh-CN" sz="3600"/>
              <a:t>Dynamic Backup Deployment Algorithm</a:t>
            </a:r>
            <a:endParaRPr lang="x-none" altLang="zh-CN" sz="3600"/>
          </a:p>
        </p:txBody>
      </p:sp>
      <p:pic>
        <p:nvPicPr>
          <p:cNvPr id="4" name="内容占位符 3" descr="a2"/>
          <p:cNvPicPr>
            <a:picLocks noChangeAspect="1"/>
          </p:cNvPicPr>
          <p:nvPr>
            <p:ph idx="1"/>
          </p:nvPr>
        </p:nvPicPr>
        <p:blipFill>
          <a:blip r:embed="rId1"/>
          <a:stretch>
            <a:fillRect/>
          </a:stretch>
        </p:blipFill>
        <p:spPr>
          <a:xfrm>
            <a:off x="683260" y="908685"/>
            <a:ext cx="4226560" cy="5594350"/>
          </a:xfrm>
          <a:prstGeom prst="rect">
            <a:avLst/>
          </a:prstGeom>
        </p:spPr>
      </p:pic>
      <p:sp>
        <p:nvSpPr>
          <p:cNvPr id="7" name="矩形 6"/>
          <p:cNvSpPr/>
          <p:nvPr/>
        </p:nvSpPr>
        <p:spPr>
          <a:xfrm>
            <a:off x="683895" y="2419985"/>
            <a:ext cx="3096260" cy="1000125"/>
          </a:xfrm>
          <a:prstGeom prst="rect">
            <a:avLst/>
          </a:prstGeom>
          <a:noFill/>
          <a:ln w="19050">
            <a:solidFill>
              <a:schemeClr val="accent6">
                <a:lumMod val="40000"/>
                <a:lumOff val="60000"/>
              </a:schemeClr>
            </a:solidFill>
            <a:prstDash val="sysDash"/>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3" name="文本框 2"/>
          <p:cNvSpPr txBox="1"/>
          <p:nvPr/>
        </p:nvSpPr>
        <p:spPr>
          <a:xfrm>
            <a:off x="5219700" y="1988820"/>
            <a:ext cx="3861435" cy="5354320"/>
          </a:xfrm>
          <a:prstGeom prst="rect">
            <a:avLst/>
          </a:prstGeom>
          <a:noFill/>
        </p:spPr>
        <p:txBody>
          <a:bodyPr wrap="square" rtlCol="0">
            <a:spAutoFit/>
          </a:bodyPr>
          <a:p>
            <a:r>
              <a:rPr lang="en-US" altLang="zh-CN" sz="1800"/>
              <a:t>3-7 line:</a:t>
            </a:r>
            <a:endParaRPr lang="en-US" altLang="zh-CN" sz="1800"/>
          </a:p>
          <a:p>
            <a:r>
              <a:rPr lang="en-US" altLang="zh-CN" sz="1800"/>
              <a:t>select the qualified servers</a:t>
            </a:r>
            <a:endParaRPr lang="en-US" altLang="zh-CN" sz="1800"/>
          </a:p>
          <a:p>
            <a:endParaRPr lang="en-US" altLang="zh-CN" sz="1800"/>
          </a:p>
          <a:p>
            <a:endParaRPr lang="en-US" altLang="zh-CN" sz="1800"/>
          </a:p>
          <a:p>
            <a:endParaRPr lang="en-US" altLang="zh-CN" sz="1800"/>
          </a:p>
          <a:p>
            <a:endParaRPr lang="en-US" altLang="zh-CN" sz="1800"/>
          </a:p>
          <a:p>
            <a:endParaRPr lang="en-US" altLang="zh-CN" sz="1800"/>
          </a:p>
          <a:p>
            <a:endParaRPr lang="en-US" altLang="zh-CN" sz="1800"/>
          </a:p>
          <a:p>
            <a:r>
              <a:rPr lang="en-US" altLang="zh-CN" sz="1800"/>
              <a:t>11-23 line: </a:t>
            </a:r>
            <a:endParaRPr lang="en-US" altLang="zh-CN" sz="1800"/>
          </a:p>
          <a:p>
            <a:r>
              <a:rPr lang="en-US" altLang="zh-CN" sz="1800"/>
              <a:t>calculate some parameters, such as the load of each servers before deploying the dynamic backups. These parameters decide which server the VNF(</a:t>
            </a:r>
            <a:r>
              <a:rPr lang="en-US" altLang="zh-CN" sz="1800">
                <a:sym typeface="+mn-ea"/>
              </a:rPr>
              <a:t>dynamic backups</a:t>
            </a:r>
            <a:r>
              <a:rPr lang="en-US" altLang="zh-CN" sz="1800"/>
              <a:t>) should be placed on.</a:t>
            </a:r>
            <a:endParaRPr lang="en-US" altLang="zh-CN" sz="1800"/>
          </a:p>
          <a:p>
            <a:endParaRPr lang="en-US" altLang="zh-CN" sz="1800"/>
          </a:p>
          <a:p>
            <a:endParaRPr lang="en-US" altLang="zh-CN" sz="1800"/>
          </a:p>
          <a:p>
            <a:endParaRPr lang="zh-CN" altLang="en-US" sz="1800"/>
          </a:p>
          <a:p>
            <a:endParaRPr lang="zh-CN" altLang="en-US" sz="1800"/>
          </a:p>
        </p:txBody>
      </p:sp>
      <p:sp>
        <p:nvSpPr>
          <p:cNvPr id="8" name="矩形 7"/>
          <p:cNvSpPr/>
          <p:nvPr/>
        </p:nvSpPr>
        <p:spPr>
          <a:xfrm>
            <a:off x="683895" y="3931285"/>
            <a:ext cx="4333875" cy="2521585"/>
          </a:xfrm>
          <a:prstGeom prst="rect">
            <a:avLst/>
          </a:prstGeom>
          <a:noFill/>
          <a:ln w="19050">
            <a:solidFill>
              <a:schemeClr val="accent5">
                <a:lumMod val="75000"/>
              </a:schemeClr>
            </a:solidFill>
            <a:prstDash val="sysDash"/>
          </a:ln>
          <a:extLst>
            <a:ext uri="{909E8E84-426E-40DD-AFC4-6F175D3DCCD1}">
              <a14:hiddenFill xmlns:a14="http://schemas.microsoft.com/office/drawing/2010/main">
                <a:solidFill>
                  <a:schemeClr val="accent1">
                    <a:lumMod val="50000"/>
                  </a:schemeClr>
                </a:solidFill>
              </a14:hiddenFill>
            </a:ext>
          </a:extLst>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9" name="菱形 8"/>
          <p:cNvSpPr/>
          <p:nvPr/>
        </p:nvSpPr>
        <p:spPr>
          <a:xfrm>
            <a:off x="899160" y="4797425"/>
            <a:ext cx="144145" cy="143510"/>
          </a:xfrm>
          <a:prstGeom prst="diamond">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SFC Backup Adjustment</a:t>
            </a:r>
            <a:endParaRPr lang="zh-CN" altLang="en-US"/>
          </a:p>
        </p:txBody>
      </p:sp>
      <p:sp>
        <p:nvSpPr>
          <p:cNvPr id="3" name="内容占位符 2"/>
          <p:cNvSpPr>
            <a:spLocks noGrp="1"/>
          </p:cNvSpPr>
          <p:nvPr>
            <p:ph idx="1"/>
          </p:nvPr>
        </p:nvSpPr>
        <p:spPr>
          <a:xfrm>
            <a:off x="611505" y="1412875"/>
            <a:ext cx="8229600" cy="5321300"/>
          </a:xfrm>
        </p:spPr>
        <p:txBody>
          <a:bodyPr/>
          <a:p>
            <a:pPr>
              <a:lnSpc>
                <a:spcPct val="150000"/>
              </a:lnSpc>
              <a:spcBef>
                <a:spcPts val="0"/>
              </a:spcBef>
            </a:pPr>
            <a:r>
              <a:rPr lang="en-US" altLang="zh-CN" sz="1400"/>
              <a:t>During the deployment of  dynamic backups, there exist situations that there are not enough resources to deploy the next dynamic backup. This means more VNFs are currently unavailable on the edge, and we need more resources to deploy daynamic backups. </a:t>
            </a:r>
            <a:endParaRPr lang="en-US" altLang="zh-CN" sz="1400"/>
          </a:p>
          <a:p>
            <a:pPr>
              <a:lnSpc>
                <a:spcPct val="150000"/>
              </a:lnSpc>
              <a:spcBef>
                <a:spcPts val="0"/>
              </a:spcBef>
            </a:pPr>
            <a:r>
              <a:rPr lang="en-US" altLang="zh-CN" sz="1400"/>
              <a:t>There are also opposite cases that edge resources are excessive and more SFCs can be backed up on the edge to save cost. To deal with these situations, RAD further moves backups of SFCs between the edge and the cloud to balance the availability and backup cost.</a:t>
            </a:r>
            <a:endParaRPr lang="en-US" altLang="zh-CN" sz="1400"/>
          </a:p>
          <a:p>
            <a:pPr>
              <a:lnSpc>
                <a:spcPct val="150000"/>
              </a:lnSpc>
              <a:spcBef>
                <a:spcPts val="0"/>
              </a:spcBef>
            </a:pPr>
            <a:r>
              <a:rPr lang="en-US" altLang="zh-CN" sz="1400"/>
              <a:t>Simplified, we depoly more dynamic backup when edge resources are sufficient, and adjust the SFCs to the cloud when edge resources are not enough.</a:t>
            </a:r>
            <a:endParaRPr lang="en-US" altLang="zh-CN" sz="1400"/>
          </a:p>
          <a:p>
            <a:pPr>
              <a:lnSpc>
                <a:spcPct val="150000"/>
              </a:lnSpc>
              <a:spcBef>
                <a:spcPts val="0"/>
              </a:spcBef>
            </a:pPr>
            <a:r>
              <a:rPr lang="en-US" altLang="zh-CN" sz="1400"/>
              <a:t>When edge resources are not sufficient, Algorithm 2 will be terminated. Then it sort SFCs backuped up on the edge and pick the SFC f with the smallest w</a:t>
            </a:r>
            <a:r>
              <a:rPr lang="en-US" altLang="zh-CN" sz="1400" baseline="-25000"/>
              <a:t>f</a:t>
            </a:r>
            <a:r>
              <a:rPr lang="en-US" altLang="zh-CN" sz="1400"/>
              <a:t>. We the back up SFC f in the cloud instead and the SFC f and its static backups are released from the edge. Algorithm 2 starts again.</a:t>
            </a:r>
            <a:endParaRPr lang="en-US" altLang="zh-CN" sz="1400"/>
          </a:p>
          <a:p>
            <a:pPr>
              <a:lnSpc>
                <a:spcPct val="150000"/>
              </a:lnSpc>
              <a:spcBef>
                <a:spcPts val="0"/>
              </a:spcBef>
            </a:pPr>
            <a:r>
              <a:rPr lang="en-US" altLang="zh-CN" sz="1400"/>
              <a:t>The adjustment method also maintains t. When t grows larger than a predefined threshold t</a:t>
            </a:r>
            <a:r>
              <a:rPr lang="en-US" altLang="zh-CN" sz="1400" baseline="-25000"/>
              <a:t>1</a:t>
            </a:r>
            <a:r>
              <a:rPr lang="en-US" altLang="zh-CN" sz="1400"/>
              <a:t>, the method deploys static backups for each VNF of SFC f which has the largest w</a:t>
            </a:r>
            <a:r>
              <a:rPr lang="en-US" altLang="zh-CN" sz="1400" baseline="-25000"/>
              <a:t>f</a:t>
            </a:r>
            <a:r>
              <a:rPr lang="en-US" altLang="zh-CN" sz="1400"/>
              <a:t> on the cloud.</a:t>
            </a:r>
            <a:endParaRPr lang="en-US" altLang="zh-CN" sz="1400"/>
          </a:p>
          <a:p>
            <a:pPr>
              <a:lnSpc>
                <a:spcPct val="150000"/>
              </a:lnSpc>
              <a:spcBef>
                <a:spcPts val="0"/>
              </a:spcBef>
            </a:pPr>
            <a:r>
              <a:rPr lang="en-US" altLang="zh-CN" sz="1400"/>
              <a:t>If t continuously increases and becomes larger than another threshold t</a:t>
            </a:r>
            <a:r>
              <a:rPr lang="en-US" altLang="zh-CN" sz="1400" baseline="-25000"/>
              <a:t>2</a:t>
            </a:r>
            <a:r>
              <a:rPr lang="en-US" altLang="zh-CN" sz="1400"/>
              <a:t>, </a:t>
            </a:r>
            <a:r>
              <a:rPr lang="en-US" altLang="zh-CN" sz="1400">
                <a:sym typeface="+mn-ea"/>
              </a:rPr>
              <a:t> the SFCs which has been moved to the cloud previously will placed on the edge again. </a:t>
            </a:r>
            <a:endParaRPr lang="en-US" altLang="zh-CN" sz="1400"/>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2322</Words>
  <Application>WPS 演示</Application>
  <PresentationFormat/>
  <Paragraphs>65</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宋体</vt:lpstr>
      <vt:lpstr>Wingdings</vt:lpstr>
      <vt:lpstr>Droid Sans Fallback</vt:lpstr>
      <vt:lpstr>微软雅黑</vt:lpstr>
      <vt:lpstr>宋体</vt:lpstr>
      <vt:lpstr>Arial Unicode MS</vt:lpstr>
      <vt:lpstr>Calibri</vt:lpstr>
      <vt:lpstr>Trebuchet MS</vt:lpstr>
      <vt:lpstr>OpenSymbol</vt:lpstr>
      <vt:lpstr>默认设计模板</vt:lpstr>
      <vt:lpstr>Reducing the Service Function Chain Backup Cost over the Edge and Cloud by a Self-adapting Scheme</vt:lpstr>
      <vt:lpstr>Backup method</vt:lpstr>
      <vt:lpstr>PowerPoint 演示文稿</vt:lpstr>
      <vt:lpstr>PowerPoint 演示文稿</vt:lpstr>
      <vt:lpstr>PowerPoint 演示文稿</vt:lpstr>
      <vt:lpstr>Static ackup depolyment algorithm</vt:lpstr>
      <vt:lpstr>PowerPoint 演示文稿</vt:lpstr>
      <vt:lpstr>Dynamic Backup Deployment Algorithm</vt:lpstr>
      <vt:lpstr>SFC Backup Adjustment</vt:lpstr>
      <vt:lpstr>Load of each server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the Service Function Chain Backup Cost over the Edge and Cloud by a Self-adapting Scheme</dc:title>
  <dc:creator>wps</dc:creator>
  <cp:lastModifiedBy>bailey</cp:lastModifiedBy>
  <cp:revision>13</cp:revision>
  <dcterms:created xsi:type="dcterms:W3CDTF">2022-12-08T03:34:53Z</dcterms:created>
  <dcterms:modified xsi:type="dcterms:W3CDTF">2022-12-08T03:34:53Z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2052-11.1.0.11664</vt:lpwstr>
  </property>
  <property fmtid="{D5CDD505-2E9C-101B-9397-08002B2CF9AE}" pid="3" name="ICV">
    <vt:lpwstr/>
  </property>
</Properties>
</file>