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a115813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a115813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a115813c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4a115813c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f7200b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49f7200b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400051" y="2501266"/>
            <a:ext cx="5431632" cy="927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MEPS Lectures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00050" y="3428999"/>
            <a:ext cx="3038473" cy="37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nl-NL" sz="2220">
                <a:solidFill>
                  <a:schemeClr val="lt1"/>
                </a:solidFill>
              </a:rPr>
              <a:t>Lectures &amp; Lesroosters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0318" y="1435037"/>
            <a:ext cx="5431632" cy="43624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400050" y="5467349"/>
            <a:ext cx="2257425" cy="1162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nl-N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Groep: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nl-N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Eefje Roelsema – 10993673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nl-N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Pascalle Veltman – 11025646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nl-N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 Simons – 12389285 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00050" y="3940378"/>
            <a:ext cx="1502568" cy="24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nl-NL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december 2018</a:t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4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3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838200" y="537688"/>
            <a:ext cx="10515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Algoritme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838200" y="2059984"/>
            <a:ext cx="105156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000">
                <a:solidFill>
                  <a:srgbClr val="FFFFFF"/>
                </a:solidFill>
              </a:rPr>
              <a:t>Door middel van kansberekening kiezen we om wel/niet te wisselen: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Bereken van beide vakken de  score mbv score functie</a:t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e_score_1 = exp(-score/temperatuur)</a:t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e_score_2 = exp(-score/temperatuur)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Trek kans uit uniforme verdeling (0,1) </a:t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Kies rooster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217" name="Google Shape;217;p22"/>
          <p:cNvGrpSpPr/>
          <p:nvPr/>
        </p:nvGrpSpPr>
        <p:grpSpPr>
          <a:xfrm>
            <a:off x="9989422" y="342288"/>
            <a:ext cx="1802607" cy="234300"/>
            <a:chOff x="2429755" y="831019"/>
            <a:chExt cx="1802607" cy="234300"/>
          </a:xfrm>
        </p:grpSpPr>
        <p:pic>
          <p:nvPicPr>
            <p:cNvPr id="218" name="Google Shape;218;p22"/>
            <p:cNvPicPr preferRelativeResize="0"/>
            <p:nvPr/>
          </p:nvPicPr>
          <p:blipFill rotWithShape="1">
            <a:blip r:embed="rId3">
              <a:alphaModFix/>
            </a:blip>
            <a:srcRect b="28052" l="34224" r="31206" t="0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2"/>
            <p:cNvSpPr txBox="1"/>
            <p:nvPr/>
          </p:nvSpPr>
          <p:spPr>
            <a:xfrm>
              <a:off x="2644762" y="831019"/>
              <a:ext cx="15876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220" name="Google Shape;220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838200" y="1168309"/>
            <a:ext cx="10515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Simulated annealing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4">
            <a:alphaModFix/>
          </a:blip>
          <a:srcRect b="10362" l="0" r="0" t="10354"/>
          <a:stretch/>
        </p:blipFill>
        <p:spPr>
          <a:xfrm>
            <a:off x="1384025" y="3761375"/>
            <a:ext cx="1937650" cy="7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838200" y="537688"/>
            <a:ext cx="10515600" cy="833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Algoritme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838200" y="2118534"/>
            <a:ext cx="105156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Input: Random rooster, voldoet niet aan harde constraints.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1.  Ga naar eerste zaalslot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2.  Bereken van alle mogelijke ruilen de score voor deze plek</a:t>
            </a:r>
            <a:endParaRPr sz="20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→ zie volgende slide		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3.  Ga naar volgende zaalslot van nieuw rooster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4.  Ga terug naar 2.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30" name="Google Shape;230;p23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231" name="Google Shape;231;p23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3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233" name="Google Shape;2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838200" y="1168309"/>
            <a:ext cx="10515600" cy="833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Simulated annealing deterministisch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838200" y="537688"/>
            <a:ext cx="10515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Algoritme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838200" y="2118534"/>
            <a:ext cx="105156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000">
                <a:solidFill>
                  <a:srgbClr val="FFFFFF"/>
                </a:solidFill>
              </a:rPr>
              <a:t>Door middel van kansberekening kiezen we om wel/niet te wisselen: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Lijst met scores [score_1, score_2, … , score_145)</a:t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e_score_i = exp(score_i / temp)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Trek kans uit uniforme verderling (0,1) </a:t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Sommeer e_scores_i tot &gt; kans uit uniforme verdeling</a:t>
            </a:r>
            <a:endParaRPr sz="200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Calibri"/>
              <a:buChar char="-"/>
            </a:pPr>
            <a:r>
              <a:rPr lang="nl-NL" sz="2000">
                <a:solidFill>
                  <a:srgbClr val="FFFFFF"/>
                </a:solidFill>
              </a:rPr>
              <a:t>Kies switch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2" name="Google Shape;242;p24"/>
          <p:cNvGrpSpPr/>
          <p:nvPr/>
        </p:nvGrpSpPr>
        <p:grpSpPr>
          <a:xfrm>
            <a:off x="9989422" y="342288"/>
            <a:ext cx="1802607" cy="234300"/>
            <a:chOff x="2429755" y="831019"/>
            <a:chExt cx="1802607" cy="234300"/>
          </a:xfrm>
        </p:grpSpPr>
        <p:pic>
          <p:nvPicPr>
            <p:cNvPr id="243" name="Google Shape;243;p24"/>
            <p:cNvPicPr preferRelativeResize="0"/>
            <p:nvPr/>
          </p:nvPicPr>
          <p:blipFill rotWithShape="1">
            <a:blip r:embed="rId3">
              <a:alphaModFix/>
            </a:blip>
            <a:srcRect b="28052" l="34224" r="31206" t="0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4"/>
            <p:cNvSpPr txBox="1"/>
            <p:nvPr/>
          </p:nvSpPr>
          <p:spPr>
            <a:xfrm>
              <a:off x="2644762" y="831019"/>
              <a:ext cx="15876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245" name="Google Shape;245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838200" y="1168309"/>
            <a:ext cx="10515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Simulated annealing deterministisch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600" y="3481713"/>
            <a:ext cx="1501100" cy="7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838200" y="537688"/>
            <a:ext cx="10515600" cy="833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Resultaat</a:t>
            </a:r>
            <a:endParaRPr/>
          </a:p>
        </p:txBody>
      </p:sp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838200" y="1939159"/>
            <a:ext cx="10515600" cy="42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Hillclimber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Beste score: 25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Run time: fast</a:t>
            </a:r>
            <a:br>
              <a:rPr lang="nl-NL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Hillclimber deterministisch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Beste score: 14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Run time: slow</a:t>
            </a:r>
            <a:br>
              <a:rPr lang="nl-NL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Simulated annealing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Beste score: 40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Run time: fast</a:t>
            </a:r>
            <a:br>
              <a:rPr lang="nl-NL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Simulated annealing deterministisch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Beste score: 22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 sz="1800">
                <a:solidFill>
                  <a:schemeClr val="lt1"/>
                </a:solidFill>
              </a:rPr>
              <a:t>Run time: slow</a:t>
            </a:r>
            <a:endParaRPr sz="1800"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255" name="Google Shape;255;p25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256" name="Google Shape;256;p25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25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258" name="Google Shape;2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838200" y="1168309"/>
            <a:ext cx="10515600" cy="833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Algoritmes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838200" y="142263"/>
            <a:ext cx="10515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Resultaat</a:t>
            </a:r>
            <a:endParaRPr/>
          </a:p>
        </p:txBody>
      </p:sp>
      <p:grpSp>
        <p:nvGrpSpPr>
          <p:cNvPr id="266" name="Google Shape;266;p26"/>
          <p:cNvGrpSpPr/>
          <p:nvPr/>
        </p:nvGrpSpPr>
        <p:grpSpPr>
          <a:xfrm>
            <a:off x="9989422" y="342288"/>
            <a:ext cx="1802607" cy="234300"/>
            <a:chOff x="2429755" y="831019"/>
            <a:chExt cx="1802607" cy="234300"/>
          </a:xfrm>
        </p:grpSpPr>
        <p:pic>
          <p:nvPicPr>
            <p:cNvPr id="267" name="Google Shape;267;p26"/>
            <p:cNvPicPr preferRelativeResize="0"/>
            <p:nvPr/>
          </p:nvPicPr>
          <p:blipFill rotWithShape="1">
            <a:blip r:embed="rId3">
              <a:alphaModFix/>
            </a:blip>
            <a:srcRect b="28052" l="34224" r="31206" t="0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6"/>
            <p:cNvSpPr txBox="1"/>
            <p:nvPr/>
          </p:nvSpPr>
          <p:spPr>
            <a:xfrm>
              <a:off x="2644762" y="831019"/>
              <a:ext cx="15876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269" name="Google Shape;269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838200" y="663109"/>
            <a:ext cx="10515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nl-N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Visualisatie 										         Hillclimber deterministisch 3x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13" y="1346900"/>
            <a:ext cx="11473174" cy="49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/>
          <p:nvPr/>
        </p:nvSpPr>
        <p:spPr>
          <a:xfrm>
            <a:off x="185350" y="2090250"/>
            <a:ext cx="1606500" cy="234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1791850" y="2603275"/>
            <a:ext cx="1606500" cy="234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6496000" y="1965075"/>
            <a:ext cx="1606500" cy="234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85350" y="3615475"/>
            <a:ext cx="1606500" cy="234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9810650" y="2837575"/>
            <a:ext cx="1606500" cy="234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4889500" y="3615475"/>
            <a:ext cx="1606500" cy="234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185350" y="4985913"/>
            <a:ext cx="1606500" cy="234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6496000" y="4863075"/>
            <a:ext cx="1606500" cy="234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838200" y="537688"/>
            <a:ext cx="10515600" cy="833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Conclusie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838200" y="1939159"/>
            <a:ext cx="10515600" cy="42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Beste resultaat: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Hillclimber deterministisch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Best run time: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Hillclimber &amp; Simulated annealing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7" name="Google Shape;287;p27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288" name="Google Shape;288;p27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7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290" name="Google Shape;29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291" name="Google Shape;29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838200" y="40917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nl-NL" sz="2800">
                <a:solidFill>
                  <a:schemeClr val="lt1"/>
                </a:solidFill>
              </a:rPr>
              <a:t>Vragen?</a:t>
            </a:r>
            <a:endParaRPr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298" name="Google Shape;298;p28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8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300" name="Google Shape;30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nl-N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EINDE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09" name="Google Shape;309;p29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310" name="Google Shape;310;p29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29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312" name="Google Shape;3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20" name="Google Shape;320;p30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321" name="Google Shape;321;p30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0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323" name="Google Shape;32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31" name="Google Shape;331;p31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332" name="Google Shape;332;p31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31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334" name="Google Shape;33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Inhoud 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Case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State Space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Score functie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Algoritme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Resultaten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Conclusie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nl-NL">
                <a:solidFill>
                  <a:schemeClr val="lt1"/>
                </a:solidFill>
              </a:rPr>
              <a:t>Vragen?</a:t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103" name="Google Shape;103;p14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Case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6019799" y="1578119"/>
            <a:ext cx="5157787" cy="46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NL">
                <a:solidFill>
                  <a:schemeClr val="lt1"/>
                </a:solidFill>
              </a:rPr>
              <a:t>Onderdeel B</a:t>
            </a:r>
            <a:endParaRPr/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862014" y="4508790"/>
            <a:ext cx="5157787" cy="183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nl-NL" sz="2000">
                <a:solidFill>
                  <a:schemeClr val="lt1"/>
                </a:solidFill>
              </a:rPr>
              <a:t>Alle vakken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nl-NL" sz="2000">
                <a:solidFill>
                  <a:schemeClr val="lt1"/>
                </a:solidFill>
              </a:rPr>
              <a:t>Volgorde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nl-NL" sz="2000">
                <a:solidFill>
                  <a:schemeClr val="lt1"/>
                </a:solidFill>
              </a:rPr>
              <a:t>Overlapping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nl-NL" sz="2000">
                <a:solidFill>
                  <a:schemeClr val="lt1"/>
                </a:solidFill>
              </a:rPr>
              <a:t>Geen studenten</a:t>
            </a:r>
            <a:endParaRPr/>
          </a:p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117" name="Google Shape;117;p15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5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119" name="Google Shape;119;p15"/>
          <p:cNvSpPr txBox="1"/>
          <p:nvPr/>
        </p:nvSpPr>
        <p:spPr>
          <a:xfrm>
            <a:off x="838200" y="1973603"/>
            <a:ext cx="5157787" cy="1675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nl-N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 vakken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nl-N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 lokalen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nl-N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tijdsloten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nl-N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1410 verwachte studenten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862013" y="4046593"/>
            <a:ext cx="5157787" cy="46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Onderdeel A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019798" y="2044532"/>
            <a:ext cx="5157787" cy="1064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nl-N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Studentenaantallen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nl-N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Score functie deel 1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1573903"/>
            <a:ext cx="5157787" cy="46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Algemeen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6031707" y="3253930"/>
            <a:ext cx="5157787" cy="46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Onderdeel C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6031706" y="3745573"/>
            <a:ext cx="5157787" cy="1064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nl-N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Score functie deel 2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6096000" y="4508790"/>
            <a:ext cx="5157787" cy="46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Onderdeel D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095999" y="5000433"/>
            <a:ext cx="5157787" cy="1064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nl-N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Individuele vak inschrijvingen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State Space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NL">
                <a:solidFill>
                  <a:schemeClr val="lt1"/>
                </a:solidFill>
              </a:rPr>
              <a:t>Onderdeel A</a:t>
            </a:r>
            <a:endParaRPr/>
          </a:p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Geen studentenaantallen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Totaal 72 activiteiten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145 lokalen beschikbaar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145 – 72 = 73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145!/73! = 1.800 e+146</a:t>
            </a:r>
            <a:endParaRPr/>
          </a:p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NL">
                <a:solidFill>
                  <a:schemeClr val="lt1"/>
                </a:solidFill>
              </a:rPr>
              <a:t>Onderdeel B</a:t>
            </a:r>
            <a:endParaRPr/>
          </a:p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Verwachte studentenaantallen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Totaal 126 activiteiten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145 lokalen beschikbaar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145 – 126 = 19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145!/19! = 6.615 e+234</a:t>
            </a:r>
            <a:endParaRPr/>
          </a:p>
        </p:txBody>
      </p:sp>
      <p:sp>
        <p:nvSpPr>
          <p:cNvPr id="136" name="Google Shape;13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139" name="Google Shape;139;p16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Score functie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862014" y="3083192"/>
            <a:ext cx="5157787" cy="636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NL">
                <a:solidFill>
                  <a:schemeClr val="lt1"/>
                </a:solidFill>
              </a:rPr>
              <a:t>Deel 1</a:t>
            </a:r>
            <a:endParaRPr/>
          </a:p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862013" y="1841301"/>
            <a:ext cx="5157787" cy="1127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Maluspunten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>
                <a:solidFill>
                  <a:schemeClr val="lt1"/>
                </a:solidFill>
              </a:rPr>
              <a:t>Negatief is positief</a:t>
            </a:r>
            <a:endParaRPr/>
          </a:p>
        </p:txBody>
      </p:sp>
      <p:sp>
        <p:nvSpPr>
          <p:cNvPr id="148" name="Google Shape;148;p17"/>
          <p:cNvSpPr txBox="1"/>
          <p:nvPr>
            <p:ph idx="3" type="body"/>
          </p:nvPr>
        </p:nvSpPr>
        <p:spPr>
          <a:xfrm>
            <a:off x="6194426" y="3021644"/>
            <a:ext cx="5183188" cy="6977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NL">
                <a:solidFill>
                  <a:schemeClr val="lt1"/>
                </a:solidFill>
              </a:rPr>
              <a:t>Deel 2</a:t>
            </a:r>
            <a:endParaRPr/>
          </a:p>
        </p:txBody>
      </p:sp>
      <p:sp>
        <p:nvSpPr>
          <p:cNvPr id="149" name="Google Shape;149;p17"/>
          <p:cNvSpPr txBox="1"/>
          <p:nvPr>
            <p:ph idx="4" type="body"/>
          </p:nvPr>
        </p:nvSpPr>
        <p:spPr>
          <a:xfrm>
            <a:off x="6172200" y="3836356"/>
            <a:ext cx="5183188" cy="153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400">
                <a:solidFill>
                  <a:schemeClr val="lt1"/>
                </a:solidFill>
              </a:rPr>
              <a:t>Vakken met 2-4 activiteiten - 20 bonuspunten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400">
                <a:solidFill>
                  <a:schemeClr val="lt1"/>
                </a:solidFill>
              </a:rPr>
              <a:t>Verdeling x-activiteiten - 10, 20, 30 maluspunten</a:t>
            </a:r>
            <a:endParaRPr/>
          </a:p>
        </p:txBody>
      </p:sp>
      <p:sp>
        <p:nvSpPr>
          <p:cNvPr id="150" name="Google Shape;1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153" name="Google Shape;153;p17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7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155" name="Google Shape;155;p17"/>
          <p:cNvSpPr txBox="1"/>
          <p:nvPr/>
        </p:nvSpPr>
        <p:spPr>
          <a:xfrm>
            <a:off x="836611" y="3836355"/>
            <a:ext cx="5157787" cy="1127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Studenten overschot - 1 maluspunt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Avondslot – 20 maluspunten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792742" y="5669153"/>
            <a:ext cx="7817858" cy="563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Beoordeling rooster: Hoe minder punten, hoe beter!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Score functie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36612" y="1164960"/>
            <a:ext cx="5157787" cy="636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NL">
                <a:solidFill>
                  <a:schemeClr val="lt1"/>
                </a:solidFill>
              </a:rPr>
              <a:t>Deel 1</a:t>
            </a:r>
            <a:endParaRPr/>
          </a:p>
        </p:txBody>
      </p:sp>
      <p:sp>
        <p:nvSpPr>
          <p:cNvPr id="163" name="Google Shape;163;p18"/>
          <p:cNvSpPr txBox="1"/>
          <p:nvPr>
            <p:ph idx="3" type="body"/>
          </p:nvPr>
        </p:nvSpPr>
        <p:spPr>
          <a:xfrm>
            <a:off x="6169024" y="657436"/>
            <a:ext cx="5183188" cy="6977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NL">
                <a:solidFill>
                  <a:schemeClr val="lt1"/>
                </a:solidFill>
              </a:rPr>
              <a:t>Deel 2</a:t>
            </a:r>
            <a:endParaRPr/>
          </a:p>
        </p:txBody>
      </p:sp>
      <p:sp>
        <p:nvSpPr>
          <p:cNvPr id="164" name="Google Shape;164;p18"/>
          <p:cNvSpPr txBox="1"/>
          <p:nvPr>
            <p:ph idx="4" type="body"/>
          </p:nvPr>
        </p:nvSpPr>
        <p:spPr>
          <a:xfrm>
            <a:off x="6146798" y="1472147"/>
            <a:ext cx="5183188" cy="5020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nl-NL" sz="2220">
                <a:solidFill>
                  <a:schemeClr val="lt1"/>
                </a:solidFill>
              </a:rPr>
              <a:t>Worst-case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nl-NL" sz="2220">
                <a:solidFill>
                  <a:schemeClr val="lt1"/>
                </a:solidFill>
              </a:rPr>
              <a:t>Studenten: 1410 malus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nl-NL" sz="2220">
                <a:solidFill>
                  <a:schemeClr val="lt1"/>
                </a:solidFill>
              </a:rPr>
              <a:t>Avondslot: 100 malus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nl-NL" sz="2220">
                <a:solidFill>
                  <a:schemeClr val="lt1"/>
                </a:solidFill>
              </a:rPr>
              <a:t>2-4 activiteiten: 0 bonus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nl-NL" sz="2220">
                <a:solidFill>
                  <a:schemeClr val="lt1"/>
                </a:solidFill>
              </a:rPr>
              <a:t>X-activiteiten: 410 malus</a:t>
            </a:r>
            <a:br>
              <a:rPr lang="nl-NL" sz="2220">
                <a:solidFill>
                  <a:schemeClr val="lt1"/>
                </a:solidFill>
              </a:rPr>
            </a:br>
            <a:endParaRPr sz="22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nl-NL" sz="2220">
                <a:solidFill>
                  <a:schemeClr val="lt1"/>
                </a:solidFill>
              </a:rPr>
              <a:t>Best-case: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nl-NL" sz="2220">
                <a:solidFill>
                  <a:schemeClr val="lt1"/>
                </a:solidFill>
              </a:rPr>
              <a:t>Studenten: 0 malus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nl-NL" sz="2220">
                <a:solidFill>
                  <a:schemeClr val="lt1"/>
                </a:solidFill>
              </a:rPr>
              <a:t>Avondslot: 0 malus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nl-NL" sz="2220">
                <a:solidFill>
                  <a:schemeClr val="lt1"/>
                </a:solidFill>
              </a:rPr>
              <a:t>2-4 activiteiten: 400 bonus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nl-NL" sz="2220">
                <a:solidFill>
                  <a:schemeClr val="lt1"/>
                </a:solidFill>
              </a:rPr>
              <a:t>X-activiteiten: 0 malus</a:t>
            </a:r>
            <a:br>
              <a:rPr lang="nl-NL" sz="2220">
                <a:solidFill>
                  <a:schemeClr val="lt1"/>
                </a:solidFill>
              </a:rPr>
            </a:br>
            <a:endParaRPr sz="22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nl-NL" sz="2220">
                <a:solidFill>
                  <a:schemeClr val="lt1"/>
                </a:solidFill>
              </a:rPr>
              <a:t>Upper: 1920 punten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nl-NL" sz="2220">
                <a:solidFill>
                  <a:schemeClr val="lt1"/>
                </a:solidFill>
              </a:rPr>
              <a:t>Lower: -400 punten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chemeClr val="lt1"/>
              </a:solidFill>
            </a:endParaRPr>
          </a:p>
          <a:p>
            <a:pPr indent="-8762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165" name="Google Shape;1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8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170" name="Google Shape;170;p18"/>
          <p:cNvSpPr txBox="1"/>
          <p:nvPr/>
        </p:nvSpPr>
        <p:spPr>
          <a:xfrm>
            <a:off x="811200" y="1918125"/>
            <a:ext cx="51579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b="0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Worst-case: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b="0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Studenten: 1410 malus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b="0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Avond slot: 100 malus</a:t>
            </a:r>
            <a:endParaRPr/>
          </a:p>
          <a:p>
            <a:pPr indent="-87629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b="0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Best-case: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b="0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Studenten: 0 malus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b="0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Avond slot: 0 malus</a:t>
            </a:r>
            <a:endParaRPr b="0" i="0" sz="22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br>
              <a:rPr lang="nl-NL" sz="22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Upper: </a:t>
            </a:r>
            <a:r>
              <a:rPr b="0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1510 punten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b="1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Lower: </a:t>
            </a:r>
            <a:r>
              <a:rPr b="0" i="0" lang="nl-NL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punten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29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38200" y="537688"/>
            <a:ext cx="10515600" cy="833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Algoritme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38200" y="2211001"/>
            <a:ext cx="105156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Input: Startrooster, voldoet aan harde constraints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1.  Pak 2 willekeurige zaalsloten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2.  Kunnen de activiteiten gewisseld worden?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		Ja → Ga door naar 3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		Nee → Ga naar 1 met oud rooster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3. Levert het wisselen minder maluspunten op?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		Ja → Wissel zaalsloten en ga naar 1. met nieuw rooster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		Nee → Ga naar 1. met oud rooster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178" name="Google Shape;178;p19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9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180" name="Google Shape;18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838200" y="1168309"/>
            <a:ext cx="10515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Hill climber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601" y="1470038"/>
            <a:ext cx="3170250" cy="21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600" y="4553676"/>
            <a:ext cx="3170251" cy="142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838200" y="537688"/>
            <a:ext cx="10515600" cy="833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Algoritme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38200" y="2161576"/>
            <a:ext cx="10515600" cy="3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Input: Random rooster, voldoet niet aan harde constraints.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1.  Ga naar eerste zaalslot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2.  Kijk met welk zaalslot deze het best geruild kan worden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		gevonden? → ruil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		Is er geen ruil die beter is? → ruil niet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3.  Ga naar volgende zaalslot van nieuw rooster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4.  Ga terug naar 2.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1" name="Google Shape;191;p20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192" name="Google Shape;192;p20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0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194" name="Google Shape;19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838200" y="1168309"/>
            <a:ext cx="10515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Hill climber deterministisch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0763" y="1370751"/>
            <a:ext cx="3222875" cy="24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0775" y="4446174"/>
            <a:ext cx="3222875" cy="145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838200" y="537688"/>
            <a:ext cx="10515600" cy="833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NL">
                <a:solidFill>
                  <a:schemeClr val="lt1"/>
                </a:solidFill>
              </a:rPr>
              <a:t>Algoritme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838200" y="1939159"/>
            <a:ext cx="10515600" cy="42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Input: Startrooster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1.  Pak 2 willekeurige zaalsloten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2.  Kunnen de activiteiten gewisseld worden?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		Ja → Ga door naar 3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		Nee → Ga naar 1 met oud rooster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>
                <a:solidFill>
                  <a:srgbClr val="FFFFFF"/>
                </a:solidFill>
              </a:rPr>
              <a:t>3. Zie volgende slide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5" name="Google Shape;205;p21"/>
          <p:cNvGrpSpPr/>
          <p:nvPr/>
        </p:nvGrpSpPr>
        <p:grpSpPr>
          <a:xfrm>
            <a:off x="9989422" y="342288"/>
            <a:ext cx="1802528" cy="234297"/>
            <a:chOff x="2429755" y="831019"/>
            <a:chExt cx="1802528" cy="234297"/>
          </a:xfrm>
        </p:grpSpPr>
        <p:pic>
          <p:nvPicPr>
            <p:cNvPr id="206" name="Google Shape;206;p21"/>
            <p:cNvPicPr preferRelativeResize="0"/>
            <p:nvPr/>
          </p:nvPicPr>
          <p:blipFill rotWithShape="1">
            <a:blip r:embed="rId3">
              <a:alphaModFix/>
            </a:blip>
            <a:srcRect b="28050" l="34223" r="31207" t="1"/>
            <a:stretch/>
          </p:blipFill>
          <p:spPr>
            <a:xfrm>
              <a:off x="2429755" y="837406"/>
              <a:ext cx="227719" cy="222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1"/>
            <p:cNvSpPr txBox="1"/>
            <p:nvPr/>
          </p:nvSpPr>
          <p:spPr>
            <a:xfrm>
              <a:off x="2644762" y="831019"/>
              <a:ext cx="1587521" cy="234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25"/>
                <a:buFont typeface="Arial"/>
                <a:buNone/>
              </a:pPr>
              <a:r>
                <a:rPr b="0" i="0" lang="nl-NL" sz="925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Universiteit van Amsterdam</a:t>
              </a:r>
              <a:endParaRPr/>
            </a:p>
          </p:txBody>
        </p:sp>
      </p:grpSp>
      <p:sp>
        <p:nvSpPr>
          <p:cNvPr id="208" name="Google Shape;20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12-12-18</a:t>
            </a:r>
            <a:endParaRPr/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838200" y="1168309"/>
            <a:ext cx="10515600" cy="833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nl-N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Simulated annealing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