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2" r:id="rId6"/>
    <p:sldId id="261" r:id="rId7"/>
    <p:sldId id="274" r:id="rId8"/>
    <p:sldId id="278" r:id="rId9"/>
    <p:sldId id="279" r:id="rId10"/>
    <p:sldId id="263" r:id="rId11"/>
    <p:sldId id="280" r:id="rId12"/>
    <p:sldId id="281" r:id="rId13"/>
    <p:sldId id="282" r:id="rId14"/>
    <p:sldId id="264" r:id="rId15"/>
    <p:sldId id="269" r:id="rId16"/>
    <p:sldId id="270" r:id="rId17"/>
    <p:sldId id="271" r:id="rId18"/>
    <p:sldId id="265" r:id="rId19"/>
    <p:sldId id="283" r:id="rId20"/>
    <p:sldId id="285" r:id="rId21"/>
    <p:sldId id="267" r:id="rId22"/>
    <p:sldId id="277" r:id="rId23"/>
    <p:sldId id="268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/>
    <p:restoredTop sz="94534"/>
  </p:normalViewPr>
  <p:slideViewPr>
    <p:cSldViewPr snapToGrid="0" snapToObjects="1">
      <p:cViewPr>
        <p:scale>
          <a:sx n="50" d="100"/>
          <a:sy n="50" d="100"/>
        </p:scale>
        <p:origin x="1829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C63AC-4902-F448-A1B5-F71A761D9957}" type="datetimeFigureOut">
              <a:rPr lang="es-ES_tradnl" smtClean="0"/>
              <a:t>29/05/2020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B4F98-9E2F-4642-AD0A-52F13A28866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71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888/notebooks/reporte_final.ipynb#9.-Conclusiones" TargetMode="External"/><Relationship Id="rId3" Type="http://schemas.openxmlformats.org/officeDocument/2006/relationships/hyperlink" Target="http://localhost:8888/notebooks/reporte_final.ipynb#2.-Datos-y-contexto" TargetMode="External"/><Relationship Id="rId7" Type="http://schemas.openxmlformats.org/officeDocument/2006/relationships/hyperlink" Target="http://localhost:8888/notebooks/reporte_final.ipynb#8.-An%C3%A1lisis-de-conglomerados-(clusteing)" TargetMode="External"/><Relationship Id="rId2" Type="http://schemas.openxmlformats.org/officeDocument/2006/relationships/hyperlink" Target="http://localhost:8888/notebooks/reporte_final.ipynb#1.-Introducci%C3%B3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888/notebooks/reporte_final.ipynb#6.-Resultados-del-An%C3%A1lisis-de-Componentes-Principales" TargetMode="External"/><Relationship Id="rId5" Type="http://schemas.openxmlformats.org/officeDocument/2006/relationships/hyperlink" Target="http://localhost:8888/notebooks/reporte_final.ipynb#5.-Teor%C3%ADa-del-An%C3%A1lisis-de-Componentes-Principales" TargetMode="External"/><Relationship Id="rId4" Type="http://schemas.openxmlformats.org/officeDocument/2006/relationships/hyperlink" Target="http://localhost:8888/notebooks/reporte_final.ipynb#3.-An%C3%A1lisis-exploratorio-de-los-datos" TargetMode="External"/><Relationship Id="rId9" Type="http://schemas.openxmlformats.org/officeDocument/2006/relationships/hyperlink" Target="http://localhost:8888/notebooks/reporte_final.ipynb#10.-Referencia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feature-selection-using-wrapper-methods-in-python-f0d352b346f" TargetMode="External"/><Relationship Id="rId13" Type="http://schemas.openxmlformats.org/officeDocument/2006/relationships/hyperlink" Target="http://www.ars.usda.gov/nea/bhnrc/mafcl" TargetMode="External"/><Relationship Id="rId3" Type="http://schemas.openxmlformats.org/officeDocument/2006/relationships/hyperlink" Target="https://github.com/dianejdan/Power-Method-PCA/blob/master/power-pca.py" TargetMode="External"/><Relationship Id="rId7" Type="http://schemas.openxmlformats.org/officeDocument/2006/relationships/hyperlink" Target="https://rdrr.io/cran/matlib/man/powerMethod.html" TargetMode="External"/><Relationship Id="rId12" Type="http://schemas.openxmlformats.org/officeDocument/2006/relationships/hyperlink" Target="https://github.com/iramosp/tesis-paisajes/blob/master/Tipologia_manejo_agricola.ipynb" TargetMode="External"/><Relationship Id="rId2" Type="http://schemas.openxmlformats.org/officeDocument/2006/relationships/hyperlink" Target="https://www.codesansar.com/numerical-methods/power-method-algorithm-for-finding-dominant-eigen-value-and-eigen-vector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no-2020-gh-classroom/ex-modulo-3-comp-matricial-qr-dapivei" TargetMode="External"/><Relationship Id="rId11" Type="http://schemas.openxmlformats.org/officeDocument/2006/relationships/hyperlink" Target="https://github.com/ITAM-DS/analisis-numerico-computo-cientifico/blob/master/temas/II.computo_paralelo/2.2.Python_dask.ipynb" TargetMode="External"/><Relationship Id="rId5" Type="http://schemas.openxmlformats.org/officeDocument/2006/relationships/hyperlink" Target="https://github.com/mno-2020-gh-classroom/ex-modulo-3-comp-matricial-svd-czammar" TargetMode="External"/><Relationship Id="rId10" Type="http://schemas.openxmlformats.org/officeDocument/2006/relationships/hyperlink" Target="https://github.com/ITAM-DS/analisis-numerico-computo-cientifico/blob/master/temas/IV.optimizacion_convexa_y_machine_learning/4.3.Componentes_principales_Python.ipynb" TargetMode="External"/><Relationship Id="rId4" Type="http://schemas.openxmlformats.org/officeDocument/2006/relationships/hyperlink" Target="https://data.world/craigkelly/usda-national-nutrient-db" TargetMode="External"/><Relationship Id="rId9" Type="http://schemas.openxmlformats.org/officeDocument/2006/relationships/hyperlink" Target="https://github.com/ITAM-DS/analisis-numerico-computo-cientifico/blob/master/temas/III.computo_matricial/3.3.d.SVD.ipynb" TargetMode="External"/><Relationship Id="rId14" Type="http://schemas.openxmlformats.org/officeDocument/2006/relationships/hyperlink" Target="https://en.wikipedia.org/w/index.php?title=QR_algorithm&amp;oldid=95646898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665" y="1265209"/>
            <a:ext cx="10938293" cy="3200400"/>
          </a:xfrm>
        </p:spPr>
        <p:txBody>
          <a:bodyPr>
            <a:noAutofit/>
          </a:bodyPr>
          <a:lstStyle/>
          <a:p>
            <a:r>
              <a:rPr lang="en-US" sz="4000" b="1" dirty="0" err="1"/>
              <a:t>Análisis</a:t>
            </a:r>
            <a:r>
              <a:rPr lang="en-US" sz="4000" b="1" dirty="0"/>
              <a:t> de </a:t>
            </a:r>
            <a:r>
              <a:rPr lang="en-US" sz="4000" b="1" dirty="0" err="1"/>
              <a:t>Componentes</a:t>
            </a:r>
            <a:r>
              <a:rPr lang="en-US" sz="4000" b="1" dirty="0"/>
              <a:t> </a:t>
            </a:r>
            <a:r>
              <a:rPr lang="en-US" sz="4000" b="1" dirty="0" err="1"/>
              <a:t>Principales</a:t>
            </a:r>
            <a:r>
              <a:rPr lang="en-US" sz="4000" b="1" dirty="0"/>
              <a:t> para </a:t>
            </a:r>
            <a:br>
              <a:rPr lang="en-US" sz="4000" b="1" dirty="0"/>
            </a:br>
            <a:r>
              <a:rPr lang="en-US" sz="4000" b="1" dirty="0" err="1"/>
              <a:t>Clasificación</a:t>
            </a:r>
            <a:r>
              <a:rPr lang="en-US" sz="4000" b="1" dirty="0"/>
              <a:t> de </a:t>
            </a:r>
            <a:r>
              <a:rPr lang="en-US" sz="4000" b="1" dirty="0" err="1"/>
              <a:t>Grupos</a:t>
            </a:r>
            <a:r>
              <a:rPr lang="en-US" sz="4000" b="1" dirty="0"/>
              <a:t> de Comida con </a:t>
            </a:r>
            <a:br>
              <a:rPr lang="en-US" sz="4000" b="1" dirty="0"/>
            </a:br>
            <a:r>
              <a:rPr lang="en-US" sz="4000" b="1" dirty="0"/>
              <a:t>Base </a:t>
            </a:r>
            <a:r>
              <a:rPr lang="en-US" sz="4000" b="1" dirty="0" err="1"/>
              <a:t>en</a:t>
            </a:r>
            <a:r>
              <a:rPr lang="en-US" sz="4000" b="1" dirty="0"/>
              <a:t> </a:t>
            </a:r>
            <a:r>
              <a:rPr lang="en-US" sz="4000" b="1" dirty="0" err="1"/>
              <a:t>su</a:t>
            </a:r>
            <a:r>
              <a:rPr lang="en-US" sz="4000" b="1" dirty="0"/>
              <a:t> </a:t>
            </a:r>
            <a:r>
              <a:rPr lang="en-US" sz="4000" b="1" dirty="0" err="1"/>
              <a:t>Información</a:t>
            </a:r>
            <a:r>
              <a:rPr lang="en-US" sz="4000" b="1" dirty="0"/>
              <a:t> Nutrimental</a:t>
            </a:r>
            <a:endParaRPr lang="es-ES_tradnl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665" y="4883878"/>
            <a:ext cx="8676222" cy="1481752"/>
          </a:xfrm>
        </p:spPr>
        <p:txBody>
          <a:bodyPr numCol="2">
            <a:normAutofit/>
          </a:bodyPr>
          <a:lstStyle/>
          <a:p>
            <a:r>
              <a:rPr lang="es-ES_tradnl" dirty="0"/>
              <a:t>Elizabeth Rodríguez</a:t>
            </a:r>
          </a:p>
          <a:p>
            <a:r>
              <a:rPr lang="es-ES_tradnl" dirty="0"/>
              <a:t>Elizabeth Viveros</a:t>
            </a:r>
          </a:p>
          <a:p>
            <a:r>
              <a:rPr lang="es-ES_tradnl" dirty="0"/>
              <a:t>Leonardo Marín</a:t>
            </a:r>
          </a:p>
          <a:p>
            <a:r>
              <a:rPr lang="es-ES_tradnl" dirty="0"/>
              <a:t>Ángel Rafael Ortega</a:t>
            </a:r>
          </a:p>
          <a:p>
            <a:r>
              <a:rPr lang="es-ES_tradnl" dirty="0"/>
              <a:t>Karla Alfaro</a:t>
            </a:r>
          </a:p>
          <a:p>
            <a:r>
              <a:rPr lang="es-ES_tradnl" dirty="0"/>
              <a:t>Mario Rodríguez</a:t>
            </a:r>
          </a:p>
        </p:txBody>
      </p:sp>
    </p:spTree>
    <p:extLst>
      <p:ext uri="{BB962C8B-B14F-4D97-AF65-F5344CB8AC3E}">
        <p14:creationId xmlns:p14="http://schemas.microsoft.com/office/powerpoint/2010/main" val="142958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Análisis de componentes principales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_tradnl" dirty="0"/>
              <a:t>Enfoque geométrico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_tradnl" dirty="0"/>
              <a:t>Enfoque algebraico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24" y="3214538"/>
            <a:ext cx="3378200" cy="149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9" y="2637406"/>
            <a:ext cx="5398610" cy="41514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24" y="5237816"/>
            <a:ext cx="990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1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1. Algoritmo </a:t>
            </a:r>
            <a:r>
              <a:rPr lang="es-ES_tradnl" dirty="0" err="1"/>
              <a:t>svd</a:t>
            </a:r>
            <a:endParaRPr lang="es-ES_trad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631233" y="2093976"/>
                <a:ext cx="6552096" cy="267004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ES_tradnl" dirty="0"/>
                  <a:t>Se aplica SVD a la matriz de datos (centrada)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ES_tradnl" dirty="0"/>
              </a:p>
              <a:p>
                <a:pPr marL="0" indent="0" algn="ctr">
                  <a:buNone/>
                </a:pPr>
                <a:r>
                  <a:rPr lang="es-ES_tradnl" dirty="0"/>
                  <a:t>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𝑈𝑆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s-ES_tradnl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dirty="0"/>
                  <a:t>Las columnas de V son las direcciones de los componentes.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dirty="0"/>
                  <a:t>Las columnas de US nos darán los componentes principales.</a:t>
                </a:r>
              </a:p>
              <a:p>
                <a:pPr marL="0" indent="0">
                  <a:buNone/>
                </a:pPr>
                <a:endParaRPr lang="es-ES_tradn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631233" y="2093976"/>
                <a:ext cx="6552096" cy="2670049"/>
              </a:xfrm>
              <a:blipFill>
                <a:blip r:embed="rId2"/>
                <a:stretch>
                  <a:fillRect l="-1024" t="-25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30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2. Algoritmo </a:t>
            </a:r>
            <a:r>
              <a:rPr lang="es-ES_tradnl" dirty="0" err="1"/>
              <a:t>qr</a:t>
            </a:r>
            <a:endParaRPr lang="es-ES_trad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72897" y="2636645"/>
                <a:ext cx="4450825" cy="2146041"/>
              </a:xfrm>
            </p:spPr>
            <p:txBody>
              <a:bodyPr/>
              <a:lstStyle/>
              <a:p>
                <a:r>
                  <a:rPr lang="es-ES" dirty="0"/>
                  <a:t>Procedimiento para calcular los eigenvalores y </a:t>
                </a:r>
                <a:r>
                  <a:rPr lang="es-ES" dirty="0" err="1"/>
                  <a:t>eigenvectores</a:t>
                </a:r>
                <a:r>
                  <a:rPr lang="es-ES" dirty="0"/>
                  <a:t> de una matriz A.</a:t>
                </a:r>
              </a:p>
              <a:p>
                <a:r>
                  <a:rPr lang="es-ES" dirty="0"/>
                  <a:t>Basado en la descomposición QR:</a:t>
                </a:r>
                <a:br>
                  <a:rPr lang="es-ES" dirty="0"/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𝑄𝑅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(con  𝑄  matriz ortogonal y  𝑅  triangular superior)</a:t>
                </a:r>
              </a:p>
              <a:p>
                <a:endParaRPr lang="es-ES_tradn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72897" y="2636645"/>
                <a:ext cx="4450825" cy="2146041"/>
              </a:xfrm>
              <a:blipFill>
                <a:blip r:embed="rId2"/>
                <a:stretch>
                  <a:fillRect l="-548" t="-3125" r="-164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373368" y="2093976"/>
                <a:ext cx="4754880" cy="42793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ES_tradnl" b="1" dirty="0"/>
                  <a:t>Algoritmo</a:t>
                </a:r>
              </a:p>
              <a:p>
                <a:r>
                  <a:rPr lang="es-ES_tradnl" dirty="0"/>
                  <a:t>Iniciar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MX" dirty="0"/>
              </a:p>
              <a:p>
                <a:r>
                  <a:rPr lang="es-ES_tradnl" dirty="0"/>
                  <a:t>Iterar hasta convergencia: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_tradn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dirty="0"/>
              </a:p>
              <a:p>
                <a:pPr marL="0" indent="0">
                  <a:buNone/>
                </a:pPr>
                <a:endParaRPr lang="es-ES_tradnl" dirty="0"/>
              </a:p>
              <a:p>
                <a:pPr marL="0" indent="0">
                  <a:buNone/>
                </a:pPr>
                <a:r>
                  <a:rPr lang="es-ES_tradnl" dirty="0"/>
                  <a:t>Para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_tradnl" dirty="0"/>
                  <a:t> simétrica: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dirty="0"/>
                  <a:t>eigenvalores en la diagonal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dirty="0" err="1"/>
                  <a:t>eigenvectores</a:t>
                </a:r>
                <a:r>
                  <a:rPr lang="es-ES_tradnl" dirty="0"/>
                  <a:t> correspondientes en las  columnas de la composición de las transformaciones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73368" y="2093976"/>
                <a:ext cx="4754880" cy="4279392"/>
              </a:xfrm>
              <a:blipFill>
                <a:blip r:embed="rId3"/>
                <a:stretch>
                  <a:fillRect l="-1410" t="-15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9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3. Método de la potencia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9848" y="2194560"/>
                <a:ext cx="5026152" cy="39776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dirty="0"/>
                  <a:t>Para una matriz  𝐴  </a:t>
                </a:r>
                <a:r>
                  <a:rPr lang="es-ES" dirty="0" err="1"/>
                  <a:t>diagonalizable</a:t>
                </a:r>
                <a:r>
                  <a:rPr lang="es-ES" dirty="0"/>
                  <a:t>, genera un número  𝜆  que es el eigenvalor más grande (en valor absoluto) de  𝐴 , y un vector no nulo  𝑣 , que es el </a:t>
                </a:r>
                <a:r>
                  <a:rPr lang="es-ES" dirty="0" err="1"/>
                  <a:t>eigenvector</a:t>
                </a:r>
                <a:r>
                  <a:rPr lang="es-ES" dirty="0"/>
                  <a:t> correspondiente a  𝜆  </a:t>
                </a:r>
                <a:r>
                  <a:rPr lang="es-ES" i="1" dirty="0"/>
                  <a:t>(</a:t>
                </a:r>
                <a:r>
                  <a:rPr lang="es-ES" dirty="0"/>
                  <a:t>𝐴𝑣=𝜆𝑣)</a:t>
                </a:r>
              </a:p>
              <a:p>
                <a:r>
                  <a:rPr lang="es-ES" dirty="0"/>
                  <a:t>Para asegurar la convergencia se debe cumplir: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dirty="0"/>
                  <a:t> tiene un eigenvalor estrictamente mayor en magnitud respecto a sus otros eigenvalores</a:t>
                </a:r>
              </a:p>
              <a:p>
                <a:pPr lvl="1"/>
                <a:r>
                  <a:rPr lang="es-ES" dirty="0"/>
                  <a:t>El vector inicial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/>
                  <a:t> tiene una componente distinta de cero en la dirección de un </a:t>
                </a:r>
                <a:r>
                  <a:rPr lang="es-ES" dirty="0" err="1"/>
                  <a:t>eigenvector</a:t>
                </a:r>
                <a:r>
                  <a:rPr lang="es-ES" dirty="0"/>
                  <a:t> asociado con el eigenvalor dominante</a:t>
                </a:r>
                <a:endParaRPr lang="es-ES_tradn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9848" y="2194560"/>
                <a:ext cx="5026152" cy="3977640"/>
              </a:xfrm>
              <a:blipFill>
                <a:blip r:embed="rId2"/>
                <a:stretch>
                  <a:fillRect l="-607" t="-2450" r="-72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934200" y="2194560"/>
                <a:ext cx="4184904" cy="39776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_tradnl" dirty="0"/>
                  <a:t>Iniciar con un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dirty="0"/>
                  <a:t>aleatorio</a:t>
                </a:r>
              </a:p>
              <a:p>
                <a:r>
                  <a:rPr lang="es-ES_tradnl" dirty="0"/>
                  <a:t>Iterar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s-ES_tradn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s-ES_tradnl" dirty="0"/>
              </a:p>
              <a:p>
                <a:pPr lvl="1"/>
                <a:endParaRPr lang="es-ES_tradn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_tradnl" dirty="0"/>
                  <a:t> converge al eigenvalor dominante</a:t>
                </a:r>
              </a:p>
              <a:p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_tradnl" dirty="0"/>
                  <a:t> converge al </a:t>
                </a:r>
                <a:r>
                  <a:rPr lang="es-ES_tradnl" dirty="0" err="1"/>
                  <a:t>eigenvector</a:t>
                </a:r>
                <a:r>
                  <a:rPr lang="es-ES_tradnl" dirty="0"/>
                  <a:t> correspondiente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34200" y="2194560"/>
                <a:ext cx="4184904" cy="3977640"/>
              </a:xfrm>
              <a:blipFill>
                <a:blip r:embed="rId3"/>
                <a:stretch>
                  <a:fillRect l="-729" t="-2297" r="-116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412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Comparación entre algoritmos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828" y="2563664"/>
            <a:ext cx="10058400" cy="3413978"/>
          </a:xfrm>
        </p:spPr>
        <p:txBody>
          <a:bodyPr>
            <a:normAutofit/>
          </a:bodyPr>
          <a:lstStyle/>
          <a:p>
            <a:r>
              <a:rPr lang="en-US" sz="2400" dirty="0" err="1"/>
              <a:t>Aplicamos</a:t>
            </a:r>
            <a:r>
              <a:rPr lang="en-US" sz="2400" dirty="0"/>
              <a:t> PCA </a:t>
            </a:r>
            <a:r>
              <a:rPr lang="en-US" sz="2400" dirty="0" err="1"/>
              <a:t>utilizando</a:t>
            </a:r>
            <a:r>
              <a:rPr lang="en-US" sz="2400" dirty="0"/>
              <a:t>,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parte, la </a:t>
            </a:r>
            <a:r>
              <a:rPr lang="en-US" sz="2400" dirty="0" err="1"/>
              <a:t>función</a:t>
            </a:r>
            <a:r>
              <a:rPr lang="en-US" sz="2400" dirty="0"/>
              <a:t> PCA del </a:t>
            </a:r>
            <a:r>
              <a:rPr lang="en-US" sz="2400" dirty="0" err="1"/>
              <a:t>paquete</a:t>
            </a:r>
            <a:r>
              <a:rPr lang="en-US" sz="2400" dirty="0"/>
              <a:t> </a:t>
            </a:r>
            <a:r>
              <a:rPr lang="en-US" sz="2400" dirty="0" err="1"/>
              <a:t>scikit</a:t>
            </a:r>
            <a:r>
              <a:rPr lang="en-US" sz="2400" dirty="0"/>
              <a:t> learn, y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otro</a:t>
            </a:r>
            <a:r>
              <a:rPr lang="en-US" sz="2400" dirty="0"/>
              <a:t>, la </a:t>
            </a:r>
            <a:r>
              <a:rPr lang="en-US" sz="2400" dirty="0" err="1"/>
              <a:t>implementación</a:t>
            </a:r>
            <a:r>
              <a:rPr lang="en-US" sz="2400" dirty="0"/>
              <a:t> de </a:t>
            </a:r>
            <a:r>
              <a:rPr lang="en-US" sz="2400" dirty="0" err="1"/>
              <a:t>varios</a:t>
            </a:r>
            <a:r>
              <a:rPr lang="en-US" sz="2400" dirty="0"/>
              <a:t> </a:t>
            </a:r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programados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el </a:t>
            </a:r>
            <a:r>
              <a:rPr lang="en-US" sz="2400" dirty="0" err="1"/>
              <a:t>equipo</a:t>
            </a:r>
            <a:r>
              <a:rPr lang="en-US" sz="2400" dirty="0"/>
              <a:t>: </a:t>
            </a:r>
          </a:p>
          <a:p>
            <a:endParaRPr lang="en-US" sz="2400" dirty="0"/>
          </a:p>
          <a:p>
            <a:pPr lvl="1"/>
            <a:r>
              <a:rPr lang="en-US" sz="2000" dirty="0" err="1"/>
              <a:t>Utilizando</a:t>
            </a:r>
            <a:r>
              <a:rPr lang="en-US" sz="2000" dirty="0"/>
              <a:t> la SVD con el </a:t>
            </a:r>
            <a:r>
              <a:rPr lang="en-US" sz="2000" dirty="0" err="1"/>
              <a:t>paquete</a:t>
            </a:r>
            <a:r>
              <a:rPr lang="en-US" sz="2000" dirty="0"/>
              <a:t> </a:t>
            </a:r>
            <a:r>
              <a:rPr lang="en-US" sz="2000" dirty="0" err="1"/>
              <a:t>numpy</a:t>
            </a:r>
            <a:endParaRPr lang="en-US" sz="2000" dirty="0"/>
          </a:p>
          <a:p>
            <a:pPr lvl="1"/>
            <a:r>
              <a:rPr lang="en-US" sz="2000" dirty="0" err="1"/>
              <a:t>Programando</a:t>
            </a:r>
            <a:r>
              <a:rPr lang="en-US" sz="2000" dirty="0"/>
              <a:t> el </a:t>
            </a:r>
            <a:r>
              <a:rPr lang="en-US" sz="2000" dirty="0" err="1"/>
              <a:t>algoritmo</a:t>
            </a:r>
            <a:r>
              <a:rPr lang="en-US" sz="2000" dirty="0"/>
              <a:t> QR </a:t>
            </a:r>
          </a:p>
          <a:p>
            <a:pPr lvl="1"/>
            <a:r>
              <a:rPr lang="en-US" sz="2000" dirty="0" err="1"/>
              <a:t>Implementando</a:t>
            </a:r>
            <a:r>
              <a:rPr lang="en-US" sz="2000" dirty="0"/>
              <a:t> el </a:t>
            </a:r>
            <a:r>
              <a:rPr lang="en-US" sz="2000" dirty="0" err="1"/>
              <a:t>método</a:t>
            </a:r>
            <a:r>
              <a:rPr lang="en-US" sz="2000" dirty="0"/>
              <a:t> de la </a:t>
            </a:r>
            <a:r>
              <a:rPr lang="en-US" sz="2000" dirty="0" err="1"/>
              <a:t>potencia</a:t>
            </a:r>
            <a:endParaRPr lang="en-US" sz="2000" dirty="0"/>
          </a:p>
          <a:p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1974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1. Algoritmo </a:t>
            </a:r>
            <a:r>
              <a:rPr lang="es-ES_tradnl" dirty="0" err="1"/>
              <a:t>svd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8" y="3381256"/>
            <a:ext cx="11382647" cy="2105144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75845" y="2093976"/>
            <a:ext cx="10058400" cy="111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dirty="0"/>
              <a:t>El mayor error relativo, que se presenta en las componentes principales fue del orden de 10</a:t>
            </a:r>
            <a:r>
              <a:rPr lang="es-ES_tradnl" sz="2400" baseline="30000" dirty="0"/>
              <a:t>-10</a:t>
            </a:r>
            <a:r>
              <a:rPr lang="es-ES_tradn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91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2. Algoritmo </a:t>
            </a:r>
            <a:r>
              <a:rPr lang="es-ES_tradnl" dirty="0" err="1"/>
              <a:t>qr</a:t>
            </a:r>
            <a:endParaRPr lang="es-ES_tradnl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7" y="3177153"/>
            <a:ext cx="11748141" cy="193728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75845" y="2093976"/>
            <a:ext cx="10058400" cy="111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dirty="0"/>
              <a:t>El mayor error relativo, que se presenta en las componentes principales fue del orden de 10</a:t>
            </a:r>
            <a:r>
              <a:rPr lang="es-ES_tradnl" sz="2400" baseline="30000" dirty="0"/>
              <a:t>-5</a:t>
            </a:r>
            <a:r>
              <a:rPr lang="es-ES_tradn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7406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02956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3. Método de la potencia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0680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23093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Varianza explicada y </a:t>
            </a:r>
            <a:r>
              <a:rPr lang="es-ES_tradnl" dirty="0" err="1"/>
              <a:t>eigenvalores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217" y="2014641"/>
            <a:ext cx="4974492" cy="931759"/>
          </a:xfrm>
        </p:spPr>
        <p:txBody>
          <a:bodyPr/>
          <a:lstStyle/>
          <a:p>
            <a:r>
              <a:rPr lang="es-ES_tradnl" dirty="0"/>
              <a:t>Criterio de varianza explicada (80%): </a:t>
            </a:r>
          </a:p>
          <a:p>
            <a:pPr lvl="1"/>
            <a:r>
              <a:rPr lang="es-ES_tradnl" dirty="0"/>
              <a:t>10 componentes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3" y="2946400"/>
            <a:ext cx="5245100" cy="32258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673813" y="2014640"/>
            <a:ext cx="2834038" cy="931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/>
              <a:t>Eigenvalores</a:t>
            </a:r>
            <a:r>
              <a:rPr lang="es-ES_tradnl" dirty="0"/>
              <a:t> (&gt;1): </a:t>
            </a:r>
          </a:p>
          <a:p>
            <a:pPr lvl="1"/>
            <a:r>
              <a:rPr lang="es-ES_tradnl" dirty="0"/>
              <a:t>7 componentes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603586" y="3292878"/>
            <a:ext cx="4974492" cy="225551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C1: </a:t>
            </a:r>
            <a:r>
              <a:rPr lang="hr-HR" dirty="0"/>
              <a:t>5.44991815</a:t>
            </a:r>
          </a:p>
          <a:p>
            <a:r>
              <a:rPr lang="hr-HR" dirty="0"/>
              <a:t>C2: </a:t>
            </a:r>
            <a:r>
              <a:rPr lang="cs-CZ" dirty="0"/>
              <a:t>2.61876222</a:t>
            </a:r>
          </a:p>
          <a:p>
            <a:r>
              <a:rPr lang="cs-CZ" dirty="0"/>
              <a:t>C3: </a:t>
            </a:r>
            <a:r>
              <a:rPr lang="is-IS" dirty="0"/>
              <a:t>2.03213339</a:t>
            </a:r>
          </a:p>
          <a:p>
            <a:r>
              <a:rPr lang="is-IS" dirty="0"/>
              <a:t>C4: </a:t>
            </a:r>
            <a:r>
              <a:rPr lang="fi-FI" dirty="0"/>
              <a:t>1.87934951</a:t>
            </a:r>
          </a:p>
          <a:p>
            <a:r>
              <a:rPr lang="fi-FI" dirty="0"/>
              <a:t>C5: </a:t>
            </a:r>
            <a:r>
              <a:rPr lang="tr-TR" dirty="0"/>
              <a:t>1.63586122</a:t>
            </a:r>
          </a:p>
          <a:p>
            <a:r>
              <a:rPr lang="tr-TR" dirty="0"/>
              <a:t>C6: </a:t>
            </a:r>
            <a:r>
              <a:rPr lang="nb-NO" dirty="0"/>
              <a:t>1.140503</a:t>
            </a:r>
          </a:p>
          <a:p>
            <a:r>
              <a:rPr lang="nb-NO" dirty="0"/>
              <a:t>C7: </a:t>
            </a:r>
            <a:r>
              <a:rPr lang="is-IS" dirty="0"/>
              <a:t>1.06099038</a:t>
            </a:r>
          </a:p>
          <a:p>
            <a:r>
              <a:rPr lang="is-IS" dirty="0"/>
              <a:t>C8: 0.92636129</a:t>
            </a:r>
          </a:p>
          <a:p>
            <a:r>
              <a:rPr lang="is-IS" dirty="0"/>
              <a:t>C9: 0.8621182</a:t>
            </a:r>
          </a:p>
          <a:p>
            <a:r>
              <a:rPr lang="is-IS" dirty="0"/>
              <a:t>C10: 0.82478215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90512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064" y="111077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Interpretación de componentes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7" y="2337875"/>
            <a:ext cx="2539456" cy="4402465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84931" y="1796208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1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72043" y="1796208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359155" y="1796208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01" y="2337874"/>
            <a:ext cx="2522015" cy="44024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264" y="2337874"/>
            <a:ext cx="2496588" cy="440246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9168177" y="1796208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4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392" y="2337874"/>
            <a:ext cx="2482002" cy="440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s-ES_tradnl" dirty="0"/>
              <a:t>Tabla de 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53086"/>
            <a:ext cx="9905998" cy="4347713"/>
          </a:xfrm>
        </p:spPr>
        <p:txBody>
          <a:bodyPr>
            <a:normAutofit/>
          </a:bodyPr>
          <a:lstStyle/>
          <a:p>
            <a:r>
              <a:rPr lang="en-US" sz="2400" u="sng" dirty="0">
                <a:effectLst/>
                <a:hlinkClick r:id="rId2"/>
              </a:rPr>
              <a:t>Introducción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3"/>
              </a:rPr>
              <a:t>Datos y contexto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4"/>
              </a:rPr>
              <a:t>Análisis exploratorio de los datos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5"/>
              </a:rPr>
              <a:t>Teoría del Análisis de Componentes Principales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6"/>
              </a:rPr>
              <a:t>Resultados del Análisis de Componentes Principales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7"/>
              </a:rPr>
              <a:t>Análisis de conglomerados (clustering)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8"/>
              </a:rPr>
              <a:t>Conclusiones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9"/>
              </a:rPr>
              <a:t>Referencias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0165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064" y="111077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Interpretación de componentes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50260" y="1579232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5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37372" y="1579232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6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924484" y="1579232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7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40" y="2120898"/>
            <a:ext cx="2465830" cy="440246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86" y="2120898"/>
            <a:ext cx="2435882" cy="44024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214" y="2045112"/>
            <a:ext cx="2472724" cy="447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41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16977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Análisis de conglomerados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4662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78970"/>
            <a:ext cx="10058400" cy="1609344"/>
          </a:xfrm>
        </p:spPr>
        <p:txBody>
          <a:bodyPr/>
          <a:lstStyle/>
          <a:p>
            <a:pPr algn="ctr"/>
            <a:r>
              <a:rPr lang="es-ES_tradnl" dirty="0" err="1"/>
              <a:t>Paralelización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3653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94468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0722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41341"/>
            <a:ext cx="10197420" cy="530042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Codesansar</a:t>
            </a:r>
            <a:r>
              <a:rPr lang="en-US" dirty="0"/>
              <a:t>. (</a:t>
            </a:r>
            <a:r>
              <a:rPr lang="en-US" dirty="0" err="1"/>
              <a:t>s.f</a:t>
            </a:r>
            <a:r>
              <a:rPr lang="en-US" dirty="0"/>
              <a:t>). </a:t>
            </a:r>
            <a:r>
              <a:rPr lang="en-US" u="sng" dirty="0">
                <a:hlinkClick r:id="rId2"/>
              </a:rPr>
              <a:t>Power Method Algorithm for Finding Dominant Eigen Value and Eigen Vector</a:t>
            </a:r>
            <a:endParaRPr lang="en-US" dirty="0"/>
          </a:p>
          <a:p>
            <a:r>
              <a:rPr lang="en-US" dirty="0"/>
              <a:t>Dan, D. J. (2014). </a:t>
            </a:r>
            <a:r>
              <a:rPr lang="en-US" u="sng" dirty="0">
                <a:hlinkClick r:id="rId3"/>
              </a:rPr>
              <a:t>Power-Method-PCA</a:t>
            </a:r>
            <a:endParaRPr lang="en-US" dirty="0"/>
          </a:p>
          <a:p>
            <a:r>
              <a:rPr lang="en-US" dirty="0" err="1"/>
              <a:t>Data.world</a:t>
            </a:r>
            <a:r>
              <a:rPr lang="en-US" dirty="0"/>
              <a:t>. (2017). </a:t>
            </a:r>
            <a:r>
              <a:rPr lang="en-US" u="sng" dirty="0">
                <a:hlinkClick r:id="rId4"/>
              </a:rPr>
              <a:t>USDA National Nutrient DB</a:t>
            </a:r>
            <a:endParaRPr lang="en-US" dirty="0"/>
          </a:p>
          <a:p>
            <a:r>
              <a:rPr lang="en-US" dirty="0" err="1"/>
              <a:t>Equipo</a:t>
            </a:r>
            <a:r>
              <a:rPr lang="en-US" dirty="0"/>
              <a:t> SVD. (2020). </a:t>
            </a:r>
            <a:r>
              <a:rPr lang="en-US" u="sng" dirty="0">
                <a:hlinkClick r:id="rId5"/>
              </a:rPr>
              <a:t>Examen de cómputo matricial equipo SVD</a:t>
            </a:r>
            <a:endParaRPr lang="en-US" dirty="0"/>
          </a:p>
          <a:p>
            <a:r>
              <a:rPr lang="en-US" dirty="0" err="1"/>
              <a:t>Equipo</a:t>
            </a:r>
            <a:r>
              <a:rPr lang="en-US" dirty="0"/>
              <a:t> QR. (2020). </a:t>
            </a:r>
            <a:r>
              <a:rPr lang="en-US" u="sng" dirty="0">
                <a:hlinkClick r:id="rId6"/>
              </a:rPr>
              <a:t>Examen de cómputo matricial equipo QR</a:t>
            </a:r>
            <a:endParaRPr lang="en-US" dirty="0"/>
          </a:p>
          <a:p>
            <a:r>
              <a:rPr lang="en-US" dirty="0"/>
              <a:t>Fox, J., Chalmers, P., Monette, G., &amp; Sanchez, G. (2020). </a:t>
            </a:r>
            <a:r>
              <a:rPr lang="en-US" u="sng" dirty="0">
                <a:hlinkClick r:id="rId7"/>
              </a:rPr>
              <a:t>PowerMethod: Power Method for Eigenvectors in matlib: Matrix Functions for Teaching and Learning Linear Algebra and Multivariate Statistics</a:t>
            </a:r>
            <a:endParaRPr lang="en-US" dirty="0"/>
          </a:p>
          <a:p>
            <a:r>
              <a:rPr lang="en-US" dirty="0" err="1"/>
              <a:t>Luhaniwal</a:t>
            </a:r>
            <a:r>
              <a:rPr lang="en-US" dirty="0"/>
              <a:t> </a:t>
            </a:r>
            <a:r>
              <a:rPr lang="en-US" dirty="0" err="1"/>
              <a:t>Vikashraj</a:t>
            </a:r>
            <a:r>
              <a:rPr lang="en-US" dirty="0"/>
              <a:t>. (2019). </a:t>
            </a:r>
            <a:r>
              <a:rPr lang="en-US" u="sng" dirty="0">
                <a:hlinkClick r:id="rId8"/>
              </a:rPr>
              <a:t>"Feature selection using Wrapper methods in Python"</a:t>
            </a:r>
            <a:endParaRPr lang="en-US" dirty="0"/>
          </a:p>
          <a:p>
            <a:r>
              <a:rPr lang="en-US" dirty="0"/>
              <a:t>Palacios 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9"/>
              </a:rPr>
              <a:t>SVD</a:t>
            </a:r>
            <a:endParaRPr lang="en-US" dirty="0"/>
          </a:p>
          <a:p>
            <a:r>
              <a:rPr lang="en-US" dirty="0"/>
              <a:t>Palacios 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10"/>
              </a:rPr>
              <a:t>Componentes principales</a:t>
            </a:r>
            <a:endParaRPr lang="en-US" dirty="0"/>
          </a:p>
          <a:p>
            <a:r>
              <a:rPr lang="en-US" dirty="0"/>
              <a:t>Palacios 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11"/>
              </a:rPr>
              <a:t>Cómputo en paralelo - Dask</a:t>
            </a:r>
            <a:endParaRPr lang="en-US" dirty="0"/>
          </a:p>
          <a:p>
            <a:r>
              <a:rPr lang="en-US" dirty="0"/>
              <a:t>Ramos, Irene. (2020). </a:t>
            </a:r>
            <a:r>
              <a:rPr lang="en-US" u="sng" dirty="0">
                <a:hlinkClick r:id="rId12"/>
              </a:rPr>
              <a:t>"Tipología_manejo_agrícola"</a:t>
            </a:r>
            <a:endParaRPr lang="en-US" dirty="0"/>
          </a:p>
          <a:p>
            <a:r>
              <a:rPr lang="en-US" dirty="0" err="1"/>
              <a:t>Rencher</a:t>
            </a:r>
            <a:r>
              <a:rPr lang="en-US" dirty="0"/>
              <a:t>, Alvin C &amp; William F. Christensen. (2012). Methods of Multivariate Analysis. Department of Statistics, Brigham Young University, Provo, UT.- Third Edition. </a:t>
            </a:r>
            <a:r>
              <a:rPr lang="en-US" dirty="0" err="1"/>
              <a:t>Ch</a:t>
            </a:r>
            <a:r>
              <a:rPr lang="en-US" dirty="0"/>
              <a:t> 12.</a:t>
            </a:r>
          </a:p>
          <a:p>
            <a:r>
              <a:rPr lang="en-US" dirty="0"/>
              <a:t>Sharma </a:t>
            </a:r>
            <a:r>
              <a:rPr lang="en-US" dirty="0" err="1"/>
              <a:t>Subhash</a:t>
            </a:r>
            <a:r>
              <a:rPr lang="en-US" dirty="0"/>
              <a:t>. (1996). Applied Multivariate Techniques. University of South Carolina. Ch4.</a:t>
            </a:r>
          </a:p>
          <a:p>
            <a:r>
              <a:rPr lang="en-US" dirty="0"/>
              <a:t>U.S. Department of Agriculture, Agricultural Research Service. 2014. USDA National Nutrient Database for Standard Reference, Release 27. Methods and Application of Food Composition Laboratory Home Page, </a:t>
            </a:r>
            <a:r>
              <a:rPr lang="en-US" u="sng" dirty="0">
                <a:hlinkClick r:id="rId13"/>
              </a:rPr>
              <a:t>http://www.ars.usda.gov/nea/bhnrc/mafcl</a:t>
            </a:r>
            <a:endParaRPr lang="en-US" dirty="0"/>
          </a:p>
          <a:p>
            <a:r>
              <a:rPr lang="en-US" dirty="0"/>
              <a:t>Wikipedia. </a:t>
            </a:r>
            <a:r>
              <a:rPr lang="en-US" u="sng" dirty="0">
                <a:hlinkClick r:id="rId14"/>
              </a:rPr>
              <a:t>QR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71959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244774"/>
            <a:ext cx="10058400" cy="4050792"/>
          </a:xfrm>
        </p:spPr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numéricos</a:t>
            </a:r>
            <a:r>
              <a:rPr lang="en-US" dirty="0"/>
              <a:t>: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Principales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Algoritmo</a:t>
            </a:r>
            <a:r>
              <a:rPr lang="en-US" dirty="0"/>
              <a:t> de SVD.</a:t>
            </a:r>
          </a:p>
          <a:p>
            <a:pPr lvl="1"/>
            <a:r>
              <a:rPr lang="en-US" dirty="0" err="1"/>
              <a:t>Algoritmo</a:t>
            </a:r>
            <a:r>
              <a:rPr lang="en-US" dirty="0"/>
              <a:t> QR.</a:t>
            </a:r>
          </a:p>
          <a:p>
            <a:pPr lvl="1"/>
            <a:r>
              <a:rPr lang="en-US" dirty="0" err="1"/>
              <a:t>Método</a:t>
            </a:r>
            <a:r>
              <a:rPr lang="en-US" dirty="0"/>
              <a:t> de la </a:t>
            </a:r>
            <a:r>
              <a:rPr lang="en-US" dirty="0" err="1"/>
              <a:t>potencia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PCA de </a:t>
            </a:r>
            <a:r>
              <a:rPr lang="en-US" dirty="0" err="1"/>
              <a:t>sklearn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Clasificar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de comida con base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nutrimental </a:t>
            </a:r>
            <a:r>
              <a:rPr lang="en-US" dirty="0" err="1"/>
              <a:t>habiendo</a:t>
            </a:r>
            <a:r>
              <a:rPr lang="en-US" dirty="0"/>
              <a:t> </a:t>
            </a:r>
            <a:r>
              <a:rPr lang="en-US" dirty="0" err="1"/>
              <a:t>eliminado</a:t>
            </a:r>
            <a:r>
              <a:rPr lang="en-US" dirty="0"/>
              <a:t> la multicolinealidad de la base.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809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509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Datos y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509" y="1511694"/>
            <a:ext cx="10369550" cy="102113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composición</a:t>
            </a:r>
            <a:r>
              <a:rPr lang="en-US" dirty="0"/>
              <a:t> </a:t>
            </a:r>
            <a:r>
              <a:rPr lang="en-US" dirty="0" err="1"/>
              <a:t>alimenticia</a:t>
            </a:r>
            <a:r>
              <a:rPr lang="en-US" dirty="0"/>
              <a:t> de la USDA National Nutrient Database for Standard Reference (SR)  (2014).</a:t>
            </a:r>
          </a:p>
          <a:p>
            <a:r>
              <a:rPr lang="en-US" dirty="0"/>
              <a:t>8,618 </a:t>
            </a:r>
            <a:r>
              <a:rPr lang="en-US" dirty="0" err="1"/>
              <a:t>observaciones</a:t>
            </a:r>
            <a:r>
              <a:rPr lang="en-US" dirty="0"/>
              <a:t> y 45 variables</a:t>
            </a:r>
            <a:endParaRPr lang="es-ES_trad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59" y="2858593"/>
            <a:ext cx="106807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6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309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Diagnóstico de Multicolinealidad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780" y="1250085"/>
            <a:ext cx="7551251" cy="5607915"/>
          </a:xfrm>
        </p:spPr>
      </p:pic>
    </p:spTree>
    <p:extLst>
      <p:ext uri="{BB962C8B-B14F-4D97-AF65-F5344CB8AC3E}">
        <p14:creationId xmlns:p14="http://schemas.microsoft.com/office/powerpoint/2010/main" val="197266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8969"/>
            <a:ext cx="12026684" cy="1609344"/>
          </a:xfrm>
        </p:spPr>
        <p:txBody>
          <a:bodyPr/>
          <a:lstStyle/>
          <a:p>
            <a:pPr algn="ctr"/>
            <a:r>
              <a:rPr lang="es-ES_tradnl" dirty="0" err="1"/>
              <a:t>Distr</a:t>
            </a:r>
            <a:r>
              <a:rPr lang="es-ES_tradnl" dirty="0"/>
              <a:t>. de los macro y micronutrientes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963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Frecuencia por grupo de alimento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964" y="1365044"/>
            <a:ext cx="7285148" cy="5492956"/>
          </a:xfrm>
        </p:spPr>
      </p:pic>
    </p:spTree>
    <p:extLst>
      <p:ext uri="{BB962C8B-B14F-4D97-AF65-F5344CB8AC3E}">
        <p14:creationId xmlns:p14="http://schemas.microsoft.com/office/powerpoint/2010/main" val="153492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163" y="263472"/>
            <a:ext cx="11251770" cy="1609344"/>
          </a:xfrm>
        </p:spPr>
        <p:txBody>
          <a:bodyPr/>
          <a:lstStyle/>
          <a:p>
            <a:pPr algn="ctr"/>
            <a:r>
              <a:rPr lang="es-ES_tradnl" dirty="0" err="1"/>
              <a:t>kilocalorias</a:t>
            </a:r>
            <a:r>
              <a:rPr lang="es-ES_tradnl" dirty="0"/>
              <a:t> por grupo de alimento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701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66" y="340963"/>
            <a:ext cx="11618563" cy="1609344"/>
          </a:xfrm>
        </p:spPr>
        <p:txBody>
          <a:bodyPr/>
          <a:lstStyle/>
          <a:p>
            <a:pPr algn="ctr"/>
            <a:r>
              <a:rPr lang="es-ES_tradnl" dirty="0"/>
              <a:t>grasas por grupo de alimento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875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3622</TotalTime>
  <Words>867</Words>
  <Application>Microsoft Office PowerPoint</Application>
  <PresentationFormat>Panorámica</PresentationFormat>
  <Paragraphs>118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Análisis de Componentes Principales para  Clasificación de Grupos de Comida con  Base en su Información Nutrimental</vt:lpstr>
      <vt:lpstr>Tabla de contenidos</vt:lpstr>
      <vt:lpstr>Introducción</vt:lpstr>
      <vt:lpstr>Datos y contexto</vt:lpstr>
      <vt:lpstr>Diagnóstico de Multicolinealidad</vt:lpstr>
      <vt:lpstr>Distr. de los macro y micronutrientes</vt:lpstr>
      <vt:lpstr>Frecuencia por grupo de alimento</vt:lpstr>
      <vt:lpstr>kilocalorias por grupo de alimento</vt:lpstr>
      <vt:lpstr>grasas por grupo de alimento</vt:lpstr>
      <vt:lpstr>Análisis de componentes principales</vt:lpstr>
      <vt:lpstr>1. Algoritmo svd</vt:lpstr>
      <vt:lpstr>2. Algoritmo qr</vt:lpstr>
      <vt:lpstr>3. Método de la potencia</vt:lpstr>
      <vt:lpstr>Comparación entre algoritmos</vt:lpstr>
      <vt:lpstr>1. Algoritmo svd</vt:lpstr>
      <vt:lpstr>2. Algoritmo qr</vt:lpstr>
      <vt:lpstr>3. Método de la potencia</vt:lpstr>
      <vt:lpstr>Varianza explicada y eigenvalores</vt:lpstr>
      <vt:lpstr>Interpretación de componentes</vt:lpstr>
      <vt:lpstr>Interpretación de componentes</vt:lpstr>
      <vt:lpstr>Análisis de conglomerados</vt:lpstr>
      <vt:lpstr>Paralelización</vt:lpstr>
      <vt:lpstr>Conclusión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Componentes Principales para resolver problemas de multicolinealidad y dimensión alta:      Un estudio nacional sobre el desempeño académico     en Matemáticas y Lenguaje y Comunicación a nivel bachillerato</dc:title>
  <dc:creator>Microsoft Office User</dc:creator>
  <cp:lastModifiedBy>ELIZABETH RODRIGUEZ SANCHEZ</cp:lastModifiedBy>
  <cp:revision>73</cp:revision>
  <dcterms:created xsi:type="dcterms:W3CDTF">2020-05-27T06:44:58Z</dcterms:created>
  <dcterms:modified xsi:type="dcterms:W3CDTF">2020-05-29T19:51:24Z</dcterms:modified>
</cp:coreProperties>
</file>