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64" r:id="rId19"/>
    <p:sldId id="269" r:id="rId20"/>
    <p:sldId id="270" r:id="rId21"/>
    <p:sldId id="271" r:id="rId22"/>
    <p:sldId id="265" r:id="rId23"/>
    <p:sldId id="283" r:id="rId24"/>
    <p:sldId id="285" r:id="rId25"/>
    <p:sldId id="267" r:id="rId26"/>
    <p:sldId id="277" r:id="rId27"/>
    <p:sldId id="26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/>
    <p:restoredTop sz="94534"/>
  </p:normalViewPr>
  <p:slideViewPr>
    <p:cSldViewPr snapToGrid="0" snapToObjects="1">
      <p:cViewPr>
        <p:scale>
          <a:sx n="87" d="100"/>
          <a:sy n="87" d="100"/>
        </p:scale>
        <p:origin x="43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TAM-DS/analisis-numerico-computo-cientifico/blob/master/temas/II.computo_paralelo/2.2.Python_dask.ipynb" TargetMode="External"/><Relationship Id="rId12" Type="http://schemas.openxmlformats.org/officeDocument/2006/relationships/hyperlink" Target="https://github.com/iramosp/tesis-paisajes/blob/master/Tipologia_manejo_agricola.ipynb" TargetMode="External"/><Relationship Id="rId13" Type="http://schemas.openxmlformats.org/officeDocument/2006/relationships/hyperlink" Target="http://www.ars.usda.gov/nea/bhnrc/mafcl" TargetMode="External"/><Relationship Id="rId14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towardsdatascience.com/feature-selection-using-wrapper-methods-in-python-f0d352b346f" TargetMode="External"/><Relationship Id="rId9" Type="http://schemas.openxmlformats.org/officeDocument/2006/relationships/hyperlink" Target="https://github.com/ITAM-DS/analisis-numerico-computo-cientifico/blob/master/temas/III.computo_matricial/3.3.d.SVD.ipynb" TargetMode="External"/><Relationship Id="rId10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Proteínas por grupo de alimento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 smtClean="0"/>
              <a:t>carbohidratos </a:t>
            </a:r>
            <a:r>
              <a:rPr lang="es-ES_tradnl" dirty="0"/>
              <a:t>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 smtClean="0"/>
              <a:t>Azúcares</a:t>
            </a:r>
            <a:r>
              <a:rPr lang="es-ES_tradnl" dirty="0" smtClean="0"/>
              <a:t> </a:t>
            </a:r>
            <a:r>
              <a:rPr lang="es-ES_tradnl" dirty="0"/>
              <a:t>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dirty="0"/>
              </a:p>
              <a:p>
                <a:pPr marL="0" indent="0" algn="ctr"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  <a:blipFill rotWithShape="0">
                <a:blip r:embed="rId2"/>
                <a:stretch>
                  <a:fillRect l="-930" t="-22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</p:spPr>
            <p:txBody>
              <a:bodyPr/>
              <a:lstStyle/>
              <a:p>
                <a:r>
                  <a:rPr lang="es-ES" dirty="0"/>
                  <a:t>Procedimiento para calcular los eigenvalores y </a:t>
                </a:r>
                <a:r>
                  <a:rPr lang="es-ES" dirty="0" err="1"/>
                  <a:t>eigenvectores</a:t>
                </a:r>
                <a:r>
                  <a:rPr lang="es-ES" dirty="0"/>
                  <a:t> de una matriz A.</a:t>
                </a:r>
              </a:p>
              <a:p>
                <a:r>
                  <a:rPr lang="es-ES" dirty="0"/>
                  <a:t>Basado en la descomposición QR:</a:t>
                </a: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(con  𝑄  matriz ortogonal y  𝑅  triangular superior)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  <a:blipFill>
                <a:blip r:embed="rId2"/>
                <a:stretch>
                  <a:fillRect l="-548" t="-3125" r="-16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b="1" dirty="0"/>
                  <a:t>Algoritmo</a:t>
                </a:r>
              </a:p>
              <a:p>
                <a:r>
                  <a:rPr lang="es-ES_tradnl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ES_tradnl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 err="1"/>
                  <a:t>eigenvectores</a:t>
                </a:r>
                <a:r>
                  <a:rPr lang="es-ES_tradnl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  <a:blipFill>
                <a:blip r:embed="rId3"/>
                <a:stretch>
                  <a:fillRect l="-1410" t="-1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Para una matriz  𝐴  </a:t>
                </a:r>
                <a:r>
                  <a:rPr lang="es-ES" dirty="0" err="1"/>
                  <a:t>diagonalizable</a:t>
                </a:r>
                <a:r>
                  <a:rPr lang="es-ES" dirty="0"/>
                  <a:t>, genera un número  𝜆  que es el eigenvalor más grande (en valor absoluto) de  𝐴 , y un vector no nulo  𝑣 , que es el </a:t>
                </a:r>
                <a:r>
                  <a:rPr lang="es-ES" dirty="0" err="1"/>
                  <a:t>eigenvector</a:t>
                </a:r>
                <a:r>
                  <a:rPr lang="es-ES" dirty="0"/>
                  <a:t> correspondiente a  𝜆  </a:t>
                </a:r>
                <a:r>
                  <a:rPr lang="es-ES" i="1" dirty="0"/>
                  <a:t>(</a:t>
                </a:r>
                <a:r>
                  <a:rPr lang="es-ES" dirty="0"/>
                  <a:t>𝐴𝑣=𝜆𝑣)</a:t>
                </a:r>
              </a:p>
              <a:p>
                <a:r>
                  <a:rPr lang="es-ES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tiene una componente distinta de cero en la dirección de un </a:t>
                </a:r>
                <a:r>
                  <a:rPr lang="es-ES" dirty="0" err="1"/>
                  <a:t>eigenvector</a:t>
                </a:r>
                <a:r>
                  <a:rPr lang="es-ES" dirty="0"/>
                  <a:t> asociado con el eigenvalor dominante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  <a:blipFill>
                <a:blip r:embed="rId2"/>
                <a:stretch>
                  <a:fillRect l="-607" t="-2450" r="-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aleatorio</a:t>
                </a:r>
              </a:p>
              <a:p>
                <a:r>
                  <a:rPr lang="es-ES_tradnl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  <a:blipFill>
                <a:blip r:embed="rId3"/>
                <a:stretch>
                  <a:fillRect l="-729" t="-2297" r="-11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7" y="2014641"/>
            <a:ext cx="4974492" cy="931759"/>
          </a:xfrm>
        </p:spPr>
        <p:txBody>
          <a:bodyPr/>
          <a:lstStyle/>
          <a:p>
            <a:r>
              <a:rPr lang="es-ES_tradnl" dirty="0"/>
              <a:t>Criterio de varianza explicada (80%): </a:t>
            </a:r>
          </a:p>
          <a:p>
            <a:pPr lvl="1"/>
            <a:r>
              <a:rPr lang="es-ES_tradnl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73813" y="2014640"/>
            <a:ext cx="2834038" cy="93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Análisis de conglomerados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/>
              <a:t>Paralelización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err="1"/>
              <a:t>Luhaniwal</a:t>
            </a:r>
            <a:r>
              <a:rPr lang="en-US" dirty="0"/>
              <a:t> </a:t>
            </a:r>
            <a:r>
              <a:rPr lang="en-US" dirty="0" err="1"/>
              <a:t>Vikashraj</a:t>
            </a:r>
            <a:r>
              <a:rPr lang="en-US" dirty="0"/>
              <a:t>. (2019). </a:t>
            </a:r>
            <a:r>
              <a:rPr lang="en-US" u="sng" dirty="0">
                <a:hlinkClick r:id="rId8"/>
              </a:rPr>
              <a:t>"Feature selection using Wrapper methods in Python"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1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2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3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4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: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de SVD.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QR.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de la </a:t>
            </a:r>
            <a:r>
              <a:rPr lang="en-US" dirty="0" err="1"/>
              <a:t>potencia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PCA de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comida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la multicolinealidad de la base.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 (2014).</a:t>
            </a:r>
          </a:p>
          <a:p>
            <a:r>
              <a:rPr lang="en-US" dirty="0"/>
              <a:t>8,618 </a:t>
            </a:r>
            <a:r>
              <a:rPr lang="en-US" dirty="0" err="1"/>
              <a:t>observaciones</a:t>
            </a:r>
            <a:r>
              <a:rPr lang="en-US" dirty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/>
              <a:t>Distr</a:t>
            </a:r>
            <a:r>
              <a:rPr lang="es-ES_tradnl" dirty="0"/>
              <a:t>. de los </a:t>
            </a:r>
            <a:r>
              <a:rPr lang="es-ES_tradnl" dirty="0" smtClean="0"/>
              <a:t>macronutrientes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/>
              <a:t>Distr</a:t>
            </a:r>
            <a:r>
              <a:rPr lang="es-ES_tradnl" dirty="0"/>
              <a:t>. de los </a:t>
            </a:r>
            <a:r>
              <a:rPr lang="es-ES_tradnl" dirty="0" smtClean="0"/>
              <a:t>micronutrientes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 smtClean="0"/>
              <a:t>kilocalorías </a:t>
            </a:r>
            <a:r>
              <a:rPr lang="es-ES_tradnl" dirty="0"/>
              <a:t>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3649</TotalTime>
  <Words>627</Words>
  <Application>Microsoft Macintosh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Distr. de los macronutrientes</vt:lpstr>
      <vt:lpstr>Distr.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Análisis de conglomerados</vt:lpstr>
      <vt:lpstr>Paralelización</vt:lpstr>
      <vt:lpstr>Conclusión</vt:lpstr>
      <vt:lpstr>referencias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resolver problemas de multicolinealidad y dimensión alta:      Un estudio nacional sobre el desempeño académico     en Matemáticas y Lenguaje y Comunicación a nivel bachillerato</dc:title>
  <dc:creator>Microsoft Office User</dc:creator>
  <cp:lastModifiedBy>Microsoft Office User</cp:lastModifiedBy>
  <cp:revision>87</cp:revision>
  <dcterms:created xsi:type="dcterms:W3CDTF">2020-05-27T06:44:58Z</dcterms:created>
  <dcterms:modified xsi:type="dcterms:W3CDTF">2020-05-29T20:25:23Z</dcterms:modified>
</cp:coreProperties>
</file>