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64" r:id="rId19"/>
    <p:sldId id="269" r:id="rId20"/>
    <p:sldId id="270" r:id="rId21"/>
    <p:sldId id="271" r:id="rId22"/>
    <p:sldId id="265" r:id="rId23"/>
    <p:sldId id="283" r:id="rId24"/>
    <p:sldId id="285" r:id="rId25"/>
    <p:sldId id="291" r:id="rId26"/>
    <p:sldId id="277" r:id="rId27"/>
    <p:sldId id="267" r:id="rId28"/>
    <p:sldId id="268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/>
    <p:restoredTop sz="94534"/>
  </p:normalViewPr>
  <p:slideViewPr>
    <p:cSldViewPr snapToGrid="0" snapToObjects="1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29/05/2020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reporte_final.ipynb#9.-Conclusiones" TargetMode="External"/><Relationship Id="rId3" Type="http://schemas.openxmlformats.org/officeDocument/2006/relationships/hyperlink" Target="http://localhost:8888/notebooks/reporte_final.ipynb#2.-Datos-y-contexto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2" Type="http://schemas.openxmlformats.org/officeDocument/2006/relationships/hyperlink" Target="http://localhost:8888/notebooks/reporte_final.ipynb#1.-Introduc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notebooks/reporte_final.ipynb#6.-Resultados-del-An%C3%A1lisis-de-Componentes-Principale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9" Type="http://schemas.openxmlformats.org/officeDocument/2006/relationships/hyperlink" Target="http://localhost:8888/notebooks/reporte_final.ipynb#10.-Referencia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selection-using-wrapper-methods-in-python-f0d352b346f" TargetMode="External"/><Relationship Id="rId13" Type="http://schemas.openxmlformats.org/officeDocument/2006/relationships/hyperlink" Target="http://www.ars.usda.gov/nea/bhnrc/mafcl" TargetMode="External"/><Relationship Id="rId3" Type="http://schemas.openxmlformats.org/officeDocument/2006/relationships/hyperlink" Target="https://github.com/dianejdan/Power-Method-PCA/blob/master/power-pca.py" TargetMode="External"/><Relationship Id="rId7" Type="http://schemas.openxmlformats.org/officeDocument/2006/relationships/hyperlink" Target="https://rdrr.io/cran/matlib/man/powerMethod.html" TargetMode="External"/><Relationship Id="rId12" Type="http://schemas.openxmlformats.org/officeDocument/2006/relationships/hyperlink" Target="https://github.com/iramosp/tesis-paisajes/blob/master/Tipologia_manejo_agricola.ipynb" TargetMode="Externa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no-2020-gh-classroom/ex-modulo-3-comp-matricial-qr-dapivei" TargetMode="External"/><Relationship Id="rId11" Type="http://schemas.openxmlformats.org/officeDocument/2006/relationships/hyperlink" Target="https://github.com/ITAM-DS/analisis-numerico-computo-cientifico/blob/master/temas/II.computo_paralelo/2.2.Python_dask.ipynb" TargetMode="External"/><Relationship Id="rId5" Type="http://schemas.openxmlformats.org/officeDocument/2006/relationships/hyperlink" Target="https://github.com/mno-2020-gh-classroom/ex-modulo-3-comp-matricial-svd-czammar" TargetMode="External"/><Relationship Id="rId10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4" Type="http://schemas.openxmlformats.org/officeDocument/2006/relationships/hyperlink" Target="https://data.world/craigkelly/usda-national-nutrient-db" TargetMode="External"/><Relationship Id="rId9" Type="http://schemas.openxmlformats.org/officeDocument/2006/relationships/hyperlink" Target="https://github.com/ITAM-DS/analisis-numerico-computo-cientifico/blob/master/temas/III.computo_matricial/3.3.d.SVD.ipynb" TargetMode="External"/><Relationship Id="rId14" Type="http://schemas.openxmlformats.org/officeDocument/2006/relationships/hyperlink" Target="https://en.wikipedia.org/w/index.php?title=QR_algorithm&amp;oldid=9564689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90227" y="2374196"/>
                <a:ext cx="6552096" cy="2670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dirty="0"/>
              </a:p>
              <a:p>
                <a:pPr marL="0" indent="0" algn="ctr"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90227" y="2374196"/>
                <a:ext cx="6552096" cy="2670049"/>
              </a:xfrm>
              <a:blipFill rotWithShape="0">
                <a:blip r:embed="rId2"/>
                <a:stretch>
                  <a:fillRect l="-930" t="-22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</p:spPr>
            <p:txBody>
              <a:bodyPr/>
              <a:lstStyle/>
              <a:p>
                <a:r>
                  <a:rPr lang="es-ES" dirty="0"/>
                  <a:t>Procedimiento para calcular los eigenvalores y </a:t>
                </a:r>
                <a:r>
                  <a:rPr lang="es-ES" dirty="0" err="1"/>
                  <a:t>eigenvectores</a:t>
                </a:r>
                <a:r>
                  <a:rPr lang="es-ES" dirty="0"/>
                  <a:t> de una matriz A.</a:t>
                </a:r>
              </a:p>
              <a:p>
                <a:r>
                  <a:rPr lang="es-ES" dirty="0"/>
                  <a:t>Basado en la descomposición QR:</a:t>
                </a: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(con  𝑄  matriz ortogonal y  𝑅  triangular superior)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636645"/>
                <a:ext cx="4450825" cy="2146041"/>
              </a:xfrm>
              <a:blipFill>
                <a:blip r:embed="rId2"/>
                <a:stretch>
                  <a:fillRect l="-548" t="-3125" r="-16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_tradnl" b="1" dirty="0"/>
                  <a:t>Algoritmo</a:t>
                </a:r>
              </a:p>
              <a:p>
                <a:r>
                  <a:rPr lang="es-ES_tradnl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  <a:p>
                <a:r>
                  <a:rPr lang="es-ES_tradnl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dirty="0" err="1"/>
                  <a:t>eigenvectores</a:t>
                </a:r>
                <a:r>
                  <a:rPr lang="es-ES_tradnl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3368" y="2093976"/>
                <a:ext cx="4754880" cy="4279392"/>
              </a:xfrm>
              <a:blipFill>
                <a:blip r:embed="rId3"/>
                <a:stretch>
                  <a:fillRect l="-1410" t="-15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/>
                  <a:t>Para una matriz  𝐴  </a:t>
                </a:r>
                <a:r>
                  <a:rPr lang="es-ES" dirty="0" err="1"/>
                  <a:t>diagonalizable</a:t>
                </a:r>
                <a:r>
                  <a:rPr lang="es-ES" dirty="0"/>
                  <a:t>, genera un número  𝜆  que es el eigenvalor más grande (en valor absoluto) de  𝐴 , y un vector no nulo  𝑣 , que es el </a:t>
                </a:r>
                <a:r>
                  <a:rPr lang="es-ES" dirty="0" err="1"/>
                  <a:t>eigenvector</a:t>
                </a:r>
                <a:r>
                  <a:rPr lang="es-ES" dirty="0"/>
                  <a:t> correspondiente a  𝜆  </a:t>
                </a:r>
                <a:r>
                  <a:rPr lang="es-ES" i="1" dirty="0"/>
                  <a:t>(</a:t>
                </a:r>
                <a:r>
                  <a:rPr lang="es-ES" dirty="0"/>
                  <a:t>𝐴𝑣=𝜆𝑣)</a:t>
                </a:r>
              </a:p>
              <a:p>
                <a:r>
                  <a:rPr lang="es-ES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tiene una componente distinta de cero en la dirección de un </a:t>
                </a:r>
                <a:r>
                  <a:rPr lang="es-ES" dirty="0" err="1"/>
                  <a:t>eigenvector</a:t>
                </a:r>
                <a:r>
                  <a:rPr lang="es-ES" dirty="0"/>
                  <a:t> asociado con el eigenvalor dominante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2194560"/>
                <a:ext cx="5026152" cy="3977640"/>
              </a:xfrm>
              <a:blipFill>
                <a:blip r:embed="rId2"/>
                <a:stretch>
                  <a:fillRect l="-607" t="-2450" r="-7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aleatorio</a:t>
                </a:r>
              </a:p>
              <a:p>
                <a:r>
                  <a:rPr lang="es-ES_tradnl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dirty="0"/>
              </a:p>
              <a:p>
                <a:pPr lvl="1"/>
                <a:endParaRPr lang="es-ES_tradn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34200" y="2194560"/>
                <a:ext cx="4184904" cy="3977640"/>
              </a:xfrm>
              <a:blipFill>
                <a:blip r:embed="rId3"/>
                <a:stretch>
                  <a:fillRect l="-729" t="-2297" r="-11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" y="3210255"/>
            <a:ext cx="1083378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17" y="2014641"/>
            <a:ext cx="4974492" cy="931759"/>
          </a:xfrm>
        </p:spPr>
        <p:txBody>
          <a:bodyPr/>
          <a:lstStyle/>
          <a:p>
            <a:r>
              <a:rPr lang="es-ES_tradnl" dirty="0"/>
              <a:t>Criterio de varianza explicada (80%): </a:t>
            </a:r>
          </a:p>
          <a:p>
            <a:pPr lvl="1"/>
            <a:r>
              <a:rPr lang="es-ES_tradnl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73813" y="2014640"/>
            <a:ext cx="2834038" cy="93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129940"/>
            <a:ext cx="5224873" cy="5588101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580" y="1877700"/>
            <a:ext cx="3677263" cy="4092579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confusion</a:t>
            </a:r>
          </a:p>
          <a:p>
            <a:r>
              <a:rPr lang="es-ES_tradnl" dirty="0" err="1"/>
              <a:t>Precision</a:t>
            </a:r>
            <a:r>
              <a:rPr lang="es-ES_tradnl" dirty="0"/>
              <a:t> 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337" y="-15302"/>
            <a:ext cx="7190692" cy="1609344"/>
          </a:xfrm>
        </p:spPr>
        <p:txBody>
          <a:bodyPr>
            <a:normAutofit/>
          </a:bodyPr>
          <a:lstStyle/>
          <a:p>
            <a:r>
              <a:rPr lang="es-ES_tradnl" sz="36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Paralelización</a:t>
            </a:r>
            <a:br>
              <a:rPr lang="es-ES_tradnl" dirty="0"/>
            </a:br>
            <a:r>
              <a:rPr lang="es-ES_tradnl" dirty="0"/>
              <a:t>(</a:t>
            </a:r>
            <a:r>
              <a:rPr lang="es-ES_tradnl" dirty="0" err="1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56" y="1888314"/>
            <a:ext cx="3733800" cy="10096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CF654CC-9649-4D13-BCF8-3A8B2183FFD4}"/>
              </a:ext>
            </a:extLst>
          </p:cNvPr>
          <p:cNvCxnSpPr/>
          <p:nvPr/>
        </p:nvCxnSpPr>
        <p:spPr>
          <a:xfrm>
            <a:off x="5522162" y="4225771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89" y="2933342"/>
            <a:ext cx="4867275" cy="304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68" y="2942867"/>
            <a:ext cx="4876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BF1D6-84F7-42D3-B3D7-B0537994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043" y="2416968"/>
            <a:ext cx="6717135" cy="3772887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22" y="1997896"/>
            <a:ext cx="4512918" cy="409257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k=2que este es 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err="1"/>
              <a:t>Luhaniwal</a:t>
            </a:r>
            <a:r>
              <a:rPr lang="en-US" dirty="0"/>
              <a:t> </a:t>
            </a:r>
            <a:r>
              <a:rPr lang="en-US" dirty="0" err="1"/>
              <a:t>Vikashraj</a:t>
            </a:r>
            <a:r>
              <a:rPr lang="en-US" dirty="0"/>
              <a:t>. (2019). </a:t>
            </a:r>
            <a:r>
              <a:rPr lang="en-US" u="sng" dirty="0">
                <a:hlinkClick r:id="rId8"/>
              </a:rPr>
              <a:t>"Feature selection using Wrapper methods in Python"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1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2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3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4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44774"/>
            <a:ext cx="10058400" cy="4050792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: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de SVD.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QR.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de la </a:t>
            </a:r>
            <a:r>
              <a:rPr lang="en-US" dirty="0" err="1"/>
              <a:t>potencia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PCA de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comida 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nutrimental </a:t>
            </a:r>
            <a:r>
              <a:rPr lang="en-US" dirty="0" err="1"/>
              <a:t>habiendo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 la multicolinealidad de la base.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511694"/>
            <a:ext cx="10369550" cy="1021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alimenticia</a:t>
            </a:r>
            <a:r>
              <a:rPr lang="en-US" dirty="0"/>
              <a:t> de la USDA National Nutrient Database for Standard Reference (SR)  (2014).</a:t>
            </a:r>
          </a:p>
          <a:p>
            <a:r>
              <a:rPr lang="en-US" dirty="0"/>
              <a:t>8,618 </a:t>
            </a:r>
            <a:r>
              <a:rPr lang="en-US" dirty="0" err="1"/>
              <a:t>observaciones</a:t>
            </a:r>
            <a:r>
              <a:rPr lang="en-US" dirty="0"/>
              <a:t> y 45 variables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2858593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/>
              <a:t>Distr</a:t>
            </a:r>
            <a:r>
              <a:rPr lang="es-ES_tradnl" dirty="0"/>
              <a:t>. de los macronutrientes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/>
              <a:t>Distr</a:t>
            </a:r>
            <a:r>
              <a:rPr lang="es-ES_tradnl" dirty="0"/>
              <a:t>. de los micronutrientes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576</Words>
  <Application>Microsoft Office PowerPoint</Application>
  <PresentationFormat>Panorámica</PresentationFormat>
  <Paragraphs>129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Distr. de los macronutrientes</vt:lpstr>
      <vt:lpstr>Distr.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Elizabeth</cp:lastModifiedBy>
  <cp:revision>6</cp:revision>
  <dcterms:created xsi:type="dcterms:W3CDTF">2020-05-29T21:34:05Z</dcterms:created>
  <dcterms:modified xsi:type="dcterms:W3CDTF">2020-05-29T22:22:58Z</dcterms:modified>
</cp:coreProperties>
</file>