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92" r:id="rId19"/>
    <p:sldId id="264" r:id="rId20"/>
    <p:sldId id="269" r:id="rId21"/>
    <p:sldId id="270" r:id="rId22"/>
    <p:sldId id="271" r:id="rId23"/>
    <p:sldId id="265" r:id="rId24"/>
    <p:sldId id="283" r:id="rId25"/>
    <p:sldId id="285" r:id="rId26"/>
    <p:sldId id="291" r:id="rId27"/>
    <p:sldId id="277" r:id="rId28"/>
    <p:sldId id="267" r:id="rId29"/>
    <p:sldId id="268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534"/>
  </p:normalViewPr>
  <p:slideViewPr>
    <p:cSldViewPr snapToGrid="0" snapToObjects="1">
      <p:cViewPr varScale="1">
        <p:scale>
          <a:sx n="74" d="100"/>
          <a:sy n="74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0.png"/><Relationship Id="rId3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ramosp/tesis-paisajes/blob/master/Tipologia_manejo_agricola.ipynb" TargetMode="External"/><Relationship Id="rId12" Type="http://schemas.openxmlformats.org/officeDocument/2006/relationships/hyperlink" Target="http://www.ars.usda.gov/nea/bhnrc/mafcl" TargetMode="External"/><Relationship Id="rId13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github.com/ITAM-DS/analisis-numerico-computo-cientifico/blob/master/temas/III.computo_matricial/3.3.d.SVD.ipynb" TargetMode="External"/><Relationship Id="rId9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Relationship Id="rId10" Type="http://schemas.openxmlformats.org/officeDocument/2006/relationships/hyperlink" Target="https://github.com/ITAM-DS/analisis-numerico-computo-cientifico/blob/master/temas/II.computo_paralelo/2.2.Python_dask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Proteínas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45345"/>
            <a:ext cx="8598310" cy="5570911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97" y="1489587"/>
            <a:ext cx="92075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carbohidratos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1553093"/>
            <a:ext cx="8342859" cy="5304907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Azúcares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93668"/>
            <a:ext cx="8431220" cy="5361094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90227" y="2374196"/>
                <a:ext cx="6552096" cy="26700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dirty="0"/>
              </a:p>
              <a:p>
                <a:pPr marL="0" indent="0" algn="ctr"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V son las direcciones de los componentes.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90227" y="2374196"/>
                <a:ext cx="6552096" cy="2670049"/>
              </a:xfrm>
              <a:blipFill rotWithShape="0">
                <a:blip r:embed="rId2"/>
                <a:stretch>
                  <a:fillRect l="-930" t="-22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</p:spPr>
            <p:txBody>
              <a:bodyPr/>
              <a:lstStyle/>
              <a:p>
                <a:r>
                  <a:rPr lang="es-ES" dirty="0"/>
                  <a:t>Procedimiento para calcular los eigenvalores y </a:t>
                </a:r>
                <a:r>
                  <a:rPr lang="es-ES" dirty="0" err="1"/>
                  <a:t>eigenvectores</a:t>
                </a:r>
                <a:r>
                  <a:rPr lang="es-ES" dirty="0"/>
                  <a:t> de una matriz A.</a:t>
                </a:r>
              </a:p>
              <a:p>
                <a:r>
                  <a:rPr lang="es-ES" dirty="0"/>
                  <a:t>Basado en la descomposición QR:</a:t>
                </a: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(con  𝑄  matriz ortogonal y  𝑅  triangular superior)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  <a:blipFill>
                <a:blip r:embed="rId2"/>
                <a:stretch>
                  <a:fillRect l="-548" t="-3125" r="-16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b="1" dirty="0"/>
                  <a:t>Algoritmo</a:t>
                </a:r>
              </a:p>
              <a:p>
                <a:r>
                  <a:rPr lang="es-ES_tradnl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  <a:p>
                <a:r>
                  <a:rPr lang="es-ES_tradnl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 err="1"/>
                  <a:t>eigenvectores</a:t>
                </a:r>
                <a:r>
                  <a:rPr lang="es-ES_tradnl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  <a:blipFill>
                <a:blip r:embed="rId3"/>
                <a:stretch>
                  <a:fillRect l="-1410" t="-15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/>
                  <a:t>Para una matriz  𝐴  </a:t>
                </a:r>
                <a:r>
                  <a:rPr lang="es-ES" dirty="0" err="1"/>
                  <a:t>diagonalizable</a:t>
                </a:r>
                <a:r>
                  <a:rPr lang="es-ES" dirty="0"/>
                  <a:t>, genera un número  𝜆  que es el eigenvalor más grande (en valor absoluto) de  𝐴 , y un vector no nulo  𝑣 , que es el </a:t>
                </a:r>
                <a:r>
                  <a:rPr lang="es-ES" dirty="0" err="1"/>
                  <a:t>eigenvector</a:t>
                </a:r>
                <a:r>
                  <a:rPr lang="es-ES" dirty="0"/>
                  <a:t> correspondiente a  𝜆  </a:t>
                </a:r>
                <a:r>
                  <a:rPr lang="es-ES" i="1" dirty="0"/>
                  <a:t>(</a:t>
                </a:r>
                <a:r>
                  <a:rPr lang="es-ES" dirty="0"/>
                  <a:t>𝐴𝑣=𝜆𝑣)</a:t>
                </a:r>
              </a:p>
              <a:p>
                <a:r>
                  <a:rPr lang="es-ES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tiene una componente distinta de cero en la dirección de un </a:t>
                </a:r>
                <a:r>
                  <a:rPr lang="es-ES" dirty="0" err="1"/>
                  <a:t>eigenvector</a:t>
                </a:r>
                <a:r>
                  <a:rPr lang="es-ES" dirty="0"/>
                  <a:t> asociado con el eigenvalor dominante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  <a:blipFill>
                <a:blip r:embed="rId2"/>
                <a:stretch>
                  <a:fillRect l="-607" t="-2450" r="-7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aleatorio</a:t>
                </a:r>
              </a:p>
              <a:p>
                <a:r>
                  <a:rPr lang="es-ES_tradnl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dirty="0"/>
              </a:p>
              <a:p>
                <a:pPr lvl="1"/>
                <a:endParaRPr lang="es-ES_tradn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converge al eigenvalor dominante</a:t>
                </a:r>
              </a:p>
              <a:p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converge al </a:t>
                </a:r>
                <a:r>
                  <a:rPr lang="es-ES_tradnl" dirty="0" err="1"/>
                  <a:t>eigenvector</a:t>
                </a:r>
                <a:r>
                  <a:rPr lang="es-ES_tradnl" dirty="0"/>
                  <a:t> correspondiente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  <a:blipFill>
                <a:blip r:embed="rId3"/>
                <a:stretch>
                  <a:fillRect l="-729" t="-2297" r="-11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/>
              <a:t>PCA a partir de </a:t>
            </a:r>
            <a:r>
              <a:rPr lang="es-ES_tradnl" err="1"/>
              <a:t>eigenvectores</a:t>
            </a:r>
            <a:r>
              <a:rPr lang="es-ES_tradnl"/>
              <a:t> de la matriz de covarianzas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455B322-C01E-4610-841D-977DCE9348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Los componentes principales se obtienen de la siguiente forma</a:t>
            </a:r>
          </a:p>
          <a:p>
            <a:endParaRPr lang="es-MX"/>
          </a:p>
          <a:p>
            <a:r>
              <a:rPr lang="es-MX" err="1"/>
              <a:t>Zi</a:t>
            </a:r>
            <a:r>
              <a:rPr lang="es-MX"/>
              <a:t> = </a:t>
            </a:r>
            <a:r>
              <a:rPr lang="es-MX" err="1"/>
              <a:t>Ak</a:t>
            </a:r>
            <a:r>
              <a:rPr lang="es-MX"/>
              <a:t>*</a:t>
            </a:r>
            <a:r>
              <a:rPr lang="es-MX" err="1"/>
              <a:t>yi</a:t>
            </a:r>
            <a:endParaRPr lang="es-MX"/>
          </a:p>
          <a:p>
            <a:endParaRPr lang="es-MX"/>
          </a:p>
          <a:p>
            <a:r>
              <a:rPr lang="es-MX"/>
              <a:t>Donde </a:t>
            </a:r>
            <a:r>
              <a:rPr lang="es-MX" err="1"/>
              <a:t>Zi</a:t>
            </a:r>
            <a:r>
              <a:rPr lang="es-MX"/>
              <a:t> es el componente principal i, </a:t>
            </a:r>
            <a:r>
              <a:rPr lang="es-MX" err="1"/>
              <a:t>Ak</a:t>
            </a:r>
            <a:r>
              <a:rPr lang="es-MX"/>
              <a:t> la matriz de datos original y </a:t>
            </a:r>
            <a:r>
              <a:rPr lang="es-MX" err="1"/>
              <a:t>yi</a:t>
            </a:r>
            <a:r>
              <a:rPr lang="es-MX"/>
              <a:t> el i-</a:t>
            </a:r>
            <a:r>
              <a:rPr lang="es-MX" err="1"/>
              <a:t>ésimo</a:t>
            </a:r>
            <a:r>
              <a:rPr lang="es-MX"/>
              <a:t> </a:t>
            </a:r>
            <a:r>
              <a:rPr lang="es-MX" err="1"/>
              <a:t>eigenvector</a:t>
            </a:r>
            <a:r>
              <a:rPr lang="es-MX"/>
              <a:t> de la matriz de covarianzas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36139C0B-4654-4BB9-B939-38D10AB5E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La varianza explicada se obtiene a partir de los eigenvalores.</a:t>
            </a:r>
          </a:p>
          <a:p>
            <a:r>
              <a:rPr lang="es-MX"/>
              <a:t>Para saber que porcentaje de varianza explicada aporta cada componente principal se hace </a:t>
            </a:r>
          </a:p>
          <a:p>
            <a:pPr marL="0" indent="0">
              <a:buNone/>
            </a:pPr>
            <a:r>
              <a:rPr lang="es-MX"/>
              <a:t>Ei / </a:t>
            </a:r>
            <a:r>
              <a:rPr lang="es-MX" err="1"/>
              <a:t>ΣEi</a:t>
            </a:r>
          </a:p>
          <a:p>
            <a:pPr marL="0" indent="0">
              <a:buNone/>
            </a:pPr>
            <a:r>
              <a:rPr lang="es-MX"/>
              <a:t>Donde Ei es el i-</a:t>
            </a:r>
            <a:r>
              <a:rPr lang="es-MX" err="1"/>
              <a:t>ésimo</a:t>
            </a:r>
            <a:r>
              <a:rPr lang="es-MX"/>
              <a:t> eigenvalor de la matriz de covarianzas</a:t>
            </a:r>
          </a:p>
        </p:txBody>
      </p:sp>
    </p:spTree>
    <p:extLst>
      <p:ext uri="{BB962C8B-B14F-4D97-AF65-F5344CB8AC3E}">
        <p14:creationId xmlns:p14="http://schemas.microsoft.com/office/powerpoint/2010/main" val="3651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" y="3210255"/>
            <a:ext cx="1083378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17" y="2014641"/>
            <a:ext cx="4974492" cy="931759"/>
          </a:xfrm>
        </p:spPr>
        <p:txBody>
          <a:bodyPr/>
          <a:lstStyle/>
          <a:p>
            <a:r>
              <a:rPr lang="es-ES_tradnl" dirty="0"/>
              <a:t>Criterio de varianza explicada (80%): </a:t>
            </a:r>
          </a:p>
          <a:p>
            <a:pPr lvl="1"/>
            <a:r>
              <a:rPr lang="es-ES_tradnl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73813" y="2014640"/>
            <a:ext cx="2834038" cy="93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23D41DC1-16F7-498C-8C38-3F268A2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2" y="1272335"/>
            <a:ext cx="5992094" cy="5303309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xmlns="" id="{ECBD1444-430D-480D-8E00-07AC237F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221" y="2913270"/>
            <a:ext cx="3677263" cy="2021440"/>
          </a:xfrm>
        </p:spPr>
        <p:txBody>
          <a:bodyPr>
            <a:norm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 smtClean="0"/>
              <a:t>confusión</a:t>
            </a:r>
            <a:endParaRPr lang="en-US" dirty="0"/>
          </a:p>
          <a:p>
            <a:r>
              <a:rPr lang="es-ES_tradnl" dirty="0" smtClean="0"/>
              <a:t>Precisión </a:t>
            </a:r>
            <a:r>
              <a:rPr lang="es-ES_tradnl" dirty="0"/>
              <a:t>score:</a:t>
            </a:r>
          </a:p>
          <a:p>
            <a:pPr lvl="1"/>
            <a:r>
              <a:rPr lang="es-ES_tradnl" dirty="0"/>
              <a:t>0.5673</a:t>
            </a:r>
          </a:p>
          <a:p>
            <a:r>
              <a:rPr lang="es-ES_tradnl" dirty="0" err="1"/>
              <a:t>Recall</a:t>
            </a:r>
            <a:r>
              <a:rPr lang="es-ES_tradnl" dirty="0"/>
              <a:t> score: </a:t>
            </a:r>
          </a:p>
          <a:p>
            <a:pPr lvl="1"/>
            <a:r>
              <a:rPr lang="es-ES_tradnl" dirty="0"/>
              <a:t>0.5558</a:t>
            </a:r>
          </a:p>
          <a:p>
            <a:pPr marL="27432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1EED4081-E428-4AAC-8F91-9FB80487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62" y="-15302"/>
            <a:ext cx="8678174" cy="1609344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Árboles de decisión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 smtClean="0"/>
              <a:t>Paralelización</a:t>
            </a:r>
            <a:r>
              <a:rPr lang="es-ES_tradnl" dirty="0" smtClean="0"/>
              <a:t> (</a:t>
            </a:r>
            <a:r>
              <a:rPr lang="es-ES_tradnl" dirty="0" err="1" smtClean="0"/>
              <a:t>Dask</a:t>
            </a:r>
            <a:r>
              <a:rPr lang="es-ES_tradnl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D5E962C-9996-4E68-AB37-F3934F0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666282"/>
            <a:ext cx="4591918" cy="124169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4CF654CC-9649-4D13-BCF8-3A8B2183FFD4}"/>
              </a:ext>
            </a:extLst>
          </p:cNvPr>
          <p:cNvCxnSpPr/>
          <p:nvPr/>
        </p:nvCxnSpPr>
        <p:spPr>
          <a:xfrm>
            <a:off x="5332381" y="4393088"/>
            <a:ext cx="1038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9FE01A7-2E58-45CF-B53A-06C16207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2" y="2907974"/>
            <a:ext cx="5022337" cy="31451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C37197B3-7E12-4321-9631-01C8C41D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670" y="2936096"/>
            <a:ext cx="5291043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/>
              <a:t>Análisis de conglomerados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2EBF1D6-84F7-42D3-B3D7-B0537994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1"/>
          <a:stretch/>
        </p:blipFill>
        <p:spPr>
          <a:xfrm>
            <a:off x="5034043" y="1826322"/>
            <a:ext cx="7157957" cy="4363534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90672348-6608-45D4-89A7-3650AB93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1" y="2843286"/>
            <a:ext cx="4512918" cy="10040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</a:t>
            </a:r>
            <a:r>
              <a:rPr lang="es-ES" dirty="0"/>
              <a:t>e eligió un parámetro de </a:t>
            </a:r>
            <a:r>
              <a:rPr lang="es-ES" dirty="0" smtClean="0"/>
              <a:t>k=2. Este es </a:t>
            </a:r>
            <a:r>
              <a:rPr lang="es-ES" dirty="0"/>
              <a:t>el número de grupos en los que se agrupan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44774"/>
            <a:ext cx="10058400" cy="4050792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: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de SVD.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QR.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de la </a:t>
            </a:r>
            <a:r>
              <a:rPr lang="en-US" dirty="0" err="1"/>
              <a:t>potencia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PCA de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Análisis</a:t>
            </a:r>
            <a:r>
              <a:rPr lang="en-US" dirty="0" smtClean="0"/>
              <a:t> no </a:t>
            </a:r>
            <a:r>
              <a:rPr lang="en-US" dirty="0" err="1" smtClean="0"/>
              <a:t>supervisado</a:t>
            </a:r>
            <a:r>
              <a:rPr lang="en-US" dirty="0" smtClean="0"/>
              <a:t> de </a:t>
            </a:r>
            <a:r>
              <a:rPr lang="en-US" dirty="0" err="1" smtClean="0"/>
              <a:t>clasificación</a:t>
            </a:r>
            <a:r>
              <a:rPr lang="en-US" dirty="0" smtClean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 smtClean="0"/>
              <a:t>alimentos</a:t>
            </a:r>
            <a:r>
              <a:rPr lang="en-US" dirty="0" smtClean="0"/>
              <a:t> </a:t>
            </a:r>
            <a:r>
              <a:rPr lang="en-US" dirty="0"/>
              <a:t>con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nutrimental </a:t>
            </a:r>
            <a:r>
              <a:rPr lang="en-US" dirty="0" err="1"/>
              <a:t>habiendo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 la multicolinealidad de la </a:t>
            </a:r>
            <a:r>
              <a:rPr lang="en-US" dirty="0" smtClean="0"/>
              <a:t>base al </a:t>
            </a:r>
            <a:r>
              <a:rPr lang="en-US" dirty="0" err="1" smtClean="0"/>
              <a:t>aplica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smtClean="0"/>
              <a:t>Palacios </a:t>
            </a:r>
            <a:r>
              <a:rPr lang="en-US" dirty="0"/>
              <a:t>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8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1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2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3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511694"/>
            <a:ext cx="10369550" cy="1021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alimenticia</a:t>
            </a:r>
            <a:r>
              <a:rPr lang="en-US" dirty="0"/>
              <a:t> de la USDA National Nutrient Database for Standard Reference (SR)  (2014).</a:t>
            </a:r>
          </a:p>
          <a:p>
            <a:r>
              <a:rPr lang="en-US" dirty="0"/>
              <a:t>8,618 </a:t>
            </a:r>
            <a:r>
              <a:rPr lang="en-US" dirty="0" err="1"/>
              <a:t>observaciones</a:t>
            </a:r>
            <a:r>
              <a:rPr lang="en-US" dirty="0"/>
              <a:t> y 45 variables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2858593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 smtClean="0"/>
              <a:t>Distr</a:t>
            </a:r>
            <a:r>
              <a:rPr lang="es-ES_tradnl" dirty="0" smtClean="0"/>
              <a:t>ibución</a:t>
            </a:r>
            <a:r>
              <a:rPr lang="es-ES_tradnl" dirty="0" smtClean="0"/>
              <a:t> </a:t>
            </a:r>
            <a:r>
              <a:rPr lang="es-ES_tradnl" dirty="0"/>
              <a:t>de los macronutrientes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471786"/>
            <a:ext cx="9040483" cy="5181095"/>
          </a:xfrm>
        </p:spPr>
      </p:pic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smtClean="0"/>
              <a:t>Distribución </a:t>
            </a:r>
            <a:r>
              <a:rPr lang="es-ES_tradnl" dirty="0"/>
              <a:t>de los micronutrientes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/>
              <a:t>kilocalorías 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53759"/>
            <a:ext cx="8745794" cy="557773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727</Words>
  <Application>Microsoft Macintosh PowerPoint</Application>
  <PresentationFormat>Widescreen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Distribución de los macronutrientes</vt:lpstr>
      <vt:lpstr>Distribución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PCA a partir de eigenvectores de la matriz de covarianzas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Árboles de decisión para clasificación</vt:lpstr>
      <vt:lpstr>Paralelización (Dask)</vt:lpstr>
      <vt:lpstr>Análisis de conglomerados</vt:lpstr>
      <vt:lpstr>Conclusión</vt:lpstr>
      <vt:lpstr>referencias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 Clasificación de Grupos de Comida con  Base en su Información Nutrimental</dc:title>
  <dc:creator>Elizabeth</dc:creator>
  <cp:lastModifiedBy>Microsoft Office User</cp:lastModifiedBy>
  <cp:revision>11</cp:revision>
  <dcterms:created xsi:type="dcterms:W3CDTF">2020-05-29T21:34:05Z</dcterms:created>
  <dcterms:modified xsi:type="dcterms:W3CDTF">2020-05-29T23:12:00Z</dcterms:modified>
</cp:coreProperties>
</file>